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0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5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7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77.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78.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 id="2147483889" r:id="rId2"/>
  </p:sldMasterIdLst>
  <p:notesMasterIdLst>
    <p:notesMasterId r:id="rId322"/>
  </p:notesMasterIdLst>
  <p:sldIdLst>
    <p:sldId id="4286" r:id="rId3"/>
    <p:sldId id="4618" r:id="rId4"/>
    <p:sldId id="4348" r:id="rId5"/>
    <p:sldId id="4630" r:id="rId6"/>
    <p:sldId id="4347" r:id="rId7"/>
    <p:sldId id="4631" r:id="rId8"/>
    <p:sldId id="4653" r:id="rId9"/>
    <p:sldId id="4654" r:id="rId10"/>
    <p:sldId id="4351" r:id="rId11"/>
    <p:sldId id="4352" r:id="rId12"/>
    <p:sldId id="4354" r:id="rId13"/>
    <p:sldId id="4615" r:id="rId14"/>
    <p:sldId id="4619" r:id="rId15"/>
    <p:sldId id="4620" r:id="rId16"/>
    <p:sldId id="4621" r:id="rId17"/>
    <p:sldId id="4622" r:id="rId18"/>
    <p:sldId id="4364" r:id="rId19"/>
    <p:sldId id="4365" r:id="rId20"/>
    <p:sldId id="4366" r:id="rId21"/>
    <p:sldId id="4623" r:id="rId22"/>
    <p:sldId id="4360" r:id="rId23"/>
    <p:sldId id="4363" r:id="rId24"/>
    <p:sldId id="4368" r:id="rId25"/>
    <p:sldId id="4369" r:id="rId26"/>
    <p:sldId id="4300" r:id="rId27"/>
    <p:sldId id="4372" r:id="rId28"/>
    <p:sldId id="4371" r:id="rId29"/>
    <p:sldId id="4374" r:id="rId30"/>
    <p:sldId id="4373" r:id="rId31"/>
    <p:sldId id="4375" r:id="rId32"/>
    <p:sldId id="4376" r:id="rId33"/>
    <p:sldId id="4367" r:id="rId34"/>
    <p:sldId id="4624" r:id="rId35"/>
    <p:sldId id="4379" r:id="rId36"/>
    <p:sldId id="4377" r:id="rId37"/>
    <p:sldId id="4380" r:id="rId38"/>
    <p:sldId id="269" r:id="rId39"/>
    <p:sldId id="4645" r:id="rId40"/>
    <p:sldId id="4383" r:id="rId41"/>
    <p:sldId id="4384" r:id="rId42"/>
    <p:sldId id="4385" r:id="rId43"/>
    <p:sldId id="4386" r:id="rId44"/>
    <p:sldId id="4387" r:id="rId45"/>
    <p:sldId id="4388" r:id="rId46"/>
    <p:sldId id="4390" r:id="rId47"/>
    <p:sldId id="4392" r:id="rId48"/>
    <p:sldId id="4391" r:id="rId49"/>
    <p:sldId id="4393" r:id="rId50"/>
    <p:sldId id="4394" r:id="rId51"/>
    <p:sldId id="4395" r:id="rId52"/>
    <p:sldId id="4646" r:id="rId53"/>
    <p:sldId id="4396" r:id="rId54"/>
    <p:sldId id="4397" r:id="rId55"/>
    <p:sldId id="4398" r:id="rId56"/>
    <p:sldId id="4399" r:id="rId57"/>
    <p:sldId id="4400" r:id="rId58"/>
    <p:sldId id="4401" r:id="rId59"/>
    <p:sldId id="4404" r:id="rId60"/>
    <p:sldId id="4405" r:id="rId61"/>
    <p:sldId id="4406" r:id="rId62"/>
    <p:sldId id="4408" r:id="rId63"/>
    <p:sldId id="4409" r:id="rId64"/>
    <p:sldId id="4410" r:id="rId65"/>
    <p:sldId id="4655" r:id="rId66"/>
    <p:sldId id="4411" r:id="rId67"/>
    <p:sldId id="4656" r:id="rId68"/>
    <p:sldId id="4657" r:id="rId69"/>
    <p:sldId id="4658" r:id="rId70"/>
    <p:sldId id="4659" r:id="rId71"/>
    <p:sldId id="4660" r:id="rId72"/>
    <p:sldId id="4661" r:id="rId73"/>
    <p:sldId id="4662" r:id="rId74"/>
    <p:sldId id="4663" r:id="rId75"/>
    <p:sldId id="4664" r:id="rId76"/>
    <p:sldId id="4625" r:id="rId77"/>
    <p:sldId id="4424" r:id="rId78"/>
    <p:sldId id="4425" r:id="rId79"/>
    <p:sldId id="4632" r:id="rId80"/>
    <p:sldId id="4633" r:id="rId81"/>
    <p:sldId id="4428" r:id="rId82"/>
    <p:sldId id="4429" r:id="rId83"/>
    <p:sldId id="4430" r:id="rId84"/>
    <p:sldId id="4431" r:id="rId85"/>
    <p:sldId id="4432" r:id="rId86"/>
    <p:sldId id="4433" r:id="rId87"/>
    <p:sldId id="4434" r:id="rId88"/>
    <p:sldId id="4435" r:id="rId89"/>
    <p:sldId id="4436" r:id="rId90"/>
    <p:sldId id="4437" r:id="rId91"/>
    <p:sldId id="4647" r:id="rId92"/>
    <p:sldId id="4438" r:id="rId93"/>
    <p:sldId id="4439" r:id="rId94"/>
    <p:sldId id="4440" r:id="rId95"/>
    <p:sldId id="4441" r:id="rId96"/>
    <p:sldId id="4442" r:id="rId97"/>
    <p:sldId id="4443" r:id="rId98"/>
    <p:sldId id="4444" r:id="rId99"/>
    <p:sldId id="4445" r:id="rId100"/>
    <p:sldId id="4448" r:id="rId101"/>
    <p:sldId id="4447" r:id="rId102"/>
    <p:sldId id="4665" r:id="rId103"/>
    <p:sldId id="4666" r:id="rId104"/>
    <p:sldId id="4667" r:id="rId105"/>
    <p:sldId id="4668" r:id="rId106"/>
    <p:sldId id="4670" r:id="rId107"/>
    <p:sldId id="4669" r:id="rId108"/>
    <p:sldId id="4671" r:id="rId109"/>
    <p:sldId id="4672" r:id="rId110"/>
    <p:sldId id="4673" r:id="rId111"/>
    <p:sldId id="4674" r:id="rId112"/>
    <p:sldId id="4626" r:id="rId113"/>
    <p:sldId id="4463" r:id="rId114"/>
    <p:sldId id="4464" r:id="rId115"/>
    <p:sldId id="4466" r:id="rId116"/>
    <p:sldId id="293" r:id="rId117"/>
    <p:sldId id="4469" r:id="rId118"/>
    <p:sldId id="4470" r:id="rId119"/>
    <p:sldId id="4471" r:id="rId120"/>
    <p:sldId id="4472" r:id="rId121"/>
    <p:sldId id="4473" r:id="rId122"/>
    <p:sldId id="4474" r:id="rId123"/>
    <p:sldId id="4475" r:id="rId124"/>
    <p:sldId id="4476" r:id="rId125"/>
    <p:sldId id="4477" r:id="rId126"/>
    <p:sldId id="4643" r:id="rId127"/>
    <p:sldId id="4648" r:id="rId128"/>
    <p:sldId id="4478" r:id="rId129"/>
    <p:sldId id="4479" r:id="rId130"/>
    <p:sldId id="4480" r:id="rId131"/>
    <p:sldId id="4634" r:id="rId132"/>
    <p:sldId id="4481" r:id="rId133"/>
    <p:sldId id="4482" r:id="rId134"/>
    <p:sldId id="4483" r:id="rId135"/>
    <p:sldId id="4484" r:id="rId136"/>
    <p:sldId id="4485" r:id="rId137"/>
    <p:sldId id="4486" r:id="rId138"/>
    <p:sldId id="4487" r:id="rId139"/>
    <p:sldId id="4488" r:id="rId140"/>
    <p:sldId id="4489" r:id="rId141"/>
    <p:sldId id="4490" r:id="rId142"/>
    <p:sldId id="4491" r:id="rId143"/>
    <p:sldId id="4492" r:id="rId144"/>
    <p:sldId id="4493" r:id="rId145"/>
    <p:sldId id="4494" r:id="rId146"/>
    <p:sldId id="4495" r:id="rId147"/>
    <p:sldId id="4496" r:id="rId148"/>
    <p:sldId id="4497" r:id="rId149"/>
    <p:sldId id="4498" r:id="rId150"/>
    <p:sldId id="4499" r:id="rId151"/>
    <p:sldId id="4500" r:id="rId152"/>
    <p:sldId id="4501" r:id="rId153"/>
    <p:sldId id="4675" r:id="rId154"/>
    <p:sldId id="4721" r:id="rId155"/>
    <p:sldId id="4676" r:id="rId156"/>
    <p:sldId id="4685" r:id="rId157"/>
    <p:sldId id="4677" r:id="rId158"/>
    <p:sldId id="4686" r:id="rId159"/>
    <p:sldId id="4678" r:id="rId160"/>
    <p:sldId id="4687" r:id="rId161"/>
    <p:sldId id="4688" r:id="rId162"/>
    <p:sldId id="4689" r:id="rId163"/>
    <p:sldId id="4627" r:id="rId164"/>
    <p:sldId id="4512" r:id="rId165"/>
    <p:sldId id="4513" r:id="rId166"/>
    <p:sldId id="4514" r:id="rId167"/>
    <p:sldId id="4515" r:id="rId168"/>
    <p:sldId id="4516" r:id="rId169"/>
    <p:sldId id="4517" r:id="rId170"/>
    <p:sldId id="4518" r:id="rId171"/>
    <p:sldId id="4519" r:id="rId172"/>
    <p:sldId id="4520" r:id="rId173"/>
    <p:sldId id="4521" r:id="rId174"/>
    <p:sldId id="4522" r:id="rId175"/>
    <p:sldId id="4523" r:id="rId176"/>
    <p:sldId id="4635" r:id="rId177"/>
    <p:sldId id="4526" r:id="rId178"/>
    <p:sldId id="4527" r:id="rId179"/>
    <p:sldId id="4649" r:id="rId180"/>
    <p:sldId id="4525" r:id="rId181"/>
    <p:sldId id="4529" r:id="rId182"/>
    <p:sldId id="4528" r:id="rId183"/>
    <p:sldId id="4530" r:id="rId184"/>
    <p:sldId id="4531" r:id="rId185"/>
    <p:sldId id="4532" r:id="rId186"/>
    <p:sldId id="4533" r:id="rId187"/>
    <p:sldId id="4534" r:id="rId188"/>
    <p:sldId id="4535" r:id="rId189"/>
    <p:sldId id="4536" r:id="rId190"/>
    <p:sldId id="4537" r:id="rId191"/>
    <p:sldId id="4538" r:id="rId192"/>
    <p:sldId id="4636" r:id="rId193"/>
    <p:sldId id="4650" r:id="rId194"/>
    <p:sldId id="4540" r:id="rId195"/>
    <p:sldId id="4541" r:id="rId196"/>
    <p:sldId id="4542" r:id="rId197"/>
    <p:sldId id="4543" r:id="rId198"/>
    <p:sldId id="4544" r:id="rId199"/>
    <p:sldId id="4545" r:id="rId200"/>
    <p:sldId id="4546" r:id="rId201"/>
    <p:sldId id="4547" r:id="rId202"/>
    <p:sldId id="4548" r:id="rId203"/>
    <p:sldId id="4637" r:id="rId204"/>
    <p:sldId id="4638" r:id="rId205"/>
    <p:sldId id="4551" r:id="rId206"/>
    <p:sldId id="4552" r:id="rId207"/>
    <p:sldId id="4553" r:id="rId208"/>
    <p:sldId id="4554" r:id="rId209"/>
    <p:sldId id="4555" r:id="rId210"/>
    <p:sldId id="4556" r:id="rId211"/>
    <p:sldId id="4557" r:id="rId212"/>
    <p:sldId id="4690" r:id="rId213"/>
    <p:sldId id="4700" r:id="rId214"/>
    <p:sldId id="4691" r:id="rId215"/>
    <p:sldId id="4701" r:id="rId216"/>
    <p:sldId id="4702" r:id="rId217"/>
    <p:sldId id="4703" r:id="rId218"/>
    <p:sldId id="4704" r:id="rId219"/>
    <p:sldId id="4693" r:id="rId220"/>
    <p:sldId id="4694" r:id="rId221"/>
    <p:sldId id="4705" r:id="rId222"/>
    <p:sldId id="4628" r:id="rId223"/>
    <p:sldId id="4571" r:id="rId224"/>
    <p:sldId id="4570" r:id="rId225"/>
    <p:sldId id="4572" r:id="rId226"/>
    <p:sldId id="4573" r:id="rId227"/>
    <p:sldId id="4574" r:id="rId228"/>
    <p:sldId id="4575" r:id="rId229"/>
    <p:sldId id="4576" r:id="rId230"/>
    <p:sldId id="4577" r:id="rId231"/>
    <p:sldId id="4578" r:id="rId232"/>
    <p:sldId id="4579" r:id="rId233"/>
    <p:sldId id="4580" r:id="rId234"/>
    <p:sldId id="4581" r:id="rId235"/>
    <p:sldId id="4582" r:id="rId236"/>
    <p:sldId id="4651" r:id="rId237"/>
    <p:sldId id="4584" r:id="rId238"/>
    <p:sldId id="4585" r:id="rId239"/>
    <p:sldId id="4583" r:id="rId240"/>
    <p:sldId id="4586" r:id="rId241"/>
    <p:sldId id="4587" r:id="rId242"/>
    <p:sldId id="4588" r:id="rId243"/>
    <p:sldId id="4590" r:id="rId244"/>
    <p:sldId id="4589" r:id="rId245"/>
    <p:sldId id="4591" r:id="rId246"/>
    <p:sldId id="4592" r:id="rId247"/>
    <p:sldId id="4639" r:id="rId248"/>
    <p:sldId id="4640" r:id="rId249"/>
    <p:sldId id="4641" r:id="rId250"/>
    <p:sldId id="4642" r:id="rId251"/>
    <p:sldId id="4652" r:id="rId252"/>
    <p:sldId id="4596" r:id="rId253"/>
    <p:sldId id="4597" r:id="rId254"/>
    <p:sldId id="4598" r:id="rId255"/>
    <p:sldId id="4599" r:id="rId256"/>
    <p:sldId id="4600" r:id="rId257"/>
    <p:sldId id="4601" r:id="rId258"/>
    <p:sldId id="4602" r:id="rId259"/>
    <p:sldId id="4603" r:id="rId260"/>
    <p:sldId id="4604" r:id="rId261"/>
    <p:sldId id="4605" r:id="rId262"/>
    <p:sldId id="4606" r:id="rId263"/>
    <p:sldId id="4706" r:id="rId264"/>
    <p:sldId id="4716" r:id="rId265"/>
    <p:sldId id="4707" r:id="rId266"/>
    <p:sldId id="4717" r:id="rId267"/>
    <p:sldId id="4708" r:id="rId268"/>
    <p:sldId id="4718" r:id="rId269"/>
    <p:sldId id="4709" r:id="rId270"/>
    <p:sldId id="4719" r:id="rId271"/>
    <p:sldId id="4710" r:id="rId272"/>
    <p:sldId id="4720" r:id="rId273"/>
    <p:sldId id="4644" r:id="rId274"/>
    <p:sldId id="4263" r:id="rId275"/>
    <p:sldId id="4629" r:id="rId276"/>
    <p:sldId id="4412" r:id="rId277"/>
    <p:sldId id="4413" r:id="rId278"/>
    <p:sldId id="4414" r:id="rId279"/>
    <p:sldId id="4415" r:id="rId280"/>
    <p:sldId id="4417" r:id="rId281"/>
    <p:sldId id="4418" r:id="rId282"/>
    <p:sldId id="4419" r:id="rId283"/>
    <p:sldId id="4421" r:id="rId284"/>
    <p:sldId id="4422" r:id="rId285"/>
    <p:sldId id="4607" r:id="rId286"/>
    <p:sldId id="4608" r:id="rId287"/>
    <p:sldId id="4609" r:id="rId288"/>
    <p:sldId id="4610" r:id="rId289"/>
    <p:sldId id="4611" r:id="rId290"/>
    <p:sldId id="4612" r:id="rId291"/>
    <p:sldId id="4613" r:id="rId292"/>
    <p:sldId id="4614" r:id="rId293"/>
    <p:sldId id="4449" r:id="rId294"/>
    <p:sldId id="4451" r:id="rId295"/>
    <p:sldId id="4452" r:id="rId296"/>
    <p:sldId id="4453" r:id="rId297"/>
    <p:sldId id="4455" r:id="rId298"/>
    <p:sldId id="4457" r:id="rId299"/>
    <p:sldId id="4458" r:id="rId300"/>
    <p:sldId id="4459" r:id="rId301"/>
    <p:sldId id="4460" r:id="rId302"/>
    <p:sldId id="4502" r:id="rId303"/>
    <p:sldId id="4504" r:id="rId304"/>
    <p:sldId id="4505" r:id="rId305"/>
    <p:sldId id="4508" r:id="rId306"/>
    <p:sldId id="4509" r:id="rId307"/>
    <p:sldId id="4510" r:id="rId308"/>
    <p:sldId id="4558" r:id="rId309"/>
    <p:sldId id="4559" r:id="rId310"/>
    <p:sldId id="4560" r:id="rId311"/>
    <p:sldId id="4561" r:id="rId312"/>
    <p:sldId id="4562" r:id="rId313"/>
    <p:sldId id="4563" r:id="rId314"/>
    <p:sldId id="4564" r:id="rId315"/>
    <p:sldId id="4565" r:id="rId316"/>
    <p:sldId id="4566" r:id="rId317"/>
    <p:sldId id="4567" r:id="rId318"/>
    <p:sldId id="4568" r:id="rId319"/>
    <p:sldId id="4722" r:id="rId320"/>
    <p:sldId id="4723" r:id="rId3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8652266B-E530-4365-B54A-76A5AECDB17C}">
          <p14:sldIdLst>
            <p14:sldId id="4286"/>
            <p14:sldId id="4618"/>
            <p14:sldId id="4348"/>
            <p14:sldId id="4630"/>
            <p14:sldId id="4347"/>
            <p14:sldId id="4631"/>
            <p14:sldId id="4653"/>
            <p14:sldId id="4654"/>
            <p14:sldId id="4351"/>
            <p14:sldId id="4352"/>
            <p14:sldId id="4354"/>
            <p14:sldId id="4615"/>
            <p14:sldId id="4619"/>
            <p14:sldId id="4620"/>
            <p14:sldId id="4621"/>
            <p14:sldId id="4622"/>
            <p14:sldId id="4364"/>
            <p14:sldId id="4365"/>
            <p14:sldId id="4366"/>
          </p14:sldIdLst>
        </p14:section>
        <p14:section name="Business Process Management (BPM)" id="{091EE6BF-FA4F-436F-AC2E-E79CEAA4E527}">
          <p14:sldIdLst>
            <p14:sldId id="4623"/>
            <p14:sldId id="4360"/>
            <p14:sldId id="4363"/>
            <p14:sldId id="4368"/>
            <p14:sldId id="4369"/>
            <p14:sldId id="4300"/>
            <p14:sldId id="4372"/>
            <p14:sldId id="4371"/>
            <p14:sldId id="4374"/>
            <p14:sldId id="4373"/>
            <p14:sldId id="4375"/>
            <p14:sldId id="4376"/>
            <p14:sldId id="4367"/>
            <p14:sldId id="4624"/>
            <p14:sldId id="4379"/>
            <p14:sldId id="4377"/>
            <p14:sldId id="4380"/>
            <p14:sldId id="269"/>
            <p14:sldId id="4645"/>
            <p14:sldId id="4383"/>
            <p14:sldId id="4384"/>
            <p14:sldId id="4385"/>
            <p14:sldId id="4386"/>
            <p14:sldId id="4387"/>
            <p14:sldId id="4388"/>
            <p14:sldId id="4390"/>
            <p14:sldId id="4392"/>
            <p14:sldId id="4391"/>
            <p14:sldId id="4393"/>
            <p14:sldId id="4394"/>
            <p14:sldId id="4395"/>
            <p14:sldId id="4646"/>
            <p14:sldId id="4396"/>
            <p14:sldId id="4397"/>
            <p14:sldId id="4398"/>
            <p14:sldId id="4399"/>
            <p14:sldId id="4400"/>
            <p14:sldId id="4401"/>
            <p14:sldId id="4404"/>
            <p14:sldId id="4405"/>
            <p14:sldId id="4406"/>
            <p14:sldId id="4408"/>
            <p14:sldId id="4409"/>
            <p14:sldId id="4410"/>
            <p14:sldId id="4655"/>
            <p14:sldId id="4411"/>
            <p14:sldId id="4656"/>
            <p14:sldId id="4657"/>
            <p14:sldId id="4658"/>
            <p14:sldId id="4659"/>
            <p14:sldId id="4660"/>
            <p14:sldId id="4661"/>
            <p14:sldId id="4662"/>
            <p14:sldId id="4663"/>
            <p14:sldId id="4664"/>
          </p14:sldIdLst>
        </p14:section>
        <p14:section name="Customer Relationship Management (CRM)" id="{927F6D06-6103-4B32-9A80-E0D21966DFF7}">
          <p14:sldIdLst>
            <p14:sldId id="4625"/>
            <p14:sldId id="4424"/>
            <p14:sldId id="4425"/>
            <p14:sldId id="4632"/>
            <p14:sldId id="4633"/>
            <p14:sldId id="4428"/>
            <p14:sldId id="4429"/>
            <p14:sldId id="4430"/>
            <p14:sldId id="4431"/>
            <p14:sldId id="4432"/>
            <p14:sldId id="4433"/>
            <p14:sldId id="4434"/>
            <p14:sldId id="4435"/>
            <p14:sldId id="4436"/>
            <p14:sldId id="4437"/>
            <p14:sldId id="4647"/>
            <p14:sldId id="4438"/>
            <p14:sldId id="4439"/>
            <p14:sldId id="4440"/>
            <p14:sldId id="4441"/>
            <p14:sldId id="4442"/>
            <p14:sldId id="4443"/>
            <p14:sldId id="4444"/>
            <p14:sldId id="4445"/>
            <p14:sldId id="4448"/>
            <p14:sldId id="4447"/>
            <p14:sldId id="4665"/>
            <p14:sldId id="4666"/>
            <p14:sldId id="4667"/>
            <p14:sldId id="4668"/>
            <p14:sldId id="4670"/>
            <p14:sldId id="4669"/>
            <p14:sldId id="4671"/>
            <p14:sldId id="4672"/>
            <p14:sldId id="4673"/>
            <p14:sldId id="4674"/>
          </p14:sldIdLst>
        </p14:section>
        <p14:section name="Search Engine Optimization (SEO)" id="{06EBE1FD-2DA6-42FA-89D5-63A1768A2458}">
          <p14:sldIdLst>
            <p14:sldId id="4626"/>
            <p14:sldId id="4463"/>
            <p14:sldId id="4464"/>
            <p14:sldId id="4466"/>
            <p14:sldId id="293"/>
            <p14:sldId id="4469"/>
            <p14:sldId id="4470"/>
            <p14:sldId id="4471"/>
            <p14:sldId id="4472"/>
            <p14:sldId id="4473"/>
            <p14:sldId id="4474"/>
            <p14:sldId id="4475"/>
            <p14:sldId id="4476"/>
            <p14:sldId id="4477"/>
            <p14:sldId id="4643"/>
            <p14:sldId id="4648"/>
            <p14:sldId id="4478"/>
            <p14:sldId id="4479"/>
            <p14:sldId id="4480"/>
            <p14:sldId id="4634"/>
            <p14:sldId id="4481"/>
            <p14:sldId id="4482"/>
            <p14:sldId id="4483"/>
            <p14:sldId id="4484"/>
            <p14:sldId id="4485"/>
            <p14:sldId id="4486"/>
            <p14:sldId id="4487"/>
            <p14:sldId id="4488"/>
            <p14:sldId id="4489"/>
            <p14:sldId id="4490"/>
            <p14:sldId id="4491"/>
            <p14:sldId id="4492"/>
            <p14:sldId id="4493"/>
            <p14:sldId id="4494"/>
            <p14:sldId id="4495"/>
            <p14:sldId id="4496"/>
            <p14:sldId id="4497"/>
            <p14:sldId id="4498"/>
            <p14:sldId id="4499"/>
            <p14:sldId id="4500"/>
            <p14:sldId id="4501"/>
            <p14:sldId id="4675"/>
            <p14:sldId id="4721"/>
            <p14:sldId id="4676"/>
            <p14:sldId id="4685"/>
            <p14:sldId id="4677"/>
            <p14:sldId id="4686"/>
            <p14:sldId id="4678"/>
            <p14:sldId id="4687"/>
            <p14:sldId id="4688"/>
            <p14:sldId id="4689"/>
          </p14:sldIdLst>
        </p14:section>
        <p14:section name="Cloud" id="{DF3FBC0A-03F3-40B5-A70A-A90F5A8F1804}">
          <p14:sldIdLst>
            <p14:sldId id="4627"/>
            <p14:sldId id="4512"/>
            <p14:sldId id="4513"/>
            <p14:sldId id="4514"/>
            <p14:sldId id="4515"/>
            <p14:sldId id="4516"/>
            <p14:sldId id="4517"/>
            <p14:sldId id="4518"/>
            <p14:sldId id="4519"/>
            <p14:sldId id="4520"/>
            <p14:sldId id="4521"/>
            <p14:sldId id="4522"/>
            <p14:sldId id="4523"/>
            <p14:sldId id="4635"/>
            <p14:sldId id="4526"/>
            <p14:sldId id="4527"/>
            <p14:sldId id="4649"/>
            <p14:sldId id="4525"/>
            <p14:sldId id="4529"/>
            <p14:sldId id="4528"/>
            <p14:sldId id="4530"/>
            <p14:sldId id="4531"/>
            <p14:sldId id="4532"/>
            <p14:sldId id="4533"/>
            <p14:sldId id="4534"/>
            <p14:sldId id="4535"/>
            <p14:sldId id="4536"/>
            <p14:sldId id="4537"/>
            <p14:sldId id="4538"/>
            <p14:sldId id="4636"/>
            <p14:sldId id="4650"/>
            <p14:sldId id="4540"/>
            <p14:sldId id="4541"/>
            <p14:sldId id="4542"/>
            <p14:sldId id="4543"/>
            <p14:sldId id="4544"/>
            <p14:sldId id="4545"/>
            <p14:sldId id="4546"/>
            <p14:sldId id="4547"/>
            <p14:sldId id="4548"/>
            <p14:sldId id="4637"/>
            <p14:sldId id="4638"/>
            <p14:sldId id="4551"/>
            <p14:sldId id="4552"/>
            <p14:sldId id="4553"/>
            <p14:sldId id="4554"/>
            <p14:sldId id="4555"/>
            <p14:sldId id="4556"/>
            <p14:sldId id="4557"/>
            <p14:sldId id="4690"/>
            <p14:sldId id="4700"/>
            <p14:sldId id="4691"/>
            <p14:sldId id="4701"/>
            <p14:sldId id="4702"/>
            <p14:sldId id="4703"/>
            <p14:sldId id="4704"/>
            <p14:sldId id="4693"/>
            <p14:sldId id="4694"/>
            <p14:sldId id="4705"/>
          </p14:sldIdLst>
        </p14:section>
        <p14:section name="Agile Methodologies" id="{8547A390-227B-462D-8552-9C120A5CAB80}">
          <p14:sldIdLst>
            <p14:sldId id="4628"/>
            <p14:sldId id="4571"/>
            <p14:sldId id="4570"/>
            <p14:sldId id="4572"/>
            <p14:sldId id="4573"/>
            <p14:sldId id="4574"/>
            <p14:sldId id="4575"/>
            <p14:sldId id="4576"/>
            <p14:sldId id="4577"/>
            <p14:sldId id="4578"/>
            <p14:sldId id="4579"/>
            <p14:sldId id="4580"/>
            <p14:sldId id="4581"/>
            <p14:sldId id="4582"/>
            <p14:sldId id="4651"/>
            <p14:sldId id="4584"/>
            <p14:sldId id="4585"/>
            <p14:sldId id="4583"/>
            <p14:sldId id="4586"/>
            <p14:sldId id="4587"/>
            <p14:sldId id="4588"/>
            <p14:sldId id="4590"/>
            <p14:sldId id="4589"/>
            <p14:sldId id="4591"/>
            <p14:sldId id="4592"/>
            <p14:sldId id="4639"/>
            <p14:sldId id="4640"/>
            <p14:sldId id="4641"/>
            <p14:sldId id="4642"/>
            <p14:sldId id="4652"/>
            <p14:sldId id="4596"/>
            <p14:sldId id="4597"/>
            <p14:sldId id="4598"/>
            <p14:sldId id="4599"/>
            <p14:sldId id="4600"/>
            <p14:sldId id="4601"/>
            <p14:sldId id="4602"/>
            <p14:sldId id="4603"/>
            <p14:sldId id="4604"/>
            <p14:sldId id="4605"/>
            <p14:sldId id="4606"/>
            <p14:sldId id="4706"/>
            <p14:sldId id="4716"/>
            <p14:sldId id="4707"/>
            <p14:sldId id="4717"/>
            <p14:sldId id="4708"/>
            <p14:sldId id="4718"/>
            <p14:sldId id="4709"/>
            <p14:sldId id="4719"/>
            <p14:sldId id="4710"/>
            <p14:sldId id="4720"/>
            <p14:sldId id="4644"/>
          </p14:sldIdLst>
        </p14:section>
        <p14:section name="References" id="{4950CE97-FDCF-4339-9365-D0B525CCC212}">
          <p14:sldIdLst>
            <p14:sldId id="4263"/>
            <p14:sldId id="4629"/>
            <p14:sldId id="4412"/>
            <p14:sldId id="4413"/>
            <p14:sldId id="4414"/>
            <p14:sldId id="4415"/>
            <p14:sldId id="4417"/>
            <p14:sldId id="4418"/>
            <p14:sldId id="4419"/>
            <p14:sldId id="4421"/>
            <p14:sldId id="4422"/>
            <p14:sldId id="4607"/>
            <p14:sldId id="4608"/>
            <p14:sldId id="4609"/>
            <p14:sldId id="4610"/>
            <p14:sldId id="4611"/>
            <p14:sldId id="4612"/>
            <p14:sldId id="4613"/>
            <p14:sldId id="4614"/>
            <p14:sldId id="4449"/>
            <p14:sldId id="4451"/>
            <p14:sldId id="4452"/>
            <p14:sldId id="4453"/>
            <p14:sldId id="4455"/>
            <p14:sldId id="4457"/>
            <p14:sldId id="4458"/>
            <p14:sldId id="4459"/>
            <p14:sldId id="4460"/>
            <p14:sldId id="4502"/>
            <p14:sldId id="4504"/>
            <p14:sldId id="4505"/>
            <p14:sldId id="4508"/>
            <p14:sldId id="4509"/>
            <p14:sldId id="4510"/>
            <p14:sldId id="4558"/>
            <p14:sldId id="4559"/>
            <p14:sldId id="4560"/>
            <p14:sldId id="4561"/>
            <p14:sldId id="4562"/>
            <p14:sldId id="4563"/>
            <p14:sldId id="4564"/>
            <p14:sldId id="4565"/>
            <p14:sldId id="4566"/>
            <p14:sldId id="4567"/>
            <p14:sldId id="4568"/>
            <p14:sldId id="4722"/>
            <p14:sldId id="47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2755B"/>
    <a:srgbClr val="90A184"/>
    <a:srgbClr val="6E8063"/>
    <a:srgbClr val="D0D6C5"/>
    <a:srgbClr val="AABC99"/>
    <a:srgbClr val="768869"/>
    <a:srgbClr val="DAE0D2"/>
    <a:srgbClr val="7D8E74"/>
    <a:srgbClr val="371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04" autoAdjust="0"/>
    <p:restoredTop sz="86187" autoAdjust="0"/>
  </p:normalViewPr>
  <p:slideViewPr>
    <p:cSldViewPr snapToGrid="0" snapToObjects="1">
      <p:cViewPr varScale="1">
        <p:scale>
          <a:sx n="91" d="100"/>
          <a:sy n="91" d="100"/>
        </p:scale>
        <p:origin x="96" y="19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viewProps" Target="viewProps.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tableStyles" Target="tableStyles.xml"/><Relationship Id="rId65" Type="http://schemas.openxmlformats.org/officeDocument/2006/relationships/slide" Target="slides/slide63.xml"/><Relationship Id="rId130" Type="http://schemas.openxmlformats.org/officeDocument/2006/relationships/slide" Target="slides/slide128.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slide" Target="slides/slide315.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slide" Target="slides/slide30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theme" Target="theme/theme1.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s>
</file>

<file path=ppt/diagrams/_rels/data15.xml.rels><?xml version="1.0" encoding="UTF-8" standalone="yes"?>
<Relationships xmlns="http://schemas.openxmlformats.org/package/2006/relationships"><Relationship Id="rId3" Type="http://schemas.openxmlformats.org/officeDocument/2006/relationships/hyperlink" Target="https://backlinko.com/best-free-seo-tools#animalzrevive" TargetMode="External"/><Relationship Id="rId2" Type="http://schemas.openxmlformats.org/officeDocument/2006/relationships/hyperlink" Target="https://backlinko.com/best-free-seo-tools#woorank" TargetMode="External"/><Relationship Id="rId1" Type="http://schemas.openxmlformats.org/officeDocument/2006/relationships/hyperlink" Target="https://backlinko.com/best-free-seo-tools#atp" TargetMode="External"/><Relationship Id="rId5" Type="http://schemas.openxmlformats.org/officeDocument/2006/relationships/hyperlink" Target="https://backlinko.com/best-free-seo-tools#mft" TargetMode="External"/><Relationship Id="rId4" Type="http://schemas.openxmlformats.org/officeDocument/2006/relationships/hyperlink" Target="https://backlinko.com/best-free-seo-tools#canirank" TargetMode="External"/></Relationships>
</file>

<file path=ppt/diagrams/_rels/data16.xml.rels><?xml version="1.0" encoding="UTF-8" standalone="yes"?>
<Relationships xmlns="http://schemas.openxmlformats.org/package/2006/relationships"><Relationship Id="rId3" Type="http://schemas.openxmlformats.org/officeDocument/2006/relationships/hyperlink" Target="https://backlinko.com/best-free-seo-tools#seobility" TargetMode="External"/><Relationship Id="rId2" Type="http://schemas.openxmlformats.org/officeDocument/2006/relationships/hyperlink" Target="https://backlinko.com/best-free-seo-tools#explodingtopics" TargetMode="External"/><Relationship Id="rId1" Type="http://schemas.openxmlformats.org/officeDocument/2006/relationships/hyperlink" Target="https://backlinko.com/best-free-seo-tools#sk" TargetMode="External"/><Relationship Id="rId5" Type="http://schemas.openxmlformats.org/officeDocument/2006/relationships/hyperlink" Target="https://backlinko.com/best-free-seo-tools#sb" TargetMode="External"/><Relationship Id="rId4" Type="http://schemas.openxmlformats.org/officeDocument/2006/relationships/hyperlink" Target="https://backlinko.com/best-free-seo-tools#ubersuggest" TargetMode="External"/></Relationships>
</file>

<file path=ppt/diagrams/_rels/data17.xml.rels><?xml version="1.0" encoding="UTF-8" standalone="yes"?>
<Relationships xmlns="http://schemas.openxmlformats.org/package/2006/relationships"><Relationship Id="rId3" Type="http://schemas.openxmlformats.org/officeDocument/2006/relationships/hyperlink" Target="https://backlinko.com/best-free-seo-tools#serperator" TargetMode="External"/><Relationship Id="rId2" Type="http://schemas.openxmlformats.org/officeDocument/2006/relationships/hyperlink" Target="https://backlinko.com/best-free-seo-tools#gsc" TargetMode="External"/><Relationship Id="rId1" Type="http://schemas.openxmlformats.org/officeDocument/2006/relationships/hyperlink" Target="https://backlinko.com/best-free-seo-tools#detailed" TargetMode="External"/><Relationship Id="rId5" Type="http://schemas.openxmlformats.org/officeDocument/2006/relationships/hyperlink" Target="https://backlinko.com/best-free-seo-tools#ga" TargetMode="External"/><Relationship Id="rId4" Type="http://schemas.openxmlformats.org/officeDocument/2006/relationships/hyperlink" Target="https://backlinko.com/best-free-seo-tools#screamingfrog" TargetMode="External"/></Relationships>
</file>

<file path=ppt/diagrams/_rels/data18.xml.rels><?xml version="1.0" encoding="UTF-8" standalone="yes"?>
<Relationships xmlns="http://schemas.openxmlformats.org/package/2006/relationships"><Relationship Id="rId3" Type="http://schemas.openxmlformats.org/officeDocument/2006/relationships/hyperlink" Target="https://backlinko.com/best-free-seo-tools#panguin" TargetMode="External"/><Relationship Id="rId2" Type="http://schemas.openxmlformats.org/officeDocument/2006/relationships/hyperlink" Target="https://backlinko.com/best-free-seo-tools#yoast" TargetMode="External"/><Relationship Id="rId1" Type="http://schemas.openxmlformats.org/officeDocument/2006/relationships/hyperlink" Target="https://backlinko.com/best-free-seo-tools#reddit" TargetMode="External"/><Relationship Id="rId5" Type="http://schemas.openxmlformats.org/officeDocument/2006/relationships/hyperlink" Target="https://backlinko.com/best-free-seo-tools#lh" TargetMode="External"/><Relationship Id="rId4" Type="http://schemas.openxmlformats.org/officeDocument/2006/relationships/hyperlink" Target="https://backlinko.com/best-free-seo-tools#wordtracker" TargetMode="External"/></Relationships>
</file>

<file path=ppt/diagrams/_rels/data19.xml.rels><?xml version="1.0" encoding="UTF-8" standalone="yes"?>
<Relationships xmlns="http://schemas.openxmlformats.org/package/2006/relationships"><Relationship Id="rId3" Type="http://schemas.openxmlformats.org/officeDocument/2006/relationships/hyperlink" Target="https://backlinko.com/best-free-seo-tools#siteliner" TargetMode="External"/><Relationship Id="rId2" Type="http://schemas.openxmlformats.org/officeDocument/2006/relationships/hyperlink" Target="https://backlinko.com/best-free-seo-tools#dareboost" TargetMode="External"/><Relationship Id="rId1" Type="http://schemas.openxmlformats.org/officeDocument/2006/relationships/hyperlink" Target="https://backlinko.com/best-free-seo-tools#bing" TargetMode="External"/><Relationship Id="rId5" Type="http://schemas.openxmlformats.org/officeDocument/2006/relationships/hyperlink" Target="https://backlinko.com/best-free-seo-tools#peoplealsoask" TargetMode="External"/><Relationship Id="rId4" Type="http://schemas.openxmlformats.org/officeDocument/2006/relationships/hyperlink" Target="https://backlinko.com/best-free-seo-tools#kwfinder" TargetMode="External"/></Relationships>
</file>

<file path=ppt/diagrams/_rels/data20.xml.rels><?xml version="1.0" encoding="UTF-8" standalone="yes"?>
<Relationships xmlns="http://schemas.openxmlformats.org/package/2006/relationships"><Relationship Id="rId2" Type="http://schemas.openxmlformats.org/officeDocument/2006/relationships/hyperlink" Target="https://backlinko.com/best-free-seo-tools#lsi" TargetMode="External"/><Relationship Id="rId1" Type="http://schemas.openxmlformats.org/officeDocument/2006/relationships/hyperlink" Target="https://backlinko.com/best-free-seo-tools#bulk" TargetMode="External"/></Relationships>
</file>

<file path=ppt/diagrams/_rels/drawing15.xml.rels><?xml version="1.0" encoding="UTF-8" standalone="yes"?>
<Relationships xmlns="http://schemas.openxmlformats.org/package/2006/relationships"><Relationship Id="rId3" Type="http://schemas.openxmlformats.org/officeDocument/2006/relationships/hyperlink" Target="https://backlinko.com/best-free-seo-tools#animalzrevive" TargetMode="External"/><Relationship Id="rId2" Type="http://schemas.openxmlformats.org/officeDocument/2006/relationships/hyperlink" Target="https://backlinko.com/best-free-seo-tools#woorank" TargetMode="External"/><Relationship Id="rId1" Type="http://schemas.openxmlformats.org/officeDocument/2006/relationships/hyperlink" Target="https://backlinko.com/best-free-seo-tools#atp" TargetMode="External"/><Relationship Id="rId5" Type="http://schemas.openxmlformats.org/officeDocument/2006/relationships/hyperlink" Target="https://backlinko.com/best-free-seo-tools#mft" TargetMode="External"/><Relationship Id="rId4" Type="http://schemas.openxmlformats.org/officeDocument/2006/relationships/hyperlink" Target="https://backlinko.com/best-free-seo-tools#canirank" TargetMode="External"/></Relationships>
</file>

<file path=ppt/diagrams/_rels/drawing16.xml.rels><?xml version="1.0" encoding="UTF-8" standalone="yes"?>
<Relationships xmlns="http://schemas.openxmlformats.org/package/2006/relationships"><Relationship Id="rId3" Type="http://schemas.openxmlformats.org/officeDocument/2006/relationships/hyperlink" Target="https://backlinko.com/best-free-seo-tools#seobility" TargetMode="External"/><Relationship Id="rId2" Type="http://schemas.openxmlformats.org/officeDocument/2006/relationships/hyperlink" Target="https://backlinko.com/best-free-seo-tools#explodingtopics" TargetMode="External"/><Relationship Id="rId1" Type="http://schemas.openxmlformats.org/officeDocument/2006/relationships/hyperlink" Target="https://backlinko.com/best-free-seo-tools#sk" TargetMode="External"/><Relationship Id="rId5" Type="http://schemas.openxmlformats.org/officeDocument/2006/relationships/hyperlink" Target="https://backlinko.com/best-free-seo-tools#sb" TargetMode="External"/><Relationship Id="rId4" Type="http://schemas.openxmlformats.org/officeDocument/2006/relationships/hyperlink" Target="https://backlinko.com/best-free-seo-tools#ubersuggest" TargetMode="External"/></Relationships>
</file>

<file path=ppt/diagrams/_rels/drawing17.xml.rels><?xml version="1.0" encoding="UTF-8" standalone="yes"?>
<Relationships xmlns="http://schemas.openxmlformats.org/package/2006/relationships"><Relationship Id="rId3" Type="http://schemas.openxmlformats.org/officeDocument/2006/relationships/hyperlink" Target="https://backlinko.com/best-free-seo-tools#serperator" TargetMode="External"/><Relationship Id="rId2" Type="http://schemas.openxmlformats.org/officeDocument/2006/relationships/hyperlink" Target="https://backlinko.com/best-free-seo-tools#gsc" TargetMode="External"/><Relationship Id="rId1" Type="http://schemas.openxmlformats.org/officeDocument/2006/relationships/hyperlink" Target="https://backlinko.com/best-free-seo-tools#detailed" TargetMode="External"/><Relationship Id="rId5" Type="http://schemas.openxmlformats.org/officeDocument/2006/relationships/hyperlink" Target="https://backlinko.com/best-free-seo-tools#ga" TargetMode="External"/><Relationship Id="rId4" Type="http://schemas.openxmlformats.org/officeDocument/2006/relationships/hyperlink" Target="https://backlinko.com/best-free-seo-tools#screamingfrog" TargetMode="External"/></Relationships>
</file>

<file path=ppt/diagrams/_rels/drawing18.xml.rels><?xml version="1.0" encoding="UTF-8" standalone="yes"?>
<Relationships xmlns="http://schemas.openxmlformats.org/package/2006/relationships"><Relationship Id="rId3" Type="http://schemas.openxmlformats.org/officeDocument/2006/relationships/hyperlink" Target="https://backlinko.com/best-free-seo-tools#panguin" TargetMode="External"/><Relationship Id="rId2" Type="http://schemas.openxmlformats.org/officeDocument/2006/relationships/hyperlink" Target="https://backlinko.com/best-free-seo-tools#yoast" TargetMode="External"/><Relationship Id="rId1" Type="http://schemas.openxmlformats.org/officeDocument/2006/relationships/hyperlink" Target="https://backlinko.com/best-free-seo-tools#reddit" TargetMode="External"/><Relationship Id="rId5" Type="http://schemas.openxmlformats.org/officeDocument/2006/relationships/hyperlink" Target="https://backlinko.com/best-free-seo-tools#lh" TargetMode="External"/><Relationship Id="rId4" Type="http://schemas.openxmlformats.org/officeDocument/2006/relationships/hyperlink" Target="https://backlinko.com/best-free-seo-tools#wordtracker" TargetMode="External"/></Relationships>
</file>

<file path=ppt/diagrams/_rels/drawing19.xml.rels><?xml version="1.0" encoding="UTF-8" standalone="yes"?>
<Relationships xmlns="http://schemas.openxmlformats.org/package/2006/relationships"><Relationship Id="rId3" Type="http://schemas.openxmlformats.org/officeDocument/2006/relationships/hyperlink" Target="https://backlinko.com/best-free-seo-tools#siteliner" TargetMode="External"/><Relationship Id="rId2" Type="http://schemas.openxmlformats.org/officeDocument/2006/relationships/hyperlink" Target="https://backlinko.com/best-free-seo-tools#dareboost" TargetMode="External"/><Relationship Id="rId1" Type="http://schemas.openxmlformats.org/officeDocument/2006/relationships/hyperlink" Target="https://backlinko.com/best-free-seo-tools#bing" TargetMode="External"/><Relationship Id="rId5" Type="http://schemas.openxmlformats.org/officeDocument/2006/relationships/hyperlink" Target="https://backlinko.com/best-free-seo-tools#peoplealsoask" TargetMode="External"/><Relationship Id="rId4" Type="http://schemas.openxmlformats.org/officeDocument/2006/relationships/hyperlink" Target="https://backlinko.com/best-free-seo-tools#kwfinder" TargetMode="External"/></Relationships>
</file>

<file path=ppt/diagrams/_rels/drawing20.xml.rels><?xml version="1.0" encoding="UTF-8" standalone="yes"?>
<Relationships xmlns="http://schemas.openxmlformats.org/package/2006/relationships"><Relationship Id="rId2" Type="http://schemas.openxmlformats.org/officeDocument/2006/relationships/hyperlink" Target="https://backlinko.com/best-free-seo-tools#lsi" TargetMode="External"/><Relationship Id="rId1" Type="http://schemas.openxmlformats.org/officeDocument/2006/relationships/hyperlink" Target="https://backlinko.com/best-free-seo-tools#bulk"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CDE79C-88AE-455A-AEE4-16BFE9DC7382}"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5A7E920B-D1AC-4CF1-8DAC-E85C01FE238C}">
      <dgm:prSet phldrT="[Text]"/>
      <dgm:spPr/>
      <dgm:t>
        <a:bodyPr/>
        <a:lstStyle/>
        <a:p>
          <a:r>
            <a:rPr lang="en-ZA" dirty="0">
              <a:solidFill>
                <a:srgbClr val="000000"/>
              </a:solidFill>
              <a:effectLst/>
            </a:rPr>
            <a:t>Automating processes </a:t>
          </a:r>
        </a:p>
      </dgm:t>
    </dgm:pt>
    <dgm:pt modelId="{7CEB8AC2-7243-425A-AE7C-1A9388541A16}" type="parTrans" cxnId="{F740F6D4-3348-4C2D-8F54-214F7DC1607E}">
      <dgm:prSet/>
      <dgm:spPr/>
      <dgm:t>
        <a:bodyPr/>
        <a:lstStyle/>
        <a:p>
          <a:endParaRPr lang="en-ZA"/>
        </a:p>
      </dgm:t>
    </dgm:pt>
    <dgm:pt modelId="{50EA5810-779E-41D0-83B1-07BEF8E66390}" type="sibTrans" cxnId="{F740F6D4-3348-4C2D-8F54-214F7DC1607E}">
      <dgm:prSet/>
      <dgm:spPr/>
      <dgm:t>
        <a:bodyPr/>
        <a:lstStyle/>
        <a:p>
          <a:endParaRPr lang="en-ZA"/>
        </a:p>
      </dgm:t>
    </dgm:pt>
    <dgm:pt modelId="{E25D55AE-8DC9-4C5F-8A0B-65B346CE924C}">
      <dgm:prSet/>
      <dgm:spPr/>
      <dgm:t>
        <a:bodyPr/>
        <a:lstStyle/>
        <a:p>
          <a:r>
            <a:rPr lang="en-ZA" dirty="0">
              <a:solidFill>
                <a:srgbClr val="000000"/>
              </a:solidFill>
              <a:effectLst/>
            </a:rPr>
            <a:t>Centralising information </a:t>
          </a:r>
        </a:p>
      </dgm:t>
    </dgm:pt>
    <dgm:pt modelId="{86D15430-4659-4F84-830A-D4515AAF1066}" type="parTrans" cxnId="{2EB45BD4-385B-457D-BCF5-D5BDEE7114AB}">
      <dgm:prSet/>
      <dgm:spPr/>
      <dgm:t>
        <a:bodyPr/>
        <a:lstStyle/>
        <a:p>
          <a:endParaRPr lang="en-ZA"/>
        </a:p>
      </dgm:t>
    </dgm:pt>
    <dgm:pt modelId="{29DF2BD7-EA64-4D36-98FD-DF654D6F2312}" type="sibTrans" cxnId="{2EB45BD4-385B-457D-BCF5-D5BDEE7114AB}">
      <dgm:prSet/>
      <dgm:spPr/>
      <dgm:t>
        <a:bodyPr/>
        <a:lstStyle/>
        <a:p>
          <a:endParaRPr lang="en-ZA"/>
        </a:p>
      </dgm:t>
    </dgm:pt>
    <dgm:pt modelId="{4CA216AB-143C-4E79-A5EE-966F04E89A4A}">
      <dgm:prSet/>
      <dgm:spPr/>
      <dgm:t>
        <a:bodyPr/>
        <a:lstStyle/>
        <a:p>
          <a:r>
            <a:rPr lang="en-GB" dirty="0">
              <a:solidFill>
                <a:srgbClr val="000000"/>
              </a:solidFill>
              <a:effectLst/>
            </a:rPr>
            <a:t>Reducing the requirement for input from people</a:t>
          </a:r>
          <a:endParaRPr lang="en-ZA" dirty="0">
            <a:solidFill>
              <a:srgbClr val="000000"/>
            </a:solidFill>
            <a:effectLst/>
          </a:endParaRPr>
        </a:p>
      </dgm:t>
    </dgm:pt>
    <dgm:pt modelId="{95387688-C401-4347-841E-830CB933C4E6}" type="parTrans" cxnId="{41C35654-0A2D-4534-BE3E-59D1F65FC17D}">
      <dgm:prSet/>
      <dgm:spPr/>
      <dgm:t>
        <a:bodyPr/>
        <a:lstStyle/>
        <a:p>
          <a:endParaRPr lang="en-ZA"/>
        </a:p>
      </dgm:t>
    </dgm:pt>
    <dgm:pt modelId="{C654A46E-7FE9-4EC6-8F26-D53D35E515AC}" type="sibTrans" cxnId="{41C35654-0A2D-4534-BE3E-59D1F65FC17D}">
      <dgm:prSet/>
      <dgm:spPr/>
      <dgm:t>
        <a:bodyPr/>
        <a:lstStyle/>
        <a:p>
          <a:endParaRPr lang="en-ZA"/>
        </a:p>
      </dgm:t>
    </dgm:pt>
    <dgm:pt modelId="{5B27FB7A-B719-45FA-B24D-79EC81556B9A}" type="pres">
      <dgm:prSet presAssocID="{BFCDE79C-88AE-455A-AEE4-16BFE9DC7382}" presName="Name0" presStyleCnt="0">
        <dgm:presLayoutVars>
          <dgm:dir/>
          <dgm:resizeHandles val="exact"/>
        </dgm:presLayoutVars>
      </dgm:prSet>
      <dgm:spPr/>
    </dgm:pt>
    <dgm:pt modelId="{882A45D0-BC7B-4059-B66C-2BD01DC7D0C2}" type="pres">
      <dgm:prSet presAssocID="{5A7E920B-D1AC-4CF1-8DAC-E85C01FE238C}" presName="Name5" presStyleLbl="vennNode1" presStyleIdx="0" presStyleCnt="3">
        <dgm:presLayoutVars>
          <dgm:bulletEnabled val="1"/>
        </dgm:presLayoutVars>
      </dgm:prSet>
      <dgm:spPr/>
    </dgm:pt>
    <dgm:pt modelId="{988B5A7E-5CF2-4F23-A756-5F79D047651B}" type="pres">
      <dgm:prSet presAssocID="{50EA5810-779E-41D0-83B1-07BEF8E66390}" presName="space" presStyleCnt="0"/>
      <dgm:spPr/>
    </dgm:pt>
    <dgm:pt modelId="{62A588B2-6616-4294-B3BA-D63EDAC4BD4D}" type="pres">
      <dgm:prSet presAssocID="{E25D55AE-8DC9-4C5F-8A0B-65B346CE924C}" presName="Name5" presStyleLbl="vennNode1" presStyleIdx="1" presStyleCnt="3">
        <dgm:presLayoutVars>
          <dgm:bulletEnabled val="1"/>
        </dgm:presLayoutVars>
      </dgm:prSet>
      <dgm:spPr/>
    </dgm:pt>
    <dgm:pt modelId="{17976AEE-8B74-4EF3-B1C5-907337711EF3}" type="pres">
      <dgm:prSet presAssocID="{29DF2BD7-EA64-4D36-98FD-DF654D6F2312}" presName="space" presStyleCnt="0"/>
      <dgm:spPr/>
    </dgm:pt>
    <dgm:pt modelId="{6CFDAD16-CD86-4D2F-9FCC-3BC059ABC3A9}" type="pres">
      <dgm:prSet presAssocID="{4CA216AB-143C-4E79-A5EE-966F04E89A4A}" presName="Name5" presStyleLbl="vennNode1" presStyleIdx="2" presStyleCnt="3">
        <dgm:presLayoutVars>
          <dgm:bulletEnabled val="1"/>
        </dgm:presLayoutVars>
      </dgm:prSet>
      <dgm:spPr/>
    </dgm:pt>
  </dgm:ptLst>
  <dgm:cxnLst>
    <dgm:cxn modelId="{06963610-F7D7-40CC-AA55-28474B3D6310}" type="presOf" srcId="{BFCDE79C-88AE-455A-AEE4-16BFE9DC7382}" destId="{5B27FB7A-B719-45FA-B24D-79EC81556B9A}" srcOrd="0" destOrd="0" presId="urn:microsoft.com/office/officeart/2005/8/layout/venn3"/>
    <dgm:cxn modelId="{41C35654-0A2D-4534-BE3E-59D1F65FC17D}" srcId="{BFCDE79C-88AE-455A-AEE4-16BFE9DC7382}" destId="{4CA216AB-143C-4E79-A5EE-966F04E89A4A}" srcOrd="2" destOrd="0" parTransId="{95387688-C401-4347-841E-830CB933C4E6}" sibTransId="{C654A46E-7FE9-4EC6-8F26-D53D35E515AC}"/>
    <dgm:cxn modelId="{942487D2-EE01-430A-B279-5A03170609B0}" type="presOf" srcId="{4CA216AB-143C-4E79-A5EE-966F04E89A4A}" destId="{6CFDAD16-CD86-4D2F-9FCC-3BC059ABC3A9}" srcOrd="0" destOrd="0" presId="urn:microsoft.com/office/officeart/2005/8/layout/venn3"/>
    <dgm:cxn modelId="{2EB45BD4-385B-457D-BCF5-D5BDEE7114AB}" srcId="{BFCDE79C-88AE-455A-AEE4-16BFE9DC7382}" destId="{E25D55AE-8DC9-4C5F-8A0B-65B346CE924C}" srcOrd="1" destOrd="0" parTransId="{86D15430-4659-4F84-830A-D4515AAF1066}" sibTransId="{29DF2BD7-EA64-4D36-98FD-DF654D6F2312}"/>
    <dgm:cxn modelId="{F740F6D4-3348-4C2D-8F54-214F7DC1607E}" srcId="{BFCDE79C-88AE-455A-AEE4-16BFE9DC7382}" destId="{5A7E920B-D1AC-4CF1-8DAC-E85C01FE238C}" srcOrd="0" destOrd="0" parTransId="{7CEB8AC2-7243-425A-AE7C-1A9388541A16}" sibTransId="{50EA5810-779E-41D0-83B1-07BEF8E66390}"/>
    <dgm:cxn modelId="{D41139DC-91D7-458C-ADC6-89C278350A43}" type="presOf" srcId="{5A7E920B-D1AC-4CF1-8DAC-E85C01FE238C}" destId="{882A45D0-BC7B-4059-B66C-2BD01DC7D0C2}" srcOrd="0" destOrd="0" presId="urn:microsoft.com/office/officeart/2005/8/layout/venn3"/>
    <dgm:cxn modelId="{5B3BFAE1-DA13-4E87-93F6-D6572BD70B02}" type="presOf" srcId="{E25D55AE-8DC9-4C5F-8A0B-65B346CE924C}" destId="{62A588B2-6616-4294-B3BA-D63EDAC4BD4D}" srcOrd="0" destOrd="0" presId="urn:microsoft.com/office/officeart/2005/8/layout/venn3"/>
    <dgm:cxn modelId="{40FEAEA7-2774-4908-9CF1-8F43D1835F22}" type="presParOf" srcId="{5B27FB7A-B719-45FA-B24D-79EC81556B9A}" destId="{882A45D0-BC7B-4059-B66C-2BD01DC7D0C2}" srcOrd="0" destOrd="0" presId="urn:microsoft.com/office/officeart/2005/8/layout/venn3"/>
    <dgm:cxn modelId="{23B85908-4DF8-4600-B34B-F4EBE2CFBC80}" type="presParOf" srcId="{5B27FB7A-B719-45FA-B24D-79EC81556B9A}" destId="{988B5A7E-5CF2-4F23-A756-5F79D047651B}" srcOrd="1" destOrd="0" presId="urn:microsoft.com/office/officeart/2005/8/layout/venn3"/>
    <dgm:cxn modelId="{D156A992-6312-4F94-80AD-FE32BF4BECA4}" type="presParOf" srcId="{5B27FB7A-B719-45FA-B24D-79EC81556B9A}" destId="{62A588B2-6616-4294-B3BA-D63EDAC4BD4D}" srcOrd="2" destOrd="0" presId="urn:microsoft.com/office/officeart/2005/8/layout/venn3"/>
    <dgm:cxn modelId="{579DC8D7-C4EF-446D-B8DB-FD606AC3E236}" type="presParOf" srcId="{5B27FB7A-B719-45FA-B24D-79EC81556B9A}" destId="{17976AEE-8B74-4EF3-B1C5-907337711EF3}" srcOrd="3" destOrd="0" presId="urn:microsoft.com/office/officeart/2005/8/layout/venn3"/>
    <dgm:cxn modelId="{45A8D94A-BBBC-4C2C-BC00-807D4F4F5AA8}" type="presParOf" srcId="{5B27FB7A-B719-45FA-B24D-79EC81556B9A}" destId="{6CFDAD16-CD86-4D2F-9FCC-3BC059ABC3A9}"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A665BF-3A1D-4DE3-AEC2-71996792C940}"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67FF166C-1477-47EE-B07A-56F1A3950DF5}">
      <dgm:prSet phldrT="[Text]"/>
      <dgm:spPr/>
      <dgm:t>
        <a:bodyPr/>
        <a:lstStyle/>
        <a:p>
          <a:r>
            <a:rPr lang="en-ZA" dirty="0">
              <a:effectLst>
                <a:outerShdw blurRad="38100" dist="38100" dir="2700000" algn="tl">
                  <a:srgbClr val="000000">
                    <a:alpha val="43137"/>
                  </a:srgbClr>
                </a:outerShdw>
              </a:effectLst>
            </a:rPr>
            <a:t>Know the law</a:t>
          </a:r>
        </a:p>
      </dgm:t>
    </dgm:pt>
    <dgm:pt modelId="{F0BA0B7B-9721-4CC5-9EAB-6A0038EA698B}" type="parTrans" cxnId="{9B0C8AE7-277D-4F5E-8B58-934E9E1EAF5B}">
      <dgm:prSet/>
      <dgm:spPr/>
      <dgm:t>
        <a:bodyPr/>
        <a:lstStyle/>
        <a:p>
          <a:endParaRPr lang="en-ZA"/>
        </a:p>
      </dgm:t>
    </dgm:pt>
    <dgm:pt modelId="{7ECB11D3-74F2-401D-B775-A7812114646A}" type="sibTrans" cxnId="{9B0C8AE7-277D-4F5E-8B58-934E9E1EAF5B}">
      <dgm:prSet/>
      <dgm:spPr/>
      <dgm:t>
        <a:bodyPr/>
        <a:lstStyle/>
        <a:p>
          <a:endParaRPr lang="en-ZA"/>
        </a:p>
      </dgm:t>
    </dgm:pt>
    <dgm:pt modelId="{FB75843B-D782-4FE4-9156-F34C54BEFD8C}">
      <dgm:prSet/>
      <dgm:spPr/>
      <dgm:t>
        <a:bodyPr/>
        <a:lstStyle/>
        <a:p>
          <a:r>
            <a:rPr lang="en-ZA" dirty="0">
              <a:effectLst>
                <a:outerShdw blurRad="38100" dist="38100" dir="2700000" algn="tl">
                  <a:srgbClr val="000000">
                    <a:alpha val="43137"/>
                  </a:srgbClr>
                </a:outerShdw>
              </a:effectLst>
            </a:rPr>
            <a:t>Gain consent</a:t>
          </a:r>
        </a:p>
      </dgm:t>
    </dgm:pt>
    <dgm:pt modelId="{B5403999-79D2-4C0E-8DB0-CD7EB9160EEC}" type="parTrans" cxnId="{5FE48693-DEFF-45E1-B853-026AB3A8DFEB}">
      <dgm:prSet/>
      <dgm:spPr/>
      <dgm:t>
        <a:bodyPr/>
        <a:lstStyle/>
        <a:p>
          <a:endParaRPr lang="en-ZA"/>
        </a:p>
      </dgm:t>
    </dgm:pt>
    <dgm:pt modelId="{7E771D52-14D9-48DB-B550-7B3E0809FEB3}" type="sibTrans" cxnId="{5FE48693-DEFF-45E1-B853-026AB3A8DFEB}">
      <dgm:prSet/>
      <dgm:spPr/>
      <dgm:t>
        <a:bodyPr/>
        <a:lstStyle/>
        <a:p>
          <a:endParaRPr lang="en-ZA"/>
        </a:p>
      </dgm:t>
    </dgm:pt>
    <dgm:pt modelId="{E78A1AA9-62EE-4707-9AC2-3BB88B237FF5}">
      <dgm:prSet/>
      <dgm:spPr/>
      <dgm:t>
        <a:bodyPr/>
        <a:lstStyle/>
        <a:p>
          <a:r>
            <a:rPr lang="en-GB" dirty="0">
              <a:effectLst>
                <a:outerShdw blurRad="38100" dist="38100" dir="2700000" algn="tl">
                  <a:srgbClr val="000000">
                    <a:alpha val="43137"/>
                  </a:srgbClr>
                </a:outerShdw>
              </a:effectLst>
            </a:rPr>
            <a:t>Which data to keep or remove</a:t>
          </a:r>
          <a:endParaRPr lang="en-ZA" dirty="0">
            <a:effectLst>
              <a:outerShdw blurRad="38100" dist="38100" dir="2700000" algn="tl">
                <a:srgbClr val="000000">
                  <a:alpha val="43137"/>
                </a:srgbClr>
              </a:outerShdw>
            </a:effectLst>
          </a:endParaRPr>
        </a:p>
      </dgm:t>
    </dgm:pt>
    <dgm:pt modelId="{8A149A6A-E03A-49DE-AA37-B604B48D1D5D}" type="parTrans" cxnId="{7755371C-8314-4CD0-B8E4-DAA3A317DAFD}">
      <dgm:prSet/>
      <dgm:spPr/>
      <dgm:t>
        <a:bodyPr/>
        <a:lstStyle/>
        <a:p>
          <a:endParaRPr lang="en-ZA"/>
        </a:p>
      </dgm:t>
    </dgm:pt>
    <dgm:pt modelId="{410E8C9B-9DC6-4A50-A52B-CF75C18EBBE4}" type="sibTrans" cxnId="{7755371C-8314-4CD0-B8E4-DAA3A317DAFD}">
      <dgm:prSet/>
      <dgm:spPr/>
      <dgm:t>
        <a:bodyPr/>
        <a:lstStyle/>
        <a:p>
          <a:endParaRPr lang="en-ZA"/>
        </a:p>
      </dgm:t>
    </dgm:pt>
    <dgm:pt modelId="{24C958C8-04B0-4720-B2EC-334897ED5EBF}">
      <dgm:prSet/>
      <dgm:spPr/>
      <dgm:t>
        <a:bodyPr/>
        <a:lstStyle/>
        <a:p>
          <a:r>
            <a:rPr lang="en-GB" dirty="0">
              <a:effectLst>
                <a:outerShdw blurRad="38100" dist="38100" dir="2700000" algn="tl">
                  <a:srgbClr val="000000">
                    <a:alpha val="43137"/>
                  </a:srgbClr>
                </a:outerShdw>
              </a:effectLst>
            </a:rPr>
            <a:t>How to ethically remove data</a:t>
          </a:r>
          <a:endParaRPr lang="en-ZA" dirty="0">
            <a:effectLst>
              <a:outerShdw blurRad="38100" dist="38100" dir="2700000" algn="tl">
                <a:srgbClr val="000000">
                  <a:alpha val="43137"/>
                </a:srgbClr>
              </a:outerShdw>
            </a:effectLst>
          </a:endParaRPr>
        </a:p>
      </dgm:t>
    </dgm:pt>
    <dgm:pt modelId="{D2C53BC4-A59E-445A-AE23-ECFCD70D7454}" type="parTrans" cxnId="{8B20868D-A8E0-463B-B6BC-F50796ACC79B}">
      <dgm:prSet/>
      <dgm:spPr/>
      <dgm:t>
        <a:bodyPr/>
        <a:lstStyle/>
        <a:p>
          <a:endParaRPr lang="en-ZA"/>
        </a:p>
      </dgm:t>
    </dgm:pt>
    <dgm:pt modelId="{9DE3B3C1-67E9-4770-A254-89B165D36545}" type="sibTrans" cxnId="{8B20868D-A8E0-463B-B6BC-F50796ACC79B}">
      <dgm:prSet/>
      <dgm:spPr/>
      <dgm:t>
        <a:bodyPr/>
        <a:lstStyle/>
        <a:p>
          <a:endParaRPr lang="en-ZA"/>
        </a:p>
      </dgm:t>
    </dgm:pt>
    <dgm:pt modelId="{73765133-1687-4513-9186-4ACC02A68D94}">
      <dgm:prSet/>
      <dgm:spPr/>
      <dgm:t>
        <a:bodyPr/>
        <a:lstStyle/>
        <a:p>
          <a:r>
            <a:rPr lang="en-ZA" dirty="0">
              <a:effectLst>
                <a:outerShdw blurRad="38100" dist="38100" dir="2700000" algn="tl">
                  <a:srgbClr val="000000">
                    <a:alpha val="43137"/>
                  </a:srgbClr>
                </a:outerShdw>
              </a:effectLst>
            </a:rPr>
            <a:t>Communicating with people</a:t>
          </a:r>
        </a:p>
      </dgm:t>
    </dgm:pt>
    <dgm:pt modelId="{B99AF3CE-1988-4A34-8CE8-12959EB0D735}" type="parTrans" cxnId="{7C540FA5-511B-4C66-9642-44523AF1C802}">
      <dgm:prSet/>
      <dgm:spPr/>
      <dgm:t>
        <a:bodyPr/>
        <a:lstStyle/>
        <a:p>
          <a:endParaRPr lang="en-ZA"/>
        </a:p>
      </dgm:t>
    </dgm:pt>
    <dgm:pt modelId="{D5E76D40-40BC-4209-A4E1-4035C48F1678}" type="sibTrans" cxnId="{7C540FA5-511B-4C66-9642-44523AF1C802}">
      <dgm:prSet/>
      <dgm:spPr/>
      <dgm:t>
        <a:bodyPr/>
        <a:lstStyle/>
        <a:p>
          <a:endParaRPr lang="en-ZA"/>
        </a:p>
      </dgm:t>
    </dgm:pt>
    <dgm:pt modelId="{B80282D3-5693-45CB-8D73-0C9F7ECAEA42}" type="pres">
      <dgm:prSet presAssocID="{43A665BF-3A1D-4DE3-AEC2-71996792C940}" presName="diagram" presStyleCnt="0">
        <dgm:presLayoutVars>
          <dgm:dir/>
          <dgm:resizeHandles val="exact"/>
        </dgm:presLayoutVars>
      </dgm:prSet>
      <dgm:spPr/>
    </dgm:pt>
    <dgm:pt modelId="{A40FF53B-A5FA-47A1-AD83-5F322B26E212}" type="pres">
      <dgm:prSet presAssocID="{67FF166C-1477-47EE-B07A-56F1A3950DF5}" presName="node" presStyleLbl="node1" presStyleIdx="0" presStyleCnt="5">
        <dgm:presLayoutVars>
          <dgm:bulletEnabled val="1"/>
        </dgm:presLayoutVars>
      </dgm:prSet>
      <dgm:spPr/>
    </dgm:pt>
    <dgm:pt modelId="{B57B6EF5-8CCB-4859-AD70-98D32804D127}" type="pres">
      <dgm:prSet presAssocID="{7ECB11D3-74F2-401D-B775-A7812114646A}" presName="sibTrans" presStyleCnt="0"/>
      <dgm:spPr/>
    </dgm:pt>
    <dgm:pt modelId="{E1C55EE4-65AB-4163-9ED7-92ED9F11E012}" type="pres">
      <dgm:prSet presAssocID="{FB75843B-D782-4FE4-9156-F34C54BEFD8C}" presName="node" presStyleLbl="node1" presStyleIdx="1" presStyleCnt="5">
        <dgm:presLayoutVars>
          <dgm:bulletEnabled val="1"/>
        </dgm:presLayoutVars>
      </dgm:prSet>
      <dgm:spPr/>
    </dgm:pt>
    <dgm:pt modelId="{DEF2824D-139F-44F5-84BB-38B1D14434B6}" type="pres">
      <dgm:prSet presAssocID="{7E771D52-14D9-48DB-B550-7B3E0809FEB3}" presName="sibTrans" presStyleCnt="0"/>
      <dgm:spPr/>
    </dgm:pt>
    <dgm:pt modelId="{5A4AE485-D325-46CC-9EF1-1CAD71382D6C}" type="pres">
      <dgm:prSet presAssocID="{E78A1AA9-62EE-4707-9AC2-3BB88B237FF5}" presName="node" presStyleLbl="node1" presStyleIdx="2" presStyleCnt="5">
        <dgm:presLayoutVars>
          <dgm:bulletEnabled val="1"/>
        </dgm:presLayoutVars>
      </dgm:prSet>
      <dgm:spPr/>
    </dgm:pt>
    <dgm:pt modelId="{365B7BDC-72A7-4F13-B7A6-B082764DEE47}" type="pres">
      <dgm:prSet presAssocID="{410E8C9B-9DC6-4A50-A52B-CF75C18EBBE4}" presName="sibTrans" presStyleCnt="0"/>
      <dgm:spPr/>
    </dgm:pt>
    <dgm:pt modelId="{F1651E08-927A-4228-BF70-9EC282CE3C3D}" type="pres">
      <dgm:prSet presAssocID="{24C958C8-04B0-4720-B2EC-334897ED5EBF}" presName="node" presStyleLbl="node1" presStyleIdx="3" presStyleCnt="5">
        <dgm:presLayoutVars>
          <dgm:bulletEnabled val="1"/>
        </dgm:presLayoutVars>
      </dgm:prSet>
      <dgm:spPr/>
    </dgm:pt>
    <dgm:pt modelId="{333A3C27-6FA3-4A1C-A9D4-3FE76E2444D4}" type="pres">
      <dgm:prSet presAssocID="{9DE3B3C1-67E9-4770-A254-89B165D36545}" presName="sibTrans" presStyleCnt="0"/>
      <dgm:spPr/>
    </dgm:pt>
    <dgm:pt modelId="{F4B2947A-B27C-41D6-B582-DEF7AF9FEEA0}" type="pres">
      <dgm:prSet presAssocID="{73765133-1687-4513-9186-4ACC02A68D94}" presName="node" presStyleLbl="node1" presStyleIdx="4" presStyleCnt="5">
        <dgm:presLayoutVars>
          <dgm:bulletEnabled val="1"/>
        </dgm:presLayoutVars>
      </dgm:prSet>
      <dgm:spPr/>
    </dgm:pt>
  </dgm:ptLst>
  <dgm:cxnLst>
    <dgm:cxn modelId="{86E1EF01-D8CF-4DDF-A2CC-4DBDEFAFC8D9}" type="presOf" srcId="{24C958C8-04B0-4720-B2EC-334897ED5EBF}" destId="{F1651E08-927A-4228-BF70-9EC282CE3C3D}" srcOrd="0" destOrd="0" presId="urn:microsoft.com/office/officeart/2005/8/layout/default"/>
    <dgm:cxn modelId="{73A69214-DA3E-456B-AF4F-BFEF0738BE64}" type="presOf" srcId="{43A665BF-3A1D-4DE3-AEC2-71996792C940}" destId="{B80282D3-5693-45CB-8D73-0C9F7ECAEA42}" srcOrd="0" destOrd="0" presId="urn:microsoft.com/office/officeart/2005/8/layout/default"/>
    <dgm:cxn modelId="{7755371C-8314-4CD0-B8E4-DAA3A317DAFD}" srcId="{43A665BF-3A1D-4DE3-AEC2-71996792C940}" destId="{E78A1AA9-62EE-4707-9AC2-3BB88B237FF5}" srcOrd="2" destOrd="0" parTransId="{8A149A6A-E03A-49DE-AA37-B604B48D1D5D}" sibTransId="{410E8C9B-9DC6-4A50-A52B-CF75C18EBBE4}"/>
    <dgm:cxn modelId="{3EAF7B2B-98E4-4C52-9824-DCAB955B3CEB}" type="presOf" srcId="{E78A1AA9-62EE-4707-9AC2-3BB88B237FF5}" destId="{5A4AE485-D325-46CC-9EF1-1CAD71382D6C}" srcOrd="0" destOrd="0" presId="urn:microsoft.com/office/officeart/2005/8/layout/default"/>
    <dgm:cxn modelId="{8B20868D-A8E0-463B-B6BC-F50796ACC79B}" srcId="{43A665BF-3A1D-4DE3-AEC2-71996792C940}" destId="{24C958C8-04B0-4720-B2EC-334897ED5EBF}" srcOrd="3" destOrd="0" parTransId="{D2C53BC4-A59E-445A-AE23-ECFCD70D7454}" sibTransId="{9DE3B3C1-67E9-4770-A254-89B165D36545}"/>
    <dgm:cxn modelId="{5FE48693-DEFF-45E1-B853-026AB3A8DFEB}" srcId="{43A665BF-3A1D-4DE3-AEC2-71996792C940}" destId="{FB75843B-D782-4FE4-9156-F34C54BEFD8C}" srcOrd="1" destOrd="0" parTransId="{B5403999-79D2-4C0E-8DB0-CD7EB9160EEC}" sibTransId="{7E771D52-14D9-48DB-B550-7B3E0809FEB3}"/>
    <dgm:cxn modelId="{7C540FA5-511B-4C66-9642-44523AF1C802}" srcId="{43A665BF-3A1D-4DE3-AEC2-71996792C940}" destId="{73765133-1687-4513-9186-4ACC02A68D94}" srcOrd="4" destOrd="0" parTransId="{B99AF3CE-1988-4A34-8CE8-12959EB0D735}" sibTransId="{D5E76D40-40BC-4209-A4E1-4035C48F1678}"/>
    <dgm:cxn modelId="{53DAB7A7-8148-4B9B-A456-9C420578F533}" type="presOf" srcId="{67FF166C-1477-47EE-B07A-56F1A3950DF5}" destId="{A40FF53B-A5FA-47A1-AD83-5F322B26E212}" srcOrd="0" destOrd="0" presId="urn:microsoft.com/office/officeart/2005/8/layout/default"/>
    <dgm:cxn modelId="{7E4B94D0-5A2D-4233-834A-CAA7D1A84D5B}" type="presOf" srcId="{FB75843B-D782-4FE4-9156-F34C54BEFD8C}" destId="{E1C55EE4-65AB-4163-9ED7-92ED9F11E012}" srcOrd="0" destOrd="0" presId="urn:microsoft.com/office/officeart/2005/8/layout/default"/>
    <dgm:cxn modelId="{DE12E1D2-2A26-4D83-9085-ECF28DBF1192}" type="presOf" srcId="{73765133-1687-4513-9186-4ACC02A68D94}" destId="{F4B2947A-B27C-41D6-B582-DEF7AF9FEEA0}" srcOrd="0" destOrd="0" presId="urn:microsoft.com/office/officeart/2005/8/layout/default"/>
    <dgm:cxn modelId="{9B0C8AE7-277D-4F5E-8B58-934E9E1EAF5B}" srcId="{43A665BF-3A1D-4DE3-AEC2-71996792C940}" destId="{67FF166C-1477-47EE-B07A-56F1A3950DF5}" srcOrd="0" destOrd="0" parTransId="{F0BA0B7B-9721-4CC5-9EAB-6A0038EA698B}" sibTransId="{7ECB11D3-74F2-401D-B775-A7812114646A}"/>
    <dgm:cxn modelId="{C9F15B70-97E3-42C3-AB53-9A31E87436B9}" type="presParOf" srcId="{B80282D3-5693-45CB-8D73-0C9F7ECAEA42}" destId="{A40FF53B-A5FA-47A1-AD83-5F322B26E212}" srcOrd="0" destOrd="0" presId="urn:microsoft.com/office/officeart/2005/8/layout/default"/>
    <dgm:cxn modelId="{047E0327-D8DB-4948-B3A9-710650229FA8}" type="presParOf" srcId="{B80282D3-5693-45CB-8D73-0C9F7ECAEA42}" destId="{B57B6EF5-8CCB-4859-AD70-98D32804D127}" srcOrd="1" destOrd="0" presId="urn:microsoft.com/office/officeart/2005/8/layout/default"/>
    <dgm:cxn modelId="{E1BA3449-C648-40AA-A61E-B39684D3F2CB}" type="presParOf" srcId="{B80282D3-5693-45CB-8D73-0C9F7ECAEA42}" destId="{E1C55EE4-65AB-4163-9ED7-92ED9F11E012}" srcOrd="2" destOrd="0" presId="urn:microsoft.com/office/officeart/2005/8/layout/default"/>
    <dgm:cxn modelId="{5BECABA2-72D8-4A44-930F-B6E5D4EC5DA0}" type="presParOf" srcId="{B80282D3-5693-45CB-8D73-0C9F7ECAEA42}" destId="{DEF2824D-139F-44F5-84BB-38B1D14434B6}" srcOrd="3" destOrd="0" presId="urn:microsoft.com/office/officeart/2005/8/layout/default"/>
    <dgm:cxn modelId="{D5211AF6-4604-4238-8789-C243BB77948B}" type="presParOf" srcId="{B80282D3-5693-45CB-8D73-0C9F7ECAEA42}" destId="{5A4AE485-D325-46CC-9EF1-1CAD71382D6C}" srcOrd="4" destOrd="0" presId="urn:microsoft.com/office/officeart/2005/8/layout/default"/>
    <dgm:cxn modelId="{18DC4E91-1B02-4879-8461-FFAD4A9AB8E9}" type="presParOf" srcId="{B80282D3-5693-45CB-8D73-0C9F7ECAEA42}" destId="{365B7BDC-72A7-4F13-B7A6-B082764DEE47}" srcOrd="5" destOrd="0" presId="urn:microsoft.com/office/officeart/2005/8/layout/default"/>
    <dgm:cxn modelId="{9E6017C1-C57C-489F-9404-A48D8007003E}" type="presParOf" srcId="{B80282D3-5693-45CB-8D73-0C9F7ECAEA42}" destId="{F1651E08-927A-4228-BF70-9EC282CE3C3D}" srcOrd="6" destOrd="0" presId="urn:microsoft.com/office/officeart/2005/8/layout/default"/>
    <dgm:cxn modelId="{6B88E789-ED22-4291-8EEA-353F48703A09}" type="presParOf" srcId="{B80282D3-5693-45CB-8D73-0C9F7ECAEA42}" destId="{333A3C27-6FA3-4A1C-A9D4-3FE76E2444D4}" srcOrd="7" destOrd="0" presId="urn:microsoft.com/office/officeart/2005/8/layout/default"/>
    <dgm:cxn modelId="{B3732B54-5D99-483B-8CCD-564170E85DF6}" type="presParOf" srcId="{B80282D3-5693-45CB-8D73-0C9F7ECAEA42}" destId="{F4B2947A-B27C-41D6-B582-DEF7AF9FEEA0}"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540B49-033A-4278-9948-22F3A4B0F85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24EA45A-067E-4A43-879D-7A20C78B48F9}">
      <dgm:prSet phldrT="[Text]" custT="1"/>
      <dgm:spPr/>
      <dgm:t>
        <a:bodyPr/>
        <a:lstStyle/>
        <a:p>
          <a:r>
            <a:rPr lang="en-ZA" sz="2400" b="1" dirty="0">
              <a:effectLst>
                <a:outerShdw blurRad="38100" dist="38100" dir="2700000" algn="tl">
                  <a:srgbClr val="000000">
                    <a:alpha val="43137"/>
                  </a:srgbClr>
                </a:outerShdw>
              </a:effectLst>
            </a:rPr>
            <a:t>Step 1: </a:t>
          </a:r>
          <a:r>
            <a:rPr lang="en-ZA" sz="2400" dirty="0">
              <a:effectLst>
                <a:outerShdw blurRad="38100" dist="38100" dir="2700000" algn="tl">
                  <a:srgbClr val="000000">
                    <a:alpha val="43137"/>
                  </a:srgbClr>
                </a:outerShdw>
              </a:effectLst>
            </a:rPr>
            <a:t>Create a list of keywords</a:t>
          </a:r>
        </a:p>
      </dgm:t>
    </dgm:pt>
    <dgm:pt modelId="{3E82A11C-4C47-4423-AC2C-B8ACC0862798}" type="parTrans" cxnId="{472ECB83-81BA-4B10-82A5-5F949B622394}">
      <dgm:prSet/>
      <dgm:spPr/>
      <dgm:t>
        <a:bodyPr/>
        <a:lstStyle/>
        <a:p>
          <a:endParaRPr lang="en-ZA"/>
        </a:p>
      </dgm:t>
    </dgm:pt>
    <dgm:pt modelId="{0B3BAF4C-BFD4-44A9-976A-F4DA3A8B7351}" type="sibTrans" cxnId="{472ECB83-81BA-4B10-82A5-5F949B622394}">
      <dgm:prSet/>
      <dgm:spPr/>
      <dgm:t>
        <a:bodyPr/>
        <a:lstStyle/>
        <a:p>
          <a:endParaRPr lang="en-ZA"/>
        </a:p>
      </dgm:t>
    </dgm:pt>
    <dgm:pt modelId="{82B0C35E-CB26-4C1A-985F-A0E37CAA4DED}">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2: </a:t>
          </a:r>
          <a:r>
            <a:rPr lang="en-ZA" sz="2400" kern="1200" dirty="0">
              <a:effectLst>
                <a:outerShdw blurRad="38100" dist="38100" dir="2700000" algn="tl">
                  <a:srgbClr val="000000">
                    <a:alpha val="43137"/>
                  </a:srgbClr>
                </a:outerShdw>
              </a:effectLst>
            </a:rPr>
            <a:t>Analyse Google’s first page</a:t>
          </a:r>
        </a:p>
      </dgm:t>
    </dgm:pt>
    <dgm:pt modelId="{96C1DBD0-57AA-423B-9FF8-87A636B96F38}" type="parTrans" cxnId="{A828B630-9C69-4AD7-BF6D-58A0B9025840}">
      <dgm:prSet/>
      <dgm:spPr/>
      <dgm:t>
        <a:bodyPr/>
        <a:lstStyle/>
        <a:p>
          <a:endParaRPr lang="en-ZA"/>
        </a:p>
      </dgm:t>
    </dgm:pt>
    <dgm:pt modelId="{EAEF5463-F83F-4FD9-B67A-E148778634E0}" type="sibTrans" cxnId="{A828B630-9C69-4AD7-BF6D-58A0B9025840}">
      <dgm:prSet/>
      <dgm:spPr/>
      <dgm:t>
        <a:bodyPr/>
        <a:lstStyle/>
        <a:p>
          <a:endParaRPr lang="en-ZA"/>
        </a:p>
      </dgm:t>
    </dgm:pt>
    <dgm:pt modelId="{A28A9B31-DC1A-4E52-AD8D-9216BD68FB8B}">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3: </a:t>
          </a:r>
          <a:r>
            <a:rPr lang="en-ZA" sz="2400" kern="1200" dirty="0">
              <a:effectLst>
                <a:outerShdw blurRad="38100" dist="38100" dir="2700000" algn="tl">
                  <a:srgbClr val="000000">
                    <a:alpha val="43137"/>
                  </a:srgbClr>
                </a:outerShdw>
              </a:effectLst>
            </a:rPr>
            <a:t>Create something different or better</a:t>
          </a:r>
        </a:p>
      </dgm:t>
    </dgm:pt>
    <dgm:pt modelId="{60222926-ED27-4D3F-AEB7-ABDE4E7FDCF9}" type="parTrans" cxnId="{1E456708-24B5-4331-9A03-B5C37E2615C0}">
      <dgm:prSet/>
      <dgm:spPr/>
      <dgm:t>
        <a:bodyPr/>
        <a:lstStyle/>
        <a:p>
          <a:endParaRPr lang="en-ZA"/>
        </a:p>
      </dgm:t>
    </dgm:pt>
    <dgm:pt modelId="{8DE28075-9B2D-4FA5-8BD4-3DA0006047A5}" type="sibTrans" cxnId="{1E456708-24B5-4331-9A03-B5C37E2615C0}">
      <dgm:prSet/>
      <dgm:spPr/>
      <dgm:t>
        <a:bodyPr/>
        <a:lstStyle/>
        <a:p>
          <a:endParaRPr lang="en-ZA"/>
        </a:p>
      </dgm:t>
    </dgm:pt>
    <dgm:pt modelId="{AE8583B0-F264-4D40-B073-49CE2B27896C}">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4: </a:t>
          </a:r>
          <a:r>
            <a:rPr lang="en-ZA" sz="2400" kern="1200" dirty="0">
              <a:effectLst>
                <a:outerShdw blurRad="38100" dist="38100" dir="2700000" algn="tl">
                  <a:srgbClr val="000000">
                    <a:alpha val="43137"/>
                  </a:srgbClr>
                </a:outerShdw>
              </a:effectLst>
            </a:rPr>
            <a:t>Add a hook</a:t>
          </a:r>
        </a:p>
      </dgm:t>
    </dgm:pt>
    <dgm:pt modelId="{2C01FE3F-936E-4118-BE28-870927086540}" type="parTrans" cxnId="{7CB2A7D1-C29C-4CFF-98B1-430F153D2AC4}">
      <dgm:prSet/>
      <dgm:spPr/>
      <dgm:t>
        <a:bodyPr/>
        <a:lstStyle/>
        <a:p>
          <a:endParaRPr lang="en-ZA"/>
        </a:p>
      </dgm:t>
    </dgm:pt>
    <dgm:pt modelId="{D680D188-F549-492B-B43E-9C4F901B3704}" type="sibTrans" cxnId="{7CB2A7D1-C29C-4CFF-98B1-430F153D2AC4}">
      <dgm:prSet/>
      <dgm:spPr/>
      <dgm:t>
        <a:bodyPr/>
        <a:lstStyle/>
        <a:p>
          <a:endParaRPr lang="en-ZA"/>
        </a:p>
      </dgm:t>
    </dgm:pt>
    <dgm:pt modelId="{5F7500E3-9985-4ACE-892E-7CC20A4F86D4}">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5: </a:t>
          </a:r>
          <a:r>
            <a:rPr lang="en-ZA" sz="2400" kern="1200" dirty="0">
              <a:effectLst>
                <a:outerShdw blurRad="38100" dist="38100" dir="2700000" algn="tl">
                  <a:srgbClr val="000000">
                    <a:alpha val="43137"/>
                  </a:srgbClr>
                </a:outerShdw>
              </a:effectLst>
            </a:rPr>
            <a:t>Optimise for on-page SEO</a:t>
          </a:r>
        </a:p>
      </dgm:t>
    </dgm:pt>
    <dgm:pt modelId="{7E4DB881-1BC7-42E6-8713-6DE902F7BFF0}" type="parTrans" cxnId="{8DAC6756-3132-44E0-A392-520926FA1883}">
      <dgm:prSet/>
      <dgm:spPr/>
      <dgm:t>
        <a:bodyPr/>
        <a:lstStyle/>
        <a:p>
          <a:endParaRPr lang="en-ZA"/>
        </a:p>
      </dgm:t>
    </dgm:pt>
    <dgm:pt modelId="{AB991B7A-1059-4065-8D8B-41AF85A37D8E}" type="sibTrans" cxnId="{8DAC6756-3132-44E0-A392-520926FA1883}">
      <dgm:prSet/>
      <dgm:spPr/>
      <dgm:t>
        <a:bodyPr/>
        <a:lstStyle/>
        <a:p>
          <a:endParaRPr lang="en-ZA"/>
        </a:p>
      </dgm:t>
    </dgm:pt>
    <dgm:pt modelId="{784855E4-69A6-49FA-A688-CF139BE4B825}" type="pres">
      <dgm:prSet presAssocID="{CA540B49-033A-4278-9948-22F3A4B0F85D}" presName="diagram" presStyleCnt="0">
        <dgm:presLayoutVars>
          <dgm:dir/>
          <dgm:resizeHandles val="exact"/>
        </dgm:presLayoutVars>
      </dgm:prSet>
      <dgm:spPr/>
    </dgm:pt>
    <dgm:pt modelId="{6F4040DC-868A-4202-B42B-27FBE29F3557}" type="pres">
      <dgm:prSet presAssocID="{924EA45A-067E-4A43-879D-7A20C78B48F9}" presName="node" presStyleLbl="node1" presStyleIdx="0" presStyleCnt="5">
        <dgm:presLayoutVars>
          <dgm:bulletEnabled val="1"/>
        </dgm:presLayoutVars>
      </dgm:prSet>
      <dgm:spPr/>
    </dgm:pt>
    <dgm:pt modelId="{30443649-13A7-414E-AA78-F47AC5A6EF16}" type="pres">
      <dgm:prSet presAssocID="{0B3BAF4C-BFD4-44A9-976A-F4DA3A8B7351}" presName="sibTrans" presStyleCnt="0"/>
      <dgm:spPr/>
    </dgm:pt>
    <dgm:pt modelId="{E1C5E796-3301-4567-AE49-687A824934A3}" type="pres">
      <dgm:prSet presAssocID="{82B0C35E-CB26-4C1A-985F-A0E37CAA4DED}" presName="node" presStyleLbl="node1" presStyleIdx="1" presStyleCnt="5">
        <dgm:presLayoutVars>
          <dgm:bulletEnabled val="1"/>
        </dgm:presLayoutVars>
      </dgm:prSet>
      <dgm:spPr/>
    </dgm:pt>
    <dgm:pt modelId="{45B688AF-BB4A-4532-BF91-DC7AFC8D3042}" type="pres">
      <dgm:prSet presAssocID="{EAEF5463-F83F-4FD9-B67A-E148778634E0}" presName="sibTrans" presStyleCnt="0"/>
      <dgm:spPr/>
    </dgm:pt>
    <dgm:pt modelId="{5BAA61DA-B592-4AB1-B4FA-47F5C2453EED}" type="pres">
      <dgm:prSet presAssocID="{A28A9B31-DC1A-4E52-AD8D-9216BD68FB8B}" presName="node" presStyleLbl="node1" presStyleIdx="2" presStyleCnt="5">
        <dgm:presLayoutVars>
          <dgm:bulletEnabled val="1"/>
        </dgm:presLayoutVars>
      </dgm:prSet>
      <dgm:spPr/>
    </dgm:pt>
    <dgm:pt modelId="{605AEB89-5B14-4B26-8288-F6B5F4DD12BE}" type="pres">
      <dgm:prSet presAssocID="{8DE28075-9B2D-4FA5-8BD4-3DA0006047A5}" presName="sibTrans" presStyleCnt="0"/>
      <dgm:spPr/>
    </dgm:pt>
    <dgm:pt modelId="{87E54A96-1ED8-4EE2-BBA5-A084A980476F}" type="pres">
      <dgm:prSet presAssocID="{AE8583B0-F264-4D40-B073-49CE2B27896C}" presName="node" presStyleLbl="node1" presStyleIdx="3" presStyleCnt="5">
        <dgm:presLayoutVars>
          <dgm:bulletEnabled val="1"/>
        </dgm:presLayoutVars>
      </dgm:prSet>
      <dgm:spPr/>
    </dgm:pt>
    <dgm:pt modelId="{B25A7397-E85C-4038-A093-650F037343B4}" type="pres">
      <dgm:prSet presAssocID="{D680D188-F549-492B-B43E-9C4F901B3704}" presName="sibTrans" presStyleCnt="0"/>
      <dgm:spPr/>
    </dgm:pt>
    <dgm:pt modelId="{547B8A1D-A461-401D-A08D-7EECCDB32F23}" type="pres">
      <dgm:prSet presAssocID="{5F7500E3-9985-4ACE-892E-7CC20A4F86D4}" presName="node" presStyleLbl="node1" presStyleIdx="4" presStyleCnt="5">
        <dgm:presLayoutVars>
          <dgm:bulletEnabled val="1"/>
        </dgm:presLayoutVars>
      </dgm:prSet>
      <dgm:spPr/>
    </dgm:pt>
  </dgm:ptLst>
  <dgm:cxnLst>
    <dgm:cxn modelId="{1E456708-24B5-4331-9A03-B5C37E2615C0}" srcId="{CA540B49-033A-4278-9948-22F3A4B0F85D}" destId="{A28A9B31-DC1A-4E52-AD8D-9216BD68FB8B}" srcOrd="2" destOrd="0" parTransId="{60222926-ED27-4D3F-AEB7-ABDE4E7FDCF9}" sibTransId="{8DE28075-9B2D-4FA5-8BD4-3DA0006047A5}"/>
    <dgm:cxn modelId="{A828B630-9C69-4AD7-BF6D-58A0B9025840}" srcId="{CA540B49-033A-4278-9948-22F3A4B0F85D}" destId="{82B0C35E-CB26-4C1A-985F-A0E37CAA4DED}" srcOrd="1" destOrd="0" parTransId="{96C1DBD0-57AA-423B-9FF8-87A636B96F38}" sibTransId="{EAEF5463-F83F-4FD9-B67A-E148778634E0}"/>
    <dgm:cxn modelId="{ACB63934-3D28-4760-9A65-C23AE71E328D}" type="presOf" srcId="{924EA45A-067E-4A43-879D-7A20C78B48F9}" destId="{6F4040DC-868A-4202-B42B-27FBE29F3557}" srcOrd="0" destOrd="0" presId="urn:microsoft.com/office/officeart/2005/8/layout/default"/>
    <dgm:cxn modelId="{ADD60B5E-29BB-4E31-8521-99A3CF5E5D0C}" type="presOf" srcId="{A28A9B31-DC1A-4E52-AD8D-9216BD68FB8B}" destId="{5BAA61DA-B592-4AB1-B4FA-47F5C2453EED}" srcOrd="0" destOrd="0" presId="urn:microsoft.com/office/officeart/2005/8/layout/default"/>
    <dgm:cxn modelId="{B82D6F69-36BF-42F6-912F-5FCB111818DD}" type="presOf" srcId="{82B0C35E-CB26-4C1A-985F-A0E37CAA4DED}" destId="{E1C5E796-3301-4567-AE49-687A824934A3}" srcOrd="0" destOrd="0" presId="urn:microsoft.com/office/officeart/2005/8/layout/default"/>
    <dgm:cxn modelId="{8BA1A06A-F3C0-472C-86E6-A116E17F768D}" type="presOf" srcId="{CA540B49-033A-4278-9948-22F3A4B0F85D}" destId="{784855E4-69A6-49FA-A688-CF139BE4B825}" srcOrd="0" destOrd="0" presId="urn:microsoft.com/office/officeart/2005/8/layout/default"/>
    <dgm:cxn modelId="{AA38FD6C-D28A-46A9-9093-18C4456F018E}" type="presOf" srcId="{5F7500E3-9985-4ACE-892E-7CC20A4F86D4}" destId="{547B8A1D-A461-401D-A08D-7EECCDB32F23}" srcOrd="0" destOrd="0" presId="urn:microsoft.com/office/officeart/2005/8/layout/default"/>
    <dgm:cxn modelId="{8DAC6756-3132-44E0-A392-520926FA1883}" srcId="{CA540B49-033A-4278-9948-22F3A4B0F85D}" destId="{5F7500E3-9985-4ACE-892E-7CC20A4F86D4}" srcOrd="4" destOrd="0" parTransId="{7E4DB881-1BC7-42E6-8713-6DE902F7BFF0}" sibTransId="{AB991B7A-1059-4065-8D8B-41AF85A37D8E}"/>
    <dgm:cxn modelId="{472ECB83-81BA-4B10-82A5-5F949B622394}" srcId="{CA540B49-033A-4278-9948-22F3A4B0F85D}" destId="{924EA45A-067E-4A43-879D-7A20C78B48F9}" srcOrd="0" destOrd="0" parTransId="{3E82A11C-4C47-4423-AC2C-B8ACC0862798}" sibTransId="{0B3BAF4C-BFD4-44A9-976A-F4DA3A8B7351}"/>
    <dgm:cxn modelId="{DA06D6AF-7530-4ED5-AF86-5163516F1C89}" type="presOf" srcId="{AE8583B0-F264-4D40-B073-49CE2B27896C}" destId="{87E54A96-1ED8-4EE2-BBA5-A084A980476F}" srcOrd="0" destOrd="0" presId="urn:microsoft.com/office/officeart/2005/8/layout/default"/>
    <dgm:cxn modelId="{7CB2A7D1-C29C-4CFF-98B1-430F153D2AC4}" srcId="{CA540B49-033A-4278-9948-22F3A4B0F85D}" destId="{AE8583B0-F264-4D40-B073-49CE2B27896C}" srcOrd="3" destOrd="0" parTransId="{2C01FE3F-936E-4118-BE28-870927086540}" sibTransId="{D680D188-F549-492B-B43E-9C4F901B3704}"/>
    <dgm:cxn modelId="{87B1000C-78A3-4BA6-B805-CEB9AD70B42A}" type="presParOf" srcId="{784855E4-69A6-49FA-A688-CF139BE4B825}" destId="{6F4040DC-868A-4202-B42B-27FBE29F3557}" srcOrd="0" destOrd="0" presId="urn:microsoft.com/office/officeart/2005/8/layout/default"/>
    <dgm:cxn modelId="{BA4528D5-3F1C-41FD-8BB1-0DB06516FC4B}" type="presParOf" srcId="{784855E4-69A6-49FA-A688-CF139BE4B825}" destId="{30443649-13A7-414E-AA78-F47AC5A6EF16}" srcOrd="1" destOrd="0" presId="urn:microsoft.com/office/officeart/2005/8/layout/default"/>
    <dgm:cxn modelId="{62B155DA-AC79-4C47-B2C1-F81B03616498}" type="presParOf" srcId="{784855E4-69A6-49FA-A688-CF139BE4B825}" destId="{E1C5E796-3301-4567-AE49-687A824934A3}" srcOrd="2" destOrd="0" presId="urn:microsoft.com/office/officeart/2005/8/layout/default"/>
    <dgm:cxn modelId="{73620242-D1D2-4DEB-94D1-987A75CFD071}" type="presParOf" srcId="{784855E4-69A6-49FA-A688-CF139BE4B825}" destId="{45B688AF-BB4A-4532-BF91-DC7AFC8D3042}" srcOrd="3" destOrd="0" presId="urn:microsoft.com/office/officeart/2005/8/layout/default"/>
    <dgm:cxn modelId="{8C62F7E5-B6DC-48BA-82E6-BCAC24A3A4E8}" type="presParOf" srcId="{784855E4-69A6-49FA-A688-CF139BE4B825}" destId="{5BAA61DA-B592-4AB1-B4FA-47F5C2453EED}" srcOrd="4" destOrd="0" presId="urn:microsoft.com/office/officeart/2005/8/layout/default"/>
    <dgm:cxn modelId="{22452966-4718-4660-80E8-2FEA082D1956}" type="presParOf" srcId="{784855E4-69A6-49FA-A688-CF139BE4B825}" destId="{605AEB89-5B14-4B26-8288-F6B5F4DD12BE}" srcOrd="5" destOrd="0" presId="urn:microsoft.com/office/officeart/2005/8/layout/default"/>
    <dgm:cxn modelId="{413D2D31-8860-43D4-A42B-98B7AFA50AF8}" type="presParOf" srcId="{784855E4-69A6-49FA-A688-CF139BE4B825}" destId="{87E54A96-1ED8-4EE2-BBA5-A084A980476F}" srcOrd="6" destOrd="0" presId="urn:microsoft.com/office/officeart/2005/8/layout/default"/>
    <dgm:cxn modelId="{D0EFCFDC-EFCF-4B8A-AC77-75F2E35FC2E9}" type="presParOf" srcId="{784855E4-69A6-49FA-A688-CF139BE4B825}" destId="{B25A7397-E85C-4038-A093-650F037343B4}" srcOrd="7" destOrd="0" presId="urn:microsoft.com/office/officeart/2005/8/layout/default"/>
    <dgm:cxn modelId="{2DCF160C-D4FE-4312-B7DF-392F41C90343}" type="presParOf" srcId="{784855E4-69A6-49FA-A688-CF139BE4B825}" destId="{547B8A1D-A461-401D-A08D-7EECCDB32F2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540B49-033A-4278-9948-22F3A4B0F85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24EA45A-067E-4A43-879D-7A20C78B48F9}">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6: </a:t>
          </a:r>
          <a:r>
            <a:rPr lang="en-ZA" sz="2400" kern="1200" dirty="0">
              <a:effectLst>
                <a:outerShdw blurRad="38100" dist="38100" dir="2700000" algn="tl">
                  <a:srgbClr val="000000">
                    <a:alpha val="43137"/>
                  </a:srgbClr>
                </a:outerShdw>
              </a:effectLst>
            </a:rPr>
            <a:t>Optimise for search intent</a:t>
          </a:r>
          <a:endParaRPr lang="en-ZA" sz="2400" dirty="0">
            <a:effectLst>
              <a:outerShdw blurRad="38100" dist="38100" dir="2700000" algn="tl">
                <a:srgbClr val="000000">
                  <a:alpha val="43137"/>
                </a:srgbClr>
              </a:outerShdw>
            </a:effectLst>
          </a:endParaRPr>
        </a:p>
      </dgm:t>
    </dgm:pt>
    <dgm:pt modelId="{3E82A11C-4C47-4423-AC2C-B8ACC0862798}" type="parTrans" cxnId="{472ECB83-81BA-4B10-82A5-5F949B622394}">
      <dgm:prSet/>
      <dgm:spPr/>
      <dgm:t>
        <a:bodyPr/>
        <a:lstStyle/>
        <a:p>
          <a:endParaRPr lang="en-ZA"/>
        </a:p>
      </dgm:t>
    </dgm:pt>
    <dgm:pt modelId="{0B3BAF4C-BFD4-44A9-976A-F4DA3A8B7351}" type="sibTrans" cxnId="{472ECB83-81BA-4B10-82A5-5F949B622394}">
      <dgm:prSet/>
      <dgm:spPr/>
      <dgm:t>
        <a:bodyPr/>
        <a:lstStyle/>
        <a:p>
          <a:endParaRPr lang="en-ZA"/>
        </a:p>
      </dgm:t>
    </dgm:pt>
    <dgm:pt modelId="{DC827EF5-3BDF-4D9C-BF46-D52A16239D6A}">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7: </a:t>
          </a:r>
          <a:r>
            <a:rPr lang="en-ZA" sz="2400" kern="1200" dirty="0">
              <a:effectLst>
                <a:outerShdw blurRad="38100" dist="38100" dir="2700000" algn="tl">
                  <a:srgbClr val="000000">
                    <a:alpha val="43137"/>
                  </a:srgbClr>
                </a:outerShdw>
              </a:effectLst>
            </a:rPr>
            <a:t>Focus on content design</a:t>
          </a:r>
        </a:p>
      </dgm:t>
    </dgm:pt>
    <dgm:pt modelId="{58649E61-A72B-4F55-BA25-3AC26DAA3ACE}" type="parTrans" cxnId="{E7BA15AA-2F4D-4B7C-B3A2-AADEE19ABE8A}">
      <dgm:prSet/>
      <dgm:spPr/>
      <dgm:t>
        <a:bodyPr/>
        <a:lstStyle/>
        <a:p>
          <a:endParaRPr lang="en-ZA"/>
        </a:p>
      </dgm:t>
    </dgm:pt>
    <dgm:pt modelId="{7A911F81-F466-4207-A92E-2FD4027F03C1}" type="sibTrans" cxnId="{E7BA15AA-2F4D-4B7C-B3A2-AADEE19ABE8A}">
      <dgm:prSet/>
      <dgm:spPr/>
      <dgm:t>
        <a:bodyPr/>
        <a:lstStyle/>
        <a:p>
          <a:endParaRPr lang="en-ZA"/>
        </a:p>
      </dgm:t>
    </dgm:pt>
    <dgm:pt modelId="{1C09BF53-E934-46F4-80FB-EB1AF02AB2F2}">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8: </a:t>
          </a:r>
          <a:r>
            <a:rPr lang="en-ZA" sz="2400" kern="1200" dirty="0">
              <a:effectLst>
                <a:outerShdw blurRad="38100" dist="38100" dir="2700000" algn="tl">
                  <a:srgbClr val="000000">
                    <a:alpha val="43137"/>
                  </a:srgbClr>
                </a:outerShdw>
              </a:effectLst>
            </a:rPr>
            <a:t>Build links to your page</a:t>
          </a:r>
        </a:p>
      </dgm:t>
    </dgm:pt>
    <dgm:pt modelId="{11F50D1E-CA3D-4D98-86DA-0AC7B368FA42}" type="parTrans" cxnId="{A50B0867-FBE8-4EAE-90F7-E8BF37260C2A}">
      <dgm:prSet/>
      <dgm:spPr/>
      <dgm:t>
        <a:bodyPr/>
        <a:lstStyle/>
        <a:p>
          <a:endParaRPr lang="en-ZA"/>
        </a:p>
      </dgm:t>
    </dgm:pt>
    <dgm:pt modelId="{393F9177-B2D0-4D40-A349-410EC38EAE29}" type="sibTrans" cxnId="{A50B0867-FBE8-4EAE-90F7-E8BF37260C2A}">
      <dgm:prSet/>
      <dgm:spPr/>
      <dgm:t>
        <a:bodyPr/>
        <a:lstStyle/>
        <a:p>
          <a:endParaRPr lang="en-ZA"/>
        </a:p>
      </dgm:t>
    </dgm:pt>
    <dgm:pt modelId="{680442BF-4C37-40AD-B488-D816C4C73F03}">
      <dgm:prSet phldrT="[Text]" custT="1"/>
      <dgm:spPr/>
      <dgm:t>
        <a:bodyPr/>
        <a:lstStyle/>
        <a:p>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9: </a:t>
          </a:r>
          <a:r>
            <a:rPr lang="en-ZA" sz="2400" kern="1200" dirty="0">
              <a:effectLst>
                <a:outerShdw blurRad="38100" dist="38100" dir="2700000" algn="tl">
                  <a:srgbClr val="000000">
                    <a:alpha val="43137"/>
                  </a:srgbClr>
                </a:outerShdw>
              </a:effectLst>
            </a:rPr>
            <a:t>Improve and update your content</a:t>
          </a:r>
        </a:p>
      </dgm:t>
    </dgm:pt>
    <dgm:pt modelId="{5C241D29-E817-4E0F-8197-1144D8C64468}" type="parTrans" cxnId="{6698F93E-075F-4F2E-8C2D-6D8D279CC02A}">
      <dgm:prSet/>
      <dgm:spPr/>
      <dgm:t>
        <a:bodyPr/>
        <a:lstStyle/>
        <a:p>
          <a:endParaRPr lang="en-ZA"/>
        </a:p>
      </dgm:t>
    </dgm:pt>
    <dgm:pt modelId="{DDBF3DBC-08E0-48D3-805D-C783909E9349}" type="sibTrans" cxnId="{6698F93E-075F-4F2E-8C2D-6D8D279CC02A}">
      <dgm:prSet/>
      <dgm:spPr/>
      <dgm:t>
        <a:bodyPr/>
        <a:lstStyle/>
        <a:p>
          <a:endParaRPr lang="en-ZA"/>
        </a:p>
      </dgm:t>
    </dgm:pt>
    <dgm:pt modelId="{784855E4-69A6-49FA-A688-CF139BE4B825}" type="pres">
      <dgm:prSet presAssocID="{CA540B49-033A-4278-9948-22F3A4B0F85D}" presName="diagram" presStyleCnt="0">
        <dgm:presLayoutVars>
          <dgm:dir/>
          <dgm:resizeHandles val="exact"/>
        </dgm:presLayoutVars>
      </dgm:prSet>
      <dgm:spPr/>
    </dgm:pt>
    <dgm:pt modelId="{6F4040DC-868A-4202-B42B-27FBE29F3557}" type="pres">
      <dgm:prSet presAssocID="{924EA45A-067E-4A43-879D-7A20C78B48F9}" presName="node" presStyleLbl="node1" presStyleIdx="0" presStyleCnt="4">
        <dgm:presLayoutVars>
          <dgm:bulletEnabled val="1"/>
        </dgm:presLayoutVars>
      </dgm:prSet>
      <dgm:spPr/>
    </dgm:pt>
    <dgm:pt modelId="{30443649-13A7-414E-AA78-F47AC5A6EF16}" type="pres">
      <dgm:prSet presAssocID="{0B3BAF4C-BFD4-44A9-976A-F4DA3A8B7351}" presName="sibTrans" presStyleCnt="0"/>
      <dgm:spPr/>
    </dgm:pt>
    <dgm:pt modelId="{440A5019-6E05-41CF-9D7C-AA902D99B437}" type="pres">
      <dgm:prSet presAssocID="{DC827EF5-3BDF-4D9C-BF46-D52A16239D6A}" presName="node" presStyleLbl="node1" presStyleIdx="1" presStyleCnt="4">
        <dgm:presLayoutVars>
          <dgm:bulletEnabled val="1"/>
        </dgm:presLayoutVars>
      </dgm:prSet>
      <dgm:spPr/>
    </dgm:pt>
    <dgm:pt modelId="{9A5AFCB2-3130-4CBA-A448-79997A03A78E}" type="pres">
      <dgm:prSet presAssocID="{7A911F81-F466-4207-A92E-2FD4027F03C1}" presName="sibTrans" presStyleCnt="0"/>
      <dgm:spPr/>
    </dgm:pt>
    <dgm:pt modelId="{C3FC257A-F35F-403F-9D89-CBBAB70DB93F}" type="pres">
      <dgm:prSet presAssocID="{1C09BF53-E934-46F4-80FB-EB1AF02AB2F2}" presName="node" presStyleLbl="node1" presStyleIdx="2" presStyleCnt="4">
        <dgm:presLayoutVars>
          <dgm:bulletEnabled val="1"/>
        </dgm:presLayoutVars>
      </dgm:prSet>
      <dgm:spPr/>
    </dgm:pt>
    <dgm:pt modelId="{A5FD0EA8-4F2E-452D-80A2-AAA3EC5BAB83}" type="pres">
      <dgm:prSet presAssocID="{393F9177-B2D0-4D40-A349-410EC38EAE29}" presName="sibTrans" presStyleCnt="0"/>
      <dgm:spPr/>
    </dgm:pt>
    <dgm:pt modelId="{50B60E35-8B85-4108-881A-46254AC775E9}" type="pres">
      <dgm:prSet presAssocID="{680442BF-4C37-40AD-B488-D816C4C73F03}" presName="node" presStyleLbl="node1" presStyleIdx="3" presStyleCnt="4">
        <dgm:presLayoutVars>
          <dgm:bulletEnabled val="1"/>
        </dgm:presLayoutVars>
      </dgm:prSet>
      <dgm:spPr/>
    </dgm:pt>
  </dgm:ptLst>
  <dgm:cxnLst>
    <dgm:cxn modelId="{D10DB400-813E-44FF-8752-903FEB189180}" type="presOf" srcId="{1C09BF53-E934-46F4-80FB-EB1AF02AB2F2}" destId="{C3FC257A-F35F-403F-9D89-CBBAB70DB93F}" srcOrd="0" destOrd="0" presId="urn:microsoft.com/office/officeart/2005/8/layout/default"/>
    <dgm:cxn modelId="{ACB63934-3D28-4760-9A65-C23AE71E328D}" type="presOf" srcId="{924EA45A-067E-4A43-879D-7A20C78B48F9}" destId="{6F4040DC-868A-4202-B42B-27FBE29F3557}" srcOrd="0" destOrd="0" presId="urn:microsoft.com/office/officeart/2005/8/layout/default"/>
    <dgm:cxn modelId="{6698F93E-075F-4F2E-8C2D-6D8D279CC02A}" srcId="{CA540B49-033A-4278-9948-22F3A4B0F85D}" destId="{680442BF-4C37-40AD-B488-D816C4C73F03}" srcOrd="3" destOrd="0" parTransId="{5C241D29-E817-4E0F-8197-1144D8C64468}" sibTransId="{DDBF3DBC-08E0-48D3-805D-C783909E9349}"/>
    <dgm:cxn modelId="{A50B0867-FBE8-4EAE-90F7-E8BF37260C2A}" srcId="{CA540B49-033A-4278-9948-22F3A4B0F85D}" destId="{1C09BF53-E934-46F4-80FB-EB1AF02AB2F2}" srcOrd="2" destOrd="0" parTransId="{11F50D1E-CA3D-4D98-86DA-0AC7B368FA42}" sibTransId="{393F9177-B2D0-4D40-A349-410EC38EAE29}"/>
    <dgm:cxn modelId="{8BA1A06A-F3C0-472C-86E6-A116E17F768D}" type="presOf" srcId="{CA540B49-033A-4278-9948-22F3A4B0F85D}" destId="{784855E4-69A6-49FA-A688-CF139BE4B825}" srcOrd="0" destOrd="0" presId="urn:microsoft.com/office/officeart/2005/8/layout/default"/>
    <dgm:cxn modelId="{7D0FE14B-2565-4830-B918-E944F3B64876}" type="presOf" srcId="{680442BF-4C37-40AD-B488-D816C4C73F03}" destId="{50B60E35-8B85-4108-881A-46254AC775E9}" srcOrd="0" destOrd="0" presId="urn:microsoft.com/office/officeart/2005/8/layout/default"/>
    <dgm:cxn modelId="{472ECB83-81BA-4B10-82A5-5F949B622394}" srcId="{CA540B49-033A-4278-9948-22F3A4B0F85D}" destId="{924EA45A-067E-4A43-879D-7A20C78B48F9}" srcOrd="0" destOrd="0" parTransId="{3E82A11C-4C47-4423-AC2C-B8ACC0862798}" sibTransId="{0B3BAF4C-BFD4-44A9-976A-F4DA3A8B7351}"/>
    <dgm:cxn modelId="{E7BA15AA-2F4D-4B7C-B3A2-AADEE19ABE8A}" srcId="{CA540B49-033A-4278-9948-22F3A4B0F85D}" destId="{DC827EF5-3BDF-4D9C-BF46-D52A16239D6A}" srcOrd="1" destOrd="0" parTransId="{58649E61-A72B-4F55-BA25-3AC26DAA3ACE}" sibTransId="{7A911F81-F466-4207-A92E-2FD4027F03C1}"/>
    <dgm:cxn modelId="{18D3E2EE-C490-4819-A890-86EA9C5254D4}" type="presOf" srcId="{DC827EF5-3BDF-4D9C-BF46-D52A16239D6A}" destId="{440A5019-6E05-41CF-9D7C-AA902D99B437}" srcOrd="0" destOrd="0" presId="urn:microsoft.com/office/officeart/2005/8/layout/default"/>
    <dgm:cxn modelId="{87B1000C-78A3-4BA6-B805-CEB9AD70B42A}" type="presParOf" srcId="{784855E4-69A6-49FA-A688-CF139BE4B825}" destId="{6F4040DC-868A-4202-B42B-27FBE29F3557}" srcOrd="0" destOrd="0" presId="urn:microsoft.com/office/officeart/2005/8/layout/default"/>
    <dgm:cxn modelId="{BA4528D5-3F1C-41FD-8BB1-0DB06516FC4B}" type="presParOf" srcId="{784855E4-69A6-49FA-A688-CF139BE4B825}" destId="{30443649-13A7-414E-AA78-F47AC5A6EF16}" srcOrd="1" destOrd="0" presId="urn:microsoft.com/office/officeart/2005/8/layout/default"/>
    <dgm:cxn modelId="{830E6FDC-3A08-4833-86B2-26B7A28BEF8E}" type="presParOf" srcId="{784855E4-69A6-49FA-A688-CF139BE4B825}" destId="{440A5019-6E05-41CF-9D7C-AA902D99B437}" srcOrd="2" destOrd="0" presId="urn:microsoft.com/office/officeart/2005/8/layout/default"/>
    <dgm:cxn modelId="{119BB35D-91E0-4169-92C9-24330AB0382A}" type="presParOf" srcId="{784855E4-69A6-49FA-A688-CF139BE4B825}" destId="{9A5AFCB2-3130-4CBA-A448-79997A03A78E}" srcOrd="3" destOrd="0" presId="urn:microsoft.com/office/officeart/2005/8/layout/default"/>
    <dgm:cxn modelId="{CEDD9146-DA9D-4080-A5D5-DCD9473BD0DF}" type="presParOf" srcId="{784855E4-69A6-49FA-A688-CF139BE4B825}" destId="{C3FC257A-F35F-403F-9D89-CBBAB70DB93F}" srcOrd="4" destOrd="0" presId="urn:microsoft.com/office/officeart/2005/8/layout/default"/>
    <dgm:cxn modelId="{DCE2701E-C8D6-4F5B-9E30-91C13AB218E9}" type="presParOf" srcId="{784855E4-69A6-49FA-A688-CF139BE4B825}" destId="{A5FD0EA8-4F2E-452D-80A2-AAA3EC5BAB83}" srcOrd="5" destOrd="0" presId="urn:microsoft.com/office/officeart/2005/8/layout/default"/>
    <dgm:cxn modelId="{84DFF715-528A-414A-AFF0-4A35229C75CF}" type="presParOf" srcId="{784855E4-69A6-49FA-A688-CF139BE4B825}" destId="{50B60E35-8B85-4108-881A-46254AC775E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97AB404-DCA6-462D-A7DE-DA862163C07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96D2A6D-E3E1-4CA3-94FC-0D626ADABB0E}">
      <dgm:prSet phldrT="[Text]" custT="1"/>
      <dgm:spPr/>
      <dgm:t>
        <a:bodyPr/>
        <a:lstStyle/>
        <a:p>
          <a:r>
            <a:rPr lang="en-ZA" sz="2400" dirty="0">
              <a:effectLst>
                <a:outerShdw blurRad="38100" dist="38100" dir="2700000" algn="tl">
                  <a:srgbClr val="000000">
                    <a:alpha val="43137"/>
                  </a:srgbClr>
                </a:outerShdw>
              </a:effectLst>
            </a:rPr>
            <a:t>Organic Traffic</a:t>
          </a:r>
        </a:p>
      </dgm:t>
    </dgm:pt>
    <dgm:pt modelId="{E0386B2A-60EC-41F8-AB1B-AFF8B833A988}" type="parTrans" cxnId="{1AF229A3-058C-4862-83B7-526CDC88B952}">
      <dgm:prSet/>
      <dgm:spPr/>
      <dgm:t>
        <a:bodyPr/>
        <a:lstStyle/>
        <a:p>
          <a:endParaRPr lang="en-ZA"/>
        </a:p>
      </dgm:t>
    </dgm:pt>
    <dgm:pt modelId="{497F2AE7-BC71-4394-A9AE-8F32FC3EC998}" type="sibTrans" cxnId="{1AF229A3-058C-4862-83B7-526CDC88B952}">
      <dgm:prSet/>
      <dgm:spPr/>
      <dgm:t>
        <a:bodyPr/>
        <a:lstStyle/>
        <a:p>
          <a:endParaRPr lang="en-ZA"/>
        </a:p>
      </dgm:t>
    </dgm:pt>
    <dgm:pt modelId="{3F82E708-ECC3-410D-816C-9E14CA3A542C}">
      <dgm:prSet custT="1"/>
      <dgm:spPr/>
      <dgm:t>
        <a:bodyPr/>
        <a:lstStyle/>
        <a:p>
          <a:r>
            <a:rPr lang="en-ZA" sz="2400" dirty="0">
              <a:effectLst>
                <a:outerShdw blurRad="38100" dist="38100" dir="2700000" algn="tl">
                  <a:srgbClr val="000000">
                    <a:alpha val="43137"/>
                  </a:srgbClr>
                </a:outerShdw>
              </a:effectLst>
            </a:rPr>
            <a:t>Keyword Ranking</a:t>
          </a:r>
        </a:p>
      </dgm:t>
    </dgm:pt>
    <dgm:pt modelId="{5560AE90-7094-4218-A302-14A32542A8FC}" type="parTrans" cxnId="{B4AC5CD5-675C-4ED0-A1A6-BC81B146F9E2}">
      <dgm:prSet/>
      <dgm:spPr/>
      <dgm:t>
        <a:bodyPr/>
        <a:lstStyle/>
        <a:p>
          <a:endParaRPr lang="en-ZA"/>
        </a:p>
      </dgm:t>
    </dgm:pt>
    <dgm:pt modelId="{CC9F98B7-5F96-429C-8109-9A2D17233F75}" type="sibTrans" cxnId="{B4AC5CD5-675C-4ED0-A1A6-BC81B146F9E2}">
      <dgm:prSet/>
      <dgm:spPr/>
      <dgm:t>
        <a:bodyPr/>
        <a:lstStyle/>
        <a:p>
          <a:endParaRPr lang="en-ZA"/>
        </a:p>
      </dgm:t>
    </dgm:pt>
    <dgm:pt modelId="{B539F4DE-53BF-402A-A928-A847C01DBCD9}">
      <dgm:prSet custT="1"/>
      <dgm:spPr/>
      <dgm:t>
        <a:bodyPr/>
        <a:lstStyle/>
        <a:p>
          <a:r>
            <a:rPr lang="en-ZA" sz="2400" dirty="0">
              <a:effectLst>
                <a:outerShdw blurRad="38100" dist="38100" dir="2700000" algn="tl">
                  <a:srgbClr val="000000">
                    <a:alpha val="43137"/>
                  </a:srgbClr>
                </a:outerShdw>
              </a:effectLst>
            </a:rPr>
            <a:t>SERP Visibility</a:t>
          </a:r>
        </a:p>
      </dgm:t>
    </dgm:pt>
    <dgm:pt modelId="{18985D48-B6E6-4C3D-981C-EE14FB17EE9A}" type="parTrans" cxnId="{D68B2A40-0667-46A4-B101-EB42540CF4F8}">
      <dgm:prSet/>
      <dgm:spPr/>
      <dgm:t>
        <a:bodyPr/>
        <a:lstStyle/>
        <a:p>
          <a:endParaRPr lang="en-ZA"/>
        </a:p>
      </dgm:t>
    </dgm:pt>
    <dgm:pt modelId="{187DC9B0-FAF7-4C2B-A914-7FC641B3A72B}" type="sibTrans" cxnId="{D68B2A40-0667-46A4-B101-EB42540CF4F8}">
      <dgm:prSet/>
      <dgm:spPr/>
      <dgm:t>
        <a:bodyPr/>
        <a:lstStyle/>
        <a:p>
          <a:endParaRPr lang="en-ZA"/>
        </a:p>
      </dgm:t>
    </dgm:pt>
    <dgm:pt modelId="{573889F3-EAF0-4C10-9CAA-3245FB6170C0}">
      <dgm:prSet custT="1"/>
      <dgm:spPr/>
      <dgm:t>
        <a:bodyPr/>
        <a:lstStyle/>
        <a:p>
          <a:r>
            <a:rPr lang="en-ZA" sz="2400" dirty="0">
              <a:effectLst>
                <a:outerShdw blurRad="38100" dist="38100" dir="2700000" algn="tl">
                  <a:srgbClr val="000000">
                    <a:alpha val="43137"/>
                  </a:srgbClr>
                </a:outerShdw>
              </a:effectLst>
            </a:rPr>
            <a:t>Click-through Rate</a:t>
          </a:r>
        </a:p>
      </dgm:t>
    </dgm:pt>
    <dgm:pt modelId="{13D7FF0C-0FE8-4F7A-B4E7-FB6CC317BB3F}" type="parTrans" cxnId="{771E5410-5994-4CCB-8098-B30B59423718}">
      <dgm:prSet/>
      <dgm:spPr/>
      <dgm:t>
        <a:bodyPr/>
        <a:lstStyle/>
        <a:p>
          <a:endParaRPr lang="en-ZA"/>
        </a:p>
      </dgm:t>
    </dgm:pt>
    <dgm:pt modelId="{77A276DE-9FEF-4791-8C28-A41643B4BDA4}" type="sibTrans" cxnId="{771E5410-5994-4CCB-8098-B30B59423718}">
      <dgm:prSet/>
      <dgm:spPr/>
      <dgm:t>
        <a:bodyPr/>
        <a:lstStyle/>
        <a:p>
          <a:endParaRPr lang="en-ZA"/>
        </a:p>
      </dgm:t>
    </dgm:pt>
    <dgm:pt modelId="{9D9641B7-DAF4-4439-92E2-1B01B582DDEE}">
      <dgm:prSet custT="1"/>
      <dgm:spPr/>
      <dgm:t>
        <a:bodyPr/>
        <a:lstStyle/>
        <a:p>
          <a:r>
            <a:rPr lang="en-ZA" sz="2400" dirty="0">
              <a:effectLst>
                <a:outerShdw blurRad="38100" dist="38100" dir="2700000" algn="tl">
                  <a:srgbClr val="000000">
                    <a:alpha val="43137"/>
                  </a:srgbClr>
                </a:outerShdw>
              </a:effectLst>
            </a:rPr>
            <a:t>Bounce Rate</a:t>
          </a:r>
        </a:p>
      </dgm:t>
    </dgm:pt>
    <dgm:pt modelId="{75985460-FE82-48E0-812A-1A16F4E66B32}" type="parTrans" cxnId="{4423CDED-E92F-4FE9-BA3D-3BB553B3D17F}">
      <dgm:prSet/>
      <dgm:spPr/>
      <dgm:t>
        <a:bodyPr/>
        <a:lstStyle/>
        <a:p>
          <a:endParaRPr lang="en-ZA"/>
        </a:p>
      </dgm:t>
    </dgm:pt>
    <dgm:pt modelId="{D039B7E0-0F28-411B-B514-C7F24EB634DE}" type="sibTrans" cxnId="{4423CDED-E92F-4FE9-BA3D-3BB553B3D17F}">
      <dgm:prSet/>
      <dgm:spPr/>
      <dgm:t>
        <a:bodyPr/>
        <a:lstStyle/>
        <a:p>
          <a:endParaRPr lang="en-ZA"/>
        </a:p>
      </dgm:t>
    </dgm:pt>
    <dgm:pt modelId="{AD796554-14C3-4B73-A668-04DCB4D223C3}">
      <dgm:prSet custT="1"/>
      <dgm:spPr/>
      <dgm:t>
        <a:bodyPr/>
        <a:lstStyle/>
        <a:p>
          <a:r>
            <a:rPr lang="en-ZA" sz="2400" dirty="0">
              <a:effectLst>
                <a:outerShdw blurRad="38100" dist="38100" dir="2700000" algn="tl">
                  <a:srgbClr val="000000">
                    <a:alpha val="43137"/>
                  </a:srgbClr>
                </a:outerShdw>
              </a:effectLst>
            </a:rPr>
            <a:t>Website Authority over Time</a:t>
          </a:r>
        </a:p>
      </dgm:t>
    </dgm:pt>
    <dgm:pt modelId="{9EF621FB-6E61-45BC-9ACC-A79A5C17282B}" type="parTrans" cxnId="{A0FB194E-694C-46A7-BF2A-E51A099EBE80}">
      <dgm:prSet/>
      <dgm:spPr/>
      <dgm:t>
        <a:bodyPr/>
        <a:lstStyle/>
        <a:p>
          <a:endParaRPr lang="en-ZA"/>
        </a:p>
      </dgm:t>
    </dgm:pt>
    <dgm:pt modelId="{7D53AD83-0408-4FA5-9BAB-52DB55A0CC8E}" type="sibTrans" cxnId="{A0FB194E-694C-46A7-BF2A-E51A099EBE80}">
      <dgm:prSet/>
      <dgm:spPr/>
      <dgm:t>
        <a:bodyPr/>
        <a:lstStyle/>
        <a:p>
          <a:endParaRPr lang="en-ZA"/>
        </a:p>
      </dgm:t>
    </dgm:pt>
    <dgm:pt modelId="{6341399A-DCE8-4461-B1BB-3C83DCDE0400}" type="pres">
      <dgm:prSet presAssocID="{097AB404-DCA6-462D-A7DE-DA862163C075}" presName="diagram" presStyleCnt="0">
        <dgm:presLayoutVars>
          <dgm:dir/>
          <dgm:resizeHandles val="exact"/>
        </dgm:presLayoutVars>
      </dgm:prSet>
      <dgm:spPr/>
    </dgm:pt>
    <dgm:pt modelId="{B27A4EC9-24B4-49E9-B278-CBB0D5FE2B81}" type="pres">
      <dgm:prSet presAssocID="{D96D2A6D-E3E1-4CA3-94FC-0D626ADABB0E}" presName="node" presStyleLbl="node1" presStyleIdx="0" presStyleCnt="6" custScaleX="114972">
        <dgm:presLayoutVars>
          <dgm:bulletEnabled val="1"/>
        </dgm:presLayoutVars>
      </dgm:prSet>
      <dgm:spPr/>
    </dgm:pt>
    <dgm:pt modelId="{30457FA2-FA72-4BE3-B9F6-8865C3B35B74}" type="pres">
      <dgm:prSet presAssocID="{497F2AE7-BC71-4394-A9AE-8F32FC3EC998}" presName="sibTrans" presStyleCnt="0"/>
      <dgm:spPr/>
    </dgm:pt>
    <dgm:pt modelId="{2F487824-259F-4283-88E5-890A06F474D8}" type="pres">
      <dgm:prSet presAssocID="{3F82E708-ECC3-410D-816C-9E14CA3A542C}" presName="node" presStyleLbl="node1" presStyleIdx="1" presStyleCnt="6" custScaleX="114972">
        <dgm:presLayoutVars>
          <dgm:bulletEnabled val="1"/>
        </dgm:presLayoutVars>
      </dgm:prSet>
      <dgm:spPr/>
    </dgm:pt>
    <dgm:pt modelId="{8BFE1F1D-4BC3-4F68-9814-B35219015033}" type="pres">
      <dgm:prSet presAssocID="{CC9F98B7-5F96-429C-8109-9A2D17233F75}" presName="sibTrans" presStyleCnt="0"/>
      <dgm:spPr/>
    </dgm:pt>
    <dgm:pt modelId="{03C6FE82-1426-434D-AB97-55DF85CE3C88}" type="pres">
      <dgm:prSet presAssocID="{B539F4DE-53BF-402A-A928-A847C01DBCD9}" presName="node" presStyleLbl="node1" presStyleIdx="2" presStyleCnt="6" custScaleX="114972">
        <dgm:presLayoutVars>
          <dgm:bulletEnabled val="1"/>
        </dgm:presLayoutVars>
      </dgm:prSet>
      <dgm:spPr/>
    </dgm:pt>
    <dgm:pt modelId="{CCD1A814-6EFC-495F-AEE2-B0FFCDA36E26}" type="pres">
      <dgm:prSet presAssocID="{187DC9B0-FAF7-4C2B-A914-7FC641B3A72B}" presName="sibTrans" presStyleCnt="0"/>
      <dgm:spPr/>
    </dgm:pt>
    <dgm:pt modelId="{F5201E2B-0DE8-48D4-A4D5-EB9F2F20441D}" type="pres">
      <dgm:prSet presAssocID="{573889F3-EAF0-4C10-9CAA-3245FB6170C0}" presName="node" presStyleLbl="node1" presStyleIdx="3" presStyleCnt="6" custScaleX="114972">
        <dgm:presLayoutVars>
          <dgm:bulletEnabled val="1"/>
        </dgm:presLayoutVars>
      </dgm:prSet>
      <dgm:spPr/>
    </dgm:pt>
    <dgm:pt modelId="{85E8A103-3DA9-44C9-A0D1-D35EBC405152}" type="pres">
      <dgm:prSet presAssocID="{77A276DE-9FEF-4791-8C28-A41643B4BDA4}" presName="sibTrans" presStyleCnt="0"/>
      <dgm:spPr/>
    </dgm:pt>
    <dgm:pt modelId="{D1E17191-00A2-4421-A019-2FD09A688E64}" type="pres">
      <dgm:prSet presAssocID="{9D9641B7-DAF4-4439-92E2-1B01B582DDEE}" presName="node" presStyleLbl="node1" presStyleIdx="4" presStyleCnt="6" custScaleX="114972">
        <dgm:presLayoutVars>
          <dgm:bulletEnabled val="1"/>
        </dgm:presLayoutVars>
      </dgm:prSet>
      <dgm:spPr/>
    </dgm:pt>
    <dgm:pt modelId="{E3DBF212-1529-41BF-9C4E-1311F19673EB}" type="pres">
      <dgm:prSet presAssocID="{D039B7E0-0F28-411B-B514-C7F24EB634DE}" presName="sibTrans" presStyleCnt="0"/>
      <dgm:spPr/>
    </dgm:pt>
    <dgm:pt modelId="{1789E5E8-D811-4420-9B76-8796E97FCEBF}" type="pres">
      <dgm:prSet presAssocID="{AD796554-14C3-4B73-A668-04DCB4D223C3}" presName="node" presStyleLbl="node1" presStyleIdx="5" presStyleCnt="6" custScaleX="114972">
        <dgm:presLayoutVars>
          <dgm:bulletEnabled val="1"/>
        </dgm:presLayoutVars>
      </dgm:prSet>
      <dgm:spPr/>
    </dgm:pt>
  </dgm:ptLst>
  <dgm:cxnLst>
    <dgm:cxn modelId="{771E5410-5994-4CCB-8098-B30B59423718}" srcId="{097AB404-DCA6-462D-A7DE-DA862163C075}" destId="{573889F3-EAF0-4C10-9CAA-3245FB6170C0}" srcOrd="3" destOrd="0" parTransId="{13D7FF0C-0FE8-4F7A-B4E7-FB6CC317BB3F}" sibTransId="{77A276DE-9FEF-4791-8C28-A41643B4BDA4}"/>
    <dgm:cxn modelId="{A2223319-955D-4813-8BF9-A0200EE2788C}" type="presOf" srcId="{3F82E708-ECC3-410D-816C-9E14CA3A542C}" destId="{2F487824-259F-4283-88E5-890A06F474D8}" srcOrd="0" destOrd="0" presId="urn:microsoft.com/office/officeart/2005/8/layout/default"/>
    <dgm:cxn modelId="{2FDD142D-7A07-498F-9D40-BA2346DD3D0C}" type="presOf" srcId="{097AB404-DCA6-462D-A7DE-DA862163C075}" destId="{6341399A-DCE8-4461-B1BB-3C83DCDE0400}" srcOrd="0" destOrd="0" presId="urn:microsoft.com/office/officeart/2005/8/layout/default"/>
    <dgm:cxn modelId="{3510F13E-AB74-4EDE-ADBC-C3E7D1FAF11F}" type="presOf" srcId="{B539F4DE-53BF-402A-A928-A847C01DBCD9}" destId="{03C6FE82-1426-434D-AB97-55DF85CE3C88}" srcOrd="0" destOrd="0" presId="urn:microsoft.com/office/officeart/2005/8/layout/default"/>
    <dgm:cxn modelId="{D68B2A40-0667-46A4-B101-EB42540CF4F8}" srcId="{097AB404-DCA6-462D-A7DE-DA862163C075}" destId="{B539F4DE-53BF-402A-A928-A847C01DBCD9}" srcOrd="2" destOrd="0" parTransId="{18985D48-B6E6-4C3D-981C-EE14FB17EE9A}" sibTransId="{187DC9B0-FAF7-4C2B-A914-7FC641B3A72B}"/>
    <dgm:cxn modelId="{D74BF047-0FCE-4BA7-85F7-0B6CEF05999D}" type="presOf" srcId="{573889F3-EAF0-4C10-9CAA-3245FB6170C0}" destId="{F5201E2B-0DE8-48D4-A4D5-EB9F2F20441D}" srcOrd="0" destOrd="0" presId="urn:microsoft.com/office/officeart/2005/8/layout/default"/>
    <dgm:cxn modelId="{A0FB194E-694C-46A7-BF2A-E51A099EBE80}" srcId="{097AB404-DCA6-462D-A7DE-DA862163C075}" destId="{AD796554-14C3-4B73-A668-04DCB4D223C3}" srcOrd="5" destOrd="0" parTransId="{9EF621FB-6E61-45BC-9ACC-A79A5C17282B}" sibTransId="{7D53AD83-0408-4FA5-9BAB-52DB55A0CC8E}"/>
    <dgm:cxn modelId="{BBA72E83-42CA-4583-AFE2-85F0D833BA20}" type="presOf" srcId="{9D9641B7-DAF4-4439-92E2-1B01B582DDEE}" destId="{D1E17191-00A2-4421-A019-2FD09A688E64}" srcOrd="0" destOrd="0" presId="urn:microsoft.com/office/officeart/2005/8/layout/default"/>
    <dgm:cxn modelId="{2F2CBF9D-6BD6-4575-8BA6-2FD85C3C4A2A}" type="presOf" srcId="{AD796554-14C3-4B73-A668-04DCB4D223C3}" destId="{1789E5E8-D811-4420-9B76-8796E97FCEBF}" srcOrd="0" destOrd="0" presId="urn:microsoft.com/office/officeart/2005/8/layout/default"/>
    <dgm:cxn modelId="{1AF229A3-058C-4862-83B7-526CDC88B952}" srcId="{097AB404-DCA6-462D-A7DE-DA862163C075}" destId="{D96D2A6D-E3E1-4CA3-94FC-0D626ADABB0E}" srcOrd="0" destOrd="0" parTransId="{E0386B2A-60EC-41F8-AB1B-AFF8B833A988}" sibTransId="{497F2AE7-BC71-4394-A9AE-8F32FC3EC998}"/>
    <dgm:cxn modelId="{080191A4-0150-4504-96B1-9BA4F7B3C2F4}" type="presOf" srcId="{D96D2A6D-E3E1-4CA3-94FC-0D626ADABB0E}" destId="{B27A4EC9-24B4-49E9-B278-CBB0D5FE2B81}" srcOrd="0" destOrd="0" presId="urn:microsoft.com/office/officeart/2005/8/layout/default"/>
    <dgm:cxn modelId="{B4AC5CD5-675C-4ED0-A1A6-BC81B146F9E2}" srcId="{097AB404-DCA6-462D-A7DE-DA862163C075}" destId="{3F82E708-ECC3-410D-816C-9E14CA3A542C}" srcOrd="1" destOrd="0" parTransId="{5560AE90-7094-4218-A302-14A32542A8FC}" sibTransId="{CC9F98B7-5F96-429C-8109-9A2D17233F75}"/>
    <dgm:cxn modelId="{4423CDED-E92F-4FE9-BA3D-3BB553B3D17F}" srcId="{097AB404-DCA6-462D-A7DE-DA862163C075}" destId="{9D9641B7-DAF4-4439-92E2-1B01B582DDEE}" srcOrd="4" destOrd="0" parTransId="{75985460-FE82-48E0-812A-1A16F4E66B32}" sibTransId="{D039B7E0-0F28-411B-B514-C7F24EB634DE}"/>
    <dgm:cxn modelId="{48CFF19E-9656-4498-8E86-745091659302}" type="presParOf" srcId="{6341399A-DCE8-4461-B1BB-3C83DCDE0400}" destId="{B27A4EC9-24B4-49E9-B278-CBB0D5FE2B81}" srcOrd="0" destOrd="0" presId="urn:microsoft.com/office/officeart/2005/8/layout/default"/>
    <dgm:cxn modelId="{D567B6D3-F079-4DED-AC91-5F4DDAE29FFE}" type="presParOf" srcId="{6341399A-DCE8-4461-B1BB-3C83DCDE0400}" destId="{30457FA2-FA72-4BE3-B9F6-8865C3B35B74}" srcOrd="1" destOrd="0" presId="urn:microsoft.com/office/officeart/2005/8/layout/default"/>
    <dgm:cxn modelId="{2E44F64B-6552-414A-86A3-18DB68E00BB9}" type="presParOf" srcId="{6341399A-DCE8-4461-B1BB-3C83DCDE0400}" destId="{2F487824-259F-4283-88E5-890A06F474D8}" srcOrd="2" destOrd="0" presId="urn:microsoft.com/office/officeart/2005/8/layout/default"/>
    <dgm:cxn modelId="{52C87DE9-B235-45BE-B218-5EF838E670D0}" type="presParOf" srcId="{6341399A-DCE8-4461-B1BB-3C83DCDE0400}" destId="{8BFE1F1D-4BC3-4F68-9814-B35219015033}" srcOrd="3" destOrd="0" presId="urn:microsoft.com/office/officeart/2005/8/layout/default"/>
    <dgm:cxn modelId="{39CEC1AA-8467-4A69-AD07-F98C88F14A48}" type="presParOf" srcId="{6341399A-DCE8-4461-B1BB-3C83DCDE0400}" destId="{03C6FE82-1426-434D-AB97-55DF85CE3C88}" srcOrd="4" destOrd="0" presId="urn:microsoft.com/office/officeart/2005/8/layout/default"/>
    <dgm:cxn modelId="{A2563A7F-EB4B-4C64-9F12-6B0B932332D7}" type="presParOf" srcId="{6341399A-DCE8-4461-B1BB-3C83DCDE0400}" destId="{CCD1A814-6EFC-495F-AEE2-B0FFCDA36E26}" srcOrd="5" destOrd="0" presId="urn:microsoft.com/office/officeart/2005/8/layout/default"/>
    <dgm:cxn modelId="{472F3ED0-27E4-4805-833A-31E84DAD70E1}" type="presParOf" srcId="{6341399A-DCE8-4461-B1BB-3C83DCDE0400}" destId="{F5201E2B-0DE8-48D4-A4D5-EB9F2F20441D}" srcOrd="6" destOrd="0" presId="urn:microsoft.com/office/officeart/2005/8/layout/default"/>
    <dgm:cxn modelId="{B8241D1A-2DDD-4928-80AE-FB4286A73D7E}" type="presParOf" srcId="{6341399A-DCE8-4461-B1BB-3C83DCDE0400}" destId="{85E8A103-3DA9-44C9-A0D1-D35EBC405152}" srcOrd="7" destOrd="0" presId="urn:microsoft.com/office/officeart/2005/8/layout/default"/>
    <dgm:cxn modelId="{80684509-03BE-4D41-8DC3-738F99379F47}" type="presParOf" srcId="{6341399A-DCE8-4461-B1BB-3C83DCDE0400}" destId="{D1E17191-00A2-4421-A019-2FD09A688E64}" srcOrd="8" destOrd="0" presId="urn:microsoft.com/office/officeart/2005/8/layout/default"/>
    <dgm:cxn modelId="{4DDF8F1A-65AA-402D-AF5E-57A74D66E3B2}" type="presParOf" srcId="{6341399A-DCE8-4461-B1BB-3C83DCDE0400}" destId="{E3DBF212-1529-41BF-9C4E-1311F19673EB}" srcOrd="9" destOrd="0" presId="urn:microsoft.com/office/officeart/2005/8/layout/default"/>
    <dgm:cxn modelId="{D6E7A21D-962A-44A5-A76E-447275AFDE37}" type="presParOf" srcId="{6341399A-DCE8-4461-B1BB-3C83DCDE0400}" destId="{1789E5E8-D811-4420-9B76-8796E97FCEB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97AB404-DCA6-462D-A7DE-DA862163C07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E2D69B1-77A6-42D7-874B-4C5A14DC2875}">
      <dgm:prSet custT="1"/>
      <dgm:spPr/>
      <dgm:t>
        <a:bodyPr/>
        <a:lstStyle/>
        <a:p>
          <a:r>
            <a:rPr lang="en-ZA" sz="2400" dirty="0">
              <a:effectLst>
                <a:outerShdw blurRad="38100" dist="38100" dir="2700000" algn="tl">
                  <a:srgbClr val="000000">
                    <a:alpha val="43137"/>
                  </a:srgbClr>
                </a:outerShdw>
              </a:effectLst>
            </a:rPr>
            <a:t>Backlinks</a:t>
          </a:r>
        </a:p>
      </dgm:t>
    </dgm:pt>
    <dgm:pt modelId="{4B4224EC-23FE-4FB6-B7B4-90ED6E120A9B}" type="parTrans" cxnId="{E5E929AE-5031-42E2-A7AC-865B0099ED3D}">
      <dgm:prSet/>
      <dgm:spPr/>
      <dgm:t>
        <a:bodyPr/>
        <a:lstStyle/>
        <a:p>
          <a:endParaRPr lang="en-ZA"/>
        </a:p>
      </dgm:t>
    </dgm:pt>
    <dgm:pt modelId="{5EF81AF6-E088-470A-92BD-E2264772E671}" type="sibTrans" cxnId="{E5E929AE-5031-42E2-A7AC-865B0099ED3D}">
      <dgm:prSet/>
      <dgm:spPr/>
      <dgm:t>
        <a:bodyPr/>
        <a:lstStyle/>
        <a:p>
          <a:endParaRPr lang="en-ZA"/>
        </a:p>
      </dgm:t>
    </dgm:pt>
    <dgm:pt modelId="{4C07F3DA-C568-42E9-82ED-E9D11D70BAA4}">
      <dgm:prSet custT="1"/>
      <dgm:spPr/>
      <dgm:t>
        <a:bodyPr/>
        <a:lstStyle/>
        <a:p>
          <a:r>
            <a:rPr lang="en-ZA" sz="2400" dirty="0">
              <a:effectLst>
                <a:outerShdw blurRad="38100" dist="38100" dir="2700000" algn="tl">
                  <a:srgbClr val="000000">
                    <a:alpha val="43137"/>
                  </a:srgbClr>
                </a:outerShdw>
              </a:effectLst>
            </a:rPr>
            <a:t>Page Speed</a:t>
          </a:r>
        </a:p>
      </dgm:t>
    </dgm:pt>
    <dgm:pt modelId="{25932407-B6C3-46B2-9D20-2D2048E91323}" type="parTrans" cxnId="{ACADD08D-4312-49FC-B859-594D91A09D4D}">
      <dgm:prSet/>
      <dgm:spPr/>
      <dgm:t>
        <a:bodyPr/>
        <a:lstStyle/>
        <a:p>
          <a:endParaRPr lang="en-ZA"/>
        </a:p>
      </dgm:t>
    </dgm:pt>
    <dgm:pt modelId="{93FA72B6-F690-4A1A-AF05-7B8174979143}" type="sibTrans" cxnId="{ACADD08D-4312-49FC-B859-594D91A09D4D}">
      <dgm:prSet/>
      <dgm:spPr/>
      <dgm:t>
        <a:bodyPr/>
        <a:lstStyle/>
        <a:p>
          <a:endParaRPr lang="en-ZA"/>
        </a:p>
      </dgm:t>
    </dgm:pt>
    <dgm:pt modelId="{D57DF2A9-C135-447B-A70E-719277B06013}">
      <dgm:prSet custT="1"/>
      <dgm:spPr/>
      <dgm:t>
        <a:bodyPr/>
        <a:lstStyle/>
        <a:p>
          <a:r>
            <a:rPr lang="en-ZA" sz="2400" dirty="0">
              <a:effectLst>
                <a:outerShdw blurRad="38100" dist="38100" dir="2700000" algn="tl">
                  <a:srgbClr val="000000">
                    <a:alpha val="43137"/>
                  </a:srgbClr>
                </a:outerShdw>
              </a:effectLst>
            </a:rPr>
            <a:t>Time Spent on Page</a:t>
          </a:r>
        </a:p>
      </dgm:t>
    </dgm:pt>
    <dgm:pt modelId="{DF0F6199-7664-45E9-AC4D-6E44DFA3BC77}" type="parTrans" cxnId="{BB7CE1ED-1126-4F29-9994-FEE2F2DD7094}">
      <dgm:prSet/>
      <dgm:spPr/>
      <dgm:t>
        <a:bodyPr/>
        <a:lstStyle/>
        <a:p>
          <a:endParaRPr lang="en-ZA"/>
        </a:p>
      </dgm:t>
    </dgm:pt>
    <dgm:pt modelId="{77F6D6DB-7E93-41DF-B50F-3A1BD0C636FC}" type="sibTrans" cxnId="{BB7CE1ED-1126-4F29-9994-FEE2F2DD7094}">
      <dgm:prSet/>
      <dgm:spPr/>
      <dgm:t>
        <a:bodyPr/>
        <a:lstStyle/>
        <a:p>
          <a:endParaRPr lang="en-ZA"/>
        </a:p>
      </dgm:t>
    </dgm:pt>
    <dgm:pt modelId="{7BA5E088-22A0-4F15-8166-3E003D9F40CF}">
      <dgm:prSet custT="1"/>
      <dgm:spPr/>
      <dgm:t>
        <a:bodyPr/>
        <a:lstStyle/>
        <a:p>
          <a:r>
            <a:rPr lang="en-ZA" sz="2400" dirty="0">
              <a:effectLst>
                <a:outerShdw blurRad="38100" dist="38100" dir="2700000" algn="tl">
                  <a:srgbClr val="000000">
                    <a:alpha val="43137"/>
                  </a:srgbClr>
                </a:outerShdw>
              </a:effectLst>
            </a:rPr>
            <a:t>Conversion Rate</a:t>
          </a:r>
        </a:p>
      </dgm:t>
    </dgm:pt>
    <dgm:pt modelId="{D8D13031-D93A-48C3-8A6D-B621D7A1D644}" type="parTrans" cxnId="{89379361-8118-4259-BE54-05525EACBC57}">
      <dgm:prSet/>
      <dgm:spPr/>
      <dgm:t>
        <a:bodyPr/>
        <a:lstStyle/>
        <a:p>
          <a:endParaRPr lang="en-ZA"/>
        </a:p>
      </dgm:t>
    </dgm:pt>
    <dgm:pt modelId="{1D96EAF0-374C-4E20-8970-775F6C33D70D}" type="sibTrans" cxnId="{89379361-8118-4259-BE54-05525EACBC57}">
      <dgm:prSet/>
      <dgm:spPr/>
      <dgm:t>
        <a:bodyPr/>
        <a:lstStyle/>
        <a:p>
          <a:endParaRPr lang="en-ZA"/>
        </a:p>
      </dgm:t>
    </dgm:pt>
    <dgm:pt modelId="{E60A4E86-FA48-404F-B45B-7228DE57FA16}">
      <dgm:prSet custT="1"/>
      <dgm:spPr/>
      <dgm:t>
        <a:bodyPr/>
        <a:lstStyle/>
        <a:p>
          <a:r>
            <a:rPr lang="en-GB" sz="2400" dirty="0">
              <a:effectLst>
                <a:outerShdw blurRad="38100" dist="38100" dir="2700000" algn="tl">
                  <a:srgbClr val="000000">
                    <a:alpha val="43137"/>
                  </a:srgbClr>
                </a:outerShdw>
              </a:effectLst>
            </a:rPr>
            <a:t>How Long Does it Take to See SEO Results?</a:t>
          </a:r>
          <a:endParaRPr lang="en-ZA" sz="2400" dirty="0">
            <a:effectLst>
              <a:outerShdw blurRad="38100" dist="38100" dir="2700000" algn="tl">
                <a:srgbClr val="000000">
                  <a:alpha val="43137"/>
                </a:srgbClr>
              </a:outerShdw>
            </a:effectLst>
          </a:endParaRPr>
        </a:p>
      </dgm:t>
    </dgm:pt>
    <dgm:pt modelId="{CF340E65-F81F-4DA1-BEAB-672BAEAE43B0}" type="parTrans" cxnId="{943F8268-31FA-4411-BF8E-04A524FDF1FC}">
      <dgm:prSet/>
      <dgm:spPr/>
      <dgm:t>
        <a:bodyPr/>
        <a:lstStyle/>
        <a:p>
          <a:endParaRPr lang="en-ZA"/>
        </a:p>
      </dgm:t>
    </dgm:pt>
    <dgm:pt modelId="{F0FFBA94-5DFF-41A8-9AC8-13052838FF1D}" type="sibTrans" cxnId="{943F8268-31FA-4411-BF8E-04A524FDF1FC}">
      <dgm:prSet/>
      <dgm:spPr/>
      <dgm:t>
        <a:bodyPr/>
        <a:lstStyle/>
        <a:p>
          <a:endParaRPr lang="en-ZA"/>
        </a:p>
      </dgm:t>
    </dgm:pt>
    <dgm:pt modelId="{6341399A-DCE8-4461-B1BB-3C83DCDE0400}" type="pres">
      <dgm:prSet presAssocID="{097AB404-DCA6-462D-A7DE-DA862163C075}" presName="diagram" presStyleCnt="0">
        <dgm:presLayoutVars>
          <dgm:dir/>
          <dgm:resizeHandles val="exact"/>
        </dgm:presLayoutVars>
      </dgm:prSet>
      <dgm:spPr/>
    </dgm:pt>
    <dgm:pt modelId="{479C63F2-9BF5-4A72-AC87-3800E8EC7429}" type="pres">
      <dgm:prSet presAssocID="{AE2D69B1-77A6-42D7-874B-4C5A14DC2875}" presName="node" presStyleLbl="node1" presStyleIdx="0" presStyleCnt="5" custScaleX="111516">
        <dgm:presLayoutVars>
          <dgm:bulletEnabled val="1"/>
        </dgm:presLayoutVars>
      </dgm:prSet>
      <dgm:spPr/>
    </dgm:pt>
    <dgm:pt modelId="{06F6D68B-1FF6-437E-9EA9-75262B80C8AA}" type="pres">
      <dgm:prSet presAssocID="{5EF81AF6-E088-470A-92BD-E2264772E671}" presName="sibTrans" presStyleCnt="0"/>
      <dgm:spPr/>
    </dgm:pt>
    <dgm:pt modelId="{38C7266D-CAD2-473A-8EE8-299CF1136E89}" type="pres">
      <dgm:prSet presAssocID="{4C07F3DA-C568-42E9-82ED-E9D11D70BAA4}" presName="node" presStyleLbl="node1" presStyleIdx="1" presStyleCnt="5" custScaleX="111516">
        <dgm:presLayoutVars>
          <dgm:bulletEnabled val="1"/>
        </dgm:presLayoutVars>
      </dgm:prSet>
      <dgm:spPr/>
    </dgm:pt>
    <dgm:pt modelId="{CF5FA49E-220A-4A67-A8D5-48EE9C38D665}" type="pres">
      <dgm:prSet presAssocID="{93FA72B6-F690-4A1A-AF05-7B8174979143}" presName="sibTrans" presStyleCnt="0"/>
      <dgm:spPr/>
    </dgm:pt>
    <dgm:pt modelId="{87527E0C-96CC-4956-B34E-DCED9BC039FD}" type="pres">
      <dgm:prSet presAssocID="{D57DF2A9-C135-447B-A70E-719277B06013}" presName="node" presStyleLbl="node1" presStyleIdx="2" presStyleCnt="5" custScaleX="111516">
        <dgm:presLayoutVars>
          <dgm:bulletEnabled val="1"/>
        </dgm:presLayoutVars>
      </dgm:prSet>
      <dgm:spPr/>
    </dgm:pt>
    <dgm:pt modelId="{6D54843D-ED23-4B74-B28E-45A3AACA186A}" type="pres">
      <dgm:prSet presAssocID="{77F6D6DB-7E93-41DF-B50F-3A1BD0C636FC}" presName="sibTrans" presStyleCnt="0"/>
      <dgm:spPr/>
    </dgm:pt>
    <dgm:pt modelId="{C47B02D4-00CF-4380-89BA-288C8FBFF20E}" type="pres">
      <dgm:prSet presAssocID="{7BA5E088-22A0-4F15-8166-3E003D9F40CF}" presName="node" presStyleLbl="node1" presStyleIdx="3" presStyleCnt="5" custScaleX="111516">
        <dgm:presLayoutVars>
          <dgm:bulletEnabled val="1"/>
        </dgm:presLayoutVars>
      </dgm:prSet>
      <dgm:spPr/>
    </dgm:pt>
    <dgm:pt modelId="{83F91C13-1901-4D03-AAE1-9408D055D62A}" type="pres">
      <dgm:prSet presAssocID="{1D96EAF0-374C-4E20-8970-775F6C33D70D}" presName="sibTrans" presStyleCnt="0"/>
      <dgm:spPr/>
    </dgm:pt>
    <dgm:pt modelId="{0566BC4E-7E89-4F55-9786-59DC0DED1F7E}" type="pres">
      <dgm:prSet presAssocID="{E60A4E86-FA48-404F-B45B-7228DE57FA16}" presName="node" presStyleLbl="node1" presStyleIdx="4" presStyleCnt="5" custScaleX="111516">
        <dgm:presLayoutVars>
          <dgm:bulletEnabled val="1"/>
        </dgm:presLayoutVars>
      </dgm:prSet>
      <dgm:spPr/>
    </dgm:pt>
  </dgm:ptLst>
  <dgm:cxnLst>
    <dgm:cxn modelId="{2FDD142D-7A07-498F-9D40-BA2346DD3D0C}" type="presOf" srcId="{097AB404-DCA6-462D-A7DE-DA862163C075}" destId="{6341399A-DCE8-4461-B1BB-3C83DCDE0400}" srcOrd="0" destOrd="0" presId="urn:microsoft.com/office/officeart/2005/8/layout/default"/>
    <dgm:cxn modelId="{08731E31-E14D-493B-BBC5-E27E61F09D91}" type="presOf" srcId="{4C07F3DA-C568-42E9-82ED-E9D11D70BAA4}" destId="{38C7266D-CAD2-473A-8EE8-299CF1136E89}" srcOrd="0" destOrd="0" presId="urn:microsoft.com/office/officeart/2005/8/layout/default"/>
    <dgm:cxn modelId="{EF56C15D-F0D8-4317-A5CA-F192DC4B0372}" type="presOf" srcId="{D57DF2A9-C135-447B-A70E-719277B06013}" destId="{87527E0C-96CC-4956-B34E-DCED9BC039FD}" srcOrd="0" destOrd="0" presId="urn:microsoft.com/office/officeart/2005/8/layout/default"/>
    <dgm:cxn modelId="{89379361-8118-4259-BE54-05525EACBC57}" srcId="{097AB404-DCA6-462D-A7DE-DA862163C075}" destId="{7BA5E088-22A0-4F15-8166-3E003D9F40CF}" srcOrd="3" destOrd="0" parTransId="{D8D13031-D93A-48C3-8A6D-B621D7A1D644}" sibTransId="{1D96EAF0-374C-4E20-8970-775F6C33D70D}"/>
    <dgm:cxn modelId="{6D782C48-ACEF-4B6F-BBA7-FECE5AAC027F}" type="presOf" srcId="{AE2D69B1-77A6-42D7-874B-4C5A14DC2875}" destId="{479C63F2-9BF5-4A72-AC87-3800E8EC7429}" srcOrd="0" destOrd="0" presId="urn:microsoft.com/office/officeart/2005/8/layout/default"/>
    <dgm:cxn modelId="{943F8268-31FA-4411-BF8E-04A524FDF1FC}" srcId="{097AB404-DCA6-462D-A7DE-DA862163C075}" destId="{E60A4E86-FA48-404F-B45B-7228DE57FA16}" srcOrd="4" destOrd="0" parTransId="{CF340E65-F81F-4DA1-BEAB-672BAEAE43B0}" sibTransId="{F0FFBA94-5DFF-41A8-9AC8-13052838FF1D}"/>
    <dgm:cxn modelId="{ACADD08D-4312-49FC-B859-594D91A09D4D}" srcId="{097AB404-DCA6-462D-A7DE-DA862163C075}" destId="{4C07F3DA-C568-42E9-82ED-E9D11D70BAA4}" srcOrd="1" destOrd="0" parTransId="{25932407-B6C3-46B2-9D20-2D2048E91323}" sibTransId="{93FA72B6-F690-4A1A-AF05-7B8174979143}"/>
    <dgm:cxn modelId="{070E3F90-5066-4A1A-BF46-1DBD9529A992}" type="presOf" srcId="{E60A4E86-FA48-404F-B45B-7228DE57FA16}" destId="{0566BC4E-7E89-4F55-9786-59DC0DED1F7E}" srcOrd="0" destOrd="0" presId="urn:microsoft.com/office/officeart/2005/8/layout/default"/>
    <dgm:cxn modelId="{E5E929AE-5031-42E2-A7AC-865B0099ED3D}" srcId="{097AB404-DCA6-462D-A7DE-DA862163C075}" destId="{AE2D69B1-77A6-42D7-874B-4C5A14DC2875}" srcOrd="0" destOrd="0" parTransId="{4B4224EC-23FE-4FB6-B7B4-90ED6E120A9B}" sibTransId="{5EF81AF6-E088-470A-92BD-E2264772E671}"/>
    <dgm:cxn modelId="{9998B1D6-C47C-4086-90DF-77852F319C4F}" type="presOf" srcId="{7BA5E088-22A0-4F15-8166-3E003D9F40CF}" destId="{C47B02D4-00CF-4380-89BA-288C8FBFF20E}" srcOrd="0" destOrd="0" presId="urn:microsoft.com/office/officeart/2005/8/layout/default"/>
    <dgm:cxn modelId="{BB7CE1ED-1126-4F29-9994-FEE2F2DD7094}" srcId="{097AB404-DCA6-462D-A7DE-DA862163C075}" destId="{D57DF2A9-C135-447B-A70E-719277B06013}" srcOrd="2" destOrd="0" parTransId="{DF0F6199-7664-45E9-AC4D-6E44DFA3BC77}" sibTransId="{77F6D6DB-7E93-41DF-B50F-3A1BD0C636FC}"/>
    <dgm:cxn modelId="{858D5A49-5191-4B66-8098-479F0D71D71E}" type="presParOf" srcId="{6341399A-DCE8-4461-B1BB-3C83DCDE0400}" destId="{479C63F2-9BF5-4A72-AC87-3800E8EC7429}" srcOrd="0" destOrd="0" presId="urn:microsoft.com/office/officeart/2005/8/layout/default"/>
    <dgm:cxn modelId="{05551797-5EFF-4179-8DB2-B4C8B6BECFDE}" type="presParOf" srcId="{6341399A-DCE8-4461-B1BB-3C83DCDE0400}" destId="{06F6D68B-1FF6-437E-9EA9-75262B80C8AA}" srcOrd="1" destOrd="0" presId="urn:microsoft.com/office/officeart/2005/8/layout/default"/>
    <dgm:cxn modelId="{54F1F4C3-2751-4102-BF02-A33AC1C61DCA}" type="presParOf" srcId="{6341399A-DCE8-4461-B1BB-3C83DCDE0400}" destId="{38C7266D-CAD2-473A-8EE8-299CF1136E89}" srcOrd="2" destOrd="0" presId="urn:microsoft.com/office/officeart/2005/8/layout/default"/>
    <dgm:cxn modelId="{E5FE0B01-3F24-4A37-9E71-9F363019864F}" type="presParOf" srcId="{6341399A-DCE8-4461-B1BB-3C83DCDE0400}" destId="{CF5FA49E-220A-4A67-A8D5-48EE9C38D665}" srcOrd="3" destOrd="0" presId="urn:microsoft.com/office/officeart/2005/8/layout/default"/>
    <dgm:cxn modelId="{DCA82632-9253-45D7-9014-8089A594E19D}" type="presParOf" srcId="{6341399A-DCE8-4461-B1BB-3C83DCDE0400}" destId="{87527E0C-96CC-4956-B34E-DCED9BC039FD}" srcOrd="4" destOrd="0" presId="urn:microsoft.com/office/officeart/2005/8/layout/default"/>
    <dgm:cxn modelId="{35975BA3-3F12-446A-89D7-36E4DE9DB1BB}" type="presParOf" srcId="{6341399A-DCE8-4461-B1BB-3C83DCDE0400}" destId="{6D54843D-ED23-4B74-B28E-45A3AACA186A}" srcOrd="5" destOrd="0" presId="urn:microsoft.com/office/officeart/2005/8/layout/default"/>
    <dgm:cxn modelId="{5DA43446-02A4-47CD-A0C5-A56CD60E07A2}" type="presParOf" srcId="{6341399A-DCE8-4461-B1BB-3C83DCDE0400}" destId="{C47B02D4-00CF-4380-89BA-288C8FBFF20E}" srcOrd="6" destOrd="0" presId="urn:microsoft.com/office/officeart/2005/8/layout/default"/>
    <dgm:cxn modelId="{1C646CB7-ED92-4487-B4BF-0D201D5277E4}" type="presParOf" srcId="{6341399A-DCE8-4461-B1BB-3C83DCDE0400}" destId="{83F91C13-1901-4D03-AAE1-9408D055D62A}" srcOrd="7" destOrd="0" presId="urn:microsoft.com/office/officeart/2005/8/layout/default"/>
    <dgm:cxn modelId="{E4EBF334-83B4-44B8-9869-F6150EB3CC47}" type="presParOf" srcId="{6341399A-DCE8-4461-B1BB-3C83DCDE0400}" destId="{0566BC4E-7E89-4F55-9786-59DC0DED1F7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FF886323-6748-44F3-AC50-AF7AB780B5E4}">
      <dgm:prSet phldrT="[Tex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Answer The Public</a:t>
          </a:r>
          <a:endParaRPr lang="en-ZA" dirty="0">
            <a:solidFill>
              <a:srgbClr val="000000"/>
            </a:solidFill>
            <a:effectLst/>
          </a:endParaRPr>
        </a:p>
      </dgm:t>
    </dgm:pt>
    <dgm:pt modelId="{DCB39329-DBCC-49CD-9217-A4761A096D8D}" type="parTrans" cxnId="{02F1FC5E-FF03-4B18-B405-FE0558B98DEE}">
      <dgm:prSet/>
      <dgm:spPr/>
      <dgm:t>
        <a:bodyPr/>
        <a:lstStyle/>
        <a:p>
          <a:endParaRPr lang="en-ZA"/>
        </a:p>
      </dgm:t>
    </dgm:pt>
    <dgm:pt modelId="{156BAB87-492E-4BC7-9830-473F1D692374}" type="sibTrans" cxnId="{02F1FC5E-FF03-4B18-B405-FE0558B98DEE}">
      <dgm:prSet/>
      <dgm:spPr/>
      <dgm:t>
        <a:bodyPr/>
        <a:lstStyle/>
        <a:p>
          <a:endParaRPr lang="en-ZA"/>
        </a:p>
      </dgm:t>
    </dgm:pt>
    <dgm:pt modelId="{FCAA892E-2DE4-4D24-8CE7-38DAB2A02CA0}">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Woorank’s SEO &amp; Website Analysis Tool</a:t>
          </a:r>
          <a:endParaRPr lang="en-GB" dirty="0">
            <a:solidFill>
              <a:srgbClr val="000000"/>
            </a:solidFill>
          </a:endParaRPr>
        </a:p>
      </dgm:t>
    </dgm:pt>
    <dgm:pt modelId="{15CE14E5-51F3-46E7-8478-20007AFD0920}" type="parTrans" cxnId="{AC437AA7-E36F-409C-803A-E073732683AD}">
      <dgm:prSet/>
      <dgm:spPr/>
      <dgm:t>
        <a:bodyPr/>
        <a:lstStyle/>
        <a:p>
          <a:endParaRPr lang="en-ZA"/>
        </a:p>
      </dgm:t>
    </dgm:pt>
    <dgm:pt modelId="{87AF58AC-4F26-4D70-929C-4C647BAADA9B}" type="sibTrans" cxnId="{AC437AA7-E36F-409C-803A-E073732683AD}">
      <dgm:prSet/>
      <dgm:spPr/>
      <dgm:t>
        <a:bodyPr/>
        <a:lstStyle/>
        <a:p>
          <a:endParaRPr lang="en-ZA"/>
        </a:p>
      </dgm:t>
    </dgm:pt>
    <dgm:pt modelId="{B4A6B9B0-8B61-4312-963C-18EB439C88EB}">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Animalz Revive</a:t>
          </a:r>
          <a:endParaRPr lang="en-GB" dirty="0">
            <a:solidFill>
              <a:srgbClr val="000000"/>
            </a:solidFill>
          </a:endParaRPr>
        </a:p>
      </dgm:t>
    </dgm:pt>
    <dgm:pt modelId="{5ACFCE2A-1A56-424C-B84F-52F66DD4FE82}" type="parTrans" cxnId="{A5D4F843-78BF-49B4-83F8-401BB842918C}">
      <dgm:prSet/>
      <dgm:spPr/>
      <dgm:t>
        <a:bodyPr/>
        <a:lstStyle/>
        <a:p>
          <a:endParaRPr lang="en-ZA"/>
        </a:p>
      </dgm:t>
    </dgm:pt>
    <dgm:pt modelId="{9476E83D-F07A-480F-B03E-ABC44C306F22}" type="sibTrans" cxnId="{A5D4F843-78BF-49B4-83F8-401BB842918C}">
      <dgm:prSet/>
      <dgm:spPr/>
      <dgm:t>
        <a:bodyPr/>
        <a:lstStyle/>
        <a:p>
          <a:endParaRPr lang="en-ZA"/>
        </a:p>
      </dgm:t>
    </dgm:pt>
    <dgm:pt modelId="{4FBE2365-9D0F-43FE-9955-207CA83C2939}">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CanIRank</a:t>
          </a:r>
          <a:endParaRPr lang="en-GB" dirty="0">
            <a:solidFill>
              <a:srgbClr val="000000"/>
            </a:solidFill>
          </a:endParaRPr>
        </a:p>
      </dgm:t>
    </dgm:pt>
    <dgm:pt modelId="{9C2A36E3-95F9-4D6C-9C2D-5DF85844A1FA}" type="parTrans" cxnId="{3175090E-5F8D-414A-BF8C-A01E37752EFD}">
      <dgm:prSet/>
      <dgm:spPr/>
      <dgm:t>
        <a:bodyPr/>
        <a:lstStyle/>
        <a:p>
          <a:endParaRPr lang="en-ZA"/>
        </a:p>
      </dgm:t>
    </dgm:pt>
    <dgm:pt modelId="{5291160E-4472-4D55-B921-478CD5889DF8}" type="sibTrans" cxnId="{3175090E-5F8D-414A-BF8C-A01E37752EFD}">
      <dgm:prSet/>
      <dgm:spPr/>
      <dgm:t>
        <a:bodyPr/>
        <a:lstStyle/>
        <a:p>
          <a:endParaRPr lang="en-ZA"/>
        </a:p>
      </dgm:t>
    </dgm:pt>
    <dgm:pt modelId="{AECFC097-FA30-4671-AB72-411A8B81DFCF}">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Google’s Mobile-Friendly Test</a:t>
          </a:r>
          <a:endParaRPr lang="en-GB" dirty="0">
            <a:solidFill>
              <a:srgbClr val="000000"/>
            </a:solidFill>
          </a:endParaRPr>
        </a:p>
      </dgm:t>
    </dgm:pt>
    <dgm:pt modelId="{A237B987-862F-43BC-A1B5-193740B1D9D0}" type="parTrans" cxnId="{B53E37C0-F737-4B7F-B3F6-81FD58EF0E06}">
      <dgm:prSet/>
      <dgm:spPr/>
      <dgm:t>
        <a:bodyPr/>
        <a:lstStyle/>
        <a:p>
          <a:endParaRPr lang="en-ZA"/>
        </a:p>
      </dgm:t>
    </dgm:pt>
    <dgm:pt modelId="{17D83F5F-B54D-4808-8392-211A7D03A0B5}" type="sibTrans" cxnId="{B53E37C0-F737-4B7F-B3F6-81FD58EF0E06}">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A3A9DA07-9943-4884-A0CC-05C8B18FBDA1}" type="pres">
      <dgm:prSet presAssocID="{FF886323-6748-44F3-AC50-AF7AB780B5E4}" presName="Name5" presStyleLbl="vennNode1" presStyleIdx="0" presStyleCnt="5">
        <dgm:presLayoutVars>
          <dgm:bulletEnabled val="1"/>
        </dgm:presLayoutVars>
      </dgm:prSet>
      <dgm:spPr/>
    </dgm:pt>
    <dgm:pt modelId="{85486F7D-AF8F-4393-A162-A7106F3C86B8}" type="pres">
      <dgm:prSet presAssocID="{156BAB87-492E-4BC7-9830-473F1D692374}" presName="space" presStyleCnt="0"/>
      <dgm:spPr/>
    </dgm:pt>
    <dgm:pt modelId="{178A615F-ADC3-462D-AD9E-749DBA7F8798}" type="pres">
      <dgm:prSet presAssocID="{FCAA892E-2DE4-4D24-8CE7-38DAB2A02CA0}" presName="Name5" presStyleLbl="vennNode1" presStyleIdx="1" presStyleCnt="5">
        <dgm:presLayoutVars>
          <dgm:bulletEnabled val="1"/>
        </dgm:presLayoutVars>
      </dgm:prSet>
      <dgm:spPr/>
    </dgm:pt>
    <dgm:pt modelId="{D6A14B27-A988-49D2-ABF2-26398CC9AEC6}" type="pres">
      <dgm:prSet presAssocID="{87AF58AC-4F26-4D70-929C-4C647BAADA9B}" presName="space" presStyleCnt="0"/>
      <dgm:spPr/>
    </dgm:pt>
    <dgm:pt modelId="{3F588752-09DC-4BD6-9474-4B5D80B43B7D}" type="pres">
      <dgm:prSet presAssocID="{B4A6B9B0-8B61-4312-963C-18EB439C88EB}" presName="Name5" presStyleLbl="vennNode1" presStyleIdx="2" presStyleCnt="5">
        <dgm:presLayoutVars>
          <dgm:bulletEnabled val="1"/>
        </dgm:presLayoutVars>
      </dgm:prSet>
      <dgm:spPr/>
    </dgm:pt>
    <dgm:pt modelId="{18833EDA-34FC-4A7D-97E4-A1CA4058B11A}" type="pres">
      <dgm:prSet presAssocID="{9476E83D-F07A-480F-B03E-ABC44C306F22}" presName="space" presStyleCnt="0"/>
      <dgm:spPr/>
    </dgm:pt>
    <dgm:pt modelId="{0D740ADF-91D0-4DCE-A2ED-F6A6EE6A869B}" type="pres">
      <dgm:prSet presAssocID="{4FBE2365-9D0F-43FE-9955-207CA83C2939}" presName="Name5" presStyleLbl="vennNode1" presStyleIdx="3" presStyleCnt="5">
        <dgm:presLayoutVars>
          <dgm:bulletEnabled val="1"/>
        </dgm:presLayoutVars>
      </dgm:prSet>
      <dgm:spPr/>
    </dgm:pt>
    <dgm:pt modelId="{D6B391C6-6C98-42CA-8428-91F43D904BDA}" type="pres">
      <dgm:prSet presAssocID="{5291160E-4472-4D55-B921-478CD5889DF8}" presName="space" presStyleCnt="0"/>
      <dgm:spPr/>
    </dgm:pt>
    <dgm:pt modelId="{1A4C8CA5-1301-41B2-8625-AEB834FA81FD}" type="pres">
      <dgm:prSet presAssocID="{AECFC097-FA30-4671-AB72-411A8B81DFCF}" presName="Name5" presStyleLbl="vennNode1" presStyleIdx="4" presStyleCnt="5">
        <dgm:presLayoutVars>
          <dgm:bulletEnabled val="1"/>
        </dgm:presLayoutVars>
      </dgm:prSet>
      <dgm:spPr/>
    </dgm:pt>
  </dgm:ptLst>
  <dgm:cxnLst>
    <dgm:cxn modelId="{F4E90203-85E3-45E8-9C7B-E08D90D8F3BC}" type="presOf" srcId="{FCAA892E-2DE4-4D24-8CE7-38DAB2A02CA0}" destId="{178A615F-ADC3-462D-AD9E-749DBA7F8798}" srcOrd="0" destOrd="0" presId="urn:microsoft.com/office/officeart/2005/8/layout/venn3"/>
    <dgm:cxn modelId="{3175090E-5F8D-414A-BF8C-A01E37752EFD}" srcId="{784FDB63-91D2-4E63-80A4-FF0D82B59790}" destId="{4FBE2365-9D0F-43FE-9955-207CA83C2939}" srcOrd="3" destOrd="0" parTransId="{9C2A36E3-95F9-4D6C-9C2D-5DF85844A1FA}" sibTransId="{5291160E-4472-4D55-B921-478CD5889DF8}"/>
    <dgm:cxn modelId="{76660B23-3021-4DC9-9E41-EB9CC93496C1}" type="presOf" srcId="{B4A6B9B0-8B61-4312-963C-18EB439C88EB}" destId="{3F588752-09DC-4BD6-9474-4B5D80B43B7D}" srcOrd="0" destOrd="0" presId="urn:microsoft.com/office/officeart/2005/8/layout/venn3"/>
    <dgm:cxn modelId="{9A0B5A3E-5864-432D-84D5-B9B9148C2852}" type="presOf" srcId="{AECFC097-FA30-4671-AB72-411A8B81DFCF}" destId="{1A4C8CA5-1301-41B2-8625-AEB834FA81FD}" srcOrd="0" destOrd="0" presId="urn:microsoft.com/office/officeart/2005/8/layout/venn3"/>
    <dgm:cxn modelId="{02F1FC5E-FF03-4B18-B405-FE0558B98DEE}" srcId="{784FDB63-91D2-4E63-80A4-FF0D82B59790}" destId="{FF886323-6748-44F3-AC50-AF7AB780B5E4}" srcOrd="0" destOrd="0" parTransId="{DCB39329-DBCC-49CD-9217-A4761A096D8D}" sibTransId="{156BAB87-492E-4BC7-9830-473F1D692374}"/>
    <dgm:cxn modelId="{A5D4F843-78BF-49B4-83F8-401BB842918C}" srcId="{784FDB63-91D2-4E63-80A4-FF0D82B59790}" destId="{B4A6B9B0-8B61-4312-963C-18EB439C88EB}" srcOrd="2" destOrd="0" parTransId="{5ACFCE2A-1A56-424C-B84F-52F66DD4FE82}" sibTransId="{9476E83D-F07A-480F-B03E-ABC44C306F22}"/>
    <dgm:cxn modelId="{31194364-8E2F-40EC-882F-1D8580F84EF4}" type="presOf" srcId="{784FDB63-91D2-4E63-80A4-FF0D82B59790}" destId="{41D930A4-CAF0-4E18-9F9A-EF7D6EEDFF56}" srcOrd="0" destOrd="0" presId="urn:microsoft.com/office/officeart/2005/8/layout/venn3"/>
    <dgm:cxn modelId="{2AEF378D-D987-448F-A4DB-B1AFC0AF614B}" type="presOf" srcId="{FF886323-6748-44F3-AC50-AF7AB780B5E4}" destId="{A3A9DA07-9943-4884-A0CC-05C8B18FBDA1}" srcOrd="0" destOrd="0" presId="urn:microsoft.com/office/officeart/2005/8/layout/venn3"/>
    <dgm:cxn modelId="{2D6B1194-D3F5-464E-BDDB-2C0B198A0D71}" type="presOf" srcId="{4FBE2365-9D0F-43FE-9955-207CA83C2939}" destId="{0D740ADF-91D0-4DCE-A2ED-F6A6EE6A869B}" srcOrd="0" destOrd="0" presId="urn:microsoft.com/office/officeart/2005/8/layout/venn3"/>
    <dgm:cxn modelId="{AC437AA7-E36F-409C-803A-E073732683AD}" srcId="{784FDB63-91D2-4E63-80A4-FF0D82B59790}" destId="{FCAA892E-2DE4-4D24-8CE7-38DAB2A02CA0}" srcOrd="1" destOrd="0" parTransId="{15CE14E5-51F3-46E7-8478-20007AFD0920}" sibTransId="{87AF58AC-4F26-4D70-929C-4C647BAADA9B}"/>
    <dgm:cxn modelId="{B53E37C0-F737-4B7F-B3F6-81FD58EF0E06}" srcId="{784FDB63-91D2-4E63-80A4-FF0D82B59790}" destId="{AECFC097-FA30-4671-AB72-411A8B81DFCF}" srcOrd="4" destOrd="0" parTransId="{A237B987-862F-43BC-A1B5-193740B1D9D0}" sibTransId="{17D83F5F-B54D-4808-8392-211A7D03A0B5}"/>
    <dgm:cxn modelId="{BB2963FE-381D-4014-B5FD-0F2C03673909}" type="presParOf" srcId="{41D930A4-CAF0-4E18-9F9A-EF7D6EEDFF56}" destId="{A3A9DA07-9943-4884-A0CC-05C8B18FBDA1}" srcOrd="0" destOrd="0" presId="urn:microsoft.com/office/officeart/2005/8/layout/venn3"/>
    <dgm:cxn modelId="{B3E58777-9408-4352-BFBE-C86B73D4D5C4}" type="presParOf" srcId="{41D930A4-CAF0-4E18-9F9A-EF7D6EEDFF56}" destId="{85486F7D-AF8F-4393-A162-A7106F3C86B8}" srcOrd="1" destOrd="0" presId="urn:microsoft.com/office/officeart/2005/8/layout/venn3"/>
    <dgm:cxn modelId="{917ED95E-9ED6-4680-9E19-B653335A0EEC}" type="presParOf" srcId="{41D930A4-CAF0-4E18-9F9A-EF7D6EEDFF56}" destId="{178A615F-ADC3-462D-AD9E-749DBA7F8798}" srcOrd="2" destOrd="0" presId="urn:microsoft.com/office/officeart/2005/8/layout/venn3"/>
    <dgm:cxn modelId="{EA8CC6A2-4CEC-4FB1-9ADF-E70A8A5E9607}" type="presParOf" srcId="{41D930A4-CAF0-4E18-9F9A-EF7D6EEDFF56}" destId="{D6A14B27-A988-49D2-ABF2-26398CC9AEC6}" srcOrd="3" destOrd="0" presId="urn:microsoft.com/office/officeart/2005/8/layout/venn3"/>
    <dgm:cxn modelId="{05786CF9-FF3F-49B1-BB3E-1DA715C345DD}" type="presParOf" srcId="{41D930A4-CAF0-4E18-9F9A-EF7D6EEDFF56}" destId="{3F588752-09DC-4BD6-9474-4B5D80B43B7D}" srcOrd="4" destOrd="0" presId="urn:microsoft.com/office/officeart/2005/8/layout/venn3"/>
    <dgm:cxn modelId="{C88FC8E7-B984-4FC9-A09A-CE7645C3028C}" type="presParOf" srcId="{41D930A4-CAF0-4E18-9F9A-EF7D6EEDFF56}" destId="{18833EDA-34FC-4A7D-97E4-A1CA4058B11A}" srcOrd="5" destOrd="0" presId="urn:microsoft.com/office/officeart/2005/8/layout/venn3"/>
    <dgm:cxn modelId="{3C0C3BAE-AF4E-4871-A596-C06A06AB2D07}" type="presParOf" srcId="{41D930A4-CAF0-4E18-9F9A-EF7D6EEDFF56}" destId="{0D740ADF-91D0-4DCE-A2ED-F6A6EE6A869B}" srcOrd="6" destOrd="0" presId="urn:microsoft.com/office/officeart/2005/8/layout/venn3"/>
    <dgm:cxn modelId="{6EB40D06-0191-4C66-99BD-E865F499561A}" type="presParOf" srcId="{41D930A4-CAF0-4E18-9F9A-EF7D6EEDFF56}" destId="{D6B391C6-6C98-42CA-8428-91F43D904BDA}" srcOrd="7" destOrd="0" presId="urn:microsoft.com/office/officeart/2005/8/layout/venn3"/>
    <dgm:cxn modelId="{BDD0F03E-7DC7-4017-9EAC-A90E1408FF22}" type="presParOf" srcId="{41D930A4-CAF0-4E18-9F9A-EF7D6EEDFF56}" destId="{1A4C8CA5-1301-41B2-8625-AEB834FA81FD}"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3CDA1723-3C74-4EBC-9450-14F50AEA30C6}">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Seed Keywords</a:t>
          </a:r>
          <a:endParaRPr lang="en-ZA" dirty="0">
            <a:solidFill>
              <a:srgbClr val="000000"/>
            </a:solidFill>
          </a:endParaRPr>
        </a:p>
      </dgm:t>
    </dgm:pt>
    <dgm:pt modelId="{330C2F58-A0A5-46E2-B10A-B2FBA12CCBAF}" type="parTrans" cxnId="{23046E81-0AE8-46F7-93E5-69F84F142381}">
      <dgm:prSet/>
      <dgm:spPr/>
      <dgm:t>
        <a:bodyPr/>
        <a:lstStyle/>
        <a:p>
          <a:endParaRPr lang="en-ZA"/>
        </a:p>
      </dgm:t>
    </dgm:pt>
    <dgm:pt modelId="{BE632292-4BE5-495B-A773-EDCBD37E2CB3}" type="sibTrans" cxnId="{23046E81-0AE8-46F7-93E5-69F84F142381}">
      <dgm:prSet/>
      <dgm:spPr/>
      <dgm:t>
        <a:bodyPr/>
        <a:lstStyle/>
        <a:p>
          <a:endParaRPr lang="en-ZA"/>
        </a:p>
      </dgm:t>
    </dgm:pt>
    <dgm:pt modelId="{E7253734-88C7-4F5F-B38E-1B008831DEB2}">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Exploding Topics</a:t>
          </a:r>
          <a:endParaRPr lang="en-GB" dirty="0">
            <a:solidFill>
              <a:srgbClr val="000000"/>
            </a:solidFill>
          </a:endParaRPr>
        </a:p>
      </dgm:t>
    </dgm:pt>
    <dgm:pt modelId="{2500F206-7471-4426-BEC5-66DC0AADEDFC}" type="parTrans" cxnId="{A02A46FB-A408-4F05-B4D8-59E7E0C299B9}">
      <dgm:prSet/>
      <dgm:spPr/>
      <dgm:t>
        <a:bodyPr/>
        <a:lstStyle/>
        <a:p>
          <a:endParaRPr lang="en-ZA"/>
        </a:p>
      </dgm:t>
    </dgm:pt>
    <dgm:pt modelId="{DCB6D8E2-AACD-4738-8212-EAB003B25031}" type="sibTrans" cxnId="{A02A46FB-A408-4F05-B4D8-59E7E0C299B9}">
      <dgm:prSet/>
      <dgm:spPr/>
      <dgm:t>
        <a:bodyPr/>
        <a:lstStyle/>
        <a:p>
          <a:endParaRPr lang="en-ZA"/>
        </a:p>
      </dgm:t>
    </dgm:pt>
    <dgm:pt modelId="{A7919242-C3E0-41CE-90E0-79A59A3F4EBD}">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Seobility</a:t>
          </a:r>
          <a:endParaRPr lang="en-GB" dirty="0">
            <a:solidFill>
              <a:srgbClr val="000000"/>
            </a:solidFill>
          </a:endParaRPr>
        </a:p>
      </dgm:t>
    </dgm:pt>
    <dgm:pt modelId="{C6DED915-D037-4AD7-AA8C-C215799C9F41}" type="parTrans" cxnId="{48193142-5C08-45B2-BB81-858BB177766A}">
      <dgm:prSet/>
      <dgm:spPr/>
      <dgm:t>
        <a:bodyPr/>
        <a:lstStyle/>
        <a:p>
          <a:endParaRPr lang="en-ZA"/>
        </a:p>
      </dgm:t>
    </dgm:pt>
    <dgm:pt modelId="{5AC22FC1-9B04-4055-97EA-DE015BF51D80}" type="sibTrans" cxnId="{48193142-5C08-45B2-BB81-858BB177766A}">
      <dgm:prSet/>
      <dgm:spPr/>
      <dgm:t>
        <a:bodyPr/>
        <a:lstStyle/>
        <a:p>
          <a:endParaRPr lang="en-ZA"/>
        </a:p>
      </dgm:t>
    </dgm:pt>
    <dgm:pt modelId="{C0101B86-BC56-4A4E-B803-BAAB4235C728}">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Ubersuggest</a:t>
          </a:r>
          <a:endParaRPr lang="en-GB" dirty="0">
            <a:solidFill>
              <a:srgbClr val="000000"/>
            </a:solidFill>
          </a:endParaRPr>
        </a:p>
      </dgm:t>
    </dgm:pt>
    <dgm:pt modelId="{5E1929EE-015A-42CF-9EC0-9E7B828E1F75}" type="parTrans" cxnId="{22E0772C-A602-4A09-A5D8-B97456EC9710}">
      <dgm:prSet/>
      <dgm:spPr/>
      <dgm:t>
        <a:bodyPr/>
        <a:lstStyle/>
        <a:p>
          <a:endParaRPr lang="en-ZA"/>
        </a:p>
      </dgm:t>
    </dgm:pt>
    <dgm:pt modelId="{E66FE056-3369-41E5-8DE6-D5B985C3826E}" type="sibTrans" cxnId="{22E0772C-A602-4A09-A5D8-B97456EC9710}">
      <dgm:prSet/>
      <dgm:spPr/>
      <dgm:t>
        <a:bodyPr/>
        <a:lstStyle/>
        <a:p>
          <a:endParaRPr lang="en-ZA"/>
        </a:p>
      </dgm:t>
    </dgm:pt>
    <dgm:pt modelId="{D73D1460-601D-4EA3-9A7D-27902B6F1806}">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BROWSEO</a:t>
          </a:r>
          <a:endParaRPr lang="en-GB" dirty="0">
            <a:solidFill>
              <a:srgbClr val="000000"/>
            </a:solidFill>
          </a:endParaRPr>
        </a:p>
      </dgm:t>
    </dgm:pt>
    <dgm:pt modelId="{AC5FF230-BD72-4C44-971D-AA8E04C1B7B3}" type="parTrans" cxnId="{C678F633-039D-4896-9E9D-022A954DBB2E}">
      <dgm:prSet/>
      <dgm:spPr/>
      <dgm:t>
        <a:bodyPr/>
        <a:lstStyle/>
        <a:p>
          <a:endParaRPr lang="en-ZA"/>
        </a:p>
      </dgm:t>
    </dgm:pt>
    <dgm:pt modelId="{F53E0DC5-4B33-434D-A6ED-E02B5B5AC9AC}" type="sibTrans" cxnId="{C678F633-039D-4896-9E9D-022A954DBB2E}">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33EE3674-1315-470E-BD6D-F79AC32F8678}" type="pres">
      <dgm:prSet presAssocID="{3CDA1723-3C74-4EBC-9450-14F50AEA30C6}" presName="Name5" presStyleLbl="vennNode1" presStyleIdx="0" presStyleCnt="5">
        <dgm:presLayoutVars>
          <dgm:bulletEnabled val="1"/>
        </dgm:presLayoutVars>
      </dgm:prSet>
      <dgm:spPr/>
    </dgm:pt>
    <dgm:pt modelId="{0D032110-750A-4677-A871-A73B3357A61E}" type="pres">
      <dgm:prSet presAssocID="{BE632292-4BE5-495B-A773-EDCBD37E2CB3}" presName="space" presStyleCnt="0"/>
      <dgm:spPr/>
    </dgm:pt>
    <dgm:pt modelId="{2EBDFC8E-FDA1-4AE7-AE1A-9DC2CCAFBF89}" type="pres">
      <dgm:prSet presAssocID="{E7253734-88C7-4F5F-B38E-1B008831DEB2}" presName="Name5" presStyleLbl="vennNode1" presStyleIdx="1" presStyleCnt="5">
        <dgm:presLayoutVars>
          <dgm:bulletEnabled val="1"/>
        </dgm:presLayoutVars>
      </dgm:prSet>
      <dgm:spPr/>
    </dgm:pt>
    <dgm:pt modelId="{8326A0F3-1687-480D-8A7A-32CF233E5033}" type="pres">
      <dgm:prSet presAssocID="{DCB6D8E2-AACD-4738-8212-EAB003B25031}" presName="space" presStyleCnt="0"/>
      <dgm:spPr/>
    </dgm:pt>
    <dgm:pt modelId="{6CEF7CB5-11F6-4A5F-BE4A-4FEB47D6542B}" type="pres">
      <dgm:prSet presAssocID="{A7919242-C3E0-41CE-90E0-79A59A3F4EBD}" presName="Name5" presStyleLbl="vennNode1" presStyleIdx="2" presStyleCnt="5">
        <dgm:presLayoutVars>
          <dgm:bulletEnabled val="1"/>
        </dgm:presLayoutVars>
      </dgm:prSet>
      <dgm:spPr/>
    </dgm:pt>
    <dgm:pt modelId="{E4EE2EF3-54C7-4680-9434-B100BBC476C4}" type="pres">
      <dgm:prSet presAssocID="{5AC22FC1-9B04-4055-97EA-DE015BF51D80}" presName="space" presStyleCnt="0"/>
      <dgm:spPr/>
    </dgm:pt>
    <dgm:pt modelId="{29E87463-E382-40A8-B982-ACA73991097D}" type="pres">
      <dgm:prSet presAssocID="{C0101B86-BC56-4A4E-B803-BAAB4235C728}" presName="Name5" presStyleLbl="vennNode1" presStyleIdx="3" presStyleCnt="5">
        <dgm:presLayoutVars>
          <dgm:bulletEnabled val="1"/>
        </dgm:presLayoutVars>
      </dgm:prSet>
      <dgm:spPr/>
    </dgm:pt>
    <dgm:pt modelId="{F2DCD845-E94C-46B2-9D73-CFF2DD07087F}" type="pres">
      <dgm:prSet presAssocID="{E66FE056-3369-41E5-8DE6-D5B985C3826E}" presName="space" presStyleCnt="0"/>
      <dgm:spPr/>
    </dgm:pt>
    <dgm:pt modelId="{F5F76A6A-4519-451A-8528-2BDBA0B4AA2E}" type="pres">
      <dgm:prSet presAssocID="{D73D1460-601D-4EA3-9A7D-27902B6F1806}" presName="Name5" presStyleLbl="vennNode1" presStyleIdx="4" presStyleCnt="5">
        <dgm:presLayoutVars>
          <dgm:bulletEnabled val="1"/>
        </dgm:presLayoutVars>
      </dgm:prSet>
      <dgm:spPr/>
    </dgm:pt>
  </dgm:ptLst>
  <dgm:cxnLst>
    <dgm:cxn modelId="{22E0772C-A602-4A09-A5D8-B97456EC9710}" srcId="{784FDB63-91D2-4E63-80A4-FF0D82B59790}" destId="{C0101B86-BC56-4A4E-B803-BAAB4235C728}" srcOrd="3" destOrd="0" parTransId="{5E1929EE-015A-42CF-9EC0-9E7B828E1F75}" sibTransId="{E66FE056-3369-41E5-8DE6-D5B985C3826E}"/>
    <dgm:cxn modelId="{C678F633-039D-4896-9E9D-022A954DBB2E}" srcId="{784FDB63-91D2-4E63-80A4-FF0D82B59790}" destId="{D73D1460-601D-4EA3-9A7D-27902B6F1806}" srcOrd="4" destOrd="0" parTransId="{AC5FF230-BD72-4C44-971D-AA8E04C1B7B3}" sibTransId="{F53E0DC5-4B33-434D-A6ED-E02B5B5AC9AC}"/>
    <dgm:cxn modelId="{CDE8263E-F412-4216-975E-9280F3537AB4}" type="presOf" srcId="{3CDA1723-3C74-4EBC-9450-14F50AEA30C6}" destId="{33EE3674-1315-470E-BD6D-F79AC32F8678}" srcOrd="0" destOrd="0" presId="urn:microsoft.com/office/officeart/2005/8/layout/venn3"/>
    <dgm:cxn modelId="{48193142-5C08-45B2-BB81-858BB177766A}" srcId="{784FDB63-91D2-4E63-80A4-FF0D82B59790}" destId="{A7919242-C3E0-41CE-90E0-79A59A3F4EBD}" srcOrd="2" destOrd="0" parTransId="{C6DED915-D037-4AD7-AA8C-C215799C9F41}" sibTransId="{5AC22FC1-9B04-4055-97EA-DE015BF51D80}"/>
    <dgm:cxn modelId="{31194364-8E2F-40EC-882F-1D8580F84EF4}" type="presOf" srcId="{784FDB63-91D2-4E63-80A4-FF0D82B59790}" destId="{41D930A4-CAF0-4E18-9F9A-EF7D6EEDFF56}" srcOrd="0" destOrd="0" presId="urn:microsoft.com/office/officeart/2005/8/layout/venn3"/>
    <dgm:cxn modelId="{23046E81-0AE8-46F7-93E5-69F84F142381}" srcId="{784FDB63-91D2-4E63-80A4-FF0D82B59790}" destId="{3CDA1723-3C74-4EBC-9450-14F50AEA30C6}" srcOrd="0" destOrd="0" parTransId="{330C2F58-A0A5-46E2-B10A-B2FBA12CCBAF}" sibTransId="{BE632292-4BE5-495B-A773-EDCBD37E2CB3}"/>
    <dgm:cxn modelId="{A269C9AA-23D9-4EDC-B4E7-F18C875D534B}" type="presOf" srcId="{D73D1460-601D-4EA3-9A7D-27902B6F1806}" destId="{F5F76A6A-4519-451A-8528-2BDBA0B4AA2E}" srcOrd="0" destOrd="0" presId="urn:microsoft.com/office/officeart/2005/8/layout/venn3"/>
    <dgm:cxn modelId="{A9B2E8D3-63BF-4694-92C8-D1354E0306D1}" type="presOf" srcId="{E7253734-88C7-4F5F-B38E-1B008831DEB2}" destId="{2EBDFC8E-FDA1-4AE7-AE1A-9DC2CCAFBF89}" srcOrd="0" destOrd="0" presId="urn:microsoft.com/office/officeart/2005/8/layout/venn3"/>
    <dgm:cxn modelId="{9779E7F8-0DEC-4156-8847-61DB2911CE7C}" type="presOf" srcId="{A7919242-C3E0-41CE-90E0-79A59A3F4EBD}" destId="{6CEF7CB5-11F6-4A5F-BE4A-4FEB47D6542B}" srcOrd="0" destOrd="0" presId="urn:microsoft.com/office/officeart/2005/8/layout/venn3"/>
    <dgm:cxn modelId="{A02A46FB-A408-4F05-B4D8-59E7E0C299B9}" srcId="{784FDB63-91D2-4E63-80A4-FF0D82B59790}" destId="{E7253734-88C7-4F5F-B38E-1B008831DEB2}" srcOrd="1" destOrd="0" parTransId="{2500F206-7471-4426-BEC5-66DC0AADEDFC}" sibTransId="{DCB6D8E2-AACD-4738-8212-EAB003B25031}"/>
    <dgm:cxn modelId="{D06EFCFF-2B72-44A6-89BF-BEEF4AD87144}" type="presOf" srcId="{C0101B86-BC56-4A4E-B803-BAAB4235C728}" destId="{29E87463-E382-40A8-B982-ACA73991097D}" srcOrd="0" destOrd="0" presId="urn:microsoft.com/office/officeart/2005/8/layout/venn3"/>
    <dgm:cxn modelId="{8ADEF7CA-23F5-4AFA-BEDE-125AF220DD88}" type="presParOf" srcId="{41D930A4-CAF0-4E18-9F9A-EF7D6EEDFF56}" destId="{33EE3674-1315-470E-BD6D-F79AC32F8678}" srcOrd="0" destOrd="0" presId="urn:microsoft.com/office/officeart/2005/8/layout/venn3"/>
    <dgm:cxn modelId="{4A588BD4-D2A7-4774-8F05-11DD4875548B}" type="presParOf" srcId="{41D930A4-CAF0-4E18-9F9A-EF7D6EEDFF56}" destId="{0D032110-750A-4677-A871-A73B3357A61E}" srcOrd="1" destOrd="0" presId="urn:microsoft.com/office/officeart/2005/8/layout/venn3"/>
    <dgm:cxn modelId="{ADA49C28-0A62-4DCA-877E-800B43C90F23}" type="presParOf" srcId="{41D930A4-CAF0-4E18-9F9A-EF7D6EEDFF56}" destId="{2EBDFC8E-FDA1-4AE7-AE1A-9DC2CCAFBF89}" srcOrd="2" destOrd="0" presId="urn:microsoft.com/office/officeart/2005/8/layout/venn3"/>
    <dgm:cxn modelId="{87D0125D-95EF-42CE-9BF0-6EEACD28E09C}" type="presParOf" srcId="{41D930A4-CAF0-4E18-9F9A-EF7D6EEDFF56}" destId="{8326A0F3-1687-480D-8A7A-32CF233E5033}" srcOrd="3" destOrd="0" presId="urn:microsoft.com/office/officeart/2005/8/layout/venn3"/>
    <dgm:cxn modelId="{68FD4BD2-8C45-4D7F-981C-E1C0DAF1B250}" type="presParOf" srcId="{41D930A4-CAF0-4E18-9F9A-EF7D6EEDFF56}" destId="{6CEF7CB5-11F6-4A5F-BE4A-4FEB47D6542B}" srcOrd="4" destOrd="0" presId="urn:microsoft.com/office/officeart/2005/8/layout/venn3"/>
    <dgm:cxn modelId="{73F73AF7-F72D-455A-8AAA-BF80ADEDFAB0}" type="presParOf" srcId="{41D930A4-CAF0-4E18-9F9A-EF7D6EEDFF56}" destId="{E4EE2EF3-54C7-4680-9434-B100BBC476C4}" srcOrd="5" destOrd="0" presId="urn:microsoft.com/office/officeart/2005/8/layout/venn3"/>
    <dgm:cxn modelId="{E8FC319E-2867-4411-A403-40D4739C6F75}" type="presParOf" srcId="{41D930A4-CAF0-4E18-9F9A-EF7D6EEDFF56}" destId="{29E87463-E382-40A8-B982-ACA73991097D}" srcOrd="6" destOrd="0" presId="urn:microsoft.com/office/officeart/2005/8/layout/venn3"/>
    <dgm:cxn modelId="{378B215D-B2A2-44DD-82CD-6E54F4946341}" type="presParOf" srcId="{41D930A4-CAF0-4E18-9F9A-EF7D6EEDFF56}" destId="{F2DCD845-E94C-46B2-9D73-CFF2DD07087F}" srcOrd="7" destOrd="0" presId="urn:microsoft.com/office/officeart/2005/8/layout/venn3"/>
    <dgm:cxn modelId="{7F18C531-B2AB-42BE-867C-5A71C05DFF87}" type="presParOf" srcId="{41D930A4-CAF0-4E18-9F9A-EF7D6EEDFF56}" destId="{F5F76A6A-4519-451A-8528-2BDBA0B4AA2E}"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82809DEF-E1E8-4262-8159-C71D910DC83F}">
      <dgm:prSet custT="1"/>
      <dgm:spPr/>
      <dgm:t>
        <a:bodyPr/>
        <a:lstStyle/>
        <a:p>
          <a:r>
            <a:rPr lang="en-GB" sz="2200"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Detailed.com</a:t>
          </a:r>
          <a:endParaRPr lang="en-ZA" sz="2200" dirty="0">
            <a:solidFill>
              <a:srgbClr val="000000"/>
            </a:solidFill>
          </a:endParaRPr>
        </a:p>
      </dgm:t>
    </dgm:pt>
    <dgm:pt modelId="{D1414055-DA11-4511-BED9-4191D9074043}" type="parTrans" cxnId="{7074B994-6CEE-4F30-9F01-89677124285C}">
      <dgm:prSet/>
      <dgm:spPr/>
      <dgm:t>
        <a:bodyPr/>
        <a:lstStyle/>
        <a:p>
          <a:endParaRPr lang="en-ZA"/>
        </a:p>
      </dgm:t>
    </dgm:pt>
    <dgm:pt modelId="{49819E2F-9E0B-48F0-8353-A8BFEFC6DE04}" type="sibTrans" cxnId="{7074B994-6CEE-4F30-9F01-89677124285C}">
      <dgm:prSet/>
      <dgm:spPr/>
      <dgm:t>
        <a:bodyPr/>
        <a:lstStyle/>
        <a:p>
          <a:endParaRPr lang="en-ZA"/>
        </a:p>
      </dgm:t>
    </dgm:pt>
    <dgm:pt modelId="{B59DD323-923B-4BBB-832B-C6F163E0EFD7}">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Google Search Console</a:t>
          </a:r>
          <a:endParaRPr lang="en-GB" dirty="0">
            <a:solidFill>
              <a:srgbClr val="000000"/>
            </a:solidFill>
          </a:endParaRPr>
        </a:p>
      </dgm:t>
    </dgm:pt>
    <dgm:pt modelId="{70D7449B-30D3-4558-9847-1E0D2C20E973}" type="parTrans" cxnId="{ECDEF993-3A76-47AC-9F57-3F1D99D4B60F}">
      <dgm:prSet/>
      <dgm:spPr/>
      <dgm:t>
        <a:bodyPr/>
        <a:lstStyle/>
        <a:p>
          <a:endParaRPr lang="en-ZA"/>
        </a:p>
      </dgm:t>
    </dgm:pt>
    <dgm:pt modelId="{0DCA23A0-8D98-4387-B7F7-988C8D6065AF}" type="sibTrans" cxnId="{ECDEF993-3A76-47AC-9F57-3F1D99D4B60F}">
      <dgm:prSet/>
      <dgm:spPr/>
      <dgm:t>
        <a:bodyPr/>
        <a:lstStyle/>
        <a:p>
          <a:endParaRPr lang="en-ZA"/>
        </a:p>
      </dgm:t>
    </dgm:pt>
    <dgm:pt modelId="{117D3949-4123-4433-8F6D-CF382C45A97D}">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SERPerator</a:t>
          </a:r>
          <a:endParaRPr lang="en-GB" dirty="0">
            <a:solidFill>
              <a:srgbClr val="000000"/>
            </a:solidFill>
          </a:endParaRPr>
        </a:p>
      </dgm:t>
    </dgm:pt>
    <dgm:pt modelId="{46439409-3BA9-4707-910E-0551B9F8BE8C}" type="parTrans" cxnId="{848E4ED7-D9AE-45E0-9370-A048D6751AAE}">
      <dgm:prSet/>
      <dgm:spPr/>
      <dgm:t>
        <a:bodyPr/>
        <a:lstStyle/>
        <a:p>
          <a:endParaRPr lang="en-ZA"/>
        </a:p>
      </dgm:t>
    </dgm:pt>
    <dgm:pt modelId="{EA4B3C2D-905D-4F02-BB63-A1B899F95391}" type="sibTrans" cxnId="{848E4ED7-D9AE-45E0-9370-A048D6751AAE}">
      <dgm:prSet/>
      <dgm:spPr/>
      <dgm:t>
        <a:bodyPr/>
        <a:lstStyle/>
        <a:p>
          <a:endParaRPr lang="en-ZA"/>
        </a:p>
      </dgm:t>
    </dgm:pt>
    <dgm:pt modelId="{A2C1562F-5739-46C4-8D33-C846645CA6A9}">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Screaming Frog</a:t>
          </a:r>
          <a:endParaRPr lang="en-GB" dirty="0">
            <a:solidFill>
              <a:srgbClr val="000000"/>
            </a:solidFill>
          </a:endParaRPr>
        </a:p>
      </dgm:t>
    </dgm:pt>
    <dgm:pt modelId="{809CBBD5-508C-40BD-B8D5-B533A3F12DF8}" type="parTrans" cxnId="{08D7C853-8D29-4401-A7ED-4CF5157083E5}">
      <dgm:prSet/>
      <dgm:spPr/>
      <dgm:t>
        <a:bodyPr/>
        <a:lstStyle/>
        <a:p>
          <a:endParaRPr lang="en-ZA"/>
        </a:p>
      </dgm:t>
    </dgm:pt>
    <dgm:pt modelId="{691BFFAA-A56E-4E0F-9252-C19B5728621C}" type="sibTrans" cxnId="{08D7C853-8D29-4401-A7ED-4CF5157083E5}">
      <dgm:prSet/>
      <dgm:spPr/>
      <dgm:t>
        <a:bodyPr/>
        <a:lstStyle/>
        <a:p>
          <a:endParaRPr lang="en-ZA"/>
        </a:p>
      </dgm:t>
    </dgm:pt>
    <dgm:pt modelId="{E2D1D4AB-D8BD-46B6-A37E-F12DCC06E782}">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 Analytics</a:t>
          </a:r>
          <a:endParaRPr lang="en-GB" dirty="0">
            <a:solidFill>
              <a:srgbClr val="000000"/>
            </a:solidFill>
          </a:endParaRPr>
        </a:p>
      </dgm:t>
    </dgm:pt>
    <dgm:pt modelId="{46D2AE6C-15C4-4B36-BAE3-262A730C9B1F}" type="parTrans" cxnId="{DCB5171B-7D21-4814-8119-78117D76ECA3}">
      <dgm:prSet/>
      <dgm:spPr/>
      <dgm:t>
        <a:bodyPr/>
        <a:lstStyle/>
        <a:p>
          <a:endParaRPr lang="en-ZA"/>
        </a:p>
      </dgm:t>
    </dgm:pt>
    <dgm:pt modelId="{3139D189-343F-43C4-96D8-EA556301D55C}" type="sibTrans" cxnId="{DCB5171B-7D21-4814-8119-78117D76ECA3}">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BE1A8ED6-D9C4-4C65-9985-32F01EB62C31}" type="pres">
      <dgm:prSet presAssocID="{82809DEF-E1E8-4262-8159-C71D910DC83F}" presName="Name5" presStyleLbl="vennNode1" presStyleIdx="0" presStyleCnt="5" custScaleX="102458">
        <dgm:presLayoutVars>
          <dgm:bulletEnabled val="1"/>
        </dgm:presLayoutVars>
      </dgm:prSet>
      <dgm:spPr/>
    </dgm:pt>
    <dgm:pt modelId="{BC081D52-047C-4D63-B93D-2555DA5C2CD5}" type="pres">
      <dgm:prSet presAssocID="{49819E2F-9E0B-48F0-8353-A8BFEFC6DE04}" presName="space" presStyleCnt="0"/>
      <dgm:spPr/>
    </dgm:pt>
    <dgm:pt modelId="{1A31927D-5DBA-4ADD-80D1-D1DEC0A4C70C}" type="pres">
      <dgm:prSet presAssocID="{B59DD323-923B-4BBB-832B-C6F163E0EFD7}" presName="Name5" presStyleLbl="vennNode1" presStyleIdx="1" presStyleCnt="5">
        <dgm:presLayoutVars>
          <dgm:bulletEnabled val="1"/>
        </dgm:presLayoutVars>
      </dgm:prSet>
      <dgm:spPr/>
    </dgm:pt>
    <dgm:pt modelId="{0B113484-2F32-4C4B-8522-AA996219CF14}" type="pres">
      <dgm:prSet presAssocID="{0DCA23A0-8D98-4387-B7F7-988C8D6065AF}" presName="space" presStyleCnt="0"/>
      <dgm:spPr/>
    </dgm:pt>
    <dgm:pt modelId="{54655E6E-9E8B-4E71-8122-ED2795428665}" type="pres">
      <dgm:prSet presAssocID="{117D3949-4123-4433-8F6D-CF382C45A97D}" presName="Name5" presStyleLbl="vennNode1" presStyleIdx="2" presStyleCnt="5">
        <dgm:presLayoutVars>
          <dgm:bulletEnabled val="1"/>
        </dgm:presLayoutVars>
      </dgm:prSet>
      <dgm:spPr/>
    </dgm:pt>
    <dgm:pt modelId="{25991AC8-CEBA-48DC-928C-8D5ECA5AC019}" type="pres">
      <dgm:prSet presAssocID="{EA4B3C2D-905D-4F02-BB63-A1B899F95391}" presName="space" presStyleCnt="0"/>
      <dgm:spPr/>
    </dgm:pt>
    <dgm:pt modelId="{90A69DFC-2C73-4C72-9693-70FF7591AAA0}" type="pres">
      <dgm:prSet presAssocID="{A2C1562F-5739-46C4-8D33-C846645CA6A9}" presName="Name5" presStyleLbl="vennNode1" presStyleIdx="3" presStyleCnt="5">
        <dgm:presLayoutVars>
          <dgm:bulletEnabled val="1"/>
        </dgm:presLayoutVars>
      </dgm:prSet>
      <dgm:spPr/>
    </dgm:pt>
    <dgm:pt modelId="{AD93D285-68F0-418E-9205-8553A9574967}" type="pres">
      <dgm:prSet presAssocID="{691BFFAA-A56E-4E0F-9252-C19B5728621C}" presName="space" presStyleCnt="0"/>
      <dgm:spPr/>
    </dgm:pt>
    <dgm:pt modelId="{530AB860-20C7-4EC8-8A36-CEC06BA2CCFC}" type="pres">
      <dgm:prSet presAssocID="{E2D1D4AB-D8BD-46B6-A37E-F12DCC06E782}" presName="Name5" presStyleLbl="vennNode1" presStyleIdx="4" presStyleCnt="5">
        <dgm:presLayoutVars>
          <dgm:bulletEnabled val="1"/>
        </dgm:presLayoutVars>
      </dgm:prSet>
      <dgm:spPr/>
    </dgm:pt>
  </dgm:ptLst>
  <dgm:cxnLst>
    <dgm:cxn modelId="{43E88F02-A764-490A-853D-5BF441D46198}" type="presOf" srcId="{117D3949-4123-4433-8F6D-CF382C45A97D}" destId="{54655E6E-9E8B-4E71-8122-ED2795428665}" srcOrd="0" destOrd="0" presId="urn:microsoft.com/office/officeart/2005/8/layout/venn3"/>
    <dgm:cxn modelId="{5AFFCF09-DE9C-4623-A9EF-B9EB7C286654}" type="presOf" srcId="{B59DD323-923B-4BBB-832B-C6F163E0EFD7}" destId="{1A31927D-5DBA-4ADD-80D1-D1DEC0A4C70C}" srcOrd="0" destOrd="0" presId="urn:microsoft.com/office/officeart/2005/8/layout/venn3"/>
    <dgm:cxn modelId="{DCB5171B-7D21-4814-8119-78117D76ECA3}" srcId="{784FDB63-91D2-4E63-80A4-FF0D82B59790}" destId="{E2D1D4AB-D8BD-46B6-A37E-F12DCC06E782}" srcOrd="4" destOrd="0" parTransId="{46D2AE6C-15C4-4B36-BAE3-262A730C9B1F}" sibTransId="{3139D189-343F-43C4-96D8-EA556301D55C}"/>
    <dgm:cxn modelId="{31194364-8E2F-40EC-882F-1D8580F84EF4}" type="presOf" srcId="{784FDB63-91D2-4E63-80A4-FF0D82B59790}" destId="{41D930A4-CAF0-4E18-9F9A-EF7D6EEDFF56}" srcOrd="0" destOrd="0" presId="urn:microsoft.com/office/officeart/2005/8/layout/venn3"/>
    <dgm:cxn modelId="{08D7C853-8D29-4401-A7ED-4CF5157083E5}" srcId="{784FDB63-91D2-4E63-80A4-FF0D82B59790}" destId="{A2C1562F-5739-46C4-8D33-C846645CA6A9}" srcOrd="3" destOrd="0" parTransId="{809CBBD5-508C-40BD-B8D5-B533A3F12DF8}" sibTransId="{691BFFAA-A56E-4E0F-9252-C19B5728621C}"/>
    <dgm:cxn modelId="{ECDEF993-3A76-47AC-9F57-3F1D99D4B60F}" srcId="{784FDB63-91D2-4E63-80A4-FF0D82B59790}" destId="{B59DD323-923B-4BBB-832B-C6F163E0EFD7}" srcOrd="1" destOrd="0" parTransId="{70D7449B-30D3-4558-9847-1E0D2C20E973}" sibTransId="{0DCA23A0-8D98-4387-B7F7-988C8D6065AF}"/>
    <dgm:cxn modelId="{7074B994-6CEE-4F30-9F01-89677124285C}" srcId="{784FDB63-91D2-4E63-80A4-FF0D82B59790}" destId="{82809DEF-E1E8-4262-8159-C71D910DC83F}" srcOrd="0" destOrd="0" parTransId="{D1414055-DA11-4511-BED9-4191D9074043}" sibTransId="{49819E2F-9E0B-48F0-8353-A8BFEFC6DE04}"/>
    <dgm:cxn modelId="{848E4ED7-D9AE-45E0-9370-A048D6751AAE}" srcId="{784FDB63-91D2-4E63-80A4-FF0D82B59790}" destId="{117D3949-4123-4433-8F6D-CF382C45A97D}" srcOrd="2" destOrd="0" parTransId="{46439409-3BA9-4707-910E-0551B9F8BE8C}" sibTransId="{EA4B3C2D-905D-4F02-BB63-A1B899F95391}"/>
    <dgm:cxn modelId="{D34384D8-A7FF-4FF4-AA3A-A1006E4134E3}" type="presOf" srcId="{A2C1562F-5739-46C4-8D33-C846645CA6A9}" destId="{90A69DFC-2C73-4C72-9693-70FF7591AAA0}" srcOrd="0" destOrd="0" presId="urn:microsoft.com/office/officeart/2005/8/layout/venn3"/>
    <dgm:cxn modelId="{952A0FDB-8B82-4CAF-9F59-88BB756E62D9}" type="presOf" srcId="{82809DEF-E1E8-4262-8159-C71D910DC83F}" destId="{BE1A8ED6-D9C4-4C65-9985-32F01EB62C31}" srcOrd="0" destOrd="0" presId="urn:microsoft.com/office/officeart/2005/8/layout/venn3"/>
    <dgm:cxn modelId="{318B93E5-3F36-4729-B06D-69CC312550CE}" type="presOf" srcId="{E2D1D4AB-D8BD-46B6-A37E-F12DCC06E782}" destId="{530AB860-20C7-4EC8-8A36-CEC06BA2CCFC}" srcOrd="0" destOrd="0" presId="urn:microsoft.com/office/officeart/2005/8/layout/venn3"/>
    <dgm:cxn modelId="{412C1318-8D82-411A-99D3-CB4EDA5640C6}" type="presParOf" srcId="{41D930A4-CAF0-4E18-9F9A-EF7D6EEDFF56}" destId="{BE1A8ED6-D9C4-4C65-9985-32F01EB62C31}" srcOrd="0" destOrd="0" presId="urn:microsoft.com/office/officeart/2005/8/layout/venn3"/>
    <dgm:cxn modelId="{BBEF9E64-33A6-41E0-BDF0-ED4515C68A30}" type="presParOf" srcId="{41D930A4-CAF0-4E18-9F9A-EF7D6EEDFF56}" destId="{BC081D52-047C-4D63-B93D-2555DA5C2CD5}" srcOrd="1" destOrd="0" presId="urn:microsoft.com/office/officeart/2005/8/layout/venn3"/>
    <dgm:cxn modelId="{1D91D8FB-D369-47C7-B400-6773C5DAF65A}" type="presParOf" srcId="{41D930A4-CAF0-4E18-9F9A-EF7D6EEDFF56}" destId="{1A31927D-5DBA-4ADD-80D1-D1DEC0A4C70C}" srcOrd="2" destOrd="0" presId="urn:microsoft.com/office/officeart/2005/8/layout/venn3"/>
    <dgm:cxn modelId="{204BDE7B-5BFC-44C9-A6E2-EEF993A0A323}" type="presParOf" srcId="{41D930A4-CAF0-4E18-9F9A-EF7D6EEDFF56}" destId="{0B113484-2F32-4C4B-8522-AA996219CF14}" srcOrd="3" destOrd="0" presId="urn:microsoft.com/office/officeart/2005/8/layout/venn3"/>
    <dgm:cxn modelId="{03E97620-29F6-4CCB-8D4E-0EA9DCA928BD}" type="presParOf" srcId="{41D930A4-CAF0-4E18-9F9A-EF7D6EEDFF56}" destId="{54655E6E-9E8B-4E71-8122-ED2795428665}" srcOrd="4" destOrd="0" presId="urn:microsoft.com/office/officeart/2005/8/layout/venn3"/>
    <dgm:cxn modelId="{1B67E21E-11DF-42E2-9FF2-2E12B1B5CD1C}" type="presParOf" srcId="{41D930A4-CAF0-4E18-9F9A-EF7D6EEDFF56}" destId="{25991AC8-CEBA-48DC-928C-8D5ECA5AC019}" srcOrd="5" destOrd="0" presId="urn:microsoft.com/office/officeart/2005/8/layout/venn3"/>
    <dgm:cxn modelId="{EE4A3402-C61B-475C-B351-93B9CB914800}" type="presParOf" srcId="{41D930A4-CAF0-4E18-9F9A-EF7D6EEDFF56}" destId="{90A69DFC-2C73-4C72-9693-70FF7591AAA0}" srcOrd="6" destOrd="0" presId="urn:microsoft.com/office/officeart/2005/8/layout/venn3"/>
    <dgm:cxn modelId="{37958923-25A0-4F46-A00E-16F49C0728D2}" type="presParOf" srcId="{41D930A4-CAF0-4E18-9F9A-EF7D6EEDFF56}" destId="{AD93D285-68F0-418E-9205-8553A9574967}" srcOrd="7" destOrd="0" presId="urn:microsoft.com/office/officeart/2005/8/layout/venn3"/>
    <dgm:cxn modelId="{D3BD5E9F-ED8A-49B8-8029-38889A512F52}" type="presParOf" srcId="{41D930A4-CAF0-4E18-9F9A-EF7D6EEDFF56}" destId="{530AB860-20C7-4EC8-8A36-CEC06BA2CCFC}"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Reddit Keyword Research Tool</a:t>
          </a:r>
          <a:endParaRPr lang="en-ZA" dirty="0">
            <a:solidFill>
              <a:srgbClr val="000000"/>
            </a:solidFill>
          </a:endParaRPr>
        </a:p>
      </dgm:t>
    </dgm:pt>
    <dgm:pt modelId="{E97273E6-FF7C-437B-8D78-5C1E448C2DA6}" type="parTrans" cxnId="{BE5463DE-A1FC-4016-B7A9-F00CB23FE53E}">
      <dgm:prSet/>
      <dgm:spPr/>
      <dgm:t>
        <a:bodyPr/>
        <a:lstStyle/>
        <a:p>
          <a:endParaRPr lang="en-ZA"/>
        </a:p>
      </dgm:t>
    </dgm:pt>
    <dgm:pt modelId="{72834CCD-8DE8-4BAF-9A27-6F0176445D86}" type="sibTrans" cxnId="{BE5463DE-A1FC-4016-B7A9-F00CB23FE53E}">
      <dgm:prSet/>
      <dgm:spPr/>
      <dgm:t>
        <a:bodyPr/>
        <a:lstStyle/>
        <a:p>
          <a:endParaRPr lang="en-ZA"/>
        </a:p>
      </dgm:t>
    </dgm:pt>
    <dgm:pt modelId="{54F7FFA2-A6BD-4801-BE6A-4A3DB9E5D496}">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Yoast WordPress Plugin</a:t>
          </a:r>
          <a:endParaRPr lang="en-GB" dirty="0">
            <a:solidFill>
              <a:srgbClr val="000000"/>
            </a:solidFill>
          </a:endParaRPr>
        </a:p>
      </dgm:t>
    </dgm:pt>
    <dgm:pt modelId="{88D8D4B1-42D2-4E88-9CBB-35481621AAC9}" type="parTrans" cxnId="{72049798-8F79-4122-8A30-9FE0AEE467D9}">
      <dgm:prSet/>
      <dgm:spPr/>
      <dgm:t>
        <a:bodyPr/>
        <a:lstStyle/>
        <a:p>
          <a:endParaRPr lang="en-ZA"/>
        </a:p>
      </dgm:t>
    </dgm:pt>
    <dgm:pt modelId="{D45813BF-D031-402E-8354-4A81EC4661EA}" type="sibTrans" cxnId="{72049798-8F79-4122-8A30-9FE0AEE467D9}">
      <dgm:prSet/>
      <dgm:spPr/>
      <dgm:t>
        <a:bodyPr/>
        <a:lstStyle/>
        <a:p>
          <a:endParaRPr lang="en-ZA"/>
        </a:p>
      </dgm:t>
    </dgm:pt>
    <dgm:pt modelId="{D526718E-DD3C-4EF7-918B-4049416848CA}">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Panguin Tool</a:t>
          </a:r>
          <a:endParaRPr lang="en-GB" dirty="0">
            <a:solidFill>
              <a:srgbClr val="000000"/>
            </a:solidFill>
          </a:endParaRPr>
        </a:p>
      </dgm:t>
    </dgm:pt>
    <dgm:pt modelId="{4C835394-26D4-4471-874D-4817C761808A}" type="parTrans" cxnId="{D2015577-D52C-440B-A72D-6AC091E4DB94}">
      <dgm:prSet/>
      <dgm:spPr/>
      <dgm:t>
        <a:bodyPr/>
        <a:lstStyle/>
        <a:p>
          <a:endParaRPr lang="en-ZA"/>
        </a:p>
      </dgm:t>
    </dgm:pt>
    <dgm:pt modelId="{B2C3CE57-4FDF-4EE1-8ED0-C65A03F65647}" type="sibTrans" cxnId="{D2015577-D52C-440B-A72D-6AC091E4DB94}">
      <dgm:prSet/>
      <dgm:spPr/>
      <dgm:t>
        <a:bodyPr/>
        <a:lstStyle/>
        <a:p>
          <a:endParaRPr lang="en-ZA"/>
        </a:p>
      </dgm:t>
    </dgm:pt>
    <dgm:pt modelId="{A13B99F4-831E-4544-8583-B9CA945EDE10}">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Wordtracker Scout</a:t>
          </a:r>
          <a:endParaRPr lang="en-GB" dirty="0">
            <a:solidFill>
              <a:srgbClr val="000000"/>
            </a:solidFill>
          </a:endParaRPr>
        </a:p>
      </dgm:t>
    </dgm:pt>
    <dgm:pt modelId="{2E8C4DF6-73D2-40B9-B08E-D11CB824AA49}" type="parTrans" cxnId="{43A427BF-2E2F-48BD-9EB2-41A7C96C9DF7}">
      <dgm:prSet/>
      <dgm:spPr/>
      <dgm:t>
        <a:bodyPr/>
        <a:lstStyle/>
        <a:p>
          <a:endParaRPr lang="en-ZA"/>
        </a:p>
      </dgm:t>
    </dgm:pt>
    <dgm:pt modelId="{6CD1A61C-1F1C-4B70-84FA-2C297C06500D}" type="sibTrans" cxnId="{43A427BF-2E2F-48BD-9EB2-41A7C96C9DF7}">
      <dgm:prSet/>
      <dgm:spPr/>
      <dgm:t>
        <a:bodyPr/>
        <a:lstStyle/>
        <a:p>
          <a:endParaRPr lang="en-ZA"/>
        </a:p>
      </dgm:t>
    </dgm:pt>
    <dgm:pt modelId="{00171B89-D230-41FB-94D2-AB6908C0D770}">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Lipperhey</a:t>
          </a:r>
          <a:endParaRPr lang="en-GB" dirty="0">
            <a:solidFill>
              <a:srgbClr val="000000"/>
            </a:solidFill>
          </a:endParaRPr>
        </a:p>
      </dgm:t>
    </dgm:pt>
    <dgm:pt modelId="{23AC8984-BCC0-4DB3-8A6B-446422FDD42C}" type="parTrans" cxnId="{C6DF65DE-6734-4941-981F-41B9FFB398F3}">
      <dgm:prSet/>
      <dgm:spPr/>
      <dgm:t>
        <a:bodyPr/>
        <a:lstStyle/>
        <a:p>
          <a:endParaRPr lang="en-ZA"/>
        </a:p>
      </dgm:t>
    </dgm:pt>
    <dgm:pt modelId="{D70ABD72-685D-4FA4-A153-391B264BD975}" type="sibTrans" cxnId="{C6DF65DE-6734-4941-981F-41B9FFB398F3}">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5">
        <dgm:presLayoutVars>
          <dgm:bulletEnabled val="1"/>
        </dgm:presLayoutVars>
      </dgm:prSet>
      <dgm:spPr/>
    </dgm:pt>
    <dgm:pt modelId="{91D6C020-F65B-4BC0-9D50-BF53FE5DFEEC}" type="pres">
      <dgm:prSet presAssocID="{72834CCD-8DE8-4BAF-9A27-6F0176445D86}" presName="space" presStyleCnt="0"/>
      <dgm:spPr/>
    </dgm:pt>
    <dgm:pt modelId="{71433346-B604-4B87-882E-B6F89483CF5B}" type="pres">
      <dgm:prSet presAssocID="{54F7FFA2-A6BD-4801-BE6A-4A3DB9E5D496}" presName="Name5" presStyleLbl="vennNode1" presStyleIdx="1" presStyleCnt="5">
        <dgm:presLayoutVars>
          <dgm:bulletEnabled val="1"/>
        </dgm:presLayoutVars>
      </dgm:prSet>
      <dgm:spPr/>
    </dgm:pt>
    <dgm:pt modelId="{B805BD07-C75A-4507-908D-35FECEA39561}" type="pres">
      <dgm:prSet presAssocID="{D45813BF-D031-402E-8354-4A81EC4661EA}" presName="space" presStyleCnt="0"/>
      <dgm:spPr/>
    </dgm:pt>
    <dgm:pt modelId="{B939F053-2FD1-43D7-87B3-341D076D91A1}" type="pres">
      <dgm:prSet presAssocID="{D526718E-DD3C-4EF7-918B-4049416848CA}" presName="Name5" presStyleLbl="vennNode1" presStyleIdx="2" presStyleCnt="5">
        <dgm:presLayoutVars>
          <dgm:bulletEnabled val="1"/>
        </dgm:presLayoutVars>
      </dgm:prSet>
      <dgm:spPr/>
    </dgm:pt>
    <dgm:pt modelId="{711EA8F7-6AC2-4DDA-BC48-0A9F28F3BF5F}" type="pres">
      <dgm:prSet presAssocID="{B2C3CE57-4FDF-4EE1-8ED0-C65A03F65647}" presName="space" presStyleCnt="0"/>
      <dgm:spPr/>
    </dgm:pt>
    <dgm:pt modelId="{BEA96DC2-337A-46DE-ACBB-A9260EE7E4C5}" type="pres">
      <dgm:prSet presAssocID="{A13B99F4-831E-4544-8583-B9CA945EDE10}" presName="Name5" presStyleLbl="vennNode1" presStyleIdx="3" presStyleCnt="5">
        <dgm:presLayoutVars>
          <dgm:bulletEnabled val="1"/>
        </dgm:presLayoutVars>
      </dgm:prSet>
      <dgm:spPr/>
    </dgm:pt>
    <dgm:pt modelId="{90E649BD-96BC-4EE3-8020-4E6448E2F6C2}" type="pres">
      <dgm:prSet presAssocID="{6CD1A61C-1F1C-4B70-84FA-2C297C06500D}" presName="space" presStyleCnt="0"/>
      <dgm:spPr/>
    </dgm:pt>
    <dgm:pt modelId="{A2EC2035-0F71-4EA3-B5F2-42589008A47B}" type="pres">
      <dgm:prSet presAssocID="{00171B89-D230-41FB-94D2-AB6908C0D770}" presName="Name5" presStyleLbl="vennNode1" presStyleIdx="4" presStyleCnt="5">
        <dgm:presLayoutVars>
          <dgm:bulletEnabled val="1"/>
        </dgm:presLayoutVars>
      </dgm:prSet>
      <dgm:spPr/>
    </dgm:pt>
  </dgm:ptLst>
  <dgm:cxnLst>
    <dgm:cxn modelId="{DD206903-BB65-4E49-88E2-11A220CB3D1B}" type="presOf" srcId="{00171B89-D230-41FB-94D2-AB6908C0D770}" destId="{A2EC2035-0F71-4EA3-B5F2-42589008A47B}" srcOrd="0" destOrd="0" presId="urn:microsoft.com/office/officeart/2005/8/layout/venn3"/>
    <dgm:cxn modelId="{BB60FF36-8110-45A7-9F26-97875281461D}" type="presOf" srcId="{D526718E-DD3C-4EF7-918B-4049416848CA}" destId="{B939F053-2FD1-43D7-87B3-341D076D91A1}" srcOrd="0" destOrd="0" presId="urn:microsoft.com/office/officeart/2005/8/layout/venn3"/>
    <dgm:cxn modelId="{31194364-8E2F-40EC-882F-1D8580F84EF4}" type="presOf" srcId="{784FDB63-91D2-4E63-80A4-FF0D82B59790}" destId="{41D930A4-CAF0-4E18-9F9A-EF7D6EEDFF56}" srcOrd="0" destOrd="0" presId="urn:microsoft.com/office/officeart/2005/8/layout/venn3"/>
    <dgm:cxn modelId="{63BAE147-4B53-49F0-AD15-C4A44D1671D6}" type="presOf" srcId="{A13B99F4-831E-4544-8583-B9CA945EDE10}" destId="{BEA96DC2-337A-46DE-ACBB-A9260EE7E4C5}" srcOrd="0" destOrd="0" presId="urn:microsoft.com/office/officeart/2005/8/layout/venn3"/>
    <dgm:cxn modelId="{AA20246F-A736-4391-A9C1-5F1438DB5270}" type="presOf" srcId="{54F7FFA2-A6BD-4801-BE6A-4A3DB9E5D496}" destId="{71433346-B604-4B87-882E-B6F89483CF5B}" srcOrd="0" destOrd="0" presId="urn:microsoft.com/office/officeart/2005/8/layout/venn3"/>
    <dgm:cxn modelId="{D2015577-D52C-440B-A72D-6AC091E4DB94}" srcId="{784FDB63-91D2-4E63-80A4-FF0D82B59790}" destId="{D526718E-DD3C-4EF7-918B-4049416848CA}" srcOrd="2" destOrd="0" parTransId="{4C835394-26D4-4471-874D-4817C761808A}" sibTransId="{B2C3CE57-4FDF-4EE1-8ED0-C65A03F65647}"/>
    <dgm:cxn modelId="{C2250982-D1B8-4417-91C8-6EFF6AE93F99}" type="presOf" srcId="{EC34C5C5-3EFE-423E-BDBD-B996876F07D2}" destId="{59A26A68-699D-4FE2-AA64-00D3961D3B79}" srcOrd="0" destOrd="0" presId="urn:microsoft.com/office/officeart/2005/8/layout/venn3"/>
    <dgm:cxn modelId="{72049798-8F79-4122-8A30-9FE0AEE467D9}" srcId="{784FDB63-91D2-4E63-80A4-FF0D82B59790}" destId="{54F7FFA2-A6BD-4801-BE6A-4A3DB9E5D496}" srcOrd="1" destOrd="0" parTransId="{88D8D4B1-42D2-4E88-9CBB-35481621AAC9}" sibTransId="{D45813BF-D031-402E-8354-4A81EC4661EA}"/>
    <dgm:cxn modelId="{43A427BF-2E2F-48BD-9EB2-41A7C96C9DF7}" srcId="{784FDB63-91D2-4E63-80A4-FF0D82B59790}" destId="{A13B99F4-831E-4544-8583-B9CA945EDE10}" srcOrd="3" destOrd="0" parTransId="{2E8C4DF6-73D2-40B9-B08E-D11CB824AA49}" sibTransId="{6CD1A61C-1F1C-4B70-84FA-2C297C06500D}"/>
    <dgm:cxn modelId="{BE5463DE-A1FC-4016-B7A9-F00CB23FE53E}" srcId="{784FDB63-91D2-4E63-80A4-FF0D82B59790}" destId="{EC34C5C5-3EFE-423E-BDBD-B996876F07D2}" srcOrd="0" destOrd="0" parTransId="{E97273E6-FF7C-437B-8D78-5C1E448C2DA6}" sibTransId="{72834CCD-8DE8-4BAF-9A27-6F0176445D86}"/>
    <dgm:cxn modelId="{C6DF65DE-6734-4941-981F-41B9FFB398F3}" srcId="{784FDB63-91D2-4E63-80A4-FF0D82B59790}" destId="{00171B89-D230-41FB-94D2-AB6908C0D770}" srcOrd="4" destOrd="0" parTransId="{23AC8984-BCC0-4DB3-8A6B-446422FDD42C}" sibTransId="{D70ABD72-685D-4FA4-A153-391B264BD975}"/>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465430A8-441C-42EF-AA6A-A144BD2B93EB}" type="presParOf" srcId="{41D930A4-CAF0-4E18-9F9A-EF7D6EEDFF56}" destId="{71433346-B604-4B87-882E-B6F89483CF5B}" srcOrd="2" destOrd="0" presId="urn:microsoft.com/office/officeart/2005/8/layout/venn3"/>
    <dgm:cxn modelId="{C11EAADE-3CA9-4E4E-8851-1D4AA46D650B}" type="presParOf" srcId="{41D930A4-CAF0-4E18-9F9A-EF7D6EEDFF56}" destId="{B805BD07-C75A-4507-908D-35FECEA39561}" srcOrd="3" destOrd="0" presId="urn:microsoft.com/office/officeart/2005/8/layout/venn3"/>
    <dgm:cxn modelId="{F0AD6133-EF8D-41F1-8DA1-17F33CA9258D}" type="presParOf" srcId="{41D930A4-CAF0-4E18-9F9A-EF7D6EEDFF56}" destId="{B939F053-2FD1-43D7-87B3-341D076D91A1}" srcOrd="4" destOrd="0" presId="urn:microsoft.com/office/officeart/2005/8/layout/venn3"/>
    <dgm:cxn modelId="{789111A7-4D5D-4702-AFFC-2F51EA746F82}" type="presParOf" srcId="{41D930A4-CAF0-4E18-9F9A-EF7D6EEDFF56}" destId="{711EA8F7-6AC2-4DDA-BC48-0A9F28F3BF5F}" srcOrd="5" destOrd="0" presId="urn:microsoft.com/office/officeart/2005/8/layout/venn3"/>
    <dgm:cxn modelId="{927CAB69-EFDB-4915-8959-448A6C9393C5}" type="presParOf" srcId="{41D930A4-CAF0-4E18-9F9A-EF7D6EEDFF56}" destId="{BEA96DC2-337A-46DE-ACBB-A9260EE7E4C5}" srcOrd="6" destOrd="0" presId="urn:microsoft.com/office/officeart/2005/8/layout/venn3"/>
    <dgm:cxn modelId="{7B428F0B-1BD2-4A84-BE4B-8D1FF6B04AC3}" type="presParOf" srcId="{41D930A4-CAF0-4E18-9F9A-EF7D6EEDFF56}" destId="{90E649BD-96BC-4EE3-8020-4E6448E2F6C2}" srcOrd="7" destOrd="0" presId="urn:microsoft.com/office/officeart/2005/8/layout/venn3"/>
    <dgm:cxn modelId="{089D6886-6F43-436C-A70D-ABBC8C889385}" type="presParOf" srcId="{41D930A4-CAF0-4E18-9F9A-EF7D6EEDFF56}" destId="{A2EC2035-0F71-4EA3-B5F2-42589008A47B}"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Bing Webmaster Tools</a:t>
          </a:r>
          <a:endParaRPr lang="en-ZA" dirty="0">
            <a:solidFill>
              <a:srgbClr val="000000"/>
            </a:solidFill>
          </a:endParaRPr>
        </a:p>
      </dgm:t>
    </dgm:pt>
    <dgm:pt modelId="{72834CCD-8DE8-4BAF-9A27-6F0176445D86}" type="sibTrans" cxnId="{BE5463DE-A1FC-4016-B7A9-F00CB23FE53E}">
      <dgm:prSet/>
      <dgm:spPr/>
      <dgm:t>
        <a:bodyPr/>
        <a:lstStyle/>
        <a:p>
          <a:endParaRPr lang="en-ZA"/>
        </a:p>
      </dgm:t>
    </dgm:pt>
    <dgm:pt modelId="{E97273E6-FF7C-437B-8D78-5C1E448C2DA6}" type="parTrans" cxnId="{BE5463DE-A1FC-4016-B7A9-F00CB23FE53E}">
      <dgm:prSet/>
      <dgm:spPr/>
      <dgm:t>
        <a:bodyPr/>
        <a:lstStyle/>
        <a:p>
          <a:endParaRPr lang="en-ZA"/>
        </a:p>
      </dgm:t>
    </dgm:pt>
    <dgm:pt modelId="{50898C98-7DF7-4785-9B62-B5B5AD57A3F9}">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Dareboost</a:t>
          </a:r>
          <a:endParaRPr lang="en-GB" dirty="0">
            <a:solidFill>
              <a:srgbClr val="000000"/>
            </a:solidFill>
          </a:endParaRPr>
        </a:p>
      </dgm:t>
    </dgm:pt>
    <dgm:pt modelId="{1BB5331D-2E52-4764-90F0-A88E676199E6}" type="sibTrans" cxnId="{02FA287B-2CA2-4F77-A0CA-FA163D2F76EB}">
      <dgm:prSet/>
      <dgm:spPr/>
      <dgm:t>
        <a:bodyPr/>
        <a:lstStyle/>
        <a:p>
          <a:endParaRPr lang="en-ZA"/>
        </a:p>
      </dgm:t>
    </dgm:pt>
    <dgm:pt modelId="{06AE6E8A-9D8B-410B-BF32-11D2F72AD40D}" type="parTrans" cxnId="{02FA287B-2CA2-4F77-A0CA-FA163D2F76EB}">
      <dgm:prSet/>
      <dgm:spPr/>
      <dgm:t>
        <a:bodyPr/>
        <a:lstStyle/>
        <a:p>
          <a:endParaRPr lang="en-ZA"/>
        </a:p>
      </dgm:t>
    </dgm:pt>
    <dgm:pt modelId="{2061F215-FA3C-402B-B2AD-2775A4BE9919}">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Siteliner</a:t>
          </a:r>
          <a:endParaRPr lang="en-GB" dirty="0">
            <a:solidFill>
              <a:srgbClr val="000000"/>
            </a:solidFill>
          </a:endParaRPr>
        </a:p>
      </dgm:t>
    </dgm:pt>
    <dgm:pt modelId="{BA4901D3-3DFC-492D-8C46-C35976E4A165}" type="sibTrans" cxnId="{15423D07-5838-41A3-A4A0-B325C6300ECB}">
      <dgm:prSet/>
      <dgm:spPr/>
      <dgm:t>
        <a:bodyPr/>
        <a:lstStyle/>
        <a:p>
          <a:endParaRPr lang="en-ZA"/>
        </a:p>
      </dgm:t>
    </dgm:pt>
    <dgm:pt modelId="{A5019128-BCBF-41E4-8EB7-DC505DFB643B}" type="parTrans" cxnId="{15423D07-5838-41A3-A4A0-B325C6300ECB}">
      <dgm:prSet/>
      <dgm:spPr/>
      <dgm:t>
        <a:bodyPr/>
        <a:lstStyle/>
        <a:p>
          <a:endParaRPr lang="en-ZA"/>
        </a:p>
      </dgm:t>
    </dgm:pt>
    <dgm:pt modelId="{7DDC4EDB-949D-47E3-A9EB-201F90DAE16E}">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KWFinder</a:t>
          </a:r>
          <a:endParaRPr lang="en-GB" dirty="0">
            <a:solidFill>
              <a:srgbClr val="000000"/>
            </a:solidFill>
          </a:endParaRPr>
        </a:p>
      </dgm:t>
    </dgm:pt>
    <dgm:pt modelId="{5C458EDF-953F-4D22-BBA2-44C5401FCB8A}" type="sibTrans" cxnId="{242D30D7-E816-494D-A47D-DC0E6D545EAB}">
      <dgm:prSet/>
      <dgm:spPr/>
      <dgm:t>
        <a:bodyPr/>
        <a:lstStyle/>
        <a:p>
          <a:endParaRPr lang="en-ZA"/>
        </a:p>
      </dgm:t>
    </dgm:pt>
    <dgm:pt modelId="{8BCF6468-2D70-479A-A5ED-599152742B86}" type="parTrans" cxnId="{242D30D7-E816-494D-A47D-DC0E6D545EAB}">
      <dgm:prSet/>
      <dgm:spPr/>
      <dgm:t>
        <a:bodyPr/>
        <a:lstStyle/>
        <a:p>
          <a:endParaRPr lang="en-ZA"/>
        </a:p>
      </dgm:t>
    </dgm:pt>
    <dgm:pt modelId="{210A7DDC-F1C9-4041-A883-482B3AA09A65}">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People Also Ask</a:t>
          </a:r>
          <a:endParaRPr lang="en-GB" dirty="0">
            <a:solidFill>
              <a:srgbClr val="000000"/>
            </a:solidFill>
          </a:endParaRPr>
        </a:p>
      </dgm:t>
    </dgm:pt>
    <dgm:pt modelId="{CD61642A-DEDE-415E-A92F-47326B51D834}" type="sibTrans" cxnId="{287F665A-AB3C-410F-A0C4-65C763E3E1F5}">
      <dgm:prSet/>
      <dgm:spPr/>
      <dgm:t>
        <a:bodyPr/>
        <a:lstStyle/>
        <a:p>
          <a:endParaRPr lang="en-ZA"/>
        </a:p>
      </dgm:t>
    </dgm:pt>
    <dgm:pt modelId="{CCF0A9DA-EBC2-4E73-9621-1D06DF2D1595}" type="parTrans" cxnId="{287F665A-AB3C-410F-A0C4-65C763E3E1F5}">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5">
        <dgm:presLayoutVars>
          <dgm:bulletEnabled val="1"/>
        </dgm:presLayoutVars>
      </dgm:prSet>
      <dgm:spPr/>
    </dgm:pt>
    <dgm:pt modelId="{91D6C020-F65B-4BC0-9D50-BF53FE5DFEEC}" type="pres">
      <dgm:prSet presAssocID="{72834CCD-8DE8-4BAF-9A27-6F0176445D86}" presName="space" presStyleCnt="0"/>
      <dgm:spPr/>
    </dgm:pt>
    <dgm:pt modelId="{E8CC07E2-5439-4428-92A8-C7BDA18638B3}" type="pres">
      <dgm:prSet presAssocID="{50898C98-7DF7-4785-9B62-B5B5AD57A3F9}" presName="Name5" presStyleLbl="vennNode1" presStyleIdx="1" presStyleCnt="5">
        <dgm:presLayoutVars>
          <dgm:bulletEnabled val="1"/>
        </dgm:presLayoutVars>
      </dgm:prSet>
      <dgm:spPr/>
    </dgm:pt>
    <dgm:pt modelId="{15F28CDF-6896-416D-B08D-151D1C99873D}" type="pres">
      <dgm:prSet presAssocID="{1BB5331D-2E52-4764-90F0-A88E676199E6}" presName="space" presStyleCnt="0"/>
      <dgm:spPr/>
    </dgm:pt>
    <dgm:pt modelId="{D5CBA2A2-6B16-41FD-A45B-EABD8BC80A98}" type="pres">
      <dgm:prSet presAssocID="{2061F215-FA3C-402B-B2AD-2775A4BE9919}" presName="Name5" presStyleLbl="vennNode1" presStyleIdx="2" presStyleCnt="5">
        <dgm:presLayoutVars>
          <dgm:bulletEnabled val="1"/>
        </dgm:presLayoutVars>
      </dgm:prSet>
      <dgm:spPr/>
    </dgm:pt>
    <dgm:pt modelId="{8C3A0B14-6B10-4562-A30C-74227591CD7C}" type="pres">
      <dgm:prSet presAssocID="{BA4901D3-3DFC-492D-8C46-C35976E4A165}" presName="space" presStyleCnt="0"/>
      <dgm:spPr/>
    </dgm:pt>
    <dgm:pt modelId="{E361EC97-5AAA-49B1-8CD3-A9284D6D20B7}" type="pres">
      <dgm:prSet presAssocID="{7DDC4EDB-949D-47E3-A9EB-201F90DAE16E}" presName="Name5" presStyleLbl="vennNode1" presStyleIdx="3" presStyleCnt="5">
        <dgm:presLayoutVars>
          <dgm:bulletEnabled val="1"/>
        </dgm:presLayoutVars>
      </dgm:prSet>
      <dgm:spPr/>
    </dgm:pt>
    <dgm:pt modelId="{51B4ED9B-EC51-4B52-B887-9E1D11A1CC8C}" type="pres">
      <dgm:prSet presAssocID="{5C458EDF-953F-4D22-BBA2-44C5401FCB8A}" presName="space" presStyleCnt="0"/>
      <dgm:spPr/>
    </dgm:pt>
    <dgm:pt modelId="{87F54A8A-4429-46B1-9200-BD74230B575A}" type="pres">
      <dgm:prSet presAssocID="{210A7DDC-F1C9-4041-A883-482B3AA09A65}" presName="Name5" presStyleLbl="vennNode1" presStyleIdx="4" presStyleCnt="5">
        <dgm:presLayoutVars>
          <dgm:bulletEnabled val="1"/>
        </dgm:presLayoutVars>
      </dgm:prSet>
      <dgm:spPr/>
    </dgm:pt>
  </dgm:ptLst>
  <dgm:cxnLst>
    <dgm:cxn modelId="{15423D07-5838-41A3-A4A0-B325C6300ECB}" srcId="{784FDB63-91D2-4E63-80A4-FF0D82B59790}" destId="{2061F215-FA3C-402B-B2AD-2775A4BE9919}" srcOrd="2" destOrd="0" parTransId="{A5019128-BCBF-41E4-8EB7-DC505DFB643B}" sibTransId="{BA4901D3-3DFC-492D-8C46-C35976E4A165}"/>
    <dgm:cxn modelId="{E9088E09-6312-42CE-BF78-E7BB9F437A37}" type="presOf" srcId="{2061F215-FA3C-402B-B2AD-2775A4BE9919}" destId="{D5CBA2A2-6B16-41FD-A45B-EABD8BC80A98}" srcOrd="0" destOrd="0" presId="urn:microsoft.com/office/officeart/2005/8/layout/venn3"/>
    <dgm:cxn modelId="{B9F66F34-FD6F-4D7A-AB5B-7041E5DC305C}" type="presOf" srcId="{210A7DDC-F1C9-4041-A883-482B3AA09A65}" destId="{87F54A8A-4429-46B1-9200-BD74230B575A}" srcOrd="0" destOrd="0" presId="urn:microsoft.com/office/officeart/2005/8/layout/venn3"/>
    <dgm:cxn modelId="{4EE0873C-FC57-4127-85E9-1F22C675FF0D}" type="presOf" srcId="{50898C98-7DF7-4785-9B62-B5B5AD57A3F9}" destId="{E8CC07E2-5439-4428-92A8-C7BDA18638B3}" srcOrd="0" destOrd="0" presId="urn:microsoft.com/office/officeart/2005/8/layout/venn3"/>
    <dgm:cxn modelId="{31194364-8E2F-40EC-882F-1D8580F84EF4}" type="presOf" srcId="{784FDB63-91D2-4E63-80A4-FF0D82B59790}" destId="{41D930A4-CAF0-4E18-9F9A-EF7D6EEDFF56}" srcOrd="0" destOrd="0" presId="urn:microsoft.com/office/officeart/2005/8/layout/venn3"/>
    <dgm:cxn modelId="{287F665A-AB3C-410F-A0C4-65C763E3E1F5}" srcId="{784FDB63-91D2-4E63-80A4-FF0D82B59790}" destId="{210A7DDC-F1C9-4041-A883-482B3AA09A65}" srcOrd="4" destOrd="0" parTransId="{CCF0A9DA-EBC2-4E73-9621-1D06DF2D1595}" sibTransId="{CD61642A-DEDE-415E-A92F-47326B51D834}"/>
    <dgm:cxn modelId="{02FA287B-2CA2-4F77-A0CA-FA163D2F76EB}" srcId="{784FDB63-91D2-4E63-80A4-FF0D82B59790}" destId="{50898C98-7DF7-4785-9B62-B5B5AD57A3F9}" srcOrd="1" destOrd="0" parTransId="{06AE6E8A-9D8B-410B-BF32-11D2F72AD40D}" sibTransId="{1BB5331D-2E52-4764-90F0-A88E676199E6}"/>
    <dgm:cxn modelId="{C2250982-D1B8-4417-91C8-6EFF6AE93F99}" type="presOf" srcId="{EC34C5C5-3EFE-423E-BDBD-B996876F07D2}" destId="{59A26A68-699D-4FE2-AA64-00D3961D3B79}" srcOrd="0" destOrd="0" presId="urn:microsoft.com/office/officeart/2005/8/layout/venn3"/>
    <dgm:cxn modelId="{242D30D7-E816-494D-A47D-DC0E6D545EAB}" srcId="{784FDB63-91D2-4E63-80A4-FF0D82B59790}" destId="{7DDC4EDB-949D-47E3-A9EB-201F90DAE16E}" srcOrd="3" destOrd="0" parTransId="{8BCF6468-2D70-479A-A5ED-599152742B86}" sibTransId="{5C458EDF-953F-4D22-BBA2-44C5401FCB8A}"/>
    <dgm:cxn modelId="{BE5463DE-A1FC-4016-B7A9-F00CB23FE53E}" srcId="{784FDB63-91D2-4E63-80A4-FF0D82B59790}" destId="{EC34C5C5-3EFE-423E-BDBD-B996876F07D2}" srcOrd="0" destOrd="0" parTransId="{E97273E6-FF7C-437B-8D78-5C1E448C2DA6}" sibTransId="{72834CCD-8DE8-4BAF-9A27-6F0176445D86}"/>
    <dgm:cxn modelId="{8DEB52F6-5DB5-4D4D-8BD8-E03D00718DC7}" type="presOf" srcId="{7DDC4EDB-949D-47E3-A9EB-201F90DAE16E}" destId="{E361EC97-5AAA-49B1-8CD3-A9284D6D20B7}" srcOrd="0" destOrd="0" presId="urn:microsoft.com/office/officeart/2005/8/layout/venn3"/>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37571AF2-EFEA-45F0-9F68-0E25E06EB5F0}" type="presParOf" srcId="{41D930A4-CAF0-4E18-9F9A-EF7D6EEDFF56}" destId="{E8CC07E2-5439-4428-92A8-C7BDA18638B3}" srcOrd="2" destOrd="0" presId="urn:microsoft.com/office/officeart/2005/8/layout/venn3"/>
    <dgm:cxn modelId="{176D0872-23F4-4816-ABEC-79A16D0494D8}" type="presParOf" srcId="{41D930A4-CAF0-4E18-9F9A-EF7D6EEDFF56}" destId="{15F28CDF-6896-416D-B08D-151D1C99873D}" srcOrd="3" destOrd="0" presId="urn:microsoft.com/office/officeart/2005/8/layout/venn3"/>
    <dgm:cxn modelId="{EDF055E8-C7F9-4C9F-AA7D-7EBACF1ABA47}" type="presParOf" srcId="{41D930A4-CAF0-4E18-9F9A-EF7D6EEDFF56}" destId="{D5CBA2A2-6B16-41FD-A45B-EABD8BC80A98}" srcOrd="4" destOrd="0" presId="urn:microsoft.com/office/officeart/2005/8/layout/venn3"/>
    <dgm:cxn modelId="{9611C80E-25E5-40D8-82CE-C2AD40AAEA1A}" type="presParOf" srcId="{41D930A4-CAF0-4E18-9F9A-EF7D6EEDFF56}" destId="{8C3A0B14-6B10-4562-A30C-74227591CD7C}" srcOrd="5" destOrd="0" presId="urn:microsoft.com/office/officeart/2005/8/layout/venn3"/>
    <dgm:cxn modelId="{25FB4DFF-9D68-43A1-BD2A-1B3AAB36C386}" type="presParOf" srcId="{41D930A4-CAF0-4E18-9F9A-EF7D6EEDFF56}" destId="{E361EC97-5AAA-49B1-8CD3-A9284D6D20B7}" srcOrd="6" destOrd="0" presId="urn:microsoft.com/office/officeart/2005/8/layout/venn3"/>
    <dgm:cxn modelId="{96F01FDE-68BA-408A-83D3-FA5800CED919}" type="presParOf" srcId="{41D930A4-CAF0-4E18-9F9A-EF7D6EEDFF56}" destId="{51B4ED9B-EC51-4B52-B887-9E1D11A1CC8C}" srcOrd="7" destOrd="0" presId="urn:microsoft.com/office/officeart/2005/8/layout/venn3"/>
    <dgm:cxn modelId="{CEA99675-5D63-4D8C-B9B9-0EEC931DD680}" type="presParOf" srcId="{41D930A4-CAF0-4E18-9F9A-EF7D6EEDFF56}" destId="{87F54A8A-4429-46B1-9200-BD74230B575A}"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D2164E-23C4-43E9-994F-AF34366CB79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14D29217-DAB3-45DB-B4DE-D6F52722296D}">
      <dgm:prSet phldrT="[Text]" custT="1"/>
      <dgm:spPr/>
      <dgm:t>
        <a:bodyPr/>
        <a:lstStyle/>
        <a:p>
          <a:r>
            <a:rPr lang="en-ZA" sz="2400" dirty="0">
              <a:effectLst>
                <a:outerShdw blurRad="38100" dist="38100" dir="2700000" algn="tl">
                  <a:srgbClr val="000000">
                    <a:alpha val="43137"/>
                  </a:srgbClr>
                </a:outerShdw>
              </a:effectLst>
            </a:rPr>
            <a:t>High-volume of tasks</a:t>
          </a:r>
        </a:p>
      </dgm:t>
    </dgm:pt>
    <dgm:pt modelId="{12845D23-7B5D-420E-BC2D-EAD68E93E1AC}" type="parTrans" cxnId="{83A91B27-6B0C-44DE-BC91-70506EC2CD38}">
      <dgm:prSet/>
      <dgm:spPr/>
      <dgm:t>
        <a:bodyPr/>
        <a:lstStyle/>
        <a:p>
          <a:endParaRPr lang="en-ZA"/>
        </a:p>
      </dgm:t>
    </dgm:pt>
    <dgm:pt modelId="{1E43E813-D709-417E-A516-2EB46DFD57C5}" type="sibTrans" cxnId="{83A91B27-6B0C-44DE-BC91-70506EC2CD38}">
      <dgm:prSet/>
      <dgm:spPr/>
      <dgm:t>
        <a:bodyPr/>
        <a:lstStyle/>
        <a:p>
          <a:endParaRPr lang="en-ZA"/>
        </a:p>
      </dgm:t>
    </dgm:pt>
    <dgm:pt modelId="{5F206617-5607-4BEF-9552-499DA7954008}">
      <dgm:prSet custT="1"/>
      <dgm:spPr/>
      <dgm:t>
        <a:bodyPr/>
        <a:lstStyle/>
        <a:p>
          <a:r>
            <a:rPr lang="en-GB" sz="2400" dirty="0">
              <a:effectLst>
                <a:outerShdw blurRad="38100" dist="38100" dir="2700000" algn="tl">
                  <a:srgbClr val="000000">
                    <a:alpha val="43137"/>
                  </a:srgbClr>
                </a:outerShdw>
              </a:effectLst>
            </a:rPr>
            <a:t>Multiple people required to execute tasks</a:t>
          </a:r>
          <a:endParaRPr lang="en-ZA" sz="2400" dirty="0">
            <a:effectLst>
              <a:outerShdw blurRad="38100" dist="38100" dir="2700000" algn="tl">
                <a:srgbClr val="000000">
                  <a:alpha val="43137"/>
                </a:srgbClr>
              </a:outerShdw>
            </a:effectLst>
          </a:endParaRPr>
        </a:p>
      </dgm:t>
    </dgm:pt>
    <dgm:pt modelId="{E2380E39-3F22-42D0-9F07-5EB94A2E7A6B}" type="parTrans" cxnId="{8480B962-4342-413B-91B5-8952C86AD89B}">
      <dgm:prSet/>
      <dgm:spPr/>
      <dgm:t>
        <a:bodyPr/>
        <a:lstStyle/>
        <a:p>
          <a:endParaRPr lang="en-ZA"/>
        </a:p>
      </dgm:t>
    </dgm:pt>
    <dgm:pt modelId="{F853E5FC-D82D-4478-8B2E-C7A2ADC9B51C}" type="sibTrans" cxnId="{8480B962-4342-413B-91B5-8952C86AD89B}">
      <dgm:prSet/>
      <dgm:spPr/>
      <dgm:t>
        <a:bodyPr/>
        <a:lstStyle/>
        <a:p>
          <a:endParaRPr lang="en-ZA"/>
        </a:p>
      </dgm:t>
    </dgm:pt>
    <dgm:pt modelId="{79630A33-91C7-439D-AF3E-058A0A284E48}">
      <dgm:prSet custT="1"/>
      <dgm:spPr/>
      <dgm:t>
        <a:bodyPr/>
        <a:lstStyle/>
        <a:p>
          <a:r>
            <a:rPr lang="en-ZA" sz="2400" dirty="0">
              <a:effectLst>
                <a:outerShdw blurRad="38100" dist="38100" dir="2700000" algn="tl">
                  <a:srgbClr val="000000">
                    <a:alpha val="43137"/>
                  </a:srgbClr>
                </a:outerShdw>
              </a:effectLst>
            </a:rPr>
            <a:t>Time-sensitive nature</a:t>
          </a:r>
        </a:p>
      </dgm:t>
    </dgm:pt>
    <dgm:pt modelId="{7B009EC1-E3B4-4AD0-A6E5-5DFC49FBCDD5}" type="parTrans" cxnId="{18A0245A-2448-4D5B-835D-CF204657238D}">
      <dgm:prSet/>
      <dgm:spPr/>
      <dgm:t>
        <a:bodyPr/>
        <a:lstStyle/>
        <a:p>
          <a:endParaRPr lang="en-ZA"/>
        </a:p>
      </dgm:t>
    </dgm:pt>
    <dgm:pt modelId="{5D0A5964-42FB-4DCA-86C1-14030CB9FA62}" type="sibTrans" cxnId="{18A0245A-2448-4D5B-835D-CF204657238D}">
      <dgm:prSet/>
      <dgm:spPr/>
      <dgm:t>
        <a:bodyPr/>
        <a:lstStyle/>
        <a:p>
          <a:endParaRPr lang="en-ZA"/>
        </a:p>
      </dgm:t>
    </dgm:pt>
    <dgm:pt modelId="{14DF0042-3E05-4678-A825-A34429CCADD9}">
      <dgm:prSet custT="1"/>
      <dgm:spPr/>
      <dgm:t>
        <a:bodyPr/>
        <a:lstStyle/>
        <a:p>
          <a:r>
            <a:rPr lang="en-GB" sz="2400" dirty="0">
              <a:effectLst>
                <a:outerShdw blurRad="38100" dist="38100" dir="2700000" algn="tl">
                  <a:srgbClr val="000000">
                    <a:alpha val="43137"/>
                  </a:srgbClr>
                </a:outerShdw>
              </a:effectLst>
            </a:rPr>
            <a:t>Significant impact on other processes and systems</a:t>
          </a:r>
          <a:endParaRPr lang="en-ZA" sz="2400" dirty="0">
            <a:effectLst>
              <a:outerShdw blurRad="38100" dist="38100" dir="2700000" algn="tl">
                <a:srgbClr val="000000">
                  <a:alpha val="43137"/>
                </a:srgbClr>
              </a:outerShdw>
            </a:effectLst>
          </a:endParaRPr>
        </a:p>
      </dgm:t>
    </dgm:pt>
    <dgm:pt modelId="{EF1C0FFC-464A-43FD-8D59-E1492279E471}" type="parTrans" cxnId="{C073973A-8809-4452-9ED5-C558CD773699}">
      <dgm:prSet/>
      <dgm:spPr/>
      <dgm:t>
        <a:bodyPr/>
        <a:lstStyle/>
        <a:p>
          <a:endParaRPr lang="en-ZA"/>
        </a:p>
      </dgm:t>
    </dgm:pt>
    <dgm:pt modelId="{35553811-F554-4BA4-81D3-6435C2278E7A}" type="sibTrans" cxnId="{C073973A-8809-4452-9ED5-C558CD773699}">
      <dgm:prSet/>
      <dgm:spPr/>
      <dgm:t>
        <a:bodyPr/>
        <a:lstStyle/>
        <a:p>
          <a:endParaRPr lang="en-ZA"/>
        </a:p>
      </dgm:t>
    </dgm:pt>
    <dgm:pt modelId="{874B9DFF-E57C-4B83-9123-39F38CBF2266}">
      <dgm:prSet custT="1"/>
      <dgm:spPr/>
      <dgm:t>
        <a:bodyPr/>
        <a:lstStyle/>
        <a:p>
          <a:r>
            <a:rPr lang="en-GB" sz="2400" dirty="0">
              <a:effectLst>
                <a:outerShdw blurRad="38100" dist="38100" dir="2700000" algn="tl">
                  <a:srgbClr val="000000">
                    <a:alpha val="43137"/>
                  </a:srgbClr>
                </a:outerShdw>
              </a:effectLst>
            </a:rPr>
            <a:t>Need for compliance and audit trails</a:t>
          </a:r>
          <a:endParaRPr lang="en-ZA" sz="2400" dirty="0">
            <a:effectLst>
              <a:outerShdw blurRad="38100" dist="38100" dir="2700000" algn="tl">
                <a:srgbClr val="000000">
                  <a:alpha val="43137"/>
                </a:srgbClr>
              </a:outerShdw>
            </a:effectLst>
          </a:endParaRPr>
        </a:p>
      </dgm:t>
    </dgm:pt>
    <dgm:pt modelId="{CAF6FA22-50DF-42A4-BC0C-5F23781A47D9}" type="parTrans" cxnId="{B6F3A6C9-4F81-4236-992C-721B36C2BE16}">
      <dgm:prSet/>
      <dgm:spPr/>
      <dgm:t>
        <a:bodyPr/>
        <a:lstStyle/>
        <a:p>
          <a:endParaRPr lang="en-ZA"/>
        </a:p>
      </dgm:t>
    </dgm:pt>
    <dgm:pt modelId="{D43794DF-3C7F-430F-A51C-A506A5424ACA}" type="sibTrans" cxnId="{B6F3A6C9-4F81-4236-992C-721B36C2BE16}">
      <dgm:prSet/>
      <dgm:spPr/>
      <dgm:t>
        <a:bodyPr/>
        <a:lstStyle/>
        <a:p>
          <a:endParaRPr lang="en-ZA"/>
        </a:p>
      </dgm:t>
    </dgm:pt>
    <dgm:pt modelId="{DE4F9E39-3CEB-4417-86EE-FB5E5EFE3D6E}" type="pres">
      <dgm:prSet presAssocID="{85D2164E-23C4-43E9-994F-AF34366CB795}" presName="diagram" presStyleCnt="0">
        <dgm:presLayoutVars>
          <dgm:dir/>
          <dgm:resizeHandles val="exact"/>
        </dgm:presLayoutVars>
      </dgm:prSet>
      <dgm:spPr/>
    </dgm:pt>
    <dgm:pt modelId="{3FE21360-9304-490B-A1DF-3CEFCC32D144}" type="pres">
      <dgm:prSet presAssocID="{14D29217-DAB3-45DB-B4DE-D6F52722296D}" presName="node" presStyleLbl="node1" presStyleIdx="0" presStyleCnt="5" custScaleX="75711" custScaleY="50177">
        <dgm:presLayoutVars>
          <dgm:bulletEnabled val="1"/>
        </dgm:presLayoutVars>
      </dgm:prSet>
      <dgm:spPr/>
    </dgm:pt>
    <dgm:pt modelId="{49DCBEED-FD95-463D-B434-9CC303DFAE6F}" type="pres">
      <dgm:prSet presAssocID="{1E43E813-D709-417E-A516-2EB46DFD57C5}" presName="sibTrans" presStyleCnt="0"/>
      <dgm:spPr/>
    </dgm:pt>
    <dgm:pt modelId="{84B86031-0379-44D3-9E4D-D495BDE5CA37}" type="pres">
      <dgm:prSet presAssocID="{5F206617-5607-4BEF-9552-499DA7954008}" presName="node" presStyleLbl="node1" presStyleIdx="1" presStyleCnt="5" custScaleX="75711" custScaleY="50177">
        <dgm:presLayoutVars>
          <dgm:bulletEnabled val="1"/>
        </dgm:presLayoutVars>
      </dgm:prSet>
      <dgm:spPr/>
    </dgm:pt>
    <dgm:pt modelId="{460B28C3-6423-4EA5-A2E8-E7E8532D4E75}" type="pres">
      <dgm:prSet presAssocID="{F853E5FC-D82D-4478-8B2E-C7A2ADC9B51C}" presName="sibTrans" presStyleCnt="0"/>
      <dgm:spPr/>
    </dgm:pt>
    <dgm:pt modelId="{098BCE9D-C253-4234-AA81-CB777D17FCE7}" type="pres">
      <dgm:prSet presAssocID="{79630A33-91C7-439D-AF3E-058A0A284E48}" presName="node" presStyleLbl="node1" presStyleIdx="2" presStyleCnt="5" custScaleX="75711" custScaleY="50177">
        <dgm:presLayoutVars>
          <dgm:bulletEnabled val="1"/>
        </dgm:presLayoutVars>
      </dgm:prSet>
      <dgm:spPr/>
    </dgm:pt>
    <dgm:pt modelId="{1339335B-7561-4D34-9E75-999B8F219317}" type="pres">
      <dgm:prSet presAssocID="{5D0A5964-42FB-4DCA-86C1-14030CB9FA62}" presName="sibTrans" presStyleCnt="0"/>
      <dgm:spPr/>
    </dgm:pt>
    <dgm:pt modelId="{A843C6FA-2755-4083-BD5A-5CD177A73FBA}" type="pres">
      <dgm:prSet presAssocID="{14DF0042-3E05-4678-A825-A34429CCADD9}" presName="node" presStyleLbl="node1" presStyleIdx="3" presStyleCnt="5" custScaleX="75711" custScaleY="50177">
        <dgm:presLayoutVars>
          <dgm:bulletEnabled val="1"/>
        </dgm:presLayoutVars>
      </dgm:prSet>
      <dgm:spPr/>
    </dgm:pt>
    <dgm:pt modelId="{C3381111-C43E-457F-8D38-B69738EED176}" type="pres">
      <dgm:prSet presAssocID="{35553811-F554-4BA4-81D3-6435C2278E7A}" presName="sibTrans" presStyleCnt="0"/>
      <dgm:spPr/>
    </dgm:pt>
    <dgm:pt modelId="{509C718A-8E02-4022-B1EE-3153DDC58991}" type="pres">
      <dgm:prSet presAssocID="{874B9DFF-E57C-4B83-9123-39F38CBF2266}" presName="node" presStyleLbl="node1" presStyleIdx="4" presStyleCnt="5" custScaleX="75711" custScaleY="50177">
        <dgm:presLayoutVars>
          <dgm:bulletEnabled val="1"/>
        </dgm:presLayoutVars>
      </dgm:prSet>
      <dgm:spPr/>
    </dgm:pt>
  </dgm:ptLst>
  <dgm:cxnLst>
    <dgm:cxn modelId="{4C1B3D00-4F87-4C3F-A152-3014A5C1983A}" type="presOf" srcId="{79630A33-91C7-439D-AF3E-058A0A284E48}" destId="{098BCE9D-C253-4234-AA81-CB777D17FCE7}" srcOrd="0" destOrd="0" presId="urn:microsoft.com/office/officeart/2005/8/layout/default"/>
    <dgm:cxn modelId="{83A91B27-6B0C-44DE-BC91-70506EC2CD38}" srcId="{85D2164E-23C4-43E9-994F-AF34366CB795}" destId="{14D29217-DAB3-45DB-B4DE-D6F52722296D}" srcOrd="0" destOrd="0" parTransId="{12845D23-7B5D-420E-BC2D-EAD68E93E1AC}" sibTransId="{1E43E813-D709-417E-A516-2EB46DFD57C5}"/>
    <dgm:cxn modelId="{C073973A-8809-4452-9ED5-C558CD773699}" srcId="{85D2164E-23C4-43E9-994F-AF34366CB795}" destId="{14DF0042-3E05-4678-A825-A34429CCADD9}" srcOrd="3" destOrd="0" parTransId="{EF1C0FFC-464A-43FD-8D59-E1492279E471}" sibTransId="{35553811-F554-4BA4-81D3-6435C2278E7A}"/>
    <dgm:cxn modelId="{216BFE3C-C53E-4586-86B3-DDEF589451DE}" type="presOf" srcId="{14D29217-DAB3-45DB-B4DE-D6F52722296D}" destId="{3FE21360-9304-490B-A1DF-3CEFCC32D144}" srcOrd="0" destOrd="0" presId="urn:microsoft.com/office/officeart/2005/8/layout/default"/>
    <dgm:cxn modelId="{8480B962-4342-413B-91B5-8952C86AD89B}" srcId="{85D2164E-23C4-43E9-994F-AF34366CB795}" destId="{5F206617-5607-4BEF-9552-499DA7954008}" srcOrd="1" destOrd="0" parTransId="{E2380E39-3F22-42D0-9F07-5EB94A2E7A6B}" sibTransId="{F853E5FC-D82D-4478-8B2E-C7A2ADC9B51C}"/>
    <dgm:cxn modelId="{B97A406D-3DBC-49C2-BC35-F83916A29F5E}" type="presOf" srcId="{874B9DFF-E57C-4B83-9123-39F38CBF2266}" destId="{509C718A-8E02-4022-B1EE-3153DDC58991}" srcOrd="0" destOrd="0" presId="urn:microsoft.com/office/officeart/2005/8/layout/default"/>
    <dgm:cxn modelId="{41CB3F53-BC35-437B-A925-E6DE0496775F}" type="presOf" srcId="{85D2164E-23C4-43E9-994F-AF34366CB795}" destId="{DE4F9E39-3CEB-4417-86EE-FB5E5EFE3D6E}" srcOrd="0" destOrd="0" presId="urn:microsoft.com/office/officeart/2005/8/layout/default"/>
    <dgm:cxn modelId="{18A0245A-2448-4D5B-835D-CF204657238D}" srcId="{85D2164E-23C4-43E9-994F-AF34366CB795}" destId="{79630A33-91C7-439D-AF3E-058A0A284E48}" srcOrd="2" destOrd="0" parTransId="{7B009EC1-E3B4-4AD0-A6E5-5DFC49FBCDD5}" sibTransId="{5D0A5964-42FB-4DCA-86C1-14030CB9FA62}"/>
    <dgm:cxn modelId="{8D1EDFAF-34DA-47BB-8AD9-22EBE94F180D}" type="presOf" srcId="{14DF0042-3E05-4678-A825-A34429CCADD9}" destId="{A843C6FA-2755-4083-BD5A-5CD177A73FBA}" srcOrd="0" destOrd="0" presId="urn:microsoft.com/office/officeart/2005/8/layout/default"/>
    <dgm:cxn modelId="{8A0DF8C3-5239-4113-A261-8E3ECC852A3A}" type="presOf" srcId="{5F206617-5607-4BEF-9552-499DA7954008}" destId="{84B86031-0379-44D3-9E4D-D495BDE5CA37}" srcOrd="0" destOrd="0" presId="urn:microsoft.com/office/officeart/2005/8/layout/default"/>
    <dgm:cxn modelId="{B6F3A6C9-4F81-4236-992C-721B36C2BE16}" srcId="{85D2164E-23C4-43E9-994F-AF34366CB795}" destId="{874B9DFF-E57C-4B83-9123-39F38CBF2266}" srcOrd="4" destOrd="0" parTransId="{CAF6FA22-50DF-42A4-BC0C-5F23781A47D9}" sibTransId="{D43794DF-3C7F-430F-A51C-A506A5424ACA}"/>
    <dgm:cxn modelId="{2F86A6EC-83FB-494E-9682-FA97A9793DB3}" type="presParOf" srcId="{DE4F9E39-3CEB-4417-86EE-FB5E5EFE3D6E}" destId="{3FE21360-9304-490B-A1DF-3CEFCC32D144}" srcOrd="0" destOrd="0" presId="urn:microsoft.com/office/officeart/2005/8/layout/default"/>
    <dgm:cxn modelId="{DABEFAD9-84C7-4BB6-8A5D-47B7E1985D96}" type="presParOf" srcId="{DE4F9E39-3CEB-4417-86EE-FB5E5EFE3D6E}" destId="{49DCBEED-FD95-463D-B434-9CC303DFAE6F}" srcOrd="1" destOrd="0" presId="urn:microsoft.com/office/officeart/2005/8/layout/default"/>
    <dgm:cxn modelId="{49ED2E54-452B-4AEB-9528-3F1E245CCEB3}" type="presParOf" srcId="{DE4F9E39-3CEB-4417-86EE-FB5E5EFE3D6E}" destId="{84B86031-0379-44D3-9E4D-D495BDE5CA37}" srcOrd="2" destOrd="0" presId="urn:microsoft.com/office/officeart/2005/8/layout/default"/>
    <dgm:cxn modelId="{B3254F8E-0853-4704-8A86-73DB0243BDAD}" type="presParOf" srcId="{DE4F9E39-3CEB-4417-86EE-FB5E5EFE3D6E}" destId="{460B28C3-6423-4EA5-A2E8-E7E8532D4E75}" srcOrd="3" destOrd="0" presId="urn:microsoft.com/office/officeart/2005/8/layout/default"/>
    <dgm:cxn modelId="{2C3EF64D-20AE-43AC-86C9-F2003AF7D95C}" type="presParOf" srcId="{DE4F9E39-3CEB-4417-86EE-FB5E5EFE3D6E}" destId="{098BCE9D-C253-4234-AA81-CB777D17FCE7}" srcOrd="4" destOrd="0" presId="urn:microsoft.com/office/officeart/2005/8/layout/default"/>
    <dgm:cxn modelId="{AB03DCAA-E8EE-4EA8-83D2-C6ED5672749A}" type="presParOf" srcId="{DE4F9E39-3CEB-4417-86EE-FB5E5EFE3D6E}" destId="{1339335B-7561-4D34-9E75-999B8F219317}" srcOrd="5" destOrd="0" presId="urn:microsoft.com/office/officeart/2005/8/layout/default"/>
    <dgm:cxn modelId="{BF0AC932-8832-4609-9AFB-5B77A5FDC80C}" type="presParOf" srcId="{DE4F9E39-3CEB-4417-86EE-FB5E5EFE3D6E}" destId="{A843C6FA-2755-4083-BD5A-5CD177A73FBA}" srcOrd="6" destOrd="0" presId="urn:microsoft.com/office/officeart/2005/8/layout/default"/>
    <dgm:cxn modelId="{7BEEA038-02F6-4D32-B09D-C0D21F80EC76}" type="presParOf" srcId="{DE4F9E39-3CEB-4417-86EE-FB5E5EFE3D6E}" destId="{C3381111-C43E-457F-8D38-B69738EED176}" srcOrd="7" destOrd="0" presId="urn:microsoft.com/office/officeart/2005/8/layout/default"/>
    <dgm:cxn modelId="{6BFB8F7F-FA0E-45AF-AF00-3120A926639F}" type="presParOf" srcId="{DE4F9E39-3CEB-4417-86EE-FB5E5EFE3D6E}" destId="{509C718A-8E02-4022-B1EE-3153DDC5899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Bonus #1. Bulk Google Rank Checker</a:t>
          </a:r>
          <a:endParaRPr lang="en-ZA" dirty="0">
            <a:solidFill>
              <a:srgbClr val="000000"/>
            </a:solidFill>
          </a:endParaRPr>
        </a:p>
      </dgm:t>
    </dgm:pt>
    <dgm:pt modelId="{E97273E6-FF7C-437B-8D78-5C1E448C2DA6}" type="parTrans" cxnId="{BE5463DE-A1FC-4016-B7A9-F00CB23FE53E}">
      <dgm:prSet/>
      <dgm:spPr/>
      <dgm:t>
        <a:bodyPr/>
        <a:lstStyle/>
        <a:p>
          <a:endParaRPr lang="en-ZA"/>
        </a:p>
      </dgm:t>
    </dgm:pt>
    <dgm:pt modelId="{72834CCD-8DE8-4BAF-9A27-6F0176445D86}" type="sibTrans" cxnId="{BE5463DE-A1FC-4016-B7A9-F00CB23FE53E}">
      <dgm:prSet/>
      <dgm:spPr/>
      <dgm:t>
        <a:bodyPr/>
        <a:lstStyle/>
        <a:p>
          <a:endParaRPr lang="en-ZA"/>
        </a:p>
      </dgm:t>
    </dgm:pt>
    <dgm:pt modelId="{AE549B99-703E-436D-9A02-3FF797738E26}">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Bonus #2. LSI Graph</a:t>
          </a:r>
          <a:endParaRPr lang="en-GB" dirty="0">
            <a:solidFill>
              <a:srgbClr val="000000"/>
            </a:solidFill>
          </a:endParaRPr>
        </a:p>
      </dgm:t>
    </dgm:pt>
    <dgm:pt modelId="{62DC0946-4745-4CAD-9C66-D59C44C03831}" type="parTrans" cxnId="{062F1778-1988-4E98-A5BD-48F23C3441C5}">
      <dgm:prSet/>
      <dgm:spPr/>
      <dgm:t>
        <a:bodyPr/>
        <a:lstStyle/>
        <a:p>
          <a:endParaRPr lang="en-ZA"/>
        </a:p>
      </dgm:t>
    </dgm:pt>
    <dgm:pt modelId="{DD46D16C-BCA9-407F-8A82-6ADC0A769C1C}" type="sibTrans" cxnId="{062F1778-1988-4E98-A5BD-48F23C3441C5}">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2">
        <dgm:presLayoutVars>
          <dgm:bulletEnabled val="1"/>
        </dgm:presLayoutVars>
      </dgm:prSet>
      <dgm:spPr/>
    </dgm:pt>
    <dgm:pt modelId="{91D6C020-F65B-4BC0-9D50-BF53FE5DFEEC}" type="pres">
      <dgm:prSet presAssocID="{72834CCD-8DE8-4BAF-9A27-6F0176445D86}" presName="space" presStyleCnt="0"/>
      <dgm:spPr/>
    </dgm:pt>
    <dgm:pt modelId="{E33C7811-54BA-4EF2-A0F9-462C8AFD8E6C}" type="pres">
      <dgm:prSet presAssocID="{AE549B99-703E-436D-9A02-3FF797738E26}" presName="Name5" presStyleLbl="vennNode1" presStyleIdx="1" presStyleCnt="2">
        <dgm:presLayoutVars>
          <dgm:bulletEnabled val="1"/>
        </dgm:presLayoutVars>
      </dgm:prSet>
      <dgm:spPr/>
    </dgm:pt>
  </dgm:ptLst>
  <dgm:cxnLst>
    <dgm:cxn modelId="{31194364-8E2F-40EC-882F-1D8580F84EF4}" type="presOf" srcId="{784FDB63-91D2-4E63-80A4-FF0D82B59790}" destId="{41D930A4-CAF0-4E18-9F9A-EF7D6EEDFF56}" srcOrd="0" destOrd="0" presId="urn:microsoft.com/office/officeart/2005/8/layout/venn3"/>
    <dgm:cxn modelId="{A1D65A4F-EED3-4681-8FCA-E23FAA7DF233}" type="presOf" srcId="{AE549B99-703E-436D-9A02-3FF797738E26}" destId="{E33C7811-54BA-4EF2-A0F9-462C8AFD8E6C}" srcOrd="0" destOrd="0" presId="urn:microsoft.com/office/officeart/2005/8/layout/venn3"/>
    <dgm:cxn modelId="{062F1778-1988-4E98-A5BD-48F23C3441C5}" srcId="{784FDB63-91D2-4E63-80A4-FF0D82B59790}" destId="{AE549B99-703E-436D-9A02-3FF797738E26}" srcOrd="1" destOrd="0" parTransId="{62DC0946-4745-4CAD-9C66-D59C44C03831}" sibTransId="{DD46D16C-BCA9-407F-8A82-6ADC0A769C1C}"/>
    <dgm:cxn modelId="{C2250982-D1B8-4417-91C8-6EFF6AE93F99}" type="presOf" srcId="{EC34C5C5-3EFE-423E-BDBD-B996876F07D2}" destId="{59A26A68-699D-4FE2-AA64-00D3961D3B79}" srcOrd="0" destOrd="0" presId="urn:microsoft.com/office/officeart/2005/8/layout/venn3"/>
    <dgm:cxn modelId="{BE5463DE-A1FC-4016-B7A9-F00CB23FE53E}" srcId="{784FDB63-91D2-4E63-80A4-FF0D82B59790}" destId="{EC34C5C5-3EFE-423E-BDBD-B996876F07D2}" srcOrd="0" destOrd="0" parTransId="{E97273E6-FF7C-437B-8D78-5C1E448C2DA6}" sibTransId="{72834CCD-8DE8-4BAF-9A27-6F0176445D86}"/>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E9CE9E81-6573-4E23-A1FD-F5F0B16C3AFB}" type="presParOf" srcId="{41D930A4-CAF0-4E18-9F9A-EF7D6EEDFF56}" destId="{E33C7811-54BA-4EF2-A0F9-462C8AFD8E6C}" srcOrd="2"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7048E5C-E234-4E66-8593-8620718ACCA6}" type="doc">
      <dgm:prSet loTypeId="urn:microsoft.com/office/officeart/2005/8/layout/bProcess3" loCatId="process" qsTypeId="urn:microsoft.com/office/officeart/2005/8/quickstyle/simple5" qsCatId="simple" csTypeId="urn:microsoft.com/office/officeart/2005/8/colors/accent1_2" csCatId="accent1" phldr="1"/>
      <dgm:spPr/>
      <dgm:t>
        <a:bodyPr/>
        <a:lstStyle/>
        <a:p>
          <a:endParaRPr lang="en-ZA"/>
        </a:p>
      </dgm:t>
    </dgm:pt>
    <dgm:pt modelId="{796EBD81-2D56-45B2-972C-B685B984DE19}">
      <dgm:prSet phldrT="[Text]"/>
      <dgm:spPr/>
      <dgm:t>
        <a:bodyPr/>
        <a:lstStyle/>
        <a:p>
          <a:r>
            <a:rPr lang="en-ZA" dirty="0">
              <a:effectLst>
                <a:outerShdw blurRad="38100" dist="38100" dir="2700000" algn="tl">
                  <a:srgbClr val="000000">
                    <a:alpha val="43137"/>
                  </a:srgbClr>
                </a:outerShdw>
              </a:effectLst>
            </a:rPr>
            <a:t>1. Create your list of keywords</a:t>
          </a:r>
        </a:p>
      </dgm:t>
    </dgm:pt>
    <dgm:pt modelId="{56B2E07C-9591-47D5-BDDB-583CD1E5B1D6}" type="parTrans" cxnId="{F92A8E88-EA47-4E5F-A34D-2D7F48E86A4D}">
      <dgm:prSet/>
      <dgm:spPr/>
      <dgm:t>
        <a:bodyPr/>
        <a:lstStyle/>
        <a:p>
          <a:endParaRPr lang="en-ZA"/>
        </a:p>
      </dgm:t>
    </dgm:pt>
    <dgm:pt modelId="{F2FAD181-96E0-4670-931D-088E95FDD78C}" type="sibTrans" cxnId="{F92A8E88-EA47-4E5F-A34D-2D7F48E86A4D}">
      <dgm:prSet/>
      <dgm:spPr/>
      <dgm:t>
        <a:bodyPr/>
        <a:lstStyle/>
        <a:p>
          <a:endParaRPr lang="en-ZA" dirty="0"/>
        </a:p>
      </dgm:t>
    </dgm:pt>
    <dgm:pt modelId="{51FF8745-D0A1-43C4-9575-0021EDBEE1F9}">
      <dgm:prSet phldrT="[Text]"/>
      <dgm:spPr/>
      <dgm:t>
        <a:bodyPr/>
        <a:lstStyle/>
        <a:p>
          <a:r>
            <a:rPr lang="en-ZA" dirty="0">
              <a:effectLst>
                <a:outerShdw blurRad="38100" dist="38100" dir="2700000" algn="tl">
                  <a:srgbClr val="000000">
                    <a:alpha val="43137"/>
                  </a:srgbClr>
                </a:outerShdw>
              </a:effectLst>
            </a:rPr>
            <a:t>4. Add a hook</a:t>
          </a:r>
        </a:p>
      </dgm:t>
    </dgm:pt>
    <dgm:pt modelId="{3D32A692-889A-4CB9-82F1-5F58905660E4}" type="parTrans" cxnId="{6ABF697F-7AD0-4C9E-A01B-3CFEDF084177}">
      <dgm:prSet/>
      <dgm:spPr/>
      <dgm:t>
        <a:bodyPr/>
        <a:lstStyle/>
        <a:p>
          <a:endParaRPr lang="en-ZA"/>
        </a:p>
      </dgm:t>
    </dgm:pt>
    <dgm:pt modelId="{C96404C7-3839-4156-A937-B894629207B4}" type="sibTrans" cxnId="{6ABF697F-7AD0-4C9E-A01B-3CFEDF084177}">
      <dgm:prSet/>
      <dgm:spPr/>
      <dgm:t>
        <a:bodyPr/>
        <a:lstStyle/>
        <a:p>
          <a:endParaRPr lang="en-ZA" dirty="0"/>
        </a:p>
      </dgm:t>
    </dgm:pt>
    <dgm:pt modelId="{BABAE8E7-3A82-4CE6-A244-02DB18D5B9B9}">
      <dgm:prSet phldrT="[Text]"/>
      <dgm:spPr/>
      <dgm:t>
        <a:bodyPr/>
        <a:lstStyle/>
        <a:p>
          <a:r>
            <a:rPr lang="en-ZA" dirty="0">
              <a:effectLst>
                <a:outerShdw blurRad="38100" dist="38100" dir="2700000" algn="tl">
                  <a:srgbClr val="000000">
                    <a:alpha val="43137"/>
                  </a:srgbClr>
                </a:outerShdw>
              </a:effectLst>
            </a:rPr>
            <a:t>5. Optimize for on-page SEO</a:t>
          </a:r>
        </a:p>
      </dgm:t>
    </dgm:pt>
    <dgm:pt modelId="{2B0E5886-A67D-465A-BC4A-F4248224A540}" type="parTrans" cxnId="{CED12501-3BA9-409C-95EE-51E925CEB546}">
      <dgm:prSet/>
      <dgm:spPr/>
      <dgm:t>
        <a:bodyPr/>
        <a:lstStyle/>
        <a:p>
          <a:endParaRPr lang="en-ZA"/>
        </a:p>
      </dgm:t>
    </dgm:pt>
    <dgm:pt modelId="{AE3E4408-93C4-4CA1-9CEF-07F9F7AA2118}" type="sibTrans" cxnId="{CED12501-3BA9-409C-95EE-51E925CEB546}">
      <dgm:prSet/>
      <dgm:spPr/>
      <dgm:t>
        <a:bodyPr/>
        <a:lstStyle/>
        <a:p>
          <a:endParaRPr lang="en-ZA" dirty="0"/>
        </a:p>
      </dgm:t>
    </dgm:pt>
    <dgm:pt modelId="{586E140B-321E-4FA1-AE7B-99C152EB0CAB}">
      <dgm:prSet phldrT="[Text]"/>
      <dgm:spPr/>
      <dgm:t>
        <a:bodyPr/>
        <a:lstStyle/>
        <a:p>
          <a:r>
            <a:rPr lang="en-ZA" dirty="0">
              <a:effectLst>
                <a:outerShdw blurRad="38100" dist="38100" dir="2700000" algn="tl">
                  <a:srgbClr val="000000">
                    <a:alpha val="43137"/>
                  </a:srgbClr>
                </a:outerShdw>
              </a:effectLst>
            </a:rPr>
            <a:t>6. Optimize for search intent</a:t>
          </a:r>
        </a:p>
      </dgm:t>
    </dgm:pt>
    <dgm:pt modelId="{FA9ACA9C-29EB-4F97-8065-FBEF7CE1C7D3}" type="parTrans" cxnId="{51136555-2DC8-4E14-B470-1797D199034F}">
      <dgm:prSet/>
      <dgm:spPr/>
      <dgm:t>
        <a:bodyPr/>
        <a:lstStyle/>
        <a:p>
          <a:endParaRPr lang="en-ZA"/>
        </a:p>
      </dgm:t>
    </dgm:pt>
    <dgm:pt modelId="{46995CAF-7A2A-40D7-80C2-E29FC90DFFAB}" type="sibTrans" cxnId="{51136555-2DC8-4E14-B470-1797D199034F}">
      <dgm:prSet/>
      <dgm:spPr/>
      <dgm:t>
        <a:bodyPr/>
        <a:lstStyle/>
        <a:p>
          <a:endParaRPr lang="en-ZA" dirty="0"/>
        </a:p>
      </dgm:t>
    </dgm:pt>
    <dgm:pt modelId="{838190A5-0930-4165-8318-6E95A6FE97FC}">
      <dgm:prSet phldrT="[Text]"/>
      <dgm:spPr/>
      <dgm:t>
        <a:bodyPr/>
        <a:lstStyle/>
        <a:p>
          <a:r>
            <a:rPr lang="en-ZA" dirty="0">
              <a:effectLst>
                <a:outerShdw blurRad="38100" dist="38100" dir="2700000" algn="tl">
                  <a:srgbClr val="000000">
                    <a:alpha val="43137"/>
                  </a:srgbClr>
                </a:outerShdw>
              </a:effectLst>
            </a:rPr>
            <a:t>7. Focus on content design</a:t>
          </a:r>
        </a:p>
      </dgm:t>
    </dgm:pt>
    <dgm:pt modelId="{92177CBF-2E0D-435B-BBCD-A1924D086611}" type="parTrans" cxnId="{133110D5-8A98-4BA8-808F-095D99C66F70}">
      <dgm:prSet/>
      <dgm:spPr/>
      <dgm:t>
        <a:bodyPr/>
        <a:lstStyle/>
        <a:p>
          <a:endParaRPr lang="en-ZA"/>
        </a:p>
      </dgm:t>
    </dgm:pt>
    <dgm:pt modelId="{8F3CDAC8-60BF-4AA5-B3F1-DABBE9E9559E}" type="sibTrans" cxnId="{133110D5-8A98-4BA8-808F-095D99C66F70}">
      <dgm:prSet/>
      <dgm:spPr/>
      <dgm:t>
        <a:bodyPr/>
        <a:lstStyle/>
        <a:p>
          <a:endParaRPr lang="en-ZA" dirty="0"/>
        </a:p>
      </dgm:t>
    </dgm:pt>
    <dgm:pt modelId="{DAACF1DE-7684-413D-BA41-0963EB7B6819}">
      <dgm:prSet phldrT="[Text]"/>
      <dgm:spPr/>
      <dgm:t>
        <a:bodyPr/>
        <a:lstStyle/>
        <a:p>
          <a:r>
            <a:rPr lang="en-ZA" dirty="0">
              <a:effectLst>
                <a:outerShdw blurRad="38100" dist="38100" dir="2700000" algn="tl">
                  <a:srgbClr val="000000">
                    <a:alpha val="43137"/>
                  </a:srgbClr>
                </a:outerShdw>
              </a:effectLst>
            </a:rPr>
            <a:t>8. Build links to your page</a:t>
          </a:r>
        </a:p>
      </dgm:t>
    </dgm:pt>
    <dgm:pt modelId="{7F906606-B651-4D22-8EFA-969F2731A1DA}" type="parTrans" cxnId="{6E88D7AF-DE14-4A73-8283-0AD2710F9531}">
      <dgm:prSet/>
      <dgm:spPr/>
      <dgm:t>
        <a:bodyPr/>
        <a:lstStyle/>
        <a:p>
          <a:endParaRPr lang="en-ZA"/>
        </a:p>
      </dgm:t>
    </dgm:pt>
    <dgm:pt modelId="{D3FF0B57-E60C-4260-8620-1003473FEE06}" type="sibTrans" cxnId="{6E88D7AF-DE14-4A73-8283-0AD2710F9531}">
      <dgm:prSet/>
      <dgm:spPr/>
      <dgm:t>
        <a:bodyPr/>
        <a:lstStyle/>
        <a:p>
          <a:endParaRPr lang="en-ZA" dirty="0"/>
        </a:p>
      </dgm:t>
    </dgm:pt>
    <dgm:pt modelId="{1A79375A-C921-4311-9A0B-44061DD8C832}">
      <dgm:prSet phldrT="[Text]"/>
      <dgm:spPr/>
      <dgm:t>
        <a:bodyPr/>
        <a:lstStyle/>
        <a:p>
          <a:r>
            <a:rPr lang="en-ZA" dirty="0">
              <a:effectLst>
                <a:outerShdw blurRad="38100" dist="38100" dir="2700000" algn="tl">
                  <a:srgbClr val="000000">
                    <a:alpha val="43137"/>
                  </a:srgbClr>
                </a:outerShdw>
              </a:effectLst>
            </a:rPr>
            <a:t>9. Improve and update your content</a:t>
          </a:r>
        </a:p>
      </dgm:t>
    </dgm:pt>
    <dgm:pt modelId="{345F77A4-24D9-48D5-A704-DD6C7FF73312}" type="parTrans" cxnId="{55D9536F-F26F-4C7C-A8E2-A3D9CADCEFB8}">
      <dgm:prSet/>
      <dgm:spPr/>
      <dgm:t>
        <a:bodyPr/>
        <a:lstStyle/>
        <a:p>
          <a:endParaRPr lang="en-ZA"/>
        </a:p>
      </dgm:t>
    </dgm:pt>
    <dgm:pt modelId="{151DCC55-38C0-4D00-AC05-39B0F0036F3B}" type="sibTrans" cxnId="{55D9536F-F26F-4C7C-A8E2-A3D9CADCEFB8}">
      <dgm:prSet/>
      <dgm:spPr/>
      <dgm:t>
        <a:bodyPr/>
        <a:lstStyle/>
        <a:p>
          <a:endParaRPr lang="en-ZA"/>
        </a:p>
      </dgm:t>
    </dgm:pt>
    <dgm:pt modelId="{21877A1D-2CAF-4E32-9561-B390A9DB6190}">
      <dgm:prSet phldrT="[Text]"/>
      <dgm:spPr/>
      <dgm:t>
        <a:bodyPr/>
        <a:lstStyle/>
        <a:p>
          <a:r>
            <a:rPr lang="en-ZA" dirty="0">
              <a:effectLst>
                <a:outerShdw blurRad="38100" dist="38100" dir="2700000" algn="tl">
                  <a:srgbClr val="000000">
                    <a:alpha val="43137"/>
                  </a:srgbClr>
                </a:outerShdw>
              </a:effectLst>
            </a:rPr>
            <a:t>2. Analyse Google’s first page</a:t>
          </a:r>
        </a:p>
      </dgm:t>
    </dgm:pt>
    <dgm:pt modelId="{BB3E7D46-989C-421D-AF1E-FA7AE8FCAA40}" type="parTrans" cxnId="{A42DE32F-A6DA-4C74-8853-C7AAD292AE28}">
      <dgm:prSet/>
      <dgm:spPr/>
      <dgm:t>
        <a:bodyPr/>
        <a:lstStyle/>
        <a:p>
          <a:endParaRPr lang="en-ZA"/>
        </a:p>
      </dgm:t>
    </dgm:pt>
    <dgm:pt modelId="{40C58ED8-B17B-4EDC-A27C-E4947E9B7E78}" type="sibTrans" cxnId="{A42DE32F-A6DA-4C74-8853-C7AAD292AE28}">
      <dgm:prSet/>
      <dgm:spPr/>
      <dgm:t>
        <a:bodyPr/>
        <a:lstStyle/>
        <a:p>
          <a:endParaRPr lang="en-ZA" dirty="0"/>
        </a:p>
      </dgm:t>
    </dgm:pt>
    <dgm:pt modelId="{46A367FD-0696-4F3B-A315-DC8E7E719AD7}">
      <dgm:prSet phldrT="[Text]"/>
      <dgm:spPr/>
      <dgm:t>
        <a:bodyPr/>
        <a:lstStyle/>
        <a:p>
          <a:r>
            <a:rPr lang="en-ZA" dirty="0">
              <a:effectLst>
                <a:outerShdw blurRad="38100" dist="38100" dir="2700000" algn="tl">
                  <a:srgbClr val="000000">
                    <a:alpha val="43137"/>
                  </a:srgbClr>
                </a:outerShdw>
              </a:effectLst>
            </a:rPr>
            <a:t>3. Create something different or better</a:t>
          </a:r>
        </a:p>
      </dgm:t>
    </dgm:pt>
    <dgm:pt modelId="{CDA4647D-C7A2-4D4C-A7B1-37546A62120E}" type="parTrans" cxnId="{C056E9D2-8486-4D12-9722-4CE74A3A4F8D}">
      <dgm:prSet/>
      <dgm:spPr/>
      <dgm:t>
        <a:bodyPr/>
        <a:lstStyle/>
        <a:p>
          <a:endParaRPr lang="en-ZA"/>
        </a:p>
      </dgm:t>
    </dgm:pt>
    <dgm:pt modelId="{7046C338-B0D0-49DE-87A0-942DD37F91E6}" type="sibTrans" cxnId="{C056E9D2-8486-4D12-9722-4CE74A3A4F8D}">
      <dgm:prSet/>
      <dgm:spPr/>
      <dgm:t>
        <a:bodyPr/>
        <a:lstStyle/>
        <a:p>
          <a:endParaRPr lang="en-ZA" dirty="0"/>
        </a:p>
      </dgm:t>
    </dgm:pt>
    <dgm:pt modelId="{53638018-24EF-46A9-96D4-8D1A8599BE8E}" type="pres">
      <dgm:prSet presAssocID="{B7048E5C-E234-4E66-8593-8620718ACCA6}" presName="Name0" presStyleCnt="0">
        <dgm:presLayoutVars>
          <dgm:dir/>
          <dgm:resizeHandles val="exact"/>
        </dgm:presLayoutVars>
      </dgm:prSet>
      <dgm:spPr/>
    </dgm:pt>
    <dgm:pt modelId="{0D456F7E-567C-4790-90DA-514BFBCA8F09}" type="pres">
      <dgm:prSet presAssocID="{796EBD81-2D56-45B2-972C-B685B984DE19}" presName="node" presStyleLbl="node1" presStyleIdx="0" presStyleCnt="9">
        <dgm:presLayoutVars>
          <dgm:bulletEnabled val="1"/>
        </dgm:presLayoutVars>
      </dgm:prSet>
      <dgm:spPr/>
    </dgm:pt>
    <dgm:pt modelId="{A0FEAF43-1672-4A94-9AA6-170B927AD046}" type="pres">
      <dgm:prSet presAssocID="{F2FAD181-96E0-4670-931D-088E95FDD78C}" presName="sibTrans" presStyleLbl="sibTrans1D1" presStyleIdx="0" presStyleCnt="8"/>
      <dgm:spPr/>
    </dgm:pt>
    <dgm:pt modelId="{5B8A5A3F-0416-4FC5-9151-0B61F786CBB1}" type="pres">
      <dgm:prSet presAssocID="{F2FAD181-96E0-4670-931D-088E95FDD78C}" presName="connectorText" presStyleLbl="sibTrans1D1" presStyleIdx="0" presStyleCnt="8"/>
      <dgm:spPr/>
    </dgm:pt>
    <dgm:pt modelId="{012737E0-04EB-4C6E-B231-4067912942AD}" type="pres">
      <dgm:prSet presAssocID="{21877A1D-2CAF-4E32-9561-B390A9DB6190}" presName="node" presStyleLbl="node1" presStyleIdx="1" presStyleCnt="9">
        <dgm:presLayoutVars>
          <dgm:bulletEnabled val="1"/>
        </dgm:presLayoutVars>
      </dgm:prSet>
      <dgm:spPr/>
    </dgm:pt>
    <dgm:pt modelId="{72DD0327-AB79-4DFF-8AE1-D6E72E101600}" type="pres">
      <dgm:prSet presAssocID="{40C58ED8-B17B-4EDC-A27C-E4947E9B7E78}" presName="sibTrans" presStyleLbl="sibTrans1D1" presStyleIdx="1" presStyleCnt="8"/>
      <dgm:spPr/>
    </dgm:pt>
    <dgm:pt modelId="{F9AF9D0A-F4FB-46DC-8F19-463DC6B0E4F3}" type="pres">
      <dgm:prSet presAssocID="{40C58ED8-B17B-4EDC-A27C-E4947E9B7E78}" presName="connectorText" presStyleLbl="sibTrans1D1" presStyleIdx="1" presStyleCnt="8"/>
      <dgm:spPr/>
    </dgm:pt>
    <dgm:pt modelId="{A22128EA-1AF9-4EF2-9403-926F96897059}" type="pres">
      <dgm:prSet presAssocID="{46A367FD-0696-4F3B-A315-DC8E7E719AD7}" presName="node" presStyleLbl="node1" presStyleIdx="2" presStyleCnt="9">
        <dgm:presLayoutVars>
          <dgm:bulletEnabled val="1"/>
        </dgm:presLayoutVars>
      </dgm:prSet>
      <dgm:spPr/>
    </dgm:pt>
    <dgm:pt modelId="{EA1F9900-4ABD-486C-A2FC-C321EA44B64F}" type="pres">
      <dgm:prSet presAssocID="{7046C338-B0D0-49DE-87A0-942DD37F91E6}" presName="sibTrans" presStyleLbl="sibTrans1D1" presStyleIdx="2" presStyleCnt="8"/>
      <dgm:spPr/>
    </dgm:pt>
    <dgm:pt modelId="{3BF08612-8251-4283-9146-39295BFC2A29}" type="pres">
      <dgm:prSet presAssocID="{7046C338-B0D0-49DE-87A0-942DD37F91E6}" presName="connectorText" presStyleLbl="sibTrans1D1" presStyleIdx="2" presStyleCnt="8"/>
      <dgm:spPr/>
    </dgm:pt>
    <dgm:pt modelId="{DC81944B-5141-4A84-A20D-6B1049873838}" type="pres">
      <dgm:prSet presAssocID="{51FF8745-D0A1-43C4-9575-0021EDBEE1F9}" presName="node" presStyleLbl="node1" presStyleIdx="3" presStyleCnt="9">
        <dgm:presLayoutVars>
          <dgm:bulletEnabled val="1"/>
        </dgm:presLayoutVars>
      </dgm:prSet>
      <dgm:spPr/>
    </dgm:pt>
    <dgm:pt modelId="{D54C5FE5-138F-482B-89C2-F60D621A8BAC}" type="pres">
      <dgm:prSet presAssocID="{C96404C7-3839-4156-A937-B894629207B4}" presName="sibTrans" presStyleLbl="sibTrans1D1" presStyleIdx="3" presStyleCnt="8"/>
      <dgm:spPr/>
    </dgm:pt>
    <dgm:pt modelId="{6237635E-22AE-4CD8-82ED-C1EDCEA43756}" type="pres">
      <dgm:prSet presAssocID="{C96404C7-3839-4156-A937-B894629207B4}" presName="connectorText" presStyleLbl="sibTrans1D1" presStyleIdx="3" presStyleCnt="8"/>
      <dgm:spPr/>
    </dgm:pt>
    <dgm:pt modelId="{9465AC53-7CD9-4EC5-8F1D-2EF6D85B6373}" type="pres">
      <dgm:prSet presAssocID="{BABAE8E7-3A82-4CE6-A244-02DB18D5B9B9}" presName="node" presStyleLbl="node1" presStyleIdx="4" presStyleCnt="9">
        <dgm:presLayoutVars>
          <dgm:bulletEnabled val="1"/>
        </dgm:presLayoutVars>
      </dgm:prSet>
      <dgm:spPr/>
    </dgm:pt>
    <dgm:pt modelId="{82A7C357-EC03-47E9-9C7D-B61CC1DC6712}" type="pres">
      <dgm:prSet presAssocID="{AE3E4408-93C4-4CA1-9CEF-07F9F7AA2118}" presName="sibTrans" presStyleLbl="sibTrans1D1" presStyleIdx="4" presStyleCnt="8"/>
      <dgm:spPr/>
    </dgm:pt>
    <dgm:pt modelId="{3CCC410C-3408-4D81-B143-1A2786283421}" type="pres">
      <dgm:prSet presAssocID="{AE3E4408-93C4-4CA1-9CEF-07F9F7AA2118}" presName="connectorText" presStyleLbl="sibTrans1D1" presStyleIdx="4" presStyleCnt="8"/>
      <dgm:spPr/>
    </dgm:pt>
    <dgm:pt modelId="{2E6B8E82-0B1A-4C1D-9F08-DEF483CD3563}" type="pres">
      <dgm:prSet presAssocID="{586E140B-321E-4FA1-AE7B-99C152EB0CAB}" presName="node" presStyleLbl="node1" presStyleIdx="5" presStyleCnt="9">
        <dgm:presLayoutVars>
          <dgm:bulletEnabled val="1"/>
        </dgm:presLayoutVars>
      </dgm:prSet>
      <dgm:spPr/>
    </dgm:pt>
    <dgm:pt modelId="{6E37E9C6-5776-49F6-8120-B7BB1F2429D7}" type="pres">
      <dgm:prSet presAssocID="{46995CAF-7A2A-40D7-80C2-E29FC90DFFAB}" presName="sibTrans" presStyleLbl="sibTrans1D1" presStyleIdx="5" presStyleCnt="8"/>
      <dgm:spPr/>
    </dgm:pt>
    <dgm:pt modelId="{343D69E3-81B1-4ECA-BFB9-B558FA8D4732}" type="pres">
      <dgm:prSet presAssocID="{46995CAF-7A2A-40D7-80C2-E29FC90DFFAB}" presName="connectorText" presStyleLbl="sibTrans1D1" presStyleIdx="5" presStyleCnt="8"/>
      <dgm:spPr/>
    </dgm:pt>
    <dgm:pt modelId="{923FD4E8-47A6-47BE-9463-E64D72572DDB}" type="pres">
      <dgm:prSet presAssocID="{838190A5-0930-4165-8318-6E95A6FE97FC}" presName="node" presStyleLbl="node1" presStyleIdx="6" presStyleCnt="9">
        <dgm:presLayoutVars>
          <dgm:bulletEnabled val="1"/>
        </dgm:presLayoutVars>
      </dgm:prSet>
      <dgm:spPr/>
    </dgm:pt>
    <dgm:pt modelId="{039F3095-5192-4724-9C28-17AFC88CB129}" type="pres">
      <dgm:prSet presAssocID="{8F3CDAC8-60BF-4AA5-B3F1-DABBE9E9559E}" presName="sibTrans" presStyleLbl="sibTrans1D1" presStyleIdx="6" presStyleCnt="8"/>
      <dgm:spPr/>
    </dgm:pt>
    <dgm:pt modelId="{DF6C25D7-AF3A-4578-B3AE-675F47641CF6}" type="pres">
      <dgm:prSet presAssocID="{8F3CDAC8-60BF-4AA5-B3F1-DABBE9E9559E}" presName="connectorText" presStyleLbl="sibTrans1D1" presStyleIdx="6" presStyleCnt="8"/>
      <dgm:spPr/>
    </dgm:pt>
    <dgm:pt modelId="{7CE02695-537D-45CE-B303-18DB43FD16E6}" type="pres">
      <dgm:prSet presAssocID="{DAACF1DE-7684-413D-BA41-0963EB7B6819}" presName="node" presStyleLbl="node1" presStyleIdx="7" presStyleCnt="9">
        <dgm:presLayoutVars>
          <dgm:bulletEnabled val="1"/>
        </dgm:presLayoutVars>
      </dgm:prSet>
      <dgm:spPr/>
    </dgm:pt>
    <dgm:pt modelId="{13C9D618-3AF7-4719-BF5D-7AB49A4A65E8}" type="pres">
      <dgm:prSet presAssocID="{D3FF0B57-E60C-4260-8620-1003473FEE06}" presName="sibTrans" presStyleLbl="sibTrans1D1" presStyleIdx="7" presStyleCnt="8"/>
      <dgm:spPr/>
    </dgm:pt>
    <dgm:pt modelId="{E32D8E15-4427-4F97-A92A-DCE713CEFBCA}" type="pres">
      <dgm:prSet presAssocID="{D3FF0B57-E60C-4260-8620-1003473FEE06}" presName="connectorText" presStyleLbl="sibTrans1D1" presStyleIdx="7" presStyleCnt="8"/>
      <dgm:spPr/>
    </dgm:pt>
    <dgm:pt modelId="{55C862C2-C200-4866-BCC5-A32E575361F9}" type="pres">
      <dgm:prSet presAssocID="{1A79375A-C921-4311-9A0B-44061DD8C832}" presName="node" presStyleLbl="node1" presStyleIdx="8" presStyleCnt="9">
        <dgm:presLayoutVars>
          <dgm:bulletEnabled val="1"/>
        </dgm:presLayoutVars>
      </dgm:prSet>
      <dgm:spPr/>
    </dgm:pt>
  </dgm:ptLst>
  <dgm:cxnLst>
    <dgm:cxn modelId="{CED12501-3BA9-409C-95EE-51E925CEB546}" srcId="{B7048E5C-E234-4E66-8593-8620718ACCA6}" destId="{BABAE8E7-3A82-4CE6-A244-02DB18D5B9B9}" srcOrd="4" destOrd="0" parTransId="{2B0E5886-A67D-465A-BC4A-F4248224A540}" sibTransId="{AE3E4408-93C4-4CA1-9CEF-07F9F7AA2118}"/>
    <dgm:cxn modelId="{0151410E-B031-4DF5-9BD2-03AAC895CB05}" type="presOf" srcId="{796EBD81-2D56-45B2-972C-B685B984DE19}" destId="{0D456F7E-567C-4790-90DA-514BFBCA8F09}" srcOrd="0" destOrd="0" presId="urn:microsoft.com/office/officeart/2005/8/layout/bProcess3"/>
    <dgm:cxn modelId="{463DFB10-C654-427D-A098-4FCC0EFC173B}" type="presOf" srcId="{F2FAD181-96E0-4670-931D-088E95FDD78C}" destId="{A0FEAF43-1672-4A94-9AA6-170B927AD046}" srcOrd="0" destOrd="0" presId="urn:microsoft.com/office/officeart/2005/8/layout/bProcess3"/>
    <dgm:cxn modelId="{52CD5619-22C8-4F42-BCAF-8374FC5A0257}" type="presOf" srcId="{DAACF1DE-7684-413D-BA41-0963EB7B6819}" destId="{7CE02695-537D-45CE-B303-18DB43FD16E6}" srcOrd="0" destOrd="0" presId="urn:microsoft.com/office/officeart/2005/8/layout/bProcess3"/>
    <dgm:cxn modelId="{34CA042F-0CCB-4905-AD42-6C1B4F8A8308}" type="presOf" srcId="{F2FAD181-96E0-4670-931D-088E95FDD78C}" destId="{5B8A5A3F-0416-4FC5-9151-0B61F786CBB1}" srcOrd="1" destOrd="0" presId="urn:microsoft.com/office/officeart/2005/8/layout/bProcess3"/>
    <dgm:cxn modelId="{A42DE32F-A6DA-4C74-8853-C7AAD292AE28}" srcId="{B7048E5C-E234-4E66-8593-8620718ACCA6}" destId="{21877A1D-2CAF-4E32-9561-B390A9DB6190}" srcOrd="1" destOrd="0" parTransId="{BB3E7D46-989C-421D-AF1E-FA7AE8FCAA40}" sibTransId="{40C58ED8-B17B-4EDC-A27C-E4947E9B7E78}"/>
    <dgm:cxn modelId="{5E4E8830-1149-4BAA-8A79-557001F721DC}" type="presOf" srcId="{B7048E5C-E234-4E66-8593-8620718ACCA6}" destId="{53638018-24EF-46A9-96D4-8D1A8599BE8E}" srcOrd="0" destOrd="0" presId="urn:microsoft.com/office/officeart/2005/8/layout/bProcess3"/>
    <dgm:cxn modelId="{6F862762-BDA6-4AB5-9D1D-6F0BB6FC1F97}" type="presOf" srcId="{C96404C7-3839-4156-A937-B894629207B4}" destId="{D54C5FE5-138F-482B-89C2-F60D621A8BAC}" srcOrd="0" destOrd="0" presId="urn:microsoft.com/office/officeart/2005/8/layout/bProcess3"/>
    <dgm:cxn modelId="{F7ADA166-0A40-4295-9A30-D2B76F164DCD}" type="presOf" srcId="{7046C338-B0D0-49DE-87A0-942DD37F91E6}" destId="{3BF08612-8251-4283-9146-39295BFC2A29}" srcOrd="1" destOrd="0" presId="urn:microsoft.com/office/officeart/2005/8/layout/bProcess3"/>
    <dgm:cxn modelId="{0C429A4B-BBB6-4222-A3DD-88EC289DB289}" type="presOf" srcId="{7046C338-B0D0-49DE-87A0-942DD37F91E6}" destId="{EA1F9900-4ABD-486C-A2FC-C321EA44B64F}" srcOrd="0" destOrd="0" presId="urn:microsoft.com/office/officeart/2005/8/layout/bProcess3"/>
    <dgm:cxn modelId="{2DAEC74C-8CC7-440F-AD60-DCC382E1420B}" type="presOf" srcId="{46995CAF-7A2A-40D7-80C2-E29FC90DFFAB}" destId="{343D69E3-81B1-4ECA-BFB9-B558FA8D4732}" srcOrd="1" destOrd="0" presId="urn:microsoft.com/office/officeart/2005/8/layout/bProcess3"/>
    <dgm:cxn modelId="{0A4FBD4E-61A5-4550-B1CC-FAD9B111AC9F}" type="presOf" srcId="{D3FF0B57-E60C-4260-8620-1003473FEE06}" destId="{13C9D618-3AF7-4719-BF5D-7AB49A4A65E8}" srcOrd="0" destOrd="0" presId="urn:microsoft.com/office/officeart/2005/8/layout/bProcess3"/>
    <dgm:cxn modelId="{55D9536F-F26F-4C7C-A8E2-A3D9CADCEFB8}" srcId="{B7048E5C-E234-4E66-8593-8620718ACCA6}" destId="{1A79375A-C921-4311-9A0B-44061DD8C832}" srcOrd="8" destOrd="0" parTransId="{345F77A4-24D9-48D5-A704-DD6C7FF73312}" sibTransId="{151DCC55-38C0-4D00-AC05-39B0F0036F3B}"/>
    <dgm:cxn modelId="{C3D74B70-6AB9-4D1B-A88F-0257F2C3D845}" type="presOf" srcId="{586E140B-321E-4FA1-AE7B-99C152EB0CAB}" destId="{2E6B8E82-0B1A-4C1D-9F08-DEF483CD3563}" srcOrd="0" destOrd="0" presId="urn:microsoft.com/office/officeart/2005/8/layout/bProcess3"/>
    <dgm:cxn modelId="{51136555-2DC8-4E14-B470-1797D199034F}" srcId="{B7048E5C-E234-4E66-8593-8620718ACCA6}" destId="{586E140B-321E-4FA1-AE7B-99C152EB0CAB}" srcOrd="5" destOrd="0" parTransId="{FA9ACA9C-29EB-4F97-8065-FBEF7CE1C7D3}" sibTransId="{46995CAF-7A2A-40D7-80C2-E29FC90DFFAB}"/>
    <dgm:cxn modelId="{CA1A1E78-671F-4C5A-B10D-C241CC8CDD53}" type="presOf" srcId="{21877A1D-2CAF-4E32-9561-B390A9DB6190}" destId="{012737E0-04EB-4C6E-B231-4067912942AD}" srcOrd="0" destOrd="0" presId="urn:microsoft.com/office/officeart/2005/8/layout/bProcess3"/>
    <dgm:cxn modelId="{6ABF697F-7AD0-4C9E-A01B-3CFEDF084177}" srcId="{B7048E5C-E234-4E66-8593-8620718ACCA6}" destId="{51FF8745-D0A1-43C4-9575-0021EDBEE1F9}" srcOrd="3" destOrd="0" parTransId="{3D32A692-889A-4CB9-82F1-5F58905660E4}" sibTransId="{C96404C7-3839-4156-A937-B894629207B4}"/>
    <dgm:cxn modelId="{AE6DFF84-823B-42F8-9642-9A5450E50BDE}" type="presOf" srcId="{AE3E4408-93C4-4CA1-9CEF-07F9F7AA2118}" destId="{82A7C357-EC03-47E9-9C7D-B61CC1DC6712}" srcOrd="0" destOrd="0" presId="urn:microsoft.com/office/officeart/2005/8/layout/bProcess3"/>
    <dgm:cxn modelId="{F92A8E88-EA47-4E5F-A34D-2D7F48E86A4D}" srcId="{B7048E5C-E234-4E66-8593-8620718ACCA6}" destId="{796EBD81-2D56-45B2-972C-B685B984DE19}" srcOrd="0" destOrd="0" parTransId="{56B2E07C-9591-47D5-BDDB-583CD1E5B1D6}" sibTransId="{F2FAD181-96E0-4670-931D-088E95FDD78C}"/>
    <dgm:cxn modelId="{2D0F1B97-B730-4FA9-B054-689E487D37E2}" type="presOf" srcId="{51FF8745-D0A1-43C4-9575-0021EDBEE1F9}" destId="{DC81944B-5141-4A84-A20D-6B1049873838}" srcOrd="0" destOrd="0" presId="urn:microsoft.com/office/officeart/2005/8/layout/bProcess3"/>
    <dgm:cxn modelId="{6B9709AD-DD7D-417D-AD00-51AF65E274E3}" type="presOf" srcId="{C96404C7-3839-4156-A937-B894629207B4}" destId="{6237635E-22AE-4CD8-82ED-C1EDCEA43756}" srcOrd="1" destOrd="0" presId="urn:microsoft.com/office/officeart/2005/8/layout/bProcess3"/>
    <dgm:cxn modelId="{B067C8AE-F641-42D5-A79B-32D41E8FD129}" type="presOf" srcId="{46A367FD-0696-4F3B-A315-DC8E7E719AD7}" destId="{A22128EA-1AF9-4EF2-9403-926F96897059}" srcOrd="0" destOrd="0" presId="urn:microsoft.com/office/officeart/2005/8/layout/bProcess3"/>
    <dgm:cxn modelId="{6E88D7AF-DE14-4A73-8283-0AD2710F9531}" srcId="{B7048E5C-E234-4E66-8593-8620718ACCA6}" destId="{DAACF1DE-7684-413D-BA41-0963EB7B6819}" srcOrd="7" destOrd="0" parTransId="{7F906606-B651-4D22-8EFA-969F2731A1DA}" sibTransId="{D3FF0B57-E60C-4260-8620-1003473FEE06}"/>
    <dgm:cxn modelId="{B8A43EB2-291A-44C1-BE00-7E0A1590FCCF}" type="presOf" srcId="{838190A5-0930-4165-8318-6E95A6FE97FC}" destId="{923FD4E8-47A6-47BE-9463-E64D72572DDB}" srcOrd="0" destOrd="0" presId="urn:microsoft.com/office/officeart/2005/8/layout/bProcess3"/>
    <dgm:cxn modelId="{DFA9B0C0-86BE-4C19-A711-2B82ACC9581B}" type="presOf" srcId="{AE3E4408-93C4-4CA1-9CEF-07F9F7AA2118}" destId="{3CCC410C-3408-4D81-B143-1A2786283421}" srcOrd="1" destOrd="0" presId="urn:microsoft.com/office/officeart/2005/8/layout/bProcess3"/>
    <dgm:cxn modelId="{B1A9B9C1-4E3C-4CA7-8394-70933BAEEA0E}" type="presOf" srcId="{40C58ED8-B17B-4EDC-A27C-E4947E9B7E78}" destId="{72DD0327-AB79-4DFF-8AE1-D6E72E101600}" srcOrd="0" destOrd="0" presId="urn:microsoft.com/office/officeart/2005/8/layout/bProcess3"/>
    <dgm:cxn modelId="{C317CBC4-075B-40FB-BD4B-A4EAFF48B69A}" type="presOf" srcId="{8F3CDAC8-60BF-4AA5-B3F1-DABBE9E9559E}" destId="{DF6C25D7-AF3A-4578-B3AE-675F47641CF6}" srcOrd="1" destOrd="0" presId="urn:microsoft.com/office/officeart/2005/8/layout/bProcess3"/>
    <dgm:cxn modelId="{8D5C31C5-99E7-4AFF-91E4-61D483D2EFD3}" type="presOf" srcId="{BABAE8E7-3A82-4CE6-A244-02DB18D5B9B9}" destId="{9465AC53-7CD9-4EC5-8F1D-2EF6D85B6373}" srcOrd="0" destOrd="0" presId="urn:microsoft.com/office/officeart/2005/8/layout/bProcess3"/>
    <dgm:cxn modelId="{C056E9D2-8486-4D12-9722-4CE74A3A4F8D}" srcId="{B7048E5C-E234-4E66-8593-8620718ACCA6}" destId="{46A367FD-0696-4F3B-A315-DC8E7E719AD7}" srcOrd="2" destOrd="0" parTransId="{CDA4647D-C7A2-4D4C-A7B1-37546A62120E}" sibTransId="{7046C338-B0D0-49DE-87A0-942DD37F91E6}"/>
    <dgm:cxn modelId="{133110D5-8A98-4BA8-808F-095D99C66F70}" srcId="{B7048E5C-E234-4E66-8593-8620718ACCA6}" destId="{838190A5-0930-4165-8318-6E95A6FE97FC}" srcOrd="6" destOrd="0" parTransId="{92177CBF-2E0D-435B-BBCD-A1924D086611}" sibTransId="{8F3CDAC8-60BF-4AA5-B3F1-DABBE9E9559E}"/>
    <dgm:cxn modelId="{C2B779DB-A04F-4C1B-9E12-85D28381078C}" type="presOf" srcId="{D3FF0B57-E60C-4260-8620-1003473FEE06}" destId="{E32D8E15-4427-4F97-A92A-DCE713CEFBCA}" srcOrd="1" destOrd="0" presId="urn:microsoft.com/office/officeart/2005/8/layout/bProcess3"/>
    <dgm:cxn modelId="{A589CBDC-31A5-4AB3-997F-BE188D148448}" type="presOf" srcId="{46995CAF-7A2A-40D7-80C2-E29FC90DFFAB}" destId="{6E37E9C6-5776-49F6-8120-B7BB1F2429D7}" srcOrd="0" destOrd="0" presId="urn:microsoft.com/office/officeart/2005/8/layout/bProcess3"/>
    <dgm:cxn modelId="{760A17EC-BE24-42FE-9032-ACD01FCFA9D7}" type="presOf" srcId="{1A79375A-C921-4311-9A0B-44061DD8C832}" destId="{55C862C2-C200-4866-BCC5-A32E575361F9}" srcOrd="0" destOrd="0" presId="urn:microsoft.com/office/officeart/2005/8/layout/bProcess3"/>
    <dgm:cxn modelId="{8AF02FED-B2D2-4957-8107-392A99980863}" type="presOf" srcId="{8F3CDAC8-60BF-4AA5-B3F1-DABBE9E9559E}" destId="{039F3095-5192-4724-9C28-17AFC88CB129}" srcOrd="0" destOrd="0" presId="urn:microsoft.com/office/officeart/2005/8/layout/bProcess3"/>
    <dgm:cxn modelId="{0AC35CFF-9C0B-4135-8600-A7CCD0F97687}" type="presOf" srcId="{40C58ED8-B17B-4EDC-A27C-E4947E9B7E78}" destId="{F9AF9D0A-F4FB-46DC-8F19-463DC6B0E4F3}" srcOrd="1" destOrd="0" presId="urn:microsoft.com/office/officeart/2005/8/layout/bProcess3"/>
    <dgm:cxn modelId="{7C3DB4E3-15CE-4AB8-91AC-D7133D016C6C}" type="presParOf" srcId="{53638018-24EF-46A9-96D4-8D1A8599BE8E}" destId="{0D456F7E-567C-4790-90DA-514BFBCA8F09}" srcOrd="0" destOrd="0" presId="urn:microsoft.com/office/officeart/2005/8/layout/bProcess3"/>
    <dgm:cxn modelId="{0A7C848F-25E3-462E-979D-9386BBE02470}" type="presParOf" srcId="{53638018-24EF-46A9-96D4-8D1A8599BE8E}" destId="{A0FEAF43-1672-4A94-9AA6-170B927AD046}" srcOrd="1" destOrd="0" presId="urn:microsoft.com/office/officeart/2005/8/layout/bProcess3"/>
    <dgm:cxn modelId="{A4240972-66D0-408F-B819-499D93583B61}" type="presParOf" srcId="{A0FEAF43-1672-4A94-9AA6-170B927AD046}" destId="{5B8A5A3F-0416-4FC5-9151-0B61F786CBB1}" srcOrd="0" destOrd="0" presId="urn:microsoft.com/office/officeart/2005/8/layout/bProcess3"/>
    <dgm:cxn modelId="{48164F42-44C0-44BE-8FD8-1B7B804DA3A5}" type="presParOf" srcId="{53638018-24EF-46A9-96D4-8D1A8599BE8E}" destId="{012737E0-04EB-4C6E-B231-4067912942AD}" srcOrd="2" destOrd="0" presId="urn:microsoft.com/office/officeart/2005/8/layout/bProcess3"/>
    <dgm:cxn modelId="{C165DFC1-217A-4679-B65C-5612515DBEB7}" type="presParOf" srcId="{53638018-24EF-46A9-96D4-8D1A8599BE8E}" destId="{72DD0327-AB79-4DFF-8AE1-D6E72E101600}" srcOrd="3" destOrd="0" presId="urn:microsoft.com/office/officeart/2005/8/layout/bProcess3"/>
    <dgm:cxn modelId="{3F72DD87-125F-4CB7-88E0-D5871233ED9F}" type="presParOf" srcId="{72DD0327-AB79-4DFF-8AE1-D6E72E101600}" destId="{F9AF9D0A-F4FB-46DC-8F19-463DC6B0E4F3}" srcOrd="0" destOrd="0" presId="urn:microsoft.com/office/officeart/2005/8/layout/bProcess3"/>
    <dgm:cxn modelId="{885EA813-D0CA-46A2-82BC-C51786C1BD32}" type="presParOf" srcId="{53638018-24EF-46A9-96D4-8D1A8599BE8E}" destId="{A22128EA-1AF9-4EF2-9403-926F96897059}" srcOrd="4" destOrd="0" presId="urn:microsoft.com/office/officeart/2005/8/layout/bProcess3"/>
    <dgm:cxn modelId="{D88F2C48-67E3-46C3-99E7-24FD86ED0027}" type="presParOf" srcId="{53638018-24EF-46A9-96D4-8D1A8599BE8E}" destId="{EA1F9900-4ABD-486C-A2FC-C321EA44B64F}" srcOrd="5" destOrd="0" presId="urn:microsoft.com/office/officeart/2005/8/layout/bProcess3"/>
    <dgm:cxn modelId="{CC55874F-E93C-47DE-9072-539D0DAA1337}" type="presParOf" srcId="{EA1F9900-4ABD-486C-A2FC-C321EA44B64F}" destId="{3BF08612-8251-4283-9146-39295BFC2A29}" srcOrd="0" destOrd="0" presId="urn:microsoft.com/office/officeart/2005/8/layout/bProcess3"/>
    <dgm:cxn modelId="{672AFC3A-181F-4F9E-B5C7-09EAAEFD872C}" type="presParOf" srcId="{53638018-24EF-46A9-96D4-8D1A8599BE8E}" destId="{DC81944B-5141-4A84-A20D-6B1049873838}" srcOrd="6" destOrd="0" presId="urn:microsoft.com/office/officeart/2005/8/layout/bProcess3"/>
    <dgm:cxn modelId="{CFE6A5A8-5EA8-40F4-B97D-6983A68EC9BF}" type="presParOf" srcId="{53638018-24EF-46A9-96D4-8D1A8599BE8E}" destId="{D54C5FE5-138F-482B-89C2-F60D621A8BAC}" srcOrd="7" destOrd="0" presId="urn:microsoft.com/office/officeart/2005/8/layout/bProcess3"/>
    <dgm:cxn modelId="{05FD5B6F-D5E7-4FA7-9294-1E87052D6DAC}" type="presParOf" srcId="{D54C5FE5-138F-482B-89C2-F60D621A8BAC}" destId="{6237635E-22AE-4CD8-82ED-C1EDCEA43756}" srcOrd="0" destOrd="0" presId="urn:microsoft.com/office/officeart/2005/8/layout/bProcess3"/>
    <dgm:cxn modelId="{2B527955-B189-4596-B21F-E98F74712321}" type="presParOf" srcId="{53638018-24EF-46A9-96D4-8D1A8599BE8E}" destId="{9465AC53-7CD9-4EC5-8F1D-2EF6D85B6373}" srcOrd="8" destOrd="0" presId="urn:microsoft.com/office/officeart/2005/8/layout/bProcess3"/>
    <dgm:cxn modelId="{0456C6D0-140C-48F8-9256-853AEA686CC0}" type="presParOf" srcId="{53638018-24EF-46A9-96D4-8D1A8599BE8E}" destId="{82A7C357-EC03-47E9-9C7D-B61CC1DC6712}" srcOrd="9" destOrd="0" presId="urn:microsoft.com/office/officeart/2005/8/layout/bProcess3"/>
    <dgm:cxn modelId="{1AFE96AD-E8FF-4E45-9CE3-7687F43C84C5}" type="presParOf" srcId="{82A7C357-EC03-47E9-9C7D-B61CC1DC6712}" destId="{3CCC410C-3408-4D81-B143-1A2786283421}" srcOrd="0" destOrd="0" presId="urn:microsoft.com/office/officeart/2005/8/layout/bProcess3"/>
    <dgm:cxn modelId="{C2663577-6766-42B0-B258-E73709C9870B}" type="presParOf" srcId="{53638018-24EF-46A9-96D4-8D1A8599BE8E}" destId="{2E6B8E82-0B1A-4C1D-9F08-DEF483CD3563}" srcOrd="10" destOrd="0" presId="urn:microsoft.com/office/officeart/2005/8/layout/bProcess3"/>
    <dgm:cxn modelId="{C9D972A1-1228-403D-9747-1DA458A0E924}" type="presParOf" srcId="{53638018-24EF-46A9-96D4-8D1A8599BE8E}" destId="{6E37E9C6-5776-49F6-8120-B7BB1F2429D7}" srcOrd="11" destOrd="0" presId="urn:microsoft.com/office/officeart/2005/8/layout/bProcess3"/>
    <dgm:cxn modelId="{C21D9396-D6BA-4DE6-9F0D-1C850CEA6207}" type="presParOf" srcId="{6E37E9C6-5776-49F6-8120-B7BB1F2429D7}" destId="{343D69E3-81B1-4ECA-BFB9-B558FA8D4732}" srcOrd="0" destOrd="0" presId="urn:microsoft.com/office/officeart/2005/8/layout/bProcess3"/>
    <dgm:cxn modelId="{EA164563-309B-461C-B62A-688F0ADACB84}" type="presParOf" srcId="{53638018-24EF-46A9-96D4-8D1A8599BE8E}" destId="{923FD4E8-47A6-47BE-9463-E64D72572DDB}" srcOrd="12" destOrd="0" presId="urn:microsoft.com/office/officeart/2005/8/layout/bProcess3"/>
    <dgm:cxn modelId="{F8108443-0F99-44C3-82E5-A58FFC6BF088}" type="presParOf" srcId="{53638018-24EF-46A9-96D4-8D1A8599BE8E}" destId="{039F3095-5192-4724-9C28-17AFC88CB129}" srcOrd="13" destOrd="0" presId="urn:microsoft.com/office/officeart/2005/8/layout/bProcess3"/>
    <dgm:cxn modelId="{15079071-B13E-4B96-B0F4-98BEB281F043}" type="presParOf" srcId="{039F3095-5192-4724-9C28-17AFC88CB129}" destId="{DF6C25D7-AF3A-4578-B3AE-675F47641CF6}" srcOrd="0" destOrd="0" presId="urn:microsoft.com/office/officeart/2005/8/layout/bProcess3"/>
    <dgm:cxn modelId="{2C23EF34-B50C-403A-B79D-467F5E0D864E}" type="presParOf" srcId="{53638018-24EF-46A9-96D4-8D1A8599BE8E}" destId="{7CE02695-537D-45CE-B303-18DB43FD16E6}" srcOrd="14" destOrd="0" presId="urn:microsoft.com/office/officeart/2005/8/layout/bProcess3"/>
    <dgm:cxn modelId="{5F701FE1-64D6-46BA-8D84-B7B2FF057FC7}" type="presParOf" srcId="{53638018-24EF-46A9-96D4-8D1A8599BE8E}" destId="{13C9D618-3AF7-4719-BF5D-7AB49A4A65E8}" srcOrd="15" destOrd="0" presId="urn:microsoft.com/office/officeart/2005/8/layout/bProcess3"/>
    <dgm:cxn modelId="{9D2AA5EA-9394-4647-ADFF-7A0DB2673D7F}" type="presParOf" srcId="{13C9D618-3AF7-4719-BF5D-7AB49A4A65E8}" destId="{E32D8E15-4427-4F97-A92A-DCE713CEFBCA}" srcOrd="0" destOrd="0" presId="urn:microsoft.com/office/officeart/2005/8/layout/bProcess3"/>
    <dgm:cxn modelId="{FF3064E4-294E-4898-B50F-98EF0367935C}" type="presParOf" srcId="{53638018-24EF-46A9-96D4-8D1A8599BE8E}" destId="{55C862C2-C200-4866-BCC5-A32E575361F9}"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6F0A9DC-80FA-4A3E-9C5B-7615622174D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233703EA-4919-4B25-829F-28325B83189B}">
      <dgm:prSet phldrT="[Text]" custT="1"/>
      <dgm:spPr/>
      <dgm:t>
        <a:bodyPr/>
        <a:lstStyle/>
        <a:p>
          <a:r>
            <a:rPr lang="en-ZA" sz="2400" dirty="0">
              <a:effectLst>
                <a:outerShdw blurRad="38100" dist="38100" dir="2700000" algn="tl">
                  <a:srgbClr val="000000">
                    <a:alpha val="43137"/>
                  </a:srgbClr>
                </a:outerShdw>
              </a:effectLst>
            </a:rPr>
            <a:t>Audit systems back-up</a:t>
          </a:r>
        </a:p>
      </dgm:t>
    </dgm:pt>
    <dgm:pt modelId="{136F3D3E-57C9-4F44-9FC0-7828FDF3FA0F}" type="parTrans" cxnId="{2F03CF42-CB2C-460A-B4D2-29C5C1AF935C}">
      <dgm:prSet/>
      <dgm:spPr/>
      <dgm:t>
        <a:bodyPr/>
        <a:lstStyle/>
        <a:p>
          <a:endParaRPr lang="en-ZA"/>
        </a:p>
      </dgm:t>
    </dgm:pt>
    <dgm:pt modelId="{0FFC31D9-B651-420C-A785-21D0D4597638}" type="sibTrans" cxnId="{2F03CF42-CB2C-460A-B4D2-29C5C1AF935C}">
      <dgm:prSet/>
      <dgm:spPr/>
      <dgm:t>
        <a:bodyPr/>
        <a:lstStyle/>
        <a:p>
          <a:endParaRPr lang="en-ZA"/>
        </a:p>
      </dgm:t>
    </dgm:pt>
    <dgm:pt modelId="{FE05B179-FA7A-414E-9998-A65AE4DDAA6B}">
      <dgm:prSet custT="1"/>
      <dgm:spPr/>
      <dgm:t>
        <a:bodyPr/>
        <a:lstStyle/>
        <a:p>
          <a:r>
            <a:rPr lang="en-GB" sz="2400" dirty="0">
              <a:effectLst>
                <a:outerShdw blurRad="38100" dist="38100" dir="2700000" algn="tl">
                  <a:srgbClr val="000000">
                    <a:alpha val="43137"/>
                  </a:srgbClr>
                </a:outerShdw>
              </a:effectLst>
            </a:rPr>
            <a:t>Data flow of the system</a:t>
          </a:r>
          <a:endParaRPr lang="en-ZA" sz="2400" dirty="0">
            <a:effectLst>
              <a:outerShdw blurRad="38100" dist="38100" dir="2700000" algn="tl">
                <a:srgbClr val="000000">
                  <a:alpha val="43137"/>
                </a:srgbClr>
              </a:outerShdw>
            </a:effectLst>
          </a:endParaRPr>
        </a:p>
      </dgm:t>
    </dgm:pt>
    <dgm:pt modelId="{2D27746C-A54E-439F-B7AE-8D840C456379}" type="parTrans" cxnId="{5F0B40FE-F17C-4C31-8403-E0DBBF54B857}">
      <dgm:prSet/>
      <dgm:spPr/>
      <dgm:t>
        <a:bodyPr/>
        <a:lstStyle/>
        <a:p>
          <a:endParaRPr lang="en-ZA"/>
        </a:p>
      </dgm:t>
    </dgm:pt>
    <dgm:pt modelId="{AA174800-ECEC-4D1B-A023-F3EE0B6BBE5A}" type="sibTrans" cxnId="{5F0B40FE-F17C-4C31-8403-E0DBBF54B857}">
      <dgm:prSet/>
      <dgm:spPr/>
      <dgm:t>
        <a:bodyPr/>
        <a:lstStyle/>
        <a:p>
          <a:endParaRPr lang="en-ZA"/>
        </a:p>
      </dgm:t>
    </dgm:pt>
    <dgm:pt modelId="{1A6B5113-5046-458D-A184-0291514063A1}">
      <dgm:prSet custT="1"/>
      <dgm:spPr/>
      <dgm:t>
        <a:bodyPr/>
        <a:lstStyle/>
        <a:p>
          <a:r>
            <a:rPr lang="en-GB" sz="2400" dirty="0">
              <a:effectLst>
                <a:outerShdw blurRad="38100" dist="38100" dir="2700000" algn="tl">
                  <a:srgbClr val="000000">
                    <a:alpha val="43137"/>
                  </a:srgbClr>
                </a:outerShdw>
              </a:effectLst>
            </a:rPr>
            <a:t>Vendor lock-in Awareness and solutions </a:t>
          </a:r>
          <a:endParaRPr lang="en-ZA" sz="2400" dirty="0">
            <a:effectLst>
              <a:outerShdw blurRad="38100" dist="38100" dir="2700000" algn="tl">
                <a:srgbClr val="000000">
                  <a:alpha val="43137"/>
                </a:srgbClr>
              </a:outerShdw>
            </a:effectLst>
          </a:endParaRPr>
        </a:p>
      </dgm:t>
    </dgm:pt>
    <dgm:pt modelId="{10936E6B-9826-4BA3-8877-B0EA3634E1C3}" type="parTrans" cxnId="{FB64F663-238C-497D-A624-6CC71702DB52}">
      <dgm:prSet/>
      <dgm:spPr/>
      <dgm:t>
        <a:bodyPr/>
        <a:lstStyle/>
        <a:p>
          <a:endParaRPr lang="en-ZA"/>
        </a:p>
      </dgm:t>
    </dgm:pt>
    <dgm:pt modelId="{592F27CA-11B4-457E-89D5-34F87F5CF83D}" type="sibTrans" cxnId="{FB64F663-238C-497D-A624-6CC71702DB52}">
      <dgm:prSet/>
      <dgm:spPr/>
      <dgm:t>
        <a:bodyPr/>
        <a:lstStyle/>
        <a:p>
          <a:endParaRPr lang="en-ZA"/>
        </a:p>
      </dgm:t>
    </dgm:pt>
    <dgm:pt modelId="{5E126D9D-3C30-4165-84AF-D397A4460DCB}">
      <dgm:prSet custT="1"/>
      <dgm:spPr/>
      <dgm:t>
        <a:bodyPr/>
        <a:lstStyle/>
        <a:p>
          <a:r>
            <a:rPr lang="en-ZA" sz="2400" dirty="0">
              <a:effectLst>
                <a:outerShdw blurRad="38100" dist="38100" dir="2700000" algn="tl">
                  <a:srgbClr val="000000">
                    <a:alpha val="43137"/>
                  </a:srgbClr>
                </a:outerShdw>
              </a:effectLst>
            </a:rPr>
            <a:t>Knowing provider’s security procedures </a:t>
          </a:r>
        </a:p>
      </dgm:t>
    </dgm:pt>
    <dgm:pt modelId="{6E1A6416-C232-43DC-B4BB-4FA5FB51C56A}" type="parTrans" cxnId="{94366158-4F12-447C-84ED-282B969AD0C5}">
      <dgm:prSet/>
      <dgm:spPr/>
      <dgm:t>
        <a:bodyPr/>
        <a:lstStyle/>
        <a:p>
          <a:endParaRPr lang="en-ZA"/>
        </a:p>
      </dgm:t>
    </dgm:pt>
    <dgm:pt modelId="{14210CB8-2FB1-4E72-8952-704B978F4709}" type="sibTrans" cxnId="{94366158-4F12-447C-84ED-282B969AD0C5}">
      <dgm:prSet/>
      <dgm:spPr/>
      <dgm:t>
        <a:bodyPr/>
        <a:lstStyle/>
        <a:p>
          <a:endParaRPr lang="en-ZA"/>
        </a:p>
      </dgm:t>
    </dgm:pt>
    <dgm:pt modelId="{29D62170-BA85-4468-888A-88865181E284}" type="pres">
      <dgm:prSet presAssocID="{76F0A9DC-80FA-4A3E-9C5B-7615622174D9}" presName="diagram" presStyleCnt="0">
        <dgm:presLayoutVars>
          <dgm:dir/>
          <dgm:resizeHandles val="exact"/>
        </dgm:presLayoutVars>
      </dgm:prSet>
      <dgm:spPr/>
    </dgm:pt>
    <dgm:pt modelId="{60E66F23-0672-41E4-82ED-E4A7A970954F}" type="pres">
      <dgm:prSet presAssocID="{233703EA-4919-4B25-829F-28325B83189B}" presName="node" presStyleLbl="node1" presStyleIdx="0" presStyleCnt="4">
        <dgm:presLayoutVars>
          <dgm:bulletEnabled val="1"/>
        </dgm:presLayoutVars>
      </dgm:prSet>
      <dgm:spPr/>
    </dgm:pt>
    <dgm:pt modelId="{A6648E9D-5851-4D79-97C6-0E46E3AAAE55}" type="pres">
      <dgm:prSet presAssocID="{0FFC31D9-B651-420C-A785-21D0D4597638}" presName="sibTrans" presStyleCnt="0"/>
      <dgm:spPr/>
    </dgm:pt>
    <dgm:pt modelId="{9FF05D1F-B7D0-4543-A238-8B31BEAA5985}" type="pres">
      <dgm:prSet presAssocID="{FE05B179-FA7A-414E-9998-A65AE4DDAA6B}" presName="node" presStyleLbl="node1" presStyleIdx="1" presStyleCnt="4">
        <dgm:presLayoutVars>
          <dgm:bulletEnabled val="1"/>
        </dgm:presLayoutVars>
      </dgm:prSet>
      <dgm:spPr/>
    </dgm:pt>
    <dgm:pt modelId="{4AB84646-2C3B-46E7-A75D-BBD95203BBAC}" type="pres">
      <dgm:prSet presAssocID="{AA174800-ECEC-4D1B-A023-F3EE0B6BBE5A}" presName="sibTrans" presStyleCnt="0"/>
      <dgm:spPr/>
    </dgm:pt>
    <dgm:pt modelId="{156F798A-33E2-4B71-A9F5-A8368DD0C9D6}" type="pres">
      <dgm:prSet presAssocID="{1A6B5113-5046-458D-A184-0291514063A1}" presName="node" presStyleLbl="node1" presStyleIdx="2" presStyleCnt="4">
        <dgm:presLayoutVars>
          <dgm:bulletEnabled val="1"/>
        </dgm:presLayoutVars>
      </dgm:prSet>
      <dgm:spPr/>
    </dgm:pt>
    <dgm:pt modelId="{EF449065-5364-4458-94C6-347A4A259249}" type="pres">
      <dgm:prSet presAssocID="{592F27CA-11B4-457E-89D5-34F87F5CF83D}" presName="sibTrans" presStyleCnt="0"/>
      <dgm:spPr/>
    </dgm:pt>
    <dgm:pt modelId="{61EEA11F-1BAF-46E1-B167-0A8E24D2EB5F}" type="pres">
      <dgm:prSet presAssocID="{5E126D9D-3C30-4165-84AF-D397A4460DCB}" presName="node" presStyleLbl="node1" presStyleIdx="3" presStyleCnt="4">
        <dgm:presLayoutVars>
          <dgm:bulletEnabled val="1"/>
        </dgm:presLayoutVars>
      </dgm:prSet>
      <dgm:spPr/>
    </dgm:pt>
  </dgm:ptLst>
  <dgm:cxnLst>
    <dgm:cxn modelId="{2F03CF42-CB2C-460A-B4D2-29C5C1AF935C}" srcId="{76F0A9DC-80FA-4A3E-9C5B-7615622174D9}" destId="{233703EA-4919-4B25-829F-28325B83189B}" srcOrd="0" destOrd="0" parTransId="{136F3D3E-57C9-4F44-9FC0-7828FDF3FA0F}" sibTransId="{0FFC31D9-B651-420C-A785-21D0D4597638}"/>
    <dgm:cxn modelId="{FB64F663-238C-497D-A624-6CC71702DB52}" srcId="{76F0A9DC-80FA-4A3E-9C5B-7615622174D9}" destId="{1A6B5113-5046-458D-A184-0291514063A1}" srcOrd="2" destOrd="0" parTransId="{10936E6B-9826-4BA3-8877-B0EA3634E1C3}" sibTransId="{592F27CA-11B4-457E-89D5-34F87F5CF83D}"/>
    <dgm:cxn modelId="{85998971-222C-4F2D-AA08-E285100174A5}" type="presOf" srcId="{5E126D9D-3C30-4165-84AF-D397A4460DCB}" destId="{61EEA11F-1BAF-46E1-B167-0A8E24D2EB5F}" srcOrd="0" destOrd="0" presId="urn:microsoft.com/office/officeart/2005/8/layout/default"/>
    <dgm:cxn modelId="{29A9D071-337C-4BC5-BBA2-07996EF8545A}" type="presOf" srcId="{76F0A9DC-80FA-4A3E-9C5B-7615622174D9}" destId="{29D62170-BA85-4468-888A-88865181E284}" srcOrd="0" destOrd="0" presId="urn:microsoft.com/office/officeart/2005/8/layout/default"/>
    <dgm:cxn modelId="{4F913C76-F466-4D9D-87DF-20F79F2038ED}" type="presOf" srcId="{233703EA-4919-4B25-829F-28325B83189B}" destId="{60E66F23-0672-41E4-82ED-E4A7A970954F}" srcOrd="0" destOrd="0" presId="urn:microsoft.com/office/officeart/2005/8/layout/default"/>
    <dgm:cxn modelId="{94366158-4F12-447C-84ED-282B969AD0C5}" srcId="{76F0A9DC-80FA-4A3E-9C5B-7615622174D9}" destId="{5E126D9D-3C30-4165-84AF-D397A4460DCB}" srcOrd="3" destOrd="0" parTransId="{6E1A6416-C232-43DC-B4BB-4FA5FB51C56A}" sibTransId="{14210CB8-2FB1-4E72-8952-704B978F4709}"/>
    <dgm:cxn modelId="{43577B86-8AB7-4C1E-A9D2-1527872C1822}" type="presOf" srcId="{FE05B179-FA7A-414E-9998-A65AE4DDAA6B}" destId="{9FF05D1F-B7D0-4543-A238-8B31BEAA5985}" srcOrd="0" destOrd="0" presId="urn:microsoft.com/office/officeart/2005/8/layout/default"/>
    <dgm:cxn modelId="{670980C2-D331-4628-9891-BC5B9EF1B474}" type="presOf" srcId="{1A6B5113-5046-458D-A184-0291514063A1}" destId="{156F798A-33E2-4B71-A9F5-A8368DD0C9D6}" srcOrd="0" destOrd="0" presId="urn:microsoft.com/office/officeart/2005/8/layout/default"/>
    <dgm:cxn modelId="{5F0B40FE-F17C-4C31-8403-E0DBBF54B857}" srcId="{76F0A9DC-80FA-4A3E-9C5B-7615622174D9}" destId="{FE05B179-FA7A-414E-9998-A65AE4DDAA6B}" srcOrd="1" destOrd="0" parTransId="{2D27746C-A54E-439F-B7AE-8D840C456379}" sibTransId="{AA174800-ECEC-4D1B-A023-F3EE0B6BBE5A}"/>
    <dgm:cxn modelId="{54F8FA05-1724-4DCF-B23B-BDDAC482C075}" type="presParOf" srcId="{29D62170-BA85-4468-888A-88865181E284}" destId="{60E66F23-0672-41E4-82ED-E4A7A970954F}" srcOrd="0" destOrd="0" presId="urn:microsoft.com/office/officeart/2005/8/layout/default"/>
    <dgm:cxn modelId="{53F07EB8-3952-4D06-914D-8524499A60C9}" type="presParOf" srcId="{29D62170-BA85-4468-888A-88865181E284}" destId="{A6648E9D-5851-4D79-97C6-0E46E3AAAE55}" srcOrd="1" destOrd="0" presId="urn:microsoft.com/office/officeart/2005/8/layout/default"/>
    <dgm:cxn modelId="{72C4ADB9-BAB3-4503-A442-04E2BDACB2B7}" type="presParOf" srcId="{29D62170-BA85-4468-888A-88865181E284}" destId="{9FF05D1F-B7D0-4543-A238-8B31BEAA5985}" srcOrd="2" destOrd="0" presId="urn:microsoft.com/office/officeart/2005/8/layout/default"/>
    <dgm:cxn modelId="{F6F5A9EB-60F4-4AE3-8DDC-20454DED78A0}" type="presParOf" srcId="{29D62170-BA85-4468-888A-88865181E284}" destId="{4AB84646-2C3B-46E7-A75D-BBD95203BBAC}" srcOrd="3" destOrd="0" presId="urn:microsoft.com/office/officeart/2005/8/layout/default"/>
    <dgm:cxn modelId="{5D0EFDE5-52AF-475D-A4AA-83D6FAEA58F7}" type="presParOf" srcId="{29D62170-BA85-4468-888A-88865181E284}" destId="{156F798A-33E2-4B71-A9F5-A8368DD0C9D6}" srcOrd="4" destOrd="0" presId="urn:microsoft.com/office/officeart/2005/8/layout/default"/>
    <dgm:cxn modelId="{21B5BCF9-1CD2-45B9-A7D9-E48FC33A9F13}" type="presParOf" srcId="{29D62170-BA85-4468-888A-88865181E284}" destId="{EF449065-5364-4458-94C6-347A4A259249}" srcOrd="5" destOrd="0" presId="urn:microsoft.com/office/officeart/2005/8/layout/default"/>
    <dgm:cxn modelId="{0A29F795-60C4-4715-A26F-4F9EB95049D0}" type="presParOf" srcId="{29D62170-BA85-4468-888A-88865181E284}" destId="{61EEA11F-1BAF-46E1-B167-0A8E24D2EB5F}"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F0A9DC-80FA-4A3E-9C5B-7615622174D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6031C5B-4F2B-409F-9FF8-CA674C69427B}">
      <dgm:prSet custT="1"/>
      <dgm:spPr/>
      <dgm:t>
        <a:bodyPr/>
        <a:lstStyle/>
        <a:p>
          <a:r>
            <a:rPr lang="en-GB" sz="2400" dirty="0">
              <a:effectLst>
                <a:outerShdw blurRad="38100" dist="38100" dir="2700000" algn="tl">
                  <a:srgbClr val="000000">
                    <a:alpha val="43137"/>
                  </a:srgbClr>
                </a:outerShdw>
              </a:effectLst>
            </a:rPr>
            <a:t>Monitoring capacity planning and scaling capabilities </a:t>
          </a:r>
          <a:endParaRPr lang="en-ZA" sz="2400" dirty="0">
            <a:effectLst>
              <a:outerShdw blurRad="38100" dist="38100" dir="2700000" algn="tl">
                <a:srgbClr val="000000">
                  <a:alpha val="43137"/>
                </a:srgbClr>
              </a:outerShdw>
            </a:effectLst>
          </a:endParaRPr>
        </a:p>
      </dgm:t>
    </dgm:pt>
    <dgm:pt modelId="{7E26B963-62C6-4E6E-BFDD-38E2CEE81CBA}" type="parTrans" cxnId="{8FF2FB57-96F7-4804-B2AE-9F81322E68E5}">
      <dgm:prSet/>
      <dgm:spPr/>
      <dgm:t>
        <a:bodyPr/>
        <a:lstStyle/>
        <a:p>
          <a:endParaRPr lang="en-ZA"/>
        </a:p>
      </dgm:t>
    </dgm:pt>
    <dgm:pt modelId="{A963A7E2-C7C3-41CF-B812-654A9ED14E3E}" type="sibTrans" cxnId="{8FF2FB57-96F7-4804-B2AE-9F81322E68E5}">
      <dgm:prSet/>
      <dgm:spPr/>
      <dgm:t>
        <a:bodyPr/>
        <a:lstStyle/>
        <a:p>
          <a:endParaRPr lang="en-ZA"/>
        </a:p>
      </dgm:t>
    </dgm:pt>
    <dgm:pt modelId="{727457EC-F857-41D8-AE6A-36500A780F6B}">
      <dgm:prSet custT="1"/>
      <dgm:spPr/>
      <dgm:t>
        <a:bodyPr/>
        <a:lstStyle/>
        <a:p>
          <a:r>
            <a:rPr lang="en-ZA" sz="2400" dirty="0">
              <a:effectLst>
                <a:outerShdw blurRad="38100" dist="38100" dir="2700000" algn="tl">
                  <a:srgbClr val="000000">
                    <a:alpha val="43137"/>
                  </a:srgbClr>
                </a:outerShdw>
              </a:effectLst>
            </a:rPr>
            <a:t>Monitor audit log use</a:t>
          </a:r>
        </a:p>
      </dgm:t>
    </dgm:pt>
    <dgm:pt modelId="{5E9B836B-2E10-4377-AA0A-4BC83C8F0607}" type="parTrans" cxnId="{A4718F32-C8C6-4A05-BAA3-633C66FDC22C}">
      <dgm:prSet/>
      <dgm:spPr/>
      <dgm:t>
        <a:bodyPr/>
        <a:lstStyle/>
        <a:p>
          <a:endParaRPr lang="en-ZA"/>
        </a:p>
      </dgm:t>
    </dgm:pt>
    <dgm:pt modelId="{991C3A15-6F83-4782-A4FB-980457A2CD38}" type="sibTrans" cxnId="{A4718F32-C8C6-4A05-BAA3-633C66FDC22C}">
      <dgm:prSet/>
      <dgm:spPr/>
      <dgm:t>
        <a:bodyPr/>
        <a:lstStyle/>
        <a:p>
          <a:endParaRPr lang="en-ZA"/>
        </a:p>
      </dgm:t>
    </dgm:pt>
    <dgm:pt modelId="{6025B6B2-6AED-4FC0-8324-078F4DC69076}">
      <dgm:prSet custT="1"/>
      <dgm:spPr/>
      <dgm:t>
        <a:bodyPr/>
        <a:lstStyle/>
        <a:p>
          <a:r>
            <a:rPr lang="en-ZA" sz="2400" dirty="0">
              <a:effectLst>
                <a:outerShdw blurRad="38100" dist="38100" dir="2700000" algn="tl">
                  <a:srgbClr val="000000">
                    <a:alpha val="43137"/>
                  </a:srgbClr>
                </a:outerShdw>
              </a:effectLst>
            </a:rPr>
            <a:t>Solution testing and validation </a:t>
          </a:r>
        </a:p>
      </dgm:t>
    </dgm:pt>
    <dgm:pt modelId="{6E6D6DDB-899D-4BAC-BE9D-1F488634DEA7}" type="parTrans" cxnId="{0EB4E340-ACF2-4528-84DB-870DF97C4314}">
      <dgm:prSet/>
      <dgm:spPr/>
      <dgm:t>
        <a:bodyPr/>
        <a:lstStyle/>
        <a:p>
          <a:endParaRPr lang="en-ZA"/>
        </a:p>
      </dgm:t>
    </dgm:pt>
    <dgm:pt modelId="{61446E0D-A9EA-4771-A6AF-B30CBF444FDB}" type="sibTrans" cxnId="{0EB4E340-ACF2-4528-84DB-870DF97C4314}">
      <dgm:prSet/>
      <dgm:spPr/>
      <dgm:t>
        <a:bodyPr/>
        <a:lstStyle/>
        <a:p>
          <a:endParaRPr lang="en-ZA"/>
        </a:p>
      </dgm:t>
    </dgm:pt>
    <dgm:pt modelId="{29D62170-BA85-4468-888A-88865181E284}" type="pres">
      <dgm:prSet presAssocID="{76F0A9DC-80FA-4A3E-9C5B-7615622174D9}" presName="diagram" presStyleCnt="0">
        <dgm:presLayoutVars>
          <dgm:dir/>
          <dgm:resizeHandles val="exact"/>
        </dgm:presLayoutVars>
      </dgm:prSet>
      <dgm:spPr/>
    </dgm:pt>
    <dgm:pt modelId="{07921B53-CE85-4A17-A231-FABB66B5009E}" type="pres">
      <dgm:prSet presAssocID="{96031C5B-4F2B-409F-9FF8-CA674C69427B}" presName="node" presStyleLbl="node1" presStyleIdx="0" presStyleCnt="3">
        <dgm:presLayoutVars>
          <dgm:bulletEnabled val="1"/>
        </dgm:presLayoutVars>
      </dgm:prSet>
      <dgm:spPr/>
    </dgm:pt>
    <dgm:pt modelId="{2359B28C-E0C7-4323-A838-1FE79E27DAEC}" type="pres">
      <dgm:prSet presAssocID="{A963A7E2-C7C3-41CF-B812-654A9ED14E3E}" presName="sibTrans" presStyleCnt="0"/>
      <dgm:spPr/>
    </dgm:pt>
    <dgm:pt modelId="{44CC1C8A-511A-455D-B372-9D117D1FD840}" type="pres">
      <dgm:prSet presAssocID="{727457EC-F857-41D8-AE6A-36500A780F6B}" presName="node" presStyleLbl="node1" presStyleIdx="1" presStyleCnt="3">
        <dgm:presLayoutVars>
          <dgm:bulletEnabled val="1"/>
        </dgm:presLayoutVars>
      </dgm:prSet>
      <dgm:spPr/>
    </dgm:pt>
    <dgm:pt modelId="{11501375-C40C-4810-B123-A0E04E8B05F6}" type="pres">
      <dgm:prSet presAssocID="{991C3A15-6F83-4782-A4FB-980457A2CD38}" presName="sibTrans" presStyleCnt="0"/>
      <dgm:spPr/>
    </dgm:pt>
    <dgm:pt modelId="{96DC6576-11D6-4803-B471-3A13368E754A}" type="pres">
      <dgm:prSet presAssocID="{6025B6B2-6AED-4FC0-8324-078F4DC69076}" presName="node" presStyleLbl="node1" presStyleIdx="2" presStyleCnt="3">
        <dgm:presLayoutVars>
          <dgm:bulletEnabled val="1"/>
        </dgm:presLayoutVars>
      </dgm:prSet>
      <dgm:spPr/>
    </dgm:pt>
  </dgm:ptLst>
  <dgm:cxnLst>
    <dgm:cxn modelId="{7146F51A-8444-40E4-BE51-892A3E6FE273}" type="presOf" srcId="{96031C5B-4F2B-409F-9FF8-CA674C69427B}" destId="{07921B53-CE85-4A17-A231-FABB66B5009E}" srcOrd="0" destOrd="0" presId="urn:microsoft.com/office/officeart/2005/8/layout/default"/>
    <dgm:cxn modelId="{A4718F32-C8C6-4A05-BAA3-633C66FDC22C}" srcId="{76F0A9DC-80FA-4A3E-9C5B-7615622174D9}" destId="{727457EC-F857-41D8-AE6A-36500A780F6B}" srcOrd="1" destOrd="0" parTransId="{5E9B836B-2E10-4377-AA0A-4BC83C8F0607}" sibTransId="{991C3A15-6F83-4782-A4FB-980457A2CD38}"/>
    <dgm:cxn modelId="{0EB4E340-ACF2-4528-84DB-870DF97C4314}" srcId="{76F0A9DC-80FA-4A3E-9C5B-7615622174D9}" destId="{6025B6B2-6AED-4FC0-8324-078F4DC69076}" srcOrd="2" destOrd="0" parTransId="{6E6D6DDB-899D-4BAC-BE9D-1F488634DEA7}" sibTransId="{61446E0D-A9EA-4771-A6AF-B30CBF444FDB}"/>
    <dgm:cxn modelId="{29A9D071-337C-4BC5-BBA2-07996EF8545A}" type="presOf" srcId="{76F0A9DC-80FA-4A3E-9C5B-7615622174D9}" destId="{29D62170-BA85-4468-888A-88865181E284}" srcOrd="0" destOrd="0" presId="urn:microsoft.com/office/officeart/2005/8/layout/default"/>
    <dgm:cxn modelId="{8FF2FB57-96F7-4804-B2AE-9F81322E68E5}" srcId="{76F0A9DC-80FA-4A3E-9C5B-7615622174D9}" destId="{96031C5B-4F2B-409F-9FF8-CA674C69427B}" srcOrd="0" destOrd="0" parTransId="{7E26B963-62C6-4E6E-BFDD-38E2CEE81CBA}" sibTransId="{A963A7E2-C7C3-41CF-B812-654A9ED14E3E}"/>
    <dgm:cxn modelId="{5A8910B7-AF99-4678-AAA0-7A2DF2BD95B8}" type="presOf" srcId="{727457EC-F857-41D8-AE6A-36500A780F6B}" destId="{44CC1C8A-511A-455D-B372-9D117D1FD840}" srcOrd="0" destOrd="0" presId="urn:microsoft.com/office/officeart/2005/8/layout/default"/>
    <dgm:cxn modelId="{9FB2B9FA-6577-4405-8CBD-09D3FDF12B36}" type="presOf" srcId="{6025B6B2-6AED-4FC0-8324-078F4DC69076}" destId="{96DC6576-11D6-4803-B471-3A13368E754A}" srcOrd="0" destOrd="0" presId="urn:microsoft.com/office/officeart/2005/8/layout/default"/>
    <dgm:cxn modelId="{243DA665-B7D2-44D7-A938-E10037903FFC}" type="presParOf" srcId="{29D62170-BA85-4468-888A-88865181E284}" destId="{07921B53-CE85-4A17-A231-FABB66B5009E}" srcOrd="0" destOrd="0" presId="urn:microsoft.com/office/officeart/2005/8/layout/default"/>
    <dgm:cxn modelId="{24F5FFF6-B957-415B-88B5-1C76DA4BDB5D}" type="presParOf" srcId="{29D62170-BA85-4468-888A-88865181E284}" destId="{2359B28C-E0C7-4323-A838-1FE79E27DAEC}" srcOrd="1" destOrd="0" presId="urn:microsoft.com/office/officeart/2005/8/layout/default"/>
    <dgm:cxn modelId="{5D7152B5-46A5-4FA8-BE80-A66A62ABB39E}" type="presParOf" srcId="{29D62170-BA85-4468-888A-88865181E284}" destId="{44CC1C8A-511A-455D-B372-9D117D1FD840}" srcOrd="2" destOrd="0" presId="urn:microsoft.com/office/officeart/2005/8/layout/default"/>
    <dgm:cxn modelId="{F7348E6C-90C5-47DB-A925-941215F785A1}" type="presParOf" srcId="{29D62170-BA85-4468-888A-88865181E284}" destId="{11501375-C40C-4810-B123-A0E04E8B05F6}" srcOrd="3" destOrd="0" presId="urn:microsoft.com/office/officeart/2005/8/layout/default"/>
    <dgm:cxn modelId="{A48769F8-6B04-4EFD-9CF6-C5DB052FBE92}" type="presParOf" srcId="{29D62170-BA85-4468-888A-88865181E284}" destId="{96DC6576-11D6-4803-B471-3A13368E754A}"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BD18FCF-8E38-422A-8397-B906422AAF00}"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B606F62D-8584-4DD6-9E4F-32508A013982}">
      <dgm:prSet phldrT="[Text]" custT="1"/>
      <dgm:spPr/>
      <dgm:t>
        <a:bodyPr/>
        <a:lstStyle/>
        <a:p>
          <a:r>
            <a:rPr lang="en-ZA" sz="2400" b="1" dirty="0">
              <a:effectLst>
                <a:outerShdw blurRad="38100" dist="38100" dir="2700000" algn="tl">
                  <a:srgbClr val="000000">
                    <a:alpha val="43137"/>
                  </a:srgbClr>
                </a:outerShdw>
              </a:effectLst>
            </a:rPr>
            <a:t>Infrastructure as a Service (IaaS)</a:t>
          </a:r>
        </a:p>
      </dgm:t>
    </dgm:pt>
    <dgm:pt modelId="{E567A1B9-5794-41BF-95EE-C33948A227A3}" type="parTrans" cxnId="{5FB7CB1B-B49E-415C-94B1-B6F72089CD0F}">
      <dgm:prSet/>
      <dgm:spPr/>
      <dgm:t>
        <a:bodyPr/>
        <a:lstStyle/>
        <a:p>
          <a:endParaRPr lang="en-ZA"/>
        </a:p>
      </dgm:t>
    </dgm:pt>
    <dgm:pt modelId="{4F87E920-251E-4DC8-83D7-49A73705CFD3}" type="sibTrans" cxnId="{5FB7CB1B-B49E-415C-94B1-B6F72089CD0F}">
      <dgm:prSet/>
      <dgm:spPr/>
      <dgm:t>
        <a:bodyPr/>
        <a:lstStyle/>
        <a:p>
          <a:endParaRPr lang="en-ZA"/>
        </a:p>
      </dgm:t>
    </dgm:pt>
    <dgm:pt modelId="{295178A6-0C7C-4D2E-87F2-3179023C09AB}">
      <dgm:prSet custT="1"/>
      <dgm:spPr/>
      <dgm:t>
        <a:bodyPr/>
        <a:lstStyle/>
        <a:p>
          <a:r>
            <a:rPr lang="en-ZA" sz="2400" b="1" dirty="0">
              <a:effectLst>
                <a:outerShdw blurRad="38100" dist="38100" dir="2700000" algn="tl">
                  <a:srgbClr val="000000">
                    <a:alpha val="43137"/>
                  </a:srgbClr>
                </a:outerShdw>
              </a:effectLst>
            </a:rPr>
            <a:t>Platform as a Service (PaaS)</a:t>
          </a:r>
        </a:p>
      </dgm:t>
    </dgm:pt>
    <dgm:pt modelId="{B86F9864-568B-4818-99A8-79E979027579}" type="parTrans" cxnId="{D3FFCBE6-215C-4B5D-9041-BF801C54F263}">
      <dgm:prSet/>
      <dgm:spPr/>
      <dgm:t>
        <a:bodyPr/>
        <a:lstStyle/>
        <a:p>
          <a:endParaRPr lang="en-ZA"/>
        </a:p>
      </dgm:t>
    </dgm:pt>
    <dgm:pt modelId="{3022B4E6-246B-4F1B-8F4F-B474532A258B}" type="sibTrans" cxnId="{D3FFCBE6-215C-4B5D-9041-BF801C54F263}">
      <dgm:prSet/>
      <dgm:spPr/>
      <dgm:t>
        <a:bodyPr/>
        <a:lstStyle/>
        <a:p>
          <a:endParaRPr lang="en-ZA"/>
        </a:p>
      </dgm:t>
    </dgm:pt>
    <dgm:pt modelId="{00C0898E-E007-4658-8186-913DFB34F24F}">
      <dgm:prSet custT="1"/>
      <dgm:spPr/>
      <dgm:t>
        <a:bodyPr/>
        <a:lstStyle/>
        <a:p>
          <a:r>
            <a:rPr lang="en-GB" sz="2400" b="1" dirty="0">
              <a:effectLst>
                <a:outerShdw blurRad="38100" dist="38100" dir="2700000" algn="tl">
                  <a:srgbClr val="000000">
                    <a:alpha val="43137"/>
                  </a:srgbClr>
                </a:outerShdw>
              </a:effectLst>
            </a:rPr>
            <a:t>Software as a Service (SaaS)</a:t>
          </a:r>
          <a:endParaRPr lang="en-ZA" sz="2400" b="1" dirty="0">
            <a:effectLst>
              <a:outerShdw blurRad="38100" dist="38100" dir="2700000" algn="tl">
                <a:srgbClr val="000000">
                  <a:alpha val="43137"/>
                </a:srgbClr>
              </a:outerShdw>
            </a:effectLst>
          </a:endParaRPr>
        </a:p>
      </dgm:t>
    </dgm:pt>
    <dgm:pt modelId="{34467B53-915D-42E0-973B-CD3A68D7CD03}" type="parTrans" cxnId="{038E7B2A-54CB-4297-A678-83957917C895}">
      <dgm:prSet/>
      <dgm:spPr/>
      <dgm:t>
        <a:bodyPr/>
        <a:lstStyle/>
        <a:p>
          <a:endParaRPr lang="en-ZA"/>
        </a:p>
      </dgm:t>
    </dgm:pt>
    <dgm:pt modelId="{B2FD0FE0-775D-423C-B409-A69E0EA840B6}" type="sibTrans" cxnId="{038E7B2A-54CB-4297-A678-83957917C895}">
      <dgm:prSet/>
      <dgm:spPr/>
      <dgm:t>
        <a:bodyPr/>
        <a:lstStyle/>
        <a:p>
          <a:endParaRPr lang="en-ZA"/>
        </a:p>
      </dgm:t>
    </dgm:pt>
    <dgm:pt modelId="{E2DD2308-1584-42E7-AE35-7493CC261EE2}" type="pres">
      <dgm:prSet presAssocID="{6BD18FCF-8E38-422A-8397-B906422AAF00}" presName="diagram" presStyleCnt="0">
        <dgm:presLayoutVars>
          <dgm:dir/>
          <dgm:resizeHandles val="exact"/>
        </dgm:presLayoutVars>
      </dgm:prSet>
      <dgm:spPr/>
    </dgm:pt>
    <dgm:pt modelId="{4F282F94-7188-4609-B35D-A4CBB060B654}" type="pres">
      <dgm:prSet presAssocID="{B606F62D-8584-4DD6-9E4F-32508A013982}" presName="node" presStyleLbl="node1" presStyleIdx="0" presStyleCnt="3">
        <dgm:presLayoutVars>
          <dgm:bulletEnabled val="1"/>
        </dgm:presLayoutVars>
      </dgm:prSet>
      <dgm:spPr/>
    </dgm:pt>
    <dgm:pt modelId="{10BEAABE-A0B3-4A8F-A463-AC8852EEEBB0}" type="pres">
      <dgm:prSet presAssocID="{4F87E920-251E-4DC8-83D7-49A73705CFD3}" presName="sibTrans" presStyleCnt="0"/>
      <dgm:spPr/>
    </dgm:pt>
    <dgm:pt modelId="{AE973F29-1194-49F5-A171-AD5B5E29CD10}" type="pres">
      <dgm:prSet presAssocID="{295178A6-0C7C-4D2E-87F2-3179023C09AB}" presName="node" presStyleLbl="node1" presStyleIdx="1" presStyleCnt="3">
        <dgm:presLayoutVars>
          <dgm:bulletEnabled val="1"/>
        </dgm:presLayoutVars>
      </dgm:prSet>
      <dgm:spPr/>
    </dgm:pt>
    <dgm:pt modelId="{8E9485A8-4D63-43C8-8337-3A73EAD7A609}" type="pres">
      <dgm:prSet presAssocID="{3022B4E6-246B-4F1B-8F4F-B474532A258B}" presName="sibTrans" presStyleCnt="0"/>
      <dgm:spPr/>
    </dgm:pt>
    <dgm:pt modelId="{186E8193-7321-474E-AD5A-C5269EB7E817}" type="pres">
      <dgm:prSet presAssocID="{00C0898E-E007-4658-8186-913DFB34F24F}" presName="node" presStyleLbl="node1" presStyleIdx="2" presStyleCnt="3">
        <dgm:presLayoutVars>
          <dgm:bulletEnabled val="1"/>
        </dgm:presLayoutVars>
      </dgm:prSet>
      <dgm:spPr/>
    </dgm:pt>
  </dgm:ptLst>
  <dgm:cxnLst>
    <dgm:cxn modelId="{5FB7CB1B-B49E-415C-94B1-B6F72089CD0F}" srcId="{6BD18FCF-8E38-422A-8397-B906422AAF00}" destId="{B606F62D-8584-4DD6-9E4F-32508A013982}" srcOrd="0" destOrd="0" parTransId="{E567A1B9-5794-41BF-95EE-C33948A227A3}" sibTransId="{4F87E920-251E-4DC8-83D7-49A73705CFD3}"/>
    <dgm:cxn modelId="{038E7B2A-54CB-4297-A678-83957917C895}" srcId="{6BD18FCF-8E38-422A-8397-B906422AAF00}" destId="{00C0898E-E007-4658-8186-913DFB34F24F}" srcOrd="2" destOrd="0" parTransId="{34467B53-915D-42E0-973B-CD3A68D7CD03}" sibTransId="{B2FD0FE0-775D-423C-B409-A69E0EA840B6}"/>
    <dgm:cxn modelId="{6D236F6F-B44A-46AB-83B1-653C7FE81AD4}" type="presOf" srcId="{B606F62D-8584-4DD6-9E4F-32508A013982}" destId="{4F282F94-7188-4609-B35D-A4CBB060B654}" srcOrd="0" destOrd="0" presId="urn:microsoft.com/office/officeart/2005/8/layout/default"/>
    <dgm:cxn modelId="{0E717B6F-A3A9-4A7E-A163-6722ABBCFB7B}" type="presOf" srcId="{295178A6-0C7C-4D2E-87F2-3179023C09AB}" destId="{AE973F29-1194-49F5-A171-AD5B5E29CD10}" srcOrd="0" destOrd="0" presId="urn:microsoft.com/office/officeart/2005/8/layout/default"/>
    <dgm:cxn modelId="{687577D6-A42A-47A5-A641-00BEF5FFD624}" type="presOf" srcId="{00C0898E-E007-4658-8186-913DFB34F24F}" destId="{186E8193-7321-474E-AD5A-C5269EB7E817}" srcOrd="0" destOrd="0" presId="urn:microsoft.com/office/officeart/2005/8/layout/default"/>
    <dgm:cxn modelId="{D3FFCBE6-215C-4B5D-9041-BF801C54F263}" srcId="{6BD18FCF-8E38-422A-8397-B906422AAF00}" destId="{295178A6-0C7C-4D2E-87F2-3179023C09AB}" srcOrd="1" destOrd="0" parTransId="{B86F9864-568B-4818-99A8-79E979027579}" sibTransId="{3022B4E6-246B-4F1B-8F4F-B474532A258B}"/>
    <dgm:cxn modelId="{6EC04EF2-93B0-4714-AAD2-8250C363D815}" type="presOf" srcId="{6BD18FCF-8E38-422A-8397-B906422AAF00}" destId="{E2DD2308-1584-42E7-AE35-7493CC261EE2}" srcOrd="0" destOrd="0" presId="urn:microsoft.com/office/officeart/2005/8/layout/default"/>
    <dgm:cxn modelId="{384CBD7D-7E1E-4CEA-A6A6-7BA58FF1AA5C}" type="presParOf" srcId="{E2DD2308-1584-42E7-AE35-7493CC261EE2}" destId="{4F282F94-7188-4609-B35D-A4CBB060B654}" srcOrd="0" destOrd="0" presId="urn:microsoft.com/office/officeart/2005/8/layout/default"/>
    <dgm:cxn modelId="{897C9B7F-705C-4380-A23A-7C6886FADA4B}" type="presParOf" srcId="{E2DD2308-1584-42E7-AE35-7493CC261EE2}" destId="{10BEAABE-A0B3-4A8F-A463-AC8852EEEBB0}" srcOrd="1" destOrd="0" presId="urn:microsoft.com/office/officeart/2005/8/layout/default"/>
    <dgm:cxn modelId="{CBA3B941-A9AE-4705-B6BF-F03D2E19EEAB}" type="presParOf" srcId="{E2DD2308-1584-42E7-AE35-7493CC261EE2}" destId="{AE973F29-1194-49F5-A171-AD5B5E29CD10}" srcOrd="2" destOrd="0" presId="urn:microsoft.com/office/officeart/2005/8/layout/default"/>
    <dgm:cxn modelId="{58362F68-6ECC-467A-8522-66F9B2F9EB7C}" type="presParOf" srcId="{E2DD2308-1584-42E7-AE35-7493CC261EE2}" destId="{8E9485A8-4D63-43C8-8337-3A73EAD7A609}" srcOrd="3" destOrd="0" presId="urn:microsoft.com/office/officeart/2005/8/layout/default"/>
    <dgm:cxn modelId="{F1087B4D-3782-4A28-922B-4B0C4ADA0A9F}" type="presParOf" srcId="{E2DD2308-1584-42E7-AE35-7493CC261EE2}" destId="{186E8193-7321-474E-AD5A-C5269EB7E81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94EB4A4-BE80-4159-8723-18258C9A446C}"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2A91C598-9796-4618-B26C-1CD269B0EAAD}">
      <dgm:prSet phldrT="[Text]"/>
      <dgm:spPr/>
      <dgm:t>
        <a:bodyPr/>
        <a:lstStyle/>
        <a:p>
          <a:r>
            <a:rPr lang="en-ZA" dirty="0">
              <a:solidFill>
                <a:srgbClr val="000000"/>
              </a:solidFill>
            </a:rPr>
            <a:t>Security</a:t>
          </a:r>
        </a:p>
      </dgm:t>
    </dgm:pt>
    <dgm:pt modelId="{7BD3C46C-F272-4216-A173-69DC87B8E187}" type="parTrans" cxnId="{26A7E3EA-9686-4C3C-A98E-CE97834E1298}">
      <dgm:prSet/>
      <dgm:spPr/>
      <dgm:t>
        <a:bodyPr/>
        <a:lstStyle/>
        <a:p>
          <a:endParaRPr lang="en-ZA"/>
        </a:p>
      </dgm:t>
    </dgm:pt>
    <dgm:pt modelId="{299CD312-36E9-4794-907A-C74157FE19E4}" type="sibTrans" cxnId="{26A7E3EA-9686-4C3C-A98E-CE97834E1298}">
      <dgm:prSet/>
      <dgm:spPr/>
      <dgm:t>
        <a:bodyPr/>
        <a:lstStyle/>
        <a:p>
          <a:endParaRPr lang="en-ZA"/>
        </a:p>
      </dgm:t>
    </dgm:pt>
    <dgm:pt modelId="{3ECC7E8E-9FD5-459F-A9D2-14933171A622}">
      <dgm:prSet/>
      <dgm:spPr/>
      <dgm:t>
        <a:bodyPr/>
        <a:lstStyle/>
        <a:p>
          <a:r>
            <a:rPr lang="en-ZA" dirty="0">
              <a:solidFill>
                <a:srgbClr val="000000"/>
              </a:solidFill>
            </a:rPr>
            <a:t>Collaboration</a:t>
          </a:r>
        </a:p>
      </dgm:t>
    </dgm:pt>
    <dgm:pt modelId="{06573F17-D72C-4F71-A6A3-4EFA7FBB2887}" type="parTrans" cxnId="{B115DEA1-AFD5-4738-BADC-D8F657AC3113}">
      <dgm:prSet/>
      <dgm:spPr/>
      <dgm:t>
        <a:bodyPr/>
        <a:lstStyle/>
        <a:p>
          <a:endParaRPr lang="en-ZA"/>
        </a:p>
      </dgm:t>
    </dgm:pt>
    <dgm:pt modelId="{C2EF67F3-0ED0-45F9-8587-B452B7B44E30}" type="sibTrans" cxnId="{B115DEA1-AFD5-4738-BADC-D8F657AC3113}">
      <dgm:prSet/>
      <dgm:spPr/>
      <dgm:t>
        <a:bodyPr/>
        <a:lstStyle/>
        <a:p>
          <a:endParaRPr lang="en-ZA"/>
        </a:p>
      </dgm:t>
    </dgm:pt>
    <dgm:pt modelId="{C5E22B78-9759-47CB-921B-2593C7094595}">
      <dgm:prSet/>
      <dgm:spPr/>
      <dgm:t>
        <a:bodyPr/>
        <a:lstStyle/>
        <a:p>
          <a:r>
            <a:rPr lang="en-ZA" dirty="0">
              <a:solidFill>
                <a:srgbClr val="000000"/>
              </a:solidFill>
            </a:rPr>
            <a:t>Accessibility</a:t>
          </a:r>
        </a:p>
      </dgm:t>
    </dgm:pt>
    <dgm:pt modelId="{1D98DB63-15F6-48D2-8F0D-71859573B0AD}" type="parTrans" cxnId="{337B1212-686C-48D4-AEB2-792B243CD14A}">
      <dgm:prSet/>
      <dgm:spPr/>
      <dgm:t>
        <a:bodyPr/>
        <a:lstStyle/>
        <a:p>
          <a:endParaRPr lang="en-ZA"/>
        </a:p>
      </dgm:t>
    </dgm:pt>
    <dgm:pt modelId="{D80CCD2B-C6D2-4CEE-8506-1D89132CDB7C}" type="sibTrans" cxnId="{337B1212-686C-48D4-AEB2-792B243CD14A}">
      <dgm:prSet/>
      <dgm:spPr/>
      <dgm:t>
        <a:bodyPr/>
        <a:lstStyle/>
        <a:p>
          <a:endParaRPr lang="en-ZA"/>
        </a:p>
      </dgm:t>
    </dgm:pt>
    <dgm:pt modelId="{94D98CD2-0A67-4717-82C0-FD63CEC5B335}">
      <dgm:prSet/>
      <dgm:spPr/>
      <dgm:t>
        <a:bodyPr/>
        <a:lstStyle/>
        <a:p>
          <a:r>
            <a:rPr lang="en-ZA" dirty="0">
              <a:solidFill>
                <a:srgbClr val="000000"/>
              </a:solidFill>
            </a:rPr>
            <a:t>Cost efficiency</a:t>
          </a:r>
        </a:p>
      </dgm:t>
    </dgm:pt>
    <dgm:pt modelId="{C9A39FED-7DC3-476C-9785-FA0879782ED8}" type="parTrans" cxnId="{96945CD4-09A7-41C6-89D8-2EA052826AD8}">
      <dgm:prSet/>
      <dgm:spPr/>
      <dgm:t>
        <a:bodyPr/>
        <a:lstStyle/>
        <a:p>
          <a:endParaRPr lang="en-ZA"/>
        </a:p>
      </dgm:t>
    </dgm:pt>
    <dgm:pt modelId="{D92AD4FD-508F-4422-AE1E-7AB939436A9B}" type="sibTrans" cxnId="{96945CD4-09A7-41C6-89D8-2EA052826AD8}">
      <dgm:prSet/>
      <dgm:spPr/>
      <dgm:t>
        <a:bodyPr/>
        <a:lstStyle/>
        <a:p>
          <a:endParaRPr lang="en-ZA"/>
        </a:p>
      </dgm:t>
    </dgm:pt>
    <dgm:pt modelId="{2964F878-95FB-4BA0-8459-DF52566867E5}" type="pres">
      <dgm:prSet presAssocID="{A94EB4A4-BE80-4159-8723-18258C9A446C}" presName="Name0" presStyleCnt="0">
        <dgm:presLayoutVars>
          <dgm:dir/>
          <dgm:resizeHandles val="exact"/>
        </dgm:presLayoutVars>
      </dgm:prSet>
      <dgm:spPr/>
    </dgm:pt>
    <dgm:pt modelId="{6708EFE3-BC3E-412C-96D7-FD1D8A165C13}" type="pres">
      <dgm:prSet presAssocID="{2A91C598-9796-4618-B26C-1CD269B0EAAD}" presName="Name5" presStyleLbl="vennNode1" presStyleIdx="0" presStyleCnt="4">
        <dgm:presLayoutVars>
          <dgm:bulletEnabled val="1"/>
        </dgm:presLayoutVars>
      </dgm:prSet>
      <dgm:spPr/>
    </dgm:pt>
    <dgm:pt modelId="{10FA803A-4E0B-4873-A0E7-A66ADEDDBCAA}" type="pres">
      <dgm:prSet presAssocID="{299CD312-36E9-4794-907A-C74157FE19E4}" presName="space" presStyleCnt="0"/>
      <dgm:spPr/>
    </dgm:pt>
    <dgm:pt modelId="{C8E4C365-2119-4CEE-9E4A-52A678E222E0}" type="pres">
      <dgm:prSet presAssocID="{3ECC7E8E-9FD5-459F-A9D2-14933171A622}" presName="Name5" presStyleLbl="vennNode1" presStyleIdx="1" presStyleCnt="4">
        <dgm:presLayoutVars>
          <dgm:bulletEnabled val="1"/>
        </dgm:presLayoutVars>
      </dgm:prSet>
      <dgm:spPr/>
    </dgm:pt>
    <dgm:pt modelId="{DB37E0B3-1EA8-44A1-9083-510E076ED15B}" type="pres">
      <dgm:prSet presAssocID="{C2EF67F3-0ED0-45F9-8587-B452B7B44E30}" presName="space" presStyleCnt="0"/>
      <dgm:spPr/>
    </dgm:pt>
    <dgm:pt modelId="{B9C79132-21F5-4287-8587-7810E88C2858}" type="pres">
      <dgm:prSet presAssocID="{C5E22B78-9759-47CB-921B-2593C7094595}" presName="Name5" presStyleLbl="vennNode1" presStyleIdx="2" presStyleCnt="4">
        <dgm:presLayoutVars>
          <dgm:bulletEnabled val="1"/>
        </dgm:presLayoutVars>
      </dgm:prSet>
      <dgm:spPr/>
    </dgm:pt>
    <dgm:pt modelId="{EEC69965-BF39-4638-BA69-88965D7B1DBD}" type="pres">
      <dgm:prSet presAssocID="{D80CCD2B-C6D2-4CEE-8506-1D89132CDB7C}" presName="space" presStyleCnt="0"/>
      <dgm:spPr/>
    </dgm:pt>
    <dgm:pt modelId="{4DC5FCFF-E0C1-4FE6-9B3C-3D0D2ECE2028}" type="pres">
      <dgm:prSet presAssocID="{94D98CD2-0A67-4717-82C0-FD63CEC5B335}" presName="Name5" presStyleLbl="vennNode1" presStyleIdx="3" presStyleCnt="4">
        <dgm:presLayoutVars>
          <dgm:bulletEnabled val="1"/>
        </dgm:presLayoutVars>
      </dgm:prSet>
      <dgm:spPr/>
    </dgm:pt>
  </dgm:ptLst>
  <dgm:cxnLst>
    <dgm:cxn modelId="{337B1212-686C-48D4-AEB2-792B243CD14A}" srcId="{A94EB4A4-BE80-4159-8723-18258C9A446C}" destId="{C5E22B78-9759-47CB-921B-2593C7094595}" srcOrd="2" destOrd="0" parTransId="{1D98DB63-15F6-48D2-8F0D-71859573B0AD}" sibTransId="{D80CCD2B-C6D2-4CEE-8506-1D89132CDB7C}"/>
    <dgm:cxn modelId="{CDEB751F-F55A-4F4D-BD9D-8ED50560FEA4}" type="presOf" srcId="{2A91C598-9796-4618-B26C-1CD269B0EAAD}" destId="{6708EFE3-BC3E-412C-96D7-FD1D8A165C13}" srcOrd="0" destOrd="0" presId="urn:microsoft.com/office/officeart/2005/8/layout/venn3"/>
    <dgm:cxn modelId="{9CC0F83F-54A1-43A3-9BBF-25DF2221FAE6}" type="presOf" srcId="{3ECC7E8E-9FD5-459F-A9D2-14933171A622}" destId="{C8E4C365-2119-4CEE-9E4A-52A678E222E0}" srcOrd="0" destOrd="0" presId="urn:microsoft.com/office/officeart/2005/8/layout/venn3"/>
    <dgm:cxn modelId="{86E82366-86A9-4698-8DE8-CFA3D3226272}" type="presOf" srcId="{A94EB4A4-BE80-4159-8723-18258C9A446C}" destId="{2964F878-95FB-4BA0-8459-DF52566867E5}" srcOrd="0" destOrd="0" presId="urn:microsoft.com/office/officeart/2005/8/layout/venn3"/>
    <dgm:cxn modelId="{6B96847B-0C62-415F-8C39-088D3B058BFC}" type="presOf" srcId="{C5E22B78-9759-47CB-921B-2593C7094595}" destId="{B9C79132-21F5-4287-8587-7810E88C2858}" srcOrd="0" destOrd="0" presId="urn:microsoft.com/office/officeart/2005/8/layout/venn3"/>
    <dgm:cxn modelId="{B115DEA1-AFD5-4738-BADC-D8F657AC3113}" srcId="{A94EB4A4-BE80-4159-8723-18258C9A446C}" destId="{3ECC7E8E-9FD5-459F-A9D2-14933171A622}" srcOrd="1" destOrd="0" parTransId="{06573F17-D72C-4F71-A6A3-4EFA7FBB2887}" sibTransId="{C2EF67F3-0ED0-45F9-8587-B452B7B44E30}"/>
    <dgm:cxn modelId="{C16B1EA7-3F7C-478C-B8A6-161B16531066}" type="presOf" srcId="{94D98CD2-0A67-4717-82C0-FD63CEC5B335}" destId="{4DC5FCFF-E0C1-4FE6-9B3C-3D0D2ECE2028}" srcOrd="0" destOrd="0" presId="urn:microsoft.com/office/officeart/2005/8/layout/venn3"/>
    <dgm:cxn modelId="{96945CD4-09A7-41C6-89D8-2EA052826AD8}" srcId="{A94EB4A4-BE80-4159-8723-18258C9A446C}" destId="{94D98CD2-0A67-4717-82C0-FD63CEC5B335}" srcOrd="3" destOrd="0" parTransId="{C9A39FED-7DC3-476C-9785-FA0879782ED8}" sibTransId="{D92AD4FD-508F-4422-AE1E-7AB939436A9B}"/>
    <dgm:cxn modelId="{26A7E3EA-9686-4C3C-A98E-CE97834E1298}" srcId="{A94EB4A4-BE80-4159-8723-18258C9A446C}" destId="{2A91C598-9796-4618-B26C-1CD269B0EAAD}" srcOrd="0" destOrd="0" parTransId="{7BD3C46C-F272-4216-A173-69DC87B8E187}" sibTransId="{299CD312-36E9-4794-907A-C74157FE19E4}"/>
    <dgm:cxn modelId="{0BB207AF-BB08-4B69-9E67-1A6D48D9A118}" type="presParOf" srcId="{2964F878-95FB-4BA0-8459-DF52566867E5}" destId="{6708EFE3-BC3E-412C-96D7-FD1D8A165C13}" srcOrd="0" destOrd="0" presId="urn:microsoft.com/office/officeart/2005/8/layout/venn3"/>
    <dgm:cxn modelId="{82113054-68B8-4269-BE8B-A10656AE001B}" type="presParOf" srcId="{2964F878-95FB-4BA0-8459-DF52566867E5}" destId="{10FA803A-4E0B-4873-A0E7-A66ADEDDBCAA}" srcOrd="1" destOrd="0" presId="urn:microsoft.com/office/officeart/2005/8/layout/venn3"/>
    <dgm:cxn modelId="{A42BF801-DF30-40E7-8345-8C7FEF183B75}" type="presParOf" srcId="{2964F878-95FB-4BA0-8459-DF52566867E5}" destId="{C8E4C365-2119-4CEE-9E4A-52A678E222E0}" srcOrd="2" destOrd="0" presId="urn:microsoft.com/office/officeart/2005/8/layout/venn3"/>
    <dgm:cxn modelId="{867FD251-6004-49BF-A1B8-B0F380E7197B}" type="presParOf" srcId="{2964F878-95FB-4BA0-8459-DF52566867E5}" destId="{DB37E0B3-1EA8-44A1-9083-510E076ED15B}" srcOrd="3" destOrd="0" presId="urn:microsoft.com/office/officeart/2005/8/layout/venn3"/>
    <dgm:cxn modelId="{19FE8795-E7DA-49D6-B65A-93B8A5F6E362}" type="presParOf" srcId="{2964F878-95FB-4BA0-8459-DF52566867E5}" destId="{B9C79132-21F5-4287-8587-7810E88C2858}" srcOrd="4" destOrd="0" presId="urn:microsoft.com/office/officeart/2005/8/layout/venn3"/>
    <dgm:cxn modelId="{F43212E8-4A12-4462-9AAC-9DF6CF130D09}" type="presParOf" srcId="{2964F878-95FB-4BA0-8459-DF52566867E5}" destId="{EEC69965-BF39-4638-BA69-88965D7B1DBD}" srcOrd="5" destOrd="0" presId="urn:microsoft.com/office/officeart/2005/8/layout/venn3"/>
    <dgm:cxn modelId="{9152585E-44FF-4341-9039-19391F65F038}" type="presParOf" srcId="{2964F878-95FB-4BA0-8459-DF52566867E5}" destId="{4DC5FCFF-E0C1-4FE6-9B3C-3D0D2ECE2028}"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B8F9A2F-C588-4A1B-85F5-5310BDDDB4C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3FB1B60B-532E-4305-A2AA-386BB6657C78}">
      <dgm:prSet phldrT="[Text]" custT="1"/>
      <dgm:spPr/>
      <dgm:t>
        <a:bodyPr/>
        <a:lstStyle/>
        <a:p>
          <a:r>
            <a:rPr lang="en-GB" sz="2400" dirty="0">
              <a:effectLst>
                <a:outerShdw blurRad="38100" dist="38100" dir="2700000" algn="tl">
                  <a:srgbClr val="000000">
                    <a:alpha val="43137"/>
                  </a:srgbClr>
                </a:outerShdw>
              </a:effectLst>
            </a:rPr>
            <a:t>What are the benefits of Agile?</a:t>
          </a:r>
          <a:endParaRPr lang="en-ZA" sz="2400" dirty="0">
            <a:effectLst>
              <a:outerShdw blurRad="38100" dist="38100" dir="2700000" algn="tl">
                <a:srgbClr val="000000">
                  <a:alpha val="43137"/>
                </a:srgbClr>
              </a:outerShdw>
            </a:effectLst>
          </a:endParaRPr>
        </a:p>
      </dgm:t>
    </dgm:pt>
    <dgm:pt modelId="{9E18F44C-DCDE-4652-B7A1-2D6D3742CE54}" type="parTrans" cxnId="{518EA4A3-9734-466C-A144-6DD16AA1D111}">
      <dgm:prSet/>
      <dgm:spPr/>
      <dgm:t>
        <a:bodyPr/>
        <a:lstStyle/>
        <a:p>
          <a:endParaRPr lang="en-ZA"/>
        </a:p>
      </dgm:t>
    </dgm:pt>
    <dgm:pt modelId="{FE191495-9543-4AA2-887F-B663E4BA055E}" type="sibTrans" cxnId="{518EA4A3-9734-466C-A144-6DD16AA1D111}">
      <dgm:prSet/>
      <dgm:spPr/>
      <dgm:t>
        <a:bodyPr/>
        <a:lstStyle/>
        <a:p>
          <a:endParaRPr lang="en-ZA"/>
        </a:p>
      </dgm:t>
    </dgm:pt>
    <dgm:pt modelId="{CC7C3229-01F0-47D5-BD3C-F4D54A03FDE4}">
      <dgm:prSet custT="1"/>
      <dgm:spPr/>
      <dgm:t>
        <a:bodyPr/>
        <a:lstStyle/>
        <a:p>
          <a:r>
            <a:rPr lang="en-GB" sz="2400" dirty="0">
              <a:effectLst>
                <a:outerShdw blurRad="38100" dist="38100" dir="2700000" algn="tl">
                  <a:srgbClr val="000000">
                    <a:alpha val="43137"/>
                  </a:srgbClr>
                </a:outerShdw>
              </a:effectLst>
            </a:rPr>
            <a:t>What are the Scrum requirements?</a:t>
          </a:r>
          <a:endParaRPr lang="en-ZA" sz="2400" dirty="0">
            <a:effectLst>
              <a:outerShdw blurRad="38100" dist="38100" dir="2700000" algn="tl">
                <a:srgbClr val="000000">
                  <a:alpha val="43137"/>
                </a:srgbClr>
              </a:outerShdw>
            </a:effectLst>
          </a:endParaRPr>
        </a:p>
      </dgm:t>
    </dgm:pt>
    <dgm:pt modelId="{B2C5E41D-FAE0-4496-A65D-375720BF6613}" type="parTrans" cxnId="{E2FC9E62-27C7-4DDD-9D23-9F996EE24D4A}">
      <dgm:prSet/>
      <dgm:spPr/>
      <dgm:t>
        <a:bodyPr/>
        <a:lstStyle/>
        <a:p>
          <a:endParaRPr lang="en-ZA"/>
        </a:p>
      </dgm:t>
    </dgm:pt>
    <dgm:pt modelId="{1FE9239F-2CAD-4361-BEA3-3C3E0EC510EC}" type="sibTrans" cxnId="{E2FC9E62-27C7-4DDD-9D23-9F996EE24D4A}">
      <dgm:prSet/>
      <dgm:spPr/>
      <dgm:t>
        <a:bodyPr/>
        <a:lstStyle/>
        <a:p>
          <a:endParaRPr lang="en-ZA"/>
        </a:p>
      </dgm:t>
    </dgm:pt>
    <dgm:pt modelId="{94F440A5-491D-43D2-ADAF-76833ACA07D8}">
      <dgm:prSet custT="1"/>
      <dgm:spPr/>
      <dgm:t>
        <a:bodyPr/>
        <a:lstStyle/>
        <a:p>
          <a:r>
            <a:rPr lang="en-GB" sz="2400" dirty="0">
              <a:effectLst>
                <a:outerShdw blurRad="38100" dist="38100" dir="2700000" algn="tl">
                  <a:srgbClr val="000000">
                    <a:alpha val="43137"/>
                  </a:srgbClr>
                </a:outerShdw>
              </a:effectLst>
            </a:rPr>
            <a:t>What are the Scrum roles?</a:t>
          </a:r>
          <a:endParaRPr lang="en-ZA" sz="2400" dirty="0">
            <a:effectLst>
              <a:outerShdw blurRad="38100" dist="38100" dir="2700000" algn="tl">
                <a:srgbClr val="000000">
                  <a:alpha val="43137"/>
                </a:srgbClr>
              </a:outerShdw>
            </a:effectLst>
          </a:endParaRPr>
        </a:p>
      </dgm:t>
    </dgm:pt>
    <dgm:pt modelId="{86B2B445-1B74-4479-86A4-26E497FAAE80}" type="parTrans" cxnId="{506AEBD1-243C-456B-8AB6-CA12CBFB755E}">
      <dgm:prSet/>
      <dgm:spPr/>
      <dgm:t>
        <a:bodyPr/>
        <a:lstStyle/>
        <a:p>
          <a:endParaRPr lang="en-ZA"/>
        </a:p>
      </dgm:t>
    </dgm:pt>
    <dgm:pt modelId="{E779D8A3-AB9C-4819-A8A2-54C0B83EBCC3}" type="sibTrans" cxnId="{506AEBD1-243C-456B-8AB6-CA12CBFB755E}">
      <dgm:prSet/>
      <dgm:spPr/>
      <dgm:t>
        <a:bodyPr/>
        <a:lstStyle/>
        <a:p>
          <a:endParaRPr lang="en-ZA"/>
        </a:p>
      </dgm:t>
    </dgm:pt>
    <dgm:pt modelId="{25CC92C2-5349-41BC-AC82-B9D9F2447860}">
      <dgm:prSet custT="1"/>
      <dgm:spPr/>
      <dgm:t>
        <a:bodyPr/>
        <a:lstStyle/>
        <a:p>
          <a:r>
            <a:rPr lang="en-GB" sz="2400" dirty="0">
              <a:effectLst>
                <a:outerShdw blurRad="38100" dist="38100" dir="2700000" algn="tl">
                  <a:srgbClr val="000000">
                    <a:alpha val="43137"/>
                  </a:srgbClr>
                </a:outerShdw>
              </a:effectLst>
            </a:rPr>
            <a:t>How does Agile save you money?</a:t>
          </a:r>
          <a:endParaRPr lang="en-ZA" sz="2400" dirty="0">
            <a:effectLst>
              <a:outerShdw blurRad="38100" dist="38100" dir="2700000" algn="tl">
                <a:srgbClr val="000000">
                  <a:alpha val="43137"/>
                </a:srgbClr>
              </a:outerShdw>
            </a:effectLst>
          </a:endParaRPr>
        </a:p>
      </dgm:t>
    </dgm:pt>
    <dgm:pt modelId="{785A45A4-B5BD-42E5-8682-E3073770AC77}" type="parTrans" cxnId="{D9E29F33-22FE-43C8-827F-1260265CB124}">
      <dgm:prSet/>
      <dgm:spPr/>
      <dgm:t>
        <a:bodyPr/>
        <a:lstStyle/>
        <a:p>
          <a:endParaRPr lang="en-ZA"/>
        </a:p>
      </dgm:t>
    </dgm:pt>
    <dgm:pt modelId="{6F32B630-F0CE-4C4C-9C9C-606534BBC5CE}" type="sibTrans" cxnId="{D9E29F33-22FE-43C8-827F-1260265CB124}">
      <dgm:prSet/>
      <dgm:spPr/>
      <dgm:t>
        <a:bodyPr/>
        <a:lstStyle/>
        <a:p>
          <a:endParaRPr lang="en-ZA"/>
        </a:p>
      </dgm:t>
    </dgm:pt>
    <dgm:pt modelId="{E0C85125-B574-4E9F-B502-5018579C0FCC}" type="pres">
      <dgm:prSet presAssocID="{DB8F9A2F-C588-4A1B-85F5-5310BDDDB4C3}" presName="diagram" presStyleCnt="0">
        <dgm:presLayoutVars>
          <dgm:dir/>
          <dgm:resizeHandles val="exact"/>
        </dgm:presLayoutVars>
      </dgm:prSet>
      <dgm:spPr/>
    </dgm:pt>
    <dgm:pt modelId="{693AA247-31D2-43EC-A181-396E77E78162}" type="pres">
      <dgm:prSet presAssocID="{3FB1B60B-532E-4305-A2AA-386BB6657C78}" presName="node" presStyleLbl="node1" presStyleIdx="0" presStyleCnt="4">
        <dgm:presLayoutVars>
          <dgm:bulletEnabled val="1"/>
        </dgm:presLayoutVars>
      </dgm:prSet>
      <dgm:spPr/>
    </dgm:pt>
    <dgm:pt modelId="{B97477AB-EA9B-4C32-87BD-769B1FF1D577}" type="pres">
      <dgm:prSet presAssocID="{FE191495-9543-4AA2-887F-B663E4BA055E}" presName="sibTrans" presStyleCnt="0"/>
      <dgm:spPr/>
    </dgm:pt>
    <dgm:pt modelId="{07F53882-8662-4DDF-B2C8-5C0D0CEB56F1}" type="pres">
      <dgm:prSet presAssocID="{CC7C3229-01F0-47D5-BD3C-F4D54A03FDE4}" presName="node" presStyleLbl="node1" presStyleIdx="1" presStyleCnt="4">
        <dgm:presLayoutVars>
          <dgm:bulletEnabled val="1"/>
        </dgm:presLayoutVars>
      </dgm:prSet>
      <dgm:spPr/>
    </dgm:pt>
    <dgm:pt modelId="{EF537CBF-06AC-420C-A7A0-FB0A1E9AF0E6}" type="pres">
      <dgm:prSet presAssocID="{1FE9239F-2CAD-4361-BEA3-3C3E0EC510EC}" presName="sibTrans" presStyleCnt="0"/>
      <dgm:spPr/>
    </dgm:pt>
    <dgm:pt modelId="{9324FA27-DC46-4AB0-9AA9-2FA6E4EFFCF9}" type="pres">
      <dgm:prSet presAssocID="{94F440A5-491D-43D2-ADAF-76833ACA07D8}" presName="node" presStyleLbl="node1" presStyleIdx="2" presStyleCnt="4">
        <dgm:presLayoutVars>
          <dgm:bulletEnabled val="1"/>
        </dgm:presLayoutVars>
      </dgm:prSet>
      <dgm:spPr/>
    </dgm:pt>
    <dgm:pt modelId="{432207F2-2066-4FF3-8A1D-F4C71E4F53F3}" type="pres">
      <dgm:prSet presAssocID="{E779D8A3-AB9C-4819-A8A2-54C0B83EBCC3}" presName="sibTrans" presStyleCnt="0"/>
      <dgm:spPr/>
    </dgm:pt>
    <dgm:pt modelId="{26AE44B1-2FD9-49B6-A8D0-17BCA93D0C26}" type="pres">
      <dgm:prSet presAssocID="{25CC92C2-5349-41BC-AC82-B9D9F2447860}" presName="node" presStyleLbl="node1" presStyleIdx="3" presStyleCnt="4">
        <dgm:presLayoutVars>
          <dgm:bulletEnabled val="1"/>
        </dgm:presLayoutVars>
      </dgm:prSet>
      <dgm:spPr/>
    </dgm:pt>
  </dgm:ptLst>
  <dgm:cxnLst>
    <dgm:cxn modelId="{E8D10012-3758-4466-AC8B-53F32D386473}" type="presOf" srcId="{3FB1B60B-532E-4305-A2AA-386BB6657C78}" destId="{693AA247-31D2-43EC-A181-396E77E78162}" srcOrd="0" destOrd="0" presId="urn:microsoft.com/office/officeart/2005/8/layout/default"/>
    <dgm:cxn modelId="{798A6728-639B-4679-880E-F9547687282D}" type="presOf" srcId="{DB8F9A2F-C588-4A1B-85F5-5310BDDDB4C3}" destId="{E0C85125-B574-4E9F-B502-5018579C0FCC}" srcOrd="0" destOrd="0" presId="urn:microsoft.com/office/officeart/2005/8/layout/default"/>
    <dgm:cxn modelId="{D9E29F33-22FE-43C8-827F-1260265CB124}" srcId="{DB8F9A2F-C588-4A1B-85F5-5310BDDDB4C3}" destId="{25CC92C2-5349-41BC-AC82-B9D9F2447860}" srcOrd="3" destOrd="0" parTransId="{785A45A4-B5BD-42E5-8682-E3073770AC77}" sibTransId="{6F32B630-F0CE-4C4C-9C9C-606534BBC5CE}"/>
    <dgm:cxn modelId="{B9908B60-9BB2-4F1C-AFF4-0CA3CB7A8E96}" type="presOf" srcId="{25CC92C2-5349-41BC-AC82-B9D9F2447860}" destId="{26AE44B1-2FD9-49B6-A8D0-17BCA93D0C26}" srcOrd="0" destOrd="0" presId="urn:microsoft.com/office/officeart/2005/8/layout/default"/>
    <dgm:cxn modelId="{E2FC9E62-27C7-4DDD-9D23-9F996EE24D4A}" srcId="{DB8F9A2F-C588-4A1B-85F5-5310BDDDB4C3}" destId="{CC7C3229-01F0-47D5-BD3C-F4D54A03FDE4}" srcOrd="1" destOrd="0" parTransId="{B2C5E41D-FAE0-4496-A65D-375720BF6613}" sibTransId="{1FE9239F-2CAD-4361-BEA3-3C3E0EC510EC}"/>
    <dgm:cxn modelId="{A26F4C65-C752-4418-91C9-FA31B9AE51BD}" type="presOf" srcId="{CC7C3229-01F0-47D5-BD3C-F4D54A03FDE4}" destId="{07F53882-8662-4DDF-B2C8-5C0D0CEB56F1}" srcOrd="0" destOrd="0" presId="urn:microsoft.com/office/officeart/2005/8/layout/default"/>
    <dgm:cxn modelId="{3C017E82-73D4-477A-A82C-45BF940D8667}" type="presOf" srcId="{94F440A5-491D-43D2-ADAF-76833ACA07D8}" destId="{9324FA27-DC46-4AB0-9AA9-2FA6E4EFFCF9}" srcOrd="0" destOrd="0" presId="urn:microsoft.com/office/officeart/2005/8/layout/default"/>
    <dgm:cxn modelId="{518EA4A3-9734-466C-A144-6DD16AA1D111}" srcId="{DB8F9A2F-C588-4A1B-85F5-5310BDDDB4C3}" destId="{3FB1B60B-532E-4305-A2AA-386BB6657C78}" srcOrd="0" destOrd="0" parTransId="{9E18F44C-DCDE-4652-B7A1-2D6D3742CE54}" sibTransId="{FE191495-9543-4AA2-887F-B663E4BA055E}"/>
    <dgm:cxn modelId="{506AEBD1-243C-456B-8AB6-CA12CBFB755E}" srcId="{DB8F9A2F-C588-4A1B-85F5-5310BDDDB4C3}" destId="{94F440A5-491D-43D2-ADAF-76833ACA07D8}" srcOrd="2" destOrd="0" parTransId="{86B2B445-1B74-4479-86A4-26E497FAAE80}" sibTransId="{E779D8A3-AB9C-4819-A8A2-54C0B83EBCC3}"/>
    <dgm:cxn modelId="{69B78E2E-1B87-45AE-8068-2065EA4206F8}" type="presParOf" srcId="{E0C85125-B574-4E9F-B502-5018579C0FCC}" destId="{693AA247-31D2-43EC-A181-396E77E78162}" srcOrd="0" destOrd="0" presId="urn:microsoft.com/office/officeart/2005/8/layout/default"/>
    <dgm:cxn modelId="{00CC6AF2-A531-4AD2-89EA-A182B49EB359}" type="presParOf" srcId="{E0C85125-B574-4E9F-B502-5018579C0FCC}" destId="{B97477AB-EA9B-4C32-87BD-769B1FF1D577}" srcOrd="1" destOrd="0" presId="urn:microsoft.com/office/officeart/2005/8/layout/default"/>
    <dgm:cxn modelId="{318F9FA7-4DF2-4647-A6C1-CC625B4F43B9}" type="presParOf" srcId="{E0C85125-B574-4E9F-B502-5018579C0FCC}" destId="{07F53882-8662-4DDF-B2C8-5C0D0CEB56F1}" srcOrd="2" destOrd="0" presId="urn:microsoft.com/office/officeart/2005/8/layout/default"/>
    <dgm:cxn modelId="{BD14A5FC-76C4-4C7B-B322-A9FC2CEB1752}" type="presParOf" srcId="{E0C85125-B574-4E9F-B502-5018579C0FCC}" destId="{EF537CBF-06AC-420C-A7A0-FB0A1E9AF0E6}" srcOrd="3" destOrd="0" presId="urn:microsoft.com/office/officeart/2005/8/layout/default"/>
    <dgm:cxn modelId="{2E4E8A53-E02B-464C-9E4B-B6C3881355DC}" type="presParOf" srcId="{E0C85125-B574-4E9F-B502-5018579C0FCC}" destId="{9324FA27-DC46-4AB0-9AA9-2FA6E4EFFCF9}" srcOrd="4" destOrd="0" presId="urn:microsoft.com/office/officeart/2005/8/layout/default"/>
    <dgm:cxn modelId="{FA454BE7-D482-4403-86F6-F88EE213E010}" type="presParOf" srcId="{E0C85125-B574-4E9F-B502-5018579C0FCC}" destId="{432207F2-2066-4FF3-8A1D-F4C71E4F53F3}" srcOrd="5" destOrd="0" presId="urn:microsoft.com/office/officeart/2005/8/layout/default"/>
    <dgm:cxn modelId="{5FA57728-961B-442C-8CC6-F20F3E7444FF}" type="presParOf" srcId="{E0C85125-B574-4E9F-B502-5018579C0FCC}" destId="{26AE44B1-2FD9-49B6-A8D0-17BCA93D0C2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B8F9A2F-C588-4A1B-85F5-5310BDDDB4C3}"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3FB1B60B-532E-4305-A2AA-386BB6657C78}">
      <dgm:prSet phldrT="[Text]" custT="1"/>
      <dgm:spPr/>
      <dgm:t>
        <a:bodyPr/>
        <a:lstStyle/>
        <a:p>
          <a:r>
            <a:rPr lang="en-ZA" sz="2400" dirty="0">
              <a:solidFill>
                <a:srgbClr val="000000"/>
              </a:solidFill>
            </a:rPr>
            <a:t>Scrum</a:t>
          </a:r>
        </a:p>
      </dgm:t>
    </dgm:pt>
    <dgm:pt modelId="{9E18F44C-DCDE-4652-B7A1-2D6D3742CE54}" type="parTrans" cxnId="{518EA4A3-9734-466C-A144-6DD16AA1D111}">
      <dgm:prSet/>
      <dgm:spPr/>
      <dgm:t>
        <a:bodyPr/>
        <a:lstStyle/>
        <a:p>
          <a:endParaRPr lang="en-ZA"/>
        </a:p>
      </dgm:t>
    </dgm:pt>
    <dgm:pt modelId="{FE191495-9543-4AA2-887F-B663E4BA055E}" type="sibTrans" cxnId="{518EA4A3-9734-466C-A144-6DD16AA1D111}">
      <dgm:prSet/>
      <dgm:spPr/>
      <dgm:t>
        <a:bodyPr/>
        <a:lstStyle/>
        <a:p>
          <a:endParaRPr lang="en-ZA"/>
        </a:p>
      </dgm:t>
    </dgm:pt>
    <dgm:pt modelId="{4879826C-340A-4556-B525-AD8E8B4F10E8}">
      <dgm:prSet custT="1"/>
      <dgm:spPr/>
      <dgm:t>
        <a:bodyPr/>
        <a:lstStyle/>
        <a:p>
          <a:r>
            <a:rPr lang="en-ZA" sz="2400" dirty="0">
              <a:solidFill>
                <a:srgbClr val="000000"/>
              </a:solidFill>
            </a:rPr>
            <a:t>Kanban</a:t>
          </a:r>
        </a:p>
      </dgm:t>
    </dgm:pt>
    <dgm:pt modelId="{C04A7E24-1029-4DA7-9939-1D2A8007507D}" type="parTrans" cxnId="{8A88805C-F994-4AEC-8A4C-5E29F551BA97}">
      <dgm:prSet/>
      <dgm:spPr/>
      <dgm:t>
        <a:bodyPr/>
        <a:lstStyle/>
        <a:p>
          <a:endParaRPr lang="en-ZA"/>
        </a:p>
      </dgm:t>
    </dgm:pt>
    <dgm:pt modelId="{889C4BC0-6E59-4017-999C-FBE63C9E3B85}" type="sibTrans" cxnId="{8A88805C-F994-4AEC-8A4C-5E29F551BA97}">
      <dgm:prSet/>
      <dgm:spPr/>
      <dgm:t>
        <a:bodyPr/>
        <a:lstStyle/>
        <a:p>
          <a:endParaRPr lang="en-ZA"/>
        </a:p>
      </dgm:t>
    </dgm:pt>
    <dgm:pt modelId="{8891E3F1-5B48-4B71-97F2-81B0E436C6B9}">
      <dgm:prSet custT="1"/>
      <dgm:spPr/>
      <dgm:t>
        <a:bodyPr/>
        <a:lstStyle/>
        <a:p>
          <a:r>
            <a:rPr lang="en-ZA" sz="2400" dirty="0">
              <a:solidFill>
                <a:srgbClr val="000000"/>
              </a:solidFill>
            </a:rPr>
            <a:t>Scrumban</a:t>
          </a:r>
        </a:p>
      </dgm:t>
    </dgm:pt>
    <dgm:pt modelId="{A39D9478-76FF-44E8-A3B9-429FAC93C839}" type="parTrans" cxnId="{78D6060C-7010-45D7-A778-6F3ED69B7498}">
      <dgm:prSet/>
      <dgm:spPr/>
      <dgm:t>
        <a:bodyPr/>
        <a:lstStyle/>
        <a:p>
          <a:endParaRPr lang="en-ZA"/>
        </a:p>
      </dgm:t>
    </dgm:pt>
    <dgm:pt modelId="{22B13DFD-90DA-4084-AEE8-44EEEC8FE711}" type="sibTrans" cxnId="{78D6060C-7010-45D7-A778-6F3ED69B7498}">
      <dgm:prSet/>
      <dgm:spPr/>
      <dgm:t>
        <a:bodyPr/>
        <a:lstStyle/>
        <a:p>
          <a:endParaRPr lang="en-ZA"/>
        </a:p>
      </dgm:t>
    </dgm:pt>
    <dgm:pt modelId="{40E5966A-EE2E-403D-8CCF-CC391A71C403}">
      <dgm:prSet custT="1"/>
      <dgm:spPr/>
      <dgm:t>
        <a:bodyPr/>
        <a:lstStyle/>
        <a:p>
          <a:r>
            <a:rPr lang="en-ZA" sz="2000" dirty="0">
              <a:solidFill>
                <a:srgbClr val="000000"/>
              </a:solidFill>
            </a:rPr>
            <a:t>Lean Development</a:t>
          </a:r>
        </a:p>
      </dgm:t>
    </dgm:pt>
    <dgm:pt modelId="{C3D5A75A-399B-46E1-B55B-9CB8809F7853}" type="parTrans" cxnId="{01DC7D2E-D6E8-4D86-B6D1-62506FF70845}">
      <dgm:prSet/>
      <dgm:spPr/>
      <dgm:t>
        <a:bodyPr/>
        <a:lstStyle/>
        <a:p>
          <a:endParaRPr lang="en-ZA"/>
        </a:p>
      </dgm:t>
    </dgm:pt>
    <dgm:pt modelId="{294F527D-BD2A-4178-9FCA-E5BCDD77F36E}" type="sibTrans" cxnId="{01DC7D2E-D6E8-4D86-B6D1-62506FF70845}">
      <dgm:prSet/>
      <dgm:spPr/>
      <dgm:t>
        <a:bodyPr/>
        <a:lstStyle/>
        <a:p>
          <a:endParaRPr lang="en-ZA"/>
        </a:p>
      </dgm:t>
    </dgm:pt>
    <dgm:pt modelId="{96AD31DC-5799-4CFE-87DB-A65B24233A3D}" type="pres">
      <dgm:prSet presAssocID="{DB8F9A2F-C588-4A1B-85F5-5310BDDDB4C3}" presName="Name0" presStyleCnt="0">
        <dgm:presLayoutVars>
          <dgm:dir/>
          <dgm:resizeHandles val="exact"/>
        </dgm:presLayoutVars>
      </dgm:prSet>
      <dgm:spPr/>
    </dgm:pt>
    <dgm:pt modelId="{329657F1-91C7-4C5F-BA65-B4953D96D1D6}" type="pres">
      <dgm:prSet presAssocID="{3FB1B60B-532E-4305-A2AA-386BB6657C78}" presName="Name5" presStyleLbl="vennNode1" presStyleIdx="0" presStyleCnt="4">
        <dgm:presLayoutVars>
          <dgm:bulletEnabled val="1"/>
        </dgm:presLayoutVars>
      </dgm:prSet>
      <dgm:spPr/>
    </dgm:pt>
    <dgm:pt modelId="{06CC7A8F-3BD1-4F8E-BB1D-0F3350EBD1BE}" type="pres">
      <dgm:prSet presAssocID="{FE191495-9543-4AA2-887F-B663E4BA055E}" presName="space" presStyleCnt="0"/>
      <dgm:spPr/>
    </dgm:pt>
    <dgm:pt modelId="{6CA66742-A351-4CA5-927A-EFFD9F3F98F6}" type="pres">
      <dgm:prSet presAssocID="{4879826C-340A-4556-B525-AD8E8B4F10E8}" presName="Name5" presStyleLbl="vennNode1" presStyleIdx="1" presStyleCnt="4">
        <dgm:presLayoutVars>
          <dgm:bulletEnabled val="1"/>
        </dgm:presLayoutVars>
      </dgm:prSet>
      <dgm:spPr/>
    </dgm:pt>
    <dgm:pt modelId="{3558034B-4146-449E-854C-FFB259B95052}" type="pres">
      <dgm:prSet presAssocID="{889C4BC0-6E59-4017-999C-FBE63C9E3B85}" presName="space" presStyleCnt="0"/>
      <dgm:spPr/>
    </dgm:pt>
    <dgm:pt modelId="{DEBDB411-64A7-48F4-B646-10FE640CEA53}" type="pres">
      <dgm:prSet presAssocID="{8891E3F1-5B48-4B71-97F2-81B0E436C6B9}" presName="Name5" presStyleLbl="vennNode1" presStyleIdx="2" presStyleCnt="4">
        <dgm:presLayoutVars>
          <dgm:bulletEnabled val="1"/>
        </dgm:presLayoutVars>
      </dgm:prSet>
      <dgm:spPr/>
    </dgm:pt>
    <dgm:pt modelId="{0A2F4218-46F9-4978-9E2E-F4F5E5075A75}" type="pres">
      <dgm:prSet presAssocID="{22B13DFD-90DA-4084-AEE8-44EEEC8FE711}" presName="space" presStyleCnt="0"/>
      <dgm:spPr/>
    </dgm:pt>
    <dgm:pt modelId="{3939A3F8-93BA-4B79-A317-AC35F0106410}" type="pres">
      <dgm:prSet presAssocID="{40E5966A-EE2E-403D-8CCF-CC391A71C403}" presName="Name5" presStyleLbl="vennNode1" presStyleIdx="3" presStyleCnt="4">
        <dgm:presLayoutVars>
          <dgm:bulletEnabled val="1"/>
        </dgm:presLayoutVars>
      </dgm:prSet>
      <dgm:spPr/>
    </dgm:pt>
  </dgm:ptLst>
  <dgm:cxnLst>
    <dgm:cxn modelId="{7273E601-644E-4A99-9439-F50D778702EA}" type="presOf" srcId="{3FB1B60B-532E-4305-A2AA-386BB6657C78}" destId="{329657F1-91C7-4C5F-BA65-B4953D96D1D6}" srcOrd="0" destOrd="0" presId="urn:microsoft.com/office/officeart/2005/8/layout/venn3"/>
    <dgm:cxn modelId="{78D6060C-7010-45D7-A778-6F3ED69B7498}" srcId="{DB8F9A2F-C588-4A1B-85F5-5310BDDDB4C3}" destId="{8891E3F1-5B48-4B71-97F2-81B0E436C6B9}" srcOrd="2" destOrd="0" parTransId="{A39D9478-76FF-44E8-A3B9-429FAC93C839}" sibTransId="{22B13DFD-90DA-4084-AEE8-44EEEC8FE711}"/>
    <dgm:cxn modelId="{3B32111E-284B-48D7-831C-3E28C0771B7B}" type="presOf" srcId="{8891E3F1-5B48-4B71-97F2-81B0E436C6B9}" destId="{DEBDB411-64A7-48F4-B646-10FE640CEA53}" srcOrd="0" destOrd="0" presId="urn:microsoft.com/office/officeart/2005/8/layout/venn3"/>
    <dgm:cxn modelId="{01DC7D2E-D6E8-4D86-B6D1-62506FF70845}" srcId="{DB8F9A2F-C588-4A1B-85F5-5310BDDDB4C3}" destId="{40E5966A-EE2E-403D-8CCF-CC391A71C403}" srcOrd="3" destOrd="0" parTransId="{C3D5A75A-399B-46E1-B55B-9CB8809F7853}" sibTransId="{294F527D-BD2A-4178-9FCA-E5BCDD77F36E}"/>
    <dgm:cxn modelId="{A046BE34-F824-4B22-9E7D-2D9573432E11}" type="presOf" srcId="{40E5966A-EE2E-403D-8CCF-CC391A71C403}" destId="{3939A3F8-93BA-4B79-A317-AC35F0106410}" srcOrd="0" destOrd="0" presId="urn:microsoft.com/office/officeart/2005/8/layout/venn3"/>
    <dgm:cxn modelId="{8A88805C-F994-4AEC-8A4C-5E29F551BA97}" srcId="{DB8F9A2F-C588-4A1B-85F5-5310BDDDB4C3}" destId="{4879826C-340A-4556-B525-AD8E8B4F10E8}" srcOrd="1" destOrd="0" parTransId="{C04A7E24-1029-4DA7-9939-1D2A8007507D}" sibTransId="{889C4BC0-6E59-4017-999C-FBE63C9E3B85}"/>
    <dgm:cxn modelId="{62B71B49-3408-484D-ADD7-3B6204DD38C3}" type="presOf" srcId="{4879826C-340A-4556-B525-AD8E8B4F10E8}" destId="{6CA66742-A351-4CA5-927A-EFFD9F3F98F6}" srcOrd="0" destOrd="0" presId="urn:microsoft.com/office/officeart/2005/8/layout/venn3"/>
    <dgm:cxn modelId="{D9694F9E-4D58-4022-8169-41EE0EB71CB9}" type="presOf" srcId="{DB8F9A2F-C588-4A1B-85F5-5310BDDDB4C3}" destId="{96AD31DC-5799-4CFE-87DB-A65B24233A3D}" srcOrd="0" destOrd="0" presId="urn:microsoft.com/office/officeart/2005/8/layout/venn3"/>
    <dgm:cxn modelId="{518EA4A3-9734-466C-A144-6DD16AA1D111}" srcId="{DB8F9A2F-C588-4A1B-85F5-5310BDDDB4C3}" destId="{3FB1B60B-532E-4305-A2AA-386BB6657C78}" srcOrd="0" destOrd="0" parTransId="{9E18F44C-DCDE-4652-B7A1-2D6D3742CE54}" sibTransId="{FE191495-9543-4AA2-887F-B663E4BA055E}"/>
    <dgm:cxn modelId="{0C14D3D2-B479-414B-8D71-675BA5FF836C}" type="presParOf" srcId="{96AD31DC-5799-4CFE-87DB-A65B24233A3D}" destId="{329657F1-91C7-4C5F-BA65-B4953D96D1D6}" srcOrd="0" destOrd="0" presId="urn:microsoft.com/office/officeart/2005/8/layout/venn3"/>
    <dgm:cxn modelId="{26AA86C5-4C64-42B4-950C-505E7A509DFA}" type="presParOf" srcId="{96AD31DC-5799-4CFE-87DB-A65B24233A3D}" destId="{06CC7A8F-3BD1-4F8E-BB1D-0F3350EBD1BE}" srcOrd="1" destOrd="0" presId="urn:microsoft.com/office/officeart/2005/8/layout/venn3"/>
    <dgm:cxn modelId="{6C1E3A8A-5616-4BA1-95C5-209866256139}" type="presParOf" srcId="{96AD31DC-5799-4CFE-87DB-A65B24233A3D}" destId="{6CA66742-A351-4CA5-927A-EFFD9F3F98F6}" srcOrd="2" destOrd="0" presId="urn:microsoft.com/office/officeart/2005/8/layout/venn3"/>
    <dgm:cxn modelId="{AD205713-A2B6-41D6-8B18-F38066F227F9}" type="presParOf" srcId="{96AD31DC-5799-4CFE-87DB-A65B24233A3D}" destId="{3558034B-4146-449E-854C-FFB259B95052}" srcOrd="3" destOrd="0" presId="urn:microsoft.com/office/officeart/2005/8/layout/venn3"/>
    <dgm:cxn modelId="{E5E05B22-FEDC-4694-8EBE-FB996FC4618C}" type="presParOf" srcId="{96AD31DC-5799-4CFE-87DB-A65B24233A3D}" destId="{DEBDB411-64A7-48F4-B646-10FE640CEA53}" srcOrd="4" destOrd="0" presId="urn:microsoft.com/office/officeart/2005/8/layout/venn3"/>
    <dgm:cxn modelId="{B3448D4E-4B4D-4D65-97E5-65A4DAF774F9}" type="presParOf" srcId="{96AD31DC-5799-4CFE-87DB-A65B24233A3D}" destId="{0A2F4218-46F9-4978-9E2E-F4F5E5075A75}" srcOrd="5" destOrd="0" presId="urn:microsoft.com/office/officeart/2005/8/layout/venn3"/>
    <dgm:cxn modelId="{EB70740D-1E28-4C14-8F38-4767BFFC6BD3}" type="presParOf" srcId="{96AD31DC-5799-4CFE-87DB-A65B24233A3D}" destId="{3939A3F8-93BA-4B79-A317-AC35F0106410}"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F28D243-DD49-40DE-87C5-E17427E974C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2254B7F-1701-472D-99E1-F7BD08CDE588}">
      <dgm:prSet phldrT="[Text]" custT="1"/>
      <dgm:spPr/>
      <dgm:t>
        <a:bodyPr/>
        <a:lstStyle/>
        <a:p>
          <a:r>
            <a:rPr lang="en-GB" sz="2400" dirty="0">
              <a:effectLst>
                <a:outerShdw blurRad="38100" dist="38100" dir="2700000" algn="tl">
                  <a:srgbClr val="000000">
                    <a:alpha val="43137"/>
                  </a:srgbClr>
                </a:outerShdw>
              </a:effectLst>
            </a:rPr>
            <a:t>Agile organisations cope better</a:t>
          </a:r>
          <a:endParaRPr lang="en-ZA" sz="2400" dirty="0">
            <a:effectLst>
              <a:outerShdw blurRad="38100" dist="38100" dir="2700000" algn="tl">
                <a:srgbClr val="000000">
                  <a:alpha val="43137"/>
                </a:srgbClr>
              </a:outerShdw>
            </a:effectLst>
          </a:endParaRPr>
        </a:p>
      </dgm:t>
    </dgm:pt>
    <dgm:pt modelId="{37838E5B-0407-47C2-B69C-495950E9AF3D}" type="parTrans" cxnId="{1CE75EEA-B64E-413F-B27D-EB111883C727}">
      <dgm:prSet/>
      <dgm:spPr/>
      <dgm:t>
        <a:bodyPr/>
        <a:lstStyle/>
        <a:p>
          <a:endParaRPr lang="en-ZA"/>
        </a:p>
      </dgm:t>
    </dgm:pt>
    <dgm:pt modelId="{831FB4FE-2D29-45A9-BA71-A2A59EEF2CB0}" type="sibTrans" cxnId="{1CE75EEA-B64E-413F-B27D-EB111883C727}">
      <dgm:prSet/>
      <dgm:spPr/>
      <dgm:t>
        <a:bodyPr/>
        <a:lstStyle/>
        <a:p>
          <a:endParaRPr lang="en-ZA"/>
        </a:p>
      </dgm:t>
    </dgm:pt>
    <dgm:pt modelId="{75289B18-AABE-47E1-A5D2-EECDBA9C9AAA}">
      <dgm:prSet phldrT="[Text]" custT="1"/>
      <dgm:spPr/>
      <dgm:t>
        <a:bodyPr/>
        <a:lstStyle/>
        <a:p>
          <a:r>
            <a:rPr lang="en-GB" sz="2400" dirty="0">
              <a:effectLst>
                <a:outerShdw blurRad="38100" dist="38100" dir="2700000" algn="tl">
                  <a:srgbClr val="000000">
                    <a:alpha val="43137"/>
                  </a:srgbClr>
                </a:outerShdw>
              </a:effectLst>
            </a:rPr>
            <a:t>Your operating model is the key factor for continued impact</a:t>
          </a:r>
          <a:endParaRPr lang="en-ZA" sz="2400" dirty="0">
            <a:effectLst>
              <a:outerShdw blurRad="38100" dist="38100" dir="2700000" algn="tl">
                <a:srgbClr val="000000">
                  <a:alpha val="43137"/>
                </a:srgbClr>
              </a:outerShdw>
            </a:effectLst>
          </a:endParaRPr>
        </a:p>
      </dgm:t>
    </dgm:pt>
    <dgm:pt modelId="{60B4D4BF-5CB7-4ED0-BFDB-226E916AEE0B}" type="parTrans" cxnId="{A379947E-2D8D-4295-8B1C-55F76B11B399}">
      <dgm:prSet/>
      <dgm:spPr/>
      <dgm:t>
        <a:bodyPr/>
        <a:lstStyle/>
        <a:p>
          <a:endParaRPr lang="en-ZA"/>
        </a:p>
      </dgm:t>
    </dgm:pt>
    <dgm:pt modelId="{5C05AAF9-11BB-4654-9782-9599A8E4858A}" type="sibTrans" cxnId="{A379947E-2D8D-4295-8B1C-55F76B11B399}">
      <dgm:prSet/>
      <dgm:spPr/>
      <dgm:t>
        <a:bodyPr/>
        <a:lstStyle/>
        <a:p>
          <a:endParaRPr lang="en-ZA"/>
        </a:p>
      </dgm:t>
    </dgm:pt>
    <dgm:pt modelId="{F019C4AE-55FD-441D-A8F0-31B37D53B06A}">
      <dgm:prSet phldrT="[Text]" custT="1"/>
      <dgm:spPr/>
      <dgm:t>
        <a:bodyPr/>
        <a:lstStyle/>
        <a:p>
          <a:r>
            <a:rPr lang="en-GB" sz="2400" dirty="0">
              <a:effectLst>
                <a:outerShdw blurRad="38100" dist="38100" dir="2700000" algn="tl">
                  <a:srgbClr val="000000">
                    <a:alpha val="43137"/>
                  </a:srgbClr>
                </a:outerShdw>
              </a:effectLst>
            </a:rPr>
            <a:t>Think and analyse global, decide local</a:t>
          </a:r>
          <a:endParaRPr lang="en-ZA" sz="2400" dirty="0">
            <a:effectLst>
              <a:outerShdw blurRad="38100" dist="38100" dir="2700000" algn="tl">
                <a:srgbClr val="000000">
                  <a:alpha val="43137"/>
                </a:srgbClr>
              </a:outerShdw>
            </a:effectLst>
          </a:endParaRPr>
        </a:p>
      </dgm:t>
    </dgm:pt>
    <dgm:pt modelId="{251B0AAB-4C1F-4F7E-AE06-504587EF9895}" type="parTrans" cxnId="{7D535519-B292-4E08-845C-3FC4B2ED1400}">
      <dgm:prSet/>
      <dgm:spPr/>
      <dgm:t>
        <a:bodyPr/>
        <a:lstStyle/>
        <a:p>
          <a:endParaRPr lang="en-ZA"/>
        </a:p>
      </dgm:t>
    </dgm:pt>
    <dgm:pt modelId="{70DF002C-B135-46CE-92E4-2F4D5D2844C5}" type="sibTrans" cxnId="{7D535519-B292-4E08-845C-3FC4B2ED1400}">
      <dgm:prSet/>
      <dgm:spPr/>
      <dgm:t>
        <a:bodyPr/>
        <a:lstStyle/>
        <a:p>
          <a:endParaRPr lang="en-ZA"/>
        </a:p>
      </dgm:t>
    </dgm:pt>
    <dgm:pt modelId="{397459DA-AA8D-4CC8-B995-81EDED104B6B}">
      <dgm:prSet phldrT="[Text]" custT="1"/>
      <dgm:spPr/>
      <dgm:t>
        <a:bodyPr/>
        <a:lstStyle/>
        <a:p>
          <a:r>
            <a:rPr lang="en-GB" sz="2400" dirty="0">
              <a:effectLst>
                <a:outerShdw blurRad="38100" dist="38100" dir="2700000" algn="tl">
                  <a:srgbClr val="000000">
                    <a:alpha val="43137"/>
                  </a:srgbClr>
                </a:outerShdw>
              </a:effectLst>
            </a:rPr>
            <a:t>Preparation-over-planning</a:t>
          </a:r>
          <a:endParaRPr lang="en-ZA" sz="2400" dirty="0">
            <a:effectLst>
              <a:outerShdw blurRad="38100" dist="38100" dir="2700000" algn="tl">
                <a:srgbClr val="000000">
                  <a:alpha val="43137"/>
                </a:srgbClr>
              </a:outerShdw>
            </a:effectLst>
          </a:endParaRPr>
        </a:p>
      </dgm:t>
    </dgm:pt>
    <dgm:pt modelId="{E2065AD0-D877-4F6F-A836-B4C49EF6A2AC}" type="parTrans" cxnId="{CB960DE8-F11E-4C6A-A7C3-2526EFCE3466}">
      <dgm:prSet/>
      <dgm:spPr/>
      <dgm:t>
        <a:bodyPr/>
        <a:lstStyle/>
        <a:p>
          <a:endParaRPr lang="en-ZA"/>
        </a:p>
      </dgm:t>
    </dgm:pt>
    <dgm:pt modelId="{FFB2FDBF-91A8-4E8E-BADD-8F00B7961102}" type="sibTrans" cxnId="{CB960DE8-F11E-4C6A-A7C3-2526EFCE3466}">
      <dgm:prSet/>
      <dgm:spPr/>
      <dgm:t>
        <a:bodyPr/>
        <a:lstStyle/>
        <a:p>
          <a:endParaRPr lang="en-ZA"/>
        </a:p>
      </dgm:t>
    </dgm:pt>
    <dgm:pt modelId="{D67B9704-6CCE-4FE3-8F43-424C5CBBDD3F}">
      <dgm:prSet phldrT="[Text]" custT="1"/>
      <dgm:spPr/>
      <dgm:t>
        <a:bodyPr/>
        <a:lstStyle/>
        <a:p>
          <a:r>
            <a:rPr lang="en-GB" sz="2400" dirty="0">
              <a:effectLst>
                <a:outerShdw blurRad="38100" dist="38100" dir="2700000" algn="tl">
                  <a:srgbClr val="000000">
                    <a:alpha val="43137"/>
                  </a:srgbClr>
                </a:outerShdw>
              </a:effectLst>
            </a:rPr>
            <a:t>Trust the data</a:t>
          </a:r>
          <a:endParaRPr lang="en-ZA" sz="2400" dirty="0">
            <a:effectLst>
              <a:outerShdw blurRad="38100" dist="38100" dir="2700000" algn="tl">
                <a:srgbClr val="000000">
                  <a:alpha val="43137"/>
                </a:srgbClr>
              </a:outerShdw>
            </a:effectLst>
          </a:endParaRPr>
        </a:p>
      </dgm:t>
    </dgm:pt>
    <dgm:pt modelId="{395E1920-51D3-4849-92AB-6050F1AD8C83}" type="parTrans" cxnId="{4D18B972-3755-4ED4-9438-FBB426BEBBB8}">
      <dgm:prSet/>
      <dgm:spPr/>
      <dgm:t>
        <a:bodyPr/>
        <a:lstStyle/>
        <a:p>
          <a:endParaRPr lang="en-ZA"/>
        </a:p>
      </dgm:t>
    </dgm:pt>
    <dgm:pt modelId="{1CAEA572-15FC-4039-81F8-713F1637D698}" type="sibTrans" cxnId="{4D18B972-3755-4ED4-9438-FBB426BEBBB8}">
      <dgm:prSet/>
      <dgm:spPr/>
      <dgm:t>
        <a:bodyPr/>
        <a:lstStyle/>
        <a:p>
          <a:endParaRPr lang="en-ZA"/>
        </a:p>
      </dgm:t>
    </dgm:pt>
    <dgm:pt modelId="{7BE51FEA-95C2-4F63-B6B3-4C6BF774A302}" type="pres">
      <dgm:prSet presAssocID="{6F28D243-DD49-40DE-87C5-E17427E974C3}" presName="diagram" presStyleCnt="0">
        <dgm:presLayoutVars>
          <dgm:dir/>
          <dgm:resizeHandles val="exact"/>
        </dgm:presLayoutVars>
      </dgm:prSet>
      <dgm:spPr/>
    </dgm:pt>
    <dgm:pt modelId="{98B7A449-36D1-4DC3-9E0B-742454BBE80B}" type="pres">
      <dgm:prSet presAssocID="{82254B7F-1701-472D-99E1-F7BD08CDE588}" presName="node" presStyleLbl="node1" presStyleIdx="0" presStyleCnt="5">
        <dgm:presLayoutVars>
          <dgm:bulletEnabled val="1"/>
        </dgm:presLayoutVars>
      </dgm:prSet>
      <dgm:spPr/>
    </dgm:pt>
    <dgm:pt modelId="{825B0E7B-71CF-48E5-8BCF-6D00B61ECB81}" type="pres">
      <dgm:prSet presAssocID="{831FB4FE-2D29-45A9-BA71-A2A59EEF2CB0}" presName="sibTrans" presStyleCnt="0"/>
      <dgm:spPr/>
    </dgm:pt>
    <dgm:pt modelId="{45F2CFD3-6BAE-4CB7-8321-9BB8C7928E56}" type="pres">
      <dgm:prSet presAssocID="{F019C4AE-55FD-441D-A8F0-31B37D53B06A}" presName="node" presStyleLbl="node1" presStyleIdx="1" presStyleCnt="5">
        <dgm:presLayoutVars>
          <dgm:bulletEnabled val="1"/>
        </dgm:presLayoutVars>
      </dgm:prSet>
      <dgm:spPr/>
    </dgm:pt>
    <dgm:pt modelId="{A569E3CF-E043-4315-869D-7FCA39846120}" type="pres">
      <dgm:prSet presAssocID="{70DF002C-B135-46CE-92E4-2F4D5D2844C5}" presName="sibTrans" presStyleCnt="0"/>
      <dgm:spPr/>
    </dgm:pt>
    <dgm:pt modelId="{2821BF17-1CF4-4D34-995B-50475073C244}" type="pres">
      <dgm:prSet presAssocID="{75289B18-AABE-47E1-A5D2-EECDBA9C9AAA}" presName="node" presStyleLbl="node1" presStyleIdx="2" presStyleCnt="5">
        <dgm:presLayoutVars>
          <dgm:bulletEnabled val="1"/>
        </dgm:presLayoutVars>
      </dgm:prSet>
      <dgm:spPr/>
    </dgm:pt>
    <dgm:pt modelId="{0C1224BE-BABE-41C0-8C57-806819F340F6}" type="pres">
      <dgm:prSet presAssocID="{5C05AAF9-11BB-4654-9782-9599A8E4858A}" presName="sibTrans" presStyleCnt="0"/>
      <dgm:spPr/>
    </dgm:pt>
    <dgm:pt modelId="{0CABBE85-0FE6-49B1-94DF-46C91C7A3B2C}" type="pres">
      <dgm:prSet presAssocID="{397459DA-AA8D-4CC8-B995-81EDED104B6B}" presName="node" presStyleLbl="node1" presStyleIdx="3" presStyleCnt="5">
        <dgm:presLayoutVars>
          <dgm:bulletEnabled val="1"/>
        </dgm:presLayoutVars>
      </dgm:prSet>
      <dgm:spPr/>
    </dgm:pt>
    <dgm:pt modelId="{749BD6D6-8DC5-47E8-B65F-D03A6A7EACD4}" type="pres">
      <dgm:prSet presAssocID="{FFB2FDBF-91A8-4E8E-BADD-8F00B7961102}" presName="sibTrans" presStyleCnt="0"/>
      <dgm:spPr/>
    </dgm:pt>
    <dgm:pt modelId="{0FB13003-C2B5-4E97-8D7C-181B50C46999}" type="pres">
      <dgm:prSet presAssocID="{D67B9704-6CCE-4FE3-8F43-424C5CBBDD3F}" presName="node" presStyleLbl="node1" presStyleIdx="4" presStyleCnt="5">
        <dgm:presLayoutVars>
          <dgm:bulletEnabled val="1"/>
        </dgm:presLayoutVars>
      </dgm:prSet>
      <dgm:spPr/>
    </dgm:pt>
  </dgm:ptLst>
  <dgm:cxnLst>
    <dgm:cxn modelId="{7D535519-B292-4E08-845C-3FC4B2ED1400}" srcId="{6F28D243-DD49-40DE-87C5-E17427E974C3}" destId="{F019C4AE-55FD-441D-A8F0-31B37D53B06A}" srcOrd="1" destOrd="0" parTransId="{251B0AAB-4C1F-4F7E-AE06-504587EF9895}" sibTransId="{70DF002C-B135-46CE-92E4-2F4D5D2844C5}"/>
    <dgm:cxn modelId="{AF924C1B-4353-4D7B-B31A-A39AED8AE4E1}" type="presOf" srcId="{6F28D243-DD49-40DE-87C5-E17427E974C3}" destId="{7BE51FEA-95C2-4F63-B6B3-4C6BF774A302}" srcOrd="0" destOrd="0" presId="urn:microsoft.com/office/officeart/2005/8/layout/default"/>
    <dgm:cxn modelId="{B403BC2F-6C50-4B2B-A1FE-A68DE16868ED}" type="presOf" srcId="{D67B9704-6CCE-4FE3-8F43-424C5CBBDD3F}" destId="{0FB13003-C2B5-4E97-8D7C-181B50C46999}" srcOrd="0" destOrd="0" presId="urn:microsoft.com/office/officeart/2005/8/layout/default"/>
    <dgm:cxn modelId="{C324E25D-599C-40A0-8873-338EA3F745CD}" type="presOf" srcId="{F019C4AE-55FD-441D-A8F0-31B37D53B06A}" destId="{45F2CFD3-6BAE-4CB7-8321-9BB8C7928E56}" srcOrd="0" destOrd="0" presId="urn:microsoft.com/office/officeart/2005/8/layout/default"/>
    <dgm:cxn modelId="{4D18B972-3755-4ED4-9438-FBB426BEBBB8}" srcId="{6F28D243-DD49-40DE-87C5-E17427E974C3}" destId="{D67B9704-6CCE-4FE3-8F43-424C5CBBDD3F}" srcOrd="4" destOrd="0" parTransId="{395E1920-51D3-4849-92AB-6050F1AD8C83}" sibTransId="{1CAEA572-15FC-4039-81F8-713F1637D698}"/>
    <dgm:cxn modelId="{4C945573-A46A-4E51-AEE3-8816B2CB3BD3}" type="presOf" srcId="{75289B18-AABE-47E1-A5D2-EECDBA9C9AAA}" destId="{2821BF17-1CF4-4D34-995B-50475073C244}" srcOrd="0" destOrd="0" presId="urn:microsoft.com/office/officeart/2005/8/layout/default"/>
    <dgm:cxn modelId="{A379947E-2D8D-4295-8B1C-55F76B11B399}" srcId="{6F28D243-DD49-40DE-87C5-E17427E974C3}" destId="{75289B18-AABE-47E1-A5D2-EECDBA9C9AAA}" srcOrd="2" destOrd="0" parTransId="{60B4D4BF-5CB7-4ED0-BFDB-226E916AEE0B}" sibTransId="{5C05AAF9-11BB-4654-9782-9599A8E4858A}"/>
    <dgm:cxn modelId="{44772D8C-3E74-4E12-9052-FA821A3B4EDB}" type="presOf" srcId="{397459DA-AA8D-4CC8-B995-81EDED104B6B}" destId="{0CABBE85-0FE6-49B1-94DF-46C91C7A3B2C}" srcOrd="0" destOrd="0" presId="urn:microsoft.com/office/officeart/2005/8/layout/default"/>
    <dgm:cxn modelId="{D5A9F09F-0FF6-4CF6-80F3-D34AAD0DAE2F}" type="presOf" srcId="{82254B7F-1701-472D-99E1-F7BD08CDE588}" destId="{98B7A449-36D1-4DC3-9E0B-742454BBE80B}" srcOrd="0" destOrd="0" presId="urn:microsoft.com/office/officeart/2005/8/layout/default"/>
    <dgm:cxn modelId="{CB960DE8-F11E-4C6A-A7C3-2526EFCE3466}" srcId="{6F28D243-DD49-40DE-87C5-E17427E974C3}" destId="{397459DA-AA8D-4CC8-B995-81EDED104B6B}" srcOrd="3" destOrd="0" parTransId="{E2065AD0-D877-4F6F-A836-B4C49EF6A2AC}" sibTransId="{FFB2FDBF-91A8-4E8E-BADD-8F00B7961102}"/>
    <dgm:cxn modelId="{1CE75EEA-B64E-413F-B27D-EB111883C727}" srcId="{6F28D243-DD49-40DE-87C5-E17427E974C3}" destId="{82254B7F-1701-472D-99E1-F7BD08CDE588}" srcOrd="0" destOrd="0" parTransId="{37838E5B-0407-47C2-B69C-495950E9AF3D}" sibTransId="{831FB4FE-2D29-45A9-BA71-A2A59EEF2CB0}"/>
    <dgm:cxn modelId="{FA870156-CA75-49B6-A0CD-5636ECAEDDB2}" type="presParOf" srcId="{7BE51FEA-95C2-4F63-B6B3-4C6BF774A302}" destId="{98B7A449-36D1-4DC3-9E0B-742454BBE80B}" srcOrd="0" destOrd="0" presId="urn:microsoft.com/office/officeart/2005/8/layout/default"/>
    <dgm:cxn modelId="{F6AD7E2B-E7D0-4365-8D4C-633C62FB6059}" type="presParOf" srcId="{7BE51FEA-95C2-4F63-B6B3-4C6BF774A302}" destId="{825B0E7B-71CF-48E5-8BCF-6D00B61ECB81}" srcOrd="1" destOrd="0" presId="urn:microsoft.com/office/officeart/2005/8/layout/default"/>
    <dgm:cxn modelId="{681AB7B9-E944-44F7-989C-2202D0DC09F4}" type="presParOf" srcId="{7BE51FEA-95C2-4F63-B6B3-4C6BF774A302}" destId="{45F2CFD3-6BAE-4CB7-8321-9BB8C7928E56}" srcOrd="2" destOrd="0" presId="urn:microsoft.com/office/officeart/2005/8/layout/default"/>
    <dgm:cxn modelId="{E28F5F1C-3AC4-4B1C-AC20-599F051A96AF}" type="presParOf" srcId="{7BE51FEA-95C2-4F63-B6B3-4C6BF774A302}" destId="{A569E3CF-E043-4315-869D-7FCA39846120}" srcOrd="3" destOrd="0" presId="urn:microsoft.com/office/officeart/2005/8/layout/default"/>
    <dgm:cxn modelId="{BBDD802E-B6D6-4583-8F3F-0DAC8ACC9E3F}" type="presParOf" srcId="{7BE51FEA-95C2-4F63-B6B3-4C6BF774A302}" destId="{2821BF17-1CF4-4D34-995B-50475073C244}" srcOrd="4" destOrd="0" presId="urn:microsoft.com/office/officeart/2005/8/layout/default"/>
    <dgm:cxn modelId="{E714D02C-35F1-4697-819B-50EB04D36B5B}" type="presParOf" srcId="{7BE51FEA-95C2-4F63-B6B3-4C6BF774A302}" destId="{0C1224BE-BABE-41C0-8C57-806819F340F6}" srcOrd="5" destOrd="0" presId="urn:microsoft.com/office/officeart/2005/8/layout/default"/>
    <dgm:cxn modelId="{EC866247-0876-466D-823C-38BACEBEC8B2}" type="presParOf" srcId="{7BE51FEA-95C2-4F63-B6B3-4C6BF774A302}" destId="{0CABBE85-0FE6-49B1-94DF-46C91C7A3B2C}" srcOrd="6" destOrd="0" presId="urn:microsoft.com/office/officeart/2005/8/layout/default"/>
    <dgm:cxn modelId="{582B36BC-4E78-47EE-8BB3-C0BD4847919A}" type="presParOf" srcId="{7BE51FEA-95C2-4F63-B6B3-4C6BF774A302}" destId="{749BD6D6-8DC5-47E8-B65F-D03A6A7EACD4}" srcOrd="7" destOrd="0" presId="urn:microsoft.com/office/officeart/2005/8/layout/default"/>
    <dgm:cxn modelId="{0A4382C6-2290-43A3-B8A8-EBD0EC28FCBA}" type="presParOf" srcId="{7BE51FEA-95C2-4F63-B6B3-4C6BF774A302}" destId="{0FB13003-C2B5-4E97-8D7C-181B50C4699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63F18D0-4DC1-406C-8206-046630688C8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241AB7E0-4F37-45DC-B970-3C5B5439AFDB}">
      <dgm:prSet phldrT="[Text]" custT="1"/>
      <dgm:spPr/>
      <dgm:t>
        <a:bodyPr/>
        <a:lstStyle/>
        <a:p>
          <a:r>
            <a:rPr lang="en-GB" sz="2400" dirty="0">
              <a:effectLst>
                <a:outerShdw blurRad="38100" dist="38100" dir="2700000" algn="tl">
                  <a:srgbClr val="000000">
                    <a:alpha val="43137"/>
                  </a:srgbClr>
                </a:outerShdw>
              </a:effectLst>
            </a:rPr>
            <a:t>Individuals and interactions over processes and tools</a:t>
          </a:r>
          <a:endParaRPr lang="en-ZA" sz="2400" dirty="0">
            <a:effectLst>
              <a:outerShdw blurRad="38100" dist="38100" dir="2700000" algn="tl">
                <a:srgbClr val="000000">
                  <a:alpha val="43137"/>
                </a:srgbClr>
              </a:outerShdw>
            </a:effectLst>
          </a:endParaRPr>
        </a:p>
      </dgm:t>
    </dgm:pt>
    <dgm:pt modelId="{33A868D6-5069-4DBC-84D0-67A024DACFF0}" type="parTrans" cxnId="{26894F6E-9C6C-4834-B673-CAB533C71024}">
      <dgm:prSet/>
      <dgm:spPr/>
      <dgm:t>
        <a:bodyPr/>
        <a:lstStyle/>
        <a:p>
          <a:endParaRPr lang="en-ZA" sz="2400">
            <a:effectLst>
              <a:outerShdw blurRad="38100" dist="38100" dir="2700000" algn="tl">
                <a:srgbClr val="000000">
                  <a:alpha val="43137"/>
                </a:srgbClr>
              </a:outerShdw>
            </a:effectLst>
          </a:endParaRPr>
        </a:p>
      </dgm:t>
    </dgm:pt>
    <dgm:pt modelId="{D617FE43-143D-4F42-BA2B-395367EC992C}" type="sibTrans" cxnId="{26894F6E-9C6C-4834-B673-CAB533C71024}">
      <dgm:prSet/>
      <dgm:spPr/>
      <dgm:t>
        <a:bodyPr/>
        <a:lstStyle/>
        <a:p>
          <a:endParaRPr lang="en-ZA" sz="2400">
            <a:effectLst>
              <a:outerShdw blurRad="38100" dist="38100" dir="2700000" algn="tl">
                <a:srgbClr val="000000">
                  <a:alpha val="43137"/>
                </a:srgbClr>
              </a:outerShdw>
            </a:effectLst>
          </a:endParaRPr>
        </a:p>
      </dgm:t>
    </dgm:pt>
    <dgm:pt modelId="{F92938CC-1D48-447E-8829-264A82A54282}">
      <dgm:prSet custT="1"/>
      <dgm:spPr/>
      <dgm:t>
        <a:bodyPr/>
        <a:lstStyle/>
        <a:p>
          <a:r>
            <a:rPr lang="en-GB" sz="2400" dirty="0">
              <a:effectLst>
                <a:outerShdw blurRad="38100" dist="38100" dir="2700000" algn="tl">
                  <a:srgbClr val="000000">
                    <a:alpha val="43137"/>
                  </a:srgbClr>
                </a:outerShdw>
              </a:effectLst>
            </a:rPr>
            <a:t>Working software over comprehensive documentation</a:t>
          </a:r>
          <a:endParaRPr lang="en-ZA" sz="2400" dirty="0">
            <a:effectLst>
              <a:outerShdw blurRad="38100" dist="38100" dir="2700000" algn="tl">
                <a:srgbClr val="000000">
                  <a:alpha val="43137"/>
                </a:srgbClr>
              </a:outerShdw>
            </a:effectLst>
          </a:endParaRPr>
        </a:p>
      </dgm:t>
    </dgm:pt>
    <dgm:pt modelId="{A0A69919-4B07-4499-9EBC-CD2BB53386B3}" type="parTrans" cxnId="{8E2A95C2-BD9A-4ABE-BB34-08E471E1A429}">
      <dgm:prSet/>
      <dgm:spPr/>
      <dgm:t>
        <a:bodyPr/>
        <a:lstStyle/>
        <a:p>
          <a:endParaRPr lang="en-ZA" sz="2400">
            <a:effectLst>
              <a:outerShdw blurRad="38100" dist="38100" dir="2700000" algn="tl">
                <a:srgbClr val="000000">
                  <a:alpha val="43137"/>
                </a:srgbClr>
              </a:outerShdw>
            </a:effectLst>
          </a:endParaRPr>
        </a:p>
      </dgm:t>
    </dgm:pt>
    <dgm:pt modelId="{9857F954-6F18-4DD1-A59C-2450324F9595}" type="sibTrans" cxnId="{8E2A95C2-BD9A-4ABE-BB34-08E471E1A429}">
      <dgm:prSet/>
      <dgm:spPr/>
      <dgm:t>
        <a:bodyPr/>
        <a:lstStyle/>
        <a:p>
          <a:endParaRPr lang="en-ZA" sz="2400">
            <a:effectLst>
              <a:outerShdw blurRad="38100" dist="38100" dir="2700000" algn="tl">
                <a:srgbClr val="000000">
                  <a:alpha val="43137"/>
                </a:srgbClr>
              </a:outerShdw>
            </a:effectLst>
          </a:endParaRPr>
        </a:p>
      </dgm:t>
    </dgm:pt>
    <dgm:pt modelId="{BE940B45-6BEA-4FA0-8F1A-0551F5B0D11C}">
      <dgm:prSet custT="1"/>
      <dgm:spPr/>
      <dgm:t>
        <a:bodyPr/>
        <a:lstStyle/>
        <a:p>
          <a:r>
            <a:rPr lang="en-GB" sz="2400" dirty="0">
              <a:effectLst>
                <a:outerShdw blurRad="38100" dist="38100" dir="2700000" algn="tl">
                  <a:srgbClr val="000000">
                    <a:alpha val="43137"/>
                  </a:srgbClr>
                </a:outerShdw>
              </a:effectLst>
            </a:rPr>
            <a:t>Customer collaboration over contract negotiation</a:t>
          </a:r>
          <a:endParaRPr lang="en-ZA" sz="2400" dirty="0">
            <a:effectLst>
              <a:outerShdw blurRad="38100" dist="38100" dir="2700000" algn="tl">
                <a:srgbClr val="000000">
                  <a:alpha val="43137"/>
                </a:srgbClr>
              </a:outerShdw>
            </a:effectLst>
          </a:endParaRPr>
        </a:p>
      </dgm:t>
    </dgm:pt>
    <dgm:pt modelId="{7443A8F4-030B-4ADE-8973-56B5F1DBE424}" type="parTrans" cxnId="{AAD57FEA-CCC4-41D3-B12B-42E24E6208FE}">
      <dgm:prSet/>
      <dgm:spPr/>
      <dgm:t>
        <a:bodyPr/>
        <a:lstStyle/>
        <a:p>
          <a:endParaRPr lang="en-ZA" sz="2400">
            <a:effectLst>
              <a:outerShdw blurRad="38100" dist="38100" dir="2700000" algn="tl">
                <a:srgbClr val="000000">
                  <a:alpha val="43137"/>
                </a:srgbClr>
              </a:outerShdw>
            </a:effectLst>
          </a:endParaRPr>
        </a:p>
      </dgm:t>
    </dgm:pt>
    <dgm:pt modelId="{D91CB5CF-6E04-4ECC-8ABB-9F30F9E09E7A}" type="sibTrans" cxnId="{AAD57FEA-CCC4-41D3-B12B-42E24E6208FE}">
      <dgm:prSet/>
      <dgm:spPr/>
      <dgm:t>
        <a:bodyPr/>
        <a:lstStyle/>
        <a:p>
          <a:endParaRPr lang="en-ZA" sz="2400">
            <a:effectLst>
              <a:outerShdw blurRad="38100" dist="38100" dir="2700000" algn="tl">
                <a:srgbClr val="000000">
                  <a:alpha val="43137"/>
                </a:srgbClr>
              </a:outerShdw>
            </a:effectLst>
          </a:endParaRPr>
        </a:p>
      </dgm:t>
    </dgm:pt>
    <dgm:pt modelId="{18523787-2E83-49A1-8180-F63BEF6D873D}">
      <dgm:prSet custT="1"/>
      <dgm:spPr/>
      <dgm:t>
        <a:bodyPr/>
        <a:lstStyle/>
        <a:p>
          <a:r>
            <a:rPr lang="en-GB" sz="2400" dirty="0">
              <a:effectLst>
                <a:outerShdw blurRad="38100" dist="38100" dir="2700000" algn="tl">
                  <a:srgbClr val="000000">
                    <a:alpha val="43137"/>
                  </a:srgbClr>
                </a:outerShdw>
              </a:effectLst>
            </a:rPr>
            <a:t>Responding to change over following a plan</a:t>
          </a:r>
          <a:endParaRPr lang="en-ZA" sz="2400" dirty="0">
            <a:effectLst>
              <a:outerShdw blurRad="38100" dist="38100" dir="2700000" algn="tl">
                <a:srgbClr val="000000">
                  <a:alpha val="43137"/>
                </a:srgbClr>
              </a:outerShdw>
            </a:effectLst>
          </a:endParaRPr>
        </a:p>
      </dgm:t>
    </dgm:pt>
    <dgm:pt modelId="{3DFC9C13-DA84-4FEE-8BFA-EB74DD2F3556}" type="parTrans" cxnId="{DA04A969-96B8-4032-9E29-612D10E2416E}">
      <dgm:prSet/>
      <dgm:spPr/>
      <dgm:t>
        <a:bodyPr/>
        <a:lstStyle/>
        <a:p>
          <a:endParaRPr lang="en-ZA" sz="2400">
            <a:effectLst>
              <a:outerShdw blurRad="38100" dist="38100" dir="2700000" algn="tl">
                <a:srgbClr val="000000">
                  <a:alpha val="43137"/>
                </a:srgbClr>
              </a:outerShdw>
            </a:effectLst>
          </a:endParaRPr>
        </a:p>
      </dgm:t>
    </dgm:pt>
    <dgm:pt modelId="{76ADC2B1-5DB3-4E27-A9DC-02BCC2D56953}" type="sibTrans" cxnId="{DA04A969-96B8-4032-9E29-612D10E2416E}">
      <dgm:prSet/>
      <dgm:spPr/>
      <dgm:t>
        <a:bodyPr/>
        <a:lstStyle/>
        <a:p>
          <a:endParaRPr lang="en-ZA" sz="2400">
            <a:effectLst>
              <a:outerShdw blurRad="38100" dist="38100" dir="2700000" algn="tl">
                <a:srgbClr val="000000">
                  <a:alpha val="43137"/>
                </a:srgbClr>
              </a:outerShdw>
            </a:effectLst>
          </a:endParaRPr>
        </a:p>
      </dgm:t>
    </dgm:pt>
    <dgm:pt modelId="{44668B5E-6680-46F4-8DFD-5C4D12D1003B}" type="pres">
      <dgm:prSet presAssocID="{B63F18D0-4DC1-406C-8206-046630688C89}" presName="diagram" presStyleCnt="0">
        <dgm:presLayoutVars>
          <dgm:dir/>
          <dgm:resizeHandles val="exact"/>
        </dgm:presLayoutVars>
      </dgm:prSet>
      <dgm:spPr/>
    </dgm:pt>
    <dgm:pt modelId="{E7F9368D-EA85-4999-ACC3-A6896D221D8F}" type="pres">
      <dgm:prSet presAssocID="{241AB7E0-4F37-45DC-B970-3C5B5439AFDB}" presName="node" presStyleLbl="node1" presStyleIdx="0" presStyleCnt="4">
        <dgm:presLayoutVars>
          <dgm:bulletEnabled val="1"/>
        </dgm:presLayoutVars>
      </dgm:prSet>
      <dgm:spPr/>
    </dgm:pt>
    <dgm:pt modelId="{308E607F-B96C-4398-9197-77695CC61523}" type="pres">
      <dgm:prSet presAssocID="{D617FE43-143D-4F42-BA2B-395367EC992C}" presName="sibTrans" presStyleCnt="0"/>
      <dgm:spPr/>
    </dgm:pt>
    <dgm:pt modelId="{34A1808E-FB2A-4B93-BE82-039FAC0D01D3}" type="pres">
      <dgm:prSet presAssocID="{F92938CC-1D48-447E-8829-264A82A54282}" presName="node" presStyleLbl="node1" presStyleIdx="1" presStyleCnt="4">
        <dgm:presLayoutVars>
          <dgm:bulletEnabled val="1"/>
        </dgm:presLayoutVars>
      </dgm:prSet>
      <dgm:spPr/>
    </dgm:pt>
    <dgm:pt modelId="{22406375-6008-4C19-802E-9EC8484C6FA8}" type="pres">
      <dgm:prSet presAssocID="{9857F954-6F18-4DD1-A59C-2450324F9595}" presName="sibTrans" presStyleCnt="0"/>
      <dgm:spPr/>
    </dgm:pt>
    <dgm:pt modelId="{19788428-B1FC-4857-A06C-4EB3644B385B}" type="pres">
      <dgm:prSet presAssocID="{BE940B45-6BEA-4FA0-8F1A-0551F5B0D11C}" presName="node" presStyleLbl="node1" presStyleIdx="2" presStyleCnt="4">
        <dgm:presLayoutVars>
          <dgm:bulletEnabled val="1"/>
        </dgm:presLayoutVars>
      </dgm:prSet>
      <dgm:spPr/>
    </dgm:pt>
    <dgm:pt modelId="{BB3A0C26-3CF4-4929-A0CD-794B52A75792}" type="pres">
      <dgm:prSet presAssocID="{D91CB5CF-6E04-4ECC-8ABB-9F30F9E09E7A}" presName="sibTrans" presStyleCnt="0"/>
      <dgm:spPr/>
    </dgm:pt>
    <dgm:pt modelId="{3FB119FB-4C4C-4C02-9908-4655B9B7E4EC}" type="pres">
      <dgm:prSet presAssocID="{18523787-2E83-49A1-8180-F63BEF6D873D}" presName="node" presStyleLbl="node1" presStyleIdx="3" presStyleCnt="4">
        <dgm:presLayoutVars>
          <dgm:bulletEnabled val="1"/>
        </dgm:presLayoutVars>
      </dgm:prSet>
      <dgm:spPr/>
    </dgm:pt>
  </dgm:ptLst>
  <dgm:cxnLst>
    <dgm:cxn modelId="{052C3621-0E77-4CE6-A90F-1ACC74F118D0}" type="presOf" srcId="{241AB7E0-4F37-45DC-B970-3C5B5439AFDB}" destId="{E7F9368D-EA85-4999-ACC3-A6896D221D8F}" srcOrd="0" destOrd="0" presId="urn:microsoft.com/office/officeart/2005/8/layout/default"/>
    <dgm:cxn modelId="{DA04A969-96B8-4032-9E29-612D10E2416E}" srcId="{B63F18D0-4DC1-406C-8206-046630688C89}" destId="{18523787-2E83-49A1-8180-F63BEF6D873D}" srcOrd="3" destOrd="0" parTransId="{3DFC9C13-DA84-4FEE-8BFA-EB74DD2F3556}" sibTransId="{76ADC2B1-5DB3-4E27-A9DC-02BCC2D56953}"/>
    <dgm:cxn modelId="{26894F6E-9C6C-4834-B673-CAB533C71024}" srcId="{B63F18D0-4DC1-406C-8206-046630688C89}" destId="{241AB7E0-4F37-45DC-B970-3C5B5439AFDB}" srcOrd="0" destOrd="0" parTransId="{33A868D6-5069-4DBC-84D0-67A024DACFF0}" sibTransId="{D617FE43-143D-4F42-BA2B-395367EC992C}"/>
    <dgm:cxn modelId="{2A75919D-661A-4D0F-8960-A2C3D7EF9A3E}" type="presOf" srcId="{18523787-2E83-49A1-8180-F63BEF6D873D}" destId="{3FB119FB-4C4C-4C02-9908-4655B9B7E4EC}" srcOrd="0" destOrd="0" presId="urn:microsoft.com/office/officeart/2005/8/layout/default"/>
    <dgm:cxn modelId="{D41B46B9-1F3C-4401-BF45-2728562655A1}" type="presOf" srcId="{BE940B45-6BEA-4FA0-8F1A-0551F5B0D11C}" destId="{19788428-B1FC-4857-A06C-4EB3644B385B}" srcOrd="0" destOrd="0" presId="urn:microsoft.com/office/officeart/2005/8/layout/default"/>
    <dgm:cxn modelId="{87886FBE-89C4-45B9-9DD6-A8981DAD741A}" type="presOf" srcId="{B63F18D0-4DC1-406C-8206-046630688C89}" destId="{44668B5E-6680-46F4-8DFD-5C4D12D1003B}" srcOrd="0" destOrd="0" presId="urn:microsoft.com/office/officeart/2005/8/layout/default"/>
    <dgm:cxn modelId="{8E2A95C2-BD9A-4ABE-BB34-08E471E1A429}" srcId="{B63F18D0-4DC1-406C-8206-046630688C89}" destId="{F92938CC-1D48-447E-8829-264A82A54282}" srcOrd="1" destOrd="0" parTransId="{A0A69919-4B07-4499-9EBC-CD2BB53386B3}" sibTransId="{9857F954-6F18-4DD1-A59C-2450324F9595}"/>
    <dgm:cxn modelId="{C6BF62E9-9FB5-4A88-AE25-2E09CA4A6181}" type="presOf" srcId="{F92938CC-1D48-447E-8829-264A82A54282}" destId="{34A1808E-FB2A-4B93-BE82-039FAC0D01D3}" srcOrd="0" destOrd="0" presId="urn:microsoft.com/office/officeart/2005/8/layout/default"/>
    <dgm:cxn modelId="{AAD57FEA-CCC4-41D3-B12B-42E24E6208FE}" srcId="{B63F18D0-4DC1-406C-8206-046630688C89}" destId="{BE940B45-6BEA-4FA0-8F1A-0551F5B0D11C}" srcOrd="2" destOrd="0" parTransId="{7443A8F4-030B-4ADE-8973-56B5F1DBE424}" sibTransId="{D91CB5CF-6E04-4ECC-8ABB-9F30F9E09E7A}"/>
    <dgm:cxn modelId="{FB5C0297-5700-4044-9A88-8F24B9D3455F}" type="presParOf" srcId="{44668B5E-6680-46F4-8DFD-5C4D12D1003B}" destId="{E7F9368D-EA85-4999-ACC3-A6896D221D8F}" srcOrd="0" destOrd="0" presId="urn:microsoft.com/office/officeart/2005/8/layout/default"/>
    <dgm:cxn modelId="{6B1A663A-BC2D-4694-9036-A81D050C85DC}" type="presParOf" srcId="{44668B5E-6680-46F4-8DFD-5C4D12D1003B}" destId="{308E607F-B96C-4398-9197-77695CC61523}" srcOrd="1" destOrd="0" presId="urn:microsoft.com/office/officeart/2005/8/layout/default"/>
    <dgm:cxn modelId="{4ECD4019-98D2-4F40-813A-119EE4D01D64}" type="presParOf" srcId="{44668B5E-6680-46F4-8DFD-5C4D12D1003B}" destId="{34A1808E-FB2A-4B93-BE82-039FAC0D01D3}" srcOrd="2" destOrd="0" presId="urn:microsoft.com/office/officeart/2005/8/layout/default"/>
    <dgm:cxn modelId="{C5C4DDBD-33CB-47B6-89C1-257C351EE214}" type="presParOf" srcId="{44668B5E-6680-46F4-8DFD-5C4D12D1003B}" destId="{22406375-6008-4C19-802E-9EC8484C6FA8}" srcOrd="3" destOrd="0" presId="urn:microsoft.com/office/officeart/2005/8/layout/default"/>
    <dgm:cxn modelId="{3A731A3D-62C8-431D-885E-78E034786720}" type="presParOf" srcId="{44668B5E-6680-46F4-8DFD-5C4D12D1003B}" destId="{19788428-B1FC-4857-A06C-4EB3644B385B}" srcOrd="4" destOrd="0" presId="urn:microsoft.com/office/officeart/2005/8/layout/default"/>
    <dgm:cxn modelId="{1D122543-F425-4523-8565-533A302615F7}" type="presParOf" srcId="{44668B5E-6680-46F4-8DFD-5C4D12D1003B}" destId="{BB3A0C26-3CF4-4929-A0CD-794B52A75792}" srcOrd="5" destOrd="0" presId="urn:microsoft.com/office/officeart/2005/8/layout/default"/>
    <dgm:cxn modelId="{B0918A0C-827B-45B0-A486-BB9ACA7CEF41}" type="presParOf" srcId="{44668B5E-6680-46F4-8DFD-5C4D12D1003B}" destId="{3FB119FB-4C4C-4C02-9908-4655B9B7E4E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20AEF0-9C91-43EA-AB49-6B95320FD553}" type="doc">
      <dgm:prSet loTypeId="urn:microsoft.com/office/officeart/2005/8/layout/process4" loCatId="process" qsTypeId="urn:microsoft.com/office/officeart/2005/8/quickstyle/simple5" qsCatId="simple" csTypeId="urn:microsoft.com/office/officeart/2005/8/colors/accent1_2" csCatId="accent1" phldr="1"/>
      <dgm:spPr/>
      <dgm:t>
        <a:bodyPr/>
        <a:lstStyle/>
        <a:p>
          <a:endParaRPr lang="en-ZA"/>
        </a:p>
      </dgm:t>
    </dgm:pt>
    <dgm:pt modelId="{85810364-2474-4DD3-AE77-804E52A1B580}">
      <dgm:prSet phldrT="[Text]" custT="1"/>
      <dgm:spPr/>
      <dgm:t>
        <a:bodyPr/>
        <a:lstStyle/>
        <a:p>
          <a:r>
            <a:rPr lang="en-GB" sz="2400" b="1" dirty="0">
              <a:solidFill>
                <a:schemeClr val="bg1"/>
              </a:solidFill>
              <a:effectLst>
                <a:outerShdw blurRad="38100" dist="38100" dir="2700000" algn="tl">
                  <a:srgbClr val="000000">
                    <a:alpha val="43137"/>
                  </a:srgbClr>
                </a:outerShdw>
              </a:effectLst>
            </a:rPr>
            <a:t>1. Compliance: </a:t>
          </a:r>
          <a:r>
            <a:rPr lang="en-GB" sz="2400" dirty="0">
              <a:solidFill>
                <a:schemeClr val="bg1"/>
              </a:solidFill>
            </a:rPr>
            <a:t>the most fundamental level of onboarding process. It includes teaching employees basic legal and policy-related regulations.</a:t>
          </a:r>
          <a:endParaRPr lang="en-ZA" sz="2400" dirty="0">
            <a:solidFill>
              <a:schemeClr val="bg1"/>
            </a:solidFill>
          </a:endParaRPr>
        </a:p>
      </dgm:t>
    </dgm:pt>
    <dgm:pt modelId="{EC9580A1-CF13-4136-B41A-CAA2FB05A04F}" type="parTrans" cxnId="{20E78EEB-CC95-4578-8DF2-1B3B0E03825D}">
      <dgm:prSet/>
      <dgm:spPr/>
      <dgm:t>
        <a:bodyPr/>
        <a:lstStyle/>
        <a:p>
          <a:endParaRPr lang="en-ZA"/>
        </a:p>
      </dgm:t>
    </dgm:pt>
    <dgm:pt modelId="{034B62C0-E3A9-4296-99F0-E4DCC1B45573}" type="sibTrans" cxnId="{20E78EEB-CC95-4578-8DF2-1B3B0E03825D}">
      <dgm:prSet/>
      <dgm:spPr/>
      <dgm:t>
        <a:bodyPr/>
        <a:lstStyle/>
        <a:p>
          <a:endParaRPr lang="en-ZA"/>
        </a:p>
      </dgm:t>
    </dgm:pt>
    <dgm:pt modelId="{88D6E02B-9280-4E4D-A6B6-09634EAC5E63}">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2. Clarification: </a:t>
          </a:r>
          <a:r>
            <a:rPr lang="en-GB" sz="2400" kern="1200" dirty="0">
              <a:solidFill>
                <a:schemeClr val="bg1"/>
              </a:solidFill>
            </a:rPr>
            <a:t>ensures employees fully understand their new job and all related expectations.</a:t>
          </a:r>
          <a:endParaRPr lang="en-ZA" sz="2400" kern="1200" dirty="0">
            <a:solidFill>
              <a:schemeClr val="bg1"/>
            </a:solidFill>
          </a:endParaRPr>
        </a:p>
      </dgm:t>
    </dgm:pt>
    <dgm:pt modelId="{F4304CBB-1D8F-409F-A58C-9EA8C9F8F4E9}" type="parTrans" cxnId="{05A18481-8D23-4381-8830-849ED755541A}">
      <dgm:prSet/>
      <dgm:spPr/>
      <dgm:t>
        <a:bodyPr/>
        <a:lstStyle/>
        <a:p>
          <a:endParaRPr lang="en-ZA"/>
        </a:p>
      </dgm:t>
    </dgm:pt>
    <dgm:pt modelId="{811C9788-02D8-49FA-8920-115C09119D77}" type="sibTrans" cxnId="{05A18481-8D23-4381-8830-849ED755541A}">
      <dgm:prSet/>
      <dgm:spPr/>
      <dgm:t>
        <a:bodyPr/>
        <a:lstStyle/>
        <a:p>
          <a:endParaRPr lang="en-ZA"/>
        </a:p>
      </dgm:t>
    </dgm:pt>
    <dgm:pt modelId="{A812D3E4-678F-4AC4-9F2A-B7BD6AE08181}">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3. Culture: </a:t>
          </a:r>
          <a:r>
            <a:rPr lang="en-GB" sz="2400" kern="1200" dirty="0">
              <a:solidFill>
                <a:schemeClr val="bg1"/>
              </a:solidFill>
            </a:rPr>
            <a:t>is a broad term and includes providing employees with a sense of organizational norms — both formal and informal.</a:t>
          </a:r>
          <a:endParaRPr lang="en-ZA" sz="2400" kern="1200" dirty="0">
            <a:solidFill>
              <a:schemeClr val="bg1"/>
            </a:solidFill>
          </a:endParaRPr>
        </a:p>
      </dgm:t>
    </dgm:pt>
    <dgm:pt modelId="{6AC5E983-1AD8-429A-BFD6-3BBDBA77C700}" type="parTrans" cxnId="{73FBF1C9-F43A-482A-9D95-5EB360E9140E}">
      <dgm:prSet/>
      <dgm:spPr/>
      <dgm:t>
        <a:bodyPr/>
        <a:lstStyle/>
        <a:p>
          <a:endParaRPr lang="en-ZA"/>
        </a:p>
      </dgm:t>
    </dgm:pt>
    <dgm:pt modelId="{05165E75-DF4B-4DC2-8075-E5E502608665}" type="sibTrans" cxnId="{73FBF1C9-F43A-482A-9D95-5EB360E9140E}">
      <dgm:prSet/>
      <dgm:spPr/>
      <dgm:t>
        <a:bodyPr/>
        <a:lstStyle/>
        <a:p>
          <a:endParaRPr lang="en-ZA"/>
        </a:p>
      </dgm:t>
    </dgm:pt>
    <dgm:pt modelId="{68C278E6-756C-4D36-B539-83366001E476}">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4. Connection: </a:t>
          </a:r>
          <a:r>
            <a:rPr lang="en-GB" sz="2400" kern="1200" dirty="0">
              <a:solidFill>
                <a:schemeClr val="bg1"/>
              </a:solidFill>
            </a:rPr>
            <a:t>refers to establishing the vital interpersonal relationships and information networks.</a:t>
          </a:r>
          <a:endParaRPr lang="en-ZA" sz="2400" kern="1200" dirty="0">
            <a:solidFill>
              <a:schemeClr val="bg1"/>
            </a:solidFill>
          </a:endParaRPr>
        </a:p>
      </dgm:t>
    </dgm:pt>
    <dgm:pt modelId="{28AD3F6C-61F8-4B16-81B9-554E7A90D830}" type="parTrans" cxnId="{81D3FA99-D550-4809-AFBE-C0D105571478}">
      <dgm:prSet/>
      <dgm:spPr/>
      <dgm:t>
        <a:bodyPr/>
        <a:lstStyle/>
        <a:p>
          <a:endParaRPr lang="en-ZA"/>
        </a:p>
      </dgm:t>
    </dgm:pt>
    <dgm:pt modelId="{DE02DAE7-670D-4BCF-A0E5-D75B311EF344}" type="sibTrans" cxnId="{81D3FA99-D550-4809-AFBE-C0D105571478}">
      <dgm:prSet/>
      <dgm:spPr/>
      <dgm:t>
        <a:bodyPr/>
        <a:lstStyle/>
        <a:p>
          <a:endParaRPr lang="en-ZA"/>
        </a:p>
      </dgm:t>
    </dgm:pt>
    <dgm:pt modelId="{FCAE6A1C-2426-4EAA-B0E6-C406E987BA20}" type="pres">
      <dgm:prSet presAssocID="{3A20AEF0-9C91-43EA-AB49-6B95320FD553}" presName="Name0" presStyleCnt="0">
        <dgm:presLayoutVars>
          <dgm:dir/>
          <dgm:animLvl val="lvl"/>
          <dgm:resizeHandles val="exact"/>
        </dgm:presLayoutVars>
      </dgm:prSet>
      <dgm:spPr/>
    </dgm:pt>
    <dgm:pt modelId="{D7E4BB4E-A672-4052-A9B9-4987CAB3F666}" type="pres">
      <dgm:prSet presAssocID="{68C278E6-756C-4D36-B539-83366001E476}" presName="boxAndChildren" presStyleCnt="0"/>
      <dgm:spPr/>
    </dgm:pt>
    <dgm:pt modelId="{2A1908A3-CCAD-4605-8166-637E99F56288}" type="pres">
      <dgm:prSet presAssocID="{68C278E6-756C-4D36-B539-83366001E476}" presName="parentTextBox" presStyleLbl="node1" presStyleIdx="0" presStyleCnt="4"/>
      <dgm:spPr/>
    </dgm:pt>
    <dgm:pt modelId="{2EB1F235-5349-4765-904F-CCE3E3961328}" type="pres">
      <dgm:prSet presAssocID="{05165E75-DF4B-4DC2-8075-E5E502608665}" presName="sp" presStyleCnt="0"/>
      <dgm:spPr/>
    </dgm:pt>
    <dgm:pt modelId="{94254A29-F249-414B-99A8-5A2CAC917153}" type="pres">
      <dgm:prSet presAssocID="{A812D3E4-678F-4AC4-9F2A-B7BD6AE08181}" presName="arrowAndChildren" presStyleCnt="0"/>
      <dgm:spPr/>
    </dgm:pt>
    <dgm:pt modelId="{A983DEEC-4D48-457A-9E6D-B40439767586}" type="pres">
      <dgm:prSet presAssocID="{A812D3E4-678F-4AC4-9F2A-B7BD6AE08181}" presName="parentTextArrow" presStyleLbl="node1" presStyleIdx="1" presStyleCnt="4"/>
      <dgm:spPr/>
    </dgm:pt>
    <dgm:pt modelId="{8EE4E02D-8874-4509-B675-3AA11910A401}" type="pres">
      <dgm:prSet presAssocID="{811C9788-02D8-49FA-8920-115C09119D77}" presName="sp" presStyleCnt="0"/>
      <dgm:spPr/>
    </dgm:pt>
    <dgm:pt modelId="{B80FEE19-6043-4B3C-A305-E867F1842388}" type="pres">
      <dgm:prSet presAssocID="{88D6E02B-9280-4E4D-A6B6-09634EAC5E63}" presName="arrowAndChildren" presStyleCnt="0"/>
      <dgm:spPr/>
    </dgm:pt>
    <dgm:pt modelId="{4EAD65E4-7111-4082-A95C-C61529014754}" type="pres">
      <dgm:prSet presAssocID="{88D6E02B-9280-4E4D-A6B6-09634EAC5E63}" presName="parentTextArrow" presStyleLbl="node1" presStyleIdx="2" presStyleCnt="4"/>
      <dgm:spPr/>
    </dgm:pt>
    <dgm:pt modelId="{15A08832-776D-408D-A9C4-27B05175C797}" type="pres">
      <dgm:prSet presAssocID="{034B62C0-E3A9-4296-99F0-E4DCC1B45573}" presName="sp" presStyleCnt="0"/>
      <dgm:spPr/>
    </dgm:pt>
    <dgm:pt modelId="{E1A4484C-9680-4210-89CB-9A14C3B60268}" type="pres">
      <dgm:prSet presAssocID="{85810364-2474-4DD3-AE77-804E52A1B580}" presName="arrowAndChildren" presStyleCnt="0"/>
      <dgm:spPr/>
    </dgm:pt>
    <dgm:pt modelId="{3D40046E-95EB-447C-B2D6-D587E4C5235A}" type="pres">
      <dgm:prSet presAssocID="{85810364-2474-4DD3-AE77-804E52A1B580}" presName="parentTextArrow" presStyleLbl="node1" presStyleIdx="3" presStyleCnt="4"/>
      <dgm:spPr/>
    </dgm:pt>
  </dgm:ptLst>
  <dgm:cxnLst>
    <dgm:cxn modelId="{FE79320D-B609-4CF4-AE1B-475CFAC86E51}" type="presOf" srcId="{88D6E02B-9280-4E4D-A6B6-09634EAC5E63}" destId="{4EAD65E4-7111-4082-A95C-C61529014754}" srcOrd="0" destOrd="0" presId="urn:microsoft.com/office/officeart/2005/8/layout/process4"/>
    <dgm:cxn modelId="{430DB921-2A09-44C9-993E-5BC4DA4A89A9}" type="presOf" srcId="{3A20AEF0-9C91-43EA-AB49-6B95320FD553}" destId="{FCAE6A1C-2426-4EAA-B0E6-C406E987BA20}" srcOrd="0" destOrd="0" presId="urn:microsoft.com/office/officeart/2005/8/layout/process4"/>
    <dgm:cxn modelId="{05A18481-8D23-4381-8830-849ED755541A}" srcId="{3A20AEF0-9C91-43EA-AB49-6B95320FD553}" destId="{88D6E02B-9280-4E4D-A6B6-09634EAC5E63}" srcOrd="1" destOrd="0" parTransId="{F4304CBB-1D8F-409F-A58C-9EA8C9F8F4E9}" sibTransId="{811C9788-02D8-49FA-8920-115C09119D77}"/>
    <dgm:cxn modelId="{81D3FA99-D550-4809-AFBE-C0D105571478}" srcId="{3A20AEF0-9C91-43EA-AB49-6B95320FD553}" destId="{68C278E6-756C-4D36-B539-83366001E476}" srcOrd="3" destOrd="0" parTransId="{28AD3F6C-61F8-4B16-81B9-554E7A90D830}" sibTransId="{DE02DAE7-670D-4BCF-A0E5-D75B311EF344}"/>
    <dgm:cxn modelId="{D80F28A0-A864-4A79-92A5-7AD4FA33594A}" type="presOf" srcId="{A812D3E4-678F-4AC4-9F2A-B7BD6AE08181}" destId="{A983DEEC-4D48-457A-9E6D-B40439767586}" srcOrd="0" destOrd="0" presId="urn:microsoft.com/office/officeart/2005/8/layout/process4"/>
    <dgm:cxn modelId="{856407AD-44CE-463C-806F-642E8339A187}" type="presOf" srcId="{68C278E6-756C-4D36-B539-83366001E476}" destId="{2A1908A3-CCAD-4605-8166-637E99F56288}" srcOrd="0" destOrd="0" presId="urn:microsoft.com/office/officeart/2005/8/layout/process4"/>
    <dgm:cxn modelId="{73FBF1C9-F43A-482A-9D95-5EB360E9140E}" srcId="{3A20AEF0-9C91-43EA-AB49-6B95320FD553}" destId="{A812D3E4-678F-4AC4-9F2A-B7BD6AE08181}" srcOrd="2" destOrd="0" parTransId="{6AC5E983-1AD8-429A-BFD6-3BBDBA77C700}" sibTransId="{05165E75-DF4B-4DC2-8075-E5E502608665}"/>
    <dgm:cxn modelId="{DB9BF5DE-6235-4824-99E7-919939B51222}" type="presOf" srcId="{85810364-2474-4DD3-AE77-804E52A1B580}" destId="{3D40046E-95EB-447C-B2D6-D587E4C5235A}" srcOrd="0" destOrd="0" presId="urn:microsoft.com/office/officeart/2005/8/layout/process4"/>
    <dgm:cxn modelId="{20E78EEB-CC95-4578-8DF2-1B3B0E03825D}" srcId="{3A20AEF0-9C91-43EA-AB49-6B95320FD553}" destId="{85810364-2474-4DD3-AE77-804E52A1B580}" srcOrd="0" destOrd="0" parTransId="{EC9580A1-CF13-4136-B41A-CAA2FB05A04F}" sibTransId="{034B62C0-E3A9-4296-99F0-E4DCC1B45573}"/>
    <dgm:cxn modelId="{5FDD3D93-3ABD-4D9A-B99A-2D5B23B8BA0C}" type="presParOf" srcId="{FCAE6A1C-2426-4EAA-B0E6-C406E987BA20}" destId="{D7E4BB4E-A672-4052-A9B9-4987CAB3F666}" srcOrd="0" destOrd="0" presId="urn:microsoft.com/office/officeart/2005/8/layout/process4"/>
    <dgm:cxn modelId="{F102E394-9D67-439A-B779-8728047F2990}" type="presParOf" srcId="{D7E4BB4E-A672-4052-A9B9-4987CAB3F666}" destId="{2A1908A3-CCAD-4605-8166-637E99F56288}" srcOrd="0" destOrd="0" presId="urn:microsoft.com/office/officeart/2005/8/layout/process4"/>
    <dgm:cxn modelId="{AB94D279-B247-406C-95ED-BC4EE6E8B829}" type="presParOf" srcId="{FCAE6A1C-2426-4EAA-B0E6-C406E987BA20}" destId="{2EB1F235-5349-4765-904F-CCE3E3961328}" srcOrd="1" destOrd="0" presId="urn:microsoft.com/office/officeart/2005/8/layout/process4"/>
    <dgm:cxn modelId="{C98FE520-A151-44CF-98B4-313D43E67668}" type="presParOf" srcId="{FCAE6A1C-2426-4EAA-B0E6-C406E987BA20}" destId="{94254A29-F249-414B-99A8-5A2CAC917153}" srcOrd="2" destOrd="0" presId="urn:microsoft.com/office/officeart/2005/8/layout/process4"/>
    <dgm:cxn modelId="{D5E67085-27D3-4097-A9AB-4CA4F6F8051B}" type="presParOf" srcId="{94254A29-F249-414B-99A8-5A2CAC917153}" destId="{A983DEEC-4D48-457A-9E6D-B40439767586}" srcOrd="0" destOrd="0" presId="urn:microsoft.com/office/officeart/2005/8/layout/process4"/>
    <dgm:cxn modelId="{8BD9E7C1-95E0-4CA3-A796-F1D948BEE882}" type="presParOf" srcId="{FCAE6A1C-2426-4EAA-B0E6-C406E987BA20}" destId="{8EE4E02D-8874-4509-B675-3AA11910A401}" srcOrd="3" destOrd="0" presId="urn:microsoft.com/office/officeart/2005/8/layout/process4"/>
    <dgm:cxn modelId="{9BAA56C7-C256-4B83-A168-51AD6050B848}" type="presParOf" srcId="{FCAE6A1C-2426-4EAA-B0E6-C406E987BA20}" destId="{B80FEE19-6043-4B3C-A305-E867F1842388}" srcOrd="4" destOrd="0" presId="urn:microsoft.com/office/officeart/2005/8/layout/process4"/>
    <dgm:cxn modelId="{A9E32BD9-8DD2-4FC5-A3EA-330E1C0DB905}" type="presParOf" srcId="{B80FEE19-6043-4B3C-A305-E867F1842388}" destId="{4EAD65E4-7111-4082-A95C-C61529014754}" srcOrd="0" destOrd="0" presId="urn:microsoft.com/office/officeart/2005/8/layout/process4"/>
    <dgm:cxn modelId="{8FBE2709-6453-4950-819B-020DEBF4EC6D}" type="presParOf" srcId="{FCAE6A1C-2426-4EAA-B0E6-C406E987BA20}" destId="{15A08832-776D-408D-A9C4-27B05175C797}" srcOrd="5" destOrd="0" presId="urn:microsoft.com/office/officeart/2005/8/layout/process4"/>
    <dgm:cxn modelId="{D34DA946-B8AD-4FAA-A630-FE482A69C850}" type="presParOf" srcId="{FCAE6A1C-2426-4EAA-B0E6-C406E987BA20}" destId="{E1A4484C-9680-4210-89CB-9A14C3B60268}" srcOrd="6" destOrd="0" presId="urn:microsoft.com/office/officeart/2005/8/layout/process4"/>
    <dgm:cxn modelId="{251A4738-1CE5-4BFC-BC8B-A1769C77FD7B}" type="presParOf" srcId="{E1A4484C-9680-4210-89CB-9A14C3B60268}" destId="{3D40046E-95EB-447C-B2D6-D587E4C5235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D8F0FA0-8D67-49F0-B02B-4ADE744C6C7B}"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FDE17CA0-FE84-4F4A-B21E-78970B471AD0}">
      <dgm:prSet phldrT="[Text]"/>
      <dgm:spPr/>
      <dgm:t>
        <a:bodyPr/>
        <a:lstStyle/>
        <a:p>
          <a:r>
            <a:rPr lang="en-ZA" dirty="0">
              <a:solidFill>
                <a:srgbClr val="000000"/>
              </a:solidFill>
            </a:rPr>
            <a:t>Limit your workday</a:t>
          </a:r>
        </a:p>
      </dgm:t>
    </dgm:pt>
    <dgm:pt modelId="{FF277DF4-BC04-4FE6-99CD-270E19862D03}" type="parTrans" cxnId="{3929C85F-BB96-4E1B-9BBB-FD201338E3BF}">
      <dgm:prSet/>
      <dgm:spPr/>
      <dgm:t>
        <a:bodyPr/>
        <a:lstStyle/>
        <a:p>
          <a:endParaRPr lang="en-ZA"/>
        </a:p>
      </dgm:t>
    </dgm:pt>
    <dgm:pt modelId="{F59E84BC-9957-476D-A65F-DD38400EC3EF}" type="sibTrans" cxnId="{3929C85F-BB96-4E1B-9BBB-FD201338E3BF}">
      <dgm:prSet/>
      <dgm:spPr/>
      <dgm:t>
        <a:bodyPr/>
        <a:lstStyle/>
        <a:p>
          <a:endParaRPr lang="en-ZA"/>
        </a:p>
      </dgm:t>
    </dgm:pt>
    <dgm:pt modelId="{EC51E8E8-C993-4D3A-BF1E-2AD9D95BF757}">
      <dgm:prSet/>
      <dgm:spPr/>
      <dgm:t>
        <a:bodyPr/>
        <a:lstStyle/>
        <a:p>
          <a:r>
            <a:rPr lang="en-ZA" dirty="0">
              <a:solidFill>
                <a:srgbClr val="000000"/>
              </a:solidFill>
            </a:rPr>
            <a:t>Launch clear rules</a:t>
          </a:r>
        </a:p>
      </dgm:t>
    </dgm:pt>
    <dgm:pt modelId="{5A6F217D-ED55-4C9D-81AF-5E6E7A120A68}" type="parTrans" cxnId="{0F085975-E67B-419D-B81D-48FC4AEBA0AC}">
      <dgm:prSet/>
      <dgm:spPr/>
      <dgm:t>
        <a:bodyPr/>
        <a:lstStyle/>
        <a:p>
          <a:endParaRPr lang="en-ZA"/>
        </a:p>
      </dgm:t>
    </dgm:pt>
    <dgm:pt modelId="{37F099F7-2F8D-46BA-A561-EB82B03C425A}" type="sibTrans" cxnId="{0F085975-E67B-419D-B81D-48FC4AEBA0AC}">
      <dgm:prSet/>
      <dgm:spPr/>
      <dgm:t>
        <a:bodyPr/>
        <a:lstStyle/>
        <a:p>
          <a:endParaRPr lang="en-ZA"/>
        </a:p>
      </dgm:t>
    </dgm:pt>
    <dgm:pt modelId="{C2250BB8-3479-4EF5-8E71-7F5958A6E9A1}">
      <dgm:prSet/>
      <dgm:spPr/>
      <dgm:t>
        <a:bodyPr/>
        <a:lstStyle/>
        <a:p>
          <a:r>
            <a:rPr lang="en-GB" dirty="0">
              <a:solidFill>
                <a:srgbClr val="000000"/>
              </a:solidFill>
            </a:rPr>
            <a:t>Look through the lens of another person</a:t>
          </a:r>
          <a:endParaRPr lang="en-ZA" dirty="0">
            <a:solidFill>
              <a:srgbClr val="000000"/>
            </a:solidFill>
          </a:endParaRPr>
        </a:p>
      </dgm:t>
    </dgm:pt>
    <dgm:pt modelId="{E29A4B9D-6339-41A0-8672-60C0B94ECC99}" type="parTrans" cxnId="{4AF487FE-6FD7-4AA2-9623-8EA0A2941F11}">
      <dgm:prSet/>
      <dgm:spPr/>
      <dgm:t>
        <a:bodyPr/>
        <a:lstStyle/>
        <a:p>
          <a:endParaRPr lang="en-ZA"/>
        </a:p>
      </dgm:t>
    </dgm:pt>
    <dgm:pt modelId="{F32A4625-C0BD-4C8C-859C-7288E76FD8B6}" type="sibTrans" cxnId="{4AF487FE-6FD7-4AA2-9623-8EA0A2941F11}">
      <dgm:prSet/>
      <dgm:spPr/>
      <dgm:t>
        <a:bodyPr/>
        <a:lstStyle/>
        <a:p>
          <a:endParaRPr lang="en-ZA"/>
        </a:p>
      </dgm:t>
    </dgm:pt>
    <dgm:pt modelId="{9B215738-4847-44EA-BED2-F5FDDCCF4D6D}" type="pres">
      <dgm:prSet presAssocID="{ED8F0FA0-8D67-49F0-B02B-4ADE744C6C7B}" presName="Name0" presStyleCnt="0">
        <dgm:presLayoutVars>
          <dgm:dir/>
          <dgm:resizeHandles val="exact"/>
        </dgm:presLayoutVars>
      </dgm:prSet>
      <dgm:spPr/>
    </dgm:pt>
    <dgm:pt modelId="{C8F7E5BD-9C0C-4676-BEB5-DA319EB5C349}" type="pres">
      <dgm:prSet presAssocID="{FDE17CA0-FE84-4F4A-B21E-78970B471AD0}" presName="Name5" presStyleLbl="vennNode1" presStyleIdx="0" presStyleCnt="3">
        <dgm:presLayoutVars>
          <dgm:bulletEnabled val="1"/>
        </dgm:presLayoutVars>
      </dgm:prSet>
      <dgm:spPr/>
    </dgm:pt>
    <dgm:pt modelId="{1FAC9A1B-27E0-4D5C-92AE-9B02AD2B0848}" type="pres">
      <dgm:prSet presAssocID="{F59E84BC-9957-476D-A65F-DD38400EC3EF}" presName="space" presStyleCnt="0"/>
      <dgm:spPr/>
    </dgm:pt>
    <dgm:pt modelId="{B9F02949-A5DE-47C4-8B51-C2B891DB39ED}" type="pres">
      <dgm:prSet presAssocID="{EC51E8E8-C993-4D3A-BF1E-2AD9D95BF757}" presName="Name5" presStyleLbl="vennNode1" presStyleIdx="1" presStyleCnt="3">
        <dgm:presLayoutVars>
          <dgm:bulletEnabled val="1"/>
        </dgm:presLayoutVars>
      </dgm:prSet>
      <dgm:spPr/>
    </dgm:pt>
    <dgm:pt modelId="{B8E81EEA-7A21-495E-9F2A-1524F93FE51D}" type="pres">
      <dgm:prSet presAssocID="{37F099F7-2F8D-46BA-A561-EB82B03C425A}" presName="space" presStyleCnt="0"/>
      <dgm:spPr/>
    </dgm:pt>
    <dgm:pt modelId="{CD6677CE-C1A6-4CE0-8D75-B510C85DF812}" type="pres">
      <dgm:prSet presAssocID="{C2250BB8-3479-4EF5-8E71-7F5958A6E9A1}" presName="Name5" presStyleLbl="vennNode1" presStyleIdx="2" presStyleCnt="3">
        <dgm:presLayoutVars>
          <dgm:bulletEnabled val="1"/>
        </dgm:presLayoutVars>
      </dgm:prSet>
      <dgm:spPr/>
    </dgm:pt>
  </dgm:ptLst>
  <dgm:cxnLst>
    <dgm:cxn modelId="{F0B3CF30-073B-40B6-B65B-AFCB8DAA03B7}" type="presOf" srcId="{ED8F0FA0-8D67-49F0-B02B-4ADE744C6C7B}" destId="{9B215738-4847-44EA-BED2-F5FDDCCF4D6D}" srcOrd="0" destOrd="0" presId="urn:microsoft.com/office/officeart/2005/8/layout/venn3"/>
    <dgm:cxn modelId="{1369AA33-AE1F-4D43-8C7C-FEDBED549D24}" type="presOf" srcId="{EC51E8E8-C993-4D3A-BF1E-2AD9D95BF757}" destId="{B9F02949-A5DE-47C4-8B51-C2B891DB39ED}" srcOrd="0" destOrd="0" presId="urn:microsoft.com/office/officeart/2005/8/layout/venn3"/>
    <dgm:cxn modelId="{3929C85F-BB96-4E1B-9BBB-FD201338E3BF}" srcId="{ED8F0FA0-8D67-49F0-B02B-4ADE744C6C7B}" destId="{FDE17CA0-FE84-4F4A-B21E-78970B471AD0}" srcOrd="0" destOrd="0" parTransId="{FF277DF4-BC04-4FE6-99CD-270E19862D03}" sibTransId="{F59E84BC-9957-476D-A65F-DD38400EC3EF}"/>
    <dgm:cxn modelId="{0F085975-E67B-419D-B81D-48FC4AEBA0AC}" srcId="{ED8F0FA0-8D67-49F0-B02B-4ADE744C6C7B}" destId="{EC51E8E8-C993-4D3A-BF1E-2AD9D95BF757}" srcOrd="1" destOrd="0" parTransId="{5A6F217D-ED55-4C9D-81AF-5E6E7A120A68}" sibTransId="{37F099F7-2F8D-46BA-A561-EB82B03C425A}"/>
    <dgm:cxn modelId="{4AB658C0-EFF5-4506-935C-6D4A3FEB2AFD}" type="presOf" srcId="{C2250BB8-3479-4EF5-8E71-7F5958A6E9A1}" destId="{CD6677CE-C1A6-4CE0-8D75-B510C85DF812}" srcOrd="0" destOrd="0" presId="urn:microsoft.com/office/officeart/2005/8/layout/venn3"/>
    <dgm:cxn modelId="{929C3EEC-0957-41A1-9447-C4E761DDCDBA}" type="presOf" srcId="{FDE17CA0-FE84-4F4A-B21E-78970B471AD0}" destId="{C8F7E5BD-9C0C-4676-BEB5-DA319EB5C349}" srcOrd="0" destOrd="0" presId="urn:microsoft.com/office/officeart/2005/8/layout/venn3"/>
    <dgm:cxn modelId="{4AF487FE-6FD7-4AA2-9623-8EA0A2941F11}" srcId="{ED8F0FA0-8D67-49F0-B02B-4ADE744C6C7B}" destId="{C2250BB8-3479-4EF5-8E71-7F5958A6E9A1}" srcOrd="2" destOrd="0" parTransId="{E29A4B9D-6339-41A0-8672-60C0B94ECC99}" sibTransId="{F32A4625-C0BD-4C8C-859C-7288E76FD8B6}"/>
    <dgm:cxn modelId="{81FECFAB-11B8-4E84-9F40-3A207B60FB47}" type="presParOf" srcId="{9B215738-4847-44EA-BED2-F5FDDCCF4D6D}" destId="{C8F7E5BD-9C0C-4676-BEB5-DA319EB5C349}" srcOrd="0" destOrd="0" presId="urn:microsoft.com/office/officeart/2005/8/layout/venn3"/>
    <dgm:cxn modelId="{0DFCE360-8842-4325-AA61-10104C46A7F9}" type="presParOf" srcId="{9B215738-4847-44EA-BED2-F5FDDCCF4D6D}" destId="{1FAC9A1B-27E0-4D5C-92AE-9B02AD2B0848}" srcOrd="1" destOrd="0" presId="urn:microsoft.com/office/officeart/2005/8/layout/venn3"/>
    <dgm:cxn modelId="{9D147028-94CD-4781-B1BA-D3E16A2E7B3B}" type="presParOf" srcId="{9B215738-4847-44EA-BED2-F5FDDCCF4D6D}" destId="{B9F02949-A5DE-47C4-8B51-C2B891DB39ED}" srcOrd="2" destOrd="0" presId="urn:microsoft.com/office/officeart/2005/8/layout/venn3"/>
    <dgm:cxn modelId="{A940DD51-706D-44A4-99E0-9FA0F4948A6D}" type="presParOf" srcId="{9B215738-4847-44EA-BED2-F5FDDCCF4D6D}" destId="{B8E81EEA-7A21-495E-9F2A-1524F93FE51D}" srcOrd="3" destOrd="0" presId="urn:microsoft.com/office/officeart/2005/8/layout/venn3"/>
    <dgm:cxn modelId="{5BE8C69F-28F5-4491-B9DF-A26D1E63CC56}" type="presParOf" srcId="{9B215738-4847-44EA-BED2-F5FDDCCF4D6D}" destId="{CD6677CE-C1A6-4CE0-8D75-B510C85DF812}" srcOrd="4"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CA74B76-7323-4545-B06C-915670E64A65}" type="doc">
      <dgm:prSet loTypeId="urn:microsoft.com/office/officeart/2005/8/layout/default" loCatId="list" qsTypeId="urn:microsoft.com/office/officeart/2005/8/quickstyle/simple4" qsCatId="simple" csTypeId="urn:microsoft.com/office/officeart/2005/8/colors/accent1_2" csCatId="accent1" phldr="1"/>
      <dgm:spPr/>
    </dgm:pt>
    <dgm:pt modelId="{43A8A7EA-1153-4336-A722-9FD24D1C83CD}">
      <dgm:prSet phldrT="[Text]" custT="1"/>
      <dgm:spPr/>
      <dgm:t>
        <a:bodyPr/>
        <a:lstStyle/>
        <a:p>
          <a:r>
            <a:rPr lang="en-GB" sz="2400" dirty="0">
              <a:effectLst>
                <a:outerShdw blurRad="38100" dist="38100" dir="2700000" algn="tl">
                  <a:srgbClr val="000000">
                    <a:alpha val="43137"/>
                  </a:srgbClr>
                </a:outerShdw>
              </a:effectLst>
            </a:rPr>
            <a:t>Superior quality product</a:t>
          </a:r>
          <a:endParaRPr lang="en-ZA" sz="2400" dirty="0">
            <a:effectLst>
              <a:outerShdw blurRad="38100" dist="38100" dir="2700000" algn="tl">
                <a:srgbClr val="000000">
                  <a:alpha val="43137"/>
                </a:srgbClr>
              </a:outerShdw>
            </a:effectLst>
          </a:endParaRPr>
        </a:p>
      </dgm:t>
    </dgm:pt>
    <dgm:pt modelId="{D45F05B7-A087-4B3F-BD12-68224C90778F}" type="parTrans" cxnId="{BB2C3639-D053-4827-9012-BE2DD27B9C58}">
      <dgm:prSet/>
      <dgm:spPr/>
      <dgm:t>
        <a:bodyPr/>
        <a:lstStyle/>
        <a:p>
          <a:endParaRPr lang="en-ZA"/>
        </a:p>
      </dgm:t>
    </dgm:pt>
    <dgm:pt modelId="{858981D8-6FBE-4046-9976-44FD20F5A549}" type="sibTrans" cxnId="{BB2C3639-D053-4827-9012-BE2DD27B9C58}">
      <dgm:prSet/>
      <dgm:spPr/>
      <dgm:t>
        <a:bodyPr/>
        <a:lstStyle/>
        <a:p>
          <a:endParaRPr lang="en-ZA"/>
        </a:p>
      </dgm:t>
    </dgm:pt>
    <dgm:pt modelId="{128F4C0A-C931-47EC-AE3F-A1CAD10FBBD0}">
      <dgm:prSet phldrT="[Text]" custT="1"/>
      <dgm:spPr/>
      <dgm:t>
        <a:bodyPr/>
        <a:lstStyle/>
        <a:p>
          <a:r>
            <a:rPr lang="en-GB" sz="2400" dirty="0">
              <a:effectLst>
                <a:outerShdw blurRad="38100" dist="38100" dir="2700000" algn="tl">
                  <a:srgbClr val="000000">
                    <a:alpha val="43137"/>
                  </a:srgbClr>
                </a:outerShdw>
              </a:effectLst>
            </a:rPr>
            <a:t>Better control</a:t>
          </a:r>
          <a:endParaRPr lang="en-ZA" sz="2400" dirty="0">
            <a:effectLst>
              <a:outerShdw blurRad="38100" dist="38100" dir="2700000" algn="tl">
                <a:srgbClr val="000000">
                  <a:alpha val="43137"/>
                </a:srgbClr>
              </a:outerShdw>
            </a:effectLst>
          </a:endParaRPr>
        </a:p>
      </dgm:t>
    </dgm:pt>
    <dgm:pt modelId="{2BBE61D4-3029-444D-8FE3-AA6713264E17}" type="parTrans" cxnId="{3A9DC5BC-37FF-4B25-93B8-8F0FAF84EC27}">
      <dgm:prSet/>
      <dgm:spPr/>
      <dgm:t>
        <a:bodyPr/>
        <a:lstStyle/>
        <a:p>
          <a:endParaRPr lang="en-ZA"/>
        </a:p>
      </dgm:t>
    </dgm:pt>
    <dgm:pt modelId="{CC054619-733D-468F-B109-8B4684010027}" type="sibTrans" cxnId="{3A9DC5BC-37FF-4B25-93B8-8F0FAF84EC27}">
      <dgm:prSet/>
      <dgm:spPr/>
      <dgm:t>
        <a:bodyPr/>
        <a:lstStyle/>
        <a:p>
          <a:endParaRPr lang="en-ZA"/>
        </a:p>
      </dgm:t>
    </dgm:pt>
    <dgm:pt modelId="{D01E2C04-C242-4BB2-B4F1-7E95050D7A4F}">
      <dgm:prSet phldrT="[Text]" custT="1"/>
      <dgm:spPr/>
      <dgm:t>
        <a:bodyPr/>
        <a:lstStyle/>
        <a:p>
          <a:r>
            <a:rPr lang="en-GB" sz="2400" dirty="0">
              <a:effectLst>
                <a:outerShdw blurRad="38100" dist="38100" dir="2700000" algn="tl">
                  <a:srgbClr val="000000">
                    <a:alpha val="43137"/>
                  </a:srgbClr>
                </a:outerShdw>
              </a:effectLst>
            </a:rPr>
            <a:t>Improved project predictability</a:t>
          </a:r>
          <a:endParaRPr lang="en-ZA" sz="2400" dirty="0">
            <a:effectLst>
              <a:outerShdw blurRad="38100" dist="38100" dir="2700000" algn="tl">
                <a:srgbClr val="000000">
                  <a:alpha val="43137"/>
                </a:srgbClr>
              </a:outerShdw>
            </a:effectLst>
          </a:endParaRPr>
        </a:p>
      </dgm:t>
    </dgm:pt>
    <dgm:pt modelId="{E279D0BC-0947-4636-B872-1AFFCD5F2B70}" type="parTrans" cxnId="{C9C91CA2-6BE0-457C-90E3-D78B015439DE}">
      <dgm:prSet/>
      <dgm:spPr/>
      <dgm:t>
        <a:bodyPr/>
        <a:lstStyle/>
        <a:p>
          <a:endParaRPr lang="en-ZA"/>
        </a:p>
      </dgm:t>
    </dgm:pt>
    <dgm:pt modelId="{33B7F327-E193-4FEA-AB3D-CA45CAF63206}" type="sibTrans" cxnId="{C9C91CA2-6BE0-457C-90E3-D78B015439DE}">
      <dgm:prSet/>
      <dgm:spPr/>
      <dgm:t>
        <a:bodyPr/>
        <a:lstStyle/>
        <a:p>
          <a:endParaRPr lang="en-ZA"/>
        </a:p>
      </dgm:t>
    </dgm:pt>
    <dgm:pt modelId="{54ECF660-5B39-49D9-B36A-CA4B39B3A16E}">
      <dgm:prSet phldrT="[Text]" custT="1"/>
      <dgm:spPr/>
      <dgm:t>
        <a:bodyPr/>
        <a:lstStyle/>
        <a:p>
          <a:r>
            <a:rPr lang="en-GB" sz="2400" dirty="0">
              <a:effectLst>
                <a:outerShdw blurRad="38100" dist="38100" dir="2700000" algn="tl">
                  <a:srgbClr val="000000">
                    <a:alpha val="43137"/>
                  </a:srgbClr>
                </a:outerShdw>
              </a:effectLst>
            </a:rPr>
            <a:t>Customer satisfaction</a:t>
          </a:r>
          <a:endParaRPr lang="en-ZA" sz="2400" dirty="0">
            <a:effectLst>
              <a:outerShdw blurRad="38100" dist="38100" dir="2700000" algn="tl">
                <a:srgbClr val="000000">
                  <a:alpha val="43137"/>
                </a:srgbClr>
              </a:outerShdw>
            </a:effectLst>
          </a:endParaRPr>
        </a:p>
      </dgm:t>
    </dgm:pt>
    <dgm:pt modelId="{26D821E9-A211-46E9-9DE8-375B8D84E0A6}" type="parTrans" cxnId="{92AD0DCB-1D78-4F22-8A54-9CA5052FB7C3}">
      <dgm:prSet/>
      <dgm:spPr/>
      <dgm:t>
        <a:bodyPr/>
        <a:lstStyle/>
        <a:p>
          <a:endParaRPr lang="en-ZA"/>
        </a:p>
      </dgm:t>
    </dgm:pt>
    <dgm:pt modelId="{AFB95CBA-5629-46A7-9415-2ACA238F1157}" type="sibTrans" cxnId="{92AD0DCB-1D78-4F22-8A54-9CA5052FB7C3}">
      <dgm:prSet/>
      <dgm:spPr/>
      <dgm:t>
        <a:bodyPr/>
        <a:lstStyle/>
        <a:p>
          <a:endParaRPr lang="en-ZA"/>
        </a:p>
      </dgm:t>
    </dgm:pt>
    <dgm:pt modelId="{74EF9F79-3AB1-4FD9-BE95-35192EAD3121}">
      <dgm:prSet phldrT="[Text]" custT="1"/>
      <dgm:spPr/>
      <dgm:t>
        <a:bodyPr/>
        <a:lstStyle/>
        <a:p>
          <a:r>
            <a:rPr lang="en-GB" sz="2400" dirty="0">
              <a:effectLst>
                <a:outerShdw blurRad="38100" dist="38100" dir="2700000" algn="tl">
                  <a:srgbClr val="000000">
                    <a:alpha val="43137"/>
                  </a:srgbClr>
                </a:outerShdw>
              </a:effectLst>
            </a:rPr>
            <a:t>Reduced risks</a:t>
          </a:r>
          <a:endParaRPr lang="en-ZA" sz="2400" dirty="0">
            <a:effectLst>
              <a:outerShdw blurRad="38100" dist="38100" dir="2700000" algn="tl">
                <a:srgbClr val="000000">
                  <a:alpha val="43137"/>
                </a:srgbClr>
              </a:outerShdw>
            </a:effectLst>
          </a:endParaRPr>
        </a:p>
      </dgm:t>
    </dgm:pt>
    <dgm:pt modelId="{58515F54-1327-48C6-B4E5-267A7C23987B}" type="parTrans" cxnId="{AF82D169-0E6B-4266-87CA-0743D705C7B2}">
      <dgm:prSet/>
      <dgm:spPr/>
      <dgm:t>
        <a:bodyPr/>
        <a:lstStyle/>
        <a:p>
          <a:endParaRPr lang="en-ZA"/>
        </a:p>
      </dgm:t>
    </dgm:pt>
    <dgm:pt modelId="{434CE3D9-3EF6-4D65-B44F-649AF3201B3A}" type="sibTrans" cxnId="{AF82D169-0E6B-4266-87CA-0743D705C7B2}">
      <dgm:prSet/>
      <dgm:spPr/>
      <dgm:t>
        <a:bodyPr/>
        <a:lstStyle/>
        <a:p>
          <a:endParaRPr lang="en-ZA"/>
        </a:p>
      </dgm:t>
    </dgm:pt>
    <dgm:pt modelId="{03F409AD-0C02-4DE6-A21E-DB2D069A1344}" type="pres">
      <dgm:prSet presAssocID="{5CA74B76-7323-4545-B06C-915670E64A65}" presName="diagram" presStyleCnt="0">
        <dgm:presLayoutVars>
          <dgm:dir/>
          <dgm:resizeHandles val="exact"/>
        </dgm:presLayoutVars>
      </dgm:prSet>
      <dgm:spPr/>
    </dgm:pt>
    <dgm:pt modelId="{2BBA2846-90ED-4548-BD52-396D0B6CAE47}" type="pres">
      <dgm:prSet presAssocID="{43A8A7EA-1153-4336-A722-9FD24D1C83CD}" presName="node" presStyleLbl="node1" presStyleIdx="0" presStyleCnt="5">
        <dgm:presLayoutVars>
          <dgm:bulletEnabled val="1"/>
        </dgm:presLayoutVars>
      </dgm:prSet>
      <dgm:spPr/>
    </dgm:pt>
    <dgm:pt modelId="{A121AE17-0124-4686-AA3F-C88CA27FF7E6}" type="pres">
      <dgm:prSet presAssocID="{858981D8-6FBE-4046-9976-44FD20F5A549}" presName="sibTrans" presStyleCnt="0"/>
      <dgm:spPr/>
    </dgm:pt>
    <dgm:pt modelId="{D708F5EE-CEF5-4058-BF76-5DCAD0103049}" type="pres">
      <dgm:prSet presAssocID="{54ECF660-5B39-49D9-B36A-CA4B39B3A16E}" presName="node" presStyleLbl="node1" presStyleIdx="1" presStyleCnt="5">
        <dgm:presLayoutVars>
          <dgm:bulletEnabled val="1"/>
        </dgm:presLayoutVars>
      </dgm:prSet>
      <dgm:spPr/>
    </dgm:pt>
    <dgm:pt modelId="{88F22AF3-8624-4945-8775-17C6F2E3B66B}" type="pres">
      <dgm:prSet presAssocID="{AFB95CBA-5629-46A7-9415-2ACA238F1157}" presName="sibTrans" presStyleCnt="0"/>
      <dgm:spPr/>
    </dgm:pt>
    <dgm:pt modelId="{C7DF86AC-9F30-4AE5-98DD-C3EDC3B25515}" type="pres">
      <dgm:prSet presAssocID="{128F4C0A-C931-47EC-AE3F-A1CAD10FBBD0}" presName="node" presStyleLbl="node1" presStyleIdx="2" presStyleCnt="5">
        <dgm:presLayoutVars>
          <dgm:bulletEnabled val="1"/>
        </dgm:presLayoutVars>
      </dgm:prSet>
      <dgm:spPr/>
    </dgm:pt>
    <dgm:pt modelId="{37CEF13F-F923-4201-97AA-81AE40A35C6A}" type="pres">
      <dgm:prSet presAssocID="{CC054619-733D-468F-B109-8B4684010027}" presName="sibTrans" presStyleCnt="0"/>
      <dgm:spPr/>
    </dgm:pt>
    <dgm:pt modelId="{D37AC921-E767-4D2A-9884-0BF2009021C1}" type="pres">
      <dgm:prSet presAssocID="{D01E2C04-C242-4BB2-B4F1-7E95050D7A4F}" presName="node" presStyleLbl="node1" presStyleIdx="3" presStyleCnt="5">
        <dgm:presLayoutVars>
          <dgm:bulletEnabled val="1"/>
        </dgm:presLayoutVars>
      </dgm:prSet>
      <dgm:spPr/>
    </dgm:pt>
    <dgm:pt modelId="{4D35134D-6D75-4CE2-B8CC-C2D56F435CC1}" type="pres">
      <dgm:prSet presAssocID="{33B7F327-E193-4FEA-AB3D-CA45CAF63206}" presName="sibTrans" presStyleCnt="0"/>
      <dgm:spPr/>
    </dgm:pt>
    <dgm:pt modelId="{38A66586-6582-4EB2-9CE6-5F3CC964B635}" type="pres">
      <dgm:prSet presAssocID="{74EF9F79-3AB1-4FD9-BE95-35192EAD3121}" presName="node" presStyleLbl="node1" presStyleIdx="4" presStyleCnt="5">
        <dgm:presLayoutVars>
          <dgm:bulletEnabled val="1"/>
        </dgm:presLayoutVars>
      </dgm:prSet>
      <dgm:spPr/>
    </dgm:pt>
  </dgm:ptLst>
  <dgm:cxnLst>
    <dgm:cxn modelId="{FEFF5A28-B809-464B-8ED9-788829D59D3F}" type="presOf" srcId="{43A8A7EA-1153-4336-A722-9FD24D1C83CD}" destId="{2BBA2846-90ED-4548-BD52-396D0B6CAE47}" srcOrd="0" destOrd="0" presId="urn:microsoft.com/office/officeart/2005/8/layout/default"/>
    <dgm:cxn modelId="{BB2C3639-D053-4827-9012-BE2DD27B9C58}" srcId="{5CA74B76-7323-4545-B06C-915670E64A65}" destId="{43A8A7EA-1153-4336-A722-9FD24D1C83CD}" srcOrd="0" destOrd="0" parTransId="{D45F05B7-A087-4B3F-BD12-68224C90778F}" sibTransId="{858981D8-6FBE-4046-9976-44FD20F5A549}"/>
    <dgm:cxn modelId="{AF82D169-0E6B-4266-87CA-0743D705C7B2}" srcId="{5CA74B76-7323-4545-B06C-915670E64A65}" destId="{74EF9F79-3AB1-4FD9-BE95-35192EAD3121}" srcOrd="4" destOrd="0" parTransId="{58515F54-1327-48C6-B4E5-267A7C23987B}" sibTransId="{434CE3D9-3EF6-4D65-B44F-649AF3201B3A}"/>
    <dgm:cxn modelId="{4E871954-9377-4DDC-BAAA-489FC587F335}" type="presOf" srcId="{54ECF660-5B39-49D9-B36A-CA4B39B3A16E}" destId="{D708F5EE-CEF5-4058-BF76-5DCAD0103049}" srcOrd="0" destOrd="0" presId="urn:microsoft.com/office/officeart/2005/8/layout/default"/>
    <dgm:cxn modelId="{8089CC9A-AB33-4C27-AA6B-10C722020D67}" type="presOf" srcId="{74EF9F79-3AB1-4FD9-BE95-35192EAD3121}" destId="{38A66586-6582-4EB2-9CE6-5F3CC964B635}" srcOrd="0" destOrd="0" presId="urn:microsoft.com/office/officeart/2005/8/layout/default"/>
    <dgm:cxn modelId="{ABCF6BA1-5F70-4ECA-BB7C-C0E81CC0FEC4}" type="presOf" srcId="{5CA74B76-7323-4545-B06C-915670E64A65}" destId="{03F409AD-0C02-4DE6-A21E-DB2D069A1344}" srcOrd="0" destOrd="0" presId="urn:microsoft.com/office/officeart/2005/8/layout/default"/>
    <dgm:cxn modelId="{C9C91CA2-6BE0-457C-90E3-D78B015439DE}" srcId="{5CA74B76-7323-4545-B06C-915670E64A65}" destId="{D01E2C04-C242-4BB2-B4F1-7E95050D7A4F}" srcOrd="3" destOrd="0" parTransId="{E279D0BC-0947-4636-B872-1AFFCD5F2B70}" sibTransId="{33B7F327-E193-4FEA-AB3D-CA45CAF63206}"/>
    <dgm:cxn modelId="{3A9DC5BC-37FF-4B25-93B8-8F0FAF84EC27}" srcId="{5CA74B76-7323-4545-B06C-915670E64A65}" destId="{128F4C0A-C931-47EC-AE3F-A1CAD10FBBD0}" srcOrd="2" destOrd="0" parTransId="{2BBE61D4-3029-444D-8FE3-AA6713264E17}" sibTransId="{CC054619-733D-468F-B109-8B4684010027}"/>
    <dgm:cxn modelId="{92AD0DCB-1D78-4F22-8A54-9CA5052FB7C3}" srcId="{5CA74B76-7323-4545-B06C-915670E64A65}" destId="{54ECF660-5B39-49D9-B36A-CA4B39B3A16E}" srcOrd="1" destOrd="0" parTransId="{26D821E9-A211-46E9-9DE8-375B8D84E0A6}" sibTransId="{AFB95CBA-5629-46A7-9415-2ACA238F1157}"/>
    <dgm:cxn modelId="{67DDE2CC-C493-48E9-9097-F42052B34ED8}" type="presOf" srcId="{D01E2C04-C242-4BB2-B4F1-7E95050D7A4F}" destId="{D37AC921-E767-4D2A-9884-0BF2009021C1}" srcOrd="0" destOrd="0" presId="urn:microsoft.com/office/officeart/2005/8/layout/default"/>
    <dgm:cxn modelId="{0FB113D1-1110-456E-8D17-8295B81630D9}" type="presOf" srcId="{128F4C0A-C931-47EC-AE3F-A1CAD10FBBD0}" destId="{C7DF86AC-9F30-4AE5-98DD-C3EDC3B25515}" srcOrd="0" destOrd="0" presId="urn:microsoft.com/office/officeart/2005/8/layout/default"/>
    <dgm:cxn modelId="{DFA93D02-FDC4-44EB-8A31-D0B0BE3A57B4}" type="presParOf" srcId="{03F409AD-0C02-4DE6-A21E-DB2D069A1344}" destId="{2BBA2846-90ED-4548-BD52-396D0B6CAE47}" srcOrd="0" destOrd="0" presId="urn:microsoft.com/office/officeart/2005/8/layout/default"/>
    <dgm:cxn modelId="{15273DB9-26B7-4ADE-B00F-58AAD9D690F8}" type="presParOf" srcId="{03F409AD-0C02-4DE6-A21E-DB2D069A1344}" destId="{A121AE17-0124-4686-AA3F-C88CA27FF7E6}" srcOrd="1" destOrd="0" presId="urn:microsoft.com/office/officeart/2005/8/layout/default"/>
    <dgm:cxn modelId="{F6E9A735-708E-4815-99D0-3912A5A3E2D1}" type="presParOf" srcId="{03F409AD-0C02-4DE6-A21E-DB2D069A1344}" destId="{D708F5EE-CEF5-4058-BF76-5DCAD0103049}" srcOrd="2" destOrd="0" presId="urn:microsoft.com/office/officeart/2005/8/layout/default"/>
    <dgm:cxn modelId="{1CAE4976-7A22-4BC3-860C-E4F2B66C502E}" type="presParOf" srcId="{03F409AD-0C02-4DE6-A21E-DB2D069A1344}" destId="{88F22AF3-8624-4945-8775-17C6F2E3B66B}" srcOrd="3" destOrd="0" presId="urn:microsoft.com/office/officeart/2005/8/layout/default"/>
    <dgm:cxn modelId="{514A16AE-727D-47EE-8E23-E3F63930401A}" type="presParOf" srcId="{03F409AD-0C02-4DE6-A21E-DB2D069A1344}" destId="{C7DF86AC-9F30-4AE5-98DD-C3EDC3B25515}" srcOrd="4" destOrd="0" presId="urn:microsoft.com/office/officeart/2005/8/layout/default"/>
    <dgm:cxn modelId="{A7B5055E-B688-41C9-9D16-8B26BF94D295}" type="presParOf" srcId="{03F409AD-0C02-4DE6-A21E-DB2D069A1344}" destId="{37CEF13F-F923-4201-97AA-81AE40A35C6A}" srcOrd="5" destOrd="0" presId="urn:microsoft.com/office/officeart/2005/8/layout/default"/>
    <dgm:cxn modelId="{08022426-7241-429D-A7FE-1F5FD2DDE5FC}" type="presParOf" srcId="{03F409AD-0C02-4DE6-A21E-DB2D069A1344}" destId="{D37AC921-E767-4D2A-9884-0BF2009021C1}" srcOrd="6" destOrd="0" presId="urn:microsoft.com/office/officeart/2005/8/layout/default"/>
    <dgm:cxn modelId="{7F529622-440B-4F28-8F43-338E86952B34}" type="presParOf" srcId="{03F409AD-0C02-4DE6-A21E-DB2D069A1344}" destId="{4D35134D-6D75-4CE2-B8CC-C2D56F435CC1}" srcOrd="7" destOrd="0" presId="urn:microsoft.com/office/officeart/2005/8/layout/default"/>
    <dgm:cxn modelId="{73CF22C2-59BF-45DA-8AC6-843DEAAD40C0}" type="presParOf" srcId="{03F409AD-0C02-4DE6-A21E-DB2D069A1344}" destId="{38A66586-6582-4EB2-9CE6-5F3CC964B635}"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CA74B76-7323-4545-B06C-915670E64A65}" type="doc">
      <dgm:prSet loTypeId="urn:microsoft.com/office/officeart/2005/8/layout/default" loCatId="list" qsTypeId="urn:microsoft.com/office/officeart/2005/8/quickstyle/simple4" qsCatId="simple" csTypeId="urn:microsoft.com/office/officeart/2005/8/colors/accent1_2" csCatId="accent1" phldr="1"/>
      <dgm:spPr/>
    </dgm:pt>
    <dgm:pt modelId="{43A8A7EA-1153-4336-A722-9FD24D1C83CD}">
      <dgm:prSet phldrT="[Text]" custT="1"/>
      <dgm:spPr/>
      <dgm:t>
        <a:bodyPr/>
        <a:lstStyle/>
        <a:p>
          <a:r>
            <a:rPr lang="en-GB" sz="2400" dirty="0">
              <a:effectLst>
                <a:outerShdw blurRad="38100" dist="38100" dir="2700000" algn="tl">
                  <a:srgbClr val="000000">
                    <a:alpha val="43137"/>
                  </a:srgbClr>
                </a:outerShdw>
              </a:effectLst>
            </a:rPr>
            <a:t>Increased flexibility</a:t>
          </a:r>
          <a:endParaRPr lang="en-ZA" sz="2400" dirty="0">
            <a:effectLst>
              <a:outerShdw blurRad="38100" dist="38100" dir="2700000" algn="tl">
                <a:srgbClr val="000000">
                  <a:alpha val="43137"/>
                </a:srgbClr>
              </a:outerShdw>
            </a:effectLst>
          </a:endParaRPr>
        </a:p>
      </dgm:t>
    </dgm:pt>
    <dgm:pt modelId="{D45F05B7-A087-4B3F-BD12-68224C90778F}" type="parTrans" cxnId="{BB2C3639-D053-4827-9012-BE2DD27B9C58}">
      <dgm:prSet/>
      <dgm:spPr/>
      <dgm:t>
        <a:bodyPr/>
        <a:lstStyle/>
        <a:p>
          <a:endParaRPr lang="en-ZA"/>
        </a:p>
      </dgm:t>
    </dgm:pt>
    <dgm:pt modelId="{858981D8-6FBE-4046-9976-44FD20F5A549}" type="sibTrans" cxnId="{BB2C3639-D053-4827-9012-BE2DD27B9C58}">
      <dgm:prSet/>
      <dgm:spPr/>
      <dgm:t>
        <a:bodyPr/>
        <a:lstStyle/>
        <a:p>
          <a:endParaRPr lang="en-ZA"/>
        </a:p>
      </dgm:t>
    </dgm:pt>
    <dgm:pt modelId="{D3D0A825-618C-4B4F-8D4B-F9AC7BB90E68}">
      <dgm:prSet phldrT="[Text]" custT="1"/>
      <dgm:spPr/>
      <dgm:t>
        <a:bodyPr/>
        <a:lstStyle/>
        <a:p>
          <a:r>
            <a:rPr lang="en-GB" sz="2400" dirty="0">
              <a:effectLst>
                <a:outerShdw blurRad="38100" dist="38100" dir="2700000" algn="tl">
                  <a:srgbClr val="000000">
                    <a:alpha val="43137"/>
                  </a:srgbClr>
                </a:outerShdw>
              </a:effectLst>
            </a:rPr>
            <a:t>Continuous improvement</a:t>
          </a:r>
          <a:endParaRPr lang="en-ZA" sz="2400" dirty="0">
            <a:effectLst>
              <a:outerShdw blurRad="38100" dist="38100" dir="2700000" algn="tl">
                <a:srgbClr val="000000">
                  <a:alpha val="43137"/>
                </a:srgbClr>
              </a:outerShdw>
            </a:effectLst>
          </a:endParaRPr>
        </a:p>
      </dgm:t>
    </dgm:pt>
    <dgm:pt modelId="{76A6B1B7-B70B-4ED5-8B6A-EDF29C274B4E}" type="parTrans" cxnId="{C9DD057F-8D7A-48EC-9C72-C5CAB6F444E8}">
      <dgm:prSet/>
      <dgm:spPr/>
      <dgm:t>
        <a:bodyPr/>
        <a:lstStyle/>
        <a:p>
          <a:endParaRPr lang="en-ZA"/>
        </a:p>
      </dgm:t>
    </dgm:pt>
    <dgm:pt modelId="{706394C6-DF28-495E-8BA4-78E798B9AC6C}" type="sibTrans" cxnId="{C9DD057F-8D7A-48EC-9C72-C5CAB6F444E8}">
      <dgm:prSet/>
      <dgm:spPr/>
      <dgm:t>
        <a:bodyPr/>
        <a:lstStyle/>
        <a:p>
          <a:endParaRPr lang="en-ZA"/>
        </a:p>
      </dgm:t>
    </dgm:pt>
    <dgm:pt modelId="{0216B55B-E089-47AA-B91A-5E58F9090D12}">
      <dgm:prSet phldrT="[Text]" custT="1"/>
      <dgm:spPr/>
      <dgm:t>
        <a:bodyPr/>
        <a:lstStyle/>
        <a:p>
          <a:r>
            <a:rPr lang="en-GB" sz="2400" dirty="0">
              <a:effectLst>
                <a:outerShdw blurRad="38100" dist="38100" dir="2700000" algn="tl">
                  <a:srgbClr val="000000">
                    <a:alpha val="43137"/>
                  </a:srgbClr>
                </a:outerShdw>
              </a:effectLst>
            </a:rPr>
            <a:t>Improved team morale</a:t>
          </a:r>
          <a:endParaRPr lang="en-ZA" sz="2400" dirty="0">
            <a:effectLst>
              <a:outerShdw blurRad="38100" dist="38100" dir="2700000" algn="tl">
                <a:srgbClr val="000000">
                  <a:alpha val="43137"/>
                </a:srgbClr>
              </a:outerShdw>
            </a:effectLst>
          </a:endParaRPr>
        </a:p>
      </dgm:t>
    </dgm:pt>
    <dgm:pt modelId="{C9741324-1EAA-4742-B9E6-D560C980A1B4}" type="parTrans" cxnId="{A3DA4E01-A68F-429E-9489-D723831AC154}">
      <dgm:prSet/>
      <dgm:spPr/>
      <dgm:t>
        <a:bodyPr/>
        <a:lstStyle/>
        <a:p>
          <a:endParaRPr lang="en-ZA"/>
        </a:p>
      </dgm:t>
    </dgm:pt>
    <dgm:pt modelId="{B142F7A9-1EEF-452A-B015-DB8036546B4E}" type="sibTrans" cxnId="{A3DA4E01-A68F-429E-9489-D723831AC154}">
      <dgm:prSet/>
      <dgm:spPr/>
      <dgm:t>
        <a:bodyPr/>
        <a:lstStyle/>
        <a:p>
          <a:endParaRPr lang="en-ZA"/>
        </a:p>
      </dgm:t>
    </dgm:pt>
    <dgm:pt modelId="{CC156A3C-E0B8-4AA6-8C83-B06E077DE1C8}">
      <dgm:prSet phldrT="[Text]" custT="1"/>
      <dgm:spPr/>
      <dgm:t>
        <a:bodyPr/>
        <a:lstStyle/>
        <a:p>
          <a:r>
            <a:rPr lang="en-GB" sz="2400" dirty="0">
              <a:effectLst>
                <a:outerShdw blurRad="38100" dist="38100" dir="2700000" algn="tl">
                  <a:srgbClr val="000000">
                    <a:alpha val="43137"/>
                  </a:srgbClr>
                </a:outerShdw>
              </a:effectLst>
            </a:rPr>
            <a:t>More relevant metrics</a:t>
          </a:r>
          <a:endParaRPr lang="en-ZA" sz="2400" dirty="0">
            <a:effectLst>
              <a:outerShdw blurRad="38100" dist="38100" dir="2700000" algn="tl">
                <a:srgbClr val="000000">
                  <a:alpha val="43137"/>
                </a:srgbClr>
              </a:outerShdw>
            </a:effectLst>
          </a:endParaRPr>
        </a:p>
      </dgm:t>
    </dgm:pt>
    <dgm:pt modelId="{D24234DB-D3E4-4F8D-8D9B-86A927C1DA7F}" type="parTrans" cxnId="{E3391D3F-79A0-41AE-BD34-7468575B639E}">
      <dgm:prSet/>
      <dgm:spPr/>
      <dgm:t>
        <a:bodyPr/>
        <a:lstStyle/>
        <a:p>
          <a:endParaRPr lang="en-ZA"/>
        </a:p>
      </dgm:t>
    </dgm:pt>
    <dgm:pt modelId="{9CA0A11D-E590-4E35-B1A7-418ED8B58B06}" type="sibTrans" cxnId="{E3391D3F-79A0-41AE-BD34-7468575B639E}">
      <dgm:prSet/>
      <dgm:spPr/>
      <dgm:t>
        <a:bodyPr/>
        <a:lstStyle/>
        <a:p>
          <a:endParaRPr lang="en-ZA"/>
        </a:p>
      </dgm:t>
    </dgm:pt>
    <dgm:pt modelId="{03F409AD-0C02-4DE6-A21E-DB2D069A1344}" type="pres">
      <dgm:prSet presAssocID="{5CA74B76-7323-4545-B06C-915670E64A65}" presName="diagram" presStyleCnt="0">
        <dgm:presLayoutVars>
          <dgm:dir/>
          <dgm:resizeHandles val="exact"/>
        </dgm:presLayoutVars>
      </dgm:prSet>
      <dgm:spPr/>
    </dgm:pt>
    <dgm:pt modelId="{2BBA2846-90ED-4548-BD52-396D0B6CAE47}" type="pres">
      <dgm:prSet presAssocID="{43A8A7EA-1153-4336-A722-9FD24D1C83CD}" presName="node" presStyleLbl="node1" presStyleIdx="0" presStyleCnt="4">
        <dgm:presLayoutVars>
          <dgm:bulletEnabled val="1"/>
        </dgm:presLayoutVars>
      </dgm:prSet>
      <dgm:spPr/>
    </dgm:pt>
    <dgm:pt modelId="{8EB824E7-8753-497F-9319-6D679676A9C5}" type="pres">
      <dgm:prSet presAssocID="{858981D8-6FBE-4046-9976-44FD20F5A549}" presName="sibTrans" presStyleCnt="0"/>
      <dgm:spPr/>
    </dgm:pt>
    <dgm:pt modelId="{63E980CF-C459-44AE-8C2E-40C5DF411861}" type="pres">
      <dgm:prSet presAssocID="{D3D0A825-618C-4B4F-8D4B-F9AC7BB90E68}" presName="node" presStyleLbl="node1" presStyleIdx="1" presStyleCnt="4">
        <dgm:presLayoutVars>
          <dgm:bulletEnabled val="1"/>
        </dgm:presLayoutVars>
      </dgm:prSet>
      <dgm:spPr/>
    </dgm:pt>
    <dgm:pt modelId="{F0C598C9-CDDB-40C5-8BCB-E3AB0571C33C}" type="pres">
      <dgm:prSet presAssocID="{706394C6-DF28-495E-8BA4-78E798B9AC6C}" presName="sibTrans" presStyleCnt="0"/>
      <dgm:spPr/>
    </dgm:pt>
    <dgm:pt modelId="{4D33A57C-7B58-43B3-BB68-3B89482AF2B1}" type="pres">
      <dgm:prSet presAssocID="{0216B55B-E089-47AA-B91A-5E58F9090D12}" presName="node" presStyleLbl="node1" presStyleIdx="2" presStyleCnt="4">
        <dgm:presLayoutVars>
          <dgm:bulletEnabled val="1"/>
        </dgm:presLayoutVars>
      </dgm:prSet>
      <dgm:spPr/>
    </dgm:pt>
    <dgm:pt modelId="{539743CF-EFFC-4126-ACE4-A1CB57783D76}" type="pres">
      <dgm:prSet presAssocID="{B142F7A9-1EEF-452A-B015-DB8036546B4E}" presName="sibTrans" presStyleCnt="0"/>
      <dgm:spPr/>
    </dgm:pt>
    <dgm:pt modelId="{081F0AD1-5F22-41C0-827D-3BC29F142AA9}" type="pres">
      <dgm:prSet presAssocID="{CC156A3C-E0B8-4AA6-8C83-B06E077DE1C8}" presName="node" presStyleLbl="node1" presStyleIdx="3" presStyleCnt="4">
        <dgm:presLayoutVars>
          <dgm:bulletEnabled val="1"/>
        </dgm:presLayoutVars>
      </dgm:prSet>
      <dgm:spPr/>
    </dgm:pt>
  </dgm:ptLst>
  <dgm:cxnLst>
    <dgm:cxn modelId="{A3DA4E01-A68F-429E-9489-D723831AC154}" srcId="{5CA74B76-7323-4545-B06C-915670E64A65}" destId="{0216B55B-E089-47AA-B91A-5E58F9090D12}" srcOrd="2" destOrd="0" parTransId="{C9741324-1EAA-4742-B9E6-D560C980A1B4}" sibTransId="{B142F7A9-1EEF-452A-B015-DB8036546B4E}"/>
    <dgm:cxn modelId="{FEFF5A28-B809-464B-8ED9-788829D59D3F}" type="presOf" srcId="{43A8A7EA-1153-4336-A722-9FD24D1C83CD}" destId="{2BBA2846-90ED-4548-BD52-396D0B6CAE47}" srcOrd="0" destOrd="0" presId="urn:microsoft.com/office/officeart/2005/8/layout/default"/>
    <dgm:cxn modelId="{1242C52A-7ADF-404E-9599-6B21902757A1}" type="presOf" srcId="{0216B55B-E089-47AA-B91A-5E58F9090D12}" destId="{4D33A57C-7B58-43B3-BB68-3B89482AF2B1}" srcOrd="0" destOrd="0" presId="urn:microsoft.com/office/officeart/2005/8/layout/default"/>
    <dgm:cxn modelId="{BB2C3639-D053-4827-9012-BE2DD27B9C58}" srcId="{5CA74B76-7323-4545-B06C-915670E64A65}" destId="{43A8A7EA-1153-4336-A722-9FD24D1C83CD}" srcOrd="0" destOrd="0" parTransId="{D45F05B7-A087-4B3F-BD12-68224C90778F}" sibTransId="{858981D8-6FBE-4046-9976-44FD20F5A549}"/>
    <dgm:cxn modelId="{E3391D3F-79A0-41AE-BD34-7468575B639E}" srcId="{5CA74B76-7323-4545-B06C-915670E64A65}" destId="{CC156A3C-E0B8-4AA6-8C83-B06E077DE1C8}" srcOrd="3" destOrd="0" parTransId="{D24234DB-D3E4-4F8D-8D9B-86A927C1DA7F}" sibTransId="{9CA0A11D-E590-4E35-B1A7-418ED8B58B06}"/>
    <dgm:cxn modelId="{C9DD057F-8D7A-48EC-9C72-C5CAB6F444E8}" srcId="{5CA74B76-7323-4545-B06C-915670E64A65}" destId="{D3D0A825-618C-4B4F-8D4B-F9AC7BB90E68}" srcOrd="1" destOrd="0" parTransId="{76A6B1B7-B70B-4ED5-8B6A-EDF29C274B4E}" sibTransId="{706394C6-DF28-495E-8BA4-78E798B9AC6C}"/>
    <dgm:cxn modelId="{ABCF6BA1-5F70-4ECA-BB7C-C0E81CC0FEC4}" type="presOf" srcId="{5CA74B76-7323-4545-B06C-915670E64A65}" destId="{03F409AD-0C02-4DE6-A21E-DB2D069A1344}" srcOrd="0" destOrd="0" presId="urn:microsoft.com/office/officeart/2005/8/layout/default"/>
    <dgm:cxn modelId="{DDC140BF-13D2-4252-9860-04DD02C5F3C4}" type="presOf" srcId="{CC156A3C-E0B8-4AA6-8C83-B06E077DE1C8}" destId="{081F0AD1-5F22-41C0-827D-3BC29F142AA9}" srcOrd="0" destOrd="0" presId="urn:microsoft.com/office/officeart/2005/8/layout/default"/>
    <dgm:cxn modelId="{65FAB8C5-18A9-44E3-9D60-9ED8461A67D9}" type="presOf" srcId="{D3D0A825-618C-4B4F-8D4B-F9AC7BB90E68}" destId="{63E980CF-C459-44AE-8C2E-40C5DF411861}" srcOrd="0" destOrd="0" presId="urn:microsoft.com/office/officeart/2005/8/layout/default"/>
    <dgm:cxn modelId="{DFA93D02-FDC4-44EB-8A31-D0B0BE3A57B4}" type="presParOf" srcId="{03F409AD-0C02-4DE6-A21E-DB2D069A1344}" destId="{2BBA2846-90ED-4548-BD52-396D0B6CAE47}" srcOrd="0" destOrd="0" presId="urn:microsoft.com/office/officeart/2005/8/layout/default"/>
    <dgm:cxn modelId="{A59A43AD-D2F8-4FDD-8763-4EA8C1D98EE8}" type="presParOf" srcId="{03F409AD-0C02-4DE6-A21E-DB2D069A1344}" destId="{8EB824E7-8753-497F-9319-6D679676A9C5}" srcOrd="1" destOrd="0" presId="urn:microsoft.com/office/officeart/2005/8/layout/default"/>
    <dgm:cxn modelId="{FC842F07-AF85-48F8-9AA4-A3F4E953CB7D}" type="presParOf" srcId="{03F409AD-0C02-4DE6-A21E-DB2D069A1344}" destId="{63E980CF-C459-44AE-8C2E-40C5DF411861}" srcOrd="2" destOrd="0" presId="urn:microsoft.com/office/officeart/2005/8/layout/default"/>
    <dgm:cxn modelId="{A702205C-0CF6-4E32-830F-401E48886571}" type="presParOf" srcId="{03F409AD-0C02-4DE6-A21E-DB2D069A1344}" destId="{F0C598C9-CDDB-40C5-8BCB-E3AB0571C33C}" srcOrd="3" destOrd="0" presId="urn:microsoft.com/office/officeart/2005/8/layout/default"/>
    <dgm:cxn modelId="{F787023A-B069-4D97-B870-83468071F23A}" type="presParOf" srcId="{03F409AD-0C02-4DE6-A21E-DB2D069A1344}" destId="{4D33A57C-7B58-43B3-BB68-3B89482AF2B1}" srcOrd="4" destOrd="0" presId="urn:microsoft.com/office/officeart/2005/8/layout/default"/>
    <dgm:cxn modelId="{CD751255-D3DC-48CE-AEA2-9029A32171DF}" type="presParOf" srcId="{03F409AD-0C02-4DE6-A21E-DB2D069A1344}" destId="{539743CF-EFFC-4126-ACE4-A1CB57783D76}" srcOrd="5" destOrd="0" presId="urn:microsoft.com/office/officeart/2005/8/layout/default"/>
    <dgm:cxn modelId="{3F608B28-DB22-47BF-B570-B22E0822AE03}" type="presParOf" srcId="{03F409AD-0C02-4DE6-A21E-DB2D069A1344}" destId="{081F0AD1-5F22-41C0-827D-3BC29F142AA9}"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0343243-D83C-4476-8B62-787F1D2825B6}"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r>
            <a:rPr lang="en-ZA" sz="2400" dirty="0">
              <a:solidFill>
                <a:srgbClr val="000000"/>
              </a:solidFill>
              <a:effectLst/>
            </a:rPr>
            <a:t>Ask for Team Input</a:t>
          </a: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069588CD-E6E4-4DF2-AB07-FFF1588A7D97}">
      <dgm:prSet custT="1"/>
      <dgm:spPr/>
      <dgm:t>
        <a:bodyPr/>
        <a:lstStyle/>
        <a:p>
          <a:r>
            <a:rPr lang="en-GB" sz="2400" dirty="0">
              <a:solidFill>
                <a:srgbClr val="000000"/>
              </a:solidFill>
              <a:effectLst/>
            </a:rPr>
            <a:t>Listen to Membership Base and Community</a:t>
          </a:r>
          <a:endParaRPr lang="en-ZA" sz="2400" dirty="0">
            <a:solidFill>
              <a:srgbClr val="000000"/>
            </a:solidFill>
            <a:effectLst/>
          </a:endParaRPr>
        </a:p>
      </dgm:t>
    </dgm:pt>
    <dgm:pt modelId="{C34EBD22-AF48-4B35-BB89-F1211E97B940}" type="parTrans" cxnId="{72A1AB50-C024-4102-9CA0-A0AC45340EBE}">
      <dgm:prSet/>
      <dgm:spPr/>
      <dgm:t>
        <a:bodyPr/>
        <a:lstStyle/>
        <a:p>
          <a:endParaRPr lang="en-ZA"/>
        </a:p>
      </dgm:t>
    </dgm:pt>
    <dgm:pt modelId="{C4873E9C-BDEF-48C7-AA7B-6EA587CAED8F}" type="sibTrans" cxnId="{72A1AB50-C024-4102-9CA0-A0AC45340EBE}">
      <dgm:prSet/>
      <dgm:spPr/>
      <dgm:t>
        <a:bodyPr/>
        <a:lstStyle/>
        <a:p>
          <a:endParaRPr lang="en-ZA"/>
        </a:p>
      </dgm:t>
    </dgm:pt>
    <dgm:pt modelId="{F0996F7D-D72E-4DB0-8ED4-65AB11CFB7B4}">
      <dgm:prSet custT="1"/>
      <dgm:spPr/>
      <dgm:t>
        <a:bodyPr/>
        <a:lstStyle/>
        <a:p>
          <a:r>
            <a:rPr lang="en-GB" sz="2400" dirty="0">
              <a:solidFill>
                <a:srgbClr val="000000"/>
              </a:solidFill>
              <a:effectLst/>
            </a:rPr>
            <a:t>Make Space for Necessary Conversations</a:t>
          </a:r>
          <a:endParaRPr lang="en-ZA" sz="2400" dirty="0">
            <a:solidFill>
              <a:srgbClr val="000000"/>
            </a:solidFill>
            <a:effectLst/>
          </a:endParaRPr>
        </a:p>
      </dgm:t>
    </dgm:pt>
    <dgm:pt modelId="{F0DE4D79-6B90-49E0-8022-3D8E824309AC}" type="parTrans" cxnId="{554CD0FA-0067-4B7E-9D2D-1A9CA2650306}">
      <dgm:prSet/>
      <dgm:spPr/>
      <dgm:t>
        <a:bodyPr/>
        <a:lstStyle/>
        <a:p>
          <a:endParaRPr lang="en-ZA"/>
        </a:p>
      </dgm:t>
    </dgm:pt>
    <dgm:pt modelId="{51690CD0-0BBE-4B6C-905D-AB57AF2C6896}" type="sibTrans" cxnId="{554CD0FA-0067-4B7E-9D2D-1A9CA2650306}">
      <dgm:prSet/>
      <dgm:spPr/>
      <dgm:t>
        <a:bodyPr/>
        <a:lstStyle/>
        <a:p>
          <a:endParaRPr lang="en-ZA"/>
        </a:p>
      </dgm:t>
    </dgm:pt>
    <dgm:pt modelId="{697FE0B9-51EE-42AF-A8CD-26C2C72FD8DB}">
      <dgm:prSet custT="1"/>
      <dgm:spPr/>
      <dgm:t>
        <a:bodyPr/>
        <a:lstStyle/>
        <a:p>
          <a:r>
            <a:rPr lang="en-ZA" sz="2400" dirty="0">
              <a:solidFill>
                <a:srgbClr val="000000"/>
              </a:solidFill>
              <a:effectLst/>
            </a:rPr>
            <a:t>Embrace 'Creative Destruction'</a:t>
          </a:r>
        </a:p>
      </dgm:t>
    </dgm:pt>
    <dgm:pt modelId="{FAB3B980-F2C0-43EE-AC62-C7143EAB4DC8}" type="parTrans" cxnId="{F7C8543A-B520-4CEF-B6F8-3639D2F0E1B4}">
      <dgm:prSet/>
      <dgm:spPr/>
      <dgm:t>
        <a:bodyPr/>
        <a:lstStyle/>
        <a:p>
          <a:endParaRPr lang="en-ZA"/>
        </a:p>
      </dgm:t>
    </dgm:pt>
    <dgm:pt modelId="{E68C7F2F-819C-4646-9DD8-FF3E4BB1BD36}" type="sibTrans" cxnId="{F7C8543A-B520-4CEF-B6F8-3639D2F0E1B4}">
      <dgm:prSet/>
      <dgm:spPr/>
      <dgm:t>
        <a:bodyPr/>
        <a:lstStyle/>
        <a:p>
          <a:endParaRPr lang="en-ZA"/>
        </a:p>
      </dgm:t>
    </dgm:pt>
    <dgm:pt modelId="{B082C3B0-516F-4019-82F3-6C1FC9991347}">
      <dgm:prSet custT="1"/>
      <dgm:spPr/>
      <dgm:t>
        <a:bodyPr/>
        <a:lstStyle/>
        <a:p>
          <a:r>
            <a:rPr lang="en-GB" sz="2400" dirty="0">
              <a:solidFill>
                <a:srgbClr val="000000"/>
              </a:solidFill>
              <a:effectLst/>
            </a:rPr>
            <a:t>Actively Listen to Your Patrons</a:t>
          </a:r>
          <a:endParaRPr lang="en-ZA" sz="2400" dirty="0">
            <a:solidFill>
              <a:srgbClr val="000000"/>
            </a:solidFill>
            <a:effectLst/>
          </a:endParaRPr>
        </a:p>
      </dgm:t>
    </dgm:pt>
    <dgm:pt modelId="{6384D9DC-F653-44BA-9404-75B469DB6FFD}" type="parTrans" cxnId="{20F8ED3E-04B3-4F43-951F-EE3B40A7B523}">
      <dgm:prSet/>
      <dgm:spPr/>
      <dgm:t>
        <a:bodyPr/>
        <a:lstStyle/>
        <a:p>
          <a:endParaRPr lang="en-ZA"/>
        </a:p>
      </dgm:t>
    </dgm:pt>
    <dgm:pt modelId="{7F3DEF78-6EB9-40E3-9B81-4A90F0BE963D}" type="sibTrans" cxnId="{20F8ED3E-04B3-4F43-951F-EE3B40A7B523}">
      <dgm:prSet/>
      <dgm:spPr/>
      <dgm:t>
        <a:bodyPr/>
        <a:lstStyle/>
        <a:p>
          <a:endParaRPr lang="en-ZA"/>
        </a:p>
      </dgm:t>
    </dgm:pt>
    <dgm:pt modelId="{79188B20-8D57-44BB-927A-D9C52F454F5A}" type="pres">
      <dgm:prSet presAssocID="{70343243-D83C-4476-8B62-787F1D2825B6}" presName="Name0" presStyleCnt="0">
        <dgm:presLayoutVars>
          <dgm:chMax val="7"/>
          <dgm:dir/>
          <dgm:resizeHandles val="exact"/>
        </dgm:presLayoutVars>
      </dgm:prSet>
      <dgm:spPr/>
    </dgm:pt>
    <dgm:pt modelId="{45D6DA83-A1D7-46DB-92A7-5E5E4C76881E}" type="pres">
      <dgm:prSet presAssocID="{70343243-D83C-4476-8B62-787F1D2825B6}" presName="ellipse1" presStyleLbl="vennNode1" presStyleIdx="0" presStyleCnt="5">
        <dgm:presLayoutVars>
          <dgm:bulletEnabled val="1"/>
        </dgm:presLayoutVars>
      </dgm:prSet>
      <dgm:spPr/>
    </dgm:pt>
    <dgm:pt modelId="{FCAC7814-B57C-4EB6-AEB4-2E4F6756CB93}" type="pres">
      <dgm:prSet presAssocID="{70343243-D83C-4476-8B62-787F1D2825B6}" presName="ellipse2" presStyleLbl="vennNode1" presStyleIdx="1" presStyleCnt="5">
        <dgm:presLayoutVars>
          <dgm:bulletEnabled val="1"/>
        </dgm:presLayoutVars>
      </dgm:prSet>
      <dgm:spPr/>
    </dgm:pt>
    <dgm:pt modelId="{C2C831E0-80E0-4960-B421-1F089A605B9D}" type="pres">
      <dgm:prSet presAssocID="{70343243-D83C-4476-8B62-787F1D2825B6}" presName="ellipse3" presStyleLbl="vennNode1" presStyleIdx="2" presStyleCnt="5">
        <dgm:presLayoutVars>
          <dgm:bulletEnabled val="1"/>
        </dgm:presLayoutVars>
      </dgm:prSet>
      <dgm:spPr/>
    </dgm:pt>
    <dgm:pt modelId="{636BBD36-91B6-4A2A-8283-AF726C098C60}" type="pres">
      <dgm:prSet presAssocID="{70343243-D83C-4476-8B62-787F1D2825B6}" presName="ellipse4" presStyleLbl="vennNode1" presStyleIdx="3" presStyleCnt="5">
        <dgm:presLayoutVars>
          <dgm:bulletEnabled val="1"/>
        </dgm:presLayoutVars>
      </dgm:prSet>
      <dgm:spPr/>
    </dgm:pt>
    <dgm:pt modelId="{3CBBC78C-D7A3-4238-81D1-9F993E377749}" type="pres">
      <dgm:prSet presAssocID="{70343243-D83C-4476-8B62-787F1D2825B6}" presName="ellipse5" presStyleLbl="vennNode1" presStyleIdx="4" presStyleCnt="5">
        <dgm:presLayoutVars>
          <dgm:bulletEnabled val="1"/>
        </dgm:presLayoutVars>
      </dgm:prSet>
      <dgm:spPr/>
    </dgm:pt>
  </dgm:ptLst>
  <dgm:cxnLst>
    <dgm:cxn modelId="{F7C8543A-B520-4CEF-B6F8-3639D2F0E1B4}" srcId="{70343243-D83C-4476-8B62-787F1D2825B6}" destId="{697FE0B9-51EE-42AF-A8CD-26C2C72FD8DB}" srcOrd="3" destOrd="0" parTransId="{FAB3B980-F2C0-43EE-AC62-C7143EAB4DC8}" sibTransId="{E68C7F2F-819C-4646-9DD8-FF3E4BB1BD36}"/>
    <dgm:cxn modelId="{20F8ED3E-04B3-4F43-951F-EE3B40A7B523}" srcId="{70343243-D83C-4476-8B62-787F1D2825B6}" destId="{B082C3B0-516F-4019-82F3-6C1FC9991347}" srcOrd="4" destOrd="0" parTransId="{6384D9DC-F653-44BA-9404-75B469DB6FFD}" sibTransId="{7F3DEF78-6EB9-40E3-9B81-4A90F0BE963D}"/>
    <dgm:cxn modelId="{72A1AB50-C024-4102-9CA0-A0AC45340EBE}" srcId="{70343243-D83C-4476-8B62-787F1D2825B6}" destId="{069588CD-E6E4-4DF2-AB07-FFF1588A7D97}" srcOrd="1" destOrd="0" parTransId="{C34EBD22-AF48-4B35-BB89-F1211E97B940}" sibTransId="{C4873E9C-BDEF-48C7-AA7B-6EA587CAED8F}"/>
    <dgm:cxn modelId="{8654535A-26B2-4C63-8E02-AD037F8FE7B7}" srcId="{70343243-D83C-4476-8B62-787F1D2825B6}" destId="{82D4F9D0-3058-4B03-B999-317BA13F247E}" srcOrd="0" destOrd="0" parTransId="{FADBFDA2-115E-453E-9F61-5CA0673EBF96}" sibTransId="{C2CA7DC2-1241-419F-8FEF-302161FE1392}"/>
    <dgm:cxn modelId="{70E20C99-BC30-40A2-BEF9-0497DA979CF5}" type="presOf" srcId="{697FE0B9-51EE-42AF-A8CD-26C2C72FD8DB}" destId="{636BBD36-91B6-4A2A-8283-AF726C098C60}" srcOrd="0" destOrd="0" presId="urn:microsoft.com/office/officeart/2005/8/layout/rings+Icon"/>
    <dgm:cxn modelId="{F2EC679E-CA85-4FD0-AF7F-A7B492629635}" type="presOf" srcId="{82D4F9D0-3058-4B03-B999-317BA13F247E}" destId="{45D6DA83-A1D7-46DB-92A7-5E5E4C76881E}" srcOrd="0" destOrd="0" presId="urn:microsoft.com/office/officeart/2005/8/layout/rings+Icon"/>
    <dgm:cxn modelId="{F38F4DB1-1E0A-4FA2-A19E-5A15EDEEC0A9}" type="presOf" srcId="{069588CD-E6E4-4DF2-AB07-FFF1588A7D97}" destId="{FCAC7814-B57C-4EB6-AEB4-2E4F6756CB93}" srcOrd="0" destOrd="0" presId="urn:microsoft.com/office/officeart/2005/8/layout/rings+Icon"/>
    <dgm:cxn modelId="{FB10FAC8-A986-4463-A4ED-099AFA7DE9AF}" type="presOf" srcId="{B082C3B0-516F-4019-82F3-6C1FC9991347}" destId="{3CBBC78C-D7A3-4238-81D1-9F993E377749}" srcOrd="0" destOrd="0" presId="urn:microsoft.com/office/officeart/2005/8/layout/rings+Icon"/>
    <dgm:cxn modelId="{60D1F2CF-FBC6-4E8D-A161-44CFE0602C4F}" type="presOf" srcId="{70343243-D83C-4476-8B62-787F1D2825B6}" destId="{79188B20-8D57-44BB-927A-D9C52F454F5A}" srcOrd="0" destOrd="0" presId="urn:microsoft.com/office/officeart/2005/8/layout/rings+Icon"/>
    <dgm:cxn modelId="{36F6AAFA-1F8A-46A8-8CFB-D945F79C178F}" type="presOf" srcId="{F0996F7D-D72E-4DB0-8ED4-65AB11CFB7B4}" destId="{C2C831E0-80E0-4960-B421-1F089A605B9D}" srcOrd="0" destOrd="0" presId="urn:microsoft.com/office/officeart/2005/8/layout/rings+Icon"/>
    <dgm:cxn modelId="{554CD0FA-0067-4B7E-9D2D-1A9CA2650306}" srcId="{70343243-D83C-4476-8B62-787F1D2825B6}" destId="{F0996F7D-D72E-4DB0-8ED4-65AB11CFB7B4}" srcOrd="2" destOrd="0" parTransId="{F0DE4D79-6B90-49E0-8022-3D8E824309AC}" sibTransId="{51690CD0-0BBE-4B6C-905D-AB57AF2C6896}"/>
    <dgm:cxn modelId="{9E24A539-3A2E-46C9-8EE8-0B2EEE8DA8AA}" type="presParOf" srcId="{79188B20-8D57-44BB-927A-D9C52F454F5A}" destId="{45D6DA83-A1D7-46DB-92A7-5E5E4C76881E}" srcOrd="0" destOrd="0" presId="urn:microsoft.com/office/officeart/2005/8/layout/rings+Icon"/>
    <dgm:cxn modelId="{75379976-54EC-48A3-A679-4547A66447A1}" type="presParOf" srcId="{79188B20-8D57-44BB-927A-D9C52F454F5A}" destId="{FCAC7814-B57C-4EB6-AEB4-2E4F6756CB93}" srcOrd="1" destOrd="0" presId="urn:microsoft.com/office/officeart/2005/8/layout/rings+Icon"/>
    <dgm:cxn modelId="{651B367F-B87A-4DB2-8513-3FA4843AC946}" type="presParOf" srcId="{79188B20-8D57-44BB-927A-D9C52F454F5A}" destId="{C2C831E0-80E0-4960-B421-1F089A605B9D}" srcOrd="2" destOrd="0" presId="urn:microsoft.com/office/officeart/2005/8/layout/rings+Icon"/>
    <dgm:cxn modelId="{885849C4-29C2-453A-8540-EB50801795C2}" type="presParOf" srcId="{79188B20-8D57-44BB-927A-D9C52F454F5A}" destId="{636BBD36-91B6-4A2A-8283-AF726C098C60}" srcOrd="3" destOrd="0" presId="urn:microsoft.com/office/officeart/2005/8/layout/rings+Icon"/>
    <dgm:cxn modelId="{B2D1A732-06E0-425D-86CB-09B2D0648664}" type="presParOf" srcId="{79188B20-8D57-44BB-927A-D9C52F454F5A}" destId="{3CBBC78C-D7A3-4238-81D1-9F993E377749}" srcOrd="4"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0343243-D83C-4476-8B62-787F1D2825B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r>
            <a:rPr lang="en-GB" sz="2400" dirty="0">
              <a:solidFill>
                <a:schemeClr val="bg1"/>
              </a:solidFill>
              <a:effectLst>
                <a:outerShdw blurRad="38100" dist="38100" dir="2700000" algn="tl">
                  <a:srgbClr val="000000">
                    <a:alpha val="43137"/>
                  </a:srgbClr>
                </a:outerShdw>
              </a:effectLst>
            </a:rPr>
            <a:t>Get Rid of Ineffective Leadership Structures</a:t>
          </a:r>
          <a:endParaRPr lang="en-ZA" sz="2400" dirty="0">
            <a:solidFill>
              <a:schemeClr val="bg1"/>
            </a:solidFill>
            <a:effectLst>
              <a:outerShdw blurRad="38100" dist="38100" dir="2700000" algn="tl">
                <a:srgbClr val="000000">
                  <a:alpha val="43137"/>
                </a:srgbClr>
              </a:outerShdw>
            </a:effectLst>
          </a:endParaRP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AF14A23D-2777-4BFF-B339-6B2E843C57F6}">
      <dgm:prSet custT="1"/>
      <dgm:spPr/>
      <dgm:t>
        <a:bodyPr/>
        <a:lstStyle/>
        <a:p>
          <a:r>
            <a:rPr lang="en-ZA" sz="2400" dirty="0">
              <a:solidFill>
                <a:schemeClr val="bg1"/>
              </a:solidFill>
              <a:effectLst>
                <a:outerShdw blurRad="38100" dist="38100" dir="2700000" algn="tl">
                  <a:srgbClr val="000000">
                    <a:alpha val="43137"/>
                  </a:srgbClr>
                </a:outerShdw>
              </a:effectLst>
            </a:rPr>
            <a:t>Foster Open Communication</a:t>
          </a:r>
        </a:p>
      </dgm:t>
    </dgm:pt>
    <dgm:pt modelId="{E65E61F6-0D4A-4326-B1D7-82E4F97CAF65}" type="parTrans" cxnId="{20BEA631-6F45-4B27-9154-67FC0A370075}">
      <dgm:prSet/>
      <dgm:spPr/>
      <dgm:t>
        <a:bodyPr/>
        <a:lstStyle/>
        <a:p>
          <a:endParaRPr lang="en-ZA"/>
        </a:p>
      </dgm:t>
    </dgm:pt>
    <dgm:pt modelId="{8C17462A-C7B8-4735-9FE3-DFD0E6E929EC}" type="sibTrans" cxnId="{20BEA631-6F45-4B27-9154-67FC0A370075}">
      <dgm:prSet/>
      <dgm:spPr/>
      <dgm:t>
        <a:bodyPr/>
        <a:lstStyle/>
        <a:p>
          <a:endParaRPr lang="en-ZA"/>
        </a:p>
      </dgm:t>
    </dgm:pt>
    <dgm:pt modelId="{FDCB3447-6FBE-47DE-8485-5067ACB00B4B}">
      <dgm:prSet custT="1"/>
      <dgm:spPr/>
      <dgm:t>
        <a:bodyPr/>
        <a:lstStyle/>
        <a:p>
          <a:r>
            <a:rPr lang="en-ZA" sz="2400" dirty="0">
              <a:solidFill>
                <a:schemeClr val="bg1"/>
              </a:solidFill>
              <a:effectLst>
                <a:outerShdw blurRad="38100" dist="38100" dir="2700000" algn="tl">
                  <a:srgbClr val="000000">
                    <a:alpha val="43137"/>
                  </a:srgbClr>
                </a:outerShdw>
              </a:effectLst>
            </a:rPr>
            <a:t>Review Your Communication Process</a:t>
          </a:r>
        </a:p>
      </dgm:t>
    </dgm:pt>
    <dgm:pt modelId="{CA2AFE19-CFDC-4998-A1B9-BE4CD95612CB}" type="parTrans" cxnId="{B354FAE7-0A7B-4BFA-8444-68A2122EA5D8}">
      <dgm:prSet/>
      <dgm:spPr/>
      <dgm:t>
        <a:bodyPr/>
        <a:lstStyle/>
        <a:p>
          <a:endParaRPr lang="en-ZA"/>
        </a:p>
      </dgm:t>
    </dgm:pt>
    <dgm:pt modelId="{89B67915-ECD9-4D35-9102-4CF64D93BE1F}" type="sibTrans" cxnId="{B354FAE7-0A7B-4BFA-8444-68A2122EA5D8}">
      <dgm:prSet/>
      <dgm:spPr/>
      <dgm:t>
        <a:bodyPr/>
        <a:lstStyle/>
        <a:p>
          <a:endParaRPr lang="en-ZA"/>
        </a:p>
      </dgm:t>
    </dgm:pt>
    <dgm:pt modelId="{6B751D95-7079-4FA9-B78F-C31C46941FDF}">
      <dgm:prSet custT="1"/>
      <dgm:spPr/>
      <dgm:t>
        <a:bodyPr/>
        <a:lstStyle/>
        <a:p>
          <a:r>
            <a:rPr lang="en-GB" sz="2400" dirty="0">
              <a:solidFill>
                <a:schemeClr val="bg1"/>
              </a:solidFill>
              <a:effectLst>
                <a:outerShdw blurRad="38100" dist="38100" dir="2700000" algn="tl">
                  <a:srgbClr val="000000">
                    <a:alpha val="43137"/>
                  </a:srgbClr>
                </a:outerShdw>
              </a:effectLst>
            </a:rPr>
            <a:t>Have a Clear Sense of Why You Exist</a:t>
          </a:r>
          <a:endParaRPr lang="en-ZA" sz="2400" dirty="0">
            <a:solidFill>
              <a:schemeClr val="bg1"/>
            </a:solidFill>
            <a:effectLst>
              <a:outerShdw blurRad="38100" dist="38100" dir="2700000" algn="tl">
                <a:srgbClr val="000000">
                  <a:alpha val="43137"/>
                </a:srgbClr>
              </a:outerShdw>
            </a:effectLst>
          </a:endParaRPr>
        </a:p>
      </dgm:t>
    </dgm:pt>
    <dgm:pt modelId="{6CF852B6-806D-4F8B-B497-600BF04C4B79}" type="parTrans" cxnId="{F9ECFFB2-E018-4035-AB79-11323AE85234}">
      <dgm:prSet/>
      <dgm:spPr/>
      <dgm:t>
        <a:bodyPr/>
        <a:lstStyle/>
        <a:p>
          <a:endParaRPr lang="en-ZA"/>
        </a:p>
      </dgm:t>
    </dgm:pt>
    <dgm:pt modelId="{EA8F2AE3-55E3-4200-A9BF-E900BD701893}" type="sibTrans" cxnId="{F9ECFFB2-E018-4035-AB79-11323AE85234}">
      <dgm:prSet/>
      <dgm:spPr/>
      <dgm:t>
        <a:bodyPr/>
        <a:lstStyle/>
        <a:p>
          <a:endParaRPr lang="en-ZA"/>
        </a:p>
      </dgm:t>
    </dgm:pt>
    <dgm:pt modelId="{4F2EFD67-EE1B-48BE-A118-C1CA97FBE3E1}">
      <dgm:prSet custT="1"/>
      <dgm:spPr/>
      <dgm:t>
        <a:bodyPr/>
        <a:lstStyle/>
        <a:p>
          <a:r>
            <a:rPr lang="en-GB" sz="2400" dirty="0">
              <a:solidFill>
                <a:schemeClr val="bg1"/>
              </a:solidFill>
              <a:effectLst>
                <a:outerShdw blurRad="38100" dist="38100" dir="2700000" algn="tl">
                  <a:srgbClr val="000000">
                    <a:alpha val="43137"/>
                  </a:srgbClr>
                </a:outerShdw>
              </a:effectLst>
            </a:rPr>
            <a:t>Embrace New Ideas to Create Opportunity</a:t>
          </a:r>
          <a:endParaRPr lang="en-ZA" sz="2400" dirty="0">
            <a:solidFill>
              <a:schemeClr val="bg1"/>
            </a:solidFill>
            <a:effectLst>
              <a:outerShdw blurRad="38100" dist="38100" dir="2700000" algn="tl">
                <a:srgbClr val="000000">
                  <a:alpha val="43137"/>
                </a:srgbClr>
              </a:outerShdw>
            </a:effectLst>
          </a:endParaRPr>
        </a:p>
      </dgm:t>
    </dgm:pt>
    <dgm:pt modelId="{0A5C944B-9B9E-4D24-8E4A-10850CC19FA1}" type="parTrans" cxnId="{D83E94A9-01DD-4DF3-A0F0-F965137FEA42}">
      <dgm:prSet/>
      <dgm:spPr/>
      <dgm:t>
        <a:bodyPr/>
        <a:lstStyle/>
        <a:p>
          <a:endParaRPr lang="en-ZA"/>
        </a:p>
      </dgm:t>
    </dgm:pt>
    <dgm:pt modelId="{7E6628CC-0057-49ED-806F-D447D9C1B0FC}" type="sibTrans" cxnId="{D83E94A9-01DD-4DF3-A0F0-F965137FEA42}">
      <dgm:prSet/>
      <dgm:spPr/>
      <dgm:t>
        <a:bodyPr/>
        <a:lstStyle/>
        <a:p>
          <a:endParaRPr lang="en-ZA"/>
        </a:p>
      </dgm:t>
    </dgm:pt>
    <dgm:pt modelId="{B49F10E1-BD39-440A-B036-7FB041976937}" type="pres">
      <dgm:prSet presAssocID="{70343243-D83C-4476-8B62-787F1D2825B6}" presName="diagram" presStyleCnt="0">
        <dgm:presLayoutVars>
          <dgm:dir/>
          <dgm:resizeHandles val="exact"/>
        </dgm:presLayoutVars>
      </dgm:prSet>
      <dgm:spPr/>
    </dgm:pt>
    <dgm:pt modelId="{46EBABF0-72CC-491F-9526-E342895D4B37}" type="pres">
      <dgm:prSet presAssocID="{82D4F9D0-3058-4B03-B999-317BA13F247E}" presName="node" presStyleLbl="node1" presStyleIdx="0" presStyleCnt="5">
        <dgm:presLayoutVars>
          <dgm:bulletEnabled val="1"/>
        </dgm:presLayoutVars>
      </dgm:prSet>
      <dgm:spPr/>
    </dgm:pt>
    <dgm:pt modelId="{479036EE-4233-4D6F-BED9-095C93AEACC8}" type="pres">
      <dgm:prSet presAssocID="{C2CA7DC2-1241-419F-8FEF-302161FE1392}" presName="sibTrans" presStyleCnt="0"/>
      <dgm:spPr/>
    </dgm:pt>
    <dgm:pt modelId="{E96E13EA-198C-40E9-8CAC-43D548FCC55A}" type="pres">
      <dgm:prSet presAssocID="{AF14A23D-2777-4BFF-B339-6B2E843C57F6}" presName="node" presStyleLbl="node1" presStyleIdx="1" presStyleCnt="5">
        <dgm:presLayoutVars>
          <dgm:bulletEnabled val="1"/>
        </dgm:presLayoutVars>
      </dgm:prSet>
      <dgm:spPr/>
    </dgm:pt>
    <dgm:pt modelId="{470BE9E8-1DE1-4A23-9321-850FC902AAFC}" type="pres">
      <dgm:prSet presAssocID="{8C17462A-C7B8-4735-9FE3-DFD0E6E929EC}" presName="sibTrans" presStyleCnt="0"/>
      <dgm:spPr/>
    </dgm:pt>
    <dgm:pt modelId="{876936CA-AD71-4CB5-A6AA-5AD97A9DBAEE}" type="pres">
      <dgm:prSet presAssocID="{FDCB3447-6FBE-47DE-8485-5067ACB00B4B}" presName="node" presStyleLbl="node1" presStyleIdx="2" presStyleCnt="5">
        <dgm:presLayoutVars>
          <dgm:bulletEnabled val="1"/>
        </dgm:presLayoutVars>
      </dgm:prSet>
      <dgm:spPr/>
    </dgm:pt>
    <dgm:pt modelId="{D8173A6D-299A-4A5E-8390-956559E0B7F3}" type="pres">
      <dgm:prSet presAssocID="{89B67915-ECD9-4D35-9102-4CF64D93BE1F}" presName="sibTrans" presStyleCnt="0"/>
      <dgm:spPr/>
    </dgm:pt>
    <dgm:pt modelId="{A2EE51BE-AD0A-47D3-AF9E-C465DAAB4473}" type="pres">
      <dgm:prSet presAssocID="{6B751D95-7079-4FA9-B78F-C31C46941FDF}" presName="node" presStyleLbl="node1" presStyleIdx="3" presStyleCnt="5">
        <dgm:presLayoutVars>
          <dgm:bulletEnabled val="1"/>
        </dgm:presLayoutVars>
      </dgm:prSet>
      <dgm:spPr/>
    </dgm:pt>
    <dgm:pt modelId="{6B065669-D177-4B5A-B397-E723AA190124}" type="pres">
      <dgm:prSet presAssocID="{EA8F2AE3-55E3-4200-A9BF-E900BD701893}" presName="sibTrans" presStyleCnt="0"/>
      <dgm:spPr/>
    </dgm:pt>
    <dgm:pt modelId="{A468B17A-FC5A-437D-BC74-3E71E0B2A664}" type="pres">
      <dgm:prSet presAssocID="{4F2EFD67-EE1B-48BE-A118-C1CA97FBE3E1}" presName="node" presStyleLbl="node1" presStyleIdx="4" presStyleCnt="5">
        <dgm:presLayoutVars>
          <dgm:bulletEnabled val="1"/>
        </dgm:presLayoutVars>
      </dgm:prSet>
      <dgm:spPr/>
    </dgm:pt>
  </dgm:ptLst>
  <dgm:cxnLst>
    <dgm:cxn modelId="{7745E019-91FB-4FF2-8AC0-B34BADABBEC4}" type="presOf" srcId="{FDCB3447-6FBE-47DE-8485-5067ACB00B4B}" destId="{876936CA-AD71-4CB5-A6AA-5AD97A9DBAEE}" srcOrd="0" destOrd="0" presId="urn:microsoft.com/office/officeart/2005/8/layout/default"/>
    <dgm:cxn modelId="{20BEA631-6F45-4B27-9154-67FC0A370075}" srcId="{70343243-D83C-4476-8B62-787F1D2825B6}" destId="{AF14A23D-2777-4BFF-B339-6B2E843C57F6}" srcOrd="1" destOrd="0" parTransId="{E65E61F6-0D4A-4326-B1D7-82E4F97CAF65}" sibTransId="{8C17462A-C7B8-4735-9FE3-DFD0E6E929EC}"/>
    <dgm:cxn modelId="{AFD61F5B-81B6-427E-8617-A802C88C546B}" type="presOf" srcId="{6B751D95-7079-4FA9-B78F-C31C46941FDF}" destId="{A2EE51BE-AD0A-47D3-AF9E-C465DAAB4473}" srcOrd="0" destOrd="0" presId="urn:microsoft.com/office/officeart/2005/8/layout/default"/>
    <dgm:cxn modelId="{8654535A-26B2-4C63-8E02-AD037F8FE7B7}" srcId="{70343243-D83C-4476-8B62-787F1D2825B6}" destId="{82D4F9D0-3058-4B03-B999-317BA13F247E}" srcOrd="0" destOrd="0" parTransId="{FADBFDA2-115E-453E-9F61-5CA0673EBF96}" sibTransId="{C2CA7DC2-1241-419F-8FEF-302161FE1392}"/>
    <dgm:cxn modelId="{85E8E79C-9809-4595-8964-C3824C2F5256}" type="presOf" srcId="{82D4F9D0-3058-4B03-B999-317BA13F247E}" destId="{46EBABF0-72CC-491F-9526-E342895D4B37}" srcOrd="0" destOrd="0" presId="urn:microsoft.com/office/officeart/2005/8/layout/default"/>
    <dgm:cxn modelId="{D83E94A9-01DD-4DF3-A0F0-F965137FEA42}" srcId="{70343243-D83C-4476-8B62-787F1D2825B6}" destId="{4F2EFD67-EE1B-48BE-A118-C1CA97FBE3E1}" srcOrd="4" destOrd="0" parTransId="{0A5C944B-9B9E-4D24-8E4A-10850CC19FA1}" sibTransId="{7E6628CC-0057-49ED-806F-D447D9C1B0FC}"/>
    <dgm:cxn modelId="{F9ECFFB2-E018-4035-AB79-11323AE85234}" srcId="{70343243-D83C-4476-8B62-787F1D2825B6}" destId="{6B751D95-7079-4FA9-B78F-C31C46941FDF}" srcOrd="3" destOrd="0" parTransId="{6CF852B6-806D-4F8B-B497-600BF04C4B79}" sibTransId="{EA8F2AE3-55E3-4200-A9BF-E900BD701893}"/>
    <dgm:cxn modelId="{8CB499C2-FFEC-4AF3-97F9-0007FFDC0C37}" type="presOf" srcId="{70343243-D83C-4476-8B62-787F1D2825B6}" destId="{B49F10E1-BD39-440A-B036-7FB041976937}" srcOrd="0" destOrd="0" presId="urn:microsoft.com/office/officeart/2005/8/layout/default"/>
    <dgm:cxn modelId="{E1FCFCC5-B3E6-4E93-939D-298998A67033}" type="presOf" srcId="{4F2EFD67-EE1B-48BE-A118-C1CA97FBE3E1}" destId="{A468B17A-FC5A-437D-BC74-3E71E0B2A664}" srcOrd="0" destOrd="0" presId="urn:microsoft.com/office/officeart/2005/8/layout/default"/>
    <dgm:cxn modelId="{B354FAE7-0A7B-4BFA-8444-68A2122EA5D8}" srcId="{70343243-D83C-4476-8B62-787F1D2825B6}" destId="{FDCB3447-6FBE-47DE-8485-5067ACB00B4B}" srcOrd="2" destOrd="0" parTransId="{CA2AFE19-CFDC-4998-A1B9-BE4CD95612CB}" sibTransId="{89B67915-ECD9-4D35-9102-4CF64D93BE1F}"/>
    <dgm:cxn modelId="{4E29A3F0-447D-4D60-8DCE-A252CDE74A2D}" type="presOf" srcId="{AF14A23D-2777-4BFF-B339-6B2E843C57F6}" destId="{E96E13EA-198C-40E9-8CAC-43D548FCC55A}" srcOrd="0" destOrd="0" presId="urn:microsoft.com/office/officeart/2005/8/layout/default"/>
    <dgm:cxn modelId="{7D31801F-6D82-409D-BAE3-B34FDFDFCA55}" type="presParOf" srcId="{B49F10E1-BD39-440A-B036-7FB041976937}" destId="{46EBABF0-72CC-491F-9526-E342895D4B37}" srcOrd="0" destOrd="0" presId="urn:microsoft.com/office/officeart/2005/8/layout/default"/>
    <dgm:cxn modelId="{E3A42252-ADE3-423F-8394-751B0FE54AE3}" type="presParOf" srcId="{B49F10E1-BD39-440A-B036-7FB041976937}" destId="{479036EE-4233-4D6F-BED9-095C93AEACC8}" srcOrd="1" destOrd="0" presId="urn:microsoft.com/office/officeart/2005/8/layout/default"/>
    <dgm:cxn modelId="{585C5476-E424-445A-BE85-AF08EB741096}" type="presParOf" srcId="{B49F10E1-BD39-440A-B036-7FB041976937}" destId="{E96E13EA-198C-40E9-8CAC-43D548FCC55A}" srcOrd="2" destOrd="0" presId="urn:microsoft.com/office/officeart/2005/8/layout/default"/>
    <dgm:cxn modelId="{E0AF1934-31FD-4161-A72D-40CE7CAF53A2}" type="presParOf" srcId="{B49F10E1-BD39-440A-B036-7FB041976937}" destId="{470BE9E8-1DE1-4A23-9321-850FC902AAFC}" srcOrd="3" destOrd="0" presId="urn:microsoft.com/office/officeart/2005/8/layout/default"/>
    <dgm:cxn modelId="{80157642-4D2B-4F38-A212-6957AC3EB112}" type="presParOf" srcId="{B49F10E1-BD39-440A-B036-7FB041976937}" destId="{876936CA-AD71-4CB5-A6AA-5AD97A9DBAEE}" srcOrd="4" destOrd="0" presId="urn:microsoft.com/office/officeart/2005/8/layout/default"/>
    <dgm:cxn modelId="{ED98CA48-71A4-49D4-BD18-6D27E9DD257C}" type="presParOf" srcId="{B49F10E1-BD39-440A-B036-7FB041976937}" destId="{D8173A6D-299A-4A5E-8390-956559E0B7F3}" srcOrd="5" destOrd="0" presId="urn:microsoft.com/office/officeart/2005/8/layout/default"/>
    <dgm:cxn modelId="{D8F57377-9679-4378-90D2-E8779940C51D}" type="presParOf" srcId="{B49F10E1-BD39-440A-B036-7FB041976937}" destId="{A2EE51BE-AD0A-47D3-AF9E-C465DAAB4473}" srcOrd="6" destOrd="0" presId="urn:microsoft.com/office/officeart/2005/8/layout/default"/>
    <dgm:cxn modelId="{57F24675-91EB-438E-99C3-646BA9CC1C80}" type="presParOf" srcId="{B49F10E1-BD39-440A-B036-7FB041976937}" destId="{6B065669-D177-4B5A-B397-E723AA190124}" srcOrd="7" destOrd="0" presId="urn:microsoft.com/office/officeart/2005/8/layout/default"/>
    <dgm:cxn modelId="{421837FB-60B4-4A4F-9917-CDDFDE070D71}" type="presParOf" srcId="{B49F10E1-BD39-440A-B036-7FB041976937}" destId="{A468B17A-FC5A-437D-BC74-3E71E0B2A66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0343243-D83C-4476-8B62-787F1D2825B6}"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r>
            <a:rPr lang="en-GB" sz="2400" dirty="0">
              <a:solidFill>
                <a:srgbClr val="000000"/>
              </a:solidFill>
              <a:effectLst/>
            </a:rPr>
            <a:t>Start Each Day with Quiet Time</a:t>
          </a:r>
          <a:endParaRPr lang="en-ZA" sz="2400" dirty="0">
            <a:solidFill>
              <a:srgbClr val="000000"/>
            </a:solidFill>
            <a:effectLst/>
          </a:endParaRP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9000C4C9-40B3-45E9-8DBB-C51E1D319DDE}">
      <dgm:prSet custT="1"/>
      <dgm:spPr/>
      <dgm:t>
        <a:bodyPr/>
        <a:lstStyle/>
        <a:p>
          <a:r>
            <a:rPr lang="en-GB" sz="2400" dirty="0">
              <a:solidFill>
                <a:srgbClr val="000000"/>
              </a:solidFill>
              <a:effectLst/>
            </a:rPr>
            <a:t>Share Stories to Encourage Collaboration</a:t>
          </a:r>
          <a:endParaRPr lang="en-ZA" sz="2400" dirty="0">
            <a:solidFill>
              <a:srgbClr val="000000"/>
            </a:solidFill>
            <a:effectLst/>
          </a:endParaRPr>
        </a:p>
      </dgm:t>
    </dgm:pt>
    <dgm:pt modelId="{3661C750-37D3-4C87-9D97-0FB9706CD9C4}" type="parTrans" cxnId="{140544A9-2DE3-45B2-84CF-D778865D0B11}">
      <dgm:prSet/>
      <dgm:spPr/>
      <dgm:t>
        <a:bodyPr/>
        <a:lstStyle/>
        <a:p>
          <a:endParaRPr lang="en-ZA"/>
        </a:p>
      </dgm:t>
    </dgm:pt>
    <dgm:pt modelId="{7C8C1416-5B38-4DAA-AA2B-45410928BD17}" type="sibTrans" cxnId="{140544A9-2DE3-45B2-84CF-D778865D0B11}">
      <dgm:prSet/>
      <dgm:spPr/>
      <dgm:t>
        <a:bodyPr/>
        <a:lstStyle/>
        <a:p>
          <a:endParaRPr lang="en-ZA"/>
        </a:p>
      </dgm:t>
    </dgm:pt>
    <dgm:pt modelId="{F18D83E5-BF8B-42D3-A432-40B59BE7EA71}">
      <dgm:prSet custT="1"/>
      <dgm:spPr/>
      <dgm:t>
        <a:bodyPr/>
        <a:lstStyle/>
        <a:p>
          <a:r>
            <a:rPr lang="en-ZA" sz="2400" dirty="0">
              <a:solidFill>
                <a:srgbClr val="000000"/>
              </a:solidFill>
              <a:effectLst/>
            </a:rPr>
            <a:t>Conduct after-action Reviews</a:t>
          </a:r>
        </a:p>
      </dgm:t>
    </dgm:pt>
    <dgm:pt modelId="{0B65B778-1898-488D-B17A-721799998516}" type="parTrans" cxnId="{3B82B8CB-370C-4ADF-86E6-9CCE2444D641}">
      <dgm:prSet/>
      <dgm:spPr/>
      <dgm:t>
        <a:bodyPr/>
        <a:lstStyle/>
        <a:p>
          <a:endParaRPr lang="en-ZA"/>
        </a:p>
      </dgm:t>
    </dgm:pt>
    <dgm:pt modelId="{7A451A3F-5581-4C8E-948E-571C006D1C22}" type="sibTrans" cxnId="{3B82B8CB-370C-4ADF-86E6-9CCE2444D641}">
      <dgm:prSet/>
      <dgm:spPr/>
      <dgm:t>
        <a:bodyPr/>
        <a:lstStyle/>
        <a:p>
          <a:endParaRPr lang="en-ZA"/>
        </a:p>
      </dgm:t>
    </dgm:pt>
    <dgm:pt modelId="{E93B2CD5-1D70-4211-A5A0-F3E4D8D01520}">
      <dgm:prSet custT="1"/>
      <dgm:spPr/>
      <dgm:t>
        <a:bodyPr/>
        <a:lstStyle/>
        <a:p>
          <a:r>
            <a:rPr lang="en-GB" sz="2400" dirty="0">
              <a:solidFill>
                <a:srgbClr val="000000"/>
              </a:solidFill>
              <a:effectLst/>
            </a:rPr>
            <a:t>Be a Teachable Leader, Promote Learning</a:t>
          </a:r>
          <a:endParaRPr lang="en-ZA" sz="2400" dirty="0">
            <a:solidFill>
              <a:srgbClr val="000000"/>
            </a:solidFill>
            <a:effectLst/>
          </a:endParaRPr>
        </a:p>
      </dgm:t>
    </dgm:pt>
    <dgm:pt modelId="{35F96477-4B29-447D-ACFE-A699C7C576D9}" type="parTrans" cxnId="{9BD6E962-2859-4273-805C-33FAEF02F9B2}">
      <dgm:prSet/>
      <dgm:spPr/>
      <dgm:t>
        <a:bodyPr/>
        <a:lstStyle/>
        <a:p>
          <a:endParaRPr lang="en-ZA"/>
        </a:p>
      </dgm:t>
    </dgm:pt>
    <dgm:pt modelId="{0A9381A7-1EEA-4A5D-9D43-244194CE3529}" type="sibTrans" cxnId="{9BD6E962-2859-4273-805C-33FAEF02F9B2}">
      <dgm:prSet/>
      <dgm:spPr/>
      <dgm:t>
        <a:bodyPr/>
        <a:lstStyle/>
        <a:p>
          <a:endParaRPr lang="en-ZA"/>
        </a:p>
      </dgm:t>
    </dgm:pt>
    <dgm:pt modelId="{79188B20-8D57-44BB-927A-D9C52F454F5A}" type="pres">
      <dgm:prSet presAssocID="{70343243-D83C-4476-8B62-787F1D2825B6}" presName="Name0" presStyleCnt="0">
        <dgm:presLayoutVars>
          <dgm:chMax val="7"/>
          <dgm:dir/>
          <dgm:resizeHandles val="exact"/>
        </dgm:presLayoutVars>
      </dgm:prSet>
      <dgm:spPr/>
    </dgm:pt>
    <dgm:pt modelId="{45D6DA83-A1D7-46DB-92A7-5E5E4C76881E}" type="pres">
      <dgm:prSet presAssocID="{70343243-D83C-4476-8B62-787F1D2825B6}" presName="ellipse1" presStyleLbl="vennNode1" presStyleIdx="0" presStyleCnt="4">
        <dgm:presLayoutVars>
          <dgm:bulletEnabled val="1"/>
        </dgm:presLayoutVars>
      </dgm:prSet>
      <dgm:spPr/>
    </dgm:pt>
    <dgm:pt modelId="{FCAC7814-B57C-4EB6-AEB4-2E4F6756CB93}" type="pres">
      <dgm:prSet presAssocID="{70343243-D83C-4476-8B62-787F1D2825B6}" presName="ellipse2" presStyleLbl="vennNode1" presStyleIdx="1" presStyleCnt="4">
        <dgm:presLayoutVars>
          <dgm:bulletEnabled val="1"/>
        </dgm:presLayoutVars>
      </dgm:prSet>
      <dgm:spPr/>
    </dgm:pt>
    <dgm:pt modelId="{C2C831E0-80E0-4960-B421-1F089A605B9D}" type="pres">
      <dgm:prSet presAssocID="{70343243-D83C-4476-8B62-787F1D2825B6}" presName="ellipse3" presStyleLbl="vennNode1" presStyleIdx="2" presStyleCnt="4">
        <dgm:presLayoutVars>
          <dgm:bulletEnabled val="1"/>
        </dgm:presLayoutVars>
      </dgm:prSet>
      <dgm:spPr/>
    </dgm:pt>
    <dgm:pt modelId="{636BBD36-91B6-4A2A-8283-AF726C098C60}" type="pres">
      <dgm:prSet presAssocID="{70343243-D83C-4476-8B62-787F1D2825B6}" presName="ellipse4" presStyleLbl="vennNode1" presStyleIdx="3" presStyleCnt="4">
        <dgm:presLayoutVars>
          <dgm:bulletEnabled val="1"/>
        </dgm:presLayoutVars>
      </dgm:prSet>
      <dgm:spPr/>
    </dgm:pt>
  </dgm:ptLst>
  <dgm:cxnLst>
    <dgm:cxn modelId="{9BD6E962-2859-4273-805C-33FAEF02F9B2}" srcId="{70343243-D83C-4476-8B62-787F1D2825B6}" destId="{E93B2CD5-1D70-4211-A5A0-F3E4D8D01520}" srcOrd="3" destOrd="0" parTransId="{35F96477-4B29-447D-ACFE-A699C7C576D9}" sibTransId="{0A9381A7-1EEA-4A5D-9D43-244194CE3529}"/>
    <dgm:cxn modelId="{8654535A-26B2-4C63-8E02-AD037F8FE7B7}" srcId="{70343243-D83C-4476-8B62-787F1D2825B6}" destId="{82D4F9D0-3058-4B03-B999-317BA13F247E}" srcOrd="0" destOrd="0" parTransId="{FADBFDA2-115E-453E-9F61-5CA0673EBF96}" sibTransId="{C2CA7DC2-1241-419F-8FEF-302161FE1392}"/>
    <dgm:cxn modelId="{BC2C2893-4B67-46F5-BD34-212A17D9214F}" type="presOf" srcId="{E93B2CD5-1D70-4211-A5A0-F3E4D8D01520}" destId="{636BBD36-91B6-4A2A-8283-AF726C098C60}" srcOrd="0" destOrd="0" presId="urn:microsoft.com/office/officeart/2005/8/layout/rings+Icon"/>
    <dgm:cxn modelId="{F2EC679E-CA85-4FD0-AF7F-A7B492629635}" type="presOf" srcId="{82D4F9D0-3058-4B03-B999-317BA13F247E}" destId="{45D6DA83-A1D7-46DB-92A7-5E5E4C76881E}" srcOrd="0" destOrd="0" presId="urn:microsoft.com/office/officeart/2005/8/layout/rings+Icon"/>
    <dgm:cxn modelId="{1DB5FE9F-72BE-40B6-A5D2-A90C386296FA}" type="presOf" srcId="{9000C4C9-40B3-45E9-8DBB-C51E1D319DDE}" destId="{FCAC7814-B57C-4EB6-AEB4-2E4F6756CB93}" srcOrd="0" destOrd="0" presId="urn:microsoft.com/office/officeart/2005/8/layout/rings+Icon"/>
    <dgm:cxn modelId="{140544A9-2DE3-45B2-84CF-D778865D0B11}" srcId="{70343243-D83C-4476-8B62-787F1D2825B6}" destId="{9000C4C9-40B3-45E9-8DBB-C51E1D319DDE}" srcOrd="1" destOrd="0" parTransId="{3661C750-37D3-4C87-9D97-0FB9706CD9C4}" sibTransId="{7C8C1416-5B38-4DAA-AA2B-45410928BD17}"/>
    <dgm:cxn modelId="{3B82B8CB-370C-4ADF-86E6-9CCE2444D641}" srcId="{70343243-D83C-4476-8B62-787F1D2825B6}" destId="{F18D83E5-BF8B-42D3-A432-40B59BE7EA71}" srcOrd="2" destOrd="0" parTransId="{0B65B778-1898-488D-B17A-721799998516}" sibTransId="{7A451A3F-5581-4C8E-948E-571C006D1C22}"/>
    <dgm:cxn modelId="{60D1F2CF-FBC6-4E8D-A161-44CFE0602C4F}" type="presOf" srcId="{70343243-D83C-4476-8B62-787F1D2825B6}" destId="{79188B20-8D57-44BB-927A-D9C52F454F5A}" srcOrd="0" destOrd="0" presId="urn:microsoft.com/office/officeart/2005/8/layout/rings+Icon"/>
    <dgm:cxn modelId="{B2BFA9F6-070C-489F-9F21-ABC940106E22}" type="presOf" srcId="{F18D83E5-BF8B-42D3-A432-40B59BE7EA71}" destId="{C2C831E0-80E0-4960-B421-1F089A605B9D}" srcOrd="0" destOrd="0" presId="urn:microsoft.com/office/officeart/2005/8/layout/rings+Icon"/>
    <dgm:cxn modelId="{9E24A539-3A2E-46C9-8EE8-0B2EEE8DA8AA}" type="presParOf" srcId="{79188B20-8D57-44BB-927A-D9C52F454F5A}" destId="{45D6DA83-A1D7-46DB-92A7-5E5E4C76881E}" srcOrd="0" destOrd="0" presId="urn:microsoft.com/office/officeart/2005/8/layout/rings+Icon"/>
    <dgm:cxn modelId="{75379976-54EC-48A3-A679-4547A66447A1}" type="presParOf" srcId="{79188B20-8D57-44BB-927A-D9C52F454F5A}" destId="{FCAC7814-B57C-4EB6-AEB4-2E4F6756CB93}" srcOrd="1" destOrd="0" presId="urn:microsoft.com/office/officeart/2005/8/layout/rings+Icon"/>
    <dgm:cxn modelId="{651B367F-B87A-4DB2-8513-3FA4843AC946}" type="presParOf" srcId="{79188B20-8D57-44BB-927A-D9C52F454F5A}" destId="{C2C831E0-80E0-4960-B421-1F089A605B9D}" srcOrd="2" destOrd="0" presId="urn:microsoft.com/office/officeart/2005/8/layout/rings+Icon"/>
    <dgm:cxn modelId="{885849C4-29C2-453A-8540-EB50801795C2}" type="presParOf" srcId="{79188B20-8D57-44BB-927A-D9C52F454F5A}" destId="{636BBD36-91B6-4A2A-8283-AF726C098C60}" srcOrd="3"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8E6D21-165A-47E7-96FB-EE1BAFF4C16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634D8C5-144D-4426-92AE-747E742C91BB}">
      <dgm:prSet phldrT="[Text]" custT="1"/>
      <dgm:spPr/>
      <dgm:t>
        <a:bodyPr/>
        <a:lstStyle/>
        <a:p>
          <a:r>
            <a:rPr lang="en-GB" sz="2400" dirty="0">
              <a:effectLst>
                <a:outerShdw blurRad="38100" dist="38100" dir="2700000" algn="tl">
                  <a:srgbClr val="000000">
                    <a:alpha val="43137"/>
                  </a:srgbClr>
                </a:outerShdw>
              </a:effectLst>
            </a:rPr>
            <a:t>Stepping stone to digital transformation</a:t>
          </a:r>
          <a:endParaRPr lang="en-ZA" sz="2400" dirty="0">
            <a:effectLst>
              <a:outerShdw blurRad="38100" dist="38100" dir="2700000" algn="tl">
                <a:srgbClr val="000000">
                  <a:alpha val="43137"/>
                </a:srgbClr>
              </a:outerShdw>
            </a:effectLst>
          </a:endParaRPr>
        </a:p>
      </dgm:t>
    </dgm:pt>
    <dgm:pt modelId="{10337500-A6F5-4652-8FA0-1E4295164F1C}" type="parTrans" cxnId="{74639EED-72C3-4790-9F27-B679E8DC03F4}">
      <dgm:prSet/>
      <dgm:spPr/>
      <dgm:t>
        <a:bodyPr/>
        <a:lstStyle/>
        <a:p>
          <a:endParaRPr lang="en-ZA"/>
        </a:p>
      </dgm:t>
    </dgm:pt>
    <dgm:pt modelId="{EFB79D12-FBE1-46DC-A332-3CE1E7F6648E}" type="sibTrans" cxnId="{74639EED-72C3-4790-9F27-B679E8DC03F4}">
      <dgm:prSet/>
      <dgm:spPr/>
      <dgm:t>
        <a:bodyPr/>
        <a:lstStyle/>
        <a:p>
          <a:endParaRPr lang="en-ZA"/>
        </a:p>
      </dgm:t>
    </dgm:pt>
    <dgm:pt modelId="{455AB931-2939-4BD2-9771-416F5F7A0A02}">
      <dgm:prSet phldrT="[Text]" custT="1"/>
      <dgm:spPr/>
      <dgm:t>
        <a:bodyPr/>
        <a:lstStyle/>
        <a:p>
          <a:r>
            <a:rPr lang="en-GB" sz="2400" dirty="0">
              <a:effectLst>
                <a:outerShdw blurRad="38100" dist="38100" dir="2700000" algn="tl">
                  <a:srgbClr val="000000">
                    <a:alpha val="43137"/>
                  </a:srgbClr>
                </a:outerShdw>
              </a:effectLst>
            </a:rPr>
            <a:t>Get more clarity</a:t>
          </a:r>
          <a:endParaRPr lang="en-ZA" sz="2400" dirty="0">
            <a:effectLst>
              <a:outerShdw blurRad="38100" dist="38100" dir="2700000" algn="tl">
                <a:srgbClr val="000000">
                  <a:alpha val="43137"/>
                </a:srgbClr>
              </a:outerShdw>
            </a:effectLst>
          </a:endParaRPr>
        </a:p>
      </dgm:t>
    </dgm:pt>
    <dgm:pt modelId="{44F5425D-B78C-408A-95EE-2D9B65345272}" type="parTrans" cxnId="{58D79BC7-6F26-449F-A071-85F22C9052FF}">
      <dgm:prSet/>
      <dgm:spPr/>
      <dgm:t>
        <a:bodyPr/>
        <a:lstStyle/>
        <a:p>
          <a:endParaRPr lang="en-ZA"/>
        </a:p>
      </dgm:t>
    </dgm:pt>
    <dgm:pt modelId="{9E04B8D6-E459-407E-B28B-A3AA626433D6}" type="sibTrans" cxnId="{58D79BC7-6F26-449F-A071-85F22C9052FF}">
      <dgm:prSet/>
      <dgm:spPr/>
      <dgm:t>
        <a:bodyPr/>
        <a:lstStyle/>
        <a:p>
          <a:endParaRPr lang="en-ZA"/>
        </a:p>
      </dgm:t>
    </dgm:pt>
    <dgm:pt modelId="{7876597D-0508-4ABB-920E-E9DA5940F5E7}">
      <dgm:prSet phldrT="[Text]" custT="1"/>
      <dgm:spPr/>
      <dgm:t>
        <a:bodyPr/>
        <a:lstStyle/>
        <a:p>
          <a:r>
            <a:rPr lang="en-GB" sz="2400" dirty="0">
              <a:effectLst>
                <a:outerShdw blurRad="38100" dist="38100" dir="2700000" algn="tl">
                  <a:srgbClr val="000000">
                    <a:alpha val="43137"/>
                  </a:srgbClr>
                </a:outerShdw>
              </a:effectLst>
            </a:rPr>
            <a:t>Streamline processes</a:t>
          </a:r>
          <a:endParaRPr lang="en-ZA" sz="2400" dirty="0">
            <a:effectLst>
              <a:outerShdw blurRad="38100" dist="38100" dir="2700000" algn="tl">
                <a:srgbClr val="000000">
                  <a:alpha val="43137"/>
                </a:srgbClr>
              </a:outerShdw>
            </a:effectLst>
          </a:endParaRPr>
        </a:p>
      </dgm:t>
    </dgm:pt>
    <dgm:pt modelId="{587EB469-55AE-4FD8-AA26-E03E239038B1}" type="parTrans" cxnId="{EF9FD917-CB38-4486-A847-F41560AF381C}">
      <dgm:prSet/>
      <dgm:spPr/>
      <dgm:t>
        <a:bodyPr/>
        <a:lstStyle/>
        <a:p>
          <a:endParaRPr lang="en-ZA"/>
        </a:p>
      </dgm:t>
    </dgm:pt>
    <dgm:pt modelId="{995E3695-7084-431A-AF6E-73A17F89D888}" type="sibTrans" cxnId="{EF9FD917-CB38-4486-A847-F41560AF381C}">
      <dgm:prSet/>
      <dgm:spPr/>
      <dgm:t>
        <a:bodyPr/>
        <a:lstStyle/>
        <a:p>
          <a:endParaRPr lang="en-ZA"/>
        </a:p>
      </dgm:t>
    </dgm:pt>
    <dgm:pt modelId="{DE7A7C75-653E-4F87-9882-8CF157902E85}">
      <dgm:prSet phldrT="[Text]" custT="1"/>
      <dgm:spPr/>
      <dgm:t>
        <a:bodyPr/>
        <a:lstStyle/>
        <a:p>
          <a:r>
            <a:rPr lang="en-GB" sz="2400" dirty="0">
              <a:effectLst>
                <a:outerShdw blurRad="38100" dist="38100" dir="2700000" algn="tl">
                  <a:srgbClr val="000000">
                    <a:alpha val="43137"/>
                  </a:srgbClr>
                </a:outerShdw>
              </a:effectLst>
            </a:rPr>
            <a:t>Get compliance records</a:t>
          </a:r>
          <a:endParaRPr lang="en-ZA" sz="2400" dirty="0">
            <a:effectLst>
              <a:outerShdw blurRad="38100" dist="38100" dir="2700000" algn="tl">
                <a:srgbClr val="000000">
                  <a:alpha val="43137"/>
                </a:srgbClr>
              </a:outerShdw>
            </a:effectLst>
          </a:endParaRPr>
        </a:p>
      </dgm:t>
    </dgm:pt>
    <dgm:pt modelId="{7DFE454E-2910-4CF7-9D1A-3EBB994F9422}" type="parTrans" cxnId="{5521122D-C445-4B92-87A0-AE5A97716C03}">
      <dgm:prSet/>
      <dgm:spPr/>
      <dgm:t>
        <a:bodyPr/>
        <a:lstStyle/>
        <a:p>
          <a:endParaRPr lang="en-ZA"/>
        </a:p>
      </dgm:t>
    </dgm:pt>
    <dgm:pt modelId="{5C578813-8F75-403A-AE92-36C6B5781C8C}" type="sibTrans" cxnId="{5521122D-C445-4B92-87A0-AE5A97716C03}">
      <dgm:prSet/>
      <dgm:spPr/>
      <dgm:t>
        <a:bodyPr/>
        <a:lstStyle/>
        <a:p>
          <a:endParaRPr lang="en-ZA"/>
        </a:p>
      </dgm:t>
    </dgm:pt>
    <dgm:pt modelId="{32715C69-150E-4146-A572-5108B762E060}">
      <dgm:prSet phldrT="[Text]" custT="1"/>
      <dgm:spPr/>
      <dgm:t>
        <a:bodyPr/>
        <a:lstStyle/>
        <a:p>
          <a:r>
            <a:rPr lang="en-GB" sz="2400" dirty="0">
              <a:effectLst>
                <a:outerShdw blurRad="38100" dist="38100" dir="2700000" algn="tl">
                  <a:srgbClr val="000000">
                    <a:alpha val="43137"/>
                  </a:srgbClr>
                </a:outerShdw>
              </a:effectLst>
            </a:rPr>
            <a:t>Transparency</a:t>
          </a:r>
          <a:endParaRPr lang="en-ZA" sz="2400" dirty="0">
            <a:effectLst>
              <a:outerShdw blurRad="38100" dist="38100" dir="2700000" algn="tl">
                <a:srgbClr val="000000">
                  <a:alpha val="43137"/>
                </a:srgbClr>
              </a:outerShdw>
            </a:effectLst>
          </a:endParaRPr>
        </a:p>
      </dgm:t>
    </dgm:pt>
    <dgm:pt modelId="{CDF6CAA8-CF30-4ECA-B615-6294CFFFAAC1}" type="parTrans" cxnId="{DB8B0181-9775-445C-8146-DB7848B89FD8}">
      <dgm:prSet/>
      <dgm:spPr/>
      <dgm:t>
        <a:bodyPr/>
        <a:lstStyle/>
        <a:p>
          <a:endParaRPr lang="en-ZA"/>
        </a:p>
      </dgm:t>
    </dgm:pt>
    <dgm:pt modelId="{17A838AC-5C8C-46F8-B44C-D20D71EF8B3A}" type="sibTrans" cxnId="{DB8B0181-9775-445C-8146-DB7848B89FD8}">
      <dgm:prSet/>
      <dgm:spPr/>
      <dgm:t>
        <a:bodyPr/>
        <a:lstStyle/>
        <a:p>
          <a:endParaRPr lang="en-ZA"/>
        </a:p>
      </dgm:t>
    </dgm:pt>
    <dgm:pt modelId="{DACE75C7-9F11-4FC1-B2D5-958DBBC08299}" type="pres">
      <dgm:prSet presAssocID="{BB8E6D21-165A-47E7-96FB-EE1BAFF4C166}" presName="diagram" presStyleCnt="0">
        <dgm:presLayoutVars>
          <dgm:dir/>
          <dgm:resizeHandles val="exact"/>
        </dgm:presLayoutVars>
      </dgm:prSet>
      <dgm:spPr/>
    </dgm:pt>
    <dgm:pt modelId="{4445B750-47F9-4782-8112-11DA6E140869}" type="pres">
      <dgm:prSet presAssocID="{0634D8C5-144D-4426-92AE-747E742C91BB}" presName="node" presStyleLbl="node1" presStyleIdx="0" presStyleCnt="5">
        <dgm:presLayoutVars>
          <dgm:bulletEnabled val="1"/>
        </dgm:presLayoutVars>
      </dgm:prSet>
      <dgm:spPr/>
    </dgm:pt>
    <dgm:pt modelId="{45B83111-3BE3-471D-AC9E-D69BDC8B75C9}" type="pres">
      <dgm:prSet presAssocID="{EFB79D12-FBE1-46DC-A332-3CE1E7F6648E}" presName="sibTrans" presStyleCnt="0"/>
      <dgm:spPr/>
    </dgm:pt>
    <dgm:pt modelId="{71E80A36-5EA1-43D6-A855-69C8AB28C5E8}" type="pres">
      <dgm:prSet presAssocID="{455AB931-2939-4BD2-9771-416F5F7A0A02}" presName="node" presStyleLbl="node1" presStyleIdx="1" presStyleCnt="5">
        <dgm:presLayoutVars>
          <dgm:bulletEnabled val="1"/>
        </dgm:presLayoutVars>
      </dgm:prSet>
      <dgm:spPr/>
    </dgm:pt>
    <dgm:pt modelId="{5FF3421B-CCD4-4705-AEE2-3A9AC8045F56}" type="pres">
      <dgm:prSet presAssocID="{9E04B8D6-E459-407E-B28B-A3AA626433D6}" presName="sibTrans" presStyleCnt="0"/>
      <dgm:spPr/>
    </dgm:pt>
    <dgm:pt modelId="{B3BED611-2A19-46CF-9C4F-1F6C06D5AEFA}" type="pres">
      <dgm:prSet presAssocID="{32715C69-150E-4146-A572-5108B762E060}" presName="node" presStyleLbl="node1" presStyleIdx="2" presStyleCnt="5">
        <dgm:presLayoutVars>
          <dgm:bulletEnabled val="1"/>
        </dgm:presLayoutVars>
      </dgm:prSet>
      <dgm:spPr/>
    </dgm:pt>
    <dgm:pt modelId="{2FC11FF6-7BB9-4C91-AF7A-27158044F915}" type="pres">
      <dgm:prSet presAssocID="{17A838AC-5C8C-46F8-B44C-D20D71EF8B3A}" presName="sibTrans" presStyleCnt="0"/>
      <dgm:spPr/>
    </dgm:pt>
    <dgm:pt modelId="{1EC19484-FF85-4D0E-9A6A-2ED75EC5E86E}" type="pres">
      <dgm:prSet presAssocID="{7876597D-0508-4ABB-920E-E9DA5940F5E7}" presName="node" presStyleLbl="node1" presStyleIdx="3" presStyleCnt="5">
        <dgm:presLayoutVars>
          <dgm:bulletEnabled val="1"/>
        </dgm:presLayoutVars>
      </dgm:prSet>
      <dgm:spPr/>
    </dgm:pt>
    <dgm:pt modelId="{8371F227-3683-4797-B7F6-17FECC3FBE20}" type="pres">
      <dgm:prSet presAssocID="{995E3695-7084-431A-AF6E-73A17F89D888}" presName="sibTrans" presStyleCnt="0"/>
      <dgm:spPr/>
    </dgm:pt>
    <dgm:pt modelId="{8B0461BD-AF5C-49BE-94CF-A406BC339134}" type="pres">
      <dgm:prSet presAssocID="{DE7A7C75-653E-4F87-9882-8CF157902E85}" presName="node" presStyleLbl="node1" presStyleIdx="4" presStyleCnt="5">
        <dgm:presLayoutVars>
          <dgm:bulletEnabled val="1"/>
        </dgm:presLayoutVars>
      </dgm:prSet>
      <dgm:spPr/>
    </dgm:pt>
  </dgm:ptLst>
  <dgm:cxnLst>
    <dgm:cxn modelId="{EF9FD917-CB38-4486-A847-F41560AF381C}" srcId="{BB8E6D21-165A-47E7-96FB-EE1BAFF4C166}" destId="{7876597D-0508-4ABB-920E-E9DA5940F5E7}" srcOrd="3" destOrd="0" parTransId="{587EB469-55AE-4FD8-AA26-E03E239038B1}" sibTransId="{995E3695-7084-431A-AF6E-73A17F89D888}"/>
    <dgm:cxn modelId="{5521122D-C445-4B92-87A0-AE5A97716C03}" srcId="{BB8E6D21-165A-47E7-96FB-EE1BAFF4C166}" destId="{DE7A7C75-653E-4F87-9882-8CF157902E85}" srcOrd="4" destOrd="0" parTransId="{7DFE454E-2910-4CF7-9D1A-3EBB994F9422}" sibTransId="{5C578813-8F75-403A-AE92-36C6B5781C8C}"/>
    <dgm:cxn modelId="{0ABADB3D-CFD7-4B5F-8447-1624DABAFCB8}" type="presOf" srcId="{32715C69-150E-4146-A572-5108B762E060}" destId="{B3BED611-2A19-46CF-9C4F-1F6C06D5AEFA}" srcOrd="0" destOrd="0" presId="urn:microsoft.com/office/officeart/2005/8/layout/default"/>
    <dgm:cxn modelId="{C619217D-FA58-4937-A1E3-80033C75C3C8}" type="presOf" srcId="{455AB931-2939-4BD2-9771-416F5F7A0A02}" destId="{71E80A36-5EA1-43D6-A855-69C8AB28C5E8}" srcOrd="0" destOrd="0" presId="urn:microsoft.com/office/officeart/2005/8/layout/default"/>
    <dgm:cxn modelId="{DB8B0181-9775-445C-8146-DB7848B89FD8}" srcId="{BB8E6D21-165A-47E7-96FB-EE1BAFF4C166}" destId="{32715C69-150E-4146-A572-5108B762E060}" srcOrd="2" destOrd="0" parTransId="{CDF6CAA8-CF30-4ECA-B615-6294CFFFAAC1}" sibTransId="{17A838AC-5C8C-46F8-B44C-D20D71EF8B3A}"/>
    <dgm:cxn modelId="{92F4E08D-F8B4-4DC8-9A6E-BE7591CD08F8}" type="presOf" srcId="{0634D8C5-144D-4426-92AE-747E742C91BB}" destId="{4445B750-47F9-4782-8112-11DA6E140869}" srcOrd="0" destOrd="0" presId="urn:microsoft.com/office/officeart/2005/8/layout/default"/>
    <dgm:cxn modelId="{D28A9197-EE8F-4BC0-B13E-EFC947638CE8}" type="presOf" srcId="{DE7A7C75-653E-4F87-9882-8CF157902E85}" destId="{8B0461BD-AF5C-49BE-94CF-A406BC339134}" srcOrd="0" destOrd="0" presId="urn:microsoft.com/office/officeart/2005/8/layout/default"/>
    <dgm:cxn modelId="{58D79BC7-6F26-449F-A071-85F22C9052FF}" srcId="{BB8E6D21-165A-47E7-96FB-EE1BAFF4C166}" destId="{455AB931-2939-4BD2-9771-416F5F7A0A02}" srcOrd="1" destOrd="0" parTransId="{44F5425D-B78C-408A-95EE-2D9B65345272}" sibTransId="{9E04B8D6-E459-407E-B28B-A3AA626433D6}"/>
    <dgm:cxn modelId="{7A323ADD-E3EA-4545-9A24-B906C6AAB4A4}" type="presOf" srcId="{7876597D-0508-4ABB-920E-E9DA5940F5E7}" destId="{1EC19484-FF85-4D0E-9A6A-2ED75EC5E86E}" srcOrd="0" destOrd="0" presId="urn:microsoft.com/office/officeart/2005/8/layout/default"/>
    <dgm:cxn modelId="{74639EED-72C3-4790-9F27-B679E8DC03F4}" srcId="{BB8E6D21-165A-47E7-96FB-EE1BAFF4C166}" destId="{0634D8C5-144D-4426-92AE-747E742C91BB}" srcOrd="0" destOrd="0" parTransId="{10337500-A6F5-4652-8FA0-1E4295164F1C}" sibTransId="{EFB79D12-FBE1-46DC-A332-3CE1E7F6648E}"/>
    <dgm:cxn modelId="{773F68F4-FC03-4E0A-81BA-3BCA9133A0F4}" type="presOf" srcId="{BB8E6D21-165A-47E7-96FB-EE1BAFF4C166}" destId="{DACE75C7-9F11-4FC1-B2D5-958DBBC08299}" srcOrd="0" destOrd="0" presId="urn:microsoft.com/office/officeart/2005/8/layout/default"/>
    <dgm:cxn modelId="{620E42FB-8714-4F5B-9841-1EF3BC2E3CD4}" type="presParOf" srcId="{DACE75C7-9F11-4FC1-B2D5-958DBBC08299}" destId="{4445B750-47F9-4782-8112-11DA6E140869}" srcOrd="0" destOrd="0" presId="urn:microsoft.com/office/officeart/2005/8/layout/default"/>
    <dgm:cxn modelId="{A2ACB6FD-A82B-4D60-92AC-E5C2960FFA32}" type="presParOf" srcId="{DACE75C7-9F11-4FC1-B2D5-958DBBC08299}" destId="{45B83111-3BE3-471D-AC9E-D69BDC8B75C9}" srcOrd="1" destOrd="0" presId="urn:microsoft.com/office/officeart/2005/8/layout/default"/>
    <dgm:cxn modelId="{6337D2DE-95C4-4C96-9EE3-76CD8325B0E4}" type="presParOf" srcId="{DACE75C7-9F11-4FC1-B2D5-958DBBC08299}" destId="{71E80A36-5EA1-43D6-A855-69C8AB28C5E8}" srcOrd="2" destOrd="0" presId="urn:microsoft.com/office/officeart/2005/8/layout/default"/>
    <dgm:cxn modelId="{EE3B5D9C-D4A5-459C-B4A7-E9D218C57A31}" type="presParOf" srcId="{DACE75C7-9F11-4FC1-B2D5-958DBBC08299}" destId="{5FF3421B-CCD4-4705-AEE2-3A9AC8045F56}" srcOrd="3" destOrd="0" presId="urn:microsoft.com/office/officeart/2005/8/layout/default"/>
    <dgm:cxn modelId="{AF095B16-92CD-4CE5-B3FB-9F5495532428}" type="presParOf" srcId="{DACE75C7-9F11-4FC1-B2D5-958DBBC08299}" destId="{B3BED611-2A19-46CF-9C4F-1F6C06D5AEFA}" srcOrd="4" destOrd="0" presId="urn:microsoft.com/office/officeart/2005/8/layout/default"/>
    <dgm:cxn modelId="{09EEE2B4-BE2B-44CA-84CC-5D5348AAA6F7}" type="presParOf" srcId="{DACE75C7-9F11-4FC1-B2D5-958DBBC08299}" destId="{2FC11FF6-7BB9-4C91-AF7A-27158044F915}" srcOrd="5" destOrd="0" presId="urn:microsoft.com/office/officeart/2005/8/layout/default"/>
    <dgm:cxn modelId="{480A5244-772D-47DD-8967-A89E0906EDAD}" type="presParOf" srcId="{DACE75C7-9F11-4FC1-B2D5-958DBBC08299}" destId="{1EC19484-FF85-4D0E-9A6A-2ED75EC5E86E}" srcOrd="6" destOrd="0" presId="urn:microsoft.com/office/officeart/2005/8/layout/default"/>
    <dgm:cxn modelId="{2529EC15-DD47-4766-9941-C99CC0ED076C}" type="presParOf" srcId="{DACE75C7-9F11-4FC1-B2D5-958DBBC08299}" destId="{8371F227-3683-4797-B7F6-17FECC3FBE20}" srcOrd="7" destOrd="0" presId="urn:microsoft.com/office/officeart/2005/8/layout/default"/>
    <dgm:cxn modelId="{DC52F597-7BCF-4C26-8BA8-013020ED6BC2}" type="presParOf" srcId="{DACE75C7-9F11-4FC1-B2D5-958DBBC08299}" destId="{8B0461BD-AF5C-49BE-94CF-A406BC33913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8E6D21-165A-47E7-96FB-EE1BAFF4C16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634D8C5-144D-4426-92AE-747E742C91BB}">
      <dgm:prSet phldrT="[Text]" custT="1"/>
      <dgm:spPr/>
      <dgm:t>
        <a:bodyPr/>
        <a:lstStyle/>
        <a:p>
          <a:r>
            <a:rPr lang="en-GB" sz="2400" dirty="0">
              <a:effectLst>
                <a:outerShdw blurRad="38100" dist="38100" dir="2700000" algn="tl">
                  <a:srgbClr val="000000">
                    <a:alpha val="43137"/>
                  </a:srgbClr>
                </a:outerShdw>
              </a:effectLst>
            </a:rPr>
            <a:t>Standardise operations</a:t>
          </a:r>
          <a:endParaRPr lang="en-ZA" sz="2400" dirty="0">
            <a:effectLst>
              <a:outerShdw blurRad="38100" dist="38100" dir="2700000" algn="tl">
                <a:srgbClr val="000000">
                  <a:alpha val="43137"/>
                </a:srgbClr>
              </a:outerShdw>
            </a:effectLst>
          </a:endParaRPr>
        </a:p>
      </dgm:t>
    </dgm:pt>
    <dgm:pt modelId="{10337500-A6F5-4652-8FA0-1E4295164F1C}" type="parTrans" cxnId="{74639EED-72C3-4790-9F27-B679E8DC03F4}">
      <dgm:prSet/>
      <dgm:spPr/>
      <dgm:t>
        <a:bodyPr/>
        <a:lstStyle/>
        <a:p>
          <a:endParaRPr lang="en-ZA"/>
        </a:p>
      </dgm:t>
    </dgm:pt>
    <dgm:pt modelId="{EFB79D12-FBE1-46DC-A332-3CE1E7F6648E}" type="sibTrans" cxnId="{74639EED-72C3-4790-9F27-B679E8DC03F4}">
      <dgm:prSet/>
      <dgm:spPr/>
      <dgm:t>
        <a:bodyPr/>
        <a:lstStyle/>
        <a:p>
          <a:endParaRPr lang="en-ZA"/>
        </a:p>
      </dgm:t>
    </dgm:pt>
    <dgm:pt modelId="{9CBFACC5-A8E9-4181-A803-2E82104C70DA}">
      <dgm:prSet phldrT="[Text]" custT="1"/>
      <dgm:spPr/>
      <dgm:t>
        <a:bodyPr/>
        <a:lstStyle/>
        <a:p>
          <a:r>
            <a:rPr lang="en-GB" sz="2400" dirty="0">
              <a:effectLst>
                <a:outerShdw blurRad="38100" dist="38100" dir="2700000" algn="tl">
                  <a:srgbClr val="000000">
                    <a:alpha val="43137"/>
                  </a:srgbClr>
                </a:outerShdw>
              </a:effectLst>
            </a:rPr>
            <a:t>Increase customer satisfaction</a:t>
          </a:r>
          <a:endParaRPr lang="en-ZA" sz="2400" dirty="0">
            <a:effectLst>
              <a:outerShdw blurRad="38100" dist="38100" dir="2700000" algn="tl">
                <a:srgbClr val="000000">
                  <a:alpha val="43137"/>
                </a:srgbClr>
              </a:outerShdw>
            </a:effectLst>
          </a:endParaRPr>
        </a:p>
      </dgm:t>
    </dgm:pt>
    <dgm:pt modelId="{264FACDF-7FDE-4D38-9468-5DF33C1859E8}" type="parTrans" cxnId="{E1BA89EA-EEF7-45E2-B5DB-2058A904CCEB}">
      <dgm:prSet/>
      <dgm:spPr/>
      <dgm:t>
        <a:bodyPr/>
        <a:lstStyle/>
        <a:p>
          <a:endParaRPr lang="en-ZA"/>
        </a:p>
      </dgm:t>
    </dgm:pt>
    <dgm:pt modelId="{F3950B76-5193-4BAF-95CA-D21CCD79BB9D}" type="sibTrans" cxnId="{E1BA89EA-EEF7-45E2-B5DB-2058A904CCEB}">
      <dgm:prSet/>
      <dgm:spPr/>
      <dgm:t>
        <a:bodyPr/>
        <a:lstStyle/>
        <a:p>
          <a:endParaRPr lang="en-ZA"/>
        </a:p>
      </dgm:t>
    </dgm:pt>
    <dgm:pt modelId="{DD363B65-FED5-4AA7-84F5-CE57F17241AF}">
      <dgm:prSet phldrT="[Text]" custT="1"/>
      <dgm:spPr/>
      <dgm:t>
        <a:bodyPr/>
        <a:lstStyle/>
        <a:p>
          <a:r>
            <a:rPr lang="en-GB" sz="2400" dirty="0">
              <a:effectLst>
                <a:outerShdw blurRad="38100" dist="38100" dir="2700000" algn="tl">
                  <a:srgbClr val="000000">
                    <a:alpha val="43137"/>
                  </a:srgbClr>
                </a:outerShdw>
              </a:effectLst>
            </a:rPr>
            <a:t>Productivity boost</a:t>
          </a:r>
          <a:endParaRPr lang="en-ZA" sz="2400" dirty="0">
            <a:effectLst>
              <a:outerShdw blurRad="38100" dist="38100" dir="2700000" algn="tl">
                <a:srgbClr val="000000">
                  <a:alpha val="43137"/>
                </a:srgbClr>
              </a:outerShdw>
            </a:effectLst>
          </a:endParaRPr>
        </a:p>
      </dgm:t>
    </dgm:pt>
    <dgm:pt modelId="{E2D4E294-C1A4-4EBE-8117-CD4926B2FBF8}" type="parTrans" cxnId="{A9395427-4324-4F78-943E-94D547FCD024}">
      <dgm:prSet/>
      <dgm:spPr/>
      <dgm:t>
        <a:bodyPr/>
        <a:lstStyle/>
        <a:p>
          <a:endParaRPr lang="en-ZA"/>
        </a:p>
      </dgm:t>
    </dgm:pt>
    <dgm:pt modelId="{41AC0CE6-5C26-4D10-99AB-6430B7D2DAE0}" type="sibTrans" cxnId="{A9395427-4324-4F78-943E-94D547FCD024}">
      <dgm:prSet/>
      <dgm:spPr/>
      <dgm:t>
        <a:bodyPr/>
        <a:lstStyle/>
        <a:p>
          <a:endParaRPr lang="en-ZA"/>
        </a:p>
      </dgm:t>
    </dgm:pt>
    <dgm:pt modelId="{5C5403EA-0246-480F-93A1-E896F6C90D56}">
      <dgm:prSet phldrT="[Text]" custT="1"/>
      <dgm:spPr/>
      <dgm:t>
        <a:bodyPr/>
        <a:lstStyle/>
        <a:p>
          <a:r>
            <a:rPr lang="en-GB" sz="2400" dirty="0">
              <a:effectLst>
                <a:outerShdw blurRad="38100" dist="38100" dir="2700000" algn="tl">
                  <a:srgbClr val="000000">
                    <a:alpha val="43137"/>
                  </a:srgbClr>
                </a:outerShdw>
              </a:effectLst>
            </a:rPr>
            <a:t>Ability to monitor various processes on the go</a:t>
          </a:r>
          <a:endParaRPr lang="en-ZA" sz="2400" dirty="0">
            <a:effectLst>
              <a:outerShdw blurRad="38100" dist="38100" dir="2700000" algn="tl">
                <a:srgbClr val="000000">
                  <a:alpha val="43137"/>
                </a:srgbClr>
              </a:outerShdw>
            </a:effectLst>
          </a:endParaRPr>
        </a:p>
      </dgm:t>
    </dgm:pt>
    <dgm:pt modelId="{4C421DC7-975F-44FC-9F88-7541E056FB33}" type="parTrans" cxnId="{CBF18756-62DB-41F0-8326-5EB22639C43D}">
      <dgm:prSet/>
      <dgm:spPr/>
      <dgm:t>
        <a:bodyPr/>
        <a:lstStyle/>
        <a:p>
          <a:endParaRPr lang="en-ZA"/>
        </a:p>
      </dgm:t>
    </dgm:pt>
    <dgm:pt modelId="{0A47DDD2-65C4-417B-ADBF-49920F207FAE}" type="sibTrans" cxnId="{CBF18756-62DB-41F0-8326-5EB22639C43D}">
      <dgm:prSet/>
      <dgm:spPr/>
      <dgm:t>
        <a:bodyPr/>
        <a:lstStyle/>
        <a:p>
          <a:endParaRPr lang="en-ZA"/>
        </a:p>
      </dgm:t>
    </dgm:pt>
    <dgm:pt modelId="{2E43DCED-D55E-4F52-89F1-A5F5BA3A5065}">
      <dgm:prSet phldrT="[Text]" custT="1"/>
      <dgm:spPr/>
      <dgm:t>
        <a:bodyPr/>
        <a:lstStyle/>
        <a:p>
          <a:r>
            <a:rPr lang="en-GB" sz="2400" dirty="0">
              <a:effectLst>
                <a:outerShdw blurRad="38100" dist="38100" dir="2700000" algn="tl">
                  <a:srgbClr val="000000">
                    <a:alpha val="43137"/>
                  </a:srgbClr>
                </a:outerShdw>
              </a:effectLst>
            </a:rPr>
            <a:t>Cost reduction in the long-term</a:t>
          </a:r>
          <a:endParaRPr lang="en-ZA" sz="2400" dirty="0">
            <a:effectLst>
              <a:outerShdw blurRad="38100" dist="38100" dir="2700000" algn="tl">
                <a:srgbClr val="000000">
                  <a:alpha val="43137"/>
                </a:srgbClr>
              </a:outerShdw>
            </a:effectLst>
          </a:endParaRPr>
        </a:p>
      </dgm:t>
    </dgm:pt>
    <dgm:pt modelId="{92F8378D-0BDC-4B0A-969B-D926E0B152F5}" type="parTrans" cxnId="{89DC9A6E-B7D1-41CB-8295-DBF8856C104C}">
      <dgm:prSet/>
      <dgm:spPr/>
      <dgm:t>
        <a:bodyPr/>
        <a:lstStyle/>
        <a:p>
          <a:endParaRPr lang="en-ZA"/>
        </a:p>
      </dgm:t>
    </dgm:pt>
    <dgm:pt modelId="{81EC9E19-BF58-4FD8-AFC3-520C18B9E3CC}" type="sibTrans" cxnId="{89DC9A6E-B7D1-41CB-8295-DBF8856C104C}">
      <dgm:prSet/>
      <dgm:spPr/>
      <dgm:t>
        <a:bodyPr/>
        <a:lstStyle/>
        <a:p>
          <a:endParaRPr lang="en-ZA"/>
        </a:p>
      </dgm:t>
    </dgm:pt>
    <dgm:pt modelId="{DACE75C7-9F11-4FC1-B2D5-958DBBC08299}" type="pres">
      <dgm:prSet presAssocID="{BB8E6D21-165A-47E7-96FB-EE1BAFF4C166}" presName="diagram" presStyleCnt="0">
        <dgm:presLayoutVars>
          <dgm:dir/>
          <dgm:resizeHandles val="exact"/>
        </dgm:presLayoutVars>
      </dgm:prSet>
      <dgm:spPr/>
    </dgm:pt>
    <dgm:pt modelId="{4445B750-47F9-4782-8112-11DA6E140869}" type="pres">
      <dgm:prSet presAssocID="{0634D8C5-144D-4426-92AE-747E742C91BB}" presName="node" presStyleLbl="node1" presStyleIdx="0" presStyleCnt="5">
        <dgm:presLayoutVars>
          <dgm:bulletEnabled val="1"/>
        </dgm:presLayoutVars>
      </dgm:prSet>
      <dgm:spPr/>
    </dgm:pt>
    <dgm:pt modelId="{A2674FE1-8032-48FA-BAD8-A3EF157DB7F5}" type="pres">
      <dgm:prSet presAssocID="{EFB79D12-FBE1-46DC-A332-3CE1E7F6648E}" presName="sibTrans" presStyleCnt="0"/>
      <dgm:spPr/>
    </dgm:pt>
    <dgm:pt modelId="{524BEDA4-A8D1-40CE-8509-C432547ECCD7}" type="pres">
      <dgm:prSet presAssocID="{9CBFACC5-A8E9-4181-A803-2E82104C70DA}" presName="node" presStyleLbl="node1" presStyleIdx="1" presStyleCnt="5">
        <dgm:presLayoutVars>
          <dgm:bulletEnabled val="1"/>
        </dgm:presLayoutVars>
      </dgm:prSet>
      <dgm:spPr/>
    </dgm:pt>
    <dgm:pt modelId="{696AB6BD-2422-449C-8876-1AC76FDA3FE6}" type="pres">
      <dgm:prSet presAssocID="{F3950B76-5193-4BAF-95CA-D21CCD79BB9D}" presName="sibTrans" presStyleCnt="0"/>
      <dgm:spPr/>
    </dgm:pt>
    <dgm:pt modelId="{714280E9-C04C-4205-8367-56C7A4D6F916}" type="pres">
      <dgm:prSet presAssocID="{DD363B65-FED5-4AA7-84F5-CE57F17241AF}" presName="node" presStyleLbl="node1" presStyleIdx="2" presStyleCnt="5">
        <dgm:presLayoutVars>
          <dgm:bulletEnabled val="1"/>
        </dgm:presLayoutVars>
      </dgm:prSet>
      <dgm:spPr/>
    </dgm:pt>
    <dgm:pt modelId="{0A0BC423-F859-4FF7-8864-1969A4CAC3AC}" type="pres">
      <dgm:prSet presAssocID="{41AC0CE6-5C26-4D10-99AB-6430B7D2DAE0}" presName="sibTrans" presStyleCnt="0"/>
      <dgm:spPr/>
    </dgm:pt>
    <dgm:pt modelId="{020C5B77-A0D6-4882-AC20-2CFDD9FA9E41}" type="pres">
      <dgm:prSet presAssocID="{5C5403EA-0246-480F-93A1-E896F6C90D56}" presName="node" presStyleLbl="node1" presStyleIdx="3" presStyleCnt="5">
        <dgm:presLayoutVars>
          <dgm:bulletEnabled val="1"/>
        </dgm:presLayoutVars>
      </dgm:prSet>
      <dgm:spPr/>
    </dgm:pt>
    <dgm:pt modelId="{DCFA604A-0053-4DC0-B73A-A04CEE9E1166}" type="pres">
      <dgm:prSet presAssocID="{0A47DDD2-65C4-417B-ADBF-49920F207FAE}" presName="sibTrans" presStyleCnt="0"/>
      <dgm:spPr/>
    </dgm:pt>
    <dgm:pt modelId="{850E1268-0266-4EFE-AF6D-EC18A09323FE}" type="pres">
      <dgm:prSet presAssocID="{2E43DCED-D55E-4F52-89F1-A5F5BA3A5065}" presName="node" presStyleLbl="node1" presStyleIdx="4" presStyleCnt="5">
        <dgm:presLayoutVars>
          <dgm:bulletEnabled val="1"/>
        </dgm:presLayoutVars>
      </dgm:prSet>
      <dgm:spPr/>
    </dgm:pt>
  </dgm:ptLst>
  <dgm:cxnLst>
    <dgm:cxn modelId="{686ADD16-5C18-4C07-8C6F-F0D3CCF2B042}" type="presOf" srcId="{2E43DCED-D55E-4F52-89F1-A5F5BA3A5065}" destId="{850E1268-0266-4EFE-AF6D-EC18A09323FE}" srcOrd="0" destOrd="0" presId="urn:microsoft.com/office/officeart/2005/8/layout/default"/>
    <dgm:cxn modelId="{A9395427-4324-4F78-943E-94D547FCD024}" srcId="{BB8E6D21-165A-47E7-96FB-EE1BAFF4C166}" destId="{DD363B65-FED5-4AA7-84F5-CE57F17241AF}" srcOrd="2" destOrd="0" parTransId="{E2D4E294-C1A4-4EBE-8117-CD4926B2FBF8}" sibTransId="{41AC0CE6-5C26-4D10-99AB-6430B7D2DAE0}"/>
    <dgm:cxn modelId="{1E65522D-FF8A-4FDC-9069-AC93904B0A1F}" type="presOf" srcId="{DD363B65-FED5-4AA7-84F5-CE57F17241AF}" destId="{714280E9-C04C-4205-8367-56C7A4D6F916}" srcOrd="0" destOrd="0" presId="urn:microsoft.com/office/officeart/2005/8/layout/default"/>
    <dgm:cxn modelId="{89DC9A6E-B7D1-41CB-8295-DBF8856C104C}" srcId="{BB8E6D21-165A-47E7-96FB-EE1BAFF4C166}" destId="{2E43DCED-D55E-4F52-89F1-A5F5BA3A5065}" srcOrd="4" destOrd="0" parTransId="{92F8378D-0BDC-4B0A-969B-D926E0B152F5}" sibTransId="{81EC9E19-BF58-4FD8-AFC3-520C18B9E3CC}"/>
    <dgm:cxn modelId="{CBF18756-62DB-41F0-8326-5EB22639C43D}" srcId="{BB8E6D21-165A-47E7-96FB-EE1BAFF4C166}" destId="{5C5403EA-0246-480F-93A1-E896F6C90D56}" srcOrd="3" destOrd="0" parTransId="{4C421DC7-975F-44FC-9F88-7541E056FB33}" sibTransId="{0A47DDD2-65C4-417B-ADBF-49920F207FAE}"/>
    <dgm:cxn modelId="{92F4E08D-F8B4-4DC8-9A6E-BE7591CD08F8}" type="presOf" srcId="{0634D8C5-144D-4426-92AE-747E742C91BB}" destId="{4445B750-47F9-4782-8112-11DA6E140869}" srcOrd="0" destOrd="0" presId="urn:microsoft.com/office/officeart/2005/8/layout/default"/>
    <dgm:cxn modelId="{8FD2E2A3-6BA6-4022-8372-F023CFD626C1}" type="presOf" srcId="{5C5403EA-0246-480F-93A1-E896F6C90D56}" destId="{020C5B77-A0D6-4882-AC20-2CFDD9FA9E41}" srcOrd="0" destOrd="0" presId="urn:microsoft.com/office/officeart/2005/8/layout/default"/>
    <dgm:cxn modelId="{5BEDBFE3-6B79-4DF6-B157-FE9A7911B95D}" type="presOf" srcId="{9CBFACC5-A8E9-4181-A803-2E82104C70DA}" destId="{524BEDA4-A8D1-40CE-8509-C432547ECCD7}" srcOrd="0" destOrd="0" presId="urn:microsoft.com/office/officeart/2005/8/layout/default"/>
    <dgm:cxn modelId="{E1BA89EA-EEF7-45E2-B5DB-2058A904CCEB}" srcId="{BB8E6D21-165A-47E7-96FB-EE1BAFF4C166}" destId="{9CBFACC5-A8E9-4181-A803-2E82104C70DA}" srcOrd="1" destOrd="0" parTransId="{264FACDF-7FDE-4D38-9468-5DF33C1859E8}" sibTransId="{F3950B76-5193-4BAF-95CA-D21CCD79BB9D}"/>
    <dgm:cxn modelId="{74639EED-72C3-4790-9F27-B679E8DC03F4}" srcId="{BB8E6D21-165A-47E7-96FB-EE1BAFF4C166}" destId="{0634D8C5-144D-4426-92AE-747E742C91BB}" srcOrd="0" destOrd="0" parTransId="{10337500-A6F5-4652-8FA0-1E4295164F1C}" sibTransId="{EFB79D12-FBE1-46DC-A332-3CE1E7F6648E}"/>
    <dgm:cxn modelId="{773F68F4-FC03-4E0A-81BA-3BCA9133A0F4}" type="presOf" srcId="{BB8E6D21-165A-47E7-96FB-EE1BAFF4C166}" destId="{DACE75C7-9F11-4FC1-B2D5-958DBBC08299}" srcOrd="0" destOrd="0" presId="urn:microsoft.com/office/officeart/2005/8/layout/default"/>
    <dgm:cxn modelId="{620E42FB-8714-4F5B-9841-1EF3BC2E3CD4}" type="presParOf" srcId="{DACE75C7-9F11-4FC1-B2D5-958DBBC08299}" destId="{4445B750-47F9-4782-8112-11DA6E140869}" srcOrd="0" destOrd="0" presId="urn:microsoft.com/office/officeart/2005/8/layout/default"/>
    <dgm:cxn modelId="{0B073862-0296-4D6B-9B5C-6EBD7DED83A5}" type="presParOf" srcId="{DACE75C7-9F11-4FC1-B2D5-958DBBC08299}" destId="{A2674FE1-8032-48FA-BAD8-A3EF157DB7F5}" srcOrd="1" destOrd="0" presId="urn:microsoft.com/office/officeart/2005/8/layout/default"/>
    <dgm:cxn modelId="{357A2514-0EE2-4FC3-9BE1-B3D89883DA7B}" type="presParOf" srcId="{DACE75C7-9F11-4FC1-B2D5-958DBBC08299}" destId="{524BEDA4-A8D1-40CE-8509-C432547ECCD7}" srcOrd="2" destOrd="0" presId="urn:microsoft.com/office/officeart/2005/8/layout/default"/>
    <dgm:cxn modelId="{04454D49-057B-40B6-B695-7EEF28CB6419}" type="presParOf" srcId="{DACE75C7-9F11-4FC1-B2D5-958DBBC08299}" destId="{696AB6BD-2422-449C-8876-1AC76FDA3FE6}" srcOrd="3" destOrd="0" presId="urn:microsoft.com/office/officeart/2005/8/layout/default"/>
    <dgm:cxn modelId="{D4EA9DDD-2686-4094-9E9D-BF725533526C}" type="presParOf" srcId="{DACE75C7-9F11-4FC1-B2D5-958DBBC08299}" destId="{714280E9-C04C-4205-8367-56C7A4D6F916}" srcOrd="4" destOrd="0" presId="urn:microsoft.com/office/officeart/2005/8/layout/default"/>
    <dgm:cxn modelId="{8C758642-9631-445E-A6F9-0CC54C72372B}" type="presParOf" srcId="{DACE75C7-9F11-4FC1-B2D5-958DBBC08299}" destId="{0A0BC423-F859-4FF7-8864-1969A4CAC3AC}" srcOrd="5" destOrd="0" presId="urn:microsoft.com/office/officeart/2005/8/layout/default"/>
    <dgm:cxn modelId="{95E1F76E-BFD5-4C7B-9613-47DC181A9FCF}" type="presParOf" srcId="{DACE75C7-9F11-4FC1-B2D5-958DBBC08299}" destId="{020C5B77-A0D6-4882-AC20-2CFDD9FA9E41}" srcOrd="6" destOrd="0" presId="urn:microsoft.com/office/officeart/2005/8/layout/default"/>
    <dgm:cxn modelId="{F1F9C5CB-5DE1-4755-A5DC-B67BE66B9492}" type="presParOf" srcId="{DACE75C7-9F11-4FC1-B2D5-958DBBC08299}" destId="{DCFA604A-0053-4DC0-B73A-A04CEE9E1166}" srcOrd="7" destOrd="0" presId="urn:microsoft.com/office/officeart/2005/8/layout/default"/>
    <dgm:cxn modelId="{86C73BD5-9E15-46DB-B3E7-E7A223F972A5}" type="presParOf" srcId="{DACE75C7-9F11-4FC1-B2D5-958DBBC08299}" destId="{850E1268-0266-4EFE-AF6D-EC18A09323F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CC84A7-2F3E-4C6D-A06F-633EC1F1B30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742F7297-928B-4DCE-B9B6-FC77DFFBA474}">
      <dgm:prSet phldrT="[Text]"/>
      <dgm:spPr/>
      <dgm:t>
        <a:bodyPr/>
        <a:lstStyle/>
        <a:p>
          <a:r>
            <a:rPr lang="en-ZA" dirty="0">
              <a:effectLst>
                <a:outerShdw blurRad="38100" dist="38100" dir="2700000" algn="tl">
                  <a:srgbClr val="000000">
                    <a:alpha val="43137"/>
                  </a:srgbClr>
                </a:outerShdw>
              </a:effectLst>
            </a:rPr>
            <a:t>Automate Marketing</a:t>
          </a:r>
        </a:p>
      </dgm:t>
    </dgm:pt>
    <dgm:pt modelId="{491E1B3F-603E-4155-9778-628700D7BAAB}" type="parTrans" cxnId="{A0D6DCF3-C7C5-4D73-829E-8DFB29EB3F07}">
      <dgm:prSet/>
      <dgm:spPr/>
      <dgm:t>
        <a:bodyPr/>
        <a:lstStyle/>
        <a:p>
          <a:endParaRPr lang="en-ZA"/>
        </a:p>
      </dgm:t>
    </dgm:pt>
    <dgm:pt modelId="{406F11CB-6D0A-4CEC-B85B-F6906F03ECA1}" type="sibTrans" cxnId="{A0D6DCF3-C7C5-4D73-829E-8DFB29EB3F07}">
      <dgm:prSet/>
      <dgm:spPr/>
      <dgm:t>
        <a:bodyPr/>
        <a:lstStyle/>
        <a:p>
          <a:endParaRPr lang="en-ZA"/>
        </a:p>
      </dgm:t>
    </dgm:pt>
    <dgm:pt modelId="{52F68396-58A3-4233-8771-EB43D21FF004}">
      <dgm:prSet/>
      <dgm:spPr/>
      <dgm:t>
        <a:bodyPr/>
        <a:lstStyle/>
        <a:p>
          <a:r>
            <a:rPr lang="en-ZA" dirty="0">
              <a:effectLst>
                <a:outerShdw blurRad="38100" dist="38100" dir="2700000" algn="tl">
                  <a:srgbClr val="000000">
                    <a:alpha val="43137"/>
                  </a:srgbClr>
                </a:outerShdw>
              </a:effectLst>
            </a:rPr>
            <a:t>Collaborate with Complementary Organizations</a:t>
          </a:r>
        </a:p>
      </dgm:t>
    </dgm:pt>
    <dgm:pt modelId="{08B35C7B-DB86-4EB1-B36C-A343400B0549}" type="parTrans" cxnId="{A5138060-210C-45F0-B954-2A82A7118F71}">
      <dgm:prSet/>
      <dgm:spPr/>
      <dgm:t>
        <a:bodyPr/>
        <a:lstStyle/>
        <a:p>
          <a:endParaRPr lang="en-ZA"/>
        </a:p>
      </dgm:t>
    </dgm:pt>
    <dgm:pt modelId="{9DF732AF-8E4F-4B7D-8D56-4BC0E1EABFA9}" type="sibTrans" cxnId="{A5138060-210C-45F0-B954-2A82A7118F71}">
      <dgm:prSet/>
      <dgm:spPr/>
      <dgm:t>
        <a:bodyPr/>
        <a:lstStyle/>
        <a:p>
          <a:endParaRPr lang="en-ZA"/>
        </a:p>
      </dgm:t>
    </dgm:pt>
    <dgm:pt modelId="{ED95F1D6-0331-4F47-B04B-5D50527D63D2}">
      <dgm:prSet/>
      <dgm:spPr/>
      <dgm:t>
        <a:bodyPr/>
        <a:lstStyle/>
        <a:p>
          <a:r>
            <a:rPr lang="en-GB" dirty="0">
              <a:effectLst>
                <a:outerShdw blurRad="38100" dist="38100" dir="2700000" algn="tl">
                  <a:srgbClr val="000000">
                    <a:alpha val="43137"/>
                  </a:srgbClr>
                </a:outerShdw>
              </a:effectLst>
            </a:rPr>
            <a:t>Go 'Live’ on Social Media</a:t>
          </a:r>
          <a:endParaRPr lang="en-ZA" dirty="0">
            <a:effectLst>
              <a:outerShdw blurRad="38100" dist="38100" dir="2700000" algn="tl">
                <a:srgbClr val="000000">
                  <a:alpha val="43137"/>
                </a:srgbClr>
              </a:outerShdw>
            </a:effectLst>
          </a:endParaRPr>
        </a:p>
      </dgm:t>
    </dgm:pt>
    <dgm:pt modelId="{8EBB0149-81D0-4737-82D9-536F8ADB2BA6}" type="parTrans" cxnId="{9B9E508A-AC63-4E52-A040-41FF8AD641E2}">
      <dgm:prSet/>
      <dgm:spPr/>
      <dgm:t>
        <a:bodyPr/>
        <a:lstStyle/>
        <a:p>
          <a:endParaRPr lang="en-ZA"/>
        </a:p>
      </dgm:t>
    </dgm:pt>
    <dgm:pt modelId="{A42B55C8-7578-4067-B7AC-588D22E4B423}" type="sibTrans" cxnId="{9B9E508A-AC63-4E52-A040-41FF8AD641E2}">
      <dgm:prSet/>
      <dgm:spPr/>
      <dgm:t>
        <a:bodyPr/>
        <a:lstStyle/>
        <a:p>
          <a:endParaRPr lang="en-ZA"/>
        </a:p>
      </dgm:t>
    </dgm:pt>
    <dgm:pt modelId="{78E182F4-B204-42BA-8181-ACA773082344}">
      <dgm:prSet/>
      <dgm:spPr/>
      <dgm:t>
        <a:bodyPr/>
        <a:lstStyle/>
        <a:p>
          <a:r>
            <a:rPr lang="en-ZA" dirty="0">
              <a:effectLst>
                <a:outerShdw blurRad="38100" dist="38100" dir="2700000" algn="tl">
                  <a:srgbClr val="000000">
                    <a:alpha val="43137"/>
                  </a:srgbClr>
                </a:outerShdw>
              </a:effectLst>
            </a:rPr>
            <a:t>Promote Fundraising Events Online</a:t>
          </a:r>
        </a:p>
      </dgm:t>
    </dgm:pt>
    <dgm:pt modelId="{5B2661D7-ACBE-4560-BC83-BA7ADFB2762D}" type="parTrans" cxnId="{39F44C83-498A-42F2-A14E-1A693F94544E}">
      <dgm:prSet/>
      <dgm:spPr/>
      <dgm:t>
        <a:bodyPr/>
        <a:lstStyle/>
        <a:p>
          <a:endParaRPr lang="en-ZA"/>
        </a:p>
      </dgm:t>
    </dgm:pt>
    <dgm:pt modelId="{9293FA3A-2E7C-46DA-913A-E5F0BBB472B8}" type="sibTrans" cxnId="{39F44C83-498A-42F2-A14E-1A693F94544E}">
      <dgm:prSet/>
      <dgm:spPr/>
      <dgm:t>
        <a:bodyPr/>
        <a:lstStyle/>
        <a:p>
          <a:endParaRPr lang="en-ZA"/>
        </a:p>
      </dgm:t>
    </dgm:pt>
    <dgm:pt modelId="{CED42390-E31E-4B01-8715-95444EC985DF}">
      <dgm:prSet/>
      <dgm:spPr/>
      <dgm:t>
        <a:bodyPr/>
        <a:lstStyle/>
        <a:p>
          <a:r>
            <a:rPr lang="en-ZA" dirty="0">
              <a:effectLst>
                <a:outerShdw blurRad="38100" dist="38100" dir="2700000" algn="tl">
                  <a:srgbClr val="000000">
                    <a:alpha val="43137"/>
                  </a:srgbClr>
                </a:outerShdw>
              </a:effectLst>
            </a:rPr>
            <a:t>Access Local Community Resources</a:t>
          </a:r>
        </a:p>
      </dgm:t>
    </dgm:pt>
    <dgm:pt modelId="{2A48602E-8DD3-453C-939A-BF5FC662864C}" type="parTrans" cxnId="{7B11B590-E74B-42BB-A280-36C20D6FF075}">
      <dgm:prSet/>
      <dgm:spPr/>
      <dgm:t>
        <a:bodyPr/>
        <a:lstStyle/>
        <a:p>
          <a:endParaRPr lang="en-ZA"/>
        </a:p>
      </dgm:t>
    </dgm:pt>
    <dgm:pt modelId="{226E10A6-B828-4FD7-8D86-DDEC561CD6D1}" type="sibTrans" cxnId="{7B11B590-E74B-42BB-A280-36C20D6FF075}">
      <dgm:prSet/>
      <dgm:spPr/>
      <dgm:t>
        <a:bodyPr/>
        <a:lstStyle/>
        <a:p>
          <a:endParaRPr lang="en-ZA"/>
        </a:p>
      </dgm:t>
    </dgm:pt>
    <dgm:pt modelId="{2CD1B390-1DB3-419C-AB43-6BD3AE4FD8F3}" type="pres">
      <dgm:prSet presAssocID="{DBCC84A7-2F3E-4C6D-A06F-633EC1F1B309}" presName="diagram" presStyleCnt="0">
        <dgm:presLayoutVars>
          <dgm:dir/>
          <dgm:resizeHandles val="exact"/>
        </dgm:presLayoutVars>
      </dgm:prSet>
      <dgm:spPr/>
    </dgm:pt>
    <dgm:pt modelId="{7FA5BD67-724C-47CF-BE1C-E11A109EDC9A}" type="pres">
      <dgm:prSet presAssocID="{742F7297-928B-4DCE-B9B6-FC77DFFBA474}" presName="node" presStyleLbl="node1" presStyleIdx="0" presStyleCnt="5">
        <dgm:presLayoutVars>
          <dgm:bulletEnabled val="1"/>
        </dgm:presLayoutVars>
      </dgm:prSet>
      <dgm:spPr/>
    </dgm:pt>
    <dgm:pt modelId="{B1D95101-8C2D-4FAF-ACFD-C14426B9C001}" type="pres">
      <dgm:prSet presAssocID="{406F11CB-6D0A-4CEC-B85B-F6906F03ECA1}" presName="sibTrans" presStyleCnt="0"/>
      <dgm:spPr/>
    </dgm:pt>
    <dgm:pt modelId="{54F9916C-4DE3-46C9-BBA9-5E5023882826}" type="pres">
      <dgm:prSet presAssocID="{52F68396-58A3-4233-8771-EB43D21FF004}" presName="node" presStyleLbl="node1" presStyleIdx="1" presStyleCnt="5">
        <dgm:presLayoutVars>
          <dgm:bulletEnabled val="1"/>
        </dgm:presLayoutVars>
      </dgm:prSet>
      <dgm:spPr/>
    </dgm:pt>
    <dgm:pt modelId="{F3C32971-03C4-42CF-A094-E998CEB7DB10}" type="pres">
      <dgm:prSet presAssocID="{9DF732AF-8E4F-4B7D-8D56-4BC0E1EABFA9}" presName="sibTrans" presStyleCnt="0"/>
      <dgm:spPr/>
    </dgm:pt>
    <dgm:pt modelId="{E0186BD3-BCA6-44C3-9EDF-71226317B611}" type="pres">
      <dgm:prSet presAssocID="{ED95F1D6-0331-4F47-B04B-5D50527D63D2}" presName="node" presStyleLbl="node1" presStyleIdx="2" presStyleCnt="5">
        <dgm:presLayoutVars>
          <dgm:bulletEnabled val="1"/>
        </dgm:presLayoutVars>
      </dgm:prSet>
      <dgm:spPr/>
    </dgm:pt>
    <dgm:pt modelId="{CB1C52FB-3A2A-4E0A-B070-E5F4102513C6}" type="pres">
      <dgm:prSet presAssocID="{A42B55C8-7578-4067-B7AC-588D22E4B423}" presName="sibTrans" presStyleCnt="0"/>
      <dgm:spPr/>
    </dgm:pt>
    <dgm:pt modelId="{F35A6FCA-9741-4F97-A642-B85F4A0F4ADD}" type="pres">
      <dgm:prSet presAssocID="{78E182F4-B204-42BA-8181-ACA773082344}" presName="node" presStyleLbl="node1" presStyleIdx="3" presStyleCnt="5">
        <dgm:presLayoutVars>
          <dgm:bulletEnabled val="1"/>
        </dgm:presLayoutVars>
      </dgm:prSet>
      <dgm:spPr/>
    </dgm:pt>
    <dgm:pt modelId="{6F3CDECE-D5C8-4404-9D28-196164C7E960}" type="pres">
      <dgm:prSet presAssocID="{9293FA3A-2E7C-46DA-913A-E5F0BBB472B8}" presName="sibTrans" presStyleCnt="0"/>
      <dgm:spPr/>
    </dgm:pt>
    <dgm:pt modelId="{5BDBA972-56A6-4431-B7C7-81EB7B022525}" type="pres">
      <dgm:prSet presAssocID="{CED42390-E31E-4B01-8715-95444EC985DF}" presName="node" presStyleLbl="node1" presStyleIdx="4" presStyleCnt="5">
        <dgm:presLayoutVars>
          <dgm:bulletEnabled val="1"/>
        </dgm:presLayoutVars>
      </dgm:prSet>
      <dgm:spPr/>
    </dgm:pt>
  </dgm:ptLst>
  <dgm:cxnLst>
    <dgm:cxn modelId="{BEE0E910-90C0-4B32-BC5B-F851CF437F34}" type="presOf" srcId="{CED42390-E31E-4B01-8715-95444EC985DF}" destId="{5BDBA972-56A6-4431-B7C7-81EB7B022525}" srcOrd="0" destOrd="0" presId="urn:microsoft.com/office/officeart/2005/8/layout/default"/>
    <dgm:cxn modelId="{4010CD27-6C13-45F9-8EE6-D06E4B28BB9A}" type="presOf" srcId="{DBCC84A7-2F3E-4C6D-A06F-633EC1F1B309}" destId="{2CD1B390-1DB3-419C-AB43-6BD3AE4FD8F3}" srcOrd="0" destOrd="0" presId="urn:microsoft.com/office/officeart/2005/8/layout/default"/>
    <dgm:cxn modelId="{A5138060-210C-45F0-B954-2A82A7118F71}" srcId="{DBCC84A7-2F3E-4C6D-A06F-633EC1F1B309}" destId="{52F68396-58A3-4233-8771-EB43D21FF004}" srcOrd="1" destOrd="0" parTransId="{08B35C7B-DB86-4EB1-B36C-A343400B0549}" sibTransId="{9DF732AF-8E4F-4B7D-8D56-4BC0E1EABFA9}"/>
    <dgm:cxn modelId="{487B5D68-C144-45EF-94F6-E9A85BF2BDB8}" type="presOf" srcId="{742F7297-928B-4DCE-B9B6-FC77DFFBA474}" destId="{7FA5BD67-724C-47CF-BE1C-E11A109EDC9A}" srcOrd="0" destOrd="0" presId="urn:microsoft.com/office/officeart/2005/8/layout/default"/>
    <dgm:cxn modelId="{6D27D26B-2114-404F-B6CE-09BF24C4894D}" type="presOf" srcId="{ED95F1D6-0331-4F47-B04B-5D50527D63D2}" destId="{E0186BD3-BCA6-44C3-9EDF-71226317B611}" srcOrd="0" destOrd="0" presId="urn:microsoft.com/office/officeart/2005/8/layout/default"/>
    <dgm:cxn modelId="{39F44C83-498A-42F2-A14E-1A693F94544E}" srcId="{DBCC84A7-2F3E-4C6D-A06F-633EC1F1B309}" destId="{78E182F4-B204-42BA-8181-ACA773082344}" srcOrd="3" destOrd="0" parTransId="{5B2661D7-ACBE-4560-BC83-BA7ADFB2762D}" sibTransId="{9293FA3A-2E7C-46DA-913A-E5F0BBB472B8}"/>
    <dgm:cxn modelId="{9B9E508A-AC63-4E52-A040-41FF8AD641E2}" srcId="{DBCC84A7-2F3E-4C6D-A06F-633EC1F1B309}" destId="{ED95F1D6-0331-4F47-B04B-5D50527D63D2}" srcOrd="2" destOrd="0" parTransId="{8EBB0149-81D0-4737-82D9-536F8ADB2BA6}" sibTransId="{A42B55C8-7578-4067-B7AC-588D22E4B423}"/>
    <dgm:cxn modelId="{7B11B590-E74B-42BB-A280-36C20D6FF075}" srcId="{DBCC84A7-2F3E-4C6D-A06F-633EC1F1B309}" destId="{CED42390-E31E-4B01-8715-95444EC985DF}" srcOrd="4" destOrd="0" parTransId="{2A48602E-8DD3-453C-939A-BF5FC662864C}" sibTransId="{226E10A6-B828-4FD7-8D86-DDEC561CD6D1}"/>
    <dgm:cxn modelId="{6A1690D9-C47C-42EC-94A5-E3FA752D047E}" type="presOf" srcId="{78E182F4-B204-42BA-8181-ACA773082344}" destId="{F35A6FCA-9741-4F97-A642-B85F4A0F4ADD}" srcOrd="0" destOrd="0" presId="urn:microsoft.com/office/officeart/2005/8/layout/default"/>
    <dgm:cxn modelId="{50DDB0E6-031D-475B-B1D4-CE8A22D2B32B}" type="presOf" srcId="{52F68396-58A3-4233-8771-EB43D21FF004}" destId="{54F9916C-4DE3-46C9-BBA9-5E5023882826}" srcOrd="0" destOrd="0" presId="urn:microsoft.com/office/officeart/2005/8/layout/default"/>
    <dgm:cxn modelId="{A0D6DCF3-C7C5-4D73-829E-8DFB29EB3F07}" srcId="{DBCC84A7-2F3E-4C6D-A06F-633EC1F1B309}" destId="{742F7297-928B-4DCE-B9B6-FC77DFFBA474}" srcOrd="0" destOrd="0" parTransId="{491E1B3F-603E-4155-9778-628700D7BAAB}" sibTransId="{406F11CB-6D0A-4CEC-B85B-F6906F03ECA1}"/>
    <dgm:cxn modelId="{D8E7D1DA-D813-4EE5-B65E-E08D03748442}" type="presParOf" srcId="{2CD1B390-1DB3-419C-AB43-6BD3AE4FD8F3}" destId="{7FA5BD67-724C-47CF-BE1C-E11A109EDC9A}" srcOrd="0" destOrd="0" presId="urn:microsoft.com/office/officeart/2005/8/layout/default"/>
    <dgm:cxn modelId="{3F1FB886-524D-4942-9A46-3F97D346173D}" type="presParOf" srcId="{2CD1B390-1DB3-419C-AB43-6BD3AE4FD8F3}" destId="{B1D95101-8C2D-4FAF-ACFD-C14426B9C001}" srcOrd="1" destOrd="0" presId="urn:microsoft.com/office/officeart/2005/8/layout/default"/>
    <dgm:cxn modelId="{50068157-39CA-4F8E-A082-9101A0BAE743}" type="presParOf" srcId="{2CD1B390-1DB3-419C-AB43-6BD3AE4FD8F3}" destId="{54F9916C-4DE3-46C9-BBA9-5E5023882826}" srcOrd="2" destOrd="0" presId="urn:microsoft.com/office/officeart/2005/8/layout/default"/>
    <dgm:cxn modelId="{01030951-2CCA-4E66-BADB-A8C248DD8B60}" type="presParOf" srcId="{2CD1B390-1DB3-419C-AB43-6BD3AE4FD8F3}" destId="{F3C32971-03C4-42CF-A094-E998CEB7DB10}" srcOrd="3" destOrd="0" presId="urn:microsoft.com/office/officeart/2005/8/layout/default"/>
    <dgm:cxn modelId="{AE8436F5-F7BD-41E7-A373-B926F31CFDC2}" type="presParOf" srcId="{2CD1B390-1DB3-419C-AB43-6BD3AE4FD8F3}" destId="{E0186BD3-BCA6-44C3-9EDF-71226317B611}" srcOrd="4" destOrd="0" presId="urn:microsoft.com/office/officeart/2005/8/layout/default"/>
    <dgm:cxn modelId="{AE000CA4-23DA-4E8B-B045-8A5BD305ED44}" type="presParOf" srcId="{2CD1B390-1DB3-419C-AB43-6BD3AE4FD8F3}" destId="{CB1C52FB-3A2A-4E0A-B070-E5F4102513C6}" srcOrd="5" destOrd="0" presId="urn:microsoft.com/office/officeart/2005/8/layout/default"/>
    <dgm:cxn modelId="{DDE06F5E-9E49-4E53-B90D-6693B2F81E3E}" type="presParOf" srcId="{2CD1B390-1DB3-419C-AB43-6BD3AE4FD8F3}" destId="{F35A6FCA-9741-4F97-A642-B85F4A0F4ADD}" srcOrd="6" destOrd="0" presId="urn:microsoft.com/office/officeart/2005/8/layout/default"/>
    <dgm:cxn modelId="{B11AB294-8EBD-44F4-9696-6ACF82CAD76A}" type="presParOf" srcId="{2CD1B390-1DB3-419C-AB43-6BD3AE4FD8F3}" destId="{6F3CDECE-D5C8-4404-9D28-196164C7E960}" srcOrd="7" destOrd="0" presId="urn:microsoft.com/office/officeart/2005/8/layout/default"/>
    <dgm:cxn modelId="{116CB09C-37CD-4E94-B476-E55A55CDB83F}" type="presParOf" srcId="{2CD1B390-1DB3-419C-AB43-6BD3AE4FD8F3}" destId="{5BDBA972-56A6-4431-B7C7-81EB7B02252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CE205E-3341-467C-8A60-F4DC054AF098}"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8F8FA9E-D054-4A3A-8520-91783CB08F63}">
      <dgm:prSet phldrT="[Text]" custT="1"/>
      <dgm:spPr/>
      <dgm:t>
        <a:bodyPr/>
        <a:lstStyle/>
        <a:p>
          <a:r>
            <a:rPr lang="en-GB" sz="2400" dirty="0">
              <a:effectLst>
                <a:outerShdw blurRad="38100" dist="38100" dir="2700000" algn="tl">
                  <a:srgbClr val="000000">
                    <a:alpha val="43137"/>
                  </a:srgbClr>
                </a:outerShdw>
              </a:effectLst>
            </a:rPr>
            <a:t>Use Collaboration-enabling Tools and Services</a:t>
          </a:r>
          <a:endParaRPr lang="en-ZA" sz="2400" dirty="0">
            <a:effectLst>
              <a:outerShdw blurRad="38100" dist="38100" dir="2700000" algn="tl">
                <a:srgbClr val="000000">
                  <a:alpha val="43137"/>
                </a:srgbClr>
              </a:outerShdw>
            </a:effectLst>
          </a:endParaRPr>
        </a:p>
      </dgm:t>
    </dgm:pt>
    <dgm:pt modelId="{70143C1B-3C13-48C9-948A-C7D780317DB2}" type="parTrans" cxnId="{5E7C677F-75A1-40BB-820A-D86585C37E21}">
      <dgm:prSet/>
      <dgm:spPr/>
      <dgm:t>
        <a:bodyPr/>
        <a:lstStyle/>
        <a:p>
          <a:endParaRPr lang="en-ZA">
            <a:effectLst>
              <a:outerShdw blurRad="38100" dist="38100" dir="2700000" algn="tl">
                <a:srgbClr val="000000">
                  <a:alpha val="43137"/>
                </a:srgbClr>
              </a:outerShdw>
            </a:effectLst>
          </a:endParaRPr>
        </a:p>
      </dgm:t>
    </dgm:pt>
    <dgm:pt modelId="{7155A49D-025A-4159-82A4-B5564B9E8468}" type="sibTrans" cxnId="{5E7C677F-75A1-40BB-820A-D86585C37E21}">
      <dgm:prSet/>
      <dgm:spPr/>
      <dgm:t>
        <a:bodyPr/>
        <a:lstStyle/>
        <a:p>
          <a:endParaRPr lang="en-ZA">
            <a:effectLst>
              <a:outerShdw blurRad="38100" dist="38100" dir="2700000" algn="tl">
                <a:srgbClr val="000000">
                  <a:alpha val="43137"/>
                </a:srgbClr>
              </a:outerShdw>
            </a:effectLst>
          </a:endParaRPr>
        </a:p>
      </dgm:t>
    </dgm:pt>
    <dgm:pt modelId="{6F0FE7AB-1383-4286-873F-1B4B6EFDCF8A}">
      <dgm:prSet custT="1"/>
      <dgm:spPr/>
      <dgm:t>
        <a:bodyPr/>
        <a:lstStyle/>
        <a:p>
          <a:r>
            <a:rPr lang="en-ZA" sz="2400" dirty="0">
              <a:effectLst>
                <a:outerShdw blurRad="38100" dist="38100" dir="2700000" algn="tl">
                  <a:srgbClr val="000000">
                    <a:alpha val="43137"/>
                  </a:srgbClr>
                </a:outerShdw>
              </a:effectLst>
            </a:rPr>
            <a:t>Locate Online Volunteer Platforms</a:t>
          </a:r>
        </a:p>
      </dgm:t>
    </dgm:pt>
    <dgm:pt modelId="{EAF0473C-29BD-43CE-875F-E04CCCFDF29B}" type="parTrans" cxnId="{3004C1F6-B638-4D48-932B-0F5F53F3173F}">
      <dgm:prSet/>
      <dgm:spPr/>
      <dgm:t>
        <a:bodyPr/>
        <a:lstStyle/>
        <a:p>
          <a:endParaRPr lang="en-ZA">
            <a:effectLst>
              <a:outerShdw blurRad="38100" dist="38100" dir="2700000" algn="tl">
                <a:srgbClr val="000000">
                  <a:alpha val="43137"/>
                </a:srgbClr>
              </a:outerShdw>
            </a:effectLst>
          </a:endParaRPr>
        </a:p>
      </dgm:t>
    </dgm:pt>
    <dgm:pt modelId="{4188C7D4-2CEF-4412-8D58-53B7DD9D032A}" type="sibTrans" cxnId="{3004C1F6-B638-4D48-932B-0F5F53F3173F}">
      <dgm:prSet/>
      <dgm:spPr/>
      <dgm:t>
        <a:bodyPr/>
        <a:lstStyle/>
        <a:p>
          <a:endParaRPr lang="en-ZA">
            <a:effectLst>
              <a:outerShdw blurRad="38100" dist="38100" dir="2700000" algn="tl">
                <a:srgbClr val="000000">
                  <a:alpha val="43137"/>
                </a:srgbClr>
              </a:outerShdw>
            </a:effectLst>
          </a:endParaRPr>
        </a:p>
      </dgm:t>
    </dgm:pt>
    <dgm:pt modelId="{87800CCC-D525-477E-B69A-1B289EF83BE7}">
      <dgm:prSet custT="1"/>
      <dgm:spPr/>
      <dgm:t>
        <a:bodyPr/>
        <a:lstStyle/>
        <a:p>
          <a:r>
            <a:rPr lang="en-ZA" sz="2400" dirty="0">
              <a:effectLst>
                <a:outerShdw blurRad="38100" dist="38100" dir="2700000" algn="tl">
                  <a:srgbClr val="000000">
                    <a:alpha val="43137"/>
                  </a:srgbClr>
                </a:outerShdw>
              </a:effectLst>
            </a:rPr>
            <a:t>Implement Communication and Information Technology Solutions</a:t>
          </a:r>
        </a:p>
      </dgm:t>
    </dgm:pt>
    <dgm:pt modelId="{BA35DFB9-680F-490B-A583-128B8A44B836}" type="parTrans" cxnId="{ADDCC0EC-C798-46CA-B1AC-D0BFF214FC5E}">
      <dgm:prSet/>
      <dgm:spPr/>
      <dgm:t>
        <a:bodyPr/>
        <a:lstStyle/>
        <a:p>
          <a:endParaRPr lang="en-ZA">
            <a:effectLst>
              <a:outerShdw blurRad="38100" dist="38100" dir="2700000" algn="tl">
                <a:srgbClr val="000000">
                  <a:alpha val="43137"/>
                </a:srgbClr>
              </a:outerShdw>
            </a:effectLst>
          </a:endParaRPr>
        </a:p>
      </dgm:t>
    </dgm:pt>
    <dgm:pt modelId="{CF288576-9C48-4861-9D55-89772CDCE7E9}" type="sibTrans" cxnId="{ADDCC0EC-C798-46CA-B1AC-D0BFF214FC5E}">
      <dgm:prSet/>
      <dgm:spPr/>
      <dgm:t>
        <a:bodyPr/>
        <a:lstStyle/>
        <a:p>
          <a:endParaRPr lang="en-ZA">
            <a:effectLst>
              <a:outerShdw blurRad="38100" dist="38100" dir="2700000" algn="tl">
                <a:srgbClr val="000000">
                  <a:alpha val="43137"/>
                </a:srgbClr>
              </a:outerShdw>
            </a:effectLst>
          </a:endParaRPr>
        </a:p>
      </dgm:t>
    </dgm:pt>
    <dgm:pt modelId="{32D74CE6-ACCB-49FE-AB3B-23288C04AF43}">
      <dgm:prSet custT="1"/>
      <dgm:spPr/>
      <dgm:t>
        <a:bodyPr/>
        <a:lstStyle/>
        <a:p>
          <a:r>
            <a:rPr lang="en-GB" sz="2400" dirty="0">
              <a:effectLst>
                <a:outerShdw blurRad="38100" dist="38100" dir="2700000" algn="tl">
                  <a:srgbClr val="000000">
                    <a:alpha val="43137"/>
                  </a:srgbClr>
                </a:outerShdw>
              </a:effectLst>
            </a:rPr>
            <a:t>Test out Software Using Discounted Deals</a:t>
          </a:r>
          <a:endParaRPr lang="en-ZA" sz="2400" dirty="0">
            <a:effectLst>
              <a:outerShdw blurRad="38100" dist="38100" dir="2700000" algn="tl">
                <a:srgbClr val="000000">
                  <a:alpha val="43137"/>
                </a:srgbClr>
              </a:outerShdw>
            </a:effectLst>
          </a:endParaRPr>
        </a:p>
      </dgm:t>
    </dgm:pt>
    <dgm:pt modelId="{2C3B9497-9E85-47AD-8597-C94A902A57CB}" type="parTrans" cxnId="{01A435FC-A738-4BD6-B24D-705BCB3A57DF}">
      <dgm:prSet/>
      <dgm:spPr/>
      <dgm:t>
        <a:bodyPr/>
        <a:lstStyle/>
        <a:p>
          <a:endParaRPr lang="en-ZA">
            <a:effectLst>
              <a:outerShdw blurRad="38100" dist="38100" dir="2700000" algn="tl">
                <a:srgbClr val="000000">
                  <a:alpha val="43137"/>
                </a:srgbClr>
              </a:outerShdw>
            </a:effectLst>
          </a:endParaRPr>
        </a:p>
      </dgm:t>
    </dgm:pt>
    <dgm:pt modelId="{6EF64244-355E-4BF3-8CC3-30DDFB18C691}" type="sibTrans" cxnId="{01A435FC-A738-4BD6-B24D-705BCB3A57DF}">
      <dgm:prSet/>
      <dgm:spPr/>
      <dgm:t>
        <a:bodyPr/>
        <a:lstStyle/>
        <a:p>
          <a:endParaRPr lang="en-ZA">
            <a:effectLst>
              <a:outerShdw blurRad="38100" dist="38100" dir="2700000" algn="tl">
                <a:srgbClr val="000000">
                  <a:alpha val="43137"/>
                </a:srgbClr>
              </a:outerShdw>
            </a:effectLst>
          </a:endParaRPr>
        </a:p>
      </dgm:t>
    </dgm:pt>
    <dgm:pt modelId="{5DEDB9A7-739C-4D19-A4D9-76DC2EF813C8}">
      <dgm:prSet custT="1"/>
      <dgm:spPr/>
      <dgm:t>
        <a:bodyPr/>
        <a:lstStyle/>
        <a:p>
          <a:r>
            <a:rPr lang="en-ZA" sz="2400" dirty="0">
              <a:effectLst>
                <a:outerShdw blurRad="38100" dist="38100" dir="2700000" algn="tl">
                  <a:srgbClr val="000000">
                    <a:alpha val="43137"/>
                  </a:srgbClr>
                </a:outerShdw>
              </a:effectLst>
            </a:rPr>
            <a:t>Hire Freelancers</a:t>
          </a:r>
        </a:p>
      </dgm:t>
    </dgm:pt>
    <dgm:pt modelId="{F062E9FD-D803-4DA9-80FA-2A8AA6453959}" type="parTrans" cxnId="{D089A87E-469C-4CEC-BDCA-5B2161C793B6}">
      <dgm:prSet/>
      <dgm:spPr/>
      <dgm:t>
        <a:bodyPr/>
        <a:lstStyle/>
        <a:p>
          <a:endParaRPr lang="en-ZA">
            <a:effectLst>
              <a:outerShdw blurRad="38100" dist="38100" dir="2700000" algn="tl">
                <a:srgbClr val="000000">
                  <a:alpha val="43137"/>
                </a:srgbClr>
              </a:outerShdw>
            </a:effectLst>
          </a:endParaRPr>
        </a:p>
      </dgm:t>
    </dgm:pt>
    <dgm:pt modelId="{5B095BC5-CDE0-41AE-BBF3-A39D583A052A}" type="sibTrans" cxnId="{D089A87E-469C-4CEC-BDCA-5B2161C793B6}">
      <dgm:prSet/>
      <dgm:spPr/>
      <dgm:t>
        <a:bodyPr/>
        <a:lstStyle/>
        <a:p>
          <a:endParaRPr lang="en-ZA">
            <a:effectLst>
              <a:outerShdw blurRad="38100" dist="38100" dir="2700000" algn="tl">
                <a:srgbClr val="000000">
                  <a:alpha val="43137"/>
                </a:srgbClr>
              </a:outerShdw>
            </a:effectLst>
          </a:endParaRPr>
        </a:p>
      </dgm:t>
    </dgm:pt>
    <dgm:pt modelId="{2336DEC0-FE4D-4AD7-9243-24EC999B7A7E}">
      <dgm:prSet custT="1"/>
      <dgm:spPr/>
      <dgm:t>
        <a:bodyPr/>
        <a:lstStyle/>
        <a:p>
          <a:r>
            <a:rPr lang="en-ZA" sz="2400" dirty="0">
              <a:effectLst>
                <a:outerShdw blurRad="38100" dist="38100" dir="2700000" algn="tl">
                  <a:srgbClr val="000000">
                    <a:alpha val="43137"/>
                  </a:srgbClr>
                </a:outerShdw>
              </a:effectLst>
            </a:rPr>
            <a:t>Invest in CRM Software</a:t>
          </a:r>
        </a:p>
      </dgm:t>
    </dgm:pt>
    <dgm:pt modelId="{921910B3-AECB-4D73-A5BF-A96688D8918E}" type="parTrans" cxnId="{3A9198B6-FEFA-4FD4-932E-7348D0C6681D}">
      <dgm:prSet/>
      <dgm:spPr/>
      <dgm:t>
        <a:bodyPr/>
        <a:lstStyle/>
        <a:p>
          <a:endParaRPr lang="en-ZA">
            <a:effectLst>
              <a:outerShdw blurRad="38100" dist="38100" dir="2700000" algn="tl">
                <a:srgbClr val="000000">
                  <a:alpha val="43137"/>
                </a:srgbClr>
              </a:outerShdw>
            </a:effectLst>
          </a:endParaRPr>
        </a:p>
      </dgm:t>
    </dgm:pt>
    <dgm:pt modelId="{0DC7CC67-5A86-4C7A-A824-C6E30EE8710D}" type="sibTrans" cxnId="{3A9198B6-FEFA-4FD4-932E-7348D0C6681D}">
      <dgm:prSet/>
      <dgm:spPr/>
      <dgm:t>
        <a:bodyPr/>
        <a:lstStyle/>
        <a:p>
          <a:endParaRPr lang="en-ZA">
            <a:effectLst>
              <a:outerShdw blurRad="38100" dist="38100" dir="2700000" algn="tl">
                <a:srgbClr val="000000">
                  <a:alpha val="43137"/>
                </a:srgbClr>
              </a:outerShdw>
            </a:effectLst>
          </a:endParaRPr>
        </a:p>
      </dgm:t>
    </dgm:pt>
    <dgm:pt modelId="{C987731C-BB21-409A-93E6-39EC0511A257}" type="pres">
      <dgm:prSet presAssocID="{95CE205E-3341-467C-8A60-F4DC054AF098}" presName="diagram" presStyleCnt="0">
        <dgm:presLayoutVars>
          <dgm:dir/>
          <dgm:resizeHandles val="exact"/>
        </dgm:presLayoutVars>
      </dgm:prSet>
      <dgm:spPr/>
    </dgm:pt>
    <dgm:pt modelId="{3A2196E9-1AA8-4F22-BA22-4A16FBD6424B}" type="pres">
      <dgm:prSet presAssocID="{A8F8FA9E-D054-4A3A-8520-91783CB08F63}" presName="node" presStyleLbl="node1" presStyleIdx="0" presStyleCnt="6" custScaleX="106005" custScaleY="81623">
        <dgm:presLayoutVars>
          <dgm:bulletEnabled val="1"/>
        </dgm:presLayoutVars>
      </dgm:prSet>
      <dgm:spPr/>
    </dgm:pt>
    <dgm:pt modelId="{1895DE71-EEDA-422C-817B-36F985C79E47}" type="pres">
      <dgm:prSet presAssocID="{7155A49D-025A-4159-82A4-B5564B9E8468}" presName="sibTrans" presStyleCnt="0"/>
      <dgm:spPr/>
    </dgm:pt>
    <dgm:pt modelId="{808C7378-E75F-413F-8C6A-19112C5219E0}" type="pres">
      <dgm:prSet presAssocID="{6F0FE7AB-1383-4286-873F-1B4B6EFDCF8A}" presName="node" presStyleLbl="node1" presStyleIdx="1" presStyleCnt="6" custScaleX="106005" custScaleY="81623">
        <dgm:presLayoutVars>
          <dgm:bulletEnabled val="1"/>
        </dgm:presLayoutVars>
      </dgm:prSet>
      <dgm:spPr/>
    </dgm:pt>
    <dgm:pt modelId="{AB4D4D6F-EE3F-48C4-945B-0BBE956C2B6D}" type="pres">
      <dgm:prSet presAssocID="{4188C7D4-2CEF-4412-8D58-53B7DD9D032A}" presName="sibTrans" presStyleCnt="0"/>
      <dgm:spPr/>
    </dgm:pt>
    <dgm:pt modelId="{A4222BD1-93C0-4AF0-8C27-9DBF9D57377B}" type="pres">
      <dgm:prSet presAssocID="{87800CCC-D525-477E-B69A-1B289EF83BE7}" presName="node" presStyleLbl="node1" presStyleIdx="2" presStyleCnt="6" custScaleX="106005" custScaleY="81623">
        <dgm:presLayoutVars>
          <dgm:bulletEnabled val="1"/>
        </dgm:presLayoutVars>
      </dgm:prSet>
      <dgm:spPr/>
    </dgm:pt>
    <dgm:pt modelId="{659BE023-1AAF-4CF2-B6E3-B66F9B5E6BE0}" type="pres">
      <dgm:prSet presAssocID="{CF288576-9C48-4861-9D55-89772CDCE7E9}" presName="sibTrans" presStyleCnt="0"/>
      <dgm:spPr/>
    </dgm:pt>
    <dgm:pt modelId="{0C59BA9B-850D-44E8-9928-6F95830EC882}" type="pres">
      <dgm:prSet presAssocID="{32D74CE6-ACCB-49FE-AB3B-23288C04AF43}" presName="node" presStyleLbl="node1" presStyleIdx="3" presStyleCnt="6" custScaleX="106005" custScaleY="81623">
        <dgm:presLayoutVars>
          <dgm:bulletEnabled val="1"/>
        </dgm:presLayoutVars>
      </dgm:prSet>
      <dgm:spPr/>
    </dgm:pt>
    <dgm:pt modelId="{8DA3CF95-D706-4476-96AA-390B7F9B3FB0}" type="pres">
      <dgm:prSet presAssocID="{6EF64244-355E-4BF3-8CC3-30DDFB18C691}" presName="sibTrans" presStyleCnt="0"/>
      <dgm:spPr/>
    </dgm:pt>
    <dgm:pt modelId="{1801ABD2-6E02-43B3-9A74-7FCB7283EABE}" type="pres">
      <dgm:prSet presAssocID="{5DEDB9A7-739C-4D19-A4D9-76DC2EF813C8}" presName="node" presStyleLbl="node1" presStyleIdx="4" presStyleCnt="6" custScaleX="106005" custScaleY="81623">
        <dgm:presLayoutVars>
          <dgm:bulletEnabled val="1"/>
        </dgm:presLayoutVars>
      </dgm:prSet>
      <dgm:spPr/>
    </dgm:pt>
    <dgm:pt modelId="{94A2BB5D-12B3-4C91-A9FE-DC7108BE26C7}" type="pres">
      <dgm:prSet presAssocID="{5B095BC5-CDE0-41AE-BBF3-A39D583A052A}" presName="sibTrans" presStyleCnt="0"/>
      <dgm:spPr/>
    </dgm:pt>
    <dgm:pt modelId="{777321C0-58DE-4FDF-A712-D5644B9D2836}" type="pres">
      <dgm:prSet presAssocID="{2336DEC0-FE4D-4AD7-9243-24EC999B7A7E}" presName="node" presStyleLbl="node1" presStyleIdx="5" presStyleCnt="6" custScaleX="106005" custScaleY="81623">
        <dgm:presLayoutVars>
          <dgm:bulletEnabled val="1"/>
        </dgm:presLayoutVars>
      </dgm:prSet>
      <dgm:spPr/>
    </dgm:pt>
  </dgm:ptLst>
  <dgm:cxnLst>
    <dgm:cxn modelId="{B3C6214A-07F2-4C72-960D-5CF0419F036B}" type="presOf" srcId="{32D74CE6-ACCB-49FE-AB3B-23288C04AF43}" destId="{0C59BA9B-850D-44E8-9928-6F95830EC882}" srcOrd="0" destOrd="0" presId="urn:microsoft.com/office/officeart/2005/8/layout/default"/>
    <dgm:cxn modelId="{98C22379-8D6F-4D61-BF50-F2C8C1709D4A}" type="presOf" srcId="{95CE205E-3341-467C-8A60-F4DC054AF098}" destId="{C987731C-BB21-409A-93E6-39EC0511A257}" srcOrd="0" destOrd="0" presId="urn:microsoft.com/office/officeart/2005/8/layout/default"/>
    <dgm:cxn modelId="{D089A87E-469C-4CEC-BDCA-5B2161C793B6}" srcId="{95CE205E-3341-467C-8A60-F4DC054AF098}" destId="{5DEDB9A7-739C-4D19-A4D9-76DC2EF813C8}" srcOrd="4" destOrd="0" parTransId="{F062E9FD-D803-4DA9-80FA-2A8AA6453959}" sibTransId="{5B095BC5-CDE0-41AE-BBF3-A39D583A052A}"/>
    <dgm:cxn modelId="{5E7C677F-75A1-40BB-820A-D86585C37E21}" srcId="{95CE205E-3341-467C-8A60-F4DC054AF098}" destId="{A8F8FA9E-D054-4A3A-8520-91783CB08F63}" srcOrd="0" destOrd="0" parTransId="{70143C1B-3C13-48C9-948A-C7D780317DB2}" sibTransId="{7155A49D-025A-4159-82A4-B5564B9E8468}"/>
    <dgm:cxn modelId="{CEB2D1A1-D5CD-453F-814C-DCF4D074E631}" type="presOf" srcId="{6F0FE7AB-1383-4286-873F-1B4B6EFDCF8A}" destId="{808C7378-E75F-413F-8C6A-19112C5219E0}" srcOrd="0" destOrd="0" presId="urn:microsoft.com/office/officeart/2005/8/layout/default"/>
    <dgm:cxn modelId="{3A9198B6-FEFA-4FD4-932E-7348D0C6681D}" srcId="{95CE205E-3341-467C-8A60-F4DC054AF098}" destId="{2336DEC0-FE4D-4AD7-9243-24EC999B7A7E}" srcOrd="5" destOrd="0" parTransId="{921910B3-AECB-4D73-A5BF-A96688D8918E}" sibTransId="{0DC7CC67-5A86-4C7A-A824-C6E30EE8710D}"/>
    <dgm:cxn modelId="{C9A783BE-20F0-4AC5-8BB0-F062613DF94E}" type="presOf" srcId="{2336DEC0-FE4D-4AD7-9243-24EC999B7A7E}" destId="{777321C0-58DE-4FDF-A712-D5644B9D2836}" srcOrd="0" destOrd="0" presId="urn:microsoft.com/office/officeart/2005/8/layout/default"/>
    <dgm:cxn modelId="{60F23BCA-5198-4CA5-A9BF-59B01A95954E}" type="presOf" srcId="{87800CCC-D525-477E-B69A-1B289EF83BE7}" destId="{A4222BD1-93C0-4AF0-8C27-9DBF9D57377B}" srcOrd="0" destOrd="0" presId="urn:microsoft.com/office/officeart/2005/8/layout/default"/>
    <dgm:cxn modelId="{7CC687E3-AD46-48BB-919F-B6C8A4C4C6D3}" type="presOf" srcId="{5DEDB9A7-739C-4D19-A4D9-76DC2EF813C8}" destId="{1801ABD2-6E02-43B3-9A74-7FCB7283EABE}" srcOrd="0" destOrd="0" presId="urn:microsoft.com/office/officeart/2005/8/layout/default"/>
    <dgm:cxn modelId="{B393A6EA-8FFE-4902-890C-0C2608C1014C}" type="presOf" srcId="{A8F8FA9E-D054-4A3A-8520-91783CB08F63}" destId="{3A2196E9-1AA8-4F22-BA22-4A16FBD6424B}" srcOrd="0" destOrd="0" presId="urn:microsoft.com/office/officeart/2005/8/layout/default"/>
    <dgm:cxn modelId="{ADDCC0EC-C798-46CA-B1AC-D0BFF214FC5E}" srcId="{95CE205E-3341-467C-8A60-F4DC054AF098}" destId="{87800CCC-D525-477E-B69A-1B289EF83BE7}" srcOrd="2" destOrd="0" parTransId="{BA35DFB9-680F-490B-A583-128B8A44B836}" sibTransId="{CF288576-9C48-4861-9D55-89772CDCE7E9}"/>
    <dgm:cxn modelId="{3004C1F6-B638-4D48-932B-0F5F53F3173F}" srcId="{95CE205E-3341-467C-8A60-F4DC054AF098}" destId="{6F0FE7AB-1383-4286-873F-1B4B6EFDCF8A}" srcOrd="1" destOrd="0" parTransId="{EAF0473C-29BD-43CE-875F-E04CCCFDF29B}" sibTransId="{4188C7D4-2CEF-4412-8D58-53B7DD9D032A}"/>
    <dgm:cxn modelId="{01A435FC-A738-4BD6-B24D-705BCB3A57DF}" srcId="{95CE205E-3341-467C-8A60-F4DC054AF098}" destId="{32D74CE6-ACCB-49FE-AB3B-23288C04AF43}" srcOrd="3" destOrd="0" parTransId="{2C3B9497-9E85-47AD-8597-C94A902A57CB}" sibTransId="{6EF64244-355E-4BF3-8CC3-30DDFB18C691}"/>
    <dgm:cxn modelId="{C7E31C8E-592C-4838-A8CC-F77A0849C6B4}" type="presParOf" srcId="{C987731C-BB21-409A-93E6-39EC0511A257}" destId="{3A2196E9-1AA8-4F22-BA22-4A16FBD6424B}" srcOrd="0" destOrd="0" presId="urn:microsoft.com/office/officeart/2005/8/layout/default"/>
    <dgm:cxn modelId="{EB327646-FBD7-4A6A-86DB-00CE5931AC5F}" type="presParOf" srcId="{C987731C-BB21-409A-93E6-39EC0511A257}" destId="{1895DE71-EEDA-422C-817B-36F985C79E47}" srcOrd="1" destOrd="0" presId="urn:microsoft.com/office/officeart/2005/8/layout/default"/>
    <dgm:cxn modelId="{BBBC68FC-61DE-45F9-A6F4-83DFF0B5B06C}" type="presParOf" srcId="{C987731C-BB21-409A-93E6-39EC0511A257}" destId="{808C7378-E75F-413F-8C6A-19112C5219E0}" srcOrd="2" destOrd="0" presId="urn:microsoft.com/office/officeart/2005/8/layout/default"/>
    <dgm:cxn modelId="{D93BD0A1-FE5A-4BEF-9287-1772F41E5698}" type="presParOf" srcId="{C987731C-BB21-409A-93E6-39EC0511A257}" destId="{AB4D4D6F-EE3F-48C4-945B-0BBE956C2B6D}" srcOrd="3" destOrd="0" presId="urn:microsoft.com/office/officeart/2005/8/layout/default"/>
    <dgm:cxn modelId="{01BE9D62-4FE4-4EC8-B28F-094D9A5ADAA0}" type="presParOf" srcId="{C987731C-BB21-409A-93E6-39EC0511A257}" destId="{A4222BD1-93C0-4AF0-8C27-9DBF9D57377B}" srcOrd="4" destOrd="0" presId="urn:microsoft.com/office/officeart/2005/8/layout/default"/>
    <dgm:cxn modelId="{EA1D669D-23E8-46B7-AE17-8D18A8799C82}" type="presParOf" srcId="{C987731C-BB21-409A-93E6-39EC0511A257}" destId="{659BE023-1AAF-4CF2-B6E3-B66F9B5E6BE0}" srcOrd="5" destOrd="0" presId="urn:microsoft.com/office/officeart/2005/8/layout/default"/>
    <dgm:cxn modelId="{1E20AE5E-240B-4605-9439-C42311AFE52A}" type="presParOf" srcId="{C987731C-BB21-409A-93E6-39EC0511A257}" destId="{0C59BA9B-850D-44E8-9928-6F95830EC882}" srcOrd="6" destOrd="0" presId="urn:microsoft.com/office/officeart/2005/8/layout/default"/>
    <dgm:cxn modelId="{D5B1C5D3-2DA5-49C8-B049-4EA32CC39B65}" type="presParOf" srcId="{C987731C-BB21-409A-93E6-39EC0511A257}" destId="{8DA3CF95-D706-4476-96AA-390B7F9B3FB0}" srcOrd="7" destOrd="0" presId="urn:microsoft.com/office/officeart/2005/8/layout/default"/>
    <dgm:cxn modelId="{9BC09815-FC72-4E81-B5AD-6B98C148A19F}" type="presParOf" srcId="{C987731C-BB21-409A-93E6-39EC0511A257}" destId="{1801ABD2-6E02-43B3-9A74-7FCB7283EABE}" srcOrd="8" destOrd="0" presId="urn:microsoft.com/office/officeart/2005/8/layout/default"/>
    <dgm:cxn modelId="{76F57A2E-BF95-4899-8E23-E8FA3147526F}" type="presParOf" srcId="{C987731C-BB21-409A-93E6-39EC0511A257}" destId="{94A2BB5D-12B3-4C91-A9FE-DC7108BE26C7}" srcOrd="9" destOrd="0" presId="urn:microsoft.com/office/officeart/2005/8/layout/default"/>
    <dgm:cxn modelId="{8AA45F6F-27F4-4BD8-BB21-24C7F2CA288F}" type="presParOf" srcId="{C987731C-BB21-409A-93E6-39EC0511A257}" destId="{777321C0-58DE-4FDF-A712-D5644B9D283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EECA54-6741-485B-846F-D76743794C04}"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09EEB87-0499-4C51-90A4-63BCD1F3A3BC}">
      <dgm:prSet phldrT="[Text]"/>
      <dgm:spPr/>
      <dgm:t>
        <a:bodyPr/>
        <a:lstStyle/>
        <a:p>
          <a:r>
            <a:rPr lang="en-ZA" dirty="0">
              <a:effectLst>
                <a:outerShdw blurRad="38100" dist="38100" dir="2700000" algn="tl">
                  <a:srgbClr val="000000">
                    <a:alpha val="43137"/>
                  </a:srgbClr>
                </a:outerShdw>
              </a:effectLst>
            </a:rPr>
            <a:t>Cost vs. benefit</a:t>
          </a:r>
        </a:p>
      </dgm:t>
    </dgm:pt>
    <dgm:pt modelId="{0FF4ADEC-DE65-47BC-97EC-6E444D6D091E}" type="parTrans" cxnId="{6A4C640F-A7B5-4002-A10A-0D5C27355194}">
      <dgm:prSet/>
      <dgm:spPr/>
      <dgm:t>
        <a:bodyPr/>
        <a:lstStyle/>
        <a:p>
          <a:endParaRPr lang="en-ZA"/>
        </a:p>
      </dgm:t>
    </dgm:pt>
    <dgm:pt modelId="{9DD86E38-8AC9-4E3A-AF22-E05E1AC6372F}" type="sibTrans" cxnId="{6A4C640F-A7B5-4002-A10A-0D5C27355194}">
      <dgm:prSet/>
      <dgm:spPr/>
      <dgm:t>
        <a:bodyPr/>
        <a:lstStyle/>
        <a:p>
          <a:endParaRPr lang="en-ZA"/>
        </a:p>
      </dgm:t>
    </dgm:pt>
    <dgm:pt modelId="{8EA25717-6972-4E68-B059-82EDB4A87100}">
      <dgm:prSet/>
      <dgm:spPr/>
      <dgm:t>
        <a:bodyPr/>
        <a:lstStyle/>
        <a:p>
          <a:r>
            <a:rPr lang="en-ZA" dirty="0">
              <a:effectLst>
                <a:outerShdw blurRad="38100" dist="38100" dir="2700000" algn="tl">
                  <a:srgbClr val="000000">
                    <a:alpha val="43137"/>
                  </a:srgbClr>
                </a:outerShdw>
              </a:effectLst>
            </a:rPr>
            <a:t>Report on programme activities</a:t>
          </a:r>
        </a:p>
      </dgm:t>
    </dgm:pt>
    <dgm:pt modelId="{E1B2BF80-2F23-4838-BEA3-D605780F46BC}" type="parTrans" cxnId="{B0D00C9E-8ED4-45E9-9D22-F8D4D33D0191}">
      <dgm:prSet/>
      <dgm:spPr/>
      <dgm:t>
        <a:bodyPr/>
        <a:lstStyle/>
        <a:p>
          <a:endParaRPr lang="en-ZA"/>
        </a:p>
      </dgm:t>
    </dgm:pt>
    <dgm:pt modelId="{8922EBE6-D19C-4B68-BDCE-518E02325B9F}" type="sibTrans" cxnId="{B0D00C9E-8ED4-45E9-9D22-F8D4D33D0191}">
      <dgm:prSet/>
      <dgm:spPr/>
      <dgm:t>
        <a:bodyPr/>
        <a:lstStyle/>
        <a:p>
          <a:endParaRPr lang="en-ZA"/>
        </a:p>
      </dgm:t>
    </dgm:pt>
    <dgm:pt modelId="{1201E718-7016-44FA-BB4D-6EAC198F2D32}">
      <dgm:prSet/>
      <dgm:spPr/>
      <dgm:t>
        <a:bodyPr/>
        <a:lstStyle/>
        <a:p>
          <a:r>
            <a:rPr lang="en-ZA" dirty="0">
              <a:effectLst>
                <a:outerShdw blurRad="38100" dist="38100" dir="2700000" algn="tl">
                  <a:srgbClr val="000000">
                    <a:alpha val="43137"/>
                  </a:srgbClr>
                </a:outerShdw>
              </a:effectLst>
            </a:rPr>
            <a:t>Manage marketing communications</a:t>
          </a:r>
        </a:p>
      </dgm:t>
    </dgm:pt>
    <dgm:pt modelId="{95FE9DB4-6B6B-418C-8344-A7F7DA5EA65F}" type="parTrans" cxnId="{F905C09F-02B4-42F2-9D38-887F059DD1D5}">
      <dgm:prSet/>
      <dgm:spPr/>
      <dgm:t>
        <a:bodyPr/>
        <a:lstStyle/>
        <a:p>
          <a:endParaRPr lang="en-ZA"/>
        </a:p>
      </dgm:t>
    </dgm:pt>
    <dgm:pt modelId="{B608E566-4A19-4781-A071-EA80A4753F94}" type="sibTrans" cxnId="{F905C09F-02B4-42F2-9D38-887F059DD1D5}">
      <dgm:prSet/>
      <dgm:spPr/>
      <dgm:t>
        <a:bodyPr/>
        <a:lstStyle/>
        <a:p>
          <a:endParaRPr lang="en-ZA"/>
        </a:p>
      </dgm:t>
    </dgm:pt>
    <dgm:pt modelId="{5D1F3406-6C47-406F-AA0D-6630DCB9BD08}">
      <dgm:prSet/>
      <dgm:spPr/>
      <dgm:t>
        <a:bodyPr/>
        <a:lstStyle/>
        <a:p>
          <a:r>
            <a:rPr lang="en-GB" dirty="0">
              <a:effectLst>
                <a:outerShdw blurRad="38100" dist="38100" dir="2700000" algn="tl">
                  <a:srgbClr val="000000">
                    <a:alpha val="43137"/>
                  </a:srgbClr>
                </a:outerShdw>
              </a:effectLst>
            </a:rPr>
            <a:t>Manage online fundraising and other income streams</a:t>
          </a:r>
          <a:endParaRPr lang="en-ZA" dirty="0">
            <a:effectLst>
              <a:outerShdw blurRad="38100" dist="38100" dir="2700000" algn="tl">
                <a:srgbClr val="000000">
                  <a:alpha val="43137"/>
                </a:srgbClr>
              </a:outerShdw>
            </a:effectLst>
          </a:endParaRPr>
        </a:p>
      </dgm:t>
    </dgm:pt>
    <dgm:pt modelId="{9A2350A8-B7BD-4C79-8E18-5E55AAA9F807}" type="parTrans" cxnId="{775FFF38-F661-4E77-9519-8B6BDB29B323}">
      <dgm:prSet/>
      <dgm:spPr/>
      <dgm:t>
        <a:bodyPr/>
        <a:lstStyle/>
        <a:p>
          <a:endParaRPr lang="en-ZA"/>
        </a:p>
      </dgm:t>
    </dgm:pt>
    <dgm:pt modelId="{5B162298-80EE-44DE-B576-1C0D986DB8DD}" type="sibTrans" cxnId="{775FFF38-F661-4E77-9519-8B6BDB29B323}">
      <dgm:prSet/>
      <dgm:spPr/>
      <dgm:t>
        <a:bodyPr/>
        <a:lstStyle/>
        <a:p>
          <a:endParaRPr lang="en-ZA"/>
        </a:p>
      </dgm:t>
    </dgm:pt>
    <dgm:pt modelId="{C6CEF7B9-60E2-4ED7-B6DA-7B0F46DD73EA}">
      <dgm:prSet/>
      <dgm:spPr/>
      <dgm:t>
        <a:bodyPr/>
        <a:lstStyle/>
        <a:p>
          <a:r>
            <a:rPr lang="en-ZA" dirty="0">
              <a:effectLst>
                <a:outerShdw blurRad="38100" dist="38100" dir="2700000" algn="tl">
                  <a:srgbClr val="000000">
                    <a:alpha val="43137"/>
                  </a:srgbClr>
                </a:outerShdw>
              </a:effectLst>
            </a:rPr>
            <a:t>Manage volunteers</a:t>
          </a:r>
        </a:p>
      </dgm:t>
    </dgm:pt>
    <dgm:pt modelId="{04DCCA49-3C2C-4E07-A3F0-16BA602B8DBC}" type="parTrans" cxnId="{B68B372A-573C-48FB-AB08-DB982E66824A}">
      <dgm:prSet/>
      <dgm:spPr/>
      <dgm:t>
        <a:bodyPr/>
        <a:lstStyle/>
        <a:p>
          <a:endParaRPr lang="en-ZA"/>
        </a:p>
      </dgm:t>
    </dgm:pt>
    <dgm:pt modelId="{B7FDBE66-F3FC-40F1-9F27-E5959437A416}" type="sibTrans" cxnId="{B68B372A-573C-48FB-AB08-DB982E66824A}">
      <dgm:prSet/>
      <dgm:spPr/>
      <dgm:t>
        <a:bodyPr/>
        <a:lstStyle/>
        <a:p>
          <a:endParaRPr lang="en-ZA"/>
        </a:p>
      </dgm:t>
    </dgm:pt>
    <dgm:pt modelId="{50B3D59A-002D-46E7-9366-396801BC5FC9}" type="pres">
      <dgm:prSet presAssocID="{B7EECA54-6741-485B-846F-D76743794C04}" presName="diagram" presStyleCnt="0">
        <dgm:presLayoutVars>
          <dgm:dir/>
          <dgm:resizeHandles val="exact"/>
        </dgm:presLayoutVars>
      </dgm:prSet>
      <dgm:spPr/>
    </dgm:pt>
    <dgm:pt modelId="{F5204B87-00B5-4319-8574-0058A2F40A54}" type="pres">
      <dgm:prSet presAssocID="{509EEB87-0499-4C51-90A4-63BCD1F3A3BC}" presName="node" presStyleLbl="node1" presStyleIdx="0" presStyleCnt="5">
        <dgm:presLayoutVars>
          <dgm:bulletEnabled val="1"/>
        </dgm:presLayoutVars>
      </dgm:prSet>
      <dgm:spPr/>
    </dgm:pt>
    <dgm:pt modelId="{6FFF572D-5825-408E-A2CD-88A68977E4E1}" type="pres">
      <dgm:prSet presAssocID="{9DD86E38-8AC9-4E3A-AF22-E05E1AC6372F}" presName="sibTrans" presStyleCnt="0"/>
      <dgm:spPr/>
    </dgm:pt>
    <dgm:pt modelId="{662790C4-0C18-47F4-80CB-9A486B4B6BF3}" type="pres">
      <dgm:prSet presAssocID="{8EA25717-6972-4E68-B059-82EDB4A87100}" presName="node" presStyleLbl="node1" presStyleIdx="1" presStyleCnt="5">
        <dgm:presLayoutVars>
          <dgm:bulletEnabled val="1"/>
        </dgm:presLayoutVars>
      </dgm:prSet>
      <dgm:spPr/>
    </dgm:pt>
    <dgm:pt modelId="{AFE9ACBB-12F3-4EC9-8D11-66EDF1BF111C}" type="pres">
      <dgm:prSet presAssocID="{8922EBE6-D19C-4B68-BDCE-518E02325B9F}" presName="sibTrans" presStyleCnt="0"/>
      <dgm:spPr/>
    </dgm:pt>
    <dgm:pt modelId="{BAAEFC45-C7A5-49F6-B2FC-E188656E26BC}" type="pres">
      <dgm:prSet presAssocID="{1201E718-7016-44FA-BB4D-6EAC198F2D32}" presName="node" presStyleLbl="node1" presStyleIdx="2" presStyleCnt="5">
        <dgm:presLayoutVars>
          <dgm:bulletEnabled val="1"/>
        </dgm:presLayoutVars>
      </dgm:prSet>
      <dgm:spPr/>
    </dgm:pt>
    <dgm:pt modelId="{D5D2DF3E-75BA-4F64-A169-A3065E4CDA38}" type="pres">
      <dgm:prSet presAssocID="{B608E566-4A19-4781-A071-EA80A4753F94}" presName="sibTrans" presStyleCnt="0"/>
      <dgm:spPr/>
    </dgm:pt>
    <dgm:pt modelId="{96CC2079-06AC-469B-A52C-7B9051CFA60F}" type="pres">
      <dgm:prSet presAssocID="{5D1F3406-6C47-406F-AA0D-6630DCB9BD08}" presName="node" presStyleLbl="node1" presStyleIdx="3" presStyleCnt="5">
        <dgm:presLayoutVars>
          <dgm:bulletEnabled val="1"/>
        </dgm:presLayoutVars>
      </dgm:prSet>
      <dgm:spPr/>
    </dgm:pt>
    <dgm:pt modelId="{E3FE34DD-CE05-474C-9BCF-F40226287C23}" type="pres">
      <dgm:prSet presAssocID="{5B162298-80EE-44DE-B576-1C0D986DB8DD}" presName="sibTrans" presStyleCnt="0"/>
      <dgm:spPr/>
    </dgm:pt>
    <dgm:pt modelId="{5126B256-9AA6-474B-92CB-6476D1DA961D}" type="pres">
      <dgm:prSet presAssocID="{C6CEF7B9-60E2-4ED7-B6DA-7B0F46DD73EA}" presName="node" presStyleLbl="node1" presStyleIdx="4" presStyleCnt="5">
        <dgm:presLayoutVars>
          <dgm:bulletEnabled val="1"/>
        </dgm:presLayoutVars>
      </dgm:prSet>
      <dgm:spPr/>
    </dgm:pt>
  </dgm:ptLst>
  <dgm:cxnLst>
    <dgm:cxn modelId="{4448FA0E-F2D4-43E4-8344-0731165FD4DB}" type="presOf" srcId="{5D1F3406-6C47-406F-AA0D-6630DCB9BD08}" destId="{96CC2079-06AC-469B-A52C-7B9051CFA60F}" srcOrd="0" destOrd="0" presId="urn:microsoft.com/office/officeart/2005/8/layout/default"/>
    <dgm:cxn modelId="{6A4C640F-A7B5-4002-A10A-0D5C27355194}" srcId="{B7EECA54-6741-485B-846F-D76743794C04}" destId="{509EEB87-0499-4C51-90A4-63BCD1F3A3BC}" srcOrd="0" destOrd="0" parTransId="{0FF4ADEC-DE65-47BC-97EC-6E444D6D091E}" sibTransId="{9DD86E38-8AC9-4E3A-AF22-E05E1AC6372F}"/>
    <dgm:cxn modelId="{4F1EB41F-72DE-43C5-8E60-A3151F7323A2}" type="presOf" srcId="{1201E718-7016-44FA-BB4D-6EAC198F2D32}" destId="{BAAEFC45-C7A5-49F6-B2FC-E188656E26BC}" srcOrd="0" destOrd="0" presId="urn:microsoft.com/office/officeart/2005/8/layout/default"/>
    <dgm:cxn modelId="{B68B372A-573C-48FB-AB08-DB982E66824A}" srcId="{B7EECA54-6741-485B-846F-D76743794C04}" destId="{C6CEF7B9-60E2-4ED7-B6DA-7B0F46DD73EA}" srcOrd="4" destOrd="0" parTransId="{04DCCA49-3C2C-4E07-A3F0-16BA602B8DBC}" sibTransId="{B7FDBE66-F3FC-40F1-9F27-E5959437A416}"/>
    <dgm:cxn modelId="{775FFF38-F661-4E77-9519-8B6BDB29B323}" srcId="{B7EECA54-6741-485B-846F-D76743794C04}" destId="{5D1F3406-6C47-406F-AA0D-6630DCB9BD08}" srcOrd="3" destOrd="0" parTransId="{9A2350A8-B7BD-4C79-8E18-5E55AAA9F807}" sibTransId="{5B162298-80EE-44DE-B576-1C0D986DB8DD}"/>
    <dgm:cxn modelId="{B5DE2F74-C82B-4A28-AE5F-20A2942B1E01}" type="presOf" srcId="{C6CEF7B9-60E2-4ED7-B6DA-7B0F46DD73EA}" destId="{5126B256-9AA6-474B-92CB-6476D1DA961D}" srcOrd="0" destOrd="0" presId="urn:microsoft.com/office/officeart/2005/8/layout/default"/>
    <dgm:cxn modelId="{C819BC7A-16AF-4393-B5F9-60602120100F}" type="presOf" srcId="{509EEB87-0499-4C51-90A4-63BCD1F3A3BC}" destId="{F5204B87-00B5-4319-8574-0058A2F40A54}" srcOrd="0" destOrd="0" presId="urn:microsoft.com/office/officeart/2005/8/layout/default"/>
    <dgm:cxn modelId="{33946087-6C15-40FA-A65A-9DB7FCC76314}" type="presOf" srcId="{B7EECA54-6741-485B-846F-D76743794C04}" destId="{50B3D59A-002D-46E7-9366-396801BC5FC9}" srcOrd="0" destOrd="0" presId="urn:microsoft.com/office/officeart/2005/8/layout/default"/>
    <dgm:cxn modelId="{B0D00C9E-8ED4-45E9-9D22-F8D4D33D0191}" srcId="{B7EECA54-6741-485B-846F-D76743794C04}" destId="{8EA25717-6972-4E68-B059-82EDB4A87100}" srcOrd="1" destOrd="0" parTransId="{E1B2BF80-2F23-4838-BEA3-D605780F46BC}" sibTransId="{8922EBE6-D19C-4B68-BDCE-518E02325B9F}"/>
    <dgm:cxn modelId="{B39F149F-F9A2-4A18-A5B4-4AC82E4BD195}" type="presOf" srcId="{8EA25717-6972-4E68-B059-82EDB4A87100}" destId="{662790C4-0C18-47F4-80CB-9A486B4B6BF3}" srcOrd="0" destOrd="0" presId="urn:microsoft.com/office/officeart/2005/8/layout/default"/>
    <dgm:cxn modelId="{F905C09F-02B4-42F2-9D38-887F059DD1D5}" srcId="{B7EECA54-6741-485B-846F-D76743794C04}" destId="{1201E718-7016-44FA-BB4D-6EAC198F2D32}" srcOrd="2" destOrd="0" parTransId="{95FE9DB4-6B6B-418C-8344-A7F7DA5EA65F}" sibTransId="{B608E566-4A19-4781-A071-EA80A4753F94}"/>
    <dgm:cxn modelId="{10F2D44E-840A-4230-A558-6665FF1917E9}" type="presParOf" srcId="{50B3D59A-002D-46E7-9366-396801BC5FC9}" destId="{F5204B87-00B5-4319-8574-0058A2F40A54}" srcOrd="0" destOrd="0" presId="urn:microsoft.com/office/officeart/2005/8/layout/default"/>
    <dgm:cxn modelId="{E8309DBA-CA90-4FBE-BD51-A92739AF8C24}" type="presParOf" srcId="{50B3D59A-002D-46E7-9366-396801BC5FC9}" destId="{6FFF572D-5825-408E-A2CD-88A68977E4E1}" srcOrd="1" destOrd="0" presId="urn:microsoft.com/office/officeart/2005/8/layout/default"/>
    <dgm:cxn modelId="{4146D47C-BFDA-42EC-981C-56E9244B4F5A}" type="presParOf" srcId="{50B3D59A-002D-46E7-9366-396801BC5FC9}" destId="{662790C4-0C18-47F4-80CB-9A486B4B6BF3}" srcOrd="2" destOrd="0" presId="urn:microsoft.com/office/officeart/2005/8/layout/default"/>
    <dgm:cxn modelId="{1AF7BEED-B6EB-4A54-A800-C19D44AF8BB1}" type="presParOf" srcId="{50B3D59A-002D-46E7-9366-396801BC5FC9}" destId="{AFE9ACBB-12F3-4EC9-8D11-66EDF1BF111C}" srcOrd="3" destOrd="0" presId="urn:microsoft.com/office/officeart/2005/8/layout/default"/>
    <dgm:cxn modelId="{A0905D33-AF7A-4C6D-BA21-AE929BD6C97C}" type="presParOf" srcId="{50B3D59A-002D-46E7-9366-396801BC5FC9}" destId="{BAAEFC45-C7A5-49F6-B2FC-E188656E26BC}" srcOrd="4" destOrd="0" presId="urn:microsoft.com/office/officeart/2005/8/layout/default"/>
    <dgm:cxn modelId="{14DA4963-8BD1-4ECE-95FC-69398881424B}" type="presParOf" srcId="{50B3D59A-002D-46E7-9366-396801BC5FC9}" destId="{D5D2DF3E-75BA-4F64-A169-A3065E4CDA38}" srcOrd="5" destOrd="0" presId="urn:microsoft.com/office/officeart/2005/8/layout/default"/>
    <dgm:cxn modelId="{DB578E6B-A8C5-4877-85EA-A6D991CFB49C}" type="presParOf" srcId="{50B3D59A-002D-46E7-9366-396801BC5FC9}" destId="{96CC2079-06AC-469B-A52C-7B9051CFA60F}" srcOrd="6" destOrd="0" presId="urn:microsoft.com/office/officeart/2005/8/layout/default"/>
    <dgm:cxn modelId="{A5015BF7-03A2-471F-817F-764242870A96}" type="presParOf" srcId="{50B3D59A-002D-46E7-9366-396801BC5FC9}" destId="{E3FE34DD-CE05-474C-9BCF-F40226287C23}" srcOrd="7" destOrd="0" presId="urn:microsoft.com/office/officeart/2005/8/layout/default"/>
    <dgm:cxn modelId="{2C635903-B30C-42D4-B266-50EFA3114D16}" type="presParOf" srcId="{50B3D59A-002D-46E7-9366-396801BC5FC9}" destId="{5126B256-9AA6-474B-92CB-6476D1DA961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C50834-1D3E-46B9-8539-221BB52C3012}"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556953F-3AF2-4D38-AC7F-1AAE3709FF5B}">
      <dgm:prSet phldrT="[Text]" custT="1"/>
      <dgm:spPr/>
      <dgm:t>
        <a:bodyPr/>
        <a:lstStyle/>
        <a:p>
          <a:r>
            <a:rPr lang="en-ZA" sz="2400" dirty="0">
              <a:solidFill>
                <a:schemeClr val="bg1"/>
              </a:solidFill>
              <a:effectLst>
                <a:outerShdw blurRad="38100" dist="38100" dir="2700000" algn="tl">
                  <a:srgbClr val="000000">
                    <a:alpha val="43137"/>
                  </a:srgbClr>
                </a:outerShdw>
              </a:effectLst>
            </a:rPr>
            <a:t>NetSuite</a:t>
          </a:r>
        </a:p>
      </dgm:t>
    </dgm:pt>
    <dgm:pt modelId="{A9B1E1AC-06F3-4FBC-8D48-A3C89D1A2BA3}" type="parTrans" cxnId="{A5E773F8-DE46-46BE-9038-562564F5B1C7}">
      <dgm:prSet/>
      <dgm:spPr/>
      <dgm:t>
        <a:bodyPr/>
        <a:lstStyle/>
        <a:p>
          <a:endParaRPr lang="en-ZA"/>
        </a:p>
      </dgm:t>
    </dgm:pt>
    <dgm:pt modelId="{8C0D2BA1-907D-48BB-AB17-BB71E55C1BF0}" type="sibTrans" cxnId="{A5E773F8-DE46-46BE-9038-562564F5B1C7}">
      <dgm:prSet/>
      <dgm:spPr/>
      <dgm:t>
        <a:bodyPr/>
        <a:lstStyle/>
        <a:p>
          <a:endParaRPr lang="en-ZA"/>
        </a:p>
      </dgm:t>
    </dgm:pt>
    <dgm:pt modelId="{0DD84389-DCC4-41FE-8F12-71AEED4A2B34}">
      <dgm:prSet custT="1"/>
      <dgm:spPr/>
      <dgm:t>
        <a:bodyPr/>
        <a:lstStyle/>
        <a:p>
          <a:r>
            <a:rPr lang="en-ZA" sz="2400" dirty="0">
              <a:solidFill>
                <a:schemeClr val="bg1"/>
              </a:solidFill>
              <a:effectLst>
                <a:outerShdw blurRad="38100" dist="38100" dir="2700000" algn="tl">
                  <a:srgbClr val="000000">
                    <a:alpha val="43137"/>
                  </a:srgbClr>
                </a:outerShdw>
              </a:effectLst>
            </a:rPr>
            <a:t>Bloomberang </a:t>
          </a:r>
        </a:p>
      </dgm:t>
    </dgm:pt>
    <dgm:pt modelId="{B4744588-457F-47C8-856E-9C51243CAE02}" type="parTrans" cxnId="{184AD210-D22B-48D2-943D-FA0C17793493}">
      <dgm:prSet/>
      <dgm:spPr/>
      <dgm:t>
        <a:bodyPr/>
        <a:lstStyle/>
        <a:p>
          <a:endParaRPr lang="en-ZA"/>
        </a:p>
      </dgm:t>
    </dgm:pt>
    <dgm:pt modelId="{03E9827F-D371-483E-AFAA-526DD05E1995}" type="sibTrans" cxnId="{184AD210-D22B-48D2-943D-FA0C17793493}">
      <dgm:prSet/>
      <dgm:spPr/>
      <dgm:t>
        <a:bodyPr/>
        <a:lstStyle/>
        <a:p>
          <a:endParaRPr lang="en-ZA"/>
        </a:p>
      </dgm:t>
    </dgm:pt>
    <dgm:pt modelId="{A4541C11-5E4E-480F-843E-194E7AAE946A}">
      <dgm:prSet custT="1"/>
      <dgm:spPr/>
      <dgm:t>
        <a:bodyPr/>
        <a:lstStyle/>
        <a:p>
          <a:r>
            <a:rPr lang="en-ZA" sz="2400" dirty="0">
              <a:solidFill>
                <a:schemeClr val="bg1"/>
              </a:solidFill>
              <a:effectLst>
                <a:outerShdw blurRad="38100" dist="38100" dir="2700000" algn="tl">
                  <a:srgbClr val="000000">
                    <a:alpha val="43137"/>
                  </a:srgbClr>
                </a:outerShdw>
              </a:effectLst>
            </a:rPr>
            <a:t>EveryAction</a:t>
          </a:r>
        </a:p>
      </dgm:t>
    </dgm:pt>
    <dgm:pt modelId="{C449C9CE-30F1-4F51-AAFD-D0049F878DE4}" type="parTrans" cxnId="{F3FCB401-7E3E-4899-B8E2-8AAFAD993FCE}">
      <dgm:prSet/>
      <dgm:spPr/>
      <dgm:t>
        <a:bodyPr/>
        <a:lstStyle/>
        <a:p>
          <a:endParaRPr lang="en-ZA"/>
        </a:p>
      </dgm:t>
    </dgm:pt>
    <dgm:pt modelId="{BCF0E5C9-4971-40C7-AB3B-B97DA506784A}" type="sibTrans" cxnId="{F3FCB401-7E3E-4899-B8E2-8AAFAD993FCE}">
      <dgm:prSet/>
      <dgm:spPr/>
      <dgm:t>
        <a:bodyPr/>
        <a:lstStyle/>
        <a:p>
          <a:endParaRPr lang="en-ZA"/>
        </a:p>
      </dgm:t>
    </dgm:pt>
    <dgm:pt modelId="{9C2A5CFD-259C-456B-9B88-7D84485ED9B8}">
      <dgm:prSet custT="1"/>
      <dgm:spPr/>
      <dgm:t>
        <a:bodyPr/>
        <a:lstStyle/>
        <a:p>
          <a:r>
            <a:rPr lang="en-ZA" sz="2400" dirty="0">
              <a:solidFill>
                <a:schemeClr val="bg1"/>
              </a:solidFill>
              <a:effectLst>
                <a:outerShdw blurRad="38100" dist="38100" dir="2700000" algn="tl">
                  <a:srgbClr val="000000">
                    <a:alpha val="43137"/>
                  </a:srgbClr>
                </a:outerShdw>
              </a:effectLst>
            </a:rPr>
            <a:t>Network for Good</a:t>
          </a:r>
        </a:p>
      </dgm:t>
    </dgm:pt>
    <dgm:pt modelId="{96196443-A34E-4D34-B818-FFBCD178AEA4}" type="parTrans" cxnId="{F164E3F0-9FB4-4815-969D-DFDBB994299F}">
      <dgm:prSet/>
      <dgm:spPr/>
      <dgm:t>
        <a:bodyPr/>
        <a:lstStyle/>
        <a:p>
          <a:endParaRPr lang="en-ZA"/>
        </a:p>
      </dgm:t>
    </dgm:pt>
    <dgm:pt modelId="{73A69EE3-D343-4B66-89A0-8C69971CA114}" type="sibTrans" cxnId="{F164E3F0-9FB4-4815-969D-DFDBB994299F}">
      <dgm:prSet/>
      <dgm:spPr/>
      <dgm:t>
        <a:bodyPr/>
        <a:lstStyle/>
        <a:p>
          <a:endParaRPr lang="en-ZA"/>
        </a:p>
      </dgm:t>
    </dgm:pt>
    <dgm:pt modelId="{41FDB4B2-B746-420B-9D39-4502D89AC8C9}">
      <dgm:prSet custT="1"/>
      <dgm:spPr/>
      <dgm:t>
        <a:bodyPr/>
        <a:lstStyle/>
        <a:p>
          <a:r>
            <a:rPr lang="en-ZA" sz="2400" dirty="0">
              <a:solidFill>
                <a:schemeClr val="bg1"/>
              </a:solidFill>
              <a:effectLst>
                <a:outerShdw blurRad="38100" dist="38100" dir="2700000" algn="tl">
                  <a:srgbClr val="000000">
                    <a:alpha val="43137"/>
                  </a:srgbClr>
                </a:outerShdw>
              </a:effectLst>
            </a:rPr>
            <a:t>Kindful </a:t>
          </a:r>
        </a:p>
      </dgm:t>
    </dgm:pt>
    <dgm:pt modelId="{25F2F273-764D-4D6D-8E2F-0BC174FEE061}" type="parTrans" cxnId="{C53E04F3-32CF-4551-A8A1-E9A9422EFDC4}">
      <dgm:prSet/>
      <dgm:spPr/>
      <dgm:t>
        <a:bodyPr/>
        <a:lstStyle/>
        <a:p>
          <a:endParaRPr lang="en-ZA"/>
        </a:p>
      </dgm:t>
    </dgm:pt>
    <dgm:pt modelId="{A76134AB-F962-4190-9024-2CB3E36E059D}" type="sibTrans" cxnId="{C53E04F3-32CF-4551-A8A1-E9A9422EFDC4}">
      <dgm:prSet/>
      <dgm:spPr/>
      <dgm:t>
        <a:bodyPr/>
        <a:lstStyle/>
        <a:p>
          <a:endParaRPr lang="en-ZA"/>
        </a:p>
      </dgm:t>
    </dgm:pt>
    <dgm:pt modelId="{F0456516-27CA-4C7B-9088-E57BBCC8967B}">
      <dgm:prSet custT="1"/>
      <dgm:spPr/>
      <dgm:t>
        <a:bodyPr/>
        <a:lstStyle/>
        <a:p>
          <a:r>
            <a:rPr lang="en-ZA" sz="2400" dirty="0">
              <a:solidFill>
                <a:schemeClr val="bg1"/>
              </a:solidFill>
              <a:effectLst>
                <a:outerShdw blurRad="38100" dist="38100" dir="2700000" algn="tl">
                  <a:srgbClr val="000000">
                    <a:alpha val="43137"/>
                  </a:srgbClr>
                </a:outerShdw>
              </a:effectLst>
            </a:rPr>
            <a:t>DonorPerfect</a:t>
          </a:r>
        </a:p>
      </dgm:t>
    </dgm:pt>
    <dgm:pt modelId="{8A755D6C-EA5F-423B-B871-90D38072F3A4}" type="parTrans" cxnId="{6EF3AAB5-64B7-422F-BC21-FA8315F2CE61}">
      <dgm:prSet/>
      <dgm:spPr/>
      <dgm:t>
        <a:bodyPr/>
        <a:lstStyle/>
        <a:p>
          <a:endParaRPr lang="en-ZA"/>
        </a:p>
      </dgm:t>
    </dgm:pt>
    <dgm:pt modelId="{1DE18B8C-6EF0-48AF-9B34-EFB40F8E25B6}" type="sibTrans" cxnId="{6EF3AAB5-64B7-422F-BC21-FA8315F2CE61}">
      <dgm:prSet/>
      <dgm:spPr/>
      <dgm:t>
        <a:bodyPr/>
        <a:lstStyle/>
        <a:p>
          <a:endParaRPr lang="en-ZA"/>
        </a:p>
      </dgm:t>
    </dgm:pt>
    <dgm:pt modelId="{32F8744C-64D7-4014-9CE1-70246064BCCF}" type="pres">
      <dgm:prSet presAssocID="{EFC50834-1D3E-46B9-8539-221BB52C3012}" presName="diagram" presStyleCnt="0">
        <dgm:presLayoutVars>
          <dgm:dir/>
          <dgm:resizeHandles val="exact"/>
        </dgm:presLayoutVars>
      </dgm:prSet>
      <dgm:spPr/>
    </dgm:pt>
    <dgm:pt modelId="{F89FC944-2DF1-456F-AF28-CCCD387089EE}" type="pres">
      <dgm:prSet presAssocID="{9556953F-3AF2-4D38-AC7F-1AAE3709FF5B}" presName="node" presStyleLbl="node1" presStyleIdx="0" presStyleCnt="6">
        <dgm:presLayoutVars>
          <dgm:bulletEnabled val="1"/>
        </dgm:presLayoutVars>
      </dgm:prSet>
      <dgm:spPr/>
    </dgm:pt>
    <dgm:pt modelId="{8746F511-80B2-4087-BDF7-C13C0DE02A0F}" type="pres">
      <dgm:prSet presAssocID="{8C0D2BA1-907D-48BB-AB17-BB71E55C1BF0}" presName="sibTrans" presStyleCnt="0"/>
      <dgm:spPr/>
    </dgm:pt>
    <dgm:pt modelId="{31DC07B2-E0C3-4343-B12D-38244C0ADB65}" type="pres">
      <dgm:prSet presAssocID="{0DD84389-DCC4-41FE-8F12-71AEED4A2B34}" presName="node" presStyleLbl="node1" presStyleIdx="1" presStyleCnt="6">
        <dgm:presLayoutVars>
          <dgm:bulletEnabled val="1"/>
        </dgm:presLayoutVars>
      </dgm:prSet>
      <dgm:spPr/>
    </dgm:pt>
    <dgm:pt modelId="{FFF54BA1-BE5A-4DBF-8495-DF6CC1F8014D}" type="pres">
      <dgm:prSet presAssocID="{03E9827F-D371-483E-AFAA-526DD05E1995}" presName="sibTrans" presStyleCnt="0"/>
      <dgm:spPr/>
    </dgm:pt>
    <dgm:pt modelId="{BF1FD643-3D95-4297-A9AE-42F6CB49F9E8}" type="pres">
      <dgm:prSet presAssocID="{A4541C11-5E4E-480F-843E-194E7AAE946A}" presName="node" presStyleLbl="node1" presStyleIdx="2" presStyleCnt="6">
        <dgm:presLayoutVars>
          <dgm:bulletEnabled val="1"/>
        </dgm:presLayoutVars>
      </dgm:prSet>
      <dgm:spPr/>
    </dgm:pt>
    <dgm:pt modelId="{6A8D3A98-423C-4B6F-8770-8CB83B3108BC}" type="pres">
      <dgm:prSet presAssocID="{BCF0E5C9-4971-40C7-AB3B-B97DA506784A}" presName="sibTrans" presStyleCnt="0"/>
      <dgm:spPr/>
    </dgm:pt>
    <dgm:pt modelId="{C8366132-DF9D-4416-882C-08087B079F35}" type="pres">
      <dgm:prSet presAssocID="{9C2A5CFD-259C-456B-9B88-7D84485ED9B8}" presName="node" presStyleLbl="node1" presStyleIdx="3" presStyleCnt="6">
        <dgm:presLayoutVars>
          <dgm:bulletEnabled val="1"/>
        </dgm:presLayoutVars>
      </dgm:prSet>
      <dgm:spPr/>
    </dgm:pt>
    <dgm:pt modelId="{F7C2B630-5D9C-4790-A0ED-D8D4A463C3B0}" type="pres">
      <dgm:prSet presAssocID="{73A69EE3-D343-4B66-89A0-8C69971CA114}" presName="sibTrans" presStyleCnt="0"/>
      <dgm:spPr/>
    </dgm:pt>
    <dgm:pt modelId="{A118C599-8069-42DF-8301-F164CBF3D2B0}" type="pres">
      <dgm:prSet presAssocID="{41FDB4B2-B746-420B-9D39-4502D89AC8C9}" presName="node" presStyleLbl="node1" presStyleIdx="4" presStyleCnt="6">
        <dgm:presLayoutVars>
          <dgm:bulletEnabled val="1"/>
        </dgm:presLayoutVars>
      </dgm:prSet>
      <dgm:spPr/>
    </dgm:pt>
    <dgm:pt modelId="{20D60E3C-6676-4E82-8A99-AD8D25F1DA1E}" type="pres">
      <dgm:prSet presAssocID="{A76134AB-F962-4190-9024-2CB3E36E059D}" presName="sibTrans" presStyleCnt="0"/>
      <dgm:spPr/>
    </dgm:pt>
    <dgm:pt modelId="{E09CD157-276A-4C5F-9CA8-1AFDE4156BB4}" type="pres">
      <dgm:prSet presAssocID="{F0456516-27CA-4C7B-9088-E57BBCC8967B}" presName="node" presStyleLbl="node1" presStyleIdx="5" presStyleCnt="6">
        <dgm:presLayoutVars>
          <dgm:bulletEnabled val="1"/>
        </dgm:presLayoutVars>
      </dgm:prSet>
      <dgm:spPr/>
    </dgm:pt>
  </dgm:ptLst>
  <dgm:cxnLst>
    <dgm:cxn modelId="{F3FCB401-7E3E-4899-B8E2-8AAFAD993FCE}" srcId="{EFC50834-1D3E-46B9-8539-221BB52C3012}" destId="{A4541C11-5E4E-480F-843E-194E7AAE946A}" srcOrd="2" destOrd="0" parTransId="{C449C9CE-30F1-4F51-AAFD-D0049F878DE4}" sibTransId="{BCF0E5C9-4971-40C7-AB3B-B97DA506784A}"/>
    <dgm:cxn modelId="{68B1090B-A668-41A2-9039-8ABCF44E0DC3}" type="presOf" srcId="{41FDB4B2-B746-420B-9D39-4502D89AC8C9}" destId="{A118C599-8069-42DF-8301-F164CBF3D2B0}" srcOrd="0" destOrd="0" presId="urn:microsoft.com/office/officeart/2005/8/layout/default"/>
    <dgm:cxn modelId="{184AD210-D22B-48D2-943D-FA0C17793493}" srcId="{EFC50834-1D3E-46B9-8539-221BB52C3012}" destId="{0DD84389-DCC4-41FE-8F12-71AEED4A2B34}" srcOrd="1" destOrd="0" parTransId="{B4744588-457F-47C8-856E-9C51243CAE02}" sibTransId="{03E9827F-D371-483E-AFAA-526DD05E1995}"/>
    <dgm:cxn modelId="{48DE5D1B-F2D5-4055-A6EC-14B9280BBB81}" type="presOf" srcId="{0DD84389-DCC4-41FE-8F12-71AEED4A2B34}" destId="{31DC07B2-E0C3-4343-B12D-38244C0ADB65}" srcOrd="0" destOrd="0" presId="urn:microsoft.com/office/officeart/2005/8/layout/default"/>
    <dgm:cxn modelId="{B898632B-9FED-44C3-9CE4-C4DE3DA400C1}" type="presOf" srcId="{9556953F-3AF2-4D38-AC7F-1AAE3709FF5B}" destId="{F89FC944-2DF1-456F-AF28-CCCD387089EE}" srcOrd="0" destOrd="0" presId="urn:microsoft.com/office/officeart/2005/8/layout/default"/>
    <dgm:cxn modelId="{C639687C-505C-4DC2-8E0F-36CA01CF247A}" type="presOf" srcId="{EFC50834-1D3E-46B9-8539-221BB52C3012}" destId="{32F8744C-64D7-4014-9CE1-70246064BCCF}" srcOrd="0" destOrd="0" presId="urn:microsoft.com/office/officeart/2005/8/layout/default"/>
    <dgm:cxn modelId="{497424A6-4799-42FB-A224-F794FFDA8FB1}" type="presOf" srcId="{9C2A5CFD-259C-456B-9B88-7D84485ED9B8}" destId="{C8366132-DF9D-4416-882C-08087B079F35}" srcOrd="0" destOrd="0" presId="urn:microsoft.com/office/officeart/2005/8/layout/default"/>
    <dgm:cxn modelId="{6EF3AAB5-64B7-422F-BC21-FA8315F2CE61}" srcId="{EFC50834-1D3E-46B9-8539-221BB52C3012}" destId="{F0456516-27CA-4C7B-9088-E57BBCC8967B}" srcOrd="5" destOrd="0" parTransId="{8A755D6C-EA5F-423B-B871-90D38072F3A4}" sibTransId="{1DE18B8C-6EF0-48AF-9B34-EFB40F8E25B6}"/>
    <dgm:cxn modelId="{62F616BB-131D-480C-8EC2-0529A189BB5E}" type="presOf" srcId="{A4541C11-5E4E-480F-843E-194E7AAE946A}" destId="{BF1FD643-3D95-4297-A9AE-42F6CB49F9E8}" srcOrd="0" destOrd="0" presId="urn:microsoft.com/office/officeart/2005/8/layout/default"/>
    <dgm:cxn modelId="{F164E3F0-9FB4-4815-969D-DFDBB994299F}" srcId="{EFC50834-1D3E-46B9-8539-221BB52C3012}" destId="{9C2A5CFD-259C-456B-9B88-7D84485ED9B8}" srcOrd="3" destOrd="0" parTransId="{96196443-A34E-4D34-B818-FFBCD178AEA4}" sibTransId="{73A69EE3-D343-4B66-89A0-8C69971CA114}"/>
    <dgm:cxn modelId="{C53E04F3-32CF-4551-A8A1-E9A9422EFDC4}" srcId="{EFC50834-1D3E-46B9-8539-221BB52C3012}" destId="{41FDB4B2-B746-420B-9D39-4502D89AC8C9}" srcOrd="4" destOrd="0" parTransId="{25F2F273-764D-4D6D-8E2F-0BC174FEE061}" sibTransId="{A76134AB-F962-4190-9024-2CB3E36E059D}"/>
    <dgm:cxn modelId="{EF6886F5-BEE1-4A5C-9A05-8A0597A37359}" type="presOf" srcId="{F0456516-27CA-4C7B-9088-E57BBCC8967B}" destId="{E09CD157-276A-4C5F-9CA8-1AFDE4156BB4}" srcOrd="0" destOrd="0" presId="urn:microsoft.com/office/officeart/2005/8/layout/default"/>
    <dgm:cxn modelId="{A5E773F8-DE46-46BE-9038-562564F5B1C7}" srcId="{EFC50834-1D3E-46B9-8539-221BB52C3012}" destId="{9556953F-3AF2-4D38-AC7F-1AAE3709FF5B}" srcOrd="0" destOrd="0" parTransId="{A9B1E1AC-06F3-4FBC-8D48-A3C89D1A2BA3}" sibTransId="{8C0D2BA1-907D-48BB-AB17-BB71E55C1BF0}"/>
    <dgm:cxn modelId="{7F65E875-7D69-4870-A231-E5E84B1B6BCB}" type="presParOf" srcId="{32F8744C-64D7-4014-9CE1-70246064BCCF}" destId="{F89FC944-2DF1-456F-AF28-CCCD387089EE}" srcOrd="0" destOrd="0" presId="urn:microsoft.com/office/officeart/2005/8/layout/default"/>
    <dgm:cxn modelId="{96A14497-6DBF-4220-9CA0-36BF8FFE21E8}" type="presParOf" srcId="{32F8744C-64D7-4014-9CE1-70246064BCCF}" destId="{8746F511-80B2-4087-BDF7-C13C0DE02A0F}" srcOrd="1" destOrd="0" presId="urn:microsoft.com/office/officeart/2005/8/layout/default"/>
    <dgm:cxn modelId="{2FF28467-A7C8-4A47-9614-95377587EDE0}" type="presParOf" srcId="{32F8744C-64D7-4014-9CE1-70246064BCCF}" destId="{31DC07B2-E0C3-4343-B12D-38244C0ADB65}" srcOrd="2" destOrd="0" presId="urn:microsoft.com/office/officeart/2005/8/layout/default"/>
    <dgm:cxn modelId="{13D00BC9-2465-4D9A-9F29-02E9E8F9AE89}" type="presParOf" srcId="{32F8744C-64D7-4014-9CE1-70246064BCCF}" destId="{FFF54BA1-BE5A-4DBF-8495-DF6CC1F8014D}" srcOrd="3" destOrd="0" presId="urn:microsoft.com/office/officeart/2005/8/layout/default"/>
    <dgm:cxn modelId="{4E674A6E-E51F-4F4A-A6E0-B551F90CFB38}" type="presParOf" srcId="{32F8744C-64D7-4014-9CE1-70246064BCCF}" destId="{BF1FD643-3D95-4297-A9AE-42F6CB49F9E8}" srcOrd="4" destOrd="0" presId="urn:microsoft.com/office/officeart/2005/8/layout/default"/>
    <dgm:cxn modelId="{061E2CE5-5746-4E29-B03B-57C590E22639}" type="presParOf" srcId="{32F8744C-64D7-4014-9CE1-70246064BCCF}" destId="{6A8D3A98-423C-4B6F-8770-8CB83B3108BC}" srcOrd="5" destOrd="0" presId="urn:microsoft.com/office/officeart/2005/8/layout/default"/>
    <dgm:cxn modelId="{30FF3387-E167-4AA8-A01E-3F56702E0CE7}" type="presParOf" srcId="{32F8744C-64D7-4014-9CE1-70246064BCCF}" destId="{C8366132-DF9D-4416-882C-08087B079F35}" srcOrd="6" destOrd="0" presId="urn:microsoft.com/office/officeart/2005/8/layout/default"/>
    <dgm:cxn modelId="{51B9D789-D01A-4351-9BDE-7A0F2DDC3808}" type="presParOf" srcId="{32F8744C-64D7-4014-9CE1-70246064BCCF}" destId="{F7C2B630-5D9C-4790-A0ED-D8D4A463C3B0}" srcOrd="7" destOrd="0" presId="urn:microsoft.com/office/officeart/2005/8/layout/default"/>
    <dgm:cxn modelId="{9973913A-6401-43F8-A170-5E78DE73A73B}" type="presParOf" srcId="{32F8744C-64D7-4014-9CE1-70246064BCCF}" destId="{A118C599-8069-42DF-8301-F164CBF3D2B0}" srcOrd="8" destOrd="0" presId="urn:microsoft.com/office/officeart/2005/8/layout/default"/>
    <dgm:cxn modelId="{79CAA8E5-B05D-419C-9EFF-7E92E6D8F459}" type="presParOf" srcId="{32F8744C-64D7-4014-9CE1-70246064BCCF}" destId="{20D60E3C-6676-4E82-8A99-AD8D25F1DA1E}" srcOrd="9" destOrd="0" presId="urn:microsoft.com/office/officeart/2005/8/layout/default"/>
    <dgm:cxn modelId="{A1CA51D1-6D50-4B3B-9E7A-633FD4E31B08}" type="presParOf" srcId="{32F8744C-64D7-4014-9CE1-70246064BCCF}" destId="{E09CD157-276A-4C5F-9CA8-1AFDE4156BB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A45D0-BC7B-4059-B66C-2BD01DC7D0C2}">
      <dsp:nvSpPr>
        <dsp:cNvPr id="0" name=""/>
        <dsp:cNvSpPr/>
      </dsp:nvSpPr>
      <dsp:spPr>
        <a:xfrm>
          <a:off x="1738553"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30480" rIns="146253"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effectLst/>
            </a:rPr>
            <a:t>Automating processes </a:t>
          </a:r>
        </a:p>
      </dsp:txBody>
      <dsp:txXfrm>
        <a:off x="2127739" y="391702"/>
        <a:ext cx="1879159" cy="1879159"/>
      </dsp:txXfrm>
    </dsp:sp>
    <dsp:sp modelId="{62A588B2-6616-4294-B3BA-D63EDAC4BD4D}">
      <dsp:nvSpPr>
        <dsp:cNvPr id="0" name=""/>
        <dsp:cNvSpPr/>
      </dsp:nvSpPr>
      <dsp:spPr>
        <a:xfrm>
          <a:off x="3864578"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30480" rIns="146253"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effectLst/>
            </a:rPr>
            <a:t>Centralising information </a:t>
          </a:r>
        </a:p>
      </dsp:txBody>
      <dsp:txXfrm>
        <a:off x="4253764" y="391702"/>
        <a:ext cx="1879159" cy="1879159"/>
      </dsp:txXfrm>
    </dsp:sp>
    <dsp:sp modelId="{6CFDAD16-CD86-4D2F-9FCC-3BC059ABC3A9}">
      <dsp:nvSpPr>
        <dsp:cNvPr id="0" name=""/>
        <dsp:cNvSpPr/>
      </dsp:nvSpPr>
      <dsp:spPr>
        <a:xfrm>
          <a:off x="5990604"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30480" rIns="146253"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000000"/>
              </a:solidFill>
              <a:effectLst/>
            </a:rPr>
            <a:t>Reducing the requirement for input from people</a:t>
          </a:r>
          <a:endParaRPr lang="en-ZA" sz="2400" kern="1200" dirty="0">
            <a:solidFill>
              <a:srgbClr val="000000"/>
            </a:solidFill>
            <a:effectLst/>
          </a:endParaRPr>
        </a:p>
      </dsp:txBody>
      <dsp:txXfrm>
        <a:off x="6379790" y="391702"/>
        <a:ext cx="1879159" cy="18791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FF53B-A5FA-47A1-AD83-5F322B26E212}">
      <dsp:nvSpPr>
        <dsp:cNvPr id="0" name=""/>
        <dsp:cNvSpPr/>
      </dsp:nvSpPr>
      <dsp:spPr>
        <a:xfrm>
          <a:off x="714445"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Know the law</a:t>
          </a:r>
        </a:p>
      </dsp:txBody>
      <dsp:txXfrm>
        <a:off x="714445" y="480"/>
        <a:ext cx="2208965" cy="1325379"/>
      </dsp:txXfrm>
    </dsp:sp>
    <dsp:sp modelId="{E1C55EE4-65AB-4163-9ED7-92ED9F11E012}">
      <dsp:nvSpPr>
        <dsp:cNvPr id="0" name=""/>
        <dsp:cNvSpPr/>
      </dsp:nvSpPr>
      <dsp:spPr>
        <a:xfrm>
          <a:off x="3144307"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Gain consent</a:t>
          </a:r>
        </a:p>
      </dsp:txBody>
      <dsp:txXfrm>
        <a:off x="3144307" y="480"/>
        <a:ext cx="2208965" cy="1325379"/>
      </dsp:txXfrm>
    </dsp:sp>
    <dsp:sp modelId="{5A4AE485-D325-46CC-9EF1-1CAD71382D6C}">
      <dsp:nvSpPr>
        <dsp:cNvPr id="0" name=""/>
        <dsp:cNvSpPr/>
      </dsp:nvSpPr>
      <dsp:spPr>
        <a:xfrm>
          <a:off x="5574170"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Which data to keep or remove</a:t>
          </a:r>
          <a:endParaRPr lang="en-ZA" sz="2400" kern="1200" dirty="0">
            <a:effectLst>
              <a:outerShdw blurRad="38100" dist="38100" dir="2700000" algn="tl">
                <a:srgbClr val="000000">
                  <a:alpha val="43137"/>
                </a:srgbClr>
              </a:outerShdw>
            </a:effectLst>
          </a:endParaRPr>
        </a:p>
      </dsp:txBody>
      <dsp:txXfrm>
        <a:off x="5574170" y="480"/>
        <a:ext cx="2208965" cy="1325379"/>
      </dsp:txXfrm>
    </dsp:sp>
    <dsp:sp modelId="{F1651E08-927A-4228-BF70-9EC282CE3C3D}">
      <dsp:nvSpPr>
        <dsp:cNvPr id="0" name=""/>
        <dsp:cNvSpPr/>
      </dsp:nvSpPr>
      <dsp:spPr>
        <a:xfrm>
          <a:off x="8004032"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How to ethically remove data</a:t>
          </a:r>
          <a:endParaRPr lang="en-ZA" sz="2400" kern="1200" dirty="0">
            <a:effectLst>
              <a:outerShdw blurRad="38100" dist="38100" dir="2700000" algn="tl">
                <a:srgbClr val="000000">
                  <a:alpha val="43137"/>
                </a:srgbClr>
              </a:outerShdw>
            </a:effectLst>
          </a:endParaRPr>
        </a:p>
      </dsp:txBody>
      <dsp:txXfrm>
        <a:off x="8004032" y="480"/>
        <a:ext cx="2208965" cy="1325379"/>
      </dsp:txXfrm>
    </dsp:sp>
    <dsp:sp modelId="{F4B2947A-B27C-41D6-B582-DEF7AF9FEEA0}">
      <dsp:nvSpPr>
        <dsp:cNvPr id="0" name=""/>
        <dsp:cNvSpPr/>
      </dsp:nvSpPr>
      <dsp:spPr>
        <a:xfrm>
          <a:off x="4359239" y="1546756"/>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Communicating with people</a:t>
          </a:r>
        </a:p>
      </dsp:txBody>
      <dsp:txXfrm>
        <a:off x="4359239" y="1546756"/>
        <a:ext cx="2208965" cy="13253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040DC-868A-4202-B42B-27FBE29F3557}">
      <dsp:nvSpPr>
        <dsp:cNvPr id="0" name=""/>
        <dsp:cNvSpPr/>
      </dsp:nvSpPr>
      <dsp:spPr>
        <a:xfrm>
          <a:off x="0"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effectLst>
                <a:outerShdw blurRad="38100" dist="38100" dir="2700000" algn="tl">
                  <a:srgbClr val="000000">
                    <a:alpha val="43137"/>
                  </a:srgbClr>
                </a:outerShdw>
              </a:effectLst>
            </a:rPr>
            <a:t>Step 1: </a:t>
          </a:r>
          <a:r>
            <a:rPr lang="en-ZA" sz="2400" kern="1200" dirty="0">
              <a:effectLst>
                <a:outerShdw blurRad="38100" dist="38100" dir="2700000" algn="tl">
                  <a:srgbClr val="000000">
                    <a:alpha val="43137"/>
                  </a:srgbClr>
                </a:outerShdw>
              </a:effectLst>
            </a:rPr>
            <a:t>Create a list of keywords</a:t>
          </a:r>
        </a:p>
      </dsp:txBody>
      <dsp:txXfrm>
        <a:off x="0" y="283330"/>
        <a:ext cx="2539999" cy="1524000"/>
      </dsp:txXfrm>
    </dsp:sp>
    <dsp:sp modelId="{E1C5E796-3301-4567-AE49-687A824934A3}">
      <dsp:nvSpPr>
        <dsp:cNvPr id="0" name=""/>
        <dsp:cNvSpPr/>
      </dsp:nvSpPr>
      <dsp:spPr>
        <a:xfrm>
          <a:off x="2794000"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2: </a:t>
          </a:r>
          <a:r>
            <a:rPr lang="en-ZA" sz="2400" kern="1200" dirty="0">
              <a:effectLst>
                <a:outerShdw blurRad="38100" dist="38100" dir="2700000" algn="tl">
                  <a:srgbClr val="000000">
                    <a:alpha val="43137"/>
                  </a:srgbClr>
                </a:outerShdw>
              </a:effectLst>
            </a:rPr>
            <a:t>Analyse Google’s first page</a:t>
          </a:r>
        </a:p>
      </dsp:txBody>
      <dsp:txXfrm>
        <a:off x="2794000" y="283330"/>
        <a:ext cx="2539999" cy="1524000"/>
      </dsp:txXfrm>
    </dsp:sp>
    <dsp:sp modelId="{5BAA61DA-B592-4AB1-B4FA-47F5C2453EED}">
      <dsp:nvSpPr>
        <dsp:cNvPr id="0" name=""/>
        <dsp:cNvSpPr/>
      </dsp:nvSpPr>
      <dsp:spPr>
        <a:xfrm>
          <a:off x="5587999"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3: </a:t>
          </a:r>
          <a:r>
            <a:rPr lang="en-ZA" sz="2400" kern="1200" dirty="0">
              <a:effectLst>
                <a:outerShdw blurRad="38100" dist="38100" dir="2700000" algn="tl">
                  <a:srgbClr val="000000">
                    <a:alpha val="43137"/>
                  </a:srgbClr>
                </a:outerShdw>
              </a:effectLst>
            </a:rPr>
            <a:t>Create something different or better</a:t>
          </a:r>
        </a:p>
      </dsp:txBody>
      <dsp:txXfrm>
        <a:off x="5587999" y="283330"/>
        <a:ext cx="2539999" cy="1524000"/>
      </dsp:txXfrm>
    </dsp:sp>
    <dsp:sp modelId="{87E54A96-1ED8-4EE2-BBA5-A084A980476F}">
      <dsp:nvSpPr>
        <dsp:cNvPr id="0" name=""/>
        <dsp:cNvSpPr/>
      </dsp:nvSpPr>
      <dsp:spPr>
        <a:xfrm>
          <a:off x="1397000" y="2061331"/>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4: </a:t>
          </a:r>
          <a:r>
            <a:rPr lang="en-ZA" sz="2400" kern="1200" dirty="0">
              <a:effectLst>
                <a:outerShdw blurRad="38100" dist="38100" dir="2700000" algn="tl">
                  <a:srgbClr val="000000">
                    <a:alpha val="43137"/>
                  </a:srgbClr>
                </a:outerShdw>
              </a:effectLst>
            </a:rPr>
            <a:t>Add a hook</a:t>
          </a:r>
        </a:p>
      </dsp:txBody>
      <dsp:txXfrm>
        <a:off x="1397000" y="2061331"/>
        <a:ext cx="2539999" cy="1524000"/>
      </dsp:txXfrm>
    </dsp:sp>
    <dsp:sp modelId="{547B8A1D-A461-401D-A08D-7EECCDB32F23}">
      <dsp:nvSpPr>
        <dsp:cNvPr id="0" name=""/>
        <dsp:cNvSpPr/>
      </dsp:nvSpPr>
      <dsp:spPr>
        <a:xfrm>
          <a:off x="4191000" y="2061331"/>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5: </a:t>
          </a:r>
          <a:r>
            <a:rPr lang="en-ZA" sz="2400" kern="1200" dirty="0">
              <a:effectLst>
                <a:outerShdw blurRad="38100" dist="38100" dir="2700000" algn="tl">
                  <a:srgbClr val="000000">
                    <a:alpha val="43137"/>
                  </a:srgbClr>
                </a:outerShdw>
              </a:effectLst>
            </a:rPr>
            <a:t>Optimise for on-page SEO</a:t>
          </a:r>
        </a:p>
      </dsp:txBody>
      <dsp:txXfrm>
        <a:off x="4191000" y="2061331"/>
        <a:ext cx="2539999" cy="1524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040DC-868A-4202-B42B-27FBE29F3557}">
      <dsp:nvSpPr>
        <dsp:cNvPr id="0" name=""/>
        <dsp:cNvSpPr/>
      </dsp:nvSpPr>
      <dsp:spPr>
        <a:xfrm>
          <a:off x="34606"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6: </a:t>
          </a:r>
          <a:r>
            <a:rPr lang="en-ZA" sz="2400" kern="1200" dirty="0">
              <a:effectLst>
                <a:outerShdw blurRad="38100" dist="38100" dir="2700000" algn="tl">
                  <a:srgbClr val="000000">
                    <a:alpha val="43137"/>
                  </a:srgbClr>
                </a:outerShdw>
              </a:effectLst>
            </a:rPr>
            <a:t>Optimise for search intent</a:t>
          </a:r>
          <a:endParaRPr lang="en-ZA" sz="2400" dirty="0">
            <a:effectLst>
              <a:outerShdw blurRad="38100" dist="38100" dir="2700000" algn="tl">
                <a:srgbClr val="000000">
                  <a:alpha val="43137"/>
                </a:srgbClr>
              </a:outerShdw>
            </a:effectLst>
          </a:endParaRPr>
        </a:p>
      </dsp:txBody>
      <dsp:txXfrm>
        <a:off x="34606" y="1915"/>
        <a:ext cx="2746857" cy="1648114"/>
      </dsp:txXfrm>
    </dsp:sp>
    <dsp:sp modelId="{440A5019-6E05-41CF-9D7C-AA902D99B437}">
      <dsp:nvSpPr>
        <dsp:cNvPr id="0" name=""/>
        <dsp:cNvSpPr/>
      </dsp:nvSpPr>
      <dsp:spPr>
        <a:xfrm>
          <a:off x="3056149"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7: </a:t>
          </a:r>
          <a:r>
            <a:rPr lang="en-ZA" sz="2400" kern="1200" dirty="0">
              <a:effectLst>
                <a:outerShdw blurRad="38100" dist="38100" dir="2700000" algn="tl">
                  <a:srgbClr val="000000">
                    <a:alpha val="43137"/>
                  </a:srgbClr>
                </a:outerShdw>
              </a:effectLst>
            </a:rPr>
            <a:t>Focus on content design</a:t>
          </a:r>
        </a:p>
      </dsp:txBody>
      <dsp:txXfrm>
        <a:off x="3056149" y="1915"/>
        <a:ext cx="2746857" cy="1648114"/>
      </dsp:txXfrm>
    </dsp:sp>
    <dsp:sp modelId="{C3FC257A-F35F-403F-9D89-CBBAB70DB93F}">
      <dsp:nvSpPr>
        <dsp:cNvPr id="0" name=""/>
        <dsp:cNvSpPr/>
      </dsp:nvSpPr>
      <dsp:spPr>
        <a:xfrm>
          <a:off x="6077693"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8: </a:t>
          </a:r>
          <a:r>
            <a:rPr lang="en-ZA" sz="2400" kern="1200" dirty="0">
              <a:effectLst>
                <a:outerShdw blurRad="38100" dist="38100" dir="2700000" algn="tl">
                  <a:srgbClr val="000000">
                    <a:alpha val="43137"/>
                  </a:srgbClr>
                </a:outerShdw>
              </a:effectLst>
            </a:rPr>
            <a:t>Build links to your page</a:t>
          </a:r>
        </a:p>
      </dsp:txBody>
      <dsp:txXfrm>
        <a:off x="6077693" y="1915"/>
        <a:ext cx="2746857" cy="1648114"/>
      </dsp:txXfrm>
    </dsp:sp>
    <dsp:sp modelId="{50B60E35-8B85-4108-881A-46254AC775E9}">
      <dsp:nvSpPr>
        <dsp:cNvPr id="0" name=""/>
        <dsp:cNvSpPr/>
      </dsp:nvSpPr>
      <dsp:spPr>
        <a:xfrm>
          <a:off x="3056149" y="1924716"/>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Step 9: </a:t>
          </a:r>
          <a:r>
            <a:rPr lang="en-ZA" sz="2400" kern="1200" dirty="0">
              <a:effectLst>
                <a:outerShdw blurRad="38100" dist="38100" dir="2700000" algn="tl">
                  <a:srgbClr val="000000">
                    <a:alpha val="43137"/>
                  </a:srgbClr>
                </a:outerShdw>
              </a:effectLst>
            </a:rPr>
            <a:t>Improve and update your content</a:t>
          </a:r>
        </a:p>
      </dsp:txBody>
      <dsp:txXfrm>
        <a:off x="3056149" y="1924716"/>
        <a:ext cx="2746857" cy="16481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A4EC9-24B4-49E9-B278-CBB0D5FE2B81}">
      <dsp:nvSpPr>
        <dsp:cNvPr id="0" name=""/>
        <dsp:cNvSpPr/>
      </dsp:nvSpPr>
      <dsp:spPr>
        <a:xfrm>
          <a:off x="423870"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Organic Traffic</a:t>
          </a:r>
        </a:p>
      </dsp:txBody>
      <dsp:txXfrm>
        <a:off x="423870" y="783"/>
        <a:ext cx="2395817" cy="1250296"/>
      </dsp:txXfrm>
    </dsp:sp>
    <dsp:sp modelId="{2F487824-259F-4283-88E5-890A06F474D8}">
      <dsp:nvSpPr>
        <dsp:cNvPr id="0" name=""/>
        <dsp:cNvSpPr/>
      </dsp:nvSpPr>
      <dsp:spPr>
        <a:xfrm>
          <a:off x="3028071"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Keyword Ranking</a:t>
          </a:r>
        </a:p>
      </dsp:txBody>
      <dsp:txXfrm>
        <a:off x="3028071" y="783"/>
        <a:ext cx="2395817" cy="1250296"/>
      </dsp:txXfrm>
    </dsp:sp>
    <dsp:sp modelId="{03C6FE82-1426-434D-AB97-55DF85CE3C88}">
      <dsp:nvSpPr>
        <dsp:cNvPr id="0" name=""/>
        <dsp:cNvSpPr/>
      </dsp:nvSpPr>
      <dsp:spPr>
        <a:xfrm>
          <a:off x="5632271"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SERP Visibility</a:t>
          </a:r>
        </a:p>
      </dsp:txBody>
      <dsp:txXfrm>
        <a:off x="5632271" y="783"/>
        <a:ext cx="2395817" cy="1250296"/>
      </dsp:txXfrm>
    </dsp:sp>
    <dsp:sp modelId="{F5201E2B-0DE8-48D4-A4D5-EB9F2F20441D}">
      <dsp:nvSpPr>
        <dsp:cNvPr id="0" name=""/>
        <dsp:cNvSpPr/>
      </dsp:nvSpPr>
      <dsp:spPr>
        <a:xfrm>
          <a:off x="8236472"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Click-through Rate</a:t>
          </a:r>
        </a:p>
      </dsp:txBody>
      <dsp:txXfrm>
        <a:off x="8236472" y="783"/>
        <a:ext cx="2395817" cy="1250296"/>
      </dsp:txXfrm>
    </dsp:sp>
    <dsp:sp modelId="{D1E17191-00A2-4421-A019-2FD09A688E64}">
      <dsp:nvSpPr>
        <dsp:cNvPr id="0" name=""/>
        <dsp:cNvSpPr/>
      </dsp:nvSpPr>
      <dsp:spPr>
        <a:xfrm>
          <a:off x="3028071" y="1459462"/>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Bounce Rate</a:t>
          </a:r>
        </a:p>
      </dsp:txBody>
      <dsp:txXfrm>
        <a:off x="3028071" y="1459462"/>
        <a:ext cx="2395817" cy="1250296"/>
      </dsp:txXfrm>
    </dsp:sp>
    <dsp:sp modelId="{1789E5E8-D811-4420-9B76-8796E97FCEBF}">
      <dsp:nvSpPr>
        <dsp:cNvPr id="0" name=""/>
        <dsp:cNvSpPr/>
      </dsp:nvSpPr>
      <dsp:spPr>
        <a:xfrm>
          <a:off x="5632271" y="1459462"/>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Website Authority over Time</a:t>
          </a:r>
        </a:p>
      </dsp:txBody>
      <dsp:txXfrm>
        <a:off x="5632271" y="1459462"/>
        <a:ext cx="2395817" cy="125029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C63F2-9BF5-4A72-AC87-3800E8EC7429}">
      <dsp:nvSpPr>
        <dsp:cNvPr id="0" name=""/>
        <dsp:cNvSpPr/>
      </dsp:nvSpPr>
      <dsp:spPr>
        <a:xfrm>
          <a:off x="535779"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Backlinks</a:t>
          </a:r>
        </a:p>
      </dsp:txBody>
      <dsp:txXfrm>
        <a:off x="535779" y="175"/>
        <a:ext cx="2338851" cy="1258394"/>
      </dsp:txXfrm>
    </dsp:sp>
    <dsp:sp modelId="{38C7266D-CAD2-473A-8EE8-299CF1136E89}">
      <dsp:nvSpPr>
        <dsp:cNvPr id="0" name=""/>
        <dsp:cNvSpPr/>
      </dsp:nvSpPr>
      <dsp:spPr>
        <a:xfrm>
          <a:off x="3084363"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Page Speed</a:t>
          </a:r>
        </a:p>
      </dsp:txBody>
      <dsp:txXfrm>
        <a:off x="3084363" y="175"/>
        <a:ext cx="2338851" cy="1258394"/>
      </dsp:txXfrm>
    </dsp:sp>
    <dsp:sp modelId="{87527E0C-96CC-4956-B34E-DCED9BC039FD}">
      <dsp:nvSpPr>
        <dsp:cNvPr id="0" name=""/>
        <dsp:cNvSpPr/>
      </dsp:nvSpPr>
      <dsp:spPr>
        <a:xfrm>
          <a:off x="5632946"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Time Spent on Page</a:t>
          </a:r>
        </a:p>
      </dsp:txBody>
      <dsp:txXfrm>
        <a:off x="5632946" y="175"/>
        <a:ext cx="2338851" cy="1258394"/>
      </dsp:txXfrm>
    </dsp:sp>
    <dsp:sp modelId="{C47B02D4-00CF-4380-89BA-288C8FBFF20E}">
      <dsp:nvSpPr>
        <dsp:cNvPr id="0" name=""/>
        <dsp:cNvSpPr/>
      </dsp:nvSpPr>
      <dsp:spPr>
        <a:xfrm>
          <a:off x="8181530"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Conversion Rate</a:t>
          </a:r>
        </a:p>
      </dsp:txBody>
      <dsp:txXfrm>
        <a:off x="8181530" y="175"/>
        <a:ext cx="2338851" cy="1258394"/>
      </dsp:txXfrm>
    </dsp:sp>
    <dsp:sp modelId="{0566BC4E-7E89-4F55-9786-59DC0DED1F7E}">
      <dsp:nvSpPr>
        <dsp:cNvPr id="0" name=""/>
        <dsp:cNvSpPr/>
      </dsp:nvSpPr>
      <dsp:spPr>
        <a:xfrm>
          <a:off x="4358654" y="1468302"/>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How Long Does it Take to See SEO Results?</a:t>
          </a:r>
          <a:endParaRPr lang="en-ZA" sz="2400" kern="1200" dirty="0">
            <a:effectLst>
              <a:outerShdw blurRad="38100" dist="38100" dir="2700000" algn="tl">
                <a:srgbClr val="000000">
                  <a:alpha val="43137"/>
                </a:srgbClr>
              </a:outerShdw>
            </a:effectLst>
          </a:endParaRPr>
        </a:p>
      </dsp:txBody>
      <dsp:txXfrm>
        <a:off x="4358654" y="1468302"/>
        <a:ext cx="2338851" cy="12583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9DA07-9943-4884-A0CC-05C8B18FBDA1}">
      <dsp:nvSpPr>
        <dsp:cNvPr id="0" name=""/>
        <dsp:cNvSpPr/>
      </dsp:nvSpPr>
      <dsp:spPr>
        <a:xfrm>
          <a:off x="1293"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Answer The Public</a:t>
          </a:r>
          <a:endParaRPr lang="en-ZA" sz="2400" kern="1200" dirty="0">
            <a:solidFill>
              <a:srgbClr val="000000"/>
            </a:solidFill>
            <a:effectLst/>
          </a:endParaRPr>
        </a:p>
      </dsp:txBody>
      <dsp:txXfrm>
        <a:off x="370640" y="1499847"/>
        <a:ext cx="1783365" cy="1783365"/>
      </dsp:txXfrm>
    </dsp:sp>
    <dsp:sp modelId="{178A615F-ADC3-462D-AD9E-749DBA7F8798}">
      <dsp:nvSpPr>
        <dsp:cNvPr id="0" name=""/>
        <dsp:cNvSpPr/>
      </dsp:nvSpPr>
      <dsp:spPr>
        <a:xfrm>
          <a:off x="2018941"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Woorank’s SEO &amp; Website Analysis Tool</a:t>
          </a:r>
          <a:endParaRPr lang="en-GB" sz="2400" kern="1200" dirty="0">
            <a:solidFill>
              <a:srgbClr val="000000"/>
            </a:solidFill>
          </a:endParaRPr>
        </a:p>
      </dsp:txBody>
      <dsp:txXfrm>
        <a:off x="2388288" y="1499847"/>
        <a:ext cx="1783365" cy="1783365"/>
      </dsp:txXfrm>
    </dsp:sp>
    <dsp:sp modelId="{3F588752-09DC-4BD6-9474-4B5D80B43B7D}">
      <dsp:nvSpPr>
        <dsp:cNvPr id="0" name=""/>
        <dsp:cNvSpPr/>
      </dsp:nvSpPr>
      <dsp:spPr>
        <a:xfrm>
          <a:off x="4036588"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Animalz Revive</a:t>
          </a:r>
          <a:endParaRPr lang="en-GB" sz="2400" kern="1200" dirty="0">
            <a:solidFill>
              <a:srgbClr val="000000"/>
            </a:solidFill>
          </a:endParaRPr>
        </a:p>
      </dsp:txBody>
      <dsp:txXfrm>
        <a:off x="4405935" y="1499847"/>
        <a:ext cx="1783365" cy="1783365"/>
      </dsp:txXfrm>
    </dsp:sp>
    <dsp:sp modelId="{0D740ADF-91D0-4DCE-A2ED-F6A6EE6A869B}">
      <dsp:nvSpPr>
        <dsp:cNvPr id="0" name=""/>
        <dsp:cNvSpPr/>
      </dsp:nvSpPr>
      <dsp:spPr>
        <a:xfrm>
          <a:off x="6054236"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CanIRank</a:t>
          </a:r>
          <a:endParaRPr lang="en-GB" sz="2400" kern="1200" dirty="0">
            <a:solidFill>
              <a:srgbClr val="000000"/>
            </a:solidFill>
          </a:endParaRPr>
        </a:p>
      </dsp:txBody>
      <dsp:txXfrm>
        <a:off x="6423583" y="1499847"/>
        <a:ext cx="1783365" cy="1783365"/>
      </dsp:txXfrm>
    </dsp:sp>
    <dsp:sp modelId="{1A4C8CA5-1301-41B2-8625-AEB834FA81FD}">
      <dsp:nvSpPr>
        <dsp:cNvPr id="0" name=""/>
        <dsp:cNvSpPr/>
      </dsp:nvSpPr>
      <dsp:spPr>
        <a:xfrm>
          <a:off x="8071884"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Google’s Mobile-Friendly Test</a:t>
          </a:r>
          <a:endParaRPr lang="en-GB" sz="2400" kern="1200" dirty="0">
            <a:solidFill>
              <a:srgbClr val="000000"/>
            </a:solidFill>
          </a:endParaRPr>
        </a:p>
      </dsp:txBody>
      <dsp:txXfrm>
        <a:off x="8441231" y="1499847"/>
        <a:ext cx="1783365" cy="17833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E3674-1315-470E-BD6D-F79AC32F8678}">
      <dsp:nvSpPr>
        <dsp:cNvPr id="0" name=""/>
        <dsp:cNvSpPr/>
      </dsp:nvSpPr>
      <dsp:spPr>
        <a:xfrm>
          <a:off x="1293"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Seed Keywords</a:t>
          </a:r>
          <a:endParaRPr lang="en-ZA" sz="2300" kern="1200" dirty="0">
            <a:solidFill>
              <a:srgbClr val="000000"/>
            </a:solidFill>
          </a:endParaRPr>
        </a:p>
      </dsp:txBody>
      <dsp:txXfrm>
        <a:off x="370640" y="1624060"/>
        <a:ext cx="1783365" cy="1783365"/>
      </dsp:txXfrm>
    </dsp:sp>
    <dsp:sp modelId="{2EBDFC8E-FDA1-4AE7-AE1A-9DC2CCAFBF89}">
      <dsp:nvSpPr>
        <dsp:cNvPr id="0" name=""/>
        <dsp:cNvSpPr/>
      </dsp:nvSpPr>
      <dsp:spPr>
        <a:xfrm>
          <a:off x="2018941"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Exploding Topics</a:t>
          </a:r>
          <a:endParaRPr lang="en-GB" sz="2300" kern="1200" dirty="0">
            <a:solidFill>
              <a:srgbClr val="000000"/>
            </a:solidFill>
          </a:endParaRPr>
        </a:p>
      </dsp:txBody>
      <dsp:txXfrm>
        <a:off x="2388288" y="1624060"/>
        <a:ext cx="1783365" cy="1783365"/>
      </dsp:txXfrm>
    </dsp:sp>
    <dsp:sp modelId="{6CEF7CB5-11F6-4A5F-BE4A-4FEB47D6542B}">
      <dsp:nvSpPr>
        <dsp:cNvPr id="0" name=""/>
        <dsp:cNvSpPr/>
      </dsp:nvSpPr>
      <dsp:spPr>
        <a:xfrm>
          <a:off x="4036588"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Seobility</a:t>
          </a:r>
          <a:endParaRPr lang="en-GB" sz="2300" kern="1200" dirty="0">
            <a:solidFill>
              <a:srgbClr val="000000"/>
            </a:solidFill>
          </a:endParaRPr>
        </a:p>
      </dsp:txBody>
      <dsp:txXfrm>
        <a:off x="4405935" y="1624060"/>
        <a:ext cx="1783365" cy="1783365"/>
      </dsp:txXfrm>
    </dsp:sp>
    <dsp:sp modelId="{29E87463-E382-40A8-B982-ACA73991097D}">
      <dsp:nvSpPr>
        <dsp:cNvPr id="0" name=""/>
        <dsp:cNvSpPr/>
      </dsp:nvSpPr>
      <dsp:spPr>
        <a:xfrm>
          <a:off x="6054236"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Ubersuggest</a:t>
          </a:r>
          <a:endParaRPr lang="en-GB" sz="2300" kern="1200" dirty="0">
            <a:solidFill>
              <a:srgbClr val="000000"/>
            </a:solidFill>
          </a:endParaRPr>
        </a:p>
      </dsp:txBody>
      <dsp:txXfrm>
        <a:off x="6423583" y="1624060"/>
        <a:ext cx="1783365" cy="1783365"/>
      </dsp:txXfrm>
    </dsp:sp>
    <dsp:sp modelId="{F5F76A6A-4519-451A-8528-2BDBA0B4AA2E}">
      <dsp:nvSpPr>
        <dsp:cNvPr id="0" name=""/>
        <dsp:cNvSpPr/>
      </dsp:nvSpPr>
      <dsp:spPr>
        <a:xfrm>
          <a:off x="8071884"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BROWSEO</a:t>
          </a:r>
          <a:endParaRPr lang="en-GB" sz="2300" kern="1200" dirty="0">
            <a:solidFill>
              <a:srgbClr val="000000"/>
            </a:solidFill>
          </a:endParaRPr>
        </a:p>
      </dsp:txBody>
      <dsp:txXfrm>
        <a:off x="8441231" y="1624060"/>
        <a:ext cx="1783365" cy="178336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A8ED6-D9C4-4C65-9985-32F01EB62C31}">
      <dsp:nvSpPr>
        <dsp:cNvPr id="0" name=""/>
        <dsp:cNvSpPr/>
      </dsp:nvSpPr>
      <dsp:spPr>
        <a:xfrm>
          <a:off x="3118" y="1319459"/>
          <a:ext cx="2599396"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27940" rIns="139622" bIns="27940" numCol="1" spcCol="1270" anchor="ctr" anchorCtr="0">
          <a:noAutofit/>
        </a:bodyPr>
        <a:lstStyle/>
        <a:p>
          <a:pPr marL="0" lvl="0" indent="0" algn="ctr" defTabSz="977900">
            <a:lnSpc>
              <a:spcPct val="90000"/>
            </a:lnSpc>
            <a:spcBef>
              <a:spcPct val="0"/>
            </a:spcBef>
            <a:spcAft>
              <a:spcPct val="35000"/>
            </a:spcAft>
            <a:buNone/>
          </a:pPr>
          <a:r>
            <a:rPr lang="en-GB" sz="22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Detailed.com</a:t>
          </a:r>
          <a:endParaRPr lang="en-ZA" sz="2200" kern="1200" dirty="0">
            <a:solidFill>
              <a:srgbClr val="000000"/>
            </a:solidFill>
          </a:endParaRPr>
        </a:p>
      </dsp:txBody>
      <dsp:txXfrm>
        <a:off x="383791" y="1690999"/>
        <a:ext cx="1838050" cy="1793955"/>
      </dsp:txXfrm>
    </dsp:sp>
    <dsp:sp modelId="{1A31927D-5DBA-4ADD-80D1-D1DEC0A4C70C}">
      <dsp:nvSpPr>
        <dsp:cNvPr id="0" name=""/>
        <dsp:cNvSpPr/>
      </dsp:nvSpPr>
      <dsp:spPr>
        <a:xfrm>
          <a:off x="2095107"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Google Search Console</a:t>
          </a:r>
          <a:endParaRPr lang="en-GB" sz="2600" kern="1200" dirty="0">
            <a:solidFill>
              <a:srgbClr val="000000"/>
            </a:solidFill>
          </a:endParaRPr>
        </a:p>
      </dsp:txBody>
      <dsp:txXfrm>
        <a:off x="2466647" y="1690999"/>
        <a:ext cx="1793955" cy="1793955"/>
      </dsp:txXfrm>
    </dsp:sp>
    <dsp:sp modelId="{54655E6E-9E8B-4E71-8122-ED2795428665}">
      <dsp:nvSpPr>
        <dsp:cNvPr id="0" name=""/>
        <dsp:cNvSpPr/>
      </dsp:nvSpPr>
      <dsp:spPr>
        <a:xfrm>
          <a:off x="4124735"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SERPerator</a:t>
          </a:r>
          <a:endParaRPr lang="en-GB" sz="2600" kern="1200" dirty="0">
            <a:solidFill>
              <a:srgbClr val="000000"/>
            </a:solidFill>
          </a:endParaRPr>
        </a:p>
      </dsp:txBody>
      <dsp:txXfrm>
        <a:off x="4496275" y="1690999"/>
        <a:ext cx="1793955" cy="1793955"/>
      </dsp:txXfrm>
    </dsp:sp>
    <dsp:sp modelId="{90A69DFC-2C73-4C72-9693-70FF7591AAA0}">
      <dsp:nvSpPr>
        <dsp:cNvPr id="0" name=""/>
        <dsp:cNvSpPr/>
      </dsp:nvSpPr>
      <dsp:spPr>
        <a:xfrm>
          <a:off x="6154364"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Screaming Frog</a:t>
          </a:r>
          <a:endParaRPr lang="en-GB" sz="2600" kern="1200" dirty="0">
            <a:solidFill>
              <a:srgbClr val="000000"/>
            </a:solidFill>
          </a:endParaRPr>
        </a:p>
      </dsp:txBody>
      <dsp:txXfrm>
        <a:off x="6525904" y="1690999"/>
        <a:ext cx="1793955" cy="1793955"/>
      </dsp:txXfrm>
    </dsp:sp>
    <dsp:sp modelId="{530AB860-20C7-4EC8-8A36-CEC06BA2CCFC}">
      <dsp:nvSpPr>
        <dsp:cNvPr id="0" name=""/>
        <dsp:cNvSpPr/>
      </dsp:nvSpPr>
      <dsp:spPr>
        <a:xfrm>
          <a:off x="8183992"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 Analytics</a:t>
          </a:r>
          <a:endParaRPr lang="en-GB" sz="2600" kern="1200" dirty="0">
            <a:solidFill>
              <a:srgbClr val="000000"/>
            </a:solidFill>
          </a:endParaRPr>
        </a:p>
      </dsp:txBody>
      <dsp:txXfrm>
        <a:off x="8555532" y="1690999"/>
        <a:ext cx="1793955" cy="179395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1293"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Reddit Keyword Research Tool</a:t>
          </a:r>
          <a:endParaRPr lang="en-ZA" sz="2300" kern="1200" dirty="0">
            <a:solidFill>
              <a:srgbClr val="000000"/>
            </a:solidFill>
          </a:endParaRPr>
        </a:p>
      </dsp:txBody>
      <dsp:txXfrm>
        <a:off x="370640" y="1696294"/>
        <a:ext cx="1783365" cy="1783365"/>
      </dsp:txXfrm>
    </dsp:sp>
    <dsp:sp modelId="{71433346-B604-4B87-882E-B6F89483CF5B}">
      <dsp:nvSpPr>
        <dsp:cNvPr id="0" name=""/>
        <dsp:cNvSpPr/>
      </dsp:nvSpPr>
      <dsp:spPr>
        <a:xfrm>
          <a:off x="2018941"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Yoast WordPress Plugin</a:t>
          </a:r>
          <a:endParaRPr lang="en-GB" sz="2300" kern="1200" dirty="0">
            <a:solidFill>
              <a:srgbClr val="000000"/>
            </a:solidFill>
          </a:endParaRPr>
        </a:p>
      </dsp:txBody>
      <dsp:txXfrm>
        <a:off x="2388288" y="1696294"/>
        <a:ext cx="1783365" cy="1783365"/>
      </dsp:txXfrm>
    </dsp:sp>
    <dsp:sp modelId="{B939F053-2FD1-43D7-87B3-341D076D91A1}">
      <dsp:nvSpPr>
        <dsp:cNvPr id="0" name=""/>
        <dsp:cNvSpPr/>
      </dsp:nvSpPr>
      <dsp:spPr>
        <a:xfrm>
          <a:off x="4036589"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Panguin Tool</a:t>
          </a:r>
          <a:endParaRPr lang="en-GB" sz="2300" kern="1200" dirty="0">
            <a:solidFill>
              <a:srgbClr val="000000"/>
            </a:solidFill>
          </a:endParaRPr>
        </a:p>
      </dsp:txBody>
      <dsp:txXfrm>
        <a:off x="4405936" y="1696294"/>
        <a:ext cx="1783365" cy="1783365"/>
      </dsp:txXfrm>
    </dsp:sp>
    <dsp:sp modelId="{BEA96DC2-337A-46DE-ACBB-A9260EE7E4C5}">
      <dsp:nvSpPr>
        <dsp:cNvPr id="0" name=""/>
        <dsp:cNvSpPr/>
      </dsp:nvSpPr>
      <dsp:spPr>
        <a:xfrm>
          <a:off x="6054236"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Wordtracker Scout</a:t>
          </a:r>
          <a:endParaRPr lang="en-GB" sz="2300" kern="1200" dirty="0">
            <a:solidFill>
              <a:srgbClr val="000000"/>
            </a:solidFill>
          </a:endParaRPr>
        </a:p>
      </dsp:txBody>
      <dsp:txXfrm>
        <a:off x="6423583" y="1696294"/>
        <a:ext cx="1783365" cy="1783365"/>
      </dsp:txXfrm>
    </dsp:sp>
    <dsp:sp modelId="{A2EC2035-0F71-4EA3-B5F2-42589008A47B}">
      <dsp:nvSpPr>
        <dsp:cNvPr id="0" name=""/>
        <dsp:cNvSpPr/>
      </dsp:nvSpPr>
      <dsp:spPr>
        <a:xfrm>
          <a:off x="8071884"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Lipperhey</a:t>
          </a:r>
          <a:endParaRPr lang="en-GB" sz="2300" kern="1200" dirty="0">
            <a:solidFill>
              <a:srgbClr val="000000"/>
            </a:solidFill>
          </a:endParaRPr>
        </a:p>
      </dsp:txBody>
      <dsp:txXfrm>
        <a:off x="8441231" y="1696294"/>
        <a:ext cx="1783365" cy="178336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1293"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Bing Webmaster Tools</a:t>
          </a:r>
          <a:endParaRPr lang="en-ZA" sz="2500" kern="1200" dirty="0">
            <a:solidFill>
              <a:srgbClr val="000000"/>
            </a:solidFill>
          </a:endParaRPr>
        </a:p>
      </dsp:txBody>
      <dsp:txXfrm>
        <a:off x="370640" y="1696294"/>
        <a:ext cx="1783365" cy="1783365"/>
      </dsp:txXfrm>
    </dsp:sp>
    <dsp:sp modelId="{E8CC07E2-5439-4428-92A8-C7BDA18638B3}">
      <dsp:nvSpPr>
        <dsp:cNvPr id="0" name=""/>
        <dsp:cNvSpPr/>
      </dsp:nvSpPr>
      <dsp:spPr>
        <a:xfrm>
          <a:off x="2018941"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Dareboost</a:t>
          </a:r>
          <a:endParaRPr lang="en-GB" sz="2500" kern="1200" dirty="0">
            <a:solidFill>
              <a:srgbClr val="000000"/>
            </a:solidFill>
          </a:endParaRPr>
        </a:p>
      </dsp:txBody>
      <dsp:txXfrm>
        <a:off x="2388288" y="1696294"/>
        <a:ext cx="1783365" cy="1783365"/>
      </dsp:txXfrm>
    </dsp:sp>
    <dsp:sp modelId="{D5CBA2A2-6B16-41FD-A45B-EABD8BC80A98}">
      <dsp:nvSpPr>
        <dsp:cNvPr id="0" name=""/>
        <dsp:cNvSpPr/>
      </dsp:nvSpPr>
      <dsp:spPr>
        <a:xfrm>
          <a:off x="4036589"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Siteliner</a:t>
          </a:r>
          <a:endParaRPr lang="en-GB" sz="2500" kern="1200" dirty="0">
            <a:solidFill>
              <a:srgbClr val="000000"/>
            </a:solidFill>
          </a:endParaRPr>
        </a:p>
      </dsp:txBody>
      <dsp:txXfrm>
        <a:off x="4405936" y="1696294"/>
        <a:ext cx="1783365" cy="1783365"/>
      </dsp:txXfrm>
    </dsp:sp>
    <dsp:sp modelId="{E361EC97-5AAA-49B1-8CD3-A9284D6D20B7}">
      <dsp:nvSpPr>
        <dsp:cNvPr id="0" name=""/>
        <dsp:cNvSpPr/>
      </dsp:nvSpPr>
      <dsp:spPr>
        <a:xfrm>
          <a:off x="6054236"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KWFinder</a:t>
          </a:r>
          <a:endParaRPr lang="en-GB" sz="2500" kern="1200" dirty="0">
            <a:solidFill>
              <a:srgbClr val="000000"/>
            </a:solidFill>
          </a:endParaRPr>
        </a:p>
      </dsp:txBody>
      <dsp:txXfrm>
        <a:off x="6423583" y="1696294"/>
        <a:ext cx="1783365" cy="1783365"/>
      </dsp:txXfrm>
    </dsp:sp>
    <dsp:sp modelId="{87F54A8A-4429-46B1-9200-BD74230B575A}">
      <dsp:nvSpPr>
        <dsp:cNvPr id="0" name=""/>
        <dsp:cNvSpPr/>
      </dsp:nvSpPr>
      <dsp:spPr>
        <a:xfrm>
          <a:off x="8071884"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People Also Ask</a:t>
          </a:r>
          <a:endParaRPr lang="en-GB" sz="2500" kern="1200" dirty="0">
            <a:solidFill>
              <a:srgbClr val="000000"/>
            </a:solidFill>
          </a:endParaRPr>
        </a:p>
      </dsp:txBody>
      <dsp:txXfrm>
        <a:off x="8441231" y="1696294"/>
        <a:ext cx="1783365" cy="17833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21360-9304-490B-A1DF-3CEFCC32D144}">
      <dsp:nvSpPr>
        <dsp:cNvPr id="0" name=""/>
        <dsp:cNvSpPr/>
      </dsp:nvSpPr>
      <dsp:spPr>
        <a:xfrm>
          <a:off x="1073120" y="1582"/>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High-volume of tasks</a:t>
          </a:r>
        </a:p>
      </dsp:txBody>
      <dsp:txXfrm>
        <a:off x="1073120" y="1582"/>
        <a:ext cx="2819661" cy="1121228"/>
      </dsp:txXfrm>
    </dsp:sp>
    <dsp:sp modelId="{84B86031-0379-44D3-9E4D-D495BDE5CA37}">
      <dsp:nvSpPr>
        <dsp:cNvPr id="0" name=""/>
        <dsp:cNvSpPr/>
      </dsp:nvSpPr>
      <dsp:spPr>
        <a:xfrm>
          <a:off x="4265206" y="1582"/>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Multiple people required to execute tasks</a:t>
          </a:r>
          <a:endParaRPr lang="en-ZA" sz="2400" kern="1200" dirty="0">
            <a:effectLst>
              <a:outerShdw blurRad="38100" dist="38100" dir="2700000" algn="tl">
                <a:srgbClr val="000000">
                  <a:alpha val="43137"/>
                </a:srgbClr>
              </a:outerShdw>
            </a:effectLst>
          </a:endParaRPr>
        </a:p>
      </dsp:txBody>
      <dsp:txXfrm>
        <a:off x="4265206" y="1582"/>
        <a:ext cx="2819661" cy="1121228"/>
      </dsp:txXfrm>
    </dsp:sp>
    <dsp:sp modelId="{098BCE9D-C253-4234-AA81-CB777D17FCE7}">
      <dsp:nvSpPr>
        <dsp:cNvPr id="0" name=""/>
        <dsp:cNvSpPr/>
      </dsp:nvSpPr>
      <dsp:spPr>
        <a:xfrm>
          <a:off x="7457292" y="1582"/>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Time-sensitive nature</a:t>
          </a:r>
        </a:p>
      </dsp:txBody>
      <dsp:txXfrm>
        <a:off x="7457292" y="1582"/>
        <a:ext cx="2819661" cy="1121228"/>
      </dsp:txXfrm>
    </dsp:sp>
    <dsp:sp modelId="{A843C6FA-2755-4083-BD5A-5CD177A73FBA}">
      <dsp:nvSpPr>
        <dsp:cNvPr id="0" name=""/>
        <dsp:cNvSpPr/>
      </dsp:nvSpPr>
      <dsp:spPr>
        <a:xfrm>
          <a:off x="2669163" y="1495234"/>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Significant impact on other processes and systems</a:t>
          </a:r>
          <a:endParaRPr lang="en-ZA" sz="2400" kern="1200" dirty="0">
            <a:effectLst>
              <a:outerShdw blurRad="38100" dist="38100" dir="2700000" algn="tl">
                <a:srgbClr val="000000">
                  <a:alpha val="43137"/>
                </a:srgbClr>
              </a:outerShdw>
            </a:effectLst>
          </a:endParaRPr>
        </a:p>
      </dsp:txBody>
      <dsp:txXfrm>
        <a:off x="2669163" y="1495234"/>
        <a:ext cx="2819661" cy="1121228"/>
      </dsp:txXfrm>
    </dsp:sp>
    <dsp:sp modelId="{509C718A-8E02-4022-B1EE-3153DDC58991}">
      <dsp:nvSpPr>
        <dsp:cNvPr id="0" name=""/>
        <dsp:cNvSpPr/>
      </dsp:nvSpPr>
      <dsp:spPr>
        <a:xfrm>
          <a:off x="5861249" y="1495234"/>
          <a:ext cx="2819661" cy="112122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Need for compliance and audit trails</a:t>
          </a:r>
          <a:endParaRPr lang="en-ZA" sz="2400" kern="1200" dirty="0">
            <a:effectLst>
              <a:outerShdw blurRad="38100" dist="38100" dir="2700000" algn="tl">
                <a:srgbClr val="000000">
                  <a:alpha val="43137"/>
                </a:srgbClr>
              </a:outerShdw>
            </a:effectLst>
          </a:endParaRPr>
        </a:p>
      </dsp:txBody>
      <dsp:txXfrm>
        <a:off x="5861249" y="1495234"/>
        <a:ext cx="2819661" cy="112122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3067342" y="180"/>
          <a:ext cx="2478085" cy="247808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6377" tIns="30480" rIns="13637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Bonus #1. Bulk Google Rank Checker</a:t>
          </a:r>
          <a:endParaRPr lang="en-ZA" sz="2400" kern="1200" dirty="0">
            <a:solidFill>
              <a:srgbClr val="000000"/>
            </a:solidFill>
          </a:endParaRPr>
        </a:p>
      </dsp:txBody>
      <dsp:txXfrm>
        <a:off x="3430249" y="363087"/>
        <a:ext cx="1752271" cy="1752271"/>
      </dsp:txXfrm>
    </dsp:sp>
    <dsp:sp modelId="{E33C7811-54BA-4EF2-A0F9-462C8AFD8E6C}">
      <dsp:nvSpPr>
        <dsp:cNvPr id="0" name=""/>
        <dsp:cNvSpPr/>
      </dsp:nvSpPr>
      <dsp:spPr>
        <a:xfrm>
          <a:off x="5049810" y="180"/>
          <a:ext cx="2478085" cy="247808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6377" tIns="30480" rIns="13637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Bonus #2. LSI Graph</a:t>
          </a:r>
          <a:endParaRPr lang="en-GB" sz="2400" kern="1200" dirty="0">
            <a:solidFill>
              <a:srgbClr val="000000"/>
            </a:solidFill>
          </a:endParaRPr>
        </a:p>
      </dsp:txBody>
      <dsp:txXfrm>
        <a:off x="5412717" y="363087"/>
        <a:ext cx="1752271" cy="175227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EAF43-1672-4A94-9AA6-170B927AD046}">
      <dsp:nvSpPr>
        <dsp:cNvPr id="0" name=""/>
        <dsp:cNvSpPr/>
      </dsp:nvSpPr>
      <dsp:spPr>
        <a:xfrm>
          <a:off x="1792457"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1972434" y="1020230"/>
        <a:ext cx="20555" cy="4111"/>
      </dsp:txXfrm>
    </dsp:sp>
    <dsp:sp modelId="{0D456F7E-567C-4790-90DA-514BFBCA8F09}">
      <dsp:nvSpPr>
        <dsp:cNvPr id="0" name=""/>
        <dsp:cNvSpPr/>
      </dsp:nvSpPr>
      <dsp:spPr>
        <a:xfrm>
          <a:off x="6828"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ZA" sz="1600" kern="1200" dirty="0">
              <a:effectLst>
                <a:outerShdw blurRad="38100" dist="38100" dir="2700000" algn="tl">
                  <a:srgbClr val="000000">
                    <a:alpha val="43137"/>
                  </a:srgbClr>
                </a:outerShdw>
              </a:effectLst>
            </a:rPr>
            <a:t>1. Create your list of keywords</a:t>
          </a:r>
        </a:p>
      </dsp:txBody>
      <dsp:txXfrm>
        <a:off x="6828" y="486057"/>
        <a:ext cx="1787428" cy="1072457"/>
      </dsp:txXfrm>
    </dsp:sp>
    <dsp:sp modelId="{72DD0327-AB79-4DFF-8AE1-D6E72E101600}">
      <dsp:nvSpPr>
        <dsp:cNvPr id="0" name=""/>
        <dsp:cNvSpPr/>
      </dsp:nvSpPr>
      <dsp:spPr>
        <a:xfrm>
          <a:off x="3990994"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4170971" y="1020230"/>
        <a:ext cx="20555" cy="4111"/>
      </dsp:txXfrm>
    </dsp:sp>
    <dsp:sp modelId="{012737E0-04EB-4C6E-B231-4067912942AD}">
      <dsp:nvSpPr>
        <dsp:cNvPr id="0" name=""/>
        <dsp:cNvSpPr/>
      </dsp:nvSpPr>
      <dsp:spPr>
        <a:xfrm>
          <a:off x="2205366"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ZA" sz="1600" kern="1200" dirty="0">
              <a:effectLst>
                <a:outerShdw blurRad="38100" dist="38100" dir="2700000" algn="tl">
                  <a:srgbClr val="000000">
                    <a:alpha val="43137"/>
                  </a:srgbClr>
                </a:outerShdw>
              </a:effectLst>
            </a:rPr>
            <a:t>2. Analyse Google’s first page</a:t>
          </a:r>
        </a:p>
      </dsp:txBody>
      <dsp:txXfrm>
        <a:off x="2205366" y="486057"/>
        <a:ext cx="1787428" cy="1072457"/>
      </dsp:txXfrm>
    </dsp:sp>
    <dsp:sp modelId="{EA1F9900-4ABD-486C-A2FC-C321EA44B64F}">
      <dsp:nvSpPr>
        <dsp:cNvPr id="0" name=""/>
        <dsp:cNvSpPr/>
      </dsp:nvSpPr>
      <dsp:spPr>
        <a:xfrm>
          <a:off x="6189531"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6369508" y="1020230"/>
        <a:ext cx="20555" cy="4111"/>
      </dsp:txXfrm>
    </dsp:sp>
    <dsp:sp modelId="{A22128EA-1AF9-4EF2-9403-926F96897059}">
      <dsp:nvSpPr>
        <dsp:cNvPr id="0" name=""/>
        <dsp:cNvSpPr/>
      </dsp:nvSpPr>
      <dsp:spPr>
        <a:xfrm>
          <a:off x="4403903"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ZA" sz="1600" kern="1200" dirty="0">
              <a:effectLst>
                <a:outerShdw blurRad="38100" dist="38100" dir="2700000" algn="tl">
                  <a:srgbClr val="000000">
                    <a:alpha val="43137"/>
                  </a:srgbClr>
                </a:outerShdw>
              </a:effectLst>
            </a:rPr>
            <a:t>3. Create something different or better</a:t>
          </a:r>
        </a:p>
      </dsp:txBody>
      <dsp:txXfrm>
        <a:off x="4403903" y="486057"/>
        <a:ext cx="1787428" cy="1072457"/>
      </dsp:txXfrm>
    </dsp:sp>
    <dsp:sp modelId="{D54C5FE5-138F-482B-89C2-F60D621A8BAC}">
      <dsp:nvSpPr>
        <dsp:cNvPr id="0" name=""/>
        <dsp:cNvSpPr/>
      </dsp:nvSpPr>
      <dsp:spPr>
        <a:xfrm>
          <a:off x="8388068"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8568045" y="1020230"/>
        <a:ext cx="20555" cy="4111"/>
      </dsp:txXfrm>
    </dsp:sp>
    <dsp:sp modelId="{DC81944B-5141-4A84-A20D-6B1049873838}">
      <dsp:nvSpPr>
        <dsp:cNvPr id="0" name=""/>
        <dsp:cNvSpPr/>
      </dsp:nvSpPr>
      <dsp:spPr>
        <a:xfrm>
          <a:off x="6602440"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ZA" sz="1600" kern="1200" dirty="0">
              <a:effectLst>
                <a:outerShdw blurRad="38100" dist="38100" dir="2700000" algn="tl">
                  <a:srgbClr val="000000">
                    <a:alpha val="43137"/>
                  </a:srgbClr>
                </a:outerShdw>
              </a:effectLst>
            </a:rPr>
            <a:t>4. Add a hook</a:t>
          </a:r>
        </a:p>
      </dsp:txBody>
      <dsp:txXfrm>
        <a:off x="6602440" y="486057"/>
        <a:ext cx="1787428" cy="1072457"/>
      </dsp:txXfrm>
    </dsp:sp>
    <dsp:sp modelId="{82A7C357-EC03-47E9-9C7D-B61CC1DC6712}">
      <dsp:nvSpPr>
        <dsp:cNvPr id="0" name=""/>
        <dsp:cNvSpPr/>
      </dsp:nvSpPr>
      <dsp:spPr>
        <a:xfrm>
          <a:off x="900543" y="1556714"/>
          <a:ext cx="8794148" cy="380508"/>
        </a:xfrm>
        <a:custGeom>
          <a:avLst/>
          <a:gdLst/>
          <a:ahLst/>
          <a:cxnLst/>
          <a:rect l="0" t="0" r="0" b="0"/>
          <a:pathLst>
            <a:path>
              <a:moveTo>
                <a:pt x="8794148" y="0"/>
              </a:moveTo>
              <a:lnTo>
                <a:pt x="8794148" y="207354"/>
              </a:lnTo>
              <a:lnTo>
                <a:pt x="0" y="207354"/>
              </a:lnTo>
              <a:lnTo>
                <a:pt x="0" y="38050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5077523" y="1744912"/>
        <a:ext cx="440187" cy="4111"/>
      </dsp:txXfrm>
    </dsp:sp>
    <dsp:sp modelId="{9465AC53-7CD9-4EC5-8F1D-2EF6D85B6373}">
      <dsp:nvSpPr>
        <dsp:cNvPr id="0" name=""/>
        <dsp:cNvSpPr/>
      </dsp:nvSpPr>
      <dsp:spPr>
        <a:xfrm>
          <a:off x="8800977"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ZA" sz="1600" kern="1200" dirty="0">
              <a:effectLst>
                <a:outerShdw blurRad="38100" dist="38100" dir="2700000" algn="tl">
                  <a:srgbClr val="000000">
                    <a:alpha val="43137"/>
                  </a:srgbClr>
                </a:outerShdw>
              </a:effectLst>
            </a:rPr>
            <a:t>5. Optimize for on-page SEO</a:t>
          </a:r>
        </a:p>
      </dsp:txBody>
      <dsp:txXfrm>
        <a:off x="8800977" y="486057"/>
        <a:ext cx="1787428" cy="1072457"/>
      </dsp:txXfrm>
    </dsp:sp>
    <dsp:sp modelId="{6E37E9C6-5776-49F6-8120-B7BB1F2429D7}">
      <dsp:nvSpPr>
        <dsp:cNvPr id="0" name=""/>
        <dsp:cNvSpPr/>
      </dsp:nvSpPr>
      <dsp:spPr>
        <a:xfrm>
          <a:off x="1792457"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1972434" y="2503795"/>
        <a:ext cx="20555" cy="4111"/>
      </dsp:txXfrm>
    </dsp:sp>
    <dsp:sp modelId="{2E6B8E82-0B1A-4C1D-9F08-DEF483CD3563}">
      <dsp:nvSpPr>
        <dsp:cNvPr id="0" name=""/>
        <dsp:cNvSpPr/>
      </dsp:nvSpPr>
      <dsp:spPr>
        <a:xfrm>
          <a:off x="6828"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ZA" sz="1600" kern="1200" dirty="0">
              <a:effectLst>
                <a:outerShdw blurRad="38100" dist="38100" dir="2700000" algn="tl">
                  <a:srgbClr val="000000">
                    <a:alpha val="43137"/>
                  </a:srgbClr>
                </a:outerShdw>
              </a:effectLst>
            </a:rPr>
            <a:t>6. Optimize for search intent</a:t>
          </a:r>
        </a:p>
      </dsp:txBody>
      <dsp:txXfrm>
        <a:off x="6828" y="1969622"/>
        <a:ext cx="1787428" cy="1072457"/>
      </dsp:txXfrm>
    </dsp:sp>
    <dsp:sp modelId="{039F3095-5192-4724-9C28-17AFC88CB129}">
      <dsp:nvSpPr>
        <dsp:cNvPr id="0" name=""/>
        <dsp:cNvSpPr/>
      </dsp:nvSpPr>
      <dsp:spPr>
        <a:xfrm>
          <a:off x="3990994"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4170971" y="2503795"/>
        <a:ext cx="20555" cy="4111"/>
      </dsp:txXfrm>
    </dsp:sp>
    <dsp:sp modelId="{923FD4E8-47A6-47BE-9463-E64D72572DDB}">
      <dsp:nvSpPr>
        <dsp:cNvPr id="0" name=""/>
        <dsp:cNvSpPr/>
      </dsp:nvSpPr>
      <dsp:spPr>
        <a:xfrm>
          <a:off x="2205366"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ZA" sz="1600" kern="1200" dirty="0">
              <a:effectLst>
                <a:outerShdw blurRad="38100" dist="38100" dir="2700000" algn="tl">
                  <a:srgbClr val="000000">
                    <a:alpha val="43137"/>
                  </a:srgbClr>
                </a:outerShdw>
              </a:effectLst>
            </a:rPr>
            <a:t>7. Focus on content design</a:t>
          </a:r>
        </a:p>
      </dsp:txBody>
      <dsp:txXfrm>
        <a:off x="2205366" y="1969622"/>
        <a:ext cx="1787428" cy="1072457"/>
      </dsp:txXfrm>
    </dsp:sp>
    <dsp:sp modelId="{13C9D618-3AF7-4719-BF5D-7AB49A4A65E8}">
      <dsp:nvSpPr>
        <dsp:cNvPr id="0" name=""/>
        <dsp:cNvSpPr/>
      </dsp:nvSpPr>
      <dsp:spPr>
        <a:xfrm>
          <a:off x="6189531"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6369508" y="2503795"/>
        <a:ext cx="20555" cy="4111"/>
      </dsp:txXfrm>
    </dsp:sp>
    <dsp:sp modelId="{7CE02695-537D-45CE-B303-18DB43FD16E6}">
      <dsp:nvSpPr>
        <dsp:cNvPr id="0" name=""/>
        <dsp:cNvSpPr/>
      </dsp:nvSpPr>
      <dsp:spPr>
        <a:xfrm>
          <a:off x="4403903"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ZA" sz="1600" kern="1200" dirty="0">
              <a:effectLst>
                <a:outerShdw blurRad="38100" dist="38100" dir="2700000" algn="tl">
                  <a:srgbClr val="000000">
                    <a:alpha val="43137"/>
                  </a:srgbClr>
                </a:outerShdw>
              </a:effectLst>
            </a:rPr>
            <a:t>8. Build links to your page</a:t>
          </a:r>
        </a:p>
      </dsp:txBody>
      <dsp:txXfrm>
        <a:off x="4403903" y="1969622"/>
        <a:ext cx="1787428" cy="1072457"/>
      </dsp:txXfrm>
    </dsp:sp>
    <dsp:sp modelId="{55C862C2-C200-4866-BCC5-A32E575361F9}">
      <dsp:nvSpPr>
        <dsp:cNvPr id="0" name=""/>
        <dsp:cNvSpPr/>
      </dsp:nvSpPr>
      <dsp:spPr>
        <a:xfrm>
          <a:off x="6602440"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ZA" sz="1600" kern="1200" dirty="0">
              <a:effectLst>
                <a:outerShdw blurRad="38100" dist="38100" dir="2700000" algn="tl">
                  <a:srgbClr val="000000">
                    <a:alpha val="43137"/>
                  </a:srgbClr>
                </a:outerShdw>
              </a:effectLst>
            </a:rPr>
            <a:t>9. Improve and update your content</a:t>
          </a:r>
        </a:p>
      </dsp:txBody>
      <dsp:txXfrm>
        <a:off x="6602440" y="1969622"/>
        <a:ext cx="1787428" cy="107245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66F23-0672-41E4-82ED-E4A7A970954F}">
      <dsp:nvSpPr>
        <dsp:cNvPr id="0" name=""/>
        <dsp:cNvSpPr/>
      </dsp:nvSpPr>
      <dsp:spPr>
        <a:xfrm>
          <a:off x="3104"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Audit systems back-up</a:t>
          </a:r>
        </a:p>
      </dsp:txBody>
      <dsp:txXfrm>
        <a:off x="3104" y="796620"/>
        <a:ext cx="2462564" cy="1477538"/>
      </dsp:txXfrm>
    </dsp:sp>
    <dsp:sp modelId="{9FF05D1F-B7D0-4543-A238-8B31BEAA5985}">
      <dsp:nvSpPr>
        <dsp:cNvPr id="0" name=""/>
        <dsp:cNvSpPr/>
      </dsp:nvSpPr>
      <dsp:spPr>
        <a:xfrm>
          <a:off x="2711925"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Data flow of the system</a:t>
          </a:r>
          <a:endParaRPr lang="en-ZA" sz="2400" kern="1200" dirty="0">
            <a:effectLst>
              <a:outerShdw blurRad="38100" dist="38100" dir="2700000" algn="tl">
                <a:srgbClr val="000000">
                  <a:alpha val="43137"/>
                </a:srgbClr>
              </a:outerShdw>
            </a:effectLst>
          </a:endParaRPr>
        </a:p>
      </dsp:txBody>
      <dsp:txXfrm>
        <a:off x="2711925" y="796620"/>
        <a:ext cx="2462564" cy="1477538"/>
      </dsp:txXfrm>
    </dsp:sp>
    <dsp:sp modelId="{156F798A-33E2-4B71-A9F5-A8368DD0C9D6}">
      <dsp:nvSpPr>
        <dsp:cNvPr id="0" name=""/>
        <dsp:cNvSpPr/>
      </dsp:nvSpPr>
      <dsp:spPr>
        <a:xfrm>
          <a:off x="5420746"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Vendor lock-in Awareness and solutions </a:t>
          </a:r>
          <a:endParaRPr lang="en-ZA" sz="2400" kern="1200" dirty="0">
            <a:effectLst>
              <a:outerShdw blurRad="38100" dist="38100" dir="2700000" algn="tl">
                <a:srgbClr val="000000">
                  <a:alpha val="43137"/>
                </a:srgbClr>
              </a:outerShdw>
            </a:effectLst>
          </a:endParaRPr>
        </a:p>
      </dsp:txBody>
      <dsp:txXfrm>
        <a:off x="5420746" y="796620"/>
        <a:ext cx="2462564" cy="1477538"/>
      </dsp:txXfrm>
    </dsp:sp>
    <dsp:sp modelId="{61EEA11F-1BAF-46E1-B167-0A8E24D2EB5F}">
      <dsp:nvSpPr>
        <dsp:cNvPr id="0" name=""/>
        <dsp:cNvSpPr/>
      </dsp:nvSpPr>
      <dsp:spPr>
        <a:xfrm>
          <a:off x="8129567"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Knowing provider’s security procedures </a:t>
          </a:r>
        </a:p>
      </dsp:txBody>
      <dsp:txXfrm>
        <a:off x="8129567" y="796620"/>
        <a:ext cx="2462564" cy="147753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21B53-CE85-4A17-A231-FABB66B5009E}">
      <dsp:nvSpPr>
        <dsp:cNvPr id="0" name=""/>
        <dsp:cNvSpPr/>
      </dsp:nvSpPr>
      <dsp:spPr>
        <a:xfrm>
          <a:off x="953728"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Monitoring capacity planning and scaling capabilities </a:t>
          </a:r>
          <a:endParaRPr lang="en-ZA" sz="2400" kern="1200" dirty="0">
            <a:effectLst>
              <a:outerShdw blurRad="38100" dist="38100" dir="2700000" algn="tl">
                <a:srgbClr val="000000">
                  <a:alpha val="43137"/>
                </a:srgbClr>
              </a:outerShdw>
            </a:effectLst>
          </a:endParaRPr>
        </a:p>
      </dsp:txBody>
      <dsp:txXfrm>
        <a:off x="953728" y="740"/>
        <a:ext cx="2664531" cy="1598718"/>
      </dsp:txXfrm>
    </dsp:sp>
    <dsp:sp modelId="{44CC1C8A-511A-455D-B372-9D117D1FD840}">
      <dsp:nvSpPr>
        <dsp:cNvPr id="0" name=""/>
        <dsp:cNvSpPr/>
      </dsp:nvSpPr>
      <dsp:spPr>
        <a:xfrm>
          <a:off x="3884713"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Monitor audit log use</a:t>
          </a:r>
        </a:p>
      </dsp:txBody>
      <dsp:txXfrm>
        <a:off x="3884713" y="740"/>
        <a:ext cx="2664531" cy="1598718"/>
      </dsp:txXfrm>
    </dsp:sp>
    <dsp:sp modelId="{96DC6576-11D6-4803-B471-3A13368E754A}">
      <dsp:nvSpPr>
        <dsp:cNvPr id="0" name=""/>
        <dsp:cNvSpPr/>
      </dsp:nvSpPr>
      <dsp:spPr>
        <a:xfrm>
          <a:off x="6815697"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Solution testing and validation </a:t>
          </a:r>
        </a:p>
      </dsp:txBody>
      <dsp:txXfrm>
        <a:off x="6815697" y="740"/>
        <a:ext cx="2664531" cy="159871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82F94-7188-4609-B35D-A4CBB060B654}">
      <dsp:nvSpPr>
        <dsp:cNvPr id="0" name=""/>
        <dsp:cNvSpPr/>
      </dsp:nvSpPr>
      <dsp:spPr>
        <a:xfrm>
          <a:off x="0"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effectLst>
                <a:outerShdw blurRad="38100" dist="38100" dir="2700000" algn="tl">
                  <a:srgbClr val="000000">
                    <a:alpha val="43137"/>
                  </a:srgbClr>
                </a:outerShdw>
              </a:effectLst>
            </a:rPr>
            <a:t>Infrastructure as a Service (IaaS)</a:t>
          </a:r>
        </a:p>
      </dsp:txBody>
      <dsp:txXfrm>
        <a:off x="0" y="988539"/>
        <a:ext cx="3311011" cy="1986606"/>
      </dsp:txXfrm>
    </dsp:sp>
    <dsp:sp modelId="{AE973F29-1194-49F5-A171-AD5B5E29CD10}">
      <dsp:nvSpPr>
        <dsp:cNvPr id="0" name=""/>
        <dsp:cNvSpPr/>
      </dsp:nvSpPr>
      <dsp:spPr>
        <a:xfrm>
          <a:off x="3642112"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effectLst>
                <a:outerShdw blurRad="38100" dist="38100" dir="2700000" algn="tl">
                  <a:srgbClr val="000000">
                    <a:alpha val="43137"/>
                  </a:srgbClr>
                </a:outerShdw>
              </a:effectLst>
            </a:rPr>
            <a:t>Platform as a Service (PaaS)</a:t>
          </a:r>
        </a:p>
      </dsp:txBody>
      <dsp:txXfrm>
        <a:off x="3642112" y="988539"/>
        <a:ext cx="3311011" cy="1986606"/>
      </dsp:txXfrm>
    </dsp:sp>
    <dsp:sp modelId="{186E8193-7321-474E-AD5A-C5269EB7E817}">
      <dsp:nvSpPr>
        <dsp:cNvPr id="0" name=""/>
        <dsp:cNvSpPr/>
      </dsp:nvSpPr>
      <dsp:spPr>
        <a:xfrm>
          <a:off x="7284224"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Software as a Service (SaaS)</a:t>
          </a:r>
          <a:endParaRPr lang="en-ZA" sz="2400" b="1" kern="1200" dirty="0">
            <a:effectLst>
              <a:outerShdw blurRad="38100" dist="38100" dir="2700000" algn="tl">
                <a:srgbClr val="000000">
                  <a:alpha val="43137"/>
                </a:srgbClr>
              </a:outerShdw>
            </a:effectLst>
          </a:endParaRPr>
        </a:p>
      </dsp:txBody>
      <dsp:txXfrm>
        <a:off x="7284224" y="988539"/>
        <a:ext cx="3311011" cy="198660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8EFE3-BC3E-412C-96D7-FD1D8A165C13}">
      <dsp:nvSpPr>
        <dsp:cNvPr id="0" name=""/>
        <dsp:cNvSpPr/>
      </dsp:nvSpPr>
      <dsp:spPr>
        <a:xfrm>
          <a:off x="372488"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30480" rIns="159439"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Security</a:t>
          </a:r>
        </a:p>
      </dsp:txBody>
      <dsp:txXfrm>
        <a:off x="796763" y="425708"/>
        <a:ext cx="2048584" cy="2048584"/>
      </dsp:txXfrm>
    </dsp:sp>
    <dsp:sp modelId="{C8E4C365-2119-4CEE-9E4A-52A678E222E0}">
      <dsp:nvSpPr>
        <dsp:cNvPr id="0" name=""/>
        <dsp:cNvSpPr/>
      </dsp:nvSpPr>
      <dsp:spPr>
        <a:xfrm>
          <a:off x="2690196"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30480" rIns="159439"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Collaboration</a:t>
          </a:r>
        </a:p>
      </dsp:txBody>
      <dsp:txXfrm>
        <a:off x="3114471" y="425708"/>
        <a:ext cx="2048584" cy="2048584"/>
      </dsp:txXfrm>
    </dsp:sp>
    <dsp:sp modelId="{B9C79132-21F5-4287-8587-7810E88C2858}">
      <dsp:nvSpPr>
        <dsp:cNvPr id="0" name=""/>
        <dsp:cNvSpPr/>
      </dsp:nvSpPr>
      <dsp:spPr>
        <a:xfrm>
          <a:off x="5007904"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30480" rIns="159439"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Accessibility</a:t>
          </a:r>
        </a:p>
      </dsp:txBody>
      <dsp:txXfrm>
        <a:off x="5432179" y="425708"/>
        <a:ext cx="2048584" cy="2048584"/>
      </dsp:txXfrm>
    </dsp:sp>
    <dsp:sp modelId="{4DC5FCFF-E0C1-4FE6-9B3C-3D0D2ECE2028}">
      <dsp:nvSpPr>
        <dsp:cNvPr id="0" name=""/>
        <dsp:cNvSpPr/>
      </dsp:nvSpPr>
      <dsp:spPr>
        <a:xfrm>
          <a:off x="7325612"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30480" rIns="159439"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Cost efficiency</a:t>
          </a:r>
        </a:p>
      </dsp:txBody>
      <dsp:txXfrm>
        <a:off x="7749887" y="425708"/>
        <a:ext cx="2048584" cy="204858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AA247-31D2-43EC-A181-396E77E78162}">
      <dsp:nvSpPr>
        <dsp:cNvPr id="0" name=""/>
        <dsp:cNvSpPr/>
      </dsp:nvSpPr>
      <dsp:spPr>
        <a:xfrm>
          <a:off x="3005"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What are the benefits of Agile?</a:t>
          </a:r>
          <a:endParaRPr lang="en-ZA" sz="2400" kern="1200" dirty="0">
            <a:effectLst>
              <a:outerShdw blurRad="38100" dist="38100" dir="2700000" algn="tl">
                <a:srgbClr val="000000">
                  <a:alpha val="43137"/>
                </a:srgbClr>
              </a:outerShdw>
            </a:effectLst>
          </a:endParaRPr>
        </a:p>
      </dsp:txBody>
      <dsp:txXfrm>
        <a:off x="3005" y="721024"/>
        <a:ext cx="2384282" cy="1430569"/>
      </dsp:txXfrm>
    </dsp:sp>
    <dsp:sp modelId="{07F53882-8662-4DDF-B2C8-5C0D0CEB56F1}">
      <dsp:nvSpPr>
        <dsp:cNvPr id="0" name=""/>
        <dsp:cNvSpPr/>
      </dsp:nvSpPr>
      <dsp:spPr>
        <a:xfrm>
          <a:off x="2625715"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What are the Scrum requirements?</a:t>
          </a:r>
          <a:endParaRPr lang="en-ZA" sz="2400" kern="1200" dirty="0">
            <a:effectLst>
              <a:outerShdw blurRad="38100" dist="38100" dir="2700000" algn="tl">
                <a:srgbClr val="000000">
                  <a:alpha val="43137"/>
                </a:srgbClr>
              </a:outerShdw>
            </a:effectLst>
          </a:endParaRPr>
        </a:p>
      </dsp:txBody>
      <dsp:txXfrm>
        <a:off x="2625715" y="721024"/>
        <a:ext cx="2384282" cy="1430569"/>
      </dsp:txXfrm>
    </dsp:sp>
    <dsp:sp modelId="{9324FA27-DC46-4AB0-9AA9-2FA6E4EFFCF9}">
      <dsp:nvSpPr>
        <dsp:cNvPr id="0" name=""/>
        <dsp:cNvSpPr/>
      </dsp:nvSpPr>
      <dsp:spPr>
        <a:xfrm>
          <a:off x="5248426"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What are the Scrum roles?</a:t>
          </a:r>
          <a:endParaRPr lang="en-ZA" sz="2400" kern="1200" dirty="0">
            <a:effectLst>
              <a:outerShdw blurRad="38100" dist="38100" dir="2700000" algn="tl">
                <a:srgbClr val="000000">
                  <a:alpha val="43137"/>
                </a:srgbClr>
              </a:outerShdw>
            </a:effectLst>
          </a:endParaRPr>
        </a:p>
      </dsp:txBody>
      <dsp:txXfrm>
        <a:off x="5248426" y="721024"/>
        <a:ext cx="2384282" cy="1430569"/>
      </dsp:txXfrm>
    </dsp:sp>
    <dsp:sp modelId="{26AE44B1-2FD9-49B6-A8D0-17BCA93D0C26}">
      <dsp:nvSpPr>
        <dsp:cNvPr id="0" name=""/>
        <dsp:cNvSpPr/>
      </dsp:nvSpPr>
      <dsp:spPr>
        <a:xfrm>
          <a:off x="7871136"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How does Agile save you money?</a:t>
          </a:r>
          <a:endParaRPr lang="en-ZA" sz="2400" kern="1200" dirty="0">
            <a:effectLst>
              <a:outerShdw blurRad="38100" dist="38100" dir="2700000" algn="tl">
                <a:srgbClr val="000000">
                  <a:alpha val="43137"/>
                </a:srgbClr>
              </a:outerShdw>
            </a:effectLst>
          </a:endParaRPr>
        </a:p>
      </dsp:txBody>
      <dsp:txXfrm>
        <a:off x="7871136" y="721024"/>
        <a:ext cx="2384282" cy="143056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657F1-91C7-4C5F-BA65-B4953D96D1D6}">
      <dsp:nvSpPr>
        <dsp:cNvPr id="0" name=""/>
        <dsp:cNvSpPr/>
      </dsp:nvSpPr>
      <dsp:spPr>
        <a:xfrm>
          <a:off x="1080190"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Scrum</a:t>
          </a:r>
        </a:p>
      </dsp:txBody>
      <dsp:txXfrm>
        <a:off x="1428993" y="349540"/>
        <a:ext cx="1684171" cy="1684171"/>
      </dsp:txXfrm>
    </dsp:sp>
    <dsp:sp modelId="{6CA66742-A351-4CA5-927A-EFFD9F3F98F6}">
      <dsp:nvSpPr>
        <dsp:cNvPr id="0" name=""/>
        <dsp:cNvSpPr/>
      </dsp:nvSpPr>
      <dsp:spPr>
        <a:xfrm>
          <a:off x="2985612"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Kanban</a:t>
          </a:r>
        </a:p>
      </dsp:txBody>
      <dsp:txXfrm>
        <a:off x="3334415" y="349540"/>
        <a:ext cx="1684171" cy="1684171"/>
      </dsp:txXfrm>
    </dsp:sp>
    <dsp:sp modelId="{DEBDB411-64A7-48F4-B646-10FE640CEA53}">
      <dsp:nvSpPr>
        <dsp:cNvPr id="0" name=""/>
        <dsp:cNvSpPr/>
      </dsp:nvSpPr>
      <dsp:spPr>
        <a:xfrm>
          <a:off x="4891034"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Scrumban</a:t>
          </a:r>
        </a:p>
      </dsp:txBody>
      <dsp:txXfrm>
        <a:off x="5239837" y="349540"/>
        <a:ext cx="1684171" cy="1684171"/>
      </dsp:txXfrm>
    </dsp:sp>
    <dsp:sp modelId="{3939A3F8-93BA-4B79-A317-AC35F0106410}">
      <dsp:nvSpPr>
        <dsp:cNvPr id="0" name=""/>
        <dsp:cNvSpPr/>
      </dsp:nvSpPr>
      <dsp:spPr>
        <a:xfrm>
          <a:off x="6796456"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25400" rIns="131077" bIns="254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rgbClr val="000000"/>
              </a:solidFill>
            </a:rPr>
            <a:t>Lean Development</a:t>
          </a:r>
        </a:p>
      </dsp:txBody>
      <dsp:txXfrm>
        <a:off x="7145259" y="349540"/>
        <a:ext cx="1684171" cy="168417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7A449-36D1-4DC3-9E0B-742454BBE80B}">
      <dsp:nvSpPr>
        <dsp:cNvPr id="0" name=""/>
        <dsp:cNvSpPr/>
      </dsp:nvSpPr>
      <dsp:spPr>
        <a:xfrm>
          <a:off x="901592"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Agile organisations cope better</a:t>
          </a:r>
          <a:endParaRPr lang="en-ZA" sz="2400" kern="1200" dirty="0">
            <a:effectLst>
              <a:outerShdw blurRad="38100" dist="38100" dir="2700000" algn="tl">
                <a:srgbClr val="000000">
                  <a:alpha val="43137"/>
                </a:srgbClr>
              </a:outerShdw>
            </a:effectLst>
          </a:endParaRPr>
        </a:p>
      </dsp:txBody>
      <dsp:txXfrm>
        <a:off x="901592" y="3377"/>
        <a:ext cx="2871144" cy="1722686"/>
      </dsp:txXfrm>
    </dsp:sp>
    <dsp:sp modelId="{45F2CFD3-6BAE-4CB7-8321-9BB8C7928E56}">
      <dsp:nvSpPr>
        <dsp:cNvPr id="0" name=""/>
        <dsp:cNvSpPr/>
      </dsp:nvSpPr>
      <dsp:spPr>
        <a:xfrm>
          <a:off x="4059851"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Think and analyse global, decide local</a:t>
          </a:r>
          <a:endParaRPr lang="en-ZA" sz="2400" kern="1200" dirty="0">
            <a:effectLst>
              <a:outerShdw blurRad="38100" dist="38100" dir="2700000" algn="tl">
                <a:srgbClr val="000000">
                  <a:alpha val="43137"/>
                </a:srgbClr>
              </a:outerShdw>
            </a:effectLst>
          </a:endParaRPr>
        </a:p>
      </dsp:txBody>
      <dsp:txXfrm>
        <a:off x="4059851" y="3377"/>
        <a:ext cx="2871144" cy="1722686"/>
      </dsp:txXfrm>
    </dsp:sp>
    <dsp:sp modelId="{2821BF17-1CF4-4D34-995B-50475073C244}">
      <dsp:nvSpPr>
        <dsp:cNvPr id="0" name=""/>
        <dsp:cNvSpPr/>
      </dsp:nvSpPr>
      <dsp:spPr>
        <a:xfrm>
          <a:off x="7218109"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Your operating model is the key factor for continued impact</a:t>
          </a:r>
          <a:endParaRPr lang="en-ZA" sz="2400" kern="1200" dirty="0">
            <a:effectLst>
              <a:outerShdw blurRad="38100" dist="38100" dir="2700000" algn="tl">
                <a:srgbClr val="000000">
                  <a:alpha val="43137"/>
                </a:srgbClr>
              </a:outerShdw>
            </a:effectLst>
          </a:endParaRPr>
        </a:p>
      </dsp:txBody>
      <dsp:txXfrm>
        <a:off x="7218109" y="3377"/>
        <a:ext cx="2871144" cy="1722686"/>
      </dsp:txXfrm>
    </dsp:sp>
    <dsp:sp modelId="{0CABBE85-0FE6-49B1-94DF-46C91C7A3B2C}">
      <dsp:nvSpPr>
        <dsp:cNvPr id="0" name=""/>
        <dsp:cNvSpPr/>
      </dsp:nvSpPr>
      <dsp:spPr>
        <a:xfrm>
          <a:off x="2480722" y="2013178"/>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Preparation-over-planning</a:t>
          </a:r>
          <a:endParaRPr lang="en-ZA" sz="2400" kern="1200" dirty="0">
            <a:effectLst>
              <a:outerShdw blurRad="38100" dist="38100" dir="2700000" algn="tl">
                <a:srgbClr val="000000">
                  <a:alpha val="43137"/>
                </a:srgbClr>
              </a:outerShdw>
            </a:effectLst>
          </a:endParaRPr>
        </a:p>
      </dsp:txBody>
      <dsp:txXfrm>
        <a:off x="2480722" y="2013178"/>
        <a:ext cx="2871144" cy="1722686"/>
      </dsp:txXfrm>
    </dsp:sp>
    <dsp:sp modelId="{0FB13003-C2B5-4E97-8D7C-181B50C46999}">
      <dsp:nvSpPr>
        <dsp:cNvPr id="0" name=""/>
        <dsp:cNvSpPr/>
      </dsp:nvSpPr>
      <dsp:spPr>
        <a:xfrm>
          <a:off x="5638980" y="2013178"/>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Trust the data</a:t>
          </a:r>
          <a:endParaRPr lang="en-ZA" sz="2400" kern="1200" dirty="0">
            <a:effectLst>
              <a:outerShdw blurRad="38100" dist="38100" dir="2700000" algn="tl">
                <a:srgbClr val="000000">
                  <a:alpha val="43137"/>
                </a:srgbClr>
              </a:outerShdw>
            </a:effectLst>
          </a:endParaRPr>
        </a:p>
      </dsp:txBody>
      <dsp:txXfrm>
        <a:off x="5638980" y="2013178"/>
        <a:ext cx="2871144" cy="172268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9368D-EA85-4999-ACC3-A6896D221D8F}">
      <dsp:nvSpPr>
        <dsp:cNvPr id="0" name=""/>
        <dsp:cNvSpPr/>
      </dsp:nvSpPr>
      <dsp:spPr>
        <a:xfrm>
          <a:off x="844307"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Individuals and interactions over processes and tools</a:t>
          </a:r>
          <a:endParaRPr lang="en-ZA" sz="2400" kern="1200" dirty="0">
            <a:effectLst>
              <a:outerShdw blurRad="38100" dist="38100" dir="2700000" algn="tl">
                <a:srgbClr val="000000">
                  <a:alpha val="43137"/>
                </a:srgbClr>
              </a:outerShdw>
            </a:effectLst>
          </a:endParaRPr>
        </a:p>
      </dsp:txBody>
      <dsp:txXfrm>
        <a:off x="844307" y="2709"/>
        <a:ext cx="2783318" cy="1669991"/>
      </dsp:txXfrm>
    </dsp:sp>
    <dsp:sp modelId="{34A1808E-FB2A-4B93-BE82-039FAC0D01D3}">
      <dsp:nvSpPr>
        <dsp:cNvPr id="0" name=""/>
        <dsp:cNvSpPr/>
      </dsp:nvSpPr>
      <dsp:spPr>
        <a:xfrm>
          <a:off x="3905958"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Working software over comprehensive documentation</a:t>
          </a:r>
          <a:endParaRPr lang="en-ZA" sz="2400" kern="1200" dirty="0">
            <a:effectLst>
              <a:outerShdw blurRad="38100" dist="38100" dir="2700000" algn="tl">
                <a:srgbClr val="000000">
                  <a:alpha val="43137"/>
                </a:srgbClr>
              </a:outerShdw>
            </a:effectLst>
          </a:endParaRPr>
        </a:p>
      </dsp:txBody>
      <dsp:txXfrm>
        <a:off x="3905958" y="2709"/>
        <a:ext cx="2783318" cy="1669991"/>
      </dsp:txXfrm>
    </dsp:sp>
    <dsp:sp modelId="{19788428-B1FC-4857-A06C-4EB3644B385B}">
      <dsp:nvSpPr>
        <dsp:cNvPr id="0" name=""/>
        <dsp:cNvSpPr/>
      </dsp:nvSpPr>
      <dsp:spPr>
        <a:xfrm>
          <a:off x="6967609"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Customer collaboration over contract negotiation</a:t>
          </a:r>
          <a:endParaRPr lang="en-ZA" sz="2400" kern="1200" dirty="0">
            <a:effectLst>
              <a:outerShdw blurRad="38100" dist="38100" dir="2700000" algn="tl">
                <a:srgbClr val="000000">
                  <a:alpha val="43137"/>
                </a:srgbClr>
              </a:outerShdw>
            </a:effectLst>
          </a:endParaRPr>
        </a:p>
      </dsp:txBody>
      <dsp:txXfrm>
        <a:off x="6967609" y="2709"/>
        <a:ext cx="2783318" cy="1669991"/>
      </dsp:txXfrm>
    </dsp:sp>
    <dsp:sp modelId="{3FB119FB-4C4C-4C02-9908-4655B9B7E4EC}">
      <dsp:nvSpPr>
        <dsp:cNvPr id="0" name=""/>
        <dsp:cNvSpPr/>
      </dsp:nvSpPr>
      <dsp:spPr>
        <a:xfrm>
          <a:off x="3905958" y="1951032"/>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Responding to change over following a plan</a:t>
          </a:r>
          <a:endParaRPr lang="en-ZA" sz="2400" kern="1200" dirty="0">
            <a:effectLst>
              <a:outerShdw blurRad="38100" dist="38100" dir="2700000" algn="tl">
                <a:srgbClr val="000000">
                  <a:alpha val="43137"/>
                </a:srgbClr>
              </a:outerShdw>
            </a:effectLst>
          </a:endParaRPr>
        </a:p>
      </dsp:txBody>
      <dsp:txXfrm>
        <a:off x="3905958" y="1951032"/>
        <a:ext cx="2783318" cy="16699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908A3-CCAD-4605-8166-637E99F56288}">
      <dsp:nvSpPr>
        <dsp:cNvPr id="0" name=""/>
        <dsp:cNvSpPr/>
      </dsp:nvSpPr>
      <dsp:spPr>
        <a:xfrm>
          <a:off x="0" y="3486960"/>
          <a:ext cx="11237782" cy="762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4. Connection: </a:t>
          </a:r>
          <a:r>
            <a:rPr lang="en-GB" sz="2400" kern="1200" dirty="0">
              <a:solidFill>
                <a:schemeClr val="bg1"/>
              </a:solidFill>
            </a:rPr>
            <a:t>refers to establishing the vital interpersonal relationships and information networks.</a:t>
          </a:r>
          <a:endParaRPr lang="en-ZA" sz="2400" kern="1200" dirty="0">
            <a:solidFill>
              <a:schemeClr val="bg1"/>
            </a:solidFill>
          </a:endParaRPr>
        </a:p>
      </dsp:txBody>
      <dsp:txXfrm>
        <a:off x="0" y="3486960"/>
        <a:ext cx="11237782" cy="762861"/>
      </dsp:txXfrm>
    </dsp:sp>
    <dsp:sp modelId="{A983DEEC-4D48-457A-9E6D-B40439767586}">
      <dsp:nvSpPr>
        <dsp:cNvPr id="0" name=""/>
        <dsp:cNvSpPr/>
      </dsp:nvSpPr>
      <dsp:spPr>
        <a:xfrm rot="10800000">
          <a:off x="0" y="2325122"/>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3. Culture: </a:t>
          </a:r>
          <a:r>
            <a:rPr lang="en-GB" sz="2400" kern="1200" dirty="0">
              <a:solidFill>
                <a:schemeClr val="bg1"/>
              </a:solidFill>
            </a:rPr>
            <a:t>is a broad term and includes providing employees with a sense of organizational norms — both formal and informal.</a:t>
          </a:r>
          <a:endParaRPr lang="en-ZA" sz="2400" kern="1200" dirty="0">
            <a:solidFill>
              <a:schemeClr val="bg1"/>
            </a:solidFill>
          </a:endParaRPr>
        </a:p>
      </dsp:txBody>
      <dsp:txXfrm rot="10800000">
        <a:off x="0" y="2325122"/>
        <a:ext cx="11237782" cy="762363"/>
      </dsp:txXfrm>
    </dsp:sp>
    <dsp:sp modelId="{4EAD65E4-7111-4082-A95C-C61529014754}">
      <dsp:nvSpPr>
        <dsp:cNvPr id="0" name=""/>
        <dsp:cNvSpPr/>
      </dsp:nvSpPr>
      <dsp:spPr>
        <a:xfrm rot="10800000">
          <a:off x="0" y="1163283"/>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2. Clarification: </a:t>
          </a:r>
          <a:r>
            <a:rPr lang="en-GB" sz="2400" kern="1200" dirty="0">
              <a:solidFill>
                <a:schemeClr val="bg1"/>
              </a:solidFill>
            </a:rPr>
            <a:t>ensures employees fully understand their new job and all related expectations.</a:t>
          </a:r>
          <a:endParaRPr lang="en-ZA" sz="2400" kern="1200" dirty="0">
            <a:solidFill>
              <a:schemeClr val="bg1"/>
            </a:solidFill>
          </a:endParaRPr>
        </a:p>
      </dsp:txBody>
      <dsp:txXfrm rot="10800000">
        <a:off x="0" y="1163283"/>
        <a:ext cx="11237782" cy="762363"/>
      </dsp:txXfrm>
    </dsp:sp>
    <dsp:sp modelId="{3D40046E-95EB-447C-B2D6-D587E4C5235A}">
      <dsp:nvSpPr>
        <dsp:cNvPr id="0" name=""/>
        <dsp:cNvSpPr/>
      </dsp:nvSpPr>
      <dsp:spPr>
        <a:xfrm rot="10800000">
          <a:off x="0" y="1445"/>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effectLst>
                <a:outerShdw blurRad="38100" dist="38100" dir="2700000" algn="tl">
                  <a:srgbClr val="000000">
                    <a:alpha val="43137"/>
                  </a:srgbClr>
                </a:outerShdw>
              </a:effectLst>
            </a:rPr>
            <a:t>1. Compliance: </a:t>
          </a:r>
          <a:r>
            <a:rPr lang="en-GB" sz="2400" kern="1200" dirty="0">
              <a:solidFill>
                <a:schemeClr val="bg1"/>
              </a:solidFill>
            </a:rPr>
            <a:t>the most fundamental level of onboarding process. It includes teaching employees basic legal and policy-related regulations.</a:t>
          </a:r>
          <a:endParaRPr lang="en-ZA" sz="2400" kern="1200" dirty="0">
            <a:solidFill>
              <a:schemeClr val="bg1"/>
            </a:solidFill>
          </a:endParaRPr>
        </a:p>
      </dsp:txBody>
      <dsp:txXfrm rot="10800000">
        <a:off x="0" y="1445"/>
        <a:ext cx="11237782" cy="76236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7E5BD-9C0C-4676-BEB5-DA319EB5C349}">
      <dsp:nvSpPr>
        <dsp:cNvPr id="0" name=""/>
        <dsp:cNvSpPr/>
      </dsp:nvSpPr>
      <dsp:spPr>
        <a:xfrm>
          <a:off x="2015577"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30480" rIns="138940"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Limit your workday</a:t>
          </a:r>
        </a:p>
      </dsp:txBody>
      <dsp:txXfrm>
        <a:off x="2385303" y="370981"/>
        <a:ext cx="1785193" cy="1785193"/>
      </dsp:txXfrm>
    </dsp:sp>
    <dsp:sp modelId="{B9F02949-A5DE-47C4-8B51-C2B891DB39ED}">
      <dsp:nvSpPr>
        <dsp:cNvPr id="0" name=""/>
        <dsp:cNvSpPr/>
      </dsp:nvSpPr>
      <dsp:spPr>
        <a:xfrm>
          <a:off x="4035294"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30480" rIns="138940"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Launch clear rules</a:t>
          </a:r>
        </a:p>
      </dsp:txBody>
      <dsp:txXfrm>
        <a:off x="4405020" y="370981"/>
        <a:ext cx="1785193" cy="1785193"/>
      </dsp:txXfrm>
    </dsp:sp>
    <dsp:sp modelId="{CD6677CE-C1A6-4CE0-8D75-B510C85DF812}">
      <dsp:nvSpPr>
        <dsp:cNvPr id="0" name=""/>
        <dsp:cNvSpPr/>
      </dsp:nvSpPr>
      <dsp:spPr>
        <a:xfrm>
          <a:off x="6055011"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30480" rIns="13894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000000"/>
              </a:solidFill>
            </a:rPr>
            <a:t>Look through the lens of another person</a:t>
          </a:r>
          <a:endParaRPr lang="en-ZA" sz="2400" kern="1200" dirty="0">
            <a:solidFill>
              <a:srgbClr val="000000"/>
            </a:solidFill>
          </a:endParaRPr>
        </a:p>
      </dsp:txBody>
      <dsp:txXfrm>
        <a:off x="6424737" y="370981"/>
        <a:ext cx="1785193" cy="178519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A2846-90ED-4548-BD52-396D0B6CAE47}">
      <dsp:nvSpPr>
        <dsp:cNvPr id="0" name=""/>
        <dsp:cNvSpPr/>
      </dsp:nvSpPr>
      <dsp:spPr>
        <a:xfrm>
          <a:off x="1048659"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Superior quality product</a:t>
          </a:r>
          <a:endParaRPr lang="en-ZA" sz="2400" kern="1200" dirty="0">
            <a:effectLst>
              <a:outerShdw blurRad="38100" dist="38100" dir="2700000" algn="tl">
                <a:srgbClr val="000000">
                  <a:alpha val="43137"/>
                </a:srgbClr>
              </a:outerShdw>
            </a:effectLst>
          </a:endParaRPr>
        </a:p>
      </dsp:txBody>
      <dsp:txXfrm>
        <a:off x="1048659" y="847"/>
        <a:ext cx="1976259" cy="1185755"/>
      </dsp:txXfrm>
    </dsp:sp>
    <dsp:sp modelId="{D708F5EE-CEF5-4058-BF76-5DCAD0103049}">
      <dsp:nvSpPr>
        <dsp:cNvPr id="0" name=""/>
        <dsp:cNvSpPr/>
      </dsp:nvSpPr>
      <dsp:spPr>
        <a:xfrm>
          <a:off x="3222545"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Customer satisfaction</a:t>
          </a:r>
          <a:endParaRPr lang="en-ZA" sz="2400" kern="1200" dirty="0">
            <a:effectLst>
              <a:outerShdw blurRad="38100" dist="38100" dir="2700000" algn="tl">
                <a:srgbClr val="000000">
                  <a:alpha val="43137"/>
                </a:srgbClr>
              </a:outerShdw>
            </a:effectLst>
          </a:endParaRPr>
        </a:p>
      </dsp:txBody>
      <dsp:txXfrm>
        <a:off x="3222545" y="847"/>
        <a:ext cx="1976259" cy="1185755"/>
      </dsp:txXfrm>
    </dsp:sp>
    <dsp:sp modelId="{C7DF86AC-9F30-4AE5-98DD-C3EDC3B25515}">
      <dsp:nvSpPr>
        <dsp:cNvPr id="0" name=""/>
        <dsp:cNvSpPr/>
      </dsp:nvSpPr>
      <dsp:spPr>
        <a:xfrm>
          <a:off x="5396430"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Better control</a:t>
          </a:r>
          <a:endParaRPr lang="en-ZA" sz="2400" kern="1200" dirty="0">
            <a:effectLst>
              <a:outerShdw blurRad="38100" dist="38100" dir="2700000" algn="tl">
                <a:srgbClr val="000000">
                  <a:alpha val="43137"/>
                </a:srgbClr>
              </a:outerShdw>
            </a:effectLst>
          </a:endParaRPr>
        </a:p>
      </dsp:txBody>
      <dsp:txXfrm>
        <a:off x="5396430" y="847"/>
        <a:ext cx="1976259" cy="1185755"/>
      </dsp:txXfrm>
    </dsp:sp>
    <dsp:sp modelId="{D37AC921-E767-4D2A-9884-0BF2009021C1}">
      <dsp:nvSpPr>
        <dsp:cNvPr id="0" name=""/>
        <dsp:cNvSpPr/>
      </dsp:nvSpPr>
      <dsp:spPr>
        <a:xfrm>
          <a:off x="7570316"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Improved project predictability</a:t>
          </a:r>
          <a:endParaRPr lang="en-ZA" sz="2400" kern="1200" dirty="0">
            <a:effectLst>
              <a:outerShdw blurRad="38100" dist="38100" dir="2700000" algn="tl">
                <a:srgbClr val="000000">
                  <a:alpha val="43137"/>
                </a:srgbClr>
              </a:outerShdw>
            </a:effectLst>
          </a:endParaRPr>
        </a:p>
      </dsp:txBody>
      <dsp:txXfrm>
        <a:off x="7570316" y="847"/>
        <a:ext cx="1976259" cy="1185755"/>
      </dsp:txXfrm>
    </dsp:sp>
    <dsp:sp modelId="{38A66586-6582-4EB2-9CE6-5F3CC964B635}">
      <dsp:nvSpPr>
        <dsp:cNvPr id="0" name=""/>
        <dsp:cNvSpPr/>
      </dsp:nvSpPr>
      <dsp:spPr>
        <a:xfrm>
          <a:off x="4309488" y="1384229"/>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Reduced risks</a:t>
          </a:r>
          <a:endParaRPr lang="en-ZA" sz="2400" kern="1200" dirty="0">
            <a:effectLst>
              <a:outerShdw blurRad="38100" dist="38100" dir="2700000" algn="tl">
                <a:srgbClr val="000000">
                  <a:alpha val="43137"/>
                </a:srgbClr>
              </a:outerShdw>
            </a:effectLst>
          </a:endParaRPr>
        </a:p>
      </dsp:txBody>
      <dsp:txXfrm>
        <a:off x="4309488" y="1384229"/>
        <a:ext cx="1976259" cy="1185755"/>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A2846-90ED-4548-BD52-396D0B6CAE47}">
      <dsp:nvSpPr>
        <dsp:cNvPr id="0" name=""/>
        <dsp:cNvSpPr/>
      </dsp:nvSpPr>
      <dsp:spPr>
        <a:xfrm>
          <a:off x="3104"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Increased flexibility</a:t>
          </a:r>
          <a:endParaRPr lang="en-ZA" sz="2400" kern="1200" dirty="0">
            <a:effectLst>
              <a:outerShdw blurRad="38100" dist="38100" dir="2700000" algn="tl">
                <a:srgbClr val="000000">
                  <a:alpha val="43137"/>
                </a:srgbClr>
              </a:outerShdw>
            </a:effectLst>
          </a:endParaRPr>
        </a:p>
      </dsp:txBody>
      <dsp:txXfrm>
        <a:off x="3104" y="546647"/>
        <a:ext cx="2462564" cy="1477538"/>
      </dsp:txXfrm>
    </dsp:sp>
    <dsp:sp modelId="{63E980CF-C459-44AE-8C2E-40C5DF411861}">
      <dsp:nvSpPr>
        <dsp:cNvPr id="0" name=""/>
        <dsp:cNvSpPr/>
      </dsp:nvSpPr>
      <dsp:spPr>
        <a:xfrm>
          <a:off x="2711925"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Continuous improvement</a:t>
          </a:r>
          <a:endParaRPr lang="en-ZA" sz="2400" kern="1200" dirty="0">
            <a:effectLst>
              <a:outerShdw blurRad="38100" dist="38100" dir="2700000" algn="tl">
                <a:srgbClr val="000000">
                  <a:alpha val="43137"/>
                </a:srgbClr>
              </a:outerShdw>
            </a:effectLst>
          </a:endParaRPr>
        </a:p>
      </dsp:txBody>
      <dsp:txXfrm>
        <a:off x="2711925" y="546647"/>
        <a:ext cx="2462564" cy="1477538"/>
      </dsp:txXfrm>
    </dsp:sp>
    <dsp:sp modelId="{4D33A57C-7B58-43B3-BB68-3B89482AF2B1}">
      <dsp:nvSpPr>
        <dsp:cNvPr id="0" name=""/>
        <dsp:cNvSpPr/>
      </dsp:nvSpPr>
      <dsp:spPr>
        <a:xfrm>
          <a:off x="5420746"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Improved team morale</a:t>
          </a:r>
          <a:endParaRPr lang="en-ZA" sz="2400" kern="1200" dirty="0">
            <a:effectLst>
              <a:outerShdw blurRad="38100" dist="38100" dir="2700000" algn="tl">
                <a:srgbClr val="000000">
                  <a:alpha val="43137"/>
                </a:srgbClr>
              </a:outerShdw>
            </a:effectLst>
          </a:endParaRPr>
        </a:p>
      </dsp:txBody>
      <dsp:txXfrm>
        <a:off x="5420746" y="546647"/>
        <a:ext cx="2462564" cy="1477538"/>
      </dsp:txXfrm>
    </dsp:sp>
    <dsp:sp modelId="{081F0AD1-5F22-41C0-827D-3BC29F142AA9}">
      <dsp:nvSpPr>
        <dsp:cNvPr id="0" name=""/>
        <dsp:cNvSpPr/>
      </dsp:nvSpPr>
      <dsp:spPr>
        <a:xfrm>
          <a:off x="8129567"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More relevant metrics</a:t>
          </a:r>
          <a:endParaRPr lang="en-ZA" sz="2400" kern="1200" dirty="0">
            <a:effectLst>
              <a:outerShdw blurRad="38100" dist="38100" dir="2700000" algn="tl">
                <a:srgbClr val="000000">
                  <a:alpha val="43137"/>
                </a:srgbClr>
              </a:outerShdw>
            </a:effectLst>
          </a:endParaRPr>
        </a:p>
      </dsp:txBody>
      <dsp:txXfrm>
        <a:off x="8129567" y="546647"/>
        <a:ext cx="2462564" cy="147753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6DA83-A1D7-46DB-92A7-5E5E4C76881E}">
      <dsp:nvSpPr>
        <dsp:cNvPr id="0" name=""/>
        <dsp:cNvSpPr/>
      </dsp:nvSpPr>
      <dsp:spPr>
        <a:xfrm>
          <a:off x="2670929" y="0"/>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effectLst/>
            </a:rPr>
            <a:t>Ask for Team Input</a:t>
          </a:r>
        </a:p>
      </dsp:txBody>
      <dsp:txXfrm>
        <a:off x="3069726" y="398796"/>
        <a:ext cx="1925564" cy="1925559"/>
      </dsp:txXfrm>
    </dsp:sp>
    <dsp:sp modelId="{FCAC7814-B57C-4EB6-AEB4-2E4F6756CB93}">
      <dsp:nvSpPr>
        <dsp:cNvPr id="0" name=""/>
        <dsp:cNvSpPr/>
      </dsp:nvSpPr>
      <dsp:spPr>
        <a:xfrm>
          <a:off x="4071220" y="1816191"/>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000000"/>
              </a:solidFill>
              <a:effectLst/>
            </a:rPr>
            <a:t>Listen to Membership Base and Community</a:t>
          </a:r>
          <a:endParaRPr lang="en-ZA" sz="2400" kern="1200" dirty="0">
            <a:solidFill>
              <a:srgbClr val="000000"/>
            </a:solidFill>
            <a:effectLst/>
          </a:endParaRPr>
        </a:p>
      </dsp:txBody>
      <dsp:txXfrm>
        <a:off x="4470017" y="2214987"/>
        <a:ext cx="1925564" cy="1925559"/>
      </dsp:txXfrm>
    </dsp:sp>
    <dsp:sp modelId="{C2C831E0-80E0-4960-B421-1F089A605B9D}">
      <dsp:nvSpPr>
        <dsp:cNvPr id="0" name=""/>
        <dsp:cNvSpPr/>
      </dsp:nvSpPr>
      <dsp:spPr>
        <a:xfrm>
          <a:off x="5472344" y="0"/>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000000"/>
              </a:solidFill>
              <a:effectLst/>
            </a:rPr>
            <a:t>Make Space for Necessary Conversations</a:t>
          </a:r>
          <a:endParaRPr lang="en-ZA" sz="2400" kern="1200" dirty="0">
            <a:solidFill>
              <a:srgbClr val="000000"/>
            </a:solidFill>
            <a:effectLst/>
          </a:endParaRPr>
        </a:p>
      </dsp:txBody>
      <dsp:txXfrm>
        <a:off x="5871141" y="398796"/>
        <a:ext cx="1925564" cy="1925559"/>
      </dsp:txXfrm>
    </dsp:sp>
    <dsp:sp modelId="{636BBD36-91B6-4A2A-8283-AF726C098C60}">
      <dsp:nvSpPr>
        <dsp:cNvPr id="0" name=""/>
        <dsp:cNvSpPr/>
      </dsp:nvSpPr>
      <dsp:spPr>
        <a:xfrm>
          <a:off x="6872635" y="1816191"/>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effectLst/>
            </a:rPr>
            <a:t>Embrace 'Creative Destruction'</a:t>
          </a:r>
        </a:p>
      </dsp:txBody>
      <dsp:txXfrm>
        <a:off x="7271432" y="2214987"/>
        <a:ext cx="1925564" cy="1925559"/>
      </dsp:txXfrm>
    </dsp:sp>
    <dsp:sp modelId="{3CBBC78C-D7A3-4238-81D1-9F993E377749}">
      <dsp:nvSpPr>
        <dsp:cNvPr id="0" name=""/>
        <dsp:cNvSpPr/>
      </dsp:nvSpPr>
      <dsp:spPr>
        <a:xfrm>
          <a:off x="8272926" y="0"/>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000000"/>
              </a:solidFill>
              <a:effectLst/>
            </a:rPr>
            <a:t>Actively Listen to Your Patrons</a:t>
          </a:r>
          <a:endParaRPr lang="en-ZA" sz="2400" kern="1200" dirty="0">
            <a:solidFill>
              <a:srgbClr val="000000"/>
            </a:solidFill>
            <a:effectLst/>
          </a:endParaRPr>
        </a:p>
      </dsp:txBody>
      <dsp:txXfrm>
        <a:off x="8671723" y="398796"/>
        <a:ext cx="1925564" cy="192555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BABF0-72CC-491F-9526-E342895D4B37}">
      <dsp:nvSpPr>
        <dsp:cNvPr id="0" name=""/>
        <dsp:cNvSpPr/>
      </dsp:nvSpPr>
      <dsp:spPr>
        <a:xfrm>
          <a:off x="926418"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effectLst>
                <a:outerShdw blurRad="38100" dist="38100" dir="2700000" algn="tl">
                  <a:srgbClr val="000000">
                    <a:alpha val="43137"/>
                  </a:srgbClr>
                </a:outerShdw>
              </a:effectLst>
            </a:rPr>
            <a:t>Get Rid of Ineffective Leadership Structures</a:t>
          </a:r>
          <a:endParaRPr lang="en-ZA" sz="2400" kern="1200" dirty="0">
            <a:solidFill>
              <a:schemeClr val="bg1"/>
            </a:solidFill>
            <a:effectLst>
              <a:outerShdw blurRad="38100" dist="38100" dir="2700000" algn="tl">
                <a:srgbClr val="000000">
                  <a:alpha val="43137"/>
                </a:srgbClr>
              </a:outerShdw>
            </a:effectLst>
          </a:endParaRPr>
        </a:p>
      </dsp:txBody>
      <dsp:txXfrm>
        <a:off x="926418" y="634"/>
        <a:ext cx="3054001" cy="1832400"/>
      </dsp:txXfrm>
    </dsp:sp>
    <dsp:sp modelId="{E96E13EA-198C-40E9-8CAC-43D548FCC55A}">
      <dsp:nvSpPr>
        <dsp:cNvPr id="0" name=""/>
        <dsp:cNvSpPr/>
      </dsp:nvSpPr>
      <dsp:spPr>
        <a:xfrm>
          <a:off x="4285819"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Foster Open Communication</a:t>
          </a:r>
        </a:p>
      </dsp:txBody>
      <dsp:txXfrm>
        <a:off x="4285819" y="634"/>
        <a:ext cx="3054001" cy="1832400"/>
      </dsp:txXfrm>
    </dsp:sp>
    <dsp:sp modelId="{876936CA-AD71-4CB5-A6AA-5AD97A9DBAEE}">
      <dsp:nvSpPr>
        <dsp:cNvPr id="0" name=""/>
        <dsp:cNvSpPr/>
      </dsp:nvSpPr>
      <dsp:spPr>
        <a:xfrm>
          <a:off x="7645220"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Review Your Communication Process</a:t>
          </a:r>
        </a:p>
      </dsp:txBody>
      <dsp:txXfrm>
        <a:off x="7645220" y="634"/>
        <a:ext cx="3054001" cy="1832400"/>
      </dsp:txXfrm>
    </dsp:sp>
    <dsp:sp modelId="{A2EE51BE-AD0A-47D3-AF9E-C465DAAB4473}">
      <dsp:nvSpPr>
        <dsp:cNvPr id="0" name=""/>
        <dsp:cNvSpPr/>
      </dsp:nvSpPr>
      <dsp:spPr>
        <a:xfrm>
          <a:off x="2606118" y="2138435"/>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effectLst>
                <a:outerShdw blurRad="38100" dist="38100" dir="2700000" algn="tl">
                  <a:srgbClr val="000000">
                    <a:alpha val="43137"/>
                  </a:srgbClr>
                </a:outerShdw>
              </a:effectLst>
            </a:rPr>
            <a:t>Have a Clear Sense of Why You Exist</a:t>
          </a:r>
          <a:endParaRPr lang="en-ZA" sz="2400" kern="1200" dirty="0">
            <a:solidFill>
              <a:schemeClr val="bg1"/>
            </a:solidFill>
            <a:effectLst>
              <a:outerShdw blurRad="38100" dist="38100" dir="2700000" algn="tl">
                <a:srgbClr val="000000">
                  <a:alpha val="43137"/>
                </a:srgbClr>
              </a:outerShdw>
            </a:effectLst>
          </a:endParaRPr>
        </a:p>
      </dsp:txBody>
      <dsp:txXfrm>
        <a:off x="2606118" y="2138435"/>
        <a:ext cx="3054001" cy="1832400"/>
      </dsp:txXfrm>
    </dsp:sp>
    <dsp:sp modelId="{A468B17A-FC5A-437D-BC74-3E71E0B2A664}">
      <dsp:nvSpPr>
        <dsp:cNvPr id="0" name=""/>
        <dsp:cNvSpPr/>
      </dsp:nvSpPr>
      <dsp:spPr>
        <a:xfrm>
          <a:off x="5965520" y="2138435"/>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effectLst>
                <a:outerShdw blurRad="38100" dist="38100" dir="2700000" algn="tl">
                  <a:srgbClr val="000000">
                    <a:alpha val="43137"/>
                  </a:srgbClr>
                </a:outerShdw>
              </a:effectLst>
            </a:rPr>
            <a:t>Embrace New Ideas to Create Opportunity</a:t>
          </a:r>
          <a:endParaRPr lang="en-ZA" sz="2400" kern="1200" dirty="0">
            <a:solidFill>
              <a:schemeClr val="bg1"/>
            </a:solidFill>
            <a:effectLst>
              <a:outerShdw blurRad="38100" dist="38100" dir="2700000" algn="tl">
                <a:srgbClr val="000000">
                  <a:alpha val="43137"/>
                </a:srgbClr>
              </a:outerShdw>
            </a:effectLst>
          </a:endParaRPr>
        </a:p>
      </dsp:txBody>
      <dsp:txXfrm>
        <a:off x="5965520" y="2138435"/>
        <a:ext cx="3054001" cy="183240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6DA83-A1D7-46DB-92A7-5E5E4C76881E}">
      <dsp:nvSpPr>
        <dsp:cNvPr id="0" name=""/>
        <dsp:cNvSpPr/>
      </dsp:nvSpPr>
      <dsp:spPr>
        <a:xfrm>
          <a:off x="3371123" y="0"/>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000000"/>
              </a:solidFill>
              <a:effectLst/>
            </a:rPr>
            <a:t>Start Each Day with Quiet Time</a:t>
          </a:r>
          <a:endParaRPr lang="en-ZA" sz="2400" kern="1200" dirty="0">
            <a:solidFill>
              <a:srgbClr val="000000"/>
            </a:solidFill>
            <a:effectLst/>
          </a:endParaRPr>
        </a:p>
      </dsp:txBody>
      <dsp:txXfrm>
        <a:off x="3769870" y="398796"/>
        <a:ext cx="1925324" cy="1925559"/>
      </dsp:txXfrm>
    </dsp:sp>
    <dsp:sp modelId="{FCAC7814-B57C-4EB6-AEB4-2E4F6756CB93}">
      <dsp:nvSpPr>
        <dsp:cNvPr id="0" name=""/>
        <dsp:cNvSpPr/>
      </dsp:nvSpPr>
      <dsp:spPr>
        <a:xfrm>
          <a:off x="4772003" y="1816191"/>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000000"/>
              </a:solidFill>
              <a:effectLst/>
            </a:rPr>
            <a:t>Share Stories to Encourage Collaboration</a:t>
          </a:r>
          <a:endParaRPr lang="en-ZA" sz="2400" kern="1200" dirty="0">
            <a:solidFill>
              <a:srgbClr val="000000"/>
            </a:solidFill>
            <a:effectLst/>
          </a:endParaRPr>
        </a:p>
      </dsp:txBody>
      <dsp:txXfrm>
        <a:off x="5170750" y="2214987"/>
        <a:ext cx="1925324" cy="1925559"/>
      </dsp:txXfrm>
    </dsp:sp>
    <dsp:sp modelId="{C2C831E0-80E0-4960-B421-1F089A605B9D}">
      <dsp:nvSpPr>
        <dsp:cNvPr id="0" name=""/>
        <dsp:cNvSpPr/>
      </dsp:nvSpPr>
      <dsp:spPr>
        <a:xfrm>
          <a:off x="6172191" y="0"/>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effectLst/>
            </a:rPr>
            <a:t>Conduct after-action Reviews</a:t>
          </a:r>
        </a:p>
      </dsp:txBody>
      <dsp:txXfrm>
        <a:off x="6570938" y="398796"/>
        <a:ext cx="1925324" cy="1925559"/>
      </dsp:txXfrm>
    </dsp:sp>
    <dsp:sp modelId="{636BBD36-91B6-4A2A-8283-AF726C098C60}">
      <dsp:nvSpPr>
        <dsp:cNvPr id="0" name=""/>
        <dsp:cNvSpPr/>
      </dsp:nvSpPr>
      <dsp:spPr>
        <a:xfrm>
          <a:off x="7573072" y="1816191"/>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000000"/>
              </a:solidFill>
              <a:effectLst/>
            </a:rPr>
            <a:t>Be a Teachable Leader, Promote Learning</a:t>
          </a:r>
          <a:endParaRPr lang="en-ZA" sz="2400" kern="1200" dirty="0">
            <a:solidFill>
              <a:srgbClr val="000000"/>
            </a:solidFill>
            <a:effectLst/>
          </a:endParaRPr>
        </a:p>
      </dsp:txBody>
      <dsp:txXfrm>
        <a:off x="7971819" y="2214987"/>
        <a:ext cx="1925324" cy="19255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5B750-47F9-4782-8112-11DA6E140869}">
      <dsp:nvSpPr>
        <dsp:cNvPr id="0" name=""/>
        <dsp:cNvSpPr/>
      </dsp:nvSpPr>
      <dsp:spPr>
        <a:xfrm>
          <a:off x="775326"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Stepping stone to digital transformation</a:t>
          </a:r>
          <a:endParaRPr lang="en-ZA" sz="2400" kern="1200" dirty="0">
            <a:effectLst>
              <a:outerShdw blurRad="38100" dist="38100" dir="2700000" algn="tl">
                <a:srgbClr val="000000">
                  <a:alpha val="43137"/>
                </a:srgbClr>
              </a:outerShdw>
            </a:effectLst>
          </a:endParaRPr>
        </a:p>
      </dsp:txBody>
      <dsp:txXfrm>
        <a:off x="775326" y="1016"/>
        <a:ext cx="2886407" cy="1731844"/>
      </dsp:txXfrm>
    </dsp:sp>
    <dsp:sp modelId="{71E80A36-5EA1-43D6-A855-69C8AB28C5E8}">
      <dsp:nvSpPr>
        <dsp:cNvPr id="0" name=""/>
        <dsp:cNvSpPr/>
      </dsp:nvSpPr>
      <dsp:spPr>
        <a:xfrm>
          <a:off x="3950375"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Get more clarity</a:t>
          </a:r>
          <a:endParaRPr lang="en-ZA" sz="2400" kern="1200" dirty="0">
            <a:effectLst>
              <a:outerShdw blurRad="38100" dist="38100" dir="2700000" algn="tl">
                <a:srgbClr val="000000">
                  <a:alpha val="43137"/>
                </a:srgbClr>
              </a:outerShdw>
            </a:effectLst>
          </a:endParaRPr>
        </a:p>
      </dsp:txBody>
      <dsp:txXfrm>
        <a:off x="3950375" y="1016"/>
        <a:ext cx="2886407" cy="1731844"/>
      </dsp:txXfrm>
    </dsp:sp>
    <dsp:sp modelId="{B3BED611-2A19-46CF-9C4F-1F6C06D5AEFA}">
      <dsp:nvSpPr>
        <dsp:cNvPr id="0" name=""/>
        <dsp:cNvSpPr/>
      </dsp:nvSpPr>
      <dsp:spPr>
        <a:xfrm>
          <a:off x="7125423"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Transparency</a:t>
          </a:r>
          <a:endParaRPr lang="en-ZA" sz="2400" kern="1200" dirty="0">
            <a:effectLst>
              <a:outerShdw blurRad="38100" dist="38100" dir="2700000" algn="tl">
                <a:srgbClr val="000000">
                  <a:alpha val="43137"/>
                </a:srgbClr>
              </a:outerShdw>
            </a:effectLst>
          </a:endParaRPr>
        </a:p>
      </dsp:txBody>
      <dsp:txXfrm>
        <a:off x="7125423" y="1016"/>
        <a:ext cx="2886407" cy="1731844"/>
      </dsp:txXfrm>
    </dsp:sp>
    <dsp:sp modelId="{1EC19484-FF85-4D0E-9A6A-2ED75EC5E86E}">
      <dsp:nvSpPr>
        <dsp:cNvPr id="0" name=""/>
        <dsp:cNvSpPr/>
      </dsp:nvSpPr>
      <dsp:spPr>
        <a:xfrm>
          <a:off x="2362851"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Streamline processes</a:t>
          </a:r>
          <a:endParaRPr lang="en-ZA" sz="2400" kern="1200" dirty="0">
            <a:effectLst>
              <a:outerShdw blurRad="38100" dist="38100" dir="2700000" algn="tl">
                <a:srgbClr val="000000">
                  <a:alpha val="43137"/>
                </a:srgbClr>
              </a:outerShdw>
            </a:effectLst>
          </a:endParaRPr>
        </a:p>
      </dsp:txBody>
      <dsp:txXfrm>
        <a:off x="2362851" y="2021501"/>
        <a:ext cx="2886407" cy="1731844"/>
      </dsp:txXfrm>
    </dsp:sp>
    <dsp:sp modelId="{8B0461BD-AF5C-49BE-94CF-A406BC339134}">
      <dsp:nvSpPr>
        <dsp:cNvPr id="0" name=""/>
        <dsp:cNvSpPr/>
      </dsp:nvSpPr>
      <dsp:spPr>
        <a:xfrm>
          <a:off x="5537899"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Get compliance records</a:t>
          </a:r>
          <a:endParaRPr lang="en-ZA" sz="2400" kern="1200" dirty="0">
            <a:effectLst>
              <a:outerShdw blurRad="38100" dist="38100" dir="2700000" algn="tl">
                <a:srgbClr val="000000">
                  <a:alpha val="43137"/>
                </a:srgbClr>
              </a:outerShdw>
            </a:effectLst>
          </a:endParaRPr>
        </a:p>
      </dsp:txBody>
      <dsp:txXfrm>
        <a:off x="5537899" y="2021501"/>
        <a:ext cx="2886407" cy="1731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5B750-47F9-4782-8112-11DA6E140869}">
      <dsp:nvSpPr>
        <dsp:cNvPr id="0" name=""/>
        <dsp:cNvSpPr/>
      </dsp:nvSpPr>
      <dsp:spPr>
        <a:xfrm>
          <a:off x="775326"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Standardise operations</a:t>
          </a:r>
          <a:endParaRPr lang="en-ZA" sz="2400" kern="1200" dirty="0">
            <a:effectLst>
              <a:outerShdw blurRad="38100" dist="38100" dir="2700000" algn="tl">
                <a:srgbClr val="000000">
                  <a:alpha val="43137"/>
                </a:srgbClr>
              </a:outerShdw>
            </a:effectLst>
          </a:endParaRPr>
        </a:p>
      </dsp:txBody>
      <dsp:txXfrm>
        <a:off x="775326" y="1016"/>
        <a:ext cx="2886407" cy="1731844"/>
      </dsp:txXfrm>
    </dsp:sp>
    <dsp:sp modelId="{524BEDA4-A8D1-40CE-8509-C432547ECCD7}">
      <dsp:nvSpPr>
        <dsp:cNvPr id="0" name=""/>
        <dsp:cNvSpPr/>
      </dsp:nvSpPr>
      <dsp:spPr>
        <a:xfrm>
          <a:off x="3950375"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Increase customer satisfaction</a:t>
          </a:r>
          <a:endParaRPr lang="en-ZA" sz="2400" kern="1200" dirty="0">
            <a:effectLst>
              <a:outerShdw blurRad="38100" dist="38100" dir="2700000" algn="tl">
                <a:srgbClr val="000000">
                  <a:alpha val="43137"/>
                </a:srgbClr>
              </a:outerShdw>
            </a:effectLst>
          </a:endParaRPr>
        </a:p>
      </dsp:txBody>
      <dsp:txXfrm>
        <a:off x="3950375" y="1016"/>
        <a:ext cx="2886407" cy="1731844"/>
      </dsp:txXfrm>
    </dsp:sp>
    <dsp:sp modelId="{714280E9-C04C-4205-8367-56C7A4D6F916}">
      <dsp:nvSpPr>
        <dsp:cNvPr id="0" name=""/>
        <dsp:cNvSpPr/>
      </dsp:nvSpPr>
      <dsp:spPr>
        <a:xfrm>
          <a:off x="7125423"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Productivity boost</a:t>
          </a:r>
          <a:endParaRPr lang="en-ZA" sz="2400" kern="1200" dirty="0">
            <a:effectLst>
              <a:outerShdw blurRad="38100" dist="38100" dir="2700000" algn="tl">
                <a:srgbClr val="000000">
                  <a:alpha val="43137"/>
                </a:srgbClr>
              </a:outerShdw>
            </a:effectLst>
          </a:endParaRPr>
        </a:p>
      </dsp:txBody>
      <dsp:txXfrm>
        <a:off x="7125423" y="1016"/>
        <a:ext cx="2886407" cy="1731844"/>
      </dsp:txXfrm>
    </dsp:sp>
    <dsp:sp modelId="{020C5B77-A0D6-4882-AC20-2CFDD9FA9E41}">
      <dsp:nvSpPr>
        <dsp:cNvPr id="0" name=""/>
        <dsp:cNvSpPr/>
      </dsp:nvSpPr>
      <dsp:spPr>
        <a:xfrm>
          <a:off x="2362851"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Ability to monitor various processes on the go</a:t>
          </a:r>
          <a:endParaRPr lang="en-ZA" sz="2400" kern="1200" dirty="0">
            <a:effectLst>
              <a:outerShdw blurRad="38100" dist="38100" dir="2700000" algn="tl">
                <a:srgbClr val="000000">
                  <a:alpha val="43137"/>
                </a:srgbClr>
              </a:outerShdw>
            </a:effectLst>
          </a:endParaRPr>
        </a:p>
      </dsp:txBody>
      <dsp:txXfrm>
        <a:off x="2362851" y="2021501"/>
        <a:ext cx="2886407" cy="1731844"/>
      </dsp:txXfrm>
    </dsp:sp>
    <dsp:sp modelId="{850E1268-0266-4EFE-AF6D-EC18A09323FE}">
      <dsp:nvSpPr>
        <dsp:cNvPr id="0" name=""/>
        <dsp:cNvSpPr/>
      </dsp:nvSpPr>
      <dsp:spPr>
        <a:xfrm>
          <a:off x="5537899"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Cost reduction in the long-term</a:t>
          </a:r>
          <a:endParaRPr lang="en-ZA" sz="2400" kern="1200" dirty="0">
            <a:effectLst>
              <a:outerShdw blurRad="38100" dist="38100" dir="2700000" algn="tl">
                <a:srgbClr val="000000">
                  <a:alpha val="43137"/>
                </a:srgbClr>
              </a:outerShdw>
            </a:effectLst>
          </a:endParaRPr>
        </a:p>
      </dsp:txBody>
      <dsp:txXfrm>
        <a:off x="5537899" y="2021501"/>
        <a:ext cx="2886407" cy="17318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5BD67-724C-47CF-BE1C-E11A109EDC9A}">
      <dsp:nvSpPr>
        <dsp:cNvPr id="0" name=""/>
        <dsp:cNvSpPr/>
      </dsp:nvSpPr>
      <dsp:spPr>
        <a:xfrm>
          <a:off x="310132"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Automate Marketing</a:t>
          </a:r>
        </a:p>
      </dsp:txBody>
      <dsp:txXfrm>
        <a:off x="310132" y="529"/>
        <a:ext cx="2285185" cy="1371111"/>
      </dsp:txXfrm>
    </dsp:sp>
    <dsp:sp modelId="{54F9916C-4DE3-46C9-BBA9-5E5023882826}">
      <dsp:nvSpPr>
        <dsp:cNvPr id="0" name=""/>
        <dsp:cNvSpPr/>
      </dsp:nvSpPr>
      <dsp:spPr>
        <a:xfrm>
          <a:off x="2823836"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Collaborate with Complementary Organizations</a:t>
          </a:r>
        </a:p>
      </dsp:txBody>
      <dsp:txXfrm>
        <a:off x="2823836" y="529"/>
        <a:ext cx="2285185" cy="1371111"/>
      </dsp:txXfrm>
    </dsp:sp>
    <dsp:sp modelId="{E0186BD3-BCA6-44C3-9EDF-71226317B611}">
      <dsp:nvSpPr>
        <dsp:cNvPr id="0" name=""/>
        <dsp:cNvSpPr/>
      </dsp:nvSpPr>
      <dsp:spPr>
        <a:xfrm>
          <a:off x="5337539"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Go 'Live’ on Social Media</a:t>
          </a:r>
          <a:endParaRPr lang="en-ZA" sz="2400" kern="1200" dirty="0">
            <a:effectLst>
              <a:outerShdw blurRad="38100" dist="38100" dir="2700000" algn="tl">
                <a:srgbClr val="000000">
                  <a:alpha val="43137"/>
                </a:srgbClr>
              </a:outerShdw>
            </a:effectLst>
          </a:endParaRPr>
        </a:p>
      </dsp:txBody>
      <dsp:txXfrm>
        <a:off x="5337539" y="529"/>
        <a:ext cx="2285185" cy="1371111"/>
      </dsp:txXfrm>
    </dsp:sp>
    <dsp:sp modelId="{F35A6FCA-9741-4F97-A642-B85F4A0F4ADD}">
      <dsp:nvSpPr>
        <dsp:cNvPr id="0" name=""/>
        <dsp:cNvSpPr/>
      </dsp:nvSpPr>
      <dsp:spPr>
        <a:xfrm>
          <a:off x="7851243" y="52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Promote Fundraising Events Online</a:t>
          </a:r>
        </a:p>
      </dsp:txBody>
      <dsp:txXfrm>
        <a:off x="7851243" y="529"/>
        <a:ext cx="2285185" cy="1371111"/>
      </dsp:txXfrm>
    </dsp:sp>
    <dsp:sp modelId="{5BDBA972-56A6-4431-B7C7-81EB7B022525}">
      <dsp:nvSpPr>
        <dsp:cNvPr id="0" name=""/>
        <dsp:cNvSpPr/>
      </dsp:nvSpPr>
      <dsp:spPr>
        <a:xfrm>
          <a:off x="4080687" y="1600159"/>
          <a:ext cx="2285185" cy="137111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Access Local Community Resources</a:t>
          </a:r>
        </a:p>
      </dsp:txBody>
      <dsp:txXfrm>
        <a:off x="4080687" y="1600159"/>
        <a:ext cx="2285185" cy="13711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196E9-1AA8-4F22-BA22-4A16FBD6424B}">
      <dsp:nvSpPr>
        <dsp:cNvPr id="0" name=""/>
        <dsp:cNvSpPr/>
      </dsp:nvSpPr>
      <dsp:spPr>
        <a:xfrm>
          <a:off x="257062"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Use Collaboration-enabling Tools and Services</a:t>
          </a:r>
          <a:endParaRPr lang="en-ZA" sz="2400" kern="1200" dirty="0">
            <a:effectLst>
              <a:outerShdw blurRad="38100" dist="38100" dir="2700000" algn="tl">
                <a:srgbClr val="000000">
                  <a:alpha val="43137"/>
                </a:srgbClr>
              </a:outerShdw>
            </a:effectLst>
          </a:endParaRPr>
        </a:p>
      </dsp:txBody>
      <dsp:txXfrm>
        <a:off x="257062" y="202"/>
        <a:ext cx="3220205" cy="1487719"/>
      </dsp:txXfrm>
    </dsp:sp>
    <dsp:sp modelId="{808C7378-E75F-413F-8C6A-19112C5219E0}">
      <dsp:nvSpPr>
        <dsp:cNvPr id="0" name=""/>
        <dsp:cNvSpPr/>
      </dsp:nvSpPr>
      <dsp:spPr>
        <a:xfrm>
          <a:off x="3781047"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Locate Online Volunteer Platforms</a:t>
          </a:r>
        </a:p>
      </dsp:txBody>
      <dsp:txXfrm>
        <a:off x="3781047" y="202"/>
        <a:ext cx="3220205" cy="1487719"/>
      </dsp:txXfrm>
    </dsp:sp>
    <dsp:sp modelId="{A4222BD1-93C0-4AF0-8C27-9DBF9D57377B}">
      <dsp:nvSpPr>
        <dsp:cNvPr id="0" name=""/>
        <dsp:cNvSpPr/>
      </dsp:nvSpPr>
      <dsp:spPr>
        <a:xfrm>
          <a:off x="7305031"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Implement Communication and Information Technology Solutions</a:t>
          </a:r>
        </a:p>
      </dsp:txBody>
      <dsp:txXfrm>
        <a:off x="7305031" y="202"/>
        <a:ext cx="3220205" cy="1487719"/>
      </dsp:txXfrm>
    </dsp:sp>
    <dsp:sp modelId="{0C59BA9B-850D-44E8-9928-6F95830EC882}">
      <dsp:nvSpPr>
        <dsp:cNvPr id="0" name=""/>
        <dsp:cNvSpPr/>
      </dsp:nvSpPr>
      <dsp:spPr>
        <a:xfrm>
          <a:off x="257062"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Test out Software Using Discounted Deals</a:t>
          </a:r>
          <a:endParaRPr lang="en-ZA" sz="2400" kern="1200" dirty="0">
            <a:effectLst>
              <a:outerShdw blurRad="38100" dist="38100" dir="2700000" algn="tl">
                <a:srgbClr val="000000">
                  <a:alpha val="43137"/>
                </a:srgbClr>
              </a:outerShdw>
            </a:effectLst>
          </a:endParaRPr>
        </a:p>
      </dsp:txBody>
      <dsp:txXfrm>
        <a:off x="257062" y="1791700"/>
        <a:ext cx="3220205" cy="1487719"/>
      </dsp:txXfrm>
    </dsp:sp>
    <dsp:sp modelId="{1801ABD2-6E02-43B3-9A74-7FCB7283EABE}">
      <dsp:nvSpPr>
        <dsp:cNvPr id="0" name=""/>
        <dsp:cNvSpPr/>
      </dsp:nvSpPr>
      <dsp:spPr>
        <a:xfrm>
          <a:off x="3781047"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Hire Freelancers</a:t>
          </a:r>
        </a:p>
      </dsp:txBody>
      <dsp:txXfrm>
        <a:off x="3781047" y="1791700"/>
        <a:ext cx="3220205" cy="1487719"/>
      </dsp:txXfrm>
    </dsp:sp>
    <dsp:sp modelId="{777321C0-58DE-4FDF-A712-D5644B9D2836}">
      <dsp:nvSpPr>
        <dsp:cNvPr id="0" name=""/>
        <dsp:cNvSpPr/>
      </dsp:nvSpPr>
      <dsp:spPr>
        <a:xfrm>
          <a:off x="7305031"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Invest in CRM Software</a:t>
          </a:r>
        </a:p>
      </dsp:txBody>
      <dsp:txXfrm>
        <a:off x="7305031" y="1791700"/>
        <a:ext cx="3220205" cy="14877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04B87-00B5-4319-8574-0058A2F40A54}">
      <dsp:nvSpPr>
        <dsp:cNvPr id="0" name=""/>
        <dsp:cNvSpPr/>
      </dsp:nvSpPr>
      <dsp:spPr>
        <a:xfrm>
          <a:off x="1008846"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Cost vs. benefit</a:t>
          </a:r>
        </a:p>
      </dsp:txBody>
      <dsp:txXfrm>
        <a:off x="1008846" y="3112"/>
        <a:ext cx="2623815" cy="1574289"/>
      </dsp:txXfrm>
    </dsp:sp>
    <dsp:sp modelId="{662790C4-0C18-47F4-80CB-9A486B4B6BF3}">
      <dsp:nvSpPr>
        <dsp:cNvPr id="0" name=""/>
        <dsp:cNvSpPr/>
      </dsp:nvSpPr>
      <dsp:spPr>
        <a:xfrm>
          <a:off x="3895044"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Report on programme activities</a:t>
          </a:r>
        </a:p>
      </dsp:txBody>
      <dsp:txXfrm>
        <a:off x="3895044" y="3112"/>
        <a:ext cx="2623815" cy="1574289"/>
      </dsp:txXfrm>
    </dsp:sp>
    <dsp:sp modelId="{BAAEFC45-C7A5-49F6-B2FC-E188656E26BC}">
      <dsp:nvSpPr>
        <dsp:cNvPr id="0" name=""/>
        <dsp:cNvSpPr/>
      </dsp:nvSpPr>
      <dsp:spPr>
        <a:xfrm>
          <a:off x="6781241"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Manage marketing communications</a:t>
          </a:r>
        </a:p>
      </dsp:txBody>
      <dsp:txXfrm>
        <a:off x="6781241" y="3112"/>
        <a:ext cx="2623815" cy="1574289"/>
      </dsp:txXfrm>
    </dsp:sp>
    <dsp:sp modelId="{96CC2079-06AC-469B-A52C-7B9051CFA60F}">
      <dsp:nvSpPr>
        <dsp:cNvPr id="0" name=""/>
        <dsp:cNvSpPr/>
      </dsp:nvSpPr>
      <dsp:spPr>
        <a:xfrm>
          <a:off x="2451945" y="1839783"/>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Manage online fundraising and other income streams</a:t>
          </a:r>
          <a:endParaRPr lang="en-ZA" sz="2400" kern="1200" dirty="0">
            <a:effectLst>
              <a:outerShdw blurRad="38100" dist="38100" dir="2700000" algn="tl">
                <a:srgbClr val="000000">
                  <a:alpha val="43137"/>
                </a:srgbClr>
              </a:outerShdw>
            </a:effectLst>
          </a:endParaRPr>
        </a:p>
      </dsp:txBody>
      <dsp:txXfrm>
        <a:off x="2451945" y="1839783"/>
        <a:ext cx="2623815" cy="1574289"/>
      </dsp:txXfrm>
    </dsp:sp>
    <dsp:sp modelId="{5126B256-9AA6-474B-92CB-6476D1DA961D}">
      <dsp:nvSpPr>
        <dsp:cNvPr id="0" name=""/>
        <dsp:cNvSpPr/>
      </dsp:nvSpPr>
      <dsp:spPr>
        <a:xfrm>
          <a:off x="5338142" y="1839783"/>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Manage volunteers</a:t>
          </a:r>
        </a:p>
      </dsp:txBody>
      <dsp:txXfrm>
        <a:off x="5338142" y="1839783"/>
        <a:ext cx="2623815" cy="15742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FC944-2DF1-456F-AF28-CCCD387089EE}">
      <dsp:nvSpPr>
        <dsp:cNvPr id="0" name=""/>
        <dsp:cNvSpPr/>
      </dsp:nvSpPr>
      <dsp:spPr>
        <a:xfrm>
          <a:off x="796440"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NetSuite</a:t>
          </a:r>
        </a:p>
      </dsp:txBody>
      <dsp:txXfrm>
        <a:off x="796440" y="1055"/>
        <a:ext cx="2140005" cy="1284003"/>
      </dsp:txXfrm>
    </dsp:sp>
    <dsp:sp modelId="{31DC07B2-E0C3-4343-B12D-38244C0ADB65}">
      <dsp:nvSpPr>
        <dsp:cNvPr id="0" name=""/>
        <dsp:cNvSpPr/>
      </dsp:nvSpPr>
      <dsp:spPr>
        <a:xfrm>
          <a:off x="3150446"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Bloomberang </a:t>
          </a:r>
        </a:p>
      </dsp:txBody>
      <dsp:txXfrm>
        <a:off x="3150446" y="1055"/>
        <a:ext cx="2140005" cy="1284003"/>
      </dsp:txXfrm>
    </dsp:sp>
    <dsp:sp modelId="{BF1FD643-3D95-4297-A9AE-42F6CB49F9E8}">
      <dsp:nvSpPr>
        <dsp:cNvPr id="0" name=""/>
        <dsp:cNvSpPr/>
      </dsp:nvSpPr>
      <dsp:spPr>
        <a:xfrm>
          <a:off x="5504452"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EveryAction</a:t>
          </a:r>
        </a:p>
      </dsp:txBody>
      <dsp:txXfrm>
        <a:off x="5504452" y="1055"/>
        <a:ext cx="2140005" cy="1284003"/>
      </dsp:txXfrm>
    </dsp:sp>
    <dsp:sp modelId="{C8366132-DF9D-4416-882C-08087B079F35}">
      <dsp:nvSpPr>
        <dsp:cNvPr id="0" name=""/>
        <dsp:cNvSpPr/>
      </dsp:nvSpPr>
      <dsp:spPr>
        <a:xfrm>
          <a:off x="7858458"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Network for Good</a:t>
          </a:r>
        </a:p>
      </dsp:txBody>
      <dsp:txXfrm>
        <a:off x="7858458" y="1055"/>
        <a:ext cx="2140005" cy="1284003"/>
      </dsp:txXfrm>
    </dsp:sp>
    <dsp:sp modelId="{A118C599-8069-42DF-8301-F164CBF3D2B0}">
      <dsp:nvSpPr>
        <dsp:cNvPr id="0" name=""/>
        <dsp:cNvSpPr/>
      </dsp:nvSpPr>
      <dsp:spPr>
        <a:xfrm>
          <a:off x="3150446" y="1499058"/>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Kindful </a:t>
          </a:r>
        </a:p>
      </dsp:txBody>
      <dsp:txXfrm>
        <a:off x="3150446" y="1499058"/>
        <a:ext cx="2140005" cy="1284003"/>
      </dsp:txXfrm>
    </dsp:sp>
    <dsp:sp modelId="{E09CD157-276A-4C5F-9CA8-1AFDE4156BB4}">
      <dsp:nvSpPr>
        <dsp:cNvPr id="0" name=""/>
        <dsp:cNvSpPr/>
      </dsp:nvSpPr>
      <dsp:spPr>
        <a:xfrm>
          <a:off x="5504452" y="1499058"/>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DonorPerfect</a:t>
          </a:r>
        </a:p>
      </dsp:txBody>
      <dsp:txXfrm>
        <a:off x="5504452" y="1499058"/>
        <a:ext cx="2140005" cy="128400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5/19/2023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dirty="0"/>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rklcpa.com/six-ways-cloud-based-technology-can-transform-non-profit-organizations/" TargetMode="External"/><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rklcpa.com/six-ways-cloud-based-technology-can-transform-non-profit-organizations/" TargetMode="External"/><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newrelic.com/blog/best-practices/cloud-migration-checklist" TargetMode="External"/><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3" Type="http://schemas.openxmlformats.org/officeDocument/2006/relationships/hyperlink" Target="https://mzninternational.com/2020/09/10/5-lessons-for-building-an-agile-non-profit-organisation/" TargetMode="External"/><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3" Type="http://schemas.openxmlformats.org/officeDocument/2006/relationships/hyperlink" Target="https://kissflow.com/project/agile/benefits-of-agile/" TargetMode="External"/><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hyperlink" Target="https://kissflow.com/project/agile/benefits-of-agile/" TargetMode="External"/><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23</a:t>
            </a:fld>
            <a:endParaRPr lang="en-US" dirty="0"/>
          </a:p>
        </p:txBody>
      </p:sp>
    </p:spTree>
    <p:extLst>
      <p:ext uri="{BB962C8B-B14F-4D97-AF65-F5344CB8AC3E}">
        <p14:creationId xmlns:p14="http://schemas.microsoft.com/office/powerpoint/2010/main" val="6014062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3095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7085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0215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6203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8772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351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578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983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9565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759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25</a:t>
            </a:fld>
            <a:endParaRPr lang="en-US" dirty="0"/>
          </a:p>
        </p:txBody>
      </p:sp>
    </p:spTree>
    <p:extLst>
      <p:ext uri="{BB962C8B-B14F-4D97-AF65-F5344CB8AC3E}">
        <p14:creationId xmlns:p14="http://schemas.microsoft.com/office/powerpoint/2010/main" val="207461753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https://www.rklcpa.com/six-ways-cloud-based-technology-can-transform-non-profit-organizations/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176</a:t>
            </a:fld>
            <a:endParaRPr lang="en-US" dirty="0"/>
          </a:p>
        </p:txBody>
      </p:sp>
    </p:spTree>
    <p:extLst>
      <p:ext uri="{BB962C8B-B14F-4D97-AF65-F5344CB8AC3E}">
        <p14:creationId xmlns:p14="http://schemas.microsoft.com/office/powerpoint/2010/main" val="19380126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https://www.rklcpa.com/six-ways-cloud-based-technology-can-transform-non-profit-organizations/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177</a:t>
            </a:fld>
            <a:endParaRPr lang="en-US" dirty="0"/>
          </a:p>
        </p:txBody>
      </p:sp>
    </p:spTree>
    <p:extLst>
      <p:ext uri="{BB962C8B-B14F-4D97-AF65-F5344CB8AC3E}">
        <p14:creationId xmlns:p14="http://schemas.microsoft.com/office/powerpoint/2010/main" val="15247916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2282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1092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79463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9705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5694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72805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5514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923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32</a:t>
            </a:fld>
            <a:endParaRPr lang="en-US" dirty="0"/>
          </a:p>
        </p:txBody>
      </p:sp>
    </p:spTree>
    <p:extLst>
      <p:ext uri="{BB962C8B-B14F-4D97-AF65-F5344CB8AC3E}">
        <p14:creationId xmlns:p14="http://schemas.microsoft.com/office/powerpoint/2010/main" val="38377052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2938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31363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188</a:t>
            </a:fld>
            <a:endParaRPr lang="en-US" dirty="0"/>
          </a:p>
        </p:txBody>
      </p:sp>
    </p:spTree>
    <p:extLst>
      <p:ext uri="{BB962C8B-B14F-4D97-AF65-F5344CB8AC3E}">
        <p14:creationId xmlns:p14="http://schemas.microsoft.com/office/powerpoint/2010/main" val="62056967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12170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4922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Read more about each step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https://newrelic.com/blog/best-practices/cloud-migration-checklist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191</a:t>
            </a:fld>
            <a:endParaRPr lang="en-US" dirty="0"/>
          </a:p>
        </p:txBody>
      </p:sp>
    </p:spTree>
    <p:extLst>
      <p:ext uri="{BB962C8B-B14F-4D97-AF65-F5344CB8AC3E}">
        <p14:creationId xmlns:p14="http://schemas.microsoft.com/office/powerpoint/2010/main" val="5877650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3741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89525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1135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802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33</a:t>
            </a:fld>
            <a:endParaRPr lang="en-US" dirty="0"/>
          </a:p>
        </p:txBody>
      </p:sp>
    </p:spTree>
    <p:extLst>
      <p:ext uri="{BB962C8B-B14F-4D97-AF65-F5344CB8AC3E}">
        <p14:creationId xmlns:p14="http://schemas.microsoft.com/office/powerpoint/2010/main" val="124322190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64669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88636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53887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68985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868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6435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16891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33016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2434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154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2067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199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54475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30221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7127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59113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57345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30959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10920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05252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5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51345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1869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69342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2637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https://jexo.io/blog/everything-you-need-to-know-about-agile-methodologies/</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222</a:t>
            </a:fld>
            <a:endParaRPr lang="en-US" dirty="0"/>
          </a:p>
        </p:txBody>
      </p:sp>
    </p:spTree>
    <p:extLst>
      <p:ext uri="{BB962C8B-B14F-4D97-AF65-F5344CB8AC3E}">
        <p14:creationId xmlns:p14="http://schemas.microsoft.com/office/powerpoint/2010/main" val="176475630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00776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5382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65421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84867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64823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00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73</a:t>
            </a:fld>
            <a:endParaRPr lang="en-US" dirty="0"/>
          </a:p>
        </p:txBody>
      </p:sp>
    </p:spTree>
    <p:extLst>
      <p:ext uri="{BB962C8B-B14F-4D97-AF65-F5344CB8AC3E}">
        <p14:creationId xmlns:p14="http://schemas.microsoft.com/office/powerpoint/2010/main" val="133777090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https://mzninternational.com/2020/09/10/5-lessons-for-building-an-agile-non-profit-organisation/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17717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8255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23223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53292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48650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99528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00856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41552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28343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498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74</a:t>
            </a:fld>
            <a:endParaRPr lang="en-US" dirty="0"/>
          </a:p>
        </p:txBody>
      </p:sp>
    </p:spTree>
    <p:extLst>
      <p:ext uri="{BB962C8B-B14F-4D97-AF65-F5344CB8AC3E}">
        <p14:creationId xmlns:p14="http://schemas.microsoft.com/office/powerpoint/2010/main" val="259178859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1674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45165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23595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8810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14563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https://kissflow.com/project/agile/benefits-of-agile/</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90136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https://kissflow.com/project/agile/benefits-of-agile/</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5999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247</a:t>
            </a:fld>
            <a:endParaRPr lang="en-US" dirty="0"/>
          </a:p>
        </p:txBody>
      </p:sp>
    </p:spTree>
    <p:extLst>
      <p:ext uri="{BB962C8B-B14F-4D97-AF65-F5344CB8AC3E}">
        <p14:creationId xmlns:p14="http://schemas.microsoft.com/office/powerpoint/2010/main" val="107640825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248</a:t>
            </a:fld>
            <a:endParaRPr lang="en-US" dirty="0"/>
          </a:p>
        </p:txBody>
      </p:sp>
    </p:spTree>
    <p:extLst>
      <p:ext uri="{BB962C8B-B14F-4D97-AF65-F5344CB8AC3E}">
        <p14:creationId xmlns:p14="http://schemas.microsoft.com/office/powerpoint/2010/main" val="48351781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893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81</a:t>
            </a:fld>
            <a:endParaRPr lang="en-US" dirty="0"/>
          </a:p>
        </p:txBody>
      </p:sp>
    </p:spTree>
    <p:extLst>
      <p:ext uri="{BB962C8B-B14F-4D97-AF65-F5344CB8AC3E}">
        <p14:creationId xmlns:p14="http://schemas.microsoft.com/office/powerpoint/2010/main" val="361901720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16395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85060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89507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46784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84620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54767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36818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1144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66083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312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82</a:t>
            </a:fld>
            <a:endParaRPr lang="en-US" dirty="0"/>
          </a:p>
        </p:txBody>
      </p:sp>
    </p:spTree>
    <p:extLst>
      <p:ext uri="{BB962C8B-B14F-4D97-AF65-F5344CB8AC3E}">
        <p14:creationId xmlns:p14="http://schemas.microsoft.com/office/powerpoint/2010/main" val="52904349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88217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87258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62640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89829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41883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16659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04863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9990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37681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70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dirty="0"/>
          </a:p>
        </p:txBody>
      </p:sp>
    </p:spTree>
    <p:extLst>
      <p:ext uri="{BB962C8B-B14F-4D97-AF65-F5344CB8AC3E}">
        <p14:creationId xmlns:p14="http://schemas.microsoft.com/office/powerpoint/2010/main" val="1309528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83</a:t>
            </a:fld>
            <a:endParaRPr lang="en-US" dirty="0"/>
          </a:p>
        </p:txBody>
      </p:sp>
    </p:spTree>
    <p:extLst>
      <p:ext uri="{BB962C8B-B14F-4D97-AF65-F5344CB8AC3E}">
        <p14:creationId xmlns:p14="http://schemas.microsoft.com/office/powerpoint/2010/main" val="355607474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08777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273</a:t>
            </a:fld>
            <a:endParaRPr lang="en-US" dirty="0"/>
          </a:p>
        </p:txBody>
      </p:sp>
    </p:spTree>
    <p:extLst>
      <p:ext uri="{BB962C8B-B14F-4D97-AF65-F5344CB8AC3E}">
        <p14:creationId xmlns:p14="http://schemas.microsoft.com/office/powerpoint/2010/main" val="71721930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53248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09371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15333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52221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24036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66044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528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84</a:t>
            </a:fld>
            <a:endParaRPr lang="en-US" dirty="0"/>
          </a:p>
        </p:txBody>
      </p:sp>
    </p:spTree>
    <p:extLst>
      <p:ext uri="{BB962C8B-B14F-4D97-AF65-F5344CB8AC3E}">
        <p14:creationId xmlns:p14="http://schemas.microsoft.com/office/powerpoint/2010/main" val="301322505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54363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79300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43409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38485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78003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274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90523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1810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48247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684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85</a:t>
            </a:fld>
            <a:endParaRPr lang="en-US" dirty="0"/>
          </a:p>
        </p:txBody>
      </p:sp>
    </p:spTree>
    <p:extLst>
      <p:ext uri="{BB962C8B-B14F-4D97-AF65-F5344CB8AC3E}">
        <p14:creationId xmlns:p14="http://schemas.microsoft.com/office/powerpoint/2010/main" val="178780714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98378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73008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42446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98625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81166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39479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42721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9977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08424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343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86</a:t>
            </a:fld>
            <a:endParaRPr lang="en-US" dirty="0"/>
          </a:p>
        </p:txBody>
      </p:sp>
    </p:spTree>
    <p:extLst>
      <p:ext uri="{BB962C8B-B14F-4D97-AF65-F5344CB8AC3E}">
        <p14:creationId xmlns:p14="http://schemas.microsoft.com/office/powerpoint/2010/main" val="99564783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69565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11123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65378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18611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75686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91731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08364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07140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560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87</a:t>
            </a:fld>
            <a:endParaRPr lang="en-US" dirty="0"/>
          </a:p>
        </p:txBody>
      </p:sp>
    </p:spTree>
    <p:extLst>
      <p:ext uri="{BB962C8B-B14F-4D97-AF65-F5344CB8AC3E}">
        <p14:creationId xmlns:p14="http://schemas.microsoft.com/office/powerpoint/2010/main" val="2807580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88</a:t>
            </a:fld>
            <a:endParaRPr lang="en-US" dirty="0"/>
          </a:p>
        </p:txBody>
      </p:sp>
    </p:spTree>
    <p:extLst>
      <p:ext uri="{BB962C8B-B14F-4D97-AF65-F5344CB8AC3E}">
        <p14:creationId xmlns:p14="http://schemas.microsoft.com/office/powerpoint/2010/main" val="1145260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89</a:t>
            </a:fld>
            <a:endParaRPr lang="en-US" dirty="0"/>
          </a:p>
        </p:txBody>
      </p:sp>
    </p:spTree>
    <p:extLst>
      <p:ext uri="{BB962C8B-B14F-4D97-AF65-F5344CB8AC3E}">
        <p14:creationId xmlns:p14="http://schemas.microsoft.com/office/powerpoint/2010/main" val="1872136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983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91</a:t>
            </a:fld>
            <a:endParaRPr lang="en-US" dirty="0"/>
          </a:p>
        </p:txBody>
      </p:sp>
    </p:spTree>
    <p:extLst>
      <p:ext uri="{BB962C8B-B14F-4D97-AF65-F5344CB8AC3E}">
        <p14:creationId xmlns:p14="http://schemas.microsoft.com/office/powerpoint/2010/main" val="1857114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92</a:t>
            </a:fld>
            <a:endParaRPr lang="en-US" dirty="0"/>
          </a:p>
        </p:txBody>
      </p:sp>
    </p:spTree>
    <p:extLst>
      <p:ext uri="{BB962C8B-B14F-4D97-AF65-F5344CB8AC3E}">
        <p14:creationId xmlns:p14="http://schemas.microsoft.com/office/powerpoint/2010/main" val="53112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108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93</a:t>
            </a:fld>
            <a:endParaRPr lang="en-US" dirty="0"/>
          </a:p>
        </p:txBody>
      </p:sp>
    </p:spTree>
    <p:extLst>
      <p:ext uri="{BB962C8B-B14F-4D97-AF65-F5344CB8AC3E}">
        <p14:creationId xmlns:p14="http://schemas.microsoft.com/office/powerpoint/2010/main" val="787653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94</a:t>
            </a:fld>
            <a:endParaRPr lang="en-US" dirty="0"/>
          </a:p>
        </p:txBody>
      </p:sp>
    </p:spTree>
    <p:extLst>
      <p:ext uri="{BB962C8B-B14F-4D97-AF65-F5344CB8AC3E}">
        <p14:creationId xmlns:p14="http://schemas.microsoft.com/office/powerpoint/2010/main" val="3071457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95</a:t>
            </a:fld>
            <a:endParaRPr lang="en-US" dirty="0"/>
          </a:p>
        </p:txBody>
      </p:sp>
    </p:spTree>
    <p:extLst>
      <p:ext uri="{BB962C8B-B14F-4D97-AF65-F5344CB8AC3E}">
        <p14:creationId xmlns:p14="http://schemas.microsoft.com/office/powerpoint/2010/main" val="3087506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96</a:t>
            </a:fld>
            <a:endParaRPr lang="en-US" dirty="0"/>
          </a:p>
        </p:txBody>
      </p:sp>
    </p:spTree>
    <p:extLst>
      <p:ext uri="{BB962C8B-B14F-4D97-AF65-F5344CB8AC3E}">
        <p14:creationId xmlns:p14="http://schemas.microsoft.com/office/powerpoint/2010/main" val="1142181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97</a:t>
            </a:fld>
            <a:endParaRPr lang="en-US" dirty="0"/>
          </a:p>
        </p:txBody>
      </p:sp>
    </p:spTree>
    <p:extLst>
      <p:ext uri="{BB962C8B-B14F-4D97-AF65-F5344CB8AC3E}">
        <p14:creationId xmlns:p14="http://schemas.microsoft.com/office/powerpoint/2010/main" val="2462945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98</a:t>
            </a:fld>
            <a:endParaRPr lang="en-US" dirty="0"/>
          </a:p>
        </p:txBody>
      </p:sp>
    </p:spTree>
    <p:extLst>
      <p:ext uri="{BB962C8B-B14F-4D97-AF65-F5344CB8AC3E}">
        <p14:creationId xmlns:p14="http://schemas.microsoft.com/office/powerpoint/2010/main" val="2118260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99</a:t>
            </a:fld>
            <a:endParaRPr lang="en-US" dirty="0"/>
          </a:p>
        </p:txBody>
      </p:sp>
    </p:spTree>
    <p:extLst>
      <p:ext uri="{BB962C8B-B14F-4D97-AF65-F5344CB8AC3E}">
        <p14:creationId xmlns:p14="http://schemas.microsoft.com/office/powerpoint/2010/main" val="799625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100</a:t>
            </a:fld>
            <a:endParaRPr lang="en-US" dirty="0"/>
          </a:p>
        </p:txBody>
      </p:sp>
    </p:spTree>
    <p:extLst>
      <p:ext uri="{BB962C8B-B14F-4D97-AF65-F5344CB8AC3E}">
        <p14:creationId xmlns:p14="http://schemas.microsoft.com/office/powerpoint/2010/main" val="3755827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101</a:t>
            </a:fld>
            <a:endParaRPr lang="en-US" dirty="0"/>
          </a:p>
        </p:txBody>
      </p:sp>
    </p:spTree>
    <p:extLst>
      <p:ext uri="{BB962C8B-B14F-4D97-AF65-F5344CB8AC3E}">
        <p14:creationId xmlns:p14="http://schemas.microsoft.com/office/powerpoint/2010/main" val="20652555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102</a:t>
            </a:fld>
            <a:endParaRPr lang="en-US" dirty="0"/>
          </a:p>
        </p:txBody>
      </p:sp>
    </p:spTree>
    <p:extLst>
      <p:ext uri="{BB962C8B-B14F-4D97-AF65-F5344CB8AC3E}">
        <p14:creationId xmlns:p14="http://schemas.microsoft.com/office/powerpoint/2010/main" val="244759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5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926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114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273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816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521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554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0067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866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224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692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885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115</a:t>
            </a:fld>
            <a:endParaRPr kumimoji="0" lang="en-US" altLang="en-US" sz="1200" b="0" i="0" u="none" strike="noStrike" kern="1200" cap="none" spc="0" normalizeH="0" baseline="0" noProof="0" dirty="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746235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290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824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5194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4110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6905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7906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229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295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333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4442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7968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8393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450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771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16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2593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1603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358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711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0447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3676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8840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4035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8774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9992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3598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8255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0712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7769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931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124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6120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9591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582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6228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0029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80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9267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2177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8280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466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063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0277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2335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2878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1302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2147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6217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6760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3187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396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753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dirty="0"/>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46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296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dirty="0"/>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135251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4174644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992060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2196283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dirty="0"/>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775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dirty="0"/>
          </a:p>
        </p:txBody>
      </p:sp>
    </p:spTree>
    <p:extLst>
      <p:ext uri="{BB962C8B-B14F-4D97-AF65-F5344CB8AC3E}">
        <p14:creationId xmlns:p14="http://schemas.microsoft.com/office/powerpoint/2010/main" val="316946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dirty="0"/>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dirty="0"/>
          </a:p>
        </p:txBody>
      </p:sp>
    </p:spTree>
    <p:extLst>
      <p:ext uri="{BB962C8B-B14F-4D97-AF65-F5344CB8AC3E}">
        <p14:creationId xmlns:p14="http://schemas.microsoft.com/office/powerpoint/2010/main" val="1404029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458886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802986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34962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150602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dirty="0"/>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4195019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641830"/>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DAE0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AABC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7D8E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90A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6E80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287833"/>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294585"/>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290619"/>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297371"/>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312322"/>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2426336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D0D6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AABC9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90A18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1252399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922721" y="92882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58018" y="928824"/>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29559" y="1844221"/>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64856" y="1844221"/>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29559" y="2691099"/>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64856" y="2691099"/>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34740" y="358039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0037" y="358039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47274" y="4436829"/>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82571" y="4436829"/>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753180" y="4328213"/>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753180" y="348569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753180" y="2632615"/>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753180" y="1750794"/>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cxnSp>
        <p:nvCxnSpPr>
          <p:cNvPr id="23" name="Straight Connector 22">
            <a:extLst>
              <a:ext uri="{FF2B5EF4-FFF2-40B4-BE49-F238E27FC236}">
                <a16:creationId xmlns:a16="http://schemas.microsoft.com/office/drawing/2014/main" id="{6E784DB8-78D5-91FB-8122-F84583AC3A92}"/>
              </a:ext>
            </a:extLst>
          </p:cNvPr>
          <p:cNvCxnSpPr>
            <a:cxnSpLocks/>
          </p:cNvCxnSpPr>
          <p:nvPr userDrawn="1"/>
        </p:nvCxnSpPr>
        <p:spPr>
          <a:xfrm flipH="1">
            <a:off x="5753180" y="525646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4" name="Text Placeholder 25">
            <a:extLst>
              <a:ext uri="{FF2B5EF4-FFF2-40B4-BE49-F238E27FC236}">
                <a16:creationId xmlns:a16="http://schemas.microsoft.com/office/drawing/2014/main" id="{F6B4FF27-48CD-D36A-40E1-CB84EC992544}"/>
              </a:ext>
            </a:extLst>
          </p:cNvPr>
          <p:cNvSpPr>
            <a:spLocks noGrp="1"/>
          </p:cNvSpPr>
          <p:nvPr>
            <p:ph type="body" sz="quarter" idx="37" hasCustomPrompt="1"/>
          </p:nvPr>
        </p:nvSpPr>
        <p:spPr>
          <a:xfrm>
            <a:off x="5963584" y="533854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06</a:t>
            </a:r>
          </a:p>
        </p:txBody>
      </p:sp>
      <p:sp>
        <p:nvSpPr>
          <p:cNvPr id="25" name="Text Placeholder 25">
            <a:extLst>
              <a:ext uri="{FF2B5EF4-FFF2-40B4-BE49-F238E27FC236}">
                <a16:creationId xmlns:a16="http://schemas.microsoft.com/office/drawing/2014/main" id="{559625EC-11F3-C1A4-693B-4BEFF2BDB251}"/>
              </a:ext>
            </a:extLst>
          </p:cNvPr>
          <p:cNvSpPr>
            <a:spLocks noGrp="1"/>
          </p:cNvSpPr>
          <p:nvPr>
            <p:ph type="body" sz="quarter" idx="38" hasCustomPrompt="1"/>
          </p:nvPr>
        </p:nvSpPr>
        <p:spPr>
          <a:xfrm>
            <a:off x="6798881" y="533854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AABC99"/>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90A18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7D8E7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6E806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32347"/>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3785286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3157718" y="384087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AABC9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711688" y="3793520"/>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DAE0D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777370" y="385920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solidFill>
              <a:srgbClr val="AABC99"/>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2189283" y="2165202"/>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DAE0D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4920452" y="379352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AABC9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4984607" y="3859203"/>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4396520" y="4286903"/>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AABC99"/>
          </a:solidFill>
          <a:ln cap="flat">
            <a:solidFill>
              <a:srgbClr val="AABC99"/>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5354262" y="384087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7113942" y="3793520"/>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7181152" y="385920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6593065" y="2165202"/>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7549280" y="3840873"/>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9310487" y="379352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9377697" y="3859203"/>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8789609" y="4286903"/>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4556690" y="2687594"/>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8957417" y="2687594"/>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6760031" y="4378291"/>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98837" y="4349867"/>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6126529" y="4315970"/>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3916280" y="2393466"/>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8242371" y="2359569"/>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5" name="Freeform 34">
            <a:extLst>
              <a:ext uri="{FF2B5EF4-FFF2-40B4-BE49-F238E27FC236}">
                <a16:creationId xmlns:a16="http://schemas.microsoft.com/office/drawing/2014/main" id="{CE42815F-D3BC-ED41-BFE5-988CDFA369C9}"/>
              </a:ext>
            </a:extLst>
          </p:cNvPr>
          <p:cNvSpPr/>
          <p:nvPr userDrawn="1"/>
        </p:nvSpPr>
        <p:spPr>
          <a:xfrm>
            <a:off x="0" y="3854733"/>
            <a:ext cx="2598525" cy="233707"/>
          </a:xfrm>
          <a:custGeom>
            <a:avLst/>
            <a:gdLst>
              <a:gd name="connsiteX0" fmla="*/ 0 w 2598525"/>
              <a:gd name="connsiteY0" fmla="*/ 0 h 233707"/>
              <a:gd name="connsiteX1" fmla="*/ 939659 w 2598525"/>
              <a:gd name="connsiteY1" fmla="*/ 0 h 233707"/>
              <a:gd name="connsiteX2" fmla="*/ 1357163 w 2598525"/>
              <a:gd name="connsiteY2" fmla="*/ 0 h 233707"/>
              <a:gd name="connsiteX3" fmla="*/ 2596999 w 2598525"/>
              <a:gd name="connsiteY3" fmla="*/ 0 h 233707"/>
              <a:gd name="connsiteX4" fmla="*/ 2564951 w 2598525"/>
              <a:gd name="connsiteY4" fmla="*/ 115336 h 233707"/>
              <a:gd name="connsiteX5" fmla="*/ 2598525 w 2598525"/>
              <a:gd name="connsiteY5" fmla="*/ 233707 h 233707"/>
              <a:gd name="connsiteX6" fmla="*/ 1359557 w 2598525"/>
              <a:gd name="connsiteY6" fmla="*/ 233707 h 233707"/>
              <a:gd name="connsiteX7" fmla="*/ 938133 w 2598525"/>
              <a:gd name="connsiteY7" fmla="*/ 233707 h 233707"/>
              <a:gd name="connsiteX8" fmla="*/ 0 w 2598525"/>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525" h="233707">
                <a:moveTo>
                  <a:pt x="0" y="0"/>
                </a:moveTo>
                <a:lnTo>
                  <a:pt x="939659" y="0"/>
                </a:lnTo>
                <a:lnTo>
                  <a:pt x="1357163" y="0"/>
                </a:lnTo>
                <a:lnTo>
                  <a:pt x="2596999" y="0"/>
                </a:lnTo>
                <a:cubicBezTo>
                  <a:pt x="2575634" y="34904"/>
                  <a:pt x="2564951" y="74361"/>
                  <a:pt x="2564951" y="115336"/>
                </a:cubicBezTo>
                <a:cubicBezTo>
                  <a:pt x="2564951" y="160863"/>
                  <a:pt x="2578686" y="198803"/>
                  <a:pt x="2598525" y="233707"/>
                </a:cubicBezTo>
                <a:lnTo>
                  <a:pt x="1359557" y="233707"/>
                </a:lnTo>
                <a:lnTo>
                  <a:pt x="938133" y="233707"/>
                </a:lnTo>
                <a:lnTo>
                  <a:pt x="0" y="233707"/>
                </a:lnTo>
                <a:close/>
              </a:path>
            </a:pathLst>
          </a:custGeom>
          <a:solidFill>
            <a:srgbClr val="DAE0D2"/>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2" name="Text Box 5">
            <a:extLst>
              <a:ext uri="{FF2B5EF4-FFF2-40B4-BE49-F238E27FC236}">
                <a16:creationId xmlns:a16="http://schemas.microsoft.com/office/drawing/2014/main" id="{454F376A-9EA5-784D-A2D9-064CBC5701D6}"/>
              </a:ext>
            </a:extLst>
          </p:cNvPr>
          <p:cNvSpPr txBox="1"/>
          <p:nvPr userDrawn="1"/>
        </p:nvSpPr>
        <p:spPr>
          <a:xfrm rot="5400000">
            <a:off x="8660155" y="3120594"/>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
        <p:nvSpPr>
          <p:cNvPr id="33" name="Text Placeholder 23">
            <a:extLst>
              <a:ext uri="{FF2B5EF4-FFF2-40B4-BE49-F238E27FC236}">
                <a16:creationId xmlns:a16="http://schemas.microsoft.com/office/drawing/2014/main" id="{ACC630CD-41A9-B345-9727-D1AC3080B4EA}"/>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dirty="0"/>
              <a:t>Heading</a:t>
            </a:r>
          </a:p>
        </p:txBody>
      </p:sp>
    </p:spTree>
    <p:extLst>
      <p:ext uri="{BB962C8B-B14F-4D97-AF65-F5344CB8AC3E}">
        <p14:creationId xmlns:p14="http://schemas.microsoft.com/office/powerpoint/2010/main" val="1532506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05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3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dirty="0"/>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1.emf"/><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6"/>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42" r:id="rId3"/>
    <p:sldLayoutId id="2147483840" r:id="rId4"/>
    <p:sldLayoutId id="2147483880" r:id="rId5"/>
    <p:sldLayoutId id="2147483877" r:id="rId6"/>
    <p:sldLayoutId id="2147483841" r:id="rId7"/>
    <p:sldLayoutId id="2147483879" r:id="rId8"/>
    <p:sldLayoutId id="2147483878" r:id="rId9"/>
    <p:sldLayoutId id="2147483861" r:id="rId10"/>
    <p:sldLayoutId id="2147483833" r:id="rId11"/>
    <p:sldLayoutId id="2147483847" r:id="rId12"/>
    <p:sldLayoutId id="2147483853" r:id="rId13"/>
    <p:sldLayoutId id="21474838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21"/>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2150115233"/>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7" r:id="rId17"/>
    <p:sldLayoutId id="2147483908" r:id="rId18"/>
    <p:sldLayoutId id="214748390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hyperlink" Target="https://www.successwithcrm.com/ultimate-crm-faqs"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51.xml"/><Relationship Id="rId1" Type="http://schemas.openxmlformats.org/officeDocument/2006/relationships/slideLayout" Target="../slideLayouts/slideLayout3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hyperlink" Target="https://www.searchenginejournal.com/core-web-vitals/"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hyperlink" Target="https://developers.google.com/search/docs/advanced/structured-data/intro-structured-data" TargetMode="External"/><Relationship Id="rId4" Type="http://schemas.openxmlformats.org/officeDocument/2006/relationships/hyperlink" Target="https://developers.google.com/amp/"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hyperlink" Target="https://backlinko.com/advanced-seo" TargetMode="Externa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5.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hyperlink" Target="https://backlinko.com/google-ranking-factors" TargetMode="External"/></Relationships>
</file>

<file path=ppt/slides/_rels/slide13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9.png"/><Relationship Id="rId7" Type="http://schemas.openxmlformats.org/officeDocument/2006/relationships/diagramColors" Target="../diagrams/colors13.xml"/><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3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9.png"/><Relationship Id="rId7" Type="http://schemas.openxmlformats.org/officeDocument/2006/relationships/diagramColors" Target="../diagrams/colors14.xml"/><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34.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9.png"/><Relationship Id="rId7" Type="http://schemas.openxmlformats.org/officeDocument/2006/relationships/diagramColors" Target="../diagrams/colors15.xml"/><Relationship Id="rId2" Type="http://schemas.openxmlformats.org/officeDocument/2006/relationships/notesSlide" Target="../notesSlides/notesSlide70.xml"/><Relationship Id="rId1" Type="http://schemas.openxmlformats.org/officeDocument/2006/relationships/slideLayout" Target="../slideLayouts/slideLayout8.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3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9.png"/><Relationship Id="rId7" Type="http://schemas.openxmlformats.org/officeDocument/2006/relationships/diagramColors" Target="../diagrams/colors16.xml"/><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36.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png"/><Relationship Id="rId7" Type="http://schemas.openxmlformats.org/officeDocument/2006/relationships/diagramColors" Target="../diagrams/colors17.xml"/><Relationship Id="rId2" Type="http://schemas.openxmlformats.org/officeDocument/2006/relationships/notesSlide" Target="../notesSlides/notesSlide72.xml"/><Relationship Id="rId1" Type="http://schemas.openxmlformats.org/officeDocument/2006/relationships/slideLayout" Target="../slideLayouts/slideLayout8.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37.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9.png"/><Relationship Id="rId7" Type="http://schemas.openxmlformats.org/officeDocument/2006/relationships/diagramColors" Target="../diagrams/colors18.xml"/><Relationship Id="rId2" Type="http://schemas.openxmlformats.org/officeDocument/2006/relationships/notesSlide" Target="../notesSlides/notesSlide73.xml"/><Relationship Id="rId1" Type="http://schemas.openxmlformats.org/officeDocument/2006/relationships/slideLayout" Target="../slideLayouts/slideLayout8.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13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9.png"/><Relationship Id="rId7" Type="http://schemas.openxmlformats.org/officeDocument/2006/relationships/diagramColors" Target="../diagrams/colors19.xml"/><Relationship Id="rId2" Type="http://schemas.openxmlformats.org/officeDocument/2006/relationships/notesSlide" Target="../notesSlides/notesSlide74.xml"/><Relationship Id="rId1" Type="http://schemas.openxmlformats.org/officeDocument/2006/relationships/slideLayout" Target="../slideLayouts/slideLayout8.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39.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9.png"/><Relationship Id="rId7" Type="http://schemas.openxmlformats.org/officeDocument/2006/relationships/diagramQuickStyle" Target="../diagrams/quickStyle20.xml"/><Relationship Id="rId2" Type="http://schemas.openxmlformats.org/officeDocument/2006/relationships/notesSlide" Target="../notesSlides/notesSlide75.xml"/><Relationship Id="rId1" Type="http://schemas.openxmlformats.org/officeDocument/2006/relationships/slideLayout" Target="../slideLayouts/slideLayout8.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hyperlink" Target="https://backlinko.com/best-free-seo-tools" TargetMode="External"/><Relationship Id="rId9" Type="http://schemas.microsoft.com/office/2007/relationships/diagramDrawing" Target="../diagrams/drawing20.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8.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s://www.linkedin.com/pulse/power-modern-seo-content-non-profit-case-study-alexis-wisniewski/"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9.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s://markitors.com/local-seo-case-study/"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0.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s://seodesignchicago.com/case-studies/non-profit-search-engine-optimization-case-study/"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9.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1.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93.xml"/><Relationship Id="rId1" Type="http://schemas.openxmlformats.org/officeDocument/2006/relationships/slideLayout" Target="../slideLayouts/slideLayout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5.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8" Type="http://schemas.openxmlformats.org/officeDocument/2006/relationships/hyperlink" Target="https://backlinko.com/best-free-seo-tools#woorank" TargetMode="External"/><Relationship Id="rId13" Type="http://schemas.openxmlformats.org/officeDocument/2006/relationships/hyperlink" Target="https://backlinko.com/best-free-seo-tools#animalzrevive" TargetMode="External"/><Relationship Id="rId18" Type="http://schemas.openxmlformats.org/officeDocument/2006/relationships/hyperlink" Target="https://backlinko.com/best-free-seo-tools#canirank" TargetMode="External"/><Relationship Id="rId26" Type="http://schemas.openxmlformats.org/officeDocument/2006/relationships/hyperlink" Target="https://backlinko.com/best-free-seo-tools#sk" TargetMode="External"/><Relationship Id="rId3" Type="http://schemas.openxmlformats.org/officeDocument/2006/relationships/hyperlink" Target="https://backlinko.com/best-free-seo-tools#atp" TargetMode="External"/><Relationship Id="rId21" Type="http://schemas.openxmlformats.org/officeDocument/2006/relationships/hyperlink" Target="https://backlinko.com/best-free-seo-tools#bing" TargetMode="External"/><Relationship Id="rId7" Type="http://schemas.openxmlformats.org/officeDocument/2006/relationships/hyperlink" Target="https://backlinko.com/best-free-seo-tools#peoplealsoask" TargetMode="External"/><Relationship Id="rId12" Type="http://schemas.openxmlformats.org/officeDocument/2006/relationships/hyperlink" Target="https://backlinko.com/best-free-seo-tools#kwfinder" TargetMode="External"/><Relationship Id="rId17" Type="http://schemas.openxmlformats.org/officeDocument/2006/relationships/hyperlink" Target="https://backlinko.com/best-free-seo-tools#bulk" TargetMode="External"/><Relationship Id="rId25" Type="http://schemas.openxmlformats.org/officeDocument/2006/relationships/hyperlink" Target="https://backlinko.com/best-free-seo-tools#dareboost" TargetMode="External"/><Relationship Id="rId2" Type="http://schemas.openxmlformats.org/officeDocument/2006/relationships/notesSlide" Target="../notesSlides/notesSlide97.xml"/><Relationship Id="rId16" Type="http://schemas.openxmlformats.org/officeDocument/2006/relationships/hyperlink" Target="https://backlinko.com/best-free-seo-tools#yoast" TargetMode="External"/><Relationship Id="rId20" Type="http://schemas.openxmlformats.org/officeDocument/2006/relationships/hyperlink" Target="https://backlinko.com/best-free-seo-tools#ga" TargetMode="External"/><Relationship Id="rId1" Type="http://schemas.openxmlformats.org/officeDocument/2006/relationships/slideLayout" Target="../slideLayouts/slideLayout8.xml"/><Relationship Id="rId6" Type="http://schemas.openxmlformats.org/officeDocument/2006/relationships/hyperlink" Target="https://backlinko.com/best-free-seo-tools#wordtracker" TargetMode="External"/><Relationship Id="rId11" Type="http://schemas.openxmlformats.org/officeDocument/2006/relationships/hyperlink" Target="https://backlinko.com/best-free-seo-tools#panguin" TargetMode="External"/><Relationship Id="rId24" Type="http://schemas.openxmlformats.org/officeDocument/2006/relationships/hyperlink" Target="https://backlinko.com/best-free-seo-tools#detailed" TargetMode="External"/><Relationship Id="rId5" Type="http://schemas.openxmlformats.org/officeDocument/2006/relationships/hyperlink" Target="https://backlinko.com/best-free-seo-tools#gsc" TargetMode="External"/><Relationship Id="rId15" Type="http://schemas.openxmlformats.org/officeDocument/2006/relationships/hyperlink" Target="https://backlinko.com/best-free-seo-tools#screamingfrog" TargetMode="External"/><Relationship Id="rId23" Type="http://schemas.openxmlformats.org/officeDocument/2006/relationships/hyperlink" Target="https://backlinko.com/best-free-seo-tools#mft" TargetMode="External"/><Relationship Id="rId28" Type="http://schemas.openxmlformats.org/officeDocument/2006/relationships/hyperlink" Target="https://backlinko.com/best-free-seo-tools#siteliner" TargetMode="External"/><Relationship Id="rId10" Type="http://schemas.openxmlformats.org/officeDocument/2006/relationships/hyperlink" Target="https://backlinko.com/best-free-seo-tools#serperator" TargetMode="External"/><Relationship Id="rId19" Type="http://schemas.openxmlformats.org/officeDocument/2006/relationships/hyperlink" Target="https://backlinko.com/best-free-seo-tools#sb" TargetMode="External"/><Relationship Id="rId4" Type="http://schemas.openxmlformats.org/officeDocument/2006/relationships/hyperlink" Target="https://backlinko.com/best-free-seo-tools#explodingtopics" TargetMode="External"/><Relationship Id="rId9" Type="http://schemas.openxmlformats.org/officeDocument/2006/relationships/hyperlink" Target="https://backlinko.com/best-free-seo-tools#seobility" TargetMode="External"/><Relationship Id="rId14" Type="http://schemas.openxmlformats.org/officeDocument/2006/relationships/hyperlink" Target="https://backlinko.com/best-free-seo-tools#ubersuggest" TargetMode="External"/><Relationship Id="rId22" Type="http://schemas.openxmlformats.org/officeDocument/2006/relationships/hyperlink" Target="https://backlinko.com/best-free-seo-tools#lsi" TargetMode="External"/><Relationship Id="rId27" Type="http://schemas.openxmlformats.org/officeDocument/2006/relationships/hyperlink" Target="https://backlinko.com/best-free-seo-tools#lh"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9.png"/><Relationship Id="rId7" Type="http://schemas.openxmlformats.org/officeDocument/2006/relationships/diagramColors" Target="../diagrams/colors22.xml"/><Relationship Id="rId2" Type="http://schemas.openxmlformats.org/officeDocument/2006/relationships/notesSlide" Target="../notesSlides/notesSlide99.xml"/><Relationship Id="rId1" Type="http://schemas.openxmlformats.org/officeDocument/2006/relationships/slideLayout" Target="../slideLayouts/slideLayout8.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16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9.png"/><Relationship Id="rId7" Type="http://schemas.openxmlformats.org/officeDocument/2006/relationships/diagramColors" Target="../diagrams/colors23.xml"/><Relationship Id="rId2" Type="http://schemas.openxmlformats.org/officeDocument/2006/relationships/notesSlide" Target="../notesSlides/notesSlide100.xml"/><Relationship Id="rId1" Type="http://schemas.openxmlformats.org/officeDocument/2006/relationships/slideLayout" Target="../slideLayouts/slideLayout8.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1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5.xml"/><Relationship Id="rId1" Type="http://schemas.openxmlformats.org/officeDocument/2006/relationships/slideLayout" Target="../slideLayouts/slideLayout8.xml"/><Relationship Id="rId4" Type="http://schemas.openxmlformats.org/officeDocument/2006/relationships/hyperlink" Target="https://www.gartner.com/en/newsroom/press-releases/2021-04-21-gartner-forecasts-worldwide-public-cloud-end-user-spending-to-grow-23-percent-in-2021" TargetMode="External"/></Relationships>
</file>

<file path=ppt/slides/_rels/slide171.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06.xml"/><Relationship Id="rId1" Type="http://schemas.openxmlformats.org/officeDocument/2006/relationships/slideLayout" Target="../slideLayouts/slideLayout8.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8.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9.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hyperlink" Target="Read%20more%20at:%20https:/www.rklcpa.com/six-ways-cloud-based-technology-can-transform-non-profit-organizations/" TargetMode="External"/><Relationship Id="rId2" Type="http://schemas.openxmlformats.org/officeDocument/2006/relationships/notesSlide" Target="../notesSlides/notesSlide110.xml"/><Relationship Id="rId1" Type="http://schemas.openxmlformats.org/officeDocument/2006/relationships/slideLayout" Target="../slideLayouts/slideLayout11.xml"/><Relationship Id="rId4" Type="http://schemas.openxmlformats.org/officeDocument/2006/relationships/image" Target="../media/image44.jpg"/></Relationships>
</file>

<file path=ppt/slides/_rels/slide177.xml.rels><?xml version="1.0" encoding="UTF-8" standalone="yes"?>
<Relationships xmlns="http://schemas.openxmlformats.org/package/2006/relationships"><Relationship Id="rId3" Type="http://schemas.openxmlformats.org/officeDocument/2006/relationships/hyperlink" Target="Read%20more%20at:%20https:/www.rklcpa.com/six-ways-cloud-based-technology-can-transform-non-profit-organizations/" TargetMode="External"/><Relationship Id="rId2" Type="http://schemas.openxmlformats.org/officeDocument/2006/relationships/notesSlide" Target="../notesSlides/notesSlide111.xml"/><Relationship Id="rId1" Type="http://schemas.openxmlformats.org/officeDocument/2006/relationships/slideLayout" Target="../slideLayouts/slideLayout11.xml"/><Relationship Id="rId4" Type="http://schemas.openxmlformats.org/officeDocument/2006/relationships/image" Target="../media/image44.jpg"/></Relationships>
</file>

<file path=ppt/slides/_rels/slide17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4.xml"/><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5.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7.xml"/><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21.png"/><Relationship Id="rId7" Type="http://schemas.openxmlformats.org/officeDocument/2006/relationships/diagramColors" Target="../diagrams/colors25.xml"/><Relationship Id="rId2" Type="http://schemas.openxmlformats.org/officeDocument/2006/relationships/notesSlide" Target="../notesSlides/notesSlide119.xml"/><Relationship Id="rId1" Type="http://schemas.openxmlformats.org/officeDocument/2006/relationships/slideLayout" Target="../slideLayouts/slideLayout8.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1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9.xml"/><Relationship Id="rId1" Type="http://schemas.openxmlformats.org/officeDocument/2006/relationships/slideLayout" Target="../slideLayouts/slideLayout8.xml"/><Relationship Id="rId4" Type="http://schemas.openxmlformats.org/officeDocument/2006/relationships/hyperlink" Target="https://biztechmagazine.com/media/video/full-webcast-how-embracing-anywhere-helps-businesses-meet-workers-where-they-are"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1.xml"/><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2.xml"/><Relationship Id="rId1" Type="http://schemas.openxmlformats.org/officeDocument/2006/relationships/slideLayout" Target="../slideLayouts/slideLayout8.xml"/><Relationship Id="rId6" Type="http://schemas.openxmlformats.org/officeDocument/2006/relationships/hyperlink" Target="https://www.nolo.com/legal-encyclopedia/create-strategic-plan-nonprofit-29521.html" TargetMode="External"/><Relationship Id="rId5" Type="http://schemas.openxmlformats.org/officeDocument/2006/relationships/hyperlink" Target="https://www.wanonprofitinstitute.org/wp-content/uploads/2016/10/Chapter1-PREPARE-Strategic-Planning-Timeline.pdf" TargetMode="External"/><Relationship Id="rId4" Type="http://schemas.openxmlformats.org/officeDocument/2006/relationships/hyperlink" Target="https://www.councilofnonprofits.org/sites/default/files/documents/strategic-board-agenda-sample.pdf"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3.xml"/><Relationship Id="rId1" Type="http://schemas.openxmlformats.org/officeDocument/2006/relationships/slideLayout" Target="../slideLayouts/slideLayout8.xml"/><Relationship Id="rId6" Type="http://schemas.openxmlformats.org/officeDocument/2006/relationships/hyperlink" Target="https://www.councilofnonprofits.org/tools-resources/business-planning-nonprofits" TargetMode="External"/><Relationship Id="rId5" Type="http://schemas.openxmlformats.org/officeDocument/2006/relationships/hyperlink" Target="https://www.amazon.com/Nonprofit-Strategy-Revolution-Real-Time-Rapid-Response/dp/0940069652/184-2444082-9804637?ie=UTF8&amp;amp;camp=1789&amp;amp;creative=390957&amp;amp;creativeASIN=0940069652&amp;amp;linkCode=as2&amp;amp;linkId=H25R3KH4SETZWWKF&amp;amp;redirect=true&amp;amp;ref_=as_li_tl&amp;amp;tag=natiocouncofn-20" TargetMode="External"/><Relationship Id="rId4" Type="http://schemas.openxmlformats.org/officeDocument/2006/relationships/hyperlink" Target="https://ssir.org/articles/entry/the_strategic_plan_is_dead._long_live_strateg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5.xml"/><Relationship Id="rId1" Type="http://schemas.openxmlformats.org/officeDocument/2006/relationships/slideLayout" Target="../slideLayouts/slideLayout8.xml"/><Relationship Id="rId5" Type="http://schemas.openxmlformats.org/officeDocument/2006/relationships/hyperlink" Target="https://www.nytimes.com/2012/12/05/world/americas/campaign-in-haiti-to-close-orphanages.html?_r=0" TargetMode="External"/><Relationship Id="rId4" Type="http://schemas.openxmlformats.org/officeDocument/2006/relationships/hyperlink" Target="https://www.engagingnetworks.net/resources/ultimate-guide-to-ecrm-selection/" TargetMode="External"/></Relationships>
</file>

<file path=ppt/slides/_rels/slide20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28.xml"/><Relationship Id="rId6" Type="http://schemas.openxmlformats.org/officeDocument/2006/relationships/image" Target="../media/image53.png"/><Relationship Id="rId11" Type="http://schemas.openxmlformats.org/officeDocument/2006/relationships/image" Target="../media/image31.svg"/><Relationship Id="rId5" Type="http://schemas.openxmlformats.org/officeDocument/2006/relationships/image" Target="../media/image52.svg"/><Relationship Id="rId10" Type="http://schemas.openxmlformats.org/officeDocument/2006/relationships/image" Target="../media/image30.png"/><Relationship Id="rId4" Type="http://schemas.openxmlformats.org/officeDocument/2006/relationships/image" Target="../media/image51.png"/><Relationship Id="rId9" Type="http://schemas.openxmlformats.org/officeDocument/2006/relationships/image" Target="../media/image56.svg"/></Relationships>
</file>

<file path=ppt/slides/_rels/slide20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3.xml"/></Relationships>
</file>

<file path=ppt/slides/_rels/slide2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6.xml"/><Relationship Id="rId1" Type="http://schemas.openxmlformats.org/officeDocument/2006/relationships/slideLayout" Target="../slideLayouts/slideLayout8.xml"/><Relationship Id="rId4" Type="http://schemas.openxmlformats.org/officeDocument/2006/relationships/hyperlink" Target="https://all-digital.org/results-techsoup-globals-survey-ngos-cloud-services/"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7.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0.png"/></Relationships>
</file>

<file path=ppt/slides/_rels/slide2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8.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hyperlink" Target="https://brainscale.com/case-studies/non-profit-foundation-case-study/"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9.xml"/><Relationship Id="rId1" Type="http://schemas.openxmlformats.org/officeDocument/2006/relationships/slideLayout" Target="../slideLayouts/slideLayout8.xml"/><Relationship Id="rId4" Type="http://schemas.openxmlformats.org/officeDocument/2006/relationships/hyperlink" Target="https://www.teqfocus.com/case-study/successful-migration-of-server/"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0.xml"/><Relationship Id="rId1" Type="http://schemas.openxmlformats.org/officeDocument/2006/relationships/slideLayout" Target="../slideLayouts/slideLayout8.xml"/><Relationship Id="rId4" Type="http://schemas.openxmlformats.org/officeDocument/2006/relationships/hyperlink" Target="https://faas.bakertilly.com/case-study/cambodian-childrens-fund" TargetMode="Externa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2.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4.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6.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8.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8.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notesSlide" Target="../notesSlides/notesSlide153.xml"/><Relationship Id="rId1" Type="http://schemas.openxmlformats.org/officeDocument/2006/relationships/slideLayout" Target="../slideLayouts/slideLayout11.xml"/><Relationship Id="rId4" Type="http://schemas.openxmlformats.org/officeDocument/2006/relationships/image" Target="../media/image58.jpg"/></Relationships>
</file>

<file path=ppt/slides/_rels/slide2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4.xml"/><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5.xml"/><Relationship Id="rId1" Type="http://schemas.openxmlformats.org/officeDocument/2006/relationships/slideLayout" Target="../slideLayouts/slideLayout8.xml"/><Relationship Id="rId5" Type="http://schemas.openxmlformats.org/officeDocument/2006/relationships/hyperlink" Target="https://www.agileforhardware.com/" TargetMode="External"/><Relationship Id="rId4" Type="http://schemas.openxmlformats.org/officeDocument/2006/relationships/hyperlink" Target="http://agilemanifesto.org/" TargetMode="External"/></Relationships>
</file>

<file path=ppt/slides/_rels/slide2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6.xml"/><Relationship Id="rId1" Type="http://schemas.openxmlformats.org/officeDocument/2006/relationships/slideLayout" Target="../slideLayouts/slideLayout8.xml"/></Relationships>
</file>

<file path=ppt/slides/_rels/slide226.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1.png"/><Relationship Id="rId7" Type="http://schemas.openxmlformats.org/officeDocument/2006/relationships/diagramColors" Target="../diagrams/colors26.xml"/><Relationship Id="rId2" Type="http://schemas.openxmlformats.org/officeDocument/2006/relationships/notesSlide" Target="../notesSlides/notesSlide157.xml"/><Relationship Id="rId1" Type="http://schemas.openxmlformats.org/officeDocument/2006/relationships/slideLayout" Target="../slideLayouts/slideLayout8.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227.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21.png"/><Relationship Id="rId7" Type="http://schemas.openxmlformats.org/officeDocument/2006/relationships/diagramColors" Target="../diagrams/colors27.xml"/><Relationship Id="rId2" Type="http://schemas.openxmlformats.org/officeDocument/2006/relationships/notesSlide" Target="../notesSlides/notesSlide158.xml"/><Relationship Id="rId1" Type="http://schemas.openxmlformats.org/officeDocument/2006/relationships/slideLayout" Target="../slideLayouts/slideLayout8.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2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9.xml"/><Relationship Id="rId1" Type="http://schemas.openxmlformats.org/officeDocument/2006/relationships/slideLayout" Target="../slideLayouts/slideLayout8.xml"/></Relationships>
</file>

<file path=ppt/slides/_rels/slide229.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60.xml"/><Relationship Id="rId1" Type="http://schemas.openxmlformats.org/officeDocument/2006/relationships/slideLayout" Target="../slideLayouts/slideLayout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1.xml"/><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2.xml"/><Relationship Id="rId1" Type="http://schemas.openxmlformats.org/officeDocument/2006/relationships/slideLayout" Target="../slideLayouts/slideLayout8.xml"/></Relationships>
</file>

<file path=ppt/slides/_rels/slide232.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63.xml"/><Relationship Id="rId1" Type="http://schemas.openxmlformats.org/officeDocument/2006/relationships/slideLayout" Target="../slideLayouts/slideLayout8.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2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4.xml"/><Relationship Id="rId1" Type="http://schemas.openxmlformats.org/officeDocument/2006/relationships/slideLayout" Target="../slideLayouts/slideLayout8.xml"/></Relationships>
</file>

<file path=ppt/slides/_rels/slide234.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21.png"/><Relationship Id="rId7" Type="http://schemas.openxmlformats.org/officeDocument/2006/relationships/diagramColors" Target="../diagrams/colors30.xml"/><Relationship Id="rId2" Type="http://schemas.openxmlformats.org/officeDocument/2006/relationships/notesSlide" Target="../notesSlides/notesSlide165.xml"/><Relationship Id="rId1" Type="http://schemas.openxmlformats.org/officeDocument/2006/relationships/slideLayout" Target="../slideLayouts/slideLayout8.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2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7.xml"/><Relationship Id="rId1" Type="http://schemas.openxmlformats.org/officeDocument/2006/relationships/slideLayout" Target="../slideLayouts/slideLayout8.xml"/></Relationships>
</file>

<file path=ppt/slides/_rels/slide2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2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8.xml"/><Relationship Id="rId1" Type="http://schemas.openxmlformats.org/officeDocument/2006/relationships/slideLayout" Target="../slideLayouts/slideLayout8.xml"/></Relationships>
</file>

<file path=ppt/slides/_rels/slide2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0.xml"/><Relationship Id="rId1" Type="http://schemas.openxmlformats.org/officeDocument/2006/relationships/slideLayout" Target="../slideLayouts/slideLayout8.xml"/></Relationships>
</file>

<file path=ppt/slides/_rels/slide2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1.xml"/><Relationship Id="rId1" Type="http://schemas.openxmlformats.org/officeDocument/2006/relationships/slideLayout" Target="../slideLayouts/slideLayout8.xml"/></Relationships>
</file>

<file path=ppt/slides/_rels/slide2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2.xml"/><Relationship Id="rId1" Type="http://schemas.openxmlformats.org/officeDocument/2006/relationships/slideLayout" Target="../slideLayouts/slideLayout8.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8.xml"/><Relationship Id="rId1" Type="http://schemas.openxmlformats.org/officeDocument/2006/relationships/video" Target="https://www.youtube.com/embed/HCsmml0aIKE?feature=oembed" TargetMode="External"/><Relationship Id="rId4" Type="http://schemas.openxmlformats.org/officeDocument/2006/relationships/image" Target="../media/image62.jpeg"/></Relationships>
</file>

<file path=ppt/slides/_rels/slide2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4.xml"/><Relationship Id="rId1" Type="http://schemas.openxmlformats.org/officeDocument/2006/relationships/slideLayout" Target="../slideLayouts/slideLayout8.xml"/></Relationships>
</file>

<file path=ppt/slides/_rels/slide245.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9.png"/><Relationship Id="rId7" Type="http://schemas.openxmlformats.org/officeDocument/2006/relationships/diagramColors" Target="../diagrams/colors31.xml"/><Relationship Id="rId2" Type="http://schemas.openxmlformats.org/officeDocument/2006/relationships/notesSlide" Target="../notesSlides/notesSlide175.xml"/><Relationship Id="rId1" Type="http://schemas.openxmlformats.org/officeDocument/2006/relationships/slideLayout" Target="../slideLayouts/slideLayout8.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_rels/slide246.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9.png"/><Relationship Id="rId7" Type="http://schemas.openxmlformats.org/officeDocument/2006/relationships/diagramColors" Target="../diagrams/colors32.xml"/><Relationship Id="rId2" Type="http://schemas.openxmlformats.org/officeDocument/2006/relationships/notesSlide" Target="../notesSlides/notesSlide176.xml"/><Relationship Id="rId1" Type="http://schemas.openxmlformats.org/officeDocument/2006/relationships/slideLayout" Target="../slideLayouts/slideLayout8.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247.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77.xml"/><Relationship Id="rId1" Type="http://schemas.openxmlformats.org/officeDocument/2006/relationships/slideLayout" Target="../slideLayouts/slideLayout1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248.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178.xml"/><Relationship Id="rId1" Type="http://schemas.openxmlformats.org/officeDocument/2006/relationships/slideLayout" Target="../slideLayouts/slideLayout14.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249.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14.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0.xml"/><Relationship Id="rId1" Type="http://schemas.openxmlformats.org/officeDocument/2006/relationships/slideLayout" Target="../slideLayouts/slideLayout8.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8.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8.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8.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8.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8.xml"/></Relationships>
</file>

<file path=ppt/slides/_rels/slide2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6.xml"/><Relationship Id="rId1" Type="http://schemas.openxmlformats.org/officeDocument/2006/relationships/slideLayout" Target="../slideLayouts/slideLayout8.xml"/></Relationships>
</file>

<file path=ppt/slides/_rels/slide2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7.xml"/><Relationship Id="rId1" Type="http://schemas.openxmlformats.org/officeDocument/2006/relationships/slideLayout" Target="../slideLayouts/slideLayout8.xml"/><Relationship Id="rId4" Type="http://schemas.openxmlformats.org/officeDocument/2006/relationships/hyperlink" Target="https://taprootfoundation.org/resources/webinar-a-non-profit-case-study-in-agile/" TargetMode="External"/></Relationships>
</file>

<file path=ppt/slides/_rels/slide2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8.xml"/><Relationship Id="rId1" Type="http://schemas.openxmlformats.org/officeDocument/2006/relationships/slideLayout" Target="../slideLayouts/slideLayout8.xml"/><Relationship Id="rId4" Type="http://schemas.openxmlformats.org/officeDocument/2006/relationships/hyperlink" Target="https://34slpa7u66f159hfp1fhl9aur1-wpengine.netdna-ssl.com/wp-content/uploads/2014/05/Scrum-in-Church-Agile.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kissflow.com/workflow/bpm/business-process-automation/reasons-why-you-automate-your-business-process/" TargetMode="External"/><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8.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8.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8.xml"/></Relationships>
</file>

<file path=ppt/slides/_rels/slide2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2.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8.xml"/></Relationships>
</file>

<file path=ppt/slides/_rels/slide2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4.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8.xml"/></Relationships>
</file>

<file path=ppt/slides/_rels/slide2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6.xml"/><Relationship Id="rId1" Type="http://schemas.openxmlformats.org/officeDocument/2006/relationships/slideLayout" Target="../slideLayouts/slideLayout8.xml"/><Relationship Id="rId4" Type="http://schemas.openxmlformats.org/officeDocument/2006/relationships/image" Target="../media/image26.svg"/></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8.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8.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8.xml"/></Relationships>
</file>

<file path=ppt/slides/_rels/slide2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1.xml"/><Relationship Id="rId1" Type="http://schemas.openxmlformats.org/officeDocument/2006/relationships/slideLayout" Target="../slideLayouts/slideLayout8.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5.xml.rels><?xml version="1.0" encoding="UTF-8" standalone="yes"?>
<Relationships xmlns="http://schemas.openxmlformats.org/package/2006/relationships"><Relationship Id="rId3" Type="http://schemas.openxmlformats.org/officeDocument/2006/relationships/hyperlink" Target="https://biztechmagazine.com/article/2021/07/how-non-profits-should-be-using-automation" TargetMode="External"/><Relationship Id="rId2" Type="http://schemas.openxmlformats.org/officeDocument/2006/relationships/hyperlink" Target="https://biztechmagazine.com/article/2018/10/increasingly-non-profits-theres-bot" TargetMode="External"/><Relationship Id="rId1" Type="http://schemas.openxmlformats.org/officeDocument/2006/relationships/slideLayout" Target="../slideLayouts/slideLayout8.xml"/><Relationship Id="rId5" Type="http://schemas.openxmlformats.org/officeDocument/2006/relationships/hyperlink" Target="https://kissflow.com/workflow/process/" TargetMode="External"/><Relationship Id="rId4" Type="http://schemas.openxmlformats.org/officeDocument/2006/relationships/hyperlink" Target="https://institute.blackbaud.com/tippingpoint/" TargetMode="External"/></Relationships>
</file>

<file path=ppt/slides/_rels/slide276.xml.rels><?xml version="1.0" encoding="UTF-8" standalone="yes"?>
<Relationships xmlns="http://schemas.openxmlformats.org/package/2006/relationships"><Relationship Id="rId3" Type="http://schemas.openxmlformats.org/officeDocument/2006/relationships/hyperlink" Target="https://www.ada.cx/service-automation" TargetMode="External"/><Relationship Id="rId2" Type="http://schemas.openxmlformats.org/officeDocument/2006/relationships/hyperlink" Target="https://www.2tolead.com/childrens-non-profit-organization-sees-advantages-of-digital-transformation-realized-case-study/" TargetMode="External"/><Relationship Id="rId1" Type="http://schemas.openxmlformats.org/officeDocument/2006/relationships/slideLayout" Target="../slideLayouts/slideLayout8.xml"/><Relationship Id="rId4" Type="http://schemas.openxmlformats.org/officeDocument/2006/relationships/hyperlink" Target="https://www.bdo.com/blogs/non-profit-standard/july-2018/an-introduction-to-robotic-process-automation" TargetMode="External"/></Relationships>
</file>

<file path=ppt/slides/_rels/slide277.xml.rels><?xml version="1.0" encoding="UTF-8" standalone="yes"?>
<Relationships xmlns="http://schemas.openxmlformats.org/package/2006/relationships"><Relationship Id="rId3" Type="http://schemas.openxmlformats.org/officeDocument/2006/relationships/hyperlink" Target="https://www.hcltech.com/technology-qa/what-is-service-automation#:~:text=Service%20automation%20is%20the%20process,processes%2C%20tasks%20and%20business%20functions" TargetMode="External"/><Relationship Id="rId2" Type="http://schemas.openxmlformats.org/officeDocument/2006/relationships/hyperlink" Target="https://www.forbes.com/sites/forbesnon-profitcouncil/2021/11/29/lacking-resources-12-strategic-ways-non-profits-can-leverage-technology-to-help/?sh=ffcfae3766f9" TargetMode="External"/><Relationship Id="rId1" Type="http://schemas.openxmlformats.org/officeDocument/2006/relationships/slideLayout" Target="../slideLayouts/slideLayout8.xml"/></Relationships>
</file>

<file path=ppt/slides/_rels/slide278.xml.rels><?xml version="1.0" encoding="UTF-8" standalone="yes"?>
<Relationships xmlns="http://schemas.openxmlformats.org/package/2006/relationships"><Relationship Id="rId3" Type="http://schemas.openxmlformats.org/officeDocument/2006/relationships/hyperlink" Target="https://www.tibco.com/reference-center/what-is-process-automation" TargetMode="External"/><Relationship Id="rId2" Type="http://schemas.openxmlformats.org/officeDocument/2006/relationships/hyperlink" Target="https://www.researchgate.net/profile/Chao-Guo-37/publication/325585674_Technology_in_non-profit_Organizations_and_Voluntary_Action/links/5cd8d5a6458515712" TargetMode="External"/><Relationship Id="rId1" Type="http://schemas.openxmlformats.org/officeDocument/2006/relationships/slideLayout" Target="../slideLayouts/slideLayout8.xml"/></Relationships>
</file>

<file path=ppt/slides/_rels/slide279.xml.rels><?xml version="1.0" encoding="UTF-8" standalone="yes"?>
<Relationships xmlns="http://schemas.openxmlformats.org/package/2006/relationships"><Relationship Id="rId3" Type="http://schemas.openxmlformats.org/officeDocument/2006/relationships/hyperlink" Target="https://www.imageapi.com/blog/workflow-automation-examples" TargetMode="External"/><Relationship Id="rId2" Type="http://schemas.openxmlformats.org/officeDocument/2006/relationships/hyperlink" Target="https://www.hcltech.com/technology-qa/what-is-service-automation#:~:text=Service%20automation%20is%20the%20process,processes%2C%20tasks%20and%20business%20functions"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ww.wispapp.com/blog/2017/04/18/efficient-onboarding-processes-for-new-employees-a-case-study-2/" TargetMode="Externa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0.xml.rels><?xml version="1.0" encoding="UTF-8" standalone="yes"?>
<Relationships xmlns="http://schemas.openxmlformats.org/package/2006/relationships"><Relationship Id="rId3" Type="http://schemas.openxmlformats.org/officeDocument/2006/relationships/hyperlink" Target="https://www.wispapp.com/blog/2017/04/18/efficient-onboarding-processes-for-new-employees-a-case-study-2/" TargetMode="External"/><Relationship Id="rId2" Type="http://schemas.openxmlformats.org/officeDocument/2006/relationships/hyperlink" Target="https://kissflow.com/workflow/bpm/business-process-automation/reasons-why-you-automate-your-business-process/" TargetMode="External"/><Relationship Id="rId1" Type="http://schemas.openxmlformats.org/officeDocument/2006/relationships/slideLayout" Target="../slideLayouts/slideLayout8.xml"/><Relationship Id="rId4" Type="http://schemas.openxmlformats.org/officeDocument/2006/relationships/hyperlink" Target="https://www.ada.cx/service-automation" TargetMode="External"/></Relationships>
</file>

<file path=ppt/slides/_rels/slide281.xml.rels><?xml version="1.0" encoding="UTF-8" standalone="yes"?>
<Relationships xmlns="http://schemas.openxmlformats.org/package/2006/relationships"><Relationship Id="rId3" Type="http://schemas.openxmlformats.org/officeDocument/2006/relationships/hyperlink" Target="https://institute.blackbaud.com/tippingpoint/" TargetMode="External"/><Relationship Id="rId2" Type="http://schemas.openxmlformats.org/officeDocument/2006/relationships/hyperlink" Target="https://www.forbes.com/sites/forbesnon-profitcouncil/2021/11/29/lacking-resources-12-strategic-ways-non-profits-can-leverage-technology-to-help/?sh=ffcfae3766f9" TargetMode="External"/><Relationship Id="rId1" Type="http://schemas.openxmlformats.org/officeDocument/2006/relationships/slideLayout" Target="../slideLayouts/slideLayout8.xml"/><Relationship Id="rId4" Type="http://schemas.openxmlformats.org/officeDocument/2006/relationships/hyperlink" Target="https://www.bdo.com/blogs/non-profit-standard/july-2018/an-introduction-to-robotic-process-automation" TargetMode="External"/></Relationships>
</file>

<file path=ppt/slides/_rels/slide282.xml.rels><?xml version="1.0" encoding="UTF-8" standalone="yes"?>
<Relationships xmlns="http://schemas.openxmlformats.org/package/2006/relationships"><Relationship Id="rId3" Type="http://schemas.openxmlformats.org/officeDocument/2006/relationships/hyperlink" Target="https://biztechmagazine.com/article/2018/10/increasingly-non-profits-theres-bot" TargetMode="External"/><Relationship Id="rId2" Type="http://schemas.openxmlformats.org/officeDocument/2006/relationships/hyperlink" Target="https://biztechmagazine.com/article/2021/07/how-non-profits-should-be-using-automation" TargetMode="External"/><Relationship Id="rId1" Type="http://schemas.openxmlformats.org/officeDocument/2006/relationships/slideLayout" Target="../slideLayouts/slideLayout8.xml"/><Relationship Id="rId4" Type="http://schemas.openxmlformats.org/officeDocument/2006/relationships/hyperlink" Target="https://www.philanthropy.com/article/how-chatbots-are-helping-nonprofits-do-more-for-less/" TargetMode="External"/></Relationships>
</file>

<file path=ppt/slides/_rels/slide283.xml.rels><?xml version="1.0" encoding="UTF-8" standalone="yes"?>
<Relationships xmlns="http://schemas.openxmlformats.org/package/2006/relationships"><Relationship Id="rId3" Type="http://schemas.openxmlformats.org/officeDocument/2006/relationships/hyperlink" Target="https://www.prnewswire.com/news-releases/the-trevor-project-launches-new-ai-tool-to-support-crisis-counselor-training-301254382.html" TargetMode="External"/><Relationship Id="rId2" Type="http://schemas.openxmlformats.org/officeDocument/2006/relationships/hyperlink" Target="https://www.2tolead.com/childrens-non-profit-organization-sees-advantages-of-digital-transformation-realized-case-study/" TargetMode="External"/><Relationship Id="rId1" Type="http://schemas.openxmlformats.org/officeDocument/2006/relationships/slideLayout" Target="../slideLayouts/slideLayout8.xml"/><Relationship Id="rId4" Type="http://schemas.openxmlformats.org/officeDocument/2006/relationships/hyperlink" Target="https://34slpa7u66f159hfp1fhl9aur1-wpengine.netdna-ssl.com/wp-content/uploads/2014/05/Scrum-in-Church-Agile.pdf" TargetMode="External"/></Relationships>
</file>

<file path=ppt/slides/_rels/slide284.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notesSlide" Target="../notesSlides/notesSlide203.xml"/><Relationship Id="rId1" Type="http://schemas.openxmlformats.org/officeDocument/2006/relationships/slideLayout" Target="../slideLayouts/slideLayout8.xml"/><Relationship Id="rId5" Type="http://schemas.openxmlformats.org/officeDocument/2006/relationships/hyperlink" Target="https://leadershiptribe.com/agile-non-profits" TargetMode="External"/><Relationship Id="rId4" Type="http://schemas.openxmlformats.org/officeDocument/2006/relationships/hyperlink" Target="https://kissflow.com/project/agile/benefits-of-agile/" TargetMode="External"/></Relationships>
</file>

<file path=ppt/slides/_rels/slide285.xml.rels><?xml version="1.0" encoding="UTF-8" standalone="yes"?>
<Relationships xmlns="http://schemas.openxmlformats.org/package/2006/relationships"><Relationship Id="rId3" Type="http://schemas.openxmlformats.org/officeDocument/2006/relationships/hyperlink" Target="https://medium.com/serious-scrum/scrum-beyond-software-how-local-ngos-inspire-human-values-and-principles-160c6451597f" TargetMode="External"/><Relationship Id="rId2" Type="http://schemas.openxmlformats.org/officeDocument/2006/relationships/notesSlide" Target="../notesSlides/notesSlide204.xml"/><Relationship Id="rId1" Type="http://schemas.openxmlformats.org/officeDocument/2006/relationships/slideLayout" Target="../slideLayouts/slideLayout8.xml"/><Relationship Id="rId5" Type="http://schemas.openxmlformats.org/officeDocument/2006/relationships/hyperlink" Target="https://searchsoftwarequality.techtarget.com/feature/Agile-basics-FAQ-Getting-started-with-Agile" TargetMode="External"/><Relationship Id="rId4" Type="http://schemas.openxmlformats.org/officeDocument/2006/relationships/hyperlink" Target="https://mzninternational.com/2020/09/10/5-lessons-for-building-an-agile-non-profit-organisation/"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https://soldevelofoundation.org/how-to-be-agile-in-non-profits-organization/" TargetMode="External"/><Relationship Id="rId2" Type="http://schemas.openxmlformats.org/officeDocument/2006/relationships/notesSlide" Target="../notesSlides/notesSlide205.xml"/><Relationship Id="rId1" Type="http://schemas.openxmlformats.org/officeDocument/2006/relationships/slideLayout" Target="../slideLayouts/slideLayout8.xml"/><Relationship Id="rId6" Type="http://schemas.openxmlformats.org/officeDocument/2006/relationships/hyperlink" Target="https://www.forbes.com/sites/forbesnon-profitcouncil/2021/12/07/14-essential-agile-practices-for-non-profit-organizations/?sh=2702b0675c6d" TargetMode="External"/><Relationship Id="rId5" Type="http://schemas.openxmlformats.org/officeDocument/2006/relationships/hyperlink" Target="https://www.cprime.com/resources/what-is-agile-what-is-scrum/" TargetMode="External"/><Relationship Id="rId4" Type="http://schemas.openxmlformats.org/officeDocument/2006/relationships/hyperlink" Target="https://taprootfoundation.org/resources/webinar-a-non-profit-case-study-in-agile/" TargetMode="External"/></Relationships>
</file>

<file path=ppt/slides/_rels/slide287.xml.rels><?xml version="1.0" encoding="UTF-8" standalone="yes"?>
<Relationships xmlns="http://schemas.openxmlformats.org/package/2006/relationships"><Relationship Id="rId3" Type="http://schemas.openxmlformats.org/officeDocument/2006/relationships/hyperlink" Target="https://www.pebbleroad.com/work/non-profit-agile-mindset" TargetMode="External"/><Relationship Id="rId2" Type="http://schemas.openxmlformats.org/officeDocument/2006/relationships/notesSlide" Target="../notesSlides/notesSlide206.xml"/><Relationship Id="rId1" Type="http://schemas.openxmlformats.org/officeDocument/2006/relationships/slideLayout" Target="../slideLayouts/slideLayout8.xml"/><Relationship Id="rId6" Type="http://schemas.openxmlformats.org/officeDocument/2006/relationships/hyperlink" Target="https://jexo.io/blog/everything-you-need-to-know-about-agile-methodologies/" TargetMode="External"/><Relationship Id="rId5" Type="http://schemas.openxmlformats.org/officeDocument/2006/relationships/hyperlink" Target="https://www.youtube.com/watch?v=HCsmml0aIKE" TargetMode="External"/><Relationship Id="rId4" Type="http://schemas.openxmlformats.org/officeDocument/2006/relationships/hyperlink" Target="https://www.pncpa.com/insights/adapting-agile-methodology-non-software-projects/" TargetMode="External"/></Relationships>
</file>

<file path=ppt/slides/_rels/slide288.xml.rels><?xml version="1.0" encoding="UTF-8" standalone="yes"?>
<Relationships xmlns="http://schemas.openxmlformats.org/package/2006/relationships"><Relationship Id="rId3" Type="http://schemas.openxmlformats.org/officeDocument/2006/relationships/hyperlink" Target="https://www.cprime.com/resources/what-is-agile-what-is-scrum/" TargetMode="External"/><Relationship Id="rId2" Type="http://schemas.openxmlformats.org/officeDocument/2006/relationships/notesSlide" Target="../notesSlides/notesSlide207.xml"/><Relationship Id="rId1" Type="http://schemas.openxmlformats.org/officeDocument/2006/relationships/slideLayout" Target="../slideLayouts/slideLayout8.xml"/><Relationship Id="rId6" Type="http://schemas.openxmlformats.org/officeDocument/2006/relationships/hyperlink" Target="https://jexo.io/blog/everything-you-need-to-know-about-agile-methodologies/" TargetMode="External"/><Relationship Id="rId5" Type="http://schemas.openxmlformats.org/officeDocument/2006/relationships/hyperlink" Target="https://www.agileforhardware.com/" TargetMode="External"/><Relationship Id="rId4" Type="http://schemas.openxmlformats.org/officeDocument/2006/relationships/hyperlink" Target="http://agilemanifesto.org/" TargetMode="External"/></Relationships>
</file>

<file path=ppt/slides/_rels/slide289.xml.rels><?xml version="1.0" encoding="UTF-8" standalone="yes"?>
<Relationships xmlns="http://schemas.openxmlformats.org/package/2006/relationships"><Relationship Id="rId3" Type="http://schemas.openxmlformats.org/officeDocument/2006/relationships/hyperlink" Target="https://mzninternational.com/2020/09/10/5-lessons-for-building-an-agile-non-profit-organisation/" TargetMode="External"/><Relationship Id="rId2" Type="http://schemas.openxmlformats.org/officeDocument/2006/relationships/notesSlide" Target="../notesSlides/notesSlide208.xml"/><Relationship Id="rId1" Type="http://schemas.openxmlformats.org/officeDocument/2006/relationships/slideLayout" Target="../slideLayouts/slideLayout8.xml"/><Relationship Id="rId6" Type="http://schemas.openxmlformats.org/officeDocument/2006/relationships/hyperlink" Target="https://www.youtube.com/watch?v=HCsmml0aIKE" TargetMode="External"/><Relationship Id="rId5" Type="http://schemas.openxmlformats.org/officeDocument/2006/relationships/hyperlink" Target="https://medium.com/serious-scrum/scrum-beyond-software-how-local-ngos-inspire-human-values-and-principles-160c6451597f" TargetMode="External"/><Relationship Id="rId4" Type="http://schemas.openxmlformats.org/officeDocument/2006/relationships/hyperlink" Target="https://soldevelofoundation.org/how-to-be-agile-in-non-profits-organization/"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90.xml.rels><?xml version="1.0" encoding="UTF-8" standalone="yes"?>
<Relationships xmlns="http://schemas.openxmlformats.org/package/2006/relationships"><Relationship Id="rId3" Type="http://schemas.openxmlformats.org/officeDocument/2006/relationships/hyperlink" Target="https://leadershiptribe.com/agile-non-profits" TargetMode="External"/><Relationship Id="rId2" Type="http://schemas.openxmlformats.org/officeDocument/2006/relationships/notesSlide" Target="../notesSlides/notesSlide209.xml"/><Relationship Id="rId1" Type="http://schemas.openxmlformats.org/officeDocument/2006/relationships/slideLayout" Target="../slideLayouts/slideLayout8.xml"/><Relationship Id="rId6" Type="http://schemas.openxmlformats.org/officeDocument/2006/relationships/hyperlink" Target="https://www.pncpa.com/insights/adapting-agile-methodology-non-software-projects/" TargetMode="External"/><Relationship Id="rId5" Type="http://schemas.openxmlformats.org/officeDocument/2006/relationships/hyperlink" Target="https://www.forbes.com/sites/forbesnon-profitcouncil/2021/12/07/14-essential-agile-practices-for-non-profit-organizations/?sh=2702b0675c6d" TargetMode="External"/><Relationship Id="rId4" Type="http://schemas.openxmlformats.org/officeDocument/2006/relationships/hyperlink" Target="https://kissflow.com/project/agile/benefits-of-agile/" TargetMode="External"/></Relationships>
</file>

<file path=ppt/slides/_rels/slide291.xml.rels><?xml version="1.0" encoding="UTF-8" standalone="yes"?>
<Relationships xmlns="http://schemas.openxmlformats.org/package/2006/relationships"><Relationship Id="rId3" Type="http://schemas.openxmlformats.org/officeDocument/2006/relationships/hyperlink" Target="https://taprootfoundation.org/resources/webinar-a-non-profit-case-study-in-agile/" TargetMode="External"/><Relationship Id="rId2" Type="http://schemas.openxmlformats.org/officeDocument/2006/relationships/notesSlide" Target="../notesSlides/notesSlide210.xml"/><Relationship Id="rId1" Type="http://schemas.openxmlformats.org/officeDocument/2006/relationships/slideLayout" Target="../slideLayouts/slideLayout8.xml"/><Relationship Id="rId5" Type="http://schemas.openxmlformats.org/officeDocument/2006/relationships/hyperlink" Target="https://charitydigital.org.uk/topics/how-to-ensure-you-collect-data-ethically-9433" TargetMode="External"/><Relationship Id="rId4" Type="http://schemas.openxmlformats.org/officeDocument/2006/relationships/hyperlink" Target="https://34slpa7u66f159hfp1fhl9aur1-wpengine.netdna-ssl.com/wp-content/uploads/2014/05/Scrum-in-Church-Agile.pdf" TargetMode="External"/></Relationships>
</file>

<file path=ppt/slides/_rels/slide292.xml.rels><?xml version="1.0" encoding="UTF-8" standalone="yes"?>
<Relationships xmlns="http://schemas.openxmlformats.org/package/2006/relationships"><Relationship Id="rId3" Type="http://schemas.openxmlformats.org/officeDocument/2006/relationships/hyperlink" Target="https://charitydigital.org.uk/topics/topics/top-5-lesser-known-benefits-of-crm-systems-for-smaller-charities-7023#:~:text=A%20CRM%20can%20improve%20the,likely%20to%20drive%20positive%20engagement" TargetMode="External"/><Relationship Id="rId2" Type="http://schemas.openxmlformats.org/officeDocument/2006/relationships/notesSlide" Target="../notesSlides/notesSlide211.xml"/><Relationship Id="rId1" Type="http://schemas.openxmlformats.org/officeDocument/2006/relationships/slideLayout" Target="../slideLayouts/slideLayout8.xml"/><Relationship Id="rId5" Type="http://schemas.openxmlformats.org/officeDocument/2006/relationships/hyperlink" Target="https://instream.io/en/what-can-non-profit-organisations-gain-thanks-to-crm-system/" TargetMode="External"/><Relationship Id="rId4" Type="http://schemas.openxmlformats.org/officeDocument/2006/relationships/hyperlink" Target="https://eprints.lancs.ac.uk/id/eprint/144684/1/IMR_paper_1_.pdf" TargetMode="External"/></Relationships>
</file>

<file path=ppt/slides/_rels/slide293.xml.rels><?xml version="1.0" encoding="UTF-8" standalone="yes"?>
<Relationships xmlns="http://schemas.openxmlformats.org/package/2006/relationships"><Relationship Id="rId3" Type="http://schemas.openxmlformats.org/officeDocument/2006/relationships/hyperlink" Target="https://www.adaptaconsulting.co.uk/case-study?case=8" TargetMode="External"/><Relationship Id="rId2" Type="http://schemas.openxmlformats.org/officeDocument/2006/relationships/notesSlide" Target="../notesSlides/notesSlide212.xml"/><Relationship Id="rId1" Type="http://schemas.openxmlformats.org/officeDocument/2006/relationships/slideLayout" Target="../slideLayouts/slideLayout8.xml"/><Relationship Id="rId6" Type="http://schemas.openxmlformats.org/officeDocument/2006/relationships/hyperlink" Target="https://www.g2.com/categories/non-profit-crm" TargetMode="External"/><Relationship Id="rId5" Type="http://schemas.openxmlformats.org/officeDocument/2006/relationships/hyperlink" Target="https://www.civilsociety.co.uk/voices/ned-nicol-crm-for-charities-six-steps-to-success.html" TargetMode="External"/><Relationship Id="rId4" Type="http://schemas.openxmlformats.org/officeDocument/2006/relationships/hyperlink" Target="https://www.adaptaconsulting.co.uk/PDF/Guide_CRM_Systems_Apr_2021/index" TargetMode="External"/></Relationships>
</file>

<file path=ppt/slides/_rels/slide294.xml.rels><?xml version="1.0" encoding="UTF-8" standalone="yes"?>
<Relationships xmlns="http://schemas.openxmlformats.org/package/2006/relationships"><Relationship Id="rId3" Type="http://schemas.openxmlformats.org/officeDocument/2006/relationships/hyperlink" Target="https://www.researchgate.net/publication/282124862_Successful_Application_of_a_Customer_Relationship_Management_Program_in_a_non-profit_Organization" TargetMode="External"/><Relationship Id="rId2" Type="http://schemas.openxmlformats.org/officeDocument/2006/relationships/notesSlide" Target="../notesSlides/notesSlide213.xml"/><Relationship Id="rId1" Type="http://schemas.openxmlformats.org/officeDocument/2006/relationships/slideLayout" Target="../slideLayouts/slideLayout8.xml"/><Relationship Id="rId5" Type="http://schemas.openxmlformats.org/officeDocument/2006/relationships/hyperlink" Target="https://www.tutorialspoint.com/customer_relationship_management/crm_introduct" TargetMode="External"/><Relationship Id="rId4" Type="http://schemas.openxmlformats.org/officeDocument/2006/relationships/hyperlink" Target="https://www.sciencedirect.com/science/article/abs/pii/S0040162521007095?dgcid=rss_sd_all" TargetMode="External"/></Relationships>
</file>

<file path=ppt/slides/_rels/slide295.xml.rels><?xml version="1.0" encoding="UTF-8" standalone="yes"?>
<Relationships xmlns="http://schemas.openxmlformats.org/package/2006/relationships"><Relationship Id="rId3" Type="http://schemas.openxmlformats.org/officeDocument/2006/relationships/hyperlink" Target="https://www.youtube.com/watch?v=4OwKslFijPI" TargetMode="External"/><Relationship Id="rId2" Type="http://schemas.openxmlformats.org/officeDocument/2006/relationships/notesSlide" Target="../notesSlides/notesSlide214.xml"/><Relationship Id="rId1" Type="http://schemas.openxmlformats.org/officeDocument/2006/relationships/slideLayout" Target="../slideLayouts/slideLayout8.xml"/><Relationship Id="rId6" Type="http://schemas.openxmlformats.org/officeDocument/2006/relationships/hyperlink" Target="https://biztechmagazine.com/article/2021/11/benefits-crm-system-non-profits-perfcon" TargetMode="External"/><Relationship Id="rId5" Type="http://schemas.openxmlformats.org/officeDocument/2006/relationships/hyperlink" Target="https://biztechmagazine.com/article/2021/03/how-advanced-data-analytics-powers-organizations-missions" TargetMode="External"/><Relationship Id="rId4" Type="http://schemas.openxmlformats.org/officeDocument/2006/relationships/hyperlink" Target="https://www.successwithcrm.com/ultimate-crm-faqs" TargetMode="External"/></Relationships>
</file>

<file path=ppt/slides/_rels/slide296.xml.rels><?xml version="1.0" encoding="UTF-8" standalone="yes"?>
<Relationships xmlns="http://schemas.openxmlformats.org/package/2006/relationships"><Relationship Id="rId3" Type="http://schemas.openxmlformats.org/officeDocument/2006/relationships/hyperlink" Target="https://www.tutorialspoint.com/customer_relationship_management/crm_introduct" TargetMode="External"/><Relationship Id="rId2" Type="http://schemas.openxmlformats.org/officeDocument/2006/relationships/notesSlide" Target="../notesSlides/notesSlide215.xml"/><Relationship Id="rId1" Type="http://schemas.openxmlformats.org/officeDocument/2006/relationships/slideLayout" Target="../slideLayouts/slideLayout8.xml"/><Relationship Id="rId5" Type="http://schemas.openxmlformats.org/officeDocument/2006/relationships/hyperlink" Target="https://biztechmagazine.com/article/2021/11/benefits-crm-system-non-profits-perfcon" TargetMode="External"/><Relationship Id="rId4" Type="http://schemas.openxmlformats.org/officeDocument/2006/relationships/hyperlink" Target="https://instream.io/en/what-can-non-profit-organisations-gain-thanks-to-crm-system/" TargetMode="External"/></Relationships>
</file>

<file path=ppt/slides/_rels/slide297.xml.rels><?xml version="1.0" encoding="UTF-8" standalone="yes"?>
<Relationships xmlns="http://schemas.openxmlformats.org/package/2006/relationships"><Relationship Id="rId3" Type="http://schemas.openxmlformats.org/officeDocument/2006/relationships/hyperlink" Target="https://www.salesforce.org/blog/what-is-a-donor-management-system/" TargetMode="External"/><Relationship Id="rId2" Type="http://schemas.openxmlformats.org/officeDocument/2006/relationships/notesSlide" Target="../notesSlides/notesSlide216.xml"/><Relationship Id="rId1" Type="http://schemas.openxmlformats.org/officeDocument/2006/relationships/slideLayout" Target="../slideLayouts/slideLayout8.xml"/><Relationship Id="rId6" Type="http://schemas.openxmlformats.org/officeDocument/2006/relationships/hyperlink" Target="https://events.charitydigital.org.uk/crm-ebook/" TargetMode="External"/><Relationship Id="rId5" Type="http://schemas.openxmlformats.org/officeDocument/2006/relationships/hyperlink" Target="https://www.civilsociety.co.uk/voices/ned-nicol-crm-for-charities-six-steps-to-success.html" TargetMode="External"/><Relationship Id="rId4" Type="http://schemas.openxmlformats.org/officeDocument/2006/relationships/hyperlink" Target="https://associationsnow.com/2020/10/membership-software-what-associations-should-keep-in-mind/" TargetMode="External"/></Relationships>
</file>

<file path=ppt/slides/_rels/slide298.xml.rels><?xml version="1.0" encoding="UTF-8" standalone="yes"?>
<Relationships xmlns="http://schemas.openxmlformats.org/package/2006/relationships"><Relationship Id="rId3" Type="http://schemas.openxmlformats.org/officeDocument/2006/relationships/hyperlink" Target="https://www.adaptaconsulting.co.uk/PDF/Guide_CRM_Systems_Apr_2021/index" TargetMode="External"/><Relationship Id="rId2" Type="http://schemas.openxmlformats.org/officeDocument/2006/relationships/notesSlide" Target="../notesSlides/notesSlide217.xml"/><Relationship Id="rId1" Type="http://schemas.openxmlformats.org/officeDocument/2006/relationships/slideLayout" Target="../slideLayouts/slideLayout8.xml"/><Relationship Id="rId4" Type="http://schemas.openxmlformats.org/officeDocument/2006/relationships/hyperlink" Target="https://www.youtube.com/watch?v=4OwKslFijPI" TargetMode="External"/></Relationships>
</file>

<file path=ppt/slides/_rels/slide299.xml.rels><?xml version="1.0" encoding="UTF-8" standalone="yes"?>
<Relationships xmlns="http://schemas.openxmlformats.org/package/2006/relationships"><Relationship Id="rId3" Type="http://schemas.openxmlformats.org/officeDocument/2006/relationships/hyperlink" Target="https://charitydigital.org.uk/topics/how-to-ensure-you-collect-data-ethically-9433" TargetMode="External"/><Relationship Id="rId2" Type="http://schemas.openxmlformats.org/officeDocument/2006/relationships/notesSlide" Target="../notesSlides/notesSlide218.xml"/><Relationship Id="rId1" Type="http://schemas.openxmlformats.org/officeDocument/2006/relationships/slideLayout" Target="../slideLayouts/slideLayout8.xml"/><Relationship Id="rId6" Type="http://schemas.openxmlformats.org/officeDocument/2006/relationships/hyperlink" Target="https://teamrubiconusa.org/" TargetMode="External"/><Relationship Id="rId5" Type="http://schemas.openxmlformats.org/officeDocument/2006/relationships/hyperlink" Target="https://biztechmagazine.com/article/2021/03/how-advanced-data-analytics-powers-organizations-missions" TargetMode="External"/><Relationship Id="rId4" Type="http://schemas.openxmlformats.org/officeDocument/2006/relationships/hyperlink" Target="https://www.adaptaconsulting.co.uk/case-study?case=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00.xml.rels><?xml version="1.0" encoding="UTF-8" standalone="yes"?>
<Relationships xmlns="http://schemas.openxmlformats.org/package/2006/relationships"><Relationship Id="rId3" Type="http://schemas.openxmlformats.org/officeDocument/2006/relationships/hyperlink" Target="https://www.researchgate.net/publication/282124862_Successful_Application_of_a_Customer_Relationship_Management_Program_in_a_non-profit_Organization" TargetMode="External"/><Relationship Id="rId2" Type="http://schemas.openxmlformats.org/officeDocument/2006/relationships/notesSlide" Target="../notesSlides/notesSlide219.xml"/><Relationship Id="rId1" Type="http://schemas.openxmlformats.org/officeDocument/2006/relationships/slideLayout" Target="../slideLayouts/slideLayout8.xml"/><Relationship Id="rId6" Type="http://schemas.openxmlformats.org/officeDocument/2006/relationships/hyperlink" Target="https://backlinko.com/hub/seo/best-practices" TargetMode="External"/><Relationship Id="rId5" Type="http://schemas.openxmlformats.org/officeDocument/2006/relationships/hyperlink" Target="https://backlinko.com/best-free-seo-tools" TargetMode="External"/><Relationship Id="rId4" Type="http://schemas.openxmlformats.org/officeDocument/2006/relationships/hyperlink" Target="https://backlinko.com/advanced-seo" TargetMode="External"/></Relationships>
</file>

<file path=ppt/slides/_rels/slide301.xml.rels><?xml version="1.0" encoding="UTF-8" standalone="yes"?>
<Relationships xmlns="http://schemas.openxmlformats.org/package/2006/relationships"><Relationship Id="rId3" Type="http://schemas.openxmlformats.org/officeDocument/2006/relationships/hyperlink" Target="https://backlinko.com/seo-strategy" TargetMode="External"/><Relationship Id="rId2" Type="http://schemas.openxmlformats.org/officeDocument/2006/relationships/notesSlide" Target="../notesSlides/notesSlide220.xml"/><Relationship Id="rId1" Type="http://schemas.openxmlformats.org/officeDocument/2006/relationships/slideLayout" Target="../slideLayouts/slideLayout8.xml"/><Relationship Id="rId6" Type="http://schemas.openxmlformats.org/officeDocument/2006/relationships/hyperlink" Target="https://markitors.com/local-seo-case-study/" TargetMode="External"/><Relationship Id="rId5" Type="http://schemas.openxmlformats.org/officeDocument/2006/relationships/hyperlink" Target="https://developers.google.com/search/docs/advanced/structured-data/intro-structured-data" TargetMode="External"/><Relationship Id="rId4" Type="http://schemas.openxmlformats.org/officeDocument/2006/relationships/hyperlink" Target="https://developers.google.com/amp/" TargetMode="External"/></Relationships>
</file>

<file path=ppt/slides/_rels/slide302.xml.rels><?xml version="1.0" encoding="UTF-8" standalone="yes"?>
<Relationships xmlns="http://schemas.openxmlformats.org/package/2006/relationships"><Relationship Id="rId3" Type="http://schemas.openxmlformats.org/officeDocument/2006/relationships/hyperlink" Target="https://seodesignchicago.com/case-studies/non-profit-search-engine-optimization-case-study/" TargetMode="External"/><Relationship Id="rId2" Type="http://schemas.openxmlformats.org/officeDocument/2006/relationships/notesSlide" Target="../notesSlides/notesSlide221.xml"/><Relationship Id="rId1" Type="http://schemas.openxmlformats.org/officeDocument/2006/relationships/slideLayout" Target="../slideLayouts/slideLayout8.xml"/><Relationship Id="rId6" Type="http://schemas.openxmlformats.org/officeDocument/2006/relationships/hyperlink" Target="https://www.searchenginejournal.com/core-web-vitals/" TargetMode="External"/><Relationship Id="rId5" Type="http://schemas.openxmlformats.org/officeDocument/2006/relationships/hyperlink" Target="https://www.linkedin.com/pulse/power-modern-seo-content-non-profit-case-study-alexis-wisniewski/" TargetMode="External"/><Relationship Id="rId4" Type="http://schemas.openxmlformats.org/officeDocument/2006/relationships/hyperlink" Target="https://www.classy.org/blog/7-seo-tips-non-profit-cant-afford-ignore/" TargetMode="External"/></Relationships>
</file>

<file path=ppt/slides/_rels/slide303.xml.rels><?xml version="1.0" encoding="UTF-8" standalone="yes"?>
<Relationships xmlns="http://schemas.openxmlformats.org/package/2006/relationships"><Relationship Id="rId3" Type="http://schemas.openxmlformats.org/officeDocument/2006/relationships/hyperlink" Target="https://www.searchenginejournal.com/seo-guide/how-seo-works/" TargetMode="External"/><Relationship Id="rId7" Type="http://schemas.openxmlformats.org/officeDocument/2006/relationships/hyperlink" Target="https://developers.google.com/amp/" TargetMode="External"/><Relationship Id="rId2" Type="http://schemas.openxmlformats.org/officeDocument/2006/relationships/notesSlide" Target="../notesSlides/notesSlide222.xml"/><Relationship Id="rId1" Type="http://schemas.openxmlformats.org/officeDocument/2006/relationships/slideLayout" Target="../slideLayouts/slideLayout8.xml"/><Relationship Id="rId6" Type="http://schemas.openxmlformats.org/officeDocument/2006/relationships/hyperlink" Target="https://www.searchenginejournal.com/core-web-vitals/" TargetMode="External"/><Relationship Id="rId5" Type="http://schemas.openxmlformats.org/officeDocument/2006/relationships/hyperlink" Target="https://www.classy.org/blog/7-seo-tips-non-profit-cant-afford-ignore/" TargetMode="External"/><Relationship Id="rId4" Type="http://schemas.openxmlformats.org/officeDocument/2006/relationships/hyperlink" Target="https://www.semrush.com/blog/seo-results/" TargetMode="External"/></Relationships>
</file>

<file path=ppt/slides/_rels/slide304.xml.rels><?xml version="1.0" encoding="UTF-8" standalone="yes"?>
<Relationships xmlns="http://schemas.openxmlformats.org/package/2006/relationships"><Relationship Id="rId3" Type="http://schemas.openxmlformats.org/officeDocument/2006/relationships/hyperlink" Target="https://developers.google.com/search/docs/advanced/structured-data/intro-structured-data" TargetMode="External"/><Relationship Id="rId2" Type="http://schemas.openxmlformats.org/officeDocument/2006/relationships/notesSlide" Target="../notesSlides/notesSlide223.xml"/><Relationship Id="rId1" Type="http://schemas.openxmlformats.org/officeDocument/2006/relationships/slideLayout" Target="../slideLayouts/slideLayout8.xml"/><Relationship Id="rId6" Type="http://schemas.openxmlformats.org/officeDocument/2006/relationships/hyperlink" Target="https://backlinko.com/seo-strategy" TargetMode="External"/><Relationship Id="rId5" Type="http://schemas.openxmlformats.org/officeDocument/2006/relationships/hyperlink" Target="https://backlinko.com/advanced-seo" TargetMode="External"/><Relationship Id="rId4" Type="http://schemas.openxmlformats.org/officeDocument/2006/relationships/hyperlink" Target="https://backlinko.com/hub/seo/best-practices" TargetMode="External"/></Relationships>
</file>

<file path=ppt/slides/_rels/slide305.xml.rels><?xml version="1.0" encoding="UTF-8" standalone="yes"?>
<Relationships xmlns="http://schemas.openxmlformats.org/package/2006/relationships"><Relationship Id="rId3" Type="http://schemas.openxmlformats.org/officeDocument/2006/relationships/hyperlink" Target="https://backlinko.com/seo-strategy#create-a-list-of-keywords" TargetMode="External"/><Relationship Id="rId2" Type="http://schemas.openxmlformats.org/officeDocument/2006/relationships/notesSlide" Target="../notesSlides/notesSlide224.xml"/><Relationship Id="rId1" Type="http://schemas.openxmlformats.org/officeDocument/2006/relationships/slideLayout" Target="../slideLayouts/slideLayout8.xml"/><Relationship Id="rId6" Type="http://schemas.openxmlformats.org/officeDocument/2006/relationships/hyperlink" Target="https://backlinko.com/google-ranking-factors" TargetMode="External"/><Relationship Id="rId5" Type="http://schemas.openxmlformats.org/officeDocument/2006/relationships/hyperlink" Target="https://www.semrush.com/blog/seo-results/" TargetMode="External"/><Relationship Id="rId4" Type="http://schemas.openxmlformats.org/officeDocument/2006/relationships/hyperlink" Target="https://backlinko.com/seo-strategy#pageone" TargetMode="External"/></Relationships>
</file>

<file path=ppt/slides/_rels/slide306.xml.rels><?xml version="1.0" encoding="UTF-8" standalone="yes"?>
<Relationships xmlns="http://schemas.openxmlformats.org/package/2006/relationships"><Relationship Id="rId3" Type="http://schemas.openxmlformats.org/officeDocument/2006/relationships/hyperlink" Target="https://backlinko.com/best-free-seo-tools" TargetMode="External"/><Relationship Id="rId2" Type="http://schemas.openxmlformats.org/officeDocument/2006/relationships/notesSlide" Target="../notesSlides/notesSlide225.xml"/><Relationship Id="rId1" Type="http://schemas.openxmlformats.org/officeDocument/2006/relationships/slideLayout" Target="../slideLayouts/slideLayout8.xml"/><Relationship Id="rId5" Type="http://schemas.openxmlformats.org/officeDocument/2006/relationships/hyperlink" Target="https://markitors.com/local-seo-case-study/" TargetMode="External"/><Relationship Id="rId4" Type="http://schemas.openxmlformats.org/officeDocument/2006/relationships/hyperlink" Target="https://www.linkedin.com/pulse/power-modern-seo-content-non-profit-case-study-alexis-wisniewski/" TargetMode="External"/></Relationships>
</file>

<file path=ppt/slides/_rels/slide307.xml.rels><?xml version="1.0" encoding="UTF-8" standalone="yes"?>
<Relationships xmlns="http://schemas.openxmlformats.org/package/2006/relationships"><Relationship Id="rId3" Type="http://schemas.openxmlformats.org/officeDocument/2006/relationships/hyperlink" Target="https://aws.amazon.com/government-education/non-profits" TargetMode="External"/><Relationship Id="rId7" Type="http://schemas.openxmlformats.org/officeDocument/2006/relationships/hyperlink" Target="https://faas.bakertilly.com/case-study/cambodian-childrens-fund" TargetMode="External"/><Relationship Id="rId2" Type="http://schemas.openxmlformats.org/officeDocument/2006/relationships/notesSlide" Target="../notesSlides/notesSlide226.xml"/><Relationship Id="rId1" Type="http://schemas.openxmlformats.org/officeDocument/2006/relationships/slideLayout" Target="../slideLayouts/slideLayout8.xml"/><Relationship Id="rId6" Type="http://schemas.openxmlformats.org/officeDocument/2006/relationships/hyperlink" Target="https://brainscale.com/case-studies/non-profit-foundation-case-study/" TargetMode="External"/><Relationship Id="rId5" Type="http://schemas.openxmlformats.org/officeDocument/2006/relationships/hyperlink" Target="https://biztechmagazine.com/media/video/full-webcast-how-embracing-anywhere-helps-businesses-meet-workers-where-they-are" TargetMode="External"/><Relationship Id="rId4" Type="http://schemas.openxmlformats.org/officeDocument/2006/relationships/hyperlink" Target="https://biztechmagazine.com/article/2021/06/what-non-profits-can-gain-multicloud-environment" TargetMode="External"/></Relationships>
</file>

<file path=ppt/slides/_rels/slide308.xml.rels><?xml version="1.0" encoding="UTF-8" standalone="yes"?>
<Relationships xmlns="http://schemas.openxmlformats.org/package/2006/relationships"><Relationship Id="rId3" Type="http://schemas.openxmlformats.org/officeDocument/2006/relationships/hyperlink" Target="https://gadgets360.com/internet/news/g-suite-legacy-free-edition-transition-workplace-google-plan-may-july-1-discontinued-2718790" TargetMode="External"/><Relationship Id="rId2" Type="http://schemas.openxmlformats.org/officeDocument/2006/relationships/notesSlide" Target="../notesSlides/notesSlide227.xml"/><Relationship Id="rId1" Type="http://schemas.openxmlformats.org/officeDocument/2006/relationships/slideLayout" Target="../slideLayouts/slideLayout8.xml"/><Relationship Id="rId6" Type="http://schemas.openxmlformats.org/officeDocument/2006/relationships/hyperlink" Target="https://monday.com/blog/productivity/5-steps-to-build-a-tech-suite-for-your-non-profit/" TargetMode="External"/><Relationship Id="rId5" Type="http://schemas.openxmlformats.org/officeDocument/2006/relationships/hyperlink" Target="https://learning.candid.org/resources/blog/how-cloud-computing-is-breaking-down-barriers-for-global-ngos/" TargetMode="External"/><Relationship Id="rId4" Type="http://schemas.openxmlformats.org/officeDocument/2006/relationships/hyperlink" Target="https://itsmartsolutions.com.au/blog/its-time-to-ditch-the-server-the-benefits-of-cloud-services-for-non-profits/" TargetMode="External"/></Relationships>
</file>

<file path=ppt/slides/_rels/slide309.xml.rels><?xml version="1.0" encoding="UTF-8" standalone="yes"?>
<Relationships xmlns="http://schemas.openxmlformats.org/package/2006/relationships"><Relationship Id="rId3" Type="http://schemas.openxmlformats.org/officeDocument/2006/relationships/hyperlink" Target="https://ok.com.au/cloud-computing-faq-frequently-asked-questions/" TargetMode="External"/><Relationship Id="rId7" Type="http://schemas.openxmlformats.org/officeDocument/2006/relationships/hyperlink" Target="https://www.javatpoint.com/security-risks-of-cloud-computing" TargetMode="External"/><Relationship Id="rId2" Type="http://schemas.openxmlformats.org/officeDocument/2006/relationships/notesSlide" Target="../notesSlides/notesSlide228.xml"/><Relationship Id="rId1" Type="http://schemas.openxmlformats.org/officeDocument/2006/relationships/slideLayout" Target="../slideLayouts/slideLayout8.xml"/><Relationship Id="rId6" Type="http://schemas.openxmlformats.org/officeDocument/2006/relationships/hyperlink" Target="https://www.ensync-corp.com/blog/digital-transformation-for-non-profits" TargetMode="External"/><Relationship Id="rId5" Type="http://schemas.openxmlformats.org/officeDocument/2006/relationships/hyperlink" Target="https://www.councilofnon-profits.org/tools-resources/strategic-planning-non-profits" TargetMode="External"/><Relationship Id="rId4" Type="http://schemas.openxmlformats.org/officeDocument/2006/relationships/hyperlink" Target="https://www.appliedi.net/blog/google-services-you-can-take-advantage-of-as-a-non-profit/"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10.xml.rels><?xml version="1.0" encoding="UTF-8" standalone="yes"?>
<Relationships xmlns="http://schemas.openxmlformats.org/package/2006/relationships"><Relationship Id="rId3" Type="http://schemas.openxmlformats.org/officeDocument/2006/relationships/hyperlink" Target="https://www.nten.org/wp-content/uploads/2020/02/Cloud-Computing-for-non-profits_-February-2020.pdf" TargetMode="External"/><Relationship Id="rId2" Type="http://schemas.openxmlformats.org/officeDocument/2006/relationships/notesSlide" Target="../notesSlides/notesSlide229.xml"/><Relationship Id="rId1" Type="http://schemas.openxmlformats.org/officeDocument/2006/relationships/slideLayout" Target="../slideLayouts/slideLayout8.xml"/><Relationship Id="rId6" Type="http://schemas.openxmlformats.org/officeDocument/2006/relationships/hyperlink" Target="https://www.techsoup.ca/content/4-ways-non-profits-can-leverage-cloud-technology-enhance-operations" TargetMode="External"/><Relationship Id="rId5" Type="http://schemas.openxmlformats.org/officeDocument/2006/relationships/hyperlink" Target="https://www.snhu.edu/about-us/newsroom/stem/what-is-cloud-computing#:~:text=Cloud%20computing%20is%20a%20form,premise%20server%20in%20your%20organization" TargetMode="External"/><Relationship Id="rId4" Type="http://schemas.openxmlformats.org/officeDocument/2006/relationships/hyperlink" Target="https://www.proserveit.com/blog/cloud-computing-for-non-profits" TargetMode="External"/></Relationships>
</file>

<file path=ppt/slides/_rels/slide311.xml.rels><?xml version="1.0" encoding="UTF-8" standalone="yes"?>
<Relationships xmlns="http://schemas.openxmlformats.org/package/2006/relationships"><Relationship Id="rId3" Type="http://schemas.openxmlformats.org/officeDocument/2006/relationships/hyperlink" Target="https://www.techsoup.org/support/articles-and-how-tos/what-are-the-benefits-and-drawbacks-of-cloud-computing" TargetMode="External"/><Relationship Id="rId2" Type="http://schemas.openxmlformats.org/officeDocument/2006/relationships/notesSlide" Target="../notesSlides/notesSlide230.xml"/><Relationship Id="rId1" Type="http://schemas.openxmlformats.org/officeDocument/2006/relationships/slideLayout" Target="../slideLayouts/slideLayout8.xml"/><Relationship Id="rId6" Type="http://schemas.openxmlformats.org/officeDocument/2006/relationships/hyperlink" Target="https://www.proserveit.com/blog/cloud-computing-for-non-profits" TargetMode="External"/><Relationship Id="rId5" Type="http://schemas.openxmlformats.org/officeDocument/2006/relationships/hyperlink" Target="https://www.gartner.com/en/newsroom/press-releases/2021-04-21-gartner-forecasts-worldwide-public-cloud-end-user-spending-to-grow-23-percent-in-2021" TargetMode="External"/><Relationship Id="rId4" Type="http://schemas.openxmlformats.org/officeDocument/2006/relationships/hyperlink" Target="https://www.teqfocus.com/case-study/successful-migration-of-server/" TargetMode="External"/></Relationships>
</file>

<file path=ppt/slides/_rels/slide312.xml.rels><?xml version="1.0" encoding="UTF-8" standalone="yes"?>
<Relationships xmlns="http://schemas.openxmlformats.org/package/2006/relationships"><Relationship Id="rId3" Type="http://schemas.openxmlformats.org/officeDocument/2006/relationships/hyperlink" Target="https://www.techsoup.ca/content/4-ways-non-profits-can-leverage-cloud-technology-enhance-operations" TargetMode="External"/><Relationship Id="rId2" Type="http://schemas.openxmlformats.org/officeDocument/2006/relationships/notesSlide" Target="../notesSlides/notesSlide231.xml"/><Relationship Id="rId1" Type="http://schemas.openxmlformats.org/officeDocument/2006/relationships/slideLayout" Target="../slideLayouts/slideLayout8.xml"/><Relationship Id="rId5" Type="http://schemas.openxmlformats.org/officeDocument/2006/relationships/hyperlink" Target="https://www.appliedi.net/blog/google-services-you-can-take-advantage-of-as-a-non-profit/" TargetMode="External"/><Relationship Id="rId4" Type="http://schemas.openxmlformats.org/officeDocument/2006/relationships/hyperlink" Target="https://www.rklcpa.com/six-ways-cloud-based-technology-can-transform-non-profit-organizations/" TargetMode="External"/></Relationships>
</file>

<file path=ppt/slides/_rels/slide313.xml.rels><?xml version="1.0" encoding="UTF-8" standalone="yes"?>
<Relationships xmlns="http://schemas.openxmlformats.org/package/2006/relationships"><Relationship Id="rId3" Type="http://schemas.openxmlformats.org/officeDocument/2006/relationships/hyperlink" Target="https://biztechmagazine.com/article/2021/06/what-non-profits-can-gain-multicloud-environment" TargetMode="External"/><Relationship Id="rId2" Type="http://schemas.openxmlformats.org/officeDocument/2006/relationships/notesSlide" Target="../notesSlides/notesSlide232.xml"/><Relationship Id="rId1" Type="http://schemas.openxmlformats.org/officeDocument/2006/relationships/slideLayout" Target="../slideLayouts/slideLayout8.xml"/><Relationship Id="rId6" Type="http://schemas.openxmlformats.org/officeDocument/2006/relationships/hyperlink" Target="https://www.nten.org/wp-content/uploads/2020/02/Cloud-Computing-for-non-profits_-February-2020.pdf" TargetMode="External"/><Relationship Id="rId5" Type="http://schemas.openxmlformats.org/officeDocument/2006/relationships/hyperlink" Target="https://docs.microsoft.com/en-us/industry/non-profit/configure-cloud-for-non-profit" TargetMode="External"/><Relationship Id="rId4" Type="http://schemas.openxmlformats.org/officeDocument/2006/relationships/hyperlink" Target="https://itsmartsolutions.com.au/blog/its-time-to-ditch-the-server-the-benefits-of-cloud-services-for-non-profits/" TargetMode="External"/></Relationships>
</file>

<file path=ppt/slides/_rels/slide314.xml.rels><?xml version="1.0" encoding="UTF-8" standalone="yes"?>
<Relationships xmlns="http://schemas.openxmlformats.org/package/2006/relationships"><Relationship Id="rId3" Type="http://schemas.openxmlformats.org/officeDocument/2006/relationships/hyperlink" Target="https://newrelic.com/blog/best-practices/cloud-migration-checklist" TargetMode="External"/><Relationship Id="rId2" Type="http://schemas.openxmlformats.org/officeDocument/2006/relationships/notesSlide" Target="../notesSlides/notesSlide233.xml"/><Relationship Id="rId1" Type="http://schemas.openxmlformats.org/officeDocument/2006/relationships/slideLayout" Target="../slideLayouts/slideLayout8.xml"/><Relationship Id="rId6" Type="http://schemas.openxmlformats.org/officeDocument/2006/relationships/hyperlink" Target="https://www.councilofnon-profits.org/tools-resources/strategic-planning-non-profits" TargetMode="External"/><Relationship Id="rId5" Type="http://schemas.openxmlformats.org/officeDocument/2006/relationships/hyperlink" Target="https://biztechmagazine.com/media/video/full-webcast-how-embracing-anywhere-helps-businesses-meet-workers-where-they-are" TargetMode="External"/><Relationship Id="rId4" Type="http://schemas.openxmlformats.org/officeDocument/2006/relationships/hyperlink" Target="https://aws.amazon.com/government-education/non-profits" TargetMode="External"/></Relationships>
</file>

<file path=ppt/slides/_rels/slide315.xml.rels><?xml version="1.0" encoding="UTF-8" standalone="yes"?>
<Relationships xmlns="http://schemas.openxmlformats.org/package/2006/relationships"><Relationship Id="rId3" Type="http://schemas.openxmlformats.org/officeDocument/2006/relationships/hyperlink" Target="https://www.councilofnonprofits.org/sites/default/files/documents/strategic-board-agenda-sample.pdf" TargetMode="External"/><Relationship Id="rId2" Type="http://schemas.openxmlformats.org/officeDocument/2006/relationships/notesSlide" Target="../notesSlides/notesSlide234.xml"/><Relationship Id="rId1" Type="http://schemas.openxmlformats.org/officeDocument/2006/relationships/slideLayout" Target="../slideLayouts/slideLayout8.xml"/><Relationship Id="rId6" Type="http://schemas.openxmlformats.org/officeDocument/2006/relationships/hyperlink" Target="https://ssir.org/articles/entry/the_strategic_plan_is_dead._long_live_strategy" TargetMode="External"/><Relationship Id="rId5" Type="http://schemas.openxmlformats.org/officeDocument/2006/relationships/hyperlink" Target="https://www.nolo.com/legal-encyclopedia/create-strategic-plan-nonprofit-29521.html" TargetMode="External"/><Relationship Id="rId4" Type="http://schemas.openxmlformats.org/officeDocument/2006/relationships/hyperlink" Target="https://www.wanonprofitinstitute.org/wp-content/uploads/2016/10/Chapter1-PREPARE-Strategic-Planning-Timeline.pdf" TargetMode="External"/></Relationships>
</file>

<file path=ppt/slides/_rels/slide316.xml.rels><?xml version="1.0" encoding="UTF-8" standalone="yes"?>
<Relationships xmlns="http://schemas.openxmlformats.org/package/2006/relationships"><Relationship Id="rId3" Type="http://schemas.openxmlformats.org/officeDocument/2006/relationships/hyperlink" Target="https://www.councilofnonprofits.org/tools-resources/business-planning-nonprofits" TargetMode="External"/><Relationship Id="rId2" Type="http://schemas.openxmlformats.org/officeDocument/2006/relationships/notesSlide" Target="../notesSlides/notesSlide235.xml"/><Relationship Id="rId1" Type="http://schemas.openxmlformats.org/officeDocument/2006/relationships/slideLayout" Target="../slideLayouts/slideLayout8.xml"/><Relationship Id="rId6" Type="http://schemas.openxmlformats.org/officeDocument/2006/relationships/hyperlink" Target="https://www.engagingnetworks.net/resources/ultimate-guide-to-ecrm-selection/" TargetMode="External"/><Relationship Id="rId5" Type="http://schemas.openxmlformats.org/officeDocument/2006/relationships/hyperlink" Target="https://www.nytimes.com/2012/12/05/world/americas/campaign-in-haiti-to-close-orphanages.html?_r=0" TargetMode="External"/><Relationship Id="rId4" Type="http://schemas.openxmlformats.org/officeDocument/2006/relationships/hyperlink" Target="https://monday.com/blog/productivity/5-steps-to-build-a-tech-suite-for-your-non-profit/" TargetMode="External"/></Relationships>
</file>

<file path=ppt/slides/_rels/slide317.xml.rels><?xml version="1.0" encoding="UTF-8" standalone="yes"?>
<Relationships xmlns="http://schemas.openxmlformats.org/package/2006/relationships"><Relationship Id="rId3" Type="http://schemas.openxmlformats.org/officeDocument/2006/relationships/hyperlink" Target="https://www.javatpoint.com/security-risks-of-cloud-computing" TargetMode="External"/><Relationship Id="rId7" Type="http://schemas.openxmlformats.org/officeDocument/2006/relationships/hyperlink" Target="https://faas.bakertilly.com/case-study/cambodian-childrens-fund" TargetMode="External"/><Relationship Id="rId2" Type="http://schemas.openxmlformats.org/officeDocument/2006/relationships/notesSlide" Target="../notesSlides/notesSlide236.xml"/><Relationship Id="rId1" Type="http://schemas.openxmlformats.org/officeDocument/2006/relationships/slideLayout" Target="../slideLayouts/slideLayout8.xml"/><Relationship Id="rId6" Type="http://schemas.openxmlformats.org/officeDocument/2006/relationships/hyperlink" Target="https://www.teqfocus.com/case-study/successful-migration-of-server/" TargetMode="External"/><Relationship Id="rId5" Type="http://schemas.openxmlformats.org/officeDocument/2006/relationships/hyperlink" Target="https://brainscale.com/case-studies/non-profit-foundation-case-study/" TargetMode="External"/><Relationship Id="rId4" Type="http://schemas.openxmlformats.org/officeDocument/2006/relationships/hyperlink" Target="https://www.techsoup.org/support/articles-and-how-tos/what-are-the-benefits-and-drawbacks-of-cloud-computing" TargetMode="External"/></Relationships>
</file>

<file path=ppt/slides/_rels/slide318.xml.rels><?xml version="1.0" encoding="UTF-8" standalone="yes"?>
<Relationships xmlns="http://schemas.openxmlformats.org/package/2006/relationships"><Relationship Id="rId3" Type="http://schemas.openxmlformats.org/officeDocument/2006/relationships/hyperlink" Target="https://neilpatel.com/blog/17-seo-myths-that-you-should-never-follow/" TargetMode="External"/><Relationship Id="rId2" Type="http://schemas.openxmlformats.org/officeDocument/2006/relationships/notesSlide" Target="../notesSlides/notesSlide237.xml"/><Relationship Id="rId1" Type="http://schemas.openxmlformats.org/officeDocument/2006/relationships/slideLayout" Target="../slideLayouts/slideLayout8.xml"/><Relationship Id="rId6" Type="http://schemas.openxmlformats.org/officeDocument/2006/relationships/hyperlink" Target="https://www.blog.planview.com/dos-and-donts-for-agile-team-success/" TargetMode="External"/><Relationship Id="rId5" Type="http://schemas.openxmlformats.org/officeDocument/2006/relationships/hyperlink" Target="https://www.sevenconsulting.com/cloud-vs-non-cloud-solution-project-delivery-similar-but-different/" TargetMode="External"/><Relationship Id="rId4" Type="http://schemas.openxmlformats.org/officeDocument/2006/relationships/hyperlink" Target="https://www.shopify.com/blog/7365564-32-key-performance-indicators-kpis-for-ecommerce#six" TargetMode="External"/></Relationships>
</file>

<file path=ppt/slides/_rels/slide319.xml.rels><?xml version="1.0" encoding="UTF-8" standalone="yes"?>
<Relationships xmlns="http://schemas.openxmlformats.org/package/2006/relationships"><Relationship Id="rId3" Type="http://schemas.openxmlformats.org/officeDocument/2006/relationships/hyperlink" Target="https://www.google.com/amp/s/www.columbusglobal.com/en-gb/blog/misconceptions-about-crm-systems%3fhs_amp=true" TargetMode="External"/><Relationship Id="rId2" Type="http://schemas.openxmlformats.org/officeDocument/2006/relationships/notesSlide" Target="../notesSlides/notesSlide238.xml"/><Relationship Id="rId1" Type="http://schemas.openxmlformats.org/officeDocument/2006/relationships/slideLayout" Target="../slideLayouts/slideLayout8.xml"/><Relationship Id="rId4" Type="http://schemas.openxmlformats.org/officeDocument/2006/relationships/hyperlink" Target="https://www.pragmatiq.co.uk/common-crm-misconceptions/" TargetMode="Externa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 Id="rId4" Type="http://schemas.openxmlformats.org/officeDocument/2006/relationships/hyperlink" Target="https://monday.com/blog/project-management/processes/?marketing_source=adwordssearch&amp;marketing_campaign=row-s-dsa-e-desk-monday&amp;aw_keyword=&amp;aw_match_type=&amp;cluster=&amp;subcluster=&amp;gclid=Cj0KCQiAmeKQBhDvARIsAHJ7mF51q7ADWFYYzCXoz_ovA0mXkir1sY0QwMSTLRCFboaonyowZMLDmDUaAiw7EALw_wcB"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s://appian.com/" TargetMode="External"/><Relationship Id="rId7" Type="http://schemas.openxmlformats.org/officeDocument/2006/relationships/hyperlink" Target="https://www.pega.com/" TargetMode="External"/><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hyperlink" Target="https://www.oracle.com/index.html" TargetMode="External"/><Relationship Id="rId5" Type="http://schemas.openxmlformats.org/officeDocument/2006/relationships/hyperlink" Target="https://www.kofax.com/" TargetMode="External"/><Relationship Id="rId4" Type="http://schemas.openxmlformats.org/officeDocument/2006/relationships/hyperlink" Target="https://www.bplogix.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ibm.com/products/blueworkslive" TargetMode="External"/><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hyperlink" Target="https://www.wrike.com/vm/" TargetMode="External"/><Relationship Id="rId5" Type="http://schemas.openxmlformats.org/officeDocument/2006/relationships/hyperlink" Target="https://quixy.com/" TargetMode="External"/><Relationship Id="rId4" Type="http://schemas.openxmlformats.org/officeDocument/2006/relationships/hyperlink" Target="https://kissflow.com/" TargetMode="Externa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hyperlink" Target="https://kissflow.com/workflow/process/" TargetMode="External"/><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hyperlink" Target="https://www.2tolead.com/childrens-non-profit-organization-sees-advantages-of-digital-transformation-realized-case-study/" TargetMode="External"/><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hyperlink" Target="https://www.2tolead.com/childrens-non-profit-organization-sees-advantages-of-digital-transformation-realized-case-study/" TargetMode="External"/><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hyperlink" Target="https://www.prnewswire.com/news-releases/the-trevor-project-launches-new-ai-tool-to-support-crisis-counselor-training-301254382.html" TargetMode="External"/><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hyperlink" Target="https://www.salesforce.org/blog/what-is-a-donor-management-system/"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hyperlink" Target="https://associationsnow.com/2020/10/membership-software-what-associations-should-keep-in-mind/"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hyperlink" Target="https://www.civilsociety.co.uk/voices/ned-nicol-crm-for-charities-six-steps-to-success.html"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events.charitydigital.org.uk/crm-ebook/" TargetMode="Externa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hyperlink" Target="https://www.youtube.com/watch?v=4OwKslFijPI" TargetMode="External"/><Relationship Id="rId4" Type="http://schemas.openxmlformats.org/officeDocument/2006/relationships/hyperlink" Target="https://www.adaptaconsulting.co.uk/PDF/Guide_CRM_Systems_Apr_2021/index"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1.png"/><Relationship Id="rId7" Type="http://schemas.openxmlformats.org/officeDocument/2006/relationships/diagramColors" Target="../diagrams/colors10.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hyperlink" Target="https://www.adaptaconsulting.co.uk/case-study?case=8"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hyperlink" Target="https://teamrubiconusa.or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hyperlink" Target="https://www.researchgate.net/publication/282124862_Successful_Application_of_a_Customer_Relationship_Management_Program_in_a_non-profit_Organization"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005943" y="1665513"/>
            <a:ext cx="6460671" cy="1522383"/>
          </a:xfrm>
        </p:spPr>
        <p:txBody>
          <a:bodyPr/>
          <a:lstStyle/>
          <a:p>
            <a:r>
              <a:rPr lang="en-GB" b="0" dirty="0"/>
              <a:t>Automation of Programmes &amp; Services</a:t>
            </a:r>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dirty="0"/>
              <a:t>www.</a:t>
            </a:r>
            <a:r>
              <a:rPr lang="en-US" sz="3600" b="1" dirty="0"/>
              <a:t>leaderseeds</a:t>
            </a:r>
            <a:r>
              <a:rPr lang="en-US" dirty="0"/>
              <a:t>.eu</a:t>
            </a:r>
          </a:p>
        </p:txBody>
      </p:sp>
      <p:sp>
        <p:nvSpPr>
          <p:cNvPr id="4" name="Text Placeholder 6">
            <a:extLst>
              <a:ext uri="{FF2B5EF4-FFF2-40B4-BE49-F238E27FC236}">
                <a16:creationId xmlns:a16="http://schemas.microsoft.com/office/drawing/2014/main" id="{E9B02454-98FC-F24F-7149-DE9861BB1205}"/>
              </a:ext>
            </a:extLst>
          </p:cNvPr>
          <p:cNvSpPr txBox="1">
            <a:spLocks/>
          </p:cNvSpPr>
          <p:nvPr/>
        </p:nvSpPr>
        <p:spPr>
          <a:xfrm>
            <a:off x="4029342" y="3307169"/>
            <a:ext cx="7815022" cy="225073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Module 3</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Competencies Gained</a:t>
            </a:r>
          </a:p>
        </p:txBody>
      </p:sp>
      <p:sp>
        <p:nvSpPr>
          <p:cNvPr id="7" name="TextBox 6">
            <a:extLst>
              <a:ext uri="{FF2B5EF4-FFF2-40B4-BE49-F238E27FC236}">
                <a16:creationId xmlns:a16="http://schemas.microsoft.com/office/drawing/2014/main" id="{C609BF22-0A89-036D-4B7A-A2F8586C0C98}"/>
              </a:ext>
            </a:extLst>
          </p:cNvPr>
          <p:cNvSpPr txBox="1"/>
          <p:nvPr/>
        </p:nvSpPr>
        <p:spPr>
          <a:xfrm>
            <a:off x="798381" y="1709929"/>
            <a:ext cx="10413904"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Awareness about the Search Engine Optimization process </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Knowledge about Cloud computing and awareness of the associated security risks </a:t>
            </a: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Introduction to agile methodologies </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Once your organisation has a process automation strategy in place, identify best practices for ensuring the successful implementation of an automated software strategy </a:t>
            </a:r>
          </a:p>
        </p:txBody>
      </p:sp>
    </p:spTree>
    <p:extLst>
      <p:ext uri="{BB962C8B-B14F-4D97-AF65-F5344CB8AC3E}">
        <p14:creationId xmlns:p14="http://schemas.microsoft.com/office/powerpoint/2010/main" val="34658666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Reflection Questions (Cont.)</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mj-lt"/>
              <a:buAutoNum type="arabicPeriod" startAt="6"/>
            </a:pPr>
            <a:r>
              <a:rPr lang="en-GB" dirty="0"/>
              <a:t>What are the Types of CRM Systems?</a:t>
            </a:r>
          </a:p>
          <a:p>
            <a:pPr marL="474300" indent="-457200">
              <a:buClr>
                <a:schemeClr val="accent2"/>
              </a:buClr>
              <a:buFont typeface="+mj-lt"/>
              <a:buAutoNum type="arabicPeriod" startAt="6"/>
            </a:pPr>
            <a:endParaRPr lang="en-GB" dirty="0"/>
          </a:p>
          <a:p>
            <a:pPr marL="474300" indent="-457200">
              <a:buClr>
                <a:schemeClr val="accent2"/>
              </a:buClr>
              <a:buFont typeface="+mj-lt"/>
              <a:buAutoNum type="arabicPeriod" startAt="6"/>
            </a:pPr>
            <a:r>
              <a:rPr lang="en-GB" dirty="0"/>
              <a:t>How can CRM improve your business process?</a:t>
            </a:r>
          </a:p>
          <a:p>
            <a:pPr marL="474300" indent="-457200">
              <a:buClr>
                <a:schemeClr val="accent2"/>
              </a:buClr>
              <a:buFont typeface="+mj-lt"/>
              <a:buAutoNum type="arabicPeriod" startAt="6"/>
            </a:pPr>
            <a:endParaRPr lang="en-GB" dirty="0"/>
          </a:p>
          <a:p>
            <a:pPr marL="474300" indent="-457200">
              <a:buClr>
                <a:schemeClr val="accent2"/>
              </a:buClr>
              <a:buFont typeface="+mj-lt"/>
              <a:buAutoNum type="arabicPeriod" startAt="6"/>
            </a:pPr>
            <a:r>
              <a:rPr lang="en-GB" dirty="0"/>
              <a:t>What are examples of CRM processes in sales, marketing and service?</a:t>
            </a:r>
          </a:p>
          <a:p>
            <a:pPr marL="474300" indent="-457200">
              <a:buClr>
                <a:schemeClr val="accent2"/>
              </a:buClr>
              <a:buFont typeface="+mj-lt"/>
              <a:buAutoNum type="arabicPeriod" startAt="6"/>
            </a:pPr>
            <a:endParaRPr lang="en-GB" dirty="0"/>
          </a:p>
          <a:p>
            <a:pPr marL="474300" indent="-457200">
              <a:buClr>
                <a:schemeClr val="accent2"/>
              </a:buClr>
              <a:buFont typeface="+mj-lt"/>
              <a:buAutoNum type="arabicPeriod" startAt="6"/>
            </a:pPr>
            <a:r>
              <a:rPr lang="en-GB" dirty="0"/>
              <a:t>What are the Benefits of the CRM and BPM Synergy for Business?</a:t>
            </a:r>
          </a:p>
          <a:p>
            <a:pPr marL="474300" indent="-457200">
              <a:buClr>
                <a:schemeClr val="accent2"/>
              </a:buClr>
              <a:buFont typeface="+mj-lt"/>
              <a:buAutoNum type="arabicPeriod" startAt="6"/>
            </a:pPr>
            <a:endParaRPr lang="en-GB" dirty="0"/>
          </a:p>
          <a:p>
            <a:pPr marL="17100" indent="0">
              <a:buClr>
                <a:schemeClr val="accent2"/>
              </a:buClr>
            </a:pPr>
            <a:r>
              <a:rPr lang="en-GB" b="1" dirty="0"/>
              <a:t>Find answers here: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https://www.successwithcrm.com/ultimate-crm-faqs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22450442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Customer relationship management (CRM) can be defined as:</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Efforts made towards creating, developing and maintaining a profitable relationship with customers using technology</a:t>
            </a:r>
          </a:p>
          <a:p>
            <a:pPr marL="474300" indent="-457200">
              <a:buClr>
                <a:schemeClr val="accent2"/>
              </a:buClr>
              <a:buFont typeface="+mj-lt"/>
              <a:buAutoNum type="alphaLcParenR"/>
            </a:pPr>
            <a:r>
              <a:rPr lang="en-GB" dirty="0"/>
              <a:t>A robust technological framework to organise all CRM data</a:t>
            </a:r>
          </a:p>
          <a:p>
            <a:pPr marL="474300" indent="-457200">
              <a:buClr>
                <a:schemeClr val="accent2"/>
              </a:buClr>
              <a:buFont typeface="+mj-lt"/>
              <a:buAutoNum type="alphaLcParenR"/>
            </a:pPr>
            <a:r>
              <a:rPr lang="en-GB" dirty="0"/>
              <a:t>A tool that boosts efficiency and productivity for large, global organizations</a:t>
            </a:r>
          </a:p>
          <a:p>
            <a:pPr marL="474300" indent="-457200">
              <a:buClr>
                <a:schemeClr val="accent2"/>
              </a:buClr>
              <a:buFont typeface="+mj-lt"/>
              <a:buAutoNum type="alphaLcParenR"/>
            </a:pPr>
            <a:r>
              <a:rPr lang="en-GB" dirty="0"/>
              <a:t>A quick and efficient management system that requires minimal employee training</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8301909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Customer relationship management (CRM) can be defined as:</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Efforts made towards creating, developing and maintaining a profitable relationship with customers using technology</a:t>
            </a:r>
          </a:p>
          <a:p>
            <a:pPr marL="474300" indent="-457200">
              <a:buClr>
                <a:schemeClr val="accent2"/>
              </a:buClr>
              <a:buFont typeface="+mj-lt"/>
              <a:buAutoNum type="alphaLcParenR"/>
            </a:pPr>
            <a:r>
              <a:rPr lang="en-GB" dirty="0"/>
              <a:t>A robust technological framework to organise all CRM data</a:t>
            </a:r>
          </a:p>
          <a:p>
            <a:pPr marL="474300" indent="-457200">
              <a:buClr>
                <a:schemeClr val="accent2"/>
              </a:buClr>
              <a:buFont typeface="+mj-lt"/>
              <a:buAutoNum type="alphaLcParenR"/>
            </a:pPr>
            <a:r>
              <a:rPr lang="en-GB" dirty="0"/>
              <a:t>A tool that boosts efficiency and productivity for large, global organizations</a:t>
            </a:r>
          </a:p>
          <a:p>
            <a:pPr marL="474300" indent="-457200">
              <a:buClr>
                <a:schemeClr val="accent2"/>
              </a:buClr>
              <a:buFont typeface="+mj-lt"/>
              <a:buAutoNum type="alphaLcParenR"/>
            </a:pPr>
            <a:r>
              <a:rPr lang="en-GB" dirty="0"/>
              <a:t>A quick and efficient management system that requires minimal employee training</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35D96132-4887-E704-AA39-531CE65C1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02020" y="3211160"/>
            <a:ext cx="384628" cy="384628"/>
          </a:xfrm>
          <a:prstGeom prst="rect">
            <a:avLst/>
          </a:prstGeom>
        </p:spPr>
      </p:pic>
      <p:sp>
        <p:nvSpPr>
          <p:cNvPr id="4" name="TextBox 3">
            <a:extLst>
              <a:ext uri="{FF2B5EF4-FFF2-40B4-BE49-F238E27FC236}">
                <a16:creationId xmlns:a16="http://schemas.microsoft.com/office/drawing/2014/main" id="{7BF6FCE6-60C4-ACBF-7B8C-EBF5189CE118}"/>
              </a:ext>
            </a:extLst>
          </p:cNvPr>
          <p:cNvSpPr txBox="1"/>
          <p:nvPr/>
        </p:nvSpPr>
        <p:spPr>
          <a:xfrm>
            <a:off x="2314645" y="4906354"/>
            <a:ext cx="8894853" cy="830997"/>
          </a:xfrm>
          <a:prstGeom prst="rect">
            <a:avLst/>
          </a:prstGeom>
          <a:noFill/>
        </p:spPr>
        <p:txBody>
          <a:bodyPr wrap="square" rtlCol="0">
            <a:spAutoFit/>
          </a:bodyPr>
          <a:lstStyle/>
          <a:p>
            <a:r>
              <a:rPr lang="en-GB" sz="1600" dirty="0"/>
              <a:t>By integrating technology and management, CRM encompasses the use of software to assist in marketing, merchandising and selling to customers, as well as to assist in the developing and management of profitable relationships with customers.</a:t>
            </a:r>
            <a:endParaRPr lang="en-ZA" sz="1600" dirty="0"/>
          </a:p>
        </p:txBody>
      </p:sp>
    </p:spTree>
    <p:extLst>
      <p:ext uri="{BB962C8B-B14F-4D97-AF65-F5344CB8AC3E}">
        <p14:creationId xmlns:p14="http://schemas.microsoft.com/office/powerpoint/2010/main" val="13295908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Select the main benefits of CRM from the list of characteristics below:</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1885817340"/>
              </p:ext>
            </p:extLst>
          </p:nvPr>
        </p:nvGraphicFramePr>
        <p:xfrm>
          <a:off x="798382" y="2664843"/>
          <a:ext cx="10595236" cy="2217280"/>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ZA" b="0" dirty="0">
                          <a:solidFill>
                            <a:srgbClr val="000000"/>
                          </a:solidFill>
                        </a:rPr>
                        <a:t>Better customer service</a:t>
                      </a:r>
                    </a:p>
                  </a:txBody>
                  <a:tcPr/>
                </a:tc>
                <a:tc>
                  <a:txBody>
                    <a:bodyPr/>
                    <a:lstStyle/>
                    <a:p>
                      <a:endParaRPr lang="en-ZA" b="0" dirty="0">
                        <a:solidFill>
                          <a:srgbClr val="000000"/>
                        </a:solidFill>
                      </a:endParaRPr>
                    </a:p>
                  </a:txBody>
                  <a:tcPr/>
                </a:tc>
                <a:tc>
                  <a:txBody>
                    <a:bodyPr/>
                    <a:lstStyle/>
                    <a:p>
                      <a:r>
                        <a:rPr lang="en-ZA" b="0" dirty="0">
                          <a:solidFill>
                            <a:srgbClr val="000000"/>
                          </a:solidFill>
                        </a:rPr>
                        <a:t>Improved business profitability</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Better HR management</a:t>
                      </a:r>
                    </a:p>
                  </a:txBody>
                  <a:tcPr/>
                </a:tc>
                <a:tc>
                  <a:txBody>
                    <a:bodyPr/>
                    <a:lstStyle/>
                    <a:p>
                      <a:endParaRPr lang="en-ZA" b="0" dirty="0">
                        <a:solidFill>
                          <a:srgbClr val="000000"/>
                        </a:solidFill>
                      </a:endParaRPr>
                    </a:p>
                  </a:txBody>
                  <a:tcPr/>
                </a:tc>
                <a:tc>
                  <a:txBody>
                    <a:bodyPr/>
                    <a:lstStyle/>
                    <a:p>
                      <a:r>
                        <a:rPr lang="en-ZA" b="0" dirty="0">
                          <a:solidFill>
                            <a:srgbClr val="000000"/>
                          </a:solidFill>
                        </a:rPr>
                        <a:t>Sales force automation</a:t>
                      </a: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Improved marketing</a:t>
                      </a:r>
                    </a:p>
                  </a:txBody>
                  <a:tcPr/>
                </a:tc>
                <a:tc>
                  <a:txBody>
                    <a:bodyPr/>
                    <a:lstStyle/>
                    <a:p>
                      <a:endParaRPr lang="en-ZA" b="0" dirty="0">
                        <a:solidFill>
                          <a:srgbClr val="000000"/>
                        </a:solidFill>
                      </a:endParaRPr>
                    </a:p>
                  </a:txBody>
                  <a:tcPr/>
                </a:tc>
                <a:tc>
                  <a:txBody>
                    <a:bodyPr/>
                    <a:lstStyle/>
                    <a:p>
                      <a:r>
                        <a:rPr lang="en-ZA" b="0" dirty="0">
                          <a:solidFill>
                            <a:srgbClr val="000000"/>
                          </a:solidFill>
                        </a:rPr>
                        <a:t>Higher productivity and efficiency </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ZA" b="0" dirty="0">
                          <a:solidFill>
                            <a:srgbClr val="000000"/>
                          </a:solidFill>
                        </a:rPr>
                        <a:t>Detailed analytics</a:t>
                      </a:r>
                    </a:p>
                  </a:txBody>
                  <a:tcPr/>
                </a:tc>
                <a:tc>
                  <a:txBody>
                    <a:bodyPr/>
                    <a:lstStyle/>
                    <a:p>
                      <a:endParaRPr lang="en-ZA" b="0" dirty="0">
                        <a:solidFill>
                          <a:srgbClr val="000000"/>
                        </a:solidFill>
                      </a:endParaRPr>
                    </a:p>
                  </a:txBody>
                  <a:tcPr/>
                </a:tc>
                <a:tc>
                  <a:txBody>
                    <a:bodyPr/>
                    <a:lstStyle/>
                    <a:p>
                      <a:r>
                        <a:rPr lang="en-ZA" b="0" dirty="0">
                          <a:solidFill>
                            <a:srgbClr val="000000"/>
                          </a:solidFill>
                        </a:rPr>
                        <a:t>Increased customer loyalty</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a:solidFill>
                            <a:srgbClr val="000000"/>
                          </a:solidFill>
                        </a:rPr>
                        <a:t>Centralised database</a:t>
                      </a:r>
                    </a:p>
                  </a:txBody>
                  <a:tcPr/>
                </a:tc>
                <a:tc>
                  <a:txBody>
                    <a:bodyPr/>
                    <a:lstStyle/>
                    <a:p>
                      <a:endParaRPr lang="en-ZA" b="0" dirty="0">
                        <a:solidFill>
                          <a:srgbClr val="000000"/>
                        </a:solidFill>
                      </a:endParaRPr>
                    </a:p>
                  </a:txBody>
                  <a:tcPr/>
                </a:tc>
                <a:tc>
                  <a:txBody>
                    <a:bodyPr/>
                    <a:lstStyle/>
                    <a:p>
                      <a:r>
                        <a:rPr lang="en-GB" b="0" dirty="0">
                          <a:solidFill>
                            <a:srgbClr val="000000"/>
                          </a:solidFill>
                        </a:rPr>
                        <a:t>Better HR management</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spTree>
    <p:extLst>
      <p:ext uri="{BB962C8B-B14F-4D97-AF65-F5344CB8AC3E}">
        <p14:creationId xmlns:p14="http://schemas.microsoft.com/office/powerpoint/2010/main" val="42304507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Select the main benefits of CRM from the list of characteristics below:</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nvGraphicFramePr>
        <p:xfrm>
          <a:off x="798382" y="2664843"/>
          <a:ext cx="10595236" cy="2217280"/>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ZA" b="0" dirty="0">
                          <a:solidFill>
                            <a:srgbClr val="000000"/>
                          </a:solidFill>
                        </a:rPr>
                        <a:t>Better customer service</a:t>
                      </a:r>
                    </a:p>
                  </a:txBody>
                  <a:tcPr/>
                </a:tc>
                <a:tc>
                  <a:txBody>
                    <a:bodyPr/>
                    <a:lstStyle/>
                    <a:p>
                      <a:endParaRPr lang="en-ZA" b="0" dirty="0">
                        <a:solidFill>
                          <a:srgbClr val="000000"/>
                        </a:solidFill>
                      </a:endParaRPr>
                    </a:p>
                  </a:txBody>
                  <a:tcPr/>
                </a:tc>
                <a:tc>
                  <a:txBody>
                    <a:bodyPr/>
                    <a:lstStyle/>
                    <a:p>
                      <a:r>
                        <a:rPr lang="en-ZA" b="0" dirty="0">
                          <a:solidFill>
                            <a:srgbClr val="000000"/>
                          </a:solidFill>
                        </a:rPr>
                        <a:t>Improved business profitability</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Better HR management</a:t>
                      </a:r>
                    </a:p>
                  </a:txBody>
                  <a:tcPr/>
                </a:tc>
                <a:tc>
                  <a:txBody>
                    <a:bodyPr/>
                    <a:lstStyle/>
                    <a:p>
                      <a:endParaRPr lang="en-ZA" b="0" dirty="0">
                        <a:solidFill>
                          <a:srgbClr val="000000"/>
                        </a:solidFill>
                      </a:endParaRPr>
                    </a:p>
                  </a:txBody>
                  <a:tcPr/>
                </a:tc>
                <a:tc>
                  <a:txBody>
                    <a:bodyPr/>
                    <a:lstStyle/>
                    <a:p>
                      <a:r>
                        <a:rPr lang="en-ZA" b="0" dirty="0">
                          <a:solidFill>
                            <a:srgbClr val="000000"/>
                          </a:solidFill>
                        </a:rPr>
                        <a:t>Sales force automation</a:t>
                      </a: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Improved marketing</a:t>
                      </a:r>
                    </a:p>
                  </a:txBody>
                  <a:tcPr/>
                </a:tc>
                <a:tc>
                  <a:txBody>
                    <a:bodyPr/>
                    <a:lstStyle/>
                    <a:p>
                      <a:endParaRPr lang="en-ZA" b="0" dirty="0">
                        <a:solidFill>
                          <a:srgbClr val="000000"/>
                        </a:solidFill>
                      </a:endParaRPr>
                    </a:p>
                  </a:txBody>
                  <a:tcPr/>
                </a:tc>
                <a:tc>
                  <a:txBody>
                    <a:bodyPr/>
                    <a:lstStyle/>
                    <a:p>
                      <a:r>
                        <a:rPr lang="en-ZA" b="0" dirty="0">
                          <a:solidFill>
                            <a:srgbClr val="000000"/>
                          </a:solidFill>
                        </a:rPr>
                        <a:t>Higher productivity and efficiency </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ZA" b="0" dirty="0">
                          <a:solidFill>
                            <a:srgbClr val="000000"/>
                          </a:solidFill>
                        </a:rPr>
                        <a:t>Detailed analytics</a:t>
                      </a:r>
                    </a:p>
                  </a:txBody>
                  <a:tcPr/>
                </a:tc>
                <a:tc>
                  <a:txBody>
                    <a:bodyPr/>
                    <a:lstStyle/>
                    <a:p>
                      <a:endParaRPr lang="en-ZA" b="0" dirty="0">
                        <a:solidFill>
                          <a:srgbClr val="000000"/>
                        </a:solidFill>
                      </a:endParaRPr>
                    </a:p>
                  </a:txBody>
                  <a:tcPr/>
                </a:tc>
                <a:tc>
                  <a:txBody>
                    <a:bodyPr/>
                    <a:lstStyle/>
                    <a:p>
                      <a:r>
                        <a:rPr lang="en-ZA" b="0" dirty="0">
                          <a:solidFill>
                            <a:srgbClr val="000000"/>
                          </a:solidFill>
                        </a:rPr>
                        <a:t>Increased customer loyalty</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a:solidFill>
                            <a:srgbClr val="000000"/>
                          </a:solidFill>
                        </a:rPr>
                        <a:t>Centralised database</a:t>
                      </a:r>
                    </a:p>
                  </a:txBody>
                  <a:tcPr/>
                </a:tc>
                <a:tc>
                  <a:txBody>
                    <a:bodyPr/>
                    <a:lstStyle/>
                    <a:p>
                      <a:endParaRPr lang="en-ZA" b="0" dirty="0">
                        <a:solidFill>
                          <a:srgbClr val="000000"/>
                        </a:solidFill>
                      </a:endParaRPr>
                    </a:p>
                  </a:txBody>
                  <a:tcPr/>
                </a:tc>
                <a:tc>
                  <a:txBody>
                    <a:bodyPr/>
                    <a:lstStyle/>
                    <a:p>
                      <a:r>
                        <a:rPr lang="en-GB" b="0" dirty="0">
                          <a:solidFill>
                            <a:srgbClr val="000000"/>
                          </a:solidFill>
                        </a:rPr>
                        <a:t>Better HR management</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pic>
        <p:nvPicPr>
          <p:cNvPr id="4" name="Graphic 3" descr="Checkmark with solid fill">
            <a:extLst>
              <a:ext uri="{FF2B5EF4-FFF2-40B4-BE49-F238E27FC236}">
                <a16:creationId xmlns:a16="http://schemas.microsoft.com/office/drawing/2014/main" id="{DC3E4F49-6139-76D1-5048-80FCD4027D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9817" y="2787149"/>
            <a:ext cx="244612" cy="244612"/>
          </a:xfrm>
          <a:prstGeom prst="rect">
            <a:avLst/>
          </a:prstGeom>
        </p:spPr>
      </p:pic>
      <p:pic>
        <p:nvPicPr>
          <p:cNvPr id="6" name="Graphic 5" descr="Checkmark with solid fill">
            <a:extLst>
              <a:ext uri="{FF2B5EF4-FFF2-40B4-BE49-F238E27FC236}">
                <a16:creationId xmlns:a16="http://schemas.microsoft.com/office/drawing/2014/main" id="{CE8AC5EE-D6BB-FF2F-808C-BB9D75BABA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2787149"/>
            <a:ext cx="244612" cy="244612"/>
          </a:xfrm>
          <a:prstGeom prst="rect">
            <a:avLst/>
          </a:prstGeom>
        </p:spPr>
      </p:pic>
      <p:pic>
        <p:nvPicPr>
          <p:cNvPr id="7" name="Graphic 6" descr="Checkmark with solid fill">
            <a:extLst>
              <a:ext uri="{FF2B5EF4-FFF2-40B4-BE49-F238E27FC236}">
                <a16:creationId xmlns:a16="http://schemas.microsoft.com/office/drawing/2014/main" id="{A5BC7D6F-D6FC-B51C-201F-321D744FFD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89064" y="4111659"/>
            <a:ext cx="244612" cy="244612"/>
          </a:xfrm>
          <a:prstGeom prst="rect">
            <a:avLst/>
          </a:prstGeom>
        </p:spPr>
      </p:pic>
      <p:pic>
        <p:nvPicPr>
          <p:cNvPr id="8" name="Graphic 7" descr="Checkmark with solid fill">
            <a:extLst>
              <a:ext uri="{FF2B5EF4-FFF2-40B4-BE49-F238E27FC236}">
                <a16:creationId xmlns:a16="http://schemas.microsoft.com/office/drawing/2014/main" id="{0D8B9BFA-8BA8-01CC-EFF5-B1DA119D05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3673704"/>
            <a:ext cx="244612" cy="244612"/>
          </a:xfrm>
          <a:prstGeom prst="rect">
            <a:avLst/>
          </a:prstGeom>
        </p:spPr>
      </p:pic>
      <p:pic>
        <p:nvPicPr>
          <p:cNvPr id="9" name="Graphic 8" descr="Checkmark with solid fill">
            <a:extLst>
              <a:ext uri="{FF2B5EF4-FFF2-40B4-BE49-F238E27FC236}">
                <a16:creationId xmlns:a16="http://schemas.microsoft.com/office/drawing/2014/main" id="{EC11EE4D-2FCA-0FCB-E7CB-64CCE787EF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9817" y="4550566"/>
            <a:ext cx="244612" cy="244612"/>
          </a:xfrm>
          <a:prstGeom prst="rect">
            <a:avLst/>
          </a:prstGeom>
        </p:spPr>
      </p:pic>
      <p:pic>
        <p:nvPicPr>
          <p:cNvPr id="10" name="Graphic 9" descr="Checkmark with solid fill">
            <a:extLst>
              <a:ext uri="{FF2B5EF4-FFF2-40B4-BE49-F238E27FC236}">
                <a16:creationId xmlns:a16="http://schemas.microsoft.com/office/drawing/2014/main" id="{D16E1B79-C49A-A394-753D-D2716C71C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4095012"/>
            <a:ext cx="244612" cy="244612"/>
          </a:xfrm>
          <a:prstGeom prst="rect">
            <a:avLst/>
          </a:prstGeom>
        </p:spPr>
      </p:pic>
    </p:spTree>
    <p:extLst>
      <p:ext uri="{BB962C8B-B14F-4D97-AF65-F5344CB8AC3E}">
        <p14:creationId xmlns:p14="http://schemas.microsoft.com/office/powerpoint/2010/main" val="17866190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How is CRM </a:t>
            </a:r>
            <a:r>
              <a:rPr lang="en-GB" i="1" u="sng" dirty="0"/>
              <a:t>not</a:t>
            </a:r>
            <a:r>
              <a:rPr lang="en-GB" dirty="0"/>
              <a:t> applied in small charities?</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Management of online fundraising and other income streams</a:t>
            </a:r>
          </a:p>
          <a:p>
            <a:pPr marL="474300" indent="-457200">
              <a:buClr>
                <a:schemeClr val="accent2"/>
              </a:buClr>
              <a:buFont typeface="+mj-lt"/>
              <a:buAutoNum type="alphaLcParenR"/>
            </a:pPr>
            <a:r>
              <a:rPr lang="en-GB" dirty="0"/>
              <a:t>Segmenting donors based on their monetary contributions</a:t>
            </a:r>
          </a:p>
          <a:p>
            <a:pPr marL="474300" indent="-457200">
              <a:buClr>
                <a:schemeClr val="accent2"/>
              </a:buClr>
              <a:buFont typeface="+mj-lt"/>
              <a:buAutoNum type="alphaLcParenR"/>
            </a:pPr>
            <a:r>
              <a:rPr lang="en-GB" dirty="0"/>
              <a:t>Management of marketing communications</a:t>
            </a:r>
          </a:p>
          <a:p>
            <a:pPr marL="474300" indent="-457200">
              <a:buClr>
                <a:schemeClr val="accent2"/>
              </a:buClr>
              <a:buFont typeface="+mj-lt"/>
              <a:buAutoNum type="alphaLcParenR"/>
            </a:pPr>
            <a:r>
              <a:rPr lang="en-GB" dirty="0"/>
              <a:t>Reporting on programme activities</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9677517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How is CRM </a:t>
            </a:r>
            <a:r>
              <a:rPr lang="en-GB" i="1" u="sng" dirty="0"/>
              <a:t>not</a:t>
            </a:r>
            <a:r>
              <a:rPr lang="en-GB" dirty="0"/>
              <a:t> applied in small charities?</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Management of online fundraising and other income streams</a:t>
            </a:r>
          </a:p>
          <a:p>
            <a:pPr marL="474300" indent="-457200">
              <a:buClr>
                <a:schemeClr val="accent2"/>
              </a:buClr>
              <a:buFont typeface="+mj-lt"/>
              <a:buAutoNum type="alphaLcParenR"/>
            </a:pPr>
            <a:r>
              <a:rPr lang="en-GB" dirty="0"/>
              <a:t>Segmenting donors based on their monetary contributions</a:t>
            </a:r>
          </a:p>
          <a:p>
            <a:pPr marL="474300" indent="-457200">
              <a:buClr>
                <a:schemeClr val="accent2"/>
              </a:buClr>
              <a:buFont typeface="+mj-lt"/>
              <a:buAutoNum type="alphaLcParenR"/>
            </a:pPr>
            <a:r>
              <a:rPr lang="en-GB" dirty="0"/>
              <a:t>Management of marketing communications</a:t>
            </a:r>
          </a:p>
          <a:p>
            <a:pPr marL="474300" indent="-457200">
              <a:buClr>
                <a:schemeClr val="accent2"/>
              </a:buClr>
              <a:buFont typeface="+mj-lt"/>
              <a:buAutoNum type="alphaLcParenR"/>
            </a:pPr>
            <a:r>
              <a:rPr lang="en-GB" dirty="0"/>
              <a:t>Reporting on programme activities</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4" name="Graphic 3" descr="Checkmark with solid fill">
            <a:extLst>
              <a:ext uri="{FF2B5EF4-FFF2-40B4-BE49-F238E27FC236}">
                <a16:creationId xmlns:a16="http://schemas.microsoft.com/office/drawing/2014/main" id="{46FD2C26-EAD0-2BDA-160A-4C511D51DE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31315" y="3236842"/>
            <a:ext cx="384628" cy="384628"/>
          </a:xfrm>
          <a:prstGeom prst="rect">
            <a:avLst/>
          </a:prstGeom>
        </p:spPr>
      </p:pic>
      <p:sp>
        <p:nvSpPr>
          <p:cNvPr id="6" name="TextBox 5">
            <a:extLst>
              <a:ext uri="{FF2B5EF4-FFF2-40B4-BE49-F238E27FC236}">
                <a16:creationId xmlns:a16="http://schemas.microsoft.com/office/drawing/2014/main" id="{8FE96391-AA04-2DFC-2EDE-BF8D72CB5C3B}"/>
              </a:ext>
            </a:extLst>
          </p:cNvPr>
          <p:cNvSpPr txBox="1"/>
          <p:nvPr/>
        </p:nvSpPr>
        <p:spPr>
          <a:xfrm>
            <a:off x="9015944" y="3205971"/>
            <a:ext cx="2738252" cy="2062103"/>
          </a:xfrm>
          <a:prstGeom prst="rect">
            <a:avLst/>
          </a:prstGeom>
          <a:noFill/>
        </p:spPr>
        <p:txBody>
          <a:bodyPr wrap="square" rtlCol="0">
            <a:spAutoFit/>
          </a:bodyPr>
          <a:lstStyle/>
          <a:p>
            <a:r>
              <a:rPr lang="en-GB" sz="1600" dirty="0"/>
              <a:t>In small charities, CRM should be used to define donors and members not only by their monetary contributions, but also by their in-kind, knowledge sharing or other relevant and valuable contributions.</a:t>
            </a:r>
            <a:endParaRPr lang="en-ZA" sz="1600" dirty="0"/>
          </a:p>
        </p:txBody>
      </p:sp>
    </p:spTree>
    <p:extLst>
      <p:ext uri="{BB962C8B-B14F-4D97-AF65-F5344CB8AC3E}">
        <p14:creationId xmlns:p14="http://schemas.microsoft.com/office/powerpoint/2010/main" val="38634874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“The constituents of Association Management Systems are customers, donors and beneficiaries.” </a:t>
            </a:r>
            <a:r>
              <a:rPr lang="en-GB" b="1" dirty="0">
                <a:solidFill>
                  <a:schemeClr val="accent2"/>
                </a:solidFill>
              </a:rPr>
              <a:t>True or false</a:t>
            </a:r>
            <a:r>
              <a:rPr lang="en-GB" dirty="0"/>
              <a:t>?</a:t>
            </a:r>
          </a:p>
          <a:p>
            <a:pPr marL="474300" indent="-457200">
              <a:buClr>
                <a:schemeClr val="accent2"/>
              </a:buClr>
              <a:buFont typeface="Wingdings" panose="05000000000000000000" pitchFamily="2" charset="2"/>
              <a:buChar char="Ø"/>
            </a:pPr>
            <a:endParaRPr lang="en-GB" dirty="0"/>
          </a:p>
          <a:p>
            <a:pPr marL="474300" indent="-457200">
              <a:buClr>
                <a:schemeClr val="accent2"/>
              </a:buClr>
              <a:buFont typeface="+mj-lt"/>
              <a:buAutoNum type="alphaLcParenR"/>
            </a:pPr>
            <a:r>
              <a:rPr lang="en-GB" dirty="0"/>
              <a:t>True</a:t>
            </a:r>
          </a:p>
          <a:p>
            <a:pPr marL="474300" indent="-457200">
              <a:buClr>
                <a:schemeClr val="accent2"/>
              </a:buClr>
              <a:buFont typeface="+mj-lt"/>
              <a:buAutoNum type="alphaLcParenR"/>
            </a:pPr>
            <a:r>
              <a:rPr lang="en-GB" dirty="0"/>
              <a:t>False</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7740510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“The constituents of Association Management Systems are customers, donors and beneficiaries.” </a:t>
            </a:r>
            <a:r>
              <a:rPr lang="en-GB" b="1" dirty="0">
                <a:solidFill>
                  <a:schemeClr val="accent2"/>
                </a:solidFill>
              </a:rPr>
              <a:t>True or false</a:t>
            </a:r>
            <a:r>
              <a:rPr lang="en-GB" dirty="0"/>
              <a:t>?</a:t>
            </a:r>
          </a:p>
          <a:p>
            <a:pPr marL="474300" indent="-457200">
              <a:buClr>
                <a:schemeClr val="accent2"/>
              </a:buClr>
              <a:buFont typeface="Wingdings" panose="05000000000000000000" pitchFamily="2" charset="2"/>
              <a:buChar char="Ø"/>
            </a:pPr>
            <a:endParaRPr lang="en-GB" dirty="0"/>
          </a:p>
          <a:p>
            <a:pPr marL="474300" indent="-457200">
              <a:buClr>
                <a:schemeClr val="accent2"/>
              </a:buClr>
              <a:buFont typeface="+mj-lt"/>
              <a:buAutoNum type="alphaLcParenR"/>
            </a:pPr>
            <a:r>
              <a:rPr lang="en-GB" dirty="0"/>
              <a:t>True</a:t>
            </a:r>
          </a:p>
          <a:p>
            <a:pPr marL="474300" indent="-457200">
              <a:buClr>
                <a:schemeClr val="accent2"/>
              </a:buClr>
              <a:buFont typeface="+mj-lt"/>
              <a:buAutoNum type="alphaLcParenR"/>
            </a:pPr>
            <a:r>
              <a:rPr lang="en-GB" dirty="0"/>
              <a:t>False</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52F1CB0A-7037-ED23-FA81-F9160B19A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7636" y="3598433"/>
            <a:ext cx="384628" cy="384628"/>
          </a:xfrm>
          <a:prstGeom prst="rect">
            <a:avLst/>
          </a:prstGeom>
        </p:spPr>
      </p:pic>
      <p:sp>
        <p:nvSpPr>
          <p:cNvPr id="4" name="TextBox 3">
            <a:extLst>
              <a:ext uri="{FF2B5EF4-FFF2-40B4-BE49-F238E27FC236}">
                <a16:creationId xmlns:a16="http://schemas.microsoft.com/office/drawing/2014/main" id="{D32FA7FF-1424-C95A-E300-A7758BA0B1D4}"/>
              </a:ext>
            </a:extLst>
          </p:cNvPr>
          <p:cNvSpPr txBox="1"/>
          <p:nvPr/>
        </p:nvSpPr>
        <p:spPr>
          <a:xfrm>
            <a:off x="2432264" y="3566889"/>
            <a:ext cx="8041772" cy="338554"/>
          </a:xfrm>
          <a:prstGeom prst="rect">
            <a:avLst/>
          </a:prstGeom>
          <a:noFill/>
        </p:spPr>
        <p:txBody>
          <a:bodyPr wrap="square" rtlCol="0">
            <a:spAutoFit/>
          </a:bodyPr>
          <a:lstStyle/>
          <a:p>
            <a:r>
              <a:rPr lang="en-GB" sz="1600" dirty="0"/>
              <a:t>Association Management Systems generally consist of members. </a:t>
            </a:r>
            <a:endParaRPr lang="en-ZA" sz="1600" dirty="0"/>
          </a:p>
        </p:txBody>
      </p:sp>
    </p:spTree>
    <p:extLst>
      <p:ext uri="{BB962C8B-B14F-4D97-AF65-F5344CB8AC3E}">
        <p14:creationId xmlns:p14="http://schemas.microsoft.com/office/powerpoint/2010/main" val="32229446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List 3 different CRM software packages which are appropriate for non-profit organizations.</a:t>
            </a:r>
          </a:p>
          <a:p>
            <a:pPr marL="474300" indent="-457200">
              <a:buClr>
                <a:schemeClr val="accent2"/>
              </a:buClr>
              <a:buFont typeface="Wingdings" panose="05000000000000000000" pitchFamily="2" charset="2"/>
              <a:buChar char="Ø"/>
            </a:pP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690959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Module Duration</a:t>
            </a:r>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2-3 hours content (please allocated time devoted to theoretical part, exercises and individual work)</a:t>
            </a:r>
          </a:p>
        </p:txBody>
      </p:sp>
    </p:spTree>
    <p:extLst>
      <p:ext uri="{BB962C8B-B14F-4D97-AF65-F5344CB8AC3E}">
        <p14:creationId xmlns:p14="http://schemas.microsoft.com/office/powerpoint/2010/main" val="3065107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Any 3 of the options below are correct:</a:t>
            </a:r>
          </a:p>
          <a:p>
            <a:pPr marL="474300" indent="-457200">
              <a:buClr>
                <a:schemeClr val="accent2"/>
              </a:buClr>
              <a:buFont typeface="Wingdings" panose="05000000000000000000" pitchFamily="2" charset="2"/>
              <a:buChar char="Ø"/>
            </a:pP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53E4D5C2-CB45-8BA5-B8E4-C96C3922F750}"/>
              </a:ext>
            </a:extLst>
          </p:cNvPr>
          <p:cNvGraphicFramePr>
            <a:graphicFrameLocks noGrp="1"/>
          </p:cNvGraphicFramePr>
          <p:nvPr>
            <p:extLst>
              <p:ext uri="{D42A27DB-BD31-4B8C-83A1-F6EECF244321}">
                <p14:modId xmlns:p14="http://schemas.microsoft.com/office/powerpoint/2010/main" val="674886511"/>
              </p:ext>
            </p:extLst>
          </p:nvPr>
        </p:nvGraphicFramePr>
        <p:xfrm>
          <a:off x="798382" y="2664843"/>
          <a:ext cx="10595236" cy="1330368"/>
        </p:xfrm>
        <a:graphic>
          <a:graphicData uri="http://schemas.openxmlformats.org/drawingml/2006/table">
            <a:tbl>
              <a:tblPr firstRow="1" bandRow="1">
                <a:tableStyleId>{8A107856-5554-42FB-B03E-39F5DBC370BA}</a:tableStyleId>
              </a:tblPr>
              <a:tblGrid>
                <a:gridCol w="5206705">
                  <a:extLst>
                    <a:ext uri="{9D8B030D-6E8A-4147-A177-3AD203B41FA5}">
                      <a16:colId xmlns:a16="http://schemas.microsoft.com/office/drawing/2014/main" val="3752673547"/>
                    </a:ext>
                  </a:extLst>
                </a:gridCol>
                <a:gridCol w="5388531">
                  <a:extLst>
                    <a:ext uri="{9D8B030D-6E8A-4147-A177-3AD203B41FA5}">
                      <a16:colId xmlns:a16="http://schemas.microsoft.com/office/drawing/2014/main" val="132659526"/>
                    </a:ext>
                  </a:extLst>
                </a:gridCol>
              </a:tblGrid>
              <a:tr h="443456">
                <a:tc>
                  <a:txBody>
                    <a:bodyPr/>
                    <a:lstStyle/>
                    <a:p>
                      <a:r>
                        <a:rPr lang="en-ZA" b="0" dirty="0">
                          <a:solidFill>
                            <a:srgbClr val="000000"/>
                          </a:solidFill>
                        </a:rPr>
                        <a:t>NetSuite</a:t>
                      </a:r>
                    </a:p>
                  </a:txBody>
                  <a:tcPr/>
                </a:tc>
                <a:tc>
                  <a:txBody>
                    <a:bodyPr/>
                    <a:lstStyle/>
                    <a:p>
                      <a:r>
                        <a:rPr lang="en-ZA" b="0" dirty="0">
                          <a:solidFill>
                            <a:srgbClr val="000000"/>
                          </a:solidFill>
                        </a:rPr>
                        <a:t>EveryAction</a:t>
                      </a: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Bloomberang</a:t>
                      </a:r>
                    </a:p>
                  </a:txBody>
                  <a:tcPr/>
                </a:tc>
                <a:tc>
                  <a:txBody>
                    <a:bodyPr/>
                    <a:lstStyle/>
                    <a:p>
                      <a:r>
                        <a:rPr lang="en-ZA" b="0" dirty="0">
                          <a:solidFill>
                            <a:srgbClr val="000000"/>
                          </a:solidFill>
                        </a:rPr>
                        <a:t>Kindful</a:t>
                      </a: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Network for Good</a:t>
                      </a:r>
                    </a:p>
                  </a:txBody>
                  <a:tcPr/>
                </a:tc>
                <a:tc>
                  <a:txBody>
                    <a:bodyPr/>
                    <a:lstStyle/>
                    <a:p>
                      <a:r>
                        <a:rPr lang="en-ZA" b="0" dirty="0">
                          <a:solidFill>
                            <a:srgbClr val="000000"/>
                          </a:solidFill>
                        </a:rPr>
                        <a:t>DonorPerfect</a:t>
                      </a:r>
                    </a:p>
                  </a:txBody>
                  <a:tcPr/>
                </a:tc>
                <a:extLst>
                  <a:ext uri="{0D108BD9-81ED-4DB2-BD59-A6C34878D82A}">
                    <a16:rowId xmlns:a16="http://schemas.microsoft.com/office/drawing/2014/main" val="319718223"/>
                  </a:ext>
                </a:extLst>
              </a:tr>
            </a:tbl>
          </a:graphicData>
        </a:graphic>
      </p:graphicFrame>
    </p:spTree>
    <p:extLst>
      <p:ext uri="{BB962C8B-B14F-4D97-AF65-F5344CB8AC3E}">
        <p14:creationId xmlns:p14="http://schemas.microsoft.com/office/powerpoint/2010/main" val="23921106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Search Engine Optimization (SEO)</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03</a:t>
            </a:r>
            <a:endParaRPr lang="en-ZA" dirty="0"/>
          </a:p>
        </p:txBody>
      </p:sp>
    </p:spTree>
    <p:extLst>
      <p:ext uri="{BB962C8B-B14F-4D97-AF65-F5344CB8AC3E}">
        <p14:creationId xmlns:p14="http://schemas.microsoft.com/office/powerpoint/2010/main" val="3416386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Search Engine Optimization (SEO) Overview</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dirty="0">
                <a:solidFill>
                  <a:schemeClr val="accent2"/>
                </a:solidFill>
              </a:rPr>
              <a:t>Definition: </a:t>
            </a:r>
            <a:r>
              <a:rPr lang="en-GB" dirty="0"/>
              <a:t>SEO (Search Engine Optimization) consists of the use of tools that serve to optimize web pages and position them in the lists of search engines, such as Google. Based on this, websites acquire their ranking. </a:t>
            </a:r>
          </a:p>
          <a:p>
            <a:pPr marL="360000" indent="-342900">
              <a:buClr>
                <a:schemeClr val="accent2"/>
              </a:buClr>
              <a:buBlip>
                <a:blip r:embed="rId3"/>
              </a:buBlip>
            </a:pPr>
            <a:endParaRPr lang="en-GB" dirty="0"/>
          </a:p>
          <a:p>
            <a:pPr marL="360000" indent="-342900">
              <a:buClr>
                <a:schemeClr val="accent2"/>
              </a:buClr>
              <a:buFont typeface="Arial" panose="020B0604020202020204" pitchFamily="34" charset="0"/>
              <a:buChar char="•"/>
            </a:pPr>
            <a:r>
              <a:rPr lang="en-GB" dirty="0"/>
              <a:t>SEO is not only used for search engines but also for users. It is essential that each page is relevant to the content and that it speaks clearly and concretely.</a:t>
            </a:r>
          </a:p>
          <a:p>
            <a:pPr marL="360000" indent="-342900">
              <a:buClr>
                <a:schemeClr val="accent2"/>
              </a:buClr>
              <a:buFont typeface="Arial" panose="020B0604020202020204" pitchFamily="34" charset="0"/>
              <a:buChar char="•"/>
            </a:pPr>
            <a:endParaRPr lang="en-GB" dirty="0"/>
          </a:p>
          <a:p>
            <a:pPr marL="360000" lvl="0" indent="-342900">
              <a:buClr>
                <a:srgbClr val="0D9390"/>
              </a:buClr>
              <a:buBlip>
                <a:blip r:embed="rId3"/>
              </a:buBlip>
            </a:pPr>
            <a:r>
              <a:rPr lang="en-GB" b="1" dirty="0">
                <a:solidFill>
                  <a:srgbClr val="0D9390"/>
                </a:solidFill>
              </a:rPr>
              <a:t>SEO is about being search-engine friendly, but it is about people, too.</a:t>
            </a:r>
            <a:endParaRPr lang="en-ZA" dirty="0"/>
          </a:p>
          <a:p>
            <a:pPr marL="360000" indent="-342900">
              <a:buClr>
                <a:schemeClr val="accent2"/>
              </a:buClr>
              <a:buFont typeface="Arial" panose="020B0604020202020204" pitchFamily="34" charset="0"/>
              <a:buChar char="•"/>
            </a:pPr>
            <a:endParaRPr lang="en-GB" dirty="0"/>
          </a:p>
          <a:p>
            <a:endParaRPr lang="en-ZA" dirty="0"/>
          </a:p>
        </p:txBody>
      </p:sp>
    </p:spTree>
    <p:extLst>
      <p:ext uri="{BB962C8B-B14F-4D97-AF65-F5344CB8AC3E}">
        <p14:creationId xmlns:p14="http://schemas.microsoft.com/office/powerpoint/2010/main" val="298800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and the Third Sector</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60000" indent="-342900">
              <a:buBlip>
                <a:blip r:embed="rId3"/>
              </a:buBlip>
            </a:pPr>
            <a:r>
              <a:rPr lang="en-GB" dirty="0"/>
              <a:t>The goal is to get your site to rank as high as possible for target keywords or phrases relevant to your website. Doing so helps your content organically appear at the top of the search engine result pages (</a:t>
            </a:r>
            <a:r>
              <a:rPr lang="en-GB" b="1" dirty="0">
                <a:solidFill>
                  <a:schemeClr val="accent2"/>
                </a:solidFill>
              </a:rPr>
              <a:t>SERPs</a:t>
            </a:r>
            <a:r>
              <a:rPr lang="en-GB" dirty="0"/>
              <a:t>) for users who are curious about a certain topic.</a:t>
            </a:r>
          </a:p>
          <a:p>
            <a:pPr marL="17100" indent="0"/>
            <a:endParaRPr lang="en-GB" dirty="0"/>
          </a:p>
          <a:p>
            <a:pPr marL="360000" indent="-342900">
              <a:buBlip>
                <a:blip r:embed="rId3"/>
              </a:buBlip>
            </a:pPr>
            <a:r>
              <a:rPr lang="en-GB" dirty="0"/>
              <a:t>For example, let us say we manage a food bank in New York City and are trying to improve our SEO by optimizing our website.</a:t>
            </a:r>
          </a:p>
          <a:p>
            <a:pPr marL="360000" indent="-342900">
              <a:buBlip>
                <a:blip r:embed="rId3"/>
              </a:buBlip>
            </a:pPr>
            <a:endParaRPr lang="en-GB" dirty="0"/>
          </a:p>
        </p:txBody>
      </p:sp>
    </p:spTree>
    <p:extLst>
      <p:ext uri="{BB962C8B-B14F-4D97-AF65-F5344CB8AC3E}">
        <p14:creationId xmlns:p14="http://schemas.microsoft.com/office/powerpoint/2010/main" val="4600332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and the Third Sector</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60000" indent="-342900">
              <a:buClr>
                <a:schemeClr val="accent2"/>
              </a:buClr>
              <a:buFont typeface="Arial" panose="020B0604020202020204" pitchFamily="34" charset="0"/>
              <a:buChar char="•"/>
            </a:pPr>
            <a:r>
              <a:rPr lang="en-GB" dirty="0">
                <a:solidFill>
                  <a:srgbClr val="000000"/>
                </a:solidFill>
                <a:latin typeface="+mn-lt"/>
              </a:rPr>
              <a:t>The first page of the </a:t>
            </a:r>
            <a:r>
              <a:rPr lang="en-GB" b="1" dirty="0">
                <a:solidFill>
                  <a:schemeClr val="accent2"/>
                </a:solidFill>
                <a:latin typeface="+mn-lt"/>
              </a:rPr>
              <a:t>SERPs</a:t>
            </a:r>
            <a:r>
              <a:rPr lang="en-GB" dirty="0">
                <a:solidFill>
                  <a:srgbClr val="000000"/>
                </a:solidFill>
                <a:latin typeface="+mn-lt"/>
              </a:rPr>
              <a:t> is a worthy goal, but if you are aiming high you might as well shoot for the top three positions.</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solidFill>
                  <a:srgbClr val="000000"/>
                </a:solidFill>
                <a:latin typeface="+mn-lt"/>
              </a:rPr>
              <a:t> A Sistrix study reported that the first organic result in Google Search has an average click-through rate (CTR) of 28.5%, with the second and third positions having a 15% and 11% CTR, respectively.</a:t>
            </a:r>
          </a:p>
          <a:p>
            <a:pPr marL="360000" indent="-342900">
              <a:buClr>
                <a:schemeClr val="accent2"/>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r>
              <a:rPr lang="en-GB" dirty="0">
                <a:solidFill>
                  <a:srgbClr val="000000"/>
                </a:solidFill>
                <a:latin typeface="+mn-lt"/>
              </a:rPr>
              <a:t>Clicks drastically drop for results carrying over to the second page with a CTR of less than 1%.</a:t>
            </a:r>
          </a:p>
          <a:p>
            <a:endParaRPr lang="en-GB" dirty="0"/>
          </a:p>
          <a:p>
            <a:endParaRPr lang="en-ZA" dirty="0"/>
          </a:p>
        </p:txBody>
      </p:sp>
    </p:spTree>
    <p:extLst>
      <p:ext uri="{BB962C8B-B14F-4D97-AF65-F5344CB8AC3E}">
        <p14:creationId xmlns:p14="http://schemas.microsoft.com/office/powerpoint/2010/main" val="23771934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Line 1"/>
          <p:cNvSpPr>
            <a:spLocks noChangeShapeType="1"/>
          </p:cNvSpPr>
          <p:nvPr/>
        </p:nvSpPr>
        <p:spPr bwMode="auto">
          <a:xfrm>
            <a:off x="6028523" y="4205377"/>
            <a:ext cx="2278" cy="75133"/>
          </a:xfrm>
          <a:prstGeom prst="line">
            <a:avLst/>
          </a:prstGeom>
          <a:noFill/>
          <a:ln w="9720" cap="flat">
            <a:solidFill>
              <a:srgbClr val="57737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28" name="Line 2"/>
          <p:cNvSpPr>
            <a:spLocks noChangeShapeType="1"/>
          </p:cNvSpPr>
          <p:nvPr/>
        </p:nvSpPr>
        <p:spPr bwMode="auto">
          <a:xfrm>
            <a:off x="6028523" y="4355643"/>
            <a:ext cx="2278" cy="75133"/>
          </a:xfrm>
          <a:prstGeom prst="line">
            <a:avLst/>
          </a:prstGeom>
          <a:noFill/>
          <a:ln w="9720" cap="flat">
            <a:solidFill>
              <a:srgbClr val="57737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37" name="Line 3"/>
          <p:cNvSpPr>
            <a:spLocks noChangeShapeType="1"/>
          </p:cNvSpPr>
          <p:nvPr/>
        </p:nvSpPr>
        <p:spPr bwMode="auto">
          <a:xfrm>
            <a:off x="6028523" y="4503632"/>
            <a:ext cx="2278" cy="75134"/>
          </a:xfrm>
          <a:prstGeom prst="line">
            <a:avLst/>
          </a:prstGeom>
          <a:noFill/>
          <a:ln w="9720" cap="flat">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0" name="Line 10"/>
          <p:cNvSpPr>
            <a:spLocks noChangeShapeType="1"/>
          </p:cNvSpPr>
          <p:nvPr/>
        </p:nvSpPr>
        <p:spPr bwMode="auto">
          <a:xfrm>
            <a:off x="6741151" y="2372580"/>
            <a:ext cx="75133" cy="2278"/>
          </a:xfrm>
          <a:prstGeom prst="line">
            <a:avLst/>
          </a:prstGeom>
          <a:noFill/>
          <a:ln w="972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1" name="Line 11"/>
          <p:cNvSpPr>
            <a:spLocks noChangeShapeType="1"/>
          </p:cNvSpPr>
          <p:nvPr/>
        </p:nvSpPr>
        <p:spPr bwMode="auto">
          <a:xfrm>
            <a:off x="6891418" y="2372580"/>
            <a:ext cx="75133" cy="2278"/>
          </a:xfrm>
          <a:prstGeom prst="line">
            <a:avLst/>
          </a:prstGeom>
          <a:noFill/>
          <a:ln w="972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0" name="Line 20"/>
          <p:cNvSpPr>
            <a:spLocks noChangeShapeType="1"/>
          </p:cNvSpPr>
          <p:nvPr/>
        </p:nvSpPr>
        <p:spPr bwMode="auto">
          <a:xfrm>
            <a:off x="6741151" y="3831987"/>
            <a:ext cx="75133" cy="2276"/>
          </a:xfrm>
          <a:prstGeom prst="line">
            <a:avLst/>
          </a:prstGeom>
          <a:noFill/>
          <a:ln w="9720" cap="flat">
            <a:solidFill>
              <a:srgbClr val="8DFAE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1" name="Line 21"/>
          <p:cNvSpPr>
            <a:spLocks noChangeShapeType="1"/>
          </p:cNvSpPr>
          <p:nvPr/>
        </p:nvSpPr>
        <p:spPr bwMode="auto">
          <a:xfrm>
            <a:off x="6891418" y="3831987"/>
            <a:ext cx="75133" cy="2276"/>
          </a:xfrm>
          <a:prstGeom prst="line">
            <a:avLst/>
          </a:prstGeom>
          <a:noFill/>
          <a:ln w="9720" cap="flat">
            <a:solidFill>
              <a:srgbClr val="8DFAE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FD864369-8878-C682-BE51-FA756515C4D7}"/>
              </a:ext>
            </a:extLst>
          </p:cNvPr>
          <p:cNvGrpSpPr/>
          <p:nvPr/>
        </p:nvGrpSpPr>
        <p:grpSpPr>
          <a:xfrm>
            <a:off x="3719883" y="1878522"/>
            <a:ext cx="4498889" cy="3526710"/>
            <a:chOff x="3719883" y="1878522"/>
            <a:chExt cx="4498889" cy="3526710"/>
          </a:xfrm>
        </p:grpSpPr>
        <p:grpSp>
          <p:nvGrpSpPr>
            <p:cNvPr id="3" name="Group 2">
              <a:extLst>
                <a:ext uri="{FF2B5EF4-FFF2-40B4-BE49-F238E27FC236}">
                  <a16:creationId xmlns:a16="http://schemas.microsoft.com/office/drawing/2014/main" id="{E8C913DC-774C-A6D2-42C8-B62F145D6B91}"/>
                </a:ext>
              </a:extLst>
            </p:cNvPr>
            <p:cNvGrpSpPr/>
            <p:nvPr/>
          </p:nvGrpSpPr>
          <p:grpSpPr>
            <a:xfrm>
              <a:off x="3719883" y="1878522"/>
              <a:ext cx="4498889" cy="3526710"/>
              <a:chOff x="3741825" y="1316162"/>
              <a:chExt cx="4498889" cy="3526710"/>
            </a:xfrm>
          </p:grpSpPr>
          <p:sp>
            <p:nvSpPr>
              <p:cNvPr id="162" name="Line 12"/>
              <p:cNvSpPr>
                <a:spLocks noChangeShapeType="1"/>
              </p:cNvSpPr>
              <p:nvPr/>
            </p:nvSpPr>
            <p:spPr bwMode="auto">
              <a:xfrm>
                <a:off x="7061349"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3" name="Line 13"/>
              <p:cNvSpPr>
                <a:spLocks noChangeShapeType="1"/>
              </p:cNvSpPr>
              <p:nvPr/>
            </p:nvSpPr>
            <p:spPr bwMode="auto">
              <a:xfrm>
                <a:off x="7211616"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4" name="Line 14"/>
              <p:cNvSpPr>
                <a:spLocks noChangeShapeType="1"/>
              </p:cNvSpPr>
              <p:nvPr/>
            </p:nvSpPr>
            <p:spPr bwMode="auto">
              <a:xfrm>
                <a:off x="7359606"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5" name="Line 15"/>
              <p:cNvSpPr>
                <a:spLocks noChangeShapeType="1"/>
              </p:cNvSpPr>
              <p:nvPr/>
            </p:nvSpPr>
            <p:spPr bwMode="auto">
              <a:xfrm>
                <a:off x="7509873"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6" name="Line 16"/>
              <p:cNvSpPr>
                <a:spLocks noChangeShapeType="1"/>
              </p:cNvSpPr>
              <p:nvPr/>
            </p:nvSpPr>
            <p:spPr bwMode="auto">
              <a:xfrm>
                <a:off x="7660139"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7" name="Line 17"/>
              <p:cNvSpPr>
                <a:spLocks noChangeShapeType="1"/>
              </p:cNvSpPr>
              <p:nvPr/>
            </p:nvSpPr>
            <p:spPr bwMode="auto">
              <a:xfrm>
                <a:off x="7808128"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8" name="Line 18"/>
              <p:cNvSpPr>
                <a:spLocks noChangeShapeType="1"/>
              </p:cNvSpPr>
              <p:nvPr/>
            </p:nvSpPr>
            <p:spPr bwMode="auto">
              <a:xfrm>
                <a:off x="7958395"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9" name="Line 19"/>
              <p:cNvSpPr>
                <a:spLocks noChangeShapeType="1"/>
              </p:cNvSpPr>
              <p:nvPr/>
            </p:nvSpPr>
            <p:spPr bwMode="auto">
              <a:xfrm>
                <a:off x="8106385"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2" name="Line 22"/>
              <p:cNvSpPr>
                <a:spLocks noChangeShapeType="1"/>
              </p:cNvSpPr>
              <p:nvPr/>
            </p:nvSpPr>
            <p:spPr bwMode="auto">
              <a:xfrm>
                <a:off x="7061349"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3" name="Line 23"/>
              <p:cNvSpPr>
                <a:spLocks noChangeShapeType="1"/>
              </p:cNvSpPr>
              <p:nvPr/>
            </p:nvSpPr>
            <p:spPr bwMode="auto">
              <a:xfrm>
                <a:off x="7211616"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4" name="Line 24"/>
              <p:cNvSpPr>
                <a:spLocks noChangeShapeType="1"/>
              </p:cNvSpPr>
              <p:nvPr/>
            </p:nvSpPr>
            <p:spPr bwMode="auto">
              <a:xfrm>
                <a:off x="7359606"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5" name="Line 25"/>
              <p:cNvSpPr>
                <a:spLocks noChangeShapeType="1"/>
              </p:cNvSpPr>
              <p:nvPr/>
            </p:nvSpPr>
            <p:spPr bwMode="auto">
              <a:xfrm>
                <a:off x="7509873"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6" name="Line 26"/>
              <p:cNvSpPr>
                <a:spLocks noChangeShapeType="1"/>
              </p:cNvSpPr>
              <p:nvPr/>
            </p:nvSpPr>
            <p:spPr bwMode="auto">
              <a:xfrm>
                <a:off x="7660139"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7" name="Line 27"/>
              <p:cNvSpPr>
                <a:spLocks noChangeShapeType="1"/>
              </p:cNvSpPr>
              <p:nvPr/>
            </p:nvSpPr>
            <p:spPr bwMode="auto">
              <a:xfrm>
                <a:off x="7808128"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8" name="Line 28"/>
              <p:cNvSpPr>
                <a:spLocks noChangeShapeType="1"/>
              </p:cNvSpPr>
              <p:nvPr/>
            </p:nvSpPr>
            <p:spPr bwMode="auto">
              <a:xfrm>
                <a:off x="7958395"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9" name="Line 29"/>
              <p:cNvSpPr>
                <a:spLocks noChangeShapeType="1"/>
              </p:cNvSpPr>
              <p:nvPr/>
            </p:nvSpPr>
            <p:spPr bwMode="auto">
              <a:xfrm>
                <a:off x="8106385"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0" name="Line 30"/>
              <p:cNvSpPr>
                <a:spLocks noChangeShapeType="1"/>
              </p:cNvSpPr>
              <p:nvPr/>
            </p:nvSpPr>
            <p:spPr bwMode="auto">
              <a:xfrm>
                <a:off x="3835173"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1" name="Line 31"/>
              <p:cNvSpPr>
                <a:spLocks noChangeShapeType="1"/>
              </p:cNvSpPr>
              <p:nvPr/>
            </p:nvSpPr>
            <p:spPr bwMode="auto">
              <a:xfrm>
                <a:off x="3983162"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2" name="Line 32"/>
              <p:cNvSpPr>
                <a:spLocks noChangeShapeType="1"/>
              </p:cNvSpPr>
              <p:nvPr/>
            </p:nvSpPr>
            <p:spPr bwMode="auto">
              <a:xfrm>
                <a:off x="4133428"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3" name="Line 33"/>
              <p:cNvSpPr>
                <a:spLocks noChangeShapeType="1"/>
              </p:cNvSpPr>
              <p:nvPr/>
            </p:nvSpPr>
            <p:spPr bwMode="auto">
              <a:xfrm>
                <a:off x="4281419"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4" name="Line 34"/>
              <p:cNvSpPr>
                <a:spLocks noChangeShapeType="1"/>
              </p:cNvSpPr>
              <p:nvPr/>
            </p:nvSpPr>
            <p:spPr bwMode="auto">
              <a:xfrm>
                <a:off x="4431685"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5" name="Line 35"/>
              <p:cNvSpPr>
                <a:spLocks noChangeShapeType="1"/>
              </p:cNvSpPr>
              <p:nvPr/>
            </p:nvSpPr>
            <p:spPr bwMode="auto">
              <a:xfrm>
                <a:off x="4579674"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6" name="Line 36"/>
              <p:cNvSpPr>
                <a:spLocks noChangeShapeType="1"/>
              </p:cNvSpPr>
              <p:nvPr/>
            </p:nvSpPr>
            <p:spPr bwMode="auto">
              <a:xfrm>
                <a:off x="4729941"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7" name="Line 37"/>
              <p:cNvSpPr>
                <a:spLocks noChangeShapeType="1"/>
              </p:cNvSpPr>
              <p:nvPr/>
            </p:nvSpPr>
            <p:spPr bwMode="auto">
              <a:xfrm>
                <a:off x="4880207"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8" name="Line 38"/>
              <p:cNvSpPr>
                <a:spLocks noChangeShapeType="1"/>
              </p:cNvSpPr>
              <p:nvPr/>
            </p:nvSpPr>
            <p:spPr bwMode="auto">
              <a:xfrm>
                <a:off x="5028198"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9" name="Line 39"/>
              <p:cNvSpPr>
                <a:spLocks noChangeShapeType="1"/>
              </p:cNvSpPr>
              <p:nvPr/>
            </p:nvSpPr>
            <p:spPr bwMode="auto">
              <a:xfrm>
                <a:off x="5178464"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0" name="Line 40"/>
              <p:cNvSpPr>
                <a:spLocks noChangeShapeType="1"/>
              </p:cNvSpPr>
              <p:nvPr/>
            </p:nvSpPr>
            <p:spPr bwMode="auto">
              <a:xfrm>
                <a:off x="3835173"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1" name="Line 41"/>
              <p:cNvSpPr>
                <a:spLocks noChangeShapeType="1"/>
              </p:cNvSpPr>
              <p:nvPr/>
            </p:nvSpPr>
            <p:spPr bwMode="auto">
              <a:xfrm>
                <a:off x="3983162"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2" name="Line 42"/>
              <p:cNvSpPr>
                <a:spLocks noChangeShapeType="1"/>
              </p:cNvSpPr>
              <p:nvPr/>
            </p:nvSpPr>
            <p:spPr bwMode="auto">
              <a:xfrm>
                <a:off x="4133428"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3" name="Line 43"/>
              <p:cNvSpPr>
                <a:spLocks noChangeShapeType="1"/>
              </p:cNvSpPr>
              <p:nvPr/>
            </p:nvSpPr>
            <p:spPr bwMode="auto">
              <a:xfrm>
                <a:off x="4281419"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4" name="Line 44"/>
              <p:cNvSpPr>
                <a:spLocks noChangeShapeType="1"/>
              </p:cNvSpPr>
              <p:nvPr/>
            </p:nvSpPr>
            <p:spPr bwMode="auto">
              <a:xfrm>
                <a:off x="4431685"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5" name="Line 45"/>
              <p:cNvSpPr>
                <a:spLocks noChangeShapeType="1"/>
              </p:cNvSpPr>
              <p:nvPr/>
            </p:nvSpPr>
            <p:spPr bwMode="auto">
              <a:xfrm>
                <a:off x="4579674"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6" name="Line 46"/>
              <p:cNvSpPr>
                <a:spLocks noChangeShapeType="1"/>
              </p:cNvSpPr>
              <p:nvPr/>
            </p:nvSpPr>
            <p:spPr bwMode="auto">
              <a:xfrm>
                <a:off x="4729941"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7" name="Line 47"/>
              <p:cNvSpPr>
                <a:spLocks noChangeShapeType="1"/>
              </p:cNvSpPr>
              <p:nvPr/>
            </p:nvSpPr>
            <p:spPr bwMode="auto">
              <a:xfrm>
                <a:off x="4880207"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8" name="Line 48"/>
              <p:cNvSpPr>
                <a:spLocks noChangeShapeType="1"/>
              </p:cNvSpPr>
              <p:nvPr/>
            </p:nvSpPr>
            <p:spPr bwMode="auto">
              <a:xfrm>
                <a:off x="5028198"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9" name="Line 49"/>
              <p:cNvSpPr>
                <a:spLocks noChangeShapeType="1"/>
              </p:cNvSpPr>
              <p:nvPr/>
            </p:nvSpPr>
            <p:spPr bwMode="auto">
              <a:xfrm>
                <a:off x="5178464"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7" name="Line 419"/>
              <p:cNvSpPr>
                <a:spLocks noChangeShapeType="1"/>
              </p:cNvSpPr>
              <p:nvPr/>
            </p:nvSpPr>
            <p:spPr bwMode="auto">
              <a:xfrm flipV="1">
                <a:off x="8238438" y="2233698"/>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8" name="Line 420"/>
              <p:cNvSpPr>
                <a:spLocks noChangeShapeType="1"/>
              </p:cNvSpPr>
              <p:nvPr/>
            </p:nvSpPr>
            <p:spPr bwMode="auto">
              <a:xfrm flipV="1">
                <a:off x="8238438" y="208343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9" name="Line 421"/>
              <p:cNvSpPr>
                <a:spLocks noChangeShapeType="1"/>
              </p:cNvSpPr>
              <p:nvPr/>
            </p:nvSpPr>
            <p:spPr bwMode="auto">
              <a:xfrm flipV="1">
                <a:off x="8238438" y="1933165"/>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0" name="Line 422"/>
              <p:cNvSpPr>
                <a:spLocks noChangeShapeType="1"/>
              </p:cNvSpPr>
              <p:nvPr/>
            </p:nvSpPr>
            <p:spPr bwMode="auto">
              <a:xfrm flipV="1">
                <a:off x="8238438" y="178517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1" name="Line 423"/>
              <p:cNvSpPr>
                <a:spLocks noChangeShapeType="1"/>
              </p:cNvSpPr>
              <p:nvPr/>
            </p:nvSpPr>
            <p:spPr bwMode="auto">
              <a:xfrm flipV="1">
                <a:off x="8238438" y="1634909"/>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2" name="Line 424"/>
              <p:cNvSpPr>
                <a:spLocks noChangeShapeType="1"/>
              </p:cNvSpPr>
              <p:nvPr/>
            </p:nvSpPr>
            <p:spPr bwMode="auto">
              <a:xfrm flipV="1">
                <a:off x="8238438" y="1486919"/>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3" name="Line 425"/>
              <p:cNvSpPr>
                <a:spLocks noChangeShapeType="1"/>
              </p:cNvSpPr>
              <p:nvPr/>
            </p:nvSpPr>
            <p:spPr bwMode="auto">
              <a:xfrm flipV="1">
                <a:off x="8238438" y="133665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4" name="Line 426"/>
              <p:cNvSpPr>
                <a:spLocks noChangeShapeType="1"/>
              </p:cNvSpPr>
              <p:nvPr/>
            </p:nvSpPr>
            <p:spPr bwMode="auto">
              <a:xfrm flipV="1">
                <a:off x="8238438" y="3688552"/>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5" name="Line 427"/>
              <p:cNvSpPr>
                <a:spLocks noChangeShapeType="1"/>
              </p:cNvSpPr>
              <p:nvPr/>
            </p:nvSpPr>
            <p:spPr bwMode="auto">
              <a:xfrm flipV="1">
                <a:off x="8238438" y="353828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6" name="Line 428"/>
              <p:cNvSpPr>
                <a:spLocks noChangeShapeType="1"/>
              </p:cNvSpPr>
              <p:nvPr/>
            </p:nvSpPr>
            <p:spPr bwMode="auto">
              <a:xfrm flipV="1">
                <a:off x="8238438" y="3388019"/>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7" name="Line 429"/>
              <p:cNvSpPr>
                <a:spLocks noChangeShapeType="1"/>
              </p:cNvSpPr>
              <p:nvPr/>
            </p:nvSpPr>
            <p:spPr bwMode="auto">
              <a:xfrm flipV="1">
                <a:off x="8238438" y="3240029"/>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8" name="Line 430"/>
              <p:cNvSpPr>
                <a:spLocks noChangeShapeType="1"/>
              </p:cNvSpPr>
              <p:nvPr/>
            </p:nvSpPr>
            <p:spPr bwMode="auto">
              <a:xfrm flipV="1">
                <a:off x="8238438" y="308976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9" name="Line 431"/>
              <p:cNvSpPr>
                <a:spLocks noChangeShapeType="1"/>
              </p:cNvSpPr>
              <p:nvPr/>
            </p:nvSpPr>
            <p:spPr bwMode="auto">
              <a:xfrm flipV="1">
                <a:off x="8238438" y="2941773"/>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0" name="Line 432"/>
              <p:cNvSpPr>
                <a:spLocks noChangeShapeType="1"/>
              </p:cNvSpPr>
              <p:nvPr/>
            </p:nvSpPr>
            <p:spPr bwMode="auto">
              <a:xfrm flipV="1">
                <a:off x="8238438" y="279150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1" name="Line 433"/>
              <p:cNvSpPr>
                <a:spLocks noChangeShapeType="1"/>
              </p:cNvSpPr>
              <p:nvPr/>
            </p:nvSpPr>
            <p:spPr bwMode="auto">
              <a:xfrm>
                <a:off x="3741825" y="1316162"/>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2" name="Line 434"/>
              <p:cNvSpPr>
                <a:spLocks noChangeShapeType="1"/>
              </p:cNvSpPr>
              <p:nvPr/>
            </p:nvSpPr>
            <p:spPr bwMode="auto">
              <a:xfrm>
                <a:off x="3741825" y="1466429"/>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3" name="Line 435"/>
              <p:cNvSpPr>
                <a:spLocks noChangeShapeType="1"/>
              </p:cNvSpPr>
              <p:nvPr/>
            </p:nvSpPr>
            <p:spPr bwMode="auto">
              <a:xfrm>
                <a:off x="3741825" y="161441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4" name="Line 436"/>
              <p:cNvSpPr>
                <a:spLocks noChangeShapeType="1"/>
              </p:cNvSpPr>
              <p:nvPr/>
            </p:nvSpPr>
            <p:spPr bwMode="auto">
              <a:xfrm>
                <a:off x="3741825" y="1764684"/>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5" name="Line 437"/>
              <p:cNvSpPr>
                <a:spLocks noChangeShapeType="1"/>
              </p:cNvSpPr>
              <p:nvPr/>
            </p:nvSpPr>
            <p:spPr bwMode="auto">
              <a:xfrm>
                <a:off x="3741825" y="1912675"/>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6" name="Line 438"/>
              <p:cNvSpPr>
                <a:spLocks noChangeShapeType="1"/>
              </p:cNvSpPr>
              <p:nvPr/>
            </p:nvSpPr>
            <p:spPr bwMode="auto">
              <a:xfrm>
                <a:off x="3741825" y="2062941"/>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7" name="Line 439"/>
              <p:cNvSpPr>
                <a:spLocks noChangeShapeType="1"/>
              </p:cNvSpPr>
              <p:nvPr/>
            </p:nvSpPr>
            <p:spPr bwMode="auto">
              <a:xfrm>
                <a:off x="3741825" y="2213208"/>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8" name="Line 440"/>
              <p:cNvSpPr>
                <a:spLocks noChangeShapeType="1"/>
              </p:cNvSpPr>
              <p:nvPr/>
            </p:nvSpPr>
            <p:spPr bwMode="auto">
              <a:xfrm>
                <a:off x="3741825" y="277556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9" name="Line 441"/>
              <p:cNvSpPr>
                <a:spLocks noChangeShapeType="1"/>
              </p:cNvSpPr>
              <p:nvPr/>
            </p:nvSpPr>
            <p:spPr bwMode="auto">
              <a:xfrm>
                <a:off x="3741825" y="2925835"/>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0" name="Line 442"/>
              <p:cNvSpPr>
                <a:spLocks noChangeShapeType="1"/>
              </p:cNvSpPr>
              <p:nvPr/>
            </p:nvSpPr>
            <p:spPr bwMode="auto">
              <a:xfrm>
                <a:off x="3741825" y="3073825"/>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1" name="Line 443"/>
              <p:cNvSpPr>
                <a:spLocks noChangeShapeType="1"/>
              </p:cNvSpPr>
              <p:nvPr/>
            </p:nvSpPr>
            <p:spPr bwMode="auto">
              <a:xfrm>
                <a:off x="3741825" y="3224092"/>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2" name="Line 444"/>
              <p:cNvSpPr>
                <a:spLocks noChangeShapeType="1"/>
              </p:cNvSpPr>
              <p:nvPr/>
            </p:nvSpPr>
            <p:spPr bwMode="auto">
              <a:xfrm>
                <a:off x="3741825" y="3374358"/>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3" name="Line 445"/>
              <p:cNvSpPr>
                <a:spLocks noChangeShapeType="1"/>
              </p:cNvSpPr>
              <p:nvPr/>
            </p:nvSpPr>
            <p:spPr bwMode="auto">
              <a:xfrm>
                <a:off x="3741825" y="352234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4" name="Line 446"/>
              <p:cNvSpPr>
                <a:spLocks noChangeShapeType="1"/>
              </p:cNvSpPr>
              <p:nvPr/>
            </p:nvSpPr>
            <p:spPr bwMode="auto">
              <a:xfrm>
                <a:off x="3741825" y="3672614"/>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06C4CF6-01B9-D6AD-0501-DBA238A30E24}"/>
                  </a:ext>
                </a:extLst>
              </p:cNvPr>
              <p:cNvGrpSpPr/>
              <p:nvPr/>
            </p:nvGrpSpPr>
            <p:grpSpPr>
              <a:xfrm>
                <a:off x="5513148" y="4091539"/>
                <a:ext cx="1067804" cy="751333"/>
                <a:chOff x="5513148" y="4091539"/>
                <a:chExt cx="1067804" cy="751333"/>
              </a:xfrm>
            </p:grpSpPr>
            <p:sp>
              <p:nvSpPr>
                <p:cNvPr id="146" name="Line 4"/>
                <p:cNvSpPr>
                  <a:spLocks noChangeShapeType="1"/>
                </p:cNvSpPr>
                <p:nvPr/>
              </p:nvSpPr>
              <p:spPr bwMode="auto">
                <a:xfrm>
                  <a:off x="6050465" y="4091539"/>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5" name="Line 5"/>
                <p:cNvSpPr>
                  <a:spLocks noChangeShapeType="1"/>
                </p:cNvSpPr>
                <p:nvPr/>
              </p:nvSpPr>
              <p:spPr bwMode="auto">
                <a:xfrm>
                  <a:off x="6050465" y="4241805"/>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6" name="Line 6"/>
                <p:cNvSpPr>
                  <a:spLocks noChangeShapeType="1"/>
                </p:cNvSpPr>
                <p:nvPr/>
              </p:nvSpPr>
              <p:spPr bwMode="auto">
                <a:xfrm>
                  <a:off x="6050465" y="4389796"/>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7" name="Line 7"/>
                <p:cNvSpPr>
                  <a:spLocks noChangeShapeType="1"/>
                </p:cNvSpPr>
                <p:nvPr/>
              </p:nvSpPr>
              <p:spPr bwMode="auto">
                <a:xfrm>
                  <a:off x="6050465" y="4540063"/>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8" name="Line 8"/>
                <p:cNvSpPr>
                  <a:spLocks noChangeShapeType="1"/>
                </p:cNvSpPr>
                <p:nvPr/>
              </p:nvSpPr>
              <p:spPr bwMode="auto">
                <a:xfrm>
                  <a:off x="6050465" y="4688052"/>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9" name="Line 9"/>
                <p:cNvSpPr>
                  <a:spLocks noChangeShapeType="1"/>
                </p:cNvSpPr>
                <p:nvPr/>
              </p:nvSpPr>
              <p:spPr bwMode="auto">
                <a:xfrm>
                  <a:off x="6050465" y="4838318"/>
                  <a:ext cx="2278" cy="455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5" name="Line 447"/>
                <p:cNvSpPr>
                  <a:spLocks noChangeShapeType="1"/>
                </p:cNvSpPr>
                <p:nvPr/>
              </p:nvSpPr>
              <p:spPr bwMode="auto">
                <a:xfrm>
                  <a:off x="5513148"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6" name="Line 448"/>
                <p:cNvSpPr>
                  <a:spLocks noChangeShapeType="1"/>
                </p:cNvSpPr>
                <p:nvPr/>
              </p:nvSpPr>
              <p:spPr bwMode="auto">
                <a:xfrm>
                  <a:off x="5663415"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7" name="Line 449"/>
                <p:cNvSpPr>
                  <a:spLocks noChangeShapeType="1"/>
                </p:cNvSpPr>
                <p:nvPr/>
              </p:nvSpPr>
              <p:spPr bwMode="auto">
                <a:xfrm>
                  <a:off x="5811405"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8" name="Line 450"/>
                <p:cNvSpPr>
                  <a:spLocks noChangeShapeType="1"/>
                </p:cNvSpPr>
                <p:nvPr/>
              </p:nvSpPr>
              <p:spPr bwMode="auto">
                <a:xfrm>
                  <a:off x="5961672"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9" name="Line 451"/>
                <p:cNvSpPr>
                  <a:spLocks noChangeShapeType="1"/>
                </p:cNvSpPr>
                <p:nvPr/>
              </p:nvSpPr>
              <p:spPr bwMode="auto">
                <a:xfrm>
                  <a:off x="6111938" y="4797336"/>
                  <a:ext cx="72857"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40" name="Line 452"/>
                <p:cNvSpPr>
                  <a:spLocks noChangeShapeType="1"/>
                </p:cNvSpPr>
                <p:nvPr/>
              </p:nvSpPr>
              <p:spPr bwMode="auto">
                <a:xfrm>
                  <a:off x="6259927"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41" name="Line 453"/>
                <p:cNvSpPr>
                  <a:spLocks noChangeShapeType="1"/>
                </p:cNvSpPr>
                <p:nvPr/>
              </p:nvSpPr>
              <p:spPr bwMode="auto">
                <a:xfrm>
                  <a:off x="6407918"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42" name="Line 454"/>
                <p:cNvSpPr>
                  <a:spLocks noChangeShapeType="1"/>
                </p:cNvSpPr>
                <p:nvPr/>
              </p:nvSpPr>
              <p:spPr bwMode="auto">
                <a:xfrm>
                  <a:off x="6558184" y="4797336"/>
                  <a:ext cx="22768"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grpSp>
          <p:nvGrpSpPr>
            <p:cNvPr id="14" name="Group 13">
              <a:extLst>
                <a:ext uri="{FF2B5EF4-FFF2-40B4-BE49-F238E27FC236}">
                  <a16:creationId xmlns:a16="http://schemas.microsoft.com/office/drawing/2014/main" id="{2D2AF7F6-CCE4-DC8E-E121-12BE280CEEF8}"/>
                </a:ext>
              </a:extLst>
            </p:cNvPr>
            <p:cNvGrpSpPr/>
            <p:nvPr/>
          </p:nvGrpSpPr>
          <p:grpSpPr>
            <a:xfrm>
              <a:off x="4769472" y="2033342"/>
              <a:ext cx="2611450" cy="2611450"/>
              <a:chOff x="4769472" y="2033342"/>
              <a:chExt cx="2611450" cy="2611450"/>
            </a:xfrm>
          </p:grpSpPr>
          <p:sp>
            <p:nvSpPr>
              <p:cNvPr id="569" name="Freeform 409"/>
              <p:cNvSpPr>
                <a:spLocks noChangeArrowheads="1"/>
              </p:cNvSpPr>
              <p:nvPr/>
            </p:nvSpPr>
            <p:spPr bwMode="auto">
              <a:xfrm>
                <a:off x="5304511" y="3337928"/>
                <a:ext cx="1539094" cy="1306864"/>
              </a:xfrm>
              <a:custGeom>
                <a:avLst/>
                <a:gdLst>
                  <a:gd name="T0" fmla="*/ 0 w 2981"/>
                  <a:gd name="T1" fmla="*/ 2051 h 2531"/>
                  <a:gd name="T2" fmla="*/ 0 w 2981"/>
                  <a:gd name="T3" fmla="*/ 2051 h 2531"/>
                  <a:gd name="T4" fmla="*/ 1490 w 2981"/>
                  <a:gd name="T5" fmla="*/ 2530 h 2531"/>
                  <a:gd name="T6" fmla="*/ 2980 w 2981"/>
                  <a:gd name="T7" fmla="*/ 2051 h 2531"/>
                  <a:gd name="T8" fmla="*/ 1490 w 2981"/>
                  <a:gd name="T9" fmla="*/ 0 h 2531"/>
                  <a:gd name="T10" fmla="*/ 0 w 2981"/>
                  <a:gd name="T11" fmla="*/ 2051 h 2531"/>
                </a:gdLst>
                <a:ahLst/>
                <a:cxnLst>
                  <a:cxn ang="0">
                    <a:pos x="T0" y="T1"/>
                  </a:cxn>
                  <a:cxn ang="0">
                    <a:pos x="T2" y="T3"/>
                  </a:cxn>
                  <a:cxn ang="0">
                    <a:pos x="T4" y="T5"/>
                  </a:cxn>
                  <a:cxn ang="0">
                    <a:pos x="T6" y="T7"/>
                  </a:cxn>
                  <a:cxn ang="0">
                    <a:pos x="T8" y="T9"/>
                  </a:cxn>
                  <a:cxn ang="0">
                    <a:pos x="T10" y="T11"/>
                  </a:cxn>
                </a:cxnLst>
                <a:rect l="0" t="0" r="r" b="b"/>
                <a:pathLst>
                  <a:path w="2981" h="2531">
                    <a:moveTo>
                      <a:pt x="0" y="2051"/>
                    </a:moveTo>
                    <a:lnTo>
                      <a:pt x="0" y="2051"/>
                    </a:lnTo>
                    <a:cubicBezTo>
                      <a:pt x="415" y="2349"/>
                      <a:pt x="930" y="2530"/>
                      <a:pt x="1490" y="2530"/>
                    </a:cubicBezTo>
                    <a:cubicBezTo>
                      <a:pt x="2041" y="2530"/>
                      <a:pt x="2556" y="2349"/>
                      <a:pt x="2980" y="2051"/>
                    </a:cubicBezTo>
                    <a:cubicBezTo>
                      <a:pt x="1490" y="0"/>
                      <a:pt x="1490" y="0"/>
                      <a:pt x="1490" y="0"/>
                    </a:cubicBezTo>
                    <a:lnTo>
                      <a:pt x="0" y="2051"/>
                    </a:lnTo>
                  </a:path>
                </a:pathLst>
              </a:custGeom>
              <a:solidFill>
                <a:srgbClr val="90A184"/>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70" name="Freeform 410"/>
              <p:cNvSpPr>
                <a:spLocks noChangeArrowheads="1"/>
              </p:cNvSpPr>
              <p:nvPr/>
            </p:nvSpPr>
            <p:spPr bwMode="auto">
              <a:xfrm>
                <a:off x="4769472" y="2937218"/>
                <a:ext cx="1306864" cy="1459408"/>
              </a:xfrm>
              <a:custGeom>
                <a:avLst/>
                <a:gdLst>
                  <a:gd name="T0" fmla="*/ 118 w 2531"/>
                  <a:gd name="T1" fmla="*/ 0 h 2828"/>
                  <a:gd name="T2" fmla="*/ 118 w 2531"/>
                  <a:gd name="T3" fmla="*/ 0 h 2828"/>
                  <a:gd name="T4" fmla="*/ 0 w 2531"/>
                  <a:gd name="T5" fmla="*/ 776 h 2828"/>
                  <a:gd name="T6" fmla="*/ 1040 w 2531"/>
                  <a:gd name="T7" fmla="*/ 2827 h 2828"/>
                  <a:gd name="T8" fmla="*/ 2530 w 2531"/>
                  <a:gd name="T9" fmla="*/ 776 h 2828"/>
                  <a:gd name="T10" fmla="*/ 118 w 2531"/>
                  <a:gd name="T11" fmla="*/ 0 h 2828"/>
                </a:gdLst>
                <a:ahLst/>
                <a:cxnLst>
                  <a:cxn ang="0">
                    <a:pos x="T0" y="T1"/>
                  </a:cxn>
                  <a:cxn ang="0">
                    <a:pos x="T2" y="T3"/>
                  </a:cxn>
                  <a:cxn ang="0">
                    <a:pos x="T4" y="T5"/>
                  </a:cxn>
                  <a:cxn ang="0">
                    <a:pos x="T6" y="T7"/>
                  </a:cxn>
                  <a:cxn ang="0">
                    <a:pos x="T8" y="T9"/>
                  </a:cxn>
                  <a:cxn ang="0">
                    <a:pos x="T10" y="T11"/>
                  </a:cxn>
                </a:cxnLst>
                <a:rect l="0" t="0" r="r" b="b"/>
                <a:pathLst>
                  <a:path w="2531" h="2828">
                    <a:moveTo>
                      <a:pt x="118" y="0"/>
                    </a:moveTo>
                    <a:lnTo>
                      <a:pt x="118" y="0"/>
                    </a:lnTo>
                    <a:cubicBezTo>
                      <a:pt x="46" y="244"/>
                      <a:pt x="0" y="505"/>
                      <a:pt x="0" y="776"/>
                    </a:cubicBezTo>
                    <a:cubicBezTo>
                      <a:pt x="0" y="1617"/>
                      <a:pt x="407" y="2366"/>
                      <a:pt x="1040" y="2827"/>
                    </a:cubicBezTo>
                    <a:cubicBezTo>
                      <a:pt x="2530" y="776"/>
                      <a:pt x="2530" y="776"/>
                      <a:pt x="2530" y="776"/>
                    </a:cubicBezTo>
                    <a:lnTo>
                      <a:pt x="118" y="0"/>
                    </a:lnTo>
                  </a:path>
                </a:pathLst>
              </a:custGeom>
              <a:solidFill>
                <a:srgbClr val="7D8E74"/>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71" name="Freeform 411"/>
              <p:cNvSpPr>
                <a:spLocks noChangeArrowheads="1"/>
              </p:cNvSpPr>
              <p:nvPr/>
            </p:nvSpPr>
            <p:spPr bwMode="auto">
              <a:xfrm>
                <a:off x="4828668" y="2033342"/>
                <a:ext cx="1245390" cy="1306864"/>
              </a:xfrm>
              <a:custGeom>
                <a:avLst/>
                <a:gdLst>
                  <a:gd name="T0" fmla="*/ 0 w 2413"/>
                  <a:gd name="T1" fmla="*/ 1753 h 2530"/>
                  <a:gd name="T2" fmla="*/ 0 w 2413"/>
                  <a:gd name="T3" fmla="*/ 1753 h 2530"/>
                  <a:gd name="T4" fmla="*/ 2412 w 2413"/>
                  <a:gd name="T5" fmla="*/ 2529 h 2530"/>
                  <a:gd name="T6" fmla="*/ 2412 w 2413"/>
                  <a:gd name="T7" fmla="*/ 0 h 2530"/>
                  <a:gd name="T8" fmla="*/ 0 w 2413"/>
                  <a:gd name="T9" fmla="*/ 1753 h 2530"/>
                </a:gdLst>
                <a:ahLst/>
                <a:cxnLst>
                  <a:cxn ang="0">
                    <a:pos x="T0" y="T1"/>
                  </a:cxn>
                  <a:cxn ang="0">
                    <a:pos x="T2" y="T3"/>
                  </a:cxn>
                  <a:cxn ang="0">
                    <a:pos x="T4" y="T5"/>
                  </a:cxn>
                  <a:cxn ang="0">
                    <a:pos x="T6" y="T7"/>
                  </a:cxn>
                  <a:cxn ang="0">
                    <a:pos x="T8" y="T9"/>
                  </a:cxn>
                </a:cxnLst>
                <a:rect l="0" t="0" r="r" b="b"/>
                <a:pathLst>
                  <a:path w="2413" h="2530">
                    <a:moveTo>
                      <a:pt x="0" y="1753"/>
                    </a:moveTo>
                    <a:lnTo>
                      <a:pt x="0" y="1753"/>
                    </a:lnTo>
                    <a:cubicBezTo>
                      <a:pt x="2412" y="2529"/>
                      <a:pt x="2412" y="2529"/>
                      <a:pt x="2412" y="2529"/>
                    </a:cubicBezTo>
                    <a:cubicBezTo>
                      <a:pt x="2412" y="0"/>
                      <a:pt x="2412" y="0"/>
                      <a:pt x="2412" y="0"/>
                    </a:cubicBezTo>
                    <a:cubicBezTo>
                      <a:pt x="1283" y="0"/>
                      <a:pt x="334" y="732"/>
                      <a:pt x="0" y="1753"/>
                    </a:cubicBezTo>
                  </a:path>
                </a:pathLst>
              </a:custGeom>
              <a:solidFill>
                <a:srgbClr val="6E8063"/>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72" name="Freeform 412"/>
              <p:cNvSpPr>
                <a:spLocks noChangeArrowheads="1"/>
              </p:cNvSpPr>
              <p:nvPr/>
            </p:nvSpPr>
            <p:spPr bwMode="auto">
              <a:xfrm>
                <a:off x="6074058" y="2033342"/>
                <a:ext cx="1240838" cy="1306864"/>
              </a:xfrm>
              <a:custGeom>
                <a:avLst/>
                <a:gdLst>
                  <a:gd name="T0" fmla="*/ 2403 w 2404"/>
                  <a:gd name="T1" fmla="*/ 1753 h 2530"/>
                  <a:gd name="T2" fmla="*/ 2403 w 2404"/>
                  <a:gd name="T3" fmla="*/ 1753 h 2530"/>
                  <a:gd name="T4" fmla="*/ 0 w 2404"/>
                  <a:gd name="T5" fmla="*/ 0 h 2530"/>
                  <a:gd name="T6" fmla="*/ 0 w 2404"/>
                  <a:gd name="T7" fmla="*/ 2529 h 2530"/>
                  <a:gd name="T8" fmla="*/ 2403 w 2404"/>
                  <a:gd name="T9" fmla="*/ 1753 h 2530"/>
                </a:gdLst>
                <a:ahLst/>
                <a:cxnLst>
                  <a:cxn ang="0">
                    <a:pos x="T0" y="T1"/>
                  </a:cxn>
                  <a:cxn ang="0">
                    <a:pos x="T2" y="T3"/>
                  </a:cxn>
                  <a:cxn ang="0">
                    <a:pos x="T4" y="T5"/>
                  </a:cxn>
                  <a:cxn ang="0">
                    <a:pos x="T6" y="T7"/>
                  </a:cxn>
                  <a:cxn ang="0">
                    <a:pos x="T8" y="T9"/>
                  </a:cxn>
                </a:cxnLst>
                <a:rect l="0" t="0" r="r" b="b"/>
                <a:pathLst>
                  <a:path w="2404" h="2530">
                    <a:moveTo>
                      <a:pt x="2403" y="1753"/>
                    </a:moveTo>
                    <a:lnTo>
                      <a:pt x="2403" y="1753"/>
                    </a:lnTo>
                    <a:cubicBezTo>
                      <a:pt x="2078" y="732"/>
                      <a:pt x="1120" y="0"/>
                      <a:pt x="0" y="0"/>
                    </a:cubicBezTo>
                    <a:cubicBezTo>
                      <a:pt x="0" y="2529"/>
                      <a:pt x="0" y="2529"/>
                      <a:pt x="0" y="2529"/>
                    </a:cubicBezTo>
                    <a:lnTo>
                      <a:pt x="2403" y="1753"/>
                    </a:lnTo>
                  </a:path>
                </a:pathLst>
              </a:custGeom>
              <a:solidFill>
                <a:srgbClr val="DAE0D2"/>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1" name="Freeform 413"/>
              <p:cNvSpPr>
                <a:spLocks noChangeArrowheads="1"/>
              </p:cNvSpPr>
              <p:nvPr/>
            </p:nvSpPr>
            <p:spPr bwMode="auto">
              <a:xfrm>
                <a:off x="6074058" y="2937218"/>
                <a:ext cx="1306864" cy="1459408"/>
              </a:xfrm>
              <a:custGeom>
                <a:avLst/>
                <a:gdLst>
                  <a:gd name="T0" fmla="*/ 1490 w 2530"/>
                  <a:gd name="T1" fmla="*/ 2827 h 2828"/>
                  <a:gd name="T2" fmla="*/ 1490 w 2530"/>
                  <a:gd name="T3" fmla="*/ 2827 h 2828"/>
                  <a:gd name="T4" fmla="*/ 2529 w 2530"/>
                  <a:gd name="T5" fmla="*/ 776 h 2828"/>
                  <a:gd name="T6" fmla="*/ 2403 w 2530"/>
                  <a:gd name="T7" fmla="*/ 0 h 2828"/>
                  <a:gd name="T8" fmla="*/ 0 w 2530"/>
                  <a:gd name="T9" fmla="*/ 776 h 2828"/>
                  <a:gd name="T10" fmla="*/ 1490 w 2530"/>
                  <a:gd name="T11" fmla="*/ 2827 h 2828"/>
                </a:gdLst>
                <a:ahLst/>
                <a:cxnLst>
                  <a:cxn ang="0">
                    <a:pos x="T0" y="T1"/>
                  </a:cxn>
                  <a:cxn ang="0">
                    <a:pos x="T2" y="T3"/>
                  </a:cxn>
                  <a:cxn ang="0">
                    <a:pos x="T4" y="T5"/>
                  </a:cxn>
                  <a:cxn ang="0">
                    <a:pos x="T6" y="T7"/>
                  </a:cxn>
                  <a:cxn ang="0">
                    <a:pos x="T8" y="T9"/>
                  </a:cxn>
                  <a:cxn ang="0">
                    <a:pos x="T10" y="T11"/>
                  </a:cxn>
                </a:cxnLst>
                <a:rect l="0" t="0" r="r" b="b"/>
                <a:pathLst>
                  <a:path w="2530" h="2828">
                    <a:moveTo>
                      <a:pt x="1490" y="2827"/>
                    </a:moveTo>
                    <a:lnTo>
                      <a:pt x="1490" y="2827"/>
                    </a:lnTo>
                    <a:cubicBezTo>
                      <a:pt x="2123" y="2366"/>
                      <a:pt x="2529" y="1617"/>
                      <a:pt x="2529" y="776"/>
                    </a:cubicBezTo>
                    <a:cubicBezTo>
                      <a:pt x="2529" y="505"/>
                      <a:pt x="2484" y="244"/>
                      <a:pt x="2403" y="0"/>
                    </a:cubicBezTo>
                    <a:cubicBezTo>
                      <a:pt x="0" y="776"/>
                      <a:pt x="0" y="776"/>
                      <a:pt x="0" y="776"/>
                    </a:cubicBezTo>
                    <a:lnTo>
                      <a:pt x="1490" y="2827"/>
                    </a:lnTo>
                  </a:path>
                </a:pathLst>
              </a:custGeom>
              <a:solidFill>
                <a:srgbClr val="AABC99"/>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sp>
        <p:nvSpPr>
          <p:cNvPr id="660" name="CuadroTexto 659"/>
          <p:cNvSpPr txBox="1"/>
          <p:nvPr/>
        </p:nvSpPr>
        <p:spPr>
          <a:xfrm>
            <a:off x="1006265" y="1868423"/>
            <a:ext cx="2532297" cy="830997"/>
          </a:xfrm>
          <a:prstGeom prst="rect">
            <a:avLst/>
          </a:prstGeom>
          <a:noFill/>
        </p:spPr>
        <p:txBody>
          <a:bodyPr wrap="square" rtlCol="0">
            <a:spAutoFit/>
          </a:bodyPr>
          <a:lstStyle/>
          <a:p>
            <a:pPr algn="r"/>
            <a:r>
              <a:rPr lang="en-US" sz="2400" b="1" dirty="0">
                <a:solidFill>
                  <a:srgbClr val="62755B"/>
                </a:solidFill>
                <a:latin typeface="Calibri" panose="020F0502020204030204" pitchFamily="34" charset="0"/>
                <a:ea typeface="Lato" charset="0"/>
                <a:cs typeface="Calibri" panose="020F0502020204030204" pitchFamily="34" charset="0"/>
              </a:rPr>
              <a:t>Meaning of your query</a:t>
            </a:r>
          </a:p>
        </p:txBody>
      </p:sp>
      <p:sp>
        <p:nvSpPr>
          <p:cNvPr id="114" name="CuadroTexto 659">
            <a:extLst>
              <a:ext uri="{FF2B5EF4-FFF2-40B4-BE49-F238E27FC236}">
                <a16:creationId xmlns:a16="http://schemas.microsoft.com/office/drawing/2014/main" id="{4271631E-83C8-A16E-FE30-506C07E9DD9C}"/>
              </a:ext>
            </a:extLst>
          </p:cNvPr>
          <p:cNvSpPr txBox="1"/>
          <p:nvPr/>
        </p:nvSpPr>
        <p:spPr>
          <a:xfrm>
            <a:off x="1014918" y="3382401"/>
            <a:ext cx="2532297" cy="830997"/>
          </a:xfrm>
          <a:prstGeom prst="rect">
            <a:avLst/>
          </a:prstGeom>
          <a:noFill/>
        </p:spPr>
        <p:txBody>
          <a:bodyPr wrap="square" rtlCol="0">
            <a:spAutoFit/>
          </a:bodyPr>
          <a:lstStyle/>
          <a:p>
            <a:pPr marR="0" lvl="0" indent="0" algn="r" fontAlgn="auto">
              <a:lnSpc>
                <a:spcPct val="100000"/>
              </a:lnSpc>
              <a:spcBef>
                <a:spcPts val="0"/>
              </a:spcBef>
              <a:spcAft>
                <a:spcPts val="0"/>
              </a:spcAft>
              <a:buClrTx/>
              <a:buSzTx/>
              <a:buFontTx/>
              <a:buNone/>
              <a:tabLst/>
              <a:defRPr/>
            </a:pPr>
            <a:r>
              <a:rPr lang="en-US" sz="2400" b="1" dirty="0">
                <a:solidFill>
                  <a:srgbClr val="62755B"/>
                </a:solidFill>
                <a:latin typeface="Calibri" panose="020F0502020204030204" pitchFamily="34" charset="0"/>
                <a:ea typeface="Lato" charset="0"/>
                <a:cs typeface="Calibri" panose="020F0502020204030204" pitchFamily="34" charset="0"/>
              </a:rPr>
              <a:t>Relevance of web pages</a:t>
            </a:r>
          </a:p>
        </p:txBody>
      </p:sp>
      <p:sp>
        <p:nvSpPr>
          <p:cNvPr id="117" name="CuadroTexto 659">
            <a:extLst>
              <a:ext uri="{FF2B5EF4-FFF2-40B4-BE49-F238E27FC236}">
                <a16:creationId xmlns:a16="http://schemas.microsoft.com/office/drawing/2014/main" id="{D6C75604-0850-7E2B-FE96-7D45C39F412A}"/>
              </a:ext>
            </a:extLst>
          </p:cNvPr>
          <p:cNvSpPr txBox="1"/>
          <p:nvPr/>
        </p:nvSpPr>
        <p:spPr>
          <a:xfrm>
            <a:off x="8355303" y="2144025"/>
            <a:ext cx="30636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2755B"/>
                </a:solidFill>
                <a:effectLst/>
                <a:uLnTx/>
                <a:uFillTx/>
                <a:latin typeface="Calibri" panose="020F0502020204030204" pitchFamily="34" charset="0"/>
                <a:ea typeface="Lato" charset="0"/>
                <a:cs typeface="Calibri" panose="020F0502020204030204" pitchFamily="34" charset="0"/>
              </a:rPr>
              <a:t>Usability of web pages</a:t>
            </a:r>
          </a:p>
        </p:txBody>
      </p:sp>
      <p:sp>
        <p:nvSpPr>
          <p:cNvPr id="121" name="CuadroTexto 659">
            <a:extLst>
              <a:ext uri="{FF2B5EF4-FFF2-40B4-BE49-F238E27FC236}">
                <a16:creationId xmlns:a16="http://schemas.microsoft.com/office/drawing/2014/main" id="{9881BFC2-CC78-7743-F67A-E8517782EA14}"/>
              </a:ext>
            </a:extLst>
          </p:cNvPr>
          <p:cNvSpPr txBox="1"/>
          <p:nvPr/>
        </p:nvSpPr>
        <p:spPr>
          <a:xfrm>
            <a:off x="8355303" y="3623043"/>
            <a:ext cx="3090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62755B"/>
                </a:solidFill>
                <a:latin typeface="Calibri" panose="020F0502020204030204" pitchFamily="34" charset="0"/>
                <a:ea typeface="Lato" charset="0"/>
                <a:cs typeface="Calibri" panose="020F0502020204030204" pitchFamily="34" charset="0"/>
              </a:rPr>
              <a:t>Context and settings</a:t>
            </a:r>
          </a:p>
        </p:txBody>
      </p:sp>
      <p:sp>
        <p:nvSpPr>
          <p:cNvPr id="124" name="CuadroTexto 659">
            <a:extLst>
              <a:ext uri="{FF2B5EF4-FFF2-40B4-BE49-F238E27FC236}">
                <a16:creationId xmlns:a16="http://schemas.microsoft.com/office/drawing/2014/main" id="{02934418-DDCA-DB09-F102-4390189E57E9}"/>
              </a:ext>
            </a:extLst>
          </p:cNvPr>
          <p:cNvSpPr txBox="1"/>
          <p:nvPr/>
        </p:nvSpPr>
        <p:spPr>
          <a:xfrm>
            <a:off x="4544718" y="5440210"/>
            <a:ext cx="3090556" cy="461665"/>
          </a:xfrm>
          <a:prstGeom prst="rect">
            <a:avLst/>
          </a:prstGeom>
          <a:noFill/>
        </p:spPr>
        <p:txBody>
          <a:bodyPr wrap="square" rtlCol="0">
            <a:spAutoFit/>
          </a:bodyPr>
          <a:lstStyle/>
          <a:p>
            <a:pPr algn="ctr"/>
            <a:r>
              <a:rPr lang="en-US" sz="2400" b="1" dirty="0">
                <a:solidFill>
                  <a:srgbClr val="62755B"/>
                </a:solidFill>
                <a:latin typeface="Calibri" panose="020F0502020204030204" pitchFamily="34" charset="0"/>
                <a:ea typeface="Lato" charset="0"/>
                <a:cs typeface="Calibri" panose="020F0502020204030204" pitchFamily="34" charset="0"/>
              </a:rPr>
              <a:t>Quality of content</a:t>
            </a:r>
          </a:p>
        </p:txBody>
      </p:sp>
      <p:sp>
        <p:nvSpPr>
          <p:cNvPr id="126" name="Text Placeholder 2">
            <a:extLst>
              <a:ext uri="{FF2B5EF4-FFF2-40B4-BE49-F238E27FC236}">
                <a16:creationId xmlns:a16="http://schemas.microsoft.com/office/drawing/2014/main" id="{4071FE10-3490-DFFD-7114-6F05354DB58E}"/>
              </a:ext>
            </a:extLst>
          </p:cNvPr>
          <p:cNvSpPr txBox="1">
            <a:spLocks/>
          </p:cNvSpPr>
          <p:nvPr/>
        </p:nvSpPr>
        <p:spPr>
          <a:xfrm>
            <a:off x="850623" y="238529"/>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600" dirty="0">
                <a:solidFill>
                  <a:srgbClr val="000000"/>
                </a:solidFill>
              </a:rPr>
              <a:t>SEO and the Third Sector: How Does SEO Work?</a:t>
            </a:r>
          </a:p>
        </p:txBody>
      </p:sp>
      <p:pic>
        <p:nvPicPr>
          <p:cNvPr id="5" name="Graphic 4" descr="Checklist with solid fill">
            <a:extLst>
              <a:ext uri="{FF2B5EF4-FFF2-40B4-BE49-F238E27FC236}">
                <a16:creationId xmlns:a16="http://schemas.microsoft.com/office/drawing/2014/main" id="{54F439C3-BDEA-3E5F-46EF-B7C5725624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3216" y="2306449"/>
            <a:ext cx="711724" cy="711724"/>
          </a:xfrm>
          <a:prstGeom prst="rect">
            <a:avLst/>
          </a:prstGeom>
        </p:spPr>
      </p:pic>
      <p:pic>
        <p:nvPicPr>
          <p:cNvPr id="7" name="Graphic 6" descr="Gears with solid fill">
            <a:extLst>
              <a:ext uri="{FF2B5EF4-FFF2-40B4-BE49-F238E27FC236}">
                <a16:creationId xmlns:a16="http://schemas.microsoft.com/office/drawing/2014/main" id="{5B4E9749-E344-DD32-CACF-FEEECAC761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7523" y="3232298"/>
            <a:ext cx="738677" cy="738677"/>
          </a:xfrm>
          <a:prstGeom prst="rect">
            <a:avLst/>
          </a:prstGeom>
        </p:spPr>
      </p:pic>
      <p:pic>
        <p:nvPicPr>
          <p:cNvPr id="9" name="Graphic 8" descr="Document with solid fill">
            <a:extLst>
              <a:ext uri="{FF2B5EF4-FFF2-40B4-BE49-F238E27FC236}">
                <a16:creationId xmlns:a16="http://schemas.microsoft.com/office/drawing/2014/main" id="{BFEF5879-FF56-D3AD-FC3B-503316721A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4749" y="3764738"/>
            <a:ext cx="700496" cy="700496"/>
          </a:xfrm>
          <a:prstGeom prst="rect">
            <a:avLst/>
          </a:prstGeom>
        </p:spPr>
      </p:pic>
      <p:pic>
        <p:nvPicPr>
          <p:cNvPr id="11" name="Graphic 10" descr="Magnifying glass with solid fill">
            <a:extLst>
              <a:ext uri="{FF2B5EF4-FFF2-40B4-BE49-F238E27FC236}">
                <a16:creationId xmlns:a16="http://schemas.microsoft.com/office/drawing/2014/main" id="{CF79F636-1699-D8B0-6441-FB578191EA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88250" y="3149588"/>
            <a:ext cx="736414" cy="736414"/>
          </a:xfrm>
          <a:prstGeom prst="rect">
            <a:avLst/>
          </a:prstGeom>
        </p:spPr>
      </p:pic>
      <p:pic>
        <p:nvPicPr>
          <p:cNvPr id="13" name="Graphic 12" descr="Help with solid fill">
            <a:extLst>
              <a:ext uri="{FF2B5EF4-FFF2-40B4-BE49-F238E27FC236}">
                <a16:creationId xmlns:a16="http://schemas.microsoft.com/office/drawing/2014/main" id="{3A6AA7B6-606C-F358-D8C6-C10F0C4914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15718" y="2335222"/>
            <a:ext cx="754540" cy="754540"/>
          </a:xfrm>
          <a:prstGeom prst="rect">
            <a:avLst/>
          </a:prstGeom>
        </p:spPr>
      </p:pic>
    </p:spTree>
    <p:extLst>
      <p:ext uri="{BB962C8B-B14F-4D97-AF65-F5344CB8AC3E}">
        <p14:creationId xmlns:p14="http://schemas.microsoft.com/office/powerpoint/2010/main" val="1830778362"/>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and the Third Sector</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dirty="0"/>
              <a:t>Use the right target keywords</a:t>
            </a:r>
          </a:p>
          <a:p>
            <a:pPr marL="0" indent="0"/>
            <a:endParaRPr lang="en-GB" dirty="0"/>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SEO Tools for non-profits</a:t>
            </a:r>
          </a:p>
          <a:p>
            <a:endParaRPr lang="en-GB" dirty="0"/>
          </a:p>
          <a:p>
            <a:endParaRPr lang="en-ZA" dirty="0"/>
          </a:p>
        </p:txBody>
      </p:sp>
    </p:spTree>
    <p:extLst>
      <p:ext uri="{BB962C8B-B14F-4D97-AF65-F5344CB8AC3E}">
        <p14:creationId xmlns:p14="http://schemas.microsoft.com/office/powerpoint/2010/main" val="36226428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and the Third Sector</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Create quality content</a:t>
            </a:r>
          </a:p>
          <a:p>
            <a:pPr marL="0" indent="0"/>
            <a:endParaRPr lang="en-GB" dirty="0"/>
          </a:p>
          <a:p>
            <a:pPr marL="342900" lvl="1" indent="-342900">
              <a:spcBef>
                <a:spcPts val="1000"/>
              </a:spcBef>
              <a:buClr>
                <a:schemeClr val="accent2"/>
              </a:buClr>
              <a:buFont typeface="Arial" panose="020B0604020202020204" pitchFamily="34" charset="0"/>
              <a:buChar char="•"/>
            </a:pPr>
            <a:r>
              <a:rPr lang="en-GB" sz="2400" u="sng" spc="0" dirty="0">
                <a:solidFill>
                  <a:srgbClr val="000000"/>
                </a:solidFill>
                <a:latin typeface="+mn-lt"/>
              </a:rPr>
              <a:t>Create focused content:</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Calibri" panose="020F0502020204030204" pitchFamily="34" charset="0"/>
              <a:buChar char="‒"/>
            </a:pPr>
            <a:r>
              <a:rPr lang="en-GB" sz="2400" spc="0" dirty="0">
                <a:solidFill>
                  <a:srgbClr val="000000"/>
                </a:solidFill>
                <a:latin typeface="+mn-lt"/>
              </a:rPr>
              <a:t>Keeping content up to date</a:t>
            </a:r>
          </a:p>
          <a:p>
            <a:pPr marL="342900" lvl="1" indent="-342900">
              <a:spcBef>
                <a:spcPts val="1000"/>
              </a:spcBef>
              <a:buClr>
                <a:schemeClr val="accent2"/>
              </a:buClr>
              <a:buFont typeface="Calibri" panose="020F050202020403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Calibri" panose="020F0502020204030204" pitchFamily="34" charset="0"/>
              <a:buChar char="‒"/>
            </a:pPr>
            <a:r>
              <a:rPr lang="en-GB" sz="2400" spc="0" dirty="0">
                <a:solidFill>
                  <a:srgbClr val="000000"/>
                </a:solidFill>
                <a:latin typeface="+mn-lt"/>
              </a:rPr>
              <a:t>Ensuring your content is factually accurate</a:t>
            </a:r>
          </a:p>
          <a:p>
            <a:pPr marL="342900" lvl="1" indent="-342900">
              <a:spcBef>
                <a:spcPts val="1000"/>
              </a:spcBef>
              <a:buClr>
                <a:schemeClr val="accent2"/>
              </a:buClr>
              <a:buFont typeface="Calibri" panose="020F050202020403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Calibri" panose="020F0502020204030204" pitchFamily="34" charset="0"/>
              <a:buChar char="‒"/>
            </a:pPr>
            <a:r>
              <a:rPr lang="en-GB" sz="2400" spc="0" dirty="0">
                <a:solidFill>
                  <a:srgbClr val="000000"/>
                </a:solidFill>
                <a:latin typeface="+mn-lt"/>
              </a:rPr>
              <a:t>Recruiting experts or guest writers to create content</a:t>
            </a:r>
          </a:p>
          <a:p>
            <a:endParaRPr lang="en-GB" dirty="0"/>
          </a:p>
          <a:p>
            <a:endParaRPr lang="en-ZA" dirty="0"/>
          </a:p>
        </p:txBody>
      </p:sp>
    </p:spTree>
    <p:extLst>
      <p:ext uri="{BB962C8B-B14F-4D97-AF65-F5344CB8AC3E}">
        <p14:creationId xmlns:p14="http://schemas.microsoft.com/office/powerpoint/2010/main" val="14963412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and the Third Sector</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Create quality content (cont.)</a:t>
            </a:r>
          </a:p>
          <a:p>
            <a:pPr marL="0" indent="0"/>
            <a:endParaRPr lang="en-GB" dirty="0"/>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Lean into YouTube</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Elevate your content with visuals</a:t>
            </a:r>
          </a:p>
          <a:p>
            <a:endParaRPr lang="en-GB" dirty="0"/>
          </a:p>
          <a:p>
            <a:endParaRPr lang="en-ZA" dirty="0"/>
          </a:p>
        </p:txBody>
      </p:sp>
    </p:spTree>
    <p:extLst>
      <p:ext uri="{BB962C8B-B14F-4D97-AF65-F5344CB8AC3E}">
        <p14:creationId xmlns:p14="http://schemas.microsoft.com/office/powerpoint/2010/main" val="2023536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and the Third Sector</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Follow on-page best practices</a:t>
            </a:r>
          </a:p>
          <a:p>
            <a:pPr marL="0" indent="0"/>
            <a:endParaRPr lang="en-GB" dirty="0"/>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Title Tag</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Meta Description</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Headings</a:t>
            </a:r>
          </a:p>
          <a:p>
            <a:pPr marL="800100" lvl="1" indent="-342900">
              <a:buClr>
                <a:schemeClr val="accent2"/>
              </a:buClr>
              <a:buFont typeface="Arial" panose="020B0604020202020204" pitchFamily="34" charset="0"/>
              <a:buChar char="•"/>
            </a:pPr>
            <a:endParaRPr lang="en-GB" sz="2400" dirty="0">
              <a:solidFill>
                <a:srgbClr val="000000"/>
              </a:solidFill>
              <a:latin typeface="+mn-lt"/>
            </a:endParaRPr>
          </a:p>
          <a:p>
            <a:endParaRPr lang="en-ZA" dirty="0"/>
          </a:p>
        </p:txBody>
      </p:sp>
    </p:spTree>
    <p:extLst>
      <p:ext uri="{BB962C8B-B14F-4D97-AF65-F5344CB8AC3E}">
        <p14:creationId xmlns:p14="http://schemas.microsoft.com/office/powerpoint/2010/main" val="3409275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0"/>
            <a:r>
              <a:rPr lang="en-GB" b="1" dirty="0">
                <a:solidFill>
                  <a:schemeClr val="accent2"/>
                </a:solidFill>
              </a:rPr>
              <a:t>The process of automation: </a:t>
            </a:r>
            <a:r>
              <a:rPr lang="en-GB" dirty="0"/>
              <a:t>The use of technology to automate complex business processes. It includes three main functions: </a:t>
            </a:r>
          </a:p>
          <a:p>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What Is the Process of Automation? </a:t>
            </a:r>
            <a:endParaRPr lang="en-US" dirty="0"/>
          </a:p>
        </p:txBody>
      </p:sp>
      <p:graphicFrame>
        <p:nvGraphicFramePr>
          <p:cNvPr id="3" name="Diagram 2">
            <a:extLst>
              <a:ext uri="{FF2B5EF4-FFF2-40B4-BE49-F238E27FC236}">
                <a16:creationId xmlns:a16="http://schemas.microsoft.com/office/drawing/2014/main" id="{E7B2CA31-B9A5-FFC1-868B-7B2E658AA945}"/>
              </a:ext>
            </a:extLst>
          </p:cNvPr>
          <p:cNvGraphicFramePr/>
          <p:nvPr/>
        </p:nvGraphicFramePr>
        <p:xfrm>
          <a:off x="798380" y="3020785"/>
          <a:ext cx="10386689" cy="2662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83214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and the Third Sector</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Follow on-page best practices (cont.)</a:t>
            </a:r>
          </a:p>
          <a:p>
            <a:pPr marL="0" indent="0"/>
            <a:endParaRPr lang="en-GB" dirty="0"/>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ALT Text</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Internal Linking</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Anchor Text</a:t>
            </a:r>
          </a:p>
          <a:p>
            <a:endParaRPr lang="en-GB" dirty="0"/>
          </a:p>
          <a:p>
            <a:endParaRPr lang="en-ZA" dirty="0"/>
          </a:p>
        </p:txBody>
      </p:sp>
    </p:spTree>
    <p:extLst>
      <p:ext uri="{BB962C8B-B14F-4D97-AF65-F5344CB8AC3E}">
        <p14:creationId xmlns:p14="http://schemas.microsoft.com/office/powerpoint/2010/main" val="20357527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and the Third Sector</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Optimize your user experience</a:t>
            </a:r>
          </a:p>
          <a:p>
            <a:pPr marL="0" indent="0"/>
            <a:endParaRPr lang="en-GB" dirty="0"/>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Keep website load time under 5 seconds to avoid losing readers’ attention</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Offer intuitive navigation to show your audience where to get key information</a:t>
            </a:r>
          </a:p>
          <a:p>
            <a:pPr marL="457200" lvl="1" indent="0">
              <a:buClr>
                <a:schemeClr val="accent2"/>
              </a:buClr>
            </a:pPr>
            <a:endParaRPr lang="en-GB" sz="2400" dirty="0">
              <a:solidFill>
                <a:srgbClr val="000000"/>
              </a:solidFill>
              <a:latin typeface="+mn-lt"/>
            </a:endParaRPr>
          </a:p>
        </p:txBody>
      </p:sp>
    </p:spTree>
    <p:extLst>
      <p:ext uri="{BB962C8B-B14F-4D97-AF65-F5344CB8AC3E}">
        <p14:creationId xmlns:p14="http://schemas.microsoft.com/office/powerpoint/2010/main" val="36214956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and the Third Sector</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Optimize your user experience (cont.)</a:t>
            </a:r>
          </a:p>
          <a:p>
            <a:pPr marL="0" indent="0"/>
            <a:endParaRPr lang="en-GB" dirty="0"/>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Make your content easy to read and understand</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Organize your content to make it more easily discoverable</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Meet the four principles for web accessibility</a:t>
            </a:r>
          </a:p>
          <a:p>
            <a:endParaRPr lang="en-GB" dirty="0"/>
          </a:p>
          <a:p>
            <a:endParaRPr lang="en-ZA" dirty="0"/>
          </a:p>
        </p:txBody>
      </p:sp>
    </p:spTree>
    <p:extLst>
      <p:ext uri="{BB962C8B-B14F-4D97-AF65-F5344CB8AC3E}">
        <p14:creationId xmlns:p14="http://schemas.microsoft.com/office/powerpoint/2010/main" val="12327480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and the Third Sector</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dirty="0"/>
              <a:t>Pay attention to off-page SEO</a:t>
            </a:r>
          </a:p>
          <a:p>
            <a:pPr marL="0" indent="0"/>
            <a:endParaRPr lang="en-GB" dirty="0"/>
          </a:p>
          <a:p>
            <a:pPr marL="342900" indent="-342900">
              <a:buBlip>
                <a:blip r:embed="rId3"/>
              </a:buBlip>
            </a:pPr>
            <a:r>
              <a:rPr lang="en-GB" dirty="0"/>
              <a:t>Leverage local SEO opportunities</a:t>
            </a:r>
          </a:p>
          <a:p>
            <a:pPr marL="0" indent="0"/>
            <a:endParaRPr lang="en-GB" dirty="0"/>
          </a:p>
          <a:p>
            <a:pPr marL="342900" indent="-342900">
              <a:buBlip>
                <a:blip r:embed="rId3"/>
              </a:buBlip>
            </a:pPr>
            <a:r>
              <a:rPr lang="en-GB" dirty="0"/>
              <a:t>Stay updated on SEO trends</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b="1" spc="0" dirty="0">
                <a:solidFill>
                  <a:schemeClr val="accent2"/>
                </a:solidFill>
                <a:latin typeface="+mn-lt"/>
              </a:rPr>
              <a:t>Core Web Vitals: </a:t>
            </a:r>
            <a:r>
              <a:rPr lang="en-GB" u="sng" dirty="0">
                <a:solidFill>
                  <a:schemeClr val="accent2">
                    <a:lumMod val="75000"/>
                  </a:schemeClr>
                </a:solidFill>
                <a:hlinkClick r:id="rId4">
                  <a:extLst>
                    <a:ext uri="{A12FA001-AC4F-418D-AE19-62706E023703}">
                      <ahyp:hlinkClr xmlns:ahyp="http://schemas.microsoft.com/office/drawing/2018/hyperlinkcolor" val="tx"/>
                    </a:ext>
                  </a:extLst>
                </a:hlinkClick>
              </a:rPr>
              <a:t>Google Core Web Vitals</a:t>
            </a:r>
            <a:r>
              <a:rPr lang="en-GB" sz="2600" dirty="0">
                <a:solidFill>
                  <a:prstClr val="black"/>
                </a:solidFill>
              </a:rPr>
              <a:t> </a:t>
            </a:r>
            <a:r>
              <a:rPr lang="en-GB" spc="0" dirty="0">
                <a:solidFill>
                  <a:srgbClr val="000000"/>
                </a:solidFill>
                <a:latin typeface="+mn-lt"/>
              </a:rPr>
              <a:t>measure and evaluate the speed, responsiveness, and visual stability of your website.</a:t>
            </a:r>
          </a:p>
          <a:p>
            <a:pPr marL="800100" lvl="1" indent="-342900">
              <a:buClr>
                <a:schemeClr val="accent2"/>
              </a:buClr>
              <a:buFont typeface="Arial" panose="020B0604020202020204" pitchFamily="34" charset="0"/>
              <a:buChar char="•"/>
            </a:pPr>
            <a:endParaRPr lang="en-GB" sz="2400" dirty="0">
              <a:solidFill>
                <a:srgbClr val="000000"/>
              </a:solidFill>
              <a:latin typeface="+mn-lt"/>
            </a:endParaRPr>
          </a:p>
          <a:p>
            <a:pPr marL="342900" indent="-342900">
              <a:buBlip>
                <a:blip r:embed="rId3"/>
              </a:buBlip>
            </a:pPr>
            <a:endParaRPr lang="en-GB" dirty="0"/>
          </a:p>
          <a:p>
            <a:endParaRPr lang="en-GB" dirty="0"/>
          </a:p>
          <a:p>
            <a:endParaRPr lang="en-ZA" dirty="0"/>
          </a:p>
        </p:txBody>
      </p:sp>
    </p:spTree>
    <p:extLst>
      <p:ext uri="{BB962C8B-B14F-4D97-AF65-F5344CB8AC3E}">
        <p14:creationId xmlns:p14="http://schemas.microsoft.com/office/powerpoint/2010/main" val="12922195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and the Third Sector</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Stay updated on SEO trends (Cont.)</a:t>
            </a:r>
          </a:p>
          <a:p>
            <a:pPr marL="342900" indent="-342900">
              <a:buBlip>
                <a:blip r:embed="rId3"/>
              </a:buBlip>
            </a:pPr>
            <a:endParaRPr lang="en-GB" dirty="0"/>
          </a:p>
          <a:p>
            <a:pPr marL="342900" indent="-342900">
              <a:buFont typeface="Arial" panose="020B0604020202020204" pitchFamily="34" charset="0"/>
              <a:buChar char="•"/>
            </a:pPr>
            <a:r>
              <a:rPr lang="en-GB" b="1" spc="0" dirty="0">
                <a:solidFill>
                  <a:schemeClr val="accent2"/>
                </a:solidFill>
              </a:rPr>
              <a:t>AMP: </a:t>
            </a:r>
            <a:r>
              <a:rPr lang="en-GB" u="sng" spc="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Accelerated Mobile Pages</a:t>
            </a:r>
            <a:r>
              <a:rPr lang="en-GB" spc="0" dirty="0">
                <a:solidFill>
                  <a:schemeClr val="accent2">
                    <a:lumMod val="75000"/>
                  </a:schemeClr>
                </a:solidFill>
                <a:latin typeface="Calibri" panose="020F0502020204030204"/>
              </a:rPr>
              <a:t> </a:t>
            </a:r>
            <a:r>
              <a:rPr lang="en-GB" spc="0" dirty="0">
                <a:solidFill>
                  <a:prstClr val="black"/>
                </a:solidFill>
                <a:latin typeface="Calibri" panose="020F0502020204030204"/>
              </a:rPr>
              <a:t>are now backed by Google as they help make mobile sites load instantaneously with minified code.</a:t>
            </a:r>
          </a:p>
          <a:p>
            <a:pPr marL="0" indent="0"/>
            <a:endParaRPr lang="en-GB" dirty="0"/>
          </a:p>
          <a:p>
            <a:pPr marL="342900" indent="-342900">
              <a:buClr>
                <a:schemeClr val="accent2"/>
              </a:buClr>
              <a:buFont typeface="Arial" panose="020B0604020202020204" pitchFamily="34" charset="0"/>
              <a:buChar char="•"/>
            </a:pPr>
            <a:r>
              <a:rPr lang="en-GB" b="1" spc="0" dirty="0">
                <a:solidFill>
                  <a:schemeClr val="accent2"/>
                </a:solidFill>
              </a:rPr>
              <a:t>Structured data: </a:t>
            </a:r>
            <a:r>
              <a:rPr lang="en-GB" u="sng" spc="0"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Structured data</a:t>
            </a:r>
            <a:r>
              <a:rPr lang="en-GB" spc="0" dirty="0">
                <a:solidFill>
                  <a:prstClr val="black"/>
                </a:solidFill>
                <a:latin typeface="Calibri" panose="020F0502020204030204"/>
              </a:rPr>
              <a:t> </a:t>
            </a:r>
            <a:r>
              <a:rPr lang="en-GB" spc="0" dirty="0">
                <a:solidFill>
                  <a:srgbClr val="000000"/>
                </a:solidFill>
              </a:rPr>
              <a:t>is a way to mark-up the information on your pages to help google understand the various elements. This information can help improve your page’s SEO and keyword rankings.</a:t>
            </a:r>
          </a:p>
          <a:p>
            <a:pPr marL="342900" indent="-342900">
              <a:buBlip>
                <a:blip r:embed="rId3"/>
              </a:buBlip>
            </a:pPr>
            <a:endParaRPr lang="en-GB" dirty="0"/>
          </a:p>
          <a:p>
            <a:endParaRPr lang="en-GB" dirty="0"/>
          </a:p>
          <a:p>
            <a:endParaRPr lang="en-ZA" dirty="0"/>
          </a:p>
        </p:txBody>
      </p:sp>
    </p:spTree>
    <p:extLst>
      <p:ext uri="{BB962C8B-B14F-4D97-AF65-F5344CB8AC3E}">
        <p14:creationId xmlns:p14="http://schemas.microsoft.com/office/powerpoint/2010/main" val="15735950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and the Third Sector</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Stay updated on SEO trends (Cont.)</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b="1" spc="0" dirty="0">
                <a:solidFill>
                  <a:schemeClr val="accent2"/>
                </a:solidFill>
                <a:latin typeface="+mn-lt"/>
              </a:rPr>
              <a:t>Https: </a:t>
            </a:r>
            <a:r>
              <a:rPr lang="en-GB" spc="0" dirty="0">
                <a:solidFill>
                  <a:srgbClr val="000000"/>
                </a:solidFill>
                <a:latin typeface="+mn-lt"/>
              </a:rPr>
              <a:t>Google has promised a ranking boost to secure sites that have adopted https and will even warn users of non-secure sites in their internet browser.</a:t>
            </a:r>
          </a:p>
          <a:p>
            <a:pPr marL="800100" lvl="1" indent="-342900">
              <a:buClr>
                <a:schemeClr val="accent2"/>
              </a:buClr>
              <a:buFont typeface="Arial" panose="020B0604020202020204" pitchFamily="34" charset="0"/>
              <a:buChar char="•"/>
            </a:pPr>
            <a:endParaRPr lang="en-GB" sz="2400" dirty="0">
              <a:solidFill>
                <a:srgbClr val="000000"/>
              </a:solidFill>
              <a:latin typeface="+mn-lt"/>
            </a:endParaRPr>
          </a:p>
          <a:p>
            <a:pPr marL="342900" indent="-342900">
              <a:buBlip>
                <a:blip r:embed="rId3"/>
              </a:buBlip>
            </a:pPr>
            <a:endParaRPr lang="en-GB" dirty="0"/>
          </a:p>
          <a:p>
            <a:endParaRPr lang="en-GB" dirty="0"/>
          </a:p>
          <a:p>
            <a:endParaRPr lang="en-ZA" dirty="0"/>
          </a:p>
        </p:txBody>
      </p:sp>
    </p:spTree>
    <p:extLst>
      <p:ext uri="{BB962C8B-B14F-4D97-AF65-F5344CB8AC3E}">
        <p14:creationId xmlns:p14="http://schemas.microsoft.com/office/powerpoint/2010/main" val="11486259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“Don’t be cocky. Don’t be flashy. There’s always someone better than you.”</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Tony Hsieh</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Man alone in an office">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477976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and the Third Sector</a:t>
            </a:r>
          </a:p>
        </p:txBody>
      </p:sp>
      <p:pic>
        <p:nvPicPr>
          <p:cNvPr id="6" name="Picture 5">
            <a:extLst>
              <a:ext uri="{FF2B5EF4-FFF2-40B4-BE49-F238E27FC236}">
                <a16:creationId xmlns:a16="http://schemas.microsoft.com/office/drawing/2014/main" id="{F4ED88DA-78E0-5F58-47D2-64B72D46F04C}"/>
              </a:ext>
            </a:extLst>
          </p:cNvPr>
          <p:cNvPicPr/>
          <p:nvPr/>
        </p:nvPicPr>
        <p:blipFill>
          <a:blip r:embed="rId3"/>
          <a:stretch>
            <a:fillRect/>
          </a:stretch>
        </p:blipFill>
        <p:spPr>
          <a:xfrm>
            <a:off x="798382" y="1572336"/>
            <a:ext cx="10595236" cy="3946721"/>
          </a:xfrm>
          <a:prstGeom prst="rect">
            <a:avLst/>
          </a:prstGeom>
        </p:spPr>
      </p:pic>
    </p:spTree>
    <p:extLst>
      <p:ext uri="{BB962C8B-B14F-4D97-AF65-F5344CB8AC3E}">
        <p14:creationId xmlns:p14="http://schemas.microsoft.com/office/powerpoint/2010/main" val="28085747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Best Practices</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dirty="0"/>
              <a:t>SEO best practices are a set of tasks designed to help improve a website’s search engine rankings. Common search engine optimization best practices include on-site optimization, researching keywords, and building backlinks to a site.</a:t>
            </a:r>
          </a:p>
          <a:p>
            <a:pPr marL="0" indent="0"/>
            <a:endParaRPr lang="en-GB" dirty="0"/>
          </a:p>
          <a:p>
            <a:pPr marL="342900" indent="-342900">
              <a:buBlip>
                <a:blip r:embed="rId3"/>
              </a:buBlip>
            </a:pPr>
            <a:r>
              <a:rPr lang="en-GB" dirty="0"/>
              <a:t>There are a million things you can do to get higher Google rankings, including </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tooltip="17 Advanced SEO Techniques">
                  <a:extLst>
                    <a:ext uri="{A12FA001-AC4F-418D-AE19-62706E023703}">
                      <ahyp:hlinkClr xmlns:ahyp="http://schemas.microsoft.com/office/drawing/2018/hyperlinkcolor" val="tx"/>
                    </a:ext>
                  </a:extLst>
                </a:hlinkClick>
              </a:rPr>
              <a:t>advanced SEO strategies and techniques</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GB" dirty="0"/>
          </a:p>
          <a:p>
            <a:pPr marL="800100" lvl="1" indent="-342900">
              <a:buClr>
                <a:schemeClr val="accent2"/>
              </a:buClr>
              <a:buFont typeface="Arial" panose="020B0604020202020204" pitchFamily="34" charset="0"/>
              <a:buChar char="•"/>
            </a:pPr>
            <a:endParaRPr lang="en-GB" sz="2400" dirty="0">
              <a:solidFill>
                <a:srgbClr val="000000"/>
              </a:solidFill>
              <a:latin typeface="+mn-lt"/>
            </a:endParaRPr>
          </a:p>
          <a:p>
            <a:pPr marL="0" indent="0"/>
            <a:endParaRPr lang="en-GB" dirty="0"/>
          </a:p>
          <a:p>
            <a:endParaRPr lang="en-GB" dirty="0"/>
          </a:p>
          <a:p>
            <a:endParaRPr lang="en-ZA" dirty="0"/>
          </a:p>
        </p:txBody>
      </p:sp>
    </p:spTree>
    <p:extLst>
      <p:ext uri="{BB962C8B-B14F-4D97-AF65-F5344CB8AC3E}">
        <p14:creationId xmlns:p14="http://schemas.microsoft.com/office/powerpoint/2010/main" val="30812222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Main Steps to Create an Effective SEO Strategy in 2022</a:t>
            </a:r>
          </a:p>
        </p:txBody>
      </p:sp>
      <p:graphicFrame>
        <p:nvGraphicFramePr>
          <p:cNvPr id="2" name="Diagram 1">
            <a:extLst>
              <a:ext uri="{FF2B5EF4-FFF2-40B4-BE49-F238E27FC236}">
                <a16:creationId xmlns:a16="http://schemas.microsoft.com/office/drawing/2014/main" id="{44ED31B7-99CD-6293-8A3B-68962BC2F94B}"/>
              </a:ext>
            </a:extLst>
          </p:cNvPr>
          <p:cNvGraphicFramePr/>
          <p:nvPr>
            <p:extLst>
              <p:ext uri="{D42A27DB-BD31-4B8C-83A1-F6EECF244321}">
                <p14:modId xmlns:p14="http://schemas.microsoft.com/office/powerpoint/2010/main" val="168655527"/>
              </p:ext>
            </p:extLst>
          </p:nvPr>
        </p:nvGraphicFramePr>
        <p:xfrm>
          <a:off x="2032000" y="2073728"/>
          <a:ext cx="8128000" cy="3868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3018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The Benefits of Automation </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41549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Transparency in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Improving productivity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Increasing compliance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Reducing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Better utilization of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Less errors</a:t>
            </a:r>
          </a:p>
        </p:txBody>
      </p:sp>
    </p:spTree>
    <p:extLst>
      <p:ext uri="{BB962C8B-B14F-4D97-AF65-F5344CB8AC3E}">
        <p14:creationId xmlns:p14="http://schemas.microsoft.com/office/powerpoint/2010/main" val="28629603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Main Steps to Create an Effective SEO Strategy in 2022 (Cont.)</a:t>
            </a:r>
          </a:p>
        </p:txBody>
      </p:sp>
      <p:graphicFrame>
        <p:nvGraphicFramePr>
          <p:cNvPr id="2" name="Diagram 1">
            <a:extLst>
              <a:ext uri="{FF2B5EF4-FFF2-40B4-BE49-F238E27FC236}">
                <a16:creationId xmlns:a16="http://schemas.microsoft.com/office/drawing/2014/main" id="{44ED31B7-99CD-6293-8A3B-68962BC2F94B}"/>
              </a:ext>
            </a:extLst>
          </p:cNvPr>
          <p:cNvGraphicFramePr/>
          <p:nvPr>
            <p:extLst>
              <p:ext uri="{D42A27DB-BD31-4B8C-83A1-F6EECF244321}">
                <p14:modId xmlns:p14="http://schemas.microsoft.com/office/powerpoint/2010/main" val="3969841005"/>
              </p:ext>
            </p:extLst>
          </p:nvPr>
        </p:nvGraphicFramePr>
        <p:xfrm>
          <a:off x="1666421" y="2220685"/>
          <a:ext cx="8859157" cy="3574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15995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How to Measure SEO Performance and Results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dirty="0"/>
              <a:t>Numbers is the first step in evaluating the performance of your SEO strategy.</a:t>
            </a:r>
          </a:p>
          <a:p>
            <a:pPr marL="0" indent="0"/>
            <a:endParaRPr lang="en-GB" dirty="0"/>
          </a:p>
          <a:p>
            <a:pPr marL="342900" indent="-342900">
              <a:buBlip>
                <a:blip r:embed="rId3"/>
              </a:buBlip>
            </a:pPr>
            <a:r>
              <a:rPr lang="en-GB" dirty="0"/>
              <a:t>There are hundreds of metrics you can track. Google uses over </a:t>
            </a:r>
            <a:r>
              <a:rPr kumimoji="0" lang="en-GB" sz="2600" b="0" i="0" strike="noStrike" kern="1200" cap="none" spc="0" normalizeH="0" baseline="0" noProof="0" dirty="0">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GB" sz="2600" b="0" i="0" u="sng" strike="noStrike" kern="1200" cap="none" spc="0" normalizeH="0" baseline="0" noProof="0" dirty="0">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200 ranking factors in its algorithm</a:t>
            </a:r>
            <a:r>
              <a:rPr kumimoji="0" lang="en-GB" sz="2600" b="0" i="0" u="sng"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a:t>
            </a:r>
            <a:endParaRPr lang="en-ZA" dirty="0">
              <a:solidFill>
                <a:schemeClr val="accent1">
                  <a:lumMod val="75000"/>
                </a:schemeClr>
              </a:solidFill>
            </a:endParaRPr>
          </a:p>
        </p:txBody>
      </p:sp>
    </p:spTree>
    <p:extLst>
      <p:ext uri="{BB962C8B-B14F-4D97-AF65-F5344CB8AC3E}">
        <p14:creationId xmlns:p14="http://schemas.microsoft.com/office/powerpoint/2010/main" val="42576278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How to Measure SEO Performance and Results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Examples include: </a:t>
            </a:r>
          </a:p>
          <a:p>
            <a:pPr marL="342900" indent="-342900">
              <a:buBlip>
                <a:blip r:embed="rId3"/>
              </a:buBlip>
            </a:pPr>
            <a:endParaRPr lang="en-GB" b="1" dirty="0">
              <a:solidFill>
                <a:schemeClr val="accent2"/>
              </a:solidFill>
            </a:endParaRPr>
          </a:p>
          <a:p>
            <a:pPr marL="800100" lvl="1" indent="-342900">
              <a:buFont typeface="Arial" panose="020B0604020202020204" pitchFamily="34" charset="0"/>
              <a:buChar char="•"/>
            </a:pPr>
            <a:endParaRPr lang="en-ZA" sz="2400" b="1" dirty="0">
              <a:solidFill>
                <a:schemeClr val="accent2"/>
              </a:solidFill>
              <a:latin typeface="+mn-lt"/>
            </a:endParaRPr>
          </a:p>
        </p:txBody>
      </p:sp>
      <p:graphicFrame>
        <p:nvGraphicFramePr>
          <p:cNvPr id="2" name="Diagram 1">
            <a:extLst>
              <a:ext uri="{FF2B5EF4-FFF2-40B4-BE49-F238E27FC236}">
                <a16:creationId xmlns:a16="http://schemas.microsoft.com/office/drawing/2014/main" id="{E5E2B6F4-C163-3A6E-9FBA-3403B6A4FFEF}"/>
              </a:ext>
            </a:extLst>
          </p:cNvPr>
          <p:cNvGraphicFramePr/>
          <p:nvPr>
            <p:extLst>
              <p:ext uri="{D42A27DB-BD31-4B8C-83A1-F6EECF244321}">
                <p14:modId xmlns:p14="http://schemas.microsoft.com/office/powerpoint/2010/main" val="2362076990"/>
              </p:ext>
            </p:extLst>
          </p:nvPr>
        </p:nvGraphicFramePr>
        <p:xfrm>
          <a:off x="798381" y="2710543"/>
          <a:ext cx="11056161" cy="27105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90598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How to Measure SEO Performance and Results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Examples (Cont.): </a:t>
            </a:r>
          </a:p>
          <a:p>
            <a:pPr marL="342900" indent="-342900">
              <a:buBlip>
                <a:blip r:embed="rId3"/>
              </a:buBlip>
            </a:pPr>
            <a:endParaRPr lang="en-GB" b="1" dirty="0">
              <a:solidFill>
                <a:schemeClr val="accent2"/>
              </a:solidFill>
            </a:endParaRPr>
          </a:p>
          <a:p>
            <a:pPr marL="800100" lvl="1" indent="-342900">
              <a:buFont typeface="Arial" panose="020B0604020202020204" pitchFamily="34" charset="0"/>
              <a:buChar char="•"/>
            </a:pPr>
            <a:endParaRPr lang="en-ZA" sz="2400" b="1" dirty="0">
              <a:solidFill>
                <a:schemeClr val="accent2"/>
              </a:solidFill>
              <a:latin typeface="+mn-lt"/>
            </a:endParaRPr>
          </a:p>
        </p:txBody>
      </p:sp>
      <p:graphicFrame>
        <p:nvGraphicFramePr>
          <p:cNvPr id="2" name="Diagram 1">
            <a:extLst>
              <a:ext uri="{FF2B5EF4-FFF2-40B4-BE49-F238E27FC236}">
                <a16:creationId xmlns:a16="http://schemas.microsoft.com/office/drawing/2014/main" id="{E5E2B6F4-C163-3A6E-9FBA-3403B6A4FFEF}"/>
              </a:ext>
            </a:extLst>
          </p:cNvPr>
          <p:cNvGraphicFramePr/>
          <p:nvPr>
            <p:extLst>
              <p:ext uri="{D42A27DB-BD31-4B8C-83A1-F6EECF244321}">
                <p14:modId xmlns:p14="http://schemas.microsoft.com/office/powerpoint/2010/main" val="3627432472"/>
              </p:ext>
            </p:extLst>
          </p:nvPr>
        </p:nvGraphicFramePr>
        <p:xfrm>
          <a:off x="798381" y="2694214"/>
          <a:ext cx="11056161" cy="2726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16544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Activity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3055410339"/>
              </p:ext>
            </p:extLst>
          </p:nvPr>
        </p:nvGraphicFramePr>
        <p:xfrm>
          <a:off x="798382" y="1618591"/>
          <a:ext cx="10595237" cy="47830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82230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Activity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 (Cont.):</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45313493"/>
              </p:ext>
            </p:extLst>
          </p:nvPr>
        </p:nvGraphicFramePr>
        <p:xfrm>
          <a:off x="798382" y="1565257"/>
          <a:ext cx="10595237" cy="5031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919115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Activity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(2022)(Cont.):</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3154811117"/>
              </p:ext>
            </p:extLst>
          </p:nvPr>
        </p:nvGraphicFramePr>
        <p:xfrm>
          <a:off x="722180" y="1531592"/>
          <a:ext cx="10724147"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794153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Activity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(2022)(Cont.):</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1797713691"/>
              </p:ext>
            </p:extLst>
          </p:nvPr>
        </p:nvGraphicFramePr>
        <p:xfrm>
          <a:off x="798382" y="1531592"/>
          <a:ext cx="10595238"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905936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Activity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(2022)(Cont.):</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3648291728"/>
              </p:ext>
            </p:extLst>
          </p:nvPr>
        </p:nvGraphicFramePr>
        <p:xfrm>
          <a:off x="798382" y="1531592"/>
          <a:ext cx="10595238"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04484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Activity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(2022)(Cont.):</a:t>
            </a: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Clr>
                <a:schemeClr val="accent2"/>
              </a:buClr>
              <a:buFont typeface="Arial" panose="020B0604020202020204" pitchFamily="34" charset="0"/>
              <a:buChar char="•"/>
            </a:pPr>
            <a:r>
              <a:rPr lang="fr-FR" sz="1400" dirty="0"/>
              <a:t>Source: </a:t>
            </a:r>
            <a:r>
              <a:rPr lang="fr-FR" sz="1400" dirty="0">
                <a:solidFill>
                  <a:schemeClr val="accent1">
                    <a:lumMod val="75000"/>
                  </a:schemeClr>
                </a:solidFill>
                <a:hlinkClick r:id="rId4">
                  <a:extLst>
                    <a:ext uri="{A12FA001-AC4F-418D-AE19-62706E023703}">
                      <ahyp:hlinkClr xmlns:ahyp="http://schemas.microsoft.com/office/drawing/2018/hyperlinkcolor" val="tx"/>
                    </a:ext>
                  </a:extLst>
                </a:hlinkClick>
              </a:rPr>
              <a:t>https://backlinko.com/best-free-seo-tools</a:t>
            </a:r>
            <a:endParaRPr lang="fr-FR" sz="1400" dirty="0">
              <a:solidFill>
                <a:schemeClr val="accent1">
                  <a:lumMod val="75000"/>
                </a:schemeClr>
              </a:solidFill>
            </a:endParaRPr>
          </a:p>
          <a:p>
            <a:pPr marL="0" indent="0"/>
            <a:endParaRPr lang="en-GB" dirty="0"/>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419301924"/>
              </p:ext>
            </p:extLst>
          </p:nvPr>
        </p:nvGraphicFramePr>
        <p:xfrm>
          <a:off x="-2271390" y="2658884"/>
          <a:ext cx="10595238" cy="24784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62564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The Challenges of Automation </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Identifying what can be automated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Optimising all processes before the process of automation </a:t>
            </a:r>
          </a:p>
        </p:txBody>
      </p:sp>
    </p:spTree>
    <p:extLst>
      <p:ext uri="{BB962C8B-B14F-4D97-AF65-F5344CB8AC3E}">
        <p14:creationId xmlns:p14="http://schemas.microsoft.com/office/powerpoint/2010/main" val="22935825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Activity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Exercise 1: </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en-GB" dirty="0"/>
              <a:t>Use any of the many free SEO checkers to see how the website of your organisation rates, and suggest some improvements.</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b="1" dirty="0">
                <a:solidFill>
                  <a:schemeClr val="accent2"/>
                </a:solidFill>
              </a:rPr>
              <a:t>Tip: </a:t>
            </a:r>
            <a:r>
              <a:rPr lang="en-GB" b="1" dirty="0"/>
              <a:t>How does an SEO checker work?</a:t>
            </a:r>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Calibri" panose="020F0502020204030204" pitchFamily="34" charset="0"/>
              <a:buChar char="‒"/>
            </a:pPr>
            <a:r>
              <a:rPr lang="en-GB" dirty="0"/>
              <a:t>The Seobility SEO checker crawls the URL you enter, similar to how search engines work. </a:t>
            </a: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1261652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Activity - Tools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chemeClr val="accent2"/>
              </a:buClr>
              <a:buFont typeface="Arial" panose="020B0604020202020204" pitchFamily="34" charset="0"/>
              <a:buChar char="•"/>
            </a:pPr>
            <a:r>
              <a:rPr lang="en-GB" b="1" dirty="0">
                <a:solidFill>
                  <a:schemeClr val="accent2"/>
                </a:solidFill>
              </a:rPr>
              <a:t>Tip: </a:t>
            </a:r>
            <a:r>
              <a:rPr lang="en-GB" b="1" dirty="0"/>
              <a:t>How does an SEO checker work (Cont.)?</a:t>
            </a:r>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Calibri" panose="020F0502020204030204" pitchFamily="34" charset="0"/>
              <a:buChar char="‒"/>
            </a:pPr>
            <a:r>
              <a:rPr lang="en-GB" dirty="0"/>
              <a:t>The page is then checked against more than 200 SEO relevant criteria: meta information, page quality, site structure, and others. </a:t>
            </a:r>
          </a:p>
          <a:p>
            <a:pPr marL="342900" indent="-342900">
              <a:buClr>
                <a:schemeClr val="accent2"/>
              </a:buClr>
              <a:buFont typeface="Calibri" panose="020F0502020204030204" pitchFamily="34" charset="0"/>
              <a:buChar char="‒"/>
            </a:pPr>
            <a:endParaRPr lang="en-GB" dirty="0"/>
          </a:p>
          <a:p>
            <a:pPr marL="342900" indent="-342900">
              <a:buClr>
                <a:schemeClr val="accent2"/>
              </a:buClr>
              <a:buFont typeface="Calibri" panose="020F0502020204030204" pitchFamily="34" charset="0"/>
              <a:buChar char="‒"/>
            </a:pPr>
            <a:r>
              <a:rPr lang="en-GB" dirty="0"/>
              <a:t>Based on how well your website performs regarding these criteria, an individual SEO score is calculated and shown together with a complete list of errors found on your site.</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0916180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Study</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marR="0" lvl="0" indent="-4572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The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Power of Modern SEO Content</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A Non-Profit Case Study</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Arial" panose="020B0604020202020204" pitchFamily="34" charset="0"/>
              <a:buChar char="•"/>
            </a:pPr>
            <a:r>
              <a:rPr lang="en-GB" dirty="0"/>
              <a:t>This example focuses on organic traffic and how this was translated into economic and sustainable growth for the organisation. </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8708872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Study</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The case of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Texas Adoption Center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and LOCAL SEO</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Arial" panose="020B0604020202020204" pitchFamily="34" charset="0"/>
              <a:buChar char="•"/>
            </a:pPr>
            <a:r>
              <a:rPr lang="en-GB" dirty="0"/>
              <a:t>Texas Adoption Center is a non-profit organisation in Round Rock, Texas. One of the main challenges it faced was how to compete online with the rest of the market.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The solution was provided by a Local SEO campaign which help Texas Adoption Center to develop optimised landing pages and blog posts targeting local keywords. </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8920920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Study</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The non-profit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Search Engine Optimization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Case Study</a:t>
            </a:r>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Arial" panose="020B0604020202020204" pitchFamily="34" charset="0"/>
              <a:buChar char="•"/>
            </a:pPr>
            <a:r>
              <a:rPr lang="en-GB" dirty="0"/>
              <a:t>SEO Design Chicago helped a national non-profit agency by providing them with a new WordPress website along with SEO services.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We also aided them with unique, newly created content in order to promote their projects and opportunities.</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1699775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Reflection Questions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n-GB" dirty="0"/>
              <a:t>What is SEO?</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Does my business need SEO?</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How does SEO work?</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How can I find the keywords that people are searching for to find businesses like mine?</a:t>
            </a:r>
          </a:p>
          <a:p>
            <a:pPr marL="0" indent="0"/>
            <a:endParaRPr lang="en-GB" b="1" dirty="0">
              <a:solidFill>
                <a:schemeClr val="accent2"/>
              </a:solidFill>
            </a:endParaRPr>
          </a:p>
        </p:txBody>
      </p:sp>
    </p:spTree>
    <p:extLst>
      <p:ext uri="{BB962C8B-B14F-4D97-AF65-F5344CB8AC3E}">
        <p14:creationId xmlns:p14="http://schemas.microsoft.com/office/powerpoint/2010/main" val="1499071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Reflection Questions (Cont.)</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startAt="5"/>
            </a:pPr>
            <a:r>
              <a:rPr lang="en-GB" dirty="0"/>
              <a:t>Why is my website ranking not on google?</a:t>
            </a:r>
          </a:p>
          <a:p>
            <a:pPr marL="457200" indent="-457200">
              <a:buClr>
                <a:schemeClr val="accent2"/>
              </a:buClr>
              <a:buFont typeface="+mj-lt"/>
              <a:buAutoNum type="arabicPeriod" startAt="5"/>
            </a:pPr>
            <a:endParaRPr lang="en-GB" dirty="0"/>
          </a:p>
          <a:p>
            <a:pPr marL="457200" indent="-457200">
              <a:buClr>
                <a:schemeClr val="accent2"/>
              </a:buClr>
              <a:buFont typeface="+mj-lt"/>
              <a:buAutoNum type="arabicPeriod" startAt="5"/>
            </a:pPr>
            <a:r>
              <a:rPr lang="en-GB" dirty="0"/>
              <a:t>Why has my organic traffic dropped?</a:t>
            </a:r>
          </a:p>
          <a:p>
            <a:pPr marL="457200" indent="-457200">
              <a:buClr>
                <a:schemeClr val="accent2"/>
              </a:buClr>
              <a:buFont typeface="+mj-lt"/>
              <a:buAutoNum type="arabicPeriod" startAt="5"/>
            </a:pPr>
            <a:endParaRPr lang="en-GB" dirty="0"/>
          </a:p>
          <a:p>
            <a:pPr marL="457200" indent="-457200">
              <a:buClr>
                <a:schemeClr val="accent2"/>
              </a:buClr>
              <a:buFont typeface="+mj-lt"/>
              <a:buAutoNum type="arabicPeriod" startAt="5"/>
            </a:pPr>
            <a:r>
              <a:rPr lang="en-GB" dirty="0"/>
              <a:t>What is a google penalty?</a:t>
            </a:r>
          </a:p>
          <a:p>
            <a:pPr marL="457200" indent="-457200">
              <a:buClr>
                <a:schemeClr val="accent2"/>
              </a:buClr>
              <a:buFont typeface="+mj-lt"/>
              <a:buAutoNum type="arabicPeriod" startAt="5"/>
            </a:pPr>
            <a:endParaRPr lang="en-GB" dirty="0"/>
          </a:p>
          <a:p>
            <a:pPr marL="457200" indent="-457200">
              <a:buClr>
                <a:schemeClr val="accent2"/>
              </a:buClr>
              <a:buFont typeface="+mj-lt"/>
              <a:buAutoNum type="arabicPeriod" startAt="5"/>
            </a:pPr>
            <a:r>
              <a:rPr lang="en-GB" dirty="0"/>
              <a:t>How long does it take to rank on google?</a:t>
            </a:r>
          </a:p>
          <a:p>
            <a:pPr marL="457200" indent="-457200">
              <a:buClr>
                <a:schemeClr val="accent2"/>
              </a:buClr>
              <a:buFont typeface="+mj-lt"/>
              <a:buAutoNum type="arabicPeriod" startAt="5"/>
            </a:pPr>
            <a:endParaRPr lang="en-GB" dirty="0"/>
          </a:p>
        </p:txBody>
      </p:sp>
    </p:spTree>
    <p:extLst>
      <p:ext uri="{BB962C8B-B14F-4D97-AF65-F5344CB8AC3E}">
        <p14:creationId xmlns:p14="http://schemas.microsoft.com/office/powerpoint/2010/main" val="17759648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Reflection Questions (Cont.)</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startAt="9"/>
            </a:pPr>
            <a:r>
              <a:rPr lang="en-GB" dirty="0"/>
              <a:t>What are Google's most important ranking factors?</a:t>
            </a:r>
          </a:p>
          <a:p>
            <a:pPr marL="457200" indent="-457200">
              <a:buClr>
                <a:schemeClr val="accent2"/>
              </a:buClr>
              <a:buFont typeface="+mj-lt"/>
              <a:buAutoNum type="arabicPeriod" startAt="9"/>
            </a:pPr>
            <a:endParaRPr lang="en-GB" dirty="0"/>
          </a:p>
          <a:p>
            <a:pPr marL="457200" indent="-457200">
              <a:buClr>
                <a:schemeClr val="accent2"/>
              </a:buClr>
              <a:buFont typeface="+mj-lt"/>
              <a:buAutoNum type="arabicPeriod" startAt="9"/>
            </a:pPr>
            <a:r>
              <a:rPr lang="en-GB" dirty="0"/>
              <a:t>Should I do SEO, run PPC Ads, or both?</a:t>
            </a:r>
          </a:p>
          <a:p>
            <a:pPr marL="457200" indent="-457200">
              <a:buClr>
                <a:schemeClr val="accent2"/>
              </a:buClr>
              <a:buFont typeface="+mj-lt"/>
              <a:buAutoNum type="arabicPeriod" startAt="9"/>
            </a:pPr>
            <a:endParaRPr lang="en-GB" dirty="0"/>
          </a:p>
          <a:p>
            <a:pPr marL="457200" indent="-457200">
              <a:buClr>
                <a:schemeClr val="accent2"/>
              </a:buClr>
              <a:buFont typeface="+mj-lt"/>
              <a:buAutoNum type="arabicPeriod" startAt="9"/>
            </a:pPr>
            <a:r>
              <a:rPr lang="en-GB" dirty="0"/>
              <a:t>Does social media help to increase my website's rank?</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8022343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Additional Technical Questions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n-GB" dirty="0"/>
              <a:t>What is the difference between on-page SEO and technical SEO?</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How can I find Technical SEO errors?</a:t>
            </a:r>
          </a:p>
          <a:p>
            <a:pPr marL="457200" indent="-457200">
              <a:buClr>
                <a:schemeClr val="accent2"/>
              </a:buClr>
              <a:buFont typeface="+mj-lt"/>
              <a:buAutoNum type="arabicPeriod"/>
            </a:pPr>
            <a:endParaRPr lang="en-GB" dirty="0"/>
          </a:p>
          <a:p>
            <a:pPr marL="0" indent="0"/>
            <a:endParaRPr lang="en-GB" b="1" dirty="0">
              <a:solidFill>
                <a:schemeClr val="accent2"/>
              </a:solidFill>
            </a:endParaRPr>
          </a:p>
        </p:txBody>
      </p:sp>
    </p:spTree>
    <p:extLst>
      <p:ext uri="{BB962C8B-B14F-4D97-AF65-F5344CB8AC3E}">
        <p14:creationId xmlns:p14="http://schemas.microsoft.com/office/powerpoint/2010/main" val="16804087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Content Marketing Questions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n-GB" dirty="0"/>
              <a:t>How long should a page of content be?</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How do I create SEO-friendly content?</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Does duplicate content harm your website's rankings?</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826114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Automation in the Third Sector </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Automation can help Third Sector organization operating with limited budget/funding by enable staff to work less on automated tasks. </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Automated services offered to vulnerable groups of people; people in need for help will be able to get quicker responses. </a:t>
            </a:r>
          </a:p>
        </p:txBody>
      </p:sp>
    </p:spTree>
    <p:extLst>
      <p:ext uri="{BB962C8B-B14F-4D97-AF65-F5344CB8AC3E}">
        <p14:creationId xmlns:p14="http://schemas.microsoft.com/office/powerpoint/2010/main" val="16178220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Link Building Questions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n-GB" dirty="0"/>
              <a:t>What is link building?</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How do I get other sites to link to mine?</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Should I focus on getting more links?</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Is it true that I can buy links?</a:t>
            </a:r>
          </a:p>
          <a:p>
            <a:pPr marL="457200" indent="-457200">
              <a:buClr>
                <a:schemeClr val="accent2"/>
              </a:buClr>
              <a:buFont typeface="+mj-lt"/>
              <a:buAutoNum type="arabicPeriod"/>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3594437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Link Building Questions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n-GB" dirty="0"/>
              <a:t>What is PageRank?</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How do I analyse my competitor's link profile?</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3446686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“Search engine optimization (SEO) consists of tools the optimize web pages so that they can be more clearly positioned in the list of results.” </a:t>
            </a:r>
            <a:r>
              <a:rPr lang="en-GB" b="1" dirty="0">
                <a:solidFill>
                  <a:schemeClr val="accent2"/>
                </a:solidFill>
              </a:rPr>
              <a:t>True or false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True</a:t>
            </a:r>
          </a:p>
          <a:p>
            <a:pPr marL="474300" indent="-457200">
              <a:buClr>
                <a:schemeClr val="accent2"/>
              </a:buClr>
              <a:buFont typeface="+mj-lt"/>
              <a:buAutoNum type="alphaLcParenR"/>
            </a:pPr>
            <a:r>
              <a:rPr lang="en-GB" dirty="0"/>
              <a:t>False</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8693098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“Search engine optimization (SEO) consists of tools the optimize web pages so that they can be more clearly positioned in the list of results.” </a:t>
            </a:r>
            <a:r>
              <a:rPr lang="en-GB" b="1" dirty="0">
                <a:solidFill>
                  <a:schemeClr val="accent2"/>
                </a:solidFill>
              </a:rPr>
              <a:t>True or false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True</a:t>
            </a:r>
          </a:p>
          <a:p>
            <a:pPr marL="474300" indent="-457200">
              <a:buClr>
                <a:schemeClr val="accent2"/>
              </a:buClr>
              <a:buFont typeface="+mj-lt"/>
              <a:buAutoNum type="alphaLcParenR"/>
            </a:pPr>
            <a:r>
              <a:rPr lang="en-GB" dirty="0"/>
              <a:t>False</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72779785-B7F3-DDE6-89AE-D97792F494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7882" y="3211160"/>
            <a:ext cx="384628" cy="384628"/>
          </a:xfrm>
          <a:prstGeom prst="rect">
            <a:avLst/>
          </a:prstGeom>
        </p:spPr>
      </p:pic>
    </p:spTree>
    <p:extLst>
      <p:ext uri="{BB962C8B-B14F-4D97-AF65-F5344CB8AC3E}">
        <p14:creationId xmlns:p14="http://schemas.microsoft.com/office/powerpoint/2010/main" val="6914136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Which of the following is </a:t>
            </a:r>
            <a:r>
              <a:rPr lang="en-GB" i="1" u="sng" dirty="0"/>
              <a:t>not</a:t>
            </a:r>
            <a:r>
              <a:rPr lang="en-GB" dirty="0"/>
              <a:t>  a component of SEO?</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Meaning of your enquiry</a:t>
            </a:r>
          </a:p>
          <a:p>
            <a:pPr marL="474300" indent="-457200">
              <a:buClr>
                <a:schemeClr val="accent2"/>
              </a:buClr>
              <a:buFont typeface="+mj-lt"/>
              <a:buAutoNum type="alphaLcParenR"/>
            </a:pPr>
            <a:r>
              <a:rPr lang="en-GB" dirty="0"/>
              <a:t>Usability of web pages</a:t>
            </a:r>
          </a:p>
          <a:p>
            <a:pPr marL="474300" indent="-457200">
              <a:buClr>
                <a:schemeClr val="accent2"/>
              </a:buClr>
              <a:buFont typeface="+mj-lt"/>
              <a:buAutoNum type="alphaLcParenR"/>
            </a:pPr>
            <a:r>
              <a:rPr lang="en-GB" dirty="0"/>
              <a:t>Domain extensions</a:t>
            </a:r>
          </a:p>
          <a:p>
            <a:pPr marL="474300" indent="-457200">
              <a:buClr>
                <a:schemeClr val="accent2"/>
              </a:buClr>
              <a:buFont typeface="+mj-lt"/>
              <a:buAutoNum type="alphaLcParenR"/>
            </a:pPr>
            <a:r>
              <a:rPr lang="en-GB" dirty="0"/>
              <a:t>Context and settings</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2731728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Which of the following is </a:t>
            </a:r>
            <a:r>
              <a:rPr lang="en-GB" i="1" u="sng" dirty="0"/>
              <a:t>not</a:t>
            </a:r>
            <a:r>
              <a:rPr lang="en-GB" dirty="0"/>
              <a:t>  a component of SEO?</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Meaning of your enquiry</a:t>
            </a:r>
          </a:p>
          <a:p>
            <a:pPr marL="474300" indent="-457200">
              <a:buClr>
                <a:schemeClr val="accent2"/>
              </a:buClr>
              <a:buFont typeface="+mj-lt"/>
              <a:buAutoNum type="alphaLcParenR"/>
            </a:pPr>
            <a:r>
              <a:rPr lang="en-GB" dirty="0"/>
              <a:t>Usability of web pages</a:t>
            </a:r>
          </a:p>
          <a:p>
            <a:pPr marL="474300" indent="-457200">
              <a:buClr>
                <a:schemeClr val="accent2"/>
              </a:buClr>
              <a:buFont typeface="+mj-lt"/>
              <a:buAutoNum type="alphaLcParenR"/>
            </a:pPr>
            <a:r>
              <a:rPr lang="en-GB" dirty="0"/>
              <a:t>Domain extensions</a:t>
            </a:r>
          </a:p>
          <a:p>
            <a:pPr marL="474300" indent="-457200">
              <a:buClr>
                <a:schemeClr val="accent2"/>
              </a:buClr>
              <a:buFont typeface="+mj-lt"/>
              <a:buAutoNum type="alphaLcParenR"/>
            </a:pPr>
            <a:r>
              <a:rPr lang="en-GB" dirty="0"/>
              <a:t>Context and settings</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35D96132-4887-E704-AA39-531CE65C1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09932" y="3705794"/>
            <a:ext cx="384628" cy="384628"/>
          </a:xfrm>
          <a:prstGeom prst="rect">
            <a:avLst/>
          </a:prstGeom>
        </p:spPr>
      </p:pic>
      <p:sp>
        <p:nvSpPr>
          <p:cNvPr id="4" name="TextBox 3">
            <a:extLst>
              <a:ext uri="{FF2B5EF4-FFF2-40B4-BE49-F238E27FC236}">
                <a16:creationId xmlns:a16="http://schemas.microsoft.com/office/drawing/2014/main" id="{7BF6FCE6-60C4-ACBF-7B8C-EBF5189CE118}"/>
              </a:ext>
            </a:extLst>
          </p:cNvPr>
          <p:cNvSpPr txBox="1"/>
          <p:nvPr/>
        </p:nvSpPr>
        <p:spPr>
          <a:xfrm>
            <a:off x="4194559" y="3705794"/>
            <a:ext cx="71990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Most internet</a:t>
            </a:r>
            <a:r>
              <a:rPr kumimoji="0" lang="en-GB" sz="1600" b="0" i="0" u="none" strike="noStrike" kern="1200" cap="none" spc="0" normalizeH="0" noProof="0" dirty="0">
                <a:ln>
                  <a:noFill/>
                </a:ln>
                <a:solidFill>
                  <a:srgbClr val="086D6E"/>
                </a:solidFill>
                <a:effectLst/>
                <a:uLnTx/>
                <a:uFillTx/>
                <a:latin typeface="Calibri" panose="020F0502020204030204"/>
                <a:ea typeface="+mn-ea"/>
                <a:cs typeface="+mn-cs"/>
              </a:rPr>
              <a:t> users are familiar with .com website extensions and possibly, will not click on .biz or other generic domain names. However, if a website has a geographically characterised domain name, such as .uk</a:t>
            </a:r>
            <a:r>
              <a:rPr lang="en-GB" sz="1600" dirty="0">
                <a:solidFill>
                  <a:srgbClr val="086D6E"/>
                </a:solidFill>
                <a:latin typeface="Calibri" panose="020F0502020204030204"/>
              </a:rPr>
              <a:t>, and most of the end-users are located in the UK, the website may get more search traffic than a website with a globally recognised domain extension such as .com. </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55980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Put the following steps of creating an effective SEO strategy in the correct order:</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101590340"/>
              </p:ext>
            </p:extLst>
          </p:nvPr>
        </p:nvGraphicFramePr>
        <p:xfrm>
          <a:off x="798382" y="2664843"/>
          <a:ext cx="10595235" cy="2217280"/>
        </p:xfrm>
        <a:graphic>
          <a:graphicData uri="http://schemas.openxmlformats.org/drawingml/2006/table">
            <a:tbl>
              <a:tblPr firstRow="1" bandRow="1">
                <a:tableStyleId>{8A107856-5554-42FB-B03E-39F5DBC370BA}</a:tableStyleId>
              </a:tblPr>
              <a:tblGrid>
                <a:gridCol w="5206705">
                  <a:extLst>
                    <a:ext uri="{9D8B030D-6E8A-4147-A177-3AD203B41FA5}">
                      <a16:colId xmlns:a16="http://schemas.microsoft.com/office/drawing/2014/main" val="3752673547"/>
                    </a:ext>
                  </a:extLst>
                </a:gridCol>
                <a:gridCol w="5388530">
                  <a:extLst>
                    <a:ext uri="{9D8B030D-6E8A-4147-A177-3AD203B41FA5}">
                      <a16:colId xmlns:a16="http://schemas.microsoft.com/office/drawing/2014/main" val="132659526"/>
                    </a:ext>
                  </a:extLst>
                </a:gridCol>
              </a:tblGrid>
              <a:tr h="443456">
                <a:tc>
                  <a:txBody>
                    <a:bodyPr/>
                    <a:lstStyle/>
                    <a:p>
                      <a:r>
                        <a:rPr lang="en-ZA" b="0" dirty="0">
                          <a:solidFill>
                            <a:srgbClr val="000000"/>
                          </a:solidFill>
                        </a:rPr>
                        <a:t>Create something different or better</a:t>
                      </a:r>
                    </a:p>
                  </a:txBody>
                  <a:tcPr/>
                </a:tc>
                <a:tc>
                  <a:txBody>
                    <a:bodyPr/>
                    <a:lstStyle/>
                    <a:p>
                      <a:r>
                        <a:rPr lang="en-ZA" b="0" dirty="0">
                          <a:solidFill>
                            <a:srgbClr val="000000"/>
                          </a:solidFill>
                        </a:rPr>
                        <a:t>Optimize for search intent</a:t>
                      </a: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Add a hook</a:t>
                      </a:r>
                    </a:p>
                  </a:txBody>
                  <a:tcPr/>
                </a:tc>
                <a:tc>
                  <a:txBody>
                    <a:bodyPr/>
                    <a:lstStyle/>
                    <a:p>
                      <a:r>
                        <a:rPr lang="en-ZA" b="0" dirty="0">
                          <a:solidFill>
                            <a:srgbClr val="000000"/>
                          </a:solidFill>
                        </a:rPr>
                        <a:t>Improve and update your content</a:t>
                      </a: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Create a list of key words</a:t>
                      </a:r>
                    </a:p>
                  </a:txBody>
                  <a:tcPr/>
                </a:tc>
                <a:tc>
                  <a:txBody>
                    <a:bodyPr/>
                    <a:lstStyle/>
                    <a:p>
                      <a:r>
                        <a:rPr lang="en-ZA" b="0" dirty="0">
                          <a:solidFill>
                            <a:srgbClr val="000000"/>
                          </a:solidFill>
                        </a:rPr>
                        <a:t>Optimize for on-page SEO</a:t>
                      </a:r>
                    </a:p>
                  </a:txBody>
                  <a:tcPr/>
                </a:tc>
                <a:extLst>
                  <a:ext uri="{0D108BD9-81ED-4DB2-BD59-A6C34878D82A}">
                    <a16:rowId xmlns:a16="http://schemas.microsoft.com/office/drawing/2014/main" val="319718223"/>
                  </a:ext>
                </a:extLst>
              </a:tr>
              <a:tr h="443456">
                <a:tc>
                  <a:txBody>
                    <a:bodyPr/>
                    <a:lstStyle/>
                    <a:p>
                      <a:r>
                        <a:rPr lang="en-ZA" b="0" dirty="0">
                          <a:solidFill>
                            <a:srgbClr val="000000"/>
                          </a:solidFill>
                        </a:rPr>
                        <a:t>Analyse Google’s first page</a:t>
                      </a:r>
                    </a:p>
                  </a:txBody>
                  <a:tcPr/>
                </a:tc>
                <a:tc>
                  <a:txBody>
                    <a:bodyPr/>
                    <a:lstStyle/>
                    <a:p>
                      <a:r>
                        <a:rPr lang="en-ZA" b="0" dirty="0">
                          <a:solidFill>
                            <a:srgbClr val="000000"/>
                          </a:solidFill>
                        </a:rPr>
                        <a:t>Build links to your page</a:t>
                      </a:r>
                    </a:p>
                  </a:txBody>
                  <a:tcPr/>
                </a:tc>
                <a:extLst>
                  <a:ext uri="{0D108BD9-81ED-4DB2-BD59-A6C34878D82A}">
                    <a16:rowId xmlns:a16="http://schemas.microsoft.com/office/drawing/2014/main" val="3790753924"/>
                  </a:ext>
                </a:extLst>
              </a:tr>
              <a:tr h="443456">
                <a:tc>
                  <a:txBody>
                    <a:bodyPr/>
                    <a:lstStyle/>
                    <a:p>
                      <a:r>
                        <a:rPr lang="en-ZA" b="0" dirty="0">
                          <a:solidFill>
                            <a:srgbClr val="000000"/>
                          </a:solidFill>
                        </a:rPr>
                        <a:t>Focus on content design</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spTree>
    <p:extLst>
      <p:ext uri="{BB962C8B-B14F-4D97-AF65-F5344CB8AC3E}">
        <p14:creationId xmlns:p14="http://schemas.microsoft.com/office/powerpoint/2010/main" val="39022651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Answer:</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4" name="Diagram 3">
            <a:extLst>
              <a:ext uri="{FF2B5EF4-FFF2-40B4-BE49-F238E27FC236}">
                <a16:creationId xmlns:a16="http://schemas.microsoft.com/office/drawing/2014/main" id="{82EEB1BE-6853-2A94-EB3A-17FCA3F8F604}"/>
              </a:ext>
            </a:extLst>
          </p:cNvPr>
          <p:cNvGraphicFramePr/>
          <p:nvPr>
            <p:extLst>
              <p:ext uri="{D42A27DB-BD31-4B8C-83A1-F6EECF244321}">
                <p14:modId xmlns:p14="http://schemas.microsoft.com/office/powerpoint/2010/main" val="3955232837"/>
              </p:ext>
            </p:extLst>
          </p:nvPr>
        </p:nvGraphicFramePr>
        <p:xfrm>
          <a:off x="798380" y="2367485"/>
          <a:ext cx="10595235" cy="3528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24214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Select the relevant performance indicators which are used to monitor SEO results: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635010068"/>
              </p:ext>
            </p:extLst>
          </p:nvPr>
        </p:nvGraphicFramePr>
        <p:xfrm>
          <a:off x="798382" y="2814639"/>
          <a:ext cx="10595236" cy="2660736"/>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ZA" b="0" dirty="0">
                          <a:solidFill>
                            <a:srgbClr val="000000"/>
                          </a:solidFill>
                        </a:rPr>
                        <a:t>Organic traffic</a:t>
                      </a:r>
                    </a:p>
                  </a:txBody>
                  <a:tcPr/>
                </a:tc>
                <a:tc>
                  <a:txBody>
                    <a:bodyPr/>
                    <a:lstStyle/>
                    <a:p>
                      <a:endParaRPr lang="en-ZA" b="0" dirty="0">
                        <a:solidFill>
                          <a:srgbClr val="000000"/>
                        </a:solidFill>
                      </a:endParaRPr>
                    </a:p>
                  </a:txBody>
                  <a:tcPr/>
                </a:tc>
                <a:tc>
                  <a:txBody>
                    <a:bodyPr/>
                    <a:lstStyle/>
                    <a:p>
                      <a:r>
                        <a:rPr lang="en-ZA" b="0" dirty="0">
                          <a:solidFill>
                            <a:srgbClr val="000000"/>
                          </a:solidFill>
                        </a:rPr>
                        <a:t>Average resolution time</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Net Promoter Score</a:t>
                      </a:r>
                    </a:p>
                  </a:txBody>
                  <a:tcPr/>
                </a:tc>
                <a:tc>
                  <a:txBody>
                    <a:bodyPr/>
                    <a:lstStyle/>
                    <a:p>
                      <a:endParaRPr lang="en-ZA" b="0" dirty="0">
                        <a:solidFill>
                          <a:srgbClr val="000000"/>
                        </a:solidFill>
                      </a:endParaRPr>
                    </a:p>
                  </a:txBody>
                  <a:tcPr/>
                </a:tc>
                <a:tc>
                  <a:txBody>
                    <a:bodyPr/>
                    <a:lstStyle/>
                    <a:p>
                      <a:r>
                        <a:rPr lang="en-ZA" b="0" dirty="0">
                          <a:solidFill>
                            <a:srgbClr val="000000"/>
                          </a:solidFill>
                        </a:rPr>
                        <a:t>Social media engagement</a:t>
                      </a: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Conversion rate</a:t>
                      </a:r>
                    </a:p>
                  </a:txBody>
                  <a:tcPr/>
                </a:tc>
                <a:tc>
                  <a:txBody>
                    <a:bodyPr/>
                    <a:lstStyle/>
                    <a:p>
                      <a:endParaRPr lang="en-ZA" b="0" dirty="0">
                        <a:solidFill>
                          <a:srgbClr val="000000"/>
                        </a:solidFill>
                      </a:endParaRPr>
                    </a:p>
                  </a:txBody>
                  <a:tcPr/>
                </a:tc>
                <a:tc>
                  <a:txBody>
                    <a:bodyPr/>
                    <a:lstStyle/>
                    <a:p>
                      <a:r>
                        <a:rPr lang="en-ZA" b="0" dirty="0">
                          <a:solidFill>
                            <a:srgbClr val="000000"/>
                          </a:solidFill>
                        </a:rPr>
                        <a:t>Backlinks</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ZA" b="0" dirty="0">
                          <a:solidFill>
                            <a:srgbClr val="000000"/>
                          </a:solidFill>
                        </a:rPr>
                        <a:t>Abandonment rate</a:t>
                      </a:r>
                    </a:p>
                  </a:txBody>
                  <a:tcPr/>
                </a:tc>
                <a:tc>
                  <a:txBody>
                    <a:bodyPr/>
                    <a:lstStyle/>
                    <a:p>
                      <a:endParaRPr lang="en-ZA" b="0" dirty="0">
                        <a:solidFill>
                          <a:srgbClr val="000000"/>
                        </a:solidFill>
                      </a:endParaRPr>
                    </a:p>
                  </a:txBody>
                  <a:tcPr/>
                </a:tc>
                <a:tc>
                  <a:txBody>
                    <a:bodyPr/>
                    <a:lstStyle/>
                    <a:p>
                      <a:r>
                        <a:rPr lang="en-ZA" b="0" dirty="0">
                          <a:solidFill>
                            <a:srgbClr val="000000"/>
                          </a:solidFill>
                        </a:rPr>
                        <a:t>First response time</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a:solidFill>
                            <a:srgbClr val="000000"/>
                          </a:solidFill>
                        </a:rPr>
                        <a:t>Keyword rating</a:t>
                      </a:r>
                    </a:p>
                  </a:txBody>
                  <a:tcPr/>
                </a:tc>
                <a:tc>
                  <a:txBody>
                    <a:bodyPr/>
                    <a:lstStyle/>
                    <a:p>
                      <a:endParaRPr lang="en-ZA" b="0" dirty="0">
                        <a:solidFill>
                          <a:srgbClr val="000000"/>
                        </a:solidFill>
                      </a:endParaRPr>
                    </a:p>
                  </a:txBody>
                  <a:tcPr/>
                </a:tc>
                <a:tc>
                  <a:txBody>
                    <a:bodyPr/>
                    <a:lstStyle/>
                    <a:p>
                      <a:r>
                        <a:rPr lang="en-GB" b="0" dirty="0">
                          <a:solidFill>
                            <a:srgbClr val="000000"/>
                          </a:solidFill>
                        </a:rPr>
                        <a:t>Click-through rate</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r h="443456">
                <a:tc>
                  <a:txBody>
                    <a:bodyPr/>
                    <a:lstStyle/>
                    <a:p>
                      <a:r>
                        <a:rPr lang="en-ZA" b="0" dirty="0">
                          <a:solidFill>
                            <a:srgbClr val="000000"/>
                          </a:solidFill>
                        </a:rPr>
                        <a:t>Backlogs</a:t>
                      </a:r>
                    </a:p>
                  </a:txBody>
                  <a:tcPr/>
                </a:tc>
                <a:tc>
                  <a:txBody>
                    <a:bodyPr/>
                    <a:lstStyle/>
                    <a:p>
                      <a:endParaRPr lang="en-ZA" b="0" dirty="0">
                        <a:solidFill>
                          <a:srgbClr val="000000"/>
                        </a:solidFill>
                      </a:endParaRPr>
                    </a:p>
                  </a:txBody>
                  <a:tcPr/>
                </a:tc>
                <a:tc>
                  <a:txBody>
                    <a:bodyPr/>
                    <a:lstStyle/>
                    <a:p>
                      <a:r>
                        <a:rPr lang="en-GB" b="0" dirty="0">
                          <a:solidFill>
                            <a:srgbClr val="000000"/>
                          </a:solidFill>
                        </a:rPr>
                        <a:t>Cost Performance index</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841023950"/>
                  </a:ext>
                </a:extLst>
              </a:tr>
            </a:tbl>
          </a:graphicData>
        </a:graphic>
      </p:graphicFrame>
    </p:spTree>
    <p:extLst>
      <p:ext uri="{BB962C8B-B14F-4D97-AF65-F5344CB8AC3E}">
        <p14:creationId xmlns:p14="http://schemas.microsoft.com/office/powerpoint/2010/main" val="354373857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Select the relevant performance indicators which are used to monitor SEO results: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177512955"/>
              </p:ext>
            </p:extLst>
          </p:nvPr>
        </p:nvGraphicFramePr>
        <p:xfrm>
          <a:off x="798382" y="2814639"/>
          <a:ext cx="10595236" cy="2660736"/>
        </p:xfrm>
        <a:graphic>
          <a:graphicData uri="http://schemas.openxmlformats.org/drawingml/2006/table">
            <a:tbl>
              <a:tblPr firstRow="1" bandRow="1">
                <a:tableStyleId>{8A107856-5554-42FB-B03E-39F5DBC370BA}</a:tableStyleId>
              </a:tblPr>
              <a:tblGrid>
                <a:gridCol w="4821022">
                  <a:extLst>
                    <a:ext uri="{9D8B030D-6E8A-4147-A177-3AD203B41FA5}">
                      <a16:colId xmlns:a16="http://schemas.microsoft.com/office/drawing/2014/main" val="3752673547"/>
                    </a:ext>
                  </a:extLst>
                </a:gridCol>
                <a:gridCol w="432261">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ZA" b="0" dirty="0">
                          <a:solidFill>
                            <a:srgbClr val="000000"/>
                          </a:solidFill>
                        </a:rPr>
                        <a:t>Organic traffic</a:t>
                      </a:r>
                    </a:p>
                  </a:txBody>
                  <a:tcPr/>
                </a:tc>
                <a:tc>
                  <a:txBody>
                    <a:bodyPr/>
                    <a:lstStyle/>
                    <a:p>
                      <a:endParaRPr lang="en-ZA" b="0" dirty="0">
                        <a:solidFill>
                          <a:srgbClr val="000000"/>
                        </a:solidFill>
                      </a:endParaRPr>
                    </a:p>
                  </a:txBody>
                  <a:tcPr/>
                </a:tc>
                <a:tc>
                  <a:txBody>
                    <a:bodyPr/>
                    <a:lstStyle/>
                    <a:p>
                      <a:r>
                        <a:rPr lang="en-ZA" b="0" dirty="0">
                          <a:solidFill>
                            <a:srgbClr val="000000"/>
                          </a:solidFill>
                        </a:rPr>
                        <a:t>Average resolution time</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Net Promoter Score</a:t>
                      </a:r>
                    </a:p>
                  </a:txBody>
                  <a:tcPr/>
                </a:tc>
                <a:tc>
                  <a:txBody>
                    <a:bodyPr/>
                    <a:lstStyle/>
                    <a:p>
                      <a:endParaRPr lang="en-ZA" b="0" dirty="0">
                        <a:solidFill>
                          <a:srgbClr val="000000"/>
                        </a:solidFill>
                      </a:endParaRPr>
                    </a:p>
                  </a:txBody>
                  <a:tcPr/>
                </a:tc>
                <a:tc>
                  <a:txBody>
                    <a:bodyPr/>
                    <a:lstStyle/>
                    <a:p>
                      <a:r>
                        <a:rPr lang="en-ZA" b="0" dirty="0">
                          <a:solidFill>
                            <a:srgbClr val="000000"/>
                          </a:solidFill>
                        </a:rPr>
                        <a:t>Social media engagement</a:t>
                      </a: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Conversion rate</a:t>
                      </a:r>
                    </a:p>
                  </a:txBody>
                  <a:tcPr/>
                </a:tc>
                <a:tc>
                  <a:txBody>
                    <a:bodyPr/>
                    <a:lstStyle/>
                    <a:p>
                      <a:endParaRPr lang="en-ZA" b="0" dirty="0">
                        <a:solidFill>
                          <a:srgbClr val="000000"/>
                        </a:solidFill>
                      </a:endParaRPr>
                    </a:p>
                  </a:txBody>
                  <a:tcPr/>
                </a:tc>
                <a:tc>
                  <a:txBody>
                    <a:bodyPr/>
                    <a:lstStyle/>
                    <a:p>
                      <a:r>
                        <a:rPr lang="en-ZA" b="0" dirty="0">
                          <a:solidFill>
                            <a:srgbClr val="000000"/>
                          </a:solidFill>
                        </a:rPr>
                        <a:t>Backlinks</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ZA" b="0" dirty="0">
                          <a:solidFill>
                            <a:srgbClr val="000000"/>
                          </a:solidFill>
                        </a:rPr>
                        <a:t>Abandonment rate</a:t>
                      </a:r>
                    </a:p>
                  </a:txBody>
                  <a:tcPr/>
                </a:tc>
                <a:tc>
                  <a:txBody>
                    <a:bodyPr/>
                    <a:lstStyle/>
                    <a:p>
                      <a:endParaRPr lang="en-ZA" b="0" dirty="0">
                        <a:solidFill>
                          <a:srgbClr val="000000"/>
                        </a:solidFill>
                      </a:endParaRPr>
                    </a:p>
                  </a:txBody>
                  <a:tcPr/>
                </a:tc>
                <a:tc>
                  <a:txBody>
                    <a:bodyPr/>
                    <a:lstStyle/>
                    <a:p>
                      <a:r>
                        <a:rPr lang="en-ZA" b="0" dirty="0">
                          <a:solidFill>
                            <a:srgbClr val="000000"/>
                          </a:solidFill>
                        </a:rPr>
                        <a:t>First response time</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a:solidFill>
                            <a:srgbClr val="000000"/>
                          </a:solidFill>
                        </a:rPr>
                        <a:t>Keyword rating</a:t>
                      </a:r>
                    </a:p>
                  </a:txBody>
                  <a:tcPr/>
                </a:tc>
                <a:tc>
                  <a:txBody>
                    <a:bodyPr/>
                    <a:lstStyle/>
                    <a:p>
                      <a:endParaRPr lang="en-ZA" b="0" dirty="0">
                        <a:solidFill>
                          <a:srgbClr val="000000"/>
                        </a:solidFill>
                      </a:endParaRPr>
                    </a:p>
                  </a:txBody>
                  <a:tcPr/>
                </a:tc>
                <a:tc>
                  <a:txBody>
                    <a:bodyPr/>
                    <a:lstStyle/>
                    <a:p>
                      <a:r>
                        <a:rPr lang="en-GB" b="0" dirty="0">
                          <a:solidFill>
                            <a:srgbClr val="000000"/>
                          </a:solidFill>
                        </a:rPr>
                        <a:t>Click-through rate</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r h="443456">
                <a:tc>
                  <a:txBody>
                    <a:bodyPr/>
                    <a:lstStyle/>
                    <a:p>
                      <a:r>
                        <a:rPr lang="en-ZA" b="0" dirty="0">
                          <a:solidFill>
                            <a:srgbClr val="000000"/>
                          </a:solidFill>
                        </a:rPr>
                        <a:t>Backlogs</a:t>
                      </a:r>
                    </a:p>
                  </a:txBody>
                  <a:tcPr/>
                </a:tc>
                <a:tc>
                  <a:txBody>
                    <a:bodyPr/>
                    <a:lstStyle/>
                    <a:p>
                      <a:endParaRPr lang="en-ZA" b="0" dirty="0">
                        <a:solidFill>
                          <a:srgbClr val="000000"/>
                        </a:solidFill>
                      </a:endParaRPr>
                    </a:p>
                  </a:txBody>
                  <a:tcPr/>
                </a:tc>
                <a:tc>
                  <a:txBody>
                    <a:bodyPr/>
                    <a:lstStyle/>
                    <a:p>
                      <a:r>
                        <a:rPr lang="en-GB" b="0" dirty="0">
                          <a:solidFill>
                            <a:srgbClr val="000000"/>
                          </a:solidFill>
                        </a:rPr>
                        <a:t>Cost Performance index</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841023950"/>
                  </a:ext>
                </a:extLst>
              </a:tr>
            </a:tbl>
          </a:graphicData>
        </a:graphic>
      </p:graphicFrame>
      <p:pic>
        <p:nvPicPr>
          <p:cNvPr id="4" name="Graphic 3" descr="Checkmark with solid fill">
            <a:extLst>
              <a:ext uri="{FF2B5EF4-FFF2-40B4-BE49-F238E27FC236}">
                <a16:creationId xmlns:a16="http://schemas.microsoft.com/office/drawing/2014/main" id="{E570F12F-2B1E-A1FB-3606-01AD26BD70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3304" y="2931230"/>
            <a:ext cx="244612" cy="244612"/>
          </a:xfrm>
          <a:prstGeom prst="rect">
            <a:avLst/>
          </a:prstGeom>
        </p:spPr>
      </p:pic>
      <p:pic>
        <p:nvPicPr>
          <p:cNvPr id="6" name="Graphic 5" descr="Checkmark with solid fill">
            <a:extLst>
              <a:ext uri="{FF2B5EF4-FFF2-40B4-BE49-F238E27FC236}">
                <a16:creationId xmlns:a16="http://schemas.microsoft.com/office/drawing/2014/main" id="{379E7548-8556-3F2C-CCD9-E2CF901061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3304" y="3806107"/>
            <a:ext cx="244612" cy="244612"/>
          </a:xfrm>
          <a:prstGeom prst="rect">
            <a:avLst/>
          </a:prstGeom>
        </p:spPr>
      </p:pic>
      <p:pic>
        <p:nvPicPr>
          <p:cNvPr id="7" name="Graphic 6" descr="Checkmark with solid fill">
            <a:extLst>
              <a:ext uri="{FF2B5EF4-FFF2-40B4-BE49-F238E27FC236}">
                <a16:creationId xmlns:a16="http://schemas.microsoft.com/office/drawing/2014/main" id="{BC739828-E5E1-A48C-2FA8-8D91878EDB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2558" y="4680984"/>
            <a:ext cx="244612" cy="244612"/>
          </a:xfrm>
          <a:prstGeom prst="rect">
            <a:avLst/>
          </a:prstGeom>
        </p:spPr>
      </p:pic>
      <p:pic>
        <p:nvPicPr>
          <p:cNvPr id="8" name="Graphic 7" descr="Checkmark with solid fill">
            <a:extLst>
              <a:ext uri="{FF2B5EF4-FFF2-40B4-BE49-F238E27FC236}">
                <a16:creationId xmlns:a16="http://schemas.microsoft.com/office/drawing/2014/main" id="{FF637D0E-76FF-8708-206A-9CA51469F4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3822758"/>
            <a:ext cx="244612" cy="244612"/>
          </a:xfrm>
          <a:prstGeom prst="rect">
            <a:avLst/>
          </a:prstGeom>
        </p:spPr>
      </p:pic>
      <p:pic>
        <p:nvPicPr>
          <p:cNvPr id="9" name="Graphic 8" descr="Checkmark with solid fill">
            <a:extLst>
              <a:ext uri="{FF2B5EF4-FFF2-40B4-BE49-F238E27FC236}">
                <a16:creationId xmlns:a16="http://schemas.microsoft.com/office/drawing/2014/main" id="{2FC34F91-343D-24B8-1690-8FA7658932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4736803"/>
            <a:ext cx="244612" cy="244612"/>
          </a:xfrm>
          <a:prstGeom prst="rect">
            <a:avLst/>
          </a:prstGeom>
        </p:spPr>
      </p:pic>
    </p:spTree>
    <p:extLst>
      <p:ext uri="{BB962C8B-B14F-4D97-AF65-F5344CB8AC3E}">
        <p14:creationId xmlns:p14="http://schemas.microsoft.com/office/powerpoint/2010/main" val="4220029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The Case of Amelia: </a:t>
            </a:r>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Amelia is a virtual member of staff that interacts with people via voice of text; she does not need to be programmed with answers; you just feed her information, connect her with your CRM systems and she finds answers.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She is also sensitive to emotion and she can tail responses accordingly. </a:t>
            </a:r>
          </a:p>
        </p:txBody>
      </p:sp>
    </p:spTree>
    <p:extLst>
      <p:ext uri="{BB962C8B-B14F-4D97-AF65-F5344CB8AC3E}">
        <p14:creationId xmlns:p14="http://schemas.microsoft.com/office/powerpoint/2010/main" val="24062670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List 5 examples of effective, free online SEO tools.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5653062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Any 5 of the options below are correct:</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990C0734-8C53-4C28-CA2D-B163B391A469}"/>
              </a:ext>
            </a:extLst>
          </p:cNvPr>
          <p:cNvGraphicFramePr>
            <a:graphicFrameLocks noGrp="1"/>
          </p:cNvGraphicFramePr>
          <p:nvPr>
            <p:extLst>
              <p:ext uri="{D42A27DB-BD31-4B8C-83A1-F6EECF244321}">
                <p14:modId xmlns:p14="http://schemas.microsoft.com/office/powerpoint/2010/main" val="3058912236"/>
              </p:ext>
            </p:extLst>
          </p:nvPr>
        </p:nvGraphicFramePr>
        <p:xfrm>
          <a:off x="798381" y="2571469"/>
          <a:ext cx="10595235" cy="3203392"/>
        </p:xfrm>
        <a:graphic>
          <a:graphicData uri="http://schemas.openxmlformats.org/drawingml/2006/table">
            <a:tbl>
              <a:tblPr firstRow="1" bandRow="1">
                <a:tableStyleId>{8A107856-5554-42FB-B03E-39F5DBC370BA}</a:tableStyleId>
              </a:tblPr>
              <a:tblGrid>
                <a:gridCol w="2300848">
                  <a:extLst>
                    <a:ext uri="{9D8B030D-6E8A-4147-A177-3AD203B41FA5}">
                      <a16:colId xmlns:a16="http://schemas.microsoft.com/office/drawing/2014/main" val="3752673547"/>
                    </a:ext>
                  </a:extLst>
                </a:gridCol>
                <a:gridCol w="1489395">
                  <a:extLst>
                    <a:ext uri="{9D8B030D-6E8A-4147-A177-3AD203B41FA5}">
                      <a16:colId xmlns:a16="http://schemas.microsoft.com/office/drawing/2014/main" val="4032536768"/>
                    </a:ext>
                  </a:extLst>
                </a:gridCol>
                <a:gridCol w="1762299">
                  <a:extLst>
                    <a:ext uri="{9D8B030D-6E8A-4147-A177-3AD203B41FA5}">
                      <a16:colId xmlns:a16="http://schemas.microsoft.com/office/drawing/2014/main" val="132659526"/>
                    </a:ext>
                  </a:extLst>
                </a:gridCol>
                <a:gridCol w="2461016">
                  <a:extLst>
                    <a:ext uri="{9D8B030D-6E8A-4147-A177-3AD203B41FA5}">
                      <a16:colId xmlns:a16="http://schemas.microsoft.com/office/drawing/2014/main" val="1706714944"/>
                    </a:ext>
                  </a:extLst>
                </a:gridCol>
                <a:gridCol w="2581677">
                  <a:extLst>
                    <a:ext uri="{9D8B030D-6E8A-4147-A177-3AD203B41FA5}">
                      <a16:colId xmlns:a16="http://schemas.microsoft.com/office/drawing/2014/main" val="2162605261"/>
                    </a:ext>
                  </a:extLst>
                </a:gridCol>
              </a:tblGrid>
              <a:tr h="44345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3">
                            <a:extLst>
                              <a:ext uri="{A12FA001-AC4F-418D-AE19-62706E023703}">
                                <ahyp:hlinkClr xmlns:ahyp="http://schemas.microsoft.com/office/drawing/2018/hyperlinkcolor" val="tx"/>
                              </a:ext>
                            </a:extLst>
                          </a:hlinkClick>
                        </a:rPr>
                        <a:t>Answer The Public</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4">
                            <a:extLst>
                              <a:ext uri="{A12FA001-AC4F-418D-AE19-62706E023703}">
                                <ahyp:hlinkClr xmlns:ahyp="http://schemas.microsoft.com/office/drawing/2018/hyperlinkcolor" val="tx"/>
                              </a:ext>
                            </a:extLst>
                          </a:hlinkClick>
                        </a:rPr>
                        <a:t>Exploding Topics</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5">
                            <a:extLst>
                              <a:ext uri="{A12FA001-AC4F-418D-AE19-62706E023703}">
                                <ahyp:hlinkClr xmlns:ahyp="http://schemas.microsoft.com/office/drawing/2018/hyperlinkcolor" val="tx"/>
                              </a:ext>
                            </a:extLst>
                          </a:hlinkClick>
                        </a:rPr>
                        <a:t>Google Search Console</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6">
                            <a:extLst>
                              <a:ext uri="{A12FA001-AC4F-418D-AE19-62706E023703}">
                                <ahyp:hlinkClr xmlns:ahyp="http://schemas.microsoft.com/office/drawing/2018/hyperlinkcolor" val="tx"/>
                              </a:ext>
                            </a:extLst>
                          </a:hlinkClick>
                        </a:rPr>
                        <a:t>Wordtracker Scout</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p>
                      <a:endParaRPr lang="en-ZA" sz="1600" b="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7">
                            <a:extLst>
                              <a:ext uri="{A12FA001-AC4F-418D-AE19-62706E023703}">
                                <ahyp:hlinkClr xmlns:ahyp="http://schemas.microsoft.com/office/drawing/2018/hyperlinkcolor" val="tx"/>
                              </a:ext>
                            </a:extLst>
                          </a:hlinkClick>
                        </a:rPr>
                        <a:t>People Also Ask</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30112289"/>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8">
                            <a:extLst>
                              <a:ext uri="{A12FA001-AC4F-418D-AE19-62706E023703}">
                                <ahyp:hlinkClr xmlns:ahyp="http://schemas.microsoft.com/office/drawing/2018/hyperlinkcolor" val="tx"/>
                              </a:ext>
                            </a:extLst>
                          </a:hlinkClick>
                        </a:rPr>
                        <a:t>Woorank’s SEO &amp; Website Analysis Tool</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9">
                            <a:extLst>
                              <a:ext uri="{A12FA001-AC4F-418D-AE19-62706E023703}">
                                <ahyp:hlinkClr xmlns:ahyp="http://schemas.microsoft.com/office/drawing/2018/hyperlinkcolor" val="tx"/>
                              </a:ext>
                            </a:extLst>
                          </a:hlinkClick>
                        </a:rPr>
                        <a:t>Seobility</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p>
                      <a:endParaRPr lang="en-ZA" sz="1600" b="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0">
                            <a:extLst>
                              <a:ext uri="{A12FA001-AC4F-418D-AE19-62706E023703}">
                                <ahyp:hlinkClr xmlns:ahyp="http://schemas.microsoft.com/office/drawing/2018/hyperlinkcolor" val="tx"/>
                              </a:ext>
                            </a:extLst>
                          </a:hlinkClick>
                        </a:rPr>
                        <a:t>SERPerator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1">
                            <a:extLst>
                              <a:ext uri="{A12FA001-AC4F-418D-AE19-62706E023703}">
                                <ahyp:hlinkClr xmlns:ahyp="http://schemas.microsoft.com/office/drawing/2018/hyperlinkcolor" val="tx"/>
                              </a:ext>
                            </a:extLst>
                          </a:hlinkClick>
                        </a:rPr>
                        <a:t>Panguin Tool</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p>
                      <a:endParaRPr lang="en-ZA" sz="1600" b="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2">
                            <a:extLst>
                              <a:ext uri="{A12FA001-AC4F-418D-AE19-62706E023703}">
                                <ahyp:hlinkClr xmlns:ahyp="http://schemas.microsoft.com/office/drawing/2018/hyperlinkcolor" val="tx"/>
                              </a:ext>
                            </a:extLst>
                          </a:hlinkClick>
                        </a:rPr>
                        <a:t>KWFinder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1534119918"/>
                  </a:ext>
                </a:extLst>
              </a:tr>
              <a:tr h="241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3">
                            <a:extLst>
                              <a:ext uri="{A12FA001-AC4F-418D-AE19-62706E023703}">
                                <ahyp:hlinkClr xmlns:ahyp="http://schemas.microsoft.com/office/drawing/2018/hyperlinkcolor" val="tx"/>
                              </a:ext>
                            </a:extLst>
                          </a:hlinkClick>
                        </a:rPr>
                        <a:t>Animalz Revive</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4">
                            <a:extLst>
                              <a:ext uri="{A12FA001-AC4F-418D-AE19-62706E023703}">
                                <ahyp:hlinkClr xmlns:ahyp="http://schemas.microsoft.com/office/drawing/2018/hyperlinkcolor" val="tx"/>
                              </a:ext>
                            </a:extLst>
                          </a:hlinkClick>
                        </a:rPr>
                        <a:t>Ubersuggest</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5">
                            <a:extLst>
                              <a:ext uri="{A12FA001-AC4F-418D-AE19-62706E023703}">
                                <ahyp:hlinkClr xmlns:ahyp="http://schemas.microsoft.com/office/drawing/2018/hyperlinkcolor" val="tx"/>
                              </a:ext>
                            </a:extLst>
                          </a:hlinkClick>
                        </a:rPr>
                        <a:t>Screaming Frog</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6">
                            <a:extLst>
                              <a:ext uri="{A12FA001-AC4F-418D-AE19-62706E023703}">
                                <ahyp:hlinkClr xmlns:ahyp="http://schemas.microsoft.com/office/drawing/2018/hyperlinkcolor" val="tx"/>
                              </a:ext>
                            </a:extLst>
                          </a:hlinkClick>
                        </a:rPr>
                        <a:t>Yoast WordPress Plugin</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17">
                            <a:extLst>
                              <a:ext uri="{A12FA001-AC4F-418D-AE19-62706E023703}">
                                <ahyp:hlinkClr xmlns:ahyp="http://schemas.microsoft.com/office/drawing/2018/hyperlinkcolor" val="tx"/>
                              </a:ext>
                            </a:extLst>
                          </a:hlinkClick>
                        </a:rPr>
                        <a:t>Bonus #1. Bulk Google Rank Checker</a:t>
                      </a:r>
                      <a:endParaRPr kumimoji="0" lang="en-ZA" sz="1600" b="0" i="0" u="none" strike="noStrike" kern="0" cap="none" spc="0" normalizeH="0" baseline="0" noProof="0" dirty="0">
                        <a:ln>
                          <a:noFill/>
                        </a:ln>
                        <a:solidFill>
                          <a:srgbClr val="000000"/>
                        </a:solidFill>
                        <a:effectLst/>
                        <a:uLnTx/>
                        <a:uFillTx/>
                      </a:endParaRPr>
                    </a:p>
                  </a:txBody>
                  <a:tcPr/>
                </a:tc>
                <a:extLst>
                  <a:ext uri="{0D108BD9-81ED-4DB2-BD59-A6C34878D82A}">
                    <a16:rowId xmlns:a16="http://schemas.microsoft.com/office/drawing/2014/main" val="319718223"/>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8">
                            <a:extLst>
                              <a:ext uri="{A12FA001-AC4F-418D-AE19-62706E023703}">
                                <ahyp:hlinkClr xmlns:ahyp="http://schemas.microsoft.com/office/drawing/2018/hyperlinkcolor" val="tx"/>
                              </a:ext>
                            </a:extLst>
                          </a:hlinkClick>
                        </a:rPr>
                        <a:t>CanIRank</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9">
                            <a:extLst>
                              <a:ext uri="{A12FA001-AC4F-418D-AE19-62706E023703}">
                                <ahyp:hlinkClr xmlns:ahyp="http://schemas.microsoft.com/office/drawing/2018/hyperlinkcolor" val="tx"/>
                              </a:ext>
                            </a:extLst>
                          </a:hlinkClick>
                        </a:rPr>
                        <a:t>BROWSEO</a:t>
                      </a:r>
                      <a:endParaRPr kumimoji="0" lang="en-ZA" sz="1600" b="0" i="0" u="none" strike="noStrike" kern="0" cap="none" spc="0" normalizeH="0" baseline="0" noProof="0" dirty="0">
                        <a:ln>
                          <a:noFill/>
                        </a:ln>
                        <a:solidFill>
                          <a:sysClr val="windowText" lastClr="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0">
                            <a:extLst>
                              <a:ext uri="{A12FA001-AC4F-418D-AE19-62706E023703}">
                                <ahyp:hlinkClr xmlns:ahyp="http://schemas.microsoft.com/office/drawing/2018/hyperlinkcolor" val="tx"/>
                              </a:ext>
                            </a:extLst>
                          </a:hlinkClick>
                        </a:rPr>
                        <a:t>Google Analytics</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21">
                            <a:extLst>
                              <a:ext uri="{A12FA001-AC4F-418D-AE19-62706E023703}">
                                <ahyp:hlinkClr xmlns:ahyp="http://schemas.microsoft.com/office/drawing/2018/hyperlinkcolor" val="tx"/>
                              </a:ext>
                            </a:extLst>
                          </a:hlinkClick>
                        </a:rPr>
                        <a:t>Bing Webmaster Tools</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2">
                            <a:extLst>
                              <a:ext uri="{A12FA001-AC4F-418D-AE19-62706E023703}">
                                <ahyp:hlinkClr xmlns:ahyp="http://schemas.microsoft.com/office/drawing/2018/hyperlinkcolor" val="tx"/>
                              </a:ext>
                            </a:extLst>
                          </a:hlinkClick>
                        </a:rPr>
                        <a:t>Bonus #2. LSI Graph</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790753924"/>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3">
                            <a:extLst>
                              <a:ext uri="{A12FA001-AC4F-418D-AE19-62706E023703}">
                                <ahyp:hlinkClr xmlns:ahyp="http://schemas.microsoft.com/office/drawing/2018/hyperlinkcolor" val="tx"/>
                              </a:ext>
                            </a:extLst>
                          </a:hlinkClick>
                        </a:rPr>
                        <a:t>Google’s Mobile-Friendly Test</a:t>
                      </a:r>
                      <a:endParaRPr kumimoji="0" lang="en-ZA" sz="1600" b="0" i="0" u="none" strike="noStrike" kern="0" cap="none" spc="0" normalizeH="0" baseline="0" noProof="0" dirty="0">
                        <a:ln>
                          <a:noFill/>
                        </a:ln>
                        <a:solidFill>
                          <a:sysClr val="windowText" lastClr="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24">
                            <a:extLst>
                              <a:ext uri="{A12FA001-AC4F-418D-AE19-62706E023703}">
                                <ahyp:hlinkClr xmlns:ahyp="http://schemas.microsoft.com/office/drawing/2018/hyperlinkcolor" val="tx"/>
                              </a:ext>
                            </a:extLst>
                          </a:hlinkClick>
                        </a:rPr>
                        <a:t>Detailed.com</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rPr>
                        <a:t>Reddit Keyword Research Tool</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5">
                            <a:extLst>
                              <a:ext uri="{A12FA001-AC4F-418D-AE19-62706E023703}">
                                <ahyp:hlinkClr xmlns:ahyp="http://schemas.microsoft.com/office/drawing/2018/hyperlinkcolor" val="tx"/>
                              </a:ext>
                            </a:extLst>
                          </a:hlinkClick>
                        </a:rPr>
                        <a:t>Dareboost</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684437308"/>
                  </a:ext>
                </a:extLst>
              </a:tr>
              <a:tr h="44345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26">
                            <a:extLst>
                              <a:ext uri="{A12FA001-AC4F-418D-AE19-62706E023703}">
                                <ahyp:hlinkClr xmlns:ahyp="http://schemas.microsoft.com/office/drawing/2018/hyperlinkcolor" val="tx"/>
                              </a:ext>
                            </a:extLst>
                          </a:hlinkClick>
                        </a:rPr>
                        <a:t>Seed Keywords</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7">
                            <a:extLst>
                              <a:ext uri="{A12FA001-AC4F-418D-AE19-62706E023703}">
                                <ahyp:hlinkClr xmlns:ahyp="http://schemas.microsoft.com/office/drawing/2018/hyperlinkcolor" val="tx"/>
                              </a:ext>
                            </a:extLst>
                          </a:hlinkClick>
                        </a:rPr>
                        <a:t>Lipperhey</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8">
                            <a:extLst>
                              <a:ext uri="{A12FA001-AC4F-418D-AE19-62706E023703}">
                                <ahyp:hlinkClr xmlns:ahyp="http://schemas.microsoft.com/office/drawing/2018/hyperlinkcolor" val="tx"/>
                              </a:ext>
                            </a:extLst>
                          </a:hlinkClick>
                        </a:rPr>
                        <a:t>Siteliner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7">
                            <a:extLst>
                              <a:ext uri="{A12FA001-AC4F-418D-AE19-62706E023703}">
                                <ahyp:hlinkClr xmlns:ahyp="http://schemas.microsoft.com/office/drawing/2018/hyperlinkcolor" val="tx"/>
                              </a:ext>
                            </a:extLst>
                          </a:hlinkClick>
                        </a:rPr>
                        <a:t>People Also Ask</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841023950"/>
                  </a:ext>
                </a:extLst>
              </a:tr>
            </a:tbl>
          </a:graphicData>
        </a:graphic>
      </p:graphicFrame>
    </p:spTree>
    <p:extLst>
      <p:ext uri="{BB962C8B-B14F-4D97-AF65-F5344CB8AC3E}">
        <p14:creationId xmlns:p14="http://schemas.microsoft.com/office/powerpoint/2010/main" val="377631153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Cloud</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04</a:t>
            </a:r>
            <a:endParaRPr lang="en-ZA" dirty="0"/>
          </a:p>
        </p:txBody>
      </p:sp>
    </p:spTree>
    <p:extLst>
      <p:ext uri="{BB962C8B-B14F-4D97-AF65-F5344CB8AC3E}">
        <p14:creationId xmlns:p14="http://schemas.microsoft.com/office/powerpoint/2010/main" val="23273150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 Learn How to Manage the Use of Cloud Computing Effectively</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2041070"/>
            <a:ext cx="10595237" cy="3854551"/>
          </a:xfrm>
        </p:spPr>
        <p:txBody>
          <a:bodyPr/>
          <a:lstStyle/>
          <a:p>
            <a:pPr marL="457200" indent="-457200">
              <a:buClr>
                <a:schemeClr val="accent2"/>
              </a:buClr>
              <a:buBlip>
                <a:blip r:embed="rId3"/>
              </a:buBlip>
            </a:pPr>
            <a:r>
              <a:rPr lang="en-GB" dirty="0"/>
              <a:t>Cloud management refers to the exercise of control over public, private and hybrid cloud infrastructure resources and services. </a:t>
            </a:r>
          </a:p>
          <a:p>
            <a:pPr marL="0" indent="0">
              <a:buClr>
                <a:schemeClr val="accent2"/>
              </a:buClr>
            </a:pPr>
            <a:endParaRPr lang="en-GB" dirty="0"/>
          </a:p>
          <a:p>
            <a:pPr marL="457200" indent="-457200">
              <a:buClr>
                <a:schemeClr val="accent2"/>
              </a:buClr>
              <a:buBlip>
                <a:blip r:embed="rId3"/>
              </a:buBlip>
            </a:pPr>
            <a:r>
              <a:rPr lang="en-GB" dirty="0"/>
              <a:t>Successful Cloud computer management can increase a company’s performance, reliability, cost containment and environmental sustainability. </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0676904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 Management Tasks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dirty="0"/>
              <a:t>The</a:t>
            </a:r>
            <a:r>
              <a:rPr lang="en-GB" b="1" dirty="0">
                <a:solidFill>
                  <a:schemeClr val="accent2"/>
                </a:solidFill>
              </a:rPr>
              <a:t> Cloud </a:t>
            </a:r>
            <a:r>
              <a:rPr lang="en-GB" dirty="0"/>
              <a:t>provider performs a number of tasks to ensure sufficient use of cloud resources: </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graphicFrame>
        <p:nvGraphicFramePr>
          <p:cNvPr id="2" name="Diagram 1">
            <a:extLst>
              <a:ext uri="{FF2B5EF4-FFF2-40B4-BE49-F238E27FC236}">
                <a16:creationId xmlns:a16="http://schemas.microsoft.com/office/drawing/2014/main" id="{065C020A-018C-EEC0-7F53-D494980DF6B7}"/>
              </a:ext>
            </a:extLst>
          </p:cNvPr>
          <p:cNvGraphicFramePr/>
          <p:nvPr>
            <p:extLst>
              <p:ext uri="{D42A27DB-BD31-4B8C-83A1-F6EECF244321}">
                <p14:modId xmlns:p14="http://schemas.microsoft.com/office/powerpoint/2010/main" val="1815597334"/>
              </p:ext>
            </p:extLst>
          </p:nvPr>
        </p:nvGraphicFramePr>
        <p:xfrm>
          <a:off x="959660" y="2400300"/>
          <a:ext cx="10595236" cy="3070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09880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 Management Tasks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dirty="0"/>
              <a:t>The</a:t>
            </a:r>
            <a:r>
              <a:rPr lang="en-GB" b="1" dirty="0">
                <a:solidFill>
                  <a:schemeClr val="accent2"/>
                </a:solidFill>
              </a:rPr>
              <a:t> Cloud </a:t>
            </a:r>
            <a:r>
              <a:rPr lang="en-GB" dirty="0"/>
              <a:t>provider performs a number of tasks to ensure sufficient use of cloud resources (Cont.): </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graphicFrame>
        <p:nvGraphicFramePr>
          <p:cNvPr id="2" name="Diagram 1">
            <a:extLst>
              <a:ext uri="{FF2B5EF4-FFF2-40B4-BE49-F238E27FC236}">
                <a16:creationId xmlns:a16="http://schemas.microsoft.com/office/drawing/2014/main" id="{065C020A-018C-EEC0-7F53-D494980DF6B7}"/>
              </a:ext>
            </a:extLst>
          </p:cNvPr>
          <p:cNvGraphicFramePr/>
          <p:nvPr>
            <p:extLst>
              <p:ext uri="{D42A27DB-BD31-4B8C-83A1-F6EECF244321}">
                <p14:modId xmlns:p14="http://schemas.microsoft.com/office/powerpoint/2010/main" val="2706524322"/>
              </p:ext>
            </p:extLst>
          </p:nvPr>
        </p:nvGraphicFramePr>
        <p:xfrm>
          <a:off x="273860" y="3078440"/>
          <a:ext cx="10433958" cy="16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046454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 Management vs. Cloud Computing</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dirty="0"/>
              <a:t>Cloud management is not cloud computing; Clouds are pools of virtual resources, storage, applications, services that are managed by a software so that the resources can be accessed on demand. </a:t>
            </a:r>
          </a:p>
          <a:p>
            <a:pPr marL="457200" indent="-457200">
              <a:buClr>
                <a:schemeClr val="accent2"/>
              </a:buClr>
              <a:buBlip>
                <a:blip r:embed="rId3"/>
              </a:buBlip>
            </a:pPr>
            <a:endParaRPr lang="en-GB" dirty="0"/>
          </a:p>
          <a:p>
            <a:pPr marL="457200" indent="-457200">
              <a:buClr>
                <a:schemeClr val="accent2"/>
              </a:buClr>
              <a:buBlip>
                <a:blip r:embed="rId3"/>
              </a:buBlip>
            </a:pPr>
            <a:r>
              <a:rPr lang="en-GB" b="1" dirty="0">
                <a:solidFill>
                  <a:schemeClr val="accent2"/>
                </a:solidFill>
              </a:rPr>
              <a:t>Cloud computing </a:t>
            </a:r>
            <a:r>
              <a:rPr lang="en-GB" dirty="0"/>
              <a:t>is the act of running workloads within clouds—which are IT environments that abstract, pool, and share scalable resources across a network.</a:t>
            </a:r>
          </a:p>
          <a:p>
            <a:pPr marL="0" indent="0">
              <a:buClr>
                <a:schemeClr val="accent2"/>
              </a:buClr>
            </a:pPr>
            <a:endParaRPr lang="en-GB" dirty="0"/>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0485107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 Management vs. Cloud Computing</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b="1" dirty="0">
                <a:solidFill>
                  <a:schemeClr val="accent2"/>
                </a:solidFill>
              </a:rPr>
              <a:t>Cloud management </a:t>
            </a:r>
            <a:r>
              <a:rPr lang="en-GB" dirty="0"/>
              <a:t>is a combination of software, automation, policies, governance, and people that determine how those cloud computing services are made available. </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1506006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Role of a Cloud Management Platform</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Font typeface="Arial" panose="020B0604020202020204" pitchFamily="34" charset="0"/>
              <a:buChar char="•"/>
            </a:pPr>
            <a:r>
              <a:rPr lang="en-GB" dirty="0"/>
              <a:t>Integrate with existing IT</a:t>
            </a:r>
          </a:p>
          <a:p>
            <a:pPr marL="457200" indent="-457200">
              <a:buClr>
                <a:schemeClr val="accent2"/>
              </a:buClr>
              <a:buFont typeface="Arial" panose="020B0604020202020204" pitchFamily="34" charset="0"/>
              <a:buChar char="•"/>
            </a:pPr>
            <a:endParaRPr lang="en-GB" dirty="0"/>
          </a:p>
          <a:p>
            <a:pPr marL="457200" indent="-457200">
              <a:buClr>
                <a:schemeClr val="accent2"/>
              </a:buClr>
              <a:buFont typeface="Arial" panose="020B0604020202020204" pitchFamily="34" charset="0"/>
              <a:buChar char="•"/>
            </a:pPr>
            <a:r>
              <a:rPr lang="en-GB" dirty="0"/>
              <a:t>Automate manual tasks</a:t>
            </a:r>
          </a:p>
          <a:p>
            <a:pPr marL="457200" indent="-457200">
              <a:buClr>
                <a:schemeClr val="accent2"/>
              </a:buClr>
              <a:buFont typeface="Arial" panose="020B0604020202020204" pitchFamily="34" charset="0"/>
              <a:buChar char="•"/>
            </a:pPr>
            <a:endParaRPr lang="en-GB" dirty="0"/>
          </a:p>
          <a:p>
            <a:pPr marL="457200" indent="-457200">
              <a:buClr>
                <a:schemeClr val="accent2"/>
              </a:buClr>
              <a:buFont typeface="Arial" panose="020B0604020202020204" pitchFamily="34" charset="0"/>
              <a:buChar char="•"/>
            </a:pPr>
            <a:r>
              <a:rPr lang="en-GB" dirty="0"/>
              <a:t>Visualise costs </a:t>
            </a:r>
          </a:p>
          <a:p>
            <a:pPr marL="457200" indent="-457200">
              <a:buClr>
                <a:schemeClr val="accent2"/>
              </a:buClr>
              <a:buFont typeface="Arial" panose="020B0604020202020204" pitchFamily="34" charset="0"/>
              <a:buChar char="•"/>
            </a:pPr>
            <a:endParaRPr lang="en-GB" dirty="0"/>
          </a:p>
          <a:p>
            <a:pPr marL="457200" indent="-457200">
              <a:buClr>
                <a:schemeClr val="accent2"/>
              </a:buClr>
              <a:buFont typeface="Arial" panose="020B0604020202020204" pitchFamily="34" charset="0"/>
              <a:buChar char="•"/>
            </a:pPr>
            <a:r>
              <a:rPr lang="en-GB" dirty="0"/>
              <a:t>Be accessible through the internet</a:t>
            </a:r>
          </a:p>
          <a:p>
            <a:pPr marL="342900" indent="-342900">
              <a:buClr>
                <a:schemeClr val="accent2"/>
              </a:buClr>
              <a:buFont typeface="Arial" panose="020B0604020202020204" pitchFamily="34" charset="0"/>
              <a:buChar char="•"/>
            </a:pPr>
            <a:endParaRPr lang="en-GB" dirty="0"/>
          </a:p>
          <a:p>
            <a:pPr marL="457200" indent="-457200">
              <a:buClr>
                <a:schemeClr val="accent2"/>
              </a:buClr>
              <a:buFont typeface="Arial" panose="020B0604020202020204" pitchFamily="34" charset="0"/>
              <a:buChar char="•"/>
            </a:pPr>
            <a:r>
              <a:rPr lang="en-GB" dirty="0"/>
              <a:t>Support hybrid Cloud and multi-Cloud environments</a:t>
            </a:r>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89520189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What Is Cloud Computing?</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b="1" dirty="0">
                <a:solidFill>
                  <a:schemeClr val="accent2"/>
                </a:solidFill>
              </a:rPr>
              <a:t>Cloud computing </a:t>
            </a:r>
            <a:r>
              <a:rPr lang="en-GB" dirty="0"/>
              <a:t>is a form of computing in which networks, data storage, applications, security and development tools are all enabled via the Internet, as opposed to a local computer or an on-premise server in your organization.</a:t>
            </a:r>
          </a:p>
          <a:p>
            <a:pPr marL="457200" indent="-457200">
              <a:buClr>
                <a:schemeClr val="accent2"/>
              </a:buClr>
              <a:buBlip>
                <a:blip r:embed="rId3"/>
              </a:buBlip>
            </a:pPr>
            <a:endParaRPr lang="en-GB" dirty="0"/>
          </a:p>
          <a:p>
            <a:pPr marL="457200" indent="-457200">
              <a:buClr>
                <a:schemeClr val="accent2"/>
              </a:buClr>
              <a:buBlip>
                <a:blip r:embed="rId3"/>
              </a:buBlip>
            </a:pPr>
            <a:r>
              <a:rPr lang="en-GB" dirty="0"/>
              <a:t>The field of cloud computing has been growing rapidly for years, as more companies seek to work remotely, boost efficiency through automation and save money on IT infrastructure. </a:t>
            </a:r>
          </a:p>
          <a:p>
            <a:pPr marL="457200" indent="-457200">
              <a:buClr>
                <a:schemeClr val="accent2"/>
              </a:buClr>
              <a:buBlip>
                <a:blip r:embed="rId3"/>
              </a:buBlip>
            </a:pPr>
            <a:endParaRPr lang="en-GB" dirty="0"/>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764047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25555"/>
            <a:ext cx="10595237" cy="3995028"/>
          </a:xfrm>
        </p:spPr>
        <p:txBody>
          <a:bodyPr/>
          <a:lstStyle/>
          <a:p>
            <a:pPr marL="114300" indent="-342900">
              <a:buBlip>
                <a:blip r:embed="rId2"/>
              </a:buBlip>
            </a:pPr>
            <a:r>
              <a:rPr lang="en-GB" dirty="0"/>
              <a:t>To automate common processes it requires:</a:t>
            </a:r>
          </a:p>
          <a:p>
            <a:pPr marL="114300" indent="-342900">
              <a:buClr>
                <a:schemeClr val="accent2"/>
              </a:buClr>
              <a:buFont typeface="Arial" panose="020B0604020202020204" pitchFamily="34" charset="0"/>
              <a:buChar char="•"/>
            </a:pPr>
            <a:endParaRPr lang="en-GB" dirty="0"/>
          </a:p>
          <a:p>
            <a:pPr marL="571500" lvl="1" indent="-342900">
              <a:buClr>
                <a:schemeClr val="accent2"/>
              </a:buClr>
              <a:buFont typeface="Arial" panose="020B0604020202020204" pitchFamily="34" charset="0"/>
              <a:buChar char="•"/>
            </a:pPr>
            <a:r>
              <a:rPr lang="en-GB" sz="2400" spc="0" dirty="0">
                <a:solidFill>
                  <a:srgbClr val="000000"/>
                </a:solidFill>
                <a:latin typeface="+mn-lt"/>
              </a:rPr>
              <a:t>Invoicing</a:t>
            </a:r>
          </a:p>
          <a:p>
            <a:pPr marL="571500" lvl="1" indent="-342900">
              <a:buClr>
                <a:schemeClr val="accent2"/>
              </a:buClr>
              <a:buFont typeface="Arial" panose="020B0604020202020204" pitchFamily="34" charset="0"/>
              <a:buChar char="•"/>
            </a:pPr>
            <a:endParaRPr lang="en-GB" sz="2400" spc="0" dirty="0">
              <a:solidFill>
                <a:srgbClr val="000000"/>
              </a:solidFill>
              <a:latin typeface="+mn-lt"/>
            </a:endParaRPr>
          </a:p>
          <a:p>
            <a:pPr marL="571500" lvl="1" indent="-342900">
              <a:buClr>
                <a:schemeClr val="accent2"/>
              </a:buClr>
              <a:buFont typeface="Arial" panose="020B0604020202020204" pitchFamily="34" charset="0"/>
              <a:buChar char="•"/>
            </a:pPr>
            <a:r>
              <a:rPr lang="en-GB" sz="2400" spc="0" dirty="0">
                <a:solidFill>
                  <a:srgbClr val="000000"/>
                </a:solidFill>
                <a:latin typeface="+mn-lt"/>
              </a:rPr>
              <a:t>Sales orders</a:t>
            </a:r>
          </a:p>
          <a:p>
            <a:pPr marL="571500" lvl="1" indent="-342900">
              <a:buClr>
                <a:schemeClr val="accent2"/>
              </a:buClr>
              <a:buFont typeface="Arial" panose="020B0604020202020204" pitchFamily="34" charset="0"/>
              <a:buChar char="•"/>
            </a:pPr>
            <a:endParaRPr lang="en-GB" sz="2400" spc="0" dirty="0">
              <a:solidFill>
                <a:srgbClr val="000000"/>
              </a:solidFill>
              <a:latin typeface="+mn-lt"/>
            </a:endParaRPr>
          </a:p>
          <a:p>
            <a:pPr marL="571500" lvl="1" indent="-342900">
              <a:buClr>
                <a:schemeClr val="accent2"/>
              </a:buClr>
              <a:buFont typeface="Arial" panose="020B0604020202020204" pitchFamily="34" charset="0"/>
              <a:buChar char="•"/>
            </a:pPr>
            <a:r>
              <a:rPr lang="en-GB" sz="2400" spc="0" dirty="0">
                <a:solidFill>
                  <a:srgbClr val="000000"/>
                </a:solidFill>
                <a:latin typeface="+mn-lt"/>
              </a:rPr>
              <a:t>Accounting reconciliation</a:t>
            </a:r>
          </a:p>
          <a:p>
            <a:pPr marL="571500" lvl="1" indent="-342900">
              <a:buClr>
                <a:schemeClr val="accent2"/>
              </a:buClr>
              <a:buFont typeface="Arial" panose="020B0604020202020204" pitchFamily="34" charset="0"/>
              <a:buChar char="•"/>
            </a:pPr>
            <a:endParaRPr lang="en-GB" sz="2400" spc="0" dirty="0">
              <a:solidFill>
                <a:srgbClr val="000000"/>
              </a:solidFill>
              <a:latin typeface="+mn-lt"/>
            </a:endParaRPr>
          </a:p>
          <a:p>
            <a:pPr marL="571500" lvl="1" indent="-342900">
              <a:buClr>
                <a:schemeClr val="accent2"/>
              </a:buClr>
              <a:buFont typeface="Arial" panose="020B0604020202020204" pitchFamily="34" charset="0"/>
              <a:buChar char="•"/>
            </a:pPr>
            <a:r>
              <a:rPr lang="en-GB" sz="2400" spc="0" dirty="0">
                <a:solidFill>
                  <a:srgbClr val="000000"/>
                </a:solidFill>
                <a:latin typeface="+mn-lt"/>
              </a:rPr>
              <a:t>Data entry</a:t>
            </a:r>
          </a:p>
          <a:p>
            <a:pPr marL="114300" indent="-342900">
              <a:buBlip>
                <a:blip r:embed="rId3"/>
              </a:buBlip>
            </a:pPr>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Basic Steps of Automation</a:t>
            </a:r>
            <a:endParaRPr lang="en-ZA" dirty="0"/>
          </a:p>
        </p:txBody>
      </p:sp>
    </p:spTree>
    <p:extLst>
      <p:ext uri="{BB962C8B-B14F-4D97-AF65-F5344CB8AC3E}">
        <p14:creationId xmlns:p14="http://schemas.microsoft.com/office/powerpoint/2010/main" val="13127047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What Is Cloud Computing?</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dirty="0"/>
              <a:t>According to a </a:t>
            </a:r>
            <a:r>
              <a:rPr kumimoji="0" lang="en-GB" b="1"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2021 report from Gartner</a:t>
            </a:r>
            <a:r>
              <a:rPr lang="en-GB" dirty="0"/>
              <a:t>, global end-user spending on public cloud services is projected to grow 23.1% in 2021 to $332.3 billion – up from $270 billion. </a:t>
            </a: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59859942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Types of Cloud Computing </a:t>
            </a:r>
          </a:p>
        </p:txBody>
      </p:sp>
      <p:graphicFrame>
        <p:nvGraphicFramePr>
          <p:cNvPr id="26" name="Diagram 25">
            <a:extLst>
              <a:ext uri="{FF2B5EF4-FFF2-40B4-BE49-F238E27FC236}">
                <a16:creationId xmlns:a16="http://schemas.microsoft.com/office/drawing/2014/main" id="{67E5F79E-37C8-4FB2-6572-473669355839}"/>
              </a:ext>
            </a:extLst>
          </p:cNvPr>
          <p:cNvGraphicFramePr/>
          <p:nvPr>
            <p:extLst>
              <p:ext uri="{D42A27DB-BD31-4B8C-83A1-F6EECF244321}">
                <p14:modId xmlns:p14="http://schemas.microsoft.com/office/powerpoint/2010/main" val="1606904766"/>
              </p:ext>
            </p:extLst>
          </p:nvPr>
        </p:nvGraphicFramePr>
        <p:xfrm>
          <a:off x="798382" y="1565257"/>
          <a:ext cx="10595236" cy="3963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83418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 Management Tasks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b="1" dirty="0">
                <a:solidFill>
                  <a:schemeClr val="accent2"/>
                </a:solidFill>
              </a:rPr>
              <a:t>Simple steps to get you started: </a:t>
            </a:r>
          </a:p>
          <a:p>
            <a:pPr marL="457200" indent="-457200">
              <a:buClr>
                <a:schemeClr val="accent2"/>
              </a:buClr>
              <a:buBlip>
                <a:blip r:embed="rId3"/>
              </a:buBlip>
            </a:pPr>
            <a:endParaRPr lang="en-GB" dirty="0"/>
          </a:p>
          <a:p>
            <a:pPr marL="342900" indent="-342900">
              <a:buClr>
                <a:schemeClr val="accent2"/>
              </a:buClr>
              <a:buFont typeface="Arial" panose="020B0604020202020204" pitchFamily="34" charset="0"/>
              <a:buChar char="•"/>
            </a:pPr>
            <a:r>
              <a:rPr lang="en-GB" dirty="0"/>
              <a:t>Office 365 Email Pilot Migration</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Use Microsoft Outlook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Multi-Factor Authentication (MFA) Jumpstart</a:t>
            </a:r>
          </a:p>
          <a:p>
            <a:pPr marL="0" indent="0"/>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1644970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 Management Tasks</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b="1" dirty="0">
                <a:solidFill>
                  <a:schemeClr val="accent2"/>
                </a:solidFill>
              </a:rPr>
              <a:t>Simple steps to get you started (Cont.): </a:t>
            </a:r>
          </a:p>
          <a:p>
            <a:pPr marL="457200" indent="-457200">
              <a:buClr>
                <a:schemeClr val="accent2"/>
              </a:buClr>
              <a:buBlip>
                <a:blip r:embed="rId3"/>
              </a:buBlip>
            </a:pPr>
            <a:endParaRPr lang="en-GB" dirty="0"/>
          </a:p>
          <a:p>
            <a:pPr marL="342900" indent="-342900">
              <a:buClr>
                <a:schemeClr val="accent2"/>
              </a:buClr>
              <a:buFont typeface="Arial" panose="020B0604020202020204" pitchFamily="34" charset="0"/>
              <a:buChar char="•"/>
            </a:pPr>
            <a:r>
              <a:rPr lang="en-GB" dirty="0"/>
              <a:t>Advanced Threat Protection (ATP)</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Use of Dropbox and/or OneDrive</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Keep track of your donor with the use of a CRM (i.e., Salesforce or Dynamics 365</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2254364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 Computing and the Third Sector</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b="1" dirty="0">
                <a:solidFill>
                  <a:schemeClr val="accent2"/>
                </a:solidFill>
              </a:rPr>
              <a:t>You can get started with the following:</a:t>
            </a:r>
          </a:p>
          <a:p>
            <a:pPr marL="457200" indent="-457200">
              <a:buClr>
                <a:schemeClr val="accent2"/>
              </a:buClr>
              <a:buBlip>
                <a:blip r:embed="rId3"/>
              </a:buBlip>
            </a:pPr>
            <a:endParaRPr lang="en-GB" dirty="0"/>
          </a:p>
          <a:p>
            <a:pPr marL="342900" indent="-342900">
              <a:buClr>
                <a:schemeClr val="accent2"/>
              </a:buClr>
              <a:buFont typeface="Arial" panose="020B0604020202020204" pitchFamily="34" charset="0"/>
              <a:buChar char="•"/>
            </a:pPr>
            <a:r>
              <a:rPr lang="en-GB" dirty="0"/>
              <a:t>Office 365 Email Pilot Migration</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Multi-Factor Authentication (MFA) Jumpstart</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Advanced Threat Protection (ATP)</a:t>
            </a:r>
          </a:p>
          <a:p>
            <a:pPr marL="342900" indent="-342900">
              <a:buClr>
                <a:schemeClr val="accent2"/>
              </a:buClr>
              <a:buFont typeface="Arial" panose="020B0604020202020204" pitchFamily="34" charset="0"/>
              <a:buChar char="•"/>
            </a:pPr>
            <a:endParaRPr lang="en-GB" dirty="0"/>
          </a:p>
          <a:p>
            <a:pPr marL="0" indent="0"/>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12752831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43DED2-98F9-ABA8-EBC8-B4E8C017C107}"/>
              </a:ext>
            </a:extLst>
          </p:cNvPr>
          <p:cNvPicPr>
            <a:picLocks noChangeAspect="1"/>
          </p:cNvPicPr>
          <p:nvPr/>
        </p:nvPicPr>
        <p:blipFill>
          <a:blip r:embed="rId2"/>
          <a:stretch>
            <a:fillRect/>
          </a:stretch>
        </p:blipFill>
        <p:spPr>
          <a:xfrm>
            <a:off x="244929" y="212271"/>
            <a:ext cx="11723914" cy="5829300"/>
          </a:xfrm>
          <a:prstGeom prst="rect">
            <a:avLst/>
          </a:prstGeom>
        </p:spPr>
      </p:pic>
    </p:spTree>
    <p:extLst>
      <p:ext uri="{BB962C8B-B14F-4D97-AF65-F5344CB8AC3E}">
        <p14:creationId xmlns:p14="http://schemas.microsoft.com/office/powerpoint/2010/main" val="410075523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C57A31-C9F5-C1FC-7AD7-35EF8021F9C4}"/>
              </a:ext>
            </a:extLst>
          </p:cNvPr>
          <p:cNvSpPr>
            <a:spLocks noGrp="1"/>
          </p:cNvSpPr>
          <p:nvPr>
            <p:ph type="body" sz="quarter" idx="18"/>
          </p:nvPr>
        </p:nvSpPr>
        <p:spPr>
          <a:xfrm>
            <a:off x="898357" y="2530359"/>
            <a:ext cx="4867011" cy="3291086"/>
          </a:xfrm>
        </p:spPr>
        <p:txBody>
          <a:bodyPr/>
          <a:lstStyle/>
          <a:p>
            <a:pPr marL="457200" indent="-457200">
              <a:buClr>
                <a:schemeClr val="accent2"/>
              </a:buClr>
              <a:buFont typeface="+mj-lt"/>
              <a:buAutoNum type="arabicPeriod"/>
            </a:pPr>
            <a:r>
              <a:rPr lang="en-GB" dirty="0"/>
              <a:t>Rapid response and innovation</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Cost-effectiveness</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Efficient scalability</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n-GB" dirty="0"/>
              <a:t>Mobile and virtual capabilities</a:t>
            </a:r>
          </a:p>
          <a:p>
            <a:endParaRPr lang="en-ZA" dirty="0"/>
          </a:p>
        </p:txBody>
      </p:sp>
      <p:sp>
        <p:nvSpPr>
          <p:cNvPr id="3" name="Text Placeholder 2">
            <a:extLst>
              <a:ext uri="{FF2B5EF4-FFF2-40B4-BE49-F238E27FC236}">
                <a16:creationId xmlns:a16="http://schemas.microsoft.com/office/drawing/2014/main" id="{8E595F4C-E318-28E0-9196-CFD5462BB689}"/>
              </a:ext>
            </a:extLst>
          </p:cNvPr>
          <p:cNvSpPr>
            <a:spLocks noGrp="1"/>
          </p:cNvSpPr>
          <p:nvPr>
            <p:ph type="body" sz="quarter" idx="16"/>
          </p:nvPr>
        </p:nvSpPr>
        <p:spPr>
          <a:xfrm>
            <a:off x="898358" y="705121"/>
            <a:ext cx="5796356" cy="992652"/>
          </a:xfrm>
        </p:spPr>
        <p:txBody>
          <a:bodyPr/>
          <a:lstStyle/>
          <a:p>
            <a:r>
              <a:rPr lang="en-GB" dirty="0"/>
              <a:t>Six Ways Cloud-based Technology Can Transform Non-profit Organizations</a:t>
            </a:r>
          </a:p>
        </p:txBody>
      </p:sp>
      <p:pic>
        <p:nvPicPr>
          <p:cNvPr id="6" name="Picture Placeholder 5" descr="Empty speech bubbles">
            <a:hlinkClick r:id="rId3"/>
            <a:extLst>
              <a:ext uri="{FF2B5EF4-FFF2-40B4-BE49-F238E27FC236}">
                <a16:creationId xmlns:a16="http://schemas.microsoft.com/office/drawing/2014/main" id="{82B2F0EC-D9E4-7DA1-AA9A-AB304B2FE16C}"/>
              </a:ext>
            </a:extLst>
          </p:cNvPr>
          <p:cNvPicPr>
            <a:picLocks noGrp="1" noChangeAspect="1"/>
          </p:cNvPicPr>
          <p:nvPr>
            <p:ph type="pic" sz="quarter" idx="10"/>
          </p:nvPr>
        </p:nvPicPr>
        <p:blipFill>
          <a:blip r:embed="rId4">
            <a:grayscl/>
          </a:blip>
          <a:srcRect l="6305" r="6305"/>
          <a:stretch>
            <a:fillRect/>
          </a:stretch>
        </p:blipFill>
        <p:spPr/>
      </p:pic>
    </p:spTree>
    <p:extLst>
      <p:ext uri="{BB962C8B-B14F-4D97-AF65-F5344CB8AC3E}">
        <p14:creationId xmlns:p14="http://schemas.microsoft.com/office/powerpoint/2010/main" val="228434619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C57A31-C9F5-C1FC-7AD7-35EF8021F9C4}"/>
              </a:ext>
            </a:extLst>
          </p:cNvPr>
          <p:cNvSpPr>
            <a:spLocks noGrp="1"/>
          </p:cNvSpPr>
          <p:nvPr>
            <p:ph type="body" sz="quarter" idx="18"/>
          </p:nvPr>
        </p:nvSpPr>
        <p:spPr>
          <a:xfrm>
            <a:off x="898357" y="2677316"/>
            <a:ext cx="4867011" cy="3291086"/>
          </a:xfrm>
        </p:spPr>
        <p:txBody>
          <a:bodyPr/>
          <a:lstStyle/>
          <a:p>
            <a:pPr marL="457200" indent="-457200">
              <a:buClr>
                <a:schemeClr val="accent2"/>
              </a:buClr>
              <a:buFont typeface="+mj-lt"/>
              <a:buAutoNum type="arabicPeriod" startAt="5"/>
            </a:pPr>
            <a:r>
              <a:rPr lang="en-GB" dirty="0"/>
              <a:t>Access to big data</a:t>
            </a:r>
          </a:p>
          <a:p>
            <a:pPr marL="457200" indent="-457200">
              <a:buClr>
                <a:schemeClr val="accent2"/>
              </a:buClr>
              <a:buFont typeface="+mj-lt"/>
              <a:buAutoNum type="arabicPeriod" startAt="5"/>
            </a:pPr>
            <a:endParaRPr lang="en-GB" dirty="0"/>
          </a:p>
          <a:p>
            <a:pPr marL="457200" indent="-457200">
              <a:buClr>
                <a:schemeClr val="accent2"/>
              </a:buClr>
              <a:buFont typeface="+mj-lt"/>
              <a:buAutoNum type="arabicPeriod" startAt="5"/>
            </a:pPr>
            <a:r>
              <a:rPr lang="en-GB" dirty="0"/>
              <a:t>Silo-breaking integrations</a:t>
            </a:r>
          </a:p>
          <a:p>
            <a:endParaRPr lang="en-ZA" dirty="0"/>
          </a:p>
        </p:txBody>
      </p:sp>
      <p:sp>
        <p:nvSpPr>
          <p:cNvPr id="3" name="Text Placeholder 2">
            <a:extLst>
              <a:ext uri="{FF2B5EF4-FFF2-40B4-BE49-F238E27FC236}">
                <a16:creationId xmlns:a16="http://schemas.microsoft.com/office/drawing/2014/main" id="{8E595F4C-E318-28E0-9196-CFD5462BB689}"/>
              </a:ext>
            </a:extLst>
          </p:cNvPr>
          <p:cNvSpPr>
            <a:spLocks noGrp="1"/>
          </p:cNvSpPr>
          <p:nvPr>
            <p:ph type="body" sz="quarter" idx="16"/>
          </p:nvPr>
        </p:nvSpPr>
        <p:spPr>
          <a:xfrm>
            <a:off x="898358" y="705121"/>
            <a:ext cx="5796356" cy="992652"/>
          </a:xfrm>
        </p:spPr>
        <p:txBody>
          <a:bodyPr/>
          <a:lstStyle/>
          <a:p>
            <a:r>
              <a:rPr lang="en-GB" dirty="0"/>
              <a:t>Six Ways Cloud-based Technology Can Transform Non-profit Organizations</a:t>
            </a:r>
          </a:p>
        </p:txBody>
      </p:sp>
      <p:pic>
        <p:nvPicPr>
          <p:cNvPr id="5" name="Picture Placeholder 5" descr="Empty speech bubbles">
            <a:hlinkClick r:id="rId3"/>
            <a:extLst>
              <a:ext uri="{FF2B5EF4-FFF2-40B4-BE49-F238E27FC236}">
                <a16:creationId xmlns:a16="http://schemas.microsoft.com/office/drawing/2014/main" id="{F3FD4C9E-CA9F-378C-6C36-C02219DB3B6E}"/>
              </a:ext>
            </a:extLst>
          </p:cNvPr>
          <p:cNvPicPr>
            <a:picLocks noGrp="1" noChangeAspect="1"/>
          </p:cNvPicPr>
          <p:nvPr>
            <p:ph type="pic" sz="quarter" idx="10"/>
          </p:nvPr>
        </p:nvPicPr>
        <p:blipFill>
          <a:blip r:embed="rId4">
            <a:grayscl/>
          </a:blip>
          <a:srcRect l="6305" r="6305"/>
          <a:stretch>
            <a:fillRect/>
          </a:stretch>
        </p:blipFill>
        <p:spPr>
          <a:xfrm>
            <a:off x="7061200" y="1201738"/>
            <a:ext cx="5130800" cy="3913187"/>
          </a:xfrm>
        </p:spPr>
      </p:pic>
    </p:spTree>
    <p:extLst>
      <p:ext uri="{BB962C8B-B14F-4D97-AF65-F5344CB8AC3E}">
        <p14:creationId xmlns:p14="http://schemas.microsoft.com/office/powerpoint/2010/main" val="200922536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“Live each day as if your life had just begun.”</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fontScale="85000" lnSpcReduction="10000"/>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dirty="0"/>
              <a:t>Johann Wolfgang Von Goethe</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on laptop afterhour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4304410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Google Services for Third Sector Organisations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83853"/>
            <a:ext cx="10258424" cy="2585323"/>
          </a:xfrm>
          <a:prstGeom prst="rect">
            <a:avLst/>
          </a:prstGeom>
          <a:noFill/>
        </p:spPr>
        <p:txBody>
          <a:bodyPr wrap="square">
            <a:spAutoFit/>
          </a:bodyPr>
          <a:lstStyle/>
          <a:p>
            <a:pPr marL="342900" indent="-342900">
              <a:buClr>
                <a:schemeClr val="accent2"/>
              </a:buClr>
              <a:buBlip>
                <a:blip r:embed="rId3"/>
              </a:buBlip>
            </a:pPr>
            <a:r>
              <a:rPr lang="en-GB" sz="2400" b="1" dirty="0">
                <a:solidFill>
                  <a:schemeClr val="accent2"/>
                </a:solidFill>
              </a:rPr>
              <a:t>Google for Non-profits</a:t>
            </a:r>
            <a:r>
              <a:rPr lang="en-GB" sz="2400" dirty="0">
                <a:solidFill>
                  <a:srgbClr val="000000"/>
                </a:solidFill>
              </a:rPr>
              <a:t> is something you can get in more than 50 countries, although the exact product you can get varies based on the country. </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The first step is to see if your non-profit is eligible for the Google for non-profits program. (i.e., if you have an educational organisation, it might be better to use Google for Education). </a:t>
            </a:r>
          </a:p>
          <a:p>
            <a:pPr marL="0" indent="0">
              <a:buNone/>
            </a:pPr>
            <a:r>
              <a:rPr lang="en-GB" dirty="0">
                <a:solidFill>
                  <a:schemeClr val="accent1">
                    <a:lumMod val="75000"/>
                  </a:schemeClr>
                </a:solidFill>
              </a:rPr>
              <a:t> </a:t>
            </a:r>
          </a:p>
        </p:txBody>
      </p:sp>
    </p:spTree>
    <p:extLst>
      <p:ext uri="{BB962C8B-B14F-4D97-AF65-F5344CB8AC3E}">
        <p14:creationId xmlns:p14="http://schemas.microsoft.com/office/powerpoint/2010/main" val="3080966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0" y="1609226"/>
            <a:ext cx="10595237" cy="3995028"/>
          </a:xfrm>
        </p:spPr>
        <p:txBody>
          <a:bodyPr/>
          <a:lstStyle/>
          <a:p>
            <a:pPr marL="114300" indent="-342900">
              <a:buBlip>
                <a:blip r:embed="rId2"/>
              </a:buBlip>
            </a:pPr>
            <a:r>
              <a:rPr lang="en-GB" dirty="0"/>
              <a:t>To automate common processes it requires (Cont.):</a:t>
            </a:r>
          </a:p>
          <a:p>
            <a:pPr marL="114300" indent="-342900">
              <a:buBlip>
                <a:blip r:embed="rId3"/>
              </a:buBlip>
            </a:pPr>
            <a:endParaRPr lang="en-GB" dirty="0"/>
          </a:p>
          <a:p>
            <a:pPr marL="571500" lvl="1" indent="-342900">
              <a:buClr>
                <a:schemeClr val="accent2"/>
              </a:buClr>
              <a:buFont typeface="Arial" panose="020B0604020202020204" pitchFamily="34" charset="0"/>
              <a:buChar char="•"/>
            </a:pPr>
            <a:r>
              <a:rPr lang="en-GB" sz="2400" spc="0" dirty="0">
                <a:solidFill>
                  <a:srgbClr val="000000"/>
                </a:solidFill>
                <a:latin typeface="+mn-lt"/>
              </a:rPr>
              <a:t>System queries</a:t>
            </a:r>
          </a:p>
          <a:p>
            <a:pPr marL="571500" lvl="1" indent="-342900">
              <a:buClr>
                <a:schemeClr val="accent2"/>
              </a:buClr>
              <a:buFont typeface="Arial" panose="020B0604020202020204" pitchFamily="34" charset="0"/>
              <a:buChar char="•"/>
            </a:pPr>
            <a:endParaRPr lang="en-GB" sz="2400" spc="0" dirty="0">
              <a:solidFill>
                <a:srgbClr val="000000"/>
              </a:solidFill>
              <a:latin typeface="+mn-lt"/>
            </a:endParaRPr>
          </a:p>
          <a:p>
            <a:pPr marL="571500" lvl="1" indent="-342900">
              <a:buClr>
                <a:schemeClr val="accent2"/>
              </a:buClr>
              <a:buFont typeface="Arial" panose="020B0604020202020204" pitchFamily="34" charset="0"/>
              <a:buChar char="•"/>
            </a:pPr>
            <a:r>
              <a:rPr lang="en-GB" sz="2400" spc="0" dirty="0">
                <a:solidFill>
                  <a:srgbClr val="000000"/>
                </a:solidFill>
                <a:latin typeface="+mn-lt"/>
              </a:rPr>
              <a:t>Payroll</a:t>
            </a:r>
          </a:p>
          <a:p>
            <a:pPr marL="571500" lvl="1" indent="-342900">
              <a:buClr>
                <a:schemeClr val="accent2"/>
              </a:buClr>
              <a:buFont typeface="Arial" panose="020B0604020202020204" pitchFamily="34" charset="0"/>
              <a:buChar char="•"/>
            </a:pPr>
            <a:endParaRPr lang="en-GB" sz="2400" spc="0" dirty="0">
              <a:solidFill>
                <a:srgbClr val="000000"/>
              </a:solidFill>
              <a:latin typeface="+mn-lt"/>
            </a:endParaRPr>
          </a:p>
          <a:p>
            <a:pPr marL="571500" lvl="1" indent="-342900">
              <a:buClr>
                <a:schemeClr val="accent2"/>
              </a:buClr>
              <a:buFont typeface="Arial" panose="020B0604020202020204" pitchFamily="34" charset="0"/>
              <a:buChar char="•"/>
            </a:pPr>
            <a:r>
              <a:rPr lang="en-GB" sz="2400" spc="0" dirty="0">
                <a:solidFill>
                  <a:srgbClr val="000000"/>
                </a:solidFill>
                <a:latin typeface="+mn-lt"/>
              </a:rPr>
              <a:t>Employee or vendor on-boarding</a:t>
            </a:r>
          </a:p>
          <a:p>
            <a:pPr marL="571500" lvl="1" indent="-342900">
              <a:buClr>
                <a:schemeClr val="accent2"/>
              </a:buClr>
              <a:buFont typeface="Arial" panose="020B0604020202020204" pitchFamily="34" charset="0"/>
              <a:buChar char="•"/>
            </a:pPr>
            <a:endParaRPr lang="en-GB" sz="2400" spc="0" dirty="0">
              <a:solidFill>
                <a:srgbClr val="000000"/>
              </a:solidFill>
              <a:latin typeface="+mn-lt"/>
            </a:endParaRPr>
          </a:p>
          <a:p>
            <a:pPr marL="571500" lvl="1" indent="-342900">
              <a:buClr>
                <a:schemeClr val="accent2"/>
              </a:buClr>
              <a:buFont typeface="Arial" panose="020B0604020202020204" pitchFamily="34" charset="0"/>
              <a:buChar char="•"/>
            </a:pPr>
            <a:r>
              <a:rPr lang="en-GB" sz="2400" spc="0" dirty="0">
                <a:solidFill>
                  <a:srgbClr val="000000"/>
                </a:solidFill>
                <a:latin typeface="+mn-lt"/>
              </a:rPr>
              <a:t>Staff terminations</a:t>
            </a:r>
          </a:p>
          <a:p>
            <a:pPr marL="114300" indent="-342900">
              <a:buBlip>
                <a:blip r:embed="rId3"/>
              </a:buBlip>
            </a:pPr>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Basic Steps of Automation</a:t>
            </a:r>
            <a:endParaRPr lang="en-ZA" dirty="0"/>
          </a:p>
        </p:txBody>
      </p:sp>
    </p:spTree>
    <p:extLst>
      <p:ext uri="{BB962C8B-B14F-4D97-AF65-F5344CB8AC3E}">
        <p14:creationId xmlns:p14="http://schemas.microsoft.com/office/powerpoint/2010/main" val="286592577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Google Services for Third Sector Organisations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14886"/>
            <a:ext cx="10258424" cy="3046988"/>
          </a:xfrm>
          <a:prstGeom prst="rect">
            <a:avLst/>
          </a:prstGeom>
          <a:noFill/>
        </p:spPr>
        <p:txBody>
          <a:bodyPr wrap="square">
            <a:spAutoFit/>
          </a:bodyPr>
          <a:lstStyle/>
          <a:p>
            <a:pPr marL="342900" indent="-342900">
              <a:buClr>
                <a:schemeClr val="accent2"/>
              </a:buClr>
              <a:buBlip>
                <a:blip r:embed="rId3"/>
              </a:buBlip>
            </a:pPr>
            <a:r>
              <a:rPr lang="en-GB" sz="2400" b="1" dirty="0">
                <a:solidFill>
                  <a:schemeClr val="accent2"/>
                </a:solidFill>
              </a:rPr>
              <a:t>Google’s YouTube: </a:t>
            </a:r>
            <a:r>
              <a:rPr lang="en-GB" sz="2400" dirty="0">
                <a:solidFill>
                  <a:srgbClr val="000000"/>
                </a:solidFill>
              </a:rPr>
              <a:t>You can submit your non-profit videos right through YouTube to get help connecting with those promoting your program. </a:t>
            </a:r>
          </a:p>
          <a:p>
            <a:pPr>
              <a:buClr>
                <a:schemeClr val="accent2"/>
              </a:buCl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This program allows you to put up special cards called “Link Anywhere” cards to enable you to send visitors directly to your non-profit site.</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en-GB" sz="2400" b="1" dirty="0">
                <a:solidFill>
                  <a:schemeClr val="accent2"/>
                </a:solidFill>
              </a:rPr>
              <a:t>Google Ad Grants: </a:t>
            </a:r>
            <a:r>
              <a:rPr lang="en-GB" sz="2400" dirty="0">
                <a:solidFill>
                  <a:srgbClr val="000000"/>
                </a:solidFill>
              </a:rPr>
              <a:t>This option can help you to reach people all over the globe with your organization’s message. </a:t>
            </a:r>
          </a:p>
        </p:txBody>
      </p:sp>
    </p:spTree>
    <p:extLst>
      <p:ext uri="{BB962C8B-B14F-4D97-AF65-F5344CB8AC3E}">
        <p14:creationId xmlns:p14="http://schemas.microsoft.com/office/powerpoint/2010/main" val="312101475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Google Services for Third Sector Organisations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67227"/>
            <a:ext cx="10258424" cy="1938992"/>
          </a:xfrm>
          <a:prstGeom prst="rect">
            <a:avLst/>
          </a:prstGeom>
          <a:noFill/>
        </p:spPr>
        <p:txBody>
          <a:bodyPr wrap="square">
            <a:spAutoFit/>
          </a:bodyPr>
          <a:lstStyle/>
          <a:p>
            <a:pPr marL="342900" indent="-342900">
              <a:buClr>
                <a:schemeClr val="accent2"/>
              </a:buClr>
              <a:buBlip>
                <a:blip r:embed="rId3"/>
              </a:buBlip>
            </a:pPr>
            <a:r>
              <a:rPr lang="en-GB" sz="2400" b="1" dirty="0">
                <a:solidFill>
                  <a:schemeClr val="accent2"/>
                </a:solidFill>
              </a:rPr>
              <a:t>Google Ad Grants (Cont.): </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en-GB" sz="2400" dirty="0">
                <a:solidFill>
                  <a:srgbClr val="000000"/>
                </a:solidFill>
              </a:rPr>
              <a:t>If you qualify, you will end up with an ad budget handled by a grant which makes it so that you can grow and find more people to support you without having to draw on your own money and internal resources overmuch.</a:t>
            </a:r>
          </a:p>
        </p:txBody>
      </p:sp>
    </p:spTree>
    <p:extLst>
      <p:ext uri="{BB962C8B-B14F-4D97-AF65-F5344CB8AC3E}">
        <p14:creationId xmlns:p14="http://schemas.microsoft.com/office/powerpoint/2010/main" val="205966808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Benefits of Multi-Cloud for Non-profits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48137"/>
            <a:ext cx="10258424" cy="2308324"/>
          </a:xfrm>
          <a:prstGeom prst="rect">
            <a:avLst/>
          </a:prstGeom>
          <a:noFill/>
        </p:spPr>
        <p:txBody>
          <a:bodyPr wrap="square">
            <a:spAutoFit/>
          </a:bodyPr>
          <a:lstStyle/>
          <a:p>
            <a:pPr marL="342900" indent="-342900">
              <a:buClr>
                <a:schemeClr val="accent2"/>
              </a:buClr>
              <a:buBlip>
                <a:blip r:embed="rId3"/>
              </a:buBlip>
            </a:pPr>
            <a:r>
              <a:rPr lang="en-GB" sz="2400" dirty="0">
                <a:solidFill>
                  <a:srgbClr val="000000"/>
                </a:solidFill>
              </a:rPr>
              <a:t>The cost, security and agility benefits of working across multiple clouds can give non-profits an edge — but only if they implement it effectively.</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en-GB" sz="2400" b="1" dirty="0">
                <a:solidFill>
                  <a:schemeClr val="accent2"/>
                </a:solidFill>
              </a:rPr>
              <a:t>Why non-profits May Find Multi-Cloud a Good Fit: </a:t>
            </a:r>
            <a:r>
              <a:rPr lang="en-GB" sz="2400" dirty="0">
                <a:solidFill>
                  <a:srgbClr val="000000"/>
                </a:solidFill>
              </a:rPr>
              <a:t>non-profits may be familiar with managing data using the hybrid cloud, which separates data on a public cloud from data managed through an onsite data centre.</a:t>
            </a:r>
          </a:p>
        </p:txBody>
      </p:sp>
    </p:spTree>
    <p:extLst>
      <p:ext uri="{BB962C8B-B14F-4D97-AF65-F5344CB8AC3E}">
        <p14:creationId xmlns:p14="http://schemas.microsoft.com/office/powerpoint/2010/main" val="37429970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Benefits of Multi-Cloud for Non-profits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81388"/>
            <a:ext cx="10258424" cy="3046988"/>
          </a:xfrm>
          <a:prstGeom prst="rect">
            <a:avLst/>
          </a:prstGeom>
          <a:noFill/>
        </p:spPr>
        <p:txBody>
          <a:bodyPr wrap="square">
            <a:spAutoFit/>
          </a:bodyPr>
          <a:lstStyle/>
          <a:p>
            <a:pPr marL="342900" indent="-342900">
              <a:buClr>
                <a:schemeClr val="accent2"/>
              </a:buClr>
              <a:buBlip>
                <a:blip r:embed="rId3"/>
              </a:buBlip>
            </a:pPr>
            <a:r>
              <a:rPr lang="en-GB" sz="2400" b="1" dirty="0">
                <a:solidFill>
                  <a:schemeClr val="accent2"/>
                </a:solidFill>
              </a:rPr>
              <a:t>Multi-Cloud Considerations for non-profits: </a:t>
            </a:r>
            <a:r>
              <a:rPr lang="en-GB" sz="2400" dirty="0">
                <a:solidFill>
                  <a:srgbClr val="000000"/>
                </a:solidFill>
              </a:rPr>
              <a:t>While a multi-cloud approach can be seen potentially as a cost saver, it also can create significant complexities for organizations if not managed properly.</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en-GB" sz="2400" b="1" dirty="0">
                <a:solidFill>
                  <a:schemeClr val="accent2"/>
                </a:solidFill>
              </a:rPr>
              <a:t>How to Manage Multi-Cloud Environments: </a:t>
            </a:r>
            <a:r>
              <a:rPr lang="en-GB" sz="2400" dirty="0">
                <a:solidFill>
                  <a:srgbClr val="000000"/>
                </a:solidFill>
              </a:rPr>
              <a:t>The challenges of a multi-Cloud environment can be a lot for a non-profit organization to manage, but much of what will make multi-Cloud work for your non-profit comes down to the approach.</a:t>
            </a:r>
          </a:p>
        </p:txBody>
      </p:sp>
    </p:spTree>
    <p:extLst>
      <p:ext uri="{BB962C8B-B14F-4D97-AF65-F5344CB8AC3E}">
        <p14:creationId xmlns:p14="http://schemas.microsoft.com/office/powerpoint/2010/main" val="222616275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Benefits of Multi-Cloud for Non-profits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64762"/>
            <a:ext cx="10258424" cy="2677656"/>
          </a:xfrm>
          <a:prstGeom prst="rect">
            <a:avLst/>
          </a:prstGeom>
          <a:noFill/>
        </p:spPr>
        <p:txBody>
          <a:bodyPr wrap="square">
            <a:spAutoFit/>
          </a:bodyPr>
          <a:lstStyle/>
          <a:p>
            <a:pPr marL="342900" indent="-342900">
              <a:buClr>
                <a:schemeClr val="accent2"/>
              </a:buClr>
              <a:buBlip>
                <a:blip r:embed="rId3"/>
              </a:buBlip>
            </a:pPr>
            <a:r>
              <a:rPr lang="en-GB" sz="2400" dirty="0">
                <a:solidFill>
                  <a:srgbClr val="000000"/>
                </a:solidFill>
              </a:rPr>
              <a:t>In 2020, Cloud services took centre stage as the entire world shifted to working remotely. The term Cloud services encompasses many different types of technology, platforms and applications. </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Simply put, cloud computing is the delivery of IT services via the internet. Moving to a Cloud based IT solution therefore means moving away from a traditional on-premises server.</a:t>
            </a:r>
          </a:p>
        </p:txBody>
      </p:sp>
    </p:spTree>
    <p:extLst>
      <p:ext uri="{BB962C8B-B14F-4D97-AF65-F5344CB8AC3E}">
        <p14:creationId xmlns:p14="http://schemas.microsoft.com/office/powerpoint/2010/main" val="24419369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Benefits of Multi-Cloud for Non-profits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1200329"/>
          </a:xfrm>
          <a:prstGeom prst="rect">
            <a:avLst/>
          </a:prstGeom>
          <a:noFill/>
        </p:spPr>
        <p:txBody>
          <a:bodyPr wrap="square">
            <a:spAutoFit/>
          </a:bodyPr>
          <a:lstStyle/>
          <a:p>
            <a:pPr marL="342900" indent="-342900">
              <a:buClr>
                <a:schemeClr val="accent2"/>
              </a:buClr>
              <a:buBlip>
                <a:blip r:embed="rId3"/>
              </a:buBlip>
            </a:pPr>
            <a:r>
              <a:rPr lang="en-GB" sz="2400" dirty="0">
                <a:solidFill>
                  <a:srgbClr val="000000"/>
                </a:solidFill>
              </a:rPr>
              <a:t>Regardless of whether your organisation is a non-profit, small business, or global enterprise there are some common benefits of Cloud based IT solutions. </a:t>
            </a:r>
            <a:r>
              <a:rPr lang="en-GB" sz="2400" b="1" dirty="0">
                <a:solidFill>
                  <a:schemeClr val="accent2"/>
                </a:solidFill>
              </a:rPr>
              <a:t>These include:</a:t>
            </a:r>
          </a:p>
        </p:txBody>
      </p:sp>
      <p:graphicFrame>
        <p:nvGraphicFramePr>
          <p:cNvPr id="2" name="Diagram 1">
            <a:extLst>
              <a:ext uri="{FF2B5EF4-FFF2-40B4-BE49-F238E27FC236}">
                <a16:creationId xmlns:a16="http://schemas.microsoft.com/office/drawing/2014/main" id="{9F9B17B6-A302-A07E-6789-C232E8590E65}"/>
              </a:ext>
            </a:extLst>
          </p:cNvPr>
          <p:cNvGraphicFramePr/>
          <p:nvPr>
            <p:extLst>
              <p:ext uri="{D42A27DB-BD31-4B8C-83A1-F6EECF244321}">
                <p14:modId xmlns:p14="http://schemas.microsoft.com/office/powerpoint/2010/main" val="3367475898"/>
              </p:ext>
            </p:extLst>
          </p:nvPr>
        </p:nvGraphicFramePr>
        <p:xfrm>
          <a:off x="798382" y="3015257"/>
          <a:ext cx="10595236" cy="2900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857065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Benefits of Multi-Cloud for Non-profits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64762"/>
            <a:ext cx="10258424" cy="830997"/>
          </a:xfrm>
          <a:prstGeom prst="rect">
            <a:avLst/>
          </a:prstGeom>
          <a:noFill/>
        </p:spPr>
        <p:txBody>
          <a:bodyPr wrap="square">
            <a:spAutoFit/>
          </a:bodyPr>
          <a:lstStyle/>
          <a:p>
            <a:pPr marL="342900" indent="-342900">
              <a:buClr>
                <a:schemeClr val="accent2"/>
              </a:buClr>
              <a:buBlip>
                <a:blip r:embed="rId3"/>
              </a:buBlip>
            </a:pPr>
            <a:r>
              <a:rPr lang="en-GB" sz="2400" b="1" dirty="0">
                <a:solidFill>
                  <a:schemeClr val="accent2"/>
                </a:solidFill>
              </a:rPr>
              <a:t>The element of unknown around Cloud services for non-profits is often the biggest barrier to organisations embracing the change.</a:t>
            </a:r>
          </a:p>
        </p:txBody>
      </p:sp>
    </p:spTree>
    <p:extLst>
      <p:ext uri="{BB962C8B-B14F-4D97-AF65-F5344CB8AC3E}">
        <p14:creationId xmlns:p14="http://schemas.microsoft.com/office/powerpoint/2010/main" val="309663682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Set up and Configure Microsoft Cloud for Non-profit</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64762"/>
            <a:ext cx="10258424" cy="2677656"/>
          </a:xfrm>
          <a:prstGeom prst="rect">
            <a:avLst/>
          </a:prstGeom>
          <a:noFill/>
        </p:spPr>
        <p:txBody>
          <a:bodyPr wrap="square">
            <a:spAutoFit/>
          </a:bodyPr>
          <a:lstStyle/>
          <a:p>
            <a:pPr marL="342900" indent="-342900">
              <a:buClr>
                <a:schemeClr val="accent2"/>
              </a:buClr>
              <a:buBlip>
                <a:blip r:embed="rId3"/>
              </a:buBlip>
            </a:pPr>
            <a:r>
              <a:rPr lang="en-GB" sz="2400" dirty="0">
                <a:solidFill>
                  <a:srgbClr val="000000"/>
                </a:solidFill>
              </a:rPr>
              <a:t>Microsoft Cloud for non-profit includes solutions that are built on capabilities within Microsoft Dynamics 365, Microsoft Power Platform, Microsoft 365, Microsoft Azure, and LinkedIn.</a:t>
            </a:r>
          </a:p>
          <a:p>
            <a:pPr>
              <a:buClr>
                <a:schemeClr val="accent2"/>
              </a:buClr>
            </a:pPr>
            <a:endParaRPr lang="en-GB" sz="2400" dirty="0">
              <a:solidFill>
                <a:srgbClr val="000000"/>
              </a:solidFill>
            </a:endParaRPr>
          </a:p>
          <a:p>
            <a:pPr marL="342900" indent="-342900">
              <a:buClr>
                <a:schemeClr val="accent2"/>
              </a:buClr>
              <a:buBlip>
                <a:blip r:embed="rId3"/>
              </a:buBlip>
            </a:pPr>
            <a:r>
              <a:rPr lang="en-GB" sz="2400" dirty="0">
                <a:solidFill>
                  <a:srgbClr val="000000"/>
                </a:solidFill>
              </a:rPr>
              <a:t>You deploy these solutions in Microsoft Cloud Solution Center, which provides a central place to deploy industry cloud solutions from Microsoft, including solutions that are part of Microsoft Cloud for non-profit.</a:t>
            </a:r>
          </a:p>
        </p:txBody>
      </p:sp>
    </p:spTree>
    <p:extLst>
      <p:ext uri="{BB962C8B-B14F-4D97-AF65-F5344CB8AC3E}">
        <p14:creationId xmlns:p14="http://schemas.microsoft.com/office/powerpoint/2010/main" val="138513143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docs.microsoft.com/en-us/industry/nonprofit/media/nonprofit-cloud-solution-center.png#lightbox">
            <a:extLst>
              <a:ext uri="{FF2B5EF4-FFF2-40B4-BE49-F238E27FC236}">
                <a16:creationId xmlns:a16="http://schemas.microsoft.com/office/drawing/2014/main" id="{B7F2F9B8-64A6-FD9F-364E-8A49B680F27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9" cy="6074228"/>
          </a:xfrm>
          <a:prstGeom prst="rect">
            <a:avLst/>
          </a:prstGeom>
          <a:noFill/>
          <a:ln>
            <a:noFill/>
          </a:ln>
        </p:spPr>
      </p:pic>
    </p:spTree>
    <p:extLst>
      <p:ext uri="{BB962C8B-B14F-4D97-AF65-F5344CB8AC3E}">
        <p14:creationId xmlns:p14="http://schemas.microsoft.com/office/powerpoint/2010/main" val="307960238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Moving to Cloud Computing for Non-profits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258424" cy="34163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Implications of Moving to the Cloud:</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Although signing up for cloud services can be a fairly simple process, transitioning an organization’s operations to the cloud is rarely straightforward. </a:t>
            </a: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lang="en-GB" sz="2400" dirty="0">
              <a:solidFill>
                <a:srgbClr val="000000"/>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Just as choosing traditional software and services requires a deliberative process, moving to the cloud and expanding the use of SaaS also requires a tech strategy and plan.</a:t>
            </a:r>
          </a:p>
        </p:txBody>
      </p:sp>
    </p:spTree>
    <p:extLst>
      <p:ext uri="{BB962C8B-B14F-4D97-AF65-F5344CB8AC3E}">
        <p14:creationId xmlns:p14="http://schemas.microsoft.com/office/powerpoint/2010/main" val="1194832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360000" indent="-342900">
              <a:buBlip>
                <a:blip r:embed="rId2"/>
              </a:buBlip>
            </a:pPr>
            <a:r>
              <a:rPr lang="en-GB" dirty="0"/>
              <a:t>Not every task can be automated. Therefore, it is important to know those that should be:</a:t>
            </a:r>
          </a:p>
          <a:p>
            <a:pPr marL="0" indent="0"/>
            <a:endParaRPr lang="en-GB" dirty="0"/>
          </a:p>
          <a:p>
            <a:pPr marL="0" indent="0"/>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Which Processes Should You Automate?</a:t>
            </a:r>
            <a:endParaRPr lang="en-ZA" dirty="0"/>
          </a:p>
        </p:txBody>
      </p:sp>
      <p:graphicFrame>
        <p:nvGraphicFramePr>
          <p:cNvPr id="4" name="Diagram 3">
            <a:extLst>
              <a:ext uri="{FF2B5EF4-FFF2-40B4-BE49-F238E27FC236}">
                <a16:creationId xmlns:a16="http://schemas.microsoft.com/office/drawing/2014/main" id="{143428D2-DF01-7F88-6CC1-BC3D5C8D225C}"/>
              </a:ext>
            </a:extLst>
          </p:cNvPr>
          <p:cNvGraphicFramePr/>
          <p:nvPr>
            <p:extLst>
              <p:ext uri="{D42A27DB-BD31-4B8C-83A1-F6EECF244321}">
                <p14:modId xmlns:p14="http://schemas.microsoft.com/office/powerpoint/2010/main" val="1996203599"/>
              </p:ext>
            </p:extLst>
          </p:nvPr>
        </p:nvGraphicFramePr>
        <p:xfrm>
          <a:off x="506186" y="2634282"/>
          <a:ext cx="11350075" cy="2618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498264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Moving to Cloud Computing for Non-profits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258424" cy="34163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Doing the Work to Move</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As with any IT transformation project, moving to the cloud requires a significant amount of planning and consideration. </a:t>
            </a: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lang="en-GB" sz="2400" dirty="0">
              <a:solidFill>
                <a:srgbClr val="000000"/>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Regardless of whether moving existing data and applications to the cloud or deploying new data and applications to the cloud, an organization must begin by assessing its current infrastructure and needs, selecting the cloud option(s), and structuring the organization‘s data.</a:t>
            </a:r>
          </a:p>
        </p:txBody>
      </p:sp>
    </p:spTree>
    <p:extLst>
      <p:ext uri="{BB962C8B-B14F-4D97-AF65-F5344CB8AC3E}">
        <p14:creationId xmlns:p14="http://schemas.microsoft.com/office/powerpoint/2010/main" val="170738697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DD29F9-9CE0-1CD6-AD8B-A867E2DF051F}"/>
              </a:ext>
            </a:extLst>
          </p:cNvPr>
          <p:cNvPicPr>
            <a:picLocks noChangeAspect="1"/>
          </p:cNvPicPr>
          <p:nvPr/>
        </p:nvPicPr>
        <p:blipFill>
          <a:blip r:embed="rId3"/>
          <a:stretch>
            <a:fillRect/>
          </a:stretch>
        </p:blipFill>
        <p:spPr>
          <a:xfrm>
            <a:off x="244929" y="293914"/>
            <a:ext cx="11625941" cy="5796643"/>
          </a:xfrm>
          <a:prstGeom prst="rect">
            <a:avLst/>
          </a:prstGeom>
        </p:spPr>
      </p:pic>
    </p:spTree>
    <p:extLst>
      <p:ext uri="{BB962C8B-B14F-4D97-AF65-F5344CB8AC3E}">
        <p14:creationId xmlns:p14="http://schemas.microsoft.com/office/powerpoint/2010/main" val="234551549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“Success is the sum of small efforts – repeated day in and day out.”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noProof="0" dirty="0"/>
              <a:t>Robert Collier</a:t>
            </a:r>
            <a:endPar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Fashion designers working together in their studio">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7429331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Amazon Web Services (AWS) for Third Sector Organisations</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2090057"/>
            <a:ext cx="10595236" cy="3416320"/>
          </a:xfrm>
          <a:prstGeom prst="rect">
            <a:avLst/>
          </a:prstGeom>
          <a:noFill/>
        </p:spPr>
        <p:txBody>
          <a:bodyPr wrap="square" rtlCol="0">
            <a:spAutoFit/>
          </a:bodyPr>
          <a:lstStyle/>
          <a:p>
            <a:pPr marL="342900" indent="-342900">
              <a:buBlip>
                <a:blip r:embed="rId3"/>
              </a:buBlip>
            </a:pPr>
            <a:r>
              <a:rPr lang="en-GB" sz="2400" dirty="0">
                <a:solidFill>
                  <a:srgbClr val="000000"/>
                </a:solidFill>
              </a:rPr>
              <a:t>Amazon Web Services (AWS) is dedicated to a world where every person has the opportunity to live a life of dignity on a healthy planet. Tens of thousands of non-profits and non-governmental organizations worldwide use AWS to increase their impact and advance mission goals.</a:t>
            </a:r>
          </a:p>
          <a:p>
            <a:endParaRPr lang="en-GB" sz="2400" dirty="0">
              <a:solidFill>
                <a:srgbClr val="000000"/>
              </a:solidFill>
            </a:endParaRPr>
          </a:p>
          <a:p>
            <a:pPr marL="342900" indent="-342900">
              <a:buBlip>
                <a:blip r:embed="rId3"/>
              </a:buBlip>
            </a:pPr>
            <a:r>
              <a:rPr lang="en-GB" sz="2400" dirty="0">
                <a:solidFill>
                  <a:srgbClr val="000000"/>
                </a:solidFill>
              </a:rPr>
              <a:t>Whether you are working to improve the performance of donor-facing websites, enhancing data practices through managed databases and analytics, propelling research through machine learning, or improving remote monitoring with the Internet of Things (IoT), AWS is here to help.</a:t>
            </a:r>
          </a:p>
        </p:txBody>
      </p:sp>
    </p:spTree>
    <p:extLst>
      <p:ext uri="{BB962C8B-B14F-4D97-AF65-F5344CB8AC3E}">
        <p14:creationId xmlns:p14="http://schemas.microsoft.com/office/powerpoint/2010/main" val="405649575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‘Work-from-Everywhere’ Model</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677656"/>
          </a:xfrm>
          <a:prstGeom prst="rect">
            <a:avLst/>
          </a:prstGeom>
          <a:noFill/>
        </p:spPr>
        <p:txBody>
          <a:bodyPr wrap="square" rtlCol="0">
            <a:spAutoFit/>
          </a:bodyPr>
          <a:lstStyle/>
          <a:p>
            <a:pPr marL="342900" indent="-342900">
              <a:buBlip>
                <a:blip r:embed="rId3"/>
              </a:buBlip>
            </a:pPr>
            <a:r>
              <a:rPr lang="en-GB" sz="2400" dirty="0">
                <a:solidFill>
                  <a:srgbClr val="000000"/>
                </a:solidFill>
              </a:rPr>
              <a:t>The pandemic has accelerated trends toward a work-from-anywhere model.</a:t>
            </a:r>
          </a:p>
          <a:p>
            <a:endParaRPr lang="en-GB" sz="2400" dirty="0">
              <a:solidFill>
                <a:srgbClr val="000000"/>
              </a:solidFill>
            </a:endParaRPr>
          </a:p>
          <a:p>
            <a:pPr marL="342900" indent="-342900">
              <a:buBlip>
                <a:blip r:embed="rId3"/>
              </a:buBlip>
            </a:pPr>
            <a:r>
              <a:rPr lang="en-GB" sz="2400" dirty="0">
                <a:solidFill>
                  <a:srgbClr val="000000"/>
                </a:solidFill>
              </a:rPr>
              <a:t>While businesses accommodate remote workers, they also must adjust onsite workflows to new realities.</a:t>
            </a:r>
          </a:p>
          <a:p>
            <a:endParaRPr lang="en-GB" sz="2400" dirty="0">
              <a:solidFill>
                <a:srgbClr val="000000"/>
              </a:solidFill>
            </a:endParaRPr>
          </a:p>
          <a:p>
            <a:pPr marL="342900" indent="-342900">
              <a:buBlip>
                <a:blip r:embed="rId3"/>
              </a:buBlip>
            </a:pPr>
            <a:r>
              <a:rPr lang="en-GB" sz="2400" dirty="0">
                <a:solidFill>
                  <a:srgbClr val="000000"/>
                </a:solidFill>
              </a:rPr>
              <a:t>IT decision-making must involve more stakeholders in a hybrid work environment.</a:t>
            </a:r>
          </a:p>
        </p:txBody>
      </p:sp>
    </p:spTree>
    <p:extLst>
      <p:ext uri="{BB962C8B-B14F-4D97-AF65-F5344CB8AC3E}">
        <p14:creationId xmlns:p14="http://schemas.microsoft.com/office/powerpoint/2010/main" val="376246734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‘Work-from-Everywhere’ Model</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342900" indent="-342900">
              <a:buBlip>
                <a:blip r:embed="rId3"/>
              </a:buBlip>
            </a:pPr>
            <a:r>
              <a:rPr lang="en-GB" sz="2400" b="1" dirty="0">
                <a:solidFill>
                  <a:schemeClr val="accent2"/>
                </a:solidFill>
              </a:rPr>
              <a:t>To find out more you can watch a </a:t>
            </a:r>
            <a:r>
              <a:rPr kumimoji="0" lang="en-GB" sz="26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webcast</a:t>
            </a:r>
            <a:r>
              <a:rPr lang="en-GB" sz="2400" b="1" dirty="0">
                <a:solidFill>
                  <a:schemeClr val="accent2"/>
                </a:solidFill>
              </a:rPr>
              <a:t> with:</a:t>
            </a:r>
          </a:p>
          <a:p>
            <a:pPr marL="342900" indent="-342900">
              <a:buClr>
                <a:schemeClr val="accent2"/>
              </a:buClr>
              <a:buFont typeface="Arial" panose="020B0604020202020204" pitchFamily="34" charset="0"/>
              <a:buChar char="•"/>
            </a:pPr>
            <a:endParaRPr lang="en-GB" sz="2400" b="1" dirty="0">
              <a:solidFill>
                <a:schemeClr val="accent2"/>
              </a:solidFill>
            </a:endParaRPr>
          </a:p>
          <a:p>
            <a:pPr marL="342900" indent="-342900">
              <a:buClr>
                <a:schemeClr val="accent2"/>
              </a:buClr>
              <a:buFont typeface="Arial" panose="020B0604020202020204" pitchFamily="34" charset="0"/>
              <a:buChar char="•"/>
            </a:pPr>
            <a:r>
              <a:rPr lang="en-GB" sz="2400" dirty="0">
                <a:solidFill>
                  <a:srgbClr val="000000"/>
                </a:solidFill>
              </a:rPr>
              <a:t>Jorge Perez, Vice President, North America Client Solutions Group, Dell Technologies</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Josh Benson, IT Manager, North Valley Health Center</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Quinn Chapman, Account Manager, Healthcare, CDW•G</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Keara Dowd, Editor, BizTech; Host, CDW Tech Talk Series</a:t>
            </a:r>
          </a:p>
        </p:txBody>
      </p:sp>
    </p:spTree>
    <p:extLst>
      <p:ext uri="{BB962C8B-B14F-4D97-AF65-F5344CB8AC3E}">
        <p14:creationId xmlns:p14="http://schemas.microsoft.com/office/powerpoint/2010/main" val="263571325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Strategic Planning for Non-profits</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677656"/>
          </a:xfrm>
          <a:prstGeom prst="rect">
            <a:avLst/>
          </a:prstGeom>
          <a:noFill/>
        </p:spPr>
        <p:txBody>
          <a:bodyPr wrap="square" rtlCol="0">
            <a:spAutoFit/>
          </a:bodyPr>
          <a:lstStyle/>
          <a:p>
            <a:pPr marL="342900" indent="-342900">
              <a:buClr>
                <a:schemeClr val="accent2"/>
              </a:buClr>
              <a:buBlip>
                <a:blip r:embed="rId3"/>
              </a:buBlip>
            </a:pPr>
            <a:r>
              <a:rPr lang="en-GB" sz="2400" dirty="0">
                <a:solidFill>
                  <a:srgbClr val="000000"/>
                </a:solidFill>
              </a:rPr>
              <a:t>A strategic planning process identifies strategies that will best enable a non-profit to advance its mission. Many non-profits start the process by identifying the non-profit’s strengths, weaknesses, opportunities, and threats, in what is commonly called a “SWOT” analysis. </a:t>
            </a:r>
          </a:p>
          <a:p>
            <a:pPr marL="342900" indent="-342900">
              <a:buClr>
                <a:schemeClr val="accent2"/>
              </a:buClr>
              <a:buBlip>
                <a:blip r:embed="rId3"/>
              </a:buBlip>
            </a:pPr>
            <a:endParaRPr lang="en-GB" sz="2400" dirty="0">
              <a:solidFill>
                <a:srgbClr val="000000"/>
              </a:solidFill>
            </a:endParaRPr>
          </a:p>
          <a:p>
            <a:pPr marL="342900" indent="-342900">
              <a:buClr>
                <a:schemeClr val="accent2"/>
              </a:buClr>
              <a:buBlip>
                <a:blip r:embed="rId3"/>
              </a:buBlip>
            </a:pPr>
            <a:r>
              <a:rPr lang="en-GB" sz="2400" b="1" dirty="0">
                <a:solidFill>
                  <a:schemeClr val="accent2"/>
                </a:solidFill>
              </a:rPr>
              <a:t>Tip: </a:t>
            </a:r>
            <a:r>
              <a:rPr lang="en-GB" sz="2400" dirty="0">
                <a:solidFill>
                  <a:srgbClr val="000000"/>
                </a:solidFill>
              </a:rPr>
              <a:t>Looking at external as well as internal factors (such as your own non-profit's staff capacity to accomplish its goals) is also very important.</a:t>
            </a:r>
          </a:p>
        </p:txBody>
      </p:sp>
    </p:spTree>
    <p:extLst>
      <p:ext uri="{BB962C8B-B14F-4D97-AF65-F5344CB8AC3E}">
        <p14:creationId xmlns:p14="http://schemas.microsoft.com/office/powerpoint/2010/main" val="355102060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Strategic Planning for Non-profits</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416320"/>
          </a:xfrm>
          <a:prstGeom prst="rect">
            <a:avLst/>
          </a:prstGeom>
          <a:noFill/>
        </p:spPr>
        <p:txBody>
          <a:bodyPr wrap="square" rtlCol="0">
            <a:spAutoFit/>
          </a:bodyPr>
          <a:lstStyle/>
          <a:p>
            <a:pPr marL="342900" indent="-342900">
              <a:buClr>
                <a:schemeClr val="accent2"/>
              </a:buClr>
              <a:buBlip>
                <a:blip r:embed="rId3"/>
              </a:buBlip>
            </a:pPr>
            <a:r>
              <a:rPr lang="en-GB" sz="2400" b="1" dirty="0">
                <a:solidFill>
                  <a:schemeClr val="accent2"/>
                </a:solidFill>
              </a:rPr>
              <a:t>Practice Pointers:</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en-GB" sz="2400" dirty="0">
                <a:solidFill>
                  <a:srgbClr val="000000"/>
                </a:solidFill>
              </a:rPr>
              <a:t>A good way to keep your non-profit’s board engaged is to tie the non-profit's strategic initiatives to the agenda for board meetings, and to include a short discussion about some part of the non-profit’s strategic directions in every board meeting agenda. </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Questions to ask include: "Is that strategic initiative still relevant?” and, "Are the priorities (or tactics) we identified earlier the correct ones for the near future?"</a:t>
            </a:r>
          </a:p>
        </p:txBody>
      </p:sp>
    </p:spTree>
    <p:extLst>
      <p:ext uri="{BB962C8B-B14F-4D97-AF65-F5344CB8AC3E}">
        <p14:creationId xmlns:p14="http://schemas.microsoft.com/office/powerpoint/2010/main" val="111610249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Strategic Planning for Non-profits</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813591"/>
          </a:xfrm>
          <a:prstGeom prst="rect">
            <a:avLst/>
          </a:prstGeom>
          <a:noFill/>
        </p:spPr>
        <p:txBody>
          <a:bodyPr wrap="square" rtlCol="0">
            <a:spAutoFit/>
          </a:bodyPr>
          <a:lstStyle/>
          <a:p>
            <a:pPr marL="342900" indent="-342900">
              <a:buClr>
                <a:schemeClr val="accent2"/>
              </a:buClr>
              <a:buBlip>
                <a:blip r:embed="rId3"/>
              </a:buBlip>
            </a:pPr>
            <a:r>
              <a:rPr lang="en-GB" sz="2400" b="1" dirty="0">
                <a:solidFill>
                  <a:schemeClr val="accent2"/>
                </a:solidFill>
              </a:rPr>
              <a:t>Tools</a:t>
            </a:r>
          </a:p>
          <a:p>
            <a:pPr marL="342900" indent="-342900">
              <a:buClr>
                <a:schemeClr val="accent2"/>
              </a:buClr>
              <a:buFont typeface="Arial" panose="020B0604020202020204" pitchFamily="34" charset="0"/>
              <a:buChar char="•"/>
            </a:pPr>
            <a:endParaRPr lang="en-GB" sz="2400" b="1" dirty="0">
              <a:solidFill>
                <a:schemeClr val="accent2"/>
              </a:solidFill>
            </a:endParaRPr>
          </a:p>
          <a:p>
            <a:pPr marL="285750" indent="-285750">
              <a:lnSpc>
                <a:spcPct val="90000"/>
              </a:lnSpc>
              <a:spcBef>
                <a:spcPts val="500"/>
              </a:spcBef>
              <a:buClr>
                <a:schemeClr val="accent2"/>
              </a:buClr>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Sample </a:t>
            </a: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strategic agenda</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for a board meeting</a:t>
            </a:r>
          </a:p>
          <a:p>
            <a:pPr marL="285750" indent="-28575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90000"/>
              </a:lnSpc>
              <a:spcBef>
                <a:spcPts val="500"/>
              </a:spcBef>
              <a:buClr>
                <a:schemeClr val="accent2"/>
              </a:buClr>
              <a:buFont typeface="Arial" panose="020B0604020202020204" pitchFamily="34" charset="0"/>
              <a:buChar char="•"/>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Sample </a:t>
            </a: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Timeline for Strategic Planning</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(Washington non-profits)</a:t>
            </a:r>
          </a:p>
          <a:p>
            <a:pPr marL="285750" indent="-28575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Create a strategic plan for your non-profit</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(NOLO)</a:t>
            </a:r>
          </a:p>
        </p:txBody>
      </p:sp>
    </p:spTree>
    <p:extLst>
      <p:ext uri="{BB962C8B-B14F-4D97-AF65-F5344CB8AC3E}">
        <p14:creationId xmlns:p14="http://schemas.microsoft.com/office/powerpoint/2010/main" val="20988681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Strategic Planning for Non-profits</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478388"/>
          </a:xfrm>
          <a:prstGeom prst="rect">
            <a:avLst/>
          </a:prstGeom>
          <a:noFill/>
        </p:spPr>
        <p:txBody>
          <a:bodyPr wrap="square" rtlCol="0">
            <a:spAutoFit/>
          </a:bodyPr>
          <a:lstStyle/>
          <a:p>
            <a:pPr marL="342900" indent="-342900">
              <a:buClr>
                <a:schemeClr val="accent2"/>
              </a:buClr>
              <a:buBlip>
                <a:blip r:embed="rId3"/>
              </a:buBlip>
            </a:pPr>
            <a:r>
              <a:rPr lang="en-GB" sz="2400" b="1" dirty="0">
                <a:solidFill>
                  <a:schemeClr val="accent2"/>
                </a:solidFill>
              </a:rPr>
              <a:t>Resources</a:t>
            </a:r>
          </a:p>
          <a:p>
            <a:pPr marL="342900" indent="-342900">
              <a:buClr>
                <a:schemeClr val="accent2"/>
              </a:buClr>
              <a:buFont typeface="Arial" panose="020B0604020202020204" pitchFamily="34" charset="0"/>
              <a:buChar char="•"/>
            </a:pPr>
            <a:endParaRPr lang="en-GB" sz="2400" b="1" dirty="0">
              <a:solidFill>
                <a:schemeClr val="accent2"/>
              </a:solidFill>
            </a:endParaRPr>
          </a:p>
          <a:p>
            <a:pPr marL="342900"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The Strategic Plan is Dead: Long Live Strategy</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(Stanford Social Innovation Review)</a:t>
            </a:r>
          </a:p>
          <a:p>
            <a:pPr marL="342900" indent="-34290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The non-profit Strategy Revolution: Real-Time Strategic Planning in a Rapid-Response World</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(David La Piana)</a:t>
            </a:r>
          </a:p>
          <a:p>
            <a:pPr marL="342900" indent="-34290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What’s the difference between a business plan and a strategic plan for a non-profit?</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809865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20A62-E599-889A-1CD7-493D91D148B7}"/>
              </a:ext>
            </a:extLst>
          </p:cNvPr>
          <p:cNvSpPr>
            <a:spLocks noGrp="1"/>
          </p:cNvSpPr>
          <p:nvPr>
            <p:ph type="body" sz="quarter" idx="15"/>
          </p:nvPr>
        </p:nvSpPr>
        <p:spPr/>
        <p:txBody>
          <a:bodyPr/>
          <a:lstStyle/>
          <a:p>
            <a:r>
              <a:rPr lang="en-GB" dirty="0"/>
              <a:t>01</a:t>
            </a:r>
            <a:endParaRPr lang="en-ZA" dirty="0"/>
          </a:p>
        </p:txBody>
      </p:sp>
      <p:sp>
        <p:nvSpPr>
          <p:cNvPr id="3" name="Text Placeholder 2">
            <a:extLst>
              <a:ext uri="{FF2B5EF4-FFF2-40B4-BE49-F238E27FC236}">
                <a16:creationId xmlns:a16="http://schemas.microsoft.com/office/drawing/2014/main" id="{99D7D11C-B1BB-AA86-DF53-AE19BED43C00}"/>
              </a:ext>
            </a:extLst>
          </p:cNvPr>
          <p:cNvSpPr>
            <a:spLocks noGrp="1"/>
          </p:cNvSpPr>
          <p:nvPr>
            <p:ph type="body" sz="quarter" idx="14"/>
          </p:nvPr>
        </p:nvSpPr>
        <p:spPr/>
        <p:txBody>
          <a:bodyPr/>
          <a:lstStyle/>
          <a:p>
            <a:r>
              <a:rPr lang="en-US" dirty="0"/>
              <a:t>Business Process Management (BPM)</a:t>
            </a:r>
          </a:p>
        </p:txBody>
      </p:sp>
      <p:sp>
        <p:nvSpPr>
          <p:cNvPr id="4" name="Text Placeholder 3">
            <a:extLst>
              <a:ext uri="{FF2B5EF4-FFF2-40B4-BE49-F238E27FC236}">
                <a16:creationId xmlns:a16="http://schemas.microsoft.com/office/drawing/2014/main" id="{6C37075E-6964-192A-E161-6217783664C5}"/>
              </a:ext>
            </a:extLst>
          </p:cNvPr>
          <p:cNvSpPr>
            <a:spLocks noGrp="1"/>
          </p:cNvSpPr>
          <p:nvPr>
            <p:ph type="body" sz="quarter" idx="28"/>
          </p:nvPr>
        </p:nvSpPr>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“Everyone can be great because everyone can serve.”</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Martin Luther King Jr.</a:t>
            </a:r>
          </a:p>
          <a:p>
            <a:endParaRPr lang="en-ZA" dirty="0"/>
          </a:p>
        </p:txBody>
      </p:sp>
      <p:sp>
        <p:nvSpPr>
          <p:cNvPr id="5" name="Text Placeholder 4">
            <a:extLst>
              <a:ext uri="{FF2B5EF4-FFF2-40B4-BE49-F238E27FC236}">
                <a16:creationId xmlns:a16="http://schemas.microsoft.com/office/drawing/2014/main" id="{6FB08A5A-7B6F-59EC-BACD-69BAA96B8321}"/>
              </a:ext>
            </a:extLst>
          </p:cNvPr>
          <p:cNvSpPr>
            <a:spLocks noGrp="1"/>
          </p:cNvSpPr>
          <p:nvPr>
            <p:ph type="body" sz="quarter" idx="29"/>
          </p:nvPr>
        </p:nvSpPr>
        <p:spPr/>
        <p:txBody>
          <a:bodyPr/>
          <a:lstStyle/>
          <a:p>
            <a:r>
              <a:rPr lang="en-GB" dirty="0"/>
              <a:t>02</a:t>
            </a:r>
            <a:endParaRPr lang="en-ZA" dirty="0"/>
          </a:p>
        </p:txBody>
      </p:sp>
      <p:sp>
        <p:nvSpPr>
          <p:cNvPr id="6" name="Text Placeholder 5">
            <a:extLst>
              <a:ext uri="{FF2B5EF4-FFF2-40B4-BE49-F238E27FC236}">
                <a16:creationId xmlns:a16="http://schemas.microsoft.com/office/drawing/2014/main" id="{AF6264BF-C70E-914F-D10D-F7D2A8E5506B}"/>
              </a:ext>
            </a:extLst>
          </p:cNvPr>
          <p:cNvSpPr>
            <a:spLocks noGrp="1"/>
          </p:cNvSpPr>
          <p:nvPr>
            <p:ph type="body" sz="quarter" idx="30"/>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Customer Relationship Management (CRM) </a:t>
            </a:r>
          </a:p>
        </p:txBody>
      </p:sp>
      <p:sp>
        <p:nvSpPr>
          <p:cNvPr id="7" name="Text Placeholder 6">
            <a:extLst>
              <a:ext uri="{FF2B5EF4-FFF2-40B4-BE49-F238E27FC236}">
                <a16:creationId xmlns:a16="http://schemas.microsoft.com/office/drawing/2014/main" id="{E9573EEB-CD14-A765-A25C-CE014840F40A}"/>
              </a:ext>
            </a:extLst>
          </p:cNvPr>
          <p:cNvSpPr>
            <a:spLocks noGrp="1"/>
          </p:cNvSpPr>
          <p:nvPr>
            <p:ph type="body" sz="quarter" idx="31"/>
          </p:nvPr>
        </p:nvSpPr>
        <p:spPr/>
        <p:txBody>
          <a:bodyPr/>
          <a:lstStyle/>
          <a:p>
            <a:r>
              <a:rPr lang="en-GB" dirty="0"/>
              <a:t>03</a:t>
            </a:r>
            <a:endParaRPr lang="en-ZA" dirty="0"/>
          </a:p>
        </p:txBody>
      </p:sp>
      <p:sp>
        <p:nvSpPr>
          <p:cNvPr id="8" name="Text Placeholder 7">
            <a:extLst>
              <a:ext uri="{FF2B5EF4-FFF2-40B4-BE49-F238E27FC236}">
                <a16:creationId xmlns:a16="http://schemas.microsoft.com/office/drawing/2014/main" id="{71219252-E7F9-A877-578C-E82B765C60C0}"/>
              </a:ext>
            </a:extLst>
          </p:cNvPr>
          <p:cNvSpPr>
            <a:spLocks noGrp="1"/>
          </p:cNvSpPr>
          <p:nvPr>
            <p:ph type="body" sz="quarter" idx="32"/>
          </p:nvPr>
        </p:nvSpPr>
        <p:spPr/>
        <p:txBody>
          <a:bodyPr/>
          <a:lstStyle/>
          <a:p>
            <a:r>
              <a:rPr lang="en-US" dirty="0"/>
              <a:t>Search Engine Optimization (SEO)</a:t>
            </a:r>
          </a:p>
        </p:txBody>
      </p:sp>
      <p:sp>
        <p:nvSpPr>
          <p:cNvPr id="9" name="Text Placeholder 8">
            <a:extLst>
              <a:ext uri="{FF2B5EF4-FFF2-40B4-BE49-F238E27FC236}">
                <a16:creationId xmlns:a16="http://schemas.microsoft.com/office/drawing/2014/main" id="{5A19F0D7-1CF4-950B-06F0-94189B068807}"/>
              </a:ext>
            </a:extLst>
          </p:cNvPr>
          <p:cNvSpPr>
            <a:spLocks noGrp="1"/>
          </p:cNvSpPr>
          <p:nvPr>
            <p:ph type="body" sz="quarter" idx="33"/>
          </p:nvPr>
        </p:nvSpPr>
        <p:spPr/>
        <p:txBody>
          <a:bodyPr/>
          <a:lstStyle/>
          <a:p>
            <a:r>
              <a:rPr lang="en-GB" dirty="0"/>
              <a:t>04</a:t>
            </a:r>
            <a:endParaRPr lang="en-ZA" dirty="0"/>
          </a:p>
        </p:txBody>
      </p:sp>
      <p:sp>
        <p:nvSpPr>
          <p:cNvPr id="10" name="Text Placeholder 9">
            <a:extLst>
              <a:ext uri="{FF2B5EF4-FFF2-40B4-BE49-F238E27FC236}">
                <a16:creationId xmlns:a16="http://schemas.microsoft.com/office/drawing/2014/main" id="{01536359-B030-A4B6-81AA-01F068D88F6A}"/>
              </a:ext>
            </a:extLst>
          </p:cNvPr>
          <p:cNvSpPr>
            <a:spLocks noGrp="1"/>
          </p:cNvSpPr>
          <p:nvPr>
            <p:ph type="body" sz="quarter" idx="34"/>
          </p:nvPr>
        </p:nvSpPr>
        <p:spPr/>
        <p:txBody>
          <a:bodyPr/>
          <a:lstStyle/>
          <a:p>
            <a:r>
              <a:rPr lang="en-ZA" dirty="0"/>
              <a:t>Cloud </a:t>
            </a:r>
          </a:p>
        </p:txBody>
      </p:sp>
      <p:sp>
        <p:nvSpPr>
          <p:cNvPr id="11" name="Text Placeholder 10">
            <a:extLst>
              <a:ext uri="{FF2B5EF4-FFF2-40B4-BE49-F238E27FC236}">
                <a16:creationId xmlns:a16="http://schemas.microsoft.com/office/drawing/2014/main" id="{F99CD8FB-64EC-FB62-76A7-8187B917B99C}"/>
              </a:ext>
            </a:extLst>
          </p:cNvPr>
          <p:cNvSpPr>
            <a:spLocks noGrp="1"/>
          </p:cNvSpPr>
          <p:nvPr>
            <p:ph type="body" sz="quarter" idx="35"/>
          </p:nvPr>
        </p:nvSpPr>
        <p:spPr/>
        <p:txBody>
          <a:bodyPr/>
          <a:lstStyle/>
          <a:p>
            <a:r>
              <a:rPr lang="en-GB" dirty="0"/>
              <a:t>05</a:t>
            </a:r>
            <a:endParaRPr lang="en-ZA" dirty="0"/>
          </a:p>
        </p:txBody>
      </p:sp>
      <p:sp>
        <p:nvSpPr>
          <p:cNvPr id="12" name="Text Placeholder 11">
            <a:extLst>
              <a:ext uri="{FF2B5EF4-FFF2-40B4-BE49-F238E27FC236}">
                <a16:creationId xmlns:a16="http://schemas.microsoft.com/office/drawing/2014/main" id="{E822F342-7AF8-1F13-9CB9-652034DF2227}"/>
              </a:ext>
            </a:extLst>
          </p:cNvPr>
          <p:cNvSpPr>
            <a:spLocks noGrp="1"/>
          </p:cNvSpPr>
          <p:nvPr>
            <p:ph type="body" sz="quarter" idx="36"/>
          </p:nvPr>
        </p:nvSpPr>
        <p:spPr/>
        <p:txBody>
          <a:bodyPr/>
          <a:lstStyle/>
          <a:p>
            <a:r>
              <a:rPr lang="en-ZA" dirty="0"/>
              <a:t>Agile Methodologies</a:t>
            </a:r>
          </a:p>
        </p:txBody>
      </p:sp>
      <p:sp>
        <p:nvSpPr>
          <p:cNvPr id="13" name="Text Placeholder 12">
            <a:extLst>
              <a:ext uri="{FF2B5EF4-FFF2-40B4-BE49-F238E27FC236}">
                <a16:creationId xmlns:a16="http://schemas.microsoft.com/office/drawing/2014/main" id="{38A627E5-46B5-B077-1279-CCCE2E945C9A}"/>
              </a:ext>
            </a:extLst>
          </p:cNvPr>
          <p:cNvSpPr>
            <a:spLocks noGrp="1"/>
          </p:cNvSpPr>
          <p:nvPr>
            <p:ph type="body" sz="quarter" idx="27"/>
          </p:nvPr>
        </p:nvSpPr>
        <p:spPr/>
        <p:txBody>
          <a:bodyPr/>
          <a:lstStyle/>
          <a:p>
            <a:r>
              <a:rPr lang="en-GB" dirty="0"/>
              <a:t>Outline</a:t>
            </a:r>
            <a:endParaRPr lang="en-ZA" dirty="0"/>
          </a:p>
        </p:txBody>
      </p:sp>
      <p:sp>
        <p:nvSpPr>
          <p:cNvPr id="14" name="Text Placeholder 13">
            <a:extLst>
              <a:ext uri="{FF2B5EF4-FFF2-40B4-BE49-F238E27FC236}">
                <a16:creationId xmlns:a16="http://schemas.microsoft.com/office/drawing/2014/main" id="{7B2F6E99-E6E2-9CF4-4B3D-11B5F9EC4D38}"/>
              </a:ext>
            </a:extLst>
          </p:cNvPr>
          <p:cNvSpPr>
            <a:spLocks noGrp="1"/>
          </p:cNvSpPr>
          <p:nvPr>
            <p:ph type="body" sz="quarter" idx="37"/>
          </p:nvPr>
        </p:nvSpPr>
        <p:spPr/>
        <p:txBody>
          <a:bodyPr/>
          <a:lstStyle/>
          <a:p>
            <a:r>
              <a:rPr lang="en-GB" dirty="0"/>
              <a:t>06</a:t>
            </a:r>
            <a:endParaRPr lang="en-ZA" dirty="0"/>
          </a:p>
        </p:txBody>
      </p:sp>
      <p:sp>
        <p:nvSpPr>
          <p:cNvPr id="15" name="Text Placeholder 14">
            <a:extLst>
              <a:ext uri="{FF2B5EF4-FFF2-40B4-BE49-F238E27FC236}">
                <a16:creationId xmlns:a16="http://schemas.microsoft.com/office/drawing/2014/main" id="{2A392415-BDAA-850B-490A-AA5FA12923D9}"/>
              </a:ext>
            </a:extLst>
          </p:cNvPr>
          <p:cNvSpPr>
            <a:spLocks noGrp="1"/>
          </p:cNvSpPr>
          <p:nvPr>
            <p:ph type="body" sz="quarter" idx="38"/>
          </p:nvPr>
        </p:nvSpPr>
        <p:spPr/>
        <p:txBody>
          <a:bodyPr/>
          <a:lstStyle/>
          <a:p>
            <a:r>
              <a:rPr lang="en-GB" dirty="0"/>
              <a:t>References</a:t>
            </a:r>
            <a:endParaRPr lang="en-ZA" dirty="0"/>
          </a:p>
        </p:txBody>
      </p:sp>
    </p:spTree>
    <p:extLst>
      <p:ext uri="{BB962C8B-B14F-4D97-AF65-F5344CB8AC3E}">
        <p14:creationId xmlns:p14="http://schemas.microsoft.com/office/powerpoint/2010/main" val="2163858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Business Process Management (BPM)</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01</a:t>
            </a:r>
            <a:endParaRPr lang="en-ZA" dirty="0"/>
          </a:p>
        </p:txBody>
      </p:sp>
    </p:spTree>
    <p:extLst>
      <p:ext uri="{BB962C8B-B14F-4D97-AF65-F5344CB8AC3E}">
        <p14:creationId xmlns:p14="http://schemas.microsoft.com/office/powerpoint/2010/main" val="354632241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Challenges Faced by Non-profit Managers</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308324"/>
          </a:xfrm>
          <a:prstGeom prst="rect">
            <a:avLst/>
          </a:prstGeom>
          <a:noFill/>
        </p:spPr>
        <p:txBody>
          <a:bodyPr wrap="square" rtlCol="0">
            <a:spAutoFit/>
          </a:bodyPr>
          <a:lstStyle/>
          <a:p>
            <a:pPr marL="342900" indent="-342900">
              <a:buClr>
                <a:schemeClr val="accent2"/>
              </a:buClr>
              <a:buBlip>
                <a:blip r:embed="rId3"/>
              </a:buBlip>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Financial feasibility: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since non-profits do not directly generate revenue, staying sustainable is a number-one worry for organization managers.</a:t>
            </a:r>
          </a:p>
          <a:p>
            <a:pPr>
              <a:buClr>
                <a:schemeClr val="accent2"/>
              </a:buCl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Clr>
                <a:schemeClr val="accent2"/>
              </a:buClr>
              <a:buBlip>
                <a:blip r:embed="rId3"/>
              </a:buBlip>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Recruitment and talent retention: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is hard to attract and keep skilled teammates onboard. As a result, in the non-profit world, having responsibilities outside your job description is “the new normal”.</a:t>
            </a:r>
          </a:p>
        </p:txBody>
      </p:sp>
    </p:spTree>
    <p:extLst>
      <p:ext uri="{BB962C8B-B14F-4D97-AF65-F5344CB8AC3E}">
        <p14:creationId xmlns:p14="http://schemas.microsoft.com/office/powerpoint/2010/main" val="64534838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Challenges Faced by Non-profit Managers</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308324"/>
          </a:xfrm>
          <a:prstGeom prst="rect">
            <a:avLst/>
          </a:prstGeom>
          <a:noFill/>
        </p:spPr>
        <p:txBody>
          <a:bodyPr wrap="square" rtlCol="0">
            <a:spAutoFit/>
          </a:bodyPr>
          <a:lstStyle/>
          <a:p>
            <a:pPr marL="342900" indent="-342900">
              <a:buClr>
                <a:schemeClr val="accent2"/>
              </a:buClr>
              <a:buBlip>
                <a:blip r:embed="rId3"/>
              </a:buBlip>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Lack of </a:t>
            </a:r>
            <a:r>
              <a:rPr kumimoji="0" lang="en-GB" sz="2400" b="1"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organization management tools</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few organizations have a technological infrastructure robust enough to fully support the team’s efforts.</a:t>
            </a:r>
          </a:p>
          <a:p>
            <a:pPr marL="342900" indent="-342900">
              <a:buClr>
                <a:schemeClr val="accent2"/>
              </a:buClr>
              <a:buBlip>
                <a:blip r:embed="rId3"/>
              </a:buBlip>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Clr>
                <a:schemeClr val="accent2"/>
              </a:buClr>
              <a:buBlip>
                <a:blip r:embed="rId3"/>
              </a:buBlip>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Legitimacy: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is a lot of scepticism around charity these days. Many point to The New York Time’s 2012</a:t>
            </a:r>
            <a:r>
              <a:rPr kumimoji="0" lang="en-GB" sz="2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GB" sz="2400" b="0" i="0" strike="noStrike" kern="1200" cap="none" spc="0" normalizeH="0" baseline="0" noProof="0" dirty="0">
                <a:ln>
                  <a:noFill/>
                </a:ln>
                <a:solidFill>
                  <a:schemeClr val="accent2"/>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coverage</a:t>
            </a:r>
            <a:r>
              <a:rPr kumimoji="0" lang="en-GB" sz="2400" b="0" i="0"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strike="noStrike" kern="1200" cap="none" spc="0" normalizeH="0" baseline="0" noProof="0" dirty="0">
                <a:ln>
                  <a:noFill/>
                </a:ln>
                <a:solidFill>
                  <a:srgbClr val="000000"/>
                </a:solidFill>
                <a:effectLst/>
                <a:uLnTx/>
                <a:uFillTx/>
                <a:latin typeface="Calibri" panose="020F0502020204030204"/>
                <a:ea typeface="+mn-ea"/>
                <a:cs typeface="+mn-cs"/>
              </a:rPr>
              <a:t>of a story on fake orphanages in Haiti. Such scandals make it harder for non-profit managers to engage supporters.</a:t>
            </a:r>
          </a:p>
        </p:txBody>
      </p:sp>
    </p:spTree>
    <p:extLst>
      <p:ext uri="{BB962C8B-B14F-4D97-AF65-F5344CB8AC3E}">
        <p14:creationId xmlns:p14="http://schemas.microsoft.com/office/powerpoint/2010/main" val="217130646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5E5129-2308-6E97-26A9-0F5F0CC8548D}"/>
              </a:ext>
            </a:extLst>
          </p:cNvPr>
          <p:cNvSpPr>
            <a:spLocks noGrp="1"/>
          </p:cNvSpPr>
          <p:nvPr>
            <p:ph type="body" sz="quarter" idx="30"/>
          </p:nvPr>
        </p:nvSpPr>
        <p:spPr/>
        <p:txBody>
          <a:bodyPr/>
          <a:lstStyle/>
          <a:p>
            <a:r>
              <a:rPr lang="en-GB" dirty="0"/>
              <a:t>Define your target audience</a:t>
            </a:r>
            <a:endParaRPr lang="en-ZA" dirty="0"/>
          </a:p>
        </p:txBody>
      </p:sp>
      <p:sp>
        <p:nvSpPr>
          <p:cNvPr id="3" name="Text Placeholder 2">
            <a:extLst>
              <a:ext uri="{FF2B5EF4-FFF2-40B4-BE49-F238E27FC236}">
                <a16:creationId xmlns:a16="http://schemas.microsoft.com/office/drawing/2014/main" id="{0B3D4B50-3586-0817-195D-2CF1C3C238FE}"/>
              </a:ext>
            </a:extLst>
          </p:cNvPr>
          <p:cNvSpPr>
            <a:spLocks noGrp="1"/>
          </p:cNvSpPr>
          <p:nvPr>
            <p:ph type="body" sz="quarter" idx="31"/>
          </p:nvPr>
        </p:nvSpPr>
        <p:spPr/>
        <p:txBody>
          <a:bodyPr/>
          <a:lstStyle/>
          <a:p>
            <a:r>
              <a:rPr lang="en-GB" dirty="0"/>
              <a:t>Be clear about your goals</a:t>
            </a:r>
            <a:endParaRPr lang="en-ZA" dirty="0"/>
          </a:p>
        </p:txBody>
      </p:sp>
      <p:sp>
        <p:nvSpPr>
          <p:cNvPr id="4" name="Text Placeholder 3">
            <a:extLst>
              <a:ext uri="{FF2B5EF4-FFF2-40B4-BE49-F238E27FC236}">
                <a16:creationId xmlns:a16="http://schemas.microsoft.com/office/drawing/2014/main" id="{FED21CA6-7F5A-CCA4-BF55-B5D10A45061C}"/>
              </a:ext>
            </a:extLst>
          </p:cNvPr>
          <p:cNvSpPr>
            <a:spLocks noGrp="1"/>
          </p:cNvSpPr>
          <p:nvPr>
            <p:ph type="body" sz="quarter" idx="32"/>
          </p:nvPr>
        </p:nvSpPr>
        <p:spPr>
          <a:xfrm>
            <a:off x="7387566" y="4286652"/>
            <a:ext cx="1650045" cy="1237497"/>
          </a:xfrm>
        </p:spPr>
        <p:txBody>
          <a:bodyPr/>
          <a:lstStyle/>
          <a:p>
            <a:pPr algn="l"/>
            <a:r>
              <a:rPr lang="en-GB" dirty="0"/>
              <a:t>Choose the right tool</a:t>
            </a:r>
            <a:endParaRPr lang="en-ZA" dirty="0"/>
          </a:p>
        </p:txBody>
      </p:sp>
      <p:sp>
        <p:nvSpPr>
          <p:cNvPr id="5" name="Text Placeholder 4">
            <a:extLst>
              <a:ext uri="{FF2B5EF4-FFF2-40B4-BE49-F238E27FC236}">
                <a16:creationId xmlns:a16="http://schemas.microsoft.com/office/drawing/2014/main" id="{EE2FEA59-023B-DAF6-60F7-E04C490455FE}"/>
              </a:ext>
            </a:extLst>
          </p:cNvPr>
          <p:cNvSpPr>
            <a:spLocks noGrp="1"/>
          </p:cNvSpPr>
          <p:nvPr>
            <p:ph type="body" sz="quarter" idx="33"/>
          </p:nvPr>
        </p:nvSpPr>
        <p:spPr>
          <a:xfrm>
            <a:off x="5144832" y="4286652"/>
            <a:ext cx="2045329" cy="1245430"/>
          </a:xfrm>
        </p:spPr>
        <p:txBody>
          <a:bodyPr>
            <a:normAutofit fontScale="92500"/>
          </a:bodyPr>
          <a:lstStyle/>
          <a:p>
            <a:r>
              <a:rPr lang="en-GB" dirty="0"/>
              <a:t>Build a powerful infrastructure</a:t>
            </a:r>
            <a:endParaRPr lang="en-ZA" dirty="0"/>
          </a:p>
        </p:txBody>
      </p:sp>
      <p:sp>
        <p:nvSpPr>
          <p:cNvPr id="6" name="Text Placeholder 5">
            <a:extLst>
              <a:ext uri="{FF2B5EF4-FFF2-40B4-BE49-F238E27FC236}">
                <a16:creationId xmlns:a16="http://schemas.microsoft.com/office/drawing/2014/main" id="{351AFEE4-7CF3-1E33-E7E2-0D3881DFE16A}"/>
              </a:ext>
            </a:extLst>
          </p:cNvPr>
          <p:cNvSpPr>
            <a:spLocks noGrp="1"/>
          </p:cNvSpPr>
          <p:nvPr>
            <p:ph type="body" sz="quarter" idx="34"/>
          </p:nvPr>
        </p:nvSpPr>
        <p:spPr>
          <a:xfrm>
            <a:off x="8938385" y="4294584"/>
            <a:ext cx="1650045" cy="1237497"/>
          </a:xfrm>
        </p:spPr>
        <p:txBody>
          <a:bodyPr/>
          <a:lstStyle/>
          <a:p>
            <a:pPr algn="r"/>
            <a:r>
              <a:rPr lang="en-GB" dirty="0"/>
              <a:t>Monitor success</a:t>
            </a:r>
            <a:endParaRPr lang="en-ZA" dirty="0"/>
          </a:p>
        </p:txBody>
      </p:sp>
      <p:sp>
        <p:nvSpPr>
          <p:cNvPr id="7" name="Text Placeholder 6">
            <a:extLst>
              <a:ext uri="{FF2B5EF4-FFF2-40B4-BE49-F238E27FC236}">
                <a16:creationId xmlns:a16="http://schemas.microsoft.com/office/drawing/2014/main" id="{F7792508-41D9-FF77-936A-C2997631343D}"/>
              </a:ext>
            </a:extLst>
          </p:cNvPr>
          <p:cNvSpPr>
            <a:spLocks noGrp="1"/>
          </p:cNvSpPr>
          <p:nvPr>
            <p:ph type="body" sz="quarter" idx="29"/>
          </p:nvPr>
        </p:nvSpPr>
        <p:spPr/>
        <p:txBody>
          <a:bodyPr>
            <a:normAutofit lnSpcReduction="10000"/>
          </a:bodyPr>
          <a:lstStyle/>
          <a:p>
            <a:r>
              <a:rPr lang="en-GB" dirty="0"/>
              <a:t>Building a Tech Strategy for Non-profits</a:t>
            </a:r>
          </a:p>
          <a:p>
            <a:endParaRPr lang="en-ZA" dirty="0"/>
          </a:p>
        </p:txBody>
      </p:sp>
      <p:pic>
        <p:nvPicPr>
          <p:cNvPr id="9" name="Graphic 8" descr="Bullseye with solid fill">
            <a:extLst>
              <a:ext uri="{FF2B5EF4-FFF2-40B4-BE49-F238E27FC236}">
                <a16:creationId xmlns:a16="http://schemas.microsoft.com/office/drawing/2014/main" id="{4B3501BF-9BCA-0AD8-1C64-1ED727B6E5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2340" y="2298855"/>
            <a:ext cx="967406" cy="967406"/>
          </a:xfrm>
          <a:prstGeom prst="rect">
            <a:avLst/>
          </a:prstGeom>
        </p:spPr>
      </p:pic>
      <p:pic>
        <p:nvPicPr>
          <p:cNvPr id="11" name="Graphic 10" descr="Group success with solid fill">
            <a:extLst>
              <a:ext uri="{FF2B5EF4-FFF2-40B4-BE49-F238E27FC236}">
                <a16:creationId xmlns:a16="http://schemas.microsoft.com/office/drawing/2014/main" id="{B95AB279-1FB1-DB56-5A08-61E8DDF676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8275" y="2325358"/>
            <a:ext cx="914400" cy="914400"/>
          </a:xfrm>
          <a:prstGeom prst="rect">
            <a:avLst/>
          </a:prstGeom>
        </p:spPr>
      </p:pic>
      <p:pic>
        <p:nvPicPr>
          <p:cNvPr id="13" name="Graphic 12" descr="Schoolhouse with solid fill">
            <a:extLst>
              <a:ext uri="{FF2B5EF4-FFF2-40B4-BE49-F238E27FC236}">
                <a16:creationId xmlns:a16="http://schemas.microsoft.com/office/drawing/2014/main" id="{828098C5-7740-2AB5-6406-7A2C5B2BF1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5794" y="2272353"/>
            <a:ext cx="967405" cy="967405"/>
          </a:xfrm>
          <a:prstGeom prst="rect">
            <a:avLst/>
          </a:prstGeom>
        </p:spPr>
      </p:pic>
      <p:pic>
        <p:nvPicPr>
          <p:cNvPr id="15" name="Graphic 14" descr="Tools with solid fill">
            <a:extLst>
              <a:ext uri="{FF2B5EF4-FFF2-40B4-BE49-F238E27FC236}">
                <a16:creationId xmlns:a16="http://schemas.microsoft.com/office/drawing/2014/main" id="{47A38A03-5498-CABE-FDAF-D71AD7C495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57918" y="2272353"/>
            <a:ext cx="967405" cy="967405"/>
          </a:xfrm>
          <a:prstGeom prst="rect">
            <a:avLst/>
          </a:prstGeom>
        </p:spPr>
      </p:pic>
      <p:pic>
        <p:nvPicPr>
          <p:cNvPr id="17" name="Graphic 16" descr="Checklist with solid fill">
            <a:extLst>
              <a:ext uri="{FF2B5EF4-FFF2-40B4-BE49-F238E27FC236}">
                <a16:creationId xmlns:a16="http://schemas.microsoft.com/office/drawing/2014/main" id="{6258EBE9-4157-ED3F-3E0C-71B9D1ADD2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77036" y="2377818"/>
            <a:ext cx="914400" cy="914400"/>
          </a:xfrm>
          <a:prstGeom prst="rect">
            <a:avLst/>
          </a:prstGeom>
        </p:spPr>
      </p:pic>
    </p:spTree>
    <p:extLst>
      <p:ext uri="{BB962C8B-B14F-4D97-AF65-F5344CB8AC3E}">
        <p14:creationId xmlns:p14="http://schemas.microsoft.com/office/powerpoint/2010/main" val="146001656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3A2085-74A3-A51C-C9B7-F8B72E85BD38}"/>
              </a:ext>
            </a:extLst>
          </p:cNvPr>
          <p:cNvPicPr>
            <a:picLocks noChangeAspect="1"/>
          </p:cNvPicPr>
          <p:nvPr/>
        </p:nvPicPr>
        <p:blipFill>
          <a:blip r:embed="rId2"/>
          <a:stretch>
            <a:fillRect/>
          </a:stretch>
        </p:blipFill>
        <p:spPr>
          <a:xfrm>
            <a:off x="179614" y="195944"/>
            <a:ext cx="11789229" cy="5861956"/>
          </a:xfrm>
          <a:prstGeom prst="rect">
            <a:avLst/>
          </a:prstGeom>
        </p:spPr>
      </p:pic>
    </p:spTree>
    <p:extLst>
      <p:ext uri="{BB962C8B-B14F-4D97-AF65-F5344CB8AC3E}">
        <p14:creationId xmlns:p14="http://schemas.microsoft.com/office/powerpoint/2010/main" val="61696872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Cloud Basics for Non-profits and Libraries</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308324"/>
          </a:xfrm>
          <a:prstGeom prst="rect">
            <a:avLst/>
          </a:prstGeom>
          <a:noFill/>
        </p:spPr>
        <p:txBody>
          <a:bodyPr wrap="square" rtlCol="0">
            <a:spAutoFit/>
          </a:bodyPr>
          <a:lstStyle/>
          <a:p>
            <a:pPr marL="342900" indent="-342900">
              <a:buClr>
                <a:schemeClr val="accent2"/>
              </a:buClr>
              <a:buBlip>
                <a:blip r:embed="rId3"/>
              </a:buBlip>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In 2012, a survey by </a:t>
            </a:r>
            <a:r>
              <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TechSoup</a:t>
            </a:r>
            <a:r>
              <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rPr>
              <a:t> </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concluded that the biggest barrier for the adaptation of Cloud services for NGOs is the lack of knowledge.  </a:t>
            </a:r>
          </a:p>
          <a:p>
            <a:pPr marL="342900" indent="-342900">
              <a:buClr>
                <a:schemeClr val="accent2"/>
              </a:buClr>
              <a:buBlip>
                <a:blip r:embed="rId3"/>
              </a:buBlip>
            </a:pPr>
            <a:endParaRPr lang="en-GB" sz="2400" dirty="0">
              <a:solidFill>
                <a:srgbClr val="000000"/>
              </a:solidFill>
              <a:latin typeface="Calibri" panose="020F0502020204030204"/>
            </a:endParaRPr>
          </a:p>
          <a:p>
            <a:pPr marL="342900" indent="-342900">
              <a:buClr>
                <a:schemeClr val="accent2"/>
              </a:buClr>
              <a:buBlip>
                <a:blip r:embed="rId3"/>
              </a:buBlip>
            </a:pP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When TechSoup surveyed NGOs, non-profits, and charities around the world in 2012, we found that lack of knowledge was the biggest barrier to adopting cloud services. </a:t>
            </a:r>
            <a:endParaRPr kumimoji="0" lang="en-GB" sz="2400"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07330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Activity</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1938992"/>
          </a:xfrm>
          <a:prstGeom prst="rect">
            <a:avLst/>
          </a:prstGeom>
          <a:noFill/>
        </p:spPr>
        <p:txBody>
          <a:bodyPr wrap="square" rtlCol="0">
            <a:spAutoFit/>
          </a:bodyPr>
          <a:lstStyle/>
          <a:p>
            <a:pPr marL="342900" indent="-342900">
              <a:buClr>
                <a:schemeClr val="accent2"/>
              </a:buClr>
              <a:buBlip>
                <a:blip r:embed="rId3"/>
              </a:buBlip>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Activity 1 – “Make-a-Map”:</a:t>
            </a:r>
          </a:p>
          <a:p>
            <a:pPr marL="342900" indent="-342900">
              <a:buClr>
                <a:schemeClr val="accent2"/>
              </a:buClr>
              <a:buBlip>
                <a:blip r:embed="rId4"/>
              </a:buBlip>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Make a concept map identifying the benefits and drawbacks of using and storing data from the cloud.</a:t>
            </a:r>
          </a:p>
          <a:p>
            <a:pPr marL="342900" indent="-342900">
              <a:buClr>
                <a:schemeClr val="accent2"/>
              </a:buClr>
              <a:buBlip>
                <a:blip r:embed="rId5"/>
              </a:buBlip>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23190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Study</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379387"/>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The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Application Suite Migration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Case:</a:t>
            </a:r>
          </a:p>
          <a:p>
            <a:pPr marL="342900" indent="-342900">
              <a:buClr>
                <a:schemeClr val="accent2"/>
              </a:buClr>
              <a:buBlip>
                <a:blip r:embed="rId5"/>
              </a:buBlip>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A non-profit organization set out to modernize the application suite with server-less computing and other innovations found in Azure’s Platform as a Service (PaaS) offerings. </a:t>
            </a:r>
          </a:p>
          <a:p>
            <a:pPr marL="342900" indent="-342900">
              <a:buClr>
                <a:schemeClr val="accent2"/>
              </a:buClr>
              <a:buFont typeface="Arial" panose="020B0604020202020204" pitchFamily="34" charset="0"/>
              <a:buChar char="•"/>
            </a:pPr>
            <a:endParaRPr lang="en-GB" sz="2400" dirty="0">
              <a:solidFill>
                <a:srgbClr val="000000"/>
              </a:solidFill>
              <a:latin typeface="Calibri" panose="020F0502020204030204"/>
            </a:endParaRPr>
          </a:p>
          <a:p>
            <a:pPr marL="342900" indent="-342900">
              <a:buClr>
                <a:schemeClr val="accent2"/>
              </a:buClr>
              <a:buFont typeface="Arial" panose="020B0604020202020204" pitchFamily="34" charset="0"/>
              <a:buChar char="•"/>
            </a:pP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BrainScale upgraded the non-profit organization’s infrastructure to refactor from IAAS web–application to an Azure PaaS APP service.</a:t>
            </a:r>
          </a:p>
          <a:p>
            <a:pPr marL="342900" indent="-342900">
              <a:buClr>
                <a:schemeClr val="accent2"/>
              </a:buClr>
              <a:buBlip>
                <a:blip r:embed="rId3"/>
              </a:buBlip>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6399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Study</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010055"/>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How AWS Is Used To Move A Non-Profit Organization’s Server To Cloud: </a:t>
            </a:r>
          </a:p>
          <a:p>
            <a:pPr>
              <a:buClr>
                <a:schemeClr val="accent2"/>
              </a:buClr>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The first step undertaken by </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D.A.R.E. </a:t>
            </a: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in order to migrate their server to Cloud was to understand the existing obstacles from inside-out. </a:t>
            </a:r>
          </a:p>
          <a:p>
            <a:pPr marL="342900" indent="-342900">
              <a:buClr>
                <a:schemeClr val="accent2"/>
              </a:buClr>
              <a:buFont typeface="Arial" panose="020B0604020202020204" pitchFamily="34" charset="0"/>
              <a:buChar char="•"/>
            </a:pPr>
            <a:endParaRPr lang="en-GB" sz="2400" dirty="0">
              <a:solidFill>
                <a:srgbClr val="000000"/>
              </a:solidFill>
              <a:latin typeface="Calibri" panose="020F0502020204030204"/>
            </a:endParaRPr>
          </a:p>
          <a:p>
            <a:pPr marL="342900" indent="-342900">
              <a:buClr>
                <a:schemeClr val="accent2"/>
              </a:buClr>
              <a:buFont typeface="Arial" panose="020B0604020202020204" pitchFamily="34" charset="0"/>
              <a:buChar char="•"/>
            </a:pP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In this case study, you will see how we analysed the challenges faced by the client.</a:t>
            </a:r>
          </a:p>
          <a:p>
            <a:pPr marL="342900" indent="-342900">
              <a:buClr>
                <a:schemeClr val="accent2"/>
              </a:buClr>
              <a:buBlip>
                <a:blip r:embed="rId3"/>
              </a:buBlip>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07708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Study</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010055"/>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The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Cambodian Children's Fund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Case:</a:t>
            </a:r>
          </a:p>
          <a:p>
            <a:pPr>
              <a:buClr>
                <a:schemeClr val="accent2"/>
              </a:buClr>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The Cambodian Children’s Fund was outgrowing its existing financial software. They were always running three weeks behind on their financials and this led to wasted resources and poor reporting/metrics. </a:t>
            </a:r>
          </a:p>
          <a:p>
            <a:pPr marL="342900" indent="-342900">
              <a:buClr>
                <a:schemeClr val="accent2"/>
              </a:buClr>
              <a:buFont typeface="Arial" panose="020B0604020202020204" pitchFamily="34" charset="0"/>
              <a:buChar char="•"/>
            </a:pPr>
            <a:endParaRPr lang="en-GB" sz="2400" dirty="0">
              <a:solidFill>
                <a:srgbClr val="000000"/>
              </a:solidFill>
              <a:latin typeface="Calibri" panose="020F0502020204030204"/>
            </a:endParaRPr>
          </a:p>
          <a:p>
            <a:pPr marL="342900" indent="-342900">
              <a:buClr>
                <a:schemeClr val="accent2"/>
              </a:buClr>
              <a:buFont typeface="Arial" panose="020B0604020202020204" pitchFamily="34" charset="0"/>
              <a:buChar char="•"/>
            </a:pP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Thus, the Cambodian Children’s Fund needed a cloud-based accounting solution.</a:t>
            </a:r>
          </a:p>
          <a:p>
            <a:pPr marL="342900" indent="-342900">
              <a:buClr>
                <a:schemeClr val="accent2"/>
              </a:buClr>
              <a:buBlip>
                <a:blip r:embed="rId3"/>
              </a:buBlip>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5373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Reflection Questions</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046988"/>
          </a:xfrm>
          <a:prstGeom prst="rect">
            <a:avLst/>
          </a:prstGeom>
          <a:noFill/>
        </p:spPr>
        <p:txBody>
          <a:bodyPr wrap="square" rtlCol="0">
            <a:spAutoFit/>
          </a:bodyPr>
          <a:lstStyle/>
          <a:p>
            <a:pPr marL="457200" indent="-457200">
              <a:buClr>
                <a:schemeClr val="accent2"/>
              </a:buClr>
              <a:buFont typeface="+mj-lt"/>
              <a:buAutoNum type="arabicPeriod"/>
            </a:pPr>
            <a:r>
              <a:rPr lang="en-GB" sz="2400" dirty="0">
                <a:solidFill>
                  <a:srgbClr val="000000"/>
                </a:solidFill>
                <a:latin typeface="Calibri" panose="020F0502020204030204"/>
              </a:rPr>
              <a:t>What is cloud computing?</a:t>
            </a:r>
          </a:p>
          <a:p>
            <a:pPr marL="457200" indent="-457200">
              <a:buClr>
                <a:schemeClr val="accent2"/>
              </a:buClr>
              <a:buFont typeface="+mj-lt"/>
              <a:buAutoNum type="arabicPeriod"/>
            </a:pPr>
            <a:endParaRPr lang="en-GB" sz="2400" dirty="0">
              <a:solidFill>
                <a:srgbClr val="000000"/>
              </a:solidFill>
              <a:latin typeface="Calibri" panose="020F0502020204030204"/>
            </a:endParaRPr>
          </a:p>
          <a:p>
            <a:pPr marL="457200" indent="-457200">
              <a:buClr>
                <a:schemeClr val="accent2"/>
              </a:buClr>
              <a:buFont typeface="+mj-lt"/>
              <a:buAutoNum type="arabicPeriod"/>
            </a:pPr>
            <a:r>
              <a:rPr lang="en-GB" sz="2400" dirty="0">
                <a:solidFill>
                  <a:srgbClr val="000000"/>
                </a:solidFill>
                <a:latin typeface="Calibri" panose="020F0502020204030204"/>
              </a:rPr>
              <a:t>Is Cloud computing the same as software-as-a-service?</a:t>
            </a:r>
          </a:p>
          <a:p>
            <a:pPr marL="457200" indent="-457200">
              <a:buClr>
                <a:schemeClr val="accent2"/>
              </a:buClr>
              <a:buFont typeface="+mj-lt"/>
              <a:buAutoNum type="arabicPeriod"/>
            </a:pPr>
            <a:endParaRPr lang="en-GB" sz="2400" dirty="0">
              <a:solidFill>
                <a:srgbClr val="000000"/>
              </a:solidFill>
              <a:latin typeface="Calibri" panose="020F0502020204030204"/>
            </a:endParaRPr>
          </a:p>
          <a:p>
            <a:pPr marL="457200" indent="-457200">
              <a:buClr>
                <a:schemeClr val="accent2"/>
              </a:buClr>
              <a:buFont typeface="+mj-lt"/>
              <a:buAutoNum type="arabicPeriod"/>
            </a:pPr>
            <a:r>
              <a:rPr lang="en-GB" sz="2400" dirty="0">
                <a:solidFill>
                  <a:srgbClr val="000000"/>
                </a:solidFill>
                <a:latin typeface="Calibri" panose="020F0502020204030204"/>
              </a:rPr>
              <a:t>What types of services are available via the cloud computing model?</a:t>
            </a:r>
          </a:p>
          <a:p>
            <a:pPr marL="457200" indent="-457200">
              <a:buClr>
                <a:schemeClr val="accent2"/>
              </a:buClr>
              <a:buFont typeface="+mj-lt"/>
              <a:buAutoNum type="arabicPeriod"/>
            </a:pPr>
            <a:endParaRPr lang="en-GB" sz="2400" dirty="0">
              <a:solidFill>
                <a:srgbClr val="000000"/>
              </a:solidFill>
              <a:latin typeface="Calibri" panose="020F0502020204030204"/>
            </a:endParaRPr>
          </a:p>
          <a:p>
            <a:pPr marL="457200" indent="-457200">
              <a:buClr>
                <a:schemeClr val="accent2"/>
              </a:buClr>
              <a:buFont typeface="+mj-lt"/>
              <a:buAutoNum type="arabicPeriod"/>
            </a:pPr>
            <a:r>
              <a:rPr lang="en-GB" sz="2400" dirty="0">
                <a:solidFill>
                  <a:srgbClr val="000000"/>
                </a:solidFill>
                <a:latin typeface="Calibri" panose="020F0502020204030204"/>
              </a:rPr>
              <a:t>What types of applications can run in the Cloud?</a:t>
            </a:r>
          </a:p>
          <a:p>
            <a:pPr>
              <a:buClr>
                <a:schemeClr val="accent2"/>
              </a:buClr>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513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0" y="2101369"/>
            <a:ext cx="10595237" cy="3995028"/>
          </a:xfrm>
        </p:spPr>
        <p:txBody>
          <a:bodyPr/>
          <a:lstStyle/>
          <a:p>
            <a:pPr marL="360000" indent="-342900">
              <a:buBlip>
                <a:blip r:embed="rId2"/>
              </a:buBlip>
            </a:pPr>
            <a:r>
              <a:rPr lang="en-GB" dirty="0"/>
              <a:t>Business process automation is not to be confused with business process management, which is a larger discipline involving the management of complex organisation-wide processes using different methodologies.</a:t>
            </a:r>
          </a:p>
          <a:p>
            <a:pPr marL="360000" indent="-342900">
              <a:buBlip>
                <a:blip r:embed="rId2"/>
              </a:buBlip>
            </a:pPr>
            <a:endParaRPr lang="en-GB" dirty="0"/>
          </a:p>
          <a:p>
            <a:pPr marL="360000" indent="-342900">
              <a:buBlip>
                <a:blip r:embed="rId2"/>
              </a:buBlip>
            </a:pPr>
            <a:r>
              <a:rPr lang="en-GB" dirty="0"/>
              <a:t>Business process automation refers to the use of technology to execute recurring tasks or processes in an organization where manual effort can be replaced. It is done to minimize costs, increase efficiency, and streamline processes.</a:t>
            </a:r>
          </a:p>
          <a:p>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Business Process Management vs. Business Process Automation </a:t>
            </a:r>
            <a:endParaRPr lang="en-ZA" dirty="0"/>
          </a:p>
        </p:txBody>
      </p:sp>
    </p:spTree>
    <p:extLst>
      <p:ext uri="{BB962C8B-B14F-4D97-AF65-F5344CB8AC3E}">
        <p14:creationId xmlns:p14="http://schemas.microsoft.com/office/powerpoint/2010/main" val="148462569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Reflection Questions (Cont.)</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416320"/>
          </a:xfrm>
          <a:prstGeom prst="rect">
            <a:avLst/>
          </a:prstGeom>
          <a:noFill/>
        </p:spPr>
        <p:txBody>
          <a:bodyPr wrap="square" rtlCol="0">
            <a:spAutoFit/>
          </a:bodyPr>
          <a:lstStyle/>
          <a:p>
            <a:pPr marL="457200" indent="-457200">
              <a:buClr>
                <a:schemeClr val="accent2"/>
              </a:buClr>
              <a:buFont typeface="+mj-lt"/>
              <a:buAutoNum type="arabicPeriod" startAt="5"/>
            </a:pPr>
            <a:r>
              <a:rPr lang="en-GB" sz="2400" dirty="0">
                <a:solidFill>
                  <a:srgbClr val="000000"/>
                </a:solidFill>
                <a:latin typeface="Calibri" panose="020F0502020204030204"/>
              </a:rPr>
              <a:t>Will my organisation need to hire more IT staff to handle the transition to cloud computing?</a:t>
            </a:r>
          </a:p>
          <a:p>
            <a:pPr marL="457200" indent="-457200">
              <a:buClr>
                <a:schemeClr val="accent2"/>
              </a:buClr>
              <a:buFont typeface="+mj-lt"/>
              <a:buAutoNum type="arabicPeriod" startAt="5"/>
            </a:pPr>
            <a:endParaRPr lang="en-GB" sz="2400" dirty="0">
              <a:solidFill>
                <a:srgbClr val="000000"/>
              </a:solidFill>
              <a:latin typeface="Calibri" panose="020F0502020204030204"/>
            </a:endParaRPr>
          </a:p>
          <a:p>
            <a:pPr marL="457200" indent="-457200">
              <a:buClr>
                <a:schemeClr val="accent2"/>
              </a:buClr>
              <a:buFont typeface="+mj-lt"/>
              <a:buAutoNum type="arabicPeriod" startAt="5"/>
            </a:pPr>
            <a:r>
              <a:rPr lang="en-GB" sz="2400" dirty="0">
                <a:solidFill>
                  <a:srgbClr val="000000"/>
                </a:solidFill>
                <a:latin typeface="Calibri" panose="020F0502020204030204"/>
              </a:rPr>
              <a:t>What are the benefits of cloud computing?</a:t>
            </a:r>
          </a:p>
          <a:p>
            <a:pPr marL="457200" indent="-457200">
              <a:buClr>
                <a:schemeClr val="accent2"/>
              </a:buClr>
              <a:buFont typeface="+mj-lt"/>
              <a:buAutoNum type="arabicPeriod" startAt="5"/>
            </a:pPr>
            <a:endParaRPr lang="en-GB" sz="2400" dirty="0">
              <a:solidFill>
                <a:srgbClr val="000000"/>
              </a:solidFill>
              <a:latin typeface="Calibri" panose="020F0502020204030204"/>
            </a:endParaRPr>
          </a:p>
          <a:p>
            <a:pPr marL="457200" indent="-457200">
              <a:buClr>
                <a:schemeClr val="accent2"/>
              </a:buClr>
              <a:buFont typeface="+mj-lt"/>
              <a:buAutoNum type="arabicPeriod" startAt="5"/>
            </a:pPr>
            <a:r>
              <a:rPr lang="en-GB" sz="2400" dirty="0">
                <a:solidFill>
                  <a:srgbClr val="000000"/>
                </a:solidFill>
                <a:latin typeface="Calibri" panose="020F0502020204030204"/>
              </a:rPr>
              <a:t>What are the risks of cloud computing?</a:t>
            </a:r>
          </a:p>
          <a:p>
            <a:pPr marL="457200" indent="-457200">
              <a:buClr>
                <a:schemeClr val="accent2"/>
              </a:buClr>
              <a:buFont typeface="+mj-lt"/>
              <a:buAutoNum type="arabicPeriod" startAt="5"/>
            </a:pPr>
            <a:endParaRPr lang="en-GB" sz="2400" dirty="0">
              <a:solidFill>
                <a:srgbClr val="000000"/>
              </a:solidFill>
              <a:latin typeface="Calibri" panose="020F0502020204030204"/>
            </a:endParaRPr>
          </a:p>
          <a:p>
            <a:pPr marL="457200" indent="-457200">
              <a:buClr>
                <a:schemeClr val="accent2"/>
              </a:buClr>
              <a:buFont typeface="+mj-lt"/>
              <a:buAutoNum type="arabicPeriod" startAt="5"/>
            </a:pPr>
            <a:r>
              <a:rPr lang="en-GB" sz="2400" dirty="0">
                <a:solidFill>
                  <a:srgbClr val="000000"/>
                </a:solidFill>
                <a:latin typeface="Calibri" panose="020F0502020204030204"/>
              </a:rPr>
              <a:t>Is the Cloud secure?</a:t>
            </a:r>
          </a:p>
          <a:p>
            <a:pPr marL="342900" indent="-342900">
              <a:buClr>
                <a:schemeClr val="accent2"/>
              </a:buClr>
              <a:buBlip>
                <a:blip r:embed="rId3"/>
              </a:buBlip>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8629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Cloud management can be defined as:</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A form of computing in which software tools are enabled via the internet</a:t>
            </a:r>
          </a:p>
          <a:p>
            <a:pPr marL="474300" indent="-457200">
              <a:buClr>
                <a:schemeClr val="accent2"/>
              </a:buClr>
              <a:buFont typeface="+mj-lt"/>
              <a:buAutoNum type="alphaLcParenR"/>
            </a:pPr>
            <a:r>
              <a:rPr lang="en-GB" dirty="0"/>
              <a:t>The combination of software, automation, policies and governance that determine the type of cloud services available</a:t>
            </a:r>
          </a:p>
          <a:p>
            <a:pPr marL="474300" indent="-457200">
              <a:buClr>
                <a:schemeClr val="accent2"/>
              </a:buClr>
              <a:buFont typeface="+mj-lt"/>
              <a:buAutoNum type="alphaLcParenR"/>
            </a:pPr>
            <a:r>
              <a:rPr lang="en-GB" dirty="0"/>
              <a:t>A form of computing that you can get in more than 50 countries</a:t>
            </a:r>
          </a:p>
          <a:p>
            <a:pPr marL="474300" indent="-457200">
              <a:buClr>
                <a:schemeClr val="accent2"/>
              </a:buClr>
              <a:buFont typeface="+mj-lt"/>
              <a:buAutoNum type="alphaLcParenR"/>
            </a:pPr>
            <a:r>
              <a:rPr lang="en-GB" dirty="0"/>
              <a:t>Hybrid computing applications within Microsoft software systems</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408081522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Cloud management can be defined as:</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A form of computing in which software tools are enabled via the internet</a:t>
            </a:r>
          </a:p>
          <a:p>
            <a:pPr marL="474300" indent="-457200">
              <a:buClr>
                <a:schemeClr val="accent2"/>
              </a:buClr>
              <a:buFont typeface="+mj-lt"/>
              <a:buAutoNum type="alphaLcParenR"/>
            </a:pPr>
            <a:r>
              <a:rPr lang="en-GB" dirty="0"/>
              <a:t>The combination of software, automation, policies and governance that determine the type of cloud services available</a:t>
            </a:r>
          </a:p>
          <a:p>
            <a:pPr marL="474300" indent="-457200">
              <a:buClr>
                <a:schemeClr val="accent2"/>
              </a:buClr>
              <a:buFont typeface="+mj-lt"/>
              <a:buAutoNum type="alphaLcParenR"/>
            </a:pPr>
            <a:r>
              <a:rPr lang="en-GB" dirty="0"/>
              <a:t>A form of computing that you can get in more than 50 countries</a:t>
            </a:r>
          </a:p>
          <a:p>
            <a:pPr marL="474300" indent="-457200">
              <a:buClr>
                <a:schemeClr val="accent2"/>
              </a:buClr>
              <a:buFont typeface="+mj-lt"/>
              <a:buAutoNum type="alphaLcParenR"/>
            </a:pPr>
            <a:r>
              <a:rPr lang="en-GB" dirty="0"/>
              <a:t>Hybrid computing applications within Microsoft software systems</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24687C86-8AC0-6FC3-525E-B5A6114FB8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7740" y="3596498"/>
            <a:ext cx="384628" cy="384628"/>
          </a:xfrm>
          <a:prstGeom prst="rect">
            <a:avLst/>
          </a:prstGeom>
        </p:spPr>
      </p:pic>
      <p:sp>
        <p:nvSpPr>
          <p:cNvPr id="4" name="TextBox 3">
            <a:extLst>
              <a:ext uri="{FF2B5EF4-FFF2-40B4-BE49-F238E27FC236}">
                <a16:creationId xmlns:a16="http://schemas.microsoft.com/office/drawing/2014/main" id="{4459D6B5-E96A-0A10-131E-BC144EDD88C2}"/>
              </a:ext>
            </a:extLst>
          </p:cNvPr>
          <p:cNvSpPr txBox="1"/>
          <p:nvPr/>
        </p:nvSpPr>
        <p:spPr>
          <a:xfrm>
            <a:off x="7097740" y="4991506"/>
            <a:ext cx="42958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Cloud management is about</a:t>
            </a:r>
            <a:r>
              <a:rPr kumimoji="0" lang="en-GB" sz="1600" b="0" i="0" u="none" strike="noStrike" kern="1200" cap="none" spc="0" normalizeH="0" noProof="0" dirty="0">
                <a:ln>
                  <a:noFill/>
                </a:ln>
                <a:solidFill>
                  <a:srgbClr val="086D6E"/>
                </a:solidFill>
                <a:effectLst/>
                <a:uLnTx/>
                <a:uFillTx/>
                <a:latin typeface="Calibri" panose="020F0502020204030204"/>
                <a:ea typeface="+mn-ea"/>
                <a:cs typeface="+mn-cs"/>
              </a:rPr>
              <a:t> the exercise of control over public, private and hybrid cloud infrastructure resources and services.</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38030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 cloud resource that is </a:t>
            </a:r>
            <a:r>
              <a:rPr lang="en-GB" i="1" u="sng" dirty="0"/>
              <a:t>not</a:t>
            </a:r>
            <a:r>
              <a:rPr lang="en-GB" dirty="0"/>
              <a:t> made available by and IaaS cloud provider would be:</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Audit systems back-up</a:t>
            </a:r>
          </a:p>
          <a:p>
            <a:pPr marL="474300" indent="-457200">
              <a:buClr>
                <a:schemeClr val="accent2"/>
              </a:buClr>
              <a:buFont typeface="+mj-lt"/>
              <a:buAutoNum type="alphaLcParenR"/>
            </a:pPr>
            <a:r>
              <a:rPr lang="en-GB" dirty="0"/>
              <a:t>Vendor lock-in awareness and solutions</a:t>
            </a:r>
          </a:p>
          <a:p>
            <a:pPr marL="474300" indent="-457200">
              <a:buClr>
                <a:schemeClr val="accent2"/>
              </a:buClr>
              <a:buFont typeface="+mj-lt"/>
              <a:buAutoNum type="alphaLcParenR"/>
            </a:pPr>
            <a:r>
              <a:rPr lang="en-GB" dirty="0"/>
              <a:t>Capacity planning and scaling capabilities planning</a:t>
            </a:r>
          </a:p>
          <a:p>
            <a:pPr marL="474300" indent="-457200">
              <a:buClr>
                <a:schemeClr val="accent2"/>
              </a:buClr>
              <a:buFont typeface="+mj-lt"/>
              <a:buAutoNum type="alphaLcParenR"/>
            </a:pPr>
            <a:r>
              <a:rPr lang="en-GB" dirty="0"/>
              <a:t>Application security</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281759291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 cloud resource that is </a:t>
            </a:r>
            <a:r>
              <a:rPr lang="en-GB" i="1" u="sng" dirty="0"/>
              <a:t>not</a:t>
            </a:r>
            <a:r>
              <a:rPr lang="en-GB" dirty="0"/>
              <a:t> made available by and IaaS cloud provider would be:</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Audit systems back-up</a:t>
            </a:r>
          </a:p>
          <a:p>
            <a:pPr marL="474300" indent="-457200">
              <a:buClr>
                <a:schemeClr val="accent2"/>
              </a:buClr>
              <a:buFont typeface="+mj-lt"/>
              <a:buAutoNum type="alphaLcParenR"/>
            </a:pPr>
            <a:r>
              <a:rPr lang="en-GB" dirty="0"/>
              <a:t>Vendor lock-in awareness and solutions</a:t>
            </a:r>
          </a:p>
          <a:p>
            <a:pPr marL="474300" indent="-457200">
              <a:buClr>
                <a:schemeClr val="accent2"/>
              </a:buClr>
              <a:buFont typeface="+mj-lt"/>
              <a:buAutoNum type="alphaLcParenR"/>
            </a:pPr>
            <a:r>
              <a:rPr lang="en-GB" dirty="0"/>
              <a:t>Capacity planning and scaling capabilities planning</a:t>
            </a:r>
          </a:p>
          <a:p>
            <a:pPr marL="474300" indent="-457200">
              <a:buClr>
                <a:schemeClr val="accent2"/>
              </a:buClr>
              <a:buFont typeface="+mj-lt"/>
              <a:buAutoNum type="alphaLcParenR"/>
            </a:pPr>
            <a:r>
              <a:rPr lang="en-GB" dirty="0"/>
              <a:t>Application security</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27131D25-025C-BCDE-C7E0-323CC82C17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9686" y="4466181"/>
            <a:ext cx="384628" cy="384628"/>
          </a:xfrm>
          <a:prstGeom prst="rect">
            <a:avLst/>
          </a:prstGeom>
        </p:spPr>
      </p:pic>
      <p:sp>
        <p:nvSpPr>
          <p:cNvPr id="4" name="TextBox 3">
            <a:extLst>
              <a:ext uri="{FF2B5EF4-FFF2-40B4-BE49-F238E27FC236}">
                <a16:creationId xmlns:a16="http://schemas.microsoft.com/office/drawing/2014/main" id="{06BE23EF-E82A-17A3-C427-2267C75468AD}"/>
              </a:ext>
            </a:extLst>
          </p:cNvPr>
          <p:cNvSpPr txBox="1"/>
          <p:nvPr/>
        </p:nvSpPr>
        <p:spPr>
          <a:xfrm>
            <a:off x="4294314" y="4466181"/>
            <a:ext cx="75020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As a minimum, the IaaS</a:t>
            </a:r>
            <a:r>
              <a:rPr kumimoji="0" lang="en-GB" sz="1600" b="0" i="0" u="none" strike="noStrike" kern="1200" cap="none" spc="0" normalizeH="0" noProof="0" dirty="0">
                <a:ln>
                  <a:noFill/>
                </a:ln>
                <a:solidFill>
                  <a:srgbClr val="086D6E"/>
                </a:solidFill>
                <a:effectLst/>
                <a:uLnTx/>
                <a:uFillTx/>
                <a:latin typeface="Calibri" panose="020F0502020204030204"/>
                <a:ea typeface="+mn-ea"/>
                <a:cs typeface="+mn-cs"/>
              </a:rPr>
              <a:t> (Infrastructure as a Service) cloud provider is responsible for protecting the infrastructure that runs all the services offered in the cloud. However, the organisation is solely responsible for the operating system and application security including controls to ensure data privacy, protection and encryption.</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0211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“Donation processing is a way that non-profits can benefit from cloud integration.” </a:t>
            </a:r>
            <a:r>
              <a:rPr lang="en-GB" b="1" dirty="0">
                <a:solidFill>
                  <a:schemeClr val="accent2"/>
                </a:solidFill>
              </a:rPr>
              <a:t>True or false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True</a:t>
            </a:r>
          </a:p>
          <a:p>
            <a:pPr marL="474300" indent="-457200">
              <a:buClr>
                <a:schemeClr val="accent2"/>
              </a:buClr>
              <a:buFont typeface="+mj-lt"/>
              <a:buAutoNum type="alphaLcParenR"/>
            </a:pPr>
            <a:r>
              <a:rPr lang="en-GB" dirty="0"/>
              <a:t>False</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92878946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“Donation processing is a way that non-profits can benefit from cloud integration.” </a:t>
            </a:r>
            <a:r>
              <a:rPr lang="en-GB" b="1" dirty="0">
                <a:solidFill>
                  <a:schemeClr val="accent2"/>
                </a:solidFill>
              </a:rPr>
              <a:t>True or false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True</a:t>
            </a:r>
          </a:p>
          <a:p>
            <a:pPr marL="474300" indent="-457200">
              <a:buClr>
                <a:schemeClr val="accent2"/>
              </a:buClr>
              <a:buFont typeface="+mj-lt"/>
              <a:buAutoNum type="alphaLcParenR"/>
            </a:pPr>
            <a:r>
              <a:rPr lang="en-GB" dirty="0"/>
              <a:t>False</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5951513F-38B8-18DF-42C9-48A8ECE6CB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7211" y="3190966"/>
            <a:ext cx="384628" cy="384628"/>
          </a:xfrm>
          <a:prstGeom prst="rect">
            <a:avLst/>
          </a:prstGeom>
        </p:spPr>
      </p:pic>
    </p:spTree>
    <p:extLst>
      <p:ext uri="{BB962C8B-B14F-4D97-AF65-F5344CB8AC3E}">
        <p14:creationId xmlns:p14="http://schemas.microsoft.com/office/powerpoint/2010/main" val="284084741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List 4 ways that cloud-based technology can transform non-profit organizations</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25643189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Any 4 of the options below are correct:</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3170360591"/>
              </p:ext>
            </p:extLst>
          </p:nvPr>
        </p:nvGraphicFramePr>
        <p:xfrm>
          <a:off x="798382" y="2664843"/>
          <a:ext cx="10595236" cy="1330368"/>
        </p:xfrm>
        <a:graphic>
          <a:graphicData uri="http://schemas.openxmlformats.org/drawingml/2006/table">
            <a:tbl>
              <a:tblPr firstRow="1" bandRow="1">
                <a:tableStyleId>{8A107856-5554-42FB-B03E-39F5DBC370BA}</a:tableStyleId>
              </a:tblPr>
              <a:tblGrid>
                <a:gridCol w="5515140">
                  <a:extLst>
                    <a:ext uri="{9D8B030D-6E8A-4147-A177-3AD203B41FA5}">
                      <a16:colId xmlns:a16="http://schemas.microsoft.com/office/drawing/2014/main" val="3752673547"/>
                    </a:ext>
                  </a:extLst>
                </a:gridCol>
                <a:gridCol w="5080096">
                  <a:extLst>
                    <a:ext uri="{9D8B030D-6E8A-4147-A177-3AD203B41FA5}">
                      <a16:colId xmlns:a16="http://schemas.microsoft.com/office/drawing/2014/main" val="132659526"/>
                    </a:ext>
                  </a:extLst>
                </a:gridCol>
              </a:tblGrid>
              <a:tr h="443456">
                <a:tc>
                  <a:txBody>
                    <a:bodyPr/>
                    <a:lstStyle/>
                    <a:p>
                      <a:r>
                        <a:rPr lang="en-ZA" b="0" dirty="0">
                          <a:solidFill>
                            <a:srgbClr val="000000"/>
                          </a:solidFill>
                        </a:rPr>
                        <a:t>Rapid response and innovation</a:t>
                      </a:r>
                    </a:p>
                  </a:txBody>
                  <a:tcPr/>
                </a:tc>
                <a:tc>
                  <a:txBody>
                    <a:bodyPr/>
                    <a:lstStyle/>
                    <a:p>
                      <a:r>
                        <a:rPr lang="en-ZA" b="0" dirty="0">
                          <a:solidFill>
                            <a:srgbClr val="000000"/>
                          </a:solidFill>
                        </a:rPr>
                        <a:t>Mobile and virtual capabilities</a:t>
                      </a: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Cost-effectiveness</a:t>
                      </a:r>
                    </a:p>
                  </a:txBody>
                  <a:tcPr/>
                </a:tc>
                <a:tc>
                  <a:txBody>
                    <a:bodyPr/>
                    <a:lstStyle/>
                    <a:p>
                      <a:r>
                        <a:rPr lang="en-ZA" b="0" dirty="0">
                          <a:solidFill>
                            <a:srgbClr val="000000"/>
                          </a:solidFill>
                        </a:rPr>
                        <a:t>Access to big data</a:t>
                      </a: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Efficient scalability</a:t>
                      </a:r>
                    </a:p>
                  </a:txBody>
                  <a:tcPr/>
                </a:tc>
                <a:tc>
                  <a:txBody>
                    <a:bodyPr/>
                    <a:lstStyle/>
                    <a:p>
                      <a:r>
                        <a:rPr lang="en-ZA" b="0" dirty="0">
                          <a:solidFill>
                            <a:srgbClr val="000000"/>
                          </a:solidFill>
                        </a:rPr>
                        <a:t>Silo-breaking integrations</a:t>
                      </a:r>
                    </a:p>
                  </a:txBody>
                  <a:tcPr/>
                </a:tc>
                <a:extLst>
                  <a:ext uri="{0D108BD9-81ED-4DB2-BD59-A6C34878D82A}">
                    <a16:rowId xmlns:a16="http://schemas.microsoft.com/office/drawing/2014/main" val="319718223"/>
                  </a:ext>
                </a:extLst>
              </a:tr>
            </a:tbl>
          </a:graphicData>
        </a:graphic>
      </p:graphicFrame>
    </p:spTree>
    <p:extLst>
      <p:ext uri="{BB962C8B-B14F-4D97-AF65-F5344CB8AC3E}">
        <p14:creationId xmlns:p14="http://schemas.microsoft.com/office/powerpoint/2010/main" val="188850118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Match the following Google services for Third Sector Organizations with their correct descriptions:</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
        <p:nvSpPr>
          <p:cNvPr id="2" name="TextBox 1">
            <a:extLst>
              <a:ext uri="{FF2B5EF4-FFF2-40B4-BE49-F238E27FC236}">
                <a16:creationId xmlns:a16="http://schemas.microsoft.com/office/drawing/2014/main" id="{5B7C37E9-A3AA-CE45-8F0C-94B696AAE951}"/>
              </a:ext>
            </a:extLst>
          </p:cNvPr>
          <p:cNvSpPr txBox="1"/>
          <p:nvPr/>
        </p:nvSpPr>
        <p:spPr>
          <a:xfrm>
            <a:off x="798380" y="2925892"/>
            <a:ext cx="2460209" cy="369332"/>
          </a:xfrm>
          <a:prstGeom prst="rect">
            <a:avLst/>
          </a:prstGeom>
          <a:noFill/>
        </p:spPr>
        <p:txBody>
          <a:bodyPr wrap="square" rtlCol="0">
            <a:spAutoFit/>
          </a:bodyPr>
          <a:lstStyle/>
          <a:p>
            <a:r>
              <a:rPr lang="en-ZA" b="1" dirty="0">
                <a:solidFill>
                  <a:srgbClr val="000000"/>
                </a:solidFill>
              </a:rPr>
              <a:t>Google for Non-profits</a:t>
            </a:r>
          </a:p>
        </p:txBody>
      </p:sp>
      <p:sp>
        <p:nvSpPr>
          <p:cNvPr id="4" name="TextBox 3">
            <a:extLst>
              <a:ext uri="{FF2B5EF4-FFF2-40B4-BE49-F238E27FC236}">
                <a16:creationId xmlns:a16="http://schemas.microsoft.com/office/drawing/2014/main" id="{F97026EE-86A1-1C4D-966E-654AEA9CAF81}"/>
              </a:ext>
            </a:extLst>
          </p:cNvPr>
          <p:cNvSpPr txBox="1"/>
          <p:nvPr/>
        </p:nvSpPr>
        <p:spPr>
          <a:xfrm>
            <a:off x="798377" y="3951190"/>
            <a:ext cx="2460209" cy="369332"/>
          </a:xfrm>
          <a:prstGeom prst="rect">
            <a:avLst/>
          </a:prstGeom>
          <a:noFill/>
        </p:spPr>
        <p:txBody>
          <a:bodyPr wrap="square" rtlCol="0">
            <a:spAutoFit/>
          </a:bodyPr>
          <a:lstStyle/>
          <a:p>
            <a:r>
              <a:rPr lang="en-ZA" b="1" dirty="0">
                <a:solidFill>
                  <a:srgbClr val="000000"/>
                </a:solidFill>
              </a:rPr>
              <a:t>Google’s YouTube</a:t>
            </a:r>
          </a:p>
        </p:txBody>
      </p:sp>
      <p:sp>
        <p:nvSpPr>
          <p:cNvPr id="6" name="TextBox 5">
            <a:extLst>
              <a:ext uri="{FF2B5EF4-FFF2-40B4-BE49-F238E27FC236}">
                <a16:creationId xmlns:a16="http://schemas.microsoft.com/office/drawing/2014/main" id="{7595865C-35F1-7CE0-6740-42F067A62A93}"/>
              </a:ext>
            </a:extLst>
          </p:cNvPr>
          <p:cNvSpPr txBox="1"/>
          <p:nvPr/>
        </p:nvSpPr>
        <p:spPr>
          <a:xfrm>
            <a:off x="798376" y="4874520"/>
            <a:ext cx="2460209" cy="369332"/>
          </a:xfrm>
          <a:prstGeom prst="rect">
            <a:avLst/>
          </a:prstGeom>
          <a:noFill/>
        </p:spPr>
        <p:txBody>
          <a:bodyPr wrap="square" rtlCol="0">
            <a:spAutoFit/>
          </a:bodyPr>
          <a:lstStyle/>
          <a:p>
            <a:r>
              <a:rPr lang="en-ZA" b="1" dirty="0">
                <a:solidFill>
                  <a:srgbClr val="000000"/>
                </a:solidFill>
              </a:rPr>
              <a:t>Google Ad Grants</a:t>
            </a:r>
          </a:p>
        </p:txBody>
      </p:sp>
      <p:sp>
        <p:nvSpPr>
          <p:cNvPr id="7" name="TextBox 6">
            <a:extLst>
              <a:ext uri="{FF2B5EF4-FFF2-40B4-BE49-F238E27FC236}">
                <a16:creationId xmlns:a16="http://schemas.microsoft.com/office/drawing/2014/main" id="{5F33F2D4-C960-342F-E4D1-9C5FF06F8FFB}"/>
              </a:ext>
            </a:extLst>
          </p:cNvPr>
          <p:cNvSpPr txBox="1"/>
          <p:nvPr/>
        </p:nvSpPr>
        <p:spPr>
          <a:xfrm>
            <a:off x="6095992" y="2925892"/>
            <a:ext cx="4912828" cy="923330"/>
          </a:xfrm>
          <a:prstGeom prst="rect">
            <a:avLst/>
          </a:prstGeom>
          <a:noFill/>
        </p:spPr>
        <p:txBody>
          <a:bodyPr wrap="square" rtlCol="0">
            <a:spAutoFit/>
          </a:bodyPr>
          <a:lstStyle/>
          <a:p>
            <a:r>
              <a:rPr lang="en-ZA" dirty="0">
                <a:solidFill>
                  <a:srgbClr val="000000"/>
                </a:solidFill>
              </a:rPr>
              <a:t>This programme allows the organization to set up special online linking cards which send visitors directly to the organization’s website. </a:t>
            </a:r>
          </a:p>
        </p:txBody>
      </p:sp>
      <p:sp>
        <p:nvSpPr>
          <p:cNvPr id="8" name="TextBox 7">
            <a:extLst>
              <a:ext uri="{FF2B5EF4-FFF2-40B4-BE49-F238E27FC236}">
                <a16:creationId xmlns:a16="http://schemas.microsoft.com/office/drawing/2014/main" id="{F1A3CA1D-609F-FABC-4E12-054AC42C467F}"/>
              </a:ext>
            </a:extLst>
          </p:cNvPr>
          <p:cNvSpPr txBox="1"/>
          <p:nvPr/>
        </p:nvSpPr>
        <p:spPr>
          <a:xfrm>
            <a:off x="6096001" y="3951190"/>
            <a:ext cx="4912822" cy="923330"/>
          </a:xfrm>
          <a:prstGeom prst="rect">
            <a:avLst/>
          </a:prstGeom>
          <a:noFill/>
        </p:spPr>
        <p:txBody>
          <a:bodyPr wrap="square" rtlCol="0">
            <a:spAutoFit/>
          </a:bodyPr>
          <a:lstStyle/>
          <a:p>
            <a:r>
              <a:rPr lang="en-ZA" dirty="0">
                <a:solidFill>
                  <a:srgbClr val="000000"/>
                </a:solidFill>
              </a:rPr>
              <a:t>This service helps the organization reach people all over the world with the organization’s global message.</a:t>
            </a:r>
          </a:p>
        </p:txBody>
      </p:sp>
      <p:sp>
        <p:nvSpPr>
          <p:cNvPr id="9" name="TextBox 8">
            <a:extLst>
              <a:ext uri="{FF2B5EF4-FFF2-40B4-BE49-F238E27FC236}">
                <a16:creationId xmlns:a16="http://schemas.microsoft.com/office/drawing/2014/main" id="{CD2A5222-C2DC-CF87-CFFF-1FCE2390E879}"/>
              </a:ext>
            </a:extLst>
          </p:cNvPr>
          <p:cNvSpPr txBox="1"/>
          <p:nvPr/>
        </p:nvSpPr>
        <p:spPr>
          <a:xfrm>
            <a:off x="6095992" y="4914969"/>
            <a:ext cx="4912828" cy="923330"/>
          </a:xfrm>
          <a:prstGeom prst="rect">
            <a:avLst/>
          </a:prstGeom>
          <a:noFill/>
        </p:spPr>
        <p:txBody>
          <a:bodyPr wrap="square" rtlCol="0">
            <a:spAutoFit/>
          </a:bodyPr>
          <a:lstStyle/>
          <a:p>
            <a:r>
              <a:rPr lang="en-ZA" dirty="0">
                <a:solidFill>
                  <a:srgbClr val="000000"/>
                </a:solidFill>
              </a:rPr>
              <a:t>The exact service varies based on location. The organization needs to check their eligibility for this service.</a:t>
            </a:r>
          </a:p>
        </p:txBody>
      </p:sp>
    </p:spTree>
    <p:extLst>
      <p:ext uri="{BB962C8B-B14F-4D97-AF65-F5344CB8AC3E}">
        <p14:creationId xmlns:p14="http://schemas.microsoft.com/office/powerpoint/2010/main" val="2785250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725812"/>
            <a:ext cx="10595237" cy="3995028"/>
          </a:xfrm>
        </p:spPr>
        <p:txBody>
          <a:bodyPr/>
          <a:lstStyle/>
          <a:p>
            <a:pPr marL="360000" indent="-342900">
              <a:buBlip>
                <a:blip r:embed="rId2"/>
              </a:buBlip>
            </a:pPr>
            <a:r>
              <a:rPr lang="en-GB" b="1" dirty="0">
                <a:solidFill>
                  <a:schemeClr val="accent2"/>
                </a:solidFill>
              </a:rPr>
              <a:t>Service automation </a:t>
            </a:r>
            <a:r>
              <a:rPr lang="en-GB" dirty="0"/>
              <a:t>is the process of integrating all domain and functionality tools into various automation layers in order to have unified interface for all workflows. </a:t>
            </a:r>
          </a:p>
          <a:p>
            <a:pPr marL="360000" indent="-342900">
              <a:buBlip>
                <a:blip r:embed="rId3"/>
              </a:buBlip>
            </a:pPr>
            <a:endParaRPr lang="en-GB" dirty="0"/>
          </a:p>
          <a:p>
            <a:pPr marL="360000" indent="-342900">
              <a:buClr>
                <a:schemeClr val="accent2"/>
              </a:buClr>
              <a:buFont typeface="Arial" panose="020B0604020202020204" pitchFamily="34" charset="0"/>
              <a:buChar char="•"/>
            </a:pPr>
            <a:r>
              <a:rPr lang="en-GB" dirty="0"/>
              <a:t>It is also the process of automating events, processes, tasks and business functions.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Service automation helps in achieving multi-dimensional visibility into businesses and helps in streamlining the service process. </a:t>
            </a:r>
          </a:p>
          <a:p>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What Is Automation?</a:t>
            </a:r>
            <a:endParaRPr lang="en-ZA" dirty="0"/>
          </a:p>
        </p:txBody>
      </p:sp>
    </p:spTree>
    <p:extLst>
      <p:ext uri="{BB962C8B-B14F-4D97-AF65-F5344CB8AC3E}">
        <p14:creationId xmlns:p14="http://schemas.microsoft.com/office/powerpoint/2010/main" val="19466785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Match the following Google services for Third Sector Organizations with their correct descriptions:</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
        <p:nvSpPr>
          <p:cNvPr id="2" name="TextBox 1">
            <a:extLst>
              <a:ext uri="{FF2B5EF4-FFF2-40B4-BE49-F238E27FC236}">
                <a16:creationId xmlns:a16="http://schemas.microsoft.com/office/drawing/2014/main" id="{5B7C37E9-A3AA-CE45-8F0C-94B696AAE951}"/>
              </a:ext>
            </a:extLst>
          </p:cNvPr>
          <p:cNvSpPr txBox="1"/>
          <p:nvPr/>
        </p:nvSpPr>
        <p:spPr>
          <a:xfrm>
            <a:off x="798380" y="2925892"/>
            <a:ext cx="2327205" cy="369332"/>
          </a:xfrm>
          <a:prstGeom prst="rect">
            <a:avLst/>
          </a:prstGeom>
          <a:noFill/>
        </p:spPr>
        <p:txBody>
          <a:bodyPr wrap="square" rtlCol="0">
            <a:spAutoFit/>
          </a:bodyPr>
          <a:lstStyle/>
          <a:p>
            <a:r>
              <a:rPr lang="en-ZA" b="1" dirty="0">
                <a:solidFill>
                  <a:srgbClr val="000000"/>
                </a:solidFill>
              </a:rPr>
              <a:t>Google for Non-profits</a:t>
            </a:r>
          </a:p>
        </p:txBody>
      </p:sp>
      <p:sp>
        <p:nvSpPr>
          <p:cNvPr id="4" name="TextBox 3">
            <a:extLst>
              <a:ext uri="{FF2B5EF4-FFF2-40B4-BE49-F238E27FC236}">
                <a16:creationId xmlns:a16="http://schemas.microsoft.com/office/drawing/2014/main" id="{F97026EE-86A1-1C4D-966E-654AEA9CAF81}"/>
              </a:ext>
            </a:extLst>
          </p:cNvPr>
          <p:cNvSpPr txBox="1"/>
          <p:nvPr/>
        </p:nvSpPr>
        <p:spPr>
          <a:xfrm>
            <a:off x="798377" y="3951190"/>
            <a:ext cx="2460209" cy="369332"/>
          </a:xfrm>
          <a:prstGeom prst="rect">
            <a:avLst/>
          </a:prstGeom>
          <a:noFill/>
        </p:spPr>
        <p:txBody>
          <a:bodyPr wrap="square" rtlCol="0">
            <a:spAutoFit/>
          </a:bodyPr>
          <a:lstStyle/>
          <a:p>
            <a:r>
              <a:rPr lang="en-ZA" b="1" dirty="0">
                <a:solidFill>
                  <a:srgbClr val="000000"/>
                </a:solidFill>
              </a:rPr>
              <a:t>Google’s YouTube</a:t>
            </a:r>
          </a:p>
        </p:txBody>
      </p:sp>
      <p:sp>
        <p:nvSpPr>
          <p:cNvPr id="6" name="TextBox 5">
            <a:extLst>
              <a:ext uri="{FF2B5EF4-FFF2-40B4-BE49-F238E27FC236}">
                <a16:creationId xmlns:a16="http://schemas.microsoft.com/office/drawing/2014/main" id="{7595865C-35F1-7CE0-6740-42F067A62A93}"/>
              </a:ext>
            </a:extLst>
          </p:cNvPr>
          <p:cNvSpPr txBox="1"/>
          <p:nvPr/>
        </p:nvSpPr>
        <p:spPr>
          <a:xfrm>
            <a:off x="798376" y="4874520"/>
            <a:ext cx="1845071" cy="369332"/>
          </a:xfrm>
          <a:prstGeom prst="rect">
            <a:avLst/>
          </a:prstGeom>
          <a:noFill/>
        </p:spPr>
        <p:txBody>
          <a:bodyPr wrap="square" rtlCol="0">
            <a:spAutoFit/>
          </a:bodyPr>
          <a:lstStyle/>
          <a:p>
            <a:r>
              <a:rPr lang="en-ZA" b="1" dirty="0">
                <a:solidFill>
                  <a:srgbClr val="000000"/>
                </a:solidFill>
              </a:rPr>
              <a:t>Google Ad Grants</a:t>
            </a:r>
          </a:p>
        </p:txBody>
      </p:sp>
      <p:sp>
        <p:nvSpPr>
          <p:cNvPr id="7" name="TextBox 6">
            <a:extLst>
              <a:ext uri="{FF2B5EF4-FFF2-40B4-BE49-F238E27FC236}">
                <a16:creationId xmlns:a16="http://schemas.microsoft.com/office/drawing/2014/main" id="{5F33F2D4-C960-342F-E4D1-9C5FF06F8FFB}"/>
              </a:ext>
            </a:extLst>
          </p:cNvPr>
          <p:cNvSpPr txBox="1"/>
          <p:nvPr/>
        </p:nvSpPr>
        <p:spPr>
          <a:xfrm>
            <a:off x="6095992" y="2925892"/>
            <a:ext cx="4912828" cy="923330"/>
          </a:xfrm>
          <a:prstGeom prst="rect">
            <a:avLst/>
          </a:prstGeom>
          <a:noFill/>
        </p:spPr>
        <p:txBody>
          <a:bodyPr wrap="square" rtlCol="0">
            <a:spAutoFit/>
          </a:bodyPr>
          <a:lstStyle/>
          <a:p>
            <a:r>
              <a:rPr lang="en-ZA" dirty="0">
                <a:solidFill>
                  <a:srgbClr val="000000"/>
                </a:solidFill>
              </a:rPr>
              <a:t>This programme allows the organization to set up special online linking cards which send visitors directly to the organization’s website. </a:t>
            </a:r>
          </a:p>
        </p:txBody>
      </p:sp>
      <p:sp>
        <p:nvSpPr>
          <p:cNvPr id="8" name="TextBox 7">
            <a:extLst>
              <a:ext uri="{FF2B5EF4-FFF2-40B4-BE49-F238E27FC236}">
                <a16:creationId xmlns:a16="http://schemas.microsoft.com/office/drawing/2014/main" id="{F1A3CA1D-609F-FABC-4E12-054AC42C467F}"/>
              </a:ext>
            </a:extLst>
          </p:cNvPr>
          <p:cNvSpPr txBox="1"/>
          <p:nvPr/>
        </p:nvSpPr>
        <p:spPr>
          <a:xfrm>
            <a:off x="6096001" y="3951190"/>
            <a:ext cx="4912822" cy="923330"/>
          </a:xfrm>
          <a:prstGeom prst="rect">
            <a:avLst/>
          </a:prstGeom>
          <a:noFill/>
        </p:spPr>
        <p:txBody>
          <a:bodyPr wrap="square" rtlCol="0">
            <a:spAutoFit/>
          </a:bodyPr>
          <a:lstStyle/>
          <a:p>
            <a:r>
              <a:rPr lang="en-ZA" dirty="0">
                <a:solidFill>
                  <a:srgbClr val="000000"/>
                </a:solidFill>
              </a:rPr>
              <a:t>This service helps the organization reach people all over the world with the organization’s global message.</a:t>
            </a:r>
          </a:p>
        </p:txBody>
      </p:sp>
      <p:sp>
        <p:nvSpPr>
          <p:cNvPr id="9" name="TextBox 8">
            <a:extLst>
              <a:ext uri="{FF2B5EF4-FFF2-40B4-BE49-F238E27FC236}">
                <a16:creationId xmlns:a16="http://schemas.microsoft.com/office/drawing/2014/main" id="{CD2A5222-C2DC-CF87-CFFF-1FCE2390E879}"/>
              </a:ext>
            </a:extLst>
          </p:cNvPr>
          <p:cNvSpPr txBox="1"/>
          <p:nvPr/>
        </p:nvSpPr>
        <p:spPr>
          <a:xfrm>
            <a:off x="6095992" y="4914969"/>
            <a:ext cx="4912828" cy="923330"/>
          </a:xfrm>
          <a:prstGeom prst="rect">
            <a:avLst/>
          </a:prstGeom>
          <a:noFill/>
        </p:spPr>
        <p:txBody>
          <a:bodyPr wrap="square" rtlCol="0">
            <a:spAutoFit/>
          </a:bodyPr>
          <a:lstStyle/>
          <a:p>
            <a:r>
              <a:rPr lang="en-ZA" dirty="0">
                <a:solidFill>
                  <a:srgbClr val="000000"/>
                </a:solidFill>
              </a:rPr>
              <a:t>The exact service varies based on location. The organization needs to check their eligibility for this service.</a:t>
            </a:r>
          </a:p>
        </p:txBody>
      </p:sp>
      <p:cxnSp>
        <p:nvCxnSpPr>
          <p:cNvPr id="11" name="Straight Connector 10">
            <a:extLst>
              <a:ext uri="{FF2B5EF4-FFF2-40B4-BE49-F238E27FC236}">
                <a16:creationId xmlns:a16="http://schemas.microsoft.com/office/drawing/2014/main" id="{8F2227D9-A170-1EB7-743D-38FD3C8F8B00}"/>
              </a:ext>
            </a:extLst>
          </p:cNvPr>
          <p:cNvCxnSpPr>
            <a:cxnSpLocks/>
            <a:stCxn id="2" idx="3"/>
            <a:endCxn id="9" idx="1"/>
          </p:cNvCxnSpPr>
          <p:nvPr/>
        </p:nvCxnSpPr>
        <p:spPr>
          <a:xfrm>
            <a:off x="3125585" y="3110558"/>
            <a:ext cx="2970407" cy="2266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B710A0-89D7-6B8D-3E87-E6BE3238AC53}"/>
              </a:ext>
            </a:extLst>
          </p:cNvPr>
          <p:cNvCxnSpPr>
            <a:cxnSpLocks/>
          </p:cNvCxnSpPr>
          <p:nvPr/>
        </p:nvCxnSpPr>
        <p:spPr>
          <a:xfrm flipV="1">
            <a:off x="2643447" y="3397192"/>
            <a:ext cx="3452536" cy="7386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141F9E-C509-6D8D-C5B0-A6117D4D0F32}"/>
              </a:ext>
            </a:extLst>
          </p:cNvPr>
          <p:cNvCxnSpPr>
            <a:cxnSpLocks/>
            <a:stCxn id="6" idx="3"/>
            <a:endCxn id="8" idx="1"/>
          </p:cNvCxnSpPr>
          <p:nvPr/>
        </p:nvCxnSpPr>
        <p:spPr>
          <a:xfrm flipV="1">
            <a:off x="2643447" y="4412855"/>
            <a:ext cx="3452554" cy="64633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7618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Agile Methodologies</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05</a:t>
            </a:r>
            <a:endParaRPr lang="en-ZA" dirty="0"/>
          </a:p>
        </p:txBody>
      </p:sp>
    </p:spTree>
    <p:extLst>
      <p:ext uri="{BB962C8B-B14F-4D97-AF65-F5344CB8AC3E}">
        <p14:creationId xmlns:p14="http://schemas.microsoft.com/office/powerpoint/2010/main" val="80535636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97B1D-6A1E-1864-BE20-6610C1C4A197}"/>
              </a:ext>
            </a:extLst>
          </p:cNvPr>
          <p:cNvSpPr>
            <a:spLocks noGrp="1"/>
          </p:cNvSpPr>
          <p:nvPr>
            <p:ph type="body" sz="quarter" idx="18"/>
          </p:nvPr>
        </p:nvSpPr>
        <p:spPr>
          <a:xfrm>
            <a:off x="898358" y="1981509"/>
            <a:ext cx="5665729" cy="3291086"/>
          </a:xfrm>
        </p:spPr>
        <p:txBody>
          <a:bodyPr/>
          <a:lstStyle/>
          <a:p>
            <a:pPr marL="360000" indent="-342900">
              <a:buClr>
                <a:schemeClr val="accent2"/>
              </a:buClr>
              <a:buFont typeface="Arial" panose="020B0604020202020204" pitchFamily="34" charset="0"/>
              <a:buChar char="•"/>
            </a:pPr>
            <a:r>
              <a:rPr lang="en-GB" dirty="0"/>
              <a:t>The Agile methodology is a simple, iterative way to turn an idea with a bunch of requirements into a software solution.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It uses constant </a:t>
            </a:r>
            <a:r>
              <a:rPr lang="en-GB" dirty="0">
                <a:solidFill>
                  <a:schemeClr val="accent2">
                    <a:lumMod val="75000"/>
                  </a:schemeClr>
                </a:solidFill>
              </a:rPr>
              <a:t>planning</a:t>
            </a:r>
            <a:r>
              <a:rPr lang="en-GB" dirty="0"/>
              <a:t>, </a:t>
            </a:r>
            <a:r>
              <a:rPr lang="en-GB" dirty="0">
                <a:solidFill>
                  <a:schemeClr val="accent2">
                    <a:lumMod val="75000"/>
                  </a:schemeClr>
                </a:solidFill>
              </a:rPr>
              <a:t>understanding</a:t>
            </a:r>
            <a:r>
              <a:rPr lang="en-GB" dirty="0"/>
              <a:t>, </a:t>
            </a:r>
            <a:r>
              <a:rPr lang="en-GB" dirty="0">
                <a:solidFill>
                  <a:schemeClr val="accent2">
                    <a:lumMod val="75000"/>
                  </a:schemeClr>
                </a:solidFill>
              </a:rPr>
              <a:t>updating</a:t>
            </a:r>
            <a:r>
              <a:rPr lang="en-GB" dirty="0"/>
              <a:t>, </a:t>
            </a:r>
            <a:r>
              <a:rPr lang="en-GB" dirty="0">
                <a:solidFill>
                  <a:schemeClr val="accent2">
                    <a:lumMod val="75000"/>
                  </a:schemeClr>
                </a:solidFill>
              </a:rPr>
              <a:t>communication</a:t>
            </a:r>
            <a:r>
              <a:rPr lang="en-GB" dirty="0"/>
              <a:t>, </a:t>
            </a:r>
            <a:r>
              <a:rPr lang="en-GB" dirty="0">
                <a:solidFill>
                  <a:schemeClr val="accent2">
                    <a:lumMod val="75000"/>
                  </a:schemeClr>
                </a:solidFill>
              </a:rPr>
              <a:t>development</a:t>
            </a:r>
            <a:r>
              <a:rPr lang="en-GB" dirty="0"/>
              <a:t> and </a:t>
            </a:r>
            <a:r>
              <a:rPr lang="en-GB" dirty="0">
                <a:solidFill>
                  <a:schemeClr val="accent2">
                    <a:lumMod val="75000"/>
                  </a:schemeClr>
                </a:solidFill>
              </a:rPr>
              <a:t>delivery</a:t>
            </a:r>
            <a:r>
              <a:rPr lang="en-GB" dirty="0"/>
              <a:t> as part of an agile process that gets fragmented into separate models. </a:t>
            </a:r>
          </a:p>
          <a:p>
            <a:endParaRPr lang="en-ZA" dirty="0"/>
          </a:p>
        </p:txBody>
      </p:sp>
      <p:sp>
        <p:nvSpPr>
          <p:cNvPr id="3" name="Text Placeholder 2">
            <a:extLst>
              <a:ext uri="{FF2B5EF4-FFF2-40B4-BE49-F238E27FC236}">
                <a16:creationId xmlns:a16="http://schemas.microsoft.com/office/drawing/2014/main" id="{24811E6A-F893-97BF-27F4-B750818C5DB5}"/>
              </a:ext>
            </a:extLst>
          </p:cNvPr>
          <p:cNvSpPr>
            <a:spLocks noGrp="1"/>
          </p:cNvSpPr>
          <p:nvPr>
            <p:ph type="body" sz="quarter" idx="16"/>
          </p:nvPr>
        </p:nvSpPr>
        <p:spPr/>
        <p:txBody>
          <a:bodyPr/>
          <a:lstStyle/>
          <a:p>
            <a:r>
              <a:rPr lang="en-ZA" dirty="0"/>
              <a:t>Agile Methodologies</a:t>
            </a:r>
          </a:p>
        </p:txBody>
      </p:sp>
      <p:pic>
        <p:nvPicPr>
          <p:cNvPr id="6" name="Picture Placeholder 5" descr="Two colleagues planning on board with sticky notes">
            <a:hlinkClick r:id="rId3"/>
            <a:extLst>
              <a:ext uri="{FF2B5EF4-FFF2-40B4-BE49-F238E27FC236}">
                <a16:creationId xmlns:a16="http://schemas.microsoft.com/office/drawing/2014/main" id="{8BCCDA35-0DD6-E09B-62DC-EE001020091D}"/>
              </a:ext>
            </a:extLst>
          </p:cNvPr>
          <p:cNvPicPr>
            <a:picLocks noGrp="1" noChangeAspect="1"/>
          </p:cNvPicPr>
          <p:nvPr>
            <p:ph type="pic" sz="quarter" idx="10"/>
          </p:nvPr>
        </p:nvPicPr>
        <p:blipFill>
          <a:blip r:embed="rId4">
            <a:grayscl/>
          </a:blip>
          <a:srcRect l="6273" r="6273"/>
          <a:stretch>
            <a:fillRect/>
          </a:stretch>
        </p:blipFill>
        <p:spPr/>
      </p:pic>
    </p:spTree>
    <p:extLst>
      <p:ext uri="{BB962C8B-B14F-4D97-AF65-F5344CB8AC3E}">
        <p14:creationId xmlns:p14="http://schemas.microsoft.com/office/powerpoint/2010/main" val="209836937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What Is Agile Software?</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04698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Agile software development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refers to a group of software development methodologies based on iterative development, where requirements and solutions advance through collaboration between self-organizing cross-functional teams. </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Agile methods or Agile processes generally promote a disciplined project management process that encourages frequent inspection and adaptation, teamwork, self-organization and accountability.</a:t>
            </a:r>
          </a:p>
        </p:txBody>
      </p:sp>
    </p:spTree>
    <p:extLst>
      <p:ext uri="{BB962C8B-B14F-4D97-AF65-F5344CB8AC3E}">
        <p14:creationId xmlns:p14="http://schemas.microsoft.com/office/powerpoint/2010/main" val="178350143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What Is Agile Software?</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4163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Agile development refers to any development process that is aligned with the concepts of the Agile Manifesto. </a:t>
            </a: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Manifesto was developed by a group of fourteen leading figures in the software industry, and reflects their experience of what approaches do and do not work for software development. Read more about the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Agile Manifesto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Did you know that Agile can also be applied to hardware projects? Learn about Prime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Agile for Hardware framework</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00734666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What is Agile Software?</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415498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What Is Scrum?</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Scrum is a subset of Agile. It is a lightweight process framework for agile development, and the most widely-used one.</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rgbClr val="0D9390"/>
              </a:buClr>
              <a:buFont typeface="Calibri" panose="020F050202020403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process framework</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is a particular set of practices that must be followed in order for a process to be consistent with the framework. </a:t>
            </a:r>
          </a:p>
          <a:p>
            <a:pPr marL="342900" indent="-342900">
              <a:buClr>
                <a:srgbClr val="0D9390"/>
              </a:buClr>
              <a:buFont typeface="Calibri" panose="020F0502020204030204" pitchFamily="34" charset="0"/>
              <a:buChar char="‒"/>
              <a:defRPr/>
            </a:pPr>
            <a:endParaRPr lang="en-GB" sz="2400" dirty="0">
              <a:solidFill>
                <a:srgbClr val="000000"/>
              </a:solidFill>
              <a:latin typeface="Calibri" panose="020F0502020204030204"/>
            </a:endParaRPr>
          </a:p>
          <a:p>
            <a:pPr marL="342900" indent="-342900">
              <a:buClr>
                <a:srgbClr val="0D9390"/>
              </a:buClr>
              <a:buFont typeface="Calibri" panose="020F050202020403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(For example, the Scrum process framework requires the use of development cycles called Sprints, the XP framework requires pair programming, and so forth.)</a:t>
            </a:r>
          </a:p>
        </p:txBody>
      </p:sp>
    </p:spTree>
    <p:extLst>
      <p:ext uri="{BB962C8B-B14F-4D97-AF65-F5344CB8AC3E}">
        <p14:creationId xmlns:p14="http://schemas.microsoft.com/office/powerpoint/2010/main" val="86854646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What is Agile Software?</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156966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lang="en-GB" sz="2400" dirty="0">
                <a:solidFill>
                  <a:srgbClr val="000000"/>
                </a:solidFill>
                <a:latin typeface="Calibri" panose="020F0502020204030204"/>
              </a:rPr>
              <a:t>“</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Lightweight</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means that the overhead of the process is kept as small as possible, to maximize the amount of productive time available for getting useful work done.</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FFB70F1C-69BE-6886-9B76-CBD8CC5A9E98}"/>
              </a:ext>
            </a:extLst>
          </p:cNvPr>
          <p:cNvGraphicFramePr/>
          <p:nvPr>
            <p:extLst>
              <p:ext uri="{D42A27DB-BD31-4B8C-83A1-F6EECF244321}">
                <p14:modId xmlns:p14="http://schemas.microsoft.com/office/powerpoint/2010/main" val="283622477"/>
              </p:ext>
            </p:extLst>
          </p:nvPr>
        </p:nvGraphicFramePr>
        <p:xfrm>
          <a:off x="1135194" y="2710542"/>
          <a:ext cx="10258424" cy="2872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932401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Agile Methodologies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830997"/>
          </a:xfrm>
          <a:prstGeom prst="rect">
            <a:avLst/>
          </a:prstGeom>
          <a:noFill/>
        </p:spPr>
        <p:txBody>
          <a:bodyPr wrap="square">
            <a:spAutoFit/>
          </a:bodyPr>
          <a:lstStyle/>
          <a:p>
            <a:pPr marL="342900" lvl="0" indent="-342900">
              <a:buClr>
                <a:srgbClr val="0D9390"/>
              </a:buClr>
              <a:buBlip>
                <a:blip r:embed="rId3"/>
              </a:buBlip>
              <a:defRPr/>
            </a:pPr>
            <a:r>
              <a:rPr lang="en-GB" sz="2400" dirty="0">
                <a:solidFill>
                  <a:srgbClr val="000000"/>
                </a:solidFill>
              </a:rPr>
              <a:t>There are over 50 agile methods for project managers to improve structure in the way they deliver projects. Some examples are:</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FFB70F1C-69BE-6886-9B76-CBD8CC5A9E98}"/>
              </a:ext>
            </a:extLst>
          </p:cNvPr>
          <p:cNvGraphicFramePr/>
          <p:nvPr>
            <p:extLst>
              <p:ext uri="{D42A27DB-BD31-4B8C-83A1-F6EECF244321}">
                <p14:modId xmlns:p14="http://schemas.microsoft.com/office/powerpoint/2010/main" val="2320208900"/>
              </p:ext>
            </p:extLst>
          </p:nvPr>
        </p:nvGraphicFramePr>
        <p:xfrm>
          <a:off x="1135194" y="2839279"/>
          <a:ext cx="10258424" cy="2383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880556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pros and cons of Lean Development Agile Methodology">
            <a:extLst>
              <a:ext uri="{FF2B5EF4-FFF2-40B4-BE49-F238E27FC236}">
                <a16:creationId xmlns:a16="http://schemas.microsoft.com/office/drawing/2014/main" id="{97A3F378-16DF-7A9B-1C26-F31B75972413}"/>
              </a:ext>
            </a:extLst>
          </p:cNvPr>
          <p:cNvPicPr/>
          <p:nvPr/>
        </p:nvPicPr>
        <p:blipFill rotWithShape="1">
          <a:blip r:embed="rId3">
            <a:extLst>
              <a:ext uri="{28A0092B-C50C-407E-A947-70E740481C1C}">
                <a14:useLocalDpi xmlns:a14="http://schemas.microsoft.com/office/drawing/2010/main" val="0"/>
              </a:ext>
            </a:extLst>
          </a:blip>
          <a:srcRect l="1354" t="4253" r="65" b="12040"/>
          <a:stretch/>
        </p:blipFill>
        <p:spPr bwMode="auto">
          <a:xfrm>
            <a:off x="698269" y="498764"/>
            <a:ext cx="10823171" cy="5216236"/>
          </a:xfrm>
          <a:prstGeom prst="rect">
            <a:avLst/>
          </a:prstGeom>
          <a:noFill/>
          <a:ln>
            <a:noFill/>
          </a:ln>
        </p:spPr>
      </p:pic>
    </p:spTree>
    <p:extLst>
      <p:ext uri="{BB962C8B-B14F-4D97-AF65-F5344CB8AC3E}">
        <p14:creationId xmlns:p14="http://schemas.microsoft.com/office/powerpoint/2010/main" val="7306994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Building an Agile Non-Profit Organisation</a:t>
            </a:r>
          </a:p>
        </p:txBody>
      </p:sp>
      <p:graphicFrame>
        <p:nvGraphicFramePr>
          <p:cNvPr id="2" name="Diagram 1">
            <a:extLst>
              <a:ext uri="{FF2B5EF4-FFF2-40B4-BE49-F238E27FC236}">
                <a16:creationId xmlns:a16="http://schemas.microsoft.com/office/drawing/2014/main" id="{9064EAE8-39EB-BDEA-2882-7F47E3AC3DE4}"/>
              </a:ext>
            </a:extLst>
          </p:cNvPr>
          <p:cNvGraphicFramePr/>
          <p:nvPr>
            <p:extLst>
              <p:ext uri="{D42A27DB-BD31-4B8C-83A1-F6EECF244321}">
                <p14:modId xmlns:p14="http://schemas.microsoft.com/office/powerpoint/2010/main" val="329694182"/>
              </p:ext>
            </p:extLst>
          </p:nvPr>
        </p:nvGraphicFramePr>
        <p:xfrm>
          <a:off x="600576" y="1975755"/>
          <a:ext cx="10990847" cy="3739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7416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5CFEC-88AB-DFFF-9309-86C57781537B}"/>
              </a:ext>
            </a:extLst>
          </p:cNvPr>
          <p:cNvPicPr>
            <a:picLocks noChangeAspect="1"/>
          </p:cNvPicPr>
          <p:nvPr/>
        </p:nvPicPr>
        <p:blipFill>
          <a:blip r:embed="rId3"/>
          <a:stretch>
            <a:fillRect/>
          </a:stretch>
        </p:blipFill>
        <p:spPr>
          <a:xfrm>
            <a:off x="391886" y="326572"/>
            <a:ext cx="11495314" cy="5731328"/>
          </a:xfrm>
          <a:prstGeom prst="rect">
            <a:avLst/>
          </a:prstGeom>
        </p:spPr>
      </p:pic>
    </p:spTree>
    <p:extLst>
      <p:ext uri="{BB962C8B-B14F-4D97-AF65-F5344CB8AC3E}">
        <p14:creationId xmlns:p14="http://schemas.microsoft.com/office/powerpoint/2010/main" val="270795050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How to Be Agile in a Non-profit Organization?</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Is agile only for software projects?</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Of course, it is not. Agile has become very popular in the last few years and many non-IT organizations are agile. </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Questions to consider:</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What is the meaning of “agile”?</a:t>
            </a: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Why it became so trendy?</a:t>
            </a:r>
          </a:p>
        </p:txBody>
      </p:sp>
    </p:spTree>
    <p:extLst>
      <p:ext uri="{BB962C8B-B14F-4D97-AF65-F5344CB8AC3E}">
        <p14:creationId xmlns:p14="http://schemas.microsoft.com/office/powerpoint/2010/main" val="143975277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How to Be Agile in a Non-profit Organization?</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Think about your main long-term goals and how to achieve them. </a:t>
            </a: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Designate smaller goals and triumphs which will motivate your team to take action.</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Focus only on the one most important thing and task, because smaller goals have to bring you closer to the main. So everything you will do has to be linked and have common features. </a:t>
            </a: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It should be a simple and ambitious plan with a good chance of success.</a:t>
            </a:r>
          </a:p>
        </p:txBody>
      </p:sp>
    </p:spTree>
    <p:extLst>
      <p:ext uri="{BB962C8B-B14F-4D97-AF65-F5344CB8AC3E}">
        <p14:creationId xmlns:p14="http://schemas.microsoft.com/office/powerpoint/2010/main" val="135766446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Agile Principles</a:t>
            </a:r>
          </a:p>
        </p:txBody>
      </p:sp>
      <p:graphicFrame>
        <p:nvGraphicFramePr>
          <p:cNvPr id="2" name="Diagram 1">
            <a:extLst>
              <a:ext uri="{FF2B5EF4-FFF2-40B4-BE49-F238E27FC236}">
                <a16:creationId xmlns:a16="http://schemas.microsoft.com/office/drawing/2014/main" id="{6E1ED0FC-1044-34D6-ED7C-3BC4DBD4C91F}"/>
              </a:ext>
            </a:extLst>
          </p:cNvPr>
          <p:cNvGraphicFramePr/>
          <p:nvPr>
            <p:extLst>
              <p:ext uri="{D42A27DB-BD31-4B8C-83A1-F6EECF244321}">
                <p14:modId xmlns:p14="http://schemas.microsoft.com/office/powerpoint/2010/main" val="4280402927"/>
              </p:ext>
            </p:extLst>
          </p:nvPr>
        </p:nvGraphicFramePr>
        <p:xfrm>
          <a:off x="798382" y="1943046"/>
          <a:ext cx="10595236" cy="3623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846231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Tips for Non-profit Organization</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193899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Organise your work in 1 or 2 weeks “Sprints”. Remember to take it easy and enjoy it. You do not need to hurry up.</a:t>
            </a: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Being able to change and adapt to a new situation can be a non-profit’s biggest stronger and power. </a:t>
            </a:r>
          </a:p>
        </p:txBody>
      </p:sp>
    </p:spTree>
    <p:extLst>
      <p:ext uri="{BB962C8B-B14F-4D97-AF65-F5344CB8AC3E}">
        <p14:creationId xmlns:p14="http://schemas.microsoft.com/office/powerpoint/2010/main" val="314662224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Tips for Non-profit Organization</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Agile help you organize your work, prioritize tasks, introduce measurability, responsibility and clear rules:</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38F61886-79B8-1E8C-9140-EDFD2F248E2D}"/>
              </a:ext>
            </a:extLst>
          </p:cNvPr>
          <p:cNvGraphicFramePr/>
          <p:nvPr>
            <p:extLst>
              <p:ext uri="{D42A27DB-BD31-4B8C-83A1-F6EECF244321}">
                <p14:modId xmlns:p14="http://schemas.microsoft.com/office/powerpoint/2010/main" val="69997217"/>
              </p:ext>
            </p:extLst>
          </p:nvPr>
        </p:nvGraphicFramePr>
        <p:xfrm>
          <a:off x="629976" y="2721470"/>
          <a:ext cx="10595235" cy="25271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8204314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“If you don’t like something, change it. If you can’t change it, change the way you think about it.”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dirty="0"/>
              <a:t>Mary Engelbreit</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Two hikers helping one another up a roc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29" r="12829"/>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7497485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Scrum Beyond Software: How Local NGOs Inspire Human Values and Principles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2677656"/>
          </a:xfrm>
          <a:prstGeom prst="rect">
            <a:avLst/>
          </a:prstGeom>
          <a:noFill/>
        </p:spPr>
        <p:txBody>
          <a:bodyPr wrap="square">
            <a:spAutoFit/>
          </a:bodyPr>
          <a:lstStyle/>
          <a:p>
            <a:pPr marL="342900" lvl="0" indent="-342900">
              <a:buClr>
                <a:srgbClr val="0D9390"/>
              </a:buClr>
              <a:buBlip>
                <a:blip r:embed="rId3"/>
              </a:buBlip>
              <a:defRPr/>
            </a:pPr>
            <a:r>
              <a:rPr lang="en-GB" sz="2400" dirty="0">
                <a:solidFill>
                  <a:srgbClr val="000000"/>
                </a:solidFill>
              </a:rPr>
              <a:t>Human interactions provide fertile soil for modern, dynamic approaches like Scrum and other means, to bring agility into our environment. </a:t>
            </a:r>
          </a:p>
          <a:p>
            <a:pPr marL="342900" lvl="0" indent="-342900">
              <a:buClr>
                <a:srgbClr val="0D9390"/>
              </a:buClr>
              <a:buBlip>
                <a:blip r:embed="rId3"/>
              </a:buBlip>
              <a:defRPr/>
            </a:pPr>
            <a:endParaRPr lang="en-GB" sz="2400" dirty="0">
              <a:solidFill>
                <a:srgbClr val="000000"/>
              </a:solidFill>
            </a:endParaRPr>
          </a:p>
          <a:p>
            <a:pPr marL="342900" lvl="0" indent="-342900">
              <a:buClr>
                <a:srgbClr val="0D9390"/>
              </a:buClr>
              <a:buBlip>
                <a:blip r:embed="rId3"/>
              </a:buBlip>
              <a:defRPr/>
            </a:pPr>
            <a:r>
              <a:rPr lang="en-GB" sz="2400" dirty="0">
                <a:solidFill>
                  <a:srgbClr val="000000"/>
                </a:solidFill>
              </a:rPr>
              <a:t>We can very well rediscover the foundations of human interactions as they have been around for nearly as long as humanity itself — they were not just born in the context of advanced project management.</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47044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miro.medium.com/max/700/0*W0xq_8jrDrzXjfBf">
            <a:extLst>
              <a:ext uri="{FF2B5EF4-FFF2-40B4-BE49-F238E27FC236}">
                <a16:creationId xmlns:a16="http://schemas.microsoft.com/office/drawing/2014/main" id="{445BB238-66FF-7CAD-51A5-C6B66EC07B4B}"/>
              </a:ext>
            </a:extLst>
          </p:cNvPr>
          <p:cNvPicPr/>
          <p:nvPr/>
        </p:nvPicPr>
        <p:blipFill rotWithShape="1">
          <a:blip r:embed="rId2">
            <a:extLst>
              <a:ext uri="{28A0092B-C50C-407E-A947-70E740481C1C}">
                <a14:useLocalDpi xmlns:a14="http://schemas.microsoft.com/office/drawing/2010/main" val="0"/>
              </a:ext>
            </a:extLst>
          </a:blip>
          <a:srcRect l="2127" t="3179" r="2774" b="2600"/>
          <a:stretch/>
        </p:blipFill>
        <p:spPr bwMode="auto">
          <a:xfrm>
            <a:off x="1670957" y="424543"/>
            <a:ext cx="8801100" cy="5633357"/>
          </a:xfrm>
          <a:prstGeom prst="rect">
            <a:avLst/>
          </a:prstGeom>
          <a:noFill/>
          <a:ln>
            <a:noFill/>
          </a:ln>
        </p:spPr>
      </p:pic>
    </p:spTree>
    <p:extLst>
      <p:ext uri="{BB962C8B-B14F-4D97-AF65-F5344CB8AC3E}">
        <p14:creationId xmlns:p14="http://schemas.microsoft.com/office/powerpoint/2010/main" val="31217329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Scrum Beyond Software: How Local NGOs Inspire Human Values and Principles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3785652"/>
          </a:xfrm>
          <a:prstGeom prst="rect">
            <a:avLst/>
          </a:prstGeom>
          <a:noFill/>
        </p:spPr>
        <p:txBody>
          <a:bodyPr wrap="square">
            <a:spAutoFit/>
          </a:bodyPr>
          <a:lstStyle/>
          <a:p>
            <a:pPr marL="342900" lvl="0" indent="-342900">
              <a:buClr>
                <a:srgbClr val="0D9390"/>
              </a:buClr>
              <a:buBlip>
                <a:blip r:embed="rId3"/>
              </a:buBlip>
              <a:defRPr/>
            </a:pPr>
            <a:r>
              <a:rPr lang="en-GB" sz="2400" dirty="0">
                <a:solidFill>
                  <a:srgbClr val="000000"/>
                </a:solidFill>
              </a:rPr>
              <a:t>This way of working, which is different from so many Western NGOs dedicated to “social development”, also incorporates some of the most </a:t>
            </a:r>
            <a:r>
              <a:rPr lang="en-GB" sz="2400" b="1" dirty="0">
                <a:solidFill>
                  <a:schemeClr val="accent2"/>
                </a:solidFill>
              </a:rPr>
              <a:t>important Agile principles:</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a:solidFill>
                  <a:srgbClr val="000000"/>
                </a:solidFill>
              </a:rPr>
              <a:t>Customer satisfaction by early and continuous delivery of valuable software</a:t>
            </a:r>
          </a:p>
          <a:p>
            <a:pPr marL="342900" lvl="0" indent="-342900">
              <a:buClr>
                <a:srgbClr val="0D9390"/>
              </a:buClr>
              <a:buFont typeface="Arial" panose="020B0604020202020204" pitchFamily="34" charset="0"/>
              <a:buChar cha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a:solidFill>
                  <a:srgbClr val="000000"/>
                </a:solidFill>
              </a:rPr>
              <a:t>Welcome changing requirements, even in late stages of development</a:t>
            </a:r>
          </a:p>
          <a:p>
            <a:pPr marL="342900" lvl="0" indent="-342900">
              <a:buClr>
                <a:srgbClr val="0D9390"/>
              </a:buClr>
              <a:buFont typeface="Arial" panose="020B0604020202020204" pitchFamily="34" charset="0"/>
              <a:buChar cha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a:solidFill>
                  <a:srgbClr val="000000"/>
                </a:solidFill>
              </a:rPr>
              <a:t>Deliver working software frequently (weeks rather than months)</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3151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Scrum Beyond Software: How Local NGOs Inspire Human Values and Principles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3785652"/>
          </a:xfrm>
          <a:prstGeom prst="rect">
            <a:avLst/>
          </a:prstGeom>
          <a:noFill/>
        </p:spPr>
        <p:txBody>
          <a:bodyPr wrap="square">
            <a:spAutoFit/>
          </a:bodyPr>
          <a:lstStyle/>
          <a:p>
            <a:pPr marL="342900" lvl="0" indent="-342900">
              <a:buClr>
                <a:srgbClr val="0D9390"/>
              </a:buClr>
              <a:buBlip>
                <a:blip r:embed="rId3"/>
              </a:buBlip>
              <a:defRPr/>
            </a:pPr>
            <a:r>
              <a:rPr lang="en-GB" sz="2400" b="1" dirty="0">
                <a:solidFill>
                  <a:schemeClr val="accent2"/>
                </a:solidFill>
              </a:rPr>
              <a:t>Important Agile principles (Cont.):</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a:solidFill>
                  <a:srgbClr val="000000"/>
                </a:solidFill>
              </a:rPr>
              <a:t>Close, daily cooperation between business people and developers</a:t>
            </a:r>
          </a:p>
          <a:p>
            <a:pPr marL="342900" lvl="0" indent="-342900">
              <a:buClr>
                <a:srgbClr val="0D9390"/>
              </a:buClr>
              <a:buFont typeface="Arial" panose="020B0604020202020204" pitchFamily="34" charset="0"/>
              <a:buChar cha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a:solidFill>
                  <a:srgbClr val="000000"/>
                </a:solidFill>
              </a:rPr>
              <a:t>Projects are built around motivated individuals, who should be trusted</a:t>
            </a:r>
          </a:p>
          <a:p>
            <a:pPr marL="342900" lvl="0" indent="-342900">
              <a:buClr>
                <a:srgbClr val="0D9390"/>
              </a:buClr>
              <a:buFont typeface="Arial" panose="020B0604020202020204" pitchFamily="34" charset="0"/>
              <a:buChar cha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a:solidFill>
                  <a:srgbClr val="000000"/>
                </a:solidFill>
              </a:rPr>
              <a:t>Face-to-face conversation is the best form of communication (co-location)</a:t>
            </a:r>
          </a:p>
          <a:p>
            <a:pPr marL="342900" lvl="0" indent="-342900">
              <a:buClr>
                <a:srgbClr val="0D9390"/>
              </a:buClr>
              <a:buFont typeface="Arial" panose="020B0604020202020204" pitchFamily="34" charset="0"/>
              <a:buChar cha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a:solidFill>
                  <a:srgbClr val="000000"/>
                </a:solidFill>
              </a:rPr>
              <a:t>Working software is the primary measure of progress</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09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6D1D90-BDC4-43D2-A70F-9F4517B6F620}"/>
              </a:ext>
            </a:extLst>
          </p:cNvPr>
          <p:cNvPicPr>
            <a:picLocks noChangeAspect="1"/>
          </p:cNvPicPr>
          <p:nvPr/>
        </p:nvPicPr>
        <p:blipFill>
          <a:blip r:embed="rId2"/>
          <a:stretch>
            <a:fillRect/>
          </a:stretch>
        </p:blipFill>
        <p:spPr>
          <a:xfrm>
            <a:off x="326571" y="310243"/>
            <a:ext cx="11593285" cy="5733370"/>
          </a:xfrm>
          <a:prstGeom prst="rect">
            <a:avLst/>
          </a:prstGeom>
        </p:spPr>
      </p:pic>
    </p:spTree>
    <p:extLst>
      <p:ext uri="{BB962C8B-B14F-4D97-AF65-F5344CB8AC3E}">
        <p14:creationId xmlns:p14="http://schemas.microsoft.com/office/powerpoint/2010/main" val="253041997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Scrum Beyond Software: How Local NGOs Inspire Human Values and Principles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785652"/>
          </a:xfrm>
          <a:prstGeom prst="rect">
            <a:avLst/>
          </a:prstGeom>
          <a:noFill/>
        </p:spPr>
        <p:txBody>
          <a:bodyPr wrap="square">
            <a:spAutoFit/>
          </a:bodyPr>
          <a:lstStyle/>
          <a:p>
            <a:pPr marL="342900" lvl="0" indent="-342900">
              <a:buClr>
                <a:srgbClr val="0D9390"/>
              </a:buClr>
              <a:buBlip>
                <a:blip r:embed="rId3"/>
              </a:buBlip>
              <a:defRPr/>
            </a:pPr>
            <a:r>
              <a:rPr lang="en-GB" sz="2400" b="1" dirty="0">
                <a:solidFill>
                  <a:schemeClr val="accent2"/>
                </a:solidFill>
              </a:rPr>
              <a:t>Important Agile principles (Cont.):</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a:solidFill>
                  <a:srgbClr val="000000"/>
                </a:solidFill>
              </a:rPr>
              <a:t>Sustainable development, able to maintain a constant pace</a:t>
            </a:r>
          </a:p>
          <a:p>
            <a:pPr marL="342900" lvl="0" indent="-342900">
              <a:buClr>
                <a:srgbClr val="0D9390"/>
              </a:buClr>
              <a:buFont typeface="Arial" panose="020B0604020202020204" pitchFamily="34" charset="0"/>
              <a:buChar cha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a:solidFill>
                  <a:srgbClr val="000000"/>
                </a:solidFill>
              </a:rPr>
              <a:t>Continuous attention to technical excellence and good design</a:t>
            </a:r>
          </a:p>
          <a:p>
            <a:pPr marL="342900" lvl="0" indent="-342900">
              <a:buClr>
                <a:srgbClr val="0D9390"/>
              </a:buClr>
              <a:buFont typeface="Arial" panose="020B0604020202020204" pitchFamily="34" charset="0"/>
              <a:buChar cha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a:solidFill>
                  <a:srgbClr val="000000"/>
                </a:solidFill>
              </a:rPr>
              <a:t>Simplicity — the art of maximizing the amount of work not done — is essential</a:t>
            </a:r>
          </a:p>
          <a:p>
            <a:pPr marL="342900" lvl="0" indent="-342900">
              <a:buClr>
                <a:srgbClr val="0D9390"/>
              </a:buClr>
              <a:buFont typeface="Arial" panose="020B0604020202020204" pitchFamily="34" charset="0"/>
              <a:buChar cha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a:solidFill>
                  <a:srgbClr val="000000"/>
                </a:solidFill>
              </a:rPr>
              <a:t>Best architectures, requirements, and designs emerge from self-organizing teams</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58059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Scrum Beyond Software: How Local NGOs Inspire Human Values and Principles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785652"/>
          </a:xfrm>
          <a:prstGeom prst="rect">
            <a:avLst/>
          </a:prstGeom>
          <a:noFill/>
        </p:spPr>
        <p:txBody>
          <a:bodyPr wrap="square">
            <a:spAutoFit/>
          </a:bodyPr>
          <a:lstStyle/>
          <a:p>
            <a:pPr marL="342900" lvl="0" indent="-342900">
              <a:buClr>
                <a:srgbClr val="0D9390"/>
              </a:buClr>
              <a:buBlip>
                <a:blip r:embed="rId3"/>
              </a:buBlip>
              <a:defRPr/>
            </a:pPr>
            <a:r>
              <a:rPr lang="en-GB" sz="2400" b="1" dirty="0">
                <a:solidFill>
                  <a:schemeClr val="accent2"/>
                </a:solidFill>
              </a:rPr>
              <a:t>Important Agile principles (Cont.):</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a:solidFill>
                  <a:srgbClr val="000000"/>
                </a:solidFill>
              </a:rPr>
              <a:t>Regularly, the team reflects on how to become more effective, and adjusts accordingly:</a:t>
            </a:r>
          </a:p>
          <a:p>
            <a:pPr marL="342900" lvl="0" indent="-342900">
              <a:buClr>
                <a:srgbClr val="0D9390"/>
              </a:buClr>
              <a:buFont typeface="Arial" panose="020B0604020202020204" pitchFamily="34" charset="0"/>
              <a:buChar char="•"/>
              <a:defRPr/>
            </a:pPr>
            <a:endParaRPr lang="en-GB" sz="2400" dirty="0">
              <a:solidFill>
                <a:srgbClr val="000000"/>
              </a:solidFill>
            </a:endParaRPr>
          </a:p>
          <a:p>
            <a:pPr marL="342900" indent="-342900">
              <a:buClr>
                <a:srgbClr val="0D9390"/>
              </a:buClr>
              <a:buFont typeface="Calibri" panose="020F0502020204030204" pitchFamily="34" charset="0"/>
              <a:buChar char="‒"/>
              <a:defRPr/>
            </a:pPr>
            <a:r>
              <a:rPr lang="en-GB" sz="2400" b="1" dirty="0">
                <a:solidFill>
                  <a:srgbClr val="000000"/>
                </a:solidFill>
              </a:rPr>
              <a:t>Individuals and Interactions </a:t>
            </a:r>
            <a:r>
              <a:rPr lang="en-GB" sz="2400" dirty="0">
                <a:solidFill>
                  <a:srgbClr val="000000"/>
                </a:solidFill>
              </a:rPr>
              <a:t>over processes and tools</a:t>
            </a:r>
          </a:p>
          <a:p>
            <a:pPr marL="342900" indent="-342900">
              <a:buClr>
                <a:srgbClr val="0D9390"/>
              </a:buClr>
              <a:buFont typeface="Calibri" panose="020F0502020204030204" pitchFamily="34" charset="0"/>
              <a:buChar char="‒"/>
              <a:defRPr/>
            </a:pPr>
            <a:endParaRPr lang="en-GB" sz="2400" dirty="0">
              <a:solidFill>
                <a:srgbClr val="000000"/>
              </a:solidFill>
            </a:endParaRPr>
          </a:p>
          <a:p>
            <a:pPr marL="342900" indent="-342900">
              <a:buClr>
                <a:srgbClr val="0D9390"/>
              </a:buClr>
              <a:buFont typeface="Calibri" panose="020F0502020204030204" pitchFamily="34" charset="0"/>
              <a:buChar char="‒"/>
              <a:defRPr/>
            </a:pPr>
            <a:r>
              <a:rPr lang="en-GB" sz="2400" b="1" dirty="0">
                <a:solidFill>
                  <a:srgbClr val="000000"/>
                </a:solidFill>
              </a:rPr>
              <a:t>Working Software </a:t>
            </a:r>
            <a:r>
              <a:rPr lang="en-GB" sz="2400" dirty="0">
                <a:solidFill>
                  <a:srgbClr val="000000"/>
                </a:solidFill>
              </a:rPr>
              <a:t>over comprehensive documentation</a:t>
            </a:r>
          </a:p>
          <a:p>
            <a:pPr marL="800100" lvl="1" indent="-342900">
              <a:buClr>
                <a:srgbClr val="0D9390"/>
              </a:buClr>
              <a:buFont typeface="Calibri" panose="020F0502020204030204" pitchFamily="34" charset="0"/>
              <a:buChar char="‒"/>
              <a:defRPr/>
            </a:pPr>
            <a:endParaRPr lang="en-GB" sz="2400" dirty="0">
              <a:solidFill>
                <a:srgbClr val="000000"/>
              </a:solidFill>
            </a:endParaRP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5965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Scrum Beyond Software: How Local NGOs Inspire Human Values and Principles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416320"/>
          </a:xfrm>
          <a:prstGeom prst="rect">
            <a:avLst/>
          </a:prstGeom>
          <a:noFill/>
        </p:spPr>
        <p:txBody>
          <a:bodyPr wrap="square">
            <a:spAutoFit/>
          </a:bodyPr>
          <a:lstStyle/>
          <a:p>
            <a:pPr marL="342900" lvl="0" indent="-342900">
              <a:buClr>
                <a:srgbClr val="0D9390"/>
              </a:buClr>
              <a:buBlip>
                <a:blip r:embed="rId3"/>
              </a:buBlip>
              <a:defRPr/>
            </a:pPr>
            <a:r>
              <a:rPr lang="en-GB" sz="2400" b="1" dirty="0">
                <a:solidFill>
                  <a:schemeClr val="accent2"/>
                </a:solidFill>
              </a:rPr>
              <a:t>Important Agile principles (Cont.):</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n-GB" sz="2400" dirty="0">
                <a:solidFill>
                  <a:srgbClr val="000000"/>
                </a:solidFill>
              </a:rPr>
              <a:t>Regularly, the team reflects on how to become more effective, and adjusts accordingly (Cont.):</a:t>
            </a:r>
          </a:p>
          <a:p>
            <a:pPr marL="342900" lvl="0" indent="-342900">
              <a:buClr>
                <a:srgbClr val="0D9390"/>
              </a:buClr>
              <a:buFont typeface="Arial" panose="020B0604020202020204" pitchFamily="34" charset="0"/>
              <a:buChar char="•"/>
              <a:defRPr/>
            </a:pPr>
            <a:endParaRPr lang="en-GB" sz="2400" dirty="0">
              <a:solidFill>
                <a:srgbClr val="000000"/>
              </a:solidFill>
            </a:endParaRPr>
          </a:p>
          <a:p>
            <a:pPr marL="342900" indent="-342900">
              <a:buClr>
                <a:srgbClr val="0D9390"/>
              </a:buClr>
              <a:buFont typeface="Calibri" panose="020F0502020204030204" pitchFamily="34" charset="0"/>
              <a:buChar char="‒"/>
              <a:defRPr/>
            </a:pPr>
            <a:r>
              <a:rPr lang="en-GB" sz="2400" b="1" dirty="0">
                <a:solidFill>
                  <a:srgbClr val="000000"/>
                </a:solidFill>
              </a:rPr>
              <a:t>Customer Collaboration </a:t>
            </a:r>
            <a:r>
              <a:rPr lang="en-GB" sz="2400" dirty="0">
                <a:solidFill>
                  <a:srgbClr val="000000"/>
                </a:solidFill>
              </a:rPr>
              <a:t>over contract negotiation</a:t>
            </a:r>
          </a:p>
          <a:p>
            <a:pPr marL="342900" indent="-342900">
              <a:buClr>
                <a:srgbClr val="0D9390"/>
              </a:buClr>
              <a:buFont typeface="Calibri" panose="020F0502020204030204" pitchFamily="34" charset="0"/>
              <a:buChar char="‒"/>
              <a:defRPr/>
            </a:pPr>
            <a:endParaRPr lang="en-GB" sz="2400" dirty="0">
              <a:solidFill>
                <a:srgbClr val="000000"/>
              </a:solidFill>
            </a:endParaRPr>
          </a:p>
          <a:p>
            <a:pPr marL="342900" indent="-342900">
              <a:buClr>
                <a:srgbClr val="0D9390"/>
              </a:buClr>
              <a:buFont typeface="Calibri" panose="020F0502020204030204" pitchFamily="34" charset="0"/>
              <a:buChar char="‒"/>
              <a:defRPr/>
            </a:pPr>
            <a:r>
              <a:rPr lang="en-GB" sz="2400" b="1" dirty="0">
                <a:solidFill>
                  <a:srgbClr val="000000"/>
                </a:solidFill>
              </a:rPr>
              <a:t>Responding to Change </a:t>
            </a:r>
            <a:r>
              <a:rPr lang="en-GB" sz="2400" dirty="0">
                <a:solidFill>
                  <a:srgbClr val="000000"/>
                </a:solidFill>
              </a:rPr>
              <a:t>over following a plan</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5513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Future NGO Is Agile – a Webinar to Explore How Organizations Become More Agile</a:t>
            </a:r>
          </a:p>
        </p:txBody>
      </p:sp>
      <p:pic>
        <p:nvPicPr>
          <p:cNvPr id="4" name="Online Media 3" title="The future NGO is agile">
            <a:hlinkClick r:id="" action="ppaction://media"/>
            <a:extLst>
              <a:ext uri="{FF2B5EF4-FFF2-40B4-BE49-F238E27FC236}">
                <a16:creationId xmlns:a16="http://schemas.microsoft.com/office/drawing/2014/main" id="{3E396C90-3EB4-2D21-8751-17E722F92A09}"/>
              </a:ext>
            </a:extLst>
          </p:cNvPr>
          <p:cNvPicPr>
            <a:picLocks noRot="1" noChangeAspect="1"/>
          </p:cNvPicPr>
          <p:nvPr>
            <a:videoFile r:link="rId1"/>
          </p:nvPr>
        </p:nvPicPr>
        <p:blipFill>
          <a:blip r:embed="rId4"/>
          <a:stretch>
            <a:fillRect/>
          </a:stretch>
        </p:blipFill>
        <p:spPr>
          <a:xfrm>
            <a:off x="932133" y="2135900"/>
            <a:ext cx="8064910" cy="3371559"/>
          </a:xfrm>
          <a:prstGeom prst="rect">
            <a:avLst/>
          </a:prstGeom>
        </p:spPr>
      </p:pic>
    </p:spTree>
    <p:extLst>
      <p:ext uri="{BB962C8B-B14F-4D97-AF65-F5344CB8AC3E}">
        <p14:creationId xmlns:p14="http://schemas.microsoft.com/office/powerpoint/2010/main" val="1843382039"/>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Agile Services for Non-profit Organizations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04698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No matter what the cause, all companies and non-profits can benefit from faster product delivery, a team that can adapt to changes and balanced communication between all stakeholders.  </a:t>
            </a: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Agile Services can help you create cross-functional teams which is very valuable when working with limited resources and manage decision making with agile principles across your team members.</a:t>
            </a:r>
          </a:p>
          <a:p>
            <a:pPr marL="0" marR="0" lvl="0" indent="0" algn="l" defTabSz="914400" rtl="0" eaLnBrk="1" fontAlgn="auto" latinLnBrk="0" hangingPunct="1">
              <a:lnSpc>
                <a:spcPct val="100000"/>
              </a:lnSpc>
              <a:spcBef>
                <a:spcPts val="0"/>
              </a:spcBef>
              <a:spcAft>
                <a:spcPts val="0"/>
              </a:spcAft>
              <a:buClr>
                <a:srgbClr val="0D9390"/>
              </a:buClr>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35597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Main Benefits of Agile Methodology</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807157"/>
            <a:ext cx="10595236"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lang="en-GB" sz="2400" b="1" dirty="0">
                <a:solidFill>
                  <a:schemeClr val="accent2"/>
                </a:solidFill>
                <a:latin typeface="Calibri" panose="020F0502020204030204"/>
              </a:rPr>
              <a:t>Agile today stands as one of the most popular approaches to project management because of its flexible and progressive nature:</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D9390"/>
              </a:buClr>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CB14B797-84A8-9BE4-AC9F-F0043358E960}"/>
              </a:ext>
            </a:extLst>
          </p:cNvPr>
          <p:cNvGraphicFramePr/>
          <p:nvPr>
            <p:extLst>
              <p:ext uri="{D42A27DB-BD31-4B8C-83A1-F6EECF244321}">
                <p14:modId xmlns:p14="http://schemas.microsoft.com/office/powerpoint/2010/main" val="217382325"/>
              </p:ext>
            </p:extLst>
          </p:nvPr>
        </p:nvGraphicFramePr>
        <p:xfrm>
          <a:off x="565265" y="3007486"/>
          <a:ext cx="10595236" cy="2570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0031010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Main Benefits of Agile Methodology</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836861"/>
            <a:ext cx="10595236"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lang="en-GB" sz="2400" b="1" dirty="0">
                <a:solidFill>
                  <a:schemeClr val="accent2"/>
                </a:solidFill>
                <a:latin typeface="Calibri" panose="020F0502020204030204"/>
              </a:rPr>
              <a:t>Benefits (cont.):</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D9390"/>
              </a:buClr>
              <a:buSzTx/>
              <a:buFontTx/>
              <a:buNone/>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CB14B797-84A8-9BE4-AC9F-F0043358E960}"/>
              </a:ext>
            </a:extLst>
          </p:cNvPr>
          <p:cNvGraphicFramePr/>
          <p:nvPr>
            <p:extLst>
              <p:ext uri="{D42A27DB-BD31-4B8C-83A1-F6EECF244321}">
                <p14:modId xmlns:p14="http://schemas.microsoft.com/office/powerpoint/2010/main" val="3322182743"/>
              </p:ext>
            </p:extLst>
          </p:nvPr>
        </p:nvGraphicFramePr>
        <p:xfrm>
          <a:off x="798382" y="2651415"/>
          <a:ext cx="10595236" cy="2570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0726503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379896879"/>
              </p:ext>
            </p:extLst>
          </p:nvPr>
        </p:nvGraphicFramePr>
        <p:xfrm>
          <a:off x="-737507" y="1355271"/>
          <a:ext cx="13667014" cy="4539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646331"/>
          </a:xfrm>
          <a:prstGeom prst="rect">
            <a:avLst/>
          </a:prstGeom>
          <a:noFill/>
        </p:spPr>
        <p:txBody>
          <a:bodyPr wrap="square">
            <a:spAutoFit/>
          </a:bodyPr>
          <a:lstStyle/>
          <a:p>
            <a:pPr algn="ctr"/>
            <a:r>
              <a:rPr lang="en-GB" sz="3600" dirty="0">
                <a:solidFill>
                  <a:srgbClr val="000000"/>
                </a:solidFill>
              </a:rPr>
              <a:t>Essential Agile Practices for Non-profit Organizations</a:t>
            </a:r>
          </a:p>
        </p:txBody>
      </p:sp>
    </p:spTree>
    <p:extLst>
      <p:ext uri="{BB962C8B-B14F-4D97-AF65-F5344CB8AC3E}">
        <p14:creationId xmlns:p14="http://schemas.microsoft.com/office/powerpoint/2010/main" val="182734058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368534884"/>
              </p:ext>
            </p:extLst>
          </p:nvPr>
        </p:nvGraphicFramePr>
        <p:xfrm>
          <a:off x="283180" y="2015066"/>
          <a:ext cx="11625640" cy="3971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1200329"/>
          </a:xfrm>
          <a:prstGeom prst="rect">
            <a:avLst/>
          </a:prstGeom>
          <a:noFill/>
        </p:spPr>
        <p:txBody>
          <a:bodyPr wrap="square">
            <a:spAutoFit/>
          </a:bodyPr>
          <a:lstStyle/>
          <a:p>
            <a:pPr algn="ctr"/>
            <a:r>
              <a:rPr lang="en-GB" sz="3600" dirty="0">
                <a:solidFill>
                  <a:srgbClr val="000000"/>
                </a:solidFill>
              </a:rPr>
              <a:t>Essential Agile Practices for Non-profit Organizations (Cont.)</a:t>
            </a:r>
          </a:p>
        </p:txBody>
      </p:sp>
    </p:spTree>
    <p:extLst>
      <p:ext uri="{BB962C8B-B14F-4D97-AF65-F5344CB8AC3E}">
        <p14:creationId xmlns:p14="http://schemas.microsoft.com/office/powerpoint/2010/main" val="418570787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613483778"/>
              </p:ext>
            </p:extLst>
          </p:nvPr>
        </p:nvGraphicFramePr>
        <p:xfrm>
          <a:off x="-737507" y="1616528"/>
          <a:ext cx="13667014" cy="4539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1200329"/>
          </a:xfrm>
          <a:prstGeom prst="rect">
            <a:avLst/>
          </a:prstGeom>
          <a:noFill/>
        </p:spPr>
        <p:txBody>
          <a:bodyPr wrap="square">
            <a:spAutoFit/>
          </a:bodyPr>
          <a:lstStyle/>
          <a:p>
            <a:pPr algn="ctr"/>
            <a:r>
              <a:rPr lang="en-GB" sz="3600" dirty="0">
                <a:solidFill>
                  <a:srgbClr val="000000"/>
                </a:solidFill>
              </a:rPr>
              <a:t>Essential Agile Practices for Non-profit Organizations (Cont.)</a:t>
            </a:r>
          </a:p>
        </p:txBody>
      </p:sp>
    </p:spTree>
    <p:extLst>
      <p:ext uri="{BB962C8B-B14F-4D97-AF65-F5344CB8AC3E}">
        <p14:creationId xmlns:p14="http://schemas.microsoft.com/office/powerpoint/2010/main" val="2767897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“It’s more effective to do something valuable than to hope a logo or name will say it for you.”</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Jason Cohen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77" r="12877"/>
          <a:stretch>
            <a:fillRect/>
          </a:stretch>
        </p:blipFill>
        <p:spPr/>
      </p:pic>
      <p:sp>
        <p:nvSpPr>
          <p:cNvPr id="14" name="Freeform 13">
            <a:extLst>
              <a:ext uri="{FF2B5EF4-FFF2-40B4-BE49-F238E27FC236}">
                <a16:creationId xmlns:a16="http://schemas.microsoft.com/office/drawing/2014/main" id="{27ECA9A2-5365-8339-FC20-E1FF47F3778A}"/>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0907033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“The pessimist sees difficulty in every opportunity. The optimist sees opportunity in every difficulty.”</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Winston Churchill</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on laptop afterhour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2788703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Goal-Driven Project Management: Adapting Agile Methodology to Non-Software Projects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04698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There are many measures of success, such as achieving a goal, modifying a behaviour, or sustaining a change. As critical as success is for any organization, defining it is often easier than attaining it. </a:t>
            </a: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endParaRPr lang="en-GB" sz="2400" dirty="0">
              <a:solidFill>
                <a:srgbClr val="000000"/>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With many professionals certified in IT Agile project management, P&amp;N’s multidisciplinary consulting team decided to investigate first-hand how this method could be applied beyond software development.</a:t>
            </a:r>
          </a:p>
          <a:p>
            <a:pPr marL="0" marR="0" lvl="0" indent="0" algn="l" defTabSz="914400" rtl="0" eaLnBrk="1" fontAlgn="auto" latinLnBrk="0" hangingPunct="1">
              <a:lnSpc>
                <a:spcPct val="100000"/>
              </a:lnSpc>
              <a:spcBef>
                <a:spcPts val="0"/>
              </a:spcBef>
              <a:spcAft>
                <a:spcPts val="0"/>
              </a:spcAft>
              <a:buClr>
                <a:srgbClr val="0D9390"/>
              </a:buClr>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55845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Goal-Driven Project Management: Adapting Agile Methodology to Non-Software Projects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4163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Incremental goals: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planning is broken down into smaller, incremental goals. For many organizations, this strategy requires a change of mindset. </a:t>
            </a:r>
          </a:p>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a:tabLst/>
              <a:defRPr/>
            </a:pPr>
            <a:endParaRPr lang="en-GB" sz="2400" dirty="0">
              <a:solidFill>
                <a:srgbClr val="000000"/>
              </a:solidFill>
              <a:latin typeface="Calibri" panose="020F0502020204030204"/>
            </a:endParaRPr>
          </a:p>
          <a:p>
            <a:pPr marL="342900" indent="-3429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 team must move from “We want to achieve X in a year,” to “What are all the steps we have to take to achieve the final result?” </a:t>
            </a:r>
          </a:p>
          <a:p>
            <a:pPr marL="342900" indent="-342900">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342900" indent="-3429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Goals are established in terms of what can reasonably be accomplished in a shorter period, called a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sprint</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
                <a:srgbClr val="0D9390"/>
              </a:buClr>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9807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Goal-Driven Project Management: Adapting Agile Methodology to Non-Software Projects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04698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startAt="2"/>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Flexible priorities: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One thing that separates Agile from other project management styles is a stronger focus on the people doing the work and how they work together. </a:t>
            </a:r>
          </a:p>
          <a:p>
            <a:pPr marL="914400" lvl="1" indent="-457200">
              <a:buClr>
                <a:srgbClr val="0D9390"/>
              </a:buClr>
              <a:buFont typeface="+mj-lt"/>
              <a:buAutoNum type="arabicPeriod" startAt="2"/>
              <a:defRPr/>
            </a:pPr>
            <a:endParaRPr lang="en-GB" sz="2400" dirty="0">
              <a:solidFill>
                <a:srgbClr val="000000"/>
              </a:solidFill>
              <a:latin typeface="Calibri" panose="020F0502020204030204"/>
            </a:endParaRPr>
          </a:p>
          <a:p>
            <a:pPr marL="457200" indent="-4572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Priorities are not set from the top down, or dictated solely by chronology. The working group comes together regularly to establish priorities for each sprint. </a:t>
            </a:r>
          </a:p>
          <a:p>
            <a:pPr marL="457200" indent="-457200">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457200" indent="-4572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Those priorities can change as the project moves forward.</a:t>
            </a:r>
          </a:p>
        </p:txBody>
      </p:sp>
    </p:spTree>
    <p:extLst>
      <p:ext uri="{BB962C8B-B14F-4D97-AF65-F5344CB8AC3E}">
        <p14:creationId xmlns:p14="http://schemas.microsoft.com/office/powerpoint/2010/main" val="316622500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Goal-Driven Project Management: Adapting Agile Methodology to Non-Software Projects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04698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startAt="2"/>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Case study – Can Agile project management help non-developer teams?</a:t>
            </a:r>
          </a:p>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startAt="2"/>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P&amp;N consulting team applied the Agile methodology internally to a client services group. </a:t>
            </a:r>
          </a:p>
          <a:p>
            <a:pPr marL="457200" indent="-457200">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457200" indent="-4572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challenge was how a small group of professionals could focus on initiatives important to the success of the whole team while everyone was very busy doing their daily jobs. </a:t>
            </a:r>
          </a:p>
        </p:txBody>
      </p:sp>
    </p:spTree>
    <p:extLst>
      <p:ext uri="{BB962C8B-B14F-4D97-AF65-F5344CB8AC3E}">
        <p14:creationId xmlns:p14="http://schemas.microsoft.com/office/powerpoint/2010/main" val="369958180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Goal-Driven Project Management: Adapting Agile Methodology to Non-Software Projects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04698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startAt="2"/>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Case study – Can Agile project management help non-developer teams</a:t>
            </a:r>
            <a:r>
              <a:rPr lang="en-GB" sz="2400" b="1" dirty="0">
                <a:solidFill>
                  <a:schemeClr val="accent2"/>
                </a:solidFill>
                <a:latin typeface="Calibri" panose="020F0502020204030204"/>
              </a:rPr>
              <a:t> (Cont.)?</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startAt="2"/>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The group met with Sanders and learned the principles of Agile methodology. Then, they identified and implemented what would work for their group, including shorter but more frequent meetings, reducing large goals to manageable sprints, and creating an agreed-upon set of tasks and priorities.</a:t>
            </a: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18461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Goal-Driven Project Management: Adapting Agile Methodology to Non-Software Projects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4154984"/>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startAt="2"/>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Case study – Can Agile project management help non-developer teams</a:t>
            </a:r>
            <a:r>
              <a:rPr lang="en-GB" sz="2400" b="1" dirty="0">
                <a:solidFill>
                  <a:schemeClr val="accent2"/>
                </a:solidFill>
                <a:latin typeface="Calibri" panose="020F0502020204030204"/>
              </a:rPr>
              <a:t> (Cont.)?</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D9390"/>
              </a:buClr>
              <a:buSzTx/>
              <a:buFont typeface="+mj-lt"/>
              <a:buAutoNum type="arabicPeriod" startAt="2"/>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Using Agile methods, this internal team met all their established goals in terms of business development, client service, marketing content, recruiting, and partnerships.</a:t>
            </a:r>
          </a:p>
          <a:p>
            <a:pPr marL="457200" indent="-457200">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457200" indent="-4572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Two years later, the team is still tackling new projects using the Agile method. They increased revenue, transformed their goal-achieving behaviours, and sustained the change. </a:t>
            </a: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9140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Activity</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416320"/>
          </a:xfrm>
          <a:prstGeom prst="rect">
            <a:avLst/>
          </a:prstGeom>
          <a:noFill/>
        </p:spPr>
        <p:txBody>
          <a:bodyPr wrap="square">
            <a:spAutoFit/>
          </a:bodyPr>
          <a:lstStyle/>
          <a:p>
            <a:pPr marL="457200" indent="-457200">
              <a:buClr>
                <a:srgbClr val="0D9390"/>
              </a:buClr>
              <a:buBlip>
                <a:blip r:embed="rId3"/>
              </a:buBlip>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Exercise 1: </a:t>
            </a:r>
          </a:p>
          <a:p>
            <a:pPr>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Explain the value of agility over traditional project management in today’s rapidly changing marketplace.</a:t>
            </a:r>
          </a:p>
          <a:p>
            <a:pPr>
              <a:buClr>
                <a:srgbClr val="0D9390"/>
              </a:buCl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Blip>
                <a:blip r:embed="rId3"/>
              </a:buBlip>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Exercise 2:</a:t>
            </a:r>
          </a:p>
          <a:p>
            <a:pPr>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List the five Scrum Values and explain how they relate to one another.</a:t>
            </a: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07843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Study</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748719"/>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Taproot</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 A non-profit Case Study In Agile:</a:t>
            </a:r>
          </a:p>
          <a:p>
            <a:pPr>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Over the past 6 years, Taproot’s lean non-profit team has utilized the agile methodology to keep costs low while scaling the impact of an innovative tech platform.</a:t>
            </a: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Webinar with best practices: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https://taprootfoundation.org/resources/webinar-a-non-profit-case-study-in-agile/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1868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Study</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010055"/>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Scrum In Church</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 Saving the world one team at a time:</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Scrum was implemented in non-profit organization to break down silos of knowledge and activity, encourage communication and collaboration, improve the working environment and personal relationships, and drive higher velocity and quality throughout the organization. </a:t>
            </a: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855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360000" indent="-342900">
              <a:buBlip>
                <a:blip r:embed="rId2"/>
              </a:buBlip>
            </a:pPr>
            <a:r>
              <a:rPr lang="en-GB" dirty="0"/>
              <a:t>A Study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2018, Forrester</a:t>
            </a:r>
            <a:r>
              <a:rPr lang="en-GB" dirty="0"/>
              <a:t>) showed that until 2018 up to 22% of businesses have yet not processed excellence and workflow automation.  </a:t>
            </a:r>
          </a:p>
          <a:p>
            <a:pPr marL="342900" indent="-342900">
              <a:buBlip>
                <a:blip r:embed="rId2"/>
              </a:buBlip>
            </a:pPr>
            <a:endParaRPr lang="en-GB" dirty="0"/>
          </a:p>
          <a:p>
            <a:pPr marL="114300" indent="-342900">
              <a:buBlip>
                <a:blip r:embed="rId2"/>
              </a:buBlip>
            </a:pPr>
            <a:r>
              <a:rPr lang="en-GB" dirty="0"/>
              <a:t>The example of </a:t>
            </a:r>
            <a:r>
              <a:rPr lang="en-GB" b="1" dirty="0">
                <a:solidFill>
                  <a:schemeClr val="accent2"/>
                </a:solidFill>
              </a:rPr>
              <a:t>employee onboarding</a:t>
            </a:r>
            <a:r>
              <a:rPr lang="en-GB" dirty="0"/>
              <a:t>: </a:t>
            </a:r>
          </a:p>
          <a:p>
            <a:pPr marL="114300" indent="-342900">
              <a:buClr>
                <a:schemeClr val="accent2"/>
              </a:buClr>
              <a:buBlip>
                <a:blip r:embed="rId2"/>
              </a:buBlip>
            </a:pPr>
            <a:endParaRPr lang="en-GB" dirty="0"/>
          </a:p>
          <a:p>
            <a:pPr marL="360000" indent="-342900">
              <a:buClr>
                <a:schemeClr val="accent2"/>
              </a:buClr>
              <a:buFont typeface="Arial" panose="020B0604020202020204" pitchFamily="34" charset="0"/>
              <a:buChar char="•"/>
            </a:pPr>
            <a:r>
              <a:rPr lang="en-GB" spc="0" dirty="0">
                <a:solidFill>
                  <a:srgbClr val="000000"/>
                </a:solidFill>
                <a:latin typeface="+mn-lt"/>
              </a:rPr>
              <a:t>Workflow automation supports efficient employee onboarding by delivering a standardized experience for every hire. </a:t>
            </a:r>
          </a:p>
          <a:p>
            <a:pPr marL="571500" lvl="1" indent="-342900">
              <a:buFont typeface="Arial" panose="020B0604020202020204" pitchFamily="34" charset="0"/>
              <a:buChar char="•"/>
            </a:pPr>
            <a:endParaRPr lang="en-GB" sz="24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Complete Guide to Business Process Automation</a:t>
            </a:r>
            <a:endParaRPr lang="en-ZA" dirty="0"/>
          </a:p>
        </p:txBody>
      </p:sp>
    </p:spTree>
    <p:extLst>
      <p:ext uri="{BB962C8B-B14F-4D97-AF65-F5344CB8AC3E}">
        <p14:creationId xmlns:p14="http://schemas.microsoft.com/office/powerpoint/2010/main" val="360490146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Reflection Questions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557897"/>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What is Agile?</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What is Scrum?</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What are the benefits of Agile?</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What are the Scrum requirements?</a:t>
            </a: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97128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Reflection Questions (Cont.)</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005951"/>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5"/>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What are the Scrum roles?</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5"/>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5"/>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What are some Agile metrics I can use for reporting?</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5"/>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5"/>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How do I deal with distributed teams in Agile?</a:t>
            </a: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2055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Agile methodologies can be defined as:</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Software development based on iterative actions of self-organizing, cross-functional teams</a:t>
            </a:r>
          </a:p>
          <a:p>
            <a:pPr marL="474300" indent="-457200">
              <a:buClr>
                <a:schemeClr val="accent2"/>
              </a:buClr>
              <a:buFont typeface="+mj-lt"/>
              <a:buAutoNum type="alphaLcParenR"/>
            </a:pPr>
            <a:r>
              <a:rPr lang="en-GB" dirty="0"/>
              <a:t>A set of practices that must be followed in order remain consistent with the Agile Framework</a:t>
            </a:r>
          </a:p>
          <a:p>
            <a:pPr marL="474300" indent="-457200">
              <a:buClr>
                <a:schemeClr val="accent2"/>
              </a:buClr>
              <a:buFont typeface="+mj-lt"/>
              <a:buAutoNum type="alphaLcParenR"/>
            </a:pPr>
            <a:r>
              <a:rPr lang="en-GB" dirty="0"/>
              <a:t>A group of processes that are kept as small as possible to maximize time of productivity</a:t>
            </a:r>
          </a:p>
          <a:p>
            <a:pPr marL="474300" indent="-457200">
              <a:buClr>
                <a:schemeClr val="accent2"/>
              </a:buClr>
              <a:buFont typeface="+mj-lt"/>
              <a:buAutoNum type="alphaLcParenR"/>
            </a:pPr>
            <a:r>
              <a:rPr lang="en-GB" dirty="0"/>
              <a:t>Planning, understanding, updating, communication, development and delivery  which are part of an adaptable, modular process</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01594857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Agile methodologies can be defined as:</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Software development based on iterative actions of self-organizing, cross-functional teams</a:t>
            </a:r>
          </a:p>
          <a:p>
            <a:pPr marL="474300" indent="-457200">
              <a:buClr>
                <a:schemeClr val="accent2"/>
              </a:buClr>
              <a:buFont typeface="+mj-lt"/>
              <a:buAutoNum type="alphaLcParenR"/>
            </a:pPr>
            <a:r>
              <a:rPr lang="en-GB" dirty="0"/>
              <a:t>A set of practices that must be followed in order remain consistent with the Agile Framework</a:t>
            </a:r>
          </a:p>
          <a:p>
            <a:pPr marL="474300" indent="-457200">
              <a:buClr>
                <a:schemeClr val="accent2"/>
              </a:buClr>
              <a:buFont typeface="+mj-lt"/>
              <a:buAutoNum type="alphaLcParenR"/>
            </a:pPr>
            <a:r>
              <a:rPr lang="en-GB" dirty="0"/>
              <a:t>A group of processes that are kept as small as possible to maximize time of productivity</a:t>
            </a:r>
          </a:p>
          <a:p>
            <a:pPr marL="474300" indent="-457200">
              <a:buClr>
                <a:schemeClr val="accent2"/>
              </a:buClr>
              <a:buFont typeface="+mj-lt"/>
              <a:buAutoNum type="alphaLcParenR"/>
            </a:pPr>
            <a:r>
              <a:rPr lang="en-GB" dirty="0"/>
              <a:t>Planning, understanding, updating, communication, development and delivery  which are part of an adaptable, modular process</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4" name="Graphic 3" descr="Checkmark with solid fill">
            <a:extLst>
              <a:ext uri="{FF2B5EF4-FFF2-40B4-BE49-F238E27FC236}">
                <a16:creationId xmlns:a16="http://schemas.microsoft.com/office/drawing/2014/main" id="{2475134E-1FA8-5B87-28E6-1E3023B834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5286" y="5510994"/>
            <a:ext cx="384628" cy="384628"/>
          </a:xfrm>
          <a:prstGeom prst="rect">
            <a:avLst/>
          </a:prstGeom>
        </p:spPr>
      </p:pic>
      <p:sp>
        <p:nvSpPr>
          <p:cNvPr id="6" name="TextBox 5">
            <a:extLst>
              <a:ext uri="{FF2B5EF4-FFF2-40B4-BE49-F238E27FC236}">
                <a16:creationId xmlns:a16="http://schemas.microsoft.com/office/drawing/2014/main" id="{97E62D37-BBC0-806C-7C06-FA7A9FA2F74E}"/>
              </a:ext>
            </a:extLst>
          </p:cNvPr>
          <p:cNvSpPr txBox="1"/>
          <p:nvPr/>
        </p:nvSpPr>
        <p:spPr>
          <a:xfrm>
            <a:off x="7849914" y="5510994"/>
            <a:ext cx="38377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Agile methodologies</a:t>
            </a:r>
            <a:r>
              <a:rPr kumimoji="0" lang="en-GB" sz="1600" b="0" i="0" u="none" strike="noStrike" kern="1200" cap="none" spc="0" normalizeH="0" noProof="0" dirty="0">
                <a:ln>
                  <a:noFill/>
                </a:ln>
                <a:solidFill>
                  <a:srgbClr val="086D6E"/>
                </a:solidFill>
                <a:effectLst/>
                <a:uLnTx/>
                <a:uFillTx/>
                <a:latin typeface="Calibri" panose="020F0502020204030204"/>
                <a:ea typeface="+mn-ea"/>
                <a:cs typeface="+mn-cs"/>
              </a:rPr>
              <a:t> promote project management processes which encourage teamwork and adaptation.</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32425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“There are over 50 Agile methods available for project management.” </a:t>
            </a:r>
            <a:r>
              <a:rPr lang="en-GB" b="1" dirty="0">
                <a:solidFill>
                  <a:schemeClr val="accent2"/>
                </a:solidFill>
              </a:rPr>
              <a:t>True or false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True</a:t>
            </a:r>
          </a:p>
          <a:p>
            <a:pPr marL="474300" indent="-457200">
              <a:buClr>
                <a:schemeClr val="accent2"/>
              </a:buClr>
              <a:buFont typeface="+mj-lt"/>
              <a:buAutoNum type="alphaLcParenR"/>
            </a:pPr>
            <a:r>
              <a:rPr lang="en-GB" dirty="0"/>
              <a:t>False</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75059491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“There are over 50 Agile methods available for project management.” </a:t>
            </a:r>
            <a:r>
              <a:rPr lang="en-GB" b="1" dirty="0">
                <a:solidFill>
                  <a:schemeClr val="accent2"/>
                </a:solidFill>
              </a:rPr>
              <a:t>True or false</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True</a:t>
            </a:r>
          </a:p>
          <a:p>
            <a:pPr marL="474300" indent="-457200">
              <a:buClr>
                <a:schemeClr val="accent2"/>
              </a:buClr>
              <a:buFont typeface="+mj-lt"/>
              <a:buAutoNum type="alphaLcParenR"/>
            </a:pPr>
            <a:r>
              <a:rPr lang="en-GB" dirty="0"/>
              <a:t>False</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24687C86-8AC0-6FC3-525E-B5A6114FB8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3145" y="3141545"/>
            <a:ext cx="467299" cy="467299"/>
          </a:xfrm>
          <a:prstGeom prst="rect">
            <a:avLst/>
          </a:prstGeom>
        </p:spPr>
      </p:pic>
    </p:spTree>
    <p:extLst>
      <p:ext uri="{BB962C8B-B14F-4D97-AF65-F5344CB8AC3E}">
        <p14:creationId xmlns:p14="http://schemas.microsoft.com/office/powerpoint/2010/main" val="414958558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Which of the following is </a:t>
            </a:r>
            <a:r>
              <a:rPr lang="en-GB" i="1" u="sng" dirty="0"/>
              <a:t>not</a:t>
            </a:r>
            <a:r>
              <a:rPr lang="en-GB" dirty="0"/>
              <a:t> an Agile principle?</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Deployment of individuals and interactions rather than processes and tools</a:t>
            </a:r>
          </a:p>
          <a:p>
            <a:pPr marL="474300" indent="-457200">
              <a:buClr>
                <a:schemeClr val="accent2"/>
              </a:buClr>
              <a:buFont typeface="+mj-lt"/>
              <a:buAutoNum type="alphaLcParenR"/>
            </a:pPr>
            <a:r>
              <a:rPr lang="en-GB" dirty="0"/>
              <a:t>Deployment of working software rather than comprehensive documentation</a:t>
            </a:r>
          </a:p>
          <a:p>
            <a:pPr marL="474300" indent="-457200">
              <a:buClr>
                <a:schemeClr val="accent2"/>
              </a:buClr>
              <a:buFont typeface="+mj-lt"/>
              <a:buAutoNum type="alphaLcParenR"/>
            </a:pPr>
            <a:r>
              <a:rPr lang="en-GB" dirty="0"/>
              <a:t>Working and producing faster rather than planning faster</a:t>
            </a:r>
          </a:p>
          <a:p>
            <a:pPr marL="474300" indent="-457200">
              <a:buClr>
                <a:schemeClr val="accent2"/>
              </a:buClr>
              <a:buFont typeface="+mj-lt"/>
              <a:buAutoNum type="alphaLcParenR"/>
            </a:pPr>
            <a:r>
              <a:rPr lang="en-GB" dirty="0"/>
              <a:t>Responding to change rather than following a plan</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5065051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Which of the following is </a:t>
            </a:r>
            <a:r>
              <a:rPr lang="en-GB" i="1" u="sng" dirty="0"/>
              <a:t>not</a:t>
            </a:r>
            <a:r>
              <a:rPr lang="en-GB" dirty="0"/>
              <a:t> an Agile principle?</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a:t>Deployment of individuals and interactions rather than processes and tools</a:t>
            </a:r>
          </a:p>
          <a:p>
            <a:pPr marL="474300" indent="-457200">
              <a:buClr>
                <a:schemeClr val="accent2"/>
              </a:buClr>
              <a:buFont typeface="+mj-lt"/>
              <a:buAutoNum type="alphaLcParenR"/>
            </a:pPr>
            <a:r>
              <a:rPr lang="en-GB" dirty="0"/>
              <a:t>Deployment of working software rather than comprehensive documentation</a:t>
            </a:r>
          </a:p>
          <a:p>
            <a:pPr marL="474300" indent="-457200">
              <a:buClr>
                <a:schemeClr val="accent2"/>
              </a:buClr>
              <a:buFont typeface="+mj-lt"/>
              <a:buAutoNum type="alphaLcParenR"/>
            </a:pPr>
            <a:r>
              <a:rPr lang="en-GB" dirty="0"/>
              <a:t>Working and producing faster rather than planning faster</a:t>
            </a:r>
          </a:p>
          <a:p>
            <a:pPr marL="474300" indent="-457200">
              <a:buClr>
                <a:schemeClr val="accent2"/>
              </a:buClr>
              <a:buFont typeface="+mj-lt"/>
              <a:buAutoNum type="alphaLcParenR"/>
            </a:pPr>
            <a:r>
              <a:rPr lang="en-GB" dirty="0"/>
              <a:t>Responding to change rather than following a plan</a:t>
            </a: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BE0ED4E3-505D-482D-1969-E63797889B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98311" y="3729330"/>
            <a:ext cx="384628" cy="384628"/>
          </a:xfrm>
          <a:prstGeom prst="rect">
            <a:avLst/>
          </a:prstGeom>
        </p:spPr>
      </p:pic>
      <p:sp>
        <p:nvSpPr>
          <p:cNvPr id="4" name="TextBox 3">
            <a:extLst>
              <a:ext uri="{FF2B5EF4-FFF2-40B4-BE49-F238E27FC236}">
                <a16:creationId xmlns:a16="http://schemas.microsoft.com/office/drawing/2014/main" id="{23CB0433-80A8-B4C2-3C0C-EAC91F069A56}"/>
              </a:ext>
            </a:extLst>
          </p:cNvPr>
          <p:cNvSpPr txBox="1"/>
          <p:nvPr/>
        </p:nvSpPr>
        <p:spPr>
          <a:xfrm>
            <a:off x="8882939" y="3729330"/>
            <a:ext cx="283800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86D6E"/>
                </a:solidFill>
                <a:effectLst/>
                <a:uLnTx/>
                <a:uFillTx/>
                <a:latin typeface="Calibri" panose="020F0502020204030204"/>
                <a:ea typeface="+mn-ea"/>
                <a:cs typeface="+mn-cs"/>
              </a:rPr>
              <a:t>Agile methodologies</a:t>
            </a:r>
            <a:r>
              <a:rPr kumimoji="0" lang="en-GB" sz="1600" b="0" i="0" u="none" strike="noStrike" kern="1200" cap="none" spc="0" normalizeH="0" noProof="0" dirty="0">
                <a:ln>
                  <a:noFill/>
                </a:ln>
                <a:solidFill>
                  <a:srgbClr val="086D6E"/>
                </a:solidFill>
                <a:effectLst/>
                <a:uLnTx/>
                <a:uFillTx/>
                <a:latin typeface="Calibri" panose="020F0502020204030204"/>
                <a:ea typeface="+mn-ea"/>
                <a:cs typeface="+mn-cs"/>
              </a:rPr>
              <a:t> are not only about working and producing faster but also about planning faster by making intelligent use of online templates and programmes.</a:t>
            </a:r>
            <a:endParaRPr kumimoji="0" lang="en-ZA" sz="16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4000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Put the following Scrum steps into their correct sequence:</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17100" indent="0" algn="ctr">
              <a:buClr>
                <a:schemeClr val="accent2"/>
              </a:buClr>
            </a:pPr>
            <a:r>
              <a:rPr lang="en-GB" dirty="0">
                <a:solidFill>
                  <a:schemeClr val="accent2">
                    <a:lumMod val="75000"/>
                  </a:schemeClr>
                </a:solidFill>
              </a:rPr>
              <a:t>Daily Scrum, Sprint Backlog, Sprint Planning, Increment, Sprint Review, Sprint Retro</a:t>
            </a: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59580738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Answer:</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rabicPeriod"/>
            </a:pPr>
            <a:r>
              <a:rPr lang="en-GB" dirty="0">
                <a:solidFill>
                  <a:schemeClr val="accent2">
                    <a:lumMod val="75000"/>
                  </a:schemeClr>
                </a:solidFill>
              </a:rPr>
              <a:t>Sprint Planning</a:t>
            </a:r>
          </a:p>
          <a:p>
            <a:pPr marL="474300" indent="-457200">
              <a:buClr>
                <a:schemeClr val="accent2"/>
              </a:buClr>
              <a:buFont typeface="+mj-lt"/>
              <a:buAutoNum type="arabicPeriod"/>
            </a:pPr>
            <a:r>
              <a:rPr lang="en-GB" dirty="0">
                <a:solidFill>
                  <a:schemeClr val="accent2">
                    <a:lumMod val="75000"/>
                  </a:schemeClr>
                </a:solidFill>
              </a:rPr>
              <a:t>Sprint Backlog</a:t>
            </a:r>
          </a:p>
          <a:p>
            <a:pPr marL="474300" indent="-457200">
              <a:buClr>
                <a:schemeClr val="accent2"/>
              </a:buClr>
              <a:buFont typeface="+mj-lt"/>
              <a:buAutoNum type="arabicPeriod"/>
            </a:pPr>
            <a:r>
              <a:rPr lang="en-GB" dirty="0">
                <a:solidFill>
                  <a:schemeClr val="accent2">
                    <a:lumMod val="75000"/>
                  </a:schemeClr>
                </a:solidFill>
              </a:rPr>
              <a:t>Daily Scrum</a:t>
            </a:r>
          </a:p>
          <a:p>
            <a:pPr marL="474300" indent="-457200">
              <a:buClr>
                <a:schemeClr val="accent2"/>
              </a:buClr>
              <a:buFont typeface="+mj-lt"/>
              <a:buAutoNum type="arabicPeriod"/>
            </a:pPr>
            <a:r>
              <a:rPr lang="en-GB" dirty="0">
                <a:solidFill>
                  <a:schemeClr val="accent2">
                    <a:lumMod val="75000"/>
                  </a:schemeClr>
                </a:solidFill>
              </a:rPr>
              <a:t>Increment</a:t>
            </a:r>
          </a:p>
          <a:p>
            <a:pPr marL="474300" indent="-457200">
              <a:buClr>
                <a:schemeClr val="accent2"/>
              </a:buClr>
              <a:buFont typeface="+mj-lt"/>
              <a:buAutoNum type="arabicPeriod"/>
            </a:pPr>
            <a:r>
              <a:rPr lang="en-GB" dirty="0">
                <a:solidFill>
                  <a:schemeClr val="accent2">
                    <a:lumMod val="75000"/>
                  </a:schemeClr>
                </a:solidFill>
              </a:rPr>
              <a:t>Sprint Retro </a:t>
            </a:r>
          </a:p>
          <a:p>
            <a:pPr marL="474300" indent="-457200">
              <a:buClr>
                <a:schemeClr val="accent2"/>
              </a:buClr>
              <a:buFont typeface="+mj-lt"/>
              <a:buAutoNum type="arabicPeriod"/>
            </a:pPr>
            <a:r>
              <a:rPr lang="en-GB" dirty="0">
                <a:solidFill>
                  <a:schemeClr val="accent2">
                    <a:lumMod val="75000"/>
                  </a:schemeClr>
                </a:solidFill>
              </a:rPr>
              <a:t>Sprint Review</a:t>
            </a:r>
          </a:p>
          <a:p>
            <a:pPr marL="474300" indent="-457200">
              <a:buClr>
                <a:schemeClr val="accent2"/>
              </a:buClr>
              <a:buFont typeface="+mj-lt"/>
              <a:buAutoNum type="arabicPeriod"/>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502852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en-GB" dirty="0"/>
              <a:t>The example of </a:t>
            </a:r>
            <a:r>
              <a:rPr lang="en-GB" b="1" dirty="0">
                <a:solidFill>
                  <a:schemeClr val="accent2"/>
                </a:solidFill>
              </a:rPr>
              <a:t>employee onboarding (Cont.)</a:t>
            </a:r>
            <a:r>
              <a:rPr lang="en-GB" dirty="0"/>
              <a:t>: </a:t>
            </a:r>
          </a:p>
          <a:p>
            <a:pPr marL="1143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spc="0" dirty="0">
                <a:solidFill>
                  <a:srgbClr val="000000"/>
                </a:solidFill>
                <a:latin typeface="+mn-lt"/>
              </a:rPr>
              <a:t>Electronic onboarding prevents mistakes and wraps up employee forms and compliance documents ahead of their start date. </a:t>
            </a:r>
          </a:p>
          <a:p>
            <a:pPr marL="360000" indent="-342900">
              <a:buClr>
                <a:schemeClr val="accent2"/>
              </a:buClr>
              <a:buFont typeface="Arial" panose="020B0604020202020204" pitchFamily="34" charset="0"/>
              <a:buChar char="•"/>
            </a:pPr>
            <a:endParaRPr lang="en-GB" spc="0" dirty="0">
              <a:solidFill>
                <a:srgbClr val="000000"/>
              </a:solidFill>
              <a:latin typeface="+mn-lt"/>
            </a:endParaRPr>
          </a:p>
          <a:p>
            <a:pPr marL="360000" indent="-342900">
              <a:buClr>
                <a:schemeClr val="accent2"/>
              </a:buClr>
              <a:buFont typeface="Arial" panose="020B0604020202020204" pitchFamily="34" charset="0"/>
              <a:buChar char="•"/>
            </a:pPr>
            <a:r>
              <a:rPr lang="en-GB" spc="0" dirty="0">
                <a:solidFill>
                  <a:srgbClr val="000000"/>
                </a:solidFill>
                <a:latin typeface="+mn-lt"/>
              </a:rPr>
              <a:t>Positive impression on new team members and increased efficiency for your onboarding team.</a:t>
            </a:r>
          </a:p>
          <a:p>
            <a:pPr marL="571500" lvl="1" indent="-342900">
              <a:buFont typeface="Arial" panose="020B0604020202020204" pitchFamily="34" charset="0"/>
              <a:buChar char="•"/>
            </a:pPr>
            <a:endParaRPr lang="en-GB" sz="24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Complete Guide to Business Process Automation</a:t>
            </a:r>
            <a:endParaRPr lang="en-ZA" dirty="0"/>
          </a:p>
        </p:txBody>
      </p:sp>
    </p:spTree>
    <p:extLst>
      <p:ext uri="{BB962C8B-B14F-4D97-AF65-F5344CB8AC3E}">
        <p14:creationId xmlns:p14="http://schemas.microsoft.com/office/powerpoint/2010/main" val="305819832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List 5 essential Agile practices for non-profit organisations:</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65623792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Any 5 of the options below are correct: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6EE7A9D0-4DEC-D745-F682-BB612926D3F8}"/>
              </a:ext>
            </a:extLst>
          </p:cNvPr>
          <p:cNvGraphicFramePr>
            <a:graphicFrameLocks noGrp="1"/>
          </p:cNvGraphicFramePr>
          <p:nvPr>
            <p:extLst>
              <p:ext uri="{D42A27DB-BD31-4B8C-83A1-F6EECF244321}">
                <p14:modId xmlns:p14="http://schemas.microsoft.com/office/powerpoint/2010/main" val="379891107"/>
              </p:ext>
            </p:extLst>
          </p:nvPr>
        </p:nvGraphicFramePr>
        <p:xfrm>
          <a:off x="934719" y="2600168"/>
          <a:ext cx="10458898" cy="2595880"/>
        </p:xfrm>
        <a:graphic>
          <a:graphicData uri="http://schemas.openxmlformats.org/drawingml/2006/table">
            <a:tbl>
              <a:tblPr firstRow="1" bandRow="1">
                <a:tableStyleId>{69CF1AB2-1976-4502-BF36-3FF5EA218861}</a:tableStyleId>
              </a:tblPr>
              <a:tblGrid>
                <a:gridCol w="5229449">
                  <a:extLst>
                    <a:ext uri="{9D8B030D-6E8A-4147-A177-3AD203B41FA5}">
                      <a16:colId xmlns:a16="http://schemas.microsoft.com/office/drawing/2014/main" val="3353715200"/>
                    </a:ext>
                  </a:extLst>
                </a:gridCol>
                <a:gridCol w="5229449">
                  <a:extLst>
                    <a:ext uri="{9D8B030D-6E8A-4147-A177-3AD203B41FA5}">
                      <a16:colId xmlns:a16="http://schemas.microsoft.com/office/drawing/2014/main" val="2950597207"/>
                    </a:ext>
                  </a:extLst>
                </a:gridCol>
              </a:tblGrid>
              <a:tr h="370840">
                <a:tc>
                  <a:txBody>
                    <a:bodyPr/>
                    <a:lstStyle/>
                    <a:p>
                      <a:r>
                        <a:rPr lang="en-GB" b="0" dirty="0">
                          <a:solidFill>
                            <a:srgbClr val="000000"/>
                          </a:solidFill>
                        </a:rPr>
                        <a:t>Ask for Team Input</a:t>
                      </a:r>
                    </a:p>
                  </a:txBody>
                  <a:tcPr/>
                </a:tc>
                <a:tc>
                  <a:txBody>
                    <a:bodyPr/>
                    <a:lstStyle/>
                    <a:p>
                      <a:r>
                        <a:rPr lang="en-GB" b="0" dirty="0">
                          <a:solidFill>
                            <a:srgbClr val="000000"/>
                          </a:solidFill>
                        </a:rPr>
                        <a:t>Get Rid of Ineffective Leadership Structures</a:t>
                      </a:r>
                    </a:p>
                  </a:txBody>
                  <a:tcPr/>
                </a:tc>
                <a:extLst>
                  <a:ext uri="{0D108BD9-81ED-4DB2-BD59-A6C34878D82A}">
                    <a16:rowId xmlns:a16="http://schemas.microsoft.com/office/drawing/2014/main" val="4081887568"/>
                  </a:ext>
                </a:extLst>
              </a:tr>
              <a:tr h="370840">
                <a:tc>
                  <a:txBody>
                    <a:bodyPr/>
                    <a:lstStyle/>
                    <a:p>
                      <a:r>
                        <a:rPr lang="en-GB" b="0" dirty="0">
                          <a:solidFill>
                            <a:srgbClr val="000000"/>
                          </a:solidFill>
                        </a:rPr>
                        <a:t>Listen to Membership Base and Community</a:t>
                      </a:r>
                    </a:p>
                  </a:txBody>
                  <a:tcPr/>
                </a:tc>
                <a:tc>
                  <a:txBody>
                    <a:bodyPr/>
                    <a:lstStyle/>
                    <a:p>
                      <a:r>
                        <a:rPr lang="en-ZA" b="0" dirty="0">
                          <a:solidFill>
                            <a:srgbClr val="000000"/>
                          </a:solidFill>
                        </a:rPr>
                        <a:t>Foster Open Communication</a:t>
                      </a:r>
                    </a:p>
                  </a:txBody>
                  <a:tcPr/>
                </a:tc>
                <a:extLst>
                  <a:ext uri="{0D108BD9-81ED-4DB2-BD59-A6C34878D82A}">
                    <a16:rowId xmlns:a16="http://schemas.microsoft.com/office/drawing/2014/main" val="3348711461"/>
                  </a:ext>
                </a:extLst>
              </a:tr>
              <a:tr h="370840">
                <a:tc>
                  <a:txBody>
                    <a:bodyPr/>
                    <a:lstStyle/>
                    <a:p>
                      <a:r>
                        <a:rPr lang="en-GB" b="0" dirty="0">
                          <a:solidFill>
                            <a:srgbClr val="000000"/>
                          </a:solidFill>
                        </a:rPr>
                        <a:t>Make Space for Necessary Conversations</a:t>
                      </a:r>
                    </a:p>
                  </a:txBody>
                  <a:tcPr/>
                </a:tc>
                <a:tc>
                  <a:txBody>
                    <a:bodyPr/>
                    <a:lstStyle/>
                    <a:p>
                      <a:r>
                        <a:rPr lang="en-ZA" b="0" dirty="0">
                          <a:solidFill>
                            <a:srgbClr val="000000"/>
                          </a:solidFill>
                        </a:rPr>
                        <a:t>Review Your Communication Process</a:t>
                      </a:r>
                    </a:p>
                  </a:txBody>
                  <a:tcPr/>
                </a:tc>
                <a:extLst>
                  <a:ext uri="{0D108BD9-81ED-4DB2-BD59-A6C34878D82A}">
                    <a16:rowId xmlns:a16="http://schemas.microsoft.com/office/drawing/2014/main" val="2473559252"/>
                  </a:ext>
                </a:extLst>
              </a:tr>
              <a:tr h="370840">
                <a:tc>
                  <a:txBody>
                    <a:bodyPr/>
                    <a:lstStyle/>
                    <a:p>
                      <a:r>
                        <a:rPr lang="en-ZA" b="0" dirty="0">
                          <a:solidFill>
                            <a:srgbClr val="000000"/>
                          </a:solidFill>
                        </a:rPr>
                        <a:t>Embrace 'Creative Destruction'</a:t>
                      </a:r>
                    </a:p>
                  </a:txBody>
                  <a:tcPr/>
                </a:tc>
                <a:tc>
                  <a:txBody>
                    <a:bodyPr/>
                    <a:lstStyle/>
                    <a:p>
                      <a:r>
                        <a:rPr lang="en-GB" b="0" dirty="0">
                          <a:solidFill>
                            <a:srgbClr val="000000"/>
                          </a:solidFill>
                        </a:rPr>
                        <a:t>Have a Clear Sense of Why You Exist</a:t>
                      </a:r>
                    </a:p>
                  </a:txBody>
                  <a:tcPr/>
                </a:tc>
                <a:extLst>
                  <a:ext uri="{0D108BD9-81ED-4DB2-BD59-A6C34878D82A}">
                    <a16:rowId xmlns:a16="http://schemas.microsoft.com/office/drawing/2014/main" val="3752941786"/>
                  </a:ext>
                </a:extLst>
              </a:tr>
              <a:tr h="370840">
                <a:tc>
                  <a:txBody>
                    <a:bodyPr/>
                    <a:lstStyle/>
                    <a:p>
                      <a:r>
                        <a:rPr lang="en-GB" b="0" dirty="0">
                          <a:solidFill>
                            <a:srgbClr val="000000"/>
                          </a:solidFill>
                        </a:rPr>
                        <a:t>Actively Listen to Your Patrons</a:t>
                      </a:r>
                    </a:p>
                  </a:txBody>
                  <a:tcPr/>
                </a:tc>
                <a:tc>
                  <a:txBody>
                    <a:bodyPr/>
                    <a:lstStyle/>
                    <a:p>
                      <a:r>
                        <a:rPr lang="en-GB" b="0" dirty="0">
                          <a:solidFill>
                            <a:srgbClr val="000000"/>
                          </a:solidFill>
                        </a:rPr>
                        <a:t>Embrace New Ideas to Create Opportunity</a:t>
                      </a:r>
                    </a:p>
                  </a:txBody>
                  <a:tcPr/>
                </a:tc>
                <a:extLst>
                  <a:ext uri="{0D108BD9-81ED-4DB2-BD59-A6C34878D82A}">
                    <a16:rowId xmlns:a16="http://schemas.microsoft.com/office/drawing/2014/main" val="2721551622"/>
                  </a:ext>
                </a:extLst>
              </a:tr>
              <a:tr h="370840">
                <a:tc>
                  <a:txBody>
                    <a:bodyPr/>
                    <a:lstStyle/>
                    <a:p>
                      <a:r>
                        <a:rPr lang="en-GB" b="0" dirty="0">
                          <a:solidFill>
                            <a:srgbClr val="000000"/>
                          </a:solidFill>
                        </a:rPr>
                        <a:t>Start Each Day with Quiet Time</a:t>
                      </a:r>
                    </a:p>
                  </a:txBody>
                  <a:tcPr/>
                </a:tc>
                <a:tc>
                  <a:txBody>
                    <a:bodyPr/>
                    <a:lstStyle/>
                    <a:p>
                      <a:r>
                        <a:rPr lang="en-GB" b="0" dirty="0">
                          <a:solidFill>
                            <a:srgbClr val="000000"/>
                          </a:solidFill>
                        </a:rPr>
                        <a:t>Share Stories to Encourage Collaboration</a:t>
                      </a:r>
                    </a:p>
                  </a:txBody>
                  <a:tcPr/>
                </a:tc>
                <a:extLst>
                  <a:ext uri="{0D108BD9-81ED-4DB2-BD59-A6C34878D82A}">
                    <a16:rowId xmlns:a16="http://schemas.microsoft.com/office/drawing/2014/main" val="4040206304"/>
                  </a:ext>
                </a:extLst>
              </a:tr>
              <a:tr h="370840">
                <a:tc>
                  <a:txBody>
                    <a:bodyPr/>
                    <a:lstStyle/>
                    <a:p>
                      <a:r>
                        <a:rPr lang="en-ZA" b="0" dirty="0">
                          <a:solidFill>
                            <a:srgbClr val="000000"/>
                          </a:solidFill>
                        </a:rPr>
                        <a:t>Conduct After-Action Reviews</a:t>
                      </a:r>
                    </a:p>
                  </a:txBody>
                  <a:tcPr/>
                </a:tc>
                <a:tc>
                  <a:txBody>
                    <a:bodyPr/>
                    <a:lstStyle/>
                    <a:p>
                      <a:r>
                        <a:rPr lang="en-GB" b="0" dirty="0">
                          <a:solidFill>
                            <a:srgbClr val="000000"/>
                          </a:solidFill>
                        </a:rPr>
                        <a:t>Be a Teachable Leader, Promote Learning</a:t>
                      </a:r>
                    </a:p>
                  </a:txBody>
                  <a:tcPr/>
                </a:tc>
                <a:extLst>
                  <a:ext uri="{0D108BD9-81ED-4DB2-BD59-A6C34878D82A}">
                    <a16:rowId xmlns:a16="http://schemas.microsoft.com/office/drawing/2014/main" val="2176697991"/>
                  </a:ext>
                </a:extLst>
              </a:tr>
            </a:tbl>
          </a:graphicData>
        </a:graphic>
      </p:graphicFrame>
    </p:spTree>
    <p:extLst>
      <p:ext uri="{BB962C8B-B14F-4D97-AF65-F5344CB8AC3E}">
        <p14:creationId xmlns:p14="http://schemas.microsoft.com/office/powerpoint/2010/main" val="20702626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Individual Work</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743863"/>
          </a:xfrm>
          <a:prstGeom prst="rect">
            <a:avLst/>
          </a:prstGeom>
          <a:noFill/>
        </p:spPr>
        <p:txBody>
          <a:bodyPr wrap="square">
            <a:spAutoFit/>
          </a:bodyPr>
          <a:lstStyle/>
          <a:p>
            <a:pPr marL="457200" lvl="0" indent="-457200">
              <a:lnSpc>
                <a:spcPct val="90000"/>
              </a:lnSpc>
              <a:spcBef>
                <a:spcPts val="1000"/>
              </a:spcBef>
              <a:buClr>
                <a:schemeClr val="accent2"/>
              </a:buClr>
              <a:buBlip>
                <a:blip r:embed="rId3"/>
              </a:buBlip>
              <a:defRPr/>
            </a:pPr>
            <a:r>
              <a:rPr lang="en-GB" sz="2400" dirty="0">
                <a:solidFill>
                  <a:srgbClr val="000000"/>
                </a:solidFill>
              </a:rPr>
              <a:t>Please add the suggested practical exercise, preparation for assessment, other individual studies.</a:t>
            </a:r>
          </a:p>
          <a:p>
            <a:pPr lvl="0">
              <a:lnSpc>
                <a:spcPct val="90000"/>
              </a:lnSpc>
              <a:spcBef>
                <a:spcPts val="1000"/>
              </a:spcBef>
              <a:buClr>
                <a:schemeClr val="accent2"/>
              </a:buClr>
              <a:defRPr/>
            </a:pPr>
            <a:r>
              <a:rPr lang="en-GB" sz="2400" dirty="0">
                <a:solidFill>
                  <a:srgbClr val="000000"/>
                </a:solidFill>
              </a:rPr>
              <a:t> </a:t>
            </a:r>
          </a:p>
          <a:p>
            <a:pPr marL="457200" lvl="0" indent="-457200">
              <a:lnSpc>
                <a:spcPct val="90000"/>
              </a:lnSpc>
              <a:spcBef>
                <a:spcPts val="1000"/>
              </a:spcBef>
              <a:buClr>
                <a:schemeClr val="accent2"/>
              </a:buClr>
              <a:buBlip>
                <a:blip r:embed="rId3"/>
              </a:buBlip>
              <a:defRPr/>
            </a:pPr>
            <a:r>
              <a:rPr lang="en-GB" sz="2400" dirty="0">
                <a:solidFill>
                  <a:srgbClr val="000000"/>
                </a:solidFill>
              </a:rPr>
              <a:t>For example, course work to develop and implement an Innovative project with a challenge-based approach. Innovative project is recommended to be developed and implemented together with local stakeholders to addressing the local challenges (section 2.3). After the completion of 6 modules, the TSOs leaders could pitch their Innovation projects for the stakeholders (region/ city/ industry). It will stimulate the bottom-up approach mind-set of TSOs leaders/ TOP managers/ employees and will strengthen interaction, engagement, and a positive effect on the local and regional community.</a:t>
            </a: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02218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r>
              <a:rPr lang="en-US" dirty="0"/>
              <a:t>Any questions?</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a:t>Thank you</a:t>
            </a:r>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dirty="0"/>
              <a:t>www.</a:t>
            </a:r>
            <a:r>
              <a:rPr lang="en-US" sz="3600" b="1" dirty="0"/>
              <a:t>leaderseeds</a:t>
            </a:r>
            <a:r>
              <a:rPr lang="en-US" dirty="0"/>
              <a:t>.eu</a:t>
            </a:r>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References</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06</a:t>
            </a:r>
            <a:endParaRPr lang="en-ZA" dirty="0"/>
          </a:p>
        </p:txBody>
      </p:sp>
    </p:spTree>
    <p:extLst>
      <p:ext uri="{BB962C8B-B14F-4D97-AF65-F5344CB8AC3E}">
        <p14:creationId xmlns:p14="http://schemas.microsoft.com/office/powerpoint/2010/main" val="310273453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https://biztechmagazine.com/article/2018/10/increasingly-non-profits-theres-bot</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https://biztechmagazine.com/article/2021/07/how-non-profits-should-be-using-automation</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https://institute.blackbaud.com/tippingpoint/</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https://kissflow.com/workflow/process/</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17100" indent="0">
              <a:buClr>
                <a:srgbClr val="000000"/>
              </a:buCl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References</a:t>
            </a:r>
          </a:p>
        </p:txBody>
      </p:sp>
    </p:spTree>
    <p:extLst>
      <p:ext uri="{BB962C8B-B14F-4D97-AF65-F5344CB8AC3E}">
        <p14:creationId xmlns:p14="http://schemas.microsoft.com/office/powerpoint/2010/main" val="157441969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2">
                  <a:extLst>
                    <a:ext uri="{A12FA001-AC4F-418D-AE19-62706E023703}">
                      <ahyp:hlinkClr xmlns:ahyp="http://schemas.microsoft.com/office/drawing/2018/hyperlinkcolor" val="tx"/>
                    </a:ext>
                  </a:extLst>
                </a:hlinkClick>
              </a:rPr>
              <a:t>https://www.2tolead.com/childrens-non-profit-organization-sees-advantages-of-digital-transformation-realized-case-study/</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https://www.ada.cx/service-automation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https://www.bdo.com/blogs/non-profit-standard/july-2018/an-introduction-to-robotic-process-automation</a:t>
            </a:r>
            <a:endParaRPr lang="en-GB" dirty="0">
              <a:solidFill>
                <a:schemeClr val="accent2">
                  <a:lumMod val="75000"/>
                </a:schemeClr>
              </a:solidFill>
              <a:latin typeface="+mn-lt"/>
            </a:endParaRPr>
          </a:p>
          <a:p>
            <a:pPr marL="17100" indent="0">
              <a:buClr>
                <a:srgbClr val="000000"/>
              </a:buClr>
            </a:pPr>
            <a:endParaRPr lang="en-GB" dirty="0">
              <a:solidFill>
                <a:schemeClr val="accent2">
                  <a:lumMod val="75000"/>
                </a:schemeClr>
              </a:solidFill>
              <a:latin typeface="+mn-lt"/>
            </a:endParaRPr>
          </a:p>
          <a:p>
            <a:pPr marL="474300" indent="-457200">
              <a:buClr>
                <a:schemeClr val="accent2"/>
              </a:buClr>
              <a:buFont typeface="Arial" panose="020B0604020202020204" pitchFamily="34" charset="0"/>
              <a:buChar char="•"/>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References</a:t>
            </a:r>
          </a:p>
          <a:p>
            <a:endParaRPr lang="en-ZA" dirty="0"/>
          </a:p>
        </p:txBody>
      </p:sp>
    </p:spTree>
    <p:extLst>
      <p:ext uri="{BB962C8B-B14F-4D97-AF65-F5344CB8AC3E}">
        <p14:creationId xmlns:p14="http://schemas.microsoft.com/office/powerpoint/2010/main" val="229713612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https://www.forbes.com/sites/forbesnon-profitcouncil/2021/11/29/lacking-resources-12-strategic-ways-non-profits-can-leverage-technology-to-help/?sh=ffcfae3766f9</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https://www.hcltech.com/technology-qa/what-is-service-automation#:~:text=Service%20automation%20is%20the%20process,processes%2C%20tasks%20and%20business%20functions</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References</a:t>
            </a:r>
          </a:p>
          <a:p>
            <a:endParaRPr lang="en-ZA" dirty="0"/>
          </a:p>
        </p:txBody>
      </p:sp>
    </p:spTree>
    <p:extLst>
      <p:ext uri="{BB962C8B-B14F-4D97-AF65-F5344CB8AC3E}">
        <p14:creationId xmlns:p14="http://schemas.microsoft.com/office/powerpoint/2010/main" val="6094021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https://www.researchgate.net/profile/Chao-Guo-37/publication/325585674_Technology_in_non-profit_Organizations_and_Voluntary_Action/links/5cd8d5a6458515712</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https://www.tibco.com/reference-center/what-is-process-automation</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References</a:t>
            </a:r>
          </a:p>
          <a:p>
            <a:endParaRPr lang="en-ZA" dirty="0"/>
          </a:p>
        </p:txBody>
      </p:sp>
    </p:spTree>
    <p:extLst>
      <p:ext uri="{BB962C8B-B14F-4D97-AF65-F5344CB8AC3E}">
        <p14:creationId xmlns:p14="http://schemas.microsoft.com/office/powerpoint/2010/main" val="362346841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https://www.hcltech.com/technology-qa/what-is-service-automation#:~:text=Service%20automation%20is%20the%20process,processes%2C%20tasks%20and%20business%20functions</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https://www.imageapi.com/blog/workflow-automation-examples</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References</a:t>
            </a:r>
          </a:p>
          <a:p>
            <a:endParaRPr lang="en-ZA" dirty="0"/>
          </a:p>
        </p:txBody>
      </p:sp>
    </p:spTree>
    <p:extLst>
      <p:ext uri="{BB962C8B-B14F-4D97-AF65-F5344CB8AC3E}">
        <p14:creationId xmlns:p14="http://schemas.microsoft.com/office/powerpoint/2010/main" val="1149511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F2019A-F884-C1F9-323E-447D1339DB7E}"/>
              </a:ext>
            </a:extLst>
          </p:cNvPr>
          <p:cNvSpPr txBox="1">
            <a:spLocks/>
          </p:cNvSpPr>
          <p:nvPr/>
        </p:nvSpPr>
        <p:spPr>
          <a:xfrm>
            <a:off x="486132" y="516674"/>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rgbClr val="000000"/>
                </a:solidFill>
              </a:rPr>
              <a:t>The Four C’s of Employee Onboarding</a:t>
            </a:r>
            <a:endParaRPr lang="en-ZA" sz="3600" dirty="0">
              <a:solidFill>
                <a:srgbClr val="000000"/>
              </a:solidFill>
            </a:endParaRPr>
          </a:p>
        </p:txBody>
      </p:sp>
      <p:graphicFrame>
        <p:nvGraphicFramePr>
          <p:cNvPr id="4" name="Diagram 3">
            <a:extLst>
              <a:ext uri="{FF2B5EF4-FFF2-40B4-BE49-F238E27FC236}">
                <a16:creationId xmlns:a16="http://schemas.microsoft.com/office/drawing/2014/main" id="{B95A3390-4999-3DB2-3053-86EBC8F87071}"/>
              </a:ext>
            </a:extLst>
          </p:cNvPr>
          <p:cNvGraphicFramePr/>
          <p:nvPr>
            <p:extLst>
              <p:ext uri="{D42A27DB-BD31-4B8C-83A1-F6EECF244321}">
                <p14:modId xmlns:p14="http://schemas.microsoft.com/office/powerpoint/2010/main" val="242387188"/>
              </p:ext>
            </p:extLst>
          </p:nvPr>
        </p:nvGraphicFramePr>
        <p:xfrm>
          <a:off x="486132" y="1565257"/>
          <a:ext cx="11237782" cy="4251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06594D5-5C9E-116A-47FC-1B572BD07596}"/>
              </a:ext>
            </a:extLst>
          </p:cNvPr>
          <p:cNvSpPr txBox="1"/>
          <p:nvPr/>
        </p:nvSpPr>
        <p:spPr>
          <a:xfrm>
            <a:off x="486132" y="6187437"/>
            <a:ext cx="6098720" cy="307777"/>
          </a:xfrm>
          <a:prstGeom prst="rect">
            <a:avLst/>
          </a:prstGeom>
          <a:noFill/>
        </p:spPr>
        <p:txBody>
          <a:bodyPr wrap="square">
            <a:spAutoFit/>
          </a:bodyPr>
          <a:lstStyle/>
          <a:p>
            <a:r>
              <a:rPr lang="en-GB" sz="1400" dirty="0">
                <a:solidFill>
                  <a:srgbClr val="000000"/>
                </a:solidFill>
                <a:latin typeface="Calibri" panose="020F0502020204030204"/>
              </a:rPr>
              <a:t>(</a:t>
            </a:r>
            <a:r>
              <a:rPr kumimoji="0" lang="en-GB" sz="1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Tanya N. Bauer, 2010</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en-ZA" sz="1050" dirty="0">
              <a:solidFill>
                <a:srgbClr val="000000"/>
              </a:solidFill>
            </a:endParaRPr>
          </a:p>
        </p:txBody>
      </p:sp>
    </p:spTree>
    <p:extLst>
      <p:ext uri="{BB962C8B-B14F-4D97-AF65-F5344CB8AC3E}">
        <p14:creationId xmlns:p14="http://schemas.microsoft.com/office/powerpoint/2010/main" val="212949408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https://kissflow.com/workflow/bpm/business-process-automation/reasons-why-you-automate-your-business-process/</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https://www.wispapp.com/blog/2017/04/18/efficient-onboarding-processes-for-new-employees-a-case-study-2/</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https://www.ada.cx/service-automation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References</a:t>
            </a:r>
          </a:p>
          <a:p>
            <a:endParaRPr lang="en-ZA" dirty="0"/>
          </a:p>
        </p:txBody>
      </p:sp>
    </p:spTree>
    <p:extLst>
      <p:ext uri="{BB962C8B-B14F-4D97-AF65-F5344CB8AC3E}">
        <p14:creationId xmlns:p14="http://schemas.microsoft.com/office/powerpoint/2010/main" val="419105198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https://www.forbes.com/sites/forbesnon-profitcouncil/2021/11/29/lacking-resources-12-strategic-ways-non-profits-can-leverage-technology-to-help/?sh=ffcfae3766f9</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https://institute.blackbaud.com/tippingpoint/</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https://www.bdo.com/blogs/non-profit-standard/july-2018/an-introduction-to-robotic-process-automation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References</a:t>
            </a:r>
          </a:p>
          <a:p>
            <a:endParaRPr lang="en-ZA" dirty="0"/>
          </a:p>
        </p:txBody>
      </p:sp>
    </p:spTree>
    <p:extLst>
      <p:ext uri="{BB962C8B-B14F-4D97-AF65-F5344CB8AC3E}">
        <p14:creationId xmlns:p14="http://schemas.microsoft.com/office/powerpoint/2010/main" val="374203257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https://biztechmagazine.com/article/2021/07/how-non-profits-should-be-using-automation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https://biztechmagazine.com/article/2018/10/increasingly-non-profits-theres-bot</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https://www.philanthropy.com/article/how-chatbots-are-helping-nonprofits-do-more-for-less/</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References</a:t>
            </a:r>
          </a:p>
          <a:p>
            <a:endParaRPr lang="en-ZA" dirty="0"/>
          </a:p>
        </p:txBody>
      </p:sp>
    </p:spTree>
    <p:extLst>
      <p:ext uri="{BB962C8B-B14F-4D97-AF65-F5344CB8AC3E}">
        <p14:creationId xmlns:p14="http://schemas.microsoft.com/office/powerpoint/2010/main" val="244100390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https://www.2tolead.com/childrens-non-profit-organization-sees-advantages-of-digital-transformation-realized-case-study/</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https://www.prnewswire.com/news-releases/the-trevor-project-launches-new-ai-tool-to-support-crisis-counselor-training-301254382.html</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457200" lvl="0" indent="-457200">
              <a:buClr>
                <a:srgbClr val="000000"/>
              </a:buClr>
              <a:buFont typeface="Arial" panose="020B0604020202020204" pitchFamily="34" charset="0"/>
              <a:buChar char="•"/>
              <a:defRP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https://34slpa7u66f159hfp1fhl9aur1-wpengine.netdna-ssl.com/wp-content/uploads/2014/05/Scrum-in-Church-Agile.pdf</a:t>
            </a:r>
            <a:endParaRPr lang="en-GB" dirty="0">
              <a:solidFill>
                <a:srgbClr val="0D9390">
                  <a:lumMod val="75000"/>
                </a:srgbClr>
              </a:solidFill>
            </a:endParaRPr>
          </a:p>
          <a:p>
            <a:pPr marL="17100" indent="0">
              <a:buClr>
                <a:srgbClr val="000000"/>
              </a:buClr>
            </a:pP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References</a:t>
            </a:r>
          </a:p>
          <a:p>
            <a:endParaRPr lang="en-ZA" dirty="0"/>
          </a:p>
        </p:txBody>
      </p:sp>
    </p:spTree>
    <p:extLst>
      <p:ext uri="{BB962C8B-B14F-4D97-AF65-F5344CB8AC3E}">
        <p14:creationId xmlns:p14="http://schemas.microsoft.com/office/powerpoint/2010/main" val="69441823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10984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https://kissflow.com/project/agile/benefits-of-agile/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sz="2400"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https://leadershiptribe.com/agile-non-profits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93401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633815"/>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https://medium.com/serious-scrum/scrum-beyond-software-how-local-ngos-inspire-human-values-and-principles-160c6451597f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https://mzninternational.com/2020/09/10/5-lessons-for-building-an-agile-non-profit-organisation/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https://searchsoftwarequality.techtarget.com/feature/Agile-basics-FAQ-Getting-started-with-Agile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93241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222694"/>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https://soldevelofoundation.org/how-to-be-agile-in-non-profits-organization/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https://taprootfoundation.org/resources/webinar-a-non-profit-case-study-in-agile/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https://www.cprime.com/resources/what-is-agile-what-is-scrum/</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https://www.forbes.com/sites/forbesnon-profitcouncil/2021/12/07/14-essential-agile-practices-for-non-profit-organizations/?sh=2702b0675c6d</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21742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890296"/>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https://www.pebbleroad.com/work/non-profit-agile-mindset</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https://www.pncpa.com/insights/adapting-agile-methodology-non-software-projects/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https://www.youtube.com/watch?v=HCsmml0aIKE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2156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018536"/>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https://www.cprime.com/resources/what-is-agile-what-is-scrum/</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http://agilemanifesto.org/</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https://www.agileforhardware.com/</a:t>
            </a:r>
            <a:endParaRPr lang="en-GB" sz="2400" dirty="0">
              <a:solidFill>
                <a:schemeClr val="accent2">
                  <a:lumMod val="75000"/>
                </a:schemeClr>
              </a:solidFill>
              <a:latin typeface="Calibri" panose="020F0502020204030204"/>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44423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68333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https://mzninternational.com/2020/09/10/5-lessons-for-building-an-agile-non-profit-organisation/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https://soldevelofoundation.org/how-to-be-agile-in-non-profits-organization/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https://medium.com/serious-scrum/scrum-beyond-software-how-local-ngos-inspire-human-values-and-principles-160c6451597f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https://www.youtube.com/watch?v=HCsmml0aIKE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21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en-GB" b="1" u="sng" dirty="0">
                <a:solidFill>
                  <a:schemeClr val="accent2"/>
                </a:solidFill>
              </a:rPr>
              <a:t>The Efficient Employee Onboarding Processes Case</a:t>
            </a:r>
          </a:p>
          <a:p>
            <a:pPr marL="0" indent="0"/>
            <a:endParaRPr lang="en-GB" b="1" u="sng" dirty="0">
              <a:solidFill>
                <a:schemeClr val="accent2"/>
              </a:solidFill>
            </a:endParaRPr>
          </a:p>
          <a:p>
            <a:pPr marL="114300" indent="-342900">
              <a:buClr>
                <a:schemeClr val="accent2"/>
              </a:buClr>
              <a:buFont typeface="Arial" panose="020B0604020202020204" pitchFamily="34" charset="0"/>
              <a:buChar char="•"/>
            </a:pPr>
            <a:r>
              <a:rPr lang="en-GB" dirty="0">
                <a:solidFill>
                  <a:srgbClr val="000000"/>
                </a:solidFill>
                <a:latin typeface="+mn-lt"/>
              </a:rPr>
              <a:t>Creating an HR committee</a:t>
            </a:r>
          </a:p>
          <a:p>
            <a:pPr marL="114300" indent="-342900">
              <a:buClr>
                <a:schemeClr val="accent2"/>
              </a:buClr>
              <a:buFont typeface="Arial" panose="020B0604020202020204" pitchFamily="34" charset="0"/>
              <a:buChar char="•"/>
            </a:pPr>
            <a:endParaRPr lang="en-GB" dirty="0">
              <a:solidFill>
                <a:srgbClr val="000000"/>
              </a:solidFill>
              <a:latin typeface="+mn-lt"/>
            </a:endParaRPr>
          </a:p>
          <a:p>
            <a:pPr marL="114300" indent="-342900">
              <a:buClr>
                <a:schemeClr val="accent2"/>
              </a:buClr>
              <a:buFont typeface="Arial" panose="020B0604020202020204" pitchFamily="34" charset="0"/>
              <a:buChar char="•"/>
            </a:pPr>
            <a:r>
              <a:rPr lang="en-GB" dirty="0">
                <a:solidFill>
                  <a:srgbClr val="000000"/>
                </a:solidFill>
                <a:latin typeface="+mn-lt"/>
              </a:rPr>
              <a:t>Conducting research and making changes</a:t>
            </a:r>
          </a:p>
          <a:p>
            <a:pPr marL="114300" indent="-342900">
              <a:buClr>
                <a:schemeClr val="accent2"/>
              </a:buClr>
              <a:buFont typeface="Arial" panose="020B0604020202020204" pitchFamily="34" charset="0"/>
              <a:buChar char="•"/>
            </a:pPr>
            <a:endParaRPr lang="en-GB" dirty="0">
              <a:solidFill>
                <a:srgbClr val="000000"/>
              </a:solidFill>
              <a:latin typeface="+mn-lt"/>
            </a:endParaRPr>
          </a:p>
          <a:p>
            <a:pPr marL="114300" indent="-342900">
              <a:buClr>
                <a:schemeClr val="accent2"/>
              </a:buClr>
              <a:buFont typeface="Arial" panose="020B0604020202020204" pitchFamily="34" charset="0"/>
              <a:buChar char="•"/>
            </a:pPr>
            <a:r>
              <a:rPr lang="en-GB" dirty="0">
                <a:solidFill>
                  <a:srgbClr val="000000"/>
                </a:solidFill>
                <a:latin typeface="+mn-lt"/>
              </a:rPr>
              <a:t>Mailing a pre-boarding package</a:t>
            </a:r>
          </a:p>
          <a:p>
            <a:pPr marL="114300" indent="-342900">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in Point </a:t>
            </a:r>
            <a:endParaRPr lang="en-ZA" dirty="0"/>
          </a:p>
        </p:txBody>
      </p:sp>
    </p:spTree>
    <p:extLst>
      <p:ext uri="{BB962C8B-B14F-4D97-AF65-F5344CB8AC3E}">
        <p14:creationId xmlns:p14="http://schemas.microsoft.com/office/powerpoint/2010/main" val="205478181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597394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https://leadershiptribe.com/agile-non-profits</a:t>
            </a:r>
            <a:endParaRPr lang="en-GB" sz="2400" noProof="0" dirty="0">
              <a:solidFill>
                <a:schemeClr val="accent2">
                  <a:lumMod val="75000"/>
                </a:schemeClr>
              </a:solidFill>
              <a:latin typeface="Calibri" panose="020F0502020204030204"/>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https://kissflow.com/project/agile/benefits-of-agile/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https://www.forbes.com/sites/forbesnon-profitcouncil/2021/12/07/14-essential-agile-practices-for-non-profit-organizations/?sh=2702b0675c6d</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sz="2400"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https://www.pncpa.com/insights/adapting-agile-methodology-non-software-projects/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13182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5385064"/>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https://taprootfoundation.org/resources/webinar-a-non-profit-case-study-in-agile/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https://34slpa7u66f159hfp1fhl9aur1-wpengine.netdna-ssl.com/wp-content/uploads/2014/05/Scrum-in-Church-Agile.pdf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600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https://charitydigital.org.uk/topics/how-to-ensure-you-collect-data-ethically-9433</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743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58487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https://charitydigital.org.uk/topics/topics/top-5-lesser-known-benefits-of-crm-systems-for-smaller-charities-7023#:~:text=A%20CRM%20can%20improve%20the,likely%20to%20drive%20positive%20engagement</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https://eprints.lancs.ac.uk/id/eprint/144684/1/IMR_paper_1_.pdf</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https://instream.io/en/what-can-non-profit-organisations-gain-thanks-to-crm-system/</a:t>
            </a:r>
            <a:endParaRPr lang="en-GB" dirty="0">
              <a:solidFill>
                <a:schemeClr val="accent2">
                  <a:lumMod val="75000"/>
                </a:schemeClr>
              </a:solidFill>
            </a:endParaRPr>
          </a:p>
          <a:p>
            <a:pPr marL="474300" indent="-457200">
              <a:buClr>
                <a:schemeClr val="accent2"/>
              </a:buClr>
              <a:buFont typeface="Arial" panose="020B0604020202020204" pitchFamily="34" charset="0"/>
              <a:buChar char="•"/>
            </a:pPr>
            <a:endParaRPr lang="en-GB" dirty="0">
              <a:solidFill>
                <a:schemeClr val="accent2">
                  <a:lumMod val="75000"/>
                </a:schemeClr>
              </a:solidFill>
            </a:endParaRPr>
          </a:p>
          <a:p>
            <a:endParaRPr lang="en-ZA" dirty="0"/>
          </a:p>
        </p:txBody>
      </p:sp>
    </p:spTree>
    <p:extLst>
      <p:ext uri="{BB962C8B-B14F-4D97-AF65-F5344CB8AC3E}">
        <p14:creationId xmlns:p14="http://schemas.microsoft.com/office/powerpoint/2010/main" val="273491343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https://www.adaptaconsulting.co.uk/case-study?case=8</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https://www.civilsociety.co.uk/voices/ned-nicol-crm-for-charities-six-steps-to-success.html</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https://www.g2.com/categories/non-profit-crm</a:t>
            </a:r>
            <a:endParaRPr lang="en-GB" dirty="0">
              <a:solidFill>
                <a:srgbClr val="0D9390">
                  <a:lumMod val="75000"/>
                </a:srgbClr>
              </a:solidFill>
            </a:endParaRPr>
          </a:p>
          <a:p>
            <a:pPr marL="17100" lvl="0" indent="0">
              <a:buClr>
                <a:srgbClr val="0D9390"/>
              </a:buClr>
            </a:pPr>
            <a:endParaRPr lang="en-GB" dirty="0">
              <a:solidFill>
                <a:srgbClr val="0D9390">
                  <a:lumMod val="75000"/>
                </a:srgbClr>
              </a:solidFill>
            </a:endParaRPr>
          </a:p>
          <a:p>
            <a:pPr marL="474300" indent="-457200">
              <a:buClr>
                <a:schemeClr val="accent2"/>
              </a:buClr>
              <a:buFont typeface="Arial" panose="020B0604020202020204" pitchFamily="34" charset="0"/>
              <a:buChar char="•"/>
            </a:pP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endParaRPr lang="en-ZA" dirty="0"/>
          </a:p>
        </p:txBody>
      </p:sp>
    </p:spTree>
    <p:extLst>
      <p:ext uri="{BB962C8B-B14F-4D97-AF65-F5344CB8AC3E}">
        <p14:creationId xmlns:p14="http://schemas.microsoft.com/office/powerpoint/2010/main" val="17805916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https://www.researchgate.net/publication/282124862_Successful_Application_of_a_Customer_Relationship_Management_Program_in_a_non-profit_Organization</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https://www.sciencedirect.com/science/article/abs/pii/S0040162521007095?dgcid=rss_sd_all</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https://www.tutorialspoint.com/customer_relationship_management/crm_introduct</a:t>
            </a:r>
            <a:endParaRPr lang="en-GB" dirty="0">
              <a:solidFill>
                <a:srgbClr val="0D9390">
                  <a:lumMod val="75000"/>
                </a:srgb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318729391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https://www.youtube.com/watch?v=4OwKslFijPI</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https://www.successwithcrm.com/ultimate-crm-faqs</a:t>
            </a:r>
            <a:endParaRPr lang="en-GB" dirty="0">
              <a:solidFill>
                <a:srgbClr val="0D9390">
                  <a:lumMod val="75000"/>
                </a:srgbClr>
              </a:solidFill>
            </a:endParaRPr>
          </a:p>
          <a:p>
            <a:pPr marL="17100" lvl="0" indent="0">
              <a:buClr>
                <a:srgbClr val="000000"/>
              </a:buClr>
            </a:pPr>
            <a:endParaRPr lang="en-GB" dirty="0">
              <a:solidFill>
                <a:srgbClr val="0D9390">
                  <a:lumMod val="75000"/>
                </a:srgb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https://biztechmagazine.com/article/2021/03/how-advanced-data-analytics-powers-organizations-missions</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https://biztechmagazine.com/article/2021/11/benefits-crm-system-non-profits-perfcon</a:t>
            </a:r>
            <a:endParaRPr lang="en-GB" dirty="0">
              <a:solidFill>
                <a:srgbClr val="0D9390">
                  <a:lumMod val="75000"/>
                </a:srgb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22308598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https://www.tutorialspoint.com/customer_relationship_management/crm_introduct</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https://instream.io/en/what-can-non-profit-organisations-gain-thanks-to-crm-system/</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https://biztechmagazine.com/article/2021/11/benefits-crm-system-non-profits-perfcon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p:txBody>
      </p:sp>
    </p:spTree>
    <p:extLst>
      <p:ext uri="{BB962C8B-B14F-4D97-AF65-F5344CB8AC3E}">
        <p14:creationId xmlns:p14="http://schemas.microsoft.com/office/powerpoint/2010/main" val="279417215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https://www.salesforce.org/blog/what-is-a-donor-management-system/</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https://associationsnow.com/2020/10/membership-software-what-associations-should-keep-in-mind/</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https://www.civilsociety.co.uk/voices/ned-nicol-crm-for-charities-six-steps-to-success.html</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https://events.charitydigital.org.uk/crm-ebook/</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158644917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https://www.youtube.com/watch?v=4OwKslFijPI</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81958344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https://charitydigital.org.uk/topics/how-to-ensure-you-collect-data-ethically-9433</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https://www.adaptaconsulting.co.uk/case-study?case=8</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https://biztechmagazine.com/article/2021/03/how-advanced-data-analytics-powers-organizations-missions</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https://teamrubiconusa.org/</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604240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Introduction</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3785652"/>
          </a:xfrm>
          <a:prstGeom prst="rect">
            <a:avLst/>
          </a:prstGeom>
          <a:noFill/>
        </p:spPr>
        <p:txBody>
          <a:bodyPr wrap="square" rtlCol="0">
            <a:spAutoFit/>
          </a:bodyPr>
          <a:lstStyle/>
          <a:p>
            <a:pPr marL="342900" indent="-342900">
              <a:buBlip>
                <a:blip r:embed="rId3"/>
              </a:buBlip>
            </a:pPr>
            <a:r>
              <a:rPr lang="en-GB" sz="2400" dirty="0">
                <a:solidFill>
                  <a:srgbClr val="000000"/>
                </a:solidFill>
              </a:rPr>
              <a:t>The Covid pandemic has increased the number of organisations that need to implement business automation strategies. Many TSO’s, increase their risk to be get left behind if they fail to implement business automation strategies.  </a:t>
            </a:r>
          </a:p>
          <a:p>
            <a:pPr marL="342900" indent="-342900">
              <a:buBlip>
                <a:blip r:embed="rId3"/>
              </a:buBlip>
            </a:pPr>
            <a:endParaRPr lang="en-GB" sz="2400" dirty="0">
              <a:solidFill>
                <a:srgbClr val="000000"/>
              </a:solidFill>
            </a:endParaRPr>
          </a:p>
          <a:p>
            <a:pPr marL="342900" indent="-342900">
              <a:buBlip>
                <a:blip r:embed="rId3"/>
              </a:buBlip>
            </a:pPr>
            <a:r>
              <a:rPr lang="en-GB" sz="2400" dirty="0">
                <a:solidFill>
                  <a:srgbClr val="000000"/>
                </a:solidFill>
              </a:rPr>
              <a:t>In this course, TSO leaders will learn how digital automation can optimize an organization's processes, what the capabilities of automation software are, and the key elements of effective automation software. </a:t>
            </a:r>
          </a:p>
          <a:p>
            <a:pPr marL="342900" indent="-342900">
              <a:buBlip>
                <a:blip r:embed="rId3"/>
              </a:buBlip>
            </a:pPr>
            <a:endParaRPr lang="en-GB" sz="2400" dirty="0">
              <a:solidFill>
                <a:srgbClr val="000000"/>
              </a:solidFill>
            </a:endParaRPr>
          </a:p>
          <a:p>
            <a:pPr marL="342900" indent="-342900">
              <a:buBlip>
                <a:blip r:embed="rId3"/>
              </a:buBlip>
            </a:pPr>
            <a:r>
              <a:rPr lang="en-GB" sz="2400" dirty="0">
                <a:solidFill>
                  <a:srgbClr val="000000"/>
                </a:solidFill>
              </a:rPr>
              <a:t>They will also learn how to map out an automation strategy, as well as learn about best practices for creating and implementing an automation strategy.</a:t>
            </a:r>
          </a:p>
        </p:txBody>
      </p:sp>
    </p:spTree>
    <p:extLst>
      <p:ext uri="{BB962C8B-B14F-4D97-AF65-F5344CB8AC3E}">
        <p14:creationId xmlns:p14="http://schemas.microsoft.com/office/powerpoint/2010/main" val="1926009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en-GB" b="1" u="sng" dirty="0">
                <a:solidFill>
                  <a:schemeClr val="accent2"/>
                </a:solidFill>
              </a:rPr>
              <a:t>The Efficient Employee Onboarding Processes Case (Cont.)</a:t>
            </a:r>
          </a:p>
          <a:p>
            <a:pPr marL="0" indent="0"/>
            <a:endParaRPr lang="en-GB" b="1" u="sng" dirty="0">
              <a:solidFill>
                <a:schemeClr val="accent2"/>
              </a:solidFill>
            </a:endParaRPr>
          </a:p>
          <a:p>
            <a:pPr marL="114300" indent="-342900">
              <a:buClr>
                <a:schemeClr val="accent2"/>
              </a:buClr>
              <a:buFont typeface="Arial" panose="020B0604020202020204" pitchFamily="34" charset="0"/>
              <a:buChar char="•"/>
            </a:pPr>
            <a:r>
              <a:rPr lang="en-GB" dirty="0">
                <a:solidFill>
                  <a:srgbClr val="000000"/>
                </a:solidFill>
                <a:latin typeface="+mn-lt"/>
              </a:rPr>
              <a:t>First-day tour of the facility and meeting with senior leadership</a:t>
            </a:r>
          </a:p>
          <a:p>
            <a:pPr marL="114300" indent="-342900">
              <a:buClr>
                <a:schemeClr val="accent2"/>
              </a:buClr>
              <a:buFont typeface="Arial" panose="020B0604020202020204" pitchFamily="34" charset="0"/>
              <a:buChar char="•"/>
            </a:pPr>
            <a:endParaRPr lang="en-GB" dirty="0">
              <a:solidFill>
                <a:srgbClr val="000000"/>
              </a:solidFill>
              <a:latin typeface="+mn-lt"/>
            </a:endParaRPr>
          </a:p>
          <a:p>
            <a:pPr marL="114300" indent="-342900">
              <a:buClr>
                <a:schemeClr val="accent2"/>
              </a:buClr>
              <a:buFont typeface="Arial" panose="020B0604020202020204" pitchFamily="34" charset="0"/>
              <a:buChar char="•"/>
            </a:pPr>
            <a:r>
              <a:rPr lang="en-GB" dirty="0">
                <a:solidFill>
                  <a:srgbClr val="000000"/>
                </a:solidFill>
                <a:latin typeface="+mn-lt"/>
              </a:rPr>
              <a:t>Creating a buddy system</a:t>
            </a:r>
          </a:p>
          <a:p>
            <a:pPr marL="114300" indent="-342900">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in Point </a:t>
            </a:r>
            <a:endParaRPr lang="en-ZA" dirty="0"/>
          </a:p>
        </p:txBody>
      </p:sp>
    </p:spTree>
    <p:extLst>
      <p:ext uri="{BB962C8B-B14F-4D97-AF65-F5344CB8AC3E}">
        <p14:creationId xmlns:p14="http://schemas.microsoft.com/office/powerpoint/2010/main" val="386437769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https://www.researchgate.net/publication/282124862_Successful_Application_of_a_Customer_Relationship_Management_Program_in_a_non-profit_Organization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https://backlinko.com/advanced-seo</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https://backlinko.com/best-free-seo-tools</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https://backlinko.com/hub/seo/best-practices</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418536007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https://backlinko.com/seo-strategy</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https://developers.google.com/amp/</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https://developers.google.com/search/docs/advanced/structured-data/intro-structured-data</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https://markitors.com/local-seo-case-study/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70493205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https://seodesignchicago.com/case-studies/non-profit-search-engine-optimization-case-study/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https://www.classy.org/blog/7-seo-tips-non-profit-cant-afford-ignore/</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https://www.linkedin.com/pulse/power-modern-seo-content-non-profit-case-study-alexis-wisniewski/</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https://www.searchenginejournal.com/core-web-vitals/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32647509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https://www.searchenginejournal.com/seo-guide/how-seo-works/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https://www.semrush.com/blog/seo-results/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https://www.classy.org/blog/7-seo-tips-non-profit-cant-afford-ignore/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https://www.searchenginejournal.com/core-web-vitals/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https://developers.google.com/amp/</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03540012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https://developers.google.com/search/docs/advanced/structured-data/intro-structured-data</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https://backlinko.com/hub/seo/best-practices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https://backlinko.com/advanced-seo</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https://backlinko.com/seo-strategy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56202388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https://backlinko.com/seo-strategy#create-a-list-of-keywords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https://backlinko.com/seo-strategy#pageone</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https://www.semrush.com/blog/seo-results/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https://backlinko.com/google-ranking-factors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02896896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https://backlinko.com/best-free-seo-tools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https://www.linkedin.com/pulse/power-modern-seo-content-non-profit-case-study-alexis-wisniewski/</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https://markitors.com/local-seo-case-study/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42005799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89364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https://aws.amazon.com/government-education/non-profits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https://biztechmagazine.com/article/2021/06/what-non-profits-can-gain-multicloud-environment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https://biztechmagazine.com/media/video/full-webcast-how-embracing-anywhere-helps-businesses-meet-workers-where-they-are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https://brainscale.com/case-studies/non-profit-foundation-case-study/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https://faas.bakertilly.com/case-study/cambodian-childrens-fund</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84312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https://gadgets360.com/internet/news/g-suite-legacy-free-edition-transition-workplace-google-plan-may-july-1-discontinued-2718790</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https://itsmartsolutions.com.au/blog/its-time-to-ditch-the-server-the-benefits-of-cloud-services-for-non-profits/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https://learning.candid.org/resources/blog/how-cloud-computing-is-breaking-down-barriers-for-global-ngos/</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https://monday.com/blog/productivity/5-steps-to-build-a-tech-suite-for-your-non-profit/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1070086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https://ok.com.au/cloud-computing-faq-frequently-asked-questions/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https://www.councilofnon-profits.org/tools-resources/strategic-planning-non-profits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https://www.ensync-corp.com/blog/digital-transformation-for-non-profits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https://www.javatpoint.com/security-risks-of-cloud-computing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575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en-GB" b="1" u="sng" dirty="0">
                <a:solidFill>
                  <a:schemeClr val="accent2"/>
                </a:solidFill>
              </a:rPr>
              <a:t>Things to consider</a:t>
            </a:r>
          </a:p>
          <a:p>
            <a:pPr marL="0" indent="0"/>
            <a:endParaRPr lang="en-GB" b="1" u="sng" dirty="0">
              <a:solidFill>
                <a:schemeClr val="accent2"/>
              </a:solidFill>
            </a:endParaRPr>
          </a:p>
          <a:p>
            <a:pPr marL="360000" indent="-342900">
              <a:buClr>
                <a:schemeClr val="accent2"/>
              </a:buClr>
              <a:buFont typeface="Arial" panose="020B0604020202020204" pitchFamily="34" charset="0"/>
              <a:buChar char="•"/>
            </a:pPr>
            <a:r>
              <a:rPr lang="en-GB" dirty="0">
                <a:solidFill>
                  <a:srgbClr val="000000"/>
                </a:solidFill>
                <a:latin typeface="+mn-lt"/>
              </a:rPr>
              <a:t>What are the alternatives if your organisation does not have a dedicated  HR function? </a:t>
            </a:r>
          </a:p>
          <a:p>
            <a:pPr marL="360000" indent="-342900">
              <a:buClr>
                <a:schemeClr val="accent2"/>
              </a:buClr>
              <a:buFont typeface="Arial" panose="020B0604020202020204" pitchFamily="34" charset="0"/>
              <a:buChar char="•"/>
            </a:pPr>
            <a:endParaRPr lang="en-GB" dirty="0">
              <a:solidFill>
                <a:srgbClr val="000000"/>
              </a:solidFill>
              <a:latin typeface="+mn-lt"/>
            </a:endParaRPr>
          </a:p>
          <a:p>
            <a:pPr marL="114300" indent="-342900">
              <a:buClr>
                <a:schemeClr val="accent2"/>
              </a:buClr>
              <a:buFont typeface="Arial" panose="020B0604020202020204" pitchFamily="34" charset="0"/>
              <a:buChar char="•"/>
            </a:pPr>
            <a:r>
              <a:rPr lang="en-GB" dirty="0">
                <a:solidFill>
                  <a:srgbClr val="000000"/>
                </a:solidFill>
                <a:latin typeface="+mn-lt"/>
              </a:rPr>
              <a:t>Have you developed an onboarding system?</a:t>
            </a:r>
          </a:p>
          <a:p>
            <a:pPr marL="114300" indent="-342900">
              <a:buClr>
                <a:schemeClr val="accent2"/>
              </a:buClr>
              <a:buFont typeface="Arial" panose="020B0604020202020204" pitchFamily="34" charset="0"/>
              <a:buChar char="•"/>
            </a:pPr>
            <a:endParaRPr lang="en-GB" dirty="0">
              <a:solidFill>
                <a:srgbClr val="000000"/>
              </a:solidFill>
              <a:latin typeface="+mn-lt"/>
            </a:endParaRPr>
          </a:p>
          <a:p>
            <a:pPr marL="114300" indent="-342900">
              <a:buClr>
                <a:schemeClr val="accent2"/>
              </a:buClr>
              <a:buFont typeface="Arial" panose="020B0604020202020204" pitchFamily="34" charset="0"/>
              <a:buChar char="•"/>
            </a:pPr>
            <a:r>
              <a:rPr lang="en-GB" dirty="0">
                <a:solidFill>
                  <a:srgbClr val="000000"/>
                </a:solidFill>
                <a:latin typeface="+mn-lt"/>
              </a:rPr>
              <a:t>Is your onboard tour scripted?</a:t>
            </a:r>
          </a:p>
          <a:p>
            <a:pPr marL="114300" indent="-342900">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in Point </a:t>
            </a:r>
            <a:endParaRPr lang="en-ZA" dirty="0"/>
          </a:p>
        </p:txBody>
      </p:sp>
    </p:spTree>
    <p:extLst>
      <p:ext uri="{BB962C8B-B14F-4D97-AF65-F5344CB8AC3E}">
        <p14:creationId xmlns:p14="http://schemas.microsoft.com/office/powerpoint/2010/main" val="11220637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https://www.nten.org/wp-content/uploads/2020/02/Cloud-Computing-for-non-profits_-February-2020.pdf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https://www.proserveit.com/blog/cloud-computing-for-non-profits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https://www.snhu.edu/about-us/newsroom/stem/what-is-cloud-computing#:~:text=Cloud%20computing%20is%20a%20form,premise%20server%20in%20your%20organization</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https://www.techsoup.ca/content/4-ways-non-profits-can-leverage-cloud-technology-enhance-operations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85985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https://www.techsoup.org/support/articles-and-how-tos/what-are-the-benefits-and-drawbacks-of-cloud-computing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https://www.teqfocus.com/case-study/successful-migration-of-server/</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https://www.gartner.com/en/newsroom/press-releases/2021-04-21-gartner-forecasts-worldwide-public-cloud-end-user-spending-to-grow-23-percent-in-2021</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https://www.proserveit.com/blog/cloud-computing-for-non-profits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13062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https://www.techsoup.ca/content/4-ways-non-profits-can-leverage-cloud-technology-enhance-operations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https://www.rklcpa.com/six-ways-cloud-based-technology-can-transform-non-profit-organizations/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30062518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https://biztechmagazine.com/article/2021/06/what-non-profits-can-gain-multicloud-environment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https://itsmartsolutions.com.au/blog/its-time-to-ditch-the-server-the-benefits-of-cloud-services-for-non-profits/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https://docs.microsoft.com/en-us/industry/non-profit/configure-cloud-for-non-profit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https://www.nten.org/wp-content/uploads/2020/02/Cloud-Computing-for-non-profits_-February-2020.pdf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33336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https://newrelic.com/blog/best-practices/cloud-migration-checklist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https://aws.amazon.com/government-education/non-profits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https://biztechmagazine.com/media/video/full-webcast-how-embracing-anywhere-helps-businesses-meet-workers-where-they-are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https://www.councilofnon-profits.org/tools-resources/strategic-planning-non-profits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7254753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https://www.councilofnonprofits.org/sites/default/files/documents/strategic-board-agenda-sample.pdf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https://www.wanonprofitinstitute.org/wp-content/uploads/2016/10/Chapter1-PREPARE-Strategic-Planning-Timeline.pdf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https://www.nolo.com/legal-encyclopedia/create-strategic-plan-nonprofit-29521.html</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https://ssir.org/articles/entry/the_strategic_plan_is_dead._long_live_strategy</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55513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https://www.councilofnonprofits.org/tools-resources/business-planning-nonprofits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https://monday.com/blog/productivity/5-steps-to-build-a-tech-suite-for-your-non-profit/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https://www.nytimes.com/2012/12/05/world/americas/campaign-in-haiti-to-close-orphanages.html?_r=0</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https://www.engagingnetworks.net/resources/ultimate-guide-to-ecrm-selection/</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34513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https://www.javatpoint.com/security-risks-of-cloud-computing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https://www.techsoup.org/support/articles-and-how-tos/what-are-the-benefits-and-drawbacks-of-cloud-computing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https://brainscale.com/case-studies/non-profit-foundation-case-study/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https://www.teqfocus.com/case-study/successful-migration-of-server/</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https://faas.bakertilly.com/case-study/cambodian-childrens-fund</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87199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https://neilpatel.com/blog/17-seo-myths-that-you-should-never-follow/</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https://www.shopify.com/blog/7365564-32-key-performance-indicators-kpis-for-ecommerce#six</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2400" dirty="0">
                <a:solidFill>
                  <a:schemeClr val="accent2"/>
                </a:solidFill>
                <a:latin typeface="Calibri" panose="020F0502020204030204"/>
                <a:hlinkClick r:id="rId5">
                  <a:extLst>
                    <a:ext uri="{A12FA001-AC4F-418D-AE19-62706E023703}">
                      <ahyp:hlinkClr xmlns:ahyp="http://schemas.microsoft.com/office/drawing/2018/hyperlinkcolor" val="tx"/>
                    </a:ext>
                  </a:extLst>
                </a:hlinkClick>
              </a:rPr>
              <a:t>https://www.sevenconsulting.com/cloud-vs-non-cloud-solution-project-delivery-similar-but-different/</a:t>
            </a: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2400" dirty="0">
                <a:solidFill>
                  <a:schemeClr val="accent2"/>
                </a:solidFill>
                <a:latin typeface="Calibri" panose="020F0502020204030204"/>
                <a:hlinkClick r:id="rId6">
                  <a:extLst>
                    <a:ext uri="{A12FA001-AC4F-418D-AE19-62706E023703}">
                      <ahyp:hlinkClr xmlns:ahyp="http://schemas.microsoft.com/office/drawing/2018/hyperlinkcolor" val="tx"/>
                    </a:ext>
                  </a:extLst>
                </a:hlinkClick>
              </a:rPr>
              <a:t>https://www.blog.planview.com/dos-and-donts-for-agile-team-success/</a:t>
            </a:r>
            <a:endParaRPr kumimoji="0" lang="en-GB" sz="2400" b="0" i="0" u="none" strike="noStrike" kern="1200" cap="none" spc="0" normalizeH="0" baseline="0" noProof="0" dirty="0">
              <a:ln>
                <a:noFill/>
              </a:ln>
              <a:solidFill>
                <a:schemeClr val="accent2"/>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052758"/>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References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67765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https://www.google.com/amp/s/www.columbusglobal.com/en-gb/blog/misconceptions-about-crm-systems%3fhs_amp=true</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https://www.pragmatiq.co.uk/common-crm-misconceptions/</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rgbClr val="0D9390">
                  <a:lumMod val="75000"/>
                </a:srgbClr>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29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F7DA574-5E40-00B3-4F9A-A6D2A7437FD7}"/>
              </a:ext>
            </a:extLst>
          </p:cNvPr>
          <p:cNvSpPr txBox="1">
            <a:spLocks/>
          </p:cNvSpPr>
          <p:nvPr/>
        </p:nvSpPr>
        <p:spPr>
          <a:xfrm>
            <a:off x="804121" y="367023"/>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rgbClr val="000000"/>
                </a:solidFill>
              </a:rPr>
              <a:t>The Benefits of Business Process Automation</a:t>
            </a:r>
            <a:endParaRPr lang="en-ZA" sz="3600" dirty="0">
              <a:solidFill>
                <a:srgbClr val="000000"/>
              </a:solidFill>
            </a:endParaRPr>
          </a:p>
        </p:txBody>
      </p:sp>
      <p:graphicFrame>
        <p:nvGraphicFramePr>
          <p:cNvPr id="2" name="Diagram 1">
            <a:extLst>
              <a:ext uri="{FF2B5EF4-FFF2-40B4-BE49-F238E27FC236}">
                <a16:creationId xmlns:a16="http://schemas.microsoft.com/office/drawing/2014/main" id="{4DE6985D-1A62-A295-0976-5A907895D45C}"/>
              </a:ext>
            </a:extLst>
          </p:cNvPr>
          <p:cNvGraphicFramePr/>
          <p:nvPr>
            <p:extLst>
              <p:ext uri="{D42A27DB-BD31-4B8C-83A1-F6EECF244321}">
                <p14:modId xmlns:p14="http://schemas.microsoft.com/office/powerpoint/2010/main" val="3007994013"/>
              </p:ext>
            </p:extLst>
          </p:nvPr>
        </p:nvGraphicFramePr>
        <p:xfrm>
          <a:off x="702421" y="1779814"/>
          <a:ext cx="10787158" cy="3754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9205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F7DA574-5E40-00B3-4F9A-A6D2A7437FD7}"/>
              </a:ext>
            </a:extLst>
          </p:cNvPr>
          <p:cNvSpPr txBox="1">
            <a:spLocks/>
          </p:cNvSpPr>
          <p:nvPr/>
        </p:nvSpPr>
        <p:spPr>
          <a:xfrm>
            <a:off x="804121" y="367023"/>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rgbClr val="000000"/>
                </a:solidFill>
              </a:rPr>
              <a:t>The Benefits of Business Process Automation (Cont.)</a:t>
            </a:r>
            <a:endParaRPr lang="en-ZA" sz="3600" dirty="0">
              <a:solidFill>
                <a:srgbClr val="000000"/>
              </a:solidFill>
            </a:endParaRPr>
          </a:p>
        </p:txBody>
      </p:sp>
      <p:graphicFrame>
        <p:nvGraphicFramePr>
          <p:cNvPr id="2" name="Diagram 1">
            <a:extLst>
              <a:ext uri="{FF2B5EF4-FFF2-40B4-BE49-F238E27FC236}">
                <a16:creationId xmlns:a16="http://schemas.microsoft.com/office/drawing/2014/main" id="{4DE6985D-1A62-A295-0976-5A907895D45C}"/>
              </a:ext>
            </a:extLst>
          </p:cNvPr>
          <p:cNvGraphicFramePr/>
          <p:nvPr>
            <p:extLst>
              <p:ext uri="{D42A27DB-BD31-4B8C-83A1-F6EECF244321}">
                <p14:modId xmlns:p14="http://schemas.microsoft.com/office/powerpoint/2010/main" val="782328133"/>
              </p:ext>
            </p:extLst>
          </p:nvPr>
        </p:nvGraphicFramePr>
        <p:xfrm>
          <a:off x="702421" y="1779814"/>
          <a:ext cx="10787158" cy="3754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9042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Font typeface="+mj-lt"/>
              <a:buAutoNum type="arabicPeriod"/>
            </a:pPr>
            <a:r>
              <a:rPr lang="en-GB" dirty="0">
                <a:solidFill>
                  <a:srgbClr val="000000"/>
                </a:solidFill>
                <a:latin typeface="+mn-lt"/>
              </a:rPr>
              <a:t>Start with a </a:t>
            </a:r>
            <a:r>
              <a:rPr lang="en-GB" b="1" dirty="0">
                <a:solidFill>
                  <a:schemeClr val="accent2"/>
                </a:solidFill>
                <a:latin typeface="+mn-lt"/>
              </a:rPr>
              <a:t>clear understanding </a:t>
            </a:r>
            <a:r>
              <a:rPr lang="en-GB" dirty="0">
                <a:solidFill>
                  <a:srgbClr val="000000"/>
                </a:solidFill>
                <a:latin typeface="+mn-lt"/>
              </a:rPr>
              <a:t>of what tasks are involved, who is responsible, and when each task is to be executed.</a:t>
            </a:r>
          </a:p>
          <a:p>
            <a:pPr marL="474300" indent="-457200">
              <a:buClr>
                <a:schemeClr val="accent2"/>
              </a:buClr>
              <a:buFont typeface="+mj-lt"/>
              <a:buAutoNum type="arabicPeriod"/>
            </a:pPr>
            <a:endParaRPr lang="en-GB" dirty="0">
              <a:solidFill>
                <a:srgbClr val="000000"/>
              </a:solidFill>
              <a:latin typeface="+mn-lt"/>
            </a:endParaRPr>
          </a:p>
          <a:p>
            <a:pPr marL="474300" indent="-457200">
              <a:buClr>
                <a:schemeClr val="accent2"/>
              </a:buClr>
              <a:buFont typeface="+mj-lt"/>
              <a:buAutoNum type="arabicPeriod"/>
            </a:pPr>
            <a:r>
              <a:rPr lang="en-GB" dirty="0">
                <a:solidFill>
                  <a:srgbClr val="000000"/>
                </a:solidFill>
                <a:latin typeface="+mn-lt"/>
              </a:rPr>
              <a:t>Ensure that you have </a:t>
            </a:r>
            <a:r>
              <a:rPr lang="en-GB" b="1" dirty="0">
                <a:solidFill>
                  <a:schemeClr val="accent2"/>
                </a:solidFill>
                <a:latin typeface="+mn-lt"/>
              </a:rPr>
              <a:t>clearly defined goals </a:t>
            </a:r>
            <a:r>
              <a:rPr lang="en-GB" dirty="0">
                <a:solidFill>
                  <a:srgbClr val="000000"/>
                </a:solidFill>
                <a:latin typeface="+mn-lt"/>
              </a:rPr>
              <a:t>when you automate a business process. This will save a lot of time in course correction.</a:t>
            </a:r>
          </a:p>
          <a:p>
            <a:pPr marL="474300" indent="-457200">
              <a:buClr>
                <a:schemeClr val="accent2"/>
              </a:buClr>
              <a:buFont typeface="+mj-lt"/>
              <a:buAutoNum type="arabicPeriod"/>
            </a:pPr>
            <a:endParaRPr lang="en-GB" dirty="0">
              <a:solidFill>
                <a:srgbClr val="000000"/>
              </a:solidFill>
              <a:latin typeface="+mn-lt"/>
            </a:endParaRPr>
          </a:p>
          <a:p>
            <a:pPr marL="474300" indent="-457200">
              <a:buClr>
                <a:schemeClr val="accent2"/>
              </a:buClr>
              <a:buFont typeface="+mj-lt"/>
              <a:buAutoNum type="arabicPeriod"/>
            </a:pPr>
            <a:r>
              <a:rPr lang="en-GB" dirty="0">
                <a:solidFill>
                  <a:srgbClr val="000000"/>
                </a:solidFill>
                <a:latin typeface="+mn-lt"/>
              </a:rPr>
              <a:t>Measure </a:t>
            </a:r>
            <a:r>
              <a:rPr lang="en-GB" b="1" dirty="0">
                <a:solidFill>
                  <a:schemeClr val="accent2"/>
                </a:solidFill>
                <a:latin typeface="+mn-lt"/>
              </a:rPr>
              <a:t>results</a:t>
            </a:r>
            <a:r>
              <a:rPr lang="en-GB" dirty="0">
                <a:solidFill>
                  <a:srgbClr val="000000"/>
                </a:solidFill>
                <a:latin typeface="+mn-lt"/>
              </a:rPr>
              <a:t> with a phased approach. Many organizations are disappointed when the results do not materialize overnight.</a:t>
            </a:r>
          </a:p>
          <a:p>
            <a:pPr marL="114300" indent="-342900">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Best Practices for Business Process Automation</a:t>
            </a:r>
            <a:endParaRPr lang="en-ZA" dirty="0"/>
          </a:p>
        </p:txBody>
      </p:sp>
    </p:spTree>
    <p:extLst>
      <p:ext uri="{BB962C8B-B14F-4D97-AF65-F5344CB8AC3E}">
        <p14:creationId xmlns:p14="http://schemas.microsoft.com/office/powerpoint/2010/main" val="3872794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n-GB" b="1" dirty="0">
                <a:solidFill>
                  <a:schemeClr val="accent2"/>
                </a:solidFill>
                <a:latin typeface="+mn-lt"/>
              </a:rPr>
              <a:t>Definition: </a:t>
            </a:r>
            <a:r>
              <a:rPr lang="en-GB" dirty="0">
                <a:solidFill>
                  <a:srgbClr val="000000"/>
                </a:solidFill>
                <a:latin typeface="+mn-lt"/>
              </a:rPr>
              <a:t>BPM is how a company creates, edits and analyses the predictable processes that make up the core of its business. </a:t>
            </a:r>
          </a:p>
          <a:p>
            <a:pPr marL="114300" indent="-342900">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Business Process Management (BPM)</a:t>
            </a:r>
            <a:endParaRPr lang="en-ZA" dirty="0"/>
          </a:p>
        </p:txBody>
      </p:sp>
    </p:spTree>
    <p:extLst>
      <p:ext uri="{BB962C8B-B14F-4D97-AF65-F5344CB8AC3E}">
        <p14:creationId xmlns:p14="http://schemas.microsoft.com/office/powerpoint/2010/main" val="3557065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n-GB" b="1" u="sng" dirty="0">
                <a:solidFill>
                  <a:schemeClr val="accent2"/>
                </a:solidFill>
                <a:latin typeface="+mn-lt"/>
              </a:rPr>
              <a:t>Different types of processes</a:t>
            </a:r>
          </a:p>
          <a:p>
            <a:pPr marL="17100" indent="0">
              <a:buClr>
                <a:schemeClr val="accent2"/>
              </a:buClr>
            </a:pPr>
            <a:endParaRPr lang="en-GB" b="1" u="sng" dirty="0">
              <a:solidFill>
                <a:schemeClr val="accent2"/>
              </a:solidFill>
              <a:latin typeface="+mn-lt"/>
            </a:endParaRPr>
          </a:p>
          <a:p>
            <a:pPr marL="474300" indent="-457200">
              <a:buClr>
                <a:schemeClr val="accent2"/>
              </a:buClr>
              <a:buFont typeface="+mj-lt"/>
              <a:buAutoNum type="arabicPeriod"/>
            </a:pPr>
            <a:r>
              <a:rPr lang="en-GB" b="1" dirty="0">
                <a:latin typeface="+mn-lt"/>
              </a:rPr>
              <a:t>Operational (primary): </a:t>
            </a:r>
            <a:r>
              <a:rPr lang="en-GB" dirty="0">
                <a:solidFill>
                  <a:srgbClr val="000000"/>
                </a:solidFill>
                <a:latin typeface="+mn-lt"/>
              </a:rPr>
              <a:t>directly related to income generator</a:t>
            </a:r>
          </a:p>
          <a:p>
            <a:pPr marL="474300" indent="-457200">
              <a:buClr>
                <a:schemeClr val="accent2"/>
              </a:buClr>
              <a:buFont typeface="+mj-lt"/>
              <a:buAutoNum type="arabicPeriod"/>
            </a:pPr>
            <a:endParaRPr lang="en-GB" dirty="0">
              <a:solidFill>
                <a:srgbClr val="000000"/>
              </a:solidFill>
              <a:latin typeface="+mn-lt"/>
            </a:endParaRPr>
          </a:p>
          <a:p>
            <a:pPr marL="474300" indent="-457200">
              <a:buClr>
                <a:schemeClr val="accent2"/>
              </a:buClr>
              <a:buFont typeface="+mj-lt"/>
              <a:buAutoNum type="arabicPeriod"/>
            </a:pPr>
            <a:r>
              <a:rPr lang="en-GB" b="1" dirty="0">
                <a:latin typeface="+mn-lt"/>
              </a:rPr>
              <a:t>Supporting (secondary): </a:t>
            </a:r>
            <a:r>
              <a:rPr lang="en-GB" dirty="0">
                <a:solidFill>
                  <a:srgbClr val="000000"/>
                </a:solidFill>
                <a:latin typeface="+mn-lt"/>
              </a:rPr>
              <a:t>processes that help to prevent chaos and keep things organized </a:t>
            </a:r>
          </a:p>
          <a:p>
            <a:pPr marL="474300" indent="-457200">
              <a:buClr>
                <a:schemeClr val="accent2"/>
              </a:buClr>
              <a:buFont typeface="+mj-lt"/>
              <a:buAutoNum type="arabicPeriod"/>
            </a:pPr>
            <a:endParaRPr lang="en-GB" dirty="0">
              <a:solidFill>
                <a:srgbClr val="000000"/>
              </a:solidFill>
              <a:latin typeface="+mn-lt"/>
            </a:endParaRPr>
          </a:p>
          <a:p>
            <a:pPr marL="474300" indent="-457200">
              <a:buClr>
                <a:schemeClr val="accent2"/>
              </a:buClr>
              <a:buFont typeface="+mj-lt"/>
              <a:buAutoNum type="arabicPeriod"/>
            </a:pPr>
            <a:r>
              <a:rPr lang="en-GB" b="1" dirty="0">
                <a:solidFill>
                  <a:srgbClr val="000000"/>
                </a:solidFill>
                <a:latin typeface="+mn-lt"/>
              </a:rPr>
              <a:t>Managerial: </a:t>
            </a:r>
            <a:r>
              <a:rPr lang="en-GB" dirty="0">
                <a:solidFill>
                  <a:srgbClr val="000000"/>
                </a:solidFill>
                <a:latin typeface="+mn-lt"/>
              </a:rPr>
              <a:t>they help the organization and management of all other processes</a:t>
            </a:r>
          </a:p>
          <a:p>
            <a:pPr marL="114300" indent="-342900">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Business Process Management (BPM)</a:t>
            </a:r>
            <a:endParaRPr lang="en-ZA" dirty="0"/>
          </a:p>
        </p:txBody>
      </p:sp>
    </p:spTree>
    <p:extLst>
      <p:ext uri="{BB962C8B-B14F-4D97-AF65-F5344CB8AC3E}">
        <p14:creationId xmlns:p14="http://schemas.microsoft.com/office/powerpoint/2010/main" val="2793669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A91824A-6240-C949-8F4C-783029CD29F8}"/>
              </a:ext>
            </a:extLst>
          </p:cNvPr>
          <p:cNvSpPr>
            <a:spLocks noGrp="1"/>
          </p:cNvSpPr>
          <p:nvPr>
            <p:ph type="body" sz="quarter" idx="29"/>
          </p:nvPr>
        </p:nvSpPr>
        <p:spPr/>
        <p:txBody>
          <a:bodyPr>
            <a:normAutofit lnSpcReduction="10000"/>
          </a:bodyPr>
          <a:lstStyle/>
          <a:p>
            <a:r>
              <a:rPr lang="en-GB" dirty="0"/>
              <a:t>The Main Steps of Business Process Management (BPM)</a:t>
            </a:r>
          </a:p>
          <a:p>
            <a:endParaRPr lang="en-US" dirty="0"/>
          </a:p>
        </p:txBody>
      </p:sp>
      <p:sp>
        <p:nvSpPr>
          <p:cNvPr id="3" name="Text Placeholder 2">
            <a:extLst>
              <a:ext uri="{FF2B5EF4-FFF2-40B4-BE49-F238E27FC236}">
                <a16:creationId xmlns:a16="http://schemas.microsoft.com/office/drawing/2014/main" id="{6C6FC979-5F15-2745-ACC0-A3B4603BFA4B}"/>
              </a:ext>
            </a:extLst>
          </p:cNvPr>
          <p:cNvSpPr>
            <a:spLocks noGrp="1"/>
          </p:cNvSpPr>
          <p:nvPr>
            <p:ph type="body" sz="quarter" idx="31"/>
          </p:nvPr>
        </p:nvSpPr>
        <p:spPr/>
        <p:txBody>
          <a:bodyPr/>
          <a:lstStyle/>
          <a:p>
            <a:r>
              <a:rPr lang="en-US" dirty="0"/>
              <a:t>Design</a:t>
            </a:r>
          </a:p>
        </p:txBody>
      </p:sp>
      <p:sp>
        <p:nvSpPr>
          <p:cNvPr id="5" name="Text Placeholder 4">
            <a:extLst>
              <a:ext uri="{FF2B5EF4-FFF2-40B4-BE49-F238E27FC236}">
                <a16:creationId xmlns:a16="http://schemas.microsoft.com/office/drawing/2014/main" id="{12763278-D861-B842-BBA7-BEB0B7534E87}"/>
              </a:ext>
            </a:extLst>
          </p:cNvPr>
          <p:cNvSpPr>
            <a:spLocks noGrp="1"/>
          </p:cNvSpPr>
          <p:nvPr>
            <p:ph type="body" sz="quarter" idx="30"/>
          </p:nvPr>
        </p:nvSpPr>
        <p:spPr>
          <a:xfrm>
            <a:off x="3281405" y="4287833"/>
            <a:ext cx="1732731" cy="1237497"/>
          </a:xfrm>
        </p:spPr>
        <p:txBody>
          <a:bodyPr/>
          <a:lstStyle/>
          <a:p>
            <a:r>
              <a:rPr lang="en-US" dirty="0"/>
              <a:t>Model</a:t>
            </a:r>
          </a:p>
        </p:txBody>
      </p:sp>
      <p:sp>
        <p:nvSpPr>
          <p:cNvPr id="23" name="Text Placeholder 22">
            <a:extLst>
              <a:ext uri="{FF2B5EF4-FFF2-40B4-BE49-F238E27FC236}">
                <a16:creationId xmlns:a16="http://schemas.microsoft.com/office/drawing/2014/main" id="{954E5E01-07AA-F34E-A5F3-ED7BCDE58D6D}"/>
              </a:ext>
            </a:extLst>
          </p:cNvPr>
          <p:cNvSpPr>
            <a:spLocks noGrp="1"/>
          </p:cNvSpPr>
          <p:nvPr>
            <p:ph type="body" sz="quarter" idx="33"/>
          </p:nvPr>
        </p:nvSpPr>
        <p:spPr>
          <a:xfrm>
            <a:off x="5350039" y="4297371"/>
            <a:ext cx="1732731" cy="1237497"/>
          </a:xfrm>
        </p:spPr>
        <p:txBody>
          <a:bodyPr/>
          <a:lstStyle/>
          <a:p>
            <a:r>
              <a:rPr lang="en-US" dirty="0"/>
              <a:t>Execute</a:t>
            </a:r>
          </a:p>
        </p:txBody>
      </p:sp>
      <p:sp>
        <p:nvSpPr>
          <p:cNvPr id="25" name="Text Placeholder 24">
            <a:extLst>
              <a:ext uri="{FF2B5EF4-FFF2-40B4-BE49-F238E27FC236}">
                <a16:creationId xmlns:a16="http://schemas.microsoft.com/office/drawing/2014/main" id="{60E45774-1BF3-224A-B1A0-EE4001CB61E1}"/>
              </a:ext>
            </a:extLst>
          </p:cNvPr>
          <p:cNvSpPr>
            <a:spLocks noGrp="1"/>
          </p:cNvSpPr>
          <p:nvPr>
            <p:ph type="body" sz="quarter" idx="32"/>
          </p:nvPr>
        </p:nvSpPr>
        <p:spPr>
          <a:xfrm>
            <a:off x="7225771" y="4287832"/>
            <a:ext cx="1732731" cy="1237497"/>
          </a:xfrm>
        </p:spPr>
        <p:txBody>
          <a:bodyPr/>
          <a:lstStyle/>
          <a:p>
            <a:r>
              <a:rPr lang="en-US" dirty="0"/>
              <a:t>Monitor</a:t>
            </a:r>
          </a:p>
        </p:txBody>
      </p:sp>
      <p:sp>
        <p:nvSpPr>
          <p:cNvPr id="27" name="Text Placeholder 26">
            <a:extLst>
              <a:ext uri="{FF2B5EF4-FFF2-40B4-BE49-F238E27FC236}">
                <a16:creationId xmlns:a16="http://schemas.microsoft.com/office/drawing/2014/main" id="{48DD194E-E11D-AD47-A022-89969DA51AF9}"/>
              </a:ext>
            </a:extLst>
          </p:cNvPr>
          <p:cNvSpPr>
            <a:spLocks noGrp="1"/>
          </p:cNvSpPr>
          <p:nvPr>
            <p:ph type="body" sz="quarter" idx="34"/>
          </p:nvPr>
        </p:nvSpPr>
        <p:spPr>
          <a:xfrm>
            <a:off x="9126096" y="4287831"/>
            <a:ext cx="1732731" cy="1237497"/>
          </a:xfrm>
        </p:spPr>
        <p:txBody>
          <a:bodyPr/>
          <a:lstStyle/>
          <a:p>
            <a:r>
              <a:rPr lang="en-US" dirty="0"/>
              <a:t>Optimize</a:t>
            </a:r>
          </a:p>
        </p:txBody>
      </p:sp>
      <p:grpSp>
        <p:nvGrpSpPr>
          <p:cNvPr id="28" name="Group 27">
            <a:extLst>
              <a:ext uri="{FF2B5EF4-FFF2-40B4-BE49-F238E27FC236}">
                <a16:creationId xmlns:a16="http://schemas.microsoft.com/office/drawing/2014/main" id="{E754E54E-88FE-8AB1-1386-8B2CB9053020}"/>
              </a:ext>
            </a:extLst>
          </p:cNvPr>
          <p:cNvGrpSpPr/>
          <p:nvPr/>
        </p:nvGrpSpPr>
        <p:grpSpPr>
          <a:xfrm>
            <a:off x="3689198" y="2443730"/>
            <a:ext cx="864347" cy="619263"/>
            <a:chOff x="3454400" y="159975"/>
            <a:chExt cx="4578885" cy="3280548"/>
          </a:xfrm>
        </p:grpSpPr>
        <p:sp>
          <p:nvSpPr>
            <p:cNvPr id="29" name="Freeform 403">
              <a:extLst>
                <a:ext uri="{FF2B5EF4-FFF2-40B4-BE49-F238E27FC236}">
                  <a16:creationId xmlns:a16="http://schemas.microsoft.com/office/drawing/2014/main" id="{792A0B4A-B1A5-8B85-FA37-6036A3954C76}"/>
                </a:ext>
              </a:extLst>
            </p:cNvPr>
            <p:cNvSpPr/>
            <p:nvPr/>
          </p:nvSpPr>
          <p:spPr>
            <a:xfrm>
              <a:off x="4917907" y="815474"/>
              <a:ext cx="1818989" cy="1732302"/>
            </a:xfrm>
            <a:custGeom>
              <a:avLst/>
              <a:gdLst>
                <a:gd name="connsiteX0" fmla="*/ 779311 w 1818990"/>
                <a:gd name="connsiteY0" fmla="*/ 202057 h 1732303"/>
                <a:gd name="connsiteX1" fmla="*/ 821509 w 1818990"/>
                <a:gd name="connsiteY1" fmla="*/ 146379 h 1732303"/>
                <a:gd name="connsiteX2" fmla="*/ 834078 w 1818990"/>
                <a:gd name="connsiteY2" fmla="*/ 148175 h 1732303"/>
                <a:gd name="connsiteX3" fmla="*/ 908598 w 1818990"/>
                <a:gd name="connsiteY3" fmla="*/ 0 h 1732303"/>
                <a:gd name="connsiteX4" fmla="*/ 935532 w 1818990"/>
                <a:gd name="connsiteY4" fmla="*/ 49392 h 1732303"/>
                <a:gd name="connsiteX5" fmla="*/ 1159988 w 1818990"/>
                <a:gd name="connsiteY5" fmla="*/ 506490 h 1732303"/>
                <a:gd name="connsiteX6" fmla="*/ 1259647 w 1818990"/>
                <a:gd name="connsiteY6" fmla="*/ 579231 h 1732303"/>
                <a:gd name="connsiteX7" fmla="*/ 1525402 w 1818990"/>
                <a:gd name="connsiteY7" fmla="*/ 616948 h 1732303"/>
                <a:gd name="connsiteX8" fmla="*/ 1818991 w 1818990"/>
                <a:gd name="connsiteY8" fmla="*/ 660053 h 1732303"/>
                <a:gd name="connsiteX9" fmla="*/ 1783976 w 1818990"/>
                <a:gd name="connsiteY9" fmla="*/ 696873 h 1732303"/>
                <a:gd name="connsiteX10" fmla="*/ 1418561 w 1818990"/>
                <a:gd name="connsiteY10" fmla="*/ 1052493 h 1732303"/>
                <a:gd name="connsiteX11" fmla="*/ 1376364 w 1818990"/>
                <a:gd name="connsiteY11" fmla="*/ 1172829 h 1732303"/>
                <a:gd name="connsiteX12" fmla="*/ 1424846 w 1818990"/>
                <a:gd name="connsiteY12" fmla="*/ 1450321 h 1732303"/>
                <a:gd name="connsiteX13" fmla="*/ 1472431 w 1818990"/>
                <a:gd name="connsiteY13" fmla="*/ 1731405 h 1732303"/>
                <a:gd name="connsiteX14" fmla="*/ 1422153 w 1818990"/>
                <a:gd name="connsiteY14" fmla="*/ 1706261 h 1732303"/>
                <a:gd name="connsiteX15" fmla="*/ 979526 w 1818990"/>
                <a:gd name="connsiteY15" fmla="*/ 1472772 h 1732303"/>
                <a:gd name="connsiteX16" fmla="*/ 841261 w 1818990"/>
                <a:gd name="connsiteY16" fmla="*/ 1471874 h 1732303"/>
                <a:gd name="connsiteX17" fmla="*/ 457890 w 1818990"/>
                <a:gd name="connsiteY17" fmla="*/ 1673931 h 1732303"/>
                <a:gd name="connsiteX18" fmla="*/ 345662 w 1818990"/>
                <a:gd name="connsiteY18" fmla="*/ 1732303 h 1732303"/>
                <a:gd name="connsiteX19" fmla="*/ 439036 w 1818990"/>
                <a:gd name="connsiteY19" fmla="*/ 1188096 h 1732303"/>
                <a:gd name="connsiteX20" fmla="*/ 395042 w 1818990"/>
                <a:gd name="connsiteY20" fmla="*/ 1048003 h 1732303"/>
                <a:gd name="connsiteX21" fmla="*/ 35913 w 1818990"/>
                <a:gd name="connsiteY21" fmla="*/ 698669 h 1732303"/>
                <a:gd name="connsiteX22" fmla="*/ 0 w 1818990"/>
                <a:gd name="connsiteY22" fmla="*/ 661849 h 1732303"/>
                <a:gd name="connsiteX23" fmla="*/ 47585 w 1818990"/>
                <a:gd name="connsiteY23" fmla="*/ 652869 h 1732303"/>
                <a:gd name="connsiteX24" fmla="*/ 525227 w 1818990"/>
                <a:gd name="connsiteY24" fmla="*/ 585517 h 1732303"/>
                <a:gd name="connsiteX25" fmla="*/ 648229 w 1818990"/>
                <a:gd name="connsiteY25" fmla="*/ 521757 h 1732303"/>
                <a:gd name="connsiteX26" fmla="*/ 677857 w 1818990"/>
                <a:gd name="connsiteY26" fmla="*/ 442730 h 1732303"/>
                <a:gd name="connsiteX27" fmla="*/ 685937 w 1818990"/>
                <a:gd name="connsiteY27" fmla="*/ 443628 h 17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8990" h="1732303">
                  <a:moveTo>
                    <a:pt x="779311" y="202057"/>
                  </a:moveTo>
                  <a:cubicBezTo>
                    <a:pt x="773924" y="176912"/>
                    <a:pt x="788289" y="146379"/>
                    <a:pt x="821509" y="146379"/>
                  </a:cubicBezTo>
                  <a:cubicBezTo>
                    <a:pt x="825998" y="146379"/>
                    <a:pt x="830487" y="147277"/>
                    <a:pt x="834078" y="148175"/>
                  </a:cubicBezTo>
                  <a:cubicBezTo>
                    <a:pt x="860115" y="102376"/>
                    <a:pt x="881663" y="52984"/>
                    <a:pt x="908598" y="0"/>
                  </a:cubicBezTo>
                  <a:cubicBezTo>
                    <a:pt x="920269" y="21553"/>
                    <a:pt x="928350" y="35921"/>
                    <a:pt x="935532" y="49392"/>
                  </a:cubicBezTo>
                  <a:cubicBezTo>
                    <a:pt x="1010949" y="201159"/>
                    <a:pt x="1086367" y="353825"/>
                    <a:pt x="1159988" y="506490"/>
                  </a:cubicBezTo>
                  <a:cubicBezTo>
                    <a:pt x="1180638" y="549595"/>
                    <a:pt x="1212960" y="572944"/>
                    <a:pt x="1259647" y="579231"/>
                  </a:cubicBezTo>
                  <a:cubicBezTo>
                    <a:pt x="1348531" y="590905"/>
                    <a:pt x="1436518" y="603477"/>
                    <a:pt x="1525402" y="616948"/>
                  </a:cubicBezTo>
                  <a:cubicBezTo>
                    <a:pt x="1620572" y="630418"/>
                    <a:pt x="1716639" y="644787"/>
                    <a:pt x="1818991" y="660053"/>
                  </a:cubicBezTo>
                  <a:cubicBezTo>
                    <a:pt x="1803728" y="676218"/>
                    <a:pt x="1794749" y="686994"/>
                    <a:pt x="1783976" y="696873"/>
                  </a:cubicBezTo>
                  <a:cubicBezTo>
                    <a:pt x="1662770" y="815413"/>
                    <a:pt x="1541563" y="934851"/>
                    <a:pt x="1418561" y="1052493"/>
                  </a:cubicBezTo>
                  <a:cubicBezTo>
                    <a:pt x="1383546" y="1086619"/>
                    <a:pt x="1367386" y="1124336"/>
                    <a:pt x="1376364" y="1172829"/>
                  </a:cubicBezTo>
                  <a:cubicBezTo>
                    <a:pt x="1393422" y="1265327"/>
                    <a:pt x="1408685" y="1357824"/>
                    <a:pt x="1424846" y="1450321"/>
                  </a:cubicBezTo>
                  <a:cubicBezTo>
                    <a:pt x="1440109" y="1541921"/>
                    <a:pt x="1455372" y="1633520"/>
                    <a:pt x="1472431" y="1731405"/>
                  </a:cubicBezTo>
                  <a:cubicBezTo>
                    <a:pt x="1450883" y="1720629"/>
                    <a:pt x="1436518" y="1714343"/>
                    <a:pt x="1422153" y="1706261"/>
                  </a:cubicBezTo>
                  <a:cubicBezTo>
                    <a:pt x="1274910" y="1629030"/>
                    <a:pt x="1126769" y="1551799"/>
                    <a:pt x="979526" y="1472772"/>
                  </a:cubicBezTo>
                  <a:cubicBezTo>
                    <a:pt x="931941" y="1446729"/>
                    <a:pt x="889743" y="1444933"/>
                    <a:pt x="841261" y="1471874"/>
                  </a:cubicBezTo>
                  <a:cubicBezTo>
                    <a:pt x="714668" y="1541022"/>
                    <a:pt x="586279" y="1606579"/>
                    <a:pt x="457890" y="1673931"/>
                  </a:cubicBezTo>
                  <a:cubicBezTo>
                    <a:pt x="422875" y="1691892"/>
                    <a:pt x="387860" y="1710751"/>
                    <a:pt x="345662" y="1732303"/>
                  </a:cubicBezTo>
                  <a:cubicBezTo>
                    <a:pt x="377086" y="1545513"/>
                    <a:pt x="405816" y="1366804"/>
                    <a:pt x="439036" y="1188096"/>
                  </a:cubicBezTo>
                  <a:cubicBezTo>
                    <a:pt x="449810" y="1130622"/>
                    <a:pt x="437240" y="1087516"/>
                    <a:pt x="395042" y="1048003"/>
                  </a:cubicBezTo>
                  <a:cubicBezTo>
                    <a:pt x="273836" y="933055"/>
                    <a:pt x="155324" y="815413"/>
                    <a:pt x="35913" y="698669"/>
                  </a:cubicBezTo>
                  <a:cubicBezTo>
                    <a:pt x="25139" y="687892"/>
                    <a:pt x="14365" y="677116"/>
                    <a:pt x="0" y="661849"/>
                  </a:cubicBezTo>
                  <a:cubicBezTo>
                    <a:pt x="21548" y="657359"/>
                    <a:pt x="35015" y="654665"/>
                    <a:pt x="47585" y="652869"/>
                  </a:cubicBezTo>
                  <a:cubicBezTo>
                    <a:pt x="206499" y="629520"/>
                    <a:pt x="365414" y="601681"/>
                    <a:pt x="525227" y="585517"/>
                  </a:cubicBezTo>
                  <a:cubicBezTo>
                    <a:pt x="582688" y="579231"/>
                    <a:pt x="620396" y="557678"/>
                    <a:pt x="648229" y="521757"/>
                  </a:cubicBezTo>
                  <a:cubicBezTo>
                    <a:pt x="623090" y="497510"/>
                    <a:pt x="632966" y="442730"/>
                    <a:pt x="677857" y="442730"/>
                  </a:cubicBezTo>
                  <a:cubicBezTo>
                    <a:pt x="680551" y="442730"/>
                    <a:pt x="683244" y="442730"/>
                    <a:pt x="685937" y="443628"/>
                  </a:cubicBezTo>
                </a:path>
              </a:pathLst>
            </a:custGeom>
            <a:solidFill>
              <a:srgbClr val="AABC99"/>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25800386-E4A8-5C2F-CE95-36CC997FA2A5}"/>
                </a:ext>
              </a:extLst>
            </p:cNvPr>
            <p:cNvGrpSpPr/>
            <p:nvPr/>
          </p:nvGrpSpPr>
          <p:grpSpPr>
            <a:xfrm>
              <a:off x="3454400" y="159975"/>
              <a:ext cx="4578885" cy="3280548"/>
              <a:chOff x="3454400" y="159975"/>
              <a:chExt cx="4578885" cy="3280548"/>
            </a:xfrm>
          </p:grpSpPr>
          <p:sp>
            <p:nvSpPr>
              <p:cNvPr id="31" name="Freeform 405">
                <a:extLst>
                  <a:ext uri="{FF2B5EF4-FFF2-40B4-BE49-F238E27FC236}">
                    <a16:creationId xmlns:a16="http://schemas.microsoft.com/office/drawing/2014/main" id="{FFA65AE8-E65F-253E-0E83-FCC6A2F645DF}"/>
                  </a:ext>
                </a:extLst>
              </p:cNvPr>
              <p:cNvSpPr/>
              <p:nvPr/>
            </p:nvSpPr>
            <p:spPr>
              <a:xfrm>
                <a:off x="3454400" y="163639"/>
                <a:ext cx="2024310" cy="3276884"/>
              </a:xfrm>
              <a:custGeom>
                <a:avLst/>
                <a:gdLst>
                  <a:gd name="connsiteX0" fmla="*/ 0 w 2024310"/>
                  <a:gd name="connsiteY0" fmla="*/ 1615139 h 3276884"/>
                  <a:gd name="connsiteX1" fmla="*/ 502781 w 2024310"/>
                  <a:gd name="connsiteY1" fmla="*/ 1456187 h 3276884"/>
                  <a:gd name="connsiteX2" fmla="*/ 659003 w 2024310"/>
                  <a:gd name="connsiteY2" fmla="*/ 1519948 h 3276884"/>
                  <a:gd name="connsiteX3" fmla="*/ 659003 w 2024310"/>
                  <a:gd name="connsiteY3" fmla="*/ 1316094 h 3276884"/>
                  <a:gd name="connsiteX4" fmla="*/ 106841 w 2024310"/>
                  <a:gd name="connsiteY4" fmla="*/ 815891 h 3276884"/>
                  <a:gd name="connsiteX5" fmla="*/ 173280 w 2024310"/>
                  <a:gd name="connsiteY5" fmla="*/ 726986 h 3276884"/>
                  <a:gd name="connsiteX6" fmla="*/ 723646 w 2024310"/>
                  <a:gd name="connsiteY6" fmla="*/ 893122 h 3276884"/>
                  <a:gd name="connsiteX7" fmla="*/ 734420 w 2024310"/>
                  <a:gd name="connsiteY7" fmla="*/ 899408 h 3276884"/>
                  <a:gd name="connsiteX8" fmla="*/ 783800 w 2024310"/>
                  <a:gd name="connsiteY8" fmla="*/ 762009 h 3276884"/>
                  <a:gd name="connsiteX9" fmla="*/ 774822 w 2024310"/>
                  <a:gd name="connsiteY9" fmla="*/ 730578 h 3276884"/>
                  <a:gd name="connsiteX10" fmla="*/ 916678 w 2024310"/>
                  <a:gd name="connsiteY10" fmla="*/ 59748 h 3276884"/>
                  <a:gd name="connsiteX11" fmla="*/ 1036986 w 2024310"/>
                  <a:gd name="connsiteY11" fmla="*/ 2274 h 3276884"/>
                  <a:gd name="connsiteX12" fmla="*/ 1107914 w 2024310"/>
                  <a:gd name="connsiteY12" fmla="*/ 18438 h 3276884"/>
                  <a:gd name="connsiteX13" fmla="*/ 1050454 w 2024310"/>
                  <a:gd name="connsiteY13" fmla="*/ 728782 h 3276884"/>
                  <a:gd name="connsiteX14" fmla="*/ 967854 w 2024310"/>
                  <a:gd name="connsiteY14" fmla="*/ 771887 h 3276884"/>
                  <a:gd name="connsiteX15" fmla="*/ 893335 w 2024310"/>
                  <a:gd name="connsiteY15" fmla="*/ 849118 h 3276884"/>
                  <a:gd name="connsiteX16" fmla="*/ 1940197 w 2024310"/>
                  <a:gd name="connsiteY16" fmla="*/ 2981944 h 3276884"/>
                  <a:gd name="connsiteX17" fmla="*/ 2021001 w 2024310"/>
                  <a:gd name="connsiteY17" fmla="*/ 3077135 h 3276884"/>
                  <a:gd name="connsiteX18" fmla="*/ 1901591 w 2024310"/>
                  <a:gd name="connsiteY18" fmla="*/ 3110362 h 3276884"/>
                  <a:gd name="connsiteX19" fmla="*/ 1574783 w 2024310"/>
                  <a:gd name="connsiteY19" fmla="*/ 2981944 h 3276884"/>
                  <a:gd name="connsiteX20" fmla="*/ 1569396 w 2024310"/>
                  <a:gd name="connsiteY20" fmla="*/ 2989128 h 3276884"/>
                  <a:gd name="connsiteX21" fmla="*/ 1010052 w 2024310"/>
                  <a:gd name="connsiteY21" fmla="*/ 3258537 h 3276884"/>
                  <a:gd name="connsiteX22" fmla="*/ 865502 w 2024310"/>
                  <a:gd name="connsiteY22" fmla="*/ 3200165 h 3276884"/>
                  <a:gd name="connsiteX23" fmla="*/ 823304 w 2024310"/>
                  <a:gd name="connsiteY23" fmla="*/ 3104076 h 3276884"/>
                  <a:gd name="connsiteX24" fmla="*/ 1190514 w 2024310"/>
                  <a:gd name="connsiteY24" fmla="*/ 2715228 h 3276884"/>
                  <a:gd name="connsiteX25" fmla="*/ 1207573 w 2024310"/>
                  <a:gd name="connsiteY25" fmla="*/ 2707146 h 3276884"/>
                  <a:gd name="connsiteX26" fmla="*/ 1040578 w 2024310"/>
                  <a:gd name="connsiteY26" fmla="*/ 2523947 h 3276884"/>
                  <a:gd name="connsiteX27" fmla="*/ 738011 w 2024310"/>
                  <a:gd name="connsiteY27" fmla="*/ 2686491 h 3276884"/>
                  <a:gd name="connsiteX28" fmla="*/ 285508 w 2024310"/>
                  <a:gd name="connsiteY28" fmla="*/ 2471861 h 3276884"/>
                  <a:gd name="connsiteX29" fmla="*/ 289997 w 2024310"/>
                  <a:gd name="connsiteY29" fmla="*/ 2389243 h 3276884"/>
                  <a:gd name="connsiteX30" fmla="*/ 802654 w 2024310"/>
                  <a:gd name="connsiteY30" fmla="*/ 2151264 h 3276884"/>
                  <a:gd name="connsiteX31" fmla="*/ 812530 w 2024310"/>
                  <a:gd name="connsiteY31" fmla="*/ 2148570 h 3276884"/>
                  <a:gd name="connsiteX32" fmla="*/ 725442 w 2024310"/>
                  <a:gd name="connsiteY32" fmla="*/ 1910591 h 3276884"/>
                  <a:gd name="connsiteX33" fmla="*/ 638353 w 2024310"/>
                  <a:gd name="connsiteY33" fmla="*/ 1957289 h 3276884"/>
                  <a:gd name="connsiteX34" fmla="*/ 76315 w 2024310"/>
                  <a:gd name="connsiteY34" fmla="*/ 1790255 h 3276884"/>
                  <a:gd name="connsiteX35" fmla="*/ 0 w 2024310"/>
                  <a:gd name="connsiteY35" fmla="*/ 1670817 h 3276884"/>
                  <a:gd name="connsiteX36" fmla="*/ 0 w 2024310"/>
                  <a:gd name="connsiteY36" fmla="*/ 1615139 h 3276884"/>
                  <a:gd name="connsiteX37" fmla="*/ 1036986 w 2024310"/>
                  <a:gd name="connsiteY37" fmla="*/ 148653 h 3276884"/>
                  <a:gd name="connsiteX38" fmla="*/ 832283 w 2024310"/>
                  <a:gd name="connsiteY38" fmla="*/ 578810 h 3276884"/>
                  <a:gd name="connsiteX39" fmla="*/ 971445 w 2024310"/>
                  <a:gd name="connsiteY39" fmla="*/ 623712 h 3276884"/>
                  <a:gd name="connsiteX40" fmla="*/ 1036986 w 2024310"/>
                  <a:gd name="connsiteY40" fmla="*/ 148653 h 3276884"/>
                  <a:gd name="connsiteX41" fmla="*/ 966956 w 2024310"/>
                  <a:gd name="connsiteY41" fmla="*/ 3096892 h 3276884"/>
                  <a:gd name="connsiteX42" fmla="*/ 1425744 w 2024310"/>
                  <a:gd name="connsiteY42" fmla="*/ 2982841 h 3276884"/>
                  <a:gd name="connsiteX43" fmla="*/ 1341349 w 2024310"/>
                  <a:gd name="connsiteY43" fmla="*/ 2833768 h 3276884"/>
                  <a:gd name="connsiteX44" fmla="*/ 966956 w 2024310"/>
                  <a:gd name="connsiteY44" fmla="*/ 3096892 h 3276884"/>
                  <a:gd name="connsiteX45" fmla="*/ 428262 w 2024310"/>
                  <a:gd name="connsiteY45" fmla="*/ 2426960 h 3276884"/>
                  <a:gd name="connsiteX46" fmla="*/ 910393 w 2024310"/>
                  <a:gd name="connsiteY46" fmla="*/ 2466473 h 3276884"/>
                  <a:gd name="connsiteX47" fmla="*/ 898722 w 2024310"/>
                  <a:gd name="connsiteY47" fmla="*/ 2329074 h 3276884"/>
                  <a:gd name="connsiteX48" fmla="*/ 859217 w 2024310"/>
                  <a:gd name="connsiteY48" fmla="*/ 2308420 h 3276884"/>
                  <a:gd name="connsiteX49" fmla="*/ 428262 w 2024310"/>
                  <a:gd name="connsiteY49" fmla="*/ 2426960 h 3276884"/>
                  <a:gd name="connsiteX50" fmla="*/ 242412 w 2024310"/>
                  <a:gd name="connsiteY50" fmla="*/ 851812 h 3276884"/>
                  <a:gd name="connsiteX51" fmla="*/ 251391 w 2024310"/>
                  <a:gd name="connsiteY51" fmla="*/ 911980 h 3276884"/>
                  <a:gd name="connsiteX52" fmla="*/ 594359 w 2024310"/>
                  <a:gd name="connsiteY52" fmla="*/ 1187676 h 3276884"/>
                  <a:gd name="connsiteX53" fmla="*/ 666185 w 2024310"/>
                  <a:gd name="connsiteY53" fmla="*/ 1087994 h 3276884"/>
                  <a:gd name="connsiteX54" fmla="*/ 242412 w 2024310"/>
                  <a:gd name="connsiteY54" fmla="*/ 851812 h 3276884"/>
                  <a:gd name="connsiteX55" fmla="*/ 154426 w 2024310"/>
                  <a:gd name="connsiteY55" fmla="*/ 1659143 h 3276884"/>
                  <a:gd name="connsiteX56" fmla="*/ 560242 w 2024310"/>
                  <a:gd name="connsiteY56" fmla="*/ 1841443 h 3276884"/>
                  <a:gd name="connsiteX57" fmla="*/ 653616 w 2024310"/>
                  <a:gd name="connsiteY57" fmla="*/ 1755232 h 3276884"/>
                  <a:gd name="connsiteX58" fmla="*/ 597053 w 2024310"/>
                  <a:gd name="connsiteY58" fmla="*/ 1646570 h 3276884"/>
                  <a:gd name="connsiteX59" fmla="*/ 154426 w 2024310"/>
                  <a:gd name="connsiteY59" fmla="*/ 1659143 h 32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24310" h="3276884">
                    <a:moveTo>
                      <a:pt x="0" y="1615139"/>
                    </a:moveTo>
                    <a:cubicBezTo>
                      <a:pt x="140958" y="1478638"/>
                      <a:pt x="305260" y="1410388"/>
                      <a:pt x="502781" y="1456187"/>
                    </a:cubicBezTo>
                    <a:cubicBezTo>
                      <a:pt x="556651" y="1468760"/>
                      <a:pt x="606031" y="1497497"/>
                      <a:pt x="659003" y="1519948"/>
                    </a:cubicBezTo>
                    <a:cubicBezTo>
                      <a:pt x="659003" y="1454391"/>
                      <a:pt x="659003" y="1385243"/>
                      <a:pt x="659003" y="1316094"/>
                    </a:cubicBezTo>
                    <a:cubicBezTo>
                      <a:pt x="296282" y="1369976"/>
                      <a:pt x="107739" y="1079014"/>
                      <a:pt x="106841" y="815891"/>
                    </a:cubicBezTo>
                    <a:cubicBezTo>
                      <a:pt x="106841" y="759315"/>
                      <a:pt x="119411" y="739558"/>
                      <a:pt x="173280" y="726986"/>
                    </a:cubicBezTo>
                    <a:cubicBezTo>
                      <a:pt x="388758" y="674002"/>
                      <a:pt x="578198" y="711719"/>
                      <a:pt x="723646" y="893122"/>
                    </a:cubicBezTo>
                    <a:cubicBezTo>
                      <a:pt x="725442" y="894918"/>
                      <a:pt x="728135" y="895816"/>
                      <a:pt x="734420" y="899408"/>
                    </a:cubicBezTo>
                    <a:cubicBezTo>
                      <a:pt x="751478" y="853608"/>
                      <a:pt x="769435" y="807809"/>
                      <a:pt x="783800" y="762009"/>
                    </a:cubicBezTo>
                    <a:cubicBezTo>
                      <a:pt x="786494" y="753029"/>
                      <a:pt x="781107" y="738660"/>
                      <a:pt x="774822" y="730578"/>
                    </a:cubicBezTo>
                    <a:cubicBezTo>
                      <a:pt x="614111" y="533011"/>
                      <a:pt x="653616" y="228578"/>
                      <a:pt x="916678" y="59748"/>
                    </a:cubicBezTo>
                    <a:cubicBezTo>
                      <a:pt x="954387" y="35501"/>
                      <a:pt x="994789" y="14846"/>
                      <a:pt x="1036986" y="2274"/>
                    </a:cubicBezTo>
                    <a:cubicBezTo>
                      <a:pt x="1057636" y="-4012"/>
                      <a:pt x="1095345" y="3172"/>
                      <a:pt x="1107914" y="18438"/>
                    </a:cubicBezTo>
                    <a:cubicBezTo>
                      <a:pt x="1279399" y="220496"/>
                      <a:pt x="1301844" y="551869"/>
                      <a:pt x="1050454" y="728782"/>
                    </a:cubicBezTo>
                    <a:cubicBezTo>
                      <a:pt x="1025315" y="746742"/>
                      <a:pt x="997482" y="764703"/>
                      <a:pt x="967854" y="771887"/>
                    </a:cubicBezTo>
                    <a:cubicBezTo>
                      <a:pt x="923861" y="782664"/>
                      <a:pt x="907700" y="810502"/>
                      <a:pt x="893335" y="849118"/>
                    </a:cubicBezTo>
                    <a:cubicBezTo>
                      <a:pt x="572812" y="1731883"/>
                      <a:pt x="1046862" y="2697267"/>
                      <a:pt x="1940197" y="2981944"/>
                    </a:cubicBezTo>
                    <a:cubicBezTo>
                      <a:pt x="2011125" y="3004394"/>
                      <a:pt x="2033571" y="3031335"/>
                      <a:pt x="2021001" y="3077135"/>
                    </a:cubicBezTo>
                    <a:cubicBezTo>
                      <a:pt x="2008431" y="3122036"/>
                      <a:pt x="1969825" y="3135507"/>
                      <a:pt x="1901591" y="3110362"/>
                    </a:cubicBezTo>
                    <a:cubicBezTo>
                      <a:pt x="1792954" y="3069951"/>
                      <a:pt x="1686113" y="3025947"/>
                      <a:pt x="1574783" y="2981944"/>
                    </a:cubicBezTo>
                    <a:cubicBezTo>
                      <a:pt x="1575681" y="2980147"/>
                      <a:pt x="1571191" y="2983739"/>
                      <a:pt x="1569396" y="2989128"/>
                    </a:cubicBezTo>
                    <a:cubicBezTo>
                      <a:pt x="1494876" y="3197471"/>
                      <a:pt x="1272216" y="3326788"/>
                      <a:pt x="1010052" y="3258537"/>
                    </a:cubicBezTo>
                    <a:cubicBezTo>
                      <a:pt x="960671" y="3245067"/>
                      <a:pt x="913087" y="3220820"/>
                      <a:pt x="865502" y="3200165"/>
                    </a:cubicBezTo>
                    <a:cubicBezTo>
                      <a:pt x="823304" y="3181306"/>
                      <a:pt x="810735" y="3147181"/>
                      <a:pt x="823304" y="3104076"/>
                    </a:cubicBezTo>
                    <a:cubicBezTo>
                      <a:pt x="878969" y="2910999"/>
                      <a:pt x="987606" y="2769110"/>
                      <a:pt x="1190514" y="2715228"/>
                    </a:cubicBezTo>
                    <a:cubicBezTo>
                      <a:pt x="1195901" y="2713432"/>
                      <a:pt x="1200390" y="2709840"/>
                      <a:pt x="1207573" y="2707146"/>
                    </a:cubicBezTo>
                    <a:cubicBezTo>
                      <a:pt x="1151010" y="2645182"/>
                      <a:pt x="1096243" y="2585013"/>
                      <a:pt x="1040578" y="2523947"/>
                    </a:cubicBezTo>
                    <a:cubicBezTo>
                      <a:pt x="961569" y="2619139"/>
                      <a:pt x="861013" y="2677511"/>
                      <a:pt x="738011" y="2686491"/>
                    </a:cubicBezTo>
                    <a:cubicBezTo>
                      <a:pt x="548570" y="2699961"/>
                      <a:pt x="401327" y="2616445"/>
                      <a:pt x="285508" y="2471861"/>
                    </a:cubicBezTo>
                    <a:cubicBezTo>
                      <a:pt x="263960" y="2445818"/>
                      <a:pt x="271143" y="2415285"/>
                      <a:pt x="289997" y="2389243"/>
                    </a:cubicBezTo>
                    <a:cubicBezTo>
                      <a:pt x="416590" y="2215024"/>
                      <a:pt x="579096" y="2117139"/>
                      <a:pt x="802654" y="2151264"/>
                    </a:cubicBezTo>
                    <a:cubicBezTo>
                      <a:pt x="805348" y="2151264"/>
                      <a:pt x="808041" y="2150366"/>
                      <a:pt x="812530" y="2148570"/>
                    </a:cubicBezTo>
                    <a:cubicBezTo>
                      <a:pt x="783800" y="2069543"/>
                      <a:pt x="755070" y="1991414"/>
                      <a:pt x="725442" y="1910591"/>
                    </a:cubicBezTo>
                    <a:cubicBezTo>
                      <a:pt x="694916" y="1926756"/>
                      <a:pt x="667981" y="1944717"/>
                      <a:pt x="638353" y="1957289"/>
                    </a:cubicBezTo>
                    <a:cubicBezTo>
                      <a:pt x="439036" y="2043500"/>
                      <a:pt x="216375" y="1977944"/>
                      <a:pt x="76315" y="1790255"/>
                    </a:cubicBezTo>
                    <a:cubicBezTo>
                      <a:pt x="48482" y="1752538"/>
                      <a:pt x="25139" y="1711229"/>
                      <a:pt x="0" y="1670817"/>
                    </a:cubicBezTo>
                    <a:cubicBezTo>
                      <a:pt x="0" y="1651060"/>
                      <a:pt x="0" y="1633100"/>
                      <a:pt x="0" y="1615139"/>
                    </a:cubicBezTo>
                    <a:close/>
                    <a:moveTo>
                      <a:pt x="1036986" y="148653"/>
                    </a:moveTo>
                    <a:cubicBezTo>
                      <a:pt x="862809" y="223190"/>
                      <a:pt x="773026" y="412675"/>
                      <a:pt x="832283" y="578810"/>
                    </a:cubicBezTo>
                    <a:cubicBezTo>
                      <a:pt x="860115" y="656939"/>
                      <a:pt x="905006" y="671308"/>
                      <a:pt x="971445" y="623712"/>
                    </a:cubicBezTo>
                    <a:cubicBezTo>
                      <a:pt x="1120484" y="516846"/>
                      <a:pt x="1150112" y="309401"/>
                      <a:pt x="1036986" y="148653"/>
                    </a:cubicBezTo>
                    <a:close/>
                    <a:moveTo>
                      <a:pt x="966956" y="3096892"/>
                    </a:moveTo>
                    <a:cubicBezTo>
                      <a:pt x="1133053" y="3189389"/>
                      <a:pt x="1335962" y="3137303"/>
                      <a:pt x="1425744" y="2982841"/>
                    </a:cubicBezTo>
                    <a:cubicBezTo>
                      <a:pt x="1476920" y="2893936"/>
                      <a:pt x="1444598" y="2836462"/>
                      <a:pt x="1341349" y="2833768"/>
                    </a:cubicBezTo>
                    <a:cubicBezTo>
                      <a:pt x="1167171" y="2827482"/>
                      <a:pt x="1021723" y="2929858"/>
                      <a:pt x="966956" y="3096892"/>
                    </a:cubicBezTo>
                    <a:close/>
                    <a:moveTo>
                      <a:pt x="428262" y="2426960"/>
                    </a:moveTo>
                    <a:cubicBezTo>
                      <a:pt x="552162" y="2575135"/>
                      <a:pt x="774822" y="2593096"/>
                      <a:pt x="910393" y="2466473"/>
                    </a:cubicBezTo>
                    <a:cubicBezTo>
                      <a:pt x="964263" y="2416184"/>
                      <a:pt x="959774" y="2369486"/>
                      <a:pt x="898722" y="2329074"/>
                    </a:cubicBezTo>
                    <a:cubicBezTo>
                      <a:pt x="886152" y="2320992"/>
                      <a:pt x="873582" y="2313808"/>
                      <a:pt x="859217" y="2308420"/>
                    </a:cubicBezTo>
                    <a:cubicBezTo>
                      <a:pt x="702098" y="2241067"/>
                      <a:pt x="535103" y="2286867"/>
                      <a:pt x="428262" y="2426960"/>
                    </a:cubicBezTo>
                    <a:close/>
                    <a:moveTo>
                      <a:pt x="242412" y="851812"/>
                    </a:moveTo>
                    <a:cubicBezTo>
                      <a:pt x="246004" y="873365"/>
                      <a:pt x="247799" y="892223"/>
                      <a:pt x="251391" y="911980"/>
                    </a:cubicBezTo>
                    <a:cubicBezTo>
                      <a:pt x="285508" y="1083504"/>
                      <a:pt x="431853" y="1201146"/>
                      <a:pt x="594359" y="1187676"/>
                    </a:cubicBezTo>
                    <a:cubicBezTo>
                      <a:pt x="658105" y="1182288"/>
                      <a:pt x="680550" y="1150857"/>
                      <a:pt x="666185" y="1087994"/>
                    </a:cubicBezTo>
                    <a:cubicBezTo>
                      <a:pt x="623090" y="906592"/>
                      <a:pt x="427364" y="795236"/>
                      <a:pt x="242412" y="851812"/>
                    </a:cubicBezTo>
                    <a:close/>
                    <a:moveTo>
                      <a:pt x="154426" y="1659143"/>
                    </a:moveTo>
                    <a:cubicBezTo>
                      <a:pt x="225354" y="1812706"/>
                      <a:pt x="405816" y="1893529"/>
                      <a:pt x="560242" y="1841443"/>
                    </a:cubicBezTo>
                    <a:cubicBezTo>
                      <a:pt x="604235" y="1826177"/>
                      <a:pt x="643740" y="1805522"/>
                      <a:pt x="653616" y="1755232"/>
                    </a:cubicBezTo>
                    <a:cubicBezTo>
                      <a:pt x="663492" y="1704942"/>
                      <a:pt x="630272" y="1674409"/>
                      <a:pt x="597053" y="1646570"/>
                    </a:cubicBezTo>
                    <a:cubicBezTo>
                      <a:pt x="477642" y="1549583"/>
                      <a:pt x="281019" y="1555869"/>
                      <a:pt x="154426" y="165914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2" name="Freeform 406">
                <a:extLst>
                  <a:ext uri="{FF2B5EF4-FFF2-40B4-BE49-F238E27FC236}">
                    <a16:creationId xmlns:a16="http://schemas.microsoft.com/office/drawing/2014/main" id="{73FCC232-013E-F028-2FEB-1AEFE9C0D330}"/>
                  </a:ext>
                </a:extLst>
              </p:cNvPr>
              <p:cNvSpPr/>
              <p:nvPr/>
            </p:nvSpPr>
            <p:spPr>
              <a:xfrm>
                <a:off x="6010295" y="159975"/>
                <a:ext cx="2022990" cy="3267374"/>
              </a:xfrm>
              <a:custGeom>
                <a:avLst/>
                <a:gdLst>
                  <a:gd name="connsiteX0" fmla="*/ 1289483 w 2022990"/>
                  <a:gd name="connsiteY0" fmla="*/ 907562 h 3267374"/>
                  <a:gd name="connsiteX1" fmla="*/ 1332579 w 2022990"/>
                  <a:gd name="connsiteY1" fmla="*/ 857272 h 3267374"/>
                  <a:gd name="connsiteX2" fmla="*/ 1868579 w 2022990"/>
                  <a:gd name="connsiteY2" fmla="*/ 737834 h 3267374"/>
                  <a:gd name="connsiteX3" fmla="*/ 1913471 w 2022990"/>
                  <a:gd name="connsiteY3" fmla="*/ 796206 h 3267374"/>
                  <a:gd name="connsiteX4" fmla="*/ 1539976 w 2022990"/>
                  <a:gd name="connsiteY4" fmla="*/ 1318861 h 3267374"/>
                  <a:gd name="connsiteX5" fmla="*/ 1451091 w 2022990"/>
                  <a:gd name="connsiteY5" fmla="*/ 1326045 h 3267374"/>
                  <a:gd name="connsiteX6" fmla="*/ 1364002 w 2022990"/>
                  <a:gd name="connsiteY6" fmla="*/ 1319759 h 3267374"/>
                  <a:gd name="connsiteX7" fmla="*/ 1364002 w 2022990"/>
                  <a:gd name="connsiteY7" fmla="*/ 1532592 h 3267374"/>
                  <a:gd name="connsiteX8" fmla="*/ 1597437 w 2022990"/>
                  <a:gd name="connsiteY8" fmla="*/ 1447279 h 3267374"/>
                  <a:gd name="connsiteX9" fmla="*/ 1996968 w 2022990"/>
                  <a:gd name="connsiteY9" fmla="*/ 1594556 h 3267374"/>
                  <a:gd name="connsiteX10" fmla="*/ 2016720 w 2022990"/>
                  <a:gd name="connsiteY10" fmla="*/ 1675379 h 3267374"/>
                  <a:gd name="connsiteX11" fmla="*/ 1525611 w 2022990"/>
                  <a:gd name="connsiteY11" fmla="*/ 1995977 h 3267374"/>
                  <a:gd name="connsiteX12" fmla="*/ 1299359 w 2022990"/>
                  <a:gd name="connsiteY12" fmla="*/ 1909766 h 3267374"/>
                  <a:gd name="connsiteX13" fmla="*/ 1212270 w 2022990"/>
                  <a:gd name="connsiteY13" fmla="*/ 2145050 h 3267374"/>
                  <a:gd name="connsiteX14" fmla="*/ 1403507 w 2022990"/>
                  <a:gd name="connsiteY14" fmla="*/ 2157622 h 3267374"/>
                  <a:gd name="connsiteX15" fmla="*/ 1734804 w 2022990"/>
                  <a:gd name="connsiteY15" fmla="*/ 2396499 h 3267374"/>
                  <a:gd name="connsiteX16" fmla="*/ 1735702 w 2022990"/>
                  <a:gd name="connsiteY16" fmla="*/ 2473730 h 3267374"/>
                  <a:gd name="connsiteX17" fmla="*/ 1040786 w 2022990"/>
                  <a:gd name="connsiteY17" fmla="*/ 2585086 h 3267374"/>
                  <a:gd name="connsiteX18" fmla="*/ 978836 w 2022990"/>
                  <a:gd name="connsiteY18" fmla="*/ 2529407 h 3267374"/>
                  <a:gd name="connsiteX19" fmla="*/ 815432 w 2022990"/>
                  <a:gd name="connsiteY19" fmla="*/ 2708116 h 3267374"/>
                  <a:gd name="connsiteX20" fmla="*/ 837878 w 2022990"/>
                  <a:gd name="connsiteY20" fmla="*/ 2718892 h 3267374"/>
                  <a:gd name="connsiteX21" fmla="*/ 1200599 w 2022990"/>
                  <a:gd name="connsiteY21" fmla="*/ 3113128 h 3267374"/>
                  <a:gd name="connsiteX22" fmla="*/ 1163788 w 2022990"/>
                  <a:gd name="connsiteY22" fmla="*/ 3199339 h 3267374"/>
                  <a:gd name="connsiteX23" fmla="*/ 1007567 w 2022990"/>
                  <a:gd name="connsiteY23" fmla="*/ 3263100 h 3267374"/>
                  <a:gd name="connsiteX24" fmla="*/ 916886 w 2022990"/>
                  <a:gd name="connsiteY24" fmla="*/ 3215504 h 3267374"/>
                  <a:gd name="connsiteX25" fmla="*/ 975245 w 2022990"/>
                  <a:gd name="connsiteY25" fmla="*/ 3133783 h 3267374"/>
                  <a:gd name="connsiteX26" fmla="*/ 1055151 w 2022990"/>
                  <a:gd name="connsiteY26" fmla="*/ 3107740 h 3267374"/>
                  <a:gd name="connsiteX27" fmla="*/ 634072 w 2022990"/>
                  <a:gd name="connsiteY27" fmla="*/ 2859883 h 3267374"/>
                  <a:gd name="connsiteX28" fmla="*/ 590977 w 2022990"/>
                  <a:gd name="connsiteY28" fmla="*/ 2963157 h 3267374"/>
                  <a:gd name="connsiteX29" fmla="*/ 688839 w 2022990"/>
                  <a:gd name="connsiteY29" fmla="*/ 3087983 h 3267374"/>
                  <a:gd name="connsiteX30" fmla="*/ 711285 w 2022990"/>
                  <a:gd name="connsiteY30" fmla="*/ 3103250 h 3267374"/>
                  <a:gd name="connsiteX31" fmla="*/ 742709 w 2022990"/>
                  <a:gd name="connsiteY31" fmla="*/ 3201135 h 3267374"/>
                  <a:gd name="connsiteX32" fmla="*/ 636765 w 2022990"/>
                  <a:gd name="connsiteY32" fmla="*/ 3214606 h 3267374"/>
                  <a:gd name="connsiteX33" fmla="*/ 467975 w 2022990"/>
                  <a:gd name="connsiteY33" fmla="*/ 3023325 h 3267374"/>
                  <a:gd name="connsiteX34" fmla="*/ 449120 w 2022990"/>
                  <a:gd name="connsiteY34" fmla="*/ 2978423 h 3267374"/>
                  <a:gd name="connsiteX35" fmla="*/ 341381 w 2022990"/>
                  <a:gd name="connsiteY35" fmla="*/ 3030509 h 3267374"/>
                  <a:gd name="connsiteX36" fmla="*/ 107947 w 2022990"/>
                  <a:gd name="connsiteY36" fmla="*/ 3120313 h 3267374"/>
                  <a:gd name="connsiteX37" fmla="*/ 3800 w 2022990"/>
                  <a:gd name="connsiteY37" fmla="*/ 3083493 h 3267374"/>
                  <a:gd name="connsiteX38" fmla="*/ 69341 w 2022990"/>
                  <a:gd name="connsiteY38" fmla="*/ 2990996 h 3267374"/>
                  <a:gd name="connsiteX39" fmla="*/ 1055151 w 2022990"/>
                  <a:gd name="connsiteY39" fmla="*/ 2158520 h 3267374"/>
                  <a:gd name="connsiteX40" fmla="*/ 1122488 w 2022990"/>
                  <a:gd name="connsiteY40" fmla="*/ 836618 h 3267374"/>
                  <a:gd name="connsiteX41" fmla="*/ 1069516 w 2022990"/>
                  <a:gd name="connsiteY41" fmla="*/ 783634 h 3267374"/>
                  <a:gd name="connsiteX42" fmla="*/ 815432 w 2022990"/>
                  <a:gd name="connsiteY42" fmla="*/ 204403 h 3267374"/>
                  <a:gd name="connsiteX43" fmla="*/ 907908 w 2022990"/>
                  <a:gd name="connsiteY43" fmla="*/ 31981 h 3267374"/>
                  <a:gd name="connsiteX44" fmla="*/ 986019 w 2022990"/>
                  <a:gd name="connsiteY44" fmla="*/ 5040 h 3267374"/>
                  <a:gd name="connsiteX45" fmla="*/ 1337966 w 2022990"/>
                  <a:gd name="connsiteY45" fmla="*/ 402868 h 3267374"/>
                  <a:gd name="connsiteX46" fmla="*/ 1254468 w 2022990"/>
                  <a:gd name="connsiteY46" fmla="*/ 726160 h 3267374"/>
                  <a:gd name="connsiteX47" fmla="*/ 1245490 w 2022990"/>
                  <a:gd name="connsiteY47" fmla="*/ 786328 h 3267374"/>
                  <a:gd name="connsiteX48" fmla="*/ 1289483 w 2022990"/>
                  <a:gd name="connsiteY48" fmla="*/ 907562 h 3267374"/>
                  <a:gd name="connsiteX49" fmla="*/ 1870375 w 2022990"/>
                  <a:gd name="connsiteY49" fmla="*/ 1665501 h 3267374"/>
                  <a:gd name="connsiteX50" fmla="*/ 1395426 w 2022990"/>
                  <a:gd name="connsiteY50" fmla="*/ 1677175 h 3267374"/>
                  <a:gd name="connsiteX51" fmla="*/ 1417872 w 2022990"/>
                  <a:gd name="connsiteY51" fmla="*/ 1826249 h 3267374"/>
                  <a:gd name="connsiteX52" fmla="*/ 1870375 w 2022990"/>
                  <a:gd name="connsiteY52" fmla="*/ 1665501 h 3267374"/>
                  <a:gd name="connsiteX53" fmla="*/ 984223 w 2022990"/>
                  <a:gd name="connsiteY53" fmla="*/ 147827 h 3267374"/>
                  <a:gd name="connsiteX54" fmla="*/ 938434 w 2022990"/>
                  <a:gd name="connsiteY54" fmla="*/ 247509 h 3267374"/>
                  <a:gd name="connsiteX55" fmla="*/ 1060538 w 2022990"/>
                  <a:gd name="connsiteY55" fmla="*/ 632764 h 3267374"/>
                  <a:gd name="connsiteX56" fmla="*/ 1184438 w 2022990"/>
                  <a:gd name="connsiteY56" fmla="*/ 594149 h 3267374"/>
                  <a:gd name="connsiteX57" fmla="*/ 984223 w 2022990"/>
                  <a:gd name="connsiteY57" fmla="*/ 147827 h 3267374"/>
                  <a:gd name="connsiteX58" fmla="*/ 1594743 w 2022990"/>
                  <a:gd name="connsiteY58" fmla="*/ 2428828 h 3267374"/>
                  <a:gd name="connsiteX59" fmla="*/ 1340659 w 2022990"/>
                  <a:gd name="connsiteY59" fmla="*/ 2281551 h 3267374"/>
                  <a:gd name="connsiteX60" fmla="*/ 1092860 w 2022990"/>
                  <a:gd name="connsiteY60" fmla="*/ 2367762 h 3267374"/>
                  <a:gd name="connsiteX61" fmla="*/ 1089269 w 2022990"/>
                  <a:gd name="connsiteY61" fmla="*/ 2443196 h 3267374"/>
                  <a:gd name="connsiteX62" fmla="*/ 1594743 w 2022990"/>
                  <a:gd name="connsiteY62" fmla="*/ 2428828 h 3267374"/>
                  <a:gd name="connsiteX63" fmla="*/ 1777900 w 2022990"/>
                  <a:gd name="connsiteY63" fmla="*/ 855476 h 3267374"/>
                  <a:gd name="connsiteX64" fmla="*/ 1354127 w 2022990"/>
                  <a:gd name="connsiteY64" fmla="*/ 1103333 h 3267374"/>
                  <a:gd name="connsiteX65" fmla="*/ 1424157 w 2022990"/>
                  <a:gd name="connsiteY65" fmla="*/ 1191340 h 3267374"/>
                  <a:gd name="connsiteX66" fmla="*/ 1777900 w 2022990"/>
                  <a:gd name="connsiteY66" fmla="*/ 855476 h 326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22990" h="3267374">
                    <a:moveTo>
                      <a:pt x="1289483" y="907562"/>
                    </a:moveTo>
                    <a:cubicBezTo>
                      <a:pt x="1306542" y="887805"/>
                      <a:pt x="1319111" y="872539"/>
                      <a:pt x="1332579" y="857272"/>
                    </a:cubicBezTo>
                    <a:cubicBezTo>
                      <a:pt x="1468150" y="709995"/>
                      <a:pt x="1687219" y="675870"/>
                      <a:pt x="1868579" y="737834"/>
                    </a:cubicBezTo>
                    <a:cubicBezTo>
                      <a:pt x="1888332" y="744120"/>
                      <a:pt x="1912573" y="775551"/>
                      <a:pt x="1913471" y="796206"/>
                    </a:cubicBezTo>
                    <a:cubicBezTo>
                      <a:pt x="1925142" y="1002753"/>
                      <a:pt x="1810221" y="1266775"/>
                      <a:pt x="1539976" y="1318861"/>
                    </a:cubicBezTo>
                    <a:cubicBezTo>
                      <a:pt x="1511246" y="1324249"/>
                      <a:pt x="1480720" y="1326045"/>
                      <a:pt x="1451091" y="1326045"/>
                    </a:cubicBezTo>
                    <a:cubicBezTo>
                      <a:pt x="1423259" y="1326045"/>
                      <a:pt x="1394529" y="1322453"/>
                      <a:pt x="1364002" y="1319759"/>
                    </a:cubicBezTo>
                    <a:cubicBezTo>
                      <a:pt x="1364002" y="1388009"/>
                      <a:pt x="1364002" y="1457158"/>
                      <a:pt x="1364002" y="1532592"/>
                    </a:cubicBezTo>
                    <a:cubicBezTo>
                      <a:pt x="1436726" y="1483200"/>
                      <a:pt x="1512143" y="1451769"/>
                      <a:pt x="1597437" y="1447279"/>
                    </a:cubicBezTo>
                    <a:cubicBezTo>
                      <a:pt x="1751862" y="1439197"/>
                      <a:pt x="1882944" y="1493079"/>
                      <a:pt x="1996968" y="1594556"/>
                    </a:cubicBezTo>
                    <a:cubicBezTo>
                      <a:pt x="2021209" y="1616109"/>
                      <a:pt x="2030188" y="1643050"/>
                      <a:pt x="2016720" y="1675379"/>
                    </a:cubicBezTo>
                    <a:cubicBezTo>
                      <a:pt x="1945792" y="1839719"/>
                      <a:pt x="1767126" y="2016631"/>
                      <a:pt x="1525611" y="1995977"/>
                    </a:cubicBezTo>
                    <a:cubicBezTo>
                      <a:pt x="1443909" y="1988792"/>
                      <a:pt x="1369389" y="1960055"/>
                      <a:pt x="1299359" y="1909766"/>
                    </a:cubicBezTo>
                    <a:cubicBezTo>
                      <a:pt x="1269731" y="1991486"/>
                      <a:pt x="1240103" y="2069615"/>
                      <a:pt x="1212270" y="2145050"/>
                    </a:cubicBezTo>
                    <a:cubicBezTo>
                      <a:pt x="1275118" y="2148642"/>
                      <a:pt x="1340659" y="2145050"/>
                      <a:pt x="1403507" y="2157622"/>
                    </a:cubicBezTo>
                    <a:cubicBezTo>
                      <a:pt x="1548056" y="2187257"/>
                      <a:pt x="1656693" y="2274367"/>
                      <a:pt x="1734804" y="2396499"/>
                    </a:cubicBezTo>
                    <a:cubicBezTo>
                      <a:pt x="1747373" y="2415358"/>
                      <a:pt x="1748271" y="2456667"/>
                      <a:pt x="1735702" y="2473730"/>
                    </a:cubicBezTo>
                    <a:cubicBezTo>
                      <a:pt x="1585765" y="2674889"/>
                      <a:pt x="1279607" y="2784448"/>
                      <a:pt x="1040786" y="2585086"/>
                    </a:cubicBezTo>
                    <a:cubicBezTo>
                      <a:pt x="1020136" y="2568023"/>
                      <a:pt x="1001282" y="2549164"/>
                      <a:pt x="978836" y="2529407"/>
                    </a:cubicBezTo>
                    <a:cubicBezTo>
                      <a:pt x="926763" y="2585984"/>
                      <a:pt x="871995" y="2646152"/>
                      <a:pt x="815432" y="2708116"/>
                    </a:cubicBezTo>
                    <a:cubicBezTo>
                      <a:pt x="823513" y="2711708"/>
                      <a:pt x="829797" y="2716198"/>
                      <a:pt x="837878" y="2718892"/>
                    </a:cubicBezTo>
                    <a:cubicBezTo>
                      <a:pt x="1038990" y="2776366"/>
                      <a:pt x="1147627" y="2919153"/>
                      <a:pt x="1200599" y="3113128"/>
                    </a:cubicBezTo>
                    <a:cubicBezTo>
                      <a:pt x="1210475" y="3150846"/>
                      <a:pt x="1199701" y="3182277"/>
                      <a:pt x="1163788" y="3199339"/>
                    </a:cubicBezTo>
                    <a:cubicBezTo>
                      <a:pt x="1112612" y="3222688"/>
                      <a:pt x="1060538" y="3246037"/>
                      <a:pt x="1007567" y="3263100"/>
                    </a:cubicBezTo>
                    <a:cubicBezTo>
                      <a:pt x="963573" y="3277468"/>
                      <a:pt x="925865" y="3254119"/>
                      <a:pt x="916886" y="3215504"/>
                    </a:cubicBezTo>
                    <a:cubicBezTo>
                      <a:pt x="908806" y="3178685"/>
                      <a:pt x="931252" y="3147254"/>
                      <a:pt x="975245" y="3133783"/>
                    </a:cubicBezTo>
                    <a:cubicBezTo>
                      <a:pt x="1002180" y="3125701"/>
                      <a:pt x="1028216" y="3116720"/>
                      <a:pt x="1055151" y="3107740"/>
                    </a:cubicBezTo>
                    <a:cubicBezTo>
                      <a:pt x="1027319" y="2926338"/>
                      <a:pt x="800169" y="2793429"/>
                      <a:pt x="634072" y="2859883"/>
                    </a:cubicBezTo>
                    <a:cubicBezTo>
                      <a:pt x="584692" y="2879640"/>
                      <a:pt x="564939" y="2915561"/>
                      <a:pt x="590977" y="2963157"/>
                    </a:cubicBezTo>
                    <a:cubicBezTo>
                      <a:pt x="616115" y="3008956"/>
                      <a:pt x="655620" y="3046674"/>
                      <a:pt x="688839" y="3087983"/>
                    </a:cubicBezTo>
                    <a:cubicBezTo>
                      <a:pt x="694226" y="3094269"/>
                      <a:pt x="703204" y="3097862"/>
                      <a:pt x="711285" y="3103250"/>
                    </a:cubicBezTo>
                    <a:cubicBezTo>
                      <a:pt x="752585" y="3131987"/>
                      <a:pt x="764256" y="3167010"/>
                      <a:pt x="742709" y="3201135"/>
                    </a:cubicBezTo>
                    <a:cubicBezTo>
                      <a:pt x="721161" y="3236159"/>
                      <a:pt x="681656" y="3241547"/>
                      <a:pt x="636765" y="3214606"/>
                    </a:cubicBezTo>
                    <a:cubicBezTo>
                      <a:pt x="560450" y="3167908"/>
                      <a:pt x="504785" y="3104148"/>
                      <a:pt x="467975" y="3023325"/>
                    </a:cubicBezTo>
                    <a:cubicBezTo>
                      <a:pt x="461690" y="3009854"/>
                      <a:pt x="456303" y="2996384"/>
                      <a:pt x="449120" y="2978423"/>
                    </a:cubicBezTo>
                    <a:cubicBezTo>
                      <a:pt x="412309" y="2996384"/>
                      <a:pt x="378192" y="3016141"/>
                      <a:pt x="341381" y="3030509"/>
                    </a:cubicBezTo>
                    <a:cubicBezTo>
                      <a:pt x="264168" y="3061940"/>
                      <a:pt x="186956" y="3092474"/>
                      <a:pt x="107947" y="3120313"/>
                    </a:cubicBezTo>
                    <a:cubicBezTo>
                      <a:pt x="54078" y="3139171"/>
                      <a:pt x="16369" y="3123905"/>
                      <a:pt x="3800" y="3083493"/>
                    </a:cubicBezTo>
                    <a:cubicBezTo>
                      <a:pt x="-9668" y="3040388"/>
                      <a:pt x="12778" y="3008956"/>
                      <a:pt x="69341" y="2990996"/>
                    </a:cubicBezTo>
                    <a:cubicBezTo>
                      <a:pt x="513764" y="2850903"/>
                      <a:pt x="846856" y="2574309"/>
                      <a:pt x="1055151" y="2158520"/>
                    </a:cubicBezTo>
                    <a:cubicBezTo>
                      <a:pt x="1269731" y="1730159"/>
                      <a:pt x="1286790" y="1287430"/>
                      <a:pt x="1122488" y="836618"/>
                    </a:cubicBezTo>
                    <a:cubicBezTo>
                      <a:pt x="1112612" y="809677"/>
                      <a:pt x="1099145" y="793512"/>
                      <a:pt x="1069516" y="783634"/>
                    </a:cubicBezTo>
                    <a:cubicBezTo>
                      <a:pt x="839674" y="703709"/>
                      <a:pt x="727446" y="451362"/>
                      <a:pt x="815432" y="204403"/>
                    </a:cubicBezTo>
                    <a:cubicBezTo>
                      <a:pt x="836980" y="143337"/>
                      <a:pt x="874689" y="88557"/>
                      <a:pt x="907908" y="31981"/>
                    </a:cubicBezTo>
                    <a:cubicBezTo>
                      <a:pt x="924967" y="4142"/>
                      <a:pt x="953697" y="-7532"/>
                      <a:pt x="986019" y="5040"/>
                    </a:cubicBezTo>
                    <a:cubicBezTo>
                      <a:pt x="1170970" y="77781"/>
                      <a:pt x="1302951" y="199015"/>
                      <a:pt x="1337966" y="402868"/>
                    </a:cubicBezTo>
                    <a:cubicBezTo>
                      <a:pt x="1358616" y="522306"/>
                      <a:pt x="1328090" y="630968"/>
                      <a:pt x="1254468" y="726160"/>
                    </a:cubicBezTo>
                    <a:cubicBezTo>
                      <a:pt x="1238307" y="746814"/>
                      <a:pt x="1235614" y="762979"/>
                      <a:pt x="1245490" y="786328"/>
                    </a:cubicBezTo>
                    <a:cubicBezTo>
                      <a:pt x="1260753" y="824045"/>
                      <a:pt x="1273323" y="863558"/>
                      <a:pt x="1289483" y="907562"/>
                    </a:cubicBezTo>
                    <a:close/>
                    <a:moveTo>
                      <a:pt x="1870375" y="1665501"/>
                    </a:moveTo>
                    <a:cubicBezTo>
                      <a:pt x="1729417" y="1546961"/>
                      <a:pt x="1529202" y="1553247"/>
                      <a:pt x="1395426" y="1677175"/>
                    </a:cubicBezTo>
                    <a:cubicBezTo>
                      <a:pt x="1332579" y="1736445"/>
                      <a:pt x="1339761" y="1786735"/>
                      <a:pt x="1417872" y="1826249"/>
                    </a:cubicBezTo>
                    <a:cubicBezTo>
                      <a:pt x="1582174" y="1908867"/>
                      <a:pt x="1770716" y="1842413"/>
                      <a:pt x="1870375" y="1665501"/>
                    </a:cubicBezTo>
                    <a:close/>
                    <a:moveTo>
                      <a:pt x="984223" y="147827"/>
                    </a:moveTo>
                    <a:cubicBezTo>
                      <a:pt x="968960" y="181054"/>
                      <a:pt x="950106" y="213383"/>
                      <a:pt x="938434" y="247509"/>
                    </a:cubicBezTo>
                    <a:cubicBezTo>
                      <a:pt x="886360" y="395684"/>
                      <a:pt x="939332" y="558228"/>
                      <a:pt x="1060538" y="632764"/>
                    </a:cubicBezTo>
                    <a:cubicBezTo>
                      <a:pt x="1117999" y="667788"/>
                      <a:pt x="1162890" y="655215"/>
                      <a:pt x="1184438" y="594149"/>
                    </a:cubicBezTo>
                    <a:cubicBezTo>
                      <a:pt x="1247285" y="410950"/>
                      <a:pt x="1173664" y="245713"/>
                      <a:pt x="984223" y="147827"/>
                    </a:cubicBezTo>
                    <a:close/>
                    <a:moveTo>
                      <a:pt x="1594743" y="2428828"/>
                    </a:moveTo>
                    <a:cubicBezTo>
                      <a:pt x="1529202" y="2347107"/>
                      <a:pt x="1447500" y="2292327"/>
                      <a:pt x="1340659" y="2281551"/>
                    </a:cubicBezTo>
                    <a:cubicBezTo>
                      <a:pt x="1245490" y="2272570"/>
                      <a:pt x="1161992" y="2299511"/>
                      <a:pt x="1092860" y="2367762"/>
                    </a:cubicBezTo>
                    <a:cubicBezTo>
                      <a:pt x="1067721" y="2392907"/>
                      <a:pt x="1065925" y="2413561"/>
                      <a:pt x="1089269" y="2443196"/>
                    </a:cubicBezTo>
                    <a:cubicBezTo>
                      <a:pt x="1209577" y="2595862"/>
                      <a:pt x="1468150" y="2590474"/>
                      <a:pt x="1594743" y="2428828"/>
                    </a:cubicBezTo>
                    <a:close/>
                    <a:moveTo>
                      <a:pt x="1777900" y="855476"/>
                    </a:moveTo>
                    <a:cubicBezTo>
                      <a:pt x="1598335" y="795308"/>
                      <a:pt x="1388244" y="917440"/>
                      <a:pt x="1354127" y="1103333"/>
                    </a:cubicBezTo>
                    <a:cubicBezTo>
                      <a:pt x="1343353" y="1159909"/>
                      <a:pt x="1364900" y="1186850"/>
                      <a:pt x="1424157" y="1191340"/>
                    </a:cubicBezTo>
                    <a:cubicBezTo>
                      <a:pt x="1610904" y="1207505"/>
                      <a:pt x="1773410" y="1053941"/>
                      <a:pt x="1777900" y="855476"/>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3" name="Freeform 407">
                <a:extLst>
                  <a:ext uri="{FF2B5EF4-FFF2-40B4-BE49-F238E27FC236}">
                    <a16:creationId xmlns:a16="http://schemas.microsoft.com/office/drawing/2014/main" id="{E80A9ACC-99FB-A434-3E6C-CBA1B01A7658}"/>
                  </a:ext>
                </a:extLst>
              </p:cNvPr>
              <p:cNvSpPr/>
              <p:nvPr/>
            </p:nvSpPr>
            <p:spPr>
              <a:xfrm>
                <a:off x="4658969" y="648132"/>
                <a:ext cx="2164692" cy="2067396"/>
              </a:xfrm>
              <a:custGeom>
                <a:avLst/>
                <a:gdLst>
                  <a:gd name="connsiteX0" fmla="*/ 1994377 w 2164692"/>
                  <a:gd name="connsiteY0" fmla="*/ 835194 h 2067396"/>
                  <a:gd name="connsiteX1" fmla="*/ 1700788 w 2164692"/>
                  <a:gd name="connsiteY1" fmla="*/ 792088 h 2067396"/>
                  <a:gd name="connsiteX2" fmla="*/ 1435033 w 2164692"/>
                  <a:gd name="connsiteY2" fmla="*/ 754371 h 2067396"/>
                  <a:gd name="connsiteX3" fmla="*/ 1335374 w 2164692"/>
                  <a:gd name="connsiteY3" fmla="*/ 681630 h 2067396"/>
                  <a:gd name="connsiteX4" fmla="*/ 1110918 w 2164692"/>
                  <a:gd name="connsiteY4" fmla="*/ 224532 h 2067396"/>
                  <a:gd name="connsiteX5" fmla="*/ 1083983 w 2164692"/>
                  <a:gd name="connsiteY5" fmla="*/ 175140 h 2067396"/>
                  <a:gd name="connsiteX6" fmla="*/ 995997 w 2164692"/>
                  <a:gd name="connsiteY6" fmla="*/ 345766 h 2067396"/>
                  <a:gd name="connsiteX7" fmla="*/ 928660 w 2164692"/>
                  <a:gd name="connsiteY7" fmla="*/ 381688 h 2067396"/>
                  <a:gd name="connsiteX8" fmla="*/ 873893 w 2164692"/>
                  <a:gd name="connsiteY8" fmla="*/ 332296 h 2067396"/>
                  <a:gd name="connsiteX9" fmla="*/ 882871 w 2164692"/>
                  <a:gd name="connsiteY9" fmla="*/ 277516 h 2067396"/>
                  <a:gd name="connsiteX10" fmla="*/ 987018 w 2164692"/>
                  <a:gd name="connsiteY10" fmla="*/ 64682 h 2067396"/>
                  <a:gd name="connsiteX11" fmla="*/ 1084881 w 2164692"/>
                  <a:gd name="connsiteY11" fmla="*/ 24 h 2067396"/>
                  <a:gd name="connsiteX12" fmla="*/ 1181846 w 2164692"/>
                  <a:gd name="connsiteY12" fmla="*/ 66478 h 2067396"/>
                  <a:gd name="connsiteX13" fmla="*/ 1433237 w 2164692"/>
                  <a:gd name="connsiteY13" fmla="*/ 579255 h 2067396"/>
                  <a:gd name="connsiteX14" fmla="*/ 1498778 w 2164692"/>
                  <a:gd name="connsiteY14" fmla="*/ 627748 h 2067396"/>
                  <a:gd name="connsiteX15" fmla="*/ 2059918 w 2164692"/>
                  <a:gd name="connsiteY15" fmla="*/ 708571 h 2067396"/>
                  <a:gd name="connsiteX16" fmla="*/ 2159576 w 2164692"/>
                  <a:gd name="connsiteY16" fmla="*/ 784904 h 2067396"/>
                  <a:gd name="connsiteX17" fmla="*/ 2120970 w 2164692"/>
                  <a:gd name="connsiteY17" fmla="*/ 900750 h 2067396"/>
                  <a:gd name="connsiteX18" fmla="*/ 1719643 w 2164692"/>
                  <a:gd name="connsiteY18" fmla="*/ 1289598 h 2067396"/>
                  <a:gd name="connsiteX19" fmla="*/ 1690014 w 2164692"/>
                  <a:gd name="connsiteY19" fmla="*/ 1378503 h 2067396"/>
                  <a:gd name="connsiteX20" fmla="*/ 1784286 w 2164692"/>
                  <a:gd name="connsiteY20" fmla="*/ 1920016 h 2067396"/>
                  <a:gd name="connsiteX21" fmla="*/ 1749271 w 2164692"/>
                  <a:gd name="connsiteY21" fmla="*/ 2045740 h 2067396"/>
                  <a:gd name="connsiteX22" fmla="*/ 1615495 w 2164692"/>
                  <a:gd name="connsiteY22" fmla="*/ 2044842 h 2067396"/>
                  <a:gd name="connsiteX23" fmla="*/ 1118101 w 2164692"/>
                  <a:gd name="connsiteY23" fmla="*/ 1781719 h 2067396"/>
                  <a:gd name="connsiteX24" fmla="*/ 1044479 w 2164692"/>
                  <a:gd name="connsiteY24" fmla="*/ 1782617 h 2067396"/>
                  <a:gd name="connsiteX25" fmla="*/ 547085 w 2164692"/>
                  <a:gd name="connsiteY25" fmla="*/ 2044842 h 2067396"/>
                  <a:gd name="connsiteX26" fmla="*/ 414207 w 2164692"/>
                  <a:gd name="connsiteY26" fmla="*/ 2044842 h 2067396"/>
                  <a:gd name="connsiteX27" fmla="*/ 379192 w 2164692"/>
                  <a:gd name="connsiteY27" fmla="*/ 1919118 h 2067396"/>
                  <a:gd name="connsiteX28" fmla="*/ 475259 w 2164692"/>
                  <a:gd name="connsiteY28" fmla="*/ 1365032 h 2067396"/>
                  <a:gd name="connsiteX29" fmla="*/ 453711 w 2164692"/>
                  <a:gd name="connsiteY29" fmla="*/ 1299476 h 2067396"/>
                  <a:gd name="connsiteX30" fmla="*/ 43406 w 2164692"/>
                  <a:gd name="connsiteY30" fmla="*/ 900750 h 2067396"/>
                  <a:gd name="connsiteX31" fmla="*/ 1208 w 2164692"/>
                  <a:gd name="connsiteY31" fmla="*/ 798374 h 2067396"/>
                  <a:gd name="connsiteX32" fmla="*/ 96377 w 2164692"/>
                  <a:gd name="connsiteY32" fmla="*/ 711265 h 2067396"/>
                  <a:gd name="connsiteX33" fmla="*/ 653028 w 2164692"/>
                  <a:gd name="connsiteY33" fmla="*/ 630442 h 2067396"/>
                  <a:gd name="connsiteX34" fmla="*/ 734730 w 2164692"/>
                  <a:gd name="connsiteY34" fmla="*/ 576561 h 2067396"/>
                  <a:gd name="connsiteX35" fmla="*/ 826308 w 2164692"/>
                  <a:gd name="connsiteY35" fmla="*/ 540639 h 2067396"/>
                  <a:gd name="connsiteX36" fmla="*/ 854141 w 2164692"/>
                  <a:gd name="connsiteY36" fmla="*/ 636729 h 2067396"/>
                  <a:gd name="connsiteX37" fmla="*/ 698817 w 2164692"/>
                  <a:gd name="connsiteY37" fmla="*/ 761555 h 2067396"/>
                  <a:gd name="connsiteX38" fmla="*/ 221175 w 2164692"/>
                  <a:gd name="connsiteY38" fmla="*/ 828907 h 2067396"/>
                  <a:gd name="connsiteX39" fmla="*/ 173590 w 2164692"/>
                  <a:gd name="connsiteY39" fmla="*/ 837888 h 2067396"/>
                  <a:gd name="connsiteX40" fmla="*/ 209503 w 2164692"/>
                  <a:gd name="connsiteY40" fmla="*/ 874707 h 2067396"/>
                  <a:gd name="connsiteX41" fmla="*/ 568633 w 2164692"/>
                  <a:gd name="connsiteY41" fmla="*/ 1224041 h 2067396"/>
                  <a:gd name="connsiteX42" fmla="*/ 612626 w 2164692"/>
                  <a:gd name="connsiteY42" fmla="*/ 1364134 h 2067396"/>
                  <a:gd name="connsiteX43" fmla="*/ 519252 w 2164692"/>
                  <a:gd name="connsiteY43" fmla="*/ 1908342 h 2067396"/>
                  <a:gd name="connsiteX44" fmla="*/ 631480 w 2164692"/>
                  <a:gd name="connsiteY44" fmla="*/ 1849970 h 2067396"/>
                  <a:gd name="connsiteX45" fmla="*/ 1014851 w 2164692"/>
                  <a:gd name="connsiteY45" fmla="*/ 1647912 h 2067396"/>
                  <a:gd name="connsiteX46" fmla="*/ 1153116 w 2164692"/>
                  <a:gd name="connsiteY46" fmla="*/ 1648811 h 2067396"/>
                  <a:gd name="connsiteX47" fmla="*/ 1595743 w 2164692"/>
                  <a:gd name="connsiteY47" fmla="*/ 1882299 h 2067396"/>
                  <a:gd name="connsiteX48" fmla="*/ 1646021 w 2164692"/>
                  <a:gd name="connsiteY48" fmla="*/ 1907444 h 2067396"/>
                  <a:gd name="connsiteX49" fmla="*/ 1598436 w 2164692"/>
                  <a:gd name="connsiteY49" fmla="*/ 1626360 h 2067396"/>
                  <a:gd name="connsiteX50" fmla="*/ 1549954 w 2164692"/>
                  <a:gd name="connsiteY50" fmla="*/ 1348868 h 2067396"/>
                  <a:gd name="connsiteX51" fmla="*/ 1592152 w 2164692"/>
                  <a:gd name="connsiteY51" fmla="*/ 1228532 h 2067396"/>
                  <a:gd name="connsiteX52" fmla="*/ 1957566 w 2164692"/>
                  <a:gd name="connsiteY52" fmla="*/ 872911 h 2067396"/>
                  <a:gd name="connsiteX53" fmla="*/ 1994377 w 2164692"/>
                  <a:gd name="connsiteY53" fmla="*/ 835194 h 206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4692" h="2067396">
                    <a:moveTo>
                      <a:pt x="1994377" y="835194"/>
                    </a:moveTo>
                    <a:cubicBezTo>
                      <a:pt x="1892025" y="819927"/>
                      <a:pt x="1795958" y="805559"/>
                      <a:pt x="1700788" y="792088"/>
                    </a:cubicBezTo>
                    <a:cubicBezTo>
                      <a:pt x="1612802" y="779516"/>
                      <a:pt x="1523917" y="766943"/>
                      <a:pt x="1435033" y="754371"/>
                    </a:cubicBezTo>
                    <a:cubicBezTo>
                      <a:pt x="1388346" y="748084"/>
                      <a:pt x="1356024" y="724736"/>
                      <a:pt x="1335374" y="681630"/>
                    </a:cubicBezTo>
                    <a:cubicBezTo>
                      <a:pt x="1260855" y="528965"/>
                      <a:pt x="1185437" y="377197"/>
                      <a:pt x="1110918" y="224532"/>
                    </a:cubicBezTo>
                    <a:cubicBezTo>
                      <a:pt x="1103735" y="210163"/>
                      <a:pt x="1095655" y="196693"/>
                      <a:pt x="1083983" y="175140"/>
                    </a:cubicBezTo>
                    <a:cubicBezTo>
                      <a:pt x="1053458" y="237104"/>
                      <a:pt x="1029216" y="293680"/>
                      <a:pt x="995997" y="345766"/>
                    </a:cubicBezTo>
                    <a:cubicBezTo>
                      <a:pt x="983427" y="365523"/>
                      <a:pt x="950208" y="383484"/>
                      <a:pt x="928660" y="381688"/>
                    </a:cubicBezTo>
                    <a:cubicBezTo>
                      <a:pt x="908908" y="379891"/>
                      <a:pt x="885564" y="353849"/>
                      <a:pt x="873893" y="332296"/>
                    </a:cubicBezTo>
                    <a:cubicBezTo>
                      <a:pt x="866710" y="319723"/>
                      <a:pt x="875688" y="294578"/>
                      <a:pt x="882871" y="277516"/>
                    </a:cubicBezTo>
                    <a:cubicBezTo>
                      <a:pt x="916090" y="205673"/>
                      <a:pt x="952003" y="135627"/>
                      <a:pt x="987018" y="64682"/>
                    </a:cubicBezTo>
                    <a:cubicBezTo>
                      <a:pt x="1006771" y="23373"/>
                      <a:pt x="1038194" y="-874"/>
                      <a:pt x="1084881" y="24"/>
                    </a:cubicBezTo>
                    <a:cubicBezTo>
                      <a:pt x="1131568" y="24"/>
                      <a:pt x="1162094" y="25169"/>
                      <a:pt x="1181846" y="66478"/>
                    </a:cubicBezTo>
                    <a:cubicBezTo>
                      <a:pt x="1266242" y="237104"/>
                      <a:pt x="1350637" y="407730"/>
                      <a:pt x="1433237" y="579255"/>
                    </a:cubicBezTo>
                    <a:cubicBezTo>
                      <a:pt x="1447602" y="609788"/>
                      <a:pt x="1466456" y="623258"/>
                      <a:pt x="1498778" y="627748"/>
                    </a:cubicBezTo>
                    <a:cubicBezTo>
                      <a:pt x="1686423" y="653791"/>
                      <a:pt x="1873170" y="682528"/>
                      <a:pt x="2059918" y="708571"/>
                    </a:cubicBezTo>
                    <a:cubicBezTo>
                      <a:pt x="2108400" y="715755"/>
                      <a:pt x="2144313" y="736410"/>
                      <a:pt x="2159576" y="784904"/>
                    </a:cubicBezTo>
                    <a:cubicBezTo>
                      <a:pt x="2174839" y="832500"/>
                      <a:pt x="2154189" y="868421"/>
                      <a:pt x="2120970" y="900750"/>
                    </a:cubicBezTo>
                    <a:cubicBezTo>
                      <a:pt x="1987194" y="1030964"/>
                      <a:pt x="1855214" y="1161179"/>
                      <a:pt x="1719643" y="1289598"/>
                    </a:cubicBezTo>
                    <a:cubicBezTo>
                      <a:pt x="1691810" y="1316539"/>
                      <a:pt x="1683730" y="1340785"/>
                      <a:pt x="1690014" y="1378503"/>
                    </a:cubicBezTo>
                    <a:cubicBezTo>
                      <a:pt x="1723234" y="1559007"/>
                      <a:pt x="1752862" y="1739512"/>
                      <a:pt x="1784286" y="1920016"/>
                    </a:cubicBezTo>
                    <a:cubicBezTo>
                      <a:pt x="1793264" y="1968510"/>
                      <a:pt x="1791468" y="2012513"/>
                      <a:pt x="1749271" y="2045740"/>
                    </a:cubicBezTo>
                    <a:cubicBezTo>
                      <a:pt x="1705277" y="2079866"/>
                      <a:pt x="1661284" y="2069089"/>
                      <a:pt x="1615495" y="2044842"/>
                    </a:cubicBezTo>
                    <a:cubicBezTo>
                      <a:pt x="1450295" y="1956835"/>
                      <a:pt x="1283300" y="1870624"/>
                      <a:pt x="1118101" y="1781719"/>
                    </a:cubicBezTo>
                    <a:cubicBezTo>
                      <a:pt x="1091166" y="1767351"/>
                      <a:pt x="1070516" y="1768249"/>
                      <a:pt x="1044479" y="1782617"/>
                    </a:cubicBezTo>
                    <a:cubicBezTo>
                      <a:pt x="879280" y="1870624"/>
                      <a:pt x="712284" y="1956835"/>
                      <a:pt x="547085" y="2044842"/>
                    </a:cubicBezTo>
                    <a:cubicBezTo>
                      <a:pt x="501296" y="2069089"/>
                      <a:pt x="458200" y="2078968"/>
                      <a:pt x="414207" y="2044842"/>
                    </a:cubicBezTo>
                    <a:cubicBezTo>
                      <a:pt x="372009" y="2011615"/>
                      <a:pt x="371111" y="1967612"/>
                      <a:pt x="379192" y="1919118"/>
                    </a:cubicBezTo>
                    <a:cubicBezTo>
                      <a:pt x="411513" y="1734124"/>
                      <a:pt x="442040" y="1549129"/>
                      <a:pt x="475259" y="1365032"/>
                    </a:cubicBezTo>
                    <a:cubicBezTo>
                      <a:pt x="480646" y="1336295"/>
                      <a:pt x="474361" y="1319233"/>
                      <a:pt x="453711" y="1299476"/>
                    </a:cubicBezTo>
                    <a:cubicBezTo>
                      <a:pt x="316344" y="1167465"/>
                      <a:pt x="179875" y="1033659"/>
                      <a:pt x="43406" y="900750"/>
                    </a:cubicBezTo>
                    <a:cubicBezTo>
                      <a:pt x="13778" y="872013"/>
                      <a:pt x="-5077" y="840582"/>
                      <a:pt x="1208" y="798374"/>
                    </a:cubicBezTo>
                    <a:cubicBezTo>
                      <a:pt x="9288" y="750779"/>
                      <a:pt x="43406" y="719347"/>
                      <a:pt x="96377" y="711265"/>
                    </a:cubicBezTo>
                    <a:cubicBezTo>
                      <a:pt x="282227" y="684324"/>
                      <a:pt x="467178" y="656485"/>
                      <a:pt x="653028" y="630442"/>
                    </a:cubicBezTo>
                    <a:cubicBezTo>
                      <a:pt x="690737" y="625054"/>
                      <a:pt x="718569" y="616972"/>
                      <a:pt x="734730" y="576561"/>
                    </a:cubicBezTo>
                    <a:cubicBezTo>
                      <a:pt x="751789" y="534353"/>
                      <a:pt x="791293" y="522679"/>
                      <a:pt x="826308" y="540639"/>
                    </a:cubicBezTo>
                    <a:cubicBezTo>
                      <a:pt x="861323" y="558600"/>
                      <a:pt x="870301" y="593623"/>
                      <a:pt x="854141" y="636729"/>
                    </a:cubicBezTo>
                    <a:cubicBezTo>
                      <a:pt x="826308" y="709469"/>
                      <a:pt x="784110" y="752575"/>
                      <a:pt x="698817" y="761555"/>
                    </a:cubicBezTo>
                    <a:cubicBezTo>
                      <a:pt x="539004" y="777720"/>
                      <a:pt x="380090" y="805559"/>
                      <a:pt x="221175" y="828907"/>
                    </a:cubicBezTo>
                    <a:cubicBezTo>
                      <a:pt x="207708" y="830704"/>
                      <a:pt x="195138" y="834296"/>
                      <a:pt x="173590" y="837888"/>
                    </a:cubicBezTo>
                    <a:cubicBezTo>
                      <a:pt x="188853" y="853154"/>
                      <a:pt x="198729" y="863931"/>
                      <a:pt x="209503" y="874707"/>
                    </a:cubicBezTo>
                    <a:cubicBezTo>
                      <a:pt x="328914" y="991451"/>
                      <a:pt x="447426" y="1108195"/>
                      <a:pt x="568633" y="1224041"/>
                    </a:cubicBezTo>
                    <a:cubicBezTo>
                      <a:pt x="610830" y="1264453"/>
                      <a:pt x="623400" y="1307558"/>
                      <a:pt x="612626" y="1364134"/>
                    </a:cubicBezTo>
                    <a:cubicBezTo>
                      <a:pt x="579406" y="1541945"/>
                      <a:pt x="550676" y="1721551"/>
                      <a:pt x="519252" y="1908342"/>
                    </a:cubicBezTo>
                    <a:cubicBezTo>
                      <a:pt x="561450" y="1886789"/>
                      <a:pt x="596465" y="1868828"/>
                      <a:pt x="631480" y="1849970"/>
                    </a:cubicBezTo>
                    <a:cubicBezTo>
                      <a:pt x="758971" y="1782617"/>
                      <a:pt x="888258" y="1717061"/>
                      <a:pt x="1014851" y="1647912"/>
                    </a:cubicBezTo>
                    <a:cubicBezTo>
                      <a:pt x="1063333" y="1620972"/>
                      <a:pt x="1105531" y="1622767"/>
                      <a:pt x="1153116" y="1648811"/>
                    </a:cubicBezTo>
                    <a:cubicBezTo>
                      <a:pt x="1299461" y="1727837"/>
                      <a:pt x="1447602" y="1804170"/>
                      <a:pt x="1595743" y="1882299"/>
                    </a:cubicBezTo>
                    <a:cubicBezTo>
                      <a:pt x="1610108" y="1889483"/>
                      <a:pt x="1624473" y="1896667"/>
                      <a:pt x="1646021" y="1907444"/>
                    </a:cubicBezTo>
                    <a:cubicBezTo>
                      <a:pt x="1629860" y="1809558"/>
                      <a:pt x="1614597" y="1717959"/>
                      <a:pt x="1598436" y="1626360"/>
                    </a:cubicBezTo>
                    <a:cubicBezTo>
                      <a:pt x="1582276" y="1533862"/>
                      <a:pt x="1567012" y="1441365"/>
                      <a:pt x="1549954" y="1348868"/>
                    </a:cubicBezTo>
                    <a:cubicBezTo>
                      <a:pt x="1540976" y="1300374"/>
                      <a:pt x="1557136" y="1262657"/>
                      <a:pt x="1592152" y="1228532"/>
                    </a:cubicBezTo>
                    <a:cubicBezTo>
                      <a:pt x="1714256" y="1110889"/>
                      <a:pt x="1835462" y="991451"/>
                      <a:pt x="1957566" y="872911"/>
                    </a:cubicBezTo>
                    <a:cubicBezTo>
                      <a:pt x="1969238" y="862135"/>
                      <a:pt x="1979113" y="851358"/>
                      <a:pt x="1994377" y="835194"/>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4" name="Freeform 408">
                <a:extLst>
                  <a:ext uri="{FF2B5EF4-FFF2-40B4-BE49-F238E27FC236}">
                    <a16:creationId xmlns:a16="http://schemas.microsoft.com/office/drawing/2014/main" id="{9FCDBEAD-2B4C-9F9A-FEA6-E1FDA9F05383}"/>
                  </a:ext>
                </a:extLst>
              </p:cNvPr>
              <p:cNvSpPr/>
              <p:nvPr/>
            </p:nvSpPr>
            <p:spPr>
              <a:xfrm>
                <a:off x="5871887" y="168271"/>
                <a:ext cx="159266" cy="311931"/>
              </a:xfrm>
              <a:custGeom>
                <a:avLst/>
                <a:gdLst>
                  <a:gd name="connsiteX0" fmla="*/ 159267 w 159266"/>
                  <a:gd name="connsiteY0" fmla="*/ 74873 h 311931"/>
                  <a:gd name="connsiteX1" fmla="*/ 130536 w 159266"/>
                  <a:gd name="connsiteY1" fmla="*/ 259867 h 311931"/>
                  <a:gd name="connsiteX2" fmla="*/ 57812 w 159266"/>
                  <a:gd name="connsiteY2" fmla="*/ 311055 h 311931"/>
                  <a:gd name="connsiteX3" fmla="*/ 352 w 159266"/>
                  <a:gd name="connsiteY3" fmla="*/ 243703 h 311931"/>
                  <a:gd name="connsiteX4" fmla="*/ 29082 w 159266"/>
                  <a:gd name="connsiteY4" fmla="*/ 49728 h 311931"/>
                  <a:gd name="connsiteX5" fmla="*/ 103601 w 159266"/>
                  <a:gd name="connsiteY5" fmla="*/ 1234 h 311931"/>
                  <a:gd name="connsiteX6" fmla="*/ 159267 w 159266"/>
                  <a:gd name="connsiteY6" fmla="*/ 74873 h 3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66" h="311931">
                    <a:moveTo>
                      <a:pt x="159267" y="74873"/>
                    </a:moveTo>
                    <a:cubicBezTo>
                      <a:pt x="150288" y="134143"/>
                      <a:pt x="143106" y="197005"/>
                      <a:pt x="130536" y="259867"/>
                    </a:cubicBezTo>
                    <a:cubicBezTo>
                      <a:pt x="123354" y="296687"/>
                      <a:pt x="95521" y="316443"/>
                      <a:pt x="57812" y="311055"/>
                    </a:cubicBezTo>
                    <a:cubicBezTo>
                      <a:pt x="21002" y="305667"/>
                      <a:pt x="-3239" y="280522"/>
                      <a:pt x="352" y="243703"/>
                    </a:cubicBezTo>
                    <a:cubicBezTo>
                      <a:pt x="6637" y="179045"/>
                      <a:pt x="16512" y="113488"/>
                      <a:pt x="29082" y="49728"/>
                    </a:cubicBezTo>
                    <a:cubicBezTo>
                      <a:pt x="36265" y="12909"/>
                      <a:pt x="65893" y="-5052"/>
                      <a:pt x="103601" y="1234"/>
                    </a:cubicBezTo>
                    <a:cubicBezTo>
                      <a:pt x="140412" y="7521"/>
                      <a:pt x="157471" y="32665"/>
                      <a:pt x="159267" y="7487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5" name="Freeform 409">
                <a:extLst>
                  <a:ext uri="{FF2B5EF4-FFF2-40B4-BE49-F238E27FC236}">
                    <a16:creationId xmlns:a16="http://schemas.microsoft.com/office/drawing/2014/main" id="{6C4A7E93-194A-4DA6-7F1E-C18D9FBD3A42}"/>
                  </a:ext>
                </a:extLst>
              </p:cNvPr>
              <p:cNvSpPr/>
              <p:nvPr/>
            </p:nvSpPr>
            <p:spPr>
              <a:xfrm>
                <a:off x="5466801" y="166889"/>
                <a:ext cx="160355" cy="313885"/>
              </a:xfrm>
              <a:custGeom>
                <a:avLst/>
                <a:gdLst>
                  <a:gd name="connsiteX0" fmla="*/ 160332 w 160355"/>
                  <a:gd name="connsiteY0" fmla="*/ 237003 h 313885"/>
                  <a:gd name="connsiteX1" fmla="*/ 101973 w 160355"/>
                  <a:gd name="connsiteY1" fmla="*/ 313335 h 313885"/>
                  <a:gd name="connsiteX2" fmla="*/ 27454 w 160355"/>
                  <a:gd name="connsiteY2" fmla="*/ 256759 h 313885"/>
                  <a:gd name="connsiteX3" fmla="*/ 519 w 160355"/>
                  <a:gd name="connsiteY3" fmla="*/ 75357 h 313885"/>
                  <a:gd name="connsiteX4" fmla="*/ 56184 w 160355"/>
                  <a:gd name="connsiteY4" fmla="*/ 820 h 313885"/>
                  <a:gd name="connsiteX5" fmla="*/ 132499 w 160355"/>
                  <a:gd name="connsiteY5" fmla="*/ 53804 h 313885"/>
                  <a:gd name="connsiteX6" fmla="*/ 160332 w 160355"/>
                  <a:gd name="connsiteY6" fmla="*/ 237003 h 3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55" h="313885">
                    <a:moveTo>
                      <a:pt x="160332" y="237003"/>
                    </a:moveTo>
                    <a:cubicBezTo>
                      <a:pt x="161229" y="278312"/>
                      <a:pt x="136988" y="307947"/>
                      <a:pt x="101973" y="313335"/>
                    </a:cubicBezTo>
                    <a:cubicBezTo>
                      <a:pt x="67856" y="317825"/>
                      <a:pt x="34637" y="294477"/>
                      <a:pt x="27454" y="256759"/>
                    </a:cubicBezTo>
                    <a:cubicBezTo>
                      <a:pt x="16680" y="196591"/>
                      <a:pt x="7702" y="136423"/>
                      <a:pt x="519" y="75357"/>
                    </a:cubicBezTo>
                    <a:cubicBezTo>
                      <a:pt x="-3970" y="36742"/>
                      <a:pt x="21169" y="6208"/>
                      <a:pt x="56184" y="820"/>
                    </a:cubicBezTo>
                    <a:cubicBezTo>
                      <a:pt x="92097" y="-4568"/>
                      <a:pt x="125316" y="16985"/>
                      <a:pt x="132499" y="53804"/>
                    </a:cubicBezTo>
                    <a:cubicBezTo>
                      <a:pt x="144171" y="116666"/>
                      <a:pt x="151354" y="178631"/>
                      <a:pt x="160332" y="23700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6" name="Freeform 410">
                <a:extLst>
                  <a:ext uri="{FF2B5EF4-FFF2-40B4-BE49-F238E27FC236}">
                    <a16:creationId xmlns:a16="http://schemas.microsoft.com/office/drawing/2014/main" id="{D4ED65C6-D564-867C-1021-5705ECEFB962}"/>
                  </a:ext>
                </a:extLst>
              </p:cNvPr>
              <p:cNvSpPr/>
              <p:nvPr/>
            </p:nvSpPr>
            <p:spPr>
              <a:xfrm>
                <a:off x="6187892" y="371009"/>
                <a:ext cx="231121" cy="281339"/>
              </a:xfrm>
              <a:custGeom>
                <a:avLst/>
                <a:gdLst>
                  <a:gd name="connsiteX0" fmla="*/ 231122 w 231121"/>
                  <a:gd name="connsiteY0" fmla="*/ 58925 h 281339"/>
                  <a:gd name="connsiteX1" fmla="*/ 210472 w 231121"/>
                  <a:gd name="connsiteY1" fmla="*/ 108317 h 281339"/>
                  <a:gd name="connsiteX2" fmla="*/ 126077 w 231121"/>
                  <a:gd name="connsiteY2" fmla="*/ 244818 h 281339"/>
                  <a:gd name="connsiteX3" fmla="*/ 33601 w 231121"/>
                  <a:gd name="connsiteY3" fmla="*/ 271759 h 281339"/>
                  <a:gd name="connsiteX4" fmla="*/ 12053 w 231121"/>
                  <a:gd name="connsiteY4" fmla="*/ 174771 h 281339"/>
                  <a:gd name="connsiteX5" fmla="*/ 101835 w 231121"/>
                  <a:gd name="connsiteY5" fmla="*/ 31086 h 281339"/>
                  <a:gd name="connsiteX6" fmla="*/ 179946 w 231121"/>
                  <a:gd name="connsiteY6" fmla="*/ 5941 h 281339"/>
                  <a:gd name="connsiteX7" fmla="*/ 231122 w 231121"/>
                  <a:gd name="connsiteY7" fmla="*/ 58925 h 28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121" h="281339">
                    <a:moveTo>
                      <a:pt x="231122" y="58925"/>
                    </a:moveTo>
                    <a:cubicBezTo>
                      <a:pt x="222144" y="81376"/>
                      <a:pt x="218552" y="96642"/>
                      <a:pt x="210472" y="108317"/>
                    </a:cubicBezTo>
                    <a:cubicBezTo>
                      <a:pt x="183537" y="154116"/>
                      <a:pt x="155705" y="199916"/>
                      <a:pt x="126077" y="244818"/>
                    </a:cubicBezTo>
                    <a:cubicBezTo>
                      <a:pt x="101835" y="281637"/>
                      <a:pt x="66820" y="290617"/>
                      <a:pt x="33601" y="271759"/>
                    </a:cubicBezTo>
                    <a:cubicBezTo>
                      <a:pt x="-517" y="252002"/>
                      <a:pt x="-10393" y="213386"/>
                      <a:pt x="12053" y="174771"/>
                    </a:cubicBezTo>
                    <a:cubicBezTo>
                      <a:pt x="40783" y="126277"/>
                      <a:pt x="70411" y="77784"/>
                      <a:pt x="101835" y="31086"/>
                    </a:cubicBezTo>
                    <a:cubicBezTo>
                      <a:pt x="120690" y="2349"/>
                      <a:pt x="151215" y="-7529"/>
                      <a:pt x="179946" y="5941"/>
                    </a:cubicBezTo>
                    <a:cubicBezTo>
                      <a:pt x="200596" y="16717"/>
                      <a:pt x="214961" y="41862"/>
                      <a:pt x="231122" y="58925"/>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7" name="Freeform 411">
                <a:extLst>
                  <a:ext uri="{FF2B5EF4-FFF2-40B4-BE49-F238E27FC236}">
                    <a16:creationId xmlns:a16="http://schemas.microsoft.com/office/drawing/2014/main" id="{1400245A-2A5D-CB79-862F-608B330DCBB6}"/>
                  </a:ext>
                </a:extLst>
              </p:cNvPr>
              <p:cNvSpPr/>
              <p:nvPr/>
            </p:nvSpPr>
            <p:spPr>
              <a:xfrm>
                <a:off x="5084914" y="370440"/>
                <a:ext cx="227981" cy="276684"/>
              </a:xfrm>
              <a:custGeom>
                <a:avLst/>
                <a:gdLst>
                  <a:gd name="connsiteX0" fmla="*/ 227981 w 227981"/>
                  <a:gd name="connsiteY0" fmla="*/ 229223 h 276684"/>
                  <a:gd name="connsiteX1" fmla="*/ 180396 w 227981"/>
                  <a:gd name="connsiteY1" fmla="*/ 275022 h 276684"/>
                  <a:gd name="connsiteX2" fmla="*/ 110366 w 227981"/>
                  <a:gd name="connsiteY2" fmla="*/ 256164 h 276684"/>
                  <a:gd name="connsiteX3" fmla="*/ 8014 w 227981"/>
                  <a:gd name="connsiteY3" fmla="*/ 94518 h 276684"/>
                  <a:gd name="connsiteX4" fmla="*/ 28664 w 227981"/>
                  <a:gd name="connsiteY4" fmla="*/ 15491 h 276684"/>
                  <a:gd name="connsiteX5" fmla="*/ 110366 w 227981"/>
                  <a:gd name="connsiteY5" fmla="*/ 18185 h 276684"/>
                  <a:gd name="connsiteX6" fmla="*/ 223492 w 227981"/>
                  <a:gd name="connsiteY6" fmla="*/ 198690 h 276684"/>
                  <a:gd name="connsiteX7" fmla="*/ 227981 w 227981"/>
                  <a:gd name="connsiteY7" fmla="*/ 229223 h 27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81" h="276684">
                    <a:moveTo>
                      <a:pt x="227981" y="229223"/>
                    </a:moveTo>
                    <a:cubicBezTo>
                      <a:pt x="215412" y="241795"/>
                      <a:pt x="201046" y="269634"/>
                      <a:pt x="180396" y="275022"/>
                    </a:cubicBezTo>
                    <a:cubicBezTo>
                      <a:pt x="159747" y="280410"/>
                      <a:pt x="122038" y="272328"/>
                      <a:pt x="110366" y="256164"/>
                    </a:cubicBezTo>
                    <a:cubicBezTo>
                      <a:pt x="71760" y="205874"/>
                      <a:pt x="39438" y="150196"/>
                      <a:pt x="8014" y="94518"/>
                    </a:cubicBezTo>
                    <a:cubicBezTo>
                      <a:pt x="-8147" y="65781"/>
                      <a:pt x="832" y="35248"/>
                      <a:pt x="28664" y="15491"/>
                    </a:cubicBezTo>
                    <a:cubicBezTo>
                      <a:pt x="55599" y="-4266"/>
                      <a:pt x="91512" y="-6960"/>
                      <a:pt x="110366" y="18185"/>
                    </a:cubicBezTo>
                    <a:cubicBezTo>
                      <a:pt x="152564" y="75659"/>
                      <a:pt x="186681" y="138521"/>
                      <a:pt x="223492" y="198690"/>
                    </a:cubicBezTo>
                    <a:cubicBezTo>
                      <a:pt x="225288" y="204078"/>
                      <a:pt x="224390" y="211262"/>
                      <a:pt x="227981" y="22922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grpSp>
        <p:nvGrpSpPr>
          <p:cNvPr id="38" name="Group 37">
            <a:extLst>
              <a:ext uri="{FF2B5EF4-FFF2-40B4-BE49-F238E27FC236}">
                <a16:creationId xmlns:a16="http://schemas.microsoft.com/office/drawing/2014/main" id="{B508E9C3-84C8-6106-56DD-52A53B144F71}"/>
              </a:ext>
            </a:extLst>
          </p:cNvPr>
          <p:cNvGrpSpPr/>
          <p:nvPr/>
        </p:nvGrpSpPr>
        <p:grpSpPr>
          <a:xfrm>
            <a:off x="1825844" y="2422305"/>
            <a:ext cx="769339" cy="768499"/>
            <a:chOff x="7257599" y="768348"/>
            <a:chExt cx="868457" cy="867509"/>
          </a:xfrm>
        </p:grpSpPr>
        <p:sp>
          <p:nvSpPr>
            <p:cNvPr id="39" name="Freeform 314">
              <a:extLst>
                <a:ext uri="{FF2B5EF4-FFF2-40B4-BE49-F238E27FC236}">
                  <a16:creationId xmlns:a16="http://schemas.microsoft.com/office/drawing/2014/main" id="{0AE2A2A7-30BA-CA21-6E54-61C0B1150802}"/>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DAE0D2"/>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40" name="Graphic 2">
              <a:extLst>
                <a:ext uri="{FF2B5EF4-FFF2-40B4-BE49-F238E27FC236}">
                  <a16:creationId xmlns:a16="http://schemas.microsoft.com/office/drawing/2014/main" id="{B9DD992C-6604-A02D-B7EA-56B1EB83F8F2}"/>
                </a:ext>
              </a:extLst>
            </p:cNvPr>
            <p:cNvGrpSpPr/>
            <p:nvPr/>
          </p:nvGrpSpPr>
          <p:grpSpPr>
            <a:xfrm>
              <a:off x="7257599" y="768348"/>
              <a:ext cx="868457" cy="867509"/>
              <a:chOff x="7257599" y="768348"/>
              <a:chExt cx="868457" cy="867509"/>
            </a:xfrm>
            <a:solidFill>
              <a:srgbClr val="010101"/>
            </a:solidFill>
          </p:grpSpPr>
          <p:sp>
            <p:nvSpPr>
              <p:cNvPr id="41" name="Freeform 316">
                <a:extLst>
                  <a:ext uri="{FF2B5EF4-FFF2-40B4-BE49-F238E27FC236}">
                    <a16:creationId xmlns:a16="http://schemas.microsoft.com/office/drawing/2014/main" id="{787119B4-18DC-CA48-22CE-9995B9E90B3C}"/>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2" name="Freeform 317">
                <a:extLst>
                  <a:ext uri="{FF2B5EF4-FFF2-40B4-BE49-F238E27FC236}">
                    <a16:creationId xmlns:a16="http://schemas.microsoft.com/office/drawing/2014/main" id="{F4A7891F-29A4-9870-3E7A-83D3DC3A27BA}"/>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3" name="Freeform 318">
                <a:extLst>
                  <a:ext uri="{FF2B5EF4-FFF2-40B4-BE49-F238E27FC236}">
                    <a16:creationId xmlns:a16="http://schemas.microsoft.com/office/drawing/2014/main" id="{FFAABA1D-F640-B1AA-A93C-B495D8805AC8}"/>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4" name="Freeform 319">
                <a:extLst>
                  <a:ext uri="{FF2B5EF4-FFF2-40B4-BE49-F238E27FC236}">
                    <a16:creationId xmlns:a16="http://schemas.microsoft.com/office/drawing/2014/main" id="{10CC3B73-6809-E2AF-2B70-232E19792E47}"/>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5" name="Freeform 320">
                <a:extLst>
                  <a:ext uri="{FF2B5EF4-FFF2-40B4-BE49-F238E27FC236}">
                    <a16:creationId xmlns:a16="http://schemas.microsoft.com/office/drawing/2014/main" id="{B7B1AB37-38CF-7045-ED16-548F4CABFC58}"/>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grpSp>
        <p:nvGrpSpPr>
          <p:cNvPr id="46" name="Graphic 2">
            <a:extLst>
              <a:ext uri="{FF2B5EF4-FFF2-40B4-BE49-F238E27FC236}">
                <a16:creationId xmlns:a16="http://schemas.microsoft.com/office/drawing/2014/main" id="{7A1C130D-9839-A617-3273-86B5C6C2DD0E}"/>
              </a:ext>
            </a:extLst>
          </p:cNvPr>
          <p:cNvGrpSpPr/>
          <p:nvPr/>
        </p:nvGrpSpPr>
        <p:grpSpPr>
          <a:xfrm>
            <a:off x="7640098" y="2428448"/>
            <a:ext cx="783671" cy="656183"/>
            <a:chOff x="3917433" y="5498364"/>
            <a:chExt cx="884636" cy="740723"/>
          </a:xfrm>
        </p:grpSpPr>
        <p:sp>
          <p:nvSpPr>
            <p:cNvPr id="47" name="Freeform 355">
              <a:extLst>
                <a:ext uri="{FF2B5EF4-FFF2-40B4-BE49-F238E27FC236}">
                  <a16:creationId xmlns:a16="http://schemas.microsoft.com/office/drawing/2014/main" id="{3C911DB9-C27E-936A-EDCA-04B7AC79F1A3}"/>
                </a:ext>
              </a:extLst>
            </p:cNvPr>
            <p:cNvSpPr/>
            <p:nvPr/>
          </p:nvSpPr>
          <p:spPr>
            <a:xfrm>
              <a:off x="4170046" y="5655543"/>
              <a:ext cx="476083" cy="539283"/>
            </a:xfrm>
            <a:custGeom>
              <a:avLst/>
              <a:gdLst>
                <a:gd name="connsiteX0" fmla="*/ 348682 w 476083"/>
                <a:gd name="connsiteY0" fmla="*/ 420044 h 539283"/>
                <a:gd name="connsiteX1" fmla="*/ 345972 w 476083"/>
                <a:gd name="connsiteY1" fmla="*/ 421852 h 539283"/>
                <a:gd name="connsiteX2" fmla="*/ 236670 w 476083"/>
                <a:gd name="connsiteY2" fmla="*/ 539284 h 539283"/>
                <a:gd name="connsiteX3" fmla="*/ 236670 w 476083"/>
                <a:gd name="connsiteY3" fmla="*/ 485084 h 539283"/>
                <a:gd name="connsiteX4" fmla="*/ 221314 w 476083"/>
                <a:gd name="connsiteY4" fmla="*/ 470630 h 539283"/>
                <a:gd name="connsiteX5" fmla="*/ 219507 w 476083"/>
                <a:gd name="connsiteY5" fmla="*/ 470630 h 539283"/>
                <a:gd name="connsiteX6" fmla="*/ 206861 w 476083"/>
                <a:gd name="connsiteY6" fmla="*/ 472438 h 539283"/>
                <a:gd name="connsiteX7" fmla="*/ 147241 w 476083"/>
                <a:gd name="connsiteY7" fmla="*/ 472438 h 539283"/>
                <a:gd name="connsiteX8" fmla="*/ 0 w 476083"/>
                <a:gd name="connsiteY8" fmla="*/ 415528 h 539283"/>
                <a:gd name="connsiteX9" fmla="*/ 418238 w 476083"/>
                <a:gd name="connsiteY9" fmla="*/ 0 h 539283"/>
                <a:gd name="connsiteX10" fmla="*/ 427271 w 476083"/>
                <a:gd name="connsiteY10" fmla="*/ 13550 h 539283"/>
                <a:gd name="connsiteX11" fmla="*/ 348682 w 476083"/>
                <a:gd name="connsiteY11" fmla="*/ 420044 h 5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083" h="539283">
                  <a:moveTo>
                    <a:pt x="348682" y="420044"/>
                  </a:moveTo>
                  <a:cubicBezTo>
                    <a:pt x="347779" y="420948"/>
                    <a:pt x="346875" y="420948"/>
                    <a:pt x="345972" y="421852"/>
                  </a:cubicBezTo>
                  <a:lnTo>
                    <a:pt x="236670" y="539284"/>
                  </a:lnTo>
                  <a:lnTo>
                    <a:pt x="236670" y="485084"/>
                  </a:lnTo>
                  <a:cubicBezTo>
                    <a:pt x="236670" y="476954"/>
                    <a:pt x="230347" y="470630"/>
                    <a:pt x="221314" y="470630"/>
                  </a:cubicBezTo>
                  <a:cubicBezTo>
                    <a:pt x="220410" y="470630"/>
                    <a:pt x="219507" y="470630"/>
                    <a:pt x="219507" y="470630"/>
                  </a:cubicBezTo>
                  <a:cubicBezTo>
                    <a:pt x="214990" y="471534"/>
                    <a:pt x="210474" y="471534"/>
                    <a:pt x="206861" y="472438"/>
                  </a:cubicBezTo>
                  <a:cubicBezTo>
                    <a:pt x="186988" y="474244"/>
                    <a:pt x="167114" y="474244"/>
                    <a:pt x="147241" y="472438"/>
                  </a:cubicBezTo>
                  <a:cubicBezTo>
                    <a:pt x="93945" y="467018"/>
                    <a:pt x="42456" y="448047"/>
                    <a:pt x="0" y="415528"/>
                  </a:cubicBezTo>
                  <a:lnTo>
                    <a:pt x="418238" y="0"/>
                  </a:lnTo>
                  <a:cubicBezTo>
                    <a:pt x="421851" y="4517"/>
                    <a:pt x="424561" y="9033"/>
                    <a:pt x="427271" y="13550"/>
                  </a:cubicBezTo>
                  <a:cubicBezTo>
                    <a:pt x="515797" y="148145"/>
                    <a:pt x="480567" y="327906"/>
                    <a:pt x="348682" y="420044"/>
                  </a:cubicBezTo>
                  <a:close/>
                </a:path>
              </a:pathLst>
            </a:custGeom>
            <a:solidFill>
              <a:srgbClr val="AABC99"/>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8" name="Freeform 356">
              <a:extLst>
                <a:ext uri="{FF2B5EF4-FFF2-40B4-BE49-F238E27FC236}">
                  <a16:creationId xmlns:a16="http://schemas.microsoft.com/office/drawing/2014/main" id="{BF0B348D-920B-D9A4-6BA3-EAEA2CD7C54D}"/>
                </a:ext>
              </a:extLst>
            </p:cNvPr>
            <p:cNvSpPr/>
            <p:nvPr/>
          </p:nvSpPr>
          <p:spPr>
            <a:xfrm>
              <a:off x="4038373" y="5498364"/>
              <a:ext cx="532748" cy="539283"/>
            </a:xfrm>
            <a:custGeom>
              <a:avLst/>
              <a:gdLst>
                <a:gd name="connsiteX0" fmla="*/ 448739 w 532748"/>
                <a:gd name="connsiteY0" fmla="*/ 135498 h 539283"/>
                <a:gd name="connsiteX1" fmla="*/ 390023 w 532748"/>
                <a:gd name="connsiteY1" fmla="*/ 37940 h 539283"/>
                <a:gd name="connsiteX2" fmla="*/ 495712 w 532748"/>
                <a:gd name="connsiteY2" fmla="*/ 87623 h 539283"/>
                <a:gd name="connsiteX3" fmla="*/ 448739 w 532748"/>
                <a:gd name="connsiteY3" fmla="*/ 135498 h 539283"/>
                <a:gd name="connsiteX4" fmla="*/ 85604 w 532748"/>
                <a:gd name="connsiteY4" fmla="*/ 503151 h 539283"/>
                <a:gd name="connsiteX5" fmla="*/ 28695 w 532748"/>
                <a:gd name="connsiteY5" fmla="*/ 342359 h 539283"/>
                <a:gd name="connsiteX6" fmla="*/ 154256 w 532748"/>
                <a:gd name="connsiteY6" fmla="*/ 342359 h 539283"/>
                <a:gd name="connsiteX7" fmla="*/ 164193 w 532748"/>
                <a:gd name="connsiteY7" fmla="*/ 423658 h 539283"/>
                <a:gd name="connsiteX8" fmla="*/ 85604 w 532748"/>
                <a:gd name="connsiteY8" fmla="*/ 503151 h 539283"/>
                <a:gd name="connsiteX9" fmla="*/ 253622 w 532748"/>
                <a:gd name="connsiteY9" fmla="*/ 38843 h 539283"/>
                <a:gd name="connsiteX10" fmla="*/ 182259 w 532748"/>
                <a:gd name="connsiteY10" fmla="*/ 168019 h 539283"/>
                <a:gd name="connsiteX11" fmla="*/ 88314 w 532748"/>
                <a:gd name="connsiteY11" fmla="*/ 148145 h 539283"/>
                <a:gd name="connsiteX12" fmla="*/ 253622 w 532748"/>
                <a:gd name="connsiteY12" fmla="*/ 38843 h 539283"/>
                <a:gd name="connsiteX13" fmla="*/ 410800 w 532748"/>
                <a:gd name="connsiteY13" fmla="*/ 174341 h 539283"/>
                <a:gd name="connsiteX14" fmla="*/ 336727 w 532748"/>
                <a:gd name="connsiteY14" fmla="*/ 178858 h 539283"/>
                <a:gd name="connsiteX15" fmla="*/ 336727 w 532748"/>
                <a:gd name="connsiteY15" fmla="*/ 30713 h 539283"/>
                <a:gd name="connsiteX16" fmla="*/ 345761 w 532748"/>
                <a:gd name="connsiteY16" fmla="*/ 31616 h 539283"/>
                <a:gd name="connsiteX17" fmla="*/ 426156 w 532748"/>
                <a:gd name="connsiteY17" fmla="*/ 158985 h 539283"/>
                <a:gd name="connsiteX18" fmla="*/ 410800 w 532748"/>
                <a:gd name="connsiteY18" fmla="*/ 174341 h 539283"/>
                <a:gd name="connsiteX19" fmla="*/ 336727 w 532748"/>
                <a:gd name="connsiteY19" fmla="*/ 207764 h 539283"/>
                <a:gd name="connsiteX20" fmla="*/ 379183 w 532748"/>
                <a:gd name="connsiteY20" fmla="*/ 205958 h 539283"/>
                <a:gd name="connsiteX21" fmla="*/ 336727 w 532748"/>
                <a:gd name="connsiteY21" fmla="*/ 248413 h 539283"/>
                <a:gd name="connsiteX22" fmla="*/ 336727 w 532748"/>
                <a:gd name="connsiteY22" fmla="*/ 207764 h 539283"/>
                <a:gd name="connsiteX23" fmla="*/ 245492 w 532748"/>
                <a:gd name="connsiteY23" fmla="*/ 341456 h 539283"/>
                <a:gd name="connsiteX24" fmla="*/ 190389 w 532748"/>
                <a:gd name="connsiteY24" fmla="*/ 397461 h 539283"/>
                <a:gd name="connsiteX25" fmla="*/ 184969 w 532748"/>
                <a:gd name="connsiteY25" fmla="*/ 341456 h 539283"/>
                <a:gd name="connsiteX26" fmla="*/ 245492 w 532748"/>
                <a:gd name="connsiteY26" fmla="*/ 341456 h 539283"/>
                <a:gd name="connsiteX27" fmla="*/ 297885 w 532748"/>
                <a:gd name="connsiteY27" fmla="*/ 31616 h 539283"/>
                <a:gd name="connsiteX28" fmla="*/ 306918 w 532748"/>
                <a:gd name="connsiteY28" fmla="*/ 30713 h 539283"/>
                <a:gd name="connsiteX29" fmla="*/ 306918 w 532748"/>
                <a:gd name="connsiteY29" fmla="*/ 178858 h 539283"/>
                <a:gd name="connsiteX30" fmla="*/ 212069 w 532748"/>
                <a:gd name="connsiteY30" fmla="*/ 172535 h 539283"/>
                <a:gd name="connsiteX31" fmla="*/ 297885 w 532748"/>
                <a:gd name="connsiteY31" fmla="*/ 31616 h 539283"/>
                <a:gd name="connsiteX32" fmla="*/ 28695 w 532748"/>
                <a:gd name="connsiteY32" fmla="*/ 312550 h 539283"/>
                <a:gd name="connsiteX33" fmla="*/ 70248 w 532748"/>
                <a:gd name="connsiteY33" fmla="*/ 173438 h 539283"/>
                <a:gd name="connsiteX34" fmla="*/ 172323 w 532748"/>
                <a:gd name="connsiteY34" fmla="*/ 196021 h 539283"/>
                <a:gd name="connsiteX35" fmla="*/ 154256 w 532748"/>
                <a:gd name="connsiteY35" fmla="*/ 311646 h 539283"/>
                <a:gd name="connsiteX36" fmla="*/ 28695 w 532748"/>
                <a:gd name="connsiteY36" fmla="*/ 312550 h 539283"/>
                <a:gd name="connsiteX37" fmla="*/ 28695 w 532748"/>
                <a:gd name="connsiteY37" fmla="*/ 312550 h 539283"/>
                <a:gd name="connsiteX38" fmla="*/ 274398 w 532748"/>
                <a:gd name="connsiteY38" fmla="*/ 312550 h 539283"/>
                <a:gd name="connsiteX39" fmla="*/ 184066 w 532748"/>
                <a:gd name="connsiteY39" fmla="*/ 312550 h 539283"/>
                <a:gd name="connsiteX40" fmla="*/ 202132 w 532748"/>
                <a:gd name="connsiteY40" fmla="*/ 200538 h 539283"/>
                <a:gd name="connsiteX41" fmla="*/ 306918 w 532748"/>
                <a:gd name="connsiteY41" fmla="*/ 208668 h 539283"/>
                <a:gd name="connsiteX42" fmla="*/ 306918 w 532748"/>
                <a:gd name="connsiteY42" fmla="*/ 279127 h 539283"/>
                <a:gd name="connsiteX43" fmla="*/ 274398 w 532748"/>
                <a:gd name="connsiteY43" fmla="*/ 312550 h 539283"/>
                <a:gd name="connsiteX44" fmla="*/ 532748 w 532748"/>
                <a:gd name="connsiteY44" fmla="*/ 85816 h 539283"/>
                <a:gd name="connsiteX45" fmla="*/ 527328 w 532748"/>
                <a:gd name="connsiteY45" fmla="*/ 74976 h 539283"/>
                <a:gd name="connsiteX46" fmla="*/ 353890 w 532748"/>
                <a:gd name="connsiteY46" fmla="*/ 1807 h 539283"/>
                <a:gd name="connsiteX47" fmla="*/ 322274 w 532748"/>
                <a:gd name="connsiteY47" fmla="*/ 0 h 539283"/>
                <a:gd name="connsiteX48" fmla="*/ 322274 w 532748"/>
                <a:gd name="connsiteY48" fmla="*/ 0 h 539283"/>
                <a:gd name="connsiteX49" fmla="*/ 322274 w 532748"/>
                <a:gd name="connsiteY49" fmla="*/ 0 h 539283"/>
                <a:gd name="connsiteX50" fmla="*/ 290658 w 532748"/>
                <a:gd name="connsiteY50" fmla="*/ 1807 h 539283"/>
                <a:gd name="connsiteX51" fmla="*/ 53084 w 532748"/>
                <a:gd name="connsiteY51" fmla="*/ 147242 h 539283"/>
                <a:gd name="connsiteX52" fmla="*/ 53084 w 532748"/>
                <a:gd name="connsiteY52" fmla="*/ 147242 h 539283"/>
                <a:gd name="connsiteX53" fmla="*/ 73861 w 532748"/>
                <a:gd name="connsiteY53" fmla="*/ 533864 h 539283"/>
                <a:gd name="connsiteX54" fmla="*/ 84701 w 532748"/>
                <a:gd name="connsiteY54" fmla="*/ 539284 h 539283"/>
                <a:gd name="connsiteX55" fmla="*/ 85604 w 532748"/>
                <a:gd name="connsiteY55" fmla="*/ 539284 h 539283"/>
                <a:gd name="connsiteX56" fmla="*/ 96444 w 532748"/>
                <a:gd name="connsiteY56" fmla="*/ 534767 h 539283"/>
                <a:gd name="connsiteX57" fmla="*/ 530038 w 532748"/>
                <a:gd name="connsiteY57" fmla="*/ 96656 h 539283"/>
                <a:gd name="connsiteX58" fmla="*/ 532748 w 532748"/>
                <a:gd name="connsiteY58" fmla="*/ 85816 h 5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748" h="539283">
                  <a:moveTo>
                    <a:pt x="448739" y="135498"/>
                  </a:moveTo>
                  <a:cubicBezTo>
                    <a:pt x="433383" y="100270"/>
                    <a:pt x="413510" y="67749"/>
                    <a:pt x="390023" y="37940"/>
                  </a:cubicBezTo>
                  <a:cubicBezTo>
                    <a:pt x="427963" y="46973"/>
                    <a:pt x="464096" y="64137"/>
                    <a:pt x="495712" y="87623"/>
                  </a:cubicBezTo>
                  <a:lnTo>
                    <a:pt x="448739" y="135498"/>
                  </a:lnTo>
                  <a:close/>
                  <a:moveTo>
                    <a:pt x="85604" y="503151"/>
                  </a:moveTo>
                  <a:cubicBezTo>
                    <a:pt x="51278" y="456177"/>
                    <a:pt x="31405" y="400172"/>
                    <a:pt x="28695" y="342359"/>
                  </a:cubicBezTo>
                  <a:lnTo>
                    <a:pt x="154256" y="342359"/>
                  </a:lnTo>
                  <a:cubicBezTo>
                    <a:pt x="155160" y="369459"/>
                    <a:pt x="157870" y="396558"/>
                    <a:pt x="164193" y="423658"/>
                  </a:cubicBezTo>
                  <a:lnTo>
                    <a:pt x="85604" y="503151"/>
                  </a:lnTo>
                  <a:close/>
                  <a:moveTo>
                    <a:pt x="253622" y="38843"/>
                  </a:moveTo>
                  <a:cubicBezTo>
                    <a:pt x="222909" y="77687"/>
                    <a:pt x="199423" y="121045"/>
                    <a:pt x="182259" y="168019"/>
                  </a:cubicBezTo>
                  <a:cubicBezTo>
                    <a:pt x="150643" y="162598"/>
                    <a:pt x="119027" y="156275"/>
                    <a:pt x="88314" y="148145"/>
                  </a:cubicBezTo>
                  <a:cubicBezTo>
                    <a:pt x="128963" y="93043"/>
                    <a:pt x="187679" y="54199"/>
                    <a:pt x="253622" y="38843"/>
                  </a:cubicBezTo>
                  <a:close/>
                  <a:moveTo>
                    <a:pt x="410800" y="174341"/>
                  </a:moveTo>
                  <a:cubicBezTo>
                    <a:pt x="386410" y="177052"/>
                    <a:pt x="361117" y="177955"/>
                    <a:pt x="336727" y="178858"/>
                  </a:cubicBezTo>
                  <a:lnTo>
                    <a:pt x="336727" y="30713"/>
                  </a:lnTo>
                  <a:cubicBezTo>
                    <a:pt x="339437" y="30713"/>
                    <a:pt x="343051" y="30713"/>
                    <a:pt x="345761" y="31616"/>
                  </a:cubicBezTo>
                  <a:cubicBezTo>
                    <a:pt x="380087" y="68653"/>
                    <a:pt x="407187" y="112012"/>
                    <a:pt x="426156" y="158985"/>
                  </a:cubicBezTo>
                  <a:lnTo>
                    <a:pt x="410800" y="174341"/>
                  </a:lnTo>
                  <a:close/>
                  <a:moveTo>
                    <a:pt x="336727" y="207764"/>
                  </a:moveTo>
                  <a:cubicBezTo>
                    <a:pt x="351180" y="207764"/>
                    <a:pt x="364730" y="206861"/>
                    <a:pt x="379183" y="205958"/>
                  </a:cubicBezTo>
                  <a:lnTo>
                    <a:pt x="336727" y="248413"/>
                  </a:lnTo>
                  <a:lnTo>
                    <a:pt x="336727" y="207764"/>
                  </a:lnTo>
                  <a:close/>
                  <a:moveTo>
                    <a:pt x="245492" y="341456"/>
                  </a:moveTo>
                  <a:lnTo>
                    <a:pt x="190389" y="397461"/>
                  </a:lnTo>
                  <a:cubicBezTo>
                    <a:pt x="187679" y="378492"/>
                    <a:pt x="185873" y="360425"/>
                    <a:pt x="184969" y="341456"/>
                  </a:cubicBezTo>
                  <a:lnTo>
                    <a:pt x="245492" y="341456"/>
                  </a:lnTo>
                  <a:close/>
                  <a:moveTo>
                    <a:pt x="297885" y="31616"/>
                  </a:moveTo>
                  <a:cubicBezTo>
                    <a:pt x="300595" y="31616"/>
                    <a:pt x="304208" y="30713"/>
                    <a:pt x="306918" y="30713"/>
                  </a:cubicBezTo>
                  <a:lnTo>
                    <a:pt x="306918" y="178858"/>
                  </a:lnTo>
                  <a:cubicBezTo>
                    <a:pt x="275302" y="177955"/>
                    <a:pt x="243685" y="176148"/>
                    <a:pt x="212069" y="172535"/>
                  </a:cubicBezTo>
                  <a:cubicBezTo>
                    <a:pt x="231942" y="120142"/>
                    <a:pt x="260848" y="72266"/>
                    <a:pt x="297885" y="31616"/>
                  </a:cubicBezTo>
                  <a:close/>
                  <a:moveTo>
                    <a:pt x="28695" y="312550"/>
                  </a:moveTo>
                  <a:cubicBezTo>
                    <a:pt x="31405" y="263771"/>
                    <a:pt x="44955" y="215894"/>
                    <a:pt x="70248" y="173438"/>
                  </a:cubicBezTo>
                  <a:cubicBezTo>
                    <a:pt x="103670" y="183375"/>
                    <a:pt x="137997" y="190602"/>
                    <a:pt x="172323" y="196021"/>
                  </a:cubicBezTo>
                  <a:cubicBezTo>
                    <a:pt x="161483" y="233960"/>
                    <a:pt x="155160" y="272804"/>
                    <a:pt x="154256" y="311646"/>
                  </a:cubicBezTo>
                  <a:lnTo>
                    <a:pt x="28695" y="312550"/>
                  </a:lnTo>
                  <a:lnTo>
                    <a:pt x="28695" y="312550"/>
                  </a:lnTo>
                  <a:close/>
                  <a:moveTo>
                    <a:pt x="274398" y="312550"/>
                  </a:moveTo>
                  <a:lnTo>
                    <a:pt x="184066" y="312550"/>
                  </a:lnTo>
                  <a:cubicBezTo>
                    <a:pt x="184969" y="274610"/>
                    <a:pt x="191293" y="236671"/>
                    <a:pt x="202132" y="200538"/>
                  </a:cubicBezTo>
                  <a:cubicBezTo>
                    <a:pt x="237362" y="205055"/>
                    <a:pt x="271688" y="207764"/>
                    <a:pt x="306918" y="208668"/>
                  </a:cubicBezTo>
                  <a:lnTo>
                    <a:pt x="306918" y="279127"/>
                  </a:lnTo>
                  <a:lnTo>
                    <a:pt x="274398" y="312550"/>
                  </a:lnTo>
                  <a:close/>
                  <a:moveTo>
                    <a:pt x="532748" y="85816"/>
                  </a:moveTo>
                  <a:cubicBezTo>
                    <a:pt x="532748" y="81299"/>
                    <a:pt x="530941" y="77687"/>
                    <a:pt x="527328" y="74976"/>
                  </a:cubicBezTo>
                  <a:cubicBezTo>
                    <a:pt x="477645" y="33424"/>
                    <a:pt x="418026" y="8130"/>
                    <a:pt x="353890" y="1807"/>
                  </a:cubicBezTo>
                  <a:cubicBezTo>
                    <a:pt x="343051" y="904"/>
                    <a:pt x="332211" y="0"/>
                    <a:pt x="322274" y="0"/>
                  </a:cubicBezTo>
                  <a:lnTo>
                    <a:pt x="322274" y="0"/>
                  </a:lnTo>
                  <a:lnTo>
                    <a:pt x="322274" y="0"/>
                  </a:lnTo>
                  <a:cubicBezTo>
                    <a:pt x="311434" y="0"/>
                    <a:pt x="300595" y="904"/>
                    <a:pt x="290658" y="1807"/>
                  </a:cubicBezTo>
                  <a:cubicBezTo>
                    <a:pt x="194003" y="11744"/>
                    <a:pt x="106380" y="65040"/>
                    <a:pt x="53084" y="147242"/>
                  </a:cubicBezTo>
                  <a:lnTo>
                    <a:pt x="53084" y="147242"/>
                  </a:lnTo>
                  <a:cubicBezTo>
                    <a:pt x="-24601" y="266480"/>
                    <a:pt x="-16471" y="423658"/>
                    <a:pt x="73861" y="533864"/>
                  </a:cubicBezTo>
                  <a:cubicBezTo>
                    <a:pt x="76571" y="536573"/>
                    <a:pt x="80184" y="539284"/>
                    <a:pt x="84701" y="539284"/>
                  </a:cubicBezTo>
                  <a:cubicBezTo>
                    <a:pt x="84701" y="539284"/>
                    <a:pt x="85604" y="539284"/>
                    <a:pt x="85604" y="539284"/>
                  </a:cubicBezTo>
                  <a:cubicBezTo>
                    <a:pt x="89217" y="539284"/>
                    <a:pt x="93734" y="537476"/>
                    <a:pt x="96444" y="534767"/>
                  </a:cubicBezTo>
                  <a:lnTo>
                    <a:pt x="530038" y="96656"/>
                  </a:lnTo>
                  <a:cubicBezTo>
                    <a:pt x="530941" y="93946"/>
                    <a:pt x="532748" y="90332"/>
                    <a:pt x="532748" y="85816"/>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9" name="Freeform 357">
              <a:extLst>
                <a:ext uri="{FF2B5EF4-FFF2-40B4-BE49-F238E27FC236}">
                  <a16:creationId xmlns:a16="http://schemas.microsoft.com/office/drawing/2014/main" id="{1F40004F-C347-0E21-485E-CAFB578D79C2}"/>
                </a:ext>
              </a:extLst>
            </p:cNvPr>
            <p:cNvSpPr/>
            <p:nvPr/>
          </p:nvSpPr>
          <p:spPr>
            <a:xfrm>
              <a:off x="4151528" y="5611334"/>
              <a:ext cx="538397" cy="627753"/>
            </a:xfrm>
            <a:custGeom>
              <a:avLst/>
              <a:gdLst>
                <a:gd name="connsiteX0" fmla="*/ 382557 w 538397"/>
                <a:gd name="connsiteY0" fmla="*/ 456123 h 627753"/>
                <a:gd name="connsiteX1" fmla="*/ 379847 w 538397"/>
                <a:gd name="connsiteY1" fmla="*/ 457930 h 627753"/>
                <a:gd name="connsiteX2" fmla="*/ 271448 w 538397"/>
                <a:gd name="connsiteY2" fmla="*/ 575362 h 627753"/>
                <a:gd name="connsiteX3" fmla="*/ 271448 w 538397"/>
                <a:gd name="connsiteY3" fmla="*/ 521162 h 627753"/>
                <a:gd name="connsiteX4" fmla="*/ 256995 w 538397"/>
                <a:gd name="connsiteY4" fmla="*/ 506709 h 627753"/>
                <a:gd name="connsiteX5" fmla="*/ 255188 w 538397"/>
                <a:gd name="connsiteY5" fmla="*/ 506709 h 627753"/>
                <a:gd name="connsiteX6" fmla="*/ 242542 w 538397"/>
                <a:gd name="connsiteY6" fmla="*/ 508516 h 627753"/>
                <a:gd name="connsiteX7" fmla="*/ 182923 w 538397"/>
                <a:gd name="connsiteY7" fmla="*/ 508516 h 627753"/>
                <a:gd name="connsiteX8" fmla="*/ 36585 w 538397"/>
                <a:gd name="connsiteY8" fmla="*/ 452510 h 627753"/>
                <a:gd name="connsiteX9" fmla="*/ 451209 w 538397"/>
                <a:gd name="connsiteY9" fmla="*/ 38788 h 627753"/>
                <a:gd name="connsiteX10" fmla="*/ 460242 w 538397"/>
                <a:gd name="connsiteY10" fmla="*/ 52338 h 627753"/>
                <a:gd name="connsiteX11" fmla="*/ 382557 w 538397"/>
                <a:gd name="connsiteY11" fmla="*/ 456123 h 627753"/>
                <a:gd name="connsiteX12" fmla="*/ 484632 w 538397"/>
                <a:gd name="connsiteY12" fmla="*/ 34272 h 627753"/>
                <a:gd name="connsiteX13" fmla="*/ 463856 w 538397"/>
                <a:gd name="connsiteY13" fmla="*/ 5366 h 627753"/>
                <a:gd name="connsiteX14" fmla="*/ 443079 w 538397"/>
                <a:gd name="connsiteY14" fmla="*/ 3559 h 627753"/>
                <a:gd name="connsiteX15" fmla="*/ 442176 w 538397"/>
                <a:gd name="connsiteY15" fmla="*/ 4462 h 627753"/>
                <a:gd name="connsiteX16" fmla="*/ 4065 w 538397"/>
                <a:gd name="connsiteY16" fmla="*/ 442573 h 627753"/>
                <a:gd name="connsiteX17" fmla="*/ 4065 w 538397"/>
                <a:gd name="connsiteY17" fmla="*/ 463350 h 627753"/>
                <a:gd name="connsiteX18" fmla="*/ 4968 w 538397"/>
                <a:gd name="connsiteY18" fmla="*/ 464253 h 627753"/>
                <a:gd name="connsiteX19" fmla="*/ 180213 w 538397"/>
                <a:gd name="connsiteY19" fmla="*/ 537421 h 627753"/>
                <a:gd name="connsiteX20" fmla="*/ 242542 w 538397"/>
                <a:gd name="connsiteY20" fmla="*/ 537421 h 627753"/>
                <a:gd name="connsiteX21" fmla="*/ 242542 w 538397"/>
                <a:gd name="connsiteY21" fmla="*/ 613301 h 627753"/>
                <a:gd name="connsiteX22" fmla="*/ 256995 w 538397"/>
                <a:gd name="connsiteY22" fmla="*/ 627754 h 627753"/>
                <a:gd name="connsiteX23" fmla="*/ 267835 w 538397"/>
                <a:gd name="connsiteY23" fmla="*/ 623237 h 627753"/>
                <a:gd name="connsiteX24" fmla="*/ 400623 w 538397"/>
                <a:gd name="connsiteY24" fmla="*/ 479610 h 627753"/>
                <a:gd name="connsiteX25" fmla="*/ 484632 w 538397"/>
                <a:gd name="connsiteY25" fmla="*/ 34272 h 62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397" h="627753">
                  <a:moveTo>
                    <a:pt x="382557" y="456123"/>
                  </a:moveTo>
                  <a:cubicBezTo>
                    <a:pt x="381653" y="457027"/>
                    <a:pt x="380750" y="457027"/>
                    <a:pt x="379847" y="457930"/>
                  </a:cubicBezTo>
                  <a:lnTo>
                    <a:pt x="271448" y="575362"/>
                  </a:lnTo>
                  <a:lnTo>
                    <a:pt x="271448" y="521162"/>
                  </a:lnTo>
                  <a:cubicBezTo>
                    <a:pt x="271448" y="513032"/>
                    <a:pt x="265125" y="506709"/>
                    <a:pt x="256995" y="506709"/>
                  </a:cubicBezTo>
                  <a:cubicBezTo>
                    <a:pt x="256092" y="506709"/>
                    <a:pt x="255188" y="506709"/>
                    <a:pt x="255188" y="506709"/>
                  </a:cubicBezTo>
                  <a:cubicBezTo>
                    <a:pt x="250672" y="507613"/>
                    <a:pt x="246155" y="507613"/>
                    <a:pt x="242542" y="508516"/>
                  </a:cubicBezTo>
                  <a:cubicBezTo>
                    <a:pt x="222669" y="510322"/>
                    <a:pt x="202796" y="510322"/>
                    <a:pt x="182923" y="508516"/>
                  </a:cubicBezTo>
                  <a:cubicBezTo>
                    <a:pt x="129627" y="503096"/>
                    <a:pt x="79041" y="484126"/>
                    <a:pt x="36585" y="452510"/>
                  </a:cubicBezTo>
                  <a:lnTo>
                    <a:pt x="451209" y="38788"/>
                  </a:lnTo>
                  <a:cubicBezTo>
                    <a:pt x="453919" y="43305"/>
                    <a:pt x="457532" y="47822"/>
                    <a:pt x="460242" y="52338"/>
                  </a:cubicBezTo>
                  <a:cubicBezTo>
                    <a:pt x="547865" y="185126"/>
                    <a:pt x="513538" y="363984"/>
                    <a:pt x="382557" y="456123"/>
                  </a:cubicBezTo>
                  <a:close/>
                  <a:moveTo>
                    <a:pt x="484632" y="34272"/>
                  </a:moveTo>
                  <a:cubicBezTo>
                    <a:pt x="478309" y="24336"/>
                    <a:pt x="471082" y="14399"/>
                    <a:pt x="463856" y="5366"/>
                  </a:cubicBezTo>
                  <a:cubicBezTo>
                    <a:pt x="458436" y="-958"/>
                    <a:pt x="449402" y="-1861"/>
                    <a:pt x="443079" y="3559"/>
                  </a:cubicBezTo>
                  <a:cubicBezTo>
                    <a:pt x="443079" y="3559"/>
                    <a:pt x="442176" y="4462"/>
                    <a:pt x="442176" y="4462"/>
                  </a:cubicBezTo>
                  <a:lnTo>
                    <a:pt x="4065" y="442573"/>
                  </a:lnTo>
                  <a:cubicBezTo>
                    <a:pt x="-1355" y="447994"/>
                    <a:pt x="-1355" y="457930"/>
                    <a:pt x="4065" y="463350"/>
                  </a:cubicBezTo>
                  <a:cubicBezTo>
                    <a:pt x="4065" y="463350"/>
                    <a:pt x="4968" y="464253"/>
                    <a:pt x="4968" y="464253"/>
                  </a:cubicBezTo>
                  <a:cubicBezTo>
                    <a:pt x="54651" y="505805"/>
                    <a:pt x="116077" y="531099"/>
                    <a:pt x="180213" y="537421"/>
                  </a:cubicBezTo>
                  <a:cubicBezTo>
                    <a:pt x="200989" y="539229"/>
                    <a:pt x="221766" y="539229"/>
                    <a:pt x="242542" y="537421"/>
                  </a:cubicBezTo>
                  <a:lnTo>
                    <a:pt x="242542" y="613301"/>
                  </a:lnTo>
                  <a:cubicBezTo>
                    <a:pt x="242542" y="621431"/>
                    <a:pt x="248865" y="627754"/>
                    <a:pt x="256995" y="627754"/>
                  </a:cubicBezTo>
                  <a:cubicBezTo>
                    <a:pt x="261512" y="627754"/>
                    <a:pt x="265125" y="625947"/>
                    <a:pt x="267835" y="623237"/>
                  </a:cubicBezTo>
                  <a:lnTo>
                    <a:pt x="400623" y="479610"/>
                  </a:lnTo>
                  <a:cubicBezTo>
                    <a:pt x="544251" y="377534"/>
                    <a:pt x="581287" y="181514"/>
                    <a:pt x="484632" y="34272"/>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0" name="Freeform 358">
              <a:extLst>
                <a:ext uri="{FF2B5EF4-FFF2-40B4-BE49-F238E27FC236}">
                  <a16:creationId xmlns:a16="http://schemas.microsoft.com/office/drawing/2014/main" id="{C874141F-41A3-25AB-50A8-9ECB86A5B80A}"/>
                </a:ext>
              </a:extLst>
            </p:cNvPr>
            <p:cNvSpPr/>
            <p:nvPr/>
          </p:nvSpPr>
          <p:spPr>
            <a:xfrm>
              <a:off x="4332644" y="5944605"/>
              <a:ext cx="56005" cy="56006"/>
            </a:xfrm>
            <a:custGeom>
              <a:avLst/>
              <a:gdLst>
                <a:gd name="connsiteX0" fmla="*/ 56006 w 56005"/>
                <a:gd name="connsiteY0" fmla="*/ 28003 h 56006"/>
                <a:gd name="connsiteX1" fmla="*/ 28003 w 56005"/>
                <a:gd name="connsiteY1" fmla="*/ 56007 h 56006"/>
                <a:gd name="connsiteX2" fmla="*/ 0 w 56005"/>
                <a:gd name="connsiteY2" fmla="*/ 28003 h 56006"/>
                <a:gd name="connsiteX3" fmla="*/ 28003 w 56005"/>
                <a:gd name="connsiteY3" fmla="*/ 0 h 56006"/>
                <a:gd name="connsiteX4" fmla="*/ 56006 w 56005"/>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5" h="56006">
                  <a:moveTo>
                    <a:pt x="56006" y="28003"/>
                  </a:moveTo>
                  <a:cubicBezTo>
                    <a:pt x="56006" y="43360"/>
                    <a:pt x="43359" y="56007"/>
                    <a:pt x="28003" y="56007"/>
                  </a:cubicBezTo>
                  <a:cubicBezTo>
                    <a:pt x="12646" y="56007"/>
                    <a:pt x="0" y="43360"/>
                    <a:pt x="0" y="28003"/>
                  </a:cubicBezTo>
                  <a:cubicBezTo>
                    <a:pt x="0" y="12647"/>
                    <a:pt x="12646" y="0"/>
                    <a:pt x="28003" y="0"/>
                  </a:cubicBezTo>
                  <a:cubicBezTo>
                    <a:pt x="43359" y="0"/>
                    <a:pt x="56006" y="12647"/>
                    <a:pt x="56006"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1" name="Freeform 359">
              <a:extLst>
                <a:ext uri="{FF2B5EF4-FFF2-40B4-BE49-F238E27FC236}">
                  <a16:creationId xmlns:a16="http://schemas.microsoft.com/office/drawing/2014/main" id="{F8EE9A6E-26C0-824F-4FAE-803AADFCAC6A}"/>
                </a:ext>
              </a:extLst>
            </p:cNvPr>
            <p:cNvSpPr/>
            <p:nvPr/>
          </p:nvSpPr>
          <p:spPr>
            <a:xfrm>
              <a:off x="4421170" y="5944605"/>
              <a:ext cx="56006" cy="56006"/>
            </a:xfrm>
            <a:custGeom>
              <a:avLst/>
              <a:gdLst>
                <a:gd name="connsiteX0" fmla="*/ 56006 w 56006"/>
                <a:gd name="connsiteY0" fmla="*/ 28003 h 56006"/>
                <a:gd name="connsiteX1" fmla="*/ 28003 w 56006"/>
                <a:gd name="connsiteY1" fmla="*/ 56007 h 56006"/>
                <a:gd name="connsiteX2" fmla="*/ 0 w 56006"/>
                <a:gd name="connsiteY2" fmla="*/ 28003 h 56006"/>
                <a:gd name="connsiteX3" fmla="*/ 28003 w 56006"/>
                <a:gd name="connsiteY3" fmla="*/ 0 h 56006"/>
                <a:gd name="connsiteX4" fmla="*/ 56006 w 56006"/>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6" h="56006">
                  <a:moveTo>
                    <a:pt x="56006" y="28003"/>
                  </a:moveTo>
                  <a:cubicBezTo>
                    <a:pt x="56006" y="43360"/>
                    <a:pt x="43359" y="56007"/>
                    <a:pt x="28003" y="56007"/>
                  </a:cubicBezTo>
                  <a:cubicBezTo>
                    <a:pt x="12647" y="56007"/>
                    <a:pt x="0" y="43360"/>
                    <a:pt x="0" y="28003"/>
                  </a:cubicBezTo>
                  <a:cubicBezTo>
                    <a:pt x="0" y="12647"/>
                    <a:pt x="12647" y="0"/>
                    <a:pt x="28003" y="0"/>
                  </a:cubicBezTo>
                  <a:cubicBezTo>
                    <a:pt x="43359" y="0"/>
                    <a:pt x="56006" y="12647"/>
                    <a:pt x="56006"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2" name="Freeform 360">
              <a:extLst>
                <a:ext uri="{FF2B5EF4-FFF2-40B4-BE49-F238E27FC236}">
                  <a16:creationId xmlns:a16="http://schemas.microsoft.com/office/drawing/2014/main" id="{07ECF67F-FBBA-110F-63F7-5680DD29B9F7}"/>
                </a:ext>
              </a:extLst>
            </p:cNvPr>
            <p:cNvSpPr/>
            <p:nvPr/>
          </p:nvSpPr>
          <p:spPr>
            <a:xfrm>
              <a:off x="4507889" y="5944605"/>
              <a:ext cx="63232" cy="56006"/>
            </a:xfrm>
            <a:custGeom>
              <a:avLst/>
              <a:gdLst>
                <a:gd name="connsiteX0" fmla="*/ 63233 w 63232"/>
                <a:gd name="connsiteY0" fmla="*/ 28003 h 56006"/>
                <a:gd name="connsiteX1" fmla="*/ 31616 w 63232"/>
                <a:gd name="connsiteY1" fmla="*/ 56007 h 56006"/>
                <a:gd name="connsiteX2" fmla="*/ 0 w 63232"/>
                <a:gd name="connsiteY2" fmla="*/ 28003 h 56006"/>
                <a:gd name="connsiteX3" fmla="*/ 31616 w 63232"/>
                <a:gd name="connsiteY3" fmla="*/ 0 h 56006"/>
                <a:gd name="connsiteX4" fmla="*/ 63233 w 63232"/>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32" h="56006">
                  <a:moveTo>
                    <a:pt x="63233" y="28003"/>
                  </a:moveTo>
                  <a:cubicBezTo>
                    <a:pt x="63233" y="43360"/>
                    <a:pt x="48779" y="56007"/>
                    <a:pt x="31616" y="56007"/>
                  </a:cubicBezTo>
                  <a:cubicBezTo>
                    <a:pt x="14453" y="56007"/>
                    <a:pt x="0" y="43360"/>
                    <a:pt x="0" y="28003"/>
                  </a:cubicBezTo>
                  <a:cubicBezTo>
                    <a:pt x="0" y="12647"/>
                    <a:pt x="14453" y="0"/>
                    <a:pt x="31616" y="0"/>
                  </a:cubicBezTo>
                  <a:cubicBezTo>
                    <a:pt x="48779" y="0"/>
                    <a:pt x="63233" y="12647"/>
                    <a:pt x="63233"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3" name="Freeform 361">
              <a:extLst>
                <a:ext uri="{FF2B5EF4-FFF2-40B4-BE49-F238E27FC236}">
                  <a16:creationId xmlns:a16="http://schemas.microsoft.com/office/drawing/2014/main" id="{82A90E65-F12E-8DBE-F703-D6F358A83631}"/>
                </a:ext>
              </a:extLst>
            </p:cNvPr>
            <p:cNvSpPr/>
            <p:nvPr/>
          </p:nvSpPr>
          <p:spPr>
            <a:xfrm>
              <a:off x="3917433" y="5523765"/>
              <a:ext cx="144665" cy="571794"/>
            </a:xfrm>
            <a:custGeom>
              <a:avLst/>
              <a:gdLst>
                <a:gd name="connsiteX0" fmla="*/ 116211 w 144665"/>
                <a:gd name="connsiteY0" fmla="*/ 497623 h 571794"/>
                <a:gd name="connsiteX1" fmla="*/ 99951 w 144665"/>
                <a:gd name="connsiteY1" fmla="*/ 510270 h 571794"/>
                <a:gd name="connsiteX2" fmla="*/ 99048 w 144665"/>
                <a:gd name="connsiteY2" fmla="*/ 520206 h 571794"/>
                <a:gd name="connsiteX3" fmla="*/ 140601 w 144665"/>
                <a:gd name="connsiteY3" fmla="*/ 25187 h 571794"/>
                <a:gd name="connsiteX4" fmla="*/ 140601 w 144665"/>
                <a:gd name="connsiteY4" fmla="*/ 4410 h 571794"/>
                <a:gd name="connsiteX5" fmla="*/ 119825 w 144665"/>
                <a:gd name="connsiteY5" fmla="*/ 4410 h 571794"/>
                <a:gd name="connsiteX6" fmla="*/ 73755 w 144665"/>
                <a:gd name="connsiteY6" fmla="*/ 536467 h 571794"/>
                <a:gd name="connsiteX7" fmla="*/ 61109 w 144665"/>
                <a:gd name="connsiteY7" fmla="*/ 534659 h 571794"/>
                <a:gd name="connsiteX8" fmla="*/ 44849 w 144665"/>
                <a:gd name="connsiteY8" fmla="*/ 547306 h 571794"/>
                <a:gd name="connsiteX9" fmla="*/ 56592 w 144665"/>
                <a:gd name="connsiteY9" fmla="*/ 564469 h 571794"/>
                <a:gd name="connsiteX10" fmla="*/ 105371 w 144665"/>
                <a:gd name="connsiteY10" fmla="*/ 571696 h 571794"/>
                <a:gd name="connsiteX11" fmla="*/ 121631 w 144665"/>
                <a:gd name="connsiteY11" fmla="*/ 559050 h 571794"/>
                <a:gd name="connsiteX12" fmla="*/ 121631 w 144665"/>
                <a:gd name="connsiteY12" fmla="*/ 559050 h 571794"/>
                <a:gd name="connsiteX13" fmla="*/ 127051 w 144665"/>
                <a:gd name="connsiteY13" fmla="*/ 514787 h 571794"/>
                <a:gd name="connsiteX14" fmla="*/ 116211 w 144665"/>
                <a:gd name="connsiteY14" fmla="*/ 497623 h 57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665" h="571794">
                  <a:moveTo>
                    <a:pt x="116211" y="497623"/>
                  </a:moveTo>
                  <a:cubicBezTo>
                    <a:pt x="108081" y="496720"/>
                    <a:pt x="100855" y="502140"/>
                    <a:pt x="99951" y="510270"/>
                  </a:cubicBezTo>
                  <a:lnTo>
                    <a:pt x="99048" y="520206"/>
                  </a:lnTo>
                  <a:cubicBezTo>
                    <a:pt x="-7544" y="366642"/>
                    <a:pt x="10523" y="157975"/>
                    <a:pt x="140601" y="25187"/>
                  </a:cubicBezTo>
                  <a:cubicBezTo>
                    <a:pt x="146021" y="19766"/>
                    <a:pt x="146021" y="9830"/>
                    <a:pt x="140601" y="4410"/>
                  </a:cubicBezTo>
                  <a:cubicBezTo>
                    <a:pt x="135181" y="-1010"/>
                    <a:pt x="126148" y="-1913"/>
                    <a:pt x="119825" y="4410"/>
                  </a:cubicBezTo>
                  <a:cubicBezTo>
                    <a:pt x="-20190" y="146231"/>
                    <a:pt x="-40063" y="371158"/>
                    <a:pt x="73755" y="536467"/>
                  </a:cubicBezTo>
                  <a:lnTo>
                    <a:pt x="61109" y="534659"/>
                  </a:lnTo>
                  <a:cubicBezTo>
                    <a:pt x="52979" y="533756"/>
                    <a:pt x="45752" y="539176"/>
                    <a:pt x="44849" y="547306"/>
                  </a:cubicBezTo>
                  <a:cubicBezTo>
                    <a:pt x="43946" y="555436"/>
                    <a:pt x="49366" y="562663"/>
                    <a:pt x="56592" y="564469"/>
                  </a:cubicBezTo>
                  <a:lnTo>
                    <a:pt x="105371" y="571696"/>
                  </a:lnTo>
                  <a:cubicBezTo>
                    <a:pt x="113501" y="572599"/>
                    <a:pt x="120728" y="567180"/>
                    <a:pt x="121631" y="559050"/>
                  </a:cubicBezTo>
                  <a:cubicBezTo>
                    <a:pt x="121631" y="559050"/>
                    <a:pt x="121631" y="559050"/>
                    <a:pt x="121631" y="559050"/>
                  </a:cubicBezTo>
                  <a:lnTo>
                    <a:pt x="127051" y="514787"/>
                  </a:lnTo>
                  <a:cubicBezTo>
                    <a:pt x="129761" y="505753"/>
                    <a:pt x="124341" y="498526"/>
                    <a:pt x="116211" y="49762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4" name="Freeform 362">
              <a:extLst>
                <a:ext uri="{FF2B5EF4-FFF2-40B4-BE49-F238E27FC236}">
                  <a16:creationId xmlns:a16="http://schemas.microsoft.com/office/drawing/2014/main" id="{436CE974-D940-5E54-4B34-CB70B23CCA2F}"/>
                </a:ext>
              </a:extLst>
            </p:cNvPr>
            <p:cNvSpPr/>
            <p:nvPr/>
          </p:nvSpPr>
          <p:spPr>
            <a:xfrm>
              <a:off x="4658292" y="5543530"/>
              <a:ext cx="143778" cy="576770"/>
            </a:xfrm>
            <a:custGeom>
              <a:avLst/>
              <a:gdLst>
                <a:gd name="connsiteX0" fmla="*/ 70911 w 143778"/>
                <a:gd name="connsiteY0" fmla="*/ 28907 h 576770"/>
                <a:gd name="connsiteX1" fmla="*/ 85364 w 143778"/>
                <a:gd name="connsiteY1" fmla="*/ 14454 h 576770"/>
                <a:gd name="connsiteX2" fmla="*/ 70911 w 143778"/>
                <a:gd name="connsiteY2" fmla="*/ 0 h 576770"/>
                <a:gd name="connsiteX3" fmla="*/ 26648 w 143778"/>
                <a:gd name="connsiteY3" fmla="*/ 0 h 576770"/>
                <a:gd name="connsiteX4" fmla="*/ 12195 w 143778"/>
                <a:gd name="connsiteY4" fmla="*/ 14454 h 576770"/>
                <a:gd name="connsiteX5" fmla="*/ 12195 w 143778"/>
                <a:gd name="connsiteY5" fmla="*/ 58716 h 576770"/>
                <a:gd name="connsiteX6" fmla="*/ 26648 w 143778"/>
                <a:gd name="connsiteY6" fmla="*/ 73170 h 576770"/>
                <a:gd name="connsiteX7" fmla="*/ 41101 w 143778"/>
                <a:gd name="connsiteY7" fmla="*/ 58716 h 576770"/>
                <a:gd name="connsiteX8" fmla="*/ 41101 w 143778"/>
                <a:gd name="connsiteY8" fmla="*/ 54199 h 576770"/>
                <a:gd name="connsiteX9" fmla="*/ 4065 w 143778"/>
                <a:gd name="connsiteY9" fmla="*/ 551930 h 576770"/>
                <a:gd name="connsiteX10" fmla="*/ 4065 w 143778"/>
                <a:gd name="connsiteY10" fmla="*/ 572706 h 576770"/>
                <a:gd name="connsiteX11" fmla="*/ 24841 w 143778"/>
                <a:gd name="connsiteY11" fmla="*/ 572706 h 576770"/>
                <a:gd name="connsiteX12" fmla="*/ 59168 w 143778"/>
                <a:gd name="connsiteY12" fmla="*/ 29810 h 576770"/>
                <a:gd name="connsiteX13" fmla="*/ 70911 w 143778"/>
                <a:gd name="connsiteY13" fmla="*/ 29810 h 57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778" h="576770">
                  <a:moveTo>
                    <a:pt x="70911" y="28907"/>
                  </a:moveTo>
                  <a:cubicBezTo>
                    <a:pt x="79041" y="28907"/>
                    <a:pt x="85364" y="22583"/>
                    <a:pt x="85364" y="14454"/>
                  </a:cubicBezTo>
                  <a:cubicBezTo>
                    <a:pt x="85364" y="6324"/>
                    <a:pt x="79041" y="0"/>
                    <a:pt x="70911" y="0"/>
                  </a:cubicBezTo>
                  <a:lnTo>
                    <a:pt x="26648" y="0"/>
                  </a:lnTo>
                  <a:cubicBezTo>
                    <a:pt x="18518" y="0"/>
                    <a:pt x="12195" y="6324"/>
                    <a:pt x="12195" y="14454"/>
                  </a:cubicBezTo>
                  <a:lnTo>
                    <a:pt x="12195" y="58716"/>
                  </a:lnTo>
                  <a:cubicBezTo>
                    <a:pt x="12195" y="66846"/>
                    <a:pt x="18518" y="73170"/>
                    <a:pt x="26648" y="73170"/>
                  </a:cubicBezTo>
                  <a:cubicBezTo>
                    <a:pt x="34778" y="73170"/>
                    <a:pt x="41101" y="66846"/>
                    <a:pt x="41101" y="58716"/>
                  </a:cubicBezTo>
                  <a:lnTo>
                    <a:pt x="41101" y="54199"/>
                  </a:lnTo>
                  <a:cubicBezTo>
                    <a:pt x="151306" y="206861"/>
                    <a:pt x="135950" y="417335"/>
                    <a:pt x="4065" y="551930"/>
                  </a:cubicBezTo>
                  <a:cubicBezTo>
                    <a:pt x="-1355" y="557350"/>
                    <a:pt x="-1355" y="567286"/>
                    <a:pt x="4065" y="572706"/>
                  </a:cubicBezTo>
                  <a:cubicBezTo>
                    <a:pt x="9485" y="578126"/>
                    <a:pt x="19421" y="578126"/>
                    <a:pt x="24841" y="572706"/>
                  </a:cubicBezTo>
                  <a:cubicBezTo>
                    <a:pt x="169373" y="425465"/>
                    <a:pt x="183826" y="194214"/>
                    <a:pt x="59168" y="29810"/>
                  </a:cubicBezTo>
                  <a:lnTo>
                    <a:pt x="70911" y="29810"/>
                  </a:ln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69F789DC-D60E-A821-73A2-99246C4B7D90}"/>
              </a:ext>
            </a:extLst>
          </p:cNvPr>
          <p:cNvPicPr>
            <a:picLocks noChangeAspect="1"/>
          </p:cNvPicPr>
          <p:nvPr/>
        </p:nvPicPr>
        <p:blipFill>
          <a:blip r:embed="rId2"/>
          <a:stretch>
            <a:fillRect/>
          </a:stretch>
        </p:blipFill>
        <p:spPr>
          <a:xfrm>
            <a:off x="5719353" y="2355174"/>
            <a:ext cx="769339" cy="826470"/>
          </a:xfrm>
          <a:prstGeom prst="rect">
            <a:avLst/>
          </a:prstGeom>
        </p:spPr>
      </p:pic>
      <p:pic>
        <p:nvPicPr>
          <p:cNvPr id="7" name="Picture 6">
            <a:extLst>
              <a:ext uri="{FF2B5EF4-FFF2-40B4-BE49-F238E27FC236}">
                <a16:creationId xmlns:a16="http://schemas.microsoft.com/office/drawing/2014/main" id="{659C0F6F-8273-49DD-8DF9-3F6C32882FE9}"/>
              </a:ext>
            </a:extLst>
          </p:cNvPr>
          <p:cNvPicPr>
            <a:picLocks noChangeAspect="1"/>
          </p:cNvPicPr>
          <p:nvPr/>
        </p:nvPicPr>
        <p:blipFill>
          <a:blip r:embed="rId3"/>
          <a:stretch>
            <a:fillRect/>
          </a:stretch>
        </p:blipFill>
        <p:spPr>
          <a:xfrm>
            <a:off x="9562999" y="2419538"/>
            <a:ext cx="769339" cy="826470"/>
          </a:xfrm>
          <a:prstGeom prst="rect">
            <a:avLst/>
          </a:prstGeom>
        </p:spPr>
      </p:pic>
      <p:cxnSp>
        <p:nvCxnSpPr>
          <p:cNvPr id="10" name="Straight Arrow Connector 9">
            <a:extLst>
              <a:ext uri="{FF2B5EF4-FFF2-40B4-BE49-F238E27FC236}">
                <a16:creationId xmlns:a16="http://schemas.microsoft.com/office/drawing/2014/main" id="{A6F8A15C-14A8-18CE-D8E2-2585C40F86CC}"/>
              </a:ext>
            </a:extLst>
          </p:cNvPr>
          <p:cNvCxnSpPr>
            <a:cxnSpLocks/>
          </p:cNvCxnSpPr>
          <p:nvPr/>
        </p:nvCxnSpPr>
        <p:spPr>
          <a:xfrm>
            <a:off x="2906016"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B28002A-165D-887F-71C5-34ABF110EA7A}"/>
              </a:ext>
            </a:extLst>
          </p:cNvPr>
          <p:cNvCxnSpPr>
            <a:cxnSpLocks/>
          </p:cNvCxnSpPr>
          <p:nvPr/>
        </p:nvCxnSpPr>
        <p:spPr>
          <a:xfrm>
            <a:off x="4853607"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844D78D-0154-5FE9-9E72-3E7D885B5D61}"/>
              </a:ext>
            </a:extLst>
          </p:cNvPr>
          <p:cNvCxnSpPr>
            <a:cxnSpLocks/>
          </p:cNvCxnSpPr>
          <p:nvPr/>
        </p:nvCxnSpPr>
        <p:spPr>
          <a:xfrm>
            <a:off x="6843019"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3ED90EB-CC6B-DE44-AE20-DE301C81DA58}"/>
              </a:ext>
            </a:extLst>
          </p:cNvPr>
          <p:cNvCxnSpPr>
            <a:cxnSpLocks/>
          </p:cNvCxnSpPr>
          <p:nvPr/>
        </p:nvCxnSpPr>
        <p:spPr>
          <a:xfrm>
            <a:off x="8654719"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18FF973-BB01-E201-BFF5-3C87947E9400}"/>
              </a:ext>
            </a:extLst>
          </p:cNvPr>
          <p:cNvSpPr txBox="1"/>
          <p:nvPr/>
        </p:nvSpPr>
        <p:spPr>
          <a:xfrm>
            <a:off x="-154290" y="6195435"/>
            <a:ext cx="6871390" cy="286232"/>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“The complete guide to managing your business processes in 2022” (</a:t>
            </a:r>
            <a:r>
              <a:rPr kumimoji="0" lang="en-US" sz="1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Monday.com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872978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“I never dreamed about success, I worked for it.”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Estee Lauder</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Man in workshop writing and holding tablet">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00604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1801616"/>
            <a:ext cx="10595237" cy="3995028"/>
          </a:xfrm>
        </p:spPr>
        <p:txBody>
          <a:bodyPr/>
          <a:lstStyle/>
          <a:p>
            <a:pPr marL="474300" indent="-457200">
              <a:buClr>
                <a:schemeClr val="accent2"/>
              </a:buClr>
              <a:buFont typeface="+mj-lt"/>
              <a:buAutoNum type="arabicPeriod"/>
            </a:pPr>
            <a:r>
              <a:rPr lang="en-GB" dirty="0">
                <a:solidFill>
                  <a:srgbClr val="000000"/>
                </a:solidFill>
                <a:latin typeface="+mn-lt"/>
              </a:rPr>
              <a:t>Understand the processes that happen within an organization </a:t>
            </a:r>
          </a:p>
          <a:p>
            <a:pPr marL="474300" indent="-457200">
              <a:buClr>
                <a:schemeClr val="accent2"/>
              </a:buClr>
              <a:buFont typeface="+mj-lt"/>
              <a:buAutoNum type="arabicPeriod"/>
            </a:pPr>
            <a:endParaRPr lang="en-GB" dirty="0">
              <a:solidFill>
                <a:srgbClr val="000000"/>
              </a:solidFill>
              <a:latin typeface="+mn-lt"/>
            </a:endParaRPr>
          </a:p>
          <a:p>
            <a:pPr marL="474300" indent="-457200">
              <a:buClr>
                <a:schemeClr val="accent2"/>
              </a:buClr>
              <a:buFont typeface="+mj-lt"/>
              <a:buAutoNum type="arabicPeriod"/>
            </a:pPr>
            <a:r>
              <a:rPr lang="en-GB" dirty="0">
                <a:solidFill>
                  <a:srgbClr val="000000"/>
                </a:solidFill>
                <a:latin typeface="+mn-lt"/>
              </a:rPr>
              <a:t>Analyse processes from start to finish </a:t>
            </a:r>
          </a:p>
          <a:p>
            <a:pPr marL="474300" indent="-457200">
              <a:buClr>
                <a:schemeClr val="accent2"/>
              </a:buClr>
              <a:buFont typeface="+mj-lt"/>
              <a:buAutoNum type="arabicPeriod"/>
            </a:pPr>
            <a:endParaRPr lang="en-GB" dirty="0">
              <a:solidFill>
                <a:srgbClr val="000000"/>
              </a:solidFill>
              <a:latin typeface="+mn-lt"/>
            </a:endParaRPr>
          </a:p>
          <a:p>
            <a:pPr marL="474300" indent="-457200">
              <a:buClr>
                <a:schemeClr val="accent2"/>
              </a:buClr>
              <a:buFont typeface="+mj-lt"/>
              <a:buAutoNum type="arabicPeriod"/>
            </a:pPr>
            <a:r>
              <a:rPr lang="en-GB" dirty="0">
                <a:solidFill>
                  <a:srgbClr val="000000"/>
                </a:solidFill>
                <a:latin typeface="+mn-lt"/>
              </a:rPr>
              <a:t>Continually improve business processes and business strategy </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Benefits of Business Process Management (BPM)</a:t>
            </a:r>
            <a:endParaRPr lang="en-ZA" dirty="0"/>
          </a:p>
        </p:txBody>
      </p:sp>
    </p:spTree>
    <p:extLst>
      <p:ext uri="{BB962C8B-B14F-4D97-AF65-F5344CB8AC3E}">
        <p14:creationId xmlns:p14="http://schemas.microsoft.com/office/powerpoint/2010/main" val="455986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2"/>
              </a:buBlip>
            </a:pPr>
            <a:r>
              <a:rPr lang="en-US" b="1" dirty="0">
                <a:solidFill>
                  <a:schemeClr val="accent2"/>
                </a:solidFill>
              </a:rPr>
              <a:t>Learning Goal:</a:t>
            </a:r>
          </a:p>
          <a:p>
            <a:pPr marL="342900" indent="-342900">
              <a:buBlip>
                <a:blip r:embed="rId2"/>
              </a:buBlip>
            </a:pPr>
            <a:endParaRPr lang="en-US" dirty="0"/>
          </a:p>
          <a:p>
            <a:pPr marL="342900" indent="-342900">
              <a:buClr>
                <a:schemeClr val="accent2"/>
              </a:buClr>
              <a:buFont typeface="Arial" panose="020B0604020202020204" pitchFamily="34" charset="0"/>
              <a:buChar char="•"/>
            </a:pPr>
            <a:r>
              <a:rPr lang="en-US" dirty="0"/>
              <a:t>Learners will understand the role of the automation of business programs and services, as well as the different technological tools that can be applied to business processes to help organizations achieve this automation.</a:t>
            </a:r>
          </a:p>
          <a:p>
            <a:pPr marL="0" indent="0">
              <a:buClr>
                <a:schemeClr val="accent2"/>
              </a:buClr>
            </a:pPr>
            <a:endParaRPr lang="en-US" b="1" dirty="0">
              <a:solidFill>
                <a:schemeClr val="accent2"/>
              </a:solidFill>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Instructional &amp; Learning Objectives</a:t>
            </a:r>
          </a:p>
          <a:p>
            <a:endParaRPr lang="en-US" dirty="0"/>
          </a:p>
        </p:txBody>
      </p:sp>
    </p:spTree>
    <p:extLst>
      <p:ext uri="{BB962C8B-B14F-4D97-AF65-F5344CB8AC3E}">
        <p14:creationId xmlns:p14="http://schemas.microsoft.com/office/powerpoint/2010/main" val="1207233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258815"/>
            <a:ext cx="10595237" cy="3995028"/>
          </a:xfrm>
        </p:spPr>
        <p:txBody>
          <a:bodyPr/>
          <a:lstStyle/>
          <a:p>
            <a:pPr marL="474300" indent="-457200">
              <a:buClr>
                <a:schemeClr val="accent2"/>
              </a:buClr>
              <a:buFont typeface="+mj-lt"/>
              <a:buAutoNum type="arabicPeriod" startAt="4"/>
            </a:pPr>
            <a:r>
              <a:rPr lang="en-GB" dirty="0">
                <a:solidFill>
                  <a:srgbClr val="000000"/>
                </a:solidFill>
                <a:latin typeface="+mn-lt"/>
              </a:rPr>
              <a:t>Have a greater impact on business outcomes </a:t>
            </a:r>
          </a:p>
          <a:p>
            <a:pPr marL="474300" indent="-457200">
              <a:buClr>
                <a:schemeClr val="accent2"/>
              </a:buClr>
              <a:buFont typeface="+mj-lt"/>
              <a:buAutoNum type="arabicPeriod" startAt="4"/>
            </a:pPr>
            <a:endParaRPr lang="en-GB" dirty="0">
              <a:solidFill>
                <a:srgbClr val="000000"/>
              </a:solidFill>
              <a:latin typeface="+mn-lt"/>
            </a:endParaRPr>
          </a:p>
          <a:p>
            <a:pPr marL="474300" indent="-457200">
              <a:buClr>
                <a:schemeClr val="accent2"/>
              </a:buClr>
              <a:buFont typeface="+mj-lt"/>
              <a:buAutoNum type="arabicPeriod" startAt="4"/>
            </a:pPr>
            <a:r>
              <a:rPr lang="en-GB" dirty="0">
                <a:solidFill>
                  <a:srgbClr val="000000"/>
                </a:solidFill>
                <a:latin typeface="+mn-lt"/>
              </a:rPr>
              <a:t>Adapt business process to market trends and industry requirements </a:t>
            </a:r>
          </a:p>
          <a:p>
            <a:pPr marL="474300" indent="-457200">
              <a:buClr>
                <a:schemeClr val="accent2"/>
              </a:buClr>
              <a:buFont typeface="+mj-lt"/>
              <a:buAutoNum type="arabicPeriod" startAt="4"/>
            </a:pPr>
            <a:endParaRPr lang="en-GB" dirty="0">
              <a:solidFill>
                <a:srgbClr val="000000"/>
              </a:solidFill>
              <a:latin typeface="+mn-lt"/>
            </a:endParaRPr>
          </a:p>
          <a:p>
            <a:pPr marL="474300" indent="-457200">
              <a:buClr>
                <a:schemeClr val="accent2"/>
              </a:buClr>
              <a:buFont typeface="+mj-lt"/>
              <a:buAutoNum type="arabicPeriod" startAt="4"/>
            </a:pPr>
            <a:r>
              <a:rPr lang="en-GB" dirty="0">
                <a:solidFill>
                  <a:srgbClr val="000000"/>
                </a:solidFill>
                <a:latin typeface="+mn-lt"/>
              </a:rPr>
              <a:t>Capitalise on emerging technologies </a:t>
            </a:r>
          </a:p>
          <a:p>
            <a:pPr marL="114300" indent="-342900">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Benefits of Business Process Management (BPM) (Cont.)</a:t>
            </a:r>
            <a:endParaRPr lang="en-ZA" dirty="0"/>
          </a:p>
        </p:txBody>
      </p:sp>
    </p:spTree>
    <p:extLst>
      <p:ext uri="{BB962C8B-B14F-4D97-AF65-F5344CB8AC3E}">
        <p14:creationId xmlns:p14="http://schemas.microsoft.com/office/powerpoint/2010/main" val="1336960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n-GB" dirty="0">
                <a:solidFill>
                  <a:srgbClr val="000000"/>
                </a:solidFill>
                <a:latin typeface="+mn-lt"/>
              </a:rPr>
              <a:t>Appian: </a:t>
            </a:r>
            <a:r>
              <a:rPr lang="en-GB" dirty="0">
                <a:solidFill>
                  <a:schemeClr val="accent1">
                    <a:lumMod val="75000"/>
                  </a:schemeClr>
                </a:solidFill>
                <a:latin typeface="+mn-lt"/>
                <a:hlinkClick r:id="rId3">
                  <a:extLst>
                    <a:ext uri="{A12FA001-AC4F-418D-AE19-62706E023703}">
                      <ahyp:hlinkClr xmlns:ahyp="http://schemas.microsoft.com/office/drawing/2018/hyperlinkcolor" val="tx"/>
                    </a:ext>
                  </a:extLst>
                </a:hlinkClick>
              </a:rPr>
              <a:t>https://appian.com/</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BP Logix:</a:t>
            </a:r>
            <a:r>
              <a:rPr lang="en-GB" dirty="0">
                <a:solidFill>
                  <a:schemeClr val="accent1">
                    <a:lumMod val="75000"/>
                  </a:schemeClr>
                </a:solidFill>
              </a:rPr>
              <a:t> </a:t>
            </a:r>
            <a:r>
              <a:rPr lang="en-GB" dirty="0">
                <a:solidFill>
                  <a:schemeClr val="accent1">
                    <a:lumMod val="75000"/>
                  </a:schemeClr>
                </a:solidFill>
                <a:hlinkClick r:id="rId4">
                  <a:extLst>
                    <a:ext uri="{A12FA001-AC4F-418D-AE19-62706E023703}">
                      <ahyp:hlinkClr xmlns:ahyp="http://schemas.microsoft.com/office/drawing/2018/hyperlinkcolor" val="tx"/>
                    </a:ext>
                  </a:extLst>
                </a:hlinkClick>
              </a:rPr>
              <a:t>https://www.bplogix.com/</a:t>
            </a:r>
            <a:r>
              <a:rPr lang="en-GB" dirty="0">
                <a:solidFill>
                  <a:schemeClr val="accent1">
                    <a:lumMod val="75000"/>
                  </a:schemeClr>
                </a:solidFill>
              </a:rPr>
              <a:t> </a:t>
            </a:r>
          </a:p>
          <a:p>
            <a:pPr marL="474300" indent="-457200">
              <a:buClr>
                <a:schemeClr val="accent2"/>
              </a:buClr>
              <a:buBlip>
                <a:blip r:embed="rId2"/>
              </a:buBlip>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Kofax:</a:t>
            </a:r>
            <a:r>
              <a:rPr lang="en-GB" dirty="0">
                <a:solidFill>
                  <a:schemeClr val="accent1">
                    <a:lumMod val="75000"/>
                  </a:schemeClr>
                </a:solidFill>
              </a:rPr>
              <a:t> </a:t>
            </a:r>
            <a:r>
              <a:rPr lang="en-GB" dirty="0">
                <a:solidFill>
                  <a:schemeClr val="accent1">
                    <a:lumMod val="75000"/>
                  </a:schemeClr>
                </a:solidFill>
                <a:hlinkClick r:id="rId5">
                  <a:extLst>
                    <a:ext uri="{A12FA001-AC4F-418D-AE19-62706E023703}">
                      <ahyp:hlinkClr xmlns:ahyp="http://schemas.microsoft.com/office/drawing/2018/hyperlinkcolor" val="tx"/>
                    </a:ext>
                  </a:extLst>
                </a:hlinkClick>
              </a:rPr>
              <a:t>https://www.kofax.com/</a:t>
            </a:r>
            <a:r>
              <a:rPr lang="en-GB" dirty="0">
                <a:solidFill>
                  <a:schemeClr val="accent1">
                    <a:lumMod val="75000"/>
                  </a:schemeClr>
                </a:solidFill>
              </a:rPr>
              <a:t> </a:t>
            </a:r>
          </a:p>
          <a:p>
            <a:pPr marL="474300" indent="-457200">
              <a:buClr>
                <a:schemeClr val="accent2"/>
              </a:buClr>
              <a:buBlip>
                <a:blip r:embed="rId2"/>
              </a:buBlip>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Oracle: </a:t>
            </a:r>
            <a:r>
              <a:rPr lang="en-GB" dirty="0">
                <a:solidFill>
                  <a:schemeClr val="accent1">
                    <a:lumMod val="75000"/>
                  </a:schemeClr>
                </a:solidFill>
                <a:hlinkClick r:id="rId6">
                  <a:extLst>
                    <a:ext uri="{A12FA001-AC4F-418D-AE19-62706E023703}">
                      <ahyp:hlinkClr xmlns:ahyp="http://schemas.microsoft.com/office/drawing/2018/hyperlinkcolor" val="tx"/>
                    </a:ext>
                  </a:extLst>
                </a:hlinkClick>
              </a:rPr>
              <a:t>https://www.oracle.com/index.html</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Pegasystems: </a:t>
            </a:r>
            <a:r>
              <a:rPr lang="en-GB" dirty="0">
                <a:solidFill>
                  <a:schemeClr val="accent1">
                    <a:lumMod val="75000"/>
                  </a:schemeClr>
                </a:solidFill>
                <a:hlinkClick r:id="rId7">
                  <a:extLst>
                    <a:ext uri="{A12FA001-AC4F-418D-AE19-62706E023703}">
                      <ahyp:hlinkClr xmlns:ahyp="http://schemas.microsoft.com/office/drawing/2018/hyperlinkcolor" val="tx"/>
                    </a:ext>
                  </a:extLst>
                </a:hlinkClick>
              </a:rPr>
              <a:t>https://www.pega.com/</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Business Process Management (BPM) Software</a:t>
            </a:r>
            <a:endParaRPr lang="en-ZA" dirty="0"/>
          </a:p>
        </p:txBody>
      </p:sp>
    </p:spTree>
    <p:extLst>
      <p:ext uri="{BB962C8B-B14F-4D97-AF65-F5344CB8AC3E}">
        <p14:creationId xmlns:p14="http://schemas.microsoft.com/office/powerpoint/2010/main" val="4066032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n-GB" dirty="0">
                <a:solidFill>
                  <a:srgbClr val="000000"/>
                </a:solidFill>
                <a:latin typeface="+mn-lt"/>
              </a:rPr>
              <a:t>IBM Blueworks: </a:t>
            </a:r>
            <a:r>
              <a:rPr lang="en-GB" dirty="0">
                <a:solidFill>
                  <a:schemeClr val="accent1">
                    <a:lumMod val="75000"/>
                  </a:schemeClr>
                </a:solidFill>
                <a:latin typeface="+mn-lt"/>
                <a:hlinkClick r:id="rId3">
                  <a:extLst>
                    <a:ext uri="{A12FA001-AC4F-418D-AE19-62706E023703}">
                      <ahyp:hlinkClr xmlns:ahyp="http://schemas.microsoft.com/office/drawing/2018/hyperlinkcolor" val="tx"/>
                    </a:ext>
                  </a:extLst>
                </a:hlinkClick>
              </a:rPr>
              <a:t>https://www.ibm.com/products/blueworkslive</a:t>
            </a:r>
            <a:endParaRPr lang="en-GB" dirty="0">
              <a:solidFill>
                <a:schemeClr val="accent1">
                  <a:lumMod val="75000"/>
                </a:schemeClr>
              </a:solidFill>
              <a:latin typeface="+mn-lt"/>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a:solidFill>
                  <a:srgbClr val="000000"/>
                </a:solidFill>
                <a:latin typeface="+mn-lt"/>
              </a:rPr>
              <a:t>Kissflow: </a:t>
            </a:r>
            <a:r>
              <a:rPr lang="en-GB" dirty="0">
                <a:solidFill>
                  <a:schemeClr val="accent1">
                    <a:lumMod val="75000"/>
                  </a:schemeClr>
                </a:solidFill>
                <a:hlinkClick r:id="rId4">
                  <a:extLst>
                    <a:ext uri="{A12FA001-AC4F-418D-AE19-62706E023703}">
                      <ahyp:hlinkClr xmlns:ahyp="http://schemas.microsoft.com/office/drawing/2018/hyperlinkcolor" val="tx"/>
                    </a:ext>
                  </a:extLst>
                </a:hlinkClick>
              </a:rPr>
              <a:t>https://kissflow.com/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a:solidFill>
                  <a:srgbClr val="000000"/>
                </a:solidFill>
                <a:latin typeface="+mn-lt"/>
              </a:rPr>
              <a:t>Quixy: </a:t>
            </a:r>
            <a:r>
              <a:rPr lang="en-GB" dirty="0">
                <a:solidFill>
                  <a:schemeClr val="accent1">
                    <a:lumMod val="75000"/>
                  </a:schemeClr>
                </a:solidFill>
                <a:hlinkClick r:id="rId5">
                  <a:extLst>
                    <a:ext uri="{A12FA001-AC4F-418D-AE19-62706E023703}">
                      <ahyp:hlinkClr xmlns:ahyp="http://schemas.microsoft.com/office/drawing/2018/hyperlinkcolor" val="tx"/>
                    </a:ext>
                  </a:extLst>
                </a:hlinkClick>
              </a:rPr>
              <a:t>https://quixy.com/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a:solidFill>
                  <a:srgbClr val="000000"/>
                </a:solidFill>
                <a:latin typeface="+mn-lt"/>
              </a:rPr>
              <a:t>Wrike: </a:t>
            </a:r>
            <a:r>
              <a:rPr lang="en-GB" dirty="0">
                <a:solidFill>
                  <a:schemeClr val="accent1">
                    <a:lumMod val="75000"/>
                  </a:schemeClr>
                </a:solidFill>
                <a:hlinkClick r:id="rId6">
                  <a:extLst>
                    <a:ext uri="{A12FA001-AC4F-418D-AE19-62706E023703}">
                      <ahyp:hlinkClr xmlns:ahyp="http://schemas.microsoft.com/office/drawing/2018/hyperlinkcolor" val="tx"/>
                    </a:ext>
                  </a:extLst>
                </a:hlinkClick>
              </a:rPr>
              <a:t>https://www.wrike.com/vm/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17100" indent="0">
              <a:buClr>
                <a:schemeClr val="accent2"/>
              </a:buCl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Business Process Management (BPM) Apps</a:t>
            </a:r>
            <a:endParaRPr lang="en-ZA" dirty="0"/>
          </a:p>
        </p:txBody>
      </p:sp>
    </p:spTree>
    <p:extLst>
      <p:ext uri="{BB962C8B-B14F-4D97-AF65-F5344CB8AC3E}">
        <p14:creationId xmlns:p14="http://schemas.microsoft.com/office/powerpoint/2010/main" val="3096175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11 Strategic Ways Non-profit Organisations Can Use Technology</a:t>
            </a:r>
            <a:endParaRPr lang="en-ZA" dirty="0"/>
          </a:p>
        </p:txBody>
      </p:sp>
      <p:graphicFrame>
        <p:nvGraphicFramePr>
          <p:cNvPr id="5" name="Diagram 4">
            <a:extLst>
              <a:ext uri="{FF2B5EF4-FFF2-40B4-BE49-F238E27FC236}">
                <a16:creationId xmlns:a16="http://schemas.microsoft.com/office/drawing/2014/main" id="{9D03C9D3-3D0C-8122-86B5-ECAC6545946E}"/>
              </a:ext>
            </a:extLst>
          </p:cNvPr>
          <p:cNvGraphicFramePr/>
          <p:nvPr>
            <p:extLst>
              <p:ext uri="{D42A27DB-BD31-4B8C-83A1-F6EECF244321}">
                <p14:modId xmlns:p14="http://schemas.microsoft.com/office/powerpoint/2010/main" val="3108347449"/>
              </p:ext>
            </p:extLst>
          </p:nvPr>
        </p:nvGraphicFramePr>
        <p:xfrm>
          <a:off x="872719" y="2286000"/>
          <a:ext cx="10446561"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8708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11 Strategic Ways Non-profit Organisations Can Use Technology (Cont.)</a:t>
            </a:r>
            <a:endParaRPr lang="en-ZA" dirty="0"/>
          </a:p>
        </p:txBody>
      </p:sp>
      <p:graphicFrame>
        <p:nvGraphicFramePr>
          <p:cNvPr id="6" name="Diagram 5">
            <a:extLst>
              <a:ext uri="{FF2B5EF4-FFF2-40B4-BE49-F238E27FC236}">
                <a16:creationId xmlns:a16="http://schemas.microsoft.com/office/drawing/2014/main" id="{C7BCC09A-D73F-C9B4-96B4-83275DDB0457}"/>
              </a:ext>
            </a:extLst>
          </p:cNvPr>
          <p:cNvGraphicFramePr/>
          <p:nvPr>
            <p:extLst>
              <p:ext uri="{D42A27DB-BD31-4B8C-83A1-F6EECF244321}">
                <p14:modId xmlns:p14="http://schemas.microsoft.com/office/powerpoint/2010/main" val="16884317"/>
              </p:ext>
            </p:extLst>
          </p:nvPr>
        </p:nvGraphicFramePr>
        <p:xfrm>
          <a:off x="704850" y="2318657"/>
          <a:ext cx="10782300" cy="3279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4766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u="sng" dirty="0">
                <a:solidFill>
                  <a:schemeClr val="accent2"/>
                </a:solidFill>
                <a:latin typeface="+mn-lt"/>
              </a:rPr>
              <a:t>Questions to consider</a:t>
            </a:r>
          </a:p>
          <a:p>
            <a:pPr marL="17100" indent="0">
              <a:buClr>
                <a:schemeClr val="accent2"/>
              </a:buClr>
            </a:pPr>
            <a:endParaRPr lang="en-GB" dirty="0"/>
          </a:p>
          <a:p>
            <a:pPr marL="360000" indent="-342900">
              <a:buClr>
                <a:schemeClr val="accent2"/>
              </a:buClr>
              <a:buFont typeface="Arial" panose="020B0604020202020204" pitchFamily="34" charset="0"/>
              <a:buChar char="•"/>
            </a:pPr>
            <a:r>
              <a:rPr lang="en-GB" dirty="0">
                <a:solidFill>
                  <a:srgbClr val="000000"/>
                </a:solidFill>
                <a:latin typeface="+mn-lt"/>
              </a:rPr>
              <a:t>How did third sector organisations’ behaviour change over the last two years?</a:t>
            </a:r>
          </a:p>
          <a:p>
            <a:pPr marL="360000" indent="-342900">
              <a:buClr>
                <a:schemeClr val="accent2"/>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r>
              <a:rPr lang="en-GB" dirty="0">
                <a:solidFill>
                  <a:srgbClr val="000000"/>
                </a:solidFill>
                <a:latin typeface="+mn-lt"/>
              </a:rPr>
              <a:t>What clues might these insights provide us for the future?</a:t>
            </a:r>
          </a:p>
          <a:p>
            <a:pPr marL="360000" indent="-342900">
              <a:buClr>
                <a:schemeClr val="accent2"/>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r>
              <a:rPr lang="en-GB" dirty="0">
                <a:solidFill>
                  <a:srgbClr val="000000"/>
                </a:solidFill>
                <a:latin typeface="+mn-lt"/>
              </a:rPr>
              <a:t>How do non-profits need to prepare for the changing fundraising environment?</a:t>
            </a:r>
          </a:p>
          <a:p>
            <a:pPr marL="360000" indent="-342900">
              <a:buClr>
                <a:srgbClr val="000000"/>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Technology, the Third Sector and the COVID-19 Pandemic</a:t>
            </a:r>
            <a:endParaRPr lang="en-ZA" dirty="0"/>
          </a:p>
        </p:txBody>
      </p:sp>
    </p:spTree>
    <p:extLst>
      <p:ext uri="{BB962C8B-B14F-4D97-AF65-F5344CB8AC3E}">
        <p14:creationId xmlns:p14="http://schemas.microsoft.com/office/powerpoint/2010/main" val="2972410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latin typeface="+mn-lt"/>
              </a:rPr>
              <a:t>Invest in technology with the long-term in mind: </a:t>
            </a:r>
            <a:r>
              <a:rPr lang="en-GB" dirty="0">
                <a:solidFill>
                  <a:srgbClr val="000000"/>
                </a:solidFill>
                <a:latin typeface="+mn-lt"/>
              </a:rPr>
              <a:t>Invest in technology that facilitates a rich two-way conversation with donors and that provides the tools for evolving with shifts in donor expectations.</a:t>
            </a:r>
          </a:p>
          <a:p>
            <a:pPr marL="360000" indent="-342900">
              <a:buClr>
                <a:schemeClr val="accent2"/>
              </a:buClr>
              <a:buBlip>
                <a:blip r:embed="rId2"/>
              </a:buBlip>
            </a:pPr>
            <a:endParaRPr lang="en-GB" dirty="0">
              <a:solidFill>
                <a:srgbClr val="000000"/>
              </a:solidFill>
              <a:latin typeface="+mn-lt"/>
            </a:endParaRPr>
          </a:p>
          <a:p>
            <a:pPr marL="474300" indent="-457200">
              <a:buClr>
                <a:schemeClr val="accent2"/>
              </a:buClr>
              <a:buBlip>
                <a:blip r:embed="rId2"/>
              </a:buBlip>
            </a:pPr>
            <a:r>
              <a:rPr lang="en-GB" b="1" dirty="0">
                <a:solidFill>
                  <a:schemeClr val="accent2"/>
                </a:solidFill>
              </a:rPr>
              <a:t>Develop leaders with new capacities: </a:t>
            </a:r>
            <a:r>
              <a:rPr lang="en-GB" dirty="0">
                <a:solidFill>
                  <a:srgbClr val="000000"/>
                </a:solidFill>
                <a:latin typeface="+mn-lt"/>
              </a:rPr>
              <a:t>The complexity of the (post) COVID-19 era requires new leadership skills. Investing in lifelong learning is the price of worker retention, and it’s the key to long-term success.</a:t>
            </a:r>
          </a:p>
          <a:p>
            <a:pPr marL="360000" indent="-342900">
              <a:buClr>
                <a:srgbClr val="000000"/>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Technology and the COVID-19 Pandemic</a:t>
            </a:r>
            <a:endParaRPr lang="en-ZA" dirty="0"/>
          </a:p>
        </p:txBody>
      </p:sp>
    </p:spTree>
    <p:extLst>
      <p:ext uri="{BB962C8B-B14F-4D97-AF65-F5344CB8AC3E}">
        <p14:creationId xmlns:p14="http://schemas.microsoft.com/office/powerpoint/2010/main" val="3647560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latin typeface="+mn-lt"/>
              </a:rPr>
              <a:t>Foster a future-proof culture: </a:t>
            </a:r>
            <a:r>
              <a:rPr lang="en-GB" dirty="0">
                <a:solidFill>
                  <a:srgbClr val="000000"/>
                </a:solidFill>
                <a:latin typeface="+mn-lt"/>
              </a:rPr>
              <a:t>New strategies and technologies are only as good as the culture and training that supports them. </a:t>
            </a:r>
          </a:p>
          <a:p>
            <a:pPr marL="474300" indent="-457200">
              <a:buClr>
                <a:schemeClr val="accent2"/>
              </a:buClr>
              <a:buBlip>
                <a:blip r:embed="rId2"/>
              </a:buBlip>
            </a:pPr>
            <a:endParaRPr lang="en-GB" dirty="0"/>
          </a:p>
          <a:p>
            <a:pPr marL="474300" indent="-457200">
              <a:buClr>
                <a:schemeClr val="accent2"/>
              </a:buClr>
              <a:buFont typeface="Arial" panose="020B0604020202020204" pitchFamily="34" charset="0"/>
              <a:buChar char="•"/>
            </a:pPr>
            <a:r>
              <a:rPr lang="en-GB" dirty="0">
                <a:solidFill>
                  <a:srgbClr val="000000"/>
                </a:solidFill>
                <a:latin typeface="+mn-lt"/>
              </a:rPr>
              <a:t>A culture that rewards risk, genuinely encourages innovation, manages change well, and develops its leaders will be essential to ensuring your organization thrives and evolves with the times.</a:t>
            </a:r>
          </a:p>
          <a:p>
            <a:pPr marL="360000" indent="-342900">
              <a:buClr>
                <a:srgbClr val="000000"/>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Technology and the COVID-19 Pandemic</a:t>
            </a:r>
            <a:endParaRPr lang="en-ZA" dirty="0"/>
          </a:p>
        </p:txBody>
      </p:sp>
    </p:spTree>
    <p:extLst>
      <p:ext uri="{BB962C8B-B14F-4D97-AF65-F5344CB8AC3E}">
        <p14:creationId xmlns:p14="http://schemas.microsoft.com/office/powerpoint/2010/main" val="889356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latin typeface="+mn-lt"/>
              </a:rPr>
              <a:t>Robotic Process Automation (RPA)</a:t>
            </a:r>
            <a:r>
              <a:rPr lang="en-GB" dirty="0">
                <a:solidFill>
                  <a:srgbClr val="000000"/>
                </a:solidFill>
                <a:latin typeface="+mn-lt"/>
              </a:rPr>
              <a:t> is helping organizations do more with less, including automatically processing and storing data without having to perform manual data entry, generating financial status reports without spending considerable amounts of time in Excel, and executing outreach campaigns without spending hours in a customer relationship management (CRM) program. </a:t>
            </a:r>
          </a:p>
          <a:p>
            <a:pPr marL="474300" indent="-457200">
              <a:buClr>
                <a:schemeClr val="accent2"/>
              </a:buClr>
              <a:buBlip>
                <a:blip r:embed="rId2"/>
              </a:buBlip>
            </a:pPr>
            <a:endParaRPr lang="en-GB" dirty="0"/>
          </a:p>
          <a:p>
            <a:pPr marL="474300" indent="-457200">
              <a:buClr>
                <a:schemeClr val="accent2"/>
              </a:buClr>
              <a:buFont typeface="Arial" panose="020B0604020202020204" pitchFamily="34" charset="0"/>
              <a:buChar char="•"/>
            </a:pPr>
            <a:r>
              <a:rPr lang="en-GB" dirty="0">
                <a:solidFill>
                  <a:srgbClr val="000000"/>
                </a:solidFill>
                <a:latin typeface="+mn-lt"/>
              </a:rPr>
              <a:t>These types of optimizations have been made a reality through RPA, with organizations just beginning to scratch the surface of possibilities.</a:t>
            </a:r>
          </a:p>
          <a:p>
            <a:pPr marL="360000" indent="-342900">
              <a:buClr>
                <a:srgbClr val="000000"/>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Introduction to Robotic Process Automation</a:t>
            </a:r>
            <a:endParaRPr lang="en-ZA" dirty="0"/>
          </a:p>
        </p:txBody>
      </p:sp>
    </p:spTree>
    <p:extLst>
      <p:ext uri="{BB962C8B-B14F-4D97-AF65-F5344CB8AC3E}">
        <p14:creationId xmlns:p14="http://schemas.microsoft.com/office/powerpoint/2010/main" val="1527537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dirty="0">
                <a:solidFill>
                  <a:srgbClr val="000000"/>
                </a:solidFill>
                <a:latin typeface="+mn-lt"/>
              </a:rPr>
              <a:t>Pledge campaigns</a:t>
            </a:r>
          </a:p>
          <a:p>
            <a:pPr marL="474300" indent="-457200">
              <a:buClr>
                <a:schemeClr val="accent2"/>
              </a:buClr>
              <a:buBlip>
                <a:blip r:embed="rId2"/>
              </a:buBlip>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Recurring donation management</a:t>
            </a: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Digital and print marketing campaigns</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Examples for RPA for Non-profits</a:t>
            </a:r>
            <a:endParaRPr lang="en-ZA" dirty="0"/>
          </a:p>
        </p:txBody>
      </p:sp>
    </p:spTree>
    <p:extLst>
      <p:ext uri="{BB962C8B-B14F-4D97-AF65-F5344CB8AC3E}">
        <p14:creationId xmlns:p14="http://schemas.microsoft.com/office/powerpoint/2010/main" val="55340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Clr>
                <a:schemeClr val="accent2"/>
              </a:buClr>
              <a:buBlip>
                <a:blip r:embed="rId2"/>
              </a:buBlip>
            </a:pPr>
            <a:r>
              <a:rPr lang="en-US" b="1" dirty="0">
                <a:solidFill>
                  <a:schemeClr val="accent2"/>
                </a:solidFill>
              </a:rPr>
              <a:t>Instructional Objectives: </a:t>
            </a:r>
          </a:p>
          <a:p>
            <a:pPr marL="0" indent="0">
              <a:buClr>
                <a:schemeClr val="accent2"/>
              </a:buClr>
            </a:pPr>
            <a:endParaRPr lang="en-US" b="1" dirty="0">
              <a:solidFill>
                <a:schemeClr val="accent2"/>
              </a:solidFill>
            </a:endParaRPr>
          </a:p>
          <a:p>
            <a:pPr marL="342900" indent="-342900">
              <a:buClr>
                <a:schemeClr val="accent2"/>
              </a:buClr>
              <a:buFont typeface="Arial" panose="020B0604020202020204" pitchFamily="34" charset="0"/>
              <a:buChar char="•"/>
            </a:pPr>
            <a:r>
              <a:rPr lang="en-GB" dirty="0"/>
              <a:t>Learners will be introduced to Business Process Management (BPM), Customer Relationship Management (CRM), Search Engine Optimisation (SEO), Cloud software tools, and Agile Methodology.</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Leaners will be instructed in graphic design, digital communication strategies, paid and targeted advertising, and data analytics.</a:t>
            </a:r>
          </a:p>
          <a:p>
            <a:pPr marL="0" marR="0" lvl="0" indent="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None/>
              <a:tabLst/>
              <a:defRPr/>
            </a:pPr>
            <a:endPar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endParaRPr>
          </a:p>
          <a:p>
            <a:pPr marL="0" indent="0">
              <a:buClr>
                <a:schemeClr val="accent2"/>
              </a:buClr>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Instructional &amp; Learning Objectives</a:t>
            </a:r>
          </a:p>
          <a:p>
            <a:endParaRPr lang="en-US" dirty="0"/>
          </a:p>
        </p:txBody>
      </p:sp>
    </p:spTree>
    <p:extLst>
      <p:ext uri="{BB962C8B-B14F-4D97-AF65-F5344CB8AC3E}">
        <p14:creationId xmlns:p14="http://schemas.microsoft.com/office/powerpoint/2010/main" val="3350758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dirty="0">
                <a:solidFill>
                  <a:srgbClr val="000000"/>
                </a:solidFill>
                <a:latin typeface="+mn-lt"/>
              </a:rPr>
              <a:t>Outreach campaigns</a:t>
            </a: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Government and regulatory issue tracking</a:t>
            </a: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Volunteer management </a:t>
            </a: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Examples for RPA for Non-profits (Cont.)</a:t>
            </a:r>
            <a:endParaRPr lang="en-ZA" dirty="0"/>
          </a:p>
        </p:txBody>
      </p:sp>
    </p:spTree>
    <p:extLst>
      <p:ext uri="{BB962C8B-B14F-4D97-AF65-F5344CB8AC3E}">
        <p14:creationId xmlns:p14="http://schemas.microsoft.com/office/powerpoint/2010/main" val="3907187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“See things in the present, even if they are in the future.”</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Larry Ellison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CPU with binary numbers and blueprint">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8675" r="18675"/>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585781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latin typeface="+mn-lt"/>
              </a:rPr>
              <a:t>The cost of an RPA solution is a common concern for any organization. </a:t>
            </a:r>
            <a:r>
              <a:rPr lang="en-GB" dirty="0">
                <a:latin typeface="+mn-lt"/>
              </a:rPr>
              <a:t>It may depend on:</a:t>
            </a:r>
          </a:p>
          <a:p>
            <a:pPr marL="360000" indent="-342900">
              <a:buClr>
                <a:schemeClr val="accent2"/>
              </a:buClr>
              <a:buFont typeface="Arial" panose="020B0604020202020204" pitchFamily="34" charset="0"/>
              <a:buChar char="•"/>
            </a:pPr>
            <a:endParaRPr lang="en-GB" dirty="0">
              <a:latin typeface="+mn-lt"/>
            </a:endParaRPr>
          </a:p>
          <a:p>
            <a:pPr marL="360000" indent="-342900">
              <a:buClr>
                <a:schemeClr val="accent2"/>
              </a:buClr>
              <a:buFont typeface="Arial" panose="020B0604020202020204" pitchFamily="34" charset="0"/>
              <a:buChar char="•"/>
            </a:pPr>
            <a:r>
              <a:rPr lang="en-GB" dirty="0">
                <a:solidFill>
                  <a:srgbClr val="000000"/>
                </a:solidFill>
                <a:latin typeface="+mn-lt"/>
              </a:rPr>
              <a:t>Complexity</a:t>
            </a:r>
          </a:p>
          <a:p>
            <a:pPr marL="360000" indent="-342900">
              <a:buClr>
                <a:schemeClr val="accent2"/>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r>
              <a:rPr lang="en-GB" dirty="0">
                <a:solidFill>
                  <a:srgbClr val="000000"/>
                </a:solidFill>
                <a:latin typeface="+mn-lt"/>
              </a:rPr>
              <a:t>Number of bots</a:t>
            </a:r>
          </a:p>
          <a:p>
            <a:pPr marL="360000" indent="-342900">
              <a:buClr>
                <a:schemeClr val="accent2"/>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r>
              <a:rPr lang="en-GB" dirty="0">
                <a:solidFill>
                  <a:srgbClr val="000000"/>
                </a:solidFill>
                <a:latin typeface="+mn-lt"/>
              </a:rPr>
              <a:t>Time to develop and implement</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Main Challenge of RPA </a:t>
            </a:r>
            <a:endParaRPr lang="en-ZA" dirty="0"/>
          </a:p>
        </p:txBody>
      </p:sp>
    </p:spTree>
    <p:extLst>
      <p:ext uri="{BB962C8B-B14F-4D97-AF65-F5344CB8AC3E}">
        <p14:creationId xmlns:p14="http://schemas.microsoft.com/office/powerpoint/2010/main" val="163719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latin typeface="+mn-lt"/>
              </a:rPr>
              <a:t>The cost of an RPA solution is a common concern for any organization. </a:t>
            </a:r>
            <a:r>
              <a:rPr lang="en-GB" dirty="0">
                <a:latin typeface="+mn-lt"/>
              </a:rPr>
              <a:t>It may depend on:</a:t>
            </a:r>
          </a:p>
          <a:p>
            <a:pPr marL="17100" indent="0">
              <a:buClr>
                <a:schemeClr val="accent2"/>
              </a:buClr>
            </a:pPr>
            <a:endParaRPr lang="en-GB" dirty="0">
              <a:latin typeface="+mn-lt"/>
            </a:endParaRPr>
          </a:p>
          <a:p>
            <a:pPr marL="360000" indent="-342900">
              <a:buClr>
                <a:schemeClr val="accent2"/>
              </a:buClr>
              <a:buFont typeface="Arial" panose="020B0604020202020204" pitchFamily="34" charset="0"/>
              <a:buChar char="•"/>
            </a:pPr>
            <a:r>
              <a:rPr lang="en-GB" dirty="0">
                <a:solidFill>
                  <a:srgbClr val="000000"/>
                </a:solidFill>
                <a:latin typeface="+mn-lt"/>
              </a:rPr>
              <a:t>Level of customization </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Main Challenge of RPA </a:t>
            </a:r>
            <a:endParaRPr lang="en-ZA" dirty="0"/>
          </a:p>
        </p:txBody>
      </p:sp>
    </p:spTree>
    <p:extLst>
      <p:ext uri="{BB962C8B-B14F-4D97-AF65-F5344CB8AC3E}">
        <p14:creationId xmlns:p14="http://schemas.microsoft.com/office/powerpoint/2010/main" val="2803078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latin typeface="+mn-lt"/>
              </a:rPr>
              <a:t>Basic: </a:t>
            </a:r>
            <a:r>
              <a:rPr lang="en-GB" dirty="0">
                <a:latin typeface="+mn-lt"/>
              </a:rPr>
              <a:t>Scheduled messaging. This can be used in ways as small as prewriting your social media posts or as large as building a drip campaign strategy that automates individual outreach via email or SMS text messaging.</a:t>
            </a:r>
          </a:p>
          <a:p>
            <a:pPr marL="474300" indent="-457200">
              <a:buClr>
                <a:schemeClr val="accent2"/>
              </a:buClr>
              <a:buBlip>
                <a:blip r:embed="rId2"/>
              </a:buBlip>
            </a:pPr>
            <a:endParaRPr lang="en-GB" dirty="0">
              <a:latin typeface="+mn-lt"/>
            </a:endParaRPr>
          </a:p>
          <a:p>
            <a:pPr marL="474300" indent="-457200">
              <a:buClr>
                <a:schemeClr val="accent2"/>
              </a:buClr>
              <a:buBlip>
                <a:blip r:embed="rId2"/>
              </a:buBlip>
            </a:pPr>
            <a:r>
              <a:rPr lang="en-GB" b="1" dirty="0">
                <a:solidFill>
                  <a:schemeClr val="accent2"/>
                </a:solidFill>
              </a:rPr>
              <a:t>Intermediate: </a:t>
            </a:r>
            <a:r>
              <a:rPr lang="en-GB" dirty="0">
                <a:latin typeface="+mn-lt"/>
              </a:rPr>
              <a:t>Donor targeting. Of course, there are ways to extend automation capabilities — for example, targeting your messaging based on location or demographics to increase the chances that it connects with donors. Simply by using your existing data capabilities and tools to reach people over email or social media, your message might hit a little closer to its target.</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Using Automation as a Third Sector Organisation</a:t>
            </a:r>
            <a:endParaRPr lang="en-ZA" dirty="0"/>
          </a:p>
        </p:txBody>
      </p:sp>
    </p:spTree>
    <p:extLst>
      <p:ext uri="{BB962C8B-B14F-4D97-AF65-F5344CB8AC3E}">
        <p14:creationId xmlns:p14="http://schemas.microsoft.com/office/powerpoint/2010/main" val="2404422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latin typeface="+mn-lt"/>
              </a:rPr>
              <a:t>Advanced: </a:t>
            </a:r>
            <a:r>
              <a:rPr lang="en-GB" dirty="0">
                <a:latin typeface="+mn-lt"/>
              </a:rPr>
              <a:t>Personalization. Targeting based on demographics does have limits. Organizations that have existing relationships with donors might have more success with messaging intended for specific recipients, leveraging their relationships to reach them with a message that resonates.</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Using Automation as a Third Sector Organisation</a:t>
            </a:r>
            <a:endParaRPr lang="en-ZA" dirty="0"/>
          </a:p>
        </p:txBody>
      </p:sp>
    </p:spTree>
    <p:extLst>
      <p:ext uri="{BB962C8B-B14F-4D97-AF65-F5344CB8AC3E}">
        <p14:creationId xmlns:p14="http://schemas.microsoft.com/office/powerpoint/2010/main" val="3385966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dirty="0">
                <a:latin typeface="+mn-lt"/>
              </a:rPr>
              <a:t>Chatbots help non-profits do more with less</a:t>
            </a:r>
          </a:p>
          <a:p>
            <a:pPr marL="17100" indent="0">
              <a:buClr>
                <a:schemeClr val="accent2"/>
              </a:buClr>
            </a:pPr>
            <a:endParaRPr lang="en-GB" dirty="0">
              <a:latin typeface="+mn-lt"/>
            </a:endParaRPr>
          </a:p>
          <a:p>
            <a:pPr marL="474300" indent="-457200">
              <a:buClr>
                <a:schemeClr val="accent2"/>
              </a:buClr>
              <a:buBlip>
                <a:blip r:embed="rId2"/>
              </a:buBlip>
            </a:pPr>
            <a:r>
              <a:rPr lang="en-GB" dirty="0">
                <a:latin typeface="+mn-lt"/>
              </a:rPr>
              <a:t>Chatbots increase creativity and outreach without increasing the burden on existing staff </a:t>
            </a:r>
          </a:p>
          <a:p>
            <a:pPr marL="17100" indent="0">
              <a:buClr>
                <a:schemeClr val="accent2"/>
              </a:buClr>
            </a:pPr>
            <a:endParaRPr lang="en-GB" dirty="0">
              <a:latin typeface="+mn-lt"/>
            </a:endParaRPr>
          </a:p>
          <a:p>
            <a:pPr marL="474300" indent="-457200">
              <a:buClr>
                <a:schemeClr val="accent2"/>
              </a:buClr>
              <a:buBlip>
                <a:blip r:embed="rId2"/>
              </a:buBlip>
            </a:pPr>
            <a:r>
              <a:rPr lang="en-GB" dirty="0">
                <a:latin typeface="+mn-lt"/>
              </a:rPr>
              <a:t>Chatbots help non-profits </a:t>
            </a:r>
            <a:r>
              <a:rPr lang="en-GB" i="1" dirty="0">
                <a:latin typeface="+mn-lt"/>
              </a:rPr>
              <a:t>Tell a Compelling Story</a:t>
            </a:r>
          </a:p>
          <a:p>
            <a:pPr marL="474300" indent="-457200">
              <a:buClr>
                <a:schemeClr val="accent2"/>
              </a:buClr>
              <a:buBlip>
                <a:blip r:embed="rId2"/>
              </a:buBlip>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Benefits of Chatbots for the Third Sector</a:t>
            </a:r>
            <a:endParaRPr lang="en-ZA" dirty="0"/>
          </a:p>
        </p:txBody>
      </p:sp>
    </p:spTree>
    <p:extLst>
      <p:ext uri="{BB962C8B-B14F-4D97-AF65-F5344CB8AC3E}">
        <p14:creationId xmlns:p14="http://schemas.microsoft.com/office/powerpoint/2010/main" val="4248179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dirty="0">
                <a:latin typeface="+mn-lt"/>
              </a:rPr>
              <a:t>Chatbots help charities communicate with supporters of the cause using AI</a:t>
            </a:r>
          </a:p>
          <a:p>
            <a:pPr marL="17100" indent="0">
              <a:buClr>
                <a:schemeClr val="accent2"/>
              </a:buClr>
            </a:pPr>
            <a:endParaRPr lang="en-GB" dirty="0">
              <a:latin typeface="+mn-lt"/>
            </a:endParaRPr>
          </a:p>
          <a:p>
            <a:pPr marL="474300" indent="-457200">
              <a:buClr>
                <a:schemeClr val="accent2"/>
              </a:buClr>
              <a:buBlip>
                <a:blip r:embed="rId2"/>
              </a:buBlip>
            </a:pPr>
            <a:r>
              <a:rPr lang="en-GB" dirty="0">
                <a:latin typeface="+mn-lt"/>
              </a:rPr>
              <a:t>Chatbots engage users in popular text messaging apps</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Benefits of Chatbots for the Third Sector</a:t>
            </a:r>
            <a:endParaRPr lang="en-ZA" dirty="0"/>
          </a:p>
        </p:txBody>
      </p:sp>
    </p:spTree>
    <p:extLst>
      <p:ext uri="{BB962C8B-B14F-4D97-AF65-F5344CB8AC3E}">
        <p14:creationId xmlns:p14="http://schemas.microsoft.com/office/powerpoint/2010/main" val="2847578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latin typeface="+mn-lt"/>
              </a:rPr>
              <a:t>Kissflow Exercise: </a:t>
            </a:r>
          </a:p>
          <a:p>
            <a:pPr marL="360000" indent="-342900">
              <a:buClr>
                <a:schemeClr val="accent2"/>
              </a:buClr>
              <a:buFont typeface="Arial" panose="020B0604020202020204" pitchFamily="34" charset="0"/>
              <a:buChar char="•"/>
            </a:pPr>
            <a:endParaRPr lang="en-GB" dirty="0">
              <a:latin typeface="+mn-lt"/>
            </a:endParaRPr>
          </a:p>
          <a:p>
            <a:pPr marL="360000" indent="-342900">
              <a:buClr>
                <a:schemeClr val="accent2"/>
              </a:buClr>
              <a:buFont typeface="Arial" panose="020B0604020202020204" pitchFamily="34" charset="0"/>
              <a:buChar char="•"/>
            </a:pPr>
            <a:r>
              <a:rPr lang="en-GB" dirty="0">
                <a:latin typeface="+mn-lt"/>
              </a:rPr>
              <a:t>Use the Kissflow platform, </a:t>
            </a: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https://kissflow.com/workflow/process/</a:t>
            </a:r>
            <a:r>
              <a:rPr lang="en-GB" dirty="0">
                <a:latin typeface="+mn-lt"/>
              </a:rPr>
              <a:t>, to develop a business platform for your organisation. </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Activity</a:t>
            </a:r>
          </a:p>
        </p:txBody>
      </p:sp>
    </p:spTree>
    <p:extLst>
      <p:ext uri="{BB962C8B-B14F-4D97-AF65-F5344CB8AC3E}">
        <p14:creationId xmlns:p14="http://schemas.microsoft.com/office/powerpoint/2010/main" val="1926410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hlinkClick r:id="rId3">
                  <a:extLst>
                    <a:ext uri="{A12FA001-AC4F-418D-AE19-62706E023703}">
                      <ahyp:hlinkClr xmlns:ahyp="http://schemas.microsoft.com/office/drawing/2018/hyperlinkcolor" val="tx"/>
                    </a:ext>
                  </a:extLst>
                </a:hlinkClick>
              </a:rPr>
              <a:t>Children’s Non-Profit Organization</a:t>
            </a:r>
            <a:r>
              <a:rPr lang="en-GB" sz="2600" b="1" dirty="0">
                <a:solidFill>
                  <a:srgbClr val="ED7D31">
                    <a:lumMod val="50000"/>
                  </a:srgbClr>
                </a:solidFill>
              </a:rPr>
              <a:t> </a:t>
            </a:r>
            <a:r>
              <a:rPr lang="en-GB" b="1" dirty="0">
                <a:solidFill>
                  <a:schemeClr val="accent2"/>
                </a:solidFill>
                <a:latin typeface="+mn-lt"/>
              </a:rPr>
              <a:t>realizes the Advantages of Digital Transformation Realized:</a:t>
            </a:r>
          </a:p>
          <a:p>
            <a:pPr marL="17100" indent="0">
              <a:buClr>
                <a:schemeClr val="accent2"/>
              </a:buClr>
            </a:pPr>
            <a:r>
              <a:rPr lang="en-GB" b="1" dirty="0">
                <a:solidFill>
                  <a:schemeClr val="accent2"/>
                </a:solidFill>
                <a:latin typeface="+mn-lt"/>
              </a:rPr>
              <a:t> </a:t>
            </a:r>
          </a:p>
          <a:p>
            <a:pPr marL="360000" indent="-342900">
              <a:buClr>
                <a:schemeClr val="accent2"/>
              </a:buClr>
              <a:buFont typeface="Arial" panose="020B0604020202020204" pitchFamily="34" charset="0"/>
              <a:buChar char="•"/>
            </a:pPr>
            <a:r>
              <a:rPr lang="en-GB" dirty="0">
                <a:latin typeface="+mn-lt"/>
              </a:rPr>
              <a:t>When the organization was looking to transform how they communicate and collaborate with staff and social workers, they partnered with 2toLead to ensure success.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latin typeface="+mn-lt"/>
              </a:rPr>
              <a:t>Their team used a legacy Intranet platform for sharing essential links and day-to-day relevant information. </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Case Study</a:t>
            </a:r>
          </a:p>
        </p:txBody>
      </p:sp>
    </p:spTree>
    <p:extLst>
      <p:ext uri="{BB962C8B-B14F-4D97-AF65-F5344CB8AC3E}">
        <p14:creationId xmlns:p14="http://schemas.microsoft.com/office/powerpoint/2010/main" val="3262585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Blip>
                <a:blip r:embed="rId2"/>
              </a:buBlip>
              <a:tabLst/>
              <a:defRPr/>
            </a:pP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Learning Objectives:</a:t>
            </a: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US" dirty="0">
              <a:latin typeface="Calibri" panose="020F0502020204030204"/>
            </a:endParaRPr>
          </a:p>
          <a:p>
            <a:pPr marL="342900" lvl="0" indent="-342900">
              <a:buClr>
                <a:srgbClr val="0D9390"/>
              </a:buClr>
              <a:buFont typeface="Arial" panose="020B0604020202020204" pitchFamily="34" charset="0"/>
              <a:buChar char="•"/>
              <a:defRPr/>
            </a:pPr>
            <a:r>
              <a:rPr lang="en-GB" dirty="0"/>
              <a:t>Learners will be able to </a:t>
            </a:r>
            <a:r>
              <a:rPr lang="en-ZA" dirty="0"/>
              <a:t>understand how Business Process Management (BPM) </a:t>
            </a:r>
            <a:r>
              <a:rPr lang="en-GB" dirty="0"/>
              <a:t>works continuously on the design, modelling, organisation, optimization, and documentation of processes; and thus how BPM works in TSOs.</a:t>
            </a:r>
          </a:p>
          <a:p>
            <a:pPr marL="342900" lvl="0" indent="-342900">
              <a:buClr>
                <a:srgbClr val="0D9390"/>
              </a:buClr>
              <a:buFont typeface="Arial" panose="020B0604020202020204" pitchFamily="34" charset="0"/>
              <a:buChar char="•"/>
              <a:defRPr/>
            </a:pPr>
            <a:endParaRPr lang="en-GB" dirty="0"/>
          </a:p>
          <a:p>
            <a:pPr marL="342900" lvl="0" indent="-342900">
              <a:buClr>
                <a:srgbClr val="0D9390"/>
              </a:buClr>
              <a:buFont typeface="Arial" panose="020B0604020202020204" pitchFamily="34" charset="0"/>
              <a:buChar char="•"/>
              <a:defRPr/>
            </a:pPr>
            <a:r>
              <a:rPr lang="en-GB" dirty="0"/>
              <a:t>Learners will gain knowledge of how Customer Relationship Management (CRM) can be used to obtain information from partners, donors and beneficiaries’ partners, donors, and beneficiaries analysing trends and marketing and communication.</a:t>
            </a:r>
          </a:p>
          <a:p>
            <a:pPr marL="342900" lvl="0" indent="-342900">
              <a:buClr>
                <a:srgbClr val="0D9390"/>
              </a:buClr>
              <a:buFont typeface="Arial" panose="020B0604020202020204" pitchFamily="34" charset="0"/>
              <a:buChar char="•"/>
              <a:defRPr/>
            </a:pPr>
            <a:endParaRPr lang="en-GB" dirty="0"/>
          </a:p>
          <a:p>
            <a:pPr marL="342900" lvl="0" indent="-3429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D9390"/>
              </a:buClr>
              <a:buSzTx/>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Instructional &amp; Learning Objectives</a:t>
            </a:r>
          </a:p>
          <a:p>
            <a:endParaRPr lang="en-US" dirty="0"/>
          </a:p>
        </p:txBody>
      </p:sp>
    </p:spTree>
    <p:extLst>
      <p:ext uri="{BB962C8B-B14F-4D97-AF65-F5344CB8AC3E}">
        <p14:creationId xmlns:p14="http://schemas.microsoft.com/office/powerpoint/2010/main" val="615491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rgbClr val="0D9390"/>
                </a:solidFill>
                <a:hlinkClick r:id="rId3">
                  <a:extLst>
                    <a:ext uri="{A12FA001-AC4F-418D-AE19-62706E023703}">
                      <ahyp:hlinkClr xmlns:ahyp="http://schemas.microsoft.com/office/drawing/2018/hyperlinkcolor" val="tx"/>
                    </a:ext>
                  </a:extLst>
                </a:hlinkClick>
              </a:rPr>
              <a:t>Children’s Non-Profit Organization</a:t>
            </a:r>
            <a:r>
              <a:rPr lang="en-GB" sz="2600" b="1" dirty="0">
                <a:solidFill>
                  <a:srgbClr val="ED7D31">
                    <a:lumMod val="50000"/>
                  </a:srgbClr>
                </a:solidFill>
              </a:rPr>
              <a:t> </a:t>
            </a:r>
            <a:r>
              <a:rPr lang="en-GB" b="1" dirty="0">
                <a:solidFill>
                  <a:schemeClr val="accent2"/>
                </a:solidFill>
                <a:latin typeface="+mn-lt"/>
              </a:rPr>
              <a:t>realizes the Advantages of Digital Transformation Realized (Cont.): </a:t>
            </a:r>
          </a:p>
          <a:p>
            <a:pPr marL="17100" indent="0">
              <a:buClr>
                <a:schemeClr val="accent2"/>
              </a:buClr>
            </a:pPr>
            <a:endParaRPr lang="en-GB" b="1" dirty="0">
              <a:solidFill>
                <a:schemeClr val="accent2"/>
              </a:solidFill>
              <a:latin typeface="+mn-lt"/>
            </a:endParaRPr>
          </a:p>
          <a:p>
            <a:pPr marL="360000" indent="-342900">
              <a:buClr>
                <a:schemeClr val="accent2"/>
              </a:buClr>
              <a:buFont typeface="Arial" panose="020B0604020202020204" pitchFamily="34" charset="0"/>
              <a:buChar char="•"/>
            </a:pPr>
            <a:r>
              <a:rPr lang="en-GB" dirty="0">
                <a:latin typeface="+mn-lt"/>
              </a:rPr>
              <a:t>Another integral repository was the file server, which also needed to migrate to SharePoint Online.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latin typeface="+mn-lt"/>
              </a:rPr>
              <a:t>After an initial step in the right direction, moving from a Lotus Notes environment to Microsoft 365, they stayed committed to supporting their workforce during the transition. </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Case Study</a:t>
            </a:r>
          </a:p>
        </p:txBody>
      </p:sp>
    </p:spTree>
    <p:extLst>
      <p:ext uri="{BB962C8B-B14F-4D97-AF65-F5344CB8AC3E}">
        <p14:creationId xmlns:p14="http://schemas.microsoft.com/office/powerpoint/2010/main" val="6282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hlinkClick r:id="rId3">
                  <a:extLst>
                    <a:ext uri="{A12FA001-AC4F-418D-AE19-62706E023703}">
                      <ahyp:hlinkClr xmlns:ahyp="http://schemas.microsoft.com/office/drawing/2018/hyperlinkcolor" val="tx"/>
                    </a:ext>
                  </a:extLst>
                </a:hlinkClick>
              </a:rPr>
              <a:t>The Trevor Project</a:t>
            </a:r>
            <a:r>
              <a:rPr lang="en-GB" sz="2800" b="1" dirty="0">
                <a:solidFill>
                  <a:srgbClr val="ED7D31">
                    <a:lumMod val="50000"/>
                  </a:srgbClr>
                </a:solidFill>
              </a:rPr>
              <a:t> </a:t>
            </a:r>
            <a:r>
              <a:rPr lang="en-GB" b="1" dirty="0">
                <a:solidFill>
                  <a:schemeClr val="accent2"/>
                </a:solidFill>
                <a:latin typeface="+mn-lt"/>
              </a:rPr>
              <a:t>Launches New AI Tool To Support Crisis Counsellor Training:</a:t>
            </a:r>
          </a:p>
          <a:p>
            <a:pPr marL="360000" indent="-342900">
              <a:buClr>
                <a:schemeClr val="accent2"/>
              </a:buClr>
              <a:buBlip>
                <a:blip r:embed="rId2"/>
              </a:buBlip>
            </a:pPr>
            <a:endParaRPr lang="en-GB" b="1" dirty="0">
              <a:solidFill>
                <a:schemeClr val="accent2"/>
              </a:solidFill>
              <a:latin typeface="+mn-lt"/>
            </a:endParaRPr>
          </a:p>
          <a:p>
            <a:pPr marL="360000" indent="-342900">
              <a:buClr>
                <a:schemeClr val="accent2"/>
              </a:buClr>
              <a:buFont typeface="Arial" panose="020B0604020202020204" pitchFamily="34" charset="0"/>
              <a:buChar char="•"/>
            </a:pPr>
            <a:r>
              <a:rPr lang="en-GB" dirty="0">
                <a:latin typeface="+mn-lt"/>
              </a:rPr>
              <a:t>Developed in collaboration with Google.org, the first-of-its-kind "Crisis Contact Simulator" will help train counsellors and prepare them to support youth in crisis.</a:t>
            </a:r>
          </a:p>
          <a:p>
            <a:pPr marL="17100" indent="0">
              <a:buClr>
                <a:schemeClr val="accent2"/>
              </a:buClr>
            </a:pPr>
            <a:r>
              <a:rPr lang="en-GB" dirty="0">
                <a:latin typeface="+mn-lt"/>
              </a:rPr>
              <a:t> </a:t>
            </a:r>
          </a:p>
          <a:p>
            <a:pPr marL="360000" indent="-342900">
              <a:buClr>
                <a:schemeClr val="accent2"/>
              </a:buClr>
              <a:buFont typeface="Arial" panose="020B0604020202020204" pitchFamily="34" charset="0"/>
              <a:buChar char="•"/>
            </a:pPr>
            <a:r>
              <a:rPr lang="en-GB" dirty="0">
                <a:latin typeface="+mn-lt"/>
              </a:rPr>
              <a:t>Life-saving non-profit builds on years of innovation to triple its digital volunteer crisis counsellors in 2021. </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Case Study</a:t>
            </a:r>
          </a:p>
        </p:txBody>
      </p:sp>
    </p:spTree>
    <p:extLst>
      <p:ext uri="{BB962C8B-B14F-4D97-AF65-F5344CB8AC3E}">
        <p14:creationId xmlns:p14="http://schemas.microsoft.com/office/powerpoint/2010/main" val="1916270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mj-lt"/>
              <a:buAutoNum type="arabicPeriod"/>
            </a:pPr>
            <a:r>
              <a:rPr lang="en-GB" dirty="0">
                <a:latin typeface="+mn-lt"/>
              </a:rPr>
              <a:t>What is BPA?</a:t>
            </a:r>
          </a:p>
          <a:p>
            <a:pPr marL="474300" indent="-457200">
              <a:buClr>
                <a:schemeClr val="accent2"/>
              </a:buClr>
              <a:buFont typeface="+mj-lt"/>
              <a:buAutoNum type="arabicPeriod"/>
            </a:pPr>
            <a:endParaRPr lang="en-GB" dirty="0">
              <a:latin typeface="+mn-lt"/>
            </a:endParaRPr>
          </a:p>
          <a:p>
            <a:pPr marL="474300" indent="-457200">
              <a:buClr>
                <a:schemeClr val="accent2"/>
              </a:buClr>
              <a:buFont typeface="+mj-lt"/>
              <a:buAutoNum type="arabicPeriod"/>
            </a:pPr>
            <a:r>
              <a:rPr lang="en-GB" dirty="0">
                <a:latin typeface="+mn-lt"/>
              </a:rPr>
              <a:t>What are the top benefits of BPA?</a:t>
            </a:r>
          </a:p>
          <a:p>
            <a:pPr marL="474300" indent="-457200">
              <a:buClr>
                <a:schemeClr val="accent2"/>
              </a:buClr>
              <a:buFont typeface="+mj-lt"/>
              <a:buAutoNum type="arabicPeriod"/>
            </a:pPr>
            <a:endParaRPr lang="en-GB" dirty="0">
              <a:latin typeface="+mn-lt"/>
            </a:endParaRPr>
          </a:p>
          <a:p>
            <a:pPr marL="474300" indent="-457200">
              <a:buClr>
                <a:schemeClr val="accent2"/>
              </a:buClr>
              <a:buFont typeface="+mj-lt"/>
              <a:buAutoNum type="arabicPeriod"/>
            </a:pPr>
            <a:r>
              <a:rPr lang="en-GB" dirty="0">
                <a:latin typeface="+mn-lt"/>
              </a:rPr>
              <a:t>What are the downsides to BPA?</a:t>
            </a:r>
          </a:p>
          <a:p>
            <a:pPr marL="474300" indent="-457200">
              <a:buClr>
                <a:schemeClr val="accent2"/>
              </a:buClr>
              <a:buFont typeface="+mj-lt"/>
              <a:buAutoNum type="arabicPeriod"/>
            </a:pPr>
            <a:endParaRPr lang="en-GB" dirty="0">
              <a:latin typeface="+mn-lt"/>
            </a:endParaRPr>
          </a:p>
          <a:p>
            <a:pPr marL="474300" indent="-457200">
              <a:buClr>
                <a:schemeClr val="accent2"/>
              </a:buClr>
              <a:buFont typeface="+mj-lt"/>
              <a:buAutoNum type="arabicPeriod"/>
            </a:pPr>
            <a:r>
              <a:rPr lang="en-GB" dirty="0">
                <a:latin typeface="+mn-lt"/>
              </a:rPr>
              <a:t>Is BPA the same as business automation?</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Reflection Questions</a:t>
            </a:r>
          </a:p>
        </p:txBody>
      </p:sp>
    </p:spTree>
    <p:extLst>
      <p:ext uri="{BB962C8B-B14F-4D97-AF65-F5344CB8AC3E}">
        <p14:creationId xmlns:p14="http://schemas.microsoft.com/office/powerpoint/2010/main" val="15364170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mj-lt"/>
              <a:buAutoNum type="arabicPeriod" startAt="5"/>
            </a:pPr>
            <a:r>
              <a:rPr lang="en-GB" dirty="0">
                <a:latin typeface="+mn-lt"/>
              </a:rPr>
              <a:t>What is the best BPA software?</a:t>
            </a:r>
          </a:p>
          <a:p>
            <a:pPr marL="474300" indent="-457200">
              <a:buClr>
                <a:schemeClr val="accent2"/>
              </a:buClr>
              <a:buFont typeface="+mj-lt"/>
              <a:buAutoNum type="arabicPeriod" startAt="5"/>
            </a:pPr>
            <a:endParaRPr lang="en-GB" dirty="0">
              <a:latin typeface="+mn-lt"/>
            </a:endParaRPr>
          </a:p>
          <a:p>
            <a:pPr marL="474300" indent="-457200">
              <a:buClr>
                <a:schemeClr val="accent2"/>
              </a:buClr>
              <a:buFont typeface="+mj-lt"/>
              <a:buAutoNum type="arabicPeriod" startAt="5"/>
            </a:pPr>
            <a:r>
              <a:rPr lang="en-GB" dirty="0">
                <a:latin typeface="+mn-lt"/>
              </a:rPr>
              <a:t>What are some examples of BPA in action?</a:t>
            </a:r>
          </a:p>
          <a:p>
            <a:pPr marL="474300" indent="-457200">
              <a:buClr>
                <a:schemeClr val="accent2"/>
              </a:buClr>
              <a:buFont typeface="+mj-lt"/>
              <a:buAutoNum type="arabicPeriod" startAt="5"/>
            </a:pPr>
            <a:endParaRPr lang="en-GB" dirty="0">
              <a:latin typeface="+mn-lt"/>
            </a:endParaRPr>
          </a:p>
          <a:p>
            <a:pPr marL="474300" indent="-457200">
              <a:buClr>
                <a:schemeClr val="accent2"/>
              </a:buClr>
              <a:buFont typeface="+mj-lt"/>
              <a:buAutoNum type="arabicPeriod" startAt="5"/>
            </a:pPr>
            <a:r>
              <a:rPr lang="en-GB" dirty="0">
                <a:latin typeface="+mn-lt"/>
              </a:rPr>
              <a:t>What should and should not be automated?</a:t>
            </a:r>
          </a:p>
          <a:p>
            <a:pPr marL="474300" indent="-457200">
              <a:buClr>
                <a:schemeClr val="accent2"/>
              </a:buClr>
              <a:buFont typeface="+mj-lt"/>
              <a:buAutoNum type="arabicPeriod" startAt="5"/>
            </a:pPr>
            <a:endParaRPr lang="en-GB" dirty="0">
              <a:latin typeface="+mn-lt"/>
            </a:endParaRPr>
          </a:p>
          <a:p>
            <a:pPr marL="474300" indent="-457200">
              <a:buClr>
                <a:schemeClr val="accent2"/>
              </a:buClr>
              <a:buFont typeface="+mj-lt"/>
              <a:buAutoNum type="arabicPeriod" startAt="5"/>
            </a:pPr>
            <a:r>
              <a:rPr lang="en-GB" dirty="0">
                <a:latin typeface="+mn-lt"/>
              </a:rPr>
              <a:t>BPA vs. BPM vs. BPO – what</a:t>
            </a:r>
            <a:r>
              <a:rPr lang="en-GB" dirty="0"/>
              <a:t> is</a:t>
            </a:r>
            <a:r>
              <a:rPr lang="en-GB" dirty="0">
                <a:latin typeface="+mn-lt"/>
              </a:rPr>
              <a:t> the difference?</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Reflection Questions (Cont.)</a:t>
            </a:r>
          </a:p>
        </p:txBody>
      </p:sp>
    </p:spTree>
    <p:extLst>
      <p:ext uri="{BB962C8B-B14F-4D97-AF65-F5344CB8AC3E}">
        <p14:creationId xmlns:p14="http://schemas.microsoft.com/office/powerpoint/2010/main" val="41135319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mj-lt"/>
              <a:buAutoNum type="arabicPeriod" startAt="9"/>
            </a:pPr>
            <a:r>
              <a:rPr lang="en-GB" dirty="0">
                <a:latin typeface="+mn-lt"/>
              </a:rPr>
              <a:t>BPA software vs. BPMS – are they the same?</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Reflection Questions (Cont.)</a:t>
            </a:r>
          </a:p>
        </p:txBody>
      </p:sp>
    </p:spTree>
    <p:extLst>
      <p:ext uri="{BB962C8B-B14F-4D97-AF65-F5344CB8AC3E}">
        <p14:creationId xmlns:p14="http://schemas.microsoft.com/office/powerpoint/2010/main" val="38905351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Which of the following is </a:t>
            </a:r>
            <a:r>
              <a:rPr lang="en-GB" i="1" u="sng" dirty="0"/>
              <a:t>not</a:t>
            </a:r>
            <a:r>
              <a:rPr lang="en-GB" dirty="0"/>
              <a:t> one of the 4 Cs of employee onboarding?</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n-GB" dirty="0"/>
              <a:t>Compliance</a:t>
            </a:r>
          </a:p>
          <a:p>
            <a:pPr marL="474300" indent="-457200">
              <a:buClr>
                <a:schemeClr val="accent2"/>
              </a:buClr>
              <a:buFont typeface="+mj-lt"/>
              <a:buAutoNum type="alphaLcParenR"/>
            </a:pPr>
            <a:r>
              <a:rPr lang="en-GB" dirty="0"/>
              <a:t>Costs</a:t>
            </a:r>
          </a:p>
          <a:p>
            <a:pPr marL="474300" indent="-457200">
              <a:buClr>
                <a:schemeClr val="accent2"/>
              </a:buClr>
              <a:buFont typeface="+mj-lt"/>
              <a:buAutoNum type="alphaLcParenR"/>
            </a:pPr>
            <a:r>
              <a:rPr lang="en-GB" dirty="0">
                <a:latin typeface="+mn-lt"/>
              </a:rPr>
              <a:t>Clarification</a:t>
            </a:r>
          </a:p>
          <a:p>
            <a:pPr marL="474300" indent="-457200">
              <a:buClr>
                <a:schemeClr val="accent2"/>
              </a:buClr>
              <a:buFont typeface="+mj-lt"/>
              <a:buAutoNum type="alphaLcParenR"/>
            </a:pPr>
            <a:r>
              <a:rPr lang="en-GB" dirty="0"/>
              <a:t>Culture</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spTree>
    <p:extLst>
      <p:ext uri="{BB962C8B-B14F-4D97-AF65-F5344CB8AC3E}">
        <p14:creationId xmlns:p14="http://schemas.microsoft.com/office/powerpoint/2010/main" val="5100264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Which of the following is </a:t>
            </a:r>
            <a:r>
              <a:rPr lang="en-GB" i="1" u="sng" dirty="0"/>
              <a:t>not</a:t>
            </a:r>
            <a:r>
              <a:rPr lang="en-GB" dirty="0"/>
              <a:t> one of the 4 Cs of employee onboarding?</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n-GB" dirty="0"/>
              <a:t>Compliance</a:t>
            </a:r>
          </a:p>
          <a:p>
            <a:pPr marL="474300" indent="-457200">
              <a:buClr>
                <a:schemeClr val="accent2"/>
              </a:buClr>
              <a:buFont typeface="+mj-lt"/>
              <a:buAutoNum type="alphaLcParenR"/>
            </a:pPr>
            <a:r>
              <a:rPr lang="en-GB" dirty="0"/>
              <a:t>Costs</a:t>
            </a:r>
          </a:p>
          <a:p>
            <a:pPr marL="474300" indent="-457200">
              <a:buClr>
                <a:schemeClr val="accent2"/>
              </a:buClr>
              <a:buFont typeface="+mj-lt"/>
              <a:buAutoNum type="alphaLcParenR"/>
            </a:pPr>
            <a:r>
              <a:rPr lang="en-GB" dirty="0">
                <a:latin typeface="+mn-lt"/>
              </a:rPr>
              <a:t>Clarification</a:t>
            </a:r>
          </a:p>
          <a:p>
            <a:pPr marL="474300" indent="-457200">
              <a:buClr>
                <a:schemeClr val="accent2"/>
              </a:buClr>
              <a:buFont typeface="+mj-lt"/>
              <a:buAutoNum type="alphaLcParenR"/>
            </a:pPr>
            <a:r>
              <a:rPr lang="en-GB" dirty="0"/>
              <a:t>Culture</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pic>
        <p:nvPicPr>
          <p:cNvPr id="4" name="Graphic 3" descr="Checkmark with solid fill">
            <a:extLst>
              <a:ext uri="{FF2B5EF4-FFF2-40B4-BE49-F238E27FC236}">
                <a16:creationId xmlns:a16="http://schemas.microsoft.com/office/drawing/2014/main" id="{F7FE91D7-8C35-F51D-ABA3-1D5E950F98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4137" y="3403474"/>
            <a:ext cx="384628" cy="384628"/>
          </a:xfrm>
          <a:prstGeom prst="rect">
            <a:avLst/>
          </a:prstGeom>
        </p:spPr>
      </p:pic>
      <p:sp>
        <p:nvSpPr>
          <p:cNvPr id="5" name="TextBox 4">
            <a:extLst>
              <a:ext uri="{FF2B5EF4-FFF2-40B4-BE49-F238E27FC236}">
                <a16:creationId xmlns:a16="http://schemas.microsoft.com/office/drawing/2014/main" id="{9E7B5370-27BC-D216-A3E0-04A64352C6A7}"/>
              </a:ext>
            </a:extLst>
          </p:cNvPr>
          <p:cNvSpPr txBox="1"/>
          <p:nvPr/>
        </p:nvSpPr>
        <p:spPr>
          <a:xfrm>
            <a:off x="2498765" y="3303400"/>
            <a:ext cx="8894853" cy="584775"/>
          </a:xfrm>
          <a:prstGeom prst="rect">
            <a:avLst/>
          </a:prstGeom>
          <a:noFill/>
        </p:spPr>
        <p:txBody>
          <a:bodyPr wrap="square" rtlCol="0">
            <a:spAutoFit/>
          </a:bodyPr>
          <a:lstStyle/>
          <a:p>
            <a:r>
              <a:rPr lang="en-GB" sz="1600" dirty="0"/>
              <a:t>The fourth C of employee onboarding is ‘connection’ which refers to establishing the vital interpersonal relationships and information networks within an organisation.</a:t>
            </a:r>
            <a:endParaRPr lang="en-ZA" sz="1600" dirty="0"/>
          </a:p>
        </p:txBody>
      </p:sp>
    </p:spTree>
    <p:extLst>
      <p:ext uri="{BB962C8B-B14F-4D97-AF65-F5344CB8AC3E}">
        <p14:creationId xmlns:p14="http://schemas.microsoft.com/office/powerpoint/2010/main" val="16392062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Place the following steps of automation in the correct order:</a:t>
            </a:r>
          </a:p>
          <a:p>
            <a:pPr marL="474300" indent="-457200">
              <a:buClr>
                <a:schemeClr val="accent2"/>
              </a:buClr>
              <a:buFont typeface="+mj-lt"/>
              <a:buAutoNum type="alphaLcParenR"/>
            </a:pPr>
            <a:endParaRPr lang="en-GB" dirty="0">
              <a:latin typeface="+mn-lt"/>
            </a:endParaRPr>
          </a:p>
          <a:p>
            <a:pPr marL="474300" indent="-457200">
              <a:buClr>
                <a:schemeClr val="accent2"/>
              </a:buClr>
              <a:buFont typeface="Arial" panose="020B0604020202020204" pitchFamily="34" charset="0"/>
              <a:buChar char="•"/>
            </a:pPr>
            <a:r>
              <a:rPr lang="en-GB" dirty="0"/>
              <a:t>Set your organisational goals</a:t>
            </a:r>
          </a:p>
          <a:p>
            <a:pPr marL="474300" indent="-457200">
              <a:buClr>
                <a:schemeClr val="accent2"/>
              </a:buClr>
              <a:buFont typeface="Arial" panose="020B0604020202020204" pitchFamily="34" charset="0"/>
              <a:buChar char="•"/>
            </a:pPr>
            <a:r>
              <a:rPr lang="en-GB" dirty="0"/>
              <a:t>Identify steps and processes that can be automated</a:t>
            </a:r>
          </a:p>
          <a:p>
            <a:pPr marL="474300" indent="-457200">
              <a:buClr>
                <a:schemeClr val="accent2"/>
              </a:buClr>
              <a:buFont typeface="Arial" panose="020B0604020202020204" pitchFamily="34" charset="0"/>
              <a:buChar char="•"/>
            </a:pPr>
            <a:r>
              <a:rPr lang="en-GB" dirty="0">
                <a:latin typeface="+mn-lt"/>
              </a:rPr>
              <a:t>Measure and monitor</a:t>
            </a:r>
          </a:p>
          <a:p>
            <a:pPr marL="474300" indent="-457200">
              <a:buClr>
                <a:schemeClr val="accent2"/>
              </a:buClr>
              <a:buFont typeface="Arial" panose="020B0604020202020204" pitchFamily="34" charset="0"/>
              <a:buChar char="•"/>
            </a:pPr>
            <a:r>
              <a:rPr lang="en-GB" dirty="0"/>
              <a:t>Change management</a:t>
            </a:r>
          </a:p>
          <a:p>
            <a:pPr marL="474300" indent="-457200">
              <a:buClr>
                <a:schemeClr val="accent2"/>
              </a:buClr>
              <a:buFont typeface="Arial" panose="020B0604020202020204" pitchFamily="34" charset="0"/>
              <a:buChar char="•"/>
            </a:pPr>
            <a:r>
              <a:rPr lang="en-GB" dirty="0">
                <a:latin typeface="+mn-lt"/>
              </a:rPr>
              <a:t>Choose the right tools</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spTree>
    <p:extLst>
      <p:ext uri="{BB962C8B-B14F-4D97-AF65-F5344CB8AC3E}">
        <p14:creationId xmlns:p14="http://schemas.microsoft.com/office/powerpoint/2010/main" val="14883699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Answer:</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rabicPeriod"/>
            </a:pPr>
            <a:r>
              <a:rPr lang="en-GB" dirty="0"/>
              <a:t>Identify steps and processes that can be automated</a:t>
            </a:r>
          </a:p>
          <a:p>
            <a:pPr marL="474300" indent="-457200">
              <a:buClr>
                <a:schemeClr val="accent2"/>
              </a:buClr>
              <a:buFont typeface="+mj-lt"/>
              <a:buAutoNum type="arabicPeriod"/>
            </a:pPr>
            <a:r>
              <a:rPr lang="en-GB" dirty="0">
                <a:latin typeface="+mn-lt"/>
              </a:rPr>
              <a:t>Set your organisational goals</a:t>
            </a:r>
          </a:p>
          <a:p>
            <a:pPr marL="474300" indent="-457200">
              <a:buClr>
                <a:schemeClr val="accent2"/>
              </a:buClr>
              <a:buFont typeface="+mj-lt"/>
              <a:buAutoNum type="arabicPeriod"/>
            </a:pPr>
            <a:r>
              <a:rPr lang="en-GB" dirty="0"/>
              <a:t>Choose the right tools</a:t>
            </a:r>
          </a:p>
          <a:p>
            <a:pPr marL="474300" indent="-457200">
              <a:buClr>
                <a:schemeClr val="accent2"/>
              </a:buClr>
              <a:buFont typeface="+mj-lt"/>
              <a:buAutoNum type="arabicPeriod"/>
            </a:pPr>
            <a:r>
              <a:rPr lang="en-GB" dirty="0">
                <a:latin typeface="+mn-lt"/>
              </a:rPr>
              <a:t>Change management</a:t>
            </a:r>
          </a:p>
          <a:p>
            <a:pPr marL="474300" indent="-457200">
              <a:buClr>
                <a:schemeClr val="accent2"/>
              </a:buClr>
              <a:buFont typeface="+mj-lt"/>
              <a:buAutoNum type="arabicPeriod"/>
            </a:pPr>
            <a:r>
              <a:rPr lang="en-GB" dirty="0"/>
              <a:t>Measure and monitor</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spTree>
    <p:extLst>
      <p:ext uri="{BB962C8B-B14F-4D97-AF65-F5344CB8AC3E}">
        <p14:creationId xmlns:p14="http://schemas.microsoft.com/office/powerpoint/2010/main" val="396722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“When using automation for the first time, a Third Sector Organization should first implement scheduled messaging to donors, and then personalized messaging to them.” </a:t>
            </a:r>
            <a:r>
              <a:rPr lang="en-GB" b="1" dirty="0">
                <a:solidFill>
                  <a:schemeClr val="accent2"/>
                </a:solidFill>
              </a:rPr>
              <a:t>True or false?</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n-GB" dirty="0"/>
              <a:t>True</a:t>
            </a:r>
          </a:p>
          <a:p>
            <a:pPr marL="474300" indent="-457200">
              <a:buClr>
                <a:schemeClr val="accent2"/>
              </a:buClr>
              <a:buFont typeface="+mj-lt"/>
              <a:buAutoNum type="alphaLcParenR"/>
            </a:pPr>
            <a:r>
              <a:rPr lang="en-GB" dirty="0"/>
              <a:t>False</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spTree>
    <p:extLst>
      <p:ext uri="{BB962C8B-B14F-4D97-AF65-F5344CB8AC3E}">
        <p14:creationId xmlns:p14="http://schemas.microsoft.com/office/powerpoint/2010/main" val="100235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Blip>
                <a:blip r:embed="rId2"/>
              </a:buBlip>
              <a:tabLst/>
              <a:defRPr/>
            </a:pP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Learning Objectives (Cont.):</a:t>
            </a: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US" dirty="0">
              <a:latin typeface="Calibri" panose="020F0502020204030204"/>
            </a:endParaRPr>
          </a:p>
          <a:p>
            <a:pPr marL="342900" lvl="0" indent="-342900">
              <a:buClr>
                <a:srgbClr val="0D9390"/>
              </a:buClr>
              <a:buFont typeface="Arial" panose="020B0604020202020204" pitchFamily="34" charset="0"/>
              <a:buChar char="•"/>
              <a:defRPr/>
            </a:pPr>
            <a:r>
              <a:rPr lang="en-GB" dirty="0"/>
              <a:t>Learners will gain an awareness of how Search Engine Optimization (SEO) can be used to optimize web pages and position them in the lists of search engines such as Google. </a:t>
            </a:r>
          </a:p>
          <a:p>
            <a:pPr marL="342900" lvl="0" indent="-342900">
              <a:buClr>
                <a:srgbClr val="0D9390"/>
              </a:buClr>
              <a:buFont typeface="Arial" panose="020B0604020202020204" pitchFamily="34" charset="0"/>
              <a:buChar char="•"/>
              <a:defRPr/>
            </a:pPr>
            <a:endParaRPr lang="en-GB" dirty="0"/>
          </a:p>
          <a:p>
            <a:pPr marL="342900" lvl="0" indent="-342900">
              <a:buClr>
                <a:srgbClr val="0D9390"/>
              </a:buClr>
              <a:buFont typeface="Arial" panose="020B0604020202020204" pitchFamily="34" charset="0"/>
              <a:buChar char="•"/>
              <a:defRPr/>
            </a:pPr>
            <a:r>
              <a:rPr lang="en-GB" dirty="0"/>
              <a:t>Learners will be able to understand how to effectively manage the use of cloud computing; as well as understand and measure the risk Cloud utilisation.</a:t>
            </a:r>
          </a:p>
          <a:p>
            <a:pPr marL="342900" lvl="0" indent="-342900">
              <a:buClr>
                <a:srgbClr val="0D9390"/>
              </a:buClr>
              <a:buFont typeface="Arial" panose="020B0604020202020204" pitchFamily="34" charset="0"/>
              <a:buChar char="•"/>
              <a:defRPr/>
            </a:pPr>
            <a:endParaRPr lang="en-GB" dirty="0"/>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D9390"/>
              </a:buClr>
              <a:buSzTx/>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Instructional &amp; Learning Objectives</a:t>
            </a:r>
          </a:p>
          <a:p>
            <a:endParaRPr lang="en-US" dirty="0"/>
          </a:p>
        </p:txBody>
      </p:sp>
    </p:spTree>
    <p:extLst>
      <p:ext uri="{BB962C8B-B14F-4D97-AF65-F5344CB8AC3E}">
        <p14:creationId xmlns:p14="http://schemas.microsoft.com/office/powerpoint/2010/main" val="1555429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“When using automation for the first time, a Third Sector Organization should first implement scheduled messaging to donors, and then personalized messaging to them.” </a:t>
            </a:r>
            <a:r>
              <a:rPr lang="en-GB" b="1" dirty="0">
                <a:solidFill>
                  <a:schemeClr val="accent2"/>
                </a:solidFill>
              </a:rPr>
              <a:t>True or false</a:t>
            </a:r>
            <a:r>
              <a:rPr lang="en-GB" dirty="0"/>
              <a:t>?</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n-GB" dirty="0"/>
              <a:t>True</a:t>
            </a:r>
          </a:p>
          <a:p>
            <a:pPr marL="474300" indent="-457200">
              <a:buClr>
                <a:schemeClr val="accent2"/>
              </a:buClr>
              <a:buFont typeface="+mj-lt"/>
              <a:buAutoNum type="alphaLcParenR"/>
            </a:pPr>
            <a:r>
              <a:rPr lang="en-GB" dirty="0"/>
              <a:t>False</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pic>
        <p:nvPicPr>
          <p:cNvPr id="4" name="Graphic 3" descr="Checkmark with solid fill">
            <a:extLst>
              <a:ext uri="{FF2B5EF4-FFF2-40B4-BE49-F238E27FC236}">
                <a16:creationId xmlns:a16="http://schemas.microsoft.com/office/drawing/2014/main" id="{B4F218DB-9E12-4772-FD5B-2D5E657F33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4137" y="4042438"/>
            <a:ext cx="384628" cy="384628"/>
          </a:xfrm>
          <a:prstGeom prst="rect">
            <a:avLst/>
          </a:prstGeom>
        </p:spPr>
      </p:pic>
      <p:sp>
        <p:nvSpPr>
          <p:cNvPr id="5" name="TextBox 4">
            <a:extLst>
              <a:ext uri="{FF2B5EF4-FFF2-40B4-BE49-F238E27FC236}">
                <a16:creationId xmlns:a16="http://schemas.microsoft.com/office/drawing/2014/main" id="{5D4FAD26-E9C3-B2A6-6D88-6106C4B51B26}"/>
              </a:ext>
            </a:extLst>
          </p:cNvPr>
          <p:cNvSpPr txBox="1"/>
          <p:nvPr/>
        </p:nvSpPr>
        <p:spPr>
          <a:xfrm>
            <a:off x="2498765" y="3942364"/>
            <a:ext cx="8894853" cy="830997"/>
          </a:xfrm>
          <a:prstGeom prst="rect">
            <a:avLst/>
          </a:prstGeom>
          <a:noFill/>
        </p:spPr>
        <p:txBody>
          <a:bodyPr wrap="square" rtlCol="0">
            <a:spAutoFit/>
          </a:bodyPr>
          <a:lstStyle/>
          <a:p>
            <a:r>
              <a:rPr lang="en-GB" sz="1600" dirty="0"/>
              <a:t>When implementing automation for the first time, a Third Sector Organization should first implement scheduled messaging to donors, and then refine their automated messaging so that they are customised to donor demographics.</a:t>
            </a:r>
            <a:endParaRPr lang="en-ZA" sz="1600" dirty="0"/>
          </a:p>
        </p:txBody>
      </p:sp>
    </p:spTree>
    <p:extLst>
      <p:ext uri="{BB962C8B-B14F-4D97-AF65-F5344CB8AC3E}">
        <p14:creationId xmlns:p14="http://schemas.microsoft.com/office/powerpoint/2010/main" val="13744305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Robotic process automation (RPA) can be defined as:</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n-GB" dirty="0"/>
              <a:t>Creating, editing, and analysing the predictable processes that make up core business operations.</a:t>
            </a:r>
          </a:p>
          <a:p>
            <a:pPr marL="474300" indent="-457200">
              <a:buClr>
                <a:schemeClr val="accent2"/>
              </a:buClr>
              <a:buFont typeface="+mj-lt"/>
              <a:buAutoNum type="alphaLcParenR"/>
            </a:pPr>
            <a:r>
              <a:rPr lang="en-GB" dirty="0">
                <a:latin typeface="+mn-lt"/>
              </a:rPr>
              <a:t>Integrating all domain and functionality tools into various automation layers</a:t>
            </a:r>
            <a:r>
              <a:rPr lang="en-GB" dirty="0"/>
              <a:t>.</a:t>
            </a:r>
          </a:p>
          <a:p>
            <a:pPr marL="474300" indent="-457200">
              <a:buClr>
                <a:schemeClr val="accent2"/>
              </a:buClr>
              <a:buFont typeface="+mj-lt"/>
              <a:buAutoNum type="alphaLcParenR"/>
            </a:pPr>
            <a:r>
              <a:rPr lang="en-GB" dirty="0">
                <a:latin typeface="+mn-lt"/>
              </a:rPr>
              <a:t>Managing complex, organization-wide processes using technological methods.</a:t>
            </a:r>
          </a:p>
          <a:p>
            <a:pPr marL="474300" indent="-457200">
              <a:buClr>
                <a:schemeClr val="accent2"/>
              </a:buClr>
              <a:buFont typeface="+mj-lt"/>
              <a:buAutoNum type="alphaLcParenR"/>
            </a:pPr>
            <a:r>
              <a:rPr lang="en-GB" dirty="0"/>
              <a:t>Automatically processing and storing data without needing manual data entry.</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spTree>
    <p:extLst>
      <p:ext uri="{BB962C8B-B14F-4D97-AF65-F5344CB8AC3E}">
        <p14:creationId xmlns:p14="http://schemas.microsoft.com/office/powerpoint/2010/main" val="26594513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Robotic process automation (RPA) can be defined as:</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n-GB" dirty="0"/>
              <a:t>Creating, editing, and analysing the predictable processes that make up core business operations</a:t>
            </a:r>
          </a:p>
          <a:p>
            <a:pPr marL="474300" indent="-457200">
              <a:buClr>
                <a:schemeClr val="accent2"/>
              </a:buClr>
              <a:buFont typeface="+mj-lt"/>
              <a:buAutoNum type="alphaLcParenR"/>
            </a:pPr>
            <a:r>
              <a:rPr lang="en-GB" dirty="0">
                <a:latin typeface="+mn-lt"/>
              </a:rPr>
              <a:t>Integrating all domain and functionality tools into various automation layers</a:t>
            </a:r>
            <a:endParaRPr lang="en-GB" dirty="0"/>
          </a:p>
          <a:p>
            <a:pPr marL="474300" indent="-457200">
              <a:buClr>
                <a:schemeClr val="accent2"/>
              </a:buClr>
              <a:buFont typeface="+mj-lt"/>
              <a:buAutoNum type="alphaLcParenR"/>
            </a:pPr>
            <a:r>
              <a:rPr lang="en-GB" dirty="0">
                <a:latin typeface="+mn-lt"/>
              </a:rPr>
              <a:t>Managing complex, organization-wide processes using technological methods</a:t>
            </a:r>
          </a:p>
          <a:p>
            <a:pPr marL="474300" indent="-457200">
              <a:buClr>
                <a:schemeClr val="accent2"/>
              </a:buClr>
              <a:buFont typeface="+mj-lt"/>
              <a:buAutoNum type="alphaLcParenR"/>
            </a:pPr>
            <a:r>
              <a:rPr lang="en-GB" dirty="0"/>
              <a:t>Automatically processing and storing data without needing manual data entry</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Learning Nuggets</a:t>
            </a:r>
          </a:p>
        </p:txBody>
      </p:sp>
      <p:pic>
        <p:nvPicPr>
          <p:cNvPr id="4" name="Graphic 3" descr="Checkmark with solid fill">
            <a:extLst>
              <a:ext uri="{FF2B5EF4-FFF2-40B4-BE49-F238E27FC236}">
                <a16:creationId xmlns:a16="http://schemas.microsoft.com/office/drawing/2014/main" id="{36B18D14-F20E-1307-DD57-168F347AEF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97299" y="4653806"/>
            <a:ext cx="384628" cy="384628"/>
          </a:xfrm>
          <a:prstGeom prst="rect">
            <a:avLst/>
          </a:prstGeom>
        </p:spPr>
      </p:pic>
      <p:sp>
        <p:nvSpPr>
          <p:cNvPr id="5" name="TextBox 4">
            <a:extLst>
              <a:ext uri="{FF2B5EF4-FFF2-40B4-BE49-F238E27FC236}">
                <a16:creationId xmlns:a16="http://schemas.microsoft.com/office/drawing/2014/main" id="{89F021DF-58DF-5768-114D-A804364766B9}"/>
              </a:ext>
            </a:extLst>
          </p:cNvPr>
          <p:cNvSpPr txBox="1"/>
          <p:nvPr/>
        </p:nvSpPr>
        <p:spPr>
          <a:xfrm>
            <a:off x="2828980" y="5038434"/>
            <a:ext cx="8894853" cy="584775"/>
          </a:xfrm>
          <a:prstGeom prst="rect">
            <a:avLst/>
          </a:prstGeom>
          <a:noFill/>
        </p:spPr>
        <p:txBody>
          <a:bodyPr wrap="square" rtlCol="0">
            <a:spAutoFit/>
          </a:bodyPr>
          <a:lstStyle/>
          <a:p>
            <a:pPr algn="r"/>
            <a:r>
              <a:rPr lang="en-GB" sz="1600" dirty="0"/>
              <a:t>Robotic process automation (RPA) can generate financial status reports automatically and perform scheduled CRM tasks without manual input.</a:t>
            </a:r>
            <a:endParaRPr lang="en-ZA" sz="1600" dirty="0"/>
          </a:p>
        </p:txBody>
      </p:sp>
    </p:spTree>
    <p:extLst>
      <p:ext uri="{BB962C8B-B14F-4D97-AF65-F5344CB8AC3E}">
        <p14:creationId xmlns:p14="http://schemas.microsoft.com/office/powerpoint/2010/main" val="28817222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List 6 strategic ways that non-profit organizations can use technology.</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2862980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Learning Nuggets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Any 6 of the options below are correct:</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D350D96D-9A38-A953-2BBE-3A2DB846F0FB}"/>
              </a:ext>
            </a:extLst>
          </p:cNvPr>
          <p:cNvGraphicFramePr>
            <a:graphicFrameLocks noGrp="1"/>
          </p:cNvGraphicFramePr>
          <p:nvPr>
            <p:extLst>
              <p:ext uri="{D42A27DB-BD31-4B8C-83A1-F6EECF244321}">
                <p14:modId xmlns:p14="http://schemas.microsoft.com/office/powerpoint/2010/main" val="1428701934"/>
              </p:ext>
            </p:extLst>
          </p:nvPr>
        </p:nvGraphicFramePr>
        <p:xfrm>
          <a:off x="798382" y="2664843"/>
          <a:ext cx="10595236" cy="2857360"/>
        </p:xfrm>
        <a:graphic>
          <a:graphicData uri="http://schemas.openxmlformats.org/drawingml/2006/table">
            <a:tbl>
              <a:tblPr firstRow="1" bandRow="1">
                <a:tableStyleId>{8A107856-5554-42FB-B03E-39F5DBC370BA}</a:tableStyleId>
              </a:tblPr>
              <a:tblGrid>
                <a:gridCol w="5297618">
                  <a:extLst>
                    <a:ext uri="{9D8B030D-6E8A-4147-A177-3AD203B41FA5}">
                      <a16:colId xmlns:a16="http://schemas.microsoft.com/office/drawing/2014/main" val="3752673547"/>
                    </a:ext>
                  </a:extLst>
                </a:gridCol>
                <a:gridCol w="5297618">
                  <a:extLst>
                    <a:ext uri="{9D8B030D-6E8A-4147-A177-3AD203B41FA5}">
                      <a16:colId xmlns:a16="http://schemas.microsoft.com/office/drawing/2014/main" val="132659526"/>
                    </a:ext>
                  </a:extLst>
                </a:gridCol>
              </a:tblGrid>
              <a:tr h="443456">
                <a:tc>
                  <a:txBody>
                    <a:bodyPr/>
                    <a:lstStyle/>
                    <a:p>
                      <a:r>
                        <a:rPr lang="en-ZA" b="0" dirty="0">
                          <a:solidFill>
                            <a:srgbClr val="000000"/>
                          </a:solidFill>
                        </a:rPr>
                        <a:t>Automate marketing</a:t>
                      </a:r>
                    </a:p>
                  </a:txBody>
                  <a:tcPr/>
                </a:tc>
                <a:tc>
                  <a:txBody>
                    <a:bodyPr/>
                    <a:lstStyle/>
                    <a:p>
                      <a:r>
                        <a:rPr lang="en-ZA" b="0" dirty="0">
                          <a:solidFill>
                            <a:srgbClr val="000000"/>
                          </a:solidFill>
                        </a:rPr>
                        <a:t>Implement communication and information technology solutions</a:t>
                      </a: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Collaborate with complimentary organizations</a:t>
                      </a:r>
                    </a:p>
                  </a:txBody>
                  <a:tcPr/>
                </a:tc>
                <a:tc>
                  <a:txBody>
                    <a:bodyPr/>
                    <a:lstStyle/>
                    <a:p>
                      <a:r>
                        <a:rPr lang="en-ZA" b="0" dirty="0">
                          <a:solidFill>
                            <a:srgbClr val="000000"/>
                          </a:solidFill>
                        </a:rPr>
                        <a:t>Test out software using discounted deals</a:t>
                      </a: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Go ‘live’ on social media</a:t>
                      </a:r>
                    </a:p>
                  </a:txBody>
                  <a:tcPr/>
                </a:tc>
                <a:tc>
                  <a:txBody>
                    <a:bodyPr/>
                    <a:lstStyle/>
                    <a:p>
                      <a:r>
                        <a:rPr lang="en-ZA" b="0" dirty="0">
                          <a:solidFill>
                            <a:srgbClr val="000000"/>
                          </a:solidFill>
                        </a:rPr>
                        <a:t>Hire freelancers</a:t>
                      </a:r>
                    </a:p>
                  </a:txBody>
                  <a:tcPr/>
                </a:tc>
                <a:extLst>
                  <a:ext uri="{0D108BD9-81ED-4DB2-BD59-A6C34878D82A}">
                    <a16:rowId xmlns:a16="http://schemas.microsoft.com/office/drawing/2014/main" val="319718223"/>
                  </a:ext>
                </a:extLst>
              </a:tr>
              <a:tr h="443456">
                <a:tc>
                  <a:txBody>
                    <a:bodyPr/>
                    <a:lstStyle/>
                    <a:p>
                      <a:r>
                        <a:rPr lang="en-ZA" b="0" dirty="0">
                          <a:solidFill>
                            <a:srgbClr val="000000"/>
                          </a:solidFill>
                        </a:rPr>
                        <a:t>Promote fundraising events online</a:t>
                      </a:r>
                    </a:p>
                  </a:txBody>
                  <a:tcPr/>
                </a:tc>
                <a:tc>
                  <a:txBody>
                    <a:bodyPr/>
                    <a:lstStyle/>
                    <a:p>
                      <a:r>
                        <a:rPr lang="en-ZA" b="0" dirty="0">
                          <a:solidFill>
                            <a:srgbClr val="000000"/>
                          </a:solidFill>
                        </a:rPr>
                        <a:t>Invest in CRM software</a:t>
                      </a:r>
                    </a:p>
                  </a:txBody>
                  <a:tcPr/>
                </a:tc>
                <a:extLst>
                  <a:ext uri="{0D108BD9-81ED-4DB2-BD59-A6C34878D82A}">
                    <a16:rowId xmlns:a16="http://schemas.microsoft.com/office/drawing/2014/main" val="3790753924"/>
                  </a:ext>
                </a:extLst>
              </a:tr>
              <a:tr h="443456">
                <a:tc>
                  <a:txBody>
                    <a:bodyPr/>
                    <a:lstStyle/>
                    <a:p>
                      <a:r>
                        <a:rPr lang="en-ZA" b="0" dirty="0">
                          <a:solidFill>
                            <a:srgbClr val="000000"/>
                          </a:solidFill>
                        </a:rPr>
                        <a:t>Access local community resources</a:t>
                      </a:r>
                    </a:p>
                  </a:txBody>
                  <a:tcPr/>
                </a:tc>
                <a:tc>
                  <a:txBody>
                    <a:bodyPr/>
                    <a:lstStyle/>
                    <a:p>
                      <a:r>
                        <a:rPr lang="en-GB" b="0" dirty="0">
                          <a:solidFill>
                            <a:srgbClr val="000000"/>
                          </a:solidFill>
                        </a:rPr>
                        <a:t>Use collaboration-enabling tools and services</a:t>
                      </a:r>
                    </a:p>
                  </a:txBody>
                  <a:tcPr/>
                </a:tc>
                <a:extLst>
                  <a:ext uri="{0D108BD9-81ED-4DB2-BD59-A6C34878D82A}">
                    <a16:rowId xmlns:a16="http://schemas.microsoft.com/office/drawing/2014/main" val="3684437308"/>
                  </a:ext>
                </a:extLst>
              </a:tr>
              <a:tr h="443456">
                <a:tc>
                  <a:txBody>
                    <a:bodyPr/>
                    <a:lstStyle/>
                    <a:p>
                      <a:r>
                        <a:rPr lang="en-ZA" b="0" dirty="0">
                          <a:solidFill>
                            <a:srgbClr val="000000"/>
                          </a:solidFill>
                        </a:rPr>
                        <a:t>Locate online volunteer platforms</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644023227"/>
                  </a:ext>
                </a:extLst>
              </a:tr>
            </a:tbl>
          </a:graphicData>
        </a:graphic>
      </p:graphicFrame>
    </p:spTree>
    <p:extLst>
      <p:ext uri="{BB962C8B-B14F-4D97-AF65-F5344CB8AC3E}">
        <p14:creationId xmlns:p14="http://schemas.microsoft.com/office/powerpoint/2010/main" val="3070665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Customer Relationship Management (CRM)</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02</a:t>
            </a:r>
            <a:endParaRPr lang="en-ZA" dirty="0"/>
          </a:p>
        </p:txBody>
      </p:sp>
    </p:spTree>
    <p:extLst>
      <p:ext uri="{BB962C8B-B14F-4D97-AF65-F5344CB8AC3E}">
        <p14:creationId xmlns:p14="http://schemas.microsoft.com/office/powerpoint/2010/main" val="30607562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latin typeface="+mn-lt"/>
              </a:rPr>
              <a:t>Definition: </a:t>
            </a:r>
            <a:r>
              <a:rPr lang="en-GB" dirty="0">
                <a:latin typeface="+mn-lt"/>
              </a:rPr>
              <a:t>Customer Relationship Management (CRM) in a very broad way can be defined as the efforts made towards creating, developing, and maintaining a healthy and long-lasting relationship with the customers using technology. </a:t>
            </a:r>
          </a:p>
          <a:p>
            <a:pPr marL="17100" indent="0">
              <a:buClr>
                <a:schemeClr val="accent2"/>
              </a:buClr>
            </a:pPr>
            <a:endParaRPr lang="en-GB" dirty="0">
              <a:latin typeface="+mn-lt"/>
            </a:endParaRPr>
          </a:p>
          <a:p>
            <a:pPr marL="474300" indent="-457200">
              <a:buClr>
                <a:schemeClr val="accent2"/>
              </a:buClr>
              <a:buFont typeface="Arial" panose="020B0604020202020204" pitchFamily="34" charset="0"/>
              <a:buChar char="•"/>
            </a:pPr>
            <a:r>
              <a:rPr lang="en-GB" dirty="0">
                <a:latin typeface="+mn-lt"/>
              </a:rPr>
              <a:t>From the viewpoint of the Management, CRM can be defined as an organized approach of developing, managing, and maintaining a profitable relationship with customers.</a:t>
            </a:r>
          </a:p>
          <a:p>
            <a:pPr marL="474300" indent="-457200">
              <a:buClr>
                <a:schemeClr val="accent2"/>
              </a:buClr>
              <a:buFont typeface="Arial" panose="020B0604020202020204" pitchFamily="34" charset="0"/>
              <a:buChar char="•"/>
            </a:pPr>
            <a:endParaRPr lang="en-GB" dirty="0">
              <a:latin typeface="+mn-lt"/>
            </a:endParaRPr>
          </a:p>
          <a:p>
            <a:pPr marL="474300" indent="-457200">
              <a:buClr>
                <a:schemeClr val="accent2"/>
              </a:buClr>
              <a:buBlip>
                <a:blip r:embed="rId3"/>
              </a:buBlip>
            </a:pPr>
            <a:endParaRPr lang="en-GB" dirty="0">
              <a:latin typeface="+mn-lt"/>
            </a:endParaRPr>
          </a:p>
          <a:p>
            <a:pPr marL="474300" indent="-457200">
              <a:buClr>
                <a:schemeClr val="accent2"/>
              </a:buClr>
              <a:buBlip>
                <a:blip r:embed="rId3"/>
              </a:buBlip>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Customer Relationship Management (CRM)</a:t>
            </a:r>
            <a:endParaRPr lang="en-ZA" dirty="0"/>
          </a:p>
        </p:txBody>
      </p:sp>
    </p:spTree>
    <p:extLst>
      <p:ext uri="{BB962C8B-B14F-4D97-AF65-F5344CB8AC3E}">
        <p14:creationId xmlns:p14="http://schemas.microsoft.com/office/powerpoint/2010/main" val="31484843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Font typeface="Arial" panose="020B0604020202020204" pitchFamily="34" charset="0"/>
              <a:buChar char="•"/>
            </a:pPr>
            <a:r>
              <a:rPr lang="en-GB" dirty="0">
                <a:latin typeface="+mn-lt"/>
              </a:rPr>
              <a:t>By equating the term with technology, the IT organizations define CRM as a software that assists marketing, merchandising, selling, and smooth service operations of a business.</a:t>
            </a:r>
          </a:p>
          <a:p>
            <a:pPr marL="474300" indent="-457200">
              <a:buClr>
                <a:schemeClr val="accent2"/>
              </a:buClr>
              <a:buBlip>
                <a:blip r:embed="rId2"/>
              </a:buBlip>
            </a:pPr>
            <a:endParaRPr lang="en-GB" dirty="0">
              <a:latin typeface="+mn-lt"/>
            </a:endParaRPr>
          </a:p>
          <a:p>
            <a:pPr marL="474300" indent="-457200">
              <a:buClr>
                <a:schemeClr val="accent2"/>
              </a:buClr>
              <a:buBlip>
                <a:blip r:embed="rId2"/>
              </a:buBlip>
            </a:pPr>
            <a:endParaRPr lang="en-GB" dirty="0">
              <a:latin typeface="+mn-lt"/>
            </a:endParaRPr>
          </a:p>
          <a:p>
            <a:pPr marL="17100" indent="0">
              <a:buClr>
                <a:schemeClr val="accent2"/>
              </a:buClr>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Customer Relationship Management (CRM)</a:t>
            </a:r>
            <a:endParaRPr lang="en-ZA" dirty="0"/>
          </a:p>
        </p:txBody>
      </p:sp>
    </p:spTree>
    <p:extLst>
      <p:ext uri="{BB962C8B-B14F-4D97-AF65-F5344CB8AC3E}">
        <p14:creationId xmlns:p14="http://schemas.microsoft.com/office/powerpoint/2010/main" val="2951508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39565-D4C0-13A3-FDC8-701829AE67AE}"/>
              </a:ext>
            </a:extLst>
          </p:cNvPr>
          <p:cNvPicPr>
            <a:picLocks noChangeAspect="1"/>
          </p:cNvPicPr>
          <p:nvPr/>
        </p:nvPicPr>
        <p:blipFill>
          <a:blip r:embed="rId2"/>
          <a:stretch>
            <a:fillRect/>
          </a:stretch>
        </p:blipFill>
        <p:spPr>
          <a:xfrm>
            <a:off x="277586" y="261256"/>
            <a:ext cx="11625942" cy="5796643"/>
          </a:xfrm>
          <a:prstGeom prst="rect">
            <a:avLst/>
          </a:prstGeom>
        </p:spPr>
      </p:pic>
    </p:spTree>
    <p:extLst>
      <p:ext uri="{BB962C8B-B14F-4D97-AF65-F5344CB8AC3E}">
        <p14:creationId xmlns:p14="http://schemas.microsoft.com/office/powerpoint/2010/main" val="18071457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E5CA6F-49F4-D7F7-9E3A-E596FA7FFB14}"/>
              </a:ext>
            </a:extLst>
          </p:cNvPr>
          <p:cNvPicPr>
            <a:picLocks noChangeAspect="1"/>
          </p:cNvPicPr>
          <p:nvPr/>
        </p:nvPicPr>
        <p:blipFill>
          <a:blip r:embed="rId2"/>
          <a:stretch>
            <a:fillRect/>
          </a:stretch>
        </p:blipFill>
        <p:spPr>
          <a:xfrm>
            <a:off x="310242" y="261256"/>
            <a:ext cx="11625943" cy="5747657"/>
          </a:xfrm>
          <a:prstGeom prst="rect">
            <a:avLst/>
          </a:prstGeom>
        </p:spPr>
      </p:pic>
    </p:spTree>
    <p:extLst>
      <p:ext uri="{BB962C8B-B14F-4D97-AF65-F5344CB8AC3E}">
        <p14:creationId xmlns:p14="http://schemas.microsoft.com/office/powerpoint/2010/main" val="624636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Blip>
                <a:blip r:embed="rId2"/>
              </a:buBlip>
              <a:tabLst/>
              <a:defRPr/>
            </a:pP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Learning Objectives (Cont.):</a:t>
            </a: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lang="en-US" dirty="0">
              <a:latin typeface="Calibri" panose="020F0502020204030204"/>
            </a:endParaRPr>
          </a:p>
          <a:p>
            <a:pPr marL="342900" lvl="0" indent="-342900">
              <a:buClr>
                <a:srgbClr val="0D9390"/>
              </a:buClr>
              <a:buFont typeface="Arial" panose="020B0604020202020204" pitchFamily="34" charset="0"/>
              <a:buChar char="•"/>
              <a:defRPr/>
            </a:pPr>
            <a:r>
              <a:rPr lang="en-GB" dirty="0"/>
              <a:t>Learners will gain knowledge of Agile methodologies such as: Lean, Scrum, Kanban, Agile Inception, Design Thinking, and Design Sprint. </a:t>
            </a:r>
          </a:p>
          <a:p>
            <a:pPr marL="342900" lvl="0" indent="-342900">
              <a:buClr>
                <a:srgbClr val="0D9390"/>
              </a:buClr>
              <a:buFont typeface="Arial" panose="020B0604020202020204" pitchFamily="34" charset="0"/>
              <a:buChar char="•"/>
              <a:defRPr/>
            </a:pPr>
            <a:endParaRPr lang="en-GB" dirty="0"/>
          </a:p>
          <a:p>
            <a:pPr marL="342900" lvl="0" indent="-342900">
              <a:buClr>
                <a:srgbClr val="0D9390"/>
              </a:buClr>
              <a:buFont typeface="Arial" panose="020B0604020202020204" pitchFamily="34" charset="0"/>
              <a:buChar char="•"/>
            </a:pPr>
            <a:r>
              <a:rPr lang="en-GB" dirty="0"/>
              <a:t>Learners will be able to monitor what is working and identify possible gaps while communicating internally and externally.</a:t>
            </a:r>
          </a:p>
          <a:p>
            <a:pPr marL="342900" lvl="0" indent="-342900">
              <a:buClr>
                <a:srgbClr val="0D9390"/>
              </a:buClr>
              <a:buFont typeface="Arial" panose="020B0604020202020204" pitchFamily="34" charset="0"/>
              <a:buChar char="•"/>
              <a:defRPr/>
            </a:pPr>
            <a:endParaRPr lang="en-GB" dirty="0"/>
          </a:p>
          <a:p>
            <a:pPr marL="342900" lvl="0" indent="-3429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D9390"/>
              </a:buClr>
              <a:buSzTx/>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Instructional &amp; Learning Objectives</a:t>
            </a:r>
          </a:p>
          <a:p>
            <a:endParaRPr lang="en-US" dirty="0"/>
          </a:p>
        </p:txBody>
      </p:sp>
    </p:spTree>
    <p:extLst>
      <p:ext uri="{BB962C8B-B14F-4D97-AF65-F5344CB8AC3E}">
        <p14:creationId xmlns:p14="http://schemas.microsoft.com/office/powerpoint/2010/main" val="41987641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CRM and the Third Sector</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Blip>
                <a:blip r:embed="rId2"/>
              </a:buBlip>
            </a:pPr>
            <a:r>
              <a:rPr lang="en-GB" dirty="0"/>
              <a:t>The CRM system allows Third Sector Organisations to assume a form: foundation, society, association, self-help group, or federation. </a:t>
            </a:r>
          </a:p>
          <a:p>
            <a:pPr marL="360000" indent="0"/>
            <a:endParaRPr lang="en-GB" dirty="0"/>
          </a:p>
          <a:p>
            <a:pPr marL="360000" indent="-342900">
              <a:buBlip>
                <a:blip r:embed="rId2"/>
              </a:buBlip>
            </a:pPr>
            <a:r>
              <a:rPr lang="en-GB" dirty="0"/>
              <a:t>The essence of NGOs is their functioning in terms of a specific structure, having formal entity, and at the same time staying independent from public authorities. These type of institutions are sovereign, which is tied with more responsibility.</a:t>
            </a:r>
          </a:p>
          <a:p>
            <a:pPr marL="360000" indent="-342900">
              <a:buBlip>
                <a:blip r:embed="rId2"/>
              </a:buBlip>
            </a:pPr>
            <a:endParaRPr lang="en-GB" dirty="0"/>
          </a:p>
          <a:p>
            <a:pPr marL="360000" indent="-342900">
              <a:buBlip>
                <a:blip r:embed="rId2"/>
              </a:buBlip>
            </a:pPr>
            <a:r>
              <a:rPr lang="en-GB" dirty="0"/>
              <a:t>By tying stakeholders to data, customer relationship management systems help non-profits expand their reach and create new opportunities.</a:t>
            </a:r>
          </a:p>
          <a:p>
            <a:endParaRPr lang="en-ZA" dirty="0"/>
          </a:p>
        </p:txBody>
      </p:sp>
    </p:spTree>
    <p:extLst>
      <p:ext uri="{BB962C8B-B14F-4D97-AF65-F5344CB8AC3E}">
        <p14:creationId xmlns:p14="http://schemas.microsoft.com/office/powerpoint/2010/main" val="20644998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Benefits of a CRM System for Non-profits</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Blip>
                <a:blip r:embed="rId3"/>
              </a:buBlip>
            </a:pPr>
            <a:r>
              <a:rPr lang="en-GB" b="1" dirty="0">
                <a:solidFill>
                  <a:schemeClr val="accent2"/>
                </a:solidFill>
              </a:rPr>
              <a:t>Some CRM systems serve more specialized needs for certain types of organizations. </a:t>
            </a:r>
            <a:r>
              <a:rPr lang="en-GB" dirty="0"/>
              <a:t>Two common ones are:</a:t>
            </a:r>
          </a:p>
          <a:p>
            <a:pPr marL="0" indent="0"/>
            <a:endParaRPr lang="en-GB" dirty="0"/>
          </a:p>
          <a:p>
            <a:pPr marL="360000" indent="-342900">
              <a:buClr>
                <a:schemeClr val="accent2"/>
              </a:buClr>
              <a:buFont typeface="Arial" panose="020B0604020202020204" pitchFamily="34" charset="0"/>
              <a:buChar char="•"/>
            </a:pPr>
            <a:r>
              <a:rPr lang="en-GB" b="1" u="sng" dirty="0">
                <a:solidFill>
                  <a:prstClr val="black"/>
                </a:solidFill>
                <a:hlinkClick r:id="rId4">
                  <a:extLst>
                    <a:ext uri="{A12FA001-AC4F-418D-AE19-62706E023703}">
                      <ahyp:hlinkClr xmlns:ahyp="http://schemas.microsoft.com/office/drawing/2018/hyperlinkcolor" val="tx"/>
                    </a:ext>
                  </a:extLst>
                </a:hlinkClick>
              </a:rPr>
              <a:t>Donor management systems</a:t>
            </a:r>
            <a:r>
              <a:rPr lang="en-GB" b="1" dirty="0"/>
              <a:t>: </a:t>
            </a:r>
            <a:r>
              <a:rPr lang="en-GB" dirty="0"/>
              <a:t>Used by charitable non-profits in particular, this system manages relationships with donors large and small and helps uncover long-term opportunities.</a:t>
            </a:r>
          </a:p>
          <a:p>
            <a:endParaRPr lang="en-ZA" dirty="0"/>
          </a:p>
        </p:txBody>
      </p:sp>
    </p:spTree>
    <p:extLst>
      <p:ext uri="{BB962C8B-B14F-4D97-AF65-F5344CB8AC3E}">
        <p14:creationId xmlns:p14="http://schemas.microsoft.com/office/powerpoint/2010/main" val="17217037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Benefits of a CRM System for Non-profits</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114300" indent="-342900">
              <a:buBlip>
                <a:blip r:embed="rId3"/>
              </a:buBlip>
            </a:pPr>
            <a:r>
              <a:rPr lang="en-GB" b="1" dirty="0">
                <a:solidFill>
                  <a:schemeClr val="accent2"/>
                </a:solidFill>
              </a:rPr>
              <a:t>Common CRM systems (cont.):</a:t>
            </a:r>
          </a:p>
          <a:p>
            <a:pPr marL="0" indent="0"/>
            <a:endParaRPr lang="en-GB" b="1" dirty="0">
              <a:solidFill>
                <a:schemeClr val="accent2"/>
              </a:solidFill>
            </a:endParaRPr>
          </a:p>
          <a:p>
            <a:pPr marL="360000" indent="-342900">
              <a:buClr>
                <a:schemeClr val="accent2"/>
              </a:buClr>
              <a:buFont typeface="Arial" panose="020B0604020202020204" pitchFamily="34" charset="0"/>
              <a:buChar char="•"/>
            </a:pPr>
            <a:r>
              <a:rPr lang="en-GB" b="1" u="sng" dirty="0">
                <a:solidFill>
                  <a:prstClr val="black"/>
                </a:solidFill>
                <a:hlinkClick r:id="rId4">
                  <a:extLst>
                    <a:ext uri="{A12FA001-AC4F-418D-AE19-62706E023703}">
                      <ahyp:hlinkClr xmlns:ahyp="http://schemas.microsoft.com/office/drawing/2018/hyperlinkcolor" val="tx"/>
                    </a:ext>
                  </a:extLst>
                </a:hlinkClick>
              </a:rPr>
              <a:t>Association management systems</a:t>
            </a:r>
            <a:r>
              <a:rPr lang="en-GB" b="1" dirty="0"/>
              <a:t>: </a:t>
            </a:r>
            <a:r>
              <a:rPr lang="en-GB" dirty="0"/>
              <a:t>While professional and trade associations may have a charitable component, their focus is different from many other types of non-profits. Their constituents are generally members, not customers, donors or beneficiaries.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An association management system is tailored to these needs and may also include website builders, tools for email marketing and event registration, and other components.</a:t>
            </a:r>
          </a:p>
          <a:p>
            <a:endParaRPr lang="en-ZA" dirty="0"/>
          </a:p>
        </p:txBody>
      </p:sp>
    </p:spTree>
    <p:extLst>
      <p:ext uri="{BB962C8B-B14F-4D97-AF65-F5344CB8AC3E}">
        <p14:creationId xmlns:p14="http://schemas.microsoft.com/office/powerpoint/2010/main" val="4037926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CRM for Charities: Steps To Success</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Blip>
                <a:blip r:embed="rId3"/>
              </a:buBlip>
            </a:pPr>
            <a:r>
              <a:rPr lang="en-GB" b="1" dirty="0">
                <a:solidFill>
                  <a:schemeClr val="accent2"/>
                </a:solidFill>
              </a:rPr>
              <a:t>IT implementation failure is an all too common story in the third sector.  But how can smooth-running CRM implementation projects help charities avoid running into problems? </a:t>
            </a:r>
          </a:p>
          <a:p>
            <a:pPr marL="0" indent="0"/>
            <a:endParaRPr lang="en-GB" dirty="0"/>
          </a:p>
          <a:p>
            <a:pPr marL="360000" indent="-342900">
              <a:buClr>
                <a:schemeClr val="accent2"/>
              </a:buClr>
              <a:buFont typeface="Arial" panose="020B0604020202020204" pitchFamily="34" charset="0"/>
              <a:buChar char="•"/>
            </a:pPr>
            <a:r>
              <a:rPr lang="en-GB" dirty="0"/>
              <a:t>Before you start, do your research into CMR products</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Choose the best </a:t>
            </a:r>
            <a:r>
              <a:rPr lang="en-US" dirty="0">
                <a:solidFill>
                  <a:prstClr val="black"/>
                </a:solidFill>
                <a:hlinkClick r:id="rId4">
                  <a:extLst>
                    <a:ext uri="{A12FA001-AC4F-418D-AE19-62706E023703}">
                      <ahyp:hlinkClr xmlns:ahyp="http://schemas.microsoft.com/office/drawing/2018/hyperlinkcolor" val="tx"/>
                    </a:ext>
                  </a:extLst>
                </a:hlinkClick>
              </a:rPr>
              <a:t>solution</a:t>
            </a:r>
            <a:r>
              <a:rPr lang="en-GB" dirty="0"/>
              <a:t> for your situation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Deliver your solution into practice </a:t>
            </a:r>
          </a:p>
          <a:p>
            <a:endParaRPr lang="en-ZA" dirty="0"/>
          </a:p>
        </p:txBody>
      </p:sp>
    </p:spTree>
    <p:extLst>
      <p:ext uri="{BB962C8B-B14F-4D97-AF65-F5344CB8AC3E}">
        <p14:creationId xmlns:p14="http://schemas.microsoft.com/office/powerpoint/2010/main" val="22457698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Can CRM Be Applied in Smaller Charities?</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dirty="0"/>
              <a:t>A CRM system can be a truly useful and versatile toolkit that can help charities be more efficient and do far more with the data they collect.</a:t>
            </a:r>
          </a:p>
          <a:p>
            <a:pPr marL="17100" indent="0">
              <a:buClr>
                <a:schemeClr val="accent2"/>
              </a:buClr>
            </a:pPr>
            <a:endParaRPr lang="en-GB" dirty="0"/>
          </a:p>
          <a:p>
            <a:pPr marL="360000" indent="-342900">
              <a:buClr>
                <a:schemeClr val="accent2"/>
              </a:buClr>
              <a:buBlip>
                <a:blip r:embed="rId3"/>
              </a:buBlip>
            </a:pPr>
            <a:r>
              <a:rPr lang="en-GB" dirty="0"/>
              <a:t>A Survey (</a:t>
            </a: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2019, Salesforce.org</a:t>
            </a:r>
            <a:r>
              <a:rPr lang="en-GB" dirty="0"/>
              <a:t>) showed that 58% of charities think CRM is exclusively for managing donors and beneficiaries, and only 26% of charities use CRM software. </a:t>
            </a:r>
          </a:p>
          <a:p>
            <a:endParaRPr lang="en-ZA" dirty="0"/>
          </a:p>
        </p:txBody>
      </p:sp>
    </p:spTree>
    <p:extLst>
      <p:ext uri="{BB962C8B-B14F-4D97-AF65-F5344CB8AC3E}">
        <p14:creationId xmlns:p14="http://schemas.microsoft.com/office/powerpoint/2010/main" val="7785953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CRM in Small Charities</a:t>
            </a:r>
            <a:endParaRPr lang="en-ZA" dirty="0"/>
          </a:p>
        </p:txBody>
      </p:sp>
      <p:graphicFrame>
        <p:nvGraphicFramePr>
          <p:cNvPr id="6" name="Diagram 5">
            <a:extLst>
              <a:ext uri="{FF2B5EF4-FFF2-40B4-BE49-F238E27FC236}">
                <a16:creationId xmlns:a16="http://schemas.microsoft.com/office/drawing/2014/main" id="{A33AB183-27C2-A806-E995-6562237A4A3E}"/>
              </a:ext>
            </a:extLst>
          </p:cNvPr>
          <p:cNvGraphicFramePr/>
          <p:nvPr>
            <p:extLst>
              <p:ext uri="{D42A27DB-BD31-4B8C-83A1-F6EECF244321}">
                <p14:modId xmlns:p14="http://schemas.microsoft.com/office/powerpoint/2010/main" val="1844711516"/>
              </p:ext>
            </p:extLst>
          </p:nvPr>
        </p:nvGraphicFramePr>
        <p:xfrm>
          <a:off x="979714" y="2057400"/>
          <a:ext cx="10413904" cy="3417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14502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The Non-profit CRM Software</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dirty="0"/>
              <a:t>Non-profit organisations use CRM software that has been specifically designed to manage the relationship between non-profits and constituents (i.e., donors, volunteers, members). </a:t>
            </a:r>
          </a:p>
          <a:p>
            <a:pPr marL="360000" indent="-342900">
              <a:buClr>
                <a:schemeClr val="accent2"/>
              </a:buClr>
              <a:buBlip>
                <a:blip r:embed="rId3"/>
              </a:buBlip>
            </a:pPr>
            <a:endParaRPr lang="en-GB" dirty="0"/>
          </a:p>
          <a:p>
            <a:pPr marL="360000" indent="-342900">
              <a:buClr>
                <a:schemeClr val="accent2"/>
              </a:buClr>
              <a:buBlip>
                <a:blip r:embed="rId3"/>
              </a:buBlip>
            </a:pPr>
            <a:r>
              <a:rPr lang="en-GB" dirty="0"/>
              <a:t>Non-profit CRM software is mainly used by non-profit employees responsible for outreach, marketing, PR, or fundraising. </a:t>
            </a:r>
          </a:p>
          <a:p>
            <a:pPr marL="17100" indent="0">
              <a:buClr>
                <a:schemeClr val="accent2"/>
              </a:buClr>
            </a:pPr>
            <a:endParaRPr lang="en-GB" dirty="0"/>
          </a:p>
          <a:p>
            <a:pPr marL="360000" indent="-342900">
              <a:buClr>
                <a:schemeClr val="accent2"/>
              </a:buClr>
              <a:buBlip>
                <a:blip r:embed="rId3"/>
              </a:buBlip>
            </a:pPr>
            <a:r>
              <a:rPr lang="en-GB" dirty="0"/>
              <a:t>Managers use non-profit CRM to track the efficiency of their marketing efforts and to estimate the involvement of their members in various activities (events, fundraising, etc.).</a:t>
            </a:r>
          </a:p>
          <a:p>
            <a:endParaRPr lang="en-ZA" dirty="0"/>
          </a:p>
        </p:txBody>
      </p:sp>
    </p:spTree>
    <p:extLst>
      <p:ext uri="{BB962C8B-B14F-4D97-AF65-F5344CB8AC3E}">
        <p14:creationId xmlns:p14="http://schemas.microsoft.com/office/powerpoint/2010/main" val="6537784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Suggestions for Non-profit CRM Software</a:t>
            </a:r>
            <a:endParaRPr lang="en-ZA" dirty="0"/>
          </a:p>
        </p:txBody>
      </p:sp>
      <p:graphicFrame>
        <p:nvGraphicFramePr>
          <p:cNvPr id="2" name="Diagram 1">
            <a:extLst>
              <a:ext uri="{FF2B5EF4-FFF2-40B4-BE49-F238E27FC236}">
                <a16:creationId xmlns:a16="http://schemas.microsoft.com/office/drawing/2014/main" id="{9C56E6FD-F8FE-4E4F-1B63-E838F382BF85}"/>
              </a:ext>
            </a:extLst>
          </p:cNvPr>
          <p:cNvGraphicFramePr/>
          <p:nvPr>
            <p:extLst>
              <p:ext uri="{D42A27DB-BD31-4B8C-83A1-F6EECF244321}">
                <p14:modId xmlns:p14="http://schemas.microsoft.com/office/powerpoint/2010/main" val="404192687"/>
              </p:ext>
            </p:extLst>
          </p:nvPr>
        </p:nvGraphicFramePr>
        <p:xfrm>
          <a:off x="522514" y="2168145"/>
          <a:ext cx="10794904" cy="2784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71648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Suggestions for Non-profit CRM Software</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dirty="0">
                <a:solidFill>
                  <a:schemeClr val="accent2"/>
                </a:solidFill>
              </a:rPr>
              <a:t>To qualify for inclusion in the non-profit CRM category, a product must:</a:t>
            </a:r>
          </a:p>
          <a:p>
            <a:pPr marL="17100" indent="0">
              <a:buClr>
                <a:schemeClr val="accent2"/>
              </a:buClr>
            </a:pPr>
            <a:endParaRPr lang="en-GB" b="1" dirty="0">
              <a:solidFill>
                <a:schemeClr val="accent2"/>
              </a:solidFill>
            </a:endParaRPr>
          </a:p>
          <a:p>
            <a:pPr marL="360000" indent="-342900">
              <a:buClr>
                <a:schemeClr val="accent2"/>
              </a:buClr>
              <a:buFont typeface="Arial" panose="020B0604020202020204" pitchFamily="34" charset="0"/>
              <a:buChar char="•"/>
            </a:pPr>
            <a:r>
              <a:rPr lang="en-GB" dirty="0"/>
              <a:t>Provide features to create, manage and track marketing campaigns.</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Include lead management functionality to prioritize marketing activities.</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Deliver online portals for members and donors to create and manage profiles, make donations, or register for events.</a:t>
            </a:r>
          </a:p>
          <a:p>
            <a:endParaRPr lang="en-ZA" dirty="0"/>
          </a:p>
        </p:txBody>
      </p:sp>
    </p:spTree>
    <p:extLst>
      <p:ext uri="{BB962C8B-B14F-4D97-AF65-F5344CB8AC3E}">
        <p14:creationId xmlns:p14="http://schemas.microsoft.com/office/powerpoint/2010/main" val="41692315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Suggestions for Non-profit CRM Software</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dirty="0">
                <a:solidFill>
                  <a:schemeClr val="accent2"/>
                </a:solidFill>
              </a:rPr>
              <a:t>To qualify for inclusion in the non-profit CRM category, a product must (Cont.):</a:t>
            </a:r>
          </a:p>
          <a:p>
            <a:pPr marL="17100" indent="0">
              <a:buClr>
                <a:schemeClr val="accent2"/>
              </a:buClr>
            </a:pPr>
            <a:endParaRPr lang="en-GB" dirty="0"/>
          </a:p>
          <a:p>
            <a:pPr marL="360000" indent="-342900">
              <a:buClr>
                <a:schemeClr val="accent2"/>
              </a:buClr>
              <a:buFont typeface="Arial" panose="020B0604020202020204" pitchFamily="34" charset="0"/>
              <a:buChar char="•"/>
            </a:pPr>
            <a:r>
              <a:rPr lang="en-GB" dirty="0"/>
              <a:t>Facilitate communication with constituents using their preferred channels (i.e., email, phone, social media).</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Manage constituents profile information as well as their contributions to activities or fundraising.</a:t>
            </a:r>
          </a:p>
          <a:p>
            <a:endParaRPr lang="en-ZA" dirty="0"/>
          </a:p>
        </p:txBody>
      </p:sp>
    </p:spTree>
    <p:extLst>
      <p:ext uri="{BB962C8B-B14F-4D97-AF65-F5344CB8AC3E}">
        <p14:creationId xmlns:p14="http://schemas.microsoft.com/office/powerpoint/2010/main" val="2716549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Competencies Gained</a:t>
            </a:r>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742586"/>
            <a:ext cx="10413904"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Knowledge of the process of automation, the benefits and the challenges</a:t>
            </a: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Recognise methods software automation optimizes business processes</a:t>
            </a: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Knowledge about the Business Process Management and how it can be applied in the Third Sector</a:t>
            </a: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Knowledge about Customer Relationship Management </a:t>
            </a:r>
          </a:p>
        </p:txBody>
      </p:sp>
    </p:spTree>
    <p:extLst>
      <p:ext uri="{BB962C8B-B14F-4D97-AF65-F5344CB8AC3E}">
        <p14:creationId xmlns:p14="http://schemas.microsoft.com/office/powerpoint/2010/main" val="16230842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“No matter how brilliant your mind or strategy, if you’re playing a solo game, you’ll always lose out to a team.”</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Reid Hoffman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Rowing team on sunny rive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479439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Do You Need Help to Find Non-profit CRM Software?</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dirty="0"/>
              <a:t>Read a </a:t>
            </a:r>
            <a:r>
              <a:rPr lang="en-GB" b="1" dirty="0">
                <a:solidFill>
                  <a:schemeClr val="accent2"/>
                </a:solidFill>
              </a:rPr>
              <a:t>Guide</a:t>
            </a:r>
            <a:r>
              <a:rPr lang="en-GB" dirty="0"/>
              <a:t> (</a:t>
            </a: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adaptaconsulting.co.uk, 2021</a:t>
            </a:r>
            <a:r>
              <a:rPr lang="en-GB" dirty="0"/>
              <a:t>) on suppliers and software packages that are capable to meet the key requirements for managing relationships with supporters, members, service users, beneficiaries and other types of contacts in the not-for-profit sector.</a:t>
            </a:r>
          </a:p>
          <a:p>
            <a:pPr marL="360000" indent="-342900">
              <a:buClr>
                <a:schemeClr val="accent2"/>
              </a:buClr>
              <a:buBlip>
                <a:blip r:embed="rId3"/>
              </a:buBlip>
            </a:pPr>
            <a:endParaRPr lang="en-GB" dirty="0"/>
          </a:p>
          <a:p>
            <a:pPr marL="360000" indent="-342900">
              <a:buClr>
                <a:schemeClr val="accent2"/>
              </a:buClr>
              <a:buBlip>
                <a:blip r:embed="rId3"/>
              </a:buBlip>
            </a:pPr>
            <a:r>
              <a:rPr lang="en-GB" dirty="0"/>
              <a:t>Join </a:t>
            </a: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TechSoup</a:t>
            </a:r>
            <a:r>
              <a:rPr lang="en-GB" dirty="0"/>
              <a:t> for a Webinar with Maureen Wallbeoff, a non-profit digital strategist and technology coach, on “Selecting the Best Fundraising (CRM/Database) System”.</a:t>
            </a:r>
          </a:p>
          <a:p>
            <a:endParaRPr lang="en-ZA" dirty="0"/>
          </a:p>
        </p:txBody>
      </p:sp>
    </p:spTree>
    <p:extLst>
      <p:ext uri="{BB962C8B-B14F-4D97-AF65-F5344CB8AC3E}">
        <p14:creationId xmlns:p14="http://schemas.microsoft.com/office/powerpoint/2010/main" val="28146435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Collecting Data Ethically as a Charity</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dirty="0"/>
              <a:t>Collecting data is vital to helping charities improve, fundraise, and deliver services to beneficiaries.</a:t>
            </a:r>
          </a:p>
          <a:p>
            <a:pPr marL="17100" indent="0">
              <a:buClr>
                <a:schemeClr val="accent2"/>
              </a:buClr>
            </a:pPr>
            <a:endParaRPr lang="en-GB" dirty="0"/>
          </a:p>
          <a:p>
            <a:pPr marL="360000" indent="-342900">
              <a:buClr>
                <a:schemeClr val="accent2"/>
              </a:buClr>
              <a:buBlip>
                <a:blip r:embed="rId3"/>
              </a:buBlip>
            </a:pPr>
            <a:r>
              <a:rPr lang="en-GB" dirty="0"/>
              <a:t>Data can involve details to help charities’ fundraising and service delivery, through surveys and interviews as well as gathering personal information relating to people’s health and wellbeing.</a:t>
            </a:r>
          </a:p>
          <a:p>
            <a:pPr marL="17100" indent="0">
              <a:buClr>
                <a:schemeClr val="accent2"/>
              </a:buClr>
            </a:pPr>
            <a:endParaRPr lang="en-GB" dirty="0"/>
          </a:p>
          <a:p>
            <a:pPr marL="360000" indent="-342900">
              <a:buClr>
                <a:schemeClr val="accent2"/>
              </a:buClr>
              <a:buBlip>
                <a:blip r:embed="rId3"/>
              </a:buBlip>
            </a:pPr>
            <a:r>
              <a:rPr lang="en-GB" dirty="0"/>
              <a:t>People trust charities to look after their data and the sector has a duty to ensure the information is protected.</a:t>
            </a:r>
          </a:p>
          <a:p>
            <a:endParaRPr lang="en-ZA" dirty="0"/>
          </a:p>
        </p:txBody>
      </p:sp>
    </p:spTree>
    <p:extLst>
      <p:ext uri="{BB962C8B-B14F-4D97-AF65-F5344CB8AC3E}">
        <p14:creationId xmlns:p14="http://schemas.microsoft.com/office/powerpoint/2010/main" val="30189490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Collecting Data Ethically as a Charity</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dirty="0"/>
              <a:t>Here we look at some of the main pieces of advice for charities to ensure they are collecting their data ethically:</a:t>
            </a:r>
          </a:p>
          <a:p>
            <a:endParaRPr lang="en-ZA" dirty="0"/>
          </a:p>
        </p:txBody>
      </p:sp>
      <p:graphicFrame>
        <p:nvGraphicFramePr>
          <p:cNvPr id="2" name="Diagram 1">
            <a:extLst>
              <a:ext uri="{FF2B5EF4-FFF2-40B4-BE49-F238E27FC236}">
                <a16:creationId xmlns:a16="http://schemas.microsoft.com/office/drawing/2014/main" id="{13C68F9C-1B45-F70E-6E9F-D694F3CB6165}"/>
              </a:ext>
            </a:extLst>
          </p:cNvPr>
          <p:cNvGraphicFramePr/>
          <p:nvPr>
            <p:extLst>
              <p:ext uri="{D42A27DB-BD31-4B8C-83A1-F6EECF244321}">
                <p14:modId xmlns:p14="http://schemas.microsoft.com/office/powerpoint/2010/main" val="2633765450"/>
              </p:ext>
            </p:extLst>
          </p:nvPr>
        </p:nvGraphicFramePr>
        <p:xfrm>
          <a:off x="466173" y="3011116"/>
          <a:ext cx="10927444" cy="28726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69749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Activity</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dirty="0">
                <a:solidFill>
                  <a:schemeClr val="accent2"/>
                </a:solidFill>
              </a:rPr>
              <a:t>Exercise: </a:t>
            </a:r>
          </a:p>
          <a:p>
            <a:pPr marL="17100" indent="0">
              <a:buClr>
                <a:schemeClr val="accent2"/>
              </a:buClr>
            </a:pPr>
            <a:endParaRPr lang="en-GB" b="1" dirty="0">
              <a:solidFill>
                <a:schemeClr val="accent2"/>
              </a:solidFill>
            </a:endParaRPr>
          </a:p>
          <a:p>
            <a:pPr marL="360000" indent="-342900">
              <a:buClr>
                <a:schemeClr val="accent2"/>
              </a:buClr>
              <a:buFont typeface="Arial" panose="020B0604020202020204" pitchFamily="34" charset="0"/>
              <a:buChar char="•"/>
            </a:pPr>
            <a:r>
              <a:rPr lang="en-GB" dirty="0"/>
              <a:t>Build a table of what your organisation needs in a CRM system, to obtain the most benefits.</a:t>
            </a:r>
          </a:p>
          <a:p>
            <a:endParaRPr lang="en-ZA" dirty="0"/>
          </a:p>
        </p:txBody>
      </p:sp>
    </p:spTree>
    <p:extLst>
      <p:ext uri="{BB962C8B-B14F-4D97-AF65-F5344CB8AC3E}">
        <p14:creationId xmlns:p14="http://schemas.microsoft.com/office/powerpoint/2010/main" val="9326201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Study</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u="sng" dirty="0">
                <a:solidFill>
                  <a:schemeClr val="accent2"/>
                </a:solidFill>
              </a:rPr>
              <a:t>The Shelter Case Study</a:t>
            </a:r>
            <a:r>
              <a:rPr lang="en-GB" b="1" dirty="0">
                <a:solidFill>
                  <a:schemeClr val="accent2"/>
                </a:solidFill>
              </a:rPr>
              <a:t> - </a:t>
            </a:r>
            <a:r>
              <a:rPr lang="en-GB" b="1" dirty="0">
                <a:solidFill>
                  <a:schemeClr val="accent2"/>
                </a:solidFill>
                <a:hlinkClick r:id="rId4">
                  <a:extLst>
                    <a:ext uri="{A12FA001-AC4F-418D-AE19-62706E023703}">
                      <ahyp:hlinkClr xmlns:ahyp="http://schemas.microsoft.com/office/drawing/2018/hyperlinkcolor" val="tx"/>
                    </a:ext>
                  </a:extLst>
                </a:hlinkClick>
              </a:rPr>
              <a:t>CRM system selection</a:t>
            </a:r>
            <a:r>
              <a:rPr lang="en-GB" b="1" dirty="0">
                <a:solidFill>
                  <a:schemeClr val="accent2"/>
                </a:solidFill>
              </a:rPr>
              <a:t>:</a:t>
            </a:r>
          </a:p>
          <a:p>
            <a:pPr marL="17100" indent="0">
              <a:buClr>
                <a:schemeClr val="accent2"/>
              </a:buClr>
            </a:pPr>
            <a:endParaRPr lang="en-GB" b="1" dirty="0">
              <a:solidFill>
                <a:schemeClr val="accent2"/>
              </a:solidFill>
            </a:endParaRPr>
          </a:p>
          <a:p>
            <a:pPr marL="360000" indent="-342900">
              <a:buClr>
                <a:schemeClr val="accent2"/>
              </a:buClr>
              <a:buFont typeface="Arial" panose="020B0604020202020204" pitchFamily="34" charset="0"/>
              <a:buChar char="•"/>
            </a:pPr>
            <a:r>
              <a:rPr lang="en-GB" dirty="0"/>
              <a:t>A Shelter approached </a:t>
            </a:r>
            <a:r>
              <a:rPr lang="en-GB" b="1" dirty="0">
                <a:solidFill>
                  <a:schemeClr val="accent2"/>
                </a:solidFill>
              </a:rPr>
              <a:t>Adapta</a:t>
            </a:r>
            <a:r>
              <a:rPr lang="en-GB" dirty="0"/>
              <a:t> to support them through the selection process for a replacement CRM system.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Their current system was not deemed sufficient for their fundraising ambitions and they had decided to look at a range of alternatives. They had previously attended some of Adapta’s seminars and decided to call for assistance.</a:t>
            </a:r>
          </a:p>
          <a:p>
            <a:endParaRPr lang="en-ZA" dirty="0"/>
          </a:p>
        </p:txBody>
      </p:sp>
    </p:spTree>
    <p:extLst>
      <p:ext uri="{BB962C8B-B14F-4D97-AF65-F5344CB8AC3E}">
        <p14:creationId xmlns:p14="http://schemas.microsoft.com/office/powerpoint/2010/main" val="13270109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Study</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u="sng" dirty="0">
                <a:solidFill>
                  <a:schemeClr val="accent2"/>
                </a:solidFill>
              </a:rPr>
              <a:t>Automation Improving Volunteer Management: </a:t>
            </a:r>
          </a:p>
          <a:p>
            <a:pPr marL="17100" indent="0">
              <a:buClr>
                <a:schemeClr val="accent2"/>
              </a:buClr>
            </a:pPr>
            <a:endParaRPr lang="en-GB" b="1" u="sng" dirty="0">
              <a:solidFill>
                <a:schemeClr val="accent2"/>
              </a:solidFill>
            </a:endParaRPr>
          </a:p>
          <a:p>
            <a:pPr marL="360000" indent="-342900">
              <a:buClr>
                <a:schemeClr val="accent2"/>
              </a:buClr>
              <a:buFont typeface="Arial" panose="020B0604020202020204" pitchFamily="34" charset="0"/>
              <a:buChar char="•"/>
            </a:pPr>
            <a:r>
              <a:rPr lang="en-GB" u="sng" dirty="0">
                <a:solidFill>
                  <a:schemeClr val="accent2">
                    <a:lumMod val="75000"/>
                  </a:schemeClr>
                </a:solidFill>
                <a:hlinkClick r:id="rId4">
                  <a:extLst>
                    <a:ext uri="{A12FA001-AC4F-418D-AE19-62706E023703}">
                      <ahyp:hlinkClr xmlns:ahyp="http://schemas.microsoft.com/office/drawing/2018/hyperlinkcolor" val="tx"/>
                    </a:ext>
                  </a:extLst>
                </a:hlinkClick>
              </a:rPr>
              <a:t>Team Rubicon</a:t>
            </a:r>
            <a:r>
              <a:rPr lang="en-GB" dirty="0"/>
              <a:t>, is a non-profit disaster response group founded by former U.S. Marines 11 years ago, pulling off successful relief operations is an exercise in advanced data analytics.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That is because it has more than 138,000 volunteers supported by nearly 180 employees; it deployed more than 365 times last year alone.</a:t>
            </a:r>
          </a:p>
          <a:p>
            <a:endParaRPr lang="en-ZA" dirty="0"/>
          </a:p>
        </p:txBody>
      </p:sp>
    </p:spTree>
    <p:extLst>
      <p:ext uri="{BB962C8B-B14F-4D97-AF65-F5344CB8AC3E}">
        <p14:creationId xmlns:p14="http://schemas.microsoft.com/office/powerpoint/2010/main" val="36463722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Study</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u="sng" dirty="0">
                <a:solidFill>
                  <a:schemeClr val="accent2"/>
                </a:solidFill>
              </a:rPr>
              <a:t>A Successful Application of a Customer Relationship Management Program in a non-profit Organization </a:t>
            </a:r>
          </a:p>
          <a:p>
            <a:pPr marL="17100" indent="0">
              <a:buClr>
                <a:schemeClr val="accent2"/>
              </a:buClr>
            </a:pPr>
            <a:endParaRPr lang="en-GB" b="1" u="sng" dirty="0">
              <a:solidFill>
                <a:schemeClr val="accent2"/>
              </a:solidFill>
            </a:endParaRPr>
          </a:p>
          <a:p>
            <a:pPr marL="360000" indent="-342900">
              <a:buClr>
                <a:schemeClr val="accent2"/>
              </a:buClr>
              <a:buFont typeface="Arial" panose="020B0604020202020204" pitchFamily="34" charset="0"/>
              <a:buChar char="•"/>
            </a:pPr>
            <a:r>
              <a:rPr lang="en-GB" b="1" dirty="0">
                <a:solidFill>
                  <a:schemeClr val="accent2"/>
                </a:solidFill>
                <a:hlinkClick r:id="rId4">
                  <a:extLst>
                    <a:ext uri="{A12FA001-AC4F-418D-AE19-62706E023703}">
                      <ahyp:hlinkClr xmlns:ahyp="http://schemas.microsoft.com/office/drawing/2018/hyperlinkcolor" val="tx"/>
                    </a:ext>
                  </a:extLst>
                </a:hlinkClick>
              </a:rPr>
              <a:t>Plan Notway</a:t>
            </a:r>
            <a:r>
              <a:rPr lang="en-GB" sz="2600" b="1" dirty="0">
                <a:solidFill>
                  <a:srgbClr val="ED7D31">
                    <a:lumMod val="50000"/>
                  </a:srgbClr>
                </a:solidFill>
              </a:rPr>
              <a:t> </a:t>
            </a:r>
            <a:r>
              <a:rPr lang="en-GB" dirty="0"/>
              <a:t>is a non-profit organization which changed itself from being a sales-oriented company to a market-oriented one in the process of implementing a customer relationship management program.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a:t>The case of Plan Notway is examined using the five critical areas identified by researchers and practitioners-strategy, customers or market, people, process and technology. </a:t>
            </a:r>
            <a:endParaRPr lang="en-ZA" dirty="0"/>
          </a:p>
        </p:txBody>
      </p:sp>
    </p:spTree>
    <p:extLst>
      <p:ext uri="{BB962C8B-B14F-4D97-AF65-F5344CB8AC3E}">
        <p14:creationId xmlns:p14="http://schemas.microsoft.com/office/powerpoint/2010/main" val="26049717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Case Study</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u="sng" dirty="0">
                <a:solidFill>
                  <a:schemeClr val="accent2"/>
                </a:solidFill>
              </a:rPr>
              <a:t>A Successful Application of a Customer Relationship Management Program in a non-profit Organization </a:t>
            </a:r>
          </a:p>
          <a:p>
            <a:pPr marL="17100" indent="0">
              <a:buClr>
                <a:schemeClr val="accent2"/>
              </a:buClr>
            </a:pPr>
            <a:endParaRPr lang="en-GB" b="1" u="sng" dirty="0">
              <a:solidFill>
                <a:schemeClr val="accent2"/>
              </a:solidFill>
            </a:endParaRPr>
          </a:p>
          <a:p>
            <a:pPr marL="360000" indent="-342900">
              <a:buClr>
                <a:schemeClr val="accent2"/>
              </a:buClr>
              <a:buFont typeface="Arial" panose="020B0604020202020204" pitchFamily="34" charset="0"/>
              <a:buChar char="•"/>
            </a:pPr>
            <a:r>
              <a:rPr lang="en-GB" dirty="0"/>
              <a:t>The study identifies reasons for the success of the customer relationship management programs at the non-profit organization and offers insights to other organizations, both for non-profits and for profits.</a:t>
            </a:r>
          </a:p>
          <a:p>
            <a:endParaRPr lang="en-ZA" dirty="0"/>
          </a:p>
        </p:txBody>
      </p:sp>
    </p:spTree>
    <p:extLst>
      <p:ext uri="{BB962C8B-B14F-4D97-AF65-F5344CB8AC3E}">
        <p14:creationId xmlns:p14="http://schemas.microsoft.com/office/powerpoint/2010/main" val="17502906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Reflection Questions</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mj-lt"/>
              <a:buAutoNum type="arabicPeriod"/>
            </a:pPr>
            <a:r>
              <a:rPr lang="en-GB" dirty="0"/>
              <a:t>What Does CRM Software Stand For?</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a:t>What is CRM?</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a:t>Who Can Benefit from CRM?</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a:t>What are the benefits of CRM system?</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a:t>How Does CRM Work?</a:t>
            </a:r>
          </a:p>
          <a:p>
            <a:pPr marL="474300" indent="-457200">
              <a:buClr>
                <a:schemeClr val="accent2"/>
              </a:buClr>
              <a:buFont typeface="+mj-lt"/>
              <a:buAutoNum type="arabicPeriod"/>
            </a:pPr>
            <a:endParaRPr lang="en-GB" dirty="0"/>
          </a:p>
          <a:p>
            <a:endParaRPr lang="en-ZA" dirty="0"/>
          </a:p>
        </p:txBody>
      </p:sp>
    </p:spTree>
    <p:extLst>
      <p:ext uri="{BB962C8B-B14F-4D97-AF65-F5344CB8AC3E}">
        <p14:creationId xmlns:p14="http://schemas.microsoft.com/office/powerpoint/2010/main" val="348194711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11549</TotalTime>
  <Words>14749</Words>
  <Application>Microsoft Office PowerPoint</Application>
  <PresentationFormat>Widescreen</PresentationFormat>
  <Paragraphs>2409</Paragraphs>
  <Slides>319</Slides>
  <Notes>238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319</vt:i4>
      </vt:variant>
    </vt:vector>
  </HeadingPairs>
  <TitlesOfParts>
    <vt:vector size="328" baseType="lpstr">
      <vt:lpstr>Arial</vt:lpstr>
      <vt:lpstr>Calibri</vt:lpstr>
      <vt:lpstr>Calibri Light</vt:lpstr>
      <vt:lpstr>Montserrat</vt:lpstr>
      <vt:lpstr>Montserrat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Albie Melia  (EU Projects &amp; Communication Specialist)</cp:lastModifiedBy>
  <cp:revision>226</cp:revision>
  <dcterms:created xsi:type="dcterms:W3CDTF">2020-10-14T13:32:04Z</dcterms:created>
  <dcterms:modified xsi:type="dcterms:W3CDTF">2023-05-19T15:09:28Z</dcterms:modified>
</cp:coreProperties>
</file>