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Lst>
  <p:sldSz cx="12192000" cy="6858000"/>
  <p:notesSz cx="6858000" cy="9144000"/>
  <p:embeddedFontLst>
    <p:embeddedFont>
      <p:font typeface="Calibri" panose="020F0502020204030204" pitchFamily="34" charset="0"/>
      <p:regular r:id="rId142"/>
      <p:bold r:id="rId143"/>
      <p:italic r:id="rId144"/>
      <p:boldItalic r:id="rId145"/>
    </p:embeddedFont>
    <p:embeddedFont>
      <p:font typeface="Montserrat Light" panose="00000400000000000000" pitchFamily="2" charset="0"/>
      <p:regular r:id="rId146"/>
      <p:bold r:id="rId147"/>
      <p:italic r:id="rId148"/>
      <p:boldItalic r:id="rId1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0" roundtripDataSignature="AMtx7mhmfYdSmxLsxynpiwQqF8sdwq0H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12FBC-2204-4833-94A7-8B957ED28D49}" v="34" dt="2023-05-18T13:17:51.174"/>
    <p1510:client id="{8BF860AF-198E-4AF1-B270-D560568A5B55}" v="11" dt="2023-05-18T13:20:40.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01"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font" Target="fonts/font8.fntdata"/><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customschemas.google.com/relationships/presentationmetadata" Target="metadata"/><Relationship Id="rId155" Type="http://schemas.microsoft.com/office/2016/11/relationships/changesInfo" Target="changesInfos/changesInfo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56"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font" Target="fonts/font2.fntdata"/><Relationship Id="rId148"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font" Target="fonts/font3.fntdata"/><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ie Melia" userId="PL6+ZwU1G8M6P8tXbEzsKsPMSPdetLJGv39eU+o5G/g=" providerId="None" clId="Web-{26412FBC-2204-4833-94A7-8B957ED28D49}"/>
    <pc:docChg chg="modSld">
      <pc:chgData name="Albie Melia" userId="PL6+ZwU1G8M6P8tXbEzsKsPMSPdetLJGv39eU+o5G/g=" providerId="None" clId="Web-{26412FBC-2204-4833-94A7-8B957ED28D49}" dt="2023-05-18T13:17:48.799" v="20" actId="20577"/>
      <pc:docMkLst>
        <pc:docMk/>
      </pc:docMkLst>
      <pc:sldChg chg="addSp modSp">
        <pc:chgData name="Albie Melia" userId="PL6+ZwU1G8M6P8tXbEzsKsPMSPdetLJGv39eU+o5G/g=" providerId="None" clId="Web-{26412FBC-2204-4833-94A7-8B957ED28D49}" dt="2023-05-18T13:17:48.799" v="20" actId="20577"/>
        <pc:sldMkLst>
          <pc:docMk/>
          <pc:sldMk cId="0" sldId="256"/>
        </pc:sldMkLst>
        <pc:spChg chg="add mod">
          <ac:chgData name="Albie Melia" userId="PL6+ZwU1G8M6P8tXbEzsKsPMSPdetLJGv39eU+o5G/g=" providerId="None" clId="Web-{26412FBC-2204-4833-94A7-8B957ED28D49}" dt="2023-05-18T13:17:48.799" v="20" actId="20577"/>
          <ac:spMkLst>
            <pc:docMk/>
            <pc:sldMk cId="0" sldId="256"/>
            <ac:spMk id="2" creationId="{D1B13392-6656-9D45-C0DE-A98160161744}"/>
          </ac:spMkLst>
        </pc:spChg>
      </pc:sldChg>
    </pc:docChg>
  </pc:docChgLst>
  <pc:docChgLst>
    <pc:chgData name="Albie Melia" userId="PL6+ZwU1G8M6P8tXbEzsKsPMSPdetLJGv39eU+o5G/g=" providerId="None" clId="Web-{8BF860AF-198E-4AF1-B270-D560568A5B55}"/>
    <pc:docChg chg="modSld">
      <pc:chgData name="Albie Melia" userId="PL6+ZwU1G8M6P8tXbEzsKsPMSPdetLJGv39eU+o5G/g=" providerId="None" clId="Web-{8BF860AF-198E-4AF1-B270-D560568A5B55}" dt="2023-05-18T13:20:39.721" v="7" actId="20577"/>
      <pc:docMkLst>
        <pc:docMk/>
      </pc:docMkLst>
      <pc:sldChg chg="modSp">
        <pc:chgData name="Albie Melia" userId="PL6+ZwU1G8M6P8tXbEzsKsPMSPdetLJGv39eU+o5G/g=" providerId="None" clId="Web-{8BF860AF-198E-4AF1-B270-D560568A5B55}" dt="2023-05-18T13:20:39.721" v="7" actId="20577"/>
        <pc:sldMkLst>
          <pc:docMk/>
          <pc:sldMk cId="0" sldId="256"/>
        </pc:sldMkLst>
        <pc:spChg chg="mod">
          <ac:chgData name="Albie Melia" userId="PL6+ZwU1G8M6P8tXbEzsKsPMSPdetLJGv39eU+o5G/g=" providerId="None" clId="Web-{8BF860AF-198E-4AF1-B270-D560568A5B55}" dt="2023-05-18T13:20:39.721" v="7" actId="20577"/>
          <ac:spMkLst>
            <pc:docMk/>
            <pc:sldMk cId="0" sldId="256"/>
            <ac:spMk id="2" creationId="{D1B13392-6656-9D45-C0DE-A981601617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1873aed434a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g1873aed434a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0" name="Google Shape;940;g1873aed434a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1873aed434a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g1873aed434a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7" name="Google Shape;947;g1873aed434a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1873aed434a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g1873aed434a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g1873aed434a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1" name="Google Shape;961;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7" name="Google Shape;967;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4" name="Google Shape;974;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1" name="Google Shape;981;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8" name="Google Shape;988;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183c36b7e0f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4" name="Google Shape;994;g183c36b7e0f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5" name="Google Shape;995;g183c36b7e0f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1" name="Google Shape;1001;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2" name="Google Shape;1012;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3" name="Google Shape;1013;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0" name="Google Shape;1020;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6" name="Google Shape;1026;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7" name="Google Shape;1027;p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4" name="Google Shape;1034;p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0" name="Google Shape;1040;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1" name="Google Shape;1041;p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7" name="Google Shape;1047;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 name="Google Shape;1048;p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5" name="Google Shape;1055;p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2" name="Google Shape;1062;p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9" name="Google Shape;1069;p1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183c36b7e0f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g183c36b7e0f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6" name="Google Shape;1076;g183c36b7e0f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183c36b7e0f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2" name="Google Shape;1082;g183c36b7e0f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3" name="Google Shape;1083;g183c36b7e0f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Google Shape;1089;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0" name="Google Shape;1090;p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Google Shape;1103;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4" name="Google Shape;1104;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0" name="Google Shape;1110;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1" name="Google Shape;1111;p1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0" name="Google Shape;1120;p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6" name="Google Shape;1126;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7" name="Google Shape;1127;p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3" name="Google Shape;1133;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4" name="Google Shape;1134;p1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1" name="Google Shape;1141;p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8" name="Google Shape;1148;p1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4" name="Google Shape;1154;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5" name="Google Shape;1155;p1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1" name="Google Shape;1161;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2" name="Google Shape;1162;p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9" name="Google Shape;1169;p1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5" name="Google Shape;1175;p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6" name="Google Shape;1176;p1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3" name="Google Shape;1183;p1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9" name="Google Shape;1189;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0" name="Google Shape;1190;p1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6" name="Google Shape;1196;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7" name="Google Shape;1197;p1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3" name="Google Shape;1203;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4" name="Google Shape;1204;p1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0" name="Google Shape;1210;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1" name="Google Shape;1211;p1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7" name="Google Shape;1217;p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8" name="Google Shape;1218;p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4" name="Google Shape;1224;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5" name="Google Shape;1225;p1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83c36b7e0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83c36b7e0f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183c36b7e0f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83c36b7e0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183c36b7e0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183c36b7e0f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8691a1c2e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18691a1c2e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g18691a1c2e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83c36b7e0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183c36b7e0f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g183c36b7e0f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3c36b7e0f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183c36b7e0f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183c36b7e0f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83c36b7e0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g183c36b7e0f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g183c36b7e0f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83c36b7e0f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g183c36b7e0f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g183c36b7e0f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3c36b7e0f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183c36b7e0f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83c36b7e0f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183c36b7e0f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g183c36b7e0f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g183c36b7e0f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183c36b7e0f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g183c36b7e0f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g183c36b7e0f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5" name="Google Shape;77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6" name="Google Shape;796;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0" name="Google Shape;810;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4" name="Google Shape;824;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1" name="Google Shape;831;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183c36b7e0f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g183c36b7e0f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183c36b7e0f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1" name="Google Shape;851;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3" name="Google Shape;863;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0" name="Google Shape;870;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7" name="Google Shape;877;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873aed43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g1873aed434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1" name="Google Shape;891;g1873aed434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5" name="Google Shape;905;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2" name="Google Shape;912;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9" name="Google Shape;919;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2" name="Google Shape;932;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3"/>
        <p:cNvGrpSpPr/>
        <p:nvPr/>
      </p:nvGrpSpPr>
      <p:grpSpPr>
        <a:xfrm>
          <a:off x="0" y="0"/>
          <a:ext cx="0" cy="0"/>
          <a:chOff x="0" y="0"/>
          <a:chExt cx="0" cy="0"/>
        </a:xfrm>
      </p:grpSpPr>
      <p:sp>
        <p:nvSpPr>
          <p:cNvPr id="14" name="Google Shape;14;p124"/>
          <p:cNvSpPr/>
          <p:nvPr/>
        </p:nvSpPr>
        <p:spPr>
          <a:xfrm>
            <a:off x="408680" y="493314"/>
            <a:ext cx="11393619" cy="5025371"/>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5" name="Google Shape;15;p124"/>
          <p:cNvSpPr txBox="1">
            <a:spLocks noGrp="1"/>
          </p:cNvSpPr>
          <p:nvPr>
            <p:ph type="body" idx="1"/>
          </p:nvPr>
        </p:nvSpPr>
        <p:spPr>
          <a:xfrm>
            <a:off x="6153881" y="196204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24"/>
          <p:cNvSpPr txBox="1">
            <a:spLocks noGrp="1"/>
          </p:cNvSpPr>
          <p:nvPr>
            <p:ph type="body" idx="2"/>
          </p:nvPr>
        </p:nvSpPr>
        <p:spPr>
          <a:xfrm>
            <a:off x="6153882" y="133931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 name="Google Shape;17;p124"/>
          <p:cNvGrpSpPr/>
          <p:nvPr/>
        </p:nvGrpSpPr>
        <p:grpSpPr>
          <a:xfrm>
            <a:off x="8793206" y="5832305"/>
            <a:ext cx="2735993" cy="679345"/>
            <a:chOff x="0" y="0"/>
            <a:chExt cx="2301694" cy="571500"/>
          </a:xfrm>
        </p:grpSpPr>
        <p:sp>
          <p:nvSpPr>
            <p:cNvPr id="18" name="Google Shape;18;p124"/>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9" name="Google Shape;19;p124"/>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20" name="Google Shape;20;p124"/>
          <p:cNvSpPr/>
          <p:nvPr/>
        </p:nvSpPr>
        <p:spPr>
          <a:xfrm>
            <a:off x="0" y="5216283"/>
            <a:ext cx="4865518" cy="727928"/>
          </a:xfrm>
          <a:custGeom>
            <a:avLst/>
            <a:gdLst/>
            <a:ahLst/>
            <a:cxnLst/>
            <a:rect l="l" t="t" r="r" b="b"/>
            <a:pathLst>
              <a:path w="4865518" h="727928" extrusionOk="0">
                <a:moveTo>
                  <a:pt x="0" y="0"/>
                </a:moveTo>
                <a:lnTo>
                  <a:pt x="4471731" y="0"/>
                </a:lnTo>
                <a:cubicBezTo>
                  <a:pt x="4688564" y="0"/>
                  <a:pt x="4865518" y="176996"/>
                  <a:pt x="4865518" y="393878"/>
                </a:cubicBezTo>
                <a:lnTo>
                  <a:pt x="4865518" y="727928"/>
                </a:lnTo>
                <a:lnTo>
                  <a:pt x="0" y="727928"/>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124"/>
          <p:cNvSpPr/>
          <p:nvPr/>
        </p:nvSpPr>
        <p:spPr>
          <a:xfrm>
            <a:off x="3698872" y="3195245"/>
            <a:ext cx="8460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 name="Google Shape;22;p124"/>
          <p:cNvPicPr preferRelativeResize="0"/>
          <p:nvPr/>
        </p:nvPicPr>
        <p:blipFill rotWithShape="1">
          <a:blip r:embed="rId3">
            <a:alphaModFix/>
          </a:blip>
          <a:srcRect l="52584" t="30583" r="10721" b="33363"/>
          <a:stretch/>
        </p:blipFill>
        <p:spPr>
          <a:xfrm>
            <a:off x="941978" y="1626726"/>
            <a:ext cx="2996920" cy="2944648"/>
          </a:xfrm>
          <a:prstGeom prst="rect">
            <a:avLst/>
          </a:prstGeom>
          <a:noFill/>
          <a:ln>
            <a:noFill/>
          </a:ln>
        </p:spPr>
      </p:pic>
      <p:sp>
        <p:nvSpPr>
          <p:cNvPr id="23" name="Google Shape;23;p124"/>
          <p:cNvSpPr txBox="1">
            <a:spLocks noGrp="1"/>
          </p:cNvSpPr>
          <p:nvPr>
            <p:ph type="body" idx="3"/>
          </p:nvPr>
        </p:nvSpPr>
        <p:spPr>
          <a:xfrm>
            <a:off x="598505" y="5197523"/>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89"/>
        <p:cNvGrpSpPr/>
        <p:nvPr/>
      </p:nvGrpSpPr>
      <p:grpSpPr>
        <a:xfrm>
          <a:off x="0" y="0"/>
          <a:ext cx="0" cy="0"/>
          <a:chOff x="0" y="0"/>
          <a:chExt cx="0" cy="0"/>
        </a:xfrm>
      </p:grpSpPr>
      <p:sp>
        <p:nvSpPr>
          <p:cNvPr id="90" name="Google Shape;90;p133"/>
          <p:cNvSpPr/>
          <p:nvPr/>
        </p:nvSpPr>
        <p:spPr>
          <a:xfrm>
            <a:off x="2241554"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91" name="Google Shape;91;p133"/>
          <p:cNvSpPr txBox="1">
            <a:spLocks noGrp="1"/>
          </p:cNvSpPr>
          <p:nvPr>
            <p:ph type="body" idx="1"/>
          </p:nvPr>
        </p:nvSpPr>
        <p:spPr>
          <a:xfrm>
            <a:off x="4890218" y="530871"/>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371746"/>
              </a:buClr>
              <a:buSzPts val="2400"/>
              <a:buFont typeface="Arial"/>
              <a:buNone/>
              <a:defRPr sz="2400" b="1" i="0" u="none" strike="noStrike" cap="none">
                <a:solidFill>
                  <a:srgbClr val="37174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33"/>
          <p:cNvSpPr txBox="1">
            <a:spLocks noGrp="1"/>
          </p:cNvSpPr>
          <p:nvPr>
            <p:ph type="body" idx="2"/>
          </p:nvPr>
        </p:nvSpPr>
        <p:spPr>
          <a:xfrm>
            <a:off x="4890219" y="1029584"/>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33"/>
          <p:cNvSpPr txBox="1">
            <a:spLocks noGrp="1"/>
          </p:cNvSpPr>
          <p:nvPr>
            <p:ph type="body" idx="3"/>
          </p:nvPr>
        </p:nvSpPr>
        <p:spPr>
          <a:xfrm>
            <a:off x="3145683" y="701604"/>
            <a:ext cx="1169216"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33"/>
          <p:cNvSpPr>
            <a:spLocks noGrp="1"/>
          </p:cNvSpPr>
          <p:nvPr>
            <p:ph type="pic" idx="4"/>
          </p:nvPr>
        </p:nvSpPr>
        <p:spPr>
          <a:xfrm>
            <a:off x="7559" y="188180"/>
            <a:ext cx="3354094" cy="5923858"/>
          </a:xfrm>
          <a:prstGeom prst="rect">
            <a:avLst/>
          </a:prstGeom>
          <a:solidFill>
            <a:srgbClr val="D8D8D8"/>
          </a:solidFill>
          <a:ln>
            <a:noFill/>
          </a:ln>
        </p:spPr>
      </p:sp>
      <p:grpSp>
        <p:nvGrpSpPr>
          <p:cNvPr id="95" name="Google Shape;95;p133"/>
          <p:cNvGrpSpPr/>
          <p:nvPr/>
        </p:nvGrpSpPr>
        <p:grpSpPr>
          <a:xfrm>
            <a:off x="4032086" y="405771"/>
            <a:ext cx="7547911" cy="1674487"/>
            <a:chOff x="4061909" y="1565906"/>
            <a:chExt cx="7547911" cy="1882781"/>
          </a:xfrm>
        </p:grpSpPr>
        <p:cxnSp>
          <p:nvCxnSpPr>
            <p:cNvPr id="96" name="Google Shape;96;p1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1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1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133"/>
          <p:cNvCxnSpPr/>
          <p:nvPr/>
        </p:nvCxnSpPr>
        <p:spPr>
          <a:xfrm>
            <a:off x="4032085" y="1684258"/>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133"/>
          <p:cNvCxnSpPr/>
          <p:nvPr/>
        </p:nvCxnSpPr>
        <p:spPr>
          <a:xfrm>
            <a:off x="4047584" y="207221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01" name="Google Shape;101;p133"/>
          <p:cNvSpPr txBox="1">
            <a:spLocks noGrp="1"/>
          </p:cNvSpPr>
          <p:nvPr>
            <p:ph type="body" idx="5"/>
          </p:nvPr>
        </p:nvSpPr>
        <p:spPr>
          <a:xfrm>
            <a:off x="4890217" y="2454004"/>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371746"/>
              </a:buClr>
              <a:buSzPts val="2400"/>
              <a:buFont typeface="Arial"/>
              <a:buNone/>
              <a:defRPr sz="2400" b="1" i="0" u="none" strike="noStrike" cap="none">
                <a:solidFill>
                  <a:srgbClr val="37174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33"/>
          <p:cNvSpPr txBox="1">
            <a:spLocks noGrp="1"/>
          </p:cNvSpPr>
          <p:nvPr>
            <p:ph type="body" idx="6"/>
          </p:nvPr>
        </p:nvSpPr>
        <p:spPr>
          <a:xfrm>
            <a:off x="4890218" y="2952717"/>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33"/>
          <p:cNvSpPr txBox="1">
            <a:spLocks noGrp="1"/>
          </p:cNvSpPr>
          <p:nvPr>
            <p:ph type="body" idx="7"/>
          </p:nvPr>
        </p:nvSpPr>
        <p:spPr>
          <a:xfrm>
            <a:off x="3145682" y="2624737"/>
            <a:ext cx="1169216"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4" name="Google Shape;104;p133"/>
          <p:cNvGrpSpPr/>
          <p:nvPr/>
        </p:nvGrpSpPr>
        <p:grpSpPr>
          <a:xfrm>
            <a:off x="4032085" y="2328904"/>
            <a:ext cx="7547911" cy="1674487"/>
            <a:chOff x="4061909" y="1565906"/>
            <a:chExt cx="7547911" cy="1882781"/>
          </a:xfrm>
        </p:grpSpPr>
        <p:cxnSp>
          <p:nvCxnSpPr>
            <p:cNvPr id="105" name="Google Shape;105;p1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6" name="Google Shape;106;p1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7" name="Google Shape;107;p1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08" name="Google Shape;108;p133"/>
          <p:cNvCxnSpPr/>
          <p:nvPr/>
        </p:nvCxnSpPr>
        <p:spPr>
          <a:xfrm>
            <a:off x="4032084" y="3607391"/>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9" name="Google Shape;109;p133"/>
          <p:cNvCxnSpPr/>
          <p:nvPr/>
        </p:nvCxnSpPr>
        <p:spPr>
          <a:xfrm>
            <a:off x="4047583" y="3995346"/>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0" name="Google Shape;110;p133"/>
          <p:cNvSpPr txBox="1">
            <a:spLocks noGrp="1"/>
          </p:cNvSpPr>
          <p:nvPr>
            <p:ph type="body" idx="8"/>
          </p:nvPr>
        </p:nvSpPr>
        <p:spPr>
          <a:xfrm>
            <a:off x="4905715" y="4317801"/>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371746"/>
              </a:buClr>
              <a:buSzPts val="2400"/>
              <a:buFont typeface="Arial"/>
              <a:buNone/>
              <a:defRPr sz="2400" b="1" i="0" u="none" strike="noStrike" cap="none">
                <a:solidFill>
                  <a:srgbClr val="37174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33"/>
          <p:cNvSpPr txBox="1">
            <a:spLocks noGrp="1"/>
          </p:cNvSpPr>
          <p:nvPr>
            <p:ph type="body" idx="9"/>
          </p:nvPr>
        </p:nvSpPr>
        <p:spPr>
          <a:xfrm>
            <a:off x="4905716" y="4816514"/>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133"/>
          <p:cNvSpPr txBox="1">
            <a:spLocks noGrp="1"/>
          </p:cNvSpPr>
          <p:nvPr>
            <p:ph type="body" idx="13"/>
          </p:nvPr>
        </p:nvSpPr>
        <p:spPr>
          <a:xfrm>
            <a:off x="3161180" y="4488534"/>
            <a:ext cx="1169216"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133"/>
          <p:cNvGrpSpPr/>
          <p:nvPr/>
        </p:nvGrpSpPr>
        <p:grpSpPr>
          <a:xfrm>
            <a:off x="4047583" y="4192701"/>
            <a:ext cx="7547911" cy="1674487"/>
            <a:chOff x="4061909" y="1565906"/>
            <a:chExt cx="7547911" cy="1882781"/>
          </a:xfrm>
        </p:grpSpPr>
        <p:cxnSp>
          <p:nvCxnSpPr>
            <p:cNvPr id="114" name="Google Shape;114;p1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5" name="Google Shape;115;p1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6" name="Google Shape;116;p1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17" name="Google Shape;117;p133"/>
          <p:cNvCxnSpPr/>
          <p:nvPr/>
        </p:nvCxnSpPr>
        <p:spPr>
          <a:xfrm>
            <a:off x="4047582" y="5471188"/>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8" name="Google Shape;118;p133"/>
          <p:cNvCxnSpPr/>
          <p:nvPr/>
        </p:nvCxnSpPr>
        <p:spPr>
          <a:xfrm>
            <a:off x="4063081" y="585914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19"/>
        <p:cNvGrpSpPr/>
        <p:nvPr/>
      </p:nvGrpSpPr>
      <p:grpSpPr>
        <a:xfrm>
          <a:off x="0" y="0"/>
          <a:ext cx="0" cy="0"/>
          <a:chOff x="0" y="0"/>
          <a:chExt cx="0" cy="0"/>
        </a:xfrm>
      </p:grpSpPr>
      <p:sp>
        <p:nvSpPr>
          <p:cNvPr id="120" name="Google Shape;120;p134"/>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1" name="Google Shape;121;p134"/>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1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4"/>
          <p:cNvSpPr/>
          <p:nvPr/>
        </p:nvSpPr>
        <p:spPr>
          <a:xfrm>
            <a:off x="6180000" y="1149469"/>
            <a:ext cx="6012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34"/>
          <p:cNvSpPr>
            <a:spLocks noGrp="1"/>
          </p:cNvSpPr>
          <p:nvPr>
            <p:ph type="pic" idx="3"/>
          </p:nvPr>
        </p:nvSpPr>
        <p:spPr>
          <a:xfrm>
            <a:off x="6096001" y="1452564"/>
            <a:ext cx="6096000" cy="4255968"/>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25"/>
        <p:cNvGrpSpPr/>
        <p:nvPr/>
      </p:nvGrpSpPr>
      <p:grpSpPr>
        <a:xfrm>
          <a:off x="0" y="0"/>
          <a:ext cx="0" cy="0"/>
          <a:chOff x="0" y="0"/>
          <a:chExt cx="0" cy="0"/>
        </a:xfrm>
      </p:grpSpPr>
      <p:sp>
        <p:nvSpPr>
          <p:cNvPr id="126" name="Google Shape;126;p135"/>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7" name="Google Shape;127;p135"/>
          <p:cNvSpPr/>
          <p:nvPr/>
        </p:nvSpPr>
        <p:spPr>
          <a:xfrm>
            <a:off x="0" y="5954628"/>
            <a:ext cx="6870578" cy="655024"/>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35"/>
          <p:cNvSpPr/>
          <p:nvPr/>
        </p:nvSpPr>
        <p:spPr>
          <a:xfrm>
            <a:off x="3732000" y="1893387"/>
            <a:ext cx="8460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35"/>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135"/>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31"/>
        <p:cNvGrpSpPr/>
        <p:nvPr/>
      </p:nvGrpSpPr>
      <p:grpSpPr>
        <a:xfrm>
          <a:off x="0" y="0"/>
          <a:ext cx="0" cy="0"/>
          <a:chOff x="0" y="0"/>
          <a:chExt cx="0" cy="0"/>
        </a:xfrm>
      </p:grpSpPr>
      <p:sp>
        <p:nvSpPr>
          <p:cNvPr id="132" name="Google Shape;132;p136"/>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33" name="Google Shape;133;p136"/>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136"/>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5" name="Google Shape;135;p136"/>
          <p:cNvPicPr preferRelativeResize="0"/>
          <p:nvPr/>
        </p:nvPicPr>
        <p:blipFill rotWithShape="1">
          <a:blip r:embed="rId2">
            <a:alphaModFix/>
          </a:blip>
          <a:srcRect l="-18315" t="15976" r="29196" b="11083"/>
          <a:stretch/>
        </p:blipFill>
        <p:spPr>
          <a:xfrm>
            <a:off x="3752900" y="1028507"/>
            <a:ext cx="8439100" cy="5375657"/>
          </a:xfrm>
          <a:prstGeom prst="rect">
            <a:avLst/>
          </a:prstGeom>
          <a:noFill/>
          <a:ln>
            <a:noFill/>
          </a:ln>
        </p:spPr>
      </p:pic>
      <p:sp>
        <p:nvSpPr>
          <p:cNvPr id="136" name="Google Shape;136;p136"/>
          <p:cNvSpPr>
            <a:spLocks noGrp="1"/>
          </p:cNvSpPr>
          <p:nvPr>
            <p:ph type="pic" idx="3"/>
          </p:nvPr>
        </p:nvSpPr>
        <p:spPr>
          <a:xfrm>
            <a:off x="7061200" y="1201447"/>
            <a:ext cx="5130800" cy="3913188"/>
          </a:xfrm>
          <a:prstGeom prst="rect">
            <a:avLst/>
          </a:prstGeom>
          <a:solidFill>
            <a:srgbClr val="D8D8D8"/>
          </a:solidFill>
          <a:ln>
            <a:noFill/>
          </a:ln>
        </p:spPr>
      </p:sp>
      <p:sp>
        <p:nvSpPr>
          <p:cNvPr id="137" name="Google Shape;137;p136"/>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38"/>
        <p:cNvGrpSpPr/>
        <p:nvPr/>
      </p:nvGrpSpPr>
      <p:grpSpPr>
        <a:xfrm>
          <a:off x="0" y="0"/>
          <a:ext cx="0" cy="0"/>
          <a:chOff x="0" y="0"/>
          <a:chExt cx="0" cy="0"/>
        </a:xfrm>
      </p:grpSpPr>
      <p:sp>
        <p:nvSpPr>
          <p:cNvPr id="139" name="Google Shape;139;p137"/>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40" name="Google Shape;140;p137" descr="iPhone6_mockup_front_white.png"/>
          <p:cNvPicPr preferRelativeResize="0"/>
          <p:nvPr/>
        </p:nvPicPr>
        <p:blipFill rotWithShape="1">
          <a:blip r:embed="rId2">
            <a:alphaModFix/>
          </a:blip>
          <a:srcRect/>
          <a:stretch/>
        </p:blipFill>
        <p:spPr>
          <a:xfrm>
            <a:off x="8370013" y="130886"/>
            <a:ext cx="3821987" cy="5978288"/>
          </a:xfrm>
          <a:prstGeom prst="rect">
            <a:avLst/>
          </a:prstGeom>
          <a:noFill/>
          <a:ln>
            <a:noFill/>
          </a:ln>
        </p:spPr>
      </p:pic>
      <p:sp>
        <p:nvSpPr>
          <p:cNvPr id="141" name="Google Shape;141;p137"/>
          <p:cNvSpPr>
            <a:spLocks noGrp="1"/>
          </p:cNvSpPr>
          <p:nvPr>
            <p:ph type="pic" idx="2"/>
          </p:nvPr>
        </p:nvSpPr>
        <p:spPr>
          <a:xfrm>
            <a:off x="9119231" y="1080299"/>
            <a:ext cx="2281593" cy="4048579"/>
          </a:xfrm>
          <a:prstGeom prst="rect">
            <a:avLst/>
          </a:prstGeom>
          <a:solidFill>
            <a:srgbClr val="D8D8D8"/>
          </a:solidFill>
          <a:ln>
            <a:noFill/>
          </a:ln>
        </p:spPr>
      </p:sp>
      <p:sp>
        <p:nvSpPr>
          <p:cNvPr id="142" name="Google Shape;142;p137"/>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137"/>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137"/>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125"/>
          <p:cNvSpPr/>
          <p:nvPr/>
        </p:nvSpPr>
        <p:spPr>
          <a:xfrm>
            <a:off x="477385" y="748833"/>
            <a:ext cx="6185499" cy="511231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6" name="Google Shape;26;p125"/>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7" name="Google Shape;27;p125"/>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125"/>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25"/>
          <p:cNvSpPr txBox="1">
            <a:spLocks noGrp="1"/>
          </p:cNvSpPr>
          <p:nvPr>
            <p:ph type="body" idx="3"/>
          </p:nvPr>
        </p:nvSpPr>
        <p:spPr>
          <a:xfrm>
            <a:off x="979124" y="1519186"/>
            <a:ext cx="4198618" cy="467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25"/>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25"/>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125"/>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125"/>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125"/>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25"/>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25"/>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125"/>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125"/>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125"/>
          <p:cNvCxnSpPr/>
          <p:nvPr/>
        </p:nvCxnSpPr>
        <p:spPr>
          <a:xfrm rot="10800000">
            <a:off x="5658046" y="4851970"/>
            <a:ext cx="5784878" cy="0"/>
          </a:xfrm>
          <a:prstGeom prst="straightConnector1">
            <a:avLst/>
          </a:prstGeom>
          <a:noFill/>
          <a:ln w="12700" cap="flat" cmpd="sng">
            <a:solidFill>
              <a:srgbClr val="000000"/>
            </a:solidFill>
            <a:prstDash val="solid"/>
            <a:miter lim="800000"/>
            <a:headEnd type="none" w="sm" len="sm"/>
            <a:tailEnd type="none" w="sm" len="sm"/>
          </a:ln>
        </p:spPr>
      </p:cxnSp>
      <p:cxnSp>
        <p:nvCxnSpPr>
          <p:cNvPr id="40" name="Google Shape;40;p125"/>
          <p:cNvCxnSpPr/>
          <p:nvPr/>
        </p:nvCxnSpPr>
        <p:spPr>
          <a:xfrm rot="10800000">
            <a:off x="5658046" y="3962672"/>
            <a:ext cx="5784878" cy="0"/>
          </a:xfrm>
          <a:prstGeom prst="straightConnector1">
            <a:avLst/>
          </a:prstGeom>
          <a:noFill/>
          <a:ln w="12700" cap="flat" cmpd="sng">
            <a:solidFill>
              <a:srgbClr val="000000"/>
            </a:solidFill>
            <a:prstDash val="solid"/>
            <a:miter lim="800000"/>
            <a:headEnd type="none" w="sm" len="sm"/>
            <a:tailEnd type="none" w="sm" len="sm"/>
          </a:ln>
        </p:spPr>
      </p:cxnSp>
      <p:cxnSp>
        <p:nvCxnSpPr>
          <p:cNvPr id="41" name="Google Shape;41;p125"/>
          <p:cNvCxnSpPr/>
          <p:nvPr/>
        </p:nvCxnSpPr>
        <p:spPr>
          <a:xfrm rot="10800000">
            <a:off x="5658046" y="3081881"/>
            <a:ext cx="5784878" cy="0"/>
          </a:xfrm>
          <a:prstGeom prst="straightConnector1">
            <a:avLst/>
          </a:prstGeom>
          <a:noFill/>
          <a:ln w="12700" cap="flat" cmpd="sng">
            <a:solidFill>
              <a:srgbClr val="000000"/>
            </a:solidFill>
            <a:prstDash val="solid"/>
            <a:miter lim="800000"/>
            <a:headEnd type="none" w="sm" len="sm"/>
            <a:tailEnd type="none" w="sm" len="sm"/>
          </a:ln>
        </p:spPr>
      </p:cxnSp>
      <p:cxnSp>
        <p:nvCxnSpPr>
          <p:cNvPr id="42" name="Google Shape;42;p125"/>
          <p:cNvCxnSpPr/>
          <p:nvPr/>
        </p:nvCxnSpPr>
        <p:spPr>
          <a:xfrm rot="10800000">
            <a:off x="5658046" y="2103078"/>
            <a:ext cx="5784878" cy="0"/>
          </a:xfrm>
          <a:prstGeom prst="straightConnector1">
            <a:avLst/>
          </a:prstGeom>
          <a:noFill/>
          <a:ln w="12700" cap="flat" cmpd="sng">
            <a:solidFill>
              <a:srgbClr val="000000"/>
            </a:solidFill>
            <a:prstDash val="solid"/>
            <a:miter lim="800000"/>
            <a:headEnd type="none" w="sm" len="sm"/>
            <a:tailEnd type="none" w="sm" len="sm"/>
          </a:ln>
        </p:spPr>
      </p:cxnSp>
      <p:sp>
        <p:nvSpPr>
          <p:cNvPr id="43" name="Google Shape;43;p125"/>
          <p:cNvSpPr/>
          <p:nvPr/>
        </p:nvSpPr>
        <p:spPr>
          <a:xfrm>
            <a:off x="938261" y="602806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GB" sz="1050" b="0" i="0">
                <a:solidFill>
                  <a:srgbClr val="000000"/>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126"/>
          <p:cNvSpPr/>
          <p:nvPr/>
        </p:nvSpPr>
        <p:spPr>
          <a:xfrm>
            <a:off x="0" y="0"/>
            <a:ext cx="12192000" cy="6858000"/>
          </a:xfrm>
          <a:prstGeom prst="rect">
            <a:avLst/>
          </a:prstGeom>
          <a:solidFill>
            <a:srgbClr val="DAE0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126"/>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12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12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26"/>
          <p:cNvSpPr txBox="1"/>
          <p:nvPr/>
        </p:nvSpPr>
        <p:spPr>
          <a:xfrm>
            <a:off x="11094491" y="6277518"/>
            <a:ext cx="921179" cy="36954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b="0" i="0">
                <a:solidFill>
                  <a:srgbClr val="000000"/>
                </a:solidFill>
                <a:latin typeface="Calibri"/>
                <a:ea typeface="Calibri"/>
                <a:cs typeface="Calibri"/>
                <a:sym typeface="Calibri"/>
              </a:rPr>
              <a:t>Leader SEEDS</a:t>
            </a:r>
            <a:endParaRPr/>
          </a:p>
        </p:txBody>
      </p:sp>
      <p:cxnSp>
        <p:nvCxnSpPr>
          <p:cNvPr id="50" name="Google Shape;50;p126"/>
          <p:cNvCxnSpPr>
            <a:endCxn id="49" idx="1"/>
          </p:cNvCxnSpPr>
          <p:nvPr/>
        </p:nvCxnSpPr>
        <p:spPr>
          <a:xfrm>
            <a:off x="-6409" y="6462289"/>
            <a:ext cx="11100900" cy="0"/>
          </a:xfrm>
          <a:prstGeom prst="straightConnector1">
            <a:avLst/>
          </a:prstGeom>
          <a:noFill/>
          <a:ln w="19050" cap="flat" cmpd="sng">
            <a:solidFill>
              <a:srgbClr val="000000"/>
            </a:solidFill>
            <a:prstDash val="solid"/>
            <a:miter lim="800000"/>
            <a:headEnd type="none" w="sm" len="sm"/>
            <a:tailEnd type="none" w="sm" len="sm"/>
          </a:ln>
        </p:spPr>
      </p:cxnSp>
      <p:pic>
        <p:nvPicPr>
          <p:cNvPr id="51" name="Google Shape;51;p126"/>
          <p:cNvPicPr preferRelativeResize="0"/>
          <p:nvPr/>
        </p:nvPicPr>
        <p:blipFill rotWithShape="1">
          <a:blip r:embed="rId2">
            <a:alphaModFix/>
          </a:blip>
          <a:srcRect l="62665" t="45652" r="17120" b="41908"/>
          <a:stretch/>
        </p:blipFill>
        <p:spPr>
          <a:xfrm>
            <a:off x="10427999" y="6099654"/>
            <a:ext cx="600505" cy="369541"/>
          </a:xfrm>
          <a:prstGeom prst="rect">
            <a:avLst/>
          </a:prstGeom>
          <a:noFill/>
          <a:ln>
            <a:noFill/>
          </a:ln>
        </p:spPr>
      </p:pic>
      <p:sp>
        <p:nvSpPr>
          <p:cNvPr id="52" name="Google Shape;52;p126"/>
          <p:cNvSpPr/>
          <p:nvPr/>
        </p:nvSpPr>
        <p:spPr>
          <a:xfrm>
            <a:off x="0" y="5954628"/>
            <a:ext cx="6870578" cy="655024"/>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3"/>
        <p:cNvGrpSpPr/>
        <p:nvPr/>
      </p:nvGrpSpPr>
      <p:grpSpPr>
        <a:xfrm>
          <a:off x="0" y="0"/>
          <a:ext cx="0" cy="0"/>
          <a:chOff x="0" y="0"/>
          <a:chExt cx="0" cy="0"/>
        </a:xfrm>
      </p:grpSpPr>
      <p:sp>
        <p:nvSpPr>
          <p:cNvPr id="54" name="Google Shape;54;p127"/>
          <p:cNvSpPr/>
          <p:nvPr/>
        </p:nvSpPr>
        <p:spPr>
          <a:xfrm rot="5400000" flipH="1">
            <a:off x="3036428" y="-2380550"/>
            <a:ext cx="6146707"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127"/>
          <p:cNvSpPr/>
          <p:nvPr/>
        </p:nvSpPr>
        <p:spPr>
          <a:xfrm>
            <a:off x="5280000" y="2582803"/>
            <a:ext cx="6912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127"/>
          <p:cNvSpPr/>
          <p:nvPr/>
        </p:nvSpPr>
        <p:spPr>
          <a:xfrm>
            <a:off x="23805" y="9076427"/>
            <a:ext cx="7535870" cy="16153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127"/>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27"/>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 name="Google Shape;59;p127"/>
          <p:cNvPicPr preferRelativeResize="0"/>
          <p:nvPr/>
        </p:nvPicPr>
        <p:blipFill rotWithShape="1">
          <a:blip r:embed="rId2">
            <a:alphaModFix/>
          </a:blip>
          <a:srcRect l="52584" t="30583" r="10721" b="33363"/>
          <a:stretch/>
        </p:blipFill>
        <p:spPr>
          <a:xfrm>
            <a:off x="292977" y="3429000"/>
            <a:ext cx="2996920" cy="29446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60"/>
        <p:cNvGrpSpPr/>
        <p:nvPr/>
      </p:nvGrpSpPr>
      <p:grpSpPr>
        <a:xfrm>
          <a:off x="0" y="0"/>
          <a:ext cx="0" cy="0"/>
          <a:chOff x="0" y="0"/>
          <a:chExt cx="0" cy="0"/>
        </a:xfrm>
      </p:grpSpPr>
      <p:sp>
        <p:nvSpPr>
          <p:cNvPr id="61" name="Google Shape;61;p128"/>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62" name="Google Shape;62;p128"/>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28"/>
          <p:cNvSpPr>
            <a:spLocks noGrp="1"/>
          </p:cNvSpPr>
          <p:nvPr>
            <p:ph type="pic" idx="2"/>
          </p:nvPr>
        </p:nvSpPr>
        <p:spPr>
          <a:xfrm>
            <a:off x="6096000" y="986088"/>
            <a:ext cx="5239644" cy="4704418"/>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65"/>
        <p:cNvGrpSpPr/>
        <p:nvPr/>
      </p:nvGrpSpPr>
      <p:grpSpPr>
        <a:xfrm>
          <a:off x="0" y="0"/>
          <a:ext cx="0" cy="0"/>
          <a:chOff x="0" y="0"/>
          <a:chExt cx="0" cy="0"/>
        </a:xfrm>
      </p:grpSpPr>
      <p:sp>
        <p:nvSpPr>
          <p:cNvPr id="66" name="Google Shape;66;p130"/>
          <p:cNvSpPr/>
          <p:nvPr/>
        </p:nvSpPr>
        <p:spPr>
          <a:xfrm>
            <a:off x="3929244" y="485453"/>
            <a:ext cx="8011997" cy="5260027"/>
          </a:xfrm>
          <a:custGeom>
            <a:avLst/>
            <a:gdLst/>
            <a:ahLst/>
            <a:cxnLst/>
            <a:rect l="l" t="t" r="r" b="b"/>
            <a:pathLst>
              <a:path w="8011997" h="5260027" extrusionOk="0">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67" name="Google Shape;67;p130"/>
          <p:cNvSpPr/>
          <p:nvPr/>
        </p:nvSpPr>
        <p:spPr>
          <a:xfrm>
            <a:off x="3228000" y="2178786"/>
            <a:ext cx="8964000" cy="14400"/>
          </a:xfrm>
          <a:custGeom>
            <a:avLst/>
            <a:gdLst/>
            <a:ahLst/>
            <a:cxnLst/>
            <a:rect l="l" t="t" r="r" b="b"/>
            <a:pathLst>
              <a:path w="4076555" h="51458" extrusionOk="0">
                <a:moveTo>
                  <a:pt x="1" y="0"/>
                </a:moveTo>
                <a:lnTo>
                  <a:pt x="4076556" y="0"/>
                </a:lnTo>
                <a:lnTo>
                  <a:pt x="4076556" y="51459"/>
                </a:lnTo>
                <a:lnTo>
                  <a:pt x="1" y="51459"/>
                </a:lnTo>
                <a:close/>
              </a:path>
            </a:pathLst>
          </a:custGeom>
          <a:solidFill>
            <a:srgbClr val="000000"/>
          </a:solidFill>
          <a:ln w="244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130"/>
          <p:cNvSpPr txBox="1">
            <a:spLocks noGrp="1"/>
          </p:cNvSpPr>
          <p:nvPr>
            <p:ph type="body" idx="1"/>
          </p:nvPr>
        </p:nvSpPr>
        <p:spPr>
          <a:xfrm>
            <a:off x="8262757" y="3684778"/>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30"/>
          <p:cNvSpPr txBox="1">
            <a:spLocks noGrp="1"/>
          </p:cNvSpPr>
          <p:nvPr>
            <p:ph type="body" idx="2"/>
          </p:nvPr>
        </p:nvSpPr>
        <p:spPr>
          <a:xfrm>
            <a:off x="8262757" y="2875202"/>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70" name="Google Shape;70;p130"/>
          <p:cNvGrpSpPr/>
          <p:nvPr/>
        </p:nvGrpSpPr>
        <p:grpSpPr>
          <a:xfrm>
            <a:off x="9456007" y="5907510"/>
            <a:ext cx="2735993" cy="679345"/>
            <a:chOff x="0" y="0"/>
            <a:chExt cx="2301694" cy="571500"/>
          </a:xfrm>
        </p:grpSpPr>
        <p:sp>
          <p:nvSpPr>
            <p:cNvPr id="71" name="Google Shape;71;p13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72" name="Google Shape;72;p130"/>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pic>
        <p:nvPicPr>
          <p:cNvPr id="73" name="Google Shape;73;p130"/>
          <p:cNvPicPr preferRelativeResize="0"/>
          <p:nvPr/>
        </p:nvPicPr>
        <p:blipFill rotWithShape="1">
          <a:blip r:embed="rId3">
            <a:alphaModFix/>
          </a:blip>
          <a:srcRect l="52584" t="30583" r="10721" b="33363"/>
          <a:stretch/>
        </p:blipFill>
        <p:spPr>
          <a:xfrm>
            <a:off x="472216" y="485453"/>
            <a:ext cx="2996920" cy="2944648"/>
          </a:xfrm>
          <a:prstGeom prst="rect">
            <a:avLst/>
          </a:prstGeom>
          <a:noFill/>
          <a:ln>
            <a:noFill/>
          </a:ln>
        </p:spPr>
      </p:pic>
      <p:sp>
        <p:nvSpPr>
          <p:cNvPr id="74" name="Google Shape;74;p130"/>
          <p:cNvSpPr/>
          <p:nvPr/>
        </p:nvSpPr>
        <p:spPr>
          <a:xfrm>
            <a:off x="-74645" y="5349180"/>
            <a:ext cx="6101044" cy="727928"/>
          </a:xfrm>
          <a:custGeom>
            <a:avLst/>
            <a:gdLst/>
            <a:ahLst/>
            <a:cxnLst/>
            <a:rect l="l" t="t" r="r" b="b"/>
            <a:pathLst>
              <a:path w="6101044" h="727928" extrusionOk="0">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130"/>
          <p:cNvSpPr txBox="1">
            <a:spLocks noGrp="1"/>
          </p:cNvSpPr>
          <p:nvPr>
            <p:ph type="body" idx="3"/>
          </p:nvPr>
        </p:nvSpPr>
        <p:spPr>
          <a:xfrm>
            <a:off x="700266" y="5330420"/>
            <a:ext cx="6101044"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76"/>
        <p:cNvGrpSpPr/>
        <p:nvPr/>
      </p:nvGrpSpPr>
      <p:grpSpPr>
        <a:xfrm>
          <a:off x="0" y="0"/>
          <a:ext cx="0" cy="0"/>
          <a:chOff x="0" y="0"/>
          <a:chExt cx="0" cy="0"/>
        </a:xfrm>
      </p:grpSpPr>
      <p:sp>
        <p:nvSpPr>
          <p:cNvPr id="77" name="Google Shape;77;p131"/>
          <p:cNvSpPr/>
          <p:nvPr/>
        </p:nvSpPr>
        <p:spPr>
          <a:xfrm>
            <a:off x="0" y="0"/>
            <a:ext cx="12192000" cy="6858001"/>
          </a:xfrm>
          <a:prstGeom prst="rect">
            <a:avLst/>
          </a:prstGeom>
          <a:solidFill>
            <a:srgbClr val="D0D6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13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0" i="0" u="none" strike="noStrike">
                <a:solidFill>
                  <a:srgbClr val="000000"/>
                </a:solidFill>
                <a:latin typeface="Calibri"/>
                <a:ea typeface="Calibri"/>
                <a:cs typeface="Calibri"/>
                <a:sym typeface="Calibri"/>
              </a:rPr>
              <a:t>FONT TYPEFACE &amp; SIZE</a:t>
            </a:r>
            <a:endParaRPr sz="3600">
              <a:solidFill>
                <a:srgbClr val="000000"/>
              </a:solidFill>
              <a:latin typeface="Calibri"/>
              <a:ea typeface="Calibri"/>
              <a:cs typeface="Calibri"/>
              <a:sym typeface="Calibri"/>
            </a:endParaRPr>
          </a:p>
        </p:txBody>
      </p:sp>
      <p:sp>
        <p:nvSpPr>
          <p:cNvPr id="79" name="Google Shape;79;p13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0" i="0" u="none" strike="noStrike">
                <a:solidFill>
                  <a:srgbClr val="000000"/>
                </a:solidFill>
                <a:latin typeface="Calibri"/>
                <a:ea typeface="Calibri"/>
                <a:cs typeface="Calibri"/>
                <a:sym typeface="Calibri"/>
              </a:rPr>
              <a:t>PLEASE ENSURE TO KEEP FONTS AS PER THE LAYOUT</a:t>
            </a: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rgbClr val="000000"/>
                </a:solidFill>
                <a:latin typeface="Calibri"/>
                <a:ea typeface="Calibri"/>
                <a:cs typeface="Calibri"/>
                <a:sym typeface="Calibri"/>
              </a:rPr>
              <a:t>24 point  -  Main Text Body </a:t>
            </a:r>
            <a:endParaRPr sz="3000">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p:txBody>
      </p:sp>
      <p:sp>
        <p:nvSpPr>
          <p:cNvPr id="80" name="Google Shape;80;p13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0" i="0" u="none" strike="noStrike">
                <a:solidFill>
                  <a:srgbClr val="000000"/>
                </a:solidFill>
                <a:latin typeface="Calibri"/>
                <a:ea typeface="Calibri"/>
                <a:cs typeface="Calibri"/>
                <a:sym typeface="Calibri"/>
              </a:rPr>
              <a:t>Please ensure to keep the font sizes set as per the slide layouts. The font used throughout the </a:t>
            </a:r>
            <a:r>
              <a:rPr lang="en-GB" sz="2400" b="1" i="0" u="none" strike="noStrike">
                <a:solidFill>
                  <a:srgbClr val="000000"/>
                </a:solidFill>
                <a:latin typeface="Calibri"/>
                <a:ea typeface="Calibri"/>
                <a:cs typeface="Calibri"/>
                <a:sym typeface="Calibri"/>
              </a:rPr>
              <a:t>Leader SEEDS </a:t>
            </a:r>
            <a:r>
              <a:rPr lang="en-GB" sz="2400" b="0" i="0" u="none" strike="noStrike">
                <a:solidFill>
                  <a:srgbClr val="000000"/>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GB" sz="3600" b="1" i="1">
                <a:solidFill>
                  <a:srgbClr val="000000"/>
                </a:solidFill>
                <a:latin typeface="Calibri"/>
                <a:ea typeface="Calibri"/>
                <a:cs typeface="Calibri"/>
                <a:sym typeface="Calibri"/>
              </a:rPr>
              <a:t>Calibri</a:t>
            </a:r>
            <a:endParaRPr sz="3600">
              <a:solidFill>
                <a:srgbClr val="000000"/>
              </a:solidFill>
              <a:latin typeface="Calibri"/>
              <a:ea typeface="Calibri"/>
              <a:cs typeface="Calibri"/>
              <a:sym typeface="Calibri"/>
            </a:endParaRPr>
          </a:p>
        </p:txBody>
      </p:sp>
      <p:cxnSp>
        <p:nvCxnSpPr>
          <p:cNvPr id="81" name="Google Shape;81;p131"/>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82" name="Google Shape;82;p131"/>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83" name="Google Shape;83;p13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000000"/>
                </a:solidFill>
                <a:latin typeface="Calibri"/>
                <a:ea typeface="Calibri"/>
                <a:cs typeface="Calibri"/>
                <a:sym typeface="Calibri"/>
              </a:rPr>
              <a:t>*** </a:t>
            </a:r>
            <a:r>
              <a:rPr lang="en-GB" sz="2400" b="1">
                <a:solidFill>
                  <a:srgbClr val="000000"/>
                </a:solidFill>
                <a:latin typeface="Calibri"/>
                <a:ea typeface="Calibri"/>
                <a:cs typeface="Calibri"/>
                <a:sym typeface="Calibri"/>
              </a:rPr>
              <a:t>PLEASE DELETE THIS INSTRUCTION SLIDE BEFORE PRESENTING FINAL PRESENTATION </a:t>
            </a:r>
            <a:r>
              <a:rPr lang="en-GB"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p:txBody>
      </p:sp>
      <p:cxnSp>
        <p:nvCxnSpPr>
          <p:cNvPr id="84" name="Google Shape;84;p131"/>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85"/>
        <p:cNvGrpSpPr/>
        <p:nvPr/>
      </p:nvGrpSpPr>
      <p:grpSpPr>
        <a:xfrm>
          <a:off x="0" y="0"/>
          <a:ext cx="0" cy="0"/>
          <a:chOff x="0" y="0"/>
          <a:chExt cx="0" cy="0"/>
        </a:xfrm>
      </p:grpSpPr>
      <p:sp>
        <p:nvSpPr>
          <p:cNvPr id="86" name="Google Shape;86;p132"/>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87" name="Google Shape;87;p132"/>
          <p:cNvSpPr>
            <a:spLocks noGrp="1"/>
          </p:cNvSpPr>
          <p:nvPr>
            <p:ph type="pic" idx="2"/>
          </p:nvPr>
        </p:nvSpPr>
        <p:spPr>
          <a:xfrm>
            <a:off x="320540" y="335338"/>
            <a:ext cx="11578483" cy="6146707"/>
          </a:xfrm>
          <a:prstGeom prst="rect">
            <a:avLst/>
          </a:prstGeom>
          <a:solidFill>
            <a:srgbClr val="D8D8D8"/>
          </a:solidFill>
          <a:ln>
            <a:noFill/>
          </a:ln>
        </p:spPr>
      </p:sp>
      <p:sp>
        <p:nvSpPr>
          <p:cNvPr id="88" name="Google Shape;88;p132"/>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3"/>
          <p:cNvSpPr txBox="1"/>
          <p:nvPr/>
        </p:nvSpPr>
        <p:spPr>
          <a:xfrm>
            <a:off x="11094491" y="6277518"/>
            <a:ext cx="921179" cy="36954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b="0" i="0" u="none" strike="noStrike" cap="none">
                <a:solidFill>
                  <a:srgbClr val="000000"/>
                </a:solidFill>
                <a:latin typeface="Calibri"/>
                <a:ea typeface="Calibri"/>
                <a:cs typeface="Calibri"/>
                <a:sym typeface="Calibri"/>
              </a:rPr>
              <a:t>Leader SEEDS</a:t>
            </a:r>
            <a:endParaRPr/>
          </a:p>
        </p:txBody>
      </p:sp>
      <p:cxnSp>
        <p:nvCxnSpPr>
          <p:cNvPr id="11" name="Google Shape;11;p123"/>
          <p:cNvCxnSpPr>
            <a:endCxn id="10" idx="1"/>
          </p:cNvCxnSpPr>
          <p:nvPr/>
        </p:nvCxnSpPr>
        <p:spPr>
          <a:xfrm>
            <a:off x="-6409" y="6462289"/>
            <a:ext cx="11100900" cy="0"/>
          </a:xfrm>
          <a:prstGeom prst="straightConnector1">
            <a:avLst/>
          </a:prstGeom>
          <a:noFill/>
          <a:ln w="19050" cap="flat" cmpd="sng">
            <a:solidFill>
              <a:srgbClr val="000000"/>
            </a:solidFill>
            <a:prstDash val="solid"/>
            <a:miter lim="800000"/>
            <a:headEnd type="none" w="sm" len="sm"/>
            <a:tailEnd type="none" w="sm" len="sm"/>
          </a:ln>
        </p:spPr>
      </p:cxnSp>
      <p:pic>
        <p:nvPicPr>
          <p:cNvPr id="12" name="Google Shape;12;p123"/>
          <p:cNvPicPr preferRelativeResize="0"/>
          <p:nvPr/>
        </p:nvPicPr>
        <p:blipFill rotWithShape="1">
          <a:blip r:embed="rId16">
            <a:alphaModFix/>
          </a:blip>
          <a:srcRect l="62665" t="45652" r="17120" b="41908"/>
          <a:stretch/>
        </p:blipFill>
        <p:spPr>
          <a:xfrm>
            <a:off x="10427999" y="6099654"/>
            <a:ext cx="600505" cy="3695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bguides.unf.edu/digitalliteracy#:~:text=The%20American%20Library%20Association%20%28ALA%29%20defines%20digital%20literacy,cognitive%20and%20technical%20skills%22%20%28ALA%2C%20n.d.%2C%20para.%201%29."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hyperlink" Target="https://www.wearemarketing.com/blog/a-step-by-step-guide-to-structuring-a-digital-marketing-plan.html"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 Id="rId6" Type="http://schemas.openxmlformats.org/officeDocument/2006/relationships/hyperlink" Target="https://creately.com/lp/swot-analysis-tool-online/" TargetMode="External"/><Relationship Id="rId5" Type="http://schemas.openxmlformats.org/officeDocument/2006/relationships/hyperlink" Target="https://www.alignment.io/templates" TargetMode="External"/><Relationship Id="rId4" Type="http://schemas.openxmlformats.org/officeDocument/2006/relationships/hyperlink" Target="https://www.vendasta.com/blog/10-steps-digital-marketing-strategy/"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visual-paradigm.com/guide/strategic-analysis/what-is-swot-analysis/" TargetMode="External"/><Relationship Id="rId2" Type="http://schemas.openxmlformats.org/officeDocument/2006/relationships/notesSlide" Target="../notesSlides/notesSlide10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03.xml.rels><?xml version="1.0" encoding="UTF-8" standalone="yes"?>
<Relationships xmlns="http://schemas.openxmlformats.org/package/2006/relationships"><Relationship Id="rId3" Type="http://schemas.openxmlformats.org/officeDocument/2006/relationships/hyperlink" Target="https://www.accuracast.com/case-study/fanatics-black-friday/" TargetMode="External"/><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hyperlink" Target="https://get.apicbase.com/digital-transformation-restaurants-culture/" TargetMode="External"/><Relationship Id="rId2" Type="http://schemas.openxmlformats.org/officeDocument/2006/relationships/notesSlide" Target="../notesSlides/notesSlide10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0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hyperlink" Target="https://hbr.org/2022/02/4-lessons-from-levis-digital-transformation" TargetMode="External"/><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3.xml"/><Relationship Id="rId1" Type="http://schemas.openxmlformats.org/officeDocument/2006/relationships/slideLayout" Target="../slideLayouts/slideLayout3.xml"/><Relationship Id="rId4" Type="http://schemas.openxmlformats.org/officeDocument/2006/relationships/hyperlink" Target="https://venturebeat.com/ai/how-levis-uses-ai-to-accelerate-its-design-process-and-digital-transformation/" TargetMode="Externa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hyperlink" Target="https://upriseup.co.uk/blog/charity-digital-literacy-reports/" TargetMode="External"/><Relationship Id="rId2" Type="http://schemas.openxmlformats.org/officeDocument/2006/relationships/notesSlide" Target="../notesSlides/notesSlide126.xml"/><Relationship Id="rId1" Type="http://schemas.openxmlformats.org/officeDocument/2006/relationships/slideLayout" Target="../slideLayouts/slideLayout3.xml"/><Relationship Id="rId5" Type="http://schemas.openxmlformats.org/officeDocument/2006/relationships/hyperlink" Target="https://joinup.ec.europa.eu/sites/default/files/document/2014-12/How%20to%20strenghten%20digital%20literacy%20-%20Practical%20example%20of%20a%20European%20initiative%20SPreaD.pdf" TargetMode="External"/><Relationship Id="rId4" Type="http://schemas.openxmlformats.org/officeDocument/2006/relationships/hyperlink" Target="https://www.capgemini.com/2020/09/digital-literacy-in-the-times-of-covid/"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news.microsoft.com/cloudforgood/_media/downloads/en/digital-literacy-en.pdf" TargetMode="External"/><Relationship Id="rId2" Type="http://schemas.openxmlformats.org/officeDocument/2006/relationships/notesSlide" Target="../notesSlides/notesSlide127.xml"/><Relationship Id="rId1" Type="http://schemas.openxmlformats.org/officeDocument/2006/relationships/slideLayout" Target="../slideLayouts/slideLayout3.xml"/><Relationship Id="rId5" Type="http://schemas.openxmlformats.org/officeDocument/2006/relationships/hyperlink" Target="https://www.webwise.ie/teachers/digital_literacy/" TargetMode="External"/><Relationship Id="rId4" Type="http://schemas.openxmlformats.org/officeDocument/2006/relationships/hyperlink" Target="https://www.westernsydney.edu.au/studysmart/home/study_skills_guides/digital_literacy/what_is_digital_literacy#:~:text=Digital%20literacy%20means%20having%20the,social%20media%2C%20and%20mobile%20devices"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www.diggitmagazine.com/wiki/digital-culture#:~:text=Digital%20culture%20refers%20to%20culture%20shaped%20by%20the,personal%20computers%20and%20other%20devices%20such%20as%20smartphones" TargetMode="External"/><Relationship Id="rId2" Type="http://schemas.openxmlformats.org/officeDocument/2006/relationships/notesSlide" Target="../notesSlides/notesSlide128.xml"/><Relationship Id="rId1" Type="http://schemas.openxmlformats.org/officeDocument/2006/relationships/slideLayout" Target="../slideLayouts/slideLayout3.xml"/><Relationship Id="rId4" Type="http://schemas.openxmlformats.org/officeDocument/2006/relationships/hyperlink" Target="https://www.loginradius.com/blog/growth/7-mistakes-companies-make-during-digital-transformation/"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thirdsectorlab.co.uk/11-must-read-digital-inclusion-reports-and-case-studies/" TargetMode="External"/><Relationship Id="rId2" Type="http://schemas.openxmlformats.org/officeDocument/2006/relationships/notesSlide" Target="../notesSlides/notesSlide129.xml"/><Relationship Id="rId1" Type="http://schemas.openxmlformats.org/officeDocument/2006/relationships/slideLayout" Target="../slideLayouts/slideLayout3.xml"/><Relationship Id="rId6" Type="http://schemas.openxmlformats.org/officeDocument/2006/relationships/hyperlink" Target="https://www.educationalappstore.com/blog/4-best-apps-increasing-data-literacy-skills/" TargetMode="External"/><Relationship Id="rId5" Type="http://schemas.openxmlformats.org/officeDocument/2006/relationships/hyperlink" Target="https://dataschools.education/apps-tools-to-support-data-literacy/" TargetMode="External"/><Relationship Id="rId4" Type="http://schemas.openxmlformats.org/officeDocument/2006/relationships/hyperlink" Target="https://blog.remesh.ai/3-key-case-studies-for-successful-digital-transformat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hyperlink" Target="https://www.raconteur.net/technology/top-10-communication-and-collaboration-tools/" TargetMode="External"/><Relationship Id="rId2" Type="http://schemas.openxmlformats.org/officeDocument/2006/relationships/notesSlide" Target="../notesSlides/notesSlide130.xml"/><Relationship Id="rId1" Type="http://schemas.openxmlformats.org/officeDocument/2006/relationships/slideLayout" Target="../slideLayouts/slideLayout3.xml"/><Relationship Id="rId6" Type="http://schemas.openxmlformats.org/officeDocument/2006/relationships/hyperlink" Target="https://blog.mindmanager.com/blog/2020/07/07/202007problem-solving-tools/" TargetMode="External"/><Relationship Id="rId5" Type="http://schemas.openxmlformats.org/officeDocument/2006/relationships/hyperlink" Target="https://anvl.com/blog/keys-to-successful-digital-transformation/" TargetMode="External"/><Relationship Id="rId4" Type="http://schemas.openxmlformats.org/officeDocument/2006/relationships/hyperlink" Target="https://www.outbrain.com/blog/12-awesome-digital-content-creation-tools/"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www.lumapps.com/solutions/digital-transformation/digital-transformation-tools/" TargetMode="External"/><Relationship Id="rId2" Type="http://schemas.openxmlformats.org/officeDocument/2006/relationships/notesSlide" Target="../notesSlides/notesSlide131.xml"/><Relationship Id="rId1" Type="http://schemas.openxmlformats.org/officeDocument/2006/relationships/slideLayout" Target="../slideLayouts/slideLayout3.xml"/><Relationship Id="rId5" Type="http://schemas.openxmlformats.org/officeDocument/2006/relationships/hyperlink" Target="https://www.nibusinessinfo.co.uk/content/advantages-and-disadvantages-digital-marketing" TargetMode="External"/><Relationship Id="rId4" Type="http://schemas.openxmlformats.org/officeDocument/2006/relationships/hyperlink" Target="https://tedigitalmarketing.com/digital-marketing/5-tips-to-creating-a-successful-digital-marketing-strategy/"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www.cardinaldigitalmarketing.com/blog/top-9-benefits-of-digital-marketing/" TargetMode="External"/><Relationship Id="rId2" Type="http://schemas.openxmlformats.org/officeDocument/2006/relationships/notesSlide" Target="../notesSlides/notesSlide132.xml"/><Relationship Id="rId1" Type="http://schemas.openxmlformats.org/officeDocument/2006/relationships/slideLayout" Target="../slideLayouts/slideLayout3.xml"/><Relationship Id="rId6" Type="http://schemas.openxmlformats.org/officeDocument/2006/relationships/hyperlink" Target="https://www.husson.edu/online/blog/2021/07/marketing-case-studies" TargetMode="External"/><Relationship Id="rId5" Type="http://schemas.openxmlformats.org/officeDocument/2006/relationships/hyperlink" Target="https://redmediauk.com/marketing-in-the-third-sector/" TargetMode="External"/><Relationship Id="rId4" Type="http://schemas.openxmlformats.org/officeDocument/2006/relationships/hyperlink" Target="https://linchpinseo.com/challenges-facing-digital-marketers/"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digileaders.com/how-to-lead-a-successful-digital-team/" TargetMode="External"/><Relationship Id="rId2" Type="http://schemas.openxmlformats.org/officeDocument/2006/relationships/notesSlide" Target="../notesSlides/notesSlide133.xml"/><Relationship Id="rId1" Type="http://schemas.openxmlformats.org/officeDocument/2006/relationships/slideLayout" Target="../slideLayouts/slideLayout3.xml"/><Relationship Id="rId6" Type="http://schemas.openxmlformats.org/officeDocument/2006/relationships/hyperlink" Target="https://www.ourtandem.com/" TargetMode="External"/><Relationship Id="rId5" Type="http://schemas.openxmlformats.org/officeDocument/2006/relationships/hyperlink" Target="https://www.capgemini.com/fi-en/wp-content/uploads/sites/27/2018/09/dti-digitalculture_report_v2.pdf" TargetMode="External"/><Relationship Id="rId4" Type="http://schemas.openxmlformats.org/officeDocument/2006/relationships/hyperlink" Target="https://knolskape.com/blog-characteristics-of-digital-culture/"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hbr.org/2022/02/4-lessons-from-levis-digital-transformation" TargetMode="External"/><Relationship Id="rId2" Type="http://schemas.openxmlformats.org/officeDocument/2006/relationships/notesSlide" Target="../notesSlides/notesSlide134.xml"/><Relationship Id="rId1" Type="http://schemas.openxmlformats.org/officeDocument/2006/relationships/slideLayout" Target="../slideLayouts/slideLayout3.xml"/><Relationship Id="rId5" Type="http://schemas.openxmlformats.org/officeDocument/2006/relationships/hyperlink" Target="https://www.westernsydney.edu.au/studysmart/home/study_skills_guides/digital_literacy/what_is_digital_literacy" TargetMode="External"/><Relationship Id="rId4" Type="http://schemas.openxmlformats.org/officeDocument/2006/relationships/hyperlink" Target="https://www.renaissance.com/2019/02/08/blog-digital-literacy-why-does-it-matter/#:~:text=The%20American%20Library%20Association%20(ALA,both%20cognitive%20and%20technical%20skills.%E2%80%9D"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www.jisc.ac.uk/guides/developing-digital-literacies" TargetMode="External"/><Relationship Id="rId2" Type="http://schemas.openxmlformats.org/officeDocument/2006/relationships/notesSlide" Target="../notesSlides/notesSlide135.xml"/><Relationship Id="rId1" Type="http://schemas.openxmlformats.org/officeDocument/2006/relationships/slideLayout" Target="../slideLayouts/slideLayout3.xml"/><Relationship Id="rId6" Type="http://schemas.openxmlformats.org/officeDocument/2006/relationships/hyperlink" Target="https://gdsgroup.com/insights/marketing/digital-transformation-framework/" TargetMode="External"/><Relationship Id="rId5" Type="http://schemas.openxmlformats.org/officeDocument/2006/relationships/hyperlink" Target="https://gdsgroup.com/insights/marketing/blueprint-for-digital-leadership/#:~:text=Digital%20leadership%20is%20the%20strategic,for%20overseeing%20the%20digital%20assets" TargetMode="External"/><Relationship Id="rId4" Type="http://schemas.openxmlformats.org/officeDocument/2006/relationships/hyperlink" Target="https://techboomers.com/importance-of-digital-literacy"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careerwise.co.za/digital-literacy/" TargetMode="External"/><Relationship Id="rId2" Type="http://schemas.openxmlformats.org/officeDocument/2006/relationships/notesSlide" Target="../notesSlides/notesSlide136.xml"/><Relationship Id="rId1" Type="http://schemas.openxmlformats.org/officeDocument/2006/relationships/slideLayout" Target="../slideLayouts/slideLayout3.xml"/><Relationship Id="rId6" Type="http://schemas.openxmlformats.org/officeDocument/2006/relationships/hyperlink" Target="https://www.smartsheet.com/content-center/executive-center/digital-transformation/how-achieve-five-competencies-effective-digital-leaders" TargetMode="External"/><Relationship Id="rId5" Type="http://schemas.openxmlformats.org/officeDocument/2006/relationships/hyperlink" Target="https://upriseup.co.uk/blog/charity-digital-literacy-reports/" TargetMode="External"/><Relationship Id="rId4" Type="http://schemas.openxmlformats.org/officeDocument/2006/relationships/hyperlink" Target="https://ec.europa.eu/digital-single-market/en/news/new-report-shows-digital-skills-are-required-all-types-jobs"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www2.deloitte.com/content/dam/Deloitte/uk/Documents/public-sector/deloitte-uk-decoding-digital-leadership.pdf" TargetMode="External"/><Relationship Id="rId2" Type="http://schemas.openxmlformats.org/officeDocument/2006/relationships/notesSlide" Target="../notesSlides/notesSlide137.xml"/><Relationship Id="rId1" Type="http://schemas.openxmlformats.org/officeDocument/2006/relationships/slideLayout" Target="../slideLayouts/slideLayout3.xml"/><Relationship Id="rId5" Type="http://schemas.openxmlformats.org/officeDocument/2006/relationships/hyperlink" Target="https://www.redhat.com/en/services/consulting/open-innovation-labs?sc_cid=7013a00000269xoAAA&amp;gclid=CjwKCAiApfeQBhAUEiwA7K_UH-a88Ob-on_rMBHiP3zMRabjf-h7cLci5kaes4cUGxN8KDh__kImxBoChDUQAvD_BwE&amp;gclsrc=aw.ds" TargetMode="External"/><Relationship Id="rId4" Type="http://schemas.openxmlformats.org/officeDocument/2006/relationships/hyperlink" Target="https://theonebrief.com/the-digital-leader-core-competencies-for-a-new-era/"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www.redhat.com/en/engage/organize-for-innovation-20180913?sc_cid=7013a00000269xpAAA&amp;gclid=CjwKCAiApfeQBhAUEiwA7K_UHxPdDVA1s1OIJyVgw-8bDauRMsyT-ADFsErR-faXFBHkHVwvu2qP6BoC4FQQAvD_BwE&amp;gclsrc=aw.ds" TargetMode="External"/><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westernsydney.edu.au/studysmart/home/study_skills_guides/digital_literacy/what_is_digital_literac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pgemini.com/us-en/news/research-world-wealth-report-2020/"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businessinsider.com/chart-of-the-day-why-americans-dont-use-the-internet-2010-8"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www.itu.int/hub/2021/11/facts-and-figures-2021-2-9-billion-people-still-offlin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elmmagazine.eu/adult-education-and-mature-learners/breaking-through-the-barrier-of-digital-complexit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jisc.ac.uk/guides/developing-digital-literacie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esheninger.blogspot.com/2020/05/the-vital-role-of-digital-leadership-in.html"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remesh.ai/"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joint-research-centre.ec.europa.eu/digcomp/digital-competence-framework-20_en"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ww.researchgate.net/figure/The-digital-competence-and-its-areas-own-elaboration-based-on-Redecker-and-Punie-2017_fig1_337089672"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academy.itu.int/sites/default/files/media2/file/20-00227_1f_Digital_Skills_assessment_Guidebook_%2028%20May%202020.pdf"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martgraphs.concord.org/apps/graph-literacy/"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hyperlink" Target="https://trends.google.co.uk/trends/?geo=GB" TargetMode="External"/><Relationship Id="rId4" Type="http://schemas.openxmlformats.org/officeDocument/2006/relationships/hyperlink" Target="https://www.gapminder.org/tools/#$chart-type=bubbles&amp;url=v1"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atagifmaker.withgoogle.com/"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hyperlink" Target="https://www.tableau.com/products/mobile" TargetMode="External"/><Relationship Id="rId4" Type="http://schemas.openxmlformats.org/officeDocument/2006/relationships/hyperlink" Target="https://play.google.com/store/apps/details?id=com.techtweets.basicstatistics&amp;hl=en_U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slack.com/"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hyperlink" Target="https://basecamp.com/" TargetMode="External"/><Relationship Id="rId4" Type="http://schemas.openxmlformats.org/officeDocument/2006/relationships/hyperlink" Target="https://www.microsoft.com/en-us/microsoft-teams/log-in"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trello.com/"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hyperlink" Target="https://asana.com/?noredirect" TargetMode="External"/><Relationship Id="rId4" Type="http://schemas.openxmlformats.org/officeDocument/2006/relationships/hyperlink" Target="https://www.zoom.us/"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eaglesflight.com/resource/creating-a-culture-of-collaboration-5-strategies-to-help-you-do-so/"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hyperlink" Target="https://www.peoplematters.in/site/interstitial?return_to=%2Farticle%2Fculture%2Fdiverse-and-collaborative-culture-is-a-powerful-competitive-advantage-15120" TargetMode="External"/><Relationship Id="rId5" Type="http://schemas.openxmlformats.org/officeDocument/2006/relationships/image" Target="../media/image14.png"/><Relationship Id="rId4" Type="http://schemas.openxmlformats.org/officeDocument/2006/relationships/hyperlink" Target="https://www.i4cp.com/productivity-blog/top-employers-are-5-5x-more-likely-to-reward-collaboration"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www.outbrain.com/blog/12-awesome-digital-content-creation-tools/"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s://www.guinrank.com/blog/en/view/76/what-is-content-creation"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hyperlink" Target="https://blog.hubspot.com/marketing/content-creati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www.outbrain.com/blog/12-awesome-digital-content-creation-tools/"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s://www.outbrain.com/blog/12-awesome-digital-content-creation-tools/"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s://top10antivirus.review/"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s://top10antivirus.review/"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s://blog.mindmanager.com/blog/2020/07/07/202007problem-solving-tools/"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s://www.reliableplant.com/Read/14690/high-performance-team"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hyperlink" Target="https://www.isixsigma.com/dictionary/deming-cycle-pdca/"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feedough.com/deming-cycle-pdca-cycle/"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hyperlink" Target="https://www.smartinsights.com/digital-marketing-strategy/digital-strategy-development/10-reasons-for-digital-marketing-strategy/"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hyperlink" Target="https://digifix.com.au/how-to-improve-customer-loyalty-with-digital-marketing/"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hyperlink" Target="https://digifix.com.au/how-to-improve-customer-loyalty-with-digital-marketing/" TargetMode="External"/><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hyperlink" Target="https://www.wearemarketing.com/blog/a-step-by-step-guide-to-structuring-a-digital-marketing-plan.html"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txBox="1">
            <a:spLocks noGrp="1"/>
          </p:cNvSpPr>
          <p:nvPr>
            <p:ph type="body" idx="1"/>
          </p:nvPr>
        </p:nvSpPr>
        <p:spPr>
          <a:xfrm>
            <a:off x="4000500" y="2255955"/>
            <a:ext cx="7815022" cy="8628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GB" b="0"/>
              <a:t>Digital Literacy</a:t>
            </a:r>
            <a:endParaRPr/>
          </a:p>
        </p:txBody>
      </p:sp>
      <p:sp>
        <p:nvSpPr>
          <p:cNvPr id="151" name="Google Shape;151;p1"/>
          <p:cNvSpPr txBox="1">
            <a:spLocks noGrp="1"/>
          </p:cNvSpPr>
          <p:nvPr>
            <p:ph type="body" idx="3"/>
          </p:nvPr>
        </p:nvSpPr>
        <p:spPr>
          <a:xfrm>
            <a:off x="598505" y="5197523"/>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GB"/>
              <a:t>www.</a:t>
            </a:r>
            <a:r>
              <a:rPr lang="en-GB" sz="3600" b="1"/>
              <a:t>leaderseeds</a:t>
            </a:r>
            <a:r>
              <a:rPr lang="en-GB"/>
              <a:t>.eu</a:t>
            </a:r>
            <a:endParaRPr/>
          </a:p>
        </p:txBody>
      </p:sp>
      <p:sp>
        <p:nvSpPr>
          <p:cNvPr id="152" name="Google Shape;152;p1"/>
          <p:cNvSpPr txBox="1"/>
          <p:nvPr/>
        </p:nvSpPr>
        <p:spPr>
          <a:xfrm>
            <a:off x="4000500" y="3429000"/>
            <a:ext cx="7815022" cy="8628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GB" sz="4800" b="0">
                <a:solidFill>
                  <a:srgbClr val="000000"/>
                </a:solidFill>
                <a:latin typeface="Calibri"/>
                <a:ea typeface="Calibri"/>
                <a:cs typeface="Calibri"/>
                <a:sym typeface="Calibri"/>
              </a:rPr>
              <a:t>Module 1</a:t>
            </a:r>
            <a:endParaRPr/>
          </a:p>
        </p:txBody>
      </p:sp>
      <p:sp>
        <p:nvSpPr>
          <p:cNvPr id="2" name="TextBox 1">
            <a:extLst>
              <a:ext uri="{FF2B5EF4-FFF2-40B4-BE49-F238E27FC236}">
                <a16:creationId xmlns:a16="http://schemas.microsoft.com/office/drawing/2014/main" id="{D1B13392-6656-9D45-C0DE-A98160161744}"/>
              </a:ext>
            </a:extLst>
          </p:cNvPr>
          <p:cNvSpPr txBox="1"/>
          <p:nvPr/>
        </p:nvSpPr>
        <p:spPr>
          <a:xfrm>
            <a:off x="5086349" y="5695949"/>
            <a:ext cx="3952875"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dirty="0">
                <a:latin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Digital literacy </a:t>
            </a:r>
            <a:r>
              <a:rPr lang="en-GB"/>
              <a:t>is defined by </a:t>
            </a:r>
            <a:r>
              <a:rPr lang="en-GB" u="sng">
                <a:solidFill>
                  <a:schemeClr val="hlink"/>
                </a:solidFill>
                <a:hlinkClick r:id="rId3"/>
              </a:rPr>
              <a:t>The American Library Association (ALA)</a:t>
            </a:r>
            <a:r>
              <a:rPr lang="en-GB"/>
              <a:t> as “the ability to use information and communication technologies to find, evaluate, create, and communicate information, requiring both cognitive and technical skills”. </a:t>
            </a:r>
            <a:endParaRPr/>
          </a:p>
          <a:p>
            <a:pPr marL="228600" lvl="0" indent="-228600" algn="l" rtl="0">
              <a:lnSpc>
                <a:spcPct val="90000"/>
              </a:lnSpc>
              <a:spcBef>
                <a:spcPts val="1000"/>
              </a:spcBef>
              <a:spcAft>
                <a:spcPts val="0"/>
              </a:spcAft>
              <a:buClr>
                <a:srgbClr val="000000"/>
              </a:buClr>
              <a:buSzPts val="2400"/>
              <a:buNone/>
            </a:pPr>
            <a:endParaRPr/>
          </a:p>
        </p:txBody>
      </p:sp>
      <p:sp>
        <p:nvSpPr>
          <p:cNvPr id="217" name="Google Shape;217;p1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Definitions of Digital Literacy</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g1873aed434a_0_17"/>
          <p:cNvSpPr txBox="1">
            <a:spLocks noGrp="1"/>
          </p:cNvSpPr>
          <p:nvPr>
            <p:ph type="body" idx="1"/>
          </p:nvPr>
        </p:nvSpPr>
        <p:spPr>
          <a:xfrm>
            <a:off x="798379" y="1898947"/>
            <a:ext cx="10595100" cy="419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Tx/>
              <a:buSzPts val="2400"/>
              <a:buFont typeface="Calibri" panose="020F0502020204030204" pitchFamily="34" charset="0"/>
              <a:buChar char="●"/>
            </a:pPr>
            <a:r>
              <a:rPr lang="en-GB" b="1" i="0" strike="noStrike" cap="none" dirty="0">
                <a:solidFill>
                  <a:schemeClr val="accent2"/>
                </a:solidFill>
                <a:latin typeface="Calibri"/>
                <a:ea typeface="Calibri"/>
                <a:cs typeface="Calibri"/>
                <a:sym typeface="Calibri"/>
              </a:rPr>
              <a:t>Creating your identity: </a:t>
            </a:r>
            <a:r>
              <a:rPr lang="en-GB" b="0" i="0" strike="noStrike" cap="none" dirty="0">
                <a:latin typeface="Calibri"/>
                <a:ea typeface="Calibri"/>
                <a:cs typeface="Calibri"/>
                <a:sym typeface="Calibri"/>
              </a:rPr>
              <a:t>digital marketing can help you define your cause and spread awareness about your operations to a wide audience. </a:t>
            </a:r>
            <a:endParaRPr dirty="0"/>
          </a:p>
          <a:p>
            <a:pPr marL="342900" marR="0" lvl="0" indent="-342900" algn="l" rtl="0">
              <a:lnSpc>
                <a:spcPct val="120000"/>
              </a:lnSpc>
              <a:spcBef>
                <a:spcPts val="0"/>
              </a:spcBef>
              <a:spcAft>
                <a:spcPts val="0"/>
              </a:spcAft>
              <a:buClrTx/>
              <a:buSzPts val="2400"/>
              <a:buFont typeface="Calibri" panose="020F0502020204030204" pitchFamily="34" charset="0"/>
              <a:buChar char="●"/>
            </a:pPr>
            <a:endParaRPr b="0" i="0" strike="noStrike" cap="none" dirty="0">
              <a:latin typeface="Calibri"/>
              <a:ea typeface="Calibri"/>
              <a:cs typeface="Calibri"/>
              <a:sym typeface="Calibri"/>
            </a:endParaRPr>
          </a:p>
          <a:p>
            <a:pPr marL="342900" marR="0" lvl="0" indent="-342900" algn="l" rtl="0">
              <a:lnSpc>
                <a:spcPct val="120000"/>
              </a:lnSpc>
              <a:spcBef>
                <a:spcPts val="0"/>
              </a:spcBef>
              <a:spcAft>
                <a:spcPts val="0"/>
              </a:spcAft>
              <a:buClrTx/>
              <a:buSzPts val="2400"/>
              <a:buFont typeface="Calibri" panose="020F0502020204030204" pitchFamily="34" charset="0"/>
              <a:buChar char="●"/>
            </a:pPr>
            <a:r>
              <a:rPr lang="en-GB" b="1" i="0" strike="noStrike" cap="none" dirty="0">
                <a:solidFill>
                  <a:schemeClr val="accent2"/>
                </a:solidFill>
                <a:latin typeface="Calibri"/>
                <a:ea typeface="Calibri"/>
                <a:cs typeface="Calibri"/>
                <a:sym typeface="Calibri"/>
              </a:rPr>
              <a:t>Improve your web design: </a:t>
            </a:r>
            <a:r>
              <a:rPr lang="en-GB" b="0" i="0" strike="noStrike" cap="none" dirty="0">
                <a:latin typeface="Calibri"/>
                <a:ea typeface="Calibri"/>
                <a:cs typeface="Calibri"/>
                <a:sym typeface="Calibri"/>
              </a:rPr>
              <a:t>a website is a fundamental part of all organisations, including TSOs. </a:t>
            </a:r>
            <a:endParaRPr dirty="0"/>
          </a:p>
          <a:p>
            <a:pPr marL="495300" marR="0" lvl="0" indent="-342900" algn="l" rtl="0">
              <a:lnSpc>
                <a:spcPct val="120000"/>
              </a:lnSpc>
              <a:spcBef>
                <a:spcPts val="0"/>
              </a:spcBef>
              <a:spcAft>
                <a:spcPts val="0"/>
              </a:spcAft>
              <a:buClrTx/>
              <a:buSzPts val="2400"/>
              <a:buFont typeface="Calibri" panose="020F0502020204030204" pitchFamily="34" charset="0"/>
              <a:buChar char="●"/>
            </a:pPr>
            <a:endParaRPr b="0" i="0" strike="noStrike" cap="none" dirty="0">
              <a:latin typeface="Calibri"/>
              <a:ea typeface="Calibri"/>
              <a:cs typeface="Calibri"/>
              <a:sym typeface="Calibri"/>
            </a:endParaRPr>
          </a:p>
          <a:p>
            <a:pPr marL="342900" marR="0" lvl="0" indent="-342900" algn="l" rtl="0">
              <a:lnSpc>
                <a:spcPct val="120000"/>
              </a:lnSpc>
              <a:spcBef>
                <a:spcPts val="0"/>
              </a:spcBef>
              <a:spcAft>
                <a:spcPts val="0"/>
              </a:spcAft>
              <a:buClrTx/>
              <a:buSzPts val="2400"/>
              <a:buFont typeface="Calibri" panose="020F0502020204030204" pitchFamily="34" charset="0"/>
              <a:buChar char="●"/>
            </a:pPr>
            <a:r>
              <a:rPr lang="en-GB" b="1" i="0" strike="noStrike" cap="none" dirty="0">
                <a:solidFill>
                  <a:schemeClr val="accent2"/>
                </a:solidFill>
                <a:latin typeface="Calibri"/>
                <a:ea typeface="Calibri"/>
                <a:cs typeface="Calibri"/>
                <a:sym typeface="Calibri"/>
              </a:rPr>
              <a:t>Putting yourself out there: </a:t>
            </a:r>
            <a:r>
              <a:rPr lang="en-GB" b="0" i="0" strike="noStrike" cap="none" dirty="0">
                <a:latin typeface="Calibri"/>
                <a:ea typeface="Calibri"/>
                <a:cs typeface="Calibri"/>
                <a:sym typeface="Calibri"/>
              </a:rPr>
              <a:t>digital marketing can help you be active and present within a competitive market and put yourself out there to compete with the business sector. </a:t>
            </a:r>
            <a:endParaRPr dirty="0"/>
          </a:p>
        </p:txBody>
      </p:sp>
      <p:sp>
        <p:nvSpPr>
          <p:cNvPr id="943" name="Google Shape;943;g1873aed434a_0_17"/>
          <p:cNvSpPr txBox="1">
            <a:spLocks noGrp="1"/>
          </p:cNvSpPr>
          <p:nvPr>
            <p:ph type="body" idx="2"/>
          </p:nvPr>
        </p:nvSpPr>
        <p:spPr>
          <a:xfrm>
            <a:off x="798380" y="761603"/>
            <a:ext cx="10595100" cy="80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600"/>
              <a:buNone/>
            </a:pPr>
            <a:r>
              <a:rPr lang="en-GB" dirty="0"/>
              <a:t>The main steps for the development of Digital Marketing Policy</a:t>
            </a:r>
            <a:endParaRP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g1873aed434a_0_23"/>
          <p:cNvSpPr txBox="1">
            <a:spLocks noGrp="1"/>
          </p:cNvSpPr>
          <p:nvPr>
            <p:ph type="body" idx="1"/>
          </p:nvPr>
        </p:nvSpPr>
        <p:spPr>
          <a:xfrm>
            <a:off x="798454" y="1565297"/>
            <a:ext cx="10595100" cy="4197300"/>
          </a:xfrm>
          <a:prstGeom prst="rect">
            <a:avLst/>
          </a:prstGeom>
          <a:noFill/>
          <a:ln>
            <a:noFill/>
          </a:ln>
        </p:spPr>
        <p:txBody>
          <a:bodyPr spcFirstLastPara="1" wrap="square" lIns="91425" tIns="45700" rIns="91425" bIns="45700" anchor="t" anchorCtr="0">
            <a:noAutofit/>
          </a:bodyPr>
          <a:lstStyle/>
          <a:p>
            <a:pPr marL="419100" marR="0" lvl="0" indent="-342900" algn="l" rtl="0">
              <a:lnSpc>
                <a:spcPct val="120000"/>
              </a:lnSpc>
              <a:spcBef>
                <a:spcPts val="0"/>
              </a:spcBef>
              <a:spcAft>
                <a:spcPts val="0"/>
              </a:spcAft>
              <a:buSzPts val="2400"/>
              <a:buFont typeface="Calibri" panose="020F0502020204030204" pitchFamily="34" charset="0"/>
              <a:buChar char="●"/>
            </a:pPr>
            <a:r>
              <a:rPr lang="en-GB" dirty="0"/>
              <a:t>Carrying out an </a:t>
            </a:r>
            <a:r>
              <a:rPr lang="en-GB" u="sng" dirty="0">
                <a:solidFill>
                  <a:schemeClr val="hlink"/>
                </a:solidFill>
                <a:hlinkClick r:id="rId3"/>
              </a:rPr>
              <a:t>analysis</a:t>
            </a:r>
            <a:r>
              <a:rPr lang="en-GB" dirty="0">
                <a:solidFill>
                  <a:srgbClr val="FF0000"/>
                </a:solidFill>
              </a:rPr>
              <a:t> </a:t>
            </a:r>
            <a:r>
              <a:rPr lang="en-GB" dirty="0"/>
              <a:t>of your marketing policy is a way to identify its main strengths and weaknesses and help you develop solutions to potential problems. </a:t>
            </a:r>
            <a:endParaRPr dirty="0"/>
          </a:p>
          <a:p>
            <a:pPr marL="342900" marR="0" lvl="0" indent="-342900" algn="l" rtl="0">
              <a:lnSpc>
                <a:spcPct val="120000"/>
              </a:lnSpc>
              <a:spcBef>
                <a:spcPts val="0"/>
              </a:spcBef>
              <a:spcAft>
                <a:spcPts val="0"/>
              </a:spcAft>
              <a:buFont typeface="Calibri" panose="020F0502020204030204" pitchFamily="34" charset="0"/>
              <a:buChar char="●"/>
            </a:pPr>
            <a:endParaRPr dirty="0"/>
          </a:p>
          <a:p>
            <a:pPr marL="419100" marR="0" lvl="0" indent="-342900" algn="l" rtl="0">
              <a:lnSpc>
                <a:spcPct val="120000"/>
              </a:lnSpc>
              <a:spcBef>
                <a:spcPts val="0"/>
              </a:spcBef>
              <a:spcAft>
                <a:spcPts val="0"/>
              </a:spcAft>
              <a:buSzPts val="2400"/>
              <a:buFont typeface="Calibri" panose="020F0502020204030204" pitchFamily="34" charset="0"/>
              <a:buChar char="●"/>
            </a:pPr>
            <a:r>
              <a:rPr lang="en-GB" dirty="0"/>
              <a:t>A useful framework for this process is the SWOT analysis which offers an opportunity to look at the strengths, weaknesses, opportunities and threats for your digital marketing policy.</a:t>
            </a:r>
            <a:r>
              <a:rPr lang="en-GB" b="1" dirty="0"/>
              <a:t> </a:t>
            </a:r>
            <a:endParaRPr b="1" dirty="0"/>
          </a:p>
          <a:p>
            <a:pPr marL="342900" marR="0" lvl="0" indent="-342900" algn="l" rtl="0">
              <a:lnSpc>
                <a:spcPct val="120000"/>
              </a:lnSpc>
              <a:spcBef>
                <a:spcPts val="0"/>
              </a:spcBef>
              <a:spcAft>
                <a:spcPts val="0"/>
              </a:spcAft>
              <a:buFont typeface="Calibri" panose="020F0502020204030204" pitchFamily="34" charset="0"/>
              <a:buChar char="●"/>
            </a:pPr>
            <a:endParaRPr b="1" dirty="0"/>
          </a:p>
          <a:p>
            <a:pPr marL="419100" marR="0" lvl="0" indent="-342900" algn="l" rtl="0">
              <a:lnSpc>
                <a:spcPct val="120000"/>
              </a:lnSpc>
              <a:spcBef>
                <a:spcPts val="0"/>
              </a:spcBef>
              <a:spcAft>
                <a:spcPts val="0"/>
              </a:spcAft>
              <a:buSzPts val="2400"/>
              <a:buFont typeface="Calibri" panose="020F0502020204030204" pitchFamily="34" charset="0"/>
              <a:buChar char="●"/>
            </a:pPr>
            <a:r>
              <a:rPr lang="en-GB" dirty="0"/>
              <a:t>Online tools for a SWOT analysis: </a:t>
            </a:r>
            <a:r>
              <a:rPr lang="en-GB" u="sng" dirty="0" err="1">
                <a:solidFill>
                  <a:schemeClr val="hlink"/>
                </a:solidFill>
                <a:hlinkClick r:id="rId4"/>
              </a:rPr>
              <a:t>VisualParadigm</a:t>
            </a:r>
            <a:r>
              <a:rPr lang="en-GB" dirty="0"/>
              <a:t>,</a:t>
            </a:r>
            <a:r>
              <a:rPr lang="en-GB" dirty="0">
                <a:solidFill>
                  <a:srgbClr val="FF0000"/>
                </a:solidFill>
              </a:rPr>
              <a:t> </a:t>
            </a:r>
            <a:r>
              <a:rPr lang="en-GB" u="sng" dirty="0">
                <a:solidFill>
                  <a:schemeClr val="hlink"/>
                </a:solidFill>
                <a:hlinkClick r:id="rId5"/>
              </a:rPr>
              <a:t>Alignment</a:t>
            </a:r>
            <a:r>
              <a:rPr lang="en-GB" dirty="0"/>
              <a:t>,</a:t>
            </a:r>
            <a:r>
              <a:rPr lang="en-GB" dirty="0">
                <a:solidFill>
                  <a:srgbClr val="FF0000"/>
                </a:solidFill>
              </a:rPr>
              <a:t> </a:t>
            </a:r>
            <a:r>
              <a:rPr lang="en-GB" u="sng" dirty="0" err="1">
                <a:solidFill>
                  <a:schemeClr val="hlink"/>
                </a:solidFill>
                <a:hlinkClick r:id="rId6"/>
              </a:rPr>
              <a:t>Creately</a:t>
            </a:r>
            <a:r>
              <a:rPr lang="en-GB" dirty="0"/>
              <a:t>, etc. </a:t>
            </a:r>
            <a:endParaRPr dirty="0"/>
          </a:p>
        </p:txBody>
      </p:sp>
      <p:sp>
        <p:nvSpPr>
          <p:cNvPr id="950" name="Google Shape;950;g1873aed434a_0_23"/>
          <p:cNvSpPr txBox="1">
            <a:spLocks noGrp="1"/>
          </p:cNvSpPr>
          <p:nvPr>
            <p:ph type="body" idx="2"/>
          </p:nvPr>
        </p:nvSpPr>
        <p:spPr>
          <a:xfrm>
            <a:off x="798380" y="761603"/>
            <a:ext cx="10595100" cy="80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600"/>
              <a:buNone/>
            </a:pPr>
            <a:r>
              <a:rPr lang="en-GB" dirty="0"/>
              <a:t>Evaluating your Digital Marketing Policy</a:t>
            </a:r>
            <a:endParaRP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1873aed434a_0_29"/>
          <p:cNvSpPr txBox="1">
            <a:spLocks noGrp="1"/>
          </p:cNvSpPr>
          <p:nvPr>
            <p:ph type="body" idx="1"/>
          </p:nvPr>
        </p:nvSpPr>
        <p:spPr>
          <a:xfrm>
            <a:off x="3642625" y="5639450"/>
            <a:ext cx="7986000" cy="6069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sz="1000">
                <a:solidFill>
                  <a:srgbClr val="FF0000"/>
                </a:solidFill>
              </a:rPr>
              <a:t>Source: </a:t>
            </a:r>
            <a:r>
              <a:rPr lang="en-GB" sz="1000" u="sng">
                <a:solidFill>
                  <a:schemeClr val="hlink"/>
                </a:solidFill>
                <a:hlinkClick r:id="rId3"/>
              </a:rPr>
              <a:t>https://www.visual-paradigm.com/guide/strategic-analysis/what-is-swot-analysis/</a:t>
            </a:r>
            <a:r>
              <a:rPr lang="en-GB" sz="1000">
                <a:solidFill>
                  <a:srgbClr val="FF0000"/>
                </a:solidFill>
              </a:rPr>
              <a:t> </a:t>
            </a:r>
            <a:endParaRPr sz="1000">
              <a:solidFill>
                <a:srgbClr val="FF0000"/>
              </a:solidFill>
            </a:endParaRPr>
          </a:p>
        </p:txBody>
      </p:sp>
      <p:pic>
        <p:nvPicPr>
          <p:cNvPr id="957" name="Google Shape;957;g1873aed434a_0_29"/>
          <p:cNvPicPr preferRelativeResize="0"/>
          <p:nvPr/>
        </p:nvPicPr>
        <p:blipFill>
          <a:blip r:embed="rId4">
            <a:alphaModFix/>
          </a:blip>
          <a:stretch>
            <a:fillRect/>
          </a:stretch>
        </p:blipFill>
        <p:spPr>
          <a:xfrm>
            <a:off x="3642613" y="518375"/>
            <a:ext cx="4906775" cy="498062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8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0" i="0" u="sng" strike="noStrike" cap="none" dirty="0">
                <a:solidFill>
                  <a:schemeClr val="hlink"/>
                </a:solidFill>
                <a:latin typeface="Calibri"/>
                <a:ea typeface="Calibri"/>
                <a:cs typeface="Calibri"/>
                <a:sym typeface="Calibri"/>
                <a:hlinkClick r:id="rId3"/>
              </a:rPr>
              <a:t>Fanatics</a:t>
            </a:r>
            <a:r>
              <a:rPr lang="en-GB" b="0" i="0" strike="noStrike" cap="none" dirty="0">
                <a:latin typeface="Calibri"/>
                <a:ea typeface="Calibri"/>
                <a:cs typeface="Calibri"/>
                <a:sym typeface="Calibri"/>
              </a:rPr>
              <a:t>, an e-commerce store selling sports apparel saw a major increase on their sales when they decided to use digital content marketing to provide their customers with more reasons to engage with the company’s website.</a:t>
            </a:r>
            <a:r>
              <a:rPr lang="en-GB" dirty="0"/>
              <a:t> The company used AdWords, Google Shopping and Facebook campaigns to reach a wider target and establish an ongoing </a:t>
            </a:r>
            <a:r>
              <a:rPr lang="en-GB" dirty="0" err="1"/>
              <a:t>engangment</a:t>
            </a:r>
            <a:r>
              <a:rPr lang="en-GB" dirty="0"/>
              <a:t> with potential customers. </a:t>
            </a:r>
            <a:endParaRPr dirty="0"/>
          </a:p>
          <a:p>
            <a:pPr marL="0" marR="0" lvl="0" indent="0" algn="l" rtl="0">
              <a:lnSpc>
                <a:spcPct val="120000"/>
              </a:lnSpc>
              <a:spcBef>
                <a:spcPts val="0"/>
              </a:spcBef>
              <a:spcAft>
                <a:spcPts val="0"/>
              </a:spcAft>
              <a:buNone/>
            </a:pPr>
            <a:endParaRPr dirty="0">
              <a:solidFill>
                <a:srgbClr val="FF0000"/>
              </a:solidFill>
            </a:endParaRPr>
          </a:p>
          <a:p>
            <a:pPr marL="685800" marR="0" lvl="1" indent="-228600" algn="l" rtl="0">
              <a:lnSpc>
                <a:spcPct val="120000"/>
              </a:lnSpc>
              <a:spcBef>
                <a:spcPts val="0"/>
              </a:spcBef>
              <a:spcAft>
                <a:spcPts val="0"/>
              </a:spcAft>
              <a:buSzPts val="2000"/>
              <a:buNone/>
            </a:pPr>
            <a:endParaRPr dirty="0"/>
          </a:p>
        </p:txBody>
      </p:sp>
      <p:sp>
        <p:nvSpPr>
          <p:cNvPr id="964" name="Google Shape;964;p8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Fanatics Case study</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90"/>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Digital Corporate Culture </a:t>
            </a:r>
            <a:endParaRPr/>
          </a:p>
          <a:p>
            <a:pPr marL="0" lvl="0" indent="0" algn="l" rtl="0">
              <a:lnSpc>
                <a:spcPct val="90000"/>
              </a:lnSpc>
              <a:spcBef>
                <a:spcPts val="1000"/>
              </a:spcBef>
              <a:spcAft>
                <a:spcPts val="0"/>
              </a:spcAft>
              <a:buClr>
                <a:srgbClr val="000000"/>
              </a:buClr>
              <a:buSzPts val="4800"/>
              <a:buNone/>
            </a:pPr>
            <a:endParaRPr/>
          </a:p>
        </p:txBody>
      </p:sp>
      <p:sp>
        <p:nvSpPr>
          <p:cNvPr id="970" name="Google Shape;970;p90"/>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04</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9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0" i="0" strike="noStrike" cap="none">
                <a:latin typeface="Calibri"/>
                <a:ea typeface="Calibri"/>
                <a:cs typeface="Calibri"/>
                <a:sym typeface="Calibri"/>
              </a:rPr>
              <a:t>The digital transformation that we are currently undergoing with the implementation and use of newer, faster and more often than not changing digital technologies require not only a shift in the skills and competences of the employees but also in the organisational culture that will help them forge new business models (Cassidy 2019). </a:t>
            </a:r>
            <a:endParaRPr/>
          </a:p>
        </p:txBody>
      </p:sp>
      <p:sp>
        <p:nvSpPr>
          <p:cNvPr id="977" name="Google Shape;977;p9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Corporate Culture</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9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0" i="0" strike="noStrike" cap="none">
                <a:latin typeface="Calibri"/>
                <a:ea typeface="Calibri"/>
                <a:cs typeface="Calibri"/>
                <a:sym typeface="Calibri"/>
              </a:rPr>
              <a:t>As such, organisational leaders need to recognize digital transformation as a fundamental paradigm shift which requires instilling a culture that assists this change, transmitting the benefits of digitisation and that enable’s the realisation of the company’s overarching strategy.  </a:t>
            </a:r>
            <a:endParaRPr/>
          </a:p>
        </p:txBody>
      </p:sp>
      <p:sp>
        <p:nvSpPr>
          <p:cNvPr id="984" name="Google Shape;984;p9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Corporate Culture</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9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0" i="0" strike="noStrike" cap="none">
                <a:latin typeface="Calibri"/>
                <a:ea typeface="Calibri"/>
                <a:cs typeface="Calibri"/>
                <a:sym typeface="Calibri"/>
              </a:rPr>
              <a:t>Doing so will give the opportunity to organisational leaders to set the values and characteristics that guide how things should be done in an organisation and ultimately steering the employees to make choices and act in an appropriate manner which advances the organization’s strategy as well as goals. </a:t>
            </a:r>
            <a:endParaRPr/>
          </a:p>
        </p:txBody>
      </p:sp>
      <p:sp>
        <p:nvSpPr>
          <p:cNvPr id="991" name="Google Shape;991;p9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Corporate Culture</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183c36b7e0f_0_102"/>
          <p:cNvSpPr txBox="1">
            <a:spLocks noGrp="1"/>
          </p:cNvSpPr>
          <p:nvPr>
            <p:ph type="body" idx="1"/>
          </p:nvPr>
        </p:nvSpPr>
        <p:spPr>
          <a:xfrm>
            <a:off x="2428875" y="5432475"/>
            <a:ext cx="7334400" cy="282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sz="1000">
                <a:solidFill>
                  <a:srgbClr val="FF0000"/>
                </a:solidFill>
              </a:rPr>
              <a:t>Source: </a:t>
            </a:r>
            <a:r>
              <a:rPr lang="en-GB" sz="1000" u="sng">
                <a:solidFill>
                  <a:schemeClr val="hlink"/>
                </a:solidFill>
                <a:hlinkClick r:id="rId3"/>
              </a:rPr>
              <a:t>https://get.apicbase.com/digital-transformation-restaurants-culture/</a:t>
            </a:r>
            <a:r>
              <a:rPr lang="en-GB" sz="1000">
                <a:solidFill>
                  <a:srgbClr val="FF0000"/>
                </a:solidFill>
              </a:rPr>
              <a:t> </a:t>
            </a:r>
            <a:endParaRPr/>
          </a:p>
        </p:txBody>
      </p:sp>
      <p:pic>
        <p:nvPicPr>
          <p:cNvPr id="998" name="Google Shape;998;g183c36b7e0f_0_102"/>
          <p:cNvPicPr preferRelativeResize="0"/>
          <p:nvPr/>
        </p:nvPicPr>
        <p:blipFill>
          <a:blip r:embed="rId4">
            <a:alphaModFix/>
          </a:blip>
          <a:stretch>
            <a:fillRect/>
          </a:stretch>
        </p:blipFill>
        <p:spPr>
          <a:xfrm>
            <a:off x="2428875" y="534775"/>
            <a:ext cx="7334250" cy="476250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94"/>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en-GB"/>
              <a:t>“Always deliver more than expected.” </a:t>
            </a:r>
            <a:endParaRPr/>
          </a:p>
        </p:txBody>
      </p:sp>
      <p:sp>
        <p:nvSpPr>
          <p:cNvPr id="1004" name="Google Shape;1004;p94"/>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Larry Page</a:t>
            </a:r>
            <a:endParaRPr sz="2200" b="1" i="1" u="none" strike="noStrike" cap="none">
              <a:solidFill>
                <a:srgbClr val="000000"/>
              </a:solidFill>
              <a:latin typeface="Calibri"/>
              <a:ea typeface="Calibri"/>
              <a:cs typeface="Calibri"/>
              <a:sym typeface="Calibri"/>
            </a:endParaRPr>
          </a:p>
        </p:txBody>
      </p:sp>
      <p:pic>
        <p:nvPicPr>
          <p:cNvPr id="1005" name="Google Shape;1005;p94" descr="Smiling businesswoman with digital tablet looking out office window"/>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1006" name="Google Shape;1006;p94"/>
          <p:cNvSpPr/>
          <p:nvPr/>
        </p:nvSpPr>
        <p:spPr>
          <a:xfrm>
            <a:off x="6096000" y="990689"/>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007" name="Google Shape;1007;p94"/>
          <p:cNvGrpSpPr/>
          <p:nvPr/>
        </p:nvGrpSpPr>
        <p:grpSpPr>
          <a:xfrm>
            <a:off x="5107779" y="748833"/>
            <a:ext cx="1487826" cy="1083162"/>
            <a:chOff x="3400450" y="986392"/>
            <a:chExt cx="1487826" cy="1083162"/>
          </a:xfrm>
        </p:grpSpPr>
        <p:sp>
          <p:nvSpPr>
            <p:cNvPr id="1008" name="Google Shape;1008;p94"/>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1009" name="Google Shape;1009;p94"/>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Nowadays, it is true to say that in most developed EU and non-EU countries it is admitted that we live in a digital society, in which our actions are frequently mediated by the digital tools, and the objects we encounter are often shaped by digital intervention.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a:t>Digital technologies have changed almost every aspect of our lives, including the ways we behave, think and communicate within society. </a:t>
            </a:r>
            <a:endParaRPr/>
          </a:p>
        </p:txBody>
      </p:sp>
      <p:sp>
        <p:nvSpPr>
          <p:cNvPr id="223" name="Google Shape;223;p1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Definitions of Digital Literacy</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9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strike="noStrike" cap="none">
                <a:solidFill>
                  <a:schemeClr val="accent2"/>
                </a:solidFill>
                <a:latin typeface="Calibri"/>
                <a:ea typeface="Calibri"/>
                <a:cs typeface="Calibri"/>
                <a:sym typeface="Calibri"/>
              </a:rPr>
              <a:t>Focus on innovation: </a:t>
            </a:r>
            <a:r>
              <a:rPr lang="en-GB" b="0" i="0" strike="noStrike" cap="none">
                <a:latin typeface="Calibri"/>
                <a:ea typeface="Calibri"/>
                <a:cs typeface="Calibri"/>
                <a:sym typeface="Calibri"/>
              </a:rPr>
              <a:t>a successful digital leader should be focused on innovation and identifying continuous potentials for development and improvement. </a:t>
            </a:r>
            <a:endParaRPr/>
          </a:p>
          <a:p>
            <a:pPr marL="342900" marR="0" lvl="0" indent="-19050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1" strike="noStrike" cap="none">
                <a:solidFill>
                  <a:schemeClr val="accent2"/>
                </a:solidFill>
                <a:latin typeface="Calibri"/>
                <a:ea typeface="Calibri"/>
                <a:cs typeface="Calibri"/>
                <a:sym typeface="Calibri"/>
              </a:rPr>
              <a:t>Secure funding: </a:t>
            </a:r>
            <a:r>
              <a:rPr lang="en-GB" b="0" i="0" strike="noStrike" cap="none">
                <a:latin typeface="Calibri"/>
                <a:ea typeface="Calibri"/>
                <a:cs typeface="Calibri"/>
                <a:sym typeface="Calibri"/>
              </a:rPr>
              <a:t>equally important for a digital leader would be the ability to ensure funding that will enable the creation and delivery of training and bonding activities. </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016" name="Google Shape;1016;p9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How to Lead as a Digital Leader</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96"/>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strike="noStrike" cap="none">
                <a:solidFill>
                  <a:schemeClr val="accent2"/>
                </a:solidFill>
                <a:latin typeface="Calibri"/>
                <a:ea typeface="Calibri"/>
                <a:cs typeface="Calibri"/>
                <a:sym typeface="Calibri"/>
              </a:rPr>
              <a:t>Set clear goals and communicate them: </a:t>
            </a:r>
            <a:r>
              <a:rPr lang="en-GB" b="0" i="0" strike="noStrike" cap="none">
                <a:latin typeface="Calibri"/>
                <a:ea typeface="Calibri"/>
                <a:cs typeface="Calibri"/>
                <a:sym typeface="Calibri"/>
              </a:rPr>
              <a:t>it is essential for a leader to have excellent communication skills and being able to interact with their team setting goals for the development of the company. </a:t>
            </a:r>
            <a:endParaRPr/>
          </a:p>
          <a:p>
            <a:pPr marL="342900" marR="0" lvl="0" indent="-19050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1" strike="noStrike" cap="none">
                <a:solidFill>
                  <a:schemeClr val="accent2"/>
                </a:solidFill>
                <a:latin typeface="Calibri"/>
                <a:ea typeface="Calibri"/>
                <a:cs typeface="Calibri"/>
                <a:sym typeface="Calibri"/>
              </a:rPr>
              <a:t>Get to know your team: </a:t>
            </a:r>
            <a:r>
              <a:rPr lang="en-GB" b="0" i="0" strike="noStrike" cap="none">
                <a:latin typeface="Calibri"/>
                <a:ea typeface="Calibri"/>
                <a:cs typeface="Calibri"/>
                <a:sym typeface="Calibri"/>
              </a:rPr>
              <a:t>a leader that does not know their team members won’t be able to communicate with them effectively in order to bring trust in their leadership skills as well as in the company as a whole. </a:t>
            </a:r>
            <a:endParaRPr/>
          </a:p>
        </p:txBody>
      </p:sp>
      <p:sp>
        <p:nvSpPr>
          <p:cNvPr id="1023" name="Google Shape;1023;p9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How to Lead as a Digital Leader</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97"/>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strike="noStrike" cap="none">
                <a:solidFill>
                  <a:schemeClr val="accent2"/>
                </a:solidFill>
                <a:latin typeface="Calibri"/>
                <a:ea typeface="Calibri"/>
                <a:cs typeface="Calibri"/>
                <a:sym typeface="Calibri"/>
              </a:rPr>
              <a:t>Assess your digital tools: </a:t>
            </a:r>
            <a:r>
              <a:rPr lang="en-GB" b="0" i="0" strike="noStrike" cap="none">
                <a:latin typeface="Calibri"/>
                <a:ea typeface="Calibri"/>
                <a:cs typeface="Calibri"/>
                <a:sym typeface="Calibri"/>
              </a:rPr>
              <a:t>it is critical to invest in continuous development and as a result the leadership should know it the current tools are up to the challenge of digitalisation or if they need replacement. </a:t>
            </a:r>
            <a:endParaRPr/>
          </a:p>
        </p:txBody>
      </p:sp>
      <p:sp>
        <p:nvSpPr>
          <p:cNvPr id="1030" name="Google Shape;1030;p9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How to Lead as a Digital Leader</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98"/>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Customer-centric:</a:t>
            </a:r>
            <a:r>
              <a:rPr lang="en-GB" b="0" i="0" strike="noStrike" cap="none">
                <a:latin typeface="Calibri"/>
                <a:ea typeface="Calibri"/>
                <a:cs typeface="Calibri"/>
                <a:sym typeface="Calibri"/>
              </a:rPr>
              <a:t> having a set of values that put your customers at the front of your activities and operations. </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Data-driven:</a:t>
            </a:r>
            <a:r>
              <a:rPr lang="en-GB" b="0" i="0" strike="noStrike" cap="none">
                <a:latin typeface="Calibri"/>
                <a:ea typeface="Calibri"/>
                <a:cs typeface="Calibri"/>
                <a:sym typeface="Calibri"/>
              </a:rPr>
              <a:t> placing data at the core of a company’s development will enable the company to track its successes and identify potentials for continuous improvement. </a:t>
            </a:r>
            <a:endParaRPr/>
          </a:p>
        </p:txBody>
      </p:sp>
      <p:sp>
        <p:nvSpPr>
          <p:cNvPr id="1037" name="Google Shape;1037;p98"/>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Main Characteristics of Digital Corporate Culture </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9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Risk taking and innovative: </a:t>
            </a:r>
            <a:r>
              <a:rPr lang="en-GB" b="0" i="0" strike="noStrike" cap="none">
                <a:latin typeface="Calibri"/>
                <a:ea typeface="Calibri"/>
                <a:cs typeface="Calibri"/>
                <a:sym typeface="Calibri"/>
              </a:rPr>
              <a:t>taking risks might lead to some failures but it is also the first step towards innovation and development. Every step is a learning process after all!</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Collaboration:</a:t>
            </a:r>
            <a:r>
              <a:rPr lang="en-GB" b="0" i="0" strike="noStrike" cap="none">
                <a:latin typeface="Calibri"/>
                <a:ea typeface="Calibri"/>
                <a:cs typeface="Calibri"/>
                <a:sym typeface="Calibri"/>
              </a:rPr>
              <a:t> providing a safe environment for people to corporate within a company will increase creativity and productivity within a team and is will lead to the development of cross-departmental solutions for potential issues. </a:t>
            </a:r>
            <a:endParaRPr/>
          </a:p>
          <a:p>
            <a:pPr marL="0" marR="0" lvl="0" indent="0" algn="l" rtl="0">
              <a:lnSpc>
                <a:spcPct val="120000"/>
              </a:lnSpc>
              <a:spcBef>
                <a:spcPts val="0"/>
              </a:spcBef>
              <a:spcAft>
                <a:spcPts val="0"/>
              </a:spcAft>
              <a:buClr>
                <a:schemeClr val="accent2"/>
              </a:buClr>
              <a:buSzPts val="2400"/>
              <a:buNone/>
            </a:pPr>
            <a:r>
              <a:rPr lang="en-GB" b="0" i="0" strike="noStrike" cap="none">
                <a:latin typeface="Calibri"/>
                <a:ea typeface="Calibri"/>
                <a:cs typeface="Calibri"/>
                <a:sym typeface="Calibri"/>
              </a:rPr>
              <a:t> </a:t>
            </a:r>
            <a:endParaRPr/>
          </a:p>
        </p:txBody>
      </p:sp>
      <p:sp>
        <p:nvSpPr>
          <p:cNvPr id="1044" name="Google Shape;1044;p9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Main Characteristics of Digital Corporate Culture </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10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Agile:</a:t>
            </a:r>
            <a:r>
              <a:rPr lang="en-GB" b="0" i="0" strike="noStrike" cap="none">
                <a:latin typeface="Calibri"/>
                <a:ea typeface="Calibri"/>
                <a:cs typeface="Calibri"/>
                <a:sym typeface="Calibri"/>
              </a:rPr>
              <a:t> agility will enable the entire workforce to be more adaptable and accountable, accept failure as part of the overall process and as a learning experience while seeking constant improvement. </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Transparent: </a:t>
            </a:r>
            <a:r>
              <a:rPr lang="en-GB" b="0" i="0" strike="noStrike" cap="none">
                <a:latin typeface="Calibri"/>
                <a:ea typeface="Calibri"/>
                <a:cs typeface="Calibri"/>
                <a:sym typeface="Calibri"/>
              </a:rPr>
              <a:t>transparency boosts trust and enhances customers’ and employees’ engagement with the activities of a company leading to better results and increase in profit. </a:t>
            </a:r>
            <a:endParaRPr/>
          </a:p>
        </p:txBody>
      </p:sp>
      <p:sp>
        <p:nvSpPr>
          <p:cNvPr id="1051" name="Google Shape;1051;p10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Main Characteristics of Digital Corporate Culture </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10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Lifelong learning:</a:t>
            </a:r>
            <a:r>
              <a:rPr lang="en-GB" b="0" i="0" strike="noStrike" cap="none">
                <a:latin typeface="Calibri"/>
                <a:ea typeface="Calibri"/>
                <a:cs typeface="Calibri"/>
                <a:sym typeface="Calibri"/>
              </a:rPr>
              <a:t> technological and digital developments are ongoing and as a result the process of digital transformation is an ongoing activity. As a result, maintaining a digital corporate culture requires time and lifelong learning. </a:t>
            </a:r>
            <a:endParaRPr/>
          </a:p>
        </p:txBody>
      </p:sp>
      <p:sp>
        <p:nvSpPr>
          <p:cNvPr id="1058" name="Google Shape;1058;p10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Main Characteristics of Digital Corporate Culture </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10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Understanding the concept of a digital corporate culture: </a:t>
            </a:r>
            <a:r>
              <a:rPr lang="en-GB" b="0" i="0" strike="noStrike" cap="none">
                <a:latin typeface="Calibri"/>
                <a:ea typeface="Calibri"/>
                <a:cs typeface="Calibri"/>
                <a:sym typeface="Calibri"/>
              </a:rPr>
              <a:t>it is necessary to know the steps of digital transformation and what these would imply for the corporate culture of the company. </a:t>
            </a:r>
            <a:endParaRPr/>
          </a:p>
          <a:p>
            <a:pPr marL="342900" marR="0" lvl="0" indent="-190500" algn="l" rtl="0">
              <a:lnSpc>
                <a:spcPct val="120000"/>
              </a:lnSpc>
              <a:spcBef>
                <a:spcPts val="0"/>
              </a:spcBef>
              <a:spcAft>
                <a:spcPts val="0"/>
              </a:spcAft>
              <a:buClr>
                <a:schemeClr val="accent2"/>
              </a:buClr>
              <a:buSzPts val="2400"/>
              <a:buNone/>
            </a:pPr>
            <a:endParaRPr>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Font typeface="Arial"/>
              <a:buChar char="•"/>
            </a:pPr>
            <a:r>
              <a:rPr lang="en-GB" b="0" i="0" strike="noStrike" cap="none">
                <a:latin typeface="Calibri"/>
                <a:ea typeface="Calibri"/>
                <a:cs typeface="Calibri"/>
                <a:sym typeface="Calibri"/>
              </a:rPr>
              <a:t>Therefore, companies should not underestimate the process of planning and setting clear goals before starting the transition into a digital corporate culture.</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065" name="Google Shape;1065;p10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Main Challenges of Adapting Digital Corporate Culture </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10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Close the leadership-employee gap: </a:t>
            </a:r>
            <a:r>
              <a:rPr lang="en-GB" b="0" i="0" strike="noStrike" cap="none">
                <a:latin typeface="Calibri"/>
                <a:ea typeface="Calibri"/>
                <a:cs typeface="Calibri"/>
                <a:sym typeface="Calibri"/>
              </a:rPr>
              <a:t>when studying the process of developing a digital corporate culture, it has been observed that one of the main challenges is the leadership-employee gap. </a:t>
            </a:r>
            <a:endParaRPr/>
          </a:p>
          <a:p>
            <a:pPr marL="342900" marR="0" lvl="0" indent="-190500" algn="l" rtl="0">
              <a:lnSpc>
                <a:spcPct val="120000"/>
              </a:lnSpc>
              <a:spcBef>
                <a:spcPts val="0"/>
              </a:spcBef>
              <a:spcAft>
                <a:spcPts val="0"/>
              </a:spcAft>
              <a:buClr>
                <a:schemeClr val="accent2"/>
              </a:buClr>
              <a:buSzPts val="2400"/>
              <a:buNone/>
            </a:pPr>
            <a:endParaRPr>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Font typeface="Arial"/>
              <a:buChar char="•"/>
            </a:pPr>
            <a:r>
              <a:rPr lang="en-GB" b="0" i="0" strike="noStrike" cap="none">
                <a:latin typeface="Calibri"/>
                <a:ea typeface="Calibri"/>
                <a:cs typeface="Calibri"/>
                <a:sym typeface="Calibri"/>
              </a:rPr>
              <a:t>The leadership (or a lack thereof) plays a major role in the corporate culture of a company and as a result it is necessary to establish mutual understanding and common goals between the managers and the staff.</a:t>
            </a:r>
            <a:endParaRPr/>
          </a:p>
        </p:txBody>
      </p:sp>
      <p:sp>
        <p:nvSpPr>
          <p:cNvPr id="1072" name="Google Shape;1072;p10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Main Challenges of Adapting Digital Corporate Culture </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g183c36b7e0f_0_90"/>
          <p:cNvSpPr txBox="1">
            <a:spLocks noGrp="1"/>
          </p:cNvSpPr>
          <p:nvPr>
            <p:ph type="body" idx="1"/>
          </p:nvPr>
        </p:nvSpPr>
        <p:spPr>
          <a:xfrm>
            <a:off x="547950" y="1554800"/>
            <a:ext cx="11330400" cy="49500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a:solidFill>
                  <a:srgbClr val="FF0000"/>
                </a:solidFill>
              </a:rPr>
              <a:t>Human resistance to change is natural and, as a result, it is natural to face obstacles when trying to establish a digital culture. The most common obstacles in this process are: </a:t>
            </a:r>
            <a:endParaRPr>
              <a:solidFill>
                <a:srgbClr val="FF0000"/>
              </a:solidFill>
            </a:endParaRPr>
          </a:p>
          <a:p>
            <a:pPr marL="914400" marR="0" lvl="0" indent="-381000" algn="l" rtl="0">
              <a:lnSpc>
                <a:spcPct val="120000"/>
              </a:lnSpc>
              <a:spcBef>
                <a:spcPts val="0"/>
              </a:spcBef>
              <a:spcAft>
                <a:spcPts val="0"/>
              </a:spcAft>
              <a:buClr>
                <a:srgbClr val="FF0000"/>
              </a:buClr>
              <a:buSzPts val="2400"/>
              <a:buAutoNum type="arabicPeriod"/>
            </a:pPr>
            <a:r>
              <a:rPr lang="en-GB">
                <a:solidFill>
                  <a:srgbClr val="FF0000"/>
                </a:solidFill>
              </a:rPr>
              <a:t>The leadership not recognizing the importance of a digital culture when planning for digital transformation. </a:t>
            </a:r>
            <a:endParaRPr>
              <a:solidFill>
                <a:srgbClr val="FF0000"/>
              </a:solidFill>
            </a:endParaRPr>
          </a:p>
          <a:p>
            <a:pPr marL="914400" marR="0" lvl="0" indent="-381000" algn="l" rtl="0">
              <a:lnSpc>
                <a:spcPct val="120000"/>
              </a:lnSpc>
              <a:spcBef>
                <a:spcPts val="0"/>
              </a:spcBef>
              <a:spcAft>
                <a:spcPts val="0"/>
              </a:spcAft>
              <a:buClr>
                <a:srgbClr val="FF0000"/>
              </a:buClr>
              <a:buSzPts val="2400"/>
              <a:buAutoNum type="arabicPeriod"/>
            </a:pPr>
            <a:r>
              <a:rPr lang="en-GB">
                <a:solidFill>
                  <a:srgbClr val="FF0000"/>
                </a:solidFill>
              </a:rPr>
              <a:t>The corporate culture is integrated into everyday work and it is difficult to implement changes to it. </a:t>
            </a:r>
            <a:endParaRPr>
              <a:solidFill>
                <a:srgbClr val="FF0000"/>
              </a:solidFill>
            </a:endParaRPr>
          </a:p>
          <a:p>
            <a:pPr marL="914400" marR="0" lvl="0" indent="-381000" algn="l" rtl="0">
              <a:lnSpc>
                <a:spcPct val="120000"/>
              </a:lnSpc>
              <a:spcBef>
                <a:spcPts val="0"/>
              </a:spcBef>
              <a:spcAft>
                <a:spcPts val="0"/>
              </a:spcAft>
              <a:buClr>
                <a:srgbClr val="FF0000"/>
              </a:buClr>
              <a:buSzPts val="2400"/>
              <a:buAutoNum type="arabicPeriod"/>
            </a:pPr>
            <a:r>
              <a:rPr lang="en-GB">
                <a:solidFill>
                  <a:srgbClr val="FF0000"/>
                </a:solidFill>
              </a:rPr>
              <a:t>Everyone is becoming more digitally literate and it is therefore easy to identify when leadership does not possess the appropriate digital skills. </a:t>
            </a:r>
            <a:endParaRPr>
              <a:solidFill>
                <a:srgbClr val="FF0000"/>
              </a:solidFill>
            </a:endParaRPr>
          </a:p>
          <a:p>
            <a:pPr marL="914400" marR="0" lvl="0" indent="-381000" algn="l" rtl="0">
              <a:lnSpc>
                <a:spcPct val="120000"/>
              </a:lnSpc>
              <a:spcBef>
                <a:spcPts val="0"/>
              </a:spcBef>
              <a:spcAft>
                <a:spcPts val="0"/>
              </a:spcAft>
              <a:buClr>
                <a:srgbClr val="FF0000"/>
              </a:buClr>
              <a:buSzPts val="2400"/>
              <a:buAutoNum type="arabicPeriod"/>
            </a:pPr>
            <a:r>
              <a:rPr lang="en-GB">
                <a:solidFill>
                  <a:srgbClr val="FF0000"/>
                </a:solidFill>
              </a:rPr>
              <a:t>The empowerment of employees when initiating a change is a crucial part of the establishment of a digital culture. </a:t>
            </a:r>
            <a:endParaRPr>
              <a:solidFill>
                <a:srgbClr val="FF0000"/>
              </a:solidFill>
            </a:endParaRPr>
          </a:p>
        </p:txBody>
      </p:sp>
      <p:sp>
        <p:nvSpPr>
          <p:cNvPr id="1079" name="Google Shape;1079;g183c36b7e0f_0_90"/>
          <p:cNvSpPr txBox="1">
            <a:spLocks noGrp="1"/>
          </p:cNvSpPr>
          <p:nvPr>
            <p:ph type="body" idx="2"/>
          </p:nvPr>
        </p:nvSpPr>
        <p:spPr>
          <a:xfrm>
            <a:off x="582305" y="6951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solidFill>
                  <a:srgbClr val="FF0000"/>
                </a:solidFill>
              </a:rPr>
              <a:t>Trying to establish a Digital Corporate Culture?</a:t>
            </a:r>
            <a:endParaRPr>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Therefore, the more we know how to use effectively and appropriately the digital technologies, the more privileged we become in a society where “digital literacy” is a perquisite of a successful work career, networking and even of a comfortable, prosperous life. </a:t>
            </a:r>
            <a:endParaRPr/>
          </a:p>
          <a:p>
            <a:pPr marL="228600" lvl="0" indent="-228600" algn="l" rtl="0">
              <a:lnSpc>
                <a:spcPct val="90000"/>
              </a:lnSpc>
              <a:spcBef>
                <a:spcPts val="1000"/>
              </a:spcBef>
              <a:spcAft>
                <a:spcPts val="0"/>
              </a:spcAft>
              <a:buClr>
                <a:srgbClr val="000000"/>
              </a:buClr>
              <a:buSzPts val="2400"/>
              <a:buNone/>
            </a:pPr>
            <a:endParaRPr/>
          </a:p>
        </p:txBody>
      </p:sp>
      <p:sp>
        <p:nvSpPr>
          <p:cNvPr id="229" name="Google Shape;229;p1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Definitions of Digital Literacy</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g183c36b7e0f_0_96"/>
          <p:cNvSpPr txBox="1">
            <a:spLocks noGrp="1"/>
          </p:cNvSpPr>
          <p:nvPr>
            <p:ph type="body" idx="1"/>
          </p:nvPr>
        </p:nvSpPr>
        <p:spPr>
          <a:xfrm>
            <a:off x="430800" y="1908000"/>
            <a:ext cx="11330400" cy="49500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20000"/>
              </a:lnSpc>
              <a:spcBef>
                <a:spcPts val="0"/>
              </a:spcBef>
              <a:spcAft>
                <a:spcPts val="0"/>
              </a:spcAft>
              <a:buClrTx/>
              <a:buSzPts val="2400"/>
              <a:buAutoNum type="arabicPeriod"/>
            </a:pPr>
            <a:r>
              <a:rPr lang="en-GB" b="1" dirty="0">
                <a:solidFill>
                  <a:schemeClr val="accent4">
                    <a:lumMod val="50000"/>
                  </a:schemeClr>
                </a:solidFill>
              </a:rPr>
              <a:t>Focus on the people:</a:t>
            </a:r>
            <a:r>
              <a:rPr lang="en-GB" dirty="0"/>
              <a:t> it is very important to provide help to your employees to help them engage with the change.  </a:t>
            </a:r>
            <a:endParaRPr dirty="0"/>
          </a:p>
          <a:p>
            <a:pPr marL="457200" marR="0" lvl="0" indent="-381000" algn="l" rtl="0">
              <a:lnSpc>
                <a:spcPct val="120000"/>
              </a:lnSpc>
              <a:spcBef>
                <a:spcPts val="0"/>
              </a:spcBef>
              <a:spcAft>
                <a:spcPts val="0"/>
              </a:spcAft>
              <a:buClrTx/>
              <a:buSzPts val="2400"/>
              <a:buAutoNum type="arabicPeriod"/>
            </a:pPr>
            <a:r>
              <a:rPr lang="en-GB" b="1" dirty="0">
                <a:solidFill>
                  <a:schemeClr val="accent4">
                    <a:lumMod val="50000"/>
                  </a:schemeClr>
                </a:solidFill>
              </a:rPr>
              <a:t>Start from the top:</a:t>
            </a:r>
            <a:r>
              <a:rPr lang="en-GB" dirty="0">
                <a:solidFill>
                  <a:schemeClr val="accent4">
                    <a:lumMod val="50000"/>
                  </a:schemeClr>
                </a:solidFill>
              </a:rPr>
              <a:t> </a:t>
            </a:r>
            <a:r>
              <a:rPr lang="en-GB" dirty="0"/>
              <a:t>when it comes to the establishment of a digital culture, senior management holds the key. </a:t>
            </a:r>
            <a:endParaRPr dirty="0"/>
          </a:p>
          <a:p>
            <a:pPr marL="457200" marR="0" lvl="0" indent="-381000" algn="l" rtl="0">
              <a:lnSpc>
                <a:spcPct val="120000"/>
              </a:lnSpc>
              <a:spcBef>
                <a:spcPts val="0"/>
              </a:spcBef>
              <a:spcAft>
                <a:spcPts val="0"/>
              </a:spcAft>
              <a:buClrTx/>
              <a:buSzPts val="2400"/>
              <a:buAutoNum type="arabicPeriod"/>
            </a:pPr>
            <a:r>
              <a:rPr lang="en-GB" b="1" dirty="0">
                <a:solidFill>
                  <a:schemeClr val="accent4">
                    <a:lumMod val="50000"/>
                  </a:schemeClr>
                </a:solidFill>
              </a:rPr>
              <a:t>Embrace technology: </a:t>
            </a:r>
            <a:r>
              <a:rPr lang="en-GB" dirty="0">
                <a:solidFill>
                  <a:schemeClr val="accent4">
                    <a:lumMod val="50000"/>
                  </a:schemeClr>
                </a:solidFill>
              </a:rPr>
              <a:t> </a:t>
            </a:r>
            <a:r>
              <a:rPr lang="en-GB" dirty="0"/>
              <a:t>efficient digital transformation can help you manage various data, integrate new tools and enable exchange of information in real time. </a:t>
            </a:r>
            <a:endParaRPr dirty="0"/>
          </a:p>
          <a:p>
            <a:pPr marL="457200" marR="0" lvl="0" indent="-381000" algn="l" rtl="0">
              <a:lnSpc>
                <a:spcPct val="120000"/>
              </a:lnSpc>
              <a:spcBef>
                <a:spcPts val="0"/>
              </a:spcBef>
              <a:spcAft>
                <a:spcPts val="0"/>
              </a:spcAft>
              <a:buClrTx/>
              <a:buSzPts val="2400"/>
              <a:buAutoNum type="arabicPeriod"/>
            </a:pPr>
            <a:r>
              <a:rPr lang="en-GB" b="1" dirty="0">
                <a:solidFill>
                  <a:schemeClr val="accent4">
                    <a:lumMod val="50000"/>
                  </a:schemeClr>
                </a:solidFill>
              </a:rPr>
              <a:t>Communicate a shared vision:</a:t>
            </a:r>
            <a:r>
              <a:rPr lang="en-GB" dirty="0">
                <a:solidFill>
                  <a:schemeClr val="accent4">
                    <a:lumMod val="50000"/>
                  </a:schemeClr>
                </a:solidFill>
              </a:rPr>
              <a:t> </a:t>
            </a:r>
            <a:r>
              <a:rPr lang="en-GB" dirty="0"/>
              <a:t>get your employees invested in the change you are making and make sure they feel empowered throughout the changing phase. </a:t>
            </a:r>
            <a:endParaRPr dirty="0"/>
          </a:p>
        </p:txBody>
      </p:sp>
      <p:sp>
        <p:nvSpPr>
          <p:cNvPr id="1086" name="Google Shape;1086;g183c36b7e0f_0_96"/>
          <p:cNvSpPr txBox="1">
            <a:spLocks noGrp="1"/>
          </p:cNvSpPr>
          <p:nvPr>
            <p:ph type="body" idx="2"/>
          </p:nvPr>
        </p:nvSpPr>
        <p:spPr>
          <a:xfrm>
            <a:off x="482555" y="6535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Tips to overcome potential challenges and establish a digital culture</a:t>
            </a:r>
            <a:endParaRP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04"/>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Tandem</a:t>
            </a:r>
            <a:r>
              <a:rPr lang="en-GB" b="0" i="0" strike="noStrike" cap="none">
                <a:latin typeface="Calibri"/>
                <a:ea typeface="Calibri"/>
                <a:cs typeface="Calibri"/>
                <a:sym typeface="Calibri"/>
              </a:rPr>
              <a:t> is a world leading Continuous Performance Management platform which helps organisations, including TSOs, to adapt to a new, digital corporate culture and prepare for a customer-focused era amid the rapid technological and digital developments:</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093" name="Google Shape;1093;p10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Tandem Method for Meeting Digital Needs/Goals</a:t>
            </a:r>
            <a:endParaRPr/>
          </a:p>
        </p:txBody>
      </p:sp>
      <p:grpSp>
        <p:nvGrpSpPr>
          <p:cNvPr id="1094" name="Google Shape;1094;p104"/>
          <p:cNvGrpSpPr/>
          <p:nvPr/>
        </p:nvGrpSpPr>
        <p:grpSpPr>
          <a:xfrm>
            <a:off x="2275919" y="3997844"/>
            <a:ext cx="7640158" cy="1432529"/>
            <a:chOff x="1477538" y="172"/>
            <a:chExt cx="7640158" cy="1432529"/>
          </a:xfrm>
        </p:grpSpPr>
        <p:sp>
          <p:nvSpPr>
            <p:cNvPr id="1095" name="Google Shape;1095;p104"/>
            <p:cNvSpPr/>
            <p:nvPr/>
          </p:nvSpPr>
          <p:spPr>
            <a:xfrm>
              <a:off x="1477538" y="172"/>
              <a:ext cx="2387549" cy="143252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04"/>
            <p:cNvSpPr txBox="1"/>
            <p:nvPr/>
          </p:nvSpPr>
          <p:spPr>
            <a:xfrm>
              <a:off x="1477538" y="172"/>
              <a:ext cx="2387549" cy="143252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Develop leaders into coaches </a:t>
              </a:r>
              <a:endParaRPr/>
            </a:p>
          </p:txBody>
        </p:sp>
        <p:sp>
          <p:nvSpPr>
            <p:cNvPr id="1097" name="Google Shape;1097;p104"/>
            <p:cNvSpPr/>
            <p:nvPr/>
          </p:nvSpPr>
          <p:spPr>
            <a:xfrm>
              <a:off x="4103843" y="172"/>
              <a:ext cx="2387549" cy="143252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04"/>
            <p:cNvSpPr txBox="1"/>
            <p:nvPr/>
          </p:nvSpPr>
          <p:spPr>
            <a:xfrm>
              <a:off x="4103843" y="172"/>
              <a:ext cx="2387549" cy="143252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Driving employee-owned development</a:t>
              </a:r>
              <a:endParaRPr/>
            </a:p>
          </p:txBody>
        </p:sp>
        <p:sp>
          <p:nvSpPr>
            <p:cNvPr id="1099" name="Google Shape;1099;p104"/>
            <p:cNvSpPr/>
            <p:nvPr/>
          </p:nvSpPr>
          <p:spPr>
            <a:xfrm>
              <a:off x="6730147" y="172"/>
              <a:ext cx="2387549" cy="143252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04"/>
            <p:cNvSpPr txBox="1"/>
            <p:nvPr/>
          </p:nvSpPr>
          <p:spPr>
            <a:xfrm>
              <a:off x="6730147" y="172"/>
              <a:ext cx="2387549" cy="143252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Simple to use, enterprise-ready and measurable</a:t>
              </a:r>
              <a:endParaRPr sz="2400">
                <a:solidFill>
                  <a:schemeClr val="lt1"/>
                </a:solidFill>
                <a:latin typeface="Calibri"/>
                <a:ea typeface="Calibri"/>
                <a:cs typeface="Calibri"/>
                <a:sym typeface="Calibri"/>
              </a:endParaRPr>
            </a:p>
          </p:txBody>
        </p:sp>
      </p:gr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05"/>
          <p:cNvSpPr txBox="1">
            <a:spLocks noGrp="1"/>
          </p:cNvSpPr>
          <p:nvPr>
            <p:ph type="body" idx="1"/>
          </p:nvPr>
        </p:nvSpPr>
        <p:spPr>
          <a:xfrm>
            <a:off x="798374" y="1898950"/>
            <a:ext cx="9941100" cy="419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0" i="0" strike="noStrike" cap="none">
                <a:latin typeface="Calibri"/>
                <a:ea typeface="Calibri"/>
                <a:cs typeface="Calibri"/>
                <a:sym typeface="Calibri"/>
              </a:rPr>
              <a:t>Traditionally, innovations within </a:t>
            </a: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LS&amp;Co</a:t>
            </a:r>
            <a:r>
              <a:rPr lang="en-GB" b="0" i="0" strike="noStrike" cap="none">
                <a:latin typeface="Calibri"/>
                <a:ea typeface="Calibri"/>
                <a:cs typeface="Calibri"/>
                <a:sym typeface="Calibri"/>
              </a:rPr>
              <a:t>. would take months or even years to be developed and launch. </a:t>
            </a:r>
            <a:endParaRPr/>
          </a:p>
          <a:p>
            <a:pPr marL="342900" marR="0" lvl="0" indent="-190500" algn="l" rtl="0">
              <a:lnSpc>
                <a:spcPct val="120000"/>
              </a:lnSpc>
              <a:spcBef>
                <a:spcPts val="0"/>
              </a:spcBef>
              <a:spcAft>
                <a:spcPts val="0"/>
              </a:spcAft>
              <a:buClr>
                <a:schemeClr val="accent2"/>
              </a:buClr>
              <a:buSzPts val="2400"/>
              <a:buNone/>
            </a:pPr>
            <a:endParaRPr>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strike="noStrike" cap="none">
                <a:latin typeface="Calibri"/>
                <a:ea typeface="Calibri"/>
                <a:cs typeface="Calibri"/>
                <a:sym typeface="Calibri"/>
              </a:rPr>
              <a:t>The outbreak of the coronavirus pandemic, however, led the company in a sprint to develop new opportunities and develop a work-from-home setting within weeks.</a:t>
            </a:r>
            <a:endParaRPr/>
          </a:p>
        </p:txBody>
      </p:sp>
      <p:sp>
        <p:nvSpPr>
          <p:cNvPr id="1107" name="Google Shape;1107;p10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Case Study – The Digital Transformation in Levi’s</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06"/>
          <p:cNvSpPr txBox="1">
            <a:spLocks noGrp="1"/>
          </p:cNvSpPr>
          <p:nvPr>
            <p:ph type="body" idx="1"/>
          </p:nvPr>
        </p:nvSpPr>
        <p:spPr>
          <a:xfrm>
            <a:off x="798375" y="1898950"/>
            <a:ext cx="5177700" cy="419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0" i="0" strike="noStrike" cap="none">
                <a:latin typeface="Calibri"/>
                <a:ea typeface="Calibri"/>
                <a:cs typeface="Calibri"/>
                <a:sym typeface="Calibri"/>
              </a:rPr>
              <a:t>It was a rough start in the development of a digital corporate culture for the company but it eventually led to numerous benefits, such as increasing creativity, finding solutions faster and with less cost and increasing productivity.</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14" name="Google Shape;1114;p10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Case Study – The Digital Transformation in Levi’s</a:t>
            </a:r>
            <a:endParaRPr/>
          </a:p>
        </p:txBody>
      </p:sp>
      <p:pic>
        <p:nvPicPr>
          <p:cNvPr id="1115" name="Google Shape;1115;p106"/>
          <p:cNvPicPr preferRelativeResize="0"/>
          <p:nvPr/>
        </p:nvPicPr>
        <p:blipFill>
          <a:blip r:embed="rId3">
            <a:alphaModFix/>
          </a:blip>
          <a:stretch>
            <a:fillRect/>
          </a:stretch>
        </p:blipFill>
        <p:spPr>
          <a:xfrm>
            <a:off x="6294725" y="1725945"/>
            <a:ext cx="4627500" cy="3107525"/>
          </a:xfrm>
          <a:prstGeom prst="rect">
            <a:avLst/>
          </a:prstGeom>
          <a:noFill/>
          <a:ln>
            <a:noFill/>
          </a:ln>
        </p:spPr>
      </p:pic>
      <p:sp>
        <p:nvSpPr>
          <p:cNvPr id="1116" name="Google Shape;1116;p106"/>
          <p:cNvSpPr txBox="1">
            <a:spLocks noGrp="1"/>
          </p:cNvSpPr>
          <p:nvPr>
            <p:ph type="body" idx="1"/>
          </p:nvPr>
        </p:nvSpPr>
        <p:spPr>
          <a:xfrm>
            <a:off x="6294725" y="4945725"/>
            <a:ext cx="4685700" cy="3879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accent2"/>
              </a:buClr>
              <a:buSzPts val="2400"/>
              <a:buNone/>
            </a:pPr>
            <a:r>
              <a:rPr lang="en-GB" sz="1000">
                <a:solidFill>
                  <a:srgbClr val="FF0000"/>
                </a:solidFill>
              </a:rPr>
              <a:t>Source: </a:t>
            </a:r>
            <a:r>
              <a:rPr lang="en-GB" sz="1000" u="sng">
                <a:solidFill>
                  <a:schemeClr val="hlink"/>
                </a:solidFill>
                <a:hlinkClick r:id="rId4"/>
              </a:rPr>
              <a:t>https://venturebeat.com/ai/how-levis-uses-ai-to-accelerate-its-design-process-and-digital-transformation/</a:t>
            </a:r>
            <a:r>
              <a:rPr lang="en-GB" sz="1000"/>
              <a:t> </a:t>
            </a:r>
            <a:endParaRPr sz="1000" b="0" i="0" strike="noStrike" cap="none">
              <a:latin typeface="Calibri"/>
              <a:ea typeface="Calibri"/>
              <a:cs typeface="Calibri"/>
              <a:sym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07"/>
          <p:cNvSpPr txBox="1">
            <a:spLocks noGrp="1"/>
          </p:cNvSpPr>
          <p:nvPr>
            <p:ph type="body" idx="2"/>
          </p:nvPr>
        </p:nvSpPr>
        <p:spPr>
          <a:xfrm>
            <a:off x="798382" y="761603"/>
            <a:ext cx="10595236"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Individual Work</a:t>
            </a:r>
            <a:endParaRPr/>
          </a:p>
        </p:txBody>
      </p:sp>
      <p:sp>
        <p:nvSpPr>
          <p:cNvPr id="1123" name="Google Shape;1123;p107"/>
          <p:cNvSpPr txBox="1"/>
          <p:nvPr/>
        </p:nvSpPr>
        <p:spPr>
          <a:xfrm>
            <a:off x="798382" y="1720840"/>
            <a:ext cx="10595236" cy="4743863"/>
          </a:xfrm>
          <a:prstGeom prst="rect">
            <a:avLst/>
          </a:prstGeom>
          <a:noFill/>
          <a:ln>
            <a:noFill/>
          </a:ln>
        </p:spPr>
        <p:txBody>
          <a:bodyPr spcFirstLastPara="1" wrap="square" lIns="91425" tIns="45700" rIns="91425" bIns="45700" anchor="t" anchorCtr="0">
            <a:spAutoFit/>
          </a:bodyPr>
          <a:lstStyle/>
          <a:p>
            <a:pPr marL="457200" marR="0" lvl="0" indent="-457200" algn="l" rtl="0">
              <a:lnSpc>
                <a:spcPct val="90000"/>
              </a:lnSpc>
              <a:spcBef>
                <a:spcPts val="0"/>
              </a:spcBef>
              <a:spcAft>
                <a:spcPts val="0"/>
              </a:spcAft>
              <a:buClr>
                <a:srgbClr val="0D9390"/>
              </a:buClr>
              <a:buSzPts val="2400"/>
              <a:buFont typeface="Calibri"/>
              <a:buChar char="•"/>
            </a:pPr>
            <a:r>
              <a:rPr lang="en-GB" sz="2400" b="0" i="0" u="none" strike="noStrike" cap="none">
                <a:solidFill>
                  <a:srgbClr val="000000"/>
                </a:solidFill>
                <a:latin typeface="Calibri"/>
                <a:ea typeface="Calibri"/>
                <a:cs typeface="Calibri"/>
                <a:sym typeface="Calibri"/>
              </a:rPr>
              <a:t>Please add the suggested practical exercise, preparation for assessment, other individual studies.</a:t>
            </a:r>
            <a:endParaRPr/>
          </a:p>
          <a:p>
            <a:pPr marL="0" marR="0" lvl="0" indent="0" algn="l" rtl="0">
              <a:lnSpc>
                <a:spcPct val="90000"/>
              </a:lnSpc>
              <a:spcBef>
                <a:spcPts val="1000"/>
              </a:spcBef>
              <a:spcAft>
                <a:spcPts val="0"/>
              </a:spcAft>
              <a:buClr>
                <a:srgbClr val="0D9390"/>
              </a:buClr>
              <a:buSzPts val="2400"/>
              <a:buFont typeface="Calibri"/>
              <a:buNone/>
            </a:pPr>
            <a:r>
              <a:rPr lang="en-GB" sz="2400" b="0" i="0" u="none" strike="noStrike" cap="none">
                <a:solidFill>
                  <a:srgbClr val="000000"/>
                </a:solidFill>
                <a:latin typeface="Calibri"/>
                <a:ea typeface="Calibri"/>
                <a:cs typeface="Calibri"/>
                <a:sym typeface="Calibri"/>
              </a:rPr>
              <a:t> </a:t>
            </a:r>
            <a:endParaRPr/>
          </a:p>
          <a:p>
            <a:pPr marL="457200" marR="0" lvl="0" indent="-457200" algn="l" rtl="0">
              <a:lnSpc>
                <a:spcPct val="90000"/>
              </a:lnSpc>
              <a:spcBef>
                <a:spcPts val="1000"/>
              </a:spcBef>
              <a:spcAft>
                <a:spcPts val="0"/>
              </a:spcAft>
              <a:buClr>
                <a:srgbClr val="0D9390"/>
              </a:buClr>
              <a:buSzPts val="2400"/>
              <a:buFont typeface="Calibri"/>
              <a:buChar char="•"/>
            </a:pPr>
            <a:r>
              <a:rPr lang="en-GB" sz="2400" b="0" i="0" u="none" strike="noStrike" cap="none">
                <a:solidFill>
                  <a:srgbClr val="000000"/>
                </a:solidFill>
                <a:latin typeface="Calibri"/>
                <a:ea typeface="Calibri"/>
                <a:cs typeface="Calibri"/>
                <a:sym typeface="Calibri"/>
              </a:rPr>
              <a:t>For example, course work to develop and implement an Innovative project with a challenge-based approach. Innovative project is recommended to be developed and implemented together with local stakeholders to addressing the local challenges (section 2.3). After the completion of 6 modules, the TSOs leaders could pitch their Innovation projects for the stakeholders (region/ city/ industry). It will stimulate the bottom-up approach mind-set of TSOs leaders/ TOP managers/ employees and will strengthen interaction, engagement, and a positive effect on the local and regional community.</a:t>
            </a:r>
            <a:endParaRPr/>
          </a:p>
          <a:p>
            <a:pPr marL="457200" marR="0" lvl="0" indent="-304800" algn="l" rtl="0">
              <a:lnSpc>
                <a:spcPct val="100000"/>
              </a:lnSpc>
              <a:spcBef>
                <a:spcPts val="0"/>
              </a:spcBef>
              <a:spcAft>
                <a:spcPts val="0"/>
              </a:spcAft>
              <a:buClr>
                <a:srgbClr val="0D9390"/>
              </a:buClr>
              <a:buSzPts val="2400"/>
              <a:buFont typeface="Arial"/>
              <a:buNone/>
            </a:pPr>
            <a:endParaRPr sz="2400" b="0" i="0" u="none" strike="noStrike" cap="none">
              <a:solidFill>
                <a:srgbClr val="000000"/>
              </a:solidFill>
              <a:latin typeface="Calibri"/>
              <a:ea typeface="Calibri"/>
              <a:cs typeface="Calibri"/>
              <a:sym typeface="Calibri"/>
            </a:endParaRPr>
          </a:p>
          <a:p>
            <a:pPr marL="914400" marR="0" lvl="1" indent="-304800" algn="l" rtl="0">
              <a:lnSpc>
                <a:spcPct val="100000"/>
              </a:lnSpc>
              <a:spcBef>
                <a:spcPts val="0"/>
              </a:spcBef>
              <a:spcAft>
                <a:spcPts val="0"/>
              </a:spcAft>
              <a:buClr>
                <a:srgbClr val="0D939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08"/>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References</a:t>
            </a:r>
            <a:endParaRPr/>
          </a:p>
        </p:txBody>
      </p:sp>
      <p:sp>
        <p:nvSpPr>
          <p:cNvPr id="1130" name="Google Shape;1130;p108"/>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05</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10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https://upriseup.co.uk/blog/charity-digital-literacy-reports/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https://www.capgemini.com/2020/09/digital-literacy-in-the-times-of-covid/</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https://joinup.ec.europa.eu/sites/default/files/document/2014-12/How%20to%20strenghten%20digital%20literacy%20-%20Practical%20example%20of%20a%20European%20initiative%20SPreaD.pdf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37" name="Google Shape;1137;p10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References </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1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https://news.microsoft.com/cloudforgood/_media/downloads/en/digital-literacy-en.pdf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https://www.westernsydney.edu.au/studysmart/home/study_skills_guides/digital_literacy/what_is_digital_literacy#:~:text=Digital%20literacy%20means%20having%20the,social%20media%2C%20and%20mobile%20devices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https://www.webwise.ie/teachers/digital_literacy/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44" name="Google Shape;1144;p11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References </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1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https://www.diggitmagazine.com/wiki/digital-culture#:~:text=Digital%20culture%20refers%20to%20culture%20shaped%20by%20the,personal%20computers%20and%20other%20devices%20such%20as%20smartphones</a:t>
            </a:r>
            <a:r>
              <a:rPr lang="en-GB" b="0" i="0" strike="noStrike" cap="none">
                <a:solidFill>
                  <a:srgbClr val="096E6C"/>
                </a:solidFill>
                <a:latin typeface="Calibri"/>
                <a:ea typeface="Calibri"/>
                <a:cs typeface="Calibri"/>
                <a:sym typeface="Calibri"/>
              </a:rPr>
              <a:t>.</a:t>
            </a:r>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https://www.loginradius.com/blog/growth/7-mistakes-companies-make-during-digital-transformation/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51" name="Google Shape;1151;p11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References </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11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https://thirdsectorlab.co.uk/11-must-read-digital-inclusion-reports-and-case-studies/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https://blog.remesh.ai/3-key-case-studies-for-successful-digital-transformation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https://dataschools.education/apps-tools-to-support-data-literacy/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https://www.educationalappstore.com/blog/4-best-apps-increasing-data-literacy-skills/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58" name="Google Shape;1158;p11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References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The concept of “</a:t>
            </a:r>
            <a:r>
              <a:rPr lang="en-GB" b="1">
                <a:solidFill>
                  <a:schemeClr val="accent2"/>
                </a:solidFill>
              </a:rPr>
              <a:t>Digital literacy</a:t>
            </a:r>
            <a:r>
              <a:rPr lang="en-GB"/>
              <a:t>” was introduced by </a:t>
            </a:r>
            <a:r>
              <a:rPr lang="en-GB" b="1">
                <a:solidFill>
                  <a:schemeClr val="accent2"/>
                </a:solidFill>
              </a:rPr>
              <a:t>Paul Glister </a:t>
            </a:r>
            <a:r>
              <a:rPr lang="en-GB"/>
              <a:t>in 1997 as the collection of “technical skills”.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a:t>The term of digital literacy however has since developed into a term that does not only entail “technical skills” such as the ability to read, understand and use information, but it also includes a set of “cognitive skills”, that is the ability to evaluate, construct and communicate information. </a:t>
            </a:r>
            <a:endParaRPr/>
          </a:p>
          <a:p>
            <a:pPr marL="228600" lvl="0" indent="-228600" algn="l" rtl="0">
              <a:lnSpc>
                <a:spcPct val="90000"/>
              </a:lnSpc>
              <a:spcBef>
                <a:spcPts val="1000"/>
              </a:spcBef>
              <a:spcAft>
                <a:spcPts val="0"/>
              </a:spcAft>
              <a:buClr>
                <a:srgbClr val="000000"/>
              </a:buClr>
              <a:buSzPts val="2400"/>
              <a:buNone/>
            </a:pPr>
            <a:endParaRPr/>
          </a:p>
        </p:txBody>
      </p:sp>
      <p:sp>
        <p:nvSpPr>
          <p:cNvPr id="235" name="Google Shape;235;p1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Definitions of Digital Literacy</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11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https://www.raconteur.net/technology/top-10-communication-and-collaboration-tools/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https://www.outbrain.com/blog/12-awesome-digital-content-creation-tools/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https://anvl.com/blog/keys-to-successful-digital-transformation/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https://blog.mindmanager.com/blog/2020/07/07/202007problem-solving-tools/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65" name="Google Shape;1165;p11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References </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114"/>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https://www.lumapps.com/solutions/digital-transformation/digital-transformation-tools/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https://tedigitalmarketing.com/digital-marketing/5-tips-to-creating-a-successful-digital-marketing-strategy/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https://www.nibusinessinfo.co.uk/content/advantages-and-disadvantages-digital-marketing</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72" name="Google Shape;1172;p11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References </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11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https://www.cardinaldigitalmarketing.com/blog/top-9-benefits-of-digital-marketing/</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https://linchpinseo.com/challenges-facing-digital-marketers/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https://redmediauk.com/marketing-in-the-third-sector/</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https://www.husson.edu/online/blog/2021/07/marketing-case-studies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79" name="Google Shape;1179;p11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References </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16"/>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https://digileaders.com/how-to-lead-a-successful-digital-team/</a:t>
            </a:r>
            <a:endParaRPr b="0" i="0" strike="noStrike" cap="none">
              <a:solidFill>
                <a:srgbClr val="096E6C"/>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Font typeface="Arial"/>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https://knolskape.com/blog-characteristics-of-digital-culture/</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https://www.capgemini.com/fi-en/wp-content/uploads/sites/27/2018/09/dti-digitalculture_report_v2.pdf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https://www.ourtandem.com/</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86" name="Google Shape;1186;p11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References </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17"/>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https://hbr.org/2022/02/4-lessons-from-levis-digital-transformation</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https://www.renaissance.com/2019/02/08/blog-digital-literacy-why-does-it-matter/#:~:text=The%20American%20Library%20Association%20(ALA,both%20cognitive%20and%20technical%20skills.%E2%80%9D</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https://www.westernsydney.edu.au/studysmart/home/study_skills_guides/digital_literacy/what_is_digital_literacy</a:t>
            </a:r>
            <a:endParaRPr b="0" i="0" strike="noStrike" cap="none">
              <a:solidFill>
                <a:srgbClr val="096E6C"/>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Font typeface="Arial"/>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193" name="Google Shape;1193;p11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References </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118"/>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https://www.jisc.ac.uk/guides/developing-digital-literacies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https://techboomers.com/importance-of-digital-literacy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https://gdsgroup.com/insights/marketing/blueprint-for-digital-leadership/#:~:text=Digital%20leadership%20is%20the%20strategic,for%20overseeing%20the%20digital%20assets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https://gdsgroup.com/insights/marketing/digital-transformation-framework/</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200" name="Google Shape;1200;p118"/>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References </a:t>
            </a:r>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11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https://careerwise.co.za/digital-literacy/</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https://ec.europa.eu/digital-single-market/en/news/new-report-shows-digital-skills-are-required-all-types-jobs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https://upriseup.co.uk/blog/charity-digital-literacy-reports/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https://www.smartsheet.com/content-center/executive-center/digital-transformation/how-achieve-five-competencies-effective-digital-leaders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r>
              <a:rPr lang="en-GB" b="0" i="0" strike="noStrike" cap="none">
                <a:solidFill>
                  <a:srgbClr val="096E6C"/>
                </a:solidFill>
                <a:latin typeface="Calibri"/>
                <a:ea typeface="Calibri"/>
                <a:cs typeface="Calibri"/>
                <a:sym typeface="Calibri"/>
              </a:rPr>
              <a:t> </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207" name="Google Shape;1207;p11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References </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2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https://www2.deloitte.com/content/dam/Deloitte/uk/Documents/public-sector/deloitte-uk-decoding-digital-leadership.pdf</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r>
              <a:rPr lang="en-GB" b="0" i="0" strike="noStrike" cap="none">
                <a:solidFill>
                  <a:srgbClr val="096E6C"/>
                </a:solidFill>
                <a:latin typeface="Calibri"/>
                <a:ea typeface="Calibri"/>
                <a:cs typeface="Calibri"/>
                <a:sym typeface="Calibri"/>
              </a:rPr>
              <a:t> </a:t>
            </a:r>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https://theonebrief.com/the-digital-leader-core-competencies-for-a-new-era/</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r>
              <a:rPr lang="en-GB" b="0" i="0" strike="noStrike" cap="none">
                <a:solidFill>
                  <a:srgbClr val="096E6C"/>
                </a:solidFill>
                <a:latin typeface="Calibri"/>
                <a:ea typeface="Calibri"/>
                <a:cs typeface="Calibri"/>
                <a:sym typeface="Calibri"/>
              </a:rPr>
              <a:t> </a:t>
            </a:r>
            <a:endParaRPr/>
          </a:p>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https://www.redhat.com/en/services/consulting/open-innovation-labs?sc_cid=7013a00000269xoAAA&amp;gclid=CjwKCAiApfeQBhAUEiwA7K_UH-a88Ob-on_rMBHiP3zMRabjf-h7cLci5kaes4cUGxN8KDh__kImxBoChDUQAvD_BwE&amp;gclsrc=aw.ds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214" name="Google Shape;1214;p12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References </a:t>
            </a:r>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12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Font typeface="Arial"/>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https://www.redhat.com/en/engage/organize-for-innovation-20180913?sc_cid=7013a00000269xpAAA&amp;gclid=CjwKCAiApfeQBhAUEiwA7K_UHxPdDVA1s1OIJyVgw-8bDauRMsyT-ADFsErR-faXFBHkHVwvu2qP6BoC4FQQAvD_BwE&amp;gclsrc=aw.ds</a:t>
            </a: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strike="noStrike" cap="none">
              <a:solidFill>
                <a:srgbClr val="096E6C"/>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Font typeface="Arial"/>
              <a:buNone/>
            </a:pPr>
            <a:endParaRPr b="0" i="0"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p:txBody>
      </p:sp>
      <p:sp>
        <p:nvSpPr>
          <p:cNvPr id="1221" name="Google Shape;1221;p12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References </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122"/>
          <p:cNvSpPr txBox="1">
            <a:spLocks noGrp="1"/>
          </p:cNvSpPr>
          <p:nvPr>
            <p:ph type="body" idx="1"/>
          </p:nvPr>
        </p:nvSpPr>
        <p:spPr>
          <a:xfrm>
            <a:off x="8262757" y="3684778"/>
            <a:ext cx="3195486" cy="73114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000000"/>
              </a:buClr>
              <a:buSzPts val="2800"/>
              <a:buNone/>
            </a:pPr>
            <a:r>
              <a:rPr lang="en-GB"/>
              <a:t>Any questions?</a:t>
            </a:r>
            <a:endParaRPr/>
          </a:p>
        </p:txBody>
      </p:sp>
      <p:sp>
        <p:nvSpPr>
          <p:cNvPr id="1228" name="Google Shape;1228;p122"/>
          <p:cNvSpPr txBox="1">
            <a:spLocks noGrp="1"/>
          </p:cNvSpPr>
          <p:nvPr>
            <p:ph type="body" idx="2"/>
          </p:nvPr>
        </p:nvSpPr>
        <p:spPr>
          <a:xfrm>
            <a:off x="8262757" y="2875202"/>
            <a:ext cx="3195485" cy="83725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5000"/>
              <a:buNone/>
            </a:pPr>
            <a:r>
              <a:rPr lang="en-GB"/>
              <a:t>Thank you</a:t>
            </a:r>
            <a:endParaRPr/>
          </a:p>
        </p:txBody>
      </p:sp>
      <p:sp>
        <p:nvSpPr>
          <p:cNvPr id="1229" name="Google Shape;1229;p122"/>
          <p:cNvSpPr txBox="1">
            <a:spLocks noGrp="1"/>
          </p:cNvSpPr>
          <p:nvPr>
            <p:ph type="body" idx="3"/>
          </p:nvPr>
        </p:nvSpPr>
        <p:spPr>
          <a:xfrm>
            <a:off x="700266" y="5330420"/>
            <a:ext cx="6101044"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200"/>
              <a:buNone/>
            </a:pPr>
            <a:r>
              <a:rPr lang="en-GB"/>
              <a:t>www.</a:t>
            </a:r>
            <a:r>
              <a:rPr lang="en-GB" sz="3600" b="1"/>
              <a:t>leaderseeds</a:t>
            </a:r>
            <a:r>
              <a:rPr lang="en-GB"/>
              <a:t>.eu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a:spLocks noGrp="1"/>
          </p:cNvSpPr>
          <p:nvPr>
            <p:ph type="body" idx="1"/>
          </p:nvPr>
        </p:nvSpPr>
        <p:spPr>
          <a:xfrm>
            <a:off x="798378" y="1900600"/>
            <a:ext cx="4800300" cy="3995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a:t>
            </a:r>
            <a:r>
              <a:rPr lang="en-GB" b="1">
                <a:solidFill>
                  <a:schemeClr val="accent2"/>
                </a:solidFill>
              </a:rPr>
              <a:t>Digital literacy</a:t>
            </a:r>
            <a:r>
              <a:rPr lang="en-GB"/>
              <a:t>” means having a set of skills, competences and attitudes you need to live, learn and work in a society where communication and access to information is largely conditioned by the digital technologies like the internet, online platforms, social media, and mobile devices.</a:t>
            </a:r>
            <a:endParaRPr/>
          </a:p>
          <a:p>
            <a:pPr marL="228600" lvl="0" indent="-228600" algn="l" rtl="0">
              <a:lnSpc>
                <a:spcPct val="90000"/>
              </a:lnSpc>
              <a:spcBef>
                <a:spcPts val="1000"/>
              </a:spcBef>
              <a:spcAft>
                <a:spcPts val="0"/>
              </a:spcAft>
              <a:buClr>
                <a:srgbClr val="000000"/>
              </a:buClr>
              <a:buSzPts val="2400"/>
              <a:buNone/>
            </a:pPr>
            <a:endParaRPr/>
          </a:p>
        </p:txBody>
      </p:sp>
      <p:sp>
        <p:nvSpPr>
          <p:cNvPr id="241" name="Google Shape;241;p1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Definitions of Digital Literacy</a:t>
            </a:r>
            <a:endParaRPr/>
          </a:p>
        </p:txBody>
      </p:sp>
      <p:pic>
        <p:nvPicPr>
          <p:cNvPr id="242" name="Google Shape;242;p14"/>
          <p:cNvPicPr preferRelativeResize="0"/>
          <p:nvPr/>
        </p:nvPicPr>
        <p:blipFill>
          <a:blip r:embed="rId3">
            <a:alphaModFix/>
          </a:blip>
          <a:stretch>
            <a:fillRect/>
          </a:stretch>
        </p:blipFill>
        <p:spPr>
          <a:xfrm>
            <a:off x="6840412" y="761600"/>
            <a:ext cx="4364575" cy="4438550"/>
          </a:xfrm>
          <a:prstGeom prst="rect">
            <a:avLst/>
          </a:prstGeom>
          <a:noFill/>
          <a:ln>
            <a:noFill/>
          </a:ln>
        </p:spPr>
      </p:pic>
      <p:sp>
        <p:nvSpPr>
          <p:cNvPr id="243" name="Google Shape;243;p14"/>
          <p:cNvSpPr txBox="1">
            <a:spLocks noGrp="1"/>
          </p:cNvSpPr>
          <p:nvPr>
            <p:ph type="body" idx="1"/>
          </p:nvPr>
        </p:nvSpPr>
        <p:spPr>
          <a:xfrm>
            <a:off x="6731449" y="5393325"/>
            <a:ext cx="4582500" cy="45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1000" u="sng">
                <a:solidFill>
                  <a:schemeClr val="hlink"/>
                </a:solidFill>
                <a:hlinkClick r:id="rId4"/>
              </a:rPr>
              <a:t>https://www.westernsydney.edu.au/studysmart/home/study_skills_guides/digital_literacy/what_is_digital_literacy</a:t>
            </a:r>
            <a:r>
              <a:rPr lang="en-GB" sz="1000"/>
              <a:t> </a:t>
            </a:r>
            <a:endParaRPr sz="1000"/>
          </a:p>
          <a:p>
            <a:pPr marL="228600" lvl="0" indent="-228600" algn="l" rtl="0">
              <a:lnSpc>
                <a:spcPct val="90000"/>
              </a:lnSpc>
              <a:spcBef>
                <a:spcPts val="1000"/>
              </a:spcBef>
              <a:spcAft>
                <a:spcPts val="0"/>
              </a:spcAft>
              <a:buClr>
                <a:srgbClr val="000000"/>
              </a:buClr>
              <a:buSzPts val="2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A study from the European Commission in 2017 indicated that 90% of professionals are required to possess at least basic digital skills.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a:t>Accordingly, within the workplace, employees are required to use information in appropriate ways, interact with others in digital environments as well as create new products and/or ideas collaboratively.</a:t>
            </a:r>
            <a:endParaRPr/>
          </a:p>
          <a:p>
            <a:pPr marL="228600" lvl="0" indent="-228600" algn="l" rtl="0">
              <a:lnSpc>
                <a:spcPct val="90000"/>
              </a:lnSpc>
              <a:spcBef>
                <a:spcPts val="1000"/>
              </a:spcBef>
              <a:spcAft>
                <a:spcPts val="0"/>
              </a:spcAft>
              <a:buClr>
                <a:srgbClr val="000000"/>
              </a:buClr>
              <a:buSzPts val="2400"/>
              <a:buNone/>
            </a:pPr>
            <a:endParaRPr/>
          </a:p>
        </p:txBody>
      </p:sp>
      <p:sp>
        <p:nvSpPr>
          <p:cNvPr id="249" name="Google Shape;249;p1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Benefits of Digital Literacy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Increases Networking: </a:t>
            </a:r>
            <a:r>
              <a:rPr lang="en-GB"/>
              <a:t>An ability offering connections with like-minded individuals that might be far away and in different time zones but are nevertheless close in reach due to digital communication technologies.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Save money: </a:t>
            </a:r>
            <a:r>
              <a:rPr lang="en-GB"/>
              <a:t>The services and products that are currently offered online give the ability to Third Sector Organisations (TSOs) to save time and money in the implementation of many administrative and financial tasks such as banking, paying bills or even as simple as shopping. </a:t>
            </a:r>
            <a:endParaRPr/>
          </a:p>
          <a:p>
            <a:pPr marL="228600" lvl="0" indent="-228600" algn="l" rtl="0">
              <a:lnSpc>
                <a:spcPct val="90000"/>
              </a:lnSpc>
              <a:spcBef>
                <a:spcPts val="1000"/>
              </a:spcBef>
              <a:spcAft>
                <a:spcPts val="0"/>
              </a:spcAft>
              <a:buClr>
                <a:srgbClr val="000000"/>
              </a:buClr>
              <a:buSzPts val="2400"/>
              <a:buNone/>
            </a:pPr>
            <a:endParaRPr/>
          </a:p>
        </p:txBody>
      </p:sp>
      <p:sp>
        <p:nvSpPr>
          <p:cNvPr id="255" name="Google Shape;255;p1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Benefits of Digital Literacy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Cyber Security: </a:t>
            </a:r>
            <a:r>
              <a:rPr lang="en-GB"/>
              <a:t>A very important aspect of being digitally literate is maintaining your security online throughout the digitalisation process. For example, it is important to know how you can protect your passwords or personal information online.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Reaching professional goals: </a:t>
            </a:r>
            <a:r>
              <a:rPr lang="en-GB"/>
              <a:t>Whilst many people are weary of creating and sustaining an online presence, the benefits it provides for reaching professional goals are immense. </a:t>
            </a:r>
            <a:endParaRPr/>
          </a:p>
        </p:txBody>
      </p:sp>
      <p:sp>
        <p:nvSpPr>
          <p:cNvPr id="261" name="Google Shape;261;p1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Benefits of Digital Literacy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8"/>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Reaching professional goals (Cont.): </a:t>
            </a:r>
            <a:r>
              <a:rPr lang="en-GB"/>
              <a:t>For example, owning a website, or a page for your organisation on LinkedIn, Facebook, Instagram etc. can boost the reach of the organisation and increase the number of people who are aware of what you do by thousands.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Improve job performance: </a:t>
            </a:r>
            <a:r>
              <a:rPr lang="en-GB"/>
              <a:t>Digital literacy and the understanding of how to utilise digital technologies is something that can ultimately assist an individual in improving their job performance as now the resources that are given to them are vast and the possibilities of how to use them are endless.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267" name="Google Shape;267;p1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Benefits of Digital Literacy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9"/>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Within an organisation it is important for all employees to feel like they can equally contribute to its operations and success.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a:t>Providing training to increase digital literacy offers a chance to close the digital divide that could be present between those who can intuitively use and/or make regular use of digital technologies and those who might struggle to understand it and hence, avoid it and hence, make all employees feel like they are equally contributing to the success of the organisation.</a:t>
            </a:r>
            <a:endParaRPr/>
          </a:p>
          <a:p>
            <a:pPr marL="228600" lvl="0" indent="-228600" algn="l" rtl="0">
              <a:lnSpc>
                <a:spcPct val="90000"/>
              </a:lnSpc>
              <a:spcBef>
                <a:spcPts val="1000"/>
              </a:spcBef>
              <a:spcAft>
                <a:spcPts val="0"/>
              </a:spcAft>
              <a:buClr>
                <a:srgbClr val="000000"/>
              </a:buClr>
              <a:buSzPts val="2400"/>
              <a:buNone/>
            </a:pPr>
            <a:endParaRPr/>
          </a:p>
        </p:txBody>
      </p:sp>
      <p:sp>
        <p:nvSpPr>
          <p:cNvPr id="273" name="Google Shape;273;p1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Benefits of Digital Literacy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01</a:t>
            </a:r>
            <a:endParaRPr/>
          </a:p>
        </p:txBody>
      </p:sp>
      <p:sp>
        <p:nvSpPr>
          <p:cNvPr id="159" name="Google Shape;159;p2"/>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a:t>A Guide to Digital Literacy</a:t>
            </a:r>
            <a:endParaRPr/>
          </a:p>
        </p:txBody>
      </p:sp>
      <p:sp>
        <p:nvSpPr>
          <p:cNvPr id="160" name="Google Shape;160;p2"/>
          <p:cNvSpPr txBox="1">
            <a:spLocks noGrp="1"/>
          </p:cNvSpPr>
          <p:nvPr>
            <p:ph type="body" idx="3"/>
          </p:nvPr>
        </p:nvSpPr>
        <p:spPr>
          <a:xfrm>
            <a:off x="979124" y="1519186"/>
            <a:ext cx="4198618" cy="4671588"/>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rgbClr val="000000"/>
              </a:buClr>
              <a:buSzPts val="2400"/>
              <a:buNone/>
            </a:pPr>
            <a:r>
              <a:rPr lang="en-GB" b="1" i="1"/>
              <a:t>“Everyone can be great because everyone can serve.”</a:t>
            </a:r>
            <a:endParaRPr/>
          </a:p>
          <a:p>
            <a:pPr marL="228600" lvl="0" indent="-228600" algn="ctr" rtl="0">
              <a:lnSpc>
                <a:spcPct val="90000"/>
              </a:lnSpc>
              <a:spcBef>
                <a:spcPts val="1000"/>
              </a:spcBef>
              <a:spcAft>
                <a:spcPts val="0"/>
              </a:spcAft>
              <a:buClr>
                <a:srgbClr val="000000"/>
              </a:buClr>
              <a:buSzPts val="2400"/>
              <a:buNone/>
            </a:pPr>
            <a:r>
              <a:rPr lang="en-GB" b="1" i="1"/>
              <a:t> </a:t>
            </a:r>
            <a:r>
              <a:rPr lang="en-GB" b="1"/>
              <a:t>– Martin Luther King Jr.</a:t>
            </a:r>
            <a:endParaRPr/>
          </a:p>
        </p:txBody>
      </p:sp>
      <p:sp>
        <p:nvSpPr>
          <p:cNvPr id="161" name="Google Shape;161;p2"/>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02</a:t>
            </a:r>
            <a:endParaRPr/>
          </a:p>
        </p:txBody>
      </p:sp>
      <p:sp>
        <p:nvSpPr>
          <p:cNvPr id="162" name="Google Shape;162;p2"/>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a:t>Digital Competences Proficiency Level Framework</a:t>
            </a:r>
            <a:endParaRPr/>
          </a:p>
        </p:txBody>
      </p:sp>
      <p:sp>
        <p:nvSpPr>
          <p:cNvPr id="163" name="Google Shape;163;p2"/>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03</a:t>
            </a:r>
            <a:endParaRPr/>
          </a:p>
        </p:txBody>
      </p:sp>
      <p:sp>
        <p:nvSpPr>
          <p:cNvPr id="164" name="Google Shape;164;p2"/>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a:t>Digital Marketing</a:t>
            </a:r>
            <a:endParaRPr/>
          </a:p>
        </p:txBody>
      </p:sp>
      <p:sp>
        <p:nvSpPr>
          <p:cNvPr id="165" name="Google Shape;165;p2"/>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04</a:t>
            </a:r>
            <a:endParaRPr/>
          </a:p>
        </p:txBody>
      </p:sp>
      <p:sp>
        <p:nvSpPr>
          <p:cNvPr id="166" name="Google Shape;166;p2"/>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a:t>Digital Corporate Culture</a:t>
            </a:r>
            <a:endParaRPr/>
          </a:p>
        </p:txBody>
      </p:sp>
      <p:sp>
        <p:nvSpPr>
          <p:cNvPr id="167" name="Google Shape;167;p2"/>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200"/>
              <a:buNone/>
            </a:pPr>
            <a:r>
              <a:rPr lang="en-GB"/>
              <a:t>05</a:t>
            </a:r>
            <a:endParaRPr/>
          </a:p>
        </p:txBody>
      </p:sp>
      <p:sp>
        <p:nvSpPr>
          <p:cNvPr id="168" name="Google Shape;168;p2"/>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a:t>References</a:t>
            </a:r>
            <a:endParaRPr/>
          </a:p>
        </p:txBody>
      </p:sp>
      <p:sp>
        <p:nvSpPr>
          <p:cNvPr id="169" name="Google Shape;169;p2"/>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GB"/>
              <a:t>Outline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txBox="1">
            <a:spLocks noGrp="1"/>
          </p:cNvSpPr>
          <p:nvPr>
            <p:ph type="body" idx="1"/>
          </p:nvPr>
        </p:nvSpPr>
        <p:spPr>
          <a:xfrm>
            <a:off x="798374" y="1900600"/>
            <a:ext cx="5416200" cy="3995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A 2020 research report conducted by </a:t>
            </a:r>
            <a:r>
              <a:rPr lang="en-GB" u="sng">
                <a:solidFill>
                  <a:schemeClr val="hlink"/>
                </a:solidFill>
                <a:hlinkClick r:id="rId3"/>
              </a:rPr>
              <a:t>Capgemini</a:t>
            </a:r>
            <a:r>
              <a:rPr lang="en-GB"/>
              <a:t> showed that almost half of the world’s population still remains offline.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279" name="Google Shape;279;p2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Challenges of Digital Literacy </a:t>
            </a:r>
            <a:endParaRPr/>
          </a:p>
        </p:txBody>
      </p:sp>
      <p:pic>
        <p:nvPicPr>
          <p:cNvPr id="280" name="Google Shape;280;p20"/>
          <p:cNvPicPr preferRelativeResize="0"/>
          <p:nvPr/>
        </p:nvPicPr>
        <p:blipFill>
          <a:blip r:embed="rId4">
            <a:alphaModFix/>
          </a:blip>
          <a:stretch>
            <a:fillRect/>
          </a:stretch>
        </p:blipFill>
        <p:spPr>
          <a:xfrm>
            <a:off x="6296706" y="1565250"/>
            <a:ext cx="5319318" cy="3995100"/>
          </a:xfrm>
          <a:prstGeom prst="rect">
            <a:avLst/>
          </a:prstGeom>
          <a:noFill/>
          <a:ln>
            <a:noFill/>
          </a:ln>
        </p:spPr>
      </p:pic>
      <p:sp>
        <p:nvSpPr>
          <p:cNvPr id="281" name="Google Shape;281;p20"/>
          <p:cNvSpPr txBox="1">
            <a:spLocks noGrp="1"/>
          </p:cNvSpPr>
          <p:nvPr>
            <p:ph type="body" idx="1"/>
          </p:nvPr>
        </p:nvSpPr>
        <p:spPr>
          <a:xfrm>
            <a:off x="6248250" y="5423450"/>
            <a:ext cx="5416200" cy="586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1000" u="sng">
                <a:solidFill>
                  <a:schemeClr val="hlink"/>
                </a:solidFill>
                <a:hlinkClick r:id="rId5"/>
              </a:rPr>
              <a:t>https://www.businessinsider.com/chart-of-the-day-why-americans-dont-use-the-internet-2010-8</a:t>
            </a:r>
            <a:r>
              <a:rPr lang="en-GB"/>
              <a:t>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txBox="1">
            <a:spLocks noGrp="1"/>
          </p:cNvSpPr>
          <p:nvPr>
            <p:ph type="body" idx="1"/>
          </p:nvPr>
        </p:nvSpPr>
        <p:spPr>
          <a:xfrm>
            <a:off x="798380" y="1640519"/>
            <a:ext cx="10595100" cy="3995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dirty="0">
                <a:solidFill>
                  <a:schemeClr val="accent2"/>
                </a:solidFill>
              </a:rPr>
              <a:t>Cost: </a:t>
            </a:r>
            <a:r>
              <a:rPr lang="en-GB" dirty="0"/>
              <a:t>the </a:t>
            </a:r>
            <a:r>
              <a:rPr lang="en-GB" u="sng" dirty="0">
                <a:solidFill>
                  <a:schemeClr val="hlink"/>
                </a:solidFill>
                <a:hlinkClick r:id="rId3"/>
              </a:rPr>
              <a:t>statistics </a:t>
            </a:r>
            <a:r>
              <a:rPr lang="en-GB" dirty="0"/>
              <a:t>show that 40% of all offline people in poverty say they have never used the internet because a subscription is too expensive while 56% of offline people aged 22 to 36 say the cost of a device is the reason, they have never used the internet. </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lgn="l" rtl="0">
              <a:lnSpc>
                <a:spcPct val="90000"/>
              </a:lnSpc>
              <a:spcBef>
                <a:spcPts val="1000"/>
              </a:spcBef>
              <a:spcAft>
                <a:spcPts val="0"/>
              </a:spcAft>
              <a:buClr>
                <a:schemeClr val="accent2"/>
              </a:buClr>
              <a:buSzPts val="2400"/>
              <a:buChar char="•"/>
            </a:pPr>
            <a:r>
              <a:rPr lang="en-GB" b="1" dirty="0">
                <a:solidFill>
                  <a:schemeClr val="accent2"/>
                </a:solidFill>
              </a:rPr>
              <a:t>Complexity: </a:t>
            </a:r>
            <a:r>
              <a:rPr lang="en-GB" dirty="0"/>
              <a:t>as seen in a recent </a:t>
            </a:r>
            <a:r>
              <a:rPr lang="en-GB" u="sng" dirty="0">
                <a:solidFill>
                  <a:schemeClr val="accent4">
                    <a:lumMod val="75000"/>
                  </a:schemeClr>
                </a:solidFill>
                <a:hlinkClick r:id="rId4">
                  <a:extLst>
                    <a:ext uri="{A12FA001-AC4F-418D-AE19-62706E023703}">
                      <ahyp:hlinkClr xmlns:ahyp="http://schemas.microsoft.com/office/drawing/2018/hyperlinkcolor" val="tx"/>
                    </a:ext>
                  </a:extLst>
                </a:hlinkClick>
              </a:rPr>
              <a:t>report</a:t>
            </a:r>
            <a:r>
              <a:rPr lang="en-GB" dirty="0"/>
              <a:t>, not all employees have familiarized with modern information and communication tools in their working lives. </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lgn="l" rtl="0">
              <a:lnSpc>
                <a:spcPct val="90000"/>
              </a:lnSpc>
              <a:spcBef>
                <a:spcPts val="1000"/>
              </a:spcBef>
              <a:spcAft>
                <a:spcPts val="0"/>
              </a:spcAft>
              <a:buClr>
                <a:schemeClr val="accent2"/>
              </a:buClr>
              <a:buSzPts val="2400"/>
              <a:buChar char="•"/>
            </a:pPr>
            <a:r>
              <a:rPr lang="en-GB" dirty="0"/>
              <a:t>“</a:t>
            </a:r>
            <a:r>
              <a:rPr lang="en-GB" b="1" dirty="0">
                <a:solidFill>
                  <a:schemeClr val="accent2"/>
                </a:solidFill>
              </a:rPr>
              <a:t>Lack of interest</a:t>
            </a:r>
            <a:r>
              <a:rPr lang="en-GB" dirty="0"/>
              <a:t>”: there is a need for meaningful opportunities to learn digital skills, to increase the interest of employees and seniors to develop their digital literacy skills. </a:t>
            </a:r>
            <a:endParaRPr dirty="0"/>
          </a:p>
          <a:p>
            <a:pPr marL="0" lvl="0" indent="0" algn="l" rtl="0">
              <a:lnSpc>
                <a:spcPct val="90000"/>
              </a:lnSpc>
              <a:spcBef>
                <a:spcPts val="1000"/>
              </a:spcBef>
              <a:spcAft>
                <a:spcPts val="0"/>
              </a:spcAft>
              <a:buClr>
                <a:schemeClr val="accent2"/>
              </a:buClr>
              <a:buSzPts val="2400"/>
              <a:buNone/>
            </a:pP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190500" algn="l" rtl="0">
              <a:lnSpc>
                <a:spcPct val="90000"/>
              </a:lnSpc>
              <a:spcBef>
                <a:spcPts val="1000"/>
              </a:spcBef>
              <a:spcAft>
                <a:spcPts val="0"/>
              </a:spcAft>
              <a:buClr>
                <a:schemeClr val="accent2"/>
              </a:buClr>
              <a:buSzPts val="2400"/>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287" name="Google Shape;287;p2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Challenges of Digital Literacy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2"/>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en-GB"/>
              <a:t>“Success is not final; failure is not fatal: it is the courage to continue that counts” </a:t>
            </a:r>
            <a:endParaRPr/>
          </a:p>
        </p:txBody>
      </p:sp>
      <p:sp>
        <p:nvSpPr>
          <p:cNvPr id="293" name="Google Shape;293;p22"/>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Winston Churchill</a:t>
            </a:r>
            <a:endParaRPr sz="2200" b="1" i="1" u="none" strike="noStrike" cap="none">
              <a:solidFill>
                <a:srgbClr val="000000"/>
              </a:solidFill>
              <a:latin typeface="Calibri"/>
              <a:ea typeface="Calibri"/>
              <a:cs typeface="Calibri"/>
              <a:sym typeface="Calibri"/>
            </a:endParaRPr>
          </a:p>
        </p:txBody>
      </p:sp>
      <p:pic>
        <p:nvPicPr>
          <p:cNvPr id="294" name="Google Shape;294;p22" descr="One glowing light up arrow among other down arrows on green pastel color background"/>
          <p:cNvPicPr preferRelativeResize="0">
            <a:picLocks noGrp="1"/>
          </p:cNvPicPr>
          <p:nvPr>
            <p:ph type="pic" idx="2"/>
          </p:nvPr>
        </p:nvPicPr>
        <p:blipFill rotWithShape="1">
          <a:blip r:embed="rId3">
            <a:alphaModFix/>
          </a:blip>
          <a:srcRect l="8234" r="8234"/>
          <a:stretch/>
        </p:blipFill>
        <p:spPr>
          <a:xfrm>
            <a:off x="6096000" y="986088"/>
            <a:ext cx="5239644" cy="4704418"/>
          </a:xfrm>
          <a:prstGeom prst="rect">
            <a:avLst/>
          </a:prstGeom>
          <a:solidFill>
            <a:srgbClr val="D8D8D8"/>
          </a:solidFill>
          <a:ln>
            <a:noFill/>
          </a:ln>
        </p:spPr>
      </p:pic>
      <p:sp>
        <p:nvSpPr>
          <p:cNvPr id="295" name="Google Shape;295;p22"/>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96" name="Google Shape;296;p22"/>
          <p:cNvGrpSpPr/>
          <p:nvPr/>
        </p:nvGrpSpPr>
        <p:grpSpPr>
          <a:xfrm>
            <a:off x="5107779" y="748833"/>
            <a:ext cx="1487826" cy="1083162"/>
            <a:chOff x="3400450" y="986392"/>
            <a:chExt cx="1487826" cy="1083162"/>
          </a:xfrm>
        </p:grpSpPr>
        <p:sp>
          <p:nvSpPr>
            <p:cNvPr id="297" name="Google Shape;297;p22"/>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298" name="Google Shape;298;p22"/>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3"/>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Shifting from the traditional view of “digital literacy” as a basic knowledge of IT skills, we may now proceed to examine the expanding list of skills, practices and behaviours which are usually associated with digital literacy or else the requirements of what it takes to be a digitally literate person in our rapidly changing society.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04" name="Google Shape;304;p2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Competences of Digital Literacy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4"/>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Critical Thinking Skills: </a:t>
            </a:r>
            <a:r>
              <a:rPr lang="en-GB"/>
              <a:t>essential skills as you are often required to be confronted with various information in different formats – searching, sifting, evaluating, applying and producing information all require you to think critically.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Communication: </a:t>
            </a:r>
            <a:r>
              <a:rPr lang="en-GB"/>
              <a:t>key aspect of digital literacy; needed when communicating in virtual communication rooms, the ability to clearly express your ideas, ask relevant questions, maintain respect, build trust etc.  </a:t>
            </a:r>
            <a:endParaRPr/>
          </a:p>
          <a:p>
            <a:pPr marL="228600" lvl="0" indent="-228600" algn="l" rtl="0">
              <a:lnSpc>
                <a:spcPct val="90000"/>
              </a:lnSpc>
              <a:spcBef>
                <a:spcPts val="1000"/>
              </a:spcBef>
              <a:spcAft>
                <a:spcPts val="0"/>
              </a:spcAft>
              <a:buClr>
                <a:srgbClr val="000000"/>
              </a:buClr>
              <a:buSzPts val="2400"/>
              <a:buNone/>
            </a:pPr>
            <a:endParaRPr/>
          </a:p>
        </p:txBody>
      </p:sp>
      <p:sp>
        <p:nvSpPr>
          <p:cNvPr id="310" name="Google Shape;310;p2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Competences of Digital Literacy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5"/>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Practical Technical Skills: </a:t>
            </a:r>
            <a:r>
              <a:rPr lang="en-GB"/>
              <a:t>using technology to access, manage, manipulate, create information in an ethical and sustainable way. It is a continuous process because of the constant development of new apps and updates in the technological field, so there is an essential need to remain updated!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16" name="Google Shape;316;p2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Competences of Digital Literacy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Collaboration and creativity skills: </a:t>
            </a:r>
            <a:r>
              <a:rPr lang="en-GB"/>
              <a:t>learning to work with others is a life skill and technology can make collaboration and teamwork much easier.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For example, using online platforms allows users to edit and modify both content and structure collaboratively.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In addition, collaboration will lead to the development of innovative and creative ideas and solutions for the future of the company/organisation.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22" name="Google Shape;322;p2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Competences of Digital Literacy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7"/>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Online safety skills: </a:t>
            </a:r>
            <a:r>
              <a:rPr lang="en-GB"/>
              <a:t>identifying potential risks and being conscious about your personal security when working online is also critical in the process of digital development. </a:t>
            </a:r>
            <a:endParaRPr/>
          </a:p>
          <a:p>
            <a:pPr marL="0" lvl="0" indent="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Digital Culture: </a:t>
            </a:r>
            <a:r>
              <a:rPr lang="en-GB"/>
              <a:t>digital culture refers to the culture shaped by the rapid technological developments and the use of digital tools and technologies within a team.</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28" name="Google Shape;328;p2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Competences of Digital Literacy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8"/>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It is noteworthy to mention that being digitally literate changes over time and across contexts (e.g., academic or professional settings), thus digital literacies are essentially a set of skills, practices and behaviours which need to be constantly updated according to the new technological advances and the new trends they create in the professional or academic sectors. </a:t>
            </a:r>
            <a:endParaRPr/>
          </a:p>
        </p:txBody>
      </p:sp>
      <p:sp>
        <p:nvSpPr>
          <p:cNvPr id="334" name="Google Shape;334;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Competences of Digital Literacy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9"/>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As such, “digital literacies are those capabilities which fit an individual for living, learning and working in a digital society”. Digital literacies are an all-encompassing concept within which various other capabilities can be found. </a:t>
            </a:r>
            <a:endParaRPr/>
          </a:p>
          <a:p>
            <a:pPr marL="342900" lvl="0" indent="-342900" algn="l" rtl="0">
              <a:lnSpc>
                <a:spcPct val="90000"/>
              </a:lnSpc>
              <a:spcBef>
                <a:spcPts val="1000"/>
              </a:spcBef>
              <a:spcAft>
                <a:spcPts val="0"/>
              </a:spcAft>
              <a:buClr>
                <a:schemeClr val="accent2"/>
              </a:buClr>
              <a:buSzPts val="2400"/>
              <a:buChar char="•"/>
            </a:pPr>
            <a:r>
              <a:rPr lang="en-GB"/>
              <a:t>Hereafter you can find the seven-element model of digital literacies.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40" name="Google Shape;340;p2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Competences of Digital Literacy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txBox="1">
            <a:spLocks noGrp="1"/>
          </p:cNvSpPr>
          <p:nvPr>
            <p:ph type="body" idx="1"/>
          </p:nvPr>
        </p:nvSpPr>
        <p:spPr>
          <a:xfrm>
            <a:off x="798380" y="1565257"/>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In this module, TSO leaders will be introduced to what Digital Literacy is, why it is important and why it can be so beneficial for their organisations.</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a:t>In addition, this module will create an awareness of the various online tools and their uses to organisational collaboration, creativity, and safety.</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a:t>Furthermore, leaders will understand how Digital Marketing Policies can be established in their organisations, as well as how Digital Corporate Culture can be introduced into operational policies.</a:t>
            </a:r>
            <a:endParaRPr/>
          </a:p>
        </p:txBody>
      </p:sp>
      <p:sp>
        <p:nvSpPr>
          <p:cNvPr id="175" name="Google Shape;175;p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Introduction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0"/>
          <p:cNvSpPr txBox="1"/>
          <p:nvPr/>
        </p:nvSpPr>
        <p:spPr>
          <a:xfrm>
            <a:off x="1698173" y="6031166"/>
            <a:ext cx="10191838" cy="359506"/>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GB" sz="1400" b="1" cap="small">
                <a:solidFill>
                  <a:srgbClr val="595959"/>
                </a:solidFill>
                <a:latin typeface="Calibri"/>
                <a:ea typeface="Calibri"/>
                <a:cs typeface="Calibri"/>
                <a:sym typeface="Calibri"/>
              </a:rPr>
              <a:t>Figure:</a:t>
            </a:r>
            <a:r>
              <a:rPr lang="en-GB" sz="1800" b="1" cap="small">
                <a:solidFill>
                  <a:srgbClr val="595959"/>
                </a:solidFill>
                <a:latin typeface="Calibri"/>
                <a:ea typeface="Calibri"/>
                <a:cs typeface="Calibri"/>
                <a:sym typeface="Calibri"/>
              </a:rPr>
              <a:t> </a:t>
            </a:r>
            <a:r>
              <a:rPr lang="en-GB" sz="1400" b="1" cap="small">
                <a:solidFill>
                  <a:srgbClr val="595959"/>
                </a:solidFill>
                <a:latin typeface="Calibri"/>
                <a:ea typeface="Calibri"/>
                <a:cs typeface="Calibri"/>
                <a:sym typeface="Calibri"/>
              </a:rPr>
              <a:t>the seven elements of digital literacies/ source: </a:t>
            </a:r>
            <a:r>
              <a:rPr lang="en-GB" sz="1400" b="1" u="sng" cap="small">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https://www.jisc.ac.uk/guides/developing-digital-literacies</a:t>
            </a:r>
            <a:r>
              <a:rPr lang="en-GB" sz="1400" b="1" cap="small">
                <a:solidFill>
                  <a:srgbClr val="096E6C"/>
                </a:solidFill>
                <a:latin typeface="Calibri"/>
                <a:ea typeface="Calibri"/>
                <a:cs typeface="Calibri"/>
                <a:sym typeface="Calibri"/>
              </a:rPr>
              <a:t> </a:t>
            </a:r>
            <a:endParaRPr sz="1800" b="1" cap="small">
              <a:solidFill>
                <a:srgbClr val="096E6C"/>
              </a:solidFill>
              <a:latin typeface="Calibri"/>
              <a:ea typeface="Calibri"/>
              <a:cs typeface="Calibri"/>
              <a:sym typeface="Calibri"/>
            </a:endParaRPr>
          </a:p>
        </p:txBody>
      </p:sp>
      <p:pic>
        <p:nvPicPr>
          <p:cNvPr id="347" name="Google Shape;347;p30"/>
          <p:cNvPicPr preferRelativeResize="0"/>
          <p:nvPr/>
        </p:nvPicPr>
        <p:blipFill rotWithShape="1">
          <a:blip r:embed="rId4">
            <a:alphaModFix/>
          </a:blip>
          <a:srcRect/>
          <a:stretch/>
        </p:blipFill>
        <p:spPr>
          <a:xfrm>
            <a:off x="1676399" y="182120"/>
            <a:ext cx="8839201" cy="57230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1"/>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Digital Leaders should be able to inspire others and hence affect their decisions, opinions in developing genuine commitment for the digital objectives of the organisation, developing careers and driving productivity and performance of organisations.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a:t>Successful digital leaders are the ones who will adopt tools that enable them to keep the organisation’s goals and work towards them. </a:t>
            </a:r>
            <a:endParaRPr/>
          </a:p>
        </p:txBody>
      </p:sp>
      <p:sp>
        <p:nvSpPr>
          <p:cNvPr id="353" name="Google Shape;353;p3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Leadership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2"/>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Digital Leaders can benefit from understanding and incorporating important collaboration and project management tools (e.g., Google Drive, Dropbox, Asana, Slack, Teams, Mailchimp), as well as the use of emails and google calendar in their organisation’s practices.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a:t>Additionally, social medial skills along with concrete use of content marketing such as social media status updates, blog posts, videos, infographics and podcasts and analytics for understanding traffic and engagement with content prove very valuable tools. </a:t>
            </a: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59" name="Google Shape;359;p3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Leadership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83c36b7e0f_0_5"/>
          <p:cNvSpPr txBox="1">
            <a:spLocks noGrp="1"/>
          </p:cNvSpPr>
          <p:nvPr>
            <p:ph type="body" idx="1"/>
          </p:nvPr>
        </p:nvSpPr>
        <p:spPr>
          <a:xfrm>
            <a:off x="2009600" y="5468869"/>
            <a:ext cx="9452400" cy="365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1200" b="1" cap="small" dirty="0">
                <a:solidFill>
                  <a:srgbClr val="595959"/>
                </a:solidFill>
              </a:rPr>
              <a:t>Figure: </a:t>
            </a:r>
            <a:r>
              <a:rPr lang="en-GB" sz="1200" u="sng" dirty="0">
                <a:solidFill>
                  <a:schemeClr val="hlink"/>
                </a:solidFill>
                <a:hlinkClick r:id="rId3"/>
              </a:rPr>
              <a:t>https://esheninger.blogspot.com/2020/05/the-vital-role-of-digital-leadership-in.html</a:t>
            </a:r>
            <a:r>
              <a:rPr lang="en-GB" sz="1200" dirty="0"/>
              <a:t> </a:t>
            </a:r>
            <a:endParaRPr sz="1200" dirty="0"/>
          </a:p>
        </p:txBody>
      </p:sp>
      <p:pic>
        <p:nvPicPr>
          <p:cNvPr id="366" name="Google Shape;366;g183c36b7e0f_0_5"/>
          <p:cNvPicPr preferRelativeResize="0"/>
          <p:nvPr/>
        </p:nvPicPr>
        <p:blipFill>
          <a:blip r:embed="rId4">
            <a:alphaModFix/>
          </a:blip>
          <a:stretch>
            <a:fillRect/>
          </a:stretch>
        </p:blipFill>
        <p:spPr>
          <a:xfrm>
            <a:off x="2009600" y="426175"/>
            <a:ext cx="8172660" cy="522539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3"/>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Invest in skills training: </a:t>
            </a:r>
            <a:r>
              <a:rPr lang="en-GB"/>
              <a:t>a continuous training will ensure that your team has the required skills they need in order to succeed in an online or a cloud-based environment.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Incorporate training for your team on internet safety, privacy, and security: </a:t>
            </a:r>
            <a:r>
              <a:rPr lang="en-GB"/>
              <a:t>today’s global society is creating a new digital culture where rules and social norms are sometimes unclear. Individuals and professionals need to learn how to navigate online, and develop a sense of responsibility about making sound, ethical decisions online and maintain their security.</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72" name="Google Shape;372;p3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How Can a Digital Leader Increase the Digital Competencies of Their Team?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4"/>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Promote entrepreneurial skills: </a:t>
            </a:r>
            <a:r>
              <a:rPr lang="en-GB"/>
              <a:t>promoting entrepreneurial skills for team will ensure economic growth and development for your company while also advance your team’s ability to succeed in a competitive professional environment.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Invest on improving access to online services: </a:t>
            </a:r>
            <a:r>
              <a:rPr lang="en-GB"/>
              <a:t>the availability of online services can increase the participation of both remote and in-office employees while increasing their interest and engagement in the company’s goals and facilitate its processes.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378" name="Google Shape;378;p3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How Can a Digital Leader Increase the Digital Competencies of Their Team?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5"/>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dirty="0"/>
              <a:t>In simple terms, “digital literacy” means having the skills you need to live, learn and work in a society where communication and access to information is through the digital technologies like internet, online platforms, social media, and mobile devices. </a:t>
            </a: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342900" algn="l" rtl="0">
              <a:lnSpc>
                <a:spcPct val="90000"/>
              </a:lnSpc>
              <a:spcBef>
                <a:spcPts val="1000"/>
              </a:spcBef>
              <a:spcAft>
                <a:spcPts val="0"/>
              </a:spcAft>
              <a:buClr>
                <a:schemeClr val="accent2"/>
              </a:buClr>
              <a:buSzPts val="2400"/>
              <a:buChar char="•"/>
            </a:pPr>
            <a:r>
              <a:rPr lang="en-GB" dirty="0"/>
              <a:t>Therefore, we should consider “digital literacy” not as literacy in the traditional sense of being able to read but rather literacy in the broader sense of development.</a:t>
            </a:r>
            <a:endParaRPr dirty="0"/>
          </a:p>
          <a:p>
            <a:pPr marL="0" lvl="0" indent="0" algn="l" rtl="0">
              <a:lnSpc>
                <a:spcPct val="90000"/>
              </a:lnSpc>
              <a:spcBef>
                <a:spcPts val="1000"/>
              </a:spcBef>
              <a:spcAft>
                <a:spcPts val="0"/>
              </a:spcAft>
              <a:buClr>
                <a:schemeClr val="accent2"/>
              </a:buClr>
              <a:buSzPts val="2400"/>
              <a:buNone/>
            </a:pPr>
            <a:endParaRPr dirty="0"/>
          </a:p>
          <a:p>
            <a:pPr marL="342900" lvl="0" indent="-190500" algn="l" rtl="0">
              <a:lnSpc>
                <a:spcPct val="90000"/>
              </a:lnSpc>
              <a:spcBef>
                <a:spcPts val="1000"/>
              </a:spcBef>
              <a:spcAft>
                <a:spcPts val="0"/>
              </a:spcAft>
              <a:buClr>
                <a:schemeClr val="accent2"/>
              </a:buClr>
              <a:buSzPts val="2400"/>
              <a:buNone/>
            </a:pPr>
            <a:endParaRPr dirty="0"/>
          </a:p>
          <a:p>
            <a:pPr marL="342900" lvl="0" indent="-190500" algn="l" rtl="0">
              <a:lnSpc>
                <a:spcPct val="90000"/>
              </a:lnSpc>
              <a:spcBef>
                <a:spcPts val="1000"/>
              </a:spcBef>
              <a:spcAft>
                <a:spcPts val="0"/>
              </a:spcAft>
              <a:buClr>
                <a:schemeClr val="accent2"/>
              </a:buClr>
              <a:buSzPts val="2400"/>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384" name="Google Shape;384;p3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Developing Digital Literacy in the Third Sector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6"/>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en-GB"/>
              <a:t>“Even if you are on the right track, you’ll get run over if you just sit there” </a:t>
            </a:r>
            <a:endParaRPr/>
          </a:p>
        </p:txBody>
      </p:sp>
      <p:sp>
        <p:nvSpPr>
          <p:cNvPr id="390" name="Google Shape;390;p36"/>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Will Rodgers</a:t>
            </a:r>
            <a:endParaRPr sz="2200" b="1" i="1" u="none" strike="noStrike" cap="none">
              <a:solidFill>
                <a:srgbClr val="000000"/>
              </a:solidFill>
              <a:latin typeface="Calibri"/>
              <a:ea typeface="Calibri"/>
              <a:cs typeface="Calibri"/>
              <a:sym typeface="Calibri"/>
            </a:endParaRPr>
          </a:p>
        </p:txBody>
      </p:sp>
      <p:pic>
        <p:nvPicPr>
          <p:cNvPr id="391" name="Google Shape;391;p36" descr="Two people running and biking together"/>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392" name="Google Shape;392;p36"/>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93" name="Google Shape;393;p36"/>
          <p:cNvGrpSpPr/>
          <p:nvPr/>
        </p:nvGrpSpPr>
        <p:grpSpPr>
          <a:xfrm>
            <a:off x="5107779" y="748833"/>
            <a:ext cx="1487826" cy="1083162"/>
            <a:chOff x="3400450" y="986392"/>
            <a:chExt cx="1487826" cy="1083162"/>
          </a:xfrm>
        </p:grpSpPr>
        <p:sp>
          <p:nvSpPr>
            <p:cNvPr id="394" name="Google Shape;394;p36"/>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395" name="Google Shape;395;p36"/>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7"/>
          <p:cNvSpPr txBox="1">
            <a:spLocks noGrp="1"/>
          </p:cNvSpPr>
          <p:nvPr>
            <p:ph type="body" idx="1"/>
          </p:nvPr>
        </p:nvSpPr>
        <p:spPr>
          <a:xfrm>
            <a:off x="798380" y="1747158"/>
            <a:ext cx="10595237" cy="414846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Develop a Digital Literacy Strategy: </a:t>
            </a:r>
            <a:r>
              <a:rPr lang="en-GB"/>
              <a:t>to achieve digital literacy in the TS, it is necessary to have a strategic aspiration on digital literacy and form a strategy for achieving your aspirations.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You can start by setting simple goals and specific digital objectives, such as photoshop, digital marketing campaign etc.</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Engage senior managers in the process of digitalisation: </a:t>
            </a:r>
            <a:r>
              <a:rPr lang="en-GB"/>
              <a:t>It is important to ensure that senior managers in the TS are aware of the Digital Literacy Strategy and they are actively involved in the digitalisation process. </a:t>
            </a:r>
            <a:endParaRPr/>
          </a:p>
        </p:txBody>
      </p:sp>
      <p:sp>
        <p:nvSpPr>
          <p:cNvPr id="401" name="Google Shape;401;p3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Tips for achieving Digital Literacy in the Third Sector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8"/>
          <p:cNvSpPr txBox="1">
            <a:spLocks noGrp="1"/>
          </p:cNvSpPr>
          <p:nvPr>
            <p:ph type="body" idx="1"/>
          </p:nvPr>
        </p:nvSpPr>
        <p:spPr>
          <a:xfrm>
            <a:off x="798380" y="1747158"/>
            <a:ext cx="10595237" cy="414846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Engage senior managers in the process of digitalisation (Cont.): </a:t>
            </a:r>
            <a:r>
              <a:rPr lang="en-GB"/>
              <a:t>Managers would also be responsible to ensure that the required digital tools, technological equipment and guidance is in process to support the team in all the steps of becoming digital literate.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Managers should also be responsible to monitor the digitalisation process and set clear strategic objectives. </a:t>
            </a:r>
            <a:endParaRPr/>
          </a:p>
          <a:p>
            <a:pPr marL="0" lvl="0" indent="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07" name="Google Shape;407;p3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Tips for achieving Digital Literacy in the Third Sector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body" idx="1"/>
          </p:nvPr>
        </p:nvSpPr>
        <p:spPr>
          <a:xfrm>
            <a:off x="798380" y="1565257"/>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Learning Goal:</a:t>
            </a:r>
            <a:endParaRPr/>
          </a:p>
          <a:p>
            <a:pPr marL="0" lvl="0" indent="0" algn="l" rtl="0">
              <a:lnSpc>
                <a:spcPct val="90000"/>
              </a:lnSpc>
              <a:spcBef>
                <a:spcPts val="1000"/>
              </a:spcBef>
              <a:spcAft>
                <a:spcPts val="0"/>
              </a:spcAft>
              <a:buClr>
                <a:srgbClr val="000000"/>
              </a:buClr>
              <a:buSzPts val="2400"/>
              <a:buNone/>
            </a:pPr>
            <a:endParaRPr b="1">
              <a:solidFill>
                <a:schemeClr val="accent2"/>
              </a:solidFill>
            </a:endParaRPr>
          </a:p>
          <a:p>
            <a:pPr marL="342900" lvl="0" indent="-342900" algn="l" rtl="0">
              <a:lnSpc>
                <a:spcPct val="90000"/>
              </a:lnSpc>
              <a:spcBef>
                <a:spcPts val="1000"/>
              </a:spcBef>
              <a:spcAft>
                <a:spcPts val="0"/>
              </a:spcAft>
              <a:buClr>
                <a:schemeClr val="accent2"/>
              </a:buClr>
              <a:buSzPts val="2400"/>
              <a:buFont typeface="Arial"/>
              <a:buChar char="•"/>
            </a:pPr>
            <a:r>
              <a:rPr lang="en-GB"/>
              <a:t>Learners will understand all aspects encompassing Digital Literacy and its practical role in organisations.</a:t>
            </a:r>
            <a:endParaRPr/>
          </a:p>
          <a:p>
            <a:pPr marL="0" lvl="0" indent="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Instructional Objectives​:</a:t>
            </a:r>
            <a:endParaRPr/>
          </a:p>
          <a:p>
            <a:pPr marL="0" lvl="0" indent="0" algn="l" rtl="0">
              <a:lnSpc>
                <a:spcPct val="90000"/>
              </a:lnSpc>
              <a:spcBef>
                <a:spcPts val="1000"/>
              </a:spcBef>
              <a:spcAft>
                <a:spcPts val="0"/>
              </a:spcAft>
              <a:buClr>
                <a:srgbClr val="000000"/>
              </a:buClr>
              <a:buSzPts val="2400"/>
              <a:buNone/>
            </a:pPr>
            <a:endParaRPr b="1">
              <a:solidFill>
                <a:schemeClr val="accent2"/>
              </a:solidFill>
            </a:endParaRPr>
          </a:p>
          <a:p>
            <a:pPr marL="342900" lvl="0" indent="-342900" algn="l" rtl="0">
              <a:lnSpc>
                <a:spcPct val="90000"/>
              </a:lnSpc>
              <a:spcBef>
                <a:spcPts val="1000"/>
              </a:spcBef>
              <a:spcAft>
                <a:spcPts val="0"/>
              </a:spcAft>
              <a:buClr>
                <a:schemeClr val="accent2"/>
              </a:buClr>
              <a:buSzPts val="2400"/>
              <a:buFont typeface="Arial"/>
              <a:buChar char="•"/>
            </a:pPr>
            <a:r>
              <a:rPr lang="en-GB"/>
              <a:t>Learners will be introduced to the definitions, importance, and usefulness of digital literacy.</a:t>
            </a:r>
            <a:endParaRPr/>
          </a:p>
          <a:p>
            <a:pPr marL="228600" lvl="0" indent="-228600" algn="l" rtl="0">
              <a:lnSpc>
                <a:spcPct val="90000"/>
              </a:lnSpc>
              <a:spcBef>
                <a:spcPts val="1000"/>
              </a:spcBef>
              <a:spcAft>
                <a:spcPts val="0"/>
              </a:spcAft>
              <a:buClr>
                <a:srgbClr val="000000"/>
              </a:buClr>
              <a:buSzPts val="2400"/>
              <a:buNone/>
            </a:pPr>
            <a:endParaRPr/>
          </a:p>
        </p:txBody>
      </p:sp>
      <p:sp>
        <p:nvSpPr>
          <p:cNvPr id="181" name="Google Shape;181;p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Instructional &amp; Learning Objectives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9"/>
          <p:cNvSpPr txBox="1">
            <a:spLocks noGrp="1"/>
          </p:cNvSpPr>
          <p:nvPr>
            <p:ph type="body" idx="1"/>
          </p:nvPr>
        </p:nvSpPr>
        <p:spPr>
          <a:xfrm>
            <a:off x="798380" y="1747158"/>
            <a:ext cx="10595237" cy="414846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Communication and engagement: </a:t>
            </a:r>
            <a:r>
              <a:rPr lang="en-GB"/>
              <a:t>At this step it is necessary to ensure that your team, consumers and external stakeholders are properly informed about the steps undertaken to ensure digital literacy within your organisation and that they are actively involved in the ongoing changes of your organisation towards digital literacy.</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Establish Support Services: </a:t>
            </a:r>
            <a:r>
              <a:rPr lang="en-GB"/>
              <a:t>At this stage you should ensure that you provide continuous support to your team throughout the digitalisation process to help them smoothly adapt to the digital environment and increase their digital skills and competencies. </a:t>
            </a:r>
            <a:endParaRPr/>
          </a:p>
          <a:p>
            <a:pPr marL="228600" lvl="0" indent="-228600" algn="l" rtl="0">
              <a:lnSpc>
                <a:spcPct val="90000"/>
              </a:lnSpc>
              <a:spcBef>
                <a:spcPts val="1000"/>
              </a:spcBef>
              <a:spcAft>
                <a:spcPts val="0"/>
              </a:spcAft>
              <a:buClr>
                <a:srgbClr val="000000"/>
              </a:buClr>
              <a:buSzPts val="2400"/>
              <a:buNone/>
            </a:pPr>
            <a:endParaRPr/>
          </a:p>
        </p:txBody>
      </p:sp>
      <p:sp>
        <p:nvSpPr>
          <p:cNvPr id="413" name="Google Shape;413;p3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Tips for achieving Digital Literacy in the Third Sector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0"/>
          <p:cNvSpPr txBox="1">
            <a:spLocks noGrp="1"/>
          </p:cNvSpPr>
          <p:nvPr>
            <p:ph type="body" idx="1"/>
          </p:nvPr>
        </p:nvSpPr>
        <p:spPr>
          <a:xfrm>
            <a:off x="798380" y="1747158"/>
            <a:ext cx="10595237" cy="414846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Establish Support Services (Cont.): </a:t>
            </a:r>
            <a:r>
              <a:rPr lang="en-GB"/>
              <a:t>You should also recognise the value of informal support for your team members, your customers as well as your broader networks and incorporate informal trainings.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Furthermore, training and guidance mechanisms should be in place to appropriately assess the process of digitalisation and monitors the development progress of staff’s digital skills and attitudes. </a:t>
            </a:r>
            <a:endParaRPr/>
          </a:p>
          <a:p>
            <a:pPr marL="342900" lvl="0" indent="-190500" algn="l" rtl="0">
              <a:lnSpc>
                <a:spcPct val="90000"/>
              </a:lnSpc>
              <a:spcBef>
                <a:spcPts val="1000"/>
              </a:spcBef>
              <a:spcAft>
                <a:spcPts val="0"/>
              </a:spcAft>
              <a:buClr>
                <a:schemeClr val="accent2"/>
              </a:buClr>
              <a:buSzPts val="2400"/>
              <a:buNone/>
            </a:pP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19" name="Google Shape;419;p4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Tips for achieving Digital Literacy in the Third Sector</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1"/>
          <p:cNvSpPr txBox="1">
            <a:spLocks noGrp="1"/>
          </p:cNvSpPr>
          <p:nvPr>
            <p:ph type="body" idx="1"/>
          </p:nvPr>
        </p:nvSpPr>
        <p:spPr>
          <a:xfrm>
            <a:off x="798380" y="1747158"/>
            <a:ext cx="10595237" cy="414846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Organizational culture: </a:t>
            </a:r>
            <a:r>
              <a:rPr lang="en-GB"/>
              <a:t>To ensure a successful digitalisation process you should take steps to change the organization’s culture to encompass digital literacy in key operations.</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For example, you can invest in new partnership approaches which engage staff, customers and stakeholders and create opportunities for conversation and continuous development through workshops, events and other development opportunities.  </a:t>
            </a:r>
            <a:endParaRPr/>
          </a:p>
        </p:txBody>
      </p:sp>
      <p:sp>
        <p:nvSpPr>
          <p:cNvPr id="425" name="Google Shape;425;p4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Tips for achieving Digital Literacy in the Third Sector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2"/>
          <p:cNvSpPr txBox="1">
            <a:spLocks noGrp="1"/>
          </p:cNvSpPr>
          <p:nvPr>
            <p:ph type="body" idx="1"/>
          </p:nvPr>
        </p:nvSpPr>
        <p:spPr>
          <a:xfrm>
            <a:off x="798380" y="1747158"/>
            <a:ext cx="10595237" cy="414846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Organizational culture (Cont.): </a:t>
            </a:r>
            <a:r>
              <a:rPr lang="en-GB"/>
              <a:t>In addition, you should research and understand what influences and motivates your team (i.e., forms of communication, reward and recognition etc.).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Finally, it is very important to know your audience; talk about digital literacy; what it means for your organization’s objectives, your staff and for the beneficiaries and stakeholders involved.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31" name="Google Shape;431;p4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Tips for achieving Digital Literacy in the Third Sector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3"/>
          <p:cNvSpPr txBox="1">
            <a:spLocks noGrp="1"/>
          </p:cNvSpPr>
          <p:nvPr>
            <p:ph type="body" idx="1"/>
          </p:nvPr>
        </p:nvSpPr>
        <p:spPr>
          <a:xfrm>
            <a:off x="798380" y="1747158"/>
            <a:ext cx="10595237" cy="414846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Measuring change: </a:t>
            </a:r>
            <a:r>
              <a:rPr lang="en-GB"/>
              <a:t>At this stage you should collect feedback and proceed with changes accordingly to improve your organisation’s digitalisation process. It is also necessary to conduct a new round of research before developing new changes.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You should also enable an evidence-based decision making and inform your team about your future strategies; analyse what works best and what can be improved</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37" name="Google Shape;437;p4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Tips for achieving Digital Literacy in the Third Sector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4"/>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Setting up unrealistic goals and expectations: </a:t>
            </a:r>
            <a:r>
              <a:rPr lang="en-GB"/>
              <a:t>it is crucial to have a realistic plan, setting your goals clearly and precisely, before starting the process of digital transformation.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Misinterpreting digitization: </a:t>
            </a:r>
            <a:r>
              <a:rPr lang="en-GB"/>
              <a:t>before you start this process, do a research to understand what digitalisation includes and how your company can proceed towards this direction.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44" name="Google Shape;444;p4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Common Mistakes to Avoid When Developing Digital Transformation: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5"/>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Neglecting the digital transformation opportunities: </a:t>
            </a:r>
            <a:r>
              <a:rPr lang="en-GB"/>
              <a:t>it is already established that digital transformation is inevitable. Thus, invest time in identifying new opportunities towards a digital culture. </a:t>
            </a:r>
            <a:endParaRPr/>
          </a:p>
          <a:p>
            <a:pPr marL="0" lvl="0" indent="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Not preparing your current team for the foreseeable change: </a:t>
            </a:r>
            <a:r>
              <a:rPr lang="en-GB"/>
              <a:t>digital transformation is a process that impacts all stakeholders, include the employees and the customers of a company. Investing time in informing all relevant stakeholders about the foreseeable change, will lead to a greater success and a smoother transition.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51" name="Google Shape;451;p4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Common Mistakes to Avoid When Developing Digital Transformation: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6"/>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Ignoring automation for internal processes </a:t>
            </a:r>
            <a:r>
              <a:rPr lang="en-GB"/>
              <a:t>(see </a:t>
            </a:r>
            <a:r>
              <a:rPr lang="en-GB" b="1">
                <a:solidFill>
                  <a:schemeClr val="accent2"/>
                </a:solidFill>
              </a:rPr>
              <a:t>Module 3</a:t>
            </a:r>
            <a:r>
              <a:rPr lang="en-GB"/>
              <a:t> for additional information on Automation)</a:t>
            </a:r>
            <a:r>
              <a:rPr lang="en-GB" b="1">
                <a:solidFill>
                  <a:schemeClr val="accent2"/>
                </a:solidFill>
              </a:rPr>
              <a:t>: </a:t>
            </a:r>
            <a:r>
              <a:rPr lang="en-GB"/>
              <a:t>it is critical to ensure the success of your internal transformation, in order to invest in customer-facing transformation processes. </a:t>
            </a:r>
            <a:endParaRPr/>
          </a:p>
          <a:p>
            <a:pPr marL="0" lvl="0" indent="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b="1">
                <a:solidFill>
                  <a:schemeClr val="accent2"/>
                </a:solidFill>
              </a:rPr>
              <a:t>Failing to realise digitization is dynamic: </a:t>
            </a:r>
            <a:r>
              <a:rPr lang="en-GB"/>
              <a:t>digitalisation is an ongoing and continuous process and therefore your will need to respond to changes quickly while keeping digital transformation at the core of your activities.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58" name="Google Shape;458;p4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Common Mistakes to Avoid When Developing Digital Transformation: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7"/>
          <p:cNvSpPr txBox="1">
            <a:spLocks noGrp="1"/>
          </p:cNvSpPr>
          <p:nvPr>
            <p:ph type="body" idx="1"/>
          </p:nvPr>
        </p:nvSpPr>
        <p:spPr>
          <a:xfrm>
            <a:off x="798380" y="2073728"/>
            <a:ext cx="10595237" cy="382189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Ignoring key performance indicators: </a:t>
            </a:r>
            <a:r>
              <a:rPr lang="en-GB"/>
              <a:t>you will need to define the right metrics in order to measure the process and the success of your digital transformation as you move along.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65" name="Google Shape;465;p4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Common Mistakes to Avoid When Developing Digital Transformation: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183c36b7e0f_0_13"/>
          <p:cNvSpPr txBox="1">
            <a:spLocks noGrp="1"/>
          </p:cNvSpPr>
          <p:nvPr>
            <p:ph type="body" idx="1"/>
          </p:nvPr>
        </p:nvSpPr>
        <p:spPr>
          <a:xfrm>
            <a:off x="798380" y="1698172"/>
            <a:ext cx="10595100" cy="41973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The coronavirus pandemic was one of the most fundamental driving forces for rapid technological and digital development in the past couple of years.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a:t>Amid the pandemic, individuals and companies alike were forced to adapt to new and often ways of functioning, with many companies relying on applications such as Zoom and Google Hangout to stay digitally connected with their employees. </a:t>
            </a:r>
            <a:endParaRPr/>
          </a:p>
          <a:p>
            <a:pPr marL="342900" lvl="0" indent="-190500" algn="l" rtl="0">
              <a:lnSpc>
                <a:spcPct val="90000"/>
              </a:lnSpc>
              <a:spcBef>
                <a:spcPts val="1000"/>
              </a:spcBef>
              <a:spcAft>
                <a:spcPts val="0"/>
              </a:spcAft>
              <a:buClr>
                <a:schemeClr val="accent2"/>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72" name="Google Shape;472;g183c36b7e0f_0_13"/>
          <p:cNvSpPr txBox="1">
            <a:spLocks noGrp="1"/>
          </p:cNvSpPr>
          <p:nvPr>
            <p:ph type="body" idx="2"/>
          </p:nvPr>
        </p:nvSpPr>
        <p:spPr>
          <a:xfrm>
            <a:off x="798381" y="7616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u="sng">
                <a:solidFill>
                  <a:schemeClr val="hlink"/>
                </a:solidFill>
                <a:hlinkClick r:id="rId3"/>
              </a:rPr>
              <a:t>Remesh</a:t>
            </a:r>
            <a:r>
              <a:rPr lang="en-GB"/>
              <a:t> – “Work form Everywhere” Case Study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body" idx="1"/>
          </p:nvPr>
        </p:nvSpPr>
        <p:spPr>
          <a:xfrm>
            <a:off x="798381" y="1587175"/>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a:solidFill>
                  <a:schemeClr val="accent2"/>
                </a:solidFill>
              </a:rPr>
              <a:t>Learning Objectives​:</a:t>
            </a:r>
            <a:endParaRPr/>
          </a:p>
          <a:p>
            <a:pPr marL="342900" lvl="0" indent="-190500" algn="l" rtl="0">
              <a:lnSpc>
                <a:spcPct val="90000"/>
              </a:lnSpc>
              <a:spcBef>
                <a:spcPts val="1000"/>
              </a:spcBef>
              <a:spcAft>
                <a:spcPts val="0"/>
              </a:spcAft>
              <a:buClr>
                <a:srgbClr val="000000"/>
              </a:buClr>
              <a:buSzPts val="2400"/>
              <a:buNone/>
            </a:pPr>
            <a:endParaRPr b="1">
              <a:solidFill>
                <a:schemeClr val="accent2"/>
              </a:solidFill>
            </a:endParaRPr>
          </a:p>
          <a:p>
            <a:pPr marL="342900" lvl="0" indent="-342900" algn="l" rtl="0">
              <a:lnSpc>
                <a:spcPct val="90000"/>
              </a:lnSpc>
              <a:spcBef>
                <a:spcPts val="1000"/>
              </a:spcBef>
              <a:spcAft>
                <a:spcPts val="0"/>
              </a:spcAft>
              <a:buClr>
                <a:schemeClr val="accent2"/>
              </a:buClr>
              <a:buSzPts val="2400"/>
              <a:buFont typeface="Arial"/>
              <a:buChar char="•"/>
            </a:pPr>
            <a:r>
              <a:rPr lang="en-GB"/>
              <a:t>Learners will understand the challenges and benefits of digital literacy.</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Learners gain knowledge of diverse digital tools and where they should be used.</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Learners will understand how to develop a Digital Marketing Policy.</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342900" algn="l" rtl="0">
              <a:lnSpc>
                <a:spcPct val="90000"/>
              </a:lnSpc>
              <a:spcBef>
                <a:spcPts val="1000"/>
              </a:spcBef>
              <a:spcAft>
                <a:spcPts val="0"/>
              </a:spcAft>
              <a:buClr>
                <a:schemeClr val="accent2"/>
              </a:buClr>
              <a:buSzPts val="2400"/>
              <a:buFont typeface="Arial"/>
              <a:buChar char="•"/>
            </a:pPr>
            <a:r>
              <a:rPr lang="en-GB"/>
              <a:t>Learners will understand how to act as a Digital Leader for a Digital Corporate Culture.</a:t>
            </a:r>
            <a:endParaRPr/>
          </a:p>
          <a:p>
            <a:pPr marL="342900" lvl="0" indent="-190500" algn="l" rtl="0">
              <a:lnSpc>
                <a:spcPct val="90000"/>
              </a:lnSpc>
              <a:spcBef>
                <a:spcPts val="1000"/>
              </a:spcBef>
              <a:spcAft>
                <a:spcPts val="0"/>
              </a:spcAft>
              <a:buClr>
                <a:srgbClr val="000000"/>
              </a:buClr>
              <a:buSzPts val="2400"/>
              <a:buFont typeface="Arial"/>
              <a:buNone/>
            </a:pPr>
            <a:endParaRPr b="1">
              <a:solidFill>
                <a:schemeClr val="accent2"/>
              </a:solidFill>
            </a:endParaRPr>
          </a:p>
          <a:p>
            <a:pPr marL="228600" lvl="0" indent="-228600" algn="l" rtl="0">
              <a:lnSpc>
                <a:spcPct val="90000"/>
              </a:lnSpc>
              <a:spcBef>
                <a:spcPts val="1000"/>
              </a:spcBef>
              <a:spcAft>
                <a:spcPts val="0"/>
              </a:spcAft>
              <a:buClr>
                <a:srgbClr val="000000"/>
              </a:buClr>
              <a:buSzPts val="2400"/>
              <a:buNone/>
            </a:pPr>
            <a:endParaRPr/>
          </a:p>
        </p:txBody>
      </p:sp>
      <p:sp>
        <p:nvSpPr>
          <p:cNvPr id="187" name="Google Shape;187;p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Instructional &amp; Learning Objectives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9"/>
          <p:cNvSpPr txBox="1">
            <a:spLocks noGrp="1"/>
          </p:cNvSpPr>
          <p:nvPr>
            <p:ph type="body" idx="1"/>
          </p:nvPr>
        </p:nvSpPr>
        <p:spPr>
          <a:xfrm>
            <a:off x="798380" y="1698172"/>
            <a:ext cx="10595237" cy="41974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a:t>At Remesh, a new “Working form Everywhere” policy was implemented to enable the team members to work from any location. </a:t>
            </a:r>
            <a:endParaRPr/>
          </a:p>
          <a:p>
            <a:pPr marL="342900" lvl="0" indent="-190500" algn="l" rtl="0">
              <a:lnSpc>
                <a:spcPct val="90000"/>
              </a:lnSpc>
              <a:spcBef>
                <a:spcPts val="1000"/>
              </a:spcBef>
              <a:spcAft>
                <a:spcPts val="0"/>
              </a:spcAft>
              <a:buClr>
                <a:schemeClr val="accent2"/>
              </a:buClr>
              <a:buSzPts val="2400"/>
              <a:buNone/>
            </a:pPr>
            <a:endParaRPr/>
          </a:p>
          <a:p>
            <a:pPr marL="342900" lvl="0" indent="-342900" algn="l" rtl="0">
              <a:lnSpc>
                <a:spcPct val="90000"/>
              </a:lnSpc>
              <a:spcBef>
                <a:spcPts val="1000"/>
              </a:spcBef>
              <a:spcAft>
                <a:spcPts val="0"/>
              </a:spcAft>
              <a:buClr>
                <a:schemeClr val="accent2"/>
              </a:buClr>
              <a:buSzPts val="2400"/>
              <a:buChar char="•"/>
            </a:pPr>
            <a:r>
              <a:rPr lang="en-GB"/>
              <a:t>This has kept the team safe from the uncertainty of COVID-19, but it also left to increased productivity and reduced expenses on office related costs which could then be invested elsewhere.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79" name="Google Shape;479;p49"/>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Remesh – “Work form Everywhere” Case Study (Cont.)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0"/>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800"/>
              <a:buFont typeface="Arial"/>
              <a:buNone/>
            </a:pPr>
            <a:r>
              <a:rPr lang="en-GB" sz="4800" b="0" i="0" u="none" strike="noStrike" cap="none">
                <a:solidFill>
                  <a:srgbClr val="000000"/>
                </a:solidFill>
                <a:latin typeface="Calibri"/>
                <a:ea typeface="Calibri"/>
                <a:cs typeface="Calibri"/>
                <a:sym typeface="Calibri"/>
              </a:rPr>
              <a:t>Digital Competences Proficiency Level Framework</a:t>
            </a:r>
            <a:endParaRPr/>
          </a:p>
          <a:p>
            <a:pPr marL="0" lvl="0" indent="0" algn="l" rtl="0">
              <a:lnSpc>
                <a:spcPct val="90000"/>
              </a:lnSpc>
              <a:spcBef>
                <a:spcPts val="1000"/>
              </a:spcBef>
              <a:spcAft>
                <a:spcPts val="0"/>
              </a:spcAft>
              <a:buClr>
                <a:srgbClr val="000000"/>
              </a:buClr>
              <a:buSzPts val="4800"/>
              <a:buNone/>
            </a:pPr>
            <a:endParaRPr/>
          </a:p>
        </p:txBody>
      </p:sp>
      <p:sp>
        <p:nvSpPr>
          <p:cNvPr id="485" name="Google Shape;485;p50"/>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02</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1"/>
          <p:cNvSpPr txBox="1">
            <a:spLocks noGrp="1"/>
          </p:cNvSpPr>
          <p:nvPr>
            <p:ph type="body" idx="1"/>
          </p:nvPr>
        </p:nvSpPr>
        <p:spPr>
          <a:xfrm>
            <a:off x="798375" y="1698175"/>
            <a:ext cx="9924300" cy="419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Char char="•"/>
            </a:pPr>
            <a:r>
              <a:rPr lang="en-GB" b="0" i="0" u="none" strike="noStrike" cap="none">
                <a:solidFill>
                  <a:srgbClr val="000000"/>
                </a:solidFill>
                <a:latin typeface="Calibri"/>
                <a:ea typeface="Calibri"/>
                <a:cs typeface="Calibri"/>
                <a:sym typeface="Calibri"/>
              </a:rPr>
              <a:t>Under the European Union’s Framework for Digital Competences – </a:t>
            </a: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DigiComp 2.0</a:t>
            </a:r>
            <a:endParaRPr/>
          </a:p>
          <a:p>
            <a:pPr marL="228600" marR="0" lvl="0" indent="0" algn="l" rtl="0">
              <a:lnSpc>
                <a:spcPct val="120000"/>
              </a:lnSpc>
              <a:spcBef>
                <a:spcPts val="0"/>
              </a:spcBef>
              <a:spcAft>
                <a:spcPts val="0"/>
              </a:spcAft>
              <a:buNone/>
            </a:pPr>
            <a:endParaRPr/>
          </a:p>
          <a:p>
            <a:pPr marL="342900" marR="0" lvl="0" indent="-342900" algn="l" rtl="0">
              <a:lnSpc>
                <a:spcPct val="120000"/>
              </a:lnSpc>
              <a:spcBef>
                <a:spcPts val="0"/>
              </a:spcBef>
              <a:spcAft>
                <a:spcPts val="0"/>
              </a:spcAft>
              <a:buClr>
                <a:srgbClr val="000000"/>
              </a:buClr>
              <a:buSzPts val="2400"/>
              <a:buChar char="•"/>
            </a:pPr>
            <a:r>
              <a:rPr lang="en-GB"/>
              <a:t>T</a:t>
            </a:r>
            <a:r>
              <a:rPr lang="en-GB" b="0" i="0" u="none" strike="noStrike" cap="none">
                <a:solidFill>
                  <a:srgbClr val="000000"/>
                </a:solidFill>
                <a:latin typeface="Calibri"/>
                <a:ea typeface="Calibri"/>
                <a:cs typeface="Calibri"/>
                <a:sym typeface="Calibri"/>
              </a:rPr>
              <a:t>he key components of digital competence are identified in five key areas. </a:t>
            </a:r>
            <a:endParaRPr/>
          </a:p>
          <a:p>
            <a:pPr marL="342900" lvl="0" indent="-190500" algn="l" rtl="0">
              <a:lnSpc>
                <a:spcPct val="90000"/>
              </a:lnSpc>
              <a:spcBef>
                <a:spcPts val="2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492" name="Google Shape;492;p5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Competences Proficiency Level Framework</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18691a1c2e2_0_0"/>
          <p:cNvSpPr txBox="1">
            <a:spLocks noGrp="1"/>
          </p:cNvSpPr>
          <p:nvPr>
            <p:ph type="body" idx="1"/>
          </p:nvPr>
        </p:nvSpPr>
        <p:spPr>
          <a:xfrm>
            <a:off x="2891575" y="5458325"/>
            <a:ext cx="6495900" cy="449100"/>
          </a:xfrm>
          <a:prstGeom prst="rect">
            <a:avLst/>
          </a:prstGeom>
          <a:noFill/>
          <a:ln>
            <a:noFill/>
          </a:ln>
        </p:spPr>
        <p:txBody>
          <a:bodyPr spcFirstLastPara="1" wrap="square" lIns="91425" tIns="45700" rIns="91425" bIns="45700" anchor="t" anchorCtr="0">
            <a:noAutofit/>
          </a:bodyPr>
          <a:lstStyle/>
          <a:p>
            <a:pPr marL="152400" lvl="0" indent="0" algn="l" rtl="0">
              <a:lnSpc>
                <a:spcPct val="90000"/>
              </a:lnSpc>
              <a:spcBef>
                <a:spcPts val="2000"/>
              </a:spcBef>
              <a:spcAft>
                <a:spcPts val="0"/>
              </a:spcAft>
              <a:buClr>
                <a:schemeClr val="accent2"/>
              </a:buClr>
              <a:buSzPts val="2400"/>
              <a:buFont typeface="Arial"/>
              <a:buNone/>
            </a:pPr>
            <a:r>
              <a:rPr lang="en-GB" sz="1000"/>
              <a:t>Source: </a:t>
            </a:r>
            <a:r>
              <a:rPr lang="en-GB" sz="1000" u="sng">
                <a:solidFill>
                  <a:schemeClr val="hlink"/>
                </a:solidFill>
                <a:hlinkClick r:id="rId3"/>
              </a:rPr>
              <a:t>https://www.researchgate.net/figure/The-digital-competence-and-its-areas-own-elaboration-based-on-Redecker-and-Punie-2017_fig1_337089672</a:t>
            </a:r>
            <a:r>
              <a:rPr lang="en-GB" sz="1000"/>
              <a:t> </a:t>
            </a:r>
            <a:endParaRPr sz="1000"/>
          </a:p>
          <a:p>
            <a:pPr marL="342900" lvl="0" indent="-190500" algn="l" rtl="0">
              <a:lnSpc>
                <a:spcPct val="90000"/>
              </a:lnSpc>
              <a:spcBef>
                <a:spcPts val="1000"/>
              </a:spcBef>
              <a:spcAft>
                <a:spcPts val="0"/>
              </a:spcAft>
              <a:buClr>
                <a:schemeClr val="accent2"/>
              </a:buClr>
              <a:buSzPts val="2400"/>
              <a:buFont typeface="Arial"/>
              <a:buNone/>
            </a:pPr>
            <a:endParaRPr sz="1000"/>
          </a:p>
          <a:p>
            <a:pPr marL="228600" lvl="0" indent="-228600" algn="l" rtl="0">
              <a:lnSpc>
                <a:spcPct val="90000"/>
              </a:lnSpc>
              <a:spcBef>
                <a:spcPts val="1000"/>
              </a:spcBef>
              <a:spcAft>
                <a:spcPts val="0"/>
              </a:spcAft>
              <a:buClr>
                <a:srgbClr val="000000"/>
              </a:buClr>
              <a:buSzPts val="2400"/>
              <a:buNone/>
            </a:pPr>
            <a:endParaRPr/>
          </a:p>
        </p:txBody>
      </p:sp>
      <p:pic>
        <p:nvPicPr>
          <p:cNvPr id="499" name="Google Shape;499;g18691a1c2e2_0_0"/>
          <p:cNvPicPr preferRelativeResize="0"/>
          <p:nvPr/>
        </p:nvPicPr>
        <p:blipFill>
          <a:blip r:embed="rId4">
            <a:alphaModFix/>
          </a:blip>
          <a:stretch>
            <a:fillRect/>
          </a:stretch>
        </p:blipFill>
        <p:spPr>
          <a:xfrm>
            <a:off x="3970550" y="586675"/>
            <a:ext cx="4337949" cy="473092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Competences Proficiency Level Framework</a:t>
            </a:r>
            <a:endParaRPr/>
          </a:p>
        </p:txBody>
      </p:sp>
      <p:grpSp>
        <p:nvGrpSpPr>
          <p:cNvPr id="506" name="Google Shape;506;p52"/>
          <p:cNvGrpSpPr/>
          <p:nvPr/>
        </p:nvGrpSpPr>
        <p:grpSpPr>
          <a:xfrm>
            <a:off x="798638" y="2127450"/>
            <a:ext cx="10794391" cy="2972815"/>
            <a:chOff x="256" y="1588607"/>
            <a:chExt cx="10794391" cy="2972815"/>
          </a:xfrm>
        </p:grpSpPr>
        <p:sp>
          <p:nvSpPr>
            <p:cNvPr id="507" name="Google Shape;507;p52"/>
            <p:cNvSpPr/>
            <p:nvPr/>
          </p:nvSpPr>
          <p:spPr>
            <a:xfrm>
              <a:off x="256" y="1588607"/>
              <a:ext cx="5149461" cy="297281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2"/>
            <p:cNvSpPr txBox="1"/>
            <p:nvPr/>
          </p:nvSpPr>
          <p:spPr>
            <a:xfrm>
              <a:off x="256" y="1588607"/>
              <a:ext cx="5149461" cy="2972815"/>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a:solidFill>
                    <a:schemeClr val="lt1"/>
                  </a:solidFill>
                  <a:latin typeface="Calibri"/>
                  <a:ea typeface="Calibri"/>
                  <a:cs typeface="Calibri"/>
                  <a:sym typeface="Calibri"/>
                </a:rPr>
                <a:t>Information and data literacy:</a:t>
              </a:r>
              <a:endParaRPr/>
            </a:p>
            <a:p>
              <a:pPr marL="0" marR="0" lvl="0" indent="0" algn="l" rtl="0">
                <a:lnSpc>
                  <a:spcPct val="90000"/>
                </a:lnSpc>
                <a:spcBef>
                  <a:spcPts val="840"/>
                </a:spcBef>
                <a:spcAft>
                  <a:spcPts val="0"/>
                </a:spcAft>
                <a:buClr>
                  <a:srgbClr val="FFFFFF"/>
                </a:buClr>
                <a:buSzPts val="2400"/>
                <a:buFont typeface="Calibri"/>
                <a:buNone/>
              </a:pPr>
              <a:r>
                <a:rPr lang="en-GB" sz="2400" b="0">
                  <a:solidFill>
                    <a:srgbClr val="FFFFFF"/>
                  </a:solidFill>
                  <a:latin typeface="Calibri"/>
                  <a:ea typeface="Calibri"/>
                  <a:cs typeface="Calibri"/>
                  <a:sym typeface="Calibri"/>
                </a:rPr>
                <a:t> Articulate </a:t>
              </a:r>
              <a:r>
                <a:rPr lang="en-GB" sz="2400" b="0">
                  <a:solidFill>
                    <a:schemeClr val="lt1"/>
                  </a:solidFill>
                  <a:latin typeface="Calibri"/>
                  <a:ea typeface="Calibri"/>
                  <a:cs typeface="Calibri"/>
                  <a:sym typeface="Calibri"/>
                </a:rPr>
                <a:t>information needs; to locate and retrieve digital data, information and content; to judge relevance of the source and its content; to store, manage and organise digital data, information and content.</a:t>
              </a:r>
              <a:endParaRPr sz="2400" b="0">
                <a:solidFill>
                  <a:schemeClr val="lt1"/>
                </a:solidFill>
                <a:latin typeface="Calibri"/>
                <a:ea typeface="Calibri"/>
                <a:cs typeface="Calibri"/>
                <a:sym typeface="Calibri"/>
              </a:endParaRPr>
            </a:p>
          </p:txBody>
        </p:sp>
        <p:sp>
          <p:nvSpPr>
            <p:cNvPr id="509" name="Google Shape;509;p52"/>
            <p:cNvSpPr/>
            <p:nvPr/>
          </p:nvSpPr>
          <p:spPr>
            <a:xfrm>
              <a:off x="5645186" y="1588607"/>
              <a:ext cx="5149461" cy="297281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2"/>
            <p:cNvSpPr txBox="1"/>
            <p:nvPr/>
          </p:nvSpPr>
          <p:spPr>
            <a:xfrm>
              <a:off x="5645186" y="1588607"/>
              <a:ext cx="5149461" cy="2972815"/>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a:solidFill>
                    <a:schemeClr val="lt1"/>
                  </a:solidFill>
                  <a:latin typeface="Calibri"/>
                  <a:ea typeface="Calibri"/>
                  <a:cs typeface="Calibri"/>
                  <a:sym typeface="Calibri"/>
                </a:rPr>
                <a:t>Communication and collaboration:</a:t>
              </a:r>
              <a:endParaRPr/>
            </a:p>
            <a:p>
              <a:pPr marL="0" marR="0" lvl="0" indent="0" algn="l" rtl="0">
                <a:lnSpc>
                  <a:spcPct val="90000"/>
                </a:lnSpc>
                <a:spcBef>
                  <a:spcPts val="840"/>
                </a:spcBef>
                <a:spcAft>
                  <a:spcPts val="0"/>
                </a:spcAft>
                <a:buClr>
                  <a:schemeClr val="lt1"/>
                </a:buClr>
                <a:buSzPts val="2400"/>
                <a:buFont typeface="Calibri"/>
                <a:buNone/>
              </a:pPr>
              <a:r>
                <a:rPr lang="en-GB" sz="2400" b="0">
                  <a:solidFill>
                    <a:schemeClr val="lt1"/>
                  </a:solidFill>
                  <a:latin typeface="Calibri"/>
                  <a:ea typeface="Calibri"/>
                  <a:cs typeface="Calibri"/>
                  <a:sym typeface="Calibri"/>
                </a:rPr>
                <a:t>Interact, communicate and collaborate through digital technologies while being aware of cultural and generational diversity; participate in society through public and private digital services and participatory citizenship; to manage digital identity and reputation.</a:t>
              </a:r>
              <a:endParaRPr sz="2400" b="0">
                <a:solidFill>
                  <a:schemeClr val="lt1"/>
                </a:solidFill>
                <a:latin typeface="Calibri"/>
                <a:ea typeface="Calibri"/>
                <a:cs typeface="Calibri"/>
                <a:sym typeface="Calibri"/>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Competences Proficiency Level Framework (Cont.)</a:t>
            </a:r>
            <a:endParaRPr/>
          </a:p>
        </p:txBody>
      </p:sp>
      <p:grpSp>
        <p:nvGrpSpPr>
          <p:cNvPr id="517" name="Google Shape;517;p53"/>
          <p:cNvGrpSpPr/>
          <p:nvPr/>
        </p:nvGrpSpPr>
        <p:grpSpPr>
          <a:xfrm>
            <a:off x="800173" y="2220082"/>
            <a:ext cx="10791318" cy="3299576"/>
            <a:chOff x="1792" y="1338340"/>
            <a:chExt cx="10791318" cy="3299576"/>
          </a:xfrm>
        </p:grpSpPr>
        <p:sp>
          <p:nvSpPr>
            <p:cNvPr id="518" name="Google Shape;518;p53"/>
            <p:cNvSpPr/>
            <p:nvPr/>
          </p:nvSpPr>
          <p:spPr>
            <a:xfrm>
              <a:off x="1792" y="1338340"/>
              <a:ext cx="5242589" cy="3299576"/>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3"/>
            <p:cNvSpPr txBox="1"/>
            <p:nvPr/>
          </p:nvSpPr>
          <p:spPr>
            <a:xfrm>
              <a:off x="1792" y="1338340"/>
              <a:ext cx="5242589" cy="329957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a:solidFill>
                    <a:schemeClr val="lt1"/>
                  </a:solidFill>
                  <a:latin typeface="Calibri"/>
                  <a:ea typeface="Calibri"/>
                  <a:cs typeface="Calibri"/>
                  <a:sym typeface="Calibri"/>
                </a:rPr>
                <a:t>Digital content creation: </a:t>
              </a:r>
              <a:endParaRPr/>
            </a:p>
            <a:p>
              <a:pPr marL="0" marR="0" lvl="0" indent="0" algn="l" rtl="0">
                <a:lnSpc>
                  <a:spcPct val="90000"/>
                </a:lnSpc>
                <a:spcBef>
                  <a:spcPts val="840"/>
                </a:spcBef>
                <a:spcAft>
                  <a:spcPts val="0"/>
                </a:spcAft>
                <a:buClr>
                  <a:schemeClr val="lt1"/>
                </a:buClr>
                <a:buSzPts val="2400"/>
                <a:buFont typeface="Calibri"/>
                <a:buNone/>
              </a:pPr>
              <a:r>
                <a:rPr lang="en-GB" sz="2400" b="0">
                  <a:solidFill>
                    <a:schemeClr val="lt1"/>
                  </a:solidFill>
                  <a:latin typeface="Calibri"/>
                  <a:ea typeface="Calibri"/>
                  <a:cs typeface="Calibri"/>
                  <a:sym typeface="Calibri"/>
                </a:rPr>
                <a:t>Create and edit digital content improve and integrate information and content into an existing body of knowledge while understanding how copyright and licences are to be applied; know how to give understandable instructions for a computer system. </a:t>
              </a:r>
              <a:endParaRPr sz="2400" b="0">
                <a:solidFill>
                  <a:schemeClr val="lt1"/>
                </a:solidFill>
                <a:latin typeface="Calibri"/>
                <a:ea typeface="Calibri"/>
                <a:cs typeface="Calibri"/>
                <a:sym typeface="Calibri"/>
              </a:endParaRPr>
            </a:p>
          </p:txBody>
        </p:sp>
        <p:sp>
          <p:nvSpPr>
            <p:cNvPr id="520" name="Google Shape;520;p53"/>
            <p:cNvSpPr/>
            <p:nvPr/>
          </p:nvSpPr>
          <p:spPr>
            <a:xfrm>
              <a:off x="5748812" y="1338340"/>
              <a:ext cx="5044298" cy="3299576"/>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3"/>
            <p:cNvSpPr txBox="1"/>
            <p:nvPr/>
          </p:nvSpPr>
          <p:spPr>
            <a:xfrm>
              <a:off x="5748812" y="1338340"/>
              <a:ext cx="5044298" cy="329957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a:solidFill>
                    <a:schemeClr val="lt1"/>
                  </a:solidFill>
                  <a:latin typeface="Calibri"/>
                  <a:ea typeface="Calibri"/>
                  <a:cs typeface="Calibri"/>
                  <a:sym typeface="Calibri"/>
                </a:rPr>
                <a:t>Safety: </a:t>
              </a:r>
              <a:endParaRPr/>
            </a:p>
            <a:p>
              <a:pPr marL="0" marR="0" lvl="0" indent="0" algn="l" rtl="0">
                <a:lnSpc>
                  <a:spcPct val="90000"/>
                </a:lnSpc>
                <a:spcBef>
                  <a:spcPts val="840"/>
                </a:spcBef>
                <a:spcAft>
                  <a:spcPts val="0"/>
                </a:spcAft>
                <a:buClr>
                  <a:schemeClr val="lt1"/>
                </a:buClr>
                <a:buSzPts val="2400"/>
                <a:buFont typeface="Calibri"/>
                <a:buNone/>
              </a:pPr>
              <a:r>
                <a:rPr lang="en-GB" sz="2400" b="0">
                  <a:solidFill>
                    <a:schemeClr val="lt1"/>
                  </a:solidFill>
                  <a:latin typeface="Calibri"/>
                  <a:ea typeface="Calibri"/>
                  <a:cs typeface="Calibri"/>
                  <a:sym typeface="Calibri"/>
                </a:rPr>
                <a:t>Protect devices, content, personal data and privacy in digital environments; protect physical and phycological health and be aware of digital technologies for social well-being and social inclusion; be aware of the environmental impact of digital technologies and their use.</a:t>
              </a:r>
              <a:endParaRPr sz="2400" b="0">
                <a:solidFill>
                  <a:schemeClr val="lt1"/>
                </a:solidFill>
                <a:latin typeface="Calibri"/>
                <a:ea typeface="Calibri"/>
                <a:cs typeface="Calibri"/>
                <a:sym typeface="Calibri"/>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4"/>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Competences Proficiency Level Framework (Cont.)</a:t>
            </a:r>
            <a:endParaRPr/>
          </a:p>
        </p:txBody>
      </p:sp>
      <p:grpSp>
        <p:nvGrpSpPr>
          <p:cNvPr id="528" name="Google Shape;528;p54"/>
          <p:cNvGrpSpPr/>
          <p:nvPr/>
        </p:nvGrpSpPr>
        <p:grpSpPr>
          <a:xfrm>
            <a:off x="3759451" y="2229577"/>
            <a:ext cx="4892100" cy="2851574"/>
            <a:chOff x="2951395" y="-27066"/>
            <a:chExt cx="4892100" cy="2851574"/>
          </a:xfrm>
        </p:grpSpPr>
        <p:sp>
          <p:nvSpPr>
            <p:cNvPr id="529" name="Google Shape;529;p54"/>
            <p:cNvSpPr/>
            <p:nvPr/>
          </p:nvSpPr>
          <p:spPr>
            <a:xfrm>
              <a:off x="2951457" y="334"/>
              <a:ext cx="4891988" cy="2824174"/>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4"/>
            <p:cNvSpPr txBox="1"/>
            <p:nvPr/>
          </p:nvSpPr>
          <p:spPr>
            <a:xfrm>
              <a:off x="2951394" y="-27066"/>
              <a:ext cx="4892100" cy="28242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GB" sz="2400" b="1">
                  <a:solidFill>
                    <a:schemeClr val="lt1"/>
                  </a:solidFill>
                  <a:latin typeface="Calibri"/>
                  <a:ea typeface="Calibri"/>
                  <a:cs typeface="Calibri"/>
                  <a:sym typeface="Calibri"/>
                </a:rPr>
                <a:t>Problem solving: </a:t>
              </a:r>
              <a:endParaRPr/>
            </a:p>
            <a:p>
              <a:pPr marL="0" marR="0" lvl="0" indent="0" algn="l" rtl="0">
                <a:lnSpc>
                  <a:spcPct val="90000"/>
                </a:lnSpc>
                <a:spcBef>
                  <a:spcPts val="840"/>
                </a:spcBef>
                <a:spcAft>
                  <a:spcPts val="0"/>
                </a:spcAft>
                <a:buClr>
                  <a:schemeClr val="lt1"/>
                </a:buClr>
                <a:buSzPts val="2400"/>
                <a:buFont typeface="Calibri"/>
                <a:buNone/>
              </a:pPr>
              <a:r>
                <a:rPr lang="en-GB" sz="2400" b="0">
                  <a:solidFill>
                    <a:schemeClr val="lt1"/>
                  </a:solidFill>
                  <a:latin typeface="Calibri"/>
                  <a:ea typeface="Calibri"/>
                  <a:cs typeface="Calibri"/>
                  <a:sym typeface="Calibri"/>
                </a:rPr>
                <a:t>Identify needs and problems, resolve conceptual problems and problem situations in digital environments; use digital tools to innovate processes and products; keep up to date with digital advancement</a:t>
              </a:r>
              <a:endParaRPr sz="2400" b="0">
                <a:solidFill>
                  <a:schemeClr val="lt1"/>
                </a:solidFill>
                <a:latin typeface="Calibri"/>
                <a:ea typeface="Calibri"/>
                <a:cs typeface="Calibri"/>
                <a:sym typeface="Calibri"/>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5"/>
          <p:cNvSpPr txBox="1">
            <a:spLocks noGrp="1"/>
          </p:cNvSpPr>
          <p:nvPr>
            <p:ph type="body" idx="1"/>
          </p:nvPr>
        </p:nvSpPr>
        <p:spPr>
          <a:xfrm>
            <a:off x="798380" y="1698172"/>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Char char="•"/>
            </a:pPr>
            <a:r>
              <a:rPr lang="en-GB" b="0" i="0" u="none" strike="noStrike" cap="none">
                <a:solidFill>
                  <a:srgbClr val="000000"/>
                </a:solidFill>
                <a:latin typeface="Calibri"/>
                <a:ea typeface="Calibri"/>
                <a:cs typeface="Calibri"/>
                <a:sym typeface="Calibri"/>
              </a:rPr>
              <a:t>According to the DigiComp 2.0 Framework the Proficiency Level is categorised in four levels, namely Foundation (Basic), Intermediate, Advanced and Highly Specialised under which there are two sub-levels. </a:t>
            </a:r>
            <a:endParaRPr/>
          </a:p>
          <a:p>
            <a:pPr marL="342900" marR="0" lvl="0" indent="-190500" algn="l" rtl="0">
              <a:lnSpc>
                <a:spcPct val="120000"/>
              </a:lnSpc>
              <a:spcBef>
                <a:spcPts val="1000"/>
              </a:spcBef>
              <a:spcAft>
                <a:spcPts val="0"/>
              </a:spcAft>
              <a:buClr>
                <a:srgbClr val="000000"/>
              </a:buClr>
              <a:buSzPts val="2400"/>
              <a:buNone/>
            </a:pPr>
            <a:endParaRPr>
              <a:solidFill>
                <a:srgbClr val="000000"/>
              </a:solidFill>
              <a:latin typeface="Calibri"/>
              <a:ea typeface="Calibri"/>
              <a:cs typeface="Calibri"/>
              <a:sym typeface="Calibri"/>
            </a:endParaRPr>
          </a:p>
          <a:p>
            <a:pPr marL="342900" marR="0" lvl="0" indent="-342900" algn="l" rtl="0">
              <a:lnSpc>
                <a:spcPct val="120000"/>
              </a:lnSpc>
              <a:spcBef>
                <a:spcPts val="1000"/>
              </a:spcBef>
              <a:spcAft>
                <a:spcPts val="0"/>
              </a:spcAft>
              <a:buClr>
                <a:srgbClr val="000000"/>
              </a:buClr>
              <a:buSzPts val="2400"/>
              <a:buChar char="•"/>
            </a:pPr>
            <a:r>
              <a:rPr lang="en-GB" b="0" i="0" u="none" strike="noStrike" cap="none">
                <a:solidFill>
                  <a:srgbClr val="000000"/>
                </a:solidFill>
                <a:latin typeface="Calibri"/>
                <a:ea typeface="Calibri"/>
                <a:cs typeface="Calibri"/>
                <a:sym typeface="Calibri"/>
              </a:rPr>
              <a:t>Accordingly, each level represents a step-up in an individual’s acquisition of the competence depending on the complexity of the task, cognitive challenge and their autonomy in completing the task. This module focuses on the </a:t>
            </a:r>
            <a:r>
              <a:rPr lang="en-GB" b="1" i="0" u="none" strike="noStrike" cap="none">
                <a:solidFill>
                  <a:schemeClr val="accent2"/>
                </a:solidFill>
                <a:latin typeface="Calibri"/>
                <a:ea typeface="Calibri"/>
                <a:cs typeface="Calibri"/>
                <a:sym typeface="Calibri"/>
              </a:rPr>
              <a:t>Intermediate and Advanced levels of Digital Literacy</a:t>
            </a:r>
            <a:r>
              <a:rPr lang="en-GB" b="0" i="0" u="none" strike="noStrike" cap="none">
                <a:solidFill>
                  <a:srgbClr val="000000"/>
                </a:solidFill>
                <a:latin typeface="Calibri"/>
                <a:ea typeface="Calibri"/>
                <a:cs typeface="Calibri"/>
                <a:sym typeface="Calibri"/>
              </a:rPr>
              <a:t>.</a:t>
            </a:r>
            <a:endParaRPr/>
          </a:p>
          <a:p>
            <a:pPr marL="342900" lvl="0" indent="-190500" algn="l" rtl="0">
              <a:lnSpc>
                <a:spcPct val="90000"/>
              </a:lnSpc>
              <a:spcBef>
                <a:spcPts val="2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537" name="Google Shape;537;p55"/>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Competences Proficiency Level Framework</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183c36b7e0f_0_24"/>
          <p:cNvSpPr txBox="1">
            <a:spLocks noGrp="1"/>
          </p:cNvSpPr>
          <p:nvPr>
            <p:ph type="body" idx="1"/>
          </p:nvPr>
        </p:nvSpPr>
        <p:spPr>
          <a:xfrm>
            <a:off x="798380" y="1868772"/>
            <a:ext cx="10595100" cy="41973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1000"/>
              </a:spcBef>
              <a:spcAft>
                <a:spcPts val="0"/>
              </a:spcAft>
              <a:buNone/>
            </a:pPr>
            <a:r>
              <a:rPr lang="en-GB" dirty="0"/>
              <a:t>There are various ways for assessing digital skills levels: </a:t>
            </a:r>
            <a:endParaRPr dirty="0"/>
          </a:p>
          <a:p>
            <a:pPr marL="914400" marR="0" lvl="0" indent="-381000" algn="l" rtl="0">
              <a:lnSpc>
                <a:spcPct val="120000"/>
              </a:lnSpc>
              <a:spcBef>
                <a:spcPts val="1000"/>
              </a:spcBef>
              <a:spcAft>
                <a:spcPts val="0"/>
              </a:spcAft>
              <a:buClr>
                <a:srgbClr val="FF0000"/>
              </a:buClr>
              <a:buSzPts val="2400"/>
              <a:buChar char="●"/>
            </a:pPr>
            <a:r>
              <a:rPr lang="en-GB" dirty="0"/>
              <a:t>Self-assessments</a:t>
            </a:r>
            <a:endParaRPr dirty="0"/>
          </a:p>
          <a:p>
            <a:pPr marL="914400" marR="0" lvl="0" indent="-381000" algn="l" rtl="0">
              <a:lnSpc>
                <a:spcPct val="120000"/>
              </a:lnSpc>
              <a:spcBef>
                <a:spcPts val="0"/>
              </a:spcBef>
              <a:spcAft>
                <a:spcPts val="0"/>
              </a:spcAft>
              <a:buClr>
                <a:srgbClr val="FF0000"/>
              </a:buClr>
              <a:buSzPts val="2400"/>
              <a:buChar char="●"/>
            </a:pPr>
            <a:r>
              <a:rPr lang="en-GB" dirty="0"/>
              <a:t>Knowledge-based assessment</a:t>
            </a:r>
            <a:endParaRPr dirty="0"/>
          </a:p>
          <a:p>
            <a:pPr marL="914400" marR="0" lvl="0" indent="-381000" algn="l" rtl="0">
              <a:lnSpc>
                <a:spcPct val="120000"/>
              </a:lnSpc>
              <a:spcBef>
                <a:spcPts val="0"/>
              </a:spcBef>
              <a:spcAft>
                <a:spcPts val="0"/>
              </a:spcAft>
              <a:buClr>
                <a:srgbClr val="FF0000"/>
              </a:buClr>
              <a:buSzPts val="2400"/>
              <a:buChar char="●"/>
            </a:pPr>
            <a:r>
              <a:rPr lang="en-GB" dirty="0"/>
              <a:t>Performance-based assessment </a:t>
            </a:r>
            <a:endParaRPr dirty="0"/>
          </a:p>
          <a:p>
            <a:pPr marL="0" marR="0" lvl="0" indent="0" algn="l" rtl="0">
              <a:lnSpc>
                <a:spcPct val="120000"/>
              </a:lnSpc>
              <a:spcBef>
                <a:spcPts val="1000"/>
              </a:spcBef>
              <a:spcAft>
                <a:spcPts val="0"/>
              </a:spcAft>
              <a:buNone/>
            </a:pPr>
            <a:endParaRPr dirty="0"/>
          </a:p>
          <a:p>
            <a:pPr marL="0" marR="0" lvl="0" indent="0" algn="l" rtl="0">
              <a:lnSpc>
                <a:spcPct val="120000"/>
              </a:lnSpc>
              <a:spcBef>
                <a:spcPts val="1000"/>
              </a:spcBef>
              <a:spcAft>
                <a:spcPts val="0"/>
              </a:spcAft>
              <a:buNone/>
            </a:pPr>
            <a:r>
              <a:rPr lang="en-GB" dirty="0"/>
              <a:t>Link for examples: </a:t>
            </a:r>
            <a:r>
              <a:rPr lang="en-GB" u="sng" dirty="0">
                <a:solidFill>
                  <a:schemeClr val="hlink"/>
                </a:solidFill>
                <a:hlinkClick r:id="rId3"/>
              </a:rPr>
              <a:t>Digital Skills Assessment Guidebook</a:t>
            </a:r>
            <a:endParaRPr dirty="0"/>
          </a:p>
          <a:p>
            <a:pPr marL="342900" lvl="0" indent="-190500" algn="l" rtl="0">
              <a:lnSpc>
                <a:spcPct val="90000"/>
              </a:lnSpc>
              <a:spcBef>
                <a:spcPts val="2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544" name="Google Shape;544;g183c36b7e0f_0_24"/>
          <p:cNvSpPr txBox="1">
            <a:spLocks noGrp="1"/>
          </p:cNvSpPr>
          <p:nvPr>
            <p:ph type="body" idx="2"/>
          </p:nvPr>
        </p:nvSpPr>
        <p:spPr>
          <a:xfrm>
            <a:off x="864369" y="79192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What is the level of digital proficiency at your organisation? </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6"/>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en-GB"/>
              <a:t>“There are no secrets to success. It is the result of preparation, hard work and learning from failure.” </a:t>
            </a:r>
            <a:endParaRPr/>
          </a:p>
        </p:txBody>
      </p:sp>
      <p:sp>
        <p:nvSpPr>
          <p:cNvPr id="550" name="Google Shape;550;p56"/>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Colin Powell</a:t>
            </a:r>
            <a:endParaRPr sz="2200" b="1" i="1" u="none" strike="noStrike" cap="none">
              <a:solidFill>
                <a:srgbClr val="000000"/>
              </a:solidFill>
              <a:latin typeface="Calibri"/>
              <a:ea typeface="Calibri"/>
              <a:cs typeface="Calibri"/>
              <a:sym typeface="Calibri"/>
            </a:endParaRPr>
          </a:p>
        </p:txBody>
      </p:sp>
      <p:pic>
        <p:nvPicPr>
          <p:cNvPr id="551" name="Google Shape;551;p56" descr="Doctors monitoring patient condition on monitors"/>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552" name="Google Shape;552;p56"/>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53" name="Google Shape;553;p56"/>
          <p:cNvGrpSpPr/>
          <p:nvPr/>
        </p:nvGrpSpPr>
        <p:grpSpPr>
          <a:xfrm>
            <a:off x="5107779" y="748833"/>
            <a:ext cx="1487826" cy="1083162"/>
            <a:chOff x="3400450" y="986392"/>
            <a:chExt cx="1487826" cy="1083162"/>
          </a:xfrm>
        </p:grpSpPr>
        <p:sp>
          <p:nvSpPr>
            <p:cNvPr id="554" name="Google Shape;554;p56"/>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55" name="Google Shape;555;p56"/>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Char char="•"/>
            </a:pPr>
            <a:r>
              <a:rPr lang="en-GB"/>
              <a:t>Knowledge about “Digital Literacy” and the necessary steps to achieve it </a:t>
            </a:r>
            <a:endParaRPr/>
          </a:p>
          <a:p>
            <a:pPr marL="0" lvl="0" indent="0" algn="l" rtl="0">
              <a:lnSpc>
                <a:spcPct val="90000"/>
              </a:lnSpc>
              <a:spcBef>
                <a:spcPts val="1000"/>
              </a:spcBef>
              <a:spcAft>
                <a:spcPts val="0"/>
              </a:spcAft>
              <a:buClr>
                <a:srgbClr val="000000"/>
              </a:buClr>
              <a:buSzPts val="2400"/>
              <a:buNone/>
            </a:pPr>
            <a:endParaRPr/>
          </a:p>
          <a:p>
            <a:pPr marL="342900" lvl="0" indent="-342900" algn="l" rtl="0">
              <a:lnSpc>
                <a:spcPct val="90000"/>
              </a:lnSpc>
              <a:spcBef>
                <a:spcPts val="1000"/>
              </a:spcBef>
              <a:spcAft>
                <a:spcPts val="0"/>
              </a:spcAft>
              <a:buClr>
                <a:srgbClr val="000000"/>
              </a:buClr>
              <a:buSzPts val="2400"/>
              <a:buChar char="•"/>
            </a:pPr>
            <a:r>
              <a:rPr lang="en-GB"/>
              <a:t>Learn about the European framework for the levels of proficiency in digital literacy </a:t>
            </a:r>
            <a:endParaRPr/>
          </a:p>
          <a:p>
            <a:pPr marL="0" lvl="0" indent="0" algn="l" rtl="0">
              <a:lnSpc>
                <a:spcPct val="90000"/>
              </a:lnSpc>
              <a:spcBef>
                <a:spcPts val="1000"/>
              </a:spcBef>
              <a:spcAft>
                <a:spcPts val="0"/>
              </a:spcAft>
              <a:buClr>
                <a:srgbClr val="000000"/>
              </a:buClr>
              <a:buSzPts val="2400"/>
              <a:buNone/>
            </a:pPr>
            <a:endParaRPr/>
          </a:p>
          <a:p>
            <a:pPr marL="342900" lvl="0" indent="-342900" algn="l" rtl="0">
              <a:lnSpc>
                <a:spcPct val="90000"/>
              </a:lnSpc>
              <a:spcBef>
                <a:spcPts val="1000"/>
              </a:spcBef>
              <a:spcAft>
                <a:spcPts val="0"/>
              </a:spcAft>
              <a:buClr>
                <a:srgbClr val="000000"/>
              </a:buClr>
              <a:buSzPts val="2400"/>
              <a:buChar char="•"/>
            </a:pPr>
            <a:r>
              <a:rPr lang="en-GB"/>
              <a:t>Develop Intermediate digital skills </a:t>
            </a:r>
            <a:endParaRPr/>
          </a:p>
          <a:p>
            <a:pPr marL="0" lvl="0" indent="0" algn="l" rtl="0">
              <a:lnSpc>
                <a:spcPct val="90000"/>
              </a:lnSpc>
              <a:spcBef>
                <a:spcPts val="1000"/>
              </a:spcBef>
              <a:spcAft>
                <a:spcPts val="0"/>
              </a:spcAft>
              <a:buClr>
                <a:srgbClr val="000000"/>
              </a:buClr>
              <a:buSzPts val="2400"/>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193" name="Google Shape;193;p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Competences Gained </a:t>
            </a:r>
            <a:endParaRPr/>
          </a:p>
          <a:p>
            <a:pPr marL="0" lvl="0" indent="0" algn="l" rtl="0">
              <a:lnSpc>
                <a:spcPct val="90000"/>
              </a:lnSpc>
              <a:spcBef>
                <a:spcPts val="1000"/>
              </a:spcBef>
              <a:spcAft>
                <a:spcPts val="0"/>
              </a:spcAft>
              <a:buClr>
                <a:srgbClr val="000000"/>
              </a:buClr>
              <a:buSzPts val="3600"/>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7"/>
          <p:cNvSpPr txBox="1">
            <a:spLocks noGrp="1"/>
          </p:cNvSpPr>
          <p:nvPr>
            <p:ph type="body" idx="1"/>
          </p:nvPr>
        </p:nvSpPr>
        <p:spPr>
          <a:xfrm>
            <a:off x="798380" y="1698172"/>
            <a:ext cx="10595237" cy="4197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20000"/>
              </a:lnSpc>
              <a:spcBef>
                <a:spcPts val="0"/>
              </a:spcBef>
              <a:spcAft>
                <a:spcPts val="0"/>
              </a:spcAft>
              <a:buClr>
                <a:srgbClr val="096E6C"/>
              </a:buClr>
              <a:buSzPts val="2400"/>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Graph Literacy App</a:t>
            </a:r>
            <a:r>
              <a:rPr lang="en-GB" b="0" i="0" u="sng" strike="noStrike" cap="none">
                <a:solidFill>
                  <a:srgbClr val="096E6C"/>
                </a:solidFill>
                <a:latin typeface="Calibri"/>
                <a:ea typeface="Calibri"/>
                <a:cs typeface="Calibri"/>
                <a:sym typeface="Calibri"/>
              </a:rPr>
              <a:t> </a:t>
            </a:r>
            <a:endParaRPr/>
          </a:p>
          <a:p>
            <a:pPr marL="285750" marR="0" lvl="0" indent="-133350" algn="l" rtl="0">
              <a:lnSpc>
                <a:spcPct val="120000"/>
              </a:lnSpc>
              <a:spcBef>
                <a:spcPts val="0"/>
              </a:spcBef>
              <a:spcAft>
                <a:spcPts val="0"/>
              </a:spcAft>
              <a:buClr>
                <a:srgbClr val="000000"/>
              </a:buClr>
              <a:buSzPts val="2400"/>
              <a:buNone/>
            </a:pPr>
            <a:endParaRPr b="0" i="0" u="none" strike="noStrike" cap="none">
              <a:solidFill>
                <a:srgbClr val="0070C0"/>
              </a:solidFill>
              <a:latin typeface="Calibri"/>
              <a:ea typeface="Calibri"/>
              <a:cs typeface="Calibri"/>
              <a:sym typeface="Calibri"/>
            </a:endParaRPr>
          </a:p>
          <a:p>
            <a:pPr marL="285750" marR="0" lvl="0" indent="-285750" algn="l" rtl="0">
              <a:lnSpc>
                <a:spcPct val="120000"/>
              </a:lnSpc>
              <a:spcBef>
                <a:spcPts val="0"/>
              </a:spcBef>
              <a:spcAft>
                <a:spcPts val="0"/>
              </a:spcAft>
              <a:buClr>
                <a:srgbClr val="096E6C"/>
              </a:buClr>
              <a:buSzPts val="2400"/>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Gapminder Tools</a:t>
            </a:r>
            <a:r>
              <a:rPr lang="en-GB" b="0" i="0" u="sng" strike="noStrike" cap="none">
                <a:solidFill>
                  <a:srgbClr val="096E6C"/>
                </a:solidFill>
                <a:latin typeface="Calibri"/>
                <a:ea typeface="Calibri"/>
                <a:cs typeface="Calibri"/>
                <a:sym typeface="Calibri"/>
              </a:rPr>
              <a:t> </a:t>
            </a:r>
            <a:r>
              <a:rPr lang="en-GB" b="0" i="0" u="none" strike="noStrike" cap="none">
                <a:solidFill>
                  <a:srgbClr val="096E6C"/>
                </a:solidFill>
                <a:latin typeface="Calibri"/>
                <a:ea typeface="Calibri"/>
                <a:cs typeface="Calibri"/>
                <a:sym typeface="Calibri"/>
              </a:rPr>
              <a:t> </a:t>
            </a:r>
            <a:endParaRPr/>
          </a:p>
          <a:p>
            <a:pPr marL="0" marR="0" lvl="0" indent="0" algn="l" rtl="0">
              <a:lnSpc>
                <a:spcPct val="120000"/>
              </a:lnSpc>
              <a:spcBef>
                <a:spcPts val="0"/>
              </a:spcBef>
              <a:spcAft>
                <a:spcPts val="0"/>
              </a:spcAft>
              <a:buClr>
                <a:srgbClr val="000000"/>
              </a:buClr>
              <a:buSzPts val="2400"/>
              <a:buNone/>
            </a:pPr>
            <a:endParaRPr b="0" i="0" u="none" strike="noStrike" cap="none">
              <a:solidFill>
                <a:srgbClr val="096E6C"/>
              </a:solidFill>
              <a:latin typeface="Calibri"/>
              <a:ea typeface="Calibri"/>
              <a:cs typeface="Calibri"/>
              <a:sym typeface="Calibri"/>
            </a:endParaRPr>
          </a:p>
          <a:p>
            <a:pPr marL="285750" marR="0" lvl="0" indent="-285750" algn="l" rtl="0">
              <a:lnSpc>
                <a:spcPct val="120000"/>
              </a:lnSpc>
              <a:spcBef>
                <a:spcPts val="0"/>
              </a:spcBef>
              <a:spcAft>
                <a:spcPts val="0"/>
              </a:spcAft>
              <a:buClr>
                <a:srgbClr val="096E6C"/>
              </a:buClr>
              <a:buSzPts val="2400"/>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Google Trends</a:t>
            </a:r>
            <a:r>
              <a:rPr lang="en-GB" b="0" i="0" u="sng" strike="noStrike" cap="none">
                <a:solidFill>
                  <a:srgbClr val="096E6C"/>
                </a:solidFill>
                <a:latin typeface="Calibri"/>
                <a:ea typeface="Calibri"/>
                <a:cs typeface="Calibri"/>
                <a:sym typeface="Calibri"/>
              </a:rPr>
              <a:t> </a:t>
            </a:r>
            <a:endParaRPr/>
          </a:p>
          <a:p>
            <a:pPr marL="342900" lvl="0" indent="-190500" algn="l" rtl="0">
              <a:lnSpc>
                <a:spcPct val="90000"/>
              </a:lnSpc>
              <a:spcBef>
                <a:spcPts val="1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562" name="Google Shape;562;p5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Practical Apps &amp; Tools to Support Data Literacy</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8"/>
          <p:cNvSpPr txBox="1">
            <a:spLocks noGrp="1"/>
          </p:cNvSpPr>
          <p:nvPr>
            <p:ph type="body" idx="1"/>
          </p:nvPr>
        </p:nvSpPr>
        <p:spPr>
          <a:xfrm>
            <a:off x="798380" y="1698172"/>
            <a:ext cx="10595237" cy="4197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20000"/>
              </a:lnSpc>
              <a:spcBef>
                <a:spcPts val="0"/>
              </a:spcBef>
              <a:spcAft>
                <a:spcPts val="0"/>
              </a:spcAft>
              <a:buClr>
                <a:srgbClr val="096E6C"/>
              </a:buClr>
              <a:buSzPts val="2400"/>
              <a:buChar char="•"/>
            </a:pPr>
            <a:r>
              <a:rPr lang="en-GB"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Google GIF Maker</a:t>
            </a:r>
            <a:r>
              <a:rPr lang="en-GB" b="0" i="0" u="sng" strike="noStrike" cap="none">
                <a:solidFill>
                  <a:srgbClr val="096E6C"/>
                </a:solidFill>
                <a:latin typeface="Calibri"/>
                <a:ea typeface="Calibri"/>
                <a:cs typeface="Calibri"/>
                <a:sym typeface="Calibri"/>
              </a:rPr>
              <a:t> </a:t>
            </a:r>
            <a:endParaRPr/>
          </a:p>
          <a:p>
            <a:pPr marL="0" marR="0" lvl="0" indent="0" algn="l" rtl="0">
              <a:lnSpc>
                <a:spcPct val="120000"/>
              </a:lnSpc>
              <a:spcBef>
                <a:spcPts val="0"/>
              </a:spcBef>
              <a:spcAft>
                <a:spcPts val="0"/>
              </a:spcAft>
              <a:buClr>
                <a:srgbClr val="000000"/>
              </a:buClr>
              <a:buSzPts val="2400"/>
              <a:buNone/>
            </a:pPr>
            <a:endParaRPr b="0" i="0" u="none" strike="noStrike" cap="none">
              <a:solidFill>
                <a:srgbClr val="096E6C"/>
              </a:solidFill>
              <a:latin typeface="Calibri"/>
              <a:ea typeface="Calibri"/>
              <a:cs typeface="Calibri"/>
              <a:sym typeface="Calibri"/>
            </a:endParaRPr>
          </a:p>
          <a:p>
            <a:pPr marL="285750" marR="0" lvl="0" indent="-285750" algn="l" rtl="0">
              <a:lnSpc>
                <a:spcPct val="120000"/>
              </a:lnSpc>
              <a:spcBef>
                <a:spcPts val="0"/>
              </a:spcBef>
              <a:spcAft>
                <a:spcPts val="0"/>
              </a:spcAft>
              <a:buClr>
                <a:srgbClr val="096E6C"/>
              </a:buClr>
              <a:buSzPts val="2400"/>
              <a:buChar char="•"/>
            </a:pPr>
            <a:r>
              <a:rPr lang="en-GB" b="0" i="0" u="sng" strike="noStrike" cap="none">
                <a:solidFill>
                  <a:srgbClr val="096E6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Basics Statistics App</a:t>
            </a:r>
            <a:endParaRPr b="0" i="0" u="sng" strike="noStrike" cap="none">
              <a:solidFill>
                <a:srgbClr val="096E6C"/>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u="none" strike="noStrike" cap="none">
              <a:solidFill>
                <a:srgbClr val="096E6C"/>
              </a:solidFill>
              <a:latin typeface="Calibri"/>
              <a:ea typeface="Calibri"/>
              <a:cs typeface="Calibri"/>
              <a:sym typeface="Calibri"/>
            </a:endParaRPr>
          </a:p>
          <a:p>
            <a:pPr marL="285750" marR="0" lvl="0" indent="-285750" algn="l" rtl="0">
              <a:lnSpc>
                <a:spcPct val="120000"/>
              </a:lnSpc>
              <a:spcBef>
                <a:spcPts val="0"/>
              </a:spcBef>
              <a:spcAft>
                <a:spcPts val="0"/>
              </a:spcAft>
              <a:buClr>
                <a:srgbClr val="096E6C"/>
              </a:buClr>
              <a:buSzPts val="2400"/>
              <a:buChar char="•"/>
            </a:pPr>
            <a:r>
              <a:rPr lang="en-GB" b="0" i="0" u="sng" strike="noStrike" cap="none">
                <a:solidFill>
                  <a:srgbClr val="096E6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Tableau Mobile App</a:t>
            </a:r>
            <a:r>
              <a:rPr lang="en-GB" b="0" i="0" u="sng" strike="noStrike" cap="none">
                <a:solidFill>
                  <a:srgbClr val="096E6C"/>
                </a:solidFill>
                <a:latin typeface="Calibri"/>
                <a:ea typeface="Calibri"/>
                <a:cs typeface="Calibri"/>
                <a:sym typeface="Calibri"/>
              </a:rPr>
              <a:t> </a:t>
            </a:r>
            <a:endParaRPr b="0" i="0" u="none" strike="noStrike" cap="none">
              <a:solidFill>
                <a:srgbClr val="096E6C"/>
              </a:solidFill>
              <a:latin typeface="Calibri"/>
              <a:ea typeface="Calibri"/>
              <a:cs typeface="Calibri"/>
              <a:sym typeface="Calibri"/>
            </a:endParaRPr>
          </a:p>
          <a:p>
            <a:pPr marL="342900" lvl="0" indent="-190500" algn="l" rtl="0">
              <a:lnSpc>
                <a:spcPct val="90000"/>
              </a:lnSpc>
              <a:spcBef>
                <a:spcPts val="2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569" name="Google Shape;569;p5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Practical Apps &amp; Tools to Support Data Literacy</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9"/>
          <p:cNvSpPr txBox="1">
            <a:spLocks noGrp="1"/>
          </p:cNvSpPr>
          <p:nvPr>
            <p:ph type="body" idx="1"/>
          </p:nvPr>
        </p:nvSpPr>
        <p:spPr>
          <a:xfrm>
            <a:off x="798379" y="2090058"/>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Slack</a:t>
            </a:r>
            <a:endParaRPr b="0" i="0" u="sng" strike="noStrike" cap="none">
              <a:solidFill>
                <a:schemeClr val="accent2"/>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2400"/>
              <a:buNone/>
            </a:pPr>
            <a:endParaRPr b="0" i="0" u="none" strike="noStrike" cap="none">
              <a:solidFill>
                <a:schemeClr val="accent2"/>
              </a:solidFill>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Microsoft Teams</a:t>
            </a:r>
            <a:r>
              <a:rPr lang="en-GB" b="0" i="0" u="none" strike="noStrike" cap="none">
                <a:solidFill>
                  <a:schemeClr val="accent2"/>
                </a:solidFill>
                <a:latin typeface="Calibri"/>
                <a:ea typeface="Calibri"/>
                <a:cs typeface="Calibri"/>
                <a:sym typeface="Calibri"/>
              </a:rPr>
              <a:t> </a:t>
            </a:r>
            <a:endParaRPr/>
          </a:p>
          <a:p>
            <a:pPr marL="0" marR="0" lvl="0" indent="0" algn="l" rtl="0">
              <a:lnSpc>
                <a:spcPct val="120000"/>
              </a:lnSpc>
              <a:spcBef>
                <a:spcPts val="0"/>
              </a:spcBef>
              <a:spcAft>
                <a:spcPts val="0"/>
              </a:spcAft>
              <a:buClr>
                <a:srgbClr val="000000"/>
              </a:buClr>
              <a:buSzPts val="2400"/>
              <a:buNone/>
            </a:pPr>
            <a:endParaRPr b="0" i="0" u="none" strike="noStrike" cap="none">
              <a:solidFill>
                <a:schemeClr val="accent2"/>
              </a:solidFill>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Basecamp</a:t>
            </a:r>
            <a:r>
              <a:rPr lang="en-GB" b="0" i="0" u="none" strike="noStrike" cap="none">
                <a:solidFill>
                  <a:schemeClr val="accent2"/>
                </a:solidFill>
                <a:latin typeface="Calibri"/>
                <a:ea typeface="Calibri"/>
                <a:cs typeface="Calibri"/>
                <a:sym typeface="Calibri"/>
              </a:rPr>
              <a:t> </a:t>
            </a:r>
            <a:endParaRPr b="0" i="0" u="none" strike="noStrike" cap="none">
              <a:solidFill>
                <a:schemeClr val="accent2"/>
              </a:solidFill>
              <a:latin typeface="Calibri"/>
              <a:ea typeface="Calibri"/>
              <a:cs typeface="Calibri"/>
              <a:sym typeface="Calibri"/>
            </a:endParaRPr>
          </a:p>
          <a:p>
            <a:pPr marL="342900" marR="0" lvl="0" indent="-190500" algn="l" rtl="0">
              <a:lnSpc>
                <a:spcPct val="120000"/>
              </a:lnSpc>
              <a:spcBef>
                <a:spcPts val="0"/>
              </a:spcBef>
              <a:spcAft>
                <a:spcPts val="0"/>
              </a:spcAft>
              <a:buClr>
                <a:srgbClr val="000000"/>
              </a:buClr>
              <a:buSzPts val="2400"/>
              <a:buNone/>
            </a:pPr>
            <a:endParaRPr/>
          </a:p>
        </p:txBody>
      </p:sp>
      <p:sp>
        <p:nvSpPr>
          <p:cNvPr id="576" name="Google Shape;576;p5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Online Tools to Support Communication and Collaboration</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0"/>
          <p:cNvSpPr txBox="1">
            <a:spLocks noGrp="1"/>
          </p:cNvSpPr>
          <p:nvPr>
            <p:ph type="body" idx="1"/>
          </p:nvPr>
        </p:nvSpPr>
        <p:spPr>
          <a:xfrm>
            <a:off x="798379" y="2090058"/>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Trello</a:t>
            </a:r>
            <a:r>
              <a:rPr lang="en-GB" b="0" i="0" u="none" strike="noStrike" cap="none">
                <a:solidFill>
                  <a:schemeClr val="accent2"/>
                </a:solidFill>
                <a:latin typeface="Calibri"/>
                <a:ea typeface="Calibri"/>
                <a:cs typeface="Calibri"/>
                <a:sym typeface="Calibri"/>
              </a:rPr>
              <a:t> </a:t>
            </a:r>
            <a:endParaRPr/>
          </a:p>
          <a:p>
            <a:pPr marL="0" marR="0" lvl="0" indent="0" algn="l" rtl="0">
              <a:lnSpc>
                <a:spcPct val="120000"/>
              </a:lnSpc>
              <a:spcBef>
                <a:spcPts val="0"/>
              </a:spcBef>
              <a:spcAft>
                <a:spcPts val="0"/>
              </a:spcAft>
              <a:buClr>
                <a:srgbClr val="000000"/>
              </a:buClr>
              <a:buSzPts val="2400"/>
              <a:buNone/>
            </a:pPr>
            <a:endParaRPr b="0" i="0" u="none" strike="noStrike" cap="none">
              <a:solidFill>
                <a:schemeClr val="accent2"/>
              </a:solidFill>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Zoom</a:t>
            </a:r>
            <a:r>
              <a:rPr lang="en-GB" b="0" i="0" u="none" strike="noStrike" cap="none">
                <a:solidFill>
                  <a:schemeClr val="accent2"/>
                </a:solidFill>
                <a:latin typeface="Calibri"/>
                <a:ea typeface="Calibri"/>
                <a:cs typeface="Calibri"/>
                <a:sym typeface="Calibri"/>
              </a:rPr>
              <a:t> </a:t>
            </a:r>
            <a:endParaRPr/>
          </a:p>
          <a:p>
            <a:pPr marL="0" marR="0" lvl="0" indent="0" algn="l" rtl="0">
              <a:lnSpc>
                <a:spcPct val="120000"/>
              </a:lnSpc>
              <a:spcBef>
                <a:spcPts val="0"/>
              </a:spcBef>
              <a:spcAft>
                <a:spcPts val="0"/>
              </a:spcAft>
              <a:buClr>
                <a:srgbClr val="000000"/>
              </a:buClr>
              <a:buSzPts val="2400"/>
              <a:buNone/>
            </a:pPr>
            <a:endParaRPr b="0" i="0" u="none" strike="noStrike" cap="none">
              <a:solidFill>
                <a:schemeClr val="accent2"/>
              </a:solidFill>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0" i="0" u="sng" strike="noStrike" cap="none">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Asana</a:t>
            </a:r>
            <a:endParaRPr b="0" i="0" u="none" strike="noStrike" cap="none">
              <a:solidFill>
                <a:schemeClr val="accent2"/>
              </a:solidFill>
              <a:latin typeface="Calibri"/>
              <a:ea typeface="Calibri"/>
              <a:cs typeface="Calibri"/>
              <a:sym typeface="Calibri"/>
            </a:endParaRPr>
          </a:p>
          <a:p>
            <a:pPr marL="342900" lvl="0" indent="-190500" algn="l" rtl="0">
              <a:lnSpc>
                <a:spcPct val="90000"/>
              </a:lnSpc>
              <a:spcBef>
                <a:spcPts val="2000"/>
              </a:spcBef>
              <a:spcAft>
                <a:spcPts val="0"/>
              </a:spcAft>
              <a:buClr>
                <a:schemeClr val="accent2"/>
              </a:buClr>
              <a:buSzPts val="2400"/>
              <a:buFont typeface="Arial"/>
              <a:buNone/>
            </a:pPr>
            <a:endParaRPr/>
          </a:p>
          <a:p>
            <a:pPr marL="342900" lvl="0" indent="-190500" algn="l" rtl="0">
              <a:lnSpc>
                <a:spcPct val="90000"/>
              </a:lnSpc>
              <a:spcBef>
                <a:spcPts val="1000"/>
              </a:spcBef>
              <a:spcAft>
                <a:spcPts val="0"/>
              </a:spcAft>
              <a:buClr>
                <a:schemeClr val="accent2"/>
              </a:buClr>
              <a:buSzPts val="2400"/>
              <a:buFont typeface="Arial"/>
              <a:buNone/>
            </a:pPr>
            <a:endParaRPr/>
          </a:p>
          <a:p>
            <a:pPr marL="228600" lvl="0" indent="-228600" algn="l" rtl="0">
              <a:lnSpc>
                <a:spcPct val="90000"/>
              </a:lnSpc>
              <a:spcBef>
                <a:spcPts val="1000"/>
              </a:spcBef>
              <a:spcAft>
                <a:spcPts val="0"/>
              </a:spcAft>
              <a:buClr>
                <a:srgbClr val="000000"/>
              </a:buClr>
              <a:buSzPts val="2400"/>
              <a:buNone/>
            </a:pPr>
            <a:endParaRPr/>
          </a:p>
        </p:txBody>
      </p:sp>
      <p:sp>
        <p:nvSpPr>
          <p:cNvPr id="583" name="Google Shape;583;p6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Online Tools to Support Communication and Collaboration</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183c36b7e0f_0_45"/>
          <p:cNvSpPr txBox="1">
            <a:spLocks noGrp="1"/>
          </p:cNvSpPr>
          <p:nvPr>
            <p:ph type="body" idx="1"/>
          </p:nvPr>
        </p:nvSpPr>
        <p:spPr>
          <a:xfrm>
            <a:off x="715250" y="1789600"/>
            <a:ext cx="6183600" cy="351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2000"/>
              </a:spcBef>
              <a:spcAft>
                <a:spcPts val="0"/>
              </a:spcAft>
              <a:buNone/>
            </a:pPr>
            <a:r>
              <a:rPr lang="en-GB" dirty="0"/>
              <a:t>A</a:t>
            </a:r>
            <a:r>
              <a:rPr lang="en-GB" dirty="0">
                <a:solidFill>
                  <a:srgbClr val="FF0000"/>
                </a:solidFill>
              </a:rPr>
              <a:t> </a:t>
            </a:r>
            <a:r>
              <a:rPr lang="en-GB" u="sng" dirty="0">
                <a:solidFill>
                  <a:schemeClr val="hlink"/>
                </a:solidFill>
                <a:hlinkClick r:id="rId3"/>
              </a:rPr>
              <a:t>culture of collaboration</a:t>
            </a:r>
            <a:r>
              <a:rPr lang="en-GB" dirty="0">
                <a:solidFill>
                  <a:srgbClr val="FF0000"/>
                </a:solidFill>
              </a:rPr>
              <a:t> </a:t>
            </a:r>
            <a:r>
              <a:rPr lang="en-GB" dirty="0"/>
              <a:t>helps an organisation </a:t>
            </a:r>
            <a:r>
              <a:rPr lang="en-GB" dirty="0" err="1"/>
              <a:t>ot</a:t>
            </a:r>
            <a:r>
              <a:rPr lang="en-GB" dirty="0"/>
              <a:t> maximise employee knowledge, skills and competencies through the exchange of ideas and information. </a:t>
            </a:r>
            <a:endParaRPr dirty="0"/>
          </a:p>
          <a:p>
            <a:pPr marL="0" lvl="0" indent="0" algn="l" rtl="0">
              <a:lnSpc>
                <a:spcPct val="90000"/>
              </a:lnSpc>
              <a:spcBef>
                <a:spcPts val="2000"/>
              </a:spcBef>
              <a:spcAft>
                <a:spcPts val="0"/>
              </a:spcAft>
              <a:buNone/>
            </a:pPr>
            <a:r>
              <a:rPr lang="en-GB" dirty="0"/>
              <a:t>A study conducted by the </a:t>
            </a:r>
            <a:r>
              <a:rPr lang="en-GB" u="sng" dirty="0">
                <a:solidFill>
                  <a:schemeClr val="hlink"/>
                </a:solidFill>
                <a:hlinkClick r:id="rId4"/>
              </a:rPr>
              <a:t>Institute of Corporate Productivity</a:t>
            </a:r>
            <a:r>
              <a:rPr lang="en-GB" dirty="0">
                <a:solidFill>
                  <a:srgbClr val="FF0000"/>
                </a:solidFill>
              </a:rPr>
              <a:t> </a:t>
            </a:r>
            <a:r>
              <a:rPr lang="en-GB" dirty="0"/>
              <a:t>concluded that companies with </a:t>
            </a:r>
            <a:r>
              <a:rPr lang="en-GB" dirty="0" err="1"/>
              <a:t>with</a:t>
            </a:r>
            <a:r>
              <a:rPr lang="en-GB" dirty="0"/>
              <a:t> a collaborative culture are mora than five times more likely to be high-performing that companies without a collaborative approach. </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590" name="Google Shape;590;g183c36b7e0f_0_45"/>
          <p:cNvSpPr txBox="1">
            <a:spLocks noGrp="1"/>
          </p:cNvSpPr>
          <p:nvPr>
            <p:ph type="body" idx="2"/>
          </p:nvPr>
        </p:nvSpPr>
        <p:spPr>
          <a:xfrm>
            <a:off x="798381" y="7616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Establishing a culture of collaboration:</a:t>
            </a:r>
            <a:endParaRPr dirty="0"/>
          </a:p>
        </p:txBody>
      </p:sp>
      <p:pic>
        <p:nvPicPr>
          <p:cNvPr id="591" name="Google Shape;591;g183c36b7e0f_0_45"/>
          <p:cNvPicPr preferRelativeResize="0"/>
          <p:nvPr/>
        </p:nvPicPr>
        <p:blipFill>
          <a:blip r:embed="rId5">
            <a:alphaModFix/>
          </a:blip>
          <a:stretch>
            <a:fillRect/>
          </a:stretch>
        </p:blipFill>
        <p:spPr>
          <a:xfrm>
            <a:off x="7275725" y="1983728"/>
            <a:ext cx="4298351" cy="2417822"/>
          </a:xfrm>
          <a:prstGeom prst="rect">
            <a:avLst/>
          </a:prstGeom>
          <a:noFill/>
          <a:ln>
            <a:noFill/>
          </a:ln>
        </p:spPr>
      </p:pic>
      <p:sp>
        <p:nvSpPr>
          <p:cNvPr id="592" name="Google Shape;592;g183c36b7e0f_0_45"/>
          <p:cNvSpPr txBox="1">
            <a:spLocks noGrp="1"/>
          </p:cNvSpPr>
          <p:nvPr>
            <p:ph type="body" idx="1"/>
          </p:nvPr>
        </p:nvSpPr>
        <p:spPr>
          <a:xfrm>
            <a:off x="7200900" y="4518950"/>
            <a:ext cx="4436100" cy="36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accent2"/>
              </a:buClr>
              <a:buSzPts val="2400"/>
              <a:buFont typeface="Arial"/>
              <a:buNone/>
            </a:pPr>
            <a:r>
              <a:rPr lang="en-GB" sz="1000">
                <a:solidFill>
                  <a:srgbClr val="FF0000"/>
                </a:solidFill>
              </a:rPr>
              <a:t>Source: </a:t>
            </a:r>
            <a:r>
              <a:rPr lang="en-GB" sz="1000" u="sng">
                <a:solidFill>
                  <a:schemeClr val="hlink"/>
                </a:solidFill>
                <a:hlinkClick r:id="rId6"/>
              </a:rPr>
              <a:t>https://www.peoplematters.in/site/interstitial?return_to=%2Farticle%2Fculture%2Fdiverse-and-collaborative-culture-is-a-powerful-competitive-advantage-15120</a:t>
            </a:r>
            <a:r>
              <a:rPr lang="en-GB" sz="1000">
                <a:solidFill>
                  <a:srgbClr val="FF0000"/>
                </a:solidFill>
              </a:rPr>
              <a:t> </a:t>
            </a:r>
            <a:endParaRPr sz="1000">
              <a:solidFill>
                <a:srgbClr val="FF0000"/>
              </a:solidFill>
            </a:endParaRPr>
          </a:p>
          <a:p>
            <a:pPr marL="228600" lvl="0" indent="-228600" algn="l" rtl="0">
              <a:lnSpc>
                <a:spcPct val="90000"/>
              </a:lnSpc>
              <a:spcBef>
                <a:spcPts val="1000"/>
              </a:spcBef>
              <a:spcAft>
                <a:spcPts val="0"/>
              </a:spcAft>
              <a:buClr>
                <a:srgbClr val="000000"/>
              </a:buClr>
              <a:buSzPts val="2400"/>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183c36b7e0f_0_51"/>
          <p:cNvSpPr txBox="1">
            <a:spLocks noGrp="1"/>
          </p:cNvSpPr>
          <p:nvPr>
            <p:ph type="body" idx="1"/>
          </p:nvPr>
        </p:nvSpPr>
        <p:spPr>
          <a:xfrm>
            <a:off x="731875" y="1457075"/>
            <a:ext cx="10880400" cy="4283100"/>
          </a:xfrm>
          <a:prstGeom prst="rect">
            <a:avLst/>
          </a:prstGeom>
          <a:noFill/>
          <a:ln>
            <a:noFill/>
          </a:ln>
        </p:spPr>
        <p:txBody>
          <a:bodyPr spcFirstLastPara="1" wrap="square" lIns="91425" tIns="45700" rIns="91425" bIns="45700" anchor="t" anchorCtr="0">
            <a:noAutofit/>
          </a:bodyPr>
          <a:lstStyle/>
          <a:p>
            <a:pPr marL="533400" lvl="0" indent="-457200" algn="l" rtl="0">
              <a:lnSpc>
                <a:spcPct val="90000"/>
              </a:lnSpc>
              <a:spcBef>
                <a:spcPts val="2000"/>
              </a:spcBef>
              <a:spcAft>
                <a:spcPts val="0"/>
              </a:spcAft>
              <a:buClr>
                <a:schemeClr val="accent4">
                  <a:lumMod val="50000"/>
                </a:schemeClr>
              </a:buClr>
              <a:buSzPts val="2400"/>
              <a:buFont typeface="+mj-lt"/>
              <a:buAutoNum type="arabicPeriod"/>
            </a:pPr>
            <a:r>
              <a:rPr lang="en-GB" b="1" dirty="0">
                <a:solidFill>
                  <a:schemeClr val="accent4">
                    <a:lumMod val="50000"/>
                  </a:schemeClr>
                </a:solidFill>
              </a:rPr>
              <a:t>Communicate a clear vision:</a:t>
            </a:r>
            <a:r>
              <a:rPr lang="en-GB" dirty="0">
                <a:solidFill>
                  <a:schemeClr val="accent4">
                    <a:lumMod val="50000"/>
                  </a:schemeClr>
                </a:solidFill>
              </a:rPr>
              <a:t> </a:t>
            </a:r>
            <a:r>
              <a:rPr lang="en-GB" dirty="0"/>
              <a:t>this process includes the establishment of a set of desired behaviours and altitudes which will be shared amongst employees. </a:t>
            </a:r>
            <a:endParaRPr dirty="0"/>
          </a:p>
          <a:p>
            <a:pPr marL="533400" lvl="0" indent="-457200" algn="l" rtl="0">
              <a:lnSpc>
                <a:spcPct val="90000"/>
              </a:lnSpc>
              <a:spcBef>
                <a:spcPts val="0"/>
              </a:spcBef>
              <a:spcAft>
                <a:spcPts val="0"/>
              </a:spcAft>
              <a:buClr>
                <a:schemeClr val="accent4">
                  <a:lumMod val="50000"/>
                </a:schemeClr>
              </a:buClr>
              <a:buSzPts val="2400"/>
              <a:buFont typeface="+mj-lt"/>
              <a:buAutoNum type="arabicPeriod"/>
            </a:pPr>
            <a:r>
              <a:rPr lang="en-GB" b="1" dirty="0">
                <a:solidFill>
                  <a:schemeClr val="accent4">
                    <a:lumMod val="50000"/>
                  </a:schemeClr>
                </a:solidFill>
              </a:rPr>
              <a:t>Hire and develop collaborative leaders:</a:t>
            </a:r>
            <a:r>
              <a:rPr lang="en-GB" dirty="0">
                <a:solidFill>
                  <a:schemeClr val="accent4">
                    <a:lumMod val="50000"/>
                  </a:schemeClr>
                </a:solidFill>
              </a:rPr>
              <a:t> </a:t>
            </a:r>
            <a:r>
              <a:rPr lang="en-GB" dirty="0"/>
              <a:t>leaders with the a strong commitment to teamwork and resource-sharing can contribute towards the creation of a collaborative management style. </a:t>
            </a:r>
            <a:endParaRPr dirty="0"/>
          </a:p>
          <a:p>
            <a:pPr marL="533400" lvl="0" indent="-457200" algn="l" rtl="0">
              <a:lnSpc>
                <a:spcPct val="90000"/>
              </a:lnSpc>
              <a:spcBef>
                <a:spcPts val="0"/>
              </a:spcBef>
              <a:spcAft>
                <a:spcPts val="0"/>
              </a:spcAft>
              <a:buClr>
                <a:schemeClr val="accent4">
                  <a:lumMod val="50000"/>
                </a:schemeClr>
              </a:buClr>
              <a:buSzPts val="2400"/>
              <a:buFont typeface="+mj-lt"/>
              <a:buAutoNum type="arabicPeriod"/>
            </a:pPr>
            <a:r>
              <a:rPr lang="en-GB" b="1" dirty="0">
                <a:solidFill>
                  <a:schemeClr val="accent4">
                    <a:lumMod val="50000"/>
                  </a:schemeClr>
                </a:solidFill>
              </a:rPr>
              <a:t>Create opportunities for collaboration:</a:t>
            </a:r>
            <a:r>
              <a:rPr lang="en-GB" dirty="0">
                <a:solidFill>
                  <a:schemeClr val="accent4">
                    <a:lumMod val="50000"/>
                  </a:schemeClr>
                </a:solidFill>
              </a:rPr>
              <a:t> </a:t>
            </a:r>
            <a:r>
              <a:rPr lang="en-GB" dirty="0"/>
              <a:t>joint team projects, cross-functional focus groups and the establishment of group chats for exchanging of information are useful tools for promoting a collaborative culture within an organisation.</a:t>
            </a:r>
            <a:endParaRPr dirty="0"/>
          </a:p>
          <a:p>
            <a:pPr marL="533400" lvl="0" indent="-457200" algn="l" rtl="0">
              <a:lnSpc>
                <a:spcPct val="90000"/>
              </a:lnSpc>
              <a:spcBef>
                <a:spcPts val="0"/>
              </a:spcBef>
              <a:spcAft>
                <a:spcPts val="0"/>
              </a:spcAft>
              <a:buClr>
                <a:schemeClr val="accent4">
                  <a:lumMod val="50000"/>
                </a:schemeClr>
              </a:buClr>
              <a:buSzPts val="2400"/>
              <a:buFont typeface="+mj-lt"/>
              <a:buAutoNum type="arabicPeriod"/>
            </a:pPr>
            <a:r>
              <a:rPr lang="en-GB" b="1" dirty="0">
                <a:solidFill>
                  <a:schemeClr val="accent4">
                    <a:lumMod val="50000"/>
                  </a:schemeClr>
                </a:solidFill>
              </a:rPr>
              <a:t>Leverage social collaboration tools:</a:t>
            </a:r>
            <a:r>
              <a:rPr lang="en-GB" b="1" dirty="0"/>
              <a:t> </a:t>
            </a:r>
            <a:r>
              <a:rPr lang="en-GB" dirty="0"/>
              <a:t>in the digital age, internal social networks and cloud-based tools can be instrumental in promoting collaboration. </a:t>
            </a:r>
          </a:p>
          <a:p>
            <a:pPr marL="533400" lvl="0" indent="-457200" algn="l" rtl="0">
              <a:lnSpc>
                <a:spcPct val="90000"/>
              </a:lnSpc>
              <a:spcBef>
                <a:spcPts val="0"/>
              </a:spcBef>
              <a:spcAft>
                <a:spcPts val="0"/>
              </a:spcAft>
              <a:buClr>
                <a:schemeClr val="accent4">
                  <a:lumMod val="50000"/>
                </a:schemeClr>
              </a:buClr>
              <a:buSzPts val="2400"/>
              <a:buFont typeface="+mj-lt"/>
              <a:buAutoNum type="arabicPeriod"/>
            </a:pPr>
            <a:r>
              <a:rPr lang="en-GB" b="1" dirty="0">
                <a:solidFill>
                  <a:schemeClr val="accent4">
                    <a:lumMod val="50000"/>
                  </a:schemeClr>
                </a:solidFill>
              </a:rPr>
              <a:t>Reinforce and revisit your approach:</a:t>
            </a:r>
            <a:r>
              <a:rPr lang="en-GB" dirty="0">
                <a:solidFill>
                  <a:schemeClr val="accent4">
                    <a:lumMod val="50000"/>
                  </a:schemeClr>
                </a:solidFill>
              </a:rPr>
              <a:t> </a:t>
            </a:r>
            <a:r>
              <a:rPr lang="en-GB" dirty="0"/>
              <a:t>establishing collaboration is an ongoing process and continuous monitoring is necessary in ensuring the establishment of a collaborative culture. </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599" name="Google Shape;599;g183c36b7e0f_0_51"/>
          <p:cNvSpPr txBox="1">
            <a:spLocks noGrp="1"/>
          </p:cNvSpPr>
          <p:nvPr>
            <p:ph type="body" idx="2"/>
          </p:nvPr>
        </p:nvSpPr>
        <p:spPr>
          <a:xfrm>
            <a:off x="798456" y="65337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How could you establishing a culture of collaboration?</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Online Tools for Digital Content Creation</a:t>
            </a:r>
            <a:endParaRPr/>
          </a:p>
        </p:txBody>
      </p:sp>
      <p:grpSp>
        <p:nvGrpSpPr>
          <p:cNvPr id="606" name="Google Shape;606;p61"/>
          <p:cNvGrpSpPr/>
          <p:nvPr/>
        </p:nvGrpSpPr>
        <p:grpSpPr>
          <a:xfrm>
            <a:off x="849888" y="2107235"/>
            <a:ext cx="10132988" cy="3063461"/>
            <a:chOff x="231124" y="849"/>
            <a:chExt cx="10132988" cy="3063461"/>
          </a:xfrm>
        </p:grpSpPr>
        <p:sp>
          <p:nvSpPr>
            <p:cNvPr id="607" name="Google Shape;607;p61"/>
            <p:cNvSpPr/>
            <p:nvPr/>
          </p:nvSpPr>
          <p:spPr>
            <a:xfrm>
              <a:off x="231124"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1"/>
            <p:cNvSpPr txBox="1"/>
            <p:nvPr/>
          </p:nvSpPr>
          <p:spPr>
            <a:xfrm>
              <a:off x="231124"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GIPHY</a:t>
              </a:r>
              <a:endParaRPr/>
            </a:p>
          </p:txBody>
        </p:sp>
        <p:sp>
          <p:nvSpPr>
            <p:cNvPr id="609" name="Google Shape;609;p61"/>
            <p:cNvSpPr/>
            <p:nvPr/>
          </p:nvSpPr>
          <p:spPr>
            <a:xfrm>
              <a:off x="2823284"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1"/>
            <p:cNvSpPr txBox="1"/>
            <p:nvPr/>
          </p:nvSpPr>
          <p:spPr>
            <a:xfrm>
              <a:off x="2823284"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SurveyMonkey</a:t>
              </a:r>
              <a:endParaRPr/>
            </a:p>
          </p:txBody>
        </p:sp>
        <p:sp>
          <p:nvSpPr>
            <p:cNvPr id="611" name="Google Shape;611;p61"/>
            <p:cNvSpPr/>
            <p:nvPr/>
          </p:nvSpPr>
          <p:spPr>
            <a:xfrm>
              <a:off x="5415443"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1"/>
            <p:cNvSpPr txBox="1"/>
            <p:nvPr/>
          </p:nvSpPr>
          <p:spPr>
            <a:xfrm>
              <a:off x="5415443"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Snappa</a:t>
              </a:r>
              <a:endParaRPr/>
            </a:p>
          </p:txBody>
        </p:sp>
        <p:sp>
          <p:nvSpPr>
            <p:cNvPr id="613" name="Google Shape;613;p61"/>
            <p:cNvSpPr/>
            <p:nvPr/>
          </p:nvSpPr>
          <p:spPr>
            <a:xfrm>
              <a:off x="8007603" y="849"/>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1"/>
            <p:cNvSpPr txBox="1"/>
            <p:nvPr/>
          </p:nvSpPr>
          <p:spPr>
            <a:xfrm>
              <a:off x="8007603" y="849"/>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Wideo</a:t>
              </a:r>
              <a:endParaRPr/>
            </a:p>
          </p:txBody>
        </p:sp>
        <p:sp>
          <p:nvSpPr>
            <p:cNvPr id="615" name="Google Shape;615;p61"/>
            <p:cNvSpPr/>
            <p:nvPr/>
          </p:nvSpPr>
          <p:spPr>
            <a:xfrm>
              <a:off x="2823284" y="1650405"/>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1"/>
            <p:cNvSpPr txBox="1"/>
            <p:nvPr/>
          </p:nvSpPr>
          <p:spPr>
            <a:xfrm>
              <a:off x="2823284" y="1650405"/>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Venngage</a:t>
              </a:r>
              <a:endParaRPr/>
            </a:p>
          </p:txBody>
        </p:sp>
        <p:sp>
          <p:nvSpPr>
            <p:cNvPr id="617" name="Google Shape;617;p61"/>
            <p:cNvSpPr/>
            <p:nvPr/>
          </p:nvSpPr>
          <p:spPr>
            <a:xfrm>
              <a:off x="5415443" y="1650405"/>
              <a:ext cx="2356509" cy="1413905"/>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1"/>
            <p:cNvSpPr txBox="1"/>
            <p:nvPr/>
          </p:nvSpPr>
          <p:spPr>
            <a:xfrm>
              <a:off x="5415443" y="1650405"/>
              <a:ext cx="2356509" cy="1413905"/>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Meme Generator</a:t>
              </a:r>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Online Tools for Digital Content Creation (Cont.)</a:t>
            </a:r>
            <a:endParaRPr/>
          </a:p>
        </p:txBody>
      </p:sp>
      <p:grpSp>
        <p:nvGrpSpPr>
          <p:cNvPr id="625" name="Google Shape;625;p62"/>
          <p:cNvGrpSpPr/>
          <p:nvPr/>
        </p:nvGrpSpPr>
        <p:grpSpPr>
          <a:xfrm>
            <a:off x="866573" y="2171734"/>
            <a:ext cx="10099619" cy="3053373"/>
            <a:chOff x="247808" y="34"/>
            <a:chExt cx="10099619" cy="3053373"/>
          </a:xfrm>
        </p:grpSpPr>
        <p:sp>
          <p:nvSpPr>
            <p:cNvPr id="626" name="Google Shape;626;p62"/>
            <p:cNvSpPr/>
            <p:nvPr/>
          </p:nvSpPr>
          <p:spPr>
            <a:xfrm>
              <a:off x="247808"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2"/>
            <p:cNvSpPr txBox="1"/>
            <p:nvPr/>
          </p:nvSpPr>
          <p:spPr>
            <a:xfrm>
              <a:off x="247808"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GameFroot</a:t>
              </a:r>
              <a:endParaRPr sz="2400">
                <a:solidFill>
                  <a:schemeClr val="lt1"/>
                </a:solidFill>
                <a:latin typeface="Calibri"/>
                <a:ea typeface="Calibri"/>
                <a:cs typeface="Calibri"/>
                <a:sym typeface="Calibri"/>
              </a:endParaRPr>
            </a:p>
          </p:txBody>
        </p:sp>
        <p:sp>
          <p:nvSpPr>
            <p:cNvPr id="628" name="Google Shape;628;p62"/>
            <p:cNvSpPr/>
            <p:nvPr/>
          </p:nvSpPr>
          <p:spPr>
            <a:xfrm>
              <a:off x="2831432"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2"/>
            <p:cNvSpPr txBox="1"/>
            <p:nvPr/>
          </p:nvSpPr>
          <p:spPr>
            <a:xfrm>
              <a:off x="2831432"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NoNotes</a:t>
              </a:r>
              <a:endParaRPr sz="2400">
                <a:solidFill>
                  <a:schemeClr val="lt1"/>
                </a:solidFill>
                <a:latin typeface="Calibri"/>
                <a:ea typeface="Calibri"/>
                <a:cs typeface="Calibri"/>
                <a:sym typeface="Calibri"/>
              </a:endParaRPr>
            </a:p>
          </p:txBody>
        </p:sp>
        <p:sp>
          <p:nvSpPr>
            <p:cNvPr id="630" name="Google Shape;630;p62"/>
            <p:cNvSpPr/>
            <p:nvPr/>
          </p:nvSpPr>
          <p:spPr>
            <a:xfrm>
              <a:off x="5415055"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2"/>
            <p:cNvSpPr txBox="1"/>
            <p:nvPr/>
          </p:nvSpPr>
          <p:spPr>
            <a:xfrm>
              <a:off x="5415055"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Checklist</a:t>
              </a:r>
              <a:endParaRPr/>
            </a:p>
          </p:txBody>
        </p:sp>
        <p:sp>
          <p:nvSpPr>
            <p:cNvPr id="632" name="Google Shape;632;p62"/>
            <p:cNvSpPr/>
            <p:nvPr/>
          </p:nvSpPr>
          <p:spPr>
            <a:xfrm>
              <a:off x="7998679" y="34"/>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2"/>
            <p:cNvSpPr txBox="1"/>
            <p:nvPr/>
          </p:nvSpPr>
          <p:spPr>
            <a:xfrm>
              <a:off x="7998679" y="34"/>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Designspiration</a:t>
              </a:r>
              <a:endParaRPr sz="2400">
                <a:solidFill>
                  <a:schemeClr val="lt1"/>
                </a:solidFill>
                <a:latin typeface="Calibri"/>
                <a:ea typeface="Calibri"/>
                <a:cs typeface="Calibri"/>
                <a:sym typeface="Calibri"/>
              </a:endParaRPr>
            </a:p>
          </p:txBody>
        </p:sp>
        <p:sp>
          <p:nvSpPr>
            <p:cNvPr id="634" name="Google Shape;634;p62"/>
            <p:cNvSpPr/>
            <p:nvPr/>
          </p:nvSpPr>
          <p:spPr>
            <a:xfrm>
              <a:off x="2831432" y="1644158"/>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2"/>
            <p:cNvSpPr txBox="1"/>
            <p:nvPr/>
          </p:nvSpPr>
          <p:spPr>
            <a:xfrm>
              <a:off x="2831432" y="1644158"/>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PhraseGenerator</a:t>
              </a:r>
              <a:endParaRPr sz="2400">
                <a:solidFill>
                  <a:schemeClr val="lt1"/>
                </a:solidFill>
                <a:latin typeface="Calibri"/>
                <a:ea typeface="Calibri"/>
                <a:cs typeface="Calibri"/>
                <a:sym typeface="Calibri"/>
              </a:endParaRPr>
            </a:p>
          </p:txBody>
        </p:sp>
        <p:sp>
          <p:nvSpPr>
            <p:cNvPr id="636" name="Google Shape;636;p62"/>
            <p:cNvSpPr/>
            <p:nvPr/>
          </p:nvSpPr>
          <p:spPr>
            <a:xfrm>
              <a:off x="5415055" y="1644158"/>
              <a:ext cx="2348748" cy="1409249"/>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2"/>
            <p:cNvSpPr txBox="1"/>
            <p:nvPr/>
          </p:nvSpPr>
          <p:spPr>
            <a:xfrm>
              <a:off x="5415055" y="1644158"/>
              <a:ext cx="2348748" cy="140924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ThingLink </a:t>
              </a:r>
              <a:endParaRPr/>
            </a:p>
          </p:txBody>
        </p:sp>
      </p:grpSp>
      <p:sp>
        <p:nvSpPr>
          <p:cNvPr id="638" name="Google Shape;638;p62"/>
          <p:cNvSpPr txBox="1"/>
          <p:nvPr/>
        </p:nvSpPr>
        <p:spPr>
          <a:xfrm>
            <a:off x="3049361" y="5472696"/>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a:solidFill>
                  <a:srgbClr val="000000"/>
                </a:solidFill>
                <a:latin typeface="Calibri"/>
                <a:ea typeface="Calibri"/>
                <a:cs typeface="Calibri"/>
                <a:sym typeface="Calibri"/>
              </a:rPr>
              <a:t>Link to </a:t>
            </a:r>
            <a:r>
              <a:rPr lang="en-GB" sz="1800" u="sng">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a:solidFill>
                <a:srgbClr val="096E6C"/>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183c36b7e0f_0_30"/>
          <p:cNvSpPr txBox="1">
            <a:spLocks noGrp="1"/>
          </p:cNvSpPr>
          <p:nvPr>
            <p:ph type="body" idx="1"/>
          </p:nvPr>
        </p:nvSpPr>
        <p:spPr>
          <a:xfrm>
            <a:off x="798380" y="1698172"/>
            <a:ext cx="10595100" cy="4197300"/>
          </a:xfrm>
          <a:prstGeom prst="rect">
            <a:avLst/>
          </a:prstGeom>
          <a:noFill/>
          <a:ln>
            <a:noFill/>
          </a:ln>
        </p:spPr>
        <p:txBody>
          <a:bodyPr spcFirstLastPara="1" wrap="square" lIns="91425" tIns="45700" rIns="91425" bIns="45700" anchor="t" anchorCtr="0">
            <a:noAutofit/>
          </a:bodyPr>
          <a:lstStyle/>
          <a:p>
            <a:pPr marL="76200" marR="0" lvl="0" indent="0" algn="l" rtl="0">
              <a:lnSpc>
                <a:spcPct val="120000"/>
              </a:lnSpc>
              <a:spcBef>
                <a:spcPts val="0"/>
              </a:spcBef>
              <a:spcAft>
                <a:spcPts val="0"/>
              </a:spcAft>
              <a:buClrTx/>
              <a:buSzPts val="2400"/>
            </a:pPr>
            <a:r>
              <a:rPr lang="en-GB" u="sng" dirty="0">
                <a:solidFill>
                  <a:schemeClr val="hlink"/>
                </a:solidFill>
                <a:hlinkClick r:id="rId3"/>
              </a:rPr>
              <a:t>Content creation</a:t>
            </a:r>
            <a:r>
              <a:rPr lang="en-GB" dirty="0">
                <a:solidFill>
                  <a:srgbClr val="FF0000"/>
                </a:solidFill>
              </a:rPr>
              <a:t> </a:t>
            </a:r>
            <a:r>
              <a:rPr lang="en-GB" dirty="0"/>
              <a:t>is the basis of digital marketing and, as a result, companies and organisations use online content creation tools to create their content and reach their target audience. </a:t>
            </a:r>
            <a:endParaRPr dirty="0"/>
          </a:p>
          <a:p>
            <a:pPr marL="457200" marR="0" lvl="0" indent="0" algn="l" rtl="0">
              <a:lnSpc>
                <a:spcPct val="120000"/>
              </a:lnSpc>
              <a:spcBef>
                <a:spcPts val="0"/>
              </a:spcBef>
              <a:spcAft>
                <a:spcPts val="0"/>
              </a:spcAft>
              <a:buNone/>
            </a:pPr>
            <a:endParaRPr dirty="0">
              <a:solidFill>
                <a:srgbClr val="FF0000"/>
              </a:solidFill>
            </a:endParaRPr>
          </a:p>
          <a:p>
            <a:pPr marL="457200" marR="0" lvl="0" indent="-381000" algn="l" rtl="0">
              <a:lnSpc>
                <a:spcPct val="120000"/>
              </a:lnSpc>
              <a:spcBef>
                <a:spcPts val="0"/>
              </a:spcBef>
              <a:spcAft>
                <a:spcPts val="0"/>
              </a:spcAft>
              <a:buClrTx/>
              <a:buSzPts val="2400"/>
              <a:buChar char="●"/>
            </a:pPr>
            <a:r>
              <a:rPr lang="en-GB" dirty="0"/>
              <a:t>The creation of content for the promotion and marketing of an organisation is closely linked to the establishment of a marketing strategy. </a:t>
            </a:r>
            <a:endParaRPr dirty="0"/>
          </a:p>
          <a:p>
            <a:pPr marL="342900" lvl="0" indent="-190500" algn="l" rtl="0">
              <a:lnSpc>
                <a:spcPct val="90000"/>
              </a:lnSpc>
              <a:spcBef>
                <a:spcPts val="2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645" name="Google Shape;645;g183c36b7e0f_0_30"/>
          <p:cNvSpPr txBox="1">
            <a:spLocks noGrp="1"/>
          </p:cNvSpPr>
          <p:nvPr>
            <p:ph type="body" idx="2"/>
          </p:nvPr>
        </p:nvSpPr>
        <p:spPr>
          <a:xfrm>
            <a:off x="798381" y="7616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What is the importance of content creation?</a:t>
            </a: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g183c36b7e0f_0_36"/>
          <p:cNvPicPr preferRelativeResize="0"/>
          <p:nvPr/>
        </p:nvPicPr>
        <p:blipFill>
          <a:blip r:embed="rId3">
            <a:alphaModFix/>
          </a:blip>
          <a:stretch>
            <a:fillRect/>
          </a:stretch>
        </p:blipFill>
        <p:spPr>
          <a:xfrm>
            <a:off x="2009425" y="626225"/>
            <a:ext cx="8173150" cy="4400925"/>
          </a:xfrm>
          <a:prstGeom prst="rect">
            <a:avLst/>
          </a:prstGeom>
          <a:noFill/>
          <a:ln>
            <a:noFill/>
          </a:ln>
        </p:spPr>
      </p:pic>
      <p:sp>
        <p:nvSpPr>
          <p:cNvPr id="652" name="Google Shape;652;g183c36b7e0f_0_36"/>
          <p:cNvSpPr txBox="1">
            <a:spLocks noGrp="1"/>
          </p:cNvSpPr>
          <p:nvPr>
            <p:ph type="body" idx="1"/>
          </p:nvPr>
        </p:nvSpPr>
        <p:spPr>
          <a:xfrm>
            <a:off x="1943075" y="5091650"/>
            <a:ext cx="8239500" cy="8037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sz="1000">
                <a:solidFill>
                  <a:srgbClr val="FF0000"/>
                </a:solidFill>
              </a:rPr>
              <a:t>Source: </a:t>
            </a:r>
            <a:r>
              <a:rPr lang="en-GB" sz="1000" u="sng">
                <a:solidFill>
                  <a:schemeClr val="hlink"/>
                </a:solidFill>
                <a:hlinkClick r:id="rId4"/>
              </a:rPr>
              <a:t>https://blog.hubspot.com/marketing/content-creation</a:t>
            </a:r>
            <a:r>
              <a:rPr lang="en-GB" sz="1000">
                <a:solidFill>
                  <a:srgbClr val="FF0000"/>
                </a:solidFil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Char char="•"/>
            </a:pPr>
            <a:r>
              <a:rPr lang="en-GB"/>
              <a:t>Understand the importance of Digital Leadership </a:t>
            </a:r>
            <a:endParaRPr/>
          </a:p>
          <a:p>
            <a:pPr marL="0" lvl="0" indent="0" algn="l" rtl="0">
              <a:lnSpc>
                <a:spcPct val="90000"/>
              </a:lnSpc>
              <a:spcBef>
                <a:spcPts val="1000"/>
              </a:spcBef>
              <a:spcAft>
                <a:spcPts val="0"/>
              </a:spcAft>
              <a:buClr>
                <a:srgbClr val="000000"/>
              </a:buClr>
              <a:buSzPts val="2400"/>
              <a:buNone/>
            </a:pPr>
            <a:endParaRPr/>
          </a:p>
          <a:p>
            <a:pPr marL="342900" lvl="0" indent="-342900" algn="l" rtl="0">
              <a:lnSpc>
                <a:spcPct val="90000"/>
              </a:lnSpc>
              <a:spcBef>
                <a:spcPts val="1000"/>
              </a:spcBef>
              <a:spcAft>
                <a:spcPts val="0"/>
              </a:spcAft>
              <a:buClr>
                <a:srgbClr val="000000"/>
              </a:buClr>
              <a:buSzPts val="2400"/>
              <a:buChar char="•"/>
            </a:pPr>
            <a:r>
              <a:rPr lang="en-GB"/>
              <a:t>Understand the importance of Digital Marketing </a:t>
            </a:r>
            <a:endParaRPr/>
          </a:p>
          <a:p>
            <a:pPr marL="0" lvl="0" indent="0" algn="l" rtl="0">
              <a:lnSpc>
                <a:spcPct val="90000"/>
              </a:lnSpc>
              <a:spcBef>
                <a:spcPts val="1000"/>
              </a:spcBef>
              <a:spcAft>
                <a:spcPts val="0"/>
              </a:spcAft>
              <a:buClr>
                <a:srgbClr val="000000"/>
              </a:buClr>
              <a:buSzPts val="2400"/>
              <a:buNone/>
            </a:pPr>
            <a:endParaRPr/>
          </a:p>
          <a:p>
            <a:pPr marL="342900" lvl="0" indent="-342900" algn="l" rtl="0">
              <a:lnSpc>
                <a:spcPct val="90000"/>
              </a:lnSpc>
              <a:spcBef>
                <a:spcPts val="1000"/>
              </a:spcBef>
              <a:spcAft>
                <a:spcPts val="0"/>
              </a:spcAft>
              <a:buClr>
                <a:srgbClr val="000000"/>
              </a:buClr>
              <a:buSzPts val="2400"/>
              <a:buChar char="•"/>
            </a:pPr>
            <a:r>
              <a:rPr lang="en-GB"/>
              <a:t>Learn how to develop a Digital Corporate Culture</a:t>
            </a:r>
            <a:endParaRPr/>
          </a:p>
          <a:p>
            <a:pPr marL="228600" lvl="0" indent="-228600" algn="l" rtl="0">
              <a:lnSpc>
                <a:spcPct val="90000"/>
              </a:lnSpc>
              <a:spcBef>
                <a:spcPts val="1000"/>
              </a:spcBef>
              <a:spcAft>
                <a:spcPts val="0"/>
              </a:spcAft>
              <a:buClr>
                <a:srgbClr val="000000"/>
              </a:buClr>
              <a:buSzPts val="2400"/>
              <a:buNone/>
            </a:pPr>
            <a:endParaRPr/>
          </a:p>
        </p:txBody>
      </p:sp>
      <p:sp>
        <p:nvSpPr>
          <p:cNvPr id="199" name="Google Shape;199;p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Competences Gained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6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VPN Software</a:t>
            </a:r>
            <a:endParaRPr/>
          </a:p>
        </p:txBody>
      </p:sp>
      <p:grpSp>
        <p:nvGrpSpPr>
          <p:cNvPr id="659" name="Google Shape;659;p63"/>
          <p:cNvGrpSpPr/>
          <p:nvPr/>
        </p:nvGrpSpPr>
        <p:grpSpPr>
          <a:xfrm>
            <a:off x="620058" y="2437391"/>
            <a:ext cx="10592650" cy="2522059"/>
            <a:chOff x="1293" y="265691"/>
            <a:chExt cx="10592650" cy="2522059"/>
          </a:xfrm>
        </p:grpSpPr>
        <p:sp>
          <p:nvSpPr>
            <p:cNvPr id="660" name="Google Shape;660;p63"/>
            <p:cNvSpPr/>
            <p:nvPr/>
          </p:nvSpPr>
          <p:spPr>
            <a:xfrm>
              <a:off x="1293"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3"/>
            <p:cNvSpPr txBox="1"/>
            <p:nvPr/>
          </p:nvSpPr>
          <p:spPr>
            <a:xfrm>
              <a:off x="370640"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ExpressVPN</a:t>
              </a:r>
              <a:endParaRPr sz="2400">
                <a:solidFill>
                  <a:srgbClr val="000000"/>
                </a:solidFill>
                <a:latin typeface="Calibri"/>
                <a:ea typeface="Calibri"/>
                <a:cs typeface="Calibri"/>
                <a:sym typeface="Calibri"/>
              </a:endParaRPr>
            </a:p>
          </p:txBody>
        </p:sp>
        <p:sp>
          <p:nvSpPr>
            <p:cNvPr id="662" name="Google Shape;662;p63"/>
            <p:cNvSpPr/>
            <p:nvPr/>
          </p:nvSpPr>
          <p:spPr>
            <a:xfrm>
              <a:off x="2018941"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3"/>
            <p:cNvSpPr txBox="1"/>
            <p:nvPr/>
          </p:nvSpPr>
          <p:spPr>
            <a:xfrm>
              <a:off x="2388288"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ACCESS</a:t>
              </a:r>
              <a:endParaRPr/>
            </a:p>
          </p:txBody>
        </p:sp>
        <p:sp>
          <p:nvSpPr>
            <p:cNvPr id="664" name="Google Shape;664;p63"/>
            <p:cNvSpPr/>
            <p:nvPr/>
          </p:nvSpPr>
          <p:spPr>
            <a:xfrm>
              <a:off x="4036588"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3"/>
            <p:cNvSpPr txBox="1"/>
            <p:nvPr/>
          </p:nvSpPr>
          <p:spPr>
            <a:xfrm>
              <a:off x="4405935"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CyberGhost</a:t>
              </a:r>
              <a:endParaRPr/>
            </a:p>
          </p:txBody>
        </p:sp>
        <p:sp>
          <p:nvSpPr>
            <p:cNvPr id="666" name="Google Shape;666;p63"/>
            <p:cNvSpPr/>
            <p:nvPr/>
          </p:nvSpPr>
          <p:spPr>
            <a:xfrm>
              <a:off x="6054236"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3"/>
            <p:cNvSpPr txBox="1"/>
            <p:nvPr/>
          </p:nvSpPr>
          <p:spPr>
            <a:xfrm>
              <a:off x="6423583"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IPVANISH</a:t>
              </a:r>
              <a:endParaRPr/>
            </a:p>
          </p:txBody>
        </p:sp>
        <p:sp>
          <p:nvSpPr>
            <p:cNvPr id="668" name="Google Shape;668;p63"/>
            <p:cNvSpPr/>
            <p:nvPr/>
          </p:nvSpPr>
          <p:spPr>
            <a:xfrm>
              <a:off x="8071884"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3"/>
            <p:cNvSpPr txBox="1"/>
            <p:nvPr/>
          </p:nvSpPr>
          <p:spPr>
            <a:xfrm>
              <a:off x="8441231" y="635038"/>
              <a:ext cx="1783365" cy="1783365"/>
            </a:xfrm>
            <a:prstGeom prst="rect">
              <a:avLst/>
            </a:prstGeom>
            <a:noFill/>
            <a:ln>
              <a:noFill/>
            </a:ln>
          </p:spPr>
          <p:txBody>
            <a:bodyPr spcFirstLastPara="1" wrap="square" lIns="138775" tIns="30475" rIns="138775" bIns="30475" anchor="ctr" anchorCtr="0">
              <a:noAutofit/>
            </a:bodyPr>
            <a:lstStyle/>
            <a:p>
              <a:pPr marL="0" marR="0" lvl="0" indent="0" algn="ctr" rtl="0">
                <a:lnSpc>
                  <a:spcPct val="90000"/>
                </a:lnSpc>
                <a:spcBef>
                  <a:spcPts val="0"/>
                </a:spcBef>
                <a:spcAft>
                  <a:spcPts val="0"/>
                </a:spcAft>
                <a:buClr>
                  <a:srgbClr val="000000"/>
                </a:buClr>
                <a:buSzPts val="2400"/>
                <a:buFont typeface="Calibri"/>
                <a:buNone/>
              </a:pPr>
              <a:r>
                <a:rPr lang="en-GB" sz="2400">
                  <a:solidFill>
                    <a:srgbClr val="000000"/>
                  </a:solidFill>
                  <a:latin typeface="Calibri"/>
                  <a:ea typeface="Calibri"/>
                  <a:cs typeface="Calibri"/>
                  <a:sym typeface="Calibri"/>
                </a:rPr>
                <a:t>Surfshark</a:t>
              </a:r>
              <a:endParaRPr/>
            </a:p>
          </p:txBody>
        </p:sp>
      </p:grpSp>
      <p:sp>
        <p:nvSpPr>
          <p:cNvPr id="670" name="Google Shape;670;p63"/>
          <p:cNvSpPr txBox="1"/>
          <p:nvPr/>
        </p:nvSpPr>
        <p:spPr>
          <a:xfrm>
            <a:off x="3049361" y="5472696"/>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a:solidFill>
                  <a:srgbClr val="000000"/>
                </a:solidFill>
                <a:latin typeface="Calibri"/>
                <a:ea typeface="Calibri"/>
                <a:cs typeface="Calibri"/>
                <a:sym typeface="Calibri"/>
              </a:rPr>
              <a:t>Link to </a:t>
            </a:r>
            <a:r>
              <a:rPr lang="en-GB" sz="1800" u="sng">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a:solidFill>
                <a:srgbClr val="096E6C"/>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VPN Software (Cont.)</a:t>
            </a:r>
            <a:endParaRPr/>
          </a:p>
        </p:txBody>
      </p:sp>
      <p:grpSp>
        <p:nvGrpSpPr>
          <p:cNvPr id="677" name="Google Shape;677;p64"/>
          <p:cNvGrpSpPr/>
          <p:nvPr/>
        </p:nvGrpSpPr>
        <p:grpSpPr>
          <a:xfrm>
            <a:off x="620058" y="2437391"/>
            <a:ext cx="10592650" cy="2522059"/>
            <a:chOff x="1293" y="265691"/>
            <a:chExt cx="10592650" cy="2522059"/>
          </a:xfrm>
        </p:grpSpPr>
        <p:sp>
          <p:nvSpPr>
            <p:cNvPr id="678" name="Google Shape;678;p64"/>
            <p:cNvSpPr/>
            <p:nvPr/>
          </p:nvSpPr>
          <p:spPr>
            <a:xfrm>
              <a:off x="1293"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4"/>
            <p:cNvSpPr txBox="1"/>
            <p:nvPr/>
          </p:nvSpPr>
          <p:spPr>
            <a:xfrm>
              <a:off x="370640"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PrivateVPN</a:t>
              </a:r>
              <a:endParaRPr sz="2300">
                <a:solidFill>
                  <a:srgbClr val="000000"/>
                </a:solidFill>
                <a:latin typeface="Calibri"/>
                <a:ea typeface="Calibri"/>
                <a:cs typeface="Calibri"/>
                <a:sym typeface="Calibri"/>
              </a:endParaRPr>
            </a:p>
          </p:txBody>
        </p:sp>
        <p:sp>
          <p:nvSpPr>
            <p:cNvPr id="680" name="Google Shape;680;p64"/>
            <p:cNvSpPr/>
            <p:nvPr/>
          </p:nvSpPr>
          <p:spPr>
            <a:xfrm>
              <a:off x="2018941"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4"/>
            <p:cNvSpPr txBox="1"/>
            <p:nvPr/>
          </p:nvSpPr>
          <p:spPr>
            <a:xfrm>
              <a:off x="2388288"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Hotspot Shield</a:t>
              </a:r>
              <a:endParaRPr/>
            </a:p>
          </p:txBody>
        </p:sp>
        <p:sp>
          <p:nvSpPr>
            <p:cNvPr id="682" name="Google Shape;682;p64"/>
            <p:cNvSpPr/>
            <p:nvPr/>
          </p:nvSpPr>
          <p:spPr>
            <a:xfrm>
              <a:off x="4036588"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4"/>
            <p:cNvSpPr txBox="1"/>
            <p:nvPr/>
          </p:nvSpPr>
          <p:spPr>
            <a:xfrm>
              <a:off x="4405935"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NordVPN</a:t>
              </a:r>
              <a:endParaRPr/>
            </a:p>
          </p:txBody>
        </p:sp>
        <p:sp>
          <p:nvSpPr>
            <p:cNvPr id="684" name="Google Shape;684;p64"/>
            <p:cNvSpPr/>
            <p:nvPr/>
          </p:nvSpPr>
          <p:spPr>
            <a:xfrm>
              <a:off x="6054236"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4"/>
            <p:cNvSpPr txBox="1"/>
            <p:nvPr/>
          </p:nvSpPr>
          <p:spPr>
            <a:xfrm>
              <a:off x="6423583"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STRONGVPN</a:t>
              </a:r>
              <a:endParaRPr/>
            </a:p>
          </p:txBody>
        </p:sp>
        <p:sp>
          <p:nvSpPr>
            <p:cNvPr id="686" name="Google Shape;686;p64"/>
            <p:cNvSpPr/>
            <p:nvPr/>
          </p:nvSpPr>
          <p:spPr>
            <a:xfrm>
              <a:off x="8071884" y="265691"/>
              <a:ext cx="2522059" cy="2522059"/>
            </a:xfrm>
            <a:prstGeom prst="ellipse">
              <a:avLst/>
            </a:prstGeom>
            <a:gradFill>
              <a:gsLst>
                <a:gs pos="0">
                  <a:srgbClr val="477E7F">
                    <a:alpha val="49803"/>
                  </a:srgbClr>
                </a:gs>
                <a:gs pos="50000">
                  <a:srgbClr val="007173">
                    <a:alpha val="49803"/>
                  </a:srgbClr>
                </a:gs>
                <a:gs pos="100000">
                  <a:srgbClr val="006769">
                    <a:alpha val="4980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4"/>
            <p:cNvSpPr txBox="1"/>
            <p:nvPr/>
          </p:nvSpPr>
          <p:spPr>
            <a:xfrm>
              <a:off x="8441231" y="635038"/>
              <a:ext cx="1783365" cy="1783365"/>
            </a:xfrm>
            <a:prstGeom prst="rect">
              <a:avLst/>
            </a:prstGeom>
            <a:noFill/>
            <a:ln>
              <a:noFill/>
            </a:ln>
          </p:spPr>
          <p:txBody>
            <a:bodyPr spcFirstLastPara="1" wrap="square" lIns="138775" tIns="29200" rIns="138775" bIns="29200" anchor="ctr" anchorCtr="0">
              <a:noAutofit/>
            </a:bodyPr>
            <a:lstStyle/>
            <a:p>
              <a:pPr marL="0" marR="0" lvl="0" indent="0" algn="ctr" rtl="0">
                <a:lnSpc>
                  <a:spcPct val="90000"/>
                </a:lnSpc>
                <a:spcBef>
                  <a:spcPts val="0"/>
                </a:spcBef>
                <a:spcAft>
                  <a:spcPts val="0"/>
                </a:spcAft>
                <a:buClr>
                  <a:srgbClr val="000000"/>
                </a:buClr>
                <a:buSzPts val="2300"/>
                <a:buFont typeface="Calibri"/>
                <a:buNone/>
              </a:pPr>
              <a:r>
                <a:rPr lang="en-GB" sz="2300">
                  <a:solidFill>
                    <a:srgbClr val="000000"/>
                  </a:solidFill>
                  <a:latin typeface="Calibri"/>
                  <a:ea typeface="Calibri"/>
                  <a:cs typeface="Calibri"/>
                  <a:sym typeface="Calibri"/>
                </a:rPr>
                <a:t>Purevpn</a:t>
              </a:r>
              <a:endParaRPr/>
            </a:p>
          </p:txBody>
        </p:sp>
      </p:grpSp>
      <p:sp>
        <p:nvSpPr>
          <p:cNvPr id="688" name="Google Shape;688;p64"/>
          <p:cNvSpPr txBox="1"/>
          <p:nvPr/>
        </p:nvSpPr>
        <p:spPr>
          <a:xfrm>
            <a:off x="3049361" y="5472696"/>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a:solidFill>
                  <a:srgbClr val="000000"/>
                </a:solidFill>
                <a:latin typeface="Calibri"/>
                <a:ea typeface="Calibri"/>
                <a:cs typeface="Calibri"/>
                <a:sym typeface="Calibri"/>
              </a:rPr>
              <a:t>Link to </a:t>
            </a:r>
            <a:r>
              <a:rPr lang="en-GB" sz="1800" u="sng">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a:solidFill>
                <a:srgbClr val="096E6C"/>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Online Tools for Digital Content Creation: Antivirus Software</a:t>
            </a:r>
            <a:endParaRPr/>
          </a:p>
        </p:txBody>
      </p:sp>
      <p:grpSp>
        <p:nvGrpSpPr>
          <p:cNvPr id="695" name="Google Shape;695;p65"/>
          <p:cNvGrpSpPr/>
          <p:nvPr/>
        </p:nvGrpSpPr>
        <p:grpSpPr>
          <a:xfrm>
            <a:off x="623421" y="3087695"/>
            <a:ext cx="10585924" cy="1221452"/>
            <a:chOff x="4656" y="915995"/>
            <a:chExt cx="10585924" cy="1221452"/>
          </a:xfrm>
        </p:grpSpPr>
        <p:sp>
          <p:nvSpPr>
            <p:cNvPr id="696" name="Google Shape;696;p65"/>
            <p:cNvSpPr/>
            <p:nvPr/>
          </p:nvSpPr>
          <p:spPr>
            <a:xfrm>
              <a:off x="465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5"/>
            <p:cNvSpPr txBox="1"/>
            <p:nvPr/>
          </p:nvSpPr>
          <p:spPr>
            <a:xfrm>
              <a:off x="4043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TOTALAV</a:t>
              </a:r>
              <a:endParaRPr/>
            </a:p>
          </p:txBody>
        </p:sp>
        <p:sp>
          <p:nvSpPr>
            <p:cNvPr id="698" name="Google Shape;698;p65"/>
            <p:cNvSpPr/>
            <p:nvPr/>
          </p:nvSpPr>
          <p:spPr>
            <a:xfrm>
              <a:off x="2243986"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5"/>
            <p:cNvSpPr txBox="1"/>
            <p:nvPr/>
          </p:nvSpPr>
          <p:spPr>
            <a:xfrm>
              <a:off x="2243986"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00" name="Google Shape;700;p65"/>
            <p:cNvSpPr/>
            <p:nvPr/>
          </p:nvSpPr>
          <p:spPr>
            <a:xfrm>
              <a:off x="2854712"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5"/>
            <p:cNvSpPr txBox="1"/>
            <p:nvPr/>
          </p:nvSpPr>
          <p:spPr>
            <a:xfrm>
              <a:off x="2890487"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Norton</a:t>
              </a:r>
              <a:endParaRPr/>
            </a:p>
          </p:txBody>
        </p:sp>
        <p:sp>
          <p:nvSpPr>
            <p:cNvPr id="702" name="Google Shape;702;p65"/>
            <p:cNvSpPr/>
            <p:nvPr/>
          </p:nvSpPr>
          <p:spPr>
            <a:xfrm>
              <a:off x="5094043"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5"/>
            <p:cNvSpPr txBox="1"/>
            <p:nvPr/>
          </p:nvSpPr>
          <p:spPr>
            <a:xfrm>
              <a:off x="5094043"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04" name="Google Shape;704;p65"/>
            <p:cNvSpPr/>
            <p:nvPr/>
          </p:nvSpPr>
          <p:spPr>
            <a:xfrm>
              <a:off x="5704769"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5"/>
            <p:cNvSpPr txBox="1"/>
            <p:nvPr/>
          </p:nvSpPr>
          <p:spPr>
            <a:xfrm>
              <a:off x="5740544"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Bitfinder</a:t>
              </a:r>
              <a:endParaRPr/>
            </a:p>
          </p:txBody>
        </p:sp>
        <p:sp>
          <p:nvSpPr>
            <p:cNvPr id="706" name="Google Shape;706;p65"/>
            <p:cNvSpPr/>
            <p:nvPr/>
          </p:nvSpPr>
          <p:spPr>
            <a:xfrm>
              <a:off x="7944099"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5"/>
            <p:cNvSpPr txBox="1"/>
            <p:nvPr/>
          </p:nvSpPr>
          <p:spPr>
            <a:xfrm>
              <a:off x="7944099"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08" name="Google Shape;708;p65"/>
            <p:cNvSpPr/>
            <p:nvPr/>
          </p:nvSpPr>
          <p:spPr>
            <a:xfrm>
              <a:off x="855482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5"/>
            <p:cNvSpPr txBox="1"/>
            <p:nvPr/>
          </p:nvSpPr>
          <p:spPr>
            <a:xfrm>
              <a:off x="859060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Panda </a:t>
              </a:r>
              <a:endParaRPr/>
            </a:p>
          </p:txBody>
        </p:sp>
      </p:grpSp>
      <p:sp>
        <p:nvSpPr>
          <p:cNvPr id="710" name="Google Shape;710;p65"/>
          <p:cNvSpPr txBox="1"/>
          <p:nvPr/>
        </p:nvSpPr>
        <p:spPr>
          <a:xfrm>
            <a:off x="3049361" y="5456367"/>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a:solidFill>
                  <a:srgbClr val="000000"/>
                </a:solidFill>
                <a:latin typeface="Calibri"/>
                <a:ea typeface="Calibri"/>
                <a:cs typeface="Calibri"/>
                <a:sym typeface="Calibri"/>
              </a:rPr>
              <a:t>Link to </a:t>
            </a:r>
            <a:r>
              <a:rPr lang="en-GB" sz="1800" u="sng">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a:solidFill>
                <a:srgbClr val="096E6C"/>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6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Antivirus Software (Cont.)</a:t>
            </a:r>
            <a:endParaRPr/>
          </a:p>
        </p:txBody>
      </p:sp>
      <p:grpSp>
        <p:nvGrpSpPr>
          <p:cNvPr id="717" name="Google Shape;717;p66"/>
          <p:cNvGrpSpPr/>
          <p:nvPr/>
        </p:nvGrpSpPr>
        <p:grpSpPr>
          <a:xfrm>
            <a:off x="623421" y="3087695"/>
            <a:ext cx="10585924" cy="1221452"/>
            <a:chOff x="4656" y="915995"/>
            <a:chExt cx="10585924" cy="1221452"/>
          </a:xfrm>
        </p:grpSpPr>
        <p:sp>
          <p:nvSpPr>
            <p:cNvPr id="718" name="Google Shape;718;p66"/>
            <p:cNvSpPr/>
            <p:nvPr/>
          </p:nvSpPr>
          <p:spPr>
            <a:xfrm>
              <a:off x="465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6"/>
            <p:cNvSpPr txBox="1"/>
            <p:nvPr/>
          </p:nvSpPr>
          <p:spPr>
            <a:xfrm>
              <a:off x="4043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Avira</a:t>
              </a:r>
              <a:endParaRPr/>
            </a:p>
          </p:txBody>
        </p:sp>
        <p:sp>
          <p:nvSpPr>
            <p:cNvPr id="720" name="Google Shape;720;p66"/>
            <p:cNvSpPr/>
            <p:nvPr/>
          </p:nvSpPr>
          <p:spPr>
            <a:xfrm>
              <a:off x="2243986"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6"/>
            <p:cNvSpPr txBox="1"/>
            <p:nvPr/>
          </p:nvSpPr>
          <p:spPr>
            <a:xfrm>
              <a:off x="2243986"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22" name="Google Shape;722;p66"/>
            <p:cNvSpPr/>
            <p:nvPr/>
          </p:nvSpPr>
          <p:spPr>
            <a:xfrm>
              <a:off x="2854712"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6"/>
            <p:cNvSpPr txBox="1"/>
            <p:nvPr/>
          </p:nvSpPr>
          <p:spPr>
            <a:xfrm>
              <a:off x="2890487"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PCPROTECT</a:t>
              </a:r>
              <a:endParaRPr/>
            </a:p>
          </p:txBody>
        </p:sp>
        <p:sp>
          <p:nvSpPr>
            <p:cNvPr id="724" name="Google Shape;724;p66"/>
            <p:cNvSpPr/>
            <p:nvPr/>
          </p:nvSpPr>
          <p:spPr>
            <a:xfrm>
              <a:off x="5094043"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6"/>
            <p:cNvSpPr txBox="1"/>
            <p:nvPr/>
          </p:nvSpPr>
          <p:spPr>
            <a:xfrm>
              <a:off x="5094043"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26" name="Google Shape;726;p66"/>
            <p:cNvSpPr/>
            <p:nvPr/>
          </p:nvSpPr>
          <p:spPr>
            <a:xfrm>
              <a:off x="5704769"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6"/>
            <p:cNvSpPr txBox="1"/>
            <p:nvPr/>
          </p:nvSpPr>
          <p:spPr>
            <a:xfrm>
              <a:off x="5740544"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McAfee</a:t>
              </a:r>
              <a:endParaRPr/>
            </a:p>
          </p:txBody>
        </p:sp>
        <p:sp>
          <p:nvSpPr>
            <p:cNvPr id="728" name="Google Shape;728;p66"/>
            <p:cNvSpPr/>
            <p:nvPr/>
          </p:nvSpPr>
          <p:spPr>
            <a:xfrm>
              <a:off x="7944099" y="1274287"/>
              <a:ext cx="431580" cy="504867"/>
            </a:xfrm>
            <a:prstGeom prst="rightArrow">
              <a:avLst>
                <a:gd name="adj1" fmla="val 60000"/>
                <a:gd name="adj2" fmla="val 50000"/>
              </a:avLst>
            </a:prstGeom>
            <a:gradFill>
              <a:gsLst>
                <a:gs pos="0">
                  <a:srgbClr val="B1C1C1"/>
                </a:gs>
                <a:gs pos="50000">
                  <a:srgbClr val="A7B9B9"/>
                </a:gs>
                <a:gs pos="100000">
                  <a:srgbClr val="92A4A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6"/>
            <p:cNvSpPr txBox="1"/>
            <p:nvPr/>
          </p:nvSpPr>
          <p:spPr>
            <a:xfrm>
              <a:off x="7944099" y="1375260"/>
              <a:ext cx="302106" cy="30292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100"/>
                <a:buFont typeface="Calibri"/>
                <a:buNone/>
              </a:pPr>
              <a:endParaRPr sz="2100">
                <a:solidFill>
                  <a:schemeClr val="lt1"/>
                </a:solidFill>
                <a:latin typeface="Calibri"/>
                <a:ea typeface="Calibri"/>
                <a:cs typeface="Calibri"/>
                <a:sym typeface="Calibri"/>
              </a:endParaRPr>
            </a:p>
          </p:txBody>
        </p:sp>
        <p:sp>
          <p:nvSpPr>
            <p:cNvPr id="730" name="Google Shape;730;p66"/>
            <p:cNvSpPr/>
            <p:nvPr/>
          </p:nvSpPr>
          <p:spPr>
            <a:xfrm>
              <a:off x="8554826" y="915995"/>
              <a:ext cx="2035754" cy="1221452"/>
            </a:xfrm>
            <a:prstGeom prst="roundRect">
              <a:avLst>
                <a:gd name="adj" fmla="val 10000"/>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6"/>
            <p:cNvSpPr txBox="1"/>
            <p:nvPr/>
          </p:nvSpPr>
          <p:spPr>
            <a:xfrm>
              <a:off x="8590601" y="951770"/>
              <a:ext cx="1964204" cy="11499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Avast</a:t>
              </a:r>
              <a:endParaRPr/>
            </a:p>
          </p:txBody>
        </p:sp>
      </p:grpSp>
      <p:sp>
        <p:nvSpPr>
          <p:cNvPr id="732" name="Google Shape;732;p66"/>
          <p:cNvSpPr txBox="1"/>
          <p:nvPr/>
        </p:nvSpPr>
        <p:spPr>
          <a:xfrm>
            <a:off x="3049361" y="5456367"/>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Calibri"/>
              <a:buNone/>
            </a:pPr>
            <a:r>
              <a:rPr lang="en-GB" sz="1800">
                <a:solidFill>
                  <a:srgbClr val="000000"/>
                </a:solidFill>
                <a:latin typeface="Calibri"/>
                <a:ea typeface="Calibri"/>
                <a:cs typeface="Calibri"/>
                <a:sym typeface="Calibri"/>
              </a:rPr>
              <a:t>Link to </a:t>
            </a:r>
            <a:r>
              <a:rPr lang="en-GB" sz="1800" u="sng">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a:solidFill>
                <a:srgbClr val="096E6C"/>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6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Problem-solving Tools: </a:t>
            </a:r>
            <a:endParaRPr/>
          </a:p>
        </p:txBody>
      </p:sp>
      <p:grpSp>
        <p:nvGrpSpPr>
          <p:cNvPr id="739" name="Google Shape;739;p67"/>
          <p:cNvGrpSpPr/>
          <p:nvPr/>
        </p:nvGrpSpPr>
        <p:grpSpPr>
          <a:xfrm>
            <a:off x="622386" y="2015726"/>
            <a:ext cx="10587993" cy="2548961"/>
            <a:chOff x="3621" y="252240"/>
            <a:chExt cx="10587993" cy="2548961"/>
          </a:xfrm>
        </p:grpSpPr>
        <p:sp>
          <p:nvSpPr>
            <p:cNvPr id="740" name="Google Shape;740;p67"/>
            <p:cNvSpPr/>
            <p:nvPr/>
          </p:nvSpPr>
          <p:spPr>
            <a:xfrm>
              <a:off x="3621"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7"/>
            <p:cNvSpPr txBox="1"/>
            <p:nvPr/>
          </p:nvSpPr>
          <p:spPr>
            <a:xfrm>
              <a:off x="3621"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Fishbone diagrams</a:t>
              </a:r>
              <a:endParaRPr/>
            </a:p>
          </p:txBody>
        </p:sp>
        <p:sp>
          <p:nvSpPr>
            <p:cNvPr id="742" name="Google Shape;742;p67"/>
            <p:cNvSpPr/>
            <p:nvPr/>
          </p:nvSpPr>
          <p:spPr>
            <a:xfrm>
              <a:off x="2160435"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7"/>
            <p:cNvSpPr txBox="1"/>
            <p:nvPr/>
          </p:nvSpPr>
          <p:spPr>
            <a:xfrm>
              <a:off x="2160435"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Flowcharts</a:t>
              </a:r>
              <a:endParaRPr/>
            </a:p>
          </p:txBody>
        </p:sp>
        <p:sp>
          <p:nvSpPr>
            <p:cNvPr id="744" name="Google Shape;744;p67"/>
            <p:cNvSpPr/>
            <p:nvPr/>
          </p:nvSpPr>
          <p:spPr>
            <a:xfrm>
              <a:off x="4317248"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7"/>
            <p:cNvSpPr txBox="1"/>
            <p:nvPr/>
          </p:nvSpPr>
          <p:spPr>
            <a:xfrm>
              <a:off x="4317248"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Strategy maps</a:t>
              </a:r>
              <a:endParaRPr/>
            </a:p>
          </p:txBody>
        </p:sp>
        <p:sp>
          <p:nvSpPr>
            <p:cNvPr id="746" name="Google Shape;746;p67"/>
            <p:cNvSpPr/>
            <p:nvPr/>
          </p:nvSpPr>
          <p:spPr>
            <a:xfrm>
              <a:off x="6474062"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7"/>
            <p:cNvSpPr txBox="1"/>
            <p:nvPr/>
          </p:nvSpPr>
          <p:spPr>
            <a:xfrm>
              <a:off x="6474062"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Mental maps</a:t>
              </a:r>
              <a:endParaRPr/>
            </a:p>
          </p:txBody>
        </p:sp>
        <p:sp>
          <p:nvSpPr>
            <p:cNvPr id="748" name="Google Shape;748;p67"/>
            <p:cNvSpPr/>
            <p:nvPr/>
          </p:nvSpPr>
          <p:spPr>
            <a:xfrm>
              <a:off x="8630875" y="252240"/>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7"/>
            <p:cNvSpPr txBox="1"/>
            <p:nvPr/>
          </p:nvSpPr>
          <p:spPr>
            <a:xfrm>
              <a:off x="8630875" y="252240"/>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Idea maps</a:t>
              </a:r>
              <a:endParaRPr/>
            </a:p>
          </p:txBody>
        </p:sp>
        <p:sp>
          <p:nvSpPr>
            <p:cNvPr id="750" name="Google Shape;750;p67"/>
            <p:cNvSpPr/>
            <p:nvPr/>
          </p:nvSpPr>
          <p:spPr>
            <a:xfrm>
              <a:off x="1082028"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7"/>
            <p:cNvSpPr txBox="1"/>
            <p:nvPr/>
          </p:nvSpPr>
          <p:spPr>
            <a:xfrm>
              <a:off x="1082028"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Concept maps</a:t>
              </a:r>
              <a:endParaRPr/>
            </a:p>
          </p:txBody>
        </p:sp>
        <p:sp>
          <p:nvSpPr>
            <p:cNvPr id="752" name="Google Shape;752;p67"/>
            <p:cNvSpPr/>
            <p:nvPr/>
          </p:nvSpPr>
          <p:spPr>
            <a:xfrm>
              <a:off x="3238841"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7"/>
            <p:cNvSpPr txBox="1"/>
            <p:nvPr/>
          </p:nvSpPr>
          <p:spPr>
            <a:xfrm>
              <a:off x="3238841"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Layered process audit software</a:t>
              </a:r>
              <a:endParaRPr/>
            </a:p>
          </p:txBody>
        </p:sp>
        <p:sp>
          <p:nvSpPr>
            <p:cNvPr id="754" name="Google Shape;754;p67"/>
            <p:cNvSpPr/>
            <p:nvPr/>
          </p:nvSpPr>
          <p:spPr>
            <a:xfrm>
              <a:off x="5395655"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7"/>
            <p:cNvSpPr txBox="1"/>
            <p:nvPr/>
          </p:nvSpPr>
          <p:spPr>
            <a:xfrm>
              <a:off x="5395655"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Charting software</a:t>
              </a:r>
              <a:endParaRPr/>
            </a:p>
          </p:txBody>
        </p:sp>
        <p:sp>
          <p:nvSpPr>
            <p:cNvPr id="756" name="Google Shape;756;p67"/>
            <p:cNvSpPr/>
            <p:nvPr/>
          </p:nvSpPr>
          <p:spPr>
            <a:xfrm>
              <a:off x="7552469" y="1624758"/>
              <a:ext cx="1960739" cy="1176443"/>
            </a:xfrm>
            <a:prstGeom prst="rect">
              <a:avLst/>
            </a:prstGeom>
            <a:gradFill>
              <a:gsLst>
                <a:gs pos="0">
                  <a:srgbClr val="477E7F"/>
                </a:gs>
                <a:gs pos="50000">
                  <a:srgbClr val="007173"/>
                </a:gs>
                <a:gs pos="100000">
                  <a:srgbClr val="00676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7"/>
            <p:cNvSpPr txBox="1"/>
            <p:nvPr/>
          </p:nvSpPr>
          <p:spPr>
            <a:xfrm>
              <a:off x="7552469" y="1624758"/>
              <a:ext cx="1960739" cy="117644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2"/>
                </a:buClr>
                <a:buSzPts val="2400"/>
                <a:buFont typeface="Calibri"/>
                <a:buNone/>
              </a:pPr>
              <a:r>
                <a:rPr lang="en-GB" sz="2400">
                  <a:solidFill>
                    <a:schemeClr val="lt2"/>
                  </a:solidFill>
                  <a:latin typeface="Calibri"/>
                  <a:ea typeface="Calibri"/>
                  <a:cs typeface="Calibri"/>
                  <a:sym typeface="Calibri"/>
                </a:rPr>
                <a:t>MindManager</a:t>
              </a:r>
              <a:endParaRPr/>
            </a:p>
          </p:txBody>
        </p:sp>
      </p:grpSp>
      <p:sp>
        <p:nvSpPr>
          <p:cNvPr id="758" name="Google Shape;758;p67"/>
          <p:cNvSpPr txBox="1"/>
          <p:nvPr/>
        </p:nvSpPr>
        <p:spPr>
          <a:xfrm>
            <a:off x="3049361" y="5276415"/>
            <a:ext cx="6098720"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Link to </a:t>
            </a:r>
            <a:r>
              <a:rPr lang="en-GB" sz="1800" b="0" i="0" u="sng" strike="noStrike" cap="none">
                <a:solidFill>
                  <a:srgbClr val="096E6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tools</a:t>
            </a:r>
            <a:endParaRPr sz="1800" b="0" i="0" u="none" strike="noStrike" cap="none">
              <a:solidFill>
                <a:srgbClr val="096E6C"/>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g183c36b7e0f_0_66"/>
          <p:cNvSpPr txBox="1">
            <a:spLocks noGrp="1"/>
          </p:cNvSpPr>
          <p:nvPr>
            <p:ph type="body" idx="1"/>
          </p:nvPr>
        </p:nvSpPr>
        <p:spPr>
          <a:xfrm>
            <a:off x="563850" y="1515303"/>
            <a:ext cx="11064300" cy="41973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dirty="0"/>
              <a:t>The</a:t>
            </a:r>
            <a:r>
              <a:rPr lang="en-GB" dirty="0">
                <a:solidFill>
                  <a:srgbClr val="FF0000"/>
                </a:solidFill>
              </a:rPr>
              <a:t> </a:t>
            </a:r>
            <a:r>
              <a:rPr lang="en-GB" u="sng" dirty="0">
                <a:solidFill>
                  <a:schemeClr val="hlink"/>
                </a:solidFill>
                <a:hlinkClick r:id="rId3"/>
              </a:rPr>
              <a:t>PDCA cycle</a:t>
            </a:r>
            <a:r>
              <a:rPr lang="en-GB" dirty="0"/>
              <a:t>, or else known as the Deming Cycle, provides as effective set of guidelines for successful problem solving. </a:t>
            </a:r>
            <a:endParaRPr dirty="0"/>
          </a:p>
          <a:p>
            <a:pPr marL="0" marR="0" lvl="0" indent="0" algn="l" rtl="0">
              <a:lnSpc>
                <a:spcPct val="120000"/>
              </a:lnSpc>
              <a:spcBef>
                <a:spcPts val="0"/>
              </a:spcBef>
              <a:spcAft>
                <a:spcPts val="0"/>
              </a:spcAft>
              <a:buNone/>
            </a:pPr>
            <a:r>
              <a:rPr lang="en-GB" dirty="0"/>
              <a:t>It was introduced by </a:t>
            </a:r>
            <a:r>
              <a:rPr lang="en-GB" dirty="0" err="1"/>
              <a:t>Dr.</a:t>
            </a:r>
            <a:r>
              <a:rPr lang="en-GB" dirty="0"/>
              <a:t> Edwards Deming in the early 1920s as a </a:t>
            </a:r>
            <a:r>
              <a:rPr lang="en-GB" u="sng" dirty="0">
                <a:solidFill>
                  <a:schemeClr val="hlink"/>
                </a:solidFill>
                <a:hlinkClick r:id="rId4"/>
              </a:rPr>
              <a:t>three-step linear problem-solving method</a:t>
            </a:r>
            <a:r>
              <a:rPr lang="en-GB" dirty="0">
                <a:solidFill>
                  <a:srgbClr val="FF0000"/>
                </a:solidFill>
              </a:rPr>
              <a:t>: </a:t>
            </a:r>
            <a:endParaRPr dirty="0">
              <a:solidFill>
                <a:srgbClr val="FF0000"/>
              </a:solidFill>
            </a:endParaRPr>
          </a:p>
          <a:p>
            <a:pPr marL="914400" marR="0" lvl="0" indent="-381000" algn="l" rtl="0">
              <a:lnSpc>
                <a:spcPct val="120000"/>
              </a:lnSpc>
              <a:spcBef>
                <a:spcPts val="0"/>
              </a:spcBef>
              <a:spcAft>
                <a:spcPts val="0"/>
              </a:spcAft>
              <a:buClrTx/>
              <a:buSzPts val="2400"/>
              <a:buAutoNum type="arabicPeriod"/>
            </a:pPr>
            <a:r>
              <a:rPr lang="en-GB" b="1" dirty="0"/>
              <a:t>Plan:</a:t>
            </a:r>
            <a:r>
              <a:rPr lang="en-GB" dirty="0"/>
              <a:t> investigate the current situation and identify the problem.</a:t>
            </a:r>
            <a:endParaRPr dirty="0"/>
          </a:p>
          <a:p>
            <a:pPr marL="914400" marR="0" lvl="0" indent="-381000" algn="l" rtl="0">
              <a:lnSpc>
                <a:spcPct val="120000"/>
              </a:lnSpc>
              <a:spcBef>
                <a:spcPts val="0"/>
              </a:spcBef>
              <a:spcAft>
                <a:spcPts val="0"/>
              </a:spcAft>
              <a:buClrTx/>
              <a:buSzPts val="2400"/>
              <a:buAutoNum type="arabicPeriod"/>
            </a:pPr>
            <a:r>
              <a:rPr lang="en-GB" b="1" dirty="0"/>
              <a:t>Do:</a:t>
            </a:r>
            <a:r>
              <a:rPr lang="en-GB" dirty="0"/>
              <a:t> identify the roots and causes of the problem and create an action plan to solve the issue. </a:t>
            </a:r>
            <a:endParaRPr dirty="0"/>
          </a:p>
          <a:p>
            <a:pPr marL="914400" marR="0" lvl="0" indent="-381000" algn="l" rtl="0">
              <a:lnSpc>
                <a:spcPct val="120000"/>
              </a:lnSpc>
              <a:spcBef>
                <a:spcPts val="0"/>
              </a:spcBef>
              <a:spcAft>
                <a:spcPts val="0"/>
              </a:spcAft>
              <a:buClrTx/>
              <a:buSzPts val="2400"/>
              <a:buAutoNum type="arabicPeriod"/>
            </a:pPr>
            <a:r>
              <a:rPr lang="en-GB" b="1" dirty="0"/>
              <a:t>Check:</a:t>
            </a:r>
            <a:r>
              <a:rPr lang="en-GB" dirty="0"/>
              <a:t> monitor the effectiveness of your solution/approach. </a:t>
            </a:r>
            <a:endParaRPr dirty="0"/>
          </a:p>
          <a:p>
            <a:pPr marL="914400" marR="0" lvl="0" indent="-381000" algn="l" rtl="0">
              <a:lnSpc>
                <a:spcPct val="120000"/>
              </a:lnSpc>
              <a:spcBef>
                <a:spcPts val="0"/>
              </a:spcBef>
              <a:spcAft>
                <a:spcPts val="0"/>
              </a:spcAft>
              <a:buClrTx/>
              <a:buSzPts val="2400"/>
              <a:buAutoNum type="arabicPeriod"/>
            </a:pPr>
            <a:r>
              <a:rPr lang="en-GB" b="1" dirty="0"/>
              <a:t>Act:</a:t>
            </a:r>
            <a:r>
              <a:rPr lang="en-GB" dirty="0"/>
              <a:t> once you are satisfied with the effectiveness of your solution, implement all necessary actions to solve the problem. </a:t>
            </a:r>
            <a:endParaRPr dirty="0"/>
          </a:p>
          <a:p>
            <a:pPr marL="0" marR="0" lvl="0" indent="0" algn="l" rtl="0">
              <a:lnSpc>
                <a:spcPct val="120000"/>
              </a:lnSpc>
              <a:spcBef>
                <a:spcPts val="0"/>
              </a:spcBef>
              <a:spcAft>
                <a:spcPts val="0"/>
              </a:spcAft>
              <a:buNone/>
            </a:pPr>
            <a:endParaRPr dirty="0">
              <a:solidFill>
                <a:srgbClr val="FF0000"/>
              </a:solidFill>
            </a:endParaRPr>
          </a:p>
          <a:p>
            <a:pPr marL="342900" lvl="0" indent="-190500" algn="l" rtl="0">
              <a:lnSpc>
                <a:spcPct val="90000"/>
              </a:lnSpc>
              <a:spcBef>
                <a:spcPts val="2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765" name="Google Shape;765;g183c36b7e0f_0_66"/>
          <p:cNvSpPr txBox="1">
            <a:spLocks noGrp="1"/>
          </p:cNvSpPr>
          <p:nvPr>
            <p:ph type="body" idx="2"/>
          </p:nvPr>
        </p:nvSpPr>
        <p:spPr>
          <a:xfrm>
            <a:off x="623806" y="7116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dirty="0"/>
              <a:t>PDCA Cycle: Plan, Do, Check, Act</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g183c36b7e0f_0_73"/>
          <p:cNvSpPr txBox="1">
            <a:spLocks noGrp="1"/>
          </p:cNvSpPr>
          <p:nvPr>
            <p:ph type="body" idx="1"/>
          </p:nvPr>
        </p:nvSpPr>
        <p:spPr>
          <a:xfrm>
            <a:off x="2167525" y="5199725"/>
            <a:ext cx="8239500" cy="8037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GB" sz="1000">
                <a:solidFill>
                  <a:srgbClr val="FF0000"/>
                </a:solidFill>
              </a:rPr>
              <a:t>Source: </a:t>
            </a:r>
            <a:r>
              <a:rPr lang="en-GB" sz="1000" u="sng">
                <a:solidFill>
                  <a:schemeClr val="hlink"/>
                </a:solidFill>
                <a:hlinkClick r:id="rId3"/>
              </a:rPr>
              <a:t>https://www.feedough.com/deming-cycle-pdca-cycle/</a:t>
            </a:r>
            <a:r>
              <a:rPr lang="en-GB" sz="1000">
                <a:solidFill>
                  <a:srgbClr val="FF0000"/>
                </a:solidFill>
              </a:rPr>
              <a:t> </a:t>
            </a:r>
            <a:endParaRPr/>
          </a:p>
        </p:txBody>
      </p:sp>
      <p:pic>
        <p:nvPicPr>
          <p:cNvPr id="772" name="Google Shape;772;g183c36b7e0f_0_73"/>
          <p:cNvPicPr preferRelativeResize="0"/>
          <p:nvPr/>
        </p:nvPicPr>
        <p:blipFill>
          <a:blip r:embed="rId4">
            <a:alphaModFix/>
          </a:blip>
          <a:stretch>
            <a:fillRect/>
          </a:stretch>
        </p:blipFill>
        <p:spPr>
          <a:xfrm>
            <a:off x="3701238" y="503900"/>
            <a:ext cx="5172075" cy="46958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68"/>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800"/>
              <a:buFont typeface="Arial"/>
              <a:buNone/>
            </a:pPr>
            <a:r>
              <a:rPr lang="en-GB" sz="4800" b="0" i="0" u="none" strike="noStrike" cap="none">
                <a:solidFill>
                  <a:srgbClr val="000000"/>
                </a:solidFill>
                <a:latin typeface="Calibri"/>
                <a:ea typeface="Calibri"/>
                <a:cs typeface="Calibri"/>
                <a:sym typeface="Calibri"/>
              </a:rPr>
              <a:t>Digital Marketing </a:t>
            </a:r>
            <a:endParaRPr/>
          </a:p>
          <a:p>
            <a:pPr marL="0" lvl="0" indent="0" algn="l" rtl="0">
              <a:lnSpc>
                <a:spcPct val="90000"/>
              </a:lnSpc>
              <a:spcBef>
                <a:spcPts val="1000"/>
              </a:spcBef>
              <a:spcAft>
                <a:spcPts val="0"/>
              </a:spcAft>
              <a:buClr>
                <a:srgbClr val="000000"/>
              </a:buClr>
              <a:buSzPts val="4800"/>
              <a:buNone/>
            </a:pPr>
            <a:endParaRPr/>
          </a:p>
        </p:txBody>
      </p:sp>
      <p:sp>
        <p:nvSpPr>
          <p:cNvPr id="778" name="Google Shape;778;p68"/>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03</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6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Char char="•"/>
            </a:pPr>
            <a:r>
              <a:rPr lang="en-GB" b="0" i="0" strike="noStrike" cap="none">
                <a:latin typeface="Calibri"/>
                <a:ea typeface="Calibri"/>
                <a:cs typeface="Calibri"/>
                <a:sym typeface="Calibri"/>
              </a:rPr>
              <a:t>Digital Marketing or Online Marketing is an essential aspect of any digitally advanced TSO that is able to harness the benefits of digital transformation. </a:t>
            </a:r>
            <a:endParaRPr/>
          </a:p>
          <a:p>
            <a:pPr marL="342900" marR="0" lvl="0" indent="-190500" algn="l" rtl="0">
              <a:lnSpc>
                <a:spcPct val="120000"/>
              </a:lnSpc>
              <a:spcBef>
                <a:spcPts val="0"/>
              </a:spcBef>
              <a:spcAft>
                <a:spcPts val="0"/>
              </a:spcAft>
              <a:buClr>
                <a:srgbClr val="000000"/>
              </a:buClr>
              <a:buSzPts val="2400"/>
              <a:buNone/>
            </a:pPr>
            <a:endParaRPr>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Char char="•"/>
            </a:pPr>
            <a:r>
              <a:rPr lang="en-GB" b="0" i="0" strike="noStrike" cap="none">
                <a:latin typeface="Calibri"/>
                <a:ea typeface="Calibri"/>
                <a:cs typeface="Calibri"/>
                <a:sym typeface="Calibri"/>
              </a:rPr>
              <a:t>In its essence digital marketing allows for the promotion of initiatives, actions, causes etc., for TSOs and in doing so to connect them with potential interested individuals using the internet as well as other forms of digital communication such as the </a:t>
            </a:r>
            <a:r>
              <a:rPr lang="en-GB" b="1" i="0" strike="noStrike" cap="none">
                <a:solidFill>
                  <a:schemeClr val="accent2"/>
                </a:solidFill>
                <a:latin typeface="Calibri"/>
                <a:ea typeface="Calibri"/>
                <a:cs typeface="Calibri"/>
                <a:sym typeface="Calibri"/>
              </a:rPr>
              <a:t>email</a:t>
            </a:r>
            <a:r>
              <a:rPr lang="en-GB" b="0" i="0" strike="noStrike" cap="none">
                <a:latin typeface="Calibri"/>
                <a:ea typeface="Calibri"/>
                <a:cs typeface="Calibri"/>
                <a:sym typeface="Calibri"/>
              </a:rPr>
              <a:t>, </a:t>
            </a:r>
            <a:r>
              <a:rPr lang="en-GB" b="1">
                <a:solidFill>
                  <a:schemeClr val="accent2"/>
                </a:solidFill>
                <a:latin typeface="Calibri"/>
                <a:ea typeface="Calibri"/>
                <a:cs typeface="Calibri"/>
                <a:sym typeface="Calibri"/>
              </a:rPr>
              <a:t>social media</a:t>
            </a:r>
            <a:r>
              <a:rPr lang="en-GB" b="0" i="0" strike="noStrike" cap="none">
                <a:latin typeface="Calibri"/>
                <a:ea typeface="Calibri"/>
                <a:cs typeface="Calibri"/>
                <a:sym typeface="Calibri"/>
              </a:rPr>
              <a:t>, </a:t>
            </a:r>
            <a:r>
              <a:rPr lang="en-GB" b="1">
                <a:solidFill>
                  <a:schemeClr val="accent2"/>
                </a:solidFill>
                <a:latin typeface="Calibri"/>
                <a:ea typeface="Calibri"/>
                <a:cs typeface="Calibri"/>
                <a:sym typeface="Calibri"/>
              </a:rPr>
              <a:t>web-based advertisements</a:t>
            </a:r>
            <a:r>
              <a:rPr lang="en-GB" b="0" i="0" strike="noStrike" cap="none">
                <a:latin typeface="Calibri"/>
                <a:ea typeface="Calibri"/>
                <a:cs typeface="Calibri"/>
                <a:sym typeface="Calibri"/>
              </a:rPr>
              <a:t>, </a:t>
            </a:r>
            <a:r>
              <a:rPr lang="en-GB" b="1">
                <a:solidFill>
                  <a:schemeClr val="accent2"/>
                </a:solidFill>
                <a:latin typeface="Calibri"/>
                <a:ea typeface="Calibri"/>
                <a:cs typeface="Calibri"/>
                <a:sym typeface="Calibri"/>
              </a:rPr>
              <a:t>text and multimedia messages </a:t>
            </a:r>
            <a:r>
              <a:rPr lang="en-GB" b="0" i="0" strike="noStrike" cap="none">
                <a:latin typeface="Calibri"/>
                <a:ea typeface="Calibri"/>
                <a:cs typeface="Calibri"/>
                <a:sym typeface="Calibri"/>
              </a:rPr>
              <a:t>as a marketing channel. </a:t>
            </a:r>
            <a:endParaRPr/>
          </a:p>
        </p:txBody>
      </p:sp>
      <p:sp>
        <p:nvSpPr>
          <p:cNvPr id="785" name="Google Shape;785;p6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Marketing</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7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Char char="•"/>
            </a:pPr>
            <a:r>
              <a:rPr lang="en-GB" b="0" i="0" strike="noStrike" cap="none">
                <a:latin typeface="Calibri"/>
                <a:ea typeface="Calibri"/>
                <a:cs typeface="Calibri"/>
                <a:sym typeface="Calibri"/>
              </a:rPr>
              <a:t>Any form of digital communication that is being delivered by TSOs can be considered digital marketing. </a:t>
            </a:r>
            <a:endParaRPr/>
          </a:p>
          <a:p>
            <a:pPr marL="0" marR="0" lvl="0" indent="0" algn="l" rtl="0">
              <a:lnSpc>
                <a:spcPct val="120000"/>
              </a:lnSpc>
              <a:spcBef>
                <a:spcPts val="0"/>
              </a:spcBef>
              <a:spcAft>
                <a:spcPts val="0"/>
              </a:spcAft>
              <a:buClr>
                <a:srgbClr val="000000"/>
              </a:buClr>
              <a:buSzPts val="2400"/>
              <a:buNone/>
            </a:pPr>
            <a:endParaRPr b="0" i="0" strike="noStrike" cap="none">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Char char="•"/>
            </a:pPr>
            <a:r>
              <a:rPr lang="en-GB" b="0" i="0" strike="noStrike" cap="none">
                <a:latin typeface="Calibri"/>
                <a:ea typeface="Calibri"/>
                <a:cs typeface="Calibri"/>
                <a:sym typeface="Calibri"/>
              </a:rPr>
              <a:t>The importance of digital marketing for TSOs becomes apparent when one realizes the potential it has for raising awareness to relevant stakeholders and beyond. </a:t>
            </a:r>
            <a:endParaRPr/>
          </a:p>
        </p:txBody>
      </p:sp>
      <p:sp>
        <p:nvSpPr>
          <p:cNvPr id="792" name="Google Shape;792;p7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Marketing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accent2"/>
              </a:buClr>
              <a:buSzPts val="2400"/>
              <a:buChar char="•"/>
            </a:pPr>
            <a:r>
              <a:rPr lang="en-GB" b="1" dirty="0">
                <a:solidFill>
                  <a:schemeClr val="accent2"/>
                </a:solidFill>
              </a:rPr>
              <a:t>Total duration: </a:t>
            </a:r>
            <a:r>
              <a:rPr lang="en-GB" dirty="0"/>
              <a:t>3.5 hours </a:t>
            </a:r>
            <a:endParaRPr dirty="0"/>
          </a:p>
          <a:p>
            <a:pPr marL="0" lvl="0" indent="0" algn="l" rtl="0">
              <a:lnSpc>
                <a:spcPct val="90000"/>
              </a:lnSpc>
              <a:spcBef>
                <a:spcPts val="1000"/>
              </a:spcBef>
              <a:spcAft>
                <a:spcPts val="0"/>
              </a:spcAft>
              <a:buClr>
                <a:srgbClr val="000000"/>
              </a:buClr>
              <a:buSzPts val="2400"/>
              <a:buNone/>
            </a:pPr>
            <a:endParaRPr dirty="0"/>
          </a:p>
          <a:p>
            <a:pPr marL="342900" lvl="0" indent="-342900" algn="l" rtl="0">
              <a:lnSpc>
                <a:spcPct val="90000"/>
              </a:lnSpc>
              <a:spcBef>
                <a:spcPts val="1000"/>
              </a:spcBef>
              <a:spcAft>
                <a:spcPts val="0"/>
              </a:spcAft>
              <a:buClr>
                <a:schemeClr val="accent2"/>
              </a:buClr>
              <a:buSzPts val="2400"/>
              <a:buFont typeface="Arial"/>
              <a:buChar char="•"/>
            </a:pPr>
            <a:r>
              <a:rPr lang="en-GB" dirty="0"/>
              <a:t>1.50h to complete the theoretical part (PDF and Presentations) </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lvl="0" indent="-342900" algn="l" rtl="0">
              <a:lnSpc>
                <a:spcPct val="90000"/>
              </a:lnSpc>
              <a:spcBef>
                <a:spcPts val="1000"/>
              </a:spcBef>
              <a:spcAft>
                <a:spcPts val="0"/>
              </a:spcAft>
              <a:buClr>
                <a:schemeClr val="accent2"/>
              </a:buClr>
              <a:buSzPts val="2400"/>
              <a:buFont typeface="Arial"/>
              <a:buChar char="•"/>
            </a:pPr>
            <a:r>
              <a:rPr lang="en-GB" dirty="0"/>
              <a:t>1h hour to complete the exercises and the final assessment quiz </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342900" lvl="0" indent="-342900" algn="l" rtl="0">
              <a:lnSpc>
                <a:spcPct val="90000"/>
              </a:lnSpc>
              <a:spcBef>
                <a:spcPts val="1000"/>
              </a:spcBef>
              <a:spcAft>
                <a:spcPts val="0"/>
              </a:spcAft>
              <a:buClr>
                <a:schemeClr val="accent2"/>
              </a:buClr>
              <a:buSzPts val="2400"/>
              <a:buFont typeface="Arial"/>
              <a:buChar char="•"/>
            </a:pPr>
            <a:r>
              <a:rPr lang="en-GB" dirty="0"/>
              <a:t>1h to familiarise with the provided digital tools</a:t>
            </a: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205" name="Google Shape;205;p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Module Duration</a:t>
            </a:r>
            <a:endParaRPr/>
          </a:p>
          <a:p>
            <a:pPr marL="0" lvl="0" indent="0" algn="l" rtl="0">
              <a:lnSpc>
                <a:spcPct val="90000"/>
              </a:lnSpc>
              <a:spcBef>
                <a:spcPts val="1000"/>
              </a:spcBef>
              <a:spcAft>
                <a:spcPts val="0"/>
              </a:spcAft>
              <a:buClr>
                <a:srgbClr val="000000"/>
              </a:buClr>
              <a:buSzPts val="3600"/>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7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Char char="•"/>
            </a:pPr>
            <a:r>
              <a:rPr lang="en-GB" b="0" i="0" strike="noStrike" cap="none">
                <a:latin typeface="Calibri"/>
                <a:ea typeface="Calibri"/>
                <a:cs typeface="Calibri"/>
                <a:sym typeface="Calibri"/>
              </a:rPr>
              <a:t>Digital marketing has the ability to remove the limitations and boundaries of accessibility as well as time whilst adding convenience and expanding the reach of communication. </a:t>
            </a:r>
            <a:endParaRPr/>
          </a:p>
          <a:p>
            <a:pPr marL="342900" marR="0" lvl="0" indent="-190500" algn="l" rtl="0">
              <a:lnSpc>
                <a:spcPct val="120000"/>
              </a:lnSpc>
              <a:spcBef>
                <a:spcPts val="0"/>
              </a:spcBef>
              <a:spcAft>
                <a:spcPts val="0"/>
              </a:spcAft>
              <a:buClr>
                <a:srgbClr val="000000"/>
              </a:buClr>
              <a:buSzPts val="2400"/>
              <a:buNone/>
            </a:pPr>
            <a:endParaRPr>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Char char="•"/>
            </a:pPr>
            <a:r>
              <a:rPr lang="en-GB" b="0" i="0" strike="noStrike" cap="none">
                <a:latin typeface="Calibri"/>
                <a:ea typeface="Calibri"/>
                <a:cs typeface="Calibri"/>
                <a:sym typeface="Calibri"/>
              </a:rPr>
              <a:t>In other words, it becomes easier for people to not only hear about a specific initiative but also to spread the word further.</a:t>
            </a:r>
            <a:endParaRPr/>
          </a:p>
          <a:p>
            <a:pPr marL="342900" marR="0" lvl="0" indent="-190500" algn="l" rtl="0">
              <a:lnSpc>
                <a:spcPct val="120000"/>
              </a:lnSpc>
              <a:spcBef>
                <a:spcPts val="0"/>
              </a:spcBef>
              <a:spcAft>
                <a:spcPts val="0"/>
              </a:spcAft>
              <a:buClr>
                <a:srgbClr val="000000"/>
              </a:buClr>
              <a:buSzPts val="2400"/>
              <a:buNone/>
            </a:pPr>
            <a:endParaRPr/>
          </a:p>
        </p:txBody>
      </p:sp>
      <p:sp>
        <p:nvSpPr>
          <p:cNvPr id="799" name="Google Shape;799;p7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Marketing</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7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Char char="•"/>
            </a:pPr>
            <a:r>
              <a:rPr lang="en-GB" b="0" i="0" strike="noStrike" cap="none">
                <a:latin typeface="Calibri"/>
                <a:ea typeface="Calibri"/>
                <a:cs typeface="Calibri"/>
                <a:sym typeface="Calibri"/>
              </a:rPr>
              <a:t>A concrete digital marketing strategy can improve the online visibility of the organization – making you stand out from the crowd – and hence, increasing competitive advantage over other TSOs in a similar field. </a:t>
            </a:r>
            <a:endParaRPr/>
          </a:p>
          <a:p>
            <a:pPr marL="342900" marR="0" lvl="0" indent="-190500" algn="l" rtl="0">
              <a:lnSpc>
                <a:spcPct val="120000"/>
              </a:lnSpc>
              <a:spcBef>
                <a:spcPts val="0"/>
              </a:spcBef>
              <a:spcAft>
                <a:spcPts val="0"/>
              </a:spcAft>
              <a:buClr>
                <a:srgbClr val="000000"/>
              </a:buClr>
              <a:buSzPts val="2400"/>
              <a:buNone/>
            </a:pPr>
            <a:endParaRPr>
              <a:latin typeface="Calibri"/>
              <a:ea typeface="Calibri"/>
              <a:cs typeface="Calibri"/>
              <a:sym typeface="Calibri"/>
            </a:endParaRPr>
          </a:p>
          <a:p>
            <a:pPr marL="342900" marR="0" lvl="0" indent="-342900" algn="l" rtl="0">
              <a:lnSpc>
                <a:spcPct val="120000"/>
              </a:lnSpc>
              <a:spcBef>
                <a:spcPts val="0"/>
              </a:spcBef>
              <a:spcAft>
                <a:spcPts val="0"/>
              </a:spcAft>
              <a:buClr>
                <a:srgbClr val="000000"/>
              </a:buClr>
              <a:buSzPts val="2400"/>
              <a:buChar char="•"/>
            </a:pPr>
            <a:r>
              <a:rPr lang="en-GB" b="0" i="0" strike="noStrike" cap="none">
                <a:latin typeface="Calibri"/>
                <a:ea typeface="Calibri"/>
                <a:cs typeface="Calibri"/>
                <a:sym typeface="Calibri"/>
              </a:rPr>
              <a:t>In addition, the improved visibility that digital marketing allows for TSOs provides an opportunity for more and more people to become engaged as volunteers in the implementation of specific activities. </a:t>
            </a:r>
            <a:endParaRPr/>
          </a:p>
          <a:p>
            <a:pPr marL="342900" marR="0" lvl="0" indent="-190500" algn="l" rtl="0">
              <a:lnSpc>
                <a:spcPct val="120000"/>
              </a:lnSpc>
              <a:spcBef>
                <a:spcPts val="0"/>
              </a:spcBef>
              <a:spcAft>
                <a:spcPts val="0"/>
              </a:spcAft>
              <a:buClr>
                <a:srgbClr val="000000"/>
              </a:buClr>
              <a:buSzPts val="2400"/>
              <a:buNone/>
            </a:pPr>
            <a:endParaRPr>
              <a:latin typeface="Calibri"/>
              <a:ea typeface="Calibri"/>
              <a:cs typeface="Calibri"/>
              <a:sym typeface="Calibri"/>
            </a:endParaRPr>
          </a:p>
        </p:txBody>
      </p:sp>
      <p:sp>
        <p:nvSpPr>
          <p:cNvPr id="806" name="Google Shape;806;p7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Marketing</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7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Char char="•"/>
            </a:pPr>
            <a:r>
              <a:rPr lang="en-GB" b="0" i="0" strike="noStrike" cap="none">
                <a:latin typeface="Calibri"/>
                <a:ea typeface="Calibri"/>
                <a:cs typeface="Calibri"/>
                <a:sym typeface="Calibri"/>
              </a:rPr>
              <a:t>On the other hand, TSOs are able to build and maintain credibility by utilizing digital marketing as they now have the ability of sharing powerful stories achieved, carrying out email marketing campaigns that take interested individuals through your organization’s journey and therefore, building trust and loyalty with supporters.</a:t>
            </a:r>
            <a:endParaRPr/>
          </a:p>
          <a:p>
            <a:pPr marL="0" marR="0" lvl="0" indent="0" algn="l" rtl="0">
              <a:lnSpc>
                <a:spcPct val="120000"/>
              </a:lnSpc>
              <a:spcBef>
                <a:spcPts val="0"/>
              </a:spcBef>
              <a:spcAft>
                <a:spcPts val="0"/>
              </a:spcAft>
              <a:buClr>
                <a:srgbClr val="000000"/>
              </a:buClr>
              <a:buSzPts val="2400"/>
              <a:buNone/>
            </a:pPr>
            <a:endParaRPr b="0" i="0" strike="noStrike" cap="none">
              <a:latin typeface="Calibri"/>
              <a:ea typeface="Calibri"/>
              <a:cs typeface="Calibri"/>
              <a:sym typeface="Calibri"/>
            </a:endParaRPr>
          </a:p>
        </p:txBody>
      </p:sp>
      <p:sp>
        <p:nvSpPr>
          <p:cNvPr id="813" name="Google Shape;813;p7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Marketing</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4"/>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2400"/>
              <a:buChar char="•"/>
            </a:pPr>
            <a:r>
              <a:rPr lang="en-GB" b="0" i="0" strike="noStrike" cap="none">
                <a:latin typeface="Calibri"/>
                <a:ea typeface="Calibri"/>
                <a:cs typeface="Calibri"/>
                <a:sym typeface="Calibri"/>
              </a:rPr>
              <a:t>As such, Digital Marketing is a powerful tool to be utilized by digitally literate TSO leaders. </a:t>
            </a:r>
            <a:r>
              <a:rPr lang="en-GB" b="1" i="0" strike="noStrike" cap="none">
                <a:solidFill>
                  <a:schemeClr val="accent2"/>
                </a:solidFill>
                <a:latin typeface="Calibri"/>
                <a:ea typeface="Calibri"/>
                <a:cs typeface="Calibri"/>
                <a:sym typeface="Calibri"/>
              </a:rPr>
              <a:t>Module 2 </a:t>
            </a:r>
            <a:r>
              <a:rPr lang="en-GB" b="0" i="0" strike="noStrike" cap="none">
                <a:latin typeface="Calibri"/>
                <a:ea typeface="Calibri"/>
                <a:cs typeface="Calibri"/>
                <a:sym typeface="Calibri"/>
              </a:rPr>
              <a:t>of the training program will dive deeper into the processes of communication within digital marketing. </a:t>
            </a:r>
            <a:endParaRPr/>
          </a:p>
        </p:txBody>
      </p:sp>
      <p:sp>
        <p:nvSpPr>
          <p:cNvPr id="820" name="Google Shape;820;p7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Digital Marketing</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Know your audience: </a:t>
            </a:r>
            <a:r>
              <a:rPr lang="en-GB" b="0" i="0" strike="noStrike" cap="none">
                <a:latin typeface="Calibri"/>
                <a:ea typeface="Calibri"/>
                <a:cs typeface="Calibri"/>
                <a:sym typeface="Calibri"/>
              </a:rPr>
              <a:t>it is very important to know the needs of your customers, your team as well as you stakeholders’ needs when forming a digital marketing campaign. </a:t>
            </a:r>
            <a:endParaRPr/>
          </a:p>
          <a:p>
            <a:pPr marL="0" marR="0" lvl="0" indent="0" algn="l" rtl="0">
              <a:lnSpc>
                <a:spcPct val="120000"/>
              </a:lnSpc>
              <a:spcBef>
                <a:spcPts val="0"/>
              </a:spcBef>
              <a:spcAft>
                <a:spcPts val="0"/>
              </a:spcAft>
              <a:buClr>
                <a:srgbClr val="000000"/>
              </a:buClr>
              <a:buSzPts val="2400"/>
              <a:buNone/>
            </a:pPr>
            <a:endParaRPr b="0" i="0" strike="noStrike" cap="none">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Review your website’s analytics: </a:t>
            </a:r>
            <a:r>
              <a:rPr lang="en-GB" b="0" i="0" strike="noStrike" cap="none">
                <a:latin typeface="Calibri"/>
                <a:ea typeface="Calibri"/>
                <a:cs typeface="Calibri"/>
                <a:sym typeface="Calibri"/>
              </a:rPr>
              <a:t>this will enable you to understand your audience better and to assess your successes and potential fields for development. </a:t>
            </a:r>
            <a:endParaRPr/>
          </a:p>
          <a:p>
            <a:pPr marL="0" marR="0" lvl="0" indent="0" algn="l" rtl="0">
              <a:lnSpc>
                <a:spcPct val="120000"/>
              </a:lnSpc>
              <a:spcBef>
                <a:spcPts val="0"/>
              </a:spcBef>
              <a:spcAft>
                <a:spcPts val="0"/>
              </a:spcAft>
              <a:buClr>
                <a:srgbClr val="000000"/>
              </a:buClr>
              <a:buSzPts val="2400"/>
              <a:buNone/>
            </a:pPr>
            <a:endParaRPr b="0" i="0" strike="noStrike" cap="none">
              <a:latin typeface="Calibri"/>
              <a:ea typeface="Calibri"/>
              <a:cs typeface="Calibri"/>
              <a:sym typeface="Calibri"/>
            </a:endParaRPr>
          </a:p>
        </p:txBody>
      </p:sp>
      <p:sp>
        <p:nvSpPr>
          <p:cNvPr id="827" name="Google Shape;827;p7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Tips on Developing a Digital Marketing Policy</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76"/>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Consider search engine optimization: </a:t>
            </a:r>
            <a:r>
              <a:rPr lang="en-GB" b="0" i="0" strike="noStrike" cap="none">
                <a:latin typeface="Calibri"/>
                <a:ea typeface="Calibri"/>
                <a:cs typeface="Calibri"/>
                <a:sym typeface="Calibri"/>
              </a:rPr>
              <a:t>you should focus on prioritising the information on your website and social media accounts to attract a wide audience and bring in more traffic. </a:t>
            </a:r>
            <a:endParaRPr/>
          </a:p>
          <a:p>
            <a:pPr marL="0" marR="0" lvl="0" indent="0" algn="l" rtl="0">
              <a:lnSpc>
                <a:spcPct val="120000"/>
              </a:lnSpc>
              <a:spcBef>
                <a:spcPts val="0"/>
              </a:spcBef>
              <a:spcAft>
                <a:spcPts val="0"/>
              </a:spcAft>
              <a:buClr>
                <a:srgbClr val="000000"/>
              </a:buClr>
              <a:buSzPts val="2400"/>
              <a:buNone/>
            </a:pPr>
            <a:endParaRPr b="0" i="0" strike="noStrike" cap="none">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Use social media: </a:t>
            </a:r>
            <a:r>
              <a:rPr lang="en-GB" b="0" i="0" strike="noStrike" cap="none">
                <a:latin typeface="Calibri"/>
                <a:ea typeface="Calibri"/>
                <a:cs typeface="Calibri"/>
                <a:sym typeface="Calibri"/>
              </a:rPr>
              <a:t>social media accounts can drive interest in your company and help you improve your brand awareness. </a:t>
            </a:r>
            <a:endParaRPr/>
          </a:p>
        </p:txBody>
      </p:sp>
      <p:sp>
        <p:nvSpPr>
          <p:cNvPr id="834" name="Google Shape;834;p7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Tips on Developing a Digital Marketing Policy</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77"/>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Bring in specific professionals whenever needed: </a:t>
            </a:r>
            <a:r>
              <a:rPr lang="en-GB" b="0" i="0" strike="noStrike" cap="none">
                <a:latin typeface="Calibri"/>
                <a:ea typeface="Calibri"/>
                <a:cs typeface="Calibri"/>
                <a:sym typeface="Calibri"/>
              </a:rPr>
              <a:t>taking care of your website and social media account might require people with specific skills. </a:t>
            </a:r>
            <a:endParaRPr/>
          </a:p>
          <a:p>
            <a:pPr marL="342900" marR="0" lvl="0" indent="-190500" algn="l" rtl="0">
              <a:lnSpc>
                <a:spcPct val="120000"/>
              </a:lnSpc>
              <a:spcBef>
                <a:spcPts val="0"/>
              </a:spcBef>
              <a:spcAft>
                <a:spcPts val="0"/>
              </a:spcAft>
              <a:buClr>
                <a:srgbClr val="000000"/>
              </a:buClr>
              <a:buSzPts val="2400"/>
              <a:buNone/>
            </a:pPr>
            <a:endParaRPr>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Font typeface="Arial"/>
              <a:buChar char="•"/>
            </a:pPr>
            <a:r>
              <a:rPr lang="en-GB" b="0" i="0" strike="noStrike" cap="none">
                <a:latin typeface="Calibri"/>
                <a:ea typeface="Calibri"/>
                <a:cs typeface="Calibri"/>
                <a:sym typeface="Calibri"/>
              </a:rPr>
              <a:t>It is important to identify when adding a new staff member will benefit your company to ensure professionalism and continuous development. </a:t>
            </a:r>
            <a:endParaRPr/>
          </a:p>
        </p:txBody>
      </p:sp>
      <p:sp>
        <p:nvSpPr>
          <p:cNvPr id="841" name="Google Shape;841;p7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Tips on Developing a Digital Marketing Policy</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183c36b7e0f_0_81"/>
          <p:cNvSpPr txBox="1">
            <a:spLocks noGrp="1"/>
          </p:cNvSpPr>
          <p:nvPr>
            <p:ph type="body" idx="1"/>
          </p:nvPr>
        </p:nvSpPr>
        <p:spPr>
          <a:xfrm>
            <a:off x="2117650" y="5623675"/>
            <a:ext cx="8239500" cy="282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sz="1000">
                <a:solidFill>
                  <a:srgbClr val="FF0000"/>
                </a:solidFill>
              </a:rPr>
              <a:t>Source: </a:t>
            </a:r>
            <a:r>
              <a:rPr lang="en-GB" sz="1000" u="sng">
                <a:solidFill>
                  <a:schemeClr val="hlink"/>
                </a:solidFill>
                <a:hlinkClick r:id="rId3"/>
              </a:rPr>
              <a:t>https://www.smartinsights.com/digital-marketing-strategy/digital-strategy-development/10-reasons-for-digital-marketing-strategy/</a:t>
            </a:r>
            <a:r>
              <a:rPr lang="en-GB" sz="1000">
                <a:solidFill>
                  <a:srgbClr val="FF0000"/>
                </a:solidFill>
              </a:rPr>
              <a:t> </a:t>
            </a:r>
            <a:endParaRPr/>
          </a:p>
        </p:txBody>
      </p:sp>
      <p:pic>
        <p:nvPicPr>
          <p:cNvPr id="848" name="Google Shape;848;g183c36b7e0f_0_81"/>
          <p:cNvPicPr preferRelativeResize="0"/>
          <p:nvPr/>
        </p:nvPicPr>
        <p:blipFill>
          <a:blip r:embed="rId4">
            <a:alphaModFix/>
          </a:blip>
          <a:stretch>
            <a:fillRect/>
          </a:stretch>
        </p:blipFill>
        <p:spPr>
          <a:xfrm>
            <a:off x="1435550" y="535775"/>
            <a:ext cx="9603702" cy="5087901"/>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78"/>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000"/>
              <a:buNone/>
            </a:pPr>
            <a:r>
              <a:rPr lang="en-GB"/>
              <a:t>“The only way around is through.”</a:t>
            </a:r>
            <a:endParaRPr/>
          </a:p>
        </p:txBody>
      </p:sp>
      <p:sp>
        <p:nvSpPr>
          <p:cNvPr id="854" name="Google Shape;854;p78"/>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200"/>
              <a:buFont typeface="Arial"/>
              <a:buNone/>
            </a:pPr>
            <a:r>
              <a:rPr lang="en-GB" sz="2200" b="1" i="0">
                <a:solidFill>
                  <a:srgbClr val="000000"/>
                </a:solidFill>
                <a:latin typeface="Calibri"/>
                <a:ea typeface="Calibri"/>
                <a:cs typeface="Calibri"/>
                <a:sym typeface="Calibri"/>
              </a:rPr>
              <a:t>Robert Frost</a:t>
            </a:r>
            <a:endParaRPr sz="2200" b="1" i="1" u="none" strike="noStrike" cap="none">
              <a:solidFill>
                <a:srgbClr val="000000"/>
              </a:solidFill>
              <a:latin typeface="Calibri"/>
              <a:ea typeface="Calibri"/>
              <a:cs typeface="Calibri"/>
              <a:sym typeface="Calibri"/>
            </a:endParaRPr>
          </a:p>
        </p:txBody>
      </p:sp>
      <p:pic>
        <p:nvPicPr>
          <p:cNvPr id="855" name="Google Shape;855;p78" descr="Male engineer with flashlight inspecting steel cylinder"/>
          <p:cNvPicPr preferRelativeResize="0">
            <a:picLocks noGrp="1"/>
          </p:cNvPicPr>
          <p:nvPr>
            <p:ph type="pic" idx="2"/>
          </p:nvPr>
        </p:nvPicPr>
        <p:blipFill rotWithShape="1">
          <a:blip r:embed="rId3">
            <a:alphaModFix/>
          </a:blip>
          <a:srcRect l="12883" r="12883"/>
          <a:stretch/>
        </p:blipFill>
        <p:spPr>
          <a:xfrm>
            <a:off x="6096000" y="986088"/>
            <a:ext cx="5239644" cy="4704418"/>
          </a:xfrm>
          <a:prstGeom prst="rect">
            <a:avLst/>
          </a:prstGeom>
          <a:solidFill>
            <a:srgbClr val="D8D8D8"/>
          </a:solidFill>
          <a:ln>
            <a:noFill/>
          </a:ln>
        </p:spPr>
      </p:pic>
      <p:sp>
        <p:nvSpPr>
          <p:cNvPr id="856" name="Google Shape;856;p78"/>
          <p:cNvSpPr/>
          <p:nvPr/>
        </p:nvSpPr>
        <p:spPr>
          <a:xfrm>
            <a:off x="6096000" y="986088"/>
            <a:ext cx="5239644" cy="4704418"/>
          </a:xfrm>
          <a:custGeom>
            <a:avLst/>
            <a:gdLst/>
            <a:ahLst/>
            <a:cxnLst/>
            <a:rect l="l" t="t" r="r" b="b"/>
            <a:pathLst>
              <a:path w="5239644" h="4704418" extrusionOk="0">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8627"/>
                </a:srgbClr>
              </a:gs>
              <a:gs pos="83000">
                <a:srgbClr val="AABC99">
                  <a:alpha val="47843"/>
                </a:srgbClr>
              </a:gs>
              <a:gs pos="100000">
                <a:srgbClr val="AABC99">
                  <a:alpha val="4392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857" name="Google Shape;857;p78"/>
          <p:cNvGrpSpPr/>
          <p:nvPr/>
        </p:nvGrpSpPr>
        <p:grpSpPr>
          <a:xfrm>
            <a:off x="5107779" y="748833"/>
            <a:ext cx="1487826" cy="1083162"/>
            <a:chOff x="3400450" y="986392"/>
            <a:chExt cx="1487826" cy="1083162"/>
          </a:xfrm>
        </p:grpSpPr>
        <p:sp>
          <p:nvSpPr>
            <p:cNvPr id="858" name="Google Shape;858;p78"/>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859" name="Google Shape;859;p78"/>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79"/>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Increase customer loyalty: </a:t>
            </a:r>
            <a:r>
              <a:rPr lang="en-GB" b="0" i="0" u="sng" strike="noStrike" cap="none">
                <a:solidFill>
                  <a:schemeClr val="hlink"/>
                </a:solidFill>
                <a:latin typeface="Calibri"/>
                <a:ea typeface="Calibri"/>
                <a:cs typeface="Calibri"/>
                <a:sym typeface="Calibri"/>
                <a:hlinkClick r:id="rId3"/>
              </a:rPr>
              <a:t>digital marketing</a:t>
            </a:r>
            <a:r>
              <a:rPr lang="en-GB" b="0" i="0" strike="noStrike" cap="none">
                <a:latin typeface="Calibri"/>
                <a:ea typeface="Calibri"/>
                <a:cs typeface="Calibri"/>
                <a:sym typeface="Calibri"/>
              </a:rPr>
              <a:t> can help you customize your clients’ experiences (i.e., personalised email offers, social media engagement etc.), thus increasing the trust your customers have in your company. </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Engage customers into the company’s operations: </a:t>
            </a:r>
            <a:r>
              <a:rPr lang="en-GB" b="0" i="0" strike="noStrike" cap="none">
                <a:latin typeface="Calibri"/>
                <a:ea typeface="Calibri"/>
                <a:cs typeface="Calibri"/>
                <a:sym typeface="Calibri"/>
              </a:rPr>
              <a:t>a customer’s journey is not always a simple process to analyse and understand, but digital marketing makes it easier to track this process. </a:t>
            </a:r>
            <a:endParaRPr/>
          </a:p>
        </p:txBody>
      </p:sp>
      <p:sp>
        <p:nvSpPr>
          <p:cNvPr id="866" name="Google Shape;866;p79"/>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Benefits of a Digital Marketing Policy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Guide to Digital Literacy</a:t>
            </a:r>
            <a:endParaRPr/>
          </a:p>
          <a:p>
            <a:pPr marL="0" lvl="0" indent="0" algn="l" rtl="0">
              <a:lnSpc>
                <a:spcPct val="90000"/>
              </a:lnSpc>
              <a:spcBef>
                <a:spcPts val="1000"/>
              </a:spcBef>
              <a:spcAft>
                <a:spcPts val="0"/>
              </a:spcAft>
              <a:buClr>
                <a:srgbClr val="000000"/>
              </a:buClr>
              <a:buSzPts val="4800"/>
              <a:buNone/>
            </a:pPr>
            <a:endParaRPr/>
          </a:p>
        </p:txBody>
      </p:sp>
      <p:sp>
        <p:nvSpPr>
          <p:cNvPr id="211" name="Google Shape;211;p9"/>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01</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80"/>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Target the right audience: </a:t>
            </a:r>
            <a:r>
              <a:rPr lang="en-GB" b="0" i="0" strike="noStrike" cap="none">
                <a:latin typeface="Calibri"/>
                <a:ea typeface="Calibri"/>
                <a:cs typeface="Calibri"/>
                <a:sym typeface="Calibri"/>
              </a:rPr>
              <a:t>digital media platforms allow you to target a specific audience while also keeping a track of an individual’s online activities and demographic information. </a:t>
            </a:r>
            <a:endParaRPr/>
          </a:p>
          <a:p>
            <a:pPr marL="0" marR="0" lvl="0" indent="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Create consistency: </a:t>
            </a:r>
            <a:r>
              <a:rPr lang="en-GB" b="0" i="0" strike="noStrike" cap="none">
                <a:latin typeface="Calibri"/>
                <a:ea typeface="Calibri"/>
                <a:cs typeface="Calibri"/>
                <a:sym typeface="Calibri"/>
              </a:rPr>
              <a:t>with a digital marketing policy in place, it is easier to monitor traffic and maintain consistency when delivering results based on your customers’ and stakeholders’ needs. </a:t>
            </a:r>
            <a:endParaRPr/>
          </a:p>
        </p:txBody>
      </p:sp>
      <p:sp>
        <p:nvSpPr>
          <p:cNvPr id="873" name="Google Shape;873;p80"/>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Benefits of a Digital Marketing Policy</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81"/>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Measure results accurately: </a:t>
            </a:r>
            <a:r>
              <a:rPr lang="en-GB" b="0" i="0" strike="noStrike" cap="none">
                <a:latin typeface="Calibri"/>
                <a:ea typeface="Calibri"/>
                <a:cs typeface="Calibri"/>
                <a:sym typeface="Calibri"/>
              </a:rPr>
              <a:t>there are many opportunities to track your company’s successes with digital marketing, such as knowing when a visitor clicked on specific ads, how many people visited your website and social media accounts etc. </a:t>
            </a:r>
            <a:endParaRPr/>
          </a:p>
          <a:p>
            <a:pPr marL="342900" marR="0" lvl="0" indent="-190500" algn="l" rtl="0">
              <a:lnSpc>
                <a:spcPct val="120000"/>
              </a:lnSpc>
              <a:spcBef>
                <a:spcPts val="0"/>
              </a:spcBef>
              <a:spcAft>
                <a:spcPts val="0"/>
              </a:spcAft>
              <a:buClr>
                <a:schemeClr val="accent2"/>
              </a:buClr>
              <a:buSzPts val="2400"/>
              <a:buNone/>
            </a:pPr>
            <a:endParaRPr b="0" i="0" strike="noStrike" cap="none">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Build brand credibility: </a:t>
            </a:r>
            <a:r>
              <a:rPr lang="en-GB" b="0" i="0" strike="noStrike" cap="none">
                <a:latin typeface="Calibri"/>
                <a:ea typeface="Calibri"/>
                <a:cs typeface="Calibri"/>
                <a:sym typeface="Calibri"/>
              </a:rPr>
              <a:t>tracking the needs of your clients will help you provide them the necessary answers and as a result you will build credibility for your company among customers and stakeholders. </a:t>
            </a:r>
            <a:endParaRPr/>
          </a:p>
        </p:txBody>
      </p:sp>
      <p:sp>
        <p:nvSpPr>
          <p:cNvPr id="880" name="Google Shape;880;p81"/>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Benefits of a Digital Marketing Policy</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82"/>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Lower cost: </a:t>
            </a:r>
            <a:r>
              <a:rPr lang="en-GB" b="0" i="0" strike="noStrike" cap="none">
                <a:latin typeface="Calibri"/>
                <a:ea typeface="Calibri"/>
                <a:cs typeface="Calibri"/>
                <a:sym typeface="Calibri"/>
              </a:rPr>
              <a:t>spending time to plan a well targeted digital marketing campaign can reach the right customers at a much lower cost than traditional, offline marketing methods. </a:t>
            </a:r>
            <a:endParaRPr/>
          </a:p>
        </p:txBody>
      </p:sp>
      <p:sp>
        <p:nvSpPr>
          <p:cNvPr id="887" name="Google Shape;887;p82"/>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The Benefits of a Digital Marketing Policy</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g1873aed434a_0_0"/>
          <p:cNvSpPr txBox="1">
            <a:spLocks noGrp="1"/>
          </p:cNvSpPr>
          <p:nvPr>
            <p:ph type="body" idx="1"/>
          </p:nvPr>
        </p:nvSpPr>
        <p:spPr>
          <a:xfrm>
            <a:off x="3075025" y="5499000"/>
            <a:ext cx="7986000" cy="6069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sz="1000" dirty="0"/>
              <a:t>Source: </a:t>
            </a:r>
            <a:r>
              <a:rPr lang="en-GB" sz="1000" u="sng" dirty="0">
                <a:solidFill>
                  <a:schemeClr val="hlink"/>
                </a:solidFill>
                <a:hlinkClick r:id="rId3"/>
              </a:rPr>
              <a:t>https://digifix.com.au/how-to-improve-customer-loyalty-with-digital-marketing/</a:t>
            </a:r>
            <a:r>
              <a:rPr lang="en-GB" sz="1000" dirty="0">
                <a:solidFill>
                  <a:srgbClr val="FF0000"/>
                </a:solidFill>
              </a:rPr>
              <a:t> </a:t>
            </a:r>
            <a:endParaRPr sz="1000" dirty="0">
              <a:solidFill>
                <a:srgbClr val="FF0000"/>
              </a:solidFill>
            </a:endParaRPr>
          </a:p>
        </p:txBody>
      </p:sp>
      <p:pic>
        <p:nvPicPr>
          <p:cNvPr id="894" name="Google Shape;894;g1873aed434a_0_0"/>
          <p:cNvPicPr preferRelativeResize="0"/>
          <p:nvPr/>
        </p:nvPicPr>
        <p:blipFill>
          <a:blip r:embed="rId4">
            <a:alphaModFix/>
          </a:blip>
          <a:stretch>
            <a:fillRect/>
          </a:stretch>
        </p:blipFill>
        <p:spPr>
          <a:xfrm>
            <a:off x="3075026" y="653649"/>
            <a:ext cx="5642075" cy="464875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83"/>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Learning about your clients: </a:t>
            </a:r>
            <a:r>
              <a:rPr lang="en-GB" b="0" i="0" strike="noStrike" cap="none">
                <a:latin typeface="Calibri"/>
                <a:ea typeface="Calibri"/>
                <a:cs typeface="Calibri"/>
                <a:sym typeface="Calibri"/>
              </a:rPr>
              <a:t>when developing a digital marketing campaign, it is necessary to known exactly what your target audience wants. </a:t>
            </a:r>
            <a:endParaRPr/>
          </a:p>
          <a:p>
            <a:pPr marL="342900" marR="0" lvl="0" indent="-190500" algn="l" rtl="0">
              <a:lnSpc>
                <a:spcPct val="120000"/>
              </a:lnSpc>
              <a:spcBef>
                <a:spcPts val="0"/>
              </a:spcBef>
              <a:spcAft>
                <a:spcPts val="0"/>
              </a:spcAft>
              <a:buClr>
                <a:schemeClr val="accent2"/>
              </a:buClr>
              <a:buSzPts val="2400"/>
              <a:buNone/>
            </a:pPr>
            <a:endParaRPr>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Font typeface="Arial"/>
              <a:buChar char="•"/>
            </a:pPr>
            <a:r>
              <a:rPr lang="en-GB" b="0" i="0" strike="noStrike" cap="none">
                <a:latin typeface="Calibri"/>
                <a:ea typeface="Calibri"/>
                <a:cs typeface="Calibri"/>
                <a:sym typeface="Calibri"/>
              </a:rPr>
              <a:t>You should avoid spending money and time on content and key words that are too broad or poorly targeted. </a:t>
            </a:r>
            <a:endParaRPr/>
          </a:p>
          <a:p>
            <a:pPr marL="342900" marR="0" lvl="0" indent="-190500" algn="l" rtl="0">
              <a:lnSpc>
                <a:spcPct val="120000"/>
              </a:lnSpc>
              <a:spcBef>
                <a:spcPts val="0"/>
              </a:spcBef>
              <a:spcAft>
                <a:spcPts val="0"/>
              </a:spcAft>
              <a:buClr>
                <a:schemeClr val="accent2"/>
              </a:buClr>
              <a:buSzPts val="2400"/>
              <a:buFont typeface="Arial"/>
              <a:buNone/>
            </a:pPr>
            <a:endParaRPr>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Font typeface="Arial"/>
              <a:buChar char="•"/>
            </a:pPr>
            <a:r>
              <a:rPr lang="en-GB" b="0" i="0" strike="noStrike" cap="none">
                <a:latin typeface="Calibri"/>
                <a:ea typeface="Calibri"/>
                <a:cs typeface="Calibri"/>
                <a:sym typeface="Calibri"/>
              </a:rPr>
              <a:t>To avoid this challenge, you can learn more about your audience through surveys, polls and questions on your social media pages. </a:t>
            </a:r>
            <a:endParaRPr/>
          </a:p>
        </p:txBody>
      </p:sp>
      <p:sp>
        <p:nvSpPr>
          <p:cNvPr id="901" name="Google Shape;901;p83"/>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Challenges in Establishing a Digital Marketing Policy</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84"/>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Generating qualified lead: </a:t>
            </a:r>
            <a:r>
              <a:rPr lang="en-GB" b="0" i="0" strike="noStrike" cap="none">
                <a:latin typeface="Calibri"/>
                <a:ea typeface="Calibri"/>
                <a:cs typeface="Calibri"/>
                <a:sym typeface="Calibri"/>
              </a:rPr>
              <a:t>as companies increase their digital transformation speed, competition increases and as a result choosing the right lead generation practices is necessary in order to save money and time. </a:t>
            </a:r>
            <a:endParaRPr/>
          </a:p>
          <a:p>
            <a:pPr marL="342900" marR="0" lvl="0" indent="-190500" algn="l" rtl="0">
              <a:lnSpc>
                <a:spcPct val="120000"/>
              </a:lnSpc>
              <a:spcBef>
                <a:spcPts val="0"/>
              </a:spcBef>
              <a:spcAft>
                <a:spcPts val="0"/>
              </a:spcAft>
              <a:buClr>
                <a:schemeClr val="accent2"/>
              </a:buClr>
              <a:buSzPts val="2400"/>
              <a:buNone/>
            </a:pPr>
            <a:endParaRPr>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Font typeface="Arial"/>
              <a:buChar char="•"/>
            </a:pPr>
            <a:r>
              <a:rPr lang="en-GB" b="0" i="0" strike="noStrike" cap="none">
                <a:latin typeface="Calibri"/>
                <a:ea typeface="Calibri"/>
                <a:cs typeface="Calibri"/>
                <a:sym typeface="Calibri"/>
              </a:rPr>
              <a:t>For example, is your target using Facebook or are they professionals with active presence on LinkedIn? Knowing your target audience well will help you avoid this issue. </a:t>
            </a:r>
            <a:endParaRPr/>
          </a:p>
        </p:txBody>
      </p:sp>
      <p:sp>
        <p:nvSpPr>
          <p:cNvPr id="908" name="Google Shape;908;p84"/>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Challenges in Establishing a Digital Marketing Policy</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85"/>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Create engaging content: </a:t>
            </a:r>
            <a:r>
              <a:rPr lang="en-GB" b="0" i="0" strike="noStrike" cap="none">
                <a:latin typeface="Calibri"/>
                <a:ea typeface="Calibri"/>
                <a:cs typeface="Calibri"/>
                <a:sym typeface="Calibri"/>
              </a:rPr>
              <a:t>creativity and innovation are two key terms that will enable you to avoid this challenge and create engaging content for your audience. </a:t>
            </a:r>
            <a:endParaRPr/>
          </a:p>
          <a:p>
            <a:pPr marL="342900" marR="0" lvl="0" indent="-190500" algn="l" rtl="0">
              <a:lnSpc>
                <a:spcPct val="120000"/>
              </a:lnSpc>
              <a:spcBef>
                <a:spcPts val="0"/>
              </a:spcBef>
              <a:spcAft>
                <a:spcPts val="0"/>
              </a:spcAft>
              <a:buClr>
                <a:schemeClr val="accent2"/>
              </a:buClr>
              <a:buSzPts val="2400"/>
              <a:buNone/>
            </a:pPr>
            <a:endParaRPr>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Font typeface="Arial"/>
              <a:buChar char="•"/>
            </a:pPr>
            <a:r>
              <a:rPr lang="en-GB" b="0" i="0" strike="noStrike" cap="none">
                <a:latin typeface="Calibri"/>
                <a:ea typeface="Calibri"/>
                <a:cs typeface="Calibri"/>
                <a:sym typeface="Calibri"/>
              </a:rPr>
              <a:t>There are many forms of marketing material which you can create such as podcasts, visual infographics, social media stories etc. </a:t>
            </a:r>
            <a:endParaRPr/>
          </a:p>
        </p:txBody>
      </p:sp>
      <p:sp>
        <p:nvSpPr>
          <p:cNvPr id="915" name="Google Shape;915;p85"/>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Challenges in Establishing a Digital Marketing Policy</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86"/>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Complying with privacy and data-sharing regulations: </a:t>
            </a:r>
            <a:r>
              <a:rPr lang="en-GB" b="0" i="0" strike="noStrike" cap="none">
                <a:latin typeface="Calibri"/>
                <a:ea typeface="Calibri"/>
                <a:cs typeface="Calibri"/>
                <a:sym typeface="Calibri"/>
              </a:rPr>
              <a:t>GDPR regulations are very critical in both offline as well as online digital marketing. </a:t>
            </a:r>
            <a:endParaRPr/>
          </a:p>
          <a:p>
            <a:pPr marL="342900" marR="0" lvl="0" indent="-190500" algn="l" rtl="0">
              <a:lnSpc>
                <a:spcPct val="120000"/>
              </a:lnSpc>
              <a:spcBef>
                <a:spcPts val="0"/>
              </a:spcBef>
              <a:spcAft>
                <a:spcPts val="0"/>
              </a:spcAft>
              <a:buClr>
                <a:schemeClr val="accent2"/>
              </a:buClr>
              <a:buSzPts val="2400"/>
              <a:buNone/>
            </a:pPr>
            <a:endParaRPr>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Font typeface="Arial"/>
              <a:buChar char="•"/>
            </a:pPr>
            <a:r>
              <a:rPr lang="en-GB" b="0" i="0" strike="noStrike" cap="none">
                <a:latin typeface="Calibri"/>
                <a:ea typeface="Calibri"/>
                <a:cs typeface="Calibri"/>
                <a:sym typeface="Calibri"/>
              </a:rPr>
              <a:t>You need to ensure that you comply with any laws covering your country as well as the with the laws covering the population in your target audience. </a:t>
            </a:r>
            <a:endParaRPr/>
          </a:p>
        </p:txBody>
      </p:sp>
      <p:sp>
        <p:nvSpPr>
          <p:cNvPr id="922" name="Google Shape;922;p86"/>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Challenges in Establishing a Digital Marketing Policy</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87"/>
          <p:cNvSpPr txBox="1">
            <a:spLocks noGrp="1"/>
          </p:cNvSpPr>
          <p:nvPr>
            <p:ph type="body" idx="1"/>
          </p:nvPr>
        </p:nvSpPr>
        <p:spPr>
          <a:xfrm>
            <a:off x="798379" y="1898947"/>
            <a:ext cx="10595237" cy="4197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chemeClr val="accent2"/>
              </a:buClr>
              <a:buSzPts val="2400"/>
              <a:buChar char="•"/>
            </a:pPr>
            <a:r>
              <a:rPr lang="en-GB" b="1" i="0" strike="noStrike" cap="none">
                <a:solidFill>
                  <a:schemeClr val="accent2"/>
                </a:solidFill>
                <a:latin typeface="Calibri"/>
                <a:ea typeface="Calibri"/>
                <a:cs typeface="Calibri"/>
                <a:sym typeface="Calibri"/>
              </a:rPr>
              <a:t>Making websites accessible: </a:t>
            </a:r>
            <a:r>
              <a:rPr lang="en-GB" b="0" i="0" strike="noStrike" cap="none">
                <a:latin typeface="Calibri"/>
                <a:ea typeface="Calibri"/>
                <a:cs typeface="Calibri"/>
                <a:sym typeface="Calibri"/>
              </a:rPr>
              <a:t>accessibility is another fast-growing issue that is very relevant to the process of digitalisation as well as in digital marketing. There are several steps you can take to ensure accessibility. </a:t>
            </a:r>
            <a:endParaRPr/>
          </a:p>
          <a:p>
            <a:pPr marL="342900" marR="0" lvl="0" indent="-190500" algn="l" rtl="0">
              <a:lnSpc>
                <a:spcPct val="120000"/>
              </a:lnSpc>
              <a:spcBef>
                <a:spcPts val="0"/>
              </a:spcBef>
              <a:spcAft>
                <a:spcPts val="0"/>
              </a:spcAft>
              <a:buClr>
                <a:schemeClr val="accent2"/>
              </a:buClr>
              <a:buSzPts val="2400"/>
              <a:buNone/>
            </a:pPr>
            <a:endParaRPr>
              <a:latin typeface="Calibri"/>
              <a:ea typeface="Calibri"/>
              <a:cs typeface="Calibri"/>
              <a:sym typeface="Calibri"/>
            </a:endParaRPr>
          </a:p>
          <a:p>
            <a:pPr marL="342900" marR="0" lvl="0" indent="-342900" algn="l" rtl="0">
              <a:lnSpc>
                <a:spcPct val="120000"/>
              </a:lnSpc>
              <a:spcBef>
                <a:spcPts val="0"/>
              </a:spcBef>
              <a:spcAft>
                <a:spcPts val="0"/>
              </a:spcAft>
              <a:buClr>
                <a:schemeClr val="accent2"/>
              </a:buClr>
              <a:buSzPts val="2400"/>
              <a:buFont typeface="Arial"/>
              <a:buChar char="•"/>
            </a:pPr>
            <a:r>
              <a:rPr lang="en-GB" b="0" i="0" strike="noStrike" cap="none">
                <a:latin typeface="Calibri"/>
                <a:ea typeface="Calibri"/>
                <a:cs typeface="Calibri"/>
                <a:sym typeface="Calibri"/>
              </a:rPr>
              <a:t>For example, you can use a mixture of audio, visual and alt text content to ensure that visually impaired users will still be able to access your website.</a:t>
            </a:r>
            <a:endParaRPr/>
          </a:p>
        </p:txBody>
      </p:sp>
      <p:sp>
        <p:nvSpPr>
          <p:cNvPr id="929" name="Google Shape;929;p87"/>
          <p:cNvSpPr txBox="1">
            <a:spLocks noGrp="1"/>
          </p:cNvSpPr>
          <p:nvPr>
            <p:ph type="body" idx="2"/>
          </p:nvPr>
        </p:nvSpPr>
        <p:spPr>
          <a:xfrm>
            <a:off x="798380"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GB"/>
              <a:t>Challenges in Establishing a Digital Marketing Policy</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88"/>
          <p:cNvSpPr txBox="1">
            <a:spLocks noGrp="1"/>
          </p:cNvSpPr>
          <p:nvPr>
            <p:ph type="body" idx="1"/>
          </p:nvPr>
        </p:nvSpPr>
        <p:spPr>
          <a:xfrm>
            <a:off x="798454" y="1957447"/>
            <a:ext cx="10595100" cy="41973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GB" dirty="0"/>
              <a:t>Before putting </a:t>
            </a:r>
            <a:r>
              <a:rPr lang="en-GB" u="sng" dirty="0">
                <a:solidFill>
                  <a:schemeClr val="hlink"/>
                </a:solidFill>
                <a:hlinkClick r:id="rId3"/>
              </a:rPr>
              <a:t>a digital marketing plan into motion</a:t>
            </a:r>
            <a:r>
              <a:rPr lang="en-GB" dirty="0"/>
              <a:t>, it is important to ensure that your strategy includes all the main aspects of a Digital Marketing Policy. A few questions to think about are: </a:t>
            </a:r>
            <a:endParaRPr dirty="0"/>
          </a:p>
          <a:p>
            <a:pPr marL="457200" marR="0" lvl="0" indent="-381000" algn="l" rtl="0">
              <a:lnSpc>
                <a:spcPct val="120000"/>
              </a:lnSpc>
              <a:spcBef>
                <a:spcPts val="0"/>
              </a:spcBef>
              <a:spcAft>
                <a:spcPts val="0"/>
              </a:spcAft>
              <a:buClrTx/>
              <a:buSzPts val="2400"/>
              <a:buChar char="-"/>
            </a:pPr>
            <a:r>
              <a:rPr lang="en-GB" dirty="0"/>
              <a:t>Have you defined your main objective and goals? </a:t>
            </a:r>
            <a:endParaRPr dirty="0"/>
          </a:p>
          <a:p>
            <a:pPr marL="457200" marR="0" lvl="0" indent="-381000" algn="l" rtl="0">
              <a:lnSpc>
                <a:spcPct val="120000"/>
              </a:lnSpc>
              <a:spcBef>
                <a:spcPts val="0"/>
              </a:spcBef>
              <a:spcAft>
                <a:spcPts val="0"/>
              </a:spcAft>
              <a:buClrTx/>
              <a:buSzPts val="2400"/>
              <a:buChar char="-"/>
            </a:pPr>
            <a:r>
              <a:rPr lang="en-GB" dirty="0"/>
              <a:t>Have you identified your main target audiences?</a:t>
            </a:r>
            <a:endParaRPr dirty="0"/>
          </a:p>
          <a:p>
            <a:pPr marL="457200" marR="0" lvl="0" indent="-381000" algn="l" rtl="0">
              <a:lnSpc>
                <a:spcPct val="120000"/>
              </a:lnSpc>
              <a:spcBef>
                <a:spcPts val="0"/>
              </a:spcBef>
              <a:spcAft>
                <a:spcPts val="0"/>
              </a:spcAft>
              <a:buClrTx/>
              <a:buSzPts val="2400"/>
              <a:buChar char="-"/>
            </a:pPr>
            <a:r>
              <a:rPr lang="en-GB" dirty="0"/>
              <a:t>Have you identified the main communication channels used by your audience? </a:t>
            </a:r>
            <a:endParaRPr dirty="0"/>
          </a:p>
          <a:p>
            <a:pPr marL="457200" marR="0" lvl="0" indent="-381000" algn="l" rtl="0">
              <a:lnSpc>
                <a:spcPct val="120000"/>
              </a:lnSpc>
              <a:spcBef>
                <a:spcPts val="0"/>
              </a:spcBef>
              <a:spcAft>
                <a:spcPts val="0"/>
              </a:spcAft>
              <a:buClrTx/>
              <a:buSzPts val="2400"/>
              <a:buChar char="-"/>
            </a:pPr>
            <a:r>
              <a:rPr lang="en-GB" dirty="0"/>
              <a:t>Have you found a way to measure the success of your policy? </a:t>
            </a:r>
            <a:endParaRPr dirty="0"/>
          </a:p>
        </p:txBody>
      </p:sp>
      <p:sp>
        <p:nvSpPr>
          <p:cNvPr id="936" name="Google Shape;936;p88"/>
          <p:cNvSpPr txBox="1">
            <a:spLocks noGrp="1"/>
          </p:cNvSpPr>
          <p:nvPr>
            <p:ph type="body" idx="2"/>
          </p:nvPr>
        </p:nvSpPr>
        <p:spPr>
          <a:xfrm>
            <a:off x="798380" y="609453"/>
            <a:ext cx="10595100" cy="80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600"/>
              <a:buNone/>
            </a:pPr>
            <a:r>
              <a:rPr lang="en-GB" dirty="0"/>
              <a:t>Thinking about developing your own Digital Marketing Policy?</a:t>
            </a:r>
            <a:endParaRPr dirty="0"/>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7797</Words>
  <Application>Microsoft Office PowerPoint</Application>
  <PresentationFormat>Widescreen</PresentationFormat>
  <Paragraphs>732</Paragraphs>
  <Slides>139</Slides>
  <Notes>139</Notes>
  <HiddenSlides>0</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Albie Melia  (EU Projects &amp; Communication Specialist)</cp:lastModifiedBy>
  <cp:revision>16</cp:revision>
  <dcterms:created xsi:type="dcterms:W3CDTF">2020-10-14T13:32:04Z</dcterms:created>
  <dcterms:modified xsi:type="dcterms:W3CDTF">2023-05-18T13:20:42Z</dcterms:modified>
</cp:coreProperties>
</file>