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12"/>
  </p:notesMasterIdLst>
  <p:sldIdLst>
    <p:sldId id="4286" r:id="rId5"/>
    <p:sldId id="4687" r:id="rId6"/>
    <p:sldId id="4653" r:id="rId7"/>
    <p:sldId id="4667" r:id="rId8"/>
    <p:sldId id="4319" r:id="rId9"/>
    <p:sldId id="4688" r:id="rId10"/>
    <p:sldId id="4689" r:id="rId11"/>
    <p:sldId id="4690" r:id="rId12"/>
    <p:sldId id="4668" r:id="rId13"/>
    <p:sldId id="4669" r:id="rId14"/>
    <p:sldId id="4670" r:id="rId15"/>
    <p:sldId id="4671" r:id="rId16"/>
    <p:sldId id="4654" r:id="rId17"/>
    <p:sldId id="4737" r:id="rId18"/>
    <p:sldId id="4738" r:id="rId19"/>
    <p:sldId id="4740" r:id="rId20"/>
    <p:sldId id="4741" r:id="rId21"/>
    <p:sldId id="4742" r:id="rId22"/>
    <p:sldId id="4743" r:id="rId23"/>
    <p:sldId id="4745" r:id="rId24"/>
    <p:sldId id="4746" r:id="rId25"/>
    <p:sldId id="4747" r:id="rId26"/>
    <p:sldId id="4750" r:id="rId27"/>
    <p:sldId id="4751" r:id="rId28"/>
    <p:sldId id="4708" r:id="rId29"/>
    <p:sldId id="4709" r:id="rId30"/>
    <p:sldId id="4710" r:id="rId31"/>
    <p:sldId id="4711" r:id="rId32"/>
    <p:sldId id="4712" r:id="rId33"/>
    <p:sldId id="4713" r:id="rId34"/>
    <p:sldId id="4714" r:id="rId35"/>
    <p:sldId id="4715" r:id="rId36"/>
    <p:sldId id="4716" r:id="rId37"/>
    <p:sldId id="4717" r:id="rId38"/>
    <p:sldId id="4752" r:id="rId39"/>
    <p:sldId id="4719" r:id="rId40"/>
    <p:sldId id="4720" r:id="rId41"/>
    <p:sldId id="4721" r:id="rId42"/>
    <p:sldId id="4722" r:id="rId43"/>
    <p:sldId id="4723" r:id="rId44"/>
    <p:sldId id="4724" r:id="rId45"/>
    <p:sldId id="4725" r:id="rId46"/>
    <p:sldId id="4726" r:id="rId47"/>
    <p:sldId id="4753" r:id="rId48"/>
    <p:sldId id="4655" r:id="rId49"/>
    <p:sldId id="4659" r:id="rId50"/>
    <p:sldId id="4693" r:id="rId51"/>
    <p:sldId id="4694" r:id="rId52"/>
    <p:sldId id="4695" r:id="rId53"/>
    <p:sldId id="4776" r:id="rId54"/>
    <p:sldId id="4777" r:id="rId55"/>
    <p:sldId id="4778" r:id="rId56"/>
    <p:sldId id="4779" r:id="rId57"/>
    <p:sldId id="4780" r:id="rId58"/>
    <p:sldId id="4781" r:id="rId59"/>
    <p:sldId id="4782" r:id="rId60"/>
    <p:sldId id="4783" r:id="rId61"/>
    <p:sldId id="4784" r:id="rId62"/>
    <p:sldId id="4499" r:id="rId63"/>
    <p:sldId id="4696" r:id="rId64"/>
    <p:sldId id="4656" r:id="rId65"/>
    <p:sldId id="4660" r:id="rId66"/>
    <p:sldId id="4727" r:id="rId67"/>
    <p:sldId id="4728" r:id="rId68"/>
    <p:sldId id="4729" r:id="rId69"/>
    <p:sldId id="4785" r:id="rId70"/>
    <p:sldId id="4733" r:id="rId71"/>
    <p:sldId id="4734" r:id="rId72"/>
    <p:sldId id="4736" r:id="rId73"/>
    <p:sldId id="4754" r:id="rId74"/>
    <p:sldId id="4755" r:id="rId75"/>
    <p:sldId id="4758" r:id="rId76"/>
    <p:sldId id="4757" r:id="rId77"/>
    <p:sldId id="4759" r:id="rId78"/>
    <p:sldId id="4760" r:id="rId79"/>
    <p:sldId id="4761" r:id="rId80"/>
    <p:sldId id="4763" r:id="rId81"/>
    <p:sldId id="4764" r:id="rId82"/>
    <p:sldId id="4765" r:id="rId83"/>
    <p:sldId id="4766" r:id="rId84"/>
    <p:sldId id="4767" r:id="rId85"/>
    <p:sldId id="4768" r:id="rId86"/>
    <p:sldId id="4657" r:id="rId87"/>
    <p:sldId id="4661" r:id="rId88"/>
    <p:sldId id="4786" r:id="rId89"/>
    <p:sldId id="4787" r:id="rId90"/>
    <p:sldId id="4788" r:id="rId91"/>
    <p:sldId id="4789" r:id="rId92"/>
    <p:sldId id="4790" r:id="rId93"/>
    <p:sldId id="4791" r:id="rId94"/>
    <p:sldId id="4792" r:id="rId95"/>
    <p:sldId id="4793" r:id="rId96"/>
    <p:sldId id="4794" r:id="rId97"/>
    <p:sldId id="4795" r:id="rId98"/>
    <p:sldId id="4796" r:id="rId99"/>
    <p:sldId id="4797" r:id="rId100"/>
    <p:sldId id="4798" r:id="rId101"/>
    <p:sldId id="4799" r:id="rId102"/>
    <p:sldId id="4800" r:id="rId103"/>
    <p:sldId id="4462" r:id="rId104"/>
    <p:sldId id="4459" r:id="rId105"/>
    <p:sldId id="4460" r:id="rId106"/>
    <p:sldId id="4461" r:id="rId107"/>
    <p:sldId id="4482" r:id="rId108"/>
    <p:sldId id="4483" r:id="rId109"/>
    <p:sldId id="4484" r:id="rId110"/>
    <p:sldId id="4263" r:id="rId1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006DB6A0-8466-4CD4-A264-F5B72987E75D}">
          <p14:sldIdLst>
            <p14:sldId id="4286"/>
            <p14:sldId id="4687"/>
            <p14:sldId id="4653"/>
            <p14:sldId id="4667"/>
            <p14:sldId id="4319"/>
            <p14:sldId id="4688"/>
            <p14:sldId id="4689"/>
            <p14:sldId id="4690"/>
            <p14:sldId id="4668"/>
            <p14:sldId id="4669"/>
            <p14:sldId id="4670"/>
            <p14:sldId id="4671"/>
            <p14:sldId id="4654"/>
            <p14:sldId id="4737"/>
            <p14:sldId id="4738"/>
            <p14:sldId id="4740"/>
            <p14:sldId id="4741"/>
            <p14:sldId id="4742"/>
            <p14:sldId id="4743"/>
            <p14:sldId id="4745"/>
            <p14:sldId id="4746"/>
            <p14:sldId id="4747"/>
            <p14:sldId id="4750"/>
            <p14:sldId id="4751"/>
            <p14:sldId id="4708"/>
            <p14:sldId id="4709"/>
            <p14:sldId id="4710"/>
            <p14:sldId id="4711"/>
            <p14:sldId id="4712"/>
            <p14:sldId id="4713"/>
            <p14:sldId id="4714"/>
            <p14:sldId id="4715"/>
            <p14:sldId id="4716"/>
            <p14:sldId id="4717"/>
            <p14:sldId id="4752"/>
            <p14:sldId id="4719"/>
            <p14:sldId id="4720"/>
            <p14:sldId id="4721"/>
            <p14:sldId id="4722"/>
            <p14:sldId id="4723"/>
            <p14:sldId id="4724"/>
            <p14:sldId id="4725"/>
            <p14:sldId id="4726"/>
            <p14:sldId id="4753"/>
            <p14:sldId id="4655"/>
            <p14:sldId id="4659"/>
            <p14:sldId id="4693"/>
            <p14:sldId id="4694"/>
            <p14:sldId id="4695"/>
            <p14:sldId id="4776"/>
            <p14:sldId id="4777"/>
            <p14:sldId id="4778"/>
            <p14:sldId id="4779"/>
            <p14:sldId id="4780"/>
            <p14:sldId id="4781"/>
            <p14:sldId id="4782"/>
            <p14:sldId id="4783"/>
            <p14:sldId id="4784"/>
            <p14:sldId id="4499"/>
            <p14:sldId id="4696"/>
            <p14:sldId id="4656"/>
            <p14:sldId id="4660"/>
            <p14:sldId id="4727"/>
            <p14:sldId id="4728"/>
            <p14:sldId id="4729"/>
            <p14:sldId id="4785"/>
            <p14:sldId id="4733"/>
            <p14:sldId id="4734"/>
            <p14:sldId id="4736"/>
            <p14:sldId id="4754"/>
            <p14:sldId id="4755"/>
            <p14:sldId id="4758"/>
            <p14:sldId id="4757"/>
            <p14:sldId id="4759"/>
            <p14:sldId id="4760"/>
            <p14:sldId id="4761"/>
            <p14:sldId id="4763"/>
            <p14:sldId id="4764"/>
            <p14:sldId id="4765"/>
            <p14:sldId id="4766"/>
            <p14:sldId id="4767"/>
            <p14:sldId id="4768"/>
            <p14:sldId id="4657"/>
            <p14:sldId id="4661"/>
            <p14:sldId id="4786"/>
            <p14:sldId id="4787"/>
            <p14:sldId id="4788"/>
            <p14:sldId id="4789"/>
            <p14:sldId id="4790"/>
            <p14:sldId id="4791"/>
            <p14:sldId id="4792"/>
            <p14:sldId id="4793"/>
            <p14:sldId id="4794"/>
            <p14:sldId id="4795"/>
            <p14:sldId id="4796"/>
            <p14:sldId id="4797"/>
            <p14:sldId id="4798"/>
            <p14:sldId id="4799"/>
            <p14:sldId id="4800"/>
            <p14:sldId id="4462"/>
            <p14:sldId id="4459"/>
            <p14:sldId id="4460"/>
            <p14:sldId id="4461"/>
            <p14:sldId id="4482"/>
            <p14:sldId id="4483"/>
            <p14:sldId id="4484"/>
            <p14:sldId id="4263"/>
          </p14:sldIdLst>
        </p14:section>
        <p14:section name="References" id="{0D5C1711-EA93-40D6-86BE-A7D63C8B4BD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9F438B5-8AE8-4F2F-B8E8-A1CD616CD6ED}" v="641" dt="2023-09-05T05:39:53.043"/>
    <p1510:client id="{9C723EFE-B567-FC05-9AB4-B0855BE5F147}" v="75" dt="2023-09-15T12:26:14.577"/>
    <p1510:client id="{D6376337-0F4F-4CF7-B41C-98099F5D6A1C}" v="24" dt="2023-09-15T09:32:43.705"/>
    <p1510:client id="{DF82F32F-3C3A-471B-A79C-7777CAC469CA}" v="18" dt="2023-09-14T07:50:47.5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158" autoAdjust="0"/>
    <p:restoredTop sz="86286" autoAdjust="0"/>
  </p:normalViewPr>
  <p:slideViewPr>
    <p:cSldViewPr snapToGrid="0" showGuides="1">
      <p:cViewPr varScale="1">
        <p:scale>
          <a:sx n="44" d="100"/>
          <a:sy n="44" d="100"/>
        </p:scale>
        <p:origin x="52" y="19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microsoft.com/office/2016/11/relationships/changesInfo" Target="changesInfos/changesInfo1.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12" Type="http://schemas.openxmlformats.org/officeDocument/2006/relationships/notesMaster" Target="notesMasters/notesMaster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presProps" Target="presProps.xml"/><Relationship Id="rId118" Type="http://schemas.microsoft.com/office/2015/10/relationships/revisionInfo" Target="revisionInfo.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viewProps" Target="viewProps.xml"/><Relationship Id="rId119"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hilippa Bernard" userId="S::philippa@domhan-vision.com::e8b290d1-3150-4ee1-a324-caaf74b694b9" providerId="AD" clId="Web-{9C723EFE-B567-FC05-9AB4-B0855BE5F147}"/>
    <pc:docChg chg="modSld">
      <pc:chgData name="Philippa Bernard" userId="S::philippa@domhan-vision.com::e8b290d1-3150-4ee1-a324-caaf74b694b9" providerId="AD" clId="Web-{9C723EFE-B567-FC05-9AB4-B0855BE5F147}" dt="2023-09-15T12:26:14.577" v="80" actId="1076"/>
      <pc:docMkLst>
        <pc:docMk/>
      </pc:docMkLst>
      <pc:sldChg chg="modSp">
        <pc:chgData name="Philippa Bernard" userId="S::philippa@domhan-vision.com::e8b290d1-3150-4ee1-a324-caaf74b694b9" providerId="AD" clId="Web-{9C723EFE-B567-FC05-9AB4-B0855BE5F147}" dt="2023-09-15T10:05:34.802" v="1" actId="20577"/>
        <pc:sldMkLst>
          <pc:docMk/>
          <pc:sldMk cId="2409425505" sldId="4723"/>
        </pc:sldMkLst>
        <pc:spChg chg="mod">
          <ac:chgData name="Philippa Bernard" userId="S::philippa@domhan-vision.com::e8b290d1-3150-4ee1-a324-caaf74b694b9" providerId="AD" clId="Web-{9C723EFE-B567-FC05-9AB4-B0855BE5F147}" dt="2023-09-15T10:05:34.802" v="1" actId="20577"/>
          <ac:spMkLst>
            <pc:docMk/>
            <pc:sldMk cId="2409425505" sldId="4723"/>
            <ac:spMk id="5" creationId="{596AF18B-65BF-DB48-9E25-AFA12E81586C}"/>
          </ac:spMkLst>
        </pc:spChg>
      </pc:sldChg>
      <pc:sldChg chg="modSp">
        <pc:chgData name="Philippa Bernard" userId="S::philippa@domhan-vision.com::e8b290d1-3150-4ee1-a324-caaf74b694b9" providerId="AD" clId="Web-{9C723EFE-B567-FC05-9AB4-B0855BE5F147}" dt="2023-09-15T10:06:29.413" v="4" actId="1076"/>
        <pc:sldMkLst>
          <pc:docMk/>
          <pc:sldMk cId="498909400" sldId="4726"/>
        </pc:sldMkLst>
        <pc:spChg chg="mod">
          <ac:chgData name="Philippa Bernard" userId="S::philippa@domhan-vision.com::e8b290d1-3150-4ee1-a324-caaf74b694b9" providerId="AD" clId="Web-{9C723EFE-B567-FC05-9AB4-B0855BE5F147}" dt="2023-09-15T10:06:21.616" v="3" actId="20577"/>
          <ac:spMkLst>
            <pc:docMk/>
            <pc:sldMk cId="498909400" sldId="4726"/>
            <ac:spMk id="3" creationId="{8DC48A82-700F-1E77-37CA-C24978B478FF}"/>
          </ac:spMkLst>
        </pc:spChg>
        <pc:spChg chg="mod">
          <ac:chgData name="Philippa Bernard" userId="S::philippa@domhan-vision.com::e8b290d1-3150-4ee1-a324-caaf74b694b9" providerId="AD" clId="Web-{9C723EFE-B567-FC05-9AB4-B0855BE5F147}" dt="2023-09-15T10:06:29.413" v="4" actId="1076"/>
          <ac:spMkLst>
            <pc:docMk/>
            <pc:sldMk cId="498909400" sldId="4726"/>
            <ac:spMk id="8" creationId="{2310624A-F787-9EBD-C303-2E876C299A22}"/>
          </ac:spMkLst>
        </pc:spChg>
      </pc:sldChg>
      <pc:sldChg chg="modSp">
        <pc:chgData name="Philippa Bernard" userId="S::philippa@domhan-vision.com::e8b290d1-3150-4ee1-a324-caaf74b694b9" providerId="AD" clId="Web-{9C723EFE-B567-FC05-9AB4-B0855BE5F147}" dt="2023-09-15T12:20:41.833" v="79" actId="1076"/>
        <pc:sldMkLst>
          <pc:docMk/>
          <pc:sldMk cId="2386468557" sldId="4729"/>
        </pc:sldMkLst>
        <pc:graphicFrameChg chg="mod">
          <ac:chgData name="Philippa Bernard" userId="S::philippa@domhan-vision.com::e8b290d1-3150-4ee1-a324-caaf74b694b9" providerId="AD" clId="Web-{9C723EFE-B567-FC05-9AB4-B0855BE5F147}" dt="2023-09-15T12:20:41.833" v="79" actId="1076"/>
          <ac:graphicFrameMkLst>
            <pc:docMk/>
            <pc:sldMk cId="2386468557" sldId="4729"/>
            <ac:graphicFrameMk id="2" creationId="{60C0B3E2-2B64-8232-385D-B72DAABD55BA}"/>
          </ac:graphicFrameMkLst>
        </pc:graphicFrameChg>
      </pc:sldChg>
      <pc:sldChg chg="modSp">
        <pc:chgData name="Philippa Bernard" userId="S::philippa@domhan-vision.com::e8b290d1-3150-4ee1-a324-caaf74b694b9" providerId="AD" clId="Web-{9C723EFE-B567-FC05-9AB4-B0855BE5F147}" dt="2023-09-15T12:26:14.577" v="80" actId="1076"/>
        <pc:sldMkLst>
          <pc:docMk/>
          <pc:sldMk cId="394276175" sldId="4734"/>
        </pc:sldMkLst>
        <pc:spChg chg="mod">
          <ac:chgData name="Philippa Bernard" userId="S::philippa@domhan-vision.com::e8b290d1-3150-4ee1-a324-caaf74b694b9" providerId="AD" clId="Web-{9C723EFE-B567-FC05-9AB4-B0855BE5F147}" dt="2023-09-15T12:26:14.577" v="80" actId="1076"/>
          <ac:spMkLst>
            <pc:docMk/>
            <pc:sldMk cId="394276175" sldId="4734"/>
            <ac:spMk id="2" creationId="{A356A9E0-1661-5050-99F2-CB27C41BA813}"/>
          </ac:spMkLst>
        </pc:spChg>
      </pc:sldChg>
      <pc:sldChg chg="modSp">
        <pc:chgData name="Philippa Bernard" userId="S::philippa@domhan-vision.com::e8b290d1-3150-4ee1-a324-caaf74b694b9" providerId="AD" clId="Web-{9C723EFE-B567-FC05-9AB4-B0855BE5F147}" dt="2023-09-15T10:06:47.241" v="8" actId="20577"/>
        <pc:sldMkLst>
          <pc:docMk/>
          <pc:sldMk cId="924207718" sldId="4753"/>
        </pc:sldMkLst>
        <pc:spChg chg="mod">
          <ac:chgData name="Philippa Bernard" userId="S::philippa@domhan-vision.com::e8b290d1-3150-4ee1-a324-caaf74b694b9" providerId="AD" clId="Web-{9C723EFE-B567-FC05-9AB4-B0855BE5F147}" dt="2023-09-15T10:06:47.241" v="8" actId="20577"/>
          <ac:spMkLst>
            <pc:docMk/>
            <pc:sldMk cId="924207718" sldId="4753"/>
            <ac:spMk id="8" creationId="{2310624A-F787-9EBD-C303-2E876C299A22}"/>
          </ac:spMkLst>
        </pc:spChg>
      </pc:sldChg>
      <pc:sldChg chg="modSp">
        <pc:chgData name="Philippa Bernard" userId="S::philippa@domhan-vision.com::e8b290d1-3150-4ee1-a324-caaf74b694b9" providerId="AD" clId="Web-{9C723EFE-B567-FC05-9AB4-B0855BE5F147}" dt="2023-09-15T11:33:01.945" v="21" actId="20577"/>
        <pc:sldMkLst>
          <pc:docMk/>
          <pc:sldMk cId="4225431040" sldId="4776"/>
        </pc:sldMkLst>
        <pc:spChg chg="mod">
          <ac:chgData name="Philippa Bernard" userId="S::philippa@domhan-vision.com::e8b290d1-3150-4ee1-a324-caaf74b694b9" providerId="AD" clId="Web-{9C723EFE-B567-FC05-9AB4-B0855BE5F147}" dt="2023-09-15T11:32:28.427" v="12" actId="20577"/>
          <ac:spMkLst>
            <pc:docMk/>
            <pc:sldMk cId="4225431040" sldId="4776"/>
            <ac:spMk id="4" creationId="{9E0FD84C-0DB0-A747-9C28-9505FE9A7E00}"/>
          </ac:spMkLst>
        </pc:spChg>
        <pc:spChg chg="mod">
          <ac:chgData name="Philippa Bernard" userId="S::philippa@domhan-vision.com::e8b290d1-3150-4ee1-a324-caaf74b694b9" providerId="AD" clId="Web-{9C723EFE-B567-FC05-9AB4-B0855BE5F147}" dt="2023-09-15T11:33:01.945" v="21" actId="20577"/>
          <ac:spMkLst>
            <pc:docMk/>
            <pc:sldMk cId="4225431040" sldId="4776"/>
            <ac:spMk id="5" creationId="{596AF18B-65BF-DB48-9E25-AFA12E81586C}"/>
          </ac:spMkLst>
        </pc:spChg>
      </pc:sldChg>
      <pc:sldChg chg="modSp">
        <pc:chgData name="Philippa Bernard" userId="S::philippa@domhan-vision.com::e8b290d1-3150-4ee1-a324-caaf74b694b9" providerId="AD" clId="Web-{9C723EFE-B567-FC05-9AB4-B0855BE5F147}" dt="2023-09-15T11:35:37.611" v="57" actId="20577"/>
        <pc:sldMkLst>
          <pc:docMk/>
          <pc:sldMk cId="3959124524" sldId="4777"/>
        </pc:sldMkLst>
        <pc:spChg chg="mod">
          <ac:chgData name="Philippa Bernard" userId="S::philippa@domhan-vision.com::e8b290d1-3150-4ee1-a324-caaf74b694b9" providerId="AD" clId="Web-{9C723EFE-B567-FC05-9AB4-B0855BE5F147}" dt="2023-09-15T11:35:37.611" v="57" actId="20577"/>
          <ac:spMkLst>
            <pc:docMk/>
            <pc:sldMk cId="3959124524" sldId="4777"/>
            <ac:spMk id="5" creationId="{596AF18B-65BF-DB48-9E25-AFA12E81586C}"/>
          </ac:spMkLst>
        </pc:spChg>
      </pc:sldChg>
      <pc:sldChg chg="modSp">
        <pc:chgData name="Philippa Bernard" userId="S::philippa@domhan-vision.com::e8b290d1-3150-4ee1-a324-caaf74b694b9" providerId="AD" clId="Web-{9C723EFE-B567-FC05-9AB4-B0855BE5F147}" dt="2023-09-15T12:13:23.601" v="71" actId="20577"/>
        <pc:sldMkLst>
          <pc:docMk/>
          <pc:sldMk cId="4060596584" sldId="4780"/>
        </pc:sldMkLst>
        <pc:spChg chg="mod">
          <ac:chgData name="Philippa Bernard" userId="S::philippa@domhan-vision.com::e8b290d1-3150-4ee1-a324-caaf74b694b9" providerId="AD" clId="Web-{9C723EFE-B567-FC05-9AB4-B0855BE5F147}" dt="2023-09-15T12:13:23.601" v="71" actId="20577"/>
          <ac:spMkLst>
            <pc:docMk/>
            <pc:sldMk cId="4060596584" sldId="4780"/>
            <ac:spMk id="5" creationId="{596AF18B-65BF-DB48-9E25-AFA12E81586C}"/>
          </ac:spMkLst>
        </pc:spChg>
      </pc:sldChg>
    </pc:docChg>
  </pc:docChgLst>
  <pc:docChgLst>
    <pc:chgData name="Philippa Bernard" userId="S::philippa@domhan-vision.com::e8b290d1-3150-4ee1-a324-caaf74b694b9" providerId="AD" clId="Web-{D6376337-0F4F-4CF7-B41C-98099F5D6A1C}"/>
    <pc:docChg chg="modSld">
      <pc:chgData name="Philippa Bernard" userId="S::philippa@domhan-vision.com::e8b290d1-3150-4ee1-a324-caaf74b694b9" providerId="AD" clId="Web-{D6376337-0F4F-4CF7-B41C-98099F5D6A1C}" dt="2023-09-15T09:32:43.705" v="21" actId="1076"/>
      <pc:docMkLst>
        <pc:docMk/>
      </pc:docMkLst>
      <pc:sldChg chg="modSp">
        <pc:chgData name="Philippa Bernard" userId="S::philippa@domhan-vision.com::e8b290d1-3150-4ee1-a324-caaf74b694b9" providerId="AD" clId="Web-{D6376337-0F4F-4CF7-B41C-98099F5D6A1C}" dt="2023-09-15T08:53:48.686" v="5" actId="20577"/>
        <pc:sldMkLst>
          <pc:docMk/>
          <pc:sldMk cId="3370577910" sldId="4667"/>
        </pc:sldMkLst>
        <pc:spChg chg="mod">
          <ac:chgData name="Philippa Bernard" userId="S::philippa@domhan-vision.com::e8b290d1-3150-4ee1-a324-caaf74b694b9" providerId="AD" clId="Web-{D6376337-0F4F-4CF7-B41C-98099F5D6A1C}" dt="2023-09-15T08:53:48.686" v="5" actId="20577"/>
          <ac:spMkLst>
            <pc:docMk/>
            <pc:sldMk cId="3370577910" sldId="4667"/>
            <ac:spMk id="5" creationId="{596AF18B-65BF-DB48-9E25-AFA12E81586C}"/>
          </ac:spMkLst>
        </pc:spChg>
      </pc:sldChg>
      <pc:sldChg chg="modSp">
        <pc:chgData name="Philippa Bernard" userId="S::philippa@domhan-vision.com::e8b290d1-3150-4ee1-a324-caaf74b694b9" providerId="AD" clId="Web-{D6376337-0F4F-4CF7-B41C-98099F5D6A1C}" dt="2023-09-15T08:59:53.125" v="9" actId="20577"/>
        <pc:sldMkLst>
          <pc:docMk/>
          <pc:sldMk cId="2941871100" sldId="4671"/>
        </pc:sldMkLst>
        <pc:spChg chg="mod">
          <ac:chgData name="Philippa Bernard" userId="S::philippa@domhan-vision.com::e8b290d1-3150-4ee1-a324-caaf74b694b9" providerId="AD" clId="Web-{D6376337-0F4F-4CF7-B41C-98099F5D6A1C}" dt="2023-09-15T08:59:53.125" v="9" actId="20577"/>
          <ac:spMkLst>
            <pc:docMk/>
            <pc:sldMk cId="2941871100" sldId="4671"/>
            <ac:spMk id="4" creationId="{9E0FD84C-0DB0-A747-9C28-9505FE9A7E00}"/>
          </ac:spMkLst>
        </pc:spChg>
      </pc:sldChg>
      <pc:sldChg chg="modSp">
        <pc:chgData name="Philippa Bernard" userId="S::philippa@domhan-vision.com::e8b290d1-3150-4ee1-a324-caaf74b694b9" providerId="AD" clId="Web-{D6376337-0F4F-4CF7-B41C-98099F5D6A1C}" dt="2023-09-15T09:17:06.410" v="14" actId="20577"/>
        <pc:sldMkLst>
          <pc:docMk/>
          <pc:sldMk cId="3685399348" sldId="4712"/>
        </pc:sldMkLst>
        <pc:spChg chg="mod">
          <ac:chgData name="Philippa Bernard" userId="S::philippa@domhan-vision.com::e8b290d1-3150-4ee1-a324-caaf74b694b9" providerId="AD" clId="Web-{D6376337-0F4F-4CF7-B41C-98099F5D6A1C}" dt="2023-09-15T09:17:06.410" v="14" actId="20577"/>
          <ac:spMkLst>
            <pc:docMk/>
            <pc:sldMk cId="3685399348" sldId="4712"/>
            <ac:spMk id="2" creationId="{388B0645-CA6E-CF19-56F7-E53AA7C8B562}"/>
          </ac:spMkLst>
        </pc:spChg>
        <pc:spChg chg="mod">
          <ac:chgData name="Philippa Bernard" userId="S::philippa@domhan-vision.com::e8b290d1-3150-4ee1-a324-caaf74b694b9" providerId="AD" clId="Web-{D6376337-0F4F-4CF7-B41C-98099F5D6A1C}" dt="2023-09-15T09:16:53.846" v="10" actId="1076"/>
          <ac:spMkLst>
            <pc:docMk/>
            <pc:sldMk cId="3685399348" sldId="4712"/>
            <ac:spMk id="3" creationId="{7E366972-EF08-2A53-4670-FDC1B926DA26}"/>
          </ac:spMkLst>
        </pc:spChg>
      </pc:sldChg>
      <pc:sldChg chg="modSp">
        <pc:chgData name="Philippa Bernard" userId="S::philippa@domhan-vision.com::e8b290d1-3150-4ee1-a324-caaf74b694b9" providerId="AD" clId="Web-{D6376337-0F4F-4CF7-B41C-98099F5D6A1C}" dt="2023-09-15T09:17:16.316" v="15" actId="1076"/>
        <pc:sldMkLst>
          <pc:docMk/>
          <pc:sldMk cId="4028790145" sldId="4713"/>
        </pc:sldMkLst>
        <pc:spChg chg="mod">
          <ac:chgData name="Philippa Bernard" userId="S::philippa@domhan-vision.com::e8b290d1-3150-4ee1-a324-caaf74b694b9" providerId="AD" clId="Web-{D6376337-0F4F-4CF7-B41C-98099F5D6A1C}" dt="2023-09-15T09:17:16.316" v="15" actId="1076"/>
          <ac:spMkLst>
            <pc:docMk/>
            <pc:sldMk cId="4028790145" sldId="4713"/>
            <ac:spMk id="2" creationId="{388B0645-CA6E-CF19-56F7-E53AA7C8B562}"/>
          </ac:spMkLst>
        </pc:spChg>
      </pc:sldChg>
      <pc:sldChg chg="modSp">
        <pc:chgData name="Philippa Bernard" userId="S::philippa@domhan-vision.com::e8b290d1-3150-4ee1-a324-caaf74b694b9" providerId="AD" clId="Web-{D6376337-0F4F-4CF7-B41C-98099F5D6A1C}" dt="2023-09-15T09:32:12.016" v="19" actId="1076"/>
        <pc:sldMkLst>
          <pc:docMk/>
          <pc:sldMk cId="1513062187" sldId="4721"/>
        </pc:sldMkLst>
        <pc:spChg chg="mod">
          <ac:chgData name="Philippa Bernard" userId="S::philippa@domhan-vision.com::e8b290d1-3150-4ee1-a324-caaf74b694b9" providerId="AD" clId="Web-{D6376337-0F4F-4CF7-B41C-98099F5D6A1C}" dt="2023-09-15T09:32:12.016" v="19" actId="1076"/>
          <ac:spMkLst>
            <pc:docMk/>
            <pc:sldMk cId="1513062187" sldId="4721"/>
            <ac:spMk id="2" creationId="{B033A0EB-A1E3-B021-F781-90E3C407FB24}"/>
          </ac:spMkLst>
        </pc:spChg>
      </pc:sldChg>
      <pc:sldChg chg="modSp">
        <pc:chgData name="Philippa Bernard" userId="S::philippa@domhan-vision.com::e8b290d1-3150-4ee1-a324-caaf74b694b9" providerId="AD" clId="Web-{D6376337-0F4F-4CF7-B41C-98099F5D6A1C}" dt="2023-09-15T09:32:29.657" v="20" actId="1076"/>
        <pc:sldMkLst>
          <pc:docMk/>
          <pc:sldMk cId="3639985934" sldId="4722"/>
        </pc:sldMkLst>
        <pc:spChg chg="mod">
          <ac:chgData name="Philippa Bernard" userId="S::philippa@domhan-vision.com::e8b290d1-3150-4ee1-a324-caaf74b694b9" providerId="AD" clId="Web-{D6376337-0F4F-4CF7-B41C-98099F5D6A1C}" dt="2023-09-15T09:32:29.657" v="20" actId="1076"/>
          <ac:spMkLst>
            <pc:docMk/>
            <pc:sldMk cId="3639985934" sldId="4722"/>
            <ac:spMk id="2" creationId="{B033A0EB-A1E3-B021-F781-90E3C407FB24}"/>
          </ac:spMkLst>
        </pc:spChg>
      </pc:sldChg>
      <pc:sldChg chg="modSp">
        <pc:chgData name="Philippa Bernard" userId="S::philippa@domhan-vision.com::e8b290d1-3150-4ee1-a324-caaf74b694b9" providerId="AD" clId="Web-{D6376337-0F4F-4CF7-B41C-98099F5D6A1C}" dt="2023-09-15T09:32:43.705" v="21" actId="1076"/>
        <pc:sldMkLst>
          <pc:docMk/>
          <pc:sldMk cId="2409425505" sldId="4723"/>
        </pc:sldMkLst>
        <pc:spChg chg="mod">
          <ac:chgData name="Philippa Bernard" userId="S::philippa@domhan-vision.com::e8b290d1-3150-4ee1-a324-caaf74b694b9" providerId="AD" clId="Web-{D6376337-0F4F-4CF7-B41C-98099F5D6A1C}" dt="2023-09-15T09:32:43.705" v="21" actId="1076"/>
          <ac:spMkLst>
            <pc:docMk/>
            <pc:sldMk cId="2409425505" sldId="4723"/>
            <ac:spMk id="5" creationId="{596AF18B-65BF-DB48-9E25-AFA12E81586C}"/>
          </ac:spMkLst>
        </pc:spChg>
      </pc:sldChg>
      <pc:sldChg chg="modSp">
        <pc:chgData name="Philippa Bernard" userId="S::philippa@domhan-vision.com::e8b290d1-3150-4ee1-a324-caaf74b694b9" providerId="AD" clId="Web-{D6376337-0F4F-4CF7-B41C-98099F5D6A1C}" dt="2023-09-15T09:28:41.693" v="17" actId="1076"/>
        <pc:sldMkLst>
          <pc:docMk/>
          <pc:sldMk cId="1913219162" sldId="4752"/>
        </pc:sldMkLst>
        <pc:spChg chg="mod">
          <ac:chgData name="Philippa Bernard" userId="S::philippa@domhan-vision.com::e8b290d1-3150-4ee1-a324-caaf74b694b9" providerId="AD" clId="Web-{D6376337-0F4F-4CF7-B41C-98099F5D6A1C}" dt="2023-09-15T09:28:41.693" v="17" actId="1076"/>
          <ac:spMkLst>
            <pc:docMk/>
            <pc:sldMk cId="1913219162" sldId="4752"/>
            <ac:spMk id="3" creationId="{ADF5C584-F9E8-34DF-03A6-10E46BF642E4}"/>
          </ac:spMkLst>
        </pc:spChg>
      </pc:sldChg>
    </pc:docChg>
  </pc:docChgLst>
  <pc:docChgLst>
    <pc:chgData name="Mark Bolger ( Momentum Consulting )" userId="5191d3a0-a879-4689-ad06-75e79f89cfa4" providerId="ADAL" clId="{99F438B5-8AE8-4F2F-B8E8-A1CD616CD6ED}"/>
    <pc:docChg chg="addSld delSld modSld delSection modSection">
      <pc:chgData name="Mark Bolger ( Momentum Consulting )" userId="5191d3a0-a879-4689-ad06-75e79f89cfa4" providerId="ADAL" clId="{99F438B5-8AE8-4F2F-B8E8-A1CD616CD6ED}" dt="2023-09-05T05:37:40.551" v="643" actId="17851"/>
      <pc:docMkLst>
        <pc:docMk/>
      </pc:docMkLst>
      <pc:sldChg chg="del">
        <pc:chgData name="Mark Bolger ( Momentum Consulting )" userId="5191d3a0-a879-4689-ad06-75e79f89cfa4" providerId="ADAL" clId="{99F438B5-8AE8-4F2F-B8E8-A1CD616CD6ED}" dt="2023-09-05T05:28:52.950" v="638" actId="2696"/>
        <pc:sldMkLst>
          <pc:docMk/>
          <pc:sldMk cId="1329186062" sldId="4323"/>
        </pc:sldMkLst>
      </pc:sldChg>
      <pc:sldChg chg="del">
        <pc:chgData name="Mark Bolger ( Momentum Consulting )" userId="5191d3a0-a879-4689-ad06-75e79f89cfa4" providerId="ADAL" clId="{99F438B5-8AE8-4F2F-B8E8-A1CD616CD6ED}" dt="2023-09-05T05:37:34.949" v="642" actId="2696"/>
        <pc:sldMkLst>
          <pc:docMk/>
          <pc:sldMk cId="801132620" sldId="4352"/>
        </pc:sldMkLst>
      </pc:sldChg>
      <pc:sldChg chg="del">
        <pc:chgData name="Mark Bolger ( Momentum Consulting )" userId="5191d3a0-a879-4689-ad06-75e79f89cfa4" providerId="ADAL" clId="{99F438B5-8AE8-4F2F-B8E8-A1CD616CD6ED}" dt="2023-09-05T05:37:34.949" v="642" actId="2696"/>
        <pc:sldMkLst>
          <pc:docMk/>
          <pc:sldMk cId="3919662266" sldId="4428"/>
        </pc:sldMkLst>
      </pc:sldChg>
      <pc:sldChg chg="del">
        <pc:chgData name="Mark Bolger ( Momentum Consulting )" userId="5191d3a0-a879-4689-ad06-75e79f89cfa4" providerId="ADAL" clId="{99F438B5-8AE8-4F2F-B8E8-A1CD616CD6ED}" dt="2023-09-05T05:37:34.949" v="642" actId="2696"/>
        <pc:sldMkLst>
          <pc:docMk/>
          <pc:sldMk cId="3677620040" sldId="4429"/>
        </pc:sldMkLst>
      </pc:sldChg>
      <pc:sldChg chg="del">
        <pc:chgData name="Mark Bolger ( Momentum Consulting )" userId="5191d3a0-a879-4689-ad06-75e79f89cfa4" providerId="ADAL" clId="{99F438B5-8AE8-4F2F-B8E8-A1CD616CD6ED}" dt="2023-09-05T05:37:34.949" v="642" actId="2696"/>
        <pc:sldMkLst>
          <pc:docMk/>
          <pc:sldMk cId="1134263825" sldId="4430"/>
        </pc:sldMkLst>
      </pc:sldChg>
      <pc:sldChg chg="del">
        <pc:chgData name="Mark Bolger ( Momentum Consulting )" userId="5191d3a0-a879-4689-ad06-75e79f89cfa4" providerId="ADAL" clId="{99F438B5-8AE8-4F2F-B8E8-A1CD616CD6ED}" dt="2023-09-05T05:37:34.949" v="642" actId="2696"/>
        <pc:sldMkLst>
          <pc:docMk/>
          <pc:sldMk cId="224709516" sldId="4431"/>
        </pc:sldMkLst>
      </pc:sldChg>
      <pc:sldChg chg="del">
        <pc:chgData name="Mark Bolger ( Momentum Consulting )" userId="5191d3a0-a879-4689-ad06-75e79f89cfa4" providerId="ADAL" clId="{99F438B5-8AE8-4F2F-B8E8-A1CD616CD6ED}" dt="2023-09-05T05:37:34.949" v="642" actId="2696"/>
        <pc:sldMkLst>
          <pc:docMk/>
          <pc:sldMk cId="940685259" sldId="4432"/>
        </pc:sldMkLst>
      </pc:sldChg>
      <pc:sldChg chg="del">
        <pc:chgData name="Mark Bolger ( Momentum Consulting )" userId="5191d3a0-a879-4689-ad06-75e79f89cfa4" providerId="ADAL" clId="{99F438B5-8AE8-4F2F-B8E8-A1CD616CD6ED}" dt="2023-09-05T05:37:34.949" v="642" actId="2696"/>
        <pc:sldMkLst>
          <pc:docMk/>
          <pc:sldMk cId="3902694440" sldId="4433"/>
        </pc:sldMkLst>
      </pc:sldChg>
      <pc:sldChg chg="del">
        <pc:chgData name="Mark Bolger ( Momentum Consulting )" userId="5191d3a0-a879-4689-ad06-75e79f89cfa4" providerId="ADAL" clId="{99F438B5-8AE8-4F2F-B8E8-A1CD616CD6ED}" dt="2023-09-05T05:37:34.949" v="642" actId="2696"/>
        <pc:sldMkLst>
          <pc:docMk/>
          <pc:sldMk cId="1358466573" sldId="4434"/>
        </pc:sldMkLst>
      </pc:sldChg>
      <pc:sldChg chg="del">
        <pc:chgData name="Mark Bolger ( Momentum Consulting )" userId="5191d3a0-a879-4689-ad06-75e79f89cfa4" providerId="ADAL" clId="{99F438B5-8AE8-4F2F-B8E8-A1CD616CD6ED}" dt="2023-09-05T05:37:34.949" v="642" actId="2696"/>
        <pc:sldMkLst>
          <pc:docMk/>
          <pc:sldMk cId="1483083219" sldId="4435"/>
        </pc:sldMkLst>
      </pc:sldChg>
      <pc:sldChg chg="del">
        <pc:chgData name="Mark Bolger ( Momentum Consulting )" userId="5191d3a0-a879-4689-ad06-75e79f89cfa4" providerId="ADAL" clId="{99F438B5-8AE8-4F2F-B8E8-A1CD616CD6ED}" dt="2023-09-05T05:37:34.949" v="642" actId="2696"/>
        <pc:sldMkLst>
          <pc:docMk/>
          <pc:sldMk cId="2882040495" sldId="4436"/>
        </pc:sldMkLst>
      </pc:sldChg>
      <pc:sldChg chg="del">
        <pc:chgData name="Mark Bolger ( Momentum Consulting )" userId="5191d3a0-a879-4689-ad06-75e79f89cfa4" providerId="ADAL" clId="{99F438B5-8AE8-4F2F-B8E8-A1CD616CD6ED}" dt="2023-09-05T05:37:34.949" v="642" actId="2696"/>
        <pc:sldMkLst>
          <pc:docMk/>
          <pc:sldMk cId="3430622793" sldId="4437"/>
        </pc:sldMkLst>
      </pc:sldChg>
      <pc:sldChg chg="del">
        <pc:chgData name="Mark Bolger ( Momentum Consulting )" userId="5191d3a0-a879-4689-ad06-75e79f89cfa4" providerId="ADAL" clId="{99F438B5-8AE8-4F2F-B8E8-A1CD616CD6ED}" dt="2023-09-05T05:37:34.949" v="642" actId="2696"/>
        <pc:sldMkLst>
          <pc:docMk/>
          <pc:sldMk cId="3332630854" sldId="4438"/>
        </pc:sldMkLst>
      </pc:sldChg>
      <pc:sldChg chg="del">
        <pc:chgData name="Mark Bolger ( Momentum Consulting )" userId="5191d3a0-a879-4689-ad06-75e79f89cfa4" providerId="ADAL" clId="{99F438B5-8AE8-4F2F-B8E8-A1CD616CD6ED}" dt="2023-09-05T05:37:34.949" v="642" actId="2696"/>
        <pc:sldMkLst>
          <pc:docMk/>
          <pc:sldMk cId="2396268745" sldId="4439"/>
        </pc:sldMkLst>
      </pc:sldChg>
      <pc:sldChg chg="del">
        <pc:chgData name="Mark Bolger ( Momentum Consulting )" userId="5191d3a0-a879-4689-ad06-75e79f89cfa4" providerId="ADAL" clId="{99F438B5-8AE8-4F2F-B8E8-A1CD616CD6ED}" dt="2023-09-05T05:37:34.949" v="642" actId="2696"/>
        <pc:sldMkLst>
          <pc:docMk/>
          <pc:sldMk cId="2122806037" sldId="4440"/>
        </pc:sldMkLst>
      </pc:sldChg>
      <pc:sldChg chg="del">
        <pc:chgData name="Mark Bolger ( Momentum Consulting )" userId="5191d3a0-a879-4689-ad06-75e79f89cfa4" providerId="ADAL" clId="{99F438B5-8AE8-4F2F-B8E8-A1CD616CD6ED}" dt="2023-09-05T05:37:34.949" v="642" actId="2696"/>
        <pc:sldMkLst>
          <pc:docMk/>
          <pc:sldMk cId="2050470200" sldId="4441"/>
        </pc:sldMkLst>
      </pc:sldChg>
      <pc:sldChg chg="del">
        <pc:chgData name="Mark Bolger ( Momentum Consulting )" userId="5191d3a0-a879-4689-ad06-75e79f89cfa4" providerId="ADAL" clId="{99F438B5-8AE8-4F2F-B8E8-A1CD616CD6ED}" dt="2023-09-05T05:37:34.949" v="642" actId="2696"/>
        <pc:sldMkLst>
          <pc:docMk/>
          <pc:sldMk cId="1227871676" sldId="4442"/>
        </pc:sldMkLst>
      </pc:sldChg>
      <pc:sldChg chg="del">
        <pc:chgData name="Mark Bolger ( Momentum Consulting )" userId="5191d3a0-a879-4689-ad06-75e79f89cfa4" providerId="ADAL" clId="{99F438B5-8AE8-4F2F-B8E8-A1CD616CD6ED}" dt="2023-09-05T05:37:34.949" v="642" actId="2696"/>
        <pc:sldMkLst>
          <pc:docMk/>
          <pc:sldMk cId="4056990027" sldId="4443"/>
        </pc:sldMkLst>
      </pc:sldChg>
      <pc:sldChg chg="del">
        <pc:chgData name="Mark Bolger ( Momentum Consulting )" userId="5191d3a0-a879-4689-ad06-75e79f89cfa4" providerId="ADAL" clId="{99F438B5-8AE8-4F2F-B8E8-A1CD616CD6ED}" dt="2023-09-05T05:37:34.949" v="642" actId="2696"/>
        <pc:sldMkLst>
          <pc:docMk/>
          <pc:sldMk cId="2770811219" sldId="4444"/>
        </pc:sldMkLst>
      </pc:sldChg>
      <pc:sldChg chg="del">
        <pc:chgData name="Mark Bolger ( Momentum Consulting )" userId="5191d3a0-a879-4689-ad06-75e79f89cfa4" providerId="ADAL" clId="{99F438B5-8AE8-4F2F-B8E8-A1CD616CD6ED}" dt="2023-09-05T05:37:34.949" v="642" actId="2696"/>
        <pc:sldMkLst>
          <pc:docMk/>
          <pc:sldMk cId="1892528795" sldId="4445"/>
        </pc:sldMkLst>
      </pc:sldChg>
      <pc:sldChg chg="del">
        <pc:chgData name="Mark Bolger ( Momentum Consulting )" userId="5191d3a0-a879-4689-ad06-75e79f89cfa4" providerId="ADAL" clId="{99F438B5-8AE8-4F2F-B8E8-A1CD616CD6ED}" dt="2023-09-05T05:37:34.949" v="642" actId="2696"/>
        <pc:sldMkLst>
          <pc:docMk/>
          <pc:sldMk cId="777768255" sldId="4446"/>
        </pc:sldMkLst>
      </pc:sldChg>
      <pc:sldChg chg="del">
        <pc:chgData name="Mark Bolger ( Momentum Consulting )" userId="5191d3a0-a879-4689-ad06-75e79f89cfa4" providerId="ADAL" clId="{99F438B5-8AE8-4F2F-B8E8-A1CD616CD6ED}" dt="2023-09-05T05:37:34.949" v="642" actId="2696"/>
        <pc:sldMkLst>
          <pc:docMk/>
          <pc:sldMk cId="3291209902" sldId="4447"/>
        </pc:sldMkLst>
      </pc:sldChg>
      <pc:sldChg chg="del">
        <pc:chgData name="Mark Bolger ( Momentum Consulting )" userId="5191d3a0-a879-4689-ad06-75e79f89cfa4" providerId="ADAL" clId="{99F438B5-8AE8-4F2F-B8E8-A1CD616CD6ED}" dt="2023-09-05T05:37:34.949" v="642" actId="2696"/>
        <pc:sldMkLst>
          <pc:docMk/>
          <pc:sldMk cId="3652644037" sldId="4448"/>
        </pc:sldMkLst>
      </pc:sldChg>
      <pc:sldChg chg="del">
        <pc:chgData name="Mark Bolger ( Momentum Consulting )" userId="5191d3a0-a879-4689-ad06-75e79f89cfa4" providerId="ADAL" clId="{99F438B5-8AE8-4F2F-B8E8-A1CD616CD6ED}" dt="2023-09-05T05:37:34.949" v="642" actId="2696"/>
        <pc:sldMkLst>
          <pc:docMk/>
          <pc:sldMk cId="2436113210" sldId="4449"/>
        </pc:sldMkLst>
      </pc:sldChg>
      <pc:sldChg chg="del">
        <pc:chgData name="Mark Bolger ( Momentum Consulting )" userId="5191d3a0-a879-4689-ad06-75e79f89cfa4" providerId="ADAL" clId="{99F438B5-8AE8-4F2F-B8E8-A1CD616CD6ED}" dt="2023-09-05T05:37:34.949" v="642" actId="2696"/>
        <pc:sldMkLst>
          <pc:docMk/>
          <pc:sldMk cId="26389282" sldId="4450"/>
        </pc:sldMkLst>
      </pc:sldChg>
      <pc:sldChg chg="del">
        <pc:chgData name="Mark Bolger ( Momentum Consulting )" userId="5191d3a0-a879-4689-ad06-75e79f89cfa4" providerId="ADAL" clId="{99F438B5-8AE8-4F2F-B8E8-A1CD616CD6ED}" dt="2023-09-05T05:37:34.949" v="642" actId="2696"/>
        <pc:sldMkLst>
          <pc:docMk/>
          <pc:sldMk cId="3108786132" sldId="4451"/>
        </pc:sldMkLst>
      </pc:sldChg>
      <pc:sldChg chg="del">
        <pc:chgData name="Mark Bolger ( Momentum Consulting )" userId="5191d3a0-a879-4689-ad06-75e79f89cfa4" providerId="ADAL" clId="{99F438B5-8AE8-4F2F-B8E8-A1CD616CD6ED}" dt="2023-09-05T05:37:34.949" v="642" actId="2696"/>
        <pc:sldMkLst>
          <pc:docMk/>
          <pc:sldMk cId="439182053" sldId="4452"/>
        </pc:sldMkLst>
      </pc:sldChg>
      <pc:sldChg chg="del">
        <pc:chgData name="Mark Bolger ( Momentum Consulting )" userId="5191d3a0-a879-4689-ad06-75e79f89cfa4" providerId="ADAL" clId="{99F438B5-8AE8-4F2F-B8E8-A1CD616CD6ED}" dt="2023-09-05T05:37:34.949" v="642" actId="2696"/>
        <pc:sldMkLst>
          <pc:docMk/>
          <pc:sldMk cId="1424751178" sldId="4453"/>
        </pc:sldMkLst>
      </pc:sldChg>
      <pc:sldChg chg="del">
        <pc:chgData name="Mark Bolger ( Momentum Consulting )" userId="5191d3a0-a879-4689-ad06-75e79f89cfa4" providerId="ADAL" clId="{99F438B5-8AE8-4F2F-B8E8-A1CD616CD6ED}" dt="2023-09-05T05:37:34.949" v="642" actId="2696"/>
        <pc:sldMkLst>
          <pc:docMk/>
          <pc:sldMk cId="1310372608" sldId="4454"/>
        </pc:sldMkLst>
      </pc:sldChg>
      <pc:sldChg chg="del">
        <pc:chgData name="Mark Bolger ( Momentum Consulting )" userId="5191d3a0-a879-4689-ad06-75e79f89cfa4" providerId="ADAL" clId="{99F438B5-8AE8-4F2F-B8E8-A1CD616CD6ED}" dt="2023-09-05T05:37:34.949" v="642" actId="2696"/>
        <pc:sldMkLst>
          <pc:docMk/>
          <pc:sldMk cId="4114711940" sldId="4455"/>
        </pc:sldMkLst>
      </pc:sldChg>
      <pc:sldChg chg="del">
        <pc:chgData name="Mark Bolger ( Momentum Consulting )" userId="5191d3a0-a879-4689-ad06-75e79f89cfa4" providerId="ADAL" clId="{99F438B5-8AE8-4F2F-B8E8-A1CD616CD6ED}" dt="2023-09-05T05:37:34.949" v="642" actId="2696"/>
        <pc:sldMkLst>
          <pc:docMk/>
          <pc:sldMk cId="378317237" sldId="4456"/>
        </pc:sldMkLst>
      </pc:sldChg>
      <pc:sldChg chg="del">
        <pc:chgData name="Mark Bolger ( Momentum Consulting )" userId="5191d3a0-a879-4689-ad06-75e79f89cfa4" providerId="ADAL" clId="{99F438B5-8AE8-4F2F-B8E8-A1CD616CD6ED}" dt="2023-09-05T05:37:34.949" v="642" actId="2696"/>
        <pc:sldMkLst>
          <pc:docMk/>
          <pc:sldMk cId="3996492376" sldId="4457"/>
        </pc:sldMkLst>
      </pc:sldChg>
      <pc:sldChg chg="del">
        <pc:chgData name="Mark Bolger ( Momentum Consulting )" userId="5191d3a0-a879-4689-ad06-75e79f89cfa4" providerId="ADAL" clId="{99F438B5-8AE8-4F2F-B8E8-A1CD616CD6ED}" dt="2023-09-05T05:37:34.949" v="642" actId="2696"/>
        <pc:sldMkLst>
          <pc:docMk/>
          <pc:sldMk cId="1145388875" sldId="4458"/>
        </pc:sldMkLst>
      </pc:sldChg>
      <pc:sldChg chg="del">
        <pc:chgData name="Mark Bolger ( Momentum Consulting )" userId="5191d3a0-a879-4689-ad06-75e79f89cfa4" providerId="ADAL" clId="{99F438B5-8AE8-4F2F-B8E8-A1CD616CD6ED}" dt="2023-09-05T05:28:52.950" v="638" actId="2696"/>
        <pc:sldMkLst>
          <pc:docMk/>
          <pc:sldMk cId="3668945599" sldId="4464"/>
        </pc:sldMkLst>
      </pc:sldChg>
      <pc:sldChg chg="del">
        <pc:chgData name="Mark Bolger ( Momentum Consulting )" userId="5191d3a0-a879-4689-ad06-75e79f89cfa4" providerId="ADAL" clId="{99F438B5-8AE8-4F2F-B8E8-A1CD616CD6ED}" dt="2023-09-05T05:28:52.950" v="638" actId="2696"/>
        <pc:sldMkLst>
          <pc:docMk/>
          <pc:sldMk cId="3213740891" sldId="4465"/>
        </pc:sldMkLst>
      </pc:sldChg>
      <pc:sldChg chg="del">
        <pc:chgData name="Mark Bolger ( Momentum Consulting )" userId="5191d3a0-a879-4689-ad06-75e79f89cfa4" providerId="ADAL" clId="{99F438B5-8AE8-4F2F-B8E8-A1CD616CD6ED}" dt="2023-09-05T05:28:52.950" v="638" actId="2696"/>
        <pc:sldMkLst>
          <pc:docMk/>
          <pc:sldMk cId="2322448515" sldId="4466"/>
        </pc:sldMkLst>
      </pc:sldChg>
      <pc:sldChg chg="del">
        <pc:chgData name="Mark Bolger ( Momentum Consulting )" userId="5191d3a0-a879-4689-ad06-75e79f89cfa4" providerId="ADAL" clId="{99F438B5-8AE8-4F2F-B8E8-A1CD616CD6ED}" dt="2023-09-05T05:28:52.950" v="638" actId="2696"/>
        <pc:sldMkLst>
          <pc:docMk/>
          <pc:sldMk cId="1183338277" sldId="4467"/>
        </pc:sldMkLst>
      </pc:sldChg>
      <pc:sldChg chg="del">
        <pc:chgData name="Mark Bolger ( Momentum Consulting )" userId="5191d3a0-a879-4689-ad06-75e79f89cfa4" providerId="ADAL" clId="{99F438B5-8AE8-4F2F-B8E8-A1CD616CD6ED}" dt="2023-09-05T05:28:52.950" v="638" actId="2696"/>
        <pc:sldMkLst>
          <pc:docMk/>
          <pc:sldMk cId="1381015701" sldId="4468"/>
        </pc:sldMkLst>
      </pc:sldChg>
      <pc:sldChg chg="del">
        <pc:chgData name="Mark Bolger ( Momentum Consulting )" userId="5191d3a0-a879-4689-ad06-75e79f89cfa4" providerId="ADAL" clId="{99F438B5-8AE8-4F2F-B8E8-A1CD616CD6ED}" dt="2023-09-05T05:28:52.950" v="638" actId="2696"/>
        <pc:sldMkLst>
          <pc:docMk/>
          <pc:sldMk cId="121270178" sldId="4469"/>
        </pc:sldMkLst>
      </pc:sldChg>
      <pc:sldChg chg="del">
        <pc:chgData name="Mark Bolger ( Momentum Consulting )" userId="5191d3a0-a879-4689-ad06-75e79f89cfa4" providerId="ADAL" clId="{99F438B5-8AE8-4F2F-B8E8-A1CD616CD6ED}" dt="2023-09-05T05:28:52.950" v="638" actId="2696"/>
        <pc:sldMkLst>
          <pc:docMk/>
          <pc:sldMk cId="2188694654" sldId="4470"/>
        </pc:sldMkLst>
      </pc:sldChg>
      <pc:sldChg chg="del">
        <pc:chgData name="Mark Bolger ( Momentum Consulting )" userId="5191d3a0-a879-4689-ad06-75e79f89cfa4" providerId="ADAL" clId="{99F438B5-8AE8-4F2F-B8E8-A1CD616CD6ED}" dt="2023-09-05T05:28:52.950" v="638" actId="2696"/>
        <pc:sldMkLst>
          <pc:docMk/>
          <pc:sldMk cId="3762668365" sldId="4471"/>
        </pc:sldMkLst>
      </pc:sldChg>
      <pc:sldChg chg="del">
        <pc:chgData name="Mark Bolger ( Momentum Consulting )" userId="5191d3a0-a879-4689-ad06-75e79f89cfa4" providerId="ADAL" clId="{99F438B5-8AE8-4F2F-B8E8-A1CD616CD6ED}" dt="2023-09-05T05:28:52.950" v="638" actId="2696"/>
        <pc:sldMkLst>
          <pc:docMk/>
          <pc:sldMk cId="2943340043" sldId="4472"/>
        </pc:sldMkLst>
      </pc:sldChg>
      <pc:sldChg chg="del">
        <pc:chgData name="Mark Bolger ( Momentum Consulting )" userId="5191d3a0-a879-4689-ad06-75e79f89cfa4" providerId="ADAL" clId="{99F438B5-8AE8-4F2F-B8E8-A1CD616CD6ED}" dt="2023-09-05T05:28:52.950" v="638" actId="2696"/>
        <pc:sldMkLst>
          <pc:docMk/>
          <pc:sldMk cId="1696466958" sldId="4473"/>
        </pc:sldMkLst>
      </pc:sldChg>
      <pc:sldChg chg="del">
        <pc:chgData name="Mark Bolger ( Momentum Consulting )" userId="5191d3a0-a879-4689-ad06-75e79f89cfa4" providerId="ADAL" clId="{99F438B5-8AE8-4F2F-B8E8-A1CD616CD6ED}" dt="2023-09-05T05:28:52.950" v="638" actId="2696"/>
        <pc:sldMkLst>
          <pc:docMk/>
          <pc:sldMk cId="3130983799" sldId="4474"/>
        </pc:sldMkLst>
      </pc:sldChg>
      <pc:sldChg chg="del">
        <pc:chgData name="Mark Bolger ( Momentum Consulting )" userId="5191d3a0-a879-4689-ad06-75e79f89cfa4" providerId="ADAL" clId="{99F438B5-8AE8-4F2F-B8E8-A1CD616CD6ED}" dt="2023-09-05T05:28:52.950" v="638" actId="2696"/>
        <pc:sldMkLst>
          <pc:docMk/>
          <pc:sldMk cId="2918870068" sldId="4475"/>
        </pc:sldMkLst>
      </pc:sldChg>
      <pc:sldChg chg="add">
        <pc:chgData name="Mark Bolger ( Momentum Consulting )" userId="5191d3a0-a879-4689-ad06-75e79f89cfa4" providerId="ADAL" clId="{99F438B5-8AE8-4F2F-B8E8-A1CD616CD6ED}" dt="2023-09-05T05:33:31.412" v="640"/>
        <pc:sldMkLst>
          <pc:docMk/>
          <pc:sldMk cId="4069194174" sldId="4475"/>
        </pc:sldMkLst>
      </pc:sldChg>
      <pc:sldChg chg="add">
        <pc:chgData name="Mark Bolger ( Momentum Consulting )" userId="5191d3a0-a879-4689-ad06-75e79f89cfa4" providerId="ADAL" clId="{99F438B5-8AE8-4F2F-B8E8-A1CD616CD6ED}" dt="2023-09-05T05:33:31.412" v="640"/>
        <pc:sldMkLst>
          <pc:docMk/>
          <pc:sldMk cId="1520867214" sldId="4476"/>
        </pc:sldMkLst>
      </pc:sldChg>
      <pc:sldChg chg="del">
        <pc:chgData name="Mark Bolger ( Momentum Consulting )" userId="5191d3a0-a879-4689-ad06-75e79f89cfa4" providerId="ADAL" clId="{99F438B5-8AE8-4F2F-B8E8-A1CD616CD6ED}" dt="2023-09-05T05:28:52.950" v="638" actId="2696"/>
        <pc:sldMkLst>
          <pc:docMk/>
          <pc:sldMk cId="2609433481" sldId="4476"/>
        </pc:sldMkLst>
      </pc:sldChg>
      <pc:sldChg chg="add">
        <pc:chgData name="Mark Bolger ( Momentum Consulting )" userId="5191d3a0-a879-4689-ad06-75e79f89cfa4" providerId="ADAL" clId="{99F438B5-8AE8-4F2F-B8E8-A1CD616CD6ED}" dt="2023-09-05T05:33:31.412" v="640"/>
        <pc:sldMkLst>
          <pc:docMk/>
          <pc:sldMk cId="301094698" sldId="4477"/>
        </pc:sldMkLst>
      </pc:sldChg>
      <pc:sldChg chg="del">
        <pc:chgData name="Mark Bolger ( Momentum Consulting )" userId="5191d3a0-a879-4689-ad06-75e79f89cfa4" providerId="ADAL" clId="{99F438B5-8AE8-4F2F-B8E8-A1CD616CD6ED}" dt="2023-09-05T05:28:52.950" v="638" actId="2696"/>
        <pc:sldMkLst>
          <pc:docMk/>
          <pc:sldMk cId="903366427" sldId="4477"/>
        </pc:sldMkLst>
      </pc:sldChg>
      <pc:sldChg chg="del">
        <pc:chgData name="Mark Bolger ( Momentum Consulting )" userId="5191d3a0-a879-4689-ad06-75e79f89cfa4" providerId="ADAL" clId="{99F438B5-8AE8-4F2F-B8E8-A1CD616CD6ED}" dt="2023-09-05T05:28:52.950" v="638" actId="2696"/>
        <pc:sldMkLst>
          <pc:docMk/>
          <pc:sldMk cId="2211203892" sldId="4478"/>
        </pc:sldMkLst>
      </pc:sldChg>
      <pc:sldChg chg="add">
        <pc:chgData name="Mark Bolger ( Momentum Consulting )" userId="5191d3a0-a879-4689-ad06-75e79f89cfa4" providerId="ADAL" clId="{99F438B5-8AE8-4F2F-B8E8-A1CD616CD6ED}" dt="2023-09-05T05:33:31.412" v="640"/>
        <pc:sldMkLst>
          <pc:docMk/>
          <pc:sldMk cId="2505247204" sldId="4478"/>
        </pc:sldMkLst>
      </pc:sldChg>
      <pc:sldChg chg="add">
        <pc:chgData name="Mark Bolger ( Momentum Consulting )" userId="5191d3a0-a879-4689-ad06-75e79f89cfa4" providerId="ADAL" clId="{99F438B5-8AE8-4F2F-B8E8-A1CD616CD6ED}" dt="2023-09-05T05:33:31.412" v="640"/>
        <pc:sldMkLst>
          <pc:docMk/>
          <pc:sldMk cId="271844772" sldId="4479"/>
        </pc:sldMkLst>
      </pc:sldChg>
      <pc:sldChg chg="add">
        <pc:chgData name="Mark Bolger ( Momentum Consulting )" userId="5191d3a0-a879-4689-ad06-75e79f89cfa4" providerId="ADAL" clId="{99F438B5-8AE8-4F2F-B8E8-A1CD616CD6ED}" dt="2023-09-05T05:33:31.412" v="640"/>
        <pc:sldMkLst>
          <pc:docMk/>
          <pc:sldMk cId="2097565129" sldId="4480"/>
        </pc:sldMkLst>
      </pc:sldChg>
      <pc:sldChg chg="del">
        <pc:chgData name="Mark Bolger ( Momentum Consulting )" userId="5191d3a0-a879-4689-ad06-75e79f89cfa4" providerId="ADAL" clId="{99F438B5-8AE8-4F2F-B8E8-A1CD616CD6ED}" dt="2023-09-05T05:28:52.950" v="638" actId="2696"/>
        <pc:sldMkLst>
          <pc:docMk/>
          <pc:sldMk cId="3490292027" sldId="4480"/>
        </pc:sldMkLst>
      </pc:sldChg>
      <pc:sldChg chg="del">
        <pc:chgData name="Mark Bolger ( Momentum Consulting )" userId="5191d3a0-a879-4689-ad06-75e79f89cfa4" providerId="ADAL" clId="{99F438B5-8AE8-4F2F-B8E8-A1CD616CD6ED}" dt="2023-09-05T05:28:52.950" v="638" actId="2696"/>
        <pc:sldMkLst>
          <pc:docMk/>
          <pc:sldMk cId="2020924364" sldId="4481"/>
        </pc:sldMkLst>
      </pc:sldChg>
      <pc:sldChg chg="add">
        <pc:chgData name="Mark Bolger ( Momentum Consulting )" userId="5191d3a0-a879-4689-ad06-75e79f89cfa4" providerId="ADAL" clId="{99F438B5-8AE8-4F2F-B8E8-A1CD616CD6ED}" dt="2023-09-05T05:33:31.412" v="640"/>
        <pc:sldMkLst>
          <pc:docMk/>
          <pc:sldMk cId="3332765393" sldId="4481"/>
        </pc:sldMkLst>
      </pc:sldChg>
      <pc:sldChg chg="del">
        <pc:chgData name="Mark Bolger ( Momentum Consulting )" userId="5191d3a0-a879-4689-ad06-75e79f89cfa4" providerId="ADAL" clId="{99F438B5-8AE8-4F2F-B8E8-A1CD616CD6ED}" dt="2023-09-05T05:37:34.949" v="642" actId="2696"/>
        <pc:sldMkLst>
          <pc:docMk/>
          <pc:sldMk cId="3641001618" sldId="4485"/>
        </pc:sldMkLst>
      </pc:sldChg>
      <pc:sldChg chg="del">
        <pc:chgData name="Mark Bolger ( Momentum Consulting )" userId="5191d3a0-a879-4689-ad06-75e79f89cfa4" providerId="ADAL" clId="{99F438B5-8AE8-4F2F-B8E8-A1CD616CD6ED}" dt="2023-09-05T05:37:34.949" v="642" actId="2696"/>
        <pc:sldMkLst>
          <pc:docMk/>
          <pc:sldMk cId="3862395390" sldId="4486"/>
        </pc:sldMkLst>
      </pc:sldChg>
      <pc:sldChg chg="del">
        <pc:chgData name="Mark Bolger ( Momentum Consulting )" userId="5191d3a0-a879-4689-ad06-75e79f89cfa4" providerId="ADAL" clId="{99F438B5-8AE8-4F2F-B8E8-A1CD616CD6ED}" dt="2023-09-05T05:37:34.949" v="642" actId="2696"/>
        <pc:sldMkLst>
          <pc:docMk/>
          <pc:sldMk cId="1740719109" sldId="4487"/>
        </pc:sldMkLst>
      </pc:sldChg>
      <pc:sldChg chg="del">
        <pc:chgData name="Mark Bolger ( Momentum Consulting )" userId="5191d3a0-a879-4689-ad06-75e79f89cfa4" providerId="ADAL" clId="{99F438B5-8AE8-4F2F-B8E8-A1CD616CD6ED}" dt="2023-09-05T05:28:52.950" v="638" actId="2696"/>
        <pc:sldMkLst>
          <pc:docMk/>
          <pc:sldMk cId="799284050" sldId="4488"/>
        </pc:sldMkLst>
      </pc:sldChg>
      <pc:sldChg chg="add">
        <pc:chgData name="Mark Bolger ( Momentum Consulting )" userId="5191d3a0-a879-4689-ad06-75e79f89cfa4" providerId="ADAL" clId="{99F438B5-8AE8-4F2F-B8E8-A1CD616CD6ED}" dt="2023-09-05T05:33:31.412" v="640"/>
        <pc:sldMkLst>
          <pc:docMk/>
          <pc:sldMk cId="1845337013" sldId="4499"/>
        </pc:sldMkLst>
      </pc:sldChg>
      <pc:sldChg chg="del">
        <pc:chgData name="Mark Bolger ( Momentum Consulting )" userId="5191d3a0-a879-4689-ad06-75e79f89cfa4" providerId="ADAL" clId="{99F438B5-8AE8-4F2F-B8E8-A1CD616CD6ED}" dt="2023-09-05T05:28:52.950" v="638" actId="2696"/>
        <pc:sldMkLst>
          <pc:docMk/>
          <pc:sldMk cId="3223022187" sldId="4644"/>
        </pc:sldMkLst>
      </pc:sldChg>
      <pc:sldChg chg="del">
        <pc:chgData name="Mark Bolger ( Momentum Consulting )" userId="5191d3a0-a879-4689-ad06-75e79f89cfa4" providerId="ADAL" clId="{99F438B5-8AE8-4F2F-B8E8-A1CD616CD6ED}" dt="2023-09-05T05:37:34.949" v="642" actId="2696"/>
        <pc:sldMkLst>
          <pc:docMk/>
          <pc:sldMk cId="2420516800" sldId="4651"/>
        </pc:sldMkLst>
      </pc:sldChg>
      <pc:sldChg chg="del">
        <pc:chgData name="Mark Bolger ( Momentum Consulting )" userId="5191d3a0-a879-4689-ad06-75e79f89cfa4" providerId="ADAL" clId="{99F438B5-8AE8-4F2F-B8E8-A1CD616CD6ED}" dt="2023-09-05T05:28:52.950" v="638" actId="2696"/>
        <pc:sldMkLst>
          <pc:docMk/>
          <pc:sldMk cId="2418131843" sldId="4652"/>
        </pc:sldMkLst>
      </pc:sldChg>
      <pc:sldChg chg="del">
        <pc:chgData name="Mark Bolger ( Momentum Consulting )" userId="5191d3a0-a879-4689-ad06-75e79f89cfa4" providerId="ADAL" clId="{99F438B5-8AE8-4F2F-B8E8-A1CD616CD6ED}" dt="2023-09-05T05:37:34.949" v="642" actId="2696"/>
        <pc:sldMkLst>
          <pc:docMk/>
          <pc:sldMk cId="2555578765" sldId="4673"/>
        </pc:sldMkLst>
      </pc:sldChg>
      <pc:sldChg chg="del">
        <pc:chgData name="Mark Bolger ( Momentum Consulting )" userId="5191d3a0-a879-4689-ad06-75e79f89cfa4" providerId="ADAL" clId="{99F438B5-8AE8-4F2F-B8E8-A1CD616CD6ED}" dt="2023-09-05T05:37:34.949" v="642" actId="2696"/>
        <pc:sldMkLst>
          <pc:docMk/>
          <pc:sldMk cId="756634702" sldId="4674"/>
        </pc:sldMkLst>
      </pc:sldChg>
      <pc:sldChg chg="del">
        <pc:chgData name="Mark Bolger ( Momentum Consulting )" userId="5191d3a0-a879-4689-ad06-75e79f89cfa4" providerId="ADAL" clId="{99F438B5-8AE8-4F2F-B8E8-A1CD616CD6ED}" dt="2023-09-05T05:37:34.949" v="642" actId="2696"/>
        <pc:sldMkLst>
          <pc:docMk/>
          <pc:sldMk cId="72043259" sldId="4675"/>
        </pc:sldMkLst>
      </pc:sldChg>
      <pc:sldChg chg="del">
        <pc:chgData name="Mark Bolger ( Momentum Consulting )" userId="5191d3a0-a879-4689-ad06-75e79f89cfa4" providerId="ADAL" clId="{99F438B5-8AE8-4F2F-B8E8-A1CD616CD6ED}" dt="2023-09-05T05:37:34.949" v="642" actId="2696"/>
        <pc:sldMkLst>
          <pc:docMk/>
          <pc:sldMk cId="3515114346" sldId="4676"/>
        </pc:sldMkLst>
      </pc:sldChg>
      <pc:sldChg chg="del">
        <pc:chgData name="Mark Bolger ( Momentum Consulting )" userId="5191d3a0-a879-4689-ad06-75e79f89cfa4" providerId="ADAL" clId="{99F438B5-8AE8-4F2F-B8E8-A1CD616CD6ED}" dt="2023-09-05T05:37:34.949" v="642" actId="2696"/>
        <pc:sldMkLst>
          <pc:docMk/>
          <pc:sldMk cId="1389670370" sldId="4678"/>
        </pc:sldMkLst>
      </pc:sldChg>
      <pc:sldChg chg="del">
        <pc:chgData name="Mark Bolger ( Momentum Consulting )" userId="5191d3a0-a879-4689-ad06-75e79f89cfa4" providerId="ADAL" clId="{99F438B5-8AE8-4F2F-B8E8-A1CD616CD6ED}" dt="2023-09-05T05:37:34.949" v="642" actId="2696"/>
        <pc:sldMkLst>
          <pc:docMk/>
          <pc:sldMk cId="628080199" sldId="4679"/>
        </pc:sldMkLst>
      </pc:sldChg>
      <pc:sldChg chg="del">
        <pc:chgData name="Mark Bolger ( Momentum Consulting )" userId="5191d3a0-a879-4689-ad06-75e79f89cfa4" providerId="ADAL" clId="{99F438B5-8AE8-4F2F-B8E8-A1CD616CD6ED}" dt="2023-09-05T05:37:34.949" v="642" actId="2696"/>
        <pc:sldMkLst>
          <pc:docMk/>
          <pc:sldMk cId="2251083226" sldId="4680"/>
        </pc:sldMkLst>
      </pc:sldChg>
      <pc:sldChg chg="del">
        <pc:chgData name="Mark Bolger ( Momentum Consulting )" userId="5191d3a0-a879-4689-ad06-75e79f89cfa4" providerId="ADAL" clId="{99F438B5-8AE8-4F2F-B8E8-A1CD616CD6ED}" dt="2023-09-05T05:37:34.949" v="642" actId="2696"/>
        <pc:sldMkLst>
          <pc:docMk/>
          <pc:sldMk cId="2327958909" sldId="4681"/>
        </pc:sldMkLst>
      </pc:sldChg>
      <pc:sldChg chg="del">
        <pc:chgData name="Mark Bolger ( Momentum Consulting )" userId="5191d3a0-a879-4689-ad06-75e79f89cfa4" providerId="ADAL" clId="{99F438B5-8AE8-4F2F-B8E8-A1CD616CD6ED}" dt="2023-09-05T05:37:34.949" v="642" actId="2696"/>
        <pc:sldMkLst>
          <pc:docMk/>
          <pc:sldMk cId="207190404" sldId="4682"/>
        </pc:sldMkLst>
      </pc:sldChg>
      <pc:sldChg chg="del">
        <pc:chgData name="Mark Bolger ( Momentum Consulting )" userId="5191d3a0-a879-4689-ad06-75e79f89cfa4" providerId="ADAL" clId="{99F438B5-8AE8-4F2F-B8E8-A1CD616CD6ED}" dt="2023-09-05T05:37:34.949" v="642" actId="2696"/>
        <pc:sldMkLst>
          <pc:docMk/>
          <pc:sldMk cId="3982524214" sldId="4683"/>
        </pc:sldMkLst>
      </pc:sldChg>
      <pc:sldChg chg="del">
        <pc:chgData name="Mark Bolger ( Momentum Consulting )" userId="5191d3a0-a879-4689-ad06-75e79f89cfa4" providerId="ADAL" clId="{99F438B5-8AE8-4F2F-B8E8-A1CD616CD6ED}" dt="2023-09-05T05:37:34.949" v="642" actId="2696"/>
        <pc:sldMkLst>
          <pc:docMk/>
          <pc:sldMk cId="1699338838" sldId="4684"/>
        </pc:sldMkLst>
      </pc:sldChg>
      <pc:sldChg chg="del">
        <pc:chgData name="Mark Bolger ( Momentum Consulting )" userId="5191d3a0-a879-4689-ad06-75e79f89cfa4" providerId="ADAL" clId="{99F438B5-8AE8-4F2F-B8E8-A1CD616CD6ED}" dt="2023-09-05T05:37:34.949" v="642" actId="2696"/>
        <pc:sldMkLst>
          <pc:docMk/>
          <pc:sldMk cId="3751118439" sldId="4685"/>
        </pc:sldMkLst>
      </pc:sldChg>
      <pc:sldChg chg="del">
        <pc:chgData name="Mark Bolger ( Momentum Consulting )" userId="5191d3a0-a879-4689-ad06-75e79f89cfa4" providerId="ADAL" clId="{99F438B5-8AE8-4F2F-B8E8-A1CD616CD6ED}" dt="2023-09-05T05:37:34.949" v="642" actId="2696"/>
        <pc:sldMkLst>
          <pc:docMk/>
          <pc:sldMk cId="1568962169" sldId="4686"/>
        </pc:sldMkLst>
      </pc:sldChg>
      <pc:sldChg chg="del">
        <pc:chgData name="Mark Bolger ( Momentum Consulting )" userId="5191d3a0-a879-4689-ad06-75e79f89cfa4" providerId="ADAL" clId="{99F438B5-8AE8-4F2F-B8E8-A1CD616CD6ED}" dt="2023-09-05T05:37:34.949" v="642" actId="2696"/>
        <pc:sldMkLst>
          <pc:docMk/>
          <pc:sldMk cId="1707235844" sldId="4692"/>
        </pc:sldMkLst>
      </pc:sldChg>
      <pc:sldChg chg="modSp modAnim">
        <pc:chgData name="Mark Bolger ( Momentum Consulting )" userId="5191d3a0-a879-4689-ad06-75e79f89cfa4" providerId="ADAL" clId="{99F438B5-8AE8-4F2F-B8E8-A1CD616CD6ED}" dt="2023-09-05T05:26:22.540" v="637" actId="20577"/>
        <pc:sldMkLst>
          <pc:docMk/>
          <pc:sldMk cId="2937184372" sldId="4725"/>
        </pc:sldMkLst>
        <pc:spChg chg="mod">
          <ac:chgData name="Mark Bolger ( Momentum Consulting )" userId="5191d3a0-a879-4689-ad06-75e79f89cfa4" providerId="ADAL" clId="{99F438B5-8AE8-4F2F-B8E8-A1CD616CD6ED}" dt="2023-09-05T05:26:22.540" v="637" actId="20577"/>
          <ac:spMkLst>
            <pc:docMk/>
            <pc:sldMk cId="2937184372" sldId="4725"/>
            <ac:spMk id="5" creationId="{596AF18B-65BF-DB48-9E25-AFA12E81586C}"/>
          </ac:spMkLst>
        </pc:spChg>
      </pc:sldChg>
      <pc:sldChg chg="addCm">
        <pc:chgData name="Mark Bolger ( Momentum Consulting )" userId="5191d3a0-a879-4689-ad06-75e79f89cfa4" providerId="ADAL" clId="{99F438B5-8AE8-4F2F-B8E8-A1CD616CD6ED}" dt="2023-09-05T05:36:12.702" v="641"/>
        <pc:sldMkLst>
          <pc:docMk/>
          <pc:sldMk cId="3959054934" sldId="4756"/>
        </pc:sldMkLst>
        <pc:extLst>
          <p:ext xmlns:p="http://schemas.openxmlformats.org/presentationml/2006/main" uri="{D6D511B9-2390-475A-947B-AFAB55BFBCF1}">
            <pc226:cmChg xmlns:pc226="http://schemas.microsoft.com/office/powerpoint/2022/06/main/command" chg="add">
              <pc226:chgData name="Mark Bolger ( Momentum Consulting )" userId="5191d3a0-a879-4689-ad06-75e79f89cfa4" providerId="ADAL" clId="{99F438B5-8AE8-4F2F-B8E8-A1CD616CD6ED}" dt="2023-09-05T05:36:12.702" v="641"/>
              <pc2:cmMkLst xmlns:pc2="http://schemas.microsoft.com/office/powerpoint/2019/9/main/command">
                <pc:docMk/>
                <pc:sldMk cId="3959054934" sldId="4756"/>
                <pc2:cmMk id="{1C03BA43-D123-4D4D-8D05-2BCE7B0763CC}"/>
              </pc2:cmMkLst>
            </pc226:cmChg>
          </p:ext>
        </pc:extLst>
      </pc:sldChg>
      <pc:sldChg chg="add">
        <pc:chgData name="Mark Bolger ( Momentum Consulting )" userId="5191d3a0-a879-4689-ad06-75e79f89cfa4" providerId="ADAL" clId="{99F438B5-8AE8-4F2F-B8E8-A1CD616CD6ED}" dt="2023-09-05T05:33:31.412" v="640"/>
        <pc:sldMkLst>
          <pc:docMk/>
          <pc:sldMk cId="1084009671" sldId="4770"/>
        </pc:sldMkLst>
      </pc:sldChg>
      <pc:sldChg chg="add">
        <pc:chgData name="Mark Bolger ( Momentum Consulting )" userId="5191d3a0-a879-4689-ad06-75e79f89cfa4" providerId="ADAL" clId="{99F438B5-8AE8-4F2F-B8E8-A1CD616CD6ED}" dt="2023-09-05T05:33:31.412" v="640"/>
        <pc:sldMkLst>
          <pc:docMk/>
          <pc:sldMk cId="1726121221" sldId="4771"/>
        </pc:sldMkLst>
      </pc:sldChg>
    </pc:docChg>
  </pc:docChgLst>
  <pc:docChgLst>
    <pc:chgData name="Philippa Bernard" userId="S::philippa@domhan-vision.com::e8b290d1-3150-4ee1-a324-caaf74b694b9" providerId="AD" clId="Web-{DF82F32F-3C3A-471B-A79C-7777CAC469CA}"/>
    <pc:docChg chg="modSld">
      <pc:chgData name="Philippa Bernard" userId="S::philippa@domhan-vision.com::e8b290d1-3150-4ee1-a324-caaf74b694b9" providerId="AD" clId="Web-{DF82F32F-3C3A-471B-A79C-7777CAC469CA}" dt="2023-09-14T07:50:47.536" v="17" actId="1076"/>
      <pc:docMkLst>
        <pc:docMk/>
      </pc:docMkLst>
      <pc:sldChg chg="modSp">
        <pc:chgData name="Philippa Bernard" userId="S::philippa@domhan-vision.com::e8b290d1-3150-4ee1-a324-caaf74b694b9" providerId="AD" clId="Web-{DF82F32F-3C3A-471B-A79C-7777CAC469CA}" dt="2023-09-14T07:01:11.945" v="3" actId="1076"/>
        <pc:sldMkLst>
          <pc:docMk/>
          <pc:sldMk cId="1963509368" sldId="4319"/>
        </pc:sldMkLst>
        <pc:spChg chg="mod">
          <ac:chgData name="Philippa Bernard" userId="S::philippa@domhan-vision.com::e8b290d1-3150-4ee1-a324-caaf74b694b9" providerId="AD" clId="Web-{DF82F32F-3C3A-471B-A79C-7777CAC469CA}" dt="2023-09-14T07:01:11.945" v="3" actId="1076"/>
          <ac:spMkLst>
            <pc:docMk/>
            <pc:sldMk cId="1963509368" sldId="4319"/>
            <ac:spMk id="8" creationId="{81751A0C-4B99-A6D0-002F-67641F080229}"/>
          </ac:spMkLst>
        </pc:spChg>
      </pc:sldChg>
      <pc:sldChg chg="modSp">
        <pc:chgData name="Philippa Bernard" userId="S::philippa@domhan-vision.com::e8b290d1-3150-4ee1-a324-caaf74b694b9" providerId="AD" clId="Web-{DF82F32F-3C3A-471B-A79C-7777CAC469CA}" dt="2023-09-14T07:03:15.792" v="5" actId="1076"/>
        <pc:sldMkLst>
          <pc:docMk/>
          <pc:sldMk cId="4110670656" sldId="4688"/>
        </pc:sldMkLst>
        <pc:spChg chg="mod">
          <ac:chgData name="Philippa Bernard" userId="S::philippa@domhan-vision.com::e8b290d1-3150-4ee1-a324-caaf74b694b9" providerId="AD" clId="Web-{DF82F32F-3C3A-471B-A79C-7777CAC469CA}" dt="2023-09-14T07:03:15.792" v="5" actId="1076"/>
          <ac:spMkLst>
            <pc:docMk/>
            <pc:sldMk cId="4110670656" sldId="4688"/>
            <ac:spMk id="8" creationId="{81751A0C-4B99-A6D0-002F-67641F080229}"/>
          </ac:spMkLst>
        </pc:spChg>
      </pc:sldChg>
      <pc:sldChg chg="modSp">
        <pc:chgData name="Philippa Bernard" userId="S::philippa@domhan-vision.com::e8b290d1-3150-4ee1-a324-caaf74b694b9" providerId="AD" clId="Web-{DF82F32F-3C3A-471B-A79C-7777CAC469CA}" dt="2023-09-14T07:45:40.771" v="7" actId="14100"/>
        <pc:sldMkLst>
          <pc:docMk/>
          <pc:sldMk cId="3646804809" sldId="4689"/>
        </pc:sldMkLst>
        <pc:spChg chg="mod">
          <ac:chgData name="Philippa Bernard" userId="S::philippa@domhan-vision.com::e8b290d1-3150-4ee1-a324-caaf74b694b9" providerId="AD" clId="Web-{DF82F32F-3C3A-471B-A79C-7777CAC469CA}" dt="2023-09-14T07:45:40.771" v="7" actId="14100"/>
          <ac:spMkLst>
            <pc:docMk/>
            <pc:sldMk cId="3646804809" sldId="4689"/>
            <ac:spMk id="8" creationId="{81751A0C-4B99-A6D0-002F-67641F080229}"/>
          </ac:spMkLst>
        </pc:spChg>
      </pc:sldChg>
      <pc:sldChg chg="modSp">
        <pc:chgData name="Philippa Bernard" userId="S::philippa@domhan-vision.com::e8b290d1-3150-4ee1-a324-caaf74b694b9" providerId="AD" clId="Web-{DF82F32F-3C3A-471B-A79C-7777CAC469CA}" dt="2023-09-14T07:45:58.146" v="10" actId="1076"/>
        <pc:sldMkLst>
          <pc:docMk/>
          <pc:sldMk cId="4067190870" sldId="4690"/>
        </pc:sldMkLst>
        <pc:spChg chg="mod">
          <ac:chgData name="Philippa Bernard" userId="S::philippa@domhan-vision.com::e8b290d1-3150-4ee1-a324-caaf74b694b9" providerId="AD" clId="Web-{DF82F32F-3C3A-471B-A79C-7777CAC469CA}" dt="2023-09-14T07:45:58.146" v="10" actId="1076"/>
          <ac:spMkLst>
            <pc:docMk/>
            <pc:sldMk cId="4067190870" sldId="4690"/>
            <ac:spMk id="8" creationId="{81751A0C-4B99-A6D0-002F-67641F080229}"/>
          </ac:spMkLst>
        </pc:spChg>
      </pc:sldChg>
      <pc:sldChg chg="modSp">
        <pc:chgData name="Philippa Bernard" userId="S::philippa@domhan-vision.com::e8b290d1-3150-4ee1-a324-caaf74b694b9" providerId="AD" clId="Web-{DF82F32F-3C3A-471B-A79C-7777CAC469CA}" dt="2023-09-14T07:50:47.536" v="17" actId="1076"/>
        <pc:sldMkLst>
          <pc:docMk/>
          <pc:sldMk cId="1517471860" sldId="4741"/>
        </pc:sldMkLst>
        <pc:spChg chg="mod">
          <ac:chgData name="Philippa Bernard" userId="S::philippa@domhan-vision.com::e8b290d1-3150-4ee1-a324-caaf74b694b9" providerId="AD" clId="Web-{DF82F32F-3C3A-471B-A79C-7777CAC469CA}" dt="2023-09-14T07:50:47.536" v="17" actId="1076"/>
          <ac:spMkLst>
            <pc:docMk/>
            <pc:sldMk cId="1517471860" sldId="4741"/>
            <ac:spMk id="10" creationId="{13A83EF1-D45E-27C3-0281-5327EAD85B87}"/>
          </ac:spMkLst>
        </pc:spChg>
        <pc:spChg chg="mod">
          <ac:chgData name="Philippa Bernard" userId="S::philippa@domhan-vision.com::e8b290d1-3150-4ee1-a324-caaf74b694b9" providerId="AD" clId="Web-{DF82F32F-3C3A-471B-A79C-7777CAC469CA}" dt="2023-09-14T07:50:44.192" v="16" actId="1076"/>
          <ac:spMkLst>
            <pc:docMk/>
            <pc:sldMk cId="1517471860" sldId="4741"/>
            <ac:spMk id="11" creationId="{244D8731-FE3B-9976-E75E-DBF6C3B6D483}"/>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03EDEBE-9F5F-4DE7-BC67-4D6E3011F88F}"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2BB49DE-DC20-4E00-B840-329BB9C1FB11}">
      <dgm:prSet phldrT="[Text]" custT="1"/>
      <dgm:spPr/>
      <dgm:t>
        <a:bodyPr/>
        <a:lstStyle/>
        <a:p>
          <a:r>
            <a:rPr lang="en-ZA" sz="2400" dirty="0">
              <a:effectLst>
                <a:outerShdw blurRad="38100" dist="38100" dir="2700000" algn="tl">
                  <a:srgbClr val="000000">
                    <a:alpha val="43137"/>
                  </a:srgbClr>
                </a:outerShdw>
              </a:effectLst>
            </a:rPr>
            <a:t>Trockene Augen</a:t>
          </a:r>
        </a:p>
      </dgm:t>
    </dgm:pt>
    <dgm:pt modelId="{E57D9091-B970-46F4-8A85-BF3F40842075}" type="parTrans" cxnId="{1C5C4B32-FF2E-4442-8535-40EF51705667}">
      <dgm:prSet/>
      <dgm:spPr/>
      <dgm:t>
        <a:bodyPr/>
        <a:lstStyle/>
        <a:p>
          <a:endParaRPr lang="en-ZA"/>
        </a:p>
      </dgm:t>
    </dgm:pt>
    <dgm:pt modelId="{69433ECE-3212-4059-BB7D-E765081C3E20}" type="sibTrans" cxnId="{1C5C4B32-FF2E-4442-8535-40EF51705667}">
      <dgm:prSet/>
      <dgm:spPr/>
      <dgm:t>
        <a:bodyPr/>
        <a:lstStyle/>
        <a:p>
          <a:endParaRPr lang="en-ZA"/>
        </a:p>
      </dgm:t>
    </dgm:pt>
    <dgm:pt modelId="{9D62F54B-5387-4C7A-919A-CD7642F5A790}">
      <dgm:prSet custT="1"/>
      <dgm:spPr/>
      <dgm:t>
        <a:bodyPr/>
        <a:lstStyle/>
        <a:p>
          <a:r>
            <a:rPr lang="en-ZA" sz="2400" dirty="0">
              <a:effectLst>
                <a:outerShdw blurRad="38100" dist="38100" dir="2700000" algn="tl">
                  <a:srgbClr val="000000">
                    <a:alpha val="43137"/>
                  </a:srgbClr>
                </a:outerShdw>
              </a:effectLst>
            </a:rPr>
            <a:t>Verschwommene Sicht</a:t>
          </a:r>
        </a:p>
      </dgm:t>
    </dgm:pt>
    <dgm:pt modelId="{D3CC78E0-CDD8-4D84-AC7D-0A3CE0CEDE31}" type="parTrans" cxnId="{D2B7462A-53BC-4769-83CC-76D7F1E2C2C9}">
      <dgm:prSet/>
      <dgm:spPr/>
      <dgm:t>
        <a:bodyPr/>
        <a:lstStyle/>
        <a:p>
          <a:endParaRPr lang="en-ZA"/>
        </a:p>
      </dgm:t>
    </dgm:pt>
    <dgm:pt modelId="{6D23D8E8-4742-4DBD-A975-E7E0DD20F045}" type="sibTrans" cxnId="{D2B7462A-53BC-4769-83CC-76D7F1E2C2C9}">
      <dgm:prSet/>
      <dgm:spPr/>
      <dgm:t>
        <a:bodyPr/>
        <a:lstStyle/>
        <a:p>
          <a:endParaRPr lang="en-ZA"/>
        </a:p>
      </dgm:t>
    </dgm:pt>
    <dgm:pt modelId="{65356D72-EFA7-4A5E-B3F5-BED8AB6061A6}">
      <dgm:prSet custT="1"/>
      <dgm:spPr/>
      <dgm:t>
        <a:bodyPr/>
        <a:lstStyle/>
        <a:p>
          <a:r>
            <a:rPr lang="en-ZA" sz="2400">
              <a:effectLst>
                <a:outerShdw blurRad="38100" dist="38100" dir="2700000" algn="tl">
                  <a:srgbClr val="000000">
                    <a:alpha val="43137"/>
                  </a:srgbClr>
                </a:outerShdw>
              </a:effectLst>
            </a:rPr>
            <a:t>Tränen und tränende Augen</a:t>
          </a:r>
        </a:p>
      </dgm:t>
    </dgm:pt>
    <dgm:pt modelId="{36BC0140-7924-4D64-84E3-B0E4D96DF805}" type="parTrans" cxnId="{D5B21215-7D42-4A0F-9865-7AC8A8DB98B7}">
      <dgm:prSet/>
      <dgm:spPr/>
      <dgm:t>
        <a:bodyPr/>
        <a:lstStyle/>
        <a:p>
          <a:endParaRPr lang="en-ZA"/>
        </a:p>
      </dgm:t>
    </dgm:pt>
    <dgm:pt modelId="{ADF1E836-BB55-4313-BFE1-2D6548C52B36}" type="sibTrans" cxnId="{D5B21215-7D42-4A0F-9865-7AC8A8DB98B7}">
      <dgm:prSet/>
      <dgm:spPr/>
      <dgm:t>
        <a:bodyPr/>
        <a:lstStyle/>
        <a:p>
          <a:endParaRPr lang="en-ZA"/>
        </a:p>
      </dgm:t>
    </dgm:pt>
    <dgm:pt modelId="{C7DA5008-2643-458F-85E4-1B9D95165C74}">
      <dgm:prSet custT="1"/>
      <dgm:spPr/>
      <dgm:t>
        <a:bodyPr/>
        <a:lstStyle/>
        <a:p>
          <a:r>
            <a:rPr lang="en-ZA" sz="2400">
              <a:effectLst>
                <a:outerShdw blurRad="38100" dist="38100" dir="2700000" algn="tl">
                  <a:srgbClr val="000000">
                    <a:alpha val="43137"/>
                  </a:srgbClr>
                </a:outerShdw>
              </a:effectLst>
            </a:rPr>
            <a:t>Kopfschmerzen</a:t>
          </a:r>
        </a:p>
      </dgm:t>
    </dgm:pt>
    <dgm:pt modelId="{91B151DC-EB75-4331-928D-A84B042F4404}" type="parTrans" cxnId="{C205B0FE-299A-474E-B3F7-1A69F5DAC711}">
      <dgm:prSet/>
      <dgm:spPr/>
      <dgm:t>
        <a:bodyPr/>
        <a:lstStyle/>
        <a:p>
          <a:endParaRPr lang="en-ZA"/>
        </a:p>
      </dgm:t>
    </dgm:pt>
    <dgm:pt modelId="{BEE488D4-07BF-4F9A-8BD6-BD6336CE1C33}" type="sibTrans" cxnId="{C205B0FE-299A-474E-B3F7-1A69F5DAC711}">
      <dgm:prSet/>
      <dgm:spPr/>
      <dgm:t>
        <a:bodyPr/>
        <a:lstStyle/>
        <a:p>
          <a:endParaRPr lang="en-ZA"/>
        </a:p>
      </dgm:t>
    </dgm:pt>
    <dgm:pt modelId="{6360B56C-6586-4411-9EA2-6FEE5467AD05}" type="pres">
      <dgm:prSet presAssocID="{003EDEBE-9F5F-4DE7-BC67-4D6E3011F88F}" presName="diagram" presStyleCnt="0">
        <dgm:presLayoutVars>
          <dgm:dir/>
          <dgm:resizeHandles val="exact"/>
        </dgm:presLayoutVars>
      </dgm:prSet>
      <dgm:spPr/>
    </dgm:pt>
    <dgm:pt modelId="{9D619E03-2FF8-4863-BC1F-70D489FEBB64}" type="pres">
      <dgm:prSet presAssocID="{12BB49DE-DC20-4E00-B840-329BB9C1FB11}" presName="node" presStyleLbl="node1" presStyleIdx="0" presStyleCnt="4">
        <dgm:presLayoutVars>
          <dgm:bulletEnabled val="1"/>
        </dgm:presLayoutVars>
      </dgm:prSet>
      <dgm:spPr/>
    </dgm:pt>
    <dgm:pt modelId="{79859B1E-8618-4892-B202-FB7A80D2CF31}" type="pres">
      <dgm:prSet presAssocID="{69433ECE-3212-4059-BB7D-E765081C3E20}" presName="sibTrans" presStyleCnt="0"/>
      <dgm:spPr/>
    </dgm:pt>
    <dgm:pt modelId="{D5D7D7A1-C998-49BE-B31F-CD0DB66AC240}" type="pres">
      <dgm:prSet presAssocID="{9D62F54B-5387-4C7A-919A-CD7642F5A790}" presName="node" presStyleLbl="node1" presStyleIdx="1" presStyleCnt="4">
        <dgm:presLayoutVars>
          <dgm:bulletEnabled val="1"/>
        </dgm:presLayoutVars>
      </dgm:prSet>
      <dgm:spPr/>
    </dgm:pt>
    <dgm:pt modelId="{F93EF5EF-7B34-4E26-9420-8B87230072DC}" type="pres">
      <dgm:prSet presAssocID="{6D23D8E8-4742-4DBD-A975-E7E0DD20F045}" presName="sibTrans" presStyleCnt="0"/>
      <dgm:spPr/>
    </dgm:pt>
    <dgm:pt modelId="{15C72EAC-A8AA-4114-B58A-A87511F6E2CC}" type="pres">
      <dgm:prSet presAssocID="{65356D72-EFA7-4A5E-B3F5-BED8AB6061A6}" presName="node" presStyleLbl="node1" presStyleIdx="2" presStyleCnt="4">
        <dgm:presLayoutVars>
          <dgm:bulletEnabled val="1"/>
        </dgm:presLayoutVars>
      </dgm:prSet>
      <dgm:spPr/>
    </dgm:pt>
    <dgm:pt modelId="{5D065B16-8864-4E4C-8451-5BA9C5BFC4C1}" type="pres">
      <dgm:prSet presAssocID="{ADF1E836-BB55-4313-BFE1-2D6548C52B36}" presName="sibTrans" presStyleCnt="0"/>
      <dgm:spPr/>
    </dgm:pt>
    <dgm:pt modelId="{DABC7C39-B71D-4A9D-BC3B-15E8533EE7CE}" type="pres">
      <dgm:prSet presAssocID="{C7DA5008-2643-458F-85E4-1B9D95165C74}" presName="node" presStyleLbl="node1" presStyleIdx="3" presStyleCnt="4">
        <dgm:presLayoutVars>
          <dgm:bulletEnabled val="1"/>
        </dgm:presLayoutVars>
      </dgm:prSet>
      <dgm:spPr/>
    </dgm:pt>
  </dgm:ptLst>
  <dgm:cxnLst>
    <dgm:cxn modelId="{D5B21215-7D42-4A0F-9865-7AC8A8DB98B7}" srcId="{003EDEBE-9F5F-4DE7-BC67-4D6E3011F88F}" destId="{65356D72-EFA7-4A5E-B3F5-BED8AB6061A6}" srcOrd="2" destOrd="0" parTransId="{36BC0140-7924-4D64-84E3-B0E4D96DF805}" sibTransId="{ADF1E836-BB55-4313-BFE1-2D6548C52B36}"/>
    <dgm:cxn modelId="{3F65D61E-4FC4-4463-9849-97EE73672D91}" type="presOf" srcId="{003EDEBE-9F5F-4DE7-BC67-4D6E3011F88F}" destId="{6360B56C-6586-4411-9EA2-6FEE5467AD05}" srcOrd="0" destOrd="0" presId="urn:microsoft.com/office/officeart/2005/8/layout/default"/>
    <dgm:cxn modelId="{D2B7462A-53BC-4769-83CC-76D7F1E2C2C9}" srcId="{003EDEBE-9F5F-4DE7-BC67-4D6E3011F88F}" destId="{9D62F54B-5387-4C7A-919A-CD7642F5A790}" srcOrd="1" destOrd="0" parTransId="{D3CC78E0-CDD8-4D84-AC7D-0A3CE0CEDE31}" sibTransId="{6D23D8E8-4742-4DBD-A975-E7E0DD20F045}"/>
    <dgm:cxn modelId="{1C5C4B32-FF2E-4442-8535-40EF51705667}" srcId="{003EDEBE-9F5F-4DE7-BC67-4D6E3011F88F}" destId="{12BB49DE-DC20-4E00-B840-329BB9C1FB11}" srcOrd="0" destOrd="0" parTransId="{E57D9091-B970-46F4-8A85-BF3F40842075}" sibTransId="{69433ECE-3212-4059-BB7D-E765081C3E20}"/>
    <dgm:cxn modelId="{45891D43-743C-413D-B89A-D21E80D4B46A}" type="presOf" srcId="{65356D72-EFA7-4A5E-B3F5-BED8AB6061A6}" destId="{15C72EAC-A8AA-4114-B58A-A87511F6E2CC}" srcOrd="0" destOrd="0" presId="urn:microsoft.com/office/officeart/2005/8/layout/default"/>
    <dgm:cxn modelId="{1084CC57-1392-4950-95DE-528A076BA911}" type="presOf" srcId="{12BB49DE-DC20-4E00-B840-329BB9C1FB11}" destId="{9D619E03-2FF8-4863-BC1F-70D489FEBB64}" srcOrd="0" destOrd="0" presId="urn:microsoft.com/office/officeart/2005/8/layout/default"/>
    <dgm:cxn modelId="{67A590B7-102A-4FF4-87CE-88C2EF648B2D}" type="presOf" srcId="{9D62F54B-5387-4C7A-919A-CD7642F5A790}" destId="{D5D7D7A1-C998-49BE-B31F-CD0DB66AC240}" srcOrd="0" destOrd="0" presId="urn:microsoft.com/office/officeart/2005/8/layout/default"/>
    <dgm:cxn modelId="{D84F87BC-28C6-4673-A653-D527750C3920}" type="presOf" srcId="{C7DA5008-2643-458F-85E4-1B9D95165C74}" destId="{DABC7C39-B71D-4A9D-BC3B-15E8533EE7CE}" srcOrd="0" destOrd="0" presId="urn:microsoft.com/office/officeart/2005/8/layout/default"/>
    <dgm:cxn modelId="{C205B0FE-299A-474E-B3F7-1A69F5DAC711}" srcId="{003EDEBE-9F5F-4DE7-BC67-4D6E3011F88F}" destId="{C7DA5008-2643-458F-85E4-1B9D95165C74}" srcOrd="3" destOrd="0" parTransId="{91B151DC-EB75-4331-928D-A84B042F4404}" sibTransId="{BEE488D4-07BF-4F9A-8BD6-BD6336CE1C33}"/>
    <dgm:cxn modelId="{034BFF2F-2B1F-4B63-AFFB-464F5057CA42}" type="presParOf" srcId="{6360B56C-6586-4411-9EA2-6FEE5467AD05}" destId="{9D619E03-2FF8-4863-BC1F-70D489FEBB64}" srcOrd="0" destOrd="0" presId="urn:microsoft.com/office/officeart/2005/8/layout/default"/>
    <dgm:cxn modelId="{C3CF94C2-1346-4FA2-BF6A-7A0A588C3A59}" type="presParOf" srcId="{6360B56C-6586-4411-9EA2-6FEE5467AD05}" destId="{79859B1E-8618-4892-B202-FB7A80D2CF31}" srcOrd="1" destOrd="0" presId="urn:microsoft.com/office/officeart/2005/8/layout/default"/>
    <dgm:cxn modelId="{FF277115-A046-4271-9FC8-7ED6163AA19E}" type="presParOf" srcId="{6360B56C-6586-4411-9EA2-6FEE5467AD05}" destId="{D5D7D7A1-C998-49BE-B31F-CD0DB66AC240}" srcOrd="2" destOrd="0" presId="urn:microsoft.com/office/officeart/2005/8/layout/default"/>
    <dgm:cxn modelId="{1666F5FC-3DAE-4718-A36E-D73545AD28EB}" type="presParOf" srcId="{6360B56C-6586-4411-9EA2-6FEE5467AD05}" destId="{F93EF5EF-7B34-4E26-9420-8B87230072DC}" srcOrd="3" destOrd="0" presId="urn:microsoft.com/office/officeart/2005/8/layout/default"/>
    <dgm:cxn modelId="{D6AABABA-8057-4DC1-BEE2-CD305A0EA026}" type="presParOf" srcId="{6360B56C-6586-4411-9EA2-6FEE5467AD05}" destId="{15C72EAC-A8AA-4114-B58A-A87511F6E2CC}" srcOrd="4" destOrd="0" presId="urn:microsoft.com/office/officeart/2005/8/layout/default"/>
    <dgm:cxn modelId="{DD114057-0C54-4FCC-AA57-EAE49BDC9709}" type="presParOf" srcId="{6360B56C-6586-4411-9EA2-6FEE5467AD05}" destId="{5D065B16-8864-4E4C-8451-5BA9C5BFC4C1}" srcOrd="5" destOrd="0" presId="urn:microsoft.com/office/officeart/2005/8/layout/default"/>
    <dgm:cxn modelId="{C7F2357E-3C41-457F-A2AE-60E8A5921C9C}" type="presParOf" srcId="{6360B56C-6586-4411-9EA2-6FEE5467AD05}" destId="{DABC7C39-B71D-4A9D-BC3B-15E8533EE7CE}" srcOrd="6"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F85D478-8AD2-4EDA-8A80-AB264E1D2D76}"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1941DA27-D5B7-45DD-B0A3-0945CC645B16}">
      <dgm:prSet phldrT="[Text]" custT="1"/>
      <dgm:spPr/>
      <dgm:t>
        <a:bodyPr/>
        <a:lstStyle/>
        <a:p>
          <a:r>
            <a:rPr lang="en-GB" sz="2400" b="1" dirty="0">
              <a:effectLst>
                <a:outerShdw blurRad="38100" dist="38100" dir="2700000" algn="tl">
                  <a:srgbClr val="000000">
                    <a:alpha val="43137"/>
                  </a:srgbClr>
                </a:outerShdw>
              </a:effectLst>
            </a:rPr>
            <a:t>Wenden Sie die ¨20-20-20¨-Regel an</a:t>
          </a:r>
          <a:r>
            <a:rPr lang="en-GB" sz="2400" dirty="0">
              <a:effectLst>
                <a:outerShdw blurRad="38100" dist="38100" dir="2700000" algn="tl">
                  <a:srgbClr val="000000">
                    <a:alpha val="43137"/>
                  </a:srgbClr>
                </a:outerShdw>
              </a:effectLst>
            </a:rPr>
            <a:t>. Schauen Sie alle 20 Minuten vom Bildschirm weg und machen Sie eine Pause. Dies ermöglicht es den Augen, sich zu regenerieren. </a:t>
          </a:r>
          <a:endParaRPr lang="en-ZA" sz="2400" dirty="0">
            <a:effectLst>
              <a:outerShdw blurRad="38100" dist="38100" dir="2700000" algn="tl">
                <a:srgbClr val="000000">
                  <a:alpha val="43137"/>
                </a:srgbClr>
              </a:outerShdw>
            </a:effectLst>
          </a:endParaRPr>
        </a:p>
      </dgm:t>
    </dgm:pt>
    <dgm:pt modelId="{59FC185C-D261-41F0-BDBE-8CDBFBEC3459}" type="parTrans" cxnId="{15C67625-17C0-4690-B8C1-F4384B91D013}">
      <dgm:prSet/>
      <dgm:spPr/>
      <dgm:t>
        <a:bodyPr/>
        <a:lstStyle/>
        <a:p>
          <a:endParaRPr lang="en-ZA"/>
        </a:p>
      </dgm:t>
    </dgm:pt>
    <dgm:pt modelId="{FB0D7AB2-FA3A-4A40-AA5D-C0B0C13533C6}" type="sibTrans" cxnId="{15C67625-17C0-4690-B8C1-F4384B91D013}">
      <dgm:prSet/>
      <dgm:spPr/>
      <dgm:t>
        <a:bodyPr/>
        <a:lstStyle/>
        <a:p>
          <a:endParaRPr lang="en-ZA"/>
        </a:p>
      </dgm:t>
    </dgm:pt>
    <dgm:pt modelId="{F3039D61-B98C-432E-86F2-8BC2E7366690}">
      <dgm:prSet custT="1"/>
      <dgm:spPr/>
      <dgm:t>
        <a:bodyPr/>
        <a:lstStyle/>
        <a:p>
          <a:r>
            <a:rPr lang="en-GB" sz="2400" b="1" dirty="0">
              <a:effectLst>
                <a:outerShdw blurRad="38100" dist="38100" dir="2700000" algn="tl">
                  <a:srgbClr val="000000">
                    <a:alpha val="43137"/>
                  </a:srgbClr>
                </a:outerShdw>
              </a:effectLst>
            </a:rPr>
            <a:t>Halten Sie einen gewissen Abstand: </a:t>
          </a:r>
          <a:r>
            <a:rPr lang="en-GB" sz="2400" dirty="0">
              <a:effectLst>
                <a:outerShdw blurRad="38100" dist="38100" dir="2700000" algn="tl">
                  <a:srgbClr val="000000">
                    <a:alpha val="43137"/>
                  </a:srgbClr>
                </a:outerShdw>
              </a:effectLst>
            </a:rPr>
            <a:t>Sitzen Sie etwa 25 Zoll oder eine Armlänge vom Bildschirm entfernt. Achten Sie auf eine korrekte Körperhaltung, um Schmerzen im unteren Rücken zu vermeiden.</a:t>
          </a:r>
          <a:endParaRPr lang="en-ZA" sz="2400" dirty="0">
            <a:effectLst>
              <a:outerShdw blurRad="38100" dist="38100" dir="2700000" algn="tl">
                <a:srgbClr val="000000">
                  <a:alpha val="43137"/>
                </a:srgbClr>
              </a:outerShdw>
            </a:effectLst>
          </a:endParaRPr>
        </a:p>
      </dgm:t>
    </dgm:pt>
    <dgm:pt modelId="{83D1F808-F36F-4DFC-BDA6-E4E2F5A86039}" type="parTrans" cxnId="{B853A6AB-556E-4718-ACD1-59ACD814C9C8}">
      <dgm:prSet/>
      <dgm:spPr/>
      <dgm:t>
        <a:bodyPr/>
        <a:lstStyle/>
        <a:p>
          <a:endParaRPr lang="en-ZA"/>
        </a:p>
      </dgm:t>
    </dgm:pt>
    <dgm:pt modelId="{1B09AC86-0140-4B43-B86D-D485FE00F5F5}" type="sibTrans" cxnId="{B853A6AB-556E-4718-ACD1-59ACD814C9C8}">
      <dgm:prSet/>
      <dgm:spPr/>
      <dgm:t>
        <a:bodyPr/>
        <a:lstStyle/>
        <a:p>
          <a:endParaRPr lang="en-ZA"/>
        </a:p>
      </dgm:t>
    </dgm:pt>
    <dgm:pt modelId="{9342BFCE-3EFC-4AE7-B450-91F269B67BC6}">
      <dgm:prSet custT="1"/>
      <dgm:spPr/>
      <dgm:t>
        <a:bodyPr/>
        <a:lstStyle/>
        <a:p>
          <a:r>
            <a:rPr lang="en-GB" sz="2400" dirty="0">
              <a:effectLst>
                <a:outerShdw blurRad="38100" dist="38100" dir="2700000" algn="tl">
                  <a:srgbClr val="000000">
                    <a:alpha val="43137"/>
                  </a:srgbClr>
                </a:outerShdw>
              </a:effectLst>
            </a:rPr>
            <a:t>Stellen Sie die Helligkeit des Bildschirms ein, indem Sie die Beleuchtung in der Nähe des Bildschirms dimmen. </a:t>
          </a:r>
          <a:endParaRPr lang="en-ZA" sz="2400" dirty="0">
            <a:effectLst>
              <a:outerShdw blurRad="38100" dist="38100" dir="2700000" algn="tl">
                <a:srgbClr val="000000">
                  <a:alpha val="43137"/>
                </a:srgbClr>
              </a:outerShdw>
            </a:effectLst>
          </a:endParaRPr>
        </a:p>
      </dgm:t>
    </dgm:pt>
    <dgm:pt modelId="{ABCD0E76-68C1-4B3A-88FC-243FF9753244}" type="parTrans" cxnId="{A982A85A-EF9B-4C70-B13A-504A9A81D0F3}">
      <dgm:prSet/>
      <dgm:spPr/>
      <dgm:t>
        <a:bodyPr/>
        <a:lstStyle/>
        <a:p>
          <a:endParaRPr lang="en-ZA"/>
        </a:p>
      </dgm:t>
    </dgm:pt>
    <dgm:pt modelId="{3E88EEED-0842-4B72-8FB7-2599CDE8592A}" type="sibTrans" cxnId="{A982A85A-EF9B-4C70-B13A-504A9A81D0F3}">
      <dgm:prSet/>
      <dgm:spPr/>
      <dgm:t>
        <a:bodyPr/>
        <a:lstStyle/>
        <a:p>
          <a:endParaRPr lang="en-ZA"/>
        </a:p>
      </dgm:t>
    </dgm:pt>
    <dgm:pt modelId="{F89D1BFD-35E0-4AE0-BA33-012F4480DBE2}" type="pres">
      <dgm:prSet presAssocID="{0F85D478-8AD2-4EDA-8A80-AB264E1D2D76}" presName="diagram" presStyleCnt="0">
        <dgm:presLayoutVars>
          <dgm:dir/>
          <dgm:resizeHandles val="exact"/>
        </dgm:presLayoutVars>
      </dgm:prSet>
      <dgm:spPr/>
    </dgm:pt>
    <dgm:pt modelId="{5DB5C81F-0F3C-4560-9117-8B810900156F}" type="pres">
      <dgm:prSet presAssocID="{1941DA27-D5B7-45DD-B0A3-0945CC645B16}" presName="node" presStyleLbl="node1" presStyleIdx="0" presStyleCnt="3" custScaleY="111082">
        <dgm:presLayoutVars>
          <dgm:bulletEnabled val="1"/>
        </dgm:presLayoutVars>
      </dgm:prSet>
      <dgm:spPr/>
    </dgm:pt>
    <dgm:pt modelId="{FD54FFD9-9CE1-4A85-9E21-272696A56019}" type="pres">
      <dgm:prSet presAssocID="{FB0D7AB2-FA3A-4A40-AA5D-C0B0C13533C6}" presName="sibTrans" presStyleCnt="0"/>
      <dgm:spPr/>
    </dgm:pt>
    <dgm:pt modelId="{6A97FB48-6C25-43A2-9894-490D227AF1B5}" type="pres">
      <dgm:prSet presAssocID="{F3039D61-B98C-432E-86F2-8BC2E7366690}" presName="node" presStyleLbl="node1" presStyleIdx="1" presStyleCnt="3" custScaleY="111082">
        <dgm:presLayoutVars>
          <dgm:bulletEnabled val="1"/>
        </dgm:presLayoutVars>
      </dgm:prSet>
      <dgm:spPr/>
    </dgm:pt>
    <dgm:pt modelId="{7437D04B-A00E-4B00-B682-B0D17E1B9183}" type="pres">
      <dgm:prSet presAssocID="{1B09AC86-0140-4B43-B86D-D485FE00F5F5}" presName="sibTrans" presStyleCnt="0"/>
      <dgm:spPr/>
    </dgm:pt>
    <dgm:pt modelId="{FE428BE7-E4B9-4D1A-BF57-16AA8D040082}" type="pres">
      <dgm:prSet presAssocID="{9342BFCE-3EFC-4AE7-B450-91F269B67BC6}" presName="node" presStyleLbl="node1" presStyleIdx="2" presStyleCnt="3" custScaleY="111082">
        <dgm:presLayoutVars>
          <dgm:bulletEnabled val="1"/>
        </dgm:presLayoutVars>
      </dgm:prSet>
      <dgm:spPr/>
    </dgm:pt>
  </dgm:ptLst>
  <dgm:cxnLst>
    <dgm:cxn modelId="{53581E0A-C887-4E19-909B-965D13B43D18}" type="presOf" srcId="{9342BFCE-3EFC-4AE7-B450-91F269B67BC6}" destId="{FE428BE7-E4B9-4D1A-BF57-16AA8D040082}" srcOrd="0" destOrd="0" presId="urn:microsoft.com/office/officeart/2005/8/layout/default"/>
    <dgm:cxn modelId="{15C67625-17C0-4690-B8C1-F4384B91D013}" srcId="{0F85D478-8AD2-4EDA-8A80-AB264E1D2D76}" destId="{1941DA27-D5B7-45DD-B0A3-0945CC645B16}" srcOrd="0" destOrd="0" parTransId="{59FC185C-D261-41F0-BDBE-8CDBFBEC3459}" sibTransId="{FB0D7AB2-FA3A-4A40-AA5D-C0B0C13533C6}"/>
    <dgm:cxn modelId="{A8FA2261-581D-4BCB-9B3E-5BB6DB27F9BA}" type="presOf" srcId="{F3039D61-B98C-432E-86F2-8BC2E7366690}" destId="{6A97FB48-6C25-43A2-9894-490D227AF1B5}" srcOrd="0" destOrd="0" presId="urn:microsoft.com/office/officeart/2005/8/layout/default"/>
    <dgm:cxn modelId="{A982A85A-EF9B-4C70-B13A-504A9A81D0F3}" srcId="{0F85D478-8AD2-4EDA-8A80-AB264E1D2D76}" destId="{9342BFCE-3EFC-4AE7-B450-91F269B67BC6}" srcOrd="2" destOrd="0" parTransId="{ABCD0E76-68C1-4B3A-88FC-243FF9753244}" sibTransId="{3E88EEED-0842-4B72-8FB7-2599CDE8592A}"/>
    <dgm:cxn modelId="{E04DD187-32D5-4BD9-B02F-BE25218AE2F5}" type="presOf" srcId="{1941DA27-D5B7-45DD-B0A3-0945CC645B16}" destId="{5DB5C81F-0F3C-4560-9117-8B810900156F}" srcOrd="0" destOrd="0" presId="urn:microsoft.com/office/officeart/2005/8/layout/default"/>
    <dgm:cxn modelId="{B853A6AB-556E-4718-ACD1-59ACD814C9C8}" srcId="{0F85D478-8AD2-4EDA-8A80-AB264E1D2D76}" destId="{F3039D61-B98C-432E-86F2-8BC2E7366690}" srcOrd="1" destOrd="0" parTransId="{83D1F808-F36F-4DFC-BDA6-E4E2F5A86039}" sibTransId="{1B09AC86-0140-4B43-B86D-D485FE00F5F5}"/>
    <dgm:cxn modelId="{711051D8-110E-467B-9F3F-822CFBDB04E5}" type="presOf" srcId="{0F85D478-8AD2-4EDA-8A80-AB264E1D2D76}" destId="{F89D1BFD-35E0-4AE0-BA33-012F4480DBE2}" srcOrd="0" destOrd="0" presId="urn:microsoft.com/office/officeart/2005/8/layout/default"/>
    <dgm:cxn modelId="{37169787-108B-41E9-9BC4-C735DB08DED4}" type="presParOf" srcId="{F89D1BFD-35E0-4AE0-BA33-012F4480DBE2}" destId="{5DB5C81F-0F3C-4560-9117-8B810900156F}" srcOrd="0" destOrd="0" presId="urn:microsoft.com/office/officeart/2005/8/layout/default"/>
    <dgm:cxn modelId="{B8B438A0-B7DC-4573-A132-9290DDE50937}" type="presParOf" srcId="{F89D1BFD-35E0-4AE0-BA33-012F4480DBE2}" destId="{FD54FFD9-9CE1-4A85-9E21-272696A56019}" srcOrd="1" destOrd="0" presId="urn:microsoft.com/office/officeart/2005/8/layout/default"/>
    <dgm:cxn modelId="{E310E447-EBFB-4380-8B8F-392A599B4692}" type="presParOf" srcId="{F89D1BFD-35E0-4AE0-BA33-012F4480DBE2}" destId="{6A97FB48-6C25-43A2-9894-490D227AF1B5}" srcOrd="2" destOrd="0" presId="urn:microsoft.com/office/officeart/2005/8/layout/default"/>
    <dgm:cxn modelId="{8D880673-15B4-4A82-B4C3-50CFADC40A20}" type="presParOf" srcId="{F89D1BFD-35E0-4AE0-BA33-012F4480DBE2}" destId="{7437D04B-A00E-4B00-B682-B0D17E1B9183}" srcOrd="3" destOrd="0" presId="urn:microsoft.com/office/officeart/2005/8/layout/default"/>
    <dgm:cxn modelId="{05A3B6E3-7EA5-4744-AA5E-AC6202E7B8F4}" type="presParOf" srcId="{F89D1BFD-35E0-4AE0-BA33-012F4480DBE2}" destId="{FE428BE7-E4B9-4D1A-BF57-16AA8D040082}"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0B80AA02-2152-413A-ADF7-F9EF066F7A3E}">
      <dgm:prSet phldrT="[Text]" custT="1"/>
      <dgm:spPr/>
      <dgm:t>
        <a:bodyPr/>
        <a:lstStyle/>
        <a:p>
          <a:r>
            <a:rPr lang="en-GB" sz="2400" b="1" dirty="0">
              <a:effectLst>
                <a:outerShdw blurRad="38100" dist="38100" dir="2700000" algn="tl">
                  <a:srgbClr val="000000">
                    <a:alpha val="43137"/>
                  </a:srgbClr>
                </a:outerShdw>
              </a:effectLst>
            </a:rPr>
            <a:t>1. Akzeptanz: </a:t>
          </a:r>
          <a:r>
            <a:rPr lang="en-GB" sz="2400" dirty="0">
              <a:effectLst>
                <a:outerShdw blurRad="38100" dist="38100" dir="2700000" algn="tl">
                  <a:srgbClr val="000000">
                    <a:alpha val="43137"/>
                  </a:srgbClr>
                </a:outerShdw>
              </a:effectLst>
            </a:rPr>
            <a:t>Der Zeitpunkt der Technologieübernahme</a:t>
          </a:r>
          <a:endParaRPr lang="en-ZA" sz="2400" dirty="0">
            <a:effectLst>
              <a:outerShdw blurRad="38100" dist="38100" dir="2700000" algn="tl">
                <a:srgbClr val="000000">
                  <a:alpha val="43137"/>
                </a:srgbClr>
              </a:outerShdw>
            </a:effectLst>
          </a:endParaRPr>
        </a:p>
      </dgm:t>
    </dgm:pt>
    <dgm:pt modelId="{96E0F918-3534-4884-8267-D175A2603FF4}" type="parTrans" cxnId="{52F78AFA-0F02-427E-9808-8CBF5DCB26A6}">
      <dgm:prSet/>
      <dgm:spPr/>
      <dgm:t>
        <a:bodyPr/>
        <a:lstStyle/>
        <a:p>
          <a:endParaRPr lang="en-ZA"/>
        </a:p>
      </dgm:t>
    </dgm:pt>
    <dgm:pt modelId="{EE48BCAF-6636-4231-94AF-AF4AB3CE7454}" type="sibTrans" cxnId="{52F78AFA-0F02-427E-9808-8CBF5DCB26A6}">
      <dgm:prSet/>
      <dgm:spPr/>
      <dgm:t>
        <a:bodyPr/>
        <a:lstStyle/>
        <a:p>
          <a:endParaRPr lang="en-ZA"/>
        </a:p>
      </dgm:t>
    </dgm:pt>
    <dgm:pt modelId="{BA220CBC-64BA-4344-8CA4-D5FD846B98EA}">
      <dgm:prSet custT="1"/>
      <dgm:spPr/>
      <dgm:t>
        <a:bodyPr/>
        <a:lstStyle/>
        <a:p>
          <a:r>
            <a:rPr lang="en-GB" sz="2400" b="1" dirty="0">
              <a:effectLst>
                <a:outerShdw blurRad="38100" dist="38100" dir="2700000" algn="tl">
                  <a:srgbClr val="000000">
                    <a:alpha val="43137"/>
                  </a:srgbClr>
                </a:outerShdw>
              </a:effectLst>
            </a:rPr>
            <a:t>2. Schnittstelle: </a:t>
          </a:r>
          <a:r>
            <a:rPr lang="en-GB" sz="2400" dirty="0">
              <a:effectLst>
                <a:outerShdw blurRad="38100" dist="38100" dir="2700000" algn="tl">
                  <a:srgbClr val="000000">
                    <a:alpha val="43137"/>
                  </a:srgbClr>
                </a:outerShdw>
              </a:effectLst>
            </a:rPr>
            <a:t>Die Erfahrung der Interaktion mit der Technologie</a:t>
          </a:r>
          <a:endParaRPr lang="en-ZA" sz="2400" dirty="0">
            <a:effectLst>
              <a:outerShdw blurRad="38100" dist="38100" dir="2700000" algn="tl">
                <a:srgbClr val="000000">
                  <a:alpha val="43137"/>
                </a:srgbClr>
              </a:outerShdw>
            </a:effectLst>
          </a:endParaRPr>
        </a:p>
      </dgm:t>
    </dgm:pt>
    <dgm:pt modelId="{2BB983E2-4738-44BD-8185-547007FE4ABA}" type="parTrans" cxnId="{60F3192F-3FAA-4126-988B-9609933CC731}">
      <dgm:prSet/>
      <dgm:spPr/>
      <dgm:t>
        <a:bodyPr/>
        <a:lstStyle/>
        <a:p>
          <a:endParaRPr lang="en-ZA"/>
        </a:p>
      </dgm:t>
    </dgm:pt>
    <dgm:pt modelId="{B042A279-CD7A-4900-A367-AA385B38781B}" type="sibTrans" cxnId="{60F3192F-3FAA-4126-988B-9609933CC731}">
      <dgm:prSet/>
      <dgm:spPr/>
      <dgm:t>
        <a:bodyPr/>
        <a:lstStyle/>
        <a:p>
          <a:endParaRPr lang="en-ZA"/>
        </a:p>
      </dgm:t>
    </dgm:pt>
    <dgm:pt modelId="{8B214D75-175C-4B66-A25F-9BDCAF583E83}">
      <dgm:prSet custT="1"/>
      <dgm:spPr/>
      <dgm:t>
        <a:bodyPr/>
        <a:lstStyle/>
        <a:p>
          <a:r>
            <a:rPr lang="en-GB" sz="2400" b="1" dirty="0">
              <a:effectLst>
                <a:outerShdw blurRad="38100" dist="38100" dir="2700000" algn="tl">
                  <a:srgbClr val="000000">
                    <a:alpha val="43137"/>
                  </a:srgbClr>
                </a:outerShdw>
              </a:effectLst>
            </a:rPr>
            <a:t>3. Aufgabe: </a:t>
          </a:r>
          <a:r>
            <a:rPr lang="en-GB" sz="2400" dirty="0">
              <a:effectLst>
                <a:outerShdw blurRad="38100" dist="38100" dir="2700000" algn="tl">
                  <a:srgbClr val="000000">
                    <a:alpha val="43137"/>
                  </a:srgbClr>
                </a:outerShdw>
              </a:effectLst>
            </a:rPr>
            <a:t>Als Ergebnis der Beschäftigung mit technologiespezifischen Aufgaben</a:t>
          </a:r>
          <a:endParaRPr lang="en-ZA" sz="2400" dirty="0">
            <a:effectLst>
              <a:outerShdw blurRad="38100" dist="38100" dir="2700000" algn="tl">
                <a:srgbClr val="000000">
                  <a:alpha val="43137"/>
                </a:srgbClr>
              </a:outerShdw>
            </a:effectLst>
          </a:endParaRPr>
        </a:p>
      </dgm:t>
    </dgm:pt>
    <dgm:pt modelId="{5F292A7A-C0E6-41AC-85D7-CF406247448D}" type="parTrans" cxnId="{7F200CF9-2B58-4159-A189-D9C455B3165D}">
      <dgm:prSet/>
      <dgm:spPr/>
      <dgm:t>
        <a:bodyPr/>
        <a:lstStyle/>
        <a:p>
          <a:endParaRPr lang="en-ZA"/>
        </a:p>
      </dgm:t>
    </dgm:pt>
    <dgm:pt modelId="{12259666-2654-4771-B46F-FA015C262B73}" type="sibTrans" cxnId="{7F200CF9-2B58-4159-A189-D9C455B3165D}">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E551D4D3-4F79-457F-9F76-186F3527B546}" type="pres">
      <dgm:prSet presAssocID="{0B80AA02-2152-413A-ADF7-F9EF066F7A3E}" presName="node" presStyleLbl="node1" presStyleIdx="0" presStyleCnt="3">
        <dgm:presLayoutVars>
          <dgm:bulletEnabled val="1"/>
        </dgm:presLayoutVars>
      </dgm:prSet>
      <dgm:spPr/>
    </dgm:pt>
    <dgm:pt modelId="{586677FE-8610-4886-835C-50EBF97B1648}" type="pres">
      <dgm:prSet presAssocID="{EE48BCAF-6636-4231-94AF-AF4AB3CE7454}" presName="sibTrans" presStyleCnt="0"/>
      <dgm:spPr/>
    </dgm:pt>
    <dgm:pt modelId="{FF8BC855-B7E7-4217-9CF1-3F68C789247D}" type="pres">
      <dgm:prSet presAssocID="{BA220CBC-64BA-4344-8CA4-D5FD846B98EA}" presName="node" presStyleLbl="node1" presStyleIdx="1" presStyleCnt="3">
        <dgm:presLayoutVars>
          <dgm:bulletEnabled val="1"/>
        </dgm:presLayoutVars>
      </dgm:prSet>
      <dgm:spPr/>
    </dgm:pt>
    <dgm:pt modelId="{9E2794D2-1BF2-4579-9B61-E1BA4C72CC03}" type="pres">
      <dgm:prSet presAssocID="{B042A279-CD7A-4900-A367-AA385B38781B}" presName="sibTrans" presStyleCnt="0"/>
      <dgm:spPr/>
    </dgm:pt>
    <dgm:pt modelId="{59F25F2D-BCD1-4EFC-986B-57461D6303F1}" type="pres">
      <dgm:prSet presAssocID="{8B214D75-175C-4B66-A25F-9BDCAF583E83}" presName="node" presStyleLbl="node1" presStyleIdx="2" presStyleCnt="3">
        <dgm:presLayoutVars>
          <dgm:bulletEnabled val="1"/>
        </dgm:presLayoutVars>
      </dgm:prSet>
      <dgm:spPr/>
    </dgm:pt>
  </dgm:ptLst>
  <dgm:cxnLst>
    <dgm:cxn modelId="{EA9CC50C-C986-46B6-96DB-886027ED3A6E}" type="presOf" srcId="{67837897-2C1C-4DAE-8810-BE0E174ACDCD}" destId="{1AA88F2A-CCD0-4AB0-8CD8-DB7BEC7A41AF}" srcOrd="0" destOrd="0" presId="urn:microsoft.com/office/officeart/2005/8/layout/default"/>
    <dgm:cxn modelId="{D4363F2A-27C4-4C92-9FF8-12E1FA1F27B9}" type="presOf" srcId="{8B214D75-175C-4B66-A25F-9BDCAF583E83}" destId="{59F25F2D-BCD1-4EFC-986B-57461D6303F1}" srcOrd="0" destOrd="0" presId="urn:microsoft.com/office/officeart/2005/8/layout/default"/>
    <dgm:cxn modelId="{60F3192F-3FAA-4126-988B-9609933CC731}" srcId="{67837897-2C1C-4DAE-8810-BE0E174ACDCD}" destId="{BA220CBC-64BA-4344-8CA4-D5FD846B98EA}" srcOrd="1" destOrd="0" parTransId="{2BB983E2-4738-44BD-8185-547007FE4ABA}" sibTransId="{B042A279-CD7A-4900-A367-AA385B38781B}"/>
    <dgm:cxn modelId="{9511C482-197A-48DE-B015-CCE0BE6D4F55}" type="presOf" srcId="{0B80AA02-2152-413A-ADF7-F9EF066F7A3E}" destId="{E551D4D3-4F79-457F-9F76-186F3527B546}" srcOrd="0" destOrd="0" presId="urn:microsoft.com/office/officeart/2005/8/layout/default"/>
    <dgm:cxn modelId="{7F200CF9-2B58-4159-A189-D9C455B3165D}" srcId="{67837897-2C1C-4DAE-8810-BE0E174ACDCD}" destId="{8B214D75-175C-4B66-A25F-9BDCAF583E83}" srcOrd="2" destOrd="0" parTransId="{5F292A7A-C0E6-41AC-85D7-CF406247448D}" sibTransId="{12259666-2654-4771-B46F-FA015C262B73}"/>
    <dgm:cxn modelId="{F9F091F9-1FBA-4CDD-9CE3-A7997709E151}" type="presOf" srcId="{BA220CBC-64BA-4344-8CA4-D5FD846B98EA}" destId="{FF8BC855-B7E7-4217-9CF1-3F68C789247D}" srcOrd="0" destOrd="0" presId="urn:microsoft.com/office/officeart/2005/8/layout/default"/>
    <dgm:cxn modelId="{52F78AFA-0F02-427E-9808-8CBF5DCB26A6}" srcId="{67837897-2C1C-4DAE-8810-BE0E174ACDCD}" destId="{0B80AA02-2152-413A-ADF7-F9EF066F7A3E}" srcOrd="0" destOrd="0" parTransId="{96E0F918-3534-4884-8267-D175A2603FF4}" sibTransId="{EE48BCAF-6636-4231-94AF-AF4AB3CE7454}"/>
    <dgm:cxn modelId="{2CCA5881-4D1B-4998-987E-460A98F008A7}" type="presParOf" srcId="{1AA88F2A-CCD0-4AB0-8CD8-DB7BEC7A41AF}" destId="{E551D4D3-4F79-457F-9F76-186F3527B546}" srcOrd="0" destOrd="0" presId="urn:microsoft.com/office/officeart/2005/8/layout/default"/>
    <dgm:cxn modelId="{6D62F904-EBC8-48B6-912B-5DF7DFD0AAF2}" type="presParOf" srcId="{1AA88F2A-CCD0-4AB0-8CD8-DB7BEC7A41AF}" destId="{586677FE-8610-4886-835C-50EBF97B1648}" srcOrd="1" destOrd="0" presId="urn:microsoft.com/office/officeart/2005/8/layout/default"/>
    <dgm:cxn modelId="{F8E03CDB-C181-44E2-B5B2-FB90384BC7E7}" type="presParOf" srcId="{1AA88F2A-CCD0-4AB0-8CD8-DB7BEC7A41AF}" destId="{FF8BC855-B7E7-4217-9CF1-3F68C789247D}" srcOrd="2" destOrd="0" presId="urn:microsoft.com/office/officeart/2005/8/layout/default"/>
    <dgm:cxn modelId="{32EDDC39-BE2A-40C1-B84A-D39F911BE6D1}" type="presParOf" srcId="{1AA88F2A-CCD0-4AB0-8CD8-DB7BEC7A41AF}" destId="{9E2794D2-1BF2-4579-9B61-E1BA4C72CC03}" srcOrd="3" destOrd="0" presId="urn:microsoft.com/office/officeart/2005/8/layout/default"/>
    <dgm:cxn modelId="{54FA706A-4CB4-475D-BA23-6C9F4881B0CF}" type="presParOf" srcId="{1AA88F2A-CCD0-4AB0-8CD8-DB7BEC7A41AF}" destId="{59F25F2D-BCD1-4EFC-986B-57461D6303F1}"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7837897-2C1C-4DAE-8810-BE0E174ACDC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5C571F1D-F079-48EC-933C-DF5239C3564D}">
      <dgm:prSet custT="1"/>
      <dgm:spPr/>
      <dgm:t>
        <a:bodyPr/>
        <a:lstStyle/>
        <a:p>
          <a:r>
            <a:rPr lang="en-GB" sz="2400" b="1" dirty="0"/>
            <a:t>4. Verhaltensweisen: </a:t>
          </a:r>
          <a:r>
            <a:rPr lang="en-GB" sz="2400" dirty="0"/>
            <a:t>Als Teil des technologiegestützten Verhaltens </a:t>
          </a:r>
          <a:endParaRPr lang="en-ZA" sz="2400" dirty="0"/>
        </a:p>
      </dgm:t>
    </dgm:pt>
    <dgm:pt modelId="{EEE8EA11-1A23-462E-BE18-222F30F0E0A9}" type="parTrans" cxnId="{76A26578-F259-44F8-B535-61E91E0F698C}">
      <dgm:prSet/>
      <dgm:spPr/>
      <dgm:t>
        <a:bodyPr/>
        <a:lstStyle/>
        <a:p>
          <a:endParaRPr lang="en-ZA"/>
        </a:p>
      </dgm:t>
    </dgm:pt>
    <dgm:pt modelId="{0FE5F913-7307-4D31-8BF3-E4927CAC6E61}" type="sibTrans" cxnId="{76A26578-F259-44F8-B535-61E91E0F698C}">
      <dgm:prSet/>
      <dgm:spPr/>
      <dgm:t>
        <a:bodyPr/>
        <a:lstStyle/>
        <a:p>
          <a:endParaRPr lang="en-ZA"/>
        </a:p>
      </dgm:t>
    </dgm:pt>
    <dgm:pt modelId="{CC42C454-775A-4561-AF01-7D6186C20F3D}">
      <dgm:prSet custT="1"/>
      <dgm:spPr/>
      <dgm:t>
        <a:bodyPr/>
        <a:lstStyle/>
        <a:p>
          <a:r>
            <a:rPr lang="en-GB" sz="2400" b="1" dirty="0"/>
            <a:t>5. Das Leben: </a:t>
          </a:r>
          <a:r>
            <a:rPr lang="en-GB" sz="2400" dirty="0"/>
            <a:t>Als Teil des gesamten Lebens einer Person. </a:t>
          </a:r>
          <a:endParaRPr lang="en-ZA" sz="2400" dirty="0"/>
        </a:p>
      </dgm:t>
    </dgm:pt>
    <dgm:pt modelId="{E3914A83-38A5-4EF5-B4BE-1F2416832643}" type="parTrans" cxnId="{D6BF7AAA-9BE9-4B82-854E-448A9B809AFF}">
      <dgm:prSet/>
      <dgm:spPr/>
      <dgm:t>
        <a:bodyPr/>
        <a:lstStyle/>
        <a:p>
          <a:endParaRPr lang="en-ZA"/>
        </a:p>
      </dgm:t>
    </dgm:pt>
    <dgm:pt modelId="{D8A8D41F-9388-415A-91D3-8151BEF29C50}" type="sibTrans" cxnId="{D6BF7AAA-9BE9-4B82-854E-448A9B809AFF}">
      <dgm:prSet/>
      <dgm:spPr/>
      <dgm:t>
        <a:bodyPr/>
        <a:lstStyle/>
        <a:p>
          <a:endParaRPr lang="en-ZA"/>
        </a:p>
      </dgm:t>
    </dgm:pt>
    <dgm:pt modelId="{9A67849D-CFC3-4D43-A5DC-31F7519AF765}">
      <dgm:prSet custT="1"/>
      <dgm:spPr/>
      <dgm:t>
        <a:bodyPr/>
        <a:lstStyle/>
        <a:p>
          <a:r>
            <a:rPr lang="en-GB" sz="2400" dirty="0"/>
            <a:t>Darüber hinaus sind diese 5 Sphären mit einer weiteren sechsten Sphäre der Erfahrung verbunden:</a:t>
          </a:r>
          <a:endParaRPr lang="en-ZA" sz="2400" dirty="0"/>
        </a:p>
      </dgm:t>
    </dgm:pt>
    <dgm:pt modelId="{A4759FF0-8DB2-443D-B852-421D953857F9}" type="parTrans" cxnId="{FAE1B1EB-E5AC-444E-9871-720355A3853E}">
      <dgm:prSet/>
      <dgm:spPr/>
      <dgm:t>
        <a:bodyPr/>
        <a:lstStyle/>
        <a:p>
          <a:endParaRPr lang="en-ZA"/>
        </a:p>
      </dgm:t>
    </dgm:pt>
    <dgm:pt modelId="{79298198-F76B-4167-9712-5096FEDD60E4}" type="sibTrans" cxnId="{FAE1B1EB-E5AC-444E-9871-720355A3853E}">
      <dgm:prSet/>
      <dgm:spPr/>
      <dgm:t>
        <a:bodyPr/>
        <a:lstStyle/>
        <a:p>
          <a:endParaRPr lang="en-ZA"/>
        </a:p>
      </dgm:t>
    </dgm:pt>
    <dgm:pt modelId="{16B3121A-8D74-4A55-AD06-B33B230BA35A}">
      <dgm:prSet custT="1"/>
      <dgm:spPr/>
      <dgm:t>
        <a:bodyPr/>
        <a:lstStyle/>
        <a:p>
          <a:r>
            <a:rPr lang="en-GB" sz="2400" b="1" dirty="0"/>
            <a:t>6. Gesellschaft: </a:t>
          </a:r>
          <a:r>
            <a:rPr lang="en-GB" sz="2400" dirty="0"/>
            <a:t>Sie umfasst sowohl die direkten als auch die indirekten Auswirkungen der Technologienutzung und das gesellschaftliche Wohlergehen. </a:t>
          </a:r>
          <a:endParaRPr lang="en-ZA" sz="2400" dirty="0"/>
        </a:p>
      </dgm:t>
    </dgm:pt>
    <dgm:pt modelId="{7E27A68D-0A52-4135-8A6F-BE77E4231091}" type="parTrans" cxnId="{E6037AD5-960E-49F6-AF9E-79227BEDF96F}">
      <dgm:prSet/>
      <dgm:spPr/>
      <dgm:t>
        <a:bodyPr/>
        <a:lstStyle/>
        <a:p>
          <a:endParaRPr lang="en-ZA"/>
        </a:p>
      </dgm:t>
    </dgm:pt>
    <dgm:pt modelId="{40A2DB5E-C64E-4EDC-B1C5-19DD999A461A}" type="sibTrans" cxnId="{E6037AD5-960E-49F6-AF9E-79227BEDF96F}">
      <dgm:prSet/>
      <dgm:spPr/>
      <dgm:t>
        <a:bodyPr/>
        <a:lstStyle/>
        <a:p>
          <a:endParaRPr lang="en-ZA"/>
        </a:p>
      </dgm:t>
    </dgm:pt>
    <dgm:pt modelId="{1AA88F2A-CCD0-4AB0-8CD8-DB7BEC7A41AF}" type="pres">
      <dgm:prSet presAssocID="{67837897-2C1C-4DAE-8810-BE0E174ACDCD}" presName="diagram" presStyleCnt="0">
        <dgm:presLayoutVars>
          <dgm:dir/>
          <dgm:resizeHandles val="exact"/>
        </dgm:presLayoutVars>
      </dgm:prSet>
      <dgm:spPr/>
    </dgm:pt>
    <dgm:pt modelId="{63A7AB46-D7A2-4B4C-A4CC-59951B85D511}" type="pres">
      <dgm:prSet presAssocID="{5C571F1D-F079-48EC-933C-DF5239C3564D}" presName="node" presStyleLbl="node1" presStyleIdx="0" presStyleCnt="3">
        <dgm:presLayoutVars>
          <dgm:bulletEnabled val="1"/>
        </dgm:presLayoutVars>
      </dgm:prSet>
      <dgm:spPr/>
    </dgm:pt>
    <dgm:pt modelId="{0772793A-7B6D-475E-9069-CCCED0FEDF6B}" type="pres">
      <dgm:prSet presAssocID="{0FE5F913-7307-4D31-8BF3-E4927CAC6E61}" presName="sibTrans" presStyleCnt="0"/>
      <dgm:spPr/>
    </dgm:pt>
    <dgm:pt modelId="{488E35B5-7BED-4D51-B0BF-5A66DF472559}" type="pres">
      <dgm:prSet presAssocID="{CC42C454-775A-4561-AF01-7D6186C20F3D}" presName="node" presStyleLbl="node1" presStyleIdx="1" presStyleCnt="3">
        <dgm:presLayoutVars>
          <dgm:bulletEnabled val="1"/>
        </dgm:presLayoutVars>
      </dgm:prSet>
      <dgm:spPr/>
    </dgm:pt>
    <dgm:pt modelId="{99574734-E486-49AB-9808-7143A795D917}" type="pres">
      <dgm:prSet presAssocID="{D8A8D41F-9388-415A-91D3-8151BEF29C50}" presName="sibTrans" presStyleCnt="0"/>
      <dgm:spPr/>
    </dgm:pt>
    <dgm:pt modelId="{BD696CAF-9842-44E4-AF7E-30BEC80ECA86}" type="pres">
      <dgm:prSet presAssocID="{9A67849D-CFC3-4D43-A5DC-31F7519AF765}" presName="node" presStyleLbl="node1" presStyleIdx="2" presStyleCnt="3" custScaleY="185004" custLinFactNeighborX="0" custLinFactNeighborY="-12424">
        <dgm:presLayoutVars>
          <dgm:bulletEnabled val="1"/>
        </dgm:presLayoutVars>
      </dgm:prSet>
      <dgm:spPr/>
    </dgm:pt>
  </dgm:ptLst>
  <dgm:cxnLst>
    <dgm:cxn modelId="{804B6904-DB42-4304-988B-C55945A6B5A1}" type="presOf" srcId="{16B3121A-8D74-4A55-AD06-B33B230BA35A}" destId="{BD696CAF-9842-44E4-AF7E-30BEC80ECA86}" srcOrd="0" destOrd="1" presId="urn:microsoft.com/office/officeart/2005/8/layout/default"/>
    <dgm:cxn modelId="{EA9CC50C-C986-46B6-96DB-886027ED3A6E}" type="presOf" srcId="{67837897-2C1C-4DAE-8810-BE0E174ACDCD}" destId="{1AA88F2A-CCD0-4AB0-8CD8-DB7BEC7A41AF}" srcOrd="0" destOrd="0" presId="urn:microsoft.com/office/officeart/2005/8/layout/default"/>
    <dgm:cxn modelId="{E3E4D90F-12CD-4ED1-94D2-BCFCDF5BF7D8}" type="presOf" srcId="{5C571F1D-F079-48EC-933C-DF5239C3564D}" destId="{63A7AB46-D7A2-4B4C-A4CC-59951B85D511}" srcOrd="0" destOrd="0" presId="urn:microsoft.com/office/officeart/2005/8/layout/default"/>
    <dgm:cxn modelId="{5FFEA164-269D-4064-89BD-5CAC7CAFF52E}" type="presOf" srcId="{9A67849D-CFC3-4D43-A5DC-31F7519AF765}" destId="{BD696CAF-9842-44E4-AF7E-30BEC80ECA86}" srcOrd="0" destOrd="0" presId="urn:microsoft.com/office/officeart/2005/8/layout/default"/>
    <dgm:cxn modelId="{76A26578-F259-44F8-B535-61E91E0F698C}" srcId="{67837897-2C1C-4DAE-8810-BE0E174ACDCD}" destId="{5C571F1D-F079-48EC-933C-DF5239C3564D}" srcOrd="0" destOrd="0" parTransId="{EEE8EA11-1A23-462E-BE18-222F30F0E0A9}" sibTransId="{0FE5F913-7307-4D31-8BF3-E4927CAC6E61}"/>
    <dgm:cxn modelId="{D6BF7AAA-9BE9-4B82-854E-448A9B809AFF}" srcId="{67837897-2C1C-4DAE-8810-BE0E174ACDCD}" destId="{CC42C454-775A-4561-AF01-7D6186C20F3D}" srcOrd="1" destOrd="0" parTransId="{E3914A83-38A5-4EF5-B4BE-1F2416832643}" sibTransId="{D8A8D41F-9388-415A-91D3-8151BEF29C50}"/>
    <dgm:cxn modelId="{E6037AD5-960E-49F6-AF9E-79227BEDF96F}" srcId="{9A67849D-CFC3-4D43-A5DC-31F7519AF765}" destId="{16B3121A-8D74-4A55-AD06-B33B230BA35A}" srcOrd="0" destOrd="0" parTransId="{7E27A68D-0A52-4135-8A6F-BE77E4231091}" sibTransId="{40A2DB5E-C64E-4EDC-B1C5-19DD999A461A}"/>
    <dgm:cxn modelId="{FAE1B1EB-E5AC-444E-9871-720355A3853E}" srcId="{67837897-2C1C-4DAE-8810-BE0E174ACDCD}" destId="{9A67849D-CFC3-4D43-A5DC-31F7519AF765}" srcOrd="2" destOrd="0" parTransId="{A4759FF0-8DB2-443D-B852-421D953857F9}" sibTransId="{79298198-F76B-4167-9712-5096FEDD60E4}"/>
    <dgm:cxn modelId="{6042FFF1-C499-41EF-AD27-A7554757E708}" type="presOf" srcId="{CC42C454-775A-4561-AF01-7D6186C20F3D}" destId="{488E35B5-7BED-4D51-B0BF-5A66DF472559}" srcOrd="0" destOrd="0" presId="urn:microsoft.com/office/officeart/2005/8/layout/default"/>
    <dgm:cxn modelId="{C04B13BA-20E5-4AC9-B0C9-E60E861072EC}" type="presParOf" srcId="{1AA88F2A-CCD0-4AB0-8CD8-DB7BEC7A41AF}" destId="{63A7AB46-D7A2-4B4C-A4CC-59951B85D511}" srcOrd="0" destOrd="0" presId="urn:microsoft.com/office/officeart/2005/8/layout/default"/>
    <dgm:cxn modelId="{74E0012C-F5EB-4123-8315-AC96798C7AFF}" type="presParOf" srcId="{1AA88F2A-CCD0-4AB0-8CD8-DB7BEC7A41AF}" destId="{0772793A-7B6D-475E-9069-CCCED0FEDF6B}" srcOrd="1" destOrd="0" presId="urn:microsoft.com/office/officeart/2005/8/layout/default"/>
    <dgm:cxn modelId="{4FDB3EEB-7CEA-4984-976E-D2965A5E49C6}" type="presParOf" srcId="{1AA88F2A-CCD0-4AB0-8CD8-DB7BEC7A41AF}" destId="{488E35B5-7BED-4D51-B0BF-5A66DF472559}" srcOrd="2" destOrd="0" presId="urn:microsoft.com/office/officeart/2005/8/layout/default"/>
    <dgm:cxn modelId="{4CA059C9-6006-468A-937B-8EB28C764635}" type="presParOf" srcId="{1AA88F2A-CCD0-4AB0-8CD8-DB7BEC7A41AF}" destId="{99574734-E486-49AB-9808-7143A795D917}" srcOrd="3" destOrd="0" presId="urn:microsoft.com/office/officeart/2005/8/layout/default"/>
    <dgm:cxn modelId="{D31D865C-2207-4B4B-BEAB-67203C588EED}" type="presParOf" srcId="{1AA88F2A-CCD0-4AB0-8CD8-DB7BEC7A41AF}" destId="{BD696CAF-9842-44E4-AF7E-30BEC80ECA86}"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E50B8E1-2E5F-4B90-86C1-147C78C8D45E}"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9911CA2F-330A-41FC-8D6A-7D91132AD095}">
      <dgm:prSet/>
      <dgm:spPr/>
      <dgm:t>
        <a:bodyPr/>
        <a:lstStyle/>
        <a:p>
          <a:r>
            <a:rPr lang="en-IE"/>
            <a:t>Abschnitt 5: Befähigung der Mitarbeiter für die digitale Gesundheit</a:t>
          </a:r>
          <a:endParaRPr lang="en-US"/>
        </a:p>
      </dgm:t>
    </dgm:pt>
    <dgm:pt modelId="{270AE3F0-ED55-4D0A-AEEE-B3A278668D10}" type="parTrans" cxnId="{1529B800-5A51-4F8D-9873-5D3C59E06A88}">
      <dgm:prSet/>
      <dgm:spPr/>
      <dgm:t>
        <a:bodyPr/>
        <a:lstStyle/>
        <a:p>
          <a:endParaRPr lang="en-US"/>
        </a:p>
      </dgm:t>
    </dgm:pt>
    <dgm:pt modelId="{714BEE9F-C011-438C-BD1C-57EED9AD1D7E}" type="sibTrans" cxnId="{1529B800-5A51-4F8D-9873-5D3C59E06A88}">
      <dgm:prSet/>
      <dgm:spPr/>
      <dgm:t>
        <a:bodyPr/>
        <a:lstStyle/>
        <a:p>
          <a:endParaRPr lang="en-US"/>
        </a:p>
      </dgm:t>
    </dgm:pt>
    <dgm:pt modelId="{3A70CDEC-AC4C-4609-9B11-0425BBC3D2A6}">
      <dgm:prSet/>
      <dgm:spPr/>
      <dgm:t>
        <a:bodyPr/>
        <a:lstStyle/>
        <a:p>
          <a:r>
            <a:rPr lang="en-IE"/>
            <a:t>5.1 Eigenverantwortung der Mitarbeiter für digitales Wohlbefinden</a:t>
          </a:r>
          <a:endParaRPr lang="en-US"/>
        </a:p>
      </dgm:t>
    </dgm:pt>
    <dgm:pt modelId="{3BB2EB5F-9A80-4F8B-B1D8-FBD12D0C254A}" type="parTrans" cxnId="{732BD488-B9E5-42C6-9177-3E7526AFD281}">
      <dgm:prSet/>
      <dgm:spPr/>
      <dgm:t>
        <a:bodyPr/>
        <a:lstStyle/>
        <a:p>
          <a:endParaRPr lang="en-US"/>
        </a:p>
      </dgm:t>
    </dgm:pt>
    <dgm:pt modelId="{A4AA98F1-B920-4463-9A91-B026DC0F3D00}" type="sibTrans" cxnId="{732BD488-B9E5-42C6-9177-3E7526AFD281}">
      <dgm:prSet/>
      <dgm:spPr/>
      <dgm:t>
        <a:bodyPr/>
        <a:lstStyle/>
        <a:p>
          <a:endParaRPr lang="en-US"/>
        </a:p>
      </dgm:t>
    </dgm:pt>
    <dgm:pt modelId="{74E6B4D7-86BA-4B2B-B9BA-289C55FEC055}">
      <dgm:prSet/>
      <dgm:spPr/>
      <dgm:t>
        <a:bodyPr/>
        <a:lstStyle/>
        <a:p>
          <a:r>
            <a:rPr lang="en-IE"/>
            <a:t>- Förderung der Verantwortung für die digitale Gesundheit</a:t>
          </a:r>
          <a:endParaRPr lang="en-US"/>
        </a:p>
      </dgm:t>
    </dgm:pt>
    <dgm:pt modelId="{55C723E1-20F4-4443-83ED-AFCB8AC2EB76}" type="parTrans" cxnId="{19D4CC6A-7B14-4F3C-A464-07982AA3CB65}">
      <dgm:prSet/>
      <dgm:spPr/>
      <dgm:t>
        <a:bodyPr/>
        <a:lstStyle/>
        <a:p>
          <a:endParaRPr lang="en-US"/>
        </a:p>
      </dgm:t>
    </dgm:pt>
    <dgm:pt modelId="{A9E81343-0900-4933-9D82-1BF88F328D11}" type="sibTrans" cxnId="{19D4CC6A-7B14-4F3C-A464-07982AA3CB65}">
      <dgm:prSet/>
      <dgm:spPr/>
      <dgm:t>
        <a:bodyPr/>
        <a:lstStyle/>
        <a:p>
          <a:endParaRPr lang="en-US"/>
        </a:p>
      </dgm:t>
    </dgm:pt>
    <dgm:pt modelId="{E7DFA4B0-9B89-4057-B76F-9E58A01B01C9}">
      <dgm:prSet/>
      <dgm:spPr/>
      <dgm:t>
        <a:bodyPr/>
        <a:lstStyle/>
        <a:p>
          <a:r>
            <a:rPr lang="en-IE"/>
            <a:t>- Förderung von Selbstfürsorgepraktiken</a:t>
          </a:r>
          <a:endParaRPr lang="en-US"/>
        </a:p>
      </dgm:t>
    </dgm:pt>
    <dgm:pt modelId="{4A9101BA-F1C6-4136-9251-C464D7989052}" type="parTrans" cxnId="{1B4373E0-C08C-4F96-9994-9FFC0B85DBA7}">
      <dgm:prSet/>
      <dgm:spPr/>
      <dgm:t>
        <a:bodyPr/>
        <a:lstStyle/>
        <a:p>
          <a:endParaRPr lang="en-US"/>
        </a:p>
      </dgm:t>
    </dgm:pt>
    <dgm:pt modelId="{0EF5E170-632C-45C8-9E20-C84B5DA0C057}" type="sibTrans" cxnId="{1B4373E0-C08C-4F96-9994-9FFC0B85DBA7}">
      <dgm:prSet/>
      <dgm:spPr/>
      <dgm:t>
        <a:bodyPr/>
        <a:lstStyle/>
        <a:p>
          <a:endParaRPr lang="en-US"/>
        </a:p>
      </dgm:t>
    </dgm:pt>
    <dgm:pt modelId="{8FAB127D-A838-40C8-B563-E14BA6D2EEC7}">
      <dgm:prSet/>
      <dgm:spPr/>
      <dgm:t>
        <a:bodyPr/>
        <a:lstStyle/>
        <a:p>
          <a:r>
            <a:rPr lang="en-IE"/>
            <a:t>5.2 Vorteile von Initiativen zur digitalen Gesundheit</a:t>
          </a:r>
          <a:endParaRPr lang="en-US"/>
        </a:p>
      </dgm:t>
    </dgm:pt>
    <dgm:pt modelId="{8285EA3D-DC77-41DE-84F7-59074F17BA8E}" type="parTrans" cxnId="{22F46787-45CD-4CD2-AB17-50CBB4A4570A}">
      <dgm:prSet/>
      <dgm:spPr/>
      <dgm:t>
        <a:bodyPr/>
        <a:lstStyle/>
        <a:p>
          <a:endParaRPr lang="en-US"/>
        </a:p>
      </dgm:t>
    </dgm:pt>
    <dgm:pt modelId="{0B126EB2-EAA8-47E9-A3CF-7DF3CBEC3E13}" type="sibTrans" cxnId="{22F46787-45CD-4CD2-AB17-50CBB4A4570A}">
      <dgm:prSet/>
      <dgm:spPr/>
      <dgm:t>
        <a:bodyPr/>
        <a:lstStyle/>
        <a:p>
          <a:endParaRPr lang="en-US"/>
        </a:p>
      </dgm:t>
    </dgm:pt>
    <dgm:pt modelId="{9F617E14-01A5-4933-A16D-A0DB8CFD5CE9}">
      <dgm:prSet/>
      <dgm:spPr/>
      <dgm:t>
        <a:bodyPr/>
        <a:lstStyle/>
        <a:p>
          <a:r>
            <a:rPr lang="en-IE"/>
            <a:t>- Positive Auswirkungen auf Einzelpersonen und Organisationen</a:t>
          </a:r>
          <a:endParaRPr lang="en-US"/>
        </a:p>
      </dgm:t>
    </dgm:pt>
    <dgm:pt modelId="{028A37B6-E56C-493B-BBFA-68CA2A84711C}" type="parTrans" cxnId="{BBCEDFE4-6D07-4ECD-8824-EDE4F56D95BA}">
      <dgm:prSet/>
      <dgm:spPr/>
      <dgm:t>
        <a:bodyPr/>
        <a:lstStyle/>
        <a:p>
          <a:endParaRPr lang="en-US"/>
        </a:p>
      </dgm:t>
    </dgm:pt>
    <dgm:pt modelId="{60AABDD9-1F9F-42EC-B05B-683E881F3D36}" type="sibTrans" cxnId="{BBCEDFE4-6D07-4ECD-8824-EDE4F56D95BA}">
      <dgm:prSet/>
      <dgm:spPr/>
      <dgm:t>
        <a:bodyPr/>
        <a:lstStyle/>
        <a:p>
          <a:endParaRPr lang="en-US"/>
        </a:p>
      </dgm:t>
    </dgm:pt>
    <dgm:pt modelId="{70EA8958-77A5-4F0D-86D9-50DCF9CEE860}">
      <dgm:prSet/>
      <dgm:spPr/>
      <dgm:t>
        <a:bodyPr/>
        <a:lstStyle/>
        <a:p>
          <a:r>
            <a:rPr lang="en-IE"/>
            <a:t>- Fallstudien zur erfolgreichen Umsetzung</a:t>
          </a:r>
          <a:endParaRPr lang="en-US"/>
        </a:p>
      </dgm:t>
    </dgm:pt>
    <dgm:pt modelId="{2DD8B893-9B7C-47E2-944F-B08E8C3E2734}" type="parTrans" cxnId="{136DD6A1-4FFE-47CE-92F2-A74D5CD2B61F}">
      <dgm:prSet/>
      <dgm:spPr/>
      <dgm:t>
        <a:bodyPr/>
        <a:lstStyle/>
        <a:p>
          <a:endParaRPr lang="en-US"/>
        </a:p>
      </dgm:t>
    </dgm:pt>
    <dgm:pt modelId="{F1CF7884-4431-4413-99CD-BA0AD9C5B503}" type="sibTrans" cxnId="{136DD6A1-4FFE-47CE-92F2-A74D5CD2B61F}">
      <dgm:prSet/>
      <dgm:spPr/>
      <dgm:t>
        <a:bodyPr/>
        <a:lstStyle/>
        <a:p>
          <a:endParaRPr lang="en-US"/>
        </a:p>
      </dgm:t>
    </dgm:pt>
    <dgm:pt modelId="{808C23E2-F19A-484A-9F97-B5F734F729B9}">
      <dgm:prSet/>
      <dgm:spPr/>
      <dgm:t>
        <a:bodyPr/>
        <a:lstStyle/>
        <a:p>
          <a:r>
            <a:rPr lang="en-IE"/>
            <a:t>5.3 Förderung einer Kultur der digitalen Gesundheit</a:t>
          </a:r>
          <a:endParaRPr lang="en-US"/>
        </a:p>
      </dgm:t>
    </dgm:pt>
    <dgm:pt modelId="{6D2A4387-4372-441B-B9A6-3CD987FB4E4D}" type="parTrans" cxnId="{400E4487-AA91-476F-ABFE-0BFB4A6BF8B5}">
      <dgm:prSet/>
      <dgm:spPr/>
      <dgm:t>
        <a:bodyPr/>
        <a:lstStyle/>
        <a:p>
          <a:endParaRPr lang="en-US"/>
        </a:p>
      </dgm:t>
    </dgm:pt>
    <dgm:pt modelId="{8434F8F8-4F10-4E02-8C9F-429AF5E049B0}" type="sibTrans" cxnId="{400E4487-AA91-476F-ABFE-0BFB4A6BF8B5}">
      <dgm:prSet/>
      <dgm:spPr/>
      <dgm:t>
        <a:bodyPr/>
        <a:lstStyle/>
        <a:p>
          <a:endParaRPr lang="en-US"/>
        </a:p>
      </dgm:t>
    </dgm:pt>
    <dgm:pt modelId="{4E980A60-3C9E-4E36-B951-E669825C682D}">
      <dgm:prSet/>
      <dgm:spPr/>
      <dgm:t>
        <a:bodyPr/>
        <a:lstStyle/>
        <a:p>
          <a:r>
            <a:rPr lang="en-IE"/>
            <a:t>- Mit gutem Beispiel vorangehen</a:t>
          </a:r>
          <a:endParaRPr lang="en-US"/>
        </a:p>
      </dgm:t>
    </dgm:pt>
    <dgm:pt modelId="{F103965C-07B5-444D-A363-E8D65E880765}" type="parTrans" cxnId="{5C172DEA-6FDB-4DB5-860D-8481CDACC008}">
      <dgm:prSet/>
      <dgm:spPr/>
      <dgm:t>
        <a:bodyPr/>
        <a:lstStyle/>
        <a:p>
          <a:endParaRPr lang="en-US"/>
        </a:p>
      </dgm:t>
    </dgm:pt>
    <dgm:pt modelId="{7A94D687-4EE7-4E66-A95F-42D115B897AF}" type="sibTrans" cxnId="{5C172DEA-6FDB-4DB5-860D-8481CDACC008}">
      <dgm:prSet/>
      <dgm:spPr/>
      <dgm:t>
        <a:bodyPr/>
        <a:lstStyle/>
        <a:p>
          <a:endParaRPr lang="en-US"/>
        </a:p>
      </dgm:t>
    </dgm:pt>
    <dgm:pt modelId="{E44C5BDD-CE45-4A4A-A892-BEB85D1D4F0B}">
      <dgm:prSet/>
      <dgm:spPr/>
      <dgm:t>
        <a:bodyPr/>
        <a:lstStyle/>
        <a:p>
          <a:r>
            <a:rPr lang="en-IE"/>
            <a:t>- Förderung von kontinuierlichem Lernen und Anpassung</a:t>
          </a:r>
          <a:endParaRPr lang="en-US"/>
        </a:p>
      </dgm:t>
    </dgm:pt>
    <dgm:pt modelId="{CE326D9E-87E2-4931-BA6D-C53E64075E6A}" type="parTrans" cxnId="{9275AB20-DA80-4C64-BD27-644E518E0150}">
      <dgm:prSet/>
      <dgm:spPr/>
      <dgm:t>
        <a:bodyPr/>
        <a:lstStyle/>
        <a:p>
          <a:endParaRPr lang="en-US"/>
        </a:p>
      </dgm:t>
    </dgm:pt>
    <dgm:pt modelId="{4BC38133-919D-4949-82DA-FD7FC81837F7}" type="sibTrans" cxnId="{9275AB20-DA80-4C64-BD27-644E518E0150}">
      <dgm:prSet/>
      <dgm:spPr/>
      <dgm:t>
        <a:bodyPr/>
        <a:lstStyle/>
        <a:p>
          <a:endParaRPr lang="en-US"/>
        </a:p>
      </dgm:t>
    </dgm:pt>
    <dgm:pt modelId="{84CE822C-F470-4608-9D40-886287BC29FD}" type="pres">
      <dgm:prSet presAssocID="{0E50B8E1-2E5F-4B90-86C1-147C78C8D45E}" presName="vert0" presStyleCnt="0">
        <dgm:presLayoutVars>
          <dgm:dir/>
          <dgm:animOne val="branch"/>
          <dgm:animLvl val="lvl"/>
        </dgm:presLayoutVars>
      </dgm:prSet>
      <dgm:spPr/>
    </dgm:pt>
    <dgm:pt modelId="{C7793BE5-718E-4A94-8FE9-24F8C07FAFDD}" type="pres">
      <dgm:prSet presAssocID="{9911CA2F-330A-41FC-8D6A-7D91132AD095}" presName="thickLine" presStyleLbl="alignNode1" presStyleIdx="0" presStyleCnt="10"/>
      <dgm:spPr/>
    </dgm:pt>
    <dgm:pt modelId="{0817FEE7-0D6B-4961-B80C-1C9FC72A5466}" type="pres">
      <dgm:prSet presAssocID="{9911CA2F-330A-41FC-8D6A-7D91132AD095}" presName="horz1" presStyleCnt="0"/>
      <dgm:spPr/>
    </dgm:pt>
    <dgm:pt modelId="{0B84A407-7664-46C2-969F-9B1CAE92FD63}" type="pres">
      <dgm:prSet presAssocID="{9911CA2F-330A-41FC-8D6A-7D91132AD095}" presName="tx1" presStyleLbl="revTx" presStyleIdx="0" presStyleCnt="10"/>
      <dgm:spPr/>
    </dgm:pt>
    <dgm:pt modelId="{D9AC9BD3-BF48-4FE2-81C6-52885A8454FA}" type="pres">
      <dgm:prSet presAssocID="{9911CA2F-330A-41FC-8D6A-7D91132AD095}" presName="vert1" presStyleCnt="0"/>
      <dgm:spPr/>
    </dgm:pt>
    <dgm:pt modelId="{C1F3377E-9607-4F67-85D2-1A47EEB4796B}" type="pres">
      <dgm:prSet presAssocID="{3A70CDEC-AC4C-4609-9B11-0425BBC3D2A6}" presName="thickLine" presStyleLbl="alignNode1" presStyleIdx="1" presStyleCnt="10"/>
      <dgm:spPr/>
    </dgm:pt>
    <dgm:pt modelId="{11F3F0DA-C527-40E6-B79A-D052F2BF9C26}" type="pres">
      <dgm:prSet presAssocID="{3A70CDEC-AC4C-4609-9B11-0425BBC3D2A6}" presName="horz1" presStyleCnt="0"/>
      <dgm:spPr/>
    </dgm:pt>
    <dgm:pt modelId="{AEC80890-BA41-4875-86D8-7FC8A8706D39}" type="pres">
      <dgm:prSet presAssocID="{3A70CDEC-AC4C-4609-9B11-0425BBC3D2A6}" presName="tx1" presStyleLbl="revTx" presStyleIdx="1" presStyleCnt="10"/>
      <dgm:spPr/>
    </dgm:pt>
    <dgm:pt modelId="{D043DD98-94C4-4900-BCEA-5A57AB572440}" type="pres">
      <dgm:prSet presAssocID="{3A70CDEC-AC4C-4609-9B11-0425BBC3D2A6}" presName="vert1" presStyleCnt="0"/>
      <dgm:spPr/>
    </dgm:pt>
    <dgm:pt modelId="{522BA0F0-2447-479A-924C-66CB0535CFD7}" type="pres">
      <dgm:prSet presAssocID="{74E6B4D7-86BA-4B2B-B9BA-289C55FEC055}" presName="thickLine" presStyleLbl="alignNode1" presStyleIdx="2" presStyleCnt="10"/>
      <dgm:spPr/>
    </dgm:pt>
    <dgm:pt modelId="{511C7C1E-673F-4B6D-9515-D8E9F8D84F06}" type="pres">
      <dgm:prSet presAssocID="{74E6B4D7-86BA-4B2B-B9BA-289C55FEC055}" presName="horz1" presStyleCnt="0"/>
      <dgm:spPr/>
    </dgm:pt>
    <dgm:pt modelId="{B136BCD6-9FE1-4BA6-9698-0296EF78B7C7}" type="pres">
      <dgm:prSet presAssocID="{74E6B4D7-86BA-4B2B-B9BA-289C55FEC055}" presName="tx1" presStyleLbl="revTx" presStyleIdx="2" presStyleCnt="10"/>
      <dgm:spPr/>
    </dgm:pt>
    <dgm:pt modelId="{D0BC1E9C-63B5-40A5-B7DB-326EB894544F}" type="pres">
      <dgm:prSet presAssocID="{74E6B4D7-86BA-4B2B-B9BA-289C55FEC055}" presName="vert1" presStyleCnt="0"/>
      <dgm:spPr/>
    </dgm:pt>
    <dgm:pt modelId="{D39E4710-7277-4F05-9160-D1767C08AD05}" type="pres">
      <dgm:prSet presAssocID="{E7DFA4B0-9B89-4057-B76F-9E58A01B01C9}" presName="thickLine" presStyleLbl="alignNode1" presStyleIdx="3" presStyleCnt="10"/>
      <dgm:spPr/>
    </dgm:pt>
    <dgm:pt modelId="{BD584B38-CF3E-41AB-9A8B-E4C8659519DF}" type="pres">
      <dgm:prSet presAssocID="{E7DFA4B0-9B89-4057-B76F-9E58A01B01C9}" presName="horz1" presStyleCnt="0"/>
      <dgm:spPr/>
    </dgm:pt>
    <dgm:pt modelId="{4FD501B0-02D4-4DB8-810D-E2A27A502DA9}" type="pres">
      <dgm:prSet presAssocID="{E7DFA4B0-9B89-4057-B76F-9E58A01B01C9}" presName="tx1" presStyleLbl="revTx" presStyleIdx="3" presStyleCnt="10"/>
      <dgm:spPr/>
    </dgm:pt>
    <dgm:pt modelId="{AE15A0C5-2E4C-417F-8CF0-60012A304D55}" type="pres">
      <dgm:prSet presAssocID="{E7DFA4B0-9B89-4057-B76F-9E58A01B01C9}" presName="vert1" presStyleCnt="0"/>
      <dgm:spPr/>
    </dgm:pt>
    <dgm:pt modelId="{64994DB9-E499-46E5-86C5-A4AA088F2067}" type="pres">
      <dgm:prSet presAssocID="{8FAB127D-A838-40C8-B563-E14BA6D2EEC7}" presName="thickLine" presStyleLbl="alignNode1" presStyleIdx="4" presStyleCnt="10"/>
      <dgm:spPr/>
    </dgm:pt>
    <dgm:pt modelId="{52178631-06D3-435A-8C22-BD9144F1C5D6}" type="pres">
      <dgm:prSet presAssocID="{8FAB127D-A838-40C8-B563-E14BA6D2EEC7}" presName="horz1" presStyleCnt="0"/>
      <dgm:spPr/>
    </dgm:pt>
    <dgm:pt modelId="{4BFB92A2-D42A-4183-8B1E-38E97E9367CE}" type="pres">
      <dgm:prSet presAssocID="{8FAB127D-A838-40C8-B563-E14BA6D2EEC7}" presName="tx1" presStyleLbl="revTx" presStyleIdx="4" presStyleCnt="10"/>
      <dgm:spPr/>
    </dgm:pt>
    <dgm:pt modelId="{80B27BD5-8F0D-4EB3-B14A-DE9B9790F5F5}" type="pres">
      <dgm:prSet presAssocID="{8FAB127D-A838-40C8-B563-E14BA6D2EEC7}" presName="vert1" presStyleCnt="0"/>
      <dgm:spPr/>
    </dgm:pt>
    <dgm:pt modelId="{3CF47745-01F2-4584-B907-235FA5AAAA42}" type="pres">
      <dgm:prSet presAssocID="{9F617E14-01A5-4933-A16D-A0DB8CFD5CE9}" presName="thickLine" presStyleLbl="alignNode1" presStyleIdx="5" presStyleCnt="10"/>
      <dgm:spPr/>
    </dgm:pt>
    <dgm:pt modelId="{5466945E-EECA-4964-BF90-AB27939E5461}" type="pres">
      <dgm:prSet presAssocID="{9F617E14-01A5-4933-A16D-A0DB8CFD5CE9}" presName="horz1" presStyleCnt="0"/>
      <dgm:spPr/>
    </dgm:pt>
    <dgm:pt modelId="{7C83BF5F-04B9-4F22-86A4-4B36E098B4BF}" type="pres">
      <dgm:prSet presAssocID="{9F617E14-01A5-4933-A16D-A0DB8CFD5CE9}" presName="tx1" presStyleLbl="revTx" presStyleIdx="5" presStyleCnt="10"/>
      <dgm:spPr/>
    </dgm:pt>
    <dgm:pt modelId="{5ECBAE78-F470-464B-9C02-6E9BEB880936}" type="pres">
      <dgm:prSet presAssocID="{9F617E14-01A5-4933-A16D-A0DB8CFD5CE9}" presName="vert1" presStyleCnt="0"/>
      <dgm:spPr/>
    </dgm:pt>
    <dgm:pt modelId="{51014D44-5E19-44AD-A581-CC1941616C87}" type="pres">
      <dgm:prSet presAssocID="{70EA8958-77A5-4F0D-86D9-50DCF9CEE860}" presName="thickLine" presStyleLbl="alignNode1" presStyleIdx="6" presStyleCnt="10"/>
      <dgm:spPr/>
    </dgm:pt>
    <dgm:pt modelId="{42F35DEB-8219-41B7-93A6-C294344D8C39}" type="pres">
      <dgm:prSet presAssocID="{70EA8958-77A5-4F0D-86D9-50DCF9CEE860}" presName="horz1" presStyleCnt="0"/>
      <dgm:spPr/>
    </dgm:pt>
    <dgm:pt modelId="{DA49DE9A-8801-4F6C-94A6-8A2F247201D8}" type="pres">
      <dgm:prSet presAssocID="{70EA8958-77A5-4F0D-86D9-50DCF9CEE860}" presName="tx1" presStyleLbl="revTx" presStyleIdx="6" presStyleCnt="10"/>
      <dgm:spPr/>
    </dgm:pt>
    <dgm:pt modelId="{8425F39F-01F8-4A60-B16D-141CDFA429AD}" type="pres">
      <dgm:prSet presAssocID="{70EA8958-77A5-4F0D-86D9-50DCF9CEE860}" presName="vert1" presStyleCnt="0"/>
      <dgm:spPr/>
    </dgm:pt>
    <dgm:pt modelId="{7838F64F-9202-466A-91F5-56CFE944E8B7}" type="pres">
      <dgm:prSet presAssocID="{808C23E2-F19A-484A-9F97-B5F734F729B9}" presName="thickLine" presStyleLbl="alignNode1" presStyleIdx="7" presStyleCnt="10"/>
      <dgm:spPr/>
    </dgm:pt>
    <dgm:pt modelId="{CF073C47-96AE-4C20-B48F-15CD7FBFA203}" type="pres">
      <dgm:prSet presAssocID="{808C23E2-F19A-484A-9F97-B5F734F729B9}" presName="horz1" presStyleCnt="0"/>
      <dgm:spPr/>
    </dgm:pt>
    <dgm:pt modelId="{DDEB272C-3DDF-4C97-982B-1A753C90BA9B}" type="pres">
      <dgm:prSet presAssocID="{808C23E2-F19A-484A-9F97-B5F734F729B9}" presName="tx1" presStyleLbl="revTx" presStyleIdx="7" presStyleCnt="10"/>
      <dgm:spPr/>
    </dgm:pt>
    <dgm:pt modelId="{61236041-F403-49F8-A04C-BA6BB8E16526}" type="pres">
      <dgm:prSet presAssocID="{808C23E2-F19A-484A-9F97-B5F734F729B9}" presName="vert1" presStyleCnt="0"/>
      <dgm:spPr/>
    </dgm:pt>
    <dgm:pt modelId="{C4A565E0-01DC-4577-99AA-9FA3A355E919}" type="pres">
      <dgm:prSet presAssocID="{4E980A60-3C9E-4E36-B951-E669825C682D}" presName="thickLine" presStyleLbl="alignNode1" presStyleIdx="8" presStyleCnt="10"/>
      <dgm:spPr/>
    </dgm:pt>
    <dgm:pt modelId="{A99DF292-DE52-4C49-A9A0-11AD50AD5AAB}" type="pres">
      <dgm:prSet presAssocID="{4E980A60-3C9E-4E36-B951-E669825C682D}" presName="horz1" presStyleCnt="0"/>
      <dgm:spPr/>
    </dgm:pt>
    <dgm:pt modelId="{1BEC8801-010B-4B33-B14A-D4A0BA866FA7}" type="pres">
      <dgm:prSet presAssocID="{4E980A60-3C9E-4E36-B951-E669825C682D}" presName="tx1" presStyleLbl="revTx" presStyleIdx="8" presStyleCnt="10"/>
      <dgm:spPr/>
    </dgm:pt>
    <dgm:pt modelId="{312DB8D2-FB5E-408E-A2C0-0E891221208F}" type="pres">
      <dgm:prSet presAssocID="{4E980A60-3C9E-4E36-B951-E669825C682D}" presName="vert1" presStyleCnt="0"/>
      <dgm:spPr/>
    </dgm:pt>
    <dgm:pt modelId="{B5DB6649-F6EC-466E-887C-F81A7A69E82D}" type="pres">
      <dgm:prSet presAssocID="{E44C5BDD-CE45-4A4A-A892-BEB85D1D4F0B}" presName="thickLine" presStyleLbl="alignNode1" presStyleIdx="9" presStyleCnt="10"/>
      <dgm:spPr/>
    </dgm:pt>
    <dgm:pt modelId="{7BED6427-300D-435F-9613-F7E1CA966531}" type="pres">
      <dgm:prSet presAssocID="{E44C5BDD-CE45-4A4A-A892-BEB85D1D4F0B}" presName="horz1" presStyleCnt="0"/>
      <dgm:spPr/>
    </dgm:pt>
    <dgm:pt modelId="{A18E7356-BD11-4823-831F-82EC904A7837}" type="pres">
      <dgm:prSet presAssocID="{E44C5BDD-CE45-4A4A-A892-BEB85D1D4F0B}" presName="tx1" presStyleLbl="revTx" presStyleIdx="9" presStyleCnt="10"/>
      <dgm:spPr/>
    </dgm:pt>
    <dgm:pt modelId="{6EE87247-52BD-479F-8AE0-60412FA9B93D}" type="pres">
      <dgm:prSet presAssocID="{E44C5BDD-CE45-4A4A-A892-BEB85D1D4F0B}" presName="vert1" presStyleCnt="0"/>
      <dgm:spPr/>
    </dgm:pt>
  </dgm:ptLst>
  <dgm:cxnLst>
    <dgm:cxn modelId="{1529B800-5A51-4F8D-9873-5D3C59E06A88}" srcId="{0E50B8E1-2E5F-4B90-86C1-147C78C8D45E}" destId="{9911CA2F-330A-41FC-8D6A-7D91132AD095}" srcOrd="0" destOrd="0" parTransId="{270AE3F0-ED55-4D0A-AEEE-B3A278668D10}" sibTransId="{714BEE9F-C011-438C-BD1C-57EED9AD1D7E}"/>
    <dgm:cxn modelId="{BA65C700-EACF-499A-81AD-363EE273237E}" type="presOf" srcId="{0E50B8E1-2E5F-4B90-86C1-147C78C8D45E}" destId="{84CE822C-F470-4608-9D40-886287BC29FD}" srcOrd="0" destOrd="0" presId="urn:microsoft.com/office/officeart/2008/layout/LinedList"/>
    <dgm:cxn modelId="{9275AB20-DA80-4C64-BD27-644E518E0150}" srcId="{0E50B8E1-2E5F-4B90-86C1-147C78C8D45E}" destId="{E44C5BDD-CE45-4A4A-A892-BEB85D1D4F0B}" srcOrd="9" destOrd="0" parTransId="{CE326D9E-87E2-4931-BA6D-C53E64075E6A}" sibTransId="{4BC38133-919D-4949-82DA-FD7FC81837F7}"/>
    <dgm:cxn modelId="{040F422F-B3EC-4952-B8B8-18D2C8FFE2CB}" type="presOf" srcId="{74E6B4D7-86BA-4B2B-B9BA-289C55FEC055}" destId="{B136BCD6-9FE1-4BA6-9698-0296EF78B7C7}" srcOrd="0" destOrd="0" presId="urn:microsoft.com/office/officeart/2008/layout/LinedList"/>
    <dgm:cxn modelId="{19D4CC6A-7B14-4F3C-A464-07982AA3CB65}" srcId="{0E50B8E1-2E5F-4B90-86C1-147C78C8D45E}" destId="{74E6B4D7-86BA-4B2B-B9BA-289C55FEC055}" srcOrd="2" destOrd="0" parTransId="{55C723E1-20F4-4443-83ED-AFCB8AC2EB76}" sibTransId="{A9E81343-0900-4933-9D82-1BF88F328D11}"/>
    <dgm:cxn modelId="{F8184B73-7DDE-42AA-82D1-643A91041ED7}" type="presOf" srcId="{4E980A60-3C9E-4E36-B951-E669825C682D}" destId="{1BEC8801-010B-4B33-B14A-D4A0BA866FA7}" srcOrd="0" destOrd="0" presId="urn:microsoft.com/office/officeart/2008/layout/LinedList"/>
    <dgm:cxn modelId="{400E4487-AA91-476F-ABFE-0BFB4A6BF8B5}" srcId="{0E50B8E1-2E5F-4B90-86C1-147C78C8D45E}" destId="{808C23E2-F19A-484A-9F97-B5F734F729B9}" srcOrd="7" destOrd="0" parTransId="{6D2A4387-4372-441B-B9A6-3CD987FB4E4D}" sibTransId="{8434F8F8-4F10-4E02-8C9F-429AF5E049B0}"/>
    <dgm:cxn modelId="{22F46787-45CD-4CD2-AB17-50CBB4A4570A}" srcId="{0E50B8E1-2E5F-4B90-86C1-147C78C8D45E}" destId="{8FAB127D-A838-40C8-B563-E14BA6D2EEC7}" srcOrd="4" destOrd="0" parTransId="{8285EA3D-DC77-41DE-84F7-59074F17BA8E}" sibTransId="{0B126EB2-EAA8-47E9-A3CF-7DF3CBEC3E13}"/>
    <dgm:cxn modelId="{732BD488-B9E5-42C6-9177-3E7526AFD281}" srcId="{0E50B8E1-2E5F-4B90-86C1-147C78C8D45E}" destId="{3A70CDEC-AC4C-4609-9B11-0425BBC3D2A6}" srcOrd="1" destOrd="0" parTransId="{3BB2EB5F-9A80-4F8B-B1D8-FBD12D0C254A}" sibTransId="{A4AA98F1-B920-4463-9A91-B026DC0F3D00}"/>
    <dgm:cxn modelId="{136DD6A1-4FFE-47CE-92F2-A74D5CD2B61F}" srcId="{0E50B8E1-2E5F-4B90-86C1-147C78C8D45E}" destId="{70EA8958-77A5-4F0D-86D9-50DCF9CEE860}" srcOrd="6" destOrd="0" parTransId="{2DD8B893-9B7C-47E2-944F-B08E8C3E2734}" sibTransId="{F1CF7884-4431-4413-99CD-BA0AD9C5B503}"/>
    <dgm:cxn modelId="{792B68A5-C227-48EC-9457-06C2A262105C}" type="presOf" srcId="{3A70CDEC-AC4C-4609-9B11-0425BBC3D2A6}" destId="{AEC80890-BA41-4875-86D8-7FC8A8706D39}" srcOrd="0" destOrd="0" presId="urn:microsoft.com/office/officeart/2008/layout/LinedList"/>
    <dgm:cxn modelId="{E81EB1A6-5195-4EA7-AA34-C2F2E2CE2D57}" type="presOf" srcId="{70EA8958-77A5-4F0D-86D9-50DCF9CEE860}" destId="{DA49DE9A-8801-4F6C-94A6-8A2F247201D8}" srcOrd="0" destOrd="0" presId="urn:microsoft.com/office/officeart/2008/layout/LinedList"/>
    <dgm:cxn modelId="{52B299B4-2AAA-4889-BD58-8F076FA97F98}" type="presOf" srcId="{E7DFA4B0-9B89-4057-B76F-9E58A01B01C9}" destId="{4FD501B0-02D4-4DB8-810D-E2A27A502DA9}" srcOrd="0" destOrd="0" presId="urn:microsoft.com/office/officeart/2008/layout/LinedList"/>
    <dgm:cxn modelId="{C09867B9-40AC-41E4-930F-1FD67F63D760}" type="presOf" srcId="{9F617E14-01A5-4933-A16D-A0DB8CFD5CE9}" destId="{7C83BF5F-04B9-4F22-86A4-4B36E098B4BF}" srcOrd="0" destOrd="0" presId="urn:microsoft.com/office/officeart/2008/layout/LinedList"/>
    <dgm:cxn modelId="{34B12BBF-1E72-40E2-BBB4-33EB77D3A81D}" type="presOf" srcId="{808C23E2-F19A-484A-9F97-B5F734F729B9}" destId="{DDEB272C-3DDF-4C97-982B-1A753C90BA9B}" srcOrd="0" destOrd="0" presId="urn:microsoft.com/office/officeart/2008/layout/LinedList"/>
    <dgm:cxn modelId="{1B4373E0-C08C-4F96-9994-9FFC0B85DBA7}" srcId="{0E50B8E1-2E5F-4B90-86C1-147C78C8D45E}" destId="{E7DFA4B0-9B89-4057-B76F-9E58A01B01C9}" srcOrd="3" destOrd="0" parTransId="{4A9101BA-F1C6-4136-9251-C464D7989052}" sibTransId="{0EF5E170-632C-45C8-9E20-C84B5DA0C057}"/>
    <dgm:cxn modelId="{BBCEDFE4-6D07-4ECD-8824-EDE4F56D95BA}" srcId="{0E50B8E1-2E5F-4B90-86C1-147C78C8D45E}" destId="{9F617E14-01A5-4933-A16D-A0DB8CFD5CE9}" srcOrd="5" destOrd="0" parTransId="{028A37B6-E56C-493B-BBFA-68CA2A84711C}" sibTransId="{60AABDD9-1F9F-42EC-B05B-683E881F3D36}"/>
    <dgm:cxn modelId="{5C172DEA-6FDB-4DB5-860D-8481CDACC008}" srcId="{0E50B8E1-2E5F-4B90-86C1-147C78C8D45E}" destId="{4E980A60-3C9E-4E36-B951-E669825C682D}" srcOrd="8" destOrd="0" parTransId="{F103965C-07B5-444D-A363-E8D65E880765}" sibTransId="{7A94D687-4EE7-4E66-A95F-42D115B897AF}"/>
    <dgm:cxn modelId="{662ABFF1-81AA-4146-849A-D309218C0625}" type="presOf" srcId="{9911CA2F-330A-41FC-8D6A-7D91132AD095}" destId="{0B84A407-7664-46C2-969F-9B1CAE92FD63}" srcOrd="0" destOrd="0" presId="urn:microsoft.com/office/officeart/2008/layout/LinedList"/>
    <dgm:cxn modelId="{93051EF2-FDE3-4976-8CC2-903D61B10556}" type="presOf" srcId="{E44C5BDD-CE45-4A4A-A892-BEB85D1D4F0B}" destId="{A18E7356-BD11-4823-831F-82EC904A7837}" srcOrd="0" destOrd="0" presId="urn:microsoft.com/office/officeart/2008/layout/LinedList"/>
    <dgm:cxn modelId="{639971FE-5098-4ADE-BE6C-9FB67FC70524}" type="presOf" srcId="{8FAB127D-A838-40C8-B563-E14BA6D2EEC7}" destId="{4BFB92A2-D42A-4183-8B1E-38E97E9367CE}" srcOrd="0" destOrd="0" presId="urn:microsoft.com/office/officeart/2008/layout/LinedList"/>
    <dgm:cxn modelId="{39491A23-3F0E-4DCA-93ED-7519D424B8D2}" type="presParOf" srcId="{84CE822C-F470-4608-9D40-886287BC29FD}" destId="{C7793BE5-718E-4A94-8FE9-24F8C07FAFDD}" srcOrd="0" destOrd="0" presId="urn:microsoft.com/office/officeart/2008/layout/LinedList"/>
    <dgm:cxn modelId="{54C335AC-DF13-43A9-844D-18EF650C658A}" type="presParOf" srcId="{84CE822C-F470-4608-9D40-886287BC29FD}" destId="{0817FEE7-0D6B-4961-B80C-1C9FC72A5466}" srcOrd="1" destOrd="0" presId="urn:microsoft.com/office/officeart/2008/layout/LinedList"/>
    <dgm:cxn modelId="{96C9DA8F-FCE4-4CE9-90AF-F4936C26F6BE}" type="presParOf" srcId="{0817FEE7-0D6B-4961-B80C-1C9FC72A5466}" destId="{0B84A407-7664-46C2-969F-9B1CAE92FD63}" srcOrd="0" destOrd="0" presId="urn:microsoft.com/office/officeart/2008/layout/LinedList"/>
    <dgm:cxn modelId="{543ECA1A-1AD6-463A-BA61-B4AE81449F72}" type="presParOf" srcId="{0817FEE7-0D6B-4961-B80C-1C9FC72A5466}" destId="{D9AC9BD3-BF48-4FE2-81C6-52885A8454FA}" srcOrd="1" destOrd="0" presId="urn:microsoft.com/office/officeart/2008/layout/LinedList"/>
    <dgm:cxn modelId="{473080A0-F14E-45B3-AB39-93750F37F9C2}" type="presParOf" srcId="{84CE822C-F470-4608-9D40-886287BC29FD}" destId="{C1F3377E-9607-4F67-85D2-1A47EEB4796B}" srcOrd="2" destOrd="0" presId="urn:microsoft.com/office/officeart/2008/layout/LinedList"/>
    <dgm:cxn modelId="{9C9E72B8-8651-4D09-BD0C-EBCCA56B15C7}" type="presParOf" srcId="{84CE822C-F470-4608-9D40-886287BC29FD}" destId="{11F3F0DA-C527-40E6-B79A-D052F2BF9C26}" srcOrd="3" destOrd="0" presId="urn:microsoft.com/office/officeart/2008/layout/LinedList"/>
    <dgm:cxn modelId="{6CBDB14E-9842-4948-88A3-31B0BBFBE2F6}" type="presParOf" srcId="{11F3F0DA-C527-40E6-B79A-D052F2BF9C26}" destId="{AEC80890-BA41-4875-86D8-7FC8A8706D39}" srcOrd="0" destOrd="0" presId="urn:microsoft.com/office/officeart/2008/layout/LinedList"/>
    <dgm:cxn modelId="{962EEA1F-0439-4FEB-AA07-901630437CE2}" type="presParOf" srcId="{11F3F0DA-C527-40E6-B79A-D052F2BF9C26}" destId="{D043DD98-94C4-4900-BCEA-5A57AB572440}" srcOrd="1" destOrd="0" presId="urn:microsoft.com/office/officeart/2008/layout/LinedList"/>
    <dgm:cxn modelId="{EBD2FAD7-14BC-4CF7-83B7-5D04BDDBD460}" type="presParOf" srcId="{84CE822C-F470-4608-9D40-886287BC29FD}" destId="{522BA0F0-2447-479A-924C-66CB0535CFD7}" srcOrd="4" destOrd="0" presId="urn:microsoft.com/office/officeart/2008/layout/LinedList"/>
    <dgm:cxn modelId="{F4D77A2D-DB77-4BA1-976E-2D3511CC745F}" type="presParOf" srcId="{84CE822C-F470-4608-9D40-886287BC29FD}" destId="{511C7C1E-673F-4B6D-9515-D8E9F8D84F06}" srcOrd="5" destOrd="0" presId="urn:microsoft.com/office/officeart/2008/layout/LinedList"/>
    <dgm:cxn modelId="{2866925B-DEE9-4FE5-BC8E-2E9C85E99019}" type="presParOf" srcId="{511C7C1E-673F-4B6D-9515-D8E9F8D84F06}" destId="{B136BCD6-9FE1-4BA6-9698-0296EF78B7C7}" srcOrd="0" destOrd="0" presId="urn:microsoft.com/office/officeart/2008/layout/LinedList"/>
    <dgm:cxn modelId="{6EFAEF09-40A1-4187-9C96-8D3BD43CA0C7}" type="presParOf" srcId="{511C7C1E-673F-4B6D-9515-D8E9F8D84F06}" destId="{D0BC1E9C-63B5-40A5-B7DB-326EB894544F}" srcOrd="1" destOrd="0" presId="urn:microsoft.com/office/officeart/2008/layout/LinedList"/>
    <dgm:cxn modelId="{F0B0184F-1AE1-40B8-A9DB-B0F55A3ACB9C}" type="presParOf" srcId="{84CE822C-F470-4608-9D40-886287BC29FD}" destId="{D39E4710-7277-4F05-9160-D1767C08AD05}" srcOrd="6" destOrd="0" presId="urn:microsoft.com/office/officeart/2008/layout/LinedList"/>
    <dgm:cxn modelId="{3C400302-A163-4F03-B95D-3A9E3E32414B}" type="presParOf" srcId="{84CE822C-F470-4608-9D40-886287BC29FD}" destId="{BD584B38-CF3E-41AB-9A8B-E4C8659519DF}" srcOrd="7" destOrd="0" presId="urn:microsoft.com/office/officeart/2008/layout/LinedList"/>
    <dgm:cxn modelId="{85C3C9D2-F0C6-4497-9CB3-8A2151BCE5C8}" type="presParOf" srcId="{BD584B38-CF3E-41AB-9A8B-E4C8659519DF}" destId="{4FD501B0-02D4-4DB8-810D-E2A27A502DA9}" srcOrd="0" destOrd="0" presId="urn:microsoft.com/office/officeart/2008/layout/LinedList"/>
    <dgm:cxn modelId="{4E39C47B-E91C-470B-97E4-153BA41026F7}" type="presParOf" srcId="{BD584B38-CF3E-41AB-9A8B-E4C8659519DF}" destId="{AE15A0C5-2E4C-417F-8CF0-60012A304D55}" srcOrd="1" destOrd="0" presId="urn:microsoft.com/office/officeart/2008/layout/LinedList"/>
    <dgm:cxn modelId="{3BADE7C8-A9E2-41F3-A23A-7474D8B71882}" type="presParOf" srcId="{84CE822C-F470-4608-9D40-886287BC29FD}" destId="{64994DB9-E499-46E5-86C5-A4AA088F2067}" srcOrd="8" destOrd="0" presId="urn:microsoft.com/office/officeart/2008/layout/LinedList"/>
    <dgm:cxn modelId="{06270BC7-1D52-4536-8D1C-BB32D793B981}" type="presParOf" srcId="{84CE822C-F470-4608-9D40-886287BC29FD}" destId="{52178631-06D3-435A-8C22-BD9144F1C5D6}" srcOrd="9" destOrd="0" presId="urn:microsoft.com/office/officeart/2008/layout/LinedList"/>
    <dgm:cxn modelId="{33358C71-EB56-47C3-93AE-D76E55D83141}" type="presParOf" srcId="{52178631-06D3-435A-8C22-BD9144F1C5D6}" destId="{4BFB92A2-D42A-4183-8B1E-38E97E9367CE}" srcOrd="0" destOrd="0" presId="urn:microsoft.com/office/officeart/2008/layout/LinedList"/>
    <dgm:cxn modelId="{B449D24F-6B5A-4757-ACD0-6D2239F79038}" type="presParOf" srcId="{52178631-06D3-435A-8C22-BD9144F1C5D6}" destId="{80B27BD5-8F0D-4EB3-B14A-DE9B9790F5F5}" srcOrd="1" destOrd="0" presId="urn:microsoft.com/office/officeart/2008/layout/LinedList"/>
    <dgm:cxn modelId="{9F038DB6-9B5B-45E4-966E-1F50372E0A22}" type="presParOf" srcId="{84CE822C-F470-4608-9D40-886287BC29FD}" destId="{3CF47745-01F2-4584-B907-235FA5AAAA42}" srcOrd="10" destOrd="0" presId="urn:microsoft.com/office/officeart/2008/layout/LinedList"/>
    <dgm:cxn modelId="{1C3321BD-28BB-463E-9B82-B77D9019D431}" type="presParOf" srcId="{84CE822C-F470-4608-9D40-886287BC29FD}" destId="{5466945E-EECA-4964-BF90-AB27939E5461}" srcOrd="11" destOrd="0" presId="urn:microsoft.com/office/officeart/2008/layout/LinedList"/>
    <dgm:cxn modelId="{F69A1353-E2C5-46D6-9144-0A7A421803F4}" type="presParOf" srcId="{5466945E-EECA-4964-BF90-AB27939E5461}" destId="{7C83BF5F-04B9-4F22-86A4-4B36E098B4BF}" srcOrd="0" destOrd="0" presId="urn:microsoft.com/office/officeart/2008/layout/LinedList"/>
    <dgm:cxn modelId="{B23C34F0-2D84-4912-8303-42C45BE0975B}" type="presParOf" srcId="{5466945E-EECA-4964-BF90-AB27939E5461}" destId="{5ECBAE78-F470-464B-9C02-6E9BEB880936}" srcOrd="1" destOrd="0" presId="urn:microsoft.com/office/officeart/2008/layout/LinedList"/>
    <dgm:cxn modelId="{3DBA4A0D-A927-489E-9B67-7EDA151E56C3}" type="presParOf" srcId="{84CE822C-F470-4608-9D40-886287BC29FD}" destId="{51014D44-5E19-44AD-A581-CC1941616C87}" srcOrd="12" destOrd="0" presId="urn:microsoft.com/office/officeart/2008/layout/LinedList"/>
    <dgm:cxn modelId="{4DAAF078-09FA-44E4-AB37-0A84677980A2}" type="presParOf" srcId="{84CE822C-F470-4608-9D40-886287BC29FD}" destId="{42F35DEB-8219-41B7-93A6-C294344D8C39}" srcOrd="13" destOrd="0" presId="urn:microsoft.com/office/officeart/2008/layout/LinedList"/>
    <dgm:cxn modelId="{C4183165-4A9A-4A10-927E-81E3B0DCCD6C}" type="presParOf" srcId="{42F35DEB-8219-41B7-93A6-C294344D8C39}" destId="{DA49DE9A-8801-4F6C-94A6-8A2F247201D8}" srcOrd="0" destOrd="0" presId="urn:microsoft.com/office/officeart/2008/layout/LinedList"/>
    <dgm:cxn modelId="{2E51F0CB-614A-461E-8201-67CA9715ADCE}" type="presParOf" srcId="{42F35DEB-8219-41B7-93A6-C294344D8C39}" destId="{8425F39F-01F8-4A60-B16D-141CDFA429AD}" srcOrd="1" destOrd="0" presId="urn:microsoft.com/office/officeart/2008/layout/LinedList"/>
    <dgm:cxn modelId="{30541B86-4B16-4B3F-9865-4BC22CD33C1D}" type="presParOf" srcId="{84CE822C-F470-4608-9D40-886287BC29FD}" destId="{7838F64F-9202-466A-91F5-56CFE944E8B7}" srcOrd="14" destOrd="0" presId="urn:microsoft.com/office/officeart/2008/layout/LinedList"/>
    <dgm:cxn modelId="{F1F3C1D2-11EE-49D8-A492-92260B87F1FD}" type="presParOf" srcId="{84CE822C-F470-4608-9D40-886287BC29FD}" destId="{CF073C47-96AE-4C20-B48F-15CD7FBFA203}" srcOrd="15" destOrd="0" presId="urn:microsoft.com/office/officeart/2008/layout/LinedList"/>
    <dgm:cxn modelId="{375A860F-3160-4397-977D-F4DC0C8A1767}" type="presParOf" srcId="{CF073C47-96AE-4C20-B48F-15CD7FBFA203}" destId="{DDEB272C-3DDF-4C97-982B-1A753C90BA9B}" srcOrd="0" destOrd="0" presId="urn:microsoft.com/office/officeart/2008/layout/LinedList"/>
    <dgm:cxn modelId="{F476F942-0B52-4D5B-BB55-879B7E29733B}" type="presParOf" srcId="{CF073C47-96AE-4C20-B48F-15CD7FBFA203}" destId="{61236041-F403-49F8-A04C-BA6BB8E16526}" srcOrd="1" destOrd="0" presId="urn:microsoft.com/office/officeart/2008/layout/LinedList"/>
    <dgm:cxn modelId="{F28EC153-C986-49DA-92FD-AAD7C432C957}" type="presParOf" srcId="{84CE822C-F470-4608-9D40-886287BC29FD}" destId="{C4A565E0-01DC-4577-99AA-9FA3A355E919}" srcOrd="16" destOrd="0" presId="urn:microsoft.com/office/officeart/2008/layout/LinedList"/>
    <dgm:cxn modelId="{FD4202BA-8410-4420-8197-8D90FF54DA0D}" type="presParOf" srcId="{84CE822C-F470-4608-9D40-886287BC29FD}" destId="{A99DF292-DE52-4C49-A9A0-11AD50AD5AAB}" srcOrd="17" destOrd="0" presId="urn:microsoft.com/office/officeart/2008/layout/LinedList"/>
    <dgm:cxn modelId="{AB795B7B-3A05-4A14-A877-93F14FC989C7}" type="presParOf" srcId="{A99DF292-DE52-4C49-A9A0-11AD50AD5AAB}" destId="{1BEC8801-010B-4B33-B14A-D4A0BA866FA7}" srcOrd="0" destOrd="0" presId="urn:microsoft.com/office/officeart/2008/layout/LinedList"/>
    <dgm:cxn modelId="{56BC57D0-C9A2-4218-A384-E21ACE19EFE5}" type="presParOf" srcId="{A99DF292-DE52-4C49-A9A0-11AD50AD5AAB}" destId="{312DB8D2-FB5E-408E-A2C0-0E891221208F}" srcOrd="1" destOrd="0" presId="urn:microsoft.com/office/officeart/2008/layout/LinedList"/>
    <dgm:cxn modelId="{CB81A126-BD4A-47D7-8D6C-DFCB143DBDEE}" type="presParOf" srcId="{84CE822C-F470-4608-9D40-886287BC29FD}" destId="{B5DB6649-F6EC-466E-887C-F81A7A69E82D}" srcOrd="18" destOrd="0" presId="urn:microsoft.com/office/officeart/2008/layout/LinedList"/>
    <dgm:cxn modelId="{085BB5DE-FBBB-4FAB-9811-BAD9AF439F27}" type="presParOf" srcId="{84CE822C-F470-4608-9D40-886287BC29FD}" destId="{7BED6427-300D-435F-9613-F7E1CA966531}" srcOrd="19" destOrd="0" presId="urn:microsoft.com/office/officeart/2008/layout/LinedList"/>
    <dgm:cxn modelId="{7A04ECF6-2A3E-483F-A8BC-527E5E3EACE7}" type="presParOf" srcId="{7BED6427-300D-435F-9613-F7E1CA966531}" destId="{A18E7356-BD11-4823-831F-82EC904A7837}" srcOrd="0" destOrd="0" presId="urn:microsoft.com/office/officeart/2008/layout/LinedList"/>
    <dgm:cxn modelId="{2FC8D903-B83E-46C6-BE77-F0025FD7110D}" type="presParOf" srcId="{7BED6427-300D-435F-9613-F7E1CA966531}" destId="{6EE87247-52BD-479F-8AE0-60412FA9B93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619E03-2FF8-4863-BC1F-70D489FEBB64}">
      <dsp:nvSpPr>
        <dsp:cNvPr id="0" name=""/>
        <dsp:cNvSpPr/>
      </dsp:nvSpPr>
      <dsp:spPr>
        <a:xfrm>
          <a:off x="476923"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Trockene Augen</a:t>
          </a:r>
        </a:p>
      </dsp:txBody>
      <dsp:txXfrm>
        <a:off x="476923" y="657"/>
        <a:ext cx="2191443" cy="1314865"/>
      </dsp:txXfrm>
    </dsp:sp>
    <dsp:sp modelId="{D5D7D7A1-C998-49BE-B31F-CD0DB66AC240}">
      <dsp:nvSpPr>
        <dsp:cNvPr id="0" name=""/>
        <dsp:cNvSpPr/>
      </dsp:nvSpPr>
      <dsp:spPr>
        <a:xfrm>
          <a:off x="2887511"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Verschwommene Sicht</a:t>
          </a:r>
        </a:p>
      </dsp:txBody>
      <dsp:txXfrm>
        <a:off x="2887511" y="657"/>
        <a:ext cx="2191443" cy="1314865"/>
      </dsp:txXfrm>
    </dsp:sp>
    <dsp:sp modelId="{15C72EAC-A8AA-4114-B58A-A87511F6E2CC}">
      <dsp:nvSpPr>
        <dsp:cNvPr id="0" name=""/>
        <dsp:cNvSpPr/>
      </dsp:nvSpPr>
      <dsp:spPr>
        <a:xfrm>
          <a:off x="5298099"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Tränen und tränende Augen</a:t>
          </a:r>
        </a:p>
      </dsp:txBody>
      <dsp:txXfrm>
        <a:off x="5298099" y="657"/>
        <a:ext cx="2191443" cy="1314865"/>
      </dsp:txXfrm>
    </dsp:sp>
    <dsp:sp modelId="{DABC7C39-B71D-4A9D-BC3B-15E8533EE7CE}">
      <dsp:nvSpPr>
        <dsp:cNvPr id="0" name=""/>
        <dsp:cNvSpPr/>
      </dsp:nvSpPr>
      <dsp:spPr>
        <a:xfrm>
          <a:off x="7708686" y="657"/>
          <a:ext cx="2191443" cy="13148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Kopfschmerzen</a:t>
          </a:r>
        </a:p>
      </dsp:txBody>
      <dsp:txXfrm>
        <a:off x="7708686" y="657"/>
        <a:ext cx="2191443" cy="13148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5C81F-0F3C-4560-9117-8B810900156F}">
      <dsp:nvSpPr>
        <dsp:cNvPr id="0" name=""/>
        <dsp:cNvSpPr/>
      </dsp:nvSpPr>
      <dsp:spPr>
        <a:xfrm>
          <a:off x="0" y="1222378"/>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Wenden Sie die ¨20-20-20¨-Regel an</a:t>
          </a:r>
          <a:r>
            <a:rPr lang="en-GB" sz="2400" kern="1200" dirty="0">
              <a:effectLst>
                <a:outerShdw blurRad="38100" dist="38100" dir="2700000" algn="tl">
                  <a:srgbClr val="000000">
                    <a:alpha val="43137"/>
                  </a:srgbClr>
                </a:outerShdw>
              </a:effectLst>
            </a:rPr>
            <a:t>. Schauen Sie alle 20 Minuten vom Bildschirm weg und machen Sie eine Pause. Dies ermöglicht es den Augen, sich zu regenerieren. </a:t>
          </a:r>
          <a:endParaRPr lang="en-ZA" sz="2400" kern="1200" dirty="0">
            <a:effectLst>
              <a:outerShdw blurRad="38100" dist="38100" dir="2700000" algn="tl">
                <a:srgbClr val="000000">
                  <a:alpha val="43137"/>
                </a:srgbClr>
              </a:outerShdw>
            </a:effectLst>
          </a:endParaRPr>
        </a:p>
      </dsp:txBody>
      <dsp:txXfrm>
        <a:off x="0" y="1222378"/>
        <a:ext cx="3311011" cy="2206762"/>
      </dsp:txXfrm>
    </dsp:sp>
    <dsp:sp modelId="{6A97FB48-6C25-43A2-9894-490D227AF1B5}">
      <dsp:nvSpPr>
        <dsp:cNvPr id="0" name=""/>
        <dsp:cNvSpPr/>
      </dsp:nvSpPr>
      <dsp:spPr>
        <a:xfrm>
          <a:off x="3642112" y="1222378"/>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Halten Sie einen gewissen Abstand: </a:t>
          </a:r>
          <a:r>
            <a:rPr lang="en-GB" sz="2400" kern="1200" dirty="0">
              <a:effectLst>
                <a:outerShdw blurRad="38100" dist="38100" dir="2700000" algn="tl">
                  <a:srgbClr val="000000">
                    <a:alpha val="43137"/>
                  </a:srgbClr>
                </a:outerShdw>
              </a:effectLst>
            </a:rPr>
            <a:t>Sitzen Sie etwa 25 Zoll oder eine Armlänge vom Bildschirm entfernt. Achten Sie auf eine korrekte Körperhaltung, um Schmerzen im unteren Rücken zu vermeiden.</a:t>
          </a:r>
          <a:endParaRPr lang="en-ZA" sz="2400" kern="1200" dirty="0">
            <a:effectLst>
              <a:outerShdw blurRad="38100" dist="38100" dir="2700000" algn="tl">
                <a:srgbClr val="000000">
                  <a:alpha val="43137"/>
                </a:srgbClr>
              </a:outerShdw>
            </a:effectLst>
          </a:endParaRPr>
        </a:p>
      </dsp:txBody>
      <dsp:txXfrm>
        <a:off x="3642112" y="1222378"/>
        <a:ext cx="3311011" cy="2206762"/>
      </dsp:txXfrm>
    </dsp:sp>
    <dsp:sp modelId="{FE428BE7-E4B9-4D1A-BF57-16AA8D040082}">
      <dsp:nvSpPr>
        <dsp:cNvPr id="0" name=""/>
        <dsp:cNvSpPr/>
      </dsp:nvSpPr>
      <dsp:spPr>
        <a:xfrm>
          <a:off x="7284225" y="1222378"/>
          <a:ext cx="3311011" cy="2206762"/>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a:effectLst>
                <a:outerShdw blurRad="38100" dist="38100" dir="2700000" algn="tl">
                  <a:srgbClr val="000000">
                    <a:alpha val="43137"/>
                  </a:srgbClr>
                </a:outerShdw>
              </a:effectLst>
            </a:rPr>
            <a:t>Stellen Sie die Helligkeit des Bildschirms ein, indem Sie die Beleuchtung in der Nähe des Bildschirms dimmen. </a:t>
          </a:r>
          <a:endParaRPr lang="en-ZA" sz="2400" kern="1200" dirty="0">
            <a:effectLst>
              <a:outerShdw blurRad="38100" dist="38100" dir="2700000" algn="tl">
                <a:srgbClr val="000000">
                  <a:alpha val="43137"/>
                </a:srgbClr>
              </a:outerShdw>
            </a:effectLst>
          </a:endParaRPr>
        </a:p>
      </dsp:txBody>
      <dsp:txXfrm>
        <a:off x="7284225" y="1222378"/>
        <a:ext cx="3311011" cy="22067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51D4D3-4F79-457F-9F76-186F3527B546}">
      <dsp:nvSpPr>
        <dsp:cNvPr id="0" name=""/>
        <dsp:cNvSpPr/>
      </dsp:nvSpPr>
      <dsp:spPr>
        <a:xfrm>
          <a:off x="0"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1. Akzeptanz: </a:t>
          </a:r>
          <a:r>
            <a:rPr lang="en-GB" sz="2400" kern="1200" dirty="0">
              <a:effectLst>
                <a:outerShdw blurRad="38100" dist="38100" dir="2700000" algn="tl">
                  <a:srgbClr val="000000">
                    <a:alpha val="43137"/>
                  </a:srgbClr>
                </a:outerShdw>
              </a:effectLst>
            </a:rPr>
            <a:t>Der Zeitpunkt der Technologieübernahme</a:t>
          </a:r>
          <a:endParaRPr lang="en-ZA" sz="2400" kern="1200" dirty="0">
            <a:effectLst>
              <a:outerShdw blurRad="38100" dist="38100" dir="2700000" algn="tl">
                <a:srgbClr val="000000">
                  <a:alpha val="43137"/>
                </a:srgbClr>
              </a:outerShdw>
            </a:effectLst>
          </a:endParaRPr>
        </a:p>
      </dsp:txBody>
      <dsp:txXfrm>
        <a:off x="0" y="498250"/>
        <a:ext cx="3148275" cy="1888965"/>
      </dsp:txXfrm>
    </dsp:sp>
    <dsp:sp modelId="{FF8BC855-B7E7-4217-9CF1-3F68C789247D}">
      <dsp:nvSpPr>
        <dsp:cNvPr id="0" name=""/>
        <dsp:cNvSpPr/>
      </dsp:nvSpPr>
      <dsp:spPr>
        <a:xfrm>
          <a:off x="3463103"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2. Schnittstelle: </a:t>
          </a:r>
          <a:r>
            <a:rPr lang="en-GB" sz="2400" kern="1200" dirty="0">
              <a:effectLst>
                <a:outerShdw blurRad="38100" dist="38100" dir="2700000" algn="tl">
                  <a:srgbClr val="000000">
                    <a:alpha val="43137"/>
                  </a:srgbClr>
                </a:outerShdw>
              </a:effectLst>
            </a:rPr>
            <a:t>Die Erfahrung der Interaktion mit der Technologie</a:t>
          </a:r>
          <a:endParaRPr lang="en-ZA" sz="2400" kern="1200" dirty="0">
            <a:effectLst>
              <a:outerShdw blurRad="38100" dist="38100" dir="2700000" algn="tl">
                <a:srgbClr val="000000">
                  <a:alpha val="43137"/>
                </a:srgbClr>
              </a:outerShdw>
            </a:effectLst>
          </a:endParaRPr>
        </a:p>
      </dsp:txBody>
      <dsp:txXfrm>
        <a:off x="3463103" y="498250"/>
        <a:ext cx="3148275" cy="1888965"/>
      </dsp:txXfrm>
    </dsp:sp>
    <dsp:sp modelId="{59F25F2D-BCD1-4EFC-986B-57461D6303F1}">
      <dsp:nvSpPr>
        <dsp:cNvPr id="0" name=""/>
        <dsp:cNvSpPr/>
      </dsp:nvSpPr>
      <dsp:spPr>
        <a:xfrm>
          <a:off x="6926206" y="498250"/>
          <a:ext cx="3148275" cy="188896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effectLst>
                <a:outerShdw blurRad="38100" dist="38100" dir="2700000" algn="tl">
                  <a:srgbClr val="000000">
                    <a:alpha val="43137"/>
                  </a:srgbClr>
                </a:outerShdw>
              </a:effectLst>
            </a:rPr>
            <a:t>3. Aufgabe: </a:t>
          </a:r>
          <a:r>
            <a:rPr lang="en-GB" sz="2400" kern="1200" dirty="0">
              <a:effectLst>
                <a:outerShdw blurRad="38100" dist="38100" dir="2700000" algn="tl">
                  <a:srgbClr val="000000">
                    <a:alpha val="43137"/>
                  </a:srgbClr>
                </a:outerShdw>
              </a:effectLst>
            </a:rPr>
            <a:t>Als Ergebnis der Beschäftigung mit technologiespezifischen Aufgaben</a:t>
          </a:r>
          <a:endParaRPr lang="en-ZA" sz="2400" kern="1200" dirty="0">
            <a:effectLst>
              <a:outerShdw blurRad="38100" dist="38100" dir="2700000" algn="tl">
                <a:srgbClr val="000000">
                  <a:alpha val="43137"/>
                </a:srgbClr>
              </a:outerShdw>
            </a:effectLst>
          </a:endParaRPr>
        </a:p>
      </dsp:txBody>
      <dsp:txXfrm>
        <a:off x="6926206" y="498250"/>
        <a:ext cx="3148275" cy="188896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A7AB46-D7A2-4B4C-A4CC-59951B85D511}">
      <dsp:nvSpPr>
        <dsp:cNvPr id="0" name=""/>
        <dsp:cNvSpPr/>
      </dsp:nvSpPr>
      <dsp:spPr>
        <a:xfrm>
          <a:off x="0"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4. Verhaltensweisen: </a:t>
          </a:r>
          <a:r>
            <a:rPr lang="en-GB" sz="2400" kern="1200" dirty="0"/>
            <a:t>Als Teil des technologiegestützten Verhaltens </a:t>
          </a:r>
          <a:endParaRPr lang="en-ZA" sz="2400" kern="1200" dirty="0"/>
        </a:p>
      </dsp:txBody>
      <dsp:txXfrm>
        <a:off x="0" y="1073030"/>
        <a:ext cx="3256017" cy="1953610"/>
      </dsp:txXfrm>
    </dsp:sp>
    <dsp:sp modelId="{488E35B5-7BED-4D51-B0BF-5A66DF472559}">
      <dsp:nvSpPr>
        <dsp:cNvPr id="0" name=""/>
        <dsp:cNvSpPr/>
      </dsp:nvSpPr>
      <dsp:spPr>
        <a:xfrm>
          <a:off x="3581618" y="1073030"/>
          <a:ext cx="3256017" cy="1953610"/>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b="1" kern="1200" dirty="0"/>
            <a:t>5. Das Leben: </a:t>
          </a:r>
          <a:r>
            <a:rPr lang="en-GB" sz="2400" kern="1200" dirty="0"/>
            <a:t>Als Teil des gesamten Lebens einer Person. </a:t>
          </a:r>
          <a:endParaRPr lang="en-ZA" sz="2400" kern="1200" dirty="0"/>
        </a:p>
      </dsp:txBody>
      <dsp:txXfrm>
        <a:off x="3581618" y="1073030"/>
        <a:ext cx="3256017" cy="1953610"/>
      </dsp:txXfrm>
    </dsp:sp>
    <dsp:sp modelId="{BD696CAF-9842-44E4-AF7E-30BEC80ECA86}">
      <dsp:nvSpPr>
        <dsp:cNvPr id="0" name=""/>
        <dsp:cNvSpPr/>
      </dsp:nvSpPr>
      <dsp:spPr>
        <a:xfrm>
          <a:off x="7163237" y="0"/>
          <a:ext cx="3256017" cy="3614257"/>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GB" sz="2400" kern="1200" dirty="0"/>
            <a:t>Darüber hinaus sind diese 5 Sphären mit einer weiteren sechsten Sphäre der Erfahrung verbunden:</a:t>
          </a:r>
          <a:endParaRPr lang="en-ZA" sz="2400" kern="1200" dirty="0"/>
        </a:p>
        <a:p>
          <a:pPr marL="228600" lvl="1" indent="-228600" algn="l" defTabSz="1066800">
            <a:lnSpc>
              <a:spcPct val="90000"/>
            </a:lnSpc>
            <a:spcBef>
              <a:spcPct val="0"/>
            </a:spcBef>
            <a:spcAft>
              <a:spcPct val="15000"/>
            </a:spcAft>
            <a:buChar char="•"/>
          </a:pPr>
          <a:r>
            <a:rPr lang="en-GB" sz="2400" b="1" kern="1200" dirty="0"/>
            <a:t>6. Gesellschaft: </a:t>
          </a:r>
          <a:r>
            <a:rPr lang="en-GB" sz="2400" kern="1200" dirty="0"/>
            <a:t>Sie umfasst sowohl die direkten als auch die indirekten Auswirkungen der Technologienutzung und das gesellschaftliche Wohlergehen. </a:t>
          </a:r>
          <a:endParaRPr lang="en-ZA" sz="2400" kern="1200" dirty="0"/>
        </a:p>
      </dsp:txBody>
      <dsp:txXfrm>
        <a:off x="7163237" y="0"/>
        <a:ext cx="3256017" cy="361425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7793BE5-718E-4A94-8FE9-24F8C07FAFDD}">
      <dsp:nvSpPr>
        <dsp:cNvPr id="0" name=""/>
        <dsp:cNvSpPr/>
      </dsp:nvSpPr>
      <dsp:spPr>
        <a:xfrm>
          <a:off x="0" y="487"/>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B84A407-7664-46C2-969F-9B1CAE92FD63}">
      <dsp:nvSpPr>
        <dsp:cNvPr id="0" name=""/>
        <dsp:cNvSpPr/>
      </dsp:nvSpPr>
      <dsp:spPr>
        <a:xfrm>
          <a:off x="0" y="487"/>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Abschnitt 5: Befähigung der Mitarbeiter für die digitale Gesundheit</a:t>
          </a:r>
          <a:endParaRPr lang="en-US" sz="1800" kern="1200"/>
        </a:p>
      </dsp:txBody>
      <dsp:txXfrm>
        <a:off x="0" y="487"/>
        <a:ext cx="10595237" cy="399405"/>
      </dsp:txXfrm>
    </dsp:sp>
    <dsp:sp modelId="{C1F3377E-9607-4F67-85D2-1A47EEB4796B}">
      <dsp:nvSpPr>
        <dsp:cNvPr id="0" name=""/>
        <dsp:cNvSpPr/>
      </dsp:nvSpPr>
      <dsp:spPr>
        <a:xfrm>
          <a:off x="0" y="399892"/>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EC80890-BA41-4875-86D8-7FC8A8706D39}">
      <dsp:nvSpPr>
        <dsp:cNvPr id="0" name=""/>
        <dsp:cNvSpPr/>
      </dsp:nvSpPr>
      <dsp:spPr>
        <a:xfrm>
          <a:off x="0" y="399892"/>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5.1 Eigenverantwortung der Mitarbeiter für digitales Wohlbefinden</a:t>
          </a:r>
          <a:endParaRPr lang="en-US" sz="1800" kern="1200"/>
        </a:p>
      </dsp:txBody>
      <dsp:txXfrm>
        <a:off x="0" y="399892"/>
        <a:ext cx="10595237" cy="399405"/>
      </dsp:txXfrm>
    </dsp:sp>
    <dsp:sp modelId="{522BA0F0-2447-479A-924C-66CB0535CFD7}">
      <dsp:nvSpPr>
        <dsp:cNvPr id="0" name=""/>
        <dsp:cNvSpPr/>
      </dsp:nvSpPr>
      <dsp:spPr>
        <a:xfrm>
          <a:off x="0" y="799298"/>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136BCD6-9FE1-4BA6-9698-0296EF78B7C7}">
      <dsp:nvSpPr>
        <dsp:cNvPr id="0" name=""/>
        <dsp:cNvSpPr/>
      </dsp:nvSpPr>
      <dsp:spPr>
        <a:xfrm>
          <a:off x="0" y="799298"/>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 Förderung der Verantwortung für die digitale Gesundheit</a:t>
          </a:r>
          <a:endParaRPr lang="en-US" sz="1800" kern="1200"/>
        </a:p>
      </dsp:txBody>
      <dsp:txXfrm>
        <a:off x="0" y="799298"/>
        <a:ext cx="10595237" cy="399405"/>
      </dsp:txXfrm>
    </dsp:sp>
    <dsp:sp modelId="{D39E4710-7277-4F05-9160-D1767C08AD05}">
      <dsp:nvSpPr>
        <dsp:cNvPr id="0" name=""/>
        <dsp:cNvSpPr/>
      </dsp:nvSpPr>
      <dsp:spPr>
        <a:xfrm>
          <a:off x="0" y="1198703"/>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D501B0-02D4-4DB8-810D-E2A27A502DA9}">
      <dsp:nvSpPr>
        <dsp:cNvPr id="0" name=""/>
        <dsp:cNvSpPr/>
      </dsp:nvSpPr>
      <dsp:spPr>
        <a:xfrm>
          <a:off x="0" y="1198703"/>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 Förderung von Selbstfürsorgepraktiken</a:t>
          </a:r>
          <a:endParaRPr lang="en-US" sz="1800" kern="1200"/>
        </a:p>
      </dsp:txBody>
      <dsp:txXfrm>
        <a:off x="0" y="1198703"/>
        <a:ext cx="10595237" cy="399405"/>
      </dsp:txXfrm>
    </dsp:sp>
    <dsp:sp modelId="{64994DB9-E499-46E5-86C5-A4AA088F2067}">
      <dsp:nvSpPr>
        <dsp:cNvPr id="0" name=""/>
        <dsp:cNvSpPr/>
      </dsp:nvSpPr>
      <dsp:spPr>
        <a:xfrm>
          <a:off x="0" y="1598108"/>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BFB92A2-D42A-4183-8B1E-38E97E9367CE}">
      <dsp:nvSpPr>
        <dsp:cNvPr id="0" name=""/>
        <dsp:cNvSpPr/>
      </dsp:nvSpPr>
      <dsp:spPr>
        <a:xfrm>
          <a:off x="0" y="1598108"/>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5.2 Vorteile von Initiativen zur digitalen Gesundheit</a:t>
          </a:r>
          <a:endParaRPr lang="en-US" sz="1800" kern="1200"/>
        </a:p>
      </dsp:txBody>
      <dsp:txXfrm>
        <a:off x="0" y="1598108"/>
        <a:ext cx="10595237" cy="399405"/>
      </dsp:txXfrm>
    </dsp:sp>
    <dsp:sp modelId="{3CF47745-01F2-4584-B907-235FA5AAAA42}">
      <dsp:nvSpPr>
        <dsp:cNvPr id="0" name=""/>
        <dsp:cNvSpPr/>
      </dsp:nvSpPr>
      <dsp:spPr>
        <a:xfrm>
          <a:off x="0" y="1997514"/>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83BF5F-04B9-4F22-86A4-4B36E098B4BF}">
      <dsp:nvSpPr>
        <dsp:cNvPr id="0" name=""/>
        <dsp:cNvSpPr/>
      </dsp:nvSpPr>
      <dsp:spPr>
        <a:xfrm>
          <a:off x="0" y="1997514"/>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 Positive Auswirkungen auf Einzelpersonen und Organisationen</a:t>
          </a:r>
          <a:endParaRPr lang="en-US" sz="1800" kern="1200"/>
        </a:p>
      </dsp:txBody>
      <dsp:txXfrm>
        <a:off x="0" y="1997514"/>
        <a:ext cx="10595237" cy="399405"/>
      </dsp:txXfrm>
    </dsp:sp>
    <dsp:sp modelId="{51014D44-5E19-44AD-A581-CC1941616C87}">
      <dsp:nvSpPr>
        <dsp:cNvPr id="0" name=""/>
        <dsp:cNvSpPr/>
      </dsp:nvSpPr>
      <dsp:spPr>
        <a:xfrm>
          <a:off x="0" y="2396919"/>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49DE9A-8801-4F6C-94A6-8A2F247201D8}">
      <dsp:nvSpPr>
        <dsp:cNvPr id="0" name=""/>
        <dsp:cNvSpPr/>
      </dsp:nvSpPr>
      <dsp:spPr>
        <a:xfrm>
          <a:off x="0" y="2396919"/>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 Fallstudien zur erfolgreichen Umsetzung</a:t>
          </a:r>
          <a:endParaRPr lang="en-US" sz="1800" kern="1200"/>
        </a:p>
      </dsp:txBody>
      <dsp:txXfrm>
        <a:off x="0" y="2396919"/>
        <a:ext cx="10595237" cy="399405"/>
      </dsp:txXfrm>
    </dsp:sp>
    <dsp:sp modelId="{7838F64F-9202-466A-91F5-56CFE944E8B7}">
      <dsp:nvSpPr>
        <dsp:cNvPr id="0" name=""/>
        <dsp:cNvSpPr/>
      </dsp:nvSpPr>
      <dsp:spPr>
        <a:xfrm>
          <a:off x="0" y="2796324"/>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EB272C-3DDF-4C97-982B-1A753C90BA9B}">
      <dsp:nvSpPr>
        <dsp:cNvPr id="0" name=""/>
        <dsp:cNvSpPr/>
      </dsp:nvSpPr>
      <dsp:spPr>
        <a:xfrm>
          <a:off x="0" y="2796324"/>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5.3 Förderung einer Kultur der digitalen Gesundheit</a:t>
          </a:r>
          <a:endParaRPr lang="en-US" sz="1800" kern="1200"/>
        </a:p>
      </dsp:txBody>
      <dsp:txXfrm>
        <a:off x="0" y="2796324"/>
        <a:ext cx="10595237" cy="399405"/>
      </dsp:txXfrm>
    </dsp:sp>
    <dsp:sp modelId="{C4A565E0-01DC-4577-99AA-9FA3A355E919}">
      <dsp:nvSpPr>
        <dsp:cNvPr id="0" name=""/>
        <dsp:cNvSpPr/>
      </dsp:nvSpPr>
      <dsp:spPr>
        <a:xfrm>
          <a:off x="0" y="3195729"/>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BEC8801-010B-4B33-B14A-D4A0BA866FA7}">
      <dsp:nvSpPr>
        <dsp:cNvPr id="0" name=""/>
        <dsp:cNvSpPr/>
      </dsp:nvSpPr>
      <dsp:spPr>
        <a:xfrm>
          <a:off x="0" y="3195729"/>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 Mit gutem Beispiel vorangehen</a:t>
          </a:r>
          <a:endParaRPr lang="en-US" sz="1800" kern="1200"/>
        </a:p>
      </dsp:txBody>
      <dsp:txXfrm>
        <a:off x="0" y="3195729"/>
        <a:ext cx="10595237" cy="399405"/>
      </dsp:txXfrm>
    </dsp:sp>
    <dsp:sp modelId="{B5DB6649-F6EC-466E-887C-F81A7A69E82D}">
      <dsp:nvSpPr>
        <dsp:cNvPr id="0" name=""/>
        <dsp:cNvSpPr/>
      </dsp:nvSpPr>
      <dsp:spPr>
        <a:xfrm>
          <a:off x="0" y="3595135"/>
          <a:ext cx="10595237"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8E7356-BD11-4823-831F-82EC904A7837}">
      <dsp:nvSpPr>
        <dsp:cNvPr id="0" name=""/>
        <dsp:cNvSpPr/>
      </dsp:nvSpPr>
      <dsp:spPr>
        <a:xfrm>
          <a:off x="0" y="3595135"/>
          <a:ext cx="10595237" cy="3994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IE" sz="1800" kern="1200"/>
            <a:t>- Förderung von kontinuierlichem Lernen und Anpassung</a:t>
          </a:r>
          <a:endParaRPr lang="en-US" sz="1800" kern="1200"/>
        </a:p>
      </dsp:txBody>
      <dsp:txXfrm>
        <a:off x="0" y="3595135"/>
        <a:ext cx="10595237" cy="39940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F3BAA1-82F7-458F-AD6A-0F35AE295208}" type="datetimeFigureOut">
              <a:rPr lang="en-ZA" smtClean="0"/>
              <a:t>2023/09/15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Klicken Sie auf , um Mastertextstile zu bearbeiten</a:t>
            </a:r>
          </a:p>
          <a:p>
            <a:pPr lvl="1"/>
            <a:r>
              <a:rPr lang="en-US"/>
              <a:t>Zweite Ebene</a:t>
            </a:r>
          </a:p>
          <a:p>
            <a:pPr lvl="2"/>
            <a:r>
              <a:rPr lang="en-US"/>
              <a:t>Dritte Ebene</a:t>
            </a:r>
          </a:p>
          <a:p>
            <a:pPr lvl="3"/>
            <a:r>
              <a:rPr lang="en-US"/>
              <a:t>Vierte Ebene</a:t>
            </a:r>
          </a:p>
          <a:p>
            <a:pPr lvl="4"/>
            <a:r>
              <a:rPr lang="en-US"/>
              <a:t>Fünfte Ebene</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F44E89-5DF3-4460-88FB-8D9B43117258}" type="slidenum">
              <a:rPr lang="en-ZA" smtClean="0"/>
              <a:t>‹#›</a:t>
            </a:fld>
            <a:endParaRPr lang="en-ZA"/>
          </a:p>
        </p:txBody>
      </p:sp>
    </p:spTree>
    <p:extLst>
      <p:ext uri="{BB962C8B-B14F-4D97-AF65-F5344CB8AC3E}">
        <p14:creationId xmlns:p14="http://schemas.microsoft.com/office/powerpoint/2010/main" val="40335416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10</a:t>
            </a:fld>
            <a:endParaRPr lang="en-ZA"/>
          </a:p>
        </p:txBody>
      </p:sp>
    </p:spTree>
    <p:extLst>
      <p:ext uri="{BB962C8B-B14F-4D97-AF65-F5344CB8AC3E}">
        <p14:creationId xmlns:p14="http://schemas.microsoft.com/office/powerpoint/2010/main" val="2551446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339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**BILD 6</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Digitales Wohlbefinden: Die Überbrückung der Kluft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Der digitale Wandel ist in vollem Gange, und die Überbrückung der Kluft zwischen Innovation und effektiver Anpassung ist von entscheidender Bedeutung.</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3106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51541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91659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47852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986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19</a:t>
            </a:fld>
            <a:endParaRPr lang="en-ZA"/>
          </a:p>
        </p:txBody>
      </p:sp>
    </p:spTree>
    <p:extLst>
      <p:ext uri="{BB962C8B-B14F-4D97-AF65-F5344CB8AC3E}">
        <p14:creationId xmlns:p14="http://schemas.microsoft.com/office/powerpoint/2010/main" val="2705076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20</a:t>
            </a:fld>
            <a:endParaRPr lang="en-ZA"/>
          </a:p>
        </p:txBody>
      </p:sp>
    </p:spTree>
    <p:extLst>
      <p:ext uri="{BB962C8B-B14F-4D97-AF65-F5344CB8AC3E}">
        <p14:creationId xmlns:p14="http://schemas.microsoft.com/office/powerpoint/2010/main" val="9004384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4936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4694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35621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86084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24</a:t>
            </a:fld>
            <a:endParaRPr lang="en-ZA"/>
          </a:p>
        </p:txBody>
      </p:sp>
    </p:spTree>
    <p:extLst>
      <p:ext uri="{BB962C8B-B14F-4D97-AF65-F5344CB8AC3E}">
        <p14:creationId xmlns:p14="http://schemas.microsoft.com/office/powerpoint/2010/main" val="297653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89528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39358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86309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5426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34703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35</a:t>
            </a:fld>
            <a:endParaRPr lang="en-ZA"/>
          </a:p>
        </p:txBody>
      </p:sp>
    </p:spTree>
    <p:extLst>
      <p:ext uri="{BB962C8B-B14F-4D97-AF65-F5344CB8AC3E}">
        <p14:creationId xmlns:p14="http://schemas.microsoft.com/office/powerpoint/2010/main" val="13532160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52250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7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4634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84620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67096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09862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33455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74244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924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5803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0064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63744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319976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61550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3469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976320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000080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6200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712783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947010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995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008F281E-31D9-4729-937C-564F93705FBF}" type="slidenum">
              <a:rPr lang="en-IE" smtClean="0"/>
              <a:t>59</a:t>
            </a:fld>
            <a:endParaRPr lang="en-IE"/>
          </a:p>
        </p:txBody>
      </p:sp>
    </p:spTree>
    <p:extLst>
      <p:ext uri="{BB962C8B-B14F-4D97-AF65-F5344CB8AC3E}">
        <p14:creationId xmlns:p14="http://schemas.microsoft.com/office/powerpoint/2010/main" val="31683368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5</a:t>
            </a:fld>
            <a:endParaRPr lang="en-US"/>
          </a:p>
        </p:txBody>
      </p:sp>
    </p:spTree>
    <p:extLst>
      <p:ext uri="{BB962C8B-B14F-4D97-AF65-F5344CB8AC3E}">
        <p14:creationId xmlns:p14="http://schemas.microsoft.com/office/powerpoint/2010/main" val="355787211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60</a:t>
            </a:fld>
            <a:endParaRPr lang="en-ZA"/>
          </a:p>
        </p:txBody>
      </p:sp>
    </p:spTree>
    <p:extLst>
      <p:ext uri="{BB962C8B-B14F-4D97-AF65-F5344CB8AC3E}">
        <p14:creationId xmlns:p14="http://schemas.microsoft.com/office/powerpoint/2010/main" val="405013884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12544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3082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63</a:t>
            </a:fld>
            <a:endParaRPr lang="en-ZA"/>
          </a:p>
        </p:txBody>
      </p:sp>
    </p:spTree>
    <p:extLst>
      <p:ext uri="{BB962C8B-B14F-4D97-AF65-F5344CB8AC3E}">
        <p14:creationId xmlns:p14="http://schemas.microsoft.com/office/powerpoint/2010/main" val="279505839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98156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Weitere Informationen finden Sie unter: https://www.aao.org/eye-health/tips-prevention/digital-devices-your-eyes </a:t>
            </a: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b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br>
            <a:r>
              <a:rPr lang="en-US" sz="1800" kern="1200" dirty="0">
                <a:effectLst/>
                <a:latin typeface="Calibri" panose="020F0502020204030204" pitchFamily="34" charset="0"/>
                <a:ea typeface="Calibri" panose="020F0502020204030204" pitchFamily="34" charset="0"/>
                <a:cs typeface="Calibri" panose="020F0502020204030204" pitchFamily="34" charset="0"/>
              </a:rPr>
              <a:t>**KARTE 13</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Schutz vor blauem Licht</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Halten Sie den richtigen Abstand zum Bildschirm ein.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kern="1200" dirty="0">
                <a:effectLst/>
                <a:latin typeface="Calibri" panose="020F0502020204030204" pitchFamily="34" charset="0"/>
                <a:ea typeface="Calibri" panose="020F0502020204030204" pitchFamily="34" charset="0"/>
                <a:cs typeface="Calibri" panose="020F0502020204030204" pitchFamily="34" charset="0"/>
              </a:rPr>
              <a:t>* Stellen Sie die Helligkeit und die Beleuchtung des Bildschirms auf Komfort ein.</a:t>
            </a:r>
            <a:endParaRPr lang="en-IE"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9061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66</a:t>
            </a:fld>
            <a:endParaRPr lang="en-ZA"/>
          </a:p>
        </p:txBody>
      </p:sp>
    </p:spTree>
    <p:extLst>
      <p:ext uri="{BB962C8B-B14F-4D97-AF65-F5344CB8AC3E}">
        <p14:creationId xmlns:p14="http://schemas.microsoft.com/office/powerpoint/2010/main" val="312307883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67</a:t>
            </a:fld>
            <a:endParaRPr lang="en-ZA"/>
          </a:p>
        </p:txBody>
      </p:sp>
    </p:spTree>
    <p:extLst>
      <p:ext uri="{BB962C8B-B14F-4D97-AF65-F5344CB8AC3E}">
        <p14:creationId xmlns:p14="http://schemas.microsoft.com/office/powerpoint/2010/main" val="234958952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68</a:t>
            </a:fld>
            <a:endParaRPr lang="en-ZA"/>
          </a:p>
        </p:txBody>
      </p:sp>
    </p:spTree>
    <p:extLst>
      <p:ext uri="{BB962C8B-B14F-4D97-AF65-F5344CB8AC3E}">
        <p14:creationId xmlns:p14="http://schemas.microsoft.com/office/powerpoint/2010/main" val="211221478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7CF44E89-5DF3-4460-88FB-8D9B43117258}" type="slidenum">
              <a:rPr lang="en-ZA" smtClean="0"/>
              <a:t>69</a:t>
            </a:fld>
            <a:endParaRPr lang="en-ZA"/>
          </a:p>
        </p:txBody>
      </p:sp>
    </p:spTree>
    <p:extLst>
      <p:ext uri="{BB962C8B-B14F-4D97-AF65-F5344CB8AC3E}">
        <p14:creationId xmlns:p14="http://schemas.microsoft.com/office/powerpoint/2010/main" val="16443635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6</a:t>
            </a:fld>
            <a:endParaRPr lang="en-US"/>
          </a:p>
        </p:txBody>
      </p:sp>
    </p:spTree>
    <p:extLst>
      <p:ext uri="{BB962C8B-B14F-4D97-AF65-F5344CB8AC3E}">
        <p14:creationId xmlns:p14="http://schemas.microsoft.com/office/powerpoint/2010/main" val="50463359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754795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17933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879241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036340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11735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72118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305193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466340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829807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296127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7</a:t>
            </a:fld>
            <a:endParaRPr lang="en-US"/>
          </a:p>
        </p:txBody>
      </p:sp>
    </p:spTree>
    <p:extLst>
      <p:ext uri="{BB962C8B-B14F-4D97-AF65-F5344CB8AC3E}">
        <p14:creationId xmlns:p14="http://schemas.microsoft.com/office/powerpoint/2010/main" val="2568773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263830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912790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680813"/>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4993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69674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326353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6203863"/>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349177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27278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494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52509395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484720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808428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15363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419529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0009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886331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848591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9323835"/>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580080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20130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221530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694925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635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20798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039220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12650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219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dirty="0">
                <a:solidFill>
                  <a:srgbClr val="000000"/>
                </a:solidFill>
                <a:effectLst/>
                <a:latin typeface="+mn-lt"/>
                <a:ea typeface="+mn-ea"/>
                <a:cs typeface="+mn-cs"/>
                <a:sym typeface="Quattrocento Sans"/>
              </a:rPr>
              <a:t>FONT TYPEFACE &amp; SIZE</a:t>
            </a:r>
            <a:endParaRPr lang="en-IE" sz="3600" baseline="0" dirty="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dirty="0">
                <a:solidFill>
                  <a:srgbClr val="000000"/>
                </a:solidFill>
                <a:effectLst/>
                <a:latin typeface="+mn-lt"/>
                <a:ea typeface="+mn-ea"/>
                <a:cs typeface="+mn-cs"/>
              </a:rPr>
              <a:t>PLEASE</a:t>
            </a:r>
            <a:r>
              <a:rPr lang="en-IE" sz="3000" b="0" i="0" u="none" strike="noStrike" kern="1200" baseline="0" dirty="0">
                <a:solidFill>
                  <a:srgbClr val="000000"/>
                </a:solidFill>
                <a:effectLst/>
                <a:latin typeface="+mn-lt"/>
                <a:ea typeface="+mn-ea"/>
                <a:cs typeface="+mn-cs"/>
              </a:rPr>
              <a:t> ENSURE TO KEEP FONTS AS PER THE LAYOUT</a:t>
            </a:r>
            <a:endParaRPr lang="en-IE" sz="3000" b="0" i="0" u="none" strike="noStrike" kern="1200" dirty="0">
              <a:solidFill>
                <a:srgbClr val="000000"/>
              </a:solidFill>
              <a:effectLst/>
              <a:latin typeface="+mn-lt"/>
              <a:ea typeface="+mn-ea"/>
              <a:cs typeface="+mn-cs"/>
            </a:endParaRPr>
          </a:p>
          <a:p>
            <a:pPr fontAlgn="base"/>
            <a:endParaRPr lang="en-IE" sz="3000" b="0" i="0" u="none" strike="noStrike" kern="1200" dirty="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dirty="0">
                <a:solidFill>
                  <a:srgbClr val="000000"/>
                </a:solidFill>
                <a:effectLst/>
                <a:latin typeface="+mn-lt"/>
                <a:ea typeface="+mn-ea"/>
                <a:cs typeface="+mn-cs"/>
              </a:rPr>
              <a:t>48 point </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Divider</a:t>
            </a:r>
            <a:r>
              <a:rPr lang="en-IE" sz="3000" b="0" i="0" u="none" strike="noStrike" kern="1200" baseline="0" dirty="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dirty="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36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30 point</a:t>
            </a:r>
            <a:r>
              <a:rPr lang="en-IE" sz="3000" b="0" i="0" u="none" strike="noStrike" kern="1200" baseline="0" dirty="0">
                <a:solidFill>
                  <a:srgbClr val="000000"/>
                </a:solidFill>
                <a:effectLst/>
                <a:latin typeface="+mn-lt"/>
                <a:ea typeface="+mn-ea"/>
                <a:cs typeface="+mn-cs"/>
              </a:rPr>
              <a:t>  -  </a:t>
            </a:r>
            <a:r>
              <a:rPr lang="en-IE" sz="3000" b="0" i="0" u="none" strike="noStrike" kern="1200" dirty="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	</a:t>
            </a:r>
            <a:r>
              <a:rPr lang="en-IE" sz="3000" b="0" i="0" u="none" strike="noStrike" kern="1200" baseline="0" dirty="0">
                <a:solidFill>
                  <a:srgbClr val="000000"/>
                </a:solidFill>
                <a:effectLst/>
                <a:latin typeface="+mn-lt"/>
                <a:ea typeface="+mn-ea"/>
                <a:cs typeface="+mn-cs"/>
              </a:rPr>
              <a:t>       </a:t>
            </a:r>
            <a:r>
              <a:rPr lang="en-IE" sz="3000" b="0" i="0" u="none" strike="noStrike" kern="1200" dirty="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dirty="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dirty="0">
                <a:solidFill>
                  <a:srgbClr val="000000"/>
                </a:solidFill>
                <a:effectLst/>
                <a:latin typeface="+mn-lt"/>
                <a:ea typeface="+mn-ea"/>
                <a:cs typeface="+mn-cs"/>
              </a:rPr>
              <a:t>24 point</a:t>
            </a:r>
            <a:r>
              <a:rPr lang="en-IE" sz="3000" b="0" i="0" u="none" strike="noStrike" kern="1200" baseline="0" dirty="0">
                <a:solidFill>
                  <a:srgbClr val="000000"/>
                </a:solidFill>
                <a:effectLst/>
                <a:latin typeface="+mn-lt"/>
                <a:ea typeface="+mn-ea"/>
                <a:cs typeface="+mn-cs"/>
              </a:rPr>
              <a:t>  -  </a:t>
            </a:r>
            <a:r>
              <a:rPr lang="en-IE" sz="3000" b="0" i="0" u="none" strike="noStrike" kern="1200" baseline="0" dirty="0">
                <a:solidFill>
                  <a:srgbClr val="000000"/>
                </a:solidFill>
                <a:effectLst/>
                <a:latin typeface="+mn-lt"/>
                <a:ea typeface="Quattrocento Sans"/>
                <a:cs typeface="Quattrocento Sans"/>
                <a:sym typeface="Quattrocento Sans"/>
              </a:rPr>
              <a:t>Main </a:t>
            </a:r>
            <a:r>
              <a:rPr lang="en-IE" sz="3000" b="0" i="0" u="none" strike="noStrike" kern="1200" dirty="0">
                <a:solidFill>
                  <a:srgbClr val="000000"/>
                </a:solidFill>
                <a:effectLst/>
                <a:latin typeface="+mn-lt"/>
                <a:ea typeface="+mn-ea"/>
                <a:cs typeface="+mn-cs"/>
              </a:rPr>
              <a:t>Text Body </a:t>
            </a:r>
            <a:endParaRPr lang="en-US" sz="3000" dirty="0">
              <a:solidFill>
                <a:srgbClr val="000000"/>
              </a:solidFill>
            </a:endParaRPr>
          </a:p>
          <a:p>
            <a:pPr fontAlgn="base"/>
            <a:endParaRPr lang="en-IE" sz="3000" b="0" i="0" u="none" strike="noStrike" kern="1200" dirty="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dirty="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dirty="0">
                <a:solidFill>
                  <a:srgbClr val="000000"/>
                </a:solidFill>
                <a:effectLst/>
                <a:latin typeface="+mn-lt"/>
                <a:ea typeface="+mn-ea"/>
                <a:cs typeface="+mn-cs"/>
                <a:sym typeface="Quattrocento Sans"/>
              </a:rPr>
              <a:t>Leader SEEDS </a:t>
            </a:r>
            <a:r>
              <a:rPr lang="en-IE" sz="2400" b="0" i="0" u="none" strike="noStrike" kern="1200" baseline="0" dirty="0">
                <a:solidFill>
                  <a:srgbClr val="000000"/>
                </a:solidFill>
                <a:effectLst/>
                <a:latin typeface="+mn-lt"/>
                <a:ea typeface="+mn-ea"/>
                <a:cs typeface="+mn-cs"/>
                <a:sym typeface="Quattrocento Sans"/>
              </a:rPr>
              <a:t>PowerPoint is</a:t>
            </a:r>
            <a:r>
              <a:rPr lang="is-IS" sz="2400" b="0" i="0" u="none" strike="noStrike" kern="1200" baseline="0" dirty="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dirty="0">
              <a:solidFill>
                <a:srgbClr val="000000"/>
              </a:solidFill>
              <a:effectLst/>
              <a:latin typeface="+mn-lt"/>
              <a:ea typeface="+mn-ea"/>
              <a:cs typeface="+mn-cs"/>
              <a:sym typeface="Quattrocento Sans"/>
            </a:endParaRPr>
          </a:p>
          <a:p>
            <a:pPr fontAlgn="base"/>
            <a:endParaRPr lang="en-IE" sz="2400" b="0" i="0" u="none" strike="noStrike" kern="1200" baseline="0" dirty="0">
              <a:solidFill>
                <a:srgbClr val="000000"/>
              </a:solidFill>
              <a:effectLst/>
              <a:latin typeface="+mn-lt"/>
              <a:ea typeface="+mn-ea"/>
              <a:cs typeface="+mn-cs"/>
              <a:sym typeface="Quattrocento Sans"/>
            </a:endParaRPr>
          </a:p>
          <a:p>
            <a:pPr fontAlgn="base"/>
            <a:r>
              <a:rPr lang="en-IE" sz="3600" b="1" i="1" baseline="0" dirty="0">
                <a:solidFill>
                  <a:srgbClr val="000000"/>
                </a:solidFill>
                <a:latin typeface="+mn-lt"/>
                <a:ea typeface="Quattrocento Sans"/>
                <a:cs typeface="Quattrocento Sans"/>
                <a:sym typeface="Quattrocento Sans"/>
              </a:rPr>
              <a:t>Calibri</a:t>
            </a:r>
            <a:endParaRPr lang="en-IE" sz="3600" baseline="0" dirty="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dirty="0">
                <a:solidFill>
                  <a:srgbClr val="000000"/>
                </a:solidFill>
                <a:effectLst/>
                <a:latin typeface="+mn-lt"/>
                <a:ea typeface="+mn-ea"/>
                <a:cs typeface="+mn-cs"/>
              </a:rPr>
              <a:t>*** </a:t>
            </a:r>
            <a:r>
              <a:rPr lang="en-IE" sz="2400" b="1" kern="1200" dirty="0">
                <a:solidFill>
                  <a:srgbClr val="000000"/>
                </a:solidFill>
                <a:effectLst/>
                <a:latin typeface="+mn-lt"/>
                <a:ea typeface="+mn-ea"/>
                <a:cs typeface="+mn-cs"/>
              </a:rPr>
              <a:t>PLEASE DELETE THIS INSTRUCTION SLIDE BEFORE PRESENTING FINAL PRESENTATION </a:t>
            </a:r>
            <a:r>
              <a:rPr lang="en-IE" sz="2400" kern="1200" dirty="0">
                <a:solidFill>
                  <a:srgbClr val="000000"/>
                </a:solidFill>
                <a:effectLst/>
                <a:latin typeface="+mn-lt"/>
                <a:ea typeface="+mn-ea"/>
                <a:cs typeface="+mn-cs"/>
              </a:rPr>
              <a:t>*** </a:t>
            </a:r>
            <a:endParaRPr lang="en-US" sz="2400" kern="1200" dirty="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07282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Tree>
    <p:extLst>
      <p:ext uri="{BB962C8B-B14F-4D97-AF65-F5344CB8AC3E}">
        <p14:creationId xmlns:p14="http://schemas.microsoft.com/office/powerpoint/2010/main" val="1191312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dirty="0"/>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dirty="0"/>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dirty="0"/>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84061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252272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dirty="0"/>
          </a:p>
          <a:p>
            <a:endParaRPr lang="en-US" dirty="0"/>
          </a:p>
          <a:p>
            <a:endParaRPr lang="en-US" dirty="0"/>
          </a:p>
          <a:p>
            <a:endParaRPr lang="en-US" dirty="0"/>
          </a:p>
          <a:p>
            <a:endParaRPr lang="en-US" dirty="0"/>
          </a:p>
          <a:p>
            <a:endParaRPr lang="en-US" dirty="0"/>
          </a:p>
          <a:p>
            <a:endParaRPr lang="en-US" dirty="0"/>
          </a:p>
          <a:p>
            <a:r>
              <a:rPr lang="en-US" dirty="0"/>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Tree>
    <p:extLst>
      <p:ext uri="{BB962C8B-B14F-4D97-AF65-F5344CB8AC3E}">
        <p14:creationId xmlns:p14="http://schemas.microsoft.com/office/powerpoint/2010/main" val="5375868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dirty="0"/>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dirty="0"/>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207558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4005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62882"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698179"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62882"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698179"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
        <p:nvSpPr>
          <p:cNvPr id="2" name="Text Placeholder 25">
            <a:extLst>
              <a:ext uri="{FF2B5EF4-FFF2-40B4-BE49-F238E27FC236}">
                <a16:creationId xmlns:a16="http://schemas.microsoft.com/office/drawing/2014/main" id="{E5948E4A-C1CA-E788-46F3-017778802C20}"/>
              </a:ext>
            </a:extLst>
          </p:cNvPr>
          <p:cNvSpPr>
            <a:spLocks noGrp="1"/>
          </p:cNvSpPr>
          <p:nvPr>
            <p:ph type="body" sz="quarter" idx="33" hasCustomPrompt="1"/>
          </p:nvPr>
        </p:nvSpPr>
        <p:spPr>
          <a:xfrm>
            <a:off x="5862882" y="4083847"/>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04</a:t>
            </a:r>
          </a:p>
        </p:txBody>
      </p:sp>
      <p:sp>
        <p:nvSpPr>
          <p:cNvPr id="3" name="Text Placeholder 25">
            <a:extLst>
              <a:ext uri="{FF2B5EF4-FFF2-40B4-BE49-F238E27FC236}">
                <a16:creationId xmlns:a16="http://schemas.microsoft.com/office/drawing/2014/main" id="{1098C33A-9820-217E-9398-1CA433E30203}"/>
              </a:ext>
            </a:extLst>
          </p:cNvPr>
          <p:cNvSpPr>
            <a:spLocks noGrp="1"/>
          </p:cNvSpPr>
          <p:nvPr>
            <p:ph type="body" sz="quarter" idx="34" hasCustomPrompt="1"/>
          </p:nvPr>
        </p:nvSpPr>
        <p:spPr>
          <a:xfrm>
            <a:off x="6698179" y="4083847"/>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4" name="Straight Connector 3">
            <a:extLst>
              <a:ext uri="{FF2B5EF4-FFF2-40B4-BE49-F238E27FC236}">
                <a16:creationId xmlns:a16="http://schemas.microsoft.com/office/drawing/2014/main" id="{2E6D0D53-7552-09EE-05A2-6CE8E6D4A8B0}"/>
              </a:ext>
            </a:extLst>
          </p:cNvPr>
          <p:cNvCxnSpPr>
            <a:cxnSpLocks/>
          </p:cNvCxnSpPr>
          <p:nvPr userDrawn="1"/>
        </p:nvCxnSpPr>
        <p:spPr>
          <a:xfrm flipH="1">
            <a:off x="5668398" y="4878554"/>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 name="Text Placeholder 25">
            <a:extLst>
              <a:ext uri="{FF2B5EF4-FFF2-40B4-BE49-F238E27FC236}">
                <a16:creationId xmlns:a16="http://schemas.microsoft.com/office/drawing/2014/main" id="{B9F0D3B9-E052-87D5-6B82-FB08375AAC3C}"/>
              </a:ext>
            </a:extLst>
          </p:cNvPr>
          <p:cNvSpPr>
            <a:spLocks noGrp="1"/>
          </p:cNvSpPr>
          <p:nvPr>
            <p:ph type="body" sz="quarter" idx="35" hasCustomPrompt="1"/>
          </p:nvPr>
        </p:nvSpPr>
        <p:spPr>
          <a:xfrm>
            <a:off x="5862882" y="500712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05</a:t>
            </a:r>
          </a:p>
        </p:txBody>
      </p:sp>
      <p:sp>
        <p:nvSpPr>
          <p:cNvPr id="6" name="Text Placeholder 25">
            <a:extLst>
              <a:ext uri="{FF2B5EF4-FFF2-40B4-BE49-F238E27FC236}">
                <a16:creationId xmlns:a16="http://schemas.microsoft.com/office/drawing/2014/main" id="{19836A9F-EE5D-AFC4-EA93-C03372145450}"/>
              </a:ext>
            </a:extLst>
          </p:cNvPr>
          <p:cNvSpPr>
            <a:spLocks noGrp="1"/>
          </p:cNvSpPr>
          <p:nvPr>
            <p:ph type="body" sz="quarter" idx="36" hasCustomPrompt="1"/>
          </p:nvPr>
        </p:nvSpPr>
        <p:spPr>
          <a:xfrm>
            <a:off x="6698179" y="500712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cxnSp>
        <p:nvCxnSpPr>
          <p:cNvPr id="7" name="Straight Connector 6">
            <a:extLst>
              <a:ext uri="{FF2B5EF4-FFF2-40B4-BE49-F238E27FC236}">
                <a16:creationId xmlns:a16="http://schemas.microsoft.com/office/drawing/2014/main" id="{CFCCF777-AF37-990B-2D65-85D39ABAEE3C}"/>
              </a:ext>
            </a:extLst>
          </p:cNvPr>
          <p:cNvCxnSpPr>
            <a:cxnSpLocks/>
          </p:cNvCxnSpPr>
          <p:nvPr userDrawn="1"/>
        </p:nvCxnSpPr>
        <p:spPr>
          <a:xfrm flipH="1">
            <a:off x="5677276" y="580183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756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dirty="0"/>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dirty="0"/>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dirty="0" err="1"/>
              <a:t>www.leaderseeds.eu</a:t>
            </a:r>
            <a:endParaRPr lang="en-US" dirty="0"/>
          </a:p>
        </p:txBody>
      </p:sp>
    </p:spTree>
    <p:extLst>
      <p:ext uri="{BB962C8B-B14F-4D97-AF65-F5344CB8AC3E}">
        <p14:creationId xmlns:p14="http://schemas.microsoft.com/office/powerpoint/2010/main" val="2691723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dirty="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Sub-heading</a:t>
            </a:r>
            <a:endParaRPr lang="en-US" dirty="0"/>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dirty="0"/>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dirty="0"/>
              <a:t>Project Overview</a:t>
            </a:r>
          </a:p>
        </p:txBody>
      </p: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dirty="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1680931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31895064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dirty="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dirty="0"/>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dirty="0"/>
              <a:t>Quote Slide</a:t>
            </a:r>
          </a:p>
        </p:txBody>
      </p:sp>
    </p:spTree>
    <p:extLst>
      <p:ext uri="{BB962C8B-B14F-4D97-AF65-F5344CB8AC3E}">
        <p14:creationId xmlns:p14="http://schemas.microsoft.com/office/powerpoint/2010/main" val="2127542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dirty="0"/>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dirty="0"/>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dirty="0"/>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84120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dirty="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12082767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dirty="0">
              <a:latin typeface="Calibri" panose="020F0502020204030204" pitchFamily="34" charset="0"/>
            </a:endParaRPr>
          </a:p>
        </p:txBody>
      </p:sp>
      <p:sp>
        <p:nvSpPr>
          <p:cNvPr id="2" name="Picture Placeholder 120">
            <a:extLst>
              <a:ext uri="{FF2B5EF4-FFF2-40B4-BE49-F238E27FC236}">
                <a16:creationId xmlns:a16="http://schemas.microsoft.com/office/drawing/2014/main" id="{42D4BC70-CD69-8F0D-1FAE-B17F3A869852}"/>
              </a:ext>
            </a:extLst>
          </p:cNvPr>
          <p:cNvSpPr>
            <a:spLocks noGrp="1"/>
          </p:cNvSpPr>
          <p:nvPr>
            <p:ph type="pic" sz="quarter" idx="41"/>
          </p:nvPr>
        </p:nvSpPr>
        <p:spPr>
          <a:xfrm>
            <a:off x="8827709" y="748826"/>
            <a:ext cx="3354094" cy="5094692"/>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dirty="0"/>
          </a:p>
        </p:txBody>
      </p:sp>
    </p:spTree>
    <p:extLst>
      <p:ext uri="{BB962C8B-B14F-4D97-AF65-F5344CB8AC3E}">
        <p14:creationId xmlns:p14="http://schemas.microsoft.com/office/powerpoint/2010/main" val="1392877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dirty="0"/>
              <a:t>Click to type…</a:t>
            </a:r>
            <a:endParaRPr lang="en-US" dirty="0"/>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dirty="0"/>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2878720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dirty="0">
                <a:solidFill>
                  <a:srgbClr val="000000"/>
                </a:solidFill>
                <a:effectLst/>
                <a:latin typeface="Calibri" panose="020F0502020204030204" pitchFamily="34" charset="0"/>
                <a:ea typeface="Open Sans" panose="020B0606030504020204" pitchFamily="34" charset="0"/>
                <a:cs typeface="Calibri" panose="020F0502020204030204" pitchFamily="34" charset="0"/>
              </a:rPr>
              <a:t>Anführer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18"/>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20533710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84" r:id="rId8"/>
    <p:sldLayoutId id="2147483668" r:id="rId9"/>
    <p:sldLayoutId id="2147483669" r:id="rId10"/>
    <p:sldLayoutId id="2147483670" r:id="rId11"/>
    <p:sldLayoutId id="2147483671" r:id="rId12"/>
    <p:sldLayoutId id="2147483672" r:id="rId13"/>
    <p:sldLayoutId id="2147483673" r:id="rId14"/>
    <p:sldLayoutId id="2147483681" r:id="rId15"/>
    <p:sldLayoutId id="2147483683"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1.xml"/></Relationships>
</file>

<file path=ppt/slides/_rels/slide101.xml.rels><?xml version="1.0" encoding="UTF-8" standalone="yes"?>
<Relationships xmlns="http://schemas.openxmlformats.org/package/2006/relationships"><Relationship Id="rId3" Type="http://schemas.openxmlformats.org/officeDocument/2006/relationships/hyperlink" Target="https://doi.org/10.1093/ct/qtaa024" TargetMode="External"/><Relationship Id="rId2" Type="http://schemas.openxmlformats.org/officeDocument/2006/relationships/notesSlide" Target="../notesSlides/notesSlide8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3" Type="http://schemas.openxmlformats.org/officeDocument/2006/relationships/hyperlink" Target="https://www.ted.com/talks/adam_alter_why_our_screens_make_us_less_happy/transcript?language=en" TargetMode="External"/><Relationship Id="rId2" Type="http://schemas.openxmlformats.org/officeDocument/2006/relationships/notesSlide" Target="../notesSlides/notesSlide90.xml"/><Relationship Id="rId1" Type="http://schemas.openxmlformats.org/officeDocument/2006/relationships/slideLayout" Target="../slideLayouts/slideLayout9.xml"/><Relationship Id="rId5" Type="http://schemas.openxmlformats.org/officeDocument/2006/relationships/hyperlink" Target="https://subjectguides.york.ac.uk/howdoiguide/digital-wellbeing" TargetMode="External"/><Relationship Id="rId4" Type="http://schemas.openxmlformats.org/officeDocument/2006/relationships/hyperlink" Target="https://support.google.com/android/answer/9079661?hl=en" TargetMode="External"/></Relationships>
</file>

<file path=ppt/slides/_rels/slide103.xml.rels><?xml version="1.0" encoding="UTF-8" standalone="yes"?>
<Relationships xmlns="http://schemas.openxmlformats.org/package/2006/relationships"><Relationship Id="rId3" Type="http://schemas.openxmlformats.org/officeDocument/2006/relationships/hyperlink" Target="https://www.aao.org/eye-health/tips-prevention/digital-devices-your-eyes" TargetMode="External"/><Relationship Id="rId2" Type="http://schemas.openxmlformats.org/officeDocument/2006/relationships/notesSlide" Target="../notesSlides/notesSlide91.xml"/><Relationship Id="rId1" Type="http://schemas.openxmlformats.org/officeDocument/2006/relationships/slideLayout" Target="../slideLayouts/slideLayout9.xml"/><Relationship Id="rId6" Type="http://schemas.openxmlformats.org/officeDocument/2006/relationships/image" Target="../media/image17.png"/><Relationship Id="rId5" Type="http://schemas.openxmlformats.org/officeDocument/2006/relationships/hyperlink" Target="https://www.researchgate.net/publication/325401567_Designing_for_Motivation_Engagement_and_Wellbeing_in_Digital_Experience" TargetMode="External"/><Relationship Id="rId4" Type="http://schemas.openxmlformats.org/officeDocument/2006/relationships/hyperlink" Target="https://wellbeing.google/reflect"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s://doi.org/10.4324/9781315648835-4" TargetMode="External"/><Relationship Id="rId2" Type="http://schemas.openxmlformats.org/officeDocument/2006/relationships/notesSlide" Target="../notesSlides/notesSlide9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3" Type="http://schemas.openxmlformats.org/officeDocument/2006/relationships/hyperlink" Target="https://www.hcamag.com/ca/resources/employee-engagement/strategies-to-overcome-digital-fatigue-and-stay-connected/256427" TargetMode="External"/><Relationship Id="rId2" Type="http://schemas.openxmlformats.org/officeDocument/2006/relationships/notesSlide" Target="../notesSlides/notesSlide93.xml"/><Relationship Id="rId1" Type="http://schemas.openxmlformats.org/officeDocument/2006/relationships/slideLayout" Target="../slideLayouts/slideLayout9.xml"/><Relationship Id="rId5" Type="http://schemas.openxmlformats.org/officeDocument/2006/relationships/hyperlink" Target="https://www.youtube.com/watch?v=18hyhgFQk7I" TargetMode="External"/><Relationship Id="rId4" Type="http://schemas.openxmlformats.org/officeDocument/2006/relationships/hyperlink" Target="https://www.cnet.com/tech/services-and-software/10-apps-to-help-you-embrace-self-care/" TargetMode="External"/></Relationships>
</file>

<file path=ppt/slides/_rels/slide106.xml.rels><?xml version="1.0" encoding="UTF-8" standalone="yes"?>
<Relationships xmlns="http://schemas.openxmlformats.org/package/2006/relationships"><Relationship Id="rId3" Type="http://schemas.openxmlformats.org/officeDocument/2006/relationships/hyperlink" Target="https://medium.com/@niklausgerber/team-check-ins-and-check-outs-376aaef9357f" TargetMode="External"/><Relationship Id="rId2" Type="http://schemas.openxmlformats.org/officeDocument/2006/relationships/notesSlide" Target="../notesSlides/notesSlide94.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hyperlink" Target="https://www.europarl.europa.eu/thinktank/es/document/IPOL_IDA(2021)695485"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4c_xYLwOx-g"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hyperlink" Target="https://www.hcamag.com/ca/resources/employee-engagement/strategies-to-overcome-digital-fatigue-and-stay-connected/256427"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4.svg"/><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iamfutureproof.com/tools/awareness/"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headspace.com/" TargetMode="External"/><Relationship Id="rId2" Type="http://schemas.openxmlformats.org/officeDocument/2006/relationships/hyperlink" Target="https://www.calm.com/" TargetMode="Externa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hyperlink" Target="https://apps.apple.com/us/app/stand-up-the-work-break-timer/id828244687" TargetMode="Externa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hyperlink" Target="https://www.youtube.com/watch?v=18hyhgFQk7I" TargetMode="External"/><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medium.com/@niklausgerber/team-check-ins-and-check-outs-376aaef9357f"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hyperlink" Target="Source:%20own%20elaboration%20based%20on%20the%20model%20proposed%20by%20Grawitch%20et%20al.%20(2006)"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xml"/></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38.svg"/><Relationship Id="rId3" Type="http://schemas.openxmlformats.org/officeDocument/2006/relationships/image" Target="../media/image9.png"/><Relationship Id="rId7" Type="http://schemas.openxmlformats.org/officeDocument/2006/relationships/image" Target="../media/image37.png"/><Relationship Id="rId2" Type="http://schemas.openxmlformats.org/officeDocument/2006/relationships/notesSlide" Target="../notesSlides/notesSlide37.xml"/><Relationship Id="rId1" Type="http://schemas.openxmlformats.org/officeDocument/2006/relationships/slideLayout" Target="../slideLayouts/slideLayout9.xml"/><Relationship Id="rId6" Type="http://schemas.openxmlformats.org/officeDocument/2006/relationships/image" Target="../media/image36.svg"/><Relationship Id="rId11" Type="http://schemas.openxmlformats.org/officeDocument/2006/relationships/image" Target="../media/image41.sv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10.png"/><Relationship Id="rId9" Type="http://schemas.openxmlformats.org/officeDocument/2006/relationships/image" Target="../media/image39.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hyperlink" Target="https://www.ted.com/talks/adam_alter_why_our_screens_make_us_less_happy/transcript?language=en" TargetMode="External"/><Relationship Id="rId3" Type="http://schemas.openxmlformats.org/officeDocument/2006/relationships/image" Target="../media/image9.png"/><Relationship Id="rId7" Type="http://schemas.openxmlformats.org/officeDocument/2006/relationships/image" Target="../media/image22.svg"/><Relationship Id="rId2" Type="http://schemas.openxmlformats.org/officeDocument/2006/relationships/notesSlide" Target="../notesSlides/notesSlide39.xml"/><Relationship Id="rId1" Type="http://schemas.openxmlformats.org/officeDocument/2006/relationships/slideLayout" Target="../slideLayouts/slideLayout9.xml"/><Relationship Id="rId6" Type="http://schemas.openxmlformats.org/officeDocument/2006/relationships/image" Target="../media/image21.png"/><Relationship Id="rId5" Type="http://schemas.openxmlformats.org/officeDocument/2006/relationships/image" Target="../media/image10.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3.sv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5.svg"/></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3.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8.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47.sv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2.xml"/><Relationship Id="rId1" Type="http://schemas.openxmlformats.org/officeDocument/2006/relationships/video" Target="https://www.youtube.com/embed/JZ5CW5qsktM?feature=oembed" TargetMode="External"/><Relationship Id="rId5" Type="http://schemas.openxmlformats.org/officeDocument/2006/relationships/image" Target="../media/image48.jpeg"/><Relationship Id="rId4" Type="http://schemas.openxmlformats.org/officeDocument/2006/relationships/hyperlink" Target="https://www.youtube.com/watch?v=JZ5CW5qskt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60.xml.rels><?xml version="1.0" encoding="UTF-8" standalone="yes"?>
<Relationships xmlns="http://schemas.openxmlformats.org/package/2006/relationships"><Relationship Id="rId3" Type="http://schemas.openxmlformats.org/officeDocument/2006/relationships/hyperlink" Target="https://www.youtube.com/watch?v=0K5OO2ybueM" TargetMode="External"/><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3.xml"/><Relationship Id="rId1" Type="http://schemas.openxmlformats.org/officeDocument/2006/relationships/slideLayout" Target="../slideLayouts/slideLayout15.xml"/><Relationship Id="rId4"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7.png"/><Relationship Id="rId7" Type="http://schemas.openxmlformats.org/officeDocument/2006/relationships/diagramQuickStyle" Target="../diagrams/quickStyle1.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10.png"/><Relationship Id="rId9" Type="http://schemas.microsoft.com/office/2007/relationships/diagramDrawing" Target="../diagrams/drawing1.xml"/></Relationships>
</file>

<file path=ppt/slides/_rels/slide6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image" Target="../media/image17.png"/><Relationship Id="rId7" Type="http://schemas.openxmlformats.org/officeDocument/2006/relationships/diagramQuickStyle" Target="../diagrams/quickStyle2.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Layout" Target="../diagrams/layout2.xml"/><Relationship Id="rId5" Type="http://schemas.openxmlformats.org/officeDocument/2006/relationships/diagramData" Target="../diagrams/data2.xml"/><Relationship Id="rId4" Type="http://schemas.openxmlformats.org/officeDocument/2006/relationships/image" Target="../media/image10.png"/><Relationship Id="rId9" Type="http://schemas.microsoft.com/office/2007/relationships/diagramDrawing" Target="../diagrams/drawing2.xml"/></Relationships>
</file>

<file path=ppt/slides/_rels/slide6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6.xml"/><Relationship Id="rId1" Type="http://schemas.openxmlformats.org/officeDocument/2006/relationships/slideLayout" Target="../slideLayouts/slideLayout15.xml"/><Relationship Id="rId4" Type="http://schemas.openxmlformats.org/officeDocument/2006/relationships/hyperlink" Target="https://www.pcmag.com/encyclopedia/term/how-to-select-a-pc-monitor"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0.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support.google.com/android/answer/9079661?hl=en"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1.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hyperlink" Target="https://wellbeing.google/reflect"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2.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7.png"/><Relationship Id="rId7" Type="http://schemas.openxmlformats.org/officeDocument/2006/relationships/diagramQuickStyle" Target="../diagrams/quickStyle3.xml"/><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10.png"/><Relationship Id="rId9" Type="http://schemas.microsoft.com/office/2007/relationships/diagramDrawing" Target="../diagrams/drawing3.xml"/></Relationships>
</file>

<file path=ppt/slides/_rels/slide75.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17.png"/><Relationship Id="rId7" Type="http://schemas.openxmlformats.org/officeDocument/2006/relationships/diagramQuickStyle" Target="../diagrams/quickStyle4.xml"/><Relationship Id="rId2" Type="http://schemas.openxmlformats.org/officeDocument/2006/relationships/notesSlide" Target="../notesSlides/notesSlide64.xml"/><Relationship Id="rId1" Type="http://schemas.openxmlformats.org/officeDocument/2006/relationships/slideLayout" Target="../slideLayouts/slideLayout9.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10.png"/><Relationship Id="rId9" Type="http://schemas.microsoft.com/office/2007/relationships/diagramDrawing" Target="../diagrams/drawing4.xml"/></Relationships>
</file>

<file path=ppt/slides/_rels/slide7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5.xml"/><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7.xml"/><Relationship Id="rId1" Type="http://schemas.openxmlformats.org/officeDocument/2006/relationships/slideLayout" Target="../slideLayouts/slideLayout9.xml"/><Relationship Id="rId6" Type="http://schemas.openxmlformats.org/officeDocument/2006/relationships/hyperlink" Target="https://www.youtube.com/watch?v=UnaxPVbBYiE" TargetMode="External"/><Relationship Id="rId5" Type="http://schemas.openxmlformats.org/officeDocument/2006/relationships/image" Target="../media/image22.svg"/><Relationship Id="rId4" Type="http://schemas.openxmlformats.org/officeDocument/2006/relationships/image" Target="../media/image21.png"/></Relationships>
</file>

<file path=ppt/slides/_rels/slide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hyperlink" Target="https://www.citrix.com/solutions/digital-workspace/what-is-digital-wellness.html" TargetMode="External"/></Relationships>
</file>

<file path=ppt/slides/_rels/slide8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73.xml"/><Relationship Id="rId1" Type="http://schemas.openxmlformats.org/officeDocument/2006/relationships/slideLayout" Target="../slideLayouts/slideLayout9.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4.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5.xml"/><Relationship Id="rId1" Type="http://schemas.openxmlformats.org/officeDocument/2006/relationships/slideLayout" Target="../slideLayouts/slideLayout9.xml"/><Relationship Id="rId5" Type="http://schemas.openxmlformats.org/officeDocument/2006/relationships/hyperlink" Target="https://www.irishtimes.com/business/work/up-to-40-of-workers-struggling-with-remote-working-1.4240236" TargetMode="External"/><Relationship Id="rId4" Type="http://schemas.openxmlformats.org/officeDocument/2006/relationships/image" Target="../media/image56.svg"/></Relationships>
</file>

<file path=ppt/slides/_rels/slide8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6.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7.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8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8.xml"/><Relationship Id="rId1" Type="http://schemas.openxmlformats.org/officeDocument/2006/relationships/slideLayout" Target="../slideLayouts/slideLayout9.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8.sv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10.png"/><Relationship Id="rId4" Type="http://schemas.openxmlformats.org/officeDocument/2006/relationships/image" Target="../media/image15.png"/></Relationships>
</file>

<file path=ppt/slides/_rels/slide9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79.xml"/><Relationship Id="rId1" Type="http://schemas.openxmlformats.org/officeDocument/2006/relationships/slideLayout" Target="../slideLayouts/slideLayout9.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8.svg"/></Relationships>
</file>

<file path=ppt/slides/_rels/slide9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2.xml.rels><?xml version="1.0" encoding="UTF-8" standalone="yes"?>
<Relationships xmlns="http://schemas.openxmlformats.org/package/2006/relationships"><Relationship Id="rId2" Type="http://schemas.openxmlformats.org/officeDocument/2006/relationships/hyperlink" Target="https://www.cipd.ie/news-resources/practical-guidance/factsheets/hr-policies" TargetMode="Externa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1.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56.sv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6.xml"/><Relationship Id="rId1" Type="http://schemas.openxmlformats.org/officeDocument/2006/relationships/slideLayout" Target="../slideLayouts/slideLayout9.xml"/><Relationship Id="rId4" Type="http://schemas.openxmlformats.org/officeDocument/2006/relationships/image" Target="../media/image60.svg"/></Relationships>
</file>

<file path=ppt/slides/_rels/slide9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87.xml"/><Relationship Id="rId1" Type="http://schemas.openxmlformats.org/officeDocument/2006/relationships/slideLayout" Target="../slideLayouts/slideLayout9.xml"/><Relationship Id="rId4" Type="http://schemas.openxmlformats.org/officeDocument/2006/relationships/image" Target="../media/image6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3751617" y="3348854"/>
            <a:ext cx="5892113" cy="697353"/>
          </a:xfrm>
        </p:spPr>
        <p:txBody>
          <a:bodyPr/>
          <a:lstStyle/>
          <a:p>
            <a:r>
              <a:rPr lang="en-IE" b="0" dirty="0" err="1"/>
              <a:t>Digitale</a:t>
            </a:r>
            <a:r>
              <a:rPr lang="en-IE" b="0" dirty="0"/>
              <a:t> </a:t>
            </a:r>
            <a:r>
              <a:rPr lang="en-IE" b="0" dirty="0" err="1"/>
              <a:t>Führung</a:t>
            </a:r>
            <a:r>
              <a:rPr lang="en-IE" b="0" dirty="0"/>
              <a:t> und Gesundheit</a:t>
            </a:r>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dirty="0" err="1"/>
              <a:t>www.</a:t>
            </a:r>
            <a:r>
              <a:rPr lang="en-US" sz="3600" b="1" dirty="0" err="1"/>
              <a:t>leaderseeds</a:t>
            </a:r>
            <a:r>
              <a:rPr lang="en-US" dirty="0" err="1"/>
              <a:t>.eu</a:t>
            </a:r>
            <a:endParaRPr lang="en-US" dirty="0"/>
          </a:p>
        </p:txBody>
      </p:sp>
      <p:sp>
        <p:nvSpPr>
          <p:cNvPr id="5" name="Text Placeholder 6">
            <a:extLst>
              <a:ext uri="{FF2B5EF4-FFF2-40B4-BE49-F238E27FC236}">
                <a16:creationId xmlns:a16="http://schemas.microsoft.com/office/drawing/2014/main" id="{DADD5645-D809-2671-9D64-104BDA3DF97F}"/>
              </a:ext>
            </a:extLst>
          </p:cNvPr>
          <p:cNvSpPr txBox="1">
            <a:spLocks/>
          </p:cNvSpPr>
          <p:nvPr/>
        </p:nvSpPr>
        <p:spPr>
          <a:xfrm>
            <a:off x="3751617" y="2463117"/>
            <a:ext cx="5278651" cy="697353"/>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IE" b="0" dirty="0"/>
              <a:t>Module 5</a:t>
            </a:r>
          </a:p>
        </p:txBody>
      </p:sp>
      <p:sp>
        <p:nvSpPr>
          <p:cNvPr id="3" name="TextBox 2">
            <a:extLst>
              <a:ext uri="{FF2B5EF4-FFF2-40B4-BE49-F238E27FC236}">
                <a16:creationId xmlns:a16="http://schemas.microsoft.com/office/drawing/2014/main" id="{4B25AB97-56A0-A015-0385-C0E1C0677891}"/>
              </a:ext>
            </a:extLst>
          </p:cNvPr>
          <p:cNvSpPr txBox="1"/>
          <p:nvPr/>
        </p:nvSpPr>
        <p:spPr>
          <a:xfrm>
            <a:off x="5048771" y="5695949"/>
            <a:ext cx="395287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n-US" sz="1100" dirty="0">
                <a:latin typeface="Calibri"/>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endParaRPr lang="en-US" sz="1100" dirty="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95402BB-4ED5-B774-F71A-3ADC8D710736}"/>
              </a:ext>
            </a:extLst>
          </p:cNvPr>
          <p:cNvSpPr>
            <a:spLocks noGrp="1"/>
          </p:cNvSpPr>
          <p:nvPr>
            <p:ph type="body" sz="quarter" idx="18"/>
          </p:nvPr>
        </p:nvSpPr>
        <p:spPr>
          <a:xfrm>
            <a:off x="898357" y="1985415"/>
            <a:ext cx="5197643" cy="3727493"/>
          </a:xfrm>
        </p:spPr>
        <p:txBody>
          <a:bodyPr/>
          <a:lstStyle/>
          <a:p>
            <a:pPr marL="342900" indent="-342900">
              <a:buClr>
                <a:schemeClr val="accent2"/>
              </a:buClr>
              <a:buFont typeface="Arial" panose="020B0604020202020204" pitchFamily="34" charset="0"/>
              <a:buChar char="•"/>
            </a:pPr>
            <a:r>
              <a:rPr lang="en-GB" sz="2000" dirty="0"/>
              <a:t>Während der Pandemie wurde das Beantworten einer E-Mail, das Empfangen einer Nachricht am späten Abend oder die Arbeit an Wochenenden zur Normalität, was das Bedürfnis weckte, "auf dem Laufenden zu bleiben". </a:t>
            </a:r>
          </a:p>
          <a:p>
            <a:pPr marL="342900" indent="-342900">
              <a:buClr>
                <a:schemeClr val="accent2"/>
              </a:buClr>
              <a:buFont typeface="Arial" panose="020B0604020202020204" pitchFamily="34" charset="0"/>
              <a:buChar char="•"/>
            </a:pPr>
            <a:r>
              <a:rPr lang="en-GB" sz="2000" dirty="0"/>
              <a:t>Darüber hinaus wurden viele Unternehmen des dritten Sektors von der Digitalisierung überrascht, da sie nicht über die notwendigen Ressourcen verfügten und nur wenige digitale Fähigkeiten besaßen, um die Herausforderungen der Digitalisierung von Dienstleistungen zu bewältigen.</a:t>
            </a:r>
          </a:p>
          <a:p>
            <a:pPr marL="342900" indent="-342900">
              <a:buClr>
                <a:schemeClr val="accent2"/>
              </a:buClr>
              <a:buFont typeface="Arial" panose="020B0604020202020204" pitchFamily="34" charset="0"/>
              <a:buChar char="•"/>
            </a:pPr>
            <a:endParaRPr lang="en-GB" sz="2000" dirty="0"/>
          </a:p>
          <a:p>
            <a:pPr marL="342900" indent="-342900">
              <a:buClr>
                <a:schemeClr val="accent2"/>
              </a:buClr>
              <a:buFont typeface="Arial" panose="020B0604020202020204" pitchFamily="34" charset="0"/>
              <a:buChar char="•"/>
            </a:pPr>
            <a:endParaRPr lang="en-ZA" dirty="0"/>
          </a:p>
        </p:txBody>
      </p:sp>
      <p:sp>
        <p:nvSpPr>
          <p:cNvPr id="3" name="Text Placeholder 2">
            <a:extLst>
              <a:ext uri="{FF2B5EF4-FFF2-40B4-BE49-F238E27FC236}">
                <a16:creationId xmlns:a16="http://schemas.microsoft.com/office/drawing/2014/main" id="{1A70C78D-AE76-3B76-4001-22B9DD848604}"/>
              </a:ext>
            </a:extLst>
          </p:cNvPr>
          <p:cNvSpPr>
            <a:spLocks noGrp="1"/>
          </p:cNvSpPr>
          <p:nvPr>
            <p:ph type="body" sz="quarter" idx="16"/>
          </p:nvPr>
        </p:nvSpPr>
        <p:spPr/>
        <p:txBody>
          <a:bodyPr/>
          <a:lstStyle/>
          <a:p>
            <a:r>
              <a:rPr lang="en-ZA" b="1" dirty="0"/>
              <a:t>Digitales Wohlbefinden: </a:t>
            </a:r>
            <a:r>
              <a:rPr lang="en-ZA" dirty="0"/>
              <a:t>Abriegelung</a:t>
            </a:r>
          </a:p>
        </p:txBody>
      </p:sp>
      <p:pic>
        <p:nvPicPr>
          <p:cNvPr id="5" name="Imagen 4" descr="Estatua de una persona&#10;&#10;Descripción generada automáticamente con confianza baja">
            <a:extLst>
              <a:ext uri="{FF2B5EF4-FFF2-40B4-BE49-F238E27FC236}">
                <a16:creationId xmlns:a16="http://schemas.microsoft.com/office/drawing/2014/main" id="{6B111518-7B09-603F-BE6E-BD6236B7FB68}"/>
              </a:ext>
            </a:extLst>
          </p:cNvPr>
          <p:cNvPicPr>
            <a:picLocks noGrp="1" noChangeAspect="1"/>
          </p:cNvPicPr>
          <p:nvPr>
            <p:ph type="pic" sz="quarter" idx="10"/>
          </p:nvPr>
        </p:nvPicPr>
        <p:blipFill>
          <a:blip r:embed="rId3">
            <a:grayscl/>
          </a:blip>
          <a:srcRect l="6261" r="6261"/>
          <a:stretch>
            <a:fillRect/>
          </a:stretch>
        </p:blipFill>
        <p:spPr>
          <a:xfrm>
            <a:off x="7061200" y="1201738"/>
            <a:ext cx="5130800" cy="3913187"/>
          </a:xfrm>
          <a:prstGeom prst="rect">
            <a:avLst/>
          </a:prstGeom>
        </p:spPr>
      </p:pic>
    </p:spTree>
    <p:extLst>
      <p:ext uri="{BB962C8B-B14F-4D97-AF65-F5344CB8AC3E}">
        <p14:creationId xmlns:p14="http://schemas.microsoft.com/office/powerpoint/2010/main" val="1506569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Referenzen</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06</a:t>
            </a:r>
          </a:p>
        </p:txBody>
      </p:sp>
    </p:spTree>
    <p:extLst>
      <p:ext uri="{BB962C8B-B14F-4D97-AF65-F5344CB8AC3E}">
        <p14:creationId xmlns:p14="http://schemas.microsoft.com/office/powerpoint/2010/main" val="222412649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Martínez Pérez, Anabella (2010). El </a:t>
            </a:r>
            <a:r>
              <a:rPr lang="en-GB" dirty="0" err="1">
                <a:solidFill>
                  <a:schemeClr val="accent2">
                    <a:lumMod val="75000"/>
                  </a:schemeClr>
                </a:solidFill>
              </a:rPr>
              <a:t>síndrome</a:t>
            </a:r>
            <a:r>
              <a:rPr lang="en-GB" dirty="0">
                <a:solidFill>
                  <a:schemeClr val="accent2">
                    <a:lumMod val="75000"/>
                  </a:schemeClr>
                </a:solidFill>
              </a:rPr>
              <a:t> de Burnout. </a:t>
            </a:r>
            <a:r>
              <a:rPr lang="en-GB" dirty="0" err="1">
                <a:solidFill>
                  <a:schemeClr val="accent2">
                    <a:lumMod val="75000"/>
                  </a:schemeClr>
                </a:solidFill>
              </a:rPr>
              <a:t>Evolución</a:t>
            </a:r>
            <a:r>
              <a:rPr lang="en-GB" dirty="0">
                <a:solidFill>
                  <a:schemeClr val="accent2">
                    <a:lumMod val="75000"/>
                  </a:schemeClr>
                </a:solidFill>
              </a:rPr>
              <a:t> conceptual y </a:t>
            </a:r>
            <a:r>
              <a:rPr lang="en-GB" dirty="0" err="1">
                <a:solidFill>
                  <a:schemeClr val="accent2">
                    <a:lumMod val="75000"/>
                  </a:schemeClr>
                </a:solidFill>
              </a:rPr>
              <a:t>estado</a:t>
            </a:r>
            <a:r>
              <a:rPr lang="en-GB" dirty="0">
                <a:solidFill>
                  <a:schemeClr val="accent2">
                    <a:lumMod val="75000"/>
                  </a:schemeClr>
                </a:solidFill>
              </a:rPr>
              <a:t> actual de la </a:t>
            </a:r>
            <a:r>
              <a:rPr lang="en-GB" dirty="0" err="1">
                <a:solidFill>
                  <a:schemeClr val="accent2">
                    <a:lumMod val="75000"/>
                  </a:schemeClr>
                </a:solidFill>
              </a:rPr>
              <a:t>cuestión</a:t>
            </a:r>
            <a:r>
              <a:rPr lang="en-GB" dirty="0">
                <a:solidFill>
                  <a:schemeClr val="accent2">
                    <a:lumMod val="75000"/>
                  </a:schemeClr>
                </a:solidFill>
              </a:rPr>
              <a:t>. Universidad </a:t>
            </a:r>
            <a:r>
              <a:rPr lang="en-GB" dirty="0" err="1">
                <a:solidFill>
                  <a:schemeClr val="accent2">
                    <a:lumMod val="75000"/>
                  </a:schemeClr>
                </a:solidFill>
              </a:rPr>
              <a:t>Complutense</a:t>
            </a:r>
            <a:r>
              <a:rPr lang="en-GB" dirty="0">
                <a:solidFill>
                  <a:schemeClr val="accent2">
                    <a:lumMod val="75000"/>
                  </a:schemeClr>
                </a:solidFill>
              </a:rPr>
              <a:t> de Madrid. </a:t>
            </a: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rPr>
              <a:t>Deng, T., </a:t>
            </a:r>
            <a:r>
              <a:rPr lang="en-GB" dirty="0" err="1">
                <a:solidFill>
                  <a:schemeClr val="accent2">
                    <a:lumMod val="75000"/>
                  </a:schemeClr>
                </a:solidFill>
              </a:rPr>
              <a:t>Kanthawala</a:t>
            </a:r>
            <a:r>
              <a:rPr lang="en-GB" dirty="0">
                <a:solidFill>
                  <a:schemeClr val="accent2">
                    <a:lumMod val="75000"/>
                  </a:schemeClr>
                </a:solidFill>
              </a:rPr>
              <a:t>, S., Meng, J., Peng, W., </a:t>
            </a:r>
            <a:r>
              <a:rPr lang="en-GB" dirty="0" err="1">
                <a:solidFill>
                  <a:schemeClr val="accent2">
                    <a:lumMod val="75000"/>
                  </a:schemeClr>
                </a:solidFill>
              </a:rPr>
              <a:t>Kononova</a:t>
            </a:r>
            <a:r>
              <a:rPr lang="en-GB" dirty="0">
                <a:solidFill>
                  <a:schemeClr val="accent2">
                    <a:lumMod val="75000"/>
                  </a:schemeClr>
                </a:solidFill>
              </a:rPr>
              <a:t>, A., Hao, Q., . . . David, P. (2019). Measuring smartphone usage and task switching with log tracking and self-reports. </a:t>
            </a:r>
            <a:r>
              <a:rPr lang="en-GB" i="1" dirty="0">
                <a:solidFill>
                  <a:schemeClr val="accent2">
                    <a:lumMod val="75000"/>
                  </a:schemeClr>
                </a:solidFill>
              </a:rPr>
              <a:t>Mobile Media &amp; Communication</a:t>
            </a:r>
            <a:r>
              <a:rPr lang="en-GB" dirty="0">
                <a:solidFill>
                  <a:schemeClr val="accent2">
                    <a:lumMod val="75000"/>
                  </a:schemeClr>
                </a:solidFill>
              </a:rPr>
              <a:t>, 7(1), 3-23. doi:10.1177/2050157918761491</a:t>
            </a:r>
          </a:p>
          <a:p>
            <a:pPr marL="342900" indent="-342900">
              <a:buClr>
                <a:srgbClr val="000000"/>
              </a:buClr>
              <a:buFont typeface="Arial" panose="020B0604020202020204" pitchFamily="34" charset="0"/>
              <a:buChar char="•"/>
            </a:pPr>
            <a:endParaRPr lang="en-GB" dirty="0">
              <a:solidFill>
                <a:schemeClr val="accent2">
                  <a:lumMod val="75000"/>
                </a:schemeClr>
              </a:solidFill>
            </a:endParaRPr>
          </a:p>
          <a:p>
            <a:pPr marL="342900" indent="-342900">
              <a:buClr>
                <a:srgbClr val="000000"/>
              </a:buClr>
              <a:buFont typeface="Arial" panose="020B0604020202020204" pitchFamily="34" charset="0"/>
              <a:buChar char="•"/>
            </a:pPr>
            <a:r>
              <a:rPr lang="en-GB" dirty="0">
                <a:solidFill>
                  <a:schemeClr val="accent2">
                    <a:lumMod val="75000"/>
                  </a:schemeClr>
                </a:solidFill>
              </a:rPr>
              <a:t>Vanden </a:t>
            </a:r>
            <a:r>
              <a:rPr lang="en-GB" dirty="0" err="1">
                <a:solidFill>
                  <a:schemeClr val="accent2">
                    <a:lumMod val="75000"/>
                  </a:schemeClr>
                </a:solidFill>
              </a:rPr>
              <a:t>Abeele</a:t>
            </a:r>
            <a:r>
              <a:rPr lang="en-GB" dirty="0">
                <a:solidFill>
                  <a:schemeClr val="accent2">
                    <a:lumMod val="75000"/>
                  </a:schemeClr>
                </a:solidFill>
              </a:rPr>
              <a:t>, </a:t>
            </a:r>
            <a:r>
              <a:rPr lang="en-GB" dirty="0" err="1">
                <a:solidFill>
                  <a:schemeClr val="accent2">
                    <a:lumMod val="75000"/>
                  </a:schemeClr>
                </a:solidFill>
              </a:rPr>
              <a:t>Mariek</a:t>
            </a:r>
            <a:r>
              <a:rPr lang="en-GB" dirty="0">
                <a:solidFill>
                  <a:schemeClr val="accent2">
                    <a:lumMod val="75000"/>
                  </a:schemeClr>
                </a:solidFill>
              </a:rPr>
              <a:t> M. P. (2020</a:t>
            </a:r>
            <a:r>
              <a:rPr lang="en-GB" i="1" dirty="0">
                <a:solidFill>
                  <a:schemeClr val="accent2">
                    <a:lumMod val="75000"/>
                  </a:schemeClr>
                </a:solidFill>
              </a:rPr>
              <a:t>). Digital Wellbeing as a Dynamic Construct, Communication Theory</a:t>
            </a:r>
            <a:r>
              <a:rPr lang="en-GB" dirty="0">
                <a:solidFill>
                  <a:schemeClr val="accent2">
                    <a:lumMod val="75000"/>
                  </a:schemeClr>
                </a:solidFill>
              </a:rPr>
              <a:t>. qtaa024, </a:t>
            </a:r>
            <a:r>
              <a:rPr lang="en-GB" dirty="0">
                <a:solidFill>
                  <a:schemeClr val="accent2">
                    <a:lumMod val="75000"/>
                  </a:schemeClr>
                </a:solidFill>
                <a:hlinkClick r:id="rId3">
                  <a:extLst>
                    <a:ext uri="{A12FA001-AC4F-418D-AE19-62706E023703}">
                      <ahyp:hlinkClr xmlns:ahyp="http://schemas.microsoft.com/office/drawing/2018/hyperlinkcolor" val="tx"/>
                    </a:ext>
                  </a:extLst>
                </a:hlinkClick>
              </a:rPr>
              <a:t>https://doi.org/10.1093/ct/qtaa024</a:t>
            </a:r>
            <a:endParaRPr lang="en-GB" dirty="0">
              <a:solidFill>
                <a:schemeClr val="accent2">
                  <a:lumMod val="75000"/>
                </a:schemeClr>
              </a:solidFill>
            </a:endParaRPr>
          </a:p>
          <a:p>
            <a:pPr marL="0" indent="0"/>
            <a:r>
              <a:rPr lang="en-GB" dirty="0">
                <a:solidFill>
                  <a:schemeClr val="accent2">
                    <a:lumMod val="75000"/>
                  </a:schemeClr>
                </a:solidFill>
              </a:rPr>
              <a:t>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698216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rgbClr val="000000"/>
              </a:buClr>
              <a:buFont typeface="Arial" panose="020B0604020202020204" pitchFamily="34" charset="0"/>
              <a:buChar char="•"/>
            </a:pPr>
            <a:r>
              <a:rPr lang="en-GB" dirty="0">
                <a:solidFill>
                  <a:schemeClr val="accent2">
                    <a:lumMod val="75000"/>
                  </a:schemeClr>
                </a:solidFill>
              </a:rPr>
              <a:t>Peters, Dorian &amp; Calvo, Rafael &amp; Ryan, Richard. (2018). Designing for Motivation, Engagement and Wellbeing in Digital Experience. </a:t>
            </a:r>
            <a:r>
              <a:rPr lang="en-GB" i="1" dirty="0">
                <a:solidFill>
                  <a:schemeClr val="accent2">
                    <a:lumMod val="75000"/>
                  </a:schemeClr>
                </a:solidFill>
              </a:rPr>
              <a:t>Frontiers in Psychology</a:t>
            </a:r>
            <a:r>
              <a:rPr lang="en-GB" dirty="0">
                <a:solidFill>
                  <a:schemeClr val="accent2">
                    <a:lumMod val="75000"/>
                  </a:schemeClr>
                </a:solidFill>
              </a:rPr>
              <a:t>. 9. 10.3389/fpsyg.2018.00797. </a:t>
            </a:r>
          </a:p>
          <a:p>
            <a:pPr marL="342900" indent="-342900">
              <a:buFont typeface="Arial" panose="020B0604020202020204" pitchFamily="34" charset="0"/>
              <a:buChar char="•"/>
            </a:pPr>
            <a:endParaRPr lang="en-GB" dirty="0"/>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Why our screens make us less happy?</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https://support.google.com/android/answer/9079661?hl=en</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Look after my Digital Wellbeing</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410098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https://www.aao.org/eye-health/tips-prevention/digital-devices-your-eyes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https://wellbeing.google/reflect</a:t>
            </a: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Designing for Motivation, Engagement, and Wellbeing in Digital Experience.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lang="en-US"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Global Culture Report (2022). The O.C. Tanner Institute.</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indent="-342900">
              <a:buBlip>
                <a:blip r:embed="rId6"/>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905716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Andrea Broughton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Ecorys</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Mental Health in the post-Covid workplace Key impacts of digitalisation.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Committee on Employment and Social Affairs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(2021).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Umasankar</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Boopathy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Padmavathy</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S., &amp; Leena, N. F. (2022). Disconnect to Reconnect: Employee Wellbeing through Digital Detoxing.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Journal of Positive School Psychology</a:t>
            </a:r>
            <a:r>
              <a:rPr lang="en-GB" dirty="0">
                <a:solidFill>
                  <a:schemeClr val="accent2">
                    <a:lumMod val="75000"/>
                  </a:schemeClr>
                </a:solidFill>
                <a:ea typeface="Times New Roman" panose="02020603050405020304" pitchFamily="18" charset="0"/>
                <a:cs typeface="Times New Roman" panose="02020603050405020304" pitchFamily="18" charset="0"/>
              </a:rPr>
              <a:t>.</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6(2). 4663-4673.</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Lupton, D. (2017). Digitised embodiment. In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Digital Health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(pp. 44–59). Routledge. </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https://doi.org/10.4324/9781315648835-4</a:t>
            </a: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90000"/>
              </a:lnSpc>
              <a:spcBef>
                <a:spcPts val="1000"/>
              </a:spcBef>
              <a:spcAft>
                <a:spcPts val="0"/>
              </a:spcAft>
              <a:buClr>
                <a:srgbClr val="000000"/>
              </a:buClr>
              <a:buSzTx/>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29207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Grawitch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Matthew &amp; Gottschalk, Melanie &amp; </a:t>
            </a:r>
            <a:r>
              <a:rPr kumimoji="0" lang="en-GB" b="0" i="0"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rPr>
              <a:t>Munz</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David. (2006). The path to a healthy workplace: A critical review linking healthy workplace practices, employee well-being, and organizational improvements. </a:t>
            </a:r>
            <a:r>
              <a:rPr kumimoji="0" lang="en-GB" b="0" i="1"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Consulting Psychology Journal: Practice and Research</a:t>
            </a:r>
            <a:r>
              <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rPr>
              <a:t>. 58. 129-147. 10.1037/1065-9293.58.3.129. </a:t>
            </a: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Strategies to overcome digital fatigue and stay connected</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10 apps to help you embrace self-care</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Daily</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Teams</a:t>
            </a:r>
            <a:r>
              <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 </a:t>
            </a:r>
            <a:r>
              <a:rPr kumimoji="0" lang="es-ES_tradnl" b="0" i="0" u="sng" strike="noStrike" kern="1200" cap="none" spc="0" normalizeH="0" baseline="0" noProof="0" dirty="0" err="1">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5">
                  <a:extLst>
                    <a:ext uri="{A12FA001-AC4F-418D-AE19-62706E023703}">
                      <ahyp:hlinkClr xmlns:ahyp="http://schemas.microsoft.com/office/drawing/2018/hyperlinkcolor" val="tx"/>
                    </a:ext>
                  </a:extLst>
                </a:hlinkClick>
              </a:rPr>
              <a:t>Huddles</a:t>
            </a:r>
            <a:endParaRPr kumimoji="0" lang="es-ES_tradnl"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3347436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3">
                  <a:extLst>
                    <a:ext uri="{A12FA001-AC4F-418D-AE19-62706E023703}">
                      <ahyp:hlinkClr xmlns:ahyp="http://schemas.microsoft.com/office/drawing/2018/hyperlinkcolor" val="tx"/>
                    </a:ext>
                  </a:extLst>
                </a:hlinkClick>
              </a:rPr>
              <a:t>How Check-Ins and Check-Outs will help you to build stronger teams</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342900" marR="0" lvl="0" indent="-3429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r>
              <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val="tx"/>
                    </a:ext>
                  </a:extLst>
                </a:hlinkClick>
              </a:rPr>
              <a:t>https://www.europarl.europa.eu/thinktank/es/document/IPOL_IDA(2021)695485</a:t>
            </a:r>
            <a:endParaRPr kumimoji="0" lang="en-US" b="0" i="0" u="sng"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GB" b="0" i="0" strike="noStrike" kern="1200" cap="none" spc="0" normalizeH="0" baseline="0" noProof="0" dirty="0">
              <a:ln>
                <a:noFill/>
              </a:ln>
              <a:solidFill>
                <a:schemeClr val="accent2">
                  <a:lumMod val="75000"/>
                </a:schemeClr>
              </a:solidFill>
              <a:effectLst/>
              <a:uLnTx/>
              <a:uFillTx/>
              <a:ea typeface="Times New Roman" panose="02020603050405020304" pitchFamily="18"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
                <a:srgbClr val="000000"/>
              </a:buClr>
              <a:buSzTx/>
              <a:buFont typeface="Arial" panose="020B0604020202020204" pitchFamily="34" charset="0"/>
              <a:buChar char="•"/>
              <a:tabLst/>
              <a:defRPr/>
            </a:pPr>
            <a:endParaRPr kumimoji="0" lang="en-US"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endParaRPr lang="en-GB" dirty="0"/>
          </a:p>
          <a:p>
            <a:pPr marL="342900" indent="-342900">
              <a:buBlip>
                <a:blip r:embed="rId5"/>
              </a:buBlip>
            </a:pPr>
            <a:endParaRPr lang="en-GB" dirty="0"/>
          </a:p>
          <a:p>
            <a:pPr marL="342900" indent="-342900">
              <a:buBlip>
                <a:blip r:embed="rId5"/>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References</a:t>
            </a:r>
            <a:endParaRPr lang="en-US" dirty="0"/>
          </a:p>
        </p:txBody>
      </p:sp>
    </p:spTree>
    <p:extLst>
      <p:ext uri="{BB962C8B-B14F-4D97-AF65-F5344CB8AC3E}">
        <p14:creationId xmlns:p14="http://schemas.microsoft.com/office/powerpoint/2010/main" val="4041016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Placeholder 18">
            <a:extLst>
              <a:ext uri="{FF2B5EF4-FFF2-40B4-BE49-F238E27FC236}">
                <a16:creationId xmlns:a16="http://schemas.microsoft.com/office/drawing/2014/main" id="{E2CFC547-9849-7F41-990D-A769792DB4FA}"/>
              </a:ext>
            </a:extLst>
          </p:cNvPr>
          <p:cNvSpPr>
            <a:spLocks noGrp="1"/>
          </p:cNvSpPr>
          <p:nvPr>
            <p:ph type="body" sz="quarter" idx="19"/>
          </p:nvPr>
        </p:nvSpPr>
        <p:spPr/>
        <p:txBody>
          <a:bodyPr/>
          <a:lstStyle/>
          <a:p>
            <a:endParaRPr lang="en-US" dirty="0"/>
          </a:p>
        </p:txBody>
      </p:sp>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normAutofit fontScale="92500"/>
          </a:bodyPr>
          <a:lstStyle/>
          <a:p>
            <a:r>
              <a:rPr lang="en-US" dirty="0" err="1"/>
              <a:t>Dankeschön</a:t>
            </a:r>
            <a:endParaRPr lang="en-US" dirty="0"/>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dirty="0" err="1"/>
              <a:t>www.</a:t>
            </a:r>
            <a:r>
              <a:rPr lang="en-US" sz="3600" b="1" dirty="0" err="1"/>
              <a:t>leaderseeds</a:t>
            </a:r>
            <a:r>
              <a:rPr lang="en-US" dirty="0" err="1"/>
              <a:t>.eu</a:t>
            </a:r>
            <a:endParaRPr lang="en-US" dirty="0"/>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P spid="20"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99969"/>
            <a:ext cx="10595237" cy="3995028"/>
          </a:xfrm>
        </p:spPr>
        <p:txBody>
          <a:bodyPr/>
          <a:lstStyle/>
          <a:p>
            <a:pPr marL="342900" indent="-342900">
              <a:buBlip>
                <a:blip r:embed="rId3"/>
              </a:buBlip>
            </a:pPr>
            <a:r>
              <a:rPr lang="en-GB" dirty="0"/>
              <a:t>Die Förderung des Wohlbefindens und insbesondere des digitalen Wohlbefindens kommt Organisationen des dritten Sektors, ihren Mitarbeitern und Interessengruppen unmittelbar zugute und verbessert die internen Arbeitsabläufe. Fragen der psychischen Gesundheit stehen im Mittelpunkt vieler Kampagnen, die das Bewusstsein für psychische Gesundheit schärfen und die Menschen ermutigen, Maßnahmen zu ergreifen und über innere Probleme zu sprechen. </a:t>
            </a:r>
          </a:p>
          <a:p>
            <a:pPr marL="342900" indent="-342900">
              <a:buBlip>
                <a:blip r:embed="rId3"/>
              </a:buBlip>
            </a:pPr>
            <a:r>
              <a:rPr lang="en-GB" dirty="0"/>
              <a:t>Das ist jedoch nicht so einfach, wie es scheint. Wenn es um den Arbeitsplatz geht, trauen sich viele nicht, ihre persönlichen Probleme mit ihrem Arbeitgeber zu besprechen, weil sie Angst vor den Konsequenzen haben. </a:t>
            </a:r>
          </a:p>
          <a:p>
            <a:pPr marL="342900" indent="-342900">
              <a:buBlip>
                <a:blip r:embed="rId3"/>
              </a:buBlip>
            </a:pPr>
            <a:r>
              <a:rPr lang="en-US" dirty="0">
                <a:latin typeface="Calibri" panose="020F0502020204030204" pitchFamily="34" charset="0"/>
                <a:ea typeface="Calibri" panose="020F0502020204030204" pitchFamily="34" charset="0"/>
                <a:cs typeface="Calibri" panose="020F0502020204030204" pitchFamily="34" charset="0"/>
              </a:rPr>
              <a:t>Die Förderung einer unterstützenden Kultur trägt zur Bewältigung von Problemen der psychischen Gesundheit bei.</a:t>
            </a:r>
            <a:endParaRPr lang="en-IE" dirty="0">
              <a:latin typeface="Calibri" panose="020F0502020204030204" pitchFamily="34" charset="0"/>
              <a:ea typeface="Calibri" panose="020F0502020204030204" pitchFamily="34" charset="0"/>
              <a:cs typeface="Times New Roman" panose="02020603050405020304" pitchFamily="18" charset="0"/>
            </a:endParaRPr>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79" y="435926"/>
            <a:ext cx="10595237" cy="803654"/>
          </a:xfrm>
        </p:spPr>
        <p:txBody>
          <a:bodyPr/>
          <a:lstStyle/>
          <a:p>
            <a:r>
              <a:rPr lang="en-US" b="1" dirty="0"/>
              <a:t>Digitales Wohlbefinden: </a:t>
            </a:r>
            <a:r>
              <a:rPr lang="en-US" dirty="0"/>
              <a:t>Verbesserung von Arbeit und Workflow </a:t>
            </a:r>
            <a:endParaRPr lang="en-US" b="1" dirty="0"/>
          </a:p>
        </p:txBody>
      </p:sp>
    </p:spTree>
    <p:extLst>
      <p:ext uri="{BB962C8B-B14F-4D97-AF65-F5344CB8AC3E}">
        <p14:creationId xmlns:p14="http://schemas.microsoft.com/office/powerpoint/2010/main" val="2864479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Digitale Fragen haben ein zusätzliches Merkmal, da die digitale Transformation gekommen ist, um zu bleiben, gibt es nicht genügend Empfehlungen, um sich sicher an die digitale Arbeitsumgebung anzupassen, und daher wird als eine ¨gap¨ zwischen der Nutzung der Innovation und den für eine korrekte Anpassung erforderlichen Kompetenzen geschätzt. </a:t>
            </a:r>
          </a:p>
          <a:p>
            <a:pPr marL="342900" indent="-342900">
              <a:buBlip>
                <a:blip r:embed="rId3"/>
              </a:buBlip>
            </a:pPr>
            <a:endParaRPr lang="en-GB" dirty="0"/>
          </a:p>
          <a:p>
            <a:pPr marL="342900" indent="-342900">
              <a:buBlip>
                <a:blip r:embed="rId3"/>
              </a:buBlip>
            </a:pPr>
            <a:r>
              <a:rPr lang="en-GB" dirty="0"/>
              <a:t>Im nächsten Abschnitt werden wir näher darauf eingehen, welche Rolle Sie als Führungskraft im dritten Sektor spielen können, um Ihr Team besser auf die neuen Belastungen einer digitalen Arbeitswelt vorzubereiten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lIns="91440" tIns="45720" rIns="91440" bIns="45720" anchor="t">
            <a:noAutofit/>
          </a:bodyPr>
          <a:lstStyle/>
          <a:p>
            <a:r>
              <a:rPr lang="en-US" b="1" dirty="0" err="1"/>
              <a:t>Digitales</a:t>
            </a:r>
            <a:r>
              <a:rPr lang="en-US" b="1" dirty="0"/>
              <a:t> </a:t>
            </a:r>
            <a:r>
              <a:rPr lang="en-US" b="1" dirty="0" err="1"/>
              <a:t>Wohlbefinden</a:t>
            </a:r>
            <a:r>
              <a:rPr lang="en-US" b="1" dirty="0"/>
              <a:t>: </a:t>
            </a:r>
            <a:r>
              <a:rPr lang="en-US" dirty="0"/>
              <a:t>Die </a:t>
            </a:r>
            <a:r>
              <a:rPr lang="en-US" dirty="0" err="1"/>
              <a:t>Überbrückung</a:t>
            </a:r>
            <a:r>
              <a:rPr lang="en-US" dirty="0"/>
              <a:t> der </a:t>
            </a:r>
            <a:r>
              <a:rPr lang="en-US" dirty="0" err="1"/>
              <a:t>Lücke</a:t>
            </a:r>
            <a:endParaRPr lang="en-US" b="1" dirty="0" err="1"/>
          </a:p>
        </p:txBody>
      </p:sp>
    </p:spTree>
    <p:extLst>
      <p:ext uri="{BB962C8B-B14F-4D97-AF65-F5344CB8AC3E}">
        <p14:creationId xmlns:p14="http://schemas.microsoft.com/office/powerpoint/2010/main" val="294187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Die Rolle von Führungskräften im digitalen Gesundheitswesen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02</a:t>
            </a:r>
          </a:p>
        </p:txBody>
      </p:sp>
    </p:spTree>
    <p:extLst>
      <p:ext uri="{BB962C8B-B14F-4D97-AF65-F5344CB8AC3E}">
        <p14:creationId xmlns:p14="http://schemas.microsoft.com/office/powerpoint/2010/main" val="1062035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23245"/>
            <a:ext cx="10595237" cy="3722048"/>
          </a:xfrm>
        </p:spPr>
        <p:txBody>
          <a:bodyPr/>
          <a:lstStyle/>
          <a:p>
            <a:pPr marL="342900" indent="-342900">
              <a:buBlip>
                <a:blip r:embed="rId3"/>
              </a:buBlip>
            </a:pPr>
            <a:r>
              <a:rPr lang="en-US" dirty="0"/>
              <a:t>Die traditionelle Rolle einer Führungskraft hat sich im digitalen Zeitalter erheblich verändert. Der Erfolg Ihres Teams wird nicht mehr in einer Vorstandsetage entschieden, sondern in Ihrer Fähigkeit, ein räumlich vielfältiges Team in einer zunehmend digitalen Welt motiviert und bei der Stange zu halten. Als Führungskräfte des dritten Sektors müssen wir selbst mit gutem Beispiel vorangehen. Unsere Fähigkeit, unsere eigene digitale Gesundheit im Gleichgewicht zu halten, wirkt sich nicht nur auf unsere Effektivität aus, sondern dient auch als Leuchtturm für unsere Teams.</a:t>
            </a:r>
          </a:p>
          <a:p>
            <a:pPr marL="342900" indent="-342900">
              <a:buBlip>
                <a:blip r:embed="rId3"/>
              </a:buBlip>
            </a:pPr>
            <a:r>
              <a:rPr lang="en-IE" dirty="0"/>
              <a:t>Mit gutem Beispiel voranzugehen bedeutet, einen ganzheitlichen Ansatz für digitales Wohlbefinden zu verfolgen. Es geht um mehr als nur um die Durchsetzung von Richtlinien; es geht darum, die Werte der Ausgewogenheit und des Wohlbefindens in unseren täglichen Interaktionen mit der Technologie zu verkörpern.</a:t>
            </a:r>
          </a:p>
          <a:p>
            <a:pPr marL="342900" indent="-342900">
              <a:buBlip>
                <a:blip r:embed="rId3"/>
              </a:buBlip>
            </a:pP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Einführung in Leadership und Digital Health </a:t>
            </a:r>
            <a:endParaRPr lang="en-ZA" dirty="0"/>
          </a:p>
        </p:txBody>
      </p:sp>
    </p:spTree>
    <p:extLst>
      <p:ext uri="{BB962C8B-B14F-4D97-AF65-F5344CB8AC3E}">
        <p14:creationId xmlns:p14="http://schemas.microsoft.com/office/powerpoint/2010/main" val="28006655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9" y="1227054"/>
            <a:ext cx="10595237" cy="3722048"/>
          </a:xfrm>
        </p:spPr>
        <p:txBody>
          <a:bodyPr/>
          <a:lstStyle/>
          <a:p>
            <a:pPr marL="342900" indent="-342900">
              <a:buBlip>
                <a:blip r:embed="rId3"/>
              </a:buBlip>
            </a:pPr>
            <a:r>
              <a:rPr lang="en-US" dirty="0"/>
              <a:t>Doch unser Weg als Führungskraft geht noch weiter. Wir müssen erkennen, dass jedes Mitglied unseres Teams einzigartige Bedürfnisse und Herausforderungen hat, wenn es um seine digitale Gesundheit geht. Diese Bedürfnisse zu verstehen und eine Kultur des Einfühlungsvermögens und der Unterstützung zu fördern, ist unerlässlich.</a:t>
            </a:r>
          </a:p>
          <a:p>
            <a:pPr marL="342900" indent="-342900">
              <a:buBlip>
                <a:blip r:embed="rId3"/>
              </a:buBlip>
            </a:pPr>
            <a:r>
              <a:rPr lang="en-US" dirty="0"/>
              <a:t>In diesem Abschnitt werden wir die vielschichtige Rolle von Führungskräften im digitalen Gesundheitswesen untersuchen. Von der Schaffung einer positiven Arbeitskultur bis hin zur Bereitstellung von Ressourcen für das Wohlbefinden der Mitarbeiter werden wir uns mit den Aufgaben und Praktiken befassen, die eine außergewöhnliche Führung im Bereich der digitalen Gesundheit ausmachen.</a:t>
            </a:r>
          </a:p>
          <a:p>
            <a:pPr marL="342900" indent="-342900">
              <a:buBlip>
                <a:blip r:embed="rId3"/>
              </a:buBlip>
            </a:pPr>
            <a:r>
              <a:rPr lang="en-US" dirty="0"/>
              <a:t>Begleiten Sie uns auf dieser Reise und entdecken Sie, wie vorbildliche Führung nicht nur den Unternehmenserfolg fördert, sondern auch das Leben unserer geschätzten Mitarbeiter verbessert.</a:t>
            </a:r>
            <a:endParaRPr lang="en-GB" dirty="0"/>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423400"/>
            <a:ext cx="10595237" cy="803654"/>
          </a:xfrm>
        </p:spPr>
        <p:txBody>
          <a:bodyPr/>
          <a:lstStyle/>
          <a:p>
            <a:r>
              <a:rPr lang="en-ZA" b="1" dirty="0"/>
              <a:t>Einführung in Leadership und Digital Health </a:t>
            </a:r>
            <a:endParaRPr lang="en-ZA" dirty="0"/>
          </a:p>
        </p:txBody>
      </p:sp>
    </p:spTree>
    <p:extLst>
      <p:ext uri="{BB962C8B-B14F-4D97-AF65-F5344CB8AC3E}">
        <p14:creationId xmlns:p14="http://schemas.microsoft.com/office/powerpoint/2010/main" val="42239475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771624" y="1545845"/>
            <a:ext cx="7631868" cy="3291086"/>
          </a:xfrm>
        </p:spPr>
        <p:txBody>
          <a:bodyPr/>
          <a:lstStyle/>
          <a:p>
            <a:pPr marL="342900" indent="-342900">
              <a:buClr>
                <a:schemeClr val="accent2"/>
              </a:buClr>
              <a:buFont typeface="Arial" panose="020B0604020202020204" pitchFamily="34" charset="0"/>
              <a:buChar char="•"/>
            </a:pPr>
            <a:r>
              <a:rPr lang="en-US" dirty="0"/>
              <a:t>Ein Arbeitspensum ist die Menge an Arbeit, die von einer Person oder einer Sache erledigt wird. Im Allgemeinen handelt es sich um die Menge an Arbeit, die ein Arbeitnehmer in einer bestimmten Zeitspanne erledigen kann.</a:t>
            </a:r>
          </a:p>
          <a:p>
            <a:pPr marL="342900" indent="-342900">
              <a:buClr>
                <a:schemeClr val="accent2"/>
              </a:buClr>
              <a:buFont typeface="Arial" panose="020B0604020202020204" pitchFamily="34" charset="0"/>
              <a:buChar char="•"/>
            </a:pPr>
            <a:r>
              <a:rPr lang="en-US" dirty="0"/>
              <a:t>Vor der Covid-19-Pandemie wurde die Arbeitsbelastung der Arbeitnehmer im Allgemeinen als gleichmäßig angesehen. </a:t>
            </a:r>
          </a:p>
          <a:p>
            <a:pPr marL="342900" indent="-342900">
              <a:buClr>
                <a:schemeClr val="accent2"/>
              </a:buClr>
              <a:buFont typeface="Arial" panose="020B0604020202020204" pitchFamily="34" charset="0"/>
              <a:buChar char="•"/>
            </a:pPr>
            <a:r>
              <a:rPr lang="en-US" dirty="0"/>
              <a:t>Seit den veränderten Ansätzen am Arbeitsplatz, die die Covid-19-Pandemie mit sich brachte, hat sich die Art und Weise, wie Menschen im dritten Sektor arbeiten, jedoch dramatisch verändert. </a:t>
            </a:r>
            <a:endParaRPr lang="en-GB" dirty="0"/>
          </a:p>
          <a:p>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98357" y="553193"/>
            <a:ext cx="7541920" cy="992652"/>
          </a:xfrm>
        </p:spPr>
        <p:txBody>
          <a:bodyPr/>
          <a:lstStyle/>
          <a:p>
            <a:r>
              <a:rPr lang="en-US" b="1" dirty="0"/>
              <a:t>Führung und digitale Gesundheit:</a:t>
            </a:r>
            <a:r>
              <a:rPr lang="en-US" dirty="0"/>
              <a:t> Arbeitsbelastung </a:t>
            </a:r>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2">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2425264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52865" y="2427177"/>
            <a:ext cx="4990998" cy="3025975"/>
          </a:xfrm>
        </p:spPr>
        <p:txBody>
          <a:bodyPr lIns="91440" tIns="45720" rIns="91440" bIns="45720" anchor="t"/>
          <a:lstStyle/>
          <a:p>
            <a:pPr marL="342900" indent="-342900">
              <a:buClr>
                <a:schemeClr val="accent2"/>
              </a:buClr>
              <a:buFont typeface="Arial" panose="020B0604020202020204" pitchFamily="34" charset="0"/>
              <a:buChar char="•"/>
            </a:pPr>
            <a:r>
              <a:rPr lang="en-US" sz="2200" dirty="0"/>
              <a:t>Die gute Nachricht ist, dass Sie als Manager Ihren Teammitgliedern einige Empfehlungen geben und versuchen können, sie so gesund wie möglich zu halten.</a:t>
            </a:r>
            <a:endParaRPr lang="en-US" sz="2200" dirty="0">
              <a:cs typeface="Calibri"/>
            </a:endParaRPr>
          </a:p>
          <a:p>
            <a:pPr marL="342900" indent="-342900">
              <a:buClr>
                <a:schemeClr val="accent2"/>
              </a:buClr>
              <a:buFont typeface="Arial" panose="020B0604020202020204" pitchFamily="34" charset="0"/>
              <a:buChar char="•"/>
            </a:pPr>
            <a:r>
              <a:rPr lang="en-US" sz="2200" dirty="0"/>
              <a:t>In diesem Abschnitt werden wir uns einige Möglichkeiten ansehen, wie Teammitglieder ihre Mitarbeiter unterstützen können, damit diese nicht die negativen Auswirkungen einer digitalen Arbeitsbelastung erfahren. </a:t>
            </a:r>
            <a:endParaRPr lang="en-US" sz="2200" dirty="0">
              <a:cs typeface="Calibri"/>
            </a:endParaRPr>
          </a:p>
          <a:p>
            <a:endParaRPr lang="en-IE" sz="2200" dirty="0">
              <a:cs typeface="Calibri"/>
            </a:endParaRPr>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787774" y="446315"/>
            <a:ext cx="4990998" cy="992652"/>
          </a:xfrm>
        </p:spPr>
        <p:txBody>
          <a:bodyPr/>
          <a:lstStyle/>
          <a:p>
            <a:r>
              <a:rPr lang="en-US" b="1" dirty="0"/>
              <a:t>Können Sie die Arbeitsbelastung Ihrer Teammitglieder verbessern?</a:t>
            </a:r>
            <a:endParaRPr lang="en-US" dirty="0"/>
          </a:p>
          <a:p>
            <a:endParaRPr lang="en-IE" dirty="0"/>
          </a:p>
        </p:txBody>
      </p:sp>
      <p:pic>
        <p:nvPicPr>
          <p:cNvPr id="16" name="Picture Placeholder 15">
            <a:extLst>
              <a:ext uri="{FF2B5EF4-FFF2-40B4-BE49-F238E27FC236}">
                <a16:creationId xmlns:a16="http://schemas.microsoft.com/office/drawing/2014/main" id="{55169A79-4691-2E0B-102A-AEB9031B086D}"/>
              </a:ext>
            </a:extLst>
          </p:cNvPr>
          <p:cNvPicPr>
            <a:picLocks noGrp="1" noChangeAspect="1"/>
          </p:cNvPicPr>
          <p:nvPr>
            <p:ph type="pic" sz="quarter" idx="42"/>
          </p:nvPr>
        </p:nvPicPr>
        <p:blipFill rotWithShape="1">
          <a:blip r:embed="rId2">
            <a:extLst>
              <a:ext uri="{28A0092B-C50C-407E-A947-70E740481C1C}">
                <a14:useLocalDpi xmlns:a14="http://schemas.microsoft.com/office/drawing/2010/main" val="0"/>
              </a:ext>
            </a:extLst>
          </a:blip>
          <a:srcRect t="36" b="43944"/>
          <a:stretch/>
        </p:blipFill>
        <p:spPr>
          <a:xfrm>
            <a:off x="6096001" y="1452564"/>
            <a:ext cx="6096000" cy="4255968"/>
          </a:xfrm>
        </p:spPr>
      </p:pic>
    </p:spTree>
    <p:extLst>
      <p:ext uri="{BB962C8B-B14F-4D97-AF65-F5344CB8AC3E}">
        <p14:creationId xmlns:p14="http://schemas.microsoft.com/office/powerpoint/2010/main" val="1517471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0" indent="0"/>
            <a:r>
              <a:rPr lang="en-US" dirty="0"/>
              <a:t>Die Work-Life-Balance ist der Schnittpunkt zwischen der Zeit, die wir mit der Arbeit verbringen, und der Zeit, die wir außerhalb der Arbeit verbringen.</a:t>
            </a:r>
          </a:p>
          <a:p>
            <a:pPr marL="0" indent="0"/>
            <a:r>
              <a:rPr lang="en-US" b="1" dirty="0">
                <a:solidFill>
                  <a:schemeClr val="accent2"/>
                </a:solidFill>
              </a:rPr>
              <a:t>Wenn Teammitglieder eine positive Work-Life-Balance haben, kann das zu mehr Erfolg führen:</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Eine bessere Work-Life-Balance schaffen </a:t>
            </a:r>
            <a:endParaRPr lang="en-ZA" dirty="0"/>
          </a:p>
        </p:txBody>
      </p:sp>
      <p:graphicFrame>
        <p:nvGraphicFramePr>
          <p:cNvPr id="2" name="Table 2">
            <a:extLst>
              <a:ext uri="{FF2B5EF4-FFF2-40B4-BE49-F238E27FC236}">
                <a16:creationId xmlns:a16="http://schemas.microsoft.com/office/drawing/2014/main" id="{B4D4B42E-0AC6-FD3D-D1FB-15F2BDFA33AF}"/>
              </a:ext>
            </a:extLst>
          </p:cNvPr>
          <p:cNvGraphicFramePr>
            <a:graphicFrameLocks noGrp="1"/>
          </p:cNvGraphicFramePr>
          <p:nvPr>
            <p:extLst>
              <p:ext uri="{D42A27DB-BD31-4B8C-83A1-F6EECF244321}">
                <p14:modId xmlns:p14="http://schemas.microsoft.com/office/powerpoint/2010/main" val="4059372630"/>
              </p:ext>
            </p:extLst>
          </p:nvPr>
        </p:nvGraphicFramePr>
        <p:xfrm>
          <a:off x="1604533" y="3238500"/>
          <a:ext cx="8982934" cy="2491747"/>
        </p:xfrm>
        <a:graphic>
          <a:graphicData uri="http://schemas.openxmlformats.org/drawingml/2006/table">
            <a:tbl>
              <a:tblPr firstRow="1" bandRow="1">
                <a:tableStyleId>{5C22544A-7EE6-4342-B048-85BDC9FD1C3A}</a:tableStyleId>
              </a:tblPr>
              <a:tblGrid>
                <a:gridCol w="4525234">
                  <a:extLst>
                    <a:ext uri="{9D8B030D-6E8A-4147-A177-3AD203B41FA5}">
                      <a16:colId xmlns:a16="http://schemas.microsoft.com/office/drawing/2014/main" val="2742577859"/>
                    </a:ext>
                  </a:extLst>
                </a:gridCol>
                <a:gridCol w="4457700">
                  <a:extLst>
                    <a:ext uri="{9D8B030D-6E8A-4147-A177-3AD203B41FA5}">
                      <a16:colId xmlns:a16="http://schemas.microsoft.com/office/drawing/2014/main" val="2374782604"/>
                    </a:ext>
                  </a:extLst>
                </a:gridCol>
              </a:tblGrid>
              <a:tr h="567690">
                <a:tc>
                  <a:txBody>
                    <a:bodyPr/>
                    <a:lstStyle/>
                    <a:p>
                      <a:pPr marL="342900" indent="-342900" algn="l">
                        <a:buClr>
                          <a:schemeClr val="accent2"/>
                        </a:buClr>
                        <a:buFont typeface="Arial" panose="020B0604020202020204" pitchFamily="34" charset="0"/>
                        <a:buChar char="•"/>
                      </a:pPr>
                      <a:r>
                        <a:rPr lang="en-US" sz="2400" b="0" dirty="0">
                          <a:solidFill>
                            <a:srgbClr val="000000"/>
                          </a:solidFill>
                        </a:rPr>
                        <a:t>Geringeres Stressniveau</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Geringere Fehlzeiten</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42119949"/>
                  </a:ext>
                </a:extLst>
              </a:tr>
              <a:tr h="525780">
                <a:tc>
                  <a:txBody>
                    <a:bodyPr/>
                    <a:lstStyle/>
                    <a:p>
                      <a:pPr marL="342900" indent="-342900" algn="l">
                        <a:buClr>
                          <a:schemeClr val="accent2"/>
                        </a:buClr>
                        <a:buFont typeface="Arial" panose="020B0604020202020204" pitchFamily="34" charset="0"/>
                        <a:buChar char="•"/>
                      </a:pPr>
                      <a:r>
                        <a:rPr lang="en-IE" sz="2400" b="0" dirty="0">
                          <a:solidFill>
                            <a:srgbClr val="000000"/>
                          </a:solidFill>
                        </a:rPr>
                        <a:t>Geringeres Burnout-Risiko</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Stärkeres organisatorisches Engagement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171927434"/>
                  </a:ext>
                </a:extLst>
              </a:tr>
              <a:tr h="845827">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Ein größeres Wohlbefinden</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100000"/>
                        </a:lnSpc>
                        <a:spcBef>
                          <a:spcPts val="0"/>
                        </a:spcBef>
                        <a:spcAft>
                          <a:spcPts val="0"/>
                        </a:spcAft>
                        <a:buClr>
                          <a:schemeClr val="accent2"/>
                        </a:buClr>
                        <a:buSzTx/>
                        <a:buFont typeface="Arial" panose="020B0604020202020204" pitchFamily="34" charset="0"/>
                        <a:buChar char="•"/>
                        <a:tabLst/>
                        <a:defRPr/>
                      </a:pPr>
                      <a:r>
                        <a:rPr lang="en-US" sz="2400" b="0" dirty="0">
                          <a:solidFill>
                            <a:srgbClr val="000000"/>
                          </a:solidFill>
                        </a:rPr>
                        <a:t>Höhere Produktivität</a:t>
                      </a:r>
                    </a:p>
                    <a:p>
                      <a:pPr marL="342900" indent="-342900" algn="l">
                        <a:buClr>
                          <a:schemeClr val="accent2"/>
                        </a:buClr>
                        <a:buFont typeface="Arial" panose="020B0604020202020204" pitchFamily="34" charset="0"/>
                        <a:buChar char="•"/>
                      </a:pPr>
                      <a:endParaRPr lang="en-IE" sz="2400" b="0" dirty="0">
                        <a:solidFill>
                          <a:srgbClr val="000000"/>
                        </a:solidFill>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964834615"/>
                  </a:ext>
                </a:extLst>
              </a:tr>
            </a:tbl>
          </a:graphicData>
        </a:graphic>
      </p:graphicFrame>
    </p:spTree>
    <p:extLst>
      <p:ext uri="{BB962C8B-B14F-4D97-AF65-F5344CB8AC3E}">
        <p14:creationId xmlns:p14="http://schemas.microsoft.com/office/powerpoint/2010/main" val="8891722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898357" y="1783457"/>
            <a:ext cx="7541920" cy="3291086"/>
          </a:xfrm>
        </p:spPr>
        <p:txBody>
          <a:bodyPr/>
          <a:lstStyle/>
          <a:p>
            <a:pPr marL="342900" indent="-342900">
              <a:buClr>
                <a:schemeClr val="accent2"/>
              </a:buClr>
              <a:buFont typeface="Arial" panose="020B0604020202020204" pitchFamily="34" charset="0"/>
              <a:buChar char="•"/>
            </a:pPr>
            <a:r>
              <a:rPr lang="en-US" dirty="0"/>
              <a:t>Die Vereinbarkeit von Berufs- und Privatleben hängt von verschiedenen Faktoren ab, darunter eine hohe Arbeitsbelastung und längere Arbeitszeiten. Auch persönliche Situationen wie Elternschaft oder verstärkte häusliche Pflichten können das Gleichgewicht stören.</a:t>
            </a:r>
          </a:p>
          <a:p>
            <a:pPr marL="342900" indent="-342900">
              <a:buClr>
                <a:schemeClr val="accent2"/>
              </a:buClr>
              <a:buFont typeface="Arial" panose="020B0604020202020204" pitchFamily="34" charset="0"/>
              <a:buChar char="•"/>
            </a:pPr>
            <a:r>
              <a:rPr lang="en-US" dirty="0"/>
              <a:t>Die Work-Life-Balance ist von Natur aus persönlich und variiert von Arbeitnehmer zu Arbeitnehmer. Als Arbeitgeber sollten Sie sich auf diese individuellen Bedürfnisse einstellen und maßgeschneiderte Unterstützung anbieten, um eine harmonische Work-Life-Balance zu fördern.</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898357" y="628349"/>
            <a:ext cx="7541920" cy="992652"/>
          </a:xfrm>
        </p:spPr>
        <p:txBody>
          <a:bodyPr/>
          <a:lstStyle/>
          <a:p>
            <a:r>
              <a:rPr lang="en-US" b="1" dirty="0"/>
              <a:t>Was kann die Work-Life-Balance beeinflussen? </a:t>
            </a:r>
            <a:endParaRPr lang="en-US" dirty="0"/>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19870097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dirty="0"/>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Einführung in digitale Gesundheit und Wohlbefinden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"Jeder kann großartig sein, weil jeder dienen kann".</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 Martin Luther King Jr.</a:t>
            </a:r>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dirty="0"/>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a:t>Die Rolle von Führungskräften im digitalen Gesundheitswesen </a:t>
            </a:r>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dirty="0"/>
              <a:t>03</a:t>
            </a:r>
          </a:p>
        </p:txBody>
      </p:sp>
      <p:sp>
        <p:nvSpPr>
          <p:cNvPr id="22" name="Text Placeholder 21">
            <a:extLst>
              <a:ext uri="{FF2B5EF4-FFF2-40B4-BE49-F238E27FC236}">
                <a16:creationId xmlns:a16="http://schemas.microsoft.com/office/drawing/2014/main" id="{4AB945CA-DD37-8744-AC8D-A87A2B36C598}"/>
              </a:ext>
            </a:extLst>
          </p:cNvPr>
          <p:cNvSpPr>
            <a:spLocks noGrp="1"/>
          </p:cNvSpPr>
          <p:nvPr>
            <p:ph type="body" sz="quarter" idx="32"/>
          </p:nvPr>
        </p:nvSpPr>
        <p:spPr/>
        <p:txBody>
          <a:bodyPr/>
          <a:lstStyle/>
          <a:p>
            <a:r>
              <a:rPr lang="en-US" dirty="0"/>
              <a:t>Identifizierung von Herausforderungen im Bereich der digitalen Gesundheit </a:t>
            </a:r>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a:t>Gliederung</a:t>
            </a:r>
            <a:endParaRPr lang="en-US" dirty="0"/>
          </a:p>
        </p:txBody>
      </p:sp>
      <p:sp>
        <p:nvSpPr>
          <p:cNvPr id="2" name="Text Placeholder 1">
            <a:extLst>
              <a:ext uri="{FF2B5EF4-FFF2-40B4-BE49-F238E27FC236}">
                <a16:creationId xmlns:a16="http://schemas.microsoft.com/office/drawing/2014/main" id="{5299F476-A48D-439A-B59B-B1202D6CFABC}"/>
              </a:ext>
            </a:extLst>
          </p:cNvPr>
          <p:cNvSpPr>
            <a:spLocks noGrp="1"/>
          </p:cNvSpPr>
          <p:nvPr>
            <p:ph type="body" sz="quarter" idx="33"/>
          </p:nvPr>
        </p:nvSpPr>
        <p:spPr/>
        <p:txBody>
          <a:bodyPr/>
          <a:lstStyle/>
          <a:p>
            <a:r>
              <a:rPr lang="en-IE" dirty="0"/>
              <a:t>04</a:t>
            </a:r>
          </a:p>
        </p:txBody>
      </p:sp>
      <p:sp>
        <p:nvSpPr>
          <p:cNvPr id="3" name="Text Placeholder 2">
            <a:extLst>
              <a:ext uri="{FF2B5EF4-FFF2-40B4-BE49-F238E27FC236}">
                <a16:creationId xmlns:a16="http://schemas.microsoft.com/office/drawing/2014/main" id="{A89DADC3-55A1-3900-2868-F84DE89ADDA2}"/>
              </a:ext>
            </a:extLst>
          </p:cNvPr>
          <p:cNvSpPr>
            <a:spLocks noGrp="1"/>
          </p:cNvSpPr>
          <p:nvPr>
            <p:ph type="body" sz="quarter" idx="34"/>
          </p:nvPr>
        </p:nvSpPr>
        <p:spPr/>
        <p:txBody>
          <a:bodyPr/>
          <a:lstStyle/>
          <a:p>
            <a:r>
              <a:rPr lang="en-US" dirty="0"/>
              <a:t>Strategien für digitales Gesundheitsmanagement und -bewertung </a:t>
            </a:r>
          </a:p>
        </p:txBody>
      </p:sp>
      <p:sp>
        <p:nvSpPr>
          <p:cNvPr id="4" name="Text Placeholder 3">
            <a:extLst>
              <a:ext uri="{FF2B5EF4-FFF2-40B4-BE49-F238E27FC236}">
                <a16:creationId xmlns:a16="http://schemas.microsoft.com/office/drawing/2014/main" id="{5D766900-84A1-63E3-6CE0-9D1D905BE466}"/>
              </a:ext>
            </a:extLst>
          </p:cNvPr>
          <p:cNvSpPr>
            <a:spLocks noGrp="1"/>
          </p:cNvSpPr>
          <p:nvPr>
            <p:ph type="body" sz="quarter" idx="35"/>
          </p:nvPr>
        </p:nvSpPr>
        <p:spPr/>
        <p:txBody>
          <a:bodyPr/>
          <a:lstStyle/>
          <a:p>
            <a:r>
              <a:rPr lang="en-IE" dirty="0"/>
              <a:t>05</a:t>
            </a:r>
          </a:p>
        </p:txBody>
      </p:sp>
      <p:sp>
        <p:nvSpPr>
          <p:cNvPr id="5" name="Text Placeholder 4">
            <a:extLst>
              <a:ext uri="{FF2B5EF4-FFF2-40B4-BE49-F238E27FC236}">
                <a16:creationId xmlns:a16="http://schemas.microsoft.com/office/drawing/2014/main" id="{40895347-E5F8-C1FD-DC51-958249C9A6A5}"/>
              </a:ext>
            </a:extLst>
          </p:cNvPr>
          <p:cNvSpPr>
            <a:spLocks noGrp="1"/>
          </p:cNvSpPr>
          <p:nvPr>
            <p:ph type="body" sz="quarter" idx="36"/>
          </p:nvPr>
        </p:nvSpPr>
        <p:spPr/>
        <p:txBody>
          <a:bodyPr/>
          <a:lstStyle/>
          <a:p>
            <a:r>
              <a:rPr lang="en-US" dirty="0"/>
              <a:t>Andere für die digitale Gesundheit befähigen </a:t>
            </a:r>
          </a:p>
        </p:txBody>
      </p:sp>
    </p:spTree>
    <p:extLst>
      <p:ext uri="{BB962C8B-B14F-4D97-AF65-F5344CB8AC3E}">
        <p14:creationId xmlns:p14="http://schemas.microsoft.com/office/powerpoint/2010/main" val="239626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0">
                                            <p:txEl>
                                              <p:pRg st="0" end="0"/>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xEl>
                                              <p:pRg st="0" end="0"/>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5" grpId="0" build="p"/>
      <p:bldP spid="19" grpId="0" build="p"/>
      <p:bldP spid="20" grpId="0" build="p"/>
      <p:bldP spid="21" grpId="0" build="p"/>
      <p:bldP spid="22"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898357" y="2909851"/>
            <a:ext cx="4867011" cy="3291086"/>
          </a:xfrm>
        </p:spPr>
        <p:txBody>
          <a:bodyPr/>
          <a:lstStyle/>
          <a:p>
            <a:pPr marL="342900" indent="-342900">
              <a:buClr>
                <a:schemeClr val="accent2"/>
              </a:buClr>
              <a:buFont typeface="Arial" panose="020B0604020202020204" pitchFamily="34" charset="0"/>
              <a:buChar char="•"/>
            </a:pPr>
            <a:r>
              <a:rPr lang="en-US" dirty="0"/>
              <a:t>Sehen Sie sich das folgende </a:t>
            </a:r>
            <a:r>
              <a:rPr lang="en-US" dirty="0">
                <a:hlinkClick r:id="rId3"/>
              </a:rPr>
              <a:t>YouTube-Video</a:t>
            </a:r>
            <a:r>
              <a:rPr lang="en-US" dirty="0"/>
              <a:t> an, um Ihre Lernergebnisse zu verbessern. In dieser Ted-Reihe erforscht der Sprecher drei Möglichkeiten zur Verbesserung der Work-Life-Balance</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898358" y="833092"/>
            <a:ext cx="4990998" cy="992652"/>
          </a:xfrm>
        </p:spPr>
        <p:txBody>
          <a:bodyPr/>
          <a:lstStyle/>
          <a:p>
            <a:r>
              <a:rPr lang="en-US" b="1" dirty="0"/>
              <a:t>3 Regeln für eine bessere Work-Life-Balance </a:t>
            </a:r>
            <a:r>
              <a:rPr lang="en-US" dirty="0"/>
              <a:t>| </a:t>
            </a:r>
            <a:br>
              <a:rPr lang="en-US" dirty="0"/>
            </a:br>
            <a:r>
              <a:rPr lang="en-US" dirty="0"/>
              <a:t>The Way We Work, eine TED-Serie</a:t>
            </a:r>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8731250" y="353933"/>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WATC</a:t>
            </a:r>
            <a:r>
              <a:rPr lang="en-US" sz="2800" b="1" dirty="0"/>
              <a:t>H</a:t>
            </a:r>
            <a:r>
              <a:rPr lang="en-US" dirty="0"/>
              <a:t> </a:t>
            </a:r>
            <a:endParaRPr lang="en-IE" dirty="0"/>
          </a:p>
        </p:txBody>
      </p:sp>
      <p:sp>
        <p:nvSpPr>
          <p:cNvPr id="7" name="Picture Placeholder 6">
            <a:extLst>
              <a:ext uri="{FF2B5EF4-FFF2-40B4-BE49-F238E27FC236}">
                <a16:creationId xmlns:a16="http://schemas.microsoft.com/office/drawing/2014/main" id="{56752F69-9F36-FC24-D7FF-9EF2E96E359E}"/>
              </a:ext>
            </a:extLst>
          </p:cNvPr>
          <p:cNvSpPr>
            <a:spLocks noGrp="1"/>
          </p:cNvSpPr>
          <p:nvPr>
            <p:ph type="pic" sz="quarter" idx="10"/>
          </p:nvPr>
        </p:nvSpPr>
        <p:spPr/>
        <p:txBody>
          <a:bodyPr/>
          <a:lstStyle/>
          <a:p>
            <a:endParaRPr lang="en-IE"/>
          </a:p>
        </p:txBody>
      </p:sp>
      <p:pic>
        <p:nvPicPr>
          <p:cNvPr id="5" name="Picture Placeholder 4">
            <a:hlinkClick r:id="rId3"/>
            <a:extLst>
              <a:ext uri="{FF2B5EF4-FFF2-40B4-BE49-F238E27FC236}">
                <a16:creationId xmlns:a16="http://schemas.microsoft.com/office/drawing/2014/main" id="{3FC198AF-B521-C523-A87B-F7AA7F4AE550}"/>
              </a:ext>
            </a:extLst>
          </p:cNvPr>
          <p:cNvPicPr>
            <a:picLocks noChangeAspect="1"/>
          </p:cNvPicPr>
          <p:nvPr/>
        </p:nvPicPr>
        <p:blipFill rotWithShape="1">
          <a:blip r:embed="rId4">
            <a:extLst>
              <a:ext uri="{28A0092B-C50C-407E-A947-70E740481C1C}">
                <a14:useLocalDpi xmlns:a14="http://schemas.microsoft.com/office/drawing/2010/main" val="0"/>
              </a:ext>
            </a:extLst>
          </a:blip>
          <a:srcRect l="43" t="974" r="33893" b="-974"/>
          <a:stretch/>
        </p:blipFill>
        <p:spPr>
          <a:xfrm>
            <a:off x="7061200" y="1321055"/>
            <a:ext cx="5130800" cy="3913188"/>
          </a:xfrm>
          <a:prstGeom prst="rect">
            <a:avLst/>
          </a:prstGeom>
          <a:solidFill>
            <a:schemeClr val="bg1">
              <a:lumMod val="85000"/>
            </a:schemeClr>
          </a:solidFill>
        </p:spPr>
      </p:pic>
    </p:spTree>
    <p:extLst>
      <p:ext uri="{BB962C8B-B14F-4D97-AF65-F5344CB8AC3E}">
        <p14:creationId xmlns:p14="http://schemas.microsoft.com/office/powerpoint/2010/main" val="1398358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Ihre Teammitglieder haben bestimmte Stunden, die sie jede Woche arbeiten sollen. Auch wenn dies je nach Unternehmen unterschiedlich sein kann, ist Flexibilität wichtig, wenn es darum geht, die Vereinbarkeit von Beruf und Familie zu verbessern.</a:t>
            </a:r>
          </a:p>
          <a:p>
            <a:pPr marL="342900" indent="-342900">
              <a:buBlip>
                <a:blip r:embed="rId3"/>
              </a:buBlip>
            </a:pPr>
            <a:r>
              <a:rPr lang="en-US" dirty="0"/>
              <a:t>Eine kurze Textnachricht oder E-Mail mag zwar nicht nach viel Zeit klingen, die außerhalb der normalen Arbeitszeiten verbracht wird, doch Untersuchungen zeigen, dass sich die Zeit, die Teammitglieder mit der Kommunikation außerhalb der Arbeitszeiten verbringen, summieren kann. </a:t>
            </a:r>
          </a:p>
          <a:p>
            <a:pPr marL="342900" indent="-342900">
              <a:buBlip>
                <a:blip r:embed="rId3"/>
              </a:buBlip>
            </a:pPr>
            <a:r>
              <a:rPr lang="en-US" dirty="0"/>
              <a:t>Diese Zeit kann die Qualität der persönlichen Zeit mit der Familie beeinträchtigen und auch für den Einzelnen sehr belastend sein.</a:t>
            </a: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Regulierung der Arbeitszeiten </a:t>
            </a:r>
            <a:endParaRPr lang="en-ZA" dirty="0"/>
          </a:p>
        </p:txBody>
      </p:sp>
    </p:spTree>
    <p:extLst>
      <p:ext uri="{BB962C8B-B14F-4D97-AF65-F5344CB8AC3E}">
        <p14:creationId xmlns:p14="http://schemas.microsoft.com/office/powerpoint/2010/main" val="18350456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US" dirty="0"/>
              <a:t>Wie können wir also dafür sorgen, dass die Teammitglieder ihre Arbeitszeiten einhalten und ein positives Umfeld für eine bessere Work-Life-Balance schaffen?</a:t>
            </a:r>
          </a:p>
          <a:p>
            <a:pPr marL="342900" indent="-342900">
              <a:buBlip>
                <a:blip r:embed="rId3"/>
              </a:buBlip>
            </a:pPr>
            <a:r>
              <a:rPr lang="en-US" dirty="0"/>
              <a:t>Erstens ist es wichtig, jede Form von Unklarheit zu beseitigen. Vergewissern Sie sich, dass alle Arbeitnehmer wissen, wie viele Stunden sie pro Woche arbeiten und welche Aufgaben sie in der Woche zu erledigen haben.</a:t>
            </a:r>
          </a:p>
          <a:p>
            <a:pPr marL="342900" indent="-342900">
              <a:buBlip>
                <a:blip r:embed="rId3"/>
              </a:buBlip>
            </a:pPr>
            <a:r>
              <a:rPr lang="en-US" dirty="0"/>
              <a:t>Wenn Ihr Unternehmen die Arbeitszeiten der Teammitglieder aufzeichnet, versuchen Sie herauszufinden, wann die Mitarbeiter arbeiten und wann sie nicht arbeiten sollten. Sind einige Teammitglieder erpicht darauf, außerhalb der normalen Arbeitszeiten auf eine E-Mail oder eine SMS zu antworten? Manchmal ist es notwendig, sie zu ermutigen, abzuschalten, und sicherzustellen, dass sie verstehen, was von ihnen erwartet wird.</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ZA" b="1" dirty="0"/>
              <a:t>Verringerung der Unklarheit unter den Arbeitnehmern </a:t>
            </a:r>
            <a:endParaRPr lang="en-ZA" dirty="0"/>
          </a:p>
        </p:txBody>
      </p:sp>
    </p:spTree>
    <p:extLst>
      <p:ext uri="{BB962C8B-B14F-4D97-AF65-F5344CB8AC3E}">
        <p14:creationId xmlns:p14="http://schemas.microsoft.com/office/powerpoint/2010/main" val="1912756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Clr>
                <a:schemeClr val="accent2"/>
              </a:buClr>
              <a:buFont typeface="Arial" panose="020B0604020202020204" pitchFamily="34" charset="0"/>
              <a:buChar char="•"/>
            </a:pPr>
            <a:r>
              <a:rPr lang="en-US" dirty="0"/>
              <a:t>Wenden Sie sich an Teammitglieder, die mehr als die zugewiesene Arbeitszeit arbeiten, und stellen Sie sicher, dass ihre Bedürfnisse erfüllt werden. </a:t>
            </a:r>
          </a:p>
          <a:p>
            <a:pPr marL="342900" indent="-342900">
              <a:buClr>
                <a:schemeClr val="accent2"/>
              </a:buClr>
              <a:buFont typeface="Wingdings" panose="05000000000000000000" pitchFamily="2" charset="2"/>
              <a:buChar char="Ø"/>
            </a:pPr>
            <a:r>
              <a:rPr lang="en-US" sz="2000" b="1" dirty="0"/>
              <a:t>Brauchen sie Ratschläge, wie sie bestimmte Aufgaben bewältigen können?</a:t>
            </a:r>
          </a:p>
          <a:p>
            <a:pPr marL="342900" indent="-342900">
              <a:buClr>
                <a:schemeClr val="accent2"/>
              </a:buClr>
              <a:buFont typeface="Wingdings" panose="05000000000000000000" pitchFamily="2" charset="2"/>
              <a:buChar char="Ø"/>
            </a:pPr>
            <a:r>
              <a:rPr lang="en-US" sz="2000" b="1" dirty="0"/>
              <a:t>Ist die Anzahl der Stunden, die sie für die Arbeit aufwenden, von Vorteil?</a:t>
            </a:r>
          </a:p>
          <a:p>
            <a:pPr marL="342900" indent="-342900">
              <a:buClr>
                <a:schemeClr val="accent2"/>
              </a:buClr>
              <a:buFont typeface="Wingdings" panose="05000000000000000000" pitchFamily="2" charset="2"/>
              <a:buChar char="Ø"/>
            </a:pPr>
            <a:r>
              <a:rPr lang="en-US" sz="2000" b="1" dirty="0"/>
              <a:t>Benötigen sie zusätzliche Ressourcen, um ihre Produktivität zu maximieren?</a:t>
            </a:r>
          </a:p>
          <a:p>
            <a:pPr marL="342900" indent="-342900">
              <a:buClr>
                <a:schemeClr val="accent2"/>
              </a:buClr>
              <a:buFont typeface="Arial" panose="020B0604020202020204" pitchFamily="34" charset="0"/>
              <a:buChar char="•"/>
            </a:pPr>
            <a:r>
              <a:rPr lang="en-US" dirty="0"/>
              <a:t>Fokusgruppen können auch für Teammitglieder von Vorteil sein. Manchmal möchten sie etwas, das sie stört, vielleicht nicht alleine ansprechen, aber in einer Gruppe können sie sich wohl fühlen, wenn sie über potenzielle Probleme sprechen, die auf sie zukommen könnten, oder darüber, was sie von ihrem Arbeitgeber brauchen. Diese Gespräche können virtuell oder persönlich stattfinden.</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Regelmäßige Kontakte und Treffen mit Teammitgliedern</a:t>
            </a:r>
          </a:p>
        </p:txBody>
      </p:sp>
    </p:spTree>
    <p:extLst>
      <p:ext uri="{BB962C8B-B14F-4D97-AF65-F5344CB8AC3E}">
        <p14:creationId xmlns:p14="http://schemas.microsoft.com/office/powerpoint/2010/main" val="38396470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244D8731-FE3B-9976-E75E-DBF6C3B6D483}"/>
              </a:ext>
            </a:extLst>
          </p:cNvPr>
          <p:cNvSpPr>
            <a:spLocks noGrp="1"/>
          </p:cNvSpPr>
          <p:nvPr>
            <p:ph type="body" sz="quarter" idx="18"/>
          </p:nvPr>
        </p:nvSpPr>
        <p:spPr>
          <a:xfrm>
            <a:off x="773097" y="1458035"/>
            <a:ext cx="7948402" cy="3291086"/>
          </a:xfrm>
        </p:spPr>
        <p:txBody>
          <a:bodyPr/>
          <a:lstStyle/>
          <a:p>
            <a:pPr marL="342900" indent="-342900">
              <a:buClr>
                <a:schemeClr val="accent2"/>
              </a:buClr>
              <a:buFont typeface="Arial" panose="020B0604020202020204" pitchFamily="34" charset="0"/>
              <a:buChar char="•"/>
            </a:pPr>
            <a:r>
              <a:rPr lang="en-US" sz="2200" dirty="0"/>
              <a:t>Die Kultur am Arbeitsplatz ist ein komplexes Konzept, aber eine übereinstimmende Feststellung ist, dass die Kultur einer Organisation oft von den Menschen an der Spitze ausgeht, d. h. die Führungskräfte der Organisation des dritten Sektors sind oft das Vorbild, dem die Mitarbeiter folgen.</a:t>
            </a:r>
          </a:p>
          <a:p>
            <a:pPr marL="342900" indent="-342900">
              <a:buClr>
                <a:schemeClr val="accent2"/>
              </a:buClr>
              <a:buFont typeface="Arial" panose="020B0604020202020204" pitchFamily="34" charset="0"/>
              <a:buChar char="•"/>
            </a:pPr>
            <a:r>
              <a:rPr lang="en-US" sz="2200" dirty="0"/>
              <a:t>Wenn Teammitglieder außerhalb der Arbeitszeit Mitteilungen von Ihnen als Führungskraft erhalten, haben sie vielleicht das Gefühl, dass es die Norm ist, sofort zu reagieren.</a:t>
            </a:r>
          </a:p>
          <a:p>
            <a:pPr marL="342900" indent="-342900">
              <a:buClr>
                <a:schemeClr val="accent2"/>
              </a:buClr>
              <a:buFont typeface="Arial" panose="020B0604020202020204" pitchFamily="34" charset="0"/>
              <a:buChar char="•"/>
            </a:pPr>
            <a:r>
              <a:rPr lang="en-US" sz="2200" dirty="0"/>
              <a:t>Auch wenn es manchmal notwendig ist, zusätzliche Arbeitsstunden zu leisten, um die Dienste Ihres Unternehmens aufrechtzuerhalten, sollten Sie darauf verzichten, Teammitglieder außerhalb ihrer Arbeitszeit zu kontaktieren und ihnen das Recht zu geben, die Verbindung zu unterbrechen. </a:t>
            </a:r>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IE" dirty="0"/>
          </a:p>
        </p:txBody>
      </p:sp>
      <p:sp>
        <p:nvSpPr>
          <p:cNvPr id="10" name="Text Placeholder 9">
            <a:extLst>
              <a:ext uri="{FF2B5EF4-FFF2-40B4-BE49-F238E27FC236}">
                <a16:creationId xmlns:a16="http://schemas.microsoft.com/office/drawing/2014/main" id="{13A83EF1-D45E-27C3-0281-5327EAD85B87}"/>
              </a:ext>
            </a:extLst>
          </p:cNvPr>
          <p:cNvSpPr>
            <a:spLocks noGrp="1"/>
          </p:cNvSpPr>
          <p:nvPr>
            <p:ph type="body" sz="quarter" idx="16"/>
          </p:nvPr>
        </p:nvSpPr>
        <p:spPr>
          <a:xfrm>
            <a:off x="622729" y="450349"/>
            <a:ext cx="7541920" cy="992652"/>
          </a:xfrm>
        </p:spPr>
        <p:txBody>
          <a:bodyPr/>
          <a:lstStyle/>
          <a:p>
            <a:r>
              <a:rPr lang="en-US" b="1" dirty="0"/>
              <a:t>Ermutigung zu einer Kultur des Abschaltens</a:t>
            </a:r>
          </a:p>
          <a:p>
            <a:endParaRPr lang="en-IE" dirty="0"/>
          </a:p>
        </p:txBody>
      </p:sp>
      <p:pic>
        <p:nvPicPr>
          <p:cNvPr id="16" name="Picture Placeholder 15" descr="Stressed woman using phone">
            <a:extLst>
              <a:ext uri="{FF2B5EF4-FFF2-40B4-BE49-F238E27FC236}">
                <a16:creationId xmlns:a16="http://schemas.microsoft.com/office/drawing/2014/main" id="{55169A79-4691-2E0B-102A-AEB9031B086D}"/>
              </a:ext>
            </a:extLst>
          </p:cNvPr>
          <p:cNvPicPr>
            <a:picLocks noGrp="1" noChangeAspect="1"/>
          </p:cNvPicPr>
          <p:nvPr>
            <p:ph type="pic" sz="quarter" idx="41"/>
          </p:nvPr>
        </p:nvPicPr>
        <p:blipFill rotWithShape="1">
          <a:blip r:embed="rId3">
            <a:extLst>
              <a:ext uri="{28A0092B-C50C-407E-A947-70E740481C1C}">
                <a14:useLocalDpi xmlns:a14="http://schemas.microsoft.com/office/drawing/2010/main" val="0"/>
              </a:ext>
            </a:extLst>
          </a:blip>
          <a:srcRect l="17977" t="1764" r="38127" b="-1764"/>
          <a:stretch/>
        </p:blipFill>
        <p:spPr>
          <a:xfrm>
            <a:off x="8846759" y="748826"/>
            <a:ext cx="3354094" cy="5094692"/>
          </a:xfrm>
        </p:spPr>
      </p:pic>
    </p:spTree>
    <p:extLst>
      <p:ext uri="{BB962C8B-B14F-4D97-AF65-F5344CB8AC3E}">
        <p14:creationId xmlns:p14="http://schemas.microsoft.com/office/powerpoint/2010/main" val="31402332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Im vorangegangenen Abschnitt wurden praktische Tipps und Modelle vorgestellt, um einen Überblick darüber zu geben, was digitale Müdigkeit ist. </a:t>
            </a:r>
          </a:p>
          <a:p>
            <a:pPr marL="342900" indent="-342900">
              <a:buBlip>
                <a:blip r:embed="rId3"/>
              </a:buBlip>
            </a:pPr>
            <a:endParaRPr lang="en-GB" dirty="0"/>
          </a:p>
          <a:p>
            <a:pPr marL="342900" indent="-342900">
              <a:buBlip>
                <a:blip r:embed="rId3"/>
              </a:buBlip>
            </a:pPr>
            <a:r>
              <a:rPr lang="en-GB" dirty="0"/>
              <a:t>Dieser Abschnitt enthält eine Liste nützlicher Ressourcen für Arbeitgeber, die auf der Grundlage des ¨Global Culture Report¨ einen leicht zu handhabenden praktischen Leitfaden zur Vermeidung von digitaler Müdigkeit darstellen. O.C. Tanner hat den raschen Wandel von Arbeitsplätzen auf der ganzen Welt im Zuge der Digitalisierung untersucht.</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Nützliche Ressourcen </a:t>
            </a:r>
            <a:r>
              <a:rPr lang="en-GB"/>
              <a:t>für Arbeitgeber</a:t>
            </a:r>
            <a:endParaRPr lang="en-US" dirty="0"/>
          </a:p>
        </p:txBody>
      </p:sp>
      <p:pic>
        <p:nvPicPr>
          <p:cNvPr id="6" name="Gráfico 5" descr="Cámara de vídeo con relleno sólido">
            <a:extLst>
              <a:ext uri="{FF2B5EF4-FFF2-40B4-BE49-F238E27FC236}">
                <a16:creationId xmlns:a16="http://schemas.microsoft.com/office/drawing/2014/main" id="{383256BA-130F-5C1C-A0B0-DCDE890DE71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4852008"/>
            <a:ext cx="1022017" cy="1022017"/>
          </a:xfrm>
          <a:prstGeom prst="rect">
            <a:avLst/>
          </a:prstGeom>
        </p:spPr>
      </p:pic>
      <p:sp>
        <p:nvSpPr>
          <p:cNvPr id="7" name="CuadroTexto 5">
            <a:extLst>
              <a:ext uri="{FF2B5EF4-FFF2-40B4-BE49-F238E27FC236}">
                <a16:creationId xmlns:a16="http://schemas.microsoft.com/office/drawing/2014/main" id="{21A35FE9-FC75-91D1-8242-54847127303A}"/>
              </a:ext>
            </a:extLst>
          </p:cNvPr>
          <p:cNvSpPr txBox="1"/>
          <p:nvPr/>
        </p:nvSpPr>
        <p:spPr>
          <a:xfrm>
            <a:off x="1820398" y="5332894"/>
            <a:ext cx="6224256" cy="327077"/>
          </a:xfrm>
          <a:prstGeom prst="rect">
            <a:avLst/>
          </a:prstGeom>
          <a:noFill/>
        </p:spPr>
        <p:txBody>
          <a:bodyPr wrap="square">
            <a:spAutoFit/>
          </a:bodyPr>
          <a:lstStyle/>
          <a:p>
            <a:pPr algn="just" defTabSz="457200">
              <a:lnSpc>
                <a:spcPct val="120000"/>
              </a:lnSpc>
              <a:spcAft>
                <a:spcPts val="1000"/>
              </a:spcAft>
            </a:pPr>
            <a:r>
              <a:rPr lang="en-US"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Strategien zur Überwindung der digitalen Ermüdung und um in Verbindung zu bleiben</a:t>
            </a:r>
            <a:endParaRPr lang="es-ES" sz="1400"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1272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2173574"/>
            <a:ext cx="10595237" cy="3272344"/>
          </a:xfrm>
        </p:spPr>
        <p:txBody>
          <a:bodyPr/>
          <a:lstStyle/>
          <a:p>
            <a:pPr marL="342900" indent="-342900">
              <a:buBlip>
                <a:blip r:embed="rId3"/>
              </a:buBlip>
            </a:pPr>
            <a:r>
              <a:rPr lang="en-GB" dirty="0"/>
              <a:t>Die Nutzung verschiedener Apps könnte unter der Kategorie "e-mental health" verankert werden. </a:t>
            </a:r>
          </a:p>
          <a:p>
            <a:pPr marL="342900" indent="-342900">
              <a:buBlip>
                <a:blip r:embed="rId3"/>
              </a:buBlip>
            </a:pPr>
            <a:endParaRPr lang="en-GB" dirty="0"/>
          </a:p>
          <a:p>
            <a:pPr marL="342900" indent="-342900">
              <a:buBlip>
                <a:blip r:embed="rId3"/>
              </a:buBlip>
            </a:pPr>
            <a:r>
              <a:rPr lang="en-GB" dirty="0"/>
              <a:t>Die Selbsthilfe umfasst ein breites Spektrum an multimedialen (Text, Grafik, Audio und Video) und interaktiven Elementen und dient verschiedenen Zwecken, z. B. der Reduzierung der Zeit vor dem Bildschirm oder der Bewältigung von Stresssituationen.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Apps, die das Wohlbefinden der </a:t>
            </a:r>
            <a:r>
              <a:rPr lang="en-US" dirty="0"/>
              <a:t>Teammitglieder </a:t>
            </a:r>
            <a:r>
              <a:rPr lang="en-GB" dirty="0"/>
              <a:t>steigern </a:t>
            </a:r>
          </a:p>
        </p:txBody>
      </p:sp>
      <p:sp>
        <p:nvSpPr>
          <p:cNvPr id="7" name="CuadroTexto 5">
            <a:extLst>
              <a:ext uri="{FF2B5EF4-FFF2-40B4-BE49-F238E27FC236}">
                <a16:creationId xmlns:a16="http://schemas.microsoft.com/office/drawing/2014/main" id="{21A35FE9-FC75-91D1-8242-54847127303A}"/>
              </a:ext>
            </a:extLst>
          </p:cNvPr>
          <p:cNvSpPr txBox="1"/>
          <p:nvPr/>
        </p:nvSpPr>
        <p:spPr>
          <a:xfrm>
            <a:off x="1700476" y="5332894"/>
            <a:ext cx="6224256" cy="327077"/>
          </a:xfrm>
          <a:prstGeom prst="rect">
            <a:avLst/>
          </a:prstGeom>
          <a:noFill/>
        </p:spPr>
        <p:txBody>
          <a:bodyPr wrap="square">
            <a:spAutoFit/>
          </a:bodyPr>
          <a:lstStyle/>
          <a:p>
            <a:pPr algn="just" defTabSz="457200">
              <a:lnSpc>
                <a:spcPct val="120000"/>
              </a:lnSpc>
              <a:spcAft>
                <a:spcPts val="1000"/>
              </a:spcAft>
            </a:pPr>
            <a:r>
              <a:rPr lang="en-GB" sz="1400" u="sng" dirty="0">
                <a:solidFill>
                  <a:schemeClr val="accent2">
                    <a:lumMod val="75000"/>
                  </a:schemeClr>
                </a:solidFill>
                <a:latin typeface="Arial" panose="020B0604020202020204" pitchFamily="34" charset="0"/>
                <a:ea typeface="Times New Roman" panose="02020603050405020304" pitchFamily="18" charset="0"/>
                <a:cs typeface="Times New Roman" panose="02020603050405020304" pitchFamily="18" charset="0"/>
              </a:rPr>
              <a:t>10 Apps, die Ihnen helfen, für sich selbst zu sorgen</a:t>
            </a:r>
          </a:p>
        </p:txBody>
      </p:sp>
      <p:pic>
        <p:nvPicPr>
          <p:cNvPr id="8" name="Gráfico 7" descr="Libro cerrado con relleno sólido">
            <a:extLst>
              <a:ext uri="{FF2B5EF4-FFF2-40B4-BE49-F238E27FC236}">
                <a16:creationId xmlns:a16="http://schemas.microsoft.com/office/drawing/2014/main" id="{3AE4051B-08CE-3F31-0B7C-EBC29713C6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8708" y="4922049"/>
            <a:ext cx="821690" cy="821690"/>
          </a:xfrm>
          <a:prstGeom prst="rect">
            <a:avLst/>
          </a:prstGeom>
        </p:spPr>
      </p:pic>
    </p:spTree>
    <p:extLst>
      <p:ext uri="{BB962C8B-B14F-4D97-AF65-F5344CB8AC3E}">
        <p14:creationId xmlns:p14="http://schemas.microsoft.com/office/powerpoint/2010/main" val="3899788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49132"/>
            <a:ext cx="4867011" cy="3025975"/>
          </a:xfrm>
        </p:spPr>
        <p:txBody>
          <a:bodyPr/>
          <a:lstStyle/>
          <a:p>
            <a:pPr marL="342900" indent="-342900">
              <a:buClr>
                <a:schemeClr val="accent2"/>
              </a:buClr>
              <a:buFont typeface="Arial" panose="020B0604020202020204" pitchFamily="34" charset="0"/>
              <a:buChar char="•"/>
            </a:pPr>
            <a:r>
              <a:rPr lang="en-GB" dirty="0"/>
              <a:t>Awareness ist eine App, die für Windows PC und Apple Mac heruntergeladen werden kann. Das Hauptmerkmal dieser App ist, dass sie aufzeichnet, wie viel Zeit eine Person auf dem Gerät verbracht hat.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IE" dirty="0">
                <a:hlinkClick r:id="rId2"/>
              </a:rPr>
              <a:t>Bewusstseinsbildung | Futureproof (iamfutureproof.com)</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Bewusstseinsbildung</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3">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37570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1916012"/>
            <a:ext cx="4867011" cy="3025975"/>
          </a:xfrm>
        </p:spPr>
        <p:txBody>
          <a:bodyPr/>
          <a:lstStyle/>
          <a:p>
            <a:pPr marL="342900" indent="-342900">
              <a:buClr>
                <a:schemeClr val="accent2"/>
              </a:buClr>
              <a:buFont typeface="Arial" panose="020B0604020202020204" pitchFamily="34" charset="0"/>
              <a:buChar char="•"/>
            </a:pPr>
            <a:r>
              <a:rPr lang="en-GB" dirty="0"/>
              <a:t>Außerdem gibt es die Möglichkeit, Benachrichtigungen einzuschalten, und es ertönt jede Stunde, in der der Computer ununterbrochen benutzt wird, ein Ton.  Das Hauptziel dieser App ist es also, auf die ständige Nutzung der Geräte aufmerksam zu machen und sie zu einer Pause zu ermuntern. </a:t>
            </a:r>
            <a:endParaRPr lang="en-ZA"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Bewusstseinsbildung</a:t>
            </a:r>
          </a:p>
        </p:txBody>
      </p:sp>
      <p:pic>
        <p:nvPicPr>
          <p:cNvPr id="5" name="Imagen 5" descr="Un dibujo de una persona&#10;&#10;Descripción generada automáticamente con confianza baja">
            <a:extLst>
              <a:ext uri="{FF2B5EF4-FFF2-40B4-BE49-F238E27FC236}">
                <a16:creationId xmlns:a16="http://schemas.microsoft.com/office/drawing/2014/main" id="{10C94960-9FEE-E93F-2EBB-1B90C1922943}"/>
              </a:ext>
            </a:extLst>
          </p:cNvPr>
          <p:cNvPicPr>
            <a:picLocks noGrp="1" noChangeAspect="1"/>
          </p:cNvPicPr>
          <p:nvPr>
            <p:ph type="pic" sz="quarter" idx="42"/>
          </p:nvPr>
        </p:nvPicPr>
        <p:blipFill rotWithShape="1">
          <a:blip r:embed="rId2">
            <a:grayscl/>
          </a:blip>
          <a:srcRect l="2257" r="2257"/>
          <a:stretch/>
        </p:blipFill>
        <p:spPr>
          <a:xfrm>
            <a:off x="6096000" y="1452563"/>
            <a:ext cx="6096000" cy="4256087"/>
          </a:xfrm>
          <a:prstGeom prst="rect">
            <a:avLst/>
          </a:prstGeom>
        </p:spPr>
      </p:pic>
    </p:spTree>
    <p:extLst>
      <p:ext uri="{BB962C8B-B14F-4D97-AF65-F5344CB8AC3E}">
        <p14:creationId xmlns:p14="http://schemas.microsoft.com/office/powerpoint/2010/main" val="814971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86985" y="1577667"/>
            <a:ext cx="4867011" cy="3025975"/>
          </a:xfrm>
        </p:spPr>
        <p:txBody>
          <a:bodyPr lIns="91440" tIns="45720" rIns="91440" bIns="45720" anchor="t"/>
          <a:lstStyle/>
          <a:p>
            <a:pPr marL="342900" indent="-342900">
              <a:buClr>
                <a:schemeClr val="accent2"/>
              </a:buClr>
              <a:buFont typeface="Arial" panose="020B0604020202020204" pitchFamily="34" charset="0"/>
              <a:buChar char="•"/>
            </a:pPr>
            <a:r>
              <a:rPr lang="en-GB" dirty="0"/>
              <a:t>Bei diesen Apps handelt es sich um Meditations-Apps, die sich mit einer Vielzahl von Themen wie Angst, Stress und Schlaf befassen. </a:t>
            </a:r>
          </a:p>
          <a:p>
            <a:pPr marL="342900" indent="-342900">
              <a:buClr>
                <a:schemeClr val="accent2"/>
              </a:buClr>
              <a:buFont typeface="Arial" panose="020B0604020202020204" pitchFamily="34" charset="0"/>
              <a:buChar char="•"/>
            </a:pPr>
            <a:r>
              <a:rPr lang="en-GB" dirty="0"/>
              <a:t>Die Idee hinter diesen Apps ist es, überwältigende Situationen, die durch die </a:t>
            </a:r>
            <a:r>
              <a:rPr lang="en-GB" dirty="0" err="1"/>
              <a:t>tägliche</a:t>
            </a:r>
            <a:r>
              <a:rPr lang="en-GB" dirty="0"/>
              <a:t> Arbeit </a:t>
            </a:r>
            <a:r>
              <a:rPr lang="en-GB" dirty="0" err="1"/>
              <a:t>verursacht</a:t>
            </a:r>
            <a:r>
              <a:rPr lang="en-GB" dirty="0"/>
              <a:t> </a:t>
            </a:r>
            <a:r>
              <a:rPr lang="en-GB" dirty="0" err="1"/>
              <a:t>werden</a:t>
            </a:r>
            <a:r>
              <a:rPr lang="en-GB" dirty="0"/>
              <a:t>, </a:t>
            </a:r>
            <a:r>
              <a:rPr lang="en-GB" dirty="0" err="1"/>
              <a:t>zu</a:t>
            </a:r>
            <a:r>
              <a:rPr lang="en-GB" dirty="0"/>
              <a:t> </a:t>
            </a:r>
            <a:r>
              <a:rPr lang="en-GB" dirty="0" err="1"/>
              <a:t>bewältigen</a:t>
            </a:r>
            <a:r>
              <a:rPr lang="en-GB" dirty="0"/>
              <a:t>. </a:t>
            </a:r>
            <a:endParaRPr lang="en-GB" dirty="0">
              <a:cs typeface="Calibri" panose="020F0502020204030204"/>
            </a:endParaRPr>
          </a:p>
          <a:p>
            <a:pPr marL="342900" indent="-342900">
              <a:buClr>
                <a:schemeClr val="accent2"/>
              </a:buClr>
              <a:buFont typeface="Arial" panose="020B0604020202020204" pitchFamily="34" charset="0"/>
              <a:buChar char="•"/>
            </a:pPr>
            <a:r>
              <a:rPr lang="en-GB" dirty="0">
                <a:hlinkClick r:id="rId2"/>
              </a:rPr>
              <a:t>Calm - Die #1 App für Meditation und Schlaf</a:t>
            </a:r>
            <a:endParaRPr lang="en-GB" dirty="0"/>
          </a:p>
          <a:p>
            <a:pPr marL="342900" indent="-342900">
              <a:buClr>
                <a:schemeClr val="accent2"/>
              </a:buClr>
              <a:buFont typeface="Arial" panose="020B0604020202020204" pitchFamily="34" charset="0"/>
              <a:buChar char="•"/>
            </a:pPr>
            <a:r>
              <a:rPr lang="en-GB" dirty="0">
                <a:hlinkClick r:id="rId3"/>
              </a:rPr>
              <a:t>Meditation und Schlaf leicht gemacht - Headspace</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932477" y="446690"/>
            <a:ext cx="4990998" cy="992652"/>
          </a:xfrm>
        </p:spPr>
        <p:txBody>
          <a:bodyPr/>
          <a:lstStyle/>
          <a:p>
            <a:r>
              <a:rPr lang="en-ZA" dirty="0"/>
              <a:t>Beruhigungs-App oder Headspace</a:t>
            </a:r>
          </a:p>
        </p:txBody>
      </p:sp>
      <p:pic>
        <p:nvPicPr>
          <p:cNvPr id="7" name="Imagen 3" descr="Un pájaro parado en un cuerpo de agua&#10;&#10;Descripción generada automáticamente con confianza baja">
            <a:extLst>
              <a:ext uri="{FF2B5EF4-FFF2-40B4-BE49-F238E27FC236}">
                <a16:creationId xmlns:a16="http://schemas.microsoft.com/office/drawing/2014/main" id="{AEB17130-D9C4-3159-A04E-34F30B4BEDC0}"/>
              </a:ext>
            </a:extLst>
          </p:cNvPr>
          <p:cNvPicPr>
            <a:picLocks noGrp="1" noChangeAspect="1"/>
          </p:cNvPicPr>
          <p:nvPr>
            <p:ph type="pic" sz="quarter" idx="42"/>
          </p:nvPr>
        </p:nvPicPr>
        <p:blipFill rotWithShape="1">
          <a:blip r:embed="rId4">
            <a:grayscl/>
          </a:blip>
          <a:srcRect l="9791" r="9791"/>
          <a:stretch/>
        </p:blipFill>
        <p:spPr>
          <a:xfrm>
            <a:off x="6096000" y="1452563"/>
            <a:ext cx="6096000" cy="4256087"/>
          </a:xfrm>
          <a:prstGeom prst="rect">
            <a:avLst/>
          </a:prstGeom>
        </p:spPr>
      </p:pic>
    </p:spTree>
    <p:extLst>
      <p:ext uri="{BB962C8B-B14F-4D97-AF65-F5344CB8AC3E}">
        <p14:creationId xmlns:p14="http://schemas.microsoft.com/office/powerpoint/2010/main" val="3685399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Einführung in digitale Gesundheit und Wohlbefinden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01</a:t>
            </a:r>
          </a:p>
        </p:txBody>
      </p:sp>
    </p:spTree>
    <p:extLst>
      <p:ext uri="{BB962C8B-B14F-4D97-AF65-F5344CB8AC3E}">
        <p14:creationId xmlns:p14="http://schemas.microsoft.com/office/powerpoint/2010/main" val="18127608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943851" y="1835401"/>
            <a:ext cx="4867011" cy="3025975"/>
          </a:xfrm>
        </p:spPr>
        <p:txBody>
          <a:bodyPr/>
          <a:lstStyle/>
          <a:p>
            <a:pPr marL="342900" indent="-342900">
              <a:buClr>
                <a:schemeClr val="accent2"/>
              </a:buClr>
              <a:buFont typeface="Arial" panose="020B0604020202020204" pitchFamily="34" charset="0"/>
              <a:buChar char="•"/>
            </a:pPr>
            <a:r>
              <a:rPr lang="en-GB" dirty="0"/>
              <a:t>Diese App erinnert Sie daran, eine Pause zu machen, wenn Sie den ganzen Tag sitzen. </a:t>
            </a:r>
          </a:p>
          <a:p>
            <a:pPr marL="342900" indent="-342900">
              <a:buClr>
                <a:schemeClr val="accent2"/>
              </a:buClr>
              <a:buFont typeface="Arial" panose="020B0604020202020204" pitchFamily="34" charset="0"/>
              <a:buChar char="•"/>
            </a:pPr>
            <a:r>
              <a:rPr lang="en-GB" dirty="0"/>
              <a:t>Wie wir gesehen haben, hat das Sitzen den ganzen Tag über verschiedene Nachteile, wie z. B. eine geringe Blutzirkulation oder Rücken- und Nackenprobleme.</a:t>
            </a:r>
          </a:p>
          <a:p>
            <a:pPr marL="0" indent="0">
              <a:buClr>
                <a:schemeClr val="accent2"/>
              </a:buClr>
            </a:pPr>
            <a:endParaRPr lang="en-GB" dirty="0">
              <a:hlinkClick r:id="rId2"/>
            </a:endParaRPr>
          </a:p>
          <a:p>
            <a:pPr marL="342900" indent="-342900">
              <a:buClr>
                <a:schemeClr val="accent2"/>
              </a:buClr>
              <a:buFont typeface="Arial" panose="020B0604020202020204" pitchFamily="34" charset="0"/>
              <a:buChar char="•"/>
            </a:pPr>
            <a:r>
              <a:rPr lang="en-GB" dirty="0">
                <a:hlinkClick r:id="rId2"/>
              </a:rPr>
              <a:t>Stand Up! Der Arbeitspausen-Timer im App Store (apple.com)</a:t>
            </a: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a:xfrm>
            <a:off x="939687" y="777507"/>
            <a:ext cx="4990998" cy="992652"/>
          </a:xfrm>
        </p:spPr>
        <p:txBody>
          <a:bodyPr/>
          <a:lstStyle/>
          <a:p>
            <a:r>
              <a:rPr lang="en-ZA" dirty="0"/>
              <a:t>Aufstehen</a:t>
            </a:r>
          </a:p>
        </p:txBody>
      </p:sp>
      <p:pic>
        <p:nvPicPr>
          <p:cNvPr id="8" name="Imagen 6" descr="Un dibujo de una persona&#10;&#10;Descripción generada automáticamente con confianza baja">
            <a:extLst>
              <a:ext uri="{FF2B5EF4-FFF2-40B4-BE49-F238E27FC236}">
                <a16:creationId xmlns:a16="http://schemas.microsoft.com/office/drawing/2014/main" id="{99F24480-B8EF-C508-6A3F-B75F135CC984}"/>
              </a:ext>
            </a:extLst>
          </p:cNvPr>
          <p:cNvPicPr>
            <a:picLocks noGrp="1" noChangeAspect="1"/>
          </p:cNvPicPr>
          <p:nvPr>
            <p:ph type="pic" sz="quarter" idx="42"/>
          </p:nvPr>
        </p:nvPicPr>
        <p:blipFill rotWithShape="1">
          <a:blip r:embed="rId3">
            <a:grayscl/>
          </a:blip>
          <a:srcRect l="4550" t="-95" r="42" b="-95"/>
          <a:stretch/>
        </p:blipFill>
        <p:spPr>
          <a:xfrm>
            <a:off x="6096000" y="1452563"/>
            <a:ext cx="6096000" cy="4256087"/>
          </a:xfrm>
          <a:prstGeom prst="rect">
            <a:avLst/>
          </a:prstGeom>
          <a:effectLst/>
        </p:spPr>
      </p:pic>
    </p:spTree>
    <p:extLst>
      <p:ext uri="{BB962C8B-B14F-4D97-AF65-F5344CB8AC3E}">
        <p14:creationId xmlns:p14="http://schemas.microsoft.com/office/powerpoint/2010/main" val="4028790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88B0645-CA6E-CF19-56F7-E53AA7C8B562}"/>
              </a:ext>
            </a:extLst>
          </p:cNvPr>
          <p:cNvSpPr>
            <a:spLocks noGrp="1"/>
          </p:cNvSpPr>
          <p:nvPr>
            <p:ph type="body" sz="quarter" idx="18"/>
          </p:nvPr>
        </p:nvSpPr>
        <p:spPr>
          <a:xfrm>
            <a:off x="898358" y="2067618"/>
            <a:ext cx="4867011" cy="3025975"/>
          </a:xfrm>
        </p:spPr>
        <p:txBody>
          <a:bodyPr/>
          <a:lstStyle/>
          <a:p>
            <a:pPr marL="342900" indent="-342900">
              <a:buClr>
                <a:schemeClr val="accent2"/>
              </a:buClr>
              <a:buFont typeface="Arial" panose="020B0604020202020204" pitchFamily="34" charset="0"/>
              <a:buChar char="•"/>
            </a:pPr>
            <a:r>
              <a:rPr lang="en-GB" dirty="0"/>
              <a:t>Bei der virtuellen Verwaltung von Teams gibt es eine Reihe von Konzepten und Themen, auf die man sich beziehen sollte, bevor man sich mit der Verwaltung von Teams aus der Ferne beschäftigt.</a:t>
            </a:r>
          </a:p>
          <a:p>
            <a:pPr marL="342900" indent="-342900">
              <a:buClr>
                <a:schemeClr val="accent2"/>
              </a:buClr>
              <a:buFont typeface="Arial" panose="020B0604020202020204" pitchFamily="34" charset="0"/>
              <a:buChar char="•"/>
            </a:pPr>
            <a:endParaRPr lang="en-GB" dirty="0"/>
          </a:p>
        </p:txBody>
      </p:sp>
      <p:sp>
        <p:nvSpPr>
          <p:cNvPr id="3" name="Text Placeholder 2">
            <a:extLst>
              <a:ext uri="{FF2B5EF4-FFF2-40B4-BE49-F238E27FC236}">
                <a16:creationId xmlns:a16="http://schemas.microsoft.com/office/drawing/2014/main" id="{7E366972-EF08-2A53-4670-FDC1B926DA26}"/>
              </a:ext>
            </a:extLst>
          </p:cNvPr>
          <p:cNvSpPr>
            <a:spLocks noGrp="1"/>
          </p:cNvSpPr>
          <p:nvPr>
            <p:ph type="body" sz="quarter" idx="16"/>
          </p:nvPr>
        </p:nvSpPr>
        <p:spPr/>
        <p:txBody>
          <a:bodyPr/>
          <a:lstStyle/>
          <a:p>
            <a:r>
              <a:rPr lang="en-ZA" dirty="0"/>
              <a:t>Teams virtuell managen</a:t>
            </a:r>
          </a:p>
        </p:txBody>
      </p:sp>
      <p:pic>
        <p:nvPicPr>
          <p:cNvPr id="7" name="Picture Placeholder 6" descr="Captura superior de una representación de redes con figuras de palo.">
            <a:extLst>
              <a:ext uri="{FF2B5EF4-FFF2-40B4-BE49-F238E27FC236}">
                <a16:creationId xmlns:a16="http://schemas.microsoft.com/office/drawing/2014/main" id="{AFD54034-F2BD-FD66-E2A1-5FD6322CE9A0}"/>
              </a:ext>
            </a:extLst>
          </p:cNvPr>
          <p:cNvPicPr>
            <a:picLocks noGrp="1" noChangeAspect="1"/>
          </p:cNvPicPr>
          <p:nvPr>
            <p:ph type="pic" sz="quarter" idx="42"/>
          </p:nvPr>
        </p:nvPicPr>
        <p:blipFill>
          <a:blip r:embed="rId2">
            <a:grayscl/>
          </a:blip>
          <a:srcRect l="2343" r="2343"/>
          <a:stretch/>
        </p:blipFill>
        <p:spPr>
          <a:xfrm>
            <a:off x="6096000" y="1452563"/>
            <a:ext cx="6096000" cy="4256087"/>
          </a:xfrm>
          <a:prstGeom prst="rect">
            <a:avLst/>
          </a:prstGeom>
          <a:effectLst/>
        </p:spPr>
      </p:pic>
    </p:spTree>
    <p:extLst>
      <p:ext uri="{BB962C8B-B14F-4D97-AF65-F5344CB8AC3E}">
        <p14:creationId xmlns:p14="http://schemas.microsoft.com/office/powerpoint/2010/main" val="1056910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792828"/>
            <a:ext cx="5040405" cy="3272344"/>
          </a:xfrm>
        </p:spPr>
        <p:txBody>
          <a:bodyPr/>
          <a:lstStyle/>
          <a:p>
            <a:pPr marL="342900" indent="-342900">
              <a:buBlip>
                <a:blip r:embed="rId3"/>
              </a:buBlip>
            </a:pPr>
            <a:r>
              <a:rPr lang="en-GB" dirty="0"/>
              <a:t>Wie Andrea Broughton in ihrem Vortrag über die psychische Gesundheit am Arbeitsplatz nach dem Kovid (2021) im Ausschuss für Beschäftigung und soziale Angelegenheiten darlegte, gibt es einige Vorteile und Risiken bei der Fernarbeit. </a:t>
            </a:r>
          </a:p>
          <a:p>
            <a:pPr marL="0" indent="0"/>
            <a:endParaRPr lang="en-GB" dirty="0"/>
          </a:p>
          <a:p>
            <a:pPr marL="0" indent="0" algn="ctr"/>
            <a:r>
              <a:rPr lang="en-GB" b="1" dirty="0">
                <a:solidFill>
                  <a:schemeClr val="bg1"/>
                </a:solidFill>
                <a:highlight>
                  <a:srgbClr val="008000"/>
                </a:highlight>
              </a:rPr>
              <a:t> Zum Betrachten auf das Bild und dann auf Play klicken</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Teams virtuell managen</a:t>
            </a:r>
          </a:p>
        </p:txBody>
      </p:sp>
      <p:pic>
        <p:nvPicPr>
          <p:cNvPr id="2" name="Picture 1">
            <a:extLst>
              <a:ext uri="{FF2B5EF4-FFF2-40B4-BE49-F238E27FC236}">
                <a16:creationId xmlns:a16="http://schemas.microsoft.com/office/drawing/2014/main" id="{203D8984-D5E3-0957-C7EF-161A8F85A75B}"/>
              </a:ext>
            </a:extLst>
          </p:cNvPr>
          <p:cNvPicPr>
            <a:picLocks noChangeAspect="1"/>
          </p:cNvPicPr>
          <p:nvPr/>
        </p:nvPicPr>
        <p:blipFill>
          <a:blip r:embed="rId4"/>
          <a:stretch>
            <a:fillRect/>
          </a:stretch>
        </p:blipFill>
        <p:spPr>
          <a:xfrm>
            <a:off x="6475956" y="1998543"/>
            <a:ext cx="4849752" cy="2598509"/>
          </a:xfrm>
          <a:prstGeom prst="rect">
            <a:avLst/>
          </a:prstGeom>
        </p:spPr>
      </p:pic>
    </p:spTree>
    <p:extLst>
      <p:ext uri="{BB962C8B-B14F-4D97-AF65-F5344CB8AC3E}">
        <p14:creationId xmlns:p14="http://schemas.microsoft.com/office/powerpoint/2010/main" val="3773505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dirty="0"/>
              <a:t>Wie wir gesehen haben, gibt es Vor- und Nachteile der Fernarbeit. Aber wie können Unternehmen das Beste daraus machen? Was sind die Schlüsselfaktoren, die ein Gleichgewicht ermöglichen? </a:t>
            </a:r>
          </a:p>
          <a:p>
            <a:pPr marL="342900" indent="-342900">
              <a:buBlip>
                <a:blip r:embed="rId3"/>
              </a:buBlip>
            </a:pPr>
            <a:r>
              <a:rPr lang="en-GB" b="1" dirty="0">
                <a:solidFill>
                  <a:schemeClr val="accent2"/>
                </a:solidFill>
              </a:rPr>
              <a:t>Hybride Arbeit: </a:t>
            </a:r>
            <a:r>
              <a:rPr lang="en-GB" dirty="0"/>
              <a:t>Hybridarbeit ist eine Arbeitsform, die Präsenz- und Fernarbeit kombiniert. Es wird hervorgehoben, dass durch die Zulassung eines hybriden Modells einige der Vorteile Arbeitserfahrungen, Standorte und individuelle Präferenzen mit der Arbeit selbst in Einklang gebracht werden können. </a:t>
            </a:r>
          </a:p>
          <a:p>
            <a:pPr marL="342900" indent="-342900">
              <a:buBlip>
                <a:blip r:embed="rId3"/>
              </a:buBlip>
            </a:pPr>
            <a:r>
              <a:rPr lang="en-GB" dirty="0"/>
              <a:t>Ebenso ist hybride Arbeit ein innovativer Ansatz, der es den Mitarbeitern ermöglicht, sich zu entfalten (Global Culture Report, 2022).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Teams virtuell managen</a:t>
            </a:r>
          </a:p>
        </p:txBody>
      </p:sp>
    </p:spTree>
    <p:extLst>
      <p:ext uri="{BB962C8B-B14F-4D97-AF65-F5344CB8AC3E}">
        <p14:creationId xmlns:p14="http://schemas.microsoft.com/office/powerpoint/2010/main" val="1699092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Stärke der digitalen Führung: </a:t>
            </a:r>
            <a:r>
              <a:rPr lang="en-GB" dirty="0"/>
              <a:t>Die Mitarbeiter müssen von einer positiven Führungskraft inspiriert werden, die sich entfaltet und Verantwortung übernimmt. Von den Führungskräften wird erwartet, dass sie den Grad des Engagements der Mitarbeiter voraussehen können.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Jede Veränderung beginnt mit einer Führungspersönlichkeit, und daher sollte diese Rolle eindeutig darin bestehen, die Mitarbeiter zu unterstützen und sicherzustellen, dass alle auf dem richtigen Weg sind. Vergessen Sie nicht, dass Menschen dazu neigen, sich aufgrund mangelnder sozialer Interaktion weniger über einen Bildschirm auszudrücken, und daher möglicherweise mehr ihrer Bedürfnisse übersehen.</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Teams virtuell managen</a:t>
            </a:r>
          </a:p>
        </p:txBody>
      </p:sp>
    </p:spTree>
    <p:extLst>
      <p:ext uri="{BB962C8B-B14F-4D97-AF65-F5344CB8AC3E}">
        <p14:creationId xmlns:p14="http://schemas.microsoft.com/office/powerpoint/2010/main" val="91030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1063673" y="1647854"/>
            <a:ext cx="4867011" cy="3291086"/>
          </a:xfrm>
        </p:spPr>
        <p:txBody>
          <a:bodyPr/>
          <a:lstStyle/>
          <a:p>
            <a:pPr marL="0" indent="0">
              <a:buClr>
                <a:schemeClr val="accent2"/>
              </a:buClr>
            </a:pPr>
            <a:r>
              <a:rPr lang="en-US" dirty="0"/>
              <a:t>Dabei handelt es sich um neue Formen interaktiver Besprechungen, die sicherstellen sollen, dass jeder an den Zielen des Unternehmens ausgerichtet ist. Im Wesentlichen handelt es sich um ein Peer-to-Peer-Lernen, bei dem Probleme angesprochen und neue Herangehensweisen diskutiert werden. </a:t>
            </a:r>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898358" y="651122"/>
            <a:ext cx="5197642" cy="992652"/>
          </a:xfrm>
        </p:spPr>
        <p:txBody>
          <a:bodyPr/>
          <a:lstStyle/>
          <a:p>
            <a:r>
              <a:rPr lang="en-US" b="1" dirty="0"/>
              <a:t>Teambesprechungen einbeziehen</a:t>
            </a:r>
            <a:endParaRPr lang="en-US" dirty="0"/>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9973933" y="225962"/>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chemeClr val="bg1"/>
                </a:solidFill>
              </a:rPr>
              <a:t>WATC</a:t>
            </a:r>
            <a:r>
              <a:rPr lang="en-US" sz="2500" b="1" dirty="0"/>
              <a:t>H </a:t>
            </a:r>
            <a:endParaRPr lang="en-IE" sz="2500" b="1" dirty="0"/>
          </a:p>
        </p:txBody>
      </p:sp>
      <p:sp>
        <p:nvSpPr>
          <p:cNvPr id="7" name="Picture Placeholder 6">
            <a:extLst>
              <a:ext uri="{FF2B5EF4-FFF2-40B4-BE49-F238E27FC236}">
                <a16:creationId xmlns:a16="http://schemas.microsoft.com/office/drawing/2014/main" id="{D1AE31A1-5E36-E6E9-A075-3ECB0B216CB4}"/>
              </a:ext>
            </a:extLst>
          </p:cNvPr>
          <p:cNvSpPr>
            <a:spLocks noGrp="1"/>
          </p:cNvSpPr>
          <p:nvPr>
            <p:ph type="pic" sz="quarter" idx="10"/>
          </p:nvPr>
        </p:nvSpPr>
        <p:spPr/>
        <p:txBody>
          <a:bodyPr/>
          <a:lstStyle/>
          <a:p>
            <a:endParaRPr lang="en-IE"/>
          </a:p>
        </p:txBody>
      </p:sp>
      <p:pic>
        <p:nvPicPr>
          <p:cNvPr id="5" name="Picture Placeholder 4" descr="Firemen in a huddle">
            <a:hlinkClick r:id="rId3"/>
            <a:extLst>
              <a:ext uri="{FF2B5EF4-FFF2-40B4-BE49-F238E27FC236}">
                <a16:creationId xmlns:a16="http://schemas.microsoft.com/office/drawing/2014/main" id="{EC2BC379-3F56-8240-5D05-3B807540D6EA}"/>
              </a:ext>
            </a:extLst>
          </p:cNvPr>
          <p:cNvPicPr>
            <a:picLocks noChangeAspect="1"/>
          </p:cNvPicPr>
          <p:nvPr/>
        </p:nvPicPr>
        <p:blipFill>
          <a:blip r:embed="rId4">
            <a:extLst>
              <a:ext uri="{28A0092B-C50C-407E-A947-70E740481C1C}">
                <a14:useLocalDpi xmlns:a14="http://schemas.microsoft.com/office/drawing/2010/main" val="0"/>
              </a:ext>
            </a:extLst>
          </a:blip>
          <a:srcRect l="6273" r="6273"/>
          <a:stretch/>
        </p:blipFill>
        <p:spPr>
          <a:xfrm>
            <a:off x="7213600" y="1353847"/>
            <a:ext cx="5130800" cy="3913188"/>
          </a:xfrm>
          <a:prstGeom prst="rect">
            <a:avLst/>
          </a:prstGeom>
          <a:solidFill>
            <a:schemeClr val="bg1">
              <a:lumMod val="85000"/>
            </a:schemeClr>
          </a:solidFill>
        </p:spPr>
      </p:pic>
    </p:spTree>
    <p:extLst>
      <p:ext uri="{BB962C8B-B14F-4D97-AF65-F5344CB8AC3E}">
        <p14:creationId xmlns:p14="http://schemas.microsoft.com/office/powerpoint/2010/main" val="1913219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Ein- und Auschecken: </a:t>
            </a:r>
            <a:r>
              <a:rPr lang="en-GB" dirty="0"/>
              <a:t>Check-ins ermöglichen es den Organisatoren, vor der Sitzung zu prüfen, wie es den Teammitgliedern geht. Auch diese Aktivität zielt darauf ab, einen sicheren Raum für die Zusammenarbeit zu schaffen und ein besseres Engagement zu erreichen.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Beim Check-out stehen Selbstreflexion und Abschluss im Vordergrund.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Teams virtuell managen</a:t>
            </a:r>
          </a:p>
        </p:txBody>
      </p:sp>
      <p:pic>
        <p:nvPicPr>
          <p:cNvPr id="8" name="Gráfico 10" descr="Libro cerrado con relleno sólido">
            <a:extLst>
              <a:ext uri="{FF2B5EF4-FFF2-40B4-BE49-F238E27FC236}">
                <a16:creationId xmlns:a16="http://schemas.microsoft.com/office/drawing/2014/main" id="{C9D5C052-C8B3-EA7B-B92F-A335EA24C4E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30117"/>
            <a:ext cx="855980" cy="855980"/>
          </a:xfrm>
          <a:prstGeom prst="rect">
            <a:avLst/>
          </a:prstGeom>
        </p:spPr>
      </p:pic>
      <p:sp>
        <p:nvSpPr>
          <p:cNvPr id="9" name="CuadroTexto 5">
            <a:extLst>
              <a:ext uri="{FF2B5EF4-FFF2-40B4-BE49-F238E27FC236}">
                <a16:creationId xmlns:a16="http://schemas.microsoft.com/office/drawing/2014/main" id="{D35C5A88-C47B-F9A4-C859-E2447542D1B3}"/>
              </a:ext>
            </a:extLst>
          </p:cNvPr>
          <p:cNvSpPr txBox="1"/>
          <p:nvPr/>
        </p:nvSpPr>
        <p:spPr>
          <a:xfrm>
            <a:off x="1469956" y="5458107"/>
            <a:ext cx="7428672"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Wie Check-Ins und Check-Outs Ihnen helfen werden, stärkere Teams aufzubauen</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259563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"Alles, was gemessen und beobachtet wird, verbessert sich".</a:t>
            </a:r>
          </a:p>
        </p:txBody>
      </p:sp>
      <p:pic>
        <p:nvPicPr>
          <p:cNvPr id="5" name="Picture Placeholder 4" descr="Close-up of wooden white and yellow ruler">
            <a:extLst>
              <a:ext uri="{FF2B5EF4-FFF2-40B4-BE49-F238E27FC236}">
                <a16:creationId xmlns:a16="http://schemas.microsoft.com/office/drawing/2014/main" id="{B2A7C3F9-00B7-B947-A6BD-6DE860638DE8}"/>
              </a:ext>
            </a:extLst>
          </p:cNvPr>
          <p:cNvPicPr>
            <a:picLocks noGrp="1" noChangeAspect="1"/>
          </p:cNvPicPr>
          <p:nvPr>
            <p:ph type="pic" sz="quarter" idx="42"/>
          </p:nvPr>
        </p:nvPicPr>
        <p:blipFill>
          <a:blip r:embed="rId2">
            <a:grayscl/>
            <a:extLst>
              <a:ext uri="{28A0092B-C50C-407E-A947-70E740481C1C}">
                <a14:useLocalDpi xmlns:a14="http://schemas.microsoft.com/office/drawing/2010/main" val="0"/>
              </a:ext>
            </a:extLst>
          </a:blip>
          <a:srcRect l="8236" r="8236"/>
          <a:stretch>
            <a:fillRect/>
          </a:stretch>
        </p:blipFill>
        <p:spPr/>
      </p:pic>
      <p:sp>
        <p:nvSpPr>
          <p:cNvPr id="6" name="Freeform 13">
            <a:extLst>
              <a:ext uri="{FF2B5EF4-FFF2-40B4-BE49-F238E27FC236}">
                <a16:creationId xmlns:a16="http://schemas.microsoft.com/office/drawing/2014/main" id="{838F27FC-227C-D8C6-CAF3-489CFB7A06F4}"/>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E882CFC4-4BA7-56C6-D5AD-953CEB9E8ADF}"/>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3822C13-142F-BBCE-A33D-3BA5EE4C6D86}"/>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0DCCAB7F-6FE5-2795-621D-247EC6AA4601}"/>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0" name="Text Placeholder 6">
            <a:extLst>
              <a:ext uri="{FF2B5EF4-FFF2-40B4-BE49-F238E27FC236}">
                <a16:creationId xmlns:a16="http://schemas.microsoft.com/office/drawing/2014/main" id="{F1CEC325-B3C8-960F-C864-5D2B427EBC6C}"/>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Bob Parsons</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204164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898358" y="2485185"/>
            <a:ext cx="4867011" cy="3025975"/>
          </a:xfrm>
        </p:spPr>
        <p:txBody>
          <a:bodyPr lIns="91440" tIns="45720" rIns="91440" bIns="45720" anchor="t"/>
          <a:lstStyle/>
          <a:p>
            <a:pPr marL="342900" indent="-342900">
              <a:buClr>
                <a:schemeClr val="accent2"/>
              </a:buClr>
              <a:buFont typeface="Arial" panose="020B0604020202020204" pitchFamily="34" charset="0"/>
              <a:buChar char="•"/>
            </a:pPr>
            <a:r>
              <a:rPr lang="en-GB" sz="2200" dirty="0"/>
              <a:t>Einfach ausgedrückt könnte man den digitalen Entzug als den Prozess der Trennung von verschiedenen Online-Gadgets wie Smartphones, Computern oder Tablets usw. definieren. Wie bereits erwähnt, beeinträchtigt die übermäßige Nutzung von Bildschirmen das digitale Wohlbefinden (Lupton, 2018) und verringert die Leistung der Mitarbeiter. </a:t>
            </a:r>
            <a:endParaRPr lang="en-GB" sz="2200" dirty="0">
              <a:cs typeface="Calibri"/>
            </a:endParaRPr>
          </a:p>
          <a:p>
            <a:endParaRPr lang="en-ZA" sz="2200" dirty="0">
              <a:cs typeface="Calibri"/>
            </a:endParaRPr>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p:txBody>
          <a:bodyPr/>
          <a:lstStyle/>
          <a:p>
            <a:r>
              <a:rPr lang="en-GB" dirty="0"/>
              <a:t>Abschalten und die Vorteile der digitalen Entgiftung</a:t>
            </a:r>
            <a:endParaRPr lang="en-ZA" dirty="0"/>
          </a:p>
        </p:txBody>
      </p:sp>
      <p:pic>
        <p:nvPicPr>
          <p:cNvPr id="5" name="Imagen 5" descr="Enchufe eléctrico amarillo y naranja">
            <a:extLst>
              <a:ext uri="{FF2B5EF4-FFF2-40B4-BE49-F238E27FC236}">
                <a16:creationId xmlns:a16="http://schemas.microsoft.com/office/drawing/2014/main" id="{C16498AC-1D99-32D5-0C10-29F0661FE4E5}"/>
              </a:ext>
            </a:extLst>
          </p:cNvPr>
          <p:cNvPicPr>
            <a:picLocks noGrp="1" noChangeAspect="1"/>
          </p:cNvPicPr>
          <p:nvPr>
            <p:ph type="pic" sz="quarter" idx="42"/>
          </p:nvPr>
        </p:nvPicPr>
        <p:blipFill>
          <a:blip r:embed="rId2">
            <a:grayscl/>
          </a:blip>
          <a:srcRect l="2257" r="2257"/>
          <a:stretch>
            <a:fillRect/>
          </a:stretch>
        </p:blipFill>
        <p:spPr>
          <a:xfrm>
            <a:off x="6096000" y="1452563"/>
            <a:ext cx="6096000" cy="4256087"/>
          </a:xfrm>
          <a:prstGeom prst="rect">
            <a:avLst/>
          </a:prstGeom>
        </p:spPr>
      </p:pic>
    </p:spTree>
    <p:extLst>
      <p:ext uri="{BB962C8B-B14F-4D97-AF65-F5344CB8AC3E}">
        <p14:creationId xmlns:p14="http://schemas.microsoft.com/office/powerpoint/2010/main" val="1513062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33A0EB-A1E3-B021-F781-90E3C407FB24}"/>
              </a:ext>
            </a:extLst>
          </p:cNvPr>
          <p:cNvSpPr>
            <a:spLocks noGrp="1"/>
          </p:cNvSpPr>
          <p:nvPr>
            <p:ph type="body" sz="quarter" idx="18"/>
          </p:nvPr>
        </p:nvSpPr>
        <p:spPr>
          <a:xfrm>
            <a:off x="898358" y="2473812"/>
            <a:ext cx="4867011" cy="3025975"/>
          </a:xfrm>
        </p:spPr>
        <p:txBody>
          <a:bodyPr/>
          <a:lstStyle/>
          <a:p>
            <a:pPr marL="342900" indent="-342900">
              <a:buClr>
                <a:schemeClr val="accent2"/>
              </a:buClr>
              <a:buFont typeface="Arial" panose="020B0604020202020204" pitchFamily="34" charset="0"/>
              <a:buChar char="•"/>
            </a:pPr>
            <a:r>
              <a:rPr lang="en-GB" dirty="0"/>
              <a:t>Auf der Grundlage des von </a:t>
            </a:r>
            <a:r>
              <a:rPr lang="en-GB" dirty="0" err="1"/>
              <a:t>Grawitch </a:t>
            </a:r>
            <a:r>
              <a:rPr lang="en-GB" dirty="0"/>
              <a:t>et al. 2006 vorgeschlagenen Modells gibt es sieben Komponenten der digitalen Entgiftungsstrategien, die als exogene Variablen behandelt werden (</a:t>
            </a:r>
            <a:r>
              <a:rPr lang="en-GB" dirty="0" err="1"/>
              <a:t>Usmasakar </a:t>
            </a:r>
            <a:r>
              <a:rPr lang="en-GB" dirty="0"/>
              <a:t>et al., 2022). </a:t>
            </a:r>
          </a:p>
          <a:p>
            <a:endParaRPr lang="en-ZA" dirty="0"/>
          </a:p>
        </p:txBody>
      </p:sp>
      <p:sp>
        <p:nvSpPr>
          <p:cNvPr id="3" name="Text Placeholder 2">
            <a:extLst>
              <a:ext uri="{FF2B5EF4-FFF2-40B4-BE49-F238E27FC236}">
                <a16:creationId xmlns:a16="http://schemas.microsoft.com/office/drawing/2014/main" id="{EBFC1640-8402-A640-7B07-2009E0169D6D}"/>
              </a:ext>
            </a:extLst>
          </p:cNvPr>
          <p:cNvSpPr>
            <a:spLocks noGrp="1"/>
          </p:cNvSpPr>
          <p:nvPr>
            <p:ph type="body" sz="quarter" idx="16"/>
          </p:nvPr>
        </p:nvSpPr>
        <p:spPr/>
        <p:txBody>
          <a:bodyPr/>
          <a:lstStyle/>
          <a:p>
            <a:r>
              <a:rPr lang="en-GB" dirty="0"/>
              <a:t>Abschalten und die Vorteile der digitalen Entgiftung</a:t>
            </a:r>
            <a:endParaRPr lang="en-ZA" dirty="0"/>
          </a:p>
        </p:txBody>
      </p:sp>
      <p:pic>
        <p:nvPicPr>
          <p:cNvPr id="7" name="Marcador de contenido 3">
            <a:hlinkClick r:id="rId2"/>
            <a:extLst>
              <a:ext uri="{FF2B5EF4-FFF2-40B4-BE49-F238E27FC236}">
                <a16:creationId xmlns:a16="http://schemas.microsoft.com/office/drawing/2014/main" id="{4E84036D-FD35-6F22-3185-8B815C56DDD4}"/>
              </a:ext>
            </a:extLst>
          </p:cNvPr>
          <p:cNvPicPr>
            <a:picLocks noGrp="1" noChangeAspect="1"/>
          </p:cNvPicPr>
          <p:nvPr>
            <p:ph type="pic" sz="quarter" idx="42"/>
          </p:nvPr>
        </p:nvPicPr>
        <p:blipFill>
          <a:blip r:embed="rId3" cstate="print">
            <a:extLst>
              <a:ext uri="{28A0092B-C50C-407E-A947-70E740481C1C}">
                <a14:useLocalDpi xmlns:a14="http://schemas.microsoft.com/office/drawing/2010/main" val="0"/>
              </a:ext>
            </a:extLst>
          </a:blip>
          <a:srcRect t="4937" b="4937"/>
          <a:stretch>
            <a:fillRect/>
          </a:stretch>
        </p:blipFill>
        <p:spPr bwMode="auto">
          <a:xfrm>
            <a:off x="6096000" y="1452563"/>
            <a:ext cx="6096000" cy="4256087"/>
          </a:xfrm>
          <a:prstGeom prst="rect">
            <a:avLst/>
          </a:prstGeom>
          <a:noFill/>
          <a:ln>
            <a:noFill/>
          </a:ln>
        </p:spPr>
      </p:pic>
    </p:spTree>
    <p:extLst>
      <p:ext uri="{BB962C8B-B14F-4D97-AF65-F5344CB8AC3E}">
        <p14:creationId xmlns:p14="http://schemas.microsoft.com/office/powerpoint/2010/main" val="3639985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3"/>
              </a:buBlip>
            </a:pPr>
            <a:r>
              <a:rPr lang="en-GB" dirty="0"/>
              <a:t>Heute sind virtuelle Interaktionen vor allem während und nach der Pandemie zum Alltag geworden. Arbeitsplätze haben sich in abgelegene Orte verwandelt, wo jeder mit einem Bildschirm verbunden ist, aber weit entfernt von </a:t>
            </a:r>
            <a:r>
              <a:rPr lang="en-GB" dirty="0" err="1"/>
              <a:t>sozialen</a:t>
            </a:r>
            <a:r>
              <a:rPr lang="en-GB" dirty="0"/>
              <a:t> </a:t>
            </a:r>
            <a:r>
              <a:rPr lang="en-GB" dirty="0" err="1"/>
              <a:t>Interaktionen</a:t>
            </a:r>
            <a:r>
              <a:rPr lang="en-GB" dirty="0"/>
              <a:t>.  Als Leiter von </a:t>
            </a:r>
            <a:r>
              <a:rPr lang="en-GB" dirty="0" err="1"/>
              <a:t>Organisationen</a:t>
            </a:r>
            <a:r>
              <a:rPr lang="en-GB" dirty="0"/>
              <a:t> des </a:t>
            </a:r>
            <a:r>
              <a:rPr lang="en-GB" dirty="0" err="1"/>
              <a:t>dritten</a:t>
            </a:r>
            <a:r>
              <a:rPr lang="en-GB" dirty="0"/>
              <a:t> </a:t>
            </a:r>
            <a:r>
              <a:rPr lang="en-GB" dirty="0" err="1"/>
              <a:t>Sektors</a:t>
            </a:r>
            <a:r>
              <a:rPr lang="en-GB" dirty="0"/>
              <a:t> </a:t>
            </a:r>
            <a:r>
              <a:rPr lang="en-GB" dirty="0" err="1"/>
              <a:t>sehen</a:t>
            </a:r>
            <a:r>
              <a:rPr lang="en-GB" dirty="0"/>
              <a:t> </a:t>
            </a:r>
            <a:r>
              <a:rPr lang="en-GB" dirty="0" err="1"/>
              <a:t>wir</a:t>
            </a:r>
            <a:r>
              <a:rPr lang="en-GB" dirty="0"/>
              <a:t>, </a:t>
            </a:r>
            <a:r>
              <a:rPr lang="en-GB" dirty="0" err="1"/>
              <a:t>dass</a:t>
            </a:r>
            <a:r>
              <a:rPr lang="en-GB" dirty="0"/>
              <a:t> dies Herausforderungen für unsere Gemeinschaften mit sich bringt. </a:t>
            </a:r>
          </a:p>
          <a:p>
            <a:pPr marL="342900" indent="-342900">
              <a:buBlip>
                <a:blip r:embed="rId3"/>
              </a:buBlip>
            </a:pPr>
            <a:endParaRPr lang="en-GB" dirty="0"/>
          </a:p>
          <a:p>
            <a:pPr marL="342900" indent="-342900">
              <a:buBlip>
                <a:blip r:embed="rId3"/>
              </a:buBlip>
            </a:pPr>
            <a:r>
              <a:rPr lang="en-GB" dirty="0"/>
              <a:t>Auch wenn das Aufkommen digitaler Hilfsmittel einen wesentlichen Mechanismus für die virtuelle Sozialisierung geschaffen hat, wie z.B. die Nutzung von Videokonferenzen, hat die Gefahr des Missbrauchs und der ständigen Vernetzung die Aufmerksamkeit zahlreicher Ärzte und Psychologen auf sich gezogen, die diesen Missbrauch als direkte Folge des ¨Burn out¨ sehen. </a:t>
            </a:r>
          </a:p>
          <a:p>
            <a:pPr marL="0" indent="0"/>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Digitales Wohlbefinden: </a:t>
            </a:r>
            <a:r>
              <a:rPr lang="en-US" dirty="0"/>
              <a:t>Die Verschiebung verstehen </a:t>
            </a:r>
            <a:endParaRPr lang="en-US" b="1" dirty="0"/>
          </a:p>
        </p:txBody>
      </p:sp>
    </p:spTree>
    <p:extLst>
      <p:ext uri="{BB962C8B-B14F-4D97-AF65-F5344CB8AC3E}">
        <p14:creationId xmlns:p14="http://schemas.microsoft.com/office/powerpoint/2010/main" val="3370577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667724"/>
            <a:ext cx="10595237" cy="3272344"/>
          </a:xfrm>
        </p:spPr>
        <p:txBody>
          <a:bodyPr lIns="91440" tIns="45720" rIns="91440" bIns="45720" anchor="t"/>
          <a:lstStyle/>
          <a:p>
            <a:pPr marL="342900" indent="-342900">
              <a:buBlip>
                <a:blip r:embed="rId3"/>
              </a:buBlip>
            </a:pPr>
            <a:r>
              <a:rPr lang="en-GB" b="1" dirty="0">
                <a:solidFill>
                  <a:schemeClr val="accent2"/>
                </a:solidFill>
              </a:rPr>
              <a:t>No-Tech-Meetings: </a:t>
            </a:r>
            <a:r>
              <a:rPr lang="en-GB" dirty="0"/>
              <a:t>Multitasking behindert die Nützlichkeit. Das Googeln oder Überprüfen sozialer Medien kann die Aufmerksamkeit der </a:t>
            </a:r>
            <a:r>
              <a:rPr lang="en-GB" dirty="0" err="1"/>
              <a:t>Arbeitnehmer</a:t>
            </a:r>
            <a:r>
              <a:rPr lang="en-GB" dirty="0"/>
              <a:t> </a:t>
            </a:r>
            <a:r>
              <a:rPr lang="en-GB" dirty="0" err="1"/>
              <a:t>ablenken</a:t>
            </a:r>
            <a:r>
              <a:rPr lang="en-GB" dirty="0"/>
              <a:t>. </a:t>
            </a:r>
            <a:r>
              <a:rPr lang="en-GB" dirty="0" err="1">
                <a:ea typeface="+mn-lt"/>
                <a:cs typeface="+mn-lt"/>
              </a:rPr>
              <a:t>Ermuntern</a:t>
            </a:r>
            <a:r>
              <a:rPr lang="en-GB" dirty="0">
                <a:ea typeface="+mn-lt"/>
                <a:cs typeface="+mn-lt"/>
              </a:rPr>
              <a:t> Sie </a:t>
            </a:r>
            <a:r>
              <a:rPr lang="en-GB" dirty="0" err="1">
                <a:ea typeface="+mn-lt"/>
                <a:cs typeface="+mn-lt"/>
              </a:rPr>
              <a:t>Ihre</a:t>
            </a:r>
            <a:r>
              <a:rPr lang="en-GB" dirty="0">
                <a:ea typeface="+mn-lt"/>
                <a:cs typeface="+mn-lt"/>
              </a:rPr>
              <a:t> Mitarbeiter, </a:t>
            </a:r>
            <a:r>
              <a:rPr lang="en-GB" dirty="0" err="1">
                <a:ea typeface="+mn-lt"/>
                <a:cs typeface="+mn-lt"/>
              </a:rPr>
              <a:t>bei</a:t>
            </a:r>
            <a:r>
              <a:rPr lang="en-GB" dirty="0">
                <a:ea typeface="+mn-lt"/>
                <a:cs typeface="+mn-lt"/>
              </a:rPr>
              <a:t> </a:t>
            </a:r>
            <a:r>
              <a:rPr lang="en-GB" dirty="0" err="1">
                <a:ea typeface="+mn-lt"/>
                <a:cs typeface="+mn-lt"/>
              </a:rPr>
              <a:t>Teamsitzungen</a:t>
            </a:r>
            <a:r>
              <a:rPr lang="en-GB" dirty="0">
                <a:ea typeface="+mn-lt"/>
                <a:cs typeface="+mn-lt"/>
              </a:rPr>
              <a:t> </a:t>
            </a:r>
            <a:r>
              <a:rPr lang="en-GB" dirty="0" err="1">
                <a:ea typeface="+mn-lt"/>
                <a:cs typeface="+mn-lt"/>
              </a:rPr>
              <a:t>ein</a:t>
            </a:r>
            <a:r>
              <a:rPr lang="en-GB" dirty="0">
                <a:ea typeface="+mn-lt"/>
                <a:cs typeface="+mn-lt"/>
              </a:rPr>
              <a:t> </a:t>
            </a:r>
            <a:r>
              <a:rPr lang="en-GB" dirty="0" err="1">
                <a:ea typeface="+mn-lt"/>
                <a:cs typeface="+mn-lt"/>
              </a:rPr>
              <a:t>normales</a:t>
            </a:r>
            <a:r>
              <a:rPr lang="en-GB" dirty="0">
                <a:ea typeface="+mn-lt"/>
                <a:cs typeface="+mn-lt"/>
              </a:rPr>
              <a:t> </a:t>
            </a:r>
            <a:r>
              <a:rPr lang="en-GB" dirty="0" err="1">
                <a:ea typeface="+mn-lt"/>
                <a:cs typeface="+mn-lt"/>
              </a:rPr>
              <a:t>Notizbuch</a:t>
            </a:r>
            <a:r>
              <a:rPr lang="en-GB" dirty="0">
                <a:ea typeface="+mn-lt"/>
                <a:cs typeface="+mn-lt"/>
              </a:rPr>
              <a:t> </a:t>
            </a:r>
            <a:r>
              <a:rPr lang="en-GB" dirty="0" err="1">
                <a:ea typeface="+mn-lt"/>
                <a:cs typeface="+mn-lt"/>
              </a:rPr>
              <a:t>zu</a:t>
            </a:r>
            <a:r>
              <a:rPr lang="en-GB" dirty="0">
                <a:ea typeface="+mn-lt"/>
                <a:cs typeface="+mn-lt"/>
              </a:rPr>
              <a:t> </a:t>
            </a:r>
            <a:r>
              <a:rPr lang="en-GB" dirty="0" err="1">
                <a:ea typeface="+mn-lt"/>
                <a:cs typeface="+mn-lt"/>
              </a:rPr>
              <a:t>verwenden</a:t>
            </a:r>
            <a:r>
              <a:rPr lang="en-GB" dirty="0">
                <a:ea typeface="+mn-lt"/>
                <a:cs typeface="+mn-lt"/>
              </a:rPr>
              <a:t>.</a:t>
            </a:r>
            <a:r>
              <a:rPr lang="en-GB" dirty="0"/>
              <a:t> </a:t>
            </a:r>
          </a:p>
          <a:p>
            <a:pPr marL="342900" indent="-342900">
              <a:buBlip>
                <a:blip r:embed="rId3"/>
              </a:buBlip>
            </a:pPr>
            <a:endParaRPr lang="en-GB" dirty="0"/>
          </a:p>
          <a:p>
            <a:pPr marL="342900" indent="-342900">
              <a:buBlip>
                <a:blip r:embed="rId3"/>
              </a:buBlip>
            </a:pPr>
            <a:r>
              <a:rPr lang="en-GB" b="1" dirty="0">
                <a:solidFill>
                  <a:schemeClr val="accent2"/>
                </a:solidFill>
              </a:rPr>
              <a:t>Begrenzung auf einen Bildschirm: </a:t>
            </a:r>
            <a:r>
              <a:rPr lang="en-GB" dirty="0"/>
              <a:t>Halten Sie Smartphones von Ihrem Arbeitsbereich fern und stellen Sie sicher, dass Sie bei Bedarf ein paar Entwicklungen abgeschlossen haben, bevor Sie zum Telefon greifen. </a:t>
            </a:r>
          </a:p>
          <a:p>
            <a:pPr marL="342900" indent="-342900">
              <a:buBlip>
                <a:blip r:embed="rId3"/>
              </a:buBlip>
            </a:pPr>
            <a:endParaRPr lang="en-GB" dirty="0"/>
          </a:p>
          <a:p>
            <a:pPr marL="342900" indent="-342900">
              <a:buBlip>
                <a:blip r:embed="rId3"/>
              </a:buBlip>
            </a:pPr>
            <a:r>
              <a:rPr lang="en-GB" b="1" dirty="0">
                <a:solidFill>
                  <a:schemeClr val="accent2"/>
                </a:solidFill>
              </a:rPr>
              <a:t>Bildschirm-Pausen: </a:t>
            </a:r>
            <a:r>
              <a:rPr lang="en-GB" dirty="0"/>
              <a:t>Erinnern Sie sich an die Technik 20-20-20 oder wenden Sie andere Techniken an, die zu Ihren persönlichen Bedürfnissen passen.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Merkmale </a:t>
            </a:r>
          </a:p>
        </p:txBody>
      </p:sp>
    </p:spTree>
    <p:extLst>
      <p:ext uri="{BB962C8B-B14F-4D97-AF65-F5344CB8AC3E}">
        <p14:creationId xmlns:p14="http://schemas.microsoft.com/office/powerpoint/2010/main" val="2409425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2828"/>
            <a:ext cx="10595237" cy="3272344"/>
          </a:xfrm>
        </p:spPr>
        <p:txBody>
          <a:bodyPr/>
          <a:lstStyle/>
          <a:p>
            <a:pPr marL="342900" indent="-342900">
              <a:buBlip>
                <a:blip r:embed="rId3"/>
              </a:buBlip>
            </a:pPr>
            <a:r>
              <a:rPr lang="en-GB" b="1" dirty="0">
                <a:solidFill>
                  <a:schemeClr val="accent2"/>
                </a:solidFill>
              </a:rPr>
              <a:t>Technikfreies Fenster: </a:t>
            </a:r>
            <a:r>
              <a:rPr lang="en-GB" dirty="0"/>
              <a:t>Schalten Sie in der Mittagspause alle Ihre Geräte aus. Außerdem kann das Ausdrucken einiger Dokumente beim Lesen von Vorteil sein. Achten Sie darauf, dass der Arbeitsbereich gut beleuchtet ist. </a:t>
            </a:r>
          </a:p>
          <a:p>
            <a:pPr marL="342900" indent="-342900">
              <a:buBlip>
                <a:blip r:embed="rId3"/>
              </a:buBlip>
            </a:pPr>
            <a:endParaRPr lang="en-GB" dirty="0"/>
          </a:p>
          <a:p>
            <a:pPr marL="342900" indent="-342900">
              <a:buBlip>
                <a:blip r:embed="rId3"/>
              </a:buBlip>
            </a:pPr>
            <a:r>
              <a:rPr lang="en-GB" b="1" dirty="0">
                <a:solidFill>
                  <a:schemeClr val="accent2"/>
                </a:solidFill>
              </a:rPr>
              <a:t>Keine Benachrichtigungen: </a:t>
            </a:r>
            <a:r>
              <a:rPr lang="en-GB" dirty="0"/>
              <a:t>Versuchen Sie, Benachrichtigungen, die nicht unbedingt notwendig sind, auszuschalten, damit Sie mehr Zeit für sich haben. </a:t>
            </a:r>
          </a:p>
          <a:p>
            <a:pPr marL="342900" indent="-342900">
              <a:buBlip>
                <a:blip r:embed="rId3"/>
              </a:buBlip>
            </a:pPr>
            <a:endParaRPr lang="en-GB" dirty="0"/>
          </a:p>
          <a:p>
            <a:pPr marL="342900" indent="-342900">
              <a:buBlip>
                <a:blip r:embed="rId3"/>
              </a:buBlip>
            </a:pPr>
            <a:r>
              <a:rPr lang="en-GB" b="1" dirty="0">
                <a:solidFill>
                  <a:schemeClr val="accent2"/>
                </a:solidFill>
              </a:rPr>
              <a:t>Digitale Diät: </a:t>
            </a:r>
            <a:r>
              <a:rPr lang="en-GB" dirty="0"/>
              <a:t>Wann immer möglich, trennen Sie die Verbindung. Studien haben gezeigt, dass kurze Pausen die Produktivität steigern und das Stressniveau senken. </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Merkmale </a:t>
            </a:r>
          </a:p>
        </p:txBody>
      </p:sp>
    </p:spTree>
    <p:extLst>
      <p:ext uri="{BB962C8B-B14F-4D97-AF65-F5344CB8AC3E}">
        <p14:creationId xmlns:p14="http://schemas.microsoft.com/office/powerpoint/2010/main" val="466674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98173" y="1277158"/>
            <a:ext cx="10595237" cy="3272344"/>
          </a:xfrm>
        </p:spPr>
        <p:txBody>
          <a:bodyPr/>
          <a:lstStyle/>
          <a:p>
            <a:pPr marL="342900" indent="-342900">
              <a:buBlip>
                <a:blip r:embed="rId3"/>
              </a:buBlip>
            </a:pPr>
            <a:r>
              <a:rPr lang="en-GB" b="1" dirty="0">
                <a:solidFill>
                  <a:schemeClr val="accent2"/>
                </a:solidFill>
              </a:rPr>
              <a:t>Buddy-System: </a:t>
            </a:r>
            <a:r>
              <a:rPr lang="en-GB" dirty="0"/>
              <a:t>Mentoren oder Führungskräfte sowie Arbeitskollegen sind wichtig, um den digitalen Entzug zu fördern. Wenn die Organisation eine starke Kultur des ¨Digitalen Wohlbefindens¨ hat, stellen Sie sicher, dass alle Mitarbeiter auf der gleichen Seite sind. </a:t>
            </a:r>
          </a:p>
          <a:p>
            <a:pPr marL="0" indent="0"/>
            <a:endParaRPr lang="en-GB" dirty="0"/>
          </a:p>
          <a:p>
            <a:pPr marL="342900" indent="-342900">
              <a:buBlip>
                <a:blip r:embed="rId3"/>
              </a:buBlip>
            </a:pPr>
            <a:r>
              <a:rPr lang="en-GB" dirty="0"/>
              <a:t>Als Führungskraft kann es leicht passieren, dass Sie in Ihrer Arbeit versinken und einige der wichtigsten Anzeichen dafür, dass einige Ihrer Teammitglieder zusätzliche Unterstützung benötigen, nicht bemerken. Im nächsten Abschnitt dieses Moduls werden wir untersuchen, wie Sie einige der wichtigsten Herausforderungen im Bereich der digitalen Gesundheit besser erkennen können, damit Sie Ihr Team besser unterstützen können. </a:t>
            </a:r>
          </a:p>
          <a:p>
            <a:pPr marL="342900" indent="-342900">
              <a:buBlip>
                <a:blip r:embed="rId3"/>
              </a:buBlip>
            </a:pPr>
            <a:r>
              <a:rPr lang="en-GB" dirty="0"/>
              <a:t>Aber zuerst ist es Zeit für eine Reflexionsübung </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98173" y="473504"/>
            <a:ext cx="10595237" cy="803654"/>
          </a:xfrm>
        </p:spPr>
        <p:txBody>
          <a:bodyPr/>
          <a:lstStyle/>
          <a:p>
            <a:r>
              <a:rPr lang="en-GB" dirty="0"/>
              <a:t>Merkmale </a:t>
            </a:r>
          </a:p>
        </p:txBody>
      </p:sp>
    </p:spTree>
    <p:extLst>
      <p:ext uri="{BB962C8B-B14F-4D97-AF65-F5344CB8AC3E}">
        <p14:creationId xmlns:p14="http://schemas.microsoft.com/office/powerpoint/2010/main" val="293718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lIns="91440" tIns="45720" rIns="91440" bIns="45720" anchor="t">
            <a:noAutofit/>
          </a:bodyPr>
          <a:lstStyle/>
          <a:p>
            <a:r>
              <a:rPr lang="en-GB" b="1" dirty="0"/>
              <a:t>Reflexionsübung </a:t>
            </a:r>
            <a:endParaRPr lang="en-GB" b="1" dirty="0">
              <a:highlight>
                <a:srgbClr val="008000"/>
              </a:highlight>
            </a:endParaRP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404317"/>
            <a:ext cx="10595236" cy="4426853"/>
          </a:xfrm>
          <a:prstGeom prst="rect">
            <a:avLst/>
          </a:prstGeom>
          <a:noFill/>
        </p:spPr>
        <p:txBody>
          <a:bodyPr wrap="square">
            <a:spAutoFit/>
          </a:bodyPr>
          <a:lstStyle/>
          <a:p>
            <a:pPr marL="457200" lvl="0" indent="-457200">
              <a:lnSpc>
                <a:spcPct val="90000"/>
              </a:lnSpc>
              <a:spcBef>
                <a:spcPts val="1000"/>
              </a:spcBef>
              <a:buClr>
                <a:srgbClr val="0D9390"/>
              </a:buClr>
              <a:buBlip>
                <a:blip r:embed="rId3"/>
              </a:buBlip>
              <a:defRPr/>
            </a:pPr>
            <a:r>
              <a:rPr lang="en-US" sz="2400" dirty="0">
                <a:solidFill>
                  <a:srgbClr val="000000"/>
                </a:solidFill>
              </a:rPr>
              <a:t>Denken Sie an den März 2020 und den Übergang zur virtuellen Arbeit zurück. Überlegen Sie, wie sich dieser Wandel auf Ihre Rolle bei der Leitung Ihres Teams im dritten Sektor ausgewirkt hat. Denken Sie über die folgenden Aspekte nach:</a:t>
            </a:r>
          </a:p>
          <a:p>
            <a:pPr lvl="0">
              <a:lnSpc>
                <a:spcPct val="90000"/>
              </a:lnSpc>
              <a:spcBef>
                <a:spcPts val="1000"/>
              </a:spcBef>
              <a:buClr>
                <a:srgbClr val="0D9390"/>
              </a:buClr>
              <a:defRPr/>
            </a:pPr>
            <a:r>
              <a:rPr lang="en-US" sz="2400" b="1" dirty="0">
                <a:solidFill>
                  <a:srgbClr val="000000"/>
                </a:solidFill>
              </a:rPr>
              <a:t>Herausforderungen im Teammanagement:</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Standen Sie bei der Leitung Ihres Teams in der virtuellen Arbeitsumgebung vor Herausforderungen?</a:t>
            </a:r>
          </a:p>
          <a:p>
            <a:pPr marL="914400" lvl="1" indent="-457200">
              <a:lnSpc>
                <a:spcPct val="90000"/>
              </a:lnSpc>
              <a:spcBef>
                <a:spcPts val="1000"/>
              </a:spcBef>
              <a:buClr>
                <a:srgbClr val="0D9390"/>
              </a:buClr>
              <a:buFont typeface="Arial" panose="020B0604020202020204" pitchFamily="34" charset="0"/>
              <a:buChar char="•"/>
              <a:defRPr/>
            </a:pPr>
            <a:r>
              <a:rPr lang="en-US" sz="2400" dirty="0">
                <a:solidFill>
                  <a:srgbClr val="000000"/>
                </a:solidFill>
              </a:rPr>
              <a:t>Wenn ja, in welchen spezifischen Bereichen gab es Schwierigkeiten beim Teammanagement?</a:t>
            </a:r>
          </a:p>
          <a:p>
            <a:pPr>
              <a:lnSpc>
                <a:spcPct val="90000"/>
              </a:lnSpc>
              <a:spcBef>
                <a:spcPts val="1000"/>
              </a:spcBef>
              <a:buClr>
                <a:srgbClr val="0D9390"/>
              </a:buClr>
              <a:defRPr/>
            </a:pPr>
            <a:r>
              <a:rPr lang="en-US" sz="2400" b="1" dirty="0">
                <a:solidFill>
                  <a:srgbClr val="000000"/>
                </a:solidFill>
              </a:rPr>
              <a:t>Wirksame Strategien:</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Ermittlung von Strategien oder Praktiken, die sich als wirksam für die Aufrechterhaltung des Teamzusammenhalts und der Produktivität erwiesen haben.</a:t>
            </a: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9094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b="1" dirty="0"/>
              <a:t>Reflexionsübung </a:t>
            </a:r>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526217"/>
            <a:ext cx="10595236" cy="5128583"/>
          </a:xfrm>
          <a:prstGeom prst="rect">
            <a:avLst/>
          </a:prstGeom>
          <a:noFill/>
        </p:spPr>
        <p:txBody>
          <a:bodyPr wrap="square" lIns="91440" tIns="45720" rIns="91440" bIns="45720" anchor="t">
            <a:spAutoFit/>
          </a:bodyPr>
          <a:lstStyle/>
          <a:p>
            <a:pPr>
              <a:lnSpc>
                <a:spcPct val="90000"/>
              </a:lnSpc>
              <a:spcBef>
                <a:spcPts val="1000"/>
              </a:spcBef>
              <a:buClr>
                <a:srgbClr val="0D9390"/>
              </a:buClr>
              <a:defRPr/>
            </a:pPr>
            <a:r>
              <a:rPr lang="en-US" sz="2400" b="1" dirty="0">
                <a:solidFill>
                  <a:srgbClr val="000000"/>
                </a:solidFill>
              </a:rPr>
              <a:t>Wirksame Strategien werden fortgesetzt:</a:t>
            </a:r>
          </a:p>
          <a:p>
            <a:pPr marL="800100" lvl="1" indent="-342900">
              <a:lnSpc>
                <a:spcPct val="90000"/>
              </a:lnSpc>
              <a:spcBef>
                <a:spcPts val="1000"/>
              </a:spcBef>
              <a:buClr>
                <a:srgbClr val="0D9390"/>
              </a:buClr>
              <a:buFont typeface="Arial" panose="020B0604020202020204" pitchFamily="34" charset="0"/>
              <a:buChar char="•"/>
              <a:defRPr/>
            </a:pPr>
            <a:r>
              <a:rPr lang="en-US" sz="2400" dirty="0">
                <a:solidFill>
                  <a:srgbClr val="000000"/>
                </a:solidFill>
              </a:rPr>
              <a:t>Welche Maßnahmen haben Sie als Führungskraft ergriffen, die sich positiv auf das Wohlbefinden Ihres Teams ausgewirkt haben?</a:t>
            </a:r>
            <a:endParaRPr lang="en-US" sz="2400" b="1" dirty="0">
              <a:solidFill>
                <a:srgbClr val="000000"/>
              </a:solidFill>
            </a:endParaRPr>
          </a:p>
          <a:p>
            <a:pPr lvl="1">
              <a:lnSpc>
                <a:spcPct val="90000"/>
              </a:lnSpc>
              <a:spcBef>
                <a:spcPts val="1000"/>
              </a:spcBef>
              <a:defRPr/>
            </a:pPr>
            <a:r>
              <a:rPr lang="en-US" sz="2400" b="1" dirty="0">
                <a:solidFill>
                  <a:srgbClr val="000000"/>
                </a:solidFill>
              </a:rPr>
              <a:t>Überarbeitete Ansätze:</a:t>
            </a:r>
            <a:endParaRPr lang="en-US" dirty="0"/>
          </a:p>
          <a:p>
            <a:pPr lvl="1">
              <a:lnSpc>
                <a:spcPct val="90000"/>
              </a:lnSpc>
              <a:spcBef>
                <a:spcPts val="1000"/>
              </a:spcBef>
              <a:buClr>
                <a:srgbClr val="0D9390"/>
              </a:buClr>
              <a:defRPr/>
            </a:pPr>
            <a:r>
              <a:rPr lang="en-US" sz="2400" dirty="0">
                <a:solidFill>
                  <a:srgbClr val="000000"/>
                </a:solidFill>
              </a:rPr>
              <a:t>Überlegen Sie im Nachhinein, ob es Aspekte des Teammanagements gibt, die Sie heute anders handhaben würden.</a:t>
            </a:r>
          </a:p>
          <a:p>
            <a:pPr lvl="1">
              <a:lnSpc>
                <a:spcPct val="90000"/>
              </a:lnSpc>
              <a:spcBef>
                <a:spcPts val="1000"/>
              </a:spcBef>
              <a:buClr>
                <a:srgbClr val="0D9390"/>
              </a:buClr>
              <a:defRPr/>
            </a:pPr>
            <a:r>
              <a:rPr lang="en-US" sz="2400" dirty="0">
                <a:solidFill>
                  <a:srgbClr val="000000"/>
                </a:solidFill>
              </a:rPr>
              <a:t>Wie haben Ihre Erkenntnisse aus dem vergangenen Jahr Ihre Vorgehensweise bei der Leitung eines virtuellen Teams beeinflusst?</a:t>
            </a:r>
          </a:p>
          <a:p>
            <a:pPr lvl="0">
              <a:lnSpc>
                <a:spcPct val="90000"/>
              </a:lnSpc>
              <a:spcBef>
                <a:spcPts val="1000"/>
              </a:spcBef>
              <a:buClr>
                <a:srgbClr val="0D9390"/>
              </a:buClr>
              <a:defRPr/>
            </a:pPr>
            <a:r>
              <a:rPr lang="en-US" sz="2400" dirty="0">
                <a:solidFill>
                  <a:srgbClr val="000000"/>
                </a:solidFill>
              </a:rPr>
              <a:t>Diese Reflexionsübung soll Ihnen dabei helfen, wertvolle Erkenntnisse aus Ihren Erfahrungen zu gewinnen und sie auf Ihre Rolle als Führungskraft mit Verantwortung für das Teammanagement im dritten Sektor anzuwenden.</a:t>
            </a:r>
          </a:p>
          <a:p>
            <a:pPr marR="0" lvl="0" algn="l" defTabSz="914400" rtl="0" eaLnBrk="1" fontAlgn="auto" latinLnBrk="0" hangingPunct="1">
              <a:lnSpc>
                <a:spcPct val="100000"/>
              </a:lnSpc>
              <a:spcBef>
                <a:spcPts val="0"/>
              </a:spcBef>
              <a:spcAft>
                <a:spcPts val="0"/>
              </a:spcAft>
              <a:buClr>
                <a:srgbClr val="0D9390"/>
              </a:buClr>
              <a:buSzTx/>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914400" marR="0" lvl="1" indent="-457200" algn="l" defTabSz="914400" rtl="0" eaLnBrk="1" fontAlgn="auto" latinLnBrk="0" hangingPunct="1">
              <a:lnSpc>
                <a:spcPct val="100000"/>
              </a:lnSpc>
              <a:spcBef>
                <a:spcPts val="0"/>
              </a:spcBef>
              <a:spcAft>
                <a:spcPts val="0"/>
              </a:spcAft>
              <a:buClr>
                <a:srgbClr val="0D9390"/>
              </a:buClr>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42077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Identifizierung von Herausforderungen im Bereich der digitalen Gesundheit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03</a:t>
            </a:r>
          </a:p>
        </p:txBody>
      </p:sp>
    </p:spTree>
    <p:extLst>
      <p:ext uri="{BB962C8B-B14F-4D97-AF65-F5344CB8AC3E}">
        <p14:creationId xmlns:p14="http://schemas.microsoft.com/office/powerpoint/2010/main" val="2229689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r>
              <a:rPr lang="en-IE" dirty="0"/>
              <a:t>In Abschnitt 3 erfahren Sie mehr über die Identifizierung digitaler Gesundheitsherausforderungen und insbesondere über</a:t>
            </a:r>
          </a:p>
          <a:p>
            <a:r>
              <a:rPr lang="en-IE" dirty="0"/>
              <a:t>3.1 Gemeinsame Herausforderungen für die digitale Gesundheit</a:t>
            </a:r>
          </a:p>
          <a:p>
            <a:r>
              <a:rPr lang="en-IE" dirty="0"/>
              <a:t>   - Digitaler Burnout</a:t>
            </a:r>
          </a:p>
          <a:p>
            <a:r>
              <a:rPr lang="en-IE" dirty="0"/>
              <a:t>   - Informationsüberlastung</a:t>
            </a:r>
          </a:p>
          <a:p>
            <a:r>
              <a:rPr lang="en-IE" dirty="0"/>
              <a:t>   - Bewältigung der ständigen Konnektivität</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Abschnitt 3: Identifizierung von Herausforderungen im Bereich der digitalen Gesundheit</a:t>
            </a:r>
          </a:p>
          <a:p>
            <a:endParaRPr lang="en-US" dirty="0"/>
          </a:p>
        </p:txBody>
      </p:sp>
    </p:spTree>
    <p:extLst>
      <p:ext uri="{BB962C8B-B14F-4D97-AF65-F5344CB8AC3E}">
        <p14:creationId xmlns:p14="http://schemas.microsoft.com/office/powerpoint/2010/main" val="405690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02706" y="1134243"/>
            <a:ext cx="6106334" cy="3995028"/>
          </a:xfrm>
        </p:spPr>
        <p:txBody>
          <a:bodyPr/>
          <a:lstStyle/>
          <a:p>
            <a:pPr marL="0" indent="0"/>
            <a:r>
              <a:rPr lang="en-US" sz="2300" b="1" dirty="0"/>
              <a:t>Konzentrationsschwierigkeiten: </a:t>
            </a:r>
            <a:r>
              <a:rPr lang="en-US" sz="2300" dirty="0"/>
              <a:t>Das Hauptproblem, das sich aus der intensiven Beschäftigung mit der digitalen Welt ergibt und zu verminderter Konzentration und Effizienz führt.</a:t>
            </a:r>
          </a:p>
          <a:p>
            <a:pPr marL="342900" indent="-342900">
              <a:buBlip>
                <a:blip r:embed="rId3"/>
              </a:buBlip>
            </a:pPr>
            <a:r>
              <a:rPr lang="en-US" sz="2300" b="1" dirty="0">
                <a:solidFill>
                  <a:schemeClr val="accent2"/>
                </a:solidFill>
              </a:rPr>
              <a:t>Juckende Augen, das Gefühl, überfordert zu sein, Nacken- </a:t>
            </a:r>
            <a:r>
              <a:rPr lang="en-US" sz="2300" dirty="0"/>
              <a:t>und </a:t>
            </a:r>
            <a:r>
              <a:rPr lang="en-US" sz="2300" b="1" dirty="0">
                <a:solidFill>
                  <a:schemeClr val="accent2"/>
                </a:solidFill>
              </a:rPr>
              <a:t>Kopfschmerzen </a:t>
            </a:r>
            <a:r>
              <a:rPr lang="en-US" sz="2300" dirty="0"/>
              <a:t>sind miteinander verbundene Symptome, die Konzentrationsschwierigkeiten verschlimmern.</a:t>
            </a:r>
          </a:p>
          <a:p>
            <a:pPr marL="0" indent="0"/>
            <a:r>
              <a:rPr lang="en-US" sz="2300" dirty="0"/>
              <a:t>Grafisch dargestellt, greifen diese Symptome ineinander und verstärken das zentrale Problem der Aufrechterhaltung von Aufmerksamkeit und Produktivität in einem digital gesättigten Arbeitsumfeld.</a:t>
            </a:r>
            <a:endParaRPr lang="en-GB" sz="2300" dirty="0"/>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65428" y="486352"/>
            <a:ext cx="10595237" cy="803654"/>
          </a:xfrm>
        </p:spPr>
        <p:txBody>
          <a:bodyPr/>
          <a:lstStyle/>
          <a:p>
            <a:r>
              <a:rPr lang="en-US" b="1" dirty="0"/>
              <a:t>Symptome der digitalen Müdigkeit </a:t>
            </a:r>
          </a:p>
        </p:txBody>
      </p:sp>
      <p:grpSp>
        <p:nvGrpSpPr>
          <p:cNvPr id="2" name="Group 1">
            <a:extLst>
              <a:ext uri="{FF2B5EF4-FFF2-40B4-BE49-F238E27FC236}">
                <a16:creationId xmlns:a16="http://schemas.microsoft.com/office/drawing/2014/main" id="{6D1E4CE2-F4A6-14F6-C58D-C1CC4913008B}"/>
              </a:ext>
            </a:extLst>
          </p:cNvPr>
          <p:cNvGrpSpPr/>
          <p:nvPr/>
        </p:nvGrpSpPr>
        <p:grpSpPr>
          <a:xfrm>
            <a:off x="9056570" y="3131757"/>
            <a:ext cx="750680" cy="746884"/>
            <a:chOff x="7284496" y="2127428"/>
            <a:chExt cx="2245645" cy="2249982"/>
          </a:xfrm>
        </p:grpSpPr>
        <p:grpSp>
          <p:nvGrpSpPr>
            <p:cNvPr id="3" name="Graphic 3">
              <a:extLst>
                <a:ext uri="{FF2B5EF4-FFF2-40B4-BE49-F238E27FC236}">
                  <a16:creationId xmlns:a16="http://schemas.microsoft.com/office/drawing/2014/main" id="{51A2B51D-AD86-DA15-2007-99B99480A998}"/>
                </a:ext>
              </a:extLst>
            </p:cNvPr>
            <p:cNvGrpSpPr/>
            <p:nvPr/>
          </p:nvGrpSpPr>
          <p:grpSpPr>
            <a:xfrm>
              <a:off x="7284496" y="2127428"/>
              <a:ext cx="2245645" cy="2249982"/>
              <a:chOff x="5098317" y="2100784"/>
              <a:chExt cx="2245645" cy="2249982"/>
            </a:xfrm>
            <a:solidFill>
              <a:srgbClr val="000000"/>
            </a:solidFill>
          </p:grpSpPr>
          <p:sp>
            <p:nvSpPr>
              <p:cNvPr id="9" name="Freeform 8">
                <a:extLst>
                  <a:ext uri="{FF2B5EF4-FFF2-40B4-BE49-F238E27FC236}">
                    <a16:creationId xmlns:a16="http://schemas.microsoft.com/office/drawing/2014/main" id="{14064180-4827-1179-20DB-353074DC9D84}"/>
                  </a:ext>
                </a:extLst>
              </p:cNvPr>
              <p:cNvSpPr/>
              <p:nvPr/>
            </p:nvSpPr>
            <p:spPr>
              <a:xfrm>
                <a:off x="5098317" y="2100784"/>
                <a:ext cx="2244434" cy="2249772"/>
              </a:xfrm>
              <a:custGeom>
                <a:avLst/>
                <a:gdLst>
                  <a:gd name="connsiteX0" fmla="*/ 1547886 w 2244435"/>
                  <a:gd name="connsiteY0" fmla="*/ 434488 h 2249773"/>
                  <a:gd name="connsiteX1" fmla="*/ 1537003 w 2244435"/>
                  <a:gd name="connsiteY1" fmla="*/ 302650 h 2249773"/>
                  <a:gd name="connsiteX2" fmla="*/ 1521282 w 2244435"/>
                  <a:gd name="connsiteY2" fmla="*/ 117593 h 2249773"/>
                  <a:gd name="connsiteX3" fmla="*/ 1631932 w 2244435"/>
                  <a:gd name="connsiteY3" fmla="*/ 269 h 2249773"/>
                  <a:gd name="connsiteX4" fmla="*/ 1704489 w 2244435"/>
                  <a:gd name="connsiteY4" fmla="*/ 269 h 2249773"/>
                  <a:gd name="connsiteX5" fmla="*/ 1809697 w 2244435"/>
                  <a:gd name="connsiteY5" fmla="*/ 113964 h 2249773"/>
                  <a:gd name="connsiteX6" fmla="*/ 1789744 w 2244435"/>
                  <a:gd name="connsiteY6" fmla="*/ 355869 h 2249773"/>
                  <a:gd name="connsiteX7" fmla="*/ 1783093 w 2244435"/>
                  <a:gd name="connsiteY7" fmla="*/ 435697 h 2249773"/>
                  <a:gd name="connsiteX8" fmla="*/ 1807883 w 2244435"/>
                  <a:gd name="connsiteY8" fmla="*/ 435697 h 2249773"/>
                  <a:gd name="connsiteX9" fmla="*/ 2127134 w 2244435"/>
                  <a:gd name="connsiteY9" fmla="*/ 435697 h 2249773"/>
                  <a:gd name="connsiteX10" fmla="*/ 2244435 w 2244435"/>
                  <a:gd name="connsiteY10" fmla="*/ 553021 h 2249773"/>
                  <a:gd name="connsiteX11" fmla="*/ 2244435 w 2244435"/>
                  <a:gd name="connsiteY11" fmla="*/ 1190440 h 2249773"/>
                  <a:gd name="connsiteX12" fmla="*/ 2128344 w 2244435"/>
                  <a:gd name="connsiteY12" fmla="*/ 1307159 h 2249773"/>
                  <a:gd name="connsiteX13" fmla="*/ 1843557 w 2244435"/>
                  <a:gd name="connsiteY13" fmla="*/ 1307764 h 2249773"/>
                  <a:gd name="connsiteX14" fmla="*/ 1812720 w 2244435"/>
                  <a:gd name="connsiteY14" fmla="*/ 1320464 h 2249773"/>
                  <a:gd name="connsiteX15" fmla="*/ 1711744 w 2244435"/>
                  <a:gd name="connsiteY15" fmla="*/ 1420855 h 2249773"/>
                  <a:gd name="connsiteX16" fmla="*/ 1610769 w 2244435"/>
                  <a:gd name="connsiteY16" fmla="*/ 1444440 h 2249773"/>
                  <a:gd name="connsiteX17" fmla="*/ 1556956 w 2244435"/>
                  <a:gd name="connsiteY17" fmla="*/ 1356145 h 2249773"/>
                  <a:gd name="connsiteX18" fmla="*/ 1556956 w 2244435"/>
                  <a:gd name="connsiteY18" fmla="*/ 1306554 h 2249773"/>
                  <a:gd name="connsiteX19" fmla="*/ 1530956 w 2244435"/>
                  <a:gd name="connsiteY19" fmla="*/ 1306554 h 2249773"/>
                  <a:gd name="connsiteX20" fmla="*/ 1205054 w 2244435"/>
                  <a:gd name="connsiteY20" fmla="*/ 1306554 h 2249773"/>
                  <a:gd name="connsiteX21" fmla="*/ 1086544 w 2244435"/>
                  <a:gd name="connsiteY21" fmla="*/ 1188021 h 2249773"/>
                  <a:gd name="connsiteX22" fmla="*/ 1086544 w 2244435"/>
                  <a:gd name="connsiteY22" fmla="*/ 1065859 h 2249773"/>
                  <a:gd name="connsiteX23" fmla="*/ 1017010 w 2244435"/>
                  <a:gd name="connsiteY23" fmla="*/ 1169878 h 2249773"/>
                  <a:gd name="connsiteX24" fmla="*/ 1013987 w 2244435"/>
                  <a:gd name="connsiteY24" fmla="*/ 1189231 h 2249773"/>
                  <a:gd name="connsiteX25" fmla="*/ 1012777 w 2244435"/>
                  <a:gd name="connsiteY25" fmla="*/ 1350097 h 2249773"/>
                  <a:gd name="connsiteX26" fmla="*/ 989801 w 2244435"/>
                  <a:gd name="connsiteY26" fmla="*/ 1469236 h 2249773"/>
                  <a:gd name="connsiteX27" fmla="*/ 992824 w 2244435"/>
                  <a:gd name="connsiteY27" fmla="*/ 1497659 h 2249773"/>
                  <a:gd name="connsiteX28" fmla="*/ 1012777 w 2244435"/>
                  <a:gd name="connsiteY28" fmla="*/ 1562974 h 2249773"/>
                  <a:gd name="connsiteX29" fmla="*/ 1013382 w 2244435"/>
                  <a:gd name="connsiteY29" fmla="*/ 1998402 h 2249773"/>
                  <a:gd name="connsiteX30" fmla="*/ 767292 w 2244435"/>
                  <a:gd name="connsiteY30" fmla="*/ 2248774 h 2249773"/>
                  <a:gd name="connsiteX31" fmla="*/ 11488 w 2244435"/>
                  <a:gd name="connsiteY31" fmla="*/ 2249379 h 2249773"/>
                  <a:gd name="connsiteX32" fmla="*/ 0 w 2244435"/>
                  <a:gd name="connsiteY32" fmla="*/ 2248169 h 2249773"/>
                  <a:gd name="connsiteX33" fmla="*/ 0 w 2244435"/>
                  <a:gd name="connsiteY33" fmla="*/ 2223978 h 2249773"/>
                  <a:gd name="connsiteX34" fmla="*/ 0 w 2244435"/>
                  <a:gd name="connsiteY34" fmla="*/ 1602888 h 2249773"/>
                  <a:gd name="connsiteX35" fmla="*/ 217672 w 2244435"/>
                  <a:gd name="connsiteY35" fmla="*/ 1378521 h 2249773"/>
                  <a:gd name="connsiteX36" fmla="*/ 238834 w 2244435"/>
                  <a:gd name="connsiteY36" fmla="*/ 1366426 h 2249773"/>
                  <a:gd name="connsiteX37" fmla="*/ 240043 w 2244435"/>
                  <a:gd name="connsiteY37" fmla="*/ 1364612 h 2249773"/>
                  <a:gd name="connsiteX38" fmla="*/ 233392 w 2244435"/>
                  <a:gd name="connsiteY38" fmla="*/ 1138431 h 2249773"/>
                  <a:gd name="connsiteX39" fmla="*/ 125766 w 2244435"/>
                  <a:gd name="connsiteY39" fmla="*/ 1002964 h 2249773"/>
                  <a:gd name="connsiteX40" fmla="*/ 71348 w 2244435"/>
                  <a:gd name="connsiteY40" fmla="*/ 887455 h 2249773"/>
                  <a:gd name="connsiteX41" fmla="*/ 113673 w 2244435"/>
                  <a:gd name="connsiteY41" fmla="*/ 618940 h 2249773"/>
                  <a:gd name="connsiteX42" fmla="*/ 594364 w 2244435"/>
                  <a:gd name="connsiteY42" fmla="*/ 289950 h 2249773"/>
                  <a:gd name="connsiteX43" fmla="*/ 779990 w 2244435"/>
                  <a:gd name="connsiteY43" fmla="*/ 289345 h 2249773"/>
                  <a:gd name="connsiteX44" fmla="*/ 803571 w 2244435"/>
                  <a:gd name="connsiteY44" fmla="*/ 281483 h 2249773"/>
                  <a:gd name="connsiteX45" fmla="*/ 974685 w 2244435"/>
                  <a:gd name="connsiteY45" fmla="*/ 218588 h 2249773"/>
                  <a:gd name="connsiteX46" fmla="*/ 1304820 w 2244435"/>
                  <a:gd name="connsiteY46" fmla="*/ 418764 h 2249773"/>
                  <a:gd name="connsiteX47" fmla="*/ 1335657 w 2244435"/>
                  <a:gd name="connsiteY47" fmla="*/ 435697 h 2249773"/>
                  <a:gd name="connsiteX48" fmla="*/ 1525514 w 2244435"/>
                  <a:gd name="connsiteY48" fmla="*/ 435093 h 2249773"/>
                  <a:gd name="connsiteX49" fmla="*/ 1547886 w 2244435"/>
                  <a:gd name="connsiteY49" fmla="*/ 434488 h 2249773"/>
                  <a:gd name="connsiteX50" fmla="*/ 1629513 w 2244435"/>
                  <a:gd name="connsiteY50" fmla="*/ 1233983 h 2249773"/>
                  <a:gd name="connsiteX51" fmla="*/ 1630118 w 2244435"/>
                  <a:gd name="connsiteY51" fmla="*/ 1344050 h 2249773"/>
                  <a:gd name="connsiteX52" fmla="*/ 1639187 w 2244435"/>
                  <a:gd name="connsiteY52" fmla="*/ 1376707 h 2249773"/>
                  <a:gd name="connsiteX53" fmla="*/ 1670024 w 2244435"/>
                  <a:gd name="connsiteY53" fmla="*/ 1359773 h 2249773"/>
                  <a:gd name="connsiteX54" fmla="*/ 1782488 w 2244435"/>
                  <a:gd name="connsiteY54" fmla="*/ 1248497 h 2249773"/>
                  <a:gd name="connsiteX55" fmla="*/ 1815139 w 2244435"/>
                  <a:gd name="connsiteY55" fmla="*/ 1235193 h 2249773"/>
                  <a:gd name="connsiteX56" fmla="*/ 2124716 w 2244435"/>
                  <a:gd name="connsiteY56" fmla="*/ 1234588 h 2249773"/>
                  <a:gd name="connsiteX57" fmla="*/ 2171878 w 2244435"/>
                  <a:gd name="connsiteY57" fmla="*/ 1186812 h 2249773"/>
                  <a:gd name="connsiteX58" fmla="*/ 2171878 w 2244435"/>
                  <a:gd name="connsiteY58" fmla="*/ 556650 h 2249773"/>
                  <a:gd name="connsiteX59" fmla="*/ 2124716 w 2244435"/>
                  <a:gd name="connsiteY59" fmla="*/ 508874 h 2249773"/>
                  <a:gd name="connsiteX60" fmla="*/ 1796999 w 2244435"/>
                  <a:gd name="connsiteY60" fmla="*/ 508874 h 2249773"/>
                  <a:gd name="connsiteX61" fmla="*/ 1779465 w 2244435"/>
                  <a:gd name="connsiteY61" fmla="*/ 509478 h 2249773"/>
                  <a:gd name="connsiteX62" fmla="*/ 1678489 w 2244435"/>
                  <a:gd name="connsiteY62" fmla="*/ 581445 h 2249773"/>
                  <a:gd name="connsiteX63" fmla="*/ 1624071 w 2244435"/>
                  <a:gd name="connsiteY63" fmla="*/ 581445 h 2249773"/>
                  <a:gd name="connsiteX64" fmla="*/ 1568444 w 2244435"/>
                  <a:gd name="connsiteY64" fmla="*/ 551812 h 2249773"/>
                  <a:gd name="connsiteX65" fmla="*/ 1549096 w 2244435"/>
                  <a:gd name="connsiteY65" fmla="*/ 508874 h 2249773"/>
                  <a:gd name="connsiteX66" fmla="*/ 1526119 w 2244435"/>
                  <a:gd name="connsiteY66" fmla="*/ 508874 h 2249773"/>
                  <a:gd name="connsiteX67" fmla="*/ 1350773 w 2244435"/>
                  <a:gd name="connsiteY67" fmla="*/ 508874 h 2249773"/>
                  <a:gd name="connsiteX68" fmla="*/ 1353191 w 2244435"/>
                  <a:gd name="connsiteY68" fmla="*/ 523388 h 2249773"/>
                  <a:gd name="connsiteX69" fmla="*/ 1374958 w 2244435"/>
                  <a:gd name="connsiteY69" fmla="*/ 675183 h 2249773"/>
                  <a:gd name="connsiteX70" fmla="*/ 1195379 w 2244435"/>
                  <a:gd name="connsiteY70" fmla="*/ 871731 h 2249773"/>
                  <a:gd name="connsiteX71" fmla="*/ 1180263 w 2244435"/>
                  <a:gd name="connsiteY71" fmla="*/ 877174 h 2249773"/>
                  <a:gd name="connsiteX72" fmla="*/ 1158496 w 2244435"/>
                  <a:gd name="connsiteY72" fmla="*/ 942488 h 2249773"/>
                  <a:gd name="connsiteX73" fmla="*/ 1157287 w 2244435"/>
                  <a:gd name="connsiteY73" fmla="*/ 1184997 h 2249773"/>
                  <a:gd name="connsiteX74" fmla="*/ 1207472 w 2244435"/>
                  <a:gd name="connsiteY74" fmla="*/ 1234588 h 2249773"/>
                  <a:gd name="connsiteX75" fmla="*/ 1601095 w 2244435"/>
                  <a:gd name="connsiteY75" fmla="*/ 1234588 h 2249773"/>
                  <a:gd name="connsiteX76" fmla="*/ 1629513 w 2244435"/>
                  <a:gd name="connsiteY76" fmla="*/ 1233983 h 2249773"/>
                  <a:gd name="connsiteX77" fmla="*/ 203765 w 2244435"/>
                  <a:gd name="connsiteY77" fmla="*/ 1786131 h 2249773"/>
                  <a:gd name="connsiteX78" fmla="*/ 374879 w 2244435"/>
                  <a:gd name="connsiteY78" fmla="*/ 1920388 h 2249773"/>
                  <a:gd name="connsiteX79" fmla="*/ 650596 w 2244435"/>
                  <a:gd name="connsiteY79" fmla="*/ 2136893 h 2249773"/>
                  <a:gd name="connsiteX80" fmla="*/ 839849 w 2244435"/>
                  <a:gd name="connsiteY80" fmla="*/ 2158664 h 2249773"/>
                  <a:gd name="connsiteX81" fmla="*/ 941429 w 2244435"/>
                  <a:gd name="connsiteY81" fmla="*/ 2004450 h 2249773"/>
                  <a:gd name="connsiteX82" fmla="*/ 942034 w 2244435"/>
                  <a:gd name="connsiteY82" fmla="*/ 1564788 h 2249773"/>
                  <a:gd name="connsiteX83" fmla="*/ 899104 w 2244435"/>
                  <a:gd name="connsiteY83" fmla="*/ 1524269 h 2249773"/>
                  <a:gd name="connsiteX84" fmla="*/ 740688 w 2244435"/>
                  <a:gd name="connsiteY84" fmla="*/ 1524269 h 2249773"/>
                  <a:gd name="connsiteX85" fmla="*/ 723758 w 2244435"/>
                  <a:gd name="connsiteY85" fmla="*/ 1526083 h 2249773"/>
                  <a:gd name="connsiteX86" fmla="*/ 723758 w 2244435"/>
                  <a:gd name="connsiteY86" fmla="*/ 1921597 h 2249773"/>
                  <a:gd name="connsiteX87" fmla="*/ 652410 w 2244435"/>
                  <a:gd name="connsiteY87" fmla="*/ 1921597 h 2249773"/>
                  <a:gd name="connsiteX88" fmla="*/ 651805 w 2244435"/>
                  <a:gd name="connsiteY88" fmla="*/ 1884707 h 2249773"/>
                  <a:gd name="connsiteX89" fmla="*/ 639108 w 2244435"/>
                  <a:gd name="connsiteY89" fmla="*/ 1850840 h 2249773"/>
                  <a:gd name="connsiteX90" fmla="*/ 322879 w 2244435"/>
                  <a:gd name="connsiteY90" fmla="*/ 1504916 h 2249773"/>
                  <a:gd name="connsiteX91" fmla="*/ 162044 w 2244435"/>
                  <a:gd name="connsiteY91" fmla="*/ 1460769 h 2249773"/>
                  <a:gd name="connsiteX92" fmla="*/ 73162 w 2244435"/>
                  <a:gd name="connsiteY92" fmla="*/ 1602283 h 2249773"/>
                  <a:gd name="connsiteX93" fmla="*/ 73162 w 2244435"/>
                  <a:gd name="connsiteY93" fmla="*/ 2153221 h 2249773"/>
                  <a:gd name="connsiteX94" fmla="*/ 74371 w 2244435"/>
                  <a:gd name="connsiteY94" fmla="*/ 2174993 h 2249773"/>
                  <a:gd name="connsiteX95" fmla="*/ 581667 w 2244435"/>
                  <a:gd name="connsiteY95" fmla="*/ 2174993 h 2249773"/>
                  <a:gd name="connsiteX96" fmla="*/ 160230 w 2244435"/>
                  <a:gd name="connsiteY96" fmla="*/ 1842978 h 2249773"/>
                  <a:gd name="connsiteX97" fmla="*/ 203765 w 2244435"/>
                  <a:gd name="connsiteY97" fmla="*/ 1786131 h 2249773"/>
                  <a:gd name="connsiteX98" fmla="*/ 333158 w 2244435"/>
                  <a:gd name="connsiteY98" fmla="*/ 1194069 h 2249773"/>
                  <a:gd name="connsiteX99" fmla="*/ 421436 w 2244435"/>
                  <a:gd name="connsiteY99" fmla="*/ 1030178 h 2249773"/>
                  <a:gd name="connsiteX100" fmla="*/ 428087 w 2244435"/>
                  <a:gd name="connsiteY100" fmla="*/ 987845 h 2249773"/>
                  <a:gd name="connsiteX101" fmla="*/ 402088 w 2244435"/>
                  <a:gd name="connsiteY101" fmla="*/ 852378 h 2249773"/>
                  <a:gd name="connsiteX102" fmla="*/ 561109 w 2244435"/>
                  <a:gd name="connsiteY102" fmla="*/ 692117 h 2249773"/>
                  <a:gd name="connsiteX103" fmla="*/ 658456 w 2244435"/>
                  <a:gd name="connsiteY103" fmla="*/ 742312 h 2249773"/>
                  <a:gd name="connsiteX104" fmla="*/ 715897 w 2244435"/>
                  <a:gd name="connsiteY104" fmla="*/ 684254 h 2249773"/>
                  <a:gd name="connsiteX105" fmla="*/ 1024870 w 2244435"/>
                  <a:gd name="connsiteY105" fmla="*/ 684859 h 2249773"/>
                  <a:gd name="connsiteX106" fmla="*/ 1105288 w 2244435"/>
                  <a:gd name="connsiteY106" fmla="*/ 764688 h 2249773"/>
                  <a:gd name="connsiteX107" fmla="*/ 1232867 w 2244435"/>
                  <a:gd name="connsiteY107" fmla="*/ 789483 h 2249773"/>
                  <a:gd name="connsiteX108" fmla="*/ 1304820 w 2244435"/>
                  <a:gd name="connsiteY108" fmla="*/ 681231 h 2249773"/>
                  <a:gd name="connsiteX109" fmla="*/ 1300587 w 2244435"/>
                  <a:gd name="connsiteY109" fmla="*/ 602007 h 2249773"/>
                  <a:gd name="connsiteX110" fmla="*/ 943848 w 2244435"/>
                  <a:gd name="connsiteY110" fmla="*/ 290554 h 2249773"/>
                  <a:gd name="connsiteX111" fmla="*/ 835012 w 2244435"/>
                  <a:gd name="connsiteY111" fmla="*/ 400016 h 2249773"/>
                  <a:gd name="connsiteX112" fmla="*/ 896081 w 2244435"/>
                  <a:gd name="connsiteY112" fmla="*/ 470774 h 2249773"/>
                  <a:gd name="connsiteX113" fmla="*/ 975289 w 2244435"/>
                  <a:gd name="connsiteY113" fmla="*/ 421183 h 2249773"/>
                  <a:gd name="connsiteX114" fmla="*/ 980731 w 2244435"/>
                  <a:gd name="connsiteY114" fmla="*/ 400016 h 2249773"/>
                  <a:gd name="connsiteX115" fmla="*/ 1050265 w 2244435"/>
                  <a:gd name="connsiteY115" fmla="*/ 400016 h 2249773"/>
                  <a:gd name="connsiteX116" fmla="*/ 900314 w 2244435"/>
                  <a:gd name="connsiteY116" fmla="*/ 543345 h 2249773"/>
                  <a:gd name="connsiteX117" fmla="*/ 763664 w 2244435"/>
                  <a:gd name="connsiteY117" fmla="*/ 361312 h 2249773"/>
                  <a:gd name="connsiteX118" fmla="*/ 598597 w 2244435"/>
                  <a:gd name="connsiteY118" fmla="*/ 361916 h 2249773"/>
                  <a:gd name="connsiteX119" fmla="*/ 181393 w 2244435"/>
                  <a:gd name="connsiteY119" fmla="*/ 646759 h 2249773"/>
                  <a:gd name="connsiteX120" fmla="*/ 145719 w 2244435"/>
                  <a:gd name="connsiteY120" fmla="*/ 895316 h 2249773"/>
                  <a:gd name="connsiteX121" fmla="*/ 168091 w 2244435"/>
                  <a:gd name="connsiteY121" fmla="*/ 941278 h 2249773"/>
                  <a:gd name="connsiteX122" fmla="*/ 316228 w 2244435"/>
                  <a:gd name="connsiteY122" fmla="*/ 1143269 h 2249773"/>
                  <a:gd name="connsiteX123" fmla="*/ 333158 w 2244435"/>
                  <a:gd name="connsiteY123" fmla="*/ 1194069 h 2249773"/>
                  <a:gd name="connsiteX124" fmla="*/ 1110125 w 2244435"/>
                  <a:gd name="connsiteY124" fmla="*/ 863264 h 2249773"/>
                  <a:gd name="connsiteX125" fmla="*/ 1021242 w 2244435"/>
                  <a:gd name="connsiteY125" fmla="*/ 784645 h 2249773"/>
                  <a:gd name="connsiteX126" fmla="*/ 965010 w 2244435"/>
                  <a:gd name="connsiteY126" fmla="*/ 729007 h 2249773"/>
                  <a:gd name="connsiteX127" fmla="*/ 773338 w 2244435"/>
                  <a:gd name="connsiteY127" fmla="*/ 729007 h 2249773"/>
                  <a:gd name="connsiteX128" fmla="*/ 680223 w 2244435"/>
                  <a:gd name="connsiteY128" fmla="*/ 822140 h 2249773"/>
                  <a:gd name="connsiteX129" fmla="*/ 643340 w 2244435"/>
                  <a:gd name="connsiteY129" fmla="*/ 862054 h 2249773"/>
                  <a:gd name="connsiteX130" fmla="*/ 617945 w 2244435"/>
                  <a:gd name="connsiteY130" fmla="*/ 813069 h 2249773"/>
                  <a:gd name="connsiteX131" fmla="*/ 553248 w 2244435"/>
                  <a:gd name="connsiteY131" fmla="*/ 764688 h 2249773"/>
                  <a:gd name="connsiteX132" fmla="*/ 473435 w 2244435"/>
                  <a:gd name="connsiteY132" fmla="*/ 843307 h 2249773"/>
                  <a:gd name="connsiteX133" fmla="*/ 504877 w 2244435"/>
                  <a:gd name="connsiteY133" fmla="*/ 1002964 h 2249773"/>
                  <a:gd name="connsiteX134" fmla="*/ 499435 w 2244435"/>
                  <a:gd name="connsiteY134" fmla="*/ 1039250 h 2249773"/>
                  <a:gd name="connsiteX135" fmla="*/ 386367 w 2244435"/>
                  <a:gd name="connsiteY135" fmla="*/ 1248497 h 2249773"/>
                  <a:gd name="connsiteX136" fmla="*/ 305345 w 2244435"/>
                  <a:gd name="connsiteY136" fmla="*/ 1397874 h 2249773"/>
                  <a:gd name="connsiteX137" fmla="*/ 366414 w 2244435"/>
                  <a:gd name="connsiteY137" fmla="*/ 1446255 h 2249773"/>
                  <a:gd name="connsiteX138" fmla="*/ 377902 w 2244435"/>
                  <a:gd name="connsiteY138" fmla="*/ 1452302 h 2249773"/>
                  <a:gd name="connsiteX139" fmla="*/ 492179 w 2244435"/>
                  <a:gd name="connsiteY139" fmla="*/ 1463793 h 2249773"/>
                  <a:gd name="connsiteX140" fmla="*/ 532691 w 2244435"/>
                  <a:gd name="connsiteY140" fmla="*/ 1361588 h 2249773"/>
                  <a:gd name="connsiteX141" fmla="*/ 482505 w 2244435"/>
                  <a:gd name="connsiteY141" fmla="*/ 1334978 h 2249773"/>
                  <a:gd name="connsiteX142" fmla="*/ 514551 w 2244435"/>
                  <a:gd name="connsiteY142" fmla="*/ 1270874 h 2249773"/>
                  <a:gd name="connsiteX143" fmla="*/ 579248 w 2244435"/>
                  <a:gd name="connsiteY143" fmla="*/ 1302321 h 2249773"/>
                  <a:gd name="connsiteX144" fmla="*/ 579248 w 2244435"/>
                  <a:gd name="connsiteY144" fmla="*/ 1197093 h 2249773"/>
                  <a:gd name="connsiteX145" fmla="*/ 634875 w 2244435"/>
                  <a:gd name="connsiteY145" fmla="*/ 1104564 h 2249773"/>
                  <a:gd name="connsiteX146" fmla="*/ 660875 w 2244435"/>
                  <a:gd name="connsiteY146" fmla="*/ 1071302 h 2249773"/>
                  <a:gd name="connsiteX147" fmla="*/ 816268 w 2244435"/>
                  <a:gd name="connsiteY147" fmla="*/ 944302 h 2249773"/>
                  <a:gd name="connsiteX148" fmla="*/ 991010 w 2244435"/>
                  <a:gd name="connsiteY148" fmla="*/ 1038645 h 2249773"/>
                  <a:gd name="connsiteX149" fmla="*/ 1004917 w 2244435"/>
                  <a:gd name="connsiteY149" fmla="*/ 1064650 h 2249773"/>
                  <a:gd name="connsiteX150" fmla="*/ 1110125 w 2244435"/>
                  <a:gd name="connsiteY150" fmla="*/ 863264 h 2249773"/>
                  <a:gd name="connsiteX151" fmla="*/ 724362 w 2244435"/>
                  <a:gd name="connsiteY151" fmla="*/ 1232773 h 2249773"/>
                  <a:gd name="connsiteX152" fmla="*/ 724362 w 2244435"/>
                  <a:gd name="connsiteY152" fmla="*/ 1204955 h 2249773"/>
                  <a:gd name="connsiteX153" fmla="*/ 688688 w 2244435"/>
                  <a:gd name="connsiteY153" fmla="*/ 1161412 h 2249773"/>
                  <a:gd name="connsiteX154" fmla="*/ 651805 w 2244435"/>
                  <a:gd name="connsiteY154" fmla="*/ 1203745 h 2249773"/>
                  <a:gd name="connsiteX155" fmla="*/ 651805 w 2244435"/>
                  <a:gd name="connsiteY155" fmla="*/ 1316836 h 2249773"/>
                  <a:gd name="connsiteX156" fmla="*/ 693526 w 2244435"/>
                  <a:gd name="connsiteY156" fmla="*/ 1436578 h 2249773"/>
                  <a:gd name="connsiteX157" fmla="*/ 720735 w 2244435"/>
                  <a:gd name="connsiteY157" fmla="*/ 1450488 h 2249773"/>
                  <a:gd name="connsiteX158" fmla="*/ 861012 w 2244435"/>
                  <a:gd name="connsiteY158" fmla="*/ 1451093 h 2249773"/>
                  <a:gd name="connsiteX159" fmla="*/ 940220 w 2244435"/>
                  <a:gd name="connsiteY159" fmla="*/ 1380336 h 2249773"/>
                  <a:gd name="connsiteX160" fmla="*/ 941429 w 2244435"/>
                  <a:gd name="connsiteY160" fmla="*/ 1359773 h 2249773"/>
                  <a:gd name="connsiteX161" fmla="*/ 940825 w 2244435"/>
                  <a:gd name="connsiteY161" fmla="*/ 1126336 h 2249773"/>
                  <a:gd name="connsiteX162" fmla="*/ 922685 w 2244435"/>
                  <a:gd name="connsiteY162" fmla="*/ 1064650 h 2249773"/>
                  <a:gd name="connsiteX163" fmla="*/ 811431 w 2244435"/>
                  <a:gd name="connsiteY163" fmla="*/ 1018083 h 2249773"/>
                  <a:gd name="connsiteX164" fmla="*/ 731618 w 2244435"/>
                  <a:gd name="connsiteY164" fmla="*/ 1096702 h 2249773"/>
                  <a:gd name="connsiteX165" fmla="*/ 793896 w 2244435"/>
                  <a:gd name="connsiteY165" fmla="*/ 1232169 h 2249773"/>
                  <a:gd name="connsiteX166" fmla="*/ 724362 w 2244435"/>
                  <a:gd name="connsiteY166" fmla="*/ 1232773 h 2249773"/>
                  <a:gd name="connsiteX167" fmla="*/ 1705093 w 2244435"/>
                  <a:gd name="connsiteY167" fmla="*/ 507664 h 2249773"/>
                  <a:gd name="connsiteX168" fmla="*/ 1712954 w 2244435"/>
                  <a:gd name="connsiteY168" fmla="*/ 409088 h 2249773"/>
                  <a:gd name="connsiteX169" fmla="*/ 1737744 w 2244435"/>
                  <a:gd name="connsiteY169" fmla="*/ 115778 h 2249773"/>
                  <a:gd name="connsiteX170" fmla="*/ 1698443 w 2244435"/>
                  <a:gd name="connsiteY170" fmla="*/ 72840 h 2249773"/>
                  <a:gd name="connsiteX171" fmla="*/ 1644025 w 2244435"/>
                  <a:gd name="connsiteY171" fmla="*/ 72840 h 2249773"/>
                  <a:gd name="connsiteX172" fmla="*/ 1594444 w 2244435"/>
                  <a:gd name="connsiteY172" fmla="*/ 127269 h 2249773"/>
                  <a:gd name="connsiteX173" fmla="*/ 1616211 w 2244435"/>
                  <a:gd name="connsiteY173" fmla="*/ 386712 h 2249773"/>
                  <a:gd name="connsiteX174" fmla="*/ 1627094 w 2244435"/>
                  <a:gd name="connsiteY174" fmla="*/ 507664 h 2249773"/>
                  <a:gd name="connsiteX175" fmla="*/ 1705093 w 2244435"/>
                  <a:gd name="connsiteY175" fmla="*/ 507664 h 2249773"/>
                  <a:gd name="connsiteX176" fmla="*/ 592550 w 2244435"/>
                  <a:gd name="connsiteY176" fmla="*/ 1409364 h 2249773"/>
                  <a:gd name="connsiteX177" fmla="*/ 558086 w 2244435"/>
                  <a:gd name="connsiteY177" fmla="*/ 1495240 h 2249773"/>
                  <a:gd name="connsiteX178" fmla="*/ 651805 w 2244435"/>
                  <a:gd name="connsiteY178" fmla="*/ 1595631 h 2249773"/>
                  <a:gd name="connsiteX179" fmla="*/ 651805 w 2244435"/>
                  <a:gd name="connsiteY179" fmla="*/ 1510964 h 2249773"/>
                  <a:gd name="connsiteX180" fmla="*/ 645759 w 2244435"/>
                  <a:gd name="connsiteY180" fmla="*/ 1494636 h 2249773"/>
                  <a:gd name="connsiteX181" fmla="*/ 592550 w 2244435"/>
                  <a:gd name="connsiteY181" fmla="*/ 1409364 h 2249773"/>
                  <a:gd name="connsiteX182" fmla="*/ 449854 w 2244435"/>
                  <a:gd name="connsiteY182" fmla="*/ 1536364 h 2249773"/>
                  <a:gd name="connsiteX183" fmla="*/ 648177 w 2244435"/>
                  <a:gd name="connsiteY183" fmla="*/ 1752869 h 2249773"/>
                  <a:gd name="connsiteX184" fmla="*/ 653619 w 2244435"/>
                  <a:gd name="connsiteY184" fmla="*/ 1749240 h 2249773"/>
                  <a:gd name="connsiteX185" fmla="*/ 559295 w 2244435"/>
                  <a:gd name="connsiteY185" fmla="*/ 1599259 h 2249773"/>
                  <a:gd name="connsiteX186" fmla="*/ 449854 w 2244435"/>
                  <a:gd name="connsiteY186" fmla="*/ 1536364 h 2249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2244435" h="2249773">
                    <a:moveTo>
                      <a:pt x="1547886" y="434488"/>
                    </a:moveTo>
                    <a:cubicBezTo>
                      <a:pt x="1544259" y="389736"/>
                      <a:pt x="1540631" y="346193"/>
                      <a:pt x="1537003" y="302650"/>
                    </a:cubicBezTo>
                    <a:cubicBezTo>
                      <a:pt x="1531561" y="240964"/>
                      <a:pt x="1525514" y="179278"/>
                      <a:pt x="1521282" y="117593"/>
                    </a:cubicBezTo>
                    <a:cubicBezTo>
                      <a:pt x="1516445" y="49254"/>
                      <a:pt x="1563002" y="269"/>
                      <a:pt x="1631932" y="269"/>
                    </a:cubicBezTo>
                    <a:cubicBezTo>
                      <a:pt x="1656118" y="269"/>
                      <a:pt x="1680303" y="-336"/>
                      <a:pt x="1704489" y="269"/>
                    </a:cubicBezTo>
                    <a:cubicBezTo>
                      <a:pt x="1767372" y="1478"/>
                      <a:pt x="1813929" y="50464"/>
                      <a:pt x="1809697" y="113964"/>
                    </a:cubicBezTo>
                    <a:cubicBezTo>
                      <a:pt x="1804255" y="194397"/>
                      <a:pt x="1796394" y="274831"/>
                      <a:pt x="1789744" y="355869"/>
                    </a:cubicBezTo>
                    <a:cubicBezTo>
                      <a:pt x="1787325" y="381269"/>
                      <a:pt x="1785511" y="407274"/>
                      <a:pt x="1783093" y="435697"/>
                    </a:cubicBezTo>
                    <a:cubicBezTo>
                      <a:pt x="1792162" y="435697"/>
                      <a:pt x="1800023" y="435697"/>
                      <a:pt x="1807883" y="435697"/>
                    </a:cubicBezTo>
                    <a:cubicBezTo>
                      <a:pt x="1914300" y="435697"/>
                      <a:pt x="2020717" y="435697"/>
                      <a:pt x="2127134" y="435697"/>
                    </a:cubicBezTo>
                    <a:cubicBezTo>
                      <a:pt x="2199691" y="435697"/>
                      <a:pt x="2244435" y="480450"/>
                      <a:pt x="2244435" y="553021"/>
                    </a:cubicBezTo>
                    <a:cubicBezTo>
                      <a:pt x="2244435" y="765293"/>
                      <a:pt x="2244435" y="977564"/>
                      <a:pt x="2244435" y="1190440"/>
                    </a:cubicBezTo>
                    <a:cubicBezTo>
                      <a:pt x="2244435" y="1261197"/>
                      <a:pt x="2199087" y="1306554"/>
                      <a:pt x="2128344" y="1307159"/>
                    </a:cubicBezTo>
                    <a:cubicBezTo>
                      <a:pt x="2033415" y="1307159"/>
                      <a:pt x="1938486" y="1306554"/>
                      <a:pt x="1843557" y="1307764"/>
                    </a:cubicBezTo>
                    <a:cubicBezTo>
                      <a:pt x="1833278" y="1307764"/>
                      <a:pt x="1820580" y="1313207"/>
                      <a:pt x="1812720" y="1320464"/>
                    </a:cubicBezTo>
                    <a:cubicBezTo>
                      <a:pt x="1778255" y="1353121"/>
                      <a:pt x="1745000" y="1386988"/>
                      <a:pt x="1711744" y="1420855"/>
                    </a:cubicBezTo>
                    <a:cubicBezTo>
                      <a:pt x="1682722" y="1449883"/>
                      <a:pt x="1649466" y="1461374"/>
                      <a:pt x="1610769" y="1444440"/>
                    </a:cubicBezTo>
                    <a:cubicBezTo>
                      <a:pt x="1572677" y="1428112"/>
                      <a:pt x="1555747" y="1397269"/>
                      <a:pt x="1556956" y="1356145"/>
                    </a:cubicBezTo>
                    <a:cubicBezTo>
                      <a:pt x="1557560" y="1340421"/>
                      <a:pt x="1556956" y="1324697"/>
                      <a:pt x="1556956" y="1306554"/>
                    </a:cubicBezTo>
                    <a:cubicBezTo>
                      <a:pt x="1546677" y="1306554"/>
                      <a:pt x="1538817" y="1306554"/>
                      <a:pt x="1530956" y="1306554"/>
                    </a:cubicBezTo>
                    <a:cubicBezTo>
                      <a:pt x="1422121" y="1306554"/>
                      <a:pt x="1313889" y="1306554"/>
                      <a:pt x="1205054" y="1306554"/>
                    </a:cubicBezTo>
                    <a:cubicBezTo>
                      <a:pt x="1131287" y="1306554"/>
                      <a:pt x="1086544" y="1261802"/>
                      <a:pt x="1086544" y="1188021"/>
                    </a:cubicBezTo>
                    <a:cubicBezTo>
                      <a:pt x="1086544" y="1149316"/>
                      <a:pt x="1086544" y="1110007"/>
                      <a:pt x="1086544" y="1065859"/>
                    </a:cubicBezTo>
                    <a:cubicBezTo>
                      <a:pt x="1061149" y="1103959"/>
                      <a:pt x="1038777" y="1136617"/>
                      <a:pt x="1017010" y="1169878"/>
                    </a:cubicBezTo>
                    <a:cubicBezTo>
                      <a:pt x="1013987" y="1174716"/>
                      <a:pt x="1013987" y="1182578"/>
                      <a:pt x="1013987" y="1189231"/>
                    </a:cubicBezTo>
                    <a:cubicBezTo>
                      <a:pt x="1013987" y="1243054"/>
                      <a:pt x="1017010" y="1296878"/>
                      <a:pt x="1012777" y="1350097"/>
                    </a:cubicBezTo>
                    <a:cubicBezTo>
                      <a:pt x="1009754" y="1390012"/>
                      <a:pt x="999475" y="1429926"/>
                      <a:pt x="989801" y="1469236"/>
                    </a:cubicBezTo>
                    <a:cubicBezTo>
                      <a:pt x="987382" y="1480121"/>
                      <a:pt x="987382" y="1487378"/>
                      <a:pt x="992824" y="1497659"/>
                    </a:cubicBezTo>
                    <a:cubicBezTo>
                      <a:pt x="1002498" y="1518221"/>
                      <a:pt x="1012777" y="1541202"/>
                      <a:pt x="1012777" y="1562974"/>
                    </a:cubicBezTo>
                    <a:cubicBezTo>
                      <a:pt x="1014591" y="1708117"/>
                      <a:pt x="1014591" y="1853259"/>
                      <a:pt x="1013382" y="1998402"/>
                    </a:cubicBezTo>
                    <a:cubicBezTo>
                      <a:pt x="1012172" y="2136893"/>
                      <a:pt x="903941" y="2248169"/>
                      <a:pt x="767292" y="2248774"/>
                    </a:cubicBezTo>
                    <a:cubicBezTo>
                      <a:pt x="515156" y="2250588"/>
                      <a:pt x="263624" y="2249379"/>
                      <a:pt x="11488" y="2249379"/>
                    </a:cubicBezTo>
                    <a:cubicBezTo>
                      <a:pt x="8465" y="2249379"/>
                      <a:pt x="5442" y="2248774"/>
                      <a:pt x="0" y="2248169"/>
                    </a:cubicBezTo>
                    <a:cubicBezTo>
                      <a:pt x="0" y="2239702"/>
                      <a:pt x="0" y="2231840"/>
                      <a:pt x="0" y="2223978"/>
                    </a:cubicBezTo>
                    <a:cubicBezTo>
                      <a:pt x="0" y="2017150"/>
                      <a:pt x="0" y="1809716"/>
                      <a:pt x="0" y="1602888"/>
                    </a:cubicBezTo>
                    <a:cubicBezTo>
                      <a:pt x="0" y="1471050"/>
                      <a:pt x="86464" y="1382755"/>
                      <a:pt x="217672" y="1378521"/>
                    </a:cubicBezTo>
                    <a:cubicBezTo>
                      <a:pt x="224927" y="1378521"/>
                      <a:pt x="231578" y="1370659"/>
                      <a:pt x="238834" y="1366426"/>
                    </a:cubicBezTo>
                    <a:cubicBezTo>
                      <a:pt x="239439" y="1365821"/>
                      <a:pt x="239439" y="1365216"/>
                      <a:pt x="240043" y="1364612"/>
                    </a:cubicBezTo>
                    <a:cubicBezTo>
                      <a:pt x="306554" y="1287202"/>
                      <a:pt x="265438" y="1212212"/>
                      <a:pt x="233392" y="1138431"/>
                    </a:cubicBezTo>
                    <a:cubicBezTo>
                      <a:pt x="210416" y="1084607"/>
                      <a:pt x="172928" y="1038645"/>
                      <a:pt x="125766" y="1002964"/>
                    </a:cubicBezTo>
                    <a:cubicBezTo>
                      <a:pt x="87069" y="973331"/>
                      <a:pt x="71952" y="936440"/>
                      <a:pt x="71348" y="887455"/>
                    </a:cubicBezTo>
                    <a:cubicBezTo>
                      <a:pt x="70743" y="795531"/>
                      <a:pt x="74976" y="704212"/>
                      <a:pt x="113673" y="618940"/>
                    </a:cubicBezTo>
                    <a:cubicBezTo>
                      <a:pt x="207393" y="412112"/>
                      <a:pt x="366414" y="299626"/>
                      <a:pt x="594364" y="289950"/>
                    </a:cubicBezTo>
                    <a:cubicBezTo>
                      <a:pt x="656038" y="287531"/>
                      <a:pt x="718316" y="289950"/>
                      <a:pt x="779990" y="289345"/>
                    </a:cubicBezTo>
                    <a:cubicBezTo>
                      <a:pt x="787850" y="289345"/>
                      <a:pt x="798734" y="286926"/>
                      <a:pt x="803571" y="281483"/>
                    </a:cubicBezTo>
                    <a:cubicBezTo>
                      <a:pt x="849524" y="229474"/>
                      <a:pt x="907569" y="211935"/>
                      <a:pt x="974685" y="218588"/>
                    </a:cubicBezTo>
                    <a:cubicBezTo>
                      <a:pt x="1116171" y="232497"/>
                      <a:pt x="1226821" y="299626"/>
                      <a:pt x="1304820" y="418764"/>
                    </a:cubicBezTo>
                    <a:cubicBezTo>
                      <a:pt x="1312680" y="430859"/>
                      <a:pt x="1320540" y="435697"/>
                      <a:pt x="1335657" y="435697"/>
                    </a:cubicBezTo>
                    <a:cubicBezTo>
                      <a:pt x="1399144" y="435093"/>
                      <a:pt x="1462632" y="435093"/>
                      <a:pt x="1525514" y="435093"/>
                    </a:cubicBezTo>
                    <a:cubicBezTo>
                      <a:pt x="1532770" y="435697"/>
                      <a:pt x="1539421" y="435093"/>
                      <a:pt x="1547886" y="434488"/>
                    </a:cubicBezTo>
                    <a:close/>
                    <a:moveTo>
                      <a:pt x="1629513" y="1233983"/>
                    </a:moveTo>
                    <a:cubicBezTo>
                      <a:pt x="1629513" y="1272688"/>
                      <a:pt x="1628909" y="1308369"/>
                      <a:pt x="1630118" y="1344050"/>
                    </a:cubicBezTo>
                    <a:cubicBezTo>
                      <a:pt x="1630722" y="1354935"/>
                      <a:pt x="1636164" y="1365821"/>
                      <a:pt x="1639187" y="1376707"/>
                    </a:cubicBezTo>
                    <a:cubicBezTo>
                      <a:pt x="1649466" y="1371264"/>
                      <a:pt x="1661559" y="1367636"/>
                      <a:pt x="1670024" y="1359773"/>
                    </a:cubicBezTo>
                    <a:cubicBezTo>
                      <a:pt x="1708117" y="1322883"/>
                      <a:pt x="1744395" y="1284783"/>
                      <a:pt x="1782488" y="1248497"/>
                    </a:cubicBezTo>
                    <a:cubicBezTo>
                      <a:pt x="1790348" y="1240636"/>
                      <a:pt x="1804255" y="1235193"/>
                      <a:pt x="1815139" y="1235193"/>
                    </a:cubicBezTo>
                    <a:cubicBezTo>
                      <a:pt x="1918532" y="1233983"/>
                      <a:pt x="2021927" y="1234588"/>
                      <a:pt x="2124716" y="1234588"/>
                    </a:cubicBezTo>
                    <a:cubicBezTo>
                      <a:pt x="2159785" y="1234588"/>
                      <a:pt x="2171878" y="1222493"/>
                      <a:pt x="2171878" y="1186812"/>
                    </a:cubicBezTo>
                    <a:cubicBezTo>
                      <a:pt x="2171878" y="976959"/>
                      <a:pt x="2171878" y="766502"/>
                      <a:pt x="2171878" y="556650"/>
                    </a:cubicBezTo>
                    <a:cubicBezTo>
                      <a:pt x="2171878" y="520969"/>
                      <a:pt x="2159785" y="508874"/>
                      <a:pt x="2124716" y="508874"/>
                    </a:cubicBezTo>
                    <a:cubicBezTo>
                      <a:pt x="2015275" y="508874"/>
                      <a:pt x="1905835" y="508874"/>
                      <a:pt x="1796999" y="508874"/>
                    </a:cubicBezTo>
                    <a:cubicBezTo>
                      <a:pt x="1790953" y="508874"/>
                      <a:pt x="1784906" y="509478"/>
                      <a:pt x="1779465" y="509478"/>
                    </a:cubicBezTo>
                    <a:cubicBezTo>
                      <a:pt x="1758907" y="571164"/>
                      <a:pt x="1744395" y="581445"/>
                      <a:pt x="1678489" y="581445"/>
                    </a:cubicBezTo>
                    <a:cubicBezTo>
                      <a:pt x="1660350" y="581445"/>
                      <a:pt x="1642210" y="582050"/>
                      <a:pt x="1624071" y="581445"/>
                    </a:cubicBezTo>
                    <a:cubicBezTo>
                      <a:pt x="1601095" y="580840"/>
                      <a:pt x="1581142" y="571164"/>
                      <a:pt x="1568444" y="551812"/>
                    </a:cubicBezTo>
                    <a:cubicBezTo>
                      <a:pt x="1560584" y="539716"/>
                      <a:pt x="1556351" y="524597"/>
                      <a:pt x="1549096" y="508874"/>
                    </a:cubicBezTo>
                    <a:cubicBezTo>
                      <a:pt x="1542444" y="508874"/>
                      <a:pt x="1534584" y="508874"/>
                      <a:pt x="1526119" y="508874"/>
                    </a:cubicBezTo>
                    <a:cubicBezTo>
                      <a:pt x="1468073" y="508874"/>
                      <a:pt x="1410028" y="508874"/>
                      <a:pt x="1350773" y="508874"/>
                    </a:cubicBezTo>
                    <a:cubicBezTo>
                      <a:pt x="1351982" y="514921"/>
                      <a:pt x="1351982" y="519155"/>
                      <a:pt x="1353191" y="523388"/>
                    </a:cubicBezTo>
                    <a:cubicBezTo>
                      <a:pt x="1369517" y="572978"/>
                      <a:pt x="1374958" y="623174"/>
                      <a:pt x="1374958" y="675183"/>
                    </a:cubicBezTo>
                    <a:cubicBezTo>
                      <a:pt x="1373749" y="782831"/>
                      <a:pt x="1302401" y="861450"/>
                      <a:pt x="1195379" y="871731"/>
                    </a:cubicBezTo>
                    <a:cubicBezTo>
                      <a:pt x="1189938" y="872335"/>
                      <a:pt x="1181473" y="874150"/>
                      <a:pt x="1180263" y="877174"/>
                    </a:cubicBezTo>
                    <a:cubicBezTo>
                      <a:pt x="1171798" y="898340"/>
                      <a:pt x="1159101" y="920716"/>
                      <a:pt x="1158496" y="942488"/>
                    </a:cubicBezTo>
                    <a:cubicBezTo>
                      <a:pt x="1156078" y="1023526"/>
                      <a:pt x="1157287" y="1103959"/>
                      <a:pt x="1157287" y="1184997"/>
                    </a:cubicBezTo>
                    <a:cubicBezTo>
                      <a:pt x="1157287" y="1223097"/>
                      <a:pt x="1168775" y="1234588"/>
                      <a:pt x="1207472" y="1234588"/>
                    </a:cubicBezTo>
                    <a:cubicBezTo>
                      <a:pt x="1338680" y="1234588"/>
                      <a:pt x="1469887" y="1234588"/>
                      <a:pt x="1601095" y="1234588"/>
                    </a:cubicBezTo>
                    <a:cubicBezTo>
                      <a:pt x="1611374" y="1233983"/>
                      <a:pt x="1619234" y="1233983"/>
                      <a:pt x="1629513" y="1233983"/>
                    </a:cubicBezTo>
                    <a:close/>
                    <a:moveTo>
                      <a:pt x="203765" y="1786131"/>
                    </a:moveTo>
                    <a:cubicBezTo>
                      <a:pt x="262415" y="1832093"/>
                      <a:pt x="318647" y="1876240"/>
                      <a:pt x="374879" y="1920388"/>
                    </a:cubicBezTo>
                    <a:cubicBezTo>
                      <a:pt x="466785" y="1992959"/>
                      <a:pt x="558086" y="2065531"/>
                      <a:pt x="650596" y="2136893"/>
                    </a:cubicBezTo>
                    <a:cubicBezTo>
                      <a:pt x="708642" y="2181645"/>
                      <a:pt x="772734" y="2190717"/>
                      <a:pt x="839849" y="2158664"/>
                    </a:cubicBezTo>
                    <a:cubicBezTo>
                      <a:pt x="903941" y="2127821"/>
                      <a:pt x="940220" y="2075207"/>
                      <a:pt x="941429" y="2004450"/>
                    </a:cubicBezTo>
                    <a:cubicBezTo>
                      <a:pt x="943848" y="1858097"/>
                      <a:pt x="942639" y="1711140"/>
                      <a:pt x="942034" y="1564788"/>
                    </a:cubicBezTo>
                    <a:cubicBezTo>
                      <a:pt x="942034" y="1536969"/>
                      <a:pt x="928127" y="1524269"/>
                      <a:pt x="899104" y="1524269"/>
                    </a:cubicBezTo>
                    <a:cubicBezTo>
                      <a:pt x="846500" y="1524269"/>
                      <a:pt x="793292" y="1524269"/>
                      <a:pt x="740688" y="1524269"/>
                    </a:cubicBezTo>
                    <a:cubicBezTo>
                      <a:pt x="735851" y="1524269"/>
                      <a:pt x="731013" y="1525478"/>
                      <a:pt x="723758" y="1526083"/>
                    </a:cubicBezTo>
                    <a:cubicBezTo>
                      <a:pt x="723758" y="1659131"/>
                      <a:pt x="723758" y="1790969"/>
                      <a:pt x="723758" y="1921597"/>
                    </a:cubicBezTo>
                    <a:cubicBezTo>
                      <a:pt x="698967" y="1921597"/>
                      <a:pt x="676596" y="1921597"/>
                      <a:pt x="652410" y="1921597"/>
                    </a:cubicBezTo>
                    <a:cubicBezTo>
                      <a:pt x="652410" y="1908293"/>
                      <a:pt x="654224" y="1896197"/>
                      <a:pt x="651805" y="1884707"/>
                    </a:cubicBezTo>
                    <a:cubicBezTo>
                      <a:pt x="649387" y="1873216"/>
                      <a:pt x="646968" y="1859307"/>
                      <a:pt x="639108" y="1850840"/>
                    </a:cubicBezTo>
                    <a:cubicBezTo>
                      <a:pt x="534504" y="1734726"/>
                      <a:pt x="428692" y="1619821"/>
                      <a:pt x="322879" y="1504916"/>
                    </a:cubicBezTo>
                    <a:cubicBezTo>
                      <a:pt x="276322" y="1454117"/>
                      <a:pt x="218881" y="1438997"/>
                      <a:pt x="162044" y="1460769"/>
                    </a:cubicBezTo>
                    <a:cubicBezTo>
                      <a:pt x="105208" y="1483145"/>
                      <a:pt x="73162" y="1533945"/>
                      <a:pt x="73162" y="1602283"/>
                    </a:cubicBezTo>
                    <a:cubicBezTo>
                      <a:pt x="73162" y="1786131"/>
                      <a:pt x="73162" y="1969374"/>
                      <a:pt x="73162" y="2153221"/>
                    </a:cubicBezTo>
                    <a:cubicBezTo>
                      <a:pt x="73162" y="2160478"/>
                      <a:pt x="73767" y="2167736"/>
                      <a:pt x="74371" y="2174993"/>
                    </a:cubicBezTo>
                    <a:cubicBezTo>
                      <a:pt x="243067" y="2174993"/>
                      <a:pt x="410553" y="2174993"/>
                      <a:pt x="581667" y="2174993"/>
                    </a:cubicBezTo>
                    <a:cubicBezTo>
                      <a:pt x="438971" y="2062507"/>
                      <a:pt x="299903" y="1953045"/>
                      <a:pt x="160230" y="1842978"/>
                    </a:cubicBezTo>
                    <a:cubicBezTo>
                      <a:pt x="174742" y="1823626"/>
                      <a:pt x="188649" y="1806088"/>
                      <a:pt x="203765" y="1786131"/>
                    </a:cubicBezTo>
                    <a:close/>
                    <a:moveTo>
                      <a:pt x="333158" y="1194069"/>
                    </a:moveTo>
                    <a:cubicBezTo>
                      <a:pt x="363995" y="1137826"/>
                      <a:pt x="393623" y="1084607"/>
                      <a:pt x="421436" y="1030178"/>
                    </a:cubicBezTo>
                    <a:cubicBezTo>
                      <a:pt x="427483" y="1018083"/>
                      <a:pt x="429901" y="1001150"/>
                      <a:pt x="428087" y="987845"/>
                    </a:cubicBezTo>
                    <a:cubicBezTo>
                      <a:pt x="420832" y="942488"/>
                      <a:pt x="410553" y="897736"/>
                      <a:pt x="402088" y="852378"/>
                    </a:cubicBezTo>
                    <a:cubicBezTo>
                      <a:pt x="383948" y="755617"/>
                      <a:pt x="464366" y="675183"/>
                      <a:pt x="561109" y="692117"/>
                    </a:cubicBezTo>
                    <a:cubicBezTo>
                      <a:pt x="598597" y="698769"/>
                      <a:pt x="630038" y="716307"/>
                      <a:pt x="658456" y="742312"/>
                    </a:cubicBezTo>
                    <a:cubicBezTo>
                      <a:pt x="678410" y="721750"/>
                      <a:pt x="697153" y="703002"/>
                      <a:pt x="715897" y="684254"/>
                    </a:cubicBezTo>
                    <a:cubicBezTo>
                      <a:pt x="806594" y="594750"/>
                      <a:pt x="933569" y="594750"/>
                      <a:pt x="1024870" y="684859"/>
                    </a:cubicBezTo>
                    <a:cubicBezTo>
                      <a:pt x="1051474" y="711469"/>
                      <a:pt x="1077474" y="738683"/>
                      <a:pt x="1105288" y="764688"/>
                    </a:cubicBezTo>
                    <a:cubicBezTo>
                      <a:pt x="1142171" y="799764"/>
                      <a:pt x="1185705" y="809440"/>
                      <a:pt x="1232867" y="789483"/>
                    </a:cubicBezTo>
                    <a:cubicBezTo>
                      <a:pt x="1279425" y="769526"/>
                      <a:pt x="1304215" y="732031"/>
                      <a:pt x="1304820" y="681231"/>
                    </a:cubicBezTo>
                    <a:cubicBezTo>
                      <a:pt x="1305424" y="654621"/>
                      <a:pt x="1303611" y="628617"/>
                      <a:pt x="1300587" y="602007"/>
                    </a:cubicBezTo>
                    <a:cubicBezTo>
                      <a:pt x="1278215" y="428440"/>
                      <a:pt x="1117985" y="288740"/>
                      <a:pt x="943848" y="290554"/>
                    </a:cubicBezTo>
                    <a:cubicBezTo>
                      <a:pt x="882779" y="291159"/>
                      <a:pt x="833803" y="340750"/>
                      <a:pt x="835012" y="400016"/>
                    </a:cubicBezTo>
                    <a:cubicBezTo>
                      <a:pt x="835617" y="435093"/>
                      <a:pt x="861616" y="465331"/>
                      <a:pt x="896081" y="470774"/>
                    </a:cubicBezTo>
                    <a:cubicBezTo>
                      <a:pt x="930546" y="476216"/>
                      <a:pt x="964406" y="455050"/>
                      <a:pt x="975289" y="421183"/>
                    </a:cubicBezTo>
                    <a:cubicBezTo>
                      <a:pt x="977708" y="413926"/>
                      <a:pt x="978917" y="407274"/>
                      <a:pt x="980731" y="400016"/>
                    </a:cubicBezTo>
                    <a:cubicBezTo>
                      <a:pt x="1004917" y="400016"/>
                      <a:pt x="1027893" y="400016"/>
                      <a:pt x="1050265" y="400016"/>
                    </a:cubicBezTo>
                    <a:cubicBezTo>
                      <a:pt x="1050265" y="481659"/>
                      <a:pt x="981940" y="546369"/>
                      <a:pt x="900314" y="543345"/>
                    </a:cubicBezTo>
                    <a:cubicBezTo>
                      <a:pt x="811431" y="540321"/>
                      <a:pt x="755804" y="467145"/>
                      <a:pt x="763664" y="361312"/>
                    </a:cubicBezTo>
                    <a:cubicBezTo>
                      <a:pt x="708642" y="361312"/>
                      <a:pt x="653619" y="359497"/>
                      <a:pt x="598597" y="361916"/>
                    </a:cubicBezTo>
                    <a:cubicBezTo>
                      <a:pt x="400274" y="369778"/>
                      <a:pt x="262415" y="467145"/>
                      <a:pt x="181393" y="646759"/>
                    </a:cubicBezTo>
                    <a:cubicBezTo>
                      <a:pt x="145114" y="725983"/>
                      <a:pt x="143905" y="810650"/>
                      <a:pt x="145719" y="895316"/>
                    </a:cubicBezTo>
                    <a:cubicBezTo>
                      <a:pt x="146324" y="915274"/>
                      <a:pt x="152370" y="929183"/>
                      <a:pt x="168091" y="941278"/>
                    </a:cubicBezTo>
                    <a:cubicBezTo>
                      <a:pt x="236415" y="994497"/>
                      <a:pt x="285392" y="1062231"/>
                      <a:pt x="316228" y="1143269"/>
                    </a:cubicBezTo>
                    <a:cubicBezTo>
                      <a:pt x="321670" y="1159597"/>
                      <a:pt x="326507" y="1175321"/>
                      <a:pt x="333158" y="1194069"/>
                    </a:cubicBezTo>
                    <a:close/>
                    <a:moveTo>
                      <a:pt x="1110125" y="863264"/>
                    </a:moveTo>
                    <a:cubicBezTo>
                      <a:pt x="1077474" y="834236"/>
                      <a:pt x="1049056" y="810045"/>
                      <a:pt x="1021242" y="784645"/>
                    </a:cubicBezTo>
                    <a:cubicBezTo>
                      <a:pt x="1001894" y="766502"/>
                      <a:pt x="984359" y="747150"/>
                      <a:pt x="965010" y="729007"/>
                    </a:cubicBezTo>
                    <a:cubicBezTo>
                      <a:pt x="909383" y="676997"/>
                      <a:pt x="828361" y="676393"/>
                      <a:pt x="773338" y="729007"/>
                    </a:cubicBezTo>
                    <a:cubicBezTo>
                      <a:pt x="741897" y="759245"/>
                      <a:pt x="711060" y="790693"/>
                      <a:pt x="680223" y="822140"/>
                    </a:cubicBezTo>
                    <a:cubicBezTo>
                      <a:pt x="668131" y="834236"/>
                      <a:pt x="657247" y="847540"/>
                      <a:pt x="643340" y="862054"/>
                    </a:cubicBezTo>
                    <a:cubicBezTo>
                      <a:pt x="633061" y="842097"/>
                      <a:pt x="625806" y="827583"/>
                      <a:pt x="617945" y="813069"/>
                    </a:cubicBezTo>
                    <a:cubicBezTo>
                      <a:pt x="603434" y="787064"/>
                      <a:pt x="581667" y="770736"/>
                      <a:pt x="553248" y="764688"/>
                    </a:cubicBezTo>
                    <a:cubicBezTo>
                      <a:pt x="502458" y="753802"/>
                      <a:pt x="463157" y="791902"/>
                      <a:pt x="473435" y="843307"/>
                    </a:cubicBezTo>
                    <a:cubicBezTo>
                      <a:pt x="483714" y="896526"/>
                      <a:pt x="495203" y="949745"/>
                      <a:pt x="504877" y="1002964"/>
                    </a:cubicBezTo>
                    <a:cubicBezTo>
                      <a:pt x="506691" y="1014455"/>
                      <a:pt x="504877" y="1028969"/>
                      <a:pt x="499435" y="1039250"/>
                    </a:cubicBezTo>
                    <a:cubicBezTo>
                      <a:pt x="462552" y="1109402"/>
                      <a:pt x="423855" y="1178345"/>
                      <a:pt x="386367" y="1248497"/>
                    </a:cubicBezTo>
                    <a:cubicBezTo>
                      <a:pt x="359158" y="1298693"/>
                      <a:pt x="331949" y="1348888"/>
                      <a:pt x="305345" y="1397874"/>
                    </a:cubicBezTo>
                    <a:cubicBezTo>
                      <a:pt x="326507" y="1414807"/>
                      <a:pt x="346460" y="1430531"/>
                      <a:pt x="366414" y="1446255"/>
                    </a:cubicBezTo>
                    <a:cubicBezTo>
                      <a:pt x="370042" y="1448674"/>
                      <a:pt x="373669" y="1451697"/>
                      <a:pt x="377902" y="1452302"/>
                    </a:cubicBezTo>
                    <a:cubicBezTo>
                      <a:pt x="415390" y="1456535"/>
                      <a:pt x="452273" y="1460164"/>
                      <a:pt x="492179" y="1463793"/>
                    </a:cubicBezTo>
                    <a:cubicBezTo>
                      <a:pt x="504877" y="1432345"/>
                      <a:pt x="518784" y="1397269"/>
                      <a:pt x="532691" y="1361588"/>
                    </a:cubicBezTo>
                    <a:cubicBezTo>
                      <a:pt x="515156" y="1352517"/>
                      <a:pt x="499435" y="1344050"/>
                      <a:pt x="482505" y="1334978"/>
                    </a:cubicBezTo>
                    <a:cubicBezTo>
                      <a:pt x="493389" y="1313207"/>
                      <a:pt x="503668" y="1292645"/>
                      <a:pt x="514551" y="1270874"/>
                    </a:cubicBezTo>
                    <a:cubicBezTo>
                      <a:pt x="536923" y="1281759"/>
                      <a:pt x="556876" y="1291435"/>
                      <a:pt x="579248" y="1302321"/>
                    </a:cubicBezTo>
                    <a:cubicBezTo>
                      <a:pt x="579248" y="1264826"/>
                      <a:pt x="578644" y="1230959"/>
                      <a:pt x="579248" y="1197093"/>
                    </a:cubicBezTo>
                    <a:cubicBezTo>
                      <a:pt x="580457" y="1155969"/>
                      <a:pt x="599201" y="1123916"/>
                      <a:pt x="634875" y="1104564"/>
                    </a:cubicBezTo>
                    <a:cubicBezTo>
                      <a:pt x="649991" y="1096702"/>
                      <a:pt x="656038" y="1087026"/>
                      <a:pt x="660875" y="1071302"/>
                    </a:cubicBezTo>
                    <a:cubicBezTo>
                      <a:pt x="682037" y="1001150"/>
                      <a:pt x="743711" y="950955"/>
                      <a:pt x="816268" y="944302"/>
                    </a:cubicBezTo>
                    <a:cubicBezTo>
                      <a:pt x="887011" y="937650"/>
                      <a:pt x="956545" y="975145"/>
                      <a:pt x="991010" y="1038645"/>
                    </a:cubicBezTo>
                    <a:cubicBezTo>
                      <a:pt x="994638" y="1045297"/>
                      <a:pt x="998266" y="1051950"/>
                      <a:pt x="1004917" y="1064650"/>
                    </a:cubicBezTo>
                    <a:cubicBezTo>
                      <a:pt x="1043009" y="992683"/>
                      <a:pt x="1078079" y="925554"/>
                      <a:pt x="1110125" y="863264"/>
                    </a:cubicBezTo>
                    <a:close/>
                    <a:moveTo>
                      <a:pt x="724362" y="1232773"/>
                    </a:moveTo>
                    <a:cubicBezTo>
                      <a:pt x="724362" y="1222493"/>
                      <a:pt x="724362" y="1214026"/>
                      <a:pt x="724362" y="1204955"/>
                    </a:cubicBezTo>
                    <a:cubicBezTo>
                      <a:pt x="723758" y="1178345"/>
                      <a:pt x="710456" y="1162017"/>
                      <a:pt x="688688" y="1161412"/>
                    </a:cubicBezTo>
                    <a:cubicBezTo>
                      <a:pt x="666921" y="1160807"/>
                      <a:pt x="652410" y="1177136"/>
                      <a:pt x="651805" y="1203745"/>
                    </a:cubicBezTo>
                    <a:cubicBezTo>
                      <a:pt x="651805" y="1241240"/>
                      <a:pt x="651201" y="1279340"/>
                      <a:pt x="651805" y="1316836"/>
                    </a:cubicBezTo>
                    <a:cubicBezTo>
                      <a:pt x="652410" y="1360983"/>
                      <a:pt x="666317" y="1401502"/>
                      <a:pt x="693526" y="1436578"/>
                    </a:cubicBezTo>
                    <a:cubicBezTo>
                      <a:pt x="698967" y="1443836"/>
                      <a:pt x="711665" y="1449883"/>
                      <a:pt x="720735" y="1450488"/>
                    </a:cubicBezTo>
                    <a:cubicBezTo>
                      <a:pt x="767292" y="1451697"/>
                      <a:pt x="814454" y="1451093"/>
                      <a:pt x="861012" y="1451093"/>
                    </a:cubicBezTo>
                    <a:cubicBezTo>
                      <a:pt x="928127" y="1451093"/>
                      <a:pt x="931150" y="1448069"/>
                      <a:pt x="940220" y="1380336"/>
                    </a:cubicBezTo>
                    <a:cubicBezTo>
                      <a:pt x="940825" y="1373683"/>
                      <a:pt x="941429" y="1367031"/>
                      <a:pt x="941429" y="1359773"/>
                    </a:cubicBezTo>
                    <a:cubicBezTo>
                      <a:pt x="941429" y="1281759"/>
                      <a:pt x="942639" y="1204350"/>
                      <a:pt x="940825" y="1126336"/>
                    </a:cubicBezTo>
                    <a:cubicBezTo>
                      <a:pt x="940220" y="1105774"/>
                      <a:pt x="932964" y="1082793"/>
                      <a:pt x="922685" y="1064650"/>
                    </a:cubicBezTo>
                    <a:cubicBezTo>
                      <a:pt x="900314" y="1026550"/>
                      <a:pt x="853151" y="1008407"/>
                      <a:pt x="811431" y="1018083"/>
                    </a:cubicBezTo>
                    <a:cubicBezTo>
                      <a:pt x="769106" y="1027759"/>
                      <a:pt x="737665" y="1058602"/>
                      <a:pt x="731618" y="1096702"/>
                    </a:cubicBezTo>
                    <a:cubicBezTo>
                      <a:pt x="786641" y="1129964"/>
                      <a:pt x="807803" y="1177136"/>
                      <a:pt x="793896" y="1232169"/>
                    </a:cubicBezTo>
                    <a:cubicBezTo>
                      <a:pt x="771525" y="1232773"/>
                      <a:pt x="749153" y="1232773"/>
                      <a:pt x="724362" y="1232773"/>
                    </a:cubicBezTo>
                    <a:close/>
                    <a:moveTo>
                      <a:pt x="1705093" y="507664"/>
                    </a:moveTo>
                    <a:cubicBezTo>
                      <a:pt x="1708117" y="473193"/>
                      <a:pt x="1710535" y="441140"/>
                      <a:pt x="1712954" y="409088"/>
                    </a:cubicBezTo>
                    <a:cubicBezTo>
                      <a:pt x="1721419" y="311116"/>
                      <a:pt x="1729884" y="213750"/>
                      <a:pt x="1737744" y="115778"/>
                    </a:cubicBezTo>
                    <a:cubicBezTo>
                      <a:pt x="1740163" y="86750"/>
                      <a:pt x="1727465" y="73445"/>
                      <a:pt x="1698443" y="72840"/>
                    </a:cubicBezTo>
                    <a:cubicBezTo>
                      <a:pt x="1680303" y="72236"/>
                      <a:pt x="1662164" y="72840"/>
                      <a:pt x="1644025" y="72840"/>
                    </a:cubicBezTo>
                    <a:cubicBezTo>
                      <a:pt x="1600490" y="72840"/>
                      <a:pt x="1590816" y="84331"/>
                      <a:pt x="1594444" y="127269"/>
                    </a:cubicBezTo>
                    <a:cubicBezTo>
                      <a:pt x="1602304" y="213750"/>
                      <a:pt x="1608955" y="300231"/>
                      <a:pt x="1616211" y="386712"/>
                    </a:cubicBezTo>
                    <a:cubicBezTo>
                      <a:pt x="1619839" y="427231"/>
                      <a:pt x="1623467" y="467145"/>
                      <a:pt x="1627094" y="507664"/>
                    </a:cubicBezTo>
                    <a:cubicBezTo>
                      <a:pt x="1653699" y="507664"/>
                      <a:pt x="1677885" y="507664"/>
                      <a:pt x="1705093" y="507664"/>
                    </a:cubicBezTo>
                    <a:close/>
                    <a:moveTo>
                      <a:pt x="592550" y="1409364"/>
                    </a:moveTo>
                    <a:cubicBezTo>
                      <a:pt x="581062" y="1438997"/>
                      <a:pt x="568365" y="1469236"/>
                      <a:pt x="558086" y="1495240"/>
                    </a:cubicBezTo>
                    <a:cubicBezTo>
                      <a:pt x="591341" y="1530316"/>
                      <a:pt x="621573" y="1562974"/>
                      <a:pt x="651805" y="1595631"/>
                    </a:cubicBezTo>
                    <a:cubicBezTo>
                      <a:pt x="651805" y="1567812"/>
                      <a:pt x="652410" y="1539388"/>
                      <a:pt x="651805" y="1510964"/>
                    </a:cubicBezTo>
                    <a:cubicBezTo>
                      <a:pt x="651805" y="1505521"/>
                      <a:pt x="648782" y="1499474"/>
                      <a:pt x="645759" y="1494636"/>
                    </a:cubicBezTo>
                    <a:cubicBezTo>
                      <a:pt x="628829" y="1466816"/>
                      <a:pt x="610690" y="1438997"/>
                      <a:pt x="592550" y="1409364"/>
                    </a:cubicBezTo>
                    <a:close/>
                    <a:moveTo>
                      <a:pt x="449854" y="1536364"/>
                    </a:moveTo>
                    <a:cubicBezTo>
                      <a:pt x="515760" y="1608331"/>
                      <a:pt x="582271" y="1680902"/>
                      <a:pt x="648177" y="1752869"/>
                    </a:cubicBezTo>
                    <a:cubicBezTo>
                      <a:pt x="649991" y="1751659"/>
                      <a:pt x="651805" y="1750450"/>
                      <a:pt x="653619" y="1749240"/>
                    </a:cubicBezTo>
                    <a:cubicBezTo>
                      <a:pt x="622782" y="1699045"/>
                      <a:pt x="593760" y="1647035"/>
                      <a:pt x="559295" y="1599259"/>
                    </a:cubicBezTo>
                    <a:cubicBezTo>
                      <a:pt x="533295" y="1564183"/>
                      <a:pt x="495203" y="1543621"/>
                      <a:pt x="449854" y="1536364"/>
                    </a:cubicBezTo>
                    <a:close/>
                  </a:path>
                </a:pathLst>
              </a:custGeom>
              <a:solidFill>
                <a:srgbClr val="000000"/>
              </a:solidFill>
              <a:ln w="6040" cap="flat">
                <a:noFill/>
                <a:prstDash val="solid"/>
                <a:miter/>
              </a:ln>
            </p:spPr>
            <p:txBody>
              <a:bodyPr rtlCol="0" anchor="ctr"/>
              <a:lstStyle/>
              <a:p>
                <a:endParaRPr lang="en-US"/>
              </a:p>
            </p:txBody>
          </p:sp>
          <p:sp>
            <p:nvSpPr>
              <p:cNvPr id="10" name="Freeform 9">
                <a:extLst>
                  <a:ext uri="{FF2B5EF4-FFF2-40B4-BE49-F238E27FC236}">
                    <a16:creationId xmlns:a16="http://schemas.microsoft.com/office/drawing/2014/main" id="{1A73EED5-676D-D56D-B151-34EF0E45DDE4}"/>
                  </a:ext>
                </a:extLst>
              </p:cNvPr>
              <p:cNvSpPr/>
              <p:nvPr/>
            </p:nvSpPr>
            <p:spPr>
              <a:xfrm>
                <a:off x="6184862" y="3625052"/>
                <a:ext cx="1159100" cy="725714"/>
              </a:xfrm>
              <a:custGeom>
                <a:avLst/>
                <a:gdLst>
                  <a:gd name="connsiteX0" fmla="*/ 581667 w 1159100"/>
                  <a:gd name="connsiteY0" fmla="*/ 0 h 725714"/>
                  <a:gd name="connsiteX1" fmla="*/ 1075055 w 1159100"/>
                  <a:gd name="connsiteY1" fmla="*/ 0 h 725714"/>
                  <a:gd name="connsiteX2" fmla="*/ 1159101 w 1159100"/>
                  <a:gd name="connsiteY2" fmla="*/ 83457 h 725714"/>
                  <a:gd name="connsiteX3" fmla="*/ 1159101 w 1159100"/>
                  <a:gd name="connsiteY3" fmla="*/ 643467 h 725714"/>
                  <a:gd name="connsiteX4" fmla="*/ 1076265 w 1159100"/>
                  <a:gd name="connsiteY4" fmla="*/ 725714 h 725714"/>
                  <a:gd name="connsiteX5" fmla="*/ 82836 w 1159100"/>
                  <a:gd name="connsiteY5" fmla="*/ 725714 h 725714"/>
                  <a:gd name="connsiteX6" fmla="*/ 0 w 1159100"/>
                  <a:gd name="connsiteY6" fmla="*/ 643467 h 725714"/>
                  <a:gd name="connsiteX7" fmla="*/ 0 w 1159100"/>
                  <a:gd name="connsiteY7" fmla="*/ 81038 h 725714"/>
                  <a:gd name="connsiteX8" fmla="*/ 81627 w 1159100"/>
                  <a:gd name="connsiteY8" fmla="*/ 0 h 725714"/>
                  <a:gd name="connsiteX9" fmla="*/ 581667 w 1159100"/>
                  <a:gd name="connsiteY9" fmla="*/ 0 h 725714"/>
                  <a:gd name="connsiteX10" fmla="*/ 867663 w 1159100"/>
                  <a:gd name="connsiteY10" fmla="*/ 507395 h 725714"/>
                  <a:gd name="connsiteX11" fmla="*/ 867663 w 1159100"/>
                  <a:gd name="connsiteY11" fmla="*/ 74386 h 725714"/>
                  <a:gd name="connsiteX12" fmla="*/ 218881 w 1159100"/>
                  <a:gd name="connsiteY12" fmla="*/ 74386 h 725714"/>
                  <a:gd name="connsiteX13" fmla="*/ 218881 w 1159100"/>
                  <a:gd name="connsiteY13" fmla="*/ 507395 h 725714"/>
                  <a:gd name="connsiteX14" fmla="*/ 867663 w 1159100"/>
                  <a:gd name="connsiteY14" fmla="*/ 507395 h 725714"/>
                  <a:gd name="connsiteX15" fmla="*/ 73766 w 1159100"/>
                  <a:gd name="connsiteY15" fmla="*/ 651933 h 725714"/>
                  <a:gd name="connsiteX16" fmla="*/ 1084729 w 1159100"/>
                  <a:gd name="connsiteY16" fmla="*/ 651933 h 725714"/>
                  <a:gd name="connsiteX17" fmla="*/ 1084729 w 1159100"/>
                  <a:gd name="connsiteY17" fmla="*/ 581781 h 725714"/>
                  <a:gd name="connsiteX18" fmla="*/ 73766 w 1159100"/>
                  <a:gd name="connsiteY18" fmla="*/ 581781 h 725714"/>
                  <a:gd name="connsiteX19" fmla="*/ 73766 w 1159100"/>
                  <a:gd name="connsiteY19" fmla="*/ 651933 h 725714"/>
                  <a:gd name="connsiteX20" fmla="*/ 1084729 w 1159100"/>
                  <a:gd name="connsiteY20" fmla="*/ 507395 h 725714"/>
                  <a:gd name="connsiteX21" fmla="*/ 1084729 w 1159100"/>
                  <a:gd name="connsiteY21" fmla="*/ 74991 h 725714"/>
                  <a:gd name="connsiteX22" fmla="*/ 942638 w 1159100"/>
                  <a:gd name="connsiteY22" fmla="*/ 74991 h 725714"/>
                  <a:gd name="connsiteX23" fmla="*/ 942638 w 1159100"/>
                  <a:gd name="connsiteY23" fmla="*/ 507395 h 725714"/>
                  <a:gd name="connsiteX24" fmla="*/ 1084729 w 1159100"/>
                  <a:gd name="connsiteY24" fmla="*/ 507395 h 725714"/>
                  <a:gd name="connsiteX25" fmla="*/ 143300 w 1159100"/>
                  <a:gd name="connsiteY25" fmla="*/ 506790 h 725714"/>
                  <a:gd name="connsiteX26" fmla="*/ 143300 w 1159100"/>
                  <a:gd name="connsiteY26" fmla="*/ 74386 h 725714"/>
                  <a:gd name="connsiteX27" fmla="*/ 73766 w 1159100"/>
                  <a:gd name="connsiteY27" fmla="*/ 74386 h 725714"/>
                  <a:gd name="connsiteX28" fmla="*/ 73766 w 1159100"/>
                  <a:gd name="connsiteY28" fmla="*/ 506790 h 725714"/>
                  <a:gd name="connsiteX29" fmla="*/ 143300 w 1159100"/>
                  <a:gd name="connsiteY29" fmla="*/ 506790 h 72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59100" h="725714">
                    <a:moveTo>
                      <a:pt x="581667" y="0"/>
                    </a:moveTo>
                    <a:cubicBezTo>
                      <a:pt x="746129" y="0"/>
                      <a:pt x="910592" y="0"/>
                      <a:pt x="1075055" y="0"/>
                    </a:cubicBezTo>
                    <a:cubicBezTo>
                      <a:pt x="1130683" y="0"/>
                      <a:pt x="1158496" y="27819"/>
                      <a:pt x="1159101" y="83457"/>
                    </a:cubicBezTo>
                    <a:cubicBezTo>
                      <a:pt x="1159101" y="270329"/>
                      <a:pt x="1159101" y="456595"/>
                      <a:pt x="1159101" y="643467"/>
                    </a:cubicBezTo>
                    <a:cubicBezTo>
                      <a:pt x="1159101" y="697290"/>
                      <a:pt x="1130683" y="725714"/>
                      <a:pt x="1076265" y="725714"/>
                    </a:cubicBezTo>
                    <a:cubicBezTo>
                      <a:pt x="744920" y="725714"/>
                      <a:pt x="414181" y="725714"/>
                      <a:pt x="82836" y="725714"/>
                    </a:cubicBezTo>
                    <a:cubicBezTo>
                      <a:pt x="28418" y="725714"/>
                      <a:pt x="0" y="697290"/>
                      <a:pt x="0" y="643467"/>
                    </a:cubicBezTo>
                    <a:cubicBezTo>
                      <a:pt x="0" y="455991"/>
                      <a:pt x="0" y="268514"/>
                      <a:pt x="0" y="81038"/>
                    </a:cubicBezTo>
                    <a:cubicBezTo>
                      <a:pt x="0" y="29028"/>
                      <a:pt x="29023" y="0"/>
                      <a:pt x="81627" y="0"/>
                    </a:cubicBezTo>
                    <a:cubicBezTo>
                      <a:pt x="248508" y="0"/>
                      <a:pt x="414785" y="0"/>
                      <a:pt x="581667" y="0"/>
                    </a:cubicBezTo>
                    <a:close/>
                    <a:moveTo>
                      <a:pt x="867663" y="507395"/>
                    </a:moveTo>
                    <a:cubicBezTo>
                      <a:pt x="867663" y="361648"/>
                      <a:pt x="867663" y="218319"/>
                      <a:pt x="867663" y="74386"/>
                    </a:cubicBezTo>
                    <a:cubicBezTo>
                      <a:pt x="650596" y="74386"/>
                      <a:pt x="434738" y="74386"/>
                      <a:pt x="218881" y="74386"/>
                    </a:cubicBezTo>
                    <a:cubicBezTo>
                      <a:pt x="218881" y="219529"/>
                      <a:pt x="218881" y="363462"/>
                      <a:pt x="218881" y="507395"/>
                    </a:cubicBezTo>
                    <a:cubicBezTo>
                      <a:pt x="435948" y="507395"/>
                      <a:pt x="651201" y="507395"/>
                      <a:pt x="867663" y="507395"/>
                    </a:cubicBezTo>
                    <a:close/>
                    <a:moveTo>
                      <a:pt x="73766" y="651933"/>
                    </a:moveTo>
                    <a:cubicBezTo>
                      <a:pt x="411762" y="651933"/>
                      <a:pt x="748548" y="651933"/>
                      <a:pt x="1084729" y="651933"/>
                    </a:cubicBezTo>
                    <a:cubicBezTo>
                      <a:pt x="1084729" y="627743"/>
                      <a:pt x="1084729" y="604762"/>
                      <a:pt x="1084729" y="581781"/>
                    </a:cubicBezTo>
                    <a:cubicBezTo>
                      <a:pt x="746734" y="581781"/>
                      <a:pt x="411157" y="581781"/>
                      <a:pt x="73766" y="581781"/>
                    </a:cubicBezTo>
                    <a:cubicBezTo>
                      <a:pt x="73766" y="605367"/>
                      <a:pt x="73766" y="627743"/>
                      <a:pt x="73766" y="651933"/>
                    </a:cubicBezTo>
                    <a:close/>
                    <a:moveTo>
                      <a:pt x="1084729" y="507395"/>
                    </a:moveTo>
                    <a:cubicBezTo>
                      <a:pt x="1084729" y="361648"/>
                      <a:pt x="1084729" y="218319"/>
                      <a:pt x="1084729" y="74991"/>
                    </a:cubicBezTo>
                    <a:cubicBezTo>
                      <a:pt x="1036358" y="74991"/>
                      <a:pt x="989196" y="74991"/>
                      <a:pt x="942638" y="74991"/>
                    </a:cubicBezTo>
                    <a:cubicBezTo>
                      <a:pt x="942638" y="220133"/>
                      <a:pt x="942638" y="363462"/>
                      <a:pt x="942638" y="507395"/>
                    </a:cubicBezTo>
                    <a:cubicBezTo>
                      <a:pt x="990405" y="507395"/>
                      <a:pt x="1036963" y="507395"/>
                      <a:pt x="1084729" y="507395"/>
                    </a:cubicBezTo>
                    <a:close/>
                    <a:moveTo>
                      <a:pt x="143300" y="506790"/>
                    </a:moveTo>
                    <a:cubicBezTo>
                      <a:pt x="143300" y="361043"/>
                      <a:pt x="143300" y="217714"/>
                      <a:pt x="143300" y="74386"/>
                    </a:cubicBezTo>
                    <a:cubicBezTo>
                      <a:pt x="119115" y="74386"/>
                      <a:pt x="96138" y="74386"/>
                      <a:pt x="73766" y="74386"/>
                    </a:cubicBezTo>
                    <a:cubicBezTo>
                      <a:pt x="73766" y="219529"/>
                      <a:pt x="73766" y="362857"/>
                      <a:pt x="73766" y="506790"/>
                    </a:cubicBezTo>
                    <a:cubicBezTo>
                      <a:pt x="97347" y="506790"/>
                      <a:pt x="119115" y="506790"/>
                      <a:pt x="143300" y="506790"/>
                    </a:cubicBezTo>
                    <a:close/>
                  </a:path>
                </a:pathLst>
              </a:custGeom>
              <a:grpFill/>
              <a:ln w="6040" cap="flat">
                <a:noFill/>
                <a:prstDash val="solid"/>
                <a:miter/>
              </a:ln>
            </p:spPr>
            <p:txBody>
              <a:bodyPr rtlCol="0" anchor="ctr"/>
              <a:lstStyle/>
              <a:p>
                <a:endParaRPr lang="en-US"/>
              </a:p>
            </p:txBody>
          </p:sp>
          <p:sp>
            <p:nvSpPr>
              <p:cNvPr id="11" name="Freeform 10">
                <a:extLst>
                  <a:ext uri="{FF2B5EF4-FFF2-40B4-BE49-F238E27FC236}">
                    <a16:creationId xmlns:a16="http://schemas.microsoft.com/office/drawing/2014/main" id="{FFBA23B4-8859-C2F6-1A50-C247C821E726}"/>
                  </a:ext>
                </a:extLst>
              </p:cNvPr>
              <p:cNvSpPr/>
              <p:nvPr/>
            </p:nvSpPr>
            <p:spPr>
              <a:xfrm>
                <a:off x="6302163" y="3016662"/>
                <a:ext cx="272089" cy="273352"/>
              </a:xfrm>
              <a:custGeom>
                <a:avLst/>
                <a:gdLst>
                  <a:gd name="connsiteX0" fmla="*/ 272089 w 272089"/>
                  <a:gd name="connsiteY0" fmla="*/ 216505 h 273352"/>
                  <a:gd name="connsiteX1" fmla="*/ 219485 w 272089"/>
                  <a:gd name="connsiteY1" fmla="*/ 270329 h 273352"/>
                  <a:gd name="connsiteX2" fmla="*/ 139673 w 272089"/>
                  <a:gd name="connsiteY2" fmla="*/ 186267 h 273352"/>
                  <a:gd name="connsiteX3" fmla="*/ 58046 w 272089"/>
                  <a:gd name="connsiteY3" fmla="*/ 273352 h 273352"/>
                  <a:gd name="connsiteX4" fmla="*/ 3023 w 272089"/>
                  <a:gd name="connsiteY4" fmla="*/ 217109 h 273352"/>
                  <a:gd name="connsiteX5" fmla="*/ 88882 w 272089"/>
                  <a:gd name="connsiteY5" fmla="*/ 137281 h 273352"/>
                  <a:gd name="connsiteX6" fmla="*/ 0 w 272089"/>
                  <a:gd name="connsiteY6" fmla="*/ 56243 h 273352"/>
                  <a:gd name="connsiteX7" fmla="*/ 54418 w 272089"/>
                  <a:gd name="connsiteY7" fmla="*/ 4838 h 273352"/>
                  <a:gd name="connsiteX8" fmla="*/ 136649 w 272089"/>
                  <a:gd name="connsiteY8" fmla="*/ 89505 h 273352"/>
                  <a:gd name="connsiteX9" fmla="*/ 217067 w 272089"/>
                  <a:gd name="connsiteY9" fmla="*/ 0 h 273352"/>
                  <a:gd name="connsiteX10" fmla="*/ 270880 w 272089"/>
                  <a:gd name="connsiteY10" fmla="*/ 54429 h 273352"/>
                  <a:gd name="connsiteX11" fmla="*/ 185021 w 272089"/>
                  <a:gd name="connsiteY11" fmla="*/ 135467 h 273352"/>
                  <a:gd name="connsiteX12" fmla="*/ 272089 w 272089"/>
                  <a:gd name="connsiteY12" fmla="*/ 216505 h 273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352">
                    <a:moveTo>
                      <a:pt x="272089" y="216505"/>
                    </a:moveTo>
                    <a:cubicBezTo>
                      <a:pt x="252136" y="237067"/>
                      <a:pt x="236415" y="252790"/>
                      <a:pt x="219485" y="270329"/>
                    </a:cubicBezTo>
                    <a:cubicBezTo>
                      <a:pt x="192881" y="242509"/>
                      <a:pt x="166882" y="215295"/>
                      <a:pt x="139673" y="186267"/>
                    </a:cubicBezTo>
                    <a:cubicBezTo>
                      <a:pt x="110650" y="217109"/>
                      <a:pt x="84650" y="244929"/>
                      <a:pt x="58046" y="273352"/>
                    </a:cubicBezTo>
                    <a:cubicBezTo>
                      <a:pt x="37488" y="252790"/>
                      <a:pt x="21767" y="236462"/>
                      <a:pt x="3023" y="217109"/>
                    </a:cubicBezTo>
                    <a:cubicBezTo>
                      <a:pt x="30837" y="191709"/>
                      <a:pt x="58046" y="166310"/>
                      <a:pt x="88882" y="137281"/>
                    </a:cubicBezTo>
                    <a:cubicBezTo>
                      <a:pt x="57441" y="108857"/>
                      <a:pt x="29023" y="82852"/>
                      <a:pt x="0" y="56243"/>
                    </a:cubicBezTo>
                    <a:cubicBezTo>
                      <a:pt x="20558" y="36286"/>
                      <a:pt x="36883" y="21167"/>
                      <a:pt x="54418" y="4838"/>
                    </a:cubicBezTo>
                    <a:cubicBezTo>
                      <a:pt x="79813" y="30843"/>
                      <a:pt x="106417" y="58057"/>
                      <a:pt x="136649" y="89505"/>
                    </a:cubicBezTo>
                    <a:cubicBezTo>
                      <a:pt x="165672" y="57452"/>
                      <a:pt x="191067" y="29028"/>
                      <a:pt x="217067" y="0"/>
                    </a:cubicBezTo>
                    <a:cubicBezTo>
                      <a:pt x="237020" y="19957"/>
                      <a:pt x="252741" y="36286"/>
                      <a:pt x="270880" y="54429"/>
                    </a:cubicBezTo>
                    <a:cubicBezTo>
                      <a:pt x="243066" y="81038"/>
                      <a:pt x="215253" y="107043"/>
                      <a:pt x="185021" y="135467"/>
                    </a:cubicBezTo>
                    <a:cubicBezTo>
                      <a:pt x="215857" y="164495"/>
                      <a:pt x="243066" y="189895"/>
                      <a:pt x="272089" y="216505"/>
                    </a:cubicBezTo>
                    <a:close/>
                  </a:path>
                </a:pathLst>
              </a:custGeom>
              <a:grpFill/>
              <a:ln w="6040"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B511461E-8410-FB2B-1C9F-D5BAB049AA2E}"/>
                  </a:ext>
                </a:extLst>
              </p:cNvPr>
              <p:cNvSpPr/>
              <p:nvPr/>
            </p:nvSpPr>
            <p:spPr>
              <a:xfrm>
                <a:off x="6628065" y="3016057"/>
                <a:ext cx="272089" cy="273957"/>
              </a:xfrm>
              <a:custGeom>
                <a:avLst/>
                <a:gdLst>
                  <a:gd name="connsiteX0" fmla="*/ 58046 w 272089"/>
                  <a:gd name="connsiteY0" fmla="*/ 4838 h 273957"/>
                  <a:gd name="connsiteX1" fmla="*/ 136045 w 272089"/>
                  <a:gd name="connsiteY1" fmla="*/ 89505 h 273957"/>
                  <a:gd name="connsiteX2" fmla="*/ 215858 w 272089"/>
                  <a:gd name="connsiteY2" fmla="*/ 0 h 273957"/>
                  <a:gd name="connsiteX3" fmla="*/ 269066 w 272089"/>
                  <a:gd name="connsiteY3" fmla="*/ 55033 h 273957"/>
                  <a:gd name="connsiteX4" fmla="*/ 183812 w 272089"/>
                  <a:gd name="connsiteY4" fmla="*/ 135467 h 273957"/>
                  <a:gd name="connsiteX5" fmla="*/ 272089 w 272089"/>
                  <a:gd name="connsiteY5" fmla="*/ 216505 h 273957"/>
                  <a:gd name="connsiteX6" fmla="*/ 217067 w 272089"/>
                  <a:gd name="connsiteY6" fmla="*/ 266095 h 273957"/>
                  <a:gd name="connsiteX7" fmla="*/ 140882 w 272089"/>
                  <a:gd name="connsiteY7" fmla="*/ 187476 h 273957"/>
                  <a:gd name="connsiteX8" fmla="*/ 58046 w 272089"/>
                  <a:gd name="connsiteY8" fmla="*/ 273957 h 273957"/>
                  <a:gd name="connsiteX9" fmla="*/ 5442 w 272089"/>
                  <a:gd name="connsiteY9" fmla="*/ 216505 h 273957"/>
                  <a:gd name="connsiteX10" fmla="*/ 88278 w 272089"/>
                  <a:gd name="connsiteY10" fmla="*/ 139095 h 273957"/>
                  <a:gd name="connsiteX11" fmla="*/ 0 w 272089"/>
                  <a:gd name="connsiteY11" fmla="*/ 57452 h 273957"/>
                  <a:gd name="connsiteX12" fmla="*/ 58046 w 272089"/>
                  <a:gd name="connsiteY12" fmla="*/ 4838 h 273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72089" h="273957">
                    <a:moveTo>
                      <a:pt x="58046" y="4838"/>
                    </a:moveTo>
                    <a:cubicBezTo>
                      <a:pt x="81627" y="30843"/>
                      <a:pt x="107022" y="58057"/>
                      <a:pt x="136045" y="89505"/>
                    </a:cubicBezTo>
                    <a:cubicBezTo>
                      <a:pt x="164463" y="58057"/>
                      <a:pt x="189858" y="29633"/>
                      <a:pt x="215858" y="0"/>
                    </a:cubicBezTo>
                    <a:cubicBezTo>
                      <a:pt x="235811" y="20562"/>
                      <a:pt x="251531" y="36891"/>
                      <a:pt x="269066" y="55033"/>
                    </a:cubicBezTo>
                    <a:cubicBezTo>
                      <a:pt x="241857" y="80433"/>
                      <a:pt x="214044" y="106438"/>
                      <a:pt x="183812" y="135467"/>
                    </a:cubicBezTo>
                    <a:cubicBezTo>
                      <a:pt x="215858" y="164495"/>
                      <a:pt x="243067" y="189895"/>
                      <a:pt x="272089" y="216505"/>
                    </a:cubicBezTo>
                    <a:cubicBezTo>
                      <a:pt x="250927" y="235252"/>
                      <a:pt x="233997" y="250976"/>
                      <a:pt x="217067" y="266095"/>
                    </a:cubicBezTo>
                    <a:cubicBezTo>
                      <a:pt x="194090" y="242510"/>
                      <a:pt x="168091" y="215295"/>
                      <a:pt x="140882" y="187476"/>
                    </a:cubicBezTo>
                    <a:cubicBezTo>
                      <a:pt x="111254" y="218319"/>
                      <a:pt x="85255" y="245533"/>
                      <a:pt x="58046" y="273957"/>
                    </a:cubicBezTo>
                    <a:cubicBezTo>
                      <a:pt x="38092" y="252186"/>
                      <a:pt x="22372" y="235252"/>
                      <a:pt x="5442" y="216505"/>
                    </a:cubicBezTo>
                    <a:cubicBezTo>
                      <a:pt x="30837" y="192919"/>
                      <a:pt x="58046" y="166914"/>
                      <a:pt x="88278" y="139095"/>
                    </a:cubicBezTo>
                    <a:cubicBezTo>
                      <a:pt x="56837" y="110067"/>
                      <a:pt x="29023" y="84667"/>
                      <a:pt x="0" y="57452"/>
                    </a:cubicBezTo>
                    <a:cubicBezTo>
                      <a:pt x="20558" y="38705"/>
                      <a:pt x="37488" y="23586"/>
                      <a:pt x="58046" y="4838"/>
                    </a:cubicBezTo>
                    <a:close/>
                  </a:path>
                </a:pathLst>
              </a:custGeom>
              <a:grpFill/>
              <a:ln w="6040" cap="flat">
                <a:noFill/>
                <a:prstDash val="solid"/>
                <a:miter/>
              </a:ln>
            </p:spPr>
            <p:txBody>
              <a:bodyPr rtlCol="0" anchor="ctr"/>
              <a:lstStyle/>
              <a:p>
                <a:endParaRPr lang="en-US"/>
              </a:p>
            </p:txBody>
          </p:sp>
          <p:sp>
            <p:nvSpPr>
              <p:cNvPr id="13" name="Freeform 12">
                <a:extLst>
                  <a:ext uri="{FF2B5EF4-FFF2-40B4-BE49-F238E27FC236}">
                    <a16:creationId xmlns:a16="http://schemas.microsoft.com/office/drawing/2014/main" id="{9EB947E3-B29A-FAFF-66C4-967680303AEE}"/>
                  </a:ext>
                </a:extLst>
              </p:cNvPr>
              <p:cNvSpPr/>
              <p:nvPr/>
            </p:nvSpPr>
            <p:spPr>
              <a:xfrm>
                <a:off x="6956991" y="3016662"/>
                <a:ext cx="270275" cy="271537"/>
              </a:xfrm>
              <a:custGeom>
                <a:avLst/>
                <a:gdLst>
                  <a:gd name="connsiteX0" fmla="*/ 58650 w 270275"/>
                  <a:gd name="connsiteY0" fmla="*/ 6048 h 271537"/>
                  <a:gd name="connsiteX1" fmla="*/ 91301 w 270275"/>
                  <a:gd name="connsiteY1" fmla="*/ 42938 h 271537"/>
                  <a:gd name="connsiteX2" fmla="*/ 131207 w 270275"/>
                  <a:gd name="connsiteY2" fmla="*/ 85876 h 271537"/>
                  <a:gd name="connsiteX3" fmla="*/ 214043 w 270275"/>
                  <a:gd name="connsiteY3" fmla="*/ 0 h 271537"/>
                  <a:gd name="connsiteX4" fmla="*/ 264229 w 270275"/>
                  <a:gd name="connsiteY4" fmla="*/ 54429 h 271537"/>
                  <a:gd name="connsiteX5" fmla="*/ 178974 w 270275"/>
                  <a:gd name="connsiteY5" fmla="*/ 134862 h 271537"/>
                  <a:gd name="connsiteX6" fmla="*/ 270275 w 270275"/>
                  <a:gd name="connsiteY6" fmla="*/ 216505 h 271537"/>
                  <a:gd name="connsiteX7" fmla="*/ 215253 w 270275"/>
                  <a:gd name="connsiteY7" fmla="*/ 269724 h 271537"/>
                  <a:gd name="connsiteX8" fmla="*/ 136045 w 270275"/>
                  <a:gd name="connsiteY8" fmla="*/ 185057 h 271537"/>
                  <a:gd name="connsiteX9" fmla="*/ 53813 w 270275"/>
                  <a:gd name="connsiteY9" fmla="*/ 271538 h 271537"/>
                  <a:gd name="connsiteX10" fmla="*/ 4232 w 270275"/>
                  <a:gd name="connsiteY10" fmla="*/ 217109 h 271537"/>
                  <a:gd name="connsiteX11" fmla="*/ 81627 w 270275"/>
                  <a:gd name="connsiteY11" fmla="*/ 142119 h 271537"/>
                  <a:gd name="connsiteX12" fmla="*/ 0 w 270275"/>
                  <a:gd name="connsiteY12" fmla="*/ 62895 h 271537"/>
                  <a:gd name="connsiteX13" fmla="*/ 58650 w 270275"/>
                  <a:gd name="connsiteY13" fmla="*/ 6048 h 271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70275" h="271537">
                    <a:moveTo>
                      <a:pt x="58650" y="6048"/>
                    </a:moveTo>
                    <a:cubicBezTo>
                      <a:pt x="66511" y="15119"/>
                      <a:pt x="79208" y="29028"/>
                      <a:pt x="91301" y="42938"/>
                    </a:cubicBezTo>
                    <a:cubicBezTo>
                      <a:pt x="103998" y="56848"/>
                      <a:pt x="116696" y="70757"/>
                      <a:pt x="131207" y="85876"/>
                    </a:cubicBezTo>
                    <a:cubicBezTo>
                      <a:pt x="160230" y="55638"/>
                      <a:pt x="186230" y="28424"/>
                      <a:pt x="214043" y="0"/>
                    </a:cubicBezTo>
                    <a:cubicBezTo>
                      <a:pt x="232788" y="19957"/>
                      <a:pt x="247904" y="36286"/>
                      <a:pt x="264229" y="54429"/>
                    </a:cubicBezTo>
                    <a:cubicBezTo>
                      <a:pt x="238229" y="79224"/>
                      <a:pt x="210416" y="105229"/>
                      <a:pt x="178974" y="134862"/>
                    </a:cubicBezTo>
                    <a:cubicBezTo>
                      <a:pt x="212230" y="165100"/>
                      <a:pt x="240648" y="190500"/>
                      <a:pt x="270275" y="216505"/>
                    </a:cubicBezTo>
                    <a:cubicBezTo>
                      <a:pt x="249718" y="236462"/>
                      <a:pt x="233392" y="252186"/>
                      <a:pt x="215253" y="269724"/>
                    </a:cubicBezTo>
                    <a:cubicBezTo>
                      <a:pt x="189858" y="242509"/>
                      <a:pt x="163858" y="214690"/>
                      <a:pt x="136045" y="185057"/>
                    </a:cubicBezTo>
                    <a:cubicBezTo>
                      <a:pt x="106417" y="215900"/>
                      <a:pt x="80417" y="243114"/>
                      <a:pt x="53813" y="271538"/>
                    </a:cubicBezTo>
                    <a:cubicBezTo>
                      <a:pt x="35674" y="251581"/>
                      <a:pt x="20558" y="234648"/>
                      <a:pt x="4232" y="217109"/>
                    </a:cubicBezTo>
                    <a:cubicBezTo>
                      <a:pt x="28418" y="193524"/>
                      <a:pt x="55022" y="167519"/>
                      <a:pt x="81627" y="142119"/>
                    </a:cubicBezTo>
                    <a:cubicBezTo>
                      <a:pt x="51999" y="113090"/>
                      <a:pt x="24790" y="87086"/>
                      <a:pt x="0" y="62895"/>
                    </a:cubicBezTo>
                    <a:cubicBezTo>
                      <a:pt x="21163" y="42333"/>
                      <a:pt x="38092" y="26005"/>
                      <a:pt x="58650" y="6048"/>
                    </a:cubicBezTo>
                    <a:close/>
                  </a:path>
                </a:pathLst>
              </a:custGeom>
              <a:grpFill/>
              <a:ln w="6040" cap="flat">
                <a:noFill/>
                <a:prstDash val="solid"/>
                <a:miter/>
              </a:ln>
            </p:spPr>
            <p:txBody>
              <a:bodyPr rtlCol="0" anchor="ctr"/>
              <a:lstStyle/>
              <a:p>
                <a:endParaRPr lang="en-US"/>
              </a:p>
            </p:txBody>
          </p:sp>
          <p:sp>
            <p:nvSpPr>
              <p:cNvPr id="14" name="Freeform 13">
                <a:extLst>
                  <a:ext uri="{FF2B5EF4-FFF2-40B4-BE49-F238E27FC236}">
                    <a16:creationId xmlns:a16="http://schemas.microsoft.com/office/drawing/2014/main" id="{28F5E4CE-16F4-A1C2-065B-03493C231A9D}"/>
                  </a:ext>
                </a:extLst>
              </p:cNvPr>
              <p:cNvSpPr/>
              <p:nvPr/>
            </p:nvSpPr>
            <p:spPr>
              <a:xfrm>
                <a:off x="6655879" y="2754800"/>
                <a:ext cx="217067" cy="217714"/>
              </a:xfrm>
              <a:custGeom>
                <a:avLst/>
                <a:gdLst>
                  <a:gd name="connsiteX0" fmla="*/ 217067 w 217067"/>
                  <a:gd name="connsiteY0" fmla="*/ 108252 h 217714"/>
                  <a:gd name="connsiteX1" fmla="*/ 107627 w 217067"/>
                  <a:gd name="connsiteY1" fmla="*/ 217714 h 217714"/>
                  <a:gd name="connsiteX2" fmla="*/ 0 w 217067"/>
                  <a:gd name="connsiteY2" fmla="*/ 109462 h 217714"/>
                  <a:gd name="connsiteX3" fmla="*/ 109441 w 217067"/>
                  <a:gd name="connsiteY3" fmla="*/ 0 h 217714"/>
                  <a:gd name="connsiteX4" fmla="*/ 217067 w 217067"/>
                  <a:gd name="connsiteY4" fmla="*/ 108252 h 217714"/>
                  <a:gd name="connsiteX5" fmla="*/ 108231 w 217067"/>
                  <a:gd name="connsiteY5" fmla="*/ 144538 h 217714"/>
                  <a:gd name="connsiteX6" fmla="*/ 144510 w 217067"/>
                  <a:gd name="connsiteY6" fmla="*/ 108857 h 217714"/>
                  <a:gd name="connsiteX7" fmla="*/ 108836 w 217067"/>
                  <a:gd name="connsiteY7" fmla="*/ 72571 h 217714"/>
                  <a:gd name="connsiteX8" fmla="*/ 72557 w 217067"/>
                  <a:gd name="connsiteY8" fmla="*/ 108252 h 217714"/>
                  <a:gd name="connsiteX9" fmla="*/ 108231 w 217067"/>
                  <a:gd name="connsiteY9" fmla="*/ 144538 h 217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7067" h="217714">
                    <a:moveTo>
                      <a:pt x="217067" y="108252"/>
                    </a:moveTo>
                    <a:cubicBezTo>
                      <a:pt x="217067" y="168124"/>
                      <a:pt x="168091" y="217714"/>
                      <a:pt x="107627" y="217714"/>
                    </a:cubicBezTo>
                    <a:cubicBezTo>
                      <a:pt x="48371" y="217109"/>
                      <a:pt x="0" y="168729"/>
                      <a:pt x="0" y="109462"/>
                    </a:cubicBezTo>
                    <a:cubicBezTo>
                      <a:pt x="0" y="48986"/>
                      <a:pt x="48976" y="0"/>
                      <a:pt x="109441" y="0"/>
                    </a:cubicBezTo>
                    <a:cubicBezTo>
                      <a:pt x="168091" y="0"/>
                      <a:pt x="217067" y="48986"/>
                      <a:pt x="217067" y="108252"/>
                    </a:cubicBezTo>
                    <a:close/>
                    <a:moveTo>
                      <a:pt x="108231" y="144538"/>
                    </a:moveTo>
                    <a:cubicBezTo>
                      <a:pt x="127580" y="144538"/>
                      <a:pt x="144510" y="128210"/>
                      <a:pt x="144510" y="108857"/>
                    </a:cubicBezTo>
                    <a:cubicBezTo>
                      <a:pt x="144510" y="89505"/>
                      <a:pt x="128184" y="72571"/>
                      <a:pt x="108836" y="72571"/>
                    </a:cubicBezTo>
                    <a:cubicBezTo>
                      <a:pt x="89487" y="72571"/>
                      <a:pt x="72557" y="88900"/>
                      <a:pt x="72557" y="108252"/>
                    </a:cubicBezTo>
                    <a:cubicBezTo>
                      <a:pt x="72557" y="127605"/>
                      <a:pt x="88278" y="144538"/>
                      <a:pt x="108231" y="144538"/>
                    </a:cubicBezTo>
                    <a:close/>
                  </a:path>
                </a:pathLst>
              </a:custGeom>
              <a:grpFill/>
              <a:ln w="6040" cap="flat">
                <a:noFill/>
                <a:prstDash val="solid"/>
                <a:miter/>
              </a:ln>
            </p:spPr>
            <p:txBody>
              <a:bodyPr rtlCol="0" anchor="ctr"/>
              <a:lstStyle/>
              <a:p>
                <a:endParaRPr lang="en-US"/>
              </a:p>
            </p:txBody>
          </p:sp>
        </p:grpSp>
        <p:grpSp>
          <p:nvGrpSpPr>
            <p:cNvPr id="6" name="Graphic 3">
              <a:extLst>
                <a:ext uri="{FF2B5EF4-FFF2-40B4-BE49-F238E27FC236}">
                  <a16:creationId xmlns:a16="http://schemas.microsoft.com/office/drawing/2014/main" id="{C490328B-064B-A170-BAE4-759C7D3ADBD8}"/>
                </a:ext>
              </a:extLst>
            </p:cNvPr>
            <p:cNvGrpSpPr/>
            <p:nvPr/>
          </p:nvGrpSpPr>
          <p:grpSpPr>
            <a:xfrm>
              <a:off x="8878245" y="2200268"/>
              <a:ext cx="144167" cy="725714"/>
              <a:chOff x="6692066" y="2173624"/>
              <a:chExt cx="144167" cy="725714"/>
            </a:xfrm>
            <a:solidFill>
              <a:srgbClr val="00BADE"/>
            </a:solidFill>
          </p:grpSpPr>
          <p:sp>
            <p:nvSpPr>
              <p:cNvPr id="7" name="Freeform 15">
                <a:extLst>
                  <a:ext uri="{FF2B5EF4-FFF2-40B4-BE49-F238E27FC236}">
                    <a16:creationId xmlns:a16="http://schemas.microsoft.com/office/drawing/2014/main" id="{D850D446-AEFB-4166-D651-CB90B4F2BD3C}"/>
                  </a:ext>
                </a:extLst>
              </p:cNvPr>
              <p:cNvSpPr/>
              <p:nvPr/>
            </p:nvSpPr>
            <p:spPr>
              <a:xfrm>
                <a:off x="6692066" y="2173624"/>
                <a:ext cx="144167" cy="434823"/>
              </a:xfrm>
              <a:custGeom>
                <a:avLst/>
                <a:gdLst>
                  <a:gd name="connsiteX0" fmla="*/ 111346 w 144167"/>
                  <a:gd name="connsiteY0" fmla="*/ 434824 h 434823"/>
                  <a:gd name="connsiteX1" fmla="*/ 33347 w 144167"/>
                  <a:gd name="connsiteY1" fmla="*/ 434824 h 434823"/>
                  <a:gd name="connsiteX2" fmla="*/ 22464 w 144167"/>
                  <a:gd name="connsiteY2" fmla="*/ 313872 h 434823"/>
                  <a:gd name="connsiteX3" fmla="*/ 697 w 144167"/>
                  <a:gd name="connsiteY3" fmla="*/ 54429 h 434823"/>
                  <a:gd name="connsiteX4" fmla="*/ 50278 w 144167"/>
                  <a:gd name="connsiteY4" fmla="*/ 0 h 434823"/>
                  <a:gd name="connsiteX5" fmla="*/ 104696 w 144167"/>
                  <a:gd name="connsiteY5" fmla="*/ 0 h 434823"/>
                  <a:gd name="connsiteX6" fmla="*/ 143997 w 144167"/>
                  <a:gd name="connsiteY6" fmla="*/ 42938 h 434823"/>
                  <a:gd name="connsiteX7" fmla="*/ 119207 w 144167"/>
                  <a:gd name="connsiteY7" fmla="*/ 336248 h 434823"/>
                  <a:gd name="connsiteX8" fmla="*/ 111346 w 144167"/>
                  <a:gd name="connsiteY8" fmla="*/ 434824 h 434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4167" h="434823">
                    <a:moveTo>
                      <a:pt x="111346" y="434824"/>
                    </a:moveTo>
                    <a:cubicBezTo>
                      <a:pt x="84138" y="434824"/>
                      <a:pt x="60556" y="434824"/>
                      <a:pt x="33347" y="434824"/>
                    </a:cubicBezTo>
                    <a:cubicBezTo>
                      <a:pt x="29720" y="394305"/>
                      <a:pt x="26092" y="353786"/>
                      <a:pt x="22464" y="313872"/>
                    </a:cubicBezTo>
                    <a:cubicBezTo>
                      <a:pt x="15208" y="227391"/>
                      <a:pt x="8557" y="140910"/>
                      <a:pt x="697" y="54429"/>
                    </a:cubicBezTo>
                    <a:cubicBezTo>
                      <a:pt x="-2931" y="11491"/>
                      <a:pt x="6743" y="0"/>
                      <a:pt x="50278" y="0"/>
                    </a:cubicBezTo>
                    <a:cubicBezTo>
                      <a:pt x="68417" y="0"/>
                      <a:pt x="86556" y="0"/>
                      <a:pt x="104696" y="0"/>
                    </a:cubicBezTo>
                    <a:cubicBezTo>
                      <a:pt x="133113" y="605"/>
                      <a:pt x="145811" y="13910"/>
                      <a:pt x="143997" y="42938"/>
                    </a:cubicBezTo>
                    <a:cubicBezTo>
                      <a:pt x="136137" y="140910"/>
                      <a:pt x="127672" y="238276"/>
                      <a:pt x="119207" y="336248"/>
                    </a:cubicBezTo>
                    <a:cubicBezTo>
                      <a:pt x="116788" y="368905"/>
                      <a:pt x="114370" y="400957"/>
                      <a:pt x="111346" y="434824"/>
                    </a:cubicBezTo>
                    <a:close/>
                  </a:path>
                </a:pathLst>
              </a:custGeom>
              <a:solidFill>
                <a:srgbClr val="AABC99"/>
              </a:solidFill>
              <a:ln w="6040" cap="flat">
                <a:noFill/>
                <a:prstDash val="solid"/>
                <a:miter/>
              </a:ln>
            </p:spPr>
            <p:txBody>
              <a:bodyPr rtlCol="0" anchor="ctr"/>
              <a:lstStyle/>
              <a:p>
                <a:endParaRPr lang="en-US"/>
              </a:p>
            </p:txBody>
          </p:sp>
          <p:sp>
            <p:nvSpPr>
              <p:cNvPr id="8" name="Freeform 16">
                <a:extLst>
                  <a:ext uri="{FF2B5EF4-FFF2-40B4-BE49-F238E27FC236}">
                    <a16:creationId xmlns:a16="http://schemas.microsoft.com/office/drawing/2014/main" id="{3D1C6EC6-1F85-BFCF-44F2-C3335E206C46}"/>
                  </a:ext>
                </a:extLst>
              </p:cNvPr>
              <p:cNvSpPr/>
              <p:nvPr/>
            </p:nvSpPr>
            <p:spPr>
              <a:xfrm>
                <a:off x="6728436" y="2827355"/>
                <a:ext cx="71952" cy="71982"/>
              </a:xfrm>
              <a:custGeom>
                <a:avLst/>
                <a:gdLst>
                  <a:gd name="connsiteX0" fmla="*/ 35674 w 71952"/>
                  <a:gd name="connsiteY0" fmla="*/ 71983 h 71982"/>
                  <a:gd name="connsiteX1" fmla="*/ 0 w 71952"/>
                  <a:gd name="connsiteY1" fmla="*/ 35697 h 71982"/>
                  <a:gd name="connsiteX2" fmla="*/ 36279 w 71952"/>
                  <a:gd name="connsiteY2" fmla="*/ 16 h 71982"/>
                  <a:gd name="connsiteX3" fmla="*/ 71953 w 71952"/>
                  <a:gd name="connsiteY3" fmla="*/ 36302 h 71982"/>
                  <a:gd name="connsiteX4" fmla="*/ 35674 w 71952"/>
                  <a:gd name="connsiteY4" fmla="*/ 71983 h 719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52" h="71982">
                    <a:moveTo>
                      <a:pt x="35674" y="71983"/>
                    </a:moveTo>
                    <a:cubicBezTo>
                      <a:pt x="16325" y="71983"/>
                      <a:pt x="0" y="55050"/>
                      <a:pt x="0" y="35697"/>
                    </a:cubicBezTo>
                    <a:cubicBezTo>
                      <a:pt x="0" y="15740"/>
                      <a:pt x="16930" y="-589"/>
                      <a:pt x="36279" y="16"/>
                    </a:cubicBezTo>
                    <a:cubicBezTo>
                      <a:pt x="55627" y="16"/>
                      <a:pt x="71953" y="16950"/>
                      <a:pt x="71953" y="36302"/>
                    </a:cubicBezTo>
                    <a:cubicBezTo>
                      <a:pt x="71953" y="55654"/>
                      <a:pt x="55023" y="71983"/>
                      <a:pt x="35674" y="71983"/>
                    </a:cubicBezTo>
                    <a:close/>
                  </a:path>
                </a:pathLst>
              </a:custGeom>
              <a:solidFill>
                <a:srgbClr val="AABC99"/>
              </a:solidFill>
              <a:ln w="6040" cap="flat">
                <a:noFill/>
                <a:prstDash val="solid"/>
                <a:miter/>
              </a:ln>
            </p:spPr>
            <p:txBody>
              <a:bodyPr rtlCol="0" anchor="ctr"/>
              <a:lstStyle/>
              <a:p>
                <a:endParaRPr lang="en-US"/>
              </a:p>
            </p:txBody>
          </p:sp>
        </p:grpSp>
      </p:grpSp>
      <p:sp>
        <p:nvSpPr>
          <p:cNvPr id="15" name="Shape 515">
            <a:extLst>
              <a:ext uri="{FF2B5EF4-FFF2-40B4-BE49-F238E27FC236}">
                <a16:creationId xmlns:a16="http://schemas.microsoft.com/office/drawing/2014/main" id="{40BE7F5E-A03D-C663-5CDD-1C6D11B20767}"/>
              </a:ext>
            </a:extLst>
          </p:cNvPr>
          <p:cNvSpPr/>
          <p:nvPr/>
        </p:nvSpPr>
        <p:spPr>
          <a:xfrm>
            <a:off x="8614410" y="2751562"/>
            <a:ext cx="1620000" cy="1620000"/>
          </a:xfrm>
          <a:prstGeom prst="arc">
            <a:avLst>
              <a:gd name="adj1" fmla="val 16155834"/>
              <a:gd name="adj2" fmla="val 16139898"/>
            </a:avLst>
          </a:prstGeom>
          <a:noFill/>
          <a:ln w="190500" cap="flat" cmpd="sng">
            <a:solidFill>
              <a:srgbClr val="90A184"/>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16" name="Graphic 15" descr="Eye with solid fill">
            <a:extLst>
              <a:ext uri="{FF2B5EF4-FFF2-40B4-BE49-F238E27FC236}">
                <a16:creationId xmlns:a16="http://schemas.microsoft.com/office/drawing/2014/main" id="{09A7DC9C-6B0D-93AC-5366-215E27793D1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02279" y="4595239"/>
            <a:ext cx="540000" cy="540000"/>
          </a:xfrm>
          <a:prstGeom prst="rect">
            <a:avLst/>
          </a:prstGeom>
        </p:spPr>
      </p:pic>
      <p:sp>
        <p:nvSpPr>
          <p:cNvPr id="19" name="Shape 515">
            <a:extLst>
              <a:ext uri="{FF2B5EF4-FFF2-40B4-BE49-F238E27FC236}">
                <a16:creationId xmlns:a16="http://schemas.microsoft.com/office/drawing/2014/main" id="{E55C1055-37FB-6742-5864-DC98B667C10F}"/>
              </a:ext>
            </a:extLst>
          </p:cNvPr>
          <p:cNvSpPr/>
          <p:nvPr/>
        </p:nvSpPr>
        <p:spPr>
          <a:xfrm>
            <a:off x="7332279"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0" name="Graphic 19">
            <a:extLst>
              <a:ext uri="{FF2B5EF4-FFF2-40B4-BE49-F238E27FC236}">
                <a16:creationId xmlns:a16="http://schemas.microsoft.com/office/drawing/2014/main" id="{013A551D-47FC-A212-7D5A-610995729E3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7602279" y="1894350"/>
            <a:ext cx="540000" cy="540000"/>
          </a:xfrm>
          <a:prstGeom prst="rect">
            <a:avLst/>
          </a:prstGeom>
        </p:spPr>
      </p:pic>
      <p:sp>
        <p:nvSpPr>
          <p:cNvPr id="21" name="Shape 515">
            <a:extLst>
              <a:ext uri="{FF2B5EF4-FFF2-40B4-BE49-F238E27FC236}">
                <a16:creationId xmlns:a16="http://schemas.microsoft.com/office/drawing/2014/main" id="{59015249-87C8-5673-3B20-76E697516700}"/>
              </a:ext>
            </a:extLst>
          </p:cNvPr>
          <p:cNvSpPr/>
          <p:nvPr/>
        </p:nvSpPr>
        <p:spPr>
          <a:xfrm>
            <a:off x="7332279"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2" name="Graphic 21">
            <a:extLst>
              <a:ext uri="{FF2B5EF4-FFF2-40B4-BE49-F238E27FC236}">
                <a16:creationId xmlns:a16="http://schemas.microsoft.com/office/drawing/2014/main" id="{13E89F1C-7A5C-77D8-7FE6-0D67F254730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620665" y="4596418"/>
            <a:ext cx="540000" cy="537641"/>
          </a:xfrm>
          <a:prstGeom prst="rect">
            <a:avLst/>
          </a:prstGeom>
        </p:spPr>
      </p:pic>
      <p:sp>
        <p:nvSpPr>
          <p:cNvPr id="23" name="Shape 515">
            <a:extLst>
              <a:ext uri="{FF2B5EF4-FFF2-40B4-BE49-F238E27FC236}">
                <a16:creationId xmlns:a16="http://schemas.microsoft.com/office/drawing/2014/main" id="{DC3A4793-8A9F-0244-A013-229AA9296061}"/>
              </a:ext>
            </a:extLst>
          </p:cNvPr>
          <p:cNvSpPr/>
          <p:nvPr/>
        </p:nvSpPr>
        <p:spPr>
          <a:xfrm>
            <a:off x="10350665" y="4325239"/>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pic>
        <p:nvPicPr>
          <p:cNvPr id="24" name="Graphic 23">
            <a:extLst>
              <a:ext uri="{FF2B5EF4-FFF2-40B4-BE49-F238E27FC236}">
                <a16:creationId xmlns:a16="http://schemas.microsoft.com/office/drawing/2014/main" id="{3772C15F-8398-51BA-4386-0ADC0A04418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p:blipFill>
        <p:spPr>
          <a:xfrm>
            <a:off x="10620665" y="1894350"/>
            <a:ext cx="540000" cy="540000"/>
          </a:xfrm>
          <a:prstGeom prst="rect">
            <a:avLst/>
          </a:prstGeom>
        </p:spPr>
      </p:pic>
      <p:sp>
        <p:nvSpPr>
          <p:cNvPr id="25" name="Shape 515">
            <a:extLst>
              <a:ext uri="{FF2B5EF4-FFF2-40B4-BE49-F238E27FC236}">
                <a16:creationId xmlns:a16="http://schemas.microsoft.com/office/drawing/2014/main" id="{5E8D4C04-CC59-3482-974E-EF1B68CC3A8D}"/>
              </a:ext>
            </a:extLst>
          </p:cNvPr>
          <p:cNvSpPr/>
          <p:nvPr/>
        </p:nvSpPr>
        <p:spPr>
          <a:xfrm>
            <a:off x="10350665" y="1624350"/>
            <a:ext cx="1080000" cy="1080000"/>
          </a:xfrm>
          <a:prstGeom prst="arc">
            <a:avLst>
              <a:gd name="adj1" fmla="val 16155834"/>
              <a:gd name="adj2" fmla="val 16113453"/>
            </a:avLst>
          </a:prstGeom>
          <a:noFill/>
          <a:ln w="190500" cap="flat" cmpd="sng">
            <a:solidFill>
              <a:srgbClr val="D0D6C5"/>
            </a:solidFill>
            <a:prstDash val="solid"/>
            <a:round/>
            <a:headEnd type="none" w="med" len="med"/>
            <a:tailEnd type="none" w="med" len="med"/>
          </a:ln>
        </p:spPr>
        <p:txBody>
          <a:bodyPr lIns="91389" tIns="45682" rIns="91389" bIns="45682"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349" b="0" i="0" u="none" strike="noStrike" kern="1200" cap="none" spc="0" normalizeH="0" baseline="0" noProof="0" dirty="0">
              <a:ln>
                <a:noFill/>
              </a:ln>
              <a:solidFill>
                <a:srgbClr val="086D6E"/>
              </a:solidFill>
              <a:effectLst/>
              <a:uLnTx/>
              <a:uFillTx/>
              <a:latin typeface="Montserrat Light" charset="0"/>
              <a:ea typeface="Montserrat Light" charset="0"/>
              <a:cs typeface="Montserrat Light" charset="0"/>
              <a:sym typeface="Calibri"/>
            </a:endParaRPr>
          </a:p>
        </p:txBody>
      </p:sp>
      <p:sp>
        <p:nvSpPr>
          <p:cNvPr id="29" name="Arrow: Right 28">
            <a:extLst>
              <a:ext uri="{FF2B5EF4-FFF2-40B4-BE49-F238E27FC236}">
                <a16:creationId xmlns:a16="http://schemas.microsoft.com/office/drawing/2014/main" id="{002482F5-0E6B-2CF1-E5CC-9A2C7C97C506}"/>
              </a:ext>
            </a:extLst>
          </p:cNvPr>
          <p:cNvSpPr/>
          <p:nvPr/>
        </p:nvSpPr>
        <p:spPr>
          <a:xfrm rot="2924404">
            <a:off x="8444128" y="2641411"/>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0" name="Arrow: Right 29">
            <a:extLst>
              <a:ext uri="{FF2B5EF4-FFF2-40B4-BE49-F238E27FC236}">
                <a16:creationId xmlns:a16="http://schemas.microsoft.com/office/drawing/2014/main" id="{5C3BA75C-3C95-4BC9-FDD7-B7F7EE4FB661}"/>
              </a:ext>
            </a:extLst>
          </p:cNvPr>
          <p:cNvSpPr/>
          <p:nvPr/>
        </p:nvSpPr>
        <p:spPr>
          <a:xfrm rot="8018514">
            <a:off x="10156814" y="2675724"/>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1" name="Arrow: Right 30">
            <a:extLst>
              <a:ext uri="{FF2B5EF4-FFF2-40B4-BE49-F238E27FC236}">
                <a16:creationId xmlns:a16="http://schemas.microsoft.com/office/drawing/2014/main" id="{6B2F60FC-D41A-04A3-9F38-49CFAD183AB5}"/>
              </a:ext>
            </a:extLst>
          </p:cNvPr>
          <p:cNvSpPr/>
          <p:nvPr/>
        </p:nvSpPr>
        <p:spPr>
          <a:xfrm rot="19368362">
            <a:off x="8420557" y="4200132"/>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2" name="Arrow: Right 31">
            <a:extLst>
              <a:ext uri="{FF2B5EF4-FFF2-40B4-BE49-F238E27FC236}">
                <a16:creationId xmlns:a16="http://schemas.microsoft.com/office/drawing/2014/main" id="{0C4A5F63-311B-0324-178E-E19BF2EF9B55}"/>
              </a:ext>
            </a:extLst>
          </p:cNvPr>
          <p:cNvSpPr/>
          <p:nvPr/>
        </p:nvSpPr>
        <p:spPr>
          <a:xfrm rot="13602555">
            <a:off x="10113113" y="4147403"/>
            <a:ext cx="271449" cy="265295"/>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spTree>
    <p:extLst>
      <p:ext uri="{BB962C8B-B14F-4D97-AF65-F5344CB8AC3E}">
        <p14:creationId xmlns:p14="http://schemas.microsoft.com/office/powerpoint/2010/main" val="26006976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Der Schlüssel ist ein ausgewogenes Leben zwischen Online- und Offline-Sein. In Anbetracht der Tatsache, dass die Menschen sich kaum von Bildschirmen trennen und etwa drei Stunden pro Tag vor ihren Bildschirmen verbringen. (Deng et al., 2019). </a:t>
            </a:r>
          </a:p>
          <a:p>
            <a:pPr marL="342900" indent="-342900">
              <a:buBlip>
                <a:blip r:embed="rId3"/>
              </a:buBlip>
            </a:pPr>
            <a:endParaRPr lang="en-GB" dirty="0"/>
          </a:p>
          <a:p>
            <a:pPr marL="342900" indent="-342900">
              <a:buBlip>
                <a:blip r:embed="rId3"/>
              </a:buBlip>
            </a:pPr>
            <a:r>
              <a:rPr lang="en-GB" dirty="0"/>
              <a:t>Aufgrund der Bedeutung des digitalen Wohlbefindens hat sich eine neue Industrie entwickelt, die sich mit der Bekämpfung dieser Probleme befasst, darunter Selbsthilfeliteratur, digitale Tools und digitale Entgiftungsprogramme (Vanden, 2020). </a:t>
            </a:r>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Digitales Wohlbefinden: </a:t>
            </a:r>
            <a:r>
              <a:rPr lang="en-US" dirty="0"/>
              <a:t>Das Gleichgewicht herstellen </a:t>
            </a:r>
            <a:endParaRPr lang="en-US" b="1" dirty="0"/>
          </a:p>
        </p:txBody>
      </p:sp>
    </p:spTree>
    <p:extLst>
      <p:ext uri="{BB962C8B-B14F-4D97-AF65-F5344CB8AC3E}">
        <p14:creationId xmlns:p14="http://schemas.microsoft.com/office/powerpoint/2010/main" val="1676743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Wir sprechen von Konnektivität in dem Sinne, dass wir überall und mit jedem Gerät, das wir haben, verbunden sind (</a:t>
            </a:r>
            <a:r>
              <a:rPr lang="en-GB" b="1" dirty="0">
                <a:solidFill>
                  <a:schemeClr val="accent2"/>
                </a:solidFill>
              </a:rPr>
              <a:t>Telefone</a:t>
            </a:r>
            <a:r>
              <a:rPr lang="en-GB" dirty="0"/>
              <a:t>, </a:t>
            </a:r>
            <a:r>
              <a:rPr lang="en-GB" b="1" dirty="0">
                <a:solidFill>
                  <a:schemeClr val="accent2"/>
                </a:solidFill>
              </a:rPr>
              <a:t>Laptops</a:t>
            </a:r>
            <a:r>
              <a:rPr lang="en-GB" dirty="0"/>
              <a:t>, </a:t>
            </a:r>
            <a:r>
              <a:rPr lang="en-GB" b="1" dirty="0">
                <a:solidFill>
                  <a:schemeClr val="accent2"/>
                </a:solidFill>
              </a:rPr>
              <a:t>Tablets</a:t>
            </a:r>
            <a:r>
              <a:rPr lang="en-GB" dirty="0"/>
              <a:t>, </a:t>
            </a:r>
            <a:r>
              <a:rPr lang="en-GB" b="1" dirty="0">
                <a:solidFill>
                  <a:schemeClr val="accent2"/>
                </a:solidFill>
              </a:rPr>
              <a:t>Smartwatches </a:t>
            </a:r>
            <a:r>
              <a:rPr lang="en-GB" dirty="0"/>
              <a:t>usw.). </a:t>
            </a:r>
          </a:p>
          <a:p>
            <a:pPr marL="342900" indent="-342900">
              <a:buBlip>
                <a:blip r:embed="rId3"/>
              </a:buBlip>
            </a:pPr>
            <a:endParaRPr lang="en-GB" dirty="0"/>
          </a:p>
          <a:p>
            <a:pPr marL="342900" indent="-342900">
              <a:buBlip>
                <a:blip r:embed="rId3"/>
              </a:buBlip>
            </a:pPr>
            <a:r>
              <a:rPr lang="en-GB" dirty="0"/>
              <a:t>Benachrichtigungen drängen sich jedes Mal auf, und es besteht ein echtes Bedürfnis, sich mit diesen Geräten zu verbinden, was auf eine emotionale Bindung zurückzuführen ist. Google fasst dies in einem Satz zusammen: "Keep life, and no technology in it, front and </a:t>
            </a:r>
            <a:r>
              <a:rPr lang="en-GB" dirty="0" err="1"/>
              <a:t>center" </a:t>
            </a:r>
            <a:r>
              <a:rPr lang="en-GB" dirty="0"/>
              <a:t>(wellbeing. google)</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Digitales Wohlbefinden</a:t>
            </a:r>
            <a:r>
              <a:rPr lang="en-US" dirty="0"/>
              <a:t>: Hyperkonnektivität und Benachrichtigungen </a:t>
            </a:r>
          </a:p>
        </p:txBody>
      </p:sp>
      <p:pic>
        <p:nvPicPr>
          <p:cNvPr id="6" name="Gráfico 4" descr="Cámara de vídeo con relleno sólido">
            <a:extLst>
              <a:ext uri="{FF2B5EF4-FFF2-40B4-BE49-F238E27FC236}">
                <a16:creationId xmlns:a16="http://schemas.microsoft.com/office/drawing/2014/main" id="{8A0DBD07-C2EF-90B6-BE18-7BB06F5C838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98380" y="5177326"/>
            <a:ext cx="809625" cy="809625"/>
          </a:xfrm>
          <a:prstGeom prst="rect">
            <a:avLst/>
          </a:prstGeom>
        </p:spPr>
      </p:pic>
      <p:sp>
        <p:nvSpPr>
          <p:cNvPr id="7" name="CuadroTexto 8">
            <a:extLst>
              <a:ext uri="{FF2B5EF4-FFF2-40B4-BE49-F238E27FC236}">
                <a16:creationId xmlns:a16="http://schemas.microsoft.com/office/drawing/2014/main" id="{0B49732F-2ECA-C6CD-AFAF-BC8931A82057}"/>
              </a:ext>
            </a:extLst>
          </p:cNvPr>
          <p:cNvSpPr txBox="1"/>
          <p:nvPr/>
        </p:nvSpPr>
        <p:spPr>
          <a:xfrm>
            <a:off x="1546155" y="5570950"/>
            <a:ext cx="4954656" cy="307777"/>
          </a:xfrm>
          <a:prstGeom prst="rect">
            <a:avLst/>
          </a:prstGeom>
          <a:noFill/>
        </p:spPr>
        <p:txBody>
          <a:bodyPr wrap="square">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val="tx"/>
                    </a:ext>
                  </a:extLst>
                </a:hlinkClick>
              </a:rPr>
              <a:t>Warum machen uns unsere Bildschirme weniger glücklich</a:t>
            </a:r>
            <a:r>
              <a:rPr kumimoji="0" lang="en-US" sz="1400" b="0" i="0" u="none" strike="noStrike" kern="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0" cap="none" spc="0" normalizeH="0" baseline="0" noProof="0" dirty="0">
              <a:ln>
                <a:noFill/>
              </a:ln>
              <a:solidFill>
                <a:schemeClr val="accent2">
                  <a:lumMod val="75000"/>
                </a:schemeClr>
              </a:solidFill>
              <a:effectLst/>
              <a:uLnTx/>
              <a:uFillTx/>
            </a:endParaRPr>
          </a:p>
        </p:txBody>
      </p:sp>
    </p:spTree>
    <p:extLst>
      <p:ext uri="{BB962C8B-B14F-4D97-AF65-F5344CB8AC3E}">
        <p14:creationId xmlns:p14="http://schemas.microsoft.com/office/powerpoint/2010/main" val="152611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Man holding his face">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255" r="2255"/>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110548"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705014" y="2022669"/>
            <a:ext cx="5310562" cy="3025975"/>
          </a:xfrm>
        </p:spPr>
        <p:txBody>
          <a:bodyPr lIns="91440" tIns="45720" rIns="91440" bIns="45720" anchor="t"/>
          <a:lstStyle/>
          <a:p>
            <a:pPr marL="342900" indent="-342900">
              <a:buClr>
                <a:schemeClr val="accent2"/>
              </a:buClr>
              <a:buFont typeface="Arial" panose="020B0604020202020204" pitchFamily="34" charset="0"/>
              <a:buChar char="•"/>
            </a:pPr>
            <a:r>
              <a:rPr lang="en-US" sz="2200" dirty="0"/>
              <a:t>Der verstärkte Einsatz von Technologie steht in direktem Zusammenhang mit psychischen Problemen und Störungen des menschlichen Verhaltens.</a:t>
            </a:r>
            <a:endParaRPr lang="en-US" sz="2200" dirty="0">
              <a:cs typeface="Calibri"/>
            </a:endParaRPr>
          </a:p>
          <a:p>
            <a:pPr marL="342900" indent="-342900">
              <a:buClr>
                <a:schemeClr val="accent2"/>
              </a:buClr>
              <a:buFont typeface="Arial" panose="020B0604020202020204" pitchFamily="34" charset="0"/>
              <a:buChar char="•"/>
            </a:pPr>
            <a:r>
              <a:rPr lang="en-US" sz="2200" dirty="0"/>
              <a:t>Die übermäßige Nutzung von Technologie am Arbeitsplatz, die mit Burnout in Verbindung gebracht wird, legt nahe, dass Arbeitgeber Instrumente und Praktiken einführen sollten, die die Nutzung von Technologie einschränken, um ein gesünderes Leben und Arbeiten zu fördern.</a:t>
            </a:r>
            <a:endParaRPr lang="en-US" sz="2200" dirty="0">
              <a:cs typeface="Calibri"/>
            </a:endParaRP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a:t>Digitales Wohlbefinden: </a:t>
            </a:r>
            <a:br>
              <a:rPr lang="en-ZA" dirty="0"/>
            </a:br>
            <a:r>
              <a:rPr lang="en-ZA" dirty="0"/>
              <a:t>Warum ist es wichtig? </a:t>
            </a:r>
          </a:p>
        </p:txBody>
      </p:sp>
      <p:sp>
        <p:nvSpPr>
          <p:cNvPr id="2" name="TextBox 1">
            <a:extLst>
              <a:ext uri="{FF2B5EF4-FFF2-40B4-BE49-F238E27FC236}">
                <a16:creationId xmlns:a16="http://schemas.microsoft.com/office/drawing/2014/main" id="{B7019E28-576A-E1F7-2A15-B0E5BEB9D414}"/>
              </a:ext>
            </a:extLst>
          </p:cNvPr>
          <p:cNvSpPr txBox="1"/>
          <p:nvPr/>
        </p:nvSpPr>
        <p:spPr>
          <a:xfrm>
            <a:off x="5178959" y="559842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Quelle</a:t>
            </a:r>
            <a:endParaRPr lang="en-IE" dirty="0">
              <a:solidFill>
                <a:srgbClr val="09446A"/>
              </a:solidFill>
            </a:endParaRPr>
          </a:p>
        </p:txBody>
      </p:sp>
    </p:spTree>
    <p:extLst>
      <p:ext uri="{BB962C8B-B14F-4D97-AF65-F5344CB8AC3E}">
        <p14:creationId xmlns:p14="http://schemas.microsoft.com/office/powerpoint/2010/main" val="196350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3">
                  <a:extLst>
                    <a:ext uri="{96DAC541-7B7A-43D3-8B79-37D633B846F1}">
                      <asvg:svgBlip xmlns:asvg="http://schemas.microsoft.com/office/drawing/2016/SVG/main" r:embed="rId4"/>
                    </a:ext>
                  </a:extLst>
                </a:blip>
              </a:buBlip>
            </a:pPr>
            <a:r>
              <a:rPr lang="en-GB" dirty="0" err="1"/>
              <a:t>Im</a:t>
            </a:r>
            <a:r>
              <a:rPr lang="en-GB" dirty="0"/>
              <a:t> </a:t>
            </a:r>
            <a:r>
              <a:rPr lang="en-GB" dirty="0" err="1"/>
              <a:t>Laufe</a:t>
            </a:r>
            <a:r>
              <a:rPr lang="en-GB" dirty="0"/>
              <a:t> des </a:t>
            </a:r>
            <a:r>
              <a:rPr lang="en-GB" dirty="0" err="1"/>
              <a:t>LeaderSEEDS-Kurses</a:t>
            </a:r>
            <a:r>
              <a:rPr lang="en-GB" dirty="0"/>
              <a:t> </a:t>
            </a:r>
            <a:r>
              <a:rPr lang="en-GB" dirty="0" err="1"/>
              <a:t>haben</a:t>
            </a:r>
            <a:r>
              <a:rPr lang="en-GB" dirty="0"/>
              <a:t> </a:t>
            </a:r>
            <a:r>
              <a:rPr lang="en-GB" dirty="0" err="1"/>
              <a:t>wir</a:t>
            </a:r>
            <a:r>
              <a:rPr lang="en-GB" dirty="0"/>
              <a:t> </a:t>
            </a:r>
            <a:r>
              <a:rPr lang="en-GB" dirty="0" err="1"/>
              <a:t>verschiedene</a:t>
            </a:r>
            <a:r>
              <a:rPr lang="en-GB" dirty="0"/>
              <a:t> </a:t>
            </a:r>
            <a:r>
              <a:rPr lang="en-GB" dirty="0" err="1"/>
              <a:t>Möglichkeiten</a:t>
            </a:r>
            <a:r>
              <a:rPr lang="en-GB" dirty="0"/>
              <a:t> </a:t>
            </a:r>
            <a:r>
              <a:rPr lang="en-GB" dirty="0" err="1"/>
              <a:t>zur</a:t>
            </a:r>
            <a:r>
              <a:rPr lang="en-GB" dirty="0"/>
              <a:t> </a:t>
            </a:r>
            <a:r>
              <a:rPr lang="en-GB" dirty="0" err="1"/>
              <a:t>Vermeidung</a:t>
            </a:r>
            <a:r>
              <a:rPr lang="en-GB" dirty="0"/>
              <a:t> von Stress am Arbeitsplatz und zur Schaffung eines besseren Umfelds für Teammitglieder erkundet.</a:t>
            </a:r>
          </a:p>
          <a:p>
            <a:pPr marL="342900" indent="-342900">
              <a:buBlip>
                <a:blip r:embed="rId3">
                  <a:extLst>
                    <a:ext uri="{96DAC541-7B7A-43D3-8B79-37D633B846F1}">
                      <asvg:svgBlip xmlns:asvg="http://schemas.microsoft.com/office/drawing/2016/SVG/main" r:embed="rId4"/>
                    </a:ext>
                  </a:extLst>
                </a:blip>
              </a:buBlip>
            </a:pPr>
            <a:r>
              <a:rPr lang="en-GB" dirty="0"/>
              <a:t>Es ist jedoch auch wichtig, die Symptome von Burnout oder Stress am Arbeitsplatz erkennen zu können.</a:t>
            </a:r>
          </a:p>
          <a:p>
            <a:pPr marL="342900" indent="-342900">
              <a:buBlip>
                <a:blip r:embed="rId3">
                  <a:extLst>
                    <a:ext uri="{96DAC541-7B7A-43D3-8B79-37D633B846F1}">
                      <asvg:svgBlip xmlns:asvg="http://schemas.microsoft.com/office/drawing/2016/SVG/main" r:embed="rId4"/>
                    </a:ext>
                  </a:extLst>
                </a:blip>
              </a:buBlip>
            </a:pPr>
            <a:r>
              <a:rPr lang="en-GB" dirty="0"/>
              <a:t>Auf den nächsten Folien werden wir sieben verschiedene Symptome untersuchen, die bei Mitarbeitern auftreten können und die Sie als Führungskraft erkennen können. Dies wiederum wird dazu beitragen, dass eine Intervention erfolgen kann, bevor das Teammitglied leidet, um sicherzustellen, dass seine Bedürfnisse am Arbeitsplatz erfüllt werden.</a:t>
            </a:r>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lIns="91440" tIns="45720" rIns="91440" bIns="45720" anchor="t">
            <a:noAutofit/>
          </a:bodyPr>
          <a:lstStyle/>
          <a:p>
            <a:r>
              <a:rPr lang="en-US" b="1" dirty="0"/>
              <a:t>Digitales Wohlbefinden</a:t>
            </a:r>
            <a:r>
              <a:rPr lang="en-US" dirty="0"/>
              <a:t>: Erkennen von Burnout bei Teammitgliedern</a:t>
            </a:r>
            <a:endParaRPr lang="en-US"/>
          </a:p>
          <a:p>
            <a:endParaRPr lang="en-US" dirty="0">
              <a:cs typeface="Calibri"/>
            </a:endParaRPr>
          </a:p>
        </p:txBody>
      </p:sp>
    </p:spTree>
    <p:extLst>
      <p:ext uri="{BB962C8B-B14F-4D97-AF65-F5344CB8AC3E}">
        <p14:creationId xmlns:p14="http://schemas.microsoft.com/office/powerpoint/2010/main" val="42254310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803252"/>
            <a:ext cx="10595237" cy="3995028"/>
          </a:xfrm>
        </p:spPr>
        <p:txBody>
          <a:bodyPr lIns="91440" tIns="45720" rIns="91440" bIns="45720" anchor="t"/>
          <a:lstStyle/>
          <a:p>
            <a:endParaRPr lang="en-GB" sz="2400" dirty="0">
              <a:cs typeface="Calibri" panose="020F0502020204030204"/>
            </a:endParaRPr>
          </a:p>
          <a:p>
            <a:pPr marL="228600" indent="-457200">
              <a:buFont typeface="+mj-lt"/>
              <a:buAutoNum type="arabicPeriod"/>
            </a:pPr>
            <a:r>
              <a:rPr lang="en-US" dirty="0" err="1"/>
              <a:t>Emotionale</a:t>
            </a:r>
            <a:r>
              <a:rPr lang="en-US" sz="2400" dirty="0"/>
              <a:t>, </a:t>
            </a:r>
            <a:r>
              <a:rPr lang="en-US" sz="2400" dirty="0" err="1"/>
              <a:t>geistige</a:t>
            </a:r>
            <a:r>
              <a:rPr lang="en-US" sz="2400" dirty="0"/>
              <a:t> und </a:t>
            </a:r>
            <a:r>
              <a:rPr lang="en-US" sz="2400" dirty="0" err="1"/>
              <a:t>körperliche</a:t>
            </a:r>
            <a:r>
              <a:rPr lang="en-US" sz="2400" dirty="0"/>
              <a:t> </a:t>
            </a:r>
            <a:r>
              <a:rPr lang="en-US" sz="2400" dirty="0" err="1"/>
              <a:t>Erschöpfung</a:t>
            </a:r>
            <a:endParaRPr lang="en-US" sz="2400" dirty="0" err="1">
              <a:cs typeface="Calibri"/>
            </a:endParaRPr>
          </a:p>
          <a:p>
            <a:pPr marL="228600" indent="-457200">
              <a:buFont typeface="+mj-lt"/>
              <a:buAutoNum type="arabicPeriod"/>
            </a:pPr>
            <a:r>
              <a:rPr lang="en-US" sz="2400" dirty="0"/>
              <a:t>Rückzug</a:t>
            </a:r>
          </a:p>
          <a:p>
            <a:pPr marL="228600" indent="-457200">
              <a:buFont typeface="+mj-lt"/>
              <a:buAutoNum type="arabicPeriod"/>
            </a:pPr>
            <a:r>
              <a:rPr lang="en-US" sz="2400" dirty="0"/>
              <a:t>Erhöhte Abwesenheitsquote</a:t>
            </a:r>
          </a:p>
          <a:p>
            <a:pPr marL="228600" indent="-457200">
              <a:buFont typeface="+mj-lt"/>
              <a:buAutoNum type="arabicPeriod"/>
            </a:pPr>
            <a:r>
              <a:rPr lang="en-US" sz="2400" dirty="0"/>
              <a:t>Isolierung</a:t>
            </a:r>
          </a:p>
          <a:p>
            <a:pPr marL="228600" indent="-457200">
              <a:buFont typeface="+mj-lt"/>
              <a:buAutoNum type="arabicPeriod"/>
            </a:pPr>
            <a:r>
              <a:rPr lang="en-US" sz="2400" dirty="0"/>
              <a:t>Höhere Sensibilität für Rückmeldungen</a:t>
            </a:r>
          </a:p>
          <a:p>
            <a:pPr marL="228600" indent="-457200">
              <a:buFont typeface="+mj-lt"/>
              <a:buAutoNum type="arabicPeriod"/>
            </a:pPr>
            <a:r>
              <a:rPr lang="en-US" sz="2400" dirty="0"/>
              <a:t>Auftreten von körperlichen Symptomen</a:t>
            </a:r>
          </a:p>
          <a:p>
            <a:pPr marL="228600" indent="-457200">
              <a:buFont typeface="+mj-lt"/>
              <a:buAutoNum type="arabicPeriod"/>
            </a:pPr>
            <a:r>
              <a:rPr lang="en-US" sz="2400" dirty="0"/>
              <a:t>Geringere Produktivität</a:t>
            </a:r>
            <a:endParaRPr lang="en-GB" sz="2400" dirty="0"/>
          </a:p>
          <a:p>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3007" y="761603"/>
            <a:ext cx="10925981" cy="803654"/>
          </a:xfrm>
        </p:spPr>
        <p:txBody>
          <a:bodyPr/>
          <a:lstStyle/>
          <a:p>
            <a:r>
              <a:rPr lang="en-GB" sz="3600" dirty="0"/>
              <a:t>Die sieben häufigsten Symptome von Stress am Arbeitsplatz</a:t>
            </a:r>
          </a:p>
          <a:p>
            <a:endParaRPr lang="en-US" dirty="0"/>
          </a:p>
        </p:txBody>
      </p:sp>
    </p:spTree>
    <p:extLst>
      <p:ext uri="{BB962C8B-B14F-4D97-AF65-F5344CB8AC3E}">
        <p14:creationId xmlns:p14="http://schemas.microsoft.com/office/powerpoint/2010/main" val="39591245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1.  </a:t>
            </a:r>
            <a:r>
              <a:rPr lang="en-US" sz="2400" b="1" dirty="0">
                <a:solidFill>
                  <a:schemeClr val="accent3"/>
                </a:solidFill>
              </a:rPr>
              <a:t>Emotionale, geistige und körperliche Erschöpfung</a:t>
            </a: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300" dirty="0"/>
              <a:t>Berichten Teammitglieder, dass sie sich nach dem Aufwachen am Morgen erschöpft fühlen? Sprechen sie darüber, dass sie mit Schlafproblemen zu kämpfen haben?</a:t>
            </a:r>
          </a:p>
          <a:p>
            <a:pPr marL="342900" indent="-342900">
              <a:buBlip>
                <a:blip r:embed="rId3">
                  <a:extLst>
                    <a:ext uri="{96DAC541-7B7A-43D3-8B79-37D633B846F1}">
                      <asvg:svgBlip xmlns:asvg="http://schemas.microsoft.com/office/drawing/2016/SVG/main" r:embed="rId4"/>
                    </a:ext>
                  </a:extLst>
                </a:blip>
              </a:buBlip>
            </a:pPr>
            <a:r>
              <a:rPr lang="en-US" sz="2300" dirty="0"/>
              <a:t>Teammitglieder, die unter Erschöpfung leiden, schleppen sich zur Arbeit und sind dann nicht in der Lage, mit einer Aufgabe zu beginnen oder sich auf sie zu konzentrieren.</a:t>
            </a:r>
          </a:p>
          <a:p>
            <a:pPr marL="342900" indent="-342900">
              <a:buBlip>
                <a:blip r:embed="rId3">
                  <a:extLst>
                    <a:ext uri="{96DAC541-7B7A-43D3-8B79-37D633B846F1}">
                      <asvg:svgBlip xmlns:asvg="http://schemas.microsoft.com/office/drawing/2016/SVG/main" r:embed="rId4"/>
                    </a:ext>
                  </a:extLst>
                </a:blip>
              </a:buBlip>
            </a:pPr>
            <a:r>
              <a:rPr lang="en-US" sz="2300" dirty="0"/>
              <a:t>Indem Sie Ihren Teammitgliedern zuhören, können Sie erkennen, ob sie sich erschöpft fühlen. Sprechen Sie mit Ihrem Team, um zu sehen, wie Sie helfen können.</a:t>
            </a:r>
          </a:p>
          <a:p>
            <a:pPr marL="342900" indent="-342900">
              <a:buBlip>
                <a:blip r:embed="rId3">
                  <a:extLst>
                    <a:ext uri="{96DAC541-7B7A-43D3-8B79-37D633B846F1}">
                      <asvg:svgBlip xmlns:asvg="http://schemas.microsoft.com/office/drawing/2016/SVG/main" r:embed="rId4"/>
                    </a:ext>
                  </a:extLst>
                </a:blip>
              </a:buBlip>
            </a:pPr>
            <a:r>
              <a:rPr lang="en-US" sz="2300" dirty="0"/>
              <a:t>Finden Sie heraus, was sie brauchen, um den richtigen Weg zur Verbesserung ihres psychischen Wohlbefindens einzuschlagen.</a:t>
            </a:r>
            <a:endParaRPr lang="en-GB" sz="2300" dirty="0"/>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Die sieben häufigsten Symptome von Stress am Arbeitsplatz</a:t>
            </a:r>
          </a:p>
          <a:p>
            <a:endParaRPr lang="en-US" dirty="0"/>
          </a:p>
        </p:txBody>
      </p:sp>
    </p:spTree>
    <p:extLst>
      <p:ext uri="{BB962C8B-B14F-4D97-AF65-F5344CB8AC3E}">
        <p14:creationId xmlns:p14="http://schemas.microsoft.com/office/powerpoint/2010/main" val="335539444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2.   Freisetzung</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Wenn Teammitglieder das Interesse an Dingen verlieren, die ihnen früher Spaß gemacht haben, wie z. B. geselliges Beisammensein mit Familie und Freunden, kann dies ein frühes Warnzeichen sein.</a:t>
            </a:r>
          </a:p>
          <a:p>
            <a:pPr marL="342900" indent="-342900">
              <a:buBlip>
                <a:blip r:embed="rId3">
                  <a:extLst>
                    <a:ext uri="{96DAC541-7B7A-43D3-8B79-37D633B846F1}">
                      <asvg:svgBlip xmlns:asvg="http://schemas.microsoft.com/office/drawing/2016/SVG/main" r:embed="rId4"/>
                    </a:ext>
                  </a:extLst>
                </a:blip>
              </a:buBlip>
            </a:pPr>
            <a:r>
              <a:rPr lang="en-GB" sz="2400" dirty="0"/>
              <a:t>In einem Arbeitsumfeld nehmen Teammitglieder möglicherweise nicht mehr an Besprechungen teil, nehmen keine neuen Projekte mehr an oder antworten nicht mehr auf Anrufe und E-Mails.</a:t>
            </a:r>
          </a:p>
          <a:p>
            <a:pPr marL="342900" indent="-342900">
              <a:buBlip>
                <a:blip r:embed="rId3">
                  <a:extLst>
                    <a:ext uri="{96DAC541-7B7A-43D3-8B79-37D633B846F1}">
                      <asvg:svgBlip xmlns:asvg="http://schemas.microsoft.com/office/drawing/2016/SVG/main" r:embed="rId4"/>
                    </a:ext>
                  </a:extLst>
                </a:blip>
              </a:buBlip>
            </a:pPr>
            <a:r>
              <a:rPr lang="en-GB" sz="2400" dirty="0"/>
              <a:t>Wenn sie sich immer weiter von ihrer Umgebung abkoppeln, verlieren die </a:t>
            </a:r>
            <a:r>
              <a:rPr lang="en-GB" dirty="0"/>
              <a:t>Teammitglieder </a:t>
            </a:r>
            <a:r>
              <a:rPr lang="en-GB" sz="2400" dirty="0"/>
              <a:t>oft den Enthusiasmus für ihre Arbeit, was zu einer geringeren Qualität der Arbeit führt.</a:t>
            </a:r>
          </a:p>
          <a:p>
            <a:endParaRPr lang="en-GB" sz="2400"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Die sieben häufigsten Symptome von Stress am Arbeitsplatz</a:t>
            </a:r>
          </a:p>
          <a:p>
            <a:endParaRPr lang="en-US" dirty="0"/>
          </a:p>
        </p:txBody>
      </p:sp>
    </p:spTree>
    <p:extLst>
      <p:ext uri="{BB962C8B-B14F-4D97-AF65-F5344CB8AC3E}">
        <p14:creationId xmlns:p14="http://schemas.microsoft.com/office/powerpoint/2010/main" val="344329590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lIns="91440" tIns="45720" rIns="91440" bIns="45720" anchor="t"/>
          <a:lstStyle/>
          <a:p>
            <a:r>
              <a:rPr lang="en-GB" sz="2400" b="1" dirty="0">
                <a:solidFill>
                  <a:schemeClr val="accent3"/>
                </a:solidFill>
              </a:rPr>
              <a:t>3.  Erhöhter Absentismus</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dirty="0" err="1">
                <a:ea typeface="+mn-lt"/>
                <a:cs typeface="+mn-lt"/>
              </a:rPr>
              <a:t>Teammitglieder</a:t>
            </a:r>
            <a:r>
              <a:rPr lang="en-GB" sz="2400" dirty="0">
                <a:ea typeface="+mn-lt"/>
                <a:cs typeface="+mn-lt"/>
              </a:rPr>
              <a:t>,</a:t>
            </a:r>
            <a:r>
              <a:rPr lang="en-GB" dirty="0">
                <a:ea typeface="+mn-lt"/>
                <a:cs typeface="+mn-lt"/>
              </a:rPr>
              <a:t> die </a:t>
            </a:r>
            <a:r>
              <a:rPr lang="en-GB" dirty="0" err="1">
                <a:ea typeface="+mn-lt"/>
                <a:cs typeface="+mn-lt"/>
              </a:rPr>
              <a:t>erschöpft</a:t>
            </a:r>
            <a:r>
              <a:rPr lang="en-GB" dirty="0">
                <a:ea typeface="+mn-lt"/>
                <a:cs typeface="+mn-lt"/>
              </a:rPr>
              <a:t> </a:t>
            </a:r>
            <a:r>
              <a:rPr lang="en-GB" sz="2400" dirty="0" err="1">
                <a:ea typeface="+mn-lt"/>
                <a:cs typeface="+mn-lt"/>
              </a:rPr>
              <a:t>sind</a:t>
            </a:r>
            <a:r>
              <a:rPr lang="en-GB" dirty="0">
                <a:ea typeface="+mn-lt"/>
                <a:cs typeface="+mn-lt"/>
              </a:rPr>
              <a:t> </a:t>
            </a:r>
            <a:r>
              <a:rPr lang="en-GB" sz="2400" dirty="0" err="1">
                <a:ea typeface="+mn-lt"/>
                <a:cs typeface="+mn-lt"/>
              </a:rPr>
              <a:t>oder</a:t>
            </a:r>
            <a:r>
              <a:rPr lang="en-GB" dirty="0">
                <a:ea typeface="+mn-lt"/>
                <a:cs typeface="+mn-lt"/>
              </a:rPr>
              <a:t> </a:t>
            </a:r>
            <a:r>
              <a:rPr lang="en-GB" sz="2400" dirty="0" err="1">
                <a:ea typeface="+mn-lt"/>
                <a:cs typeface="+mn-lt"/>
              </a:rPr>
              <a:t>unter</a:t>
            </a:r>
            <a:r>
              <a:rPr lang="en-GB" dirty="0">
                <a:ea typeface="+mn-lt"/>
                <a:cs typeface="+mn-lt"/>
              </a:rPr>
              <a:t> Druck </a:t>
            </a:r>
            <a:r>
              <a:rPr lang="en-GB" sz="2400" dirty="0" err="1">
                <a:ea typeface="+mn-lt"/>
                <a:cs typeface="+mn-lt"/>
              </a:rPr>
              <a:t>leiden</a:t>
            </a:r>
            <a:r>
              <a:rPr lang="en-GB" sz="2400" dirty="0">
                <a:ea typeface="+mn-lt"/>
                <a:cs typeface="+mn-lt"/>
              </a:rPr>
              <a:t>,</a:t>
            </a:r>
            <a:r>
              <a:rPr lang="en-GB" dirty="0">
                <a:ea typeface="+mn-lt"/>
                <a:cs typeface="+mn-lt"/>
              </a:rPr>
              <a:t> </a:t>
            </a:r>
            <a:r>
              <a:rPr lang="en-GB" sz="2400" dirty="0" err="1">
                <a:ea typeface="+mn-lt"/>
                <a:cs typeface="+mn-lt"/>
              </a:rPr>
              <a:t>nehmen</a:t>
            </a:r>
            <a:r>
              <a:rPr lang="en-GB" dirty="0">
                <a:ea typeface="+mn-lt"/>
                <a:cs typeface="+mn-lt"/>
              </a:rPr>
              <a:t> </a:t>
            </a:r>
            <a:r>
              <a:rPr lang="en-GB" sz="2400" dirty="0" err="1">
                <a:ea typeface="+mn-lt"/>
                <a:cs typeface="+mn-lt"/>
              </a:rPr>
              <a:t>eher</a:t>
            </a:r>
            <a:r>
              <a:rPr lang="en-GB" dirty="0">
                <a:ea typeface="+mn-lt"/>
                <a:cs typeface="+mn-lt"/>
              </a:rPr>
              <a:t> </a:t>
            </a:r>
            <a:r>
              <a:rPr lang="en-GB" sz="2400" dirty="0" err="1">
                <a:ea typeface="+mn-lt"/>
                <a:cs typeface="+mn-lt"/>
              </a:rPr>
              <a:t>zusätzliche</a:t>
            </a:r>
            <a:r>
              <a:rPr lang="en-GB" dirty="0">
                <a:ea typeface="+mn-lt"/>
                <a:cs typeface="+mn-lt"/>
              </a:rPr>
              <a:t> </a:t>
            </a:r>
            <a:r>
              <a:rPr lang="en-GB" sz="2400" dirty="0" err="1">
                <a:ea typeface="+mn-lt"/>
                <a:cs typeface="+mn-lt"/>
              </a:rPr>
              <a:t>Krankheitstage</a:t>
            </a:r>
            <a:r>
              <a:rPr lang="en-GB" dirty="0">
                <a:ea typeface="+mn-lt"/>
                <a:cs typeface="+mn-lt"/>
              </a:rPr>
              <a:t> </a:t>
            </a:r>
            <a:r>
              <a:rPr lang="en-GB" sz="2400" dirty="0">
                <a:ea typeface="+mn-lt"/>
                <a:cs typeface="+mn-lt"/>
              </a:rPr>
              <a:t>in</a:t>
            </a:r>
            <a:r>
              <a:rPr lang="en-GB" dirty="0">
                <a:ea typeface="+mn-lt"/>
                <a:cs typeface="+mn-lt"/>
              </a:rPr>
              <a:t> </a:t>
            </a:r>
            <a:r>
              <a:rPr lang="en-GB" sz="2400" dirty="0" err="1">
                <a:ea typeface="+mn-lt"/>
                <a:cs typeface="+mn-lt"/>
              </a:rPr>
              <a:t>Anspruch</a:t>
            </a:r>
            <a:r>
              <a:rPr lang="en-GB" sz="2400" dirty="0">
                <a:ea typeface="+mn-lt"/>
                <a:cs typeface="+mn-lt"/>
              </a:rPr>
              <a:t>.</a:t>
            </a:r>
            <a:r>
              <a:rPr lang="en-GB" dirty="0">
                <a:ea typeface="+mn-lt"/>
                <a:cs typeface="+mn-lt"/>
              </a:rPr>
              <a:t> </a:t>
            </a:r>
            <a:r>
              <a:rPr lang="en-GB" sz="2400" dirty="0" err="1">
                <a:ea typeface="+mn-lt"/>
                <a:cs typeface="+mn-lt"/>
              </a:rPr>
              <a:t>Manchmal</a:t>
            </a:r>
            <a:r>
              <a:rPr lang="en-GB" dirty="0">
                <a:ea typeface="+mn-lt"/>
                <a:cs typeface="+mn-lt"/>
              </a:rPr>
              <a:t> </a:t>
            </a:r>
            <a:r>
              <a:rPr lang="en-GB" sz="2400" dirty="0" err="1">
                <a:ea typeface="+mn-lt"/>
                <a:cs typeface="+mn-lt"/>
              </a:rPr>
              <a:t>geschieht</a:t>
            </a:r>
            <a:r>
              <a:rPr lang="en-GB" dirty="0">
                <a:ea typeface="+mn-lt"/>
                <a:cs typeface="+mn-lt"/>
              </a:rPr>
              <a:t> </a:t>
            </a:r>
            <a:r>
              <a:rPr lang="en-GB" sz="2400" dirty="0">
                <a:ea typeface="+mn-lt"/>
                <a:cs typeface="+mn-lt"/>
              </a:rPr>
              <a:t>dies in der</a:t>
            </a:r>
            <a:r>
              <a:rPr lang="en-GB" dirty="0">
                <a:ea typeface="+mn-lt"/>
                <a:cs typeface="+mn-lt"/>
              </a:rPr>
              <a:t> </a:t>
            </a:r>
            <a:r>
              <a:rPr lang="en-GB" sz="2400" dirty="0">
                <a:ea typeface="+mn-lt"/>
                <a:cs typeface="+mn-lt"/>
              </a:rPr>
              <a:t>Hoffnung,</a:t>
            </a:r>
            <a:r>
              <a:rPr lang="en-GB" dirty="0">
                <a:ea typeface="+mn-lt"/>
                <a:cs typeface="+mn-lt"/>
              </a:rPr>
              <a:t> </a:t>
            </a:r>
            <a:r>
              <a:rPr lang="en-GB" sz="2400" dirty="0" err="1">
                <a:ea typeface="+mn-lt"/>
                <a:cs typeface="+mn-lt"/>
              </a:rPr>
              <a:t>dass</a:t>
            </a:r>
            <a:r>
              <a:rPr lang="en-GB" dirty="0">
                <a:ea typeface="+mn-lt"/>
                <a:cs typeface="+mn-lt"/>
              </a:rPr>
              <a:t> </a:t>
            </a:r>
            <a:r>
              <a:rPr lang="en-GB" sz="2400" dirty="0">
                <a:ea typeface="+mn-lt"/>
                <a:cs typeface="+mn-lt"/>
              </a:rPr>
              <a:t>der</a:t>
            </a:r>
            <a:r>
              <a:rPr lang="en-GB" dirty="0">
                <a:ea typeface="+mn-lt"/>
                <a:cs typeface="+mn-lt"/>
              </a:rPr>
              <a:t> </a:t>
            </a:r>
            <a:r>
              <a:rPr lang="en-GB" sz="2400" dirty="0" err="1">
                <a:ea typeface="+mn-lt"/>
                <a:cs typeface="+mn-lt"/>
              </a:rPr>
              <a:t>freie</a:t>
            </a:r>
            <a:r>
              <a:rPr lang="en-GB" dirty="0">
                <a:ea typeface="+mn-lt"/>
                <a:cs typeface="+mn-lt"/>
              </a:rPr>
              <a:t> </a:t>
            </a:r>
            <a:r>
              <a:rPr lang="en-GB" sz="2400" dirty="0">
                <a:ea typeface="+mn-lt"/>
                <a:cs typeface="+mn-lt"/>
              </a:rPr>
              <a:t>Tag</a:t>
            </a:r>
            <a:r>
              <a:rPr lang="en-GB" dirty="0">
                <a:ea typeface="+mn-lt"/>
                <a:cs typeface="+mn-lt"/>
              </a:rPr>
              <a:t> </a:t>
            </a:r>
            <a:r>
              <a:rPr lang="en-GB" sz="2400" dirty="0" err="1">
                <a:ea typeface="+mn-lt"/>
                <a:cs typeface="+mn-lt"/>
              </a:rPr>
              <a:t>ihre</a:t>
            </a:r>
            <a:r>
              <a:rPr lang="en-GB" dirty="0">
                <a:ea typeface="+mn-lt"/>
                <a:cs typeface="+mn-lt"/>
              </a:rPr>
              <a:t> </a:t>
            </a:r>
            <a:r>
              <a:rPr lang="en-GB" sz="2400" dirty="0" err="1">
                <a:ea typeface="+mn-lt"/>
                <a:cs typeface="+mn-lt"/>
              </a:rPr>
              <a:t>Lebensgeister</a:t>
            </a:r>
            <a:r>
              <a:rPr lang="en-GB" dirty="0">
                <a:ea typeface="+mn-lt"/>
                <a:cs typeface="+mn-lt"/>
              </a:rPr>
              <a:t> </a:t>
            </a:r>
            <a:r>
              <a:rPr lang="en-GB" sz="2400" dirty="0" err="1">
                <a:ea typeface="+mn-lt"/>
                <a:cs typeface="+mn-lt"/>
              </a:rPr>
              <a:t>wiederherstellt</a:t>
            </a:r>
            <a:r>
              <a:rPr lang="en-GB" sz="2400" dirty="0">
                <a:ea typeface="+mn-lt"/>
                <a:cs typeface="+mn-lt"/>
              </a:rPr>
              <a:t>.</a:t>
            </a:r>
          </a:p>
          <a:p>
            <a:pPr marL="342900" indent="-342900">
              <a:buBlip>
                <a:blip r:embed="rId3">
                  <a:extLst>
                    <a:ext uri="{96DAC541-7B7A-43D3-8B79-37D633B846F1}">
                      <asvg:svgBlip xmlns:asvg="http://schemas.microsoft.com/office/drawing/2016/SVG/main" r:embed="rId4"/>
                    </a:ext>
                  </a:extLst>
                </a:blip>
              </a:buBlip>
            </a:pPr>
            <a:r>
              <a:rPr lang="en-GB" sz="2400" dirty="0"/>
              <a:t>Andere nutzen die Auszeit, um Projekten, Vorgesetzten und </a:t>
            </a:r>
            <a:r>
              <a:rPr lang="en-GB" dirty="0"/>
              <a:t>anderen Teammitgliedern </a:t>
            </a:r>
            <a:r>
              <a:rPr lang="en-GB" sz="2400" dirty="0"/>
              <a:t>aus dem Weg zu gehen, die ihnen Stress bereiten.</a:t>
            </a:r>
          </a:p>
          <a:p>
            <a:pPr marL="342900" indent="-342900">
              <a:buBlip>
                <a:blip r:embed="rId3">
                  <a:extLst>
                    <a:ext uri="{96DAC541-7B7A-43D3-8B79-37D633B846F1}">
                      <asvg:svgBlip xmlns:asvg="http://schemas.microsoft.com/office/drawing/2016/SVG/main" r:embed="rId4"/>
                    </a:ext>
                  </a:extLst>
                </a:blip>
              </a:buBlip>
            </a:pPr>
            <a:r>
              <a:rPr lang="en-GB" sz="2400" dirty="0"/>
              <a:t>Erhöhte Fehlzeiten können auch in einer Situation erkannt werden, in der einige Teammitglieder zu spät kommen und früh gehen, um Interaktionen mit Kollegen und Vorgesetzten zu vermeiden.</a:t>
            </a:r>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Die sieben häufigsten Symptome von Stress am Arbeitsplatz</a:t>
            </a:r>
          </a:p>
          <a:p>
            <a:endParaRPr lang="en-US" dirty="0"/>
          </a:p>
        </p:txBody>
      </p:sp>
    </p:spTree>
    <p:extLst>
      <p:ext uri="{BB962C8B-B14F-4D97-AF65-F5344CB8AC3E}">
        <p14:creationId xmlns:p14="http://schemas.microsoft.com/office/powerpoint/2010/main" val="40605965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8" y="1565257"/>
            <a:ext cx="10595237" cy="3995028"/>
          </a:xfrm>
        </p:spPr>
        <p:txBody>
          <a:bodyPr/>
          <a:lstStyle/>
          <a:p>
            <a:r>
              <a:rPr lang="en-GB" b="1" dirty="0">
                <a:solidFill>
                  <a:schemeClr val="accent3"/>
                </a:solidFill>
              </a:rPr>
              <a:t>4</a:t>
            </a:r>
            <a:r>
              <a:rPr lang="en-GB" sz="2400" b="1" dirty="0">
                <a:solidFill>
                  <a:schemeClr val="accent3"/>
                </a:solidFill>
              </a:rPr>
              <a:t>.  Isolierung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Ehemals extrovertierte Teammitglieder, die plötzlich distanziert werden, haben vielleicht nur einen schlechten Tag oder leiden unter Stress in ihrem Privatleben.</a:t>
            </a:r>
          </a:p>
          <a:p>
            <a:pPr marL="342900" indent="-342900">
              <a:buBlip>
                <a:blip r:embed="rId3">
                  <a:extLst>
                    <a:ext uri="{96DAC541-7B7A-43D3-8B79-37D633B846F1}">
                      <asvg:svgBlip xmlns:asvg="http://schemas.microsoft.com/office/drawing/2016/SVG/main" r:embed="rId4"/>
                    </a:ext>
                  </a:extLst>
                </a:blip>
              </a:buBlip>
            </a:pPr>
            <a:r>
              <a:rPr lang="en-US" sz="2400" dirty="0"/>
              <a:t>Wenn diese Isolation anhält oder wenn ehemals kontaktfreudige Teammitglieder wütend werden, wenn jemand versucht, mit ihnen zu sprechen, kann dies ein Zeichen für ein größeres Problem sein.</a:t>
            </a:r>
          </a:p>
          <a:p>
            <a:pPr marL="342900" indent="-342900">
              <a:buBlip>
                <a:blip r:embed="rId3">
                  <a:extLst>
                    <a:ext uri="{96DAC541-7B7A-43D3-8B79-37D633B846F1}">
                      <asvg:svgBlip xmlns:asvg="http://schemas.microsoft.com/office/drawing/2016/SVG/main" r:embed="rId4"/>
                    </a:ext>
                  </a:extLst>
                </a:blip>
              </a:buBlip>
            </a:pPr>
            <a:r>
              <a:rPr lang="en-US" sz="2400" dirty="0"/>
              <a:t>Isolation kann bei entfernten Teammitgliedern noch schwieriger zu erkennen sein, da Sie möglicherweise nicht in der Lage sind, festzustellen, ob sie sich aus Beziehungen zurückziehen, ohne sie direkt zu fragen. Aus diesem Grund kann ein Unterstützungsnetzwerk für Teammitglieder so vorteilhaft sein.</a:t>
            </a: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Die sieben häufigsten Symptome von Stress am Arbeitsplatz</a:t>
            </a:r>
          </a:p>
          <a:p>
            <a:endParaRPr lang="en-US" dirty="0"/>
          </a:p>
        </p:txBody>
      </p:sp>
    </p:spTree>
    <p:extLst>
      <p:ext uri="{BB962C8B-B14F-4D97-AF65-F5344CB8AC3E}">
        <p14:creationId xmlns:p14="http://schemas.microsoft.com/office/powerpoint/2010/main" val="23350880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sz="2400" b="1" dirty="0">
                <a:solidFill>
                  <a:schemeClr val="accent3"/>
                </a:solidFill>
              </a:rPr>
              <a:t>5. </a:t>
            </a:r>
            <a:r>
              <a:rPr lang="en-GB" b="1" dirty="0">
                <a:solidFill>
                  <a:schemeClr val="accent3"/>
                </a:solidFill>
              </a:rPr>
              <a:t>Höhere Empfindlichkeit gegenüber </a:t>
            </a:r>
            <a:r>
              <a:rPr lang="en-GB" sz="2400" b="1" dirty="0">
                <a:solidFill>
                  <a:schemeClr val="accent3"/>
                </a:solidFill>
              </a:rPr>
              <a:t>Rückmeldungen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Vielleicht fällt Ihnen auf, dass einige Teammitglieder schlecht auf Feedback reagieren. Wenn Mitarbeiter beginnen, Kritik immer persönlicher zu nehmen und mit Abwehrhaltung, Wut oder anderen Anzeichen von Stress zu reagieren, kann dies ein Zeichen für Burnout sein.</a:t>
            </a:r>
          </a:p>
          <a:p>
            <a:pPr marL="342900" indent="-342900">
              <a:buBlip>
                <a:blip r:embed="rId3">
                  <a:extLst>
                    <a:ext uri="{96DAC541-7B7A-43D3-8B79-37D633B846F1}">
                      <asvg:svgBlip xmlns:asvg="http://schemas.microsoft.com/office/drawing/2016/SVG/main" r:embed="rId4"/>
                    </a:ext>
                  </a:extLst>
                </a:blip>
              </a:buBlip>
            </a:pPr>
            <a:r>
              <a:rPr lang="en-US" sz="2400" dirty="0"/>
              <a:t>In solchen Situationen kann das Feedback unverhältnismäßig sein, und die Teammitglieder reagieren mit Dingen wie: "Ich schätze, ich kann nichts richtig machen."</a:t>
            </a:r>
          </a:p>
          <a:p>
            <a:pPr marL="342900" indent="-342900">
              <a:buBlip>
                <a:blip r:embed="rId3">
                  <a:extLst>
                    <a:ext uri="{96DAC541-7B7A-43D3-8B79-37D633B846F1}">
                      <asvg:svgBlip xmlns:asvg="http://schemas.microsoft.com/office/drawing/2016/SVG/main" r:embed="rId4"/>
                    </a:ext>
                  </a:extLst>
                </a:blip>
              </a:buBlip>
            </a:pPr>
            <a:r>
              <a:rPr lang="en-US" sz="2400" dirty="0"/>
              <a:t>Wenn ein Teammitglied reizbarer oder wütender ist als sonst, kann es sein, dass es unter Stress am Arbeitsplatz leidet.  </a:t>
            </a:r>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Die sieben häufigsten Symptome von Stress am Arbeitsplatz</a:t>
            </a:r>
          </a:p>
          <a:p>
            <a:endParaRPr lang="en-US" dirty="0"/>
          </a:p>
        </p:txBody>
      </p:sp>
    </p:spTree>
    <p:extLst>
      <p:ext uri="{BB962C8B-B14F-4D97-AF65-F5344CB8AC3E}">
        <p14:creationId xmlns:p14="http://schemas.microsoft.com/office/powerpoint/2010/main" val="94344809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b="1" dirty="0">
                <a:solidFill>
                  <a:schemeClr val="accent3"/>
                </a:solidFill>
              </a:rPr>
              <a:t>6.  Auftreten von körperlichen </a:t>
            </a:r>
            <a:r>
              <a:rPr lang="en-GB" sz="2400" b="1" dirty="0">
                <a:solidFill>
                  <a:schemeClr val="accent3"/>
                </a:solidFill>
              </a:rPr>
              <a:t>Symptomen  </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GB" sz="2400" dirty="0"/>
              <a:t>Wenn Teammitglieder über einen längeren Zeitraum unter Erschöpfung und Stress leiden, kann dies oft zu körperlichen Symptomen führen. Dazu können Panikattacken, Brustschmerzen, erhöhte Herzfrequenz, Übelkeit und Kopfschmerzen gehören.</a:t>
            </a:r>
          </a:p>
          <a:p>
            <a:pPr marL="342900" indent="-342900">
              <a:buBlip>
                <a:blip r:embed="rId3">
                  <a:extLst>
                    <a:ext uri="{96DAC541-7B7A-43D3-8B79-37D633B846F1}">
                      <asvg:svgBlip xmlns:asvg="http://schemas.microsoft.com/office/drawing/2016/SVG/main" r:embed="rId4"/>
                    </a:ext>
                  </a:extLst>
                </a:blip>
              </a:buBlip>
            </a:pPr>
            <a:r>
              <a:rPr lang="en-GB" sz="2400" dirty="0"/>
              <a:t>Es kann sogar sein, dass Teammitglieder ihren Appetit verlieren und dann abnehmen, oder dass sie zunehmen, weil sie zur Stressbewältigung Nahrung zu sich nehmen.</a:t>
            </a:r>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Die sieben häufigsten Symptome von Stress am Arbeitsplatz</a:t>
            </a:r>
          </a:p>
          <a:p>
            <a:endParaRPr lang="en-US" dirty="0"/>
          </a:p>
        </p:txBody>
      </p:sp>
    </p:spTree>
    <p:extLst>
      <p:ext uri="{BB962C8B-B14F-4D97-AF65-F5344CB8AC3E}">
        <p14:creationId xmlns:p14="http://schemas.microsoft.com/office/powerpoint/2010/main" val="238653358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85852" y="1565257"/>
            <a:ext cx="10595237" cy="3995028"/>
          </a:xfrm>
        </p:spPr>
        <p:txBody>
          <a:bodyPr/>
          <a:lstStyle/>
          <a:p>
            <a:r>
              <a:rPr lang="en-GB" sz="2400" b="1" dirty="0">
                <a:solidFill>
                  <a:schemeClr val="accent3"/>
                </a:solidFill>
              </a:rPr>
              <a:t>7.  Abnehmende </a:t>
            </a:r>
            <a:r>
              <a:rPr lang="en-GB" b="1" dirty="0">
                <a:solidFill>
                  <a:schemeClr val="accent3"/>
                </a:solidFill>
              </a:rPr>
              <a:t>Produktivität</a:t>
            </a:r>
            <a:endParaRPr lang="en-US" sz="2400" b="1" dirty="0">
              <a:solidFill>
                <a:schemeClr val="accent3"/>
              </a:solidFill>
            </a:endParaRPr>
          </a:p>
          <a:p>
            <a:endParaRPr lang="en-GB" sz="900" dirty="0"/>
          </a:p>
          <a:p>
            <a:pPr marL="342900" indent="-342900">
              <a:buBlip>
                <a:blip r:embed="rId3">
                  <a:extLst>
                    <a:ext uri="{96DAC541-7B7A-43D3-8B79-37D633B846F1}">
                      <asvg:svgBlip xmlns:asvg="http://schemas.microsoft.com/office/drawing/2016/SVG/main" r:embed="rId4"/>
                    </a:ext>
                  </a:extLst>
                </a:blip>
              </a:buBlip>
            </a:pPr>
            <a:r>
              <a:rPr lang="en-US" sz="2400" dirty="0"/>
              <a:t>Wenn sich die Stresssituation am Arbeitsplatz verschlechtert, sinken auch Produktivität und Leistung. Stress hindert die Teammitglieder daran, sich auf die anstehenden Aufgaben zu konzentrieren, und das Gefühl, überfordert zu sein und nicht mithalten zu können, kann ihnen das Gefühl geben, dass sich ihre Bemühungen nicht lohnen.</a:t>
            </a:r>
          </a:p>
          <a:p>
            <a:pPr marL="342900" indent="-342900">
              <a:buBlip>
                <a:blip r:embed="rId3">
                  <a:extLst>
                    <a:ext uri="{96DAC541-7B7A-43D3-8B79-37D633B846F1}">
                      <asvg:svgBlip xmlns:asvg="http://schemas.microsoft.com/office/drawing/2016/SVG/main" r:embed="rId4"/>
                    </a:ext>
                  </a:extLst>
                </a:blip>
              </a:buBlip>
            </a:pPr>
            <a:r>
              <a:rPr lang="en-US" sz="2400" dirty="0"/>
              <a:t>Wenn Sie bemerken, dass ein Teammitglied, das normalerweise sehr fleißig ist, plötzlich weniger produktiv wird, leidet es möglicherweise an einem anhaltenden Burnout. In dieser Phase ist es wichtig, mit den Teammitgliedern zu kommunizieren, um sicherzustellen, dass sie wissen, dass sie sich an Sie als Führungskraft wenden können und dass Sie sie unterstützen werden.</a:t>
            </a:r>
            <a:endParaRPr lang="en-GB" sz="2400" dirty="0"/>
          </a:p>
          <a:p>
            <a:pPr marL="342900" indent="-342900">
              <a:buBlip>
                <a:blip r:embed="rId3">
                  <a:extLst>
                    <a:ext uri="{96DAC541-7B7A-43D3-8B79-37D633B846F1}">
                      <asvg:svgBlip xmlns:asvg="http://schemas.microsoft.com/office/drawing/2016/SVG/main" r:embed="rId4"/>
                    </a:ext>
                  </a:extLst>
                </a:blip>
              </a:buBlip>
            </a:pPr>
            <a:endParaRPr lang="en-GB" sz="2400" dirty="0"/>
          </a:p>
          <a:p>
            <a:pPr marL="342900" indent="-342900">
              <a:buBlip>
                <a:blip r:embed="rId3">
                  <a:extLst>
                    <a:ext uri="{96DAC541-7B7A-43D3-8B79-37D633B846F1}">
                      <asvg:svgBlip xmlns:asvg="http://schemas.microsoft.com/office/drawing/2016/SVG/main" r:embed="rId4"/>
                    </a:ext>
                  </a:extLst>
                </a:blip>
              </a:buBlip>
            </a:pPr>
            <a:endParaRPr lang="en-US" sz="2400" dirty="0"/>
          </a:p>
          <a:p>
            <a:endParaRPr lang="en-GB" sz="2400" dirty="0"/>
          </a:p>
          <a:p>
            <a:endParaRPr lang="en-GB" sz="2400" dirty="0"/>
          </a:p>
          <a:p>
            <a:endParaRPr lang="en-GB" dirty="0"/>
          </a:p>
          <a:p>
            <a:endParaRPr lang="en-GB" dirty="0"/>
          </a:p>
          <a:p>
            <a:pPr marL="342900" indent="-342900">
              <a:buBlip>
                <a:blip r:embed="rId3">
                  <a:extLst>
                    <a:ext uri="{96DAC541-7B7A-43D3-8B79-37D633B846F1}">
                      <asvg:svgBlip xmlns:asvg="http://schemas.microsoft.com/office/drawing/2016/SVG/main" r:embed="rId4"/>
                    </a:ext>
                  </a:extLst>
                </a:blip>
              </a:buBlip>
            </a:pPr>
            <a:endParaRPr lang="en-GB" dirty="0"/>
          </a:p>
          <a:p>
            <a:pPr marL="342900" indent="-342900">
              <a:buBlip>
                <a:blip r:embed="rId3">
                  <a:extLst>
                    <a:ext uri="{96DAC541-7B7A-43D3-8B79-37D633B846F1}">
                      <asvg:svgBlip xmlns:asvg="http://schemas.microsoft.com/office/drawing/2016/SVG/main" r:embed="rId4"/>
                    </a:ext>
                  </a:extLst>
                </a:blip>
              </a:buBlip>
            </a:pPr>
            <a:endParaRPr lang="en-GB" sz="2400" dirty="0"/>
          </a:p>
          <a:p>
            <a:pPr marL="0" indent="0"/>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67634" y="623816"/>
            <a:ext cx="10925981" cy="803654"/>
          </a:xfrm>
        </p:spPr>
        <p:txBody>
          <a:bodyPr/>
          <a:lstStyle/>
          <a:p>
            <a:r>
              <a:rPr lang="en-GB" sz="3600" dirty="0"/>
              <a:t>Die sieben häufigsten Symptome von Stress am Arbeitsplatz</a:t>
            </a:r>
          </a:p>
          <a:p>
            <a:endParaRPr lang="en-US" dirty="0"/>
          </a:p>
        </p:txBody>
      </p:sp>
    </p:spTree>
    <p:extLst>
      <p:ext uri="{BB962C8B-B14F-4D97-AF65-F5344CB8AC3E}">
        <p14:creationId xmlns:p14="http://schemas.microsoft.com/office/powerpoint/2010/main" val="11788270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7EB5129-06A3-4FFB-AF3F-7EF291D5C108}"/>
              </a:ext>
            </a:extLst>
          </p:cNvPr>
          <p:cNvSpPr>
            <a:spLocks noGrp="1"/>
          </p:cNvSpPr>
          <p:nvPr>
            <p:ph type="pic" sz="quarter" idx="10"/>
          </p:nvPr>
        </p:nvSpPr>
        <p:spPr/>
        <p:txBody>
          <a:bodyPr/>
          <a:lstStyle/>
          <a:p>
            <a:endParaRPr lang="en-IE"/>
          </a:p>
        </p:txBody>
      </p:sp>
      <p:sp>
        <p:nvSpPr>
          <p:cNvPr id="6" name="Text Placeholder 5">
            <a:extLst>
              <a:ext uri="{FF2B5EF4-FFF2-40B4-BE49-F238E27FC236}">
                <a16:creationId xmlns:a16="http://schemas.microsoft.com/office/drawing/2014/main" id="{9605B23D-8B00-43F3-AB8E-1BE2D891EEA8}"/>
              </a:ext>
            </a:extLst>
          </p:cNvPr>
          <p:cNvSpPr>
            <a:spLocks noGrp="1"/>
          </p:cNvSpPr>
          <p:nvPr>
            <p:ph type="body" sz="quarter" idx="18"/>
          </p:nvPr>
        </p:nvSpPr>
        <p:spPr>
          <a:xfrm>
            <a:off x="747201" y="2914074"/>
            <a:ext cx="5029134" cy="2404690"/>
          </a:xfrm>
        </p:spPr>
        <p:txBody>
          <a:bodyPr>
            <a:normAutofit lnSpcReduction="10000"/>
          </a:bodyPr>
          <a:lstStyle/>
          <a:p>
            <a:pPr marL="0"/>
            <a:r>
              <a:rPr lang="en-IE" dirty="0">
                <a:solidFill>
                  <a:srgbClr val="002060"/>
                </a:solidFill>
              </a:rPr>
              <a:t>Sehen Sie sich das folgende YouTube-Video an, um Ihre Lernergebnisse zu verbessern. In diesem Video geht es darum, wie man Anzeichen von Burnout erkennen kann.</a:t>
            </a:r>
          </a:p>
          <a:p>
            <a:pPr marL="0"/>
            <a:r>
              <a:rPr lang="en-IE" dirty="0">
                <a:solidFill>
                  <a:srgbClr val="09446A"/>
                </a:solidFill>
                <a:hlinkClick r:id="rId4">
                  <a:extLst>
                    <a:ext uri="{A12FA001-AC4F-418D-AE19-62706E023703}">
                      <ahyp:hlinkClr xmlns:ahyp="http://schemas.microsoft.com/office/drawing/2018/hyperlinkcolor" val="tx"/>
                    </a:ext>
                  </a:extLst>
                </a:hlinkClick>
              </a:rPr>
              <a:t>https://www.youtube.com/watch?v=JZ5CW5qsktM</a:t>
            </a:r>
            <a:endParaRPr lang="en-IE" dirty="0">
              <a:solidFill>
                <a:srgbClr val="09446A"/>
              </a:solidFill>
            </a:endParaRPr>
          </a:p>
          <a:p>
            <a:pPr marL="0"/>
            <a:endParaRPr lang="en-IE" dirty="0">
              <a:solidFill>
                <a:schemeClr val="tx1">
                  <a:lumMod val="50000"/>
                </a:schemeClr>
              </a:solidFill>
            </a:endParaRPr>
          </a:p>
        </p:txBody>
      </p:sp>
      <p:sp>
        <p:nvSpPr>
          <p:cNvPr id="5" name="Text Placeholder 4">
            <a:extLst>
              <a:ext uri="{FF2B5EF4-FFF2-40B4-BE49-F238E27FC236}">
                <a16:creationId xmlns:a16="http://schemas.microsoft.com/office/drawing/2014/main" id="{518E6646-1785-42DB-94DA-32FEAF18F594}"/>
              </a:ext>
            </a:extLst>
          </p:cNvPr>
          <p:cNvSpPr>
            <a:spLocks noGrp="1"/>
          </p:cNvSpPr>
          <p:nvPr>
            <p:ph type="body" sz="quarter" idx="16"/>
          </p:nvPr>
        </p:nvSpPr>
        <p:spPr>
          <a:xfrm>
            <a:off x="747201" y="933041"/>
            <a:ext cx="5113283" cy="1808541"/>
          </a:xfrm>
        </p:spPr>
        <p:txBody>
          <a:bodyPr>
            <a:normAutofit fontScale="70000" lnSpcReduction="20000"/>
          </a:bodyPr>
          <a:lstStyle/>
          <a:p>
            <a:r>
              <a:rPr lang="en-IE" sz="5100" dirty="0"/>
              <a:t>WATCH</a:t>
            </a:r>
          </a:p>
          <a:p>
            <a:endParaRPr lang="en-IE" dirty="0"/>
          </a:p>
          <a:p>
            <a:r>
              <a:rPr lang="en-US" sz="4600" dirty="0"/>
              <a:t>Wie man Anzeichen von Burnout erkennt</a:t>
            </a:r>
            <a:endParaRPr lang="en-IE" sz="4600" dirty="0"/>
          </a:p>
        </p:txBody>
      </p:sp>
      <p:pic>
        <p:nvPicPr>
          <p:cNvPr id="2" name="Online Media 2" title="How to identify signs of burnout">
            <a:hlinkClick r:id="" action="ppaction://media"/>
            <a:extLst>
              <a:ext uri="{FF2B5EF4-FFF2-40B4-BE49-F238E27FC236}">
                <a16:creationId xmlns:a16="http://schemas.microsoft.com/office/drawing/2014/main" id="{E3E1A2CA-5EF1-4F8C-6393-2EBAD0D9CD13}"/>
              </a:ext>
            </a:extLst>
          </p:cNvPr>
          <p:cNvPicPr>
            <a:picLocks noRot="1" noChangeAspect="1"/>
          </p:cNvPicPr>
          <p:nvPr>
            <a:videoFile r:link="rId1"/>
          </p:nvPr>
        </p:nvPicPr>
        <p:blipFill>
          <a:blip r:embed="rId5"/>
          <a:stretch>
            <a:fillRect/>
          </a:stretch>
        </p:blipFill>
        <p:spPr>
          <a:xfrm>
            <a:off x="7077149" y="1203325"/>
            <a:ext cx="5141488" cy="3913188"/>
          </a:xfrm>
          <a:prstGeom prst="rect">
            <a:avLst/>
          </a:prstGeom>
        </p:spPr>
      </p:pic>
    </p:spTree>
    <p:extLst>
      <p:ext uri="{BB962C8B-B14F-4D97-AF65-F5344CB8AC3E}">
        <p14:creationId xmlns:p14="http://schemas.microsoft.com/office/powerpoint/2010/main" val="184533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2022669"/>
            <a:ext cx="4867011" cy="3865477"/>
          </a:xfrm>
        </p:spPr>
        <p:txBody>
          <a:bodyPr lIns="91440" tIns="45720" rIns="91440" bIns="45720" anchor="t"/>
          <a:lstStyle/>
          <a:p>
            <a:pPr marL="0" indent="0">
              <a:buClr>
                <a:schemeClr val="accent2"/>
              </a:buClr>
            </a:pPr>
            <a:r>
              <a:rPr lang="en-US" sz="2200" b="1" dirty="0">
                <a:solidFill>
                  <a:schemeClr val="accent2"/>
                </a:solidFill>
              </a:rPr>
              <a:t>Stärkeres Engagement der Mitarbeiter und höhere Produktivität:</a:t>
            </a:r>
            <a:endParaRPr lang="en-US" sz="2200" b="1" dirty="0">
              <a:solidFill>
                <a:schemeClr val="accent2"/>
              </a:solidFill>
              <a:cs typeface="Calibri"/>
            </a:endParaRPr>
          </a:p>
          <a:p>
            <a:pPr marL="0" indent="0">
              <a:buClr>
                <a:schemeClr val="accent2"/>
              </a:buClr>
            </a:pPr>
            <a:r>
              <a:rPr lang="en-US" sz="2200" dirty="0"/>
              <a:t>Ein durchschnittlicher Büroangestellter nutzt über 9 Anwendungen für seine Arbeit. Durch die Förderung des digitalen Wohlbefindens mit Hilfe von Technologien, die die Konzentration verbessern und Ablenkungen verringern, können Unternehmen die Erschöpfung ihrer Mitarbeiter lindern und deren Engagement und Produktivität verbessern.</a:t>
            </a:r>
            <a:endParaRPr lang="en-US" sz="2200" dirty="0">
              <a:cs typeface="Calibri"/>
            </a:endParaRP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a:t>Digitales Wohlbefinden: </a:t>
            </a:r>
            <a:br>
              <a:rPr lang="en-ZA" dirty="0"/>
            </a:br>
            <a:r>
              <a:rPr lang="en-ZA" dirty="0"/>
              <a:t>Warum ist es wichtig? </a:t>
            </a:r>
          </a:p>
        </p:txBody>
      </p:sp>
      <p:sp>
        <p:nvSpPr>
          <p:cNvPr id="2" name="TextBox 1">
            <a:extLst>
              <a:ext uri="{FF2B5EF4-FFF2-40B4-BE49-F238E27FC236}">
                <a16:creationId xmlns:a16="http://schemas.microsoft.com/office/drawing/2014/main" id="{309EC0C4-4F14-8F21-AE88-9B73C91DD2B8}"/>
              </a:ext>
            </a:extLst>
          </p:cNvPr>
          <p:cNvSpPr txBox="1"/>
          <p:nvPr/>
        </p:nvSpPr>
        <p:spPr>
          <a:xfrm>
            <a:off x="4923182" y="5523866"/>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Quelle</a:t>
            </a:r>
            <a:endParaRPr lang="en-IE" dirty="0">
              <a:solidFill>
                <a:srgbClr val="09446A"/>
              </a:solidFill>
            </a:endParaRPr>
          </a:p>
        </p:txBody>
      </p:sp>
    </p:spTree>
    <p:extLst>
      <p:ext uri="{BB962C8B-B14F-4D97-AF65-F5344CB8AC3E}">
        <p14:creationId xmlns:p14="http://schemas.microsoft.com/office/powerpoint/2010/main" val="4110670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a:xfrm>
            <a:off x="685415" y="2056254"/>
            <a:ext cx="5552547" cy="3291086"/>
          </a:xfrm>
        </p:spPr>
        <p:txBody>
          <a:bodyPr/>
          <a:lstStyle/>
          <a:p>
            <a:pPr marL="342900" indent="-342900">
              <a:buClr>
                <a:schemeClr val="accent2"/>
              </a:buClr>
              <a:buFont typeface="Arial" panose="020B0604020202020204" pitchFamily="34" charset="0"/>
              <a:buChar char="•"/>
            </a:pPr>
            <a:r>
              <a:rPr lang="en-GB" dirty="0"/>
              <a:t>Stopp-Signale sind Signale, die unserem Gehirn signalisieren, dass eine Aktivität abgeschlossen ist und man weitermachen sollte. </a:t>
            </a:r>
          </a:p>
          <a:p>
            <a:pPr marL="342900" indent="-342900">
              <a:buClr>
                <a:schemeClr val="accent2"/>
              </a:buClr>
              <a:buFont typeface="Arial" panose="020B0604020202020204" pitchFamily="34" charset="0"/>
              <a:buChar char="•"/>
            </a:pPr>
            <a:r>
              <a:rPr lang="en-GB" dirty="0"/>
              <a:t>In diesem </a:t>
            </a:r>
            <a:r>
              <a:rPr lang="en-GB" dirty="0">
                <a:hlinkClick r:id="rId3"/>
              </a:rPr>
              <a:t>Video </a:t>
            </a:r>
            <a:r>
              <a:rPr lang="en-GB" dirty="0"/>
              <a:t>erklärt der Psychologe Adam Alter, dass ein Großteil unserer Technologie keine Anhaltspunkte zum Anhalten enthält und dass sie uns möglicherweise weniger glücklich macht  </a:t>
            </a:r>
          </a:p>
          <a:p>
            <a:endParaRPr lang="en-ZA" dirty="0"/>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a:xfrm>
            <a:off x="769716" y="518008"/>
            <a:ext cx="5956065" cy="992652"/>
          </a:xfrm>
        </p:spPr>
        <p:txBody>
          <a:bodyPr/>
          <a:lstStyle/>
          <a:p>
            <a:r>
              <a:rPr lang="en-ZA" dirty="0"/>
              <a:t>Warum machen uns unsere Bildschirme weniger glücklich? </a:t>
            </a:r>
          </a:p>
          <a:p>
            <a:endParaRPr lang="en-ZA" dirty="0"/>
          </a:p>
        </p:txBody>
      </p:sp>
      <p:sp>
        <p:nvSpPr>
          <p:cNvPr id="4" name="Oval 3">
            <a:extLst>
              <a:ext uri="{FF2B5EF4-FFF2-40B4-BE49-F238E27FC236}">
                <a16:creationId xmlns:a16="http://schemas.microsoft.com/office/drawing/2014/main" id="{A7D3711A-BDBC-AB4A-1FA1-680BAE95D86E}"/>
              </a:ext>
            </a:extLst>
          </p:cNvPr>
          <p:cNvSpPr/>
          <p:nvPr/>
        </p:nvSpPr>
        <p:spPr>
          <a:xfrm>
            <a:off x="10186875" y="225962"/>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WATC</a:t>
            </a:r>
            <a:r>
              <a:rPr lang="en-US" sz="2800" b="1" dirty="0"/>
              <a:t>H </a:t>
            </a:r>
            <a:endParaRPr lang="en-IE" sz="2800" b="1" dirty="0"/>
          </a:p>
        </p:txBody>
      </p:sp>
      <p:sp>
        <p:nvSpPr>
          <p:cNvPr id="7" name="Picture Placeholder 6">
            <a:extLst>
              <a:ext uri="{FF2B5EF4-FFF2-40B4-BE49-F238E27FC236}">
                <a16:creationId xmlns:a16="http://schemas.microsoft.com/office/drawing/2014/main" id="{9B87B69F-C5AC-A3D0-CDEF-39ECA354C58F}"/>
              </a:ext>
            </a:extLst>
          </p:cNvPr>
          <p:cNvSpPr>
            <a:spLocks noGrp="1"/>
          </p:cNvSpPr>
          <p:nvPr>
            <p:ph type="pic" sz="quarter" idx="10"/>
          </p:nvPr>
        </p:nvSpPr>
        <p:spPr/>
        <p:txBody>
          <a:bodyPr/>
          <a:lstStyle/>
          <a:p>
            <a:endParaRPr lang="en-IE"/>
          </a:p>
        </p:txBody>
      </p:sp>
      <p:pic>
        <p:nvPicPr>
          <p:cNvPr id="5" name="Picture Placeholder 4">
            <a:hlinkClick r:id="rId3"/>
            <a:extLst>
              <a:ext uri="{FF2B5EF4-FFF2-40B4-BE49-F238E27FC236}">
                <a16:creationId xmlns:a16="http://schemas.microsoft.com/office/drawing/2014/main" id="{3895EF1E-1908-7D94-ADB8-E1988A8C2395}"/>
              </a:ext>
            </a:extLst>
          </p:cNvPr>
          <p:cNvPicPr>
            <a:picLocks noChangeAspect="1"/>
          </p:cNvPicPr>
          <p:nvPr/>
        </p:nvPicPr>
        <p:blipFill rotWithShape="1">
          <a:blip r:embed="rId4">
            <a:extLst>
              <a:ext uri="{28A0092B-C50C-407E-A947-70E740481C1C}">
                <a14:useLocalDpi xmlns:a14="http://schemas.microsoft.com/office/drawing/2010/main" val="0"/>
              </a:ext>
            </a:extLst>
          </a:blip>
          <a:srcRect l="13165" r="13165"/>
          <a:stretch/>
        </p:blipFill>
        <p:spPr>
          <a:xfrm>
            <a:off x="7061200" y="1201447"/>
            <a:ext cx="5130800" cy="3913188"/>
          </a:xfrm>
          <a:prstGeom prst="rect">
            <a:avLst/>
          </a:prstGeom>
          <a:solidFill>
            <a:schemeClr val="bg1">
              <a:lumMod val="85000"/>
            </a:schemeClr>
          </a:solidFill>
        </p:spPr>
      </p:pic>
    </p:spTree>
    <p:extLst>
      <p:ext uri="{BB962C8B-B14F-4D97-AF65-F5344CB8AC3E}">
        <p14:creationId xmlns:p14="http://schemas.microsoft.com/office/powerpoint/2010/main" val="1520562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Strategien für digitales Gesundheitsmanagement und -bewertung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04</a:t>
            </a:r>
          </a:p>
        </p:txBody>
      </p:sp>
    </p:spTree>
    <p:extLst>
      <p:ext uri="{BB962C8B-B14F-4D97-AF65-F5344CB8AC3E}">
        <p14:creationId xmlns:p14="http://schemas.microsoft.com/office/powerpoint/2010/main" val="244394238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r>
              <a:rPr lang="en-IE" dirty="0"/>
              <a:t>4.1 Gesunde digitale Grenzen setzen und digitale Geräte effektiv verwalten</a:t>
            </a:r>
          </a:p>
          <a:p>
            <a:r>
              <a:rPr lang="en-IE" dirty="0"/>
              <a:t>4.3 Optimierung der digitalen Kommunikation</a:t>
            </a:r>
          </a:p>
          <a:p>
            <a:r>
              <a:rPr lang="en-IE" dirty="0"/>
              <a:t>4.4 Work-Life-Balance in einer digitalen Welt erreichen</a:t>
            </a:r>
          </a:p>
          <a:p>
            <a:r>
              <a:rPr lang="en-IE" dirty="0"/>
              <a:t>4.5 Bewertung der digitalen Gesundheit</a:t>
            </a:r>
          </a:p>
          <a:p>
            <a:r>
              <a:rPr lang="en-IE" dirty="0"/>
              <a:t>   - Bedeutung der Selbstbeurteilung</a:t>
            </a:r>
          </a:p>
          <a:p>
            <a:r>
              <a:rPr lang="en-IE" dirty="0"/>
              <a:t>   - Methoden zur Bewertung des digitalen Wohlbefindens</a:t>
            </a:r>
          </a:p>
          <a:p>
            <a:r>
              <a:rPr lang="en-IE" dirty="0"/>
              <a:t>   - Interpretation der Bewertungsergebnisse</a:t>
            </a:r>
          </a:p>
          <a:p>
            <a:pPr marL="342900" indent="-342900">
              <a:buBlip>
                <a:blip r:embed="rId3"/>
              </a:buBlip>
            </a:pPr>
            <a:endParaRPr lang="en-GB" dirty="0"/>
          </a:p>
          <a:p>
            <a:pPr marL="342900" indent="-342900">
              <a:buBlip>
                <a:blip r:embed="rId4"/>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Abschnitt 4: Strategien für digitales Gesundheitsmanagement und -bewertung</a:t>
            </a:r>
          </a:p>
          <a:p>
            <a:r>
              <a:rPr lang="en-US" dirty="0"/>
              <a:t> </a:t>
            </a:r>
          </a:p>
        </p:txBody>
      </p:sp>
    </p:spTree>
    <p:extLst>
      <p:ext uri="{BB962C8B-B14F-4D97-AF65-F5344CB8AC3E}">
        <p14:creationId xmlns:p14="http://schemas.microsoft.com/office/powerpoint/2010/main" val="19246622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923330"/>
          </a:xfrm>
          <a:prstGeom prst="rect">
            <a:avLst/>
          </a:prstGeom>
          <a:noFill/>
        </p:spPr>
        <p:txBody>
          <a:bodyPr wrap="square">
            <a:spAutoFit/>
          </a:bodyPr>
          <a:lstStyle/>
          <a:p>
            <a:r>
              <a:rPr lang="en-US" sz="3600" dirty="0">
                <a:solidFill>
                  <a:srgbClr val="000000"/>
                </a:solidFill>
                <a:effectLst/>
                <a:ea typeface="Times New Roman" panose="02020603050405020304" pitchFamily="18" charset="0"/>
                <a:cs typeface="Arial" panose="020B0604020202020204" pitchFamily="34" charset="0"/>
              </a:rPr>
              <a:t>Tipps und Tricks zur Verringerung der digitalen Ermüdung </a:t>
            </a:r>
            <a:br>
              <a:rPr lang="es-ES" sz="1800" dirty="0">
                <a:effectLst/>
                <a:latin typeface="Arial" panose="020B0604020202020204" pitchFamily="34" charset="0"/>
                <a:ea typeface="Times New Roman" panose="02020603050405020304" pitchFamily="18" charset="0"/>
                <a:cs typeface="Times New Roman" panose="02020603050405020304" pitchFamily="18" charset="0"/>
              </a:rPr>
            </a:br>
            <a:endParaRPr lang="en-ZA" dirty="0"/>
          </a:p>
        </p:txBody>
      </p:sp>
      <p:sp>
        <p:nvSpPr>
          <p:cNvPr id="5" name="TextBox 4">
            <a:extLst>
              <a:ext uri="{FF2B5EF4-FFF2-40B4-BE49-F238E27FC236}">
                <a16:creationId xmlns:a16="http://schemas.microsoft.com/office/drawing/2014/main" id="{F402AD75-432C-5ABF-599C-F71C8AEE0FC0}"/>
              </a:ext>
            </a:extLst>
          </p:cNvPr>
          <p:cNvSpPr txBox="1"/>
          <p:nvPr/>
        </p:nvSpPr>
        <p:spPr>
          <a:xfrm>
            <a:off x="263237" y="1277127"/>
            <a:ext cx="5652654" cy="3046988"/>
          </a:xfrm>
          <a:prstGeom prst="rect">
            <a:avLst/>
          </a:prstGeom>
          <a:noFill/>
        </p:spPr>
        <p:txBody>
          <a:bodyPr wrap="square">
            <a:spAutoFit/>
          </a:bodyPr>
          <a:lstStyle/>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In Anbetracht der Bedeutung des digitalen Wohlbefindens und des Versuchs, die überwältigenden Symptome von digitaler Müdigkeit und Burnout zu vermeiden, ist es unerlässlich, die richtigen Vorkehrungen zu treffen. </a:t>
            </a:r>
          </a:p>
          <a:p>
            <a:pPr marL="342900" indent="-342900">
              <a:buBlip>
                <a:blip r:embed="rId3"/>
              </a:buBlip>
            </a:pPr>
            <a:endParaRPr lang="en-US"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US" sz="2400" dirty="0">
                <a:solidFill>
                  <a:srgbClr val="000000"/>
                </a:solidFill>
                <a:effectLst/>
                <a:ea typeface="Times New Roman" panose="02020603050405020304" pitchFamily="18" charset="0"/>
                <a:cs typeface="Times New Roman" panose="02020603050405020304" pitchFamily="18" charset="0"/>
              </a:rPr>
              <a:t>In diesem Abschnitt wurden verschiedene Tipps angesprochen.</a:t>
            </a:r>
            <a:endParaRPr lang="es-ES" sz="2400" dirty="0">
              <a:solidFill>
                <a:srgbClr val="000000"/>
              </a:solidFill>
              <a:effectLst/>
              <a:ea typeface="Times New Roman" panose="02020603050405020304" pitchFamily="18" charset="0"/>
              <a:cs typeface="Times New Roman" panose="02020603050405020304" pitchFamily="18" charset="0"/>
            </a:endParaRPr>
          </a:p>
        </p:txBody>
      </p:sp>
      <p:pic>
        <p:nvPicPr>
          <p:cNvPr id="6" name="Imagen 6" descr="Interfaz de usuario gráfica, Aplicación&#10;&#10;Descripción generada automáticamente">
            <a:extLst>
              <a:ext uri="{FF2B5EF4-FFF2-40B4-BE49-F238E27FC236}">
                <a16:creationId xmlns:a16="http://schemas.microsoft.com/office/drawing/2014/main" id="{4E5A9938-D935-5D0C-DFC2-701FEF6C842A}"/>
              </a:ext>
            </a:extLst>
          </p:cNvPr>
          <p:cNvPicPr>
            <a:picLocks noChangeAspect="1"/>
          </p:cNvPicPr>
          <p:nvPr/>
        </p:nvPicPr>
        <p:blipFill rotWithShape="1">
          <a:blip r:embed="rId4"/>
          <a:srcRect t="18710" b="7691"/>
          <a:stretch/>
        </p:blipFill>
        <p:spPr>
          <a:xfrm>
            <a:off x="7130548" y="1277127"/>
            <a:ext cx="3749814" cy="4519089"/>
          </a:xfrm>
          <a:prstGeom prst="rect">
            <a:avLst/>
          </a:prstGeom>
          <a:effectLst/>
        </p:spPr>
      </p:pic>
    </p:spTree>
    <p:extLst>
      <p:ext uri="{BB962C8B-B14F-4D97-AF65-F5344CB8AC3E}">
        <p14:creationId xmlns:p14="http://schemas.microsoft.com/office/powerpoint/2010/main" val="19319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Blaues Licht kann die Augen schädigen und zu Netzhautdegenerationen führen. Die Einführung eines Blaufilters für die Geräte Ihres Arbeitsteams wird gereizte Augen verhindern. Blaues Licht kann sich auch auf den Schlafzyklus auswirken und zu Schlafentzug führen. </a:t>
            </a:r>
            <a:r>
              <a:rPr lang="en-GB" b="1" dirty="0">
                <a:solidFill>
                  <a:schemeClr val="accent2"/>
                </a:solidFill>
              </a:rPr>
              <a:t>Langes Starren auf den Bildschirm kann dazu führen:</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Aktivieren des Blaufilters auf Ihrem Gerät</a:t>
            </a:r>
            <a:endParaRPr lang="en-US" dirty="0"/>
          </a:p>
        </p:txBody>
      </p:sp>
      <p:graphicFrame>
        <p:nvGraphicFramePr>
          <p:cNvPr id="2" name="Diagram 1">
            <a:extLst>
              <a:ext uri="{FF2B5EF4-FFF2-40B4-BE49-F238E27FC236}">
                <a16:creationId xmlns:a16="http://schemas.microsoft.com/office/drawing/2014/main" id="{E27D79B5-92A9-4074-0594-13E8FF688AE6}"/>
              </a:ext>
            </a:extLst>
          </p:cNvPr>
          <p:cNvGraphicFramePr/>
          <p:nvPr/>
        </p:nvGraphicFramePr>
        <p:xfrm>
          <a:off x="907473" y="3898108"/>
          <a:ext cx="10377054" cy="131618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23631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9D619E03-2FF8-4863-BC1F-70D489FEBB64}"/>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D5D7D7A1-C998-49BE-B31F-CD0DB66AC240}"/>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15C72EAC-A8AA-4114-B58A-A87511F6E2C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DABC7C39-B71D-4A9D-BC3B-15E8533EE7CE}"/>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b="1" dirty="0">
                <a:solidFill>
                  <a:schemeClr val="accent2"/>
                </a:solidFill>
              </a:rPr>
              <a:t>Um die Belastung der Augen zu verringern: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Aktivieren des Blaufilters auf Ihrem Gerät</a:t>
            </a:r>
            <a:endParaRPr lang="en-US" dirty="0"/>
          </a:p>
        </p:txBody>
      </p:sp>
      <p:graphicFrame>
        <p:nvGraphicFramePr>
          <p:cNvPr id="2" name="Diagram 1">
            <a:extLst>
              <a:ext uri="{FF2B5EF4-FFF2-40B4-BE49-F238E27FC236}">
                <a16:creationId xmlns:a16="http://schemas.microsoft.com/office/drawing/2014/main" id="{60C0B3E2-2B64-8232-385D-B72DAABD55BA}"/>
              </a:ext>
            </a:extLst>
          </p:cNvPr>
          <p:cNvGraphicFramePr/>
          <p:nvPr>
            <p:extLst>
              <p:ext uri="{D42A27DB-BD31-4B8C-83A1-F6EECF244321}">
                <p14:modId xmlns:p14="http://schemas.microsoft.com/office/powerpoint/2010/main" val="1830635134"/>
              </p:ext>
            </p:extLst>
          </p:nvPr>
        </p:nvGraphicFramePr>
        <p:xfrm>
          <a:off x="942749" y="1806810"/>
          <a:ext cx="10595237" cy="465151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386468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5DB5C81F-0F3C-4560-9117-8B810900156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6A97FB48-6C25-43A2-9894-490D227AF1B5}"/>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FE428BE7-E4B9-4D1A-BF57-16AA8D040082}"/>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A8B1AC4-AD73-DB80-5179-4B5583C245F8}"/>
              </a:ext>
            </a:extLst>
          </p:cNvPr>
          <p:cNvSpPr txBox="1"/>
          <p:nvPr/>
        </p:nvSpPr>
        <p:spPr>
          <a:xfrm>
            <a:off x="263237" y="182525"/>
            <a:ext cx="8742218" cy="646331"/>
          </a:xfrm>
          <a:prstGeom prst="rect">
            <a:avLst/>
          </a:prstGeom>
          <a:noFill/>
        </p:spPr>
        <p:txBody>
          <a:bodyPr wrap="square">
            <a:spAutoFit/>
          </a:bodyPr>
          <a:lstStyle/>
          <a:p>
            <a:r>
              <a:rPr lang="en-IE" sz="3600" dirty="0">
                <a:solidFill>
                  <a:schemeClr val="accent3"/>
                </a:solidFill>
                <a:effectLst/>
                <a:ea typeface="Times New Roman" panose="02020603050405020304" pitchFamily="18" charset="0"/>
                <a:cs typeface="Arial" panose="020B0604020202020204" pitchFamily="34" charset="0"/>
              </a:rPr>
              <a:t>Investieren Sie in einen spezialisierten Monitor</a:t>
            </a:r>
            <a:endParaRPr lang="en-ZA" dirty="0">
              <a:solidFill>
                <a:schemeClr val="accent3"/>
              </a:solidFill>
            </a:endParaRPr>
          </a:p>
        </p:txBody>
      </p:sp>
      <p:sp>
        <p:nvSpPr>
          <p:cNvPr id="5" name="TextBox 4">
            <a:extLst>
              <a:ext uri="{FF2B5EF4-FFF2-40B4-BE49-F238E27FC236}">
                <a16:creationId xmlns:a16="http://schemas.microsoft.com/office/drawing/2014/main" id="{F402AD75-432C-5ABF-599C-F71C8AEE0FC0}"/>
              </a:ext>
            </a:extLst>
          </p:cNvPr>
          <p:cNvSpPr txBox="1"/>
          <p:nvPr/>
        </p:nvSpPr>
        <p:spPr>
          <a:xfrm>
            <a:off x="263236" y="1277127"/>
            <a:ext cx="11761749" cy="5262979"/>
          </a:xfrm>
          <a:prstGeom prst="rect">
            <a:avLst/>
          </a:prstGeom>
          <a:noFill/>
        </p:spPr>
        <p:txBody>
          <a:bodyPr wrap="square">
            <a:spAutoFit/>
          </a:bodyPr>
          <a:lstStyle/>
          <a:p>
            <a:pPr marL="342900" indent="-342900">
              <a:buBlip>
                <a:blip r:embed="rId3"/>
              </a:buBlip>
            </a:pPr>
            <a:r>
              <a:rPr lang="en-GB" sz="2400" dirty="0">
                <a:solidFill>
                  <a:srgbClr val="000000"/>
                </a:solidFill>
                <a:ea typeface="Times New Roman" panose="02020603050405020304" pitchFamily="18" charset="0"/>
                <a:cs typeface="Times New Roman" panose="02020603050405020304" pitchFamily="18" charset="0"/>
              </a:rPr>
              <a:t>Die Investition in einen guten Monitor ist eine hervorragende Lösung, um digitale Ermüdung zu vermeiden. Durch den Wechsel zwischen Laptop und Monitor sind die Augen gezwungen, auf verschiedene Punkte zu schauen.</a:t>
            </a:r>
          </a:p>
          <a:p>
            <a:endParaRPr lang="en-GB" sz="2400" dirty="0">
              <a:solidFill>
                <a:srgbClr val="000000"/>
              </a:solidFill>
              <a:ea typeface="Times New Roman" panose="02020603050405020304" pitchFamily="18" charset="0"/>
              <a:cs typeface="Times New Roman" panose="02020603050405020304" pitchFamily="18" charset="0"/>
            </a:endParaRPr>
          </a:p>
          <a:p>
            <a:pPr marL="342900" indent="-342900">
              <a:buBlip>
                <a:blip r:embed="rId3"/>
              </a:buBlip>
            </a:pPr>
            <a:r>
              <a:rPr lang="en-GB" sz="2400" dirty="0">
                <a:solidFill>
                  <a:srgbClr val="000000"/>
                </a:solidFill>
              </a:rPr>
              <a:t>Es gibt zahlreiche Vorteile, die sich aus der Arbeit mit einem guten Monitor ergeben, aber das wichtigste Merkmal ist der zusätzliche Bildschirm, der es ermöglicht, die Dokumente auf einem größeren Bildschirm zu lesen und so die Zeit zu reduzieren, die man auf kleineren Bildschirmen verbringt. </a:t>
            </a:r>
          </a:p>
          <a:p>
            <a:pPr marL="342900" indent="-342900">
              <a:buBlip>
                <a:blip r:embed="rId3"/>
              </a:buBlip>
            </a:pPr>
            <a:endParaRPr lang="en-GB" sz="2400" dirty="0"/>
          </a:p>
          <a:p>
            <a:pPr marL="342900" indent="-342900">
              <a:buBlip>
                <a:blip r:embed="rId3"/>
              </a:buBlip>
            </a:pPr>
            <a:r>
              <a:rPr lang="en-GB" sz="2400" dirty="0"/>
              <a:t>Lesen:  </a:t>
            </a:r>
            <a:r>
              <a:rPr lang="en-GB" sz="2400" dirty="0">
                <a:hlinkClick r:id="rId4"/>
              </a:rPr>
              <a:t>Definition, wie man einen PC-Monitor auswählt | </a:t>
            </a:r>
            <a:r>
              <a:rPr lang="en-GB" sz="2400" dirty="0" err="1">
                <a:hlinkClick r:id="rId4"/>
              </a:rPr>
              <a:t>PCMag</a:t>
            </a:r>
            <a:endParaRPr lang="en-GB" sz="2400" dirty="0"/>
          </a:p>
          <a:p>
            <a:pPr marL="342900" indent="-342900">
              <a:buBlip>
                <a:blip r:embed="rId3"/>
              </a:buBlip>
            </a:pPr>
            <a:endParaRPr lang="en-GB" sz="2400" dirty="0"/>
          </a:p>
          <a:p>
            <a:pPr marL="342900" indent="-342900">
              <a:buBlip>
                <a:blip r:embed="rId3"/>
              </a:buBlip>
            </a:pPr>
            <a:endParaRPr lang="en-GB" sz="2400" dirty="0"/>
          </a:p>
          <a:p>
            <a:r>
              <a:rPr lang="en-GB" sz="2400" b="1" dirty="0"/>
              <a:t>Die folgenden Folien enthalten aufschlussreiche Arbeitsansätze, die einen entscheidenden Unterschied machen können.....</a:t>
            </a:r>
          </a:p>
          <a:p>
            <a:pPr marL="342900" indent="-342900">
              <a:buBlip>
                <a:blip r:embed="rId3"/>
              </a:buBlip>
            </a:pPr>
            <a:endParaRPr lang="en-GB" sz="2400" dirty="0"/>
          </a:p>
          <a:p>
            <a:pPr marL="342900" indent="-342900">
              <a:buBlip>
                <a:blip r:embed="rId3"/>
              </a:buBlip>
            </a:pPr>
            <a:endParaRPr lang="en-ZA" sz="2400" dirty="0"/>
          </a:p>
          <a:p>
            <a:pPr marL="342900" indent="-342900">
              <a:buBlip>
                <a:blip r:embed="rId3"/>
              </a:buBlip>
            </a:pPr>
            <a:endParaRPr lang="es-ES" sz="2400" dirty="0">
              <a:solidFill>
                <a:srgbClr val="000000"/>
              </a:solidFill>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3007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1002082" y="2471676"/>
            <a:ext cx="4587922" cy="3025975"/>
          </a:xfrm>
        </p:spPr>
        <p:txBody>
          <a:bodyPr/>
          <a:lstStyle/>
          <a:p>
            <a:pPr marL="0" indent="0">
              <a:buClr>
                <a:schemeClr val="accent2"/>
              </a:buClr>
            </a:pPr>
            <a:r>
              <a:rPr lang="en-GB" dirty="0"/>
              <a:t>Die Pomodoro-Methode ist in 25 Minuten Vollzeitarbeit und 5 Minuten Pause unterteilt. </a:t>
            </a:r>
          </a:p>
          <a:p>
            <a:pPr marL="0" indent="0">
              <a:buClr>
                <a:schemeClr val="accent2"/>
              </a:buClr>
            </a:pPr>
            <a:r>
              <a:rPr lang="en-GB" dirty="0"/>
              <a:t>Nach 4 ¨Pomodoro's¨ (100 Minuten) wird eine größere Pause eingelegt, diesmal 15 Minuten. </a:t>
            </a:r>
          </a:p>
          <a:p>
            <a:pPr marL="342900" indent="-342900">
              <a:buClr>
                <a:schemeClr val="accent2"/>
              </a:buClr>
              <a:buFont typeface="Arial" panose="020B0604020202020204" pitchFamily="34" charset="0"/>
              <a:buChar cha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p:txBody>
          <a:bodyPr/>
          <a:lstStyle/>
          <a:p>
            <a:r>
              <a:rPr lang="en-ZA" dirty="0"/>
              <a:t>Strukturierter Arbeitsplan</a:t>
            </a:r>
          </a:p>
          <a:p>
            <a:r>
              <a:rPr lang="en-ZA" dirty="0"/>
              <a:t>Pomodoro-Technik </a:t>
            </a:r>
          </a:p>
        </p:txBody>
      </p:sp>
      <p:pic>
        <p:nvPicPr>
          <p:cNvPr id="8" name="Picture Placeholder 7" descr="Silver stopwatch">
            <a:extLst>
              <a:ext uri="{FF2B5EF4-FFF2-40B4-BE49-F238E27FC236}">
                <a16:creationId xmlns:a16="http://schemas.microsoft.com/office/drawing/2014/main" id="{463D8261-3C83-6B7F-1E65-9219EBAD45C8}"/>
              </a:ext>
            </a:extLst>
          </p:cNvPr>
          <p:cNvPicPr>
            <a:picLocks noGrp="1" noChangeAspect="1"/>
          </p:cNvPicPr>
          <p:nvPr>
            <p:ph type="pic" sz="quarter" idx="42"/>
          </p:nvPr>
        </p:nvPicPr>
        <p:blipFill rotWithShape="1">
          <a:blip r:embed="rId3">
            <a:grayscl/>
          </a:blip>
          <a:srcRect t="3485" b="3485"/>
          <a:stretch/>
        </p:blipFill>
        <p:spPr>
          <a:xfrm>
            <a:off x="6096000" y="1452563"/>
            <a:ext cx="6096000" cy="4256087"/>
          </a:xfrm>
          <a:prstGeom prst="rect">
            <a:avLst/>
          </a:prstGeom>
        </p:spPr>
      </p:pic>
    </p:spTree>
    <p:extLst>
      <p:ext uri="{BB962C8B-B14F-4D97-AF65-F5344CB8AC3E}">
        <p14:creationId xmlns:p14="http://schemas.microsoft.com/office/powerpoint/2010/main" val="370289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56A9E0-1661-5050-99F2-CB27C41BA813}"/>
              </a:ext>
            </a:extLst>
          </p:cNvPr>
          <p:cNvSpPr>
            <a:spLocks noGrp="1"/>
          </p:cNvSpPr>
          <p:nvPr>
            <p:ph type="body" sz="quarter" idx="18"/>
          </p:nvPr>
        </p:nvSpPr>
        <p:spPr>
          <a:xfrm>
            <a:off x="898358" y="1447259"/>
            <a:ext cx="4990998" cy="3025975"/>
          </a:xfrm>
        </p:spPr>
        <p:txBody>
          <a:bodyPr/>
          <a:lstStyle/>
          <a:p>
            <a:pPr marL="0" indent="0">
              <a:buClr>
                <a:schemeClr val="accent2"/>
              </a:buClr>
            </a:pPr>
            <a:r>
              <a:rPr lang="en-GB" dirty="0"/>
              <a:t>Um konzentriert zu sein und digitale Unterbrechungen zu vermeiden, sollte der Fokusmodus verwendet werden, um die Anzahl der von verschiedenen Geräten empfangenen Benachrichtigungen zu konfigurieren, die Ablenkungen verursachen. </a:t>
            </a:r>
          </a:p>
          <a:p>
            <a:pPr marL="0" indent="0">
              <a:buClr>
                <a:schemeClr val="accent2"/>
              </a:buClr>
            </a:pPr>
            <a:r>
              <a:rPr lang="en-GB" dirty="0"/>
              <a:t>Ein gutes Beispiel könnte sein, das Telefon wegzulegen, unwichtige Benachrichtigungen während der Arbeitszeit auszuschalten oder den Modus ¨nicht stören¨ während der Arbeit einzuschalten.</a:t>
            </a:r>
          </a:p>
          <a:p>
            <a:pPr marL="0" indent="0">
              <a:buClr>
                <a:schemeClr val="accent2"/>
              </a:buClr>
            </a:pPr>
            <a:endParaRPr lang="en-GB" dirty="0"/>
          </a:p>
          <a:p>
            <a:endParaRPr lang="en-ZA" dirty="0"/>
          </a:p>
        </p:txBody>
      </p:sp>
      <p:sp>
        <p:nvSpPr>
          <p:cNvPr id="3" name="Text Placeholder 2">
            <a:extLst>
              <a:ext uri="{FF2B5EF4-FFF2-40B4-BE49-F238E27FC236}">
                <a16:creationId xmlns:a16="http://schemas.microsoft.com/office/drawing/2014/main" id="{C4C4D813-60C6-F98C-29FE-F3D4D0600703}"/>
              </a:ext>
            </a:extLst>
          </p:cNvPr>
          <p:cNvSpPr>
            <a:spLocks noGrp="1"/>
          </p:cNvSpPr>
          <p:nvPr>
            <p:ph type="body" sz="quarter" idx="16"/>
          </p:nvPr>
        </p:nvSpPr>
        <p:spPr/>
        <p:txBody>
          <a:bodyPr/>
          <a:lstStyle/>
          <a:p>
            <a:r>
              <a:rPr lang="en-ZA" dirty="0"/>
              <a:t>Fokus-Modus</a:t>
            </a:r>
          </a:p>
        </p:txBody>
      </p:sp>
      <p:pic>
        <p:nvPicPr>
          <p:cNvPr id="7" name="Picture Placeholder 6" descr="Person watching empty phone">
            <a:extLst>
              <a:ext uri="{FF2B5EF4-FFF2-40B4-BE49-F238E27FC236}">
                <a16:creationId xmlns:a16="http://schemas.microsoft.com/office/drawing/2014/main" id="{D6B9B4AB-AD7F-8A18-556D-D9D3ACB354E6}"/>
              </a:ext>
            </a:extLst>
          </p:cNvPr>
          <p:cNvPicPr>
            <a:picLocks noGrp="1" noChangeAspect="1"/>
          </p:cNvPicPr>
          <p:nvPr>
            <p:ph type="pic" sz="quarter" idx="42"/>
          </p:nvPr>
        </p:nvPicPr>
        <p:blipFill rotWithShape="1">
          <a:blip r:embed="rId3">
            <a:grayscl/>
          </a:blip>
          <a:srcRect l="2233" r="2233"/>
          <a:stretch/>
        </p:blipFill>
        <p:spPr>
          <a:xfrm>
            <a:off x="6096000" y="1452563"/>
            <a:ext cx="6096000" cy="4256087"/>
          </a:xfrm>
          <a:prstGeom prst="rect">
            <a:avLst/>
          </a:prstGeom>
          <a:effectLst/>
        </p:spPr>
      </p:pic>
    </p:spTree>
    <p:extLst>
      <p:ext uri="{BB962C8B-B14F-4D97-AF65-F5344CB8AC3E}">
        <p14:creationId xmlns:p14="http://schemas.microsoft.com/office/powerpoint/2010/main" val="394276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3D2D39-FAB7-5BF1-47EF-1FABBE5FB8EC}"/>
              </a:ext>
            </a:extLst>
          </p:cNvPr>
          <p:cNvSpPr>
            <a:spLocks noGrp="1"/>
          </p:cNvSpPr>
          <p:nvPr>
            <p:ph type="body" sz="quarter" idx="13"/>
          </p:nvPr>
        </p:nvSpPr>
        <p:spPr/>
        <p:txBody>
          <a:bodyPr/>
          <a:lstStyle/>
          <a:p>
            <a:r>
              <a:rPr lang="en-GB" dirty="0"/>
              <a:t>"Die letzten 10 %, die man braucht, um etwas auf den Weg zu bringen, kosten genauso viel Energie wie die ersten 90 %".</a:t>
            </a:r>
          </a:p>
        </p:txBody>
      </p:sp>
      <p:pic>
        <p:nvPicPr>
          <p:cNvPr id="5" name="Picture Placeholder 4" descr="Group of people communicating around a table">
            <a:extLst>
              <a:ext uri="{FF2B5EF4-FFF2-40B4-BE49-F238E27FC236}">
                <a16:creationId xmlns:a16="http://schemas.microsoft.com/office/drawing/2014/main" id="{AC8DFF51-BA97-3E8C-A153-D00F96D15846}"/>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12831" r="12831"/>
          <a:stretch>
            <a:fillRect/>
          </a:stretch>
        </p:blipFill>
        <p:spPr/>
      </p:pic>
      <p:sp>
        <p:nvSpPr>
          <p:cNvPr id="6" name="Freeform 13">
            <a:extLst>
              <a:ext uri="{FF2B5EF4-FFF2-40B4-BE49-F238E27FC236}">
                <a16:creationId xmlns:a16="http://schemas.microsoft.com/office/drawing/2014/main" id="{F0112647-142B-7FD8-4FA3-C0DB2F134EE2}"/>
              </a:ext>
            </a:extLst>
          </p:cNvPr>
          <p:cNvSpPr/>
          <p:nvPr/>
        </p:nvSpPr>
        <p:spPr>
          <a:xfrm>
            <a:off x="6069891"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7" name="Group 6">
            <a:extLst>
              <a:ext uri="{FF2B5EF4-FFF2-40B4-BE49-F238E27FC236}">
                <a16:creationId xmlns:a16="http://schemas.microsoft.com/office/drawing/2014/main" id="{4FCECE64-EBC0-2D16-BFBA-09DFF2BF99C1}"/>
              </a:ext>
            </a:extLst>
          </p:cNvPr>
          <p:cNvGrpSpPr/>
          <p:nvPr/>
        </p:nvGrpSpPr>
        <p:grpSpPr>
          <a:xfrm>
            <a:off x="5107779" y="748833"/>
            <a:ext cx="1487826" cy="1083162"/>
            <a:chOff x="3400450" y="986392"/>
            <a:chExt cx="1487826" cy="1083162"/>
          </a:xfrm>
        </p:grpSpPr>
        <p:sp>
          <p:nvSpPr>
            <p:cNvPr id="8" name="Freeform 15">
              <a:extLst>
                <a:ext uri="{FF2B5EF4-FFF2-40B4-BE49-F238E27FC236}">
                  <a16:creationId xmlns:a16="http://schemas.microsoft.com/office/drawing/2014/main" id="{30A14F98-F129-4D92-FEAB-B3E1DAB423A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9" name="Freeform 16">
              <a:extLst>
                <a:ext uri="{FF2B5EF4-FFF2-40B4-BE49-F238E27FC236}">
                  <a16:creationId xmlns:a16="http://schemas.microsoft.com/office/drawing/2014/main" id="{E3935AAC-388F-8098-2882-63561EE0873D}"/>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
        <p:nvSpPr>
          <p:cNvPr id="11" name="Text Placeholder 6">
            <a:extLst>
              <a:ext uri="{FF2B5EF4-FFF2-40B4-BE49-F238E27FC236}">
                <a16:creationId xmlns:a16="http://schemas.microsoft.com/office/drawing/2014/main" id="{A32A1CDA-69FF-4594-9CBB-A51FF7456674}"/>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defRPr/>
            </a:pPr>
            <a:r>
              <a:rPr lang="en-IE" sz="2200" b="1" i="0" dirty="0"/>
              <a:t>Rob Kalin</a:t>
            </a:r>
            <a:endParaRPr kumimoji="0" lang="en-US" sz="2200" b="1" i="1"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35795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t="14360" b="14360"/>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1" y="1428132"/>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2102281"/>
            <a:ext cx="4992115" cy="3865477"/>
          </a:xfrm>
        </p:spPr>
        <p:txBody>
          <a:bodyPr lIns="91440" tIns="45720" rIns="91440" bIns="45720" anchor="t"/>
          <a:lstStyle/>
          <a:p>
            <a:pPr marL="0" indent="0">
              <a:buClr>
                <a:schemeClr val="accent2"/>
              </a:buClr>
            </a:pPr>
            <a:r>
              <a:rPr lang="en-US" b="1" dirty="0">
                <a:solidFill>
                  <a:schemeClr val="accent2"/>
                </a:solidFill>
              </a:rPr>
              <a:t>Verbesserte Mitarbeiterzufriedenheit:</a:t>
            </a:r>
          </a:p>
          <a:p>
            <a:pPr marL="0" indent="0">
              <a:buClr>
                <a:schemeClr val="accent2"/>
              </a:buClr>
            </a:pPr>
            <a:r>
              <a:rPr lang="en-US" sz="2200" dirty="0"/>
              <a:t>Mehr als 84 % der Arbeitnehmer sehen die Work-Life-Balance als entscheidend für die Zufriedenheit am Arbeitsplatz an, wobei digitales Wohlbefinden ein Schlüsselelement ist. Durch die Einführung von Praktiken wie Unplugged Whitespace und flexible Arbeitsregelungen können Unternehmen die Zufriedenheit ihrer Mitarbeiter steigern.</a:t>
            </a:r>
            <a:endParaRPr lang="en-US" sz="2200" dirty="0">
              <a:cs typeface="Calibri"/>
            </a:endParaRP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a:t>Digitales Wohlbefinden: </a:t>
            </a:r>
            <a:br>
              <a:rPr lang="en-ZA" dirty="0"/>
            </a:br>
            <a:r>
              <a:rPr lang="en-ZA" dirty="0"/>
              <a:t>Warum ist es wichtig? </a:t>
            </a:r>
          </a:p>
        </p:txBody>
      </p:sp>
      <p:sp>
        <p:nvSpPr>
          <p:cNvPr id="2" name="TextBox 1">
            <a:extLst>
              <a:ext uri="{FF2B5EF4-FFF2-40B4-BE49-F238E27FC236}">
                <a16:creationId xmlns:a16="http://schemas.microsoft.com/office/drawing/2014/main" id="{2AAB6C68-3971-6F89-C985-837BD8876560}"/>
              </a:ext>
            </a:extLst>
          </p:cNvPr>
          <p:cNvSpPr txBox="1"/>
          <p:nvPr/>
        </p:nvSpPr>
        <p:spPr>
          <a:xfrm>
            <a:off x="4529046" y="5175737"/>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Quelle</a:t>
            </a:r>
            <a:endParaRPr lang="en-IE" dirty="0">
              <a:solidFill>
                <a:srgbClr val="09446A"/>
              </a:solidFill>
            </a:endParaRPr>
          </a:p>
        </p:txBody>
      </p:sp>
    </p:spTree>
    <p:extLst>
      <p:ext uri="{BB962C8B-B14F-4D97-AF65-F5344CB8AC3E}">
        <p14:creationId xmlns:p14="http://schemas.microsoft.com/office/powerpoint/2010/main" val="3646804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5257"/>
            <a:ext cx="10595237" cy="3995028"/>
          </a:xfrm>
        </p:spPr>
        <p:txBody>
          <a:bodyPr/>
          <a:lstStyle/>
          <a:p>
            <a:pPr marL="342900" indent="-342900">
              <a:buBlip>
                <a:blip r:embed="rId3"/>
              </a:buBlip>
            </a:pPr>
            <a:r>
              <a:rPr lang="en-GB" dirty="0"/>
              <a:t>Die Informationsflut ist unvermeidlich, aber es gibt einige Vorschläge, die helfen können, die erhaltenen Informationen zu filtern. </a:t>
            </a:r>
          </a:p>
          <a:p>
            <a:pPr marL="342900" indent="-342900">
              <a:buBlip>
                <a:blip r:embed="rId3"/>
              </a:buBlip>
            </a:pPr>
            <a:endParaRPr lang="en-GB" dirty="0"/>
          </a:p>
          <a:p>
            <a:pPr marL="342900" indent="-342900">
              <a:buBlip>
                <a:blip r:embed="rId3"/>
              </a:buBlip>
            </a:pPr>
            <a:r>
              <a:rPr lang="en-GB" dirty="0"/>
              <a:t>Wenn Sie zum Beispiel unnötige Abonnements vermeiden, erhalten Sie weniger Benachrichtigungen über Ihre E-Mail. Anstatt Spam direkt zu versenden, könnte eine gute Maßnahme darin bestehen, sich von den nicht mehr gewünschten Informationen abzumelden. </a:t>
            </a:r>
          </a:p>
          <a:p>
            <a:pPr marL="342900" indent="-342900">
              <a:buBlip>
                <a:blip r:embed="rId3"/>
              </a:buBlip>
            </a:pPr>
            <a:endParaRPr lang="en-GB" dirty="0"/>
          </a:p>
          <a:p>
            <a:pPr marL="342900" indent="-342900">
              <a:buBlip>
                <a:blip r:embed="rId3"/>
              </a:buBlip>
            </a:pPr>
            <a:r>
              <a:rPr lang="en-GB" dirty="0"/>
              <a:t>Um Benachrichtigungen von Ihrem Telefon auszuschalten, besuchen Sie den folgenden Link: </a:t>
            </a:r>
            <a:r>
              <a:rPr lang="en-GB" dirty="0">
                <a:hlinkClick r:id="rId4"/>
              </a:rPr>
              <a:t>https:</a:t>
            </a:r>
            <a:r>
              <a:rPr lang="en-GB" dirty="0"/>
              <a:t>//support.google.com/android/answer/9079661?hl=en  </a:t>
            </a:r>
          </a:p>
          <a:p>
            <a:pPr marL="0" indent="0"/>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Die Informationsüberlastung verstehen</a:t>
            </a:r>
            <a:endParaRPr lang="en-US" dirty="0"/>
          </a:p>
        </p:txBody>
      </p:sp>
    </p:spTree>
    <p:extLst>
      <p:ext uri="{BB962C8B-B14F-4D97-AF65-F5344CB8AC3E}">
        <p14:creationId xmlns:p14="http://schemas.microsoft.com/office/powerpoint/2010/main" val="3985761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Eine Bewertung zu diesem Thema wird Aufschluss darüber geben, wie viel Zeit die Menschen derzeit mit der digitalen Technologie verbringen. Auf diese Weise könnte es interessant sein, eine Präsentation unter Arbeitskollegen durchzuführen, um sie zu sensibilisieren und sich ihrer digitalen Gewohnheiten bewusst zu werden. </a:t>
            </a:r>
          </a:p>
          <a:p>
            <a:pPr marL="342900" indent="-342900">
              <a:buBlip>
                <a:blip r:embed="rId3"/>
              </a:buBlip>
            </a:pPr>
            <a:endParaRPr lang="en-GB" dirty="0"/>
          </a:p>
          <a:p>
            <a:pPr marL="342900" indent="-342900">
              <a:buClr>
                <a:schemeClr val="accent2"/>
              </a:buClr>
              <a:buFont typeface="Arial" panose="020B0604020202020204" pitchFamily="34" charset="0"/>
              <a:buChar char="•"/>
            </a:pPr>
            <a:r>
              <a:rPr lang="en-GB" dirty="0"/>
              <a:t>Die Bewertung kann hier abgerufen werden: </a:t>
            </a:r>
            <a:r>
              <a:rPr lang="en-GB" dirty="0">
                <a:solidFill>
                  <a:schemeClr val="accent2">
                    <a:lumMod val="75000"/>
                  </a:schemeClr>
                </a:solidFill>
                <a:hlinkClick r:id="rId4">
                  <a:extLst>
                    <a:ext uri="{A12FA001-AC4F-418D-AE19-62706E023703}">
                      <ahyp:hlinkClr xmlns:ahyp="http://schemas.microsoft.com/office/drawing/2018/hyperlinkcolor" val="tx"/>
                    </a:ext>
                  </a:extLst>
                </a:hlinkClick>
              </a:rPr>
              <a:t>https://wellbeing.google/reflect</a:t>
            </a:r>
            <a:endParaRPr lang="en-GB" dirty="0">
              <a:solidFill>
                <a:schemeClr val="accent2">
                  <a:lumMod val="75000"/>
                </a:schemeClr>
              </a:solidFill>
            </a:endParaRPr>
          </a:p>
          <a:p>
            <a:pPr marL="0" indent="0"/>
            <a:endParaRPr lang="en-GB" dirty="0"/>
          </a:p>
          <a:p>
            <a:pPr marL="342900" indent="-342900">
              <a:buBlip>
                <a:blip r:embed="rId3"/>
              </a:buBlip>
            </a:pPr>
            <a:endParaRPr lang="en-GB" dirty="0"/>
          </a:p>
          <a:p>
            <a:pPr marL="0" indent="0"/>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Die Informationsüberlastung verstehen</a:t>
            </a:r>
            <a:endParaRPr lang="en-US" dirty="0"/>
          </a:p>
        </p:txBody>
      </p:sp>
    </p:spTree>
    <p:extLst>
      <p:ext uri="{BB962C8B-B14F-4D97-AF65-F5344CB8AC3E}">
        <p14:creationId xmlns:p14="http://schemas.microsoft.com/office/powerpoint/2010/main" val="333020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51353" y="1998209"/>
            <a:ext cx="10491745" cy="3722048"/>
          </a:xfrm>
        </p:spPr>
        <p:txBody>
          <a:bodyPr/>
          <a:lstStyle/>
          <a:p>
            <a:pPr marL="342900" indent="-342900">
              <a:buBlip>
                <a:blip r:embed="rId3"/>
              </a:buBlip>
            </a:pPr>
            <a:r>
              <a:rPr lang="en-GB" dirty="0"/>
              <a:t>METUX ist ein Modell, das eine Brücke zwischen der Selbstbestimmungstheorie (SDT) und der Praxis des Technologiedesigns schlägt (ebd.). </a:t>
            </a:r>
            <a:r>
              <a:rPr lang="en-GB" b="1" dirty="0">
                <a:solidFill>
                  <a:schemeClr val="accent2"/>
                </a:solidFill>
              </a:rPr>
              <a:t>In diesem Modell gibt es drei Schlüsselelemente der menschlichen Psychologie, die bei der Förderung des Wohlbefindens zu berücksichtigen sind:</a:t>
            </a:r>
          </a:p>
          <a:p>
            <a:pPr marL="342900" indent="-342900">
              <a:buBlip>
                <a:blip r:embed="rId3"/>
              </a:buBlip>
            </a:pPr>
            <a:endParaRPr lang="en-GB" dirty="0"/>
          </a:p>
          <a:p>
            <a:pPr marL="457200" indent="-457200">
              <a:buClr>
                <a:schemeClr val="accent2"/>
              </a:buClr>
              <a:buFont typeface="+mj-lt"/>
              <a:buAutoNum type="arabicPeriod"/>
            </a:pPr>
            <a:r>
              <a:rPr lang="en-GB" dirty="0"/>
              <a:t>Autonomie (das Gefühl, selbstbestimmt und im Einklang mit den eigenen Zielen und Werten zu handeln)</a:t>
            </a:r>
          </a:p>
          <a:p>
            <a:pPr marL="457200" indent="-457200">
              <a:buClr>
                <a:schemeClr val="accent2"/>
              </a:buClr>
              <a:buFont typeface="+mj-lt"/>
              <a:buAutoNum type="arabicPeriod"/>
            </a:pPr>
            <a:r>
              <a:rPr lang="en-GB" dirty="0"/>
              <a:t>Kompetenz (sich fähig und effektiv fühlen)</a:t>
            </a:r>
          </a:p>
          <a:p>
            <a:pPr marL="457200" indent="-457200">
              <a:buClr>
                <a:schemeClr val="accent2"/>
              </a:buClr>
              <a:buFont typeface="+mj-lt"/>
              <a:buAutoNum type="arabicPeriod"/>
            </a:pPr>
            <a:r>
              <a:rPr lang="en-GB" dirty="0"/>
              <a:t>Verbundenheit (sich mit anderen verbunden fühlen, ein Gefühl der Zugehörigkeit)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547861" y="673920"/>
            <a:ext cx="10988610" cy="803654"/>
          </a:xfrm>
        </p:spPr>
        <p:txBody>
          <a:bodyPr/>
          <a:lstStyle/>
          <a:p>
            <a:r>
              <a:rPr lang="en-ZA" dirty="0"/>
              <a:t>Haben Sie schon von </a:t>
            </a:r>
            <a:r>
              <a:rPr lang="en-GB" dirty="0"/>
              <a:t>METUX (Motivation, Engagement, &amp; Thriving in User Experience) </a:t>
            </a:r>
            <a:r>
              <a:rPr lang="en-ZA" dirty="0"/>
              <a:t>gehört</a:t>
            </a:r>
            <a:r>
              <a:rPr lang="en-GB" dirty="0"/>
              <a:t>?</a:t>
            </a:r>
            <a:endParaRPr lang="en-US" dirty="0"/>
          </a:p>
        </p:txBody>
      </p:sp>
    </p:spTree>
    <p:extLst>
      <p:ext uri="{BB962C8B-B14F-4D97-AF65-F5344CB8AC3E}">
        <p14:creationId xmlns:p14="http://schemas.microsoft.com/office/powerpoint/2010/main" val="681141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691714" y="1882894"/>
            <a:ext cx="4867011" cy="3025975"/>
          </a:xfrm>
        </p:spPr>
        <p:txBody>
          <a:bodyPr/>
          <a:lstStyle/>
          <a:p>
            <a:pPr marL="342900" indent="-342900">
              <a:buClr>
                <a:schemeClr val="accent2"/>
              </a:buClr>
              <a:buFont typeface="Arial" panose="020B0604020202020204" pitchFamily="34" charset="0"/>
              <a:buChar char="•"/>
            </a:pPr>
            <a:r>
              <a:rPr lang="en-GB" dirty="0"/>
              <a:t>Darüber hinaus haben die Autoren ein Modell für die Entwicklung künftiger Technologien unter Berücksichtigung des psychologischen Wohlbefindens entwickelt. </a:t>
            </a:r>
          </a:p>
          <a:p>
            <a:pPr marL="342900" indent="-342900">
              <a:buClr>
                <a:schemeClr val="accent2"/>
              </a:buClr>
              <a:buFont typeface="Arial" panose="020B0604020202020204" pitchFamily="34" charset="0"/>
              <a:buChar char="•"/>
            </a:pPr>
            <a:endParaRPr lang="en-GB" dirty="0"/>
          </a:p>
          <a:p>
            <a:pPr marL="342900" indent="-342900">
              <a:buClr>
                <a:schemeClr val="accent2"/>
              </a:buClr>
              <a:buFont typeface="Arial" panose="020B0604020202020204" pitchFamily="34" charset="0"/>
              <a:buChar char="•"/>
            </a:pPr>
            <a:r>
              <a:rPr lang="en-GB" dirty="0"/>
              <a:t>Das Modell sind die ¨6 Sphären der User Experience. </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p:txBody>
          <a:bodyPr/>
          <a:lstStyle/>
          <a:p>
            <a:r>
              <a:rPr lang="en-ZA" dirty="0"/>
              <a:t>Das Metux-Modell</a:t>
            </a:r>
          </a:p>
        </p:txBody>
      </p:sp>
      <p:pic>
        <p:nvPicPr>
          <p:cNvPr id="5" name="Imagen 3" descr="Interfaz de usuario gráfica, Aplicación&#10;&#10;Descripción generada automáticamente">
            <a:extLst>
              <a:ext uri="{FF2B5EF4-FFF2-40B4-BE49-F238E27FC236}">
                <a16:creationId xmlns:a16="http://schemas.microsoft.com/office/drawing/2014/main" id="{FC685BCF-2801-2642-AEBB-F6BC0D8B5D9E}"/>
              </a:ext>
            </a:extLst>
          </p:cNvPr>
          <p:cNvPicPr>
            <a:picLocks noGrp="1" noChangeAspect="1"/>
          </p:cNvPicPr>
          <p:nvPr>
            <p:ph type="pic" sz="quarter" idx="42"/>
          </p:nvPr>
        </p:nvPicPr>
        <p:blipFill rotWithShape="1">
          <a:blip r:embed="rId2"/>
          <a:srcRect l="57868" t="37328" r="25756" b="21190"/>
          <a:stretch/>
        </p:blipFill>
        <p:spPr bwMode="auto">
          <a:xfrm>
            <a:off x="6096000" y="1452563"/>
            <a:ext cx="6096000" cy="4256087"/>
          </a:xfrm>
          <a:prstGeom prst="rect">
            <a:avLst/>
          </a:prstGeom>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693662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Diese Schlüsselkomponenten müssen in den folgenden Bereichen der digitalen Technologie berücksichtigt werden: </a:t>
            </a:r>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(Motivation, Engagement und Erfolg bei der Benutzererfahrung)</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1319135" y="2890233"/>
          <a:ext cx="10074482" cy="2885467"/>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42044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E551D4D3-4F79-457F-9F76-186F3527B546}"/>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FF8BC855-B7E7-4217-9CF1-3F68C789247D}"/>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graphicEl>
                                              <a:dgm id="{59F25F2D-BCD1-4EFC-986B-57461D6303F1}"/>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Graphic spid="2" grpId="0">
        <p:bldSub>
          <a:bldDgm bld="one"/>
        </p:bldSub>
      </p:bldGraphic>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73574"/>
            <a:ext cx="10595237" cy="3722048"/>
          </a:xfrm>
        </p:spPr>
        <p:txBody>
          <a:bodyPr/>
          <a:lstStyle/>
          <a:p>
            <a:pPr marL="342900" indent="-342900">
              <a:buBlip>
                <a:blip r:embed="rId3"/>
              </a:buBlip>
            </a:pPr>
            <a:r>
              <a:rPr lang="en-GB" b="1" dirty="0">
                <a:solidFill>
                  <a:schemeClr val="accent2"/>
                </a:solidFill>
              </a:rPr>
              <a:t>Sphären der digitalen Technologie (Fortsetzung): </a:t>
            </a: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3"/>
              </a:buBlip>
            </a:pPr>
            <a:endParaRPr lang="en-GB" b="1" dirty="0">
              <a:solidFill>
                <a:schemeClr val="accent2"/>
              </a:solidFill>
            </a:endParaRPr>
          </a:p>
          <a:p>
            <a:pPr marL="342900" indent="-342900">
              <a:buBlip>
                <a:blip r:embed="rId4"/>
              </a:buBlip>
            </a:pPr>
            <a:endParaRPr lang="en-US" b="1" dirty="0">
              <a:solidFill>
                <a:schemeClr val="accent2"/>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METUX (Motivation, Engagement und Erfolg bei der Benutzererfahrung)</a:t>
            </a:r>
            <a:endParaRPr lang="en-US" dirty="0"/>
          </a:p>
        </p:txBody>
      </p:sp>
      <p:graphicFrame>
        <p:nvGraphicFramePr>
          <p:cNvPr id="2" name="Diagram 1">
            <a:extLst>
              <a:ext uri="{FF2B5EF4-FFF2-40B4-BE49-F238E27FC236}">
                <a16:creationId xmlns:a16="http://schemas.microsoft.com/office/drawing/2014/main" id="{8E5B4AA4-163B-226E-0235-982EB1803991}"/>
              </a:ext>
            </a:extLst>
          </p:cNvPr>
          <p:cNvGraphicFramePr/>
          <p:nvPr/>
        </p:nvGraphicFramePr>
        <p:xfrm>
          <a:off x="974362" y="2173574"/>
          <a:ext cx="10419255" cy="409967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065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63A7AB46-D7A2-4B4C-A4CC-59951B85D51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488E35B5-7BED-4D51-B0BF-5A66DF472559}"/>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graphicEl>
                                              <a:dgm id="{BD696CAF-9842-44E4-AF7E-30BEC80ECA86}"/>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35146"/>
            <a:ext cx="10595237" cy="3722048"/>
          </a:xfrm>
        </p:spPr>
        <p:txBody>
          <a:bodyPr/>
          <a:lstStyle/>
          <a:p>
            <a:pPr marL="0" indent="0"/>
            <a:r>
              <a:rPr lang="en-GB" dirty="0"/>
              <a:t>Für die interne Organisation und eine bessere Analyse der Bedürfnisse unserer Arbeitgeber/Kollegen wurden die folgenden Empfehlungen auf der Grundlage des METUX-Modells in Angriff genommen. </a:t>
            </a:r>
          </a:p>
          <a:p>
            <a:pPr marL="1077913" indent="-450850">
              <a:buFont typeface="Arial" panose="020B0604020202020204" pitchFamily="34" charset="0"/>
              <a:buChar char="•"/>
            </a:pPr>
            <a:r>
              <a:rPr lang="en-GB" dirty="0"/>
              <a:t>Die Menschen nutzen Produkte und Online-Tools auf der Grundlage ihrer Präferenzen. Die Entscheidung für ein Produkt und gegen ein anderes hängt mit der Motivation der Menschen zusammen. </a:t>
            </a:r>
          </a:p>
          <a:p>
            <a:pPr marL="1077913" indent="-450850">
              <a:buFont typeface="Arial" panose="020B0604020202020204" pitchFamily="34" charset="0"/>
              <a:buChar char="•"/>
            </a:pPr>
            <a:r>
              <a:rPr lang="en-GB" dirty="0"/>
              <a:t>Eine gute Möglichkeit, neue Produkte oder Dienstleistungen in Ihr Unternehmen zu integrieren, besteht darin, die Vorteile der Nutzung hervorzuheben, die Arbeitskollegen zu motivieren und sie von den Vorteilen der Einführung neuer digitaler Tools zu überzeugen. </a:t>
            </a:r>
          </a:p>
          <a:p>
            <a:pPr marL="1077913" indent="-450850">
              <a:buFont typeface="Arial" panose="020B0604020202020204" pitchFamily="34" charset="0"/>
              <a:buChar char="•"/>
            </a:pPr>
            <a:r>
              <a:rPr lang="en-GB" dirty="0"/>
              <a:t>In diesem Sinne könnte die Anpassung dazu beitragen, die Produktivität der Organisation durch den Einsatz interner Management-Tools wie Trello oder Monday.com zu steigern. </a:t>
            </a:r>
          </a:p>
          <a:p>
            <a:pPr marL="342900" indent="-342900">
              <a:buBlip>
                <a:blip r:embed="rId3"/>
              </a:buBlip>
            </a:pPr>
            <a:endParaRPr lang="en-GB" dirty="0"/>
          </a:p>
          <a:p>
            <a:pPr marL="1077913" indent="-450850">
              <a:buFont typeface="Arial" panose="020B0604020202020204" pitchFamily="34" charset="0"/>
              <a:buChar char="•"/>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4"/>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35542" y="569487"/>
            <a:ext cx="10595237" cy="803654"/>
          </a:xfrm>
        </p:spPr>
        <p:txBody>
          <a:bodyPr/>
          <a:lstStyle/>
          <a:p>
            <a:r>
              <a:rPr lang="en-GB" dirty="0"/>
              <a:t>Anpassung</a:t>
            </a:r>
            <a:endParaRPr lang="en-US" dirty="0"/>
          </a:p>
        </p:txBody>
      </p:sp>
    </p:spTree>
    <p:extLst>
      <p:ext uri="{BB962C8B-B14F-4D97-AF65-F5344CB8AC3E}">
        <p14:creationId xmlns:p14="http://schemas.microsoft.com/office/powerpoint/2010/main" val="268176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79" y="1155834"/>
            <a:ext cx="10595237" cy="3722048"/>
          </a:xfrm>
        </p:spPr>
        <p:txBody>
          <a:bodyPr/>
          <a:lstStyle/>
          <a:p>
            <a:pPr marL="342900" indent="-342900">
              <a:buBlip>
                <a:blip r:embed="rId3"/>
              </a:buBlip>
            </a:pPr>
            <a:r>
              <a:rPr lang="en-GB" dirty="0"/>
              <a:t>Eine gute Schnittstelle erhöht die Benutzerfreundlichkeit digitaler Werkzeuge/Produkte und Dienste. Um dies zu erreichen, muss sie auf der Grundlage der beabsichtigten Ergebnisse der verwendeten Produkte entwickelt werden. </a:t>
            </a:r>
          </a:p>
          <a:p>
            <a:pPr marL="342900" indent="-342900">
              <a:buBlip>
                <a:blip r:embed="rId3"/>
              </a:buBlip>
            </a:pPr>
            <a:endParaRPr lang="en-GB" dirty="0"/>
          </a:p>
          <a:p>
            <a:pPr marL="342900" indent="-342900">
              <a:buBlip>
                <a:blip r:embed="rId3"/>
              </a:buBlip>
            </a:pPr>
            <a:r>
              <a:rPr lang="en-GB" dirty="0"/>
              <a:t>Wenn Sie beispielsweise planen, die Benutzerfreundlichkeit Ihrer Website zu verbessern, sollten Sie die beabsichtigten Ergebnisse der Nutzer im Auge behalten und nicht nur die internen Ergebnisse. Woran sind meine Nutzer interessiert? Wie könnte meine Organisation diese Bedürfnisse befriedigen? </a:t>
            </a:r>
          </a:p>
          <a:p>
            <a:pPr marL="342900" indent="-342900">
              <a:buBlip>
                <a:blip r:embed="rId3"/>
              </a:buBlip>
            </a:pPr>
            <a:endParaRPr lang="en-GB" dirty="0"/>
          </a:p>
          <a:p>
            <a:pPr marL="342900" indent="-342900">
              <a:buBlip>
                <a:blip r:embed="rId3"/>
              </a:buBlip>
            </a:pPr>
            <a:r>
              <a:rPr lang="en-GB" dirty="0"/>
              <a:t>Diese selbsterklärenden Fragen werden die Benutzerfreundlichkeit jeder Aktivität, die Sie entwickeln wollen, verbessern.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470657"/>
            <a:ext cx="10595237" cy="803654"/>
          </a:xfrm>
        </p:spPr>
        <p:txBody>
          <a:bodyPr/>
          <a:lstStyle/>
          <a:p>
            <a:r>
              <a:rPr lang="en-GB" dirty="0"/>
              <a:t>Schnittstelle</a:t>
            </a:r>
            <a:endParaRPr lang="en-US" dirty="0"/>
          </a:p>
        </p:txBody>
      </p:sp>
    </p:spTree>
    <p:extLst>
      <p:ext uri="{BB962C8B-B14F-4D97-AF65-F5344CB8AC3E}">
        <p14:creationId xmlns:p14="http://schemas.microsoft.com/office/powerpoint/2010/main" val="419456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Dies gilt auch für die interne Organisation (</a:t>
            </a:r>
            <a:r>
              <a:rPr lang="en-GB" b="1" dirty="0">
                <a:solidFill>
                  <a:schemeClr val="accent2"/>
                </a:solidFill>
              </a:rPr>
              <a:t>Verbundenheit</a:t>
            </a:r>
            <a:r>
              <a:rPr lang="en-GB" dirty="0"/>
              <a:t>), indem das Bewusstsein für die Verwendung benutzerfreundlicher digitaler Tools gestärkt wird. Wenn einige der intern genutzten digitalen Tools von den Arbeitgebern als nicht zugänglich und einfach zu nutzen angesehen werden, sollte es notwendig sein, ihre Effektivität am Arbeitsplatz zu überdenken, um den Bedürfnissen der Nutzer (</a:t>
            </a:r>
            <a:r>
              <a:rPr lang="en-GB" b="1" dirty="0">
                <a:solidFill>
                  <a:schemeClr val="accent2"/>
                </a:solidFill>
              </a:rPr>
              <a:t>Arbeitgeber/Kollegen/Stakeholder</a:t>
            </a:r>
            <a:r>
              <a:rPr lang="en-GB" dirty="0"/>
              <a:t>) gerecht zu werden.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Schnittstelle</a:t>
            </a:r>
            <a:endParaRPr lang="en-US" dirty="0"/>
          </a:p>
        </p:txBody>
      </p:sp>
      <p:pic>
        <p:nvPicPr>
          <p:cNvPr id="6" name="Gráfico 3" descr="Cámara de vídeo con relleno sólido">
            <a:extLst>
              <a:ext uri="{FF2B5EF4-FFF2-40B4-BE49-F238E27FC236}">
                <a16:creationId xmlns:a16="http://schemas.microsoft.com/office/drawing/2014/main" id="{F45FD0EA-3E7B-E300-6172-03A3C869DFE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98381" y="5069998"/>
            <a:ext cx="751840" cy="751840"/>
          </a:xfrm>
          <a:prstGeom prst="rect">
            <a:avLst/>
          </a:prstGeom>
        </p:spPr>
      </p:pic>
      <p:sp>
        <p:nvSpPr>
          <p:cNvPr id="2" name="TextBox 1">
            <a:extLst>
              <a:ext uri="{FF2B5EF4-FFF2-40B4-BE49-F238E27FC236}">
                <a16:creationId xmlns:a16="http://schemas.microsoft.com/office/drawing/2014/main" id="{9A30E7E6-1433-A1B0-C08A-86A637FFBA0B}"/>
              </a:ext>
            </a:extLst>
          </p:cNvPr>
          <p:cNvSpPr txBox="1"/>
          <p:nvPr/>
        </p:nvSpPr>
        <p:spPr>
          <a:xfrm>
            <a:off x="1550221" y="5461415"/>
            <a:ext cx="1993692" cy="286232"/>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0" i="0" u="sng"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hlinkClick r:id="rId6">
                  <a:extLst>
                    <a:ext uri="{A12FA001-AC4F-418D-AE19-62706E023703}">
                      <ahyp:hlinkClr xmlns:ahyp="http://schemas.microsoft.com/office/drawing/2018/hyperlinkcolor" val="tx"/>
                    </a:ext>
                  </a:extLst>
                </a:hlinkClick>
              </a:rPr>
              <a:t>Was ist Benutzerfreundlichkeit</a:t>
            </a:r>
            <a:r>
              <a:rPr kumimoji="0" lang="en-U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rPr>
              <a:t>? </a:t>
            </a:r>
            <a:endParaRPr kumimoji="0" lang="es-ES" sz="1400" b="0" i="0" u="none" strike="noStrike" kern="1200" cap="none" spc="0" normalizeH="0" baseline="0" noProof="0" dirty="0">
              <a:ln>
                <a:noFill/>
              </a:ln>
              <a:solidFill>
                <a:schemeClr val="accent2">
                  <a:lumMod val="75000"/>
                </a:schemeClr>
              </a:solidFill>
              <a:effectLst/>
              <a:uLnTx/>
              <a:uFillTx/>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3753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163430"/>
            <a:ext cx="10595237" cy="3722048"/>
          </a:xfrm>
        </p:spPr>
        <p:txBody>
          <a:bodyPr/>
          <a:lstStyle/>
          <a:p>
            <a:pPr marL="342900" indent="-342900">
              <a:buBlip>
                <a:blip r:embed="rId3"/>
              </a:buBlip>
            </a:pPr>
            <a:r>
              <a:rPr lang="en-GB" dirty="0"/>
              <a:t>Insgesamt werden auf der Grundlage dieses Moduls Aufgaben als das Bedürfnis nach Befriedigung bei der Beschäftigung mit einer technologiegestützten Aufgabe definiert. Im Allgemeinen kann Frustration entstehen, wenn keine Klarheit über die beabsichtigte Nutzung des digitalen Werkzeugs besteht. </a:t>
            </a:r>
          </a:p>
          <a:p>
            <a:pPr marL="342900" indent="-342900">
              <a:buBlip>
                <a:blip r:embed="rId3"/>
              </a:buBlip>
            </a:pPr>
            <a:endParaRPr lang="en-GB" dirty="0"/>
          </a:p>
          <a:p>
            <a:pPr marL="342900" indent="-342900">
              <a:buBlip>
                <a:blip r:embed="rId3"/>
              </a:buBlip>
            </a:pPr>
            <a:r>
              <a:rPr lang="en-GB" dirty="0"/>
              <a:t>Ein cleverer Weg zur Klärung und damit zur Schaffung eines angenehmen Raums bei der Interaktion mit digitalen Werkzeugen ist die Verwendung von ¨häufig gestellten Fragen¨. Oft ermöglichen es die Fragen dem Benutzer, einfach auf den Zweifel zu klicken, der gelöst werden muss. </a:t>
            </a:r>
          </a:p>
          <a:p>
            <a:pPr marL="342900" indent="-342900">
              <a:buBlip>
                <a:blip r:embed="rId3"/>
              </a:buBlip>
            </a:pPr>
            <a:endParaRPr lang="en-GB" dirty="0"/>
          </a:p>
          <a:p>
            <a:pPr marL="342900" indent="-342900">
              <a:buBlip>
                <a:blip r:embed="rId3"/>
              </a:buBlip>
            </a:pPr>
            <a:r>
              <a:rPr lang="en-GB" dirty="0"/>
              <a:t>Wenn Sie ein neues digitales Werkzeug einführen oder verwenden, geben Sie einen Überblick über die wichtigsten Funktionen und Hilfsmittel, die die Verwendung dieses Werkzeugs mit sich bringt.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359776"/>
            <a:ext cx="10595237" cy="803654"/>
          </a:xfrm>
        </p:spPr>
        <p:txBody>
          <a:bodyPr/>
          <a:lstStyle/>
          <a:p>
            <a:r>
              <a:rPr lang="en-GB" dirty="0"/>
              <a:t>Aufgabe</a:t>
            </a:r>
            <a:endParaRPr lang="en-US" dirty="0"/>
          </a:p>
        </p:txBody>
      </p:sp>
    </p:spTree>
    <p:extLst>
      <p:ext uri="{BB962C8B-B14F-4D97-AF65-F5344CB8AC3E}">
        <p14:creationId xmlns:p14="http://schemas.microsoft.com/office/powerpoint/2010/main" val="317537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Doctor getting patient's weight">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extLst>
              <a:ext uri="{28A0092B-C50C-407E-A947-70E740481C1C}">
                <a14:useLocalDpi xmlns:a14="http://schemas.microsoft.com/office/drawing/2010/main" val="0"/>
              </a:ext>
            </a:extLst>
          </a:blip>
          <a:srcRect l="2339" r="2339"/>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0"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 name="Text Placeholder 1">
            <a:extLst>
              <a:ext uri="{FF2B5EF4-FFF2-40B4-BE49-F238E27FC236}">
                <a16:creationId xmlns:a16="http://schemas.microsoft.com/office/drawing/2014/main" id="{81751A0C-4B99-A6D0-002F-67641F080229}"/>
              </a:ext>
            </a:extLst>
          </p:cNvPr>
          <p:cNvSpPr>
            <a:spLocks noGrp="1"/>
          </p:cNvSpPr>
          <p:nvPr>
            <p:ph type="body" sz="quarter" idx="18"/>
          </p:nvPr>
        </p:nvSpPr>
        <p:spPr>
          <a:xfrm>
            <a:off x="898357" y="1886191"/>
            <a:ext cx="5151339" cy="3865477"/>
          </a:xfrm>
        </p:spPr>
        <p:txBody>
          <a:bodyPr lIns="91440" tIns="45720" rIns="91440" bIns="45720" anchor="t"/>
          <a:lstStyle/>
          <a:p>
            <a:pPr marL="0" indent="0">
              <a:buClr>
                <a:schemeClr val="accent2"/>
              </a:buClr>
            </a:pPr>
            <a:r>
              <a:rPr lang="en-US" b="1" dirty="0">
                <a:solidFill>
                  <a:schemeClr val="accent2"/>
                </a:solidFill>
              </a:rPr>
              <a:t>Bessere Gesundheitsergebnisse:</a:t>
            </a:r>
          </a:p>
          <a:p>
            <a:pPr marL="0" indent="0">
              <a:buClr>
                <a:schemeClr val="accent2"/>
              </a:buClr>
            </a:pPr>
            <a:r>
              <a:rPr lang="en-US" sz="2200" dirty="0"/>
              <a:t>Die Vernachlässigung des digitalen Wohlbefindens kann eine Techniksucht auslösen, die mit erhöhtem Stress und Angstzuständen einhergeht. Wenn Arbeitnehmer durch die übermäßige Nutzung der Technik ein Burnout erleiden, nehmen sie möglicherweise Krankheitstage in Kauf und verlieren ihr Selbstvertrauen. Die Priorisierung des digitalen Wohlbefindens trägt dazu bei, diese Risiken zu mindern und die geistige und körperliche Gesundheit zu fördern.</a:t>
            </a:r>
            <a:endParaRPr lang="en-US" sz="2200" dirty="0">
              <a:cs typeface="Calibri"/>
            </a:endParaRPr>
          </a:p>
        </p:txBody>
      </p:sp>
      <p:sp>
        <p:nvSpPr>
          <p:cNvPr id="9" name="Text Placeholder 2">
            <a:extLst>
              <a:ext uri="{FF2B5EF4-FFF2-40B4-BE49-F238E27FC236}">
                <a16:creationId xmlns:a16="http://schemas.microsoft.com/office/drawing/2014/main" id="{0BF6F55A-D0D8-AE77-D149-2588B6FDE06E}"/>
              </a:ext>
            </a:extLst>
          </p:cNvPr>
          <p:cNvSpPr>
            <a:spLocks noGrp="1"/>
          </p:cNvSpPr>
          <p:nvPr>
            <p:ph type="body" sz="quarter" idx="16"/>
          </p:nvPr>
        </p:nvSpPr>
        <p:spPr>
          <a:xfrm>
            <a:off x="898358" y="890242"/>
            <a:ext cx="4990998" cy="992652"/>
          </a:xfrm>
        </p:spPr>
        <p:txBody>
          <a:bodyPr/>
          <a:lstStyle/>
          <a:p>
            <a:r>
              <a:rPr lang="en-ZA" b="1" dirty="0"/>
              <a:t>Digitales Wohlbefinden: </a:t>
            </a:r>
            <a:br>
              <a:rPr lang="en-ZA" dirty="0"/>
            </a:br>
            <a:r>
              <a:rPr lang="en-ZA" dirty="0"/>
              <a:t>Warum ist es wichtig? </a:t>
            </a:r>
          </a:p>
        </p:txBody>
      </p:sp>
      <p:sp>
        <p:nvSpPr>
          <p:cNvPr id="3" name="TextBox 2">
            <a:extLst>
              <a:ext uri="{FF2B5EF4-FFF2-40B4-BE49-F238E27FC236}">
                <a16:creationId xmlns:a16="http://schemas.microsoft.com/office/drawing/2014/main" id="{D69C082E-1023-760D-FA19-18C770498FFF}"/>
              </a:ext>
            </a:extLst>
          </p:cNvPr>
          <p:cNvSpPr txBox="1"/>
          <p:nvPr/>
        </p:nvSpPr>
        <p:spPr>
          <a:xfrm>
            <a:off x="4819861" y="5297362"/>
            <a:ext cx="1172817" cy="369332"/>
          </a:xfrm>
          <a:prstGeom prst="rect">
            <a:avLst/>
          </a:prstGeom>
          <a:noFill/>
        </p:spPr>
        <p:txBody>
          <a:bodyPr wrap="square" rtlCol="0">
            <a:spAutoFit/>
          </a:bodyPr>
          <a:lstStyle/>
          <a:p>
            <a:r>
              <a:rPr lang="en-US" dirty="0">
                <a:solidFill>
                  <a:srgbClr val="09446A"/>
                </a:solidFill>
                <a:hlinkClick r:id="rId4">
                  <a:extLst>
                    <a:ext uri="{A12FA001-AC4F-418D-AE19-62706E023703}">
                      <ahyp:hlinkClr xmlns:ahyp="http://schemas.microsoft.com/office/drawing/2018/hyperlinkcolor" val="tx"/>
                    </a:ext>
                  </a:extLst>
                </a:hlinkClick>
              </a:rPr>
              <a:t>Quelle</a:t>
            </a:r>
            <a:endParaRPr lang="en-IE" dirty="0">
              <a:solidFill>
                <a:srgbClr val="09446A"/>
              </a:solidFill>
            </a:endParaRPr>
          </a:p>
        </p:txBody>
      </p:sp>
    </p:spTree>
    <p:extLst>
      <p:ext uri="{BB962C8B-B14F-4D97-AF65-F5344CB8AC3E}">
        <p14:creationId xmlns:p14="http://schemas.microsoft.com/office/powerpoint/2010/main" val="4067190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423245"/>
            <a:ext cx="10595237" cy="3722048"/>
          </a:xfrm>
        </p:spPr>
        <p:txBody>
          <a:bodyPr/>
          <a:lstStyle/>
          <a:p>
            <a:pPr marL="342900" indent="-342900">
              <a:buBlip>
                <a:blip r:embed="rId3"/>
              </a:buBlip>
            </a:pPr>
            <a:r>
              <a:rPr lang="en-GB" dirty="0"/>
              <a:t>Das Verhalten wäre die übergreifende Tätigkeit, die eine Aufgabe unterstützen soll. In diesem Sinne ist das Verhalten das angestrebte Ergebnis, das durch den Einsatz der Technologie erreicht werden soll. </a:t>
            </a:r>
            <a:r>
              <a:rPr lang="en-GB" b="1" dirty="0">
                <a:solidFill>
                  <a:schemeClr val="accent2"/>
                </a:solidFill>
              </a:rPr>
              <a:t>Um das zu verdeutlichen, sehen wir uns dieses Beispiel an: </a:t>
            </a:r>
          </a:p>
          <a:p>
            <a:pPr marL="0" indent="0"/>
            <a:endParaRPr lang="en-GB" dirty="0"/>
          </a:p>
          <a:p>
            <a:pPr marL="0" indent="0" algn="ctr"/>
            <a:r>
              <a:rPr lang="en-GB" i="1" dirty="0"/>
              <a:t>¨Maria ist eine Person, die gerne alles unter Kontrolle hat, sie trägt immer einen Kalender bei sich, in den sie alle wichtigen Aspekte ihrer Arbeit (Fristen, Aufgaben usw.) einträgt. Einmal stellt ihr ein Kollege ¨Google Calendar¨ als ein sicheres Programm vor, mit dem sie alle Informationen aktualisieren kann, ohne ihren Kalender jeden Tag mit ins Büro nehmen zu müssen. Sobald sie anfängt, in Google Calendar zu tippen, fühlt sie sich verwirrt, weil sie Farben und Stile benutzt, um ihren Kalender zu verwalten.</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Verhalten</a:t>
            </a:r>
            <a:endParaRPr lang="en-US" dirty="0"/>
          </a:p>
        </p:txBody>
      </p:sp>
    </p:spTree>
    <p:extLst>
      <p:ext uri="{BB962C8B-B14F-4D97-AF65-F5344CB8AC3E}">
        <p14:creationId xmlns:p14="http://schemas.microsoft.com/office/powerpoint/2010/main" val="1510667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Auch wenn das Design des Google-Kalenders die Arbeitsorganisation vieler Nutzer verbessern soll, trifft es nicht unbedingt auf alle zu und kann daher zu Frustration und Missverständnissen führen. </a:t>
            </a:r>
          </a:p>
          <a:p>
            <a:pPr marL="342900" indent="-342900">
              <a:buBlip>
                <a:blip r:embed="rId3"/>
              </a:buBlip>
            </a:pPr>
            <a:endParaRPr lang="en-GB" dirty="0"/>
          </a:p>
          <a:p>
            <a:pPr marL="342900" indent="-342900">
              <a:buBlip>
                <a:blip r:embed="rId3"/>
              </a:buBlip>
            </a:pPr>
            <a:r>
              <a:rPr lang="en-GB" dirty="0"/>
              <a:t>Daher sollte man bei der Einführung neuer digitaler Tools bedenken, dass nicht alle ihre Bedürfnisse befriedigen werden und eine gewisse Anpassungszeit erforderlich ist, um ihr Verhalten zu beeinflussen. </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Verhalten</a:t>
            </a:r>
            <a:endParaRPr lang="en-US" dirty="0"/>
          </a:p>
        </p:txBody>
      </p:sp>
    </p:spTree>
    <p:extLst>
      <p:ext uri="{BB962C8B-B14F-4D97-AF65-F5344CB8AC3E}">
        <p14:creationId xmlns:p14="http://schemas.microsoft.com/office/powerpoint/2010/main" val="89028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buBlip>
            </a:pPr>
            <a:r>
              <a:rPr lang="en-GB" dirty="0"/>
              <a:t>Diese vier Elemente sind für die Anpassung der Nutzung von Technologie und digitalen Werkzeugen am Arbeitsplatz von Bedeutung. Es ist nicht nötig zu sagen, dass eine gute Anwendung dieser Elemente auf der Grundlage verschiedener Formen von Bewertungs- und Überwachungswegen gemessen werden kann. </a:t>
            </a:r>
          </a:p>
          <a:p>
            <a:pPr marL="342900" indent="-342900">
              <a:buBlip>
                <a:blip r:embed="rId3"/>
              </a:buBlip>
            </a:pPr>
            <a:endParaRPr lang="en-GB" dirty="0"/>
          </a:p>
          <a:p>
            <a:pPr marL="342900" indent="-342900">
              <a:buBlip>
                <a:blip r:embed="rId3"/>
              </a:buBlip>
            </a:pPr>
            <a:r>
              <a:rPr lang="en-GB" dirty="0"/>
              <a:t>Ebenso sollte die digitale Transformation im Einklang mit der Nutzerzufriedenheit und der richtigen Anpassung der Technologie stehen. Andernfalls fühlen sich die Nutzer durch die große Menge an Informationen überfordert, was zu digitaler Müdigkeit und Burnout führt.</a:t>
            </a:r>
          </a:p>
          <a:p>
            <a:pPr marL="342900" indent="-342900">
              <a:buBlip>
                <a:blip r:embed="rId3"/>
              </a:buBlip>
            </a:pPr>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Schlussfolgerungen</a:t>
            </a:r>
            <a:endParaRPr lang="en-US" dirty="0"/>
          </a:p>
        </p:txBody>
      </p:sp>
    </p:spTree>
    <p:extLst>
      <p:ext uri="{BB962C8B-B14F-4D97-AF65-F5344CB8AC3E}">
        <p14:creationId xmlns:p14="http://schemas.microsoft.com/office/powerpoint/2010/main" val="74863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a:t>Befähigung von Teammitgliedern für Digital Health </a:t>
            </a:r>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dirty="0"/>
              <a:t>05</a:t>
            </a:r>
          </a:p>
        </p:txBody>
      </p:sp>
    </p:spTree>
    <p:extLst>
      <p:ext uri="{BB962C8B-B14F-4D97-AF65-F5344CB8AC3E}">
        <p14:creationId xmlns:p14="http://schemas.microsoft.com/office/powerpoint/2010/main" val="41352553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a:t>Digitales Wohlbefinden</a:t>
            </a:r>
          </a:p>
        </p:txBody>
      </p:sp>
      <p:graphicFrame>
        <p:nvGraphicFramePr>
          <p:cNvPr id="7" name="Text Placeholder 4">
            <a:extLst>
              <a:ext uri="{FF2B5EF4-FFF2-40B4-BE49-F238E27FC236}">
                <a16:creationId xmlns:a16="http://schemas.microsoft.com/office/drawing/2014/main" id="{5C94CFEC-25BC-518C-2925-185BEABE352F}"/>
              </a:ext>
            </a:extLst>
          </p:cNvPr>
          <p:cNvGraphicFramePr/>
          <p:nvPr/>
        </p:nvGraphicFramePr>
        <p:xfrm>
          <a:off x="798380" y="1900594"/>
          <a:ext cx="10595237" cy="39950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3221382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0" indent="0"/>
            <a:r>
              <a:rPr lang="en-IE" sz="2300" dirty="0"/>
              <a:t>Ein Plan für digitales Wohlbefinden kann zu einem besseren Arbeitsumfeld für Ihr Team führen, mit weniger Burnout und klaren Grenzen in Bezug auf Arbeitszeiten und das Recht auf Abschalten.</a:t>
            </a:r>
          </a:p>
          <a:p>
            <a:pPr marL="0" indent="0"/>
            <a:r>
              <a:rPr lang="en-IE" sz="2300" dirty="0"/>
              <a:t>In früheren Modulen haben wir erörtert, wie sich die digitale Technologie auf unsere Arbeitnehmer auswirken kann. Wenn Sie über einen Plan für digitales Wohlbefinden nachdenken, sollten Sie Folgendes berücksichtigen:</a:t>
            </a:r>
          </a:p>
          <a:p>
            <a:pPr marL="342900" indent="-342900">
              <a:buBlip>
                <a:blip r:embed="rId3">
                  <a:extLst>
                    <a:ext uri="{96DAC541-7B7A-43D3-8B79-37D633B846F1}">
                      <asvg:svgBlip xmlns:asvg="http://schemas.microsoft.com/office/drawing/2016/SVG/main" r:embed="rId4"/>
                    </a:ext>
                  </a:extLst>
                </a:blip>
              </a:buBlip>
            </a:pPr>
            <a:r>
              <a:rPr lang="en-IE" sz="2300" dirty="0"/>
              <a:t>Die Abhängigkeit von der Technik kann sich auf die Konzentrationsfähigkeit der Mitarbeiter auswirken, da sie ständig durch Benachrichtigungen unterbrochen werden.</a:t>
            </a:r>
          </a:p>
          <a:p>
            <a:pPr marL="342900" indent="-342900">
              <a:buBlip>
                <a:blip r:embed="rId3">
                  <a:extLst>
                    <a:ext uri="{96DAC541-7B7A-43D3-8B79-37D633B846F1}">
                      <asvg:svgBlip xmlns:asvg="http://schemas.microsoft.com/office/drawing/2016/SVG/main" r:embed="rId4"/>
                    </a:ext>
                  </a:extLst>
                </a:blip>
              </a:buBlip>
            </a:pPr>
            <a:r>
              <a:rPr lang="en-IE" sz="2300" dirty="0"/>
              <a:t>Die Produktivität wird gesteigert, wenn die Mitarbeiter nicht mehr so oft auf ihr Telefon schauen müssen. Dies führt zu einer besseren Leistung des Einzelnen und somit zu einer Verbesserung der Gesamtleistung des Unternehmens</a:t>
            </a:r>
            <a:endParaRPr lang="en-GB"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Warum ist ein Plan für das digitale Wohlbefinden so wichtig?</a:t>
            </a:r>
          </a:p>
          <a:p>
            <a:endParaRPr lang="en-US" dirty="0"/>
          </a:p>
        </p:txBody>
      </p:sp>
    </p:spTree>
    <p:extLst>
      <p:ext uri="{BB962C8B-B14F-4D97-AF65-F5344CB8AC3E}">
        <p14:creationId xmlns:p14="http://schemas.microsoft.com/office/powerpoint/2010/main" val="326051017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23870"/>
            <a:ext cx="1059523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b="1" dirty="0"/>
              <a:t>Es wurde berichtet, dass bis zu 40 % der Arbeitnehmer seit der Pandemie mit der Fernarbeit zu kämpfen haben.</a:t>
            </a:r>
          </a:p>
          <a:p>
            <a:pPr marL="342900" indent="-342900">
              <a:buBlip>
                <a:blip r:embed="rId3">
                  <a:extLst>
                    <a:ext uri="{96DAC541-7B7A-43D3-8B79-37D633B846F1}">
                      <asvg:svgBlip xmlns:asvg="http://schemas.microsoft.com/office/drawing/2016/SVG/main" r:embed="rId4"/>
                    </a:ext>
                  </a:extLst>
                </a:blip>
              </a:buBlip>
            </a:pPr>
            <a:r>
              <a:rPr lang="en-IE" dirty="0"/>
              <a:t>Da die Arbeit von zu Hause aus seit der COVID-19-Pandemie immer weiter verbreitet ist, wird es für Teammitglieder immer schwieriger, nach Feierabend abzuschalten. Sie fühlen sich vielleicht gezwungen, Benachrichtigungen auf ihrem Arbeitstelefon zu überprüfen oder ihre Arbeitszeit zu überschreiten. </a:t>
            </a:r>
          </a:p>
          <a:p>
            <a:pPr marL="342900" indent="-342900">
              <a:buBlip>
                <a:blip r:embed="rId3">
                  <a:extLst>
                    <a:ext uri="{96DAC541-7B7A-43D3-8B79-37D633B846F1}">
                      <asvg:svgBlip xmlns:asvg="http://schemas.microsoft.com/office/drawing/2016/SVG/main" r:embed="rId4"/>
                    </a:ext>
                  </a:extLst>
                </a:blip>
              </a:buBlip>
            </a:pPr>
            <a:r>
              <a:rPr lang="en-IE" dirty="0"/>
              <a:t>Manager müssen dafür sorgen, dass ihre Mitarbeiter in der Lage sind, aus der Ferne zu arbeiten, ohne diese Herausforderungen des digitalen Wohlbefindens. </a:t>
            </a:r>
          </a:p>
          <a:p>
            <a:pPr marL="342900" indent="-342900">
              <a:buBlip>
                <a:blip r:embed="rId3">
                  <a:extLst>
                    <a:ext uri="{96DAC541-7B7A-43D3-8B79-37D633B846F1}">
                      <asvg:svgBlip xmlns:asvg="http://schemas.microsoft.com/office/drawing/2016/SVG/main" r:embed="rId4"/>
                    </a:ext>
                  </a:extLst>
                </a:blip>
              </a:buBlip>
            </a:pPr>
            <a:r>
              <a:rPr lang="en-IE" sz="2400" dirty="0">
                <a:hlinkClick r:id="rId5">
                  <a:extLst>
                    <a:ext uri="{A12FA001-AC4F-418D-AE19-62706E023703}">
                      <ahyp:hlinkClr xmlns:ahyp="http://schemas.microsoft.com/office/drawing/2018/hyperlinkcolor" val="tx"/>
                    </a:ext>
                  </a:extLst>
                </a:hlinkClick>
              </a:rPr>
              <a:t>Quelle</a:t>
            </a:r>
            <a:endParaRPr lang="en-IE" sz="2000" dirty="0"/>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sz="3600" dirty="0"/>
              <a:t>Digitales Wohlbefinden und Arbeit von zu Hause aus</a:t>
            </a:r>
          </a:p>
          <a:p>
            <a:endParaRPr lang="en-US" dirty="0"/>
          </a:p>
        </p:txBody>
      </p:sp>
    </p:spTree>
    <p:extLst>
      <p:ext uri="{BB962C8B-B14F-4D97-AF65-F5344CB8AC3E}">
        <p14:creationId xmlns:p14="http://schemas.microsoft.com/office/powerpoint/2010/main" val="34612322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37229"/>
            <a:ext cx="1048757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dirty="0"/>
              <a:t>Jeder Arbeitsplatz hat seine eigenen Bedürfnisse in Bezug auf die Erstellung eines Plans für digitales Wohlbefinden.</a:t>
            </a:r>
          </a:p>
          <a:p>
            <a:pPr marL="342900" indent="-342900">
              <a:buBlip>
                <a:blip r:embed="rId3">
                  <a:extLst>
                    <a:ext uri="{96DAC541-7B7A-43D3-8B79-37D633B846F1}">
                      <asvg:svgBlip xmlns:asvg="http://schemas.microsoft.com/office/drawing/2016/SVG/main" r:embed="rId4"/>
                    </a:ext>
                  </a:extLst>
                </a:blip>
              </a:buBlip>
            </a:pPr>
            <a:r>
              <a:rPr lang="en-IE" dirty="0"/>
              <a:t>In vielen Organisationen des dritten Sektors kann es beispielsweise erforderlich sein, dass Mitarbeiter außerhalb ihrer üblichen Arbeitszeiten arbeiten oder in bestimmten Situationen nach Feierabend Anrufe entgegennehmen.</a:t>
            </a:r>
          </a:p>
          <a:p>
            <a:pPr marL="342900" indent="-342900">
              <a:buBlip>
                <a:blip r:embed="rId3">
                  <a:extLst>
                    <a:ext uri="{96DAC541-7B7A-43D3-8B79-37D633B846F1}">
                      <asvg:svgBlip xmlns:asvg="http://schemas.microsoft.com/office/drawing/2016/SVG/main" r:embed="rId4"/>
                    </a:ext>
                  </a:extLst>
                </a:blip>
              </a:buBlip>
            </a:pPr>
            <a:r>
              <a:rPr lang="en-IE" dirty="0"/>
              <a:t>Dies muss jedoch angemessen gehandhabt werden, z. B. durch eine Begrenzung der Anzahl von Anrufen, die ein Mitarbeiter nach Feierabend entgegennehmen muss.</a:t>
            </a:r>
          </a:p>
          <a:p>
            <a:pPr marL="342900" indent="-342900">
              <a:buBlip>
                <a:blip r:embed="rId3">
                  <a:extLst>
                    <a:ext uri="{96DAC541-7B7A-43D3-8B79-37D633B846F1}">
                      <asvg:svgBlip xmlns:asvg="http://schemas.microsoft.com/office/drawing/2016/SVG/main" r:embed="rId4"/>
                    </a:ext>
                  </a:extLst>
                </a:blip>
              </a:buBlip>
            </a:pPr>
            <a:endParaRPr lang="en-IE" b="1" dirty="0"/>
          </a:p>
          <a:p>
            <a:pPr marL="342900" indent="-342900">
              <a:buBlip>
                <a:blip r:embed="rId3">
                  <a:extLst>
                    <a:ext uri="{96DAC541-7B7A-43D3-8B79-37D633B846F1}">
                      <asvg:svgBlip xmlns:asvg="http://schemas.microsoft.com/office/drawing/2016/SVG/main" r:embed="rId4"/>
                    </a:ext>
                  </a:extLst>
                </a:blip>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Dinge, die vor der Erstellung eines Aktionsplans zu beachten sind</a:t>
            </a:r>
          </a:p>
          <a:p>
            <a:r>
              <a:rPr lang="en-GB" sz="3600" dirty="0"/>
              <a:t>	</a:t>
            </a:r>
          </a:p>
          <a:p>
            <a:endParaRPr lang="en-US" dirty="0"/>
          </a:p>
        </p:txBody>
      </p:sp>
    </p:spTree>
    <p:extLst>
      <p:ext uri="{BB962C8B-B14F-4D97-AF65-F5344CB8AC3E}">
        <p14:creationId xmlns:p14="http://schemas.microsoft.com/office/powerpoint/2010/main" val="6330398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698172" y="1743341"/>
            <a:ext cx="10487571" cy="3722048"/>
          </a:xfrm>
        </p:spPr>
        <p:txBody>
          <a:bodyPr/>
          <a:lstStyle/>
          <a:p>
            <a:pPr marL="0" indent="0"/>
            <a:r>
              <a:rPr lang="en-GB" dirty="0"/>
              <a:t>Um einen erfolgreichen Plan und eine erfolgreiche Politik zu entwickeln, sollten Sie die 3 Arten berücksichtigen, in denen Gesundheit und Wohlbefinden durch die übermäßige Nutzung von Technologie beeinträchtigt werden:</a:t>
            </a:r>
          </a:p>
          <a:p>
            <a:pPr marL="342900" indent="-342900">
              <a:buBlip>
                <a:blip r:embed="rId3">
                  <a:extLst>
                    <a:ext uri="{96DAC541-7B7A-43D3-8B79-37D633B846F1}">
                      <asvg:svgBlip xmlns:asvg="http://schemas.microsoft.com/office/drawing/2016/SVG/main" r:embed="rId4"/>
                    </a:ext>
                  </a:extLst>
                </a:blip>
              </a:buBlip>
            </a:pPr>
            <a:r>
              <a:rPr lang="en-GB" dirty="0"/>
              <a:t>Physisch - Kopfschmerzen, Rückenprobleme, Augenbelastung usw.</a:t>
            </a:r>
          </a:p>
          <a:p>
            <a:pPr marL="342900" indent="-342900">
              <a:buBlip>
                <a:blip r:embed="rId3">
                  <a:extLst>
                    <a:ext uri="{96DAC541-7B7A-43D3-8B79-37D633B846F1}">
                      <asvg:svgBlip xmlns:asvg="http://schemas.microsoft.com/office/drawing/2016/SVG/main" r:embed="rId4"/>
                    </a:ext>
                  </a:extLst>
                </a:blip>
              </a:buBlip>
            </a:pPr>
            <a:r>
              <a:rPr lang="en-GB" dirty="0"/>
              <a:t>Mental - Stress, Burnout, verringerte Produktivität und niedrige Arbeitsmoral führen zu schlechter Leistung.</a:t>
            </a:r>
          </a:p>
          <a:p>
            <a:pPr marL="342900" indent="-342900">
              <a:buBlip>
                <a:blip r:embed="rId3">
                  <a:extLst>
                    <a:ext uri="{96DAC541-7B7A-43D3-8B79-37D633B846F1}">
                      <asvg:svgBlip xmlns:asvg="http://schemas.microsoft.com/office/drawing/2016/SVG/main" r:embed="rId4"/>
                    </a:ext>
                  </a:extLst>
                </a:blip>
              </a:buBlip>
            </a:pPr>
            <a:r>
              <a:rPr lang="en-GB" dirty="0"/>
              <a:t>Emotional - Soziale Medien sind besonders anfällig für Panik und Angst aufgrund von Fake News, Gefühlen der Unzulänglichkeit und Ungleichgewicht zwischen Arbeit und Leben.</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3600" dirty="0"/>
              <a:t>Faktoren, die das digitale Wohlbefinden beeinträchtigen können</a:t>
            </a:r>
          </a:p>
          <a:p>
            <a:r>
              <a:rPr lang="en-GB" sz="3600" dirty="0"/>
              <a:t>	</a:t>
            </a:r>
          </a:p>
          <a:p>
            <a:endParaRPr lang="en-US" dirty="0"/>
          </a:p>
        </p:txBody>
      </p:sp>
    </p:spTree>
    <p:extLst>
      <p:ext uri="{BB962C8B-B14F-4D97-AF65-F5344CB8AC3E}">
        <p14:creationId xmlns:p14="http://schemas.microsoft.com/office/powerpoint/2010/main" val="8261979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875877"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sz="2200" dirty="0"/>
              <a:t>Die Integration eines Plans für digitales Wohlbefinden in den Kern Ihres Arbeitsplatzes stellt sicher, dass Sie die Technologie so einsetzen, dass sie den Arbeitnehmern dient und sie produktiver macht, anstatt dass die Technologie das geistige und körperliche Wohlbefinden der Arbeitnehmer beeinträchtigt und zu Burnout und Stress führt, was sich auf die Moral und die Arbeitsleistung des Unternehmens auswirken kann. </a:t>
            </a:r>
            <a:r>
              <a:rPr lang="en-GB" sz="2200" dirty="0"/>
              <a:t>Sie können lernen, indem Sie die x Schritte zur Einführung eines Plans befolgen</a:t>
            </a:r>
          </a:p>
          <a:p>
            <a:pPr marL="0" indent="0"/>
            <a:endParaRPr lang="en-IE" sz="600" dirty="0"/>
          </a:p>
          <a:p>
            <a:pPr marL="342900" indent="-342900">
              <a:buBlip>
                <a:blip r:embed="rId3">
                  <a:extLst>
                    <a:ext uri="{96DAC541-7B7A-43D3-8B79-37D633B846F1}">
                      <asvg:svgBlip xmlns:asvg="http://schemas.microsoft.com/office/drawing/2016/SVG/main" r:embed="rId4"/>
                    </a:ext>
                  </a:extLst>
                </a:blip>
              </a:buBlip>
            </a:pPr>
            <a:r>
              <a:rPr lang="en-IE" sz="2200" b="1" dirty="0"/>
              <a:t>1.  Forschung: </a:t>
            </a:r>
            <a:r>
              <a:rPr lang="en-IE" sz="2200" dirty="0"/>
              <a:t>Das Sammeln von Daten von Mitarbeitern kann einen Überblick über den aktuellen Zustand des digitalen Wohlbefindens an Ihrem Arbeitsplatz geben. Dazu kann es gehören, die Mitarbeiter zu fragen, womit sie derzeit im Zusammenhang mit der Nutzung von Technologie am Arbeitsplatz zu kämpfen haben, oder die Fehlzeiten aufgrund von arbeitsbedingtem Stress oder Burnout zu bewerten. In dieser Phase kann eine Fokusgruppe nützlich sein, um herauszufinden, was die Mitarbeiter in Bezug auf die Richtlinien für digitales Wohlbefinden wünschen oder brauchen.</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Erstellung eines wirksamen digitalen Wellness-Plans</a:t>
            </a:r>
          </a:p>
          <a:p>
            <a:r>
              <a:rPr lang="en-GB" sz="3600" dirty="0"/>
              <a:t>	</a:t>
            </a:r>
          </a:p>
          <a:p>
            <a:endParaRPr lang="en-US" dirty="0"/>
          </a:p>
        </p:txBody>
      </p:sp>
    </p:spTree>
    <p:extLst>
      <p:ext uri="{BB962C8B-B14F-4D97-AF65-F5344CB8AC3E}">
        <p14:creationId xmlns:p14="http://schemas.microsoft.com/office/powerpoint/2010/main" val="29656808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a:t>Das Burnout-Syndrom könnte als das Ergebnis eines Prozesses definiert werden, bei dem das Subjekt einer Situation chronischen arbeitsbezogenen Stresses ausgesetzt ist und die verwendeten Bewältigungsstrategien nicht wirksam sind (Martínez, 2010). </a:t>
            </a:r>
          </a:p>
          <a:p>
            <a:pPr marL="342900" indent="-342900">
              <a:buBlip>
                <a:blip r:embed="rId3"/>
              </a:buBlip>
            </a:pPr>
            <a:endParaRPr lang="en-GB" dirty="0"/>
          </a:p>
          <a:p>
            <a:pPr marL="342900" indent="-342900">
              <a:buBlip>
                <a:blip r:embed="rId3"/>
              </a:buBlip>
            </a:pPr>
            <a:r>
              <a:rPr lang="en-GB" dirty="0"/>
              <a:t>Das Syndrom entsteht durch eine Kombination verschiedener Aspekte wie Anpassung an die ständigen </a:t>
            </a:r>
            <a:r>
              <a:rPr lang="en-GB" b="1" dirty="0">
                <a:solidFill>
                  <a:schemeClr val="accent2"/>
                </a:solidFill>
              </a:rPr>
              <a:t>Anforderungen am Arbeitsplatz</a:t>
            </a:r>
            <a:r>
              <a:rPr lang="en-GB" dirty="0"/>
              <a:t>, </a:t>
            </a:r>
            <a:r>
              <a:rPr lang="en-GB" b="1" dirty="0">
                <a:solidFill>
                  <a:schemeClr val="accent2"/>
                </a:solidFill>
              </a:rPr>
              <a:t>Wettbewerb</a:t>
            </a:r>
            <a:r>
              <a:rPr lang="en-GB" dirty="0"/>
              <a:t>, </a:t>
            </a:r>
            <a:r>
              <a:rPr lang="en-GB" b="1" dirty="0">
                <a:solidFill>
                  <a:schemeClr val="accent2"/>
                </a:solidFill>
              </a:rPr>
              <a:t>Erschöpfung</a:t>
            </a:r>
            <a:r>
              <a:rPr lang="en-GB" dirty="0"/>
              <a:t>, </a:t>
            </a:r>
            <a:r>
              <a:rPr lang="en-GB" b="1" dirty="0">
                <a:solidFill>
                  <a:schemeClr val="accent2"/>
                </a:solidFill>
              </a:rPr>
              <a:t>emotionale Irritation </a:t>
            </a:r>
            <a:r>
              <a:rPr lang="en-GB" dirty="0"/>
              <a:t>und </a:t>
            </a:r>
            <a:r>
              <a:rPr lang="en-GB" b="1" dirty="0">
                <a:solidFill>
                  <a:schemeClr val="accent2"/>
                </a:solidFill>
              </a:rPr>
              <a:t>Isolation</a:t>
            </a:r>
            <a:r>
              <a:rPr lang="en-GB" dirty="0"/>
              <a:t>. Diese Kombination wird durch die Menge an Informationen, mit denen wir in unserem Alltag konfrontiert werden, verändert, was dazu führt, dass unser Verstand hypervernetzt und überstimuliert ist. </a:t>
            </a:r>
          </a:p>
          <a:p>
            <a:pPr marL="342900" indent="-342900">
              <a:buBlip>
                <a:blip r:embed="rId4"/>
              </a:buBlip>
            </a:pPr>
            <a:endParaRPr lang="en-GB" dirty="0"/>
          </a:p>
          <a:p>
            <a:pPr marL="342900" indent="-342900">
              <a:buBlip>
                <a:blip r:embed="rId5"/>
              </a:buBlip>
            </a:pPr>
            <a:endParaRPr lang="en-GB" dirty="0"/>
          </a:p>
          <a:p>
            <a:pPr marL="342900" indent="-342900">
              <a:buBlip>
                <a:blip r:embed="rId5"/>
              </a:buBlip>
            </a:pPr>
            <a:endParaRPr lang="en-GB" dirty="0"/>
          </a:p>
          <a:p>
            <a:pPr marL="342900" indent="-342900">
              <a:buBlip>
                <a:blip r:embed="rId5"/>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a:t>Digitales Wohlbefinden: </a:t>
            </a:r>
            <a:r>
              <a:rPr lang="en-US" dirty="0"/>
              <a:t>Burnout</a:t>
            </a:r>
            <a:endParaRPr lang="en-US" b="1" dirty="0"/>
          </a:p>
        </p:txBody>
      </p:sp>
    </p:spTree>
    <p:extLst>
      <p:ext uri="{BB962C8B-B14F-4D97-AF65-F5344CB8AC3E}">
        <p14:creationId xmlns:p14="http://schemas.microsoft.com/office/powerpoint/2010/main" val="2001133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0698" y="1567976"/>
            <a:ext cx="10925981" cy="3722048"/>
          </a:xfrm>
        </p:spPr>
        <p:txBody>
          <a:bodyPr/>
          <a:lstStyle/>
          <a:p>
            <a:pPr marL="342900" indent="-342900">
              <a:buBlip>
                <a:blip r:embed="rId3">
                  <a:extLst>
                    <a:ext uri="{96DAC541-7B7A-43D3-8B79-37D633B846F1}">
                      <asvg:svgBlip xmlns:asvg="http://schemas.microsoft.com/office/drawing/2016/SVG/main" r:embed="rId4"/>
                    </a:ext>
                  </a:extLst>
                </a:blip>
              </a:buBlip>
            </a:pPr>
            <a:r>
              <a:rPr lang="en-IE" sz="2200" b="1" dirty="0"/>
              <a:t>2. Legen Sie Ziele und Vorgaben fest:</a:t>
            </a:r>
            <a:r>
              <a:rPr lang="en-IE" sz="2200" dirty="0"/>
              <a:t> Erstellen Sie auf der Grundlage der im vorigen Schritt gesammelten Informationen einen Plan für das Wohlergehen und entsprechende Maßnahmen. Beispiele für diese Ziele könnten sein:</a:t>
            </a:r>
          </a:p>
          <a:p>
            <a:pPr marL="1339850" indent="-538163">
              <a:buFont typeface="Arial" panose="020B0604020202020204" pitchFamily="34" charset="0"/>
              <a:buChar char="•"/>
            </a:pPr>
            <a:r>
              <a:rPr lang="en-IE" sz="2200" dirty="0"/>
              <a:t>Verringerung der stressbedingten Abwesenheit von Mitarbeitern um einen bestimmten Prozentsatz.</a:t>
            </a:r>
          </a:p>
          <a:p>
            <a:pPr marL="1339850" indent="-538163">
              <a:buFont typeface="Arial" panose="020B0604020202020204" pitchFamily="34" charset="0"/>
              <a:buChar char="•"/>
            </a:pPr>
            <a:r>
              <a:rPr lang="en-IE" sz="2200" dirty="0"/>
              <a:t>Beseitigung von Anrufen, SMS oder E-Mails außerhalb der Geschäftszeiten.</a:t>
            </a:r>
          </a:p>
          <a:p>
            <a:pPr marL="342900" indent="-342900">
              <a:buBlip>
                <a:blip r:embed="rId3">
                  <a:extLst>
                    <a:ext uri="{96DAC541-7B7A-43D3-8B79-37D633B846F1}">
                      <asvg:svgBlip xmlns:asvg="http://schemas.microsoft.com/office/drawing/2016/SVG/main" r:embed="rId4"/>
                    </a:ext>
                  </a:extLst>
                </a:blip>
              </a:buBlip>
            </a:pPr>
            <a:r>
              <a:rPr lang="en-IE" sz="2200" b="1" dirty="0"/>
              <a:t>3. Machen Sie den Plan bekannt: </a:t>
            </a:r>
            <a:r>
              <a:rPr lang="en-IE" sz="2200" dirty="0"/>
              <a:t>Stellen Sie sicher, dass alle Teammitglieder über den Plan Bescheid wissen und sich über seine Ziele im Klaren sind. Öffnen Sie die Kommunikationskanäle, damit die Mitarbeiter Feedback zum Plan geben können, um seinen Erfolg zu gewährleisten. Motivieren Sie Ihr </a:t>
            </a:r>
            <a:r>
              <a:rPr lang="en-IE" sz="2200" dirty="0" err="1"/>
              <a:t>Team zur </a:t>
            </a:r>
            <a:r>
              <a:rPr lang="en-IE" sz="2200" dirty="0"/>
              <a:t>Teilnahme an dem neuen Wellness-Plan, indem Sie ansprechende Inhalte erstellen, z. B. wöchentliche Wellness-Newsletter, Inhalte, die das digitale Wohlbefinden fördern, oder nicht-digitale Teamaktivitäten, wie z. B. Trainingskurse oder einen wöchentlichen Teamspaziergang.</a:t>
            </a:r>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3">
                  <a:extLst>
                    <a:ext uri="{96DAC541-7B7A-43D3-8B79-37D633B846F1}">
                      <asvg:svgBlip xmlns:asvg="http://schemas.microsoft.com/office/drawing/2016/SVG/main" r:embed="rId4"/>
                    </a:ext>
                  </a:extLst>
                </a:blip>
              </a:buBlip>
            </a:pPr>
            <a:endParaRPr lang="en-IE" dirty="0"/>
          </a:p>
          <a:p>
            <a:pPr marL="342900" indent="-342900">
              <a:buBlip>
                <a:blip r:embed="rId5">
                  <a:extLst>
                    <a:ext uri="{96DAC541-7B7A-43D3-8B79-37D633B846F1}">
                      <asvg:svgBlip xmlns:asvg="http://schemas.microsoft.com/office/drawing/2016/SVG/main" r:embed="rId6"/>
                    </a:ext>
                  </a:extLst>
                </a:blip>
              </a:buBlip>
            </a:pPr>
            <a:endParaRPr lang="en-GB" dirty="0"/>
          </a:p>
          <a:p>
            <a:pPr marL="342900" indent="-342900">
              <a:buBlip>
                <a:blip r:embed="rId5">
                  <a:extLst>
                    <a:ext uri="{96DAC541-7B7A-43D3-8B79-37D633B846F1}">
                      <asvg:svgBlip xmlns:asvg="http://schemas.microsoft.com/office/drawing/2016/SVG/main" r:embed="rId6"/>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a:t>Erstellung eines wirksamen digitalen Wellness-Plans</a:t>
            </a:r>
          </a:p>
          <a:p>
            <a:r>
              <a:rPr lang="en-GB" sz="3600" dirty="0"/>
              <a:t>	</a:t>
            </a:r>
          </a:p>
          <a:p>
            <a:endParaRPr lang="en-US" dirty="0"/>
          </a:p>
        </p:txBody>
      </p:sp>
    </p:spTree>
    <p:extLst>
      <p:ext uri="{BB962C8B-B14F-4D97-AF65-F5344CB8AC3E}">
        <p14:creationId xmlns:p14="http://schemas.microsoft.com/office/powerpoint/2010/main" val="10465501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04513"/>
            <a:ext cx="10925981"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GB" sz="2100" b="1" dirty="0"/>
              <a:t>4. Führen und schaffen Sie eine Kultur des Abschaltens: </a:t>
            </a:r>
            <a:r>
              <a:rPr lang="en-GB" sz="2100" dirty="0"/>
              <a:t>Gehen Sie mit gutem Beispiel voran und fördern Sie eine gesunde Arbeitsplatzkultur des Abschaltens. Zeigen Sie den Mitarbeitern, dass es in Ordnung ist, sich vom Schreibtisch zu entfernen, und schaffen Sie eine unterhaltsame und soziale Aktivität für alle Mitarbeiter, z. B. einen Walking Club für das Büro, um sich zu entspannen und eine Pause von den Bildschirmen zu nehmen.</a:t>
            </a:r>
          </a:p>
          <a:p>
            <a:pPr marL="342900" indent="-342900">
              <a:buBlip>
                <a:blip r:embed="rId3">
                  <a:extLst>
                    <a:ext uri="{96DAC541-7B7A-43D3-8B79-37D633B846F1}">
                      <asvg:svgBlip xmlns:asvg="http://schemas.microsoft.com/office/drawing/2016/SVG/main" r:embed="rId4"/>
                    </a:ext>
                  </a:extLst>
                </a:blip>
              </a:buBlip>
            </a:pPr>
            <a:r>
              <a:rPr lang="en-GB" sz="2100" b="1" dirty="0"/>
              <a:t>5. Integrieren Sie Digital Wellness in jede Facette des Arbeitslebens: </a:t>
            </a:r>
            <a:r>
              <a:rPr lang="en-GB" sz="2100" dirty="0"/>
              <a:t>Manager sollten sicherstellen, dass sie ihre Mitarbeiter dazu ermutigen, sich am Wohlfühlplan zu beteiligen und aktiv Vorschläge und Verbesserungsvorschläge zu machen. Wenn Teammitglieder das Gefühl haben, dass sie ein Mitspracherecht haben, sind sie mit größerer Wahrscheinlichkeit produktiver, engagierter und wertvoller. Führungskräfte können einen Botschafter für das Wohlbefinden im Team ernennen, um die Arbeitsmoral zu verbessern und den Arbeitsplatz glücklicher und widerstandsfähiger zu machen.</a:t>
            </a:r>
          </a:p>
          <a:p>
            <a:pPr marL="342900" indent="-342900">
              <a:buBlip>
                <a:blip r:embed="rId3">
                  <a:extLst>
                    <a:ext uri="{96DAC541-7B7A-43D3-8B79-37D633B846F1}">
                      <asvg:svgBlip xmlns:asvg="http://schemas.microsoft.com/office/drawing/2016/SVG/main" r:embed="rId4"/>
                    </a:ext>
                  </a:extLst>
                </a:blip>
              </a:buBlip>
            </a:pPr>
            <a:r>
              <a:rPr lang="en-GB" sz="2100" dirty="0"/>
              <a:t>Sie sollten die digitale Arbeitsbelastung auch bei Mitarbeiterbeurteilungen oder Leistungsbewertungen berücksichtigen.</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9125" y="702686"/>
            <a:ext cx="10595237" cy="803654"/>
          </a:xfrm>
        </p:spPr>
        <p:txBody>
          <a:bodyPr/>
          <a:lstStyle/>
          <a:p>
            <a:r>
              <a:rPr lang="en-IE" dirty="0"/>
              <a:t>Erstellung eines wirksamen digitalen Wellness-Plans</a:t>
            </a:r>
          </a:p>
          <a:p>
            <a:r>
              <a:rPr lang="en-GB" sz="3600" dirty="0"/>
              <a:t>	 </a:t>
            </a:r>
          </a:p>
          <a:p>
            <a:endParaRPr lang="en-US" dirty="0"/>
          </a:p>
        </p:txBody>
      </p:sp>
    </p:spTree>
    <p:extLst>
      <p:ext uri="{BB962C8B-B14F-4D97-AF65-F5344CB8AC3E}">
        <p14:creationId xmlns:p14="http://schemas.microsoft.com/office/powerpoint/2010/main" val="2377927558"/>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4595EC-3258-AB68-D16D-79227F4386BD}"/>
              </a:ext>
            </a:extLst>
          </p:cNvPr>
          <p:cNvSpPr>
            <a:spLocks noGrp="1"/>
          </p:cNvSpPr>
          <p:nvPr>
            <p:ph type="body" sz="quarter" idx="18"/>
          </p:nvPr>
        </p:nvSpPr>
        <p:spPr>
          <a:xfrm>
            <a:off x="992776" y="1882894"/>
            <a:ext cx="4565949" cy="3025975"/>
          </a:xfrm>
        </p:spPr>
        <p:txBody>
          <a:bodyPr/>
          <a:lstStyle/>
          <a:p>
            <a:pPr marL="0"/>
            <a:r>
              <a:rPr lang="en-IE" dirty="0"/>
              <a:t>Es gibt 5 wesentliche Schritte bei der Erstellung einer Digitalen Wellness-Richtlinie, auf die wir auf den folgenden Folien näher eingehen werden.</a:t>
            </a:r>
          </a:p>
          <a:p>
            <a:pPr marL="0"/>
            <a:r>
              <a:rPr lang="en-IE" dirty="0"/>
              <a:t>Es ist wichtig, jeden Schritt zu befolgen, um eine wirksame Richtlinie zu gewährleisten, auf die sich alle Mitarbeiter bei Bedarf beziehen können.</a:t>
            </a:r>
          </a:p>
          <a:p>
            <a:endParaRPr lang="en-GB" dirty="0"/>
          </a:p>
          <a:p>
            <a:endParaRPr lang="en-GB" dirty="0"/>
          </a:p>
          <a:p>
            <a:endParaRPr lang="en-ZA" dirty="0"/>
          </a:p>
        </p:txBody>
      </p:sp>
      <p:sp>
        <p:nvSpPr>
          <p:cNvPr id="3" name="Text Placeholder 2">
            <a:extLst>
              <a:ext uri="{FF2B5EF4-FFF2-40B4-BE49-F238E27FC236}">
                <a16:creationId xmlns:a16="http://schemas.microsoft.com/office/drawing/2014/main" id="{43681BD0-9313-4F1B-C18D-27E3FCB67156}"/>
              </a:ext>
            </a:extLst>
          </p:cNvPr>
          <p:cNvSpPr>
            <a:spLocks noGrp="1"/>
          </p:cNvSpPr>
          <p:nvPr>
            <p:ph type="body" sz="quarter" idx="16"/>
          </p:nvPr>
        </p:nvSpPr>
        <p:spPr>
          <a:xfrm>
            <a:off x="992776" y="639721"/>
            <a:ext cx="4990998" cy="992652"/>
          </a:xfrm>
        </p:spPr>
        <p:txBody>
          <a:bodyPr/>
          <a:lstStyle/>
          <a:p>
            <a:r>
              <a:rPr lang="en-IE" sz="3600" dirty="0"/>
              <a:t>Erstellung einer Digital Wellness-Richtlinie</a:t>
            </a:r>
          </a:p>
        </p:txBody>
      </p:sp>
      <p:sp>
        <p:nvSpPr>
          <p:cNvPr id="4" name="TextBox 3">
            <a:extLst>
              <a:ext uri="{FF2B5EF4-FFF2-40B4-BE49-F238E27FC236}">
                <a16:creationId xmlns:a16="http://schemas.microsoft.com/office/drawing/2014/main" id="{2F1B7551-CC3A-9484-725C-1B43C904666B}"/>
              </a:ext>
            </a:extLst>
          </p:cNvPr>
          <p:cNvSpPr txBox="1"/>
          <p:nvPr/>
        </p:nvSpPr>
        <p:spPr>
          <a:xfrm>
            <a:off x="992776" y="4999776"/>
            <a:ext cx="2990850" cy="369332"/>
          </a:xfrm>
          <a:prstGeom prst="rect">
            <a:avLst/>
          </a:prstGeom>
          <a:noFill/>
        </p:spPr>
        <p:txBody>
          <a:bodyPr wrap="square" rtlCol="0">
            <a:spAutoFit/>
          </a:bodyPr>
          <a:lstStyle/>
          <a:p>
            <a:r>
              <a:rPr lang="en-IE" dirty="0">
                <a:solidFill>
                  <a:schemeClr val="bg1"/>
                </a:solidFill>
                <a:hlinkClick r:id="rId2">
                  <a:extLst>
                    <a:ext uri="{A12FA001-AC4F-418D-AE19-62706E023703}">
                      <ahyp:hlinkClr xmlns:ahyp="http://schemas.microsoft.com/office/drawing/2018/hyperlinkcolor" val="tx"/>
                    </a:ext>
                  </a:extLst>
                </a:hlinkClick>
              </a:rPr>
              <a:t>Quelle</a:t>
            </a:r>
            <a:endParaRPr lang="en-IE" dirty="0">
              <a:solidFill>
                <a:schemeClr val="bg1"/>
              </a:solidFill>
            </a:endParaRPr>
          </a:p>
        </p:txBody>
      </p:sp>
      <p:sp>
        <p:nvSpPr>
          <p:cNvPr id="8" name="TextBox 7">
            <a:extLst>
              <a:ext uri="{FF2B5EF4-FFF2-40B4-BE49-F238E27FC236}">
                <a16:creationId xmlns:a16="http://schemas.microsoft.com/office/drawing/2014/main" id="{1E29EF1B-5868-8E9F-FFC4-F3C6E9531E2B}"/>
              </a:ext>
            </a:extLst>
          </p:cNvPr>
          <p:cNvSpPr txBox="1"/>
          <p:nvPr/>
        </p:nvSpPr>
        <p:spPr>
          <a:xfrm>
            <a:off x="6978129" y="378111"/>
            <a:ext cx="4378451" cy="523220"/>
          </a:xfrm>
          <a:prstGeom prst="rect">
            <a:avLst/>
          </a:prstGeom>
          <a:noFill/>
        </p:spPr>
        <p:txBody>
          <a:bodyPr wrap="square" rtlCol="0">
            <a:spAutoFit/>
          </a:bodyPr>
          <a:lstStyle/>
          <a:p>
            <a:r>
              <a:rPr lang="en-IE" sz="2800" b="1" dirty="0">
                <a:solidFill>
                  <a:schemeClr val="accent3"/>
                </a:solidFill>
              </a:rPr>
              <a:t>Die fünf Schritte:</a:t>
            </a:r>
          </a:p>
        </p:txBody>
      </p:sp>
      <p:sp>
        <p:nvSpPr>
          <p:cNvPr id="9" name="TextBox 8">
            <a:extLst>
              <a:ext uri="{FF2B5EF4-FFF2-40B4-BE49-F238E27FC236}">
                <a16:creationId xmlns:a16="http://schemas.microsoft.com/office/drawing/2014/main" id="{32A30DA5-D5FC-B9D5-2C87-14A7F6FC3ECD}"/>
              </a:ext>
            </a:extLst>
          </p:cNvPr>
          <p:cNvSpPr txBox="1"/>
          <p:nvPr/>
        </p:nvSpPr>
        <p:spPr>
          <a:xfrm>
            <a:off x="6815290" y="1632373"/>
            <a:ext cx="4990998" cy="2769989"/>
          </a:xfrm>
          <a:prstGeom prst="rect">
            <a:avLst/>
          </a:prstGeom>
          <a:noFill/>
        </p:spPr>
        <p:txBody>
          <a:bodyPr wrap="square" rtlCol="0">
            <a:spAutoFit/>
          </a:bodyPr>
          <a:lstStyle/>
          <a:p>
            <a:pPr marL="342900" indent="-342900">
              <a:buAutoNum type="arabicPeriod"/>
            </a:pPr>
            <a:r>
              <a:rPr lang="en-IE" sz="2400" dirty="0">
                <a:solidFill>
                  <a:srgbClr val="000000"/>
                </a:solidFill>
              </a:rPr>
              <a:t>Erklären Sie die Notwendigkeit der Politik</a:t>
            </a:r>
          </a:p>
          <a:p>
            <a:pPr marL="342900" indent="-342900">
              <a:buAutoNum type="arabicPeriod"/>
            </a:pPr>
            <a:r>
              <a:rPr lang="en-IE" sz="2400" dirty="0">
                <a:solidFill>
                  <a:srgbClr val="000000"/>
                </a:solidFill>
              </a:rPr>
              <a:t>Skizzieren Sie die Ziele der Politik </a:t>
            </a:r>
          </a:p>
          <a:p>
            <a:pPr marL="342900" indent="-342900">
              <a:buAutoNum type="arabicPeriod"/>
            </a:pPr>
            <a:r>
              <a:rPr lang="en-IE" sz="2400" dirty="0">
                <a:solidFill>
                  <a:srgbClr val="000000"/>
                </a:solidFill>
              </a:rPr>
              <a:t>Zielsetzung der Politik</a:t>
            </a:r>
          </a:p>
          <a:p>
            <a:pPr marL="342900" indent="-342900">
              <a:buFontTx/>
              <a:buAutoNum type="arabicPeriod"/>
            </a:pPr>
            <a:r>
              <a:rPr lang="en-IE" sz="2400" dirty="0">
                <a:solidFill>
                  <a:srgbClr val="000000"/>
                </a:solidFill>
              </a:rPr>
              <a:t>Wirksame Kommunikation</a:t>
            </a:r>
          </a:p>
          <a:p>
            <a:pPr marL="342900" indent="-342900">
              <a:buFontTx/>
              <a:buAutoNum type="arabicPeriod"/>
            </a:pPr>
            <a:r>
              <a:rPr lang="en-IE" sz="2400" dirty="0">
                <a:solidFill>
                  <a:srgbClr val="000000"/>
                </a:solidFill>
              </a:rPr>
              <a:t>Überprüfung und Überwachung</a:t>
            </a:r>
          </a:p>
          <a:p>
            <a:endParaRPr lang="en-IE" sz="1800" dirty="0"/>
          </a:p>
          <a:p>
            <a:pPr marL="342900" indent="-342900">
              <a:buAutoNum type="arabicPeriod"/>
            </a:pPr>
            <a:endParaRPr lang="en-IE" sz="1800" dirty="0"/>
          </a:p>
          <a:p>
            <a:endParaRPr lang="en-IE" dirty="0"/>
          </a:p>
        </p:txBody>
      </p:sp>
    </p:spTree>
    <p:extLst>
      <p:ext uri="{BB962C8B-B14F-4D97-AF65-F5344CB8AC3E}">
        <p14:creationId xmlns:p14="http://schemas.microsoft.com/office/powerpoint/2010/main" val="350921663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104513"/>
            <a:ext cx="10925981" cy="3722048"/>
          </a:xfrm>
        </p:spPr>
        <p:txBody>
          <a:bodyPr/>
          <a:lstStyle/>
          <a:p>
            <a:pPr marL="0" indent="0"/>
            <a:endParaRPr lang="en-GB" dirty="0"/>
          </a:p>
          <a:p>
            <a:pPr>
              <a:lnSpc>
                <a:spcPct val="107000"/>
              </a:lnSpc>
              <a:spcAft>
                <a:spcPts val="800"/>
              </a:spcAft>
            </a:pPr>
            <a:r>
              <a:rPr lang="en-IE" sz="2200" dirty="0">
                <a:effectLst/>
                <a:latin typeface="Calibri" panose="020F0502020204030204" pitchFamily="34" charset="0"/>
                <a:ea typeface="Calibri" panose="020F0502020204030204" pitchFamily="34" charset="0"/>
              </a:rPr>
              <a:t>Das "Wie und Warum" ist ein wichtiger Schritt beim Verfassen einer Wohlfahrtspolitik. Dies wird Ihnen helfen, gegenüber den Teammitgliedern transparent zu sein, und auch sicherstellen, dass die Richtlinie wirksam ist.</a:t>
            </a:r>
          </a:p>
          <a:p>
            <a:pPr>
              <a:lnSpc>
                <a:spcPct val="107000"/>
              </a:lnSpc>
              <a:spcAft>
                <a:spcPts val="800"/>
              </a:spcAft>
            </a:pPr>
            <a:r>
              <a:rPr lang="en-IE" sz="2200" dirty="0">
                <a:effectLst/>
                <a:latin typeface="Calibri" panose="020F0502020204030204" pitchFamily="34" charset="0"/>
                <a:ea typeface="Calibri" panose="020F0502020204030204" pitchFamily="34" charset="0"/>
              </a:rPr>
              <a:t>Es ist wichtig, dass Sie erklären, wie und warum sich psychisches Wohlbefinden auf Teammitglieder auswirken kann, und die Vorteile eines positiven Wohlbefindens am Arbeitsplatz hervorheben. Sie können auch auf die Organisationskultur eingehen und erläutern, wie sie sich auf </a:t>
            </a:r>
            <a:r>
              <a:rPr lang="en-IE" sz="2200" dirty="0">
                <a:latin typeface="Calibri" panose="020F0502020204030204" pitchFamily="34" charset="0"/>
                <a:ea typeface="Calibri" panose="020F0502020204030204" pitchFamily="34" charset="0"/>
              </a:rPr>
              <a:t>den Arbeitsplatz </a:t>
            </a:r>
            <a:r>
              <a:rPr lang="en-IE" sz="2200" dirty="0">
                <a:effectLst/>
                <a:latin typeface="Calibri" panose="020F0502020204030204" pitchFamily="34" charset="0"/>
                <a:ea typeface="Calibri" panose="020F0502020204030204" pitchFamily="34" charset="0"/>
              </a:rPr>
              <a:t>auswirkt</a:t>
            </a:r>
            <a:r>
              <a:rPr lang="en-IE" sz="2200" dirty="0">
                <a:latin typeface="Calibri" panose="020F0502020204030204" pitchFamily="34" charset="0"/>
                <a:ea typeface="Calibri" panose="020F0502020204030204" pitchFamily="34" charset="0"/>
              </a:rPr>
              <a:t>.</a:t>
            </a:r>
          </a:p>
          <a:p>
            <a:pPr>
              <a:lnSpc>
                <a:spcPct val="107000"/>
              </a:lnSpc>
              <a:spcAft>
                <a:spcPts val="800"/>
              </a:spcAft>
            </a:pPr>
            <a:r>
              <a:rPr lang="en-IE" sz="2200" dirty="0">
                <a:effectLst/>
                <a:latin typeface="Calibri" panose="020F0502020204030204" pitchFamily="34" charset="0"/>
                <a:ea typeface="Calibri" panose="020F0502020204030204" pitchFamily="34" charset="0"/>
              </a:rPr>
              <a:t>So haben Sie vielleicht festgestellt, dass es in Ihrem Unternehmen üblich ist, über die vertraglich vereinbarte Arbeitszeit hinaus zu arbeiten. Auch wenn dies die Mitarbeiter zunächst nicht stört, könnte es in der Zukunft zu Problemen führen, insbesondere in Bezug auf Burnout und Personalfluktuation.</a:t>
            </a:r>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1129125" y="702686"/>
            <a:ext cx="10595237" cy="803654"/>
          </a:xfrm>
        </p:spPr>
        <p:txBody>
          <a:bodyPr/>
          <a:lstStyle/>
          <a:p>
            <a:r>
              <a:rPr lang="en-IE" dirty="0"/>
              <a:t>Schritt 1. Erläuterung der Notwendigkeit der Politik</a:t>
            </a:r>
          </a:p>
          <a:p>
            <a:r>
              <a:rPr lang="en-GB" sz="3600" dirty="0"/>
              <a:t>	</a:t>
            </a:r>
          </a:p>
        </p:txBody>
      </p:sp>
    </p:spTree>
    <p:extLst>
      <p:ext uri="{BB962C8B-B14F-4D97-AF65-F5344CB8AC3E}">
        <p14:creationId xmlns:p14="http://schemas.microsoft.com/office/powerpoint/2010/main" val="218072162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2" y="1104513"/>
            <a:ext cx="10763142" cy="3722048"/>
          </a:xfrm>
        </p:spPr>
        <p:txBody>
          <a:bodyPr/>
          <a:lstStyle/>
          <a:p>
            <a:pPr marL="0" indent="0"/>
            <a:endParaRPr lang="en-GB" dirty="0"/>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Es ist wichtig, dass Ihre Richtlinie ein klares Ziel hat, damit die </a:t>
            </a:r>
            <a:r>
              <a:rPr lang="en-IE" dirty="0">
                <a:latin typeface="Calibri" panose="020F0502020204030204" pitchFamily="34" charset="0"/>
                <a:ea typeface="Calibri" panose="020F0502020204030204" pitchFamily="34" charset="0"/>
              </a:rPr>
              <a:t>Teammitglieder </a:t>
            </a:r>
            <a:r>
              <a:rPr lang="en-IE" sz="2400" dirty="0">
                <a:effectLst/>
                <a:latin typeface="Calibri" panose="020F0502020204030204" pitchFamily="34" charset="0"/>
                <a:ea typeface="Calibri" panose="020F0502020204030204" pitchFamily="34" charset="0"/>
              </a:rPr>
              <a:t>wissen, was sie erwarten können und was die Ergebnisse und Absichten der Richtlinie sind. Denken Sie daran, die Richtlinie regelmäßig zu überprüfen und zu aktualisieren, wenn sich Ihr Unternehmen verändert und wächst.</a:t>
            </a:r>
          </a:p>
          <a:p>
            <a:pPr marL="0" indent="0">
              <a:lnSpc>
                <a:spcPct val="107000"/>
              </a:lnSpc>
              <a:spcAft>
                <a:spcPts val="800"/>
              </a:spcAft>
            </a:pPr>
            <a:r>
              <a:rPr lang="en-IE" sz="2400" dirty="0">
                <a:effectLst/>
                <a:latin typeface="Calibri" panose="020F0502020204030204" pitchFamily="34" charset="0"/>
                <a:ea typeface="Calibri" panose="020F0502020204030204" pitchFamily="34" charset="0"/>
              </a:rPr>
              <a:t>Ein Beispiel für die Ziele Ihrer Politik könnte die Förderung einer Kultur am Arbeitsplatz sein, die gesunde Gewohnheiten </a:t>
            </a:r>
            <a:r>
              <a:rPr lang="en-IE" sz="2400" dirty="0">
                <a:latin typeface="Calibri" panose="020F0502020204030204" pitchFamily="34" charset="0"/>
                <a:ea typeface="Calibri" panose="020F0502020204030204" pitchFamily="34" charset="0"/>
              </a:rPr>
              <a:t>abseits von Bildschirmen </a:t>
            </a:r>
            <a:r>
              <a:rPr lang="en-IE" sz="2400" dirty="0">
                <a:effectLst/>
                <a:latin typeface="Calibri" panose="020F0502020204030204" pitchFamily="34" charset="0"/>
                <a:ea typeface="Calibri" panose="020F0502020204030204" pitchFamily="34" charset="0"/>
              </a:rPr>
              <a:t>fördert</a:t>
            </a:r>
            <a:r>
              <a:rPr lang="en-IE" sz="2400" dirty="0">
                <a:latin typeface="Calibri" panose="020F0502020204030204" pitchFamily="34" charset="0"/>
                <a:ea typeface="Calibri" panose="020F0502020204030204" pitchFamily="34" charset="0"/>
              </a:rPr>
              <a:t>, </a:t>
            </a:r>
            <a:r>
              <a:rPr lang="en-IE" sz="2400" dirty="0">
                <a:effectLst/>
                <a:latin typeface="Calibri" panose="020F0502020204030204" pitchFamily="34" charset="0"/>
                <a:ea typeface="Calibri" panose="020F0502020204030204" pitchFamily="34" charset="0"/>
              </a:rPr>
              <a:t>wie etwa Bewegungsprogramme. Versuchen Sie zum Beispiel, einen täglichen Spaziergang mit Kollegen in der Mittagspause anzuregen, um soziale Aspekte und Stress abzubauen.</a:t>
            </a:r>
            <a:endParaRPr lang="en-IE" sz="3200" dirty="0"/>
          </a:p>
          <a:p>
            <a:pPr marL="342900" indent="-342900">
              <a:buBlip>
                <a:blip r:embed="rId3">
                  <a:extLst>
                    <a:ext uri="{96DAC541-7B7A-43D3-8B79-37D633B846F1}">
                      <asvg:svgBlip xmlns:asvg="http://schemas.microsoft.com/office/drawing/2016/SVG/main" r:embed="rId4"/>
                    </a:ext>
                  </a:extLst>
                </a:blip>
              </a:buBlip>
            </a:pPr>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Schritt 2. Erstellen eines Ziels für die Politik</a:t>
            </a:r>
          </a:p>
          <a:p>
            <a:r>
              <a:rPr lang="en-GB" sz="3600" dirty="0"/>
              <a:t>	</a:t>
            </a:r>
          </a:p>
        </p:txBody>
      </p:sp>
    </p:spTree>
    <p:extLst>
      <p:ext uri="{BB962C8B-B14F-4D97-AF65-F5344CB8AC3E}">
        <p14:creationId xmlns:p14="http://schemas.microsoft.com/office/powerpoint/2010/main" val="169244599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872285"/>
            <a:ext cx="10763142" cy="3722048"/>
          </a:xfrm>
        </p:spPr>
        <p:txBody>
          <a:bodyPr/>
          <a:lstStyle/>
          <a:p>
            <a:pPr marL="0" indent="0"/>
            <a:endParaRPr lang="en-GB" dirty="0"/>
          </a:p>
          <a:p>
            <a:pPr>
              <a:lnSpc>
                <a:spcPct val="107000"/>
              </a:lnSpc>
              <a:spcAft>
                <a:spcPts val="800"/>
              </a:spcAft>
            </a:pPr>
            <a:r>
              <a:rPr lang="en-IE" sz="2300" dirty="0">
                <a:effectLst/>
                <a:latin typeface="Calibri" panose="020F0502020204030204" pitchFamily="34" charset="0"/>
                <a:ea typeface="Calibri" panose="020F0502020204030204" pitchFamily="34" charset="0"/>
              </a:rPr>
              <a:t>Die Ziele Ihrer Politik sollten SMART sein - </a:t>
            </a:r>
            <a:r>
              <a:rPr lang="en-IE" sz="2300" b="1" dirty="0">
                <a:effectLst/>
                <a:latin typeface="Calibri" panose="020F0502020204030204" pitchFamily="34" charset="0"/>
                <a:ea typeface="Calibri" panose="020F0502020204030204" pitchFamily="34" charset="0"/>
              </a:rPr>
              <a:t>spezifisch, messbar, erreichbar, realistisch </a:t>
            </a:r>
            <a:r>
              <a:rPr lang="en-IE" sz="2300" dirty="0">
                <a:effectLst/>
                <a:latin typeface="Calibri" panose="020F0502020204030204" pitchFamily="34" charset="0"/>
                <a:ea typeface="Calibri" panose="020F0502020204030204" pitchFamily="34" charset="0"/>
              </a:rPr>
              <a:t>und </a:t>
            </a:r>
            <a:r>
              <a:rPr lang="en-IE" sz="2300" b="1" dirty="0">
                <a:effectLst/>
                <a:latin typeface="Calibri" panose="020F0502020204030204" pitchFamily="34" charset="0"/>
                <a:ea typeface="Calibri" panose="020F0502020204030204" pitchFamily="34" charset="0"/>
              </a:rPr>
              <a:t>zeitlich festgelegt</a:t>
            </a:r>
            <a:r>
              <a:rPr lang="en-IE" sz="2300" dirty="0">
                <a:effectLst/>
                <a:latin typeface="Calibri" panose="020F0502020204030204" pitchFamily="34" charset="0"/>
                <a:ea typeface="Calibri" panose="020F0502020204030204" pitchFamily="34" charset="0"/>
              </a:rPr>
              <a:t>, um erfolgreiche Ergebnisse zu gewährleisten. Hier sind einige Beispiele für Ziele, die umgesetzt werden sollten:</a:t>
            </a:r>
          </a:p>
          <a:p>
            <a:pPr marL="342900" indent="-342900">
              <a:lnSpc>
                <a:spcPct val="107000"/>
              </a:lnSpc>
              <a:spcAft>
                <a:spcPts val="800"/>
              </a:spcAft>
              <a:buAutoNum type="arabicPeriod"/>
            </a:pPr>
            <a:r>
              <a:rPr lang="en-IE" sz="2300" dirty="0">
                <a:latin typeface="Calibri" panose="020F0502020204030204" pitchFamily="34" charset="0"/>
                <a:ea typeface="Calibri" panose="020F0502020204030204" pitchFamily="34" charset="0"/>
              </a:rPr>
              <a:t>Förderung einer Kultur des digitalen Wohlbefindens am Arbeitsplatz, um sicherzustellen, dass die Mitarbeiter ihr Arbeitspensum einhalten und sich nicht überarbeiten.</a:t>
            </a:r>
          </a:p>
          <a:p>
            <a:pPr marL="342900" indent="-342900">
              <a:lnSpc>
                <a:spcPct val="107000"/>
              </a:lnSpc>
              <a:spcAft>
                <a:spcPts val="800"/>
              </a:spcAft>
              <a:buAutoNum type="arabicPeriod"/>
            </a:pPr>
            <a:r>
              <a:rPr lang="en-IE" sz="2300" dirty="0">
                <a:effectLst/>
                <a:latin typeface="Calibri" panose="020F0502020204030204" pitchFamily="34" charset="0"/>
                <a:ea typeface="Calibri" panose="020F0502020204030204" pitchFamily="34" charset="0"/>
              </a:rPr>
              <a:t>Beratung und Unterstützung für Mitarbeiter, die sich aufgrund von Fragen des digitalen Wohlbefindens ausgebrannt oder gestresst fühlen.</a:t>
            </a:r>
          </a:p>
          <a:p>
            <a:pPr marL="342900" indent="-342900">
              <a:lnSpc>
                <a:spcPct val="107000"/>
              </a:lnSpc>
              <a:spcAft>
                <a:spcPts val="800"/>
              </a:spcAft>
              <a:buAutoNum type="arabicPeriod"/>
            </a:pPr>
            <a:r>
              <a:rPr lang="en-IE" sz="2300" dirty="0">
                <a:latin typeface="Calibri" panose="020F0502020204030204" pitchFamily="34" charset="0"/>
                <a:ea typeface="Calibri" panose="020F0502020204030204" pitchFamily="34" charset="0"/>
              </a:rPr>
              <a:t>Sensibilisierung für die Bedeutung des körperlichen Wohlbefindens zur Bekämpfung der negativen Auswirkungen der Technologie.</a:t>
            </a:r>
            <a:endParaRPr lang="en-IE" sz="2300" dirty="0">
              <a:effectLst/>
              <a:latin typeface="Calibri" panose="020F0502020204030204" pitchFamily="34" charset="0"/>
              <a:ea typeface="Calibri" panose="020F0502020204030204" pitchFamily="34" charset="0"/>
            </a:endParaRP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2" y="702686"/>
            <a:ext cx="10595237" cy="803654"/>
          </a:xfrm>
        </p:spPr>
        <p:txBody>
          <a:bodyPr/>
          <a:lstStyle/>
          <a:p>
            <a:r>
              <a:rPr lang="en-IE" dirty="0"/>
              <a:t>Schritt 3. Zielsetzung der Politik</a:t>
            </a:r>
          </a:p>
          <a:p>
            <a:r>
              <a:rPr lang="en-GB" sz="3600" dirty="0"/>
              <a:t>	</a:t>
            </a:r>
          </a:p>
        </p:txBody>
      </p:sp>
    </p:spTree>
    <p:extLst>
      <p:ext uri="{BB962C8B-B14F-4D97-AF65-F5344CB8AC3E}">
        <p14:creationId xmlns:p14="http://schemas.microsoft.com/office/powerpoint/2010/main" val="326212984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716207"/>
            <a:ext cx="10763142" cy="3722048"/>
          </a:xfrm>
        </p:spPr>
        <p:txBody>
          <a:bodyPr/>
          <a:lstStyle/>
          <a:p>
            <a:pPr marL="0" indent="0"/>
            <a:endParaRPr lang="en-GB" dirty="0"/>
          </a:p>
          <a:p>
            <a:pPr algn="ctr"/>
            <a:r>
              <a:rPr lang="en-IE" sz="2200" b="1" i="1" dirty="0">
                <a:solidFill>
                  <a:schemeClr val="accent2"/>
                </a:solidFill>
              </a:rPr>
              <a:t>"</a:t>
            </a:r>
            <a:r>
              <a:rPr lang="en-IE" sz="2200" b="1" i="1" dirty="0">
                <a:solidFill>
                  <a:schemeClr val="accent2"/>
                </a:solidFill>
                <a:latin typeface="Calibri" panose="020F0502020204030204" pitchFamily="34" charset="0"/>
                <a:ea typeface="Calibri" panose="020F0502020204030204" pitchFamily="34" charset="0"/>
              </a:rPr>
              <a:t>Förderung einer Kultur des digitalen Wohlbefindens am Arbeitsplatz, um sicherzustellen, dass die Teammitglieder ihr Arbeitspensum einhalten und sich nicht überarbeiten."</a:t>
            </a:r>
          </a:p>
          <a:p>
            <a:r>
              <a:rPr lang="en-IE" sz="2200" b="1" dirty="0">
                <a:latin typeface="Calibri" panose="020F0502020204030204" pitchFamily="34" charset="0"/>
                <a:ea typeface="Calibri" panose="020F0502020204030204" pitchFamily="34" charset="0"/>
              </a:rPr>
              <a:t>Zu den Maßnahmen im Rahmen dieses Ziels können folgende gehören:</a:t>
            </a:r>
          </a:p>
          <a:p>
            <a:pPr marL="342900" indent="-342900">
              <a:buFont typeface="Arial" panose="020B0604020202020204" pitchFamily="34" charset="0"/>
              <a:buChar char="•"/>
            </a:pPr>
            <a:r>
              <a:rPr lang="en-IE" sz="2200" dirty="0">
                <a:effectLst/>
                <a:latin typeface="Calibri" panose="020F0502020204030204" pitchFamily="34" charset="0"/>
                <a:ea typeface="Calibri" panose="020F0502020204030204" pitchFamily="34" charset="0"/>
              </a:rPr>
              <a:t>Legen Sie realistische Arbeitszeiten fest, damit die Teammitglieder nach der Arbeit abschalten können.</a:t>
            </a:r>
          </a:p>
          <a:p>
            <a:pPr marL="342900" indent="-342900">
              <a:buFont typeface="Arial" panose="020B0604020202020204" pitchFamily="34" charset="0"/>
              <a:buChar char="•"/>
            </a:pPr>
            <a:r>
              <a:rPr lang="en-IE" sz="2200" dirty="0">
                <a:effectLst/>
                <a:latin typeface="Calibri" panose="020F0502020204030204" pitchFamily="34" charset="0"/>
                <a:ea typeface="Calibri" panose="020F0502020204030204" pitchFamily="34" charset="0"/>
              </a:rPr>
              <a:t>Stellen Sie sicher, dass die Ziele und Fristen realistisch sind, um Stress unter den Arbeitnehmern zu reduzieren und das Risiko langer Arbeitszeiten zu verringern.</a:t>
            </a:r>
          </a:p>
          <a:p>
            <a:pPr marL="342900" indent="-342900">
              <a:buFont typeface="Arial" panose="020B0604020202020204" pitchFamily="34" charset="0"/>
              <a:buChar char="•"/>
            </a:pPr>
            <a:r>
              <a:rPr lang="en-IE" sz="2200" dirty="0">
                <a:latin typeface="Calibri" panose="020F0502020204030204" pitchFamily="34" charset="0"/>
                <a:ea typeface="Calibri" panose="020F0502020204030204" pitchFamily="34" charset="0"/>
              </a:rPr>
              <a:t>Erstellen Sie digitale Wellness-Ressourcen und Informationspakete, die für alle leicht zugänglich sind.</a:t>
            </a:r>
          </a:p>
          <a:p>
            <a:pPr marL="342900" indent="-342900">
              <a:buFont typeface="Arial" panose="020B0604020202020204" pitchFamily="34" charset="0"/>
              <a:buChar char="•"/>
            </a:pPr>
            <a:r>
              <a:rPr lang="en-IE" sz="2200" dirty="0">
                <a:latin typeface="Calibri" panose="020F0502020204030204" pitchFamily="34" charset="0"/>
                <a:ea typeface="Calibri" panose="020F0502020204030204" pitchFamily="34" charset="0"/>
              </a:rPr>
              <a:t>Vermeiden Sie das Versenden von E-Mails während der Mittagspause, damit die Mitarbeiter eine Pause von ihrem Schreibtisch machen können.</a:t>
            </a:r>
          </a:p>
          <a:p>
            <a:pPr marL="342900" indent="-342900">
              <a:buFont typeface="Arial" panose="020B0604020202020204" pitchFamily="34" charset="0"/>
              <a:buChar char="•"/>
            </a:pPr>
            <a:r>
              <a:rPr lang="en-IE" sz="2200" dirty="0">
                <a:latin typeface="Calibri" panose="020F0502020204030204" pitchFamily="34" charset="0"/>
                <a:ea typeface="Calibri" panose="020F0502020204030204" pitchFamily="34" charset="0"/>
              </a:rPr>
              <a:t>Verbieten Sie E-Mails/Telefonanrufe zwischen bestimmten Zeiten, damit die Mitarbeiter nicht ständig an ihren Mobiltelefonen kleben.</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Schritt 3. Beispiel für eine Zielsetzung</a:t>
            </a:r>
          </a:p>
          <a:p>
            <a:r>
              <a:rPr lang="en-GB" sz="3600" dirty="0"/>
              <a:t>	</a:t>
            </a:r>
          </a:p>
        </p:txBody>
      </p:sp>
    </p:spTree>
    <p:extLst>
      <p:ext uri="{BB962C8B-B14F-4D97-AF65-F5344CB8AC3E}">
        <p14:creationId xmlns:p14="http://schemas.microsoft.com/office/powerpoint/2010/main" val="20002585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941675"/>
            <a:ext cx="10763142" cy="3722048"/>
          </a:xfrm>
        </p:spPr>
        <p:txBody>
          <a:bodyPr/>
          <a:lstStyle/>
          <a:p>
            <a:pPr marL="0" indent="0"/>
            <a:endParaRPr lang="en-GB" dirty="0"/>
          </a:p>
          <a:p>
            <a:pPr algn="ctr"/>
            <a:r>
              <a:rPr lang="en-IE" b="1" i="1" dirty="0">
                <a:solidFill>
                  <a:schemeClr val="accent2"/>
                </a:solidFill>
              </a:rPr>
              <a:t>"</a:t>
            </a:r>
            <a:r>
              <a:rPr lang="en-IE" sz="2400" b="1" i="1" dirty="0">
                <a:solidFill>
                  <a:schemeClr val="accent2"/>
                </a:solidFill>
                <a:effectLst/>
                <a:latin typeface="Calibri" panose="020F0502020204030204" pitchFamily="34" charset="0"/>
                <a:ea typeface="Calibri" panose="020F0502020204030204" pitchFamily="34" charset="0"/>
              </a:rPr>
              <a:t>Beratung und Unterstützung für Mitarbeiter, die sich ausgebrannt oder gestresst fühlen, weil sie Probleme mit dem digitalen Wohlbefinden haben".</a:t>
            </a:r>
            <a:endParaRPr lang="en-IE" sz="2400" b="1" i="1" dirty="0">
              <a:solidFill>
                <a:schemeClr val="accent2"/>
              </a:solidFill>
              <a:latin typeface="Calibri" panose="020F0502020204030204" pitchFamily="34" charset="0"/>
              <a:ea typeface="Calibri" panose="020F0502020204030204" pitchFamily="34" charset="0"/>
            </a:endParaRPr>
          </a:p>
          <a:p>
            <a:r>
              <a:rPr lang="en-IE" b="1" dirty="0">
                <a:latin typeface="Calibri" panose="020F0502020204030204" pitchFamily="34" charset="0"/>
                <a:ea typeface="Calibri" panose="020F0502020204030204" pitchFamily="34" charset="0"/>
              </a:rPr>
              <a:t>Zu den Maßnahmen im Rahmen dieses Ziels können folgende gehören:</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Führen Sie eine offene Kommunikation und regelmäßige Team- bzw. Einzelgespräche, damit die Mitarbeiter über ihr Befinden berichten können.</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Ziehen Sie in Erwägung, einen digitalen Wellness-Botschafter in Ihrem Team zu benennen, an den sich die Mitarbeiter mit ihren Anliegen vertrauensvoll wenden können.</a:t>
            </a:r>
          </a:p>
          <a:p>
            <a:pPr marL="342900" indent="-342900">
              <a:buFont typeface="Arial" panose="020B0604020202020204" pitchFamily="34" charset="0"/>
              <a:buChar char="•"/>
            </a:pPr>
            <a:r>
              <a:rPr lang="en-IE" dirty="0">
                <a:latin typeface="Calibri" panose="020F0502020204030204" pitchFamily="34" charset="0"/>
                <a:ea typeface="Calibri" panose="020F0502020204030204" pitchFamily="34" charset="0"/>
              </a:rPr>
              <a:t>Bieten Sie Ihren Teammitgliedern stressreduzierende Aktivitäten wie Yoga oder einen Spaziergang in der Mittagspause an, damit sie sich entspannen und eine Pause von der Technik einlegen können.</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Schritt 3. Beispiel für eine Zielsetzung</a:t>
            </a:r>
          </a:p>
          <a:p>
            <a:r>
              <a:rPr lang="en-GB" sz="3600" dirty="0"/>
              <a:t>	</a:t>
            </a:r>
          </a:p>
        </p:txBody>
      </p:sp>
    </p:spTree>
    <p:extLst>
      <p:ext uri="{BB962C8B-B14F-4D97-AF65-F5344CB8AC3E}">
        <p14:creationId xmlns:p14="http://schemas.microsoft.com/office/powerpoint/2010/main" val="62030713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Alle </a:t>
            </a:r>
            <a:r>
              <a:rPr lang="en-IE" dirty="0">
                <a:latin typeface="Calibri" panose="020F0502020204030204" pitchFamily="34" charset="0"/>
                <a:ea typeface="Calibri" panose="020F0502020204030204" pitchFamily="34" charset="0"/>
              </a:rPr>
              <a:t>Teammitglieder </a:t>
            </a:r>
            <a:r>
              <a:rPr lang="en-IE" dirty="0">
                <a:effectLst/>
                <a:latin typeface="Calibri" panose="020F0502020204030204" pitchFamily="34" charset="0"/>
                <a:ea typeface="Calibri" panose="020F0502020204030204" pitchFamily="34" charset="0"/>
              </a:rPr>
              <a:t>sollten mit den Richtlinien und Verfahren zum Wohlbefinden sowie mit den ihnen zur Verfügung stehenden Ressourcen vertraut gemacht werden. Die Richtlinien und Verfahren sollten bei der Einarbeitung neuer Teammitglieder ausgehändigt und besprochen werden. </a:t>
            </a:r>
          </a:p>
          <a:p>
            <a:pPr marL="342900" indent="-342900">
              <a:buBlip>
                <a:blip r:embed="rId3">
                  <a:extLst>
                    <a:ext uri="{96DAC541-7B7A-43D3-8B79-37D633B846F1}">
                      <asvg:svgBlip xmlns:asvg="http://schemas.microsoft.com/office/drawing/2016/SVG/main" r:embed="rId4"/>
                    </a:ext>
                  </a:extLst>
                </a:blip>
              </a:buBlip>
            </a:pPr>
            <a:r>
              <a:rPr lang="en-IE" dirty="0">
                <a:effectLst/>
                <a:latin typeface="Calibri" panose="020F0502020204030204" pitchFamily="34" charset="0"/>
                <a:ea typeface="Calibri" panose="020F0502020204030204" pitchFamily="34" charset="0"/>
              </a:rPr>
              <a:t>Sie sollten bei Bedarf regelmäßig aktualisiert werden, und alle neuen Änderungen sollten per E-Mail an alle Teammitglieder weitergeleitet werden. Es sollte regelmäßig an die Richtlinien und Verfahren erinnert werden, und sie sollten über ein gemeinsames Laufwerk leicht zugänglich sein.</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39848"/>
            <a:ext cx="10595237" cy="803654"/>
          </a:xfrm>
        </p:spPr>
        <p:txBody>
          <a:bodyPr/>
          <a:lstStyle/>
          <a:p>
            <a:r>
              <a:rPr lang="en-IE" dirty="0"/>
              <a:t>Schritt 4. Wirksame Kommunikation</a:t>
            </a:r>
          </a:p>
          <a:p>
            <a:r>
              <a:rPr lang="en-GB" sz="3600" dirty="0"/>
              <a:t>	</a:t>
            </a:r>
          </a:p>
        </p:txBody>
      </p:sp>
    </p:spTree>
    <p:extLst>
      <p:ext uri="{BB962C8B-B14F-4D97-AF65-F5344CB8AC3E}">
        <p14:creationId xmlns:p14="http://schemas.microsoft.com/office/powerpoint/2010/main" val="33046148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14428" y="1343502"/>
            <a:ext cx="10763142" cy="3722048"/>
          </a:xfrm>
        </p:spPr>
        <p:txBody>
          <a:bodyPr/>
          <a:lstStyle/>
          <a:p>
            <a:pPr marL="0" indent="0"/>
            <a:endParaRPr lang="en-GB" dirty="0"/>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Stellen Sie sicher, dass Sie die Strategien und Verfahren kontinuierlich überprüfen und überwachen. Messen Sie auch den Erfolg dieser Maßnahmen und stellen Sie fest, ob Änderungen erforderlich sind. </a:t>
            </a:r>
          </a:p>
          <a:p>
            <a:pPr marL="342900" indent="-342900">
              <a:buBlip>
                <a:blip r:embed="rId3">
                  <a:extLst>
                    <a:ext uri="{96DAC541-7B7A-43D3-8B79-37D633B846F1}">
                      <asvg:svgBlip xmlns:asvg="http://schemas.microsoft.com/office/drawing/2016/SVG/main" r:embed="rId4"/>
                    </a:ext>
                  </a:extLst>
                </a:blip>
              </a:buBlip>
            </a:pPr>
            <a:r>
              <a:rPr lang="en-IE" dirty="0">
                <a:latin typeface="Calibri" panose="020F0502020204030204" pitchFamily="34" charset="0"/>
                <a:ea typeface="Calibri" panose="020F0502020204030204" pitchFamily="34" charset="0"/>
              </a:rPr>
              <a:t>Den Teammitgliedern </a:t>
            </a:r>
            <a:r>
              <a:rPr lang="en-IE" sz="2400" dirty="0">
                <a:effectLst/>
                <a:latin typeface="Calibri" panose="020F0502020204030204" pitchFamily="34" charset="0"/>
                <a:ea typeface="Calibri" panose="020F0502020204030204" pitchFamily="34" charset="0"/>
              </a:rPr>
              <a:t>sollte auch bewusst gemacht werden, dass sie dafür verantwortlich sind, dass die Maßnahmen für ihre eigene Gesundheit und ihr eigenes Wohlbefinden umgesetzt werden. </a:t>
            </a:r>
          </a:p>
          <a:p>
            <a:pPr marL="342900" indent="-342900">
              <a:buBlip>
                <a:blip r:embed="rId3">
                  <a:extLst>
                    <a:ext uri="{96DAC541-7B7A-43D3-8B79-37D633B846F1}">
                      <asvg:svgBlip xmlns:asvg="http://schemas.microsoft.com/office/drawing/2016/SVG/main" r:embed="rId4"/>
                    </a:ext>
                  </a:extLst>
                </a:blip>
              </a:buBlip>
            </a:pPr>
            <a:r>
              <a:rPr lang="en-IE" sz="2400" dirty="0">
                <a:effectLst/>
                <a:latin typeface="Calibri" panose="020F0502020204030204" pitchFamily="34" charset="0"/>
                <a:ea typeface="Calibri" panose="020F0502020204030204" pitchFamily="34" charset="0"/>
              </a:rPr>
              <a:t>Wenn beispielsweise ein Teammitglied Bedenken hat, dass es länger arbeitet als vorgesehen, sollte es sich an seinen Vorgesetzten wenden, um herauszufinden, wie die Richtlinien und Verfahren angewandt oder aktualisiert werden können, um dieses Problem, das zu Stress oder Burnout führen könnte, zu verhindern.</a:t>
            </a:r>
          </a:p>
          <a:p>
            <a:pPr marL="0" indent="0"/>
            <a:endParaRPr lang="en-IE"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0" y="777843"/>
            <a:ext cx="10595237" cy="803654"/>
          </a:xfrm>
        </p:spPr>
        <p:txBody>
          <a:bodyPr/>
          <a:lstStyle/>
          <a:p>
            <a:r>
              <a:rPr lang="en-IE" dirty="0"/>
              <a:t>Schritt 5. Überprüfung und Überwachung</a:t>
            </a:r>
          </a:p>
          <a:p>
            <a:endParaRPr lang="en-IE" dirty="0"/>
          </a:p>
          <a:p>
            <a:r>
              <a:rPr lang="en-GB" sz="3600" dirty="0"/>
              <a:t>	</a:t>
            </a:r>
          </a:p>
        </p:txBody>
      </p:sp>
    </p:spTree>
    <p:extLst>
      <p:ext uri="{BB962C8B-B14F-4D97-AF65-F5344CB8AC3E}">
        <p14:creationId xmlns:p14="http://schemas.microsoft.com/office/powerpoint/2010/main" val="507372003"/>
      </p:ext>
    </p:extLst>
  </p:cSld>
  <p:clrMapOvr>
    <a:masterClrMapping/>
  </p:clrMapOvr>
</p:sld>
</file>

<file path=ppt/theme/theme1.xml><?xml version="1.0" encoding="utf-8"?>
<a:theme xmlns:a="http://schemas.openxmlformats.org/drawingml/2006/main" name="1_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Zugriff xmlns="3f021e36-e1b2-47ee-ab87-c0c640a25c3a">
      <UserInfo>
        <DisplayName/>
        <AccountId xsi:nil="true"/>
        <AccountType/>
      </UserInfo>
    </Zugriff>
    <lcf76f155ced4ddcb4097134ff3c332f xmlns="3f021e36-e1b2-47ee-ab87-c0c640a25c3a">
      <Terms xmlns="http://schemas.microsoft.com/office/infopath/2007/PartnerControls"/>
    </lcf76f155ced4ddcb4097134ff3c332f>
    <F_x00fc_rwen xmlns="3f021e36-e1b2-47ee-ab87-c0c640a25c3a" xsi:nil="true"/>
    <TaxCatchAll xmlns="d230023b-ce9d-4a63-83d8-55db042628b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A566CC8E11034944AD45543EFB11E029" ma:contentTypeVersion="18" ma:contentTypeDescription="Ein neues Dokument erstellen." ma:contentTypeScope="" ma:versionID="bcf21933b9feeeb57fc179af6f52f18f">
  <xsd:schema xmlns:xsd="http://www.w3.org/2001/XMLSchema" xmlns:xs="http://www.w3.org/2001/XMLSchema" xmlns:p="http://schemas.microsoft.com/office/2006/metadata/properties" xmlns:ns2="3f021e36-e1b2-47ee-ab87-c0c640a25c3a" xmlns:ns3="d230023b-ce9d-4a63-83d8-55db042628b5" targetNamespace="http://schemas.microsoft.com/office/2006/metadata/properties" ma:root="true" ma:fieldsID="2468f217fd20a12e22b376583496aea1" ns2:_="" ns3:_="">
    <xsd:import namespace="3f021e36-e1b2-47ee-ab87-c0c640a25c3a"/>
    <xsd:import namespace="d230023b-ce9d-4a63-83d8-55db042628b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Zugriff" minOccurs="0"/>
                <xsd:element ref="ns2:F_x00fc_rwen" minOccurs="0"/>
                <xsd:element ref="ns2:lcf76f155ced4ddcb4097134ff3c332f" minOccurs="0"/>
                <xsd:element ref="ns3:TaxCatchAll" minOccurs="0"/>
                <xsd:element ref="ns2:MediaServiceObjectDetectorVersions"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f021e36-e1b2-47ee-ab87-c0c640a25c3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Zugriff" ma:index="19" nillable="true" ma:displayName="Zugriff" ma:format="Dropdown" ma:list="UserInfo" ma:SharePointGroup="0" ma:internalName="Zugriff">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F_x00fc_rwen" ma:index="20" nillable="true" ma:displayName="Für wen" ma:format="Dropdown" ma:internalName="F_x00fc_rwen">
      <xsd:simpleType>
        <xsd:restriction base="dms:Choice">
          <xsd:enumeration value="DV only"/>
          <xsd:enumeration value="Teams only - Working docs"/>
          <xsd:enumeration value="Project Partners"/>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e08f6e3d-baeb-453a-b300-1feee0f3f43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Location" ma:index="25"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230023b-ce9d-4a63-83d8-55db042628b5" elementFormDefault="qualified">
    <xsd:import namespace="http://schemas.microsoft.com/office/2006/documentManagement/types"/>
    <xsd:import namespace="http://schemas.microsoft.com/office/infopath/2007/PartnerControls"/>
    <xsd:element name="SharedWithUsers" ma:index="17"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Freigegeben für - Details" ma:internalName="SharedWithDetails" ma:readOnly="true">
      <xsd:simpleType>
        <xsd:restriction base="dms:Note">
          <xsd:maxLength value="255"/>
        </xsd:restriction>
      </xsd:simpleType>
    </xsd:element>
    <xsd:element name="TaxCatchAll" ma:index="23" nillable="true" ma:displayName="Taxonomy Catch All Column" ma:hidden="true" ma:list="{9370734a-0b18-4570-b977-b3a56e55b95a}" ma:internalName="TaxCatchAll" ma:showField="CatchAllData" ma:web="d230023b-ce9d-4a63-83d8-55db042628b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F5B4740-557E-40F8-845B-E13291280228}">
  <ds:schemaRefs>
    <ds:schemaRef ds:uri="http://schemas.microsoft.com/sharepoint/v3/contenttype/forms"/>
  </ds:schemaRefs>
</ds:datastoreItem>
</file>

<file path=customXml/itemProps2.xml><?xml version="1.0" encoding="utf-8"?>
<ds:datastoreItem xmlns:ds="http://schemas.openxmlformats.org/officeDocument/2006/customXml" ds:itemID="{CC6F2E8B-9AD7-4D2C-A082-808772C751BF}">
  <ds:schemaRefs>
    <ds:schemaRef ds:uri="http://schemas.microsoft.com/office/2006/metadata/properties"/>
    <ds:schemaRef ds:uri="http://schemas.microsoft.com/office/infopath/2007/PartnerControls"/>
    <ds:schemaRef ds:uri="3f021e36-e1b2-47ee-ab87-c0c640a25c3a"/>
    <ds:schemaRef ds:uri="d230023b-ce9d-4a63-83d8-55db042628b5"/>
  </ds:schemaRefs>
</ds:datastoreItem>
</file>

<file path=customXml/itemProps3.xml><?xml version="1.0" encoding="utf-8"?>
<ds:datastoreItem xmlns:ds="http://schemas.openxmlformats.org/officeDocument/2006/customXml" ds:itemID="{A9188AB6-3F9A-4F7D-A989-47499AC4CDF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f021e36-e1b2-47ee-ab87-c0c640a25c3a"/>
    <ds:schemaRef ds:uri="d230023b-ce9d-4a63-83d8-55db042628b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23267</TotalTime>
  <Words>8889</Words>
  <Application>Microsoft Office PowerPoint</Application>
  <PresentationFormat>Widescreen</PresentationFormat>
  <Paragraphs>766</Paragraphs>
  <Slides>107</Slides>
  <Notes>95</Notes>
  <HiddenSlides>0</HiddenSlides>
  <MMClips>1</MMClips>
  <ScaleCrop>false</ScaleCrop>
  <HeadingPairs>
    <vt:vector size="4" baseType="variant">
      <vt:variant>
        <vt:lpstr>Theme</vt:lpstr>
      </vt:variant>
      <vt:variant>
        <vt:i4>1</vt:i4>
      </vt:variant>
      <vt:variant>
        <vt:lpstr>Slide Titles</vt:lpstr>
      </vt:variant>
      <vt:variant>
        <vt:i4>107</vt:i4>
      </vt:variant>
    </vt:vector>
  </HeadingPairs>
  <TitlesOfParts>
    <vt:vector size="108" baseType="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savanah scharneck</dc:creator>
  <cp:keywords>, docId:2B4F1D23B15B1100719BA8E1582515EE</cp:keywords>
  <cp:lastModifiedBy>Orla Casey</cp:lastModifiedBy>
  <cp:revision>92</cp:revision>
  <cp:lastPrinted>2023-08-17T14:07:37Z</cp:lastPrinted>
  <dcterms:created xsi:type="dcterms:W3CDTF">2022-07-24T16:32:18Z</dcterms:created>
  <dcterms:modified xsi:type="dcterms:W3CDTF">2023-09-15T12:26:15Z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0x010100A566CC8E11034944AD45543EFB11E029</vt:lpwstr>
  </property>
  <property fmtid="{D5CDD505-2E9C-101B-9397-08002B2CF9AE}" pid="3" name="MediaServiceImageTags">
    <vt:lpwstr/>
  </property>
</Properties>
</file>