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9"/>
  </p:notesMasterIdLst>
  <p:sldIdLst>
    <p:sldId id="4286" r:id="rId2"/>
    <p:sldId id="4687" r:id="rId3"/>
    <p:sldId id="4653" r:id="rId4"/>
    <p:sldId id="4667" r:id="rId5"/>
    <p:sldId id="4319" r:id="rId6"/>
    <p:sldId id="4688" r:id="rId7"/>
    <p:sldId id="4689" r:id="rId8"/>
    <p:sldId id="4690" r:id="rId9"/>
    <p:sldId id="4668" r:id="rId10"/>
    <p:sldId id="4669" r:id="rId11"/>
    <p:sldId id="4670" r:id="rId12"/>
    <p:sldId id="4671" r:id="rId13"/>
    <p:sldId id="4654" r:id="rId14"/>
    <p:sldId id="4737" r:id="rId15"/>
    <p:sldId id="4738" r:id="rId16"/>
    <p:sldId id="4740" r:id="rId17"/>
    <p:sldId id="4741" r:id="rId18"/>
    <p:sldId id="4742" r:id="rId19"/>
    <p:sldId id="4743" r:id="rId20"/>
    <p:sldId id="4745" r:id="rId21"/>
    <p:sldId id="4746" r:id="rId22"/>
    <p:sldId id="4747" r:id="rId23"/>
    <p:sldId id="4750" r:id="rId24"/>
    <p:sldId id="4751" r:id="rId25"/>
    <p:sldId id="4708" r:id="rId26"/>
    <p:sldId id="4709" r:id="rId27"/>
    <p:sldId id="4710" r:id="rId28"/>
    <p:sldId id="4711" r:id="rId29"/>
    <p:sldId id="4712" r:id="rId30"/>
    <p:sldId id="4713" r:id="rId31"/>
    <p:sldId id="4714" r:id="rId32"/>
    <p:sldId id="4715" r:id="rId33"/>
    <p:sldId id="4716" r:id="rId34"/>
    <p:sldId id="4717" r:id="rId35"/>
    <p:sldId id="4752" r:id="rId36"/>
    <p:sldId id="4719" r:id="rId37"/>
    <p:sldId id="4720" r:id="rId38"/>
    <p:sldId id="4721" r:id="rId39"/>
    <p:sldId id="4722" r:id="rId40"/>
    <p:sldId id="4723" r:id="rId41"/>
    <p:sldId id="4724" r:id="rId42"/>
    <p:sldId id="4725" r:id="rId43"/>
    <p:sldId id="4726" r:id="rId44"/>
    <p:sldId id="4753" r:id="rId45"/>
    <p:sldId id="4655" r:id="rId46"/>
    <p:sldId id="4659" r:id="rId47"/>
    <p:sldId id="4693" r:id="rId48"/>
    <p:sldId id="4694" r:id="rId49"/>
    <p:sldId id="4695" r:id="rId50"/>
    <p:sldId id="4776" r:id="rId51"/>
    <p:sldId id="4777" r:id="rId52"/>
    <p:sldId id="4778" r:id="rId53"/>
    <p:sldId id="4779" r:id="rId54"/>
    <p:sldId id="4780" r:id="rId55"/>
    <p:sldId id="4781" r:id="rId56"/>
    <p:sldId id="4782" r:id="rId57"/>
    <p:sldId id="4783" r:id="rId58"/>
    <p:sldId id="4784" r:id="rId59"/>
    <p:sldId id="4499" r:id="rId60"/>
    <p:sldId id="4696" r:id="rId61"/>
    <p:sldId id="4656" r:id="rId62"/>
    <p:sldId id="4660" r:id="rId63"/>
    <p:sldId id="4727" r:id="rId64"/>
    <p:sldId id="4728" r:id="rId65"/>
    <p:sldId id="4729" r:id="rId66"/>
    <p:sldId id="4785" r:id="rId67"/>
    <p:sldId id="4733" r:id="rId68"/>
    <p:sldId id="4734" r:id="rId69"/>
    <p:sldId id="4736" r:id="rId70"/>
    <p:sldId id="4754" r:id="rId71"/>
    <p:sldId id="4755" r:id="rId72"/>
    <p:sldId id="4758" r:id="rId73"/>
    <p:sldId id="4757" r:id="rId74"/>
    <p:sldId id="4759" r:id="rId75"/>
    <p:sldId id="4760" r:id="rId76"/>
    <p:sldId id="4761" r:id="rId77"/>
    <p:sldId id="4763" r:id="rId78"/>
    <p:sldId id="4764" r:id="rId79"/>
    <p:sldId id="4765" r:id="rId80"/>
    <p:sldId id="4766" r:id="rId81"/>
    <p:sldId id="4767" r:id="rId82"/>
    <p:sldId id="4768" r:id="rId83"/>
    <p:sldId id="4657" r:id="rId84"/>
    <p:sldId id="4661" r:id="rId85"/>
    <p:sldId id="4786" r:id="rId86"/>
    <p:sldId id="4787" r:id="rId87"/>
    <p:sldId id="4788" r:id="rId88"/>
    <p:sldId id="4789" r:id="rId89"/>
    <p:sldId id="4790" r:id="rId90"/>
    <p:sldId id="4791" r:id="rId91"/>
    <p:sldId id="4792" r:id="rId92"/>
    <p:sldId id="4793" r:id="rId93"/>
    <p:sldId id="4794" r:id="rId94"/>
    <p:sldId id="4795" r:id="rId95"/>
    <p:sldId id="4796" r:id="rId96"/>
    <p:sldId id="4797" r:id="rId97"/>
    <p:sldId id="4798" r:id="rId98"/>
    <p:sldId id="4799" r:id="rId99"/>
    <p:sldId id="4800" r:id="rId100"/>
    <p:sldId id="4462" r:id="rId101"/>
    <p:sldId id="4459" r:id="rId102"/>
    <p:sldId id="4460" r:id="rId103"/>
    <p:sldId id="4461" r:id="rId104"/>
    <p:sldId id="4482" r:id="rId105"/>
    <p:sldId id="4483" r:id="rId106"/>
    <p:sldId id="4484" r:id="rId107"/>
    <p:sldId id="4263"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006DB6A0-8466-4CD4-A264-F5B72987E75D}">
          <p14:sldIdLst>
            <p14:sldId id="4286"/>
            <p14:sldId id="4687"/>
            <p14:sldId id="4653"/>
            <p14:sldId id="4667"/>
            <p14:sldId id="4319"/>
            <p14:sldId id="4688"/>
            <p14:sldId id="4689"/>
            <p14:sldId id="4690"/>
            <p14:sldId id="4668"/>
            <p14:sldId id="4669"/>
            <p14:sldId id="4670"/>
            <p14:sldId id="4671"/>
            <p14:sldId id="4654"/>
            <p14:sldId id="4737"/>
            <p14:sldId id="4738"/>
            <p14:sldId id="4740"/>
            <p14:sldId id="4741"/>
            <p14:sldId id="4742"/>
            <p14:sldId id="4743"/>
            <p14:sldId id="4745"/>
            <p14:sldId id="4746"/>
            <p14:sldId id="4747"/>
            <p14:sldId id="4750"/>
            <p14:sldId id="4751"/>
            <p14:sldId id="4708"/>
            <p14:sldId id="4709"/>
            <p14:sldId id="4710"/>
            <p14:sldId id="4711"/>
            <p14:sldId id="4712"/>
            <p14:sldId id="4713"/>
            <p14:sldId id="4714"/>
            <p14:sldId id="4715"/>
            <p14:sldId id="4716"/>
            <p14:sldId id="4717"/>
            <p14:sldId id="4752"/>
            <p14:sldId id="4719"/>
            <p14:sldId id="4720"/>
            <p14:sldId id="4721"/>
            <p14:sldId id="4722"/>
            <p14:sldId id="4723"/>
            <p14:sldId id="4724"/>
            <p14:sldId id="4725"/>
            <p14:sldId id="4726"/>
            <p14:sldId id="4753"/>
            <p14:sldId id="4655"/>
            <p14:sldId id="4659"/>
            <p14:sldId id="4693"/>
            <p14:sldId id="4694"/>
            <p14:sldId id="4695"/>
            <p14:sldId id="4776"/>
            <p14:sldId id="4777"/>
            <p14:sldId id="4778"/>
            <p14:sldId id="4779"/>
            <p14:sldId id="4780"/>
            <p14:sldId id="4781"/>
            <p14:sldId id="4782"/>
            <p14:sldId id="4783"/>
            <p14:sldId id="4784"/>
            <p14:sldId id="4499"/>
            <p14:sldId id="4696"/>
            <p14:sldId id="4656"/>
            <p14:sldId id="4660"/>
            <p14:sldId id="4727"/>
            <p14:sldId id="4728"/>
            <p14:sldId id="4729"/>
            <p14:sldId id="4785"/>
            <p14:sldId id="4733"/>
            <p14:sldId id="4734"/>
            <p14:sldId id="4736"/>
            <p14:sldId id="4754"/>
            <p14:sldId id="4755"/>
            <p14:sldId id="4758"/>
            <p14:sldId id="4757"/>
            <p14:sldId id="4759"/>
            <p14:sldId id="4760"/>
            <p14:sldId id="4761"/>
            <p14:sldId id="4763"/>
            <p14:sldId id="4764"/>
            <p14:sldId id="4765"/>
            <p14:sldId id="4766"/>
            <p14:sldId id="4767"/>
            <p14:sldId id="4768"/>
            <p14:sldId id="4657"/>
            <p14:sldId id="4661"/>
            <p14:sldId id="4786"/>
            <p14:sldId id="4787"/>
            <p14:sldId id="4788"/>
            <p14:sldId id="4789"/>
            <p14:sldId id="4790"/>
            <p14:sldId id="4791"/>
            <p14:sldId id="4792"/>
            <p14:sldId id="4793"/>
            <p14:sldId id="4794"/>
            <p14:sldId id="4795"/>
            <p14:sldId id="4796"/>
            <p14:sldId id="4797"/>
            <p14:sldId id="4798"/>
            <p14:sldId id="4799"/>
            <p14:sldId id="4800"/>
            <p14:sldId id="4462"/>
            <p14:sldId id="4459"/>
            <p14:sldId id="4460"/>
            <p14:sldId id="4461"/>
            <p14:sldId id="4482"/>
            <p14:sldId id="4483"/>
            <p14:sldId id="4484"/>
            <p14:sldId id="4263"/>
          </p14:sldIdLst>
        </p14:section>
        <p14:section name="References" id="{0D5C1711-EA93-40D6-86BE-A7D63C8B4BD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85C4F-1EE9-78F6-606D-E7A439482858}" name="Mark Bolger ( Momentum Consulting )" initials="MB(MC)" userId="S::mark@momentumconsulting.ie::5191d3a0-a879-4689-ad06-75e79f89cf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438B5-8AE8-4F2F-B8E8-A1CD616CD6ED}" v="641" dt="2023-09-05T05:39:53.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158" autoAdjust="0"/>
    <p:restoredTop sz="86286" autoAdjust="0"/>
  </p:normalViewPr>
  <p:slideViewPr>
    <p:cSldViewPr snapToGrid="0" showGuides="1">
      <p:cViewPr varScale="1">
        <p:scale>
          <a:sx n="48" d="100"/>
          <a:sy n="48" d="100"/>
        </p:scale>
        <p:origin x="520"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115" Type="http://schemas.microsoft.com/office/2018/10/relationships/authors" Targe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www.youtube.com/watch?v=0K5OO2ybue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youtube.com/watch?v=0K5OO2ybue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A77063-BD43-45C2-9313-42B57AE09D5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00F8FA8-D223-49D6-A8B8-CB3777C815F4}">
      <dgm:prSet/>
      <dgm:spPr/>
      <dgm:t>
        <a:bodyPr/>
        <a:lstStyle/>
        <a:p>
          <a:r>
            <a:rPr lang="en-GB"/>
            <a:t>Τα σήματα διακοπής είναι σήματα που υποδεικνύουν στον εγκέφαλό μας ότι μια δραστηριότητα έχει ολοκληρωθεί και ότι πρέπει να συνεχίσετε. </a:t>
          </a:r>
          <a:endParaRPr lang="en-US"/>
        </a:p>
      </dgm:t>
    </dgm:pt>
    <dgm:pt modelId="{5DA2B035-C552-496C-A7A2-E9C4BD7FF52F}" type="parTrans" cxnId="{79C628CE-8E03-4716-BF41-58D79CA3C0BF}">
      <dgm:prSet/>
      <dgm:spPr/>
      <dgm:t>
        <a:bodyPr/>
        <a:lstStyle/>
        <a:p>
          <a:endParaRPr lang="en-US"/>
        </a:p>
      </dgm:t>
    </dgm:pt>
    <dgm:pt modelId="{62749B05-6351-429D-BA17-DDCC62CA188A}" type="sibTrans" cxnId="{79C628CE-8E03-4716-BF41-58D79CA3C0BF}">
      <dgm:prSet/>
      <dgm:spPr/>
      <dgm:t>
        <a:bodyPr/>
        <a:lstStyle/>
        <a:p>
          <a:endParaRPr lang="en-US"/>
        </a:p>
      </dgm:t>
    </dgm:pt>
    <dgm:pt modelId="{C01C2C8D-920E-45A6-B984-4B0CF41A5C36}">
      <dgm:prSet/>
      <dgm:spPr/>
      <dgm:t>
        <a:bodyPr/>
        <a:lstStyle/>
        <a:p>
          <a:r>
            <a:rPr lang="en-GB"/>
            <a:t>Σε αυτό το </a:t>
          </a:r>
          <a:r>
            <a:rPr lang="en-GB">
              <a:hlinkClick xmlns:r="http://schemas.openxmlformats.org/officeDocument/2006/relationships" r:id="rId1"/>
            </a:rPr>
            <a:t>βίντεο ο </a:t>
          </a:r>
          <a:r>
            <a:rPr lang="en-GB"/>
            <a:t>ψυχολόγος Adam Alter εξηγεί πόσο μεγάλο μέρος της τεχνολογίας μας στερείται ενδείξεων διακοπής και πώς μπορεί να μας κάνει λιγότερο ευτυχισμένους  </a:t>
          </a:r>
          <a:endParaRPr lang="en-US"/>
        </a:p>
      </dgm:t>
    </dgm:pt>
    <dgm:pt modelId="{30345BBD-8BB4-4307-80A7-24BB37F3CF83}" type="parTrans" cxnId="{4DB9FCFA-75F6-430E-A4EB-68385EFBEBB6}">
      <dgm:prSet/>
      <dgm:spPr/>
      <dgm:t>
        <a:bodyPr/>
        <a:lstStyle/>
        <a:p>
          <a:endParaRPr lang="en-US"/>
        </a:p>
      </dgm:t>
    </dgm:pt>
    <dgm:pt modelId="{4DEFAEE7-73E7-437F-A442-2A4985F10A9D}" type="sibTrans" cxnId="{4DB9FCFA-75F6-430E-A4EB-68385EFBEBB6}">
      <dgm:prSet/>
      <dgm:spPr/>
      <dgm:t>
        <a:bodyPr/>
        <a:lstStyle/>
        <a:p>
          <a:endParaRPr lang="en-US"/>
        </a:p>
      </dgm:t>
    </dgm:pt>
    <dgm:pt modelId="{CC9BCF8D-6089-40B8-A4BD-27100D9A1DEC}" type="pres">
      <dgm:prSet presAssocID="{70A77063-BD43-45C2-9313-42B57AE09D57}" presName="hierChild1" presStyleCnt="0">
        <dgm:presLayoutVars>
          <dgm:chPref val="1"/>
          <dgm:dir/>
          <dgm:animOne val="branch"/>
          <dgm:animLvl val="lvl"/>
          <dgm:resizeHandles/>
        </dgm:presLayoutVars>
      </dgm:prSet>
      <dgm:spPr/>
    </dgm:pt>
    <dgm:pt modelId="{E803ACE8-EE60-458D-A205-E16C1F7F9029}" type="pres">
      <dgm:prSet presAssocID="{300F8FA8-D223-49D6-A8B8-CB3777C815F4}" presName="hierRoot1" presStyleCnt="0"/>
      <dgm:spPr/>
    </dgm:pt>
    <dgm:pt modelId="{5FE0A31A-51B1-4BC8-8927-844217637E63}" type="pres">
      <dgm:prSet presAssocID="{300F8FA8-D223-49D6-A8B8-CB3777C815F4}" presName="composite" presStyleCnt="0"/>
      <dgm:spPr/>
    </dgm:pt>
    <dgm:pt modelId="{0E9CD0BC-E7A4-4B75-8836-A5BCAD5D643F}" type="pres">
      <dgm:prSet presAssocID="{300F8FA8-D223-49D6-A8B8-CB3777C815F4}" presName="background" presStyleLbl="node0" presStyleIdx="0" presStyleCnt="2"/>
      <dgm:spPr/>
    </dgm:pt>
    <dgm:pt modelId="{7B83E44E-F3F8-41F3-AE25-E62220ADF3F6}" type="pres">
      <dgm:prSet presAssocID="{300F8FA8-D223-49D6-A8B8-CB3777C815F4}" presName="text" presStyleLbl="fgAcc0" presStyleIdx="0" presStyleCnt="2">
        <dgm:presLayoutVars>
          <dgm:chPref val="3"/>
        </dgm:presLayoutVars>
      </dgm:prSet>
      <dgm:spPr/>
    </dgm:pt>
    <dgm:pt modelId="{8DB783AC-A249-46AF-A7EA-B617D1D06B8B}" type="pres">
      <dgm:prSet presAssocID="{300F8FA8-D223-49D6-A8B8-CB3777C815F4}" presName="hierChild2" presStyleCnt="0"/>
      <dgm:spPr/>
    </dgm:pt>
    <dgm:pt modelId="{E2033953-F0A1-4ADF-96B4-0C01A2EBC5E9}" type="pres">
      <dgm:prSet presAssocID="{C01C2C8D-920E-45A6-B984-4B0CF41A5C36}" presName="hierRoot1" presStyleCnt="0"/>
      <dgm:spPr/>
    </dgm:pt>
    <dgm:pt modelId="{FB436001-12F5-4AFB-B1A5-655C3BEA5846}" type="pres">
      <dgm:prSet presAssocID="{C01C2C8D-920E-45A6-B984-4B0CF41A5C36}" presName="composite" presStyleCnt="0"/>
      <dgm:spPr/>
    </dgm:pt>
    <dgm:pt modelId="{F2C8F7DB-F18F-4E5A-9D06-F5833459EDBC}" type="pres">
      <dgm:prSet presAssocID="{C01C2C8D-920E-45A6-B984-4B0CF41A5C36}" presName="background" presStyleLbl="node0" presStyleIdx="1" presStyleCnt="2"/>
      <dgm:spPr/>
    </dgm:pt>
    <dgm:pt modelId="{1AE93D7D-2B8E-4B65-8B7B-DC8DAD1CF989}" type="pres">
      <dgm:prSet presAssocID="{C01C2C8D-920E-45A6-B984-4B0CF41A5C36}" presName="text" presStyleLbl="fgAcc0" presStyleIdx="1" presStyleCnt="2">
        <dgm:presLayoutVars>
          <dgm:chPref val="3"/>
        </dgm:presLayoutVars>
      </dgm:prSet>
      <dgm:spPr/>
    </dgm:pt>
    <dgm:pt modelId="{ABC848F6-85FE-4E7B-B11A-31C6F8C0EBC9}" type="pres">
      <dgm:prSet presAssocID="{C01C2C8D-920E-45A6-B984-4B0CF41A5C36}" presName="hierChild2" presStyleCnt="0"/>
      <dgm:spPr/>
    </dgm:pt>
  </dgm:ptLst>
  <dgm:cxnLst>
    <dgm:cxn modelId="{33C6F7BE-63AC-4292-9AE6-3886E7727768}" type="presOf" srcId="{C01C2C8D-920E-45A6-B984-4B0CF41A5C36}" destId="{1AE93D7D-2B8E-4B65-8B7B-DC8DAD1CF989}" srcOrd="0" destOrd="0" presId="urn:microsoft.com/office/officeart/2005/8/layout/hierarchy1"/>
    <dgm:cxn modelId="{70C718C6-0FB9-45DA-BA2F-B144A06039E8}" type="presOf" srcId="{70A77063-BD43-45C2-9313-42B57AE09D57}" destId="{CC9BCF8D-6089-40B8-A4BD-27100D9A1DEC}" srcOrd="0" destOrd="0" presId="urn:microsoft.com/office/officeart/2005/8/layout/hierarchy1"/>
    <dgm:cxn modelId="{79C628CE-8E03-4716-BF41-58D79CA3C0BF}" srcId="{70A77063-BD43-45C2-9313-42B57AE09D57}" destId="{300F8FA8-D223-49D6-A8B8-CB3777C815F4}" srcOrd="0" destOrd="0" parTransId="{5DA2B035-C552-496C-A7A2-E9C4BD7FF52F}" sibTransId="{62749B05-6351-429D-BA17-DDCC62CA188A}"/>
    <dgm:cxn modelId="{98E173EA-8008-426E-A3E5-A26626123FF5}" type="presOf" srcId="{300F8FA8-D223-49D6-A8B8-CB3777C815F4}" destId="{7B83E44E-F3F8-41F3-AE25-E62220ADF3F6}" srcOrd="0" destOrd="0" presId="urn:microsoft.com/office/officeart/2005/8/layout/hierarchy1"/>
    <dgm:cxn modelId="{4DB9FCFA-75F6-430E-A4EB-68385EFBEBB6}" srcId="{70A77063-BD43-45C2-9313-42B57AE09D57}" destId="{C01C2C8D-920E-45A6-B984-4B0CF41A5C36}" srcOrd="1" destOrd="0" parTransId="{30345BBD-8BB4-4307-80A7-24BB37F3CF83}" sibTransId="{4DEFAEE7-73E7-437F-A442-2A4985F10A9D}"/>
    <dgm:cxn modelId="{3D39E8A4-1007-403A-96B5-440C04460B9D}" type="presParOf" srcId="{CC9BCF8D-6089-40B8-A4BD-27100D9A1DEC}" destId="{E803ACE8-EE60-458D-A205-E16C1F7F9029}" srcOrd="0" destOrd="0" presId="urn:microsoft.com/office/officeart/2005/8/layout/hierarchy1"/>
    <dgm:cxn modelId="{EE100805-0AC4-4515-930C-539630535B54}" type="presParOf" srcId="{E803ACE8-EE60-458D-A205-E16C1F7F9029}" destId="{5FE0A31A-51B1-4BC8-8927-844217637E63}" srcOrd="0" destOrd="0" presId="urn:microsoft.com/office/officeart/2005/8/layout/hierarchy1"/>
    <dgm:cxn modelId="{76F073E2-BFCC-4BF4-AD78-6986833F8923}" type="presParOf" srcId="{5FE0A31A-51B1-4BC8-8927-844217637E63}" destId="{0E9CD0BC-E7A4-4B75-8836-A5BCAD5D643F}" srcOrd="0" destOrd="0" presId="urn:microsoft.com/office/officeart/2005/8/layout/hierarchy1"/>
    <dgm:cxn modelId="{1B449591-CA2D-4359-A64C-508F7C142C83}" type="presParOf" srcId="{5FE0A31A-51B1-4BC8-8927-844217637E63}" destId="{7B83E44E-F3F8-41F3-AE25-E62220ADF3F6}" srcOrd="1" destOrd="0" presId="urn:microsoft.com/office/officeart/2005/8/layout/hierarchy1"/>
    <dgm:cxn modelId="{B4181300-EEA1-4B98-A47A-8E034D46D429}" type="presParOf" srcId="{E803ACE8-EE60-458D-A205-E16C1F7F9029}" destId="{8DB783AC-A249-46AF-A7EA-B617D1D06B8B}" srcOrd="1" destOrd="0" presId="urn:microsoft.com/office/officeart/2005/8/layout/hierarchy1"/>
    <dgm:cxn modelId="{33851CF8-DF44-468B-9F25-15CC439A64E2}" type="presParOf" srcId="{CC9BCF8D-6089-40B8-A4BD-27100D9A1DEC}" destId="{E2033953-F0A1-4ADF-96B4-0C01A2EBC5E9}" srcOrd="1" destOrd="0" presId="urn:microsoft.com/office/officeart/2005/8/layout/hierarchy1"/>
    <dgm:cxn modelId="{3EA569C6-9524-491B-B67E-C4CE4312632E}" type="presParOf" srcId="{E2033953-F0A1-4ADF-96B4-0C01A2EBC5E9}" destId="{FB436001-12F5-4AFB-B1A5-655C3BEA5846}" srcOrd="0" destOrd="0" presId="urn:microsoft.com/office/officeart/2005/8/layout/hierarchy1"/>
    <dgm:cxn modelId="{B44AEABB-52F4-41FD-9CEC-3B325D85809E}" type="presParOf" srcId="{FB436001-12F5-4AFB-B1A5-655C3BEA5846}" destId="{F2C8F7DB-F18F-4E5A-9D06-F5833459EDBC}" srcOrd="0" destOrd="0" presId="urn:microsoft.com/office/officeart/2005/8/layout/hierarchy1"/>
    <dgm:cxn modelId="{A96F28E6-6EB1-466E-915E-0811BDC87967}" type="presParOf" srcId="{FB436001-12F5-4AFB-B1A5-655C3BEA5846}" destId="{1AE93D7D-2B8E-4B65-8B7B-DC8DAD1CF989}" srcOrd="1" destOrd="0" presId="urn:microsoft.com/office/officeart/2005/8/layout/hierarchy1"/>
    <dgm:cxn modelId="{41D8B8FA-1DA7-4109-9BBA-29DC8B995139}" type="presParOf" srcId="{E2033953-F0A1-4ADF-96B4-0C01A2EBC5E9}" destId="{ABC848F6-85FE-4E7B-B11A-31C6F8C0EBC9}"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3EDEBE-9F5F-4DE7-BC67-4D6E3011F88F}"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2BB49DE-DC20-4E00-B840-329BB9C1FB11}">
      <dgm:prSet phldrT="[Text]" custT="1"/>
      <dgm:spPr/>
      <dgm:t>
        <a:bodyPr/>
        <a:lstStyle/>
        <a:p>
          <a:r>
            <a:rPr lang="en-ZA" sz="2400" dirty="0">
              <a:effectLst>
                <a:outerShdw blurRad="38100" dist="38100" dir="2700000" algn="tl">
                  <a:srgbClr val="000000">
                    <a:alpha val="43137"/>
                  </a:srgbClr>
                </a:outerShdw>
              </a:effectLst>
            </a:rPr>
            <a:t>Ξηρά μάτια</a:t>
          </a:r>
        </a:p>
      </dgm:t>
    </dgm:pt>
    <dgm:pt modelId="{E57D9091-B970-46F4-8A85-BF3F40842075}" type="parTrans" cxnId="{1C5C4B32-FF2E-4442-8535-40EF51705667}">
      <dgm:prSet/>
      <dgm:spPr/>
      <dgm:t>
        <a:bodyPr/>
        <a:lstStyle/>
        <a:p>
          <a:endParaRPr lang="en-ZA"/>
        </a:p>
      </dgm:t>
    </dgm:pt>
    <dgm:pt modelId="{69433ECE-3212-4059-BB7D-E765081C3E20}" type="sibTrans" cxnId="{1C5C4B32-FF2E-4442-8535-40EF51705667}">
      <dgm:prSet/>
      <dgm:spPr/>
      <dgm:t>
        <a:bodyPr/>
        <a:lstStyle/>
        <a:p>
          <a:endParaRPr lang="en-ZA"/>
        </a:p>
      </dgm:t>
    </dgm:pt>
    <dgm:pt modelId="{9D62F54B-5387-4C7A-919A-CD7642F5A790}">
      <dgm:prSet custT="1"/>
      <dgm:spPr/>
      <dgm:t>
        <a:bodyPr/>
        <a:lstStyle/>
        <a:p>
          <a:r>
            <a:rPr lang="en-ZA" sz="2400" dirty="0">
              <a:effectLst>
                <a:outerShdw blurRad="38100" dist="38100" dir="2700000" algn="tl">
                  <a:srgbClr val="000000">
                    <a:alpha val="43137"/>
                  </a:srgbClr>
                </a:outerShdw>
              </a:effectLst>
            </a:rPr>
            <a:t>Θολή όραση</a:t>
          </a:r>
        </a:p>
      </dgm:t>
    </dgm:pt>
    <dgm:pt modelId="{D3CC78E0-CDD8-4D84-AC7D-0A3CE0CEDE31}" type="parTrans" cxnId="{D2B7462A-53BC-4769-83CC-76D7F1E2C2C9}">
      <dgm:prSet/>
      <dgm:spPr/>
      <dgm:t>
        <a:bodyPr/>
        <a:lstStyle/>
        <a:p>
          <a:endParaRPr lang="en-ZA"/>
        </a:p>
      </dgm:t>
    </dgm:pt>
    <dgm:pt modelId="{6D23D8E8-4742-4DBD-A975-E7E0DD20F045}" type="sibTrans" cxnId="{D2B7462A-53BC-4769-83CC-76D7F1E2C2C9}">
      <dgm:prSet/>
      <dgm:spPr/>
      <dgm:t>
        <a:bodyPr/>
        <a:lstStyle/>
        <a:p>
          <a:endParaRPr lang="en-ZA"/>
        </a:p>
      </dgm:t>
    </dgm:pt>
    <dgm:pt modelId="{65356D72-EFA7-4A5E-B3F5-BED8AB6061A6}">
      <dgm:prSet custT="1"/>
      <dgm:spPr/>
      <dgm:t>
        <a:bodyPr/>
        <a:lstStyle/>
        <a:p>
          <a:r>
            <a:rPr lang="en-ZA" sz="2400">
              <a:effectLst>
                <a:outerShdw blurRad="38100" dist="38100" dir="2700000" algn="tl">
                  <a:srgbClr val="000000">
                    <a:alpha val="43137"/>
                  </a:srgbClr>
                </a:outerShdw>
              </a:effectLst>
            </a:rPr>
            <a:t>Δάκρυα και υγρά μάτια</a:t>
          </a:r>
        </a:p>
      </dgm:t>
    </dgm:pt>
    <dgm:pt modelId="{36BC0140-7924-4D64-84E3-B0E4D96DF805}" type="parTrans" cxnId="{D5B21215-7D42-4A0F-9865-7AC8A8DB98B7}">
      <dgm:prSet/>
      <dgm:spPr/>
      <dgm:t>
        <a:bodyPr/>
        <a:lstStyle/>
        <a:p>
          <a:endParaRPr lang="en-ZA"/>
        </a:p>
      </dgm:t>
    </dgm:pt>
    <dgm:pt modelId="{ADF1E836-BB55-4313-BFE1-2D6548C52B36}" type="sibTrans" cxnId="{D5B21215-7D42-4A0F-9865-7AC8A8DB98B7}">
      <dgm:prSet/>
      <dgm:spPr/>
      <dgm:t>
        <a:bodyPr/>
        <a:lstStyle/>
        <a:p>
          <a:endParaRPr lang="en-ZA"/>
        </a:p>
      </dgm:t>
    </dgm:pt>
    <dgm:pt modelId="{C7DA5008-2643-458F-85E4-1B9D95165C74}">
      <dgm:prSet custT="1"/>
      <dgm:spPr/>
      <dgm:t>
        <a:bodyPr/>
        <a:lstStyle/>
        <a:p>
          <a:r>
            <a:rPr lang="en-ZA" sz="2400">
              <a:effectLst>
                <a:outerShdw blurRad="38100" dist="38100" dir="2700000" algn="tl">
                  <a:srgbClr val="000000">
                    <a:alpha val="43137"/>
                  </a:srgbClr>
                </a:outerShdw>
              </a:effectLst>
            </a:rPr>
            <a:t>Πονοκέφαλος</a:t>
          </a:r>
        </a:p>
      </dgm:t>
    </dgm:pt>
    <dgm:pt modelId="{91B151DC-EB75-4331-928D-A84B042F4404}" type="parTrans" cxnId="{C205B0FE-299A-474E-B3F7-1A69F5DAC711}">
      <dgm:prSet/>
      <dgm:spPr/>
      <dgm:t>
        <a:bodyPr/>
        <a:lstStyle/>
        <a:p>
          <a:endParaRPr lang="en-ZA"/>
        </a:p>
      </dgm:t>
    </dgm:pt>
    <dgm:pt modelId="{BEE488D4-07BF-4F9A-8BD6-BD6336CE1C33}" type="sibTrans" cxnId="{C205B0FE-299A-474E-B3F7-1A69F5DAC711}">
      <dgm:prSet/>
      <dgm:spPr/>
      <dgm:t>
        <a:bodyPr/>
        <a:lstStyle/>
        <a:p>
          <a:endParaRPr lang="en-ZA"/>
        </a:p>
      </dgm:t>
    </dgm:pt>
    <dgm:pt modelId="{6360B56C-6586-4411-9EA2-6FEE5467AD05}" type="pres">
      <dgm:prSet presAssocID="{003EDEBE-9F5F-4DE7-BC67-4D6E3011F88F}" presName="diagram" presStyleCnt="0">
        <dgm:presLayoutVars>
          <dgm:dir/>
          <dgm:resizeHandles val="exact"/>
        </dgm:presLayoutVars>
      </dgm:prSet>
      <dgm:spPr/>
    </dgm:pt>
    <dgm:pt modelId="{9D619E03-2FF8-4863-BC1F-70D489FEBB64}" type="pres">
      <dgm:prSet presAssocID="{12BB49DE-DC20-4E00-B840-329BB9C1FB11}" presName="node" presStyleLbl="node1" presStyleIdx="0" presStyleCnt="4">
        <dgm:presLayoutVars>
          <dgm:bulletEnabled val="1"/>
        </dgm:presLayoutVars>
      </dgm:prSet>
      <dgm:spPr/>
    </dgm:pt>
    <dgm:pt modelId="{79859B1E-8618-4892-B202-FB7A80D2CF31}" type="pres">
      <dgm:prSet presAssocID="{69433ECE-3212-4059-BB7D-E765081C3E20}" presName="sibTrans" presStyleCnt="0"/>
      <dgm:spPr/>
    </dgm:pt>
    <dgm:pt modelId="{D5D7D7A1-C998-49BE-B31F-CD0DB66AC240}" type="pres">
      <dgm:prSet presAssocID="{9D62F54B-5387-4C7A-919A-CD7642F5A790}" presName="node" presStyleLbl="node1" presStyleIdx="1" presStyleCnt="4">
        <dgm:presLayoutVars>
          <dgm:bulletEnabled val="1"/>
        </dgm:presLayoutVars>
      </dgm:prSet>
      <dgm:spPr/>
    </dgm:pt>
    <dgm:pt modelId="{F93EF5EF-7B34-4E26-9420-8B87230072DC}" type="pres">
      <dgm:prSet presAssocID="{6D23D8E8-4742-4DBD-A975-E7E0DD20F045}" presName="sibTrans" presStyleCnt="0"/>
      <dgm:spPr/>
    </dgm:pt>
    <dgm:pt modelId="{15C72EAC-A8AA-4114-B58A-A87511F6E2CC}" type="pres">
      <dgm:prSet presAssocID="{65356D72-EFA7-4A5E-B3F5-BED8AB6061A6}" presName="node" presStyleLbl="node1" presStyleIdx="2" presStyleCnt="4">
        <dgm:presLayoutVars>
          <dgm:bulletEnabled val="1"/>
        </dgm:presLayoutVars>
      </dgm:prSet>
      <dgm:spPr/>
    </dgm:pt>
    <dgm:pt modelId="{5D065B16-8864-4E4C-8451-5BA9C5BFC4C1}" type="pres">
      <dgm:prSet presAssocID="{ADF1E836-BB55-4313-BFE1-2D6548C52B36}" presName="sibTrans" presStyleCnt="0"/>
      <dgm:spPr/>
    </dgm:pt>
    <dgm:pt modelId="{DABC7C39-B71D-4A9D-BC3B-15E8533EE7CE}" type="pres">
      <dgm:prSet presAssocID="{C7DA5008-2643-458F-85E4-1B9D95165C74}" presName="node" presStyleLbl="node1" presStyleIdx="3" presStyleCnt="4">
        <dgm:presLayoutVars>
          <dgm:bulletEnabled val="1"/>
        </dgm:presLayoutVars>
      </dgm:prSet>
      <dgm:spPr/>
    </dgm:pt>
  </dgm:ptLst>
  <dgm:cxnLst>
    <dgm:cxn modelId="{D5B21215-7D42-4A0F-9865-7AC8A8DB98B7}" srcId="{003EDEBE-9F5F-4DE7-BC67-4D6E3011F88F}" destId="{65356D72-EFA7-4A5E-B3F5-BED8AB6061A6}" srcOrd="2" destOrd="0" parTransId="{36BC0140-7924-4D64-84E3-B0E4D96DF805}" sibTransId="{ADF1E836-BB55-4313-BFE1-2D6548C52B36}"/>
    <dgm:cxn modelId="{3F65D61E-4FC4-4463-9849-97EE73672D91}" type="presOf" srcId="{003EDEBE-9F5F-4DE7-BC67-4D6E3011F88F}" destId="{6360B56C-6586-4411-9EA2-6FEE5467AD05}" srcOrd="0" destOrd="0" presId="urn:microsoft.com/office/officeart/2005/8/layout/default"/>
    <dgm:cxn modelId="{D2B7462A-53BC-4769-83CC-76D7F1E2C2C9}" srcId="{003EDEBE-9F5F-4DE7-BC67-4D6E3011F88F}" destId="{9D62F54B-5387-4C7A-919A-CD7642F5A790}" srcOrd="1" destOrd="0" parTransId="{D3CC78E0-CDD8-4D84-AC7D-0A3CE0CEDE31}" sibTransId="{6D23D8E8-4742-4DBD-A975-E7E0DD20F045}"/>
    <dgm:cxn modelId="{1C5C4B32-FF2E-4442-8535-40EF51705667}" srcId="{003EDEBE-9F5F-4DE7-BC67-4D6E3011F88F}" destId="{12BB49DE-DC20-4E00-B840-329BB9C1FB11}" srcOrd="0" destOrd="0" parTransId="{E57D9091-B970-46F4-8A85-BF3F40842075}" sibTransId="{69433ECE-3212-4059-BB7D-E765081C3E20}"/>
    <dgm:cxn modelId="{45891D43-743C-413D-B89A-D21E80D4B46A}" type="presOf" srcId="{65356D72-EFA7-4A5E-B3F5-BED8AB6061A6}" destId="{15C72EAC-A8AA-4114-B58A-A87511F6E2CC}" srcOrd="0" destOrd="0" presId="urn:microsoft.com/office/officeart/2005/8/layout/default"/>
    <dgm:cxn modelId="{1084CC57-1392-4950-95DE-528A076BA911}" type="presOf" srcId="{12BB49DE-DC20-4E00-B840-329BB9C1FB11}" destId="{9D619E03-2FF8-4863-BC1F-70D489FEBB64}" srcOrd="0" destOrd="0" presId="urn:microsoft.com/office/officeart/2005/8/layout/default"/>
    <dgm:cxn modelId="{67A590B7-102A-4FF4-87CE-88C2EF648B2D}" type="presOf" srcId="{9D62F54B-5387-4C7A-919A-CD7642F5A790}" destId="{D5D7D7A1-C998-49BE-B31F-CD0DB66AC240}" srcOrd="0" destOrd="0" presId="urn:microsoft.com/office/officeart/2005/8/layout/default"/>
    <dgm:cxn modelId="{D84F87BC-28C6-4673-A653-D527750C3920}" type="presOf" srcId="{C7DA5008-2643-458F-85E4-1B9D95165C74}" destId="{DABC7C39-B71D-4A9D-BC3B-15E8533EE7CE}" srcOrd="0" destOrd="0" presId="urn:microsoft.com/office/officeart/2005/8/layout/default"/>
    <dgm:cxn modelId="{C205B0FE-299A-474E-B3F7-1A69F5DAC711}" srcId="{003EDEBE-9F5F-4DE7-BC67-4D6E3011F88F}" destId="{C7DA5008-2643-458F-85E4-1B9D95165C74}" srcOrd="3" destOrd="0" parTransId="{91B151DC-EB75-4331-928D-A84B042F4404}" sibTransId="{BEE488D4-07BF-4F9A-8BD6-BD6336CE1C33}"/>
    <dgm:cxn modelId="{034BFF2F-2B1F-4B63-AFFB-464F5057CA42}" type="presParOf" srcId="{6360B56C-6586-4411-9EA2-6FEE5467AD05}" destId="{9D619E03-2FF8-4863-BC1F-70D489FEBB64}" srcOrd="0" destOrd="0" presId="urn:microsoft.com/office/officeart/2005/8/layout/default"/>
    <dgm:cxn modelId="{C3CF94C2-1346-4FA2-BF6A-7A0A588C3A59}" type="presParOf" srcId="{6360B56C-6586-4411-9EA2-6FEE5467AD05}" destId="{79859B1E-8618-4892-B202-FB7A80D2CF31}" srcOrd="1" destOrd="0" presId="urn:microsoft.com/office/officeart/2005/8/layout/default"/>
    <dgm:cxn modelId="{FF277115-A046-4271-9FC8-7ED6163AA19E}" type="presParOf" srcId="{6360B56C-6586-4411-9EA2-6FEE5467AD05}" destId="{D5D7D7A1-C998-49BE-B31F-CD0DB66AC240}" srcOrd="2" destOrd="0" presId="urn:microsoft.com/office/officeart/2005/8/layout/default"/>
    <dgm:cxn modelId="{1666F5FC-3DAE-4718-A36E-D73545AD28EB}" type="presParOf" srcId="{6360B56C-6586-4411-9EA2-6FEE5467AD05}" destId="{F93EF5EF-7B34-4E26-9420-8B87230072DC}" srcOrd="3" destOrd="0" presId="urn:microsoft.com/office/officeart/2005/8/layout/default"/>
    <dgm:cxn modelId="{D6AABABA-8057-4DC1-BEE2-CD305A0EA026}" type="presParOf" srcId="{6360B56C-6586-4411-9EA2-6FEE5467AD05}" destId="{15C72EAC-A8AA-4114-B58A-A87511F6E2CC}" srcOrd="4" destOrd="0" presId="urn:microsoft.com/office/officeart/2005/8/layout/default"/>
    <dgm:cxn modelId="{DD114057-0C54-4FCC-AA57-EAE49BDC9709}" type="presParOf" srcId="{6360B56C-6586-4411-9EA2-6FEE5467AD05}" destId="{5D065B16-8864-4E4C-8451-5BA9C5BFC4C1}" srcOrd="5" destOrd="0" presId="urn:microsoft.com/office/officeart/2005/8/layout/default"/>
    <dgm:cxn modelId="{C7F2357E-3C41-457F-A2AE-60E8A5921C9C}" type="presParOf" srcId="{6360B56C-6586-4411-9EA2-6FEE5467AD05}" destId="{DABC7C39-B71D-4A9D-BC3B-15E8533EE7CE}"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85D478-8AD2-4EDA-8A80-AB264E1D2D7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941DA27-D5B7-45DD-B0A3-0945CC645B16}">
      <dgm:prSet phldrT="[Text]" custT="1"/>
      <dgm:spPr/>
      <dgm:t>
        <a:bodyPr/>
        <a:lstStyle/>
        <a:p>
          <a:r>
            <a:rPr lang="en-GB" sz="2400" b="1" dirty="0">
              <a:effectLst>
                <a:outerShdw blurRad="38100" dist="38100" dir="2700000" algn="tl">
                  <a:srgbClr val="000000">
                    <a:alpha val="43137"/>
                  </a:srgbClr>
                </a:outerShdw>
              </a:effectLst>
            </a:rPr>
            <a:t>Χρησιμοποιήστε τον κανόνα ¨20-20-20¨</a:t>
          </a:r>
          <a:r>
            <a:rPr lang="en-GB" sz="2400" dirty="0">
              <a:effectLst>
                <a:outerShdw blurRad="38100" dist="38100" dir="2700000" algn="tl">
                  <a:srgbClr val="000000">
                    <a:alpha val="43137"/>
                  </a:srgbClr>
                </a:outerShdw>
              </a:effectLst>
            </a:rPr>
            <a:t>. Κάθε 20 λεπτά κοιτάξτε μακριά από την οθόνη και κάντε ένα διάλειμμα. Αυτό επιτρέπει στα μάτια να ανανεωθούν. </a:t>
          </a:r>
          <a:endParaRPr lang="en-ZA" sz="2400" dirty="0">
            <a:effectLst>
              <a:outerShdw blurRad="38100" dist="38100" dir="2700000" algn="tl">
                <a:srgbClr val="000000">
                  <a:alpha val="43137"/>
                </a:srgbClr>
              </a:outerShdw>
            </a:effectLst>
          </a:endParaRPr>
        </a:p>
      </dgm:t>
    </dgm:pt>
    <dgm:pt modelId="{59FC185C-D261-41F0-BDBE-8CDBFBEC3459}" type="parTrans" cxnId="{15C67625-17C0-4690-B8C1-F4384B91D013}">
      <dgm:prSet/>
      <dgm:spPr/>
      <dgm:t>
        <a:bodyPr/>
        <a:lstStyle/>
        <a:p>
          <a:endParaRPr lang="en-ZA"/>
        </a:p>
      </dgm:t>
    </dgm:pt>
    <dgm:pt modelId="{FB0D7AB2-FA3A-4A40-AA5D-C0B0C13533C6}" type="sibTrans" cxnId="{15C67625-17C0-4690-B8C1-F4384B91D013}">
      <dgm:prSet/>
      <dgm:spPr/>
      <dgm:t>
        <a:bodyPr/>
        <a:lstStyle/>
        <a:p>
          <a:endParaRPr lang="en-ZA"/>
        </a:p>
      </dgm:t>
    </dgm:pt>
    <dgm:pt modelId="{F3039D61-B98C-432E-86F2-8BC2E7366690}">
      <dgm:prSet custT="1"/>
      <dgm:spPr/>
      <dgm:t>
        <a:bodyPr/>
        <a:lstStyle/>
        <a:p>
          <a:r>
            <a:rPr lang="en-GB" sz="2400" b="1" dirty="0">
              <a:effectLst>
                <a:outerShdw blurRad="38100" dist="38100" dir="2700000" algn="tl">
                  <a:srgbClr val="000000">
                    <a:alpha val="43137"/>
                  </a:srgbClr>
                </a:outerShdw>
              </a:effectLst>
            </a:rPr>
            <a:t>Κρατήστε απόσταση: </a:t>
          </a:r>
          <a:r>
            <a:rPr lang="en-GB" sz="2400" dirty="0">
              <a:effectLst>
                <a:outerShdw blurRad="38100" dist="38100" dir="2700000" algn="tl">
                  <a:srgbClr val="000000">
                    <a:alpha val="43137"/>
                  </a:srgbClr>
                </a:outerShdw>
              </a:effectLst>
            </a:rPr>
            <a:t>Καθίστε περίπου 25 ίντσες ή σε απόσταση ενός χεριού από την οθόνη. Διατηρήστε σωστή στάση του σώματος για να αποφύγετε τον πόνο στη μέση.</a:t>
          </a:r>
          <a:endParaRPr lang="en-ZA" sz="2400" dirty="0">
            <a:effectLst>
              <a:outerShdw blurRad="38100" dist="38100" dir="2700000" algn="tl">
                <a:srgbClr val="000000">
                  <a:alpha val="43137"/>
                </a:srgbClr>
              </a:outerShdw>
            </a:effectLst>
          </a:endParaRPr>
        </a:p>
      </dgm:t>
    </dgm:pt>
    <dgm:pt modelId="{83D1F808-F36F-4DFC-BDA6-E4E2F5A86039}" type="parTrans" cxnId="{B853A6AB-556E-4718-ACD1-59ACD814C9C8}">
      <dgm:prSet/>
      <dgm:spPr/>
      <dgm:t>
        <a:bodyPr/>
        <a:lstStyle/>
        <a:p>
          <a:endParaRPr lang="en-ZA"/>
        </a:p>
      </dgm:t>
    </dgm:pt>
    <dgm:pt modelId="{1B09AC86-0140-4B43-B86D-D485FE00F5F5}" type="sibTrans" cxnId="{B853A6AB-556E-4718-ACD1-59ACD814C9C8}">
      <dgm:prSet/>
      <dgm:spPr/>
      <dgm:t>
        <a:bodyPr/>
        <a:lstStyle/>
        <a:p>
          <a:endParaRPr lang="en-ZA"/>
        </a:p>
      </dgm:t>
    </dgm:pt>
    <dgm:pt modelId="{9342BFCE-3EFC-4AE7-B450-91F269B67BC6}">
      <dgm:prSet custT="1"/>
      <dgm:spPr/>
      <dgm:t>
        <a:bodyPr/>
        <a:lstStyle/>
        <a:p>
          <a:r>
            <a:rPr lang="en-GB" sz="2400" dirty="0">
              <a:effectLst>
                <a:outerShdw blurRad="38100" dist="38100" dir="2700000" algn="tl">
                  <a:srgbClr val="000000">
                    <a:alpha val="43137"/>
                  </a:srgbClr>
                </a:outerShdw>
              </a:effectLst>
            </a:rPr>
            <a:t>Ρυθμίστε τη φωτεινότητα της οθόνης μειώνοντας το φωτισμό κοντά στην οθόνη. </a:t>
          </a:r>
          <a:endParaRPr lang="en-ZA" sz="2400" dirty="0">
            <a:effectLst>
              <a:outerShdw blurRad="38100" dist="38100" dir="2700000" algn="tl">
                <a:srgbClr val="000000">
                  <a:alpha val="43137"/>
                </a:srgbClr>
              </a:outerShdw>
            </a:effectLst>
          </a:endParaRPr>
        </a:p>
      </dgm:t>
    </dgm:pt>
    <dgm:pt modelId="{ABCD0E76-68C1-4B3A-88FC-243FF9753244}" type="parTrans" cxnId="{A982A85A-EF9B-4C70-B13A-504A9A81D0F3}">
      <dgm:prSet/>
      <dgm:spPr/>
      <dgm:t>
        <a:bodyPr/>
        <a:lstStyle/>
        <a:p>
          <a:endParaRPr lang="en-ZA"/>
        </a:p>
      </dgm:t>
    </dgm:pt>
    <dgm:pt modelId="{3E88EEED-0842-4B72-8FB7-2599CDE8592A}" type="sibTrans" cxnId="{A982A85A-EF9B-4C70-B13A-504A9A81D0F3}">
      <dgm:prSet/>
      <dgm:spPr/>
      <dgm:t>
        <a:bodyPr/>
        <a:lstStyle/>
        <a:p>
          <a:endParaRPr lang="en-ZA"/>
        </a:p>
      </dgm:t>
    </dgm:pt>
    <dgm:pt modelId="{F89D1BFD-35E0-4AE0-BA33-012F4480DBE2}" type="pres">
      <dgm:prSet presAssocID="{0F85D478-8AD2-4EDA-8A80-AB264E1D2D76}" presName="diagram" presStyleCnt="0">
        <dgm:presLayoutVars>
          <dgm:dir/>
          <dgm:resizeHandles val="exact"/>
        </dgm:presLayoutVars>
      </dgm:prSet>
      <dgm:spPr/>
    </dgm:pt>
    <dgm:pt modelId="{5DB5C81F-0F3C-4560-9117-8B810900156F}" type="pres">
      <dgm:prSet presAssocID="{1941DA27-D5B7-45DD-B0A3-0945CC645B16}" presName="node" presStyleLbl="node1" presStyleIdx="0" presStyleCnt="3" custScaleY="111082">
        <dgm:presLayoutVars>
          <dgm:bulletEnabled val="1"/>
        </dgm:presLayoutVars>
      </dgm:prSet>
      <dgm:spPr/>
    </dgm:pt>
    <dgm:pt modelId="{FD54FFD9-9CE1-4A85-9E21-272696A56019}" type="pres">
      <dgm:prSet presAssocID="{FB0D7AB2-FA3A-4A40-AA5D-C0B0C13533C6}" presName="sibTrans" presStyleCnt="0"/>
      <dgm:spPr/>
    </dgm:pt>
    <dgm:pt modelId="{6A97FB48-6C25-43A2-9894-490D227AF1B5}" type="pres">
      <dgm:prSet presAssocID="{F3039D61-B98C-432E-86F2-8BC2E7366690}" presName="node" presStyleLbl="node1" presStyleIdx="1" presStyleCnt="3" custScaleY="111082">
        <dgm:presLayoutVars>
          <dgm:bulletEnabled val="1"/>
        </dgm:presLayoutVars>
      </dgm:prSet>
      <dgm:spPr/>
    </dgm:pt>
    <dgm:pt modelId="{7437D04B-A00E-4B00-B682-B0D17E1B9183}" type="pres">
      <dgm:prSet presAssocID="{1B09AC86-0140-4B43-B86D-D485FE00F5F5}" presName="sibTrans" presStyleCnt="0"/>
      <dgm:spPr/>
    </dgm:pt>
    <dgm:pt modelId="{FE428BE7-E4B9-4D1A-BF57-16AA8D040082}" type="pres">
      <dgm:prSet presAssocID="{9342BFCE-3EFC-4AE7-B450-91F269B67BC6}" presName="node" presStyleLbl="node1" presStyleIdx="2" presStyleCnt="3" custScaleY="111082">
        <dgm:presLayoutVars>
          <dgm:bulletEnabled val="1"/>
        </dgm:presLayoutVars>
      </dgm:prSet>
      <dgm:spPr/>
    </dgm:pt>
  </dgm:ptLst>
  <dgm:cxnLst>
    <dgm:cxn modelId="{53581E0A-C887-4E19-909B-965D13B43D18}" type="presOf" srcId="{9342BFCE-3EFC-4AE7-B450-91F269B67BC6}" destId="{FE428BE7-E4B9-4D1A-BF57-16AA8D040082}" srcOrd="0" destOrd="0" presId="urn:microsoft.com/office/officeart/2005/8/layout/default"/>
    <dgm:cxn modelId="{15C67625-17C0-4690-B8C1-F4384B91D013}" srcId="{0F85D478-8AD2-4EDA-8A80-AB264E1D2D76}" destId="{1941DA27-D5B7-45DD-B0A3-0945CC645B16}" srcOrd="0" destOrd="0" parTransId="{59FC185C-D261-41F0-BDBE-8CDBFBEC3459}" sibTransId="{FB0D7AB2-FA3A-4A40-AA5D-C0B0C13533C6}"/>
    <dgm:cxn modelId="{A8FA2261-581D-4BCB-9B3E-5BB6DB27F9BA}" type="presOf" srcId="{F3039D61-B98C-432E-86F2-8BC2E7366690}" destId="{6A97FB48-6C25-43A2-9894-490D227AF1B5}" srcOrd="0" destOrd="0" presId="urn:microsoft.com/office/officeart/2005/8/layout/default"/>
    <dgm:cxn modelId="{A982A85A-EF9B-4C70-B13A-504A9A81D0F3}" srcId="{0F85D478-8AD2-4EDA-8A80-AB264E1D2D76}" destId="{9342BFCE-3EFC-4AE7-B450-91F269B67BC6}" srcOrd="2" destOrd="0" parTransId="{ABCD0E76-68C1-4B3A-88FC-243FF9753244}" sibTransId="{3E88EEED-0842-4B72-8FB7-2599CDE8592A}"/>
    <dgm:cxn modelId="{E04DD187-32D5-4BD9-B02F-BE25218AE2F5}" type="presOf" srcId="{1941DA27-D5B7-45DD-B0A3-0945CC645B16}" destId="{5DB5C81F-0F3C-4560-9117-8B810900156F}" srcOrd="0" destOrd="0" presId="urn:microsoft.com/office/officeart/2005/8/layout/default"/>
    <dgm:cxn modelId="{B853A6AB-556E-4718-ACD1-59ACD814C9C8}" srcId="{0F85D478-8AD2-4EDA-8A80-AB264E1D2D76}" destId="{F3039D61-B98C-432E-86F2-8BC2E7366690}" srcOrd="1" destOrd="0" parTransId="{83D1F808-F36F-4DFC-BDA6-E4E2F5A86039}" sibTransId="{1B09AC86-0140-4B43-B86D-D485FE00F5F5}"/>
    <dgm:cxn modelId="{711051D8-110E-467B-9F3F-822CFBDB04E5}" type="presOf" srcId="{0F85D478-8AD2-4EDA-8A80-AB264E1D2D76}" destId="{F89D1BFD-35E0-4AE0-BA33-012F4480DBE2}" srcOrd="0" destOrd="0" presId="urn:microsoft.com/office/officeart/2005/8/layout/default"/>
    <dgm:cxn modelId="{37169787-108B-41E9-9BC4-C735DB08DED4}" type="presParOf" srcId="{F89D1BFD-35E0-4AE0-BA33-012F4480DBE2}" destId="{5DB5C81F-0F3C-4560-9117-8B810900156F}" srcOrd="0" destOrd="0" presId="urn:microsoft.com/office/officeart/2005/8/layout/default"/>
    <dgm:cxn modelId="{B8B438A0-B7DC-4573-A132-9290DDE50937}" type="presParOf" srcId="{F89D1BFD-35E0-4AE0-BA33-012F4480DBE2}" destId="{FD54FFD9-9CE1-4A85-9E21-272696A56019}" srcOrd="1" destOrd="0" presId="urn:microsoft.com/office/officeart/2005/8/layout/default"/>
    <dgm:cxn modelId="{E310E447-EBFB-4380-8B8F-392A599B4692}" type="presParOf" srcId="{F89D1BFD-35E0-4AE0-BA33-012F4480DBE2}" destId="{6A97FB48-6C25-43A2-9894-490D227AF1B5}" srcOrd="2" destOrd="0" presId="urn:microsoft.com/office/officeart/2005/8/layout/default"/>
    <dgm:cxn modelId="{8D880673-15B4-4A82-B4C3-50CFADC40A20}" type="presParOf" srcId="{F89D1BFD-35E0-4AE0-BA33-012F4480DBE2}" destId="{7437D04B-A00E-4B00-B682-B0D17E1B9183}" srcOrd="3" destOrd="0" presId="urn:microsoft.com/office/officeart/2005/8/layout/default"/>
    <dgm:cxn modelId="{05A3B6E3-7EA5-4744-AA5E-AC6202E7B8F4}" type="presParOf" srcId="{F89D1BFD-35E0-4AE0-BA33-012F4480DBE2}" destId="{FE428BE7-E4B9-4D1A-BF57-16AA8D040082}"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837897-2C1C-4DAE-8810-BE0E174ACDC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B80AA02-2152-413A-ADF7-F9EF066F7A3E}">
      <dgm:prSet phldrT="[Text]" custT="1"/>
      <dgm:spPr/>
      <dgm:t>
        <a:bodyPr/>
        <a:lstStyle/>
        <a:p>
          <a:r>
            <a:rPr lang="en-GB" sz="2400" b="1" dirty="0">
              <a:effectLst>
                <a:outerShdw blurRad="38100" dist="38100" dir="2700000" algn="tl">
                  <a:srgbClr val="000000">
                    <a:alpha val="43137"/>
                  </a:srgbClr>
                </a:outerShdw>
              </a:effectLst>
            </a:rPr>
            <a:t>1. Υιοθέτηση: </a:t>
          </a:r>
          <a:r>
            <a:rPr lang="en-GB" sz="2400" dirty="0">
              <a:effectLst>
                <a:outerShdw blurRad="38100" dist="38100" dir="2700000" algn="tl">
                  <a:srgbClr val="000000">
                    <a:alpha val="43137"/>
                  </a:srgbClr>
                </a:outerShdw>
              </a:effectLst>
            </a:rPr>
            <a:t>Το σημείο υιοθέτησης της τεχνολογίας</a:t>
          </a:r>
          <a:endParaRPr lang="en-ZA" sz="2400" dirty="0">
            <a:effectLst>
              <a:outerShdw blurRad="38100" dist="38100" dir="2700000" algn="tl">
                <a:srgbClr val="000000">
                  <a:alpha val="43137"/>
                </a:srgbClr>
              </a:outerShdw>
            </a:effectLst>
          </a:endParaRPr>
        </a:p>
      </dgm:t>
    </dgm:pt>
    <dgm:pt modelId="{96E0F918-3534-4884-8267-D175A2603FF4}" type="parTrans" cxnId="{52F78AFA-0F02-427E-9808-8CBF5DCB26A6}">
      <dgm:prSet/>
      <dgm:spPr/>
      <dgm:t>
        <a:bodyPr/>
        <a:lstStyle/>
        <a:p>
          <a:endParaRPr lang="en-ZA"/>
        </a:p>
      </dgm:t>
    </dgm:pt>
    <dgm:pt modelId="{EE48BCAF-6636-4231-94AF-AF4AB3CE7454}" type="sibTrans" cxnId="{52F78AFA-0F02-427E-9808-8CBF5DCB26A6}">
      <dgm:prSet/>
      <dgm:spPr/>
      <dgm:t>
        <a:bodyPr/>
        <a:lstStyle/>
        <a:p>
          <a:endParaRPr lang="en-ZA"/>
        </a:p>
      </dgm:t>
    </dgm:pt>
    <dgm:pt modelId="{BA220CBC-64BA-4344-8CA4-D5FD846B98EA}">
      <dgm:prSet custT="1"/>
      <dgm:spPr/>
      <dgm:t>
        <a:bodyPr/>
        <a:lstStyle/>
        <a:p>
          <a:r>
            <a:rPr lang="en-GB" sz="2400" b="1" dirty="0">
              <a:effectLst>
                <a:outerShdw blurRad="38100" dist="38100" dir="2700000" algn="tl">
                  <a:srgbClr val="000000">
                    <a:alpha val="43137"/>
                  </a:srgbClr>
                </a:outerShdw>
              </a:effectLst>
            </a:rPr>
            <a:t>2. Διεπαφή: </a:t>
          </a:r>
          <a:r>
            <a:rPr lang="en-GB" sz="2400" dirty="0">
              <a:effectLst>
                <a:outerShdw blurRad="38100" dist="38100" dir="2700000" algn="tl">
                  <a:srgbClr val="000000">
                    <a:alpha val="43137"/>
                  </a:srgbClr>
                </a:outerShdw>
              </a:effectLst>
            </a:rPr>
            <a:t>Η εμπειρία της αλληλεπίδρασης με την τεχνολογία</a:t>
          </a:r>
          <a:endParaRPr lang="en-ZA" sz="2400" dirty="0">
            <a:effectLst>
              <a:outerShdw blurRad="38100" dist="38100" dir="2700000" algn="tl">
                <a:srgbClr val="000000">
                  <a:alpha val="43137"/>
                </a:srgbClr>
              </a:outerShdw>
            </a:effectLst>
          </a:endParaRPr>
        </a:p>
      </dgm:t>
    </dgm:pt>
    <dgm:pt modelId="{2BB983E2-4738-44BD-8185-547007FE4ABA}" type="parTrans" cxnId="{60F3192F-3FAA-4126-988B-9609933CC731}">
      <dgm:prSet/>
      <dgm:spPr/>
      <dgm:t>
        <a:bodyPr/>
        <a:lstStyle/>
        <a:p>
          <a:endParaRPr lang="en-ZA"/>
        </a:p>
      </dgm:t>
    </dgm:pt>
    <dgm:pt modelId="{B042A279-CD7A-4900-A367-AA385B38781B}" type="sibTrans" cxnId="{60F3192F-3FAA-4126-988B-9609933CC731}">
      <dgm:prSet/>
      <dgm:spPr/>
      <dgm:t>
        <a:bodyPr/>
        <a:lstStyle/>
        <a:p>
          <a:endParaRPr lang="en-ZA"/>
        </a:p>
      </dgm:t>
    </dgm:pt>
    <dgm:pt modelId="{8B214D75-175C-4B66-A25F-9BDCAF583E83}">
      <dgm:prSet custT="1"/>
      <dgm:spPr/>
      <dgm:t>
        <a:bodyPr/>
        <a:lstStyle/>
        <a:p>
          <a:r>
            <a:rPr lang="en-GB" sz="2400" b="1" dirty="0">
              <a:effectLst>
                <a:outerShdw blurRad="38100" dist="38100" dir="2700000" algn="tl">
                  <a:srgbClr val="000000">
                    <a:alpha val="43137"/>
                  </a:srgbClr>
                </a:outerShdw>
              </a:effectLst>
            </a:rPr>
            <a:t>3. Εργασία: </a:t>
          </a:r>
          <a:r>
            <a:rPr lang="en-GB" sz="2400" dirty="0">
              <a:effectLst>
                <a:outerShdw blurRad="38100" dist="38100" dir="2700000" algn="tl">
                  <a:srgbClr val="000000">
                    <a:alpha val="43137"/>
                  </a:srgbClr>
                </a:outerShdw>
              </a:effectLst>
            </a:rPr>
            <a:t>Ως αποτέλεσμα της ενασχόλησης με συγκεκριμένες τεχνολογικές εργασίες</a:t>
          </a:r>
          <a:endParaRPr lang="en-ZA" sz="2400" dirty="0">
            <a:effectLst>
              <a:outerShdw blurRad="38100" dist="38100" dir="2700000" algn="tl">
                <a:srgbClr val="000000">
                  <a:alpha val="43137"/>
                </a:srgbClr>
              </a:outerShdw>
            </a:effectLst>
          </a:endParaRPr>
        </a:p>
      </dgm:t>
    </dgm:pt>
    <dgm:pt modelId="{5F292A7A-C0E6-41AC-85D7-CF406247448D}" type="parTrans" cxnId="{7F200CF9-2B58-4159-A189-D9C455B3165D}">
      <dgm:prSet/>
      <dgm:spPr/>
      <dgm:t>
        <a:bodyPr/>
        <a:lstStyle/>
        <a:p>
          <a:endParaRPr lang="en-ZA"/>
        </a:p>
      </dgm:t>
    </dgm:pt>
    <dgm:pt modelId="{12259666-2654-4771-B46F-FA015C262B73}" type="sibTrans" cxnId="{7F200CF9-2B58-4159-A189-D9C455B3165D}">
      <dgm:prSet/>
      <dgm:spPr/>
      <dgm:t>
        <a:bodyPr/>
        <a:lstStyle/>
        <a:p>
          <a:endParaRPr lang="en-ZA"/>
        </a:p>
      </dgm:t>
    </dgm:pt>
    <dgm:pt modelId="{1AA88F2A-CCD0-4AB0-8CD8-DB7BEC7A41AF}" type="pres">
      <dgm:prSet presAssocID="{67837897-2C1C-4DAE-8810-BE0E174ACDCD}" presName="diagram" presStyleCnt="0">
        <dgm:presLayoutVars>
          <dgm:dir/>
          <dgm:resizeHandles val="exact"/>
        </dgm:presLayoutVars>
      </dgm:prSet>
      <dgm:spPr/>
    </dgm:pt>
    <dgm:pt modelId="{E551D4D3-4F79-457F-9F76-186F3527B546}" type="pres">
      <dgm:prSet presAssocID="{0B80AA02-2152-413A-ADF7-F9EF066F7A3E}" presName="node" presStyleLbl="node1" presStyleIdx="0" presStyleCnt="3">
        <dgm:presLayoutVars>
          <dgm:bulletEnabled val="1"/>
        </dgm:presLayoutVars>
      </dgm:prSet>
      <dgm:spPr/>
    </dgm:pt>
    <dgm:pt modelId="{586677FE-8610-4886-835C-50EBF97B1648}" type="pres">
      <dgm:prSet presAssocID="{EE48BCAF-6636-4231-94AF-AF4AB3CE7454}" presName="sibTrans" presStyleCnt="0"/>
      <dgm:spPr/>
    </dgm:pt>
    <dgm:pt modelId="{FF8BC855-B7E7-4217-9CF1-3F68C789247D}" type="pres">
      <dgm:prSet presAssocID="{BA220CBC-64BA-4344-8CA4-D5FD846B98EA}" presName="node" presStyleLbl="node1" presStyleIdx="1" presStyleCnt="3">
        <dgm:presLayoutVars>
          <dgm:bulletEnabled val="1"/>
        </dgm:presLayoutVars>
      </dgm:prSet>
      <dgm:spPr/>
    </dgm:pt>
    <dgm:pt modelId="{9E2794D2-1BF2-4579-9B61-E1BA4C72CC03}" type="pres">
      <dgm:prSet presAssocID="{B042A279-CD7A-4900-A367-AA385B38781B}" presName="sibTrans" presStyleCnt="0"/>
      <dgm:spPr/>
    </dgm:pt>
    <dgm:pt modelId="{59F25F2D-BCD1-4EFC-986B-57461D6303F1}" type="pres">
      <dgm:prSet presAssocID="{8B214D75-175C-4B66-A25F-9BDCAF583E83}" presName="node" presStyleLbl="node1" presStyleIdx="2" presStyleCnt="3">
        <dgm:presLayoutVars>
          <dgm:bulletEnabled val="1"/>
        </dgm:presLayoutVars>
      </dgm:prSet>
      <dgm:spPr/>
    </dgm:pt>
  </dgm:ptLst>
  <dgm:cxnLst>
    <dgm:cxn modelId="{EA9CC50C-C986-46B6-96DB-886027ED3A6E}" type="presOf" srcId="{67837897-2C1C-4DAE-8810-BE0E174ACDCD}" destId="{1AA88F2A-CCD0-4AB0-8CD8-DB7BEC7A41AF}" srcOrd="0" destOrd="0" presId="urn:microsoft.com/office/officeart/2005/8/layout/default"/>
    <dgm:cxn modelId="{D4363F2A-27C4-4C92-9FF8-12E1FA1F27B9}" type="presOf" srcId="{8B214D75-175C-4B66-A25F-9BDCAF583E83}" destId="{59F25F2D-BCD1-4EFC-986B-57461D6303F1}" srcOrd="0" destOrd="0" presId="urn:microsoft.com/office/officeart/2005/8/layout/default"/>
    <dgm:cxn modelId="{60F3192F-3FAA-4126-988B-9609933CC731}" srcId="{67837897-2C1C-4DAE-8810-BE0E174ACDCD}" destId="{BA220CBC-64BA-4344-8CA4-D5FD846B98EA}" srcOrd="1" destOrd="0" parTransId="{2BB983E2-4738-44BD-8185-547007FE4ABA}" sibTransId="{B042A279-CD7A-4900-A367-AA385B38781B}"/>
    <dgm:cxn modelId="{9511C482-197A-48DE-B015-CCE0BE6D4F55}" type="presOf" srcId="{0B80AA02-2152-413A-ADF7-F9EF066F7A3E}" destId="{E551D4D3-4F79-457F-9F76-186F3527B546}" srcOrd="0" destOrd="0" presId="urn:microsoft.com/office/officeart/2005/8/layout/default"/>
    <dgm:cxn modelId="{7F200CF9-2B58-4159-A189-D9C455B3165D}" srcId="{67837897-2C1C-4DAE-8810-BE0E174ACDCD}" destId="{8B214D75-175C-4B66-A25F-9BDCAF583E83}" srcOrd="2" destOrd="0" parTransId="{5F292A7A-C0E6-41AC-85D7-CF406247448D}" sibTransId="{12259666-2654-4771-B46F-FA015C262B73}"/>
    <dgm:cxn modelId="{F9F091F9-1FBA-4CDD-9CE3-A7997709E151}" type="presOf" srcId="{BA220CBC-64BA-4344-8CA4-D5FD846B98EA}" destId="{FF8BC855-B7E7-4217-9CF1-3F68C789247D}" srcOrd="0" destOrd="0" presId="urn:microsoft.com/office/officeart/2005/8/layout/default"/>
    <dgm:cxn modelId="{52F78AFA-0F02-427E-9808-8CBF5DCB26A6}" srcId="{67837897-2C1C-4DAE-8810-BE0E174ACDCD}" destId="{0B80AA02-2152-413A-ADF7-F9EF066F7A3E}" srcOrd="0" destOrd="0" parTransId="{96E0F918-3534-4884-8267-D175A2603FF4}" sibTransId="{EE48BCAF-6636-4231-94AF-AF4AB3CE7454}"/>
    <dgm:cxn modelId="{2CCA5881-4D1B-4998-987E-460A98F008A7}" type="presParOf" srcId="{1AA88F2A-CCD0-4AB0-8CD8-DB7BEC7A41AF}" destId="{E551D4D3-4F79-457F-9F76-186F3527B546}" srcOrd="0" destOrd="0" presId="urn:microsoft.com/office/officeart/2005/8/layout/default"/>
    <dgm:cxn modelId="{6D62F904-EBC8-48B6-912B-5DF7DFD0AAF2}" type="presParOf" srcId="{1AA88F2A-CCD0-4AB0-8CD8-DB7BEC7A41AF}" destId="{586677FE-8610-4886-835C-50EBF97B1648}" srcOrd="1" destOrd="0" presId="urn:microsoft.com/office/officeart/2005/8/layout/default"/>
    <dgm:cxn modelId="{F8E03CDB-C181-44E2-B5B2-FB90384BC7E7}" type="presParOf" srcId="{1AA88F2A-CCD0-4AB0-8CD8-DB7BEC7A41AF}" destId="{FF8BC855-B7E7-4217-9CF1-3F68C789247D}" srcOrd="2" destOrd="0" presId="urn:microsoft.com/office/officeart/2005/8/layout/default"/>
    <dgm:cxn modelId="{32EDDC39-BE2A-40C1-B84A-D39F911BE6D1}" type="presParOf" srcId="{1AA88F2A-CCD0-4AB0-8CD8-DB7BEC7A41AF}" destId="{9E2794D2-1BF2-4579-9B61-E1BA4C72CC03}" srcOrd="3" destOrd="0" presId="urn:microsoft.com/office/officeart/2005/8/layout/default"/>
    <dgm:cxn modelId="{54FA706A-4CB4-475D-BA23-6C9F4881B0CF}" type="presParOf" srcId="{1AA88F2A-CCD0-4AB0-8CD8-DB7BEC7A41AF}" destId="{59F25F2D-BCD1-4EFC-986B-57461D6303F1}"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837897-2C1C-4DAE-8810-BE0E174ACDC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C571F1D-F079-48EC-933C-DF5239C3564D}">
      <dgm:prSet custT="1"/>
      <dgm:spPr/>
      <dgm:t>
        <a:bodyPr/>
        <a:lstStyle/>
        <a:p>
          <a:r>
            <a:rPr lang="en-GB" sz="2400" b="1" dirty="0"/>
            <a:t>4. Συμπεριφορά: </a:t>
          </a:r>
          <a:r>
            <a:rPr lang="en-GB" sz="2400" dirty="0"/>
            <a:t>Στο πλαίσιο της υποστηριζόμενης από την τεχνολογία συμπεριφοράς </a:t>
          </a:r>
          <a:endParaRPr lang="en-ZA" sz="2400" dirty="0"/>
        </a:p>
      </dgm:t>
    </dgm:pt>
    <dgm:pt modelId="{EEE8EA11-1A23-462E-BE18-222F30F0E0A9}" type="parTrans" cxnId="{76A26578-F259-44F8-B535-61E91E0F698C}">
      <dgm:prSet/>
      <dgm:spPr/>
      <dgm:t>
        <a:bodyPr/>
        <a:lstStyle/>
        <a:p>
          <a:endParaRPr lang="en-ZA"/>
        </a:p>
      </dgm:t>
    </dgm:pt>
    <dgm:pt modelId="{0FE5F913-7307-4D31-8BF3-E4927CAC6E61}" type="sibTrans" cxnId="{76A26578-F259-44F8-B535-61E91E0F698C}">
      <dgm:prSet/>
      <dgm:spPr/>
      <dgm:t>
        <a:bodyPr/>
        <a:lstStyle/>
        <a:p>
          <a:endParaRPr lang="en-ZA"/>
        </a:p>
      </dgm:t>
    </dgm:pt>
    <dgm:pt modelId="{CC42C454-775A-4561-AF01-7D6186C20F3D}">
      <dgm:prSet custT="1"/>
      <dgm:spPr/>
      <dgm:t>
        <a:bodyPr/>
        <a:lstStyle/>
        <a:p>
          <a:r>
            <a:rPr lang="en-GB" sz="2400" b="1" dirty="0"/>
            <a:t>5. Ζωή: </a:t>
          </a:r>
          <a:r>
            <a:rPr lang="en-GB" sz="2400" dirty="0"/>
            <a:t>Ως μέρος της συνολικής ζωής ενός ατόμου. </a:t>
          </a:r>
          <a:endParaRPr lang="en-ZA" sz="2400" dirty="0"/>
        </a:p>
      </dgm:t>
    </dgm:pt>
    <dgm:pt modelId="{E3914A83-38A5-4EF5-B4BE-1F2416832643}" type="parTrans" cxnId="{D6BF7AAA-9BE9-4B82-854E-448A9B809AFF}">
      <dgm:prSet/>
      <dgm:spPr/>
      <dgm:t>
        <a:bodyPr/>
        <a:lstStyle/>
        <a:p>
          <a:endParaRPr lang="en-ZA"/>
        </a:p>
      </dgm:t>
    </dgm:pt>
    <dgm:pt modelId="{D8A8D41F-9388-415A-91D3-8151BEF29C50}" type="sibTrans" cxnId="{D6BF7AAA-9BE9-4B82-854E-448A9B809AFF}">
      <dgm:prSet/>
      <dgm:spPr/>
      <dgm:t>
        <a:bodyPr/>
        <a:lstStyle/>
        <a:p>
          <a:endParaRPr lang="en-ZA"/>
        </a:p>
      </dgm:t>
    </dgm:pt>
    <dgm:pt modelId="{9A67849D-CFC3-4D43-A5DC-31F7519AF765}">
      <dgm:prSet custT="1"/>
      <dgm:spPr/>
      <dgm:t>
        <a:bodyPr/>
        <a:lstStyle/>
        <a:p>
          <a:r>
            <a:rPr lang="en-GB" sz="2400" dirty="0"/>
            <a:t>Επιπλέον, αυτές οι 5 σφαίρες συνδέονται με μια ακόμη έκτη σφαίρα εμπειρίας:</a:t>
          </a:r>
          <a:endParaRPr lang="en-ZA" sz="2400" dirty="0"/>
        </a:p>
      </dgm:t>
    </dgm:pt>
    <dgm:pt modelId="{A4759FF0-8DB2-443D-B852-421D953857F9}" type="parTrans" cxnId="{FAE1B1EB-E5AC-444E-9871-720355A3853E}">
      <dgm:prSet/>
      <dgm:spPr/>
      <dgm:t>
        <a:bodyPr/>
        <a:lstStyle/>
        <a:p>
          <a:endParaRPr lang="en-ZA"/>
        </a:p>
      </dgm:t>
    </dgm:pt>
    <dgm:pt modelId="{79298198-F76B-4167-9712-5096FEDD60E4}" type="sibTrans" cxnId="{FAE1B1EB-E5AC-444E-9871-720355A3853E}">
      <dgm:prSet/>
      <dgm:spPr/>
      <dgm:t>
        <a:bodyPr/>
        <a:lstStyle/>
        <a:p>
          <a:endParaRPr lang="en-ZA"/>
        </a:p>
      </dgm:t>
    </dgm:pt>
    <dgm:pt modelId="{16B3121A-8D74-4A55-AD06-B33B230BA35A}">
      <dgm:prSet custT="1"/>
      <dgm:spPr/>
      <dgm:t>
        <a:bodyPr/>
        <a:lstStyle/>
        <a:p>
          <a:r>
            <a:rPr lang="en-GB" sz="2400" b="1" dirty="0"/>
            <a:t>6. Κοινωνία: </a:t>
          </a:r>
          <a:r>
            <a:rPr lang="en-GB" sz="2400" dirty="0"/>
            <a:t>περιλαμβάνει τόσο τις άμεσες όσο και τις παράπλευρες επιπτώσεις της χρήσης της τεχνολογίας και την κοινωνική ευημερία. </a:t>
          </a:r>
          <a:endParaRPr lang="en-ZA" sz="2400" dirty="0"/>
        </a:p>
      </dgm:t>
    </dgm:pt>
    <dgm:pt modelId="{7E27A68D-0A52-4135-8A6F-BE77E4231091}" type="parTrans" cxnId="{E6037AD5-960E-49F6-AF9E-79227BEDF96F}">
      <dgm:prSet/>
      <dgm:spPr/>
      <dgm:t>
        <a:bodyPr/>
        <a:lstStyle/>
        <a:p>
          <a:endParaRPr lang="en-ZA"/>
        </a:p>
      </dgm:t>
    </dgm:pt>
    <dgm:pt modelId="{40A2DB5E-C64E-4EDC-B1C5-19DD999A461A}" type="sibTrans" cxnId="{E6037AD5-960E-49F6-AF9E-79227BEDF96F}">
      <dgm:prSet/>
      <dgm:spPr/>
      <dgm:t>
        <a:bodyPr/>
        <a:lstStyle/>
        <a:p>
          <a:endParaRPr lang="en-ZA"/>
        </a:p>
      </dgm:t>
    </dgm:pt>
    <dgm:pt modelId="{1AA88F2A-CCD0-4AB0-8CD8-DB7BEC7A41AF}" type="pres">
      <dgm:prSet presAssocID="{67837897-2C1C-4DAE-8810-BE0E174ACDCD}" presName="diagram" presStyleCnt="0">
        <dgm:presLayoutVars>
          <dgm:dir/>
          <dgm:resizeHandles val="exact"/>
        </dgm:presLayoutVars>
      </dgm:prSet>
      <dgm:spPr/>
    </dgm:pt>
    <dgm:pt modelId="{63A7AB46-D7A2-4B4C-A4CC-59951B85D511}" type="pres">
      <dgm:prSet presAssocID="{5C571F1D-F079-48EC-933C-DF5239C3564D}" presName="node" presStyleLbl="node1" presStyleIdx="0" presStyleCnt="3">
        <dgm:presLayoutVars>
          <dgm:bulletEnabled val="1"/>
        </dgm:presLayoutVars>
      </dgm:prSet>
      <dgm:spPr/>
    </dgm:pt>
    <dgm:pt modelId="{0772793A-7B6D-475E-9069-CCCED0FEDF6B}" type="pres">
      <dgm:prSet presAssocID="{0FE5F913-7307-4D31-8BF3-E4927CAC6E61}" presName="sibTrans" presStyleCnt="0"/>
      <dgm:spPr/>
    </dgm:pt>
    <dgm:pt modelId="{488E35B5-7BED-4D51-B0BF-5A66DF472559}" type="pres">
      <dgm:prSet presAssocID="{CC42C454-775A-4561-AF01-7D6186C20F3D}" presName="node" presStyleLbl="node1" presStyleIdx="1" presStyleCnt="3">
        <dgm:presLayoutVars>
          <dgm:bulletEnabled val="1"/>
        </dgm:presLayoutVars>
      </dgm:prSet>
      <dgm:spPr/>
    </dgm:pt>
    <dgm:pt modelId="{99574734-E486-49AB-9808-7143A795D917}" type="pres">
      <dgm:prSet presAssocID="{D8A8D41F-9388-415A-91D3-8151BEF29C50}" presName="sibTrans" presStyleCnt="0"/>
      <dgm:spPr/>
    </dgm:pt>
    <dgm:pt modelId="{BD696CAF-9842-44E4-AF7E-30BEC80ECA86}" type="pres">
      <dgm:prSet presAssocID="{9A67849D-CFC3-4D43-A5DC-31F7519AF765}" presName="node" presStyleLbl="node1" presStyleIdx="2" presStyleCnt="3" custScaleY="185004" custLinFactNeighborX="0" custLinFactNeighborY="-12424">
        <dgm:presLayoutVars>
          <dgm:bulletEnabled val="1"/>
        </dgm:presLayoutVars>
      </dgm:prSet>
      <dgm:spPr/>
    </dgm:pt>
  </dgm:ptLst>
  <dgm:cxnLst>
    <dgm:cxn modelId="{804B6904-DB42-4304-988B-C55945A6B5A1}" type="presOf" srcId="{16B3121A-8D74-4A55-AD06-B33B230BA35A}" destId="{BD696CAF-9842-44E4-AF7E-30BEC80ECA86}" srcOrd="0" destOrd="1" presId="urn:microsoft.com/office/officeart/2005/8/layout/default"/>
    <dgm:cxn modelId="{EA9CC50C-C986-46B6-96DB-886027ED3A6E}" type="presOf" srcId="{67837897-2C1C-4DAE-8810-BE0E174ACDCD}" destId="{1AA88F2A-CCD0-4AB0-8CD8-DB7BEC7A41AF}" srcOrd="0" destOrd="0" presId="urn:microsoft.com/office/officeart/2005/8/layout/default"/>
    <dgm:cxn modelId="{E3E4D90F-12CD-4ED1-94D2-BCFCDF5BF7D8}" type="presOf" srcId="{5C571F1D-F079-48EC-933C-DF5239C3564D}" destId="{63A7AB46-D7A2-4B4C-A4CC-59951B85D511}" srcOrd="0" destOrd="0" presId="urn:microsoft.com/office/officeart/2005/8/layout/default"/>
    <dgm:cxn modelId="{5FFEA164-269D-4064-89BD-5CAC7CAFF52E}" type="presOf" srcId="{9A67849D-CFC3-4D43-A5DC-31F7519AF765}" destId="{BD696CAF-9842-44E4-AF7E-30BEC80ECA86}" srcOrd="0" destOrd="0" presId="urn:microsoft.com/office/officeart/2005/8/layout/default"/>
    <dgm:cxn modelId="{76A26578-F259-44F8-B535-61E91E0F698C}" srcId="{67837897-2C1C-4DAE-8810-BE0E174ACDCD}" destId="{5C571F1D-F079-48EC-933C-DF5239C3564D}" srcOrd="0" destOrd="0" parTransId="{EEE8EA11-1A23-462E-BE18-222F30F0E0A9}" sibTransId="{0FE5F913-7307-4D31-8BF3-E4927CAC6E61}"/>
    <dgm:cxn modelId="{D6BF7AAA-9BE9-4B82-854E-448A9B809AFF}" srcId="{67837897-2C1C-4DAE-8810-BE0E174ACDCD}" destId="{CC42C454-775A-4561-AF01-7D6186C20F3D}" srcOrd="1" destOrd="0" parTransId="{E3914A83-38A5-4EF5-B4BE-1F2416832643}" sibTransId="{D8A8D41F-9388-415A-91D3-8151BEF29C50}"/>
    <dgm:cxn modelId="{E6037AD5-960E-49F6-AF9E-79227BEDF96F}" srcId="{9A67849D-CFC3-4D43-A5DC-31F7519AF765}" destId="{16B3121A-8D74-4A55-AD06-B33B230BA35A}" srcOrd="0" destOrd="0" parTransId="{7E27A68D-0A52-4135-8A6F-BE77E4231091}" sibTransId="{40A2DB5E-C64E-4EDC-B1C5-19DD999A461A}"/>
    <dgm:cxn modelId="{FAE1B1EB-E5AC-444E-9871-720355A3853E}" srcId="{67837897-2C1C-4DAE-8810-BE0E174ACDCD}" destId="{9A67849D-CFC3-4D43-A5DC-31F7519AF765}" srcOrd="2" destOrd="0" parTransId="{A4759FF0-8DB2-443D-B852-421D953857F9}" sibTransId="{79298198-F76B-4167-9712-5096FEDD60E4}"/>
    <dgm:cxn modelId="{6042FFF1-C499-41EF-AD27-A7554757E708}" type="presOf" srcId="{CC42C454-775A-4561-AF01-7D6186C20F3D}" destId="{488E35B5-7BED-4D51-B0BF-5A66DF472559}" srcOrd="0" destOrd="0" presId="urn:microsoft.com/office/officeart/2005/8/layout/default"/>
    <dgm:cxn modelId="{C04B13BA-20E5-4AC9-B0C9-E60E861072EC}" type="presParOf" srcId="{1AA88F2A-CCD0-4AB0-8CD8-DB7BEC7A41AF}" destId="{63A7AB46-D7A2-4B4C-A4CC-59951B85D511}" srcOrd="0" destOrd="0" presId="urn:microsoft.com/office/officeart/2005/8/layout/default"/>
    <dgm:cxn modelId="{74E0012C-F5EB-4123-8315-AC96798C7AFF}" type="presParOf" srcId="{1AA88F2A-CCD0-4AB0-8CD8-DB7BEC7A41AF}" destId="{0772793A-7B6D-475E-9069-CCCED0FEDF6B}" srcOrd="1" destOrd="0" presId="urn:microsoft.com/office/officeart/2005/8/layout/default"/>
    <dgm:cxn modelId="{4FDB3EEB-7CEA-4984-976E-D2965A5E49C6}" type="presParOf" srcId="{1AA88F2A-CCD0-4AB0-8CD8-DB7BEC7A41AF}" destId="{488E35B5-7BED-4D51-B0BF-5A66DF472559}" srcOrd="2" destOrd="0" presId="urn:microsoft.com/office/officeart/2005/8/layout/default"/>
    <dgm:cxn modelId="{4CA059C9-6006-468A-937B-8EB28C764635}" type="presParOf" srcId="{1AA88F2A-CCD0-4AB0-8CD8-DB7BEC7A41AF}" destId="{99574734-E486-49AB-9808-7143A795D917}" srcOrd="3" destOrd="0" presId="urn:microsoft.com/office/officeart/2005/8/layout/default"/>
    <dgm:cxn modelId="{D31D865C-2207-4B4B-BEAB-67203C588EED}" type="presParOf" srcId="{1AA88F2A-CCD0-4AB0-8CD8-DB7BEC7A41AF}" destId="{BD696CAF-9842-44E4-AF7E-30BEC80ECA86}"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CD0BC-E7A4-4B75-8836-A5BCAD5D643F}">
      <dsp:nvSpPr>
        <dsp:cNvPr id="0" name=""/>
        <dsp:cNvSpPr/>
      </dsp:nvSpPr>
      <dsp:spPr>
        <a:xfrm>
          <a:off x="677" y="764621"/>
          <a:ext cx="2379082" cy="15107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83E44E-F3F8-41F3-AE25-E62220ADF3F6}">
      <dsp:nvSpPr>
        <dsp:cNvPr id="0" name=""/>
        <dsp:cNvSpPr/>
      </dsp:nvSpPr>
      <dsp:spPr>
        <a:xfrm>
          <a:off x="265020" y="1015747"/>
          <a:ext cx="2379082" cy="15107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Τα σήματα διακοπής είναι σήματα που υποδεικνύουν στον εγκέφαλό μας ότι μια δραστηριότητα έχει ολοκληρωθεί και ότι πρέπει να συνεχίσετε. </a:t>
          </a:r>
          <a:endParaRPr lang="en-US" sz="1300" kern="1200"/>
        </a:p>
      </dsp:txBody>
      <dsp:txXfrm>
        <a:off x="309267" y="1059994"/>
        <a:ext cx="2290588" cy="1422223"/>
      </dsp:txXfrm>
    </dsp:sp>
    <dsp:sp modelId="{F2C8F7DB-F18F-4E5A-9D06-F5833459EDBC}">
      <dsp:nvSpPr>
        <dsp:cNvPr id="0" name=""/>
        <dsp:cNvSpPr/>
      </dsp:nvSpPr>
      <dsp:spPr>
        <a:xfrm>
          <a:off x="2908444" y="764621"/>
          <a:ext cx="2379082" cy="15107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93D7D-2B8E-4B65-8B7B-DC8DAD1CF989}">
      <dsp:nvSpPr>
        <dsp:cNvPr id="0" name=""/>
        <dsp:cNvSpPr/>
      </dsp:nvSpPr>
      <dsp:spPr>
        <a:xfrm>
          <a:off x="3172787" y="1015747"/>
          <a:ext cx="2379082" cy="15107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Σε αυτό το </a:t>
          </a:r>
          <a:r>
            <a:rPr lang="en-GB" sz="1300" kern="1200">
              <a:hlinkClick xmlns:r="http://schemas.openxmlformats.org/officeDocument/2006/relationships" r:id="rId1"/>
            </a:rPr>
            <a:t>βίντεο ο </a:t>
          </a:r>
          <a:r>
            <a:rPr lang="en-GB" sz="1300" kern="1200"/>
            <a:t>ψυχολόγος Adam Alter εξηγεί πόσο μεγάλο μέρος της τεχνολογίας μας στερείται ενδείξεων διακοπής και πώς μπορεί να μας κάνει λιγότερο ευτυχισμένους  </a:t>
          </a:r>
          <a:endParaRPr lang="en-US" sz="1300" kern="1200"/>
        </a:p>
      </dsp:txBody>
      <dsp:txXfrm>
        <a:off x="3217034" y="1059994"/>
        <a:ext cx="2290588" cy="1422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19E03-2FF8-4863-BC1F-70D489FEBB64}">
      <dsp:nvSpPr>
        <dsp:cNvPr id="0" name=""/>
        <dsp:cNvSpPr/>
      </dsp:nvSpPr>
      <dsp:spPr>
        <a:xfrm>
          <a:off x="476923"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Ξηρά μάτια</a:t>
          </a:r>
        </a:p>
      </dsp:txBody>
      <dsp:txXfrm>
        <a:off x="476923" y="657"/>
        <a:ext cx="2191443" cy="1314865"/>
      </dsp:txXfrm>
    </dsp:sp>
    <dsp:sp modelId="{D5D7D7A1-C998-49BE-B31F-CD0DB66AC240}">
      <dsp:nvSpPr>
        <dsp:cNvPr id="0" name=""/>
        <dsp:cNvSpPr/>
      </dsp:nvSpPr>
      <dsp:spPr>
        <a:xfrm>
          <a:off x="2887511"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Θολή όραση</a:t>
          </a:r>
        </a:p>
      </dsp:txBody>
      <dsp:txXfrm>
        <a:off x="2887511" y="657"/>
        <a:ext cx="2191443" cy="1314865"/>
      </dsp:txXfrm>
    </dsp:sp>
    <dsp:sp modelId="{15C72EAC-A8AA-4114-B58A-A87511F6E2CC}">
      <dsp:nvSpPr>
        <dsp:cNvPr id="0" name=""/>
        <dsp:cNvSpPr/>
      </dsp:nvSpPr>
      <dsp:spPr>
        <a:xfrm>
          <a:off x="5298099"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Δάκρυα και υγρά μάτια</a:t>
          </a:r>
        </a:p>
      </dsp:txBody>
      <dsp:txXfrm>
        <a:off x="5298099" y="657"/>
        <a:ext cx="2191443" cy="1314865"/>
      </dsp:txXfrm>
    </dsp:sp>
    <dsp:sp modelId="{DABC7C39-B71D-4A9D-BC3B-15E8533EE7CE}">
      <dsp:nvSpPr>
        <dsp:cNvPr id="0" name=""/>
        <dsp:cNvSpPr/>
      </dsp:nvSpPr>
      <dsp:spPr>
        <a:xfrm>
          <a:off x="7708686"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Πονοκέφαλος</a:t>
          </a:r>
        </a:p>
      </dsp:txBody>
      <dsp:txXfrm>
        <a:off x="7708686" y="657"/>
        <a:ext cx="2191443" cy="13148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5C81F-0F3C-4560-9117-8B810900156F}">
      <dsp:nvSpPr>
        <dsp:cNvPr id="0" name=""/>
        <dsp:cNvSpPr/>
      </dsp:nvSpPr>
      <dsp:spPr>
        <a:xfrm>
          <a:off x="0" y="894132"/>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Χρησιμοποιήστε τον κανόνα ¨20-20-20¨</a:t>
          </a:r>
          <a:r>
            <a:rPr lang="en-GB" sz="2400" kern="1200" dirty="0">
              <a:effectLst>
                <a:outerShdw blurRad="38100" dist="38100" dir="2700000" algn="tl">
                  <a:srgbClr val="000000">
                    <a:alpha val="43137"/>
                  </a:srgbClr>
                </a:outerShdw>
              </a:effectLst>
            </a:rPr>
            <a:t>. Κάθε 20 λεπτά κοιτάξτε μακριά από την οθόνη και κάντε ένα διάλειμμα. Αυτό επιτρέπει στα μάτια να ανανεωθούν. </a:t>
          </a:r>
          <a:endParaRPr lang="en-ZA" sz="2400" kern="1200" dirty="0">
            <a:effectLst>
              <a:outerShdw blurRad="38100" dist="38100" dir="2700000" algn="tl">
                <a:srgbClr val="000000">
                  <a:alpha val="43137"/>
                </a:srgbClr>
              </a:outerShdw>
            </a:effectLst>
          </a:endParaRPr>
        </a:p>
      </dsp:txBody>
      <dsp:txXfrm>
        <a:off x="0" y="894132"/>
        <a:ext cx="3311011" cy="2206762"/>
      </dsp:txXfrm>
    </dsp:sp>
    <dsp:sp modelId="{6A97FB48-6C25-43A2-9894-490D227AF1B5}">
      <dsp:nvSpPr>
        <dsp:cNvPr id="0" name=""/>
        <dsp:cNvSpPr/>
      </dsp:nvSpPr>
      <dsp:spPr>
        <a:xfrm>
          <a:off x="3642112" y="894132"/>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Κρατήστε απόσταση: </a:t>
          </a:r>
          <a:r>
            <a:rPr lang="en-GB" sz="2400" kern="1200" dirty="0">
              <a:effectLst>
                <a:outerShdw blurRad="38100" dist="38100" dir="2700000" algn="tl">
                  <a:srgbClr val="000000">
                    <a:alpha val="43137"/>
                  </a:srgbClr>
                </a:outerShdw>
              </a:effectLst>
            </a:rPr>
            <a:t>Καθίστε περίπου 25 ίντσες ή σε απόσταση ενός χεριού από την οθόνη. Διατηρήστε σωστή στάση του σώματος για να αποφύγετε τον πόνο στη μέση.</a:t>
          </a:r>
          <a:endParaRPr lang="en-ZA" sz="2400" kern="1200" dirty="0">
            <a:effectLst>
              <a:outerShdw blurRad="38100" dist="38100" dir="2700000" algn="tl">
                <a:srgbClr val="000000">
                  <a:alpha val="43137"/>
                </a:srgbClr>
              </a:outerShdw>
            </a:effectLst>
          </a:endParaRPr>
        </a:p>
      </dsp:txBody>
      <dsp:txXfrm>
        <a:off x="3642112" y="894132"/>
        <a:ext cx="3311011" cy="2206762"/>
      </dsp:txXfrm>
    </dsp:sp>
    <dsp:sp modelId="{FE428BE7-E4B9-4D1A-BF57-16AA8D040082}">
      <dsp:nvSpPr>
        <dsp:cNvPr id="0" name=""/>
        <dsp:cNvSpPr/>
      </dsp:nvSpPr>
      <dsp:spPr>
        <a:xfrm>
          <a:off x="7284225" y="894132"/>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Ρυθμίστε τη φωτεινότητα της οθόνης μειώνοντας το φωτισμό κοντά στην οθόνη. </a:t>
          </a:r>
          <a:endParaRPr lang="en-ZA" sz="2400" kern="1200" dirty="0">
            <a:effectLst>
              <a:outerShdw blurRad="38100" dist="38100" dir="2700000" algn="tl">
                <a:srgbClr val="000000">
                  <a:alpha val="43137"/>
                </a:srgbClr>
              </a:outerShdw>
            </a:effectLst>
          </a:endParaRPr>
        </a:p>
      </dsp:txBody>
      <dsp:txXfrm>
        <a:off x="7284225" y="894132"/>
        <a:ext cx="3311011" cy="22067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1D4D3-4F79-457F-9F76-186F3527B546}">
      <dsp:nvSpPr>
        <dsp:cNvPr id="0" name=""/>
        <dsp:cNvSpPr/>
      </dsp:nvSpPr>
      <dsp:spPr>
        <a:xfrm>
          <a:off x="0"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1. Υιοθέτηση: </a:t>
          </a:r>
          <a:r>
            <a:rPr lang="en-GB" sz="2400" kern="1200" dirty="0">
              <a:effectLst>
                <a:outerShdw blurRad="38100" dist="38100" dir="2700000" algn="tl">
                  <a:srgbClr val="000000">
                    <a:alpha val="43137"/>
                  </a:srgbClr>
                </a:outerShdw>
              </a:effectLst>
            </a:rPr>
            <a:t>Το σημείο υιοθέτησης της τεχνολογίας</a:t>
          </a:r>
          <a:endParaRPr lang="en-ZA" sz="2400" kern="1200" dirty="0">
            <a:effectLst>
              <a:outerShdw blurRad="38100" dist="38100" dir="2700000" algn="tl">
                <a:srgbClr val="000000">
                  <a:alpha val="43137"/>
                </a:srgbClr>
              </a:outerShdw>
            </a:effectLst>
          </a:endParaRPr>
        </a:p>
      </dsp:txBody>
      <dsp:txXfrm>
        <a:off x="0" y="498250"/>
        <a:ext cx="3148275" cy="1888965"/>
      </dsp:txXfrm>
    </dsp:sp>
    <dsp:sp modelId="{FF8BC855-B7E7-4217-9CF1-3F68C789247D}">
      <dsp:nvSpPr>
        <dsp:cNvPr id="0" name=""/>
        <dsp:cNvSpPr/>
      </dsp:nvSpPr>
      <dsp:spPr>
        <a:xfrm>
          <a:off x="3463103"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2. Διεπαφή: </a:t>
          </a:r>
          <a:r>
            <a:rPr lang="en-GB" sz="2400" kern="1200" dirty="0">
              <a:effectLst>
                <a:outerShdw blurRad="38100" dist="38100" dir="2700000" algn="tl">
                  <a:srgbClr val="000000">
                    <a:alpha val="43137"/>
                  </a:srgbClr>
                </a:outerShdw>
              </a:effectLst>
            </a:rPr>
            <a:t>Η εμπειρία της αλληλεπίδρασης με την τεχνολογία</a:t>
          </a:r>
          <a:endParaRPr lang="en-ZA" sz="2400" kern="1200" dirty="0">
            <a:effectLst>
              <a:outerShdw blurRad="38100" dist="38100" dir="2700000" algn="tl">
                <a:srgbClr val="000000">
                  <a:alpha val="43137"/>
                </a:srgbClr>
              </a:outerShdw>
            </a:effectLst>
          </a:endParaRPr>
        </a:p>
      </dsp:txBody>
      <dsp:txXfrm>
        <a:off x="3463103" y="498250"/>
        <a:ext cx="3148275" cy="1888965"/>
      </dsp:txXfrm>
    </dsp:sp>
    <dsp:sp modelId="{59F25F2D-BCD1-4EFC-986B-57461D6303F1}">
      <dsp:nvSpPr>
        <dsp:cNvPr id="0" name=""/>
        <dsp:cNvSpPr/>
      </dsp:nvSpPr>
      <dsp:spPr>
        <a:xfrm>
          <a:off x="6926206"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3. Εργασία: </a:t>
          </a:r>
          <a:r>
            <a:rPr lang="en-GB" sz="2400" kern="1200" dirty="0">
              <a:effectLst>
                <a:outerShdw blurRad="38100" dist="38100" dir="2700000" algn="tl">
                  <a:srgbClr val="000000">
                    <a:alpha val="43137"/>
                  </a:srgbClr>
                </a:outerShdw>
              </a:effectLst>
            </a:rPr>
            <a:t>Ως αποτέλεσμα της ενασχόλησης με συγκεκριμένες τεχνολογικές εργασίες</a:t>
          </a:r>
          <a:endParaRPr lang="en-ZA" sz="2400" kern="1200" dirty="0">
            <a:effectLst>
              <a:outerShdw blurRad="38100" dist="38100" dir="2700000" algn="tl">
                <a:srgbClr val="000000">
                  <a:alpha val="43137"/>
                </a:srgbClr>
              </a:outerShdw>
            </a:effectLst>
          </a:endParaRPr>
        </a:p>
      </dsp:txBody>
      <dsp:txXfrm>
        <a:off x="6926206" y="498250"/>
        <a:ext cx="3148275" cy="18889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7AB46-D7A2-4B4C-A4CC-59951B85D511}">
      <dsp:nvSpPr>
        <dsp:cNvPr id="0" name=""/>
        <dsp:cNvSpPr/>
      </dsp:nvSpPr>
      <dsp:spPr>
        <a:xfrm>
          <a:off x="0" y="1073030"/>
          <a:ext cx="3256017" cy="19536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4. Συμπεριφορά: </a:t>
          </a:r>
          <a:r>
            <a:rPr lang="en-GB" sz="2400" kern="1200" dirty="0"/>
            <a:t>Στο πλαίσιο της υποστηριζόμενης από την τεχνολογία συμπεριφοράς </a:t>
          </a:r>
          <a:endParaRPr lang="en-ZA" sz="2400" kern="1200" dirty="0"/>
        </a:p>
      </dsp:txBody>
      <dsp:txXfrm>
        <a:off x="0" y="1073030"/>
        <a:ext cx="3256017" cy="1953610"/>
      </dsp:txXfrm>
    </dsp:sp>
    <dsp:sp modelId="{488E35B5-7BED-4D51-B0BF-5A66DF472559}">
      <dsp:nvSpPr>
        <dsp:cNvPr id="0" name=""/>
        <dsp:cNvSpPr/>
      </dsp:nvSpPr>
      <dsp:spPr>
        <a:xfrm>
          <a:off x="3581618" y="1073030"/>
          <a:ext cx="3256017" cy="19536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5. Ζωή: </a:t>
          </a:r>
          <a:r>
            <a:rPr lang="en-GB" sz="2400" kern="1200" dirty="0"/>
            <a:t>Ως μέρος της συνολικής ζωής ενός ατόμου. </a:t>
          </a:r>
          <a:endParaRPr lang="en-ZA" sz="2400" kern="1200" dirty="0"/>
        </a:p>
      </dsp:txBody>
      <dsp:txXfrm>
        <a:off x="3581618" y="1073030"/>
        <a:ext cx="3256017" cy="1953610"/>
      </dsp:txXfrm>
    </dsp:sp>
    <dsp:sp modelId="{BD696CAF-9842-44E4-AF7E-30BEC80ECA86}">
      <dsp:nvSpPr>
        <dsp:cNvPr id="0" name=""/>
        <dsp:cNvSpPr/>
      </dsp:nvSpPr>
      <dsp:spPr>
        <a:xfrm>
          <a:off x="7163237" y="0"/>
          <a:ext cx="3256017" cy="36142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Επιπλέον, αυτές οι 5 σφαίρες συνδέονται με μια ακόμη έκτη σφαίρα εμπειρίας:</a:t>
          </a:r>
          <a:endParaRPr lang="en-ZA" sz="2400" kern="1200" dirty="0"/>
        </a:p>
        <a:p>
          <a:pPr marL="228600" lvl="1" indent="-228600" algn="l" defTabSz="1066800">
            <a:lnSpc>
              <a:spcPct val="90000"/>
            </a:lnSpc>
            <a:spcBef>
              <a:spcPct val="0"/>
            </a:spcBef>
            <a:spcAft>
              <a:spcPct val="15000"/>
            </a:spcAft>
            <a:buChar char="•"/>
          </a:pPr>
          <a:r>
            <a:rPr lang="en-GB" sz="2400" b="1" kern="1200" dirty="0"/>
            <a:t>6. Κοινωνία: </a:t>
          </a:r>
          <a:r>
            <a:rPr lang="en-GB" sz="2400" kern="1200" dirty="0"/>
            <a:t>περιλαμβάνει τόσο τις άμεσες όσο και τις παράπλευρες επιπτώσεις της χρήσης της τεχνολογίας και την κοινωνική ευημερία. </a:t>
          </a:r>
          <a:endParaRPr lang="en-ZA" sz="2400" kern="1200" dirty="0"/>
        </a:p>
      </dsp:txBody>
      <dsp:txXfrm>
        <a:off x="7163237" y="0"/>
        <a:ext cx="3256017" cy="36142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3BAA1-82F7-458F-AD6A-0F35AE295208}" type="datetimeFigureOut">
              <a:rPr lang="en-ZA" smtClean="0"/>
              <a:t>2023/09/18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Κάντε κλικ για να επεξεργαστείτε τα στυλ κύριου κειμένου</a:t>
            </a:r>
          </a:p>
          <a:p>
            <a:pPr lvl="1"/>
            <a:r>
              <a:rPr lang="en-US"/>
              <a:t>Δεύτερο επίπεδο</a:t>
            </a:r>
          </a:p>
          <a:p>
            <a:pPr lvl="2"/>
            <a:r>
              <a:rPr lang="en-US"/>
              <a:t>Τρίτο επίπεδο</a:t>
            </a:r>
          </a:p>
          <a:p>
            <a:pPr lvl="3"/>
            <a:r>
              <a:rPr lang="en-US"/>
              <a:t>Τέταρτο επίπεδο</a:t>
            </a:r>
          </a:p>
          <a:p>
            <a:pPr lvl="4"/>
            <a:r>
              <a:rPr lang="en-US"/>
              <a:t>Πέμπτο επίπεδο</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44E89-5DF3-4460-88FB-8D9B43117258}" type="slidenum">
              <a:rPr lang="en-ZA" smtClean="0"/>
              <a:t>‹#›</a:t>
            </a:fld>
            <a:endParaRPr lang="en-ZA"/>
          </a:p>
        </p:txBody>
      </p:sp>
    </p:spTree>
    <p:extLst>
      <p:ext uri="{BB962C8B-B14F-4D97-AF65-F5344CB8AC3E}">
        <p14:creationId xmlns:p14="http://schemas.microsoft.com/office/powerpoint/2010/main" val="403354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10</a:t>
            </a:fld>
            <a:endParaRPr lang="en-ZA"/>
          </a:p>
        </p:txBody>
      </p:sp>
    </p:spTree>
    <p:extLst>
      <p:ext uri="{BB962C8B-B14F-4D97-AF65-F5344CB8AC3E}">
        <p14:creationId xmlns:p14="http://schemas.microsoft.com/office/powerpoint/2010/main" val="2551446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339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**ΠΛΑΙΣΙΟ 6</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Ψηφιακή ευημερία: Γεφύρωση του χάσματος</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Ο ψηφιακός μετασχηματισμός συνεχίζεται, η γεφύρωση του χάσματος μεταξύ της καινοτομίας και της αποτελεσματικής προσαρμογής είναι ζωτικής σημασίας.</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106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154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16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78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986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19</a:t>
            </a:fld>
            <a:endParaRPr lang="en-ZA"/>
          </a:p>
        </p:txBody>
      </p:sp>
    </p:spTree>
    <p:extLst>
      <p:ext uri="{BB962C8B-B14F-4D97-AF65-F5344CB8AC3E}">
        <p14:creationId xmlns:p14="http://schemas.microsoft.com/office/powerpoint/2010/main" val="270507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20</a:t>
            </a:fld>
            <a:endParaRPr lang="en-ZA"/>
          </a:p>
        </p:txBody>
      </p:sp>
    </p:spTree>
    <p:extLst>
      <p:ext uri="{BB962C8B-B14F-4D97-AF65-F5344CB8AC3E}">
        <p14:creationId xmlns:p14="http://schemas.microsoft.com/office/powerpoint/2010/main" val="900438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3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69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562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08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24</a:t>
            </a:fld>
            <a:endParaRPr lang="en-ZA"/>
          </a:p>
        </p:txBody>
      </p:sp>
    </p:spTree>
    <p:extLst>
      <p:ext uri="{BB962C8B-B14F-4D97-AF65-F5344CB8AC3E}">
        <p14:creationId xmlns:p14="http://schemas.microsoft.com/office/powerpoint/2010/main" val="2976534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952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935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630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42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47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35</a:t>
            </a:fld>
            <a:endParaRPr lang="en-ZA"/>
          </a:p>
        </p:txBody>
      </p:sp>
    </p:spTree>
    <p:extLst>
      <p:ext uri="{BB962C8B-B14F-4D97-AF65-F5344CB8AC3E}">
        <p14:creationId xmlns:p14="http://schemas.microsoft.com/office/powerpoint/2010/main" val="1353216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225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67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463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62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670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986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345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424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92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958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06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374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199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15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469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763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00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20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127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4701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399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08F281E-31D9-4729-937C-564F93705FBF}" type="slidenum">
              <a:rPr lang="en-IE" smtClean="0"/>
              <a:t>59</a:t>
            </a:fld>
            <a:endParaRPr lang="en-IE"/>
          </a:p>
        </p:txBody>
      </p:sp>
    </p:spTree>
    <p:extLst>
      <p:ext uri="{BB962C8B-B14F-4D97-AF65-F5344CB8AC3E}">
        <p14:creationId xmlns:p14="http://schemas.microsoft.com/office/powerpoint/2010/main" val="316833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35578721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60</a:t>
            </a:fld>
            <a:endParaRPr lang="en-ZA"/>
          </a:p>
        </p:txBody>
      </p:sp>
    </p:spTree>
    <p:extLst>
      <p:ext uri="{BB962C8B-B14F-4D97-AF65-F5344CB8AC3E}">
        <p14:creationId xmlns:p14="http://schemas.microsoft.com/office/powerpoint/2010/main" val="40501388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254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082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63</a:t>
            </a:fld>
            <a:endParaRPr lang="en-ZA"/>
          </a:p>
        </p:txBody>
      </p:sp>
    </p:spTree>
    <p:extLst>
      <p:ext uri="{BB962C8B-B14F-4D97-AF65-F5344CB8AC3E}">
        <p14:creationId xmlns:p14="http://schemas.microsoft.com/office/powerpoint/2010/main" val="27950583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9815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Για περισσότερες πληροφορίες, συμβουλευτείτε: https://www.aao.org/eye-health/tips-prevention/digital-devices-your-eyes </a:t>
            </a: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r>
              <a:rPr lang="en-US" sz="1800" kern="1200" dirty="0">
                <a:effectLst/>
                <a:latin typeface="Calibri" panose="020F0502020204030204" pitchFamily="34" charset="0"/>
                <a:ea typeface="Calibri" panose="020F0502020204030204" pitchFamily="34" charset="0"/>
                <a:cs typeface="Calibri" panose="020F0502020204030204" pitchFamily="34" charset="0"/>
              </a:rPr>
              <a:t>**ΣΤΟΙΧΕΙΑ 13</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Προστασία από μπλε φως</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Διατηρήστε την κατάλληλη απόσταση από την οθόνη.</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Ρυθμίστε τη φωτεινότητα και το φωτισμό της οθόνης για άνεση.</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061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66</a:t>
            </a:fld>
            <a:endParaRPr lang="en-ZA"/>
          </a:p>
        </p:txBody>
      </p:sp>
    </p:spTree>
    <p:extLst>
      <p:ext uri="{BB962C8B-B14F-4D97-AF65-F5344CB8AC3E}">
        <p14:creationId xmlns:p14="http://schemas.microsoft.com/office/powerpoint/2010/main" val="3123078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67</a:t>
            </a:fld>
            <a:endParaRPr lang="en-ZA"/>
          </a:p>
        </p:txBody>
      </p:sp>
    </p:spTree>
    <p:extLst>
      <p:ext uri="{BB962C8B-B14F-4D97-AF65-F5344CB8AC3E}">
        <p14:creationId xmlns:p14="http://schemas.microsoft.com/office/powerpoint/2010/main" val="23495895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68</a:t>
            </a:fld>
            <a:endParaRPr lang="en-ZA"/>
          </a:p>
        </p:txBody>
      </p:sp>
    </p:spTree>
    <p:extLst>
      <p:ext uri="{BB962C8B-B14F-4D97-AF65-F5344CB8AC3E}">
        <p14:creationId xmlns:p14="http://schemas.microsoft.com/office/powerpoint/2010/main" val="21122147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69</a:t>
            </a:fld>
            <a:endParaRPr lang="en-ZA"/>
          </a:p>
        </p:txBody>
      </p:sp>
    </p:spTree>
    <p:extLst>
      <p:ext uri="{BB962C8B-B14F-4D97-AF65-F5344CB8AC3E}">
        <p14:creationId xmlns:p14="http://schemas.microsoft.com/office/powerpoint/2010/main" val="164436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5046335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5479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7933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792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3634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1735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7211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519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663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2980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612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5687737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6383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1279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808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993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967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2635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2038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917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727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4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25250939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8472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0842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5363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1952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0098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633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859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238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8008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013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2153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9492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635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079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922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65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728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1191312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84061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52272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537586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620755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05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62882"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98179"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62882"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98179"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2" name="Text Placeholder 25">
            <a:extLst>
              <a:ext uri="{FF2B5EF4-FFF2-40B4-BE49-F238E27FC236}">
                <a16:creationId xmlns:a16="http://schemas.microsoft.com/office/drawing/2014/main" id="{E5948E4A-C1CA-E788-46F3-017778802C20}"/>
              </a:ext>
            </a:extLst>
          </p:cNvPr>
          <p:cNvSpPr>
            <a:spLocks noGrp="1"/>
          </p:cNvSpPr>
          <p:nvPr>
            <p:ph type="body" sz="quarter" idx="33" hasCustomPrompt="1"/>
          </p:nvPr>
        </p:nvSpPr>
        <p:spPr>
          <a:xfrm>
            <a:off x="5862882" y="408384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 name="Text Placeholder 25">
            <a:extLst>
              <a:ext uri="{FF2B5EF4-FFF2-40B4-BE49-F238E27FC236}">
                <a16:creationId xmlns:a16="http://schemas.microsoft.com/office/drawing/2014/main" id="{1098C33A-9820-217E-9398-1CA433E30203}"/>
              </a:ext>
            </a:extLst>
          </p:cNvPr>
          <p:cNvSpPr>
            <a:spLocks noGrp="1"/>
          </p:cNvSpPr>
          <p:nvPr>
            <p:ph type="body" sz="quarter" idx="34" hasCustomPrompt="1"/>
          </p:nvPr>
        </p:nvSpPr>
        <p:spPr>
          <a:xfrm>
            <a:off x="6698179" y="408384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4" name="Straight Connector 3">
            <a:extLst>
              <a:ext uri="{FF2B5EF4-FFF2-40B4-BE49-F238E27FC236}">
                <a16:creationId xmlns:a16="http://schemas.microsoft.com/office/drawing/2014/main" id="{2E6D0D53-7552-09EE-05A2-6CE8E6D4A8B0}"/>
              </a:ext>
            </a:extLst>
          </p:cNvPr>
          <p:cNvCxnSpPr>
            <a:cxnSpLocks/>
          </p:cNvCxnSpPr>
          <p:nvPr userDrawn="1"/>
        </p:nvCxnSpPr>
        <p:spPr>
          <a:xfrm flipH="1">
            <a:off x="5668398" y="4878554"/>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 Placeholder 25">
            <a:extLst>
              <a:ext uri="{FF2B5EF4-FFF2-40B4-BE49-F238E27FC236}">
                <a16:creationId xmlns:a16="http://schemas.microsoft.com/office/drawing/2014/main" id="{B9F0D3B9-E052-87D5-6B82-FB08375AAC3C}"/>
              </a:ext>
            </a:extLst>
          </p:cNvPr>
          <p:cNvSpPr>
            <a:spLocks noGrp="1"/>
          </p:cNvSpPr>
          <p:nvPr>
            <p:ph type="body" sz="quarter" idx="35" hasCustomPrompt="1"/>
          </p:nvPr>
        </p:nvSpPr>
        <p:spPr>
          <a:xfrm>
            <a:off x="5862882" y="500712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6" name="Text Placeholder 25">
            <a:extLst>
              <a:ext uri="{FF2B5EF4-FFF2-40B4-BE49-F238E27FC236}">
                <a16:creationId xmlns:a16="http://schemas.microsoft.com/office/drawing/2014/main" id="{19836A9F-EE5D-AFC4-EA93-C03372145450}"/>
              </a:ext>
            </a:extLst>
          </p:cNvPr>
          <p:cNvSpPr>
            <a:spLocks noGrp="1"/>
          </p:cNvSpPr>
          <p:nvPr>
            <p:ph type="body" sz="quarter" idx="36" hasCustomPrompt="1"/>
          </p:nvPr>
        </p:nvSpPr>
        <p:spPr>
          <a:xfrm>
            <a:off x="6698179" y="500712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7" name="Straight Connector 6">
            <a:extLst>
              <a:ext uri="{FF2B5EF4-FFF2-40B4-BE49-F238E27FC236}">
                <a16:creationId xmlns:a16="http://schemas.microsoft.com/office/drawing/2014/main" id="{CFCCF777-AF37-990B-2D65-85D39ABAEE3C}"/>
              </a:ext>
            </a:extLst>
          </p:cNvPr>
          <p:cNvCxnSpPr>
            <a:cxnSpLocks/>
          </p:cNvCxnSpPr>
          <p:nvPr userDrawn="1"/>
        </p:nvCxnSpPr>
        <p:spPr>
          <a:xfrm flipH="1">
            <a:off x="5677276" y="580183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75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691723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168093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18950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212754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12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1208276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Picture Placeholder 120">
            <a:extLst>
              <a:ext uri="{FF2B5EF4-FFF2-40B4-BE49-F238E27FC236}">
                <a16:creationId xmlns:a16="http://schemas.microsoft.com/office/drawing/2014/main" id="{42D4BC70-CD69-8F0D-1FAE-B17F3A869852}"/>
              </a:ext>
            </a:extLst>
          </p:cNvPr>
          <p:cNvSpPr>
            <a:spLocks noGrp="1"/>
          </p:cNvSpPr>
          <p:nvPr>
            <p:ph type="pic" sz="quarter" idx="41"/>
          </p:nvPr>
        </p:nvSpPr>
        <p:spPr>
          <a:xfrm>
            <a:off x="8827709" y="748826"/>
            <a:ext cx="3354094" cy="509469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392877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2878720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8"/>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2053371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4" r:id="rId8"/>
    <p:sldLayoutId id="2147483668" r:id="rId9"/>
    <p:sldLayoutId id="2147483669" r:id="rId10"/>
    <p:sldLayoutId id="2147483670" r:id="rId11"/>
    <p:sldLayoutId id="2147483671" r:id="rId12"/>
    <p:sldLayoutId id="2147483672" r:id="rId13"/>
    <p:sldLayoutId id="2147483673" r:id="rId14"/>
    <p:sldLayoutId id="2147483681" r:id="rId15"/>
    <p:sldLayoutId id="214748368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hyperlink" Target="https://doi.org/10.1093/ct/qtaa024" TargetMode="External"/><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hyperlink" Target="https://www.ted.com/talks/adam_alter_why_our_screens_make_us_less_happy/transcript?language=en" TargetMode="External"/><Relationship Id="rId2" Type="http://schemas.openxmlformats.org/officeDocument/2006/relationships/notesSlide" Target="../notesSlides/notesSlide90.xml"/><Relationship Id="rId1" Type="http://schemas.openxmlformats.org/officeDocument/2006/relationships/slideLayout" Target="../slideLayouts/slideLayout9.xml"/><Relationship Id="rId5" Type="http://schemas.openxmlformats.org/officeDocument/2006/relationships/hyperlink" Target="https://subjectguides.york.ac.uk/howdoiguide/digital-wellbeing" TargetMode="External"/><Relationship Id="rId4" Type="http://schemas.openxmlformats.org/officeDocument/2006/relationships/hyperlink" Target="https://support.google.com/android/answer/9079661?hl=en"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aao.org/eye-health/tips-prevention/digital-devices-your-eyes" TargetMode="External"/><Relationship Id="rId2" Type="http://schemas.openxmlformats.org/officeDocument/2006/relationships/notesSlide" Target="../notesSlides/notesSlide91.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hyperlink" Target="https://www.researchgate.net/publication/325401567_Designing_for_Motivation_Engagement_and_Wellbeing_in_Digital_Experience" TargetMode="External"/><Relationship Id="rId4" Type="http://schemas.openxmlformats.org/officeDocument/2006/relationships/hyperlink" Target="https://wellbeing.google/reflect"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oi.org/10.4324/9781315648835-4" TargetMode="External"/><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hyperlink" Target="https://www.hcamag.com/ca/resources/employee-engagement/strategies-to-overcome-digital-fatigue-and-stay-connected/256427" TargetMode="External"/><Relationship Id="rId2" Type="http://schemas.openxmlformats.org/officeDocument/2006/relationships/notesSlide" Target="../notesSlides/notesSlide93.xml"/><Relationship Id="rId1" Type="http://schemas.openxmlformats.org/officeDocument/2006/relationships/slideLayout" Target="../slideLayouts/slideLayout9.xml"/><Relationship Id="rId5" Type="http://schemas.openxmlformats.org/officeDocument/2006/relationships/hyperlink" Target="https://www.youtube.com/watch?v=18hyhgFQk7I" TargetMode="External"/><Relationship Id="rId4" Type="http://schemas.openxmlformats.org/officeDocument/2006/relationships/hyperlink" Target="https://www.cnet.com/tech/services-and-software/10-apps-to-help-you-embrace-self-care/"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medium.com/@niklausgerber/team-check-ins-and-check-outs-376aaef9357f" TargetMode="External"/><Relationship Id="rId2" Type="http://schemas.openxmlformats.org/officeDocument/2006/relationships/notesSlide" Target="../notesSlides/notesSlide94.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hyperlink" Target="https://www.europarl.europa.eu/thinktank/es/document/IPOL_IDA(2021)695485"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4c_xYLwOx-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www.hcamag.com/ca/resources/employee-engagement/strategies-to-overcome-digital-fatigue-and-stay-connected/256427"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4.sv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iamfutureproof.com/tools/awarenes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headspace.com/" TargetMode="External"/><Relationship Id="rId2" Type="http://schemas.openxmlformats.org/officeDocument/2006/relationships/hyperlink" Target="https://www.calm.com/" TargetMode="Externa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apps.apple.com/us/app/stand-up-the-work-break-timer/id828244687"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18hyhgFQk7I"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medium.com/@niklausgerber/team-check-ins-and-check-outs-376aaef9357f" TargetMode="External"/><Relationship Id="rId5" Type="http://schemas.openxmlformats.org/officeDocument/2006/relationships/image" Target="../media/image24.sv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Source:%20own%20elaboration%20based%20on%20the%20model%20proposed%20by%20Grawitch%20et%20al.%20(2006)"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hyperlink" Target="https://www.ted.com/talks/adam_alter_why_our_screens_make_us_less_happy/transcript?language=en" TargetMode="External"/><Relationship Id="rId3" Type="http://schemas.openxmlformats.org/officeDocument/2006/relationships/image" Target="../media/image9.png"/><Relationship Id="rId7" Type="http://schemas.openxmlformats.org/officeDocument/2006/relationships/image" Target="../media/image22.sv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3.sv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5.sv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video" Target="https://www.youtube.com/embed/JZ5CW5qsktM?feature=oembed" TargetMode="External"/><Relationship Id="rId5" Type="http://schemas.openxmlformats.org/officeDocument/2006/relationships/image" Target="../media/image48.jpeg"/><Relationship Id="rId4" Type="http://schemas.openxmlformats.org/officeDocument/2006/relationships/hyperlink" Target="https://www.youtube.com/watch?v=JZ5CW5qsk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www.youtube.com/watch?v=0K5OO2ybueM" TargetMode="External"/><Relationship Id="rId7" Type="http://schemas.openxmlformats.org/officeDocument/2006/relationships/diagramQuickStyle" Target="../diagrams/quickStyle1.xm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9.png"/><Relationship Id="rId9" Type="http://schemas.microsoft.com/office/2007/relationships/diagramDrawing" Target="../diagrams/drawing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png"/><Relationship Id="rId9" Type="http://schemas.microsoft.com/office/2007/relationships/diagramDrawing" Target="../diagrams/drawing2.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png"/><Relationship Id="rId9" Type="http://schemas.microsoft.com/office/2007/relationships/diagramDrawing" Target="../diagrams/drawing3.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hyperlink" Target="https://www.pcmag.com/encyclopedia/term/how-to-select-a-pc-monitor"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support.google.com/android/answer/9079661?hl=en"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wellbeing.google/reflec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7.png"/><Relationship Id="rId7" Type="http://schemas.openxmlformats.org/officeDocument/2006/relationships/diagramQuickStyle" Target="../diagrams/quickStyle4.xml"/><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png"/><Relationship Id="rId9" Type="http://schemas.microsoft.com/office/2007/relationships/diagramDrawing" Target="../diagrams/drawing4.xml"/></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7.png"/><Relationship Id="rId7" Type="http://schemas.openxmlformats.org/officeDocument/2006/relationships/diagramQuickStyle" Target="../diagrams/quickStyle5.xml"/><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0.png"/><Relationship Id="rId9" Type="http://schemas.microsoft.com/office/2007/relationships/diagramDrawing" Target="../diagrams/drawing5.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hyperlink" Target="https://www.youtube.com/watch?v=UnaxPVbBYiE"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9.xml"/><Relationship Id="rId5" Type="http://schemas.openxmlformats.org/officeDocument/2006/relationships/hyperlink" Target="https://www.irishtimes.com/business/work/up-to-40-of-workers-struggling-with-remote-working-1.4240236" TargetMode="External"/><Relationship Id="rId4" Type="http://schemas.openxmlformats.org/officeDocument/2006/relationships/image" Target="../media/image56.svg"/></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9.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8.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9.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8.svg"/></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92.xml.rels><?xml version="1.0" encoding="UTF-8" standalone="yes"?>
<Relationships xmlns="http://schemas.openxmlformats.org/package/2006/relationships"><Relationship Id="rId2" Type="http://schemas.openxmlformats.org/officeDocument/2006/relationships/hyperlink" Target="https://www.cipd.ie/news-resources/practical-guidance/factsheets/hr-policies"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9.xml"/><Relationship Id="rId4" Type="http://schemas.openxmlformats.org/officeDocument/2006/relationships/image" Target="../media/image60.svg"/></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6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3914456" y="3348854"/>
            <a:ext cx="5892113" cy="697353"/>
          </a:xfrm>
        </p:spPr>
        <p:txBody>
          <a:bodyPr/>
          <a:lstStyle/>
          <a:p>
            <a:r>
              <a:rPr lang="el-GR" b="0" dirty="0"/>
              <a:t>Ψηφιακή Ηγεσία και Υγεία</a:t>
            </a:r>
            <a:endParaRPr lang="en-IE" b="0" dirty="0"/>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err="1"/>
              <a:t>www.</a:t>
            </a:r>
            <a:r>
              <a:rPr lang="en-US" sz="3600" b="1" dirty="0" err="1"/>
              <a:t>leaderseeds</a:t>
            </a:r>
            <a:r>
              <a:rPr lang="en-US" dirty="0" err="1"/>
              <a:t>.eu</a:t>
            </a:r>
            <a:endParaRPr lang="en-US" dirty="0"/>
          </a:p>
        </p:txBody>
      </p:sp>
      <p:sp>
        <p:nvSpPr>
          <p:cNvPr id="5" name="Text Placeholder 6">
            <a:extLst>
              <a:ext uri="{FF2B5EF4-FFF2-40B4-BE49-F238E27FC236}">
                <a16:creationId xmlns:a16="http://schemas.microsoft.com/office/drawing/2014/main" id="{DADD5645-D809-2671-9D64-104BDA3DF97F}"/>
              </a:ext>
            </a:extLst>
          </p:cNvPr>
          <p:cNvSpPr txBox="1">
            <a:spLocks/>
          </p:cNvSpPr>
          <p:nvPr/>
        </p:nvSpPr>
        <p:spPr>
          <a:xfrm>
            <a:off x="3722995" y="2424520"/>
            <a:ext cx="7112019" cy="6973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Module 5 | </a:t>
            </a:r>
            <a:r>
              <a:rPr lang="el-GR" b="0" dirty="0"/>
              <a:t>Ενότητα</a:t>
            </a:r>
            <a:r>
              <a:rPr lang="en-IE" b="0" dirty="0"/>
              <a:t> 5</a:t>
            </a:r>
          </a:p>
        </p:txBody>
      </p:sp>
      <p:sp>
        <p:nvSpPr>
          <p:cNvPr id="3" name="TextBox 2">
            <a:extLst>
              <a:ext uri="{FF2B5EF4-FFF2-40B4-BE49-F238E27FC236}">
                <a16:creationId xmlns:a16="http://schemas.microsoft.com/office/drawing/2014/main" id="{4B25AB97-56A0-A015-0385-C0E1C0677891}"/>
              </a:ext>
            </a:extLst>
          </p:cNvPr>
          <p:cNvSpPr txBox="1"/>
          <p:nvPr/>
        </p:nvSpPr>
        <p:spPr>
          <a:xfrm>
            <a:off x="5048771" y="5695949"/>
            <a:ext cx="395287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dirty="0">
                <a:latin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1100" dirty="0"/>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402BB-4ED5-B774-F71A-3ADC8D710736}"/>
              </a:ext>
            </a:extLst>
          </p:cNvPr>
          <p:cNvSpPr>
            <a:spLocks noGrp="1"/>
          </p:cNvSpPr>
          <p:nvPr>
            <p:ph type="body" sz="quarter" idx="18"/>
          </p:nvPr>
        </p:nvSpPr>
        <p:spPr>
          <a:xfrm>
            <a:off x="898357" y="1697317"/>
            <a:ext cx="5690333" cy="3727493"/>
          </a:xfrm>
        </p:spPr>
        <p:txBody>
          <a:bodyPr/>
          <a:lstStyle/>
          <a:p>
            <a:pPr marL="342900" indent="-342900">
              <a:buClr>
                <a:schemeClr val="accent2"/>
              </a:buClr>
              <a:buFont typeface="Arial" panose="020B0604020202020204" pitchFamily="34" charset="0"/>
              <a:buChar char="•"/>
            </a:pPr>
            <a:r>
              <a:rPr lang="en-GB" sz="2200" dirty="0"/>
              <a:t>Κατά τη διάρκεια της πανδημίας, η απάντηση σε ένα ηλεκτρονικό ταχυδρομείο, η λήψη ενός μηνύματος αργά το βράδυ ή η εργασία τα Σαββατοκύριακα έγιναν καθημερινότητα, δημιουργώντας την ανάγκη να "ενημερώνεστε". </a:t>
            </a:r>
          </a:p>
          <a:p>
            <a:pPr marL="342900" indent="-342900">
              <a:buClr>
                <a:schemeClr val="accent2"/>
              </a:buClr>
              <a:buFont typeface="Arial" panose="020B0604020202020204" pitchFamily="34" charset="0"/>
              <a:buChar char="•"/>
            </a:pPr>
            <a:r>
              <a:rPr lang="en-GB" sz="2200" dirty="0"/>
              <a:t>Επιπλέον, η ψηφιοποίηση αιφνιδίασε πολλούς φορείς του τρίτου τομέα χωρίς τους απαραίτητους πόρους και με λίγες ψηφιακές δεξιότητες για να αντιμετωπίσουν τις προκλήσεις της ψηφιοποίησης των υπηρεσιών</a:t>
            </a:r>
            <a:r>
              <a:rPr lang="en-GB" dirty="0"/>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ZA" dirty="0"/>
          </a:p>
        </p:txBody>
      </p:sp>
      <p:sp>
        <p:nvSpPr>
          <p:cNvPr id="3" name="Text Placeholder 2">
            <a:extLst>
              <a:ext uri="{FF2B5EF4-FFF2-40B4-BE49-F238E27FC236}">
                <a16:creationId xmlns:a16="http://schemas.microsoft.com/office/drawing/2014/main" id="{1A70C78D-AE76-3B76-4001-22B9DD848604}"/>
              </a:ext>
            </a:extLst>
          </p:cNvPr>
          <p:cNvSpPr>
            <a:spLocks noGrp="1"/>
          </p:cNvSpPr>
          <p:nvPr>
            <p:ph type="body" sz="quarter" idx="16"/>
          </p:nvPr>
        </p:nvSpPr>
        <p:spPr>
          <a:xfrm>
            <a:off x="898357" y="451831"/>
            <a:ext cx="4990998" cy="992652"/>
          </a:xfrm>
        </p:spPr>
        <p:txBody>
          <a:bodyPr/>
          <a:lstStyle/>
          <a:p>
            <a:r>
              <a:rPr lang="en-ZA" b="1" dirty="0"/>
              <a:t>Ψηφιακή ευημερία: </a:t>
            </a:r>
            <a:r>
              <a:rPr lang="en-ZA" dirty="0"/>
              <a:t>Lockdown</a:t>
            </a:r>
          </a:p>
        </p:txBody>
      </p:sp>
      <p:pic>
        <p:nvPicPr>
          <p:cNvPr id="5" name="Imagen 4" descr="Estatua de una persona&#10;&#10;Descripción generada automáticamente con confianza baja">
            <a:extLst>
              <a:ext uri="{FF2B5EF4-FFF2-40B4-BE49-F238E27FC236}">
                <a16:creationId xmlns:a16="http://schemas.microsoft.com/office/drawing/2014/main" id="{6B111518-7B09-603F-BE6E-BD6236B7FB68}"/>
              </a:ext>
            </a:extLst>
          </p:cNvPr>
          <p:cNvPicPr>
            <a:picLocks noGrp="1" noChangeAspect="1"/>
          </p:cNvPicPr>
          <p:nvPr>
            <p:ph type="pic" sz="quarter" idx="10"/>
          </p:nvPr>
        </p:nvPicPr>
        <p:blipFill>
          <a:blip r:embed="rId3">
            <a:grayscl/>
          </a:blip>
          <a:srcRect l="6261" r="6261"/>
          <a:stretch>
            <a:fillRect/>
          </a:stretch>
        </p:blipFill>
        <p:spPr>
          <a:xfrm>
            <a:off x="7061200" y="1201738"/>
            <a:ext cx="5130800" cy="3913187"/>
          </a:xfrm>
          <a:prstGeom prst="rect">
            <a:avLst/>
          </a:prstGeom>
        </p:spPr>
      </p:pic>
    </p:spTree>
    <p:extLst>
      <p:ext uri="{BB962C8B-B14F-4D97-AF65-F5344CB8AC3E}">
        <p14:creationId xmlns:p14="http://schemas.microsoft.com/office/powerpoint/2010/main" val="15065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l-GR" dirty="0"/>
              <a:t>Αναφορές</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06</a:t>
            </a:r>
          </a:p>
        </p:txBody>
      </p:sp>
    </p:spTree>
    <p:extLst>
      <p:ext uri="{BB962C8B-B14F-4D97-AF65-F5344CB8AC3E}">
        <p14:creationId xmlns:p14="http://schemas.microsoft.com/office/powerpoint/2010/main" val="2224126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rPr>
              <a:t>Martínez Pérez, Anabella (2010). El </a:t>
            </a:r>
            <a:r>
              <a:rPr lang="en-GB" dirty="0" err="1">
                <a:solidFill>
                  <a:schemeClr val="accent2">
                    <a:lumMod val="75000"/>
                  </a:schemeClr>
                </a:solidFill>
              </a:rPr>
              <a:t>síndrome</a:t>
            </a:r>
            <a:r>
              <a:rPr lang="en-GB" dirty="0">
                <a:solidFill>
                  <a:schemeClr val="accent2">
                    <a:lumMod val="75000"/>
                  </a:schemeClr>
                </a:solidFill>
              </a:rPr>
              <a:t> de Burnout. </a:t>
            </a:r>
            <a:r>
              <a:rPr lang="en-GB" dirty="0" err="1">
                <a:solidFill>
                  <a:schemeClr val="accent2">
                    <a:lumMod val="75000"/>
                  </a:schemeClr>
                </a:solidFill>
              </a:rPr>
              <a:t>Evolución</a:t>
            </a:r>
            <a:r>
              <a:rPr lang="en-GB" dirty="0">
                <a:solidFill>
                  <a:schemeClr val="accent2">
                    <a:lumMod val="75000"/>
                  </a:schemeClr>
                </a:solidFill>
              </a:rPr>
              <a:t> conceptual y </a:t>
            </a:r>
            <a:r>
              <a:rPr lang="en-GB" dirty="0" err="1">
                <a:solidFill>
                  <a:schemeClr val="accent2">
                    <a:lumMod val="75000"/>
                  </a:schemeClr>
                </a:solidFill>
              </a:rPr>
              <a:t>estado</a:t>
            </a:r>
            <a:r>
              <a:rPr lang="en-GB" dirty="0">
                <a:solidFill>
                  <a:schemeClr val="accent2">
                    <a:lumMod val="75000"/>
                  </a:schemeClr>
                </a:solidFill>
              </a:rPr>
              <a:t> actual de la </a:t>
            </a:r>
            <a:r>
              <a:rPr lang="en-GB" dirty="0" err="1">
                <a:solidFill>
                  <a:schemeClr val="accent2">
                    <a:lumMod val="75000"/>
                  </a:schemeClr>
                </a:solidFill>
              </a:rPr>
              <a:t>cuestión</a:t>
            </a:r>
            <a:r>
              <a:rPr lang="en-GB" dirty="0">
                <a:solidFill>
                  <a:schemeClr val="accent2">
                    <a:lumMod val="75000"/>
                  </a:schemeClr>
                </a:solidFill>
              </a:rPr>
              <a:t>. Universidad </a:t>
            </a:r>
            <a:r>
              <a:rPr lang="en-GB" dirty="0" err="1">
                <a:solidFill>
                  <a:schemeClr val="accent2">
                    <a:lumMod val="75000"/>
                  </a:schemeClr>
                </a:solidFill>
              </a:rPr>
              <a:t>Complutense</a:t>
            </a:r>
            <a:r>
              <a:rPr lang="en-GB" dirty="0">
                <a:solidFill>
                  <a:schemeClr val="accent2">
                    <a:lumMod val="75000"/>
                  </a:schemeClr>
                </a:solidFill>
              </a:rPr>
              <a:t> de Madrid. </a:t>
            </a: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rPr>
              <a:t>Deng, T., </a:t>
            </a:r>
            <a:r>
              <a:rPr lang="en-GB" dirty="0" err="1">
                <a:solidFill>
                  <a:schemeClr val="accent2">
                    <a:lumMod val="75000"/>
                  </a:schemeClr>
                </a:solidFill>
              </a:rPr>
              <a:t>Kanthawala</a:t>
            </a:r>
            <a:r>
              <a:rPr lang="en-GB" dirty="0">
                <a:solidFill>
                  <a:schemeClr val="accent2">
                    <a:lumMod val="75000"/>
                  </a:schemeClr>
                </a:solidFill>
              </a:rPr>
              <a:t>, S., Meng, J., Peng, W., </a:t>
            </a:r>
            <a:r>
              <a:rPr lang="en-GB" dirty="0" err="1">
                <a:solidFill>
                  <a:schemeClr val="accent2">
                    <a:lumMod val="75000"/>
                  </a:schemeClr>
                </a:solidFill>
              </a:rPr>
              <a:t>Kononova</a:t>
            </a:r>
            <a:r>
              <a:rPr lang="en-GB" dirty="0">
                <a:solidFill>
                  <a:schemeClr val="accent2">
                    <a:lumMod val="75000"/>
                  </a:schemeClr>
                </a:solidFill>
              </a:rPr>
              <a:t>, A., Hao, Q., . . . David, P. (2019). Measuring smartphone usage and task switching with log tracking and self-reports. </a:t>
            </a:r>
            <a:r>
              <a:rPr lang="en-GB" i="1" dirty="0">
                <a:solidFill>
                  <a:schemeClr val="accent2">
                    <a:lumMod val="75000"/>
                  </a:schemeClr>
                </a:solidFill>
              </a:rPr>
              <a:t>Mobile Media &amp; Communication</a:t>
            </a:r>
            <a:r>
              <a:rPr lang="en-GB" dirty="0">
                <a:solidFill>
                  <a:schemeClr val="accent2">
                    <a:lumMod val="75000"/>
                  </a:schemeClr>
                </a:solidFill>
              </a:rPr>
              <a:t>, 7(1), 3-23. doi:10.1177/2050157918761491</a:t>
            </a: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rPr>
              <a:t>Vanden </a:t>
            </a:r>
            <a:r>
              <a:rPr lang="en-GB" dirty="0" err="1">
                <a:solidFill>
                  <a:schemeClr val="accent2">
                    <a:lumMod val="75000"/>
                  </a:schemeClr>
                </a:solidFill>
              </a:rPr>
              <a:t>Abeele</a:t>
            </a:r>
            <a:r>
              <a:rPr lang="en-GB" dirty="0">
                <a:solidFill>
                  <a:schemeClr val="accent2">
                    <a:lumMod val="75000"/>
                  </a:schemeClr>
                </a:solidFill>
              </a:rPr>
              <a:t>, </a:t>
            </a:r>
            <a:r>
              <a:rPr lang="en-GB" dirty="0" err="1">
                <a:solidFill>
                  <a:schemeClr val="accent2">
                    <a:lumMod val="75000"/>
                  </a:schemeClr>
                </a:solidFill>
              </a:rPr>
              <a:t>Mariek</a:t>
            </a:r>
            <a:r>
              <a:rPr lang="en-GB" dirty="0">
                <a:solidFill>
                  <a:schemeClr val="accent2">
                    <a:lumMod val="75000"/>
                  </a:schemeClr>
                </a:solidFill>
              </a:rPr>
              <a:t> M. P. (2020</a:t>
            </a:r>
            <a:r>
              <a:rPr lang="en-GB" i="1" dirty="0">
                <a:solidFill>
                  <a:schemeClr val="accent2">
                    <a:lumMod val="75000"/>
                  </a:schemeClr>
                </a:solidFill>
              </a:rPr>
              <a:t>). Digital Wellbeing as a Dynamic Construct, Communication Theory</a:t>
            </a:r>
            <a:r>
              <a:rPr lang="en-GB" dirty="0">
                <a:solidFill>
                  <a:schemeClr val="accent2">
                    <a:lumMod val="75000"/>
                  </a:schemeClr>
                </a:solidFill>
              </a:rPr>
              <a:t>. qtaa024,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https://doi.org/10.1093/ct/qtaa024</a:t>
            </a:r>
            <a:endParaRPr lang="en-GB" dirty="0">
              <a:solidFill>
                <a:schemeClr val="accent2">
                  <a:lumMod val="75000"/>
                </a:schemeClr>
              </a:solidFill>
            </a:endParaRPr>
          </a:p>
          <a:p>
            <a:pPr marL="0" indent="0"/>
            <a:r>
              <a:rPr lang="en-GB" dirty="0">
                <a:solidFill>
                  <a:schemeClr val="accent2">
                    <a:lumMod val="75000"/>
                  </a:schemeClr>
                </a:solidFill>
              </a:rPr>
              <a:t>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l-GR" dirty="0"/>
              <a:t>Αναφορές</a:t>
            </a:r>
            <a:endParaRPr lang="en-US" dirty="0"/>
          </a:p>
        </p:txBody>
      </p:sp>
    </p:spTree>
    <p:extLst>
      <p:ext uri="{BB962C8B-B14F-4D97-AF65-F5344CB8AC3E}">
        <p14:creationId xmlns:p14="http://schemas.microsoft.com/office/powerpoint/2010/main" val="369821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rPr>
              <a:t>Peters, Dorian &amp; Calvo, Rafael &amp; Ryan, Richard. (2018). Designing for Motivation, Engagement and Wellbeing in Digital Experience. </a:t>
            </a:r>
            <a:r>
              <a:rPr lang="en-GB" i="1" dirty="0">
                <a:solidFill>
                  <a:schemeClr val="accent2">
                    <a:lumMod val="75000"/>
                  </a:schemeClr>
                </a:solidFill>
              </a:rPr>
              <a:t>Frontiers in Psychology</a:t>
            </a:r>
            <a:r>
              <a:rPr lang="en-GB" dirty="0">
                <a:solidFill>
                  <a:schemeClr val="accent2">
                    <a:lumMod val="75000"/>
                  </a:schemeClr>
                </a:solidFill>
              </a:rPr>
              <a:t>. 9. 10.3389/fpsyg.2018.00797. </a:t>
            </a:r>
          </a:p>
          <a:p>
            <a:pPr marL="342900" indent="-342900">
              <a:buFont typeface="Arial" panose="020B0604020202020204" pitchFamily="34" charset="0"/>
              <a:buChar char="•"/>
            </a:pPr>
            <a:endParaRPr lang="en-GB" dirty="0"/>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Why our screens make us less happy?</a:t>
            </a: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https://support.google.com/android/answer/9079661?hl=en</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Look after my Digital Wellbeing</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410098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https://www.aao.org/eye-health/tips-prevention/digital-devices-your-eyes</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https://wellbeing.google/reflect</a:t>
            </a: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Designing for Motivation, Engagement, and Wellbeing in Digital Experience.</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US"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Global Culture Report (2022). The O.C. Tanner Institute.</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indent="-342900">
              <a:buBlip>
                <a:blip r:embed="rId6"/>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39057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Andrea Broughton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Ecorys</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Mental Health in the post-Covid workplace Key impacts of digitalisation.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Committee on Employment and Social Affairs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(2021).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Umasankar</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Boopathy</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S.,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Padmavathy</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S., &amp; Leena, N. F. (2022). Disconnect to Reconnect: Employee Wellbeing through Digital Detoxing.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Journal of Positive School Psychology</a:t>
            </a:r>
            <a:r>
              <a:rPr lang="en-GB" dirty="0">
                <a:solidFill>
                  <a:schemeClr val="accent2">
                    <a:lumMod val="75000"/>
                  </a:schemeClr>
                </a:solidFill>
                <a:ea typeface="Times New Roman" panose="02020603050405020304" pitchFamily="18" charset="0"/>
                <a:cs typeface="Times New Roman" panose="02020603050405020304" pitchFamily="18" charset="0"/>
              </a:rPr>
              <a:t>.</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6(2). 4663-4673.</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Lupton, D. (2017). Digitised embodiment. In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Digital Health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(pp. 44–59). Routledge.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https://doi.org/10.4324/9781315648835-4</a:t>
            </a: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2920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Grawitch</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Matthew &amp; Gottschalk, Melanie &amp;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Munz</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David. (2006). The path to a healthy workplace: A critical review linking healthy workplace practices, employee well-being, and organizational improvements.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Consulting Psychology Journal: Practice and Research</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58. 129-147. 10.1037/1065-9293.58.3.129.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Strategies to overcome digital fatigue and stay connected</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10 apps to help you embrace self-care</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Daily</a:t>
            </a:r>
            <a:r>
              <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Teams</a:t>
            </a:r>
            <a:r>
              <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Huddles</a:t>
            </a:r>
            <a:endPar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33474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How Check-Ins and Check-Outs will help you to build stronger teams</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https://www.europarl.europa.eu/thinktank/es/document/IPOL_IDA(2021)695485</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GB" dirty="0"/>
          </a:p>
          <a:p>
            <a:pPr marL="342900" indent="-342900">
              <a:buBlip>
                <a:blip r:embed="rId5"/>
              </a:buBlip>
            </a:pPr>
            <a:endParaRPr lang="en-GB" dirty="0"/>
          </a:p>
          <a:p>
            <a:pPr marL="342900" indent="-342900">
              <a:buBlip>
                <a:blip r:embed="rId5"/>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40410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normAutofit fontScale="77500" lnSpcReduction="20000"/>
          </a:bodyPr>
          <a:lstStyle/>
          <a:p>
            <a:r>
              <a:rPr lang="el-GR" dirty="0"/>
              <a:t>Σας ευχαριστώ</a:t>
            </a:r>
            <a:endParaRPr lang="en-US" dirty="0"/>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err="1"/>
              <a:t>www.</a:t>
            </a:r>
            <a:r>
              <a:rPr lang="en-US" sz="3600" b="1" dirty="0" err="1"/>
              <a:t>leaderseeds</a:t>
            </a:r>
            <a:r>
              <a:rPr lang="en-US" dirty="0" err="1"/>
              <a:t>.eu</a:t>
            </a:r>
            <a:endParaRPr lang="en-US" dirty="0"/>
          </a:p>
        </p:txBody>
      </p:sp>
      <p:sp>
        <p:nvSpPr>
          <p:cNvPr id="4" name="Text Placeholder 3">
            <a:extLst>
              <a:ext uri="{FF2B5EF4-FFF2-40B4-BE49-F238E27FC236}">
                <a16:creationId xmlns:a16="http://schemas.microsoft.com/office/drawing/2014/main" id="{5C3213CF-3C98-72E3-5E3E-23C419D024A5}"/>
              </a:ext>
            </a:extLst>
          </p:cNvPr>
          <p:cNvSpPr>
            <a:spLocks noGrp="1"/>
          </p:cNvSpPr>
          <p:nvPr>
            <p:ph type="body" sz="quarter" idx="19"/>
          </p:nvPr>
        </p:nvSpPr>
        <p:spPr/>
        <p:txBody>
          <a:bodyPr/>
          <a:lstStyle/>
          <a:p>
            <a:endParaRPr lang="en-IE"/>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sz="2300" dirty="0"/>
              <a:t>Η προώθηση της ευημερίας και ειδικότερα της ψηφιακής ευημερίας θα έχει άμεσο όφελος για τους οργανισμούς του τρίτου τομέα, τους εργαζόμενους και τους ενδιαφερόμενους και θα βελτιώσει την εσωτερική ροή εργασιών. Τα θέματα ψυχικής υγείας αποτελούν τον πυρήνα πολλών εκστρατειών για την ευαισθητοποίηση σχετικά με την ψυχική υγεία, ενθαρρύνοντας τους ανθρώπους να αναλάβουν δράση και να μιλήσουν για εσωτερικά ζητήματα. </a:t>
            </a:r>
          </a:p>
          <a:p>
            <a:pPr marL="342900" indent="-342900">
              <a:buBlip>
                <a:blip r:embed="rId3"/>
              </a:buBlip>
            </a:pPr>
            <a:r>
              <a:rPr lang="en-GB" sz="2300" dirty="0"/>
              <a:t>Ωστόσο, αυτό δεν είναι τόσο εύκολο όσο φαίνεται. Όταν συνδέονται με τον εργασιακό χώρο, πολλοί αισθάνονται απρόθυμοι να απευθυνθούν στους εργοδότες τους για τα προσωπικά τους θέματα, επειδή φοβούνται τις συνέπειες. </a:t>
            </a:r>
          </a:p>
          <a:p>
            <a:pPr marL="342900" indent="-342900">
              <a:buBlip>
                <a:blip r:embed="rId3"/>
              </a:buBlip>
            </a:pPr>
            <a:r>
              <a:rPr lang="en-US" sz="2300" dirty="0">
                <a:latin typeface="Calibri" panose="020F0502020204030204" pitchFamily="34" charset="0"/>
                <a:ea typeface="Calibri" panose="020F0502020204030204" pitchFamily="34" charset="0"/>
                <a:cs typeface="Calibri" panose="020F0502020204030204" pitchFamily="34" charset="0"/>
              </a:rPr>
              <a:t>Η προώθηση μιας υποστηρικτικής κουλτούρας συμβάλλει στην αντιμετώπιση των προβλημάτων ψυχικής υγείας.</a:t>
            </a:r>
            <a:endParaRPr lang="en-IE" sz="2300" dirty="0">
              <a:latin typeface="Calibri" panose="020F0502020204030204" pitchFamily="34" charset="0"/>
              <a:ea typeface="Calibri" panose="020F0502020204030204" pitchFamily="34" charset="0"/>
              <a:cs typeface="Times New Roman" panose="02020603050405020304" pitchFamily="18" charset="0"/>
            </a:endParaRPr>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Ψηφιακή ευημερία: </a:t>
            </a:r>
            <a:r>
              <a:rPr lang="en-US" dirty="0"/>
              <a:t>Βελτίωση της εργασίας και της ροής εργασιών </a:t>
            </a:r>
            <a:endParaRPr lang="en-US" b="1" dirty="0"/>
          </a:p>
        </p:txBody>
      </p:sp>
    </p:spTree>
    <p:extLst>
      <p:ext uri="{BB962C8B-B14F-4D97-AF65-F5344CB8AC3E}">
        <p14:creationId xmlns:p14="http://schemas.microsoft.com/office/powerpoint/2010/main" val="286447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Τα ψηφιακά ζητήματα έχουν ένα πρόσθετο χαρακτηριστικό, καθώς ο ψηφιακός μετασχηματισμός έχει έρθει για να μείνει, δεν υπάρχουν αρκετές συστάσεις για την ασφαλή προσαρμογή στο ψηφιακό εργασιακό περιβάλλον, και ως εκ τούτου, εκτιμάται ως ¨κενό¨ μεταξύ της χρήσης της καινοτομίας και των ικανοτήτων που απαιτούνται για μια σωστή προσαρμογή. </a:t>
            </a:r>
          </a:p>
          <a:p>
            <a:pPr marL="342900" indent="-342900">
              <a:buBlip>
                <a:blip r:embed="rId3"/>
              </a:buBlip>
            </a:pPr>
            <a:endParaRPr lang="en-GB" dirty="0"/>
          </a:p>
          <a:p>
            <a:pPr marL="342900" indent="-342900">
              <a:buBlip>
                <a:blip r:embed="rId3"/>
              </a:buBlip>
            </a:pPr>
            <a:r>
              <a:rPr lang="en-GB" dirty="0"/>
              <a:t>Στην επόμενη ενότητα θα διερευνήσουμε περαιτέρω τον ρόλο που μπορείτε να διαδραματίσετε ως ηγέτης του τρίτου τομέα για να εξοπλίσετε καλύτερα την ομάδα σας ώστε να αντιμετωπίσει τις νέες πιέσεις ενός ψηφιακού κόσμου εργασίας. </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Ψηφιακή ευημερία: </a:t>
            </a:r>
            <a:r>
              <a:rPr lang="en-US" dirty="0"/>
              <a:t>Γεφύρωση του χάσματος </a:t>
            </a:r>
            <a:endParaRPr lang="en-US" b="1" dirty="0"/>
          </a:p>
        </p:txBody>
      </p:sp>
    </p:spTree>
    <p:extLst>
      <p:ext uri="{BB962C8B-B14F-4D97-AF65-F5344CB8AC3E}">
        <p14:creationId xmlns:p14="http://schemas.microsoft.com/office/powerpoint/2010/main" val="29418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Ο ρόλος της ηγεσίας στην ψηφιακή υγεία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106203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Ο παραδοσιακός ρόλος του ηγέτη έχει αλλάξει σημαντικά στην ψηφιακή εποχή. Η επιτυχία της ομάδας σας δεν κρίνεται πλέον σε μια αίθουσα συνεδριάσεων, αλλά στην ικανότητά σας να κρατάτε μια χωροταξικά ποικιλόμορφη ομάδα ευτυχισμένη, παρακινημένη και προσηλωμένη στα καθήκοντά της σε έναν ολοένα και πιο ψηφιακό κόσμο. Ως ηγέτες του τρίτου τομέα, το να δίνουμε το παράδειγμα ξεκινά από εμάς. Η ικανότητά μας να εξισορροπούμε τη δική μας ψηφιακή υγεία όχι μόνο επηρεάζει την αποτελεσματικότητά μας, αλλά λειτουργεί και ως φάρος για τις ομάδες μας.</a:t>
            </a:r>
          </a:p>
          <a:p>
            <a:pPr marL="342900" indent="-342900">
              <a:buBlip>
                <a:blip r:embed="rId3"/>
              </a:buBlip>
            </a:pPr>
            <a:r>
              <a:rPr lang="en-IE" dirty="0"/>
              <a:t>Η ηγεσία με το παράδειγμα σημαίνει την υιοθέτηση μιας ολιστικής προσέγγισης για την ψηφιακή ευεξία. Πρόκειται για κάτι περισσότερο από την επιβολή πολιτικών- πρόκειται για την ενσάρκωση των αξιών της ισορροπίας και της ευεξίας στις καθημερινές μας αλληλεπιδράσεις με την τεχνολογία.</a:t>
            </a:r>
          </a:p>
          <a:p>
            <a:pPr marL="342900" indent="-342900">
              <a:buBlip>
                <a:blip r:embed="rId3"/>
              </a:buBlip>
            </a:pPr>
            <a:endParaRPr lang="en-GB" dirty="0"/>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Εισαγωγή στην ηγεσία και την ψηφιακή υγεία </a:t>
            </a:r>
            <a:endParaRPr lang="en-ZA" dirty="0"/>
          </a:p>
        </p:txBody>
      </p:sp>
    </p:spTree>
    <p:extLst>
      <p:ext uri="{BB962C8B-B14F-4D97-AF65-F5344CB8AC3E}">
        <p14:creationId xmlns:p14="http://schemas.microsoft.com/office/powerpoint/2010/main" val="280066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sz="2300" dirty="0"/>
              <a:t>Ωστόσο, το ταξίδι της ηγεσίας μας πηγαίνει παραπέρα. Πρέπει να αναγνωρίσουμε ότι κάθε μέλος της ομάδας μας έχει μοναδικές ανάγκες και προκλήσεις όσον αφορά την ψηφιακή του υγεία. Η κατανόηση αυτών των αναγκών και η καλλιέργεια μιας κουλτούρας ενσυναίσθησης και υποστήριξης είναι αναπόσπαστο στοιχείο.</a:t>
            </a:r>
          </a:p>
          <a:p>
            <a:pPr marL="342900" indent="-342900">
              <a:buBlip>
                <a:blip r:embed="rId3"/>
              </a:buBlip>
            </a:pPr>
            <a:r>
              <a:rPr lang="en-US" sz="2300" dirty="0"/>
              <a:t>Μέσω αυτής της ενότητας, θα διερευνήσουμε τον πολύπλευρο ρόλο της ηγεσίας στην ψηφιακή υγεία. Από τη δημιουργία θετικής εργασιακής κουλτούρας έως την παροχή πόρων για την ευημερία των εργαζομένων, θα εμβαθύνουμε στις ευθύνες και τις πρακτικές που καθορίζουν την εξαιρετική ηγεσία στην ψηφιακή υγεία.</a:t>
            </a:r>
          </a:p>
          <a:p>
            <a:pPr marL="342900" indent="-342900">
              <a:buBlip>
                <a:blip r:embed="rId3"/>
              </a:buBlip>
            </a:pPr>
            <a:r>
              <a:rPr lang="en-US" sz="2300" dirty="0"/>
              <a:t>Ελάτε μαζί μας σε αυτό το ταξίδι για να ανακαλύψετε πώς η υποδειγματική ηγεσία όχι μόνο οδηγεί στην οργανωτική επιτυχία αλλά και βελτιώνει τη ζωή των πολύτιμων υπαλλήλων μας.</a:t>
            </a:r>
            <a:endParaRPr lang="en-GB" sz="2300" dirty="0"/>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Εισαγωγή στην ηγεσία και την ψηφιακή υγεία </a:t>
            </a:r>
            <a:endParaRPr lang="en-ZA" dirty="0"/>
          </a:p>
        </p:txBody>
      </p:sp>
    </p:spTree>
    <p:extLst>
      <p:ext uri="{BB962C8B-B14F-4D97-AF65-F5344CB8AC3E}">
        <p14:creationId xmlns:p14="http://schemas.microsoft.com/office/powerpoint/2010/main" val="4223947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35671" y="1783457"/>
            <a:ext cx="7631868" cy="3291086"/>
          </a:xfrm>
        </p:spPr>
        <p:txBody>
          <a:bodyPr/>
          <a:lstStyle/>
          <a:p>
            <a:pPr marL="342900" indent="-342900">
              <a:buClr>
                <a:schemeClr val="accent2"/>
              </a:buClr>
              <a:buFont typeface="Arial" panose="020B0604020202020204" pitchFamily="34" charset="0"/>
              <a:buChar char="•"/>
            </a:pPr>
            <a:r>
              <a:rPr lang="en-US" dirty="0"/>
              <a:t>Ο φόρτος εργασίας είναι η ποσότητα εργασίας που γίνεται από κάποιον ή κάτι. Γενικά, είναι η ποσότητα εργασίας που μπορούν να διεκπεραιώσουν οι εργαζόμενοι σε συγκεκριμένο χρονικό διάστημα.</a:t>
            </a:r>
          </a:p>
          <a:p>
            <a:pPr marL="342900" indent="-342900">
              <a:buClr>
                <a:schemeClr val="accent2"/>
              </a:buClr>
              <a:buFont typeface="Arial" panose="020B0604020202020204" pitchFamily="34" charset="0"/>
              <a:buChar char="•"/>
            </a:pPr>
            <a:r>
              <a:rPr lang="en-US" dirty="0"/>
              <a:t>Πριν από την πανδημία Covid-19 ο φόρτος εργασίας των εργαζομένων θεωρούνταν γενικά σταθερός. </a:t>
            </a:r>
          </a:p>
          <a:p>
            <a:pPr marL="342900" indent="-342900">
              <a:buClr>
                <a:schemeClr val="accent2"/>
              </a:buClr>
              <a:buFont typeface="Arial" panose="020B0604020202020204" pitchFamily="34" charset="0"/>
              <a:buChar char="•"/>
            </a:pPr>
            <a:r>
              <a:rPr lang="en-US" dirty="0"/>
              <a:t>Ωστόσο, από τότε που άλλαξαν οι εργασιακές προσεγγίσεις που έφερε η πανδημία Covid-19, άλλαξε δραματικά ο τρόπος με τον οποίο οι άνθρωποι εργάζονται στον τρίτο τομέα. </a:t>
            </a:r>
            <a:endParaRPr lang="en-GB" dirty="0"/>
          </a:p>
          <a:p>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835671" y="1104338"/>
            <a:ext cx="7541920" cy="992652"/>
          </a:xfrm>
        </p:spPr>
        <p:txBody>
          <a:bodyPr/>
          <a:lstStyle/>
          <a:p>
            <a:r>
              <a:rPr lang="en-US" b="1" dirty="0"/>
              <a:t>Ηγεσία και ψηφιακή υγεία:</a:t>
            </a:r>
            <a:r>
              <a:rPr lang="en-US" dirty="0"/>
              <a:t> . </a:t>
            </a:r>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2">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2425264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55169A79-4691-2E0B-102A-AEB9031B086D}"/>
              </a:ext>
            </a:extLst>
          </p:cNvPr>
          <p:cNvPicPr>
            <a:picLocks noGrp="1" noChangeAspect="1"/>
          </p:cNvPicPr>
          <p:nvPr>
            <p:ph type="pic" sz="quarter" idx="42"/>
          </p:nvPr>
        </p:nvPicPr>
        <p:blipFill rotWithShape="1">
          <a:blip r:embed="rId2">
            <a:extLst>
              <a:ext uri="{28A0092B-C50C-407E-A947-70E740481C1C}">
                <a14:useLocalDpi xmlns:a14="http://schemas.microsoft.com/office/drawing/2010/main" val="0"/>
              </a:ext>
            </a:extLst>
          </a:blip>
          <a:srcRect t="36" b="43944"/>
          <a:stretch/>
        </p:blipFill>
        <p:spPr>
          <a:xfrm>
            <a:off x="6701423" y="1609564"/>
            <a:ext cx="5490577" cy="3833287"/>
          </a:xfrm>
        </p:spPr>
      </p:pic>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7" y="2222461"/>
            <a:ext cx="5803067" cy="3025975"/>
          </a:xfrm>
        </p:spPr>
        <p:txBody>
          <a:bodyPr/>
          <a:lstStyle/>
          <a:p>
            <a:pPr marL="342900" indent="-342900">
              <a:buClr>
                <a:schemeClr val="accent2"/>
              </a:buClr>
              <a:buFont typeface="Arial" panose="020B0604020202020204" pitchFamily="34" charset="0"/>
              <a:buChar char="•"/>
            </a:pPr>
            <a:r>
              <a:rPr lang="en-US" sz="2300" dirty="0"/>
              <a:t>Τα καλά νέα είναι ότι, ως διευθυντής, μπορείτε να κάνετε κάποιες συστάσεις στα μέλη της ομάδας σας και να προσπαθήσετε να βοηθήσετε ώστε να είναι όσο το δυνατόν πιο υγιείς.</a:t>
            </a:r>
          </a:p>
          <a:p>
            <a:pPr marL="342900" indent="-342900">
              <a:buClr>
                <a:schemeClr val="accent2"/>
              </a:buClr>
              <a:buFont typeface="Arial" panose="020B0604020202020204" pitchFamily="34" charset="0"/>
              <a:buChar char="•"/>
            </a:pPr>
            <a:r>
              <a:rPr lang="en-US" sz="2300" dirty="0"/>
              <a:t>Σε αυτή την ενότητα θα εξετάσουμε μερικούς από τους τρόπους με τους οποίους τα μέλη της ομάδας μπορούν να βοηθήσουν τους υπαλλήλους τους, ώστε να μην βιώνουν τα αρνητικά που μπορεί να επιφέρει ένας ψηφιακός φόρτος εργασίας. </a:t>
            </a:r>
          </a:p>
          <a:p>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685416" y="616912"/>
            <a:ext cx="4990998" cy="992652"/>
          </a:xfrm>
        </p:spPr>
        <p:txBody>
          <a:bodyPr/>
          <a:lstStyle/>
          <a:p>
            <a:r>
              <a:rPr lang="en-US" b="1" dirty="0"/>
              <a:t>Μπορείτε να βελτιώσετε τον φόρτο εργασίας των μελών της ομάδας σας;</a:t>
            </a:r>
            <a:endParaRPr lang="en-US" dirty="0"/>
          </a:p>
          <a:p>
            <a:endParaRPr lang="en-IE" dirty="0"/>
          </a:p>
        </p:txBody>
      </p:sp>
    </p:spTree>
    <p:extLst>
      <p:ext uri="{BB962C8B-B14F-4D97-AF65-F5344CB8AC3E}">
        <p14:creationId xmlns:p14="http://schemas.microsoft.com/office/powerpoint/2010/main" val="1517471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0" indent="0"/>
            <a:r>
              <a:rPr lang="en-US" sz="2300" dirty="0"/>
              <a:t>Η ισορροπία μεταξύ επαγγελματικής και προσωπικής ζωής είναι η διασταύρωση του χρόνου που αφιερώνουμε στην εργασία μας σε σχέση με τον χρόνο που αφιερώνουμε εκτός εργασίας.</a:t>
            </a:r>
          </a:p>
          <a:p>
            <a:pPr marL="0" indent="0"/>
            <a:r>
              <a:rPr lang="en-US" sz="2300" b="1" dirty="0">
                <a:solidFill>
                  <a:schemeClr val="accent2"/>
                </a:solidFill>
              </a:rPr>
              <a:t>Όταν τα μέλη της ομάδας έχουν θετική ισορροπία μεταξύ επαγγελματικής και προσωπικής ζωής, αυτό μπορεί να οδηγήσει σε:</a:t>
            </a:r>
          </a:p>
          <a:p>
            <a:pPr marL="0" indent="0"/>
            <a:endParaRPr lang="en-GB" sz="2300"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Δημιουργία καλύτερης ισορροπίας μεταξύ εργασίας και ζωής </a:t>
            </a:r>
            <a:endParaRPr lang="en-ZA" dirty="0"/>
          </a:p>
        </p:txBody>
      </p:sp>
      <p:graphicFrame>
        <p:nvGraphicFramePr>
          <p:cNvPr id="2" name="Table 2">
            <a:extLst>
              <a:ext uri="{FF2B5EF4-FFF2-40B4-BE49-F238E27FC236}">
                <a16:creationId xmlns:a16="http://schemas.microsoft.com/office/drawing/2014/main" id="{B4D4B42E-0AC6-FD3D-D1FB-15F2BDFA33AF}"/>
              </a:ext>
            </a:extLst>
          </p:cNvPr>
          <p:cNvGraphicFramePr>
            <a:graphicFrameLocks noGrp="1"/>
          </p:cNvGraphicFramePr>
          <p:nvPr>
            <p:extLst>
              <p:ext uri="{D42A27DB-BD31-4B8C-83A1-F6EECF244321}">
                <p14:modId xmlns:p14="http://schemas.microsoft.com/office/powerpoint/2010/main" val="4183366332"/>
              </p:ext>
            </p:extLst>
          </p:nvPr>
        </p:nvGraphicFramePr>
        <p:xfrm>
          <a:off x="1078439" y="3584894"/>
          <a:ext cx="10595237" cy="2705107"/>
        </p:xfrm>
        <a:graphic>
          <a:graphicData uri="http://schemas.openxmlformats.org/drawingml/2006/table">
            <a:tbl>
              <a:tblPr firstRow="1" bandRow="1">
                <a:tableStyleId>{5C22544A-7EE6-4342-B048-85BDC9FD1C3A}</a:tableStyleId>
              </a:tblPr>
              <a:tblGrid>
                <a:gridCol w="5337446">
                  <a:extLst>
                    <a:ext uri="{9D8B030D-6E8A-4147-A177-3AD203B41FA5}">
                      <a16:colId xmlns:a16="http://schemas.microsoft.com/office/drawing/2014/main" val="2742577859"/>
                    </a:ext>
                  </a:extLst>
                </a:gridCol>
                <a:gridCol w="5257791">
                  <a:extLst>
                    <a:ext uri="{9D8B030D-6E8A-4147-A177-3AD203B41FA5}">
                      <a16:colId xmlns:a16="http://schemas.microsoft.com/office/drawing/2014/main" val="2374782604"/>
                    </a:ext>
                  </a:extLst>
                </a:gridCol>
              </a:tblGrid>
              <a:tr h="567690">
                <a:tc>
                  <a:txBody>
                    <a:bodyPr/>
                    <a:lstStyle/>
                    <a:p>
                      <a:pPr marL="342900" indent="-342900" algn="l">
                        <a:buClr>
                          <a:schemeClr val="accent2"/>
                        </a:buClr>
                        <a:buFont typeface="Arial" panose="020B0604020202020204" pitchFamily="34" charset="0"/>
                        <a:buChar char="•"/>
                      </a:pPr>
                      <a:r>
                        <a:rPr lang="en-US" sz="2200" b="0" dirty="0">
                          <a:solidFill>
                            <a:srgbClr val="000000"/>
                          </a:solidFill>
                        </a:rPr>
                        <a:t>Χαμηλότερα επίπεδα στρες</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200" b="0" dirty="0">
                          <a:solidFill>
                            <a:srgbClr val="000000"/>
                          </a:solidFill>
                        </a:rPr>
                        <a:t>Μειωμένες απουσίες</a:t>
                      </a:r>
                    </a:p>
                    <a:p>
                      <a:pPr marL="342900" indent="-342900" algn="l">
                        <a:buClr>
                          <a:schemeClr val="accent2"/>
                        </a:buClr>
                        <a:buFont typeface="Arial" panose="020B0604020202020204" pitchFamily="34" charset="0"/>
                        <a:buChar char="•"/>
                      </a:pPr>
                      <a:endParaRPr lang="en-IE" sz="2200" b="0" dirty="0">
                        <a:solidFill>
                          <a:srgbClr val="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2119949"/>
                  </a:ext>
                </a:extLst>
              </a:tr>
              <a:tr h="525780">
                <a:tc>
                  <a:txBody>
                    <a:bodyPr/>
                    <a:lstStyle/>
                    <a:p>
                      <a:pPr marL="342900" indent="-342900" algn="l">
                        <a:buClr>
                          <a:schemeClr val="accent2"/>
                        </a:buClr>
                        <a:buFont typeface="Arial" panose="020B0604020202020204" pitchFamily="34" charset="0"/>
                        <a:buChar char="•"/>
                      </a:pPr>
                      <a:r>
                        <a:rPr lang="en-IE" sz="2200" b="0" dirty="0">
                          <a:solidFill>
                            <a:srgbClr val="000000"/>
                          </a:solidFill>
                        </a:rPr>
                        <a:t>Χαμηλότερος κίνδυνος επαγγελματικής εξουθένωσης</a:t>
                      </a:r>
                    </a:p>
                    <a:p>
                      <a:pPr marL="342900" indent="-342900" algn="l">
                        <a:buClr>
                          <a:schemeClr val="accent2"/>
                        </a:buClr>
                        <a:buFont typeface="Arial" panose="020B0604020202020204" pitchFamily="34" charset="0"/>
                        <a:buChar char="•"/>
                      </a:pPr>
                      <a:endParaRPr lang="en-IE" sz="2200"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200" b="0" dirty="0">
                          <a:solidFill>
                            <a:srgbClr val="000000"/>
                          </a:solidFill>
                        </a:rPr>
                        <a:t>Μεγαλύτερα επίπεδα οργανωτικής δέσμευσης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927434"/>
                  </a:ext>
                </a:extLst>
              </a:tr>
              <a:tr h="845827">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200" b="0" dirty="0">
                          <a:solidFill>
                            <a:srgbClr val="000000"/>
                          </a:solidFill>
                        </a:rPr>
                        <a:t>Μεγαλύτερη αίσθηση ευεξίας</a:t>
                      </a:r>
                    </a:p>
                    <a:p>
                      <a:pPr marL="342900" indent="-342900" algn="l">
                        <a:buClr>
                          <a:schemeClr val="accent2"/>
                        </a:buClr>
                        <a:buFont typeface="Arial" panose="020B0604020202020204" pitchFamily="34" charset="0"/>
                        <a:buChar char="•"/>
                      </a:pPr>
                      <a:endParaRPr lang="en-IE" sz="2200"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200" b="0" dirty="0">
                          <a:solidFill>
                            <a:srgbClr val="000000"/>
                          </a:solidFill>
                        </a:rPr>
                        <a:t>Αυξημένη παραγωγικότητα</a:t>
                      </a:r>
                    </a:p>
                    <a:p>
                      <a:pPr marL="342900" indent="-342900" algn="l">
                        <a:buClr>
                          <a:schemeClr val="accent2"/>
                        </a:buClr>
                        <a:buFont typeface="Arial" panose="020B0604020202020204" pitchFamily="34" charset="0"/>
                        <a:buChar char="•"/>
                      </a:pPr>
                      <a:endParaRPr lang="en-IE" sz="2200"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4834615"/>
                  </a:ext>
                </a:extLst>
              </a:tr>
            </a:tbl>
          </a:graphicData>
        </a:graphic>
      </p:graphicFrame>
    </p:spTree>
    <p:extLst>
      <p:ext uri="{BB962C8B-B14F-4D97-AF65-F5344CB8AC3E}">
        <p14:creationId xmlns:p14="http://schemas.microsoft.com/office/powerpoint/2010/main" val="889172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35727" y="1889763"/>
            <a:ext cx="7541920" cy="3291086"/>
          </a:xfrm>
        </p:spPr>
        <p:txBody>
          <a:bodyPr/>
          <a:lstStyle/>
          <a:p>
            <a:pPr marL="342900" indent="-342900">
              <a:buClr>
                <a:schemeClr val="accent2"/>
              </a:buClr>
              <a:buFont typeface="Arial" panose="020B0604020202020204" pitchFamily="34" charset="0"/>
              <a:buChar char="•"/>
            </a:pPr>
            <a:r>
              <a:rPr lang="en-US" sz="2200" dirty="0"/>
              <a:t>Η ισορροπία μεταξύ επαγγελματικής και προσωπικής ζωής εξαρτάται από διάφορους παράγοντες, όπως ο μεγάλος φόρτος εργασίας και οι περισσότερες ώρες εργασίας. Οι προσωπικές καταστάσεις, όπως η ανατροφή των παιδιών ή οι αυξημένες ευθύνες στο σπίτι, μπορούν επίσης να επηρεάσουν την ισορροπία.</a:t>
            </a:r>
          </a:p>
          <a:p>
            <a:pPr marL="342900" indent="-342900">
              <a:buClr>
                <a:schemeClr val="accent2"/>
              </a:buClr>
              <a:buFont typeface="Arial" panose="020B0604020202020204" pitchFamily="34" charset="0"/>
              <a:buChar char="•"/>
            </a:pPr>
            <a:r>
              <a:rPr lang="en-US" sz="2200" dirty="0"/>
              <a:t>Η ισορροπία μεταξύ επαγγελματικής και προσωπικής ζωής είναι εγγενώς προσωπική και διαφέρει από εργαζόμενο σε εργαζόμενο. Ως εργοδότες, θα πρέπει να παραμείνετε συντονισμένοι σε αυτές τις ατομικές ανάγκες, παρέχοντας εξατομικευμένη υποστήριξη για την προώθηση ενός αρμονικού συνδυασμού εργασίας και προσωπικής ζωής.</a:t>
            </a:r>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572625" y="340251"/>
            <a:ext cx="7541920" cy="992652"/>
          </a:xfrm>
        </p:spPr>
        <p:txBody>
          <a:bodyPr/>
          <a:lstStyle/>
          <a:p>
            <a:r>
              <a:rPr lang="en-US" b="1" dirty="0"/>
              <a:t>Τι μπορεί να επηρεάσει την ισορροπία μεταξύ επαγγελματικής και προσωπικής ζωής; </a:t>
            </a:r>
            <a:endParaRPr lang="en-US" dirty="0"/>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3">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198700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Εισαγωγή στην ψηφιακή υγεία και ευημερία </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"Όλοι μπορούν να γίνουν σπουδαίοι, επειδή όλοι μπορούν να υπηρετήσουν".</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 Μάρτιν Λούθερ Κινγκ Τζούνιορ.</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Ο ρόλος της ηγεσίας στην ψηφιακή υγεία </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Προσδιορισμός των προκλήσεων της ψηφιακής υγείας </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a:t>Περίγραμμα</a:t>
            </a:r>
            <a:endParaRPr lang="en-US" dirty="0"/>
          </a:p>
        </p:txBody>
      </p:sp>
      <p:sp>
        <p:nvSpPr>
          <p:cNvPr id="2" name="Text Placeholder 1">
            <a:extLst>
              <a:ext uri="{FF2B5EF4-FFF2-40B4-BE49-F238E27FC236}">
                <a16:creationId xmlns:a16="http://schemas.microsoft.com/office/drawing/2014/main" id="{5299F476-A48D-439A-B59B-B1202D6CFABC}"/>
              </a:ext>
            </a:extLst>
          </p:cNvPr>
          <p:cNvSpPr>
            <a:spLocks noGrp="1"/>
          </p:cNvSpPr>
          <p:nvPr>
            <p:ph type="body" sz="quarter" idx="33"/>
          </p:nvPr>
        </p:nvSpPr>
        <p:spPr/>
        <p:txBody>
          <a:bodyPr/>
          <a:lstStyle/>
          <a:p>
            <a:r>
              <a:rPr lang="en-IE" dirty="0"/>
              <a:t>04</a:t>
            </a:r>
          </a:p>
        </p:txBody>
      </p:sp>
      <p:sp>
        <p:nvSpPr>
          <p:cNvPr id="3" name="Text Placeholder 2">
            <a:extLst>
              <a:ext uri="{FF2B5EF4-FFF2-40B4-BE49-F238E27FC236}">
                <a16:creationId xmlns:a16="http://schemas.microsoft.com/office/drawing/2014/main" id="{A89DADC3-55A1-3900-2868-F84DE89ADDA2}"/>
              </a:ext>
            </a:extLst>
          </p:cNvPr>
          <p:cNvSpPr>
            <a:spLocks noGrp="1"/>
          </p:cNvSpPr>
          <p:nvPr>
            <p:ph type="body" sz="quarter" idx="34"/>
          </p:nvPr>
        </p:nvSpPr>
        <p:spPr/>
        <p:txBody>
          <a:bodyPr/>
          <a:lstStyle/>
          <a:p>
            <a:r>
              <a:rPr lang="en-US" dirty="0"/>
              <a:t>Στρατηγικές για τη διαχείριση και αξιολόγηση της ψηφιακής υγείας </a:t>
            </a:r>
          </a:p>
        </p:txBody>
      </p:sp>
      <p:sp>
        <p:nvSpPr>
          <p:cNvPr id="4" name="Text Placeholder 3">
            <a:extLst>
              <a:ext uri="{FF2B5EF4-FFF2-40B4-BE49-F238E27FC236}">
                <a16:creationId xmlns:a16="http://schemas.microsoft.com/office/drawing/2014/main" id="{5D766900-84A1-63E3-6CE0-9D1D905BE466}"/>
              </a:ext>
            </a:extLst>
          </p:cNvPr>
          <p:cNvSpPr>
            <a:spLocks noGrp="1"/>
          </p:cNvSpPr>
          <p:nvPr>
            <p:ph type="body" sz="quarter" idx="35"/>
          </p:nvPr>
        </p:nvSpPr>
        <p:spPr/>
        <p:txBody>
          <a:bodyPr/>
          <a:lstStyle/>
          <a:p>
            <a:r>
              <a:rPr lang="en-IE" dirty="0"/>
              <a:t>05</a:t>
            </a:r>
          </a:p>
        </p:txBody>
      </p:sp>
      <p:sp>
        <p:nvSpPr>
          <p:cNvPr id="5" name="Text Placeholder 4">
            <a:extLst>
              <a:ext uri="{FF2B5EF4-FFF2-40B4-BE49-F238E27FC236}">
                <a16:creationId xmlns:a16="http://schemas.microsoft.com/office/drawing/2014/main" id="{40895347-E5F8-C1FD-DC51-958249C9A6A5}"/>
              </a:ext>
            </a:extLst>
          </p:cNvPr>
          <p:cNvSpPr>
            <a:spLocks noGrp="1"/>
          </p:cNvSpPr>
          <p:nvPr>
            <p:ph type="body" sz="quarter" idx="36"/>
          </p:nvPr>
        </p:nvSpPr>
        <p:spPr/>
        <p:txBody>
          <a:bodyPr/>
          <a:lstStyle/>
          <a:p>
            <a:r>
              <a:rPr lang="en-US" dirty="0"/>
              <a:t>Ενδυνάμωση άλλων για την ψηφιακή υγεία </a:t>
            </a:r>
          </a:p>
        </p:txBody>
      </p:sp>
    </p:spTree>
    <p:extLst>
      <p:ext uri="{BB962C8B-B14F-4D97-AF65-F5344CB8AC3E}">
        <p14:creationId xmlns:p14="http://schemas.microsoft.com/office/powerpoint/2010/main" val="239626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5" grpId="0" build="p"/>
      <p:bldP spid="19" grpId="0" build="p"/>
      <p:bldP spid="20" grpId="0" build="p"/>
      <p:bldP spid="21" grpId="0" build="p"/>
      <p:bldP spid="2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898357" y="2909851"/>
            <a:ext cx="4867011" cy="3291086"/>
          </a:xfrm>
        </p:spPr>
        <p:txBody>
          <a:bodyPr/>
          <a:lstStyle/>
          <a:p>
            <a:pPr marL="342900" indent="-342900">
              <a:buClr>
                <a:schemeClr val="accent2"/>
              </a:buClr>
              <a:buFont typeface="Arial" panose="020B0604020202020204" pitchFamily="34" charset="0"/>
              <a:buChar char="•"/>
            </a:pPr>
            <a:r>
              <a:rPr lang="en-US" dirty="0"/>
              <a:t>Δείτε το παρακάτω </a:t>
            </a:r>
            <a:r>
              <a:rPr lang="en-US" dirty="0">
                <a:hlinkClick r:id="rId3"/>
              </a:rPr>
              <a:t>βίντεο στο </a:t>
            </a:r>
            <a:r>
              <a:rPr lang="en-US" dirty="0"/>
              <a:t>YouTube για να βελτιώσετε τα μαθησιακά σας αποτελέσματα. Σε αυτή τη σειρά Ted, ο ομιλητής διερευνά τρεις τρόπους για τη βελτίωση της ισορροπίας μεταξύ επαγγελματικής και προσωπικής ζωής</a:t>
            </a:r>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a:xfrm>
            <a:off x="622784" y="357103"/>
            <a:ext cx="5928327" cy="992652"/>
          </a:xfrm>
        </p:spPr>
        <p:txBody>
          <a:bodyPr/>
          <a:lstStyle/>
          <a:p>
            <a:r>
              <a:rPr lang="en-US" b="1" dirty="0"/>
              <a:t>3 κανόνες για καλύτερη ισορροπία μεταξύ επαγγελματικής και προσωπικής ζωής </a:t>
            </a:r>
            <a:r>
              <a:rPr lang="en-US" dirty="0"/>
              <a:t>| </a:t>
            </a:r>
            <a:br>
              <a:rPr lang="en-US" dirty="0"/>
            </a:br>
            <a:r>
              <a:rPr lang="en-US" sz="2400" dirty="0"/>
              <a:t>Ο τρόπος που εργαζόμαστε, μια σειρά TED</a:t>
            </a:r>
          </a:p>
          <a:p>
            <a:endParaRPr lang="en-ZA" dirty="0"/>
          </a:p>
        </p:txBody>
      </p:sp>
      <p:sp>
        <p:nvSpPr>
          <p:cNvPr id="4" name="Oval 3">
            <a:extLst>
              <a:ext uri="{FF2B5EF4-FFF2-40B4-BE49-F238E27FC236}">
                <a16:creationId xmlns:a16="http://schemas.microsoft.com/office/drawing/2014/main" id="{A7D3711A-BDBC-AB4A-1FA1-680BAE95D86E}"/>
              </a:ext>
            </a:extLst>
          </p:cNvPr>
          <p:cNvSpPr/>
          <p:nvPr/>
        </p:nvSpPr>
        <p:spPr>
          <a:xfrm>
            <a:off x="10174349" y="152520"/>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ΔΕΙΤ</a:t>
            </a:r>
            <a:r>
              <a:rPr lang="en-US" sz="2400" b="1" dirty="0"/>
              <a:t>Ε </a:t>
            </a:r>
            <a:endParaRPr lang="en-IE" sz="2400" b="1" dirty="0"/>
          </a:p>
        </p:txBody>
      </p:sp>
      <p:sp>
        <p:nvSpPr>
          <p:cNvPr id="7" name="Picture Placeholder 6">
            <a:extLst>
              <a:ext uri="{FF2B5EF4-FFF2-40B4-BE49-F238E27FC236}">
                <a16:creationId xmlns:a16="http://schemas.microsoft.com/office/drawing/2014/main" id="{56752F69-9F36-FC24-D7FF-9EF2E96E359E}"/>
              </a:ext>
            </a:extLst>
          </p:cNvPr>
          <p:cNvSpPr>
            <a:spLocks noGrp="1"/>
          </p:cNvSpPr>
          <p:nvPr>
            <p:ph type="pic" sz="quarter" idx="10"/>
          </p:nvPr>
        </p:nvSpPr>
        <p:spPr/>
        <p:txBody>
          <a:bodyPr/>
          <a:lstStyle/>
          <a:p>
            <a:endParaRPr lang="en-IE"/>
          </a:p>
        </p:txBody>
      </p:sp>
      <p:pic>
        <p:nvPicPr>
          <p:cNvPr id="5" name="Picture Placeholder 4">
            <a:hlinkClick r:id="rId3"/>
            <a:extLst>
              <a:ext uri="{FF2B5EF4-FFF2-40B4-BE49-F238E27FC236}">
                <a16:creationId xmlns:a16="http://schemas.microsoft.com/office/drawing/2014/main" id="{B6581C6D-B26E-DBAB-8CD3-D5A400CC70D7}"/>
              </a:ext>
            </a:extLst>
          </p:cNvPr>
          <p:cNvPicPr>
            <a:picLocks noChangeAspect="1"/>
          </p:cNvPicPr>
          <p:nvPr/>
        </p:nvPicPr>
        <p:blipFill rotWithShape="1">
          <a:blip r:embed="rId4">
            <a:extLst>
              <a:ext uri="{28A0092B-C50C-407E-A947-70E740481C1C}">
                <a14:useLocalDpi xmlns:a14="http://schemas.microsoft.com/office/drawing/2010/main" val="0"/>
              </a:ext>
            </a:extLst>
          </a:blip>
          <a:srcRect l="43" t="974" r="33893" b="-974"/>
          <a:stretch/>
        </p:blipFill>
        <p:spPr>
          <a:xfrm>
            <a:off x="7061200" y="1201447"/>
            <a:ext cx="5130800" cy="3913188"/>
          </a:xfrm>
          <a:prstGeom prst="rect">
            <a:avLst/>
          </a:prstGeom>
          <a:solidFill>
            <a:schemeClr val="bg1">
              <a:lumMod val="85000"/>
            </a:schemeClr>
          </a:solidFill>
        </p:spPr>
      </p:pic>
    </p:spTree>
    <p:extLst>
      <p:ext uri="{BB962C8B-B14F-4D97-AF65-F5344CB8AC3E}">
        <p14:creationId xmlns:p14="http://schemas.microsoft.com/office/powerpoint/2010/main" val="139835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Τα μέλη της ομάδας σας θα έχουν συγκεκριμένες ώρες εργασίας κάθε εβδομάδα. Αν και αυτό θα αλλάξει ανάλογα με τον οργανισμό, η ευελιξία είναι κάτι που είναι σημαντικό όταν προσπαθείτε να δημιουργήσετε μια καλύτερη ισορροπία μεταξύ επαγγελματικής και προσωπικής ζωής.</a:t>
            </a:r>
          </a:p>
          <a:p>
            <a:pPr marL="342900" indent="-342900">
              <a:buBlip>
                <a:blip r:embed="rId3"/>
              </a:buBlip>
            </a:pPr>
            <a:r>
              <a:rPr lang="en-US" dirty="0"/>
              <a:t>Ενώ ένα σύντομο κείμενο ή ένα μήνυμα ηλεκτρονικού ταχυδρομείου μπορεί να μην ακούγεται σαν πολύς χρόνος που δαπανάται για εργασία εκτός του κανονικού ωραρίου, η έρευνα δείχνει ότι ο χρόνος που ξοδεύουν τα μέλη της ομάδας για επικοινωνία εκτός ωραρίου εργασίας μπορεί να αθροιστεί. </a:t>
            </a:r>
          </a:p>
          <a:p>
            <a:pPr marL="342900" indent="-342900">
              <a:buBlip>
                <a:blip r:embed="rId3"/>
              </a:buBlip>
            </a:pPr>
            <a:r>
              <a:rPr lang="en-US" dirty="0"/>
              <a:t>Αυτός ο χρόνος μπορεί να στερήσει από τον ποιοτικό προσωπικό χρόνο με την οικογένεια, καθώς και να επιβαρύνει το άτομο.</a:t>
            </a: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Ρύθμιση των ωρών εργασίας </a:t>
            </a:r>
            <a:endParaRPr lang="en-ZA" dirty="0"/>
          </a:p>
        </p:txBody>
      </p:sp>
    </p:spTree>
    <p:extLst>
      <p:ext uri="{BB962C8B-B14F-4D97-AF65-F5344CB8AC3E}">
        <p14:creationId xmlns:p14="http://schemas.microsoft.com/office/powerpoint/2010/main" val="1835045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60823"/>
            <a:ext cx="10595237" cy="3722048"/>
          </a:xfrm>
        </p:spPr>
        <p:txBody>
          <a:bodyPr/>
          <a:lstStyle/>
          <a:p>
            <a:pPr marL="342900" indent="-342900">
              <a:buBlip>
                <a:blip r:embed="rId3"/>
              </a:buBlip>
            </a:pPr>
            <a:r>
              <a:rPr lang="en-US" dirty="0"/>
              <a:t>Πώς μπορούμε λοιπόν να διασφαλίσουμε ότι τα μέλη της ομάδας θα τηρούν το ωράριό τους και να καλλιεργήσουμε ένα θετικό περιβάλλον για καλύτερη ισορροπία μεταξύ επαγγελματικής και προσωπικής ζωής;</a:t>
            </a:r>
          </a:p>
          <a:p>
            <a:pPr marL="342900" indent="-342900">
              <a:buBlip>
                <a:blip r:embed="rId3"/>
              </a:buBlip>
            </a:pPr>
            <a:r>
              <a:rPr lang="en-US" dirty="0"/>
              <a:t>Πρώτον, είναι σημαντικό να μειωθεί κάθε μορφή ασάφειας. Βεβαιωθείτε ότι όλοι οι εργαζόμενοι γνωρίζουν ποιες είναι οι ώρες εργασίας τους ανά εβδομάδα και τι δουλειά πρέπει να κάνουν σε μια εβδομάδα.</a:t>
            </a:r>
          </a:p>
          <a:p>
            <a:pPr marL="342900" indent="-342900">
              <a:buBlip>
                <a:blip r:embed="rId3"/>
              </a:buBlip>
            </a:pPr>
            <a:r>
              <a:rPr lang="en-US" dirty="0"/>
              <a:t>Εάν ο οργανισμός σας παρακολουθεί τις ώρες εργασίας των μελών της ομάδας, προσπαθήστε να εντοπίσετε πότε οι άνθρωποι εργάζονται και πότε δεν θα έπρεπε να εργάζονται. Είναι κάποιοι από την ομάδα πρόθυμοι να απαντήσουν σε ένα email ή ένα μήνυμα εκτός των κανονικών ωρών εργασίας; Μερικές φορές είναι απαραίτητο να τους ενθαρρύνετε να απενεργοποιηθούν και να βεβαιωθείτε ότι κατανοούν τι αναμένεται από αυτούς.</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Μείωση της ασάφειας των εργαζομένων </a:t>
            </a:r>
            <a:endParaRPr lang="en-ZA" dirty="0"/>
          </a:p>
        </p:txBody>
      </p:sp>
    </p:spTree>
    <p:extLst>
      <p:ext uri="{BB962C8B-B14F-4D97-AF65-F5344CB8AC3E}">
        <p14:creationId xmlns:p14="http://schemas.microsoft.com/office/powerpoint/2010/main" val="1912756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chemeClr val="accent2"/>
              </a:buClr>
              <a:buFont typeface="Arial" panose="020B0604020202020204" pitchFamily="34" charset="0"/>
              <a:buChar char="•"/>
            </a:pPr>
            <a:r>
              <a:rPr lang="en-US" dirty="0"/>
              <a:t>Επικοινωνήστε με τα μέλη της ομάδας που εργάζονται πέραν των καθορισμένων ωρών εργασίας και βεβαιωθείτε ότι οι ανάγκες τους ικανοποιούνται. </a:t>
            </a:r>
          </a:p>
          <a:p>
            <a:pPr marL="342900" indent="-342900">
              <a:buClr>
                <a:schemeClr val="accent2"/>
              </a:buClr>
              <a:buFont typeface="Wingdings" panose="05000000000000000000" pitchFamily="2" charset="2"/>
              <a:buChar char="Ø"/>
            </a:pPr>
            <a:r>
              <a:rPr lang="en-US" sz="2000" b="1" dirty="0"/>
              <a:t>Χρειάζονται συμβουλές για το πώς να χειριστούν ορισμένα καθήκοντα;</a:t>
            </a:r>
          </a:p>
          <a:p>
            <a:pPr marL="342900" indent="-342900">
              <a:buClr>
                <a:schemeClr val="accent2"/>
              </a:buClr>
              <a:buFont typeface="Wingdings" panose="05000000000000000000" pitchFamily="2" charset="2"/>
              <a:buChar char="Ø"/>
            </a:pPr>
            <a:r>
              <a:rPr lang="en-US" sz="2000" b="1" dirty="0"/>
              <a:t>Είναι ο αριθμός των ωρών που αφιερώνουν στην εργασία τους επωφελής;</a:t>
            </a:r>
          </a:p>
          <a:p>
            <a:pPr marL="342900" indent="-342900">
              <a:buClr>
                <a:schemeClr val="accent2"/>
              </a:buClr>
              <a:buFont typeface="Wingdings" panose="05000000000000000000" pitchFamily="2" charset="2"/>
              <a:buChar char="Ø"/>
            </a:pPr>
            <a:r>
              <a:rPr lang="en-US" sz="2000" b="1" dirty="0"/>
              <a:t>Χρειάζονται πρόσθετοι πόροι για να μεγιστοποιήσουν την παραγωγικότητά τους;</a:t>
            </a:r>
          </a:p>
          <a:p>
            <a:pPr marL="342900" indent="-342900">
              <a:buClr>
                <a:schemeClr val="accent2"/>
              </a:buClr>
              <a:buFont typeface="Arial" panose="020B0604020202020204" pitchFamily="34" charset="0"/>
              <a:buChar char="•"/>
            </a:pPr>
            <a:r>
              <a:rPr lang="en-US" dirty="0"/>
              <a:t>Οι ομάδες εστίασης μπορεί επίσης να είναι επωφελείς για τα μέλη της ομάδας. Μερικές φορές μπορεί να μην θέλουν να αναφέρουν κάτι που τους ενοχλεί μόνοι τους, αλλά όταν βρίσκονται σε μια ομάδα, συζητούν με άνεση πιθανά ζητήματα που μπορεί να αντιμετωπίσουν ή τι μπορεί να χρειάζονται από τον εργοδότη τους. Οι συναντήσεις αυτές μπορούν να πραγματοποιούνται εικονικά ή αυτοπροσώπως.</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Πλησιάστε και συναντήστε τακτικά τα μέλη της ομάδας</a:t>
            </a:r>
          </a:p>
        </p:txBody>
      </p:sp>
    </p:spTree>
    <p:extLst>
      <p:ext uri="{BB962C8B-B14F-4D97-AF65-F5344CB8AC3E}">
        <p14:creationId xmlns:p14="http://schemas.microsoft.com/office/powerpoint/2010/main" val="3839647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7" y="1443001"/>
            <a:ext cx="9398038" cy="3291086"/>
          </a:xfrm>
        </p:spPr>
        <p:txBody>
          <a:bodyPr/>
          <a:lstStyle/>
          <a:p>
            <a:pPr marL="342900" indent="-342900">
              <a:buClr>
                <a:schemeClr val="accent2"/>
              </a:buClr>
              <a:buFont typeface="Arial" panose="020B0604020202020204" pitchFamily="34" charset="0"/>
              <a:buChar char="•"/>
            </a:pPr>
            <a:r>
              <a:rPr lang="en-US" sz="2200" dirty="0"/>
              <a:t>Η εργασιακή κουλτούρα είναι μια σύνθετη έννοια, αλλά μια σταθερή διαπίστωση είναι ότι συχνά η κουλτούρα ενός οργανισμού προέρχεται από τους ανθρώπους στην κορυφή, δηλαδή οι ηγέτες του οργανισμού του τρίτου τομέα συχνά δίνουν το παράδειγμα που ακολουθούν οι εργαζόμενοι.</a:t>
            </a:r>
          </a:p>
          <a:p>
            <a:pPr marL="342900" indent="-342900">
              <a:buClr>
                <a:schemeClr val="accent2"/>
              </a:buClr>
              <a:buFont typeface="Arial" panose="020B0604020202020204" pitchFamily="34" charset="0"/>
              <a:buChar char="•"/>
            </a:pPr>
            <a:r>
              <a:rPr lang="en-US" sz="2200" dirty="0"/>
              <a:t>Όταν τα μέλη της ομάδας λαμβάνουν εργασιακές ανακοινώσεις εκτός ωραρίου εργασίας από εσάς ως ηγέτη, μπορεί να αισθάνονται ότι είναι κανόνας να ανταποκρίνονται αμέσως.</a:t>
            </a:r>
          </a:p>
          <a:p>
            <a:pPr marL="342900" indent="-342900">
              <a:buClr>
                <a:schemeClr val="accent2"/>
              </a:buClr>
              <a:buFont typeface="Arial" panose="020B0604020202020204" pitchFamily="34" charset="0"/>
              <a:buChar char="•"/>
            </a:pPr>
            <a:r>
              <a:rPr lang="en-US" sz="2200" dirty="0"/>
              <a:t>Παρόλο που η πραγματοποίηση πρόσθετων ωρών μπορεί μερικές φορές να είναι απαραίτητη για να διατηρήσετε τις υπηρεσίες του οργανισμού σας σε λειτουργία, προσπαθήστε να αποφεύγετε να επικοινωνείτε με τα μέλη της ομάδας σας εκτός ωραρίου και να τους δίνετε το δικαίωμα να αποσυνδεθούν. </a:t>
            </a:r>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635254" y="450349"/>
            <a:ext cx="7541920" cy="992652"/>
          </a:xfrm>
        </p:spPr>
        <p:txBody>
          <a:bodyPr/>
          <a:lstStyle/>
          <a:p>
            <a:r>
              <a:rPr lang="en-US" b="1" dirty="0"/>
              <a:t>Ενθάρρυνση μιας κουλτούρας απενεργοποίησης</a:t>
            </a:r>
          </a:p>
          <a:p>
            <a:endParaRPr lang="en-IE" dirty="0"/>
          </a:p>
        </p:txBody>
      </p:sp>
    </p:spTree>
    <p:extLst>
      <p:ext uri="{BB962C8B-B14F-4D97-AF65-F5344CB8AC3E}">
        <p14:creationId xmlns:p14="http://schemas.microsoft.com/office/powerpoint/2010/main" val="3140233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Στην προηγούμενη ενότητα παρουσιάστηκαν πρακτικές συμβουλές και μοντέλα για να δοθεί μια γενική εικόνα της ψηφιακής κόπωσης. </a:t>
            </a:r>
          </a:p>
          <a:p>
            <a:pPr marL="342900" indent="-342900">
              <a:buBlip>
                <a:blip r:embed="rId3"/>
              </a:buBlip>
            </a:pPr>
            <a:endParaRPr lang="en-GB" dirty="0"/>
          </a:p>
          <a:p>
            <a:pPr marL="342900" indent="-342900">
              <a:buBlip>
                <a:blip r:embed="rId3"/>
              </a:buBlip>
            </a:pPr>
            <a:r>
              <a:rPr lang="en-GB" dirty="0"/>
              <a:t>Σε αυτή την ενότητα, ένας κατάλογος χρήσιμων πηγών για τους εργοδότες έχει απευθυνθεί σε έναν εύχρηστο πρακτικό οδηγό για την πρόληψη της ψηφιακής κόπωσης, με βάση την έρευνα ¨Global Culture Report¨. Η O.C Tanner έχει ερευνήσει την ταχεία αλλαγή των χώρων εργασίας σε όλο τον κόσμο με την άνοδο της ψηφιοποίησης.</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Χρήσιμοι πόροι </a:t>
            </a:r>
            <a:r>
              <a:rPr lang="en-GB"/>
              <a:t>για εργοδότες</a:t>
            </a:r>
            <a:endParaRPr lang="en-US" dirty="0"/>
          </a:p>
        </p:txBody>
      </p:sp>
      <p:pic>
        <p:nvPicPr>
          <p:cNvPr id="6" name="Gráfico 5" descr="Cámara de vídeo con relleno sólido">
            <a:extLst>
              <a:ext uri="{FF2B5EF4-FFF2-40B4-BE49-F238E27FC236}">
                <a16:creationId xmlns:a16="http://schemas.microsoft.com/office/drawing/2014/main" id="{383256BA-130F-5C1C-A0B0-DCDE890DE7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4852008"/>
            <a:ext cx="1022017" cy="1022017"/>
          </a:xfrm>
          <a:prstGeom prst="rect">
            <a:avLst/>
          </a:prstGeom>
        </p:spPr>
      </p:pic>
      <p:sp>
        <p:nvSpPr>
          <p:cNvPr id="7" name="CuadroTexto 5">
            <a:extLst>
              <a:ext uri="{FF2B5EF4-FFF2-40B4-BE49-F238E27FC236}">
                <a16:creationId xmlns:a16="http://schemas.microsoft.com/office/drawing/2014/main" id="{21A35FE9-FC75-91D1-8242-54847127303A}"/>
              </a:ext>
            </a:extLst>
          </p:cNvPr>
          <p:cNvSpPr txBox="1"/>
          <p:nvPr/>
        </p:nvSpPr>
        <p:spPr>
          <a:xfrm>
            <a:off x="1820398" y="5332894"/>
            <a:ext cx="6224256" cy="327077"/>
          </a:xfrm>
          <a:prstGeom prst="rect">
            <a:avLst/>
          </a:prstGeom>
          <a:noFill/>
        </p:spPr>
        <p:txBody>
          <a:bodyPr wrap="square">
            <a:spAutoFit/>
          </a:bodyPr>
          <a:lstStyle/>
          <a:p>
            <a:pPr algn="just" defTabSz="457200">
              <a:lnSpc>
                <a:spcPct val="120000"/>
              </a:lnSpc>
              <a:spcAft>
                <a:spcPts val="1000"/>
              </a:spcAft>
            </a:pPr>
            <a:r>
              <a:rPr lang="en-US" sz="1400"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Στρατηγικές για να ξεπεράσετε την ψηφιακή κόπωση και να παραμείνετε συνδεδεμένοι</a:t>
            </a:r>
            <a:endParaRPr lang="es-ES" sz="140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72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173574"/>
            <a:ext cx="10595237" cy="3272344"/>
          </a:xfrm>
        </p:spPr>
        <p:txBody>
          <a:bodyPr/>
          <a:lstStyle/>
          <a:p>
            <a:pPr marL="342900" indent="-342900">
              <a:buBlip>
                <a:blip r:embed="rId3"/>
              </a:buBlip>
            </a:pPr>
            <a:r>
              <a:rPr lang="en-GB" dirty="0"/>
              <a:t>Η χρήση διαφόρων εφαρμογών θα μπορούσε να ενταχθεί στην κατηγορία της ηλεκτρονικής ψυχικής υγείας. </a:t>
            </a:r>
          </a:p>
          <a:p>
            <a:pPr marL="342900" indent="-342900">
              <a:buBlip>
                <a:blip r:embed="rId3"/>
              </a:buBlip>
            </a:pPr>
            <a:endParaRPr lang="en-GB" dirty="0"/>
          </a:p>
          <a:p>
            <a:pPr marL="342900" indent="-342900">
              <a:buBlip>
                <a:blip r:embed="rId3"/>
              </a:buBlip>
            </a:pPr>
            <a:r>
              <a:rPr lang="en-GB" dirty="0"/>
              <a:t>Η αυτοβοήθεια περιλαμβάνει ένα ευρύ φάσμα πολυμέσων (κείμενο, γραφικά, ήχο και βίντεο) και διαδραστικών στοιχείων, έχει διαφορετικούς σκοπούς, όπως: μείωση του χρόνου παραμονής μπροστά στην οθόνη ή διαχείριση αγχωτικών καταστάσεων.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Εφαρμογές που αυξάνουν την ευημερία των </a:t>
            </a:r>
            <a:r>
              <a:rPr lang="en-US" dirty="0"/>
              <a:t>μελών της ομάδας </a:t>
            </a:r>
          </a:p>
        </p:txBody>
      </p:sp>
      <p:sp>
        <p:nvSpPr>
          <p:cNvPr id="7" name="CuadroTexto 5">
            <a:extLst>
              <a:ext uri="{FF2B5EF4-FFF2-40B4-BE49-F238E27FC236}">
                <a16:creationId xmlns:a16="http://schemas.microsoft.com/office/drawing/2014/main" id="{21A35FE9-FC75-91D1-8242-54847127303A}"/>
              </a:ext>
            </a:extLst>
          </p:cNvPr>
          <p:cNvSpPr txBox="1"/>
          <p:nvPr/>
        </p:nvSpPr>
        <p:spPr>
          <a:xfrm>
            <a:off x="1700476" y="5332894"/>
            <a:ext cx="6224256" cy="327077"/>
          </a:xfrm>
          <a:prstGeom prst="rect">
            <a:avLst/>
          </a:prstGeom>
          <a:noFill/>
        </p:spPr>
        <p:txBody>
          <a:bodyPr wrap="square">
            <a:spAutoFit/>
          </a:bodyPr>
          <a:lstStyle/>
          <a:p>
            <a:pPr algn="just" defTabSz="457200">
              <a:lnSpc>
                <a:spcPct val="120000"/>
              </a:lnSpc>
              <a:spcAft>
                <a:spcPts val="1000"/>
              </a:spcAft>
            </a:pPr>
            <a:r>
              <a:rPr lang="en-GB" sz="1400"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rPr>
              <a:t>10 εφαρμογές που θα σας βοηθήσουν να αγκαλιάσετε την αυτοφροντίδα</a:t>
            </a:r>
          </a:p>
        </p:txBody>
      </p:sp>
      <p:pic>
        <p:nvPicPr>
          <p:cNvPr id="8" name="Gráfico 7" descr="Libro cerrado con relleno sólido">
            <a:extLst>
              <a:ext uri="{FF2B5EF4-FFF2-40B4-BE49-F238E27FC236}">
                <a16:creationId xmlns:a16="http://schemas.microsoft.com/office/drawing/2014/main" id="{3AE4051B-08CE-3F31-0B7C-EBC29713C6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708" y="4922049"/>
            <a:ext cx="821690" cy="821690"/>
          </a:xfrm>
          <a:prstGeom prst="rect">
            <a:avLst/>
          </a:prstGeom>
        </p:spPr>
      </p:pic>
    </p:spTree>
    <p:extLst>
      <p:ext uri="{BB962C8B-B14F-4D97-AF65-F5344CB8AC3E}">
        <p14:creationId xmlns:p14="http://schemas.microsoft.com/office/powerpoint/2010/main" val="389978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49132"/>
            <a:ext cx="4867011" cy="3025975"/>
          </a:xfrm>
        </p:spPr>
        <p:txBody>
          <a:bodyPr/>
          <a:lstStyle/>
          <a:p>
            <a:pPr marL="342900" indent="-342900">
              <a:buClr>
                <a:schemeClr val="accent2"/>
              </a:buClr>
              <a:buFont typeface="Arial" panose="020B0604020202020204" pitchFamily="34" charset="0"/>
              <a:buChar char="•"/>
            </a:pPr>
            <a:r>
              <a:rPr lang="en-GB" dirty="0"/>
              <a:t>Το Awareness είναι μια εφαρμογή διαθέσιμη για λήψη για Windows PC και Apple Mac. Το κύριο χαρακτηριστικό αυτής της εφαρμογής είναι ότι παρακολουθεί πόσο χρόνο έχει περάσει ένα άτομο στη συσκευή.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IE" dirty="0">
                <a:hlinkClick r:id="rId2"/>
              </a:rPr>
              <a:t>Ευαισθητοποίηση | Futureproof (iamfutureproof.com)</a:t>
            </a:r>
            <a:endParaRPr lang="en-ZA"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Ευαισθητοποίηση</a:t>
            </a:r>
          </a:p>
        </p:txBody>
      </p:sp>
      <p:pic>
        <p:nvPicPr>
          <p:cNvPr id="5" name="Imagen 5" descr="Un dibujo de una persona&#10;&#10;Descripción generada automáticamente con confianza baja">
            <a:extLst>
              <a:ext uri="{FF2B5EF4-FFF2-40B4-BE49-F238E27FC236}">
                <a16:creationId xmlns:a16="http://schemas.microsoft.com/office/drawing/2014/main" id="{10C94960-9FEE-E93F-2EBB-1B90C1922943}"/>
              </a:ext>
            </a:extLst>
          </p:cNvPr>
          <p:cNvPicPr>
            <a:picLocks noGrp="1" noChangeAspect="1"/>
          </p:cNvPicPr>
          <p:nvPr>
            <p:ph type="pic" sz="quarter" idx="42"/>
          </p:nvPr>
        </p:nvPicPr>
        <p:blipFill rotWithShape="1">
          <a:blip r:embed="rId3">
            <a:grayscl/>
          </a:blip>
          <a:srcRect l="2257" r="2257"/>
          <a:stretch/>
        </p:blipFill>
        <p:spPr>
          <a:xfrm>
            <a:off x="6096000" y="1452563"/>
            <a:ext cx="6096000" cy="4256087"/>
          </a:xfrm>
          <a:prstGeom prst="rect">
            <a:avLst/>
          </a:prstGeom>
        </p:spPr>
      </p:pic>
    </p:spTree>
    <p:extLst>
      <p:ext uri="{BB962C8B-B14F-4D97-AF65-F5344CB8AC3E}">
        <p14:creationId xmlns:p14="http://schemas.microsoft.com/office/powerpoint/2010/main" val="37570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16012"/>
            <a:ext cx="4867011" cy="3025975"/>
          </a:xfrm>
        </p:spPr>
        <p:txBody>
          <a:bodyPr/>
          <a:lstStyle/>
          <a:p>
            <a:pPr marL="342900" indent="-342900">
              <a:buClr>
                <a:schemeClr val="accent2"/>
              </a:buClr>
              <a:buFont typeface="Arial" panose="020B0604020202020204" pitchFamily="34" charset="0"/>
              <a:buChar char="•"/>
            </a:pPr>
            <a:r>
              <a:rPr lang="en-GB" dirty="0"/>
              <a:t>Ομοίως, διαθέτει επιλογή ενεργοποίησης των ειδοποιήσεων και αναπαράγει έναν ήχο κάθε ώρα συνεχούς χρήσης του υπολογιστή.  Επομένως, ο κύριος στόχος αυτής της εφαρμογής είναι να ´γνωρίζει´ τις συνεχείς συσκευές της και να τις ενθαρρύνει να κάνουν ένα διάλειμμα. </a:t>
            </a:r>
            <a:endParaRPr lang="en-ZA"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Ευαισθητοποίηση</a:t>
            </a:r>
          </a:p>
        </p:txBody>
      </p:sp>
      <p:pic>
        <p:nvPicPr>
          <p:cNvPr id="5" name="Imagen 5" descr="Un dibujo de una persona&#10;&#10;Descripción generada automáticamente con confianza baja">
            <a:extLst>
              <a:ext uri="{FF2B5EF4-FFF2-40B4-BE49-F238E27FC236}">
                <a16:creationId xmlns:a16="http://schemas.microsoft.com/office/drawing/2014/main" id="{10C94960-9FEE-E93F-2EBB-1B90C1922943}"/>
              </a:ext>
            </a:extLst>
          </p:cNvPr>
          <p:cNvPicPr>
            <a:picLocks noGrp="1" noChangeAspect="1"/>
          </p:cNvPicPr>
          <p:nvPr>
            <p:ph type="pic" sz="quarter" idx="42"/>
          </p:nvPr>
        </p:nvPicPr>
        <p:blipFill rotWithShape="1">
          <a:blip r:embed="rId2">
            <a:grayscl/>
          </a:blip>
          <a:srcRect l="2257" r="2257"/>
          <a:stretch/>
        </p:blipFill>
        <p:spPr>
          <a:xfrm>
            <a:off x="6096000" y="1452563"/>
            <a:ext cx="6096000" cy="4256087"/>
          </a:xfrm>
          <a:prstGeom prst="rect">
            <a:avLst/>
          </a:prstGeom>
        </p:spPr>
      </p:pic>
    </p:spTree>
    <p:extLst>
      <p:ext uri="{BB962C8B-B14F-4D97-AF65-F5344CB8AC3E}">
        <p14:creationId xmlns:p14="http://schemas.microsoft.com/office/powerpoint/2010/main" val="8149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647836" y="1464633"/>
            <a:ext cx="5448163" cy="3025975"/>
          </a:xfrm>
        </p:spPr>
        <p:txBody>
          <a:bodyPr/>
          <a:lstStyle/>
          <a:p>
            <a:pPr marL="342900" indent="-342900">
              <a:buClr>
                <a:schemeClr val="accent2"/>
              </a:buClr>
              <a:buFont typeface="Arial" panose="020B0604020202020204" pitchFamily="34" charset="0"/>
              <a:buChar char="•"/>
            </a:pPr>
            <a:r>
              <a:rPr lang="en-GB" sz="2200" dirty="0"/>
              <a:t>Αυτές οι εφαρμογές είναι εφαρμογές διαλογισμού που αντιμετωπίζουν μια ποικιλία θεμάτων, όπως το άγχος, το στρες και ο ύπνος. </a:t>
            </a:r>
          </a:p>
          <a:p>
            <a:pPr marL="342900" indent="-342900">
              <a:buClr>
                <a:schemeClr val="accent2"/>
              </a:buClr>
              <a:buFont typeface="Arial" panose="020B0604020202020204" pitchFamily="34" charset="0"/>
              <a:buChar char="•"/>
            </a:pPr>
            <a:r>
              <a:rPr lang="en-GB" sz="2200" dirty="0"/>
              <a:t>Η ιδέα πίσω από αυτές τις εφαρμογές είναι να χρησιμοποιούνται για τη διαχείριση των συντριπτικών καταστάσεων που προκαλούνται από την καθημερινή εργασία. </a:t>
            </a:r>
          </a:p>
          <a:p>
            <a:pPr marL="342900" indent="-342900">
              <a:buClr>
                <a:schemeClr val="accent2"/>
              </a:buClr>
              <a:buFont typeface="Arial" panose="020B0604020202020204" pitchFamily="34" charset="0"/>
              <a:buChar char="•"/>
            </a:pPr>
            <a:r>
              <a:rPr lang="en-GB" sz="2200" dirty="0">
                <a:hlinkClick r:id="rId2"/>
              </a:rPr>
              <a:t>Calm - Η #1 εφαρμογή για διαλογισμό και ύπνο</a:t>
            </a:r>
            <a:endParaRPr lang="en-GB" sz="2200" dirty="0"/>
          </a:p>
          <a:p>
            <a:pPr marL="342900" indent="-342900">
              <a:buClr>
                <a:schemeClr val="accent2"/>
              </a:buClr>
              <a:buFont typeface="Arial" panose="020B0604020202020204" pitchFamily="34" charset="0"/>
              <a:buChar char="•"/>
            </a:pPr>
            <a:r>
              <a:rPr lang="en-GB" sz="2200" dirty="0">
                <a:hlinkClick r:id="rId3"/>
              </a:rPr>
              <a:t>Διαλογισμός και ύπνος με απλό τρόπο - Headspace</a:t>
            </a:r>
            <a:endParaRPr lang="en-GB" sz="2200"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a:xfrm>
            <a:off x="647836" y="459911"/>
            <a:ext cx="5448163" cy="992652"/>
          </a:xfrm>
        </p:spPr>
        <p:txBody>
          <a:bodyPr/>
          <a:lstStyle/>
          <a:p>
            <a:r>
              <a:rPr lang="en-ZA" dirty="0"/>
              <a:t>Εφαρμογή Calm ή Headspace</a:t>
            </a:r>
          </a:p>
        </p:txBody>
      </p:sp>
      <p:pic>
        <p:nvPicPr>
          <p:cNvPr id="7" name="Imagen 3" descr="Un pájaro parado en un cuerpo de agua&#10;&#10;Descripción generada automáticamente con confianza baja">
            <a:extLst>
              <a:ext uri="{FF2B5EF4-FFF2-40B4-BE49-F238E27FC236}">
                <a16:creationId xmlns:a16="http://schemas.microsoft.com/office/drawing/2014/main" id="{AEB17130-D9C4-3159-A04E-34F30B4BEDC0}"/>
              </a:ext>
            </a:extLst>
          </p:cNvPr>
          <p:cNvPicPr>
            <a:picLocks noGrp="1" noChangeAspect="1"/>
          </p:cNvPicPr>
          <p:nvPr>
            <p:ph type="pic" sz="quarter" idx="42"/>
          </p:nvPr>
        </p:nvPicPr>
        <p:blipFill rotWithShape="1">
          <a:blip r:embed="rId4">
            <a:grayscl/>
          </a:blip>
          <a:srcRect l="9791" r="9791"/>
          <a:stretch/>
        </p:blipFill>
        <p:spPr>
          <a:xfrm>
            <a:off x="6096000" y="1452563"/>
            <a:ext cx="6096000" cy="4256087"/>
          </a:xfrm>
          <a:prstGeom prst="rect">
            <a:avLst/>
          </a:prstGeom>
        </p:spPr>
      </p:pic>
    </p:spTree>
    <p:extLst>
      <p:ext uri="{BB962C8B-B14F-4D97-AF65-F5344CB8AC3E}">
        <p14:creationId xmlns:p14="http://schemas.microsoft.com/office/powerpoint/2010/main" val="36853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Εισαγωγή στην ψηφιακή υγεία και ευημερία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81276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36364" y="1260201"/>
            <a:ext cx="4867011" cy="3025975"/>
          </a:xfrm>
        </p:spPr>
        <p:txBody>
          <a:bodyPr/>
          <a:lstStyle/>
          <a:p>
            <a:pPr marL="342900" indent="-342900">
              <a:buClr>
                <a:schemeClr val="accent2"/>
              </a:buClr>
              <a:buFont typeface="Arial" panose="020B0604020202020204" pitchFamily="34" charset="0"/>
              <a:buChar char="•"/>
            </a:pPr>
            <a:r>
              <a:rPr lang="en-GB" dirty="0"/>
              <a:t>Αυτή η εφαρμογή σας υπενθυμίζει να κάνετε ένα διάλειμμα, ενώ κάθεστε όλη μέρα. </a:t>
            </a:r>
          </a:p>
          <a:p>
            <a:pPr marL="342900" indent="-342900">
              <a:buClr>
                <a:schemeClr val="accent2"/>
              </a:buClr>
              <a:buFont typeface="Arial" panose="020B0604020202020204" pitchFamily="34" charset="0"/>
              <a:buChar char="•"/>
            </a:pPr>
            <a:r>
              <a:rPr lang="en-GB" dirty="0"/>
              <a:t>Όπως είδαμε, το να κάθεστε όλη την ημέρα έχει αρκετές ενοχλήσεις, όπως χαμηλή κυκλοφορία του αίματος ή προβλήματα στην πλάτη και τον αυχένα.</a:t>
            </a:r>
          </a:p>
          <a:p>
            <a:pPr marL="0" indent="0">
              <a:buClr>
                <a:schemeClr val="accent2"/>
              </a:buClr>
            </a:pPr>
            <a:endParaRPr lang="en-GB" dirty="0">
              <a:hlinkClick r:id="rId2"/>
            </a:endParaRPr>
          </a:p>
          <a:p>
            <a:pPr marL="342900" indent="-342900">
              <a:buClr>
                <a:schemeClr val="accent2"/>
              </a:buClr>
              <a:buFont typeface="Arial" panose="020B0604020202020204" pitchFamily="34" charset="0"/>
              <a:buChar char="•"/>
            </a:pPr>
            <a:r>
              <a:rPr lang="en-GB" dirty="0">
                <a:hlinkClick r:id="rId2"/>
              </a:rPr>
              <a:t>Σηκωθείτε! The Work Break Timer στο App Store (apple.com)</a:t>
            </a: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a:xfrm>
            <a:off x="774371" y="459911"/>
            <a:ext cx="4990998" cy="992652"/>
          </a:xfrm>
        </p:spPr>
        <p:txBody>
          <a:bodyPr/>
          <a:lstStyle/>
          <a:p>
            <a:r>
              <a:rPr lang="en-ZA" dirty="0"/>
              <a:t>Σηκωθείτε</a:t>
            </a:r>
          </a:p>
        </p:txBody>
      </p:sp>
      <p:pic>
        <p:nvPicPr>
          <p:cNvPr id="8" name="Imagen 6" descr="Un dibujo de una persona&#10;&#10;Descripción generada automáticamente con confianza baja">
            <a:extLst>
              <a:ext uri="{FF2B5EF4-FFF2-40B4-BE49-F238E27FC236}">
                <a16:creationId xmlns:a16="http://schemas.microsoft.com/office/drawing/2014/main" id="{99F24480-B8EF-C508-6A3F-B75F135CC984}"/>
              </a:ext>
            </a:extLst>
          </p:cNvPr>
          <p:cNvPicPr>
            <a:picLocks noGrp="1" noChangeAspect="1"/>
          </p:cNvPicPr>
          <p:nvPr>
            <p:ph type="pic" sz="quarter" idx="42"/>
          </p:nvPr>
        </p:nvPicPr>
        <p:blipFill rotWithShape="1">
          <a:blip r:embed="rId3">
            <a:grayscl/>
          </a:blip>
          <a:srcRect l="4550" t="-95" r="42" b="-95"/>
          <a:stretch/>
        </p:blipFill>
        <p:spPr>
          <a:xfrm>
            <a:off x="6096000" y="1452563"/>
            <a:ext cx="6096000" cy="4256087"/>
          </a:xfrm>
          <a:prstGeom prst="rect">
            <a:avLst/>
          </a:prstGeom>
          <a:effectLst/>
        </p:spPr>
      </p:pic>
    </p:spTree>
    <p:extLst>
      <p:ext uri="{BB962C8B-B14F-4D97-AF65-F5344CB8AC3E}">
        <p14:creationId xmlns:p14="http://schemas.microsoft.com/office/powerpoint/2010/main" val="402879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2067618"/>
            <a:ext cx="4867011" cy="3025975"/>
          </a:xfrm>
        </p:spPr>
        <p:txBody>
          <a:bodyPr/>
          <a:lstStyle/>
          <a:p>
            <a:pPr marL="342900" indent="-342900">
              <a:buClr>
                <a:schemeClr val="accent2"/>
              </a:buClr>
              <a:buFont typeface="Arial" panose="020B0604020202020204" pitchFamily="34" charset="0"/>
              <a:buChar char="•"/>
            </a:pPr>
            <a:r>
              <a:rPr lang="en-GB" dirty="0"/>
              <a:t>Κατά την εικονική διαχείριση ομάδων υπάρχουν μερικές έννοιες και θέματα που πρέπει να αναφερθούν, πριν από την εμβάθυνση στον τρόπο διαχείρισης ομάδων εξ αποστάσεως.</a:t>
            </a:r>
          </a:p>
          <a:p>
            <a:pPr marL="342900" indent="-342900">
              <a:buClr>
                <a:schemeClr val="accent2"/>
              </a:buClr>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Διαχείριση ομάδων εικονικά</a:t>
            </a:r>
          </a:p>
        </p:txBody>
      </p:sp>
      <p:pic>
        <p:nvPicPr>
          <p:cNvPr id="7" name="Picture Placeholder 6" descr="Captura superior de una representación de redes con figuras de palo.">
            <a:extLst>
              <a:ext uri="{FF2B5EF4-FFF2-40B4-BE49-F238E27FC236}">
                <a16:creationId xmlns:a16="http://schemas.microsoft.com/office/drawing/2014/main" id="{AFD54034-F2BD-FD66-E2A1-5FD6322CE9A0}"/>
              </a:ext>
            </a:extLst>
          </p:cNvPr>
          <p:cNvPicPr>
            <a:picLocks noGrp="1" noChangeAspect="1"/>
          </p:cNvPicPr>
          <p:nvPr>
            <p:ph type="pic" sz="quarter" idx="42"/>
          </p:nvPr>
        </p:nvPicPr>
        <p:blipFill>
          <a:blip r:embed="rId2">
            <a:grayscl/>
          </a:blip>
          <a:srcRect l="2343" r="2343"/>
          <a:stretch/>
        </p:blipFill>
        <p:spPr>
          <a:xfrm>
            <a:off x="6096000" y="1452563"/>
            <a:ext cx="6096000" cy="4256087"/>
          </a:xfrm>
          <a:prstGeom prst="rect">
            <a:avLst/>
          </a:prstGeom>
          <a:effectLst/>
        </p:spPr>
      </p:pic>
    </p:spTree>
    <p:extLst>
      <p:ext uri="{BB962C8B-B14F-4D97-AF65-F5344CB8AC3E}">
        <p14:creationId xmlns:p14="http://schemas.microsoft.com/office/powerpoint/2010/main" val="10569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92828"/>
            <a:ext cx="5040405" cy="3272344"/>
          </a:xfrm>
        </p:spPr>
        <p:txBody>
          <a:bodyPr/>
          <a:lstStyle/>
          <a:p>
            <a:pPr marL="342900" indent="-342900">
              <a:buBlip>
                <a:blip r:embed="rId3"/>
              </a:buBlip>
            </a:pPr>
            <a:r>
              <a:rPr lang="en-GB" dirty="0"/>
              <a:t>Όπως ανέφερε η Andrea Broughton στην παρουσίασή της για την Ψυχική Υγεία στο μετακοβιδικό εργασιακό περιβάλλον (2021), κατά τη διάρκεια της Επιτροπής Απασχόλησης και Κοινωνικών Υποθέσεων, υπάρχουν ορισμένα οφέλη και κίνδυνοι κατά την εξ αποστάσεως εργασία. </a:t>
            </a:r>
          </a:p>
          <a:p>
            <a:pPr marL="0" indent="0"/>
            <a:endParaRPr lang="en-GB" dirty="0"/>
          </a:p>
          <a:p>
            <a:pPr marL="0" indent="0" algn="ctr"/>
            <a:r>
              <a:rPr lang="en-GB" b="1" dirty="0">
                <a:solidFill>
                  <a:schemeClr val="bg1"/>
                </a:solidFill>
                <a:highlight>
                  <a:srgbClr val="008000"/>
                </a:highlight>
              </a:rPr>
              <a:t> Για να δείτε, κάντε κλικ στην εικόνα και στη συνέχεια κάντε κλικ στο play</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Διαχείριση ομάδων εικονικά</a:t>
            </a:r>
          </a:p>
        </p:txBody>
      </p:sp>
      <p:pic>
        <p:nvPicPr>
          <p:cNvPr id="2" name="Picture 1">
            <a:extLst>
              <a:ext uri="{FF2B5EF4-FFF2-40B4-BE49-F238E27FC236}">
                <a16:creationId xmlns:a16="http://schemas.microsoft.com/office/drawing/2014/main" id="{0ED8D462-2295-E438-1870-F2BBACE2B6E7}"/>
              </a:ext>
            </a:extLst>
          </p:cNvPr>
          <p:cNvPicPr>
            <a:picLocks noChangeAspect="1"/>
          </p:cNvPicPr>
          <p:nvPr/>
        </p:nvPicPr>
        <p:blipFill>
          <a:blip r:embed="rId4"/>
          <a:stretch>
            <a:fillRect/>
          </a:stretch>
        </p:blipFill>
        <p:spPr>
          <a:xfrm>
            <a:off x="6475956" y="1998543"/>
            <a:ext cx="4849752" cy="2598509"/>
          </a:xfrm>
          <a:prstGeom prst="rect">
            <a:avLst/>
          </a:prstGeom>
        </p:spPr>
      </p:pic>
    </p:spTree>
    <p:extLst>
      <p:ext uri="{BB962C8B-B14F-4D97-AF65-F5344CB8AC3E}">
        <p14:creationId xmlns:p14="http://schemas.microsoft.com/office/powerpoint/2010/main" val="377350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dirty="0"/>
              <a:t>Όπως είδαμε υπάρχουν πλεονεκτήματα και μειονεκτήματα της απομακρυσμένης εργασίας. Πώς όμως οι οργανισμοί μπορούν να το εκμεταλλευτούν στο έπακρο; Ποιοι είναι οι βασικοί παράγοντες που επιτρέπουν την ισορροπία; </a:t>
            </a:r>
          </a:p>
          <a:p>
            <a:pPr marL="342900" indent="-342900">
              <a:buBlip>
                <a:blip r:embed="rId3"/>
              </a:buBlip>
            </a:pPr>
            <a:r>
              <a:rPr lang="en-GB" b="1" dirty="0">
                <a:solidFill>
                  <a:schemeClr val="accent2"/>
                </a:solidFill>
              </a:rPr>
              <a:t>Υβριδική εργασία: </a:t>
            </a:r>
            <a:r>
              <a:rPr lang="en-GB" dirty="0"/>
              <a:t>Η υβριδική εργασία είναι ένας τρόπος εργασίας που συνδυάζει την παρούσα και την εξ αποστάσεως εργασία. Τονίζεται ότι επιτρέποντας ένα υβριδικό μοντέλο, ορισμένα από τα πλεονεκτήματα μπορεί να ευθυγραμμίσουν τις εργασιακές εμπειρίες, τις τοποθεσίες και τις ατομικές προτιμήσεις με την ίδια την εργασία. </a:t>
            </a:r>
          </a:p>
          <a:p>
            <a:pPr marL="342900" indent="-342900">
              <a:buBlip>
                <a:blip r:embed="rId3"/>
              </a:buBlip>
            </a:pPr>
            <a:r>
              <a:rPr lang="en-GB" dirty="0"/>
              <a:t>Ομοίως, η υβριδική εργασία είναι μια καινοτόμος προσέγγιση που επιτρέπει στους εργαζόμενους να ευδοκιμήσουν (Global Culture Report, 2022).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Διαχείριση ομάδων εικονικά</a:t>
            </a:r>
          </a:p>
        </p:txBody>
      </p:sp>
    </p:spTree>
    <p:extLst>
      <p:ext uri="{BB962C8B-B14F-4D97-AF65-F5344CB8AC3E}">
        <p14:creationId xmlns:p14="http://schemas.microsoft.com/office/powerpoint/2010/main" val="169909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Ισχύς της ψηφιακής ηγεσίας: </a:t>
            </a:r>
            <a:r>
              <a:rPr lang="en-GB" dirty="0"/>
              <a:t>Οι εργαζόμενοι πρέπει να εμπνέονται από έναν θετικό ηγέτη που ευδοκιμεί και αναλαμβάνει ευθύνες. Οι ηγέτες αναμένεται να προβλέψουν το επίπεδο δέσμευσης των εργαζομένων.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Κάθε αλλαγή ξεκινάει από έναν ηγέτη και, ως εκ τούτου, ο ρόλος αυτός θα πρέπει να είναι σαφώς η υποστήριξη των εργαζομένων και η διασφάλιση ότι όλοι τους βρίσκονται στο σωστό δρόμο. Μην ξεχνάτε ότι οι άνθρωποι τείνουν να εκφράζονται λιγότερο μέσω μιας οθόνης λόγω έλλειψης κοινωνικής αλληλεπίδρασης και επομένως μπορεί να χάσουν περισσότερες από τις ανάγκες τους.</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Διαχείριση ομάδων εικονικά</a:t>
            </a:r>
          </a:p>
        </p:txBody>
      </p:sp>
    </p:spTree>
    <p:extLst>
      <p:ext uri="{BB962C8B-B14F-4D97-AF65-F5344CB8AC3E}">
        <p14:creationId xmlns:p14="http://schemas.microsoft.com/office/powerpoint/2010/main" val="91030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1063673" y="1647854"/>
            <a:ext cx="4867011" cy="3291086"/>
          </a:xfrm>
        </p:spPr>
        <p:txBody>
          <a:bodyPr/>
          <a:lstStyle/>
          <a:p>
            <a:pPr marL="0" indent="0">
              <a:buClr>
                <a:schemeClr val="accent2"/>
              </a:buClr>
            </a:pPr>
            <a:r>
              <a:rPr lang="en-US" dirty="0"/>
              <a:t>Πρόκειται για νέους τρόπους διαδραστικών συναντήσεων που διασφαλίζουν ότι όλοι είναι ευθυγραμμισμένοι με τους στόχους του οργανισμού. Στην ουσία, πρόκειται για μάθηση από ομότιμους όπου αντιμετωπίζονται θέματα και συζητούνται νέοι τρόποι προσέγγισης. </a:t>
            </a:r>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a:xfrm>
            <a:off x="585207" y="465177"/>
            <a:ext cx="5197642" cy="992652"/>
          </a:xfrm>
        </p:spPr>
        <p:txBody>
          <a:bodyPr/>
          <a:lstStyle/>
          <a:p>
            <a:r>
              <a:rPr lang="en-US" b="1" dirty="0"/>
              <a:t>Ενσωματώστε ομαδικές συναντήσεις</a:t>
            </a:r>
            <a:endParaRPr lang="en-US" dirty="0"/>
          </a:p>
          <a:p>
            <a:endParaRPr lang="en-ZA" dirty="0"/>
          </a:p>
        </p:txBody>
      </p:sp>
      <p:sp>
        <p:nvSpPr>
          <p:cNvPr id="4" name="Oval 3">
            <a:extLst>
              <a:ext uri="{FF2B5EF4-FFF2-40B4-BE49-F238E27FC236}">
                <a16:creationId xmlns:a16="http://schemas.microsoft.com/office/drawing/2014/main" id="{A7D3711A-BDBC-AB4A-1FA1-680BAE95D86E}"/>
              </a:ext>
            </a:extLst>
          </p:cNvPr>
          <p:cNvSpPr/>
          <p:nvPr/>
        </p:nvSpPr>
        <p:spPr>
          <a:xfrm>
            <a:off x="10174349" y="89396"/>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ΔΕΙΤ</a:t>
            </a:r>
            <a:r>
              <a:rPr lang="en-US" sz="2400" b="1" dirty="0"/>
              <a:t>Ε </a:t>
            </a:r>
            <a:endParaRPr lang="en-IE" sz="2400" b="1" dirty="0"/>
          </a:p>
        </p:txBody>
      </p:sp>
      <p:sp>
        <p:nvSpPr>
          <p:cNvPr id="7" name="Picture Placeholder 6">
            <a:extLst>
              <a:ext uri="{FF2B5EF4-FFF2-40B4-BE49-F238E27FC236}">
                <a16:creationId xmlns:a16="http://schemas.microsoft.com/office/drawing/2014/main" id="{D1AE31A1-5E36-E6E9-A075-3ECB0B216CB4}"/>
              </a:ext>
            </a:extLst>
          </p:cNvPr>
          <p:cNvSpPr>
            <a:spLocks noGrp="1"/>
          </p:cNvSpPr>
          <p:nvPr>
            <p:ph type="pic" sz="quarter" idx="10"/>
          </p:nvPr>
        </p:nvSpPr>
        <p:spPr/>
        <p:txBody>
          <a:bodyPr/>
          <a:lstStyle/>
          <a:p>
            <a:endParaRPr lang="en-IE"/>
          </a:p>
        </p:txBody>
      </p:sp>
      <p:pic>
        <p:nvPicPr>
          <p:cNvPr id="5" name="Picture Placeholder 4" descr="Firemen in a huddle">
            <a:hlinkClick r:id="rId3"/>
            <a:extLst>
              <a:ext uri="{FF2B5EF4-FFF2-40B4-BE49-F238E27FC236}">
                <a16:creationId xmlns:a16="http://schemas.microsoft.com/office/drawing/2014/main" id="{A4E9789F-ECEA-BA4C-9972-B3E992EBBF24}"/>
              </a:ext>
            </a:extLst>
          </p:cNvPr>
          <p:cNvPicPr>
            <a:picLocks noChangeAspect="1"/>
          </p:cNvPicPr>
          <p:nvPr/>
        </p:nvPicPr>
        <p:blipFill>
          <a:blip r:embed="rId4">
            <a:extLst>
              <a:ext uri="{28A0092B-C50C-407E-A947-70E740481C1C}">
                <a14:useLocalDpi xmlns:a14="http://schemas.microsoft.com/office/drawing/2010/main" val="0"/>
              </a:ext>
            </a:extLst>
          </a:blip>
          <a:srcRect l="6273" r="6273"/>
          <a:stretch/>
        </p:blipFill>
        <p:spPr>
          <a:xfrm>
            <a:off x="7061200" y="1201447"/>
            <a:ext cx="5130800" cy="3913188"/>
          </a:xfrm>
          <a:prstGeom prst="rect">
            <a:avLst/>
          </a:prstGeom>
          <a:solidFill>
            <a:schemeClr val="bg1">
              <a:lumMod val="85000"/>
            </a:schemeClr>
          </a:solidFill>
        </p:spPr>
      </p:pic>
    </p:spTree>
    <p:extLst>
      <p:ext uri="{BB962C8B-B14F-4D97-AF65-F5344CB8AC3E}">
        <p14:creationId xmlns:p14="http://schemas.microsoft.com/office/powerpoint/2010/main" val="1913219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Check-in και out: </a:t>
            </a:r>
            <a:r>
              <a:rPr lang="en-GB" dirty="0"/>
              <a:t>Τα check-in επιτρέπουν στους διοργανωτές της συνάντησης να ελέγχουν πώς αισθάνονται τα μέλη της ομάδας πριν από τη συνάντηση. Ομοίως, η δραστηριότητα αυτή αποσκοπεί στο να αγκαλιάσει έναν ασφαλή χώρο συνεργασίας και να δημιουργήσει μια καλύτερη δέσμευση.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Το check-out δίνει έμφαση στον αυτο-αναστοχασμό και το κλείσιμο.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Διαχείριση ομάδων εικονικά</a:t>
            </a:r>
          </a:p>
        </p:txBody>
      </p:sp>
      <p:pic>
        <p:nvPicPr>
          <p:cNvPr id="8" name="Gráfico 10" descr="Libro cerrado con relleno sólido">
            <a:extLst>
              <a:ext uri="{FF2B5EF4-FFF2-40B4-BE49-F238E27FC236}">
                <a16:creationId xmlns:a16="http://schemas.microsoft.com/office/drawing/2014/main" id="{C9D5C052-C8B3-EA7B-B92F-A335EA24C4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5030117"/>
            <a:ext cx="855980" cy="855980"/>
          </a:xfrm>
          <a:prstGeom prst="rect">
            <a:avLst/>
          </a:prstGeom>
        </p:spPr>
      </p:pic>
      <p:sp>
        <p:nvSpPr>
          <p:cNvPr id="9" name="CuadroTexto 5">
            <a:extLst>
              <a:ext uri="{FF2B5EF4-FFF2-40B4-BE49-F238E27FC236}">
                <a16:creationId xmlns:a16="http://schemas.microsoft.com/office/drawing/2014/main" id="{D35C5A88-C47B-F9A4-C859-E2447542D1B3}"/>
              </a:ext>
            </a:extLst>
          </p:cNvPr>
          <p:cNvSpPr txBox="1"/>
          <p:nvPr/>
        </p:nvSpPr>
        <p:spPr>
          <a:xfrm>
            <a:off x="1469956" y="5458107"/>
            <a:ext cx="7428672" cy="307777"/>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Πώς τα Check-Ins και Check-Outs θα σας βοηθήσουν να χτίσετε ισχυρότερες ομάδες</a:t>
            </a:r>
            <a:endParaRPr kumimoji="0" lang="es-ES" sz="1400" b="0" i="0" u="none" strike="noStrike" kern="0" cap="none" spc="0" normalizeH="0" baseline="0" noProof="0" dirty="0">
              <a:ln>
                <a:noFill/>
              </a:ln>
              <a:solidFill>
                <a:schemeClr val="accent2">
                  <a:lumMod val="75000"/>
                </a:schemeClr>
              </a:solidFill>
              <a:effectLst/>
              <a:uLnTx/>
              <a:uFillTx/>
            </a:endParaRPr>
          </a:p>
        </p:txBody>
      </p:sp>
    </p:spTree>
    <p:extLst>
      <p:ext uri="{BB962C8B-B14F-4D97-AF65-F5344CB8AC3E}">
        <p14:creationId xmlns:p14="http://schemas.microsoft.com/office/powerpoint/2010/main" val="25956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D2D39-FAB7-5BF1-47EF-1FABBE5FB8EC}"/>
              </a:ext>
            </a:extLst>
          </p:cNvPr>
          <p:cNvSpPr>
            <a:spLocks noGrp="1"/>
          </p:cNvSpPr>
          <p:nvPr>
            <p:ph type="body" sz="quarter" idx="13"/>
          </p:nvPr>
        </p:nvSpPr>
        <p:spPr/>
        <p:txBody>
          <a:bodyPr/>
          <a:lstStyle/>
          <a:p>
            <a:r>
              <a:rPr lang="en-GB" dirty="0"/>
              <a:t>"Οτιδήποτε μετράται και παρακολουθείται βελτιώνεται".</a:t>
            </a:r>
          </a:p>
        </p:txBody>
      </p:sp>
      <p:pic>
        <p:nvPicPr>
          <p:cNvPr id="5" name="Picture Placeholder 4" descr="Close-up of wooden white and yellow ruler">
            <a:extLst>
              <a:ext uri="{FF2B5EF4-FFF2-40B4-BE49-F238E27FC236}">
                <a16:creationId xmlns:a16="http://schemas.microsoft.com/office/drawing/2014/main" id="{B2A7C3F9-00B7-B947-A6BD-6DE860638DE8}"/>
              </a:ext>
            </a:extLst>
          </p:cNvPr>
          <p:cNvPicPr>
            <a:picLocks noGrp="1" noChangeAspect="1"/>
          </p:cNvPicPr>
          <p:nvPr>
            <p:ph type="pic" sz="quarter" idx="42"/>
          </p:nvPr>
        </p:nvPicPr>
        <p:blipFill>
          <a:blip r:embed="rId2">
            <a:grayscl/>
            <a:extLst>
              <a:ext uri="{28A0092B-C50C-407E-A947-70E740481C1C}">
                <a14:useLocalDpi xmlns:a14="http://schemas.microsoft.com/office/drawing/2010/main" val="0"/>
              </a:ext>
            </a:extLst>
          </a:blip>
          <a:srcRect l="8236" r="8236"/>
          <a:stretch>
            <a:fillRect/>
          </a:stretch>
        </p:blipFill>
        <p:spPr/>
      </p:pic>
      <p:sp>
        <p:nvSpPr>
          <p:cNvPr id="6" name="Freeform 13">
            <a:extLst>
              <a:ext uri="{FF2B5EF4-FFF2-40B4-BE49-F238E27FC236}">
                <a16:creationId xmlns:a16="http://schemas.microsoft.com/office/drawing/2014/main" id="{838F27FC-227C-D8C6-CAF3-489CFB7A06F4}"/>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882CFC4-4BA7-56C6-D5AD-953CEB9E8ADF}"/>
              </a:ext>
            </a:extLst>
          </p:cNvPr>
          <p:cNvGrpSpPr/>
          <p:nvPr/>
        </p:nvGrpSpPr>
        <p:grpSpPr>
          <a:xfrm>
            <a:off x="5107779" y="748833"/>
            <a:ext cx="1487826" cy="1083162"/>
            <a:chOff x="3400450" y="986392"/>
            <a:chExt cx="1487826" cy="1083162"/>
          </a:xfrm>
        </p:grpSpPr>
        <p:sp>
          <p:nvSpPr>
            <p:cNvPr id="8" name="Freeform 15">
              <a:extLst>
                <a:ext uri="{FF2B5EF4-FFF2-40B4-BE49-F238E27FC236}">
                  <a16:creationId xmlns:a16="http://schemas.microsoft.com/office/drawing/2014/main" id="{33822C13-142F-BBCE-A33D-3BA5EE4C6D86}"/>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 name="Freeform 16">
              <a:extLst>
                <a:ext uri="{FF2B5EF4-FFF2-40B4-BE49-F238E27FC236}">
                  <a16:creationId xmlns:a16="http://schemas.microsoft.com/office/drawing/2014/main" id="{0DCCAB7F-6FE5-2795-621D-247EC6AA460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10" name="Text Placeholder 6">
            <a:extLst>
              <a:ext uri="{FF2B5EF4-FFF2-40B4-BE49-F238E27FC236}">
                <a16:creationId xmlns:a16="http://schemas.microsoft.com/office/drawing/2014/main" id="{F1CEC325-B3C8-960F-C864-5D2B427EBC6C}"/>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defRPr/>
            </a:pPr>
            <a:r>
              <a:rPr lang="en-IE" sz="2200" b="1" i="0" dirty="0"/>
              <a:t>Bob Parsons</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04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3A0EB-A1E3-B021-F781-90E3C407FB24}"/>
              </a:ext>
            </a:extLst>
          </p:cNvPr>
          <p:cNvSpPr>
            <a:spLocks noGrp="1"/>
          </p:cNvSpPr>
          <p:nvPr>
            <p:ph type="body" sz="quarter" idx="18"/>
          </p:nvPr>
        </p:nvSpPr>
        <p:spPr>
          <a:xfrm>
            <a:off x="659091" y="2067618"/>
            <a:ext cx="5328350" cy="3025975"/>
          </a:xfrm>
        </p:spPr>
        <p:txBody>
          <a:bodyPr/>
          <a:lstStyle/>
          <a:p>
            <a:pPr marL="342900" indent="-342900">
              <a:buClr>
                <a:schemeClr val="accent2"/>
              </a:buClr>
              <a:buFont typeface="Arial" panose="020B0604020202020204" pitchFamily="34" charset="0"/>
              <a:buChar char="•"/>
            </a:pPr>
            <a:r>
              <a:rPr lang="en-GB" dirty="0"/>
              <a:t>Με απλά λόγια, η ψηφιακή αποτοξίνωση θα μπορούσε να οριστεί ως η διαδικασία αποσύνδεσης από διάφορες διαδικτυακές συσκευές, όπως smartphones, υπολογιστές ή tablet κ.λπ. Όπως αναφέρθηκε προηγουμένως, η υπερβολική χρήση του χρόνου οθόνης επηρεάζει την ψηφιακή ευημερία (Lupton, 2018) και μειώνει την απόδοση των εργαζομένων. </a:t>
            </a:r>
          </a:p>
          <a:p>
            <a:endParaRPr lang="en-ZA" dirty="0"/>
          </a:p>
        </p:txBody>
      </p:sp>
      <p:sp>
        <p:nvSpPr>
          <p:cNvPr id="3" name="Text Placeholder 2">
            <a:extLst>
              <a:ext uri="{FF2B5EF4-FFF2-40B4-BE49-F238E27FC236}">
                <a16:creationId xmlns:a16="http://schemas.microsoft.com/office/drawing/2014/main" id="{EBFC1640-8402-A640-7B07-2009E0169D6D}"/>
              </a:ext>
            </a:extLst>
          </p:cNvPr>
          <p:cNvSpPr>
            <a:spLocks noGrp="1"/>
          </p:cNvSpPr>
          <p:nvPr>
            <p:ph type="body" sz="quarter" idx="16"/>
          </p:nvPr>
        </p:nvSpPr>
        <p:spPr>
          <a:xfrm>
            <a:off x="535104" y="459911"/>
            <a:ext cx="4990998" cy="992652"/>
          </a:xfrm>
        </p:spPr>
        <p:txBody>
          <a:bodyPr/>
          <a:lstStyle/>
          <a:p>
            <a:r>
              <a:rPr lang="en-GB" dirty="0"/>
              <a:t>Απενεργοποίηση και τα οφέλη της ψηφιακής αποτοξίνωσης</a:t>
            </a:r>
            <a:endParaRPr lang="en-ZA" dirty="0"/>
          </a:p>
        </p:txBody>
      </p:sp>
      <p:pic>
        <p:nvPicPr>
          <p:cNvPr id="5" name="Imagen 5" descr="Enchufe eléctrico amarillo y naranja">
            <a:extLst>
              <a:ext uri="{FF2B5EF4-FFF2-40B4-BE49-F238E27FC236}">
                <a16:creationId xmlns:a16="http://schemas.microsoft.com/office/drawing/2014/main" id="{C16498AC-1D99-32D5-0C10-29F0661FE4E5}"/>
              </a:ext>
            </a:extLst>
          </p:cNvPr>
          <p:cNvPicPr>
            <a:picLocks noGrp="1" noChangeAspect="1"/>
          </p:cNvPicPr>
          <p:nvPr>
            <p:ph type="pic" sz="quarter" idx="42"/>
          </p:nvPr>
        </p:nvPicPr>
        <p:blipFill>
          <a:blip r:embed="rId2">
            <a:grayscl/>
          </a:blip>
          <a:srcRect l="2257" r="2257"/>
          <a:stretch>
            <a:fillRect/>
          </a:stretch>
        </p:blipFill>
        <p:spPr>
          <a:xfrm>
            <a:off x="6096000" y="1452563"/>
            <a:ext cx="6096000" cy="4256087"/>
          </a:xfrm>
          <a:prstGeom prst="rect">
            <a:avLst/>
          </a:prstGeom>
        </p:spPr>
      </p:pic>
    </p:spTree>
    <p:extLst>
      <p:ext uri="{BB962C8B-B14F-4D97-AF65-F5344CB8AC3E}">
        <p14:creationId xmlns:p14="http://schemas.microsoft.com/office/powerpoint/2010/main" val="151306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3A0EB-A1E3-B021-F781-90E3C407FB24}"/>
              </a:ext>
            </a:extLst>
          </p:cNvPr>
          <p:cNvSpPr>
            <a:spLocks noGrp="1"/>
          </p:cNvSpPr>
          <p:nvPr>
            <p:ph type="body" sz="quarter" idx="18"/>
          </p:nvPr>
        </p:nvSpPr>
        <p:spPr>
          <a:xfrm>
            <a:off x="898358" y="2314588"/>
            <a:ext cx="4867011" cy="3025975"/>
          </a:xfrm>
        </p:spPr>
        <p:txBody>
          <a:bodyPr/>
          <a:lstStyle/>
          <a:p>
            <a:pPr marL="342900" indent="-342900">
              <a:buClr>
                <a:schemeClr val="accent2"/>
              </a:buClr>
              <a:buFont typeface="Arial" panose="020B0604020202020204" pitchFamily="34" charset="0"/>
              <a:buChar char="•"/>
            </a:pPr>
            <a:r>
              <a:rPr lang="en-GB" dirty="0"/>
              <a:t>Με βάση το μοντέλο που πρότειναν οι </a:t>
            </a:r>
            <a:r>
              <a:rPr lang="en-GB" dirty="0" err="1"/>
              <a:t>Grawitch </a:t>
            </a:r>
            <a:r>
              <a:rPr lang="en-GB" dirty="0"/>
              <a:t>κ.ά. το 2006, υπάρχουν επτά στοιχεία στο πλαίσιο των στρατηγικών ψηφιακής αποτοξίνωσης, τα οποία αντιμετωπίζονται ως εξωγενείς μεταβλητές (</a:t>
            </a:r>
            <a:r>
              <a:rPr lang="en-GB" dirty="0" err="1"/>
              <a:t>Usmasakar </a:t>
            </a:r>
            <a:r>
              <a:rPr lang="en-GB" dirty="0"/>
              <a:t>κ.ά., 2022). </a:t>
            </a:r>
          </a:p>
          <a:p>
            <a:endParaRPr lang="en-ZA" dirty="0"/>
          </a:p>
        </p:txBody>
      </p:sp>
      <p:sp>
        <p:nvSpPr>
          <p:cNvPr id="3" name="Text Placeholder 2">
            <a:extLst>
              <a:ext uri="{FF2B5EF4-FFF2-40B4-BE49-F238E27FC236}">
                <a16:creationId xmlns:a16="http://schemas.microsoft.com/office/drawing/2014/main" id="{EBFC1640-8402-A640-7B07-2009E0169D6D}"/>
              </a:ext>
            </a:extLst>
          </p:cNvPr>
          <p:cNvSpPr>
            <a:spLocks noGrp="1"/>
          </p:cNvSpPr>
          <p:nvPr>
            <p:ph type="body" sz="quarter" idx="16"/>
          </p:nvPr>
        </p:nvSpPr>
        <p:spPr>
          <a:xfrm>
            <a:off x="836364" y="614669"/>
            <a:ext cx="4990998" cy="992652"/>
          </a:xfrm>
        </p:spPr>
        <p:txBody>
          <a:bodyPr/>
          <a:lstStyle/>
          <a:p>
            <a:r>
              <a:rPr lang="en-GB" dirty="0"/>
              <a:t>Απενεργοποίηση και τα οφέλη της ψηφιακής αποτοξίνωσης</a:t>
            </a:r>
            <a:endParaRPr lang="en-ZA" dirty="0"/>
          </a:p>
        </p:txBody>
      </p:sp>
      <p:pic>
        <p:nvPicPr>
          <p:cNvPr id="7" name="Marcador de contenido 3">
            <a:hlinkClick r:id="rId2"/>
            <a:extLst>
              <a:ext uri="{FF2B5EF4-FFF2-40B4-BE49-F238E27FC236}">
                <a16:creationId xmlns:a16="http://schemas.microsoft.com/office/drawing/2014/main" id="{4E84036D-FD35-6F22-3185-8B815C56DDD4}"/>
              </a:ext>
            </a:extLst>
          </p:cNvPr>
          <p:cNvPicPr>
            <a:picLocks noGrp="1" noChangeAspect="1"/>
          </p:cNvPicPr>
          <p:nvPr>
            <p:ph type="pic" sz="quarter" idx="42"/>
          </p:nvPr>
        </p:nvPicPr>
        <p:blipFill>
          <a:blip r:embed="rId3" cstate="print">
            <a:extLst>
              <a:ext uri="{28A0092B-C50C-407E-A947-70E740481C1C}">
                <a14:useLocalDpi xmlns:a14="http://schemas.microsoft.com/office/drawing/2010/main" val="0"/>
              </a:ext>
            </a:extLst>
          </a:blip>
          <a:srcRect t="4937" b="4937"/>
          <a:stretch>
            <a:fillRect/>
          </a:stretch>
        </p:blipFill>
        <p:spPr bwMode="auto">
          <a:xfrm>
            <a:off x="6096000" y="1452563"/>
            <a:ext cx="6096000" cy="4256087"/>
          </a:xfrm>
          <a:prstGeom prst="rect">
            <a:avLst/>
          </a:prstGeom>
          <a:noFill/>
          <a:ln>
            <a:noFill/>
          </a:ln>
        </p:spPr>
      </p:pic>
    </p:spTree>
    <p:extLst>
      <p:ext uri="{BB962C8B-B14F-4D97-AF65-F5344CB8AC3E}">
        <p14:creationId xmlns:p14="http://schemas.microsoft.com/office/powerpoint/2010/main" val="36399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Σήμερα, οι εικονικές αλληλεπιδράσεις έχουν γίνει οικείες, ιδίως κατά τη διάρκεια και μετά την πανδημία. Οι χώροι εργασίας έχουν μετατραπεί σε απομακρυσμένους χώρους όπου όλοι είναι συνδεδεμένοι με μια οθόνη αλλά απομακρυσμένοι από τις κοινωνικές αλληλεπιδράσεις.  Ως ηγέτες 3 οργανισμών του τομέα</a:t>
            </a:r>
            <a:r>
              <a:rPr lang="en-GB" baseline="30000" dirty="0"/>
              <a:t>rd</a:t>
            </a:r>
            <a:r>
              <a:rPr lang="en-GB" dirty="0"/>
              <a:t> , βλέπουμε ότι αυτό φέρνει προκλήσεις στις κοινότητές μας. </a:t>
            </a:r>
          </a:p>
          <a:p>
            <a:pPr marL="342900" indent="-342900">
              <a:buBlip>
                <a:blip r:embed="rId3"/>
              </a:buBlip>
            </a:pPr>
            <a:endParaRPr lang="en-GB" dirty="0"/>
          </a:p>
          <a:p>
            <a:pPr marL="342900" indent="-342900">
              <a:buBlip>
                <a:blip r:embed="rId3"/>
              </a:buBlip>
            </a:pPr>
            <a:r>
              <a:rPr lang="en-GB" dirty="0"/>
              <a:t>Παρόλο που η άνοδος των ψηφιακών εργαλείων παρείχε έναν ουσιαστικό μηχανισμό για την εικονική κοινωνικοποίηση, όπως η χρήση των τηλεδιασκέψεων, ο κίνδυνος της κατάχρησης και της συνεχούς σύνδεσης έχει απασχολήσει την προσοχή πολλών γιατρών και ψυχολόγων που θεωρούν αυτή την κατάχρηση ως άμεσο αποτέλεσμα της ¨καύσης¨. </a:t>
            </a:r>
          </a:p>
          <a:p>
            <a:pPr marL="0" indent="0"/>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Ψηφιακή ευημερία: </a:t>
            </a:r>
            <a:r>
              <a:rPr lang="en-US" dirty="0"/>
              <a:t>Κατανόηση της αλλαγής </a:t>
            </a:r>
            <a:endParaRPr lang="en-US" b="1" dirty="0"/>
          </a:p>
        </p:txBody>
      </p:sp>
    </p:spTree>
    <p:extLst>
      <p:ext uri="{BB962C8B-B14F-4D97-AF65-F5344CB8AC3E}">
        <p14:creationId xmlns:p14="http://schemas.microsoft.com/office/powerpoint/2010/main" val="33705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04521"/>
            <a:ext cx="10595237" cy="3272344"/>
          </a:xfrm>
        </p:spPr>
        <p:txBody>
          <a:bodyPr/>
          <a:lstStyle/>
          <a:p>
            <a:pPr marL="342900" indent="-342900">
              <a:buBlip>
                <a:blip r:embed="rId3"/>
              </a:buBlip>
            </a:pPr>
            <a:r>
              <a:rPr lang="en-GB" b="1" dirty="0">
                <a:solidFill>
                  <a:schemeClr val="accent2"/>
                </a:solidFill>
              </a:rPr>
              <a:t>Συναντήσεις χωρίς τεχνολογία: </a:t>
            </a:r>
            <a:r>
              <a:rPr lang="en-GB" dirty="0"/>
              <a:t>Η εκτέλεση πολλαπλών εργασιών εμποδίζει τη χρησιμότητα. Το γκουγκλάρισμα ή ο έλεγχος των μέσων κοινωνικής δικτύωσης μπορεί να αποσπάσει την προσοχή των εργαζομένων. Ενθαρρύνετε τους εργαζόμενους να έχουν μια συνάντηση με ένα σημειωματάριο και ένα κατά τη διάρκεια ομαδικών συσκέψεων ή συναντήσεων. </a:t>
            </a:r>
          </a:p>
          <a:p>
            <a:pPr marL="342900" indent="-342900">
              <a:buBlip>
                <a:blip r:embed="rId3"/>
              </a:buBlip>
            </a:pPr>
            <a:endParaRPr lang="en-GB" dirty="0"/>
          </a:p>
          <a:p>
            <a:pPr marL="342900" indent="-342900">
              <a:buBlip>
                <a:blip r:embed="rId3"/>
              </a:buBlip>
            </a:pPr>
            <a:r>
              <a:rPr lang="en-GB" b="1" dirty="0">
                <a:solidFill>
                  <a:schemeClr val="accent2"/>
                </a:solidFill>
              </a:rPr>
              <a:t>Όριο μιας οθόνης: </a:t>
            </a:r>
            <a:r>
              <a:rPr lang="en-GB" dirty="0"/>
              <a:t>Κρατήστε τα smartphones μακριά από το χώρο εργασίας σας, ώστε όταν χρειάζεται να είστε σίγουροι ότι έχετε κάνει μερικές εξελίξεις πριν βουτήξετε στο τηλέφωνο. </a:t>
            </a:r>
          </a:p>
          <a:p>
            <a:pPr marL="342900" indent="-342900">
              <a:buBlip>
                <a:blip r:embed="rId3"/>
              </a:buBlip>
            </a:pPr>
            <a:endParaRPr lang="en-GB" dirty="0"/>
          </a:p>
          <a:p>
            <a:pPr marL="342900" indent="-342900">
              <a:buBlip>
                <a:blip r:embed="rId3"/>
              </a:buBlip>
            </a:pPr>
            <a:r>
              <a:rPr lang="en-GB" b="1" dirty="0">
                <a:solidFill>
                  <a:schemeClr val="accent2"/>
                </a:solidFill>
              </a:rPr>
              <a:t>Διαλείμματα οθόνης: </a:t>
            </a:r>
            <a:r>
              <a:rPr lang="en-GB" dirty="0"/>
              <a:t>Θυμηθείτε την τεχνική 20-20-20 ή χρησιμοποιήστε άλλες τεχνικές που ταιριάζουν στις προσωπικές σας ανάγκες.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Χαρακτηριστικά </a:t>
            </a:r>
          </a:p>
        </p:txBody>
      </p:sp>
    </p:spTree>
    <p:extLst>
      <p:ext uri="{BB962C8B-B14F-4D97-AF65-F5344CB8AC3E}">
        <p14:creationId xmlns:p14="http://schemas.microsoft.com/office/powerpoint/2010/main" val="240942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272344"/>
          </a:xfrm>
        </p:spPr>
        <p:txBody>
          <a:bodyPr/>
          <a:lstStyle/>
          <a:p>
            <a:pPr marL="342900" indent="-342900">
              <a:buBlip>
                <a:blip r:embed="rId3"/>
              </a:buBlip>
            </a:pPr>
            <a:r>
              <a:rPr lang="en-GB" b="1" dirty="0">
                <a:solidFill>
                  <a:schemeClr val="accent2"/>
                </a:solidFill>
              </a:rPr>
              <a:t>Παράθυρο χωρίς τεχνολογία: </a:t>
            </a:r>
            <a:r>
              <a:rPr lang="en-GB" dirty="0"/>
              <a:t>Απενεργοποιήστε όλες τις συσκευές σας κατά τη διάρκεια του μεσημεριανού σας διαλείμματος. Επιπλέον, η εκτύπωση ορισμένων εγγράφων μπορεί να αποφέρει ένα μικρό όφελος κατά την ανάγνωση, βεβαιωθείτε ότι ο χώρος εργασίας είναι καλά φωτισμένος. </a:t>
            </a:r>
          </a:p>
          <a:p>
            <a:pPr marL="342900" indent="-342900">
              <a:buBlip>
                <a:blip r:embed="rId3"/>
              </a:buBlip>
            </a:pPr>
            <a:endParaRPr lang="en-GB" dirty="0"/>
          </a:p>
          <a:p>
            <a:pPr marL="342900" indent="-342900">
              <a:buBlip>
                <a:blip r:embed="rId3"/>
              </a:buBlip>
            </a:pPr>
            <a:r>
              <a:rPr lang="en-GB" b="1" dirty="0">
                <a:solidFill>
                  <a:schemeClr val="accent2"/>
                </a:solidFill>
              </a:rPr>
              <a:t>Δεν υπάρχουν κοινοποιήσεις: </a:t>
            </a:r>
            <a:r>
              <a:rPr lang="en-GB" dirty="0"/>
              <a:t>Αυτό θα επιτρέψει την εστίαση για περισσότερο χρόνο. </a:t>
            </a:r>
          </a:p>
          <a:p>
            <a:pPr marL="342900" indent="-342900">
              <a:buBlip>
                <a:blip r:embed="rId3"/>
              </a:buBlip>
            </a:pPr>
            <a:endParaRPr lang="en-GB" dirty="0"/>
          </a:p>
          <a:p>
            <a:pPr marL="342900" indent="-342900">
              <a:buBlip>
                <a:blip r:embed="rId3"/>
              </a:buBlip>
            </a:pPr>
            <a:r>
              <a:rPr lang="en-GB" b="1" dirty="0">
                <a:solidFill>
                  <a:schemeClr val="accent2"/>
                </a:solidFill>
              </a:rPr>
              <a:t>Ψηφιακή δίαιτα: </a:t>
            </a:r>
            <a:r>
              <a:rPr lang="en-GB" dirty="0"/>
              <a:t>Όποτε είναι δυνατόν, αποσυνδεθείτε. Μελέτες έχουν δείξει ότι τα μικρά διαλείμματα αυξάνουν την παραγωγικότητα και μειώνουν τα επίπεδα άγχους. </a:t>
            </a:r>
          </a:p>
          <a:p>
            <a:pPr marL="0" indent="0"/>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Χαρακτηριστικά </a:t>
            </a:r>
          </a:p>
        </p:txBody>
      </p:sp>
    </p:spTree>
    <p:extLst>
      <p:ext uri="{BB962C8B-B14F-4D97-AF65-F5344CB8AC3E}">
        <p14:creationId xmlns:p14="http://schemas.microsoft.com/office/powerpoint/2010/main" val="46667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339788"/>
            <a:ext cx="10595237" cy="3272344"/>
          </a:xfrm>
        </p:spPr>
        <p:txBody>
          <a:bodyPr/>
          <a:lstStyle/>
          <a:p>
            <a:pPr marL="342900" indent="-342900">
              <a:buBlip>
                <a:blip r:embed="rId3"/>
              </a:buBlip>
            </a:pPr>
            <a:r>
              <a:rPr lang="en-GB" b="1" dirty="0">
                <a:solidFill>
                  <a:schemeClr val="accent2"/>
                </a:solidFill>
              </a:rPr>
              <a:t>Σύστημα φίλων: </a:t>
            </a:r>
            <a:r>
              <a:rPr lang="en-GB" dirty="0"/>
              <a:t>Μέντορες ή ηγέτες, καθώς και συνάδελφοι, είναι απαραίτητοι για την ενθάρρυνση της ψηφιακής αποτοξίνωσης. Εάν ο οργανισμός έχει μια ισχυρή κουλτούρα ¨ψηφιακής ευημερίας¨ βεβαιωθείτε ότι όλοι οι εργαζόμενοι βρίσκονται στην ίδια σελίδα. </a:t>
            </a:r>
          </a:p>
          <a:p>
            <a:pPr marL="0" indent="0"/>
            <a:endParaRPr lang="en-GB" dirty="0"/>
          </a:p>
          <a:p>
            <a:pPr marL="342900" indent="-342900">
              <a:buBlip>
                <a:blip r:embed="rId3"/>
              </a:buBlip>
            </a:pPr>
            <a:r>
              <a:rPr lang="en-GB" dirty="0"/>
              <a:t>Ως ηγέτης - μπορεί να είναι εύκολο να αφεθείτε στη δουλειά σας και να μην παρατηρήσετε κάποια από τα βασικά σημάδια που δείχνουν ότι κάποια από τα μέλη της ομάδας σας μπορεί να χρειάζονται πρόσθετη υποστήριξη. Στην επόμενη ενότητα αυτής της ενότητας θα διερευνήσουμε πώς μπορείτε να εντοπίσετε καλύτερα ορισμένες από τις βασικές προκλήσεις της ψηφιακής υγείας, ώστε να μπορείτε να υποστηρίξετε καλύτερα την ομάδα σας. </a:t>
            </a:r>
          </a:p>
          <a:p>
            <a:pPr marL="342900" indent="-342900">
              <a:buBlip>
                <a:blip r:embed="rId3"/>
              </a:buBlip>
            </a:pPr>
            <a:r>
              <a:rPr lang="en-GB" dirty="0"/>
              <a:t>Αλλά πρώτα - ήρθε η ώρα για μια άσκηση προβληματισμού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536134"/>
            <a:ext cx="10595237" cy="803654"/>
          </a:xfrm>
        </p:spPr>
        <p:txBody>
          <a:bodyPr/>
          <a:lstStyle/>
          <a:p>
            <a:r>
              <a:rPr lang="en-GB" dirty="0"/>
              <a:t>Χαρακτηριστικά </a:t>
            </a:r>
          </a:p>
        </p:txBody>
      </p:sp>
    </p:spTree>
    <p:extLst>
      <p:ext uri="{BB962C8B-B14F-4D97-AF65-F5344CB8AC3E}">
        <p14:creationId xmlns:p14="http://schemas.microsoft.com/office/powerpoint/2010/main" val="29371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585439" y="308480"/>
            <a:ext cx="10595236" cy="803654"/>
          </a:xfrm>
        </p:spPr>
        <p:txBody>
          <a:bodyPr/>
          <a:lstStyle/>
          <a:p>
            <a:r>
              <a:rPr lang="en-GB" b="1" dirty="0">
                <a:solidFill>
                  <a:schemeClr val="bg1"/>
                </a:solidFill>
                <a:highlight>
                  <a:srgbClr val="008000"/>
                </a:highlight>
              </a:rPr>
              <a:t>Άσκηση αναστοχασμού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215573"/>
            <a:ext cx="10595236" cy="4426853"/>
          </a:xfrm>
          <a:prstGeom prst="rect">
            <a:avLst/>
          </a:prstGeom>
          <a:noFill/>
        </p:spPr>
        <p:txBody>
          <a:bodyPr wrap="square">
            <a:spAutoFit/>
          </a:bodyPr>
          <a:lstStyle/>
          <a:p>
            <a:pPr marL="457200" lvl="0" indent="-457200">
              <a:lnSpc>
                <a:spcPct val="90000"/>
              </a:lnSpc>
              <a:spcBef>
                <a:spcPts val="1000"/>
              </a:spcBef>
              <a:buClr>
                <a:srgbClr val="0D9390"/>
              </a:buClr>
              <a:buBlip>
                <a:blip r:embed="rId3"/>
              </a:buBlip>
              <a:defRPr/>
            </a:pPr>
            <a:r>
              <a:rPr lang="en-US" sz="2400" dirty="0">
                <a:solidFill>
                  <a:srgbClr val="000000"/>
                </a:solidFill>
              </a:rPr>
              <a:t>Σκεφτείτε τον Μάρτιο του 2020 και τη μετάβαση στην εικονική εργασία. Σκεφτείτε πώς αυτή η μετατροπή επηρέασε τον ρόλο σας στη διαχείριση της ομάδας σας στον τρίτο τομέα. Σκεφτείτε τις ακόλουθες πτυχές:</a:t>
            </a:r>
          </a:p>
          <a:p>
            <a:pPr lvl="0">
              <a:lnSpc>
                <a:spcPct val="90000"/>
              </a:lnSpc>
              <a:spcBef>
                <a:spcPts val="1000"/>
              </a:spcBef>
              <a:buClr>
                <a:srgbClr val="0D9390"/>
              </a:buClr>
              <a:defRPr/>
            </a:pPr>
            <a:r>
              <a:rPr lang="en-US" sz="2400" b="1" dirty="0">
                <a:solidFill>
                  <a:srgbClr val="000000"/>
                </a:solidFill>
              </a:rPr>
              <a:t>Προκλήσεις στη διαχείριση ομάδων:</a:t>
            </a:r>
          </a:p>
          <a:p>
            <a:pPr marL="914400" lvl="1" indent="-457200">
              <a:lnSpc>
                <a:spcPct val="90000"/>
              </a:lnSpc>
              <a:spcBef>
                <a:spcPts val="1000"/>
              </a:spcBef>
              <a:buClr>
                <a:srgbClr val="0D9390"/>
              </a:buClr>
              <a:buFont typeface="Arial" panose="020B0604020202020204" pitchFamily="34" charset="0"/>
              <a:buChar char="•"/>
              <a:defRPr/>
            </a:pPr>
            <a:r>
              <a:rPr lang="en-US" sz="2400" dirty="0">
                <a:solidFill>
                  <a:srgbClr val="000000"/>
                </a:solidFill>
              </a:rPr>
              <a:t>Αντιμετωπίσατε προκλήσεις κατά τη διαχείριση της ομάδας σας στο εικονικό περιβάλλον εργασίας;</a:t>
            </a:r>
          </a:p>
          <a:p>
            <a:pPr marL="914400" lvl="1" indent="-457200">
              <a:lnSpc>
                <a:spcPct val="90000"/>
              </a:lnSpc>
              <a:spcBef>
                <a:spcPts val="1000"/>
              </a:spcBef>
              <a:buClr>
                <a:srgbClr val="0D9390"/>
              </a:buClr>
              <a:buFont typeface="Arial" panose="020B0604020202020204" pitchFamily="34" charset="0"/>
              <a:buChar char="•"/>
              <a:defRPr/>
            </a:pPr>
            <a:r>
              <a:rPr lang="en-US" sz="2400" dirty="0">
                <a:solidFill>
                  <a:srgbClr val="000000"/>
                </a:solidFill>
              </a:rPr>
              <a:t>Εάν ναι, ποιοι συγκεκριμένοι τομείς παρουσίασαν δυσκολίες στη διαχείριση της ομάδας</a:t>
            </a:r>
          </a:p>
          <a:p>
            <a:pPr>
              <a:lnSpc>
                <a:spcPct val="90000"/>
              </a:lnSpc>
              <a:spcBef>
                <a:spcPts val="1000"/>
              </a:spcBef>
              <a:buClr>
                <a:srgbClr val="0D9390"/>
              </a:buClr>
              <a:defRPr/>
            </a:pPr>
            <a:r>
              <a:rPr lang="en-US" sz="2400" b="1" dirty="0">
                <a:solidFill>
                  <a:srgbClr val="000000"/>
                </a:solidFill>
              </a:rPr>
              <a:t>Αποτελεσματικές στρατηγικές:</a:t>
            </a:r>
          </a:p>
          <a:p>
            <a:pPr marL="800100" lvl="1" indent="-342900">
              <a:lnSpc>
                <a:spcPct val="90000"/>
              </a:lnSpc>
              <a:spcBef>
                <a:spcPts val="1000"/>
              </a:spcBef>
              <a:buClr>
                <a:srgbClr val="0D9390"/>
              </a:buClr>
              <a:buFont typeface="Arial" panose="020B0604020202020204" pitchFamily="34" charset="0"/>
              <a:buChar char="•"/>
              <a:defRPr/>
            </a:pPr>
            <a:r>
              <a:rPr lang="en-US" sz="2400" dirty="0">
                <a:solidFill>
                  <a:srgbClr val="000000"/>
                </a:solidFill>
              </a:rPr>
              <a:t>Προσδιορίστε στρατηγικές ή πρακτικές που αποδείχθηκαν αποτελεσματικές στη διατήρηση της συνοχής και της παραγωγικότητας της ομάδας.</a:t>
            </a: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909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673122" y="548660"/>
            <a:ext cx="10595236" cy="803654"/>
          </a:xfrm>
        </p:spPr>
        <p:txBody>
          <a:bodyPr/>
          <a:lstStyle/>
          <a:p>
            <a:r>
              <a:rPr lang="en-GB" b="1" dirty="0"/>
              <a:t>Άσκηση αναστοχασμού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180757"/>
            <a:ext cx="10595236" cy="5128583"/>
          </a:xfrm>
          <a:prstGeom prst="rect">
            <a:avLst/>
          </a:prstGeom>
          <a:noFill/>
        </p:spPr>
        <p:txBody>
          <a:bodyPr wrap="square">
            <a:spAutoFit/>
          </a:bodyPr>
          <a:lstStyle/>
          <a:p>
            <a:pPr>
              <a:lnSpc>
                <a:spcPct val="90000"/>
              </a:lnSpc>
              <a:spcBef>
                <a:spcPts val="1000"/>
              </a:spcBef>
              <a:buClr>
                <a:srgbClr val="0D9390"/>
              </a:buClr>
              <a:defRPr/>
            </a:pPr>
            <a:r>
              <a:rPr lang="en-US" sz="2400" b="1" dirty="0">
                <a:solidFill>
                  <a:srgbClr val="000000"/>
                </a:solidFill>
              </a:rPr>
              <a:t>Συνέχιση αποτελεσματικών στρατηγικών:</a:t>
            </a:r>
          </a:p>
          <a:p>
            <a:pPr marL="800100" lvl="1" indent="-342900">
              <a:lnSpc>
                <a:spcPct val="90000"/>
              </a:lnSpc>
              <a:spcBef>
                <a:spcPts val="1000"/>
              </a:spcBef>
              <a:buClr>
                <a:srgbClr val="0D9390"/>
              </a:buClr>
              <a:buFont typeface="Arial" panose="020B0604020202020204" pitchFamily="34" charset="0"/>
              <a:buChar char="•"/>
              <a:defRPr/>
            </a:pPr>
            <a:r>
              <a:rPr lang="en-US" sz="2400" dirty="0">
                <a:solidFill>
                  <a:srgbClr val="000000"/>
                </a:solidFill>
              </a:rPr>
              <a:t>Σε ποιες ενέργειες προβήκατε ως ηγέτης που συνέβαλαν θετικά στην ευημερία της ομάδας σας;</a:t>
            </a:r>
          </a:p>
          <a:p>
            <a:pPr lvl="1">
              <a:lnSpc>
                <a:spcPct val="90000"/>
              </a:lnSpc>
              <a:spcBef>
                <a:spcPts val="1000"/>
              </a:spcBef>
              <a:buClr>
                <a:srgbClr val="0D9390"/>
              </a:buClr>
              <a:defRPr/>
            </a:pPr>
            <a:r>
              <a:rPr lang="en-US" sz="2400" b="1" dirty="0">
                <a:solidFill>
                  <a:srgbClr val="000000"/>
                </a:solidFill>
              </a:rPr>
              <a:t>Αναθεωρημένες προσεγγίσεις:</a:t>
            </a:r>
          </a:p>
          <a:p>
            <a:pPr lvl="1">
              <a:lnSpc>
                <a:spcPct val="90000"/>
              </a:lnSpc>
              <a:spcBef>
                <a:spcPts val="1000"/>
              </a:spcBef>
              <a:buClr>
                <a:srgbClr val="0D9390"/>
              </a:buClr>
              <a:defRPr/>
            </a:pPr>
            <a:r>
              <a:rPr lang="en-US" sz="2400" dirty="0">
                <a:solidFill>
                  <a:srgbClr val="000000"/>
                </a:solidFill>
              </a:rPr>
              <a:t>Εκ των υστέρων, σκεφτείτε αν υπάρχουν πτυχές της διαχείρισης της ομάδας που θα χειριζόσασταν διαφορετικά τώρα.</a:t>
            </a:r>
          </a:p>
          <a:p>
            <a:pPr lvl="1">
              <a:lnSpc>
                <a:spcPct val="90000"/>
              </a:lnSpc>
              <a:spcBef>
                <a:spcPts val="1000"/>
              </a:spcBef>
              <a:buClr>
                <a:srgbClr val="0D9390"/>
              </a:buClr>
              <a:defRPr/>
            </a:pPr>
            <a:r>
              <a:rPr lang="en-US" sz="2400" dirty="0">
                <a:solidFill>
                  <a:srgbClr val="000000"/>
                </a:solidFill>
              </a:rPr>
              <a:t>Πώς οι γνώσεις σας από το προηγούμενο έτος επηρέασαν την προσέγγισή σας στη διαχείριση μιας εικονικής ομάδας;</a:t>
            </a:r>
          </a:p>
          <a:p>
            <a:pPr lvl="0">
              <a:lnSpc>
                <a:spcPct val="90000"/>
              </a:lnSpc>
              <a:spcBef>
                <a:spcPts val="1000"/>
              </a:spcBef>
              <a:buClr>
                <a:srgbClr val="0D9390"/>
              </a:buClr>
              <a:defRPr/>
            </a:pPr>
            <a:r>
              <a:rPr lang="en-US" sz="2400" dirty="0">
                <a:solidFill>
                  <a:srgbClr val="000000"/>
                </a:solidFill>
              </a:rPr>
              <a:t>Αυτή η άσκηση αναστοχασμού έχει σχεδιαστεί για να σας βοηθήσει να αντλήσετε πολύτιμες γνώσεις από τις εμπειρίες σας και να τις εφαρμόσετε στο ρόλο σας ως ηγέτης υπεύθυνος για τη διαχείριση ομάδων στον τρίτο τομέα.</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207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Προσδιορισμός των προκλήσεων της ψηφιακής υγείας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2229689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en-IE" dirty="0"/>
              <a:t>Στην Ενότητα 3, θα μάθετε για τον εντοπισμό των προκλήσεων της ψηφιακής υγείας, και συγκεκριμένα</a:t>
            </a:r>
          </a:p>
          <a:p>
            <a:r>
              <a:rPr lang="en-IE" dirty="0"/>
              <a:t>3.1 Κοινές προκλήσεις στον τομέα της ψηφιακής υγείας</a:t>
            </a:r>
          </a:p>
          <a:p>
            <a:r>
              <a:rPr lang="en-IE" dirty="0"/>
              <a:t>   - Ψηφιακή εξουθένωση</a:t>
            </a:r>
          </a:p>
          <a:p>
            <a:r>
              <a:rPr lang="en-IE" dirty="0"/>
              <a:t>   - Υπερφόρτωση πληροφοριών</a:t>
            </a:r>
          </a:p>
          <a:p>
            <a:r>
              <a:rPr lang="en-IE" dirty="0"/>
              <a:t>   - Αντιμετώπιση της συνεχούς συνδεσιμότητας</a:t>
            </a:r>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Ενότητα 3: Προσδιορισμός των προκλήσεων της ψηφιακής υγείας</a:t>
            </a:r>
          </a:p>
          <a:p>
            <a:endParaRPr lang="en-US" dirty="0"/>
          </a:p>
        </p:txBody>
      </p:sp>
    </p:spTree>
    <p:extLst>
      <p:ext uri="{BB962C8B-B14F-4D97-AF65-F5344CB8AC3E}">
        <p14:creationId xmlns:p14="http://schemas.microsoft.com/office/powerpoint/2010/main" val="40569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43394"/>
            <a:ext cx="6106334" cy="3995028"/>
          </a:xfrm>
        </p:spPr>
        <p:txBody>
          <a:bodyPr/>
          <a:lstStyle/>
          <a:p>
            <a:pPr marL="0" indent="0"/>
            <a:r>
              <a:rPr lang="en-US" b="1" dirty="0"/>
              <a:t>Δυσκολία συγκέντρωσης: </a:t>
            </a:r>
            <a:r>
              <a:rPr lang="en-US" dirty="0"/>
              <a:t>Προκαλεί μειωμένη συγκέντρωση και αποτελεσματικότητα.</a:t>
            </a:r>
          </a:p>
          <a:p>
            <a:pPr marL="342900" indent="-342900">
              <a:buBlip>
                <a:blip r:embed="rId3"/>
              </a:buBlip>
            </a:pPr>
            <a:r>
              <a:rPr lang="en-US" b="1" dirty="0">
                <a:solidFill>
                  <a:schemeClr val="accent2"/>
                </a:solidFill>
              </a:rPr>
              <a:t>Η φαγούρα στα μάτια, το αίσθημα υπερφόρτωσης, ο πονόλαιμος </a:t>
            </a:r>
            <a:r>
              <a:rPr lang="en-US" dirty="0"/>
              <a:t>και </a:t>
            </a:r>
            <a:r>
              <a:rPr lang="en-US" b="1" dirty="0">
                <a:solidFill>
                  <a:schemeClr val="accent2"/>
                </a:solidFill>
              </a:rPr>
              <a:t>οι πονοκέφαλοι </a:t>
            </a:r>
            <a:r>
              <a:rPr lang="en-US" dirty="0"/>
              <a:t>είναι αλληλένδετα συμπτώματα που επιδεινώνουν τις προκλήσεις της συγκέντρωσης.</a:t>
            </a:r>
          </a:p>
          <a:p>
            <a:pPr marL="0" indent="0"/>
            <a:r>
              <a:rPr lang="en-US" dirty="0"/>
              <a:t>Γραφικά απεικονισμένα, τα συμπτώματα αυτά αλληλοδιαπλέκονται, ενισχύοντας τον κεντρικό αγώνα της διατήρησης της προσοχής και της παραγωγικότητας σε ένα ψηφιακά κορεσμένο εργασιακό περιβάλλον.</a:t>
            </a:r>
            <a:endParaRPr lang="en-GB" dirty="0"/>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9017" y="716675"/>
            <a:ext cx="10595237" cy="803654"/>
          </a:xfrm>
        </p:spPr>
        <p:txBody>
          <a:bodyPr/>
          <a:lstStyle/>
          <a:p>
            <a:r>
              <a:rPr lang="en-US" b="1" dirty="0"/>
              <a:t>Συμπτώματα ψηφιακής κόπωσης </a:t>
            </a:r>
          </a:p>
        </p:txBody>
      </p:sp>
      <p:grpSp>
        <p:nvGrpSpPr>
          <p:cNvPr id="2" name="Group 1">
            <a:extLst>
              <a:ext uri="{FF2B5EF4-FFF2-40B4-BE49-F238E27FC236}">
                <a16:creationId xmlns:a16="http://schemas.microsoft.com/office/drawing/2014/main" id="{6D1E4CE2-F4A6-14F6-C58D-C1CC4913008B}"/>
              </a:ext>
            </a:extLst>
          </p:cNvPr>
          <p:cNvGrpSpPr/>
          <p:nvPr/>
        </p:nvGrpSpPr>
        <p:grpSpPr>
          <a:xfrm>
            <a:off x="9056570" y="3131757"/>
            <a:ext cx="750680" cy="746884"/>
            <a:chOff x="7284496" y="2127428"/>
            <a:chExt cx="2245645" cy="2249982"/>
          </a:xfrm>
        </p:grpSpPr>
        <p:grpSp>
          <p:nvGrpSpPr>
            <p:cNvPr id="3" name="Graphic 3">
              <a:extLst>
                <a:ext uri="{FF2B5EF4-FFF2-40B4-BE49-F238E27FC236}">
                  <a16:creationId xmlns:a16="http://schemas.microsoft.com/office/drawing/2014/main" id="{51A2B51D-AD86-DA15-2007-99B99480A998}"/>
                </a:ext>
              </a:extLst>
            </p:cNvPr>
            <p:cNvGrpSpPr/>
            <p:nvPr/>
          </p:nvGrpSpPr>
          <p:grpSpPr>
            <a:xfrm>
              <a:off x="7284496" y="2127428"/>
              <a:ext cx="2245645" cy="2249982"/>
              <a:chOff x="5098317" y="2100784"/>
              <a:chExt cx="2245645" cy="2249982"/>
            </a:xfrm>
            <a:solidFill>
              <a:srgbClr val="000000"/>
            </a:solidFill>
          </p:grpSpPr>
          <p:sp>
            <p:nvSpPr>
              <p:cNvPr id="9" name="Freeform 8">
                <a:extLst>
                  <a:ext uri="{FF2B5EF4-FFF2-40B4-BE49-F238E27FC236}">
                    <a16:creationId xmlns:a16="http://schemas.microsoft.com/office/drawing/2014/main" id="{14064180-4827-1179-20DB-353074DC9D84}"/>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solidFill>
                <a:srgbClr val="000000"/>
              </a:solidFill>
              <a:ln w="604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73EED5-676D-D56D-B151-34EF0E45DDE4}"/>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FBA23B4-8859-C2F6-1A50-C247C821E726}"/>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511461E-8410-FB2B-1C9F-D5BAB049AA2E}"/>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EB947E3-B29A-FAFF-66C4-967680303AEE}"/>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8F5E4CE-16F4-A1C2-065B-03493C231A9D}"/>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C490328B-064B-A170-BAE4-759C7D3ADBD8}"/>
                </a:ext>
              </a:extLst>
            </p:cNvPr>
            <p:cNvGrpSpPr/>
            <p:nvPr/>
          </p:nvGrpSpPr>
          <p:grpSpPr>
            <a:xfrm>
              <a:off x="8878245" y="2200268"/>
              <a:ext cx="144167" cy="725714"/>
              <a:chOff x="6692066" y="2173624"/>
              <a:chExt cx="144167" cy="725714"/>
            </a:xfrm>
            <a:solidFill>
              <a:srgbClr val="00BADE"/>
            </a:solidFill>
          </p:grpSpPr>
          <p:sp>
            <p:nvSpPr>
              <p:cNvPr id="7" name="Freeform 15">
                <a:extLst>
                  <a:ext uri="{FF2B5EF4-FFF2-40B4-BE49-F238E27FC236}">
                    <a16:creationId xmlns:a16="http://schemas.microsoft.com/office/drawing/2014/main" id="{D850D446-AEFB-4166-D651-CB90B4F2BD3C}"/>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AABC99"/>
              </a:solidFill>
              <a:ln w="6040" cap="flat">
                <a:noFill/>
                <a:prstDash val="solid"/>
                <a:miter/>
              </a:ln>
            </p:spPr>
            <p:txBody>
              <a:bodyPr rtlCol="0" anchor="ctr"/>
              <a:lstStyle/>
              <a:p>
                <a:endParaRPr lang="en-US"/>
              </a:p>
            </p:txBody>
          </p:sp>
          <p:sp>
            <p:nvSpPr>
              <p:cNvPr id="8" name="Freeform 16">
                <a:extLst>
                  <a:ext uri="{FF2B5EF4-FFF2-40B4-BE49-F238E27FC236}">
                    <a16:creationId xmlns:a16="http://schemas.microsoft.com/office/drawing/2014/main" id="{3D1C6EC6-1F85-BFCF-44F2-C3335E206C46}"/>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AABC99"/>
              </a:solidFill>
              <a:ln w="6040" cap="flat">
                <a:noFill/>
                <a:prstDash val="solid"/>
                <a:miter/>
              </a:ln>
            </p:spPr>
            <p:txBody>
              <a:bodyPr rtlCol="0" anchor="ctr"/>
              <a:lstStyle/>
              <a:p>
                <a:endParaRPr lang="en-US"/>
              </a:p>
            </p:txBody>
          </p:sp>
        </p:grpSp>
      </p:grpSp>
      <p:sp>
        <p:nvSpPr>
          <p:cNvPr id="15" name="Shape 515">
            <a:extLst>
              <a:ext uri="{FF2B5EF4-FFF2-40B4-BE49-F238E27FC236}">
                <a16:creationId xmlns:a16="http://schemas.microsoft.com/office/drawing/2014/main" id="{40BE7F5E-A03D-C663-5CDD-1C6D11B20767}"/>
              </a:ext>
            </a:extLst>
          </p:cNvPr>
          <p:cNvSpPr/>
          <p:nvPr/>
        </p:nvSpPr>
        <p:spPr>
          <a:xfrm>
            <a:off x="8614410" y="2751562"/>
            <a:ext cx="1620000" cy="1620000"/>
          </a:xfrm>
          <a:prstGeom prst="arc">
            <a:avLst>
              <a:gd name="adj1" fmla="val 16155834"/>
              <a:gd name="adj2" fmla="val 16139898"/>
            </a:avLst>
          </a:prstGeom>
          <a:noFill/>
          <a:ln w="190500" cap="flat" cmpd="sng">
            <a:solidFill>
              <a:srgbClr val="90A184"/>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16" name="Graphic 15" descr="Eye with solid fill">
            <a:extLst>
              <a:ext uri="{FF2B5EF4-FFF2-40B4-BE49-F238E27FC236}">
                <a16:creationId xmlns:a16="http://schemas.microsoft.com/office/drawing/2014/main" id="{09A7DC9C-6B0D-93AC-5366-215E27793D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02279" y="4595239"/>
            <a:ext cx="540000" cy="540000"/>
          </a:xfrm>
          <a:prstGeom prst="rect">
            <a:avLst/>
          </a:prstGeom>
        </p:spPr>
      </p:pic>
      <p:sp>
        <p:nvSpPr>
          <p:cNvPr id="19" name="Shape 515">
            <a:extLst>
              <a:ext uri="{FF2B5EF4-FFF2-40B4-BE49-F238E27FC236}">
                <a16:creationId xmlns:a16="http://schemas.microsoft.com/office/drawing/2014/main" id="{E55C1055-37FB-6742-5864-DC98B667C10F}"/>
              </a:ext>
            </a:extLst>
          </p:cNvPr>
          <p:cNvSpPr/>
          <p:nvPr/>
        </p:nvSpPr>
        <p:spPr>
          <a:xfrm>
            <a:off x="7332279" y="4325239"/>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0" name="Graphic 19">
            <a:extLst>
              <a:ext uri="{FF2B5EF4-FFF2-40B4-BE49-F238E27FC236}">
                <a16:creationId xmlns:a16="http://schemas.microsoft.com/office/drawing/2014/main" id="{013A551D-47FC-A212-7D5A-610995729E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02279" y="1894350"/>
            <a:ext cx="540000" cy="540000"/>
          </a:xfrm>
          <a:prstGeom prst="rect">
            <a:avLst/>
          </a:prstGeom>
        </p:spPr>
      </p:pic>
      <p:sp>
        <p:nvSpPr>
          <p:cNvPr id="21" name="Shape 515">
            <a:extLst>
              <a:ext uri="{FF2B5EF4-FFF2-40B4-BE49-F238E27FC236}">
                <a16:creationId xmlns:a16="http://schemas.microsoft.com/office/drawing/2014/main" id="{59015249-87C8-5673-3B20-76E697516700}"/>
              </a:ext>
            </a:extLst>
          </p:cNvPr>
          <p:cNvSpPr/>
          <p:nvPr/>
        </p:nvSpPr>
        <p:spPr>
          <a:xfrm>
            <a:off x="7332279" y="1624350"/>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2" name="Graphic 21">
            <a:extLst>
              <a:ext uri="{FF2B5EF4-FFF2-40B4-BE49-F238E27FC236}">
                <a16:creationId xmlns:a16="http://schemas.microsoft.com/office/drawing/2014/main" id="{13E89F1C-7A5C-77D8-7FE6-0D67F25473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620665" y="4596418"/>
            <a:ext cx="540000" cy="537641"/>
          </a:xfrm>
          <a:prstGeom prst="rect">
            <a:avLst/>
          </a:prstGeom>
        </p:spPr>
      </p:pic>
      <p:sp>
        <p:nvSpPr>
          <p:cNvPr id="23" name="Shape 515">
            <a:extLst>
              <a:ext uri="{FF2B5EF4-FFF2-40B4-BE49-F238E27FC236}">
                <a16:creationId xmlns:a16="http://schemas.microsoft.com/office/drawing/2014/main" id="{DC3A4793-8A9F-0244-A013-229AA9296061}"/>
              </a:ext>
            </a:extLst>
          </p:cNvPr>
          <p:cNvSpPr/>
          <p:nvPr/>
        </p:nvSpPr>
        <p:spPr>
          <a:xfrm>
            <a:off x="10350665" y="4325239"/>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4" name="Graphic 23">
            <a:extLst>
              <a:ext uri="{FF2B5EF4-FFF2-40B4-BE49-F238E27FC236}">
                <a16:creationId xmlns:a16="http://schemas.microsoft.com/office/drawing/2014/main" id="{3772C15F-8398-51BA-4386-0ADC0A0441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620665" y="1894350"/>
            <a:ext cx="540000" cy="540000"/>
          </a:xfrm>
          <a:prstGeom prst="rect">
            <a:avLst/>
          </a:prstGeom>
        </p:spPr>
      </p:pic>
      <p:sp>
        <p:nvSpPr>
          <p:cNvPr id="25" name="Shape 515">
            <a:extLst>
              <a:ext uri="{FF2B5EF4-FFF2-40B4-BE49-F238E27FC236}">
                <a16:creationId xmlns:a16="http://schemas.microsoft.com/office/drawing/2014/main" id="{5E8D4C04-CC59-3482-974E-EF1B68CC3A8D}"/>
              </a:ext>
            </a:extLst>
          </p:cNvPr>
          <p:cNvSpPr/>
          <p:nvPr/>
        </p:nvSpPr>
        <p:spPr>
          <a:xfrm>
            <a:off x="10350665" y="1624350"/>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sp>
        <p:nvSpPr>
          <p:cNvPr id="29" name="Arrow: Right 28">
            <a:extLst>
              <a:ext uri="{FF2B5EF4-FFF2-40B4-BE49-F238E27FC236}">
                <a16:creationId xmlns:a16="http://schemas.microsoft.com/office/drawing/2014/main" id="{002482F5-0E6B-2CF1-E5CC-9A2C7C97C506}"/>
              </a:ext>
            </a:extLst>
          </p:cNvPr>
          <p:cNvSpPr/>
          <p:nvPr/>
        </p:nvSpPr>
        <p:spPr>
          <a:xfrm rot="2924404">
            <a:off x="8444128" y="2641411"/>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Arrow: Right 29">
            <a:extLst>
              <a:ext uri="{FF2B5EF4-FFF2-40B4-BE49-F238E27FC236}">
                <a16:creationId xmlns:a16="http://schemas.microsoft.com/office/drawing/2014/main" id="{5C3BA75C-3C95-4BC9-FDD7-B7F7EE4FB661}"/>
              </a:ext>
            </a:extLst>
          </p:cNvPr>
          <p:cNvSpPr/>
          <p:nvPr/>
        </p:nvSpPr>
        <p:spPr>
          <a:xfrm rot="8018514">
            <a:off x="10156814" y="2675724"/>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Arrow: Right 30">
            <a:extLst>
              <a:ext uri="{FF2B5EF4-FFF2-40B4-BE49-F238E27FC236}">
                <a16:creationId xmlns:a16="http://schemas.microsoft.com/office/drawing/2014/main" id="{6B2F60FC-D41A-04A3-9F38-49CFAD183AB5}"/>
              </a:ext>
            </a:extLst>
          </p:cNvPr>
          <p:cNvSpPr/>
          <p:nvPr/>
        </p:nvSpPr>
        <p:spPr>
          <a:xfrm rot="19368362">
            <a:off x="8420557" y="4200132"/>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Arrow: Right 31">
            <a:extLst>
              <a:ext uri="{FF2B5EF4-FFF2-40B4-BE49-F238E27FC236}">
                <a16:creationId xmlns:a16="http://schemas.microsoft.com/office/drawing/2014/main" id="{0C4A5F63-311B-0324-178E-E19BF2EF9B55}"/>
              </a:ext>
            </a:extLst>
          </p:cNvPr>
          <p:cNvSpPr/>
          <p:nvPr/>
        </p:nvSpPr>
        <p:spPr>
          <a:xfrm rot="13602555">
            <a:off x="10113113" y="4147403"/>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600697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Το κλειδί είναι να πετύχετε μια ισορροπημένη ζωή μεταξύ του να είστε online και του να είστε offline. Λαμβάνοντας υπόψη ότι οι άνθρωποι μετά βίας αποσυνδέονται από τις οθόνες και περνούν περίπου τρεις ώρες την ημέρα στις οθόνες τους. (Deng et al., 2019). </a:t>
            </a:r>
          </a:p>
          <a:p>
            <a:pPr marL="342900" indent="-342900">
              <a:buBlip>
                <a:blip r:embed="rId3"/>
              </a:buBlip>
            </a:pPr>
            <a:endParaRPr lang="en-GB" dirty="0"/>
          </a:p>
          <a:p>
            <a:pPr marL="342900" indent="-342900">
              <a:buBlip>
                <a:blip r:embed="rId3"/>
              </a:buBlip>
            </a:pPr>
            <a:r>
              <a:rPr lang="en-GB" dirty="0"/>
              <a:t>Λόγω της σημασίας της ψηφιακής ευημερίας, έχει αναπτυχθεί μια νέα βιομηχανία για την αντιμετώπιση της κατάθλιψης αυτών που περιλαμβάνει βιβλιογραφία αυτοβοήθειας, ψηφιακά εργαλεία και προγράμματα ψηφιακής αποτοξίνωσης (Vanden, 2020). </a:t>
            </a:r>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Ψηφιακή ευημερία: </a:t>
            </a:r>
            <a:r>
              <a:rPr lang="en-US" dirty="0"/>
              <a:t>Επίτευξη ισορροπίας </a:t>
            </a:r>
            <a:endParaRPr lang="en-US" b="1" dirty="0"/>
          </a:p>
        </p:txBody>
      </p:sp>
    </p:spTree>
    <p:extLst>
      <p:ext uri="{BB962C8B-B14F-4D97-AF65-F5344CB8AC3E}">
        <p14:creationId xmlns:p14="http://schemas.microsoft.com/office/powerpoint/2010/main" val="16767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Αναφερόμαστε στη συνδεσιμότητα με την έννοια ότι είμαστε συνδεδεμένοι παντού και σε κάθε συσκευή που μπορεί να έχουμε (</a:t>
            </a:r>
            <a:r>
              <a:rPr lang="en-GB" b="1" dirty="0">
                <a:solidFill>
                  <a:schemeClr val="accent2"/>
                </a:solidFill>
              </a:rPr>
              <a:t>τηλέφωνα</a:t>
            </a:r>
            <a:r>
              <a:rPr lang="en-GB" dirty="0"/>
              <a:t>, </a:t>
            </a:r>
            <a:r>
              <a:rPr lang="en-GB" b="1" dirty="0">
                <a:solidFill>
                  <a:schemeClr val="accent2"/>
                </a:solidFill>
              </a:rPr>
              <a:t>φορητούς υπολογιστές</a:t>
            </a:r>
            <a:r>
              <a:rPr lang="en-GB" dirty="0"/>
              <a:t>, </a:t>
            </a:r>
            <a:r>
              <a:rPr lang="en-GB" b="1" dirty="0">
                <a:solidFill>
                  <a:schemeClr val="accent2"/>
                </a:solidFill>
              </a:rPr>
              <a:t>τάμπλετ</a:t>
            </a:r>
            <a:r>
              <a:rPr lang="en-GB" dirty="0"/>
              <a:t>, </a:t>
            </a:r>
            <a:r>
              <a:rPr lang="en-GB" b="1" dirty="0">
                <a:solidFill>
                  <a:schemeClr val="accent2"/>
                </a:solidFill>
              </a:rPr>
              <a:t>έξυπνα ρολόγια </a:t>
            </a:r>
            <a:r>
              <a:rPr lang="en-GB" dirty="0"/>
              <a:t>κ.λπ.). </a:t>
            </a:r>
          </a:p>
          <a:p>
            <a:pPr marL="342900" indent="-342900">
              <a:buBlip>
                <a:blip r:embed="rId3"/>
              </a:buBlip>
            </a:pPr>
            <a:endParaRPr lang="en-GB" dirty="0"/>
          </a:p>
          <a:p>
            <a:pPr marL="342900" indent="-342900">
              <a:buBlip>
                <a:blip r:embed="rId3"/>
              </a:buBlip>
            </a:pPr>
            <a:r>
              <a:rPr lang="en-GB" dirty="0"/>
              <a:t>Οι ειδοποιήσεις προτρέπουν κάθε φορά και υπάρχει πραγματική ανάγκη σύνδεσης με αυτές τις συσκευές ως αποτέλεσμα της συναισθηματικής προσκόλλησης. Η Google το συνοψίζει σε μια φράση ¨κρατήστε τη ζωή, και όχι την τεχνολογία σε αυτήν, μπροστά και </a:t>
            </a:r>
            <a:r>
              <a:rPr lang="en-GB" dirty="0" err="1"/>
              <a:t>στο κέντρο¨ </a:t>
            </a:r>
            <a:r>
              <a:rPr lang="en-GB" dirty="0"/>
              <a:t>(wellbeing. google)</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Ψηφιακή ευημερία</a:t>
            </a:r>
            <a:r>
              <a:rPr lang="en-US" dirty="0"/>
              <a:t>: Ειδοποιήσεις: Υπερσυνδεσιμότητα και Ειδοποιήσεις </a:t>
            </a:r>
          </a:p>
        </p:txBody>
      </p:sp>
      <p:pic>
        <p:nvPicPr>
          <p:cNvPr id="6" name="Gráfico 4" descr="Cámara de vídeo con relleno sólido">
            <a:extLst>
              <a:ext uri="{FF2B5EF4-FFF2-40B4-BE49-F238E27FC236}">
                <a16:creationId xmlns:a16="http://schemas.microsoft.com/office/drawing/2014/main" id="{8A0DBD07-C2EF-90B6-BE18-7BB06F5C83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380" y="5177326"/>
            <a:ext cx="809625" cy="809625"/>
          </a:xfrm>
          <a:prstGeom prst="rect">
            <a:avLst/>
          </a:prstGeom>
        </p:spPr>
      </p:pic>
      <p:sp>
        <p:nvSpPr>
          <p:cNvPr id="7" name="CuadroTexto 8">
            <a:extLst>
              <a:ext uri="{FF2B5EF4-FFF2-40B4-BE49-F238E27FC236}">
                <a16:creationId xmlns:a16="http://schemas.microsoft.com/office/drawing/2014/main" id="{0B49732F-2ECA-C6CD-AFAF-BC8931A82057}"/>
              </a:ext>
            </a:extLst>
          </p:cNvPr>
          <p:cNvSpPr txBox="1"/>
          <p:nvPr/>
        </p:nvSpPr>
        <p:spPr>
          <a:xfrm>
            <a:off x="1546155" y="5570950"/>
            <a:ext cx="4954656" cy="307777"/>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Γιατί οι οθόνες μας μας κάνουν λιγότερο ευτυχισμένους</a:t>
            </a:r>
            <a:r>
              <a:rPr kumimoji="0" lang="en-US" sz="1400" b="0" i="0" u="none"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s-ES" sz="1400" b="0" i="0" u="none" strike="noStrike" kern="0" cap="none" spc="0" normalizeH="0" baseline="0" noProof="0" dirty="0">
              <a:ln>
                <a:noFill/>
              </a:ln>
              <a:solidFill>
                <a:schemeClr val="accent2">
                  <a:lumMod val="75000"/>
                </a:schemeClr>
              </a:solidFill>
              <a:effectLst/>
              <a:uLnTx/>
              <a:uFillTx/>
            </a:endParaRPr>
          </a:p>
        </p:txBody>
      </p:sp>
    </p:spTree>
    <p:extLst>
      <p:ext uri="{BB962C8B-B14F-4D97-AF65-F5344CB8AC3E}">
        <p14:creationId xmlns:p14="http://schemas.microsoft.com/office/powerpoint/2010/main" val="152611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Man holding his face">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2255" r="2255"/>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110548"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774369" y="1601240"/>
            <a:ext cx="4867011" cy="3025975"/>
          </a:xfrm>
        </p:spPr>
        <p:txBody>
          <a:bodyPr/>
          <a:lstStyle/>
          <a:p>
            <a:pPr marL="342900" indent="-342900">
              <a:buClr>
                <a:schemeClr val="accent2"/>
              </a:buClr>
              <a:buFont typeface="Arial" panose="020B0604020202020204" pitchFamily="34" charset="0"/>
              <a:buChar char="•"/>
            </a:pPr>
            <a:r>
              <a:rPr lang="en-US" sz="2200" dirty="0"/>
              <a:t>Αυξημένη χρήση της τεχνολογίας που συνδέεται άμεσα με θέματα ψυχικής υγείας και διαταραχή της ανθρώπινης συμπεριφοράς.</a:t>
            </a:r>
          </a:p>
          <a:p>
            <a:pPr marL="342900" indent="-342900">
              <a:buClr>
                <a:schemeClr val="accent2"/>
              </a:buClr>
              <a:buFont typeface="Arial" panose="020B0604020202020204" pitchFamily="34" charset="0"/>
              <a:buChar char="•"/>
            </a:pPr>
            <a:r>
              <a:rPr lang="en-US" sz="2200" dirty="0"/>
              <a:t>Η υπερβολική χρήση της τεχνολογίας στο χώρο εργασίας, η οποία συνδέεται με την επαγγελματική εξουθένωση, υποδηλώνει ότι οι εργοδότες θα πρέπει να υιοθετήσουν εργαλεία και πρακτικές που μετριάζουν τη χρήση της τεχνολογίας για την προώθηση μιας πιο υγιούς ζωής και εργασίας.</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774369" y="473332"/>
            <a:ext cx="4990998" cy="992652"/>
          </a:xfrm>
        </p:spPr>
        <p:txBody>
          <a:bodyPr/>
          <a:lstStyle/>
          <a:p>
            <a:r>
              <a:rPr lang="en-ZA" b="1" dirty="0"/>
              <a:t>Ψηφιακή ευημερία: </a:t>
            </a:r>
            <a:br>
              <a:rPr lang="en-ZA" dirty="0"/>
            </a:br>
            <a:r>
              <a:rPr lang="en-ZA" dirty="0"/>
              <a:t>Γιατί είναι σημαντική; </a:t>
            </a:r>
          </a:p>
        </p:txBody>
      </p:sp>
      <p:sp>
        <p:nvSpPr>
          <p:cNvPr id="2" name="TextBox 1">
            <a:extLst>
              <a:ext uri="{FF2B5EF4-FFF2-40B4-BE49-F238E27FC236}">
                <a16:creationId xmlns:a16="http://schemas.microsoft.com/office/drawing/2014/main" id="{B7019E28-576A-E1F7-2A15-B0E5BEB9D414}"/>
              </a:ext>
            </a:extLst>
          </p:cNvPr>
          <p:cNvSpPr txBox="1"/>
          <p:nvPr/>
        </p:nvSpPr>
        <p:spPr>
          <a:xfrm>
            <a:off x="5178959" y="5598426"/>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Πηγή</a:t>
            </a:r>
            <a:endParaRPr lang="en-IE" dirty="0">
              <a:solidFill>
                <a:srgbClr val="09446A"/>
              </a:solidFill>
            </a:endParaRPr>
          </a:p>
        </p:txBody>
      </p:sp>
    </p:spTree>
    <p:extLst>
      <p:ext uri="{BB962C8B-B14F-4D97-AF65-F5344CB8AC3E}">
        <p14:creationId xmlns:p14="http://schemas.microsoft.com/office/powerpoint/2010/main" val="19635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extLst>
                    <a:ext uri="{96DAC541-7B7A-43D3-8B79-37D633B846F1}">
                      <asvg:svgBlip xmlns:asvg="http://schemas.microsoft.com/office/drawing/2016/SVG/main" r:embed="rId4"/>
                    </a:ext>
                  </a:extLst>
                </a:blip>
              </a:buBlip>
            </a:pPr>
            <a:r>
              <a:rPr lang="en-GB" dirty="0"/>
              <a:t>Κατά τη διάρκεια του μαθήματος LEADER SEEDS, διερευνήσαμε διάφορους τρόπους πρόληψης του εργασιακού άγχους και πώς να δημιουργήσουμε ένα καλύτερο περιβάλλον για τα μέλη της ομάδας.</a:t>
            </a:r>
          </a:p>
          <a:p>
            <a:pPr marL="342900" indent="-342900">
              <a:buBlip>
                <a:blip r:embed="rId3">
                  <a:extLst>
                    <a:ext uri="{96DAC541-7B7A-43D3-8B79-37D633B846F1}">
                      <asvg:svgBlip xmlns:asvg="http://schemas.microsoft.com/office/drawing/2016/SVG/main" r:embed="rId4"/>
                    </a:ext>
                  </a:extLst>
                </a:blip>
              </a:buBlip>
            </a:pPr>
            <a:r>
              <a:rPr lang="en-GB" dirty="0"/>
              <a:t>Ωστόσο, είναι επίσης σημαντικό να είστε σε θέση να αναγνωρίζετε τα συμπτώματα της επαγγελματικής εξουθένωσης ή του εργασιακού στρες.</a:t>
            </a:r>
          </a:p>
          <a:p>
            <a:pPr marL="342900" indent="-342900">
              <a:buBlip>
                <a:blip r:embed="rId3">
                  <a:extLst>
                    <a:ext uri="{96DAC541-7B7A-43D3-8B79-37D633B846F1}">
                      <asvg:svgBlip xmlns:asvg="http://schemas.microsoft.com/office/drawing/2016/SVG/main" r:embed="rId4"/>
                    </a:ext>
                  </a:extLst>
                </a:blip>
              </a:buBlip>
            </a:pPr>
            <a:r>
              <a:rPr lang="en-GB" dirty="0"/>
              <a:t>Στις επόμενες διαφάνειες, θα εξερευνήσουμε επτά διαφορετικά συμπτώματα που μπορεί να βιώνουν οι εργαζόμενοι και τα οποία εσείς ως ηγέτης θα είστε σε θέση να αναγνωρίσετε. Αυτό με τη σειρά του θα σας βοηθήσει να διασφαλίσετε ότι μπορεί να γίνει μια παρέμβαση πριν το μέλος της ομάδας υποφέρει, ώστε να διασφαλιστεί ότι οι ανάγκες του στην εργασία ικανοποιούνται.</a:t>
            </a:r>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007" y="761603"/>
            <a:ext cx="10925981" cy="803654"/>
          </a:xfrm>
        </p:spPr>
        <p:txBody>
          <a:bodyPr/>
          <a:lstStyle/>
          <a:p>
            <a:r>
              <a:rPr lang="en-US" b="1" dirty="0"/>
              <a:t>Ψηφιακή ευημερία</a:t>
            </a:r>
            <a:r>
              <a:rPr lang="en-US" dirty="0"/>
              <a:t>: Μέλη της ομάδας</a:t>
            </a:r>
          </a:p>
          <a:p>
            <a:endParaRPr lang="en-US" dirty="0"/>
          </a:p>
        </p:txBody>
      </p:sp>
    </p:spTree>
    <p:extLst>
      <p:ext uri="{BB962C8B-B14F-4D97-AF65-F5344CB8AC3E}">
        <p14:creationId xmlns:p14="http://schemas.microsoft.com/office/powerpoint/2010/main" val="42254310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sz="2400" dirty="0"/>
              <a:t>Αυτά είναι τα επτά πιο συνηθισμένα συμπτώματα του εργασιακού στρες και της επαγγελματικής εξουθένωσης:</a:t>
            </a:r>
          </a:p>
          <a:p>
            <a:pPr marL="228600" indent="-457200">
              <a:buFont typeface="+mj-lt"/>
              <a:buAutoNum type="arabicPeriod"/>
            </a:pPr>
            <a:r>
              <a:rPr lang="en-US" sz="2400" dirty="0"/>
              <a:t>Συναισθηματική, πνευματική και σωματική εξάντληση</a:t>
            </a:r>
          </a:p>
          <a:p>
            <a:pPr marL="228600" indent="-457200">
              <a:buFont typeface="+mj-lt"/>
              <a:buAutoNum type="arabicPeriod"/>
            </a:pPr>
            <a:r>
              <a:rPr lang="en-US" sz="2400" dirty="0"/>
              <a:t>Αποδέσμευση</a:t>
            </a:r>
          </a:p>
          <a:p>
            <a:pPr marL="228600" indent="-457200">
              <a:buFont typeface="+mj-lt"/>
              <a:buAutoNum type="arabicPeriod"/>
            </a:pPr>
            <a:r>
              <a:rPr lang="en-US" sz="2400" dirty="0"/>
              <a:t>Αύξηση των απουσιών</a:t>
            </a:r>
          </a:p>
          <a:p>
            <a:pPr marL="228600" indent="-457200">
              <a:buFont typeface="+mj-lt"/>
              <a:buAutoNum type="arabicPeriod"/>
            </a:pPr>
            <a:r>
              <a:rPr lang="en-US" sz="2400" dirty="0"/>
              <a:t>Απομόνωση</a:t>
            </a:r>
          </a:p>
          <a:p>
            <a:pPr marL="228600" indent="-457200">
              <a:buFont typeface="+mj-lt"/>
              <a:buAutoNum type="arabicPeriod"/>
            </a:pPr>
            <a:r>
              <a:rPr lang="en-US" sz="2400" dirty="0"/>
              <a:t>Υψηλότερη ευαισθησία στην ανατροφοδότηση</a:t>
            </a:r>
          </a:p>
          <a:p>
            <a:pPr marL="228600" indent="-457200">
              <a:buFont typeface="+mj-lt"/>
              <a:buAutoNum type="arabicPeriod"/>
            </a:pPr>
            <a:r>
              <a:rPr lang="en-US" sz="2400" dirty="0"/>
              <a:t>Εμφάνιση σωματικών συμπτωμάτων</a:t>
            </a:r>
          </a:p>
          <a:p>
            <a:pPr marL="228600" indent="-457200">
              <a:buFont typeface="+mj-lt"/>
              <a:buAutoNum type="arabicPeriod"/>
            </a:pPr>
            <a:r>
              <a:rPr lang="en-US" sz="2400" dirty="0"/>
              <a:t>Μειωμένη παραγωγικότητα</a:t>
            </a:r>
            <a:endParaRPr lang="en-GB" sz="2400" dirty="0"/>
          </a:p>
          <a:p>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007" y="761603"/>
            <a:ext cx="10925981" cy="803654"/>
          </a:xfrm>
        </p:spPr>
        <p:txBody>
          <a:bodyPr/>
          <a:lstStyle/>
          <a:p>
            <a:r>
              <a:rPr lang="en-GB" sz="3600" dirty="0"/>
              <a:t>Τα επτά πιο κοινά συμπτώματα του εργασιακού στρες</a:t>
            </a:r>
          </a:p>
          <a:p>
            <a:endParaRPr lang="en-US" dirty="0"/>
          </a:p>
        </p:txBody>
      </p:sp>
    </p:spTree>
    <p:extLst>
      <p:ext uri="{BB962C8B-B14F-4D97-AF65-F5344CB8AC3E}">
        <p14:creationId xmlns:p14="http://schemas.microsoft.com/office/powerpoint/2010/main" val="3959124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214529"/>
            <a:ext cx="10595237" cy="3995028"/>
          </a:xfrm>
        </p:spPr>
        <p:txBody>
          <a:bodyPr/>
          <a:lstStyle/>
          <a:p>
            <a:r>
              <a:rPr lang="en-GB" b="1" dirty="0">
                <a:solidFill>
                  <a:schemeClr val="accent3"/>
                </a:solidFill>
              </a:rPr>
              <a:t>1.  </a:t>
            </a:r>
            <a:r>
              <a:rPr lang="en-US" sz="2400" b="1" dirty="0">
                <a:solidFill>
                  <a:schemeClr val="accent3"/>
                </a:solidFill>
              </a:rPr>
              <a:t>Συναισθηματική, πνευματική και σωματική εξάντληση</a:t>
            </a: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Τα μέλη της ομάδας αναφέρουν ότι αισθάνονται εξαντλημένοι όταν ξυπνούν το πρωί; Μιλούν για προβλήματα ύπνου;</a:t>
            </a:r>
          </a:p>
          <a:p>
            <a:pPr marL="342900" indent="-342900">
              <a:buBlip>
                <a:blip r:embed="rId3">
                  <a:extLst>
                    <a:ext uri="{96DAC541-7B7A-43D3-8B79-37D633B846F1}">
                      <asvg:svgBlip xmlns:asvg="http://schemas.microsoft.com/office/drawing/2016/SVG/main" r:embed="rId4"/>
                    </a:ext>
                  </a:extLst>
                </a:blip>
              </a:buBlip>
            </a:pPr>
            <a:r>
              <a:rPr lang="en-US" sz="2400" dirty="0"/>
              <a:t>Τα μέλη της ομάδας που υποφέρουν από εξάντληση θα διαπιστώσουν ότι σέρνονται στη δουλειά και στη συνέχεια δεν μπορούν να ξεκινήσουν ή να επικεντρωθούν σε μια εργασία.</a:t>
            </a:r>
          </a:p>
          <a:p>
            <a:pPr marL="342900" indent="-342900">
              <a:buBlip>
                <a:blip r:embed="rId3">
                  <a:extLst>
                    <a:ext uri="{96DAC541-7B7A-43D3-8B79-37D633B846F1}">
                      <asvg:svgBlip xmlns:asvg="http://schemas.microsoft.com/office/drawing/2016/SVG/main" r:embed="rId4"/>
                    </a:ext>
                  </a:extLst>
                </a:blip>
              </a:buBlip>
            </a:pPr>
            <a:r>
              <a:rPr lang="en-US" sz="2400" dirty="0"/>
              <a:t>Ακούγοντας τα μέλη της ομάδας σας , θα είστε σε θέση να αναγνωρίσετε αν αισθάνονται εξαντλημένοι. Μιλήστε με την ομάδα σας για να δείτε πώς μπορείτε να βοηθήσετε.</a:t>
            </a:r>
          </a:p>
          <a:p>
            <a:pPr marL="342900" indent="-342900">
              <a:buBlip>
                <a:blip r:embed="rId3">
                  <a:extLst>
                    <a:ext uri="{96DAC541-7B7A-43D3-8B79-37D633B846F1}">
                      <asvg:svgBlip xmlns:asvg="http://schemas.microsoft.com/office/drawing/2016/SVG/main" r:embed="rId4"/>
                    </a:ext>
                  </a:extLst>
                </a:blip>
              </a:buBlip>
            </a:pPr>
            <a:r>
              <a:rPr lang="en-US" sz="2400" dirty="0"/>
              <a:t>Μάθετε τι χρειάζονται για να τους βάλετε στο σωστό δρόμο για τη βελτίωση της ψυχικής τους ευεξίας.</a:t>
            </a:r>
            <a:endParaRPr lang="en-GB" sz="2400" dirty="0"/>
          </a:p>
          <a:p>
            <a:endParaRPr lang="en-GB" sz="2400"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Τα επτά πιο κοινά συμπτώματα του εργασιακού στρες</a:t>
            </a:r>
          </a:p>
          <a:p>
            <a:endParaRPr lang="en-US" dirty="0"/>
          </a:p>
        </p:txBody>
      </p:sp>
    </p:spTree>
    <p:extLst>
      <p:ext uri="{BB962C8B-B14F-4D97-AF65-F5344CB8AC3E}">
        <p14:creationId xmlns:p14="http://schemas.microsoft.com/office/powerpoint/2010/main" val="3355394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b="1" dirty="0">
                <a:solidFill>
                  <a:schemeClr val="accent3"/>
                </a:solidFill>
              </a:rPr>
              <a:t>2.   Αποδέσμευση</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sz="2400" dirty="0"/>
              <a:t>Το γεγονός ότι τα μέλη της ομάδας χάνουν το ενδιαφέρον τους για τα πράγματα που προηγουμένως θεωρούσαν ευχάριστα -όπως η συναναστροφή με την οικογένεια και τους φίλους- μπορεί να είναι ένα πρώιμο προειδοποιητικό σημάδι.</a:t>
            </a:r>
          </a:p>
          <a:p>
            <a:pPr marL="342900" indent="-342900">
              <a:buBlip>
                <a:blip r:embed="rId3">
                  <a:extLst>
                    <a:ext uri="{96DAC541-7B7A-43D3-8B79-37D633B846F1}">
                      <asvg:svgBlip xmlns:asvg="http://schemas.microsoft.com/office/drawing/2016/SVG/main" r:embed="rId4"/>
                    </a:ext>
                  </a:extLst>
                </a:blip>
              </a:buBlip>
            </a:pPr>
            <a:r>
              <a:rPr lang="en-GB" sz="2400" dirty="0"/>
              <a:t>Σε ένα εργασιακό περιβάλλον, τα μέλη της ομάδας μπορεί να σταματήσουν να συμμετέχουν σε συσκέψεις, να αποφεύγουν την ανάληψη νέων έργων ή να σταματήσουν να απαντούν σε τηλεφωνήματα και μηνύματα ηλεκτρονικού ταχυδρομείου.</a:t>
            </a:r>
          </a:p>
          <a:p>
            <a:pPr marL="342900" indent="-342900">
              <a:buBlip>
                <a:blip r:embed="rId3">
                  <a:extLst>
                    <a:ext uri="{96DAC541-7B7A-43D3-8B79-37D633B846F1}">
                      <asvg:svgBlip xmlns:asvg="http://schemas.microsoft.com/office/drawing/2016/SVG/main" r:embed="rId4"/>
                    </a:ext>
                  </a:extLst>
                </a:blip>
              </a:buBlip>
            </a:pPr>
            <a:r>
              <a:rPr lang="en-GB" sz="2400" dirty="0"/>
              <a:t>Καθώς συνεχίζουν να αποσυνδέονται από το περιβάλλον γύρω τους, τα </a:t>
            </a:r>
            <a:r>
              <a:rPr lang="en-GB" dirty="0"/>
              <a:t>μέλη της ομάδας </a:t>
            </a:r>
            <a:r>
              <a:rPr lang="en-GB" sz="2400" dirty="0"/>
              <a:t>συχνά χάνουν τον ενθουσιασμό για τη δουλειά τους, με αποτέλεσμα να μειώνεται η ποιότητα της εργασίας τους.</a:t>
            </a:r>
          </a:p>
          <a:p>
            <a:endParaRPr lang="en-GB" sz="2400"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Τα επτά πιο κοινά συμπτώματα του εργασιακού στρες</a:t>
            </a:r>
          </a:p>
          <a:p>
            <a:endParaRPr lang="en-US" dirty="0"/>
          </a:p>
        </p:txBody>
      </p:sp>
    </p:spTree>
    <p:extLst>
      <p:ext uri="{BB962C8B-B14F-4D97-AF65-F5344CB8AC3E}">
        <p14:creationId xmlns:p14="http://schemas.microsoft.com/office/powerpoint/2010/main" val="3443295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sz="2400" b="1" dirty="0">
                <a:solidFill>
                  <a:schemeClr val="accent3"/>
                </a:solidFill>
              </a:rPr>
              <a:t>3.  Αυξημένη απουσία</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dirty="0"/>
              <a:t>Τα μέλη της ομάδας που έχουν </a:t>
            </a:r>
            <a:r>
              <a:rPr lang="en-GB" sz="2400" dirty="0"/>
              <a:t>εξαντληθεί ή υποφέρουν από τεχνοστρες είναι πιο πιθανό να πάρουν επιπλέον ημέρες αναρρωτικής άδειας. Ορισμένες φορές με την ελπίδα ότι το ρεπό θα τους αναζωογονήσει.</a:t>
            </a:r>
          </a:p>
          <a:p>
            <a:pPr marL="342900" indent="-342900">
              <a:buBlip>
                <a:blip r:embed="rId3">
                  <a:extLst>
                    <a:ext uri="{96DAC541-7B7A-43D3-8B79-37D633B846F1}">
                      <asvg:svgBlip xmlns:asvg="http://schemas.microsoft.com/office/drawing/2016/SVG/main" r:embed="rId4"/>
                    </a:ext>
                  </a:extLst>
                </a:blip>
              </a:buBlip>
            </a:pPr>
            <a:r>
              <a:rPr lang="en-GB" sz="2400" dirty="0"/>
              <a:t>Άλλοι μπορεί να χρησιμοποιούν το ρεπό ως έναν τρόπο να αποφεύγουν έργα, διευθυντές και </a:t>
            </a:r>
            <a:r>
              <a:rPr lang="en-GB" dirty="0"/>
              <a:t>άλλα μέλη της ομάδας </a:t>
            </a:r>
            <a:r>
              <a:rPr lang="en-GB" sz="2400" dirty="0"/>
              <a:t>που τους προκαλούν άγχος.</a:t>
            </a:r>
          </a:p>
          <a:p>
            <a:pPr marL="342900" indent="-342900">
              <a:buBlip>
                <a:blip r:embed="rId3">
                  <a:extLst>
                    <a:ext uri="{96DAC541-7B7A-43D3-8B79-37D633B846F1}">
                      <asvg:svgBlip xmlns:asvg="http://schemas.microsoft.com/office/drawing/2016/SVG/main" r:embed="rId4"/>
                    </a:ext>
                  </a:extLst>
                </a:blip>
              </a:buBlip>
            </a:pPr>
            <a:r>
              <a:rPr lang="en-GB" sz="2400" dirty="0"/>
              <a:t>Η αυξημένη απουσία μπορεί επίσης να αναγνωριστεί σε μια κατάσταση όπου ορισμένα μέλη της ομάδας μπορεί να έρχονται αργά και να φεύγουν νωρίς για να αποφύγουν τις αλληλεπιδράσεις με τους συναδέλφους και τους προϊσταμένους.</a:t>
            </a:r>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Τα επτά πιο κοινά συμπτώματα του εργασιακού στρες</a:t>
            </a:r>
          </a:p>
          <a:p>
            <a:endParaRPr lang="en-US" dirty="0"/>
          </a:p>
        </p:txBody>
      </p:sp>
    </p:spTree>
    <p:extLst>
      <p:ext uri="{BB962C8B-B14F-4D97-AF65-F5344CB8AC3E}">
        <p14:creationId xmlns:p14="http://schemas.microsoft.com/office/powerpoint/2010/main" val="4060596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139372"/>
            <a:ext cx="10595237" cy="3995028"/>
          </a:xfrm>
        </p:spPr>
        <p:txBody>
          <a:bodyPr/>
          <a:lstStyle/>
          <a:p>
            <a:r>
              <a:rPr lang="en-GB" b="1" dirty="0">
                <a:solidFill>
                  <a:schemeClr val="accent3"/>
                </a:solidFill>
              </a:rPr>
              <a:t>4</a:t>
            </a:r>
            <a:r>
              <a:rPr lang="en-GB" sz="2400" b="1" dirty="0">
                <a:solidFill>
                  <a:schemeClr val="accent3"/>
                </a:solidFill>
              </a:rPr>
              <a:t>.  Απομόνωση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Τα πρώην εξωστρεφή μέλη της ομάδας που γίνονται ξαφνικά απόμακροι μπορεί απλώς να έχουν μια κακή μέρα ή να αντιμετωπίζουν άγχος στην προσωπική τους ζωή.</a:t>
            </a:r>
          </a:p>
          <a:p>
            <a:pPr marL="342900" indent="-342900">
              <a:buBlip>
                <a:blip r:embed="rId3">
                  <a:extLst>
                    <a:ext uri="{96DAC541-7B7A-43D3-8B79-37D633B846F1}">
                      <asvg:svgBlip xmlns:asvg="http://schemas.microsoft.com/office/drawing/2016/SVG/main" r:embed="rId4"/>
                    </a:ext>
                  </a:extLst>
                </a:blip>
              </a:buBlip>
            </a:pPr>
            <a:r>
              <a:rPr lang="en-US" sz="2400" dirty="0"/>
              <a:t>Αν αυτή η απομόνωση συνεχίζεται ή αν τα πρώην κοινωνικά μέλη της ομάδας θυμώνουν όταν κάποιος προσπαθεί να τους μιλήσει, αυτό μπορεί να είναι σημάδι μεγαλύτερου προβλήματος.</a:t>
            </a:r>
          </a:p>
          <a:p>
            <a:pPr marL="342900" indent="-342900">
              <a:buBlip>
                <a:blip r:embed="rId3">
                  <a:extLst>
                    <a:ext uri="{96DAC541-7B7A-43D3-8B79-37D633B846F1}">
                      <asvg:svgBlip xmlns:asvg="http://schemas.microsoft.com/office/drawing/2016/SVG/main" r:embed="rId4"/>
                    </a:ext>
                  </a:extLst>
                </a:blip>
              </a:buBlip>
            </a:pPr>
            <a:r>
              <a:rPr lang="en-US" sz="2400" dirty="0"/>
              <a:t>Η απομόνωση μπορεί να είναι ακόμη πιο δύσκολο να εντοπιστεί σε απομακρυσμένα μέλη της ομάδας, καθώς μπορεί να μην είστε σε θέση να καταλάβετε αν αποσύρονται από τις σχέσεις τους χωρίς να τους ρωτήσετε άμεσα. Αυτός είναι ο λόγος για τον οποίο η ύπαρξη ενός δικτύου υποστήριξης μπορεί να είναι τόσο επωφελής για τα μέλη της ομάδας.</a:t>
            </a: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Τα επτά πιο κοινά συμπτώματα του εργασιακού στρες</a:t>
            </a:r>
          </a:p>
          <a:p>
            <a:endParaRPr lang="en-US" dirty="0"/>
          </a:p>
        </p:txBody>
      </p:sp>
    </p:spTree>
    <p:extLst>
      <p:ext uri="{BB962C8B-B14F-4D97-AF65-F5344CB8AC3E}">
        <p14:creationId xmlns:p14="http://schemas.microsoft.com/office/powerpoint/2010/main" val="2335088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5852" y="1565257"/>
            <a:ext cx="10595237" cy="3995028"/>
          </a:xfrm>
        </p:spPr>
        <p:txBody>
          <a:bodyPr/>
          <a:lstStyle/>
          <a:p>
            <a:r>
              <a:rPr lang="en-GB" sz="2400" b="1" dirty="0">
                <a:solidFill>
                  <a:schemeClr val="accent3"/>
                </a:solidFill>
              </a:rPr>
              <a:t>5. </a:t>
            </a:r>
            <a:r>
              <a:rPr lang="en-GB" b="1" dirty="0">
                <a:solidFill>
                  <a:schemeClr val="accent3"/>
                </a:solidFill>
              </a:rPr>
              <a:t>Υψηλότερη ευαισθησία στην </a:t>
            </a:r>
            <a:r>
              <a:rPr lang="en-GB" sz="2400" b="1" dirty="0">
                <a:solidFill>
                  <a:schemeClr val="accent3"/>
                </a:solidFill>
              </a:rPr>
              <a:t>ανατροφοδότηση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Μπορεί να παρατηρήσετε ότι ορισμένα μέλη της ομάδας αντιδρούν άσχημα στην ανατροφοδότηση. Όταν οι εργαζόμενοι αρχίζουν να παίρνουν την κριτική πιο προσωπικά, αντιδρώντας σε αυτήν με αυξημένη αμυντικότητα, θυμό ή άλλα σημάδια άγχους, αυτό μπορεί να είναι σημάδι επαγγελματικής εξουθένωσης.</a:t>
            </a:r>
          </a:p>
          <a:p>
            <a:pPr marL="342900" indent="-342900">
              <a:buBlip>
                <a:blip r:embed="rId3">
                  <a:extLst>
                    <a:ext uri="{96DAC541-7B7A-43D3-8B79-37D633B846F1}">
                      <asvg:svgBlip xmlns:asvg="http://schemas.microsoft.com/office/drawing/2016/SVG/main" r:embed="rId4"/>
                    </a:ext>
                  </a:extLst>
                </a:blip>
              </a:buBlip>
            </a:pPr>
            <a:r>
              <a:rPr lang="en-US" sz="2400" dirty="0"/>
              <a:t>Σε αυτές τις περιπτώσεις, η ανατροφοδότηση μπορεί να ξεφύγει από κάθε αναλογία, με τα μέλη της ομάδας να απαντούν με πράγματα όπως: "Υποθέτω ότι δεν μπορώ να κάνω τίποτα σωστά".</a:t>
            </a:r>
          </a:p>
          <a:p>
            <a:pPr marL="342900" indent="-342900">
              <a:buBlip>
                <a:blip r:embed="rId3">
                  <a:extLst>
                    <a:ext uri="{96DAC541-7B7A-43D3-8B79-37D633B846F1}">
                      <asvg:svgBlip xmlns:asvg="http://schemas.microsoft.com/office/drawing/2016/SVG/main" r:embed="rId4"/>
                    </a:ext>
                  </a:extLst>
                </a:blip>
              </a:buBlip>
            </a:pPr>
            <a:r>
              <a:rPr lang="en-US" sz="2400" dirty="0"/>
              <a:t>Εάν ένα μέλος της ομάδας είναι πιο ευερέθιστο ή θυμωμένο από το κανονικό, είναι πιθανό να υποφέρει από εργασιακό στρες.  </a:t>
            </a:r>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Τα επτά πιο κοινά συμπτώματα του εργασιακού στρες</a:t>
            </a:r>
          </a:p>
          <a:p>
            <a:endParaRPr lang="en-US" dirty="0"/>
          </a:p>
        </p:txBody>
      </p:sp>
    </p:spTree>
    <p:extLst>
      <p:ext uri="{BB962C8B-B14F-4D97-AF65-F5344CB8AC3E}">
        <p14:creationId xmlns:p14="http://schemas.microsoft.com/office/powerpoint/2010/main" val="943448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5852" y="1565257"/>
            <a:ext cx="10595237" cy="3995028"/>
          </a:xfrm>
        </p:spPr>
        <p:txBody>
          <a:bodyPr/>
          <a:lstStyle/>
          <a:p>
            <a:r>
              <a:rPr lang="en-GB" b="1" dirty="0">
                <a:solidFill>
                  <a:schemeClr val="accent3"/>
                </a:solidFill>
              </a:rPr>
              <a:t>6.  Εμφάνιση σωματικών </a:t>
            </a:r>
            <a:r>
              <a:rPr lang="en-GB" sz="2400" b="1" dirty="0">
                <a:solidFill>
                  <a:schemeClr val="accent3"/>
                </a:solidFill>
              </a:rPr>
              <a:t>συμπτωμάτων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sz="2400" dirty="0"/>
              <a:t>Όταν τα μέλη της ομάδας υποφέρουν από εξάντληση και άγχος για παρατεταμένες χρονικές περιόδους, αυτό μπορεί συχνά να δημιουργήσει σωματικά συμπτώματα. Αυτά μπορεί να περιλαμβάνουν κρίσεις πανικού, πόνους στο στήθος, αυξημένο καρδιακό ρυθμό, ναυτία και πονοκεφάλους.</a:t>
            </a:r>
          </a:p>
          <a:p>
            <a:pPr marL="342900" indent="-342900">
              <a:buBlip>
                <a:blip r:embed="rId3">
                  <a:extLst>
                    <a:ext uri="{96DAC541-7B7A-43D3-8B79-37D633B846F1}">
                      <asvg:svgBlip xmlns:asvg="http://schemas.microsoft.com/office/drawing/2016/SVG/main" r:embed="rId4"/>
                    </a:ext>
                  </a:extLst>
                </a:blip>
              </a:buBlip>
            </a:pPr>
            <a:r>
              <a:rPr lang="en-GB" sz="2400" dirty="0"/>
              <a:t>Τα μέλη της ομάδας μπορεί ακόμη και να χάσουν την όρεξή τους και στη συνέχεια να χάσουν βάρος, ή μπορεί να αρχίσουν να παίρνουν βάρος από τη χρήση του φαγητού για να αντιμετωπίσουν το άγχος τους.</a:t>
            </a:r>
          </a:p>
          <a:p>
            <a:pPr marL="342900" indent="-342900">
              <a:buBlip>
                <a:blip r:embed="rId3">
                  <a:extLst>
                    <a:ext uri="{96DAC541-7B7A-43D3-8B79-37D633B846F1}">
                      <asvg:svgBlip xmlns:asvg="http://schemas.microsoft.com/office/drawing/2016/SVG/main" r:embed="rId4"/>
                    </a:ext>
                  </a:extLst>
                </a:blip>
              </a:buBlip>
            </a:pPr>
            <a:endParaRPr lang="en-US" sz="2400" dirty="0"/>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Τα επτά πιο κοινά συμπτώματα του εργασιακού στρες</a:t>
            </a:r>
          </a:p>
          <a:p>
            <a:endParaRPr lang="en-US" dirty="0"/>
          </a:p>
        </p:txBody>
      </p:sp>
    </p:spTree>
    <p:extLst>
      <p:ext uri="{BB962C8B-B14F-4D97-AF65-F5344CB8AC3E}">
        <p14:creationId xmlns:p14="http://schemas.microsoft.com/office/powerpoint/2010/main" val="2386533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5852" y="1565257"/>
            <a:ext cx="10595237" cy="3995028"/>
          </a:xfrm>
        </p:spPr>
        <p:txBody>
          <a:bodyPr/>
          <a:lstStyle/>
          <a:p>
            <a:r>
              <a:rPr lang="en-GB" sz="2400" b="1" dirty="0">
                <a:solidFill>
                  <a:schemeClr val="accent3"/>
                </a:solidFill>
              </a:rPr>
              <a:t>7.  Μειωμένη </a:t>
            </a:r>
            <a:r>
              <a:rPr lang="en-GB" b="1" dirty="0">
                <a:solidFill>
                  <a:schemeClr val="accent3"/>
                </a:solidFill>
              </a:rPr>
              <a:t>παραγωγικότητα</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Όσο επιδεινώνεται η κατάσταση του εργασιακού στρες, τόσο θα επιδεινώνεται η παραγωγικότητα και η απόδοση. Το άγχος εμποδίζει τα μέλη της ομάδας να συγκεντρωθούν στα τρέχοντα καθήκοντα και τα συναισθήματα ότι είναι καταβεβλημένα και δεν μπορούν να προλάβουν, μπορεί να τα κάνουν να αισθάνονται ότι οι προσπάθειές τους δεν αξίζουν τον κόπο.</a:t>
            </a:r>
          </a:p>
          <a:p>
            <a:pPr marL="342900" indent="-342900">
              <a:buBlip>
                <a:blip r:embed="rId3">
                  <a:extLst>
                    <a:ext uri="{96DAC541-7B7A-43D3-8B79-37D633B846F1}">
                      <asvg:svgBlip xmlns:asvg="http://schemas.microsoft.com/office/drawing/2016/SVG/main" r:embed="rId4"/>
                    </a:ext>
                  </a:extLst>
                </a:blip>
              </a:buBlip>
            </a:pPr>
            <a:r>
              <a:rPr lang="en-US" sz="2400" dirty="0"/>
              <a:t>Αν παρατηρήσετε ότι ένα μέλος της ομάδας που συνήθως εργάζεται σκληρά, γίνεται ξαφνικά λιγότερο παραγωγικό, μπορεί να πάσχει από παρατεταμένη επαγγελματική εξουθένωση. Είναι σημαντικό σε αυτό το στάδιο να επικοινωνήσετε με τα μέλη της ομάδας για να βεβαιωθείτε ότι γνωρίζουν ότι μπορούν να απευθυνθούν σε εσάς ως διευθυντή και ότι θα τους υποστηρίξετε.</a:t>
            </a:r>
            <a:endParaRPr lang="en-GB" sz="2400" dirty="0"/>
          </a:p>
          <a:p>
            <a:pPr marL="342900" indent="-342900">
              <a:buBlip>
                <a:blip r:embed="rId3">
                  <a:extLst>
                    <a:ext uri="{96DAC541-7B7A-43D3-8B79-37D633B846F1}">
                      <asvg:svgBlip xmlns:asvg="http://schemas.microsoft.com/office/drawing/2016/SVG/main" r:embed="rId4"/>
                    </a:ext>
                  </a:extLst>
                </a:blip>
              </a:buBlip>
            </a:pPr>
            <a:endParaRPr lang="en-GB" sz="2400" dirty="0"/>
          </a:p>
          <a:p>
            <a:pPr marL="342900" indent="-342900">
              <a:buBlip>
                <a:blip r:embed="rId3">
                  <a:extLst>
                    <a:ext uri="{96DAC541-7B7A-43D3-8B79-37D633B846F1}">
                      <asvg:svgBlip xmlns:asvg="http://schemas.microsoft.com/office/drawing/2016/SVG/main" r:embed="rId4"/>
                    </a:ext>
                  </a:extLst>
                </a:blip>
              </a:buBlip>
            </a:pPr>
            <a:endParaRPr lang="en-US" sz="2400" dirty="0"/>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Τα επτά πιο κοινά συμπτώματα του εργασιακού στρες</a:t>
            </a:r>
          </a:p>
          <a:p>
            <a:endParaRPr lang="en-US" dirty="0"/>
          </a:p>
        </p:txBody>
      </p:sp>
    </p:spTree>
    <p:extLst>
      <p:ext uri="{BB962C8B-B14F-4D97-AF65-F5344CB8AC3E}">
        <p14:creationId xmlns:p14="http://schemas.microsoft.com/office/powerpoint/2010/main" val="1178827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EB5129-06A3-4FFB-AF3F-7EF291D5C108}"/>
              </a:ext>
            </a:extLst>
          </p:cNvPr>
          <p:cNvSpPr>
            <a:spLocks noGrp="1"/>
          </p:cNvSpPr>
          <p:nvPr>
            <p:ph type="pic" sz="quarter" idx="10"/>
          </p:nvPr>
        </p:nvSpPr>
        <p:spPr/>
        <p:txBody>
          <a:bodyPr/>
          <a:lstStyle/>
          <a:p>
            <a:endParaRPr lang="en-IE"/>
          </a:p>
        </p:txBody>
      </p:sp>
      <p:sp>
        <p:nvSpPr>
          <p:cNvPr id="6" name="Text Placeholder 5">
            <a:extLst>
              <a:ext uri="{FF2B5EF4-FFF2-40B4-BE49-F238E27FC236}">
                <a16:creationId xmlns:a16="http://schemas.microsoft.com/office/drawing/2014/main" id="{9605B23D-8B00-43F3-AB8E-1BE2D891EEA8}"/>
              </a:ext>
            </a:extLst>
          </p:cNvPr>
          <p:cNvSpPr>
            <a:spLocks noGrp="1"/>
          </p:cNvSpPr>
          <p:nvPr>
            <p:ph type="body" sz="quarter" idx="18"/>
          </p:nvPr>
        </p:nvSpPr>
        <p:spPr>
          <a:xfrm>
            <a:off x="747201" y="2914074"/>
            <a:ext cx="5029134" cy="2404690"/>
          </a:xfrm>
        </p:spPr>
        <p:txBody>
          <a:bodyPr>
            <a:normAutofit fontScale="92500"/>
          </a:bodyPr>
          <a:lstStyle/>
          <a:p>
            <a:pPr marL="0"/>
            <a:r>
              <a:rPr lang="en-IE" dirty="0">
                <a:solidFill>
                  <a:srgbClr val="002060"/>
                </a:solidFill>
              </a:rPr>
              <a:t>Δείτε το παρακάτω βίντεο στο YouTube για να βελτιώσετε τα μαθησιακά σας αποτελέσματα. Αυτό το βίντεο διερευνά πώς να αναγνωρίζετε τα σημάδια της επαγγελματικής εξουθένωσης.</a:t>
            </a:r>
          </a:p>
          <a:p>
            <a:pPr marL="0"/>
            <a:r>
              <a:rPr lang="en-IE" dirty="0">
                <a:solidFill>
                  <a:srgbClr val="09446A"/>
                </a:solidFill>
                <a:hlinkClick r:id="rId4">
                  <a:extLst>
                    <a:ext uri="{A12FA001-AC4F-418D-AE19-62706E023703}">
                      <ahyp:hlinkClr xmlns:ahyp="http://schemas.microsoft.com/office/drawing/2018/hyperlinkcolor" val="tx"/>
                    </a:ext>
                  </a:extLst>
                </a:hlinkClick>
              </a:rPr>
              <a:t>https://www.youtube.com/watch?v=JZ5CW5qsktM</a:t>
            </a:r>
            <a:endParaRPr lang="en-IE" dirty="0">
              <a:solidFill>
                <a:srgbClr val="09446A"/>
              </a:solidFill>
            </a:endParaRPr>
          </a:p>
          <a:p>
            <a:pPr marL="0"/>
            <a:endParaRPr lang="en-IE" dirty="0">
              <a:solidFill>
                <a:schemeClr val="tx1">
                  <a:lumMod val="50000"/>
                </a:schemeClr>
              </a:solidFill>
            </a:endParaRPr>
          </a:p>
        </p:txBody>
      </p:sp>
      <p:sp>
        <p:nvSpPr>
          <p:cNvPr id="5" name="Text Placeholder 4">
            <a:extLst>
              <a:ext uri="{FF2B5EF4-FFF2-40B4-BE49-F238E27FC236}">
                <a16:creationId xmlns:a16="http://schemas.microsoft.com/office/drawing/2014/main" id="{518E6646-1785-42DB-94DA-32FEAF18F594}"/>
              </a:ext>
            </a:extLst>
          </p:cNvPr>
          <p:cNvSpPr>
            <a:spLocks noGrp="1"/>
          </p:cNvSpPr>
          <p:nvPr>
            <p:ph type="body" sz="quarter" idx="16"/>
          </p:nvPr>
        </p:nvSpPr>
        <p:spPr>
          <a:xfrm>
            <a:off x="747201" y="933041"/>
            <a:ext cx="5113283" cy="1808541"/>
          </a:xfrm>
        </p:spPr>
        <p:txBody>
          <a:bodyPr>
            <a:normAutofit fontScale="62500" lnSpcReduction="20000"/>
          </a:bodyPr>
          <a:lstStyle/>
          <a:p>
            <a:r>
              <a:rPr lang="en-IE" sz="5100" dirty="0"/>
              <a:t>ΔΕΙΤΕ</a:t>
            </a:r>
          </a:p>
          <a:p>
            <a:endParaRPr lang="en-IE" dirty="0"/>
          </a:p>
          <a:p>
            <a:r>
              <a:rPr lang="en-US" sz="4600" dirty="0"/>
              <a:t>Πώς να εντοπίζετε τα σημάδια επαγγελματικής εξουθένωσης</a:t>
            </a:r>
            <a:endParaRPr lang="en-IE" sz="4600" dirty="0"/>
          </a:p>
        </p:txBody>
      </p:sp>
      <p:pic>
        <p:nvPicPr>
          <p:cNvPr id="2" name="Online Media 2" title="How to identify signs of burnout">
            <a:hlinkClick r:id="" action="ppaction://media"/>
            <a:extLst>
              <a:ext uri="{FF2B5EF4-FFF2-40B4-BE49-F238E27FC236}">
                <a16:creationId xmlns:a16="http://schemas.microsoft.com/office/drawing/2014/main" id="{3EEC0517-744E-23DE-638C-99A1522B30B1}"/>
              </a:ext>
            </a:extLst>
          </p:cNvPr>
          <p:cNvPicPr>
            <a:picLocks noRot="1" noChangeAspect="1"/>
          </p:cNvPicPr>
          <p:nvPr>
            <a:videoFile r:link="rId1"/>
          </p:nvPr>
        </p:nvPicPr>
        <p:blipFill>
          <a:blip r:embed="rId5"/>
          <a:stretch>
            <a:fillRect/>
          </a:stretch>
        </p:blipFill>
        <p:spPr>
          <a:xfrm>
            <a:off x="7077149" y="1203325"/>
            <a:ext cx="5141488" cy="3913188"/>
          </a:xfrm>
          <a:prstGeom prst="rect">
            <a:avLst/>
          </a:prstGeom>
        </p:spPr>
      </p:pic>
    </p:spTree>
    <p:extLst>
      <p:ext uri="{BB962C8B-B14F-4D97-AF65-F5344CB8AC3E}">
        <p14:creationId xmlns:p14="http://schemas.microsoft.com/office/powerpoint/2010/main" val="184533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t="14360" b="14360"/>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0"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1111299" y="1647809"/>
            <a:ext cx="4867011" cy="3865477"/>
          </a:xfrm>
        </p:spPr>
        <p:txBody>
          <a:bodyPr/>
          <a:lstStyle/>
          <a:p>
            <a:pPr marL="0" indent="0">
              <a:buClr>
                <a:schemeClr val="accent2"/>
              </a:buClr>
            </a:pPr>
            <a:r>
              <a:rPr lang="en-US" sz="2200" b="1" dirty="0">
                <a:solidFill>
                  <a:schemeClr val="accent2"/>
                </a:solidFill>
              </a:rPr>
              <a:t>Ισχυρότερη δέσμευση των εργαζομένων και υψηλότερη παραγωγικότητα:</a:t>
            </a:r>
          </a:p>
          <a:p>
            <a:pPr marL="0" indent="0">
              <a:buClr>
                <a:schemeClr val="accent2"/>
              </a:buClr>
            </a:pPr>
            <a:r>
              <a:rPr lang="en-US" sz="2200" dirty="0"/>
              <a:t>Ένας μέσος υπάλληλος γραφείου χρησιμοποιεί πάνω από 9 εφαρμογές για την εργασία του. Με την προώθηση της ψηφιακής ευεξίας μέσω τεχνολογιών που ενισχύουν την εστίαση και μειώνουν τους περισπασμούς, οι οργανισμοί μπορούν να ανακουφίσουν την εξάντληση των εργαζομένων, βελτιώνοντας τη δέσμευση και την παραγωγικότητα</a:t>
            </a:r>
            <a:r>
              <a:rPr lang="en-US" dirty="0"/>
              <a:t>.</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1111299" y="459912"/>
            <a:ext cx="4990998" cy="992652"/>
          </a:xfrm>
        </p:spPr>
        <p:txBody>
          <a:bodyPr/>
          <a:lstStyle/>
          <a:p>
            <a:r>
              <a:rPr lang="en-ZA" b="1" dirty="0"/>
              <a:t>Ψηφιακή ευημερία: </a:t>
            </a:r>
            <a:br>
              <a:rPr lang="en-ZA" dirty="0"/>
            </a:br>
            <a:r>
              <a:rPr lang="en-ZA" dirty="0"/>
              <a:t>Γιατί είναι σημαντική; </a:t>
            </a:r>
          </a:p>
        </p:txBody>
      </p:sp>
      <p:sp>
        <p:nvSpPr>
          <p:cNvPr id="2" name="TextBox 1">
            <a:extLst>
              <a:ext uri="{FF2B5EF4-FFF2-40B4-BE49-F238E27FC236}">
                <a16:creationId xmlns:a16="http://schemas.microsoft.com/office/drawing/2014/main" id="{309EC0C4-4F14-8F21-AE88-9B73C91DD2B8}"/>
              </a:ext>
            </a:extLst>
          </p:cNvPr>
          <p:cNvSpPr txBox="1"/>
          <p:nvPr/>
        </p:nvSpPr>
        <p:spPr>
          <a:xfrm>
            <a:off x="5098546" y="5513286"/>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Πηγή</a:t>
            </a:r>
            <a:endParaRPr lang="en-IE" dirty="0">
              <a:solidFill>
                <a:srgbClr val="09446A"/>
              </a:solidFill>
            </a:endParaRPr>
          </a:p>
        </p:txBody>
      </p:sp>
    </p:spTree>
    <p:extLst>
      <p:ext uri="{BB962C8B-B14F-4D97-AF65-F5344CB8AC3E}">
        <p14:creationId xmlns:p14="http://schemas.microsoft.com/office/powerpoint/2010/main" val="411067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p:txBody>
          <a:bodyPr/>
          <a:lstStyle/>
          <a:p>
            <a:r>
              <a:rPr lang="en-ZA" dirty="0"/>
              <a:t>Γιατί οι οθόνες μας μας κάνουν λιγότερο ευτυχισμένους; </a:t>
            </a:r>
          </a:p>
          <a:p>
            <a:endParaRPr lang="en-ZA" dirty="0"/>
          </a:p>
        </p:txBody>
      </p:sp>
      <p:sp>
        <p:nvSpPr>
          <p:cNvPr id="4" name="Oval 3">
            <a:extLst>
              <a:ext uri="{FF2B5EF4-FFF2-40B4-BE49-F238E27FC236}">
                <a16:creationId xmlns:a16="http://schemas.microsoft.com/office/drawing/2014/main" id="{A7D3711A-BDBC-AB4A-1FA1-680BAE95D86E}"/>
              </a:ext>
            </a:extLst>
          </p:cNvPr>
          <p:cNvSpPr/>
          <p:nvPr/>
        </p:nvSpPr>
        <p:spPr>
          <a:xfrm>
            <a:off x="10186875" y="104959"/>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ΔΕΙΤ</a:t>
            </a:r>
            <a:r>
              <a:rPr lang="en-US" sz="2400" b="1" dirty="0"/>
              <a:t>Ε </a:t>
            </a:r>
            <a:endParaRPr lang="en-IE" sz="2400" b="1" dirty="0"/>
          </a:p>
        </p:txBody>
      </p:sp>
      <p:sp>
        <p:nvSpPr>
          <p:cNvPr id="7" name="Picture Placeholder 6">
            <a:extLst>
              <a:ext uri="{FF2B5EF4-FFF2-40B4-BE49-F238E27FC236}">
                <a16:creationId xmlns:a16="http://schemas.microsoft.com/office/drawing/2014/main" id="{9B87B69F-C5AC-A3D0-CDEF-39ECA354C58F}"/>
              </a:ext>
            </a:extLst>
          </p:cNvPr>
          <p:cNvSpPr>
            <a:spLocks noGrp="1"/>
          </p:cNvSpPr>
          <p:nvPr>
            <p:ph type="pic" sz="quarter" idx="10"/>
          </p:nvPr>
        </p:nvSpPr>
        <p:spPr/>
        <p:txBody>
          <a:bodyPr/>
          <a:lstStyle/>
          <a:p>
            <a:endParaRPr lang="en-IE"/>
          </a:p>
        </p:txBody>
      </p:sp>
      <p:pic>
        <p:nvPicPr>
          <p:cNvPr id="5" name="Picture Placeholder 4">
            <a:hlinkClick r:id="rId3"/>
            <a:extLst>
              <a:ext uri="{FF2B5EF4-FFF2-40B4-BE49-F238E27FC236}">
                <a16:creationId xmlns:a16="http://schemas.microsoft.com/office/drawing/2014/main" id="{2A448A4E-B601-61D7-98B3-81EFAD5581B7}"/>
              </a:ext>
            </a:extLst>
          </p:cNvPr>
          <p:cNvPicPr>
            <a:picLocks noChangeAspect="1"/>
          </p:cNvPicPr>
          <p:nvPr/>
        </p:nvPicPr>
        <p:blipFill rotWithShape="1">
          <a:blip r:embed="rId4">
            <a:extLst>
              <a:ext uri="{28A0092B-C50C-407E-A947-70E740481C1C}">
                <a14:useLocalDpi xmlns:a14="http://schemas.microsoft.com/office/drawing/2010/main" val="0"/>
              </a:ext>
            </a:extLst>
          </a:blip>
          <a:srcRect l="13165" r="13165"/>
          <a:stretch/>
        </p:blipFill>
        <p:spPr>
          <a:xfrm>
            <a:off x="7061200" y="1201447"/>
            <a:ext cx="5130800" cy="3913188"/>
          </a:xfrm>
          <a:prstGeom prst="rect">
            <a:avLst/>
          </a:prstGeom>
          <a:solidFill>
            <a:schemeClr val="bg1">
              <a:lumMod val="85000"/>
            </a:schemeClr>
          </a:solidFill>
        </p:spPr>
      </p:pic>
      <p:graphicFrame>
        <p:nvGraphicFramePr>
          <p:cNvPr id="9" name="Text Placeholder 1">
            <a:extLst>
              <a:ext uri="{FF2B5EF4-FFF2-40B4-BE49-F238E27FC236}">
                <a16:creationId xmlns:a16="http://schemas.microsoft.com/office/drawing/2014/main" id="{2197DECA-9A61-DD33-EEC5-E4D2CA729B56}"/>
              </a:ext>
            </a:extLst>
          </p:cNvPr>
          <p:cNvGraphicFramePr/>
          <p:nvPr/>
        </p:nvGraphicFramePr>
        <p:xfrm>
          <a:off x="685415" y="2056254"/>
          <a:ext cx="5552547" cy="32910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20562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Στρατηγικές για τη διαχείριση και αξιολόγηση της ψηφιακής υγείας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443942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01369"/>
            <a:ext cx="10595237" cy="3995028"/>
          </a:xfrm>
        </p:spPr>
        <p:txBody>
          <a:bodyPr/>
          <a:lstStyle/>
          <a:p>
            <a:r>
              <a:rPr lang="en-IE" dirty="0"/>
              <a:t>4.1 Καθορισμός υγιών ψηφιακών ορίων και αποτελεσματική διαχείριση των ψηφιακών συσκευών</a:t>
            </a:r>
          </a:p>
          <a:p>
            <a:r>
              <a:rPr lang="en-IE" dirty="0"/>
              <a:t>4.3 Βελτιστοποίηση των ψηφιακών επικοινωνιών</a:t>
            </a:r>
          </a:p>
          <a:p>
            <a:r>
              <a:rPr lang="en-IE" dirty="0"/>
              <a:t>4.4 Επίτευξη ισορροπίας μεταξύ επαγγελματικής και προσωπικής ζωής σε έναν ψηφιακό κόσμο</a:t>
            </a:r>
          </a:p>
          <a:p>
            <a:r>
              <a:rPr lang="en-IE" dirty="0"/>
              <a:t>4.5 Αξιολόγηση της ψηφιακής υγείας</a:t>
            </a:r>
          </a:p>
          <a:p>
            <a:r>
              <a:rPr lang="en-IE" dirty="0"/>
              <a:t>   - Σημασία της αυτοαξιολόγησης</a:t>
            </a:r>
          </a:p>
          <a:p>
            <a:r>
              <a:rPr lang="en-IE" dirty="0"/>
              <a:t>   - Μέθοδοι για την αξιολόγηση της ψηφιακής ευημερίας</a:t>
            </a:r>
          </a:p>
          <a:p>
            <a:r>
              <a:rPr lang="en-IE" dirty="0"/>
              <a:t>   - Ερμηνεία των αποτελεσμάτων αξιολόγησης</a:t>
            </a:r>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Ενότητα 4: Στρατηγικές για τη διαχείριση και αξιολόγηση της ψηφιακής υγείας</a:t>
            </a:r>
          </a:p>
          <a:p>
            <a:r>
              <a:rPr lang="en-US" dirty="0"/>
              <a:t> </a:t>
            </a:r>
          </a:p>
        </p:txBody>
      </p:sp>
    </p:spTree>
    <p:extLst>
      <p:ext uri="{BB962C8B-B14F-4D97-AF65-F5344CB8AC3E}">
        <p14:creationId xmlns:p14="http://schemas.microsoft.com/office/powerpoint/2010/main" val="1924662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B1AC4-AD73-DB80-5179-4B5583C245F8}"/>
              </a:ext>
            </a:extLst>
          </p:cNvPr>
          <p:cNvSpPr txBox="1"/>
          <p:nvPr/>
        </p:nvSpPr>
        <p:spPr>
          <a:xfrm>
            <a:off x="263237" y="182525"/>
            <a:ext cx="8742218" cy="923330"/>
          </a:xfrm>
          <a:prstGeom prst="rect">
            <a:avLst/>
          </a:prstGeom>
          <a:noFill/>
        </p:spPr>
        <p:txBody>
          <a:bodyPr wrap="square">
            <a:spAutoFit/>
          </a:bodyPr>
          <a:lstStyle/>
          <a:p>
            <a:r>
              <a:rPr lang="en-US" sz="3600" dirty="0">
                <a:solidFill>
                  <a:srgbClr val="000000"/>
                </a:solidFill>
                <a:effectLst/>
                <a:ea typeface="Times New Roman" panose="02020603050405020304" pitchFamily="18" charset="0"/>
                <a:cs typeface="Arial" panose="020B0604020202020204" pitchFamily="34" charset="0"/>
              </a:rPr>
              <a:t>Συμβουλές και κόλπα για τη μείωση της ψηφιακής κόπωσης </a:t>
            </a:r>
            <a:br>
              <a:rPr lang="es-ES" sz="1800" dirty="0">
                <a:effectLst/>
                <a:latin typeface="Arial" panose="020B0604020202020204" pitchFamily="34" charset="0"/>
                <a:ea typeface="Times New Roman" panose="02020603050405020304" pitchFamily="18" charset="0"/>
                <a:cs typeface="Times New Roman" panose="02020603050405020304" pitchFamily="18" charset="0"/>
              </a:rPr>
            </a:br>
            <a:endParaRPr lang="en-ZA" dirty="0"/>
          </a:p>
        </p:txBody>
      </p:sp>
      <p:sp>
        <p:nvSpPr>
          <p:cNvPr id="5" name="TextBox 4">
            <a:extLst>
              <a:ext uri="{FF2B5EF4-FFF2-40B4-BE49-F238E27FC236}">
                <a16:creationId xmlns:a16="http://schemas.microsoft.com/office/drawing/2014/main" id="{F402AD75-432C-5ABF-599C-F71C8AEE0FC0}"/>
              </a:ext>
            </a:extLst>
          </p:cNvPr>
          <p:cNvSpPr txBox="1"/>
          <p:nvPr/>
        </p:nvSpPr>
        <p:spPr>
          <a:xfrm>
            <a:off x="263237" y="1590277"/>
            <a:ext cx="5652654" cy="3046988"/>
          </a:xfrm>
          <a:prstGeom prst="rect">
            <a:avLst/>
          </a:prstGeom>
          <a:noFill/>
        </p:spPr>
        <p:txBody>
          <a:bodyPr wrap="square">
            <a:spAutoFit/>
          </a:bodyPr>
          <a:lstStyle/>
          <a:p>
            <a:pPr marL="342900" indent="-342900">
              <a:buBlip>
                <a:blip r:embed="rId3"/>
              </a:buBlip>
            </a:pPr>
            <a:r>
              <a:rPr lang="en-US" sz="2400" dirty="0">
                <a:solidFill>
                  <a:srgbClr val="000000"/>
                </a:solidFill>
                <a:effectLst/>
                <a:ea typeface="Times New Roman" panose="02020603050405020304" pitchFamily="18" charset="0"/>
                <a:cs typeface="Times New Roman" panose="02020603050405020304" pitchFamily="18" charset="0"/>
              </a:rPr>
              <a:t>Λαμβάνοντας υπόψη τη σημασία της ψηφιακής ευημερίας και προσπαθώντας να αποφύγετε τα συντριπτικά συμπτώματα της ψηφιακής κόπωσης και της επαγγελματικής εξουθένωσης, είναι απαραίτητο να λάβετε τις σωστές προφυλάξεις. </a:t>
            </a:r>
          </a:p>
          <a:p>
            <a:pPr marL="342900" indent="-342900">
              <a:buBlip>
                <a:blip r:embed="rId3"/>
              </a:buBlip>
            </a:pPr>
            <a:endParaRPr lang="en-US" sz="2400" dirty="0">
              <a:solidFill>
                <a:srgbClr val="000000"/>
              </a:solidFill>
              <a:ea typeface="Times New Roman" panose="02020603050405020304" pitchFamily="18" charset="0"/>
              <a:cs typeface="Times New Roman" panose="02020603050405020304" pitchFamily="18" charset="0"/>
            </a:endParaRPr>
          </a:p>
          <a:p>
            <a:pPr marL="342900" indent="-342900">
              <a:buBlip>
                <a:blip r:embed="rId3"/>
              </a:buBlip>
            </a:pPr>
            <a:r>
              <a:rPr lang="en-US" sz="2400" dirty="0">
                <a:solidFill>
                  <a:srgbClr val="000000"/>
                </a:solidFill>
                <a:effectLst/>
                <a:ea typeface="Times New Roman" panose="02020603050405020304" pitchFamily="18" charset="0"/>
                <a:cs typeface="Times New Roman" panose="02020603050405020304" pitchFamily="18" charset="0"/>
              </a:rPr>
              <a:t>Στην παρούσα ενότητα εξετάζονται διάφορες συμβουλές.</a:t>
            </a:r>
            <a:endParaRPr lang="es-ES" sz="2400" dirty="0">
              <a:solidFill>
                <a:srgbClr val="000000"/>
              </a:solidFill>
              <a:effectLst/>
              <a:ea typeface="Times New Roman" panose="02020603050405020304" pitchFamily="18" charset="0"/>
              <a:cs typeface="Times New Roman" panose="02020603050405020304" pitchFamily="18" charset="0"/>
            </a:endParaRPr>
          </a:p>
        </p:txBody>
      </p:sp>
      <p:pic>
        <p:nvPicPr>
          <p:cNvPr id="6" name="Imagen 6" descr="Interfaz de usuario gráfica, Aplicación&#10;&#10;Descripción generada automáticamente">
            <a:extLst>
              <a:ext uri="{FF2B5EF4-FFF2-40B4-BE49-F238E27FC236}">
                <a16:creationId xmlns:a16="http://schemas.microsoft.com/office/drawing/2014/main" id="{4E5A9938-D935-5D0C-DFC2-701FEF6C842A}"/>
              </a:ext>
            </a:extLst>
          </p:cNvPr>
          <p:cNvPicPr>
            <a:picLocks noChangeAspect="1"/>
          </p:cNvPicPr>
          <p:nvPr/>
        </p:nvPicPr>
        <p:blipFill rotWithShape="1">
          <a:blip r:embed="rId4"/>
          <a:srcRect t="18710" b="7691"/>
          <a:stretch/>
        </p:blipFill>
        <p:spPr>
          <a:xfrm>
            <a:off x="7130548" y="1277127"/>
            <a:ext cx="3749814" cy="4519089"/>
          </a:xfrm>
          <a:prstGeom prst="rect">
            <a:avLst/>
          </a:prstGeom>
          <a:effectLst/>
        </p:spPr>
      </p:pic>
    </p:spTree>
    <p:extLst>
      <p:ext uri="{BB962C8B-B14F-4D97-AF65-F5344CB8AC3E}">
        <p14:creationId xmlns:p14="http://schemas.microsoft.com/office/powerpoint/2010/main" val="1931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3"/>
              </a:buBlip>
            </a:pPr>
            <a:r>
              <a:rPr lang="en-GB" dirty="0"/>
              <a:t>Η έκθεση στο μπλε φως μπορεί να βλάψει τα μάτια και να προκαλέσει εκφυλισμό του αμφιβληστροειδούς. Η εισαγωγή φίλτρου μπλε φωτός στις συσκευές της ομάδας εργασίας σας θα αποτρέψει τον ερεθισμό των ματιών. Το μπλε φως μπορεί επίσης να έχει αντίκτυπο στον κύκλο του ύπνου, προκαλώντας στέρηση ύπνου. </a:t>
            </a:r>
            <a:r>
              <a:rPr lang="en-GB" b="1" dirty="0">
                <a:solidFill>
                  <a:schemeClr val="accent2"/>
                </a:solidFill>
              </a:rPr>
              <a:t>Το κοίταγμα της οθόνης για μεγάλο χρονικό διάστημα μπορεί να προκαλέσει:</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Ενεργοποιήστε το μπλε φίλτρο στη συσκευή σας</a:t>
            </a:r>
            <a:endParaRPr lang="en-US" dirty="0"/>
          </a:p>
        </p:txBody>
      </p:sp>
      <p:graphicFrame>
        <p:nvGraphicFramePr>
          <p:cNvPr id="2" name="Diagram 1">
            <a:extLst>
              <a:ext uri="{FF2B5EF4-FFF2-40B4-BE49-F238E27FC236}">
                <a16:creationId xmlns:a16="http://schemas.microsoft.com/office/drawing/2014/main" id="{E27D79B5-92A9-4074-0594-13E8FF688AE6}"/>
              </a:ext>
            </a:extLst>
          </p:cNvPr>
          <p:cNvGraphicFramePr/>
          <p:nvPr/>
        </p:nvGraphicFramePr>
        <p:xfrm>
          <a:off x="907473" y="3898108"/>
          <a:ext cx="10377054" cy="1316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3631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9D619E03-2FF8-4863-BC1F-70D489FEBB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5D7D7A1-C998-49BE-B31F-CD0DB66AC24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5C72EAC-A8AA-4114-B58A-A87511F6E2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ABC7C39-B71D-4A9D-BC3B-15E8533EE7C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Για να μειώσετε την καταπόνηση των ματιών: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Ενεργοποιήστε το μπλε φίλτρο στη συσκευή σας</a:t>
            </a:r>
            <a:endParaRPr lang="en-US" dirty="0"/>
          </a:p>
        </p:txBody>
      </p:sp>
      <p:graphicFrame>
        <p:nvGraphicFramePr>
          <p:cNvPr id="2" name="Diagram 1">
            <a:extLst>
              <a:ext uri="{FF2B5EF4-FFF2-40B4-BE49-F238E27FC236}">
                <a16:creationId xmlns:a16="http://schemas.microsoft.com/office/drawing/2014/main" id="{60C0B3E2-2B64-8232-385D-B72DAABD55BA}"/>
              </a:ext>
            </a:extLst>
          </p:cNvPr>
          <p:cNvGraphicFramePr/>
          <p:nvPr/>
        </p:nvGraphicFramePr>
        <p:xfrm>
          <a:off x="977918" y="1900594"/>
          <a:ext cx="10595237" cy="39950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864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DB5C81F-0F3C-4560-9117-8B810900156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A97FB48-6C25-43A2-9894-490D227AF1B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E428BE7-E4B9-4D1A-BF57-16AA8D04008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B1AC4-AD73-DB80-5179-4B5583C245F8}"/>
              </a:ext>
            </a:extLst>
          </p:cNvPr>
          <p:cNvSpPr txBox="1"/>
          <p:nvPr/>
        </p:nvSpPr>
        <p:spPr>
          <a:xfrm>
            <a:off x="263237" y="182525"/>
            <a:ext cx="8742218" cy="646331"/>
          </a:xfrm>
          <a:prstGeom prst="rect">
            <a:avLst/>
          </a:prstGeom>
          <a:noFill/>
        </p:spPr>
        <p:txBody>
          <a:bodyPr wrap="square">
            <a:spAutoFit/>
          </a:bodyPr>
          <a:lstStyle/>
          <a:p>
            <a:r>
              <a:rPr lang="en-IE" sz="3600" dirty="0">
                <a:solidFill>
                  <a:schemeClr val="accent3"/>
                </a:solidFill>
                <a:effectLst/>
                <a:ea typeface="Times New Roman" panose="02020603050405020304" pitchFamily="18" charset="0"/>
                <a:cs typeface="Arial" panose="020B0604020202020204" pitchFamily="34" charset="0"/>
              </a:rPr>
              <a:t>Επενδύστε σε μια εξειδικευμένη οθόνη</a:t>
            </a:r>
            <a:endParaRPr lang="en-ZA" dirty="0">
              <a:solidFill>
                <a:schemeClr val="accent3"/>
              </a:solidFill>
            </a:endParaRPr>
          </a:p>
        </p:txBody>
      </p:sp>
      <p:sp>
        <p:nvSpPr>
          <p:cNvPr id="5" name="TextBox 4">
            <a:extLst>
              <a:ext uri="{FF2B5EF4-FFF2-40B4-BE49-F238E27FC236}">
                <a16:creationId xmlns:a16="http://schemas.microsoft.com/office/drawing/2014/main" id="{F402AD75-432C-5ABF-599C-F71C8AEE0FC0}"/>
              </a:ext>
            </a:extLst>
          </p:cNvPr>
          <p:cNvSpPr txBox="1"/>
          <p:nvPr/>
        </p:nvSpPr>
        <p:spPr>
          <a:xfrm>
            <a:off x="263236" y="1277127"/>
            <a:ext cx="11761749" cy="5262979"/>
          </a:xfrm>
          <a:prstGeom prst="rect">
            <a:avLst/>
          </a:prstGeom>
          <a:noFill/>
        </p:spPr>
        <p:txBody>
          <a:bodyPr wrap="square">
            <a:spAutoFit/>
          </a:bodyPr>
          <a:lstStyle/>
          <a:p>
            <a:pPr marL="342900" indent="-342900">
              <a:buBlip>
                <a:blip r:embed="rId3"/>
              </a:buBlip>
            </a:pPr>
            <a:r>
              <a:rPr lang="en-GB" sz="2400" dirty="0">
                <a:solidFill>
                  <a:srgbClr val="000000"/>
                </a:solidFill>
                <a:ea typeface="Times New Roman" panose="02020603050405020304" pitchFamily="18" charset="0"/>
                <a:cs typeface="Times New Roman" panose="02020603050405020304" pitchFamily="18" charset="0"/>
              </a:rPr>
              <a:t>Η επένδυση σε μια καλή οθόνη είναι μια εξαιρετική λύση για την αποφυγή της ψηφιακής κόπωσης. Με την εναλλαγή μεταξύ φορητού υπολογιστή και οθόνης, τα μάτια αναγκάζονται να κοιτάζουν σε διαφορετικά σημεία.</a:t>
            </a:r>
          </a:p>
          <a:p>
            <a:endParaRPr lang="en-GB" sz="2400" dirty="0">
              <a:solidFill>
                <a:srgbClr val="000000"/>
              </a:solidFill>
              <a:ea typeface="Times New Roman" panose="02020603050405020304" pitchFamily="18" charset="0"/>
              <a:cs typeface="Times New Roman" panose="02020603050405020304" pitchFamily="18" charset="0"/>
            </a:endParaRPr>
          </a:p>
          <a:p>
            <a:pPr marL="342900" indent="-342900">
              <a:buBlip>
                <a:blip r:embed="rId3"/>
              </a:buBlip>
            </a:pPr>
            <a:r>
              <a:rPr lang="en-GB" sz="2400" dirty="0">
                <a:solidFill>
                  <a:srgbClr val="000000"/>
                </a:solidFill>
              </a:rPr>
              <a:t>Υπάρχουν πολυάριθμα οφέλη από την εργασία με μια καλή οθόνη, αλλά στην ουσία, το βασικό χαρακτηριστικό είναι η πρόσθετη οθόνη που επιτρέπει την ανάγνωση των εγγράφων σε μια μεγαλύτερη οθόνη, μειώνοντας το χρόνο που δαπανάται σε μικρότερες οθόνες. </a:t>
            </a:r>
          </a:p>
          <a:p>
            <a:pPr marL="342900" indent="-342900">
              <a:buBlip>
                <a:blip r:embed="rId3"/>
              </a:buBlip>
            </a:pPr>
            <a:endParaRPr lang="en-GB" sz="2400" dirty="0"/>
          </a:p>
          <a:p>
            <a:pPr marL="342900" indent="-342900">
              <a:buBlip>
                <a:blip r:embed="rId3"/>
              </a:buBlip>
            </a:pPr>
            <a:r>
              <a:rPr lang="en-GB" sz="2400" dirty="0"/>
              <a:t>Διαβάστε:  </a:t>
            </a:r>
            <a:r>
              <a:rPr lang="en-GB" sz="2400" dirty="0">
                <a:hlinkClick r:id="rId4"/>
              </a:rPr>
              <a:t>PC | </a:t>
            </a:r>
            <a:r>
              <a:rPr lang="en-GB" sz="2400" dirty="0" err="1">
                <a:hlinkClick r:id="rId4"/>
              </a:rPr>
              <a:t>PCMag</a:t>
            </a:r>
            <a:endParaRPr lang="en-GB" sz="2400" dirty="0"/>
          </a:p>
          <a:p>
            <a:pPr marL="342900" indent="-342900">
              <a:buBlip>
                <a:blip r:embed="rId3"/>
              </a:buBlip>
            </a:pPr>
            <a:endParaRPr lang="en-GB" sz="2400" dirty="0"/>
          </a:p>
          <a:p>
            <a:pPr marL="342900" indent="-342900">
              <a:buBlip>
                <a:blip r:embed="rId3"/>
              </a:buBlip>
            </a:pPr>
            <a:endParaRPr lang="en-GB" sz="2400" dirty="0"/>
          </a:p>
          <a:p>
            <a:r>
              <a:rPr lang="en-GB" sz="2400" b="1" dirty="0"/>
              <a:t>Οι παρακάτω διαφάνειες παρουσιάζουν διορατικές προσεγγίσεις εργασίας που μπορούν να κάνουν τη διαφορά.....</a:t>
            </a:r>
          </a:p>
          <a:p>
            <a:pPr marL="342900" indent="-342900">
              <a:buBlip>
                <a:blip r:embed="rId3"/>
              </a:buBlip>
            </a:pPr>
            <a:endParaRPr lang="en-GB" sz="2400" dirty="0"/>
          </a:p>
          <a:p>
            <a:pPr marL="342900" indent="-342900">
              <a:buBlip>
                <a:blip r:embed="rId3"/>
              </a:buBlip>
            </a:pPr>
            <a:endParaRPr lang="en-ZA" sz="2400" dirty="0"/>
          </a:p>
          <a:p>
            <a:pPr marL="342900" indent="-342900">
              <a:buBlip>
                <a:blip r:embed="rId3"/>
              </a:buBlip>
            </a:pPr>
            <a:endParaRPr lang="es-ES" sz="2400" dirty="0">
              <a:solidFill>
                <a:srgbClr val="00000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00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6A9E0-1661-5050-99F2-CB27C41BA813}"/>
              </a:ext>
            </a:extLst>
          </p:cNvPr>
          <p:cNvSpPr>
            <a:spLocks noGrp="1"/>
          </p:cNvSpPr>
          <p:nvPr>
            <p:ph type="body" sz="quarter" idx="18"/>
          </p:nvPr>
        </p:nvSpPr>
        <p:spPr>
          <a:xfrm>
            <a:off x="1002082" y="2471676"/>
            <a:ext cx="4587922" cy="3025975"/>
          </a:xfrm>
        </p:spPr>
        <p:txBody>
          <a:bodyPr/>
          <a:lstStyle/>
          <a:p>
            <a:pPr marL="0" indent="0">
              <a:buClr>
                <a:schemeClr val="accent2"/>
              </a:buClr>
            </a:pPr>
            <a:r>
              <a:rPr lang="en-GB" dirty="0"/>
              <a:t>Η μέθοδος Pomodoro χωρίζεται σε 25 λεπτά πλήρους απασχόλησης και ακολουθείται από 5 λεπτά διάλειμμα. </a:t>
            </a:r>
          </a:p>
          <a:p>
            <a:pPr marL="0" indent="0">
              <a:buClr>
                <a:schemeClr val="accent2"/>
              </a:buClr>
            </a:pPr>
            <a:r>
              <a:rPr lang="en-GB" dirty="0"/>
              <a:t>Μετά από 4 ¨Pomodoro's¨ (100 λεπτά) θα γίνει ένα μεγαλύτερο διάλειμμα, αυτή τη φορά 15 λεπτών. </a:t>
            </a:r>
          </a:p>
          <a:p>
            <a:pPr marL="342900" indent="-342900">
              <a:buClr>
                <a:schemeClr val="accent2"/>
              </a:buClr>
              <a:buFont typeface="Arial" panose="020B0604020202020204" pitchFamily="34" charset="0"/>
              <a:buChar char="•"/>
            </a:pPr>
            <a:endParaRPr lang="en-GB" dirty="0"/>
          </a:p>
          <a:p>
            <a:endParaRPr lang="en-ZA" dirty="0"/>
          </a:p>
        </p:txBody>
      </p:sp>
      <p:sp>
        <p:nvSpPr>
          <p:cNvPr id="3" name="Text Placeholder 2">
            <a:extLst>
              <a:ext uri="{FF2B5EF4-FFF2-40B4-BE49-F238E27FC236}">
                <a16:creationId xmlns:a16="http://schemas.microsoft.com/office/drawing/2014/main" id="{C4C4D813-60C6-F98C-29FE-F3D4D0600703}"/>
              </a:ext>
            </a:extLst>
          </p:cNvPr>
          <p:cNvSpPr>
            <a:spLocks noGrp="1"/>
          </p:cNvSpPr>
          <p:nvPr>
            <p:ph type="body" sz="quarter" idx="16"/>
          </p:nvPr>
        </p:nvSpPr>
        <p:spPr/>
        <p:txBody>
          <a:bodyPr/>
          <a:lstStyle/>
          <a:p>
            <a:r>
              <a:rPr lang="en-ZA" dirty="0"/>
              <a:t>Δομημένο σχέδιο εργασίας</a:t>
            </a:r>
          </a:p>
          <a:p>
            <a:r>
              <a:rPr lang="en-ZA" dirty="0"/>
              <a:t>Τεχνική Pomodoro </a:t>
            </a:r>
          </a:p>
        </p:txBody>
      </p:sp>
      <p:pic>
        <p:nvPicPr>
          <p:cNvPr id="8" name="Picture Placeholder 7" descr="Silver stopwatch">
            <a:extLst>
              <a:ext uri="{FF2B5EF4-FFF2-40B4-BE49-F238E27FC236}">
                <a16:creationId xmlns:a16="http://schemas.microsoft.com/office/drawing/2014/main" id="{463D8261-3C83-6B7F-1E65-9219EBAD45C8}"/>
              </a:ext>
            </a:extLst>
          </p:cNvPr>
          <p:cNvPicPr>
            <a:picLocks noGrp="1" noChangeAspect="1"/>
          </p:cNvPicPr>
          <p:nvPr>
            <p:ph type="pic" sz="quarter" idx="42"/>
          </p:nvPr>
        </p:nvPicPr>
        <p:blipFill rotWithShape="1">
          <a:blip r:embed="rId3">
            <a:grayscl/>
          </a:blip>
          <a:srcRect t="3485" b="3485"/>
          <a:stretch/>
        </p:blipFill>
        <p:spPr>
          <a:xfrm>
            <a:off x="6096000" y="1452563"/>
            <a:ext cx="6096000" cy="4256087"/>
          </a:xfrm>
          <a:prstGeom prst="rect">
            <a:avLst/>
          </a:prstGeom>
        </p:spPr>
      </p:pic>
    </p:spTree>
    <p:extLst>
      <p:ext uri="{BB962C8B-B14F-4D97-AF65-F5344CB8AC3E}">
        <p14:creationId xmlns:p14="http://schemas.microsoft.com/office/powerpoint/2010/main" val="370289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6A9E0-1661-5050-99F2-CB27C41BA813}"/>
              </a:ext>
            </a:extLst>
          </p:cNvPr>
          <p:cNvSpPr>
            <a:spLocks noGrp="1"/>
          </p:cNvSpPr>
          <p:nvPr>
            <p:ph type="body" sz="quarter" idx="18"/>
          </p:nvPr>
        </p:nvSpPr>
        <p:spPr>
          <a:xfrm>
            <a:off x="798150" y="1240901"/>
            <a:ext cx="5297850" cy="3025975"/>
          </a:xfrm>
        </p:spPr>
        <p:txBody>
          <a:bodyPr/>
          <a:lstStyle/>
          <a:p>
            <a:pPr marL="0" indent="0">
              <a:buClr>
                <a:schemeClr val="accent2"/>
              </a:buClr>
            </a:pPr>
            <a:r>
              <a:rPr lang="en-GB" sz="2200" dirty="0"/>
              <a:t>Για να είστε συγκεντρωμένοι και να αποφεύγετε τις ψηφιακές διαταραχές, θα πρέπει να εξετάζεται η χρήση της λειτουργίας Focus Mode για τη διαμόρφωση του αριθμού των ειδοποιήσεων που λαμβάνονται από διάφορες συσκευές που προκαλούν απόσπαση της προσοχής. </a:t>
            </a:r>
          </a:p>
          <a:p>
            <a:pPr marL="0" indent="0">
              <a:buClr>
                <a:schemeClr val="accent2"/>
              </a:buClr>
            </a:pPr>
            <a:r>
              <a:rPr lang="en-GB" sz="2200" dirty="0"/>
              <a:t>Για παράδειγμα, ένα καλό παράδειγμα θα μπορούσε να είναι να αφήνετε το τηλέφωνο μακριά, να απενεργοποιείτε τις μη απαραίτητες ειδοποιήσεις κατά τη διάρκεια της εργασίας ή να συμπεριλαμβάνετε τη λειτουργία ¨μην ενοχλείτε¨ κατά τη διάρκεια της εργασίας.</a:t>
            </a:r>
          </a:p>
          <a:p>
            <a:pPr marL="0" indent="0">
              <a:buClr>
                <a:schemeClr val="accent2"/>
              </a:buClr>
            </a:pPr>
            <a:endParaRPr lang="en-GB" dirty="0"/>
          </a:p>
          <a:p>
            <a:endParaRPr lang="en-ZA" dirty="0"/>
          </a:p>
        </p:txBody>
      </p:sp>
      <p:sp>
        <p:nvSpPr>
          <p:cNvPr id="3" name="Text Placeholder 2">
            <a:extLst>
              <a:ext uri="{FF2B5EF4-FFF2-40B4-BE49-F238E27FC236}">
                <a16:creationId xmlns:a16="http://schemas.microsoft.com/office/drawing/2014/main" id="{C4C4D813-60C6-F98C-29FE-F3D4D0600703}"/>
              </a:ext>
            </a:extLst>
          </p:cNvPr>
          <p:cNvSpPr>
            <a:spLocks noGrp="1"/>
          </p:cNvSpPr>
          <p:nvPr>
            <p:ph type="body" sz="quarter" idx="16"/>
          </p:nvPr>
        </p:nvSpPr>
        <p:spPr>
          <a:xfrm>
            <a:off x="798150" y="564565"/>
            <a:ext cx="4990998" cy="992652"/>
          </a:xfrm>
        </p:spPr>
        <p:txBody>
          <a:bodyPr/>
          <a:lstStyle/>
          <a:p>
            <a:r>
              <a:rPr lang="en-ZA" dirty="0"/>
              <a:t>Λειτουργία εστίασης</a:t>
            </a:r>
          </a:p>
        </p:txBody>
      </p:sp>
      <p:pic>
        <p:nvPicPr>
          <p:cNvPr id="7" name="Picture Placeholder 6" descr="Person watching empty phone">
            <a:extLst>
              <a:ext uri="{FF2B5EF4-FFF2-40B4-BE49-F238E27FC236}">
                <a16:creationId xmlns:a16="http://schemas.microsoft.com/office/drawing/2014/main" id="{D6B9B4AB-AD7F-8A18-556D-D9D3ACB354E6}"/>
              </a:ext>
            </a:extLst>
          </p:cNvPr>
          <p:cNvPicPr>
            <a:picLocks noGrp="1" noChangeAspect="1"/>
          </p:cNvPicPr>
          <p:nvPr>
            <p:ph type="pic" sz="quarter" idx="42"/>
          </p:nvPr>
        </p:nvPicPr>
        <p:blipFill rotWithShape="1">
          <a:blip r:embed="rId3">
            <a:grayscl/>
          </a:blip>
          <a:srcRect l="2233" r="2233"/>
          <a:stretch/>
        </p:blipFill>
        <p:spPr>
          <a:xfrm>
            <a:off x="6096000" y="1452563"/>
            <a:ext cx="6096000" cy="4256087"/>
          </a:xfrm>
          <a:prstGeom prst="rect">
            <a:avLst/>
          </a:prstGeom>
          <a:effectLst/>
        </p:spPr>
      </p:pic>
    </p:spTree>
    <p:extLst>
      <p:ext uri="{BB962C8B-B14F-4D97-AF65-F5344CB8AC3E}">
        <p14:creationId xmlns:p14="http://schemas.microsoft.com/office/powerpoint/2010/main" val="39427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D2D39-FAB7-5BF1-47EF-1FABBE5FB8EC}"/>
              </a:ext>
            </a:extLst>
          </p:cNvPr>
          <p:cNvSpPr>
            <a:spLocks noGrp="1"/>
          </p:cNvSpPr>
          <p:nvPr>
            <p:ph type="body" sz="quarter" idx="13"/>
          </p:nvPr>
        </p:nvSpPr>
        <p:spPr/>
        <p:txBody>
          <a:bodyPr/>
          <a:lstStyle/>
          <a:p>
            <a:r>
              <a:rPr lang="en-GB" dirty="0"/>
              <a:t>"Το τελευταίο 10% που χρειάζεται για να ξεκινήσει κάτι απαιτεί τόση ενέργεια όση και το πρώτο 90%".</a:t>
            </a:r>
          </a:p>
        </p:txBody>
      </p:sp>
      <p:pic>
        <p:nvPicPr>
          <p:cNvPr id="5" name="Picture Placeholder 4" descr="Group of people communicating around a table">
            <a:extLst>
              <a:ext uri="{FF2B5EF4-FFF2-40B4-BE49-F238E27FC236}">
                <a16:creationId xmlns:a16="http://schemas.microsoft.com/office/drawing/2014/main" id="{AC8DFF51-BA97-3E8C-A153-D00F96D15846}"/>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12831" r="12831"/>
          <a:stretch>
            <a:fillRect/>
          </a:stretch>
        </p:blipFill>
        <p:spPr/>
      </p:pic>
      <p:sp>
        <p:nvSpPr>
          <p:cNvPr id="6" name="Freeform 13">
            <a:extLst>
              <a:ext uri="{FF2B5EF4-FFF2-40B4-BE49-F238E27FC236}">
                <a16:creationId xmlns:a16="http://schemas.microsoft.com/office/drawing/2014/main" id="{F0112647-142B-7FD8-4FA3-C0DB2F134EE2}"/>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FCECE64-EBC0-2D16-BFBA-09DFF2BF99C1}"/>
              </a:ext>
            </a:extLst>
          </p:cNvPr>
          <p:cNvGrpSpPr/>
          <p:nvPr/>
        </p:nvGrpSpPr>
        <p:grpSpPr>
          <a:xfrm>
            <a:off x="5107779" y="748833"/>
            <a:ext cx="1487826" cy="1083162"/>
            <a:chOff x="3400450" y="986392"/>
            <a:chExt cx="1487826" cy="1083162"/>
          </a:xfrm>
        </p:grpSpPr>
        <p:sp>
          <p:nvSpPr>
            <p:cNvPr id="8" name="Freeform 15">
              <a:extLst>
                <a:ext uri="{FF2B5EF4-FFF2-40B4-BE49-F238E27FC236}">
                  <a16:creationId xmlns:a16="http://schemas.microsoft.com/office/drawing/2014/main" id="{30A14F98-F129-4D92-FEAB-B3E1DAB423A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 name="Freeform 16">
              <a:extLst>
                <a:ext uri="{FF2B5EF4-FFF2-40B4-BE49-F238E27FC236}">
                  <a16:creationId xmlns:a16="http://schemas.microsoft.com/office/drawing/2014/main" id="{E3935AAC-388F-8098-2882-63561EE0873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11" name="Text Placeholder 6">
            <a:extLst>
              <a:ext uri="{FF2B5EF4-FFF2-40B4-BE49-F238E27FC236}">
                <a16:creationId xmlns:a16="http://schemas.microsoft.com/office/drawing/2014/main" id="{A32A1CDA-69FF-4594-9CBB-A51FF7456674}"/>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defRPr/>
            </a:pPr>
            <a:r>
              <a:rPr lang="en-IE" sz="2200" b="1" i="0" dirty="0"/>
              <a:t>Rob Kalin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579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t="14360" b="14360"/>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1" y="1428132"/>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98357" y="1496261"/>
            <a:ext cx="4867011" cy="3865477"/>
          </a:xfrm>
        </p:spPr>
        <p:txBody>
          <a:bodyPr/>
          <a:lstStyle/>
          <a:p>
            <a:pPr marL="0" indent="0">
              <a:buClr>
                <a:schemeClr val="accent2"/>
              </a:buClr>
            </a:pPr>
            <a:r>
              <a:rPr lang="en-US" sz="2200" b="1" dirty="0">
                <a:solidFill>
                  <a:schemeClr val="accent2"/>
                </a:solidFill>
              </a:rPr>
              <a:t>Βελτιωμένη ικανοποίηση των εργαζομένων:</a:t>
            </a:r>
          </a:p>
          <a:p>
            <a:pPr marL="0" indent="0">
              <a:buClr>
                <a:schemeClr val="accent2"/>
              </a:buClr>
            </a:pPr>
            <a:r>
              <a:rPr lang="en-US" sz="2200" dirty="0"/>
              <a:t>Πάνω από το 84% των εργαζομένων αναγνωρίζουν την ισορροπία μεταξύ επαγγελματικής και προσωπικής ζωής ως ζωτικής σημασίας για την ικανοποίηση από την εργασία, με την ψηφιακή ευεξία ως βασικό στοιχείο. Εφαρμόζοντας πρακτικές όπως ο μη συνδεδεμένος λευκός χώρος και οι ευέλικτες ρυθμίσεις εργασίας, οι οργανισμοί ενισχύουν την ικανοποίηση του εργατικού δυναμικού.</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774370" y="459912"/>
            <a:ext cx="4990998" cy="992652"/>
          </a:xfrm>
        </p:spPr>
        <p:txBody>
          <a:bodyPr/>
          <a:lstStyle/>
          <a:p>
            <a:r>
              <a:rPr lang="en-ZA" b="1" dirty="0"/>
              <a:t>Ψηφιακή ευημερία: </a:t>
            </a:r>
            <a:br>
              <a:rPr lang="en-ZA" dirty="0"/>
            </a:br>
            <a:r>
              <a:rPr lang="en-ZA" dirty="0"/>
              <a:t>Γιατί είναι σημαντική; </a:t>
            </a:r>
          </a:p>
        </p:txBody>
      </p:sp>
      <p:sp>
        <p:nvSpPr>
          <p:cNvPr id="2" name="TextBox 1">
            <a:extLst>
              <a:ext uri="{FF2B5EF4-FFF2-40B4-BE49-F238E27FC236}">
                <a16:creationId xmlns:a16="http://schemas.microsoft.com/office/drawing/2014/main" id="{2AAB6C68-3971-6F89-C985-837BD8876560}"/>
              </a:ext>
            </a:extLst>
          </p:cNvPr>
          <p:cNvSpPr txBox="1"/>
          <p:nvPr/>
        </p:nvSpPr>
        <p:spPr>
          <a:xfrm>
            <a:off x="5178959" y="5684100"/>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Πηγή</a:t>
            </a:r>
            <a:endParaRPr lang="en-IE" dirty="0">
              <a:solidFill>
                <a:srgbClr val="09446A"/>
              </a:solidFill>
            </a:endParaRPr>
          </a:p>
        </p:txBody>
      </p:sp>
    </p:spTree>
    <p:extLst>
      <p:ext uri="{BB962C8B-B14F-4D97-AF65-F5344CB8AC3E}">
        <p14:creationId xmlns:p14="http://schemas.microsoft.com/office/powerpoint/2010/main" val="364680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9" y="1297715"/>
            <a:ext cx="10595237" cy="3995028"/>
          </a:xfrm>
        </p:spPr>
        <p:txBody>
          <a:bodyPr/>
          <a:lstStyle/>
          <a:p>
            <a:pPr marL="342900" indent="-342900">
              <a:buBlip>
                <a:blip r:embed="rId3"/>
              </a:buBlip>
            </a:pPr>
            <a:r>
              <a:rPr lang="en-GB" dirty="0"/>
              <a:t>Η υπερφόρτωση με πληροφορίες είναι αναπόφευκτη, ωστόσο, υπάρχουν ορισμένες προτάσεις που μπορούν να βοηθήσουν στο ¨φίλτρο των πληροφοριών που λαμβάνουμε¨. </a:t>
            </a:r>
          </a:p>
          <a:p>
            <a:pPr marL="342900" indent="-342900">
              <a:buBlip>
                <a:blip r:embed="rId3"/>
              </a:buBlip>
            </a:pPr>
            <a:endParaRPr lang="en-GB" dirty="0"/>
          </a:p>
          <a:p>
            <a:pPr marL="342900" indent="-342900">
              <a:buBlip>
                <a:blip r:embed="rId3"/>
              </a:buBlip>
            </a:pPr>
            <a:r>
              <a:rPr lang="en-GB" dirty="0"/>
              <a:t>Για παράδειγμα, η αποφυγή περιττών συνδρομών θα συμβάλει στο να λαμβάνετε λιγότερες ειδοποιήσεις στο email σας. Αντί να στέλνετε απευθείας ανεπιθύμητα μηνύματα, μια καλή ενέργεια θα μπορούσε να είναι η διαγραφή από τις πληροφορίες που δεν επιθυμείτε πλέον. </a:t>
            </a:r>
          </a:p>
          <a:p>
            <a:pPr marL="342900" indent="-342900">
              <a:buBlip>
                <a:blip r:embed="rId3"/>
              </a:buBlip>
            </a:pPr>
            <a:endParaRPr lang="en-GB" dirty="0"/>
          </a:p>
          <a:p>
            <a:pPr marL="342900" indent="-342900">
              <a:buBlip>
                <a:blip r:embed="rId3"/>
              </a:buBlip>
            </a:pPr>
            <a:r>
              <a:rPr lang="en-GB" dirty="0"/>
              <a:t>Για να απενεργοποιήσετε τις ειδοποιήσεις από το τηλέφωνό σας, επισκεφθείτε τον ακόλουθο σύνδεσμο: </a:t>
            </a:r>
            <a:r>
              <a:rPr lang="en-GB" dirty="0">
                <a:hlinkClick r:id="rId4"/>
              </a:rPr>
              <a:t>https:</a:t>
            </a:r>
            <a:r>
              <a:rPr lang="en-GB" dirty="0"/>
              <a:t>//support.google.com/android/answer/9079661?hl=en  </a:t>
            </a:r>
          </a:p>
          <a:p>
            <a:pPr marL="0" indent="0"/>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79" y="494061"/>
            <a:ext cx="10595237" cy="803654"/>
          </a:xfrm>
        </p:spPr>
        <p:txBody>
          <a:bodyPr/>
          <a:lstStyle/>
          <a:p>
            <a:r>
              <a:rPr lang="en-GB" dirty="0"/>
              <a:t>Κατανόηση της υπερφόρτωσης πληροφοριών</a:t>
            </a:r>
            <a:endParaRPr lang="en-US" dirty="0"/>
          </a:p>
        </p:txBody>
      </p:sp>
    </p:spTree>
    <p:extLst>
      <p:ext uri="{BB962C8B-B14F-4D97-AF65-F5344CB8AC3E}">
        <p14:creationId xmlns:p14="http://schemas.microsoft.com/office/powerpoint/2010/main" val="398576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Μια αξιολόγηση για το θέμα αυτό θα δώσει φωτεινότητα στο πόσο χρόνο αλληλεπιδρούν σήμερα οι άνθρωποι με την ψηφιακή τεχνολογία. Με αυτόν τον τρόπο, θα μπορούσε να είναι ενδιαφέρον να παρουσιαστεί μεταξύ των συναδέλφων εργασίας για να ευαισθητοποιηθούν και να συνειδητοποιήσουν τις ψηφιακές τους συνήθειες.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Η αξιολόγηση μπορεί να βρεθεί εδώ: </a:t>
            </a: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https://wellbeing.google/reflect</a:t>
            </a:r>
            <a:endParaRPr lang="en-GB" dirty="0">
              <a:solidFill>
                <a:schemeClr val="accent2">
                  <a:lumMod val="75000"/>
                </a:schemeClr>
              </a:solidFill>
            </a:endParaRPr>
          </a:p>
          <a:p>
            <a:pPr marL="0" indent="0"/>
            <a:endParaRPr lang="en-GB" dirty="0"/>
          </a:p>
          <a:p>
            <a:pPr marL="342900" indent="-342900">
              <a:buBlip>
                <a:blip r:embed="rId3"/>
              </a:buBlip>
            </a:pPr>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Κατανόηση της υπερφόρτωσης πληροφοριών</a:t>
            </a:r>
            <a:endParaRPr lang="en-US" dirty="0"/>
          </a:p>
        </p:txBody>
      </p:sp>
    </p:spTree>
    <p:extLst>
      <p:ext uri="{BB962C8B-B14F-4D97-AF65-F5344CB8AC3E}">
        <p14:creationId xmlns:p14="http://schemas.microsoft.com/office/powerpoint/2010/main" val="333020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1353" y="1998209"/>
            <a:ext cx="10491745" cy="3722048"/>
          </a:xfrm>
        </p:spPr>
        <p:txBody>
          <a:bodyPr/>
          <a:lstStyle/>
          <a:p>
            <a:pPr marL="342900" indent="-342900">
              <a:buBlip>
                <a:blip r:embed="rId3"/>
              </a:buBlip>
            </a:pPr>
            <a:r>
              <a:rPr lang="en-GB" dirty="0"/>
              <a:t>Το METUX είναι ένα μοντέλο για τη γεφύρωση της θεωρίας του αυτοπροσδιορισμού (SDT) με την πρακτική του τεχνολογικού σχεδιασμού (ό.π.). </a:t>
            </a:r>
            <a:r>
              <a:rPr lang="en-GB" b="1" dirty="0">
                <a:solidFill>
                  <a:schemeClr val="accent2"/>
                </a:solidFill>
              </a:rPr>
              <a:t>Σε αυτό το μοντέλο, υπάρχουν τρία βασικά στοιχεία της ανθρώπινης ψυχολογίας που πρέπει να ληφθούν υπόψη για την προώθηση της ευημερίας:</a:t>
            </a:r>
          </a:p>
          <a:p>
            <a:pPr marL="342900" indent="-342900">
              <a:buBlip>
                <a:blip r:embed="rId3"/>
              </a:buBlip>
            </a:pPr>
            <a:endParaRPr lang="en-GB" dirty="0"/>
          </a:p>
          <a:p>
            <a:pPr marL="457200" indent="-457200">
              <a:buClr>
                <a:schemeClr val="accent2"/>
              </a:buClr>
              <a:buFont typeface="+mj-lt"/>
              <a:buAutoNum type="arabicPeriod"/>
            </a:pPr>
            <a:r>
              <a:rPr lang="en-GB" dirty="0"/>
              <a:t>Αυτονομία (αίσθημα ενεργητικότητας, δράση σύμφωνα με τους στόχους και τις αξίες του ατόμου)</a:t>
            </a:r>
          </a:p>
          <a:p>
            <a:pPr marL="457200" indent="-457200">
              <a:buClr>
                <a:schemeClr val="accent2"/>
              </a:buClr>
              <a:buFont typeface="+mj-lt"/>
              <a:buAutoNum type="arabicPeriod"/>
            </a:pPr>
            <a:r>
              <a:rPr lang="en-GB" dirty="0"/>
              <a:t>Ικανότητα (αίσθηση ικανότητας και αποτελεσματικότητας)</a:t>
            </a:r>
          </a:p>
          <a:p>
            <a:pPr marL="457200" indent="-457200">
              <a:buClr>
                <a:schemeClr val="accent2"/>
              </a:buClr>
              <a:buFont typeface="+mj-lt"/>
              <a:buAutoNum type="arabicPeriod"/>
            </a:pPr>
            <a:r>
              <a:rPr lang="en-GB" dirty="0"/>
              <a:t>Συγγένεια (αίσθημα σύνδεσης με τους άλλους, αίσθηση του ανήκειν)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47861" y="673920"/>
            <a:ext cx="10988610" cy="803654"/>
          </a:xfrm>
        </p:spPr>
        <p:txBody>
          <a:bodyPr/>
          <a:lstStyle/>
          <a:p>
            <a:r>
              <a:rPr lang="en-ZA" dirty="0"/>
              <a:t>Έχετε ακούσει για το </a:t>
            </a:r>
            <a:r>
              <a:rPr lang="en-GB" dirty="0"/>
              <a:t>METUX (Motivation, Engagement, &amp; Thriving in User Experience) ;</a:t>
            </a:r>
            <a:endParaRPr lang="en-US" dirty="0"/>
          </a:p>
        </p:txBody>
      </p:sp>
    </p:spTree>
    <p:extLst>
      <p:ext uri="{BB962C8B-B14F-4D97-AF65-F5344CB8AC3E}">
        <p14:creationId xmlns:p14="http://schemas.microsoft.com/office/powerpoint/2010/main" val="68114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4595EC-3258-AB68-D16D-79227F4386BD}"/>
              </a:ext>
            </a:extLst>
          </p:cNvPr>
          <p:cNvSpPr>
            <a:spLocks noGrp="1"/>
          </p:cNvSpPr>
          <p:nvPr>
            <p:ph type="body" sz="quarter" idx="18"/>
          </p:nvPr>
        </p:nvSpPr>
        <p:spPr>
          <a:xfrm>
            <a:off x="691714" y="1882894"/>
            <a:ext cx="4867011" cy="3025975"/>
          </a:xfrm>
        </p:spPr>
        <p:txBody>
          <a:bodyPr/>
          <a:lstStyle/>
          <a:p>
            <a:pPr marL="342900" indent="-342900">
              <a:buClr>
                <a:schemeClr val="accent2"/>
              </a:buClr>
              <a:buFont typeface="Arial" panose="020B0604020202020204" pitchFamily="34" charset="0"/>
              <a:buChar char="•"/>
            </a:pPr>
            <a:r>
              <a:rPr lang="en-GB" dirty="0"/>
              <a:t>Επιπλέον, οι συγγραφείς σχεδίασαν ένα μοντέλο για την ανάληψη μελλοντικών τεχνολογικών σχεδιασμών με βάση τη συνεκτίμηση της ψυχολογικής ευημερίας.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Το μοντέλο είναι οι ¨6 σφαίρες της Εμπειρίας Χρήστη¨. </a:t>
            </a:r>
          </a:p>
          <a:p>
            <a:endParaRPr lang="en-GB" dirty="0"/>
          </a:p>
          <a:p>
            <a:endParaRPr lang="en-GB" dirty="0"/>
          </a:p>
          <a:p>
            <a:endParaRPr lang="en-ZA" dirty="0"/>
          </a:p>
        </p:txBody>
      </p:sp>
      <p:sp>
        <p:nvSpPr>
          <p:cNvPr id="3" name="Text Placeholder 2">
            <a:extLst>
              <a:ext uri="{FF2B5EF4-FFF2-40B4-BE49-F238E27FC236}">
                <a16:creationId xmlns:a16="http://schemas.microsoft.com/office/drawing/2014/main" id="{43681BD0-9313-4F1B-C18D-27E3FCB67156}"/>
              </a:ext>
            </a:extLst>
          </p:cNvPr>
          <p:cNvSpPr>
            <a:spLocks noGrp="1"/>
          </p:cNvSpPr>
          <p:nvPr>
            <p:ph type="body" sz="quarter" idx="16"/>
          </p:nvPr>
        </p:nvSpPr>
        <p:spPr/>
        <p:txBody>
          <a:bodyPr/>
          <a:lstStyle/>
          <a:p>
            <a:r>
              <a:rPr lang="en-ZA" dirty="0"/>
              <a:t>Το μοντέλο </a:t>
            </a:r>
            <a:r>
              <a:rPr lang="en-ZA" dirty="0" err="1"/>
              <a:t>Metux</a:t>
            </a:r>
          </a:p>
        </p:txBody>
      </p:sp>
      <p:pic>
        <p:nvPicPr>
          <p:cNvPr id="5" name="Imagen 3" descr="Interfaz de usuario gráfica, Aplicación&#10;&#10;Descripción generada automáticamente">
            <a:extLst>
              <a:ext uri="{FF2B5EF4-FFF2-40B4-BE49-F238E27FC236}">
                <a16:creationId xmlns:a16="http://schemas.microsoft.com/office/drawing/2014/main" id="{FC685BCF-2801-2642-AEBB-F6BC0D8B5D9E}"/>
              </a:ext>
            </a:extLst>
          </p:cNvPr>
          <p:cNvPicPr>
            <a:picLocks noGrp="1" noChangeAspect="1"/>
          </p:cNvPicPr>
          <p:nvPr>
            <p:ph type="pic" sz="quarter" idx="42"/>
          </p:nvPr>
        </p:nvPicPr>
        <p:blipFill rotWithShape="1">
          <a:blip r:embed="rId2"/>
          <a:srcRect l="57868" t="37328" r="25756" b="21190"/>
          <a:stretch/>
        </p:blipFill>
        <p:spPr bwMode="auto">
          <a:xfrm>
            <a:off x="6096000" y="1452563"/>
            <a:ext cx="6096000" cy="4256087"/>
          </a:xfrm>
          <a:prstGeom prst="rect">
            <a:avLst/>
          </a:prstGeom>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936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73574"/>
            <a:ext cx="10595237" cy="3722048"/>
          </a:xfrm>
        </p:spPr>
        <p:txBody>
          <a:bodyPr/>
          <a:lstStyle/>
          <a:p>
            <a:pPr marL="342900" indent="-342900">
              <a:buBlip>
                <a:blip r:embed="rId3"/>
              </a:buBlip>
            </a:pPr>
            <a:r>
              <a:rPr lang="en-GB" b="1" dirty="0">
                <a:solidFill>
                  <a:schemeClr val="accent2"/>
                </a:solidFill>
              </a:rPr>
              <a:t>Αυτά τα βασικά στοιχεία πρέπει να λαμβάνονται υπόψη στους ακόλουθους τομείς της ψηφιακής τεχνολογίας: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METUX (Παρακίνηση, δέσμευση και ευημερία στην εμπειρία χρήστη)</a:t>
            </a:r>
            <a:endParaRPr lang="en-US" dirty="0"/>
          </a:p>
        </p:txBody>
      </p:sp>
      <p:graphicFrame>
        <p:nvGraphicFramePr>
          <p:cNvPr id="2" name="Diagram 1">
            <a:extLst>
              <a:ext uri="{FF2B5EF4-FFF2-40B4-BE49-F238E27FC236}">
                <a16:creationId xmlns:a16="http://schemas.microsoft.com/office/drawing/2014/main" id="{8E5B4AA4-163B-226E-0235-982EB1803991}"/>
              </a:ext>
            </a:extLst>
          </p:cNvPr>
          <p:cNvGraphicFramePr/>
          <p:nvPr/>
        </p:nvGraphicFramePr>
        <p:xfrm>
          <a:off x="1319135" y="2890233"/>
          <a:ext cx="10074482" cy="28854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4204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551D4D3-4F79-457F-9F76-186F3527B54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FF8BC855-B7E7-4217-9CF1-3F68C78924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9F25F2D-BCD1-4EFC-986B-57461D6303F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73574"/>
            <a:ext cx="10595237" cy="3722048"/>
          </a:xfrm>
        </p:spPr>
        <p:txBody>
          <a:bodyPr/>
          <a:lstStyle/>
          <a:p>
            <a:pPr marL="342900" indent="-342900">
              <a:buBlip>
                <a:blip r:embed="rId3"/>
              </a:buBlip>
            </a:pPr>
            <a:r>
              <a:rPr lang="en-GB" b="1" dirty="0">
                <a:solidFill>
                  <a:schemeClr val="accent2"/>
                </a:solidFill>
              </a:rPr>
              <a:t>Σφαίρες της ψηφιακής τεχνολογίας (συνέχεια): </a:t>
            </a: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4"/>
              </a:buBlip>
            </a:pPr>
            <a:endParaRPr lang="en-US" b="1" dirty="0">
              <a:solidFill>
                <a:schemeClr val="accent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METUX (Παρακίνηση, δέσμευση και ευημερία στην εμπειρία χρήστη)</a:t>
            </a:r>
            <a:endParaRPr lang="en-US" dirty="0"/>
          </a:p>
        </p:txBody>
      </p:sp>
      <p:graphicFrame>
        <p:nvGraphicFramePr>
          <p:cNvPr id="2" name="Diagram 1">
            <a:extLst>
              <a:ext uri="{FF2B5EF4-FFF2-40B4-BE49-F238E27FC236}">
                <a16:creationId xmlns:a16="http://schemas.microsoft.com/office/drawing/2014/main" id="{8E5B4AA4-163B-226E-0235-982EB1803991}"/>
              </a:ext>
            </a:extLst>
          </p:cNvPr>
          <p:cNvGraphicFramePr/>
          <p:nvPr/>
        </p:nvGraphicFramePr>
        <p:xfrm>
          <a:off x="974362" y="2173574"/>
          <a:ext cx="10419255" cy="40996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65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3A7AB46-D7A2-4B4C-A4CC-59951B85D51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88E35B5-7BED-4D51-B0BF-5A66DF47255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D696CAF-9842-44E4-AF7E-30BEC80ECA8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35146"/>
            <a:ext cx="10595237" cy="3722048"/>
          </a:xfrm>
        </p:spPr>
        <p:txBody>
          <a:bodyPr/>
          <a:lstStyle/>
          <a:p>
            <a:pPr marL="0" indent="0"/>
            <a:r>
              <a:rPr lang="en-GB" dirty="0"/>
              <a:t>Για την εσωτερική οργάνωση και την καλύτερη ανάλυση των αναγκών των εργοδοτών/συνεργατών μας, έχουν εξεταστεί οι ακόλουθες συστάσεις με βάση το μοντέλο METUX. </a:t>
            </a:r>
          </a:p>
          <a:p>
            <a:pPr marL="1077913" indent="-450850">
              <a:buFont typeface="Arial" panose="020B0604020202020204" pitchFamily="34" charset="0"/>
              <a:buChar char="•"/>
            </a:pPr>
            <a:r>
              <a:rPr lang="en-GB" dirty="0"/>
              <a:t>Οι άνθρωποι θα χρησιμοποιούν προϊόντα και διαδικτυακά εργαλεία με βάση τις προτιμήσεις τους, η επιλογή της χρήσης ενός προϊόντος έναντι ενός άλλου συνδέεται με τα κίνητρα που έχουν οι άνθρωποι. </a:t>
            </a:r>
          </a:p>
          <a:p>
            <a:pPr marL="1077913" indent="-450850">
              <a:buFont typeface="Arial" panose="020B0604020202020204" pitchFamily="34" charset="0"/>
              <a:buChar char="•"/>
            </a:pPr>
            <a:r>
              <a:rPr lang="en-GB" dirty="0"/>
              <a:t>Ως εκ τούτου, ένας καλός τρόπος για την ενσωμάτωση νέων προϊόντων ή υπηρεσιών στον οργανισμό σας είναι να αναδείξετε τα οφέλη της χρήσης, να παρακινήσετε τους συναδέλφους εργασίας και να τους επηρεάσετε με βάση τα πλεονεκτήματα της εισαγωγής νέων ψηφιακών εργαλείων. </a:t>
            </a:r>
          </a:p>
          <a:p>
            <a:pPr marL="1077913" indent="-450850">
              <a:buFont typeface="Arial" panose="020B0604020202020204" pitchFamily="34" charset="0"/>
              <a:buChar char="•"/>
            </a:pPr>
            <a:r>
              <a:rPr lang="en-GB" dirty="0"/>
              <a:t>Υπό αυτή την έννοια, η προσαρμογή θα μπορούσε να ωφελήσει στην ενίσχυση της παραγωγικότητας του οργανισμού με τη χρήση εσωτερικών εργαλείων διαχείρισης, όπως το Trello ή το Monday.com. </a:t>
            </a:r>
          </a:p>
          <a:p>
            <a:pPr marL="342900" indent="-342900">
              <a:buBlip>
                <a:blip r:embed="rId3"/>
              </a:buBlip>
            </a:pPr>
            <a:endParaRPr lang="en-GB" dirty="0"/>
          </a:p>
          <a:p>
            <a:pPr marL="1077913" indent="-450850">
              <a:buFont typeface="Arial" panose="020B0604020202020204" pitchFamily="34" charset="0"/>
              <a:buChar char="•"/>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5542" y="569487"/>
            <a:ext cx="10595237" cy="803654"/>
          </a:xfrm>
        </p:spPr>
        <p:txBody>
          <a:bodyPr/>
          <a:lstStyle/>
          <a:p>
            <a:r>
              <a:rPr lang="en-GB" dirty="0"/>
              <a:t>Προσαρμογή</a:t>
            </a:r>
            <a:endParaRPr lang="en-US" dirty="0"/>
          </a:p>
        </p:txBody>
      </p:sp>
    </p:spTree>
    <p:extLst>
      <p:ext uri="{BB962C8B-B14F-4D97-AF65-F5344CB8AC3E}">
        <p14:creationId xmlns:p14="http://schemas.microsoft.com/office/powerpoint/2010/main" val="26817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0580" y="1176950"/>
            <a:ext cx="10951033" cy="3722048"/>
          </a:xfrm>
        </p:spPr>
        <p:txBody>
          <a:bodyPr/>
          <a:lstStyle/>
          <a:p>
            <a:pPr marL="342900" indent="-342900">
              <a:buBlip>
                <a:blip r:embed="rId3"/>
              </a:buBlip>
            </a:pPr>
            <a:r>
              <a:rPr lang="en-GB" dirty="0"/>
              <a:t>Μια καλή διεπαφή θα αυξήσει τη χρηστικότητα των ψηφιακών εργαλείων/προϊόντων και υπηρεσιών. Για να συμβεί αυτό, πρέπει να αντιμετωπιστεί με βάση τα επιδιωκόμενα αποτελέσματα των χρησιμοποιούμενων προϊόντων. </a:t>
            </a:r>
          </a:p>
          <a:p>
            <a:pPr marL="342900" indent="-342900">
              <a:buBlip>
                <a:blip r:embed="rId3"/>
              </a:buBlip>
            </a:pPr>
            <a:endParaRPr lang="en-GB" dirty="0"/>
          </a:p>
          <a:p>
            <a:pPr marL="342900" indent="-342900">
              <a:buBlip>
                <a:blip r:embed="rId3"/>
              </a:buBlip>
            </a:pPr>
            <a:r>
              <a:rPr lang="en-GB" dirty="0"/>
              <a:t>Για παράδειγμα, αν σχεδιάζετε να βελτιώσετε τη χρηστικότητα του ιστότοπού σας, λάβετε υπόψη σας τα επιδιωκόμενα αποτελέσματα των ανθρώπων και όχι μόνο τα εσωτερικά αποτελέσματα. Τι ενδιαφέρει τους χρήστες μου; Πώς θα μπορούσε ο οργανισμός μου να ικανοποιήσει αυτές τις ανάγκες; </a:t>
            </a:r>
          </a:p>
          <a:p>
            <a:pPr marL="342900" indent="-342900">
              <a:buBlip>
                <a:blip r:embed="rId3"/>
              </a:buBlip>
            </a:pPr>
            <a:endParaRPr lang="en-GB" dirty="0"/>
          </a:p>
          <a:p>
            <a:pPr marL="342900" indent="-342900">
              <a:buBlip>
                <a:blip r:embed="rId3"/>
              </a:buBlip>
            </a:pPr>
            <a:r>
              <a:rPr lang="en-GB" dirty="0"/>
              <a:t>Αυτές οι αυτονόητες ερωτήσεις θα βελτιώσουν τη χρηστικότητα κάθε δραστηριότητας που σκοπεύετε να αναπτύξετε.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60387" y="373296"/>
            <a:ext cx="10595237" cy="803654"/>
          </a:xfrm>
        </p:spPr>
        <p:txBody>
          <a:bodyPr/>
          <a:lstStyle/>
          <a:p>
            <a:r>
              <a:rPr lang="en-GB" dirty="0"/>
              <a:t>Διασύνδεση</a:t>
            </a:r>
            <a:endParaRPr lang="en-US" dirty="0"/>
          </a:p>
        </p:txBody>
      </p:sp>
    </p:spTree>
    <p:extLst>
      <p:ext uri="{BB962C8B-B14F-4D97-AF65-F5344CB8AC3E}">
        <p14:creationId xmlns:p14="http://schemas.microsoft.com/office/powerpoint/2010/main" val="41945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Εφαρμόζεται επίσης σε μια εσωτερική οργάνωση (</a:t>
            </a:r>
            <a:r>
              <a:rPr lang="en-GB" b="1" dirty="0">
                <a:solidFill>
                  <a:schemeClr val="accent2"/>
                </a:solidFill>
              </a:rPr>
              <a:t>συγγένεια</a:t>
            </a:r>
            <a:r>
              <a:rPr lang="en-GB" dirty="0"/>
              <a:t>), με την αύξηση της ευαισθητοποίησης για τη χρήση φιλικών προς το χρήστη ψηφιακών εργαλείων. Εάν ορισμένα από τα εσωτερικά ψηφιακά εργαλεία που χρησιμοποιούνται δεν θεωρούνται προσβάσιμα και εύχρηστα από τους εργοδότες, θα πρέπει να επανεξεταστεί η αποτελεσματικότητά τους στον εργασιακό χώρο που να ταιριάζει με τις ανάγκες των χρηστών (</a:t>
            </a:r>
            <a:r>
              <a:rPr lang="en-GB" b="1" dirty="0">
                <a:solidFill>
                  <a:schemeClr val="accent2"/>
                </a:solidFill>
              </a:rPr>
              <a:t>εργοδότες/συναδέλφους/ενδιαφερόμενα μέρη</a:t>
            </a:r>
            <a:r>
              <a:rPr lang="en-GB" dirty="0"/>
              <a:t>).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Διασύνδεση</a:t>
            </a:r>
            <a:endParaRPr lang="en-US" dirty="0"/>
          </a:p>
        </p:txBody>
      </p:sp>
      <p:pic>
        <p:nvPicPr>
          <p:cNvPr id="6" name="Gráfico 3" descr="Cámara de vídeo con relleno sólido">
            <a:extLst>
              <a:ext uri="{FF2B5EF4-FFF2-40B4-BE49-F238E27FC236}">
                <a16:creationId xmlns:a16="http://schemas.microsoft.com/office/drawing/2014/main" id="{F45FD0EA-3E7B-E300-6172-03A3C869D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5069998"/>
            <a:ext cx="751840" cy="751840"/>
          </a:xfrm>
          <a:prstGeom prst="rect">
            <a:avLst/>
          </a:prstGeom>
        </p:spPr>
      </p:pic>
      <p:sp>
        <p:nvSpPr>
          <p:cNvPr id="2" name="TextBox 1">
            <a:extLst>
              <a:ext uri="{FF2B5EF4-FFF2-40B4-BE49-F238E27FC236}">
                <a16:creationId xmlns:a16="http://schemas.microsoft.com/office/drawing/2014/main" id="{9A30E7E6-1433-A1B0-C08A-86A637FFBA0B}"/>
              </a:ext>
            </a:extLst>
          </p:cNvPr>
          <p:cNvSpPr txBox="1"/>
          <p:nvPr/>
        </p:nvSpPr>
        <p:spPr>
          <a:xfrm>
            <a:off x="1550221" y="5461415"/>
            <a:ext cx="1993692" cy="2862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sng"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Τι είναι η ευχρηστία</a:t>
            </a:r>
            <a:r>
              <a:rPr kumimoji="0" lang="en-US" sz="14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s-ES" sz="14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5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239580"/>
            <a:ext cx="10595237" cy="3722048"/>
          </a:xfrm>
        </p:spPr>
        <p:txBody>
          <a:bodyPr/>
          <a:lstStyle/>
          <a:p>
            <a:pPr marL="342900" indent="-342900">
              <a:buBlip>
                <a:blip r:embed="rId3"/>
              </a:buBlip>
            </a:pPr>
            <a:r>
              <a:rPr lang="en-GB" sz="2300" dirty="0"/>
              <a:t>Συνολικά, με βάση αυτή την ενότητα, τα καθήκοντα ορίζονται ως η ανάγκη για ικανοποίηση από την ενασχόληση με ένα έργο που υποστηρίζεται από την τεχνολογία. Συνήθως, η απογοήτευση μπορεί να προκύψει όταν δεν υπάρχει σαφήνεια σχετικά με την προβλεπόμενη χρήση του ψηφιακού εργαλείου. </a:t>
            </a:r>
          </a:p>
          <a:p>
            <a:pPr marL="342900" indent="-342900">
              <a:buBlip>
                <a:blip r:embed="rId3"/>
              </a:buBlip>
            </a:pPr>
            <a:endParaRPr lang="en-GB" sz="2300" dirty="0"/>
          </a:p>
          <a:p>
            <a:pPr marL="342900" indent="-342900">
              <a:buBlip>
                <a:blip r:embed="rId3"/>
              </a:buBlip>
            </a:pPr>
            <a:r>
              <a:rPr lang="en-GB" sz="2300" dirty="0"/>
              <a:t>Ένας έξυπνος τρόπος για την αποσαφήνιση και, επομένως, τη δημιουργία ενός άνετου χώρου κατά την αλληλεπίδραση με τα ψηφιακά εργαλεία είναι η χρήση των ¨συχνών ερωτήσεων¨. Συχνά, οι ερωτήσεις επιτρέπουν στο χρήστη να κάνει εύκολα κλικ στην αμφιβολία που πρέπει να λυθεί. </a:t>
            </a:r>
          </a:p>
          <a:p>
            <a:pPr marL="342900" indent="-342900">
              <a:buBlip>
                <a:blip r:embed="rId3"/>
              </a:buBlip>
            </a:pPr>
            <a:endParaRPr lang="en-GB" sz="2300" dirty="0"/>
          </a:p>
          <a:p>
            <a:pPr marL="342900" indent="-342900">
              <a:buBlip>
                <a:blip r:embed="rId3"/>
              </a:buBlip>
            </a:pPr>
            <a:r>
              <a:rPr lang="en-GB" sz="2300" dirty="0"/>
              <a:t>Κατά την ενσωμάτωση ή τη χρήση ενός νέου ψηφιακού εργαλείου παρέχετε μια επισκόπηση των κύριων λειτουργιών και των βοηθητικών υπηρεσιών που θα σας προσφέρει η χρήση αυτού του εργαλείου.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47861" y="435926"/>
            <a:ext cx="10595237" cy="803654"/>
          </a:xfrm>
        </p:spPr>
        <p:txBody>
          <a:bodyPr/>
          <a:lstStyle/>
          <a:p>
            <a:r>
              <a:rPr lang="en-GB" dirty="0"/>
              <a:t>Εργασία</a:t>
            </a:r>
            <a:endParaRPr lang="en-US" dirty="0"/>
          </a:p>
        </p:txBody>
      </p:sp>
    </p:spTree>
    <p:extLst>
      <p:ext uri="{BB962C8B-B14F-4D97-AF65-F5344CB8AC3E}">
        <p14:creationId xmlns:p14="http://schemas.microsoft.com/office/powerpoint/2010/main" val="3175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Doctor getting patient's weight">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2339" r="2339"/>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0"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98357" y="1496261"/>
            <a:ext cx="4867011" cy="3865477"/>
          </a:xfrm>
        </p:spPr>
        <p:txBody>
          <a:bodyPr/>
          <a:lstStyle/>
          <a:p>
            <a:pPr marL="0" indent="0">
              <a:buClr>
                <a:schemeClr val="accent2"/>
              </a:buClr>
            </a:pPr>
            <a:r>
              <a:rPr lang="en-US" sz="2200" b="1" dirty="0">
                <a:solidFill>
                  <a:schemeClr val="accent2"/>
                </a:solidFill>
              </a:rPr>
              <a:t>Βελτιωμένα αποτελέσματα υγείας:</a:t>
            </a:r>
          </a:p>
          <a:p>
            <a:pPr marL="0" indent="0">
              <a:buClr>
                <a:schemeClr val="accent2"/>
              </a:buClr>
            </a:pPr>
            <a:r>
              <a:rPr lang="en-US" sz="2200" dirty="0"/>
              <a:t>Η παραμέληση της ψηφιακής ευεξίας μπορεί να προκαλέσει εθισμό στην τεχνολογία, που συνδέεται με αυξημένο άγχος και στρες. Εάν οι εργαζόμενοι βιώνουν εξουθένωση από την υπερβολική χρήση της τεχνολογίας, μπορεί να παίρνουν αναρρωτικές άδειες και να μην έχουν αυτοπεποίθηση. Η ιεράρχηση της ψηφιακής ευημερίας συμβάλλει στον μετριασμό αυτών των κινδύνων, προωθώντας τη βελτίωση της ψυχικής και σωματικής υγείας.</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774370" y="485858"/>
            <a:ext cx="4990998" cy="992652"/>
          </a:xfrm>
        </p:spPr>
        <p:txBody>
          <a:bodyPr/>
          <a:lstStyle/>
          <a:p>
            <a:r>
              <a:rPr lang="en-ZA" b="1" dirty="0"/>
              <a:t>Ψηφιακή ευημερία: </a:t>
            </a:r>
            <a:br>
              <a:rPr lang="en-ZA" dirty="0"/>
            </a:br>
            <a:r>
              <a:rPr lang="en-ZA" dirty="0"/>
              <a:t>Γιατί είναι σημαντική; </a:t>
            </a:r>
          </a:p>
        </p:txBody>
      </p:sp>
      <p:sp>
        <p:nvSpPr>
          <p:cNvPr id="3" name="TextBox 2">
            <a:extLst>
              <a:ext uri="{FF2B5EF4-FFF2-40B4-BE49-F238E27FC236}">
                <a16:creationId xmlns:a16="http://schemas.microsoft.com/office/drawing/2014/main" id="{D69C082E-1023-760D-FA19-18C770498FFF}"/>
              </a:ext>
            </a:extLst>
          </p:cNvPr>
          <p:cNvSpPr txBox="1"/>
          <p:nvPr/>
        </p:nvSpPr>
        <p:spPr>
          <a:xfrm>
            <a:off x="5001734" y="5438783"/>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Πηγή</a:t>
            </a:r>
            <a:endParaRPr lang="en-IE" dirty="0">
              <a:solidFill>
                <a:srgbClr val="09446A"/>
              </a:solidFill>
            </a:endParaRPr>
          </a:p>
        </p:txBody>
      </p:sp>
    </p:spTree>
    <p:extLst>
      <p:ext uri="{BB962C8B-B14F-4D97-AF65-F5344CB8AC3E}">
        <p14:creationId xmlns:p14="http://schemas.microsoft.com/office/powerpoint/2010/main" val="406719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423245"/>
            <a:ext cx="10595237" cy="3722048"/>
          </a:xfrm>
        </p:spPr>
        <p:txBody>
          <a:bodyPr/>
          <a:lstStyle/>
          <a:p>
            <a:pPr marL="342900" indent="-342900">
              <a:buBlip>
                <a:blip r:embed="rId3"/>
              </a:buBlip>
            </a:pPr>
            <a:r>
              <a:rPr lang="en-GB" dirty="0"/>
              <a:t>Η συμπεριφορά θα είναι η συνολική δραστηριότητα που προορίζεται να υποστηρίξει μια εργασία. Με αυτή την έννοια, η συμπεριφορά είναι το επιδιωκόμενο αποτέλεσμα που προσπαθεί να επιτύχει η χρήση της τεχνολογίας. </a:t>
            </a:r>
            <a:r>
              <a:rPr lang="en-GB" b="1" dirty="0">
                <a:solidFill>
                  <a:schemeClr val="accent2"/>
                </a:solidFill>
              </a:rPr>
              <a:t>Για να γίνει λίγο πιο σαφές, ας δούμε αυτό το παράδειγμα: </a:t>
            </a:r>
          </a:p>
          <a:p>
            <a:pPr marL="0" indent="0"/>
            <a:endParaRPr lang="en-GB" dirty="0"/>
          </a:p>
          <a:p>
            <a:pPr marL="0" indent="0" algn="ctr"/>
            <a:r>
              <a:rPr lang="en-GB" i="1" dirty="0"/>
              <a:t>¨Η Μαρία είναι ένα άτομο που της αρέσει να έχει τα πάντα υπό έλεγχο, έχει πάντα μαζί της ένα ημερολόγιο όπου καταγράφει όλες τις σημαντικές πτυχές της εργασίας της (προθεσμίες, καθήκοντα κ.λπ.). Κάποτε, ένας συνάδελφός της της συστήνει το ¨Ημερολόγιο του Google¨ ως ένα ασφαλές πρόγραμμα όπου μπορεί να ενημερώνει όλες τις πληροφορίες, αποφεύγοντας να κουβαλάει το ημερολόγιό της στο γραφείο κάθε μέρα. Μόλις αρχίζει να πληκτρολογεί στο Ημερολόγιο του Google, αρχίζει να νιώθει σύγχυση χρησιμοποιώντας χρώματα και στυλ για να διαχειριστεί το ημερολόγιό της¨.</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Συμπεριφορά</a:t>
            </a:r>
            <a:endParaRPr lang="en-US" dirty="0"/>
          </a:p>
        </p:txBody>
      </p:sp>
    </p:spTree>
    <p:extLst>
      <p:ext uri="{BB962C8B-B14F-4D97-AF65-F5344CB8AC3E}">
        <p14:creationId xmlns:p14="http://schemas.microsoft.com/office/powerpoint/2010/main" val="151066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Παρόλο που ο σχεδιασμός του Ημερολογίου Google έχει ως στόχο να βελτιώσει τη διαχείριση της εργασίας πολλών χρηστών, δεν ισχύει απαραιτήτως για όλους και, επομένως, μπορεί να προκαλέσει απογοήτευση και παρεξηγήσεις. </a:t>
            </a:r>
          </a:p>
          <a:p>
            <a:pPr marL="342900" indent="-342900">
              <a:buBlip>
                <a:blip r:embed="rId3"/>
              </a:buBlip>
            </a:pPr>
            <a:endParaRPr lang="en-GB" dirty="0"/>
          </a:p>
          <a:p>
            <a:pPr marL="342900" indent="-342900">
              <a:buBlip>
                <a:blip r:embed="rId3"/>
              </a:buBlip>
            </a:pPr>
            <a:r>
              <a:rPr lang="en-GB" dirty="0"/>
              <a:t>Επομένως, όταν εισάγετε νέα ψηφιακά εργαλεία, να έχετε κατά νου ότι δεν θα ικανοποιήσουν όλα τις ανάγκες τους και ότι θα χρειαστεί χρόνος προσαρμογής για να επηρεάσετε τις συμπεριφορές τους.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Συμπεριφορά</a:t>
            </a:r>
            <a:endParaRPr lang="en-US" dirty="0"/>
          </a:p>
        </p:txBody>
      </p:sp>
    </p:spTree>
    <p:extLst>
      <p:ext uri="{BB962C8B-B14F-4D97-AF65-F5344CB8AC3E}">
        <p14:creationId xmlns:p14="http://schemas.microsoft.com/office/powerpoint/2010/main" val="89028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Αυτά τα τέσσερα στοιχεία είναι σημαντικά για την προσαρμογή της χρήσης της τεχνολογίας και των ψηφιακών εργαλείων στον εργασιακό χώρο. Δεν χρειάζεται να πούμε ότι η καλή εφαρμογή αυτών των στοιχείων μπορεί να μετρηθεί με βάση διάφορες μορφές αξιολόγησης και παρακολούθησης. </a:t>
            </a:r>
          </a:p>
          <a:p>
            <a:pPr marL="342900" indent="-342900">
              <a:buBlip>
                <a:blip r:embed="rId3"/>
              </a:buBlip>
            </a:pPr>
            <a:endParaRPr lang="en-GB" dirty="0"/>
          </a:p>
          <a:p>
            <a:pPr marL="342900" indent="-342900">
              <a:buBlip>
                <a:blip r:embed="rId3"/>
              </a:buBlip>
            </a:pPr>
            <a:r>
              <a:rPr lang="en-GB" dirty="0"/>
              <a:t>Ομοίως, ο ψηφιακός μετασχηματισμός θα πρέπει να συμβαδίζει με την ικανοποίηση των χρηστών και τη σωστή προσαρμογή της τεχνολογίας, διαφορετικά, ο χρήστης θα αισθάνεται συγκλονισμένος από τον εκτεταμένο όγκο πληροφοριών που πρέπει να προχωρήσει, οδηγώντας σε ψηφιακή κόπωση και επαγγελματική εξουθένωση.</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Συμπεράσματα</a:t>
            </a:r>
            <a:endParaRPr lang="en-US" dirty="0"/>
          </a:p>
        </p:txBody>
      </p:sp>
    </p:spTree>
    <p:extLst>
      <p:ext uri="{BB962C8B-B14F-4D97-AF65-F5344CB8AC3E}">
        <p14:creationId xmlns:p14="http://schemas.microsoft.com/office/powerpoint/2010/main" val="7486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Ενδυνάμωση των μελών της ομάδας για την ψηφιακή υγεία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4135255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31486"/>
            <a:ext cx="10595237" cy="3995028"/>
          </a:xfrm>
        </p:spPr>
        <p:txBody>
          <a:bodyPr/>
          <a:lstStyle/>
          <a:p>
            <a:r>
              <a:rPr lang="en-IE" dirty="0"/>
              <a:t>Ενότητα 5: Ενδυνάμωση των εργαζομένων για την ψηφιακή υγεία</a:t>
            </a:r>
          </a:p>
          <a:p>
            <a:r>
              <a:rPr lang="en-IE" dirty="0"/>
              <a:t>5.1 Ιδιοκτησία των εργαζομένων για την ψηφιακή ευημερία</a:t>
            </a:r>
          </a:p>
          <a:p>
            <a:r>
              <a:rPr lang="en-IE" dirty="0"/>
              <a:t>   - Ενθάρρυνση της ευθύνης για την ψηφιακή υγεία</a:t>
            </a:r>
          </a:p>
          <a:p>
            <a:r>
              <a:rPr lang="en-IE" dirty="0"/>
              <a:t>   - Προώθηση πρακτικών αυτοφροντίδας</a:t>
            </a:r>
          </a:p>
          <a:p>
            <a:r>
              <a:rPr lang="en-IE" dirty="0"/>
              <a:t>5.2 Οφέλη από τις πρωτοβουλίες ψηφιακής υγείας</a:t>
            </a:r>
          </a:p>
          <a:p>
            <a:r>
              <a:rPr lang="en-IE" dirty="0"/>
              <a:t>   - Θετικός αντίκτυπος σε άτομα και οργανισμούς</a:t>
            </a:r>
          </a:p>
          <a:p>
            <a:r>
              <a:rPr lang="en-IE" dirty="0"/>
              <a:t>   - Μελέτες περιπτώσεων επιτυχούς εφαρμογής</a:t>
            </a:r>
          </a:p>
          <a:p>
            <a:r>
              <a:rPr lang="en-IE" dirty="0"/>
              <a:t>5.3 Προώθηση μιας ψηφιακής κουλτούρας υγείας</a:t>
            </a:r>
          </a:p>
          <a:p>
            <a:r>
              <a:rPr lang="en-IE" dirty="0"/>
              <a:t>   - Οδηγώντας με το παράδειγμα</a:t>
            </a:r>
          </a:p>
          <a:p>
            <a:r>
              <a:rPr lang="en-IE" dirty="0"/>
              <a:t>   - Ενθάρρυνση της συνεχούς μάθησης και προσαρμογής</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79" y="627832"/>
            <a:ext cx="10595237" cy="803654"/>
          </a:xfrm>
        </p:spPr>
        <p:txBody>
          <a:bodyPr/>
          <a:lstStyle/>
          <a:p>
            <a:r>
              <a:rPr lang="en-US" dirty="0"/>
              <a:t>Ψηφιακή ευημερία</a:t>
            </a:r>
          </a:p>
        </p:txBody>
      </p:sp>
    </p:spTree>
    <p:extLst>
      <p:ext uri="{BB962C8B-B14F-4D97-AF65-F5344CB8AC3E}">
        <p14:creationId xmlns:p14="http://schemas.microsoft.com/office/powerpoint/2010/main" val="3532213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23433" y="1567976"/>
            <a:ext cx="11026189" cy="3722048"/>
          </a:xfrm>
        </p:spPr>
        <p:txBody>
          <a:bodyPr/>
          <a:lstStyle/>
          <a:p>
            <a:pPr marL="0" indent="0"/>
            <a:r>
              <a:rPr lang="en-IE" sz="2300" dirty="0"/>
              <a:t>Η εφαρμογή ενός σχεδίου ψηφιακής ευημερίας μπορεί να οδηγήσει σε ένα καλύτερο εργασιακό περιβάλλον για την ομάδα σας με λιγότερη εξουθένωση και σαφή όρια όσον αφορά τις ώρες εργασίας και το δικαίωμα στην αποσύνδεση.</a:t>
            </a:r>
          </a:p>
          <a:p>
            <a:pPr marL="0" indent="0"/>
            <a:r>
              <a:rPr lang="en-IE" sz="2300" dirty="0"/>
              <a:t>Σε προηγούμενες ενότητες συζητήσαμε πώς η ψηφιακή τεχνολογία μπορεί να επηρεάσει τους εργαζομένους μας. Όταν σκέφτεστε για ένα σχέδιο ψηφιακής ευημερίας, λάβετε υπόψη σας τα εξής:</a:t>
            </a:r>
          </a:p>
          <a:p>
            <a:pPr marL="342900" indent="-342900">
              <a:buBlip>
                <a:blip r:embed="rId3">
                  <a:extLst>
                    <a:ext uri="{96DAC541-7B7A-43D3-8B79-37D633B846F1}">
                      <asvg:svgBlip xmlns:asvg="http://schemas.microsoft.com/office/drawing/2016/SVG/main" r:embed="rId4"/>
                    </a:ext>
                  </a:extLst>
                </a:blip>
              </a:buBlip>
            </a:pPr>
            <a:r>
              <a:rPr lang="en-IE" sz="2300" dirty="0"/>
              <a:t>Η τεχνολογική εξάρτηση μπορεί να επηρεάσει την ικανότητα των εργαζομένων να συγκεντρώνονται και να εστιάζουν λόγω των συνεχών ειδοποιήσεων που διακόπτουν την εργασία τους.</a:t>
            </a:r>
          </a:p>
          <a:p>
            <a:pPr marL="342900" indent="-342900">
              <a:buBlip>
                <a:blip r:embed="rId3">
                  <a:extLst>
                    <a:ext uri="{96DAC541-7B7A-43D3-8B79-37D633B846F1}">
                      <asvg:svgBlip xmlns:asvg="http://schemas.microsoft.com/office/drawing/2016/SVG/main" r:embed="rId4"/>
                    </a:ext>
                  </a:extLst>
                </a:blip>
              </a:buBlip>
            </a:pPr>
            <a:r>
              <a:rPr lang="en-IE" sz="2300" dirty="0"/>
              <a:t>Η παραγωγικότητα αυξάνεται όταν οι εργαζόμενοι δεν χρειάζεται να ανησυχούν για τον έλεγχο του τηλεφώνου τους τόσο συχνά. Αυτό έχει ως αποτέλεσμα την καλύτερη ατομική απόδοση και συνεπώς τη βελτίωση της συνολικής απόδοσης της εταιρείας.</a:t>
            </a:r>
            <a:endParaRPr lang="en-GB" sz="23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98172" y="423400"/>
            <a:ext cx="10595237" cy="803654"/>
          </a:xfrm>
        </p:spPr>
        <p:txBody>
          <a:bodyPr/>
          <a:lstStyle/>
          <a:p>
            <a:r>
              <a:rPr lang="en-GB" dirty="0"/>
              <a:t>Γιατί είναι σημαντικό να έχετε ένα σχέδιο ψηφιακής ευημερίας;</a:t>
            </a:r>
          </a:p>
          <a:p>
            <a:endParaRPr lang="en-US" dirty="0"/>
          </a:p>
        </p:txBody>
      </p:sp>
    </p:spTree>
    <p:extLst>
      <p:ext uri="{BB962C8B-B14F-4D97-AF65-F5344CB8AC3E}">
        <p14:creationId xmlns:p14="http://schemas.microsoft.com/office/powerpoint/2010/main" val="3260510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b="1" dirty="0"/>
              <a:t>Έχει αναφερθεί ότι έως και το 40% των εργαζομένων αντιμετωπίζει προβλήματα με την απομακρυσμένη εργασία μετά την πανδημία.</a:t>
            </a:r>
          </a:p>
          <a:p>
            <a:pPr marL="342900" indent="-342900">
              <a:buBlip>
                <a:blip r:embed="rId3">
                  <a:extLst>
                    <a:ext uri="{96DAC541-7B7A-43D3-8B79-37D633B846F1}">
                      <asvg:svgBlip xmlns:asvg="http://schemas.microsoft.com/office/drawing/2016/SVG/main" r:embed="rId4"/>
                    </a:ext>
                  </a:extLst>
                </a:blip>
              </a:buBlip>
            </a:pPr>
            <a:r>
              <a:rPr lang="en-IE" dirty="0"/>
              <a:t>Δεδομένου ότι η εργασία από το σπίτι έχει γίνει όλο και πιο διαδεδομένη μετά την πανδημία COVID-19, έχει γίνει όλο και πιο δύσκολο για τα μέλη της ομάδας να αποσυνδεθούν μόλις τελειώσει η εργάσιμη ημέρα τους. Μπορεί να αισθάνονται υποχρεωμένοι να ελέγχουν τις ειδοποιήσεις στο τηλέφωνο εργασίας τους ή να εργάζονται πέραν του ωραρίου τους. </a:t>
            </a:r>
          </a:p>
          <a:p>
            <a:pPr marL="342900" indent="-342900">
              <a:buBlip>
                <a:blip r:embed="rId3">
                  <a:extLst>
                    <a:ext uri="{96DAC541-7B7A-43D3-8B79-37D633B846F1}">
                      <asvg:svgBlip xmlns:asvg="http://schemas.microsoft.com/office/drawing/2016/SVG/main" r:embed="rId4"/>
                    </a:ext>
                  </a:extLst>
                </a:blip>
              </a:buBlip>
            </a:pPr>
            <a:r>
              <a:rPr lang="en-IE" dirty="0"/>
              <a:t>Οι διευθυντές πρέπει να διασφαλίσουν ότι οι υπάλληλοί τους είναι εξοπλισμένοι για να εργάζονται εξ αποστάσεως χωρίς αυτές τις προκλήσεις της ψηφιακής ευημερίας. </a:t>
            </a:r>
          </a:p>
          <a:p>
            <a:pPr marL="342900" indent="-342900">
              <a:buBlip>
                <a:blip r:embed="rId3">
                  <a:extLst>
                    <a:ext uri="{96DAC541-7B7A-43D3-8B79-37D633B846F1}">
                      <asvg:svgBlip xmlns:asvg="http://schemas.microsoft.com/office/drawing/2016/SVG/main" r:embed="rId4"/>
                    </a:ext>
                  </a:extLst>
                </a:blip>
              </a:buBlip>
            </a:pPr>
            <a:r>
              <a:rPr lang="en-IE" sz="2400" dirty="0">
                <a:hlinkClick r:id="rId5">
                  <a:extLst>
                    <a:ext uri="{A12FA001-AC4F-418D-AE19-62706E023703}">
                      <ahyp:hlinkClr xmlns:ahyp="http://schemas.microsoft.com/office/drawing/2018/hyperlinkcolor" val="tx"/>
                    </a:ext>
                  </a:extLst>
                </a:hlinkClick>
              </a:rPr>
              <a:t>Πηγή</a:t>
            </a:r>
            <a:endParaRPr lang="en-IE" sz="2000" dirty="0"/>
          </a:p>
          <a:p>
            <a:pPr marL="342900" indent="-342900">
              <a:buBlip>
                <a:blip r:embed="rId3">
                  <a:extLst>
                    <a:ext uri="{96DAC541-7B7A-43D3-8B79-37D633B846F1}">
                      <asvg:svgBlip xmlns:asvg="http://schemas.microsoft.com/office/drawing/2016/SVG/main" r:embed="rId4"/>
                    </a:ext>
                  </a:extLst>
                </a:blip>
              </a:buBlip>
            </a:pPr>
            <a:endParaRPr lang="en-IE" b="1" dirty="0"/>
          </a:p>
          <a:p>
            <a:pPr marL="342900" indent="-342900">
              <a:buBlip>
                <a:blip r:embed="rId3">
                  <a:extLst>
                    <a:ext uri="{96DAC541-7B7A-43D3-8B79-37D633B846F1}">
                      <asvg:svgBlip xmlns:asvg="http://schemas.microsoft.com/office/drawing/2016/SVG/main" r:embed="rId4"/>
                    </a:ext>
                  </a:extLst>
                </a:blip>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sz="3600" dirty="0"/>
              <a:t>Ψηφιακή ευημερία και εργασία από το σπίτι</a:t>
            </a:r>
          </a:p>
          <a:p>
            <a:endParaRPr lang="en-US" dirty="0"/>
          </a:p>
        </p:txBody>
      </p:sp>
    </p:spTree>
    <p:extLst>
      <p:ext uri="{BB962C8B-B14F-4D97-AF65-F5344CB8AC3E}">
        <p14:creationId xmlns:p14="http://schemas.microsoft.com/office/powerpoint/2010/main" val="34612322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37229"/>
            <a:ext cx="10487571"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dirty="0"/>
              <a:t>Κάθε χώρος εργασίας θα έχει τις δικές του μοναδικές ανάγκες όσον αφορά τη δημιουργία ενός σχεδίου ψηφιακής ευημερίας.</a:t>
            </a:r>
          </a:p>
          <a:p>
            <a:pPr marL="342900" indent="-342900">
              <a:buBlip>
                <a:blip r:embed="rId3">
                  <a:extLst>
                    <a:ext uri="{96DAC541-7B7A-43D3-8B79-37D633B846F1}">
                      <asvg:svgBlip xmlns:asvg="http://schemas.microsoft.com/office/drawing/2016/SVG/main" r:embed="rId4"/>
                    </a:ext>
                  </a:extLst>
                </a:blip>
              </a:buBlip>
            </a:pPr>
            <a:r>
              <a:rPr lang="en-IE" dirty="0"/>
              <a:t>Για παράδειγμα, σε πολλούς οργανισμούς του τρίτου τομέα, μπορεί να είναι απαραίτητο για τους υπαλλήλους να εργάζονται εκτός του συνηθισμένου ωραρίου τους ή να δέχονται τηλεφωνήματα μετά τη λήξη της εργάσιμης ημέρας σε ορισμένες περιπτώσεις.</a:t>
            </a:r>
          </a:p>
          <a:p>
            <a:pPr marL="342900" indent="-342900">
              <a:buBlip>
                <a:blip r:embed="rId3">
                  <a:extLst>
                    <a:ext uri="{96DAC541-7B7A-43D3-8B79-37D633B846F1}">
                      <asvg:svgBlip xmlns:asvg="http://schemas.microsoft.com/office/drawing/2016/SVG/main" r:embed="rId4"/>
                    </a:ext>
                  </a:extLst>
                </a:blip>
              </a:buBlip>
            </a:pPr>
            <a:r>
              <a:rPr lang="en-IE" dirty="0"/>
              <a:t>Ωστόσο, η διαχείριση πρέπει να γίνεται με τον κατάλληλο τρόπο, όπως η εφαρμογή ενός ορίου στον αριθμό των τηλεφωνικών κλήσεων που πρέπει να απαντήσει ένας υπάλληλος μετά το πέρας του ωραρίου.</a:t>
            </a:r>
          </a:p>
          <a:p>
            <a:pPr marL="342900" indent="-342900">
              <a:buBlip>
                <a:blip r:embed="rId3">
                  <a:extLst>
                    <a:ext uri="{96DAC541-7B7A-43D3-8B79-37D633B846F1}">
                      <asvg:svgBlip xmlns:asvg="http://schemas.microsoft.com/office/drawing/2016/SVG/main" r:embed="rId4"/>
                    </a:ext>
                  </a:extLst>
                </a:blip>
              </a:buBlip>
            </a:pPr>
            <a:endParaRPr lang="en-IE" b="1" dirty="0"/>
          </a:p>
          <a:p>
            <a:pPr marL="342900" indent="-342900">
              <a:buBlip>
                <a:blip r:embed="rId3">
                  <a:extLst>
                    <a:ext uri="{96DAC541-7B7A-43D3-8B79-37D633B846F1}">
                      <asvg:svgBlip xmlns:asvg="http://schemas.microsoft.com/office/drawing/2016/SVG/main" r:embed="rId4"/>
                    </a:ext>
                  </a:extLst>
                </a:blip>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sz="3600" dirty="0"/>
              <a:t>Πράγματα που πρέπει να λάβετε υπόψη πριν από την κατάρτιση ενός σχεδίου δράσης</a:t>
            </a:r>
          </a:p>
          <a:p>
            <a:r>
              <a:rPr lang="en-GB" sz="3600" dirty="0"/>
              <a:t>	</a:t>
            </a:r>
          </a:p>
          <a:p>
            <a:endParaRPr lang="en-US" dirty="0"/>
          </a:p>
        </p:txBody>
      </p:sp>
    </p:spTree>
    <p:extLst>
      <p:ext uri="{BB962C8B-B14F-4D97-AF65-F5344CB8AC3E}">
        <p14:creationId xmlns:p14="http://schemas.microsoft.com/office/powerpoint/2010/main" val="633039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98172" y="1743341"/>
            <a:ext cx="10487571" cy="3722048"/>
          </a:xfrm>
        </p:spPr>
        <p:txBody>
          <a:bodyPr/>
          <a:lstStyle/>
          <a:p>
            <a:pPr marL="0" indent="0"/>
            <a:r>
              <a:rPr lang="en-GB" dirty="0"/>
              <a:t>Προκειμένου να δημιουργήσετε ένα επιτυχημένο σχέδιο και πολιτικές, εξετάστε τους 3 τρόπους με τους οποίους επηρεάζεται η υγεία και η ευημερία από την υπερβολική χρήση της τεχνολογίας:</a:t>
            </a:r>
          </a:p>
          <a:p>
            <a:pPr marL="342900" indent="-342900">
              <a:buBlip>
                <a:blip r:embed="rId3">
                  <a:extLst>
                    <a:ext uri="{96DAC541-7B7A-43D3-8B79-37D633B846F1}">
                      <asvg:svgBlip xmlns:asvg="http://schemas.microsoft.com/office/drawing/2016/SVG/main" r:embed="rId4"/>
                    </a:ext>
                  </a:extLst>
                </a:blip>
              </a:buBlip>
            </a:pPr>
            <a:r>
              <a:rPr lang="en-GB" dirty="0"/>
              <a:t>Σωματικά - πονοκέφαλοι, προβλήματα στην πλάτη, καταπόνηση των ματιών κ.λπ.</a:t>
            </a:r>
          </a:p>
          <a:p>
            <a:pPr marL="342900" indent="-342900">
              <a:buBlip>
                <a:blip r:embed="rId3">
                  <a:extLst>
                    <a:ext uri="{96DAC541-7B7A-43D3-8B79-37D633B846F1}">
                      <asvg:svgBlip xmlns:asvg="http://schemas.microsoft.com/office/drawing/2016/SVG/main" r:embed="rId4"/>
                    </a:ext>
                  </a:extLst>
                </a:blip>
              </a:buBlip>
            </a:pPr>
            <a:r>
              <a:rPr lang="en-GB" dirty="0"/>
              <a:t>Ψυχικό - άγχος, εξουθένωση, μειωμένη παραγωγικότητα και χαμηλό ηθικό που οδηγεί σε χαμηλή απόδοση.</a:t>
            </a:r>
          </a:p>
          <a:p>
            <a:pPr marL="342900" indent="-342900">
              <a:buBlip>
                <a:blip r:embed="rId3">
                  <a:extLst>
                    <a:ext uri="{96DAC541-7B7A-43D3-8B79-37D633B846F1}">
                      <asvg:svgBlip xmlns:asvg="http://schemas.microsoft.com/office/drawing/2016/SVG/main" r:embed="rId4"/>
                    </a:ext>
                  </a:extLst>
                </a:blip>
              </a:buBlip>
            </a:pPr>
            <a:r>
              <a:rPr lang="en-GB" dirty="0"/>
              <a:t>Συναισθηματικά - τα μέσα κοινωνικής δικτύωσης είναι ιδιαίτερα επιρρεπή στο να προκαλούν πανικό και άγχος λόγω ψευδών ειδήσεων, συναισθημάτων ανεπάρκειας και ανισορροπίας μεταξύ εργασίας και ζωής.</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sz="3600" dirty="0"/>
              <a:t>Παράγοντες που μπορούν να επηρεάσουν την ψηφιακή ευημερία</a:t>
            </a:r>
          </a:p>
          <a:p>
            <a:r>
              <a:rPr lang="en-GB" sz="3600" dirty="0"/>
              <a:t>	</a:t>
            </a:r>
          </a:p>
          <a:p>
            <a:endParaRPr lang="en-US" dirty="0"/>
          </a:p>
        </p:txBody>
      </p:sp>
    </p:spTree>
    <p:extLst>
      <p:ext uri="{BB962C8B-B14F-4D97-AF65-F5344CB8AC3E}">
        <p14:creationId xmlns:p14="http://schemas.microsoft.com/office/powerpoint/2010/main" val="826197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0698" y="1567976"/>
            <a:ext cx="10875877"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sz="2100" dirty="0"/>
              <a:t>Η ενσωμάτωση ενός σχεδίου ψηφιακής ευεξίας στον πυρήνα του εργασιακού σας χώρου θα διασφαλίσει ότι χρησιμοποιείτε την τεχνολογία με τρόπο που εξυπηρετεί τον εργαζόμενο και τον κάνει πιο παραγωγικό, αντί η τεχνολογία να γίνεται επιζήμια για την ψυχική και σωματική ευεξία των εργαζομένων και να οδηγεί σε επαγγελματική εξουθένωση και άγχος, τα οποία μπορούν να επηρεάσουν το ηθικό και την απόδοση της εταιρείας. </a:t>
            </a:r>
            <a:r>
              <a:rPr lang="en-GB" sz="2100" dirty="0"/>
              <a:t>Μπορείτε να μάθετε ακολουθώντας τα x βήματα για την ανάπτυξη ενός σχεδίου</a:t>
            </a:r>
          </a:p>
          <a:p>
            <a:pPr marL="0" indent="0"/>
            <a:endParaRPr lang="en-IE" sz="2100" dirty="0"/>
          </a:p>
          <a:p>
            <a:pPr marL="342900" indent="-342900">
              <a:buBlip>
                <a:blip r:embed="rId3">
                  <a:extLst>
                    <a:ext uri="{96DAC541-7B7A-43D3-8B79-37D633B846F1}">
                      <asvg:svgBlip xmlns:asvg="http://schemas.microsoft.com/office/drawing/2016/SVG/main" r:embed="rId4"/>
                    </a:ext>
                  </a:extLst>
                </a:blip>
              </a:buBlip>
            </a:pPr>
            <a:r>
              <a:rPr lang="en-IE" sz="2100" b="1" dirty="0"/>
              <a:t>1.  Έρευνα: </a:t>
            </a:r>
            <a:r>
              <a:rPr lang="en-IE" sz="2100" dirty="0"/>
              <a:t>Η συλλογή δεδομένων από τους εργαζόμενους μπορεί να δώσει μια γενική εικόνα της τρέχουσας υγείας της ψηφιακής ευημερίας του χώρου εργασίας σας. Αυτό μπορεί να περιλαμβάνει την ερώτηση προς τους εργαζόμενους με τι δυσκολεύονται επί του παρόντος όσον αφορά τη χρήση της τεχνολογίας στον χώρο εργασίας ή την αξιολόγηση των απουσιών λόγω εργασιακού στρες ή επαγγελματικής εξουθένωσης. Μια ομάδα εστίασης μπορεί να είναι χρήσιμη σε αυτό το στάδιο για να προσδιοριστεί τι θέλουν ή χρειάζονται οι εργαζόμενοι σχετικά με τις πολιτικές ψηφιακής ευεξίας.</a:t>
            </a:r>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5">
                  <a:extLst>
                    <a:ext uri="{96DAC541-7B7A-43D3-8B79-37D633B846F1}">
                      <asvg:svgBlip xmlns:asvg="http://schemas.microsoft.com/office/drawing/2016/SVG/main" r:embed="rId6"/>
                    </a:ext>
                  </a:extLst>
                </a:blip>
              </a:buBlip>
            </a:pPr>
            <a:endParaRPr lang="en-GB" dirty="0"/>
          </a:p>
          <a:p>
            <a:pPr marL="342900" indent="-342900">
              <a:buBlip>
                <a:blip r:embed="rId5">
                  <a:extLst>
                    <a:ext uri="{96DAC541-7B7A-43D3-8B79-37D633B846F1}">
                      <asvg:svgBlip xmlns:asvg="http://schemas.microsoft.com/office/drawing/2016/SVG/main" r:embed="rId6"/>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48452"/>
            <a:ext cx="10595237" cy="803654"/>
          </a:xfrm>
        </p:spPr>
        <p:txBody>
          <a:bodyPr/>
          <a:lstStyle/>
          <a:p>
            <a:r>
              <a:rPr lang="en-IE" dirty="0"/>
              <a:t>Δημιουργία ενός αποτελεσματικού ψηφιακού σχεδίου ευεξίας</a:t>
            </a:r>
          </a:p>
          <a:p>
            <a:r>
              <a:rPr lang="en-GB" sz="3600" dirty="0"/>
              <a:t>	</a:t>
            </a:r>
          </a:p>
          <a:p>
            <a:endParaRPr lang="en-US" dirty="0"/>
          </a:p>
        </p:txBody>
      </p:sp>
    </p:spTree>
    <p:extLst>
      <p:ext uri="{BB962C8B-B14F-4D97-AF65-F5344CB8AC3E}">
        <p14:creationId xmlns:p14="http://schemas.microsoft.com/office/powerpoint/2010/main" val="2965680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3"/>
              </a:buBlip>
            </a:pPr>
            <a:r>
              <a:rPr lang="en-GB" dirty="0"/>
              <a:t>Το σύνδρομο της επαγγελματικής εξουθένωσης θα μπορούσε να οριστεί ως το αποτέλεσμα μιας διαδικασίας κατά την οποία το υποκείμενο εκτίθεται σε μια κατάσταση χρόνιου εργασιακού στρες και οι στρατηγικές αντιμετώπισης που χρησιμοποιεί δεν είναι αποτελεσματικές (Martínez, 2010). </a:t>
            </a:r>
          </a:p>
          <a:p>
            <a:pPr marL="342900" indent="-342900">
              <a:buBlip>
                <a:blip r:embed="rId3"/>
              </a:buBlip>
            </a:pPr>
            <a:endParaRPr lang="en-GB" dirty="0"/>
          </a:p>
          <a:p>
            <a:pPr marL="342900" indent="-342900">
              <a:buBlip>
                <a:blip r:embed="rId3"/>
              </a:buBlip>
            </a:pPr>
            <a:r>
              <a:rPr lang="en-GB" dirty="0"/>
              <a:t>Το σύνδρομο παράγεται από ένα συνδυασμό διαφορετικών πτυχών, όπως η προσαρμογή στις συνεχείς </a:t>
            </a:r>
            <a:r>
              <a:rPr lang="en-GB" b="1" dirty="0">
                <a:solidFill>
                  <a:schemeClr val="accent2"/>
                </a:solidFill>
              </a:rPr>
              <a:t>απαιτήσεις του εργασιακού χώρου</a:t>
            </a:r>
            <a:r>
              <a:rPr lang="en-GB" dirty="0"/>
              <a:t>, ο </a:t>
            </a:r>
            <a:r>
              <a:rPr lang="en-GB" b="1" dirty="0">
                <a:solidFill>
                  <a:schemeClr val="accent2"/>
                </a:solidFill>
              </a:rPr>
              <a:t>ανταγωνισμός</a:t>
            </a:r>
            <a:r>
              <a:rPr lang="en-GB" dirty="0"/>
              <a:t>, η </a:t>
            </a:r>
            <a:r>
              <a:rPr lang="en-GB" b="1" dirty="0">
                <a:solidFill>
                  <a:schemeClr val="accent2"/>
                </a:solidFill>
              </a:rPr>
              <a:t>εξάντληση</a:t>
            </a:r>
            <a:r>
              <a:rPr lang="en-GB" dirty="0"/>
              <a:t>, ο </a:t>
            </a:r>
            <a:r>
              <a:rPr lang="en-GB" b="1" dirty="0">
                <a:solidFill>
                  <a:schemeClr val="accent2"/>
                </a:solidFill>
              </a:rPr>
              <a:t>συναισθηματικός εκνευρισμός </a:t>
            </a:r>
            <a:r>
              <a:rPr lang="en-GB" dirty="0"/>
              <a:t>και η </a:t>
            </a:r>
            <a:r>
              <a:rPr lang="en-GB" b="1" dirty="0">
                <a:solidFill>
                  <a:schemeClr val="accent2"/>
                </a:solidFill>
              </a:rPr>
              <a:t>απομόνωση</a:t>
            </a:r>
            <a:r>
              <a:rPr lang="en-GB" dirty="0"/>
              <a:t>. Ο συνδυασμός αυτός μεταβάλλεται από τον όγκο των πληροφοριών με τις οποίες προχωράμε μέσα στην καθημερινότητά μας και ως αποτέλεσμα, το μυαλό μας είναι υπερσυνδεδεμένο και υπερδιεγερμένο. </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Ψηφιακή ευημερία: </a:t>
            </a:r>
            <a:r>
              <a:rPr lang="en-US" dirty="0"/>
              <a:t>.</a:t>
            </a:r>
            <a:endParaRPr lang="en-US" b="1" dirty="0"/>
          </a:p>
        </p:txBody>
      </p:sp>
    </p:spTree>
    <p:extLst>
      <p:ext uri="{BB962C8B-B14F-4D97-AF65-F5344CB8AC3E}">
        <p14:creationId xmlns:p14="http://schemas.microsoft.com/office/powerpoint/2010/main" val="200113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45325" y="1480294"/>
            <a:ext cx="11204089"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sz="2100" b="1" dirty="0"/>
              <a:t>2. Καθορισμός στόχων και σκοπών:</a:t>
            </a:r>
            <a:r>
              <a:rPr lang="en-IE" sz="2100" dirty="0"/>
              <a:t> Χρησιμοποιώντας τις πληροφορίες που συλλέξατε στο προηγούμενο βήμα, δημιουργήστε ένα σχέδιο και πολιτικές ευημερίας. Παραδείγματα αυτών των στόχων μπορεί να είναι:</a:t>
            </a:r>
          </a:p>
          <a:p>
            <a:pPr marL="1339850" indent="-538163">
              <a:buFont typeface="Arial" panose="020B0604020202020204" pitchFamily="34" charset="0"/>
              <a:buChar char="•"/>
            </a:pPr>
            <a:r>
              <a:rPr lang="en-IE" sz="2100" dirty="0"/>
              <a:t>Μείωση των απουσιών των εργαζομένων λόγω άγχους κατά ένα συγκεκριμένο ποσοστό.</a:t>
            </a:r>
          </a:p>
          <a:p>
            <a:pPr marL="1339850" indent="-538163">
              <a:buFont typeface="Arial" panose="020B0604020202020204" pitchFamily="34" charset="0"/>
              <a:buChar char="•"/>
            </a:pPr>
            <a:r>
              <a:rPr lang="en-IE" sz="2100" dirty="0"/>
              <a:t>Εξάλειψη των τηλεφωνικών κλήσεων, των μηνυμάτων ή των μηνυμάτων ηλεκτρονικού ταχυδρομείου εκτός ωραρίου.</a:t>
            </a:r>
          </a:p>
          <a:p>
            <a:pPr marL="342900" indent="-342900">
              <a:buBlip>
                <a:blip r:embed="rId3">
                  <a:extLst>
                    <a:ext uri="{96DAC541-7B7A-43D3-8B79-37D633B846F1}">
                      <asvg:svgBlip xmlns:asvg="http://schemas.microsoft.com/office/drawing/2016/SVG/main" r:embed="rId4"/>
                    </a:ext>
                  </a:extLst>
                </a:blip>
              </a:buBlip>
            </a:pPr>
            <a:r>
              <a:rPr lang="en-IE" sz="2100" b="1" dirty="0"/>
              <a:t>3. Προώθηση του σχεδίου: </a:t>
            </a:r>
            <a:r>
              <a:rPr lang="en-IE" sz="2100" dirty="0"/>
              <a:t>Βεβαιωθείτε ότι όλα τα μέλη της ομάδας γνωρίζουν για το σχέδιο και είναι ξεκάθαροι οι στόχοι του. Ανοίξτε τις γραμμές επικοινωνίας, ώστε οι εργαζόμενοι να μπορούν να παρέχουν ανατροφοδότηση σχετικά με το σχέδιο, προκειμένου να διασφαλιστεί η επιτυχία του. Παρακινήστε την </a:t>
            </a:r>
            <a:r>
              <a:rPr lang="en-IE" sz="2100" dirty="0" err="1"/>
              <a:t>ομάδα σαςνα </a:t>
            </a:r>
            <a:r>
              <a:rPr lang="en-IE" sz="2100" dirty="0"/>
              <a:t>συμμετέχει στο νέο σχέδιο ευεξίας δημιουργώντας ελκυστικό περιεχόμενο, όπως εβδομαδιαία ενημερωτικά δελτία ευεξίας, περιεχόμενο που προωθεί την ψηφιακή ευεξία ή μη ψηφιακές ομαδικές δραστηριότητες, όπως μαθήματα γυμναστικής ή εβδομαδιαίος ομαδικός περίπατος.</a:t>
            </a:r>
          </a:p>
          <a:p>
            <a:pPr marL="342900" indent="-342900">
              <a:buBlip>
                <a:blip r:embed="rId3">
                  <a:extLst>
                    <a:ext uri="{96DAC541-7B7A-43D3-8B79-37D633B846F1}">
                      <asvg:svgBlip xmlns:asvg="http://schemas.microsoft.com/office/drawing/2016/SVG/main" r:embed="rId4"/>
                    </a:ext>
                  </a:extLst>
                </a:blip>
              </a:buBlip>
            </a:pPr>
            <a:endParaRPr lang="en-IE" sz="2100" dirty="0"/>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5">
                  <a:extLst>
                    <a:ext uri="{96DAC541-7B7A-43D3-8B79-37D633B846F1}">
                      <asvg:svgBlip xmlns:asvg="http://schemas.microsoft.com/office/drawing/2016/SVG/main" r:embed="rId6"/>
                    </a:ext>
                  </a:extLst>
                </a:blip>
              </a:buBlip>
            </a:pPr>
            <a:endParaRPr lang="en-GB" dirty="0"/>
          </a:p>
          <a:p>
            <a:pPr marL="342900" indent="-342900">
              <a:buBlip>
                <a:blip r:embed="rId5">
                  <a:extLst>
                    <a:ext uri="{96DAC541-7B7A-43D3-8B79-37D633B846F1}">
                      <asvg:svgBlip xmlns:asvg="http://schemas.microsoft.com/office/drawing/2016/SVG/main" r:embed="rId6"/>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10698" y="423400"/>
            <a:ext cx="10595237" cy="803654"/>
          </a:xfrm>
        </p:spPr>
        <p:txBody>
          <a:bodyPr/>
          <a:lstStyle/>
          <a:p>
            <a:r>
              <a:rPr lang="en-IE" dirty="0"/>
              <a:t>Δημιουργία ενός αποτελεσματικού ψηφιακού σχεδίου ευεξίας</a:t>
            </a:r>
          </a:p>
          <a:p>
            <a:r>
              <a:rPr lang="en-GB" sz="3600" dirty="0"/>
              <a:t>	</a:t>
            </a:r>
          </a:p>
          <a:p>
            <a:endParaRPr lang="en-US" dirty="0"/>
          </a:p>
        </p:txBody>
      </p:sp>
    </p:spTree>
    <p:extLst>
      <p:ext uri="{BB962C8B-B14F-4D97-AF65-F5344CB8AC3E}">
        <p14:creationId xmlns:p14="http://schemas.microsoft.com/office/powerpoint/2010/main" val="10465501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04513"/>
            <a:ext cx="10925981" cy="3722048"/>
          </a:xfrm>
        </p:spPr>
        <p:txBody>
          <a:bodyPr/>
          <a:lstStyle/>
          <a:p>
            <a:pPr marL="0" indent="0"/>
            <a:endParaRPr lang="en-GB" sz="2100" dirty="0"/>
          </a:p>
          <a:p>
            <a:pPr marL="342900" indent="-342900">
              <a:buBlip>
                <a:blip r:embed="rId3">
                  <a:extLst>
                    <a:ext uri="{96DAC541-7B7A-43D3-8B79-37D633B846F1}">
                      <asvg:svgBlip xmlns:asvg="http://schemas.microsoft.com/office/drawing/2016/SVG/main" r:embed="rId4"/>
                    </a:ext>
                  </a:extLst>
                </a:blip>
              </a:buBlip>
            </a:pPr>
            <a:r>
              <a:rPr lang="en-GB" sz="2100" b="1" dirty="0"/>
              <a:t>4. Να ηγηθείτε και να δημιουργήσετε μια κουλτούρα αποσύνδεσης: </a:t>
            </a:r>
            <a:r>
              <a:rPr lang="en-GB" sz="2100" dirty="0"/>
              <a:t>Δώστε το παράδειγμα και προωθήστε μια υγιή κουλτούρα διακοπής της λειτουργίας στο χώρο εργασίας. Δείξτε στους υπαλλήλους ότι είναι εντάξει να απομακρυνθούν από το γραφείο και δημιουργήστε μια διασκεδαστική και κοινωνική δραστηριότητα για όλο το προσωπικό, όπως μια λέσχη περιπάτου για το γραφείο, ώστε να αποσυμπιέζεται και να κάνει ένα διάλειμμα μακριά από τις οθόνες.</a:t>
            </a:r>
          </a:p>
          <a:p>
            <a:pPr marL="342900" indent="-342900">
              <a:buBlip>
                <a:blip r:embed="rId3">
                  <a:extLst>
                    <a:ext uri="{96DAC541-7B7A-43D3-8B79-37D633B846F1}">
                      <asvg:svgBlip xmlns:asvg="http://schemas.microsoft.com/office/drawing/2016/SVG/main" r:embed="rId4"/>
                    </a:ext>
                  </a:extLst>
                </a:blip>
              </a:buBlip>
            </a:pPr>
            <a:r>
              <a:rPr lang="en-GB" sz="2100" b="1" dirty="0"/>
              <a:t>5. Ενσωματώστε την ψηφιακή ευεξία σε κάθε πτυχή της εργασιακής ζωής: </a:t>
            </a:r>
            <a:r>
              <a:rPr lang="en-GB" sz="2100" dirty="0"/>
              <a:t>Οι διευθυντές θα πρέπει να διασφαλίζουν ότι ενθαρρύνουν το προσωπικό να συμμετάσχει στο σχέδιο ευημερίας και να κάνει ενεργά προτάσεις και προσπάθειες για βελτίωση. Όταν τα μέλη της ομάδας αισθάνονται ότι έχουν λόγο, είναι πιο πιθανό να είναι πιο παραγωγικά, δεσμευμένα και αξιολογημένα. Οι διευθυντές μπορούν να ορίσουν έναν πρεσβευτή ευημερίας για την ομάδα για να βελτιώσουν το ηθικό και να κάνουν τον εργασιακό χώρο πιο ευτυχισμένο και πιο ανθεκτικό.</a:t>
            </a:r>
          </a:p>
          <a:p>
            <a:pPr marL="342900" indent="-342900">
              <a:buBlip>
                <a:blip r:embed="rId3">
                  <a:extLst>
                    <a:ext uri="{96DAC541-7B7A-43D3-8B79-37D633B846F1}">
                      <asvg:svgBlip xmlns:asvg="http://schemas.microsoft.com/office/drawing/2016/SVG/main" r:embed="rId4"/>
                    </a:ext>
                  </a:extLst>
                </a:blip>
              </a:buBlip>
            </a:pPr>
            <a:r>
              <a:rPr lang="en-GB" sz="2100" dirty="0"/>
              <a:t>Θα πρέπει επίσης να λαμβάνετε υπόψη σας τον ψηφιακό φόρτο εργασίας κατά τη διενέργεια αξιολογήσεων του προσωπικού ή αξιολογήσεων επιδόσεων.</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65454" y="452165"/>
            <a:ext cx="10828165" cy="803654"/>
          </a:xfrm>
        </p:spPr>
        <p:txBody>
          <a:bodyPr/>
          <a:lstStyle/>
          <a:p>
            <a:r>
              <a:rPr lang="en-IE" dirty="0"/>
              <a:t>Δημιουργία ενός αποτελεσματικού ψηφιακού σχεδίου ευεξίας</a:t>
            </a:r>
          </a:p>
          <a:p>
            <a:r>
              <a:rPr lang="en-GB" sz="3600" dirty="0"/>
              <a:t>	 </a:t>
            </a:r>
          </a:p>
          <a:p>
            <a:endParaRPr lang="en-US" dirty="0"/>
          </a:p>
        </p:txBody>
      </p:sp>
    </p:spTree>
    <p:extLst>
      <p:ext uri="{BB962C8B-B14F-4D97-AF65-F5344CB8AC3E}">
        <p14:creationId xmlns:p14="http://schemas.microsoft.com/office/powerpoint/2010/main" val="23779275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4595EC-3258-AB68-D16D-79227F4386BD}"/>
              </a:ext>
            </a:extLst>
          </p:cNvPr>
          <p:cNvSpPr>
            <a:spLocks noGrp="1"/>
          </p:cNvSpPr>
          <p:nvPr>
            <p:ph type="body" sz="quarter" idx="18"/>
          </p:nvPr>
        </p:nvSpPr>
        <p:spPr>
          <a:xfrm>
            <a:off x="992776" y="1882894"/>
            <a:ext cx="4565949" cy="3025975"/>
          </a:xfrm>
        </p:spPr>
        <p:txBody>
          <a:bodyPr/>
          <a:lstStyle/>
          <a:p>
            <a:pPr marL="0"/>
            <a:r>
              <a:rPr lang="en-IE" dirty="0"/>
              <a:t>Υπάρχουν 5 βασικά βήματα για τη δημιουργία μιας πολιτικής ψηφιακής ευεξίας, τα οποία θα αναλύσουμε λεπτομερέστερα στις επόμενες διαφάνειες.</a:t>
            </a:r>
          </a:p>
          <a:p>
            <a:pPr marL="0"/>
            <a:r>
              <a:rPr lang="en-IE" dirty="0"/>
              <a:t>Είναι σημαντικό να ακολουθήσετε κάθε βήμα για να διασφαλίσετε μια αποτελεσματική πολιτική στην οποία θα μπορούν να ανατρέχουν όλοι οι εργαζόμενοι κατά περίπτωση.</a:t>
            </a:r>
          </a:p>
          <a:p>
            <a:endParaRPr lang="en-GB" dirty="0"/>
          </a:p>
          <a:p>
            <a:endParaRPr lang="en-GB" dirty="0"/>
          </a:p>
          <a:p>
            <a:endParaRPr lang="en-ZA" dirty="0"/>
          </a:p>
        </p:txBody>
      </p:sp>
      <p:sp>
        <p:nvSpPr>
          <p:cNvPr id="3" name="Text Placeholder 2">
            <a:extLst>
              <a:ext uri="{FF2B5EF4-FFF2-40B4-BE49-F238E27FC236}">
                <a16:creationId xmlns:a16="http://schemas.microsoft.com/office/drawing/2014/main" id="{43681BD0-9313-4F1B-C18D-27E3FCB67156}"/>
              </a:ext>
            </a:extLst>
          </p:cNvPr>
          <p:cNvSpPr>
            <a:spLocks noGrp="1"/>
          </p:cNvSpPr>
          <p:nvPr>
            <p:ph type="body" sz="quarter" idx="16"/>
          </p:nvPr>
        </p:nvSpPr>
        <p:spPr>
          <a:xfrm>
            <a:off x="992776" y="639721"/>
            <a:ext cx="4990998" cy="992652"/>
          </a:xfrm>
        </p:spPr>
        <p:txBody>
          <a:bodyPr/>
          <a:lstStyle/>
          <a:p>
            <a:r>
              <a:rPr lang="en-IE" sz="3600" dirty="0"/>
              <a:t>Δημιουργία πολιτικής ψηφιακής ευεξίας</a:t>
            </a:r>
          </a:p>
        </p:txBody>
      </p:sp>
      <p:sp>
        <p:nvSpPr>
          <p:cNvPr id="4" name="TextBox 3">
            <a:extLst>
              <a:ext uri="{FF2B5EF4-FFF2-40B4-BE49-F238E27FC236}">
                <a16:creationId xmlns:a16="http://schemas.microsoft.com/office/drawing/2014/main" id="{2F1B7551-CC3A-9484-725C-1B43C904666B}"/>
              </a:ext>
            </a:extLst>
          </p:cNvPr>
          <p:cNvSpPr txBox="1"/>
          <p:nvPr/>
        </p:nvSpPr>
        <p:spPr>
          <a:xfrm>
            <a:off x="992776" y="4999776"/>
            <a:ext cx="2990850" cy="369332"/>
          </a:xfrm>
          <a:prstGeom prst="rect">
            <a:avLst/>
          </a:prstGeom>
          <a:noFill/>
        </p:spPr>
        <p:txBody>
          <a:bodyPr wrap="square" rtlCol="0">
            <a:spAutoFit/>
          </a:bodyPr>
          <a:lstStyle/>
          <a:p>
            <a:r>
              <a:rPr lang="en-IE" dirty="0">
                <a:solidFill>
                  <a:schemeClr val="bg1"/>
                </a:solidFill>
                <a:hlinkClick r:id="rId2">
                  <a:extLst>
                    <a:ext uri="{A12FA001-AC4F-418D-AE19-62706E023703}">
                      <ahyp:hlinkClr xmlns:ahyp="http://schemas.microsoft.com/office/drawing/2018/hyperlinkcolor" val="tx"/>
                    </a:ext>
                  </a:extLst>
                </a:hlinkClick>
              </a:rPr>
              <a:t>Πηγή</a:t>
            </a:r>
            <a:endParaRPr lang="en-IE" dirty="0">
              <a:solidFill>
                <a:schemeClr val="bg1"/>
              </a:solidFill>
            </a:endParaRPr>
          </a:p>
        </p:txBody>
      </p:sp>
      <p:sp>
        <p:nvSpPr>
          <p:cNvPr id="8" name="TextBox 7">
            <a:extLst>
              <a:ext uri="{FF2B5EF4-FFF2-40B4-BE49-F238E27FC236}">
                <a16:creationId xmlns:a16="http://schemas.microsoft.com/office/drawing/2014/main" id="{1E29EF1B-5868-8E9F-FFC4-F3C6E9531E2B}"/>
              </a:ext>
            </a:extLst>
          </p:cNvPr>
          <p:cNvSpPr txBox="1"/>
          <p:nvPr/>
        </p:nvSpPr>
        <p:spPr>
          <a:xfrm>
            <a:off x="6978129" y="378111"/>
            <a:ext cx="4378451" cy="523220"/>
          </a:xfrm>
          <a:prstGeom prst="rect">
            <a:avLst/>
          </a:prstGeom>
          <a:noFill/>
        </p:spPr>
        <p:txBody>
          <a:bodyPr wrap="square" rtlCol="0">
            <a:spAutoFit/>
          </a:bodyPr>
          <a:lstStyle/>
          <a:p>
            <a:r>
              <a:rPr lang="en-IE" sz="2800" b="1" dirty="0">
                <a:solidFill>
                  <a:schemeClr val="accent3"/>
                </a:solidFill>
              </a:rPr>
              <a:t>Τα Πέντε Βήματα:</a:t>
            </a:r>
          </a:p>
        </p:txBody>
      </p:sp>
      <p:sp>
        <p:nvSpPr>
          <p:cNvPr id="9" name="TextBox 8">
            <a:extLst>
              <a:ext uri="{FF2B5EF4-FFF2-40B4-BE49-F238E27FC236}">
                <a16:creationId xmlns:a16="http://schemas.microsoft.com/office/drawing/2014/main" id="{32A30DA5-D5FC-B9D5-2C87-14A7F6FC3ECD}"/>
              </a:ext>
            </a:extLst>
          </p:cNvPr>
          <p:cNvSpPr txBox="1"/>
          <p:nvPr/>
        </p:nvSpPr>
        <p:spPr>
          <a:xfrm>
            <a:off x="6815290" y="1632373"/>
            <a:ext cx="4990998" cy="2769989"/>
          </a:xfrm>
          <a:prstGeom prst="rect">
            <a:avLst/>
          </a:prstGeom>
          <a:noFill/>
        </p:spPr>
        <p:txBody>
          <a:bodyPr wrap="square" rtlCol="0">
            <a:spAutoFit/>
          </a:bodyPr>
          <a:lstStyle/>
          <a:p>
            <a:pPr marL="342900" indent="-342900">
              <a:buAutoNum type="arabicPeriod"/>
            </a:pPr>
            <a:r>
              <a:rPr lang="en-IE" sz="2400" dirty="0">
                <a:solidFill>
                  <a:srgbClr val="000000"/>
                </a:solidFill>
              </a:rPr>
              <a:t>Εξηγήστε την ανάγκη για την πολιτική</a:t>
            </a:r>
          </a:p>
          <a:p>
            <a:pPr marL="342900" indent="-342900">
              <a:buAutoNum type="arabicPeriod"/>
            </a:pPr>
            <a:r>
              <a:rPr lang="en-IE" sz="2400" dirty="0">
                <a:solidFill>
                  <a:srgbClr val="000000"/>
                </a:solidFill>
              </a:rPr>
              <a:t>Περιγράψτε τους στόχους της πολιτικής </a:t>
            </a:r>
          </a:p>
          <a:p>
            <a:pPr marL="342900" indent="-342900">
              <a:buAutoNum type="arabicPeriod"/>
            </a:pPr>
            <a:r>
              <a:rPr lang="en-IE" sz="2400" dirty="0">
                <a:solidFill>
                  <a:srgbClr val="000000"/>
                </a:solidFill>
              </a:rPr>
              <a:t>Στόχοι της πολιτικής</a:t>
            </a:r>
          </a:p>
          <a:p>
            <a:pPr marL="342900" indent="-342900">
              <a:buFontTx/>
              <a:buAutoNum type="arabicPeriod"/>
            </a:pPr>
            <a:r>
              <a:rPr lang="en-IE" sz="2400" dirty="0">
                <a:solidFill>
                  <a:srgbClr val="000000"/>
                </a:solidFill>
              </a:rPr>
              <a:t>Αποτελεσματική επικοινωνία</a:t>
            </a:r>
          </a:p>
          <a:p>
            <a:pPr marL="342900" indent="-342900">
              <a:buFontTx/>
              <a:buAutoNum type="arabicPeriod"/>
            </a:pPr>
            <a:r>
              <a:rPr lang="en-IE" sz="2400" dirty="0">
                <a:solidFill>
                  <a:srgbClr val="000000"/>
                </a:solidFill>
              </a:rPr>
              <a:t>Επανεξέταση και παρακολούθηση</a:t>
            </a:r>
          </a:p>
          <a:p>
            <a:endParaRPr lang="en-IE" sz="1800" dirty="0"/>
          </a:p>
          <a:p>
            <a:pPr marL="342900" indent="-342900">
              <a:buAutoNum type="arabicPeriod"/>
            </a:pPr>
            <a:endParaRPr lang="en-IE" sz="1800" dirty="0"/>
          </a:p>
          <a:p>
            <a:endParaRPr lang="en-IE" dirty="0"/>
          </a:p>
        </p:txBody>
      </p:sp>
    </p:spTree>
    <p:extLst>
      <p:ext uri="{BB962C8B-B14F-4D97-AF65-F5344CB8AC3E}">
        <p14:creationId xmlns:p14="http://schemas.microsoft.com/office/powerpoint/2010/main" val="35092166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954201"/>
            <a:ext cx="10925981" cy="3722048"/>
          </a:xfrm>
        </p:spPr>
        <p:txBody>
          <a:bodyPr/>
          <a:lstStyle/>
          <a:p>
            <a:pPr marL="0" indent="0"/>
            <a:endParaRPr lang="en-GB" dirty="0"/>
          </a:p>
          <a:p>
            <a:pPr>
              <a:lnSpc>
                <a:spcPct val="107000"/>
              </a:lnSpc>
              <a:spcAft>
                <a:spcPts val="800"/>
              </a:spcAft>
            </a:pPr>
            <a:r>
              <a:rPr lang="en-IE" sz="2200" dirty="0">
                <a:effectLst/>
                <a:latin typeface="Calibri" panose="020F0502020204030204" pitchFamily="34" charset="0"/>
                <a:ea typeface="Calibri" panose="020F0502020204030204" pitchFamily="34" charset="0"/>
              </a:rPr>
              <a:t>Το "πώς και γιατί" είναι ένα σημαντικό βήμα κατά τη σύνταξη μιας πολιτικής ευεξίας. Αυτό θα σας βοηθήσει να είστε διαφανείς με τα μέλη της ομάδας και θα διασφαλίσει επίσης ότι η πολιτική είναι αποτελεσματική.</a:t>
            </a:r>
          </a:p>
          <a:p>
            <a:pPr>
              <a:lnSpc>
                <a:spcPct val="107000"/>
              </a:lnSpc>
              <a:spcAft>
                <a:spcPts val="800"/>
              </a:spcAft>
            </a:pPr>
            <a:r>
              <a:rPr lang="en-IE" sz="2200" dirty="0">
                <a:effectLst/>
                <a:latin typeface="Calibri" panose="020F0502020204030204" pitchFamily="34" charset="0"/>
                <a:ea typeface="Calibri" panose="020F0502020204030204" pitchFamily="34" charset="0"/>
              </a:rPr>
              <a:t>Είναι σημαντικό να εξηγήσετε πώς και γιατί η ψυχική ευεξία μπορεί να επηρεάσει τα μέλη της ομάδας , καθώς και να τονίσετε τα οφέλη της θετικής ευεξίας στο χώρο εργασίας. Μπορείτε επίσης να εξηγήσετε για την οργανωτική κουλτούρα και πώς αυτή επηρεάζει </a:t>
            </a:r>
            <a:r>
              <a:rPr lang="en-IE" sz="2200" dirty="0">
                <a:latin typeface="Calibri" panose="020F0502020204030204" pitchFamily="34" charset="0"/>
                <a:ea typeface="Calibri" panose="020F0502020204030204" pitchFamily="34" charset="0"/>
              </a:rPr>
              <a:t>τον χώρο εργασίας.</a:t>
            </a:r>
          </a:p>
          <a:p>
            <a:pPr>
              <a:lnSpc>
                <a:spcPct val="107000"/>
              </a:lnSpc>
              <a:spcAft>
                <a:spcPts val="800"/>
              </a:spcAft>
            </a:pPr>
            <a:r>
              <a:rPr lang="en-IE" sz="2200" dirty="0">
                <a:effectLst/>
                <a:latin typeface="Calibri" panose="020F0502020204030204" pitchFamily="34" charset="0"/>
                <a:ea typeface="Calibri" panose="020F0502020204030204" pitchFamily="34" charset="0"/>
              </a:rPr>
              <a:t>Για παράδειγμα, μπορεί να έχετε αναγνωρίσει ότι στον οργανισμό σας υπάρχει ο κανόνας να εργάζεστε πέραν του συμβατικού σας ωραρίου. Ενώ το προσωπικό μπορεί αρχικά να μην ενοχλείται από αυτό, μπορεί τελικά να προκαλέσει προβλήματα στο μέλλον, ιδίως όσον αφορά την επαγγελματική εξουθένωση και την εναλλαγή προσωπικού.</a:t>
            </a:r>
          </a:p>
          <a:p>
            <a:pPr marL="342900" indent="-342900">
              <a:buBlip>
                <a:blip r:embed="rId3">
                  <a:extLst>
                    <a:ext uri="{96DAC541-7B7A-43D3-8B79-37D633B846F1}">
                      <asvg:svgBlip xmlns:asvg="http://schemas.microsoft.com/office/drawing/2016/SVG/main" r:embed="rId4"/>
                    </a:ext>
                  </a:extLst>
                </a:blip>
              </a:buBlip>
            </a:pPr>
            <a:endParaRPr lang="en-IE" sz="2200"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29125" y="702686"/>
            <a:ext cx="10595237" cy="803654"/>
          </a:xfrm>
        </p:spPr>
        <p:txBody>
          <a:bodyPr/>
          <a:lstStyle/>
          <a:p>
            <a:r>
              <a:rPr lang="en-IE" dirty="0"/>
              <a:t>Βήμα 1. Εξήγηση της ανάγκης για την πολιτική</a:t>
            </a:r>
          </a:p>
          <a:p>
            <a:r>
              <a:rPr lang="en-GB" sz="3600" dirty="0"/>
              <a:t>	</a:t>
            </a:r>
          </a:p>
        </p:txBody>
      </p:sp>
    </p:spTree>
    <p:extLst>
      <p:ext uri="{BB962C8B-B14F-4D97-AF65-F5344CB8AC3E}">
        <p14:creationId xmlns:p14="http://schemas.microsoft.com/office/powerpoint/2010/main" val="21807216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104513"/>
            <a:ext cx="10763142" cy="3722048"/>
          </a:xfrm>
        </p:spPr>
        <p:txBody>
          <a:bodyPr/>
          <a:lstStyle/>
          <a:p>
            <a:pPr marL="0" indent="0"/>
            <a:endParaRPr lang="en-GB" dirty="0"/>
          </a:p>
          <a:p>
            <a:pPr marL="0" indent="0">
              <a:lnSpc>
                <a:spcPct val="107000"/>
              </a:lnSpc>
              <a:spcAft>
                <a:spcPts val="800"/>
              </a:spcAft>
            </a:pPr>
            <a:r>
              <a:rPr lang="en-IE" sz="2400" dirty="0">
                <a:effectLst/>
                <a:latin typeface="Calibri" panose="020F0502020204030204" pitchFamily="34" charset="0"/>
                <a:ea typeface="Calibri" panose="020F0502020204030204" pitchFamily="34" charset="0"/>
              </a:rPr>
              <a:t>Είναι σημαντικό η πολιτική σας να έχει σαφή στόχο, ώστε τα </a:t>
            </a:r>
            <a:r>
              <a:rPr lang="en-IE" dirty="0">
                <a:latin typeface="Calibri" panose="020F0502020204030204" pitchFamily="34" charset="0"/>
                <a:ea typeface="Calibri" panose="020F0502020204030204" pitchFamily="34" charset="0"/>
              </a:rPr>
              <a:t>μέλη της ομάδας </a:t>
            </a:r>
            <a:r>
              <a:rPr lang="en-IE" sz="2400" dirty="0">
                <a:effectLst/>
                <a:latin typeface="Calibri" panose="020F0502020204030204" pitchFamily="34" charset="0"/>
                <a:ea typeface="Calibri" panose="020F0502020204030204" pitchFamily="34" charset="0"/>
              </a:rPr>
              <a:t>να γνωρίζουν τι να περιμένουν και ποια είναι τα αποτελέσματα και οι προθέσεις της πολιτικής. Θυμηθείτε να αξιολογείτε και να ενημερώνετε τακτικά την πολιτική καθώς η επιχείρησή σας αλλάζει και αναπτύσσεται.</a:t>
            </a:r>
          </a:p>
          <a:p>
            <a:pPr marL="0" indent="0">
              <a:lnSpc>
                <a:spcPct val="107000"/>
              </a:lnSpc>
              <a:spcAft>
                <a:spcPts val="800"/>
              </a:spcAft>
            </a:pPr>
            <a:r>
              <a:rPr lang="en-IE" sz="2400" dirty="0">
                <a:effectLst/>
                <a:latin typeface="Calibri" panose="020F0502020204030204" pitchFamily="34" charset="0"/>
                <a:ea typeface="Calibri" panose="020F0502020204030204" pitchFamily="34" charset="0"/>
              </a:rPr>
              <a:t>Παραδείγματα των στόχων της πολιτικής σας μπορεί να είναι η προώθηση μιας κουλτούρας στο χώρο εργασίας που προωθεί υγιεινές συνήθειες </a:t>
            </a:r>
            <a:r>
              <a:rPr lang="en-IE" sz="2400" dirty="0">
                <a:latin typeface="Calibri" panose="020F0502020204030204" pitchFamily="34" charset="0"/>
                <a:ea typeface="Calibri" panose="020F0502020204030204" pitchFamily="34" charset="0"/>
              </a:rPr>
              <a:t>που λαμβάνουν χώρα μακριά από τις οθόνες, </a:t>
            </a:r>
            <a:r>
              <a:rPr lang="en-IE" sz="2400" dirty="0">
                <a:effectLst/>
                <a:latin typeface="Calibri" panose="020F0502020204030204" pitchFamily="34" charset="0"/>
                <a:ea typeface="Calibri" panose="020F0502020204030204" pitchFamily="34" charset="0"/>
              </a:rPr>
              <a:t>όπως προγράμματα άσκησης. Για παράδειγμα, δοκιμάστε να ενθαρρύνετε έναν καθημερινό περίπατο με τους συναδέλφους κατά τη διάρκεια του γεύματος για κοινωνικές πτυχές και μείωση του στρες.</a:t>
            </a:r>
            <a:endParaRPr lang="en-IE" sz="3200" dirty="0"/>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02686"/>
            <a:ext cx="10595237" cy="803654"/>
          </a:xfrm>
        </p:spPr>
        <p:txBody>
          <a:bodyPr/>
          <a:lstStyle/>
          <a:p>
            <a:r>
              <a:rPr lang="en-IE" dirty="0"/>
              <a:t>Βήμα 2. Δημιουργία στόχου για την πολιτική</a:t>
            </a:r>
          </a:p>
          <a:p>
            <a:r>
              <a:rPr lang="en-GB" sz="3600" dirty="0"/>
              <a:t>	</a:t>
            </a:r>
          </a:p>
        </p:txBody>
      </p:sp>
    </p:spTree>
    <p:extLst>
      <p:ext uri="{BB962C8B-B14F-4D97-AF65-F5344CB8AC3E}">
        <p14:creationId xmlns:p14="http://schemas.microsoft.com/office/powerpoint/2010/main" val="16924459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104513"/>
            <a:ext cx="10763142" cy="3722048"/>
          </a:xfrm>
        </p:spPr>
        <p:txBody>
          <a:bodyPr/>
          <a:lstStyle/>
          <a:p>
            <a:pPr marL="0" indent="0"/>
            <a:endParaRPr lang="en-GB" dirty="0"/>
          </a:p>
          <a:p>
            <a:pPr>
              <a:lnSpc>
                <a:spcPct val="107000"/>
              </a:lnSpc>
              <a:spcAft>
                <a:spcPts val="800"/>
              </a:spcAft>
            </a:pPr>
            <a:r>
              <a:rPr lang="en-IE" sz="2200" dirty="0">
                <a:effectLst/>
                <a:latin typeface="Calibri" panose="020F0502020204030204" pitchFamily="34" charset="0"/>
                <a:ea typeface="Calibri" panose="020F0502020204030204" pitchFamily="34" charset="0"/>
              </a:rPr>
              <a:t>Οι στόχοι της πολιτικής σας θα πρέπει να είναι SMART - </a:t>
            </a:r>
            <a:r>
              <a:rPr lang="en-IE" sz="2200" b="1" dirty="0">
                <a:effectLst/>
                <a:latin typeface="Calibri" panose="020F0502020204030204" pitchFamily="34" charset="0"/>
                <a:ea typeface="Calibri" panose="020F0502020204030204" pitchFamily="34" charset="0"/>
              </a:rPr>
              <a:t>συγκεκριμένοι, μετρήσιμοι, εφικτοί, ρεαλιστικοί </a:t>
            </a:r>
            <a:r>
              <a:rPr lang="en-IE" sz="2200" dirty="0">
                <a:effectLst/>
                <a:latin typeface="Calibri" panose="020F0502020204030204" pitchFamily="34" charset="0"/>
                <a:ea typeface="Calibri" panose="020F0502020204030204" pitchFamily="34" charset="0"/>
              </a:rPr>
              <a:t>και </a:t>
            </a:r>
            <a:r>
              <a:rPr lang="en-IE" sz="2200" b="1" dirty="0">
                <a:effectLst/>
                <a:latin typeface="Calibri" panose="020F0502020204030204" pitchFamily="34" charset="0"/>
                <a:ea typeface="Calibri" panose="020F0502020204030204" pitchFamily="34" charset="0"/>
              </a:rPr>
              <a:t>χρονικά προσδιορισμένοι, </a:t>
            </a:r>
            <a:r>
              <a:rPr lang="en-IE" sz="2200" dirty="0">
                <a:effectLst/>
                <a:latin typeface="Calibri" panose="020F0502020204030204" pitchFamily="34" charset="0"/>
                <a:ea typeface="Calibri" panose="020F0502020204030204" pitchFamily="34" charset="0"/>
              </a:rPr>
              <a:t>ώστε να εξασφαλίζονται επιτυχή αποτελέσματα. Ακολουθούν ορισμένα παραδείγματα στόχων προς υλοποίηση:</a:t>
            </a:r>
          </a:p>
          <a:p>
            <a:pPr marL="342900" indent="-342900">
              <a:lnSpc>
                <a:spcPct val="107000"/>
              </a:lnSpc>
              <a:spcAft>
                <a:spcPts val="800"/>
              </a:spcAft>
              <a:buAutoNum type="arabicPeriod"/>
            </a:pPr>
            <a:r>
              <a:rPr lang="en-IE" sz="2200" dirty="0">
                <a:latin typeface="Calibri" panose="020F0502020204030204" pitchFamily="34" charset="0"/>
                <a:ea typeface="Calibri" panose="020F0502020204030204" pitchFamily="34" charset="0"/>
              </a:rPr>
              <a:t>Να προωθήσει μια κουλτούρα ψηφιακής ευημερίας στον εργασιακό χώρο, διασφαλίζοντας ότι οι εργαζόμενοι τηρούν τον φόρτο εργασίας τους και δεν υπερβάλλουν εαυτόν.</a:t>
            </a:r>
          </a:p>
          <a:p>
            <a:pPr marL="342900" indent="-342900">
              <a:lnSpc>
                <a:spcPct val="107000"/>
              </a:lnSpc>
              <a:spcAft>
                <a:spcPts val="800"/>
              </a:spcAft>
              <a:buAutoNum type="arabicPeriod"/>
            </a:pPr>
            <a:r>
              <a:rPr lang="en-IE" sz="2200" dirty="0">
                <a:effectLst/>
                <a:latin typeface="Calibri" panose="020F0502020204030204" pitchFamily="34" charset="0"/>
                <a:ea typeface="Calibri" panose="020F0502020204030204" pitchFamily="34" charset="0"/>
              </a:rPr>
              <a:t>Παροχή καθοδήγησης και υποστήριξης στο προσωπικό που αισθάνεται εξουθενωμένο ή αγχωμένο λόγω θεμάτων ψηφιακής ευημερίας.</a:t>
            </a:r>
          </a:p>
          <a:p>
            <a:pPr marL="342900" indent="-342900">
              <a:lnSpc>
                <a:spcPct val="107000"/>
              </a:lnSpc>
              <a:spcAft>
                <a:spcPts val="800"/>
              </a:spcAft>
              <a:buAutoNum type="arabicPeriod"/>
            </a:pPr>
            <a:r>
              <a:rPr lang="en-IE" sz="2200" dirty="0">
                <a:latin typeface="Calibri" panose="020F0502020204030204" pitchFamily="34" charset="0"/>
                <a:ea typeface="Calibri" panose="020F0502020204030204" pitchFamily="34" charset="0"/>
              </a:rPr>
              <a:t>Ευαισθητοποίηση σχετικά με τη σημασία της σωματικής ευεξίας για την καταπολέμηση των αρνητικών επιπτώσεων της τεχνολογίας.</a:t>
            </a:r>
            <a:endParaRPr lang="en-IE" sz="2200" dirty="0">
              <a:effectLst/>
              <a:latin typeface="Calibri" panose="020F0502020204030204" pitchFamily="34" charset="0"/>
              <a:ea typeface="Calibri" panose="020F0502020204030204" pitchFamily="34" charset="0"/>
            </a:endParaRP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02686"/>
            <a:ext cx="10595237" cy="803654"/>
          </a:xfrm>
        </p:spPr>
        <p:txBody>
          <a:bodyPr/>
          <a:lstStyle/>
          <a:p>
            <a:r>
              <a:rPr lang="en-IE" dirty="0"/>
              <a:t>Βήμα 3. Στόχοι της πολιτικής</a:t>
            </a:r>
          </a:p>
          <a:p>
            <a:r>
              <a:rPr lang="en-GB" sz="3600" dirty="0"/>
              <a:t>	</a:t>
            </a:r>
          </a:p>
        </p:txBody>
      </p:sp>
    </p:spTree>
    <p:extLst>
      <p:ext uri="{BB962C8B-B14F-4D97-AF65-F5344CB8AC3E}">
        <p14:creationId xmlns:p14="http://schemas.microsoft.com/office/powerpoint/2010/main" val="32621298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716207"/>
            <a:ext cx="11160246" cy="3722048"/>
          </a:xfrm>
        </p:spPr>
        <p:txBody>
          <a:bodyPr/>
          <a:lstStyle/>
          <a:p>
            <a:pPr marL="0" indent="0"/>
            <a:endParaRPr lang="en-GB" dirty="0"/>
          </a:p>
          <a:p>
            <a:pPr algn="ctr"/>
            <a:r>
              <a:rPr lang="en-IE" sz="2000" b="1" i="1" dirty="0">
                <a:solidFill>
                  <a:schemeClr val="accent2"/>
                </a:solidFill>
              </a:rPr>
              <a:t>"</a:t>
            </a:r>
            <a:r>
              <a:rPr lang="en-IE" sz="2000" b="1" i="1" dirty="0">
                <a:solidFill>
                  <a:schemeClr val="accent2"/>
                </a:solidFill>
                <a:latin typeface="Calibri" panose="020F0502020204030204" pitchFamily="34" charset="0"/>
                <a:ea typeface="Calibri" panose="020F0502020204030204" pitchFamily="34" charset="0"/>
              </a:rPr>
              <a:t>Να προωθήσουμε μια κουλτούρα ψηφιακής ευημερίας στον εργασιακό χώρο, διασφαλίζοντας ότι τα μέλη της ομάδας τηρούν τον φόρτο εργασίας τους και δεν υπερβάλλουν εαυτόν."</a:t>
            </a:r>
          </a:p>
          <a:p>
            <a:r>
              <a:rPr lang="en-IE" sz="2000" b="1" dirty="0">
                <a:latin typeface="Calibri" panose="020F0502020204030204" pitchFamily="34" charset="0"/>
                <a:ea typeface="Calibri" panose="020F0502020204030204" pitchFamily="34" charset="0"/>
              </a:rPr>
              <a:t>Οι δράσεις για αυτόν τον στόχο μπορούν να περιλαμβάνουν τα εξής:</a:t>
            </a:r>
          </a:p>
          <a:p>
            <a:pPr marL="342900" indent="-342900">
              <a:buFont typeface="Arial" panose="020B0604020202020204" pitchFamily="34" charset="0"/>
              <a:buChar char="•"/>
            </a:pPr>
            <a:r>
              <a:rPr lang="en-IE" sz="2000" dirty="0">
                <a:effectLst/>
                <a:latin typeface="Calibri" panose="020F0502020204030204" pitchFamily="34" charset="0"/>
                <a:ea typeface="Calibri" panose="020F0502020204030204" pitchFamily="34" charset="0"/>
              </a:rPr>
              <a:t>Καθορίστε ρεαλιστικό ωράριο εργασίας, ώστε τα μέλη της ομάδας να μπορούν να κλείνουν μετά τη δουλειά.</a:t>
            </a:r>
          </a:p>
          <a:p>
            <a:pPr marL="342900" indent="-342900">
              <a:buFont typeface="Arial" panose="020B0604020202020204" pitchFamily="34" charset="0"/>
              <a:buChar char="•"/>
            </a:pPr>
            <a:r>
              <a:rPr lang="en-IE" sz="2000" dirty="0">
                <a:effectLst/>
                <a:latin typeface="Calibri" panose="020F0502020204030204" pitchFamily="34" charset="0"/>
                <a:ea typeface="Calibri" panose="020F0502020204030204" pitchFamily="34" charset="0"/>
              </a:rPr>
              <a:t>Βεβαιωθείτε ότι οι στόχοι και οι προθεσμίες είναι ρεαλιστικοί, ώστε να μειωθεί το άγχος των εργαζομένων και να μειωθεί ο κίνδυνος πολύωρης εργασίας.</a:t>
            </a:r>
          </a:p>
          <a:p>
            <a:pPr marL="342900" indent="-342900">
              <a:buFont typeface="Arial" panose="020B0604020202020204" pitchFamily="34" charset="0"/>
              <a:buChar char="•"/>
            </a:pPr>
            <a:r>
              <a:rPr lang="en-IE" sz="2000" dirty="0">
                <a:latin typeface="Calibri" panose="020F0502020204030204" pitchFamily="34" charset="0"/>
                <a:ea typeface="Calibri" panose="020F0502020204030204" pitchFamily="34" charset="0"/>
              </a:rPr>
              <a:t>Δημιουργήστε ψηφιακούς πόρους ευεξίας και πακέτα πληροφοριών που θα είναι εύκολα προσβάσιμα από όλους.</a:t>
            </a:r>
          </a:p>
          <a:p>
            <a:pPr marL="342900" indent="-342900">
              <a:buFont typeface="Arial" panose="020B0604020202020204" pitchFamily="34" charset="0"/>
              <a:buChar char="•"/>
            </a:pPr>
            <a:r>
              <a:rPr lang="en-IE" sz="2000" dirty="0">
                <a:latin typeface="Calibri" panose="020F0502020204030204" pitchFamily="34" charset="0"/>
                <a:ea typeface="Calibri" panose="020F0502020204030204" pitchFamily="34" charset="0"/>
              </a:rPr>
              <a:t>Αποφύγετε την αποστολή μηνυμάτων ηλεκτρονικού ταχυδρομείου κατά τη διάρκεια του μεσημεριανού γεύματος, ώστε το προσωπικό να μπορεί να κάνει ένα διάλειμμα μακριά από το γραφείο του.</a:t>
            </a:r>
          </a:p>
          <a:p>
            <a:pPr marL="342900" indent="-342900">
              <a:buFont typeface="Arial" panose="020B0604020202020204" pitchFamily="34" charset="0"/>
              <a:buChar char="•"/>
            </a:pPr>
            <a:r>
              <a:rPr lang="en-IE" sz="2000" dirty="0">
                <a:latin typeface="Calibri" panose="020F0502020204030204" pitchFamily="34" charset="0"/>
                <a:ea typeface="Calibri" panose="020F0502020204030204" pitchFamily="34" charset="0"/>
              </a:rPr>
              <a:t>Απαγορεύστε τα μηνύματα ηλεκτρονικού ταχυδρομείου/τηλεφωνικές κλήσεις μεταξύ συγκεκριμένων ωρών, ώστε οι απομακρυσμένοι εργαζόμενοι να μην είναι συνεχώς κολλημένοι στα κινητά τους τηλέφωνα.</a:t>
            </a:r>
          </a:p>
          <a:p>
            <a:pPr marL="0" indent="0"/>
            <a:endParaRPr lang="en-IE" sz="2000"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Βήμα 3. Παράδειγμα στόχου</a:t>
            </a:r>
          </a:p>
          <a:p>
            <a:r>
              <a:rPr lang="en-GB" sz="3600" dirty="0"/>
              <a:t>	</a:t>
            </a:r>
          </a:p>
        </p:txBody>
      </p:sp>
    </p:spTree>
    <p:extLst>
      <p:ext uri="{BB962C8B-B14F-4D97-AF65-F5344CB8AC3E}">
        <p14:creationId xmlns:p14="http://schemas.microsoft.com/office/powerpoint/2010/main" val="20002585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941675"/>
            <a:ext cx="10763142" cy="3722048"/>
          </a:xfrm>
        </p:spPr>
        <p:txBody>
          <a:bodyPr/>
          <a:lstStyle/>
          <a:p>
            <a:pPr marL="0" indent="0"/>
            <a:endParaRPr lang="en-GB" dirty="0"/>
          </a:p>
          <a:p>
            <a:pPr algn="ctr"/>
            <a:r>
              <a:rPr lang="en-IE" b="1" i="1" dirty="0">
                <a:solidFill>
                  <a:schemeClr val="accent2"/>
                </a:solidFill>
              </a:rPr>
              <a:t>"</a:t>
            </a:r>
            <a:r>
              <a:rPr lang="en-IE" sz="2400" b="1" i="1" dirty="0">
                <a:solidFill>
                  <a:schemeClr val="accent2"/>
                </a:solidFill>
                <a:effectLst/>
                <a:latin typeface="Calibri" panose="020F0502020204030204" pitchFamily="34" charset="0"/>
                <a:ea typeface="Calibri" panose="020F0502020204030204" pitchFamily="34" charset="0"/>
              </a:rPr>
              <a:t>Παροχή καθοδήγησης και υποστήριξης στο προσωπικό που αισθάνεται εξουθενωμένο ή αγχωμένο λόγω θεμάτων ψηφιακής ευημερίας."</a:t>
            </a:r>
            <a:endParaRPr lang="en-IE" sz="2400" b="1" i="1" dirty="0">
              <a:solidFill>
                <a:schemeClr val="accent2"/>
              </a:solidFill>
              <a:latin typeface="Calibri" panose="020F0502020204030204" pitchFamily="34" charset="0"/>
              <a:ea typeface="Calibri" panose="020F0502020204030204" pitchFamily="34" charset="0"/>
            </a:endParaRPr>
          </a:p>
          <a:p>
            <a:r>
              <a:rPr lang="en-IE" b="1" dirty="0">
                <a:latin typeface="Calibri" panose="020F0502020204030204" pitchFamily="34" charset="0"/>
                <a:ea typeface="Calibri" panose="020F0502020204030204" pitchFamily="34" charset="0"/>
              </a:rPr>
              <a:t>Οι δράσεις για αυτόν τον στόχο μπορούν να περιλαμβάνουν τα εξής:</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Ανοιχτή επικοινωνία και τακτικές ομαδικές/ατομικές συναντήσεις, ώστε το προσωπικό να μπορεί να λέει πώς αισθάνεται.</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Εξετάστε το ενδεχόμενο να ορίσετε έναν ψηφιακό πρεσβευτή ευεξίας στην ομάδα σας, στον οποίο το προσωπικό θα μπορεί να απευθύνεται εμπιστευτικά με τις ανησυχίες του.</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Προσφέρετε στα μέλη της ομάδας δραστηριότητες που καταπολεμούν το άγχος, όπως γιόγκα ή μεσημεριανό περπάτημα, για να αποσυμπιεστούν και να κάνουν ένα διάλειμμα από την τεχνολογία.</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Βήμα 3. Παράδειγμα στόχου</a:t>
            </a:r>
          </a:p>
          <a:p>
            <a:r>
              <a:rPr lang="en-GB" sz="3600" dirty="0"/>
              <a:t>	</a:t>
            </a:r>
          </a:p>
        </p:txBody>
      </p:sp>
    </p:spTree>
    <p:extLst>
      <p:ext uri="{BB962C8B-B14F-4D97-AF65-F5344CB8AC3E}">
        <p14:creationId xmlns:p14="http://schemas.microsoft.com/office/powerpoint/2010/main" val="6203071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1343502"/>
            <a:ext cx="10763142"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IE" dirty="0">
                <a:effectLst/>
                <a:latin typeface="Calibri" panose="020F0502020204030204" pitchFamily="34" charset="0"/>
                <a:ea typeface="Calibri" panose="020F0502020204030204" pitchFamily="34" charset="0"/>
              </a:rPr>
              <a:t>Όλα τα </a:t>
            </a:r>
            <a:r>
              <a:rPr lang="en-IE" dirty="0">
                <a:latin typeface="Calibri" panose="020F0502020204030204" pitchFamily="34" charset="0"/>
                <a:ea typeface="Calibri" panose="020F0502020204030204" pitchFamily="34" charset="0"/>
              </a:rPr>
              <a:t>μέλη της ομάδας </a:t>
            </a:r>
            <a:r>
              <a:rPr lang="en-IE" dirty="0">
                <a:effectLst/>
                <a:latin typeface="Calibri" panose="020F0502020204030204" pitchFamily="34" charset="0"/>
                <a:ea typeface="Calibri" panose="020F0502020204030204" pitchFamily="34" charset="0"/>
              </a:rPr>
              <a:t>θα πρέπει να γνωρίζουν τις πολιτικές και τις διαδικασίες για την ευημερία, καθώς και τους πόρους που έχουν στη διάθεσή τους. Οι πολιτικές και οι διαδικασίες θα πρέπει να μοιράζονται και να συζητούνται κατά την εισαγωγή των νέων μελών της ομάδας. </a:t>
            </a:r>
          </a:p>
          <a:p>
            <a:pPr marL="342900" indent="-342900">
              <a:buBlip>
                <a:blip r:embed="rId3">
                  <a:extLst>
                    <a:ext uri="{96DAC541-7B7A-43D3-8B79-37D633B846F1}">
                      <asvg:svgBlip xmlns:asvg="http://schemas.microsoft.com/office/drawing/2016/SVG/main" r:embed="rId4"/>
                    </a:ext>
                  </a:extLst>
                </a:blip>
              </a:buBlip>
            </a:pPr>
            <a:r>
              <a:rPr lang="en-IE" dirty="0">
                <a:effectLst/>
                <a:latin typeface="Calibri" panose="020F0502020204030204" pitchFamily="34" charset="0"/>
                <a:ea typeface="Calibri" panose="020F0502020204030204" pitchFamily="34" charset="0"/>
              </a:rPr>
              <a:t>Θα πρέπει επίσης να ενημερώνονται τακτικά ανάλογα με τις ανάγκες και όλες οι νέες αλλαγές θα πρέπει να διανέμονται μέσω ηλεκτρονικού ταχυδρομείου σε όλα τα μέλη της ομάδας. Θα πρέπει να γίνονται τακτικές υπενθυμίσεις σχετικά με τις πολιτικές και τις διαδικασίες και θα πρέπει να είναι εύκολα προσβάσιμες μέσω ενός κοινόχρηστου δίσκου.</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Βήμα 4. Αποτελεσματική επικοινωνία</a:t>
            </a:r>
          </a:p>
          <a:p>
            <a:r>
              <a:rPr lang="en-GB" sz="3600" dirty="0"/>
              <a:t>	</a:t>
            </a:r>
          </a:p>
        </p:txBody>
      </p:sp>
    </p:spTree>
    <p:extLst>
      <p:ext uri="{BB962C8B-B14F-4D97-AF65-F5344CB8AC3E}">
        <p14:creationId xmlns:p14="http://schemas.microsoft.com/office/powerpoint/2010/main" val="33046148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1343502"/>
            <a:ext cx="10763142"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IE" sz="2400" dirty="0">
                <a:effectLst/>
                <a:latin typeface="Calibri" panose="020F0502020204030204" pitchFamily="34" charset="0"/>
                <a:ea typeface="Calibri" panose="020F0502020204030204" pitchFamily="34" charset="0"/>
              </a:rPr>
              <a:t>Διασφαλίστε τη συνεχή αναθεώρηση και παρακολούθηση των πολιτικών και διαδικασιών. Να μετράτε επίσης την επιτυχία τους και να προσδιορίζετε εάν πρέπει να γίνουν οποιεσδήποτε αλλαγές. </a:t>
            </a:r>
          </a:p>
          <a:p>
            <a:pPr marL="342900" indent="-342900">
              <a:buBlip>
                <a:blip r:embed="rId3">
                  <a:extLst>
                    <a:ext uri="{96DAC541-7B7A-43D3-8B79-37D633B846F1}">
                      <asvg:svgBlip xmlns:asvg="http://schemas.microsoft.com/office/drawing/2016/SVG/main" r:embed="rId4"/>
                    </a:ext>
                  </a:extLst>
                </a:blip>
              </a:buBlip>
            </a:pPr>
            <a:r>
              <a:rPr lang="en-IE" dirty="0">
                <a:latin typeface="Calibri" panose="020F0502020204030204" pitchFamily="34" charset="0"/>
                <a:ea typeface="Calibri" panose="020F0502020204030204" pitchFamily="34" charset="0"/>
              </a:rPr>
              <a:t>Τα μέλη της ομάδας </a:t>
            </a:r>
            <a:r>
              <a:rPr lang="en-IE" sz="2400" dirty="0">
                <a:effectLst/>
                <a:latin typeface="Calibri" panose="020F0502020204030204" pitchFamily="34" charset="0"/>
                <a:ea typeface="Calibri" panose="020F0502020204030204" pitchFamily="34" charset="0"/>
              </a:rPr>
              <a:t>θα πρέπει επίσης να ενημερωθούν για τις ευθύνες τους όσον αφορά τη διασφάλιση της εφαρμογής των δράσεων πολιτικής για τη δική τους υγεία και ευημερία. </a:t>
            </a:r>
          </a:p>
          <a:p>
            <a:pPr marL="342900" indent="-342900">
              <a:buBlip>
                <a:blip r:embed="rId3">
                  <a:extLst>
                    <a:ext uri="{96DAC541-7B7A-43D3-8B79-37D633B846F1}">
                      <asvg:svgBlip xmlns:asvg="http://schemas.microsoft.com/office/drawing/2016/SVG/main" r:embed="rId4"/>
                    </a:ext>
                  </a:extLst>
                </a:blip>
              </a:buBlip>
            </a:pPr>
            <a:r>
              <a:rPr lang="en-IE" sz="2400" dirty="0">
                <a:effectLst/>
                <a:latin typeface="Calibri" panose="020F0502020204030204" pitchFamily="34" charset="0"/>
                <a:ea typeface="Calibri" panose="020F0502020204030204" pitchFamily="34" charset="0"/>
              </a:rPr>
              <a:t>Για παράδειγμα, εάν ένα μέλος της ομάδας ανησυχεί ότι εργάζεται περισσότερες ώρες από ό,τι πρέπει, θα πρέπει να απευθυνθεί σε έναν διευθυντή προκειμένου να καθορίσει πώς μπορούν να χρησιμοποιηθούν ή να ενημερωθούν οι πολιτικές και οι διαδικασίες για να αποτραπεί αυτό το ζήτημα που θα μπορούσε να τους προκαλέσει άγχος ή εξουθένωση.</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777843"/>
            <a:ext cx="10595237" cy="803654"/>
          </a:xfrm>
        </p:spPr>
        <p:txBody>
          <a:bodyPr/>
          <a:lstStyle/>
          <a:p>
            <a:r>
              <a:rPr lang="en-IE" dirty="0"/>
              <a:t>Βήμα 5. Επανεξέταση και παρακολούθηση</a:t>
            </a:r>
          </a:p>
          <a:p>
            <a:endParaRPr lang="en-IE" dirty="0"/>
          </a:p>
          <a:p>
            <a:r>
              <a:rPr lang="en-GB" sz="3600" dirty="0"/>
              <a:t>	</a:t>
            </a:r>
          </a:p>
        </p:txBody>
      </p:sp>
    </p:spTree>
    <p:extLst>
      <p:ext uri="{BB962C8B-B14F-4D97-AF65-F5344CB8AC3E}">
        <p14:creationId xmlns:p14="http://schemas.microsoft.com/office/powerpoint/2010/main" val="507372003"/>
      </p:ext>
    </p:extLst>
  </p:cSld>
  <p:clrMapOvr>
    <a:masterClrMapping/>
  </p:clrMapOvr>
</p:sld>
</file>

<file path=ppt/theme/theme1.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23275</TotalTime>
  <Words>9128</Words>
  <Application>Microsoft Office PowerPoint</Application>
  <PresentationFormat>Widescreen</PresentationFormat>
  <Paragraphs>765</Paragraphs>
  <Slides>107</Slides>
  <Notes>95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107</vt:i4>
      </vt:variant>
    </vt:vector>
  </HeadingPairs>
  <TitlesOfParts>
    <vt:vector size="112" baseType="lpstr">
      <vt:lpstr>Arial</vt:lpstr>
      <vt:lpstr>Calibri</vt:lpstr>
      <vt:lpstr>Montserrat Light</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savanah scharneck</dc:creator>
  <cp:keywords>, docId:1F4A12A5AED9A2BAB6C90A3F7B739D64</cp:keywords>
  <cp:lastModifiedBy>Mark Bolger ( Momentum Consulting )</cp:lastModifiedBy>
  <cp:revision>30</cp:revision>
  <cp:lastPrinted>2023-08-17T14:07:37Z</cp:lastPrinted>
  <dcterms:created xsi:type="dcterms:W3CDTF">2022-07-24T16:32:18Z</dcterms:created>
  <dcterms:modified xsi:type="dcterms:W3CDTF">2023-09-18T12:52:45Z</dcterms:modified>
</cp:coreProperties>
</file>