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2"/>
  </p:notesMasterIdLst>
  <p:sldIdLst>
    <p:sldId id="4286" r:id="rId5"/>
    <p:sldId id="4687" r:id="rId6"/>
    <p:sldId id="4653" r:id="rId7"/>
    <p:sldId id="4667" r:id="rId8"/>
    <p:sldId id="4319" r:id="rId9"/>
    <p:sldId id="4688" r:id="rId10"/>
    <p:sldId id="4689" r:id="rId11"/>
    <p:sldId id="4690" r:id="rId12"/>
    <p:sldId id="4668" r:id="rId13"/>
    <p:sldId id="4669" r:id="rId14"/>
    <p:sldId id="4670" r:id="rId15"/>
    <p:sldId id="4671" r:id="rId16"/>
    <p:sldId id="4654" r:id="rId17"/>
    <p:sldId id="4737" r:id="rId18"/>
    <p:sldId id="4738" r:id="rId19"/>
    <p:sldId id="4740" r:id="rId20"/>
    <p:sldId id="4741" r:id="rId21"/>
    <p:sldId id="4742" r:id="rId22"/>
    <p:sldId id="4743" r:id="rId23"/>
    <p:sldId id="4745" r:id="rId24"/>
    <p:sldId id="4746" r:id="rId25"/>
    <p:sldId id="4747" r:id="rId26"/>
    <p:sldId id="4750" r:id="rId27"/>
    <p:sldId id="4751" r:id="rId28"/>
    <p:sldId id="4708" r:id="rId29"/>
    <p:sldId id="4709" r:id="rId30"/>
    <p:sldId id="4710" r:id="rId31"/>
    <p:sldId id="4711" r:id="rId32"/>
    <p:sldId id="4712" r:id="rId33"/>
    <p:sldId id="4713" r:id="rId34"/>
    <p:sldId id="4714" r:id="rId35"/>
    <p:sldId id="4715" r:id="rId36"/>
    <p:sldId id="4716" r:id="rId37"/>
    <p:sldId id="4717" r:id="rId38"/>
    <p:sldId id="4752" r:id="rId39"/>
    <p:sldId id="4719" r:id="rId40"/>
    <p:sldId id="4720" r:id="rId41"/>
    <p:sldId id="4721" r:id="rId42"/>
    <p:sldId id="4722" r:id="rId43"/>
    <p:sldId id="4723" r:id="rId44"/>
    <p:sldId id="4724" r:id="rId45"/>
    <p:sldId id="4725" r:id="rId46"/>
    <p:sldId id="4726" r:id="rId47"/>
    <p:sldId id="4753" r:id="rId48"/>
    <p:sldId id="4655" r:id="rId49"/>
    <p:sldId id="4659" r:id="rId50"/>
    <p:sldId id="4693" r:id="rId51"/>
    <p:sldId id="4694" r:id="rId52"/>
    <p:sldId id="4695" r:id="rId53"/>
    <p:sldId id="4776" r:id="rId54"/>
    <p:sldId id="4777" r:id="rId55"/>
    <p:sldId id="4778" r:id="rId56"/>
    <p:sldId id="4779" r:id="rId57"/>
    <p:sldId id="4780" r:id="rId58"/>
    <p:sldId id="4781" r:id="rId59"/>
    <p:sldId id="4782" r:id="rId60"/>
    <p:sldId id="4783" r:id="rId61"/>
    <p:sldId id="4784" r:id="rId62"/>
    <p:sldId id="4499" r:id="rId63"/>
    <p:sldId id="4696" r:id="rId64"/>
    <p:sldId id="4656" r:id="rId65"/>
    <p:sldId id="4660" r:id="rId66"/>
    <p:sldId id="4727" r:id="rId67"/>
    <p:sldId id="4728" r:id="rId68"/>
    <p:sldId id="4729" r:id="rId69"/>
    <p:sldId id="4785" r:id="rId70"/>
    <p:sldId id="4733" r:id="rId71"/>
    <p:sldId id="4734" r:id="rId72"/>
    <p:sldId id="4736" r:id="rId73"/>
    <p:sldId id="4754" r:id="rId74"/>
    <p:sldId id="4755" r:id="rId75"/>
    <p:sldId id="4758" r:id="rId76"/>
    <p:sldId id="4757" r:id="rId77"/>
    <p:sldId id="4759" r:id="rId78"/>
    <p:sldId id="4760" r:id="rId79"/>
    <p:sldId id="4761" r:id="rId80"/>
    <p:sldId id="4763" r:id="rId81"/>
    <p:sldId id="4764" r:id="rId82"/>
    <p:sldId id="4765" r:id="rId83"/>
    <p:sldId id="4766" r:id="rId84"/>
    <p:sldId id="4767" r:id="rId85"/>
    <p:sldId id="4768" r:id="rId86"/>
    <p:sldId id="4657" r:id="rId87"/>
    <p:sldId id="4661" r:id="rId88"/>
    <p:sldId id="4786" r:id="rId89"/>
    <p:sldId id="4787" r:id="rId90"/>
    <p:sldId id="4788" r:id="rId91"/>
    <p:sldId id="4789" r:id="rId92"/>
    <p:sldId id="4790" r:id="rId93"/>
    <p:sldId id="4791" r:id="rId94"/>
    <p:sldId id="4792" r:id="rId95"/>
    <p:sldId id="4793" r:id="rId96"/>
    <p:sldId id="4794" r:id="rId97"/>
    <p:sldId id="4795" r:id="rId98"/>
    <p:sldId id="4796" r:id="rId99"/>
    <p:sldId id="4797" r:id="rId100"/>
    <p:sldId id="4798" r:id="rId101"/>
    <p:sldId id="4799" r:id="rId102"/>
    <p:sldId id="4800" r:id="rId103"/>
    <p:sldId id="4462" r:id="rId104"/>
    <p:sldId id="4459" r:id="rId105"/>
    <p:sldId id="4460" r:id="rId106"/>
    <p:sldId id="4461" r:id="rId107"/>
    <p:sldId id="4482" r:id="rId108"/>
    <p:sldId id="4483" r:id="rId109"/>
    <p:sldId id="4484" r:id="rId110"/>
    <p:sldId id="4263"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006DB6A0-8466-4CD4-A264-F5B72987E75D}">
          <p14:sldIdLst>
            <p14:sldId id="4286"/>
            <p14:sldId id="4687"/>
            <p14:sldId id="4653"/>
            <p14:sldId id="4667"/>
            <p14:sldId id="4319"/>
            <p14:sldId id="4688"/>
            <p14:sldId id="4689"/>
            <p14:sldId id="4690"/>
            <p14:sldId id="4668"/>
            <p14:sldId id="4669"/>
            <p14:sldId id="4670"/>
            <p14:sldId id="4671"/>
            <p14:sldId id="4654"/>
            <p14:sldId id="4737"/>
            <p14:sldId id="4738"/>
            <p14:sldId id="4740"/>
            <p14:sldId id="4741"/>
            <p14:sldId id="4742"/>
            <p14:sldId id="4743"/>
            <p14:sldId id="4745"/>
            <p14:sldId id="4746"/>
            <p14:sldId id="4747"/>
            <p14:sldId id="4750"/>
            <p14:sldId id="4751"/>
            <p14:sldId id="4708"/>
            <p14:sldId id="4709"/>
            <p14:sldId id="4710"/>
            <p14:sldId id="4711"/>
            <p14:sldId id="4712"/>
            <p14:sldId id="4713"/>
            <p14:sldId id="4714"/>
            <p14:sldId id="4715"/>
            <p14:sldId id="4716"/>
            <p14:sldId id="4717"/>
            <p14:sldId id="4752"/>
            <p14:sldId id="4719"/>
            <p14:sldId id="4720"/>
            <p14:sldId id="4721"/>
            <p14:sldId id="4722"/>
            <p14:sldId id="4723"/>
            <p14:sldId id="4724"/>
            <p14:sldId id="4725"/>
            <p14:sldId id="4726"/>
            <p14:sldId id="4753"/>
            <p14:sldId id="4655"/>
            <p14:sldId id="4659"/>
            <p14:sldId id="4693"/>
            <p14:sldId id="4694"/>
            <p14:sldId id="4695"/>
            <p14:sldId id="4776"/>
            <p14:sldId id="4777"/>
            <p14:sldId id="4778"/>
            <p14:sldId id="4779"/>
            <p14:sldId id="4780"/>
            <p14:sldId id="4781"/>
            <p14:sldId id="4782"/>
            <p14:sldId id="4783"/>
            <p14:sldId id="4784"/>
            <p14:sldId id="4499"/>
            <p14:sldId id="4696"/>
            <p14:sldId id="4656"/>
            <p14:sldId id="4660"/>
            <p14:sldId id="4727"/>
            <p14:sldId id="4728"/>
            <p14:sldId id="4729"/>
            <p14:sldId id="4785"/>
            <p14:sldId id="4733"/>
            <p14:sldId id="4734"/>
            <p14:sldId id="4736"/>
            <p14:sldId id="4754"/>
            <p14:sldId id="4755"/>
            <p14:sldId id="4758"/>
            <p14:sldId id="4757"/>
            <p14:sldId id="4759"/>
            <p14:sldId id="4760"/>
            <p14:sldId id="4761"/>
            <p14:sldId id="4763"/>
            <p14:sldId id="4764"/>
            <p14:sldId id="4765"/>
            <p14:sldId id="4766"/>
            <p14:sldId id="4767"/>
            <p14:sldId id="4768"/>
            <p14:sldId id="4657"/>
            <p14:sldId id="4661"/>
            <p14:sldId id="4786"/>
            <p14:sldId id="4787"/>
            <p14:sldId id="4788"/>
            <p14:sldId id="4789"/>
            <p14:sldId id="4790"/>
            <p14:sldId id="4791"/>
            <p14:sldId id="4792"/>
            <p14:sldId id="4793"/>
            <p14:sldId id="4794"/>
            <p14:sldId id="4795"/>
            <p14:sldId id="4796"/>
            <p14:sldId id="4797"/>
            <p14:sldId id="4798"/>
            <p14:sldId id="4799"/>
            <p14:sldId id="4800"/>
            <p14:sldId id="4462"/>
            <p14:sldId id="4459"/>
            <p14:sldId id="4460"/>
            <p14:sldId id="4461"/>
            <p14:sldId id="4482"/>
            <p14:sldId id="4483"/>
            <p14:sldId id="4484"/>
            <p14:sldId id="4263"/>
          </p14:sldIdLst>
        </p14:section>
        <p14:section name="References" id="{0D5C1711-EA93-40D6-86BE-A7D63C8B4BD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85C4F-1EE9-78F6-606D-E7A439482858}" name="Mark Bolger ( Momentum Consulting )" initials="MB(MC)" userId="S::mark@momentumconsulting.ie::5191d3a0-a879-4689-ad06-75e79f89cf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158" autoAdjust="0"/>
    <p:restoredTop sz="86286" autoAdjust="0"/>
  </p:normalViewPr>
  <p:slideViewPr>
    <p:cSldViewPr snapToGrid="0" showGuides="1">
      <p:cViewPr varScale="1">
        <p:scale>
          <a:sx n="64" d="100"/>
          <a:sy n="64" d="100"/>
        </p:scale>
        <p:origin x="499"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8/10/relationships/authors" Target="author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EDEBE-9F5F-4DE7-BC67-4D6E3011F88F}"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2BB49DE-DC20-4E00-B840-329BB9C1FB11}">
      <dgm:prSet phldrT="[Text]" custT="1"/>
      <dgm:spPr/>
      <dgm:t>
        <a:bodyPr/>
        <a:lstStyle/>
        <a:p>
          <a:r>
            <a:rPr lang="en-ZA" sz="2400" dirty="0">
              <a:effectLst>
                <a:outerShdw blurRad="38100" dist="38100" dir="2700000" algn="tl">
                  <a:srgbClr val="000000">
                    <a:alpha val="43137"/>
                  </a:srgbClr>
                </a:outerShdw>
              </a:effectLst>
            </a:rPr>
            <a:t>Ojos secos</a:t>
          </a:r>
        </a:p>
      </dgm:t>
    </dgm:pt>
    <dgm:pt modelId="{E57D9091-B970-46F4-8A85-BF3F40842075}" type="parTrans" cxnId="{1C5C4B32-FF2E-4442-8535-40EF51705667}">
      <dgm:prSet/>
      <dgm:spPr/>
      <dgm:t>
        <a:bodyPr/>
        <a:lstStyle/>
        <a:p>
          <a:endParaRPr lang="en-ZA"/>
        </a:p>
      </dgm:t>
    </dgm:pt>
    <dgm:pt modelId="{69433ECE-3212-4059-BB7D-E765081C3E20}" type="sibTrans" cxnId="{1C5C4B32-FF2E-4442-8535-40EF51705667}">
      <dgm:prSet/>
      <dgm:spPr/>
      <dgm:t>
        <a:bodyPr/>
        <a:lstStyle/>
        <a:p>
          <a:endParaRPr lang="en-ZA"/>
        </a:p>
      </dgm:t>
    </dgm:pt>
    <dgm:pt modelId="{9D62F54B-5387-4C7A-919A-CD7642F5A790}">
      <dgm:prSet custT="1"/>
      <dgm:spPr/>
      <dgm:t>
        <a:bodyPr/>
        <a:lstStyle/>
        <a:p>
          <a:r>
            <a:rPr lang="en-ZA" sz="2400" dirty="0">
              <a:effectLst>
                <a:outerShdw blurRad="38100" dist="38100" dir="2700000" algn="tl">
                  <a:srgbClr val="000000">
                    <a:alpha val="43137"/>
                  </a:srgbClr>
                </a:outerShdw>
              </a:effectLst>
            </a:rPr>
            <a:t>Visión borrosa</a:t>
          </a:r>
        </a:p>
      </dgm:t>
    </dgm:pt>
    <dgm:pt modelId="{D3CC78E0-CDD8-4D84-AC7D-0A3CE0CEDE31}" type="parTrans" cxnId="{D2B7462A-53BC-4769-83CC-76D7F1E2C2C9}">
      <dgm:prSet/>
      <dgm:spPr/>
      <dgm:t>
        <a:bodyPr/>
        <a:lstStyle/>
        <a:p>
          <a:endParaRPr lang="en-ZA"/>
        </a:p>
      </dgm:t>
    </dgm:pt>
    <dgm:pt modelId="{6D23D8E8-4742-4DBD-A975-E7E0DD20F045}" type="sibTrans" cxnId="{D2B7462A-53BC-4769-83CC-76D7F1E2C2C9}">
      <dgm:prSet/>
      <dgm:spPr/>
      <dgm:t>
        <a:bodyPr/>
        <a:lstStyle/>
        <a:p>
          <a:endParaRPr lang="en-ZA"/>
        </a:p>
      </dgm:t>
    </dgm:pt>
    <dgm:pt modelId="{65356D72-EFA7-4A5E-B3F5-BED8AB6061A6}">
      <dgm:prSet custT="1"/>
      <dgm:spPr/>
      <dgm:t>
        <a:bodyPr/>
        <a:lstStyle/>
        <a:p>
          <a:r>
            <a:rPr lang="en-ZA" sz="2400" dirty="0" err="1">
              <a:effectLst>
                <a:outerShdw blurRad="38100" dist="38100" dir="2700000" algn="tl">
                  <a:srgbClr val="000000">
                    <a:alpha val="43137"/>
                  </a:srgbClr>
                </a:outerShdw>
              </a:effectLst>
            </a:rPr>
            <a:t>Lagrimeo</a:t>
          </a:r>
          <a:r>
            <a:rPr lang="en-ZA" sz="2400" dirty="0">
              <a:effectLst>
                <a:outerShdw blurRad="38100" dist="38100" dir="2700000" algn="tl">
                  <a:srgbClr val="000000">
                    <a:alpha val="43137"/>
                  </a:srgbClr>
                </a:outerShdw>
              </a:effectLst>
            </a:rPr>
            <a:t> y </a:t>
          </a:r>
          <a:r>
            <a:rPr lang="en-ZA" sz="2400" dirty="0" err="1">
              <a:effectLst>
                <a:outerShdw blurRad="38100" dist="38100" dir="2700000" algn="tl">
                  <a:srgbClr val="000000">
                    <a:alpha val="43137"/>
                  </a:srgbClr>
                </a:outerShdw>
              </a:effectLst>
            </a:rPr>
            <a:t>ojos</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llorosos</a:t>
          </a:r>
          <a:endParaRPr lang="en-ZA" sz="2400" dirty="0">
            <a:effectLst>
              <a:outerShdw blurRad="38100" dist="38100" dir="2700000" algn="tl">
                <a:srgbClr val="000000">
                  <a:alpha val="43137"/>
                </a:srgbClr>
              </a:outerShdw>
            </a:effectLst>
          </a:endParaRPr>
        </a:p>
      </dgm:t>
    </dgm:pt>
    <dgm:pt modelId="{36BC0140-7924-4D64-84E3-B0E4D96DF805}" type="parTrans" cxnId="{D5B21215-7D42-4A0F-9865-7AC8A8DB98B7}">
      <dgm:prSet/>
      <dgm:spPr/>
      <dgm:t>
        <a:bodyPr/>
        <a:lstStyle/>
        <a:p>
          <a:endParaRPr lang="en-ZA"/>
        </a:p>
      </dgm:t>
    </dgm:pt>
    <dgm:pt modelId="{ADF1E836-BB55-4313-BFE1-2D6548C52B36}" type="sibTrans" cxnId="{D5B21215-7D42-4A0F-9865-7AC8A8DB98B7}">
      <dgm:prSet/>
      <dgm:spPr/>
      <dgm:t>
        <a:bodyPr/>
        <a:lstStyle/>
        <a:p>
          <a:endParaRPr lang="en-ZA"/>
        </a:p>
      </dgm:t>
    </dgm:pt>
    <dgm:pt modelId="{C7DA5008-2643-458F-85E4-1B9D95165C74}">
      <dgm:prSet custT="1"/>
      <dgm:spPr/>
      <dgm:t>
        <a:bodyPr/>
        <a:lstStyle/>
        <a:p>
          <a:r>
            <a:rPr lang="en-ZA" sz="2400">
              <a:effectLst>
                <a:outerShdw blurRad="38100" dist="38100" dir="2700000" algn="tl">
                  <a:srgbClr val="000000">
                    <a:alpha val="43137"/>
                  </a:srgbClr>
                </a:outerShdw>
              </a:effectLst>
            </a:rPr>
            <a:t>Dolor de cabeza</a:t>
          </a:r>
        </a:p>
      </dgm:t>
    </dgm:pt>
    <dgm:pt modelId="{91B151DC-EB75-4331-928D-A84B042F4404}" type="parTrans" cxnId="{C205B0FE-299A-474E-B3F7-1A69F5DAC711}">
      <dgm:prSet/>
      <dgm:spPr/>
      <dgm:t>
        <a:bodyPr/>
        <a:lstStyle/>
        <a:p>
          <a:endParaRPr lang="en-ZA"/>
        </a:p>
      </dgm:t>
    </dgm:pt>
    <dgm:pt modelId="{BEE488D4-07BF-4F9A-8BD6-BD6336CE1C33}" type="sibTrans" cxnId="{C205B0FE-299A-474E-B3F7-1A69F5DAC711}">
      <dgm:prSet/>
      <dgm:spPr/>
      <dgm:t>
        <a:bodyPr/>
        <a:lstStyle/>
        <a:p>
          <a:endParaRPr lang="en-ZA"/>
        </a:p>
      </dgm:t>
    </dgm:pt>
    <dgm:pt modelId="{6360B56C-6586-4411-9EA2-6FEE5467AD05}" type="pres">
      <dgm:prSet presAssocID="{003EDEBE-9F5F-4DE7-BC67-4D6E3011F88F}" presName="diagram" presStyleCnt="0">
        <dgm:presLayoutVars>
          <dgm:dir/>
          <dgm:resizeHandles val="exact"/>
        </dgm:presLayoutVars>
      </dgm:prSet>
      <dgm:spPr/>
    </dgm:pt>
    <dgm:pt modelId="{9D619E03-2FF8-4863-BC1F-70D489FEBB64}" type="pres">
      <dgm:prSet presAssocID="{12BB49DE-DC20-4E00-B840-329BB9C1FB11}" presName="node" presStyleLbl="node1" presStyleIdx="0" presStyleCnt="4">
        <dgm:presLayoutVars>
          <dgm:bulletEnabled val="1"/>
        </dgm:presLayoutVars>
      </dgm:prSet>
      <dgm:spPr/>
    </dgm:pt>
    <dgm:pt modelId="{79859B1E-8618-4892-B202-FB7A80D2CF31}" type="pres">
      <dgm:prSet presAssocID="{69433ECE-3212-4059-BB7D-E765081C3E20}" presName="sibTrans" presStyleCnt="0"/>
      <dgm:spPr/>
    </dgm:pt>
    <dgm:pt modelId="{D5D7D7A1-C998-49BE-B31F-CD0DB66AC240}" type="pres">
      <dgm:prSet presAssocID="{9D62F54B-5387-4C7A-919A-CD7642F5A790}" presName="node" presStyleLbl="node1" presStyleIdx="1" presStyleCnt="4">
        <dgm:presLayoutVars>
          <dgm:bulletEnabled val="1"/>
        </dgm:presLayoutVars>
      </dgm:prSet>
      <dgm:spPr/>
    </dgm:pt>
    <dgm:pt modelId="{F93EF5EF-7B34-4E26-9420-8B87230072DC}" type="pres">
      <dgm:prSet presAssocID="{6D23D8E8-4742-4DBD-A975-E7E0DD20F045}" presName="sibTrans" presStyleCnt="0"/>
      <dgm:spPr/>
    </dgm:pt>
    <dgm:pt modelId="{15C72EAC-A8AA-4114-B58A-A87511F6E2CC}" type="pres">
      <dgm:prSet presAssocID="{65356D72-EFA7-4A5E-B3F5-BED8AB6061A6}" presName="node" presStyleLbl="node1" presStyleIdx="2" presStyleCnt="4">
        <dgm:presLayoutVars>
          <dgm:bulletEnabled val="1"/>
        </dgm:presLayoutVars>
      </dgm:prSet>
      <dgm:spPr/>
    </dgm:pt>
    <dgm:pt modelId="{5D065B16-8864-4E4C-8451-5BA9C5BFC4C1}" type="pres">
      <dgm:prSet presAssocID="{ADF1E836-BB55-4313-BFE1-2D6548C52B36}" presName="sibTrans" presStyleCnt="0"/>
      <dgm:spPr/>
    </dgm:pt>
    <dgm:pt modelId="{DABC7C39-B71D-4A9D-BC3B-15E8533EE7CE}" type="pres">
      <dgm:prSet presAssocID="{C7DA5008-2643-458F-85E4-1B9D95165C74}" presName="node" presStyleLbl="node1" presStyleIdx="3" presStyleCnt="4">
        <dgm:presLayoutVars>
          <dgm:bulletEnabled val="1"/>
        </dgm:presLayoutVars>
      </dgm:prSet>
      <dgm:spPr/>
    </dgm:pt>
  </dgm:ptLst>
  <dgm:cxnLst>
    <dgm:cxn modelId="{D5B21215-7D42-4A0F-9865-7AC8A8DB98B7}" srcId="{003EDEBE-9F5F-4DE7-BC67-4D6E3011F88F}" destId="{65356D72-EFA7-4A5E-B3F5-BED8AB6061A6}" srcOrd="2" destOrd="0" parTransId="{36BC0140-7924-4D64-84E3-B0E4D96DF805}" sibTransId="{ADF1E836-BB55-4313-BFE1-2D6548C52B36}"/>
    <dgm:cxn modelId="{3F65D61E-4FC4-4463-9849-97EE73672D91}" type="presOf" srcId="{003EDEBE-9F5F-4DE7-BC67-4D6E3011F88F}" destId="{6360B56C-6586-4411-9EA2-6FEE5467AD05}" srcOrd="0" destOrd="0" presId="urn:microsoft.com/office/officeart/2005/8/layout/default"/>
    <dgm:cxn modelId="{D2B7462A-53BC-4769-83CC-76D7F1E2C2C9}" srcId="{003EDEBE-9F5F-4DE7-BC67-4D6E3011F88F}" destId="{9D62F54B-5387-4C7A-919A-CD7642F5A790}" srcOrd="1" destOrd="0" parTransId="{D3CC78E0-CDD8-4D84-AC7D-0A3CE0CEDE31}" sibTransId="{6D23D8E8-4742-4DBD-A975-E7E0DD20F045}"/>
    <dgm:cxn modelId="{1C5C4B32-FF2E-4442-8535-40EF51705667}" srcId="{003EDEBE-9F5F-4DE7-BC67-4D6E3011F88F}" destId="{12BB49DE-DC20-4E00-B840-329BB9C1FB11}" srcOrd="0" destOrd="0" parTransId="{E57D9091-B970-46F4-8A85-BF3F40842075}" sibTransId="{69433ECE-3212-4059-BB7D-E765081C3E20}"/>
    <dgm:cxn modelId="{45891D43-743C-413D-B89A-D21E80D4B46A}" type="presOf" srcId="{65356D72-EFA7-4A5E-B3F5-BED8AB6061A6}" destId="{15C72EAC-A8AA-4114-B58A-A87511F6E2CC}" srcOrd="0" destOrd="0" presId="urn:microsoft.com/office/officeart/2005/8/layout/default"/>
    <dgm:cxn modelId="{1084CC57-1392-4950-95DE-528A076BA911}" type="presOf" srcId="{12BB49DE-DC20-4E00-B840-329BB9C1FB11}" destId="{9D619E03-2FF8-4863-BC1F-70D489FEBB64}" srcOrd="0" destOrd="0" presId="urn:microsoft.com/office/officeart/2005/8/layout/default"/>
    <dgm:cxn modelId="{67A590B7-102A-4FF4-87CE-88C2EF648B2D}" type="presOf" srcId="{9D62F54B-5387-4C7A-919A-CD7642F5A790}" destId="{D5D7D7A1-C998-49BE-B31F-CD0DB66AC240}" srcOrd="0" destOrd="0" presId="urn:microsoft.com/office/officeart/2005/8/layout/default"/>
    <dgm:cxn modelId="{D84F87BC-28C6-4673-A653-D527750C3920}" type="presOf" srcId="{C7DA5008-2643-458F-85E4-1B9D95165C74}" destId="{DABC7C39-B71D-4A9D-BC3B-15E8533EE7CE}" srcOrd="0" destOrd="0" presId="urn:microsoft.com/office/officeart/2005/8/layout/default"/>
    <dgm:cxn modelId="{C205B0FE-299A-474E-B3F7-1A69F5DAC711}" srcId="{003EDEBE-9F5F-4DE7-BC67-4D6E3011F88F}" destId="{C7DA5008-2643-458F-85E4-1B9D95165C74}" srcOrd="3" destOrd="0" parTransId="{91B151DC-EB75-4331-928D-A84B042F4404}" sibTransId="{BEE488D4-07BF-4F9A-8BD6-BD6336CE1C33}"/>
    <dgm:cxn modelId="{034BFF2F-2B1F-4B63-AFFB-464F5057CA42}" type="presParOf" srcId="{6360B56C-6586-4411-9EA2-6FEE5467AD05}" destId="{9D619E03-2FF8-4863-BC1F-70D489FEBB64}" srcOrd="0" destOrd="0" presId="urn:microsoft.com/office/officeart/2005/8/layout/default"/>
    <dgm:cxn modelId="{C3CF94C2-1346-4FA2-BF6A-7A0A588C3A59}" type="presParOf" srcId="{6360B56C-6586-4411-9EA2-6FEE5467AD05}" destId="{79859B1E-8618-4892-B202-FB7A80D2CF31}" srcOrd="1" destOrd="0" presId="urn:microsoft.com/office/officeart/2005/8/layout/default"/>
    <dgm:cxn modelId="{FF277115-A046-4271-9FC8-7ED6163AA19E}" type="presParOf" srcId="{6360B56C-6586-4411-9EA2-6FEE5467AD05}" destId="{D5D7D7A1-C998-49BE-B31F-CD0DB66AC240}" srcOrd="2" destOrd="0" presId="urn:microsoft.com/office/officeart/2005/8/layout/default"/>
    <dgm:cxn modelId="{1666F5FC-3DAE-4718-A36E-D73545AD28EB}" type="presParOf" srcId="{6360B56C-6586-4411-9EA2-6FEE5467AD05}" destId="{F93EF5EF-7B34-4E26-9420-8B87230072DC}" srcOrd="3" destOrd="0" presId="urn:microsoft.com/office/officeart/2005/8/layout/default"/>
    <dgm:cxn modelId="{D6AABABA-8057-4DC1-BEE2-CD305A0EA026}" type="presParOf" srcId="{6360B56C-6586-4411-9EA2-6FEE5467AD05}" destId="{15C72EAC-A8AA-4114-B58A-A87511F6E2CC}" srcOrd="4" destOrd="0" presId="urn:microsoft.com/office/officeart/2005/8/layout/default"/>
    <dgm:cxn modelId="{DD114057-0C54-4FCC-AA57-EAE49BDC9709}" type="presParOf" srcId="{6360B56C-6586-4411-9EA2-6FEE5467AD05}" destId="{5D065B16-8864-4E4C-8451-5BA9C5BFC4C1}" srcOrd="5" destOrd="0" presId="urn:microsoft.com/office/officeart/2005/8/layout/default"/>
    <dgm:cxn modelId="{C7F2357E-3C41-457F-A2AE-60E8A5921C9C}" type="presParOf" srcId="{6360B56C-6586-4411-9EA2-6FEE5467AD05}" destId="{DABC7C39-B71D-4A9D-BC3B-15E8533EE7CE}"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85D478-8AD2-4EDA-8A80-AB264E1D2D7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941DA27-D5B7-45DD-B0A3-0945CC645B16}">
      <dgm:prSet phldrT="[Text]" custT="1"/>
      <dgm:spPr/>
      <dgm:t>
        <a:bodyPr/>
        <a:lstStyle/>
        <a:p>
          <a:r>
            <a:rPr lang="en-GB" sz="2400" b="1" dirty="0">
              <a:effectLst>
                <a:outerShdw blurRad="38100" dist="38100" dir="2700000" algn="tl">
                  <a:srgbClr val="000000">
                    <a:alpha val="43137"/>
                  </a:srgbClr>
                </a:outerShdw>
              </a:effectLst>
            </a:rPr>
            <a:t>Utiliza la regla ¨20-20-20¨</a:t>
          </a:r>
          <a:r>
            <a:rPr lang="en-GB" sz="2400" dirty="0">
              <a:effectLst>
                <a:outerShdw blurRad="38100" dist="38100" dir="2700000" algn="tl">
                  <a:srgbClr val="000000">
                    <a:alpha val="43137"/>
                  </a:srgbClr>
                </a:outerShdw>
              </a:effectLst>
            </a:rPr>
            <a:t>. Cada 20 minutos aparta la vista de la pantalla y tómate un descanso. Esto permite a los ojos reponerse. </a:t>
          </a:r>
          <a:endParaRPr lang="en-ZA" sz="2400" dirty="0">
            <a:effectLst>
              <a:outerShdw blurRad="38100" dist="38100" dir="2700000" algn="tl">
                <a:srgbClr val="000000">
                  <a:alpha val="43137"/>
                </a:srgbClr>
              </a:outerShdw>
            </a:effectLst>
          </a:endParaRPr>
        </a:p>
      </dgm:t>
    </dgm:pt>
    <dgm:pt modelId="{59FC185C-D261-41F0-BDBE-8CDBFBEC3459}" type="parTrans" cxnId="{15C67625-17C0-4690-B8C1-F4384B91D013}">
      <dgm:prSet/>
      <dgm:spPr/>
      <dgm:t>
        <a:bodyPr/>
        <a:lstStyle/>
        <a:p>
          <a:endParaRPr lang="en-ZA"/>
        </a:p>
      </dgm:t>
    </dgm:pt>
    <dgm:pt modelId="{FB0D7AB2-FA3A-4A40-AA5D-C0B0C13533C6}" type="sibTrans" cxnId="{15C67625-17C0-4690-B8C1-F4384B91D013}">
      <dgm:prSet/>
      <dgm:spPr/>
      <dgm:t>
        <a:bodyPr/>
        <a:lstStyle/>
        <a:p>
          <a:endParaRPr lang="en-ZA"/>
        </a:p>
      </dgm:t>
    </dgm:pt>
    <dgm:pt modelId="{F3039D61-B98C-432E-86F2-8BC2E7366690}">
      <dgm:prSet custT="1"/>
      <dgm:spPr/>
      <dgm:t>
        <a:bodyPr/>
        <a:lstStyle/>
        <a:p>
          <a:r>
            <a:rPr lang="en-GB" sz="2000" b="1" dirty="0" err="1">
              <a:effectLst>
                <a:outerShdw blurRad="38100" dist="38100" dir="2700000" algn="tl">
                  <a:srgbClr val="000000">
                    <a:alpha val="43137"/>
                  </a:srgbClr>
                </a:outerShdw>
              </a:effectLst>
            </a:rPr>
            <a:t>Mantén</a:t>
          </a:r>
          <a:r>
            <a:rPr lang="en-GB" sz="2000" b="1" dirty="0">
              <a:effectLst>
                <a:outerShdw blurRad="38100" dist="38100" dir="2700000" algn="tl">
                  <a:srgbClr val="000000">
                    <a:alpha val="43137"/>
                  </a:srgbClr>
                </a:outerShdw>
              </a:effectLst>
            </a:rPr>
            <a:t> </a:t>
          </a:r>
          <a:r>
            <a:rPr lang="en-GB" sz="2000" b="1" dirty="0" err="1">
              <a:effectLst>
                <a:outerShdw blurRad="38100" dist="38100" dir="2700000" algn="tl">
                  <a:srgbClr val="000000">
                    <a:alpha val="43137"/>
                  </a:srgbClr>
                </a:outerShdw>
              </a:effectLst>
            </a:rPr>
            <a:t>unz</a:t>
          </a:r>
          <a:r>
            <a:rPr lang="en-GB" sz="2000" b="1" dirty="0">
              <a:effectLst>
                <a:outerShdw blurRad="38100" dist="38100" dir="2700000" algn="tl">
                  <a:srgbClr val="000000">
                    <a:alpha val="43137"/>
                  </a:srgbClr>
                </a:outerShdw>
              </a:effectLst>
            </a:rPr>
            <a:t> </a:t>
          </a:r>
          <a:r>
            <a:rPr lang="en-GB" sz="2000" b="1" dirty="0" err="1">
              <a:effectLst>
                <a:outerShdw blurRad="38100" dist="38100" dir="2700000" algn="tl">
                  <a:srgbClr val="000000">
                    <a:alpha val="43137"/>
                  </a:srgbClr>
                </a:outerShdw>
              </a:effectLst>
            </a:rPr>
            <a:t>distancia</a:t>
          </a:r>
          <a:r>
            <a:rPr lang="en-GB" sz="2000" b="1" dirty="0">
              <a:effectLst>
                <a:outerShdw blurRad="38100" dist="38100" dir="2700000" algn="tl">
                  <a:srgbClr val="000000">
                    <a:alpha val="43137"/>
                  </a:srgbClr>
                </a:outerShdw>
              </a:effectLst>
            </a:rPr>
            <a:t> </a:t>
          </a:r>
          <a:r>
            <a:rPr lang="en-GB" sz="2000" b="1" dirty="0" err="1">
              <a:effectLst>
                <a:outerShdw blurRad="38100" dist="38100" dir="2700000" algn="tl">
                  <a:srgbClr val="000000">
                    <a:alpha val="43137"/>
                  </a:srgbClr>
                </a:outerShdw>
              </a:effectLst>
            </a:rPr>
            <a:t>adecuada</a:t>
          </a:r>
          <a:r>
            <a:rPr lang="en-GB" sz="2000" b="1" dirty="0">
              <a:effectLst>
                <a:outerShdw blurRad="38100" dist="38100" dir="2700000" algn="tl">
                  <a:srgbClr val="000000">
                    <a:alpha val="43137"/>
                  </a:srgbClr>
                </a:outerShdw>
              </a:effectLst>
            </a:rPr>
            <a:t>: </a:t>
          </a:r>
          <a:r>
            <a:rPr lang="en-GB" sz="2000" dirty="0">
              <a:effectLst>
                <a:outerShdw blurRad="38100" dist="38100" dir="2700000" algn="tl">
                  <a:srgbClr val="000000">
                    <a:alpha val="43137"/>
                  </a:srgbClr>
                </a:outerShdw>
              </a:effectLst>
            </a:rPr>
            <a:t>Siéntate a unos 25 centímetros o un brazo de distancia de la pantalla. Mantén una postura correcta para evitar dolores lumbares.</a:t>
          </a:r>
          <a:endParaRPr lang="en-ZA" sz="2000" dirty="0">
            <a:effectLst>
              <a:outerShdw blurRad="38100" dist="38100" dir="2700000" algn="tl">
                <a:srgbClr val="000000">
                  <a:alpha val="43137"/>
                </a:srgbClr>
              </a:outerShdw>
            </a:effectLst>
          </a:endParaRPr>
        </a:p>
      </dgm:t>
    </dgm:pt>
    <dgm:pt modelId="{83D1F808-F36F-4DFC-BDA6-E4E2F5A86039}" type="parTrans" cxnId="{B853A6AB-556E-4718-ACD1-59ACD814C9C8}">
      <dgm:prSet/>
      <dgm:spPr/>
      <dgm:t>
        <a:bodyPr/>
        <a:lstStyle/>
        <a:p>
          <a:endParaRPr lang="en-ZA"/>
        </a:p>
      </dgm:t>
    </dgm:pt>
    <dgm:pt modelId="{1B09AC86-0140-4B43-B86D-D485FE00F5F5}" type="sibTrans" cxnId="{B853A6AB-556E-4718-ACD1-59ACD814C9C8}">
      <dgm:prSet/>
      <dgm:spPr/>
      <dgm:t>
        <a:bodyPr/>
        <a:lstStyle/>
        <a:p>
          <a:endParaRPr lang="en-ZA"/>
        </a:p>
      </dgm:t>
    </dgm:pt>
    <dgm:pt modelId="{9342BFCE-3EFC-4AE7-B450-91F269B67BC6}">
      <dgm:prSet custT="1"/>
      <dgm:spPr/>
      <dgm:t>
        <a:bodyPr/>
        <a:lstStyle/>
        <a:p>
          <a:r>
            <a:rPr lang="en-GB" sz="2400" dirty="0" err="1">
              <a:effectLst>
                <a:outerShdw blurRad="38100" dist="38100" dir="2700000" algn="tl">
                  <a:srgbClr val="000000">
                    <a:alpha val="43137"/>
                  </a:srgbClr>
                </a:outerShdw>
              </a:effectLst>
            </a:rPr>
            <a:t>Ajusta</a:t>
          </a:r>
          <a:r>
            <a:rPr lang="en-GB" sz="2400" dirty="0">
              <a:effectLst>
                <a:outerShdw blurRad="38100" dist="38100" dir="2700000" algn="tl">
                  <a:srgbClr val="000000">
                    <a:alpha val="43137"/>
                  </a:srgbClr>
                </a:outerShdw>
              </a:effectLst>
            </a:rPr>
            <a:t> el brillo de la </a:t>
          </a:r>
          <a:r>
            <a:rPr lang="en-GB" sz="2400" dirty="0" err="1">
              <a:effectLst>
                <a:outerShdw blurRad="38100" dist="38100" dir="2700000" algn="tl">
                  <a:srgbClr val="000000">
                    <a:alpha val="43137"/>
                  </a:srgbClr>
                </a:outerShdw>
              </a:effectLst>
            </a:rPr>
            <a:t>pantalla</a:t>
          </a:r>
          <a:r>
            <a:rPr lang="en-GB" sz="2400" dirty="0">
              <a:effectLst>
                <a:outerShdw blurRad="38100" dist="38100" dir="2700000" algn="tl">
                  <a:srgbClr val="000000">
                    <a:alpha val="43137"/>
                  </a:srgbClr>
                </a:outerShdw>
              </a:effectLst>
            </a:rPr>
            <a:t>, atenuando la </a:t>
          </a:r>
          <a:r>
            <a:rPr lang="en-GB" sz="2400" dirty="0" err="1">
              <a:effectLst>
                <a:outerShdw blurRad="38100" dist="38100" dir="2700000" algn="tl">
                  <a:srgbClr val="000000">
                    <a:alpha val="43137"/>
                  </a:srgbClr>
                </a:outerShdw>
              </a:effectLst>
            </a:rPr>
            <a:t>iluminación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cuando</a:t>
          </a:r>
          <a:r>
            <a:rPr lang="en-GB" sz="2400" dirty="0">
              <a:effectLst>
                <a:outerShdw blurRad="38100" dist="38100" dir="2700000" algn="tl">
                  <a:srgbClr val="000000">
                    <a:alpha val="43137"/>
                  </a:srgbClr>
                </a:outerShdw>
              </a:effectLst>
            </a:rPr>
            <a:t> sea </a:t>
          </a:r>
          <a:r>
            <a:rPr lang="en-GB" sz="2400" dirty="0" err="1">
              <a:effectLst>
                <a:outerShdw blurRad="38100" dist="38100" dir="2700000" algn="tl">
                  <a:srgbClr val="000000">
                    <a:alpha val="43137"/>
                  </a:srgbClr>
                </a:outerShdw>
              </a:effectLst>
            </a:rPr>
            <a:t>necesario</a:t>
          </a:r>
          <a:r>
            <a:rPr lang="en-GB" sz="2400" dirty="0">
              <a:effectLst>
                <a:outerShdw blurRad="38100" dist="38100" dir="2700000" algn="tl">
                  <a:srgbClr val="000000">
                    <a:alpha val="43137"/>
                  </a:srgbClr>
                </a:outerShdw>
              </a:effectLst>
            </a:rPr>
            <a:t>. </a:t>
          </a:r>
          <a:endParaRPr lang="en-ZA" sz="2400" dirty="0">
            <a:effectLst>
              <a:outerShdw blurRad="38100" dist="38100" dir="2700000" algn="tl">
                <a:srgbClr val="000000">
                  <a:alpha val="43137"/>
                </a:srgbClr>
              </a:outerShdw>
            </a:effectLst>
          </a:endParaRPr>
        </a:p>
      </dgm:t>
    </dgm:pt>
    <dgm:pt modelId="{ABCD0E76-68C1-4B3A-88FC-243FF9753244}" type="parTrans" cxnId="{A982A85A-EF9B-4C70-B13A-504A9A81D0F3}">
      <dgm:prSet/>
      <dgm:spPr/>
      <dgm:t>
        <a:bodyPr/>
        <a:lstStyle/>
        <a:p>
          <a:endParaRPr lang="en-ZA"/>
        </a:p>
      </dgm:t>
    </dgm:pt>
    <dgm:pt modelId="{3E88EEED-0842-4B72-8FB7-2599CDE8592A}" type="sibTrans" cxnId="{A982A85A-EF9B-4C70-B13A-504A9A81D0F3}">
      <dgm:prSet/>
      <dgm:spPr/>
      <dgm:t>
        <a:bodyPr/>
        <a:lstStyle/>
        <a:p>
          <a:endParaRPr lang="en-ZA"/>
        </a:p>
      </dgm:t>
    </dgm:pt>
    <dgm:pt modelId="{F89D1BFD-35E0-4AE0-BA33-012F4480DBE2}" type="pres">
      <dgm:prSet presAssocID="{0F85D478-8AD2-4EDA-8A80-AB264E1D2D76}" presName="diagram" presStyleCnt="0">
        <dgm:presLayoutVars>
          <dgm:dir/>
          <dgm:resizeHandles val="exact"/>
        </dgm:presLayoutVars>
      </dgm:prSet>
      <dgm:spPr/>
    </dgm:pt>
    <dgm:pt modelId="{5DB5C81F-0F3C-4560-9117-8B810900156F}" type="pres">
      <dgm:prSet presAssocID="{1941DA27-D5B7-45DD-B0A3-0945CC645B16}" presName="node" presStyleLbl="node1" presStyleIdx="0" presStyleCnt="3" custScaleY="111082">
        <dgm:presLayoutVars>
          <dgm:bulletEnabled val="1"/>
        </dgm:presLayoutVars>
      </dgm:prSet>
      <dgm:spPr/>
    </dgm:pt>
    <dgm:pt modelId="{FD54FFD9-9CE1-4A85-9E21-272696A56019}" type="pres">
      <dgm:prSet presAssocID="{FB0D7AB2-FA3A-4A40-AA5D-C0B0C13533C6}" presName="sibTrans" presStyleCnt="0"/>
      <dgm:spPr/>
    </dgm:pt>
    <dgm:pt modelId="{6A97FB48-6C25-43A2-9894-490D227AF1B5}" type="pres">
      <dgm:prSet presAssocID="{F3039D61-B98C-432E-86F2-8BC2E7366690}" presName="node" presStyleLbl="node1" presStyleIdx="1" presStyleCnt="3" custScaleY="111082">
        <dgm:presLayoutVars>
          <dgm:bulletEnabled val="1"/>
        </dgm:presLayoutVars>
      </dgm:prSet>
      <dgm:spPr/>
    </dgm:pt>
    <dgm:pt modelId="{7437D04B-A00E-4B00-B682-B0D17E1B9183}" type="pres">
      <dgm:prSet presAssocID="{1B09AC86-0140-4B43-B86D-D485FE00F5F5}" presName="sibTrans" presStyleCnt="0"/>
      <dgm:spPr/>
    </dgm:pt>
    <dgm:pt modelId="{FE428BE7-E4B9-4D1A-BF57-16AA8D040082}" type="pres">
      <dgm:prSet presAssocID="{9342BFCE-3EFC-4AE7-B450-91F269B67BC6}" presName="node" presStyleLbl="node1" presStyleIdx="2" presStyleCnt="3" custScaleY="111082">
        <dgm:presLayoutVars>
          <dgm:bulletEnabled val="1"/>
        </dgm:presLayoutVars>
      </dgm:prSet>
      <dgm:spPr/>
    </dgm:pt>
  </dgm:ptLst>
  <dgm:cxnLst>
    <dgm:cxn modelId="{53581E0A-C887-4E19-909B-965D13B43D18}" type="presOf" srcId="{9342BFCE-3EFC-4AE7-B450-91F269B67BC6}" destId="{FE428BE7-E4B9-4D1A-BF57-16AA8D040082}" srcOrd="0" destOrd="0" presId="urn:microsoft.com/office/officeart/2005/8/layout/default"/>
    <dgm:cxn modelId="{15C67625-17C0-4690-B8C1-F4384B91D013}" srcId="{0F85D478-8AD2-4EDA-8A80-AB264E1D2D76}" destId="{1941DA27-D5B7-45DD-B0A3-0945CC645B16}" srcOrd="0" destOrd="0" parTransId="{59FC185C-D261-41F0-BDBE-8CDBFBEC3459}" sibTransId="{FB0D7AB2-FA3A-4A40-AA5D-C0B0C13533C6}"/>
    <dgm:cxn modelId="{A8FA2261-581D-4BCB-9B3E-5BB6DB27F9BA}" type="presOf" srcId="{F3039D61-B98C-432E-86F2-8BC2E7366690}" destId="{6A97FB48-6C25-43A2-9894-490D227AF1B5}" srcOrd="0" destOrd="0" presId="urn:microsoft.com/office/officeart/2005/8/layout/default"/>
    <dgm:cxn modelId="{A982A85A-EF9B-4C70-B13A-504A9A81D0F3}" srcId="{0F85D478-8AD2-4EDA-8A80-AB264E1D2D76}" destId="{9342BFCE-3EFC-4AE7-B450-91F269B67BC6}" srcOrd="2" destOrd="0" parTransId="{ABCD0E76-68C1-4B3A-88FC-243FF9753244}" sibTransId="{3E88EEED-0842-4B72-8FB7-2599CDE8592A}"/>
    <dgm:cxn modelId="{E04DD187-32D5-4BD9-B02F-BE25218AE2F5}" type="presOf" srcId="{1941DA27-D5B7-45DD-B0A3-0945CC645B16}" destId="{5DB5C81F-0F3C-4560-9117-8B810900156F}" srcOrd="0" destOrd="0" presId="urn:microsoft.com/office/officeart/2005/8/layout/default"/>
    <dgm:cxn modelId="{B853A6AB-556E-4718-ACD1-59ACD814C9C8}" srcId="{0F85D478-8AD2-4EDA-8A80-AB264E1D2D76}" destId="{F3039D61-B98C-432E-86F2-8BC2E7366690}" srcOrd="1" destOrd="0" parTransId="{83D1F808-F36F-4DFC-BDA6-E4E2F5A86039}" sibTransId="{1B09AC86-0140-4B43-B86D-D485FE00F5F5}"/>
    <dgm:cxn modelId="{711051D8-110E-467B-9F3F-822CFBDB04E5}" type="presOf" srcId="{0F85D478-8AD2-4EDA-8A80-AB264E1D2D76}" destId="{F89D1BFD-35E0-4AE0-BA33-012F4480DBE2}" srcOrd="0" destOrd="0" presId="urn:microsoft.com/office/officeart/2005/8/layout/default"/>
    <dgm:cxn modelId="{37169787-108B-41E9-9BC4-C735DB08DED4}" type="presParOf" srcId="{F89D1BFD-35E0-4AE0-BA33-012F4480DBE2}" destId="{5DB5C81F-0F3C-4560-9117-8B810900156F}" srcOrd="0" destOrd="0" presId="urn:microsoft.com/office/officeart/2005/8/layout/default"/>
    <dgm:cxn modelId="{B8B438A0-B7DC-4573-A132-9290DDE50937}" type="presParOf" srcId="{F89D1BFD-35E0-4AE0-BA33-012F4480DBE2}" destId="{FD54FFD9-9CE1-4A85-9E21-272696A56019}" srcOrd="1" destOrd="0" presId="urn:microsoft.com/office/officeart/2005/8/layout/default"/>
    <dgm:cxn modelId="{E310E447-EBFB-4380-8B8F-392A599B4692}" type="presParOf" srcId="{F89D1BFD-35E0-4AE0-BA33-012F4480DBE2}" destId="{6A97FB48-6C25-43A2-9894-490D227AF1B5}" srcOrd="2" destOrd="0" presId="urn:microsoft.com/office/officeart/2005/8/layout/default"/>
    <dgm:cxn modelId="{8D880673-15B4-4A82-B4C3-50CFADC40A20}" type="presParOf" srcId="{F89D1BFD-35E0-4AE0-BA33-012F4480DBE2}" destId="{7437D04B-A00E-4B00-B682-B0D17E1B9183}" srcOrd="3" destOrd="0" presId="urn:microsoft.com/office/officeart/2005/8/layout/default"/>
    <dgm:cxn modelId="{05A3B6E3-7EA5-4744-AA5E-AC6202E7B8F4}" type="presParOf" srcId="{F89D1BFD-35E0-4AE0-BA33-012F4480DBE2}" destId="{FE428BE7-E4B9-4D1A-BF57-16AA8D040082}"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837897-2C1C-4DAE-8810-BE0E174ACDC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B80AA02-2152-413A-ADF7-F9EF066F7A3E}">
      <dgm:prSet phldrT="[Text]" custT="1"/>
      <dgm:spPr/>
      <dgm:t>
        <a:bodyPr/>
        <a:lstStyle/>
        <a:p>
          <a:r>
            <a:rPr lang="en-GB" sz="2400" b="1" dirty="0">
              <a:effectLst>
                <a:outerShdw blurRad="38100" dist="38100" dir="2700000" algn="tl">
                  <a:srgbClr val="000000">
                    <a:alpha val="43137"/>
                  </a:srgbClr>
                </a:outerShdw>
              </a:effectLst>
            </a:rPr>
            <a:t>1. Adopción: </a:t>
          </a:r>
          <a:r>
            <a:rPr lang="en-GB" sz="2400" dirty="0" err="1">
              <a:effectLst>
                <a:outerShdw blurRad="38100" dist="38100" dir="2700000" algn="tl">
                  <a:srgbClr val="000000">
                    <a:alpha val="43137"/>
                  </a:srgbClr>
                </a:outerShdw>
              </a:effectLst>
            </a:rPr>
            <a:t>Cuándo</a:t>
          </a:r>
          <a:r>
            <a:rPr lang="en-GB" sz="2400" dirty="0">
              <a:effectLst>
                <a:outerShdw blurRad="38100" dist="38100" dir="2700000" algn="tl">
                  <a:srgbClr val="000000">
                    <a:alpha val="43137"/>
                  </a:srgbClr>
                </a:outerShdw>
              </a:effectLst>
            </a:rPr>
            <a:t> se ha </a:t>
          </a:r>
          <a:r>
            <a:rPr lang="en-GB" sz="2400" dirty="0" err="1">
              <a:effectLst>
                <a:outerShdw blurRad="38100" dist="38100" dir="2700000" algn="tl">
                  <a:srgbClr val="000000">
                    <a:alpha val="43137"/>
                  </a:srgbClr>
                </a:outerShdw>
              </a:effectLst>
            </a:rPr>
            <a:t>adoptado</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el</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uso</a:t>
          </a:r>
          <a:r>
            <a:rPr lang="en-GB" sz="2400" dirty="0">
              <a:effectLst>
                <a:outerShdw blurRad="38100" dist="38100" dir="2700000" algn="tl">
                  <a:srgbClr val="000000">
                    <a:alpha val="43137"/>
                  </a:srgbClr>
                </a:outerShdw>
              </a:effectLst>
            </a:rPr>
            <a:t> de </a:t>
          </a:r>
          <a:r>
            <a:rPr lang="en-GB" sz="2400" dirty="0" err="1">
              <a:effectLst>
                <a:outerShdw blurRad="38100" dist="38100" dir="2700000" algn="tl">
                  <a:srgbClr val="000000">
                    <a:alpha val="43137"/>
                  </a:srgbClr>
                </a:outerShdw>
              </a:effectLst>
            </a:rPr>
            <a:t>esta</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tecnología</a:t>
          </a:r>
          <a:endParaRPr lang="en-ZA" sz="2400" dirty="0">
            <a:effectLst>
              <a:outerShdw blurRad="38100" dist="38100" dir="2700000" algn="tl">
                <a:srgbClr val="000000">
                  <a:alpha val="43137"/>
                </a:srgbClr>
              </a:outerShdw>
            </a:effectLst>
          </a:endParaRPr>
        </a:p>
      </dgm:t>
    </dgm:pt>
    <dgm:pt modelId="{96E0F918-3534-4884-8267-D175A2603FF4}" type="parTrans" cxnId="{52F78AFA-0F02-427E-9808-8CBF5DCB26A6}">
      <dgm:prSet/>
      <dgm:spPr/>
      <dgm:t>
        <a:bodyPr/>
        <a:lstStyle/>
        <a:p>
          <a:endParaRPr lang="en-ZA"/>
        </a:p>
      </dgm:t>
    </dgm:pt>
    <dgm:pt modelId="{EE48BCAF-6636-4231-94AF-AF4AB3CE7454}" type="sibTrans" cxnId="{52F78AFA-0F02-427E-9808-8CBF5DCB26A6}">
      <dgm:prSet/>
      <dgm:spPr/>
      <dgm:t>
        <a:bodyPr/>
        <a:lstStyle/>
        <a:p>
          <a:endParaRPr lang="en-ZA"/>
        </a:p>
      </dgm:t>
    </dgm:pt>
    <dgm:pt modelId="{BA220CBC-64BA-4344-8CA4-D5FD846B98EA}">
      <dgm:prSet custT="1"/>
      <dgm:spPr/>
      <dgm:t>
        <a:bodyPr/>
        <a:lstStyle/>
        <a:p>
          <a:r>
            <a:rPr lang="en-GB" sz="2400" b="1" dirty="0">
              <a:effectLst>
                <a:outerShdw blurRad="38100" dist="38100" dir="2700000" algn="tl">
                  <a:srgbClr val="000000">
                    <a:alpha val="43137"/>
                  </a:srgbClr>
                </a:outerShdw>
              </a:effectLst>
            </a:rPr>
            <a:t>2. Interfaz: </a:t>
          </a:r>
          <a:r>
            <a:rPr lang="en-GB" sz="2400" dirty="0" err="1">
              <a:effectLst>
                <a:outerShdw blurRad="38100" dist="38100" dir="2700000" algn="tl">
                  <a:srgbClr val="000000">
                    <a:alpha val="43137"/>
                  </a:srgbClr>
                </a:outerShdw>
              </a:effectLst>
            </a:rPr>
            <a:t>Cómo</a:t>
          </a:r>
          <a:r>
            <a:rPr lang="en-GB" sz="2400" dirty="0">
              <a:effectLst>
                <a:outerShdw blurRad="38100" dist="38100" dir="2700000" algn="tl">
                  <a:srgbClr val="000000">
                    <a:alpha val="43137"/>
                  </a:srgbClr>
                </a:outerShdw>
              </a:effectLst>
            </a:rPr>
            <a:t> es la experiencia de </a:t>
          </a:r>
          <a:r>
            <a:rPr lang="en-GB" sz="2400" dirty="0" err="1">
              <a:effectLst>
                <a:outerShdw blurRad="38100" dist="38100" dir="2700000" algn="tl">
                  <a:srgbClr val="000000">
                    <a:alpha val="43137"/>
                  </a:srgbClr>
                </a:outerShdw>
              </a:effectLst>
            </a:rPr>
            <a:t>interaccionar</a:t>
          </a:r>
          <a:r>
            <a:rPr lang="en-GB" sz="2400" dirty="0">
              <a:effectLst>
                <a:outerShdw blurRad="38100" dist="38100" dir="2700000" algn="tl">
                  <a:srgbClr val="000000">
                    <a:alpha val="43137"/>
                  </a:srgbClr>
                </a:outerShdw>
              </a:effectLst>
            </a:rPr>
            <a:t> con </a:t>
          </a:r>
          <a:r>
            <a:rPr lang="en-GB" sz="2400" dirty="0" err="1">
              <a:effectLst>
                <a:outerShdw blurRad="38100" dist="38100" dir="2700000" algn="tl">
                  <a:srgbClr val="000000">
                    <a:alpha val="43137"/>
                  </a:srgbClr>
                </a:outerShdw>
              </a:effectLst>
            </a:rPr>
            <a:t>esta</a:t>
          </a:r>
          <a:r>
            <a:rPr lang="en-GB" sz="2400" dirty="0">
              <a:effectLst>
                <a:outerShdw blurRad="38100" dist="38100" dir="2700000" algn="tl">
                  <a:srgbClr val="000000">
                    <a:alpha val="43137"/>
                  </a:srgbClr>
                </a:outerShdw>
              </a:effectLst>
            </a:rPr>
            <a:t> tecnología</a:t>
          </a:r>
          <a:endParaRPr lang="en-ZA" sz="2400" dirty="0">
            <a:effectLst>
              <a:outerShdw blurRad="38100" dist="38100" dir="2700000" algn="tl">
                <a:srgbClr val="000000">
                  <a:alpha val="43137"/>
                </a:srgbClr>
              </a:outerShdw>
            </a:effectLst>
          </a:endParaRPr>
        </a:p>
      </dgm:t>
    </dgm:pt>
    <dgm:pt modelId="{2BB983E2-4738-44BD-8185-547007FE4ABA}" type="parTrans" cxnId="{60F3192F-3FAA-4126-988B-9609933CC731}">
      <dgm:prSet/>
      <dgm:spPr/>
      <dgm:t>
        <a:bodyPr/>
        <a:lstStyle/>
        <a:p>
          <a:endParaRPr lang="en-ZA"/>
        </a:p>
      </dgm:t>
    </dgm:pt>
    <dgm:pt modelId="{B042A279-CD7A-4900-A367-AA385B38781B}" type="sibTrans" cxnId="{60F3192F-3FAA-4126-988B-9609933CC731}">
      <dgm:prSet/>
      <dgm:spPr/>
      <dgm:t>
        <a:bodyPr/>
        <a:lstStyle/>
        <a:p>
          <a:endParaRPr lang="en-ZA"/>
        </a:p>
      </dgm:t>
    </dgm:pt>
    <dgm:pt modelId="{8B214D75-175C-4B66-A25F-9BDCAF583E83}">
      <dgm:prSet custT="1"/>
      <dgm:spPr/>
      <dgm:t>
        <a:bodyPr/>
        <a:lstStyle/>
        <a:p>
          <a:r>
            <a:rPr lang="en-GB" sz="2400" b="1" dirty="0">
              <a:effectLst>
                <a:outerShdw blurRad="38100" dist="38100" dir="2700000" algn="tl">
                  <a:srgbClr val="000000">
                    <a:alpha val="43137"/>
                  </a:srgbClr>
                </a:outerShdw>
              </a:effectLst>
            </a:rPr>
            <a:t>3. </a:t>
          </a:r>
          <a:r>
            <a:rPr lang="en-GB" sz="2400" b="1" dirty="0" err="1">
              <a:effectLst>
                <a:outerShdw blurRad="38100" dist="38100" dir="2700000" algn="tl">
                  <a:srgbClr val="000000">
                    <a:alpha val="43137"/>
                  </a:srgbClr>
                </a:outerShdw>
              </a:effectLst>
            </a:rPr>
            <a:t>Tareas</a:t>
          </a:r>
          <a:r>
            <a:rPr lang="en-GB" sz="2400" b="1" dirty="0">
              <a:effectLst>
                <a:outerShdw blurRad="38100" dist="38100" dir="2700000" algn="tl">
                  <a:srgbClr val="000000">
                    <a:alpha val="43137"/>
                  </a:srgbClr>
                </a:outerShdw>
              </a:effectLst>
            </a:rPr>
            <a:t>: </a:t>
          </a:r>
          <a:r>
            <a:rPr lang="en-GB" sz="2400" b="1" dirty="0" err="1">
              <a:effectLst>
                <a:outerShdw blurRad="38100" dist="38100" dir="2700000" algn="tl">
                  <a:srgbClr val="000000">
                    <a:alpha val="43137"/>
                  </a:srgbClr>
                </a:outerShdw>
              </a:effectLst>
            </a:rPr>
            <a:t>R</a:t>
          </a:r>
          <a:r>
            <a:rPr lang="en-GB" sz="2400" dirty="0" err="1">
              <a:effectLst>
                <a:outerShdw blurRad="38100" dist="38100" dir="2700000" algn="tl">
                  <a:srgbClr val="000000">
                    <a:alpha val="43137"/>
                  </a:srgbClr>
                </a:outerShdw>
              </a:effectLst>
            </a:rPr>
            <a:t>esultado</a:t>
          </a:r>
          <a:r>
            <a:rPr lang="en-GB" sz="2400" dirty="0">
              <a:effectLst>
                <a:outerShdw blurRad="38100" dist="38100" dir="2700000" algn="tl">
                  <a:srgbClr val="000000">
                    <a:alpha val="43137"/>
                  </a:srgbClr>
                </a:outerShdw>
              </a:effectLst>
            </a:rPr>
            <a:t> de </a:t>
          </a:r>
          <a:r>
            <a:rPr lang="en-GB" sz="2400" dirty="0" err="1">
              <a:effectLst>
                <a:outerShdw blurRad="38100" dist="38100" dir="2700000" algn="tl">
                  <a:srgbClr val="000000">
                    <a:alpha val="43137"/>
                  </a:srgbClr>
                </a:outerShdw>
              </a:effectLst>
            </a:rPr>
            <a:t>interaccionar</a:t>
          </a:r>
          <a:r>
            <a:rPr lang="en-GB" sz="2400" dirty="0">
              <a:effectLst>
                <a:outerShdw blurRad="38100" dist="38100" dir="2700000" algn="tl">
                  <a:srgbClr val="000000">
                    <a:alpha val="43137"/>
                  </a:srgbClr>
                </a:outerShdw>
              </a:effectLst>
            </a:rPr>
            <a:t> con la </a:t>
          </a:r>
          <a:r>
            <a:rPr lang="en-GB" sz="2400" dirty="0" err="1">
              <a:effectLst>
                <a:outerShdw blurRad="38100" dist="38100" dir="2700000" algn="tl">
                  <a:srgbClr val="000000">
                    <a:alpha val="43137"/>
                  </a:srgbClr>
                </a:outerShdw>
              </a:effectLst>
            </a:rPr>
            <a:t>interfaz</a:t>
          </a:r>
          <a:r>
            <a:rPr lang="en-GB" sz="2400" dirty="0">
              <a:effectLst>
                <a:outerShdw blurRad="38100" dist="38100" dir="2700000" algn="tl">
                  <a:srgbClr val="000000">
                    <a:alpha val="43137"/>
                  </a:srgbClr>
                </a:outerShdw>
              </a:effectLst>
            </a:rPr>
            <a:t>.</a:t>
          </a:r>
          <a:endParaRPr lang="en-ZA" sz="2400" dirty="0">
            <a:effectLst>
              <a:outerShdw blurRad="38100" dist="38100" dir="2700000" algn="tl">
                <a:srgbClr val="000000">
                  <a:alpha val="43137"/>
                </a:srgbClr>
              </a:outerShdw>
            </a:effectLst>
          </a:endParaRPr>
        </a:p>
      </dgm:t>
    </dgm:pt>
    <dgm:pt modelId="{5F292A7A-C0E6-41AC-85D7-CF406247448D}" type="parTrans" cxnId="{7F200CF9-2B58-4159-A189-D9C455B3165D}">
      <dgm:prSet/>
      <dgm:spPr/>
      <dgm:t>
        <a:bodyPr/>
        <a:lstStyle/>
        <a:p>
          <a:endParaRPr lang="en-ZA"/>
        </a:p>
      </dgm:t>
    </dgm:pt>
    <dgm:pt modelId="{12259666-2654-4771-B46F-FA015C262B73}" type="sibTrans" cxnId="{7F200CF9-2B58-4159-A189-D9C455B3165D}">
      <dgm:prSet/>
      <dgm:spPr/>
      <dgm:t>
        <a:bodyPr/>
        <a:lstStyle/>
        <a:p>
          <a:endParaRPr lang="en-ZA"/>
        </a:p>
      </dgm:t>
    </dgm:pt>
    <dgm:pt modelId="{1AA88F2A-CCD0-4AB0-8CD8-DB7BEC7A41AF}" type="pres">
      <dgm:prSet presAssocID="{67837897-2C1C-4DAE-8810-BE0E174ACDCD}" presName="diagram" presStyleCnt="0">
        <dgm:presLayoutVars>
          <dgm:dir/>
          <dgm:resizeHandles val="exact"/>
        </dgm:presLayoutVars>
      </dgm:prSet>
      <dgm:spPr/>
    </dgm:pt>
    <dgm:pt modelId="{E551D4D3-4F79-457F-9F76-186F3527B546}" type="pres">
      <dgm:prSet presAssocID="{0B80AA02-2152-413A-ADF7-F9EF066F7A3E}" presName="node" presStyleLbl="node1" presStyleIdx="0" presStyleCnt="3">
        <dgm:presLayoutVars>
          <dgm:bulletEnabled val="1"/>
        </dgm:presLayoutVars>
      </dgm:prSet>
      <dgm:spPr/>
    </dgm:pt>
    <dgm:pt modelId="{586677FE-8610-4886-835C-50EBF97B1648}" type="pres">
      <dgm:prSet presAssocID="{EE48BCAF-6636-4231-94AF-AF4AB3CE7454}" presName="sibTrans" presStyleCnt="0"/>
      <dgm:spPr/>
    </dgm:pt>
    <dgm:pt modelId="{FF8BC855-B7E7-4217-9CF1-3F68C789247D}" type="pres">
      <dgm:prSet presAssocID="{BA220CBC-64BA-4344-8CA4-D5FD846B98EA}" presName="node" presStyleLbl="node1" presStyleIdx="1" presStyleCnt="3">
        <dgm:presLayoutVars>
          <dgm:bulletEnabled val="1"/>
        </dgm:presLayoutVars>
      </dgm:prSet>
      <dgm:spPr/>
    </dgm:pt>
    <dgm:pt modelId="{9E2794D2-1BF2-4579-9B61-E1BA4C72CC03}" type="pres">
      <dgm:prSet presAssocID="{B042A279-CD7A-4900-A367-AA385B38781B}" presName="sibTrans" presStyleCnt="0"/>
      <dgm:spPr/>
    </dgm:pt>
    <dgm:pt modelId="{59F25F2D-BCD1-4EFC-986B-57461D6303F1}" type="pres">
      <dgm:prSet presAssocID="{8B214D75-175C-4B66-A25F-9BDCAF583E83}" presName="node" presStyleLbl="node1" presStyleIdx="2" presStyleCnt="3">
        <dgm:presLayoutVars>
          <dgm:bulletEnabled val="1"/>
        </dgm:presLayoutVars>
      </dgm:prSet>
      <dgm:spPr/>
    </dgm:pt>
  </dgm:ptLst>
  <dgm:cxnLst>
    <dgm:cxn modelId="{EA9CC50C-C986-46B6-96DB-886027ED3A6E}" type="presOf" srcId="{67837897-2C1C-4DAE-8810-BE0E174ACDCD}" destId="{1AA88F2A-CCD0-4AB0-8CD8-DB7BEC7A41AF}" srcOrd="0" destOrd="0" presId="urn:microsoft.com/office/officeart/2005/8/layout/default"/>
    <dgm:cxn modelId="{D4363F2A-27C4-4C92-9FF8-12E1FA1F27B9}" type="presOf" srcId="{8B214D75-175C-4B66-A25F-9BDCAF583E83}" destId="{59F25F2D-BCD1-4EFC-986B-57461D6303F1}" srcOrd="0" destOrd="0" presId="urn:microsoft.com/office/officeart/2005/8/layout/default"/>
    <dgm:cxn modelId="{60F3192F-3FAA-4126-988B-9609933CC731}" srcId="{67837897-2C1C-4DAE-8810-BE0E174ACDCD}" destId="{BA220CBC-64BA-4344-8CA4-D5FD846B98EA}" srcOrd="1" destOrd="0" parTransId="{2BB983E2-4738-44BD-8185-547007FE4ABA}" sibTransId="{B042A279-CD7A-4900-A367-AA385B38781B}"/>
    <dgm:cxn modelId="{9511C482-197A-48DE-B015-CCE0BE6D4F55}" type="presOf" srcId="{0B80AA02-2152-413A-ADF7-F9EF066F7A3E}" destId="{E551D4D3-4F79-457F-9F76-186F3527B546}" srcOrd="0" destOrd="0" presId="urn:microsoft.com/office/officeart/2005/8/layout/default"/>
    <dgm:cxn modelId="{7F200CF9-2B58-4159-A189-D9C455B3165D}" srcId="{67837897-2C1C-4DAE-8810-BE0E174ACDCD}" destId="{8B214D75-175C-4B66-A25F-9BDCAF583E83}" srcOrd="2" destOrd="0" parTransId="{5F292A7A-C0E6-41AC-85D7-CF406247448D}" sibTransId="{12259666-2654-4771-B46F-FA015C262B73}"/>
    <dgm:cxn modelId="{F9F091F9-1FBA-4CDD-9CE3-A7997709E151}" type="presOf" srcId="{BA220CBC-64BA-4344-8CA4-D5FD846B98EA}" destId="{FF8BC855-B7E7-4217-9CF1-3F68C789247D}" srcOrd="0" destOrd="0" presId="urn:microsoft.com/office/officeart/2005/8/layout/default"/>
    <dgm:cxn modelId="{52F78AFA-0F02-427E-9808-8CBF5DCB26A6}" srcId="{67837897-2C1C-4DAE-8810-BE0E174ACDCD}" destId="{0B80AA02-2152-413A-ADF7-F9EF066F7A3E}" srcOrd="0" destOrd="0" parTransId="{96E0F918-3534-4884-8267-D175A2603FF4}" sibTransId="{EE48BCAF-6636-4231-94AF-AF4AB3CE7454}"/>
    <dgm:cxn modelId="{2CCA5881-4D1B-4998-987E-460A98F008A7}" type="presParOf" srcId="{1AA88F2A-CCD0-4AB0-8CD8-DB7BEC7A41AF}" destId="{E551D4D3-4F79-457F-9F76-186F3527B546}" srcOrd="0" destOrd="0" presId="urn:microsoft.com/office/officeart/2005/8/layout/default"/>
    <dgm:cxn modelId="{6D62F904-EBC8-48B6-912B-5DF7DFD0AAF2}" type="presParOf" srcId="{1AA88F2A-CCD0-4AB0-8CD8-DB7BEC7A41AF}" destId="{586677FE-8610-4886-835C-50EBF97B1648}" srcOrd="1" destOrd="0" presId="urn:microsoft.com/office/officeart/2005/8/layout/default"/>
    <dgm:cxn modelId="{F8E03CDB-C181-44E2-B5B2-FB90384BC7E7}" type="presParOf" srcId="{1AA88F2A-CCD0-4AB0-8CD8-DB7BEC7A41AF}" destId="{FF8BC855-B7E7-4217-9CF1-3F68C789247D}" srcOrd="2" destOrd="0" presId="urn:microsoft.com/office/officeart/2005/8/layout/default"/>
    <dgm:cxn modelId="{32EDDC39-BE2A-40C1-B84A-D39F911BE6D1}" type="presParOf" srcId="{1AA88F2A-CCD0-4AB0-8CD8-DB7BEC7A41AF}" destId="{9E2794D2-1BF2-4579-9B61-E1BA4C72CC03}" srcOrd="3" destOrd="0" presId="urn:microsoft.com/office/officeart/2005/8/layout/default"/>
    <dgm:cxn modelId="{54FA706A-4CB4-475D-BA23-6C9F4881B0CF}" type="presParOf" srcId="{1AA88F2A-CCD0-4AB0-8CD8-DB7BEC7A41AF}" destId="{59F25F2D-BCD1-4EFC-986B-57461D6303F1}"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837897-2C1C-4DAE-8810-BE0E174ACDC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C571F1D-F079-48EC-933C-DF5239C3564D}">
      <dgm:prSet custT="1"/>
      <dgm:spPr/>
      <dgm:t>
        <a:bodyPr/>
        <a:lstStyle/>
        <a:p>
          <a:r>
            <a:rPr lang="en-GB" sz="2400" b="1" dirty="0"/>
            <a:t>4. Comportamiento: </a:t>
          </a:r>
          <a:r>
            <a:rPr lang="en-GB" sz="2400" dirty="0"/>
            <a:t>Como parte del comportamiento apoyado por la tecnología </a:t>
          </a:r>
          <a:endParaRPr lang="en-ZA" sz="2400" dirty="0"/>
        </a:p>
      </dgm:t>
    </dgm:pt>
    <dgm:pt modelId="{EEE8EA11-1A23-462E-BE18-222F30F0E0A9}" type="parTrans" cxnId="{76A26578-F259-44F8-B535-61E91E0F698C}">
      <dgm:prSet/>
      <dgm:spPr/>
      <dgm:t>
        <a:bodyPr/>
        <a:lstStyle/>
        <a:p>
          <a:endParaRPr lang="en-ZA"/>
        </a:p>
      </dgm:t>
    </dgm:pt>
    <dgm:pt modelId="{0FE5F913-7307-4D31-8BF3-E4927CAC6E61}" type="sibTrans" cxnId="{76A26578-F259-44F8-B535-61E91E0F698C}">
      <dgm:prSet/>
      <dgm:spPr/>
      <dgm:t>
        <a:bodyPr/>
        <a:lstStyle/>
        <a:p>
          <a:endParaRPr lang="en-ZA"/>
        </a:p>
      </dgm:t>
    </dgm:pt>
    <dgm:pt modelId="{CC42C454-775A-4561-AF01-7D6186C20F3D}">
      <dgm:prSet custT="1"/>
      <dgm:spPr/>
      <dgm:t>
        <a:bodyPr/>
        <a:lstStyle/>
        <a:p>
          <a:r>
            <a:rPr lang="en-GB" sz="2400" b="1" dirty="0"/>
            <a:t>5. La vida: </a:t>
          </a:r>
          <a:r>
            <a:rPr lang="en-GB" sz="2400" dirty="0"/>
            <a:t>Como parte de la vida global de un individuo. </a:t>
          </a:r>
          <a:endParaRPr lang="en-ZA" sz="2400" dirty="0"/>
        </a:p>
      </dgm:t>
    </dgm:pt>
    <dgm:pt modelId="{E3914A83-38A5-4EF5-B4BE-1F2416832643}" type="parTrans" cxnId="{D6BF7AAA-9BE9-4B82-854E-448A9B809AFF}">
      <dgm:prSet/>
      <dgm:spPr/>
      <dgm:t>
        <a:bodyPr/>
        <a:lstStyle/>
        <a:p>
          <a:endParaRPr lang="en-ZA"/>
        </a:p>
      </dgm:t>
    </dgm:pt>
    <dgm:pt modelId="{D8A8D41F-9388-415A-91D3-8151BEF29C50}" type="sibTrans" cxnId="{D6BF7AAA-9BE9-4B82-854E-448A9B809AFF}">
      <dgm:prSet/>
      <dgm:spPr/>
      <dgm:t>
        <a:bodyPr/>
        <a:lstStyle/>
        <a:p>
          <a:endParaRPr lang="en-ZA"/>
        </a:p>
      </dgm:t>
    </dgm:pt>
    <dgm:pt modelId="{9A67849D-CFC3-4D43-A5DC-31F7519AF765}">
      <dgm:prSet custT="1"/>
      <dgm:spPr/>
      <dgm:t>
        <a:bodyPr/>
        <a:lstStyle/>
        <a:p>
          <a:r>
            <a:rPr lang="en-GB" sz="2400" dirty="0"/>
            <a:t>Además, estas 5 esferas están vinculadas a otra sexta esfera de experiencia:</a:t>
          </a:r>
          <a:endParaRPr lang="en-ZA" sz="2400" dirty="0"/>
        </a:p>
      </dgm:t>
    </dgm:pt>
    <dgm:pt modelId="{A4759FF0-8DB2-443D-B852-421D953857F9}" type="parTrans" cxnId="{FAE1B1EB-E5AC-444E-9871-720355A3853E}">
      <dgm:prSet/>
      <dgm:spPr/>
      <dgm:t>
        <a:bodyPr/>
        <a:lstStyle/>
        <a:p>
          <a:endParaRPr lang="en-ZA"/>
        </a:p>
      </dgm:t>
    </dgm:pt>
    <dgm:pt modelId="{79298198-F76B-4167-9712-5096FEDD60E4}" type="sibTrans" cxnId="{FAE1B1EB-E5AC-444E-9871-720355A3853E}">
      <dgm:prSet/>
      <dgm:spPr/>
      <dgm:t>
        <a:bodyPr/>
        <a:lstStyle/>
        <a:p>
          <a:endParaRPr lang="en-ZA"/>
        </a:p>
      </dgm:t>
    </dgm:pt>
    <dgm:pt modelId="{16B3121A-8D74-4A55-AD06-B33B230BA35A}">
      <dgm:prSet custT="1"/>
      <dgm:spPr/>
      <dgm:t>
        <a:bodyPr/>
        <a:lstStyle/>
        <a:p>
          <a:r>
            <a:rPr lang="en-GB" sz="2400" b="1" dirty="0"/>
            <a:t>6. Sociedad: </a:t>
          </a:r>
          <a:r>
            <a:rPr lang="en-GB" sz="2400" dirty="0"/>
            <a:t>abarca los efectos directos y colaterales del uso de la tecnología y el bienestar de la sociedad. </a:t>
          </a:r>
          <a:endParaRPr lang="en-ZA" sz="2400" dirty="0"/>
        </a:p>
      </dgm:t>
    </dgm:pt>
    <dgm:pt modelId="{7E27A68D-0A52-4135-8A6F-BE77E4231091}" type="parTrans" cxnId="{E6037AD5-960E-49F6-AF9E-79227BEDF96F}">
      <dgm:prSet/>
      <dgm:spPr/>
      <dgm:t>
        <a:bodyPr/>
        <a:lstStyle/>
        <a:p>
          <a:endParaRPr lang="en-ZA"/>
        </a:p>
      </dgm:t>
    </dgm:pt>
    <dgm:pt modelId="{40A2DB5E-C64E-4EDC-B1C5-19DD999A461A}" type="sibTrans" cxnId="{E6037AD5-960E-49F6-AF9E-79227BEDF96F}">
      <dgm:prSet/>
      <dgm:spPr/>
      <dgm:t>
        <a:bodyPr/>
        <a:lstStyle/>
        <a:p>
          <a:endParaRPr lang="en-ZA"/>
        </a:p>
      </dgm:t>
    </dgm:pt>
    <dgm:pt modelId="{1AA88F2A-CCD0-4AB0-8CD8-DB7BEC7A41AF}" type="pres">
      <dgm:prSet presAssocID="{67837897-2C1C-4DAE-8810-BE0E174ACDCD}" presName="diagram" presStyleCnt="0">
        <dgm:presLayoutVars>
          <dgm:dir/>
          <dgm:resizeHandles val="exact"/>
        </dgm:presLayoutVars>
      </dgm:prSet>
      <dgm:spPr/>
    </dgm:pt>
    <dgm:pt modelId="{63A7AB46-D7A2-4B4C-A4CC-59951B85D511}" type="pres">
      <dgm:prSet presAssocID="{5C571F1D-F079-48EC-933C-DF5239C3564D}" presName="node" presStyleLbl="node1" presStyleIdx="0" presStyleCnt="3">
        <dgm:presLayoutVars>
          <dgm:bulletEnabled val="1"/>
        </dgm:presLayoutVars>
      </dgm:prSet>
      <dgm:spPr/>
    </dgm:pt>
    <dgm:pt modelId="{0772793A-7B6D-475E-9069-CCCED0FEDF6B}" type="pres">
      <dgm:prSet presAssocID="{0FE5F913-7307-4D31-8BF3-E4927CAC6E61}" presName="sibTrans" presStyleCnt="0"/>
      <dgm:spPr/>
    </dgm:pt>
    <dgm:pt modelId="{488E35B5-7BED-4D51-B0BF-5A66DF472559}" type="pres">
      <dgm:prSet presAssocID="{CC42C454-775A-4561-AF01-7D6186C20F3D}" presName="node" presStyleLbl="node1" presStyleIdx="1" presStyleCnt="3">
        <dgm:presLayoutVars>
          <dgm:bulletEnabled val="1"/>
        </dgm:presLayoutVars>
      </dgm:prSet>
      <dgm:spPr/>
    </dgm:pt>
    <dgm:pt modelId="{99574734-E486-49AB-9808-7143A795D917}" type="pres">
      <dgm:prSet presAssocID="{D8A8D41F-9388-415A-91D3-8151BEF29C50}" presName="sibTrans" presStyleCnt="0"/>
      <dgm:spPr/>
    </dgm:pt>
    <dgm:pt modelId="{BD696CAF-9842-44E4-AF7E-30BEC80ECA86}" type="pres">
      <dgm:prSet presAssocID="{9A67849D-CFC3-4D43-A5DC-31F7519AF765}" presName="node" presStyleLbl="node1" presStyleIdx="2" presStyleCnt="3" custScaleY="185004" custLinFactNeighborX="0" custLinFactNeighborY="-12424">
        <dgm:presLayoutVars>
          <dgm:bulletEnabled val="1"/>
        </dgm:presLayoutVars>
      </dgm:prSet>
      <dgm:spPr/>
    </dgm:pt>
  </dgm:ptLst>
  <dgm:cxnLst>
    <dgm:cxn modelId="{804B6904-DB42-4304-988B-C55945A6B5A1}" type="presOf" srcId="{16B3121A-8D74-4A55-AD06-B33B230BA35A}" destId="{BD696CAF-9842-44E4-AF7E-30BEC80ECA86}" srcOrd="0" destOrd="1" presId="urn:microsoft.com/office/officeart/2005/8/layout/default"/>
    <dgm:cxn modelId="{EA9CC50C-C986-46B6-96DB-886027ED3A6E}" type="presOf" srcId="{67837897-2C1C-4DAE-8810-BE0E174ACDCD}" destId="{1AA88F2A-CCD0-4AB0-8CD8-DB7BEC7A41AF}" srcOrd="0" destOrd="0" presId="urn:microsoft.com/office/officeart/2005/8/layout/default"/>
    <dgm:cxn modelId="{E3E4D90F-12CD-4ED1-94D2-BCFCDF5BF7D8}" type="presOf" srcId="{5C571F1D-F079-48EC-933C-DF5239C3564D}" destId="{63A7AB46-D7A2-4B4C-A4CC-59951B85D511}" srcOrd="0" destOrd="0" presId="urn:microsoft.com/office/officeart/2005/8/layout/default"/>
    <dgm:cxn modelId="{5FFEA164-269D-4064-89BD-5CAC7CAFF52E}" type="presOf" srcId="{9A67849D-CFC3-4D43-A5DC-31F7519AF765}" destId="{BD696CAF-9842-44E4-AF7E-30BEC80ECA86}" srcOrd="0" destOrd="0" presId="urn:microsoft.com/office/officeart/2005/8/layout/default"/>
    <dgm:cxn modelId="{76A26578-F259-44F8-B535-61E91E0F698C}" srcId="{67837897-2C1C-4DAE-8810-BE0E174ACDCD}" destId="{5C571F1D-F079-48EC-933C-DF5239C3564D}" srcOrd="0" destOrd="0" parTransId="{EEE8EA11-1A23-462E-BE18-222F30F0E0A9}" sibTransId="{0FE5F913-7307-4D31-8BF3-E4927CAC6E61}"/>
    <dgm:cxn modelId="{D6BF7AAA-9BE9-4B82-854E-448A9B809AFF}" srcId="{67837897-2C1C-4DAE-8810-BE0E174ACDCD}" destId="{CC42C454-775A-4561-AF01-7D6186C20F3D}" srcOrd="1" destOrd="0" parTransId="{E3914A83-38A5-4EF5-B4BE-1F2416832643}" sibTransId="{D8A8D41F-9388-415A-91D3-8151BEF29C50}"/>
    <dgm:cxn modelId="{E6037AD5-960E-49F6-AF9E-79227BEDF96F}" srcId="{9A67849D-CFC3-4D43-A5DC-31F7519AF765}" destId="{16B3121A-8D74-4A55-AD06-B33B230BA35A}" srcOrd="0" destOrd="0" parTransId="{7E27A68D-0A52-4135-8A6F-BE77E4231091}" sibTransId="{40A2DB5E-C64E-4EDC-B1C5-19DD999A461A}"/>
    <dgm:cxn modelId="{FAE1B1EB-E5AC-444E-9871-720355A3853E}" srcId="{67837897-2C1C-4DAE-8810-BE0E174ACDCD}" destId="{9A67849D-CFC3-4D43-A5DC-31F7519AF765}" srcOrd="2" destOrd="0" parTransId="{A4759FF0-8DB2-443D-B852-421D953857F9}" sibTransId="{79298198-F76B-4167-9712-5096FEDD60E4}"/>
    <dgm:cxn modelId="{6042FFF1-C499-41EF-AD27-A7554757E708}" type="presOf" srcId="{CC42C454-775A-4561-AF01-7D6186C20F3D}" destId="{488E35B5-7BED-4D51-B0BF-5A66DF472559}" srcOrd="0" destOrd="0" presId="urn:microsoft.com/office/officeart/2005/8/layout/default"/>
    <dgm:cxn modelId="{C04B13BA-20E5-4AC9-B0C9-E60E861072EC}" type="presParOf" srcId="{1AA88F2A-CCD0-4AB0-8CD8-DB7BEC7A41AF}" destId="{63A7AB46-D7A2-4B4C-A4CC-59951B85D511}" srcOrd="0" destOrd="0" presId="urn:microsoft.com/office/officeart/2005/8/layout/default"/>
    <dgm:cxn modelId="{74E0012C-F5EB-4123-8315-AC96798C7AFF}" type="presParOf" srcId="{1AA88F2A-CCD0-4AB0-8CD8-DB7BEC7A41AF}" destId="{0772793A-7B6D-475E-9069-CCCED0FEDF6B}" srcOrd="1" destOrd="0" presId="urn:microsoft.com/office/officeart/2005/8/layout/default"/>
    <dgm:cxn modelId="{4FDB3EEB-7CEA-4984-976E-D2965A5E49C6}" type="presParOf" srcId="{1AA88F2A-CCD0-4AB0-8CD8-DB7BEC7A41AF}" destId="{488E35B5-7BED-4D51-B0BF-5A66DF472559}" srcOrd="2" destOrd="0" presId="urn:microsoft.com/office/officeart/2005/8/layout/default"/>
    <dgm:cxn modelId="{4CA059C9-6006-468A-937B-8EB28C764635}" type="presParOf" srcId="{1AA88F2A-CCD0-4AB0-8CD8-DB7BEC7A41AF}" destId="{99574734-E486-49AB-9808-7143A795D917}" srcOrd="3" destOrd="0" presId="urn:microsoft.com/office/officeart/2005/8/layout/default"/>
    <dgm:cxn modelId="{D31D865C-2207-4B4B-BEAB-67203C588EED}" type="presParOf" srcId="{1AA88F2A-CCD0-4AB0-8CD8-DB7BEC7A41AF}" destId="{BD696CAF-9842-44E4-AF7E-30BEC80ECA86}"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19E03-2FF8-4863-BC1F-70D489FEBB64}">
      <dsp:nvSpPr>
        <dsp:cNvPr id="0" name=""/>
        <dsp:cNvSpPr/>
      </dsp:nvSpPr>
      <dsp:spPr>
        <a:xfrm>
          <a:off x="476923"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Ojos secos</a:t>
          </a:r>
        </a:p>
      </dsp:txBody>
      <dsp:txXfrm>
        <a:off x="476923" y="657"/>
        <a:ext cx="2191443" cy="1314865"/>
      </dsp:txXfrm>
    </dsp:sp>
    <dsp:sp modelId="{D5D7D7A1-C998-49BE-B31F-CD0DB66AC240}">
      <dsp:nvSpPr>
        <dsp:cNvPr id="0" name=""/>
        <dsp:cNvSpPr/>
      </dsp:nvSpPr>
      <dsp:spPr>
        <a:xfrm>
          <a:off x="2887511"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Visión borrosa</a:t>
          </a:r>
        </a:p>
      </dsp:txBody>
      <dsp:txXfrm>
        <a:off x="2887511" y="657"/>
        <a:ext cx="2191443" cy="1314865"/>
      </dsp:txXfrm>
    </dsp:sp>
    <dsp:sp modelId="{15C72EAC-A8AA-4114-B58A-A87511F6E2CC}">
      <dsp:nvSpPr>
        <dsp:cNvPr id="0" name=""/>
        <dsp:cNvSpPr/>
      </dsp:nvSpPr>
      <dsp:spPr>
        <a:xfrm>
          <a:off x="5298099"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Lagrimeo</a:t>
          </a:r>
          <a:r>
            <a:rPr lang="en-ZA" sz="2400" kern="1200" dirty="0">
              <a:effectLst>
                <a:outerShdw blurRad="38100" dist="38100" dir="2700000" algn="tl">
                  <a:srgbClr val="000000">
                    <a:alpha val="43137"/>
                  </a:srgbClr>
                </a:outerShdw>
              </a:effectLst>
            </a:rPr>
            <a:t> y </a:t>
          </a:r>
          <a:r>
            <a:rPr lang="en-ZA" sz="2400" kern="1200" dirty="0" err="1">
              <a:effectLst>
                <a:outerShdw blurRad="38100" dist="38100" dir="2700000" algn="tl">
                  <a:srgbClr val="000000">
                    <a:alpha val="43137"/>
                  </a:srgbClr>
                </a:outerShdw>
              </a:effectLst>
            </a:rPr>
            <a:t>ojos</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llorosos</a:t>
          </a:r>
          <a:endParaRPr lang="en-ZA" sz="2400" kern="1200" dirty="0">
            <a:effectLst>
              <a:outerShdw blurRad="38100" dist="38100" dir="2700000" algn="tl">
                <a:srgbClr val="000000">
                  <a:alpha val="43137"/>
                </a:srgbClr>
              </a:outerShdw>
            </a:effectLst>
          </a:endParaRPr>
        </a:p>
      </dsp:txBody>
      <dsp:txXfrm>
        <a:off x="5298099" y="657"/>
        <a:ext cx="2191443" cy="1314865"/>
      </dsp:txXfrm>
    </dsp:sp>
    <dsp:sp modelId="{DABC7C39-B71D-4A9D-BC3B-15E8533EE7CE}">
      <dsp:nvSpPr>
        <dsp:cNvPr id="0" name=""/>
        <dsp:cNvSpPr/>
      </dsp:nvSpPr>
      <dsp:spPr>
        <a:xfrm>
          <a:off x="7708686"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Dolor de cabeza</a:t>
          </a:r>
        </a:p>
      </dsp:txBody>
      <dsp:txXfrm>
        <a:off x="7708686" y="657"/>
        <a:ext cx="2191443" cy="1314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5C81F-0F3C-4560-9117-8B810900156F}">
      <dsp:nvSpPr>
        <dsp:cNvPr id="0" name=""/>
        <dsp:cNvSpPr/>
      </dsp:nvSpPr>
      <dsp:spPr>
        <a:xfrm>
          <a:off x="0"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Utiliza la regla ¨20-20-20¨</a:t>
          </a:r>
          <a:r>
            <a:rPr lang="en-GB" sz="2400" kern="1200" dirty="0">
              <a:effectLst>
                <a:outerShdw blurRad="38100" dist="38100" dir="2700000" algn="tl">
                  <a:srgbClr val="000000">
                    <a:alpha val="43137"/>
                  </a:srgbClr>
                </a:outerShdw>
              </a:effectLst>
            </a:rPr>
            <a:t>. Cada 20 minutos aparta la vista de la pantalla y tómate un descanso. Esto permite a los ojos reponerse. </a:t>
          </a:r>
          <a:endParaRPr lang="en-ZA" sz="2400" kern="1200" dirty="0">
            <a:effectLst>
              <a:outerShdw blurRad="38100" dist="38100" dir="2700000" algn="tl">
                <a:srgbClr val="000000">
                  <a:alpha val="43137"/>
                </a:srgbClr>
              </a:outerShdw>
            </a:effectLst>
          </a:endParaRPr>
        </a:p>
      </dsp:txBody>
      <dsp:txXfrm>
        <a:off x="0" y="894132"/>
        <a:ext cx="3311011" cy="2206762"/>
      </dsp:txXfrm>
    </dsp:sp>
    <dsp:sp modelId="{6A97FB48-6C25-43A2-9894-490D227AF1B5}">
      <dsp:nvSpPr>
        <dsp:cNvPr id="0" name=""/>
        <dsp:cNvSpPr/>
      </dsp:nvSpPr>
      <dsp:spPr>
        <a:xfrm>
          <a:off x="3642112"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err="1">
              <a:effectLst>
                <a:outerShdw blurRad="38100" dist="38100" dir="2700000" algn="tl">
                  <a:srgbClr val="000000">
                    <a:alpha val="43137"/>
                  </a:srgbClr>
                </a:outerShdw>
              </a:effectLst>
            </a:rPr>
            <a:t>Mantén</a:t>
          </a:r>
          <a:r>
            <a:rPr lang="en-GB" sz="2000" b="1" kern="1200" dirty="0">
              <a:effectLst>
                <a:outerShdw blurRad="38100" dist="38100" dir="2700000" algn="tl">
                  <a:srgbClr val="000000">
                    <a:alpha val="43137"/>
                  </a:srgbClr>
                </a:outerShdw>
              </a:effectLst>
            </a:rPr>
            <a:t> </a:t>
          </a:r>
          <a:r>
            <a:rPr lang="en-GB" sz="2000" b="1" kern="1200" dirty="0" err="1">
              <a:effectLst>
                <a:outerShdw blurRad="38100" dist="38100" dir="2700000" algn="tl">
                  <a:srgbClr val="000000">
                    <a:alpha val="43137"/>
                  </a:srgbClr>
                </a:outerShdw>
              </a:effectLst>
            </a:rPr>
            <a:t>unz</a:t>
          </a:r>
          <a:r>
            <a:rPr lang="en-GB" sz="2000" b="1" kern="1200" dirty="0">
              <a:effectLst>
                <a:outerShdw blurRad="38100" dist="38100" dir="2700000" algn="tl">
                  <a:srgbClr val="000000">
                    <a:alpha val="43137"/>
                  </a:srgbClr>
                </a:outerShdw>
              </a:effectLst>
            </a:rPr>
            <a:t> </a:t>
          </a:r>
          <a:r>
            <a:rPr lang="en-GB" sz="2000" b="1" kern="1200" dirty="0" err="1">
              <a:effectLst>
                <a:outerShdw blurRad="38100" dist="38100" dir="2700000" algn="tl">
                  <a:srgbClr val="000000">
                    <a:alpha val="43137"/>
                  </a:srgbClr>
                </a:outerShdw>
              </a:effectLst>
            </a:rPr>
            <a:t>distancia</a:t>
          </a:r>
          <a:r>
            <a:rPr lang="en-GB" sz="2000" b="1" kern="1200" dirty="0">
              <a:effectLst>
                <a:outerShdw blurRad="38100" dist="38100" dir="2700000" algn="tl">
                  <a:srgbClr val="000000">
                    <a:alpha val="43137"/>
                  </a:srgbClr>
                </a:outerShdw>
              </a:effectLst>
            </a:rPr>
            <a:t> </a:t>
          </a:r>
          <a:r>
            <a:rPr lang="en-GB" sz="2000" b="1" kern="1200" dirty="0" err="1">
              <a:effectLst>
                <a:outerShdw blurRad="38100" dist="38100" dir="2700000" algn="tl">
                  <a:srgbClr val="000000">
                    <a:alpha val="43137"/>
                  </a:srgbClr>
                </a:outerShdw>
              </a:effectLst>
            </a:rPr>
            <a:t>adecuada</a:t>
          </a:r>
          <a:r>
            <a:rPr lang="en-GB" sz="2000" b="1" kern="1200" dirty="0">
              <a:effectLst>
                <a:outerShdw blurRad="38100" dist="38100" dir="2700000" algn="tl">
                  <a:srgbClr val="000000">
                    <a:alpha val="43137"/>
                  </a:srgbClr>
                </a:outerShdw>
              </a:effectLst>
            </a:rPr>
            <a:t>: </a:t>
          </a:r>
          <a:r>
            <a:rPr lang="en-GB" sz="2000" kern="1200" dirty="0">
              <a:effectLst>
                <a:outerShdw blurRad="38100" dist="38100" dir="2700000" algn="tl">
                  <a:srgbClr val="000000">
                    <a:alpha val="43137"/>
                  </a:srgbClr>
                </a:outerShdw>
              </a:effectLst>
            </a:rPr>
            <a:t>Siéntate a unos 25 centímetros o un brazo de distancia de la pantalla. Mantén una postura correcta para evitar dolores lumbares.</a:t>
          </a:r>
          <a:endParaRPr lang="en-ZA" sz="2000" kern="1200" dirty="0">
            <a:effectLst>
              <a:outerShdw blurRad="38100" dist="38100" dir="2700000" algn="tl">
                <a:srgbClr val="000000">
                  <a:alpha val="43137"/>
                </a:srgbClr>
              </a:outerShdw>
            </a:effectLst>
          </a:endParaRPr>
        </a:p>
      </dsp:txBody>
      <dsp:txXfrm>
        <a:off x="3642112" y="894132"/>
        <a:ext cx="3311011" cy="2206762"/>
      </dsp:txXfrm>
    </dsp:sp>
    <dsp:sp modelId="{FE428BE7-E4B9-4D1A-BF57-16AA8D040082}">
      <dsp:nvSpPr>
        <dsp:cNvPr id="0" name=""/>
        <dsp:cNvSpPr/>
      </dsp:nvSpPr>
      <dsp:spPr>
        <a:xfrm>
          <a:off x="7284225"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Ajusta</a:t>
          </a:r>
          <a:r>
            <a:rPr lang="en-GB" sz="2400" kern="1200" dirty="0">
              <a:effectLst>
                <a:outerShdw blurRad="38100" dist="38100" dir="2700000" algn="tl">
                  <a:srgbClr val="000000">
                    <a:alpha val="43137"/>
                  </a:srgbClr>
                </a:outerShdw>
              </a:effectLst>
            </a:rPr>
            <a:t> el brillo de la </a:t>
          </a:r>
          <a:r>
            <a:rPr lang="en-GB" sz="2400" kern="1200" dirty="0" err="1">
              <a:effectLst>
                <a:outerShdw blurRad="38100" dist="38100" dir="2700000" algn="tl">
                  <a:srgbClr val="000000">
                    <a:alpha val="43137"/>
                  </a:srgbClr>
                </a:outerShdw>
              </a:effectLst>
            </a:rPr>
            <a:t>pantalla</a:t>
          </a:r>
          <a:r>
            <a:rPr lang="en-GB" sz="2400" kern="1200" dirty="0">
              <a:effectLst>
                <a:outerShdw blurRad="38100" dist="38100" dir="2700000" algn="tl">
                  <a:srgbClr val="000000">
                    <a:alpha val="43137"/>
                  </a:srgbClr>
                </a:outerShdw>
              </a:effectLst>
            </a:rPr>
            <a:t>, atenuando la </a:t>
          </a:r>
          <a:r>
            <a:rPr lang="en-GB" sz="2400" kern="1200" dirty="0" err="1">
              <a:effectLst>
                <a:outerShdw blurRad="38100" dist="38100" dir="2700000" algn="tl">
                  <a:srgbClr val="000000">
                    <a:alpha val="43137"/>
                  </a:srgbClr>
                </a:outerShdw>
              </a:effectLst>
            </a:rPr>
            <a:t>iluminación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cuando</a:t>
          </a:r>
          <a:r>
            <a:rPr lang="en-GB" sz="2400" kern="1200" dirty="0">
              <a:effectLst>
                <a:outerShdw blurRad="38100" dist="38100" dir="2700000" algn="tl">
                  <a:srgbClr val="000000">
                    <a:alpha val="43137"/>
                  </a:srgbClr>
                </a:outerShdw>
              </a:effectLst>
            </a:rPr>
            <a:t> sea </a:t>
          </a:r>
          <a:r>
            <a:rPr lang="en-GB" sz="2400" kern="1200" dirty="0" err="1">
              <a:effectLst>
                <a:outerShdw blurRad="38100" dist="38100" dir="2700000" algn="tl">
                  <a:srgbClr val="000000">
                    <a:alpha val="43137"/>
                  </a:srgbClr>
                </a:outerShdw>
              </a:effectLst>
            </a:rPr>
            <a:t>necesario</a:t>
          </a:r>
          <a:r>
            <a:rPr lang="en-GB" sz="2400" kern="1200" dirty="0">
              <a:effectLst>
                <a:outerShdw blurRad="38100" dist="38100" dir="2700000" algn="tl">
                  <a:srgbClr val="000000">
                    <a:alpha val="43137"/>
                  </a:srgbClr>
                </a:outerShdw>
              </a:effectLst>
            </a:rPr>
            <a:t>. </a:t>
          </a:r>
          <a:endParaRPr lang="en-ZA" sz="2400" kern="1200" dirty="0">
            <a:effectLst>
              <a:outerShdw blurRad="38100" dist="38100" dir="2700000" algn="tl">
                <a:srgbClr val="000000">
                  <a:alpha val="43137"/>
                </a:srgbClr>
              </a:outerShdw>
            </a:effectLst>
          </a:endParaRPr>
        </a:p>
      </dsp:txBody>
      <dsp:txXfrm>
        <a:off x="7284225" y="894132"/>
        <a:ext cx="3311011" cy="2206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1D4D3-4F79-457F-9F76-186F3527B546}">
      <dsp:nvSpPr>
        <dsp:cNvPr id="0" name=""/>
        <dsp:cNvSpPr/>
      </dsp:nvSpPr>
      <dsp:spPr>
        <a:xfrm>
          <a:off x="0"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1. Adopción: </a:t>
          </a:r>
          <a:r>
            <a:rPr lang="en-GB" sz="2400" kern="1200" dirty="0" err="1">
              <a:effectLst>
                <a:outerShdw blurRad="38100" dist="38100" dir="2700000" algn="tl">
                  <a:srgbClr val="000000">
                    <a:alpha val="43137"/>
                  </a:srgbClr>
                </a:outerShdw>
              </a:effectLst>
            </a:rPr>
            <a:t>Cuándo</a:t>
          </a:r>
          <a:r>
            <a:rPr lang="en-GB" sz="2400" kern="1200" dirty="0">
              <a:effectLst>
                <a:outerShdw blurRad="38100" dist="38100" dir="2700000" algn="tl">
                  <a:srgbClr val="000000">
                    <a:alpha val="43137"/>
                  </a:srgbClr>
                </a:outerShdw>
              </a:effectLst>
            </a:rPr>
            <a:t> se ha </a:t>
          </a:r>
          <a:r>
            <a:rPr lang="en-GB" sz="2400" kern="1200" dirty="0" err="1">
              <a:effectLst>
                <a:outerShdw blurRad="38100" dist="38100" dir="2700000" algn="tl">
                  <a:srgbClr val="000000">
                    <a:alpha val="43137"/>
                  </a:srgbClr>
                </a:outerShdw>
              </a:effectLst>
            </a:rPr>
            <a:t>adoptado</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el</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uso</a:t>
          </a:r>
          <a:r>
            <a:rPr lang="en-GB" sz="2400" kern="1200" dirty="0">
              <a:effectLst>
                <a:outerShdw blurRad="38100" dist="38100" dir="2700000" algn="tl">
                  <a:srgbClr val="000000">
                    <a:alpha val="43137"/>
                  </a:srgbClr>
                </a:outerShdw>
              </a:effectLst>
            </a:rPr>
            <a:t> de </a:t>
          </a:r>
          <a:r>
            <a:rPr lang="en-GB" sz="2400" kern="1200" dirty="0" err="1">
              <a:effectLst>
                <a:outerShdw blurRad="38100" dist="38100" dir="2700000" algn="tl">
                  <a:srgbClr val="000000">
                    <a:alpha val="43137"/>
                  </a:srgbClr>
                </a:outerShdw>
              </a:effectLst>
            </a:rPr>
            <a:t>esta</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tecnología</a:t>
          </a:r>
          <a:endParaRPr lang="en-ZA" sz="2400" kern="1200" dirty="0">
            <a:effectLst>
              <a:outerShdw blurRad="38100" dist="38100" dir="2700000" algn="tl">
                <a:srgbClr val="000000">
                  <a:alpha val="43137"/>
                </a:srgbClr>
              </a:outerShdw>
            </a:effectLst>
          </a:endParaRPr>
        </a:p>
      </dsp:txBody>
      <dsp:txXfrm>
        <a:off x="0" y="498250"/>
        <a:ext cx="3148275" cy="1888965"/>
      </dsp:txXfrm>
    </dsp:sp>
    <dsp:sp modelId="{FF8BC855-B7E7-4217-9CF1-3F68C789247D}">
      <dsp:nvSpPr>
        <dsp:cNvPr id="0" name=""/>
        <dsp:cNvSpPr/>
      </dsp:nvSpPr>
      <dsp:spPr>
        <a:xfrm>
          <a:off x="3463103"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2. Interfaz: </a:t>
          </a:r>
          <a:r>
            <a:rPr lang="en-GB" sz="2400" kern="1200" dirty="0" err="1">
              <a:effectLst>
                <a:outerShdw blurRad="38100" dist="38100" dir="2700000" algn="tl">
                  <a:srgbClr val="000000">
                    <a:alpha val="43137"/>
                  </a:srgbClr>
                </a:outerShdw>
              </a:effectLst>
            </a:rPr>
            <a:t>Cómo</a:t>
          </a:r>
          <a:r>
            <a:rPr lang="en-GB" sz="2400" kern="1200" dirty="0">
              <a:effectLst>
                <a:outerShdw blurRad="38100" dist="38100" dir="2700000" algn="tl">
                  <a:srgbClr val="000000">
                    <a:alpha val="43137"/>
                  </a:srgbClr>
                </a:outerShdw>
              </a:effectLst>
            </a:rPr>
            <a:t> es la experiencia de </a:t>
          </a:r>
          <a:r>
            <a:rPr lang="en-GB" sz="2400" kern="1200" dirty="0" err="1">
              <a:effectLst>
                <a:outerShdw blurRad="38100" dist="38100" dir="2700000" algn="tl">
                  <a:srgbClr val="000000">
                    <a:alpha val="43137"/>
                  </a:srgbClr>
                </a:outerShdw>
              </a:effectLst>
            </a:rPr>
            <a:t>interaccionar</a:t>
          </a:r>
          <a:r>
            <a:rPr lang="en-GB" sz="2400" kern="1200" dirty="0">
              <a:effectLst>
                <a:outerShdw blurRad="38100" dist="38100" dir="2700000" algn="tl">
                  <a:srgbClr val="000000">
                    <a:alpha val="43137"/>
                  </a:srgbClr>
                </a:outerShdw>
              </a:effectLst>
            </a:rPr>
            <a:t> con </a:t>
          </a:r>
          <a:r>
            <a:rPr lang="en-GB" sz="2400" kern="1200" dirty="0" err="1">
              <a:effectLst>
                <a:outerShdw blurRad="38100" dist="38100" dir="2700000" algn="tl">
                  <a:srgbClr val="000000">
                    <a:alpha val="43137"/>
                  </a:srgbClr>
                </a:outerShdw>
              </a:effectLst>
            </a:rPr>
            <a:t>esta</a:t>
          </a:r>
          <a:r>
            <a:rPr lang="en-GB" sz="2400" kern="1200" dirty="0">
              <a:effectLst>
                <a:outerShdw blurRad="38100" dist="38100" dir="2700000" algn="tl">
                  <a:srgbClr val="000000">
                    <a:alpha val="43137"/>
                  </a:srgbClr>
                </a:outerShdw>
              </a:effectLst>
            </a:rPr>
            <a:t> tecnología</a:t>
          </a:r>
          <a:endParaRPr lang="en-ZA" sz="2400" kern="1200" dirty="0">
            <a:effectLst>
              <a:outerShdw blurRad="38100" dist="38100" dir="2700000" algn="tl">
                <a:srgbClr val="000000">
                  <a:alpha val="43137"/>
                </a:srgbClr>
              </a:outerShdw>
            </a:effectLst>
          </a:endParaRPr>
        </a:p>
      </dsp:txBody>
      <dsp:txXfrm>
        <a:off x="3463103" y="498250"/>
        <a:ext cx="3148275" cy="1888965"/>
      </dsp:txXfrm>
    </dsp:sp>
    <dsp:sp modelId="{59F25F2D-BCD1-4EFC-986B-57461D6303F1}">
      <dsp:nvSpPr>
        <dsp:cNvPr id="0" name=""/>
        <dsp:cNvSpPr/>
      </dsp:nvSpPr>
      <dsp:spPr>
        <a:xfrm>
          <a:off x="6926206"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3. </a:t>
          </a:r>
          <a:r>
            <a:rPr lang="en-GB" sz="2400" b="1" kern="1200" dirty="0" err="1">
              <a:effectLst>
                <a:outerShdw blurRad="38100" dist="38100" dir="2700000" algn="tl">
                  <a:srgbClr val="000000">
                    <a:alpha val="43137"/>
                  </a:srgbClr>
                </a:outerShdw>
              </a:effectLst>
            </a:rPr>
            <a:t>Tareas</a:t>
          </a:r>
          <a:r>
            <a:rPr lang="en-GB" sz="2400" b="1" kern="1200" dirty="0">
              <a:effectLst>
                <a:outerShdw blurRad="38100" dist="38100" dir="2700000" algn="tl">
                  <a:srgbClr val="000000">
                    <a:alpha val="43137"/>
                  </a:srgbClr>
                </a:outerShdw>
              </a:effectLst>
            </a:rPr>
            <a:t>: </a:t>
          </a:r>
          <a:r>
            <a:rPr lang="en-GB" sz="2400" b="1" kern="1200" dirty="0" err="1">
              <a:effectLst>
                <a:outerShdw blurRad="38100" dist="38100" dir="2700000" algn="tl">
                  <a:srgbClr val="000000">
                    <a:alpha val="43137"/>
                  </a:srgbClr>
                </a:outerShdw>
              </a:effectLst>
            </a:rPr>
            <a:t>R</a:t>
          </a:r>
          <a:r>
            <a:rPr lang="en-GB" sz="2400" kern="1200" dirty="0" err="1">
              <a:effectLst>
                <a:outerShdw blurRad="38100" dist="38100" dir="2700000" algn="tl">
                  <a:srgbClr val="000000">
                    <a:alpha val="43137"/>
                  </a:srgbClr>
                </a:outerShdw>
              </a:effectLst>
            </a:rPr>
            <a:t>esultado</a:t>
          </a:r>
          <a:r>
            <a:rPr lang="en-GB" sz="2400" kern="1200" dirty="0">
              <a:effectLst>
                <a:outerShdw blurRad="38100" dist="38100" dir="2700000" algn="tl">
                  <a:srgbClr val="000000">
                    <a:alpha val="43137"/>
                  </a:srgbClr>
                </a:outerShdw>
              </a:effectLst>
            </a:rPr>
            <a:t> de </a:t>
          </a:r>
          <a:r>
            <a:rPr lang="en-GB" sz="2400" kern="1200" dirty="0" err="1">
              <a:effectLst>
                <a:outerShdw blurRad="38100" dist="38100" dir="2700000" algn="tl">
                  <a:srgbClr val="000000">
                    <a:alpha val="43137"/>
                  </a:srgbClr>
                </a:outerShdw>
              </a:effectLst>
            </a:rPr>
            <a:t>interaccionar</a:t>
          </a:r>
          <a:r>
            <a:rPr lang="en-GB" sz="2400" kern="1200" dirty="0">
              <a:effectLst>
                <a:outerShdw blurRad="38100" dist="38100" dir="2700000" algn="tl">
                  <a:srgbClr val="000000">
                    <a:alpha val="43137"/>
                  </a:srgbClr>
                </a:outerShdw>
              </a:effectLst>
            </a:rPr>
            <a:t> con la </a:t>
          </a:r>
          <a:r>
            <a:rPr lang="en-GB" sz="2400" kern="1200" dirty="0" err="1">
              <a:effectLst>
                <a:outerShdw blurRad="38100" dist="38100" dir="2700000" algn="tl">
                  <a:srgbClr val="000000">
                    <a:alpha val="43137"/>
                  </a:srgbClr>
                </a:outerShdw>
              </a:effectLst>
            </a:rPr>
            <a:t>interfaz</a:t>
          </a:r>
          <a:r>
            <a:rPr lang="en-GB" sz="2400" kern="1200" dirty="0">
              <a:effectLst>
                <a:outerShdw blurRad="38100" dist="38100" dir="2700000" algn="tl">
                  <a:srgbClr val="000000">
                    <a:alpha val="43137"/>
                  </a:srgbClr>
                </a:outerShdw>
              </a:effectLst>
            </a:rPr>
            <a:t>.</a:t>
          </a:r>
          <a:endParaRPr lang="en-ZA" sz="2400" kern="1200" dirty="0">
            <a:effectLst>
              <a:outerShdw blurRad="38100" dist="38100" dir="2700000" algn="tl">
                <a:srgbClr val="000000">
                  <a:alpha val="43137"/>
                </a:srgbClr>
              </a:outerShdw>
            </a:effectLst>
          </a:endParaRPr>
        </a:p>
      </dsp:txBody>
      <dsp:txXfrm>
        <a:off x="6926206" y="498250"/>
        <a:ext cx="3148275" cy="18889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7AB46-D7A2-4B4C-A4CC-59951B85D511}">
      <dsp:nvSpPr>
        <dsp:cNvPr id="0" name=""/>
        <dsp:cNvSpPr/>
      </dsp:nvSpPr>
      <dsp:spPr>
        <a:xfrm>
          <a:off x="0" y="1073030"/>
          <a:ext cx="3256017" cy="19536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4. Comportamiento: </a:t>
          </a:r>
          <a:r>
            <a:rPr lang="en-GB" sz="2400" kern="1200" dirty="0"/>
            <a:t>Como parte del comportamiento apoyado por la tecnología </a:t>
          </a:r>
          <a:endParaRPr lang="en-ZA" sz="2400" kern="1200" dirty="0"/>
        </a:p>
      </dsp:txBody>
      <dsp:txXfrm>
        <a:off x="0" y="1073030"/>
        <a:ext cx="3256017" cy="1953610"/>
      </dsp:txXfrm>
    </dsp:sp>
    <dsp:sp modelId="{488E35B5-7BED-4D51-B0BF-5A66DF472559}">
      <dsp:nvSpPr>
        <dsp:cNvPr id="0" name=""/>
        <dsp:cNvSpPr/>
      </dsp:nvSpPr>
      <dsp:spPr>
        <a:xfrm>
          <a:off x="3581618" y="1073030"/>
          <a:ext cx="3256017" cy="19536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5. La vida: </a:t>
          </a:r>
          <a:r>
            <a:rPr lang="en-GB" sz="2400" kern="1200" dirty="0"/>
            <a:t>Como parte de la vida global de un individuo. </a:t>
          </a:r>
          <a:endParaRPr lang="en-ZA" sz="2400" kern="1200" dirty="0"/>
        </a:p>
      </dsp:txBody>
      <dsp:txXfrm>
        <a:off x="3581618" y="1073030"/>
        <a:ext cx="3256017" cy="1953610"/>
      </dsp:txXfrm>
    </dsp:sp>
    <dsp:sp modelId="{BD696CAF-9842-44E4-AF7E-30BEC80ECA86}">
      <dsp:nvSpPr>
        <dsp:cNvPr id="0" name=""/>
        <dsp:cNvSpPr/>
      </dsp:nvSpPr>
      <dsp:spPr>
        <a:xfrm>
          <a:off x="7163237" y="0"/>
          <a:ext cx="3256017" cy="36142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Además, estas 5 esferas están vinculadas a otra sexta esfera de experiencia:</a:t>
          </a:r>
          <a:endParaRPr lang="en-ZA" sz="2400" kern="1200" dirty="0"/>
        </a:p>
        <a:p>
          <a:pPr marL="228600" lvl="1" indent="-228600" algn="l" defTabSz="1066800">
            <a:lnSpc>
              <a:spcPct val="90000"/>
            </a:lnSpc>
            <a:spcBef>
              <a:spcPct val="0"/>
            </a:spcBef>
            <a:spcAft>
              <a:spcPct val="15000"/>
            </a:spcAft>
            <a:buChar char="•"/>
          </a:pPr>
          <a:r>
            <a:rPr lang="en-GB" sz="2400" b="1" kern="1200" dirty="0"/>
            <a:t>6. Sociedad: </a:t>
          </a:r>
          <a:r>
            <a:rPr lang="en-GB" sz="2400" kern="1200" dirty="0"/>
            <a:t>abarca los efectos directos y colaterales del uso de la tecnología y el bienestar de la sociedad. </a:t>
          </a:r>
          <a:endParaRPr lang="en-ZA" sz="2400" kern="1200" dirty="0"/>
        </a:p>
      </dsp:txBody>
      <dsp:txXfrm>
        <a:off x="7163237" y="0"/>
        <a:ext cx="3256017" cy="36142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3BAA1-82F7-458F-AD6A-0F35AE295208}" type="datetimeFigureOut">
              <a:rPr lang="en-ZA" smtClean="0"/>
              <a:t>2023/09/18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Haga clic para editar los estilos de texto maestro</a:t>
            </a:r>
          </a:p>
          <a:p>
            <a:pPr lvl="1"/>
            <a:r>
              <a:rPr lang="en-US"/>
              <a:t>Segundo nivel</a:t>
            </a:r>
          </a:p>
          <a:p>
            <a:pPr lvl="2"/>
            <a:r>
              <a:rPr lang="en-US"/>
              <a:t>Tercer nivel</a:t>
            </a:r>
          </a:p>
          <a:p>
            <a:pPr lvl="3"/>
            <a:r>
              <a:rPr lang="en-US"/>
              <a:t>Cuarto nivel</a:t>
            </a:r>
          </a:p>
          <a:p>
            <a:pPr lvl="4"/>
            <a:r>
              <a:rPr lang="en-US"/>
              <a:t>Quinto nivel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44E89-5DF3-4460-88FB-8D9B43117258}" type="slidenum">
              <a:rPr lang="en-ZA" smtClean="0"/>
              <a:t>‹Nº›</a:t>
            </a:fld>
            <a:endParaRPr lang="en-ZA"/>
          </a:p>
        </p:txBody>
      </p:sp>
    </p:spTree>
    <p:extLst>
      <p:ext uri="{BB962C8B-B14F-4D97-AF65-F5344CB8AC3E}">
        <p14:creationId xmlns:p14="http://schemas.microsoft.com/office/powerpoint/2010/main" val="403354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10</a:t>
            </a:fld>
            <a:endParaRPr lang="en-ZA"/>
          </a:p>
        </p:txBody>
      </p:sp>
    </p:spTree>
    <p:extLst>
      <p:ext uri="{BB962C8B-B14F-4D97-AF65-F5344CB8AC3E}">
        <p14:creationId xmlns:p14="http://schemas.microsoft.com/office/powerpoint/2010/main" val="255144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339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**DIAPOSITIVA 6</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Bienestar digital: Salvando las distancias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La transformación digital está en marcha, por lo que es crucial salvar la distancia entre la innovación y la adaptación efectiva.</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10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54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16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78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986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19</a:t>
            </a:fld>
            <a:endParaRPr lang="en-ZA"/>
          </a:p>
        </p:txBody>
      </p:sp>
    </p:spTree>
    <p:extLst>
      <p:ext uri="{BB962C8B-B14F-4D97-AF65-F5344CB8AC3E}">
        <p14:creationId xmlns:p14="http://schemas.microsoft.com/office/powerpoint/2010/main" val="270507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20</a:t>
            </a:fld>
            <a:endParaRPr lang="en-ZA"/>
          </a:p>
        </p:txBody>
      </p:sp>
    </p:spTree>
    <p:extLst>
      <p:ext uri="{BB962C8B-B14F-4D97-AF65-F5344CB8AC3E}">
        <p14:creationId xmlns:p14="http://schemas.microsoft.com/office/powerpoint/2010/main" val="900438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3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69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62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08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24</a:t>
            </a:fld>
            <a:endParaRPr lang="en-ZA"/>
          </a:p>
        </p:txBody>
      </p:sp>
    </p:spTree>
    <p:extLst>
      <p:ext uri="{BB962C8B-B14F-4D97-AF65-F5344CB8AC3E}">
        <p14:creationId xmlns:p14="http://schemas.microsoft.com/office/powerpoint/2010/main" val="2976534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952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935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630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42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47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35</a:t>
            </a:fld>
            <a:endParaRPr lang="en-ZA"/>
          </a:p>
        </p:txBody>
      </p:sp>
    </p:spTree>
    <p:extLst>
      <p:ext uri="{BB962C8B-B14F-4D97-AF65-F5344CB8AC3E}">
        <p14:creationId xmlns:p14="http://schemas.microsoft.com/office/powerpoint/2010/main" val="1353216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225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7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463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62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70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986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345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424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92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958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06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374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99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15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469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63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00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20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127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470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399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08F281E-31D9-4729-937C-564F93705FBF}" type="slidenum">
              <a:rPr lang="en-IE" smtClean="0"/>
              <a:t>59</a:t>
            </a:fld>
            <a:endParaRPr lang="en-IE"/>
          </a:p>
        </p:txBody>
      </p:sp>
    </p:spTree>
    <p:extLst>
      <p:ext uri="{BB962C8B-B14F-4D97-AF65-F5344CB8AC3E}">
        <p14:creationId xmlns:p14="http://schemas.microsoft.com/office/powerpoint/2010/main" val="316833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35578721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60</a:t>
            </a:fld>
            <a:endParaRPr lang="en-ZA"/>
          </a:p>
        </p:txBody>
      </p:sp>
    </p:spTree>
    <p:extLst>
      <p:ext uri="{BB962C8B-B14F-4D97-AF65-F5344CB8AC3E}">
        <p14:creationId xmlns:p14="http://schemas.microsoft.com/office/powerpoint/2010/main" val="4050138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254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082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63</a:t>
            </a:fld>
            <a:endParaRPr lang="en-ZA"/>
          </a:p>
        </p:txBody>
      </p:sp>
    </p:spTree>
    <p:extLst>
      <p:ext uri="{BB962C8B-B14F-4D97-AF65-F5344CB8AC3E}">
        <p14:creationId xmlns:p14="http://schemas.microsoft.com/office/powerpoint/2010/main" val="2795058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9815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061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66</a:t>
            </a:fld>
            <a:endParaRPr lang="en-ZA"/>
          </a:p>
        </p:txBody>
      </p:sp>
    </p:spTree>
    <p:extLst>
      <p:ext uri="{BB962C8B-B14F-4D97-AF65-F5344CB8AC3E}">
        <p14:creationId xmlns:p14="http://schemas.microsoft.com/office/powerpoint/2010/main" val="3123078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67</a:t>
            </a:fld>
            <a:endParaRPr lang="en-ZA"/>
          </a:p>
        </p:txBody>
      </p:sp>
    </p:spTree>
    <p:extLst>
      <p:ext uri="{BB962C8B-B14F-4D97-AF65-F5344CB8AC3E}">
        <p14:creationId xmlns:p14="http://schemas.microsoft.com/office/powerpoint/2010/main" val="23495895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68</a:t>
            </a:fld>
            <a:endParaRPr lang="en-ZA"/>
          </a:p>
        </p:txBody>
      </p:sp>
    </p:spTree>
    <p:extLst>
      <p:ext uri="{BB962C8B-B14F-4D97-AF65-F5344CB8AC3E}">
        <p14:creationId xmlns:p14="http://schemas.microsoft.com/office/powerpoint/2010/main" val="21122147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69</a:t>
            </a:fld>
            <a:endParaRPr lang="en-ZA"/>
          </a:p>
        </p:txBody>
      </p:sp>
    </p:spTree>
    <p:extLst>
      <p:ext uri="{BB962C8B-B14F-4D97-AF65-F5344CB8AC3E}">
        <p14:creationId xmlns:p14="http://schemas.microsoft.com/office/powerpoint/2010/main" val="164436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504633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5479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7933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792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3634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1735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7211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51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663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2980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12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568773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6383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1279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808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993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967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2635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2038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917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727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4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5250939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8472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842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5363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1952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0098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633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859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238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8008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01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2153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9492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635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079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922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65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728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1191312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84061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52272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537586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620755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05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62882"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98179"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62882"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98179"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2" name="Text Placeholder 25">
            <a:extLst>
              <a:ext uri="{FF2B5EF4-FFF2-40B4-BE49-F238E27FC236}">
                <a16:creationId xmlns:a16="http://schemas.microsoft.com/office/drawing/2014/main" id="{E5948E4A-C1CA-E788-46F3-017778802C20}"/>
              </a:ext>
            </a:extLst>
          </p:cNvPr>
          <p:cNvSpPr>
            <a:spLocks noGrp="1"/>
          </p:cNvSpPr>
          <p:nvPr>
            <p:ph type="body" sz="quarter" idx="33" hasCustomPrompt="1"/>
          </p:nvPr>
        </p:nvSpPr>
        <p:spPr>
          <a:xfrm>
            <a:off x="5862882" y="408384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 name="Text Placeholder 25">
            <a:extLst>
              <a:ext uri="{FF2B5EF4-FFF2-40B4-BE49-F238E27FC236}">
                <a16:creationId xmlns:a16="http://schemas.microsoft.com/office/drawing/2014/main" id="{1098C33A-9820-217E-9398-1CA433E30203}"/>
              </a:ext>
            </a:extLst>
          </p:cNvPr>
          <p:cNvSpPr>
            <a:spLocks noGrp="1"/>
          </p:cNvSpPr>
          <p:nvPr>
            <p:ph type="body" sz="quarter" idx="34" hasCustomPrompt="1"/>
          </p:nvPr>
        </p:nvSpPr>
        <p:spPr>
          <a:xfrm>
            <a:off x="6698179" y="408384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4" name="Straight Connector 3">
            <a:extLst>
              <a:ext uri="{FF2B5EF4-FFF2-40B4-BE49-F238E27FC236}">
                <a16:creationId xmlns:a16="http://schemas.microsoft.com/office/drawing/2014/main" id="{2E6D0D53-7552-09EE-05A2-6CE8E6D4A8B0}"/>
              </a:ext>
            </a:extLst>
          </p:cNvPr>
          <p:cNvCxnSpPr>
            <a:cxnSpLocks/>
          </p:cNvCxnSpPr>
          <p:nvPr userDrawn="1"/>
        </p:nvCxnSpPr>
        <p:spPr>
          <a:xfrm flipH="1">
            <a:off x="5668398" y="487855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25">
            <a:extLst>
              <a:ext uri="{FF2B5EF4-FFF2-40B4-BE49-F238E27FC236}">
                <a16:creationId xmlns:a16="http://schemas.microsoft.com/office/drawing/2014/main" id="{B9F0D3B9-E052-87D5-6B82-FB08375AAC3C}"/>
              </a:ext>
            </a:extLst>
          </p:cNvPr>
          <p:cNvSpPr>
            <a:spLocks noGrp="1"/>
          </p:cNvSpPr>
          <p:nvPr>
            <p:ph type="body" sz="quarter" idx="35" hasCustomPrompt="1"/>
          </p:nvPr>
        </p:nvSpPr>
        <p:spPr>
          <a:xfrm>
            <a:off x="5862882" y="500712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6" name="Text Placeholder 25">
            <a:extLst>
              <a:ext uri="{FF2B5EF4-FFF2-40B4-BE49-F238E27FC236}">
                <a16:creationId xmlns:a16="http://schemas.microsoft.com/office/drawing/2014/main" id="{19836A9F-EE5D-AFC4-EA93-C03372145450}"/>
              </a:ext>
            </a:extLst>
          </p:cNvPr>
          <p:cNvSpPr>
            <a:spLocks noGrp="1"/>
          </p:cNvSpPr>
          <p:nvPr>
            <p:ph type="body" sz="quarter" idx="36" hasCustomPrompt="1"/>
          </p:nvPr>
        </p:nvSpPr>
        <p:spPr>
          <a:xfrm>
            <a:off x="6698179" y="500712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7" name="Straight Connector 6">
            <a:extLst>
              <a:ext uri="{FF2B5EF4-FFF2-40B4-BE49-F238E27FC236}">
                <a16:creationId xmlns:a16="http://schemas.microsoft.com/office/drawing/2014/main" id="{CFCCF777-AF37-990B-2D65-85D39ABAEE3C}"/>
              </a:ext>
            </a:extLst>
          </p:cNvPr>
          <p:cNvCxnSpPr>
            <a:cxnSpLocks/>
          </p:cNvCxnSpPr>
          <p:nvPr userDrawn="1"/>
        </p:nvCxnSpPr>
        <p:spPr>
          <a:xfrm flipH="1">
            <a:off x="5677276" y="580183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75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69172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168093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18950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212754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2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1208276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Picture Placeholder 120">
            <a:extLst>
              <a:ext uri="{FF2B5EF4-FFF2-40B4-BE49-F238E27FC236}">
                <a16:creationId xmlns:a16="http://schemas.microsoft.com/office/drawing/2014/main" id="{42D4BC70-CD69-8F0D-1FAE-B17F3A869852}"/>
              </a:ext>
            </a:extLst>
          </p:cNvPr>
          <p:cNvSpPr>
            <a:spLocks noGrp="1"/>
          </p:cNvSpPr>
          <p:nvPr>
            <p:ph type="pic" sz="quarter" idx="41"/>
          </p:nvPr>
        </p:nvSpPr>
        <p:spPr>
          <a:xfrm>
            <a:off x="8827709" y="748826"/>
            <a:ext cx="3354094" cy="509469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39287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2878720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8"/>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2053371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4" r:id="rId8"/>
    <p:sldLayoutId id="2147483668" r:id="rId9"/>
    <p:sldLayoutId id="2147483669" r:id="rId10"/>
    <p:sldLayoutId id="2147483670" r:id="rId11"/>
    <p:sldLayoutId id="2147483671" r:id="rId12"/>
    <p:sldLayoutId id="2147483672" r:id="rId13"/>
    <p:sldLayoutId id="2147483673" r:id="rId14"/>
    <p:sldLayoutId id="2147483681" r:id="rId15"/>
    <p:sldLayoutId id="214748368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hyperlink" Target="https://doi.org/10.1093/ct/qtaa024" TargetMode="External"/><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hyperlink" Target="https://www.ted.com/talks/adam_alter_why_our_screens_make_us_less_happy/transcript?language=en" TargetMode="External"/><Relationship Id="rId2" Type="http://schemas.openxmlformats.org/officeDocument/2006/relationships/notesSlide" Target="../notesSlides/notesSlide90.xml"/><Relationship Id="rId1" Type="http://schemas.openxmlformats.org/officeDocument/2006/relationships/slideLayout" Target="../slideLayouts/slideLayout9.xml"/><Relationship Id="rId5" Type="http://schemas.openxmlformats.org/officeDocument/2006/relationships/hyperlink" Target="https://subjectguides.york.ac.uk/howdoiguide/digital-wellbeing" TargetMode="External"/><Relationship Id="rId4" Type="http://schemas.openxmlformats.org/officeDocument/2006/relationships/hyperlink" Target="https://support.google.com/android/answer/9079661?hl=en"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aao.org/eye-health/tips-prevention/digital-devices-your-eyes" TargetMode="External"/><Relationship Id="rId2" Type="http://schemas.openxmlformats.org/officeDocument/2006/relationships/notesSlide" Target="../notesSlides/notesSlide91.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hyperlink" Target="https://www.researchgate.net/publication/325401567_Designing_for_Motivation_Engagement_and_Wellbeing_in_Digital_Experience" TargetMode="External"/><Relationship Id="rId4" Type="http://schemas.openxmlformats.org/officeDocument/2006/relationships/hyperlink" Target="https://wellbeing.google/reflect"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oi.org/10.4324/9781315648835-4" TargetMode="External"/><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hyperlink" Target="https://www.hcamag.com/ca/resources/employee-engagement/strategies-to-overcome-digital-fatigue-and-stay-connected/256427" TargetMode="External"/><Relationship Id="rId2" Type="http://schemas.openxmlformats.org/officeDocument/2006/relationships/notesSlide" Target="../notesSlides/notesSlide93.xml"/><Relationship Id="rId1" Type="http://schemas.openxmlformats.org/officeDocument/2006/relationships/slideLayout" Target="../slideLayouts/slideLayout9.xml"/><Relationship Id="rId5" Type="http://schemas.openxmlformats.org/officeDocument/2006/relationships/hyperlink" Target="https://www.youtube.com/watch?v=18hyhgFQk7I" TargetMode="External"/><Relationship Id="rId4" Type="http://schemas.openxmlformats.org/officeDocument/2006/relationships/hyperlink" Target="https://www.cnet.com/tech/services-and-software/10-apps-to-help-you-embrace-self-care/"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medium.com/@niklausgerber/team-check-ins-and-check-outs-376aaef9357f" TargetMode="External"/><Relationship Id="rId2" Type="http://schemas.openxmlformats.org/officeDocument/2006/relationships/notesSlide" Target="../notesSlides/notesSlide94.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hyperlink" Target="https://www.europarl.europa.eu/thinktank/es/document/IPOL_IDA(2021)695485"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4c_xYLwOx-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www.hcamag.com/ca/resources/employee-engagement/strategies-to-overcome-digital-fatigue-and-stay-connected/256427"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4.sv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iamfutureproof.com/tools/awarenes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headspace.com/" TargetMode="External"/><Relationship Id="rId2" Type="http://schemas.openxmlformats.org/officeDocument/2006/relationships/hyperlink" Target="https://www.calm.com/" TargetMode="Externa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apps.apple.com/us/app/stand-up-the-work-break-timer/id828244687"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18hyhgFQk7I"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medium.com/@niklausgerber/team-check-ins-and-check-outs-376aaef9357f" TargetMode="External"/><Relationship Id="rId5" Type="http://schemas.openxmlformats.org/officeDocument/2006/relationships/image" Target="../media/image24.sv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Source:%20own%20elaboration%20based%20on%20the%20model%20proposed%20by%20Grawitch%20et%20al.%20(2006)"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hyperlink" Target="https://www.ted.com/talks/adam_alter_why_our_screens_make_us_less_happy/transcript?language=en" TargetMode="External"/><Relationship Id="rId3" Type="http://schemas.openxmlformats.org/officeDocument/2006/relationships/image" Target="../media/image9.png"/><Relationship Id="rId7" Type="http://schemas.openxmlformats.org/officeDocument/2006/relationships/image" Target="../media/image22.sv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3.sv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5.sv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video" Target="https://www.youtube.com/embed/JZ5CW5qsktM?feature=oembed" TargetMode="External"/><Relationship Id="rId5" Type="http://schemas.openxmlformats.org/officeDocument/2006/relationships/image" Target="../media/image48.jpeg"/><Relationship Id="rId4" Type="http://schemas.openxmlformats.org/officeDocument/2006/relationships/hyperlink" Target="https://www.youtube.com/watch?v=JZ5CW5qsk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0K5OO2ybueM"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 Id="rId9" Type="http://schemas.microsoft.com/office/2007/relationships/diagramDrawing" Target="../diagrams/drawing1.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png"/><Relationship Id="rId9" Type="http://schemas.microsoft.com/office/2007/relationships/diagramDrawing" Target="../diagrams/drawing2.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hyperlink" Target="https://www.pcmag.com/encyclopedia/term/how-to-select-a-pc-monitor"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support.google.com/android/answer/9079661?hl=en"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wellbeing.google/reflec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3.xml"/></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7.png"/><Relationship Id="rId7" Type="http://schemas.openxmlformats.org/officeDocument/2006/relationships/diagramQuickStyle" Target="../diagrams/quickStyle4.xml"/><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png"/><Relationship Id="rId9" Type="http://schemas.microsoft.com/office/2007/relationships/diagramDrawing" Target="../diagrams/drawing4.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hyperlink" Target="https://www.youtube.com/watch?v=UnaxPVbBYiE"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hyperlink" Target="https://www.irishtimes.com/business/work/up-to-40-of-workers-struggling-with-remote-working-1.4240236" TargetMode="External"/><Relationship Id="rId4" Type="http://schemas.openxmlformats.org/officeDocument/2006/relationships/image" Target="../media/image56.svg"/></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9.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8.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9.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8.svg"/></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92.xml.rels><?xml version="1.0" encoding="UTF-8" standalone="yes"?>
<Relationships xmlns="http://schemas.openxmlformats.org/package/2006/relationships"><Relationship Id="rId2" Type="http://schemas.openxmlformats.org/officeDocument/2006/relationships/hyperlink" Target="https://www.cipd.ie/news-resources/practical-guidance/factsheets/hr-policies"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60.svg"/></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6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079151" y="3382180"/>
            <a:ext cx="5892113" cy="697353"/>
          </a:xfrm>
        </p:spPr>
        <p:txBody>
          <a:bodyPr/>
          <a:lstStyle/>
          <a:p>
            <a:r>
              <a:rPr lang="en-IE" b="0" dirty="0" err="1"/>
              <a:t>Liderazgo</a:t>
            </a:r>
            <a:r>
              <a:rPr lang="en-IE" b="0" dirty="0"/>
              <a:t> Digital y </a:t>
            </a:r>
            <a:r>
              <a:rPr lang="en-IE" b="0" dirty="0" err="1"/>
              <a:t>Bienestar</a:t>
            </a:r>
            <a:endParaRPr lang="en-IE" b="0" dirty="0"/>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err="1"/>
              <a:t>www.</a:t>
            </a:r>
            <a:r>
              <a:rPr lang="en-US" sz="3600" b="1" dirty="0" err="1"/>
              <a:t>leaderseeds</a:t>
            </a:r>
            <a:r>
              <a:rPr lang="en-US" dirty="0" err="1"/>
              <a:t>.eu</a:t>
            </a:r>
            <a:endParaRPr lang="en-US" dirty="0"/>
          </a:p>
        </p:txBody>
      </p:sp>
      <p:sp>
        <p:nvSpPr>
          <p:cNvPr id="5" name="Text Placeholder 6">
            <a:extLst>
              <a:ext uri="{FF2B5EF4-FFF2-40B4-BE49-F238E27FC236}">
                <a16:creationId xmlns:a16="http://schemas.microsoft.com/office/drawing/2014/main" id="{DADD5645-D809-2671-9D64-104BDA3DF97F}"/>
              </a:ext>
            </a:extLst>
          </p:cNvPr>
          <p:cNvSpPr txBox="1">
            <a:spLocks/>
          </p:cNvSpPr>
          <p:nvPr/>
        </p:nvSpPr>
        <p:spPr>
          <a:xfrm>
            <a:off x="4079151" y="2264190"/>
            <a:ext cx="5278651" cy="6973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err="1"/>
              <a:t>Módulo</a:t>
            </a:r>
            <a:r>
              <a:rPr lang="en-IE" b="0" dirty="0"/>
              <a:t> 5</a:t>
            </a:r>
          </a:p>
        </p:txBody>
      </p:sp>
      <p:sp>
        <p:nvSpPr>
          <p:cNvPr id="3" name="TextBox 2">
            <a:extLst>
              <a:ext uri="{FF2B5EF4-FFF2-40B4-BE49-F238E27FC236}">
                <a16:creationId xmlns:a16="http://schemas.microsoft.com/office/drawing/2014/main" id="{4B25AB97-56A0-A015-0385-C0E1C0677891}"/>
              </a:ext>
            </a:extLst>
          </p:cNvPr>
          <p:cNvSpPr txBox="1"/>
          <p:nvPr/>
        </p:nvSpPr>
        <p:spPr>
          <a:xfrm>
            <a:off x="5048771" y="5695949"/>
            <a:ext cx="395287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dirty="0">
                <a:latin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1100" dirty="0"/>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402BB-4ED5-B774-F71A-3ADC8D710736}"/>
              </a:ext>
            </a:extLst>
          </p:cNvPr>
          <p:cNvSpPr>
            <a:spLocks noGrp="1"/>
          </p:cNvSpPr>
          <p:nvPr>
            <p:ph type="body" sz="quarter" idx="18"/>
          </p:nvPr>
        </p:nvSpPr>
        <p:spPr>
          <a:xfrm>
            <a:off x="785624" y="1772473"/>
            <a:ext cx="5778016" cy="3727493"/>
          </a:xfrm>
        </p:spPr>
        <p:txBody>
          <a:bodyPr/>
          <a:lstStyle/>
          <a:p>
            <a:pPr marL="342900" indent="-342900">
              <a:buClr>
                <a:schemeClr val="accent2"/>
              </a:buClr>
              <a:buFont typeface="Arial" panose="020B0604020202020204" pitchFamily="34" charset="0"/>
              <a:buChar char="•"/>
            </a:pPr>
            <a:r>
              <a:rPr lang="en-GB" dirty="0"/>
              <a:t>Durante la pandemia, responder a un correo electrónico, recibir un mensaje a altas horas de la noche o trabajar los fines de semana se convirtió </a:t>
            </a:r>
            <a:r>
              <a:rPr lang="en-GB" dirty="0" err="1"/>
              <a:t>en</a:t>
            </a:r>
            <a:r>
              <a:rPr lang="en-GB" dirty="0"/>
              <a:t> </a:t>
            </a:r>
            <a:r>
              <a:rPr lang="en-GB" dirty="0" err="1"/>
              <a:t>una</a:t>
            </a:r>
            <a:r>
              <a:rPr lang="en-GB" dirty="0"/>
              <a:t> </a:t>
            </a:r>
            <a:r>
              <a:rPr lang="en-GB" dirty="0" err="1"/>
              <a:t>norma</a:t>
            </a:r>
            <a:r>
              <a:rPr lang="en-GB" dirty="0"/>
              <a:t>, </a:t>
            </a:r>
            <a:r>
              <a:rPr lang="en-GB" dirty="0" err="1"/>
              <a:t>creando</a:t>
            </a:r>
            <a:r>
              <a:rPr lang="en-GB" dirty="0"/>
              <a:t> la </a:t>
            </a:r>
            <a:r>
              <a:rPr lang="en-GB" dirty="0" err="1"/>
              <a:t>necesidad</a:t>
            </a:r>
            <a:r>
              <a:rPr lang="en-GB" dirty="0"/>
              <a:t> de “</a:t>
            </a:r>
            <a:r>
              <a:rPr lang="en-GB" dirty="0" err="1"/>
              <a:t>estar</a:t>
            </a:r>
            <a:r>
              <a:rPr lang="en-GB" dirty="0"/>
              <a:t> al día". </a:t>
            </a:r>
          </a:p>
          <a:p>
            <a:pPr marL="342900" indent="-342900">
              <a:buClr>
                <a:schemeClr val="accent2"/>
              </a:buClr>
              <a:buFont typeface="Arial" panose="020B0604020202020204" pitchFamily="34" charset="0"/>
              <a:buChar char="•"/>
            </a:pPr>
            <a:r>
              <a:rPr lang="en-GB" dirty="0"/>
              <a:t>Además, la digitalización pilló por sorpresa a muchos países del tercer sector sin los recursos necesarios y con escasas competencias digitales para afrontar los </a:t>
            </a:r>
            <a:r>
              <a:rPr lang="en-GB" dirty="0" err="1"/>
              <a:t>retos</a:t>
            </a:r>
            <a:r>
              <a:rPr lang="en-GB" dirty="0"/>
              <a:t> del nuevo </a:t>
            </a:r>
            <a:r>
              <a:rPr lang="en-GB" dirty="0" err="1"/>
              <a:t>entorno</a:t>
            </a:r>
            <a:r>
              <a:rPr lang="en-GB" dirty="0"/>
              <a:t> </a:t>
            </a:r>
            <a:r>
              <a:rPr lang="en-GB" dirty="0" err="1"/>
              <a:t>laboral</a:t>
            </a:r>
            <a:r>
              <a:rPr lang="en-GB" dirty="0"/>
              <a: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ZA" dirty="0"/>
          </a:p>
        </p:txBody>
      </p:sp>
      <p:sp>
        <p:nvSpPr>
          <p:cNvPr id="3" name="Text Placeholder 2">
            <a:extLst>
              <a:ext uri="{FF2B5EF4-FFF2-40B4-BE49-F238E27FC236}">
                <a16:creationId xmlns:a16="http://schemas.microsoft.com/office/drawing/2014/main" id="{1A70C78D-AE76-3B76-4001-22B9DD848604}"/>
              </a:ext>
            </a:extLst>
          </p:cNvPr>
          <p:cNvSpPr>
            <a:spLocks noGrp="1"/>
          </p:cNvSpPr>
          <p:nvPr>
            <p:ph type="body" sz="quarter" idx="16"/>
          </p:nvPr>
        </p:nvSpPr>
        <p:spPr>
          <a:xfrm>
            <a:off x="785624" y="648766"/>
            <a:ext cx="4990998" cy="992652"/>
          </a:xfrm>
        </p:spPr>
        <p:txBody>
          <a:bodyPr/>
          <a:lstStyle/>
          <a:p>
            <a:r>
              <a:rPr lang="en-ZA" b="1" dirty="0" err="1"/>
              <a:t>Bienestar</a:t>
            </a:r>
            <a:r>
              <a:rPr lang="en-ZA" b="1" dirty="0"/>
              <a:t> Digital: </a:t>
            </a:r>
            <a:r>
              <a:rPr lang="en-ZA" dirty="0"/>
              <a:t>Bloqueo</a:t>
            </a:r>
          </a:p>
        </p:txBody>
      </p:sp>
      <p:pic>
        <p:nvPicPr>
          <p:cNvPr id="5" name="Marcador de posición de imagen 4" descr="Estatua de una persona&#10;&#10;Descripción generada automáticamente con confianza baja">
            <a:extLst>
              <a:ext uri="{FF2B5EF4-FFF2-40B4-BE49-F238E27FC236}">
                <a16:creationId xmlns:a16="http://schemas.microsoft.com/office/drawing/2014/main" id="{6B111518-7B09-603F-BE6E-BD6236B7FB68}"/>
              </a:ext>
            </a:extLst>
          </p:cNvPr>
          <p:cNvPicPr>
            <a:picLocks noGrp="1" noChangeAspect="1"/>
          </p:cNvPicPr>
          <p:nvPr>
            <p:ph type="pic" sz="quarter" idx="10"/>
          </p:nvPr>
        </p:nvPicPr>
        <p:blipFill>
          <a:blip r:embed="rId3">
            <a:grayscl/>
          </a:blip>
          <a:srcRect l="6261" r="6261"/>
          <a:stretch>
            <a:fillRect/>
          </a:stretch>
        </p:blipFill>
        <p:spPr>
          <a:xfrm>
            <a:off x="7061200" y="1201738"/>
            <a:ext cx="5130800" cy="3913187"/>
          </a:xfrm>
          <a:prstGeom prst="rect">
            <a:avLst/>
          </a:prstGeom>
        </p:spPr>
      </p:pic>
    </p:spTree>
    <p:extLst>
      <p:ext uri="{BB962C8B-B14F-4D97-AF65-F5344CB8AC3E}">
        <p14:creationId xmlns:p14="http://schemas.microsoft.com/office/powerpoint/2010/main" val="15065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Referencias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06</a:t>
            </a:r>
          </a:p>
        </p:txBody>
      </p:sp>
    </p:spTree>
    <p:extLst>
      <p:ext uri="{BB962C8B-B14F-4D97-AF65-F5344CB8AC3E}">
        <p14:creationId xmlns:p14="http://schemas.microsoft.com/office/powerpoint/2010/main" val="2224126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rPr>
              <a:t>Martínez Pérez, Anabella (2010). El </a:t>
            </a:r>
            <a:r>
              <a:rPr lang="en-GB" dirty="0" err="1">
                <a:solidFill>
                  <a:schemeClr val="accent2">
                    <a:lumMod val="75000"/>
                  </a:schemeClr>
                </a:solidFill>
              </a:rPr>
              <a:t>síndrome</a:t>
            </a:r>
            <a:r>
              <a:rPr lang="en-GB" dirty="0">
                <a:solidFill>
                  <a:schemeClr val="accent2">
                    <a:lumMod val="75000"/>
                  </a:schemeClr>
                </a:solidFill>
              </a:rPr>
              <a:t> de Burnout. </a:t>
            </a:r>
            <a:r>
              <a:rPr lang="en-GB" dirty="0" err="1">
                <a:solidFill>
                  <a:schemeClr val="accent2">
                    <a:lumMod val="75000"/>
                  </a:schemeClr>
                </a:solidFill>
              </a:rPr>
              <a:t>Evolución</a:t>
            </a:r>
            <a:r>
              <a:rPr lang="en-GB" dirty="0">
                <a:solidFill>
                  <a:schemeClr val="accent2">
                    <a:lumMod val="75000"/>
                  </a:schemeClr>
                </a:solidFill>
              </a:rPr>
              <a:t> conceptual y </a:t>
            </a:r>
            <a:r>
              <a:rPr lang="en-GB" dirty="0" err="1">
                <a:solidFill>
                  <a:schemeClr val="accent2">
                    <a:lumMod val="75000"/>
                  </a:schemeClr>
                </a:solidFill>
              </a:rPr>
              <a:t>estado</a:t>
            </a:r>
            <a:r>
              <a:rPr lang="en-GB" dirty="0">
                <a:solidFill>
                  <a:schemeClr val="accent2">
                    <a:lumMod val="75000"/>
                  </a:schemeClr>
                </a:solidFill>
              </a:rPr>
              <a:t> actual de la </a:t>
            </a:r>
            <a:r>
              <a:rPr lang="en-GB" dirty="0" err="1">
                <a:solidFill>
                  <a:schemeClr val="accent2">
                    <a:lumMod val="75000"/>
                  </a:schemeClr>
                </a:solidFill>
              </a:rPr>
              <a:t>cuestión</a:t>
            </a:r>
            <a:r>
              <a:rPr lang="en-GB" dirty="0">
                <a:solidFill>
                  <a:schemeClr val="accent2">
                    <a:lumMod val="75000"/>
                  </a:schemeClr>
                </a:solidFill>
              </a:rPr>
              <a:t>. Universidad </a:t>
            </a:r>
            <a:r>
              <a:rPr lang="en-GB" dirty="0" err="1">
                <a:solidFill>
                  <a:schemeClr val="accent2">
                    <a:lumMod val="75000"/>
                  </a:schemeClr>
                </a:solidFill>
              </a:rPr>
              <a:t>Complutense</a:t>
            </a:r>
            <a:r>
              <a:rPr lang="en-GB" dirty="0">
                <a:solidFill>
                  <a:schemeClr val="accent2">
                    <a:lumMod val="75000"/>
                  </a:schemeClr>
                </a:solidFill>
              </a:rPr>
              <a:t> de Madrid. </a:t>
            </a: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rPr>
              <a:t>Deng, T., </a:t>
            </a:r>
            <a:r>
              <a:rPr lang="en-GB" dirty="0" err="1">
                <a:solidFill>
                  <a:schemeClr val="accent2">
                    <a:lumMod val="75000"/>
                  </a:schemeClr>
                </a:solidFill>
              </a:rPr>
              <a:t>Kanthawala</a:t>
            </a:r>
            <a:r>
              <a:rPr lang="en-GB" dirty="0">
                <a:solidFill>
                  <a:schemeClr val="accent2">
                    <a:lumMod val="75000"/>
                  </a:schemeClr>
                </a:solidFill>
              </a:rPr>
              <a:t>, S., Meng, J., Peng, W., </a:t>
            </a:r>
            <a:r>
              <a:rPr lang="en-GB" dirty="0" err="1">
                <a:solidFill>
                  <a:schemeClr val="accent2">
                    <a:lumMod val="75000"/>
                  </a:schemeClr>
                </a:solidFill>
              </a:rPr>
              <a:t>Kononova</a:t>
            </a:r>
            <a:r>
              <a:rPr lang="en-GB" dirty="0">
                <a:solidFill>
                  <a:schemeClr val="accent2">
                    <a:lumMod val="75000"/>
                  </a:schemeClr>
                </a:solidFill>
              </a:rPr>
              <a:t>, A., Hao, Q., . . . David, P. (2019). Measuring smartphone usage and task switching with log tracking and self-reports. </a:t>
            </a:r>
            <a:r>
              <a:rPr lang="en-GB" i="1" dirty="0">
                <a:solidFill>
                  <a:schemeClr val="accent2">
                    <a:lumMod val="75000"/>
                  </a:schemeClr>
                </a:solidFill>
              </a:rPr>
              <a:t>Mobile Media &amp; Communication</a:t>
            </a:r>
            <a:r>
              <a:rPr lang="en-GB" dirty="0">
                <a:solidFill>
                  <a:schemeClr val="accent2">
                    <a:lumMod val="75000"/>
                  </a:schemeClr>
                </a:solidFill>
              </a:rPr>
              <a:t>, 7(1), 3-23. doi:10.1177/2050157918761491</a:t>
            </a: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rPr>
              <a:t>Vanden </a:t>
            </a:r>
            <a:r>
              <a:rPr lang="en-GB" dirty="0" err="1">
                <a:solidFill>
                  <a:schemeClr val="accent2">
                    <a:lumMod val="75000"/>
                  </a:schemeClr>
                </a:solidFill>
              </a:rPr>
              <a:t>Abeele</a:t>
            </a:r>
            <a:r>
              <a:rPr lang="en-GB" dirty="0">
                <a:solidFill>
                  <a:schemeClr val="accent2">
                    <a:lumMod val="75000"/>
                  </a:schemeClr>
                </a:solidFill>
              </a:rPr>
              <a:t>, </a:t>
            </a:r>
            <a:r>
              <a:rPr lang="en-GB" dirty="0" err="1">
                <a:solidFill>
                  <a:schemeClr val="accent2">
                    <a:lumMod val="75000"/>
                  </a:schemeClr>
                </a:solidFill>
              </a:rPr>
              <a:t>Mariek</a:t>
            </a:r>
            <a:r>
              <a:rPr lang="en-GB" dirty="0">
                <a:solidFill>
                  <a:schemeClr val="accent2">
                    <a:lumMod val="75000"/>
                  </a:schemeClr>
                </a:solidFill>
              </a:rPr>
              <a:t> M. P. (2020</a:t>
            </a:r>
            <a:r>
              <a:rPr lang="en-GB" i="1" dirty="0">
                <a:solidFill>
                  <a:schemeClr val="accent2">
                    <a:lumMod val="75000"/>
                  </a:schemeClr>
                </a:solidFill>
              </a:rPr>
              <a:t>). Digital Wellbeing as a Dynamic Construct, Communication Theory</a:t>
            </a:r>
            <a:r>
              <a:rPr lang="en-GB" dirty="0">
                <a:solidFill>
                  <a:schemeClr val="accent2">
                    <a:lumMod val="75000"/>
                  </a:schemeClr>
                </a:solidFill>
              </a:rPr>
              <a:t>. qtaa024,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https://doi.org/10.1093/ct/qtaa024</a:t>
            </a:r>
            <a:endParaRPr lang="en-GB" dirty="0">
              <a:solidFill>
                <a:schemeClr val="accent2">
                  <a:lumMod val="75000"/>
                </a:schemeClr>
              </a:solidFill>
            </a:endParaRPr>
          </a:p>
          <a:p>
            <a:pPr marL="0" indent="0"/>
            <a:r>
              <a:rPr lang="en-GB" dirty="0">
                <a:solidFill>
                  <a:schemeClr val="accent2">
                    <a:lumMod val="75000"/>
                  </a:schemeClr>
                </a:solidFill>
              </a:rPr>
              <a:t>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Referencias</a:t>
            </a:r>
            <a:endParaRPr lang="en-US" dirty="0"/>
          </a:p>
        </p:txBody>
      </p:sp>
    </p:spTree>
    <p:extLst>
      <p:ext uri="{BB962C8B-B14F-4D97-AF65-F5344CB8AC3E}">
        <p14:creationId xmlns:p14="http://schemas.microsoft.com/office/powerpoint/2010/main" val="369821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rPr>
              <a:t>Peters, Dorian &amp; Calvo, Rafael &amp; Ryan, Richard. (2018). Designing for Motivation, Engagement and Wellbeing in Digital Experience. </a:t>
            </a:r>
            <a:r>
              <a:rPr lang="en-GB" i="1" dirty="0">
                <a:solidFill>
                  <a:schemeClr val="accent2">
                    <a:lumMod val="75000"/>
                  </a:schemeClr>
                </a:solidFill>
              </a:rPr>
              <a:t>Frontiers in Psychology</a:t>
            </a:r>
            <a:r>
              <a:rPr lang="en-GB" dirty="0">
                <a:solidFill>
                  <a:schemeClr val="accent2">
                    <a:lumMod val="75000"/>
                  </a:schemeClr>
                </a:solidFill>
              </a:rPr>
              <a:t>. 9. 10.3389/fpsyg.2018.00797. </a:t>
            </a:r>
          </a:p>
          <a:p>
            <a:pPr marL="342900" indent="-342900">
              <a:buFont typeface="Arial" panose="020B0604020202020204" pitchFamily="34" charset="0"/>
              <a:buChar char="•"/>
            </a:pPr>
            <a:endParaRPr lang="en-GB" dirty="0"/>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Why our screens make us less happy?</a:t>
            </a: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https://support.google.com/android/answer/9079661?hl=en</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Look after my Digital Wellbeing</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410098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https://www.aao.org/eye-health/tips-prevention/digital-devices-your-eyes</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https://wellbeing.google/reflect</a:t>
            </a: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Designing for Motivation, Engagement, and Wellbeing in Digital Experience.</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US"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Global Culture Report (2022). The O.C. Tanner Institute.</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indent="-342900">
              <a:buBlip>
                <a:blip r:embed="rId6"/>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39057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Andrea Broughton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Ecorys</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Mental Health in the post-Covid workplace Key impacts of digitalisation.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Committee on Employment and Social Affairs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(2021).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Umasankar</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Boopathy</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S.,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Padmavathy</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S., &amp; Leena, N. F. (2022). Disconnect to Reconnect: Employee Wellbeing through Digital Detoxing.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Journal of Positive School Psychology</a:t>
            </a:r>
            <a:r>
              <a:rPr lang="en-GB" dirty="0">
                <a:solidFill>
                  <a:schemeClr val="accent2">
                    <a:lumMod val="75000"/>
                  </a:schemeClr>
                </a:solidFill>
                <a:ea typeface="Times New Roman" panose="02020603050405020304" pitchFamily="18" charset="0"/>
                <a:cs typeface="Times New Roman" panose="02020603050405020304" pitchFamily="18" charset="0"/>
              </a:rPr>
              <a:t>.</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6(2). 4663-4673.</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Lupton, D. (2017). Digitised embodiment. In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Digital Health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(pp. 44–59). Routledge.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https://doi.org/10.4324/9781315648835-4</a:t>
            </a: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2920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Grawitch</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Matthew &amp; Gottschalk, Melanie &amp;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Munz</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David. (2006). The path to a healthy workplace: A critical review linking healthy workplace practices, employee well-being, and organizational improvements.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Consulting Psychology Journal: Practice and Research</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58. 129-147. 10.1037/1065-9293.58.3.129.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Strategies to overcome digital fatigue and stay connected</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10 apps to help you embrace self-care</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Daily</a:t>
            </a:r>
            <a:r>
              <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Teams</a:t>
            </a:r>
            <a:r>
              <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Huddles</a:t>
            </a:r>
            <a:endPar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33474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How Check-Ins and Check-Outs will help you to build stronger teams</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https://www.europarl.europa.eu/thinktank/es/document/IPOL_IDA(2021)695485</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GB" dirty="0"/>
          </a:p>
          <a:p>
            <a:pPr marL="342900" indent="-342900">
              <a:buBlip>
                <a:blip r:embed="rId5"/>
              </a:buBlip>
            </a:pPr>
            <a:endParaRPr lang="en-GB" dirty="0"/>
          </a:p>
          <a:p>
            <a:pPr marL="342900" indent="-342900">
              <a:buBlip>
                <a:blip r:embed="rId5"/>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40410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Gracias</a:t>
            </a:r>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err="1"/>
              <a:t>www.</a:t>
            </a:r>
            <a:r>
              <a:rPr lang="en-US" sz="3600" b="1" dirty="0" err="1"/>
              <a:t>leaderseeds</a:t>
            </a:r>
            <a:r>
              <a:rPr lang="en-US" dirty="0" err="1"/>
              <a:t>.eu</a:t>
            </a:r>
            <a:endParaRPr lang="en-US" dirty="0"/>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Promover el bienestar y, en particular, el bienestar digital tendrá un beneficio directo para las organizaciones del tercer sector, los empleados y las partes interesadas, y mejorará el flujo de trabajo interno. Los problemas de salud mental son el centro de muchas campañas de concienciación sobre la salud mental, que animan a la gente a actuar y a hablar de problemas internos. </a:t>
            </a:r>
          </a:p>
          <a:p>
            <a:pPr marL="342900" indent="-342900">
              <a:buBlip>
                <a:blip r:embed="rId3"/>
              </a:buBlip>
            </a:pPr>
            <a:r>
              <a:rPr lang="en-GB" dirty="0"/>
              <a:t>Sin embargo, esto no es tan fácil como parece. En relación con el lugar de trabajo, muchos se sienten reacios a plantear sus problemas personales a sus jefes por miedo a las consecuencias. </a:t>
            </a:r>
          </a:p>
          <a:p>
            <a:pPr marL="342900" indent="-342900">
              <a:buBlip>
                <a:blip r:embed="rId3"/>
              </a:buBlip>
            </a:pPr>
            <a:r>
              <a:rPr lang="en-US" dirty="0">
                <a:latin typeface="Calibri" panose="020F0502020204030204" pitchFamily="34" charset="0"/>
                <a:ea typeface="Calibri" panose="020F0502020204030204" pitchFamily="34" charset="0"/>
                <a:cs typeface="Calibri" panose="020F0502020204030204" pitchFamily="34" charset="0"/>
              </a:rPr>
              <a:t>Fomentar una cultura de apoyo ayuda a abordar los problemas de salud mental.</a:t>
            </a:r>
            <a:endParaRPr lang="en-IE" dirty="0">
              <a:latin typeface="Calibri" panose="020F0502020204030204" pitchFamily="34" charset="0"/>
              <a:ea typeface="Calibri" panose="020F0502020204030204" pitchFamily="34" charset="0"/>
              <a:cs typeface="Times New Roman" panose="02020603050405020304" pitchFamily="18" charset="0"/>
            </a:endParaRPr>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err="1"/>
              <a:t>Bienestar</a:t>
            </a:r>
            <a:r>
              <a:rPr lang="en-US" b="1" dirty="0"/>
              <a:t> Digital: </a:t>
            </a:r>
            <a:r>
              <a:rPr lang="en-US" dirty="0" err="1"/>
              <a:t>Mejorar</a:t>
            </a:r>
            <a:r>
              <a:rPr lang="en-US" dirty="0"/>
              <a:t> </a:t>
            </a:r>
            <a:r>
              <a:rPr lang="en-US" dirty="0" err="1"/>
              <a:t>el</a:t>
            </a:r>
            <a:r>
              <a:rPr lang="en-US" dirty="0"/>
              <a:t> </a:t>
            </a:r>
            <a:r>
              <a:rPr lang="en-US" dirty="0" err="1"/>
              <a:t>Flujo</a:t>
            </a:r>
            <a:r>
              <a:rPr lang="en-US" dirty="0"/>
              <a:t> de </a:t>
            </a:r>
            <a:r>
              <a:rPr lang="en-US" dirty="0" err="1"/>
              <a:t>Trabajo</a:t>
            </a:r>
            <a:r>
              <a:rPr lang="en-US" dirty="0"/>
              <a:t> </a:t>
            </a:r>
            <a:endParaRPr lang="en-US" b="1" dirty="0"/>
          </a:p>
        </p:txBody>
      </p:sp>
    </p:spTree>
    <p:extLst>
      <p:ext uri="{BB962C8B-B14F-4D97-AF65-F5344CB8AC3E}">
        <p14:creationId xmlns:p14="http://schemas.microsoft.com/office/powerpoint/2010/main" val="286447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Los temas digitales tienen una característica añadida, ya que la transformación digital ha venido para quedarse, no existen suficientes recomendaciones para adaptarse con seguridad al entorno digital de trabajo, y por tanto, se </a:t>
            </a:r>
            <a:r>
              <a:rPr lang="en-GB" dirty="0" err="1"/>
              <a:t>aprecia</a:t>
            </a:r>
            <a:r>
              <a:rPr lang="en-GB" dirty="0"/>
              <a:t> </a:t>
            </a:r>
            <a:r>
              <a:rPr lang="en-GB" dirty="0" err="1"/>
              <a:t>una</a:t>
            </a:r>
            <a:r>
              <a:rPr lang="en-GB" dirty="0"/>
              <a:t> </a:t>
            </a:r>
            <a:r>
              <a:rPr lang="en-GB" dirty="0" err="1"/>
              <a:t>brecha</a:t>
            </a:r>
            <a:r>
              <a:rPr lang="en-GB" dirty="0"/>
              <a:t> entre </a:t>
            </a:r>
            <a:r>
              <a:rPr lang="en-GB" dirty="0" err="1"/>
              <a:t>el</a:t>
            </a:r>
            <a:r>
              <a:rPr lang="en-GB" dirty="0"/>
              <a:t> </a:t>
            </a:r>
            <a:r>
              <a:rPr lang="en-GB" dirty="0" err="1"/>
              <a:t>lanzamiento</a:t>
            </a:r>
            <a:r>
              <a:rPr lang="en-GB" dirty="0"/>
              <a:t> de </a:t>
            </a:r>
            <a:r>
              <a:rPr lang="en-GB" dirty="0" err="1"/>
              <a:t>nuevas</a:t>
            </a:r>
            <a:r>
              <a:rPr lang="en-GB" dirty="0"/>
              <a:t> </a:t>
            </a:r>
            <a:r>
              <a:rPr lang="en-GB" dirty="0" err="1"/>
              <a:t>aplicacíones</a:t>
            </a:r>
            <a:r>
              <a:rPr lang="en-GB" dirty="0"/>
              <a:t> y las competencias necesarias para </a:t>
            </a:r>
            <a:r>
              <a:rPr lang="en-GB" dirty="0" err="1"/>
              <a:t>su</a:t>
            </a:r>
            <a:r>
              <a:rPr lang="en-GB" dirty="0"/>
              <a:t> </a:t>
            </a:r>
            <a:r>
              <a:rPr lang="en-GB" dirty="0" err="1"/>
              <a:t>correcto</a:t>
            </a:r>
            <a:r>
              <a:rPr lang="en-GB" dirty="0"/>
              <a:t> </a:t>
            </a:r>
            <a:r>
              <a:rPr lang="en-GB" dirty="0" err="1"/>
              <a:t>aprovechamiento</a:t>
            </a:r>
            <a:r>
              <a:rPr lang="en-GB" dirty="0"/>
              <a:t>. </a:t>
            </a:r>
          </a:p>
          <a:p>
            <a:pPr marL="342900" indent="-342900">
              <a:buBlip>
                <a:blip r:embed="rId3"/>
              </a:buBlip>
            </a:pPr>
            <a:endParaRPr lang="en-GB" dirty="0"/>
          </a:p>
          <a:p>
            <a:pPr marL="342900" indent="-342900">
              <a:buBlip>
                <a:blip r:embed="rId3"/>
              </a:buBlip>
            </a:pPr>
            <a:r>
              <a:rPr lang="en-GB" dirty="0"/>
              <a:t>En la siguiente </a:t>
            </a:r>
            <a:r>
              <a:rPr lang="en-GB" dirty="0" err="1"/>
              <a:t>sección</a:t>
            </a:r>
            <a:r>
              <a:rPr lang="en-GB" dirty="0"/>
              <a:t> </a:t>
            </a:r>
            <a:r>
              <a:rPr lang="en-GB" dirty="0" err="1"/>
              <a:t>exploraremos</a:t>
            </a:r>
            <a:r>
              <a:rPr lang="en-GB" dirty="0"/>
              <a:t> </a:t>
            </a:r>
            <a:r>
              <a:rPr lang="en-GB" dirty="0" err="1"/>
              <a:t>más</a:t>
            </a:r>
            <a:r>
              <a:rPr lang="en-GB" dirty="0"/>
              <a:t> a fondo el papel que usted puede desempeñar como líder del tercer sector y  equipar mejor a su equipo para hacer frente a </a:t>
            </a:r>
            <a:r>
              <a:rPr lang="en-GB" dirty="0" err="1"/>
              <a:t>los</a:t>
            </a:r>
            <a:r>
              <a:rPr lang="en-GB" dirty="0"/>
              <a:t> </a:t>
            </a:r>
            <a:r>
              <a:rPr lang="en-GB" dirty="0" err="1"/>
              <a:t>nuevos</a:t>
            </a:r>
            <a:r>
              <a:rPr lang="en-GB" dirty="0"/>
              <a:t> </a:t>
            </a:r>
            <a:r>
              <a:rPr lang="en-GB" dirty="0" err="1"/>
              <a:t>retos</a:t>
            </a:r>
            <a:r>
              <a:rPr lang="en-GB" dirty="0"/>
              <a:t> de un mundo de trabajo digital. </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Bienestar digital: </a:t>
            </a:r>
            <a:r>
              <a:rPr lang="en-US" dirty="0"/>
              <a:t>Salvando las distancias </a:t>
            </a:r>
            <a:endParaRPr lang="en-US" b="1" dirty="0"/>
          </a:p>
        </p:txBody>
      </p:sp>
    </p:spTree>
    <p:extLst>
      <p:ext uri="{BB962C8B-B14F-4D97-AF65-F5344CB8AC3E}">
        <p14:creationId xmlns:p14="http://schemas.microsoft.com/office/powerpoint/2010/main" val="29418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El </a:t>
            </a:r>
            <a:r>
              <a:rPr lang="en-US" dirty="0" err="1"/>
              <a:t>Papel</a:t>
            </a:r>
            <a:r>
              <a:rPr lang="en-US" dirty="0"/>
              <a:t> del </a:t>
            </a:r>
            <a:r>
              <a:rPr lang="en-US" dirty="0" err="1"/>
              <a:t>Líder</a:t>
            </a:r>
            <a:r>
              <a:rPr lang="en-US" dirty="0"/>
              <a:t> </a:t>
            </a:r>
            <a:r>
              <a:rPr lang="en-US" dirty="0" err="1"/>
              <a:t>en</a:t>
            </a:r>
            <a:r>
              <a:rPr lang="en-US" dirty="0"/>
              <a:t> </a:t>
            </a:r>
            <a:r>
              <a:rPr lang="en-US" dirty="0" err="1"/>
              <a:t>el</a:t>
            </a:r>
            <a:r>
              <a:rPr lang="en-US" dirty="0"/>
              <a:t> </a:t>
            </a:r>
            <a:r>
              <a:rPr lang="en-US" dirty="0" err="1"/>
              <a:t>Bienestar</a:t>
            </a:r>
            <a:r>
              <a:rPr lang="en-US" dirty="0"/>
              <a:t> Digital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106203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El papel tradicional de un líder ha cambiado significativamente en la Era Digital. El </a:t>
            </a:r>
            <a:r>
              <a:rPr lang="en-US" dirty="0" err="1"/>
              <a:t>éxito</a:t>
            </a:r>
            <a:r>
              <a:rPr lang="en-US" dirty="0"/>
              <a:t> del </a:t>
            </a:r>
            <a:r>
              <a:rPr lang="en-US" dirty="0" err="1"/>
              <a:t>equipo</a:t>
            </a:r>
            <a:r>
              <a:rPr lang="en-US" dirty="0"/>
              <a:t> ya no se decide en una sala de </a:t>
            </a:r>
            <a:r>
              <a:rPr lang="en-US" dirty="0" err="1"/>
              <a:t>reuniones</a:t>
            </a:r>
            <a:r>
              <a:rPr lang="en-US" dirty="0"/>
              <a:t>, sino </a:t>
            </a:r>
            <a:r>
              <a:rPr lang="en-US" dirty="0" err="1"/>
              <a:t>en</a:t>
            </a:r>
            <a:r>
              <a:rPr lang="en-US" dirty="0"/>
              <a:t> la </a:t>
            </a:r>
            <a:r>
              <a:rPr lang="en-US" dirty="0" err="1"/>
              <a:t>capacidad</a:t>
            </a:r>
            <a:r>
              <a:rPr lang="en-US" dirty="0"/>
              <a:t> de un </a:t>
            </a:r>
            <a:r>
              <a:rPr lang="en-US" dirty="0" err="1"/>
              <a:t>líder</a:t>
            </a:r>
            <a:r>
              <a:rPr lang="en-US" dirty="0"/>
              <a:t> para mantener a </a:t>
            </a:r>
            <a:r>
              <a:rPr lang="en-US" dirty="0" err="1"/>
              <a:t>su</a:t>
            </a:r>
            <a:r>
              <a:rPr lang="en-US" dirty="0"/>
              <a:t> </a:t>
            </a:r>
            <a:r>
              <a:rPr lang="en-US" dirty="0" err="1"/>
              <a:t>equipo</a:t>
            </a:r>
            <a:r>
              <a:rPr lang="en-US" dirty="0"/>
              <a:t> </a:t>
            </a:r>
            <a:r>
              <a:rPr lang="en-US" dirty="0" err="1"/>
              <a:t>satisfecho</a:t>
            </a:r>
            <a:r>
              <a:rPr lang="en-US" dirty="0"/>
              <a:t>, motivado y </a:t>
            </a:r>
            <a:r>
              <a:rPr lang="en-US" dirty="0" err="1"/>
              <a:t>enfocado</a:t>
            </a:r>
            <a:r>
              <a:rPr lang="en-US" dirty="0"/>
              <a:t> en sus </a:t>
            </a:r>
            <a:r>
              <a:rPr lang="en-US" dirty="0" err="1"/>
              <a:t>tareas</a:t>
            </a:r>
            <a:r>
              <a:rPr lang="en-US" dirty="0"/>
              <a:t>, en un mundo cada vez más digital. Como líderes del tercer sector, dar ejemplo empieza por nosotros mismos. Nuestra capacidad para equilibrar nuestra propia salud digital no </a:t>
            </a:r>
            <a:r>
              <a:rPr lang="en-US" dirty="0" err="1"/>
              <a:t>impacta</a:t>
            </a:r>
            <a:r>
              <a:rPr lang="en-US" dirty="0"/>
              <a:t> </a:t>
            </a:r>
            <a:r>
              <a:rPr lang="en-US" dirty="0" err="1"/>
              <a:t>nuestra</a:t>
            </a:r>
            <a:r>
              <a:rPr lang="en-US" dirty="0"/>
              <a:t> eficacia, sino que también sirve de faro para nuestros equipos.</a:t>
            </a:r>
          </a:p>
          <a:p>
            <a:pPr marL="342900" indent="-342900">
              <a:buBlip>
                <a:blip r:embed="rId3"/>
              </a:buBlip>
            </a:pPr>
            <a:r>
              <a:rPr lang="en-IE" dirty="0"/>
              <a:t>Predicar con el ejemplo significa adoptar un enfoque holístico del bienestar digital. Se trata de algo más que de aplicar políticas; se trata de </a:t>
            </a:r>
            <a:r>
              <a:rPr lang="en-IE" dirty="0" err="1"/>
              <a:t>representar</a:t>
            </a:r>
            <a:r>
              <a:rPr lang="en-IE" dirty="0"/>
              <a:t> los valores del equilibrio y el bienestar </a:t>
            </a:r>
            <a:r>
              <a:rPr lang="en-IE" dirty="0" err="1"/>
              <a:t>en</a:t>
            </a:r>
            <a:r>
              <a:rPr lang="en-IE" dirty="0"/>
              <a:t> </a:t>
            </a:r>
            <a:r>
              <a:rPr lang="en-IE" dirty="0" err="1"/>
              <a:t>nuestros</a:t>
            </a:r>
            <a:r>
              <a:rPr lang="en-IE" dirty="0"/>
              <a:t> </a:t>
            </a:r>
            <a:r>
              <a:rPr lang="en-IE" dirty="0" err="1"/>
              <a:t>encuentros</a:t>
            </a:r>
            <a:r>
              <a:rPr lang="en-IE" dirty="0"/>
              <a:t> </a:t>
            </a:r>
            <a:r>
              <a:rPr lang="en-IE" dirty="0" err="1"/>
              <a:t>diarios</a:t>
            </a:r>
            <a:r>
              <a:rPr lang="en-IE" dirty="0"/>
              <a:t> con la tecnología.</a:t>
            </a:r>
          </a:p>
          <a:p>
            <a:pPr marL="342900" indent="-342900">
              <a:buBlip>
                <a:blip r:embed="rId3"/>
              </a:buBlip>
            </a:pPr>
            <a:endParaRPr lang="en-GB" dirty="0"/>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Presentación de Liderazgo y Salud Digital </a:t>
            </a:r>
            <a:endParaRPr lang="en-ZA" dirty="0"/>
          </a:p>
        </p:txBody>
      </p:sp>
    </p:spTree>
    <p:extLst>
      <p:ext uri="{BB962C8B-B14F-4D97-AF65-F5344CB8AC3E}">
        <p14:creationId xmlns:p14="http://schemas.microsoft.com/office/powerpoint/2010/main" val="280066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7976"/>
            <a:ext cx="10595237" cy="3722048"/>
          </a:xfrm>
        </p:spPr>
        <p:txBody>
          <a:bodyPr/>
          <a:lstStyle/>
          <a:p>
            <a:pPr marL="342900" indent="-342900">
              <a:buBlip>
                <a:blip r:embed="rId3"/>
              </a:buBlip>
            </a:pPr>
            <a:r>
              <a:rPr lang="en-US" dirty="0"/>
              <a:t>Sin embargo, </a:t>
            </a:r>
            <a:r>
              <a:rPr lang="en-US" dirty="0" err="1"/>
              <a:t>nuestra</a:t>
            </a:r>
            <a:r>
              <a:rPr lang="en-US" dirty="0"/>
              <a:t> </a:t>
            </a:r>
            <a:r>
              <a:rPr lang="en-US" dirty="0" err="1"/>
              <a:t>historia</a:t>
            </a:r>
            <a:r>
              <a:rPr lang="en-US" dirty="0"/>
              <a:t> con </a:t>
            </a:r>
            <a:r>
              <a:rPr lang="en-US" dirty="0" err="1"/>
              <a:t>el</a:t>
            </a:r>
            <a:r>
              <a:rPr lang="en-US" dirty="0"/>
              <a:t> liderazgo va más allá. Debemos reconocer que cada miembro de nuestro equipo tiene necesidades y retos únicos en lo que respecta a su salud digital. Comprender estas necesidades y fomentar una cultura de empatía y apoyo es fundamental.</a:t>
            </a:r>
          </a:p>
          <a:p>
            <a:pPr marL="342900" indent="-342900">
              <a:buBlip>
                <a:blip r:embed="rId3"/>
              </a:buBlip>
            </a:pPr>
            <a:r>
              <a:rPr lang="en-US" dirty="0"/>
              <a:t>En esta sección exploraremos </a:t>
            </a:r>
            <a:r>
              <a:rPr lang="en-US" dirty="0" err="1"/>
              <a:t>el</a:t>
            </a:r>
            <a:r>
              <a:rPr lang="en-US" dirty="0"/>
              <a:t> </a:t>
            </a:r>
            <a:r>
              <a:rPr lang="en-US" dirty="0" err="1"/>
              <a:t>papel</a:t>
            </a:r>
            <a:r>
              <a:rPr lang="en-US" dirty="0"/>
              <a:t> del liderazgo </a:t>
            </a:r>
            <a:r>
              <a:rPr lang="en-US" dirty="0" err="1"/>
              <a:t>en</a:t>
            </a:r>
            <a:r>
              <a:rPr lang="en-US" dirty="0"/>
              <a:t> </a:t>
            </a:r>
            <a:r>
              <a:rPr lang="en-US" dirty="0" err="1"/>
              <a:t>el</a:t>
            </a:r>
            <a:r>
              <a:rPr lang="en-US" dirty="0"/>
              <a:t> </a:t>
            </a:r>
            <a:r>
              <a:rPr lang="en-US" dirty="0" err="1"/>
              <a:t>bienestar</a:t>
            </a:r>
            <a:r>
              <a:rPr lang="en-US" dirty="0"/>
              <a:t> digital. Desde la creación de culturas de </a:t>
            </a:r>
            <a:r>
              <a:rPr lang="en-US" dirty="0" err="1"/>
              <a:t>trabajo</a:t>
            </a:r>
            <a:r>
              <a:rPr lang="en-US" dirty="0"/>
              <a:t> hasta la provisión de recursos para </a:t>
            </a:r>
            <a:r>
              <a:rPr lang="en-US" dirty="0" err="1"/>
              <a:t>el</a:t>
            </a:r>
            <a:r>
              <a:rPr lang="en-US" dirty="0"/>
              <a:t> </a:t>
            </a:r>
            <a:r>
              <a:rPr lang="en-US" dirty="0" err="1"/>
              <a:t>confort</a:t>
            </a:r>
            <a:r>
              <a:rPr lang="en-US" dirty="0"/>
              <a:t> de los empleados, profundizaremos en las responsabilidades y prácticas que </a:t>
            </a:r>
            <a:r>
              <a:rPr lang="en-US" dirty="0" err="1"/>
              <a:t>definen</a:t>
            </a:r>
            <a:r>
              <a:rPr lang="en-US" dirty="0"/>
              <a:t> </a:t>
            </a:r>
            <a:r>
              <a:rPr lang="en-US" dirty="0" err="1"/>
              <a:t>el</a:t>
            </a:r>
            <a:r>
              <a:rPr lang="en-US" dirty="0"/>
              <a:t> liderazgo excepcional en salud digital.</a:t>
            </a:r>
          </a:p>
          <a:p>
            <a:pPr marL="342900" indent="-342900">
              <a:buBlip>
                <a:blip r:embed="rId3"/>
              </a:buBlip>
            </a:pPr>
            <a:r>
              <a:rPr lang="en-US" dirty="0" err="1"/>
              <a:t>Acompáñanos</a:t>
            </a:r>
            <a:r>
              <a:rPr lang="en-US" dirty="0"/>
              <a:t> en este viaje para descubrir cómo un </a:t>
            </a:r>
            <a:r>
              <a:rPr lang="en-US" dirty="0" err="1"/>
              <a:t>lider</a:t>
            </a:r>
            <a:r>
              <a:rPr lang="en-US" dirty="0"/>
              <a:t> ejemplar no sólo impulsa el éxito de la organización, sino que también mejora la vida de sus </a:t>
            </a:r>
            <a:r>
              <a:rPr lang="en-US" dirty="0" err="1"/>
              <a:t>empleados</a:t>
            </a:r>
            <a:r>
              <a:rPr lang="en-US" dirty="0"/>
              <a:t>.</a:t>
            </a:r>
            <a:endParaRPr lang="en-GB" dirty="0"/>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Presentación de Liderazgo y Salud Digital </a:t>
            </a:r>
            <a:endParaRPr lang="en-ZA" dirty="0"/>
          </a:p>
        </p:txBody>
      </p:sp>
    </p:spTree>
    <p:extLst>
      <p:ext uri="{BB962C8B-B14F-4D97-AF65-F5344CB8AC3E}">
        <p14:creationId xmlns:p14="http://schemas.microsoft.com/office/powerpoint/2010/main" val="4223947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2625" y="1650629"/>
            <a:ext cx="7631868" cy="3291086"/>
          </a:xfrm>
        </p:spPr>
        <p:txBody>
          <a:bodyPr/>
          <a:lstStyle/>
          <a:p>
            <a:pPr marL="342900" indent="-342900">
              <a:buClr>
                <a:schemeClr val="accent2"/>
              </a:buClr>
              <a:buFont typeface="Arial" panose="020B0604020202020204" pitchFamily="34" charset="0"/>
              <a:buChar char="•"/>
            </a:pPr>
            <a:r>
              <a:rPr lang="en-US" dirty="0"/>
              <a:t>La carga de trabajo es la cantidad de trabajo realizado </a:t>
            </a:r>
            <a:r>
              <a:rPr lang="en-US" dirty="0" err="1"/>
              <a:t>por</a:t>
            </a:r>
            <a:r>
              <a:rPr lang="en-US" dirty="0"/>
              <a:t> </a:t>
            </a:r>
            <a:r>
              <a:rPr lang="en-US" dirty="0" err="1"/>
              <a:t>alguien</a:t>
            </a:r>
            <a:r>
              <a:rPr lang="en-US" dirty="0"/>
              <a:t>. Generalmente, es la cantidad de trabajo que los </a:t>
            </a:r>
            <a:r>
              <a:rPr lang="en-US" dirty="0" err="1"/>
              <a:t>trabajadores</a:t>
            </a:r>
            <a:r>
              <a:rPr lang="en-US" dirty="0"/>
              <a:t> </a:t>
            </a:r>
            <a:r>
              <a:rPr lang="en-US" dirty="0" err="1"/>
              <a:t>llegan</a:t>
            </a:r>
            <a:r>
              <a:rPr lang="en-US" dirty="0"/>
              <a:t> a </a:t>
            </a:r>
            <a:r>
              <a:rPr lang="en-US" dirty="0" err="1"/>
              <a:t>terminar</a:t>
            </a:r>
            <a:r>
              <a:rPr lang="en-US" dirty="0"/>
              <a:t> </a:t>
            </a:r>
            <a:r>
              <a:rPr lang="en-US" dirty="0" err="1"/>
              <a:t>durante</a:t>
            </a:r>
            <a:r>
              <a:rPr lang="en-US" dirty="0"/>
              <a:t> </a:t>
            </a:r>
            <a:r>
              <a:rPr lang="en-US" dirty="0" err="1"/>
              <a:t>su</a:t>
            </a:r>
            <a:r>
              <a:rPr lang="en-US" dirty="0"/>
              <a:t> jornada </a:t>
            </a:r>
            <a:r>
              <a:rPr lang="en-US" dirty="0" err="1"/>
              <a:t>laboral</a:t>
            </a:r>
            <a:r>
              <a:rPr lang="en-US" dirty="0"/>
              <a:t>. </a:t>
            </a:r>
          </a:p>
          <a:p>
            <a:pPr marL="342900" indent="-342900">
              <a:buClr>
                <a:schemeClr val="accent2"/>
              </a:buClr>
              <a:buFont typeface="Arial" panose="020B0604020202020204" pitchFamily="34" charset="0"/>
              <a:buChar char="•"/>
            </a:pPr>
            <a:r>
              <a:rPr lang="en-US" dirty="0"/>
              <a:t>Antes de la pandemia de Covid-19, la carga de trabajo de los empleados se consideraba en general </a:t>
            </a:r>
            <a:r>
              <a:rPr lang="en-US" dirty="0" err="1"/>
              <a:t>estable</a:t>
            </a:r>
            <a:r>
              <a:rPr lang="en-US" dirty="0"/>
              <a:t>. </a:t>
            </a:r>
          </a:p>
          <a:p>
            <a:pPr marL="342900" indent="-342900">
              <a:buClr>
                <a:schemeClr val="accent2"/>
              </a:buClr>
              <a:buFont typeface="Arial" panose="020B0604020202020204" pitchFamily="34" charset="0"/>
              <a:buChar char="•"/>
            </a:pPr>
            <a:r>
              <a:rPr lang="en-US" dirty="0"/>
              <a:t>Sin embargo, al </a:t>
            </a:r>
            <a:r>
              <a:rPr lang="en-US" dirty="0" err="1"/>
              <a:t>cambiar</a:t>
            </a:r>
            <a:r>
              <a:rPr lang="en-US" dirty="0"/>
              <a:t> </a:t>
            </a:r>
            <a:r>
              <a:rPr lang="en-US" dirty="0" err="1"/>
              <a:t>el</a:t>
            </a:r>
            <a:r>
              <a:rPr lang="en-US" dirty="0"/>
              <a:t> </a:t>
            </a:r>
            <a:r>
              <a:rPr lang="en-US" dirty="0" err="1"/>
              <a:t>paradigma</a:t>
            </a:r>
            <a:r>
              <a:rPr lang="en-US" dirty="0"/>
              <a:t> </a:t>
            </a:r>
            <a:r>
              <a:rPr lang="en-US" dirty="0" err="1"/>
              <a:t>en</a:t>
            </a:r>
            <a:r>
              <a:rPr lang="en-US" dirty="0"/>
              <a:t> </a:t>
            </a:r>
            <a:r>
              <a:rPr lang="en-US" dirty="0" err="1"/>
              <a:t>cuanto</a:t>
            </a:r>
            <a:r>
              <a:rPr lang="en-US" dirty="0"/>
              <a:t> al </a:t>
            </a:r>
            <a:r>
              <a:rPr lang="en-US" dirty="0" err="1"/>
              <a:t>lugar</a:t>
            </a:r>
            <a:r>
              <a:rPr lang="en-US" dirty="0"/>
              <a:t> de trabajo que </a:t>
            </a:r>
            <a:r>
              <a:rPr lang="en-US" dirty="0" err="1"/>
              <a:t>trajo</a:t>
            </a:r>
            <a:r>
              <a:rPr lang="en-US" dirty="0"/>
              <a:t> la pandemia de Covid-19, la forma </a:t>
            </a:r>
            <a:r>
              <a:rPr lang="en-US" dirty="0" err="1"/>
              <a:t>en</a:t>
            </a:r>
            <a:r>
              <a:rPr lang="en-US" dirty="0"/>
              <a:t> la que se </a:t>
            </a:r>
            <a:r>
              <a:rPr lang="en-US" dirty="0" err="1"/>
              <a:t>trabaja</a:t>
            </a:r>
            <a:r>
              <a:rPr lang="en-US" dirty="0"/>
              <a:t> </a:t>
            </a:r>
            <a:r>
              <a:rPr lang="en-US" dirty="0" err="1"/>
              <a:t>en</a:t>
            </a:r>
            <a:r>
              <a:rPr lang="en-US" dirty="0"/>
              <a:t> el </a:t>
            </a:r>
            <a:r>
              <a:rPr lang="en-US" dirty="0" err="1"/>
              <a:t>tercer</a:t>
            </a:r>
            <a:r>
              <a:rPr lang="en-US" dirty="0"/>
              <a:t> sector es </a:t>
            </a:r>
            <a:r>
              <a:rPr lang="en-US" dirty="0" err="1"/>
              <a:t>muy</a:t>
            </a:r>
            <a:r>
              <a:rPr lang="en-US" dirty="0"/>
              <a:t> </a:t>
            </a:r>
            <a:r>
              <a:rPr lang="en-US" dirty="0" err="1"/>
              <a:t>diferente</a:t>
            </a:r>
            <a:r>
              <a:rPr lang="en-US" dirty="0"/>
              <a:t>. </a:t>
            </a:r>
            <a:endParaRPr lang="en-GB" dirty="0"/>
          </a:p>
          <a:p>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660306" y="490563"/>
            <a:ext cx="7541920" cy="992652"/>
          </a:xfrm>
        </p:spPr>
        <p:txBody>
          <a:bodyPr/>
          <a:lstStyle/>
          <a:p>
            <a:r>
              <a:rPr lang="en-US" b="1" dirty="0"/>
              <a:t>Liderazgo y Salud Digital:</a:t>
            </a:r>
            <a:r>
              <a:rPr lang="en-US" dirty="0"/>
              <a:t> la Carga de </a:t>
            </a:r>
            <a:r>
              <a:rPr lang="en-US" dirty="0" err="1"/>
              <a:t>Trabajo</a:t>
            </a:r>
            <a:r>
              <a:rPr lang="en-US" dirty="0"/>
              <a:t> </a:t>
            </a:r>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2">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2425264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8" y="2222461"/>
            <a:ext cx="5677806" cy="3025975"/>
          </a:xfrm>
        </p:spPr>
        <p:txBody>
          <a:bodyPr/>
          <a:lstStyle/>
          <a:p>
            <a:pPr marL="342900" indent="-342900">
              <a:buClr>
                <a:schemeClr val="accent2"/>
              </a:buClr>
              <a:buFont typeface="Arial" panose="020B0604020202020204" pitchFamily="34" charset="0"/>
              <a:buChar char="•"/>
            </a:pPr>
            <a:r>
              <a:rPr lang="en-US" dirty="0"/>
              <a:t>La buena noticia es que, </a:t>
            </a:r>
            <a:r>
              <a:rPr lang="en-US" dirty="0" err="1"/>
              <a:t>como</a:t>
            </a:r>
            <a:r>
              <a:rPr lang="en-US" dirty="0"/>
              <a:t> </a:t>
            </a:r>
            <a:r>
              <a:rPr lang="en-US" dirty="0" err="1"/>
              <a:t>líder</a:t>
            </a:r>
            <a:r>
              <a:rPr lang="en-US" dirty="0"/>
              <a:t>, puedes hacer algunas recomendaciones a los miembros de tu equipo e intentar ayudar a que </a:t>
            </a:r>
            <a:r>
              <a:rPr lang="en-US" dirty="0" err="1"/>
              <a:t>su</a:t>
            </a:r>
            <a:r>
              <a:rPr lang="en-US" dirty="0"/>
              <a:t> </a:t>
            </a:r>
            <a:r>
              <a:rPr lang="en-US" dirty="0" err="1"/>
              <a:t>estado</a:t>
            </a:r>
            <a:r>
              <a:rPr lang="en-US" dirty="0"/>
              <a:t> de </a:t>
            </a:r>
            <a:r>
              <a:rPr lang="en-US" dirty="0" err="1"/>
              <a:t>salud</a:t>
            </a:r>
            <a:r>
              <a:rPr lang="en-US" dirty="0"/>
              <a:t> mental sea </a:t>
            </a:r>
            <a:r>
              <a:rPr lang="en-US" dirty="0" err="1"/>
              <a:t>óptimo</a:t>
            </a:r>
            <a:r>
              <a:rPr lang="en-US" dirty="0"/>
              <a:t>.</a:t>
            </a:r>
          </a:p>
          <a:p>
            <a:pPr marL="342900" indent="-342900">
              <a:buClr>
                <a:schemeClr val="accent2"/>
              </a:buClr>
              <a:buFont typeface="Arial" panose="020B0604020202020204" pitchFamily="34" charset="0"/>
              <a:buChar char="•"/>
            </a:pPr>
            <a:r>
              <a:rPr lang="en-US" dirty="0"/>
              <a:t>En esta sección veremos algunas de las formas en que los miembros de un equipo pueden ayudar a sus empleados para que no experimenten los aspectos negativos que puede </a:t>
            </a:r>
            <a:r>
              <a:rPr lang="en-US" dirty="0" err="1"/>
              <a:t>acarrear</a:t>
            </a:r>
            <a:r>
              <a:rPr lang="en-US" dirty="0"/>
              <a:t> </a:t>
            </a:r>
            <a:r>
              <a:rPr lang="en-US" dirty="0" err="1"/>
              <a:t>una</a:t>
            </a:r>
            <a:r>
              <a:rPr lang="en-US" dirty="0"/>
              <a:t> </a:t>
            </a:r>
            <a:r>
              <a:rPr lang="en-US" dirty="0" err="1"/>
              <a:t>alta</a:t>
            </a:r>
            <a:r>
              <a:rPr lang="en-US" dirty="0"/>
              <a:t> carga de trabajo digital. </a:t>
            </a:r>
          </a:p>
          <a:p>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685416" y="616912"/>
            <a:ext cx="4990998" cy="992652"/>
          </a:xfrm>
        </p:spPr>
        <p:txBody>
          <a:bodyPr/>
          <a:lstStyle/>
          <a:p>
            <a:r>
              <a:rPr lang="en-US" b="1" dirty="0"/>
              <a:t>¿Puede mejorar la carga de trabajo de los miembros de su equipo?</a:t>
            </a:r>
            <a:endParaRPr lang="en-US" dirty="0"/>
          </a:p>
          <a:p>
            <a:endParaRPr lang="en-IE" dirty="0"/>
          </a:p>
        </p:txBody>
      </p:sp>
      <p:pic>
        <p:nvPicPr>
          <p:cNvPr id="16" name="Picture Placeholder 15">
            <a:extLst>
              <a:ext uri="{FF2B5EF4-FFF2-40B4-BE49-F238E27FC236}">
                <a16:creationId xmlns:a16="http://schemas.microsoft.com/office/drawing/2014/main" id="{55169A79-4691-2E0B-102A-AEB9031B086D}"/>
              </a:ext>
            </a:extLst>
          </p:cNvPr>
          <p:cNvPicPr>
            <a:picLocks noGrp="1" noChangeAspect="1"/>
          </p:cNvPicPr>
          <p:nvPr>
            <p:ph type="pic" sz="quarter" idx="42"/>
          </p:nvPr>
        </p:nvPicPr>
        <p:blipFill rotWithShape="1">
          <a:blip r:embed="rId2">
            <a:extLst>
              <a:ext uri="{28A0092B-C50C-407E-A947-70E740481C1C}">
                <a14:useLocalDpi xmlns:a14="http://schemas.microsoft.com/office/drawing/2010/main" val="0"/>
              </a:ext>
            </a:extLst>
          </a:blip>
          <a:srcRect t="36" b="43944"/>
          <a:stretch/>
        </p:blipFill>
        <p:spPr>
          <a:xfrm>
            <a:off x="6688899" y="1502601"/>
            <a:ext cx="5365316" cy="3745835"/>
          </a:xfrm>
        </p:spPr>
      </p:pic>
    </p:spTree>
    <p:extLst>
      <p:ext uri="{BB962C8B-B14F-4D97-AF65-F5344CB8AC3E}">
        <p14:creationId xmlns:p14="http://schemas.microsoft.com/office/powerpoint/2010/main" val="151747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0" indent="0"/>
            <a:r>
              <a:rPr lang="en-US" dirty="0"/>
              <a:t>El equilibrio entre trabajo y vida privada es la </a:t>
            </a:r>
            <a:r>
              <a:rPr lang="en-US" dirty="0" err="1"/>
              <a:t>relación</a:t>
            </a:r>
            <a:r>
              <a:rPr lang="en-US" dirty="0"/>
              <a:t> entre el tiempo que pasamos trabajando y </a:t>
            </a:r>
            <a:r>
              <a:rPr lang="en-US" dirty="0" err="1"/>
              <a:t>el</a:t>
            </a:r>
            <a:r>
              <a:rPr lang="en-US" dirty="0"/>
              <a:t> que </a:t>
            </a:r>
            <a:r>
              <a:rPr lang="en-US" dirty="0" err="1"/>
              <a:t>pasamos</a:t>
            </a:r>
            <a:r>
              <a:rPr lang="en-US" dirty="0"/>
              <a:t> </a:t>
            </a:r>
            <a:r>
              <a:rPr lang="en-US" dirty="0" err="1"/>
              <a:t>fuera</a:t>
            </a:r>
            <a:r>
              <a:rPr lang="en-US" dirty="0"/>
              <a:t> de </a:t>
            </a:r>
            <a:r>
              <a:rPr lang="en-US" dirty="0" err="1"/>
              <a:t>este</a:t>
            </a:r>
            <a:r>
              <a:rPr lang="en-US" dirty="0"/>
              <a:t>.</a:t>
            </a:r>
          </a:p>
          <a:p>
            <a:pPr marL="0" indent="0"/>
            <a:r>
              <a:rPr lang="en-US" b="1" dirty="0">
                <a:solidFill>
                  <a:schemeClr val="accent2"/>
                </a:solidFill>
              </a:rPr>
              <a:t>Cuando los miembros de un equipo tienen un equilibrio positivo entre trabajo y vida privada, esto puede dar lugar a:</a:t>
            </a:r>
          </a:p>
          <a:p>
            <a:pPr marL="0" indent="0"/>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Crear un </a:t>
            </a:r>
            <a:r>
              <a:rPr lang="en-ZA" b="1" dirty="0" err="1"/>
              <a:t>Mejor</a:t>
            </a:r>
            <a:r>
              <a:rPr lang="en-ZA" b="1" dirty="0"/>
              <a:t> </a:t>
            </a:r>
            <a:r>
              <a:rPr lang="en-ZA" b="1" dirty="0" err="1"/>
              <a:t>Equilibrio</a:t>
            </a:r>
            <a:r>
              <a:rPr lang="en-ZA" b="1" dirty="0"/>
              <a:t> entre </a:t>
            </a:r>
            <a:r>
              <a:rPr lang="en-ZA" b="1" dirty="0" err="1"/>
              <a:t>Trabajo</a:t>
            </a:r>
            <a:r>
              <a:rPr lang="en-ZA" b="1" dirty="0"/>
              <a:t> y Vida </a:t>
            </a:r>
            <a:r>
              <a:rPr lang="en-ZA" b="1" dirty="0" err="1"/>
              <a:t>Privada</a:t>
            </a:r>
            <a:r>
              <a:rPr lang="en-ZA" b="1" dirty="0"/>
              <a:t> </a:t>
            </a:r>
            <a:endParaRPr lang="en-ZA" dirty="0"/>
          </a:p>
        </p:txBody>
      </p:sp>
      <p:graphicFrame>
        <p:nvGraphicFramePr>
          <p:cNvPr id="2" name="Table 2">
            <a:extLst>
              <a:ext uri="{FF2B5EF4-FFF2-40B4-BE49-F238E27FC236}">
                <a16:creationId xmlns:a16="http://schemas.microsoft.com/office/drawing/2014/main" id="{B4D4B42E-0AC6-FD3D-D1FB-15F2BDFA33AF}"/>
              </a:ext>
            </a:extLst>
          </p:cNvPr>
          <p:cNvGraphicFramePr>
            <a:graphicFrameLocks noGrp="1"/>
          </p:cNvGraphicFramePr>
          <p:nvPr>
            <p:extLst>
              <p:ext uri="{D42A27DB-BD31-4B8C-83A1-F6EECF244321}">
                <p14:modId xmlns:p14="http://schemas.microsoft.com/office/powerpoint/2010/main" val="3985424180"/>
              </p:ext>
            </p:extLst>
          </p:nvPr>
        </p:nvGraphicFramePr>
        <p:xfrm>
          <a:off x="1604533" y="3238500"/>
          <a:ext cx="8982934" cy="2857507"/>
        </p:xfrm>
        <a:graphic>
          <a:graphicData uri="http://schemas.openxmlformats.org/drawingml/2006/table">
            <a:tbl>
              <a:tblPr firstRow="1" bandRow="1">
                <a:tableStyleId>{5C22544A-7EE6-4342-B048-85BDC9FD1C3A}</a:tableStyleId>
              </a:tblPr>
              <a:tblGrid>
                <a:gridCol w="4525234">
                  <a:extLst>
                    <a:ext uri="{9D8B030D-6E8A-4147-A177-3AD203B41FA5}">
                      <a16:colId xmlns:a16="http://schemas.microsoft.com/office/drawing/2014/main" val="2742577859"/>
                    </a:ext>
                  </a:extLst>
                </a:gridCol>
                <a:gridCol w="4457700">
                  <a:extLst>
                    <a:ext uri="{9D8B030D-6E8A-4147-A177-3AD203B41FA5}">
                      <a16:colId xmlns:a16="http://schemas.microsoft.com/office/drawing/2014/main" val="2374782604"/>
                    </a:ext>
                  </a:extLst>
                </a:gridCol>
              </a:tblGrid>
              <a:tr h="567690">
                <a:tc>
                  <a:txBody>
                    <a:bodyPr/>
                    <a:lstStyle/>
                    <a:p>
                      <a:pPr marL="342900" indent="-342900" algn="l">
                        <a:buClr>
                          <a:schemeClr val="accent2"/>
                        </a:buClr>
                        <a:buFont typeface="Arial" panose="020B0604020202020204" pitchFamily="34" charset="0"/>
                        <a:buChar char="•"/>
                      </a:pPr>
                      <a:r>
                        <a:rPr lang="en-US" sz="2400" b="0" dirty="0">
                          <a:solidFill>
                            <a:srgbClr val="000000"/>
                          </a:solidFill>
                        </a:rPr>
                        <a:t>Menores niveles de estrés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Reducción del </a:t>
                      </a:r>
                      <a:r>
                        <a:rPr lang="en-US" sz="2400" b="0" dirty="0" err="1">
                          <a:solidFill>
                            <a:srgbClr val="000000"/>
                          </a:solidFill>
                        </a:rPr>
                        <a:t>absentismo</a:t>
                      </a:r>
                      <a:r>
                        <a:rPr lang="en-US" sz="2400" b="0" dirty="0">
                          <a:solidFill>
                            <a:srgbClr val="000000"/>
                          </a:solidFill>
                        </a:rPr>
                        <a:t> </a:t>
                      </a:r>
                      <a:r>
                        <a:rPr lang="en-US" sz="2400" b="0" dirty="0" err="1">
                          <a:solidFill>
                            <a:srgbClr val="000000"/>
                          </a:solidFill>
                        </a:rPr>
                        <a:t>laboral</a:t>
                      </a:r>
                      <a:endParaRPr lang="en-US" sz="2400" b="0" dirty="0">
                        <a:solidFill>
                          <a:srgbClr val="000000"/>
                        </a:solidFill>
                      </a:endParaRP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2119949"/>
                  </a:ext>
                </a:extLst>
              </a:tr>
              <a:tr h="525780">
                <a:tc>
                  <a:txBody>
                    <a:bodyPr/>
                    <a:lstStyle/>
                    <a:p>
                      <a:pPr marL="342900" indent="-342900" algn="l">
                        <a:buClr>
                          <a:schemeClr val="accent2"/>
                        </a:buClr>
                        <a:buFont typeface="Arial" panose="020B0604020202020204" pitchFamily="34" charset="0"/>
                        <a:buChar char="•"/>
                      </a:pPr>
                      <a:r>
                        <a:rPr lang="en-IE" sz="2400" b="0" dirty="0">
                          <a:solidFill>
                            <a:srgbClr val="000000"/>
                          </a:solidFill>
                        </a:rPr>
                        <a:t>Menor riesgo de agotamiento</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Mayores niveles de compromiso organizativo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927434"/>
                  </a:ext>
                </a:extLst>
              </a:tr>
              <a:tr h="845827">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Mayor sensación de bienestar</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Aumento de la productividad</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4834615"/>
                  </a:ext>
                </a:extLst>
              </a:tr>
            </a:tbl>
          </a:graphicData>
        </a:graphic>
      </p:graphicFrame>
    </p:spTree>
    <p:extLst>
      <p:ext uri="{BB962C8B-B14F-4D97-AF65-F5344CB8AC3E}">
        <p14:creationId xmlns:p14="http://schemas.microsoft.com/office/powerpoint/2010/main" val="889172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6" y="1825437"/>
            <a:ext cx="7674143" cy="3291086"/>
          </a:xfrm>
        </p:spPr>
        <p:txBody>
          <a:bodyPr/>
          <a:lstStyle/>
          <a:p>
            <a:pPr marL="342900" indent="-342900">
              <a:buClr>
                <a:schemeClr val="accent2"/>
              </a:buClr>
              <a:buFont typeface="Arial" panose="020B0604020202020204" pitchFamily="34" charset="0"/>
              <a:buChar char="•"/>
            </a:pPr>
            <a:r>
              <a:rPr lang="en-US" dirty="0"/>
              <a:t>La conciliación de la vida laboral y familiar depende de varios factores, como una gran carga de trabajo y </a:t>
            </a:r>
            <a:r>
              <a:rPr lang="en-US" dirty="0" err="1"/>
              <a:t>horarios</a:t>
            </a:r>
            <a:r>
              <a:rPr lang="en-US" dirty="0"/>
              <a:t> largos. Las situaciones personales, como la paternidad o el aumento de las responsabilidades domésticas, también pueden influir </a:t>
            </a:r>
            <a:r>
              <a:rPr lang="en-US" dirty="0" err="1"/>
              <a:t>en</a:t>
            </a:r>
            <a:r>
              <a:rPr lang="en-US" dirty="0"/>
              <a:t> </a:t>
            </a:r>
            <a:r>
              <a:rPr lang="en-US" dirty="0" err="1"/>
              <a:t>este</a:t>
            </a:r>
            <a:r>
              <a:rPr lang="en-US" dirty="0"/>
              <a:t> </a:t>
            </a:r>
            <a:r>
              <a:rPr lang="en-US" dirty="0" err="1"/>
              <a:t>desequilibrio</a:t>
            </a:r>
            <a:r>
              <a:rPr lang="en-US" dirty="0"/>
              <a:t>.</a:t>
            </a:r>
          </a:p>
          <a:p>
            <a:pPr marL="342900" indent="-342900">
              <a:buClr>
                <a:schemeClr val="accent2"/>
              </a:buClr>
              <a:buFont typeface="Arial" panose="020B0604020202020204" pitchFamily="34" charset="0"/>
              <a:buChar char="•"/>
            </a:pPr>
            <a:r>
              <a:rPr lang="en-US" dirty="0"/>
              <a:t>La conciliación de la vida laboral y familiar es </a:t>
            </a:r>
            <a:r>
              <a:rPr lang="en-US" dirty="0" err="1"/>
              <a:t>intrínsecamente</a:t>
            </a:r>
            <a:r>
              <a:rPr lang="en-US" dirty="0"/>
              <a:t> personal, y varía de un empleado a otro. Como </a:t>
            </a:r>
            <a:r>
              <a:rPr lang="en-US" dirty="0" err="1"/>
              <a:t>líderes</a:t>
            </a:r>
            <a:r>
              <a:rPr lang="en-US" dirty="0"/>
              <a:t>, debemos estar atentos a estas necesidades individuales y </a:t>
            </a:r>
            <a:r>
              <a:rPr lang="en-US" dirty="0" err="1"/>
              <a:t>ofrecer</a:t>
            </a:r>
            <a:r>
              <a:rPr lang="en-US" dirty="0"/>
              <a:t> </a:t>
            </a:r>
            <a:r>
              <a:rPr lang="en-US" dirty="0" err="1"/>
              <a:t>apoyo</a:t>
            </a:r>
            <a:r>
              <a:rPr lang="en-US" dirty="0"/>
              <a:t> </a:t>
            </a:r>
            <a:r>
              <a:rPr lang="en-US" dirty="0" err="1"/>
              <a:t>personalizado</a:t>
            </a:r>
            <a:r>
              <a:rPr lang="en-US" dirty="0"/>
              <a:t> para fomentar una </a:t>
            </a:r>
            <a:r>
              <a:rPr lang="en-US" dirty="0" err="1"/>
              <a:t>combinación</a:t>
            </a:r>
            <a:r>
              <a:rPr lang="en-US" dirty="0"/>
              <a:t> </a:t>
            </a:r>
            <a:r>
              <a:rPr lang="en-US" dirty="0" err="1"/>
              <a:t>satisfactoria</a:t>
            </a:r>
            <a:r>
              <a:rPr lang="en-US" dirty="0"/>
              <a:t> entre vida laboral y personal.</a:t>
            </a:r>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898357" y="748826"/>
            <a:ext cx="7541920" cy="992652"/>
          </a:xfrm>
        </p:spPr>
        <p:txBody>
          <a:bodyPr/>
          <a:lstStyle/>
          <a:p>
            <a:r>
              <a:rPr lang="en-US" b="1" dirty="0"/>
              <a:t>¿Qué puede afectar a la conciliación de la vida laboral y familiar? </a:t>
            </a:r>
            <a:endParaRPr lang="en-US" dirty="0"/>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3">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198700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Introducción a la </a:t>
            </a:r>
            <a:r>
              <a:rPr lang="en-US" dirty="0" err="1"/>
              <a:t>Salud</a:t>
            </a:r>
            <a:r>
              <a:rPr lang="en-US" dirty="0"/>
              <a:t> y </a:t>
            </a:r>
            <a:r>
              <a:rPr lang="en-US" dirty="0" err="1"/>
              <a:t>el</a:t>
            </a:r>
            <a:r>
              <a:rPr lang="en-US" dirty="0"/>
              <a:t> </a:t>
            </a:r>
            <a:r>
              <a:rPr lang="en-US" dirty="0" err="1"/>
              <a:t>Bienestar</a:t>
            </a:r>
            <a:r>
              <a:rPr lang="en-US" dirty="0"/>
              <a:t> Digital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"Todo el mundo puede ser grande porque todo el mundo puede servir".</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 Martin Luther King Jr.</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El </a:t>
            </a:r>
            <a:r>
              <a:rPr lang="en-US" dirty="0" err="1"/>
              <a:t>Papel</a:t>
            </a:r>
            <a:r>
              <a:rPr lang="en-US" dirty="0"/>
              <a:t> del </a:t>
            </a:r>
            <a:r>
              <a:rPr lang="en-US" dirty="0" err="1"/>
              <a:t>Líder</a:t>
            </a:r>
            <a:r>
              <a:rPr lang="en-US" dirty="0"/>
              <a:t> </a:t>
            </a:r>
            <a:r>
              <a:rPr lang="en-US" dirty="0" err="1"/>
              <a:t>en</a:t>
            </a:r>
            <a:r>
              <a:rPr lang="en-US" dirty="0"/>
              <a:t> </a:t>
            </a:r>
            <a:r>
              <a:rPr lang="en-US" dirty="0" err="1"/>
              <a:t>el</a:t>
            </a:r>
            <a:r>
              <a:rPr lang="en-US" dirty="0"/>
              <a:t> </a:t>
            </a:r>
            <a:r>
              <a:rPr lang="en-US" dirty="0" err="1"/>
              <a:t>Bienestar</a:t>
            </a:r>
            <a:r>
              <a:rPr lang="en-US" dirty="0"/>
              <a:t> Digital </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Identificar </a:t>
            </a:r>
            <a:r>
              <a:rPr lang="en-US" dirty="0" err="1"/>
              <a:t>los</a:t>
            </a:r>
            <a:r>
              <a:rPr lang="en-US" dirty="0"/>
              <a:t> </a:t>
            </a:r>
            <a:r>
              <a:rPr lang="en-US" dirty="0" err="1"/>
              <a:t>Retos</a:t>
            </a:r>
            <a:r>
              <a:rPr lang="en-US" dirty="0"/>
              <a:t> del </a:t>
            </a:r>
            <a:r>
              <a:rPr lang="en-US" dirty="0" err="1"/>
              <a:t>Bienestar</a:t>
            </a:r>
            <a:r>
              <a:rPr lang="en-US" dirty="0"/>
              <a:t> Digital </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a:t>Esquema</a:t>
            </a:r>
            <a:endParaRPr lang="en-US" dirty="0"/>
          </a:p>
        </p:txBody>
      </p:sp>
      <p:sp>
        <p:nvSpPr>
          <p:cNvPr id="2" name="Text Placeholder 1">
            <a:extLst>
              <a:ext uri="{FF2B5EF4-FFF2-40B4-BE49-F238E27FC236}">
                <a16:creationId xmlns:a16="http://schemas.microsoft.com/office/drawing/2014/main" id="{5299F476-A48D-439A-B59B-B1202D6CFABC}"/>
              </a:ext>
            </a:extLst>
          </p:cNvPr>
          <p:cNvSpPr>
            <a:spLocks noGrp="1"/>
          </p:cNvSpPr>
          <p:nvPr>
            <p:ph type="body" sz="quarter" idx="33"/>
          </p:nvPr>
        </p:nvSpPr>
        <p:spPr/>
        <p:txBody>
          <a:bodyPr/>
          <a:lstStyle/>
          <a:p>
            <a:r>
              <a:rPr lang="en-IE" dirty="0"/>
              <a:t>04</a:t>
            </a:r>
          </a:p>
        </p:txBody>
      </p:sp>
      <p:sp>
        <p:nvSpPr>
          <p:cNvPr id="3" name="Text Placeholder 2">
            <a:extLst>
              <a:ext uri="{FF2B5EF4-FFF2-40B4-BE49-F238E27FC236}">
                <a16:creationId xmlns:a16="http://schemas.microsoft.com/office/drawing/2014/main" id="{A89DADC3-55A1-3900-2868-F84DE89ADDA2}"/>
              </a:ext>
            </a:extLst>
          </p:cNvPr>
          <p:cNvSpPr>
            <a:spLocks noGrp="1"/>
          </p:cNvSpPr>
          <p:nvPr>
            <p:ph type="body" sz="quarter" idx="34"/>
          </p:nvPr>
        </p:nvSpPr>
        <p:spPr/>
        <p:txBody>
          <a:bodyPr/>
          <a:lstStyle/>
          <a:p>
            <a:r>
              <a:rPr lang="en-US" dirty="0"/>
              <a:t>Estrategias para la </a:t>
            </a:r>
            <a:r>
              <a:rPr lang="en-US" dirty="0" err="1"/>
              <a:t>Gestión</a:t>
            </a:r>
            <a:r>
              <a:rPr lang="en-US" dirty="0"/>
              <a:t> y </a:t>
            </a:r>
            <a:r>
              <a:rPr lang="en-US" dirty="0" err="1"/>
              <a:t>Evaluación</a:t>
            </a:r>
            <a:r>
              <a:rPr lang="en-US" dirty="0"/>
              <a:t> del </a:t>
            </a:r>
            <a:r>
              <a:rPr lang="en-US" dirty="0" err="1"/>
              <a:t>Bienestar</a:t>
            </a:r>
            <a:r>
              <a:rPr lang="en-US" dirty="0"/>
              <a:t> Digital </a:t>
            </a:r>
          </a:p>
        </p:txBody>
      </p:sp>
      <p:sp>
        <p:nvSpPr>
          <p:cNvPr id="4" name="Text Placeholder 3">
            <a:extLst>
              <a:ext uri="{FF2B5EF4-FFF2-40B4-BE49-F238E27FC236}">
                <a16:creationId xmlns:a16="http://schemas.microsoft.com/office/drawing/2014/main" id="{5D766900-84A1-63E3-6CE0-9D1D905BE466}"/>
              </a:ext>
            </a:extLst>
          </p:cNvPr>
          <p:cNvSpPr>
            <a:spLocks noGrp="1"/>
          </p:cNvSpPr>
          <p:nvPr>
            <p:ph type="body" sz="quarter" idx="35"/>
          </p:nvPr>
        </p:nvSpPr>
        <p:spPr/>
        <p:txBody>
          <a:bodyPr/>
          <a:lstStyle/>
          <a:p>
            <a:r>
              <a:rPr lang="en-IE" dirty="0"/>
              <a:t>05</a:t>
            </a:r>
          </a:p>
        </p:txBody>
      </p:sp>
      <p:sp>
        <p:nvSpPr>
          <p:cNvPr id="5" name="Text Placeholder 4">
            <a:extLst>
              <a:ext uri="{FF2B5EF4-FFF2-40B4-BE49-F238E27FC236}">
                <a16:creationId xmlns:a16="http://schemas.microsoft.com/office/drawing/2014/main" id="{40895347-E5F8-C1FD-DC51-958249C9A6A5}"/>
              </a:ext>
            </a:extLst>
          </p:cNvPr>
          <p:cNvSpPr>
            <a:spLocks noGrp="1"/>
          </p:cNvSpPr>
          <p:nvPr>
            <p:ph type="body" sz="quarter" idx="36"/>
          </p:nvPr>
        </p:nvSpPr>
        <p:spPr/>
        <p:txBody>
          <a:bodyPr/>
          <a:lstStyle/>
          <a:p>
            <a:r>
              <a:rPr lang="en-US" dirty="0" err="1"/>
              <a:t>Potencia</a:t>
            </a:r>
            <a:r>
              <a:rPr lang="en-US" dirty="0"/>
              <a:t> </a:t>
            </a:r>
            <a:r>
              <a:rPr lang="en-US" dirty="0" err="1"/>
              <a:t>el</a:t>
            </a:r>
            <a:r>
              <a:rPr lang="en-US" dirty="0"/>
              <a:t> </a:t>
            </a:r>
            <a:r>
              <a:rPr lang="en-US" dirty="0" err="1"/>
              <a:t>Bienestar</a:t>
            </a:r>
            <a:r>
              <a:rPr lang="en-US" dirty="0"/>
              <a:t> </a:t>
            </a:r>
            <a:r>
              <a:rPr lang="en-US" dirty="0" err="1"/>
              <a:t>en</a:t>
            </a:r>
            <a:r>
              <a:rPr lang="en-US" dirty="0"/>
              <a:t> </a:t>
            </a:r>
            <a:r>
              <a:rPr lang="en-US" dirty="0" err="1"/>
              <a:t>los</a:t>
            </a:r>
            <a:r>
              <a:rPr lang="en-US" dirty="0"/>
              <a:t> </a:t>
            </a:r>
            <a:r>
              <a:rPr lang="en-US" dirty="0" err="1"/>
              <a:t>demás</a:t>
            </a:r>
            <a:endParaRPr lang="en-US" dirty="0"/>
          </a:p>
        </p:txBody>
      </p:sp>
    </p:spTree>
    <p:extLst>
      <p:ext uri="{BB962C8B-B14F-4D97-AF65-F5344CB8AC3E}">
        <p14:creationId xmlns:p14="http://schemas.microsoft.com/office/powerpoint/2010/main" val="239626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5" grpId="0" build="p"/>
      <p:bldP spid="19" grpId="0" build="p"/>
      <p:bldP spid="20" grpId="0" build="p"/>
      <p:bldP spid="21" grpId="0" build="p"/>
      <p:bldP spid="2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898357" y="2909851"/>
            <a:ext cx="4867011" cy="3291086"/>
          </a:xfrm>
        </p:spPr>
        <p:txBody>
          <a:bodyPr/>
          <a:lstStyle/>
          <a:p>
            <a:pPr marL="342900" indent="-342900">
              <a:buClr>
                <a:schemeClr val="accent2"/>
              </a:buClr>
              <a:buFont typeface="Arial" panose="020B0604020202020204" pitchFamily="34" charset="0"/>
              <a:buChar char="•"/>
            </a:pPr>
            <a:r>
              <a:rPr lang="en-US" dirty="0"/>
              <a:t>Echa un vistazo al siguiente </a:t>
            </a:r>
            <a:r>
              <a:rPr lang="en-US" dirty="0">
                <a:hlinkClick r:id="rId3"/>
              </a:rPr>
              <a:t>vídeo de YouTube para </a:t>
            </a:r>
            <a:r>
              <a:rPr lang="en-US" dirty="0"/>
              <a:t>mejorar tus resultados de aprendizaje. En esta serie Ted, el ponente explora tres formas de mejorar el equilibrio entre la vida laboral y personal</a:t>
            </a:r>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622786" y="657063"/>
            <a:ext cx="5928326" cy="992652"/>
          </a:xfrm>
        </p:spPr>
        <p:txBody>
          <a:bodyPr/>
          <a:lstStyle/>
          <a:p>
            <a:r>
              <a:rPr lang="en-US" b="1" dirty="0"/>
              <a:t>3 Reglas para Conciliar mejor la Vida Laboral y Personal</a:t>
            </a:r>
            <a:r>
              <a:rPr lang="en-US" dirty="0"/>
              <a:t> | </a:t>
            </a:r>
            <a:br>
              <a:rPr lang="en-US" dirty="0"/>
            </a:br>
            <a:r>
              <a:rPr lang="en-US" dirty="0"/>
              <a:t>La forma en que trabajamos, una serie de TED</a:t>
            </a:r>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10074141" y="0"/>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VE</a:t>
            </a:r>
            <a:r>
              <a:rPr lang="en-US" sz="2400" dirty="0"/>
              <a:t>A </a:t>
            </a:r>
            <a:endParaRPr lang="en-IE" sz="2400" dirty="0"/>
          </a:p>
        </p:txBody>
      </p:sp>
      <p:sp>
        <p:nvSpPr>
          <p:cNvPr id="7" name="Picture Placeholder 6">
            <a:extLst>
              <a:ext uri="{FF2B5EF4-FFF2-40B4-BE49-F238E27FC236}">
                <a16:creationId xmlns:a16="http://schemas.microsoft.com/office/drawing/2014/main" id="{56752F69-9F36-FC24-D7FF-9EF2E96E359E}"/>
              </a:ext>
            </a:extLst>
          </p:cNvPr>
          <p:cNvSpPr>
            <a:spLocks noGrp="1"/>
          </p:cNvSpPr>
          <p:nvPr>
            <p:ph type="pic" sz="quarter" idx="10"/>
          </p:nvPr>
        </p:nvSpPr>
        <p:spPr/>
        <p:txBody>
          <a:bodyPr/>
          <a:lstStyle/>
          <a:p>
            <a:endParaRPr lang="en-IE"/>
          </a:p>
        </p:txBody>
      </p:sp>
      <p:pic>
        <p:nvPicPr>
          <p:cNvPr id="5" name="Picture Placeholder 4">
            <a:hlinkClick r:id="rId3"/>
            <a:extLst>
              <a:ext uri="{FF2B5EF4-FFF2-40B4-BE49-F238E27FC236}">
                <a16:creationId xmlns:a16="http://schemas.microsoft.com/office/drawing/2014/main" id="{60AB3E71-CBD9-1AC2-3629-B9AEA35299D3}"/>
              </a:ext>
            </a:extLst>
          </p:cNvPr>
          <p:cNvPicPr>
            <a:picLocks noChangeAspect="1"/>
          </p:cNvPicPr>
          <p:nvPr/>
        </p:nvPicPr>
        <p:blipFill rotWithShape="1">
          <a:blip r:embed="rId4">
            <a:extLst>
              <a:ext uri="{28A0092B-C50C-407E-A947-70E740481C1C}">
                <a14:useLocalDpi xmlns:a14="http://schemas.microsoft.com/office/drawing/2010/main" val="0"/>
              </a:ext>
            </a:extLst>
          </a:blip>
          <a:srcRect l="43" t="974" r="33893" b="-974"/>
          <a:stretch/>
        </p:blipFill>
        <p:spPr>
          <a:xfrm>
            <a:off x="7061200" y="1201447"/>
            <a:ext cx="5130800" cy="3913188"/>
          </a:xfrm>
          <a:prstGeom prst="rect">
            <a:avLst/>
          </a:prstGeom>
          <a:solidFill>
            <a:schemeClr val="bg1">
              <a:lumMod val="85000"/>
            </a:schemeClr>
          </a:solidFill>
        </p:spPr>
      </p:pic>
    </p:spTree>
    <p:extLst>
      <p:ext uri="{BB962C8B-B14F-4D97-AF65-F5344CB8AC3E}">
        <p14:creationId xmlns:p14="http://schemas.microsoft.com/office/powerpoint/2010/main" val="139835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Los </a:t>
            </a:r>
            <a:r>
              <a:rPr lang="en-US" dirty="0" err="1"/>
              <a:t>miembros</a:t>
            </a:r>
            <a:r>
              <a:rPr lang="en-US" dirty="0"/>
              <a:t> del </a:t>
            </a:r>
            <a:r>
              <a:rPr lang="en-US" dirty="0" err="1"/>
              <a:t>equipo</a:t>
            </a:r>
            <a:r>
              <a:rPr lang="en-US" dirty="0"/>
              <a:t> tendrán unas horas específicas que </a:t>
            </a:r>
            <a:r>
              <a:rPr lang="en-US" dirty="0" err="1"/>
              <a:t>deben</a:t>
            </a:r>
            <a:r>
              <a:rPr lang="en-US" dirty="0"/>
              <a:t> trabajar cada semana. Aunque esto cambiará en función de la organización, la flexibilidad es algo crucial cuando se intenta crear un mejor equilibrio entre la vida laboral y personal.</a:t>
            </a:r>
          </a:p>
          <a:p>
            <a:pPr marL="342900" indent="-342900">
              <a:buBlip>
                <a:blip r:embed="rId3"/>
              </a:buBlip>
            </a:pPr>
            <a:r>
              <a:rPr lang="en-US" dirty="0" err="1"/>
              <a:t>Aunque</a:t>
            </a:r>
            <a:r>
              <a:rPr lang="en-US" dirty="0"/>
              <a:t> responder a un breve </a:t>
            </a:r>
            <a:r>
              <a:rPr lang="en-US" dirty="0" err="1"/>
              <a:t>mensaje</a:t>
            </a:r>
            <a:r>
              <a:rPr lang="en-US" dirty="0"/>
              <a:t> o </a:t>
            </a:r>
            <a:r>
              <a:rPr lang="en-US" dirty="0" err="1"/>
              <a:t>correo</a:t>
            </a:r>
            <a:r>
              <a:rPr lang="en-US" dirty="0"/>
              <a:t> electrónico puede no parecer </a:t>
            </a:r>
            <a:r>
              <a:rPr lang="en-US" dirty="0" err="1"/>
              <a:t>mucho</a:t>
            </a:r>
            <a:r>
              <a:rPr lang="en-US" dirty="0"/>
              <a:t> </a:t>
            </a:r>
            <a:r>
              <a:rPr lang="en-US" dirty="0" err="1"/>
              <a:t>tiempo</a:t>
            </a:r>
            <a:r>
              <a:rPr lang="en-US" dirty="0"/>
              <a:t>, los estudios sugieren que el tiempo que los miembros de un equipo dedican a comunicarse fuera del horario laboral </a:t>
            </a:r>
            <a:r>
              <a:rPr lang="en-US" dirty="0" err="1"/>
              <a:t>puede</a:t>
            </a:r>
            <a:r>
              <a:rPr lang="en-US" dirty="0"/>
              <a:t> </a:t>
            </a:r>
            <a:r>
              <a:rPr lang="en-US" dirty="0" err="1"/>
              <a:t>acumularse</a:t>
            </a:r>
            <a:r>
              <a:rPr lang="en-US" dirty="0"/>
              <a:t>. </a:t>
            </a:r>
          </a:p>
          <a:p>
            <a:pPr marL="342900" indent="-342900">
              <a:buBlip>
                <a:blip r:embed="rId3"/>
              </a:buBlip>
            </a:pPr>
            <a:r>
              <a:rPr lang="en-US" dirty="0" err="1"/>
              <a:t>Estos</a:t>
            </a:r>
            <a:r>
              <a:rPr lang="en-US" dirty="0"/>
              <a:t> </a:t>
            </a:r>
            <a:r>
              <a:rPr lang="en-US" dirty="0" err="1"/>
              <a:t>pequeños</a:t>
            </a:r>
            <a:r>
              <a:rPr lang="en-US" dirty="0"/>
              <a:t> </a:t>
            </a:r>
            <a:r>
              <a:rPr lang="en-US" dirty="0" err="1"/>
              <a:t>trámites</a:t>
            </a:r>
            <a:r>
              <a:rPr lang="en-US" dirty="0"/>
              <a:t> </a:t>
            </a:r>
            <a:r>
              <a:rPr lang="en-US" dirty="0" err="1"/>
              <a:t>pueden</a:t>
            </a:r>
            <a:r>
              <a:rPr lang="en-US" dirty="0"/>
              <a:t> restar tiempo personal de calidad con la </a:t>
            </a:r>
            <a:r>
              <a:rPr lang="en-US" dirty="0" err="1"/>
              <a:t>familia</a:t>
            </a:r>
            <a:r>
              <a:rPr lang="en-US" dirty="0"/>
              <a:t> o amigos, además de </a:t>
            </a:r>
            <a:r>
              <a:rPr lang="en-US" dirty="0" err="1"/>
              <a:t>desgastar</a:t>
            </a:r>
            <a:r>
              <a:rPr lang="en-US" dirty="0"/>
              <a:t> al </a:t>
            </a:r>
            <a:r>
              <a:rPr lang="en-US" dirty="0" err="1"/>
              <a:t>trabajador</a:t>
            </a:r>
            <a:r>
              <a:rPr lang="en-US" dirty="0"/>
              <a:t> a largo </a:t>
            </a:r>
            <a:r>
              <a:rPr lang="en-US" dirty="0" err="1"/>
              <a:t>plazo</a:t>
            </a:r>
            <a:r>
              <a:rPr lang="en-US" dirty="0"/>
              <a:t>.</a:t>
            </a: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Regular la </a:t>
            </a:r>
            <a:r>
              <a:rPr lang="en-ZA" b="1" dirty="0" err="1"/>
              <a:t>Jornada</a:t>
            </a:r>
            <a:r>
              <a:rPr lang="en-ZA" b="1" dirty="0"/>
              <a:t> Laboral </a:t>
            </a:r>
            <a:endParaRPr lang="en-ZA" dirty="0"/>
          </a:p>
        </p:txBody>
      </p:sp>
    </p:spTree>
    <p:extLst>
      <p:ext uri="{BB962C8B-B14F-4D97-AF65-F5344CB8AC3E}">
        <p14:creationId xmlns:p14="http://schemas.microsoft.com/office/powerpoint/2010/main" val="1835045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7976"/>
            <a:ext cx="10595237" cy="3722048"/>
          </a:xfrm>
        </p:spPr>
        <p:txBody>
          <a:bodyPr/>
          <a:lstStyle/>
          <a:p>
            <a:pPr marL="342900" indent="-342900">
              <a:buBlip>
                <a:blip r:embed="rId3"/>
              </a:buBlip>
            </a:pPr>
            <a:r>
              <a:rPr lang="en-US" dirty="0"/>
              <a:t>Entonces, ¿cómo podemos asegurarnos de que los miembros del equipo cumplen sus horas de trabajo y </a:t>
            </a:r>
            <a:r>
              <a:rPr lang="en-US" dirty="0" err="1"/>
              <a:t>fomentan</a:t>
            </a:r>
            <a:r>
              <a:rPr lang="en-US" dirty="0"/>
              <a:t> un entorno positivo para una mejor conciliación de la vida laboral y familiar?</a:t>
            </a:r>
          </a:p>
          <a:p>
            <a:pPr marL="342900" indent="-342900">
              <a:buBlip>
                <a:blip r:embed="rId3"/>
              </a:buBlip>
            </a:pPr>
            <a:r>
              <a:rPr lang="en-US" dirty="0"/>
              <a:t>En primer lugar, es importante reducir cualquier forma de </a:t>
            </a:r>
            <a:r>
              <a:rPr lang="en-US" dirty="0" err="1"/>
              <a:t>ambigüedad</a:t>
            </a:r>
            <a:r>
              <a:rPr lang="en-US" dirty="0"/>
              <a:t> </a:t>
            </a:r>
            <a:r>
              <a:rPr lang="en-US" dirty="0" err="1"/>
              <a:t>laboral</a:t>
            </a:r>
            <a:r>
              <a:rPr lang="en-US" dirty="0"/>
              <a:t>. </a:t>
            </a:r>
            <a:r>
              <a:rPr lang="en-US" dirty="0" err="1"/>
              <a:t>Asegúrate</a:t>
            </a:r>
            <a:r>
              <a:rPr lang="en-US" dirty="0"/>
              <a:t> de que todos los trabajadores sepan cuáles son sus horas semanales y qué trabajo deben hacer a la semana.</a:t>
            </a:r>
          </a:p>
          <a:p>
            <a:pPr marL="342900" indent="-342900">
              <a:buBlip>
                <a:blip r:embed="rId3"/>
              </a:buBlip>
            </a:pPr>
            <a:r>
              <a:rPr lang="en-US" dirty="0"/>
              <a:t>Si su organización lleva un registro de las horas de trabajo de los miembros del equipo, </a:t>
            </a:r>
            <a:r>
              <a:rPr lang="en-US" dirty="0" err="1"/>
              <a:t>intenta</a:t>
            </a:r>
            <a:r>
              <a:rPr lang="en-US" dirty="0"/>
              <a:t> identificar cuándo trabajan y cuándo no. ¿</a:t>
            </a:r>
            <a:r>
              <a:rPr lang="en-US" dirty="0" err="1"/>
              <a:t>Están</a:t>
            </a:r>
            <a:r>
              <a:rPr lang="en-US" dirty="0"/>
              <a:t> </a:t>
            </a:r>
            <a:r>
              <a:rPr lang="en-US" dirty="0" err="1"/>
              <a:t>algunos</a:t>
            </a:r>
            <a:r>
              <a:rPr lang="en-US" dirty="0"/>
              <a:t> miembros del </a:t>
            </a:r>
            <a:r>
              <a:rPr lang="en-US" dirty="0" err="1"/>
              <a:t>equipo</a:t>
            </a:r>
            <a:r>
              <a:rPr lang="en-US" dirty="0"/>
              <a:t> </a:t>
            </a:r>
            <a:r>
              <a:rPr lang="en-US" dirty="0" err="1"/>
              <a:t>ansiosos</a:t>
            </a:r>
            <a:r>
              <a:rPr lang="en-US" dirty="0"/>
              <a:t> por responder a un correo electrónico o a un mensaje de texto fuera de las horas normales de trabajo? A veces es necesario animarles a desconectar y asegurarse de que entienden lo que se espera de ellos.</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Reducir la </a:t>
            </a:r>
            <a:r>
              <a:rPr lang="en-ZA" b="1" dirty="0" err="1"/>
              <a:t>Ambigüedad</a:t>
            </a:r>
            <a:r>
              <a:rPr lang="en-ZA" b="1" dirty="0"/>
              <a:t> de </a:t>
            </a:r>
            <a:r>
              <a:rPr lang="en-ZA" b="1" dirty="0" err="1"/>
              <a:t>los</a:t>
            </a:r>
            <a:r>
              <a:rPr lang="en-ZA" b="1" dirty="0"/>
              <a:t> </a:t>
            </a:r>
            <a:r>
              <a:rPr lang="en-ZA" b="1" dirty="0" err="1"/>
              <a:t>Trabajadores</a:t>
            </a:r>
            <a:r>
              <a:rPr lang="en-ZA" b="1" dirty="0"/>
              <a:t> </a:t>
            </a:r>
            <a:endParaRPr lang="en-ZA" dirty="0"/>
          </a:p>
        </p:txBody>
      </p:sp>
    </p:spTree>
    <p:extLst>
      <p:ext uri="{BB962C8B-B14F-4D97-AF65-F5344CB8AC3E}">
        <p14:creationId xmlns:p14="http://schemas.microsoft.com/office/powerpoint/2010/main" val="1912756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chemeClr val="accent2"/>
              </a:buClr>
              <a:buFont typeface="Arial" panose="020B0604020202020204" pitchFamily="34" charset="0"/>
              <a:buChar char="•"/>
            </a:pPr>
            <a:r>
              <a:rPr lang="en-US" dirty="0"/>
              <a:t>Ponte en contacto con los miembros del equipo que trabajan más horas de las asignadas y </a:t>
            </a:r>
            <a:r>
              <a:rPr lang="en-US" dirty="0" err="1"/>
              <a:t>comprueba</a:t>
            </a:r>
            <a:r>
              <a:rPr lang="en-US" dirty="0"/>
              <a:t> si se satisfacen sus </a:t>
            </a:r>
            <a:r>
              <a:rPr lang="en-US" dirty="0" err="1"/>
              <a:t>expectativas</a:t>
            </a:r>
            <a:r>
              <a:rPr lang="en-US" dirty="0"/>
              <a:t>. </a:t>
            </a:r>
          </a:p>
          <a:p>
            <a:pPr marL="342900" indent="-342900">
              <a:buClr>
                <a:schemeClr val="accent2"/>
              </a:buClr>
              <a:buFont typeface="Wingdings" panose="05000000000000000000" pitchFamily="2" charset="2"/>
              <a:buChar char="Ø"/>
            </a:pPr>
            <a:r>
              <a:rPr lang="en-US" sz="2000" b="1" dirty="0"/>
              <a:t>¿Necesitan asesoramiento sobre cómo realizar determinadas tareas?</a:t>
            </a:r>
          </a:p>
          <a:p>
            <a:pPr marL="342900" indent="-342900">
              <a:buClr>
                <a:schemeClr val="accent2"/>
              </a:buClr>
              <a:buFont typeface="Wingdings" panose="05000000000000000000" pitchFamily="2" charset="2"/>
              <a:buChar char="Ø"/>
            </a:pPr>
            <a:r>
              <a:rPr lang="en-US" sz="2000" b="1" dirty="0"/>
              <a:t>¿Es </a:t>
            </a:r>
            <a:r>
              <a:rPr lang="en-US" sz="2000" b="1" dirty="0" err="1"/>
              <a:t>excesivo</a:t>
            </a:r>
            <a:r>
              <a:rPr lang="en-US" sz="2000" b="1" dirty="0"/>
              <a:t> el número de horas que dedican al trabajo?</a:t>
            </a:r>
          </a:p>
          <a:p>
            <a:pPr marL="342900" indent="-342900">
              <a:buClr>
                <a:schemeClr val="accent2"/>
              </a:buClr>
              <a:buFont typeface="Wingdings" panose="05000000000000000000" pitchFamily="2" charset="2"/>
              <a:buChar char="Ø"/>
            </a:pPr>
            <a:r>
              <a:rPr lang="en-US" sz="2000" b="1" dirty="0"/>
              <a:t>¿Necesitan recursos adicionales para maximizar su productividad?</a:t>
            </a:r>
          </a:p>
          <a:p>
            <a:pPr marL="342900" indent="-342900">
              <a:buClr>
                <a:schemeClr val="accent2"/>
              </a:buClr>
              <a:buFont typeface="Arial" panose="020B0604020202020204" pitchFamily="34" charset="0"/>
              <a:buChar char="•"/>
            </a:pPr>
            <a:r>
              <a:rPr lang="en-US" dirty="0"/>
              <a:t>Los grupos de </a:t>
            </a:r>
            <a:r>
              <a:rPr lang="en-US" dirty="0" err="1"/>
              <a:t>discusión</a:t>
            </a:r>
            <a:r>
              <a:rPr lang="en-US" dirty="0"/>
              <a:t> o “focus groups” también pueden ser beneficiosos para los miembros del equipo. A veces puede que no quieran mencionar algo que les preocupa por sí solos, pero cuando están en un grupo, se sienten cómodos hablando de los posibles problemas a los que podrían enfrentarse, o de lo que podrían necesitar de su empleador. Estas reuniones pueden celebrarse virtualmente o en persona.</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08428"/>
            <a:ext cx="10595237" cy="803654"/>
          </a:xfrm>
        </p:spPr>
        <p:txBody>
          <a:bodyPr/>
          <a:lstStyle/>
          <a:p>
            <a:r>
              <a:rPr lang="en-US" b="1" dirty="0" err="1"/>
              <a:t>Acércate</a:t>
            </a:r>
            <a:r>
              <a:rPr lang="en-US" b="1" dirty="0"/>
              <a:t>  y </a:t>
            </a:r>
            <a:r>
              <a:rPr lang="en-US" b="1" dirty="0" err="1"/>
              <a:t>Reúnete</a:t>
            </a:r>
            <a:r>
              <a:rPr lang="en-US" b="1" dirty="0"/>
              <a:t> con </a:t>
            </a:r>
            <a:r>
              <a:rPr lang="en-US" b="1" dirty="0" err="1"/>
              <a:t>los</a:t>
            </a:r>
            <a:r>
              <a:rPr lang="en-US" b="1" dirty="0"/>
              <a:t> </a:t>
            </a:r>
            <a:r>
              <a:rPr lang="en-US" b="1" dirty="0" err="1"/>
              <a:t>Miembros</a:t>
            </a:r>
            <a:r>
              <a:rPr lang="en-US" b="1" dirty="0"/>
              <a:t> del </a:t>
            </a:r>
            <a:r>
              <a:rPr lang="en-US" b="1" dirty="0" err="1"/>
              <a:t>Equipo</a:t>
            </a:r>
            <a:r>
              <a:rPr lang="en-US" b="1" dirty="0"/>
              <a:t> con </a:t>
            </a:r>
            <a:r>
              <a:rPr lang="en-US" b="1" dirty="0" err="1"/>
              <a:t>Regularidad</a:t>
            </a:r>
            <a:endParaRPr lang="en-US" b="1" dirty="0"/>
          </a:p>
        </p:txBody>
      </p:sp>
    </p:spTree>
    <p:extLst>
      <p:ext uri="{BB962C8B-B14F-4D97-AF65-F5344CB8AC3E}">
        <p14:creationId xmlns:p14="http://schemas.microsoft.com/office/powerpoint/2010/main" val="3839647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7" y="1443001"/>
            <a:ext cx="7541920" cy="3291086"/>
          </a:xfrm>
        </p:spPr>
        <p:txBody>
          <a:bodyPr/>
          <a:lstStyle/>
          <a:p>
            <a:pPr marL="342900" indent="-342900">
              <a:buClr>
                <a:schemeClr val="accent2"/>
              </a:buClr>
              <a:buFont typeface="Arial" panose="020B0604020202020204" pitchFamily="34" charset="0"/>
              <a:buChar char="•"/>
            </a:pPr>
            <a:r>
              <a:rPr lang="en-US" sz="2200" dirty="0"/>
              <a:t>La cultura del lugar de trabajo es un concepto complejo, que a menudo </a:t>
            </a:r>
            <a:r>
              <a:rPr lang="en-US" sz="2200" dirty="0" err="1"/>
              <a:t>nace</a:t>
            </a:r>
            <a:r>
              <a:rPr lang="en-US" sz="2200" dirty="0"/>
              <a:t> con </a:t>
            </a:r>
            <a:r>
              <a:rPr lang="en-US" sz="2200" dirty="0" err="1"/>
              <a:t>los</a:t>
            </a:r>
            <a:r>
              <a:rPr lang="en-US" sz="2200" dirty="0"/>
              <a:t> superiors: </a:t>
            </a:r>
            <a:r>
              <a:rPr lang="en-US" sz="2200" dirty="0" err="1"/>
              <a:t>los</a:t>
            </a:r>
            <a:r>
              <a:rPr lang="en-US" sz="2200" dirty="0"/>
              <a:t> líderes de las </a:t>
            </a:r>
            <a:r>
              <a:rPr lang="en-US" sz="2200" dirty="0" err="1"/>
              <a:t>organizaciones</a:t>
            </a:r>
            <a:r>
              <a:rPr lang="en-US" sz="2200" dirty="0"/>
              <a:t> del tercer sector suelen dar el ejemplo que </a:t>
            </a:r>
            <a:r>
              <a:rPr lang="en-US" sz="2200" dirty="0" err="1"/>
              <a:t>después</a:t>
            </a:r>
            <a:r>
              <a:rPr lang="en-US" sz="2200" dirty="0"/>
              <a:t> </a:t>
            </a:r>
            <a:r>
              <a:rPr lang="en-US" sz="2200" dirty="0" err="1"/>
              <a:t>siguen</a:t>
            </a:r>
            <a:r>
              <a:rPr lang="en-US" sz="2200" dirty="0"/>
              <a:t> los empleados.</a:t>
            </a:r>
          </a:p>
          <a:p>
            <a:pPr marL="342900" indent="-342900">
              <a:buClr>
                <a:schemeClr val="accent2"/>
              </a:buClr>
              <a:buFont typeface="Arial" panose="020B0604020202020204" pitchFamily="34" charset="0"/>
              <a:buChar char="•"/>
            </a:pPr>
            <a:r>
              <a:rPr lang="en-US" sz="2200" dirty="0"/>
              <a:t>Cuando los miembros del equipo reciben comunicaciones de trabajo fuera del horario laboral por parte de sus </a:t>
            </a:r>
            <a:r>
              <a:rPr lang="en-US" sz="2200" dirty="0" err="1"/>
              <a:t>superiores</a:t>
            </a:r>
            <a:r>
              <a:rPr lang="en-US" sz="2200" dirty="0"/>
              <a:t>, </a:t>
            </a:r>
            <a:r>
              <a:rPr lang="en-US" sz="2200" dirty="0" err="1"/>
              <a:t>pueden</a:t>
            </a:r>
            <a:r>
              <a:rPr lang="en-US" sz="2200" dirty="0"/>
              <a:t> </a:t>
            </a:r>
            <a:r>
              <a:rPr lang="en-US" sz="2200" dirty="0" err="1"/>
              <a:t>pensar</a:t>
            </a:r>
            <a:r>
              <a:rPr lang="en-US" sz="2200" dirty="0"/>
              <a:t> que se </a:t>
            </a:r>
            <a:r>
              <a:rPr lang="en-US" sz="2200" dirty="0" err="1"/>
              <a:t>espera</a:t>
            </a:r>
            <a:r>
              <a:rPr lang="en-US" sz="2200" dirty="0"/>
              <a:t> que </a:t>
            </a:r>
            <a:r>
              <a:rPr lang="en-US" sz="2200" dirty="0" err="1"/>
              <a:t>respondan</a:t>
            </a:r>
            <a:r>
              <a:rPr lang="en-US" sz="2200" dirty="0"/>
              <a:t> </a:t>
            </a:r>
            <a:r>
              <a:rPr lang="en-US" sz="2200" dirty="0" err="1"/>
              <a:t>inmediatamente</a:t>
            </a:r>
            <a:r>
              <a:rPr lang="en-US" sz="2200" dirty="0"/>
              <a:t>.</a:t>
            </a:r>
          </a:p>
          <a:p>
            <a:pPr marL="342900" indent="-342900">
              <a:buClr>
                <a:schemeClr val="accent2"/>
              </a:buClr>
              <a:buFont typeface="Arial" panose="020B0604020202020204" pitchFamily="34" charset="0"/>
              <a:buChar char="•"/>
            </a:pPr>
            <a:r>
              <a:rPr lang="en-US" sz="2200" dirty="0"/>
              <a:t>Aunque a veces sea necesario dedicar horas adicionales para </a:t>
            </a:r>
            <a:r>
              <a:rPr lang="en-US" sz="2200" dirty="0" err="1"/>
              <a:t>mantener</a:t>
            </a:r>
            <a:r>
              <a:rPr lang="en-US" sz="2200" dirty="0"/>
              <a:t> </a:t>
            </a:r>
            <a:r>
              <a:rPr lang="en-US" sz="2200" dirty="0" err="1"/>
              <a:t>el</a:t>
            </a:r>
            <a:r>
              <a:rPr lang="en-US" sz="2200" dirty="0"/>
              <a:t> </a:t>
            </a:r>
            <a:r>
              <a:rPr lang="en-US" sz="2200" dirty="0" err="1"/>
              <a:t>funcionamiento</a:t>
            </a:r>
            <a:r>
              <a:rPr lang="en-US" sz="2200" dirty="0"/>
              <a:t> de su organización, procure no </a:t>
            </a:r>
            <a:r>
              <a:rPr lang="en-US" sz="2200" dirty="0" err="1"/>
              <a:t>ponerse</a:t>
            </a:r>
            <a:r>
              <a:rPr lang="en-US" sz="2200" dirty="0"/>
              <a:t> en contacto con los miembros del equipo fuera de su horario y darles derecho a desconectarse. </a:t>
            </a:r>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835671" y="704288"/>
            <a:ext cx="7541920" cy="992652"/>
          </a:xfrm>
        </p:spPr>
        <p:txBody>
          <a:bodyPr/>
          <a:lstStyle/>
          <a:p>
            <a:r>
              <a:rPr lang="en-US" b="1" dirty="0"/>
              <a:t>Fomentar </a:t>
            </a:r>
            <a:r>
              <a:rPr lang="en-US" b="1" dirty="0" err="1"/>
              <a:t>una</a:t>
            </a:r>
            <a:r>
              <a:rPr lang="en-US" b="1" dirty="0"/>
              <a:t> Cultura de </a:t>
            </a:r>
            <a:r>
              <a:rPr lang="en-US" b="1" dirty="0" err="1"/>
              <a:t>Desconexión</a:t>
            </a:r>
            <a:endParaRPr lang="en-US" b="1" dirty="0"/>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3">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3140233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En la sección anterior se presentaron consejos prácticos y modelos para ofrecer una visión general de lo que es la fatiga digital. </a:t>
            </a:r>
          </a:p>
          <a:p>
            <a:pPr marL="342900" indent="-342900">
              <a:buBlip>
                <a:blip r:embed="rId3"/>
              </a:buBlip>
            </a:pPr>
            <a:endParaRPr lang="en-GB" dirty="0"/>
          </a:p>
          <a:p>
            <a:pPr marL="342900" indent="-342900">
              <a:buBlip>
                <a:blip r:embed="rId3"/>
              </a:buBlip>
            </a:pPr>
            <a:r>
              <a:rPr lang="en-GB" dirty="0"/>
              <a:t>En esta sección, se ha abordado una lista de recursos útiles para </a:t>
            </a:r>
            <a:r>
              <a:rPr lang="en-GB" dirty="0" err="1"/>
              <a:t>los</a:t>
            </a:r>
            <a:r>
              <a:rPr lang="en-GB" dirty="0"/>
              <a:t> empresarios con el fin de que </a:t>
            </a:r>
            <a:r>
              <a:rPr lang="en-GB" dirty="0" err="1"/>
              <a:t>forme</a:t>
            </a:r>
            <a:r>
              <a:rPr lang="en-GB" dirty="0"/>
              <a:t> una guía práctica fácil de usar y </a:t>
            </a:r>
            <a:r>
              <a:rPr lang="en-GB" dirty="0" err="1"/>
              <a:t>así</a:t>
            </a:r>
            <a:r>
              <a:rPr lang="en-GB" dirty="0"/>
              <a:t> prevenir la fatiga digital, </a:t>
            </a:r>
            <a:r>
              <a:rPr lang="en-GB" dirty="0" err="1"/>
              <a:t>según</a:t>
            </a:r>
            <a:r>
              <a:rPr lang="en-GB" dirty="0"/>
              <a:t> la investigación ¨Global Culture Report¨, </a:t>
            </a:r>
            <a:r>
              <a:rPr lang="en-GB" dirty="0" err="1"/>
              <a:t>donde</a:t>
            </a:r>
            <a:r>
              <a:rPr lang="en-GB" dirty="0"/>
              <a:t> O.C Tanner ha investigado el rápido cambio de los lugares de trabajo en todo el mundo con el auge de la digitalización.</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Recursos</a:t>
            </a:r>
            <a:r>
              <a:rPr lang="en-GB" dirty="0"/>
              <a:t> </a:t>
            </a:r>
            <a:r>
              <a:rPr lang="en-GB" dirty="0" err="1"/>
              <a:t>Útiles</a:t>
            </a:r>
            <a:r>
              <a:rPr lang="en-GB" dirty="0"/>
              <a:t> para Empresarios</a:t>
            </a:r>
            <a:endParaRPr lang="en-US" dirty="0"/>
          </a:p>
        </p:txBody>
      </p:sp>
      <p:pic>
        <p:nvPicPr>
          <p:cNvPr id="6" name="Gráfico 5" descr="Cámara de vídeo con relleno sólido">
            <a:extLst>
              <a:ext uri="{FF2B5EF4-FFF2-40B4-BE49-F238E27FC236}">
                <a16:creationId xmlns:a16="http://schemas.microsoft.com/office/drawing/2014/main" id="{383256BA-130F-5C1C-A0B0-DCDE890DE7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4852008"/>
            <a:ext cx="1022017" cy="1022017"/>
          </a:xfrm>
          <a:prstGeom prst="rect">
            <a:avLst/>
          </a:prstGeom>
        </p:spPr>
      </p:pic>
      <p:sp>
        <p:nvSpPr>
          <p:cNvPr id="7" name="CuadroTexto 5">
            <a:extLst>
              <a:ext uri="{FF2B5EF4-FFF2-40B4-BE49-F238E27FC236}">
                <a16:creationId xmlns:a16="http://schemas.microsoft.com/office/drawing/2014/main" id="{21A35FE9-FC75-91D1-8242-54847127303A}"/>
              </a:ext>
            </a:extLst>
          </p:cNvPr>
          <p:cNvSpPr txBox="1"/>
          <p:nvPr/>
        </p:nvSpPr>
        <p:spPr>
          <a:xfrm>
            <a:off x="1820398" y="5332894"/>
            <a:ext cx="6224256" cy="327077"/>
          </a:xfrm>
          <a:prstGeom prst="rect">
            <a:avLst/>
          </a:prstGeom>
          <a:noFill/>
        </p:spPr>
        <p:txBody>
          <a:bodyPr wrap="square">
            <a:spAutoFit/>
          </a:bodyPr>
          <a:lstStyle/>
          <a:p>
            <a:pPr algn="just" defTabSz="457200">
              <a:lnSpc>
                <a:spcPct val="120000"/>
              </a:lnSpc>
              <a:spcAft>
                <a:spcPts val="1000"/>
              </a:spcAft>
            </a:pPr>
            <a:r>
              <a:rPr lang="en-US" sz="1400"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Estrategias para superar la fatiga digital y mantenerse conectado</a:t>
            </a:r>
            <a:endParaRPr lang="es-ES" sz="140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72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173574"/>
            <a:ext cx="10595237" cy="3272344"/>
          </a:xfrm>
        </p:spPr>
        <p:txBody>
          <a:bodyPr/>
          <a:lstStyle/>
          <a:p>
            <a:pPr marL="342900" indent="-342900">
              <a:buBlip>
                <a:blip r:embed="rId3"/>
              </a:buBlip>
            </a:pPr>
            <a:r>
              <a:rPr lang="en-GB" dirty="0"/>
              <a:t>El uso de </a:t>
            </a:r>
            <a:r>
              <a:rPr lang="en-GB" dirty="0" err="1"/>
              <a:t>ciertas</a:t>
            </a:r>
            <a:r>
              <a:rPr lang="en-GB" dirty="0"/>
              <a:t> aplicaciones podría englobarse en la categoría de salud mental digital. </a:t>
            </a:r>
          </a:p>
          <a:p>
            <a:pPr marL="342900" indent="-342900">
              <a:buBlip>
                <a:blip r:embed="rId3"/>
              </a:buBlip>
            </a:pPr>
            <a:endParaRPr lang="en-GB" dirty="0"/>
          </a:p>
          <a:p>
            <a:pPr marL="342900" indent="-342900">
              <a:buBlip>
                <a:blip r:embed="rId3"/>
              </a:buBlip>
            </a:pPr>
            <a:r>
              <a:rPr lang="en-GB" dirty="0"/>
              <a:t>El </a:t>
            </a:r>
            <a:r>
              <a:rPr lang="en-GB" dirty="0" err="1"/>
              <a:t>género</a:t>
            </a:r>
            <a:r>
              <a:rPr lang="en-GB" dirty="0"/>
              <a:t> de autoayuda incluye una amplia gama de </a:t>
            </a:r>
            <a:r>
              <a:rPr lang="en-GB" dirty="0" err="1"/>
              <a:t>elementos</a:t>
            </a:r>
            <a:r>
              <a:rPr lang="en-GB" dirty="0"/>
              <a:t> multimedia </a:t>
            </a:r>
            <a:r>
              <a:rPr lang="en-GB" dirty="0" err="1"/>
              <a:t>interactivos</a:t>
            </a:r>
            <a:r>
              <a:rPr lang="en-GB" dirty="0"/>
              <a:t> (texto, gráficos, audio y </a:t>
            </a:r>
            <a:r>
              <a:rPr lang="en-GB" dirty="0" err="1"/>
              <a:t>vídeo</a:t>
            </a:r>
            <a:r>
              <a:rPr lang="en-GB" dirty="0"/>
              <a:t>), y tiene diferentes finalidades, como reducir el tiempo que se pasa delante de la pantalla o gestionar situaciones estresantes.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Aplicaciones que </a:t>
            </a:r>
            <a:r>
              <a:rPr lang="en-GB" dirty="0" err="1"/>
              <a:t>Aumentan</a:t>
            </a:r>
            <a:r>
              <a:rPr lang="en-GB" dirty="0"/>
              <a:t> </a:t>
            </a:r>
            <a:r>
              <a:rPr lang="en-GB" dirty="0" err="1"/>
              <a:t>el</a:t>
            </a:r>
            <a:r>
              <a:rPr lang="en-GB" dirty="0"/>
              <a:t> </a:t>
            </a:r>
            <a:r>
              <a:rPr lang="en-GB" dirty="0" err="1"/>
              <a:t>Bienestar</a:t>
            </a:r>
            <a:r>
              <a:rPr lang="en-GB" dirty="0"/>
              <a:t> de </a:t>
            </a:r>
            <a:r>
              <a:rPr lang="en-GB" dirty="0" err="1"/>
              <a:t>los</a:t>
            </a:r>
            <a:r>
              <a:rPr lang="en-GB" dirty="0"/>
              <a:t> </a:t>
            </a:r>
            <a:r>
              <a:rPr lang="en-US" dirty="0" err="1"/>
              <a:t>Miembros</a:t>
            </a:r>
            <a:r>
              <a:rPr lang="en-US" dirty="0"/>
              <a:t> del </a:t>
            </a:r>
            <a:r>
              <a:rPr lang="en-US" dirty="0" err="1"/>
              <a:t>Equipo</a:t>
            </a:r>
            <a:r>
              <a:rPr lang="en-US" dirty="0"/>
              <a:t> </a:t>
            </a:r>
          </a:p>
        </p:txBody>
      </p:sp>
      <p:sp>
        <p:nvSpPr>
          <p:cNvPr id="7" name="CuadroTexto 5">
            <a:extLst>
              <a:ext uri="{FF2B5EF4-FFF2-40B4-BE49-F238E27FC236}">
                <a16:creationId xmlns:a16="http://schemas.microsoft.com/office/drawing/2014/main" id="{21A35FE9-FC75-91D1-8242-54847127303A}"/>
              </a:ext>
            </a:extLst>
          </p:cNvPr>
          <p:cNvSpPr txBox="1"/>
          <p:nvPr/>
        </p:nvSpPr>
        <p:spPr>
          <a:xfrm>
            <a:off x="1700476" y="5332894"/>
            <a:ext cx="6224256" cy="327077"/>
          </a:xfrm>
          <a:prstGeom prst="rect">
            <a:avLst/>
          </a:prstGeom>
          <a:noFill/>
        </p:spPr>
        <p:txBody>
          <a:bodyPr wrap="square">
            <a:spAutoFit/>
          </a:bodyPr>
          <a:lstStyle/>
          <a:p>
            <a:pPr algn="just" defTabSz="457200">
              <a:lnSpc>
                <a:spcPct val="120000"/>
              </a:lnSpc>
              <a:spcAft>
                <a:spcPts val="1000"/>
              </a:spcAft>
            </a:pPr>
            <a:r>
              <a:rPr lang="en-GB" sz="1400"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10 aplicaciones que le ayudarán a cuidar de sí mismo</a:t>
            </a:r>
          </a:p>
        </p:txBody>
      </p:sp>
      <p:pic>
        <p:nvPicPr>
          <p:cNvPr id="8" name="Gráfico 7" descr="Libro cerrado con relleno sólido">
            <a:extLst>
              <a:ext uri="{FF2B5EF4-FFF2-40B4-BE49-F238E27FC236}">
                <a16:creationId xmlns:a16="http://schemas.microsoft.com/office/drawing/2014/main" id="{3AE4051B-08CE-3F31-0B7C-EBC29713C6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708" y="4922049"/>
            <a:ext cx="821690" cy="821690"/>
          </a:xfrm>
          <a:prstGeom prst="rect">
            <a:avLst/>
          </a:prstGeom>
        </p:spPr>
      </p:pic>
    </p:spTree>
    <p:extLst>
      <p:ext uri="{BB962C8B-B14F-4D97-AF65-F5344CB8AC3E}">
        <p14:creationId xmlns:p14="http://schemas.microsoft.com/office/powerpoint/2010/main" val="389978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49132"/>
            <a:ext cx="4867011" cy="3025975"/>
          </a:xfrm>
        </p:spPr>
        <p:txBody>
          <a:bodyPr/>
          <a:lstStyle/>
          <a:p>
            <a:pPr marL="342900" indent="-342900">
              <a:buClr>
                <a:schemeClr val="accent2"/>
              </a:buClr>
              <a:buFont typeface="Arial" panose="020B0604020202020204" pitchFamily="34" charset="0"/>
              <a:buChar char="•"/>
            </a:pPr>
            <a:r>
              <a:rPr lang="en-GB" dirty="0"/>
              <a:t>Awareness es una aplicación disponible para descargar para Windows PC y Apple Mac. La principal característica de esta aplicación es que realiza un seguimiento del tiempo que una persona ha pasado en el dispositivo.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IE" dirty="0">
                <a:hlinkClick r:id="rId2"/>
              </a:rPr>
              <a:t>Concienciación | A prueba de futuro (iamfutureproof.com)</a:t>
            </a:r>
            <a:endParaRPr lang="en-ZA"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Awareness</a:t>
            </a:r>
          </a:p>
        </p:txBody>
      </p:sp>
      <p:pic>
        <p:nvPicPr>
          <p:cNvPr id="5" name="Imagen 5" descr="Un dibujo de una persona&#10;&#10;Descripción generada automáticamente con confianza baja">
            <a:extLst>
              <a:ext uri="{FF2B5EF4-FFF2-40B4-BE49-F238E27FC236}">
                <a16:creationId xmlns:a16="http://schemas.microsoft.com/office/drawing/2014/main" id="{10C94960-9FEE-E93F-2EBB-1B90C1922943}"/>
              </a:ext>
            </a:extLst>
          </p:cNvPr>
          <p:cNvPicPr>
            <a:picLocks noGrp="1" noChangeAspect="1"/>
          </p:cNvPicPr>
          <p:nvPr>
            <p:ph type="pic" sz="quarter" idx="42"/>
          </p:nvPr>
        </p:nvPicPr>
        <p:blipFill rotWithShape="1">
          <a:blip r:embed="rId3">
            <a:grayscl/>
          </a:blip>
          <a:srcRect l="2257" r="2257"/>
          <a:stretch/>
        </p:blipFill>
        <p:spPr>
          <a:xfrm>
            <a:off x="6096000" y="1452563"/>
            <a:ext cx="6096000" cy="4256087"/>
          </a:xfrm>
          <a:prstGeom prst="rect">
            <a:avLst/>
          </a:prstGeom>
        </p:spPr>
      </p:pic>
    </p:spTree>
    <p:extLst>
      <p:ext uri="{BB962C8B-B14F-4D97-AF65-F5344CB8AC3E}">
        <p14:creationId xmlns:p14="http://schemas.microsoft.com/office/powerpoint/2010/main" val="37570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16012"/>
            <a:ext cx="4867011" cy="3025975"/>
          </a:xfrm>
        </p:spPr>
        <p:txBody>
          <a:bodyPr/>
          <a:lstStyle/>
          <a:p>
            <a:pPr marL="342900" indent="-342900">
              <a:buClr>
                <a:schemeClr val="accent2"/>
              </a:buClr>
              <a:buFont typeface="Arial" panose="020B0604020202020204" pitchFamily="34" charset="0"/>
              <a:buChar char="•"/>
            </a:pPr>
            <a:r>
              <a:rPr lang="en-GB" dirty="0"/>
              <a:t>Asimismo, dispone de una opción para activar las notificaciones y reproduce un sonido cada hora de uso continuado del ordenador.  Por lo tanto, el objetivo principal de esta app es ser 'consciente' de sus continuos dispositivos y animarles a tomarse un descanso. </a:t>
            </a:r>
            <a:endParaRPr lang="en-ZA"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Awareness</a:t>
            </a:r>
          </a:p>
        </p:txBody>
      </p:sp>
      <p:pic>
        <p:nvPicPr>
          <p:cNvPr id="5" name="Imagen 5" descr="Un dibujo de una persona&#10;&#10;Descripción generada automáticamente con confianza baja">
            <a:extLst>
              <a:ext uri="{FF2B5EF4-FFF2-40B4-BE49-F238E27FC236}">
                <a16:creationId xmlns:a16="http://schemas.microsoft.com/office/drawing/2014/main" id="{10C94960-9FEE-E93F-2EBB-1B90C1922943}"/>
              </a:ext>
            </a:extLst>
          </p:cNvPr>
          <p:cNvPicPr>
            <a:picLocks noGrp="1" noChangeAspect="1"/>
          </p:cNvPicPr>
          <p:nvPr>
            <p:ph type="pic" sz="quarter" idx="42"/>
          </p:nvPr>
        </p:nvPicPr>
        <p:blipFill rotWithShape="1">
          <a:blip r:embed="rId2">
            <a:grayscl/>
          </a:blip>
          <a:srcRect l="2257" r="2257"/>
          <a:stretch/>
        </p:blipFill>
        <p:spPr>
          <a:xfrm>
            <a:off x="6096000" y="1452563"/>
            <a:ext cx="6096000" cy="4256087"/>
          </a:xfrm>
          <a:prstGeom prst="rect">
            <a:avLst/>
          </a:prstGeom>
        </p:spPr>
      </p:pic>
    </p:spTree>
    <p:extLst>
      <p:ext uri="{BB962C8B-B14F-4D97-AF65-F5344CB8AC3E}">
        <p14:creationId xmlns:p14="http://schemas.microsoft.com/office/powerpoint/2010/main" val="8149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748046" y="1277199"/>
            <a:ext cx="5347954" cy="3025975"/>
          </a:xfrm>
        </p:spPr>
        <p:txBody>
          <a:bodyPr/>
          <a:lstStyle/>
          <a:p>
            <a:pPr marL="342900" indent="-342900">
              <a:buClr>
                <a:schemeClr val="accent2"/>
              </a:buClr>
              <a:buFont typeface="Arial" panose="020B0604020202020204" pitchFamily="34" charset="0"/>
              <a:buChar char="•"/>
            </a:pPr>
            <a:r>
              <a:rPr lang="en-GB" dirty="0"/>
              <a:t>Se trata de aplicaciones de meditación que abordan diversos temas, como la ansiedad, el estrés y </a:t>
            </a:r>
            <a:r>
              <a:rPr lang="en-GB" dirty="0" err="1"/>
              <a:t>el</a:t>
            </a:r>
            <a:r>
              <a:rPr lang="en-GB" dirty="0"/>
              <a:t> </a:t>
            </a:r>
            <a:r>
              <a:rPr lang="en-GB" dirty="0" err="1"/>
              <a:t>descanso</a:t>
            </a:r>
            <a:r>
              <a:rPr lang="en-GB" dirty="0"/>
              <a:t>. </a:t>
            </a:r>
          </a:p>
          <a:p>
            <a:pPr marL="342900" indent="-342900">
              <a:buClr>
                <a:schemeClr val="accent2"/>
              </a:buClr>
              <a:buFont typeface="Arial" panose="020B0604020202020204" pitchFamily="34" charset="0"/>
              <a:buChar char="•"/>
            </a:pPr>
            <a:r>
              <a:rPr lang="en-GB" dirty="0"/>
              <a:t>La idea de estas aplicaciones es que sirvan para gestionar situaciones agobiantes provocadas por </a:t>
            </a:r>
            <a:r>
              <a:rPr lang="en-GB" dirty="0" err="1"/>
              <a:t>el</a:t>
            </a:r>
            <a:r>
              <a:rPr lang="en-GB" dirty="0"/>
              <a:t> </a:t>
            </a:r>
            <a:r>
              <a:rPr lang="en-GB" dirty="0" err="1"/>
              <a:t>estrés</a:t>
            </a:r>
            <a:r>
              <a:rPr lang="en-GB" dirty="0"/>
              <a:t> del </a:t>
            </a:r>
            <a:r>
              <a:rPr lang="en-GB" dirty="0" err="1"/>
              <a:t>trabajo</a:t>
            </a:r>
            <a:r>
              <a:rPr lang="en-GB" dirty="0"/>
              <a:t> diario.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hlinkClick r:id="rId2"/>
              </a:rPr>
              <a:t>Calm - La aplicación número 1 para meditar y dormir</a:t>
            </a:r>
            <a:endParaRPr lang="en-GB" dirty="0"/>
          </a:p>
          <a:p>
            <a:pPr marL="342900" indent="-342900">
              <a:buClr>
                <a:schemeClr val="accent2"/>
              </a:buClr>
              <a:buFont typeface="Arial" panose="020B0604020202020204" pitchFamily="34" charset="0"/>
              <a:buChar char="•"/>
            </a:pPr>
            <a:r>
              <a:rPr lang="en-GB" dirty="0">
                <a:hlinkClick r:id="rId3"/>
              </a:rPr>
              <a:t>Meditación y sueño simplificados - Headspace</a:t>
            </a: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a:xfrm>
            <a:off x="560155" y="564565"/>
            <a:ext cx="6003483" cy="992652"/>
          </a:xfrm>
        </p:spPr>
        <p:txBody>
          <a:bodyPr/>
          <a:lstStyle/>
          <a:p>
            <a:r>
              <a:rPr lang="en-ZA" dirty="0"/>
              <a:t>Aplicación Calm o Headspace</a:t>
            </a:r>
          </a:p>
        </p:txBody>
      </p:sp>
      <p:pic>
        <p:nvPicPr>
          <p:cNvPr id="7" name="Imagen 3" descr="Un pájaro parado en un cuerpo de agua&#10;&#10;Descripción generada automáticamente con confianza baja">
            <a:extLst>
              <a:ext uri="{FF2B5EF4-FFF2-40B4-BE49-F238E27FC236}">
                <a16:creationId xmlns:a16="http://schemas.microsoft.com/office/drawing/2014/main" id="{AEB17130-D9C4-3159-A04E-34F30B4BEDC0}"/>
              </a:ext>
            </a:extLst>
          </p:cNvPr>
          <p:cNvPicPr>
            <a:picLocks noGrp="1" noChangeAspect="1"/>
          </p:cNvPicPr>
          <p:nvPr>
            <p:ph type="pic" sz="quarter" idx="42"/>
          </p:nvPr>
        </p:nvPicPr>
        <p:blipFill rotWithShape="1">
          <a:blip r:embed="rId4">
            <a:grayscl/>
          </a:blip>
          <a:srcRect l="9791" r="9791"/>
          <a:stretch/>
        </p:blipFill>
        <p:spPr>
          <a:xfrm>
            <a:off x="6375748" y="1452563"/>
            <a:ext cx="5816252" cy="4060773"/>
          </a:xfrm>
          <a:prstGeom prst="rect">
            <a:avLst/>
          </a:prstGeom>
        </p:spPr>
      </p:pic>
    </p:spTree>
    <p:extLst>
      <p:ext uri="{BB962C8B-B14F-4D97-AF65-F5344CB8AC3E}">
        <p14:creationId xmlns:p14="http://schemas.microsoft.com/office/powerpoint/2010/main" val="36853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Introducción</a:t>
            </a:r>
            <a:r>
              <a:rPr lang="en-US" dirty="0"/>
              <a:t> a la </a:t>
            </a:r>
            <a:r>
              <a:rPr lang="en-US" dirty="0" err="1"/>
              <a:t>Salud</a:t>
            </a:r>
            <a:r>
              <a:rPr lang="en-US" dirty="0"/>
              <a:t> y </a:t>
            </a:r>
            <a:r>
              <a:rPr lang="en-US" dirty="0" err="1"/>
              <a:t>el</a:t>
            </a:r>
            <a:r>
              <a:rPr lang="en-US" dirty="0"/>
              <a:t> </a:t>
            </a:r>
            <a:r>
              <a:rPr lang="en-US" dirty="0" err="1"/>
              <a:t>Bienestar</a:t>
            </a:r>
            <a:r>
              <a:rPr lang="en-US" dirty="0"/>
              <a:t> Digital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81276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49132"/>
            <a:ext cx="4867011" cy="3025975"/>
          </a:xfrm>
        </p:spPr>
        <p:txBody>
          <a:bodyPr/>
          <a:lstStyle/>
          <a:p>
            <a:pPr marL="342900" indent="-342900">
              <a:buClr>
                <a:schemeClr val="accent2"/>
              </a:buClr>
              <a:buFont typeface="Arial" panose="020B0604020202020204" pitchFamily="34" charset="0"/>
              <a:buChar char="•"/>
            </a:pPr>
            <a:r>
              <a:rPr lang="en-GB" dirty="0"/>
              <a:t>Esta aplicación te recuerda que debes tomarte un </a:t>
            </a:r>
            <a:r>
              <a:rPr lang="en-GB" dirty="0" err="1"/>
              <a:t>descanso</a:t>
            </a:r>
            <a:r>
              <a:rPr lang="en-GB" dirty="0"/>
              <a:t> de </a:t>
            </a:r>
            <a:r>
              <a:rPr lang="en-GB" dirty="0" err="1"/>
              <a:t>tu</a:t>
            </a:r>
            <a:r>
              <a:rPr lang="en-GB" dirty="0"/>
              <a:t> </a:t>
            </a:r>
            <a:r>
              <a:rPr lang="en-GB" dirty="0" err="1"/>
              <a:t>lugar</a:t>
            </a:r>
            <a:r>
              <a:rPr lang="en-GB" dirty="0"/>
              <a:t> de </a:t>
            </a:r>
            <a:r>
              <a:rPr lang="en-GB" dirty="0" err="1"/>
              <a:t>trabajo</a:t>
            </a:r>
            <a:r>
              <a:rPr lang="en-GB" dirty="0"/>
              <a:t>, </a:t>
            </a:r>
            <a:r>
              <a:rPr lang="en-GB" dirty="0" err="1"/>
              <a:t>donde</a:t>
            </a:r>
            <a:r>
              <a:rPr lang="en-GB" dirty="0"/>
              <a:t> estás </a:t>
            </a:r>
            <a:r>
              <a:rPr lang="en-GB" dirty="0" err="1"/>
              <a:t>sentado</a:t>
            </a:r>
            <a:r>
              <a:rPr lang="en-GB" dirty="0"/>
              <a:t> gran </a:t>
            </a:r>
            <a:r>
              <a:rPr lang="en-GB" dirty="0" err="1"/>
              <a:t>parte</a:t>
            </a:r>
            <a:r>
              <a:rPr lang="en-GB" dirty="0"/>
              <a:t> del día. </a:t>
            </a:r>
          </a:p>
          <a:p>
            <a:pPr marL="342900" indent="-342900">
              <a:buClr>
                <a:schemeClr val="accent2"/>
              </a:buClr>
              <a:buFont typeface="Arial" panose="020B0604020202020204" pitchFamily="34" charset="0"/>
              <a:buChar char="•"/>
            </a:pPr>
            <a:r>
              <a:rPr lang="en-GB" dirty="0"/>
              <a:t>Como hemos visto, estar sentado todo el día tiene </a:t>
            </a:r>
            <a:r>
              <a:rPr lang="en-GB" dirty="0" err="1"/>
              <a:t>varios</a:t>
            </a:r>
            <a:r>
              <a:rPr lang="en-GB" dirty="0"/>
              <a:t> </a:t>
            </a:r>
            <a:r>
              <a:rPr lang="en-GB" dirty="0" err="1"/>
              <a:t>inconvenientes</a:t>
            </a:r>
            <a:r>
              <a:rPr lang="en-GB" dirty="0"/>
              <a:t> para la </a:t>
            </a:r>
            <a:r>
              <a:rPr lang="en-GB" dirty="0" err="1"/>
              <a:t>salud</a:t>
            </a:r>
            <a:r>
              <a:rPr lang="en-GB" dirty="0"/>
              <a:t>, como la baja circulación sanguínea o </a:t>
            </a:r>
            <a:r>
              <a:rPr lang="en-GB" dirty="0" err="1"/>
              <a:t>problemas</a:t>
            </a:r>
            <a:r>
              <a:rPr lang="en-GB" dirty="0"/>
              <a:t> de espalda y cuello.</a:t>
            </a:r>
          </a:p>
          <a:p>
            <a:pPr marL="0" indent="0">
              <a:buClr>
                <a:schemeClr val="accent2"/>
              </a:buClr>
            </a:pPr>
            <a:endParaRPr lang="en-GB" dirty="0">
              <a:hlinkClick r:id="rId2"/>
            </a:endParaRPr>
          </a:p>
          <a:p>
            <a:pPr marL="342900" indent="-342900">
              <a:buClr>
                <a:schemeClr val="accent2"/>
              </a:buClr>
              <a:buFont typeface="Arial" panose="020B0604020202020204" pitchFamily="34" charset="0"/>
              <a:buChar char="•"/>
            </a:pPr>
            <a:r>
              <a:rPr lang="en-GB" dirty="0">
                <a:hlinkClick r:id="rId2"/>
              </a:rPr>
              <a:t>Stand Up! The Work Break Timer en la App Store (apple.com)</a:t>
            </a: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a:xfrm>
            <a:off x="939687" y="777507"/>
            <a:ext cx="4990998" cy="992652"/>
          </a:xfrm>
        </p:spPr>
        <p:txBody>
          <a:bodyPr/>
          <a:lstStyle/>
          <a:p>
            <a:r>
              <a:rPr lang="en-ZA" dirty="0"/>
              <a:t>Stand-Up</a:t>
            </a:r>
          </a:p>
        </p:txBody>
      </p:sp>
      <p:pic>
        <p:nvPicPr>
          <p:cNvPr id="8" name="Imagen 6" descr="Un dibujo de una persona&#10;&#10;Descripción generada automáticamente con confianza baja">
            <a:extLst>
              <a:ext uri="{FF2B5EF4-FFF2-40B4-BE49-F238E27FC236}">
                <a16:creationId xmlns:a16="http://schemas.microsoft.com/office/drawing/2014/main" id="{99F24480-B8EF-C508-6A3F-B75F135CC984}"/>
              </a:ext>
            </a:extLst>
          </p:cNvPr>
          <p:cNvPicPr>
            <a:picLocks noGrp="1" noChangeAspect="1"/>
          </p:cNvPicPr>
          <p:nvPr>
            <p:ph type="pic" sz="quarter" idx="42"/>
          </p:nvPr>
        </p:nvPicPr>
        <p:blipFill rotWithShape="1">
          <a:blip r:embed="rId3">
            <a:grayscl/>
          </a:blip>
          <a:srcRect l="4550" t="-95" r="42" b="-95"/>
          <a:stretch/>
        </p:blipFill>
        <p:spPr>
          <a:xfrm>
            <a:off x="6096000" y="1452563"/>
            <a:ext cx="6096000" cy="4256087"/>
          </a:xfrm>
          <a:prstGeom prst="rect">
            <a:avLst/>
          </a:prstGeom>
          <a:effectLst/>
        </p:spPr>
      </p:pic>
    </p:spTree>
    <p:extLst>
      <p:ext uri="{BB962C8B-B14F-4D97-AF65-F5344CB8AC3E}">
        <p14:creationId xmlns:p14="http://schemas.microsoft.com/office/powerpoint/2010/main" val="402879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2067618"/>
            <a:ext cx="4867011" cy="3025975"/>
          </a:xfrm>
        </p:spPr>
        <p:txBody>
          <a:bodyPr/>
          <a:lstStyle/>
          <a:p>
            <a:pPr marL="342900" indent="-342900">
              <a:buClr>
                <a:schemeClr val="accent2"/>
              </a:buClr>
              <a:buFont typeface="Arial" panose="020B0604020202020204" pitchFamily="34" charset="0"/>
              <a:buChar char="•"/>
            </a:pPr>
            <a:r>
              <a:rPr lang="en-GB" dirty="0"/>
              <a:t>A la hora de gestionar equipos de forma virtual, hay un par de conceptos y temas a los que es necesario referirse antes de sumergirse en cómo gestionar </a:t>
            </a:r>
            <a:r>
              <a:rPr lang="en-GB" dirty="0" err="1"/>
              <a:t>equipos</a:t>
            </a:r>
            <a:r>
              <a:rPr lang="en-GB" dirty="0"/>
              <a:t> </a:t>
            </a:r>
            <a:r>
              <a:rPr lang="en-GB" dirty="0" err="1"/>
              <a:t>en</a:t>
            </a:r>
            <a:r>
              <a:rPr lang="en-GB" dirty="0"/>
              <a:t> </a:t>
            </a:r>
            <a:r>
              <a:rPr lang="en-GB" dirty="0" err="1"/>
              <a:t>remoto</a:t>
            </a:r>
            <a:r>
              <a:rPr lang="en-GB" dirty="0"/>
              <a:t>.</a:t>
            </a:r>
          </a:p>
          <a:p>
            <a:pPr marL="342900" indent="-342900">
              <a:buClr>
                <a:schemeClr val="accent2"/>
              </a:buClr>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err="1"/>
              <a:t>Gestión</a:t>
            </a:r>
            <a:r>
              <a:rPr lang="en-ZA" dirty="0"/>
              <a:t> Virtual de </a:t>
            </a:r>
            <a:r>
              <a:rPr lang="en-ZA" dirty="0" err="1"/>
              <a:t>Equipos</a:t>
            </a:r>
            <a:endParaRPr lang="en-ZA" dirty="0"/>
          </a:p>
        </p:txBody>
      </p:sp>
      <p:pic>
        <p:nvPicPr>
          <p:cNvPr id="7" name="Picture Placeholder 6" descr="Captura superior de una representación de redes con figuras de palo.">
            <a:extLst>
              <a:ext uri="{FF2B5EF4-FFF2-40B4-BE49-F238E27FC236}">
                <a16:creationId xmlns:a16="http://schemas.microsoft.com/office/drawing/2014/main" id="{AFD54034-F2BD-FD66-E2A1-5FD6322CE9A0}"/>
              </a:ext>
            </a:extLst>
          </p:cNvPr>
          <p:cNvPicPr>
            <a:picLocks noGrp="1" noChangeAspect="1"/>
          </p:cNvPicPr>
          <p:nvPr>
            <p:ph type="pic" sz="quarter" idx="42"/>
          </p:nvPr>
        </p:nvPicPr>
        <p:blipFill>
          <a:blip r:embed="rId2">
            <a:grayscl/>
          </a:blip>
          <a:srcRect l="2343" r="2343"/>
          <a:stretch/>
        </p:blipFill>
        <p:spPr>
          <a:xfrm>
            <a:off x="6096000" y="1452563"/>
            <a:ext cx="6096000" cy="4256087"/>
          </a:xfrm>
          <a:prstGeom prst="rect">
            <a:avLst/>
          </a:prstGeom>
          <a:effectLst/>
        </p:spPr>
      </p:pic>
    </p:spTree>
    <p:extLst>
      <p:ext uri="{BB962C8B-B14F-4D97-AF65-F5344CB8AC3E}">
        <p14:creationId xmlns:p14="http://schemas.microsoft.com/office/powerpoint/2010/main" val="10569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92828"/>
            <a:ext cx="5040405" cy="3272344"/>
          </a:xfrm>
        </p:spPr>
        <p:txBody>
          <a:bodyPr/>
          <a:lstStyle/>
          <a:p>
            <a:pPr marL="342900" indent="-342900">
              <a:buBlip>
                <a:blip r:embed="rId3"/>
              </a:buBlip>
            </a:pPr>
            <a:r>
              <a:rPr lang="en-GB" dirty="0"/>
              <a:t>Tal y como abordó Andrea Broughton en su </a:t>
            </a:r>
            <a:r>
              <a:rPr lang="en-GB" dirty="0" err="1"/>
              <a:t>presentación</a:t>
            </a:r>
            <a:r>
              <a:rPr lang="en-GB" dirty="0"/>
              <a:t> “</a:t>
            </a:r>
            <a:r>
              <a:rPr lang="en-GB" dirty="0" err="1"/>
              <a:t>Salud</a:t>
            </a:r>
            <a:r>
              <a:rPr lang="en-GB" dirty="0"/>
              <a:t> Mental en </a:t>
            </a:r>
            <a:r>
              <a:rPr lang="en-GB" dirty="0" err="1"/>
              <a:t>el</a:t>
            </a:r>
            <a:r>
              <a:rPr lang="en-GB" dirty="0"/>
              <a:t> Lugar de </a:t>
            </a:r>
            <a:r>
              <a:rPr lang="en-GB" dirty="0" err="1"/>
              <a:t>Trabajo</a:t>
            </a:r>
            <a:r>
              <a:rPr lang="en-GB" dirty="0"/>
              <a:t> Post-Covid” (2021), durante la Comisión de Empleo y </a:t>
            </a:r>
            <a:r>
              <a:rPr lang="en-GB" dirty="0" err="1"/>
              <a:t>Asuntos</a:t>
            </a:r>
            <a:r>
              <a:rPr lang="en-GB" dirty="0"/>
              <a:t> </a:t>
            </a:r>
            <a:r>
              <a:rPr lang="en-GB" dirty="0" err="1"/>
              <a:t>Sociales</a:t>
            </a:r>
            <a:r>
              <a:rPr lang="en-GB" dirty="0"/>
              <a:t>, </a:t>
            </a:r>
            <a:r>
              <a:rPr lang="en-GB" dirty="0" err="1"/>
              <a:t>existen</a:t>
            </a:r>
            <a:r>
              <a:rPr lang="en-GB" dirty="0"/>
              <a:t> tanto </a:t>
            </a:r>
            <a:r>
              <a:rPr lang="en-GB" dirty="0" err="1"/>
              <a:t>beneficios</a:t>
            </a:r>
            <a:r>
              <a:rPr lang="en-GB" dirty="0"/>
              <a:t> </a:t>
            </a:r>
            <a:r>
              <a:rPr lang="en-GB" dirty="0" err="1"/>
              <a:t>como</a:t>
            </a:r>
            <a:r>
              <a:rPr lang="en-GB" dirty="0"/>
              <a:t> riesgos en el trabajo a distancia. </a:t>
            </a:r>
          </a:p>
          <a:p>
            <a:pPr marL="0" indent="0"/>
            <a:endParaRPr lang="en-GB" dirty="0"/>
          </a:p>
          <a:p>
            <a:pPr marL="0" indent="0" algn="ctr"/>
            <a:r>
              <a:rPr lang="en-GB" b="1" dirty="0">
                <a:solidFill>
                  <a:schemeClr val="bg1"/>
                </a:solidFill>
                <a:highlight>
                  <a:srgbClr val="008000"/>
                </a:highlight>
              </a:rPr>
              <a:t> Para ver, haga clic en la imagen y luego en reproducir</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Gestión</a:t>
            </a:r>
            <a:r>
              <a:rPr lang="en-GB" dirty="0"/>
              <a:t> Virtual de </a:t>
            </a:r>
            <a:r>
              <a:rPr lang="en-GB" dirty="0" err="1"/>
              <a:t>Equipos</a:t>
            </a:r>
            <a:endParaRPr lang="en-GB" dirty="0"/>
          </a:p>
        </p:txBody>
      </p:sp>
      <p:pic>
        <p:nvPicPr>
          <p:cNvPr id="2" name="Picture 1">
            <a:extLst>
              <a:ext uri="{FF2B5EF4-FFF2-40B4-BE49-F238E27FC236}">
                <a16:creationId xmlns:a16="http://schemas.microsoft.com/office/drawing/2014/main" id="{06D3D747-6B85-726D-ADFA-E6FD4966366A}"/>
              </a:ext>
            </a:extLst>
          </p:cNvPr>
          <p:cNvPicPr>
            <a:picLocks noChangeAspect="1"/>
          </p:cNvPicPr>
          <p:nvPr/>
        </p:nvPicPr>
        <p:blipFill>
          <a:blip r:embed="rId4"/>
          <a:stretch>
            <a:fillRect/>
          </a:stretch>
        </p:blipFill>
        <p:spPr>
          <a:xfrm>
            <a:off x="6475956" y="1998543"/>
            <a:ext cx="4849752" cy="2598509"/>
          </a:xfrm>
          <a:prstGeom prst="rect">
            <a:avLst/>
          </a:prstGeom>
        </p:spPr>
      </p:pic>
    </p:spTree>
    <p:extLst>
      <p:ext uri="{BB962C8B-B14F-4D97-AF65-F5344CB8AC3E}">
        <p14:creationId xmlns:p14="http://schemas.microsoft.com/office/powerpoint/2010/main" val="377350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dirty="0"/>
              <a:t>Como hemos visto, el </a:t>
            </a:r>
            <a:r>
              <a:rPr lang="en-GB" dirty="0" err="1"/>
              <a:t>trabajo</a:t>
            </a:r>
            <a:r>
              <a:rPr lang="en-GB" dirty="0"/>
              <a:t> </a:t>
            </a:r>
            <a:r>
              <a:rPr lang="en-GB" dirty="0" err="1"/>
              <a:t>en</a:t>
            </a:r>
            <a:r>
              <a:rPr lang="en-GB" dirty="0"/>
              <a:t> </a:t>
            </a:r>
            <a:r>
              <a:rPr lang="en-GB" dirty="0" err="1"/>
              <a:t>remoto</a:t>
            </a:r>
            <a:r>
              <a:rPr lang="en-GB" dirty="0"/>
              <a:t> </a:t>
            </a:r>
            <a:r>
              <a:rPr lang="en-GB" dirty="0" err="1"/>
              <a:t>tiene</a:t>
            </a:r>
            <a:r>
              <a:rPr lang="en-GB" dirty="0"/>
              <a:t> ventajas e inconvenientes. Pero, ¿cómo pueden las organizaciones sacarle el máximo partido? ¿Cuáles son los factores clave que permiten un </a:t>
            </a:r>
            <a:r>
              <a:rPr lang="en-GB" dirty="0" err="1"/>
              <a:t>equilibrio</a:t>
            </a:r>
            <a:r>
              <a:rPr lang="en-GB" dirty="0"/>
              <a:t> </a:t>
            </a:r>
            <a:r>
              <a:rPr lang="en-GB" dirty="0" err="1"/>
              <a:t>en</a:t>
            </a:r>
            <a:r>
              <a:rPr lang="en-GB" dirty="0"/>
              <a:t> la </a:t>
            </a:r>
            <a:r>
              <a:rPr lang="en-GB" dirty="0" err="1"/>
              <a:t>vida</a:t>
            </a:r>
            <a:r>
              <a:rPr lang="en-GB" dirty="0"/>
              <a:t> </a:t>
            </a:r>
            <a:r>
              <a:rPr lang="en-GB" dirty="0" err="1"/>
              <a:t>laboral</a:t>
            </a:r>
            <a:r>
              <a:rPr lang="en-GB" dirty="0"/>
              <a:t>? </a:t>
            </a:r>
          </a:p>
          <a:p>
            <a:pPr marL="342900" indent="-342900">
              <a:buBlip>
                <a:blip r:embed="rId3"/>
              </a:buBlip>
            </a:pPr>
            <a:r>
              <a:rPr lang="en-GB" b="1" dirty="0">
                <a:solidFill>
                  <a:schemeClr val="accent2"/>
                </a:solidFill>
              </a:rPr>
              <a:t>Trabajo híbrido: </a:t>
            </a:r>
            <a:r>
              <a:rPr lang="en-GB" dirty="0"/>
              <a:t>El trabajo híbrido es una modalidad de trabajo que combina el trabajo presencial y </a:t>
            </a:r>
            <a:r>
              <a:rPr lang="en-GB" dirty="0" err="1"/>
              <a:t>en</a:t>
            </a:r>
            <a:r>
              <a:rPr lang="en-GB" dirty="0"/>
              <a:t> </a:t>
            </a:r>
            <a:r>
              <a:rPr lang="en-GB" dirty="0" err="1"/>
              <a:t>remoto</a:t>
            </a:r>
            <a:r>
              <a:rPr lang="en-GB" dirty="0"/>
              <a:t>. Se destaca que al permitir un modelo híbrido, es possible </a:t>
            </a:r>
            <a:r>
              <a:rPr lang="en-GB" dirty="0" err="1"/>
              <a:t>beneficiarse</a:t>
            </a:r>
            <a:r>
              <a:rPr lang="en-GB" dirty="0"/>
              <a:t> de </a:t>
            </a:r>
            <a:r>
              <a:rPr lang="en-GB" dirty="0" err="1"/>
              <a:t>algunas</a:t>
            </a:r>
            <a:r>
              <a:rPr lang="en-GB" dirty="0"/>
              <a:t> de las </a:t>
            </a:r>
            <a:r>
              <a:rPr lang="en-GB" dirty="0" err="1"/>
              <a:t>ventajas</a:t>
            </a:r>
            <a:r>
              <a:rPr lang="en-GB" dirty="0"/>
              <a:t> </a:t>
            </a:r>
            <a:r>
              <a:rPr lang="en-GB" dirty="0" err="1"/>
              <a:t>en</a:t>
            </a:r>
            <a:r>
              <a:rPr lang="en-GB" dirty="0"/>
              <a:t> </a:t>
            </a:r>
            <a:r>
              <a:rPr lang="en-GB" dirty="0" err="1"/>
              <a:t>cuanto</a:t>
            </a:r>
            <a:r>
              <a:rPr lang="en-GB" dirty="0"/>
              <a:t> a la </a:t>
            </a:r>
            <a:r>
              <a:rPr lang="en-GB" dirty="0" err="1"/>
              <a:t>ubicación</a:t>
            </a:r>
            <a:r>
              <a:rPr lang="en-GB" dirty="0"/>
              <a:t> y </a:t>
            </a:r>
            <a:r>
              <a:rPr lang="en-GB" dirty="0" err="1"/>
              <a:t>demás</a:t>
            </a:r>
            <a:r>
              <a:rPr lang="en-GB" dirty="0"/>
              <a:t> preferencias individuales con el propio trabajo. </a:t>
            </a:r>
          </a:p>
          <a:p>
            <a:pPr marL="342900" indent="-342900">
              <a:buBlip>
                <a:blip r:embed="rId3"/>
              </a:buBlip>
            </a:pPr>
            <a:r>
              <a:rPr lang="en-GB" dirty="0"/>
              <a:t>Asimismo, el trabajo </a:t>
            </a:r>
            <a:r>
              <a:rPr lang="en-GB" dirty="0" err="1"/>
              <a:t>híbrido</a:t>
            </a:r>
            <a:r>
              <a:rPr lang="en-GB" dirty="0"/>
              <a:t> </a:t>
            </a:r>
            <a:r>
              <a:rPr lang="en-GB" dirty="0" err="1"/>
              <a:t>aporta</a:t>
            </a:r>
            <a:r>
              <a:rPr lang="en-GB" dirty="0"/>
              <a:t> un enfoque innovador que permite a los </a:t>
            </a:r>
            <a:r>
              <a:rPr lang="en-GB" dirty="0" err="1"/>
              <a:t>empleados</a:t>
            </a:r>
            <a:r>
              <a:rPr lang="en-GB" dirty="0"/>
              <a:t> </a:t>
            </a:r>
            <a:r>
              <a:rPr lang="en-GB" dirty="0" err="1"/>
              <a:t>crecer</a:t>
            </a:r>
            <a:r>
              <a:rPr lang="en-GB" dirty="0"/>
              <a:t>. (Global Culture Report, 2022).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Gestión</a:t>
            </a:r>
            <a:r>
              <a:rPr lang="en-GB" dirty="0"/>
              <a:t> Virtual de </a:t>
            </a:r>
            <a:r>
              <a:rPr lang="en-GB" dirty="0" err="1"/>
              <a:t>Equipos</a:t>
            </a:r>
            <a:endParaRPr lang="en-GB" dirty="0"/>
          </a:p>
        </p:txBody>
      </p:sp>
    </p:spTree>
    <p:extLst>
      <p:ext uri="{BB962C8B-B14F-4D97-AF65-F5344CB8AC3E}">
        <p14:creationId xmlns:p14="http://schemas.microsoft.com/office/powerpoint/2010/main" val="169909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La </a:t>
            </a:r>
            <a:r>
              <a:rPr lang="en-GB" b="1" dirty="0" err="1">
                <a:solidFill>
                  <a:schemeClr val="accent2"/>
                </a:solidFill>
              </a:rPr>
              <a:t>Fuerza</a:t>
            </a:r>
            <a:r>
              <a:rPr lang="en-GB" b="1" dirty="0">
                <a:solidFill>
                  <a:schemeClr val="accent2"/>
                </a:solidFill>
              </a:rPr>
              <a:t> del </a:t>
            </a:r>
            <a:r>
              <a:rPr lang="en-GB" b="1" dirty="0" err="1">
                <a:solidFill>
                  <a:schemeClr val="accent2"/>
                </a:solidFill>
              </a:rPr>
              <a:t>Liderazgo</a:t>
            </a:r>
            <a:r>
              <a:rPr lang="en-GB" b="1" dirty="0">
                <a:solidFill>
                  <a:schemeClr val="accent2"/>
                </a:solidFill>
              </a:rPr>
              <a:t> Digital: </a:t>
            </a:r>
            <a:r>
              <a:rPr lang="en-GB" dirty="0"/>
              <a:t>Los empleados necesitan la inspiración de un líder positivo que se </a:t>
            </a:r>
            <a:r>
              <a:rPr lang="en-GB" dirty="0" err="1"/>
              <a:t>implique</a:t>
            </a:r>
            <a:r>
              <a:rPr lang="en-GB" dirty="0"/>
              <a:t> y asuma responsabilidades. Se espera que los </a:t>
            </a:r>
            <a:r>
              <a:rPr lang="en-GB" dirty="0" err="1"/>
              <a:t>líderes</a:t>
            </a:r>
            <a:r>
              <a:rPr lang="en-GB" dirty="0"/>
              <a:t> </a:t>
            </a:r>
            <a:r>
              <a:rPr lang="en-GB" dirty="0" err="1"/>
              <a:t>prevean</a:t>
            </a:r>
            <a:r>
              <a:rPr lang="en-GB" dirty="0"/>
              <a:t> y </a:t>
            </a:r>
            <a:r>
              <a:rPr lang="en-GB" dirty="0" err="1"/>
              <a:t>promuevan</a:t>
            </a:r>
            <a:r>
              <a:rPr lang="en-GB" dirty="0"/>
              <a:t> el nivel de compromiso de </a:t>
            </a:r>
            <a:r>
              <a:rPr lang="en-GB" dirty="0" err="1"/>
              <a:t>los</a:t>
            </a:r>
            <a:r>
              <a:rPr lang="en-GB" dirty="0"/>
              <a:t> </a:t>
            </a:r>
            <a:r>
              <a:rPr lang="en-GB" dirty="0" err="1"/>
              <a:t>empleados</a:t>
            </a:r>
            <a:r>
              <a:rPr lang="en-GB" dirty="0"/>
              <a:t> </a:t>
            </a:r>
            <a:r>
              <a:rPr lang="en-GB" dirty="0" err="1"/>
              <a:t>en</a:t>
            </a:r>
            <a:r>
              <a:rPr lang="en-GB" dirty="0"/>
              <a:t> la </a:t>
            </a:r>
            <a:r>
              <a:rPr lang="en-GB" dirty="0" err="1"/>
              <a:t>organización</a:t>
            </a:r>
            <a:r>
              <a:rPr lang="en-GB" dirty="0"/>
              <a:t>. </a:t>
            </a:r>
          </a:p>
          <a:p>
            <a:pPr marL="0" indent="0"/>
            <a:endParaRPr lang="en-GB" dirty="0"/>
          </a:p>
          <a:p>
            <a:pPr marL="342900" indent="-342900">
              <a:buClr>
                <a:schemeClr val="accent2"/>
              </a:buClr>
              <a:buFont typeface="Arial" panose="020B0604020202020204" pitchFamily="34" charset="0"/>
              <a:buChar char="•"/>
            </a:pPr>
            <a:r>
              <a:rPr lang="en-GB" dirty="0"/>
              <a:t>Todo cambio comienza con un líder y, </a:t>
            </a:r>
            <a:r>
              <a:rPr lang="en-GB" dirty="0" err="1"/>
              <a:t>por</a:t>
            </a:r>
            <a:r>
              <a:rPr lang="en-GB" dirty="0"/>
              <a:t> tanto, </a:t>
            </a:r>
            <a:r>
              <a:rPr lang="en-GB" dirty="0" err="1"/>
              <a:t>su</a:t>
            </a:r>
            <a:r>
              <a:rPr lang="en-GB" dirty="0"/>
              <a:t> papel debe ser </a:t>
            </a:r>
            <a:r>
              <a:rPr lang="en-GB" dirty="0" err="1"/>
              <a:t>el</a:t>
            </a:r>
            <a:r>
              <a:rPr lang="en-GB" dirty="0"/>
              <a:t> de apoyar a sus empleados y asegurarse de que todos ellos </a:t>
            </a:r>
            <a:r>
              <a:rPr lang="en-GB" dirty="0" err="1"/>
              <a:t>están</a:t>
            </a:r>
            <a:r>
              <a:rPr lang="en-GB" dirty="0"/>
              <a:t> </a:t>
            </a:r>
            <a:r>
              <a:rPr lang="en-GB" dirty="0" err="1"/>
              <a:t>alineados</a:t>
            </a:r>
            <a:r>
              <a:rPr lang="en-GB" dirty="0"/>
              <a:t> con la </a:t>
            </a:r>
            <a:r>
              <a:rPr lang="en-GB" dirty="0" err="1"/>
              <a:t>misión</a:t>
            </a:r>
            <a:r>
              <a:rPr lang="en-GB" dirty="0"/>
              <a:t> de la </a:t>
            </a:r>
            <a:r>
              <a:rPr lang="en-GB" dirty="0" err="1"/>
              <a:t>organización</a:t>
            </a:r>
            <a:r>
              <a:rPr lang="en-GB" dirty="0"/>
              <a:t>. No olvides que las personas tienden a expresarse menos a través de la pantalla debido a la falta de </a:t>
            </a:r>
            <a:r>
              <a:rPr lang="en-GB" dirty="0" err="1"/>
              <a:t>interacción</a:t>
            </a:r>
            <a:r>
              <a:rPr lang="en-GB" dirty="0"/>
              <a:t> </a:t>
            </a:r>
            <a:r>
              <a:rPr lang="en-GB" dirty="0" err="1"/>
              <a:t>física</a:t>
            </a:r>
            <a:r>
              <a:rPr lang="en-GB" dirty="0"/>
              <a:t> y </a:t>
            </a:r>
            <a:r>
              <a:rPr lang="en-GB" dirty="0" err="1"/>
              <a:t>pueden</a:t>
            </a:r>
            <a:r>
              <a:rPr lang="en-GB" dirty="0"/>
              <a:t> </a:t>
            </a:r>
            <a:r>
              <a:rPr lang="en-GB" dirty="0" err="1"/>
              <a:t>llegar</a:t>
            </a:r>
            <a:r>
              <a:rPr lang="en-GB" dirty="0"/>
              <a:t> a ser </a:t>
            </a:r>
            <a:r>
              <a:rPr lang="en-GB" dirty="0" err="1"/>
              <a:t>más</a:t>
            </a:r>
            <a:r>
              <a:rPr lang="en-GB" dirty="0"/>
              <a:t> </a:t>
            </a:r>
            <a:r>
              <a:rPr lang="en-GB" dirty="0" err="1"/>
              <a:t>laxos</a:t>
            </a:r>
            <a:r>
              <a:rPr lang="en-GB" dirty="0"/>
              <a:t> con sus </a:t>
            </a:r>
            <a:r>
              <a:rPr lang="en-GB" dirty="0" err="1"/>
              <a:t>necesidades</a:t>
            </a:r>
            <a:r>
              <a:rPr lang="en-GB" dirty="0"/>
              <a:t> </a:t>
            </a:r>
            <a:r>
              <a:rPr lang="en-GB" dirty="0" err="1"/>
              <a:t>personales</a:t>
            </a:r>
            <a:r>
              <a:rPr lang="en-GB" dirty="0"/>
              <a:t>.</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Gestión virtual de equipos</a:t>
            </a:r>
          </a:p>
        </p:txBody>
      </p:sp>
    </p:spTree>
    <p:extLst>
      <p:ext uri="{BB962C8B-B14F-4D97-AF65-F5344CB8AC3E}">
        <p14:creationId xmlns:p14="http://schemas.microsoft.com/office/powerpoint/2010/main" val="91030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1063673" y="2136369"/>
            <a:ext cx="4867011" cy="3291086"/>
          </a:xfrm>
        </p:spPr>
        <p:txBody>
          <a:bodyPr/>
          <a:lstStyle/>
          <a:p>
            <a:pPr marL="0" indent="0">
              <a:buClr>
                <a:schemeClr val="accent2"/>
              </a:buClr>
            </a:pPr>
            <a:r>
              <a:rPr lang="en-US" dirty="0"/>
              <a:t>Se trata de nuevas formas de reuniones interactivas para garantizar que todos estén alineados con los objetivos de la organización. </a:t>
            </a:r>
          </a:p>
          <a:p>
            <a:pPr marL="0" indent="0">
              <a:buClr>
                <a:schemeClr val="accent2"/>
              </a:buClr>
            </a:pPr>
            <a:r>
              <a:rPr lang="en-US" dirty="0"/>
              <a:t>En esencia, se trata de un aprendizaje entre iguales en el que se </a:t>
            </a:r>
            <a:r>
              <a:rPr lang="en-US" dirty="0" err="1"/>
              <a:t>proponen</a:t>
            </a:r>
            <a:r>
              <a:rPr lang="en-US" dirty="0"/>
              <a:t> problemas y se debaten nuevas formas de enfocarlos. </a:t>
            </a:r>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898358" y="833092"/>
            <a:ext cx="5197642" cy="992652"/>
          </a:xfrm>
        </p:spPr>
        <p:txBody>
          <a:bodyPr/>
          <a:lstStyle/>
          <a:p>
            <a:r>
              <a:rPr lang="en-US" b="1" dirty="0" err="1"/>
              <a:t>Incorporar</a:t>
            </a:r>
            <a:r>
              <a:rPr lang="en-US" b="1" dirty="0"/>
              <a:t> </a:t>
            </a:r>
            <a:r>
              <a:rPr lang="en-US" b="1" dirty="0" err="1"/>
              <a:t>Reuniones</a:t>
            </a:r>
            <a:r>
              <a:rPr lang="en-US" b="1" dirty="0"/>
              <a:t> de </a:t>
            </a:r>
            <a:r>
              <a:rPr lang="en-US" b="1" dirty="0" err="1"/>
              <a:t>Equipo</a:t>
            </a:r>
            <a:endParaRPr lang="en-US" dirty="0"/>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10074141" y="126974"/>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VE</a:t>
            </a:r>
            <a:r>
              <a:rPr lang="en-US" sz="2400" b="1" dirty="0"/>
              <a:t>A </a:t>
            </a:r>
            <a:endParaRPr lang="en-IE" sz="2400" b="1" dirty="0"/>
          </a:p>
        </p:txBody>
      </p:sp>
      <p:sp>
        <p:nvSpPr>
          <p:cNvPr id="7" name="Picture Placeholder 6">
            <a:extLst>
              <a:ext uri="{FF2B5EF4-FFF2-40B4-BE49-F238E27FC236}">
                <a16:creationId xmlns:a16="http://schemas.microsoft.com/office/drawing/2014/main" id="{D1AE31A1-5E36-E6E9-A075-3ECB0B216CB4}"/>
              </a:ext>
            </a:extLst>
          </p:cNvPr>
          <p:cNvSpPr>
            <a:spLocks noGrp="1"/>
          </p:cNvSpPr>
          <p:nvPr>
            <p:ph type="pic" sz="quarter" idx="10"/>
          </p:nvPr>
        </p:nvSpPr>
        <p:spPr/>
        <p:txBody>
          <a:bodyPr/>
          <a:lstStyle/>
          <a:p>
            <a:endParaRPr lang="en-IE"/>
          </a:p>
        </p:txBody>
      </p:sp>
      <p:pic>
        <p:nvPicPr>
          <p:cNvPr id="5" name="Picture Placeholder 4" descr="Firemen in a huddle">
            <a:hlinkClick r:id="rId3"/>
            <a:extLst>
              <a:ext uri="{FF2B5EF4-FFF2-40B4-BE49-F238E27FC236}">
                <a16:creationId xmlns:a16="http://schemas.microsoft.com/office/drawing/2014/main" id="{3F7570E3-2563-4EE6-D451-EA9E86F7621C}"/>
              </a:ext>
            </a:extLst>
          </p:cNvPr>
          <p:cNvPicPr>
            <a:picLocks noChangeAspect="1"/>
          </p:cNvPicPr>
          <p:nvPr/>
        </p:nvPicPr>
        <p:blipFill>
          <a:blip r:embed="rId4">
            <a:extLst>
              <a:ext uri="{28A0092B-C50C-407E-A947-70E740481C1C}">
                <a14:useLocalDpi xmlns:a14="http://schemas.microsoft.com/office/drawing/2010/main" val="0"/>
              </a:ext>
            </a:extLst>
          </a:blip>
          <a:srcRect l="6273" r="6273"/>
          <a:stretch/>
        </p:blipFill>
        <p:spPr>
          <a:xfrm>
            <a:off x="7061200" y="1201447"/>
            <a:ext cx="5130800" cy="3913188"/>
          </a:xfrm>
          <a:prstGeom prst="rect">
            <a:avLst/>
          </a:prstGeom>
          <a:solidFill>
            <a:schemeClr val="bg1">
              <a:lumMod val="85000"/>
            </a:schemeClr>
          </a:solidFill>
        </p:spPr>
      </p:pic>
    </p:spTree>
    <p:extLst>
      <p:ext uri="{BB962C8B-B14F-4D97-AF65-F5344CB8AC3E}">
        <p14:creationId xmlns:p14="http://schemas.microsoft.com/office/powerpoint/2010/main" val="1913219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Registro de Entrada y Salida: </a:t>
            </a:r>
            <a:r>
              <a:rPr lang="en-GB" dirty="0"/>
              <a:t>Los check-ins permiten a los organizadores de la reunión comprobar cómo se sienten los miembros del equipo antes de la reunión. Asimismo, esta actividad pretende crear un </a:t>
            </a:r>
            <a:r>
              <a:rPr lang="en-GB" dirty="0" err="1"/>
              <a:t>espacio</a:t>
            </a:r>
            <a:r>
              <a:rPr lang="en-GB" dirty="0"/>
              <a:t> de colaboración y </a:t>
            </a:r>
            <a:r>
              <a:rPr lang="en-GB" dirty="0" err="1"/>
              <a:t>fomentar</a:t>
            </a:r>
            <a:r>
              <a:rPr lang="en-GB" dirty="0"/>
              <a:t> </a:t>
            </a:r>
            <a:r>
              <a:rPr lang="en-GB" dirty="0" err="1"/>
              <a:t>el</a:t>
            </a:r>
            <a:r>
              <a:rPr lang="en-GB" dirty="0"/>
              <a:t> compromise de </a:t>
            </a:r>
            <a:r>
              <a:rPr lang="en-GB" dirty="0" err="1"/>
              <a:t>los</a:t>
            </a:r>
            <a:r>
              <a:rPr lang="en-GB" dirty="0"/>
              <a:t> </a:t>
            </a:r>
            <a:r>
              <a:rPr lang="en-GB" dirty="0" err="1"/>
              <a:t>asistentes</a:t>
            </a:r>
            <a:r>
              <a:rPr lang="en-GB" dirty="0"/>
              <a:t>.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En </a:t>
            </a:r>
            <a:r>
              <a:rPr lang="en-GB" dirty="0" err="1"/>
              <a:t>el</a:t>
            </a:r>
            <a:r>
              <a:rPr lang="en-GB" dirty="0"/>
              <a:t> </a:t>
            </a:r>
            <a:r>
              <a:rPr lang="en-GB" dirty="0" err="1"/>
              <a:t>registro</a:t>
            </a:r>
            <a:r>
              <a:rPr lang="en-GB" dirty="0"/>
              <a:t> de </a:t>
            </a:r>
            <a:r>
              <a:rPr lang="en-GB" dirty="0" err="1"/>
              <a:t>salida</a:t>
            </a:r>
            <a:r>
              <a:rPr lang="en-GB" dirty="0"/>
              <a:t> de </a:t>
            </a:r>
            <a:r>
              <a:rPr lang="en-GB" dirty="0" err="1"/>
              <a:t>una</a:t>
            </a:r>
            <a:r>
              <a:rPr lang="en-GB" dirty="0"/>
              <a:t> reunion se </a:t>
            </a:r>
            <a:r>
              <a:rPr lang="en-GB" dirty="0" err="1"/>
              <a:t>hace</a:t>
            </a:r>
            <a:r>
              <a:rPr lang="en-GB" dirty="0"/>
              <a:t> hincapié en la </a:t>
            </a:r>
            <a:r>
              <a:rPr lang="en-GB" dirty="0" err="1"/>
              <a:t>autorreflexión</a:t>
            </a:r>
            <a:r>
              <a:rPr lang="en-GB" dirty="0"/>
              <a:t>, </a:t>
            </a:r>
            <a:r>
              <a:rPr lang="en-GB" dirty="0" err="1"/>
              <a:t>cierre</a:t>
            </a:r>
            <a:r>
              <a:rPr lang="en-GB" dirty="0"/>
              <a:t> y conclusions de </a:t>
            </a:r>
            <a:r>
              <a:rPr lang="en-GB" dirty="0" err="1"/>
              <a:t>esta</a:t>
            </a:r>
            <a:r>
              <a:rPr lang="en-GB" dirty="0"/>
              <a:t>.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Gestión</a:t>
            </a:r>
            <a:r>
              <a:rPr lang="en-GB" dirty="0"/>
              <a:t> Virtual de </a:t>
            </a:r>
            <a:r>
              <a:rPr lang="en-GB" dirty="0" err="1"/>
              <a:t>Equipos</a:t>
            </a:r>
            <a:endParaRPr lang="en-GB" dirty="0"/>
          </a:p>
        </p:txBody>
      </p:sp>
      <p:pic>
        <p:nvPicPr>
          <p:cNvPr id="8" name="Gráfico 10" descr="Libro cerrado con relleno sólido">
            <a:extLst>
              <a:ext uri="{FF2B5EF4-FFF2-40B4-BE49-F238E27FC236}">
                <a16:creationId xmlns:a16="http://schemas.microsoft.com/office/drawing/2014/main" id="{C9D5C052-C8B3-EA7B-B92F-A335EA24C4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5030117"/>
            <a:ext cx="855980" cy="855980"/>
          </a:xfrm>
          <a:prstGeom prst="rect">
            <a:avLst/>
          </a:prstGeom>
        </p:spPr>
      </p:pic>
      <p:sp>
        <p:nvSpPr>
          <p:cNvPr id="9" name="CuadroTexto 5">
            <a:extLst>
              <a:ext uri="{FF2B5EF4-FFF2-40B4-BE49-F238E27FC236}">
                <a16:creationId xmlns:a16="http://schemas.microsoft.com/office/drawing/2014/main" id="{D35C5A88-C47B-F9A4-C859-E2447542D1B3}"/>
              </a:ext>
            </a:extLst>
          </p:cNvPr>
          <p:cNvSpPr txBox="1"/>
          <p:nvPr/>
        </p:nvSpPr>
        <p:spPr>
          <a:xfrm>
            <a:off x="1469956" y="5458107"/>
            <a:ext cx="7428672" cy="307777"/>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Cómo Check-Ins y Check-Outs le ayudarán a crear equipos más fuertes</a:t>
            </a:r>
            <a:endParaRPr kumimoji="0" lang="es-ES" sz="1400" b="0" i="0" u="none" strike="noStrike" kern="0" cap="none" spc="0" normalizeH="0" baseline="0" noProof="0" dirty="0">
              <a:ln>
                <a:noFill/>
              </a:ln>
              <a:solidFill>
                <a:schemeClr val="accent2">
                  <a:lumMod val="75000"/>
                </a:schemeClr>
              </a:solidFill>
              <a:effectLst/>
              <a:uLnTx/>
              <a:uFillTx/>
            </a:endParaRPr>
          </a:p>
        </p:txBody>
      </p:sp>
    </p:spTree>
    <p:extLst>
      <p:ext uri="{BB962C8B-B14F-4D97-AF65-F5344CB8AC3E}">
        <p14:creationId xmlns:p14="http://schemas.microsoft.com/office/powerpoint/2010/main" val="25956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D2D39-FAB7-5BF1-47EF-1FABBE5FB8EC}"/>
              </a:ext>
            </a:extLst>
          </p:cNvPr>
          <p:cNvSpPr>
            <a:spLocks noGrp="1"/>
          </p:cNvSpPr>
          <p:nvPr>
            <p:ph type="body" sz="quarter" idx="13"/>
          </p:nvPr>
        </p:nvSpPr>
        <p:spPr/>
        <p:txBody>
          <a:bodyPr/>
          <a:lstStyle/>
          <a:p>
            <a:r>
              <a:rPr lang="en-GB" dirty="0"/>
              <a:t>"Todo lo que se mide y </a:t>
            </a:r>
            <a:r>
              <a:rPr lang="en-GB" dirty="0" err="1"/>
              <a:t>vigila</a:t>
            </a:r>
            <a:r>
              <a:rPr lang="en-GB" dirty="0"/>
              <a:t>, mejora".</a:t>
            </a:r>
          </a:p>
        </p:txBody>
      </p:sp>
      <p:pic>
        <p:nvPicPr>
          <p:cNvPr id="5" name="Picture Placeholder 4" descr="Close-up of wooden white and yellow ruler">
            <a:extLst>
              <a:ext uri="{FF2B5EF4-FFF2-40B4-BE49-F238E27FC236}">
                <a16:creationId xmlns:a16="http://schemas.microsoft.com/office/drawing/2014/main" id="{B2A7C3F9-00B7-B947-A6BD-6DE860638DE8}"/>
              </a:ext>
            </a:extLst>
          </p:cNvPr>
          <p:cNvPicPr>
            <a:picLocks noGrp="1" noChangeAspect="1"/>
          </p:cNvPicPr>
          <p:nvPr>
            <p:ph type="pic" sz="quarter" idx="42"/>
          </p:nvPr>
        </p:nvPicPr>
        <p:blipFill>
          <a:blip r:embed="rId2">
            <a:grayscl/>
            <a:extLst>
              <a:ext uri="{28A0092B-C50C-407E-A947-70E740481C1C}">
                <a14:useLocalDpi xmlns:a14="http://schemas.microsoft.com/office/drawing/2010/main" val="0"/>
              </a:ext>
            </a:extLst>
          </a:blip>
          <a:srcRect l="8236" r="8236"/>
          <a:stretch>
            <a:fillRect/>
          </a:stretch>
        </p:blipFill>
        <p:spPr/>
      </p:pic>
      <p:sp>
        <p:nvSpPr>
          <p:cNvPr id="6" name="Freeform 13">
            <a:extLst>
              <a:ext uri="{FF2B5EF4-FFF2-40B4-BE49-F238E27FC236}">
                <a16:creationId xmlns:a16="http://schemas.microsoft.com/office/drawing/2014/main" id="{838F27FC-227C-D8C6-CAF3-489CFB7A06F4}"/>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882CFC4-4BA7-56C6-D5AD-953CEB9E8ADF}"/>
              </a:ext>
            </a:extLst>
          </p:cNvPr>
          <p:cNvGrpSpPr/>
          <p:nvPr/>
        </p:nvGrpSpPr>
        <p:grpSpPr>
          <a:xfrm>
            <a:off x="5107779" y="748833"/>
            <a:ext cx="1487826" cy="1083162"/>
            <a:chOff x="3400450" y="986392"/>
            <a:chExt cx="1487826" cy="1083162"/>
          </a:xfrm>
        </p:grpSpPr>
        <p:sp>
          <p:nvSpPr>
            <p:cNvPr id="8" name="Freeform 15">
              <a:extLst>
                <a:ext uri="{FF2B5EF4-FFF2-40B4-BE49-F238E27FC236}">
                  <a16:creationId xmlns:a16="http://schemas.microsoft.com/office/drawing/2014/main" id="{33822C13-142F-BBCE-A33D-3BA5EE4C6D86}"/>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6">
              <a:extLst>
                <a:ext uri="{FF2B5EF4-FFF2-40B4-BE49-F238E27FC236}">
                  <a16:creationId xmlns:a16="http://schemas.microsoft.com/office/drawing/2014/main" id="{0DCCAB7F-6FE5-2795-621D-247EC6AA460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10" name="Text Placeholder 6">
            <a:extLst>
              <a:ext uri="{FF2B5EF4-FFF2-40B4-BE49-F238E27FC236}">
                <a16:creationId xmlns:a16="http://schemas.microsoft.com/office/drawing/2014/main" id="{F1CEC325-B3C8-960F-C864-5D2B427EBC6C}"/>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defRPr/>
            </a:pPr>
            <a:r>
              <a:rPr lang="en-IE" sz="2200" b="1" i="0" dirty="0"/>
              <a:t>Bob Parsons</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04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3A0EB-A1E3-B021-F781-90E3C407FB24}"/>
              </a:ext>
            </a:extLst>
          </p:cNvPr>
          <p:cNvSpPr>
            <a:spLocks noGrp="1"/>
          </p:cNvSpPr>
          <p:nvPr>
            <p:ph type="body" sz="quarter" idx="18"/>
          </p:nvPr>
        </p:nvSpPr>
        <p:spPr>
          <a:xfrm>
            <a:off x="898358" y="2067618"/>
            <a:ext cx="4867011" cy="3025975"/>
          </a:xfrm>
        </p:spPr>
        <p:txBody>
          <a:bodyPr/>
          <a:lstStyle/>
          <a:p>
            <a:pPr marL="342900" indent="-342900">
              <a:buClr>
                <a:schemeClr val="accent2"/>
              </a:buClr>
              <a:buFont typeface="Arial" panose="020B0604020202020204" pitchFamily="34" charset="0"/>
              <a:buChar char="•"/>
            </a:pPr>
            <a:r>
              <a:rPr lang="en-GB" dirty="0"/>
              <a:t>En términos sencillos, la desintoxicación digital podría definirse como el proceso de desconexión de </a:t>
            </a:r>
            <a:r>
              <a:rPr lang="en-GB" dirty="0" err="1"/>
              <a:t>diferentes</a:t>
            </a:r>
            <a:r>
              <a:rPr lang="en-GB" dirty="0"/>
              <a:t> </a:t>
            </a:r>
            <a:r>
              <a:rPr lang="en-GB" dirty="0" err="1"/>
              <a:t>dispositivos</a:t>
            </a:r>
            <a:r>
              <a:rPr lang="en-GB" dirty="0"/>
              <a:t> </a:t>
            </a:r>
            <a:r>
              <a:rPr lang="en-GB" dirty="0" err="1"/>
              <a:t>electrónicos</a:t>
            </a:r>
            <a:r>
              <a:rPr lang="en-GB" dirty="0"/>
              <a:t>, </a:t>
            </a:r>
            <a:r>
              <a:rPr lang="en-GB" dirty="0" err="1"/>
              <a:t>como</a:t>
            </a:r>
            <a:r>
              <a:rPr lang="en-GB" dirty="0"/>
              <a:t> </a:t>
            </a:r>
            <a:r>
              <a:rPr lang="en-GB" dirty="0" err="1"/>
              <a:t>móviles</a:t>
            </a:r>
            <a:r>
              <a:rPr lang="en-GB" dirty="0"/>
              <a:t>, ordenadores o </a:t>
            </a:r>
            <a:r>
              <a:rPr lang="en-GB" dirty="0" err="1"/>
              <a:t>tabletas</a:t>
            </a:r>
            <a:r>
              <a:rPr lang="en-GB" dirty="0"/>
              <a:t>. Como ya se ha mencionado, el uso </a:t>
            </a:r>
            <a:r>
              <a:rPr lang="en-GB" dirty="0" err="1"/>
              <a:t>excesivo</a:t>
            </a:r>
            <a:r>
              <a:rPr lang="en-GB" dirty="0"/>
              <a:t> de </a:t>
            </a:r>
            <a:r>
              <a:rPr lang="en-GB" dirty="0" err="1"/>
              <a:t>pantallas</a:t>
            </a:r>
            <a:r>
              <a:rPr lang="en-GB" dirty="0"/>
              <a:t> </a:t>
            </a:r>
            <a:r>
              <a:rPr lang="en-GB" dirty="0" err="1"/>
              <a:t>puede</a:t>
            </a:r>
            <a:r>
              <a:rPr lang="en-GB" dirty="0"/>
              <a:t> </a:t>
            </a:r>
            <a:r>
              <a:rPr lang="en-GB" dirty="0" err="1"/>
              <a:t>tener</a:t>
            </a:r>
            <a:r>
              <a:rPr lang="en-GB" dirty="0"/>
              <a:t> </a:t>
            </a:r>
            <a:r>
              <a:rPr lang="en-GB" dirty="0" err="1"/>
              <a:t>impactos</a:t>
            </a:r>
            <a:r>
              <a:rPr lang="en-GB" dirty="0"/>
              <a:t> </a:t>
            </a:r>
            <a:r>
              <a:rPr lang="en-GB" dirty="0" err="1"/>
              <a:t>negativos</a:t>
            </a:r>
            <a:r>
              <a:rPr lang="en-GB" dirty="0"/>
              <a:t> </a:t>
            </a:r>
            <a:r>
              <a:rPr lang="en-GB" dirty="0" err="1"/>
              <a:t>en</a:t>
            </a:r>
            <a:r>
              <a:rPr lang="en-GB" dirty="0"/>
              <a:t> </a:t>
            </a:r>
            <a:r>
              <a:rPr lang="en-GB" dirty="0" err="1"/>
              <a:t>el</a:t>
            </a:r>
            <a:r>
              <a:rPr lang="en-GB" dirty="0"/>
              <a:t> </a:t>
            </a:r>
            <a:r>
              <a:rPr lang="en-GB" dirty="0" err="1"/>
              <a:t>bienestar</a:t>
            </a:r>
            <a:r>
              <a:rPr lang="en-GB" dirty="0"/>
              <a:t> (Lupton, 2018) </a:t>
            </a:r>
            <a:r>
              <a:rPr lang="en-GB" dirty="0" err="1"/>
              <a:t>disminuyendo</a:t>
            </a:r>
            <a:r>
              <a:rPr lang="en-GB" dirty="0"/>
              <a:t> </a:t>
            </a:r>
            <a:r>
              <a:rPr lang="en-GB" dirty="0" err="1"/>
              <a:t>el</a:t>
            </a:r>
            <a:r>
              <a:rPr lang="en-GB" dirty="0"/>
              <a:t> rendimiento de los empleados. </a:t>
            </a:r>
          </a:p>
          <a:p>
            <a:endParaRPr lang="en-ZA" dirty="0"/>
          </a:p>
        </p:txBody>
      </p:sp>
      <p:sp>
        <p:nvSpPr>
          <p:cNvPr id="3" name="Text Placeholder 2">
            <a:extLst>
              <a:ext uri="{FF2B5EF4-FFF2-40B4-BE49-F238E27FC236}">
                <a16:creationId xmlns:a16="http://schemas.microsoft.com/office/drawing/2014/main" id="{EBFC1640-8402-A640-7B07-2009E0169D6D}"/>
              </a:ext>
            </a:extLst>
          </p:cNvPr>
          <p:cNvSpPr>
            <a:spLocks noGrp="1"/>
          </p:cNvSpPr>
          <p:nvPr>
            <p:ph type="body" sz="quarter" idx="16"/>
          </p:nvPr>
        </p:nvSpPr>
        <p:spPr>
          <a:xfrm>
            <a:off x="898358" y="649610"/>
            <a:ext cx="4990998" cy="992652"/>
          </a:xfrm>
        </p:spPr>
        <p:txBody>
          <a:bodyPr/>
          <a:lstStyle/>
          <a:p>
            <a:r>
              <a:rPr lang="en-GB" dirty="0"/>
              <a:t>Desconexión y </a:t>
            </a:r>
            <a:r>
              <a:rPr lang="en-GB" dirty="0" err="1"/>
              <a:t>Beneficios</a:t>
            </a:r>
            <a:r>
              <a:rPr lang="en-GB" dirty="0"/>
              <a:t> de un Detox Digital</a:t>
            </a:r>
            <a:endParaRPr lang="en-ZA" dirty="0"/>
          </a:p>
        </p:txBody>
      </p:sp>
      <p:pic>
        <p:nvPicPr>
          <p:cNvPr id="5" name="Imagen 5" descr="Enchufe eléctrico amarillo y naranja">
            <a:extLst>
              <a:ext uri="{FF2B5EF4-FFF2-40B4-BE49-F238E27FC236}">
                <a16:creationId xmlns:a16="http://schemas.microsoft.com/office/drawing/2014/main" id="{C16498AC-1D99-32D5-0C10-29F0661FE4E5}"/>
              </a:ext>
            </a:extLst>
          </p:cNvPr>
          <p:cNvPicPr>
            <a:picLocks noGrp="1" noChangeAspect="1"/>
          </p:cNvPicPr>
          <p:nvPr>
            <p:ph type="pic" sz="quarter" idx="42"/>
          </p:nvPr>
        </p:nvPicPr>
        <p:blipFill>
          <a:blip r:embed="rId2">
            <a:grayscl/>
          </a:blip>
          <a:srcRect l="2257" r="2257"/>
          <a:stretch>
            <a:fillRect/>
          </a:stretch>
        </p:blipFill>
        <p:spPr>
          <a:xfrm>
            <a:off x="6116053" y="1452561"/>
            <a:ext cx="6096000" cy="4256087"/>
          </a:xfrm>
          <a:prstGeom prst="rect">
            <a:avLst/>
          </a:prstGeom>
        </p:spPr>
      </p:pic>
    </p:spTree>
    <p:extLst>
      <p:ext uri="{BB962C8B-B14F-4D97-AF65-F5344CB8AC3E}">
        <p14:creationId xmlns:p14="http://schemas.microsoft.com/office/powerpoint/2010/main" val="151306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3A0EB-A1E3-B021-F781-90E3C407FB24}"/>
              </a:ext>
            </a:extLst>
          </p:cNvPr>
          <p:cNvSpPr>
            <a:spLocks noGrp="1"/>
          </p:cNvSpPr>
          <p:nvPr>
            <p:ph type="body" sz="quarter" idx="18"/>
          </p:nvPr>
        </p:nvSpPr>
        <p:spPr>
          <a:xfrm>
            <a:off x="898358" y="2682675"/>
            <a:ext cx="4867011" cy="3025975"/>
          </a:xfrm>
        </p:spPr>
        <p:txBody>
          <a:bodyPr/>
          <a:lstStyle/>
          <a:p>
            <a:pPr marL="342900" indent="-342900">
              <a:buClr>
                <a:schemeClr val="accent2"/>
              </a:buClr>
              <a:buFont typeface="Arial" panose="020B0604020202020204" pitchFamily="34" charset="0"/>
              <a:buChar char="•"/>
            </a:pPr>
            <a:r>
              <a:rPr lang="en-GB" dirty="0"/>
              <a:t>Según el modelo propuesto por </a:t>
            </a:r>
            <a:r>
              <a:rPr lang="en-GB" dirty="0" err="1"/>
              <a:t>Grawitch </a:t>
            </a:r>
            <a:r>
              <a:rPr lang="en-GB" dirty="0"/>
              <a:t>et al. 2006, hay siete componentes en las estrategias de desintoxicación digital que se tratan como variables exógenas (</a:t>
            </a:r>
            <a:r>
              <a:rPr lang="en-GB" dirty="0" err="1"/>
              <a:t>Usmasakar </a:t>
            </a:r>
            <a:r>
              <a:rPr lang="en-GB" dirty="0"/>
              <a:t>et al, 2022). </a:t>
            </a:r>
          </a:p>
          <a:p>
            <a:endParaRPr lang="en-ZA" dirty="0"/>
          </a:p>
        </p:txBody>
      </p:sp>
      <p:sp>
        <p:nvSpPr>
          <p:cNvPr id="3" name="Text Placeholder 2">
            <a:extLst>
              <a:ext uri="{FF2B5EF4-FFF2-40B4-BE49-F238E27FC236}">
                <a16:creationId xmlns:a16="http://schemas.microsoft.com/office/drawing/2014/main" id="{EBFC1640-8402-A640-7B07-2009E0169D6D}"/>
              </a:ext>
            </a:extLst>
          </p:cNvPr>
          <p:cNvSpPr>
            <a:spLocks noGrp="1"/>
          </p:cNvSpPr>
          <p:nvPr>
            <p:ph type="body" sz="quarter" idx="16"/>
          </p:nvPr>
        </p:nvSpPr>
        <p:spPr/>
        <p:txBody>
          <a:bodyPr/>
          <a:lstStyle/>
          <a:p>
            <a:r>
              <a:rPr lang="en-GB" dirty="0"/>
              <a:t>Desconexión y </a:t>
            </a:r>
            <a:r>
              <a:rPr lang="en-GB" dirty="0" err="1"/>
              <a:t>Beneficios</a:t>
            </a:r>
            <a:r>
              <a:rPr lang="en-GB" dirty="0"/>
              <a:t> de un Detox Digital</a:t>
            </a:r>
            <a:endParaRPr lang="en-ZA" dirty="0"/>
          </a:p>
        </p:txBody>
      </p:sp>
      <p:pic>
        <p:nvPicPr>
          <p:cNvPr id="7" name="Marcador de contenido 3">
            <a:hlinkClick r:id="rId2"/>
            <a:extLst>
              <a:ext uri="{FF2B5EF4-FFF2-40B4-BE49-F238E27FC236}">
                <a16:creationId xmlns:a16="http://schemas.microsoft.com/office/drawing/2014/main" id="{4E84036D-FD35-6F22-3185-8B815C56DDD4}"/>
              </a:ext>
            </a:extLst>
          </p:cNvPr>
          <p:cNvPicPr>
            <a:picLocks noGrp="1" noChangeAspect="1"/>
          </p:cNvPicPr>
          <p:nvPr>
            <p:ph type="pic" sz="quarter" idx="42"/>
          </p:nvPr>
        </p:nvPicPr>
        <p:blipFill>
          <a:blip r:embed="rId3" cstate="print">
            <a:extLst>
              <a:ext uri="{28A0092B-C50C-407E-A947-70E740481C1C}">
                <a14:useLocalDpi xmlns:a14="http://schemas.microsoft.com/office/drawing/2010/main" val="0"/>
              </a:ext>
            </a:extLst>
          </a:blip>
          <a:srcRect t="4937" b="4937"/>
          <a:stretch>
            <a:fillRect/>
          </a:stretch>
        </p:blipFill>
        <p:spPr bwMode="auto">
          <a:xfrm>
            <a:off x="6096000" y="1452563"/>
            <a:ext cx="6096000" cy="4256087"/>
          </a:xfrm>
          <a:prstGeom prst="rect">
            <a:avLst/>
          </a:prstGeom>
          <a:noFill/>
          <a:ln>
            <a:noFill/>
          </a:ln>
        </p:spPr>
      </p:pic>
    </p:spTree>
    <p:extLst>
      <p:ext uri="{BB962C8B-B14F-4D97-AF65-F5344CB8AC3E}">
        <p14:creationId xmlns:p14="http://schemas.microsoft.com/office/powerpoint/2010/main" val="36399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31486"/>
            <a:ext cx="10595237" cy="3995028"/>
          </a:xfrm>
        </p:spPr>
        <p:txBody>
          <a:bodyPr/>
          <a:lstStyle/>
          <a:p>
            <a:pPr marL="342900" indent="-342900">
              <a:buBlip>
                <a:blip r:embed="rId3"/>
              </a:buBlip>
            </a:pPr>
            <a:r>
              <a:rPr lang="en-GB" dirty="0"/>
              <a:t>Hoy en día, las </a:t>
            </a:r>
            <a:r>
              <a:rPr lang="en-GB" dirty="0" err="1"/>
              <a:t>interacciones</a:t>
            </a:r>
            <a:r>
              <a:rPr lang="en-GB" dirty="0"/>
              <a:t> </a:t>
            </a:r>
            <a:r>
              <a:rPr lang="en-GB" dirty="0" err="1"/>
              <a:t>en</a:t>
            </a:r>
            <a:r>
              <a:rPr lang="en-GB" dirty="0"/>
              <a:t> </a:t>
            </a:r>
            <a:r>
              <a:rPr lang="en-GB" dirty="0" err="1"/>
              <a:t>entornos</a:t>
            </a:r>
            <a:r>
              <a:rPr lang="en-GB" dirty="0"/>
              <a:t> </a:t>
            </a:r>
            <a:r>
              <a:rPr lang="en-GB" dirty="0" err="1"/>
              <a:t>digitales</a:t>
            </a:r>
            <a:r>
              <a:rPr lang="en-GB" dirty="0"/>
              <a:t> se han convertido en algo habitual, especialmente durante y después de la pandemia. Los lugares de trabajo se han convertido </a:t>
            </a:r>
            <a:r>
              <a:rPr lang="en-GB" dirty="0" err="1"/>
              <a:t>en</a:t>
            </a:r>
            <a:r>
              <a:rPr lang="en-GB" dirty="0"/>
              <a:t> </a:t>
            </a:r>
            <a:r>
              <a:rPr lang="en-GB" dirty="0" err="1"/>
              <a:t>entornos</a:t>
            </a:r>
            <a:r>
              <a:rPr lang="en-GB" dirty="0"/>
              <a:t> </a:t>
            </a:r>
            <a:r>
              <a:rPr lang="en-GB" dirty="0" err="1"/>
              <a:t>variados</a:t>
            </a:r>
            <a:r>
              <a:rPr lang="en-GB" dirty="0"/>
              <a:t> que </a:t>
            </a:r>
            <a:r>
              <a:rPr lang="en-GB" dirty="0" err="1"/>
              <a:t>acogen</a:t>
            </a:r>
            <a:r>
              <a:rPr lang="en-GB" dirty="0"/>
              <a:t> </a:t>
            </a:r>
            <a:r>
              <a:rPr lang="en-GB" dirty="0" err="1"/>
              <a:t>modalidades</a:t>
            </a:r>
            <a:r>
              <a:rPr lang="en-GB" dirty="0"/>
              <a:t> de </a:t>
            </a:r>
            <a:r>
              <a:rPr lang="en-GB" dirty="0" err="1"/>
              <a:t>trabajo</a:t>
            </a:r>
            <a:r>
              <a:rPr lang="en-GB" dirty="0"/>
              <a:t> </a:t>
            </a:r>
            <a:r>
              <a:rPr lang="en-GB" dirty="0" err="1"/>
              <a:t>híbrido</a:t>
            </a:r>
            <a:r>
              <a:rPr lang="en-GB" dirty="0"/>
              <a:t> y </a:t>
            </a:r>
            <a:r>
              <a:rPr lang="en-GB" dirty="0" err="1"/>
              <a:t>en</a:t>
            </a:r>
            <a:r>
              <a:rPr lang="en-GB" dirty="0"/>
              <a:t> </a:t>
            </a:r>
            <a:r>
              <a:rPr lang="en-GB" dirty="0" err="1"/>
              <a:t>remoto</a:t>
            </a:r>
            <a:r>
              <a:rPr lang="en-GB" dirty="0"/>
              <a:t>, donde todo el mundo está conectado a una pantalla pero alejado de las interacciones sociales.  Como líderes de </a:t>
            </a:r>
            <a:r>
              <a:rPr lang="en-GB" dirty="0" err="1"/>
              <a:t>organizaciones</a:t>
            </a:r>
            <a:r>
              <a:rPr lang="en-GB" dirty="0"/>
              <a:t> del tercer sector, </a:t>
            </a:r>
            <a:r>
              <a:rPr lang="en-GB" dirty="0" err="1"/>
              <a:t>esto</a:t>
            </a:r>
            <a:r>
              <a:rPr lang="en-GB" dirty="0"/>
              <a:t> plantea retos a nuestras comunidades. </a:t>
            </a:r>
          </a:p>
          <a:p>
            <a:pPr marL="342900" indent="-342900">
              <a:buBlip>
                <a:blip r:embed="rId3"/>
              </a:buBlip>
            </a:pPr>
            <a:endParaRPr lang="en-GB" dirty="0"/>
          </a:p>
          <a:p>
            <a:pPr marL="342900" indent="-342900">
              <a:buBlip>
                <a:blip r:embed="rId3"/>
              </a:buBlip>
            </a:pPr>
            <a:r>
              <a:rPr lang="en-GB" dirty="0"/>
              <a:t>Aunque el auge de las herramientas digitales ha proporcionado un mecanismo esencial para </a:t>
            </a:r>
            <a:r>
              <a:rPr lang="en-GB" dirty="0" err="1"/>
              <a:t>socializar</a:t>
            </a:r>
            <a:r>
              <a:rPr lang="en-GB" dirty="0"/>
              <a:t> </a:t>
            </a:r>
            <a:r>
              <a:rPr lang="en-GB" dirty="0" err="1"/>
              <a:t>en</a:t>
            </a:r>
            <a:r>
              <a:rPr lang="en-GB" dirty="0"/>
              <a:t> un </a:t>
            </a:r>
            <a:r>
              <a:rPr lang="en-GB" dirty="0" err="1"/>
              <a:t>entorno</a:t>
            </a:r>
            <a:r>
              <a:rPr lang="en-GB" dirty="0"/>
              <a:t> online, como el uso de videoconferencias, el riesgo de abuser de </a:t>
            </a:r>
            <a:r>
              <a:rPr lang="en-GB" dirty="0" err="1"/>
              <a:t>su</a:t>
            </a:r>
            <a:r>
              <a:rPr lang="en-GB" dirty="0"/>
              <a:t> </a:t>
            </a:r>
            <a:r>
              <a:rPr lang="en-GB" dirty="0" err="1"/>
              <a:t>uso</a:t>
            </a:r>
            <a:r>
              <a:rPr lang="en-GB" dirty="0"/>
              <a:t> y estar conectado todo el </a:t>
            </a:r>
            <a:r>
              <a:rPr lang="en-GB" dirty="0" err="1"/>
              <a:t>tiempo</a:t>
            </a:r>
            <a:r>
              <a:rPr lang="en-GB" dirty="0"/>
              <a:t> </a:t>
            </a:r>
            <a:r>
              <a:rPr lang="en-GB" dirty="0" err="1"/>
              <a:t>preocupa</a:t>
            </a:r>
            <a:r>
              <a:rPr lang="en-GB" dirty="0"/>
              <a:t> a numerosos médicos y </a:t>
            </a:r>
            <a:r>
              <a:rPr lang="en-GB" dirty="0" err="1"/>
              <a:t>psicólogos</a:t>
            </a:r>
            <a:r>
              <a:rPr lang="en-GB" dirty="0"/>
              <a:t>, que ven en este </a:t>
            </a:r>
            <a:r>
              <a:rPr lang="en-GB" dirty="0" err="1"/>
              <a:t>abuso</a:t>
            </a:r>
            <a:r>
              <a:rPr lang="en-GB" dirty="0"/>
              <a:t> la causa </a:t>
            </a:r>
            <a:r>
              <a:rPr lang="en-GB" dirty="0" err="1"/>
              <a:t>directa</a:t>
            </a:r>
            <a:r>
              <a:rPr lang="en-GB" dirty="0"/>
              <a:t> del ¨</a:t>
            </a:r>
            <a:r>
              <a:rPr lang="en-GB" i="1" dirty="0"/>
              <a:t>burn out</a:t>
            </a:r>
            <a:r>
              <a:rPr lang="en-GB" dirty="0"/>
              <a:t>¨. </a:t>
            </a:r>
          </a:p>
          <a:p>
            <a:pPr marL="0" indent="0"/>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err="1"/>
              <a:t>Bienestar</a:t>
            </a:r>
            <a:r>
              <a:rPr lang="en-US" b="1" dirty="0"/>
              <a:t> Digital: </a:t>
            </a:r>
            <a:r>
              <a:rPr lang="en-US" dirty="0"/>
              <a:t>Entender </a:t>
            </a:r>
            <a:r>
              <a:rPr lang="en-US" dirty="0" err="1"/>
              <a:t>el</a:t>
            </a:r>
            <a:r>
              <a:rPr lang="en-US" dirty="0"/>
              <a:t> Cambio </a:t>
            </a:r>
            <a:endParaRPr lang="en-US" b="1" dirty="0"/>
          </a:p>
        </p:txBody>
      </p:sp>
    </p:spTree>
    <p:extLst>
      <p:ext uri="{BB962C8B-B14F-4D97-AF65-F5344CB8AC3E}">
        <p14:creationId xmlns:p14="http://schemas.microsoft.com/office/powerpoint/2010/main" val="33705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5257"/>
            <a:ext cx="10595237" cy="3272344"/>
          </a:xfrm>
        </p:spPr>
        <p:txBody>
          <a:bodyPr/>
          <a:lstStyle/>
          <a:p>
            <a:pPr marL="342900" indent="-342900">
              <a:buBlip>
                <a:blip r:embed="rId3"/>
              </a:buBlip>
            </a:pPr>
            <a:r>
              <a:rPr lang="en-GB" b="1" dirty="0">
                <a:solidFill>
                  <a:schemeClr val="accent2"/>
                </a:solidFill>
              </a:rPr>
              <a:t>Reuniones sin tecnología: </a:t>
            </a:r>
            <a:r>
              <a:rPr lang="en-GB" dirty="0"/>
              <a:t>Realizar varias tareas a la </a:t>
            </a:r>
            <a:r>
              <a:rPr lang="en-GB" dirty="0" err="1"/>
              <a:t>vez</a:t>
            </a:r>
            <a:r>
              <a:rPr lang="en-GB" dirty="0"/>
              <a:t> </a:t>
            </a:r>
            <a:r>
              <a:rPr lang="en-GB" dirty="0" err="1"/>
              <a:t>entorpece</a:t>
            </a:r>
            <a:r>
              <a:rPr lang="en-GB" dirty="0"/>
              <a:t> </a:t>
            </a:r>
            <a:r>
              <a:rPr lang="en-GB" dirty="0" err="1"/>
              <a:t>tu</a:t>
            </a:r>
            <a:r>
              <a:rPr lang="en-GB" dirty="0"/>
              <a:t> </a:t>
            </a:r>
            <a:r>
              <a:rPr lang="en-GB" dirty="0" err="1"/>
              <a:t>productividad</a:t>
            </a:r>
            <a:r>
              <a:rPr lang="en-GB" dirty="0"/>
              <a:t>. Buscar en Google o </a:t>
            </a:r>
            <a:r>
              <a:rPr lang="en-GB" dirty="0" err="1"/>
              <a:t>consultar</a:t>
            </a:r>
            <a:r>
              <a:rPr lang="en-GB" dirty="0"/>
              <a:t> las redes </a:t>
            </a:r>
            <a:r>
              <a:rPr lang="en-GB" dirty="0" err="1"/>
              <a:t>sociales</a:t>
            </a:r>
            <a:r>
              <a:rPr lang="en-GB" dirty="0"/>
              <a:t> </a:t>
            </a:r>
            <a:r>
              <a:rPr lang="en-GB" dirty="0" err="1"/>
              <a:t>resta</a:t>
            </a:r>
            <a:r>
              <a:rPr lang="en-GB" dirty="0"/>
              <a:t> </a:t>
            </a:r>
            <a:r>
              <a:rPr lang="en-GB" dirty="0" err="1"/>
              <a:t>foco</a:t>
            </a:r>
            <a:r>
              <a:rPr lang="en-GB" dirty="0"/>
              <a:t> y </a:t>
            </a:r>
            <a:r>
              <a:rPr lang="en-GB" dirty="0" err="1"/>
              <a:t>atención</a:t>
            </a:r>
            <a:r>
              <a:rPr lang="en-GB" dirty="0"/>
              <a:t> a la </a:t>
            </a:r>
            <a:r>
              <a:rPr lang="en-GB" dirty="0" err="1"/>
              <a:t>tarea</a:t>
            </a:r>
            <a:r>
              <a:rPr lang="en-GB" dirty="0"/>
              <a:t> principal. Anima a </a:t>
            </a:r>
            <a:r>
              <a:rPr lang="en-GB" dirty="0" err="1"/>
              <a:t>tu</a:t>
            </a:r>
            <a:r>
              <a:rPr lang="en-GB" dirty="0"/>
              <a:t> </a:t>
            </a:r>
            <a:r>
              <a:rPr lang="en-GB" dirty="0" err="1"/>
              <a:t>equipo</a:t>
            </a:r>
            <a:r>
              <a:rPr lang="en-GB" dirty="0"/>
              <a:t> a reunirse con un cuaderno y un </a:t>
            </a:r>
            <a:r>
              <a:rPr lang="en-GB" dirty="0" err="1"/>
              <a:t>bolígrafo</a:t>
            </a:r>
            <a:r>
              <a:rPr lang="en-GB" dirty="0"/>
              <a:t> </a:t>
            </a:r>
            <a:r>
              <a:rPr lang="en-GB" dirty="0" err="1"/>
              <a:t>durante</a:t>
            </a:r>
            <a:r>
              <a:rPr lang="en-GB" dirty="0"/>
              <a:t> las </a:t>
            </a:r>
            <a:r>
              <a:rPr lang="en-GB" dirty="0" err="1"/>
              <a:t>reuniones</a:t>
            </a:r>
            <a:r>
              <a:rPr lang="en-GB" dirty="0"/>
              <a:t>. </a:t>
            </a:r>
          </a:p>
          <a:p>
            <a:pPr marL="342900" indent="-342900">
              <a:buBlip>
                <a:blip r:embed="rId3"/>
              </a:buBlip>
            </a:pPr>
            <a:endParaRPr lang="en-GB" dirty="0"/>
          </a:p>
          <a:p>
            <a:pPr marL="342900" indent="-342900">
              <a:buBlip>
                <a:blip r:embed="rId3"/>
              </a:buBlip>
            </a:pPr>
            <a:r>
              <a:rPr lang="en-GB" b="1" dirty="0">
                <a:solidFill>
                  <a:schemeClr val="accent2"/>
                </a:solidFill>
              </a:rPr>
              <a:t>Límite de </a:t>
            </a:r>
            <a:r>
              <a:rPr lang="en-GB" b="1" dirty="0" err="1">
                <a:solidFill>
                  <a:schemeClr val="accent2"/>
                </a:solidFill>
              </a:rPr>
              <a:t>una</a:t>
            </a:r>
            <a:r>
              <a:rPr lang="en-GB" b="1" dirty="0">
                <a:solidFill>
                  <a:schemeClr val="accent2"/>
                </a:solidFill>
              </a:rPr>
              <a:t> </a:t>
            </a:r>
            <a:r>
              <a:rPr lang="en-GB" b="1" dirty="0" err="1">
                <a:solidFill>
                  <a:schemeClr val="accent2"/>
                </a:solidFill>
              </a:rPr>
              <a:t>Pantalla</a:t>
            </a:r>
            <a:r>
              <a:rPr lang="en-GB" b="1" dirty="0">
                <a:solidFill>
                  <a:schemeClr val="accent2"/>
                </a:solidFill>
              </a:rPr>
              <a:t>: </a:t>
            </a:r>
            <a:r>
              <a:rPr lang="en-GB" dirty="0"/>
              <a:t>Mantén </a:t>
            </a:r>
            <a:r>
              <a:rPr lang="en-GB" dirty="0" err="1"/>
              <a:t>los</a:t>
            </a:r>
            <a:r>
              <a:rPr lang="en-GB" dirty="0"/>
              <a:t> </a:t>
            </a:r>
            <a:r>
              <a:rPr lang="en-GB" dirty="0" err="1"/>
              <a:t>móviles</a:t>
            </a:r>
            <a:r>
              <a:rPr lang="en-GB" dirty="0"/>
              <a:t> alejados de tu área de trabajo, de modo que antes de </a:t>
            </a:r>
            <a:r>
              <a:rPr lang="en-GB" dirty="0" err="1"/>
              <a:t>sumergirte</a:t>
            </a:r>
            <a:r>
              <a:rPr lang="en-GB" dirty="0"/>
              <a:t> </a:t>
            </a:r>
            <a:r>
              <a:rPr lang="en-GB" dirty="0" err="1"/>
              <a:t>en</a:t>
            </a:r>
            <a:r>
              <a:rPr lang="en-GB" dirty="0"/>
              <a:t> </a:t>
            </a:r>
            <a:r>
              <a:rPr lang="en-GB" dirty="0" err="1"/>
              <a:t>alguna</a:t>
            </a:r>
            <a:r>
              <a:rPr lang="en-GB" dirty="0"/>
              <a:t> red social </a:t>
            </a:r>
            <a:r>
              <a:rPr lang="en-GB" dirty="0" err="1"/>
              <a:t>te</a:t>
            </a:r>
            <a:r>
              <a:rPr lang="en-GB" dirty="0"/>
              <a:t> </a:t>
            </a:r>
            <a:r>
              <a:rPr lang="en-GB" dirty="0" err="1"/>
              <a:t>hayas</a:t>
            </a:r>
            <a:r>
              <a:rPr lang="en-GB" dirty="0"/>
              <a:t> </a:t>
            </a:r>
            <a:r>
              <a:rPr lang="en-GB" dirty="0" err="1"/>
              <a:t>asegurado</a:t>
            </a:r>
            <a:r>
              <a:rPr lang="en-GB" dirty="0"/>
              <a:t> de </a:t>
            </a:r>
            <a:r>
              <a:rPr lang="en-GB" dirty="0" err="1"/>
              <a:t>haber</a:t>
            </a:r>
            <a:r>
              <a:rPr lang="en-GB" dirty="0"/>
              <a:t> </a:t>
            </a:r>
            <a:r>
              <a:rPr lang="en-GB" dirty="0" err="1"/>
              <a:t>hacho</a:t>
            </a:r>
            <a:r>
              <a:rPr lang="en-GB" dirty="0"/>
              <a:t> </a:t>
            </a:r>
            <a:r>
              <a:rPr lang="en-GB" dirty="0" err="1"/>
              <a:t>avances</a:t>
            </a:r>
            <a:r>
              <a:rPr lang="en-GB" dirty="0"/>
              <a:t> </a:t>
            </a:r>
            <a:r>
              <a:rPr lang="en-GB" dirty="0" err="1"/>
              <a:t>en</a:t>
            </a:r>
            <a:r>
              <a:rPr lang="en-GB" dirty="0"/>
              <a:t> un par de </a:t>
            </a:r>
            <a:r>
              <a:rPr lang="en-GB" dirty="0" err="1"/>
              <a:t>tareas</a:t>
            </a:r>
            <a:r>
              <a:rPr lang="en-GB" dirty="0"/>
              <a:t>. </a:t>
            </a:r>
          </a:p>
          <a:p>
            <a:pPr marL="342900" indent="-342900">
              <a:buBlip>
                <a:blip r:embed="rId3"/>
              </a:buBlip>
            </a:pPr>
            <a:endParaRPr lang="en-GB" dirty="0"/>
          </a:p>
          <a:p>
            <a:pPr marL="342900" indent="-342900">
              <a:buBlip>
                <a:blip r:embed="rId3"/>
              </a:buBlip>
            </a:pPr>
            <a:r>
              <a:rPr lang="en-GB" b="1" dirty="0" err="1">
                <a:solidFill>
                  <a:schemeClr val="accent2"/>
                </a:solidFill>
              </a:rPr>
              <a:t>Descansos</a:t>
            </a:r>
            <a:r>
              <a:rPr lang="en-GB" b="1" dirty="0">
                <a:solidFill>
                  <a:schemeClr val="accent2"/>
                </a:solidFill>
              </a:rPr>
              <a:t> de </a:t>
            </a:r>
            <a:r>
              <a:rPr lang="en-GB" b="1" dirty="0" err="1">
                <a:solidFill>
                  <a:schemeClr val="accent2"/>
                </a:solidFill>
              </a:rPr>
              <a:t>Pantalla</a:t>
            </a:r>
            <a:r>
              <a:rPr lang="en-GB" b="1" dirty="0">
                <a:solidFill>
                  <a:schemeClr val="accent2"/>
                </a:solidFill>
              </a:rPr>
              <a:t>: </a:t>
            </a:r>
            <a:r>
              <a:rPr lang="en-GB" dirty="0" err="1"/>
              <a:t>Emplea</a:t>
            </a:r>
            <a:r>
              <a:rPr lang="en-GB" dirty="0"/>
              <a:t> la </a:t>
            </a:r>
            <a:r>
              <a:rPr lang="en-GB" dirty="0" err="1"/>
              <a:t>técnica</a:t>
            </a:r>
            <a:r>
              <a:rPr lang="en-GB" dirty="0"/>
              <a:t> 20-20-20, o utiliza otras técnicas que se ajusten a tus necesidades personales.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Características </a:t>
            </a:r>
          </a:p>
        </p:txBody>
      </p:sp>
    </p:spTree>
    <p:extLst>
      <p:ext uri="{BB962C8B-B14F-4D97-AF65-F5344CB8AC3E}">
        <p14:creationId xmlns:p14="http://schemas.microsoft.com/office/powerpoint/2010/main" val="240942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272344"/>
          </a:xfrm>
        </p:spPr>
        <p:txBody>
          <a:bodyPr/>
          <a:lstStyle/>
          <a:p>
            <a:pPr marL="342900" indent="-342900">
              <a:buBlip>
                <a:blip r:embed="rId3"/>
              </a:buBlip>
            </a:pPr>
            <a:r>
              <a:rPr lang="en-GB" b="1" dirty="0" err="1">
                <a:solidFill>
                  <a:schemeClr val="accent2"/>
                </a:solidFill>
              </a:rPr>
              <a:t>Espacios</a:t>
            </a:r>
            <a:r>
              <a:rPr lang="en-GB" b="1" dirty="0">
                <a:solidFill>
                  <a:schemeClr val="accent2"/>
                </a:solidFill>
              </a:rPr>
              <a:t> sin </a:t>
            </a:r>
            <a:r>
              <a:rPr lang="en-GB" b="1" dirty="0" err="1">
                <a:solidFill>
                  <a:schemeClr val="accent2"/>
                </a:solidFill>
              </a:rPr>
              <a:t>Tecnología</a:t>
            </a:r>
            <a:r>
              <a:rPr lang="en-GB" b="1" dirty="0">
                <a:solidFill>
                  <a:schemeClr val="accent2"/>
                </a:solidFill>
              </a:rPr>
              <a:t>: </a:t>
            </a:r>
            <a:r>
              <a:rPr lang="en-GB" dirty="0"/>
              <a:t>Apaga todos </a:t>
            </a:r>
            <a:r>
              <a:rPr lang="en-GB" dirty="0" err="1"/>
              <a:t>tus</a:t>
            </a:r>
            <a:r>
              <a:rPr lang="en-GB" dirty="0"/>
              <a:t> </a:t>
            </a:r>
            <a:r>
              <a:rPr lang="en-GB" dirty="0" err="1"/>
              <a:t>dispositivos</a:t>
            </a:r>
            <a:r>
              <a:rPr lang="en-GB" dirty="0"/>
              <a:t> durante la pausa para comer. Además, leer </a:t>
            </a:r>
            <a:r>
              <a:rPr lang="en-GB" dirty="0" err="1"/>
              <a:t>documentos</a:t>
            </a:r>
            <a:r>
              <a:rPr lang="en-GB" dirty="0"/>
              <a:t> </a:t>
            </a:r>
            <a:r>
              <a:rPr lang="en-GB" dirty="0" err="1"/>
              <a:t>impresos</a:t>
            </a:r>
            <a:r>
              <a:rPr lang="en-GB" dirty="0"/>
              <a:t> </a:t>
            </a:r>
            <a:r>
              <a:rPr lang="en-GB" dirty="0" err="1"/>
              <a:t>puede</a:t>
            </a:r>
            <a:r>
              <a:rPr lang="en-GB" dirty="0"/>
              <a:t> </a:t>
            </a:r>
            <a:r>
              <a:rPr lang="en-GB" dirty="0" err="1"/>
              <a:t>suponer</a:t>
            </a:r>
            <a:r>
              <a:rPr lang="en-GB" dirty="0"/>
              <a:t> </a:t>
            </a:r>
            <a:r>
              <a:rPr lang="en-GB" dirty="0" err="1"/>
              <a:t>beneficios</a:t>
            </a:r>
            <a:r>
              <a:rPr lang="en-GB" dirty="0"/>
              <a:t> para la vista </a:t>
            </a:r>
            <a:r>
              <a:rPr lang="en-GB" dirty="0" err="1"/>
              <a:t>en</a:t>
            </a:r>
            <a:r>
              <a:rPr lang="en-GB" dirty="0"/>
              <a:t> </a:t>
            </a:r>
            <a:r>
              <a:rPr lang="en-GB" dirty="0" err="1"/>
              <a:t>comparación</a:t>
            </a:r>
            <a:r>
              <a:rPr lang="en-GB" dirty="0"/>
              <a:t> con la </a:t>
            </a:r>
            <a:r>
              <a:rPr lang="en-GB" dirty="0" err="1"/>
              <a:t>lectura</a:t>
            </a:r>
            <a:r>
              <a:rPr lang="en-GB" dirty="0"/>
              <a:t> </a:t>
            </a:r>
            <a:r>
              <a:rPr lang="en-GB" dirty="0" err="1"/>
              <a:t>desde</a:t>
            </a:r>
            <a:r>
              <a:rPr lang="en-GB" dirty="0"/>
              <a:t> </a:t>
            </a:r>
            <a:r>
              <a:rPr lang="en-GB" dirty="0" err="1"/>
              <a:t>una</a:t>
            </a:r>
            <a:r>
              <a:rPr lang="en-GB" dirty="0"/>
              <a:t> </a:t>
            </a:r>
            <a:r>
              <a:rPr lang="en-GB" dirty="0" err="1"/>
              <a:t>pantalla</a:t>
            </a:r>
            <a:r>
              <a:rPr lang="en-GB" dirty="0"/>
              <a:t>, </a:t>
            </a:r>
            <a:r>
              <a:rPr lang="en-GB" dirty="0" err="1"/>
              <a:t>simplemente</a:t>
            </a:r>
            <a:r>
              <a:rPr lang="en-GB" dirty="0"/>
              <a:t> </a:t>
            </a:r>
            <a:r>
              <a:rPr lang="en-GB" dirty="0" err="1"/>
              <a:t>debes</a:t>
            </a:r>
            <a:r>
              <a:rPr lang="en-GB" dirty="0"/>
              <a:t> </a:t>
            </a:r>
            <a:r>
              <a:rPr lang="en-GB" dirty="0" err="1"/>
              <a:t>asegúrate</a:t>
            </a:r>
            <a:r>
              <a:rPr lang="en-GB" dirty="0"/>
              <a:t> de que la zona de trabajo está bien iluminada. </a:t>
            </a:r>
          </a:p>
          <a:p>
            <a:pPr marL="342900" indent="-342900">
              <a:buBlip>
                <a:blip r:embed="rId3"/>
              </a:buBlip>
            </a:pPr>
            <a:endParaRPr lang="en-GB" dirty="0"/>
          </a:p>
          <a:p>
            <a:pPr marL="342900" indent="-342900">
              <a:buBlip>
                <a:blip r:embed="rId3"/>
              </a:buBlip>
            </a:pPr>
            <a:r>
              <a:rPr lang="en-GB" b="1" dirty="0">
                <a:solidFill>
                  <a:schemeClr val="accent2"/>
                </a:solidFill>
              </a:rPr>
              <a:t>Di “no” a las Notificaciones: </a:t>
            </a:r>
            <a:r>
              <a:rPr lang="en-GB" dirty="0"/>
              <a:t>Intenta desactivar las notificaciones que no sean imprescindibles, esto </a:t>
            </a:r>
            <a:r>
              <a:rPr lang="en-GB" dirty="0" err="1"/>
              <a:t>permitirá</a:t>
            </a:r>
            <a:r>
              <a:rPr lang="en-GB" dirty="0"/>
              <a:t> </a:t>
            </a:r>
            <a:r>
              <a:rPr lang="en-GB" dirty="0" err="1"/>
              <a:t>aumentar</a:t>
            </a:r>
            <a:r>
              <a:rPr lang="en-GB" dirty="0"/>
              <a:t> </a:t>
            </a:r>
            <a:r>
              <a:rPr lang="en-GB" dirty="0" err="1"/>
              <a:t>tu</a:t>
            </a:r>
            <a:r>
              <a:rPr lang="en-GB" dirty="0"/>
              <a:t> </a:t>
            </a:r>
            <a:r>
              <a:rPr lang="en-GB" dirty="0" err="1"/>
              <a:t>concentración</a:t>
            </a:r>
            <a:r>
              <a:rPr lang="en-GB" dirty="0"/>
              <a:t>. </a:t>
            </a:r>
          </a:p>
          <a:p>
            <a:pPr marL="342900" indent="-342900">
              <a:buBlip>
                <a:blip r:embed="rId3"/>
              </a:buBlip>
            </a:pPr>
            <a:endParaRPr lang="en-GB" dirty="0"/>
          </a:p>
          <a:p>
            <a:pPr marL="342900" indent="-342900">
              <a:buBlip>
                <a:blip r:embed="rId3"/>
              </a:buBlip>
            </a:pPr>
            <a:r>
              <a:rPr lang="en-GB" b="1" dirty="0" err="1">
                <a:solidFill>
                  <a:schemeClr val="accent2"/>
                </a:solidFill>
              </a:rPr>
              <a:t>Dieta</a:t>
            </a:r>
            <a:r>
              <a:rPr lang="en-GB" b="1" dirty="0">
                <a:solidFill>
                  <a:schemeClr val="accent2"/>
                </a:solidFill>
              </a:rPr>
              <a:t> Digital: </a:t>
            </a:r>
            <a:r>
              <a:rPr lang="en-GB" dirty="0"/>
              <a:t>Siempre que sea posible, desconecta. Los estudios han demostrado que hacer pequeñas pausas aumenta la productividad y reduce los niveles de estrés. </a:t>
            </a:r>
          </a:p>
          <a:p>
            <a:pPr marL="0" indent="0"/>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Características </a:t>
            </a:r>
          </a:p>
        </p:txBody>
      </p:sp>
    </p:spTree>
    <p:extLst>
      <p:ext uri="{BB962C8B-B14F-4D97-AF65-F5344CB8AC3E}">
        <p14:creationId xmlns:p14="http://schemas.microsoft.com/office/powerpoint/2010/main" val="46667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5257"/>
            <a:ext cx="10595237" cy="3272344"/>
          </a:xfrm>
        </p:spPr>
        <p:txBody>
          <a:bodyPr/>
          <a:lstStyle/>
          <a:p>
            <a:pPr marL="342900" indent="-342900">
              <a:buBlip>
                <a:blip r:embed="rId3"/>
              </a:buBlip>
            </a:pPr>
            <a:r>
              <a:rPr lang="en-GB" b="1" dirty="0">
                <a:solidFill>
                  <a:schemeClr val="accent2"/>
                </a:solidFill>
              </a:rPr>
              <a:t>Sistema de Amigos: </a:t>
            </a:r>
            <a:r>
              <a:rPr lang="en-GB" dirty="0"/>
              <a:t>Los mentores o líderes, así como los compañeros de trabajo, son esenciales para fomentar la </a:t>
            </a:r>
            <a:r>
              <a:rPr lang="en-GB" dirty="0" err="1"/>
              <a:t>desconexión</a:t>
            </a:r>
            <a:r>
              <a:rPr lang="en-GB" dirty="0"/>
              <a:t> y detox digital. Si la organización tiene una fuerte cultura de ¨</a:t>
            </a:r>
            <a:r>
              <a:rPr lang="en-GB" dirty="0" err="1"/>
              <a:t>Bienestar</a:t>
            </a:r>
            <a:r>
              <a:rPr lang="en-GB" dirty="0"/>
              <a:t> Digital¨ asegúrate de que todos los empleados </a:t>
            </a:r>
            <a:r>
              <a:rPr lang="en-GB" dirty="0" err="1"/>
              <a:t>están</a:t>
            </a:r>
            <a:r>
              <a:rPr lang="en-GB" dirty="0"/>
              <a:t> </a:t>
            </a:r>
            <a:r>
              <a:rPr lang="en-GB" dirty="0" err="1"/>
              <a:t>involucrados</a:t>
            </a:r>
            <a:r>
              <a:rPr lang="en-GB" dirty="0"/>
              <a:t> </a:t>
            </a:r>
            <a:r>
              <a:rPr lang="en-GB" dirty="0" err="1"/>
              <a:t>en</a:t>
            </a:r>
            <a:r>
              <a:rPr lang="en-GB" dirty="0"/>
              <a:t> </a:t>
            </a:r>
            <a:r>
              <a:rPr lang="en-GB" dirty="0" err="1"/>
              <a:t>esta</a:t>
            </a:r>
            <a:r>
              <a:rPr lang="en-GB" dirty="0"/>
              <a:t>. </a:t>
            </a:r>
          </a:p>
          <a:p>
            <a:pPr marL="0" indent="0"/>
            <a:endParaRPr lang="en-GB" dirty="0"/>
          </a:p>
          <a:p>
            <a:pPr marL="342900" indent="-342900">
              <a:buBlip>
                <a:blip r:embed="rId3"/>
              </a:buBlip>
            </a:pPr>
            <a:r>
              <a:rPr lang="en-GB" dirty="0"/>
              <a:t>Como líder, puede ser fácil dejarse llevar por el trabajo y no darse cuenta de </a:t>
            </a:r>
            <a:r>
              <a:rPr lang="en-GB" dirty="0" err="1"/>
              <a:t>algunos</a:t>
            </a:r>
            <a:r>
              <a:rPr lang="en-GB" dirty="0"/>
              <a:t> </a:t>
            </a:r>
            <a:r>
              <a:rPr lang="en-GB" dirty="0" err="1"/>
              <a:t>síntomas</a:t>
            </a:r>
            <a:r>
              <a:rPr lang="en-GB" dirty="0"/>
              <a:t> clave de que algunos miembros de su equipo pueden necesitar apoyo adicional. En la siguiente sección de este módulo exploraremos cómo </a:t>
            </a:r>
            <a:r>
              <a:rPr lang="en-GB" dirty="0" err="1"/>
              <a:t>identificar</a:t>
            </a:r>
            <a:r>
              <a:rPr lang="en-GB" dirty="0"/>
              <a:t> </a:t>
            </a:r>
            <a:r>
              <a:rPr lang="en-GB" dirty="0" err="1"/>
              <a:t>algunas</a:t>
            </a:r>
            <a:r>
              <a:rPr lang="en-GB" dirty="0"/>
              <a:t> de las </a:t>
            </a:r>
            <a:r>
              <a:rPr lang="en-GB" dirty="0" err="1"/>
              <a:t>señales</a:t>
            </a:r>
            <a:r>
              <a:rPr lang="en-GB" dirty="0"/>
              <a:t> clave de la </a:t>
            </a:r>
            <a:r>
              <a:rPr lang="en-GB" dirty="0" err="1"/>
              <a:t>falta</a:t>
            </a:r>
            <a:r>
              <a:rPr lang="en-GB" dirty="0"/>
              <a:t> de </a:t>
            </a:r>
            <a:r>
              <a:rPr lang="en-GB" dirty="0" err="1"/>
              <a:t>salud</a:t>
            </a:r>
            <a:r>
              <a:rPr lang="en-GB" dirty="0"/>
              <a:t> digital para que puedas apoyar mejor a tu equipo. </a:t>
            </a:r>
          </a:p>
          <a:p>
            <a:pPr marL="342900" indent="-342900">
              <a:buBlip>
                <a:blip r:embed="rId3"/>
              </a:buBlip>
            </a:pPr>
            <a:r>
              <a:rPr lang="en-GB" dirty="0"/>
              <a:t>Pero antes, es hora de hacer un ejercicio de </a:t>
            </a:r>
            <a:r>
              <a:rPr lang="en-GB" dirty="0" err="1"/>
              <a:t>reflexión</a:t>
            </a:r>
            <a:r>
              <a:rPr lang="en-GB" dirty="0"/>
              <a:t>…</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Características </a:t>
            </a:r>
          </a:p>
        </p:txBody>
      </p:sp>
    </p:spTree>
    <p:extLst>
      <p:ext uri="{BB962C8B-B14F-4D97-AF65-F5344CB8AC3E}">
        <p14:creationId xmlns:p14="http://schemas.microsoft.com/office/powerpoint/2010/main" val="29371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473504"/>
            <a:ext cx="10595236" cy="803654"/>
          </a:xfrm>
        </p:spPr>
        <p:txBody>
          <a:bodyPr/>
          <a:lstStyle/>
          <a:p>
            <a:r>
              <a:rPr lang="en-GB" b="1" dirty="0">
                <a:solidFill>
                  <a:schemeClr val="bg1"/>
                </a:solidFill>
                <a:highlight>
                  <a:srgbClr val="008000"/>
                </a:highlight>
              </a:rPr>
              <a:t>Ejercicio de </a:t>
            </a:r>
            <a:r>
              <a:rPr lang="en-GB" b="1" dirty="0" err="1">
                <a:solidFill>
                  <a:schemeClr val="bg1"/>
                </a:solidFill>
                <a:highlight>
                  <a:srgbClr val="008000"/>
                </a:highlight>
              </a:rPr>
              <a:t>Reflexión</a:t>
            </a:r>
            <a:r>
              <a:rPr lang="en-GB" b="1" dirty="0">
                <a:solidFill>
                  <a:schemeClr val="bg1"/>
                </a:solidFill>
                <a:highlight>
                  <a:srgbClr val="008000"/>
                </a:highlight>
              </a:rPr>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277158"/>
            <a:ext cx="10595236" cy="4759252"/>
          </a:xfrm>
          <a:prstGeom prst="rect">
            <a:avLst/>
          </a:prstGeom>
          <a:noFill/>
        </p:spPr>
        <p:txBody>
          <a:bodyPr wrap="square">
            <a:spAutoFit/>
          </a:bodyPr>
          <a:lstStyle/>
          <a:p>
            <a:pPr marL="457200" lvl="0" indent="-457200">
              <a:lnSpc>
                <a:spcPct val="90000"/>
              </a:lnSpc>
              <a:spcBef>
                <a:spcPts val="1000"/>
              </a:spcBef>
              <a:buClr>
                <a:srgbClr val="0D9390"/>
              </a:buClr>
              <a:buBlip>
                <a:blip r:embed="rId3"/>
              </a:buBlip>
              <a:defRPr/>
            </a:pPr>
            <a:r>
              <a:rPr lang="en-US" sz="2400" dirty="0" err="1">
                <a:solidFill>
                  <a:srgbClr val="000000"/>
                </a:solidFill>
              </a:rPr>
              <a:t>Piensa</a:t>
            </a:r>
            <a:r>
              <a:rPr lang="en-US" sz="2400" dirty="0">
                <a:solidFill>
                  <a:srgbClr val="000000"/>
                </a:solidFill>
              </a:rPr>
              <a:t> en marzo de 2020 y en el cambio al </a:t>
            </a:r>
            <a:r>
              <a:rPr lang="en-US" sz="2400" dirty="0" err="1">
                <a:solidFill>
                  <a:srgbClr val="000000"/>
                </a:solidFill>
              </a:rPr>
              <a:t>trabajo</a:t>
            </a:r>
            <a:r>
              <a:rPr lang="en-US" sz="2400" dirty="0">
                <a:solidFill>
                  <a:srgbClr val="000000"/>
                </a:solidFill>
              </a:rPr>
              <a:t> </a:t>
            </a:r>
            <a:r>
              <a:rPr lang="en-US" sz="2400" dirty="0" err="1">
                <a:solidFill>
                  <a:srgbClr val="000000"/>
                </a:solidFill>
              </a:rPr>
              <a:t>en</a:t>
            </a:r>
            <a:r>
              <a:rPr lang="en-US" sz="2400" dirty="0">
                <a:solidFill>
                  <a:srgbClr val="000000"/>
                </a:solidFill>
              </a:rPr>
              <a:t> </a:t>
            </a:r>
            <a:r>
              <a:rPr lang="en-US" sz="2400" dirty="0" err="1">
                <a:solidFill>
                  <a:srgbClr val="000000"/>
                </a:solidFill>
              </a:rPr>
              <a:t>remoto</a:t>
            </a:r>
            <a:r>
              <a:rPr lang="en-US" sz="2400" dirty="0">
                <a:solidFill>
                  <a:srgbClr val="000000"/>
                </a:solidFill>
              </a:rPr>
              <a:t>. </a:t>
            </a:r>
            <a:r>
              <a:rPr lang="en-US" sz="2400" dirty="0" err="1">
                <a:solidFill>
                  <a:srgbClr val="000000"/>
                </a:solidFill>
              </a:rPr>
              <a:t>Reflexiona</a:t>
            </a:r>
            <a:r>
              <a:rPr lang="en-US" sz="2400" dirty="0">
                <a:solidFill>
                  <a:srgbClr val="000000"/>
                </a:solidFill>
              </a:rPr>
              <a:t> sobre cómo afectó esta transformación a </a:t>
            </a:r>
            <a:r>
              <a:rPr lang="en-US" sz="2400" dirty="0" err="1">
                <a:solidFill>
                  <a:srgbClr val="000000"/>
                </a:solidFill>
              </a:rPr>
              <a:t>tu</a:t>
            </a:r>
            <a:r>
              <a:rPr lang="en-US" sz="2400" dirty="0">
                <a:solidFill>
                  <a:srgbClr val="000000"/>
                </a:solidFill>
              </a:rPr>
              <a:t> papel en la </a:t>
            </a:r>
            <a:r>
              <a:rPr lang="en-US" sz="2400" dirty="0" err="1">
                <a:solidFill>
                  <a:srgbClr val="000000"/>
                </a:solidFill>
              </a:rPr>
              <a:t>gestión</a:t>
            </a:r>
            <a:r>
              <a:rPr lang="en-US" sz="2400" dirty="0">
                <a:solidFill>
                  <a:srgbClr val="000000"/>
                </a:solidFill>
              </a:rPr>
              <a:t> del </a:t>
            </a:r>
            <a:r>
              <a:rPr lang="en-US" sz="2400" dirty="0" err="1">
                <a:solidFill>
                  <a:srgbClr val="000000"/>
                </a:solidFill>
              </a:rPr>
              <a:t>equipo</a:t>
            </a:r>
            <a:r>
              <a:rPr lang="en-US" sz="2400" dirty="0">
                <a:solidFill>
                  <a:srgbClr val="000000"/>
                </a:solidFill>
              </a:rPr>
              <a:t> </a:t>
            </a:r>
            <a:r>
              <a:rPr lang="en-US" sz="2400" dirty="0" err="1">
                <a:solidFill>
                  <a:srgbClr val="000000"/>
                </a:solidFill>
              </a:rPr>
              <a:t>dentro</a:t>
            </a:r>
            <a:r>
              <a:rPr lang="en-US" sz="2400" dirty="0">
                <a:solidFill>
                  <a:srgbClr val="000000"/>
                </a:solidFill>
              </a:rPr>
              <a:t> de </a:t>
            </a:r>
            <a:r>
              <a:rPr lang="en-US" sz="2400" dirty="0" err="1">
                <a:solidFill>
                  <a:srgbClr val="000000"/>
                </a:solidFill>
              </a:rPr>
              <a:t>una</a:t>
            </a:r>
            <a:r>
              <a:rPr lang="en-US" sz="2400" dirty="0">
                <a:solidFill>
                  <a:srgbClr val="000000"/>
                </a:solidFill>
              </a:rPr>
              <a:t> </a:t>
            </a:r>
            <a:r>
              <a:rPr lang="en-US" sz="2400" dirty="0" err="1">
                <a:solidFill>
                  <a:srgbClr val="000000"/>
                </a:solidFill>
              </a:rPr>
              <a:t>organización</a:t>
            </a:r>
            <a:r>
              <a:rPr lang="en-US" sz="2400" dirty="0">
                <a:solidFill>
                  <a:srgbClr val="000000"/>
                </a:solidFill>
              </a:rPr>
              <a:t> del tercer sector. Contempla los siguientes aspectos:</a:t>
            </a:r>
          </a:p>
          <a:p>
            <a:pPr lvl="0">
              <a:lnSpc>
                <a:spcPct val="90000"/>
              </a:lnSpc>
              <a:spcBef>
                <a:spcPts val="1000"/>
              </a:spcBef>
              <a:buClr>
                <a:srgbClr val="0D9390"/>
              </a:buClr>
              <a:defRPr/>
            </a:pPr>
            <a:r>
              <a:rPr lang="en-US" sz="2400" b="1" dirty="0">
                <a:solidFill>
                  <a:srgbClr val="000000"/>
                </a:solidFill>
              </a:rPr>
              <a:t>Retos en la gestión de equipos:</a:t>
            </a:r>
          </a:p>
          <a:p>
            <a:pPr marL="914400" lvl="1" indent="-457200">
              <a:lnSpc>
                <a:spcPct val="90000"/>
              </a:lnSpc>
              <a:spcBef>
                <a:spcPts val="1000"/>
              </a:spcBef>
              <a:buClr>
                <a:srgbClr val="0D9390"/>
              </a:buClr>
              <a:buFont typeface="Arial" panose="020B0604020202020204" pitchFamily="34" charset="0"/>
              <a:buChar char="•"/>
              <a:defRPr/>
            </a:pPr>
            <a:r>
              <a:rPr lang="en-US" sz="2400" dirty="0">
                <a:solidFill>
                  <a:srgbClr val="000000"/>
                </a:solidFill>
              </a:rPr>
              <a:t>¿</a:t>
            </a:r>
            <a:r>
              <a:rPr lang="en-US" sz="2400" dirty="0" err="1">
                <a:solidFill>
                  <a:srgbClr val="000000"/>
                </a:solidFill>
              </a:rPr>
              <a:t>Te</a:t>
            </a:r>
            <a:r>
              <a:rPr lang="en-US" sz="2400" dirty="0">
                <a:solidFill>
                  <a:srgbClr val="000000"/>
                </a:solidFill>
              </a:rPr>
              <a:t> has enfrentado a algún reto a la hora de </a:t>
            </a:r>
            <a:r>
              <a:rPr lang="en-US" sz="2400" dirty="0" err="1">
                <a:solidFill>
                  <a:srgbClr val="000000"/>
                </a:solidFill>
              </a:rPr>
              <a:t>gestionar</a:t>
            </a:r>
            <a:r>
              <a:rPr lang="en-US" sz="2400" dirty="0">
                <a:solidFill>
                  <a:srgbClr val="000000"/>
                </a:solidFill>
              </a:rPr>
              <a:t> un equipo </a:t>
            </a:r>
            <a:r>
              <a:rPr lang="en-US" sz="2400" dirty="0" err="1">
                <a:solidFill>
                  <a:srgbClr val="000000"/>
                </a:solidFill>
              </a:rPr>
              <a:t>en</a:t>
            </a:r>
            <a:r>
              <a:rPr lang="en-US" sz="2400" dirty="0">
                <a:solidFill>
                  <a:srgbClr val="000000"/>
                </a:solidFill>
              </a:rPr>
              <a:t> </a:t>
            </a:r>
            <a:r>
              <a:rPr lang="en-US" sz="2400" dirty="0" err="1">
                <a:solidFill>
                  <a:srgbClr val="000000"/>
                </a:solidFill>
              </a:rPr>
              <a:t>el</a:t>
            </a:r>
            <a:r>
              <a:rPr lang="en-US" sz="2400" dirty="0">
                <a:solidFill>
                  <a:srgbClr val="000000"/>
                </a:solidFill>
              </a:rPr>
              <a:t> entorno de trabajo virtual?</a:t>
            </a:r>
          </a:p>
          <a:p>
            <a:pPr marL="914400" lvl="1" indent="-457200">
              <a:lnSpc>
                <a:spcPct val="90000"/>
              </a:lnSpc>
              <a:spcBef>
                <a:spcPts val="1000"/>
              </a:spcBef>
              <a:buClr>
                <a:srgbClr val="0D9390"/>
              </a:buClr>
              <a:buFont typeface="Arial" panose="020B0604020202020204" pitchFamily="34" charset="0"/>
              <a:buChar char="•"/>
              <a:defRPr/>
            </a:pPr>
            <a:r>
              <a:rPr lang="en-US" sz="2400" dirty="0">
                <a:solidFill>
                  <a:srgbClr val="000000"/>
                </a:solidFill>
              </a:rPr>
              <a:t>En caso afirmativo, ¿qué áreas específicas </a:t>
            </a:r>
            <a:r>
              <a:rPr lang="en-US" sz="2400" dirty="0" err="1">
                <a:solidFill>
                  <a:srgbClr val="000000"/>
                </a:solidFill>
              </a:rPr>
              <a:t>presentaron</a:t>
            </a:r>
            <a:r>
              <a:rPr lang="en-US" sz="2400" dirty="0">
                <a:solidFill>
                  <a:srgbClr val="000000"/>
                </a:solidFill>
              </a:rPr>
              <a:t> </a:t>
            </a:r>
            <a:r>
              <a:rPr lang="en-US" sz="2400" dirty="0" err="1">
                <a:solidFill>
                  <a:srgbClr val="000000"/>
                </a:solidFill>
              </a:rPr>
              <a:t>más</a:t>
            </a:r>
            <a:r>
              <a:rPr lang="en-US" sz="2400" dirty="0">
                <a:solidFill>
                  <a:srgbClr val="000000"/>
                </a:solidFill>
              </a:rPr>
              <a:t> </a:t>
            </a:r>
            <a:r>
              <a:rPr lang="en-US" sz="2400" dirty="0" err="1">
                <a:solidFill>
                  <a:srgbClr val="000000"/>
                </a:solidFill>
              </a:rPr>
              <a:t>dificultades</a:t>
            </a:r>
            <a:r>
              <a:rPr lang="en-US" sz="2400" dirty="0">
                <a:solidFill>
                  <a:srgbClr val="000000"/>
                </a:solidFill>
              </a:rPr>
              <a:t> en la gestión de equipos?</a:t>
            </a:r>
          </a:p>
          <a:p>
            <a:pPr>
              <a:lnSpc>
                <a:spcPct val="90000"/>
              </a:lnSpc>
              <a:spcBef>
                <a:spcPts val="1000"/>
              </a:spcBef>
              <a:buClr>
                <a:srgbClr val="0D9390"/>
              </a:buClr>
              <a:defRPr/>
            </a:pPr>
            <a:r>
              <a:rPr lang="en-US" sz="2400" b="1" dirty="0">
                <a:solidFill>
                  <a:srgbClr val="000000"/>
                </a:solidFill>
              </a:rPr>
              <a:t>Estrategias eficaces:</a:t>
            </a:r>
          </a:p>
          <a:p>
            <a:pPr marL="800100" lvl="1" indent="-342900">
              <a:lnSpc>
                <a:spcPct val="90000"/>
              </a:lnSpc>
              <a:spcBef>
                <a:spcPts val="1000"/>
              </a:spcBef>
              <a:buClr>
                <a:srgbClr val="0D9390"/>
              </a:buClr>
              <a:buFont typeface="Arial" panose="020B0604020202020204" pitchFamily="34" charset="0"/>
              <a:buChar char="•"/>
              <a:defRPr/>
            </a:pPr>
            <a:r>
              <a:rPr lang="en-US" sz="2400" dirty="0" err="1">
                <a:solidFill>
                  <a:srgbClr val="000000"/>
                </a:solidFill>
              </a:rPr>
              <a:t>Identifica</a:t>
            </a:r>
            <a:r>
              <a:rPr lang="en-US" sz="2400" dirty="0">
                <a:solidFill>
                  <a:srgbClr val="000000"/>
                </a:solidFill>
              </a:rPr>
              <a:t> estrategias o prácticas que hayan demostrado su eficacia para mantener la cohesión y la productividad del equipo.</a:t>
            </a: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909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b="1" dirty="0"/>
              <a:t>Ejercicio de </a:t>
            </a:r>
            <a:r>
              <a:rPr lang="en-GB" b="1" dirty="0" err="1"/>
              <a:t>Reflexión</a:t>
            </a:r>
            <a:r>
              <a:rPr lang="en-GB" b="1"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26217"/>
            <a:ext cx="10595236" cy="5128583"/>
          </a:xfrm>
          <a:prstGeom prst="rect">
            <a:avLst/>
          </a:prstGeom>
          <a:noFill/>
        </p:spPr>
        <p:txBody>
          <a:bodyPr wrap="square">
            <a:spAutoFit/>
          </a:bodyPr>
          <a:lstStyle/>
          <a:p>
            <a:pPr>
              <a:lnSpc>
                <a:spcPct val="90000"/>
              </a:lnSpc>
              <a:spcBef>
                <a:spcPts val="1000"/>
              </a:spcBef>
              <a:buClr>
                <a:srgbClr val="0D9390"/>
              </a:buClr>
              <a:defRPr/>
            </a:pPr>
            <a:r>
              <a:rPr lang="en-US" sz="2400" b="1" dirty="0" err="1">
                <a:solidFill>
                  <a:srgbClr val="000000"/>
                </a:solidFill>
              </a:rPr>
              <a:t>Estrategias</a:t>
            </a:r>
            <a:r>
              <a:rPr lang="en-US" sz="2400" b="1" dirty="0">
                <a:solidFill>
                  <a:srgbClr val="000000"/>
                </a:solidFill>
              </a:rPr>
              <a:t> </a:t>
            </a:r>
            <a:r>
              <a:rPr lang="en-US" sz="2400" b="1" dirty="0" err="1">
                <a:solidFill>
                  <a:srgbClr val="000000"/>
                </a:solidFill>
              </a:rPr>
              <a:t>eficaces</a:t>
            </a:r>
            <a:r>
              <a:rPr lang="en-US" sz="2400" b="1" dirty="0">
                <a:solidFill>
                  <a:srgbClr val="000000"/>
                </a:solidFill>
              </a:rPr>
              <a:t>:</a:t>
            </a:r>
          </a:p>
          <a:p>
            <a:pPr marL="800100" lvl="1" indent="-342900">
              <a:lnSpc>
                <a:spcPct val="90000"/>
              </a:lnSpc>
              <a:spcBef>
                <a:spcPts val="1000"/>
              </a:spcBef>
              <a:buClr>
                <a:srgbClr val="0D9390"/>
              </a:buClr>
              <a:buFont typeface="Arial" panose="020B0604020202020204" pitchFamily="34" charset="0"/>
              <a:buChar char="•"/>
              <a:defRPr/>
            </a:pPr>
            <a:r>
              <a:rPr lang="en-US" sz="2400" dirty="0">
                <a:solidFill>
                  <a:srgbClr val="000000"/>
                </a:solidFill>
              </a:rPr>
              <a:t>¿Qué acciones llevó a cabo como líder que contribuyeron positivamente al bienestar de su equipo?</a:t>
            </a:r>
          </a:p>
          <a:p>
            <a:pPr lvl="1">
              <a:lnSpc>
                <a:spcPct val="90000"/>
              </a:lnSpc>
              <a:spcBef>
                <a:spcPts val="1000"/>
              </a:spcBef>
              <a:buClr>
                <a:srgbClr val="0D9390"/>
              </a:buClr>
              <a:defRPr/>
            </a:pPr>
            <a:r>
              <a:rPr lang="en-US" sz="2400" b="1" dirty="0" err="1">
                <a:solidFill>
                  <a:srgbClr val="000000"/>
                </a:solidFill>
              </a:rPr>
              <a:t>Enfoques</a:t>
            </a:r>
            <a:r>
              <a:rPr lang="en-US" sz="2400" b="1" dirty="0">
                <a:solidFill>
                  <a:srgbClr val="000000"/>
                </a:solidFill>
              </a:rPr>
              <a:t> </a:t>
            </a:r>
            <a:r>
              <a:rPr lang="en-US" sz="2400" b="1" dirty="0" err="1">
                <a:solidFill>
                  <a:srgbClr val="000000"/>
                </a:solidFill>
              </a:rPr>
              <a:t>Innovadores</a:t>
            </a:r>
            <a:r>
              <a:rPr lang="en-US" sz="2400" b="1" dirty="0">
                <a:solidFill>
                  <a:srgbClr val="000000"/>
                </a:solidFill>
              </a:rPr>
              <a:t>:</a:t>
            </a:r>
          </a:p>
          <a:p>
            <a:pPr lvl="1">
              <a:lnSpc>
                <a:spcPct val="90000"/>
              </a:lnSpc>
              <a:spcBef>
                <a:spcPts val="1000"/>
              </a:spcBef>
              <a:buClr>
                <a:srgbClr val="0D9390"/>
              </a:buClr>
              <a:defRPr/>
            </a:pPr>
            <a:r>
              <a:rPr lang="en-US" sz="2400" dirty="0">
                <a:solidFill>
                  <a:srgbClr val="000000"/>
                </a:solidFill>
              </a:rPr>
              <a:t>En retrospectiva, </a:t>
            </a:r>
            <a:r>
              <a:rPr lang="en-US" sz="2400" dirty="0" err="1">
                <a:solidFill>
                  <a:srgbClr val="000000"/>
                </a:solidFill>
              </a:rPr>
              <a:t>considera</a:t>
            </a:r>
            <a:r>
              <a:rPr lang="en-US" sz="2400" dirty="0">
                <a:solidFill>
                  <a:srgbClr val="000000"/>
                </a:solidFill>
              </a:rPr>
              <a:t> si hay algún aspecto de la gestión de equipos que ahora gestionaría de forma diferente.</a:t>
            </a:r>
          </a:p>
          <a:p>
            <a:pPr lvl="1">
              <a:lnSpc>
                <a:spcPct val="90000"/>
              </a:lnSpc>
              <a:spcBef>
                <a:spcPts val="1000"/>
              </a:spcBef>
              <a:buClr>
                <a:srgbClr val="0D9390"/>
              </a:buClr>
              <a:defRPr/>
            </a:pPr>
            <a:r>
              <a:rPr lang="en-US" sz="2400" dirty="0">
                <a:solidFill>
                  <a:srgbClr val="000000"/>
                </a:solidFill>
              </a:rPr>
              <a:t>¿Cómo ha influido la </a:t>
            </a:r>
            <a:r>
              <a:rPr lang="en-US" sz="2400" dirty="0" err="1">
                <a:solidFill>
                  <a:srgbClr val="000000"/>
                </a:solidFill>
              </a:rPr>
              <a:t>experiencia</a:t>
            </a:r>
            <a:r>
              <a:rPr lang="en-US" sz="2400" dirty="0">
                <a:solidFill>
                  <a:srgbClr val="000000"/>
                </a:solidFill>
              </a:rPr>
              <a:t> </a:t>
            </a:r>
            <a:r>
              <a:rPr lang="en-US" sz="2400" dirty="0" err="1">
                <a:solidFill>
                  <a:srgbClr val="000000"/>
                </a:solidFill>
              </a:rPr>
              <a:t>adquirida</a:t>
            </a:r>
            <a:r>
              <a:rPr lang="en-US" sz="2400" dirty="0">
                <a:solidFill>
                  <a:srgbClr val="000000"/>
                </a:solidFill>
              </a:rPr>
              <a:t> </a:t>
            </a:r>
            <a:r>
              <a:rPr lang="en-US" sz="2400" dirty="0" err="1">
                <a:solidFill>
                  <a:srgbClr val="000000"/>
                </a:solidFill>
              </a:rPr>
              <a:t>en</a:t>
            </a:r>
            <a:r>
              <a:rPr lang="en-US" sz="2400" dirty="0">
                <a:solidFill>
                  <a:srgbClr val="000000"/>
                </a:solidFill>
              </a:rPr>
              <a:t> </a:t>
            </a:r>
            <a:r>
              <a:rPr lang="en-US" sz="2400" dirty="0" err="1">
                <a:solidFill>
                  <a:srgbClr val="000000"/>
                </a:solidFill>
              </a:rPr>
              <a:t>este</a:t>
            </a:r>
            <a:r>
              <a:rPr lang="en-US" sz="2400" dirty="0">
                <a:solidFill>
                  <a:srgbClr val="000000"/>
                </a:solidFill>
              </a:rPr>
              <a:t> </a:t>
            </a:r>
            <a:r>
              <a:rPr lang="en-US" sz="2400" dirty="0" err="1">
                <a:solidFill>
                  <a:srgbClr val="000000"/>
                </a:solidFill>
              </a:rPr>
              <a:t>tiempo</a:t>
            </a:r>
            <a:r>
              <a:rPr lang="en-US" sz="2400" dirty="0">
                <a:solidFill>
                  <a:srgbClr val="000000"/>
                </a:solidFill>
              </a:rPr>
              <a:t> </a:t>
            </a:r>
            <a:r>
              <a:rPr lang="en-US" sz="2400" dirty="0" err="1">
                <a:solidFill>
                  <a:srgbClr val="000000"/>
                </a:solidFill>
              </a:rPr>
              <a:t>en</a:t>
            </a:r>
            <a:r>
              <a:rPr lang="en-US" sz="2400" dirty="0">
                <a:solidFill>
                  <a:srgbClr val="000000"/>
                </a:solidFill>
              </a:rPr>
              <a:t> </a:t>
            </a:r>
            <a:r>
              <a:rPr lang="en-US" sz="2400" dirty="0" err="1">
                <a:solidFill>
                  <a:srgbClr val="000000"/>
                </a:solidFill>
              </a:rPr>
              <a:t>tu</a:t>
            </a:r>
            <a:r>
              <a:rPr lang="en-US" sz="2400" dirty="0">
                <a:solidFill>
                  <a:srgbClr val="000000"/>
                </a:solidFill>
              </a:rPr>
              <a:t> enfoque de la gestión de </a:t>
            </a:r>
            <a:r>
              <a:rPr lang="en-US" sz="2400" dirty="0" err="1">
                <a:solidFill>
                  <a:srgbClr val="000000"/>
                </a:solidFill>
              </a:rPr>
              <a:t>equipos</a:t>
            </a:r>
            <a:r>
              <a:rPr lang="en-US" sz="2400" dirty="0">
                <a:solidFill>
                  <a:srgbClr val="000000"/>
                </a:solidFill>
              </a:rPr>
              <a:t> </a:t>
            </a:r>
            <a:r>
              <a:rPr lang="en-US" sz="2400" dirty="0" err="1">
                <a:solidFill>
                  <a:srgbClr val="000000"/>
                </a:solidFill>
              </a:rPr>
              <a:t>empleando</a:t>
            </a:r>
            <a:r>
              <a:rPr lang="en-US" sz="2400" dirty="0">
                <a:solidFill>
                  <a:srgbClr val="000000"/>
                </a:solidFill>
              </a:rPr>
              <a:t> </a:t>
            </a:r>
            <a:r>
              <a:rPr lang="en-US" sz="2400" dirty="0" err="1">
                <a:solidFill>
                  <a:srgbClr val="000000"/>
                </a:solidFill>
              </a:rPr>
              <a:t>medios</a:t>
            </a:r>
            <a:r>
              <a:rPr lang="en-US" sz="2400" dirty="0">
                <a:solidFill>
                  <a:srgbClr val="000000"/>
                </a:solidFill>
              </a:rPr>
              <a:t> </a:t>
            </a:r>
            <a:r>
              <a:rPr lang="en-US" sz="2400" dirty="0" err="1">
                <a:solidFill>
                  <a:srgbClr val="000000"/>
                </a:solidFill>
              </a:rPr>
              <a:t>digitales</a:t>
            </a:r>
            <a:r>
              <a:rPr lang="en-US" sz="2400" dirty="0">
                <a:solidFill>
                  <a:srgbClr val="000000"/>
                </a:solidFill>
              </a:rPr>
              <a:t>?</a:t>
            </a:r>
          </a:p>
          <a:p>
            <a:pPr lvl="0">
              <a:lnSpc>
                <a:spcPct val="90000"/>
              </a:lnSpc>
              <a:spcBef>
                <a:spcPts val="1000"/>
              </a:spcBef>
              <a:buClr>
                <a:srgbClr val="0D9390"/>
              </a:buClr>
              <a:defRPr/>
            </a:pPr>
            <a:r>
              <a:rPr lang="en-US" sz="2400" dirty="0">
                <a:solidFill>
                  <a:srgbClr val="000000"/>
                </a:solidFill>
              </a:rPr>
              <a:t>Este ejercicio de reflexión está diseñado para ayudarte a </a:t>
            </a:r>
            <a:r>
              <a:rPr lang="en-US" sz="2400" dirty="0" err="1">
                <a:solidFill>
                  <a:srgbClr val="000000"/>
                </a:solidFill>
              </a:rPr>
              <a:t>extraer</a:t>
            </a:r>
            <a:r>
              <a:rPr lang="en-US" sz="2400" dirty="0">
                <a:solidFill>
                  <a:srgbClr val="000000"/>
                </a:solidFill>
              </a:rPr>
              <a:t> </a:t>
            </a:r>
            <a:r>
              <a:rPr lang="en-US" sz="2400" dirty="0" err="1">
                <a:solidFill>
                  <a:srgbClr val="000000"/>
                </a:solidFill>
              </a:rPr>
              <a:t>aprendizajes</a:t>
            </a:r>
            <a:r>
              <a:rPr lang="en-US" sz="2400" dirty="0">
                <a:solidFill>
                  <a:srgbClr val="000000"/>
                </a:solidFill>
              </a:rPr>
              <a:t> de tus experiencias y </a:t>
            </a:r>
            <a:r>
              <a:rPr lang="en-US" sz="2400" dirty="0" err="1">
                <a:solidFill>
                  <a:srgbClr val="000000"/>
                </a:solidFill>
              </a:rPr>
              <a:t>aplicarlas</a:t>
            </a:r>
            <a:r>
              <a:rPr lang="en-US" sz="2400" dirty="0">
                <a:solidFill>
                  <a:srgbClr val="000000"/>
                </a:solidFill>
              </a:rPr>
              <a:t> </a:t>
            </a:r>
            <a:r>
              <a:rPr lang="en-US" sz="2400" dirty="0" err="1">
                <a:solidFill>
                  <a:srgbClr val="000000"/>
                </a:solidFill>
              </a:rPr>
              <a:t>en</a:t>
            </a:r>
            <a:r>
              <a:rPr lang="en-US" sz="2400" dirty="0">
                <a:solidFill>
                  <a:srgbClr val="000000"/>
                </a:solidFill>
              </a:rPr>
              <a:t> </a:t>
            </a:r>
            <a:r>
              <a:rPr lang="en-US" sz="2400" dirty="0" err="1">
                <a:solidFill>
                  <a:srgbClr val="000000"/>
                </a:solidFill>
              </a:rPr>
              <a:t>tu</a:t>
            </a:r>
            <a:r>
              <a:rPr lang="en-US" sz="2400" dirty="0">
                <a:solidFill>
                  <a:srgbClr val="000000"/>
                </a:solidFill>
              </a:rPr>
              <a:t> día a día </a:t>
            </a:r>
            <a:r>
              <a:rPr lang="en-US" sz="2400" dirty="0" err="1">
                <a:solidFill>
                  <a:srgbClr val="000000"/>
                </a:solidFill>
              </a:rPr>
              <a:t>como</a:t>
            </a:r>
            <a:r>
              <a:rPr lang="en-US" sz="2400" dirty="0">
                <a:solidFill>
                  <a:srgbClr val="000000"/>
                </a:solidFill>
              </a:rPr>
              <a:t> </a:t>
            </a:r>
            <a:r>
              <a:rPr lang="en-US" sz="2400" dirty="0" err="1">
                <a:solidFill>
                  <a:srgbClr val="000000"/>
                </a:solidFill>
              </a:rPr>
              <a:t>líder</a:t>
            </a:r>
            <a:r>
              <a:rPr lang="en-US" sz="2400" dirty="0">
                <a:solidFill>
                  <a:srgbClr val="000000"/>
                </a:solidFill>
              </a:rPr>
              <a:t> y </a:t>
            </a:r>
            <a:r>
              <a:rPr lang="en-US" sz="2400" dirty="0" err="1">
                <a:solidFill>
                  <a:srgbClr val="000000"/>
                </a:solidFill>
              </a:rPr>
              <a:t>responsable</a:t>
            </a:r>
            <a:r>
              <a:rPr lang="en-US" sz="2400" dirty="0">
                <a:solidFill>
                  <a:srgbClr val="000000"/>
                </a:solidFill>
              </a:rPr>
              <a:t> de la gestión de </a:t>
            </a:r>
            <a:r>
              <a:rPr lang="en-US" sz="2400" dirty="0" err="1">
                <a:solidFill>
                  <a:srgbClr val="000000"/>
                </a:solidFill>
              </a:rPr>
              <a:t>equipos</a:t>
            </a:r>
            <a:r>
              <a:rPr lang="en-US" sz="2400" dirty="0">
                <a:solidFill>
                  <a:srgbClr val="000000"/>
                </a:solidFill>
              </a:rPr>
              <a:t>.</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207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Identificar</a:t>
            </a:r>
            <a:r>
              <a:rPr lang="en-US" dirty="0"/>
              <a:t> </a:t>
            </a:r>
            <a:r>
              <a:rPr lang="en-US" dirty="0" err="1"/>
              <a:t>los</a:t>
            </a:r>
            <a:r>
              <a:rPr lang="en-US" dirty="0"/>
              <a:t> </a:t>
            </a:r>
            <a:r>
              <a:rPr lang="en-US" dirty="0" err="1"/>
              <a:t>Retos</a:t>
            </a:r>
            <a:r>
              <a:rPr lang="en-US" dirty="0"/>
              <a:t> del </a:t>
            </a:r>
            <a:r>
              <a:rPr lang="en-US" dirty="0" err="1"/>
              <a:t>Bienestar</a:t>
            </a:r>
            <a:r>
              <a:rPr lang="en-US" dirty="0"/>
              <a:t> Digital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2229689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en-IE" dirty="0"/>
              <a:t>En </a:t>
            </a:r>
            <a:r>
              <a:rPr lang="en-IE" dirty="0" err="1"/>
              <a:t>esta</a:t>
            </a:r>
            <a:r>
              <a:rPr lang="en-IE" dirty="0"/>
              <a:t> </a:t>
            </a:r>
            <a:r>
              <a:rPr lang="en-IE" dirty="0" err="1"/>
              <a:t>sección</a:t>
            </a:r>
            <a:r>
              <a:rPr lang="en-IE" dirty="0"/>
              <a:t>, </a:t>
            </a:r>
            <a:r>
              <a:rPr lang="en-IE" dirty="0" err="1"/>
              <a:t>aprenderás</a:t>
            </a:r>
            <a:r>
              <a:rPr lang="en-IE" dirty="0"/>
              <a:t> a identificar los </a:t>
            </a:r>
            <a:r>
              <a:rPr lang="en-IE" dirty="0" err="1"/>
              <a:t>retos</a:t>
            </a:r>
            <a:r>
              <a:rPr lang="en-IE" dirty="0"/>
              <a:t> que </a:t>
            </a:r>
            <a:r>
              <a:rPr lang="en-IE" dirty="0" err="1"/>
              <a:t>supone</a:t>
            </a:r>
            <a:r>
              <a:rPr lang="en-IE" dirty="0"/>
              <a:t> </a:t>
            </a:r>
            <a:r>
              <a:rPr lang="en-IE" dirty="0" err="1"/>
              <a:t>implentat</a:t>
            </a:r>
            <a:r>
              <a:rPr lang="en-IE" dirty="0"/>
              <a:t> practices que </a:t>
            </a:r>
            <a:r>
              <a:rPr lang="en-IE" dirty="0" err="1"/>
              <a:t>fomenten</a:t>
            </a:r>
            <a:r>
              <a:rPr lang="en-IE" dirty="0"/>
              <a:t> </a:t>
            </a:r>
            <a:r>
              <a:rPr lang="en-IE" dirty="0" err="1"/>
              <a:t>el</a:t>
            </a:r>
            <a:r>
              <a:rPr lang="en-IE" dirty="0"/>
              <a:t> </a:t>
            </a:r>
            <a:r>
              <a:rPr lang="en-IE" dirty="0" err="1"/>
              <a:t>bienestar</a:t>
            </a:r>
            <a:r>
              <a:rPr lang="en-IE" dirty="0"/>
              <a:t> digital y, en concreto</a:t>
            </a:r>
          </a:p>
          <a:p>
            <a:r>
              <a:rPr lang="en-IE" dirty="0"/>
              <a:t>3.1 Retos comunes de la </a:t>
            </a:r>
            <a:r>
              <a:rPr lang="en-IE" dirty="0" err="1"/>
              <a:t>salud</a:t>
            </a:r>
            <a:r>
              <a:rPr lang="en-IE" dirty="0"/>
              <a:t> digital</a:t>
            </a:r>
          </a:p>
          <a:p>
            <a:r>
              <a:rPr lang="en-IE" dirty="0"/>
              <a:t>   - </a:t>
            </a:r>
            <a:r>
              <a:rPr lang="en-IE" dirty="0" err="1"/>
              <a:t>Fatiga</a:t>
            </a:r>
            <a:r>
              <a:rPr lang="en-IE" dirty="0"/>
              <a:t> digital</a:t>
            </a:r>
          </a:p>
          <a:p>
            <a:r>
              <a:rPr lang="en-IE" dirty="0"/>
              <a:t>   - Sobrecarga de información</a:t>
            </a:r>
          </a:p>
          <a:p>
            <a:r>
              <a:rPr lang="en-IE" dirty="0"/>
              <a:t>   - </a:t>
            </a:r>
            <a:r>
              <a:rPr lang="en-IE" dirty="0" err="1"/>
              <a:t>Lidiar</a:t>
            </a:r>
            <a:r>
              <a:rPr lang="en-IE" dirty="0"/>
              <a:t> con la </a:t>
            </a:r>
            <a:r>
              <a:rPr lang="en-IE" dirty="0" err="1"/>
              <a:t>constante</a:t>
            </a:r>
            <a:r>
              <a:rPr lang="en-IE" dirty="0"/>
              <a:t> </a:t>
            </a:r>
            <a:r>
              <a:rPr lang="en-IE" dirty="0" err="1"/>
              <a:t>conectividad</a:t>
            </a:r>
            <a:endParaRPr lang="en-IE" dirty="0"/>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Sección 3: </a:t>
            </a:r>
            <a:r>
              <a:rPr lang="en-IE" dirty="0" err="1"/>
              <a:t>Identificar</a:t>
            </a:r>
            <a:r>
              <a:rPr lang="en-IE" dirty="0"/>
              <a:t> </a:t>
            </a:r>
            <a:r>
              <a:rPr lang="en-IE" dirty="0" err="1"/>
              <a:t>los</a:t>
            </a:r>
            <a:r>
              <a:rPr lang="en-IE" dirty="0"/>
              <a:t> </a:t>
            </a:r>
            <a:r>
              <a:rPr lang="en-IE" dirty="0" err="1"/>
              <a:t>Retos</a:t>
            </a:r>
            <a:r>
              <a:rPr lang="en-IE" dirty="0"/>
              <a:t> del </a:t>
            </a:r>
            <a:r>
              <a:rPr lang="en-IE" dirty="0" err="1"/>
              <a:t>Bienestar</a:t>
            </a:r>
            <a:r>
              <a:rPr lang="en-IE" dirty="0"/>
              <a:t> Digital</a:t>
            </a:r>
          </a:p>
          <a:p>
            <a:endParaRPr lang="en-US" dirty="0"/>
          </a:p>
        </p:txBody>
      </p:sp>
    </p:spTree>
    <p:extLst>
      <p:ext uri="{BB962C8B-B14F-4D97-AF65-F5344CB8AC3E}">
        <p14:creationId xmlns:p14="http://schemas.microsoft.com/office/powerpoint/2010/main" val="40569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43394"/>
            <a:ext cx="6106334" cy="3995028"/>
          </a:xfrm>
        </p:spPr>
        <p:txBody>
          <a:bodyPr/>
          <a:lstStyle/>
          <a:p>
            <a:pPr marL="0" indent="0"/>
            <a:r>
              <a:rPr lang="en-US" b="1" dirty="0"/>
              <a:t>Dificultad de concentración: </a:t>
            </a:r>
            <a:r>
              <a:rPr lang="en-US" dirty="0"/>
              <a:t>El problema principal derivado de una gran </a:t>
            </a:r>
            <a:r>
              <a:rPr lang="en-US" dirty="0" err="1"/>
              <a:t>actividad</a:t>
            </a:r>
            <a:r>
              <a:rPr lang="en-US" dirty="0"/>
              <a:t> online, es la </a:t>
            </a:r>
            <a:r>
              <a:rPr lang="en-US" dirty="0" err="1"/>
              <a:t>reducción</a:t>
            </a:r>
            <a:r>
              <a:rPr lang="en-US" dirty="0"/>
              <a:t> de la concentración y la eficiencia.</a:t>
            </a:r>
          </a:p>
          <a:p>
            <a:pPr marL="342900" indent="-342900">
              <a:buBlip>
                <a:blip r:embed="rId3"/>
              </a:buBlip>
            </a:pPr>
            <a:r>
              <a:rPr lang="en-US" b="1" dirty="0">
                <a:solidFill>
                  <a:schemeClr val="accent2"/>
                </a:solidFill>
              </a:rPr>
              <a:t>El picor de ojos, la sensación de agobio, el dolor vertebral </a:t>
            </a:r>
            <a:r>
              <a:rPr lang="en-US" dirty="0"/>
              <a:t>y los </a:t>
            </a:r>
            <a:r>
              <a:rPr lang="en-US" b="1" dirty="0">
                <a:solidFill>
                  <a:schemeClr val="accent2"/>
                </a:solidFill>
              </a:rPr>
              <a:t>dolores de cabeza </a:t>
            </a:r>
            <a:r>
              <a:rPr lang="en-US" dirty="0"/>
              <a:t>son </a:t>
            </a:r>
            <a:r>
              <a:rPr lang="en-US" dirty="0" err="1"/>
              <a:t>síntomas</a:t>
            </a:r>
            <a:r>
              <a:rPr lang="en-US" dirty="0"/>
              <a:t> </a:t>
            </a:r>
            <a:r>
              <a:rPr lang="en-US" dirty="0" err="1"/>
              <a:t>encadenados</a:t>
            </a:r>
            <a:r>
              <a:rPr lang="en-US" dirty="0"/>
              <a:t> que agravan los problemas de concentración.</a:t>
            </a:r>
          </a:p>
          <a:p>
            <a:pPr marL="0" indent="0"/>
            <a:r>
              <a:rPr lang="en-US" dirty="0"/>
              <a:t>Representados gráficamente, estos síntomas se entrelazan, amplificando la </a:t>
            </a:r>
            <a:r>
              <a:rPr lang="en-US" dirty="0" err="1"/>
              <a:t>tarea</a:t>
            </a:r>
            <a:r>
              <a:rPr lang="en-US" dirty="0"/>
              <a:t> de mantener la atención y la productividad en un entorno de trabajo digitalmente saturado.</a:t>
            </a:r>
            <a:endParaRPr lang="en-GB" dirty="0"/>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9017" y="716675"/>
            <a:ext cx="10595237" cy="803654"/>
          </a:xfrm>
        </p:spPr>
        <p:txBody>
          <a:bodyPr/>
          <a:lstStyle/>
          <a:p>
            <a:r>
              <a:rPr lang="en-US" b="1" dirty="0"/>
              <a:t>Síntomas de la </a:t>
            </a:r>
            <a:r>
              <a:rPr lang="en-US" b="1" dirty="0" err="1"/>
              <a:t>Fatiga</a:t>
            </a:r>
            <a:r>
              <a:rPr lang="en-US" b="1" dirty="0"/>
              <a:t> Digital </a:t>
            </a:r>
          </a:p>
        </p:txBody>
      </p:sp>
      <p:grpSp>
        <p:nvGrpSpPr>
          <p:cNvPr id="2" name="Group 1">
            <a:extLst>
              <a:ext uri="{FF2B5EF4-FFF2-40B4-BE49-F238E27FC236}">
                <a16:creationId xmlns:a16="http://schemas.microsoft.com/office/drawing/2014/main" id="{6D1E4CE2-F4A6-14F6-C58D-C1CC4913008B}"/>
              </a:ext>
            </a:extLst>
          </p:cNvPr>
          <p:cNvGrpSpPr/>
          <p:nvPr/>
        </p:nvGrpSpPr>
        <p:grpSpPr>
          <a:xfrm>
            <a:off x="9056570" y="3131757"/>
            <a:ext cx="750680" cy="746884"/>
            <a:chOff x="7284496" y="2127428"/>
            <a:chExt cx="2245645" cy="2249982"/>
          </a:xfrm>
        </p:grpSpPr>
        <p:grpSp>
          <p:nvGrpSpPr>
            <p:cNvPr id="3" name="Graphic 3">
              <a:extLst>
                <a:ext uri="{FF2B5EF4-FFF2-40B4-BE49-F238E27FC236}">
                  <a16:creationId xmlns:a16="http://schemas.microsoft.com/office/drawing/2014/main" id="{51A2B51D-AD86-DA15-2007-99B99480A998}"/>
                </a:ext>
              </a:extLst>
            </p:cNvPr>
            <p:cNvGrpSpPr/>
            <p:nvPr/>
          </p:nvGrpSpPr>
          <p:grpSpPr>
            <a:xfrm>
              <a:off x="7284496" y="2127428"/>
              <a:ext cx="2245645" cy="2249982"/>
              <a:chOff x="5098317" y="2100784"/>
              <a:chExt cx="2245645" cy="2249982"/>
            </a:xfrm>
            <a:solidFill>
              <a:srgbClr val="000000"/>
            </a:solidFill>
          </p:grpSpPr>
          <p:sp>
            <p:nvSpPr>
              <p:cNvPr id="9" name="Freeform 8">
                <a:extLst>
                  <a:ext uri="{FF2B5EF4-FFF2-40B4-BE49-F238E27FC236}">
                    <a16:creationId xmlns:a16="http://schemas.microsoft.com/office/drawing/2014/main" id="{14064180-4827-1179-20DB-353074DC9D84}"/>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73EED5-676D-D56D-B151-34EF0E45DDE4}"/>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FBA23B4-8859-C2F6-1A50-C247C821E726}"/>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511461E-8410-FB2B-1C9F-D5BAB049AA2E}"/>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EB947E3-B29A-FAFF-66C4-967680303AEE}"/>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8F5E4CE-16F4-A1C2-065B-03493C231A9D}"/>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C490328B-064B-A170-BAE4-759C7D3ADBD8}"/>
                </a:ext>
              </a:extLst>
            </p:cNvPr>
            <p:cNvGrpSpPr/>
            <p:nvPr/>
          </p:nvGrpSpPr>
          <p:grpSpPr>
            <a:xfrm>
              <a:off x="8878245" y="2200268"/>
              <a:ext cx="144167" cy="725714"/>
              <a:chOff x="6692066" y="2173624"/>
              <a:chExt cx="144167" cy="725714"/>
            </a:xfrm>
            <a:solidFill>
              <a:srgbClr val="00BADE"/>
            </a:solidFill>
          </p:grpSpPr>
          <p:sp>
            <p:nvSpPr>
              <p:cNvPr id="7" name="Freeform 15">
                <a:extLst>
                  <a:ext uri="{FF2B5EF4-FFF2-40B4-BE49-F238E27FC236}">
                    <a16:creationId xmlns:a16="http://schemas.microsoft.com/office/drawing/2014/main" id="{D850D446-AEFB-4166-D651-CB90B4F2BD3C}"/>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AABC99"/>
              </a:solidFill>
              <a:ln w="6040" cap="flat">
                <a:noFill/>
                <a:prstDash val="solid"/>
                <a:miter/>
              </a:ln>
            </p:spPr>
            <p:txBody>
              <a:bodyPr rtlCol="0" anchor="ctr"/>
              <a:lstStyle/>
              <a:p>
                <a:endParaRPr lang="en-US"/>
              </a:p>
            </p:txBody>
          </p:sp>
          <p:sp>
            <p:nvSpPr>
              <p:cNvPr id="8" name="Freeform 16">
                <a:extLst>
                  <a:ext uri="{FF2B5EF4-FFF2-40B4-BE49-F238E27FC236}">
                    <a16:creationId xmlns:a16="http://schemas.microsoft.com/office/drawing/2014/main" id="{3D1C6EC6-1F85-BFCF-44F2-C3335E206C46}"/>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AABC99"/>
              </a:solidFill>
              <a:ln w="6040" cap="flat">
                <a:noFill/>
                <a:prstDash val="solid"/>
                <a:miter/>
              </a:ln>
            </p:spPr>
            <p:txBody>
              <a:bodyPr rtlCol="0" anchor="ctr"/>
              <a:lstStyle/>
              <a:p>
                <a:endParaRPr lang="en-US"/>
              </a:p>
            </p:txBody>
          </p:sp>
        </p:grpSp>
      </p:grpSp>
      <p:sp>
        <p:nvSpPr>
          <p:cNvPr id="15" name="Shape 515">
            <a:extLst>
              <a:ext uri="{FF2B5EF4-FFF2-40B4-BE49-F238E27FC236}">
                <a16:creationId xmlns:a16="http://schemas.microsoft.com/office/drawing/2014/main" id="{40BE7F5E-A03D-C663-5CDD-1C6D11B20767}"/>
              </a:ext>
            </a:extLst>
          </p:cNvPr>
          <p:cNvSpPr/>
          <p:nvPr/>
        </p:nvSpPr>
        <p:spPr>
          <a:xfrm>
            <a:off x="8614410" y="2751562"/>
            <a:ext cx="1620000" cy="1620000"/>
          </a:xfrm>
          <a:prstGeom prst="arc">
            <a:avLst>
              <a:gd name="adj1" fmla="val 16155834"/>
              <a:gd name="adj2" fmla="val 16139898"/>
            </a:avLst>
          </a:prstGeom>
          <a:noFill/>
          <a:ln w="190500" cap="flat" cmpd="sng">
            <a:solidFill>
              <a:srgbClr val="90A184"/>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16" name="Graphic 15" descr="Eye with solid fill">
            <a:extLst>
              <a:ext uri="{FF2B5EF4-FFF2-40B4-BE49-F238E27FC236}">
                <a16:creationId xmlns:a16="http://schemas.microsoft.com/office/drawing/2014/main" id="{09A7DC9C-6B0D-93AC-5366-215E27793D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2279" y="4595239"/>
            <a:ext cx="540000" cy="540000"/>
          </a:xfrm>
          <a:prstGeom prst="rect">
            <a:avLst/>
          </a:prstGeom>
        </p:spPr>
      </p:pic>
      <p:sp>
        <p:nvSpPr>
          <p:cNvPr id="19" name="Shape 515">
            <a:extLst>
              <a:ext uri="{FF2B5EF4-FFF2-40B4-BE49-F238E27FC236}">
                <a16:creationId xmlns:a16="http://schemas.microsoft.com/office/drawing/2014/main" id="{E55C1055-37FB-6742-5864-DC98B667C10F}"/>
              </a:ext>
            </a:extLst>
          </p:cNvPr>
          <p:cNvSpPr/>
          <p:nvPr/>
        </p:nvSpPr>
        <p:spPr>
          <a:xfrm>
            <a:off x="7332279" y="4325239"/>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0" name="Graphic 19">
            <a:extLst>
              <a:ext uri="{FF2B5EF4-FFF2-40B4-BE49-F238E27FC236}">
                <a16:creationId xmlns:a16="http://schemas.microsoft.com/office/drawing/2014/main" id="{013A551D-47FC-A212-7D5A-610995729E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02279" y="1894350"/>
            <a:ext cx="540000" cy="540000"/>
          </a:xfrm>
          <a:prstGeom prst="rect">
            <a:avLst/>
          </a:prstGeom>
        </p:spPr>
      </p:pic>
      <p:sp>
        <p:nvSpPr>
          <p:cNvPr id="21" name="Shape 515">
            <a:extLst>
              <a:ext uri="{FF2B5EF4-FFF2-40B4-BE49-F238E27FC236}">
                <a16:creationId xmlns:a16="http://schemas.microsoft.com/office/drawing/2014/main" id="{59015249-87C8-5673-3B20-76E697516700}"/>
              </a:ext>
            </a:extLst>
          </p:cNvPr>
          <p:cNvSpPr/>
          <p:nvPr/>
        </p:nvSpPr>
        <p:spPr>
          <a:xfrm>
            <a:off x="7332279" y="1624350"/>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2" name="Graphic 21">
            <a:extLst>
              <a:ext uri="{FF2B5EF4-FFF2-40B4-BE49-F238E27FC236}">
                <a16:creationId xmlns:a16="http://schemas.microsoft.com/office/drawing/2014/main" id="{13E89F1C-7A5C-77D8-7FE6-0D67F25473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620665" y="4596418"/>
            <a:ext cx="540000" cy="537641"/>
          </a:xfrm>
          <a:prstGeom prst="rect">
            <a:avLst/>
          </a:prstGeom>
        </p:spPr>
      </p:pic>
      <p:sp>
        <p:nvSpPr>
          <p:cNvPr id="23" name="Shape 515">
            <a:extLst>
              <a:ext uri="{FF2B5EF4-FFF2-40B4-BE49-F238E27FC236}">
                <a16:creationId xmlns:a16="http://schemas.microsoft.com/office/drawing/2014/main" id="{DC3A4793-8A9F-0244-A013-229AA9296061}"/>
              </a:ext>
            </a:extLst>
          </p:cNvPr>
          <p:cNvSpPr/>
          <p:nvPr/>
        </p:nvSpPr>
        <p:spPr>
          <a:xfrm>
            <a:off x="10350665" y="4325239"/>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4" name="Graphic 23">
            <a:extLst>
              <a:ext uri="{FF2B5EF4-FFF2-40B4-BE49-F238E27FC236}">
                <a16:creationId xmlns:a16="http://schemas.microsoft.com/office/drawing/2014/main" id="{3772C15F-8398-51BA-4386-0ADC0A0441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620665" y="1894350"/>
            <a:ext cx="540000" cy="540000"/>
          </a:xfrm>
          <a:prstGeom prst="rect">
            <a:avLst/>
          </a:prstGeom>
        </p:spPr>
      </p:pic>
      <p:sp>
        <p:nvSpPr>
          <p:cNvPr id="25" name="Shape 515">
            <a:extLst>
              <a:ext uri="{FF2B5EF4-FFF2-40B4-BE49-F238E27FC236}">
                <a16:creationId xmlns:a16="http://schemas.microsoft.com/office/drawing/2014/main" id="{5E8D4C04-CC59-3482-974E-EF1B68CC3A8D}"/>
              </a:ext>
            </a:extLst>
          </p:cNvPr>
          <p:cNvSpPr/>
          <p:nvPr/>
        </p:nvSpPr>
        <p:spPr>
          <a:xfrm>
            <a:off x="10350665" y="1624350"/>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sp>
        <p:nvSpPr>
          <p:cNvPr id="29" name="Arrow: Right 28">
            <a:extLst>
              <a:ext uri="{FF2B5EF4-FFF2-40B4-BE49-F238E27FC236}">
                <a16:creationId xmlns:a16="http://schemas.microsoft.com/office/drawing/2014/main" id="{002482F5-0E6B-2CF1-E5CC-9A2C7C97C506}"/>
              </a:ext>
            </a:extLst>
          </p:cNvPr>
          <p:cNvSpPr/>
          <p:nvPr/>
        </p:nvSpPr>
        <p:spPr>
          <a:xfrm rot="2924404">
            <a:off x="8444128" y="2641411"/>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Arrow: Right 29">
            <a:extLst>
              <a:ext uri="{FF2B5EF4-FFF2-40B4-BE49-F238E27FC236}">
                <a16:creationId xmlns:a16="http://schemas.microsoft.com/office/drawing/2014/main" id="{5C3BA75C-3C95-4BC9-FDD7-B7F7EE4FB661}"/>
              </a:ext>
            </a:extLst>
          </p:cNvPr>
          <p:cNvSpPr/>
          <p:nvPr/>
        </p:nvSpPr>
        <p:spPr>
          <a:xfrm rot="8018514">
            <a:off x="10156814" y="2675724"/>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Arrow: Right 30">
            <a:extLst>
              <a:ext uri="{FF2B5EF4-FFF2-40B4-BE49-F238E27FC236}">
                <a16:creationId xmlns:a16="http://schemas.microsoft.com/office/drawing/2014/main" id="{6B2F60FC-D41A-04A3-9F38-49CFAD183AB5}"/>
              </a:ext>
            </a:extLst>
          </p:cNvPr>
          <p:cNvSpPr/>
          <p:nvPr/>
        </p:nvSpPr>
        <p:spPr>
          <a:xfrm rot="19368362">
            <a:off x="8420557" y="4200132"/>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Arrow: Right 31">
            <a:extLst>
              <a:ext uri="{FF2B5EF4-FFF2-40B4-BE49-F238E27FC236}">
                <a16:creationId xmlns:a16="http://schemas.microsoft.com/office/drawing/2014/main" id="{0C4A5F63-311B-0324-178E-E19BF2EF9B55}"/>
              </a:ext>
            </a:extLst>
          </p:cNvPr>
          <p:cNvSpPr/>
          <p:nvPr/>
        </p:nvSpPr>
        <p:spPr>
          <a:xfrm rot="13602555">
            <a:off x="10113113" y="4147403"/>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600697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La clave está en lograr una vida equilibrada entre la </a:t>
            </a:r>
            <a:r>
              <a:rPr lang="en-GB" dirty="0" err="1"/>
              <a:t>conexión</a:t>
            </a:r>
            <a:r>
              <a:rPr lang="en-GB" dirty="0"/>
              <a:t> y </a:t>
            </a:r>
            <a:r>
              <a:rPr lang="en-GB" dirty="0" err="1"/>
              <a:t>desconexión</a:t>
            </a:r>
            <a:r>
              <a:rPr lang="en-GB" dirty="0"/>
              <a:t>. Teniendo en cuenta que las personas apenas desconectan de las pantallas y pasan alrededor de tres horas al día en ellas. (Deng et al., 2019). </a:t>
            </a:r>
          </a:p>
          <a:p>
            <a:pPr marL="342900" indent="-342900">
              <a:buBlip>
                <a:blip r:embed="rId3"/>
              </a:buBlip>
            </a:pPr>
            <a:endParaRPr lang="en-GB" dirty="0"/>
          </a:p>
          <a:p>
            <a:pPr marL="342900" indent="-342900">
              <a:buBlip>
                <a:blip r:embed="rId3"/>
              </a:buBlip>
            </a:pPr>
            <a:r>
              <a:rPr lang="en-GB" dirty="0"/>
              <a:t>Dada la importancia del bienestar digital, se ha desarrollado una nueva industria para </a:t>
            </a:r>
            <a:r>
              <a:rPr lang="en-GB" dirty="0" err="1"/>
              <a:t>abordar</a:t>
            </a:r>
            <a:r>
              <a:rPr lang="en-GB" dirty="0"/>
              <a:t> </a:t>
            </a:r>
            <a:r>
              <a:rPr lang="en-GB" dirty="0" err="1"/>
              <a:t>los</a:t>
            </a:r>
            <a:r>
              <a:rPr lang="en-GB" dirty="0"/>
              <a:t> </a:t>
            </a:r>
            <a:r>
              <a:rPr lang="en-GB" dirty="0" err="1"/>
              <a:t>problemas</a:t>
            </a:r>
            <a:r>
              <a:rPr lang="en-GB" dirty="0"/>
              <a:t> que </a:t>
            </a:r>
            <a:r>
              <a:rPr lang="en-GB" dirty="0" err="1"/>
              <a:t>pueda</a:t>
            </a:r>
            <a:r>
              <a:rPr lang="en-GB" dirty="0"/>
              <a:t> </a:t>
            </a:r>
            <a:r>
              <a:rPr lang="en-GB" dirty="0" err="1"/>
              <a:t>suponer</a:t>
            </a:r>
            <a:r>
              <a:rPr lang="en-GB" dirty="0"/>
              <a:t> </a:t>
            </a:r>
            <a:r>
              <a:rPr lang="en-GB" dirty="0" err="1"/>
              <a:t>alcanzarlo</a:t>
            </a:r>
            <a:r>
              <a:rPr lang="en-GB" dirty="0"/>
              <a:t>, que incluye literatura de autoayuda, herramientas digitales y programas de desintoxicación digital (Vanden, 2020). </a:t>
            </a:r>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err="1"/>
              <a:t>Bienestar</a:t>
            </a:r>
            <a:r>
              <a:rPr lang="en-US" b="1" dirty="0"/>
              <a:t> Digital: </a:t>
            </a:r>
            <a:r>
              <a:rPr lang="en-US" dirty="0"/>
              <a:t>Lograr </a:t>
            </a:r>
            <a:r>
              <a:rPr lang="en-US" dirty="0" err="1"/>
              <a:t>el</a:t>
            </a:r>
            <a:r>
              <a:rPr lang="en-US" dirty="0"/>
              <a:t> </a:t>
            </a:r>
            <a:r>
              <a:rPr lang="en-US" dirty="0" err="1"/>
              <a:t>Equilibrio</a:t>
            </a:r>
            <a:r>
              <a:rPr lang="en-US" dirty="0"/>
              <a:t> </a:t>
            </a:r>
            <a:endParaRPr lang="en-US" b="1" dirty="0"/>
          </a:p>
        </p:txBody>
      </p:sp>
    </p:spTree>
    <p:extLst>
      <p:ext uri="{BB962C8B-B14F-4D97-AF65-F5344CB8AC3E}">
        <p14:creationId xmlns:p14="http://schemas.microsoft.com/office/powerpoint/2010/main" val="16767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Al </a:t>
            </a:r>
            <a:r>
              <a:rPr lang="en-GB" dirty="0" err="1"/>
              <a:t>hablar</a:t>
            </a:r>
            <a:r>
              <a:rPr lang="en-GB" dirty="0"/>
              <a:t> de </a:t>
            </a:r>
            <a:r>
              <a:rPr lang="en-GB" dirty="0" err="1"/>
              <a:t>conectividad</a:t>
            </a:r>
            <a:r>
              <a:rPr lang="en-GB" dirty="0"/>
              <a:t>, </a:t>
            </a:r>
            <a:r>
              <a:rPr lang="en-GB" dirty="0" err="1"/>
              <a:t>nos</a:t>
            </a:r>
            <a:r>
              <a:rPr lang="en-GB" dirty="0"/>
              <a:t> </a:t>
            </a:r>
            <a:r>
              <a:rPr lang="en-GB" dirty="0" err="1"/>
              <a:t>referimos</a:t>
            </a:r>
            <a:r>
              <a:rPr lang="en-GB" dirty="0"/>
              <a:t> a </a:t>
            </a:r>
            <a:r>
              <a:rPr lang="en-GB" dirty="0" err="1"/>
              <a:t>estar</a:t>
            </a:r>
            <a:r>
              <a:rPr lang="en-GB" dirty="0"/>
              <a:t> conectados en todas partes y en todos </a:t>
            </a:r>
            <a:r>
              <a:rPr lang="en-GB" dirty="0" err="1"/>
              <a:t>los</a:t>
            </a:r>
            <a:r>
              <a:rPr lang="en-GB" dirty="0"/>
              <a:t> </a:t>
            </a:r>
            <a:r>
              <a:rPr lang="en-GB" dirty="0" err="1"/>
              <a:t>dispositivos</a:t>
            </a:r>
            <a:r>
              <a:rPr lang="en-GB" dirty="0"/>
              <a:t> </a:t>
            </a:r>
            <a:r>
              <a:rPr lang="en-GB" dirty="0" err="1"/>
              <a:t>posibles</a:t>
            </a:r>
            <a:r>
              <a:rPr lang="en-GB" dirty="0"/>
              <a:t> (</a:t>
            </a:r>
            <a:r>
              <a:rPr lang="en-GB" b="1" dirty="0">
                <a:solidFill>
                  <a:schemeClr val="accent2"/>
                </a:solidFill>
              </a:rPr>
              <a:t>teléfonos</a:t>
            </a:r>
            <a:r>
              <a:rPr lang="en-GB" dirty="0"/>
              <a:t>, </a:t>
            </a:r>
            <a:r>
              <a:rPr lang="en-GB" b="1" dirty="0">
                <a:solidFill>
                  <a:schemeClr val="accent2"/>
                </a:solidFill>
              </a:rPr>
              <a:t>portátiles</a:t>
            </a:r>
            <a:r>
              <a:rPr lang="en-GB" dirty="0"/>
              <a:t>, </a:t>
            </a:r>
            <a:r>
              <a:rPr lang="en-GB" b="1" dirty="0">
                <a:solidFill>
                  <a:schemeClr val="accent2"/>
                </a:solidFill>
              </a:rPr>
              <a:t>tabletas</a:t>
            </a:r>
            <a:r>
              <a:rPr lang="en-GB" dirty="0"/>
              <a:t>, </a:t>
            </a:r>
            <a:r>
              <a:rPr lang="en-GB" b="1" dirty="0">
                <a:solidFill>
                  <a:schemeClr val="accent2"/>
                </a:solidFill>
              </a:rPr>
              <a:t>smartwatches</a:t>
            </a:r>
            <a:r>
              <a:rPr lang="en-GB" dirty="0"/>
              <a:t>, etc.). </a:t>
            </a:r>
          </a:p>
          <a:p>
            <a:pPr marL="342900" indent="-342900">
              <a:buBlip>
                <a:blip r:embed="rId3"/>
              </a:buBlip>
            </a:pPr>
            <a:endParaRPr lang="en-GB" dirty="0"/>
          </a:p>
          <a:p>
            <a:pPr marL="342900" indent="-342900">
              <a:buBlip>
                <a:blip r:embed="rId3"/>
              </a:buBlip>
            </a:pPr>
            <a:r>
              <a:rPr lang="en-GB" dirty="0"/>
              <a:t>Las notificaciones están a la orden del día y existe una </a:t>
            </a:r>
            <a:r>
              <a:rPr lang="en-GB" dirty="0" err="1"/>
              <a:t>necesidad</a:t>
            </a:r>
            <a:r>
              <a:rPr lang="en-GB" dirty="0"/>
              <a:t> </a:t>
            </a:r>
            <a:r>
              <a:rPr lang="en-GB" dirty="0" err="1"/>
              <a:t>constante</a:t>
            </a:r>
            <a:r>
              <a:rPr lang="en-GB" dirty="0"/>
              <a:t> de </a:t>
            </a:r>
            <a:r>
              <a:rPr lang="en-GB" dirty="0" err="1"/>
              <a:t>conectarse</a:t>
            </a:r>
            <a:r>
              <a:rPr lang="en-GB" dirty="0"/>
              <a:t> a </a:t>
            </a:r>
            <a:r>
              <a:rPr lang="en-GB" dirty="0" err="1"/>
              <a:t>estos</a:t>
            </a:r>
            <a:r>
              <a:rPr lang="en-GB" dirty="0"/>
              <a:t> </a:t>
            </a:r>
            <a:r>
              <a:rPr lang="en-GB" dirty="0" err="1"/>
              <a:t>dispositivos</a:t>
            </a:r>
            <a:r>
              <a:rPr lang="en-GB" dirty="0"/>
              <a:t>, </a:t>
            </a:r>
            <a:r>
              <a:rPr lang="en-GB" dirty="0" err="1"/>
              <a:t>movida</a:t>
            </a:r>
            <a:r>
              <a:rPr lang="en-GB" dirty="0"/>
              <a:t> </a:t>
            </a:r>
            <a:r>
              <a:rPr lang="en-GB" dirty="0" err="1"/>
              <a:t>por</a:t>
            </a:r>
            <a:r>
              <a:rPr lang="en-GB" dirty="0"/>
              <a:t> </a:t>
            </a:r>
            <a:r>
              <a:rPr lang="en-GB" dirty="0" err="1"/>
              <a:t>una</a:t>
            </a:r>
            <a:r>
              <a:rPr lang="en-GB" dirty="0"/>
              <a:t> </a:t>
            </a:r>
            <a:r>
              <a:rPr lang="en-GB" dirty="0" err="1"/>
              <a:t>respuesta</a:t>
            </a:r>
            <a:r>
              <a:rPr lang="en-GB" dirty="0"/>
              <a:t> </a:t>
            </a:r>
            <a:r>
              <a:rPr lang="en-GB" dirty="0" err="1"/>
              <a:t>emocional</a:t>
            </a:r>
            <a:r>
              <a:rPr lang="en-GB" dirty="0"/>
              <a:t>. Google lo resume en una frase ¨keep life, and no technology in it, front and </a:t>
            </a:r>
            <a:r>
              <a:rPr lang="en-GB" dirty="0" err="1"/>
              <a:t>center</a:t>
            </a:r>
            <a:r>
              <a:rPr lang="en-GB" dirty="0"/>
              <a:t>¨ (bienestar. google) (</a:t>
            </a:r>
            <a:r>
              <a:rPr lang="es-ES" dirty="0"/>
              <a:t>mantén tu vida, sin tecnología en ella, ni frente ni centrada en ella).</a:t>
            </a:r>
            <a:endParaRPr lang="en-GB" dirty="0"/>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err="1"/>
              <a:t>Bienestar</a:t>
            </a:r>
            <a:r>
              <a:rPr lang="en-US" b="1" dirty="0"/>
              <a:t> Digital</a:t>
            </a:r>
            <a:r>
              <a:rPr lang="en-US" dirty="0"/>
              <a:t>: Hiperconectividad y </a:t>
            </a:r>
            <a:r>
              <a:rPr lang="en-US" dirty="0" err="1"/>
              <a:t>Notificaciones</a:t>
            </a:r>
            <a:r>
              <a:rPr lang="en-US" dirty="0"/>
              <a:t> </a:t>
            </a:r>
          </a:p>
        </p:txBody>
      </p:sp>
      <p:pic>
        <p:nvPicPr>
          <p:cNvPr id="6" name="Gráfico 4" descr="Cámara de vídeo con relleno sólido">
            <a:extLst>
              <a:ext uri="{FF2B5EF4-FFF2-40B4-BE49-F238E27FC236}">
                <a16:creationId xmlns:a16="http://schemas.microsoft.com/office/drawing/2014/main" id="{8A0DBD07-C2EF-90B6-BE18-7BB06F5C83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380" y="5177326"/>
            <a:ext cx="809625" cy="809625"/>
          </a:xfrm>
          <a:prstGeom prst="rect">
            <a:avLst/>
          </a:prstGeom>
        </p:spPr>
      </p:pic>
      <p:sp>
        <p:nvSpPr>
          <p:cNvPr id="7" name="CuadroTexto 8">
            <a:extLst>
              <a:ext uri="{FF2B5EF4-FFF2-40B4-BE49-F238E27FC236}">
                <a16:creationId xmlns:a16="http://schemas.microsoft.com/office/drawing/2014/main" id="{0B49732F-2ECA-C6CD-AFAF-BC8931A82057}"/>
              </a:ext>
            </a:extLst>
          </p:cNvPr>
          <p:cNvSpPr txBox="1"/>
          <p:nvPr/>
        </p:nvSpPr>
        <p:spPr>
          <a:xfrm>
            <a:off x="1546155" y="5570950"/>
            <a:ext cx="4954656" cy="307777"/>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¿Por qué nuestras pantallas nos hacen menos felices</a:t>
            </a:r>
            <a:r>
              <a:rPr kumimoji="0" lang="en-US" sz="1400" b="0" i="0" u="none"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s-ES" sz="1400" b="0" i="0" u="none" strike="noStrike" kern="0" cap="none" spc="0" normalizeH="0" baseline="0" noProof="0" dirty="0">
              <a:ln>
                <a:noFill/>
              </a:ln>
              <a:solidFill>
                <a:schemeClr val="accent2">
                  <a:lumMod val="75000"/>
                </a:schemeClr>
              </a:solidFill>
              <a:effectLst/>
              <a:uLnTx/>
              <a:uFillTx/>
            </a:endParaRPr>
          </a:p>
        </p:txBody>
      </p:sp>
    </p:spTree>
    <p:extLst>
      <p:ext uri="{BB962C8B-B14F-4D97-AF65-F5344CB8AC3E}">
        <p14:creationId xmlns:p14="http://schemas.microsoft.com/office/powerpoint/2010/main" val="15261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Man holding his face">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2255" r="2255"/>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110548"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999729" y="1588714"/>
            <a:ext cx="4867011" cy="3025975"/>
          </a:xfrm>
        </p:spPr>
        <p:txBody>
          <a:bodyPr/>
          <a:lstStyle/>
          <a:p>
            <a:pPr marL="342900" indent="-342900">
              <a:buClr>
                <a:schemeClr val="accent2"/>
              </a:buClr>
              <a:buFont typeface="Arial" panose="020B0604020202020204" pitchFamily="34" charset="0"/>
              <a:buChar char="•"/>
            </a:pPr>
            <a:r>
              <a:rPr lang="en-US" dirty="0"/>
              <a:t>El aumento del uso de la tecnología está directamente relacionado con problemas de salud mental y alteraciones del </a:t>
            </a:r>
            <a:r>
              <a:rPr lang="en-US" dirty="0" err="1"/>
              <a:t>comportamiento</a:t>
            </a:r>
            <a:r>
              <a:rPr lang="en-US" dirty="0"/>
              <a:t>.</a:t>
            </a:r>
          </a:p>
          <a:p>
            <a:pPr marL="342900" indent="-342900">
              <a:buClr>
                <a:schemeClr val="accent2"/>
              </a:buClr>
              <a:buFont typeface="Arial" panose="020B0604020202020204" pitchFamily="34" charset="0"/>
              <a:buChar char="•"/>
            </a:pPr>
            <a:r>
              <a:rPr lang="en-US" dirty="0"/>
              <a:t>El uso excesivo de la tecnología en el lugar de </a:t>
            </a:r>
            <a:r>
              <a:rPr lang="en-US" dirty="0" err="1"/>
              <a:t>trabajo</a:t>
            </a:r>
            <a:r>
              <a:rPr lang="en-US" dirty="0"/>
              <a:t>, </a:t>
            </a:r>
            <a:r>
              <a:rPr lang="en-US" dirty="0" err="1"/>
              <a:t>estrechamente</a:t>
            </a:r>
            <a:r>
              <a:rPr lang="en-US" dirty="0"/>
              <a:t> </a:t>
            </a:r>
            <a:r>
              <a:rPr lang="en-US" dirty="0" err="1"/>
              <a:t>relacionado</a:t>
            </a:r>
            <a:r>
              <a:rPr lang="en-US" dirty="0"/>
              <a:t> con </a:t>
            </a:r>
            <a:r>
              <a:rPr lang="en-US" dirty="0" err="1"/>
              <a:t>el</a:t>
            </a:r>
            <a:r>
              <a:rPr lang="en-US" dirty="0"/>
              <a:t> </a:t>
            </a:r>
            <a:r>
              <a:rPr lang="en-US" i="1" dirty="0"/>
              <a:t>burnout</a:t>
            </a:r>
            <a:r>
              <a:rPr lang="en-US" dirty="0"/>
              <a:t>, </a:t>
            </a:r>
            <a:r>
              <a:rPr lang="en-US" dirty="0" err="1"/>
              <a:t>sugiere</a:t>
            </a:r>
            <a:r>
              <a:rPr lang="en-US" dirty="0"/>
              <a:t> a los empresarios </a:t>
            </a:r>
            <a:r>
              <a:rPr lang="en-US" dirty="0" err="1"/>
              <a:t>adoptar</a:t>
            </a:r>
            <a:r>
              <a:rPr lang="en-US" dirty="0"/>
              <a:t> herramientas y prácticas que moderen el uso de la tecnología para promover una vida y </a:t>
            </a:r>
            <a:r>
              <a:rPr lang="en-US" dirty="0" err="1"/>
              <a:t>trabajo</a:t>
            </a:r>
            <a:r>
              <a:rPr lang="en-US" dirty="0"/>
              <a:t> más saludables.</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646482" y="485858"/>
            <a:ext cx="4990998" cy="992652"/>
          </a:xfrm>
        </p:spPr>
        <p:txBody>
          <a:bodyPr/>
          <a:lstStyle/>
          <a:p>
            <a:r>
              <a:rPr lang="en-ZA" b="1" dirty="0" err="1"/>
              <a:t>Bienestar</a:t>
            </a:r>
            <a:r>
              <a:rPr lang="en-ZA" b="1" dirty="0"/>
              <a:t> Digital: </a:t>
            </a:r>
            <a:br>
              <a:rPr lang="en-ZA" dirty="0"/>
            </a:br>
            <a:r>
              <a:rPr lang="en-ZA" dirty="0"/>
              <a:t>¿Por qué es importante? </a:t>
            </a:r>
          </a:p>
        </p:txBody>
      </p:sp>
      <p:sp>
        <p:nvSpPr>
          <p:cNvPr id="2" name="TextBox 1">
            <a:extLst>
              <a:ext uri="{FF2B5EF4-FFF2-40B4-BE49-F238E27FC236}">
                <a16:creationId xmlns:a16="http://schemas.microsoft.com/office/drawing/2014/main" id="{B7019E28-576A-E1F7-2A15-B0E5BEB9D414}"/>
              </a:ext>
            </a:extLst>
          </p:cNvPr>
          <p:cNvSpPr txBox="1"/>
          <p:nvPr/>
        </p:nvSpPr>
        <p:spPr>
          <a:xfrm>
            <a:off x="5178959" y="5598426"/>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Fuente</a:t>
            </a:r>
            <a:endParaRPr lang="en-IE" dirty="0">
              <a:solidFill>
                <a:srgbClr val="09446A"/>
              </a:solidFill>
            </a:endParaRPr>
          </a:p>
        </p:txBody>
      </p:sp>
    </p:spTree>
    <p:extLst>
      <p:ext uri="{BB962C8B-B14F-4D97-AF65-F5344CB8AC3E}">
        <p14:creationId xmlns:p14="http://schemas.microsoft.com/office/powerpoint/2010/main" val="19635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extLst>
                    <a:ext uri="{96DAC541-7B7A-43D3-8B79-37D633B846F1}">
                      <asvg:svgBlip xmlns:asvg="http://schemas.microsoft.com/office/drawing/2016/SVG/main" r:embed="rId4"/>
                    </a:ext>
                  </a:extLst>
                </a:blip>
              </a:buBlip>
            </a:pPr>
            <a:r>
              <a:rPr lang="en-GB" dirty="0"/>
              <a:t>A lo largo del </a:t>
            </a:r>
            <a:r>
              <a:rPr lang="en-GB" dirty="0" err="1"/>
              <a:t>proyecto</a:t>
            </a:r>
            <a:r>
              <a:rPr lang="en-GB" dirty="0"/>
              <a:t> LEADER SEEDS, hemos explorado diferentes formas de prevenir el estrés en el lugar de </a:t>
            </a:r>
            <a:r>
              <a:rPr lang="en-GB" dirty="0" err="1"/>
              <a:t>trabajo</a:t>
            </a:r>
            <a:r>
              <a:rPr lang="en-GB" dirty="0"/>
              <a:t> </a:t>
            </a:r>
            <a:r>
              <a:rPr lang="en-GB" dirty="0" err="1"/>
              <a:t>así</a:t>
            </a:r>
            <a:r>
              <a:rPr lang="en-GB" dirty="0"/>
              <a:t> </a:t>
            </a:r>
            <a:r>
              <a:rPr lang="en-GB" dirty="0" err="1"/>
              <a:t>como</a:t>
            </a:r>
            <a:r>
              <a:rPr lang="en-GB" dirty="0"/>
              <a:t> </a:t>
            </a:r>
            <a:r>
              <a:rPr lang="en-GB" dirty="0" err="1"/>
              <a:t>formas</a:t>
            </a:r>
            <a:r>
              <a:rPr lang="en-GB" dirty="0"/>
              <a:t> de </a:t>
            </a:r>
            <a:r>
              <a:rPr lang="en-GB" dirty="0" err="1"/>
              <a:t>crear</a:t>
            </a:r>
            <a:r>
              <a:rPr lang="en-GB" dirty="0"/>
              <a:t> un entorno mejor para los miembros del equipo.</a:t>
            </a:r>
          </a:p>
          <a:p>
            <a:pPr marL="342900" indent="-342900">
              <a:buBlip>
                <a:blip r:embed="rId3">
                  <a:extLst>
                    <a:ext uri="{96DAC541-7B7A-43D3-8B79-37D633B846F1}">
                      <asvg:svgBlip xmlns:asvg="http://schemas.microsoft.com/office/drawing/2016/SVG/main" r:embed="rId4"/>
                    </a:ext>
                  </a:extLst>
                </a:blip>
              </a:buBlip>
            </a:pPr>
            <a:r>
              <a:rPr lang="en-GB" dirty="0"/>
              <a:t>Sin embargo, también es importante saber reconocer los síntomas del burnout o </a:t>
            </a:r>
            <a:r>
              <a:rPr lang="en-GB" dirty="0" err="1"/>
              <a:t>fatiga</a:t>
            </a:r>
            <a:r>
              <a:rPr lang="en-GB" dirty="0"/>
              <a:t> laboral.</a:t>
            </a:r>
          </a:p>
          <a:p>
            <a:pPr marL="342900" indent="-342900">
              <a:buBlip>
                <a:blip r:embed="rId3">
                  <a:extLst>
                    <a:ext uri="{96DAC541-7B7A-43D3-8B79-37D633B846F1}">
                      <asvg:svgBlip xmlns:asvg="http://schemas.microsoft.com/office/drawing/2016/SVG/main" r:embed="rId4"/>
                    </a:ext>
                  </a:extLst>
                </a:blip>
              </a:buBlip>
            </a:pPr>
            <a:r>
              <a:rPr lang="en-GB" dirty="0"/>
              <a:t>En las siguientes diapositivas exploraremos siete síntomas diferentes que pueden experimentar los empleados y que como líder, </a:t>
            </a:r>
            <a:r>
              <a:rPr lang="en-GB" dirty="0" err="1"/>
              <a:t>deberás</a:t>
            </a:r>
            <a:r>
              <a:rPr lang="en-GB" dirty="0"/>
              <a:t> </a:t>
            </a:r>
            <a:r>
              <a:rPr lang="en-GB" dirty="0" err="1"/>
              <a:t>saber</a:t>
            </a:r>
            <a:r>
              <a:rPr lang="en-GB" dirty="0"/>
              <a:t> reconocer. Esto, a su vez, ayudará a garantizar que se pueda intervenir antes de que la </a:t>
            </a:r>
            <a:r>
              <a:rPr lang="en-GB" dirty="0" err="1"/>
              <a:t>personalo</a:t>
            </a:r>
            <a:r>
              <a:rPr lang="en-GB" dirty="0"/>
              <a:t> </a:t>
            </a:r>
            <a:r>
              <a:rPr lang="en-GB" dirty="0" err="1"/>
              <a:t>sufra</a:t>
            </a:r>
            <a:r>
              <a:rPr lang="en-GB" dirty="0"/>
              <a:t> para garantizar que se satisfagan sus </a:t>
            </a:r>
            <a:r>
              <a:rPr lang="en-GB" dirty="0" err="1"/>
              <a:t>expectativas</a:t>
            </a:r>
            <a:r>
              <a:rPr lang="en-GB" dirty="0"/>
              <a:t> </a:t>
            </a:r>
            <a:r>
              <a:rPr lang="en-GB" dirty="0" err="1"/>
              <a:t>laborales</a:t>
            </a:r>
            <a:r>
              <a:rPr lang="en-GB" dirty="0"/>
              <a:t>.</a:t>
            </a:r>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007" y="761603"/>
            <a:ext cx="10925981" cy="803654"/>
          </a:xfrm>
        </p:spPr>
        <p:txBody>
          <a:bodyPr/>
          <a:lstStyle/>
          <a:p>
            <a:r>
              <a:rPr lang="en-US" b="1" dirty="0" err="1"/>
              <a:t>Bienestar</a:t>
            </a:r>
            <a:r>
              <a:rPr lang="en-US" b="1" dirty="0"/>
              <a:t> Digital</a:t>
            </a:r>
            <a:r>
              <a:rPr lang="en-US" dirty="0"/>
              <a:t>: </a:t>
            </a:r>
            <a:r>
              <a:rPr lang="en-US" dirty="0" err="1"/>
              <a:t>Identificar</a:t>
            </a:r>
            <a:r>
              <a:rPr lang="en-US" dirty="0"/>
              <a:t> la </a:t>
            </a:r>
            <a:r>
              <a:rPr lang="en-US" dirty="0" err="1"/>
              <a:t>Fatiga</a:t>
            </a:r>
            <a:r>
              <a:rPr lang="en-US" dirty="0"/>
              <a:t> </a:t>
            </a:r>
            <a:r>
              <a:rPr lang="en-US" dirty="0" err="1"/>
              <a:t>en</a:t>
            </a:r>
            <a:r>
              <a:rPr lang="en-US" dirty="0"/>
              <a:t> </a:t>
            </a:r>
            <a:r>
              <a:rPr lang="en-US" dirty="0" err="1"/>
              <a:t>los</a:t>
            </a:r>
            <a:r>
              <a:rPr lang="en-US" dirty="0"/>
              <a:t> </a:t>
            </a:r>
            <a:r>
              <a:rPr lang="en-US" dirty="0" err="1"/>
              <a:t>Miembros</a:t>
            </a:r>
            <a:r>
              <a:rPr lang="en-US" dirty="0"/>
              <a:t> de un </a:t>
            </a:r>
            <a:r>
              <a:rPr lang="en-US" dirty="0" err="1"/>
              <a:t>Equipo</a:t>
            </a:r>
            <a:endParaRPr lang="en-US" dirty="0"/>
          </a:p>
          <a:p>
            <a:endParaRPr lang="en-US" dirty="0"/>
          </a:p>
        </p:txBody>
      </p:sp>
    </p:spTree>
    <p:extLst>
      <p:ext uri="{BB962C8B-B14F-4D97-AF65-F5344CB8AC3E}">
        <p14:creationId xmlns:p14="http://schemas.microsoft.com/office/powerpoint/2010/main" val="4225431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sz="2400" dirty="0"/>
              <a:t>Estos son los siete síntomas más comunes del estrés y el agotamiento en el lugar de trabajo:</a:t>
            </a:r>
          </a:p>
          <a:p>
            <a:pPr marL="228600" indent="-457200">
              <a:buFont typeface="+mj-lt"/>
              <a:buAutoNum type="arabicPeriod"/>
            </a:pPr>
            <a:r>
              <a:rPr lang="en-US" sz="2400" dirty="0" err="1"/>
              <a:t>Agotamiento</a:t>
            </a:r>
            <a:r>
              <a:rPr lang="en-US" sz="2400" dirty="0"/>
              <a:t> </a:t>
            </a:r>
            <a:r>
              <a:rPr lang="en-US" sz="2400" dirty="0" err="1"/>
              <a:t>Emocional</a:t>
            </a:r>
            <a:r>
              <a:rPr lang="en-US" sz="2400" dirty="0"/>
              <a:t>, Mental y </a:t>
            </a:r>
            <a:r>
              <a:rPr lang="en-US" sz="2400" dirty="0" err="1"/>
              <a:t>Físico</a:t>
            </a:r>
            <a:endParaRPr lang="en-US" sz="2400" dirty="0"/>
          </a:p>
          <a:p>
            <a:pPr marL="228600" indent="-457200">
              <a:buFont typeface="+mj-lt"/>
              <a:buAutoNum type="arabicPeriod"/>
            </a:pPr>
            <a:r>
              <a:rPr lang="en-US" sz="2400" dirty="0" err="1"/>
              <a:t>Desvinculación</a:t>
            </a:r>
            <a:endParaRPr lang="en-US" sz="2400" dirty="0"/>
          </a:p>
          <a:p>
            <a:pPr marL="228600" indent="-457200">
              <a:buFont typeface="+mj-lt"/>
              <a:buAutoNum type="arabicPeriod"/>
            </a:pPr>
            <a:r>
              <a:rPr lang="en-US" sz="2400" dirty="0"/>
              <a:t>Aumento del </a:t>
            </a:r>
            <a:r>
              <a:rPr lang="en-US" sz="2400" dirty="0" err="1"/>
              <a:t>Absentismo</a:t>
            </a:r>
            <a:r>
              <a:rPr lang="en-US" sz="2400" dirty="0"/>
              <a:t> Laboral</a:t>
            </a:r>
          </a:p>
          <a:p>
            <a:pPr marL="228600" indent="-457200">
              <a:buFont typeface="+mj-lt"/>
              <a:buAutoNum type="arabicPeriod"/>
            </a:pPr>
            <a:r>
              <a:rPr lang="en-US" sz="2400" dirty="0"/>
              <a:t>Aislamiento</a:t>
            </a:r>
          </a:p>
          <a:p>
            <a:pPr marL="228600" indent="-457200">
              <a:buFont typeface="+mj-lt"/>
              <a:buAutoNum type="arabicPeriod"/>
            </a:pPr>
            <a:r>
              <a:rPr lang="en-US" sz="2400" dirty="0"/>
              <a:t>Mayor </a:t>
            </a:r>
            <a:r>
              <a:rPr lang="en-US" dirty="0" err="1"/>
              <a:t>S</a:t>
            </a:r>
            <a:r>
              <a:rPr lang="en-US" sz="2400" dirty="0" err="1"/>
              <a:t>ensibilidad</a:t>
            </a:r>
            <a:r>
              <a:rPr lang="en-US" sz="2400" dirty="0"/>
              <a:t> ante las </a:t>
            </a:r>
            <a:r>
              <a:rPr lang="en-US" dirty="0" err="1"/>
              <a:t>C</a:t>
            </a:r>
            <a:r>
              <a:rPr lang="en-US" sz="2400" dirty="0" err="1"/>
              <a:t>ríticas</a:t>
            </a:r>
            <a:r>
              <a:rPr lang="en-US" sz="2400" dirty="0"/>
              <a:t> </a:t>
            </a:r>
          </a:p>
          <a:p>
            <a:pPr marL="228600" indent="-457200">
              <a:buFont typeface="+mj-lt"/>
              <a:buAutoNum type="arabicPeriod"/>
            </a:pPr>
            <a:r>
              <a:rPr lang="en-US" sz="2400" dirty="0"/>
              <a:t>Aparición de </a:t>
            </a:r>
            <a:r>
              <a:rPr lang="en-US" sz="2400" dirty="0" err="1"/>
              <a:t>Síntomas</a:t>
            </a:r>
            <a:r>
              <a:rPr lang="en-US" sz="2400" dirty="0"/>
              <a:t> </a:t>
            </a:r>
            <a:r>
              <a:rPr lang="en-US" dirty="0" err="1"/>
              <a:t>F</a:t>
            </a:r>
            <a:r>
              <a:rPr lang="en-US" sz="2400" dirty="0" err="1"/>
              <a:t>ísicos</a:t>
            </a:r>
            <a:endParaRPr lang="en-US" sz="2400" dirty="0"/>
          </a:p>
          <a:p>
            <a:pPr marL="228600" indent="-457200">
              <a:buFont typeface="+mj-lt"/>
              <a:buAutoNum type="arabicPeriod"/>
            </a:pPr>
            <a:r>
              <a:rPr lang="en-US" sz="2400" dirty="0"/>
              <a:t>Disminución de la </a:t>
            </a:r>
            <a:r>
              <a:rPr lang="en-US" sz="2400" dirty="0" err="1"/>
              <a:t>Productividad</a:t>
            </a:r>
            <a:endParaRPr lang="en-GB" sz="2400" dirty="0"/>
          </a:p>
          <a:p>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007" y="761603"/>
            <a:ext cx="10925981" cy="803654"/>
          </a:xfrm>
        </p:spPr>
        <p:txBody>
          <a:bodyPr/>
          <a:lstStyle/>
          <a:p>
            <a:r>
              <a:rPr lang="en-GB" sz="3600" dirty="0"/>
              <a:t>Los </a:t>
            </a:r>
            <a:r>
              <a:rPr lang="en-GB" sz="3600" dirty="0" err="1"/>
              <a:t>Siete</a:t>
            </a:r>
            <a:r>
              <a:rPr lang="en-GB" sz="3600" dirty="0"/>
              <a:t> </a:t>
            </a:r>
            <a:r>
              <a:rPr lang="en-GB" dirty="0" err="1"/>
              <a:t>S</a:t>
            </a:r>
            <a:r>
              <a:rPr lang="en-GB" sz="3600" dirty="0" err="1"/>
              <a:t>íntomas</a:t>
            </a:r>
            <a:r>
              <a:rPr lang="en-GB" sz="3600" dirty="0"/>
              <a:t> </a:t>
            </a:r>
            <a:r>
              <a:rPr lang="en-GB" sz="3600" dirty="0" err="1"/>
              <a:t>más</a:t>
            </a:r>
            <a:r>
              <a:rPr lang="en-GB" sz="3600" dirty="0"/>
              <a:t> </a:t>
            </a:r>
            <a:r>
              <a:rPr lang="en-GB" sz="3600" dirty="0" err="1"/>
              <a:t>Comunes</a:t>
            </a:r>
            <a:r>
              <a:rPr lang="en-GB" sz="3600" dirty="0"/>
              <a:t> del </a:t>
            </a:r>
            <a:r>
              <a:rPr lang="en-GB" sz="3600" dirty="0" err="1"/>
              <a:t>Estrés</a:t>
            </a:r>
            <a:r>
              <a:rPr lang="en-GB" dirty="0"/>
              <a:t> L</a:t>
            </a:r>
            <a:r>
              <a:rPr lang="en-GB" sz="3600" dirty="0"/>
              <a:t>aboral</a:t>
            </a:r>
          </a:p>
          <a:p>
            <a:endParaRPr lang="en-US" dirty="0"/>
          </a:p>
        </p:txBody>
      </p:sp>
    </p:spTree>
    <p:extLst>
      <p:ext uri="{BB962C8B-B14F-4D97-AF65-F5344CB8AC3E}">
        <p14:creationId xmlns:p14="http://schemas.microsoft.com/office/powerpoint/2010/main" val="3959124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b="1" dirty="0">
                <a:solidFill>
                  <a:schemeClr val="accent3"/>
                </a:solidFill>
              </a:rPr>
              <a:t>1.  </a:t>
            </a:r>
            <a:r>
              <a:rPr lang="en-US" sz="2400" b="1" dirty="0">
                <a:solidFill>
                  <a:schemeClr val="accent3"/>
                </a:solidFill>
              </a:rPr>
              <a:t>Agotamiento emocional, mental y físico</a:t>
            </a: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¿Los miembros del equipo dicen sentirse agotados al levantarse por la mañana? ¿Hablan de problemas de sueño?</a:t>
            </a:r>
          </a:p>
          <a:p>
            <a:pPr marL="342900" indent="-342900">
              <a:buBlip>
                <a:blip r:embed="rId3">
                  <a:extLst>
                    <a:ext uri="{96DAC541-7B7A-43D3-8B79-37D633B846F1}">
                      <asvg:svgBlip xmlns:asvg="http://schemas.microsoft.com/office/drawing/2016/SVG/main" r:embed="rId4"/>
                    </a:ext>
                  </a:extLst>
                </a:blip>
              </a:buBlip>
            </a:pPr>
            <a:r>
              <a:rPr lang="en-US" dirty="0" err="1"/>
              <a:t>Aquellos</a:t>
            </a:r>
            <a:r>
              <a:rPr lang="en-US" dirty="0"/>
              <a:t> </a:t>
            </a:r>
            <a:r>
              <a:rPr lang="en-US" sz="2400" dirty="0"/>
              <a:t>que sufran de agotamiento se darán cuenta de que se arrastran hasta el trabajo y </a:t>
            </a:r>
            <a:r>
              <a:rPr lang="en-US" sz="2400" dirty="0" err="1"/>
              <a:t>una</a:t>
            </a:r>
            <a:r>
              <a:rPr lang="en-US" sz="2400" dirty="0"/>
              <a:t> </a:t>
            </a:r>
            <a:r>
              <a:rPr lang="en-US" sz="2400" dirty="0" err="1"/>
              <a:t>vez</a:t>
            </a:r>
            <a:r>
              <a:rPr lang="en-US" sz="2400" dirty="0"/>
              <a:t> </a:t>
            </a:r>
            <a:r>
              <a:rPr lang="en-US" sz="2400" dirty="0" err="1"/>
              <a:t>allí</a:t>
            </a:r>
            <a:r>
              <a:rPr lang="en-US" sz="2400" dirty="0"/>
              <a:t>, son incapaces de empezar o concentrarse en una tarea.</a:t>
            </a:r>
          </a:p>
          <a:p>
            <a:pPr marL="342900" indent="-342900">
              <a:buBlip>
                <a:blip r:embed="rId3">
                  <a:extLst>
                    <a:ext uri="{96DAC541-7B7A-43D3-8B79-37D633B846F1}">
                      <asvg:svgBlip xmlns:asvg="http://schemas.microsoft.com/office/drawing/2016/SVG/main" r:embed="rId4"/>
                    </a:ext>
                  </a:extLst>
                </a:blip>
              </a:buBlip>
            </a:pPr>
            <a:r>
              <a:rPr lang="en-US" sz="2400" dirty="0"/>
              <a:t>Si </a:t>
            </a:r>
            <a:r>
              <a:rPr lang="en-US" sz="2400" dirty="0" err="1"/>
              <a:t>hablas</a:t>
            </a:r>
            <a:r>
              <a:rPr lang="en-US" sz="2400" dirty="0"/>
              <a:t> </a:t>
            </a:r>
            <a:r>
              <a:rPr lang="en-US" dirty="0"/>
              <a:t>con</a:t>
            </a:r>
            <a:r>
              <a:rPr lang="en-US" sz="2400" dirty="0"/>
              <a:t> los miembros de su equipo, </a:t>
            </a:r>
            <a:r>
              <a:rPr lang="en-US" sz="2400" dirty="0" err="1"/>
              <a:t>podrá</a:t>
            </a:r>
            <a:r>
              <a:rPr lang="en-US" sz="2400" dirty="0"/>
              <a:t> saber si se </a:t>
            </a:r>
            <a:r>
              <a:rPr lang="en-US" sz="2400" dirty="0" err="1"/>
              <a:t>sienten</a:t>
            </a:r>
            <a:r>
              <a:rPr lang="en-US" sz="2400" dirty="0"/>
              <a:t> </a:t>
            </a:r>
            <a:r>
              <a:rPr lang="en-US" sz="2400" dirty="0" err="1"/>
              <a:t>cansados</a:t>
            </a:r>
            <a:r>
              <a:rPr lang="en-US" sz="2400" dirty="0"/>
              <a:t>. Hable con </a:t>
            </a:r>
            <a:r>
              <a:rPr lang="en-US" dirty="0" err="1"/>
              <a:t>ellos</a:t>
            </a:r>
            <a:r>
              <a:rPr lang="en-US" dirty="0"/>
              <a:t> </a:t>
            </a:r>
            <a:r>
              <a:rPr lang="en-US" sz="2400" dirty="0"/>
              <a:t>para ver cómo </a:t>
            </a:r>
            <a:r>
              <a:rPr lang="en-US" sz="2400" dirty="0" err="1"/>
              <a:t>puede</a:t>
            </a:r>
            <a:r>
              <a:rPr lang="en-US" sz="2400" dirty="0"/>
              <a:t> </a:t>
            </a:r>
            <a:r>
              <a:rPr lang="en-US" sz="2400" dirty="0" err="1"/>
              <a:t>ayudarles</a:t>
            </a:r>
            <a:r>
              <a:rPr lang="en-US" sz="2400" dirty="0"/>
              <a:t>.</a:t>
            </a:r>
          </a:p>
          <a:p>
            <a:pPr marL="342900" indent="-342900">
              <a:buBlip>
                <a:blip r:embed="rId3">
                  <a:extLst>
                    <a:ext uri="{96DAC541-7B7A-43D3-8B79-37D633B846F1}">
                      <asvg:svgBlip xmlns:asvg="http://schemas.microsoft.com/office/drawing/2016/SVG/main" r:embed="rId4"/>
                    </a:ext>
                  </a:extLst>
                </a:blip>
              </a:buBlip>
            </a:pPr>
            <a:r>
              <a:rPr lang="en-US" sz="2400" dirty="0" err="1"/>
              <a:t>Averigüa</a:t>
            </a:r>
            <a:r>
              <a:rPr lang="en-US" sz="2400" dirty="0"/>
              <a:t> qué necesitan para </a:t>
            </a:r>
            <a:r>
              <a:rPr lang="en-US" sz="2400" dirty="0" err="1"/>
              <a:t>poder</a:t>
            </a:r>
            <a:r>
              <a:rPr lang="en-US" sz="2400" dirty="0"/>
              <a:t> </a:t>
            </a:r>
            <a:r>
              <a:rPr lang="en-US" sz="2400" dirty="0" err="1"/>
              <a:t>ofrecer</a:t>
            </a:r>
            <a:r>
              <a:rPr lang="en-US" sz="2400" dirty="0"/>
              <a:t> </a:t>
            </a:r>
            <a:r>
              <a:rPr lang="en-US" dirty="0"/>
              <a:t>la major version de </a:t>
            </a:r>
            <a:r>
              <a:rPr lang="en-US" dirty="0" err="1"/>
              <a:t>si</a:t>
            </a:r>
            <a:r>
              <a:rPr lang="en-US" dirty="0"/>
              <a:t> </a:t>
            </a:r>
            <a:r>
              <a:rPr lang="en-US" dirty="0" err="1"/>
              <a:t>mismos</a:t>
            </a:r>
            <a:r>
              <a:rPr lang="en-US" dirty="0"/>
              <a:t> </a:t>
            </a:r>
            <a:r>
              <a:rPr lang="en-US" sz="2400" dirty="0"/>
              <a:t>y mejorar su bienestar mental.</a:t>
            </a:r>
            <a:endParaRPr lang="en-GB" sz="2400" dirty="0"/>
          </a:p>
          <a:p>
            <a:endParaRPr lang="en-GB" sz="2400"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Los </a:t>
            </a:r>
            <a:r>
              <a:rPr lang="en-GB" sz="3600" dirty="0" err="1"/>
              <a:t>Siete</a:t>
            </a:r>
            <a:r>
              <a:rPr lang="en-GB" sz="3600" dirty="0"/>
              <a:t> </a:t>
            </a:r>
            <a:r>
              <a:rPr lang="en-GB" dirty="0" err="1"/>
              <a:t>S</a:t>
            </a:r>
            <a:r>
              <a:rPr lang="en-GB" sz="3600" dirty="0" err="1"/>
              <a:t>íntomas</a:t>
            </a:r>
            <a:r>
              <a:rPr lang="en-GB" sz="3600" dirty="0"/>
              <a:t> </a:t>
            </a:r>
            <a:r>
              <a:rPr lang="en-GB" sz="3600" dirty="0" err="1"/>
              <a:t>más</a:t>
            </a:r>
            <a:r>
              <a:rPr lang="en-GB" sz="3600" dirty="0"/>
              <a:t> </a:t>
            </a:r>
            <a:r>
              <a:rPr lang="en-GB" sz="3600" dirty="0" err="1"/>
              <a:t>Comunes</a:t>
            </a:r>
            <a:r>
              <a:rPr lang="en-GB" sz="3600" dirty="0"/>
              <a:t> del </a:t>
            </a:r>
            <a:r>
              <a:rPr lang="en-GB" sz="3600" dirty="0" err="1"/>
              <a:t>Estrés</a:t>
            </a:r>
            <a:r>
              <a:rPr lang="en-GB" sz="3600" dirty="0"/>
              <a:t> </a:t>
            </a:r>
            <a:r>
              <a:rPr lang="en-GB" dirty="0"/>
              <a:t>L</a:t>
            </a:r>
            <a:r>
              <a:rPr lang="en-GB" sz="3600" dirty="0"/>
              <a:t>aboral</a:t>
            </a:r>
          </a:p>
          <a:p>
            <a:endParaRPr lang="en-US" dirty="0"/>
          </a:p>
        </p:txBody>
      </p:sp>
    </p:spTree>
    <p:extLst>
      <p:ext uri="{BB962C8B-B14F-4D97-AF65-F5344CB8AC3E}">
        <p14:creationId xmlns:p14="http://schemas.microsoft.com/office/powerpoint/2010/main" val="3355394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b="1" dirty="0">
                <a:solidFill>
                  <a:schemeClr val="accent3"/>
                </a:solidFill>
              </a:rPr>
              <a:t>2.   Desconexión</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sz="2400" dirty="0" err="1"/>
              <a:t>Pérdida</a:t>
            </a:r>
            <a:r>
              <a:rPr lang="en-GB" sz="2400" dirty="0"/>
              <a:t> de interés de los miembros del equipo </a:t>
            </a:r>
            <a:r>
              <a:rPr lang="en-GB" sz="2400" dirty="0" err="1"/>
              <a:t>por</a:t>
            </a:r>
            <a:r>
              <a:rPr lang="en-GB" sz="2400" dirty="0"/>
              <a:t> </a:t>
            </a:r>
            <a:r>
              <a:rPr lang="en-GB" sz="2400" dirty="0" err="1"/>
              <a:t>cosas</a:t>
            </a:r>
            <a:r>
              <a:rPr lang="en-GB" sz="2400" dirty="0"/>
              <a:t> que antes les resultaban agradables -como socializar con la familia y los amigos- puede ser una señal de </a:t>
            </a:r>
            <a:r>
              <a:rPr lang="en-GB" sz="2400" dirty="0" err="1"/>
              <a:t>alerta</a:t>
            </a:r>
            <a:r>
              <a:rPr lang="en-GB" sz="2400" dirty="0"/>
              <a:t>.</a:t>
            </a:r>
          </a:p>
          <a:p>
            <a:pPr marL="342900" indent="-342900">
              <a:buBlip>
                <a:blip r:embed="rId3">
                  <a:extLst>
                    <a:ext uri="{96DAC541-7B7A-43D3-8B79-37D633B846F1}">
                      <asvg:svgBlip xmlns:asvg="http://schemas.microsoft.com/office/drawing/2016/SVG/main" r:embed="rId4"/>
                    </a:ext>
                  </a:extLst>
                </a:blip>
              </a:buBlip>
            </a:pPr>
            <a:r>
              <a:rPr lang="en-GB" sz="2400" dirty="0"/>
              <a:t>En </a:t>
            </a:r>
            <a:r>
              <a:rPr lang="en-GB" sz="2400" dirty="0" err="1"/>
              <a:t>el</a:t>
            </a:r>
            <a:r>
              <a:rPr lang="en-GB" sz="2400" dirty="0"/>
              <a:t>  entorno laboral, los miembros del equipo pueden dejar de participar en reuniones, evitar asumir nuevos proyectos o dejar de responder a llamadas telefónicas y correos electrónicos.</a:t>
            </a:r>
          </a:p>
          <a:p>
            <a:pPr marL="342900" indent="-342900">
              <a:buBlip>
                <a:blip r:embed="rId3">
                  <a:extLst>
                    <a:ext uri="{96DAC541-7B7A-43D3-8B79-37D633B846F1}">
                      <asvg:svgBlip xmlns:asvg="http://schemas.microsoft.com/office/drawing/2016/SVG/main" r:embed="rId4"/>
                    </a:ext>
                  </a:extLst>
                </a:blip>
              </a:buBlip>
            </a:pPr>
            <a:r>
              <a:rPr lang="en-GB" sz="2400" dirty="0"/>
              <a:t>Al </a:t>
            </a:r>
            <a:r>
              <a:rPr lang="en-GB" sz="2400" dirty="0" err="1"/>
              <a:t>seguir</a:t>
            </a:r>
            <a:r>
              <a:rPr lang="en-GB" sz="2400" dirty="0"/>
              <a:t> absent@ del entorno que les rodea, </a:t>
            </a:r>
            <a:r>
              <a:rPr lang="en-GB" sz="2400" dirty="0" err="1"/>
              <a:t>podrían</a:t>
            </a:r>
            <a:r>
              <a:rPr lang="en-GB" sz="2400" dirty="0"/>
              <a:t> perder el entusiasmo por su trabajo, lo que se traduce en una menor calidad del mismo.</a:t>
            </a:r>
          </a:p>
          <a:p>
            <a:endParaRPr lang="en-GB" sz="2400"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Los </a:t>
            </a:r>
            <a:r>
              <a:rPr lang="en-GB" sz="3600" dirty="0" err="1"/>
              <a:t>Siete</a:t>
            </a:r>
            <a:r>
              <a:rPr lang="en-GB" sz="3600" dirty="0"/>
              <a:t> </a:t>
            </a:r>
            <a:r>
              <a:rPr lang="en-GB" dirty="0" err="1"/>
              <a:t>S</a:t>
            </a:r>
            <a:r>
              <a:rPr lang="en-GB" sz="3600" dirty="0" err="1"/>
              <a:t>íntomas</a:t>
            </a:r>
            <a:r>
              <a:rPr lang="en-GB" sz="3600" dirty="0"/>
              <a:t> </a:t>
            </a:r>
            <a:r>
              <a:rPr lang="en-GB" sz="3600" dirty="0" err="1"/>
              <a:t>más</a:t>
            </a:r>
            <a:r>
              <a:rPr lang="en-GB" sz="3600" dirty="0"/>
              <a:t> </a:t>
            </a:r>
            <a:r>
              <a:rPr lang="en-GB" sz="3600" dirty="0" err="1"/>
              <a:t>Comunes</a:t>
            </a:r>
            <a:r>
              <a:rPr lang="en-GB" sz="3600" dirty="0"/>
              <a:t> del </a:t>
            </a:r>
            <a:r>
              <a:rPr lang="en-GB" sz="3600" dirty="0" err="1"/>
              <a:t>Estrés</a:t>
            </a:r>
            <a:r>
              <a:rPr lang="en-GB" sz="3600" dirty="0"/>
              <a:t> </a:t>
            </a:r>
            <a:r>
              <a:rPr lang="en-GB" dirty="0"/>
              <a:t>L</a:t>
            </a:r>
            <a:r>
              <a:rPr lang="en-GB" sz="3600" dirty="0"/>
              <a:t>aboral</a:t>
            </a:r>
          </a:p>
          <a:p>
            <a:endParaRPr lang="en-US" dirty="0"/>
          </a:p>
        </p:txBody>
      </p:sp>
    </p:spTree>
    <p:extLst>
      <p:ext uri="{BB962C8B-B14F-4D97-AF65-F5344CB8AC3E}">
        <p14:creationId xmlns:p14="http://schemas.microsoft.com/office/powerpoint/2010/main" val="3443295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sz="2400" b="1" dirty="0">
                <a:solidFill>
                  <a:schemeClr val="accent3"/>
                </a:solidFill>
              </a:rPr>
              <a:t>3.  Aumento del </a:t>
            </a:r>
            <a:r>
              <a:rPr lang="en-GB" sz="2400" b="1" dirty="0" err="1">
                <a:solidFill>
                  <a:schemeClr val="accent3"/>
                </a:solidFill>
              </a:rPr>
              <a:t>Absentismo</a:t>
            </a:r>
            <a:r>
              <a:rPr lang="en-GB" sz="2400" b="1" dirty="0">
                <a:solidFill>
                  <a:schemeClr val="accent3"/>
                </a:solidFill>
              </a:rPr>
              <a:t> </a:t>
            </a:r>
            <a:r>
              <a:rPr lang="en-GB" b="1" dirty="0">
                <a:solidFill>
                  <a:schemeClr val="accent3"/>
                </a:solidFill>
              </a:rPr>
              <a:t>L</a:t>
            </a:r>
            <a:r>
              <a:rPr lang="en-GB" sz="2400" b="1" dirty="0">
                <a:solidFill>
                  <a:schemeClr val="accent3"/>
                </a:solidFill>
              </a:rPr>
              <a:t>aboral</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dirty="0" err="1"/>
              <a:t>Aquellos</a:t>
            </a:r>
            <a:r>
              <a:rPr lang="en-GB" dirty="0"/>
              <a:t> que </a:t>
            </a:r>
            <a:r>
              <a:rPr lang="en-GB" dirty="0" err="1"/>
              <a:t>estén</a:t>
            </a:r>
            <a:r>
              <a:rPr lang="en-GB" dirty="0"/>
              <a:t> </a:t>
            </a:r>
            <a:r>
              <a:rPr lang="en-GB" dirty="0" err="1"/>
              <a:t>fatigados</a:t>
            </a:r>
            <a:r>
              <a:rPr lang="en-GB" dirty="0"/>
              <a:t> </a:t>
            </a:r>
            <a:r>
              <a:rPr lang="en-GB" sz="2400" dirty="0"/>
              <a:t>o </a:t>
            </a:r>
            <a:r>
              <a:rPr lang="en-GB" sz="2400" dirty="0" err="1"/>
              <a:t>sufran</a:t>
            </a:r>
            <a:r>
              <a:rPr lang="en-GB" sz="2400" dirty="0"/>
              <a:t> de </a:t>
            </a:r>
            <a:r>
              <a:rPr lang="en-GB" sz="2400" dirty="0" err="1"/>
              <a:t>estrés</a:t>
            </a:r>
            <a:r>
              <a:rPr lang="en-GB" sz="2400" dirty="0"/>
              <a:t> digital </a:t>
            </a:r>
            <a:r>
              <a:rPr lang="en-GB" sz="2400" dirty="0" err="1"/>
              <a:t>serán</a:t>
            </a:r>
            <a:r>
              <a:rPr lang="en-GB" sz="2400" dirty="0"/>
              <a:t> </a:t>
            </a:r>
            <a:r>
              <a:rPr lang="en-GB" sz="2400" dirty="0" err="1"/>
              <a:t>los</a:t>
            </a:r>
            <a:r>
              <a:rPr lang="en-GB" sz="2400" dirty="0"/>
              <a:t> más propensos a tomarse días libres adicionales por enfermedad. </a:t>
            </a:r>
            <a:r>
              <a:rPr lang="en-GB" sz="2400" dirty="0" err="1"/>
              <a:t>Muchas</a:t>
            </a:r>
            <a:r>
              <a:rPr lang="en-GB" sz="2400" dirty="0"/>
              <a:t> </a:t>
            </a:r>
            <a:r>
              <a:rPr lang="en-GB" sz="2400" dirty="0" err="1"/>
              <a:t>veces</a:t>
            </a:r>
            <a:r>
              <a:rPr lang="en-GB" dirty="0"/>
              <a:t>, </a:t>
            </a:r>
            <a:r>
              <a:rPr lang="en-GB" sz="2400" dirty="0"/>
              <a:t>con la esperanza de recuperar el ánimo.</a:t>
            </a:r>
          </a:p>
          <a:p>
            <a:pPr marL="342900" indent="-342900">
              <a:buBlip>
                <a:blip r:embed="rId3">
                  <a:extLst>
                    <a:ext uri="{96DAC541-7B7A-43D3-8B79-37D633B846F1}">
                      <asvg:svgBlip xmlns:asvg="http://schemas.microsoft.com/office/drawing/2016/SVG/main" r:embed="rId4"/>
                    </a:ext>
                  </a:extLst>
                </a:blip>
              </a:buBlip>
            </a:pPr>
            <a:r>
              <a:rPr lang="en-GB" sz="2400" dirty="0"/>
              <a:t>Otros pueden utilizar el tiempo libre como una forma de evitar proyectos, jefes y </a:t>
            </a:r>
            <a:r>
              <a:rPr lang="en-GB" dirty="0"/>
              <a:t>otros miembros del equipo </a:t>
            </a:r>
            <a:r>
              <a:rPr lang="en-GB" sz="2400" dirty="0"/>
              <a:t>que les causan estrés.</a:t>
            </a:r>
          </a:p>
          <a:p>
            <a:pPr marL="342900" indent="-342900">
              <a:buBlip>
                <a:blip r:embed="rId3">
                  <a:extLst>
                    <a:ext uri="{96DAC541-7B7A-43D3-8B79-37D633B846F1}">
                      <asvg:svgBlip xmlns:asvg="http://schemas.microsoft.com/office/drawing/2016/SVG/main" r:embed="rId4"/>
                    </a:ext>
                  </a:extLst>
                </a:blip>
              </a:buBlip>
            </a:pPr>
            <a:r>
              <a:rPr lang="en-GB" sz="2400" dirty="0"/>
              <a:t>El aumento del absentismo también </a:t>
            </a:r>
            <a:r>
              <a:rPr lang="en-GB" sz="2400" dirty="0" err="1"/>
              <a:t>puede</a:t>
            </a:r>
            <a:r>
              <a:rPr lang="en-GB" sz="2400" dirty="0"/>
              <a:t> </a:t>
            </a:r>
            <a:r>
              <a:rPr lang="en-GB" sz="2400" dirty="0" err="1"/>
              <a:t>evidenciarse</a:t>
            </a:r>
            <a:r>
              <a:rPr lang="en-GB" sz="2400" dirty="0"/>
              <a:t> </a:t>
            </a:r>
            <a:r>
              <a:rPr lang="en-GB" sz="2400" dirty="0" err="1"/>
              <a:t>en</a:t>
            </a:r>
            <a:r>
              <a:rPr lang="en-GB" sz="2400" dirty="0"/>
              <a:t> </a:t>
            </a:r>
            <a:r>
              <a:rPr lang="en-GB" sz="2400" dirty="0" err="1"/>
              <a:t>situaciones</a:t>
            </a:r>
            <a:r>
              <a:rPr lang="en-GB" sz="2400" dirty="0"/>
              <a:t> en la que algunos miembros del equipo llegan tarde y se marchan pronto para evitar interacciones con compañeros y supervisores.</a:t>
            </a:r>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Los </a:t>
            </a:r>
            <a:r>
              <a:rPr lang="en-GB" sz="3600" dirty="0" err="1"/>
              <a:t>Siete</a:t>
            </a:r>
            <a:r>
              <a:rPr lang="en-GB" sz="3600" dirty="0"/>
              <a:t> </a:t>
            </a:r>
            <a:r>
              <a:rPr lang="en-GB" dirty="0" err="1"/>
              <a:t>S</a:t>
            </a:r>
            <a:r>
              <a:rPr lang="en-GB" sz="3600" dirty="0" err="1"/>
              <a:t>íntomas</a:t>
            </a:r>
            <a:r>
              <a:rPr lang="en-GB" sz="3600" dirty="0"/>
              <a:t> </a:t>
            </a:r>
            <a:r>
              <a:rPr lang="en-GB" sz="3600" dirty="0" err="1"/>
              <a:t>más</a:t>
            </a:r>
            <a:r>
              <a:rPr lang="en-GB" sz="3600" dirty="0"/>
              <a:t> </a:t>
            </a:r>
            <a:r>
              <a:rPr lang="en-GB" sz="3600" dirty="0" err="1"/>
              <a:t>Comunes</a:t>
            </a:r>
            <a:r>
              <a:rPr lang="en-GB" sz="3600" dirty="0"/>
              <a:t> del </a:t>
            </a:r>
            <a:r>
              <a:rPr lang="en-GB" sz="3600" dirty="0" err="1"/>
              <a:t>Estrés</a:t>
            </a:r>
            <a:r>
              <a:rPr lang="en-GB" sz="3600" dirty="0"/>
              <a:t> </a:t>
            </a:r>
            <a:r>
              <a:rPr lang="en-GB" dirty="0"/>
              <a:t>L</a:t>
            </a:r>
            <a:r>
              <a:rPr lang="en-GB" sz="3600" dirty="0"/>
              <a:t>aboral</a:t>
            </a:r>
          </a:p>
          <a:p>
            <a:endParaRPr lang="en-US" dirty="0"/>
          </a:p>
        </p:txBody>
      </p:sp>
    </p:spTree>
    <p:extLst>
      <p:ext uri="{BB962C8B-B14F-4D97-AF65-F5344CB8AC3E}">
        <p14:creationId xmlns:p14="http://schemas.microsoft.com/office/powerpoint/2010/main" val="4060596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b="1" dirty="0">
                <a:solidFill>
                  <a:schemeClr val="accent3"/>
                </a:solidFill>
              </a:rPr>
              <a:t>4</a:t>
            </a:r>
            <a:r>
              <a:rPr lang="en-GB" sz="2400" b="1" dirty="0">
                <a:solidFill>
                  <a:schemeClr val="accent3"/>
                </a:solidFill>
              </a:rPr>
              <a:t>.  Aislamiento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Los miembros del equipo que antes eran extrovertidos y de repente se vuelven distantes pueden estar teniendo un mal día o </a:t>
            </a:r>
            <a:r>
              <a:rPr lang="en-US" sz="2400" dirty="0" err="1"/>
              <a:t>sufriendo</a:t>
            </a:r>
            <a:r>
              <a:rPr lang="en-US" sz="2400" dirty="0"/>
              <a:t> </a:t>
            </a:r>
            <a:r>
              <a:rPr lang="en-US" sz="2400" dirty="0" err="1"/>
              <a:t>etapas</a:t>
            </a:r>
            <a:r>
              <a:rPr lang="en-US" sz="2400" dirty="0"/>
              <a:t> de gran </a:t>
            </a:r>
            <a:r>
              <a:rPr lang="en-US" sz="2400" dirty="0" err="1"/>
              <a:t>estrés</a:t>
            </a:r>
            <a:r>
              <a:rPr lang="en-US" sz="2400" dirty="0"/>
              <a:t> en su vida personal.</a:t>
            </a:r>
          </a:p>
          <a:p>
            <a:pPr marL="342900" indent="-342900">
              <a:buBlip>
                <a:blip r:embed="rId3">
                  <a:extLst>
                    <a:ext uri="{96DAC541-7B7A-43D3-8B79-37D633B846F1}">
                      <asvg:svgBlip xmlns:asvg="http://schemas.microsoft.com/office/drawing/2016/SVG/main" r:embed="rId4"/>
                    </a:ext>
                  </a:extLst>
                </a:blip>
              </a:buBlip>
            </a:pPr>
            <a:r>
              <a:rPr lang="en-US" sz="2400" dirty="0"/>
              <a:t>Si este aislamiento continúa, o si miembros del equipo antes sociables se enfadan </a:t>
            </a:r>
            <a:r>
              <a:rPr lang="en-US" sz="2400" dirty="0" err="1"/>
              <a:t>cuando</a:t>
            </a:r>
            <a:r>
              <a:rPr lang="en-US" sz="2400" dirty="0"/>
              <a:t> se intenta hablar con ellos, puede ser señal de un problema mayor.</a:t>
            </a:r>
          </a:p>
          <a:p>
            <a:pPr marL="342900" indent="-342900">
              <a:buBlip>
                <a:blip r:embed="rId3">
                  <a:extLst>
                    <a:ext uri="{96DAC541-7B7A-43D3-8B79-37D633B846F1}">
                      <asvg:svgBlip xmlns:asvg="http://schemas.microsoft.com/office/drawing/2016/SVG/main" r:embed="rId4"/>
                    </a:ext>
                  </a:extLst>
                </a:blip>
              </a:buBlip>
            </a:pPr>
            <a:r>
              <a:rPr lang="en-US" sz="2400" dirty="0"/>
              <a:t>El aislamiento puede ser aún más difícil de detectar en los miembros de equipos remotos, ya que es </a:t>
            </a:r>
            <a:r>
              <a:rPr lang="en-US" sz="2400" dirty="0" err="1"/>
              <a:t>es</a:t>
            </a:r>
            <a:r>
              <a:rPr lang="en-US" sz="2400" dirty="0"/>
              <a:t> </a:t>
            </a:r>
            <a:r>
              <a:rPr lang="en-US" sz="2400" dirty="0" err="1"/>
              <a:t>dificil</a:t>
            </a:r>
            <a:r>
              <a:rPr lang="en-US" sz="2400" dirty="0"/>
              <a:t> saber </a:t>
            </a:r>
            <a:r>
              <a:rPr lang="en-US" sz="2400" dirty="0" err="1"/>
              <a:t>si</a:t>
            </a:r>
            <a:r>
              <a:rPr lang="en-US" sz="2400" dirty="0"/>
              <a:t> se </a:t>
            </a:r>
            <a:r>
              <a:rPr lang="en-US" sz="2400" dirty="0" err="1"/>
              <a:t>está</a:t>
            </a:r>
            <a:r>
              <a:rPr lang="en-US" sz="2400" dirty="0"/>
              <a:t> </a:t>
            </a:r>
            <a:r>
              <a:rPr lang="en-US" sz="2400" dirty="0" err="1"/>
              <a:t>apartando</a:t>
            </a:r>
            <a:r>
              <a:rPr lang="en-US" sz="2400" dirty="0"/>
              <a:t> de sus </a:t>
            </a:r>
            <a:r>
              <a:rPr lang="en-US" sz="2400" dirty="0" err="1"/>
              <a:t>círculos</a:t>
            </a:r>
            <a:r>
              <a:rPr lang="en-US" sz="2400" dirty="0"/>
              <a:t> y </a:t>
            </a:r>
            <a:r>
              <a:rPr lang="en-US" sz="2400" dirty="0" err="1"/>
              <a:t>relaciones</a:t>
            </a:r>
            <a:r>
              <a:rPr lang="en-US" sz="2400" dirty="0"/>
              <a:t> </a:t>
            </a:r>
            <a:r>
              <a:rPr lang="en-US" dirty="0"/>
              <a:t>sin </a:t>
            </a:r>
            <a:r>
              <a:rPr lang="en-US" dirty="0" err="1"/>
              <a:t>preguntarle</a:t>
            </a:r>
            <a:r>
              <a:rPr lang="en-US" dirty="0"/>
              <a:t> </a:t>
            </a:r>
            <a:r>
              <a:rPr lang="en-US" dirty="0" err="1"/>
              <a:t>directamente</a:t>
            </a:r>
            <a:r>
              <a:rPr lang="en-US" sz="2400" dirty="0"/>
              <a:t>. Por eso, tener una red de </a:t>
            </a:r>
            <a:r>
              <a:rPr lang="en-US" sz="2400" dirty="0" err="1"/>
              <a:t>apoyo</a:t>
            </a:r>
            <a:r>
              <a:rPr lang="en-US" sz="2400" dirty="0"/>
              <a:t> se </a:t>
            </a:r>
            <a:r>
              <a:rPr lang="en-US" sz="2400" dirty="0" err="1"/>
              <a:t>convierte</a:t>
            </a:r>
            <a:r>
              <a:rPr lang="en-US" sz="2400" dirty="0"/>
              <a:t> </a:t>
            </a:r>
            <a:r>
              <a:rPr lang="en-US" sz="2400" dirty="0" err="1"/>
              <a:t>en</a:t>
            </a:r>
            <a:r>
              <a:rPr lang="en-US" sz="2400" dirty="0"/>
              <a:t> algo crucial y </a:t>
            </a:r>
            <a:r>
              <a:rPr lang="en-US" sz="2400" dirty="0" err="1"/>
              <a:t>beneficioso</a:t>
            </a:r>
            <a:r>
              <a:rPr lang="en-US" sz="2400" dirty="0"/>
              <a:t> para </a:t>
            </a:r>
            <a:r>
              <a:rPr lang="en-US" sz="2400" dirty="0" err="1"/>
              <a:t>todo</a:t>
            </a:r>
            <a:r>
              <a:rPr lang="en-US" sz="2400" dirty="0"/>
              <a:t> </a:t>
            </a:r>
            <a:r>
              <a:rPr lang="en-US" sz="2400" dirty="0" err="1"/>
              <a:t>el</a:t>
            </a:r>
            <a:r>
              <a:rPr lang="en-US" sz="2400" dirty="0"/>
              <a:t> </a:t>
            </a:r>
            <a:r>
              <a:rPr lang="en-US" sz="2400" dirty="0" err="1"/>
              <a:t>equipo</a:t>
            </a:r>
            <a:r>
              <a:rPr lang="en-US" sz="2400" dirty="0"/>
              <a:t>.</a:t>
            </a: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Los </a:t>
            </a:r>
            <a:r>
              <a:rPr lang="en-GB" sz="3600" dirty="0" err="1"/>
              <a:t>Siete</a:t>
            </a:r>
            <a:r>
              <a:rPr lang="en-GB" sz="3600" dirty="0"/>
              <a:t> </a:t>
            </a:r>
            <a:r>
              <a:rPr lang="en-GB" dirty="0" err="1"/>
              <a:t>S</a:t>
            </a:r>
            <a:r>
              <a:rPr lang="en-GB" sz="3600" dirty="0" err="1"/>
              <a:t>íntomas</a:t>
            </a:r>
            <a:r>
              <a:rPr lang="en-GB" sz="3600" dirty="0"/>
              <a:t> </a:t>
            </a:r>
            <a:r>
              <a:rPr lang="en-GB" sz="3600" dirty="0" err="1"/>
              <a:t>más</a:t>
            </a:r>
            <a:r>
              <a:rPr lang="en-GB" sz="3600" dirty="0"/>
              <a:t> </a:t>
            </a:r>
            <a:r>
              <a:rPr lang="en-GB" sz="3600" dirty="0" err="1"/>
              <a:t>Comunes</a:t>
            </a:r>
            <a:r>
              <a:rPr lang="en-GB" sz="3600" dirty="0"/>
              <a:t> del </a:t>
            </a:r>
            <a:r>
              <a:rPr lang="en-GB" sz="3600" dirty="0" err="1"/>
              <a:t>Estrés</a:t>
            </a:r>
            <a:r>
              <a:rPr lang="en-GB" sz="3600" dirty="0"/>
              <a:t> </a:t>
            </a:r>
            <a:r>
              <a:rPr lang="en-GB" dirty="0"/>
              <a:t>L</a:t>
            </a:r>
            <a:r>
              <a:rPr lang="en-GB" sz="3600" dirty="0"/>
              <a:t>aboral</a:t>
            </a:r>
          </a:p>
          <a:p>
            <a:endParaRPr lang="en-US" dirty="0"/>
          </a:p>
        </p:txBody>
      </p:sp>
    </p:spTree>
    <p:extLst>
      <p:ext uri="{BB962C8B-B14F-4D97-AF65-F5344CB8AC3E}">
        <p14:creationId xmlns:p14="http://schemas.microsoft.com/office/powerpoint/2010/main" val="2335088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5852" y="1565257"/>
            <a:ext cx="10595237" cy="3995028"/>
          </a:xfrm>
        </p:spPr>
        <p:txBody>
          <a:bodyPr/>
          <a:lstStyle/>
          <a:p>
            <a:r>
              <a:rPr lang="en-GB" sz="2400" b="1" dirty="0">
                <a:solidFill>
                  <a:schemeClr val="accent3"/>
                </a:solidFill>
              </a:rPr>
              <a:t>5. </a:t>
            </a:r>
            <a:r>
              <a:rPr lang="en-GB" b="1" dirty="0">
                <a:solidFill>
                  <a:schemeClr val="accent3"/>
                </a:solidFill>
              </a:rPr>
              <a:t>Mayor </a:t>
            </a:r>
            <a:r>
              <a:rPr lang="en-GB" b="1" dirty="0" err="1">
                <a:solidFill>
                  <a:schemeClr val="accent3"/>
                </a:solidFill>
              </a:rPr>
              <a:t>Sensibilidad</a:t>
            </a:r>
            <a:r>
              <a:rPr lang="en-GB" b="1" dirty="0">
                <a:solidFill>
                  <a:schemeClr val="accent3"/>
                </a:solidFill>
              </a:rPr>
              <a:t> ante las </a:t>
            </a:r>
            <a:r>
              <a:rPr lang="en-GB" b="1" dirty="0" err="1">
                <a:solidFill>
                  <a:schemeClr val="accent3"/>
                </a:solidFill>
              </a:rPr>
              <a:t>Críticas</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err="1"/>
              <a:t>P</a:t>
            </a:r>
            <a:r>
              <a:rPr lang="en-US" dirty="0" err="1"/>
              <a:t>odrías</a:t>
            </a:r>
            <a:r>
              <a:rPr lang="en-US" sz="2400" dirty="0"/>
              <a:t> </a:t>
            </a:r>
            <a:r>
              <a:rPr lang="en-US" sz="2400" dirty="0" err="1"/>
              <a:t>notar</a:t>
            </a:r>
            <a:r>
              <a:rPr lang="en-US" sz="2400" dirty="0"/>
              <a:t> que algunos </a:t>
            </a:r>
            <a:r>
              <a:rPr lang="en-US" sz="2400" dirty="0" err="1"/>
              <a:t>miembros</a:t>
            </a:r>
            <a:r>
              <a:rPr lang="en-US" sz="2400" dirty="0"/>
              <a:t> del </a:t>
            </a:r>
            <a:r>
              <a:rPr lang="en-US" sz="2400" dirty="0" err="1"/>
              <a:t>equipo</a:t>
            </a:r>
            <a:r>
              <a:rPr lang="en-US" sz="2400" dirty="0"/>
              <a:t> reaccionan mal a las críticas. Cuando los empleados empiezan a </a:t>
            </a:r>
            <a:r>
              <a:rPr lang="en-US" sz="2400" dirty="0" err="1"/>
              <a:t>tomarse</a:t>
            </a:r>
            <a:r>
              <a:rPr lang="en-US" sz="2400" dirty="0"/>
              <a:t> </a:t>
            </a:r>
            <a:r>
              <a:rPr lang="en-US" dirty="0" err="1"/>
              <a:t>el</a:t>
            </a:r>
            <a:r>
              <a:rPr lang="en-US" dirty="0"/>
              <a:t> feedback </a:t>
            </a:r>
            <a:r>
              <a:rPr lang="en-US" sz="2400" dirty="0"/>
              <a:t>de forma personal, reaccionando a </a:t>
            </a:r>
            <a:r>
              <a:rPr lang="en-US" sz="2400" dirty="0" err="1"/>
              <a:t>este</a:t>
            </a:r>
            <a:r>
              <a:rPr lang="en-US" sz="2400" dirty="0"/>
              <a:t> con una </a:t>
            </a:r>
            <a:r>
              <a:rPr lang="en-US" sz="2400" dirty="0" err="1"/>
              <a:t>actitud</a:t>
            </a:r>
            <a:r>
              <a:rPr lang="en-US" sz="2400" dirty="0"/>
              <a:t> </a:t>
            </a:r>
            <a:r>
              <a:rPr lang="en-US" sz="2400" dirty="0" err="1"/>
              <a:t>defensiva</a:t>
            </a:r>
            <a:r>
              <a:rPr lang="en-US" sz="2400" dirty="0"/>
              <a:t>, enfadados o con otros signos de estrés, puede ser un signo de </a:t>
            </a:r>
            <a:r>
              <a:rPr lang="en-US" sz="2400" dirty="0" err="1"/>
              <a:t>agotamiento</a:t>
            </a:r>
            <a:r>
              <a:rPr lang="en-US" sz="2400" dirty="0"/>
              <a:t> y </a:t>
            </a:r>
            <a:r>
              <a:rPr lang="en-US" sz="2400" dirty="0" err="1"/>
              <a:t>fatiga</a:t>
            </a:r>
            <a:r>
              <a:rPr lang="en-US" sz="2400" dirty="0"/>
              <a:t>.</a:t>
            </a:r>
          </a:p>
          <a:p>
            <a:pPr marL="342900" indent="-342900">
              <a:buBlip>
                <a:blip r:embed="rId3">
                  <a:extLst>
                    <a:ext uri="{96DAC541-7B7A-43D3-8B79-37D633B846F1}">
                      <asvg:svgBlip xmlns:asvg="http://schemas.microsoft.com/office/drawing/2016/SVG/main" r:embed="rId4"/>
                    </a:ext>
                  </a:extLst>
                </a:blip>
              </a:buBlip>
            </a:pPr>
            <a:r>
              <a:rPr lang="en-US" sz="2400" dirty="0"/>
              <a:t>En estas situaciones, las </a:t>
            </a:r>
            <a:r>
              <a:rPr lang="en-US" sz="2400" dirty="0" err="1"/>
              <a:t>reacciones</a:t>
            </a:r>
            <a:r>
              <a:rPr lang="en-US" sz="2400" dirty="0"/>
              <a:t> </a:t>
            </a:r>
            <a:r>
              <a:rPr lang="en-US" sz="2400" dirty="0" err="1"/>
              <a:t>pueden</a:t>
            </a:r>
            <a:r>
              <a:rPr lang="en-US" sz="2400" dirty="0"/>
              <a:t> ser </a:t>
            </a:r>
            <a:r>
              <a:rPr lang="en-US" sz="2400" dirty="0" err="1"/>
              <a:t>desproporcionadas</a:t>
            </a:r>
            <a:r>
              <a:rPr lang="en-US" sz="2400" dirty="0"/>
              <a:t>, y </a:t>
            </a:r>
            <a:r>
              <a:rPr lang="en-US" sz="2400" dirty="0" err="1"/>
              <a:t>los</a:t>
            </a:r>
            <a:r>
              <a:rPr lang="en-US" sz="2400" dirty="0"/>
              <a:t> </a:t>
            </a:r>
            <a:r>
              <a:rPr lang="en-US" sz="2400" dirty="0" err="1"/>
              <a:t>sujetos</a:t>
            </a:r>
            <a:r>
              <a:rPr lang="en-US" sz="2400" dirty="0"/>
              <a:t> </a:t>
            </a:r>
            <a:r>
              <a:rPr lang="en-US" sz="2400" dirty="0" err="1"/>
              <a:t>podrían</a:t>
            </a:r>
            <a:r>
              <a:rPr lang="en-US" sz="2400" dirty="0"/>
              <a:t> responden con </a:t>
            </a:r>
            <a:r>
              <a:rPr lang="en-US" sz="2400" dirty="0" err="1"/>
              <a:t>exclamaciones</a:t>
            </a:r>
            <a:r>
              <a:rPr lang="en-US" sz="2400" dirty="0"/>
              <a:t> como: "Supongo que no sé hacer nada bien".</a:t>
            </a:r>
          </a:p>
          <a:p>
            <a:pPr marL="342900" indent="-342900">
              <a:buBlip>
                <a:blip r:embed="rId3">
                  <a:extLst>
                    <a:ext uri="{96DAC541-7B7A-43D3-8B79-37D633B846F1}">
                      <asvg:svgBlip xmlns:asvg="http://schemas.microsoft.com/office/drawing/2016/SVG/main" r:embed="rId4"/>
                    </a:ext>
                  </a:extLst>
                </a:blip>
              </a:buBlip>
            </a:pPr>
            <a:r>
              <a:rPr lang="en-US" sz="2400" dirty="0"/>
              <a:t>Si </a:t>
            </a:r>
            <a:r>
              <a:rPr lang="en-US" dirty="0" err="1"/>
              <a:t>alguien</a:t>
            </a:r>
            <a:r>
              <a:rPr lang="en-US" dirty="0"/>
              <a:t> </a:t>
            </a:r>
            <a:r>
              <a:rPr lang="en-US" sz="2400" dirty="0" err="1"/>
              <a:t>está</a:t>
            </a:r>
            <a:r>
              <a:rPr lang="en-US" sz="2400" dirty="0"/>
              <a:t> más irritable o enfadado de lo normal, es probable que </a:t>
            </a:r>
            <a:r>
              <a:rPr lang="en-US" sz="2400" dirty="0" err="1"/>
              <a:t>sufra</a:t>
            </a:r>
            <a:r>
              <a:rPr lang="en-US" sz="2400" dirty="0"/>
              <a:t> de </a:t>
            </a:r>
            <a:r>
              <a:rPr lang="en-US" sz="2400" dirty="0" err="1"/>
              <a:t>cierto</a:t>
            </a:r>
            <a:r>
              <a:rPr lang="en-US" sz="2400" dirty="0"/>
              <a:t> </a:t>
            </a:r>
            <a:r>
              <a:rPr lang="en-US" sz="2400" dirty="0" err="1"/>
              <a:t>grado</a:t>
            </a:r>
            <a:r>
              <a:rPr lang="en-US" sz="2400" dirty="0"/>
              <a:t> de </a:t>
            </a:r>
            <a:r>
              <a:rPr lang="en-US" sz="2400" dirty="0" err="1"/>
              <a:t>estrés</a:t>
            </a:r>
            <a:r>
              <a:rPr lang="en-US" sz="2400" dirty="0"/>
              <a:t> laboral.  </a:t>
            </a:r>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Los </a:t>
            </a:r>
            <a:r>
              <a:rPr lang="en-GB" sz="3600" dirty="0" err="1"/>
              <a:t>Siete</a:t>
            </a:r>
            <a:r>
              <a:rPr lang="en-GB" sz="3600" dirty="0"/>
              <a:t> </a:t>
            </a:r>
            <a:r>
              <a:rPr lang="en-GB" dirty="0" err="1"/>
              <a:t>S</a:t>
            </a:r>
            <a:r>
              <a:rPr lang="en-GB" sz="3600" dirty="0" err="1"/>
              <a:t>íntomas</a:t>
            </a:r>
            <a:r>
              <a:rPr lang="en-GB" sz="3600" dirty="0"/>
              <a:t> </a:t>
            </a:r>
            <a:r>
              <a:rPr lang="en-GB" sz="3600" dirty="0" err="1"/>
              <a:t>más</a:t>
            </a:r>
            <a:r>
              <a:rPr lang="en-GB" sz="3600" dirty="0"/>
              <a:t> </a:t>
            </a:r>
            <a:r>
              <a:rPr lang="en-GB" sz="3600" dirty="0" err="1"/>
              <a:t>Comunes</a:t>
            </a:r>
            <a:r>
              <a:rPr lang="en-GB" sz="3600" dirty="0"/>
              <a:t> del </a:t>
            </a:r>
            <a:r>
              <a:rPr lang="en-GB" sz="3600" dirty="0" err="1"/>
              <a:t>Estrés</a:t>
            </a:r>
            <a:r>
              <a:rPr lang="en-GB" sz="3600" dirty="0"/>
              <a:t> </a:t>
            </a:r>
            <a:r>
              <a:rPr lang="en-GB" dirty="0"/>
              <a:t>L</a:t>
            </a:r>
            <a:r>
              <a:rPr lang="en-GB" sz="3600" dirty="0"/>
              <a:t>aboral</a:t>
            </a:r>
          </a:p>
          <a:p>
            <a:endParaRPr lang="en-US" dirty="0"/>
          </a:p>
        </p:txBody>
      </p:sp>
    </p:spTree>
    <p:extLst>
      <p:ext uri="{BB962C8B-B14F-4D97-AF65-F5344CB8AC3E}">
        <p14:creationId xmlns:p14="http://schemas.microsoft.com/office/powerpoint/2010/main" val="943448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5852" y="1565257"/>
            <a:ext cx="10595237" cy="3995028"/>
          </a:xfrm>
        </p:spPr>
        <p:txBody>
          <a:bodyPr/>
          <a:lstStyle/>
          <a:p>
            <a:r>
              <a:rPr lang="en-GB" b="1" dirty="0">
                <a:solidFill>
                  <a:schemeClr val="accent3"/>
                </a:solidFill>
              </a:rPr>
              <a:t>6.  Aparición de </a:t>
            </a:r>
            <a:r>
              <a:rPr lang="en-GB" b="1" dirty="0" err="1">
                <a:solidFill>
                  <a:schemeClr val="accent3"/>
                </a:solidFill>
              </a:rPr>
              <a:t>S</a:t>
            </a:r>
            <a:r>
              <a:rPr lang="en-GB" sz="2400" b="1" dirty="0" err="1">
                <a:solidFill>
                  <a:schemeClr val="accent3"/>
                </a:solidFill>
              </a:rPr>
              <a:t>íntomas</a:t>
            </a:r>
            <a:r>
              <a:rPr lang="en-GB" b="1" dirty="0">
                <a:solidFill>
                  <a:schemeClr val="accent3"/>
                </a:solidFill>
              </a:rPr>
              <a:t> </a:t>
            </a:r>
            <a:r>
              <a:rPr lang="en-GB" b="1" dirty="0" err="1">
                <a:solidFill>
                  <a:schemeClr val="accent3"/>
                </a:solidFill>
              </a:rPr>
              <a:t>Físicos</a:t>
            </a:r>
            <a:r>
              <a:rPr lang="en-GB" b="1" dirty="0">
                <a:solidFill>
                  <a:schemeClr val="accent3"/>
                </a:solidFill>
              </a:rPr>
              <a:t>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sz="2400" dirty="0"/>
              <a:t>Cuando los miembros de un equipo sufren agotamiento y estrés durante periodos prolongados, </a:t>
            </a:r>
            <a:r>
              <a:rPr lang="en-GB" dirty="0"/>
              <a:t>lo </a:t>
            </a:r>
            <a:r>
              <a:rPr lang="en-GB" dirty="0" err="1"/>
              <a:t>siguiente</a:t>
            </a:r>
            <a:r>
              <a:rPr lang="en-GB" dirty="0"/>
              <a:t> </a:t>
            </a:r>
            <a:r>
              <a:rPr lang="en-GB" dirty="0" err="1"/>
              <a:t>en</a:t>
            </a:r>
            <a:r>
              <a:rPr lang="en-GB" dirty="0"/>
              <a:t> </a:t>
            </a:r>
            <a:r>
              <a:rPr lang="en-GB" sz="2400" dirty="0" err="1"/>
              <a:t>aparecer</a:t>
            </a:r>
            <a:r>
              <a:rPr lang="en-GB" sz="2400" dirty="0"/>
              <a:t> son síntomas físicos. Estos pueden incluir ataques de pánico, dolores de pecho, aumento del ritmo cardíaco, </a:t>
            </a:r>
            <a:r>
              <a:rPr lang="en-GB" sz="2400" dirty="0" err="1"/>
              <a:t>náuseas</a:t>
            </a:r>
            <a:r>
              <a:rPr lang="en-GB" sz="2400" dirty="0"/>
              <a:t> o dolores de cabeza.</a:t>
            </a:r>
          </a:p>
          <a:p>
            <a:pPr marL="342900" indent="-342900">
              <a:buBlip>
                <a:blip r:embed="rId3">
                  <a:extLst>
                    <a:ext uri="{96DAC541-7B7A-43D3-8B79-37D633B846F1}">
                      <asvg:svgBlip xmlns:asvg="http://schemas.microsoft.com/office/drawing/2016/SVG/main" r:embed="rId4"/>
                    </a:ext>
                  </a:extLst>
                </a:blip>
              </a:buBlip>
            </a:pPr>
            <a:r>
              <a:rPr lang="en-GB" sz="2400" dirty="0"/>
              <a:t>Los miembros del equipo pueden incluso perder el apetito y </a:t>
            </a:r>
            <a:r>
              <a:rPr lang="en-GB" sz="2400" dirty="0" err="1"/>
              <a:t>adelgazar</a:t>
            </a:r>
            <a:r>
              <a:rPr lang="en-GB" sz="2400" dirty="0"/>
              <a:t>, o </a:t>
            </a:r>
            <a:r>
              <a:rPr lang="en-GB" sz="2400" dirty="0" err="1"/>
              <a:t>empezar</a:t>
            </a:r>
            <a:r>
              <a:rPr lang="en-GB" sz="2400" dirty="0"/>
              <a:t> a engordar por recurrir a la comida para hacer frente a su estrés.</a:t>
            </a:r>
          </a:p>
          <a:p>
            <a:pPr marL="342900" indent="-342900">
              <a:buBlip>
                <a:blip r:embed="rId3">
                  <a:extLst>
                    <a:ext uri="{96DAC541-7B7A-43D3-8B79-37D633B846F1}">
                      <asvg:svgBlip xmlns:asvg="http://schemas.microsoft.com/office/drawing/2016/SVG/main" r:embed="rId4"/>
                    </a:ext>
                  </a:extLst>
                </a:blip>
              </a:buBlip>
            </a:pPr>
            <a:endParaRPr lang="en-US" sz="2400" dirty="0"/>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Los </a:t>
            </a:r>
            <a:r>
              <a:rPr lang="en-GB" sz="3600" dirty="0" err="1"/>
              <a:t>Siete</a:t>
            </a:r>
            <a:r>
              <a:rPr lang="en-GB" sz="3600" dirty="0"/>
              <a:t> </a:t>
            </a:r>
            <a:r>
              <a:rPr lang="en-GB" dirty="0" err="1"/>
              <a:t>S</a:t>
            </a:r>
            <a:r>
              <a:rPr lang="en-GB" sz="3600" dirty="0" err="1"/>
              <a:t>íntomas</a:t>
            </a:r>
            <a:r>
              <a:rPr lang="en-GB" sz="3600" dirty="0"/>
              <a:t> </a:t>
            </a:r>
            <a:r>
              <a:rPr lang="en-GB" sz="3600" dirty="0" err="1"/>
              <a:t>más</a:t>
            </a:r>
            <a:r>
              <a:rPr lang="en-GB" sz="3600" dirty="0"/>
              <a:t> </a:t>
            </a:r>
            <a:r>
              <a:rPr lang="en-GB" sz="3600" dirty="0" err="1"/>
              <a:t>Comunes</a:t>
            </a:r>
            <a:r>
              <a:rPr lang="en-GB" sz="3600" dirty="0"/>
              <a:t> del </a:t>
            </a:r>
            <a:r>
              <a:rPr lang="en-GB" sz="3600" dirty="0" err="1"/>
              <a:t>Estrés</a:t>
            </a:r>
            <a:r>
              <a:rPr lang="en-GB" sz="3600" dirty="0"/>
              <a:t> </a:t>
            </a:r>
            <a:r>
              <a:rPr lang="en-GB" dirty="0"/>
              <a:t>L</a:t>
            </a:r>
            <a:r>
              <a:rPr lang="en-GB" sz="3600" dirty="0"/>
              <a:t>aboral</a:t>
            </a:r>
          </a:p>
          <a:p>
            <a:endParaRPr lang="en-US" dirty="0"/>
          </a:p>
        </p:txBody>
      </p:sp>
    </p:spTree>
    <p:extLst>
      <p:ext uri="{BB962C8B-B14F-4D97-AF65-F5344CB8AC3E}">
        <p14:creationId xmlns:p14="http://schemas.microsoft.com/office/powerpoint/2010/main" val="2386533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277159"/>
            <a:ext cx="10595237" cy="3995028"/>
          </a:xfrm>
        </p:spPr>
        <p:txBody>
          <a:bodyPr/>
          <a:lstStyle/>
          <a:p>
            <a:r>
              <a:rPr lang="en-GB" sz="2400" b="1" dirty="0">
                <a:solidFill>
                  <a:schemeClr val="accent3"/>
                </a:solidFill>
              </a:rPr>
              <a:t>7.  Disminución de la </a:t>
            </a:r>
            <a:r>
              <a:rPr lang="en-GB" sz="2400" b="1" dirty="0" err="1">
                <a:solidFill>
                  <a:schemeClr val="accent3"/>
                </a:solidFill>
              </a:rPr>
              <a:t>P</a:t>
            </a:r>
            <a:r>
              <a:rPr lang="en-GB" b="1" dirty="0" err="1">
                <a:solidFill>
                  <a:schemeClr val="accent3"/>
                </a:solidFill>
              </a:rPr>
              <a:t>roductividad</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A medida que empeora el estado de estrés en el lugar de trabajo, también lo hacen la productividad y el rendimiento. El estrés impide que las personas se concentren </a:t>
            </a:r>
            <a:r>
              <a:rPr lang="en-US" sz="2400" dirty="0" err="1"/>
              <a:t>en</a:t>
            </a:r>
            <a:r>
              <a:rPr lang="en-US" sz="2400" dirty="0"/>
              <a:t> </a:t>
            </a:r>
            <a:r>
              <a:rPr lang="en-US" sz="2400" dirty="0" err="1"/>
              <a:t>tareas</a:t>
            </a:r>
            <a:r>
              <a:rPr lang="en-US" sz="2400" dirty="0"/>
              <a:t>, y la sensación de sentirse abrumados e incapaces de ponerse al día puede hacerles sentir que sus esfuerzos no merecen la pena.</a:t>
            </a:r>
          </a:p>
          <a:p>
            <a:pPr marL="342900" indent="-342900">
              <a:buBlip>
                <a:blip r:embed="rId3">
                  <a:extLst>
                    <a:ext uri="{96DAC541-7B7A-43D3-8B79-37D633B846F1}">
                      <asvg:svgBlip xmlns:asvg="http://schemas.microsoft.com/office/drawing/2016/SVG/main" r:embed="rId4"/>
                    </a:ext>
                  </a:extLst>
                </a:blip>
              </a:buBlip>
            </a:pPr>
            <a:r>
              <a:rPr lang="en-US" sz="2400" dirty="0"/>
              <a:t>Si observa que un miembro del equipo que normalmente es muy trabajador de repente se vuelve menos productivo, es posible que esté </a:t>
            </a:r>
            <a:r>
              <a:rPr lang="en-US" sz="2400" dirty="0" err="1"/>
              <a:t>sufriendo</a:t>
            </a:r>
            <a:r>
              <a:rPr lang="en-US" sz="2400" dirty="0"/>
              <a:t> de agotamiento prolongado. En esta fase, es importante comunicarse con los miembros del equipo para asegurarse de que sepan que pueden recurrir a </a:t>
            </a:r>
            <a:r>
              <a:rPr lang="en-US" sz="2400" dirty="0" err="1"/>
              <a:t>ti</a:t>
            </a:r>
            <a:r>
              <a:rPr lang="en-US" sz="2400" dirty="0"/>
              <a:t> </a:t>
            </a:r>
            <a:r>
              <a:rPr lang="en-US" sz="2400" dirty="0" err="1"/>
              <a:t>como</a:t>
            </a:r>
            <a:r>
              <a:rPr lang="en-US" sz="2400" dirty="0"/>
              <a:t> </a:t>
            </a:r>
            <a:r>
              <a:rPr lang="en-US" sz="2400" dirty="0" err="1"/>
              <a:t>líder</a:t>
            </a:r>
            <a:r>
              <a:rPr lang="en-US" sz="2400" dirty="0"/>
              <a:t>, y que les </a:t>
            </a:r>
            <a:r>
              <a:rPr lang="en-US" sz="2400" dirty="0" err="1"/>
              <a:t>apoyarás</a:t>
            </a:r>
            <a:r>
              <a:rPr lang="en-US" sz="2400" dirty="0"/>
              <a:t>.</a:t>
            </a:r>
            <a:endParaRPr lang="en-GB" sz="2400" dirty="0"/>
          </a:p>
          <a:p>
            <a:pPr marL="342900" indent="-342900">
              <a:buBlip>
                <a:blip r:embed="rId3">
                  <a:extLst>
                    <a:ext uri="{96DAC541-7B7A-43D3-8B79-37D633B846F1}">
                      <asvg:svgBlip xmlns:asvg="http://schemas.microsoft.com/office/drawing/2016/SVG/main" r:embed="rId4"/>
                    </a:ext>
                  </a:extLst>
                </a:blip>
              </a:buBlip>
            </a:pPr>
            <a:endParaRPr lang="en-GB" sz="2400" dirty="0"/>
          </a:p>
          <a:p>
            <a:pPr marL="342900" indent="-342900">
              <a:buBlip>
                <a:blip r:embed="rId3">
                  <a:extLst>
                    <a:ext uri="{96DAC541-7B7A-43D3-8B79-37D633B846F1}">
                      <asvg:svgBlip xmlns:asvg="http://schemas.microsoft.com/office/drawing/2016/SVG/main" r:embed="rId4"/>
                    </a:ext>
                  </a:extLst>
                </a:blip>
              </a:buBlip>
            </a:pPr>
            <a:endParaRPr lang="en-US" sz="2400" dirty="0"/>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Los </a:t>
            </a:r>
            <a:r>
              <a:rPr lang="en-GB" sz="3600" dirty="0" err="1"/>
              <a:t>Siete</a:t>
            </a:r>
            <a:r>
              <a:rPr lang="en-GB" sz="3600" dirty="0"/>
              <a:t> </a:t>
            </a:r>
            <a:r>
              <a:rPr lang="en-GB" dirty="0" err="1"/>
              <a:t>S</a:t>
            </a:r>
            <a:r>
              <a:rPr lang="en-GB" sz="3600" dirty="0" err="1"/>
              <a:t>íntomas</a:t>
            </a:r>
            <a:r>
              <a:rPr lang="en-GB" sz="3600" dirty="0"/>
              <a:t> </a:t>
            </a:r>
            <a:r>
              <a:rPr lang="en-GB" sz="3600" dirty="0" err="1"/>
              <a:t>más</a:t>
            </a:r>
            <a:r>
              <a:rPr lang="en-GB" sz="3600" dirty="0"/>
              <a:t> </a:t>
            </a:r>
            <a:r>
              <a:rPr lang="en-GB" sz="3600" dirty="0" err="1"/>
              <a:t>Comunes</a:t>
            </a:r>
            <a:r>
              <a:rPr lang="en-GB" sz="3600" dirty="0"/>
              <a:t> del </a:t>
            </a:r>
            <a:r>
              <a:rPr lang="en-GB" sz="3600" dirty="0" err="1"/>
              <a:t>Estrés</a:t>
            </a:r>
            <a:r>
              <a:rPr lang="en-GB" sz="3600" dirty="0"/>
              <a:t> </a:t>
            </a:r>
            <a:r>
              <a:rPr lang="en-GB" dirty="0"/>
              <a:t>L</a:t>
            </a:r>
            <a:r>
              <a:rPr lang="en-GB" sz="3600" dirty="0"/>
              <a:t>aboral</a:t>
            </a:r>
          </a:p>
          <a:p>
            <a:endParaRPr lang="en-US" dirty="0"/>
          </a:p>
        </p:txBody>
      </p:sp>
    </p:spTree>
    <p:extLst>
      <p:ext uri="{BB962C8B-B14F-4D97-AF65-F5344CB8AC3E}">
        <p14:creationId xmlns:p14="http://schemas.microsoft.com/office/powerpoint/2010/main" val="1178827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EB5129-06A3-4FFB-AF3F-7EF291D5C108}"/>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9605B23D-8B00-43F3-AB8E-1BE2D891EEA8}"/>
              </a:ext>
            </a:extLst>
          </p:cNvPr>
          <p:cNvSpPr>
            <a:spLocks noGrp="1"/>
          </p:cNvSpPr>
          <p:nvPr>
            <p:ph type="body" sz="quarter" idx="18"/>
          </p:nvPr>
        </p:nvSpPr>
        <p:spPr>
          <a:xfrm>
            <a:off x="747201" y="2914074"/>
            <a:ext cx="5029134" cy="2404690"/>
          </a:xfrm>
        </p:spPr>
        <p:txBody>
          <a:bodyPr>
            <a:normAutofit lnSpcReduction="10000"/>
          </a:bodyPr>
          <a:lstStyle/>
          <a:p>
            <a:pPr marL="0"/>
            <a:r>
              <a:rPr lang="en-IE" dirty="0">
                <a:solidFill>
                  <a:srgbClr val="002060"/>
                </a:solidFill>
              </a:rPr>
              <a:t>Eche un vistazo al siguiente vídeo de YouTube para mejorar los resultados de su aprendizaje. Este vídeo explora cómo identificar los signos del agotamiento.</a:t>
            </a:r>
          </a:p>
          <a:p>
            <a:pPr marL="0"/>
            <a:r>
              <a:rPr lang="en-IE" dirty="0">
                <a:solidFill>
                  <a:srgbClr val="09446A"/>
                </a:solidFill>
                <a:hlinkClick r:id="rId4">
                  <a:extLst>
                    <a:ext uri="{A12FA001-AC4F-418D-AE19-62706E023703}">
                      <ahyp:hlinkClr xmlns:ahyp="http://schemas.microsoft.com/office/drawing/2018/hyperlinkcolor" val="tx"/>
                    </a:ext>
                  </a:extLst>
                </a:hlinkClick>
              </a:rPr>
              <a:t>https://www.youtube.com/watch?v=JZ5CW5qsktM</a:t>
            </a:r>
            <a:endParaRPr lang="en-IE" dirty="0">
              <a:solidFill>
                <a:srgbClr val="09446A"/>
              </a:solidFill>
            </a:endParaRPr>
          </a:p>
          <a:p>
            <a:pPr marL="0"/>
            <a:endParaRPr lang="en-IE" dirty="0">
              <a:solidFill>
                <a:schemeClr val="tx1">
                  <a:lumMod val="50000"/>
                </a:schemeClr>
              </a:solidFill>
            </a:endParaRPr>
          </a:p>
        </p:txBody>
      </p:sp>
      <p:sp>
        <p:nvSpPr>
          <p:cNvPr id="5" name="Text Placeholder 4">
            <a:extLst>
              <a:ext uri="{FF2B5EF4-FFF2-40B4-BE49-F238E27FC236}">
                <a16:creationId xmlns:a16="http://schemas.microsoft.com/office/drawing/2014/main" id="{518E6646-1785-42DB-94DA-32FEAF18F594}"/>
              </a:ext>
            </a:extLst>
          </p:cNvPr>
          <p:cNvSpPr>
            <a:spLocks noGrp="1"/>
          </p:cNvSpPr>
          <p:nvPr>
            <p:ph type="body" sz="quarter" idx="16"/>
          </p:nvPr>
        </p:nvSpPr>
        <p:spPr>
          <a:xfrm>
            <a:off x="747201" y="933041"/>
            <a:ext cx="5113283" cy="1808541"/>
          </a:xfrm>
        </p:spPr>
        <p:txBody>
          <a:bodyPr>
            <a:normAutofit fontScale="70000" lnSpcReduction="20000"/>
          </a:bodyPr>
          <a:lstStyle/>
          <a:p>
            <a:r>
              <a:rPr lang="en-IE" sz="5100" dirty="0"/>
              <a:t>Mira </a:t>
            </a:r>
            <a:r>
              <a:rPr lang="en-IE" sz="5100" dirty="0" err="1"/>
              <a:t>el</a:t>
            </a:r>
            <a:r>
              <a:rPr lang="en-IE" sz="5100" dirty="0"/>
              <a:t> </a:t>
            </a:r>
            <a:r>
              <a:rPr lang="en-IE" sz="5100" dirty="0" err="1"/>
              <a:t>Vídeo</a:t>
            </a:r>
            <a:r>
              <a:rPr lang="en-IE" sz="5100" dirty="0"/>
              <a:t>:</a:t>
            </a:r>
          </a:p>
          <a:p>
            <a:endParaRPr lang="en-IE" dirty="0"/>
          </a:p>
          <a:p>
            <a:r>
              <a:rPr lang="en-US" sz="4600" dirty="0"/>
              <a:t>Cómo identificar los signos del agotamiento</a:t>
            </a:r>
            <a:endParaRPr lang="en-IE" sz="4600" dirty="0"/>
          </a:p>
        </p:txBody>
      </p:sp>
      <p:pic>
        <p:nvPicPr>
          <p:cNvPr id="2" name="Online Media 2" title="How to identify signs of burnout">
            <a:hlinkClick r:id="" action="ppaction://media"/>
            <a:extLst>
              <a:ext uri="{FF2B5EF4-FFF2-40B4-BE49-F238E27FC236}">
                <a16:creationId xmlns:a16="http://schemas.microsoft.com/office/drawing/2014/main" id="{D33DBFFA-9EBD-36C9-4AC3-70ACD8566997}"/>
              </a:ext>
            </a:extLst>
          </p:cNvPr>
          <p:cNvPicPr>
            <a:picLocks noRot="1" noChangeAspect="1"/>
          </p:cNvPicPr>
          <p:nvPr>
            <a:videoFile r:link="rId1"/>
          </p:nvPr>
        </p:nvPicPr>
        <p:blipFill>
          <a:blip r:embed="rId5"/>
          <a:stretch>
            <a:fillRect/>
          </a:stretch>
        </p:blipFill>
        <p:spPr>
          <a:xfrm>
            <a:off x="7077149" y="1203325"/>
            <a:ext cx="5141488" cy="3913188"/>
          </a:xfrm>
          <a:prstGeom prst="rect">
            <a:avLst/>
          </a:prstGeom>
        </p:spPr>
      </p:pic>
      <p:sp>
        <p:nvSpPr>
          <p:cNvPr id="3" name="Oval 2">
            <a:extLst>
              <a:ext uri="{FF2B5EF4-FFF2-40B4-BE49-F238E27FC236}">
                <a16:creationId xmlns:a16="http://schemas.microsoft.com/office/drawing/2014/main" id="{9F049823-C850-84DB-9A8C-BB3428706A43}"/>
              </a:ext>
            </a:extLst>
          </p:cNvPr>
          <p:cNvSpPr/>
          <p:nvPr/>
        </p:nvSpPr>
        <p:spPr>
          <a:xfrm>
            <a:off x="10186875" y="89396"/>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VE</a:t>
            </a:r>
            <a:r>
              <a:rPr lang="en-US" sz="2400" dirty="0"/>
              <a:t>A </a:t>
            </a:r>
            <a:endParaRPr lang="en-IE" sz="2400" dirty="0"/>
          </a:p>
        </p:txBody>
      </p:sp>
    </p:spTree>
    <p:extLst>
      <p:ext uri="{BB962C8B-B14F-4D97-AF65-F5344CB8AC3E}">
        <p14:creationId xmlns:p14="http://schemas.microsoft.com/office/powerpoint/2010/main" val="184533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t="14360" b="14360"/>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0"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98357" y="2102281"/>
            <a:ext cx="5197642" cy="3865477"/>
          </a:xfrm>
        </p:spPr>
        <p:txBody>
          <a:bodyPr/>
          <a:lstStyle/>
          <a:p>
            <a:pPr marL="0" indent="0">
              <a:buClr>
                <a:schemeClr val="accent2"/>
              </a:buClr>
            </a:pPr>
            <a:r>
              <a:rPr lang="en-US" b="1" dirty="0">
                <a:solidFill>
                  <a:schemeClr val="accent2"/>
                </a:solidFill>
              </a:rPr>
              <a:t>Mayor compromiso de los empleados y </a:t>
            </a:r>
            <a:r>
              <a:rPr lang="en-US" b="1" dirty="0" err="1">
                <a:solidFill>
                  <a:schemeClr val="accent2"/>
                </a:solidFill>
              </a:rPr>
              <a:t>mejor</a:t>
            </a:r>
            <a:r>
              <a:rPr lang="en-US" b="1" dirty="0">
                <a:solidFill>
                  <a:schemeClr val="accent2"/>
                </a:solidFill>
              </a:rPr>
              <a:t> productividad:</a:t>
            </a:r>
          </a:p>
          <a:p>
            <a:pPr marL="0" indent="0">
              <a:buClr>
                <a:schemeClr val="accent2"/>
              </a:buClr>
            </a:pPr>
            <a:r>
              <a:rPr lang="en-US" dirty="0"/>
              <a:t>Un </a:t>
            </a:r>
            <a:r>
              <a:rPr lang="en-US" dirty="0" err="1"/>
              <a:t>empleado</a:t>
            </a:r>
            <a:r>
              <a:rPr lang="en-US" dirty="0"/>
              <a:t> medio utiliza más de 9 aplicaciones para trabajar. Al promover el bienestar digital mediante tecnologías que mejoran la concentración y disminuyen las distracciones, las organizaciones pueden </a:t>
            </a:r>
            <a:r>
              <a:rPr lang="en-US" dirty="0" err="1"/>
              <a:t>aliviar</a:t>
            </a:r>
            <a:r>
              <a:rPr lang="en-US" dirty="0"/>
              <a:t> la </a:t>
            </a:r>
            <a:r>
              <a:rPr lang="en-US" dirty="0" err="1"/>
              <a:t>fatiga</a:t>
            </a:r>
            <a:r>
              <a:rPr lang="en-US" dirty="0"/>
              <a:t> de los trabajadores, </a:t>
            </a:r>
            <a:r>
              <a:rPr lang="en-US" dirty="0" err="1"/>
              <a:t>mejorando</a:t>
            </a:r>
            <a:r>
              <a:rPr lang="en-US" dirty="0"/>
              <a:t> </a:t>
            </a:r>
            <a:r>
              <a:rPr lang="en-US" dirty="0" err="1"/>
              <a:t>su</a:t>
            </a:r>
            <a:r>
              <a:rPr lang="en-US" dirty="0"/>
              <a:t> compromiso y </a:t>
            </a:r>
            <a:r>
              <a:rPr lang="en-US" dirty="0" err="1"/>
              <a:t>productividad</a:t>
            </a:r>
            <a:r>
              <a:rPr lang="en-US" dirty="0"/>
              <a:t>.</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898358" y="890242"/>
            <a:ext cx="4990998" cy="992652"/>
          </a:xfrm>
        </p:spPr>
        <p:txBody>
          <a:bodyPr/>
          <a:lstStyle/>
          <a:p>
            <a:r>
              <a:rPr lang="en-ZA" b="1" dirty="0" err="1"/>
              <a:t>Bienestar</a:t>
            </a:r>
            <a:r>
              <a:rPr lang="en-ZA" b="1" dirty="0"/>
              <a:t> Digital: </a:t>
            </a:r>
            <a:br>
              <a:rPr lang="en-ZA" dirty="0"/>
            </a:br>
            <a:r>
              <a:rPr lang="en-ZA" dirty="0"/>
              <a:t>¿Por qué es importante? </a:t>
            </a:r>
          </a:p>
        </p:txBody>
      </p:sp>
      <p:sp>
        <p:nvSpPr>
          <p:cNvPr id="2" name="TextBox 1">
            <a:extLst>
              <a:ext uri="{FF2B5EF4-FFF2-40B4-BE49-F238E27FC236}">
                <a16:creationId xmlns:a16="http://schemas.microsoft.com/office/drawing/2014/main" id="{309EC0C4-4F14-8F21-AE88-9B73C91DD2B8}"/>
              </a:ext>
            </a:extLst>
          </p:cNvPr>
          <p:cNvSpPr txBox="1"/>
          <p:nvPr/>
        </p:nvSpPr>
        <p:spPr>
          <a:xfrm>
            <a:off x="4923182" y="5523866"/>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Fuente</a:t>
            </a:r>
            <a:endParaRPr lang="en-IE" dirty="0">
              <a:solidFill>
                <a:srgbClr val="09446A"/>
              </a:solidFill>
            </a:endParaRPr>
          </a:p>
        </p:txBody>
      </p:sp>
    </p:spTree>
    <p:extLst>
      <p:ext uri="{BB962C8B-B14F-4D97-AF65-F5344CB8AC3E}">
        <p14:creationId xmlns:p14="http://schemas.microsoft.com/office/powerpoint/2010/main" val="411067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685415" y="2056254"/>
            <a:ext cx="5552547" cy="3291086"/>
          </a:xfrm>
        </p:spPr>
        <p:txBody>
          <a:bodyPr/>
          <a:lstStyle/>
          <a:p>
            <a:pPr marL="342900" indent="-342900">
              <a:buClr>
                <a:schemeClr val="accent2"/>
              </a:buClr>
              <a:buFont typeface="Arial" panose="020B0604020202020204" pitchFamily="34" charset="0"/>
              <a:buChar char="•"/>
            </a:pPr>
            <a:r>
              <a:rPr lang="en-GB" dirty="0"/>
              <a:t>Las señales de parada son señales que indican a nuestro cerebro que una actividad ha finalizado y que debemos seguir adelante. </a:t>
            </a:r>
          </a:p>
          <a:p>
            <a:pPr marL="342900" indent="-342900">
              <a:buClr>
                <a:schemeClr val="accent2"/>
              </a:buClr>
              <a:buFont typeface="Arial" panose="020B0604020202020204" pitchFamily="34" charset="0"/>
              <a:buChar char="•"/>
            </a:pPr>
            <a:r>
              <a:rPr lang="en-GB" dirty="0"/>
              <a:t>En este </a:t>
            </a:r>
            <a:r>
              <a:rPr lang="en-GB" dirty="0">
                <a:hlinkClick r:id="rId3"/>
              </a:rPr>
              <a:t>vídeo, </a:t>
            </a:r>
            <a:r>
              <a:rPr lang="en-GB" dirty="0"/>
              <a:t>el psicólogo Adam Alter explica cómo gran parte de nuestra tecnología carece de señales de parada y </a:t>
            </a:r>
            <a:r>
              <a:rPr lang="en-GB" dirty="0" err="1"/>
              <a:t>cómo</a:t>
            </a:r>
            <a:r>
              <a:rPr lang="en-GB" dirty="0"/>
              <a:t> </a:t>
            </a:r>
            <a:r>
              <a:rPr lang="en-GB" dirty="0" err="1"/>
              <a:t>esto</a:t>
            </a:r>
            <a:r>
              <a:rPr lang="en-GB" dirty="0"/>
              <a:t> podría estar </a:t>
            </a:r>
            <a:r>
              <a:rPr lang="en-GB" dirty="0" err="1"/>
              <a:t>haciéndonos</a:t>
            </a:r>
            <a:r>
              <a:rPr lang="en-GB" dirty="0"/>
              <a:t> </a:t>
            </a:r>
            <a:r>
              <a:rPr lang="en-GB" dirty="0" err="1"/>
              <a:t>más</a:t>
            </a:r>
            <a:r>
              <a:rPr lang="en-GB" dirty="0"/>
              <a:t> </a:t>
            </a:r>
            <a:r>
              <a:rPr lang="en-GB" dirty="0" err="1"/>
              <a:t>infelices</a:t>
            </a:r>
            <a:r>
              <a:rPr lang="en-GB" dirty="0"/>
              <a:t>.  </a:t>
            </a:r>
          </a:p>
          <a:p>
            <a:endParaRPr lang="en-ZA" dirty="0"/>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731344" y="793581"/>
            <a:ext cx="5740437" cy="992652"/>
          </a:xfrm>
        </p:spPr>
        <p:txBody>
          <a:bodyPr/>
          <a:lstStyle/>
          <a:p>
            <a:r>
              <a:rPr lang="en-ZA" dirty="0"/>
              <a:t>¿Por qué nuestras pantallas nos hacen menos felices? </a:t>
            </a:r>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10186875" y="89396"/>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VE</a:t>
            </a:r>
            <a:r>
              <a:rPr lang="en-US" sz="2400" dirty="0"/>
              <a:t>A </a:t>
            </a:r>
            <a:endParaRPr lang="en-IE" sz="2400" dirty="0"/>
          </a:p>
        </p:txBody>
      </p:sp>
      <p:sp>
        <p:nvSpPr>
          <p:cNvPr id="7" name="Picture Placeholder 6">
            <a:extLst>
              <a:ext uri="{FF2B5EF4-FFF2-40B4-BE49-F238E27FC236}">
                <a16:creationId xmlns:a16="http://schemas.microsoft.com/office/drawing/2014/main" id="{9B87B69F-C5AC-A3D0-CDEF-39ECA354C58F}"/>
              </a:ext>
            </a:extLst>
          </p:cNvPr>
          <p:cNvSpPr>
            <a:spLocks noGrp="1"/>
          </p:cNvSpPr>
          <p:nvPr>
            <p:ph type="pic" sz="quarter" idx="10"/>
          </p:nvPr>
        </p:nvSpPr>
        <p:spPr/>
        <p:txBody>
          <a:bodyPr/>
          <a:lstStyle/>
          <a:p>
            <a:endParaRPr lang="en-IE"/>
          </a:p>
        </p:txBody>
      </p:sp>
      <p:pic>
        <p:nvPicPr>
          <p:cNvPr id="5" name="Picture Placeholder 4">
            <a:hlinkClick r:id="rId3"/>
            <a:extLst>
              <a:ext uri="{FF2B5EF4-FFF2-40B4-BE49-F238E27FC236}">
                <a16:creationId xmlns:a16="http://schemas.microsoft.com/office/drawing/2014/main" id="{2F99492B-355A-2E2D-E7BE-7AABF73F01D7}"/>
              </a:ext>
            </a:extLst>
          </p:cNvPr>
          <p:cNvPicPr>
            <a:picLocks noChangeAspect="1"/>
          </p:cNvPicPr>
          <p:nvPr/>
        </p:nvPicPr>
        <p:blipFill rotWithShape="1">
          <a:blip r:embed="rId4">
            <a:extLst>
              <a:ext uri="{28A0092B-C50C-407E-A947-70E740481C1C}">
                <a14:useLocalDpi xmlns:a14="http://schemas.microsoft.com/office/drawing/2010/main" val="0"/>
              </a:ext>
            </a:extLst>
          </a:blip>
          <a:srcRect l="13165" r="13165"/>
          <a:stretch/>
        </p:blipFill>
        <p:spPr>
          <a:xfrm>
            <a:off x="7061200" y="1201447"/>
            <a:ext cx="5130800" cy="3913188"/>
          </a:xfrm>
          <a:prstGeom prst="rect">
            <a:avLst/>
          </a:prstGeom>
          <a:solidFill>
            <a:schemeClr val="bg1">
              <a:lumMod val="85000"/>
            </a:schemeClr>
          </a:solidFill>
        </p:spPr>
      </p:pic>
    </p:spTree>
    <p:extLst>
      <p:ext uri="{BB962C8B-B14F-4D97-AF65-F5344CB8AC3E}">
        <p14:creationId xmlns:p14="http://schemas.microsoft.com/office/powerpoint/2010/main" val="1520562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Estrategias</a:t>
            </a:r>
            <a:r>
              <a:rPr lang="en-US" dirty="0"/>
              <a:t> para la </a:t>
            </a:r>
            <a:r>
              <a:rPr lang="en-US" dirty="0" err="1"/>
              <a:t>Gestión</a:t>
            </a:r>
            <a:r>
              <a:rPr lang="en-US" dirty="0"/>
              <a:t> y </a:t>
            </a:r>
            <a:r>
              <a:rPr lang="en-US" dirty="0" err="1"/>
              <a:t>Evaluación</a:t>
            </a:r>
            <a:r>
              <a:rPr lang="en-US" dirty="0"/>
              <a:t> del </a:t>
            </a:r>
            <a:r>
              <a:rPr lang="en-US" dirty="0" err="1"/>
              <a:t>Bienestar</a:t>
            </a:r>
            <a:r>
              <a:rPr lang="en-US" dirty="0"/>
              <a:t> Digital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443942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01369"/>
            <a:ext cx="10595237" cy="3995028"/>
          </a:xfrm>
        </p:spPr>
        <p:txBody>
          <a:bodyPr/>
          <a:lstStyle/>
          <a:p>
            <a:r>
              <a:rPr lang="en-IE" dirty="0"/>
              <a:t>4.1 Establecer </a:t>
            </a:r>
            <a:r>
              <a:rPr lang="en-IE" dirty="0" err="1"/>
              <a:t>límites</a:t>
            </a:r>
            <a:r>
              <a:rPr lang="en-IE" dirty="0"/>
              <a:t> </a:t>
            </a:r>
            <a:r>
              <a:rPr lang="en-IE" dirty="0" err="1"/>
              <a:t>saludables</a:t>
            </a:r>
            <a:r>
              <a:rPr lang="en-IE" dirty="0"/>
              <a:t> </a:t>
            </a:r>
            <a:r>
              <a:rPr lang="en-IE" dirty="0" err="1"/>
              <a:t>en</a:t>
            </a:r>
            <a:r>
              <a:rPr lang="en-IE" dirty="0"/>
              <a:t> </a:t>
            </a:r>
            <a:r>
              <a:rPr lang="en-IE" dirty="0" err="1"/>
              <a:t>el</a:t>
            </a:r>
            <a:r>
              <a:rPr lang="en-IE" dirty="0"/>
              <a:t> </a:t>
            </a:r>
            <a:r>
              <a:rPr lang="en-IE" dirty="0" err="1"/>
              <a:t>entorno</a:t>
            </a:r>
            <a:r>
              <a:rPr lang="en-IE" dirty="0"/>
              <a:t> digital y gestionar eficazmente </a:t>
            </a:r>
            <a:r>
              <a:rPr lang="en-IE" dirty="0" err="1"/>
              <a:t>los</a:t>
            </a:r>
            <a:r>
              <a:rPr lang="en-IE" dirty="0"/>
              <a:t> </a:t>
            </a:r>
            <a:r>
              <a:rPr lang="en-IE" dirty="0" err="1"/>
              <a:t>dispositivos</a:t>
            </a:r>
            <a:endParaRPr lang="en-IE" dirty="0"/>
          </a:p>
          <a:p>
            <a:r>
              <a:rPr lang="en-IE" dirty="0"/>
              <a:t>4.3 Optimizar las </a:t>
            </a:r>
            <a:r>
              <a:rPr lang="en-IE" dirty="0" err="1"/>
              <a:t>comunicaciones</a:t>
            </a:r>
            <a:endParaRPr lang="en-IE" dirty="0"/>
          </a:p>
          <a:p>
            <a:r>
              <a:rPr lang="en-IE" dirty="0"/>
              <a:t>4.4 Lograr el equilibrio entre vida personal y profesional en un mundo digital</a:t>
            </a:r>
          </a:p>
          <a:p>
            <a:r>
              <a:rPr lang="en-IE" dirty="0"/>
              <a:t>4.5 Evaluación de la salud digital</a:t>
            </a:r>
          </a:p>
          <a:p>
            <a:r>
              <a:rPr lang="en-IE" dirty="0"/>
              <a:t>   - Importancia de la autoevaluación</a:t>
            </a:r>
          </a:p>
          <a:p>
            <a:r>
              <a:rPr lang="en-IE" dirty="0"/>
              <a:t>   - Métodos para evaluar el bienestar digital</a:t>
            </a:r>
          </a:p>
          <a:p>
            <a:r>
              <a:rPr lang="en-IE" dirty="0"/>
              <a:t>   - Interpretación de los resultados de la evaluación</a:t>
            </a:r>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Sección 4: </a:t>
            </a:r>
            <a:r>
              <a:rPr lang="en-GB" dirty="0" err="1"/>
              <a:t>Estrategias</a:t>
            </a:r>
            <a:r>
              <a:rPr lang="en-GB" dirty="0"/>
              <a:t> para la </a:t>
            </a:r>
            <a:r>
              <a:rPr lang="en-GB" dirty="0" err="1"/>
              <a:t>Gestión</a:t>
            </a:r>
            <a:r>
              <a:rPr lang="en-GB" dirty="0"/>
              <a:t> y </a:t>
            </a:r>
            <a:r>
              <a:rPr lang="en-GB" dirty="0" err="1"/>
              <a:t>Evaluación</a:t>
            </a:r>
            <a:r>
              <a:rPr lang="en-GB" dirty="0"/>
              <a:t> del </a:t>
            </a:r>
            <a:r>
              <a:rPr lang="en-GB" dirty="0" err="1"/>
              <a:t>Bienestar</a:t>
            </a:r>
            <a:r>
              <a:rPr lang="en-GB" dirty="0"/>
              <a:t> Digital</a:t>
            </a:r>
          </a:p>
          <a:p>
            <a:r>
              <a:rPr lang="en-US" dirty="0"/>
              <a:t> </a:t>
            </a:r>
          </a:p>
        </p:txBody>
      </p:sp>
    </p:spTree>
    <p:extLst>
      <p:ext uri="{BB962C8B-B14F-4D97-AF65-F5344CB8AC3E}">
        <p14:creationId xmlns:p14="http://schemas.microsoft.com/office/powerpoint/2010/main" val="1924662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B1AC4-AD73-DB80-5179-4B5583C245F8}"/>
              </a:ext>
            </a:extLst>
          </p:cNvPr>
          <p:cNvSpPr txBox="1"/>
          <p:nvPr/>
        </p:nvSpPr>
        <p:spPr>
          <a:xfrm>
            <a:off x="263237" y="182525"/>
            <a:ext cx="8742218" cy="923330"/>
          </a:xfrm>
          <a:prstGeom prst="rect">
            <a:avLst/>
          </a:prstGeom>
          <a:noFill/>
        </p:spPr>
        <p:txBody>
          <a:bodyPr wrap="square">
            <a:spAutoFit/>
          </a:bodyPr>
          <a:lstStyle/>
          <a:p>
            <a:r>
              <a:rPr lang="en-US" sz="3600" dirty="0">
                <a:solidFill>
                  <a:srgbClr val="000000"/>
                </a:solidFill>
                <a:effectLst/>
                <a:ea typeface="Times New Roman" panose="02020603050405020304" pitchFamily="18" charset="0"/>
                <a:cs typeface="Arial" panose="020B0604020202020204" pitchFamily="34" charset="0"/>
              </a:rPr>
              <a:t>Trucos y consejos para reducir la fatiga digital </a:t>
            </a:r>
            <a:br>
              <a:rPr lang="es-ES" sz="1800" dirty="0">
                <a:effectLst/>
                <a:latin typeface="Arial" panose="020B0604020202020204" pitchFamily="34" charset="0"/>
                <a:ea typeface="Times New Roman" panose="02020603050405020304" pitchFamily="18" charset="0"/>
                <a:cs typeface="Times New Roman" panose="02020603050405020304" pitchFamily="18" charset="0"/>
              </a:rPr>
            </a:br>
            <a:endParaRPr lang="en-ZA" dirty="0"/>
          </a:p>
        </p:txBody>
      </p:sp>
      <p:sp>
        <p:nvSpPr>
          <p:cNvPr id="5" name="TextBox 4">
            <a:extLst>
              <a:ext uri="{FF2B5EF4-FFF2-40B4-BE49-F238E27FC236}">
                <a16:creationId xmlns:a16="http://schemas.microsoft.com/office/drawing/2014/main" id="{F402AD75-432C-5ABF-599C-F71C8AEE0FC0}"/>
              </a:ext>
            </a:extLst>
          </p:cNvPr>
          <p:cNvSpPr txBox="1"/>
          <p:nvPr/>
        </p:nvSpPr>
        <p:spPr>
          <a:xfrm>
            <a:off x="263237" y="1277127"/>
            <a:ext cx="5652654" cy="3416320"/>
          </a:xfrm>
          <a:prstGeom prst="rect">
            <a:avLst/>
          </a:prstGeom>
          <a:noFill/>
        </p:spPr>
        <p:txBody>
          <a:bodyPr wrap="square">
            <a:spAutoFit/>
          </a:bodyPr>
          <a:lstStyle/>
          <a:p>
            <a:pPr marL="342900" indent="-342900">
              <a:buBlip>
                <a:blip r:embed="rId3"/>
              </a:buBlip>
            </a:pPr>
            <a:r>
              <a:rPr lang="en-US" sz="2400" dirty="0">
                <a:solidFill>
                  <a:srgbClr val="000000"/>
                </a:solidFill>
                <a:effectLst/>
                <a:ea typeface="Times New Roman" panose="02020603050405020304" pitchFamily="18" charset="0"/>
                <a:cs typeface="Times New Roman" panose="02020603050405020304" pitchFamily="18" charset="0"/>
              </a:rPr>
              <a:t>Teniendo en cuenta la importancia del </a:t>
            </a:r>
            <a:r>
              <a:rPr lang="en-US" sz="2400" dirty="0" err="1">
                <a:solidFill>
                  <a:srgbClr val="000000"/>
                </a:solidFill>
                <a:effectLst/>
                <a:ea typeface="Times New Roman" panose="02020603050405020304" pitchFamily="18" charset="0"/>
                <a:cs typeface="Times New Roman" panose="02020603050405020304" pitchFamily="18" charset="0"/>
              </a:rPr>
              <a:t>bienestar</a:t>
            </a:r>
            <a:r>
              <a:rPr lang="en-US" sz="2400" dirty="0">
                <a:solidFill>
                  <a:srgbClr val="000000"/>
                </a:solidFill>
                <a:effectLst/>
                <a:ea typeface="Times New Roman" panose="02020603050405020304" pitchFamily="18" charset="0"/>
                <a:cs typeface="Times New Roman" panose="02020603050405020304" pitchFamily="18" charset="0"/>
              </a:rPr>
              <a:t> digital, con </a:t>
            </a:r>
            <a:r>
              <a:rPr lang="en-US" sz="2400" dirty="0" err="1">
                <a:solidFill>
                  <a:srgbClr val="000000"/>
                </a:solidFill>
                <a:effectLst/>
                <a:ea typeface="Times New Roman" panose="02020603050405020304" pitchFamily="18" charset="0"/>
                <a:cs typeface="Times New Roman" panose="02020603050405020304" pitchFamily="18" charset="0"/>
              </a:rPr>
              <a:t>el</a:t>
            </a:r>
            <a:r>
              <a:rPr lang="en-US" sz="2400" dirty="0">
                <a:solidFill>
                  <a:srgbClr val="000000"/>
                </a:solidFill>
                <a:effectLst/>
                <a:ea typeface="Times New Roman" panose="02020603050405020304" pitchFamily="18" charset="0"/>
                <a:cs typeface="Times New Roman" panose="02020603050405020304" pitchFamily="18" charset="0"/>
              </a:rPr>
              <a:t> fin de evitar </a:t>
            </a:r>
            <a:r>
              <a:rPr lang="en-US" sz="2400" dirty="0" err="1">
                <a:solidFill>
                  <a:srgbClr val="000000"/>
                </a:solidFill>
                <a:effectLst/>
                <a:ea typeface="Times New Roman" panose="02020603050405020304" pitchFamily="18" charset="0"/>
                <a:cs typeface="Times New Roman" panose="02020603050405020304" pitchFamily="18" charset="0"/>
              </a:rPr>
              <a:t>los</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síntomas</a:t>
            </a:r>
            <a:r>
              <a:rPr lang="en-US" sz="2400" dirty="0">
                <a:solidFill>
                  <a:srgbClr val="000000"/>
                </a:solidFill>
                <a:effectLst/>
                <a:ea typeface="Times New Roman" panose="02020603050405020304" pitchFamily="18" charset="0"/>
                <a:cs typeface="Times New Roman" panose="02020603050405020304" pitchFamily="18" charset="0"/>
              </a:rPr>
              <a:t> de la fatiga y </a:t>
            </a:r>
            <a:r>
              <a:rPr lang="en-US" sz="2400" dirty="0" err="1">
                <a:solidFill>
                  <a:srgbClr val="000000"/>
                </a:solidFill>
                <a:effectLst/>
                <a:ea typeface="Times New Roman" panose="02020603050405020304" pitchFamily="18" charset="0"/>
                <a:cs typeface="Times New Roman" panose="02020603050405020304" pitchFamily="18" charset="0"/>
              </a:rPr>
              <a:t>el</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agotamiento</a:t>
            </a:r>
            <a:r>
              <a:rPr lang="en-US" sz="2400" dirty="0">
                <a:solidFill>
                  <a:srgbClr val="000000"/>
                </a:solidFill>
                <a:effectLst/>
                <a:ea typeface="Times New Roman" panose="02020603050405020304" pitchFamily="18" charset="0"/>
                <a:cs typeface="Times New Roman" panose="02020603050405020304" pitchFamily="18" charset="0"/>
              </a:rPr>
              <a:t>, es indispensable tomar las precauciones adecuadas. </a:t>
            </a:r>
          </a:p>
          <a:p>
            <a:pPr marL="342900" indent="-342900">
              <a:buBlip>
                <a:blip r:embed="rId3"/>
              </a:buBlip>
            </a:pPr>
            <a:endParaRPr lang="en-US" sz="2400" dirty="0">
              <a:solidFill>
                <a:srgbClr val="000000"/>
              </a:solidFill>
              <a:ea typeface="Times New Roman" panose="02020603050405020304" pitchFamily="18" charset="0"/>
              <a:cs typeface="Times New Roman" panose="02020603050405020304" pitchFamily="18" charset="0"/>
            </a:endParaRPr>
          </a:p>
          <a:p>
            <a:pPr marL="342900" indent="-342900">
              <a:buBlip>
                <a:blip r:embed="rId3"/>
              </a:buBlip>
            </a:pPr>
            <a:r>
              <a:rPr lang="en-US" sz="2400" dirty="0">
                <a:solidFill>
                  <a:srgbClr val="000000"/>
                </a:solidFill>
                <a:effectLst/>
                <a:ea typeface="Times New Roman" panose="02020603050405020304" pitchFamily="18" charset="0"/>
                <a:cs typeface="Times New Roman" panose="02020603050405020304" pitchFamily="18" charset="0"/>
              </a:rPr>
              <a:t>En esta sección se </a:t>
            </a:r>
            <a:r>
              <a:rPr lang="en-US" sz="2400" dirty="0">
                <a:solidFill>
                  <a:srgbClr val="000000"/>
                </a:solidFill>
                <a:ea typeface="Times New Roman" panose="02020603050405020304" pitchFamily="18" charset="0"/>
                <a:cs typeface="Times New Roman" panose="02020603050405020304" pitchFamily="18" charset="0"/>
              </a:rPr>
              <a:t>dan </a:t>
            </a:r>
            <a:r>
              <a:rPr lang="en-US" sz="2400" dirty="0" err="1">
                <a:solidFill>
                  <a:srgbClr val="000000"/>
                </a:solidFill>
                <a:effectLst/>
                <a:ea typeface="Times New Roman" panose="02020603050405020304" pitchFamily="18" charset="0"/>
                <a:cs typeface="Times New Roman" panose="02020603050405020304" pitchFamily="18" charset="0"/>
              </a:rPr>
              <a:t>consejos</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desde</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distintos</a:t>
            </a:r>
            <a:r>
              <a:rPr lang="en-US" sz="2400" dirty="0">
                <a:solidFill>
                  <a:srgbClr val="000000"/>
                </a:solidFill>
                <a:effectLst/>
                <a:ea typeface="Times New Roman" panose="02020603050405020304" pitchFamily="18" charset="0"/>
                <a:cs typeface="Times New Roman" panose="02020603050405020304" pitchFamily="18" charset="0"/>
              </a:rPr>
              <a:t> </a:t>
            </a:r>
            <a:r>
              <a:rPr lang="en-US" sz="2400" dirty="0" err="1">
                <a:solidFill>
                  <a:srgbClr val="000000"/>
                </a:solidFill>
                <a:effectLst/>
                <a:ea typeface="Times New Roman" panose="02020603050405020304" pitchFamily="18" charset="0"/>
                <a:cs typeface="Times New Roman" panose="02020603050405020304" pitchFamily="18" charset="0"/>
              </a:rPr>
              <a:t>ángulos</a:t>
            </a:r>
            <a:r>
              <a:rPr lang="en-US" sz="2400" dirty="0">
                <a:solidFill>
                  <a:srgbClr val="000000"/>
                </a:solidFill>
                <a:effectLst/>
                <a:ea typeface="Times New Roman" panose="02020603050405020304" pitchFamily="18" charset="0"/>
                <a:cs typeface="Times New Roman" panose="02020603050405020304" pitchFamily="18" charset="0"/>
              </a:rPr>
              <a:t> de vision del </a:t>
            </a:r>
            <a:r>
              <a:rPr lang="en-US" sz="2400" dirty="0" err="1">
                <a:solidFill>
                  <a:srgbClr val="000000"/>
                </a:solidFill>
                <a:effectLst/>
                <a:ea typeface="Times New Roman" panose="02020603050405020304" pitchFamily="18" charset="0"/>
                <a:cs typeface="Times New Roman" panose="02020603050405020304" pitchFamily="18" charset="0"/>
              </a:rPr>
              <a:t>mundo</a:t>
            </a:r>
            <a:r>
              <a:rPr lang="en-US" sz="2400" dirty="0">
                <a:solidFill>
                  <a:srgbClr val="000000"/>
                </a:solidFill>
                <a:effectLst/>
                <a:ea typeface="Times New Roman" panose="02020603050405020304" pitchFamily="18" charset="0"/>
                <a:cs typeface="Times New Roman" panose="02020603050405020304" pitchFamily="18" charset="0"/>
              </a:rPr>
              <a:t> online.</a:t>
            </a:r>
            <a:endParaRPr lang="es-ES" sz="2400" dirty="0">
              <a:solidFill>
                <a:srgbClr val="000000"/>
              </a:solidFill>
              <a:effectLst/>
              <a:ea typeface="Times New Roman" panose="02020603050405020304" pitchFamily="18" charset="0"/>
              <a:cs typeface="Times New Roman" panose="02020603050405020304" pitchFamily="18" charset="0"/>
            </a:endParaRPr>
          </a:p>
        </p:txBody>
      </p:sp>
      <p:pic>
        <p:nvPicPr>
          <p:cNvPr id="6" name="Imagen 6" descr="Interfaz de usuario gráfica, Aplicación&#10;&#10;Descripción generada automáticamente">
            <a:extLst>
              <a:ext uri="{FF2B5EF4-FFF2-40B4-BE49-F238E27FC236}">
                <a16:creationId xmlns:a16="http://schemas.microsoft.com/office/drawing/2014/main" id="{4E5A9938-D935-5D0C-DFC2-701FEF6C842A}"/>
              </a:ext>
            </a:extLst>
          </p:cNvPr>
          <p:cNvPicPr>
            <a:picLocks noChangeAspect="1"/>
          </p:cNvPicPr>
          <p:nvPr/>
        </p:nvPicPr>
        <p:blipFill rotWithShape="1">
          <a:blip r:embed="rId4"/>
          <a:srcRect t="18710" b="7691"/>
          <a:stretch/>
        </p:blipFill>
        <p:spPr>
          <a:xfrm>
            <a:off x="7130548" y="1277127"/>
            <a:ext cx="3749814" cy="4519089"/>
          </a:xfrm>
          <a:prstGeom prst="rect">
            <a:avLst/>
          </a:prstGeom>
          <a:effectLst/>
        </p:spPr>
      </p:pic>
    </p:spTree>
    <p:extLst>
      <p:ext uri="{BB962C8B-B14F-4D97-AF65-F5344CB8AC3E}">
        <p14:creationId xmlns:p14="http://schemas.microsoft.com/office/powerpoint/2010/main" val="1931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La exposición a la luz azul puede </a:t>
            </a:r>
            <a:r>
              <a:rPr lang="en-GB" dirty="0" err="1"/>
              <a:t>dañar</a:t>
            </a:r>
            <a:r>
              <a:rPr lang="en-GB" dirty="0"/>
              <a:t> la vision y producir degeneración de la retina. Al usar un </a:t>
            </a:r>
            <a:r>
              <a:rPr lang="en-GB" dirty="0" err="1"/>
              <a:t>filtro</a:t>
            </a:r>
            <a:r>
              <a:rPr lang="en-GB" dirty="0"/>
              <a:t> de luz </a:t>
            </a:r>
            <a:r>
              <a:rPr lang="en-GB" dirty="0" err="1"/>
              <a:t>azul</a:t>
            </a:r>
            <a:r>
              <a:rPr lang="en-GB" dirty="0"/>
              <a:t> </a:t>
            </a:r>
            <a:r>
              <a:rPr lang="en-GB" dirty="0" err="1"/>
              <a:t>en</a:t>
            </a:r>
            <a:r>
              <a:rPr lang="en-GB" dirty="0"/>
              <a:t> sus </a:t>
            </a:r>
            <a:r>
              <a:rPr lang="en-GB" dirty="0" err="1"/>
              <a:t>dispositivos</a:t>
            </a:r>
            <a:r>
              <a:rPr lang="en-GB" dirty="0"/>
              <a:t> de trabajo </a:t>
            </a:r>
            <a:r>
              <a:rPr lang="en-GB" dirty="0" err="1"/>
              <a:t>evitará</a:t>
            </a:r>
            <a:r>
              <a:rPr lang="en-GB" dirty="0"/>
              <a:t> al </a:t>
            </a:r>
            <a:r>
              <a:rPr lang="en-GB" dirty="0" err="1"/>
              <a:t>máximo</a:t>
            </a:r>
            <a:r>
              <a:rPr lang="en-GB" dirty="0"/>
              <a:t> la </a:t>
            </a:r>
            <a:r>
              <a:rPr lang="en-GB" dirty="0" err="1"/>
              <a:t>irritación</a:t>
            </a:r>
            <a:r>
              <a:rPr lang="en-GB" dirty="0"/>
              <a:t> ocular. La luz azul también puede repercutir en el </a:t>
            </a:r>
            <a:r>
              <a:rPr lang="en-GB" dirty="0" err="1"/>
              <a:t>ciclo</a:t>
            </a:r>
            <a:r>
              <a:rPr lang="en-GB" dirty="0"/>
              <a:t> y </a:t>
            </a:r>
            <a:r>
              <a:rPr lang="en-GB" dirty="0" err="1"/>
              <a:t>calidad</a:t>
            </a:r>
            <a:r>
              <a:rPr lang="en-GB" dirty="0"/>
              <a:t> del </a:t>
            </a:r>
            <a:r>
              <a:rPr lang="en-GB" dirty="0" err="1"/>
              <a:t>sueño</a:t>
            </a:r>
            <a:r>
              <a:rPr lang="en-GB" dirty="0"/>
              <a:t>, y </a:t>
            </a:r>
            <a:r>
              <a:rPr lang="en-GB" b="1" dirty="0" err="1">
                <a:solidFill>
                  <a:schemeClr val="accent2"/>
                </a:solidFill>
              </a:rPr>
              <a:t>mirar</a:t>
            </a:r>
            <a:r>
              <a:rPr lang="en-GB" b="1" dirty="0">
                <a:solidFill>
                  <a:schemeClr val="accent2"/>
                </a:solidFill>
              </a:rPr>
              <a:t> fijamente a la pantalla durante mucho tiempo puede ser la causa:</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Activa</a:t>
            </a:r>
            <a:r>
              <a:rPr lang="en-GB" dirty="0"/>
              <a:t> </a:t>
            </a:r>
            <a:r>
              <a:rPr lang="en-GB" dirty="0" err="1"/>
              <a:t>el</a:t>
            </a:r>
            <a:r>
              <a:rPr lang="en-GB" dirty="0"/>
              <a:t> </a:t>
            </a:r>
            <a:r>
              <a:rPr lang="en-GB" dirty="0" err="1"/>
              <a:t>Filtro</a:t>
            </a:r>
            <a:r>
              <a:rPr lang="en-GB" dirty="0"/>
              <a:t> de Luz Azul </a:t>
            </a:r>
            <a:r>
              <a:rPr lang="en-GB" dirty="0" err="1"/>
              <a:t>en</a:t>
            </a:r>
            <a:r>
              <a:rPr lang="en-GB" dirty="0"/>
              <a:t> </a:t>
            </a:r>
            <a:r>
              <a:rPr lang="en-GB" dirty="0" err="1"/>
              <a:t>tus</a:t>
            </a:r>
            <a:r>
              <a:rPr lang="en-GB" dirty="0"/>
              <a:t> </a:t>
            </a:r>
            <a:r>
              <a:rPr lang="en-GB" dirty="0" err="1"/>
              <a:t>Dispositivos</a:t>
            </a:r>
            <a:endParaRPr lang="en-US" dirty="0"/>
          </a:p>
        </p:txBody>
      </p:sp>
      <p:graphicFrame>
        <p:nvGraphicFramePr>
          <p:cNvPr id="2" name="Diagram 1">
            <a:extLst>
              <a:ext uri="{FF2B5EF4-FFF2-40B4-BE49-F238E27FC236}">
                <a16:creationId xmlns:a16="http://schemas.microsoft.com/office/drawing/2014/main" id="{E27D79B5-92A9-4074-0594-13E8FF688AE6}"/>
              </a:ext>
            </a:extLst>
          </p:cNvPr>
          <p:cNvGraphicFramePr/>
          <p:nvPr/>
        </p:nvGraphicFramePr>
        <p:xfrm>
          <a:off x="907473" y="3898108"/>
          <a:ext cx="10377054" cy="1316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3631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9D619E03-2FF8-4863-BC1F-70D489FEBB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5D7D7A1-C998-49BE-B31F-CD0DB66AC24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5C72EAC-A8AA-4114-B58A-A87511F6E2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ABC7C39-B71D-4A9D-BC3B-15E8533EE7C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Para reducir la fatiga visual: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Activa</a:t>
            </a:r>
            <a:r>
              <a:rPr lang="en-GB" dirty="0"/>
              <a:t> </a:t>
            </a:r>
            <a:r>
              <a:rPr lang="en-GB" dirty="0" err="1"/>
              <a:t>el</a:t>
            </a:r>
            <a:r>
              <a:rPr lang="en-GB" dirty="0"/>
              <a:t> </a:t>
            </a:r>
            <a:r>
              <a:rPr lang="en-GB" dirty="0" err="1"/>
              <a:t>Filtro</a:t>
            </a:r>
            <a:r>
              <a:rPr lang="en-GB" dirty="0"/>
              <a:t> de Luz Azul </a:t>
            </a:r>
            <a:r>
              <a:rPr lang="en-GB" dirty="0" err="1"/>
              <a:t>en</a:t>
            </a:r>
            <a:r>
              <a:rPr lang="en-GB" dirty="0"/>
              <a:t> </a:t>
            </a:r>
            <a:r>
              <a:rPr lang="en-GB" dirty="0" err="1"/>
              <a:t>tus</a:t>
            </a:r>
            <a:r>
              <a:rPr lang="en-GB" dirty="0"/>
              <a:t> </a:t>
            </a:r>
            <a:r>
              <a:rPr lang="en-GB" dirty="0" err="1"/>
              <a:t>Dispositivos</a:t>
            </a:r>
            <a:endParaRPr lang="en-US" dirty="0"/>
          </a:p>
        </p:txBody>
      </p:sp>
      <p:graphicFrame>
        <p:nvGraphicFramePr>
          <p:cNvPr id="2" name="Diagram 1">
            <a:extLst>
              <a:ext uri="{FF2B5EF4-FFF2-40B4-BE49-F238E27FC236}">
                <a16:creationId xmlns:a16="http://schemas.microsoft.com/office/drawing/2014/main" id="{60C0B3E2-2B64-8232-385D-B72DAABD55BA}"/>
              </a:ext>
            </a:extLst>
          </p:cNvPr>
          <p:cNvGraphicFramePr/>
          <p:nvPr>
            <p:extLst>
              <p:ext uri="{D42A27DB-BD31-4B8C-83A1-F6EECF244321}">
                <p14:modId xmlns:p14="http://schemas.microsoft.com/office/powerpoint/2010/main" val="3940598947"/>
              </p:ext>
            </p:extLst>
          </p:nvPr>
        </p:nvGraphicFramePr>
        <p:xfrm>
          <a:off x="977918" y="1900594"/>
          <a:ext cx="10595237" cy="39950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864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DB5C81F-0F3C-4560-9117-8B810900156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A97FB48-6C25-43A2-9894-490D227AF1B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E428BE7-E4B9-4D1A-BF57-16AA8D04008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B1AC4-AD73-DB80-5179-4B5583C245F8}"/>
              </a:ext>
            </a:extLst>
          </p:cNvPr>
          <p:cNvSpPr txBox="1"/>
          <p:nvPr/>
        </p:nvSpPr>
        <p:spPr>
          <a:xfrm>
            <a:off x="263237" y="182525"/>
            <a:ext cx="8742218" cy="646331"/>
          </a:xfrm>
          <a:prstGeom prst="rect">
            <a:avLst/>
          </a:prstGeom>
          <a:noFill/>
        </p:spPr>
        <p:txBody>
          <a:bodyPr wrap="square">
            <a:spAutoFit/>
          </a:bodyPr>
          <a:lstStyle/>
          <a:p>
            <a:r>
              <a:rPr lang="en-IE" sz="3600" dirty="0">
                <a:solidFill>
                  <a:schemeClr val="accent3"/>
                </a:solidFill>
                <a:effectLst/>
                <a:ea typeface="Times New Roman" panose="02020603050405020304" pitchFamily="18" charset="0"/>
                <a:cs typeface="Arial" panose="020B0604020202020204" pitchFamily="34" charset="0"/>
              </a:rPr>
              <a:t>Invierta en un Monitor </a:t>
            </a:r>
            <a:r>
              <a:rPr lang="en-IE" sz="3600" dirty="0" err="1">
                <a:solidFill>
                  <a:schemeClr val="accent3"/>
                </a:solidFill>
                <a:ea typeface="Times New Roman" panose="02020603050405020304" pitchFamily="18" charset="0"/>
                <a:cs typeface="Arial" panose="020B0604020202020204" pitchFamily="34" charset="0"/>
              </a:rPr>
              <a:t>E</a:t>
            </a:r>
            <a:r>
              <a:rPr lang="en-IE" sz="3600" dirty="0" err="1">
                <a:solidFill>
                  <a:schemeClr val="accent3"/>
                </a:solidFill>
                <a:effectLst/>
                <a:ea typeface="Times New Roman" panose="02020603050405020304" pitchFamily="18" charset="0"/>
                <a:cs typeface="Arial" panose="020B0604020202020204" pitchFamily="34" charset="0"/>
              </a:rPr>
              <a:t>specializado</a:t>
            </a:r>
            <a:endParaRPr lang="en-ZA" dirty="0">
              <a:solidFill>
                <a:schemeClr val="accent3"/>
              </a:solidFill>
            </a:endParaRPr>
          </a:p>
        </p:txBody>
      </p:sp>
      <p:sp>
        <p:nvSpPr>
          <p:cNvPr id="5" name="TextBox 4">
            <a:extLst>
              <a:ext uri="{FF2B5EF4-FFF2-40B4-BE49-F238E27FC236}">
                <a16:creationId xmlns:a16="http://schemas.microsoft.com/office/drawing/2014/main" id="{F402AD75-432C-5ABF-599C-F71C8AEE0FC0}"/>
              </a:ext>
            </a:extLst>
          </p:cNvPr>
          <p:cNvSpPr txBox="1"/>
          <p:nvPr/>
        </p:nvSpPr>
        <p:spPr>
          <a:xfrm>
            <a:off x="263236" y="1277127"/>
            <a:ext cx="11761749" cy="5632311"/>
          </a:xfrm>
          <a:prstGeom prst="rect">
            <a:avLst/>
          </a:prstGeom>
          <a:noFill/>
        </p:spPr>
        <p:txBody>
          <a:bodyPr wrap="square">
            <a:spAutoFit/>
          </a:bodyPr>
          <a:lstStyle/>
          <a:p>
            <a:pPr marL="342900" indent="-342900">
              <a:buBlip>
                <a:blip r:embed="rId3"/>
              </a:buBlip>
            </a:pPr>
            <a:r>
              <a:rPr lang="en-GB" sz="2400" dirty="0">
                <a:solidFill>
                  <a:srgbClr val="000000"/>
                </a:solidFill>
                <a:ea typeface="Times New Roman" panose="02020603050405020304" pitchFamily="18" charset="0"/>
                <a:cs typeface="Times New Roman" panose="02020603050405020304" pitchFamily="18" charset="0"/>
              </a:rPr>
              <a:t>Invertir en un buen monitor es una solución excelente para evitar la </a:t>
            </a:r>
            <a:r>
              <a:rPr lang="en-GB" sz="2400" dirty="0" err="1">
                <a:solidFill>
                  <a:srgbClr val="000000"/>
                </a:solidFill>
                <a:ea typeface="Times New Roman" panose="02020603050405020304" pitchFamily="18" charset="0"/>
                <a:cs typeface="Times New Roman" panose="02020603050405020304" pitchFamily="18" charset="0"/>
              </a:rPr>
              <a:t>fatiga</a:t>
            </a:r>
            <a:r>
              <a:rPr lang="en-GB" sz="2400" dirty="0">
                <a:solidFill>
                  <a:srgbClr val="000000"/>
                </a:solidFill>
                <a:ea typeface="Times New Roman" panose="02020603050405020304" pitchFamily="18" charset="0"/>
                <a:cs typeface="Times New Roman" panose="02020603050405020304" pitchFamily="18" charset="0"/>
              </a:rPr>
              <a:t>. Al cambiar entre el portátil y el monitor, los ojos se ven obligados a mirar a diferentes puntos.</a:t>
            </a:r>
          </a:p>
          <a:p>
            <a:endParaRPr lang="en-GB" sz="2400" dirty="0">
              <a:solidFill>
                <a:srgbClr val="000000"/>
              </a:solidFill>
              <a:ea typeface="Times New Roman" panose="02020603050405020304" pitchFamily="18" charset="0"/>
              <a:cs typeface="Times New Roman" panose="02020603050405020304" pitchFamily="18" charset="0"/>
            </a:endParaRPr>
          </a:p>
          <a:p>
            <a:pPr marL="342900" indent="-342900">
              <a:buBlip>
                <a:blip r:embed="rId3"/>
              </a:buBlip>
            </a:pPr>
            <a:r>
              <a:rPr lang="en-GB" sz="2400" dirty="0">
                <a:solidFill>
                  <a:srgbClr val="000000"/>
                </a:solidFill>
              </a:rPr>
              <a:t>Existen numerosas ventajas de trabajar con un buen monitor, pero en esencia, la característica clave es la pantalla adicional que permite leer los documentos </a:t>
            </a:r>
            <a:r>
              <a:rPr lang="en-GB" sz="2400" dirty="0" err="1">
                <a:solidFill>
                  <a:srgbClr val="000000"/>
                </a:solidFill>
              </a:rPr>
              <a:t>en</a:t>
            </a:r>
            <a:r>
              <a:rPr lang="en-GB" sz="2400" dirty="0">
                <a:solidFill>
                  <a:srgbClr val="000000"/>
                </a:solidFill>
              </a:rPr>
              <a:t> </a:t>
            </a:r>
            <a:r>
              <a:rPr lang="en-GB" sz="2400" dirty="0" err="1">
                <a:solidFill>
                  <a:srgbClr val="000000"/>
                </a:solidFill>
              </a:rPr>
              <a:t>formatos</a:t>
            </a:r>
            <a:r>
              <a:rPr lang="en-GB" sz="2400" dirty="0">
                <a:solidFill>
                  <a:srgbClr val="000000"/>
                </a:solidFill>
              </a:rPr>
              <a:t> </a:t>
            </a:r>
            <a:r>
              <a:rPr lang="en-GB" sz="2400" dirty="0" err="1">
                <a:solidFill>
                  <a:srgbClr val="000000"/>
                </a:solidFill>
              </a:rPr>
              <a:t>mayores</a:t>
            </a:r>
            <a:r>
              <a:rPr lang="en-GB" sz="2400" dirty="0">
                <a:solidFill>
                  <a:srgbClr val="000000"/>
                </a:solidFill>
              </a:rPr>
              <a:t>, </a:t>
            </a:r>
            <a:r>
              <a:rPr lang="en-GB" sz="2400" dirty="0" err="1">
                <a:solidFill>
                  <a:srgbClr val="000000"/>
                </a:solidFill>
              </a:rPr>
              <a:t>teniendo</a:t>
            </a:r>
            <a:r>
              <a:rPr lang="en-GB" sz="2400" dirty="0">
                <a:solidFill>
                  <a:srgbClr val="000000"/>
                </a:solidFill>
              </a:rPr>
              <a:t> que </a:t>
            </a:r>
            <a:r>
              <a:rPr lang="en-GB" sz="2400" dirty="0" err="1">
                <a:solidFill>
                  <a:srgbClr val="000000"/>
                </a:solidFill>
              </a:rPr>
              <a:t>forzar</a:t>
            </a:r>
            <a:r>
              <a:rPr lang="en-GB" sz="2400" dirty="0">
                <a:solidFill>
                  <a:srgbClr val="000000"/>
                </a:solidFill>
              </a:rPr>
              <a:t> la vista </a:t>
            </a:r>
            <a:r>
              <a:rPr lang="en-GB" sz="2400" dirty="0" err="1">
                <a:solidFill>
                  <a:srgbClr val="000000"/>
                </a:solidFill>
              </a:rPr>
              <a:t>menos</a:t>
            </a:r>
            <a:r>
              <a:rPr lang="en-GB" sz="2400" dirty="0">
                <a:solidFill>
                  <a:srgbClr val="000000"/>
                </a:solidFill>
              </a:rPr>
              <a:t>. </a:t>
            </a:r>
          </a:p>
          <a:p>
            <a:pPr marL="342900" indent="-342900">
              <a:buBlip>
                <a:blip r:embed="rId3"/>
              </a:buBlip>
            </a:pPr>
            <a:endParaRPr lang="en-GB" sz="2400" dirty="0"/>
          </a:p>
          <a:p>
            <a:pPr marL="342900" indent="-342900">
              <a:buBlip>
                <a:blip r:embed="rId3"/>
              </a:buBlip>
            </a:pPr>
            <a:r>
              <a:rPr lang="en-GB" sz="2400" dirty="0"/>
              <a:t>Leer:  </a:t>
            </a:r>
            <a:r>
              <a:rPr lang="en-GB" sz="2400" dirty="0">
                <a:hlinkClick r:id="rId4"/>
              </a:rPr>
              <a:t>Definición de cómo elegir un monitor de PC | </a:t>
            </a:r>
            <a:r>
              <a:rPr lang="en-GB" sz="2400" dirty="0" err="1">
                <a:hlinkClick r:id="rId4"/>
              </a:rPr>
              <a:t>PCMag</a:t>
            </a:r>
            <a:endParaRPr lang="en-GB" sz="2400" dirty="0"/>
          </a:p>
          <a:p>
            <a:pPr marL="342900" indent="-342900">
              <a:buBlip>
                <a:blip r:embed="rId3"/>
              </a:buBlip>
            </a:pPr>
            <a:endParaRPr lang="en-GB" sz="2400" dirty="0"/>
          </a:p>
          <a:p>
            <a:pPr marL="342900" indent="-342900">
              <a:buBlip>
                <a:blip r:embed="rId3"/>
              </a:buBlip>
            </a:pPr>
            <a:endParaRPr lang="en-GB" sz="2400" dirty="0"/>
          </a:p>
          <a:p>
            <a:r>
              <a:rPr lang="en-GB" sz="2400" b="1" dirty="0"/>
              <a:t>Las siguientes diapositivas aportan enfoques de trabajo perspicaces que pueden marcar la diferencia.....</a:t>
            </a:r>
          </a:p>
          <a:p>
            <a:pPr marL="342900" indent="-342900">
              <a:buBlip>
                <a:blip r:embed="rId3"/>
              </a:buBlip>
            </a:pPr>
            <a:endParaRPr lang="en-GB" sz="2400" dirty="0"/>
          </a:p>
          <a:p>
            <a:pPr marL="342900" indent="-342900">
              <a:buBlip>
                <a:blip r:embed="rId3"/>
              </a:buBlip>
            </a:pPr>
            <a:endParaRPr lang="en-ZA" sz="2400" dirty="0"/>
          </a:p>
          <a:p>
            <a:pPr marL="342900" indent="-342900">
              <a:buBlip>
                <a:blip r:embed="rId3"/>
              </a:buBlip>
            </a:pPr>
            <a:endParaRPr lang="es-ES" sz="2400" dirty="0">
              <a:solidFill>
                <a:srgbClr val="00000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00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6A9E0-1661-5050-99F2-CB27C41BA813}"/>
              </a:ext>
            </a:extLst>
          </p:cNvPr>
          <p:cNvSpPr>
            <a:spLocks noGrp="1"/>
          </p:cNvSpPr>
          <p:nvPr>
            <p:ph type="body" sz="quarter" idx="18"/>
          </p:nvPr>
        </p:nvSpPr>
        <p:spPr>
          <a:xfrm>
            <a:off x="1002082" y="2471676"/>
            <a:ext cx="4587922" cy="3025975"/>
          </a:xfrm>
        </p:spPr>
        <p:txBody>
          <a:bodyPr/>
          <a:lstStyle/>
          <a:p>
            <a:pPr marL="0" indent="0">
              <a:buClr>
                <a:schemeClr val="accent2"/>
              </a:buClr>
            </a:pPr>
            <a:r>
              <a:rPr lang="en-GB" dirty="0"/>
              <a:t>El método Pomodoro se </a:t>
            </a:r>
            <a:r>
              <a:rPr lang="en-GB" dirty="0" err="1"/>
              <a:t>caracteriza</a:t>
            </a:r>
            <a:r>
              <a:rPr lang="en-GB" dirty="0"/>
              <a:t> </a:t>
            </a:r>
            <a:r>
              <a:rPr lang="en-GB" dirty="0" err="1"/>
              <a:t>por</a:t>
            </a:r>
            <a:r>
              <a:rPr lang="en-GB" dirty="0"/>
              <a:t> </a:t>
            </a:r>
            <a:r>
              <a:rPr lang="en-GB" dirty="0" err="1"/>
              <a:t>dividir</a:t>
            </a:r>
            <a:r>
              <a:rPr lang="en-GB" dirty="0"/>
              <a:t> la </a:t>
            </a:r>
            <a:r>
              <a:rPr lang="en-GB" dirty="0" err="1"/>
              <a:t>jornada</a:t>
            </a:r>
            <a:r>
              <a:rPr lang="en-GB" dirty="0"/>
              <a:t> </a:t>
            </a:r>
            <a:r>
              <a:rPr lang="en-GB" dirty="0" err="1"/>
              <a:t>en</a:t>
            </a:r>
            <a:r>
              <a:rPr lang="en-GB" dirty="0"/>
              <a:t> </a:t>
            </a:r>
            <a:r>
              <a:rPr lang="en-GB" dirty="0" err="1"/>
              <a:t>ciclos</a:t>
            </a:r>
            <a:r>
              <a:rPr lang="en-GB" dirty="0"/>
              <a:t> de 25 minutos de </a:t>
            </a:r>
            <a:r>
              <a:rPr lang="en-GB" dirty="0" err="1"/>
              <a:t>trabajo</a:t>
            </a:r>
            <a:r>
              <a:rPr lang="en-GB" dirty="0"/>
              <a:t>, </a:t>
            </a:r>
            <a:r>
              <a:rPr lang="en-GB" dirty="0" err="1"/>
              <a:t>seguidos</a:t>
            </a:r>
            <a:r>
              <a:rPr lang="en-GB" dirty="0"/>
              <a:t> de 5 minutos de descanso. </a:t>
            </a:r>
          </a:p>
          <a:p>
            <a:pPr marL="0" indent="0">
              <a:buClr>
                <a:schemeClr val="accent2"/>
              </a:buClr>
            </a:pPr>
            <a:r>
              <a:rPr lang="en-GB" dirty="0"/>
              <a:t>Después de 4 ¨Pomodoro's¨ (100 min) se </a:t>
            </a:r>
            <a:r>
              <a:rPr lang="en-GB" dirty="0" err="1"/>
              <a:t>realiza</a:t>
            </a:r>
            <a:r>
              <a:rPr lang="en-GB" dirty="0"/>
              <a:t> una pausa mayor, esta vez de 15 minutos. </a:t>
            </a:r>
          </a:p>
          <a:p>
            <a:pPr marL="342900" indent="-342900">
              <a:buClr>
                <a:schemeClr val="accent2"/>
              </a:buClr>
              <a:buFont typeface="Arial" panose="020B0604020202020204" pitchFamily="34" charset="0"/>
              <a:buChar char="•"/>
            </a:pPr>
            <a:endParaRPr lang="en-GB" dirty="0"/>
          </a:p>
          <a:p>
            <a:endParaRPr lang="en-ZA" dirty="0"/>
          </a:p>
        </p:txBody>
      </p:sp>
      <p:sp>
        <p:nvSpPr>
          <p:cNvPr id="3" name="Text Placeholder 2">
            <a:extLst>
              <a:ext uri="{FF2B5EF4-FFF2-40B4-BE49-F238E27FC236}">
                <a16:creationId xmlns:a16="http://schemas.microsoft.com/office/drawing/2014/main" id="{C4C4D813-60C6-F98C-29FE-F3D4D0600703}"/>
              </a:ext>
            </a:extLst>
          </p:cNvPr>
          <p:cNvSpPr>
            <a:spLocks noGrp="1"/>
          </p:cNvSpPr>
          <p:nvPr>
            <p:ph type="body" sz="quarter" idx="16"/>
          </p:nvPr>
        </p:nvSpPr>
        <p:spPr/>
        <p:txBody>
          <a:bodyPr/>
          <a:lstStyle/>
          <a:p>
            <a:r>
              <a:rPr lang="en-ZA" dirty="0"/>
              <a:t>Plan de </a:t>
            </a:r>
            <a:r>
              <a:rPr lang="en-ZA" dirty="0" err="1"/>
              <a:t>Trabajo</a:t>
            </a:r>
            <a:r>
              <a:rPr lang="en-ZA" dirty="0"/>
              <a:t> </a:t>
            </a:r>
            <a:r>
              <a:rPr lang="en-ZA" dirty="0" err="1"/>
              <a:t>Estructurado</a:t>
            </a:r>
            <a:endParaRPr lang="en-ZA" dirty="0"/>
          </a:p>
          <a:p>
            <a:r>
              <a:rPr lang="en-ZA" dirty="0"/>
              <a:t>Técnica Pomodoro </a:t>
            </a:r>
          </a:p>
        </p:txBody>
      </p:sp>
      <p:pic>
        <p:nvPicPr>
          <p:cNvPr id="8" name="Picture Placeholder 7" descr="Silver stopwatch">
            <a:extLst>
              <a:ext uri="{FF2B5EF4-FFF2-40B4-BE49-F238E27FC236}">
                <a16:creationId xmlns:a16="http://schemas.microsoft.com/office/drawing/2014/main" id="{463D8261-3C83-6B7F-1E65-9219EBAD45C8}"/>
              </a:ext>
            </a:extLst>
          </p:cNvPr>
          <p:cNvPicPr>
            <a:picLocks noGrp="1" noChangeAspect="1"/>
          </p:cNvPicPr>
          <p:nvPr>
            <p:ph type="pic" sz="quarter" idx="42"/>
          </p:nvPr>
        </p:nvPicPr>
        <p:blipFill rotWithShape="1">
          <a:blip r:embed="rId3">
            <a:grayscl/>
          </a:blip>
          <a:srcRect t="3485" b="3485"/>
          <a:stretch/>
        </p:blipFill>
        <p:spPr>
          <a:xfrm>
            <a:off x="6096000" y="1452563"/>
            <a:ext cx="6096000" cy="4256087"/>
          </a:xfrm>
          <a:prstGeom prst="rect">
            <a:avLst/>
          </a:prstGeom>
        </p:spPr>
      </p:pic>
    </p:spTree>
    <p:extLst>
      <p:ext uri="{BB962C8B-B14F-4D97-AF65-F5344CB8AC3E}">
        <p14:creationId xmlns:p14="http://schemas.microsoft.com/office/powerpoint/2010/main" val="370289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6A9E0-1661-5050-99F2-CB27C41BA813}"/>
              </a:ext>
            </a:extLst>
          </p:cNvPr>
          <p:cNvSpPr>
            <a:spLocks noGrp="1"/>
          </p:cNvSpPr>
          <p:nvPr>
            <p:ph type="body" sz="quarter" idx="18"/>
          </p:nvPr>
        </p:nvSpPr>
        <p:spPr>
          <a:xfrm>
            <a:off x="1001680" y="1579103"/>
            <a:ext cx="4990998" cy="3025975"/>
          </a:xfrm>
        </p:spPr>
        <p:txBody>
          <a:bodyPr/>
          <a:lstStyle/>
          <a:p>
            <a:pPr marL="0" indent="0">
              <a:buClr>
                <a:schemeClr val="accent2"/>
              </a:buClr>
            </a:pPr>
            <a:r>
              <a:rPr lang="en-GB" dirty="0"/>
              <a:t>Para estar concentrado y evitar las interrupciones digitales, se debe considerar el uso del “Modo </a:t>
            </a:r>
            <a:r>
              <a:rPr lang="en-GB" dirty="0" err="1"/>
              <a:t>Concentración</a:t>
            </a:r>
            <a:r>
              <a:rPr lang="en-GB" dirty="0"/>
              <a:t>” para </a:t>
            </a:r>
            <a:r>
              <a:rPr lang="en-GB" dirty="0" err="1"/>
              <a:t>controlar</a:t>
            </a:r>
            <a:r>
              <a:rPr lang="en-GB" dirty="0"/>
              <a:t> el número de </a:t>
            </a:r>
            <a:r>
              <a:rPr lang="en-GB" dirty="0" err="1"/>
              <a:t>notificaciones</a:t>
            </a:r>
            <a:r>
              <a:rPr lang="en-GB" dirty="0"/>
              <a:t> que se </a:t>
            </a:r>
            <a:r>
              <a:rPr lang="en-GB" dirty="0" err="1"/>
              <a:t>reciben</a:t>
            </a:r>
            <a:r>
              <a:rPr lang="en-GB" dirty="0"/>
              <a:t> </a:t>
            </a:r>
            <a:r>
              <a:rPr lang="en-GB" dirty="0" err="1"/>
              <a:t>en</a:t>
            </a:r>
            <a:r>
              <a:rPr lang="en-GB" dirty="0"/>
              <a:t> </a:t>
            </a:r>
            <a:r>
              <a:rPr lang="en-GB" dirty="0" err="1"/>
              <a:t>nuestros</a:t>
            </a:r>
            <a:r>
              <a:rPr lang="en-GB" dirty="0"/>
              <a:t> </a:t>
            </a:r>
            <a:r>
              <a:rPr lang="en-GB" dirty="0" err="1"/>
              <a:t>teléfonos</a:t>
            </a:r>
            <a:r>
              <a:rPr lang="en-GB" dirty="0"/>
              <a:t>, que </a:t>
            </a:r>
            <a:r>
              <a:rPr lang="en-GB" dirty="0" err="1"/>
              <a:t>causan</a:t>
            </a:r>
            <a:r>
              <a:rPr lang="en-GB" dirty="0"/>
              <a:t> </a:t>
            </a:r>
            <a:r>
              <a:rPr lang="en-GB" dirty="0" err="1"/>
              <a:t>numerosas</a:t>
            </a:r>
            <a:r>
              <a:rPr lang="en-GB" dirty="0"/>
              <a:t> </a:t>
            </a:r>
            <a:r>
              <a:rPr lang="en-GB" dirty="0" err="1"/>
              <a:t>distracciones</a:t>
            </a:r>
            <a:r>
              <a:rPr lang="en-GB" dirty="0"/>
              <a:t>. </a:t>
            </a:r>
          </a:p>
          <a:p>
            <a:pPr marL="0" indent="0">
              <a:buClr>
                <a:schemeClr val="accent2"/>
              </a:buClr>
            </a:pPr>
            <a:r>
              <a:rPr lang="en-GB" dirty="0"/>
              <a:t>Por ejemplo, un buen ejemplo podría ser dejar el teléfono a un lado, desactivar las </a:t>
            </a:r>
            <a:r>
              <a:rPr lang="en-GB" dirty="0" err="1"/>
              <a:t>notificaciones</a:t>
            </a:r>
            <a:r>
              <a:rPr lang="en-GB" dirty="0"/>
              <a:t> que no </a:t>
            </a:r>
            <a:r>
              <a:rPr lang="en-GB" dirty="0" err="1"/>
              <a:t>sean</a:t>
            </a:r>
            <a:r>
              <a:rPr lang="en-GB" dirty="0"/>
              <a:t> </a:t>
            </a:r>
            <a:r>
              <a:rPr lang="en-GB" dirty="0" err="1"/>
              <a:t>imprescindibles</a:t>
            </a:r>
            <a:r>
              <a:rPr lang="en-GB" dirty="0"/>
              <a:t> durante el tiempo de trabajo o </a:t>
            </a:r>
            <a:r>
              <a:rPr lang="en-GB" dirty="0" err="1"/>
              <a:t>activar</a:t>
            </a:r>
            <a:r>
              <a:rPr lang="en-GB" dirty="0"/>
              <a:t> el modo ¨no </a:t>
            </a:r>
            <a:r>
              <a:rPr lang="en-GB" dirty="0" err="1"/>
              <a:t>molestar</a:t>
            </a:r>
            <a:r>
              <a:rPr lang="en-GB" dirty="0"/>
              <a:t>¨.</a:t>
            </a:r>
          </a:p>
          <a:p>
            <a:pPr marL="0" indent="0">
              <a:buClr>
                <a:schemeClr val="accent2"/>
              </a:buClr>
            </a:pPr>
            <a:endParaRPr lang="en-GB" dirty="0"/>
          </a:p>
          <a:p>
            <a:endParaRPr lang="en-ZA" dirty="0"/>
          </a:p>
        </p:txBody>
      </p:sp>
      <p:sp>
        <p:nvSpPr>
          <p:cNvPr id="3" name="Text Placeholder 2">
            <a:extLst>
              <a:ext uri="{FF2B5EF4-FFF2-40B4-BE49-F238E27FC236}">
                <a16:creationId xmlns:a16="http://schemas.microsoft.com/office/drawing/2014/main" id="{C4C4D813-60C6-F98C-29FE-F3D4D0600703}"/>
              </a:ext>
            </a:extLst>
          </p:cNvPr>
          <p:cNvSpPr>
            <a:spLocks noGrp="1"/>
          </p:cNvSpPr>
          <p:nvPr>
            <p:ph type="body" sz="quarter" idx="16"/>
          </p:nvPr>
        </p:nvSpPr>
        <p:spPr>
          <a:xfrm>
            <a:off x="1001680" y="727404"/>
            <a:ext cx="4990998" cy="992652"/>
          </a:xfrm>
        </p:spPr>
        <p:txBody>
          <a:bodyPr/>
          <a:lstStyle/>
          <a:p>
            <a:r>
              <a:rPr lang="en-ZA" dirty="0"/>
              <a:t>Modo </a:t>
            </a:r>
            <a:r>
              <a:rPr lang="en-ZA" dirty="0" err="1"/>
              <a:t>Concentración</a:t>
            </a:r>
            <a:endParaRPr lang="en-ZA" dirty="0"/>
          </a:p>
        </p:txBody>
      </p:sp>
      <p:pic>
        <p:nvPicPr>
          <p:cNvPr id="7" name="Picture Placeholder 6" descr="Person watching empty phone">
            <a:extLst>
              <a:ext uri="{FF2B5EF4-FFF2-40B4-BE49-F238E27FC236}">
                <a16:creationId xmlns:a16="http://schemas.microsoft.com/office/drawing/2014/main" id="{D6B9B4AB-AD7F-8A18-556D-D9D3ACB354E6}"/>
              </a:ext>
            </a:extLst>
          </p:cNvPr>
          <p:cNvPicPr>
            <a:picLocks noGrp="1" noChangeAspect="1"/>
          </p:cNvPicPr>
          <p:nvPr>
            <p:ph type="pic" sz="quarter" idx="42"/>
          </p:nvPr>
        </p:nvPicPr>
        <p:blipFill rotWithShape="1">
          <a:blip r:embed="rId3">
            <a:grayscl/>
          </a:blip>
          <a:srcRect l="2233" r="2233"/>
          <a:stretch/>
        </p:blipFill>
        <p:spPr>
          <a:xfrm>
            <a:off x="6096000" y="1452563"/>
            <a:ext cx="6096000" cy="4256087"/>
          </a:xfrm>
          <a:prstGeom prst="rect">
            <a:avLst/>
          </a:prstGeom>
          <a:effectLst/>
        </p:spPr>
      </p:pic>
    </p:spTree>
    <p:extLst>
      <p:ext uri="{BB962C8B-B14F-4D97-AF65-F5344CB8AC3E}">
        <p14:creationId xmlns:p14="http://schemas.microsoft.com/office/powerpoint/2010/main" val="39427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D2D39-FAB7-5BF1-47EF-1FABBE5FB8EC}"/>
              </a:ext>
            </a:extLst>
          </p:cNvPr>
          <p:cNvSpPr>
            <a:spLocks noGrp="1"/>
          </p:cNvSpPr>
          <p:nvPr>
            <p:ph type="body" sz="quarter" idx="13"/>
          </p:nvPr>
        </p:nvSpPr>
        <p:spPr/>
        <p:txBody>
          <a:bodyPr/>
          <a:lstStyle/>
          <a:p>
            <a:r>
              <a:rPr lang="en-GB" dirty="0"/>
              <a:t>"El último 10% que se necesita para lanzar algo requiere tanta energía como el primer 90%".</a:t>
            </a:r>
          </a:p>
        </p:txBody>
      </p:sp>
      <p:pic>
        <p:nvPicPr>
          <p:cNvPr id="5" name="Picture Placeholder 4" descr="Group of people communicating around a table">
            <a:extLst>
              <a:ext uri="{FF2B5EF4-FFF2-40B4-BE49-F238E27FC236}">
                <a16:creationId xmlns:a16="http://schemas.microsoft.com/office/drawing/2014/main" id="{AC8DFF51-BA97-3E8C-A153-D00F96D15846}"/>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12831" r="12831"/>
          <a:stretch>
            <a:fillRect/>
          </a:stretch>
        </p:blipFill>
        <p:spPr/>
      </p:pic>
      <p:sp>
        <p:nvSpPr>
          <p:cNvPr id="6" name="Freeform 13">
            <a:extLst>
              <a:ext uri="{FF2B5EF4-FFF2-40B4-BE49-F238E27FC236}">
                <a16:creationId xmlns:a16="http://schemas.microsoft.com/office/drawing/2014/main" id="{F0112647-142B-7FD8-4FA3-C0DB2F134EE2}"/>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FCECE64-EBC0-2D16-BFBA-09DFF2BF99C1}"/>
              </a:ext>
            </a:extLst>
          </p:cNvPr>
          <p:cNvGrpSpPr/>
          <p:nvPr/>
        </p:nvGrpSpPr>
        <p:grpSpPr>
          <a:xfrm>
            <a:off x="5107779" y="748833"/>
            <a:ext cx="1487826" cy="1083162"/>
            <a:chOff x="3400450" y="986392"/>
            <a:chExt cx="1487826" cy="1083162"/>
          </a:xfrm>
        </p:grpSpPr>
        <p:sp>
          <p:nvSpPr>
            <p:cNvPr id="8" name="Freeform 15">
              <a:extLst>
                <a:ext uri="{FF2B5EF4-FFF2-40B4-BE49-F238E27FC236}">
                  <a16:creationId xmlns:a16="http://schemas.microsoft.com/office/drawing/2014/main" id="{30A14F98-F129-4D92-FEAB-B3E1DAB423A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6">
              <a:extLst>
                <a:ext uri="{FF2B5EF4-FFF2-40B4-BE49-F238E27FC236}">
                  <a16:creationId xmlns:a16="http://schemas.microsoft.com/office/drawing/2014/main" id="{E3935AAC-388F-8098-2882-63561EE0873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11" name="Text Placeholder 6">
            <a:extLst>
              <a:ext uri="{FF2B5EF4-FFF2-40B4-BE49-F238E27FC236}">
                <a16:creationId xmlns:a16="http://schemas.microsoft.com/office/drawing/2014/main" id="{A32A1CDA-69FF-4594-9CBB-A51FF7456674}"/>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defRPr/>
            </a:pPr>
            <a:r>
              <a:rPr lang="en-IE" sz="2200" b="1" i="0" dirty="0"/>
              <a:t>Rob Kalin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579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t="14360" b="14360"/>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1" y="1428132"/>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34852" y="1647809"/>
            <a:ext cx="4867011" cy="3865477"/>
          </a:xfrm>
        </p:spPr>
        <p:txBody>
          <a:bodyPr/>
          <a:lstStyle/>
          <a:p>
            <a:pPr marL="0" indent="0">
              <a:buClr>
                <a:schemeClr val="accent2"/>
              </a:buClr>
            </a:pPr>
            <a:r>
              <a:rPr lang="en-US" b="1" dirty="0">
                <a:solidFill>
                  <a:schemeClr val="accent2"/>
                </a:solidFill>
              </a:rPr>
              <a:t>Mejora de la satisfacción de los empleados:</a:t>
            </a:r>
          </a:p>
          <a:p>
            <a:pPr marL="0" indent="0">
              <a:buClr>
                <a:schemeClr val="accent2"/>
              </a:buClr>
            </a:pPr>
            <a:r>
              <a:rPr lang="en-US" dirty="0"/>
              <a:t>Más del 84% de los empleados reconocen que el equilibrio entre trabajo y vida personal es crucial para la satisfacción laboral, para lo </a:t>
            </a:r>
            <a:r>
              <a:rPr lang="en-US" dirty="0" err="1"/>
              <a:t>cual</a:t>
            </a:r>
            <a:r>
              <a:rPr lang="en-US" dirty="0"/>
              <a:t> el bienestar digital es un elemento clave. Aplicando prácticas como la desconexión del </a:t>
            </a:r>
            <a:r>
              <a:rPr lang="en-US" dirty="0" err="1"/>
              <a:t>espacio</a:t>
            </a:r>
            <a:r>
              <a:rPr lang="en-US" dirty="0"/>
              <a:t> o la flexibilidad laboral, las </a:t>
            </a:r>
            <a:r>
              <a:rPr lang="en-US" dirty="0" err="1"/>
              <a:t>organizaciones</a:t>
            </a:r>
            <a:r>
              <a:rPr lang="en-US" dirty="0"/>
              <a:t> </a:t>
            </a:r>
            <a:r>
              <a:rPr lang="en-US" dirty="0" err="1"/>
              <a:t>pueden</a:t>
            </a:r>
            <a:r>
              <a:rPr lang="en-US" dirty="0"/>
              <a:t> </a:t>
            </a:r>
            <a:r>
              <a:rPr lang="en-US" dirty="0" err="1"/>
              <a:t>mejorar</a:t>
            </a:r>
            <a:r>
              <a:rPr lang="en-US" dirty="0"/>
              <a:t> la satisfacción de los trabajadores.</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774370" y="485858"/>
            <a:ext cx="4990998" cy="992652"/>
          </a:xfrm>
        </p:spPr>
        <p:txBody>
          <a:bodyPr/>
          <a:lstStyle/>
          <a:p>
            <a:r>
              <a:rPr lang="en-ZA" b="1" dirty="0" err="1"/>
              <a:t>Bienestar</a:t>
            </a:r>
            <a:r>
              <a:rPr lang="en-ZA" b="1" dirty="0"/>
              <a:t> Digital: </a:t>
            </a:r>
            <a:br>
              <a:rPr lang="en-ZA" dirty="0"/>
            </a:br>
            <a:r>
              <a:rPr lang="en-ZA" dirty="0"/>
              <a:t>¿Por qué es importante? </a:t>
            </a:r>
          </a:p>
        </p:txBody>
      </p:sp>
      <p:sp>
        <p:nvSpPr>
          <p:cNvPr id="2" name="TextBox 1">
            <a:extLst>
              <a:ext uri="{FF2B5EF4-FFF2-40B4-BE49-F238E27FC236}">
                <a16:creationId xmlns:a16="http://schemas.microsoft.com/office/drawing/2014/main" id="{2AAB6C68-3971-6F89-C985-837BD8876560}"/>
              </a:ext>
            </a:extLst>
          </p:cNvPr>
          <p:cNvSpPr txBox="1"/>
          <p:nvPr/>
        </p:nvSpPr>
        <p:spPr>
          <a:xfrm>
            <a:off x="5115454" y="5668733"/>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Fuente</a:t>
            </a:r>
            <a:endParaRPr lang="en-IE" dirty="0">
              <a:solidFill>
                <a:srgbClr val="09446A"/>
              </a:solidFill>
            </a:endParaRPr>
          </a:p>
        </p:txBody>
      </p:sp>
    </p:spTree>
    <p:extLst>
      <p:ext uri="{BB962C8B-B14F-4D97-AF65-F5344CB8AC3E}">
        <p14:creationId xmlns:p14="http://schemas.microsoft.com/office/powerpoint/2010/main" val="364680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3"/>
              </a:buBlip>
            </a:pPr>
            <a:r>
              <a:rPr lang="en-GB" dirty="0"/>
              <a:t>La sobrecarga de información es inevitable, sin embargo, hay algunas sugerencias que pueden ayudar a ¨filtrar la información recibida¨. </a:t>
            </a:r>
          </a:p>
          <a:p>
            <a:pPr marL="0" indent="0"/>
            <a:endParaRPr lang="en-GB" dirty="0"/>
          </a:p>
          <a:p>
            <a:pPr marL="342900" indent="-342900">
              <a:buBlip>
                <a:blip r:embed="rId3"/>
              </a:buBlip>
            </a:pPr>
            <a:r>
              <a:rPr lang="en-GB" dirty="0"/>
              <a:t>Por ejemplo, evitar suscripciones innecesarias contribuirá a recibir menos notificaciones en su correo electrónico. En lugar de </a:t>
            </a:r>
            <a:r>
              <a:rPr lang="en-GB" dirty="0" err="1"/>
              <a:t>enviar</a:t>
            </a:r>
            <a:r>
              <a:rPr lang="en-GB" dirty="0"/>
              <a:t> </a:t>
            </a:r>
            <a:r>
              <a:rPr lang="en-GB" dirty="0" err="1"/>
              <a:t>estos</a:t>
            </a:r>
            <a:r>
              <a:rPr lang="en-GB" dirty="0"/>
              <a:t> </a:t>
            </a:r>
            <a:r>
              <a:rPr lang="en-GB" dirty="0" err="1"/>
              <a:t>correos</a:t>
            </a:r>
            <a:r>
              <a:rPr lang="en-GB" dirty="0"/>
              <a:t> a spam directamente, </a:t>
            </a:r>
            <a:r>
              <a:rPr lang="en-GB" dirty="0" err="1"/>
              <a:t>recomendamos</a:t>
            </a:r>
            <a:r>
              <a:rPr lang="en-GB" dirty="0"/>
              <a:t> </a:t>
            </a:r>
            <a:r>
              <a:rPr lang="en-GB" dirty="0" err="1"/>
              <a:t>darse</a:t>
            </a:r>
            <a:r>
              <a:rPr lang="en-GB" dirty="0"/>
              <a:t> de </a:t>
            </a:r>
            <a:r>
              <a:rPr lang="en-GB" dirty="0" err="1"/>
              <a:t>baja</a:t>
            </a:r>
            <a:r>
              <a:rPr lang="en-GB" dirty="0"/>
              <a:t> de </a:t>
            </a:r>
            <a:r>
              <a:rPr lang="en-GB" dirty="0" err="1"/>
              <a:t>aquellas</a:t>
            </a:r>
            <a:r>
              <a:rPr lang="en-GB" dirty="0"/>
              <a:t> </a:t>
            </a:r>
            <a:r>
              <a:rPr lang="en-GB" dirty="0" err="1"/>
              <a:t>listas</a:t>
            </a:r>
            <a:r>
              <a:rPr lang="en-GB" dirty="0"/>
              <a:t> de </a:t>
            </a:r>
            <a:r>
              <a:rPr lang="en-GB" dirty="0" err="1"/>
              <a:t>correo</a:t>
            </a:r>
            <a:r>
              <a:rPr lang="en-GB" dirty="0"/>
              <a:t> que ya no </a:t>
            </a:r>
            <a:r>
              <a:rPr lang="en-GB" dirty="0" err="1"/>
              <a:t>quieras</a:t>
            </a:r>
            <a:r>
              <a:rPr lang="en-GB" dirty="0"/>
              <a:t> </a:t>
            </a:r>
            <a:r>
              <a:rPr lang="en-GB" dirty="0" err="1"/>
              <a:t>recibir</a:t>
            </a:r>
            <a:r>
              <a:rPr lang="en-GB" dirty="0"/>
              <a:t>. </a:t>
            </a:r>
          </a:p>
          <a:p>
            <a:pPr marL="342900" indent="-342900">
              <a:buBlip>
                <a:blip r:embed="rId3"/>
              </a:buBlip>
            </a:pPr>
            <a:endParaRPr lang="en-GB" dirty="0"/>
          </a:p>
          <a:p>
            <a:pPr marL="342900" indent="-342900">
              <a:buBlip>
                <a:blip r:embed="rId3"/>
              </a:buBlip>
            </a:pPr>
            <a:r>
              <a:rPr lang="en-GB" dirty="0"/>
              <a:t>Para desactivar las </a:t>
            </a:r>
            <a:r>
              <a:rPr lang="en-GB" dirty="0" err="1"/>
              <a:t>notificaciones</a:t>
            </a:r>
            <a:r>
              <a:rPr lang="en-GB" dirty="0"/>
              <a:t> del </a:t>
            </a:r>
            <a:r>
              <a:rPr lang="en-GB" dirty="0" err="1"/>
              <a:t>teléfono</a:t>
            </a:r>
            <a:r>
              <a:rPr lang="en-GB" dirty="0"/>
              <a:t>, visite el siguiente enlace: </a:t>
            </a:r>
            <a:r>
              <a:rPr lang="en-GB" dirty="0">
                <a:hlinkClick r:id="rId4"/>
              </a:rPr>
              <a:t>https:</a:t>
            </a:r>
            <a:r>
              <a:rPr lang="en-GB" dirty="0"/>
              <a:t>//support.google.com/android/answer/9079661?hl=en  </a:t>
            </a:r>
          </a:p>
          <a:p>
            <a:pPr marL="0" indent="0"/>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Comprender la </a:t>
            </a:r>
            <a:r>
              <a:rPr lang="en-GB" dirty="0" err="1"/>
              <a:t>Sobrecarga</a:t>
            </a:r>
            <a:r>
              <a:rPr lang="en-GB" dirty="0"/>
              <a:t> de </a:t>
            </a:r>
            <a:r>
              <a:rPr lang="en-GB" dirty="0" err="1"/>
              <a:t>Información</a:t>
            </a:r>
            <a:endParaRPr lang="en-US" dirty="0"/>
          </a:p>
        </p:txBody>
      </p:sp>
    </p:spTree>
    <p:extLst>
      <p:ext uri="{BB962C8B-B14F-4D97-AF65-F5344CB8AC3E}">
        <p14:creationId xmlns:p14="http://schemas.microsoft.com/office/powerpoint/2010/main" val="398576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Una evaluación sobre este </a:t>
            </a:r>
            <a:r>
              <a:rPr lang="en-GB" dirty="0" err="1"/>
              <a:t>tema</a:t>
            </a:r>
            <a:r>
              <a:rPr lang="en-GB" dirty="0"/>
              <a:t> </a:t>
            </a:r>
            <a:r>
              <a:rPr lang="en-GB" dirty="0" err="1"/>
              <a:t>arrojará</a:t>
            </a:r>
            <a:r>
              <a:rPr lang="en-GB" dirty="0"/>
              <a:t> luz sobre cuánto </a:t>
            </a:r>
            <a:r>
              <a:rPr lang="en-GB" dirty="0" err="1"/>
              <a:t>tiempo</a:t>
            </a:r>
            <a:r>
              <a:rPr lang="en-GB" dirty="0"/>
              <a:t> </a:t>
            </a:r>
            <a:r>
              <a:rPr lang="en-GB" dirty="0" err="1"/>
              <a:t>pasan</a:t>
            </a:r>
            <a:r>
              <a:rPr lang="en-GB" dirty="0"/>
              <a:t> las personas </a:t>
            </a:r>
            <a:r>
              <a:rPr lang="en-GB" dirty="0" err="1"/>
              <a:t>interactuando</a:t>
            </a:r>
            <a:r>
              <a:rPr lang="en-GB" dirty="0"/>
              <a:t> con la </a:t>
            </a:r>
            <a:r>
              <a:rPr lang="en-GB" dirty="0" err="1"/>
              <a:t>tecnología</a:t>
            </a:r>
            <a:r>
              <a:rPr lang="en-GB" dirty="0"/>
              <a:t>. </a:t>
            </a:r>
            <a:r>
              <a:rPr lang="en-GB" dirty="0" err="1"/>
              <a:t>Podría</a:t>
            </a:r>
            <a:r>
              <a:rPr lang="en-GB" dirty="0"/>
              <a:t> ser </a:t>
            </a:r>
            <a:r>
              <a:rPr lang="en-GB" dirty="0" err="1"/>
              <a:t>útil</a:t>
            </a:r>
            <a:r>
              <a:rPr lang="en-GB" dirty="0"/>
              <a:t> presentarla entre los compañeros de trabajo para sensibilizar y tomar conciencia de </a:t>
            </a:r>
            <a:r>
              <a:rPr lang="en-GB" dirty="0" err="1"/>
              <a:t>los</a:t>
            </a:r>
            <a:r>
              <a:rPr lang="en-GB" dirty="0"/>
              <a:t> </a:t>
            </a:r>
            <a:r>
              <a:rPr lang="en-GB" dirty="0" err="1"/>
              <a:t>hábitos</a:t>
            </a:r>
            <a:r>
              <a:rPr lang="en-GB" dirty="0"/>
              <a:t> </a:t>
            </a:r>
            <a:r>
              <a:rPr lang="en-GB" dirty="0" err="1"/>
              <a:t>digitales</a:t>
            </a:r>
            <a:r>
              <a:rPr lang="en-GB" dirty="0"/>
              <a:t> del </a:t>
            </a:r>
            <a:r>
              <a:rPr lang="en-GB" dirty="0" err="1"/>
              <a:t>equipo</a:t>
            </a:r>
            <a:r>
              <a:rPr lang="en-GB" dirty="0"/>
              <a:t>.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La evaluación puede consultarse aquí: </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https://wellbeing.google/reflect</a:t>
            </a:r>
            <a:endParaRPr lang="en-GB" dirty="0">
              <a:solidFill>
                <a:schemeClr val="accent2">
                  <a:lumMod val="75000"/>
                </a:schemeClr>
              </a:solidFill>
            </a:endParaRPr>
          </a:p>
          <a:p>
            <a:pPr marL="0" indent="0"/>
            <a:endParaRPr lang="en-GB" dirty="0"/>
          </a:p>
          <a:p>
            <a:pPr marL="342900" indent="-342900">
              <a:buBlip>
                <a:blip r:embed="rId3"/>
              </a:buBlip>
            </a:pPr>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Comprender la </a:t>
            </a:r>
            <a:r>
              <a:rPr lang="en-GB" dirty="0" err="1"/>
              <a:t>Sobrecarga</a:t>
            </a:r>
            <a:r>
              <a:rPr lang="en-GB" dirty="0"/>
              <a:t> de </a:t>
            </a:r>
            <a:r>
              <a:rPr lang="en-GB" dirty="0" err="1"/>
              <a:t>Información</a:t>
            </a:r>
            <a:endParaRPr lang="en-US" dirty="0"/>
          </a:p>
        </p:txBody>
      </p:sp>
    </p:spTree>
    <p:extLst>
      <p:ext uri="{BB962C8B-B14F-4D97-AF65-F5344CB8AC3E}">
        <p14:creationId xmlns:p14="http://schemas.microsoft.com/office/powerpoint/2010/main" val="33302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1353" y="1998209"/>
            <a:ext cx="10491745" cy="3722048"/>
          </a:xfrm>
        </p:spPr>
        <p:txBody>
          <a:bodyPr/>
          <a:lstStyle/>
          <a:p>
            <a:pPr marL="342900" indent="-342900">
              <a:buBlip>
                <a:blip r:embed="rId3"/>
              </a:buBlip>
            </a:pPr>
            <a:r>
              <a:rPr lang="en-GB" dirty="0"/>
              <a:t>METUX es un modelo que tiende un puente entre la Teoría de la Autodeterminación (TAD) y la práctica del diseño tecnológico (ibid). </a:t>
            </a:r>
            <a:r>
              <a:rPr lang="en-GB" b="1" dirty="0">
                <a:solidFill>
                  <a:schemeClr val="accent2"/>
                </a:solidFill>
              </a:rPr>
              <a:t>En este modelo, hay tres </a:t>
            </a:r>
            <a:r>
              <a:rPr lang="en-GB" b="1" dirty="0" err="1">
                <a:solidFill>
                  <a:schemeClr val="accent2"/>
                </a:solidFill>
              </a:rPr>
              <a:t>elementos</a:t>
            </a:r>
            <a:r>
              <a:rPr lang="en-GB" b="1" dirty="0">
                <a:solidFill>
                  <a:schemeClr val="accent2"/>
                </a:solidFill>
              </a:rPr>
              <a:t> </a:t>
            </a:r>
            <a:r>
              <a:rPr lang="en-GB" b="1" dirty="0" err="1">
                <a:solidFill>
                  <a:schemeClr val="accent2"/>
                </a:solidFill>
              </a:rPr>
              <a:t>psicológicos</a:t>
            </a:r>
            <a:r>
              <a:rPr lang="en-GB" b="1" dirty="0">
                <a:solidFill>
                  <a:schemeClr val="accent2"/>
                </a:solidFill>
              </a:rPr>
              <a:t> clave que deben tenerse en cuenta para promover el bienestar:</a:t>
            </a:r>
          </a:p>
          <a:p>
            <a:pPr marL="342900" indent="-342900">
              <a:buBlip>
                <a:blip r:embed="rId3"/>
              </a:buBlip>
            </a:pPr>
            <a:endParaRPr lang="en-GB" dirty="0"/>
          </a:p>
          <a:p>
            <a:pPr marL="457200" indent="-457200">
              <a:buClr>
                <a:schemeClr val="accent2"/>
              </a:buClr>
              <a:buFont typeface="+mj-lt"/>
              <a:buAutoNum type="arabicPeriod"/>
            </a:pPr>
            <a:r>
              <a:rPr lang="en-GB" dirty="0"/>
              <a:t>Autonomía (sentimiento de agencia, actuar de acuerdo con los propios objetivos y valores).</a:t>
            </a:r>
          </a:p>
          <a:p>
            <a:pPr marL="457200" indent="-457200">
              <a:buClr>
                <a:schemeClr val="accent2"/>
              </a:buClr>
              <a:buFont typeface="+mj-lt"/>
              <a:buAutoNum type="arabicPeriod"/>
            </a:pPr>
            <a:r>
              <a:rPr lang="en-GB" dirty="0"/>
              <a:t>Competencia (sentirse capaz y eficaz)</a:t>
            </a:r>
          </a:p>
          <a:p>
            <a:pPr marL="457200" indent="-457200">
              <a:buClr>
                <a:schemeClr val="accent2"/>
              </a:buClr>
              <a:buFont typeface="+mj-lt"/>
              <a:buAutoNum type="arabicPeriod"/>
            </a:pPr>
            <a:r>
              <a:rPr lang="en-GB" dirty="0"/>
              <a:t>Relación (sentirse unido a los demás, sentido de </a:t>
            </a:r>
            <a:r>
              <a:rPr lang="en-GB" dirty="0" err="1"/>
              <a:t>pertenencia</a:t>
            </a:r>
            <a:r>
              <a:rPr lang="en-GB" dirty="0"/>
              <a:t> al </a:t>
            </a:r>
            <a:r>
              <a:rPr lang="en-GB" dirty="0" err="1"/>
              <a:t>grupo</a:t>
            </a:r>
            <a:r>
              <a:rPr lang="en-GB" dirty="0"/>
              <a:t>)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47861" y="673920"/>
            <a:ext cx="10988610" cy="803654"/>
          </a:xfrm>
        </p:spPr>
        <p:txBody>
          <a:bodyPr/>
          <a:lstStyle/>
          <a:p>
            <a:r>
              <a:rPr lang="en-ZA" dirty="0"/>
              <a:t>¿Ha oído hablar de </a:t>
            </a:r>
            <a:r>
              <a:rPr lang="en-GB" dirty="0"/>
              <a:t>METUX (Motivation, Engagement, &amp; Thriving in User Experience)?</a:t>
            </a:r>
            <a:endParaRPr lang="en-US" dirty="0"/>
          </a:p>
        </p:txBody>
      </p:sp>
    </p:spTree>
    <p:extLst>
      <p:ext uri="{BB962C8B-B14F-4D97-AF65-F5344CB8AC3E}">
        <p14:creationId xmlns:p14="http://schemas.microsoft.com/office/powerpoint/2010/main" val="68114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4595EC-3258-AB68-D16D-79227F4386BD}"/>
              </a:ext>
            </a:extLst>
          </p:cNvPr>
          <p:cNvSpPr>
            <a:spLocks noGrp="1"/>
          </p:cNvSpPr>
          <p:nvPr>
            <p:ph type="body" sz="quarter" idx="18"/>
          </p:nvPr>
        </p:nvSpPr>
        <p:spPr>
          <a:xfrm>
            <a:off x="691714" y="1882894"/>
            <a:ext cx="4867011" cy="3025975"/>
          </a:xfrm>
        </p:spPr>
        <p:txBody>
          <a:bodyPr/>
          <a:lstStyle/>
          <a:p>
            <a:pPr marL="342900" indent="-342900">
              <a:buClr>
                <a:schemeClr val="accent2"/>
              </a:buClr>
              <a:buFont typeface="Arial" panose="020B0604020202020204" pitchFamily="34" charset="0"/>
              <a:buChar char="•"/>
            </a:pPr>
            <a:r>
              <a:rPr lang="en-GB" dirty="0"/>
              <a:t>Además, los autores han diseñado un modelo para </a:t>
            </a:r>
            <a:r>
              <a:rPr lang="en-GB" dirty="0" err="1"/>
              <a:t>acoger</a:t>
            </a:r>
            <a:r>
              <a:rPr lang="en-GB" dirty="0"/>
              <a:t> </a:t>
            </a:r>
            <a:r>
              <a:rPr lang="en-GB" dirty="0" err="1"/>
              <a:t>futuros</a:t>
            </a:r>
            <a:r>
              <a:rPr lang="en-GB" dirty="0"/>
              <a:t> </a:t>
            </a:r>
            <a:r>
              <a:rPr lang="en-GB" dirty="0" err="1"/>
              <a:t>proyectos</a:t>
            </a:r>
            <a:r>
              <a:rPr lang="en-GB" dirty="0"/>
              <a:t> </a:t>
            </a:r>
            <a:r>
              <a:rPr lang="en-GB" dirty="0" err="1"/>
              <a:t>basados</a:t>
            </a:r>
            <a:r>
              <a:rPr lang="en-GB" dirty="0"/>
              <a:t> </a:t>
            </a:r>
            <a:r>
              <a:rPr lang="en-GB" dirty="0" err="1"/>
              <a:t>en</a:t>
            </a:r>
            <a:r>
              <a:rPr lang="en-GB" dirty="0"/>
              <a:t> </a:t>
            </a:r>
            <a:r>
              <a:rPr lang="en-GB" dirty="0" err="1"/>
              <a:t>tecnología</a:t>
            </a:r>
            <a:r>
              <a:rPr lang="en-GB" dirty="0"/>
              <a:t> </a:t>
            </a:r>
            <a:r>
              <a:rPr lang="en-GB" dirty="0" err="1"/>
              <a:t>centrándose</a:t>
            </a:r>
            <a:r>
              <a:rPr lang="en-GB" dirty="0"/>
              <a:t> </a:t>
            </a:r>
            <a:r>
              <a:rPr lang="en-GB" dirty="0" err="1"/>
              <a:t>en</a:t>
            </a:r>
            <a:r>
              <a:rPr lang="en-GB" dirty="0"/>
              <a:t> </a:t>
            </a:r>
            <a:r>
              <a:rPr lang="en-GB" dirty="0" err="1"/>
              <a:t>el</a:t>
            </a:r>
            <a:r>
              <a:rPr lang="en-GB" dirty="0"/>
              <a:t> bienestar psicológico.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El </a:t>
            </a:r>
            <a:r>
              <a:rPr lang="en-GB" dirty="0" err="1"/>
              <a:t>modelo</a:t>
            </a:r>
            <a:r>
              <a:rPr lang="en-GB" dirty="0"/>
              <a:t> se llama “Las 6 </a:t>
            </a:r>
            <a:r>
              <a:rPr lang="en-GB" dirty="0" err="1"/>
              <a:t>Esferas</a:t>
            </a:r>
            <a:r>
              <a:rPr lang="en-GB" dirty="0"/>
              <a:t> de la </a:t>
            </a:r>
            <a:r>
              <a:rPr lang="en-GB" dirty="0" err="1"/>
              <a:t>Experiencia</a:t>
            </a:r>
            <a:r>
              <a:rPr lang="en-GB" dirty="0"/>
              <a:t> del </a:t>
            </a:r>
            <a:r>
              <a:rPr lang="en-GB" dirty="0" err="1"/>
              <a:t>Usuario</a:t>
            </a:r>
            <a:r>
              <a:rPr lang="en-GB" dirty="0"/>
              <a:t>”. </a:t>
            </a:r>
          </a:p>
          <a:p>
            <a:endParaRPr lang="en-GB" dirty="0"/>
          </a:p>
          <a:p>
            <a:endParaRPr lang="en-GB" dirty="0"/>
          </a:p>
          <a:p>
            <a:endParaRPr lang="en-ZA" dirty="0"/>
          </a:p>
        </p:txBody>
      </p:sp>
      <p:sp>
        <p:nvSpPr>
          <p:cNvPr id="3" name="Text Placeholder 2">
            <a:extLst>
              <a:ext uri="{FF2B5EF4-FFF2-40B4-BE49-F238E27FC236}">
                <a16:creationId xmlns:a16="http://schemas.microsoft.com/office/drawing/2014/main" id="{43681BD0-9313-4F1B-C18D-27E3FCB67156}"/>
              </a:ext>
            </a:extLst>
          </p:cNvPr>
          <p:cNvSpPr>
            <a:spLocks noGrp="1"/>
          </p:cNvSpPr>
          <p:nvPr>
            <p:ph type="body" sz="quarter" idx="16"/>
          </p:nvPr>
        </p:nvSpPr>
        <p:spPr/>
        <p:txBody>
          <a:bodyPr/>
          <a:lstStyle/>
          <a:p>
            <a:r>
              <a:rPr lang="en-ZA" dirty="0"/>
              <a:t>El </a:t>
            </a:r>
            <a:r>
              <a:rPr lang="en-ZA" dirty="0" err="1"/>
              <a:t>Modelo</a:t>
            </a:r>
            <a:r>
              <a:rPr lang="en-ZA" dirty="0"/>
              <a:t> </a:t>
            </a:r>
            <a:r>
              <a:rPr lang="en-ZA" dirty="0" err="1"/>
              <a:t>Metux</a:t>
            </a:r>
            <a:endParaRPr lang="en-ZA" dirty="0"/>
          </a:p>
        </p:txBody>
      </p:sp>
      <p:pic>
        <p:nvPicPr>
          <p:cNvPr id="5" name="Imagen 3" descr="Interfaz de usuario gráfica, Aplicación&#10;&#10;Descripción generada automáticamente">
            <a:extLst>
              <a:ext uri="{FF2B5EF4-FFF2-40B4-BE49-F238E27FC236}">
                <a16:creationId xmlns:a16="http://schemas.microsoft.com/office/drawing/2014/main" id="{FC685BCF-2801-2642-AEBB-F6BC0D8B5D9E}"/>
              </a:ext>
            </a:extLst>
          </p:cNvPr>
          <p:cNvPicPr>
            <a:picLocks noGrp="1" noChangeAspect="1"/>
          </p:cNvPicPr>
          <p:nvPr>
            <p:ph type="pic" sz="quarter" idx="42"/>
          </p:nvPr>
        </p:nvPicPr>
        <p:blipFill rotWithShape="1">
          <a:blip r:embed="rId2"/>
          <a:srcRect l="57868" t="37328" r="25756" b="21190"/>
          <a:stretch/>
        </p:blipFill>
        <p:spPr bwMode="auto">
          <a:xfrm>
            <a:off x="6096000" y="1452563"/>
            <a:ext cx="6096000" cy="4256087"/>
          </a:xfrm>
          <a:prstGeom prst="rect">
            <a:avLst/>
          </a:prstGeom>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936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73574"/>
            <a:ext cx="10595237" cy="3722048"/>
          </a:xfrm>
        </p:spPr>
        <p:txBody>
          <a:bodyPr/>
          <a:lstStyle/>
          <a:p>
            <a:pPr marL="342900" indent="-342900">
              <a:buBlip>
                <a:blip r:embed="rId3"/>
              </a:buBlip>
            </a:pPr>
            <a:r>
              <a:rPr lang="en-GB" b="1" dirty="0">
                <a:solidFill>
                  <a:schemeClr val="accent2"/>
                </a:solidFill>
              </a:rPr>
              <a:t>Estos componentes clave deben tenerse en cuenta en los siguientes ámbitos de la era digital: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METUX (Motivación, </a:t>
            </a:r>
            <a:r>
              <a:rPr lang="en-GB" dirty="0" err="1"/>
              <a:t>Compromiso</a:t>
            </a:r>
            <a:r>
              <a:rPr lang="en-GB" dirty="0"/>
              <a:t> y Desarrollo en la </a:t>
            </a:r>
            <a:r>
              <a:rPr lang="en-GB" dirty="0" err="1"/>
              <a:t>Experiencia</a:t>
            </a:r>
            <a:r>
              <a:rPr lang="en-GB" dirty="0"/>
              <a:t> del </a:t>
            </a:r>
            <a:r>
              <a:rPr lang="en-GB" dirty="0" err="1"/>
              <a:t>Usuario</a:t>
            </a:r>
            <a:r>
              <a:rPr lang="en-GB" dirty="0"/>
              <a:t>)</a:t>
            </a:r>
            <a:endParaRPr lang="en-US" dirty="0"/>
          </a:p>
        </p:txBody>
      </p:sp>
      <p:graphicFrame>
        <p:nvGraphicFramePr>
          <p:cNvPr id="2" name="Diagram 1">
            <a:extLst>
              <a:ext uri="{FF2B5EF4-FFF2-40B4-BE49-F238E27FC236}">
                <a16:creationId xmlns:a16="http://schemas.microsoft.com/office/drawing/2014/main" id="{8E5B4AA4-163B-226E-0235-982EB1803991}"/>
              </a:ext>
            </a:extLst>
          </p:cNvPr>
          <p:cNvGraphicFramePr/>
          <p:nvPr>
            <p:extLst>
              <p:ext uri="{D42A27DB-BD31-4B8C-83A1-F6EECF244321}">
                <p14:modId xmlns:p14="http://schemas.microsoft.com/office/powerpoint/2010/main" val="2619955415"/>
              </p:ext>
            </p:extLst>
          </p:nvPr>
        </p:nvGraphicFramePr>
        <p:xfrm>
          <a:off x="1319135" y="2890233"/>
          <a:ext cx="10074482" cy="28854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4204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551D4D3-4F79-457F-9F76-186F3527B54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FF8BC855-B7E7-4217-9CF1-3F68C78924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9F25F2D-BCD1-4EFC-986B-57461D6303F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73574"/>
            <a:ext cx="10595237" cy="3722048"/>
          </a:xfrm>
        </p:spPr>
        <p:txBody>
          <a:bodyPr/>
          <a:lstStyle/>
          <a:p>
            <a:pPr marL="342900" indent="-342900">
              <a:buBlip>
                <a:blip r:embed="rId3"/>
              </a:buBlip>
            </a:pPr>
            <a:r>
              <a:rPr lang="en-GB" b="1" dirty="0">
                <a:solidFill>
                  <a:schemeClr val="accent2"/>
                </a:solidFill>
              </a:rPr>
              <a:t>Esferas de la tecnología digital (cont.): </a:t>
            </a: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4"/>
              </a:buBlip>
            </a:pPr>
            <a:endParaRPr lang="en-US" b="1" dirty="0">
              <a:solidFill>
                <a:schemeClr val="accent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METUX (Motivación, </a:t>
            </a:r>
            <a:r>
              <a:rPr lang="en-GB" dirty="0" err="1"/>
              <a:t>Compromiso</a:t>
            </a:r>
            <a:r>
              <a:rPr lang="en-GB" dirty="0"/>
              <a:t> y Desarrollo en la </a:t>
            </a:r>
            <a:r>
              <a:rPr lang="en-GB" dirty="0" err="1"/>
              <a:t>Experiencia</a:t>
            </a:r>
            <a:r>
              <a:rPr lang="en-GB" dirty="0"/>
              <a:t> del </a:t>
            </a:r>
            <a:r>
              <a:rPr lang="en-GB" dirty="0" err="1"/>
              <a:t>Usuario</a:t>
            </a:r>
            <a:r>
              <a:rPr lang="en-GB" dirty="0"/>
              <a:t>)</a:t>
            </a:r>
            <a:endParaRPr lang="en-US" dirty="0"/>
          </a:p>
        </p:txBody>
      </p:sp>
      <p:graphicFrame>
        <p:nvGraphicFramePr>
          <p:cNvPr id="2" name="Diagram 1">
            <a:extLst>
              <a:ext uri="{FF2B5EF4-FFF2-40B4-BE49-F238E27FC236}">
                <a16:creationId xmlns:a16="http://schemas.microsoft.com/office/drawing/2014/main" id="{8E5B4AA4-163B-226E-0235-982EB1803991}"/>
              </a:ext>
            </a:extLst>
          </p:cNvPr>
          <p:cNvGraphicFramePr/>
          <p:nvPr/>
        </p:nvGraphicFramePr>
        <p:xfrm>
          <a:off x="974362" y="2173574"/>
          <a:ext cx="10419255" cy="40996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6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3A7AB46-D7A2-4B4C-A4CC-59951B85D51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88E35B5-7BED-4D51-B0BF-5A66DF47255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D696CAF-9842-44E4-AF7E-30BEC80ECA8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35146"/>
            <a:ext cx="10595237" cy="3722048"/>
          </a:xfrm>
        </p:spPr>
        <p:txBody>
          <a:bodyPr/>
          <a:lstStyle/>
          <a:p>
            <a:pPr marL="0" indent="0"/>
            <a:r>
              <a:rPr lang="en-GB" dirty="0"/>
              <a:t>Para </a:t>
            </a:r>
            <a:r>
              <a:rPr lang="en-GB" dirty="0" err="1"/>
              <a:t>una</a:t>
            </a:r>
            <a:r>
              <a:rPr lang="en-GB" dirty="0"/>
              <a:t> major organización interna y </a:t>
            </a:r>
            <a:r>
              <a:rPr lang="en-GB" dirty="0" err="1"/>
              <a:t>análisis</a:t>
            </a:r>
            <a:r>
              <a:rPr lang="en-GB" dirty="0"/>
              <a:t> de las necesidades de </a:t>
            </a:r>
            <a:r>
              <a:rPr lang="en-GB" dirty="0" err="1"/>
              <a:t>nuestros</a:t>
            </a:r>
            <a:r>
              <a:rPr lang="en-GB" dirty="0"/>
              <a:t>  </a:t>
            </a:r>
            <a:r>
              <a:rPr lang="en-GB" dirty="0" err="1"/>
              <a:t>compañeros</a:t>
            </a:r>
            <a:r>
              <a:rPr lang="en-GB" dirty="0"/>
              <a:t>, se </a:t>
            </a:r>
            <a:r>
              <a:rPr lang="en-GB" dirty="0" err="1"/>
              <a:t>han</a:t>
            </a:r>
            <a:r>
              <a:rPr lang="en-GB" dirty="0"/>
              <a:t> </a:t>
            </a:r>
            <a:r>
              <a:rPr lang="en-GB" dirty="0" err="1"/>
              <a:t>planteado</a:t>
            </a:r>
            <a:r>
              <a:rPr lang="en-GB" dirty="0"/>
              <a:t> las siguientes recomendaciones basadas en el modelo METUX. </a:t>
            </a:r>
          </a:p>
          <a:p>
            <a:pPr marL="1077913" indent="-450850">
              <a:buFont typeface="Arial" panose="020B0604020202020204" pitchFamily="34" charset="0"/>
              <a:buChar char="•"/>
            </a:pPr>
            <a:r>
              <a:rPr lang="en-GB" dirty="0"/>
              <a:t>La </a:t>
            </a:r>
            <a:r>
              <a:rPr lang="en-GB" dirty="0" err="1"/>
              <a:t>gente</a:t>
            </a:r>
            <a:r>
              <a:rPr lang="en-GB" dirty="0"/>
              <a:t> </a:t>
            </a:r>
            <a:r>
              <a:rPr lang="en-GB" dirty="0" err="1"/>
              <a:t>utiliza</a:t>
            </a:r>
            <a:r>
              <a:rPr lang="en-GB" dirty="0"/>
              <a:t> productos y herramientas en línea en función de sus preferencias, </a:t>
            </a:r>
            <a:r>
              <a:rPr lang="en-GB" dirty="0" err="1"/>
              <a:t>el</a:t>
            </a:r>
            <a:r>
              <a:rPr lang="en-GB" dirty="0"/>
              <a:t> </a:t>
            </a:r>
            <a:r>
              <a:rPr lang="en-GB" dirty="0" err="1"/>
              <a:t>uso</a:t>
            </a:r>
            <a:r>
              <a:rPr lang="en-GB" dirty="0"/>
              <a:t> de un producto frente a otro </a:t>
            </a:r>
            <a:r>
              <a:rPr lang="en-GB" dirty="0" err="1"/>
              <a:t>está</a:t>
            </a:r>
            <a:r>
              <a:rPr lang="en-GB" dirty="0"/>
              <a:t> </a:t>
            </a:r>
            <a:r>
              <a:rPr lang="en-GB" dirty="0" err="1"/>
              <a:t>ligado</a:t>
            </a:r>
            <a:r>
              <a:rPr lang="en-GB" dirty="0"/>
              <a:t> a la </a:t>
            </a:r>
            <a:r>
              <a:rPr lang="en-GB" dirty="0" err="1"/>
              <a:t>motivación</a:t>
            </a:r>
            <a:r>
              <a:rPr lang="en-GB" dirty="0"/>
              <a:t> individual. </a:t>
            </a:r>
          </a:p>
          <a:p>
            <a:pPr marL="1077913" indent="-450850">
              <a:buFont typeface="Arial" panose="020B0604020202020204" pitchFamily="34" charset="0"/>
              <a:buChar char="•"/>
            </a:pPr>
            <a:r>
              <a:rPr lang="en-GB" dirty="0"/>
              <a:t>Por ello, una buena forma de integrar nuevos productos o servicios en su organización es </a:t>
            </a:r>
            <a:r>
              <a:rPr lang="en-GB" dirty="0" err="1"/>
              <a:t>destacar</a:t>
            </a:r>
            <a:r>
              <a:rPr lang="en-GB" dirty="0"/>
              <a:t> sus </a:t>
            </a:r>
            <a:r>
              <a:rPr lang="en-GB" dirty="0" err="1"/>
              <a:t>ventajas</a:t>
            </a:r>
            <a:r>
              <a:rPr lang="en-GB" dirty="0"/>
              <a:t>, </a:t>
            </a:r>
            <a:r>
              <a:rPr lang="en-GB" dirty="0" err="1"/>
              <a:t>motivando</a:t>
            </a:r>
            <a:r>
              <a:rPr lang="en-GB" dirty="0"/>
              <a:t> a los compañeros de </a:t>
            </a:r>
            <a:r>
              <a:rPr lang="en-GB" dirty="0" err="1"/>
              <a:t>trabajo</a:t>
            </a:r>
            <a:r>
              <a:rPr lang="en-GB" dirty="0"/>
              <a:t> e </a:t>
            </a:r>
            <a:r>
              <a:rPr lang="en-GB" dirty="0" err="1"/>
              <a:t>influyendo</a:t>
            </a:r>
            <a:r>
              <a:rPr lang="en-GB" dirty="0"/>
              <a:t> </a:t>
            </a:r>
            <a:r>
              <a:rPr lang="en-GB" dirty="0" err="1"/>
              <a:t>en</a:t>
            </a:r>
            <a:r>
              <a:rPr lang="en-GB" dirty="0"/>
              <a:t> ellos basándose en las ventajas de introducir nuevas herramientas digitales. </a:t>
            </a:r>
          </a:p>
          <a:p>
            <a:pPr marL="1077913" indent="-450850">
              <a:buFont typeface="Arial" panose="020B0604020202020204" pitchFamily="34" charset="0"/>
              <a:buChar char="•"/>
            </a:pPr>
            <a:r>
              <a:rPr lang="en-GB" dirty="0"/>
              <a:t>En este sentido, la adaptación </a:t>
            </a:r>
            <a:r>
              <a:rPr lang="en-GB" dirty="0" err="1"/>
              <a:t>podría</a:t>
            </a:r>
            <a:r>
              <a:rPr lang="en-GB" dirty="0"/>
              <a:t> </a:t>
            </a:r>
            <a:r>
              <a:rPr lang="en-GB" dirty="0" err="1"/>
              <a:t>impulsar</a:t>
            </a:r>
            <a:r>
              <a:rPr lang="en-GB" dirty="0"/>
              <a:t> la productividad de la </a:t>
            </a:r>
            <a:r>
              <a:rPr lang="en-GB" dirty="0" err="1"/>
              <a:t>organización</a:t>
            </a:r>
            <a:r>
              <a:rPr lang="en-GB" dirty="0"/>
              <a:t> gracias al uso de herramientas de gestión interna, como Trello, o Monday.com. </a:t>
            </a:r>
          </a:p>
          <a:p>
            <a:pPr marL="342900" indent="-342900">
              <a:buBlip>
                <a:blip r:embed="rId3"/>
              </a:buBlip>
            </a:pPr>
            <a:endParaRPr lang="en-GB" dirty="0"/>
          </a:p>
          <a:p>
            <a:pPr marL="1077913" indent="-450850">
              <a:buFont typeface="Arial" panose="020B0604020202020204" pitchFamily="34" charset="0"/>
              <a:buChar char="•"/>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5542" y="569487"/>
            <a:ext cx="10595237" cy="803654"/>
          </a:xfrm>
        </p:spPr>
        <p:txBody>
          <a:bodyPr/>
          <a:lstStyle/>
          <a:p>
            <a:r>
              <a:rPr lang="en-GB" dirty="0"/>
              <a:t>Adaptación</a:t>
            </a:r>
            <a:endParaRPr lang="en-US" dirty="0"/>
          </a:p>
        </p:txBody>
      </p:sp>
    </p:spTree>
    <p:extLst>
      <p:ext uri="{BB962C8B-B14F-4D97-AF65-F5344CB8AC3E}">
        <p14:creationId xmlns:p14="http://schemas.microsoft.com/office/powerpoint/2010/main" val="26817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423245"/>
            <a:ext cx="10595237" cy="3722048"/>
          </a:xfrm>
        </p:spPr>
        <p:txBody>
          <a:bodyPr/>
          <a:lstStyle/>
          <a:p>
            <a:pPr marL="342900" indent="-342900">
              <a:buBlip>
                <a:blip r:embed="rId3"/>
              </a:buBlip>
            </a:pPr>
            <a:r>
              <a:rPr lang="en-GB" dirty="0"/>
              <a:t>Una buena interfaz aumentará la usabilidad de las </a:t>
            </a:r>
            <a:r>
              <a:rPr lang="en-GB" dirty="0" err="1"/>
              <a:t>herramientas</a:t>
            </a:r>
            <a:r>
              <a:rPr lang="en-GB" dirty="0"/>
              <a:t>. </a:t>
            </a:r>
          </a:p>
          <a:p>
            <a:pPr marL="342900" indent="-342900">
              <a:buBlip>
                <a:blip r:embed="rId3"/>
              </a:buBlip>
            </a:pPr>
            <a:r>
              <a:rPr lang="en-GB" dirty="0"/>
              <a:t>Por ejemplo, </a:t>
            </a:r>
            <a:r>
              <a:rPr lang="en-GB" dirty="0" err="1"/>
              <a:t>si</a:t>
            </a:r>
            <a:r>
              <a:rPr lang="en-GB" dirty="0"/>
              <a:t> </a:t>
            </a:r>
            <a:r>
              <a:rPr lang="en-GB" dirty="0" err="1"/>
              <a:t>estás</a:t>
            </a:r>
            <a:r>
              <a:rPr lang="en-GB" dirty="0"/>
              <a:t> pensando en mejorar la </a:t>
            </a:r>
            <a:r>
              <a:rPr lang="en-GB" dirty="0" err="1"/>
              <a:t>accesibilidad</a:t>
            </a:r>
            <a:r>
              <a:rPr lang="en-GB" dirty="0"/>
              <a:t> de su sitio web, </a:t>
            </a:r>
            <a:r>
              <a:rPr lang="en-GB" dirty="0" err="1"/>
              <a:t>debes</a:t>
            </a:r>
            <a:r>
              <a:rPr lang="en-GB" dirty="0"/>
              <a:t> </a:t>
            </a:r>
            <a:r>
              <a:rPr lang="en-GB" dirty="0" err="1"/>
              <a:t>tener</a:t>
            </a:r>
            <a:r>
              <a:rPr lang="en-GB" dirty="0"/>
              <a:t> </a:t>
            </a:r>
            <a:r>
              <a:rPr lang="en-GB" dirty="0" err="1"/>
              <a:t>qué</a:t>
            </a:r>
            <a:r>
              <a:rPr lang="en-GB" dirty="0"/>
              <a:t> </a:t>
            </a:r>
            <a:r>
              <a:rPr lang="en-GB" dirty="0" err="1"/>
              <a:t>resultados</a:t>
            </a:r>
            <a:r>
              <a:rPr lang="en-GB" dirty="0"/>
              <a:t> </a:t>
            </a:r>
            <a:r>
              <a:rPr lang="en-GB" dirty="0" err="1"/>
              <a:t>buscará</a:t>
            </a:r>
            <a:r>
              <a:rPr lang="en-GB" dirty="0"/>
              <a:t> </a:t>
            </a:r>
            <a:r>
              <a:rPr lang="en-GB" dirty="0" err="1"/>
              <a:t>el</a:t>
            </a:r>
            <a:r>
              <a:rPr lang="en-GB" dirty="0"/>
              <a:t> </a:t>
            </a:r>
            <a:r>
              <a:rPr lang="en-GB" dirty="0" err="1"/>
              <a:t>usuario</a:t>
            </a:r>
            <a:r>
              <a:rPr lang="en-GB" dirty="0"/>
              <a:t> que entre </a:t>
            </a:r>
            <a:r>
              <a:rPr lang="en-GB" dirty="0" err="1"/>
              <a:t>en</a:t>
            </a:r>
            <a:r>
              <a:rPr lang="en-GB" dirty="0"/>
              <a:t> la web, y no sólo los </a:t>
            </a:r>
            <a:r>
              <a:rPr lang="en-GB" dirty="0" err="1"/>
              <a:t>resultados</a:t>
            </a:r>
            <a:r>
              <a:rPr lang="en-GB" dirty="0"/>
              <a:t> </a:t>
            </a:r>
            <a:r>
              <a:rPr lang="en-GB" dirty="0" err="1"/>
              <a:t>internos</a:t>
            </a:r>
            <a:r>
              <a:rPr lang="en-GB" dirty="0"/>
              <a:t> de </a:t>
            </a:r>
            <a:r>
              <a:rPr lang="en-GB" dirty="0" err="1"/>
              <a:t>tu</a:t>
            </a:r>
            <a:r>
              <a:rPr lang="en-GB" dirty="0"/>
              <a:t> </a:t>
            </a:r>
            <a:r>
              <a:rPr lang="en-GB" dirty="0" err="1"/>
              <a:t>organización</a:t>
            </a:r>
            <a:r>
              <a:rPr lang="en-GB" dirty="0"/>
              <a:t>. ¿Qué les interesa a mis usuarios? ¿Cómo podría mi organización satisfacer esas necesidades? </a:t>
            </a:r>
          </a:p>
          <a:p>
            <a:pPr marL="342900" indent="-342900">
              <a:buBlip>
                <a:blip r:embed="rId3"/>
              </a:buBlip>
            </a:pPr>
            <a:endParaRPr lang="en-GB" dirty="0"/>
          </a:p>
          <a:p>
            <a:pPr marL="342900" indent="-342900">
              <a:buBlip>
                <a:blip r:embed="rId3"/>
              </a:buBlip>
            </a:pPr>
            <a:r>
              <a:rPr lang="en-GB" dirty="0"/>
              <a:t>Estas </a:t>
            </a:r>
            <a:r>
              <a:rPr lang="en-GB" dirty="0" err="1"/>
              <a:t>preguntas</a:t>
            </a:r>
            <a:r>
              <a:rPr lang="en-GB" dirty="0"/>
              <a:t> </a:t>
            </a:r>
            <a:r>
              <a:rPr lang="en-GB" dirty="0" err="1"/>
              <a:t>mejorarán</a:t>
            </a:r>
            <a:r>
              <a:rPr lang="en-GB" dirty="0"/>
              <a:t> la </a:t>
            </a:r>
            <a:r>
              <a:rPr lang="en-GB" dirty="0" err="1"/>
              <a:t>accesibilidad</a:t>
            </a:r>
            <a:r>
              <a:rPr lang="en-GB" dirty="0"/>
              <a:t> de cualquier </a:t>
            </a:r>
            <a:r>
              <a:rPr lang="en-GB" dirty="0" err="1"/>
              <a:t>actividad</a:t>
            </a:r>
            <a:r>
              <a:rPr lang="en-GB" dirty="0"/>
              <a:t> digital que pretenda desarrollar.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Interfaz</a:t>
            </a:r>
            <a:endParaRPr lang="en-US" dirty="0"/>
          </a:p>
        </p:txBody>
      </p:sp>
    </p:spTree>
    <p:extLst>
      <p:ext uri="{BB962C8B-B14F-4D97-AF65-F5344CB8AC3E}">
        <p14:creationId xmlns:p14="http://schemas.microsoft.com/office/powerpoint/2010/main" val="41945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También se aplica a una organización interna (</a:t>
            </a:r>
            <a:r>
              <a:rPr lang="en-GB" b="1" dirty="0">
                <a:solidFill>
                  <a:schemeClr val="accent2"/>
                </a:solidFill>
              </a:rPr>
              <a:t>relación</a:t>
            </a:r>
            <a:r>
              <a:rPr lang="en-GB" dirty="0"/>
              <a:t>), al fomenter </a:t>
            </a:r>
            <a:r>
              <a:rPr lang="en-GB" dirty="0" err="1"/>
              <a:t>el</a:t>
            </a:r>
            <a:r>
              <a:rPr lang="en-GB" dirty="0"/>
              <a:t> </a:t>
            </a:r>
            <a:r>
              <a:rPr lang="en-GB" dirty="0" err="1"/>
              <a:t>uso</a:t>
            </a:r>
            <a:r>
              <a:rPr lang="en-GB" dirty="0"/>
              <a:t> de herramientas </a:t>
            </a:r>
            <a:r>
              <a:rPr lang="en-GB" dirty="0" err="1"/>
              <a:t>digitales</a:t>
            </a:r>
            <a:r>
              <a:rPr lang="en-GB" dirty="0"/>
              <a:t> </a:t>
            </a:r>
            <a:r>
              <a:rPr lang="en-GB" dirty="0" err="1"/>
              <a:t>intuitivas</a:t>
            </a:r>
            <a:r>
              <a:rPr lang="en-GB" dirty="0"/>
              <a:t>. Si </a:t>
            </a:r>
            <a:r>
              <a:rPr lang="en-GB" dirty="0" err="1"/>
              <a:t>alguna</a:t>
            </a:r>
            <a:r>
              <a:rPr lang="en-GB" dirty="0"/>
              <a:t> </a:t>
            </a:r>
            <a:r>
              <a:rPr lang="en-GB" dirty="0" err="1"/>
              <a:t>herramienta</a:t>
            </a:r>
            <a:r>
              <a:rPr lang="en-GB" dirty="0"/>
              <a:t> digital interna no se </a:t>
            </a:r>
            <a:r>
              <a:rPr lang="en-GB" dirty="0" err="1"/>
              <a:t>considera</a:t>
            </a:r>
            <a:r>
              <a:rPr lang="en-GB" dirty="0"/>
              <a:t> </a:t>
            </a:r>
            <a:r>
              <a:rPr lang="en-GB" dirty="0" err="1"/>
              <a:t>accesible</a:t>
            </a:r>
            <a:r>
              <a:rPr lang="en-GB" dirty="0"/>
              <a:t>, se </a:t>
            </a:r>
            <a:r>
              <a:rPr lang="en-GB" dirty="0" err="1"/>
              <a:t>debería</a:t>
            </a:r>
            <a:r>
              <a:rPr lang="en-GB" dirty="0"/>
              <a:t> </a:t>
            </a:r>
            <a:r>
              <a:rPr lang="en-GB" dirty="0" err="1"/>
              <a:t>reconsiderar</a:t>
            </a:r>
            <a:r>
              <a:rPr lang="en-GB" dirty="0"/>
              <a:t> su eficacia en el lugar de </a:t>
            </a:r>
            <a:r>
              <a:rPr lang="en-GB" dirty="0" err="1"/>
              <a:t>trabajo</a:t>
            </a:r>
            <a:r>
              <a:rPr lang="en-GB" dirty="0"/>
              <a:t> y </a:t>
            </a:r>
            <a:r>
              <a:rPr lang="en-GB" dirty="0" err="1"/>
              <a:t>posiblemente</a:t>
            </a:r>
            <a:r>
              <a:rPr lang="en-GB" dirty="0"/>
              <a:t>, </a:t>
            </a:r>
            <a:r>
              <a:rPr lang="en-GB" dirty="0" err="1"/>
              <a:t>buscar</a:t>
            </a:r>
            <a:r>
              <a:rPr lang="en-GB" dirty="0"/>
              <a:t> </a:t>
            </a:r>
            <a:r>
              <a:rPr lang="en-GB" dirty="0" err="1"/>
              <a:t>una</a:t>
            </a:r>
            <a:r>
              <a:rPr lang="en-GB" dirty="0"/>
              <a:t> </a:t>
            </a:r>
            <a:r>
              <a:rPr lang="en-GB" dirty="0" err="1"/>
              <a:t>herramienta</a:t>
            </a:r>
            <a:r>
              <a:rPr lang="en-GB" dirty="0"/>
              <a:t> </a:t>
            </a:r>
            <a:r>
              <a:rPr lang="en-GB" dirty="0" err="1"/>
              <a:t>sustituta</a:t>
            </a:r>
            <a:r>
              <a:rPr lang="en-GB" dirty="0"/>
              <a:t> en función de las necesidades de los </a:t>
            </a:r>
            <a:r>
              <a:rPr lang="en-GB" dirty="0" err="1"/>
              <a:t>usuarios</a:t>
            </a:r>
            <a:r>
              <a:rPr lang="en-GB" dirty="0"/>
              <a:t> (</a:t>
            </a:r>
            <a:r>
              <a:rPr lang="en-GB" b="1" dirty="0" err="1">
                <a:solidFill>
                  <a:schemeClr val="accent2"/>
                </a:solidFill>
              </a:rPr>
              <a:t>empleados</a:t>
            </a:r>
            <a:r>
              <a:rPr lang="en-GB" b="1" dirty="0">
                <a:solidFill>
                  <a:schemeClr val="accent2"/>
                </a:solidFill>
              </a:rPr>
              <a:t>, </a:t>
            </a:r>
            <a:r>
              <a:rPr lang="en-GB" b="1" dirty="0" err="1">
                <a:solidFill>
                  <a:schemeClr val="accent2"/>
                </a:solidFill>
              </a:rPr>
              <a:t>compañeros</a:t>
            </a:r>
            <a:r>
              <a:rPr lang="en-GB" b="1" dirty="0">
                <a:solidFill>
                  <a:schemeClr val="accent2"/>
                </a:solidFill>
              </a:rPr>
              <a:t>, </a:t>
            </a:r>
            <a:r>
              <a:rPr lang="en-GB" b="1" dirty="0" err="1">
                <a:solidFill>
                  <a:schemeClr val="accent2"/>
                </a:solidFill>
              </a:rPr>
              <a:t>socios</a:t>
            </a:r>
            <a:r>
              <a:rPr lang="en-GB" b="1" dirty="0">
                <a:solidFill>
                  <a:schemeClr val="accent2"/>
                </a:solidFill>
              </a:rPr>
              <a:t> etc.</a:t>
            </a:r>
            <a:r>
              <a:rPr lang="en-GB" dirty="0"/>
              <a:t>).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Interfaz</a:t>
            </a:r>
            <a:endParaRPr lang="en-US" dirty="0"/>
          </a:p>
        </p:txBody>
      </p:sp>
      <p:pic>
        <p:nvPicPr>
          <p:cNvPr id="6" name="Gráfico 3" descr="Cámara de vídeo con relleno sólido">
            <a:extLst>
              <a:ext uri="{FF2B5EF4-FFF2-40B4-BE49-F238E27FC236}">
                <a16:creationId xmlns:a16="http://schemas.microsoft.com/office/drawing/2014/main" id="{F45FD0EA-3E7B-E300-6172-03A3C869D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5069998"/>
            <a:ext cx="751840" cy="751840"/>
          </a:xfrm>
          <a:prstGeom prst="rect">
            <a:avLst/>
          </a:prstGeom>
        </p:spPr>
      </p:pic>
      <p:sp>
        <p:nvSpPr>
          <p:cNvPr id="2" name="TextBox 1">
            <a:extLst>
              <a:ext uri="{FF2B5EF4-FFF2-40B4-BE49-F238E27FC236}">
                <a16:creationId xmlns:a16="http://schemas.microsoft.com/office/drawing/2014/main" id="{9A30E7E6-1433-A1B0-C08A-86A637FFBA0B}"/>
              </a:ext>
            </a:extLst>
          </p:cNvPr>
          <p:cNvSpPr txBox="1"/>
          <p:nvPr/>
        </p:nvSpPr>
        <p:spPr>
          <a:xfrm>
            <a:off x="1550221" y="5461415"/>
            <a:ext cx="1993692" cy="2862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¿Qué es la usabilidad</a:t>
            </a:r>
            <a:r>
              <a:rPr kumimoji="0" lang="en-US" sz="14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s-ES" sz="14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5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02210"/>
            <a:ext cx="10595237" cy="3722048"/>
          </a:xfrm>
        </p:spPr>
        <p:txBody>
          <a:bodyPr/>
          <a:lstStyle/>
          <a:p>
            <a:pPr marL="342900" indent="-342900">
              <a:buBlip>
                <a:blip r:embed="rId3"/>
              </a:buBlip>
            </a:pPr>
            <a:r>
              <a:rPr lang="en-GB" dirty="0"/>
              <a:t>En general, según este módulo, las tareas se definen como la necesidad de </a:t>
            </a:r>
            <a:r>
              <a:rPr lang="en-GB" dirty="0" err="1"/>
              <a:t>satisfacción</a:t>
            </a:r>
            <a:r>
              <a:rPr lang="en-GB" dirty="0"/>
              <a:t> personal al </a:t>
            </a:r>
            <a:r>
              <a:rPr lang="en-GB" dirty="0" err="1"/>
              <a:t>llevar</a:t>
            </a:r>
            <a:r>
              <a:rPr lang="en-GB" dirty="0"/>
              <a:t> a </a:t>
            </a:r>
            <a:r>
              <a:rPr lang="en-GB" dirty="0" err="1"/>
              <a:t>cabo</a:t>
            </a:r>
            <a:r>
              <a:rPr lang="en-GB" dirty="0"/>
              <a:t> </a:t>
            </a:r>
            <a:r>
              <a:rPr lang="en-GB" dirty="0" err="1"/>
              <a:t>una</a:t>
            </a:r>
            <a:r>
              <a:rPr lang="en-GB" dirty="0"/>
              <a:t> </a:t>
            </a:r>
            <a:r>
              <a:rPr lang="en-GB" dirty="0" err="1"/>
              <a:t>actividad</a:t>
            </a:r>
            <a:r>
              <a:rPr lang="en-GB" dirty="0"/>
              <a:t> con ayuda de la tecnología. Por lo general, la frustración puede surgir cuando no </a:t>
            </a:r>
            <a:r>
              <a:rPr lang="en-GB" dirty="0" err="1"/>
              <a:t>está</a:t>
            </a:r>
            <a:r>
              <a:rPr lang="en-GB" dirty="0"/>
              <a:t> </a:t>
            </a:r>
            <a:r>
              <a:rPr lang="en-GB" dirty="0" err="1"/>
              <a:t>clara</a:t>
            </a:r>
            <a:r>
              <a:rPr lang="en-GB" dirty="0"/>
              <a:t> la </a:t>
            </a:r>
            <a:r>
              <a:rPr lang="en-GB" dirty="0" err="1"/>
              <a:t>utilidad</a:t>
            </a:r>
            <a:r>
              <a:rPr lang="en-GB" dirty="0"/>
              <a:t> de </a:t>
            </a:r>
            <a:r>
              <a:rPr lang="en-GB" dirty="0" err="1"/>
              <a:t>una</a:t>
            </a:r>
            <a:r>
              <a:rPr lang="en-GB" dirty="0"/>
              <a:t> </a:t>
            </a:r>
            <a:r>
              <a:rPr lang="en-GB" dirty="0" err="1"/>
              <a:t>herramienta</a:t>
            </a:r>
            <a:r>
              <a:rPr lang="en-GB" dirty="0"/>
              <a:t>. </a:t>
            </a:r>
          </a:p>
          <a:p>
            <a:pPr marL="0" indent="0"/>
            <a:endParaRPr lang="en-GB" sz="800" dirty="0"/>
          </a:p>
          <a:p>
            <a:pPr marL="342900" indent="-342900">
              <a:buBlip>
                <a:blip r:embed="rId3"/>
              </a:buBlip>
            </a:pPr>
            <a:r>
              <a:rPr lang="en-GB" dirty="0"/>
              <a:t>Una forma inteligente de aclarar y, por tanto, crear un espacio cómodo mientras se interactúa con las </a:t>
            </a:r>
            <a:r>
              <a:rPr lang="en-GB" dirty="0" err="1"/>
              <a:t>herramientas</a:t>
            </a:r>
            <a:r>
              <a:rPr lang="en-GB" dirty="0"/>
              <a:t> es el uso de ¨frequently asked questions¨ (</a:t>
            </a:r>
            <a:r>
              <a:rPr lang="en-GB" dirty="0" err="1"/>
              <a:t>preguntas</a:t>
            </a:r>
            <a:r>
              <a:rPr lang="en-GB" dirty="0"/>
              <a:t> </a:t>
            </a:r>
            <a:r>
              <a:rPr lang="en-GB" dirty="0" err="1"/>
              <a:t>frecuentes</a:t>
            </a:r>
            <a:r>
              <a:rPr lang="en-GB" dirty="0"/>
              <a:t>). A menudo, las </a:t>
            </a:r>
            <a:r>
              <a:rPr lang="en-GB" dirty="0" err="1"/>
              <a:t>consultas</a:t>
            </a:r>
            <a:r>
              <a:rPr lang="en-GB" dirty="0"/>
              <a:t> permiten al usuario pulsar fácilmente sobre la duda que necesita resolver. </a:t>
            </a:r>
          </a:p>
          <a:p>
            <a:pPr marL="0" indent="0"/>
            <a:endParaRPr lang="en-GB" sz="1000" dirty="0"/>
          </a:p>
          <a:p>
            <a:pPr marL="342900" indent="-342900">
              <a:buBlip>
                <a:blip r:embed="rId3"/>
              </a:buBlip>
            </a:pPr>
            <a:r>
              <a:rPr lang="en-GB" dirty="0"/>
              <a:t>A la hora de </a:t>
            </a:r>
            <a:r>
              <a:rPr lang="en-GB" dirty="0" err="1"/>
              <a:t>incorporar</a:t>
            </a:r>
            <a:r>
              <a:rPr lang="en-GB" dirty="0"/>
              <a:t> </a:t>
            </a:r>
            <a:r>
              <a:rPr lang="en-GB" dirty="0" err="1"/>
              <a:t>una</a:t>
            </a:r>
            <a:r>
              <a:rPr lang="en-GB" dirty="0"/>
              <a:t> </a:t>
            </a:r>
            <a:r>
              <a:rPr lang="en-GB" dirty="0" err="1"/>
              <a:t>nueva</a:t>
            </a:r>
            <a:r>
              <a:rPr lang="en-GB" dirty="0"/>
              <a:t> </a:t>
            </a:r>
            <a:r>
              <a:rPr lang="en-GB" dirty="0" err="1"/>
              <a:t>herramienta</a:t>
            </a:r>
            <a:r>
              <a:rPr lang="en-GB" dirty="0"/>
              <a:t>, se </a:t>
            </a:r>
            <a:r>
              <a:rPr lang="en-GB" dirty="0" err="1"/>
              <a:t>debe</a:t>
            </a:r>
            <a:r>
              <a:rPr lang="en-GB" dirty="0"/>
              <a:t> </a:t>
            </a:r>
            <a:r>
              <a:rPr lang="en-GB" dirty="0" err="1"/>
              <a:t>dar</a:t>
            </a:r>
            <a:r>
              <a:rPr lang="en-GB" dirty="0"/>
              <a:t> a </a:t>
            </a:r>
            <a:r>
              <a:rPr lang="en-GB" dirty="0" err="1"/>
              <a:t>los</a:t>
            </a:r>
            <a:r>
              <a:rPr lang="en-GB" dirty="0"/>
              <a:t> </a:t>
            </a:r>
            <a:r>
              <a:rPr lang="en-GB" dirty="0" err="1"/>
              <a:t>usuarios</a:t>
            </a:r>
            <a:r>
              <a:rPr lang="en-GB" dirty="0"/>
              <a:t> finales </a:t>
            </a:r>
            <a:r>
              <a:rPr lang="en-GB" dirty="0" err="1"/>
              <a:t>una</a:t>
            </a:r>
            <a:r>
              <a:rPr lang="en-GB" dirty="0"/>
              <a:t> visión general de las principales funcionalidades y utilidades que </a:t>
            </a:r>
            <a:r>
              <a:rPr lang="en-GB" dirty="0" err="1"/>
              <a:t>ofrece</a:t>
            </a:r>
            <a:r>
              <a:rPr lang="en-GB" dirty="0"/>
              <a:t> </a:t>
            </a:r>
            <a:r>
              <a:rPr lang="en-GB" dirty="0" err="1"/>
              <a:t>su</a:t>
            </a:r>
            <a:r>
              <a:rPr lang="en-GB" dirty="0"/>
              <a:t> </a:t>
            </a:r>
            <a:r>
              <a:rPr lang="en-GB" dirty="0" err="1"/>
              <a:t>uso</a:t>
            </a:r>
            <a:r>
              <a:rPr lang="en-GB" dirty="0"/>
              <a:t>.</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98556"/>
            <a:ext cx="10595237" cy="803654"/>
          </a:xfrm>
        </p:spPr>
        <p:txBody>
          <a:bodyPr/>
          <a:lstStyle/>
          <a:p>
            <a:r>
              <a:rPr lang="en-GB" dirty="0" err="1"/>
              <a:t>Tareas</a:t>
            </a:r>
            <a:endParaRPr lang="en-US" dirty="0"/>
          </a:p>
        </p:txBody>
      </p:sp>
    </p:spTree>
    <p:extLst>
      <p:ext uri="{BB962C8B-B14F-4D97-AF65-F5344CB8AC3E}">
        <p14:creationId xmlns:p14="http://schemas.microsoft.com/office/powerpoint/2010/main" val="3175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Doctor getting patient's weight">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2339" r="2339"/>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0"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98357" y="1647809"/>
            <a:ext cx="5089084" cy="3865477"/>
          </a:xfrm>
        </p:spPr>
        <p:txBody>
          <a:bodyPr/>
          <a:lstStyle/>
          <a:p>
            <a:pPr marL="0" indent="0">
              <a:buClr>
                <a:schemeClr val="accent2"/>
              </a:buClr>
            </a:pPr>
            <a:r>
              <a:rPr lang="en-US" b="1" dirty="0">
                <a:solidFill>
                  <a:schemeClr val="accent2"/>
                </a:solidFill>
              </a:rPr>
              <a:t>Mejora de la </a:t>
            </a:r>
            <a:r>
              <a:rPr lang="en-US" b="1" dirty="0" err="1">
                <a:solidFill>
                  <a:schemeClr val="accent2"/>
                </a:solidFill>
              </a:rPr>
              <a:t>salud</a:t>
            </a:r>
            <a:r>
              <a:rPr lang="en-US" b="1" dirty="0">
                <a:solidFill>
                  <a:schemeClr val="accent2"/>
                </a:solidFill>
              </a:rPr>
              <a:t>:</a:t>
            </a:r>
          </a:p>
          <a:p>
            <a:pPr marL="0" indent="0">
              <a:buClr>
                <a:schemeClr val="accent2"/>
              </a:buClr>
            </a:pPr>
            <a:r>
              <a:rPr lang="en-US" dirty="0"/>
              <a:t>Descuidar el bienestar digital puede desencadenar una adicción a la tecnología, </a:t>
            </a:r>
            <a:r>
              <a:rPr lang="en-US" dirty="0" err="1"/>
              <a:t>relacionada</a:t>
            </a:r>
            <a:r>
              <a:rPr lang="en-US" dirty="0"/>
              <a:t> al </a:t>
            </a:r>
            <a:r>
              <a:rPr lang="en-US" dirty="0" err="1"/>
              <a:t>aumento</a:t>
            </a:r>
            <a:r>
              <a:rPr lang="en-US" dirty="0"/>
              <a:t> del estrés y la ansiedad. Si los trabajadores experimentan agotamiento por el uso excesivo de la tecnología, </a:t>
            </a:r>
            <a:r>
              <a:rPr lang="en-US" dirty="0" err="1"/>
              <a:t>pueden</a:t>
            </a:r>
            <a:r>
              <a:rPr lang="en-US" dirty="0"/>
              <a:t> </a:t>
            </a:r>
            <a:r>
              <a:rPr lang="en-US" dirty="0" err="1"/>
              <a:t>tener</a:t>
            </a:r>
            <a:r>
              <a:rPr lang="en-US" dirty="0"/>
              <a:t> que </a:t>
            </a:r>
            <a:r>
              <a:rPr lang="en-US" dirty="0" err="1"/>
              <a:t>coger</a:t>
            </a:r>
            <a:r>
              <a:rPr lang="en-US" dirty="0"/>
              <a:t> días de </a:t>
            </a:r>
            <a:r>
              <a:rPr lang="en-US" dirty="0" err="1"/>
              <a:t>baja</a:t>
            </a:r>
            <a:r>
              <a:rPr lang="en-US" dirty="0"/>
              <a:t> </a:t>
            </a:r>
            <a:r>
              <a:rPr lang="en-US" dirty="0" err="1"/>
              <a:t>por</a:t>
            </a:r>
            <a:r>
              <a:rPr lang="en-US" dirty="0"/>
              <a:t> </a:t>
            </a:r>
            <a:r>
              <a:rPr lang="en-US" dirty="0" err="1"/>
              <a:t>enfermedad</a:t>
            </a:r>
            <a:r>
              <a:rPr lang="en-US" dirty="0"/>
              <a:t>. </a:t>
            </a:r>
          </a:p>
          <a:p>
            <a:pPr marL="0" indent="0">
              <a:buClr>
                <a:schemeClr val="accent2"/>
              </a:buClr>
            </a:pPr>
            <a:r>
              <a:rPr lang="en-US" dirty="0"/>
              <a:t>Dar prioridad al bienestar digital ayuda a mitigar estos riesgos, fomentando una mejor salud mental y física.</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774370" y="535962"/>
            <a:ext cx="4990998" cy="992652"/>
          </a:xfrm>
        </p:spPr>
        <p:txBody>
          <a:bodyPr/>
          <a:lstStyle/>
          <a:p>
            <a:r>
              <a:rPr lang="en-ZA" b="1" dirty="0" err="1"/>
              <a:t>Bienestar</a:t>
            </a:r>
            <a:r>
              <a:rPr lang="en-ZA" b="1" dirty="0"/>
              <a:t> Digital: </a:t>
            </a:r>
            <a:br>
              <a:rPr lang="en-ZA" dirty="0"/>
            </a:br>
            <a:r>
              <a:rPr lang="en-ZA" dirty="0"/>
              <a:t>¿Por qué es importante? </a:t>
            </a:r>
          </a:p>
        </p:txBody>
      </p:sp>
      <p:sp>
        <p:nvSpPr>
          <p:cNvPr id="3" name="TextBox 2">
            <a:extLst>
              <a:ext uri="{FF2B5EF4-FFF2-40B4-BE49-F238E27FC236}">
                <a16:creationId xmlns:a16="http://schemas.microsoft.com/office/drawing/2014/main" id="{D69C082E-1023-760D-FA19-18C770498FFF}"/>
              </a:ext>
            </a:extLst>
          </p:cNvPr>
          <p:cNvSpPr txBox="1"/>
          <p:nvPr/>
        </p:nvSpPr>
        <p:spPr>
          <a:xfrm>
            <a:off x="5178959" y="5764460"/>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Fuente</a:t>
            </a:r>
            <a:endParaRPr lang="en-IE" dirty="0">
              <a:solidFill>
                <a:srgbClr val="09446A"/>
              </a:solidFill>
            </a:endParaRPr>
          </a:p>
        </p:txBody>
      </p:sp>
    </p:spTree>
    <p:extLst>
      <p:ext uri="{BB962C8B-B14F-4D97-AF65-F5344CB8AC3E}">
        <p14:creationId xmlns:p14="http://schemas.microsoft.com/office/powerpoint/2010/main" val="406719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423245"/>
            <a:ext cx="10595237" cy="3722048"/>
          </a:xfrm>
        </p:spPr>
        <p:txBody>
          <a:bodyPr/>
          <a:lstStyle/>
          <a:p>
            <a:pPr marL="342900" indent="-342900">
              <a:buBlip>
                <a:blip r:embed="rId3"/>
              </a:buBlip>
            </a:pPr>
            <a:r>
              <a:rPr lang="en-GB" dirty="0"/>
              <a:t>El comportamiento sería la actividad global que una tarea pretende apoyar. En este sentido, el comportamiento es el resultado que se pretende conseguir con el uso de la tecnología. </a:t>
            </a:r>
            <a:r>
              <a:rPr lang="en-GB" b="1" dirty="0">
                <a:solidFill>
                  <a:schemeClr val="accent2"/>
                </a:solidFill>
              </a:rPr>
              <a:t>Para que quede un poco más claro, veamos este ejemplo: </a:t>
            </a:r>
          </a:p>
          <a:p>
            <a:pPr marL="0" indent="0"/>
            <a:endParaRPr lang="en-GB" dirty="0"/>
          </a:p>
          <a:p>
            <a:pPr marL="0" indent="0" algn="ctr"/>
            <a:r>
              <a:rPr lang="en-GB" i="1" dirty="0"/>
              <a:t>¨Maria es una persona a la que le gusta tener todo bajo control, siempre lleva un calendario donde anota todos los aspectos importantes de su trabajo (plazos, tareas. Etc.). En una ocasión, una compañera de trabajo le presenta ¨Google Calendar¨ como un programa seguro donde puede actualizar toda la información, evitando llevar su calendario a la oficina todos los días. En cuanto empieza a teclear en Google Calendar, </a:t>
            </a:r>
            <a:r>
              <a:rPr lang="en-GB" i="1" dirty="0" err="1"/>
              <a:t>comienza</a:t>
            </a:r>
            <a:r>
              <a:rPr lang="en-GB" i="1" dirty="0"/>
              <a:t> a sentirse confusa utilizando colores y estilos para gestionar su calendario¨.</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Comportamiento</a:t>
            </a:r>
            <a:endParaRPr lang="en-US" dirty="0"/>
          </a:p>
        </p:txBody>
      </p:sp>
    </p:spTree>
    <p:extLst>
      <p:ext uri="{BB962C8B-B14F-4D97-AF65-F5344CB8AC3E}">
        <p14:creationId xmlns:p14="http://schemas.microsoft.com/office/powerpoint/2010/main" val="151066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Aunque el diseño de Google Calendar está pensado para mejorar la gestión del </a:t>
            </a:r>
            <a:r>
              <a:rPr lang="en-GB" dirty="0" err="1"/>
              <a:t>trabajo</a:t>
            </a:r>
            <a:r>
              <a:rPr lang="en-GB" dirty="0"/>
              <a:t>, no se aplica necesariamente a </a:t>
            </a:r>
            <a:r>
              <a:rPr lang="en-GB" dirty="0" err="1"/>
              <a:t>todos</a:t>
            </a:r>
            <a:r>
              <a:rPr lang="en-GB" dirty="0"/>
              <a:t> </a:t>
            </a:r>
            <a:r>
              <a:rPr lang="en-GB" dirty="0" err="1"/>
              <a:t>los</a:t>
            </a:r>
            <a:r>
              <a:rPr lang="en-GB" dirty="0"/>
              <a:t> </a:t>
            </a:r>
            <a:r>
              <a:rPr lang="en-GB" dirty="0" err="1"/>
              <a:t>usuarios</a:t>
            </a:r>
            <a:r>
              <a:rPr lang="en-GB" dirty="0"/>
              <a:t>, por lo que podría causar frustración y falta de </a:t>
            </a:r>
            <a:r>
              <a:rPr lang="en-GB" dirty="0" err="1"/>
              <a:t>comunicación</a:t>
            </a:r>
            <a:r>
              <a:rPr lang="en-GB" dirty="0"/>
              <a:t> </a:t>
            </a:r>
            <a:r>
              <a:rPr lang="en-GB" dirty="0" err="1"/>
              <a:t>en</a:t>
            </a:r>
            <a:r>
              <a:rPr lang="en-GB" dirty="0"/>
              <a:t> </a:t>
            </a:r>
            <a:r>
              <a:rPr lang="en-GB" dirty="0" err="1"/>
              <a:t>aquellos</a:t>
            </a:r>
            <a:r>
              <a:rPr lang="en-GB" dirty="0"/>
              <a:t> con </a:t>
            </a:r>
            <a:r>
              <a:rPr lang="en-GB" dirty="0" err="1"/>
              <a:t>más</a:t>
            </a:r>
            <a:r>
              <a:rPr lang="en-GB" dirty="0"/>
              <a:t> </a:t>
            </a:r>
            <a:r>
              <a:rPr lang="en-GB" dirty="0" err="1"/>
              <a:t>resistencia</a:t>
            </a:r>
            <a:r>
              <a:rPr lang="en-GB" dirty="0"/>
              <a:t> al </a:t>
            </a:r>
            <a:r>
              <a:rPr lang="en-GB" dirty="0" err="1"/>
              <a:t>cambio</a:t>
            </a:r>
            <a:r>
              <a:rPr lang="en-GB" dirty="0"/>
              <a:t>. </a:t>
            </a:r>
          </a:p>
          <a:p>
            <a:pPr marL="342900" indent="-342900">
              <a:buBlip>
                <a:blip r:embed="rId3"/>
              </a:buBlip>
            </a:pPr>
            <a:endParaRPr lang="en-GB" dirty="0"/>
          </a:p>
          <a:p>
            <a:pPr marL="342900" indent="-342900">
              <a:buBlip>
                <a:blip r:embed="rId3"/>
              </a:buBlip>
            </a:pPr>
            <a:r>
              <a:rPr lang="en-GB" dirty="0"/>
              <a:t>Por tanto, a la hora de introducir nuevas herramientas digitales, hay que tener en cuenta que no todas satisfarán sus necesidades y que será necesario un tiempo de adaptación para influir </a:t>
            </a:r>
            <a:r>
              <a:rPr lang="en-GB" dirty="0" err="1"/>
              <a:t>en</a:t>
            </a:r>
            <a:r>
              <a:rPr lang="en-GB" dirty="0"/>
              <a:t> </a:t>
            </a:r>
            <a:r>
              <a:rPr lang="en-GB" dirty="0" err="1"/>
              <a:t>comportamientos</a:t>
            </a:r>
            <a:r>
              <a:rPr lang="en-GB" dirty="0"/>
              <a:t> </a:t>
            </a:r>
            <a:r>
              <a:rPr lang="en-GB" dirty="0" err="1"/>
              <a:t>previamente</a:t>
            </a:r>
            <a:r>
              <a:rPr lang="en-GB" dirty="0"/>
              <a:t> </a:t>
            </a:r>
            <a:r>
              <a:rPr lang="en-GB" dirty="0" err="1"/>
              <a:t>instaurados</a:t>
            </a:r>
            <a:r>
              <a:rPr lang="en-GB" dirty="0"/>
              <a:t>.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Comportamiento</a:t>
            </a:r>
            <a:endParaRPr lang="en-US" dirty="0"/>
          </a:p>
        </p:txBody>
      </p:sp>
    </p:spTree>
    <p:extLst>
      <p:ext uri="{BB962C8B-B14F-4D97-AF65-F5344CB8AC3E}">
        <p14:creationId xmlns:p14="http://schemas.microsoft.com/office/powerpoint/2010/main" val="8902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Estos cuatro elementos son </a:t>
            </a:r>
            <a:r>
              <a:rPr lang="en-GB" dirty="0" err="1"/>
              <a:t>determinantes</a:t>
            </a:r>
            <a:r>
              <a:rPr lang="en-GB" dirty="0"/>
              <a:t> a la hora de </a:t>
            </a:r>
            <a:r>
              <a:rPr lang="en-GB" dirty="0" err="1"/>
              <a:t>adaptar</a:t>
            </a:r>
            <a:r>
              <a:rPr lang="en-GB" dirty="0"/>
              <a:t> la </a:t>
            </a:r>
            <a:r>
              <a:rPr lang="en-GB" dirty="0" err="1"/>
              <a:t>tecnología</a:t>
            </a:r>
            <a:r>
              <a:rPr lang="en-GB" dirty="0"/>
              <a:t> al </a:t>
            </a:r>
            <a:r>
              <a:rPr lang="en-GB" dirty="0" err="1"/>
              <a:t>uso</a:t>
            </a:r>
            <a:r>
              <a:rPr lang="en-GB" dirty="0"/>
              <a:t> </a:t>
            </a:r>
            <a:r>
              <a:rPr lang="en-GB" dirty="0" err="1"/>
              <a:t>diario</a:t>
            </a:r>
            <a:r>
              <a:rPr lang="en-GB" dirty="0"/>
              <a:t> </a:t>
            </a:r>
            <a:r>
              <a:rPr lang="en-GB" dirty="0" err="1"/>
              <a:t>en</a:t>
            </a:r>
            <a:r>
              <a:rPr lang="en-GB" dirty="0"/>
              <a:t> </a:t>
            </a:r>
            <a:r>
              <a:rPr lang="en-GB" dirty="0" err="1"/>
              <a:t>el</a:t>
            </a:r>
            <a:r>
              <a:rPr lang="en-GB" dirty="0"/>
              <a:t> </a:t>
            </a:r>
            <a:r>
              <a:rPr lang="en-GB" dirty="0" err="1"/>
              <a:t>entorno</a:t>
            </a:r>
            <a:r>
              <a:rPr lang="en-GB" dirty="0"/>
              <a:t> </a:t>
            </a:r>
            <a:r>
              <a:rPr lang="en-GB" dirty="0" err="1"/>
              <a:t>laboral</a:t>
            </a:r>
            <a:r>
              <a:rPr lang="en-GB" dirty="0"/>
              <a:t>. Una buena aplicación de estos elementos puede medirse a partir de diferentes formas de evaluación y seguimiento. </a:t>
            </a:r>
          </a:p>
          <a:p>
            <a:pPr marL="342900" indent="-342900">
              <a:buBlip>
                <a:blip r:embed="rId3"/>
              </a:buBlip>
            </a:pPr>
            <a:endParaRPr lang="en-GB" dirty="0"/>
          </a:p>
          <a:p>
            <a:pPr marL="342900" indent="-342900">
              <a:buBlip>
                <a:blip r:embed="rId3"/>
              </a:buBlip>
            </a:pPr>
            <a:r>
              <a:rPr lang="en-GB" dirty="0" err="1"/>
              <a:t>Además</a:t>
            </a:r>
            <a:r>
              <a:rPr lang="en-GB" dirty="0"/>
              <a:t>, la transformación digital debe estar en consonancia con la satisfacción del usuario y, la correcta adaptación de la tecnología, de lo contrario, el usuario se sentirá abrumado por la extensa cantidad de información que debe avanzar, lo que conducirá a la fatiga digital y al agotamiento.</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Conclusiones</a:t>
            </a:r>
            <a:endParaRPr lang="en-US" dirty="0"/>
          </a:p>
        </p:txBody>
      </p:sp>
    </p:spTree>
    <p:extLst>
      <p:ext uri="{BB962C8B-B14F-4D97-AF65-F5344CB8AC3E}">
        <p14:creationId xmlns:p14="http://schemas.microsoft.com/office/powerpoint/2010/main" val="7486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Potencia</a:t>
            </a:r>
            <a:r>
              <a:rPr lang="en-US" dirty="0"/>
              <a:t> </a:t>
            </a:r>
            <a:r>
              <a:rPr lang="en-US" dirty="0" err="1"/>
              <a:t>el</a:t>
            </a:r>
            <a:r>
              <a:rPr lang="en-US" dirty="0"/>
              <a:t> </a:t>
            </a:r>
            <a:r>
              <a:rPr lang="en-US" dirty="0" err="1"/>
              <a:t>Bienestar</a:t>
            </a:r>
            <a:r>
              <a:rPr lang="en-US" dirty="0"/>
              <a:t> </a:t>
            </a:r>
            <a:r>
              <a:rPr lang="en-US" dirty="0" err="1"/>
              <a:t>en</a:t>
            </a:r>
            <a:r>
              <a:rPr lang="en-US" dirty="0"/>
              <a:t> </a:t>
            </a:r>
            <a:r>
              <a:rPr lang="en-US" dirty="0" err="1"/>
              <a:t>los</a:t>
            </a:r>
            <a:r>
              <a:rPr lang="en-US" dirty="0"/>
              <a:t> </a:t>
            </a:r>
            <a:r>
              <a:rPr lang="en-US" dirty="0" err="1"/>
              <a:t>Demás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4135255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73120" y="1443246"/>
            <a:ext cx="11038716" cy="3995028"/>
          </a:xfrm>
        </p:spPr>
        <p:txBody>
          <a:bodyPr/>
          <a:lstStyle/>
          <a:p>
            <a:r>
              <a:rPr lang="en-IE" dirty="0"/>
              <a:t>Sección 5: </a:t>
            </a:r>
            <a:r>
              <a:rPr lang="en-IE" dirty="0" err="1"/>
              <a:t>Potencia</a:t>
            </a:r>
            <a:r>
              <a:rPr lang="en-IE" dirty="0"/>
              <a:t> </a:t>
            </a:r>
            <a:r>
              <a:rPr lang="en-IE" dirty="0" err="1"/>
              <a:t>el</a:t>
            </a:r>
            <a:r>
              <a:rPr lang="en-IE" dirty="0"/>
              <a:t> </a:t>
            </a:r>
            <a:r>
              <a:rPr lang="en-IE" dirty="0" err="1"/>
              <a:t>Bienestar</a:t>
            </a:r>
            <a:r>
              <a:rPr lang="en-IE" dirty="0"/>
              <a:t> Digital </a:t>
            </a:r>
            <a:r>
              <a:rPr lang="en-IE" dirty="0" err="1"/>
              <a:t>en</a:t>
            </a:r>
            <a:r>
              <a:rPr lang="en-IE" dirty="0"/>
              <a:t> </a:t>
            </a:r>
            <a:r>
              <a:rPr lang="en-IE" dirty="0" err="1"/>
              <a:t>los</a:t>
            </a:r>
            <a:r>
              <a:rPr lang="en-IE" dirty="0"/>
              <a:t> </a:t>
            </a:r>
            <a:r>
              <a:rPr lang="en-IE" dirty="0" err="1"/>
              <a:t>Demás</a:t>
            </a:r>
            <a:endParaRPr lang="en-IE" dirty="0"/>
          </a:p>
          <a:p>
            <a:r>
              <a:rPr lang="en-IE" dirty="0"/>
              <a:t>5.1 </a:t>
            </a:r>
            <a:r>
              <a:rPr lang="en-IE" dirty="0" err="1"/>
              <a:t>Bienestar</a:t>
            </a:r>
            <a:r>
              <a:rPr lang="en-IE" dirty="0"/>
              <a:t> digital por parte de los empleados</a:t>
            </a:r>
          </a:p>
          <a:p>
            <a:r>
              <a:rPr lang="en-IE" dirty="0"/>
              <a:t>   - Fomentar la responsabilidad en materia de </a:t>
            </a:r>
            <a:r>
              <a:rPr lang="en-IE" dirty="0" err="1"/>
              <a:t>salud</a:t>
            </a:r>
            <a:endParaRPr lang="en-IE" dirty="0"/>
          </a:p>
          <a:p>
            <a:r>
              <a:rPr lang="en-IE" dirty="0"/>
              <a:t>   - Promover prácticas de auto-</a:t>
            </a:r>
            <a:r>
              <a:rPr lang="en-IE" dirty="0" err="1"/>
              <a:t>cuidado</a:t>
            </a:r>
            <a:endParaRPr lang="en-IE" dirty="0"/>
          </a:p>
          <a:p>
            <a:r>
              <a:rPr lang="en-IE" dirty="0"/>
              <a:t>5.2 Beneficios de las iniciativas de </a:t>
            </a:r>
            <a:r>
              <a:rPr lang="en-IE" dirty="0" err="1"/>
              <a:t>bienestar</a:t>
            </a:r>
            <a:r>
              <a:rPr lang="en-IE" dirty="0"/>
              <a:t> digital</a:t>
            </a:r>
          </a:p>
          <a:p>
            <a:r>
              <a:rPr lang="en-IE" dirty="0"/>
              <a:t>   - Impacto positivo en las personas y </a:t>
            </a:r>
            <a:r>
              <a:rPr lang="en-IE" dirty="0" err="1"/>
              <a:t>organizaciones</a:t>
            </a:r>
            <a:r>
              <a:rPr lang="en-IE" dirty="0"/>
              <a:t> a las que </a:t>
            </a:r>
            <a:r>
              <a:rPr lang="en-IE" dirty="0" err="1"/>
              <a:t>pertenecen</a:t>
            </a:r>
            <a:endParaRPr lang="en-IE" dirty="0"/>
          </a:p>
          <a:p>
            <a:r>
              <a:rPr lang="en-IE" dirty="0"/>
              <a:t>   - Casos prácticos de </a:t>
            </a:r>
            <a:r>
              <a:rPr lang="en-IE" dirty="0" err="1"/>
              <a:t>éxito</a:t>
            </a:r>
            <a:endParaRPr lang="en-IE" dirty="0"/>
          </a:p>
          <a:p>
            <a:r>
              <a:rPr lang="en-IE" dirty="0"/>
              <a:t>5.3 Fomentar una cultura de </a:t>
            </a:r>
            <a:r>
              <a:rPr lang="en-IE" dirty="0" err="1"/>
              <a:t>bienestar</a:t>
            </a:r>
            <a:r>
              <a:rPr lang="en-IE" dirty="0"/>
              <a:t> digital</a:t>
            </a:r>
          </a:p>
          <a:p>
            <a:r>
              <a:rPr lang="en-IE" dirty="0"/>
              <a:t>   - Predicar con el ejemplo</a:t>
            </a:r>
          </a:p>
          <a:p>
            <a:r>
              <a:rPr lang="en-IE" dirty="0"/>
              <a:t>   - Fomentar el aprendizaje y la </a:t>
            </a:r>
            <a:r>
              <a:rPr lang="en-IE" dirty="0" err="1"/>
              <a:t>adaptación</a:t>
            </a:r>
            <a:r>
              <a:rPr lang="en-IE" dirty="0"/>
              <a:t> </a:t>
            </a:r>
            <a:r>
              <a:rPr lang="en-IE" dirty="0" err="1"/>
              <a:t>contínua</a:t>
            </a:r>
            <a:endParaRPr lang="en-IE"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0164" y="627832"/>
            <a:ext cx="10595237" cy="803654"/>
          </a:xfrm>
        </p:spPr>
        <p:txBody>
          <a:bodyPr/>
          <a:lstStyle/>
          <a:p>
            <a:r>
              <a:rPr lang="en-US" dirty="0" err="1"/>
              <a:t>Bienestar</a:t>
            </a:r>
            <a:r>
              <a:rPr lang="en-US" dirty="0"/>
              <a:t> Digital</a:t>
            </a:r>
          </a:p>
        </p:txBody>
      </p:sp>
    </p:spTree>
    <p:extLst>
      <p:ext uri="{BB962C8B-B14F-4D97-AF65-F5344CB8AC3E}">
        <p14:creationId xmlns:p14="http://schemas.microsoft.com/office/powerpoint/2010/main" val="3532213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285459"/>
            <a:ext cx="10595237" cy="3722048"/>
          </a:xfrm>
        </p:spPr>
        <p:txBody>
          <a:bodyPr/>
          <a:lstStyle/>
          <a:p>
            <a:pPr marL="0" indent="0"/>
            <a:r>
              <a:rPr lang="en-IE" dirty="0"/>
              <a:t>Contar con un plan de bienestar digital puede mejorar el entorno de trabajo de </a:t>
            </a:r>
            <a:r>
              <a:rPr lang="en-IE" dirty="0" err="1"/>
              <a:t>tu</a:t>
            </a:r>
            <a:r>
              <a:rPr lang="en-IE" dirty="0"/>
              <a:t> equipo, </a:t>
            </a:r>
            <a:r>
              <a:rPr lang="en-IE" dirty="0" err="1"/>
              <a:t>disminuyendo</a:t>
            </a:r>
            <a:r>
              <a:rPr lang="en-IE" dirty="0"/>
              <a:t> </a:t>
            </a:r>
            <a:r>
              <a:rPr lang="en-IE" dirty="0" err="1"/>
              <a:t>el</a:t>
            </a:r>
            <a:r>
              <a:rPr lang="en-IE" dirty="0"/>
              <a:t> </a:t>
            </a:r>
            <a:r>
              <a:rPr lang="en-IE" dirty="0" err="1"/>
              <a:t>cansancio</a:t>
            </a:r>
            <a:r>
              <a:rPr lang="en-IE" dirty="0"/>
              <a:t> del </a:t>
            </a:r>
            <a:r>
              <a:rPr lang="en-IE" dirty="0" err="1"/>
              <a:t>equipo</a:t>
            </a:r>
            <a:r>
              <a:rPr lang="en-IE" dirty="0"/>
              <a:t> y </a:t>
            </a:r>
            <a:r>
              <a:rPr lang="en-IE" dirty="0" err="1"/>
              <a:t>proponiendo</a:t>
            </a:r>
            <a:r>
              <a:rPr lang="en-IE" dirty="0"/>
              <a:t> </a:t>
            </a:r>
            <a:r>
              <a:rPr lang="en-IE" dirty="0" err="1"/>
              <a:t>límites</a:t>
            </a:r>
            <a:r>
              <a:rPr lang="en-IE" dirty="0"/>
              <a:t> claros en cuanto a las horas de trabajo y </a:t>
            </a:r>
            <a:r>
              <a:rPr lang="en-IE" dirty="0" err="1"/>
              <a:t>desconexión</a:t>
            </a:r>
            <a:r>
              <a:rPr lang="en-IE" dirty="0"/>
              <a:t>.</a:t>
            </a:r>
          </a:p>
          <a:p>
            <a:pPr marL="0" indent="0"/>
            <a:r>
              <a:rPr lang="en-IE" dirty="0"/>
              <a:t>En módulos anteriores hemos hablado de cómo la era digital puede afectar a nuestros trabajadores. Cuando pienses en un plan de bienestar digital, ten en cuenta lo siguiente:</a:t>
            </a:r>
          </a:p>
          <a:p>
            <a:pPr marL="342900" indent="-342900">
              <a:buBlip>
                <a:blip r:embed="rId3">
                  <a:extLst>
                    <a:ext uri="{96DAC541-7B7A-43D3-8B79-37D633B846F1}">
                      <asvg:svgBlip xmlns:asvg="http://schemas.microsoft.com/office/drawing/2016/SVG/main" r:embed="rId4"/>
                    </a:ext>
                  </a:extLst>
                </a:blip>
              </a:buBlip>
            </a:pPr>
            <a:r>
              <a:rPr lang="en-IE" dirty="0" err="1"/>
              <a:t>Depender</a:t>
            </a:r>
            <a:r>
              <a:rPr lang="en-IE" dirty="0"/>
              <a:t> </a:t>
            </a:r>
            <a:r>
              <a:rPr lang="en-IE" dirty="0" err="1"/>
              <a:t>demasiado</a:t>
            </a:r>
            <a:r>
              <a:rPr lang="en-IE" dirty="0"/>
              <a:t> de </a:t>
            </a:r>
            <a:r>
              <a:rPr lang="en-IE" dirty="0" err="1"/>
              <a:t>dispositivos</a:t>
            </a:r>
            <a:r>
              <a:rPr lang="en-IE" dirty="0"/>
              <a:t> </a:t>
            </a:r>
            <a:r>
              <a:rPr lang="en-IE" dirty="0" err="1"/>
              <a:t>puede</a:t>
            </a:r>
            <a:r>
              <a:rPr lang="en-IE" dirty="0"/>
              <a:t> </a:t>
            </a:r>
            <a:r>
              <a:rPr lang="en-IE" dirty="0" err="1"/>
              <a:t>afectar</a:t>
            </a:r>
            <a:r>
              <a:rPr lang="en-IE" dirty="0"/>
              <a:t> la capacidad de concentración y atención de </a:t>
            </a:r>
            <a:r>
              <a:rPr lang="en-IE" dirty="0" err="1"/>
              <a:t>los</a:t>
            </a:r>
            <a:r>
              <a:rPr lang="en-IE" dirty="0"/>
              <a:t> </a:t>
            </a:r>
            <a:r>
              <a:rPr lang="en-IE" dirty="0" err="1"/>
              <a:t>empleados</a:t>
            </a:r>
            <a:r>
              <a:rPr lang="en-IE" dirty="0"/>
              <a:t>, debido a las constantes notificaciones que interrumpen su trabajo.</a:t>
            </a:r>
          </a:p>
          <a:p>
            <a:pPr marL="342900" indent="-342900">
              <a:buBlip>
                <a:blip r:embed="rId3">
                  <a:extLst>
                    <a:ext uri="{96DAC541-7B7A-43D3-8B79-37D633B846F1}">
                      <asvg:svgBlip xmlns:asvg="http://schemas.microsoft.com/office/drawing/2016/SVG/main" r:embed="rId4"/>
                    </a:ext>
                  </a:extLst>
                </a:blip>
              </a:buBlip>
            </a:pPr>
            <a:r>
              <a:rPr lang="en-IE" dirty="0"/>
              <a:t>La productividad aumenta cuando los empleados no tienen que preocuparse de comprobar su </a:t>
            </a:r>
            <a:r>
              <a:rPr lang="en-IE" dirty="0" err="1"/>
              <a:t>teléfono</a:t>
            </a:r>
            <a:r>
              <a:rPr lang="en-IE" dirty="0"/>
              <a:t> a menudo. Esto se traduce en un mejor rendimiento individual y, por tanto, en una mejora general del </a:t>
            </a:r>
            <a:r>
              <a:rPr lang="en-IE" dirty="0" err="1"/>
              <a:t>desempeño</a:t>
            </a:r>
            <a:r>
              <a:rPr lang="en-IE" dirty="0"/>
              <a:t> </a:t>
            </a:r>
            <a:r>
              <a:rPr lang="en-IE" dirty="0" err="1"/>
              <a:t>organizacional</a:t>
            </a:r>
            <a:r>
              <a:rPr lang="en-IE" dirty="0"/>
              <a:t>.</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82904" y="608428"/>
            <a:ext cx="11026190" cy="803654"/>
          </a:xfrm>
        </p:spPr>
        <p:txBody>
          <a:bodyPr/>
          <a:lstStyle/>
          <a:p>
            <a:r>
              <a:rPr lang="en-GB" dirty="0"/>
              <a:t>¿Por qué es importante tener un plan de bienestar digital?</a:t>
            </a:r>
          </a:p>
          <a:p>
            <a:endParaRPr lang="en-US" dirty="0"/>
          </a:p>
        </p:txBody>
      </p:sp>
    </p:spTree>
    <p:extLst>
      <p:ext uri="{BB962C8B-B14F-4D97-AF65-F5344CB8AC3E}">
        <p14:creationId xmlns:p14="http://schemas.microsoft.com/office/powerpoint/2010/main" val="3260510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b="1" dirty="0"/>
              <a:t>Se ha informado de que hasta el 40% de los trabajadores tienen problemas con el </a:t>
            </a:r>
            <a:r>
              <a:rPr lang="en-IE" b="1" dirty="0" err="1"/>
              <a:t>trabajo</a:t>
            </a:r>
            <a:r>
              <a:rPr lang="en-IE" b="1" dirty="0"/>
              <a:t> </a:t>
            </a:r>
            <a:r>
              <a:rPr lang="en-IE" b="1" dirty="0" err="1"/>
              <a:t>en</a:t>
            </a:r>
            <a:r>
              <a:rPr lang="en-IE" b="1" dirty="0"/>
              <a:t> </a:t>
            </a:r>
            <a:r>
              <a:rPr lang="en-IE" b="1" dirty="0" err="1"/>
              <a:t>remoto</a:t>
            </a:r>
            <a:r>
              <a:rPr lang="en-IE" b="1" dirty="0"/>
              <a:t> </a:t>
            </a:r>
            <a:r>
              <a:rPr lang="en-IE" b="1" dirty="0" err="1"/>
              <a:t>desde</a:t>
            </a:r>
            <a:r>
              <a:rPr lang="en-IE" b="1" dirty="0"/>
              <a:t> la pandemia.</a:t>
            </a:r>
          </a:p>
          <a:p>
            <a:pPr marL="342900" indent="-342900">
              <a:buBlip>
                <a:blip r:embed="rId3">
                  <a:extLst>
                    <a:ext uri="{96DAC541-7B7A-43D3-8B79-37D633B846F1}">
                      <asvg:svgBlip xmlns:asvg="http://schemas.microsoft.com/office/drawing/2016/SVG/main" r:embed="rId4"/>
                    </a:ext>
                  </a:extLst>
                </a:blip>
              </a:buBlip>
            </a:pPr>
            <a:r>
              <a:rPr lang="en-IE" dirty="0"/>
              <a:t>Dado que el trabajo desde casa es cada vez </a:t>
            </a:r>
            <a:r>
              <a:rPr lang="en-IE" dirty="0" err="1"/>
              <a:t>más</a:t>
            </a:r>
            <a:r>
              <a:rPr lang="en-IE" dirty="0"/>
              <a:t> </a:t>
            </a:r>
            <a:r>
              <a:rPr lang="en-IE" dirty="0" err="1"/>
              <a:t>frecuente</a:t>
            </a:r>
            <a:r>
              <a:rPr lang="en-IE" dirty="0"/>
              <a:t>, </a:t>
            </a:r>
            <a:r>
              <a:rPr lang="en-IE" dirty="0" err="1"/>
              <a:t>miembros</a:t>
            </a:r>
            <a:r>
              <a:rPr lang="en-IE" dirty="0"/>
              <a:t> de </a:t>
            </a:r>
            <a:r>
              <a:rPr lang="en-IE" dirty="0" err="1"/>
              <a:t>su</a:t>
            </a:r>
            <a:r>
              <a:rPr lang="en-IE" dirty="0"/>
              <a:t> </a:t>
            </a:r>
            <a:r>
              <a:rPr lang="en-IE" dirty="0" err="1"/>
              <a:t>equipo</a:t>
            </a:r>
            <a:r>
              <a:rPr lang="en-IE" dirty="0"/>
              <a:t> </a:t>
            </a:r>
            <a:r>
              <a:rPr lang="en-IE" dirty="0" err="1"/>
              <a:t>podrían</a:t>
            </a:r>
            <a:r>
              <a:rPr lang="en-IE" dirty="0"/>
              <a:t> </a:t>
            </a:r>
            <a:r>
              <a:rPr lang="en-IE" dirty="0" err="1"/>
              <a:t>tener</a:t>
            </a:r>
            <a:r>
              <a:rPr lang="en-IE" dirty="0"/>
              <a:t> </a:t>
            </a:r>
            <a:r>
              <a:rPr lang="en-IE" dirty="0" err="1"/>
              <a:t>mayores</a:t>
            </a:r>
            <a:r>
              <a:rPr lang="en-IE" dirty="0"/>
              <a:t> </a:t>
            </a:r>
            <a:r>
              <a:rPr lang="en-IE" dirty="0" err="1"/>
              <a:t>dificultades</a:t>
            </a:r>
            <a:r>
              <a:rPr lang="en-IE" dirty="0"/>
              <a:t> para </a:t>
            </a:r>
            <a:r>
              <a:rPr lang="en-IE" dirty="0" err="1"/>
              <a:t>desconectar</a:t>
            </a:r>
            <a:r>
              <a:rPr lang="en-IE" dirty="0"/>
              <a:t> </a:t>
            </a:r>
            <a:r>
              <a:rPr lang="en-IE" dirty="0" err="1"/>
              <a:t>una</a:t>
            </a:r>
            <a:r>
              <a:rPr lang="en-IE" dirty="0"/>
              <a:t> </a:t>
            </a:r>
            <a:r>
              <a:rPr lang="en-IE" dirty="0" err="1"/>
              <a:t>vez</a:t>
            </a:r>
            <a:r>
              <a:rPr lang="en-IE" dirty="0"/>
              <a:t> termina su jornada laboral. </a:t>
            </a:r>
            <a:r>
              <a:rPr lang="en-IE" dirty="0" err="1"/>
              <a:t>Además</a:t>
            </a:r>
            <a:r>
              <a:rPr lang="en-IE" dirty="0"/>
              <a:t>, </a:t>
            </a:r>
            <a:r>
              <a:rPr lang="en-IE" dirty="0" err="1"/>
              <a:t>podrían</a:t>
            </a:r>
            <a:r>
              <a:rPr lang="en-IE" dirty="0"/>
              <a:t> </a:t>
            </a:r>
            <a:r>
              <a:rPr lang="en-IE" dirty="0" err="1"/>
              <a:t>llegar</a:t>
            </a:r>
            <a:r>
              <a:rPr lang="en-IE" dirty="0"/>
              <a:t> a sentirse obligados a consultar las notificaciones de su teléfono de trabajo o a </a:t>
            </a:r>
            <a:r>
              <a:rPr lang="en-IE" dirty="0" err="1"/>
              <a:t>trabajar</a:t>
            </a:r>
            <a:r>
              <a:rPr lang="en-IE" dirty="0"/>
              <a:t> horas extra. </a:t>
            </a:r>
          </a:p>
          <a:p>
            <a:pPr marL="342900" indent="-342900">
              <a:buBlip>
                <a:blip r:embed="rId3">
                  <a:extLst>
                    <a:ext uri="{96DAC541-7B7A-43D3-8B79-37D633B846F1}">
                      <asvg:svgBlip xmlns:asvg="http://schemas.microsoft.com/office/drawing/2016/SVG/main" r:embed="rId4"/>
                    </a:ext>
                  </a:extLst>
                </a:blip>
              </a:buBlip>
            </a:pPr>
            <a:r>
              <a:rPr lang="en-IE" dirty="0"/>
              <a:t>Los directivos deben asegurarse de que sus empleados están equipados para trabajar a </a:t>
            </a:r>
            <a:r>
              <a:rPr lang="en-IE" dirty="0" err="1"/>
              <a:t>distancia</a:t>
            </a:r>
            <a:r>
              <a:rPr lang="en-IE" dirty="0"/>
              <a:t> y </a:t>
            </a:r>
            <a:r>
              <a:rPr lang="en-IE" dirty="0" err="1"/>
              <a:t>minimizar</a:t>
            </a:r>
            <a:r>
              <a:rPr lang="en-IE" dirty="0"/>
              <a:t> </a:t>
            </a:r>
            <a:r>
              <a:rPr lang="en-IE" dirty="0" err="1"/>
              <a:t>en</a:t>
            </a:r>
            <a:r>
              <a:rPr lang="en-IE" dirty="0"/>
              <a:t> la </a:t>
            </a:r>
            <a:r>
              <a:rPr lang="en-IE" dirty="0" err="1"/>
              <a:t>medida</a:t>
            </a:r>
            <a:r>
              <a:rPr lang="en-IE" dirty="0"/>
              <a:t> de lo possible </a:t>
            </a:r>
            <a:r>
              <a:rPr lang="en-IE" dirty="0" err="1"/>
              <a:t>estos</a:t>
            </a:r>
            <a:r>
              <a:rPr lang="en-IE" dirty="0"/>
              <a:t> </a:t>
            </a:r>
            <a:r>
              <a:rPr lang="en-IE" dirty="0" err="1"/>
              <a:t>problemas</a:t>
            </a:r>
            <a:r>
              <a:rPr lang="en-IE" dirty="0"/>
              <a:t>. </a:t>
            </a:r>
          </a:p>
          <a:p>
            <a:pPr marL="342900" indent="-342900">
              <a:buBlip>
                <a:blip r:embed="rId3">
                  <a:extLst>
                    <a:ext uri="{96DAC541-7B7A-43D3-8B79-37D633B846F1}">
                      <asvg:svgBlip xmlns:asvg="http://schemas.microsoft.com/office/drawing/2016/SVG/main" r:embed="rId4"/>
                    </a:ext>
                  </a:extLst>
                </a:blip>
              </a:buBlip>
            </a:pPr>
            <a:r>
              <a:rPr lang="en-IE" sz="2400" dirty="0">
                <a:hlinkClick r:id="rId5">
                  <a:extLst>
                    <a:ext uri="{A12FA001-AC4F-418D-AE19-62706E023703}">
                      <ahyp:hlinkClr xmlns:ahyp="http://schemas.microsoft.com/office/drawing/2018/hyperlinkcolor" val="tx"/>
                    </a:ext>
                  </a:extLst>
                </a:hlinkClick>
              </a:rPr>
              <a:t>Fuente</a:t>
            </a:r>
            <a:endParaRPr lang="en-IE" sz="2000" dirty="0"/>
          </a:p>
          <a:p>
            <a:pPr marL="342900" indent="-342900">
              <a:buBlip>
                <a:blip r:embed="rId3">
                  <a:extLst>
                    <a:ext uri="{96DAC541-7B7A-43D3-8B79-37D633B846F1}">
                      <asvg:svgBlip xmlns:asvg="http://schemas.microsoft.com/office/drawing/2016/SVG/main" r:embed="rId4"/>
                    </a:ext>
                  </a:extLst>
                </a:blip>
              </a:buBlip>
            </a:pPr>
            <a:endParaRPr lang="en-IE" b="1" dirty="0"/>
          </a:p>
          <a:p>
            <a:pPr marL="342900" indent="-342900">
              <a:buBlip>
                <a:blip r:embed="rId3">
                  <a:extLst>
                    <a:ext uri="{96DAC541-7B7A-43D3-8B79-37D633B846F1}">
                      <asvg:svgBlip xmlns:asvg="http://schemas.microsoft.com/office/drawing/2016/SVG/main" r:embed="rId4"/>
                    </a:ext>
                  </a:extLst>
                </a:blip>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sz="3600" dirty="0" err="1"/>
              <a:t>Bienestar</a:t>
            </a:r>
            <a:r>
              <a:rPr lang="en-GB" sz="3600" dirty="0"/>
              <a:t> Digital y </a:t>
            </a:r>
            <a:r>
              <a:rPr lang="en-GB" sz="3600" dirty="0" err="1"/>
              <a:t>Trabajo</a:t>
            </a:r>
            <a:r>
              <a:rPr lang="en-GB" sz="3600" dirty="0"/>
              <a:t> </a:t>
            </a:r>
            <a:r>
              <a:rPr lang="en-GB" sz="3600" dirty="0" err="1"/>
              <a:t>desde</a:t>
            </a:r>
            <a:r>
              <a:rPr lang="en-GB" sz="3600" dirty="0"/>
              <a:t> Casa</a:t>
            </a:r>
          </a:p>
          <a:p>
            <a:endParaRPr lang="en-US" dirty="0"/>
          </a:p>
        </p:txBody>
      </p:sp>
    </p:spTree>
    <p:extLst>
      <p:ext uri="{BB962C8B-B14F-4D97-AF65-F5344CB8AC3E}">
        <p14:creationId xmlns:p14="http://schemas.microsoft.com/office/powerpoint/2010/main" val="34612322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37229"/>
            <a:ext cx="10487571"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dirty="0"/>
              <a:t>Cada lugar de trabajo tendrá sus propias necesidades a la hora de crear un plan de bienestar digital.</a:t>
            </a:r>
          </a:p>
          <a:p>
            <a:pPr marL="342900" indent="-342900">
              <a:buBlip>
                <a:blip r:embed="rId3">
                  <a:extLst>
                    <a:ext uri="{96DAC541-7B7A-43D3-8B79-37D633B846F1}">
                      <asvg:svgBlip xmlns:asvg="http://schemas.microsoft.com/office/drawing/2016/SVG/main" r:embed="rId4"/>
                    </a:ext>
                  </a:extLst>
                </a:blip>
              </a:buBlip>
            </a:pPr>
            <a:r>
              <a:rPr lang="en-IE" dirty="0"/>
              <a:t>Por ejemplo, en muchas organizaciones del tercer sector, </a:t>
            </a:r>
            <a:r>
              <a:rPr lang="en-IE" dirty="0" err="1"/>
              <a:t>puede</a:t>
            </a:r>
            <a:r>
              <a:rPr lang="en-IE" dirty="0"/>
              <a:t> ser necesario que los empleados trabajen fuera de su horario habitual o atiendan llamadas telefónicas una vez finalizada la </a:t>
            </a:r>
            <a:r>
              <a:rPr lang="en-IE" dirty="0" err="1"/>
              <a:t>jornada</a:t>
            </a:r>
            <a:r>
              <a:rPr lang="en-IE" dirty="0"/>
              <a:t>.</a:t>
            </a:r>
          </a:p>
          <a:p>
            <a:pPr marL="342900" indent="-342900">
              <a:buBlip>
                <a:blip r:embed="rId3">
                  <a:extLst>
                    <a:ext uri="{96DAC541-7B7A-43D3-8B79-37D633B846F1}">
                      <asvg:svgBlip xmlns:asvg="http://schemas.microsoft.com/office/drawing/2016/SVG/main" r:embed="rId4"/>
                    </a:ext>
                  </a:extLst>
                </a:blip>
              </a:buBlip>
            </a:pPr>
            <a:r>
              <a:rPr lang="en-IE" dirty="0"/>
              <a:t>Sin embargo, esto debe gestionarse adecuadamente, por ejemplo limitando el número de llamadas telefónicas fuera del </a:t>
            </a:r>
            <a:r>
              <a:rPr lang="en-IE" dirty="0" err="1"/>
              <a:t>horario</a:t>
            </a:r>
            <a:r>
              <a:rPr lang="en-IE" dirty="0"/>
              <a:t> que un empleado debe responder.</a:t>
            </a:r>
          </a:p>
          <a:p>
            <a:pPr marL="342900" indent="-342900">
              <a:buBlip>
                <a:blip r:embed="rId3">
                  <a:extLst>
                    <a:ext uri="{96DAC541-7B7A-43D3-8B79-37D633B846F1}">
                      <asvg:svgBlip xmlns:asvg="http://schemas.microsoft.com/office/drawing/2016/SVG/main" r:embed="rId4"/>
                    </a:ext>
                  </a:extLst>
                </a:blip>
              </a:buBlip>
            </a:pPr>
            <a:endParaRPr lang="en-IE" b="1" dirty="0"/>
          </a:p>
          <a:p>
            <a:pPr marL="342900" indent="-342900">
              <a:buBlip>
                <a:blip r:embed="rId3">
                  <a:extLst>
                    <a:ext uri="{96DAC541-7B7A-43D3-8B79-37D633B846F1}">
                      <asvg:svgBlip xmlns:asvg="http://schemas.microsoft.com/office/drawing/2016/SVG/main" r:embed="rId4"/>
                    </a:ext>
                  </a:extLst>
                </a:blip>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3600" dirty="0"/>
              <a:t>Aspectos a Tener </a:t>
            </a:r>
            <a:r>
              <a:rPr lang="en-IE" sz="3600" dirty="0" err="1"/>
              <a:t>en</a:t>
            </a:r>
            <a:r>
              <a:rPr lang="en-IE" sz="3600" dirty="0"/>
              <a:t> </a:t>
            </a:r>
            <a:r>
              <a:rPr lang="en-IE" sz="3600" dirty="0" err="1"/>
              <a:t>Cuenta</a:t>
            </a:r>
            <a:r>
              <a:rPr lang="en-IE" sz="3600" dirty="0"/>
              <a:t> antes de </a:t>
            </a:r>
            <a:r>
              <a:rPr lang="en-IE" sz="3600" dirty="0" err="1"/>
              <a:t>Elaborar</a:t>
            </a:r>
            <a:r>
              <a:rPr lang="en-IE" sz="3600" dirty="0"/>
              <a:t> un Plan de </a:t>
            </a:r>
            <a:r>
              <a:rPr lang="en-IE" sz="3600" dirty="0" err="1"/>
              <a:t>Acción</a:t>
            </a:r>
            <a:endParaRPr lang="en-IE" sz="3600" dirty="0"/>
          </a:p>
          <a:p>
            <a:r>
              <a:rPr lang="en-GB" sz="3600" dirty="0"/>
              <a:t>	</a:t>
            </a:r>
          </a:p>
          <a:p>
            <a:endParaRPr lang="en-US" dirty="0"/>
          </a:p>
        </p:txBody>
      </p:sp>
    </p:spTree>
    <p:extLst>
      <p:ext uri="{BB962C8B-B14F-4D97-AF65-F5344CB8AC3E}">
        <p14:creationId xmlns:p14="http://schemas.microsoft.com/office/powerpoint/2010/main" val="633039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98172" y="1743341"/>
            <a:ext cx="10487571" cy="3722048"/>
          </a:xfrm>
        </p:spPr>
        <p:txBody>
          <a:bodyPr/>
          <a:lstStyle/>
          <a:p>
            <a:pPr marL="0" indent="0"/>
            <a:r>
              <a:rPr lang="en-GB" dirty="0"/>
              <a:t>Para crear un plan y </a:t>
            </a:r>
            <a:r>
              <a:rPr lang="en-GB" dirty="0" err="1"/>
              <a:t>políticas</a:t>
            </a:r>
            <a:r>
              <a:rPr lang="en-GB" dirty="0"/>
              <a:t> </a:t>
            </a:r>
            <a:r>
              <a:rPr lang="en-GB" dirty="0" err="1"/>
              <a:t>útiles</a:t>
            </a:r>
            <a:r>
              <a:rPr lang="en-GB" dirty="0"/>
              <a:t>, </a:t>
            </a:r>
            <a:r>
              <a:rPr lang="en-GB" dirty="0" err="1"/>
              <a:t>considera</a:t>
            </a:r>
            <a:r>
              <a:rPr lang="en-GB" dirty="0"/>
              <a:t> las 3 formas </a:t>
            </a:r>
            <a:r>
              <a:rPr lang="en-GB" dirty="0" err="1"/>
              <a:t>en</a:t>
            </a:r>
            <a:r>
              <a:rPr lang="en-GB" dirty="0"/>
              <a:t> las que la salud y el bienestar se ven afectados por el uso excesivo de la tecnología:</a:t>
            </a:r>
          </a:p>
          <a:p>
            <a:pPr marL="342900" indent="-342900">
              <a:buBlip>
                <a:blip r:embed="rId3">
                  <a:extLst>
                    <a:ext uri="{96DAC541-7B7A-43D3-8B79-37D633B846F1}">
                      <asvg:svgBlip xmlns:asvg="http://schemas.microsoft.com/office/drawing/2016/SVG/main" r:embed="rId4"/>
                    </a:ext>
                  </a:extLst>
                </a:blip>
              </a:buBlip>
            </a:pPr>
            <a:r>
              <a:rPr lang="en-GB" dirty="0" err="1"/>
              <a:t>Consecuencias</a:t>
            </a:r>
            <a:r>
              <a:rPr lang="en-GB" dirty="0"/>
              <a:t> </a:t>
            </a:r>
            <a:r>
              <a:rPr lang="en-GB" dirty="0" err="1"/>
              <a:t>Físicas</a:t>
            </a:r>
            <a:r>
              <a:rPr lang="en-GB" dirty="0"/>
              <a:t>: dolores de cabeza, problemas de espalda, fatiga visual, etc.</a:t>
            </a:r>
          </a:p>
          <a:p>
            <a:pPr marL="342900" indent="-342900">
              <a:buBlip>
                <a:blip r:embed="rId3">
                  <a:extLst>
                    <a:ext uri="{96DAC541-7B7A-43D3-8B79-37D633B846F1}">
                      <asvg:svgBlip xmlns:asvg="http://schemas.microsoft.com/office/drawing/2016/SVG/main" r:embed="rId4"/>
                    </a:ext>
                  </a:extLst>
                </a:blip>
              </a:buBlip>
            </a:pPr>
            <a:r>
              <a:rPr lang="en-GB" dirty="0" err="1"/>
              <a:t>Consecuencias</a:t>
            </a:r>
            <a:r>
              <a:rPr lang="en-GB" dirty="0"/>
              <a:t> </a:t>
            </a:r>
            <a:r>
              <a:rPr lang="en-GB" dirty="0" err="1"/>
              <a:t>Mentales</a:t>
            </a:r>
            <a:r>
              <a:rPr lang="en-GB" dirty="0"/>
              <a:t>: estrés, agotamiento, reducción de la productividad y baja moral, que conducen a un bajo rendimiento.</a:t>
            </a:r>
          </a:p>
          <a:p>
            <a:pPr marL="342900" indent="-342900">
              <a:buBlip>
                <a:blip r:embed="rId3">
                  <a:extLst>
                    <a:ext uri="{96DAC541-7B7A-43D3-8B79-37D633B846F1}">
                      <asvg:svgBlip xmlns:asvg="http://schemas.microsoft.com/office/drawing/2016/SVG/main" r:embed="rId4"/>
                    </a:ext>
                  </a:extLst>
                </a:blip>
              </a:buBlip>
            </a:pPr>
            <a:r>
              <a:rPr lang="en-GB" dirty="0" err="1"/>
              <a:t>Consecuencias</a:t>
            </a:r>
            <a:r>
              <a:rPr lang="en-GB" dirty="0"/>
              <a:t> </a:t>
            </a:r>
            <a:r>
              <a:rPr lang="en-GB" dirty="0" err="1"/>
              <a:t>Emocionales</a:t>
            </a:r>
            <a:r>
              <a:rPr lang="en-GB" dirty="0"/>
              <a:t>: las redes sociales son especialmente propensas a </a:t>
            </a:r>
            <a:r>
              <a:rPr lang="en-GB" dirty="0" err="1"/>
              <a:t>causar</a:t>
            </a:r>
            <a:r>
              <a:rPr lang="en-GB" dirty="0"/>
              <a:t> </a:t>
            </a:r>
            <a:r>
              <a:rPr lang="en-GB" dirty="0" err="1"/>
              <a:t>ansiedad</a:t>
            </a:r>
            <a:r>
              <a:rPr lang="en-GB" dirty="0"/>
              <a:t> debido a las noticias falsas, los </a:t>
            </a:r>
            <a:r>
              <a:rPr lang="en-GB" dirty="0" err="1"/>
              <a:t>sentimientos</a:t>
            </a:r>
            <a:r>
              <a:rPr lang="en-GB" dirty="0"/>
              <a:t> </a:t>
            </a:r>
            <a:r>
              <a:rPr lang="en-GB" dirty="0" err="1"/>
              <a:t>provocados</a:t>
            </a:r>
            <a:r>
              <a:rPr lang="en-GB" dirty="0"/>
              <a:t> de inadecuación y el desequilibrio entre trabajo y vida personal.</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3600" dirty="0"/>
              <a:t>Factores que </a:t>
            </a:r>
            <a:r>
              <a:rPr lang="en-IE" sz="3600" dirty="0" err="1"/>
              <a:t>Pueden</a:t>
            </a:r>
            <a:r>
              <a:rPr lang="en-IE" sz="3600" dirty="0"/>
              <a:t> </a:t>
            </a:r>
            <a:r>
              <a:rPr lang="en-IE" dirty="0" err="1"/>
              <a:t>A</a:t>
            </a:r>
            <a:r>
              <a:rPr lang="en-IE" sz="3600" dirty="0" err="1"/>
              <a:t>fectar</a:t>
            </a:r>
            <a:r>
              <a:rPr lang="en-IE" sz="3600" dirty="0"/>
              <a:t> al </a:t>
            </a:r>
            <a:r>
              <a:rPr lang="en-IE" sz="3600" dirty="0" err="1"/>
              <a:t>Bienestar</a:t>
            </a:r>
            <a:r>
              <a:rPr lang="en-IE" sz="3600" dirty="0"/>
              <a:t> </a:t>
            </a:r>
            <a:r>
              <a:rPr lang="en-IE" dirty="0"/>
              <a:t>D</a:t>
            </a:r>
            <a:r>
              <a:rPr lang="en-IE" sz="3600" dirty="0"/>
              <a:t>igital</a:t>
            </a:r>
          </a:p>
          <a:p>
            <a:r>
              <a:rPr lang="en-GB" sz="3600" dirty="0"/>
              <a:t>	</a:t>
            </a:r>
          </a:p>
          <a:p>
            <a:endParaRPr lang="en-US" dirty="0"/>
          </a:p>
        </p:txBody>
      </p:sp>
    </p:spTree>
    <p:extLst>
      <p:ext uri="{BB962C8B-B14F-4D97-AF65-F5344CB8AC3E}">
        <p14:creationId xmlns:p14="http://schemas.microsoft.com/office/powerpoint/2010/main" val="826197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0698" y="1567976"/>
            <a:ext cx="10875877"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sz="2200" dirty="0"/>
              <a:t>La integración de un plan de bienestar digital en el </a:t>
            </a:r>
            <a:r>
              <a:rPr lang="en-IE" sz="2200" dirty="0" err="1"/>
              <a:t>núcleo</a:t>
            </a:r>
            <a:r>
              <a:rPr lang="en-IE" sz="2200" dirty="0"/>
              <a:t> del lugar de </a:t>
            </a:r>
            <a:r>
              <a:rPr lang="en-IE" sz="2200" dirty="0" err="1"/>
              <a:t>trabajo</a:t>
            </a:r>
            <a:r>
              <a:rPr lang="en-IE" sz="2200" dirty="0"/>
              <a:t> </a:t>
            </a:r>
            <a:r>
              <a:rPr lang="en-IE" sz="2200" dirty="0" err="1"/>
              <a:t>garantizará</a:t>
            </a:r>
            <a:r>
              <a:rPr lang="en-IE" sz="2200" dirty="0"/>
              <a:t> la </a:t>
            </a:r>
            <a:r>
              <a:rPr lang="en-IE" sz="2200" dirty="0" err="1"/>
              <a:t>utilidad</a:t>
            </a:r>
            <a:r>
              <a:rPr lang="en-IE" sz="2200" dirty="0"/>
              <a:t> de la </a:t>
            </a:r>
            <a:r>
              <a:rPr lang="en-IE" sz="2200" dirty="0" err="1"/>
              <a:t>tecnología</a:t>
            </a:r>
            <a:r>
              <a:rPr lang="en-IE" sz="2200" dirty="0"/>
              <a:t>, de forma que sirva al trabajador y le haga más productivo, y no sea perjudicial para </a:t>
            </a:r>
            <a:r>
              <a:rPr lang="en-IE" sz="2200" dirty="0" err="1"/>
              <a:t>su</a:t>
            </a:r>
            <a:r>
              <a:rPr lang="en-IE" sz="2200" dirty="0"/>
              <a:t> bienestar mental y </a:t>
            </a:r>
            <a:r>
              <a:rPr lang="en-IE" sz="2200" dirty="0" err="1"/>
              <a:t>físico</a:t>
            </a:r>
            <a:r>
              <a:rPr lang="en-IE" sz="2200" dirty="0"/>
              <a:t>. </a:t>
            </a:r>
            <a:r>
              <a:rPr lang="en-IE" sz="2200" dirty="0" err="1"/>
              <a:t>Esto</a:t>
            </a:r>
            <a:r>
              <a:rPr lang="en-IE" sz="2200" dirty="0"/>
              <a:t> </a:t>
            </a:r>
            <a:r>
              <a:rPr lang="en-IE" sz="2200" dirty="0" err="1"/>
              <a:t>podría</a:t>
            </a:r>
            <a:r>
              <a:rPr lang="en-IE" sz="2200" dirty="0"/>
              <a:t> </a:t>
            </a:r>
            <a:r>
              <a:rPr lang="en-IE" sz="2200" dirty="0" err="1"/>
              <a:t>dañar</a:t>
            </a:r>
            <a:r>
              <a:rPr lang="en-IE" sz="2200" dirty="0"/>
              <a:t> </a:t>
            </a:r>
            <a:r>
              <a:rPr lang="en-IE" sz="2200" dirty="0" err="1"/>
              <a:t>su</a:t>
            </a:r>
            <a:r>
              <a:rPr lang="en-IE" sz="2200" dirty="0"/>
              <a:t> moral y </a:t>
            </a:r>
            <a:r>
              <a:rPr lang="en-IE" sz="2200" dirty="0" err="1"/>
              <a:t>afectar</a:t>
            </a:r>
            <a:r>
              <a:rPr lang="en-IE" sz="2200" dirty="0"/>
              <a:t> al </a:t>
            </a:r>
            <a:r>
              <a:rPr lang="en-IE" sz="2200" dirty="0" err="1"/>
              <a:t>rendimiento</a:t>
            </a:r>
            <a:r>
              <a:rPr lang="en-IE" sz="2200" dirty="0"/>
              <a:t> </a:t>
            </a:r>
            <a:r>
              <a:rPr lang="en-IE" sz="2200" dirty="0" err="1"/>
              <a:t>organizacional</a:t>
            </a:r>
            <a:r>
              <a:rPr lang="en-IE" sz="2200" dirty="0"/>
              <a:t>. </a:t>
            </a:r>
            <a:endParaRPr lang="en-GB" sz="2200" dirty="0"/>
          </a:p>
          <a:p>
            <a:pPr marL="0" indent="0"/>
            <a:endParaRPr lang="en-IE" sz="200" dirty="0"/>
          </a:p>
          <a:p>
            <a:pPr marL="342900" indent="-342900">
              <a:buBlip>
                <a:blip r:embed="rId3">
                  <a:extLst>
                    <a:ext uri="{96DAC541-7B7A-43D3-8B79-37D633B846F1}">
                      <asvg:svgBlip xmlns:asvg="http://schemas.microsoft.com/office/drawing/2016/SVG/main" r:embed="rId4"/>
                    </a:ext>
                  </a:extLst>
                </a:blip>
              </a:buBlip>
            </a:pPr>
            <a:r>
              <a:rPr lang="en-IE" sz="2200" b="1" dirty="0"/>
              <a:t>1.  Investigación: </a:t>
            </a:r>
            <a:r>
              <a:rPr lang="en-IE" sz="2200" dirty="0"/>
              <a:t>La recopilación de datos de los empleados puede ofrecer una visión general del bienestar digital en el lugar de trabajo. Esto puede incluir preguntar a </a:t>
            </a:r>
            <a:r>
              <a:rPr lang="en-IE" sz="2200" dirty="0" err="1"/>
              <a:t>los</a:t>
            </a:r>
            <a:r>
              <a:rPr lang="en-IE" sz="2200" dirty="0"/>
              <a:t> </a:t>
            </a:r>
            <a:r>
              <a:rPr lang="en-IE" sz="2200" dirty="0" err="1"/>
              <a:t>trabajadores</a:t>
            </a:r>
            <a:r>
              <a:rPr lang="en-IE" sz="2200" dirty="0"/>
              <a:t> con </a:t>
            </a:r>
            <a:r>
              <a:rPr lang="en-IE" sz="2200" dirty="0" err="1"/>
              <a:t>qué</a:t>
            </a:r>
            <a:r>
              <a:rPr lang="en-IE" sz="2200" dirty="0"/>
              <a:t> </a:t>
            </a:r>
            <a:r>
              <a:rPr lang="en-IE" sz="2200" dirty="0" err="1"/>
              <a:t>tienen</a:t>
            </a:r>
            <a:r>
              <a:rPr lang="en-IE" sz="2200" dirty="0"/>
              <a:t> </a:t>
            </a:r>
            <a:r>
              <a:rPr lang="en-IE" sz="2200" dirty="0" err="1"/>
              <a:t>más</a:t>
            </a:r>
            <a:r>
              <a:rPr lang="en-IE" sz="2200" dirty="0"/>
              <a:t> </a:t>
            </a:r>
            <a:r>
              <a:rPr lang="en-IE" sz="2200" dirty="0" err="1"/>
              <a:t>dificultades</a:t>
            </a:r>
            <a:r>
              <a:rPr lang="en-IE" sz="2200" dirty="0"/>
              <a:t> </a:t>
            </a:r>
            <a:r>
              <a:rPr lang="en-IE" sz="2200" dirty="0" err="1"/>
              <a:t>actualmente</a:t>
            </a:r>
            <a:r>
              <a:rPr lang="en-IE" sz="2200" dirty="0"/>
              <a:t>, o evaluar las </a:t>
            </a:r>
            <a:r>
              <a:rPr lang="en-IE" sz="2200" dirty="0" err="1"/>
              <a:t>carencias</a:t>
            </a:r>
            <a:r>
              <a:rPr lang="en-IE" sz="2200" dirty="0"/>
              <a:t> debidas al estrés relacionado con el </a:t>
            </a:r>
            <a:r>
              <a:rPr lang="en-IE" sz="2200" dirty="0" err="1"/>
              <a:t>trabajo</a:t>
            </a:r>
            <a:r>
              <a:rPr lang="en-IE" sz="2200" dirty="0"/>
              <a:t> o agotamiento. </a:t>
            </a:r>
          </a:p>
          <a:p>
            <a:pPr marL="342900" indent="-342900">
              <a:buBlip>
                <a:blip r:embed="rId3">
                  <a:extLst>
                    <a:ext uri="{96DAC541-7B7A-43D3-8B79-37D633B846F1}">
                      <asvg:svgBlip xmlns:asvg="http://schemas.microsoft.com/office/drawing/2016/SVG/main" r:embed="rId4"/>
                    </a:ext>
                  </a:extLst>
                </a:blip>
              </a:buBlip>
            </a:pPr>
            <a:r>
              <a:rPr lang="en-IE" sz="2200" dirty="0"/>
              <a:t>Un grupo de </a:t>
            </a:r>
            <a:r>
              <a:rPr lang="en-IE" sz="2200" dirty="0" err="1"/>
              <a:t>discusión</a:t>
            </a:r>
            <a:r>
              <a:rPr lang="en-IE" sz="2200" dirty="0"/>
              <a:t> o “focus group” puede ser útil en esta fase para determinar lo que los empleados quieren o </a:t>
            </a:r>
            <a:r>
              <a:rPr lang="en-IE" sz="2200" dirty="0" err="1"/>
              <a:t>necesitan</a:t>
            </a:r>
            <a:r>
              <a:rPr lang="en-IE" sz="2200" dirty="0"/>
              <a:t> de las políticas de bienestar digital.</a:t>
            </a:r>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5">
                  <a:extLst>
                    <a:ext uri="{96DAC541-7B7A-43D3-8B79-37D633B846F1}">
                      <asvg:svgBlip xmlns:asvg="http://schemas.microsoft.com/office/drawing/2016/SVG/main" r:embed="rId6"/>
                    </a:ext>
                  </a:extLst>
                </a:blip>
              </a:buBlip>
            </a:pPr>
            <a:endParaRPr lang="en-GB" dirty="0"/>
          </a:p>
          <a:p>
            <a:pPr marL="342900" indent="-342900">
              <a:buBlip>
                <a:blip r:embed="rId5">
                  <a:extLst>
                    <a:ext uri="{96DAC541-7B7A-43D3-8B79-37D633B846F1}">
                      <asvg:svgBlip xmlns:asvg="http://schemas.microsoft.com/office/drawing/2016/SVG/main" r:embed="rId6"/>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Creación de un Plan de </a:t>
            </a:r>
            <a:r>
              <a:rPr lang="en-IE" dirty="0" err="1"/>
              <a:t>Bienestar</a:t>
            </a:r>
            <a:r>
              <a:rPr lang="en-IE" dirty="0"/>
              <a:t> Digital </a:t>
            </a:r>
            <a:r>
              <a:rPr lang="en-IE" dirty="0" err="1"/>
              <a:t>Eficaz</a:t>
            </a:r>
            <a:endParaRPr lang="en-IE" dirty="0"/>
          </a:p>
          <a:p>
            <a:r>
              <a:rPr lang="en-GB" sz="3600" dirty="0"/>
              <a:t>	</a:t>
            </a:r>
          </a:p>
          <a:p>
            <a:endParaRPr lang="en-US" dirty="0"/>
          </a:p>
        </p:txBody>
      </p:sp>
    </p:spTree>
    <p:extLst>
      <p:ext uri="{BB962C8B-B14F-4D97-AF65-F5344CB8AC3E}">
        <p14:creationId xmlns:p14="http://schemas.microsoft.com/office/powerpoint/2010/main" val="2965680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El </a:t>
            </a:r>
            <a:r>
              <a:rPr lang="en-GB" dirty="0" err="1"/>
              <a:t>síndrome</a:t>
            </a:r>
            <a:r>
              <a:rPr lang="en-GB" dirty="0"/>
              <a:t> </a:t>
            </a:r>
            <a:r>
              <a:rPr lang="en-GB" i="1" dirty="0"/>
              <a:t>burnout</a:t>
            </a:r>
            <a:r>
              <a:rPr lang="en-GB" dirty="0"/>
              <a:t> podría definirse como </a:t>
            </a:r>
            <a:r>
              <a:rPr lang="en-GB" dirty="0" err="1"/>
              <a:t>el</a:t>
            </a:r>
            <a:r>
              <a:rPr lang="en-GB" dirty="0"/>
              <a:t> </a:t>
            </a:r>
            <a:r>
              <a:rPr lang="en-GB" dirty="0" err="1"/>
              <a:t>desgaste</a:t>
            </a:r>
            <a:r>
              <a:rPr lang="en-GB" dirty="0"/>
              <a:t> que </a:t>
            </a:r>
            <a:r>
              <a:rPr lang="en-GB" dirty="0" err="1"/>
              <a:t>resulta</a:t>
            </a:r>
            <a:r>
              <a:rPr lang="en-GB" dirty="0"/>
              <a:t> de un proceso en el que el sujeto está expuesto a una situación de estrés laboral crónico y las estrategias de </a:t>
            </a:r>
            <a:r>
              <a:rPr lang="en-GB" dirty="0" err="1"/>
              <a:t>gestión</a:t>
            </a:r>
            <a:r>
              <a:rPr lang="en-GB" dirty="0"/>
              <a:t> utilizadas no son eficaces (Martínez, 2010). </a:t>
            </a:r>
          </a:p>
          <a:p>
            <a:pPr marL="342900" indent="-342900">
              <a:buBlip>
                <a:blip r:embed="rId3"/>
              </a:buBlip>
            </a:pPr>
            <a:endParaRPr lang="en-GB" dirty="0"/>
          </a:p>
          <a:p>
            <a:pPr marL="342900" indent="-342900">
              <a:buBlip>
                <a:blip r:embed="rId3"/>
              </a:buBlip>
            </a:pPr>
            <a:r>
              <a:rPr lang="en-GB" dirty="0"/>
              <a:t>El síndrome se produce a partir de una combinación de diferentes aspectos, como la adaptación a la continua </a:t>
            </a:r>
            <a:r>
              <a:rPr lang="en-GB" b="1" dirty="0">
                <a:solidFill>
                  <a:schemeClr val="accent2"/>
                </a:solidFill>
              </a:rPr>
              <a:t>exigencia del puesto de trabajo</a:t>
            </a:r>
            <a:r>
              <a:rPr lang="en-GB" dirty="0"/>
              <a:t>, la </a:t>
            </a:r>
            <a:r>
              <a:rPr lang="en-GB" b="1" dirty="0">
                <a:solidFill>
                  <a:schemeClr val="accent2"/>
                </a:solidFill>
              </a:rPr>
              <a:t>competencia</a:t>
            </a:r>
            <a:r>
              <a:rPr lang="en-GB" dirty="0"/>
              <a:t>, el </a:t>
            </a:r>
            <a:r>
              <a:rPr lang="en-GB" b="1" dirty="0">
                <a:solidFill>
                  <a:schemeClr val="accent2"/>
                </a:solidFill>
              </a:rPr>
              <a:t>agotamiento</a:t>
            </a:r>
            <a:r>
              <a:rPr lang="en-GB" dirty="0"/>
              <a:t>, la </a:t>
            </a:r>
            <a:r>
              <a:rPr lang="en-GB" b="1" dirty="0">
                <a:solidFill>
                  <a:schemeClr val="accent2"/>
                </a:solidFill>
              </a:rPr>
              <a:t>irritación emocional </a:t>
            </a:r>
            <a:r>
              <a:rPr lang="en-GB" dirty="0"/>
              <a:t>y el </a:t>
            </a:r>
            <a:r>
              <a:rPr lang="en-GB" b="1" dirty="0">
                <a:solidFill>
                  <a:schemeClr val="accent2"/>
                </a:solidFill>
              </a:rPr>
              <a:t>aislamiento</a:t>
            </a:r>
            <a:r>
              <a:rPr lang="en-GB" dirty="0"/>
              <a:t>. Esta combinación se </a:t>
            </a:r>
            <a:r>
              <a:rPr lang="en-GB" dirty="0" err="1"/>
              <a:t>ve</a:t>
            </a:r>
            <a:r>
              <a:rPr lang="en-GB" dirty="0"/>
              <a:t> </a:t>
            </a:r>
            <a:r>
              <a:rPr lang="en-GB" dirty="0" err="1"/>
              <a:t>agravada</a:t>
            </a:r>
            <a:r>
              <a:rPr lang="en-GB" dirty="0"/>
              <a:t> por la cantidad de </a:t>
            </a:r>
            <a:r>
              <a:rPr lang="en-GB" dirty="0" err="1"/>
              <a:t>información</a:t>
            </a:r>
            <a:r>
              <a:rPr lang="en-GB" dirty="0"/>
              <a:t> que </a:t>
            </a:r>
            <a:r>
              <a:rPr lang="en-GB" dirty="0" err="1"/>
              <a:t>procesamos</a:t>
            </a:r>
            <a:r>
              <a:rPr lang="en-GB" dirty="0"/>
              <a:t> en nuestro día a día y, como resultado, la </a:t>
            </a:r>
            <a:r>
              <a:rPr lang="en-GB" dirty="0" err="1"/>
              <a:t>mente</a:t>
            </a:r>
            <a:r>
              <a:rPr lang="en-GB" dirty="0"/>
              <a:t> se </a:t>
            </a:r>
            <a:r>
              <a:rPr lang="en-GB" dirty="0" err="1"/>
              <a:t>encuentra</a:t>
            </a:r>
            <a:r>
              <a:rPr lang="en-GB" dirty="0"/>
              <a:t> </a:t>
            </a:r>
            <a:r>
              <a:rPr lang="en-GB" dirty="0" err="1"/>
              <a:t>siempre</a:t>
            </a:r>
            <a:r>
              <a:rPr lang="en-GB" dirty="0"/>
              <a:t> hiperconectada y sobreestimulada. </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err="1"/>
              <a:t>Bienestar</a:t>
            </a:r>
            <a:r>
              <a:rPr lang="en-US" b="1" dirty="0"/>
              <a:t> Digital: </a:t>
            </a:r>
            <a:r>
              <a:rPr lang="en-US" dirty="0"/>
              <a:t>Burnout</a:t>
            </a:r>
            <a:endParaRPr lang="en-US" b="1" dirty="0"/>
          </a:p>
        </p:txBody>
      </p:sp>
    </p:spTree>
    <p:extLst>
      <p:ext uri="{BB962C8B-B14F-4D97-AF65-F5344CB8AC3E}">
        <p14:creationId xmlns:p14="http://schemas.microsoft.com/office/powerpoint/2010/main" val="200113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0698" y="1567976"/>
            <a:ext cx="10925981"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sz="2200" b="1" dirty="0"/>
              <a:t>2. Determine objetivos y metas:</a:t>
            </a:r>
            <a:r>
              <a:rPr lang="en-IE" sz="2200" dirty="0"/>
              <a:t> A partir de la información que se ha recopilado en el paso anterior, crea un plan y políticas de bienestar. Algunos ejemplos de estos objetivos pueden ser:</a:t>
            </a:r>
          </a:p>
          <a:p>
            <a:pPr marL="1339850" indent="-538163">
              <a:buFont typeface="Arial" panose="020B0604020202020204" pitchFamily="34" charset="0"/>
              <a:buChar char="•"/>
            </a:pPr>
            <a:r>
              <a:rPr lang="en-IE" sz="2200" dirty="0" err="1"/>
              <a:t>Reducir</a:t>
            </a:r>
            <a:r>
              <a:rPr lang="en-IE" sz="2200" dirty="0"/>
              <a:t> </a:t>
            </a:r>
            <a:r>
              <a:rPr lang="en-IE" sz="2200" dirty="0" err="1"/>
              <a:t>el</a:t>
            </a:r>
            <a:r>
              <a:rPr lang="en-IE" sz="2200" dirty="0"/>
              <a:t> absentismo laboral debido al estrés.</a:t>
            </a:r>
          </a:p>
          <a:p>
            <a:pPr marL="1339850" indent="-538163">
              <a:buFont typeface="Arial" panose="020B0604020202020204" pitchFamily="34" charset="0"/>
              <a:buChar char="•"/>
            </a:pPr>
            <a:r>
              <a:rPr lang="en-IE" sz="2200" dirty="0"/>
              <a:t>Eliminación de llamadas telefónicas, </a:t>
            </a:r>
            <a:r>
              <a:rPr lang="en-IE" sz="2200" dirty="0" err="1"/>
              <a:t>mensajes</a:t>
            </a:r>
            <a:r>
              <a:rPr lang="en-IE" sz="2200" dirty="0"/>
              <a:t> o </a:t>
            </a:r>
            <a:r>
              <a:rPr lang="en-IE" sz="2200" dirty="0" err="1"/>
              <a:t>correos</a:t>
            </a:r>
            <a:r>
              <a:rPr lang="en-IE" sz="2200" dirty="0"/>
              <a:t> </a:t>
            </a:r>
            <a:r>
              <a:rPr lang="en-IE" sz="2200" dirty="0" err="1"/>
              <a:t>fuera</a:t>
            </a:r>
            <a:r>
              <a:rPr lang="en-IE" sz="2200" dirty="0"/>
              <a:t> de </a:t>
            </a:r>
            <a:r>
              <a:rPr lang="en-IE" sz="2200" dirty="0" err="1"/>
              <a:t>horario</a:t>
            </a:r>
            <a:r>
              <a:rPr lang="en-IE" sz="2200" dirty="0"/>
              <a:t>.</a:t>
            </a:r>
          </a:p>
          <a:p>
            <a:pPr marL="342900" indent="-342900">
              <a:buBlip>
                <a:blip r:embed="rId3">
                  <a:extLst>
                    <a:ext uri="{96DAC541-7B7A-43D3-8B79-37D633B846F1}">
                      <asvg:svgBlip xmlns:asvg="http://schemas.microsoft.com/office/drawing/2016/SVG/main" r:embed="rId4"/>
                    </a:ext>
                  </a:extLst>
                </a:blip>
              </a:buBlip>
            </a:pPr>
            <a:r>
              <a:rPr lang="en-IE" sz="2200" b="1" dirty="0"/>
              <a:t>3. Promover el plan: </a:t>
            </a:r>
            <a:r>
              <a:rPr lang="en-IE" sz="2200" dirty="0" err="1"/>
              <a:t>Asegúrate</a:t>
            </a:r>
            <a:r>
              <a:rPr lang="en-IE" sz="2200" dirty="0"/>
              <a:t> de que todos los miembros del equipo conocen el plan y tienen claros sus objetivos. Abre </a:t>
            </a:r>
            <a:r>
              <a:rPr lang="en-IE" sz="2200" dirty="0" err="1"/>
              <a:t>distintos</a:t>
            </a:r>
            <a:r>
              <a:rPr lang="en-IE" sz="2200" dirty="0"/>
              <a:t> </a:t>
            </a:r>
            <a:r>
              <a:rPr lang="en-IE" sz="2200" dirty="0" err="1"/>
              <a:t>canales</a:t>
            </a:r>
            <a:r>
              <a:rPr lang="en-IE" sz="2200" dirty="0"/>
              <a:t> de comunicación para que los empleados puedan dar su opinión sobre el plan y garantizar su éxito. </a:t>
            </a:r>
          </a:p>
          <a:p>
            <a:pPr marL="342900" indent="-342900">
              <a:buBlip>
                <a:blip r:embed="rId3">
                  <a:extLst>
                    <a:ext uri="{96DAC541-7B7A-43D3-8B79-37D633B846F1}">
                      <asvg:svgBlip xmlns:asvg="http://schemas.microsoft.com/office/drawing/2016/SVG/main" r:embed="rId4"/>
                    </a:ext>
                  </a:extLst>
                </a:blip>
              </a:buBlip>
            </a:pPr>
            <a:r>
              <a:rPr lang="en-IE" sz="2200" dirty="0" err="1"/>
              <a:t>Incentiva</a:t>
            </a:r>
            <a:r>
              <a:rPr lang="en-IE" sz="2200" dirty="0"/>
              <a:t> al </a:t>
            </a:r>
            <a:r>
              <a:rPr lang="en-IE" sz="2200" dirty="0" err="1"/>
              <a:t>equipo</a:t>
            </a:r>
            <a:r>
              <a:rPr lang="en-IE" sz="2200" dirty="0"/>
              <a:t> para que participe en el nuevo plan de bienestar creando contenidos atractivos, como boletines semanales de bienestar, contenidos que </a:t>
            </a:r>
            <a:r>
              <a:rPr lang="en-IE" sz="2200" dirty="0" err="1"/>
              <a:t>promuevan</a:t>
            </a:r>
            <a:r>
              <a:rPr lang="en-IE" sz="2200" dirty="0"/>
              <a:t> la </a:t>
            </a:r>
            <a:r>
              <a:rPr lang="en-IE" sz="2200" dirty="0" err="1"/>
              <a:t>desconexión</a:t>
            </a:r>
            <a:r>
              <a:rPr lang="en-IE" sz="2200" dirty="0"/>
              <a:t> o actividades de equipo no </a:t>
            </a:r>
            <a:r>
              <a:rPr lang="en-IE" sz="2200" dirty="0" err="1"/>
              <a:t>digitales</a:t>
            </a:r>
            <a:r>
              <a:rPr lang="en-IE" sz="2200" dirty="0"/>
              <a:t> (team-buildings), como clases de ejercicio o un paseo semanal en equipo.</a:t>
            </a:r>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5">
                  <a:extLst>
                    <a:ext uri="{96DAC541-7B7A-43D3-8B79-37D633B846F1}">
                      <asvg:svgBlip xmlns:asvg="http://schemas.microsoft.com/office/drawing/2016/SVG/main" r:embed="rId6"/>
                    </a:ext>
                  </a:extLst>
                </a:blip>
              </a:buBlip>
            </a:pPr>
            <a:endParaRPr lang="en-GB" dirty="0"/>
          </a:p>
          <a:p>
            <a:pPr marL="342900" indent="-342900">
              <a:buBlip>
                <a:blip r:embed="rId5">
                  <a:extLst>
                    <a:ext uri="{96DAC541-7B7A-43D3-8B79-37D633B846F1}">
                      <asvg:svgBlip xmlns:asvg="http://schemas.microsoft.com/office/drawing/2016/SVG/main" r:embed="rId6"/>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Creación de un Plan de </a:t>
            </a:r>
            <a:r>
              <a:rPr lang="en-IE" dirty="0" err="1"/>
              <a:t>Bienestar</a:t>
            </a:r>
            <a:r>
              <a:rPr lang="en-IE" dirty="0"/>
              <a:t> Digital </a:t>
            </a:r>
            <a:r>
              <a:rPr lang="en-IE" dirty="0" err="1"/>
              <a:t>Eficaz</a:t>
            </a:r>
            <a:endParaRPr lang="en-IE" dirty="0"/>
          </a:p>
          <a:p>
            <a:r>
              <a:rPr lang="en-GB" sz="3600" dirty="0"/>
              <a:t>	</a:t>
            </a:r>
          </a:p>
          <a:p>
            <a:endParaRPr lang="en-US" dirty="0"/>
          </a:p>
        </p:txBody>
      </p:sp>
    </p:spTree>
    <p:extLst>
      <p:ext uri="{BB962C8B-B14F-4D97-AF65-F5344CB8AC3E}">
        <p14:creationId xmlns:p14="http://schemas.microsoft.com/office/powerpoint/2010/main" val="10465501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04513"/>
            <a:ext cx="10925981" cy="3722048"/>
          </a:xfrm>
        </p:spPr>
        <p:txBody>
          <a:bodyPr/>
          <a:lstStyle/>
          <a:p>
            <a:pPr marL="0" indent="0"/>
            <a:endParaRPr lang="en-GB" sz="2200" dirty="0"/>
          </a:p>
          <a:p>
            <a:pPr marL="342900" indent="-342900">
              <a:buBlip>
                <a:blip r:embed="rId3">
                  <a:extLst>
                    <a:ext uri="{96DAC541-7B7A-43D3-8B79-37D633B846F1}">
                      <asvg:svgBlip xmlns:asvg="http://schemas.microsoft.com/office/drawing/2016/SVG/main" r:embed="rId4"/>
                    </a:ext>
                  </a:extLst>
                </a:blip>
              </a:buBlip>
            </a:pPr>
            <a:r>
              <a:rPr lang="en-GB" sz="2200" b="1" dirty="0"/>
              <a:t>4. </a:t>
            </a:r>
            <a:r>
              <a:rPr lang="en-GB" sz="2200" b="1" dirty="0" err="1"/>
              <a:t>Lidera</a:t>
            </a:r>
            <a:r>
              <a:rPr lang="en-GB" sz="2200" b="1" dirty="0"/>
              <a:t> y </a:t>
            </a:r>
            <a:r>
              <a:rPr lang="en-GB" sz="2200" b="1" dirty="0" err="1"/>
              <a:t>crea</a:t>
            </a:r>
            <a:r>
              <a:rPr lang="en-GB" sz="2200" b="1" dirty="0"/>
              <a:t> una cultura de desconexión: </a:t>
            </a:r>
            <a:r>
              <a:rPr lang="en-GB" sz="2200" dirty="0" err="1"/>
              <a:t>Predica</a:t>
            </a:r>
            <a:r>
              <a:rPr lang="en-GB" sz="2200" dirty="0"/>
              <a:t> con el ejemplo y </a:t>
            </a:r>
            <a:r>
              <a:rPr lang="en-GB" sz="2200" dirty="0" err="1"/>
              <a:t>fomenta</a:t>
            </a:r>
            <a:r>
              <a:rPr lang="en-GB" sz="2200" dirty="0"/>
              <a:t> una cultura saludable de desconexión en el lugar de trabajo. </a:t>
            </a:r>
            <a:r>
              <a:rPr lang="en-GB" sz="2200" dirty="0" err="1"/>
              <a:t>Demuestra</a:t>
            </a:r>
            <a:r>
              <a:rPr lang="en-GB" sz="2200" dirty="0"/>
              <a:t> a los empleados que está bien alejarse del escritorio y </a:t>
            </a:r>
            <a:r>
              <a:rPr lang="en-GB" sz="2200" dirty="0" err="1"/>
              <a:t>propón</a:t>
            </a:r>
            <a:r>
              <a:rPr lang="en-GB" sz="2200" dirty="0"/>
              <a:t> una actividad divertida y social en la que pueda participar todo el personal, como un club de </a:t>
            </a:r>
            <a:r>
              <a:rPr lang="en-GB" sz="2200" dirty="0" err="1"/>
              <a:t>senderismo</a:t>
            </a:r>
            <a:r>
              <a:rPr lang="en-GB" sz="2200" dirty="0"/>
              <a:t>.</a:t>
            </a:r>
          </a:p>
          <a:p>
            <a:pPr marL="342900" indent="-342900">
              <a:buBlip>
                <a:blip r:embed="rId3">
                  <a:extLst>
                    <a:ext uri="{96DAC541-7B7A-43D3-8B79-37D633B846F1}">
                      <asvg:svgBlip xmlns:asvg="http://schemas.microsoft.com/office/drawing/2016/SVG/main" r:embed="rId4"/>
                    </a:ext>
                  </a:extLst>
                </a:blip>
              </a:buBlip>
            </a:pPr>
            <a:r>
              <a:rPr lang="en-GB" sz="2200" b="1" dirty="0"/>
              <a:t>5. Incorporar el bienestar digital a todas las facetas de la </a:t>
            </a:r>
            <a:r>
              <a:rPr lang="en-GB" sz="2200" b="1" dirty="0" err="1"/>
              <a:t>vida</a:t>
            </a:r>
            <a:r>
              <a:rPr lang="en-GB" sz="2200" b="1" dirty="0"/>
              <a:t> : </a:t>
            </a:r>
            <a:r>
              <a:rPr lang="en-GB" sz="2200" dirty="0"/>
              <a:t>Los </a:t>
            </a:r>
            <a:r>
              <a:rPr lang="en-GB" sz="2200" dirty="0" err="1"/>
              <a:t>líderes</a:t>
            </a:r>
            <a:r>
              <a:rPr lang="en-GB" sz="2200" dirty="0"/>
              <a:t> deben asegurarse de que animan al personal a participar en el plan de bienestar y a hacer sugerencias y esfuerzos para </a:t>
            </a:r>
            <a:r>
              <a:rPr lang="en-GB" sz="2200" dirty="0" err="1"/>
              <a:t>mejorarlo</a:t>
            </a:r>
            <a:r>
              <a:rPr lang="en-GB" sz="2200" dirty="0"/>
              <a:t> </a:t>
            </a:r>
            <a:r>
              <a:rPr lang="en-GB" sz="2200" dirty="0" err="1"/>
              <a:t>constantemente</a:t>
            </a:r>
            <a:r>
              <a:rPr lang="en-GB" sz="2200" dirty="0"/>
              <a:t>. Cuando </a:t>
            </a:r>
            <a:r>
              <a:rPr lang="en-GB" sz="2200" dirty="0" err="1"/>
              <a:t>los</a:t>
            </a:r>
            <a:r>
              <a:rPr lang="en-GB" sz="2200" dirty="0"/>
              <a:t> </a:t>
            </a:r>
            <a:r>
              <a:rPr lang="en-GB" sz="2200" dirty="0" err="1"/>
              <a:t>trabajadores</a:t>
            </a:r>
            <a:r>
              <a:rPr lang="en-GB" sz="2200" dirty="0"/>
              <a:t> </a:t>
            </a:r>
            <a:r>
              <a:rPr lang="en-GB" sz="2200" dirty="0" err="1"/>
              <a:t>sienten</a:t>
            </a:r>
            <a:r>
              <a:rPr lang="en-GB" sz="2200" dirty="0"/>
              <a:t> que pueden opinar, es más probable que sean más productivos, estén más comprometidos y </a:t>
            </a:r>
            <a:r>
              <a:rPr lang="en-GB" sz="2200" dirty="0" err="1"/>
              <a:t>sean</a:t>
            </a:r>
            <a:r>
              <a:rPr lang="en-GB" sz="2200" dirty="0"/>
              <a:t> </a:t>
            </a:r>
            <a:r>
              <a:rPr lang="en-GB" sz="2200" dirty="0" err="1"/>
              <a:t>mejor</a:t>
            </a:r>
            <a:r>
              <a:rPr lang="en-GB" sz="2200" dirty="0"/>
              <a:t> valorados. Los directivos pueden nombrar a un embajador del </a:t>
            </a:r>
            <a:r>
              <a:rPr lang="en-GB" sz="2200" dirty="0" err="1"/>
              <a:t>bienestar</a:t>
            </a:r>
            <a:r>
              <a:rPr lang="en-GB" sz="2200" dirty="0"/>
              <a:t> con el fin de mejorar la moral y hacer que el lugar de trabajo sea más feliz y </a:t>
            </a:r>
            <a:r>
              <a:rPr lang="en-GB" sz="2200" dirty="0" err="1"/>
              <a:t>dinámico</a:t>
            </a:r>
            <a:r>
              <a:rPr lang="en-GB" sz="2200" dirty="0"/>
              <a:t>.</a:t>
            </a:r>
          </a:p>
          <a:p>
            <a:pPr marL="342900" indent="-342900">
              <a:buBlip>
                <a:blip r:embed="rId3">
                  <a:extLst>
                    <a:ext uri="{96DAC541-7B7A-43D3-8B79-37D633B846F1}">
                      <asvg:svgBlip xmlns:asvg="http://schemas.microsoft.com/office/drawing/2016/SVG/main" r:embed="rId4"/>
                    </a:ext>
                  </a:extLst>
                </a:blip>
              </a:buBlip>
            </a:pPr>
            <a:r>
              <a:rPr lang="en-GB" sz="2200" dirty="0" err="1"/>
              <a:t>También</a:t>
            </a:r>
            <a:r>
              <a:rPr lang="en-GB" sz="2200" dirty="0"/>
              <a:t> es </a:t>
            </a:r>
            <a:r>
              <a:rPr lang="en-GB" sz="2200" dirty="0" err="1"/>
              <a:t>necesario</a:t>
            </a:r>
            <a:r>
              <a:rPr lang="en-GB" sz="2200" dirty="0"/>
              <a:t> tener en </a:t>
            </a:r>
            <a:r>
              <a:rPr lang="en-GB" sz="2200" dirty="0" err="1"/>
              <a:t>cuenta</a:t>
            </a:r>
            <a:r>
              <a:rPr lang="en-GB" sz="2200" dirty="0"/>
              <a:t> la </a:t>
            </a:r>
            <a:r>
              <a:rPr lang="en-GB" sz="2200" dirty="0" err="1"/>
              <a:t>carga</a:t>
            </a:r>
            <a:r>
              <a:rPr lang="en-GB" sz="2200" dirty="0"/>
              <a:t> de </a:t>
            </a:r>
            <a:r>
              <a:rPr lang="en-GB" sz="2200" dirty="0" err="1"/>
              <a:t>trabajo</a:t>
            </a:r>
            <a:r>
              <a:rPr lang="en-GB" sz="2200" dirty="0"/>
              <a:t> digital a la hora de realizar </a:t>
            </a:r>
            <a:r>
              <a:rPr lang="en-GB" sz="2200" dirty="0" err="1"/>
              <a:t>evaluaciones</a:t>
            </a:r>
            <a:r>
              <a:rPr lang="en-GB" sz="2200" dirty="0"/>
              <a:t> del rendimiento del personal</a:t>
            </a:r>
            <a:r>
              <a:rPr lang="en-GB" dirty="0"/>
              <a:t>.</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29125" y="702686"/>
            <a:ext cx="10595237" cy="803654"/>
          </a:xfrm>
        </p:spPr>
        <p:txBody>
          <a:bodyPr/>
          <a:lstStyle/>
          <a:p>
            <a:r>
              <a:rPr lang="en-IE" dirty="0"/>
              <a:t>Creación de un Plan de </a:t>
            </a:r>
            <a:r>
              <a:rPr lang="en-IE" dirty="0" err="1"/>
              <a:t>Bienestar</a:t>
            </a:r>
            <a:r>
              <a:rPr lang="en-IE" dirty="0"/>
              <a:t> Digital </a:t>
            </a:r>
            <a:r>
              <a:rPr lang="en-IE" dirty="0" err="1"/>
              <a:t>Eficaz</a:t>
            </a:r>
            <a:endParaRPr lang="en-IE" dirty="0"/>
          </a:p>
          <a:p>
            <a:r>
              <a:rPr lang="en-GB" sz="3600" dirty="0"/>
              <a:t>	 </a:t>
            </a:r>
          </a:p>
          <a:p>
            <a:endParaRPr lang="en-US" dirty="0"/>
          </a:p>
        </p:txBody>
      </p:sp>
    </p:spTree>
    <p:extLst>
      <p:ext uri="{BB962C8B-B14F-4D97-AF65-F5344CB8AC3E}">
        <p14:creationId xmlns:p14="http://schemas.microsoft.com/office/powerpoint/2010/main" val="23779275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4595EC-3258-AB68-D16D-79227F4386BD}"/>
              </a:ext>
            </a:extLst>
          </p:cNvPr>
          <p:cNvSpPr>
            <a:spLocks noGrp="1"/>
          </p:cNvSpPr>
          <p:nvPr>
            <p:ph type="body" sz="quarter" idx="18"/>
          </p:nvPr>
        </p:nvSpPr>
        <p:spPr>
          <a:xfrm>
            <a:off x="992776" y="1882894"/>
            <a:ext cx="4565949" cy="3025975"/>
          </a:xfrm>
        </p:spPr>
        <p:txBody>
          <a:bodyPr/>
          <a:lstStyle/>
          <a:p>
            <a:pPr marL="0"/>
            <a:r>
              <a:rPr lang="en-IE" dirty="0"/>
              <a:t>Hay 5 pasos esenciales a la hora de crear una política de Bienestar Digital, en los que profundizaremos en las siguientes diapositivas.</a:t>
            </a:r>
          </a:p>
          <a:p>
            <a:pPr marL="0"/>
            <a:r>
              <a:rPr lang="en-IE" dirty="0"/>
              <a:t>Es importante seguir cada paso para garantizar una política eficaz a la que todos los empleados puedan remitirse en caso necesario.</a:t>
            </a:r>
          </a:p>
          <a:p>
            <a:endParaRPr lang="en-GB" dirty="0"/>
          </a:p>
          <a:p>
            <a:endParaRPr lang="en-GB" dirty="0"/>
          </a:p>
          <a:p>
            <a:endParaRPr lang="en-ZA" dirty="0"/>
          </a:p>
        </p:txBody>
      </p:sp>
      <p:sp>
        <p:nvSpPr>
          <p:cNvPr id="3" name="Text Placeholder 2">
            <a:extLst>
              <a:ext uri="{FF2B5EF4-FFF2-40B4-BE49-F238E27FC236}">
                <a16:creationId xmlns:a16="http://schemas.microsoft.com/office/drawing/2014/main" id="{43681BD0-9313-4F1B-C18D-27E3FCB67156}"/>
              </a:ext>
            </a:extLst>
          </p:cNvPr>
          <p:cNvSpPr>
            <a:spLocks noGrp="1"/>
          </p:cNvSpPr>
          <p:nvPr>
            <p:ph type="body" sz="quarter" idx="16"/>
          </p:nvPr>
        </p:nvSpPr>
        <p:spPr>
          <a:xfrm>
            <a:off x="992776" y="639721"/>
            <a:ext cx="4990998" cy="992652"/>
          </a:xfrm>
        </p:spPr>
        <p:txBody>
          <a:bodyPr/>
          <a:lstStyle/>
          <a:p>
            <a:r>
              <a:rPr lang="en-IE" sz="3600" dirty="0"/>
              <a:t>Crear una política de </a:t>
            </a:r>
            <a:r>
              <a:rPr lang="en-IE" sz="3600" dirty="0" err="1"/>
              <a:t>Bienestar</a:t>
            </a:r>
            <a:r>
              <a:rPr lang="en-IE" sz="3600" dirty="0"/>
              <a:t> </a:t>
            </a:r>
            <a:r>
              <a:rPr lang="en-IE" dirty="0"/>
              <a:t>D</a:t>
            </a:r>
            <a:r>
              <a:rPr lang="en-IE" sz="3600" dirty="0"/>
              <a:t>igital</a:t>
            </a:r>
          </a:p>
        </p:txBody>
      </p:sp>
      <p:sp>
        <p:nvSpPr>
          <p:cNvPr id="4" name="TextBox 3">
            <a:extLst>
              <a:ext uri="{FF2B5EF4-FFF2-40B4-BE49-F238E27FC236}">
                <a16:creationId xmlns:a16="http://schemas.microsoft.com/office/drawing/2014/main" id="{2F1B7551-CC3A-9484-725C-1B43C904666B}"/>
              </a:ext>
            </a:extLst>
          </p:cNvPr>
          <p:cNvSpPr txBox="1"/>
          <p:nvPr/>
        </p:nvSpPr>
        <p:spPr>
          <a:xfrm>
            <a:off x="992776" y="4999776"/>
            <a:ext cx="2990850" cy="369332"/>
          </a:xfrm>
          <a:prstGeom prst="rect">
            <a:avLst/>
          </a:prstGeom>
          <a:noFill/>
        </p:spPr>
        <p:txBody>
          <a:bodyPr wrap="square" rtlCol="0">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Fuente</a:t>
            </a:r>
            <a:endParaRPr lang="en-IE" dirty="0">
              <a:solidFill>
                <a:schemeClr val="bg1"/>
              </a:solidFill>
            </a:endParaRPr>
          </a:p>
        </p:txBody>
      </p:sp>
      <p:sp>
        <p:nvSpPr>
          <p:cNvPr id="8" name="TextBox 7">
            <a:extLst>
              <a:ext uri="{FF2B5EF4-FFF2-40B4-BE49-F238E27FC236}">
                <a16:creationId xmlns:a16="http://schemas.microsoft.com/office/drawing/2014/main" id="{1E29EF1B-5868-8E9F-FFC4-F3C6E9531E2B}"/>
              </a:ext>
            </a:extLst>
          </p:cNvPr>
          <p:cNvSpPr txBox="1"/>
          <p:nvPr/>
        </p:nvSpPr>
        <p:spPr>
          <a:xfrm>
            <a:off x="6978129" y="378111"/>
            <a:ext cx="4378451" cy="523220"/>
          </a:xfrm>
          <a:prstGeom prst="rect">
            <a:avLst/>
          </a:prstGeom>
          <a:noFill/>
        </p:spPr>
        <p:txBody>
          <a:bodyPr wrap="square" rtlCol="0">
            <a:spAutoFit/>
          </a:bodyPr>
          <a:lstStyle/>
          <a:p>
            <a:r>
              <a:rPr lang="en-IE" sz="2800" b="1" dirty="0">
                <a:solidFill>
                  <a:schemeClr val="accent3"/>
                </a:solidFill>
              </a:rPr>
              <a:t>Los Cinco Pasos:</a:t>
            </a:r>
          </a:p>
        </p:txBody>
      </p:sp>
      <p:sp>
        <p:nvSpPr>
          <p:cNvPr id="9" name="TextBox 8">
            <a:extLst>
              <a:ext uri="{FF2B5EF4-FFF2-40B4-BE49-F238E27FC236}">
                <a16:creationId xmlns:a16="http://schemas.microsoft.com/office/drawing/2014/main" id="{32A30DA5-D5FC-B9D5-2C87-14A7F6FC3ECD}"/>
              </a:ext>
            </a:extLst>
          </p:cNvPr>
          <p:cNvSpPr txBox="1"/>
          <p:nvPr/>
        </p:nvSpPr>
        <p:spPr>
          <a:xfrm>
            <a:off x="6815290" y="1632373"/>
            <a:ext cx="4990998" cy="3508653"/>
          </a:xfrm>
          <a:prstGeom prst="rect">
            <a:avLst/>
          </a:prstGeom>
          <a:noFill/>
        </p:spPr>
        <p:txBody>
          <a:bodyPr wrap="square" rtlCol="0">
            <a:spAutoFit/>
          </a:bodyPr>
          <a:lstStyle/>
          <a:p>
            <a:pPr marL="342900" indent="-342900">
              <a:buAutoNum type="arabicPeriod"/>
            </a:pPr>
            <a:r>
              <a:rPr lang="en-IE" sz="2400" dirty="0" err="1">
                <a:solidFill>
                  <a:srgbClr val="000000"/>
                </a:solidFill>
              </a:rPr>
              <a:t>Expón</a:t>
            </a:r>
            <a:r>
              <a:rPr lang="en-IE" sz="2400" dirty="0">
                <a:solidFill>
                  <a:srgbClr val="000000"/>
                </a:solidFill>
              </a:rPr>
              <a:t> las </a:t>
            </a:r>
            <a:r>
              <a:rPr lang="en-IE" sz="2400" dirty="0" err="1">
                <a:solidFill>
                  <a:srgbClr val="000000"/>
                </a:solidFill>
              </a:rPr>
              <a:t>necesidades</a:t>
            </a:r>
            <a:r>
              <a:rPr lang="en-IE" sz="2400" dirty="0">
                <a:solidFill>
                  <a:srgbClr val="000000"/>
                </a:solidFill>
              </a:rPr>
              <a:t> de la </a:t>
            </a:r>
            <a:r>
              <a:rPr lang="en-IE" sz="2400" dirty="0" err="1">
                <a:solidFill>
                  <a:srgbClr val="000000"/>
                </a:solidFill>
              </a:rPr>
              <a:t>organización</a:t>
            </a:r>
            <a:endParaRPr lang="en-IE" sz="2400" dirty="0">
              <a:solidFill>
                <a:srgbClr val="000000"/>
              </a:solidFill>
            </a:endParaRPr>
          </a:p>
          <a:p>
            <a:pPr marL="342900" indent="-342900">
              <a:buAutoNum type="arabicPeriod"/>
            </a:pPr>
            <a:r>
              <a:rPr lang="en-IE" sz="2400" dirty="0" err="1">
                <a:solidFill>
                  <a:srgbClr val="000000"/>
                </a:solidFill>
              </a:rPr>
              <a:t>Explica</a:t>
            </a:r>
            <a:r>
              <a:rPr lang="en-IE" sz="2400" dirty="0">
                <a:solidFill>
                  <a:srgbClr val="000000"/>
                </a:solidFill>
              </a:rPr>
              <a:t> </a:t>
            </a:r>
            <a:r>
              <a:rPr lang="en-IE" sz="2400" dirty="0" err="1">
                <a:solidFill>
                  <a:srgbClr val="000000"/>
                </a:solidFill>
              </a:rPr>
              <a:t>el</a:t>
            </a:r>
            <a:r>
              <a:rPr lang="en-IE" sz="2400" dirty="0">
                <a:solidFill>
                  <a:srgbClr val="000000"/>
                </a:solidFill>
              </a:rPr>
              <a:t> </a:t>
            </a:r>
            <a:r>
              <a:rPr lang="en-IE" sz="2400" dirty="0" err="1">
                <a:solidFill>
                  <a:srgbClr val="000000"/>
                </a:solidFill>
              </a:rPr>
              <a:t>propósito</a:t>
            </a:r>
            <a:r>
              <a:rPr lang="en-IE" sz="2400" dirty="0">
                <a:solidFill>
                  <a:srgbClr val="000000"/>
                </a:solidFill>
              </a:rPr>
              <a:t> de la </a:t>
            </a:r>
            <a:r>
              <a:rPr lang="en-IE" sz="2400" dirty="0" err="1">
                <a:solidFill>
                  <a:srgbClr val="000000"/>
                </a:solidFill>
              </a:rPr>
              <a:t>política</a:t>
            </a:r>
            <a:r>
              <a:rPr lang="en-IE" sz="2400" dirty="0">
                <a:solidFill>
                  <a:srgbClr val="000000"/>
                </a:solidFill>
              </a:rPr>
              <a:t> de </a:t>
            </a:r>
            <a:r>
              <a:rPr lang="en-IE" sz="2400" dirty="0" err="1">
                <a:solidFill>
                  <a:srgbClr val="000000"/>
                </a:solidFill>
              </a:rPr>
              <a:t>bienestar</a:t>
            </a:r>
            <a:endParaRPr lang="en-IE" sz="2400" dirty="0">
              <a:solidFill>
                <a:srgbClr val="000000"/>
              </a:solidFill>
            </a:endParaRPr>
          </a:p>
          <a:p>
            <a:pPr marL="342900" indent="-342900">
              <a:buAutoNum type="arabicPeriod"/>
            </a:pPr>
            <a:r>
              <a:rPr lang="en-IE" sz="2400" dirty="0" err="1">
                <a:solidFill>
                  <a:srgbClr val="000000"/>
                </a:solidFill>
              </a:rPr>
              <a:t>Objetivos</a:t>
            </a:r>
            <a:r>
              <a:rPr lang="en-IE" sz="2400" dirty="0">
                <a:solidFill>
                  <a:srgbClr val="000000"/>
                </a:solidFill>
              </a:rPr>
              <a:t> de la </a:t>
            </a:r>
            <a:r>
              <a:rPr lang="en-IE" sz="2400" dirty="0" err="1">
                <a:solidFill>
                  <a:srgbClr val="000000"/>
                </a:solidFill>
              </a:rPr>
              <a:t>política</a:t>
            </a:r>
            <a:endParaRPr lang="en-IE" sz="2400" dirty="0">
              <a:solidFill>
                <a:srgbClr val="000000"/>
              </a:solidFill>
            </a:endParaRPr>
          </a:p>
          <a:p>
            <a:pPr marL="342900" indent="-342900">
              <a:buFontTx/>
              <a:buAutoNum type="arabicPeriod"/>
            </a:pPr>
            <a:r>
              <a:rPr lang="en-IE" sz="2400" dirty="0" err="1">
                <a:solidFill>
                  <a:srgbClr val="000000"/>
                </a:solidFill>
              </a:rPr>
              <a:t>Communícate</a:t>
            </a:r>
            <a:r>
              <a:rPr lang="en-IE" sz="2400" dirty="0">
                <a:solidFill>
                  <a:srgbClr val="000000"/>
                </a:solidFill>
              </a:rPr>
              <a:t> de forma eficaz</a:t>
            </a:r>
          </a:p>
          <a:p>
            <a:pPr marL="342900" indent="-342900">
              <a:buFontTx/>
              <a:buAutoNum type="arabicPeriod"/>
            </a:pPr>
            <a:r>
              <a:rPr lang="en-IE" sz="2400" dirty="0" err="1">
                <a:solidFill>
                  <a:srgbClr val="000000"/>
                </a:solidFill>
              </a:rPr>
              <a:t>Revisa</a:t>
            </a:r>
            <a:r>
              <a:rPr lang="en-IE" sz="2400" dirty="0">
                <a:solidFill>
                  <a:srgbClr val="000000"/>
                </a:solidFill>
              </a:rPr>
              <a:t> y </a:t>
            </a:r>
            <a:r>
              <a:rPr lang="en-IE" sz="2400" dirty="0" err="1">
                <a:solidFill>
                  <a:srgbClr val="000000"/>
                </a:solidFill>
              </a:rPr>
              <a:t>controla</a:t>
            </a:r>
            <a:r>
              <a:rPr lang="en-IE" sz="2400" dirty="0">
                <a:solidFill>
                  <a:srgbClr val="000000"/>
                </a:solidFill>
              </a:rPr>
              <a:t> </a:t>
            </a:r>
            <a:r>
              <a:rPr lang="en-IE" sz="2400" dirty="0" err="1">
                <a:solidFill>
                  <a:srgbClr val="000000"/>
                </a:solidFill>
              </a:rPr>
              <a:t>el</a:t>
            </a:r>
            <a:r>
              <a:rPr lang="en-IE" sz="2400" dirty="0">
                <a:solidFill>
                  <a:srgbClr val="000000"/>
                </a:solidFill>
              </a:rPr>
              <a:t> </a:t>
            </a:r>
            <a:r>
              <a:rPr lang="en-IE" sz="2400" dirty="0" err="1">
                <a:solidFill>
                  <a:srgbClr val="000000"/>
                </a:solidFill>
              </a:rPr>
              <a:t>proceso</a:t>
            </a:r>
            <a:endParaRPr lang="en-IE" sz="2400" dirty="0">
              <a:solidFill>
                <a:srgbClr val="000000"/>
              </a:solidFill>
            </a:endParaRPr>
          </a:p>
          <a:p>
            <a:endParaRPr lang="en-IE" sz="1800" dirty="0"/>
          </a:p>
          <a:p>
            <a:pPr marL="342900" indent="-342900">
              <a:buAutoNum type="arabicPeriod"/>
            </a:pPr>
            <a:endParaRPr lang="en-IE" sz="1800" dirty="0"/>
          </a:p>
          <a:p>
            <a:endParaRPr lang="en-IE" dirty="0"/>
          </a:p>
        </p:txBody>
      </p:sp>
    </p:spTree>
    <p:extLst>
      <p:ext uri="{BB962C8B-B14F-4D97-AF65-F5344CB8AC3E}">
        <p14:creationId xmlns:p14="http://schemas.microsoft.com/office/powerpoint/2010/main" val="35092166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04513"/>
            <a:ext cx="10925981" cy="3722048"/>
          </a:xfrm>
        </p:spPr>
        <p:txBody>
          <a:bodyPr/>
          <a:lstStyle/>
          <a:p>
            <a:pPr marL="0" indent="0"/>
            <a:endParaRPr lang="en-GB" dirty="0"/>
          </a:p>
          <a:p>
            <a:pPr>
              <a:lnSpc>
                <a:spcPct val="107000"/>
              </a:lnSpc>
              <a:spcAft>
                <a:spcPts val="800"/>
              </a:spcAft>
            </a:pPr>
            <a:r>
              <a:rPr lang="en-IE" sz="2200" dirty="0">
                <a:effectLst/>
                <a:latin typeface="Calibri" panose="020F0502020204030204" pitchFamily="34" charset="0"/>
                <a:ea typeface="Calibri" panose="020F0502020204030204" pitchFamily="34" charset="0"/>
              </a:rPr>
              <a:t>El "cómo y por qué" es un paso importante a la hora de redactar una política de bienestar. Esto te ayudará a ser transparente con los miembros del equipo y a garantizar que las </a:t>
            </a:r>
            <a:r>
              <a:rPr lang="en-IE" sz="2200" dirty="0" err="1">
                <a:effectLst/>
                <a:latin typeface="Calibri" panose="020F0502020204030204" pitchFamily="34" charset="0"/>
                <a:ea typeface="Calibri" panose="020F0502020204030204" pitchFamily="34" charset="0"/>
              </a:rPr>
              <a:t>medidas</a:t>
            </a:r>
            <a:r>
              <a:rPr lang="en-IE" sz="2200" dirty="0">
                <a:effectLst/>
                <a:latin typeface="Calibri" panose="020F0502020204030204" pitchFamily="34" charset="0"/>
                <a:ea typeface="Calibri" panose="020F0502020204030204" pitchFamily="34" charset="0"/>
              </a:rPr>
              <a:t> </a:t>
            </a:r>
            <a:r>
              <a:rPr lang="en-IE" sz="2200" dirty="0" err="1">
                <a:effectLst/>
                <a:latin typeface="Calibri" panose="020F0502020204030204" pitchFamily="34" charset="0"/>
                <a:ea typeface="Calibri" panose="020F0502020204030204" pitchFamily="34" charset="0"/>
              </a:rPr>
              <a:t>sean</a:t>
            </a:r>
            <a:r>
              <a:rPr lang="en-IE" sz="2200" dirty="0">
                <a:effectLst/>
                <a:latin typeface="Calibri" panose="020F0502020204030204" pitchFamily="34" charset="0"/>
                <a:ea typeface="Calibri" panose="020F0502020204030204" pitchFamily="34" charset="0"/>
              </a:rPr>
              <a:t> </a:t>
            </a:r>
            <a:r>
              <a:rPr lang="en-IE" sz="2200" dirty="0" err="1">
                <a:effectLst/>
                <a:latin typeface="Calibri" panose="020F0502020204030204" pitchFamily="34" charset="0"/>
                <a:ea typeface="Calibri" panose="020F0502020204030204" pitchFamily="34" charset="0"/>
              </a:rPr>
              <a:t>eficaces</a:t>
            </a:r>
            <a:r>
              <a:rPr lang="en-IE" sz="2200" dirty="0">
                <a:effectLst/>
                <a:latin typeface="Calibri" panose="020F0502020204030204" pitchFamily="34" charset="0"/>
                <a:ea typeface="Calibri" panose="020F0502020204030204" pitchFamily="34" charset="0"/>
              </a:rPr>
              <a:t>.</a:t>
            </a:r>
          </a:p>
          <a:p>
            <a:pPr>
              <a:lnSpc>
                <a:spcPct val="107000"/>
              </a:lnSpc>
              <a:spcAft>
                <a:spcPts val="800"/>
              </a:spcAft>
            </a:pPr>
            <a:r>
              <a:rPr lang="en-IE" sz="2200" dirty="0">
                <a:effectLst/>
                <a:latin typeface="Calibri" panose="020F0502020204030204" pitchFamily="34" charset="0"/>
                <a:ea typeface="Calibri" panose="020F0502020204030204" pitchFamily="34" charset="0"/>
              </a:rPr>
              <a:t>Es importante que expliques cómo y por qué el bienestar mental puede afectar a los miembros del equipo, además de </a:t>
            </a:r>
            <a:r>
              <a:rPr lang="en-IE" sz="2200" dirty="0" err="1">
                <a:effectLst/>
                <a:latin typeface="Calibri" panose="020F0502020204030204" pitchFamily="34" charset="0"/>
                <a:ea typeface="Calibri" panose="020F0502020204030204" pitchFamily="34" charset="0"/>
              </a:rPr>
              <a:t>destacar</a:t>
            </a:r>
            <a:r>
              <a:rPr lang="en-IE" sz="2200" dirty="0">
                <a:effectLst/>
                <a:latin typeface="Calibri" panose="020F0502020204030204" pitchFamily="34" charset="0"/>
                <a:ea typeface="Calibri" panose="020F0502020204030204" pitchFamily="34" charset="0"/>
              </a:rPr>
              <a:t> la </a:t>
            </a:r>
            <a:r>
              <a:rPr lang="en-IE" sz="2200" dirty="0" err="1">
                <a:effectLst/>
                <a:latin typeface="Calibri" panose="020F0502020204030204" pitchFamily="34" charset="0"/>
                <a:ea typeface="Calibri" panose="020F0502020204030204" pitchFamily="34" charset="0"/>
              </a:rPr>
              <a:t>importancia</a:t>
            </a:r>
            <a:r>
              <a:rPr lang="en-IE" sz="2200" dirty="0">
                <a:effectLst/>
                <a:latin typeface="Calibri" panose="020F0502020204030204" pitchFamily="34" charset="0"/>
                <a:ea typeface="Calibri" panose="020F0502020204030204" pitchFamily="34" charset="0"/>
              </a:rPr>
              <a:t> de la </a:t>
            </a:r>
            <a:r>
              <a:rPr lang="en-IE" sz="2200" dirty="0" err="1">
                <a:effectLst/>
                <a:latin typeface="Calibri" panose="020F0502020204030204" pitchFamily="34" charset="0"/>
                <a:ea typeface="Calibri" panose="020F0502020204030204" pitchFamily="34" charset="0"/>
              </a:rPr>
              <a:t>salud</a:t>
            </a:r>
            <a:r>
              <a:rPr lang="en-IE" sz="2200" dirty="0">
                <a:effectLst/>
                <a:latin typeface="Calibri" panose="020F0502020204030204" pitchFamily="34" charset="0"/>
                <a:ea typeface="Calibri" panose="020F0502020204030204" pitchFamily="34" charset="0"/>
              </a:rPr>
              <a:t> mental </a:t>
            </a:r>
            <a:r>
              <a:rPr lang="en-IE" sz="2200" dirty="0" err="1">
                <a:effectLst/>
                <a:latin typeface="Calibri" panose="020F0502020204030204" pitchFamily="34" charset="0"/>
                <a:ea typeface="Calibri" panose="020F0502020204030204" pitchFamily="34" charset="0"/>
              </a:rPr>
              <a:t>en</a:t>
            </a:r>
            <a:r>
              <a:rPr lang="en-IE" sz="2200" dirty="0">
                <a:effectLst/>
                <a:latin typeface="Calibri" panose="020F0502020204030204" pitchFamily="34" charset="0"/>
                <a:ea typeface="Calibri" panose="020F0502020204030204" pitchFamily="34" charset="0"/>
              </a:rPr>
              <a:t> </a:t>
            </a:r>
            <a:r>
              <a:rPr lang="en-IE" sz="2200" dirty="0" err="1">
                <a:effectLst/>
                <a:latin typeface="Calibri" panose="020F0502020204030204" pitchFamily="34" charset="0"/>
                <a:ea typeface="Calibri" panose="020F0502020204030204" pitchFamily="34" charset="0"/>
              </a:rPr>
              <a:t>el</a:t>
            </a:r>
            <a:r>
              <a:rPr lang="en-IE" sz="2200" dirty="0">
                <a:effectLst/>
                <a:latin typeface="Calibri" panose="020F0502020204030204" pitchFamily="34" charset="0"/>
                <a:ea typeface="Calibri" panose="020F0502020204030204" pitchFamily="34" charset="0"/>
              </a:rPr>
              <a:t> </a:t>
            </a:r>
            <a:r>
              <a:rPr lang="en-IE" sz="2200" dirty="0" err="1">
                <a:effectLst/>
                <a:latin typeface="Calibri" panose="020F0502020204030204" pitchFamily="34" charset="0"/>
                <a:ea typeface="Calibri" panose="020F0502020204030204" pitchFamily="34" charset="0"/>
              </a:rPr>
              <a:t>trabajo</a:t>
            </a:r>
            <a:r>
              <a:rPr lang="en-IE" sz="2200" dirty="0">
                <a:effectLst/>
                <a:latin typeface="Calibri" panose="020F0502020204030204" pitchFamily="34" charset="0"/>
                <a:ea typeface="Calibri" panose="020F0502020204030204" pitchFamily="34" charset="0"/>
              </a:rPr>
              <a:t>. También puedes explicar la </a:t>
            </a:r>
            <a:r>
              <a:rPr lang="en-IE" sz="2200" dirty="0" err="1">
                <a:effectLst/>
                <a:latin typeface="Calibri" panose="020F0502020204030204" pitchFamily="34" charset="0"/>
                <a:ea typeface="Calibri" panose="020F0502020204030204" pitchFamily="34" charset="0"/>
              </a:rPr>
              <a:t>cultura</a:t>
            </a:r>
            <a:r>
              <a:rPr lang="en-IE" sz="2200" dirty="0">
                <a:effectLst/>
                <a:latin typeface="Calibri" panose="020F0502020204030204" pitchFamily="34" charset="0"/>
                <a:ea typeface="Calibri" panose="020F0502020204030204" pitchFamily="34" charset="0"/>
              </a:rPr>
              <a:t> de </a:t>
            </a:r>
            <a:r>
              <a:rPr lang="en-IE" sz="2200" dirty="0" err="1">
                <a:effectLst/>
                <a:latin typeface="Calibri" panose="020F0502020204030204" pitchFamily="34" charset="0"/>
                <a:ea typeface="Calibri" panose="020F0502020204030204" pitchFamily="34" charset="0"/>
              </a:rPr>
              <a:t>tu</a:t>
            </a:r>
            <a:r>
              <a:rPr lang="en-IE" sz="2200" dirty="0">
                <a:effectLst/>
                <a:latin typeface="Calibri" panose="020F0502020204030204" pitchFamily="34" charset="0"/>
                <a:ea typeface="Calibri" panose="020F0502020204030204" pitchFamily="34" charset="0"/>
              </a:rPr>
              <a:t> </a:t>
            </a:r>
            <a:r>
              <a:rPr lang="en-IE" sz="2200" dirty="0" err="1">
                <a:effectLst/>
                <a:latin typeface="Calibri" panose="020F0502020204030204" pitchFamily="34" charset="0"/>
                <a:ea typeface="Calibri" panose="020F0502020204030204" pitchFamily="34" charset="0"/>
              </a:rPr>
              <a:t>organización</a:t>
            </a:r>
            <a:r>
              <a:rPr lang="en-IE" sz="2200" dirty="0">
                <a:effectLst/>
                <a:latin typeface="Calibri" panose="020F0502020204030204" pitchFamily="34" charset="0"/>
                <a:ea typeface="Calibri" panose="020F0502020204030204" pitchFamily="34" charset="0"/>
              </a:rPr>
              <a:t> y </a:t>
            </a:r>
            <a:r>
              <a:rPr lang="en-IE" sz="2200" dirty="0" err="1">
                <a:effectLst/>
                <a:latin typeface="Calibri" panose="020F0502020204030204" pitchFamily="34" charset="0"/>
                <a:ea typeface="Calibri" panose="020F0502020204030204" pitchFamily="34" charset="0"/>
              </a:rPr>
              <a:t>cómo</a:t>
            </a:r>
            <a:r>
              <a:rPr lang="en-IE" sz="2200" dirty="0">
                <a:effectLst/>
                <a:latin typeface="Calibri" panose="020F0502020204030204" pitchFamily="34" charset="0"/>
                <a:ea typeface="Calibri" panose="020F0502020204030204" pitchFamily="34" charset="0"/>
              </a:rPr>
              <a:t> </a:t>
            </a:r>
            <a:r>
              <a:rPr lang="en-IE" sz="2200" dirty="0" err="1">
                <a:effectLst/>
                <a:latin typeface="Calibri" panose="020F0502020204030204" pitchFamily="34" charset="0"/>
                <a:ea typeface="Calibri" panose="020F0502020204030204" pitchFamily="34" charset="0"/>
              </a:rPr>
              <a:t>esta</a:t>
            </a:r>
            <a:r>
              <a:rPr lang="en-IE" sz="2200" dirty="0">
                <a:effectLst/>
                <a:latin typeface="Calibri" panose="020F0502020204030204" pitchFamily="34" charset="0"/>
                <a:ea typeface="Calibri" panose="020F0502020204030204" pitchFamily="34" charset="0"/>
              </a:rPr>
              <a:t> </a:t>
            </a:r>
            <a:r>
              <a:rPr lang="en-IE" sz="2200" dirty="0" err="1">
                <a:effectLst/>
                <a:latin typeface="Calibri" panose="020F0502020204030204" pitchFamily="34" charset="0"/>
                <a:ea typeface="Calibri" panose="020F0502020204030204" pitchFamily="34" charset="0"/>
              </a:rPr>
              <a:t>influye</a:t>
            </a:r>
            <a:r>
              <a:rPr lang="en-IE" sz="2200" dirty="0">
                <a:effectLst/>
                <a:latin typeface="Calibri" panose="020F0502020204030204" pitchFamily="34" charset="0"/>
                <a:ea typeface="Calibri" panose="020F0502020204030204" pitchFamily="34" charset="0"/>
              </a:rPr>
              <a:t> </a:t>
            </a:r>
            <a:r>
              <a:rPr lang="en-IE" sz="2200" dirty="0">
                <a:latin typeface="Calibri" panose="020F0502020204030204" pitchFamily="34" charset="0"/>
                <a:ea typeface="Calibri" panose="020F0502020204030204" pitchFamily="34" charset="0"/>
              </a:rPr>
              <a:t>en </a:t>
            </a:r>
            <a:r>
              <a:rPr lang="en-IE" sz="2200" dirty="0" err="1">
                <a:latin typeface="Calibri" panose="020F0502020204030204" pitchFamily="34" charset="0"/>
                <a:ea typeface="Calibri" panose="020F0502020204030204" pitchFamily="34" charset="0"/>
              </a:rPr>
              <a:t>el</a:t>
            </a:r>
            <a:r>
              <a:rPr lang="en-IE" sz="2200" dirty="0">
                <a:latin typeface="Calibri" panose="020F0502020204030204" pitchFamily="34" charset="0"/>
                <a:ea typeface="Calibri" panose="020F0502020204030204" pitchFamily="34" charset="0"/>
              </a:rPr>
              <a:t> </a:t>
            </a:r>
            <a:r>
              <a:rPr lang="en-IE" sz="2200" dirty="0" err="1">
                <a:latin typeface="Calibri" panose="020F0502020204030204" pitchFamily="34" charset="0"/>
                <a:ea typeface="Calibri" panose="020F0502020204030204" pitchFamily="34" charset="0"/>
              </a:rPr>
              <a:t>equipo</a:t>
            </a:r>
            <a:r>
              <a:rPr lang="en-IE" sz="2200" dirty="0">
                <a:latin typeface="Calibri" panose="020F0502020204030204" pitchFamily="34" charset="0"/>
                <a:ea typeface="Calibri" panose="020F0502020204030204" pitchFamily="34" charset="0"/>
              </a:rPr>
              <a:t>.</a:t>
            </a:r>
          </a:p>
          <a:p>
            <a:pPr>
              <a:lnSpc>
                <a:spcPct val="107000"/>
              </a:lnSpc>
              <a:spcAft>
                <a:spcPts val="800"/>
              </a:spcAft>
            </a:pPr>
            <a:r>
              <a:rPr lang="en-IE" sz="2200" dirty="0">
                <a:effectLst/>
                <a:latin typeface="Calibri" panose="020F0502020204030204" pitchFamily="34" charset="0"/>
                <a:ea typeface="Calibri" panose="020F0502020204030204" pitchFamily="34" charset="0"/>
              </a:rPr>
              <a:t>Por ejemplo, puede que </a:t>
            </a:r>
            <a:r>
              <a:rPr lang="en-IE" sz="2200" dirty="0" err="1">
                <a:effectLst/>
                <a:latin typeface="Calibri" panose="020F0502020204030204" pitchFamily="34" charset="0"/>
                <a:ea typeface="Calibri" panose="020F0502020204030204" pitchFamily="34" charset="0"/>
              </a:rPr>
              <a:t>te</a:t>
            </a:r>
            <a:r>
              <a:rPr lang="en-IE" sz="2200" dirty="0">
                <a:effectLst/>
                <a:latin typeface="Calibri" panose="020F0502020204030204" pitchFamily="34" charset="0"/>
                <a:ea typeface="Calibri" panose="020F0502020204030204" pitchFamily="34" charset="0"/>
              </a:rPr>
              <a:t> </a:t>
            </a:r>
            <a:r>
              <a:rPr lang="en-IE" sz="2200" dirty="0" err="1">
                <a:effectLst/>
                <a:latin typeface="Calibri" panose="020F0502020204030204" pitchFamily="34" charset="0"/>
                <a:ea typeface="Calibri" panose="020F0502020204030204" pitchFamily="34" charset="0"/>
              </a:rPr>
              <a:t>hayas</a:t>
            </a:r>
            <a:r>
              <a:rPr lang="en-IE" sz="2200" dirty="0">
                <a:effectLst/>
                <a:latin typeface="Calibri" panose="020F0502020204030204" pitchFamily="34" charset="0"/>
                <a:ea typeface="Calibri" panose="020F0502020204030204" pitchFamily="34" charset="0"/>
              </a:rPr>
              <a:t> dado cuenta de que </a:t>
            </a:r>
            <a:r>
              <a:rPr lang="en-IE" sz="2200" dirty="0" err="1">
                <a:effectLst/>
                <a:latin typeface="Calibri" panose="020F0502020204030204" pitchFamily="34" charset="0"/>
                <a:ea typeface="Calibri" panose="020F0502020204030204" pitchFamily="34" charset="0"/>
              </a:rPr>
              <a:t>en</a:t>
            </a:r>
            <a:r>
              <a:rPr lang="en-IE" sz="2200" dirty="0">
                <a:effectLst/>
                <a:latin typeface="Calibri" panose="020F0502020204030204" pitchFamily="34" charset="0"/>
                <a:ea typeface="Calibri" panose="020F0502020204030204" pitchFamily="34" charset="0"/>
              </a:rPr>
              <a:t> </a:t>
            </a:r>
            <a:r>
              <a:rPr lang="en-IE" sz="2200" dirty="0" err="1">
                <a:effectLst/>
                <a:latin typeface="Calibri" panose="020F0502020204030204" pitchFamily="34" charset="0"/>
                <a:ea typeface="Calibri" panose="020F0502020204030204" pitchFamily="34" charset="0"/>
              </a:rPr>
              <a:t>tu</a:t>
            </a:r>
            <a:r>
              <a:rPr lang="en-IE" sz="2200" dirty="0">
                <a:effectLst/>
                <a:latin typeface="Calibri" panose="020F0502020204030204" pitchFamily="34" charset="0"/>
                <a:ea typeface="Calibri" panose="020F0502020204030204" pitchFamily="34" charset="0"/>
              </a:rPr>
              <a:t> </a:t>
            </a:r>
            <a:r>
              <a:rPr lang="en-IE" sz="2200" dirty="0" err="1">
                <a:effectLst/>
                <a:latin typeface="Calibri" panose="020F0502020204030204" pitchFamily="34" charset="0"/>
                <a:ea typeface="Calibri" panose="020F0502020204030204" pitchFamily="34" charset="0"/>
              </a:rPr>
              <a:t>equipo</a:t>
            </a:r>
            <a:r>
              <a:rPr lang="en-IE" sz="2200" dirty="0">
                <a:effectLst/>
                <a:latin typeface="Calibri" panose="020F0502020204030204" pitchFamily="34" charset="0"/>
                <a:ea typeface="Calibri" panose="020F0502020204030204" pitchFamily="34" charset="0"/>
              </a:rPr>
              <a:t> existe la norma de trabajar más horas de las </a:t>
            </a:r>
            <a:r>
              <a:rPr lang="en-IE" sz="2200" dirty="0" err="1">
                <a:effectLst/>
                <a:latin typeface="Calibri" panose="020F0502020204030204" pitchFamily="34" charset="0"/>
                <a:ea typeface="Calibri" panose="020F0502020204030204" pitchFamily="34" charset="0"/>
              </a:rPr>
              <a:t>previstas</a:t>
            </a:r>
            <a:r>
              <a:rPr lang="en-IE" sz="2200" dirty="0">
                <a:effectLst/>
                <a:latin typeface="Calibri" panose="020F0502020204030204" pitchFamily="34" charset="0"/>
                <a:ea typeface="Calibri" panose="020F0502020204030204" pitchFamily="34" charset="0"/>
              </a:rPr>
              <a:t>. Aunque al principio esto no moleste al personal, puede acabar causando problemas en el futuro, sobre todo en relación con el agotamiento y la rotación de personal.</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5558" y="439640"/>
            <a:ext cx="10595237" cy="803654"/>
          </a:xfrm>
        </p:spPr>
        <p:txBody>
          <a:bodyPr/>
          <a:lstStyle/>
          <a:p>
            <a:r>
              <a:rPr lang="en-IE" dirty="0"/>
              <a:t>Paso 1. </a:t>
            </a:r>
            <a:r>
              <a:rPr lang="en-IE" dirty="0" err="1"/>
              <a:t>Expón</a:t>
            </a:r>
            <a:r>
              <a:rPr lang="en-IE" dirty="0"/>
              <a:t> las </a:t>
            </a:r>
            <a:r>
              <a:rPr lang="en-IE" dirty="0" err="1"/>
              <a:t>Necesidades</a:t>
            </a:r>
            <a:r>
              <a:rPr lang="en-IE" dirty="0"/>
              <a:t> de la </a:t>
            </a:r>
            <a:r>
              <a:rPr lang="en-IE" dirty="0" err="1"/>
              <a:t>Organización</a:t>
            </a:r>
            <a:endParaRPr lang="en-IE" dirty="0"/>
          </a:p>
          <a:p>
            <a:r>
              <a:rPr lang="en-GB" sz="3600" dirty="0"/>
              <a:t>	</a:t>
            </a:r>
          </a:p>
        </p:txBody>
      </p:sp>
    </p:spTree>
    <p:extLst>
      <p:ext uri="{BB962C8B-B14F-4D97-AF65-F5344CB8AC3E}">
        <p14:creationId xmlns:p14="http://schemas.microsoft.com/office/powerpoint/2010/main" val="21807216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81239"/>
            <a:ext cx="10763142" cy="3722048"/>
          </a:xfrm>
        </p:spPr>
        <p:txBody>
          <a:bodyPr/>
          <a:lstStyle/>
          <a:p>
            <a:pPr marL="0" indent="0"/>
            <a:endParaRPr lang="en-GB" dirty="0"/>
          </a:p>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Es importante que </a:t>
            </a:r>
            <a:r>
              <a:rPr lang="en-IE" dirty="0">
                <a:latin typeface="Calibri" panose="020F0502020204030204" pitchFamily="34" charset="0"/>
                <a:ea typeface="Calibri" panose="020F0502020204030204" pitchFamily="34" charset="0"/>
              </a:rPr>
              <a:t>las </a:t>
            </a:r>
            <a:r>
              <a:rPr lang="en-IE" sz="2400" dirty="0" err="1">
                <a:effectLst/>
                <a:latin typeface="Calibri" panose="020F0502020204030204" pitchFamily="34" charset="0"/>
                <a:ea typeface="Calibri" panose="020F0502020204030204" pitchFamily="34" charset="0"/>
              </a:rPr>
              <a:t>políticas</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tengan</a:t>
            </a:r>
            <a:r>
              <a:rPr lang="en-IE" sz="2400" dirty="0">
                <a:effectLst/>
                <a:latin typeface="Calibri" panose="020F0502020204030204" pitchFamily="34" charset="0"/>
                <a:ea typeface="Calibri" panose="020F0502020204030204" pitchFamily="34" charset="0"/>
              </a:rPr>
              <a:t> un objetivo claro para que </a:t>
            </a:r>
            <a:r>
              <a:rPr lang="en-IE" dirty="0">
                <a:latin typeface="Calibri" panose="020F0502020204030204" pitchFamily="34" charset="0"/>
                <a:ea typeface="Calibri" panose="020F0502020204030204" pitchFamily="34" charset="0"/>
              </a:rPr>
              <a:t>los miembros del equipo </a:t>
            </a:r>
            <a:r>
              <a:rPr lang="en-IE" sz="2400" dirty="0">
                <a:effectLst/>
                <a:latin typeface="Calibri" panose="020F0502020204030204" pitchFamily="34" charset="0"/>
                <a:ea typeface="Calibri" panose="020F0502020204030204" pitchFamily="34" charset="0"/>
              </a:rPr>
              <a:t>sepan </a:t>
            </a:r>
            <a:r>
              <a:rPr lang="en-IE" sz="2400" dirty="0" err="1">
                <a:effectLst/>
                <a:latin typeface="Calibri" panose="020F0502020204030204" pitchFamily="34" charset="0"/>
                <a:ea typeface="Calibri" panose="020F0502020204030204" pitchFamily="34" charset="0"/>
              </a:rPr>
              <a:t>qué</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esperar</a:t>
            </a:r>
            <a:r>
              <a:rPr lang="en-IE" sz="2400" dirty="0">
                <a:effectLst/>
                <a:latin typeface="Calibri" panose="020F0502020204030204" pitchFamily="34" charset="0"/>
                <a:ea typeface="Calibri" panose="020F0502020204030204" pitchFamily="34" charset="0"/>
              </a:rPr>
              <a:t>. No </a:t>
            </a:r>
            <a:r>
              <a:rPr lang="en-IE" sz="2400" dirty="0" err="1">
                <a:effectLst/>
                <a:latin typeface="Calibri" panose="020F0502020204030204" pitchFamily="34" charset="0"/>
                <a:ea typeface="Calibri" panose="020F0502020204030204" pitchFamily="34" charset="0"/>
              </a:rPr>
              <a:t>olvide</a:t>
            </a:r>
            <a:r>
              <a:rPr lang="en-IE" dirty="0" err="1">
                <a:latin typeface="Calibri" panose="020F0502020204030204" pitchFamily="34" charset="0"/>
                <a:ea typeface="Calibri" panose="020F0502020204030204" pitchFamily="34" charset="0"/>
              </a:rPr>
              <a:t>s</a:t>
            </a:r>
            <a:r>
              <a:rPr lang="en-IE" dirty="0">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evaluar</a:t>
            </a:r>
            <a:r>
              <a:rPr lang="en-IE" sz="2400" dirty="0">
                <a:effectLst/>
                <a:latin typeface="Calibri" panose="020F0502020204030204" pitchFamily="34" charset="0"/>
                <a:ea typeface="Calibri" panose="020F0502020204030204" pitchFamily="34" charset="0"/>
              </a:rPr>
              <a:t> y actualizar </a:t>
            </a:r>
            <a:r>
              <a:rPr lang="en-IE" sz="2400" dirty="0" err="1">
                <a:effectLst/>
                <a:latin typeface="Calibri" panose="020F0502020204030204" pitchFamily="34" charset="0"/>
                <a:ea typeface="Calibri" panose="020F0502020204030204" pitchFamily="34" charset="0"/>
              </a:rPr>
              <a:t>periódicamente</a:t>
            </a:r>
            <a:r>
              <a:rPr lang="en-IE" sz="2400" dirty="0">
                <a:effectLst/>
                <a:latin typeface="Calibri" panose="020F0502020204030204" pitchFamily="34" charset="0"/>
                <a:ea typeface="Calibri" panose="020F0502020204030204" pitchFamily="34" charset="0"/>
              </a:rPr>
              <a:t> </a:t>
            </a:r>
            <a:r>
              <a:rPr lang="en-IE" dirty="0" err="1">
                <a:latin typeface="Calibri" panose="020F0502020204030204" pitchFamily="34" charset="0"/>
                <a:ea typeface="Calibri" panose="020F0502020204030204" pitchFamily="34" charset="0"/>
              </a:rPr>
              <a:t>los</a:t>
            </a:r>
            <a:r>
              <a:rPr lang="en-IE" dirty="0">
                <a:latin typeface="Calibri" panose="020F0502020204030204" pitchFamily="34" charset="0"/>
                <a:ea typeface="Calibri" panose="020F0502020204030204" pitchFamily="34" charset="0"/>
              </a:rPr>
              <a:t> </a:t>
            </a:r>
            <a:r>
              <a:rPr lang="en-IE" dirty="0" err="1">
                <a:latin typeface="Calibri" panose="020F0502020204030204" pitchFamily="34" charset="0"/>
                <a:ea typeface="Calibri" panose="020F0502020204030204" pitchFamily="34" charset="0"/>
              </a:rPr>
              <a:t>contenidos</a:t>
            </a:r>
            <a:r>
              <a:rPr lang="en-IE" sz="2400" dirty="0">
                <a:effectLst/>
                <a:latin typeface="Calibri" panose="020F0502020204030204" pitchFamily="34" charset="0"/>
                <a:ea typeface="Calibri" panose="020F0502020204030204" pitchFamily="34" charset="0"/>
              </a:rPr>
              <a:t> a medida que la </a:t>
            </a:r>
            <a:r>
              <a:rPr lang="en-IE" sz="2400" dirty="0" err="1">
                <a:effectLst/>
                <a:latin typeface="Calibri" panose="020F0502020204030204" pitchFamily="34" charset="0"/>
                <a:ea typeface="Calibri" panose="020F0502020204030204" pitchFamily="34" charset="0"/>
              </a:rPr>
              <a:t>organización</a:t>
            </a:r>
            <a:r>
              <a:rPr lang="en-IE" sz="2400" dirty="0">
                <a:effectLst/>
                <a:latin typeface="Calibri" panose="020F0502020204030204" pitchFamily="34" charset="0"/>
                <a:ea typeface="Calibri" panose="020F0502020204030204" pitchFamily="34" charset="0"/>
              </a:rPr>
              <a:t> cambie y crezca.</a:t>
            </a:r>
          </a:p>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Un ejemplo de los </a:t>
            </a:r>
            <a:r>
              <a:rPr lang="en-IE" sz="2400" dirty="0" err="1">
                <a:effectLst/>
                <a:latin typeface="Calibri" panose="020F0502020204030204" pitchFamily="34" charset="0"/>
                <a:ea typeface="Calibri" panose="020F0502020204030204" pitchFamily="34" charset="0"/>
              </a:rPr>
              <a:t>objetivos</a:t>
            </a:r>
            <a:r>
              <a:rPr lang="en-IE" sz="2400" dirty="0">
                <a:effectLst/>
                <a:latin typeface="Calibri" panose="020F0502020204030204" pitchFamily="34" charset="0"/>
                <a:ea typeface="Calibri" panose="020F0502020204030204" pitchFamily="34" charset="0"/>
              </a:rPr>
              <a:t> que su</a:t>
            </a:r>
            <a:r>
              <a:rPr lang="en-IE" dirty="0">
                <a:latin typeface="Calibri" panose="020F0502020204030204" pitchFamily="34" charset="0"/>
                <a:ea typeface="Calibri" panose="020F0502020204030204" pitchFamily="34" charset="0"/>
              </a:rPr>
              <a:t>s </a:t>
            </a:r>
            <a:r>
              <a:rPr lang="en-IE" dirty="0" err="1">
                <a:latin typeface="Calibri" panose="020F0502020204030204" pitchFamily="34" charset="0"/>
                <a:ea typeface="Calibri" panose="020F0502020204030204" pitchFamily="34" charset="0"/>
              </a:rPr>
              <a:t>políticas</a:t>
            </a:r>
            <a:r>
              <a:rPr lang="en-IE" dirty="0">
                <a:latin typeface="Calibri" panose="020F0502020204030204" pitchFamily="34" charset="0"/>
                <a:ea typeface="Calibri" panose="020F0502020204030204" pitchFamily="34" charset="0"/>
              </a:rPr>
              <a:t> de </a:t>
            </a:r>
            <a:r>
              <a:rPr lang="en-IE" dirty="0" err="1">
                <a:latin typeface="Calibri" panose="020F0502020204030204" pitchFamily="34" charset="0"/>
                <a:ea typeface="Calibri" panose="020F0502020204030204" pitchFamily="34" charset="0"/>
              </a:rPr>
              <a:t>bienestar</a:t>
            </a:r>
            <a:r>
              <a:rPr lang="en-IE" dirty="0">
                <a:latin typeface="Calibri" panose="020F0502020204030204" pitchFamily="34" charset="0"/>
                <a:ea typeface="Calibri" panose="020F0502020204030204" pitchFamily="34" charset="0"/>
              </a:rPr>
              <a:t> digital </a:t>
            </a:r>
            <a:r>
              <a:rPr lang="en-IE" sz="2400" dirty="0" err="1">
                <a:effectLst/>
                <a:latin typeface="Calibri" panose="020F0502020204030204" pitchFamily="34" charset="0"/>
                <a:ea typeface="Calibri" panose="020F0502020204030204" pitchFamily="34" charset="0"/>
              </a:rPr>
              <a:t>podrían</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incluir</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puede</a:t>
            </a:r>
            <a:r>
              <a:rPr lang="en-IE" sz="2400" dirty="0">
                <a:effectLst/>
                <a:latin typeface="Calibri" panose="020F0502020204030204" pitchFamily="34" charset="0"/>
                <a:ea typeface="Calibri" panose="020F0502020204030204" pitchFamily="34" charset="0"/>
              </a:rPr>
              <a:t> ser </a:t>
            </a:r>
            <a:r>
              <a:rPr lang="en-IE" sz="2400" dirty="0" err="1">
                <a:effectLst/>
                <a:latin typeface="Calibri" panose="020F0502020204030204" pitchFamily="34" charset="0"/>
                <a:ea typeface="Calibri" panose="020F0502020204030204" pitchFamily="34" charset="0"/>
              </a:rPr>
              <a:t>el</a:t>
            </a:r>
            <a:r>
              <a:rPr lang="en-IE" sz="2400" dirty="0">
                <a:effectLst/>
                <a:latin typeface="Calibri" panose="020F0502020204030204" pitchFamily="34" charset="0"/>
                <a:ea typeface="Calibri" panose="020F0502020204030204" pitchFamily="34" charset="0"/>
              </a:rPr>
              <a:t> de fomentar una cultura </a:t>
            </a:r>
            <a:r>
              <a:rPr lang="en-IE" sz="2400" dirty="0" err="1">
                <a:effectLst/>
                <a:latin typeface="Calibri" panose="020F0502020204030204" pitchFamily="34" charset="0"/>
                <a:ea typeface="Calibri" panose="020F0502020204030204" pitchFamily="34" charset="0"/>
              </a:rPr>
              <a:t>en</a:t>
            </a:r>
            <a:r>
              <a:rPr lang="en-IE" sz="2400" dirty="0">
                <a:effectLst/>
                <a:latin typeface="Calibri" panose="020F0502020204030204" pitchFamily="34" charset="0"/>
                <a:ea typeface="Calibri" panose="020F0502020204030204" pitchFamily="34" charset="0"/>
              </a:rPr>
              <a:t> que </a:t>
            </a:r>
            <a:r>
              <a:rPr lang="en-IE" sz="2400" dirty="0" err="1">
                <a:effectLst/>
                <a:latin typeface="Calibri" panose="020F0502020204030204" pitchFamily="34" charset="0"/>
                <a:ea typeface="Calibri" panose="020F0502020204030204" pitchFamily="34" charset="0"/>
              </a:rPr>
              <a:t>promueva</a:t>
            </a:r>
            <a:r>
              <a:rPr lang="en-IE" sz="2400" dirty="0">
                <a:effectLst/>
                <a:latin typeface="Calibri" panose="020F0502020204030204" pitchFamily="34" charset="0"/>
                <a:ea typeface="Calibri" panose="020F0502020204030204" pitchFamily="34" charset="0"/>
              </a:rPr>
              <a:t> un </a:t>
            </a:r>
            <a:r>
              <a:rPr lang="en-IE" sz="2400" dirty="0" err="1">
                <a:effectLst/>
                <a:latin typeface="Calibri" panose="020F0502020204030204" pitchFamily="34" charset="0"/>
                <a:ea typeface="Calibri" panose="020F0502020204030204" pitchFamily="34" charset="0"/>
              </a:rPr>
              <a:t>estilo</a:t>
            </a:r>
            <a:r>
              <a:rPr lang="en-IE" sz="2400" dirty="0">
                <a:effectLst/>
                <a:latin typeface="Calibri" panose="020F0502020204030204" pitchFamily="34" charset="0"/>
                <a:ea typeface="Calibri" panose="020F0502020204030204" pitchFamily="34" charset="0"/>
              </a:rPr>
              <a:t> de </a:t>
            </a:r>
            <a:r>
              <a:rPr lang="en-IE" sz="2400" dirty="0" err="1">
                <a:effectLst/>
                <a:latin typeface="Calibri" panose="020F0502020204030204" pitchFamily="34" charset="0"/>
                <a:ea typeface="Calibri" panose="020F0502020204030204" pitchFamily="34" charset="0"/>
              </a:rPr>
              <a:t>vida</a:t>
            </a:r>
            <a:r>
              <a:rPr lang="en-IE" sz="2400" dirty="0">
                <a:effectLst/>
                <a:latin typeface="Calibri" panose="020F0502020204030204" pitchFamily="34" charset="0"/>
                <a:ea typeface="Calibri" panose="020F0502020204030204" pitchFamily="34" charset="0"/>
              </a:rPr>
              <a:t> active </a:t>
            </a:r>
            <a:r>
              <a:rPr lang="en-IE" sz="2400" dirty="0" err="1">
                <a:latin typeface="Calibri" panose="020F0502020204030204" pitchFamily="34" charset="0"/>
                <a:ea typeface="Calibri" panose="020F0502020204030204" pitchFamily="34" charset="0"/>
              </a:rPr>
              <a:t>lejos</a:t>
            </a:r>
            <a:r>
              <a:rPr lang="en-IE" sz="2400" dirty="0">
                <a:latin typeface="Calibri" panose="020F0502020204030204" pitchFamily="34" charset="0"/>
                <a:ea typeface="Calibri" panose="020F0502020204030204" pitchFamily="34" charset="0"/>
              </a:rPr>
              <a:t> de las </a:t>
            </a:r>
            <a:r>
              <a:rPr lang="en-IE" sz="2400" dirty="0" err="1">
                <a:latin typeface="Calibri" panose="020F0502020204030204" pitchFamily="34" charset="0"/>
                <a:ea typeface="Calibri" panose="020F0502020204030204" pitchFamily="34" charset="0"/>
              </a:rPr>
              <a:t>pantallas</a:t>
            </a:r>
            <a:r>
              <a:rPr lang="en-IE" sz="2400" dirty="0">
                <a:effectLst/>
                <a:latin typeface="Calibri" panose="020F0502020204030204" pitchFamily="34" charset="0"/>
                <a:ea typeface="Calibri" panose="020F0502020204030204" pitchFamily="34" charset="0"/>
              </a:rPr>
              <a:t>. </a:t>
            </a:r>
          </a:p>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Por ejemplo, </a:t>
            </a:r>
            <a:r>
              <a:rPr lang="en-IE" sz="2400" dirty="0" err="1">
                <a:effectLst/>
                <a:latin typeface="Calibri" panose="020F0502020204030204" pitchFamily="34" charset="0"/>
                <a:ea typeface="Calibri" panose="020F0502020204030204" pitchFamily="34" charset="0"/>
              </a:rPr>
              <a:t>intenta</a:t>
            </a:r>
            <a:r>
              <a:rPr lang="en-IE" sz="2400" dirty="0">
                <a:effectLst/>
                <a:latin typeface="Calibri" panose="020F0502020204030204" pitchFamily="34" charset="0"/>
                <a:ea typeface="Calibri" panose="020F0502020204030204" pitchFamily="34" charset="0"/>
              </a:rPr>
              <a:t> fomentar un paseo </a:t>
            </a:r>
            <a:r>
              <a:rPr lang="en-IE" sz="2400" dirty="0" err="1">
                <a:effectLst/>
                <a:latin typeface="Calibri" panose="020F0502020204030204" pitchFamily="34" charset="0"/>
                <a:ea typeface="Calibri" panose="020F0502020204030204" pitchFamily="34" charset="0"/>
              </a:rPr>
              <a:t>diario</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grupal</a:t>
            </a:r>
            <a:r>
              <a:rPr lang="en-IE" sz="2400" dirty="0">
                <a:effectLst/>
                <a:latin typeface="Calibri" panose="020F0502020204030204" pitchFamily="34" charset="0"/>
                <a:ea typeface="Calibri" panose="020F0502020204030204" pitchFamily="34" charset="0"/>
              </a:rPr>
              <a:t> con los compañeros </a:t>
            </a:r>
            <a:r>
              <a:rPr lang="en-IE" sz="2400" dirty="0" err="1">
                <a:effectLst/>
                <a:latin typeface="Calibri" panose="020F0502020204030204" pitchFamily="34" charset="0"/>
                <a:ea typeface="Calibri" panose="020F0502020204030204" pitchFamily="34" charset="0"/>
              </a:rPr>
              <a:t>durante</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el</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descanso</a:t>
            </a:r>
            <a:r>
              <a:rPr lang="en-IE" sz="2400" dirty="0">
                <a:effectLst/>
                <a:latin typeface="Calibri" panose="020F0502020204030204" pitchFamily="34" charset="0"/>
                <a:ea typeface="Calibri" panose="020F0502020204030204" pitchFamily="34" charset="0"/>
              </a:rPr>
              <a:t> para </a:t>
            </a:r>
            <a:r>
              <a:rPr lang="en-IE" sz="2400" dirty="0" err="1">
                <a:effectLst/>
                <a:latin typeface="Calibri" panose="020F0502020204030204" pitchFamily="34" charset="0"/>
                <a:ea typeface="Calibri" panose="020F0502020204030204" pitchFamily="34" charset="0"/>
              </a:rPr>
              <a:t>el</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almuerzo</a:t>
            </a:r>
            <a:r>
              <a:rPr lang="en-IE" sz="2400" dirty="0">
                <a:effectLst/>
                <a:latin typeface="Calibri" panose="020F0502020204030204" pitchFamily="34" charset="0"/>
                <a:ea typeface="Calibri" panose="020F0502020204030204" pitchFamily="34" charset="0"/>
              </a:rPr>
              <a:t>.</a:t>
            </a:r>
            <a:endParaRPr lang="en-IE" sz="3200" dirty="0"/>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02686"/>
            <a:ext cx="10595237" cy="803654"/>
          </a:xfrm>
        </p:spPr>
        <p:txBody>
          <a:bodyPr/>
          <a:lstStyle/>
          <a:p>
            <a:r>
              <a:rPr lang="en-IE" dirty="0"/>
              <a:t>Paso 2. </a:t>
            </a:r>
            <a:r>
              <a:rPr lang="en-IE" dirty="0" err="1"/>
              <a:t>Explica</a:t>
            </a:r>
            <a:r>
              <a:rPr lang="en-IE" dirty="0"/>
              <a:t> </a:t>
            </a:r>
            <a:r>
              <a:rPr lang="en-IE" dirty="0" err="1"/>
              <a:t>el</a:t>
            </a:r>
            <a:r>
              <a:rPr lang="en-IE" dirty="0"/>
              <a:t> </a:t>
            </a:r>
            <a:r>
              <a:rPr lang="en-IE" dirty="0" err="1"/>
              <a:t>propósito</a:t>
            </a:r>
            <a:r>
              <a:rPr lang="en-IE" dirty="0"/>
              <a:t> de las </a:t>
            </a:r>
            <a:r>
              <a:rPr lang="en-IE" dirty="0" err="1"/>
              <a:t>Políticas</a:t>
            </a:r>
            <a:r>
              <a:rPr lang="en-IE" dirty="0"/>
              <a:t> de </a:t>
            </a:r>
            <a:r>
              <a:rPr lang="en-IE" dirty="0" err="1"/>
              <a:t>Bienestar</a:t>
            </a:r>
            <a:endParaRPr lang="en-IE" dirty="0"/>
          </a:p>
          <a:p>
            <a:r>
              <a:rPr lang="en-GB" sz="3600" dirty="0"/>
              <a:t>	</a:t>
            </a:r>
          </a:p>
        </p:txBody>
      </p:sp>
    </p:spTree>
    <p:extLst>
      <p:ext uri="{BB962C8B-B14F-4D97-AF65-F5344CB8AC3E}">
        <p14:creationId xmlns:p14="http://schemas.microsoft.com/office/powerpoint/2010/main" val="16924459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104513"/>
            <a:ext cx="10763142" cy="3722048"/>
          </a:xfrm>
        </p:spPr>
        <p:txBody>
          <a:bodyPr/>
          <a:lstStyle/>
          <a:p>
            <a:pPr marL="0" indent="0"/>
            <a:endParaRPr lang="en-GB" dirty="0"/>
          </a:p>
          <a:p>
            <a:pPr>
              <a:lnSpc>
                <a:spcPct val="107000"/>
              </a:lnSpc>
              <a:spcAft>
                <a:spcPts val="800"/>
              </a:spcAft>
            </a:pPr>
            <a:r>
              <a:rPr lang="en-IE" sz="2400" dirty="0">
                <a:effectLst/>
                <a:latin typeface="Calibri" panose="020F0502020204030204" pitchFamily="34" charset="0"/>
                <a:ea typeface="Calibri" panose="020F0502020204030204" pitchFamily="34" charset="0"/>
              </a:rPr>
              <a:t>Los objetivos de su política deben ser SMART (</a:t>
            </a:r>
            <a:r>
              <a:rPr lang="en-IE" sz="2400" b="1" dirty="0">
                <a:effectLst/>
                <a:latin typeface="Calibri" panose="020F0502020204030204" pitchFamily="34" charset="0"/>
                <a:ea typeface="Calibri" panose="020F0502020204030204" pitchFamily="34" charset="0"/>
              </a:rPr>
              <a:t>Specific, Measurable, Achievable, Realistic, </a:t>
            </a:r>
            <a:r>
              <a:rPr lang="en-IE" sz="2400" dirty="0">
                <a:effectLst/>
                <a:latin typeface="Calibri" panose="020F0502020204030204" pitchFamily="34" charset="0"/>
                <a:ea typeface="Calibri" panose="020F0502020204030204" pitchFamily="34" charset="0"/>
              </a:rPr>
              <a:t>and </a:t>
            </a:r>
            <a:r>
              <a:rPr lang="en-IE" sz="2400" b="1" dirty="0">
                <a:effectLst/>
                <a:latin typeface="Calibri" panose="020F0502020204030204" pitchFamily="34" charset="0"/>
                <a:ea typeface="Calibri" panose="020F0502020204030204" pitchFamily="34" charset="0"/>
              </a:rPr>
              <a:t>Time Specific) </a:t>
            </a:r>
            <a:r>
              <a:rPr lang="en-IE" sz="2400" dirty="0">
                <a:effectLst/>
                <a:latin typeface="Calibri" panose="020F0502020204030204" pitchFamily="34" charset="0"/>
                <a:ea typeface="Calibri" panose="020F0502020204030204" pitchFamily="34" charset="0"/>
              </a:rPr>
              <a:t>para garantizar el éxito de los resultados. He aquí algunos ejemplos de </a:t>
            </a:r>
            <a:r>
              <a:rPr lang="en-IE" sz="2400" dirty="0" err="1">
                <a:effectLst/>
                <a:latin typeface="Calibri" panose="020F0502020204030204" pitchFamily="34" charset="0"/>
                <a:ea typeface="Calibri" panose="020F0502020204030204" pitchFamily="34" charset="0"/>
              </a:rPr>
              <a:t>objetivos</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prácticos</a:t>
            </a:r>
            <a:r>
              <a:rPr lang="en-IE" sz="2400" dirty="0">
                <a:effectLst/>
                <a:latin typeface="Calibri" panose="020F0502020204030204" pitchFamily="34" charset="0"/>
                <a:ea typeface="Calibri" panose="020F0502020204030204" pitchFamily="34" charset="0"/>
              </a:rPr>
              <a:t>:</a:t>
            </a:r>
          </a:p>
          <a:p>
            <a:pPr marL="342900" indent="-342900">
              <a:lnSpc>
                <a:spcPct val="107000"/>
              </a:lnSpc>
              <a:spcAft>
                <a:spcPts val="800"/>
              </a:spcAft>
              <a:buAutoNum type="arabicPeriod"/>
            </a:pPr>
            <a:r>
              <a:rPr lang="en-IE" sz="2400" dirty="0">
                <a:latin typeface="Calibri" panose="020F0502020204030204" pitchFamily="34" charset="0"/>
                <a:ea typeface="Calibri" panose="020F0502020204030204" pitchFamily="34" charset="0"/>
              </a:rPr>
              <a:t>Fomentar una cultura de bienestar digital en el lugar de trabajo, garantizando que los </a:t>
            </a:r>
            <a:r>
              <a:rPr lang="en-IE" sz="2400" dirty="0" err="1">
                <a:latin typeface="Calibri" panose="020F0502020204030204" pitchFamily="34" charset="0"/>
                <a:ea typeface="Calibri" panose="020F0502020204030204" pitchFamily="34" charset="0"/>
              </a:rPr>
              <a:t>empleados</a:t>
            </a:r>
            <a:r>
              <a:rPr lang="en-IE" sz="2400" dirty="0">
                <a:latin typeface="Calibri" panose="020F0502020204030204" pitchFamily="34" charset="0"/>
                <a:ea typeface="Calibri" panose="020F0502020204030204" pitchFamily="34" charset="0"/>
              </a:rPr>
              <a:t> </a:t>
            </a:r>
            <a:r>
              <a:rPr lang="en-IE" sz="2400" dirty="0" err="1">
                <a:latin typeface="Calibri" panose="020F0502020204030204" pitchFamily="34" charset="0"/>
                <a:ea typeface="Calibri" panose="020F0502020204030204" pitchFamily="34" charset="0"/>
              </a:rPr>
              <a:t>respetan</a:t>
            </a:r>
            <a:r>
              <a:rPr lang="en-IE" sz="2400" dirty="0">
                <a:latin typeface="Calibri" panose="020F0502020204030204" pitchFamily="34" charset="0"/>
                <a:ea typeface="Calibri" panose="020F0502020204030204" pitchFamily="34" charset="0"/>
              </a:rPr>
              <a:t> su carga de trabajo y no trabajen en exceso.</a:t>
            </a:r>
          </a:p>
          <a:p>
            <a:pPr marL="342900" indent="-342900">
              <a:lnSpc>
                <a:spcPct val="107000"/>
              </a:lnSpc>
              <a:spcAft>
                <a:spcPts val="800"/>
              </a:spcAft>
              <a:buAutoNum type="arabicPeriod"/>
            </a:pPr>
            <a:r>
              <a:rPr lang="en-IE" sz="2400" dirty="0">
                <a:effectLst/>
                <a:latin typeface="Calibri" panose="020F0502020204030204" pitchFamily="34" charset="0"/>
                <a:ea typeface="Calibri" panose="020F0502020204030204" pitchFamily="34" charset="0"/>
              </a:rPr>
              <a:t>Ofrecer orientación y apoyo al personal que se </a:t>
            </a:r>
            <a:r>
              <a:rPr lang="en-IE" sz="2400" dirty="0" err="1">
                <a:effectLst/>
                <a:latin typeface="Calibri" panose="020F0502020204030204" pitchFamily="34" charset="0"/>
                <a:ea typeface="Calibri" panose="020F0502020204030204" pitchFamily="34" charset="0"/>
              </a:rPr>
              <a:t>sienta</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estresado</a:t>
            </a:r>
            <a:r>
              <a:rPr lang="en-IE" sz="2400" dirty="0">
                <a:effectLst/>
                <a:latin typeface="Calibri" panose="020F0502020204030204" pitchFamily="34" charset="0"/>
                <a:ea typeface="Calibri" panose="020F0502020204030204" pitchFamily="34" charset="0"/>
              </a:rPr>
              <a:t> por problemas de </a:t>
            </a:r>
            <a:r>
              <a:rPr lang="en-IE" sz="2400" dirty="0" err="1">
                <a:effectLst/>
                <a:latin typeface="Calibri" panose="020F0502020204030204" pitchFamily="34" charset="0"/>
                <a:ea typeface="Calibri" panose="020F0502020204030204" pitchFamily="34" charset="0"/>
              </a:rPr>
              <a:t>ansiedad</a:t>
            </a:r>
            <a:r>
              <a:rPr lang="en-IE" sz="2400" dirty="0">
                <a:effectLst/>
                <a:latin typeface="Calibri" panose="020F0502020204030204" pitchFamily="34" charset="0"/>
                <a:ea typeface="Calibri" panose="020F0502020204030204" pitchFamily="34" charset="0"/>
              </a:rPr>
              <a:t> digital.</a:t>
            </a:r>
          </a:p>
          <a:p>
            <a:pPr marL="342900" indent="-342900">
              <a:lnSpc>
                <a:spcPct val="107000"/>
              </a:lnSpc>
              <a:spcAft>
                <a:spcPts val="800"/>
              </a:spcAft>
              <a:buAutoNum type="arabicPeriod"/>
            </a:pPr>
            <a:r>
              <a:rPr lang="en-IE" sz="2400" dirty="0">
                <a:latin typeface="Calibri" panose="020F0502020204030204" pitchFamily="34" charset="0"/>
                <a:ea typeface="Calibri" panose="020F0502020204030204" pitchFamily="34" charset="0"/>
              </a:rPr>
              <a:t>Sensibilizar sobre la importancia del bienestar físico para combatir los efectos negativos de la </a:t>
            </a:r>
            <a:r>
              <a:rPr lang="en-IE" sz="2400" dirty="0" err="1">
                <a:latin typeface="Calibri" panose="020F0502020204030204" pitchFamily="34" charset="0"/>
                <a:ea typeface="Calibri" panose="020F0502020204030204" pitchFamily="34" charset="0"/>
              </a:rPr>
              <a:t>tecnología</a:t>
            </a:r>
            <a:r>
              <a:rPr lang="en-IE" sz="2400" dirty="0">
                <a:latin typeface="Calibri" panose="020F0502020204030204" pitchFamily="34" charset="0"/>
                <a:ea typeface="Calibri" panose="020F0502020204030204" pitchFamily="34" charset="0"/>
              </a:rPr>
              <a:t> </a:t>
            </a:r>
            <a:r>
              <a:rPr lang="en-IE" sz="2400" dirty="0" err="1">
                <a:latin typeface="Calibri" panose="020F0502020204030204" pitchFamily="34" charset="0"/>
                <a:ea typeface="Calibri" panose="020F0502020204030204" pitchFamily="34" charset="0"/>
              </a:rPr>
              <a:t>en</a:t>
            </a:r>
            <a:r>
              <a:rPr lang="en-IE" sz="2400" dirty="0">
                <a:latin typeface="Calibri" panose="020F0502020204030204" pitchFamily="34" charset="0"/>
                <a:ea typeface="Calibri" panose="020F0502020204030204" pitchFamily="34" charset="0"/>
              </a:rPr>
              <a:t> la </a:t>
            </a:r>
            <a:r>
              <a:rPr lang="en-IE" sz="2400" dirty="0" err="1">
                <a:latin typeface="Calibri" panose="020F0502020204030204" pitchFamily="34" charset="0"/>
                <a:ea typeface="Calibri" panose="020F0502020204030204" pitchFamily="34" charset="0"/>
              </a:rPr>
              <a:t>salud</a:t>
            </a:r>
            <a:r>
              <a:rPr lang="en-IE" sz="2400" dirty="0">
                <a:latin typeface="Calibri" panose="020F0502020204030204" pitchFamily="34" charset="0"/>
                <a:ea typeface="Calibri" panose="020F0502020204030204" pitchFamily="34" charset="0"/>
              </a:rPr>
              <a:t> mental.</a:t>
            </a:r>
            <a:endParaRPr lang="en-IE" sz="2400" dirty="0">
              <a:effectLst/>
              <a:latin typeface="Calibri" panose="020F0502020204030204" pitchFamily="34" charset="0"/>
              <a:ea typeface="Calibri" panose="020F0502020204030204" pitchFamily="34" charset="0"/>
            </a:endParaRP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02686"/>
            <a:ext cx="10595237" cy="803654"/>
          </a:xfrm>
        </p:spPr>
        <p:txBody>
          <a:bodyPr/>
          <a:lstStyle/>
          <a:p>
            <a:r>
              <a:rPr lang="en-IE" dirty="0"/>
              <a:t>Paso 3. Objetivos de la política</a:t>
            </a:r>
          </a:p>
          <a:p>
            <a:r>
              <a:rPr lang="en-GB" sz="3600" dirty="0"/>
              <a:t>	</a:t>
            </a:r>
          </a:p>
        </p:txBody>
      </p:sp>
    </p:spTree>
    <p:extLst>
      <p:ext uri="{BB962C8B-B14F-4D97-AF65-F5344CB8AC3E}">
        <p14:creationId xmlns:p14="http://schemas.microsoft.com/office/powerpoint/2010/main" val="32621298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716207"/>
            <a:ext cx="10763142" cy="3722048"/>
          </a:xfrm>
        </p:spPr>
        <p:txBody>
          <a:bodyPr/>
          <a:lstStyle/>
          <a:p>
            <a:pPr marL="0" indent="0"/>
            <a:endParaRPr lang="en-GB" dirty="0"/>
          </a:p>
          <a:p>
            <a:pPr algn="ctr"/>
            <a:r>
              <a:rPr lang="en-IE" sz="2000" b="1" i="1" dirty="0">
                <a:solidFill>
                  <a:schemeClr val="accent2"/>
                </a:solidFill>
              </a:rPr>
              <a:t>"</a:t>
            </a:r>
            <a:r>
              <a:rPr lang="en-IE" sz="2000" b="1" i="1" dirty="0">
                <a:solidFill>
                  <a:schemeClr val="accent2"/>
                </a:solidFill>
                <a:latin typeface="Calibri" panose="020F0502020204030204" pitchFamily="34" charset="0"/>
                <a:ea typeface="Calibri" panose="020F0502020204030204" pitchFamily="34" charset="0"/>
              </a:rPr>
              <a:t>Fomentar una cultura de bienestar digital en el lugar de trabajo, garantizando que los miembros del equipo se atengan a su carga de trabajo y no trabajen en exceso".</a:t>
            </a:r>
          </a:p>
          <a:p>
            <a:r>
              <a:rPr lang="en-IE" sz="2100" b="1" dirty="0">
                <a:latin typeface="Calibri" panose="020F0502020204030204" pitchFamily="34" charset="0"/>
                <a:ea typeface="Calibri" panose="020F0502020204030204" pitchFamily="34" charset="0"/>
              </a:rPr>
              <a:t>Las acciones para este objetivo pueden incluir lo siguiente</a:t>
            </a:r>
          </a:p>
          <a:p>
            <a:pPr marL="342900" indent="-342900">
              <a:buFont typeface="Arial" panose="020B0604020202020204" pitchFamily="34" charset="0"/>
              <a:buChar char="•"/>
            </a:pPr>
            <a:r>
              <a:rPr lang="en-IE" sz="2100" dirty="0" err="1">
                <a:effectLst/>
                <a:latin typeface="Calibri" panose="020F0502020204030204" pitchFamily="34" charset="0"/>
                <a:ea typeface="Calibri" panose="020F0502020204030204" pitchFamily="34" charset="0"/>
              </a:rPr>
              <a:t>Establecer</a:t>
            </a:r>
            <a:r>
              <a:rPr lang="en-IE" sz="2100" dirty="0">
                <a:effectLst/>
                <a:latin typeface="Calibri" panose="020F0502020204030204" pitchFamily="34" charset="0"/>
                <a:ea typeface="Calibri" panose="020F0502020204030204" pitchFamily="34" charset="0"/>
              </a:rPr>
              <a:t> horarios de trabajo realistas para que </a:t>
            </a:r>
            <a:r>
              <a:rPr lang="en-IE" sz="2100" dirty="0" err="1">
                <a:effectLst/>
                <a:latin typeface="Calibri" panose="020F0502020204030204" pitchFamily="34" charset="0"/>
                <a:ea typeface="Calibri" panose="020F0502020204030204" pitchFamily="34" charset="0"/>
              </a:rPr>
              <a:t>el</a:t>
            </a:r>
            <a:r>
              <a:rPr lang="en-IE" sz="2100" dirty="0">
                <a:effectLst/>
                <a:latin typeface="Calibri" panose="020F0502020204030204" pitchFamily="34" charset="0"/>
                <a:ea typeface="Calibri" panose="020F0502020204030204" pitchFamily="34" charset="0"/>
              </a:rPr>
              <a:t> </a:t>
            </a:r>
            <a:r>
              <a:rPr lang="en-IE" sz="2100" dirty="0" err="1">
                <a:effectLst/>
                <a:latin typeface="Calibri" panose="020F0502020204030204" pitchFamily="34" charset="0"/>
                <a:ea typeface="Calibri" panose="020F0502020204030204" pitchFamily="34" charset="0"/>
              </a:rPr>
              <a:t>equipo</a:t>
            </a:r>
            <a:r>
              <a:rPr lang="en-IE" sz="2100" dirty="0">
                <a:effectLst/>
                <a:latin typeface="Calibri" panose="020F0502020204030204" pitchFamily="34" charset="0"/>
                <a:ea typeface="Calibri" panose="020F0502020204030204" pitchFamily="34" charset="0"/>
              </a:rPr>
              <a:t> </a:t>
            </a:r>
            <a:r>
              <a:rPr lang="en-IE" sz="2100" dirty="0" err="1">
                <a:effectLst/>
                <a:latin typeface="Calibri" panose="020F0502020204030204" pitchFamily="34" charset="0"/>
                <a:ea typeface="Calibri" panose="020F0502020204030204" pitchFamily="34" charset="0"/>
              </a:rPr>
              <a:t>pueda</a:t>
            </a:r>
            <a:r>
              <a:rPr lang="en-IE" sz="2100" dirty="0">
                <a:effectLst/>
                <a:latin typeface="Calibri" panose="020F0502020204030204" pitchFamily="34" charset="0"/>
                <a:ea typeface="Calibri" panose="020F0502020204030204" pitchFamily="34" charset="0"/>
              </a:rPr>
              <a:t> desconectar después del trabajo.</a:t>
            </a:r>
          </a:p>
          <a:p>
            <a:pPr marL="342900" indent="-342900">
              <a:buFont typeface="Arial" panose="020B0604020202020204" pitchFamily="34" charset="0"/>
              <a:buChar char="•"/>
            </a:pPr>
            <a:r>
              <a:rPr lang="en-IE" sz="2100" dirty="0" err="1">
                <a:effectLst/>
                <a:latin typeface="Calibri" panose="020F0502020204030204" pitchFamily="34" charset="0"/>
                <a:ea typeface="Calibri" panose="020F0502020204030204" pitchFamily="34" charset="0"/>
              </a:rPr>
              <a:t>Asegurarse</a:t>
            </a:r>
            <a:r>
              <a:rPr lang="en-IE" sz="2100" dirty="0">
                <a:effectLst/>
                <a:latin typeface="Calibri" panose="020F0502020204030204" pitchFamily="34" charset="0"/>
                <a:ea typeface="Calibri" panose="020F0502020204030204" pitchFamily="34" charset="0"/>
              </a:rPr>
              <a:t> de que los objetivos y los plazos son </a:t>
            </a:r>
            <a:r>
              <a:rPr lang="en-IE" sz="2100" dirty="0" err="1">
                <a:effectLst/>
                <a:latin typeface="Calibri" panose="020F0502020204030204" pitchFamily="34" charset="0"/>
                <a:ea typeface="Calibri" panose="020F0502020204030204" pitchFamily="34" charset="0"/>
              </a:rPr>
              <a:t>realistas</a:t>
            </a:r>
            <a:r>
              <a:rPr lang="en-IE" sz="2100" dirty="0">
                <a:effectLst/>
                <a:latin typeface="Calibri" panose="020F0502020204030204" pitchFamily="34" charset="0"/>
                <a:ea typeface="Calibri" panose="020F0502020204030204" pitchFamily="34" charset="0"/>
              </a:rPr>
              <a:t>, para reducir el estrés entre los trabajadores y disminuir el riesgo de largas jornadas laborales.</a:t>
            </a:r>
          </a:p>
          <a:p>
            <a:pPr marL="342900" indent="-342900">
              <a:buFont typeface="Arial" panose="020B0604020202020204" pitchFamily="34" charset="0"/>
              <a:buChar char="•"/>
            </a:pPr>
            <a:r>
              <a:rPr lang="en-IE" sz="2100" dirty="0">
                <a:latin typeface="Calibri" panose="020F0502020204030204" pitchFamily="34" charset="0"/>
                <a:ea typeface="Calibri" panose="020F0502020204030204" pitchFamily="34" charset="0"/>
              </a:rPr>
              <a:t>Crear recursos digitales de bienestar y paquetes informativos de fácil acceso para todos.</a:t>
            </a:r>
          </a:p>
          <a:p>
            <a:pPr marL="342900" indent="-342900">
              <a:buFont typeface="Arial" panose="020B0604020202020204" pitchFamily="34" charset="0"/>
              <a:buChar char="•"/>
            </a:pPr>
            <a:r>
              <a:rPr lang="en-IE" sz="2100" dirty="0" err="1">
                <a:latin typeface="Calibri" panose="020F0502020204030204" pitchFamily="34" charset="0"/>
                <a:ea typeface="Calibri" panose="020F0502020204030204" pitchFamily="34" charset="0"/>
              </a:rPr>
              <a:t>Evitar</a:t>
            </a:r>
            <a:r>
              <a:rPr lang="en-IE" sz="2100" dirty="0">
                <a:latin typeface="Calibri" panose="020F0502020204030204" pitchFamily="34" charset="0"/>
                <a:ea typeface="Calibri" panose="020F0502020204030204" pitchFamily="34" charset="0"/>
              </a:rPr>
              <a:t> enviar correos electrónicos durante la hora de comer para que el personal pueda tomarse un descanso lejos de su mesa.</a:t>
            </a:r>
          </a:p>
          <a:p>
            <a:pPr marL="342900" indent="-342900">
              <a:buFont typeface="Arial" panose="020B0604020202020204" pitchFamily="34" charset="0"/>
              <a:buChar char="•"/>
            </a:pPr>
            <a:r>
              <a:rPr lang="en-IE" sz="2100" dirty="0">
                <a:latin typeface="Calibri" panose="020F0502020204030204" pitchFamily="34" charset="0"/>
                <a:ea typeface="Calibri" panose="020F0502020204030204" pitchFamily="34" charset="0"/>
              </a:rPr>
              <a:t>No </a:t>
            </a:r>
            <a:r>
              <a:rPr lang="en-IE" sz="2100" dirty="0" err="1">
                <a:latin typeface="Calibri" panose="020F0502020204030204" pitchFamily="34" charset="0"/>
                <a:ea typeface="Calibri" panose="020F0502020204030204" pitchFamily="34" charset="0"/>
              </a:rPr>
              <a:t>permitir</a:t>
            </a:r>
            <a:r>
              <a:rPr lang="en-IE" sz="2100" dirty="0">
                <a:latin typeface="Calibri" panose="020F0502020204030204" pitchFamily="34" charset="0"/>
                <a:ea typeface="Calibri" panose="020F0502020204030204" pitchFamily="34" charset="0"/>
              </a:rPr>
              <a:t> el envío de correos electrónicos ni las llamadas telefónicas entre determinadas horas para que los </a:t>
            </a:r>
            <a:r>
              <a:rPr lang="en-IE" sz="2100" dirty="0" err="1">
                <a:latin typeface="Calibri" panose="020F0502020204030204" pitchFamily="34" charset="0"/>
                <a:ea typeface="Calibri" panose="020F0502020204030204" pitchFamily="34" charset="0"/>
              </a:rPr>
              <a:t>trabajadores</a:t>
            </a:r>
            <a:r>
              <a:rPr lang="en-IE" sz="2100" dirty="0">
                <a:latin typeface="Calibri" panose="020F0502020204030204" pitchFamily="34" charset="0"/>
                <a:ea typeface="Calibri" panose="020F0502020204030204" pitchFamily="34" charset="0"/>
              </a:rPr>
              <a:t> </a:t>
            </a:r>
            <a:r>
              <a:rPr lang="en-IE" sz="2100" dirty="0" err="1">
                <a:latin typeface="Calibri" panose="020F0502020204030204" pitchFamily="34" charset="0"/>
                <a:ea typeface="Calibri" panose="020F0502020204030204" pitchFamily="34" charset="0"/>
              </a:rPr>
              <a:t>en</a:t>
            </a:r>
            <a:r>
              <a:rPr lang="en-IE" sz="2100" dirty="0">
                <a:latin typeface="Calibri" panose="020F0502020204030204" pitchFamily="34" charset="0"/>
                <a:ea typeface="Calibri" panose="020F0502020204030204" pitchFamily="34" charset="0"/>
              </a:rPr>
              <a:t> </a:t>
            </a:r>
            <a:r>
              <a:rPr lang="en-IE" sz="2100" dirty="0" err="1">
                <a:latin typeface="Calibri" panose="020F0502020204030204" pitchFamily="34" charset="0"/>
                <a:ea typeface="Calibri" panose="020F0502020204030204" pitchFamily="34" charset="0"/>
              </a:rPr>
              <a:t>remoto</a:t>
            </a:r>
            <a:r>
              <a:rPr lang="en-IE" sz="2100" dirty="0">
                <a:latin typeface="Calibri" panose="020F0502020204030204" pitchFamily="34" charset="0"/>
                <a:ea typeface="Calibri" panose="020F0502020204030204" pitchFamily="34" charset="0"/>
              </a:rPr>
              <a:t> no estén constantemente pegados a sus </a:t>
            </a:r>
            <a:r>
              <a:rPr lang="en-IE" sz="2100" dirty="0" err="1">
                <a:latin typeface="Calibri" panose="020F0502020204030204" pitchFamily="34" charset="0"/>
                <a:ea typeface="Calibri" panose="020F0502020204030204" pitchFamily="34" charset="0"/>
              </a:rPr>
              <a:t>teléfonos</a:t>
            </a:r>
            <a:r>
              <a:rPr lang="en-IE" sz="2100" dirty="0">
                <a:latin typeface="Calibri" panose="020F0502020204030204" pitchFamily="34" charset="0"/>
                <a:ea typeface="Calibri" panose="020F0502020204030204" pitchFamily="34" charset="0"/>
              </a:rPr>
              <a:t>.</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Paso 3. Ejemplo de objetivo</a:t>
            </a:r>
          </a:p>
          <a:p>
            <a:r>
              <a:rPr lang="en-GB" sz="3600" dirty="0"/>
              <a:t>	</a:t>
            </a:r>
          </a:p>
        </p:txBody>
      </p:sp>
    </p:spTree>
    <p:extLst>
      <p:ext uri="{BB962C8B-B14F-4D97-AF65-F5344CB8AC3E}">
        <p14:creationId xmlns:p14="http://schemas.microsoft.com/office/powerpoint/2010/main" val="2000258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941675"/>
            <a:ext cx="10763142" cy="3722048"/>
          </a:xfrm>
        </p:spPr>
        <p:txBody>
          <a:bodyPr/>
          <a:lstStyle/>
          <a:p>
            <a:pPr marL="0" indent="0"/>
            <a:endParaRPr lang="en-GB" dirty="0"/>
          </a:p>
          <a:p>
            <a:pPr algn="ctr"/>
            <a:r>
              <a:rPr lang="en-IE" b="1" i="1" dirty="0">
                <a:solidFill>
                  <a:schemeClr val="accent2"/>
                </a:solidFill>
              </a:rPr>
              <a:t>"</a:t>
            </a:r>
            <a:r>
              <a:rPr lang="en-IE" sz="2400" b="1" i="1" dirty="0">
                <a:solidFill>
                  <a:schemeClr val="accent2"/>
                </a:solidFill>
                <a:effectLst/>
                <a:latin typeface="Calibri" panose="020F0502020204030204" pitchFamily="34" charset="0"/>
                <a:ea typeface="Calibri" panose="020F0502020204030204" pitchFamily="34" charset="0"/>
              </a:rPr>
              <a:t>Ofrecer orientación y apoyo al personal que se siente quemado o estresado por problemas de bienestar digital".</a:t>
            </a:r>
            <a:endParaRPr lang="en-IE" sz="2400" b="1" i="1" dirty="0">
              <a:solidFill>
                <a:schemeClr val="accent2"/>
              </a:solidFill>
              <a:latin typeface="Calibri" panose="020F0502020204030204" pitchFamily="34" charset="0"/>
              <a:ea typeface="Calibri" panose="020F0502020204030204" pitchFamily="34" charset="0"/>
            </a:endParaRPr>
          </a:p>
          <a:p>
            <a:r>
              <a:rPr lang="en-IE" b="1" dirty="0">
                <a:latin typeface="Calibri" panose="020F0502020204030204" pitchFamily="34" charset="0"/>
                <a:ea typeface="Calibri" panose="020F0502020204030204" pitchFamily="34" charset="0"/>
              </a:rPr>
              <a:t>Las acciones para este objetivo pueden incluir lo siguiente</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Establecer una comunicación abierta y celebrar reuniones periódicas de equipo e individuales para que el personal pueda expresar su opinión sobre cómo se siente.</a:t>
            </a:r>
          </a:p>
          <a:p>
            <a:pPr marL="342900" indent="-342900">
              <a:buFont typeface="Arial" panose="020B0604020202020204" pitchFamily="34" charset="0"/>
              <a:buChar char="•"/>
            </a:pPr>
            <a:r>
              <a:rPr lang="en-IE" dirty="0" err="1">
                <a:latin typeface="Calibri" panose="020F0502020204030204" pitchFamily="34" charset="0"/>
                <a:ea typeface="Calibri" panose="020F0502020204030204" pitchFamily="34" charset="0"/>
              </a:rPr>
              <a:t>Considerar</a:t>
            </a:r>
            <a:r>
              <a:rPr lang="en-IE" dirty="0">
                <a:latin typeface="Calibri" panose="020F0502020204030204" pitchFamily="34" charset="0"/>
                <a:ea typeface="Calibri" panose="020F0502020204030204" pitchFamily="34" charset="0"/>
              </a:rPr>
              <a:t> la posibilidad de asignar a su equipo un embajador del bienestar digital al que el personal pueda acudir en confianza con sus preocupaciones.</a:t>
            </a:r>
          </a:p>
          <a:p>
            <a:pPr marL="342900" indent="-342900">
              <a:buFont typeface="Arial" panose="020B0604020202020204" pitchFamily="34" charset="0"/>
              <a:buChar char="•"/>
            </a:pPr>
            <a:r>
              <a:rPr lang="en-IE" dirty="0" err="1">
                <a:latin typeface="Calibri" panose="020F0502020204030204" pitchFamily="34" charset="0"/>
                <a:ea typeface="Calibri" panose="020F0502020204030204" pitchFamily="34" charset="0"/>
              </a:rPr>
              <a:t>Ofrezcer</a:t>
            </a:r>
            <a:r>
              <a:rPr lang="en-IE" dirty="0">
                <a:latin typeface="Calibri" panose="020F0502020204030204" pitchFamily="34" charset="0"/>
                <a:ea typeface="Calibri" panose="020F0502020204030204" pitchFamily="34" charset="0"/>
              </a:rPr>
              <a:t> a los miembros del equipo actividades para eliminar el estrés, como yoga o paseos durante el almuerzo, para que se relajen y descansen de la tecnología.</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Paso 3. Ejemplo de objetivo</a:t>
            </a:r>
          </a:p>
          <a:p>
            <a:r>
              <a:rPr lang="en-GB" sz="3600" dirty="0"/>
              <a:t>	</a:t>
            </a:r>
          </a:p>
        </p:txBody>
      </p:sp>
    </p:spTree>
    <p:extLst>
      <p:ext uri="{BB962C8B-B14F-4D97-AF65-F5344CB8AC3E}">
        <p14:creationId xmlns:p14="http://schemas.microsoft.com/office/powerpoint/2010/main" val="6203071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1343502"/>
            <a:ext cx="10763142"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IE" dirty="0">
                <a:effectLst/>
                <a:latin typeface="Calibri" panose="020F0502020204030204" pitchFamily="34" charset="0"/>
                <a:ea typeface="Calibri" panose="020F0502020204030204" pitchFamily="34" charset="0"/>
              </a:rPr>
              <a:t>Todos los </a:t>
            </a:r>
            <a:r>
              <a:rPr lang="en-IE" dirty="0">
                <a:latin typeface="Calibri" panose="020F0502020204030204" pitchFamily="34" charset="0"/>
                <a:ea typeface="Calibri" panose="020F0502020204030204" pitchFamily="34" charset="0"/>
              </a:rPr>
              <a:t>miembros del equipo </a:t>
            </a:r>
            <a:r>
              <a:rPr lang="en-IE" dirty="0">
                <a:effectLst/>
                <a:latin typeface="Calibri" panose="020F0502020204030204" pitchFamily="34" charset="0"/>
                <a:ea typeface="Calibri" panose="020F0502020204030204" pitchFamily="34" charset="0"/>
              </a:rPr>
              <a:t>deben conocer las políticas y procedimientos de bienestar, así como los recursos a su disposición. </a:t>
            </a:r>
            <a:r>
              <a:rPr lang="en-IE" dirty="0" err="1">
                <a:effectLst/>
                <a:latin typeface="Calibri" panose="020F0502020204030204" pitchFamily="34" charset="0"/>
                <a:ea typeface="Calibri" panose="020F0502020204030204" pitchFamily="34" charset="0"/>
              </a:rPr>
              <a:t>Estos</a:t>
            </a:r>
            <a:r>
              <a:rPr lang="en-IE" dirty="0">
                <a:effectLst/>
                <a:latin typeface="Calibri" panose="020F0502020204030204" pitchFamily="34" charset="0"/>
                <a:ea typeface="Calibri" panose="020F0502020204030204" pitchFamily="34" charset="0"/>
              </a:rPr>
              <a:t> </a:t>
            </a:r>
            <a:r>
              <a:rPr lang="en-IE" dirty="0" err="1">
                <a:effectLst/>
                <a:latin typeface="Calibri" panose="020F0502020204030204" pitchFamily="34" charset="0"/>
                <a:ea typeface="Calibri" panose="020F0502020204030204" pitchFamily="34" charset="0"/>
              </a:rPr>
              <a:t>deben</a:t>
            </a:r>
            <a:r>
              <a:rPr lang="en-IE" dirty="0">
                <a:effectLst/>
                <a:latin typeface="Calibri" panose="020F0502020204030204" pitchFamily="34" charset="0"/>
                <a:ea typeface="Calibri" panose="020F0502020204030204" pitchFamily="34" charset="0"/>
              </a:rPr>
              <a:t> </a:t>
            </a:r>
            <a:r>
              <a:rPr lang="en-IE" dirty="0" err="1">
                <a:effectLst/>
                <a:latin typeface="Calibri" panose="020F0502020204030204" pitchFamily="34" charset="0"/>
                <a:ea typeface="Calibri" panose="020F0502020204030204" pitchFamily="34" charset="0"/>
              </a:rPr>
              <a:t>anunciarse</a:t>
            </a:r>
            <a:r>
              <a:rPr lang="en-IE" dirty="0">
                <a:effectLst/>
                <a:latin typeface="Calibri" panose="020F0502020204030204" pitchFamily="34" charset="0"/>
                <a:ea typeface="Calibri" panose="020F0502020204030204" pitchFamily="34" charset="0"/>
              </a:rPr>
              <a:t> a los nuevos miembros del equipo y </a:t>
            </a:r>
            <a:r>
              <a:rPr lang="en-IE" dirty="0" err="1">
                <a:effectLst/>
                <a:latin typeface="Calibri" panose="020F0502020204030204" pitchFamily="34" charset="0"/>
                <a:ea typeface="Calibri" panose="020F0502020204030204" pitchFamily="34" charset="0"/>
              </a:rPr>
              <a:t>comentar</a:t>
            </a:r>
            <a:r>
              <a:rPr lang="en-IE" dirty="0">
                <a:effectLst/>
                <a:latin typeface="Calibri" panose="020F0502020204030204" pitchFamily="34" charset="0"/>
                <a:ea typeface="Calibri" panose="020F0502020204030204" pitchFamily="34" charset="0"/>
              </a:rPr>
              <a:t> </a:t>
            </a:r>
            <a:r>
              <a:rPr lang="en-IE" dirty="0" err="1">
                <a:effectLst/>
                <a:latin typeface="Calibri" panose="020F0502020204030204" pitchFamily="34" charset="0"/>
                <a:ea typeface="Calibri" panose="020F0502020204030204" pitchFamily="34" charset="0"/>
              </a:rPr>
              <a:t>los</a:t>
            </a:r>
            <a:r>
              <a:rPr lang="en-IE" dirty="0">
                <a:effectLst/>
                <a:latin typeface="Calibri" panose="020F0502020204030204" pitchFamily="34" charset="0"/>
                <a:ea typeface="Calibri" panose="020F0502020204030204" pitchFamily="34" charset="0"/>
              </a:rPr>
              <a:t> </a:t>
            </a:r>
            <a:r>
              <a:rPr lang="en-IE" dirty="0" err="1">
                <a:effectLst/>
                <a:latin typeface="Calibri" panose="020F0502020204030204" pitchFamily="34" charset="0"/>
                <a:ea typeface="Calibri" panose="020F0502020204030204" pitchFamily="34" charset="0"/>
              </a:rPr>
              <a:t>principales</a:t>
            </a:r>
            <a:r>
              <a:rPr lang="en-IE" dirty="0">
                <a:effectLst/>
                <a:latin typeface="Calibri" panose="020F0502020204030204" pitchFamily="34" charset="0"/>
                <a:ea typeface="Calibri" panose="020F0502020204030204" pitchFamily="34" charset="0"/>
              </a:rPr>
              <a:t> puntos con ellos en las sesiones de orientación. </a:t>
            </a:r>
          </a:p>
          <a:p>
            <a:pPr marL="342900" indent="-342900">
              <a:buBlip>
                <a:blip r:embed="rId3">
                  <a:extLst>
                    <a:ext uri="{96DAC541-7B7A-43D3-8B79-37D633B846F1}">
                      <asvg:svgBlip xmlns:asvg="http://schemas.microsoft.com/office/drawing/2016/SVG/main" r:embed="rId4"/>
                    </a:ext>
                  </a:extLst>
                </a:blip>
              </a:buBlip>
            </a:pPr>
            <a:r>
              <a:rPr lang="en-IE" dirty="0">
                <a:effectLst/>
                <a:latin typeface="Calibri" panose="020F0502020204030204" pitchFamily="34" charset="0"/>
                <a:ea typeface="Calibri" panose="020F0502020204030204" pitchFamily="34" charset="0"/>
              </a:rPr>
              <a:t>También deben </a:t>
            </a:r>
            <a:r>
              <a:rPr lang="en-IE" dirty="0" err="1">
                <a:effectLst/>
                <a:latin typeface="Calibri" panose="020F0502020204030204" pitchFamily="34" charset="0"/>
                <a:ea typeface="Calibri" panose="020F0502020204030204" pitchFamily="34" charset="0"/>
              </a:rPr>
              <a:t>actualizarse</a:t>
            </a:r>
            <a:r>
              <a:rPr lang="en-IE" dirty="0">
                <a:effectLst/>
                <a:latin typeface="Calibri" panose="020F0502020204030204" pitchFamily="34" charset="0"/>
                <a:ea typeface="Calibri" panose="020F0502020204030204" pitchFamily="34" charset="0"/>
              </a:rPr>
              <a:t> </a:t>
            </a:r>
            <a:r>
              <a:rPr lang="en-IE" dirty="0" err="1">
                <a:effectLst/>
                <a:latin typeface="Calibri" panose="020F0502020204030204" pitchFamily="34" charset="0"/>
                <a:ea typeface="Calibri" panose="020F0502020204030204" pitchFamily="34" charset="0"/>
              </a:rPr>
              <a:t>periódicamente</a:t>
            </a:r>
            <a:r>
              <a:rPr lang="en-IE" dirty="0">
                <a:latin typeface="Calibri" panose="020F0502020204030204" pitchFamily="34" charset="0"/>
                <a:ea typeface="Calibri" panose="020F0502020204030204" pitchFamily="34" charset="0"/>
              </a:rPr>
              <a:t>, </a:t>
            </a:r>
            <a:r>
              <a:rPr lang="en-IE" dirty="0">
                <a:effectLst/>
                <a:latin typeface="Calibri" panose="020F0502020204030204" pitchFamily="34" charset="0"/>
                <a:ea typeface="Calibri" panose="020F0502020204030204" pitchFamily="34" charset="0"/>
              </a:rPr>
              <a:t>y todos los nuevos cambios deben distribuirse por correo electrónico a </a:t>
            </a:r>
            <a:r>
              <a:rPr lang="en-IE" dirty="0" err="1">
                <a:effectLst/>
                <a:latin typeface="Calibri" panose="020F0502020204030204" pitchFamily="34" charset="0"/>
                <a:ea typeface="Calibri" panose="020F0502020204030204" pitchFamily="34" charset="0"/>
              </a:rPr>
              <a:t>los</a:t>
            </a:r>
            <a:r>
              <a:rPr lang="en-IE" dirty="0">
                <a:effectLst/>
                <a:latin typeface="Calibri" panose="020F0502020204030204" pitchFamily="34" charset="0"/>
                <a:ea typeface="Calibri" panose="020F0502020204030204" pitchFamily="34" charset="0"/>
              </a:rPr>
              <a:t> </a:t>
            </a:r>
            <a:r>
              <a:rPr lang="en-IE" dirty="0" err="1">
                <a:effectLst/>
                <a:latin typeface="Calibri" panose="020F0502020204030204" pitchFamily="34" charset="0"/>
                <a:ea typeface="Calibri" panose="020F0502020204030204" pitchFamily="34" charset="0"/>
              </a:rPr>
              <a:t>involucrados</a:t>
            </a:r>
            <a:r>
              <a:rPr lang="en-IE" dirty="0">
                <a:effectLst/>
                <a:latin typeface="Calibri" panose="020F0502020204030204" pitchFamily="34" charset="0"/>
                <a:ea typeface="Calibri" panose="020F0502020204030204" pitchFamily="34" charset="0"/>
              </a:rPr>
              <a:t>. Las políticas y los procedimientos deben recordarse periódicamente y ser </a:t>
            </a:r>
            <a:r>
              <a:rPr lang="en-IE" dirty="0" err="1">
                <a:effectLst/>
                <a:latin typeface="Calibri" panose="020F0502020204030204" pitchFamily="34" charset="0"/>
                <a:ea typeface="Calibri" panose="020F0502020204030204" pitchFamily="34" charset="0"/>
              </a:rPr>
              <a:t>fácilmente</a:t>
            </a:r>
            <a:r>
              <a:rPr lang="en-IE" dirty="0">
                <a:effectLst/>
                <a:latin typeface="Calibri" panose="020F0502020204030204" pitchFamily="34" charset="0"/>
                <a:ea typeface="Calibri" panose="020F0502020204030204" pitchFamily="34" charset="0"/>
              </a:rPr>
              <a:t> </a:t>
            </a:r>
            <a:r>
              <a:rPr lang="en-IE" dirty="0" err="1">
                <a:effectLst/>
                <a:latin typeface="Calibri" panose="020F0502020204030204" pitchFamily="34" charset="0"/>
                <a:ea typeface="Calibri" panose="020F0502020204030204" pitchFamily="34" charset="0"/>
              </a:rPr>
              <a:t>accesibles</a:t>
            </a:r>
            <a:r>
              <a:rPr lang="en-IE" dirty="0">
                <a:effectLst/>
                <a:latin typeface="Calibri" panose="020F0502020204030204" pitchFamily="34" charset="0"/>
                <a:ea typeface="Calibri" panose="020F0502020204030204" pitchFamily="34" charset="0"/>
              </a:rPr>
              <a:t>.</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Paso 4. </a:t>
            </a:r>
            <a:r>
              <a:rPr lang="en-IE" dirty="0" err="1"/>
              <a:t>Comunícate</a:t>
            </a:r>
            <a:r>
              <a:rPr lang="en-IE" dirty="0"/>
              <a:t> de Forma </a:t>
            </a:r>
            <a:r>
              <a:rPr lang="en-IE" dirty="0" err="1"/>
              <a:t>Eficaz</a:t>
            </a:r>
            <a:endParaRPr lang="en-IE" dirty="0"/>
          </a:p>
          <a:p>
            <a:r>
              <a:rPr lang="en-GB" sz="3600" dirty="0"/>
              <a:t>	</a:t>
            </a:r>
          </a:p>
        </p:txBody>
      </p:sp>
    </p:spTree>
    <p:extLst>
      <p:ext uri="{BB962C8B-B14F-4D97-AF65-F5344CB8AC3E}">
        <p14:creationId xmlns:p14="http://schemas.microsoft.com/office/powerpoint/2010/main" val="33046148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1343502"/>
            <a:ext cx="10763142"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IE" sz="2400" dirty="0">
                <a:effectLst/>
                <a:latin typeface="Calibri" panose="020F0502020204030204" pitchFamily="34" charset="0"/>
                <a:ea typeface="Calibri" panose="020F0502020204030204" pitchFamily="34" charset="0"/>
              </a:rPr>
              <a:t>Asegúrese de revisar y supervisar continuamente las políticas y los procedimientos. </a:t>
            </a:r>
            <a:r>
              <a:rPr lang="en-IE" sz="2400" dirty="0" err="1">
                <a:effectLst/>
                <a:latin typeface="Calibri" panose="020F0502020204030204" pitchFamily="34" charset="0"/>
                <a:ea typeface="Calibri" panose="020F0502020204030204" pitchFamily="34" charset="0"/>
              </a:rPr>
              <a:t>Mide</a:t>
            </a:r>
            <a:r>
              <a:rPr lang="en-IE" sz="2400" dirty="0">
                <a:effectLst/>
                <a:latin typeface="Calibri" panose="020F0502020204030204" pitchFamily="34" charset="0"/>
                <a:ea typeface="Calibri" panose="020F0502020204030204" pitchFamily="34" charset="0"/>
              </a:rPr>
              <a:t> también su éxito y </a:t>
            </a:r>
            <a:r>
              <a:rPr lang="en-IE" sz="2400" dirty="0" err="1">
                <a:effectLst/>
                <a:latin typeface="Calibri" panose="020F0502020204030204" pitchFamily="34" charset="0"/>
                <a:ea typeface="Calibri" panose="020F0502020204030204" pitchFamily="34" charset="0"/>
              </a:rPr>
              <a:t>determina</a:t>
            </a:r>
            <a:r>
              <a:rPr lang="en-IE" sz="2400" dirty="0">
                <a:effectLst/>
                <a:latin typeface="Calibri" panose="020F0502020204030204" pitchFamily="34" charset="0"/>
                <a:ea typeface="Calibri" panose="020F0502020204030204" pitchFamily="34" charset="0"/>
              </a:rPr>
              <a:t> si es necesario introducir cambios. </a:t>
            </a:r>
          </a:p>
          <a:p>
            <a:pPr marL="342900" indent="-342900">
              <a:buBlip>
                <a:blip r:embed="rId3">
                  <a:extLst>
                    <a:ext uri="{96DAC541-7B7A-43D3-8B79-37D633B846F1}">
                      <asvg:svgBlip xmlns:asvg="http://schemas.microsoft.com/office/drawing/2016/SVG/main" r:embed="rId4"/>
                    </a:ext>
                  </a:extLst>
                </a:blip>
              </a:buBlip>
            </a:pPr>
            <a:r>
              <a:rPr lang="en-IE" dirty="0">
                <a:latin typeface="Calibri" panose="020F0502020204030204" pitchFamily="34" charset="0"/>
                <a:ea typeface="Calibri" panose="020F0502020204030204" pitchFamily="34" charset="0"/>
              </a:rPr>
              <a:t>Los miembros del equipo </a:t>
            </a:r>
            <a:r>
              <a:rPr lang="en-IE" sz="2400" dirty="0">
                <a:effectLst/>
                <a:latin typeface="Calibri" panose="020F0502020204030204" pitchFamily="34" charset="0"/>
                <a:ea typeface="Calibri" panose="020F0502020204030204" pitchFamily="34" charset="0"/>
              </a:rPr>
              <a:t>también deben ser conscientes de sus responsabilidades a la hora de garantizar la aplicación de las </a:t>
            </a:r>
            <a:r>
              <a:rPr lang="en-IE" sz="2400" dirty="0" err="1">
                <a:effectLst/>
                <a:latin typeface="Calibri" panose="020F0502020204030204" pitchFamily="34" charset="0"/>
                <a:ea typeface="Calibri" panose="020F0502020204030204" pitchFamily="34" charset="0"/>
              </a:rPr>
              <a:t>medidas</a:t>
            </a:r>
            <a:r>
              <a:rPr lang="en-IE" sz="2400" dirty="0">
                <a:effectLst/>
                <a:latin typeface="Calibri" panose="020F0502020204030204" pitchFamily="34" charset="0"/>
                <a:ea typeface="Calibri" panose="020F0502020204030204" pitchFamily="34" charset="0"/>
              </a:rPr>
              <a:t> para </a:t>
            </a:r>
            <a:r>
              <a:rPr lang="en-IE" sz="2400" dirty="0" err="1">
                <a:effectLst/>
                <a:latin typeface="Calibri" panose="020F0502020204030204" pitchFamily="34" charset="0"/>
                <a:ea typeface="Calibri" panose="020F0502020204030204" pitchFamily="34" charset="0"/>
              </a:rPr>
              <a:t>maximizar</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su</a:t>
            </a:r>
            <a:r>
              <a:rPr lang="en-IE" sz="2400" dirty="0">
                <a:effectLst/>
                <a:latin typeface="Calibri" panose="020F0502020204030204" pitchFamily="34" charset="0"/>
                <a:ea typeface="Calibri" panose="020F0502020204030204" pitchFamily="34" charset="0"/>
              </a:rPr>
              <a:t> propia salud y bienestar. </a:t>
            </a:r>
          </a:p>
          <a:p>
            <a:pPr marL="342900" indent="-342900">
              <a:buBlip>
                <a:blip r:embed="rId3">
                  <a:extLst>
                    <a:ext uri="{96DAC541-7B7A-43D3-8B79-37D633B846F1}">
                      <asvg:svgBlip xmlns:asvg="http://schemas.microsoft.com/office/drawing/2016/SVG/main" r:embed="rId4"/>
                    </a:ext>
                  </a:extLst>
                </a:blip>
              </a:buBlip>
            </a:pPr>
            <a:r>
              <a:rPr lang="en-IE" sz="2400" dirty="0">
                <a:effectLst/>
                <a:latin typeface="Calibri" panose="020F0502020204030204" pitchFamily="34" charset="0"/>
                <a:ea typeface="Calibri" panose="020F0502020204030204" pitchFamily="34" charset="0"/>
              </a:rPr>
              <a:t>Por ejemplo, si un miembro del </a:t>
            </a:r>
            <a:r>
              <a:rPr lang="en-IE" sz="2400" dirty="0" err="1">
                <a:effectLst/>
                <a:latin typeface="Calibri" panose="020F0502020204030204" pitchFamily="34" charset="0"/>
                <a:ea typeface="Calibri" panose="020F0502020204030204" pitchFamily="34" charset="0"/>
              </a:rPr>
              <a:t>equipo</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sospecha</a:t>
            </a:r>
            <a:r>
              <a:rPr lang="en-IE" sz="2400" dirty="0">
                <a:effectLst/>
                <a:latin typeface="Calibri" panose="020F0502020204030204" pitchFamily="34" charset="0"/>
                <a:ea typeface="Calibri" panose="020F0502020204030204" pitchFamily="34" charset="0"/>
              </a:rPr>
              <a:t> que está trabajando más horas de las debidas, debe dirigirse a un </a:t>
            </a:r>
            <a:r>
              <a:rPr lang="en-IE" sz="2400" dirty="0" err="1">
                <a:effectLst/>
                <a:latin typeface="Calibri" panose="020F0502020204030204" pitchFamily="34" charset="0"/>
                <a:ea typeface="Calibri" panose="020F0502020204030204" pitchFamily="34" charset="0"/>
              </a:rPr>
              <a:t>responsable</a:t>
            </a:r>
            <a:r>
              <a:rPr lang="en-IE" sz="2400" dirty="0">
                <a:effectLst/>
                <a:latin typeface="Calibri" panose="020F0502020204030204" pitchFamily="34" charset="0"/>
                <a:ea typeface="Calibri" panose="020F0502020204030204" pitchFamily="34" charset="0"/>
              </a:rPr>
              <a:t> y determinar </a:t>
            </a:r>
            <a:r>
              <a:rPr lang="en-IE" sz="2400" dirty="0" err="1">
                <a:effectLst/>
                <a:latin typeface="Calibri" panose="020F0502020204030204" pitchFamily="34" charset="0"/>
                <a:ea typeface="Calibri" panose="020F0502020204030204" pitchFamily="34" charset="0"/>
              </a:rPr>
              <a:t>cómo</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pueden</a:t>
            </a:r>
            <a:r>
              <a:rPr lang="en-IE" sz="2400" dirty="0">
                <a:effectLst/>
                <a:latin typeface="Calibri" panose="020F0502020204030204" pitchFamily="34" charset="0"/>
                <a:ea typeface="Calibri" panose="020F0502020204030204" pitchFamily="34" charset="0"/>
              </a:rPr>
              <a:t> actualizarse las políticas y procedimientos para evitar este </a:t>
            </a:r>
            <a:r>
              <a:rPr lang="en-IE" sz="2400" dirty="0" err="1">
                <a:effectLst/>
                <a:latin typeface="Calibri" panose="020F0502020204030204" pitchFamily="34" charset="0"/>
                <a:ea typeface="Calibri" panose="020F0502020204030204" pitchFamily="34" charset="0"/>
              </a:rPr>
              <a:t>problema</a:t>
            </a:r>
            <a:r>
              <a:rPr lang="en-IE" sz="2400" dirty="0">
                <a:effectLst/>
                <a:latin typeface="Calibri" panose="020F0502020204030204" pitchFamily="34" charset="0"/>
                <a:ea typeface="Calibri" panose="020F0502020204030204" pitchFamily="34" charset="0"/>
              </a:rPr>
              <a:t> que, de </a:t>
            </a:r>
            <a:r>
              <a:rPr lang="en-IE" sz="2400" dirty="0" err="1">
                <a:effectLst/>
                <a:latin typeface="Calibri" panose="020F0502020204030204" pitchFamily="34" charset="0"/>
                <a:ea typeface="Calibri" panose="020F0502020204030204" pitchFamily="34" charset="0"/>
              </a:rPr>
              <a:t>otra</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manera</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podría</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acabar</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causándole</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estrés</a:t>
            </a:r>
            <a:r>
              <a:rPr lang="en-IE" sz="2400" dirty="0">
                <a:effectLst/>
                <a:latin typeface="Calibri" panose="020F0502020204030204" pitchFamily="34" charset="0"/>
                <a:ea typeface="Calibri" panose="020F0502020204030204" pitchFamily="34" charset="0"/>
              </a:rPr>
              <a:t> o agotamiento.</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777843"/>
            <a:ext cx="10595237" cy="803654"/>
          </a:xfrm>
        </p:spPr>
        <p:txBody>
          <a:bodyPr/>
          <a:lstStyle/>
          <a:p>
            <a:r>
              <a:rPr lang="en-IE" dirty="0"/>
              <a:t>Paso 5. </a:t>
            </a:r>
            <a:r>
              <a:rPr lang="en-IE" dirty="0" err="1"/>
              <a:t>Revisa</a:t>
            </a:r>
            <a:r>
              <a:rPr lang="en-IE" dirty="0"/>
              <a:t> y </a:t>
            </a:r>
            <a:r>
              <a:rPr lang="en-IE" dirty="0" err="1"/>
              <a:t>Controla</a:t>
            </a:r>
            <a:r>
              <a:rPr lang="en-IE" dirty="0"/>
              <a:t> </a:t>
            </a:r>
            <a:r>
              <a:rPr lang="en-IE" dirty="0" err="1"/>
              <a:t>el</a:t>
            </a:r>
            <a:r>
              <a:rPr lang="en-IE" dirty="0"/>
              <a:t> </a:t>
            </a:r>
            <a:r>
              <a:rPr lang="en-IE" dirty="0" err="1"/>
              <a:t>Proceso</a:t>
            </a:r>
            <a:endParaRPr lang="en-IE" dirty="0"/>
          </a:p>
          <a:p>
            <a:endParaRPr lang="en-IE" dirty="0"/>
          </a:p>
          <a:p>
            <a:r>
              <a:rPr lang="en-GB" sz="3600" dirty="0"/>
              <a:t>	</a:t>
            </a:r>
          </a:p>
        </p:txBody>
      </p:sp>
    </p:spTree>
    <p:extLst>
      <p:ext uri="{BB962C8B-B14F-4D97-AF65-F5344CB8AC3E}">
        <p14:creationId xmlns:p14="http://schemas.microsoft.com/office/powerpoint/2010/main" val="507372003"/>
      </p:ext>
    </p:extLst>
  </p:cSld>
  <p:clrMapOvr>
    <a:masterClrMapping/>
  </p:clrMapOvr>
</p:sld>
</file>

<file path=ppt/theme/theme1.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02B72D97329AC47B9F1224E8EA631C0" ma:contentTypeVersion="11" ma:contentTypeDescription="Crear nuevo documento." ma:contentTypeScope="" ma:versionID="29b4d182c7c05a51e69a965b93833c4b">
  <xsd:schema xmlns:xsd="http://www.w3.org/2001/XMLSchema" xmlns:xs="http://www.w3.org/2001/XMLSchema" xmlns:p="http://schemas.microsoft.com/office/2006/metadata/properties" xmlns:ns3="8808601c-4998-4b83-acc3-0d414a60c10a" xmlns:ns4="caa2c6fe-48da-4a92-bc4a-181fd236eb01" targetNamespace="http://schemas.microsoft.com/office/2006/metadata/properties" ma:root="true" ma:fieldsID="3ef16e691c8d61ec6a60d870d7e3c2d0" ns3:_="" ns4:_="">
    <xsd:import namespace="8808601c-4998-4b83-acc3-0d414a60c10a"/>
    <xsd:import namespace="caa2c6fe-48da-4a92-bc4a-181fd236eb0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08601c-4998-4b83-acc3-0d414a60c1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a2c6fe-48da-4a92-bc4a-181fd236eb01"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SharingHintHash" ma:index="14"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808601c-4998-4b83-acc3-0d414a60c10a" xsi:nil="true"/>
  </documentManagement>
</p:properties>
</file>

<file path=customXml/itemProps1.xml><?xml version="1.0" encoding="utf-8"?>
<ds:datastoreItem xmlns:ds="http://schemas.openxmlformats.org/officeDocument/2006/customXml" ds:itemID="{643F0DC7-5DFB-4D84-8E84-0A23E5D734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08601c-4998-4b83-acc3-0d414a60c10a"/>
    <ds:schemaRef ds:uri="caa2c6fe-48da-4a92-bc4a-181fd236eb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219F22-D4C4-4CB5-9BF7-4915468472A7}">
  <ds:schemaRefs>
    <ds:schemaRef ds:uri="http://schemas.microsoft.com/sharepoint/v3/contenttype/forms"/>
  </ds:schemaRefs>
</ds:datastoreItem>
</file>

<file path=customXml/itemProps3.xml><?xml version="1.0" encoding="utf-8"?>
<ds:datastoreItem xmlns:ds="http://schemas.openxmlformats.org/officeDocument/2006/customXml" ds:itemID="{9EADB800-2BC1-41CD-8F75-BF005DF96584}">
  <ds:schemaRefs>
    <ds:schemaRef ds:uri="http://purl.org/dc/terms/"/>
    <ds:schemaRef ds:uri="caa2c6fe-48da-4a92-bc4a-181fd236eb01"/>
    <ds:schemaRef ds:uri="http://www.w3.org/XML/1998/namespace"/>
    <ds:schemaRef ds:uri="http://purl.org/dc/dcmitype/"/>
    <ds:schemaRef ds:uri="http://schemas.microsoft.com/office/2006/documentManagement/types"/>
    <ds:schemaRef ds:uri="http://schemas.openxmlformats.org/package/2006/metadata/core-properties"/>
    <ds:schemaRef ds:uri="8808601c-4998-4b83-acc3-0d414a60c10a"/>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24287</TotalTime>
  <Words>9300</Words>
  <Application>Microsoft Office PowerPoint</Application>
  <PresentationFormat>Panorámica</PresentationFormat>
  <Paragraphs>768</Paragraphs>
  <Slides>107</Slides>
  <Notes>95</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107</vt:i4>
      </vt:variant>
    </vt:vector>
  </HeadingPairs>
  <TitlesOfParts>
    <vt:vector size="112" baseType="lpstr">
      <vt:lpstr>Arial</vt:lpstr>
      <vt:lpstr>Calibri</vt:lpstr>
      <vt:lpstr>Montserrat Light</vt:lpstr>
      <vt:lpstr>Wingdings</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savanah scharneck</dc:creator>
  <cp:keywords>, docId:E0F0EBF1613E8B6B8A7A6370DF5803E4</cp:keywords>
  <cp:lastModifiedBy>DRAMBLYS (G02550697)</cp:lastModifiedBy>
  <cp:revision>31</cp:revision>
  <cp:lastPrinted>2023-08-17T14:07:37Z</cp:lastPrinted>
  <dcterms:created xsi:type="dcterms:W3CDTF">2022-07-24T16:32:18Z</dcterms:created>
  <dcterms:modified xsi:type="dcterms:W3CDTF">2023-09-18T15:09:28Z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0x010100102B72D97329AC47B9F1224E8EA631C0</vt:lpwstr>
  </property>
</Properties>
</file>