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8"/>
  </p:notesMasterIdLst>
  <p:sldIdLst>
    <p:sldId id="4286" r:id="rId2"/>
    <p:sldId id="4687" r:id="rId3"/>
    <p:sldId id="4653" r:id="rId4"/>
    <p:sldId id="4667" r:id="rId5"/>
    <p:sldId id="4319" r:id="rId6"/>
    <p:sldId id="4688" r:id="rId7"/>
    <p:sldId id="4689" r:id="rId8"/>
    <p:sldId id="4690" r:id="rId9"/>
    <p:sldId id="4668" r:id="rId10"/>
    <p:sldId id="4669" r:id="rId11"/>
    <p:sldId id="4670" r:id="rId12"/>
    <p:sldId id="4671" r:id="rId13"/>
    <p:sldId id="4654" r:id="rId14"/>
    <p:sldId id="4737" r:id="rId15"/>
    <p:sldId id="4738" r:id="rId16"/>
    <p:sldId id="4740" r:id="rId17"/>
    <p:sldId id="4741" r:id="rId18"/>
    <p:sldId id="4742" r:id="rId19"/>
    <p:sldId id="4743" r:id="rId20"/>
    <p:sldId id="4745" r:id="rId21"/>
    <p:sldId id="4746" r:id="rId22"/>
    <p:sldId id="4747" r:id="rId23"/>
    <p:sldId id="4750" r:id="rId24"/>
    <p:sldId id="4751" r:id="rId25"/>
    <p:sldId id="4708" r:id="rId26"/>
    <p:sldId id="4709" r:id="rId27"/>
    <p:sldId id="4710" r:id="rId28"/>
    <p:sldId id="4711" r:id="rId29"/>
    <p:sldId id="4712" r:id="rId30"/>
    <p:sldId id="4713" r:id="rId31"/>
    <p:sldId id="4714" r:id="rId32"/>
    <p:sldId id="4715" r:id="rId33"/>
    <p:sldId id="4716" r:id="rId34"/>
    <p:sldId id="4717" r:id="rId35"/>
    <p:sldId id="4752" r:id="rId36"/>
    <p:sldId id="4719" r:id="rId37"/>
    <p:sldId id="4720" r:id="rId38"/>
    <p:sldId id="4721" r:id="rId39"/>
    <p:sldId id="4722" r:id="rId40"/>
    <p:sldId id="4723" r:id="rId41"/>
    <p:sldId id="4724" r:id="rId42"/>
    <p:sldId id="4725" r:id="rId43"/>
    <p:sldId id="4726" r:id="rId44"/>
    <p:sldId id="4753" r:id="rId45"/>
    <p:sldId id="4655" r:id="rId46"/>
    <p:sldId id="4659" r:id="rId47"/>
    <p:sldId id="4693" r:id="rId48"/>
    <p:sldId id="4694" r:id="rId49"/>
    <p:sldId id="4695" r:id="rId50"/>
    <p:sldId id="4776" r:id="rId51"/>
    <p:sldId id="4777" r:id="rId52"/>
    <p:sldId id="4778" r:id="rId53"/>
    <p:sldId id="4779" r:id="rId54"/>
    <p:sldId id="4780" r:id="rId55"/>
    <p:sldId id="4781" r:id="rId56"/>
    <p:sldId id="4782" r:id="rId57"/>
    <p:sldId id="4783" r:id="rId58"/>
    <p:sldId id="4784" r:id="rId59"/>
    <p:sldId id="4499" r:id="rId60"/>
    <p:sldId id="4696" r:id="rId61"/>
    <p:sldId id="4656" r:id="rId62"/>
    <p:sldId id="4660" r:id="rId63"/>
    <p:sldId id="4727" r:id="rId64"/>
    <p:sldId id="4728" r:id="rId65"/>
    <p:sldId id="4729" r:id="rId66"/>
    <p:sldId id="4785" r:id="rId67"/>
    <p:sldId id="4733" r:id="rId68"/>
    <p:sldId id="4734" r:id="rId69"/>
    <p:sldId id="4736" r:id="rId70"/>
    <p:sldId id="4754" r:id="rId71"/>
    <p:sldId id="4755" r:id="rId72"/>
    <p:sldId id="4758" r:id="rId73"/>
    <p:sldId id="4757" r:id="rId74"/>
    <p:sldId id="4759" r:id="rId75"/>
    <p:sldId id="4760" r:id="rId76"/>
    <p:sldId id="4761" r:id="rId77"/>
    <p:sldId id="4763" r:id="rId78"/>
    <p:sldId id="4764" r:id="rId79"/>
    <p:sldId id="4765" r:id="rId80"/>
    <p:sldId id="4766" r:id="rId81"/>
    <p:sldId id="4767" r:id="rId82"/>
    <p:sldId id="4768" r:id="rId83"/>
    <p:sldId id="4657" r:id="rId84"/>
    <p:sldId id="4661" r:id="rId85"/>
    <p:sldId id="4786" r:id="rId86"/>
    <p:sldId id="4787" r:id="rId87"/>
    <p:sldId id="4788" r:id="rId88"/>
    <p:sldId id="4789" r:id="rId89"/>
    <p:sldId id="4790" r:id="rId90"/>
    <p:sldId id="4791" r:id="rId91"/>
    <p:sldId id="4792" r:id="rId92"/>
    <p:sldId id="4793" r:id="rId93"/>
    <p:sldId id="4794" r:id="rId94"/>
    <p:sldId id="4795" r:id="rId95"/>
    <p:sldId id="4796" r:id="rId96"/>
    <p:sldId id="4797" r:id="rId97"/>
    <p:sldId id="4798" r:id="rId98"/>
    <p:sldId id="4799" r:id="rId99"/>
    <p:sldId id="4800" r:id="rId100"/>
    <p:sldId id="4462" r:id="rId101"/>
    <p:sldId id="4460" r:id="rId102"/>
    <p:sldId id="4461" r:id="rId103"/>
    <p:sldId id="4482" r:id="rId104"/>
    <p:sldId id="4483" r:id="rId105"/>
    <p:sldId id="4484" r:id="rId106"/>
    <p:sldId id="4263"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006DB6A0-8466-4CD4-A264-F5B72987E75D}">
          <p14:sldIdLst>
            <p14:sldId id="4286"/>
            <p14:sldId id="4687"/>
            <p14:sldId id="4653"/>
            <p14:sldId id="4667"/>
            <p14:sldId id="4319"/>
            <p14:sldId id="4688"/>
            <p14:sldId id="4689"/>
            <p14:sldId id="4690"/>
            <p14:sldId id="4668"/>
            <p14:sldId id="4669"/>
            <p14:sldId id="4670"/>
            <p14:sldId id="4671"/>
            <p14:sldId id="4654"/>
            <p14:sldId id="4737"/>
            <p14:sldId id="4738"/>
            <p14:sldId id="4740"/>
            <p14:sldId id="4741"/>
            <p14:sldId id="4742"/>
            <p14:sldId id="4743"/>
            <p14:sldId id="4745"/>
            <p14:sldId id="4746"/>
            <p14:sldId id="4747"/>
            <p14:sldId id="4750"/>
            <p14:sldId id="4751"/>
            <p14:sldId id="4708"/>
            <p14:sldId id="4709"/>
            <p14:sldId id="4710"/>
            <p14:sldId id="4711"/>
            <p14:sldId id="4712"/>
            <p14:sldId id="4713"/>
            <p14:sldId id="4714"/>
            <p14:sldId id="4715"/>
            <p14:sldId id="4716"/>
            <p14:sldId id="4717"/>
            <p14:sldId id="4752"/>
            <p14:sldId id="4719"/>
            <p14:sldId id="4720"/>
            <p14:sldId id="4721"/>
            <p14:sldId id="4722"/>
            <p14:sldId id="4723"/>
            <p14:sldId id="4724"/>
            <p14:sldId id="4725"/>
            <p14:sldId id="4726"/>
            <p14:sldId id="4753"/>
            <p14:sldId id="4655"/>
            <p14:sldId id="4659"/>
            <p14:sldId id="4693"/>
            <p14:sldId id="4694"/>
            <p14:sldId id="4695"/>
            <p14:sldId id="4776"/>
            <p14:sldId id="4777"/>
            <p14:sldId id="4778"/>
            <p14:sldId id="4779"/>
            <p14:sldId id="4780"/>
            <p14:sldId id="4781"/>
            <p14:sldId id="4782"/>
            <p14:sldId id="4783"/>
            <p14:sldId id="4784"/>
            <p14:sldId id="4499"/>
            <p14:sldId id="4696"/>
            <p14:sldId id="4656"/>
            <p14:sldId id="4660"/>
            <p14:sldId id="4727"/>
            <p14:sldId id="4728"/>
            <p14:sldId id="4729"/>
            <p14:sldId id="4785"/>
            <p14:sldId id="4733"/>
            <p14:sldId id="4734"/>
            <p14:sldId id="4736"/>
            <p14:sldId id="4754"/>
            <p14:sldId id="4755"/>
            <p14:sldId id="4758"/>
            <p14:sldId id="4757"/>
            <p14:sldId id="4759"/>
            <p14:sldId id="4760"/>
            <p14:sldId id="4761"/>
            <p14:sldId id="4763"/>
            <p14:sldId id="4764"/>
            <p14:sldId id="4765"/>
            <p14:sldId id="4766"/>
            <p14:sldId id="4767"/>
            <p14:sldId id="4768"/>
            <p14:sldId id="4657"/>
            <p14:sldId id="4661"/>
            <p14:sldId id="4786"/>
            <p14:sldId id="4787"/>
            <p14:sldId id="4788"/>
            <p14:sldId id="4789"/>
            <p14:sldId id="4790"/>
            <p14:sldId id="4791"/>
            <p14:sldId id="4792"/>
            <p14:sldId id="4793"/>
            <p14:sldId id="4794"/>
            <p14:sldId id="4795"/>
            <p14:sldId id="4796"/>
            <p14:sldId id="4797"/>
            <p14:sldId id="4798"/>
            <p14:sldId id="4799"/>
            <p14:sldId id="4800"/>
            <p14:sldId id="4462"/>
            <p14:sldId id="4460"/>
            <p14:sldId id="4461"/>
            <p14:sldId id="4482"/>
            <p14:sldId id="4483"/>
            <p14:sldId id="4484"/>
            <p14:sldId id="4263"/>
          </p14:sldIdLst>
        </p14:section>
        <p14:section name="References" id="{0D5C1711-EA93-40D6-86BE-A7D63C8B4BD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B(MC)" userId="S::mark@momentumconsulting.ie::5191d3a0-a879-4689-ad06-75e79f89cf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438B5-8AE8-4F2F-B8E8-A1CD616CD6ED}" v="641" dt="2023-09-05T05:39:53.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158" autoAdjust="0"/>
    <p:restoredTop sz="86286" autoAdjust="0"/>
  </p:normalViewPr>
  <p:slideViewPr>
    <p:cSldViewPr snapToGrid="0" showGuides="1">
      <p:cViewPr varScale="1">
        <p:scale>
          <a:sx n="51" d="100"/>
          <a:sy n="51" d="100"/>
        </p:scale>
        <p:origin x="41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115" Type="http://schemas.microsoft.com/office/2018/10/relationships/authors" Targe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Bolger ( Momentum Consulting )" userId="5191d3a0-a879-4689-ad06-75e79f89cfa4" providerId="ADAL" clId="{99F438B5-8AE8-4F2F-B8E8-A1CD616CD6ED}"/>
    <pc:docChg chg="addSld delSld modSld delSection modSection">
      <pc:chgData name="Mark Bolger ( Momentum Consulting )" userId="5191d3a0-a879-4689-ad06-75e79f89cfa4" providerId="ADAL" clId="{99F438B5-8AE8-4F2F-B8E8-A1CD616CD6ED}" dt="2023-09-05T05:37:40.551" v="643" actId="17851"/>
      <pc:docMkLst>
        <pc:docMk/>
      </pc:docMkLst>
      <pc:sldChg chg="del">
        <pc:chgData name="Mark Bolger ( Momentum Consulting )" userId="5191d3a0-a879-4689-ad06-75e79f89cfa4" providerId="ADAL" clId="{99F438B5-8AE8-4F2F-B8E8-A1CD616CD6ED}" dt="2023-09-05T05:28:52.950" v="638" actId="2696"/>
        <pc:sldMkLst>
          <pc:docMk/>
          <pc:sldMk cId="1329186062" sldId="4323"/>
        </pc:sldMkLst>
      </pc:sldChg>
      <pc:sldChg chg="del">
        <pc:chgData name="Mark Bolger ( Momentum Consulting )" userId="5191d3a0-a879-4689-ad06-75e79f89cfa4" providerId="ADAL" clId="{99F438B5-8AE8-4F2F-B8E8-A1CD616CD6ED}" dt="2023-09-05T05:37:34.949" v="642" actId="2696"/>
        <pc:sldMkLst>
          <pc:docMk/>
          <pc:sldMk cId="801132620" sldId="4352"/>
        </pc:sldMkLst>
      </pc:sldChg>
      <pc:sldChg chg="del">
        <pc:chgData name="Mark Bolger ( Momentum Consulting )" userId="5191d3a0-a879-4689-ad06-75e79f89cfa4" providerId="ADAL" clId="{99F438B5-8AE8-4F2F-B8E8-A1CD616CD6ED}" dt="2023-09-05T05:37:34.949" v="642" actId="2696"/>
        <pc:sldMkLst>
          <pc:docMk/>
          <pc:sldMk cId="3919662266" sldId="4428"/>
        </pc:sldMkLst>
      </pc:sldChg>
      <pc:sldChg chg="del">
        <pc:chgData name="Mark Bolger ( Momentum Consulting )" userId="5191d3a0-a879-4689-ad06-75e79f89cfa4" providerId="ADAL" clId="{99F438B5-8AE8-4F2F-B8E8-A1CD616CD6ED}" dt="2023-09-05T05:37:34.949" v="642" actId="2696"/>
        <pc:sldMkLst>
          <pc:docMk/>
          <pc:sldMk cId="3677620040" sldId="4429"/>
        </pc:sldMkLst>
      </pc:sldChg>
      <pc:sldChg chg="del">
        <pc:chgData name="Mark Bolger ( Momentum Consulting )" userId="5191d3a0-a879-4689-ad06-75e79f89cfa4" providerId="ADAL" clId="{99F438B5-8AE8-4F2F-B8E8-A1CD616CD6ED}" dt="2023-09-05T05:37:34.949" v="642" actId="2696"/>
        <pc:sldMkLst>
          <pc:docMk/>
          <pc:sldMk cId="1134263825" sldId="4430"/>
        </pc:sldMkLst>
      </pc:sldChg>
      <pc:sldChg chg="del">
        <pc:chgData name="Mark Bolger ( Momentum Consulting )" userId="5191d3a0-a879-4689-ad06-75e79f89cfa4" providerId="ADAL" clId="{99F438B5-8AE8-4F2F-B8E8-A1CD616CD6ED}" dt="2023-09-05T05:37:34.949" v="642" actId="2696"/>
        <pc:sldMkLst>
          <pc:docMk/>
          <pc:sldMk cId="224709516" sldId="4431"/>
        </pc:sldMkLst>
      </pc:sldChg>
      <pc:sldChg chg="del">
        <pc:chgData name="Mark Bolger ( Momentum Consulting )" userId="5191d3a0-a879-4689-ad06-75e79f89cfa4" providerId="ADAL" clId="{99F438B5-8AE8-4F2F-B8E8-A1CD616CD6ED}" dt="2023-09-05T05:37:34.949" v="642" actId="2696"/>
        <pc:sldMkLst>
          <pc:docMk/>
          <pc:sldMk cId="940685259" sldId="4432"/>
        </pc:sldMkLst>
      </pc:sldChg>
      <pc:sldChg chg="del">
        <pc:chgData name="Mark Bolger ( Momentum Consulting )" userId="5191d3a0-a879-4689-ad06-75e79f89cfa4" providerId="ADAL" clId="{99F438B5-8AE8-4F2F-B8E8-A1CD616CD6ED}" dt="2023-09-05T05:37:34.949" v="642" actId="2696"/>
        <pc:sldMkLst>
          <pc:docMk/>
          <pc:sldMk cId="3902694440" sldId="4433"/>
        </pc:sldMkLst>
      </pc:sldChg>
      <pc:sldChg chg="del">
        <pc:chgData name="Mark Bolger ( Momentum Consulting )" userId="5191d3a0-a879-4689-ad06-75e79f89cfa4" providerId="ADAL" clId="{99F438B5-8AE8-4F2F-B8E8-A1CD616CD6ED}" dt="2023-09-05T05:37:34.949" v="642" actId="2696"/>
        <pc:sldMkLst>
          <pc:docMk/>
          <pc:sldMk cId="1358466573" sldId="4434"/>
        </pc:sldMkLst>
      </pc:sldChg>
      <pc:sldChg chg="del">
        <pc:chgData name="Mark Bolger ( Momentum Consulting )" userId="5191d3a0-a879-4689-ad06-75e79f89cfa4" providerId="ADAL" clId="{99F438B5-8AE8-4F2F-B8E8-A1CD616CD6ED}" dt="2023-09-05T05:37:34.949" v="642" actId="2696"/>
        <pc:sldMkLst>
          <pc:docMk/>
          <pc:sldMk cId="1483083219" sldId="4435"/>
        </pc:sldMkLst>
      </pc:sldChg>
      <pc:sldChg chg="del">
        <pc:chgData name="Mark Bolger ( Momentum Consulting )" userId="5191d3a0-a879-4689-ad06-75e79f89cfa4" providerId="ADAL" clId="{99F438B5-8AE8-4F2F-B8E8-A1CD616CD6ED}" dt="2023-09-05T05:37:34.949" v="642" actId="2696"/>
        <pc:sldMkLst>
          <pc:docMk/>
          <pc:sldMk cId="2882040495" sldId="4436"/>
        </pc:sldMkLst>
      </pc:sldChg>
      <pc:sldChg chg="del">
        <pc:chgData name="Mark Bolger ( Momentum Consulting )" userId="5191d3a0-a879-4689-ad06-75e79f89cfa4" providerId="ADAL" clId="{99F438B5-8AE8-4F2F-B8E8-A1CD616CD6ED}" dt="2023-09-05T05:37:34.949" v="642" actId="2696"/>
        <pc:sldMkLst>
          <pc:docMk/>
          <pc:sldMk cId="3430622793" sldId="4437"/>
        </pc:sldMkLst>
      </pc:sldChg>
      <pc:sldChg chg="del">
        <pc:chgData name="Mark Bolger ( Momentum Consulting )" userId="5191d3a0-a879-4689-ad06-75e79f89cfa4" providerId="ADAL" clId="{99F438B5-8AE8-4F2F-B8E8-A1CD616CD6ED}" dt="2023-09-05T05:37:34.949" v="642" actId="2696"/>
        <pc:sldMkLst>
          <pc:docMk/>
          <pc:sldMk cId="3332630854" sldId="4438"/>
        </pc:sldMkLst>
      </pc:sldChg>
      <pc:sldChg chg="del">
        <pc:chgData name="Mark Bolger ( Momentum Consulting )" userId="5191d3a0-a879-4689-ad06-75e79f89cfa4" providerId="ADAL" clId="{99F438B5-8AE8-4F2F-B8E8-A1CD616CD6ED}" dt="2023-09-05T05:37:34.949" v="642" actId="2696"/>
        <pc:sldMkLst>
          <pc:docMk/>
          <pc:sldMk cId="2396268745" sldId="4439"/>
        </pc:sldMkLst>
      </pc:sldChg>
      <pc:sldChg chg="del">
        <pc:chgData name="Mark Bolger ( Momentum Consulting )" userId="5191d3a0-a879-4689-ad06-75e79f89cfa4" providerId="ADAL" clId="{99F438B5-8AE8-4F2F-B8E8-A1CD616CD6ED}" dt="2023-09-05T05:37:34.949" v="642" actId="2696"/>
        <pc:sldMkLst>
          <pc:docMk/>
          <pc:sldMk cId="2122806037" sldId="4440"/>
        </pc:sldMkLst>
      </pc:sldChg>
      <pc:sldChg chg="del">
        <pc:chgData name="Mark Bolger ( Momentum Consulting )" userId="5191d3a0-a879-4689-ad06-75e79f89cfa4" providerId="ADAL" clId="{99F438B5-8AE8-4F2F-B8E8-A1CD616CD6ED}" dt="2023-09-05T05:37:34.949" v="642" actId="2696"/>
        <pc:sldMkLst>
          <pc:docMk/>
          <pc:sldMk cId="2050470200" sldId="4441"/>
        </pc:sldMkLst>
      </pc:sldChg>
      <pc:sldChg chg="del">
        <pc:chgData name="Mark Bolger ( Momentum Consulting )" userId="5191d3a0-a879-4689-ad06-75e79f89cfa4" providerId="ADAL" clId="{99F438B5-8AE8-4F2F-B8E8-A1CD616CD6ED}" dt="2023-09-05T05:37:34.949" v="642" actId="2696"/>
        <pc:sldMkLst>
          <pc:docMk/>
          <pc:sldMk cId="1227871676" sldId="4442"/>
        </pc:sldMkLst>
      </pc:sldChg>
      <pc:sldChg chg="del">
        <pc:chgData name="Mark Bolger ( Momentum Consulting )" userId="5191d3a0-a879-4689-ad06-75e79f89cfa4" providerId="ADAL" clId="{99F438B5-8AE8-4F2F-B8E8-A1CD616CD6ED}" dt="2023-09-05T05:37:34.949" v="642" actId="2696"/>
        <pc:sldMkLst>
          <pc:docMk/>
          <pc:sldMk cId="4056990027" sldId="4443"/>
        </pc:sldMkLst>
      </pc:sldChg>
      <pc:sldChg chg="del">
        <pc:chgData name="Mark Bolger ( Momentum Consulting )" userId="5191d3a0-a879-4689-ad06-75e79f89cfa4" providerId="ADAL" clId="{99F438B5-8AE8-4F2F-B8E8-A1CD616CD6ED}" dt="2023-09-05T05:37:34.949" v="642" actId="2696"/>
        <pc:sldMkLst>
          <pc:docMk/>
          <pc:sldMk cId="2770811219" sldId="4444"/>
        </pc:sldMkLst>
      </pc:sldChg>
      <pc:sldChg chg="del">
        <pc:chgData name="Mark Bolger ( Momentum Consulting )" userId="5191d3a0-a879-4689-ad06-75e79f89cfa4" providerId="ADAL" clId="{99F438B5-8AE8-4F2F-B8E8-A1CD616CD6ED}" dt="2023-09-05T05:37:34.949" v="642" actId="2696"/>
        <pc:sldMkLst>
          <pc:docMk/>
          <pc:sldMk cId="1892528795" sldId="4445"/>
        </pc:sldMkLst>
      </pc:sldChg>
      <pc:sldChg chg="del">
        <pc:chgData name="Mark Bolger ( Momentum Consulting )" userId="5191d3a0-a879-4689-ad06-75e79f89cfa4" providerId="ADAL" clId="{99F438B5-8AE8-4F2F-B8E8-A1CD616CD6ED}" dt="2023-09-05T05:37:34.949" v="642" actId="2696"/>
        <pc:sldMkLst>
          <pc:docMk/>
          <pc:sldMk cId="777768255" sldId="4446"/>
        </pc:sldMkLst>
      </pc:sldChg>
      <pc:sldChg chg="del">
        <pc:chgData name="Mark Bolger ( Momentum Consulting )" userId="5191d3a0-a879-4689-ad06-75e79f89cfa4" providerId="ADAL" clId="{99F438B5-8AE8-4F2F-B8E8-A1CD616CD6ED}" dt="2023-09-05T05:37:34.949" v="642" actId="2696"/>
        <pc:sldMkLst>
          <pc:docMk/>
          <pc:sldMk cId="3291209902" sldId="4447"/>
        </pc:sldMkLst>
      </pc:sldChg>
      <pc:sldChg chg="del">
        <pc:chgData name="Mark Bolger ( Momentum Consulting )" userId="5191d3a0-a879-4689-ad06-75e79f89cfa4" providerId="ADAL" clId="{99F438B5-8AE8-4F2F-B8E8-A1CD616CD6ED}" dt="2023-09-05T05:37:34.949" v="642" actId="2696"/>
        <pc:sldMkLst>
          <pc:docMk/>
          <pc:sldMk cId="3652644037" sldId="4448"/>
        </pc:sldMkLst>
      </pc:sldChg>
      <pc:sldChg chg="del">
        <pc:chgData name="Mark Bolger ( Momentum Consulting )" userId="5191d3a0-a879-4689-ad06-75e79f89cfa4" providerId="ADAL" clId="{99F438B5-8AE8-4F2F-B8E8-A1CD616CD6ED}" dt="2023-09-05T05:37:34.949" v="642" actId="2696"/>
        <pc:sldMkLst>
          <pc:docMk/>
          <pc:sldMk cId="2436113210" sldId="4449"/>
        </pc:sldMkLst>
      </pc:sldChg>
      <pc:sldChg chg="del">
        <pc:chgData name="Mark Bolger ( Momentum Consulting )" userId="5191d3a0-a879-4689-ad06-75e79f89cfa4" providerId="ADAL" clId="{99F438B5-8AE8-4F2F-B8E8-A1CD616CD6ED}" dt="2023-09-05T05:37:34.949" v="642" actId="2696"/>
        <pc:sldMkLst>
          <pc:docMk/>
          <pc:sldMk cId="26389282" sldId="4450"/>
        </pc:sldMkLst>
      </pc:sldChg>
      <pc:sldChg chg="del">
        <pc:chgData name="Mark Bolger ( Momentum Consulting )" userId="5191d3a0-a879-4689-ad06-75e79f89cfa4" providerId="ADAL" clId="{99F438B5-8AE8-4F2F-B8E8-A1CD616CD6ED}" dt="2023-09-05T05:37:34.949" v="642" actId="2696"/>
        <pc:sldMkLst>
          <pc:docMk/>
          <pc:sldMk cId="3108786132" sldId="4451"/>
        </pc:sldMkLst>
      </pc:sldChg>
      <pc:sldChg chg="del">
        <pc:chgData name="Mark Bolger ( Momentum Consulting )" userId="5191d3a0-a879-4689-ad06-75e79f89cfa4" providerId="ADAL" clId="{99F438B5-8AE8-4F2F-B8E8-A1CD616CD6ED}" dt="2023-09-05T05:37:34.949" v="642" actId="2696"/>
        <pc:sldMkLst>
          <pc:docMk/>
          <pc:sldMk cId="439182053" sldId="4452"/>
        </pc:sldMkLst>
      </pc:sldChg>
      <pc:sldChg chg="del">
        <pc:chgData name="Mark Bolger ( Momentum Consulting )" userId="5191d3a0-a879-4689-ad06-75e79f89cfa4" providerId="ADAL" clId="{99F438B5-8AE8-4F2F-B8E8-A1CD616CD6ED}" dt="2023-09-05T05:37:34.949" v="642" actId="2696"/>
        <pc:sldMkLst>
          <pc:docMk/>
          <pc:sldMk cId="1424751178" sldId="4453"/>
        </pc:sldMkLst>
      </pc:sldChg>
      <pc:sldChg chg="del">
        <pc:chgData name="Mark Bolger ( Momentum Consulting )" userId="5191d3a0-a879-4689-ad06-75e79f89cfa4" providerId="ADAL" clId="{99F438B5-8AE8-4F2F-B8E8-A1CD616CD6ED}" dt="2023-09-05T05:37:34.949" v="642" actId="2696"/>
        <pc:sldMkLst>
          <pc:docMk/>
          <pc:sldMk cId="1310372608" sldId="4454"/>
        </pc:sldMkLst>
      </pc:sldChg>
      <pc:sldChg chg="del">
        <pc:chgData name="Mark Bolger ( Momentum Consulting )" userId="5191d3a0-a879-4689-ad06-75e79f89cfa4" providerId="ADAL" clId="{99F438B5-8AE8-4F2F-B8E8-A1CD616CD6ED}" dt="2023-09-05T05:37:34.949" v="642" actId="2696"/>
        <pc:sldMkLst>
          <pc:docMk/>
          <pc:sldMk cId="4114711940" sldId="4455"/>
        </pc:sldMkLst>
      </pc:sldChg>
      <pc:sldChg chg="del">
        <pc:chgData name="Mark Bolger ( Momentum Consulting )" userId="5191d3a0-a879-4689-ad06-75e79f89cfa4" providerId="ADAL" clId="{99F438B5-8AE8-4F2F-B8E8-A1CD616CD6ED}" dt="2023-09-05T05:37:34.949" v="642" actId="2696"/>
        <pc:sldMkLst>
          <pc:docMk/>
          <pc:sldMk cId="378317237" sldId="4456"/>
        </pc:sldMkLst>
      </pc:sldChg>
      <pc:sldChg chg="del">
        <pc:chgData name="Mark Bolger ( Momentum Consulting )" userId="5191d3a0-a879-4689-ad06-75e79f89cfa4" providerId="ADAL" clId="{99F438B5-8AE8-4F2F-B8E8-A1CD616CD6ED}" dt="2023-09-05T05:37:34.949" v="642" actId="2696"/>
        <pc:sldMkLst>
          <pc:docMk/>
          <pc:sldMk cId="3996492376" sldId="4457"/>
        </pc:sldMkLst>
      </pc:sldChg>
      <pc:sldChg chg="del">
        <pc:chgData name="Mark Bolger ( Momentum Consulting )" userId="5191d3a0-a879-4689-ad06-75e79f89cfa4" providerId="ADAL" clId="{99F438B5-8AE8-4F2F-B8E8-A1CD616CD6ED}" dt="2023-09-05T05:37:34.949" v="642" actId="2696"/>
        <pc:sldMkLst>
          <pc:docMk/>
          <pc:sldMk cId="1145388875" sldId="4458"/>
        </pc:sldMkLst>
      </pc:sldChg>
      <pc:sldChg chg="del">
        <pc:chgData name="Mark Bolger ( Momentum Consulting )" userId="5191d3a0-a879-4689-ad06-75e79f89cfa4" providerId="ADAL" clId="{99F438B5-8AE8-4F2F-B8E8-A1CD616CD6ED}" dt="2023-09-05T05:28:52.950" v="638" actId="2696"/>
        <pc:sldMkLst>
          <pc:docMk/>
          <pc:sldMk cId="3668945599" sldId="4464"/>
        </pc:sldMkLst>
      </pc:sldChg>
      <pc:sldChg chg="del">
        <pc:chgData name="Mark Bolger ( Momentum Consulting )" userId="5191d3a0-a879-4689-ad06-75e79f89cfa4" providerId="ADAL" clId="{99F438B5-8AE8-4F2F-B8E8-A1CD616CD6ED}" dt="2023-09-05T05:28:52.950" v="638" actId="2696"/>
        <pc:sldMkLst>
          <pc:docMk/>
          <pc:sldMk cId="3213740891" sldId="4465"/>
        </pc:sldMkLst>
      </pc:sldChg>
      <pc:sldChg chg="del">
        <pc:chgData name="Mark Bolger ( Momentum Consulting )" userId="5191d3a0-a879-4689-ad06-75e79f89cfa4" providerId="ADAL" clId="{99F438B5-8AE8-4F2F-B8E8-A1CD616CD6ED}" dt="2023-09-05T05:28:52.950" v="638" actId="2696"/>
        <pc:sldMkLst>
          <pc:docMk/>
          <pc:sldMk cId="2322448515" sldId="4466"/>
        </pc:sldMkLst>
      </pc:sldChg>
      <pc:sldChg chg="del">
        <pc:chgData name="Mark Bolger ( Momentum Consulting )" userId="5191d3a0-a879-4689-ad06-75e79f89cfa4" providerId="ADAL" clId="{99F438B5-8AE8-4F2F-B8E8-A1CD616CD6ED}" dt="2023-09-05T05:28:52.950" v="638" actId="2696"/>
        <pc:sldMkLst>
          <pc:docMk/>
          <pc:sldMk cId="1183338277" sldId="4467"/>
        </pc:sldMkLst>
      </pc:sldChg>
      <pc:sldChg chg="del">
        <pc:chgData name="Mark Bolger ( Momentum Consulting )" userId="5191d3a0-a879-4689-ad06-75e79f89cfa4" providerId="ADAL" clId="{99F438B5-8AE8-4F2F-B8E8-A1CD616CD6ED}" dt="2023-09-05T05:28:52.950" v="638" actId="2696"/>
        <pc:sldMkLst>
          <pc:docMk/>
          <pc:sldMk cId="1381015701" sldId="4468"/>
        </pc:sldMkLst>
      </pc:sldChg>
      <pc:sldChg chg="del">
        <pc:chgData name="Mark Bolger ( Momentum Consulting )" userId="5191d3a0-a879-4689-ad06-75e79f89cfa4" providerId="ADAL" clId="{99F438B5-8AE8-4F2F-B8E8-A1CD616CD6ED}" dt="2023-09-05T05:28:52.950" v="638" actId="2696"/>
        <pc:sldMkLst>
          <pc:docMk/>
          <pc:sldMk cId="121270178" sldId="4469"/>
        </pc:sldMkLst>
      </pc:sldChg>
      <pc:sldChg chg="del">
        <pc:chgData name="Mark Bolger ( Momentum Consulting )" userId="5191d3a0-a879-4689-ad06-75e79f89cfa4" providerId="ADAL" clId="{99F438B5-8AE8-4F2F-B8E8-A1CD616CD6ED}" dt="2023-09-05T05:28:52.950" v="638" actId="2696"/>
        <pc:sldMkLst>
          <pc:docMk/>
          <pc:sldMk cId="2188694654" sldId="4470"/>
        </pc:sldMkLst>
      </pc:sldChg>
      <pc:sldChg chg="del">
        <pc:chgData name="Mark Bolger ( Momentum Consulting )" userId="5191d3a0-a879-4689-ad06-75e79f89cfa4" providerId="ADAL" clId="{99F438B5-8AE8-4F2F-B8E8-A1CD616CD6ED}" dt="2023-09-05T05:28:52.950" v="638" actId="2696"/>
        <pc:sldMkLst>
          <pc:docMk/>
          <pc:sldMk cId="3762668365" sldId="4471"/>
        </pc:sldMkLst>
      </pc:sldChg>
      <pc:sldChg chg="del">
        <pc:chgData name="Mark Bolger ( Momentum Consulting )" userId="5191d3a0-a879-4689-ad06-75e79f89cfa4" providerId="ADAL" clId="{99F438B5-8AE8-4F2F-B8E8-A1CD616CD6ED}" dt="2023-09-05T05:28:52.950" v="638" actId="2696"/>
        <pc:sldMkLst>
          <pc:docMk/>
          <pc:sldMk cId="2943340043" sldId="4472"/>
        </pc:sldMkLst>
      </pc:sldChg>
      <pc:sldChg chg="del">
        <pc:chgData name="Mark Bolger ( Momentum Consulting )" userId="5191d3a0-a879-4689-ad06-75e79f89cfa4" providerId="ADAL" clId="{99F438B5-8AE8-4F2F-B8E8-A1CD616CD6ED}" dt="2023-09-05T05:28:52.950" v="638" actId="2696"/>
        <pc:sldMkLst>
          <pc:docMk/>
          <pc:sldMk cId="1696466958" sldId="4473"/>
        </pc:sldMkLst>
      </pc:sldChg>
      <pc:sldChg chg="del">
        <pc:chgData name="Mark Bolger ( Momentum Consulting )" userId="5191d3a0-a879-4689-ad06-75e79f89cfa4" providerId="ADAL" clId="{99F438B5-8AE8-4F2F-B8E8-A1CD616CD6ED}" dt="2023-09-05T05:28:52.950" v="638" actId="2696"/>
        <pc:sldMkLst>
          <pc:docMk/>
          <pc:sldMk cId="3130983799" sldId="4474"/>
        </pc:sldMkLst>
      </pc:sldChg>
      <pc:sldChg chg="del">
        <pc:chgData name="Mark Bolger ( Momentum Consulting )" userId="5191d3a0-a879-4689-ad06-75e79f89cfa4" providerId="ADAL" clId="{99F438B5-8AE8-4F2F-B8E8-A1CD616CD6ED}" dt="2023-09-05T05:28:52.950" v="638" actId="2696"/>
        <pc:sldMkLst>
          <pc:docMk/>
          <pc:sldMk cId="2918870068" sldId="4475"/>
        </pc:sldMkLst>
      </pc:sldChg>
      <pc:sldChg chg="add">
        <pc:chgData name="Mark Bolger ( Momentum Consulting )" userId="5191d3a0-a879-4689-ad06-75e79f89cfa4" providerId="ADAL" clId="{99F438B5-8AE8-4F2F-B8E8-A1CD616CD6ED}" dt="2023-09-05T05:33:31.412" v="640"/>
        <pc:sldMkLst>
          <pc:docMk/>
          <pc:sldMk cId="4069194174" sldId="4475"/>
        </pc:sldMkLst>
      </pc:sldChg>
      <pc:sldChg chg="add">
        <pc:chgData name="Mark Bolger ( Momentum Consulting )" userId="5191d3a0-a879-4689-ad06-75e79f89cfa4" providerId="ADAL" clId="{99F438B5-8AE8-4F2F-B8E8-A1CD616CD6ED}" dt="2023-09-05T05:33:31.412" v="640"/>
        <pc:sldMkLst>
          <pc:docMk/>
          <pc:sldMk cId="1520867214" sldId="4476"/>
        </pc:sldMkLst>
      </pc:sldChg>
      <pc:sldChg chg="del">
        <pc:chgData name="Mark Bolger ( Momentum Consulting )" userId="5191d3a0-a879-4689-ad06-75e79f89cfa4" providerId="ADAL" clId="{99F438B5-8AE8-4F2F-B8E8-A1CD616CD6ED}" dt="2023-09-05T05:28:52.950" v="638" actId="2696"/>
        <pc:sldMkLst>
          <pc:docMk/>
          <pc:sldMk cId="2609433481" sldId="4476"/>
        </pc:sldMkLst>
      </pc:sldChg>
      <pc:sldChg chg="add">
        <pc:chgData name="Mark Bolger ( Momentum Consulting )" userId="5191d3a0-a879-4689-ad06-75e79f89cfa4" providerId="ADAL" clId="{99F438B5-8AE8-4F2F-B8E8-A1CD616CD6ED}" dt="2023-09-05T05:33:31.412" v="640"/>
        <pc:sldMkLst>
          <pc:docMk/>
          <pc:sldMk cId="301094698" sldId="4477"/>
        </pc:sldMkLst>
      </pc:sldChg>
      <pc:sldChg chg="del">
        <pc:chgData name="Mark Bolger ( Momentum Consulting )" userId="5191d3a0-a879-4689-ad06-75e79f89cfa4" providerId="ADAL" clId="{99F438B5-8AE8-4F2F-B8E8-A1CD616CD6ED}" dt="2023-09-05T05:28:52.950" v="638" actId="2696"/>
        <pc:sldMkLst>
          <pc:docMk/>
          <pc:sldMk cId="903366427" sldId="4477"/>
        </pc:sldMkLst>
      </pc:sldChg>
      <pc:sldChg chg="del">
        <pc:chgData name="Mark Bolger ( Momentum Consulting )" userId="5191d3a0-a879-4689-ad06-75e79f89cfa4" providerId="ADAL" clId="{99F438B5-8AE8-4F2F-B8E8-A1CD616CD6ED}" dt="2023-09-05T05:28:52.950" v="638" actId="2696"/>
        <pc:sldMkLst>
          <pc:docMk/>
          <pc:sldMk cId="2211203892" sldId="4478"/>
        </pc:sldMkLst>
      </pc:sldChg>
      <pc:sldChg chg="add">
        <pc:chgData name="Mark Bolger ( Momentum Consulting )" userId="5191d3a0-a879-4689-ad06-75e79f89cfa4" providerId="ADAL" clId="{99F438B5-8AE8-4F2F-B8E8-A1CD616CD6ED}" dt="2023-09-05T05:33:31.412" v="640"/>
        <pc:sldMkLst>
          <pc:docMk/>
          <pc:sldMk cId="2505247204" sldId="4478"/>
        </pc:sldMkLst>
      </pc:sldChg>
      <pc:sldChg chg="add">
        <pc:chgData name="Mark Bolger ( Momentum Consulting )" userId="5191d3a0-a879-4689-ad06-75e79f89cfa4" providerId="ADAL" clId="{99F438B5-8AE8-4F2F-B8E8-A1CD616CD6ED}" dt="2023-09-05T05:33:31.412" v="640"/>
        <pc:sldMkLst>
          <pc:docMk/>
          <pc:sldMk cId="271844772" sldId="4479"/>
        </pc:sldMkLst>
      </pc:sldChg>
      <pc:sldChg chg="add">
        <pc:chgData name="Mark Bolger ( Momentum Consulting )" userId="5191d3a0-a879-4689-ad06-75e79f89cfa4" providerId="ADAL" clId="{99F438B5-8AE8-4F2F-B8E8-A1CD616CD6ED}" dt="2023-09-05T05:33:31.412" v="640"/>
        <pc:sldMkLst>
          <pc:docMk/>
          <pc:sldMk cId="2097565129" sldId="4480"/>
        </pc:sldMkLst>
      </pc:sldChg>
      <pc:sldChg chg="del">
        <pc:chgData name="Mark Bolger ( Momentum Consulting )" userId="5191d3a0-a879-4689-ad06-75e79f89cfa4" providerId="ADAL" clId="{99F438B5-8AE8-4F2F-B8E8-A1CD616CD6ED}" dt="2023-09-05T05:28:52.950" v="638" actId="2696"/>
        <pc:sldMkLst>
          <pc:docMk/>
          <pc:sldMk cId="3490292027" sldId="4480"/>
        </pc:sldMkLst>
      </pc:sldChg>
      <pc:sldChg chg="del">
        <pc:chgData name="Mark Bolger ( Momentum Consulting )" userId="5191d3a0-a879-4689-ad06-75e79f89cfa4" providerId="ADAL" clId="{99F438B5-8AE8-4F2F-B8E8-A1CD616CD6ED}" dt="2023-09-05T05:28:52.950" v="638" actId="2696"/>
        <pc:sldMkLst>
          <pc:docMk/>
          <pc:sldMk cId="2020924364" sldId="4481"/>
        </pc:sldMkLst>
      </pc:sldChg>
      <pc:sldChg chg="add">
        <pc:chgData name="Mark Bolger ( Momentum Consulting )" userId="5191d3a0-a879-4689-ad06-75e79f89cfa4" providerId="ADAL" clId="{99F438B5-8AE8-4F2F-B8E8-A1CD616CD6ED}" dt="2023-09-05T05:33:31.412" v="640"/>
        <pc:sldMkLst>
          <pc:docMk/>
          <pc:sldMk cId="3332765393" sldId="4481"/>
        </pc:sldMkLst>
      </pc:sldChg>
      <pc:sldChg chg="del">
        <pc:chgData name="Mark Bolger ( Momentum Consulting )" userId="5191d3a0-a879-4689-ad06-75e79f89cfa4" providerId="ADAL" clId="{99F438B5-8AE8-4F2F-B8E8-A1CD616CD6ED}" dt="2023-09-05T05:37:34.949" v="642" actId="2696"/>
        <pc:sldMkLst>
          <pc:docMk/>
          <pc:sldMk cId="3641001618" sldId="4485"/>
        </pc:sldMkLst>
      </pc:sldChg>
      <pc:sldChg chg="del">
        <pc:chgData name="Mark Bolger ( Momentum Consulting )" userId="5191d3a0-a879-4689-ad06-75e79f89cfa4" providerId="ADAL" clId="{99F438B5-8AE8-4F2F-B8E8-A1CD616CD6ED}" dt="2023-09-05T05:37:34.949" v="642" actId="2696"/>
        <pc:sldMkLst>
          <pc:docMk/>
          <pc:sldMk cId="3862395390" sldId="4486"/>
        </pc:sldMkLst>
      </pc:sldChg>
      <pc:sldChg chg="del">
        <pc:chgData name="Mark Bolger ( Momentum Consulting )" userId="5191d3a0-a879-4689-ad06-75e79f89cfa4" providerId="ADAL" clId="{99F438B5-8AE8-4F2F-B8E8-A1CD616CD6ED}" dt="2023-09-05T05:37:34.949" v="642" actId="2696"/>
        <pc:sldMkLst>
          <pc:docMk/>
          <pc:sldMk cId="1740719109" sldId="4487"/>
        </pc:sldMkLst>
      </pc:sldChg>
      <pc:sldChg chg="del">
        <pc:chgData name="Mark Bolger ( Momentum Consulting )" userId="5191d3a0-a879-4689-ad06-75e79f89cfa4" providerId="ADAL" clId="{99F438B5-8AE8-4F2F-B8E8-A1CD616CD6ED}" dt="2023-09-05T05:28:52.950" v="638" actId="2696"/>
        <pc:sldMkLst>
          <pc:docMk/>
          <pc:sldMk cId="799284050" sldId="4488"/>
        </pc:sldMkLst>
      </pc:sldChg>
      <pc:sldChg chg="add">
        <pc:chgData name="Mark Bolger ( Momentum Consulting )" userId="5191d3a0-a879-4689-ad06-75e79f89cfa4" providerId="ADAL" clId="{99F438B5-8AE8-4F2F-B8E8-A1CD616CD6ED}" dt="2023-09-05T05:33:31.412" v="640"/>
        <pc:sldMkLst>
          <pc:docMk/>
          <pc:sldMk cId="1845337013" sldId="4499"/>
        </pc:sldMkLst>
      </pc:sldChg>
      <pc:sldChg chg="del">
        <pc:chgData name="Mark Bolger ( Momentum Consulting )" userId="5191d3a0-a879-4689-ad06-75e79f89cfa4" providerId="ADAL" clId="{99F438B5-8AE8-4F2F-B8E8-A1CD616CD6ED}" dt="2023-09-05T05:28:52.950" v="638" actId="2696"/>
        <pc:sldMkLst>
          <pc:docMk/>
          <pc:sldMk cId="3223022187" sldId="4644"/>
        </pc:sldMkLst>
      </pc:sldChg>
      <pc:sldChg chg="del">
        <pc:chgData name="Mark Bolger ( Momentum Consulting )" userId="5191d3a0-a879-4689-ad06-75e79f89cfa4" providerId="ADAL" clId="{99F438B5-8AE8-4F2F-B8E8-A1CD616CD6ED}" dt="2023-09-05T05:37:34.949" v="642" actId="2696"/>
        <pc:sldMkLst>
          <pc:docMk/>
          <pc:sldMk cId="2420516800" sldId="4651"/>
        </pc:sldMkLst>
      </pc:sldChg>
      <pc:sldChg chg="del">
        <pc:chgData name="Mark Bolger ( Momentum Consulting )" userId="5191d3a0-a879-4689-ad06-75e79f89cfa4" providerId="ADAL" clId="{99F438B5-8AE8-4F2F-B8E8-A1CD616CD6ED}" dt="2023-09-05T05:28:52.950" v="638" actId="2696"/>
        <pc:sldMkLst>
          <pc:docMk/>
          <pc:sldMk cId="2418131843" sldId="4652"/>
        </pc:sldMkLst>
      </pc:sldChg>
      <pc:sldChg chg="del">
        <pc:chgData name="Mark Bolger ( Momentum Consulting )" userId="5191d3a0-a879-4689-ad06-75e79f89cfa4" providerId="ADAL" clId="{99F438B5-8AE8-4F2F-B8E8-A1CD616CD6ED}" dt="2023-09-05T05:37:34.949" v="642" actId="2696"/>
        <pc:sldMkLst>
          <pc:docMk/>
          <pc:sldMk cId="2555578765" sldId="4673"/>
        </pc:sldMkLst>
      </pc:sldChg>
      <pc:sldChg chg="del">
        <pc:chgData name="Mark Bolger ( Momentum Consulting )" userId="5191d3a0-a879-4689-ad06-75e79f89cfa4" providerId="ADAL" clId="{99F438B5-8AE8-4F2F-B8E8-A1CD616CD6ED}" dt="2023-09-05T05:37:34.949" v="642" actId="2696"/>
        <pc:sldMkLst>
          <pc:docMk/>
          <pc:sldMk cId="756634702" sldId="4674"/>
        </pc:sldMkLst>
      </pc:sldChg>
      <pc:sldChg chg="del">
        <pc:chgData name="Mark Bolger ( Momentum Consulting )" userId="5191d3a0-a879-4689-ad06-75e79f89cfa4" providerId="ADAL" clId="{99F438B5-8AE8-4F2F-B8E8-A1CD616CD6ED}" dt="2023-09-05T05:37:34.949" v="642" actId="2696"/>
        <pc:sldMkLst>
          <pc:docMk/>
          <pc:sldMk cId="72043259" sldId="4675"/>
        </pc:sldMkLst>
      </pc:sldChg>
      <pc:sldChg chg="del">
        <pc:chgData name="Mark Bolger ( Momentum Consulting )" userId="5191d3a0-a879-4689-ad06-75e79f89cfa4" providerId="ADAL" clId="{99F438B5-8AE8-4F2F-B8E8-A1CD616CD6ED}" dt="2023-09-05T05:37:34.949" v="642" actId="2696"/>
        <pc:sldMkLst>
          <pc:docMk/>
          <pc:sldMk cId="3515114346" sldId="4676"/>
        </pc:sldMkLst>
      </pc:sldChg>
      <pc:sldChg chg="del">
        <pc:chgData name="Mark Bolger ( Momentum Consulting )" userId="5191d3a0-a879-4689-ad06-75e79f89cfa4" providerId="ADAL" clId="{99F438B5-8AE8-4F2F-B8E8-A1CD616CD6ED}" dt="2023-09-05T05:37:34.949" v="642" actId="2696"/>
        <pc:sldMkLst>
          <pc:docMk/>
          <pc:sldMk cId="1389670370" sldId="4678"/>
        </pc:sldMkLst>
      </pc:sldChg>
      <pc:sldChg chg="del">
        <pc:chgData name="Mark Bolger ( Momentum Consulting )" userId="5191d3a0-a879-4689-ad06-75e79f89cfa4" providerId="ADAL" clId="{99F438B5-8AE8-4F2F-B8E8-A1CD616CD6ED}" dt="2023-09-05T05:37:34.949" v="642" actId="2696"/>
        <pc:sldMkLst>
          <pc:docMk/>
          <pc:sldMk cId="628080199" sldId="4679"/>
        </pc:sldMkLst>
      </pc:sldChg>
      <pc:sldChg chg="del">
        <pc:chgData name="Mark Bolger ( Momentum Consulting )" userId="5191d3a0-a879-4689-ad06-75e79f89cfa4" providerId="ADAL" clId="{99F438B5-8AE8-4F2F-B8E8-A1CD616CD6ED}" dt="2023-09-05T05:37:34.949" v="642" actId="2696"/>
        <pc:sldMkLst>
          <pc:docMk/>
          <pc:sldMk cId="2251083226" sldId="4680"/>
        </pc:sldMkLst>
      </pc:sldChg>
      <pc:sldChg chg="del">
        <pc:chgData name="Mark Bolger ( Momentum Consulting )" userId="5191d3a0-a879-4689-ad06-75e79f89cfa4" providerId="ADAL" clId="{99F438B5-8AE8-4F2F-B8E8-A1CD616CD6ED}" dt="2023-09-05T05:37:34.949" v="642" actId="2696"/>
        <pc:sldMkLst>
          <pc:docMk/>
          <pc:sldMk cId="2327958909" sldId="4681"/>
        </pc:sldMkLst>
      </pc:sldChg>
      <pc:sldChg chg="del">
        <pc:chgData name="Mark Bolger ( Momentum Consulting )" userId="5191d3a0-a879-4689-ad06-75e79f89cfa4" providerId="ADAL" clId="{99F438B5-8AE8-4F2F-B8E8-A1CD616CD6ED}" dt="2023-09-05T05:37:34.949" v="642" actId="2696"/>
        <pc:sldMkLst>
          <pc:docMk/>
          <pc:sldMk cId="207190404" sldId="4682"/>
        </pc:sldMkLst>
      </pc:sldChg>
      <pc:sldChg chg="del">
        <pc:chgData name="Mark Bolger ( Momentum Consulting )" userId="5191d3a0-a879-4689-ad06-75e79f89cfa4" providerId="ADAL" clId="{99F438B5-8AE8-4F2F-B8E8-A1CD616CD6ED}" dt="2023-09-05T05:37:34.949" v="642" actId="2696"/>
        <pc:sldMkLst>
          <pc:docMk/>
          <pc:sldMk cId="3982524214" sldId="4683"/>
        </pc:sldMkLst>
      </pc:sldChg>
      <pc:sldChg chg="del">
        <pc:chgData name="Mark Bolger ( Momentum Consulting )" userId="5191d3a0-a879-4689-ad06-75e79f89cfa4" providerId="ADAL" clId="{99F438B5-8AE8-4F2F-B8E8-A1CD616CD6ED}" dt="2023-09-05T05:37:34.949" v="642" actId="2696"/>
        <pc:sldMkLst>
          <pc:docMk/>
          <pc:sldMk cId="1699338838" sldId="4684"/>
        </pc:sldMkLst>
      </pc:sldChg>
      <pc:sldChg chg="del">
        <pc:chgData name="Mark Bolger ( Momentum Consulting )" userId="5191d3a0-a879-4689-ad06-75e79f89cfa4" providerId="ADAL" clId="{99F438B5-8AE8-4F2F-B8E8-A1CD616CD6ED}" dt="2023-09-05T05:37:34.949" v="642" actId="2696"/>
        <pc:sldMkLst>
          <pc:docMk/>
          <pc:sldMk cId="3751118439" sldId="4685"/>
        </pc:sldMkLst>
      </pc:sldChg>
      <pc:sldChg chg="del">
        <pc:chgData name="Mark Bolger ( Momentum Consulting )" userId="5191d3a0-a879-4689-ad06-75e79f89cfa4" providerId="ADAL" clId="{99F438B5-8AE8-4F2F-B8E8-A1CD616CD6ED}" dt="2023-09-05T05:37:34.949" v="642" actId="2696"/>
        <pc:sldMkLst>
          <pc:docMk/>
          <pc:sldMk cId="1568962169" sldId="4686"/>
        </pc:sldMkLst>
      </pc:sldChg>
      <pc:sldChg chg="del">
        <pc:chgData name="Mark Bolger ( Momentum Consulting )" userId="5191d3a0-a879-4689-ad06-75e79f89cfa4" providerId="ADAL" clId="{99F438B5-8AE8-4F2F-B8E8-A1CD616CD6ED}" dt="2023-09-05T05:37:34.949" v="642" actId="2696"/>
        <pc:sldMkLst>
          <pc:docMk/>
          <pc:sldMk cId="1707235844" sldId="4692"/>
        </pc:sldMkLst>
      </pc:sldChg>
      <pc:sldChg chg="modSp modAnim">
        <pc:chgData name="Mark Bolger ( Momentum Consulting )" userId="5191d3a0-a879-4689-ad06-75e79f89cfa4" providerId="ADAL" clId="{99F438B5-8AE8-4F2F-B8E8-A1CD616CD6ED}" dt="2023-09-05T05:26:22.540" v="637" actId="20577"/>
        <pc:sldMkLst>
          <pc:docMk/>
          <pc:sldMk cId="2937184372" sldId="4725"/>
        </pc:sldMkLst>
        <pc:spChg chg="mod">
          <ac:chgData name="Mark Bolger ( Momentum Consulting )" userId="5191d3a0-a879-4689-ad06-75e79f89cfa4" providerId="ADAL" clId="{99F438B5-8AE8-4F2F-B8E8-A1CD616CD6ED}" dt="2023-09-05T05:26:22.540" v="637" actId="20577"/>
          <ac:spMkLst>
            <pc:docMk/>
            <pc:sldMk cId="2937184372" sldId="4725"/>
            <ac:spMk id="5" creationId="{596AF18B-65BF-DB48-9E25-AFA12E81586C}"/>
          </ac:spMkLst>
        </pc:spChg>
      </pc:sldChg>
      <pc:sldChg chg="addCm">
        <pc:chgData name="Mark Bolger ( Momentum Consulting )" userId="5191d3a0-a879-4689-ad06-75e79f89cfa4" providerId="ADAL" clId="{99F438B5-8AE8-4F2F-B8E8-A1CD616CD6ED}" dt="2023-09-05T05:36:12.702" v="641"/>
        <pc:sldMkLst>
          <pc:docMk/>
          <pc:sldMk cId="3959054934" sldId="4756"/>
        </pc:sldMkLst>
        <pc:extLst>
          <p:ext xmlns:p="http://schemas.openxmlformats.org/presentationml/2006/main" uri="{D6D511B9-2390-475A-947B-AFAB55BFBCF1}">
            <pc226:cmChg xmlns:pc226="http://schemas.microsoft.com/office/powerpoint/2022/06/main/command" chg="add">
              <pc226:chgData name="Mark Bolger ( Momentum Consulting )" userId="5191d3a0-a879-4689-ad06-75e79f89cfa4" providerId="ADAL" clId="{99F438B5-8AE8-4F2F-B8E8-A1CD616CD6ED}" dt="2023-09-05T05:36:12.702" v="641"/>
              <pc2:cmMkLst xmlns:pc2="http://schemas.microsoft.com/office/powerpoint/2019/9/main/command">
                <pc:docMk/>
                <pc:sldMk cId="3959054934" sldId="4756"/>
                <pc2:cmMk id="{1C03BA43-D123-4D4D-8D05-2BCE7B0763CC}"/>
              </pc2:cmMkLst>
            </pc226:cmChg>
          </p:ext>
        </pc:extLst>
      </pc:sldChg>
      <pc:sldChg chg="add">
        <pc:chgData name="Mark Bolger ( Momentum Consulting )" userId="5191d3a0-a879-4689-ad06-75e79f89cfa4" providerId="ADAL" clId="{99F438B5-8AE8-4F2F-B8E8-A1CD616CD6ED}" dt="2023-09-05T05:33:31.412" v="640"/>
        <pc:sldMkLst>
          <pc:docMk/>
          <pc:sldMk cId="1084009671" sldId="4770"/>
        </pc:sldMkLst>
      </pc:sldChg>
      <pc:sldChg chg="add">
        <pc:chgData name="Mark Bolger ( Momentum Consulting )" userId="5191d3a0-a879-4689-ad06-75e79f89cfa4" providerId="ADAL" clId="{99F438B5-8AE8-4F2F-B8E8-A1CD616CD6ED}" dt="2023-09-05T05:33:31.412" v="640"/>
        <pc:sldMkLst>
          <pc:docMk/>
          <pc:sldMk cId="1726121221" sldId="477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hyperlink" Target="https://www.youtube.com/watch?v=0K5OO2ybueM" TargetMode="External"/><Relationship Id="rId5" Type="http://schemas.openxmlformats.org/officeDocument/2006/relationships/image" Target="../media/image53.svg"/><Relationship Id="rId4"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5" Type="http://schemas.openxmlformats.org/officeDocument/2006/relationships/hyperlink" Target="https://www.youtube.com/watch?v=0K5OO2ybueM" TargetMode="External"/><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A364C1-597F-4106-B8F1-77B2C3E8558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15AAA27-161A-4E7B-B4DC-59E124BB3277}">
      <dgm:prSet custT="1"/>
      <dgm:spPr/>
      <dgm:t>
        <a:bodyPr/>
        <a:lstStyle/>
        <a:p>
          <a:pPr>
            <a:lnSpc>
              <a:spcPct val="100000"/>
            </a:lnSpc>
          </a:pPr>
          <a:r>
            <a:rPr lang="en-GB" sz="1800" dirty="0" err="1"/>
            <a:t>Stabdymo</a:t>
          </a:r>
          <a:r>
            <a:rPr lang="en-GB" sz="1800" dirty="0"/>
            <a:t> </a:t>
          </a:r>
          <a:r>
            <a:rPr lang="en-GB" sz="1800" dirty="0" err="1"/>
            <a:t>signalai</a:t>
          </a:r>
          <a:r>
            <a:rPr lang="en-GB" sz="1800" dirty="0"/>
            <a:t> - tai </a:t>
          </a:r>
          <a:r>
            <a:rPr lang="en-GB" sz="1800" dirty="0" err="1"/>
            <a:t>signalai</a:t>
          </a:r>
          <a:r>
            <a:rPr lang="en-GB" sz="1800" dirty="0"/>
            <a:t>, </a:t>
          </a:r>
          <a:r>
            <a:rPr lang="en-GB" sz="1800" dirty="0" err="1"/>
            <a:t>kurie</a:t>
          </a:r>
          <a:r>
            <a:rPr lang="en-GB" sz="1800" dirty="0"/>
            <a:t> </a:t>
          </a:r>
          <a:r>
            <a:rPr lang="en-GB" sz="1800" dirty="0" err="1"/>
            <a:t>mūsų</a:t>
          </a:r>
          <a:r>
            <a:rPr lang="en-GB" sz="1800" dirty="0"/>
            <a:t> </a:t>
          </a:r>
          <a:r>
            <a:rPr lang="en-GB" sz="1800" dirty="0" err="1"/>
            <a:t>smegenims</a:t>
          </a:r>
          <a:r>
            <a:rPr lang="en-GB" sz="1800" dirty="0"/>
            <a:t> </a:t>
          </a:r>
          <a:r>
            <a:rPr lang="en-GB" sz="1800" dirty="0" err="1"/>
            <a:t>rodo</a:t>
          </a:r>
          <a:r>
            <a:rPr lang="en-GB" sz="1800" dirty="0"/>
            <a:t>, </a:t>
          </a:r>
          <a:r>
            <a:rPr lang="en-GB" sz="1800" dirty="0" err="1"/>
            <a:t>kad</a:t>
          </a:r>
          <a:r>
            <a:rPr lang="en-GB" sz="1800" dirty="0"/>
            <a:t> </a:t>
          </a:r>
          <a:r>
            <a:rPr lang="en-GB" sz="1800" dirty="0" err="1"/>
            <a:t>veikla</a:t>
          </a:r>
          <a:r>
            <a:rPr lang="en-GB" sz="1800" dirty="0"/>
            <a:t> </a:t>
          </a:r>
          <a:r>
            <a:rPr lang="en-GB" sz="1800" dirty="0" err="1"/>
            <a:t>baigta</a:t>
          </a:r>
          <a:r>
            <a:rPr lang="en-GB" sz="1800" dirty="0"/>
            <a:t> </a:t>
          </a:r>
          <a:r>
            <a:rPr lang="en-GB" sz="1800" dirty="0" err="1"/>
            <a:t>ir</a:t>
          </a:r>
          <a:r>
            <a:rPr lang="en-GB" sz="1800" dirty="0"/>
            <a:t> </a:t>
          </a:r>
          <a:r>
            <a:rPr lang="en-GB" sz="1800" dirty="0" err="1"/>
            <a:t>reikia</a:t>
          </a:r>
          <a:r>
            <a:rPr lang="en-GB" sz="1800" dirty="0"/>
            <a:t> </a:t>
          </a:r>
          <a:r>
            <a:rPr lang="en-GB" sz="1800" dirty="0" err="1"/>
            <a:t>tęsti</a:t>
          </a:r>
          <a:r>
            <a:rPr lang="en-GB" sz="1800" dirty="0"/>
            <a:t> </a:t>
          </a:r>
          <a:r>
            <a:rPr lang="en-GB" sz="1800" dirty="0" err="1"/>
            <a:t>toliau</a:t>
          </a:r>
          <a:r>
            <a:rPr lang="en-GB" sz="1100" dirty="0"/>
            <a:t>. </a:t>
          </a:r>
          <a:endParaRPr lang="en-US" sz="1100" dirty="0"/>
        </a:p>
      </dgm:t>
    </dgm:pt>
    <dgm:pt modelId="{CCAC5521-493E-4D0A-B994-DBDCC50C5D4D}" type="parTrans" cxnId="{02211416-CC49-491D-B914-E912B9DF0B16}">
      <dgm:prSet/>
      <dgm:spPr/>
      <dgm:t>
        <a:bodyPr/>
        <a:lstStyle/>
        <a:p>
          <a:endParaRPr lang="en-US"/>
        </a:p>
      </dgm:t>
    </dgm:pt>
    <dgm:pt modelId="{F3579152-5F60-4702-8293-28032466112A}" type="sibTrans" cxnId="{02211416-CC49-491D-B914-E912B9DF0B16}">
      <dgm:prSet/>
      <dgm:spPr/>
      <dgm:t>
        <a:bodyPr/>
        <a:lstStyle/>
        <a:p>
          <a:endParaRPr lang="en-US"/>
        </a:p>
      </dgm:t>
    </dgm:pt>
    <dgm:pt modelId="{FCFA8288-ABC0-4973-AD41-47D054F711FB}">
      <dgm:prSet custT="1"/>
      <dgm:spPr/>
      <dgm:t>
        <a:bodyPr/>
        <a:lstStyle/>
        <a:p>
          <a:pPr>
            <a:lnSpc>
              <a:spcPct val="100000"/>
            </a:lnSpc>
          </a:pPr>
          <a:r>
            <a:rPr lang="en-GB" sz="1600" dirty="0" err="1"/>
            <a:t>Šiame</a:t>
          </a:r>
          <a:r>
            <a:rPr lang="en-GB" sz="1600" dirty="0"/>
            <a:t> </a:t>
          </a:r>
          <a:r>
            <a:rPr lang="en-GB" sz="1600" dirty="0" err="1">
              <a:hlinkClick xmlns:r="http://schemas.openxmlformats.org/officeDocument/2006/relationships" r:id="rId1"/>
            </a:rPr>
            <a:t>vaizdo</a:t>
          </a:r>
          <a:r>
            <a:rPr lang="en-GB" sz="1600" dirty="0">
              <a:hlinkClick xmlns:r="http://schemas.openxmlformats.org/officeDocument/2006/relationships" r:id="rId1"/>
            </a:rPr>
            <a:t> </a:t>
          </a:r>
          <a:r>
            <a:rPr lang="en-GB" sz="1600" dirty="0" err="1">
              <a:hlinkClick xmlns:r="http://schemas.openxmlformats.org/officeDocument/2006/relationships" r:id="rId1"/>
            </a:rPr>
            <a:t>įraše</a:t>
          </a:r>
          <a:r>
            <a:rPr lang="en-GB" sz="1600" dirty="0">
              <a:hlinkClick xmlns:r="http://schemas.openxmlformats.org/officeDocument/2006/relationships" r:id="rId1"/>
            </a:rPr>
            <a:t> </a:t>
          </a:r>
          <a:r>
            <a:rPr lang="en-GB" sz="1600" dirty="0" err="1"/>
            <a:t>psichologas</a:t>
          </a:r>
          <a:r>
            <a:rPr lang="en-GB" sz="1600" dirty="0"/>
            <a:t> Adamas </a:t>
          </a:r>
          <a:r>
            <a:rPr lang="en-GB" sz="1600" dirty="0" err="1"/>
            <a:t>Alteris</a:t>
          </a:r>
          <a:r>
            <a:rPr lang="en-GB" sz="1600" dirty="0"/>
            <a:t> </a:t>
          </a:r>
          <a:r>
            <a:rPr lang="en-GB" sz="1600" dirty="0" err="1"/>
            <a:t>aiškina</a:t>
          </a:r>
          <a:r>
            <a:rPr lang="en-GB" sz="1600" dirty="0"/>
            <a:t>, </a:t>
          </a:r>
          <a:r>
            <a:rPr lang="en-GB" sz="1600" dirty="0" err="1"/>
            <a:t>kad</a:t>
          </a:r>
          <a:r>
            <a:rPr lang="en-GB" sz="1600" dirty="0"/>
            <a:t> </a:t>
          </a:r>
          <a:r>
            <a:rPr lang="en-GB" sz="1600" dirty="0" err="1"/>
            <a:t>dauguma</a:t>
          </a:r>
          <a:r>
            <a:rPr lang="en-GB" sz="1600" dirty="0"/>
            <a:t> </a:t>
          </a:r>
          <a:r>
            <a:rPr lang="en-GB" sz="1600" dirty="0" err="1"/>
            <a:t>mūsų</a:t>
          </a:r>
          <a:r>
            <a:rPr lang="en-GB" sz="1600" dirty="0"/>
            <a:t> </a:t>
          </a:r>
          <a:r>
            <a:rPr lang="en-GB" sz="1600" dirty="0" err="1"/>
            <a:t>technologijų</a:t>
          </a:r>
          <a:r>
            <a:rPr lang="en-GB" sz="1600" dirty="0"/>
            <a:t> </a:t>
          </a:r>
          <a:r>
            <a:rPr lang="en-GB" sz="1600" dirty="0" err="1"/>
            <a:t>neturi</a:t>
          </a:r>
          <a:r>
            <a:rPr lang="en-GB" sz="1600" dirty="0"/>
            <a:t> </a:t>
          </a:r>
          <a:r>
            <a:rPr lang="en-GB" sz="1600" dirty="0" err="1"/>
            <a:t>stabdymo</a:t>
          </a:r>
          <a:r>
            <a:rPr lang="en-GB" sz="1600" dirty="0"/>
            <a:t> </a:t>
          </a:r>
          <a:r>
            <a:rPr lang="en-GB" sz="1600" dirty="0" err="1"/>
            <a:t>signalų</a:t>
          </a:r>
          <a:r>
            <a:rPr lang="en-GB" sz="1600" dirty="0"/>
            <a:t> </a:t>
          </a:r>
          <a:r>
            <a:rPr lang="en-GB" sz="1600" dirty="0" err="1"/>
            <a:t>ir</a:t>
          </a:r>
          <a:r>
            <a:rPr lang="en-GB" sz="1600" dirty="0"/>
            <a:t> </a:t>
          </a:r>
          <a:r>
            <a:rPr lang="en-GB" sz="1600" dirty="0" err="1"/>
            <a:t>kad</a:t>
          </a:r>
          <a:r>
            <a:rPr lang="en-GB" sz="1600" dirty="0"/>
            <a:t> </a:t>
          </a:r>
          <a:r>
            <a:rPr lang="en-GB" sz="1600" dirty="0" err="1"/>
            <a:t>dėl</a:t>
          </a:r>
          <a:r>
            <a:rPr lang="en-GB" sz="1600" dirty="0"/>
            <a:t> to </a:t>
          </a:r>
          <a:r>
            <a:rPr lang="en-GB" sz="1600" dirty="0" err="1"/>
            <a:t>galime</a:t>
          </a:r>
          <a:r>
            <a:rPr lang="en-GB" sz="1600" dirty="0"/>
            <a:t> </a:t>
          </a:r>
          <a:r>
            <a:rPr lang="en-GB" sz="1600" dirty="0" err="1"/>
            <a:t>būti</a:t>
          </a:r>
          <a:r>
            <a:rPr lang="en-GB" sz="1600" dirty="0"/>
            <a:t> </a:t>
          </a:r>
          <a:r>
            <a:rPr lang="en-GB" sz="1600" dirty="0" err="1"/>
            <a:t>mažiau</a:t>
          </a:r>
          <a:r>
            <a:rPr lang="en-GB" sz="1600" dirty="0"/>
            <a:t> </a:t>
          </a:r>
          <a:r>
            <a:rPr lang="en-GB" sz="1600" dirty="0" err="1"/>
            <a:t>laimingi</a:t>
          </a:r>
          <a:r>
            <a:rPr lang="en-GB" sz="1600" dirty="0"/>
            <a:t>.  </a:t>
          </a:r>
          <a:endParaRPr lang="en-US" sz="1600" dirty="0"/>
        </a:p>
      </dgm:t>
    </dgm:pt>
    <dgm:pt modelId="{DBFE23C9-1E75-4C2A-8915-AC2962F839D9}" type="parTrans" cxnId="{8B2A7BF9-CB2D-40DC-9407-7C3DADA050C9}">
      <dgm:prSet/>
      <dgm:spPr/>
      <dgm:t>
        <a:bodyPr/>
        <a:lstStyle/>
        <a:p>
          <a:endParaRPr lang="en-US"/>
        </a:p>
      </dgm:t>
    </dgm:pt>
    <dgm:pt modelId="{89EF97FC-ED72-4592-AA18-4A487B0C733C}" type="sibTrans" cxnId="{8B2A7BF9-CB2D-40DC-9407-7C3DADA050C9}">
      <dgm:prSet/>
      <dgm:spPr/>
      <dgm:t>
        <a:bodyPr/>
        <a:lstStyle/>
        <a:p>
          <a:endParaRPr lang="en-US"/>
        </a:p>
      </dgm:t>
    </dgm:pt>
    <dgm:pt modelId="{4627F1FE-888A-4CC0-ADFA-8388DB132791}" type="pres">
      <dgm:prSet presAssocID="{32A364C1-597F-4106-B8F1-77B2C3E85582}" presName="root" presStyleCnt="0">
        <dgm:presLayoutVars>
          <dgm:dir/>
          <dgm:resizeHandles val="exact"/>
        </dgm:presLayoutVars>
      </dgm:prSet>
      <dgm:spPr/>
    </dgm:pt>
    <dgm:pt modelId="{B7402CDA-C535-4D18-8046-8ACD9F23E189}" type="pres">
      <dgm:prSet presAssocID="{515AAA27-161A-4E7B-B4DC-59E124BB3277}" presName="compNode" presStyleCnt="0"/>
      <dgm:spPr/>
    </dgm:pt>
    <dgm:pt modelId="{4B84D1EE-021B-4262-AE68-6793EC804282}" type="pres">
      <dgm:prSet presAssocID="{515AAA27-161A-4E7B-B4DC-59E124BB3277}"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cientist"/>
        </a:ext>
      </dgm:extLst>
    </dgm:pt>
    <dgm:pt modelId="{80318B69-34A1-4293-B79E-8B721BCD6893}" type="pres">
      <dgm:prSet presAssocID="{515AAA27-161A-4E7B-B4DC-59E124BB3277}" presName="spaceRect" presStyleCnt="0"/>
      <dgm:spPr/>
    </dgm:pt>
    <dgm:pt modelId="{47170D10-F138-4E85-AD41-790A19512DE3}" type="pres">
      <dgm:prSet presAssocID="{515AAA27-161A-4E7B-B4DC-59E124BB3277}" presName="textRect" presStyleLbl="revTx" presStyleIdx="0" presStyleCnt="2">
        <dgm:presLayoutVars>
          <dgm:chMax val="1"/>
          <dgm:chPref val="1"/>
        </dgm:presLayoutVars>
      </dgm:prSet>
      <dgm:spPr/>
    </dgm:pt>
    <dgm:pt modelId="{58497E36-351B-4B20-A2BC-57503A7C7960}" type="pres">
      <dgm:prSet presAssocID="{F3579152-5F60-4702-8293-28032466112A}" presName="sibTrans" presStyleCnt="0"/>
      <dgm:spPr/>
    </dgm:pt>
    <dgm:pt modelId="{A9991CA1-45CA-46F7-B5E8-E27F85E7F1A8}" type="pres">
      <dgm:prSet presAssocID="{FCFA8288-ABC0-4973-AD41-47D054F711FB}" presName="compNode" presStyleCnt="0"/>
      <dgm:spPr/>
    </dgm:pt>
    <dgm:pt modelId="{A58DA6B7-1210-41EA-BAC8-BB3955953739}" type="pres">
      <dgm:prSet presAssocID="{FCFA8288-ABC0-4973-AD41-47D054F711FB}"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Flowchart"/>
        </a:ext>
      </dgm:extLst>
    </dgm:pt>
    <dgm:pt modelId="{BFF83FB3-1F1E-45CD-9E2F-B8EB4E462F6B}" type="pres">
      <dgm:prSet presAssocID="{FCFA8288-ABC0-4973-AD41-47D054F711FB}" presName="spaceRect" presStyleCnt="0"/>
      <dgm:spPr/>
    </dgm:pt>
    <dgm:pt modelId="{583683AA-CCEF-4D85-BE2E-35F613D1E91E}" type="pres">
      <dgm:prSet presAssocID="{FCFA8288-ABC0-4973-AD41-47D054F711FB}" presName="textRect" presStyleLbl="revTx" presStyleIdx="1" presStyleCnt="2">
        <dgm:presLayoutVars>
          <dgm:chMax val="1"/>
          <dgm:chPref val="1"/>
        </dgm:presLayoutVars>
      </dgm:prSet>
      <dgm:spPr/>
    </dgm:pt>
  </dgm:ptLst>
  <dgm:cxnLst>
    <dgm:cxn modelId="{02211416-CC49-491D-B914-E912B9DF0B16}" srcId="{32A364C1-597F-4106-B8F1-77B2C3E85582}" destId="{515AAA27-161A-4E7B-B4DC-59E124BB3277}" srcOrd="0" destOrd="0" parTransId="{CCAC5521-493E-4D0A-B994-DBDCC50C5D4D}" sibTransId="{F3579152-5F60-4702-8293-28032466112A}"/>
    <dgm:cxn modelId="{67EE5025-A941-4CF2-AE11-D7D96BCD4C63}" type="presOf" srcId="{32A364C1-597F-4106-B8F1-77B2C3E85582}" destId="{4627F1FE-888A-4CC0-ADFA-8388DB132791}" srcOrd="0" destOrd="0" presId="urn:microsoft.com/office/officeart/2018/2/layout/IconLabelList"/>
    <dgm:cxn modelId="{41B8C8A7-6029-499C-B19C-C768E0710905}" type="presOf" srcId="{515AAA27-161A-4E7B-B4DC-59E124BB3277}" destId="{47170D10-F138-4E85-AD41-790A19512DE3}" srcOrd="0" destOrd="0" presId="urn:microsoft.com/office/officeart/2018/2/layout/IconLabelList"/>
    <dgm:cxn modelId="{4E4D92ED-D523-4F5E-9FBC-1A162BD4CE97}" type="presOf" srcId="{FCFA8288-ABC0-4973-AD41-47D054F711FB}" destId="{583683AA-CCEF-4D85-BE2E-35F613D1E91E}" srcOrd="0" destOrd="0" presId="urn:microsoft.com/office/officeart/2018/2/layout/IconLabelList"/>
    <dgm:cxn modelId="{8B2A7BF9-CB2D-40DC-9407-7C3DADA050C9}" srcId="{32A364C1-597F-4106-B8F1-77B2C3E85582}" destId="{FCFA8288-ABC0-4973-AD41-47D054F711FB}" srcOrd="1" destOrd="0" parTransId="{DBFE23C9-1E75-4C2A-8915-AC2962F839D9}" sibTransId="{89EF97FC-ED72-4592-AA18-4A487B0C733C}"/>
    <dgm:cxn modelId="{BD98CE94-0A0F-4EC2-87D7-EDA358DBBE8B}" type="presParOf" srcId="{4627F1FE-888A-4CC0-ADFA-8388DB132791}" destId="{B7402CDA-C535-4D18-8046-8ACD9F23E189}" srcOrd="0" destOrd="0" presId="urn:microsoft.com/office/officeart/2018/2/layout/IconLabelList"/>
    <dgm:cxn modelId="{C55024CE-0F66-41D7-AE1C-53E5F42658C7}" type="presParOf" srcId="{B7402CDA-C535-4D18-8046-8ACD9F23E189}" destId="{4B84D1EE-021B-4262-AE68-6793EC804282}" srcOrd="0" destOrd="0" presId="urn:microsoft.com/office/officeart/2018/2/layout/IconLabelList"/>
    <dgm:cxn modelId="{8763739D-1602-4037-85B2-7D26CC2E6E9C}" type="presParOf" srcId="{B7402CDA-C535-4D18-8046-8ACD9F23E189}" destId="{80318B69-34A1-4293-B79E-8B721BCD6893}" srcOrd="1" destOrd="0" presId="urn:microsoft.com/office/officeart/2018/2/layout/IconLabelList"/>
    <dgm:cxn modelId="{CE0B6973-5286-449B-926B-BF750DFE233B}" type="presParOf" srcId="{B7402CDA-C535-4D18-8046-8ACD9F23E189}" destId="{47170D10-F138-4E85-AD41-790A19512DE3}" srcOrd="2" destOrd="0" presId="urn:microsoft.com/office/officeart/2018/2/layout/IconLabelList"/>
    <dgm:cxn modelId="{0FF603EF-0890-4561-A7ED-D21C672ED0B0}" type="presParOf" srcId="{4627F1FE-888A-4CC0-ADFA-8388DB132791}" destId="{58497E36-351B-4B20-A2BC-57503A7C7960}" srcOrd="1" destOrd="0" presId="urn:microsoft.com/office/officeart/2018/2/layout/IconLabelList"/>
    <dgm:cxn modelId="{8E6EED0F-5FD3-472C-AD70-857D258D2D44}" type="presParOf" srcId="{4627F1FE-888A-4CC0-ADFA-8388DB132791}" destId="{A9991CA1-45CA-46F7-B5E8-E27F85E7F1A8}" srcOrd="2" destOrd="0" presId="urn:microsoft.com/office/officeart/2018/2/layout/IconLabelList"/>
    <dgm:cxn modelId="{98A1E6DC-4B53-49F5-8088-166CBA5D4D21}" type="presParOf" srcId="{A9991CA1-45CA-46F7-B5E8-E27F85E7F1A8}" destId="{A58DA6B7-1210-41EA-BAC8-BB3955953739}" srcOrd="0" destOrd="0" presId="urn:microsoft.com/office/officeart/2018/2/layout/IconLabelList"/>
    <dgm:cxn modelId="{B1493084-D4E1-425A-90E1-3C10CDDAFEDF}" type="presParOf" srcId="{A9991CA1-45CA-46F7-B5E8-E27F85E7F1A8}" destId="{BFF83FB3-1F1E-45CD-9E2F-B8EB4E462F6B}" srcOrd="1" destOrd="0" presId="urn:microsoft.com/office/officeart/2018/2/layout/IconLabelList"/>
    <dgm:cxn modelId="{7F5B798C-9E56-4BAD-9806-F234AC0D1D41}" type="presParOf" srcId="{A9991CA1-45CA-46F7-B5E8-E27F85E7F1A8}" destId="{583683AA-CCEF-4D85-BE2E-35F613D1E91E}"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3EDEBE-9F5F-4DE7-BC67-4D6E3011F88F}"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2BB49DE-DC20-4E00-B840-329BB9C1FB11}">
      <dgm:prSet phldrT="[Text]" custT="1"/>
      <dgm:spPr/>
      <dgm:t>
        <a:bodyPr/>
        <a:lstStyle/>
        <a:p>
          <a:r>
            <a:rPr lang="en-ZA" sz="2400" dirty="0">
              <a:effectLst>
                <a:outerShdw blurRad="38100" dist="38100" dir="2700000" algn="tl">
                  <a:srgbClr val="000000">
                    <a:alpha val="43137"/>
                  </a:srgbClr>
                </a:outerShdw>
              </a:effectLst>
            </a:rPr>
            <a:t>Akių sausumas</a:t>
          </a:r>
        </a:p>
      </dgm:t>
    </dgm:pt>
    <dgm:pt modelId="{E57D9091-B970-46F4-8A85-BF3F40842075}" type="parTrans" cxnId="{1C5C4B32-FF2E-4442-8535-40EF51705667}">
      <dgm:prSet/>
      <dgm:spPr/>
      <dgm:t>
        <a:bodyPr/>
        <a:lstStyle/>
        <a:p>
          <a:endParaRPr lang="en-ZA"/>
        </a:p>
      </dgm:t>
    </dgm:pt>
    <dgm:pt modelId="{69433ECE-3212-4059-BB7D-E765081C3E20}" type="sibTrans" cxnId="{1C5C4B32-FF2E-4442-8535-40EF51705667}">
      <dgm:prSet/>
      <dgm:spPr/>
      <dgm:t>
        <a:bodyPr/>
        <a:lstStyle/>
        <a:p>
          <a:endParaRPr lang="en-ZA"/>
        </a:p>
      </dgm:t>
    </dgm:pt>
    <dgm:pt modelId="{9D62F54B-5387-4C7A-919A-CD7642F5A790}">
      <dgm:prSet custT="1"/>
      <dgm:spPr/>
      <dgm:t>
        <a:bodyPr/>
        <a:lstStyle/>
        <a:p>
          <a:r>
            <a:rPr lang="en-ZA" sz="2400" dirty="0">
              <a:effectLst>
                <a:outerShdw blurRad="38100" dist="38100" dir="2700000" algn="tl">
                  <a:srgbClr val="000000">
                    <a:alpha val="43137"/>
                  </a:srgbClr>
                </a:outerShdw>
              </a:effectLst>
            </a:rPr>
            <a:t>Neryškus matymas</a:t>
          </a:r>
        </a:p>
      </dgm:t>
    </dgm:pt>
    <dgm:pt modelId="{D3CC78E0-CDD8-4D84-AC7D-0A3CE0CEDE31}" type="parTrans" cxnId="{D2B7462A-53BC-4769-83CC-76D7F1E2C2C9}">
      <dgm:prSet/>
      <dgm:spPr/>
      <dgm:t>
        <a:bodyPr/>
        <a:lstStyle/>
        <a:p>
          <a:endParaRPr lang="en-ZA"/>
        </a:p>
      </dgm:t>
    </dgm:pt>
    <dgm:pt modelId="{6D23D8E8-4742-4DBD-A975-E7E0DD20F045}" type="sibTrans" cxnId="{D2B7462A-53BC-4769-83CC-76D7F1E2C2C9}">
      <dgm:prSet/>
      <dgm:spPr/>
      <dgm:t>
        <a:bodyPr/>
        <a:lstStyle/>
        <a:p>
          <a:endParaRPr lang="en-ZA"/>
        </a:p>
      </dgm:t>
    </dgm:pt>
    <dgm:pt modelId="{65356D72-EFA7-4A5E-B3F5-BED8AB6061A6}">
      <dgm:prSet custT="1"/>
      <dgm:spPr/>
      <dgm:t>
        <a:bodyPr/>
        <a:lstStyle/>
        <a:p>
          <a:r>
            <a:rPr lang="en-ZA" sz="2400">
              <a:effectLst>
                <a:outerShdw blurRad="38100" dist="38100" dir="2700000" algn="tl">
                  <a:srgbClr val="000000">
                    <a:alpha val="43137"/>
                  </a:srgbClr>
                </a:outerShdw>
              </a:effectLst>
            </a:rPr>
            <a:t>Ašarojančios ir ašarojančios akys</a:t>
          </a:r>
        </a:p>
      </dgm:t>
    </dgm:pt>
    <dgm:pt modelId="{36BC0140-7924-4D64-84E3-B0E4D96DF805}" type="parTrans" cxnId="{D5B21215-7D42-4A0F-9865-7AC8A8DB98B7}">
      <dgm:prSet/>
      <dgm:spPr/>
      <dgm:t>
        <a:bodyPr/>
        <a:lstStyle/>
        <a:p>
          <a:endParaRPr lang="en-ZA"/>
        </a:p>
      </dgm:t>
    </dgm:pt>
    <dgm:pt modelId="{ADF1E836-BB55-4313-BFE1-2D6548C52B36}" type="sibTrans" cxnId="{D5B21215-7D42-4A0F-9865-7AC8A8DB98B7}">
      <dgm:prSet/>
      <dgm:spPr/>
      <dgm:t>
        <a:bodyPr/>
        <a:lstStyle/>
        <a:p>
          <a:endParaRPr lang="en-ZA"/>
        </a:p>
      </dgm:t>
    </dgm:pt>
    <dgm:pt modelId="{C7DA5008-2643-458F-85E4-1B9D95165C74}">
      <dgm:prSet custT="1"/>
      <dgm:spPr/>
      <dgm:t>
        <a:bodyPr/>
        <a:lstStyle/>
        <a:p>
          <a:r>
            <a:rPr lang="en-ZA" sz="2400">
              <a:effectLst>
                <a:outerShdw blurRad="38100" dist="38100" dir="2700000" algn="tl">
                  <a:srgbClr val="000000">
                    <a:alpha val="43137"/>
                  </a:srgbClr>
                </a:outerShdw>
              </a:effectLst>
            </a:rPr>
            <a:t>Galvos skausmas</a:t>
          </a:r>
        </a:p>
      </dgm:t>
    </dgm:pt>
    <dgm:pt modelId="{91B151DC-EB75-4331-928D-A84B042F4404}" type="parTrans" cxnId="{C205B0FE-299A-474E-B3F7-1A69F5DAC711}">
      <dgm:prSet/>
      <dgm:spPr/>
      <dgm:t>
        <a:bodyPr/>
        <a:lstStyle/>
        <a:p>
          <a:endParaRPr lang="en-ZA"/>
        </a:p>
      </dgm:t>
    </dgm:pt>
    <dgm:pt modelId="{BEE488D4-07BF-4F9A-8BD6-BD6336CE1C33}" type="sibTrans" cxnId="{C205B0FE-299A-474E-B3F7-1A69F5DAC711}">
      <dgm:prSet/>
      <dgm:spPr/>
      <dgm:t>
        <a:bodyPr/>
        <a:lstStyle/>
        <a:p>
          <a:endParaRPr lang="en-ZA"/>
        </a:p>
      </dgm:t>
    </dgm:pt>
    <dgm:pt modelId="{6360B56C-6586-4411-9EA2-6FEE5467AD05}" type="pres">
      <dgm:prSet presAssocID="{003EDEBE-9F5F-4DE7-BC67-4D6E3011F88F}" presName="diagram" presStyleCnt="0">
        <dgm:presLayoutVars>
          <dgm:dir/>
          <dgm:resizeHandles val="exact"/>
        </dgm:presLayoutVars>
      </dgm:prSet>
      <dgm:spPr/>
    </dgm:pt>
    <dgm:pt modelId="{9D619E03-2FF8-4863-BC1F-70D489FEBB64}" type="pres">
      <dgm:prSet presAssocID="{12BB49DE-DC20-4E00-B840-329BB9C1FB11}" presName="node" presStyleLbl="node1" presStyleIdx="0" presStyleCnt="4">
        <dgm:presLayoutVars>
          <dgm:bulletEnabled val="1"/>
        </dgm:presLayoutVars>
      </dgm:prSet>
      <dgm:spPr/>
    </dgm:pt>
    <dgm:pt modelId="{79859B1E-8618-4892-B202-FB7A80D2CF31}" type="pres">
      <dgm:prSet presAssocID="{69433ECE-3212-4059-BB7D-E765081C3E20}" presName="sibTrans" presStyleCnt="0"/>
      <dgm:spPr/>
    </dgm:pt>
    <dgm:pt modelId="{D5D7D7A1-C998-49BE-B31F-CD0DB66AC240}" type="pres">
      <dgm:prSet presAssocID="{9D62F54B-5387-4C7A-919A-CD7642F5A790}" presName="node" presStyleLbl="node1" presStyleIdx="1" presStyleCnt="4">
        <dgm:presLayoutVars>
          <dgm:bulletEnabled val="1"/>
        </dgm:presLayoutVars>
      </dgm:prSet>
      <dgm:spPr/>
    </dgm:pt>
    <dgm:pt modelId="{F93EF5EF-7B34-4E26-9420-8B87230072DC}" type="pres">
      <dgm:prSet presAssocID="{6D23D8E8-4742-4DBD-A975-E7E0DD20F045}" presName="sibTrans" presStyleCnt="0"/>
      <dgm:spPr/>
    </dgm:pt>
    <dgm:pt modelId="{15C72EAC-A8AA-4114-B58A-A87511F6E2CC}" type="pres">
      <dgm:prSet presAssocID="{65356D72-EFA7-4A5E-B3F5-BED8AB6061A6}" presName="node" presStyleLbl="node1" presStyleIdx="2" presStyleCnt="4">
        <dgm:presLayoutVars>
          <dgm:bulletEnabled val="1"/>
        </dgm:presLayoutVars>
      </dgm:prSet>
      <dgm:spPr/>
    </dgm:pt>
    <dgm:pt modelId="{5D065B16-8864-4E4C-8451-5BA9C5BFC4C1}" type="pres">
      <dgm:prSet presAssocID="{ADF1E836-BB55-4313-BFE1-2D6548C52B36}" presName="sibTrans" presStyleCnt="0"/>
      <dgm:spPr/>
    </dgm:pt>
    <dgm:pt modelId="{DABC7C39-B71D-4A9D-BC3B-15E8533EE7CE}" type="pres">
      <dgm:prSet presAssocID="{C7DA5008-2643-458F-85E4-1B9D95165C74}" presName="node" presStyleLbl="node1" presStyleIdx="3" presStyleCnt="4">
        <dgm:presLayoutVars>
          <dgm:bulletEnabled val="1"/>
        </dgm:presLayoutVars>
      </dgm:prSet>
      <dgm:spPr/>
    </dgm:pt>
  </dgm:ptLst>
  <dgm:cxnLst>
    <dgm:cxn modelId="{D5B21215-7D42-4A0F-9865-7AC8A8DB98B7}" srcId="{003EDEBE-9F5F-4DE7-BC67-4D6E3011F88F}" destId="{65356D72-EFA7-4A5E-B3F5-BED8AB6061A6}" srcOrd="2" destOrd="0" parTransId="{36BC0140-7924-4D64-84E3-B0E4D96DF805}" sibTransId="{ADF1E836-BB55-4313-BFE1-2D6548C52B36}"/>
    <dgm:cxn modelId="{3F65D61E-4FC4-4463-9849-97EE73672D91}" type="presOf" srcId="{003EDEBE-9F5F-4DE7-BC67-4D6E3011F88F}" destId="{6360B56C-6586-4411-9EA2-6FEE5467AD05}" srcOrd="0" destOrd="0" presId="urn:microsoft.com/office/officeart/2005/8/layout/default"/>
    <dgm:cxn modelId="{D2B7462A-53BC-4769-83CC-76D7F1E2C2C9}" srcId="{003EDEBE-9F5F-4DE7-BC67-4D6E3011F88F}" destId="{9D62F54B-5387-4C7A-919A-CD7642F5A790}" srcOrd="1" destOrd="0" parTransId="{D3CC78E0-CDD8-4D84-AC7D-0A3CE0CEDE31}" sibTransId="{6D23D8E8-4742-4DBD-A975-E7E0DD20F045}"/>
    <dgm:cxn modelId="{1C5C4B32-FF2E-4442-8535-40EF51705667}" srcId="{003EDEBE-9F5F-4DE7-BC67-4D6E3011F88F}" destId="{12BB49DE-DC20-4E00-B840-329BB9C1FB11}" srcOrd="0" destOrd="0" parTransId="{E57D9091-B970-46F4-8A85-BF3F40842075}" sibTransId="{69433ECE-3212-4059-BB7D-E765081C3E20}"/>
    <dgm:cxn modelId="{45891D43-743C-413D-B89A-D21E80D4B46A}" type="presOf" srcId="{65356D72-EFA7-4A5E-B3F5-BED8AB6061A6}" destId="{15C72EAC-A8AA-4114-B58A-A87511F6E2CC}" srcOrd="0" destOrd="0" presId="urn:microsoft.com/office/officeart/2005/8/layout/default"/>
    <dgm:cxn modelId="{1084CC57-1392-4950-95DE-528A076BA911}" type="presOf" srcId="{12BB49DE-DC20-4E00-B840-329BB9C1FB11}" destId="{9D619E03-2FF8-4863-BC1F-70D489FEBB64}" srcOrd="0" destOrd="0" presId="urn:microsoft.com/office/officeart/2005/8/layout/default"/>
    <dgm:cxn modelId="{67A590B7-102A-4FF4-87CE-88C2EF648B2D}" type="presOf" srcId="{9D62F54B-5387-4C7A-919A-CD7642F5A790}" destId="{D5D7D7A1-C998-49BE-B31F-CD0DB66AC240}" srcOrd="0" destOrd="0" presId="urn:microsoft.com/office/officeart/2005/8/layout/default"/>
    <dgm:cxn modelId="{D84F87BC-28C6-4673-A653-D527750C3920}" type="presOf" srcId="{C7DA5008-2643-458F-85E4-1B9D95165C74}" destId="{DABC7C39-B71D-4A9D-BC3B-15E8533EE7CE}" srcOrd="0" destOrd="0" presId="urn:microsoft.com/office/officeart/2005/8/layout/default"/>
    <dgm:cxn modelId="{C205B0FE-299A-474E-B3F7-1A69F5DAC711}" srcId="{003EDEBE-9F5F-4DE7-BC67-4D6E3011F88F}" destId="{C7DA5008-2643-458F-85E4-1B9D95165C74}" srcOrd="3" destOrd="0" parTransId="{91B151DC-EB75-4331-928D-A84B042F4404}" sibTransId="{BEE488D4-07BF-4F9A-8BD6-BD6336CE1C33}"/>
    <dgm:cxn modelId="{034BFF2F-2B1F-4B63-AFFB-464F5057CA42}" type="presParOf" srcId="{6360B56C-6586-4411-9EA2-6FEE5467AD05}" destId="{9D619E03-2FF8-4863-BC1F-70D489FEBB64}" srcOrd="0" destOrd="0" presId="urn:microsoft.com/office/officeart/2005/8/layout/default"/>
    <dgm:cxn modelId="{C3CF94C2-1346-4FA2-BF6A-7A0A588C3A59}" type="presParOf" srcId="{6360B56C-6586-4411-9EA2-6FEE5467AD05}" destId="{79859B1E-8618-4892-B202-FB7A80D2CF31}" srcOrd="1" destOrd="0" presId="urn:microsoft.com/office/officeart/2005/8/layout/default"/>
    <dgm:cxn modelId="{FF277115-A046-4271-9FC8-7ED6163AA19E}" type="presParOf" srcId="{6360B56C-6586-4411-9EA2-6FEE5467AD05}" destId="{D5D7D7A1-C998-49BE-B31F-CD0DB66AC240}" srcOrd="2" destOrd="0" presId="urn:microsoft.com/office/officeart/2005/8/layout/default"/>
    <dgm:cxn modelId="{1666F5FC-3DAE-4718-A36E-D73545AD28EB}" type="presParOf" srcId="{6360B56C-6586-4411-9EA2-6FEE5467AD05}" destId="{F93EF5EF-7B34-4E26-9420-8B87230072DC}" srcOrd="3" destOrd="0" presId="urn:microsoft.com/office/officeart/2005/8/layout/default"/>
    <dgm:cxn modelId="{D6AABABA-8057-4DC1-BEE2-CD305A0EA026}" type="presParOf" srcId="{6360B56C-6586-4411-9EA2-6FEE5467AD05}" destId="{15C72EAC-A8AA-4114-B58A-A87511F6E2CC}" srcOrd="4" destOrd="0" presId="urn:microsoft.com/office/officeart/2005/8/layout/default"/>
    <dgm:cxn modelId="{DD114057-0C54-4FCC-AA57-EAE49BDC9709}" type="presParOf" srcId="{6360B56C-6586-4411-9EA2-6FEE5467AD05}" destId="{5D065B16-8864-4E4C-8451-5BA9C5BFC4C1}" srcOrd="5" destOrd="0" presId="urn:microsoft.com/office/officeart/2005/8/layout/default"/>
    <dgm:cxn modelId="{C7F2357E-3C41-457F-A2AE-60E8A5921C9C}" type="presParOf" srcId="{6360B56C-6586-4411-9EA2-6FEE5467AD05}" destId="{DABC7C39-B71D-4A9D-BC3B-15E8533EE7CE}"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85D478-8AD2-4EDA-8A80-AB264E1D2D7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941DA27-D5B7-45DD-B0A3-0945CC645B16}">
      <dgm:prSet phldrT="[Text]" custT="1"/>
      <dgm:spPr/>
      <dgm:t>
        <a:bodyPr/>
        <a:lstStyle/>
        <a:p>
          <a:r>
            <a:rPr lang="en-GB" sz="2400" b="1" dirty="0">
              <a:effectLst>
                <a:outerShdw blurRad="38100" dist="38100" dir="2700000" algn="tl">
                  <a:srgbClr val="000000">
                    <a:alpha val="43137"/>
                  </a:srgbClr>
                </a:outerShdw>
              </a:effectLst>
            </a:rPr>
            <a:t>Taikykite ¨20-20-20¨ taisyklę</a:t>
          </a:r>
          <a:r>
            <a:rPr lang="en-GB" sz="2400" dirty="0">
              <a:effectLst>
                <a:outerShdw blurRad="38100" dist="38100" dir="2700000" algn="tl">
                  <a:srgbClr val="000000">
                    <a:alpha val="43137"/>
                  </a:srgbClr>
                </a:outerShdw>
              </a:effectLst>
            </a:rPr>
            <a:t>. Kas 20 minučių atitraukite akis nuo ekrano ir padarykite pertraukėlę. Tai leidžia akims atsigauti. </a:t>
          </a:r>
          <a:endParaRPr lang="en-ZA" sz="2400" dirty="0">
            <a:effectLst>
              <a:outerShdw blurRad="38100" dist="38100" dir="2700000" algn="tl">
                <a:srgbClr val="000000">
                  <a:alpha val="43137"/>
                </a:srgbClr>
              </a:outerShdw>
            </a:effectLst>
          </a:endParaRPr>
        </a:p>
      </dgm:t>
    </dgm:pt>
    <dgm:pt modelId="{59FC185C-D261-41F0-BDBE-8CDBFBEC3459}" type="parTrans" cxnId="{15C67625-17C0-4690-B8C1-F4384B91D013}">
      <dgm:prSet/>
      <dgm:spPr/>
      <dgm:t>
        <a:bodyPr/>
        <a:lstStyle/>
        <a:p>
          <a:endParaRPr lang="en-ZA"/>
        </a:p>
      </dgm:t>
    </dgm:pt>
    <dgm:pt modelId="{FB0D7AB2-FA3A-4A40-AA5D-C0B0C13533C6}" type="sibTrans" cxnId="{15C67625-17C0-4690-B8C1-F4384B91D013}">
      <dgm:prSet/>
      <dgm:spPr/>
      <dgm:t>
        <a:bodyPr/>
        <a:lstStyle/>
        <a:p>
          <a:endParaRPr lang="en-ZA"/>
        </a:p>
      </dgm:t>
    </dgm:pt>
    <dgm:pt modelId="{F3039D61-B98C-432E-86F2-8BC2E7366690}">
      <dgm:prSet custT="1"/>
      <dgm:spPr/>
      <dgm:t>
        <a:bodyPr/>
        <a:lstStyle/>
        <a:p>
          <a:r>
            <a:rPr lang="en-GB" sz="2000" b="1" dirty="0">
              <a:effectLst>
                <a:outerShdw blurRad="38100" dist="38100" dir="2700000" algn="tl">
                  <a:srgbClr val="000000">
                    <a:alpha val="43137"/>
                  </a:srgbClr>
                </a:outerShdw>
              </a:effectLst>
            </a:rPr>
            <a:t>Laikykitės atstumo: </a:t>
          </a:r>
          <a:r>
            <a:rPr lang="en-GB" sz="2000" dirty="0">
              <a:effectLst>
                <a:outerShdw blurRad="38100" dist="38100" dir="2700000" algn="tl">
                  <a:srgbClr val="000000">
                    <a:alpha val="43137"/>
                  </a:srgbClr>
                </a:outerShdw>
              </a:effectLst>
            </a:rPr>
            <a:t>Sėdėkite maždaug 25 colių arba ištiestos rankos atstumu nuo ekrano. Išlaikykite taisyklingą laikyseną, kad išvengtumėte apatinės nugaros dalies skausmų.</a:t>
          </a:r>
          <a:endParaRPr lang="en-ZA" sz="2000" dirty="0">
            <a:effectLst>
              <a:outerShdw blurRad="38100" dist="38100" dir="2700000" algn="tl">
                <a:srgbClr val="000000">
                  <a:alpha val="43137"/>
                </a:srgbClr>
              </a:outerShdw>
            </a:effectLst>
          </a:endParaRPr>
        </a:p>
      </dgm:t>
    </dgm:pt>
    <dgm:pt modelId="{83D1F808-F36F-4DFC-BDA6-E4E2F5A86039}" type="parTrans" cxnId="{B853A6AB-556E-4718-ACD1-59ACD814C9C8}">
      <dgm:prSet/>
      <dgm:spPr/>
      <dgm:t>
        <a:bodyPr/>
        <a:lstStyle/>
        <a:p>
          <a:endParaRPr lang="en-ZA"/>
        </a:p>
      </dgm:t>
    </dgm:pt>
    <dgm:pt modelId="{1B09AC86-0140-4B43-B86D-D485FE00F5F5}" type="sibTrans" cxnId="{B853A6AB-556E-4718-ACD1-59ACD814C9C8}">
      <dgm:prSet/>
      <dgm:spPr/>
      <dgm:t>
        <a:bodyPr/>
        <a:lstStyle/>
        <a:p>
          <a:endParaRPr lang="en-ZA"/>
        </a:p>
      </dgm:t>
    </dgm:pt>
    <dgm:pt modelId="{9342BFCE-3EFC-4AE7-B450-91F269B67BC6}">
      <dgm:prSet custT="1"/>
      <dgm:spPr/>
      <dgm:t>
        <a:bodyPr/>
        <a:lstStyle/>
        <a:p>
          <a:r>
            <a:rPr lang="en-GB" sz="2400" dirty="0">
              <a:effectLst>
                <a:outerShdw blurRad="38100" dist="38100" dir="2700000" algn="tl">
                  <a:srgbClr val="000000">
                    <a:alpha val="43137"/>
                  </a:srgbClr>
                </a:outerShdw>
              </a:effectLst>
            </a:rPr>
            <a:t>Sureguliuokite ekrano ryškumą, pritemdydami apšvietimą šalia ekrano. </a:t>
          </a:r>
          <a:endParaRPr lang="en-ZA" sz="2400" dirty="0">
            <a:effectLst>
              <a:outerShdw blurRad="38100" dist="38100" dir="2700000" algn="tl">
                <a:srgbClr val="000000">
                  <a:alpha val="43137"/>
                </a:srgbClr>
              </a:outerShdw>
            </a:effectLst>
          </a:endParaRPr>
        </a:p>
      </dgm:t>
    </dgm:pt>
    <dgm:pt modelId="{ABCD0E76-68C1-4B3A-88FC-243FF9753244}" type="parTrans" cxnId="{A982A85A-EF9B-4C70-B13A-504A9A81D0F3}">
      <dgm:prSet/>
      <dgm:spPr/>
      <dgm:t>
        <a:bodyPr/>
        <a:lstStyle/>
        <a:p>
          <a:endParaRPr lang="en-ZA"/>
        </a:p>
      </dgm:t>
    </dgm:pt>
    <dgm:pt modelId="{3E88EEED-0842-4B72-8FB7-2599CDE8592A}" type="sibTrans" cxnId="{A982A85A-EF9B-4C70-B13A-504A9A81D0F3}">
      <dgm:prSet/>
      <dgm:spPr/>
      <dgm:t>
        <a:bodyPr/>
        <a:lstStyle/>
        <a:p>
          <a:endParaRPr lang="en-ZA"/>
        </a:p>
      </dgm:t>
    </dgm:pt>
    <dgm:pt modelId="{F89D1BFD-35E0-4AE0-BA33-012F4480DBE2}" type="pres">
      <dgm:prSet presAssocID="{0F85D478-8AD2-4EDA-8A80-AB264E1D2D76}" presName="diagram" presStyleCnt="0">
        <dgm:presLayoutVars>
          <dgm:dir/>
          <dgm:resizeHandles val="exact"/>
        </dgm:presLayoutVars>
      </dgm:prSet>
      <dgm:spPr/>
    </dgm:pt>
    <dgm:pt modelId="{5DB5C81F-0F3C-4560-9117-8B810900156F}" type="pres">
      <dgm:prSet presAssocID="{1941DA27-D5B7-45DD-B0A3-0945CC645B16}" presName="node" presStyleLbl="node1" presStyleIdx="0" presStyleCnt="3" custScaleY="111082">
        <dgm:presLayoutVars>
          <dgm:bulletEnabled val="1"/>
        </dgm:presLayoutVars>
      </dgm:prSet>
      <dgm:spPr/>
    </dgm:pt>
    <dgm:pt modelId="{FD54FFD9-9CE1-4A85-9E21-272696A56019}" type="pres">
      <dgm:prSet presAssocID="{FB0D7AB2-FA3A-4A40-AA5D-C0B0C13533C6}" presName="sibTrans" presStyleCnt="0"/>
      <dgm:spPr/>
    </dgm:pt>
    <dgm:pt modelId="{6A97FB48-6C25-43A2-9894-490D227AF1B5}" type="pres">
      <dgm:prSet presAssocID="{F3039D61-B98C-432E-86F2-8BC2E7366690}" presName="node" presStyleLbl="node1" presStyleIdx="1" presStyleCnt="3" custScaleY="111082">
        <dgm:presLayoutVars>
          <dgm:bulletEnabled val="1"/>
        </dgm:presLayoutVars>
      </dgm:prSet>
      <dgm:spPr/>
    </dgm:pt>
    <dgm:pt modelId="{7437D04B-A00E-4B00-B682-B0D17E1B9183}" type="pres">
      <dgm:prSet presAssocID="{1B09AC86-0140-4B43-B86D-D485FE00F5F5}" presName="sibTrans" presStyleCnt="0"/>
      <dgm:spPr/>
    </dgm:pt>
    <dgm:pt modelId="{FE428BE7-E4B9-4D1A-BF57-16AA8D040082}" type="pres">
      <dgm:prSet presAssocID="{9342BFCE-3EFC-4AE7-B450-91F269B67BC6}" presName="node" presStyleLbl="node1" presStyleIdx="2" presStyleCnt="3" custScaleY="111082">
        <dgm:presLayoutVars>
          <dgm:bulletEnabled val="1"/>
        </dgm:presLayoutVars>
      </dgm:prSet>
      <dgm:spPr/>
    </dgm:pt>
  </dgm:ptLst>
  <dgm:cxnLst>
    <dgm:cxn modelId="{53581E0A-C887-4E19-909B-965D13B43D18}" type="presOf" srcId="{9342BFCE-3EFC-4AE7-B450-91F269B67BC6}" destId="{FE428BE7-E4B9-4D1A-BF57-16AA8D040082}" srcOrd="0" destOrd="0" presId="urn:microsoft.com/office/officeart/2005/8/layout/default"/>
    <dgm:cxn modelId="{15C67625-17C0-4690-B8C1-F4384B91D013}" srcId="{0F85D478-8AD2-4EDA-8A80-AB264E1D2D76}" destId="{1941DA27-D5B7-45DD-B0A3-0945CC645B16}" srcOrd="0" destOrd="0" parTransId="{59FC185C-D261-41F0-BDBE-8CDBFBEC3459}" sibTransId="{FB0D7AB2-FA3A-4A40-AA5D-C0B0C13533C6}"/>
    <dgm:cxn modelId="{A8FA2261-581D-4BCB-9B3E-5BB6DB27F9BA}" type="presOf" srcId="{F3039D61-B98C-432E-86F2-8BC2E7366690}" destId="{6A97FB48-6C25-43A2-9894-490D227AF1B5}" srcOrd="0" destOrd="0" presId="urn:microsoft.com/office/officeart/2005/8/layout/default"/>
    <dgm:cxn modelId="{A982A85A-EF9B-4C70-B13A-504A9A81D0F3}" srcId="{0F85D478-8AD2-4EDA-8A80-AB264E1D2D76}" destId="{9342BFCE-3EFC-4AE7-B450-91F269B67BC6}" srcOrd="2" destOrd="0" parTransId="{ABCD0E76-68C1-4B3A-88FC-243FF9753244}" sibTransId="{3E88EEED-0842-4B72-8FB7-2599CDE8592A}"/>
    <dgm:cxn modelId="{E04DD187-32D5-4BD9-B02F-BE25218AE2F5}" type="presOf" srcId="{1941DA27-D5B7-45DD-B0A3-0945CC645B16}" destId="{5DB5C81F-0F3C-4560-9117-8B810900156F}" srcOrd="0" destOrd="0" presId="urn:microsoft.com/office/officeart/2005/8/layout/default"/>
    <dgm:cxn modelId="{B853A6AB-556E-4718-ACD1-59ACD814C9C8}" srcId="{0F85D478-8AD2-4EDA-8A80-AB264E1D2D76}" destId="{F3039D61-B98C-432E-86F2-8BC2E7366690}" srcOrd="1" destOrd="0" parTransId="{83D1F808-F36F-4DFC-BDA6-E4E2F5A86039}" sibTransId="{1B09AC86-0140-4B43-B86D-D485FE00F5F5}"/>
    <dgm:cxn modelId="{711051D8-110E-467B-9F3F-822CFBDB04E5}" type="presOf" srcId="{0F85D478-8AD2-4EDA-8A80-AB264E1D2D76}" destId="{F89D1BFD-35E0-4AE0-BA33-012F4480DBE2}" srcOrd="0" destOrd="0" presId="urn:microsoft.com/office/officeart/2005/8/layout/default"/>
    <dgm:cxn modelId="{37169787-108B-41E9-9BC4-C735DB08DED4}" type="presParOf" srcId="{F89D1BFD-35E0-4AE0-BA33-012F4480DBE2}" destId="{5DB5C81F-0F3C-4560-9117-8B810900156F}" srcOrd="0" destOrd="0" presId="urn:microsoft.com/office/officeart/2005/8/layout/default"/>
    <dgm:cxn modelId="{B8B438A0-B7DC-4573-A132-9290DDE50937}" type="presParOf" srcId="{F89D1BFD-35E0-4AE0-BA33-012F4480DBE2}" destId="{FD54FFD9-9CE1-4A85-9E21-272696A56019}" srcOrd="1" destOrd="0" presId="urn:microsoft.com/office/officeart/2005/8/layout/default"/>
    <dgm:cxn modelId="{E310E447-EBFB-4380-8B8F-392A599B4692}" type="presParOf" srcId="{F89D1BFD-35E0-4AE0-BA33-012F4480DBE2}" destId="{6A97FB48-6C25-43A2-9894-490D227AF1B5}" srcOrd="2" destOrd="0" presId="urn:microsoft.com/office/officeart/2005/8/layout/default"/>
    <dgm:cxn modelId="{8D880673-15B4-4A82-B4C3-50CFADC40A20}" type="presParOf" srcId="{F89D1BFD-35E0-4AE0-BA33-012F4480DBE2}" destId="{7437D04B-A00E-4B00-B682-B0D17E1B9183}" srcOrd="3" destOrd="0" presId="urn:microsoft.com/office/officeart/2005/8/layout/default"/>
    <dgm:cxn modelId="{05A3B6E3-7EA5-4744-AA5E-AC6202E7B8F4}" type="presParOf" srcId="{F89D1BFD-35E0-4AE0-BA33-012F4480DBE2}" destId="{FE428BE7-E4B9-4D1A-BF57-16AA8D040082}"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837897-2C1C-4DAE-8810-BE0E174ACDC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B80AA02-2152-413A-ADF7-F9EF066F7A3E}">
      <dgm:prSet phldrT="[Text]" custT="1"/>
      <dgm:spPr/>
      <dgm:t>
        <a:bodyPr/>
        <a:lstStyle/>
        <a:p>
          <a:r>
            <a:rPr lang="en-GB" sz="2400" b="1" dirty="0">
              <a:effectLst>
                <a:outerShdw blurRad="38100" dist="38100" dir="2700000" algn="tl">
                  <a:srgbClr val="000000">
                    <a:alpha val="43137"/>
                  </a:srgbClr>
                </a:outerShdw>
              </a:effectLst>
            </a:rPr>
            <a:t>1. Priėmimas: </a:t>
          </a:r>
          <a:r>
            <a:rPr lang="en-GB" sz="2400" dirty="0">
              <a:effectLst>
                <a:outerShdw blurRad="38100" dist="38100" dir="2700000" algn="tl">
                  <a:srgbClr val="000000">
                    <a:alpha val="43137"/>
                  </a:srgbClr>
                </a:outerShdw>
              </a:effectLst>
            </a:rPr>
            <a:t>Technologijos priėmimo taškas</a:t>
          </a:r>
          <a:endParaRPr lang="en-ZA" sz="2400" dirty="0">
            <a:effectLst>
              <a:outerShdw blurRad="38100" dist="38100" dir="2700000" algn="tl">
                <a:srgbClr val="000000">
                  <a:alpha val="43137"/>
                </a:srgbClr>
              </a:outerShdw>
            </a:effectLst>
          </a:endParaRPr>
        </a:p>
      </dgm:t>
    </dgm:pt>
    <dgm:pt modelId="{96E0F918-3534-4884-8267-D175A2603FF4}" type="parTrans" cxnId="{52F78AFA-0F02-427E-9808-8CBF5DCB26A6}">
      <dgm:prSet/>
      <dgm:spPr/>
      <dgm:t>
        <a:bodyPr/>
        <a:lstStyle/>
        <a:p>
          <a:endParaRPr lang="en-ZA"/>
        </a:p>
      </dgm:t>
    </dgm:pt>
    <dgm:pt modelId="{EE48BCAF-6636-4231-94AF-AF4AB3CE7454}" type="sibTrans" cxnId="{52F78AFA-0F02-427E-9808-8CBF5DCB26A6}">
      <dgm:prSet/>
      <dgm:spPr/>
      <dgm:t>
        <a:bodyPr/>
        <a:lstStyle/>
        <a:p>
          <a:endParaRPr lang="en-ZA"/>
        </a:p>
      </dgm:t>
    </dgm:pt>
    <dgm:pt modelId="{BA220CBC-64BA-4344-8CA4-D5FD846B98EA}">
      <dgm:prSet custT="1"/>
      <dgm:spPr/>
      <dgm:t>
        <a:bodyPr/>
        <a:lstStyle/>
        <a:p>
          <a:r>
            <a:rPr lang="en-GB" sz="2400" b="1" dirty="0">
              <a:effectLst>
                <a:outerShdw blurRad="38100" dist="38100" dir="2700000" algn="tl">
                  <a:srgbClr val="000000">
                    <a:alpha val="43137"/>
                  </a:srgbClr>
                </a:outerShdw>
              </a:effectLst>
            </a:rPr>
            <a:t>2. Sąsaja: </a:t>
          </a:r>
          <a:r>
            <a:rPr lang="en-GB" sz="2400" dirty="0">
              <a:effectLst>
                <a:outerShdw blurRad="38100" dist="38100" dir="2700000" algn="tl">
                  <a:srgbClr val="000000">
                    <a:alpha val="43137"/>
                  </a:srgbClr>
                </a:outerShdw>
              </a:effectLst>
            </a:rPr>
            <a:t>Sąveika su technologijomis</a:t>
          </a:r>
          <a:endParaRPr lang="en-ZA" sz="2400" dirty="0">
            <a:effectLst>
              <a:outerShdw blurRad="38100" dist="38100" dir="2700000" algn="tl">
                <a:srgbClr val="000000">
                  <a:alpha val="43137"/>
                </a:srgbClr>
              </a:outerShdw>
            </a:effectLst>
          </a:endParaRPr>
        </a:p>
      </dgm:t>
    </dgm:pt>
    <dgm:pt modelId="{2BB983E2-4738-44BD-8185-547007FE4ABA}" type="parTrans" cxnId="{60F3192F-3FAA-4126-988B-9609933CC731}">
      <dgm:prSet/>
      <dgm:spPr/>
      <dgm:t>
        <a:bodyPr/>
        <a:lstStyle/>
        <a:p>
          <a:endParaRPr lang="en-ZA"/>
        </a:p>
      </dgm:t>
    </dgm:pt>
    <dgm:pt modelId="{B042A279-CD7A-4900-A367-AA385B38781B}" type="sibTrans" cxnId="{60F3192F-3FAA-4126-988B-9609933CC731}">
      <dgm:prSet/>
      <dgm:spPr/>
      <dgm:t>
        <a:bodyPr/>
        <a:lstStyle/>
        <a:p>
          <a:endParaRPr lang="en-ZA"/>
        </a:p>
      </dgm:t>
    </dgm:pt>
    <dgm:pt modelId="{8B214D75-175C-4B66-A25F-9BDCAF583E83}">
      <dgm:prSet custT="1"/>
      <dgm:spPr/>
      <dgm:t>
        <a:bodyPr/>
        <a:lstStyle/>
        <a:p>
          <a:r>
            <a:rPr lang="en-GB" sz="2400" b="1" dirty="0">
              <a:effectLst>
                <a:outerShdw blurRad="38100" dist="38100" dir="2700000" algn="tl">
                  <a:srgbClr val="000000">
                    <a:alpha val="43137"/>
                  </a:srgbClr>
                </a:outerShdw>
              </a:effectLst>
            </a:rPr>
            <a:t>3. Užduotis: </a:t>
          </a:r>
          <a:r>
            <a:rPr lang="en-GB" sz="2400" dirty="0">
              <a:effectLst>
                <a:outerShdw blurRad="38100" dist="38100" dir="2700000" algn="tl">
                  <a:srgbClr val="000000">
                    <a:alpha val="43137"/>
                  </a:srgbClr>
                </a:outerShdw>
              </a:effectLst>
            </a:rPr>
            <a:t>Dėl įsitraukimo į konkrečias technologines užduotis</a:t>
          </a:r>
          <a:endParaRPr lang="en-ZA" sz="2400" dirty="0">
            <a:effectLst>
              <a:outerShdw blurRad="38100" dist="38100" dir="2700000" algn="tl">
                <a:srgbClr val="000000">
                  <a:alpha val="43137"/>
                </a:srgbClr>
              </a:outerShdw>
            </a:effectLst>
          </a:endParaRPr>
        </a:p>
      </dgm:t>
    </dgm:pt>
    <dgm:pt modelId="{5F292A7A-C0E6-41AC-85D7-CF406247448D}" type="parTrans" cxnId="{7F200CF9-2B58-4159-A189-D9C455B3165D}">
      <dgm:prSet/>
      <dgm:spPr/>
      <dgm:t>
        <a:bodyPr/>
        <a:lstStyle/>
        <a:p>
          <a:endParaRPr lang="en-ZA"/>
        </a:p>
      </dgm:t>
    </dgm:pt>
    <dgm:pt modelId="{12259666-2654-4771-B46F-FA015C262B73}" type="sibTrans" cxnId="{7F200CF9-2B58-4159-A189-D9C455B3165D}">
      <dgm:prSet/>
      <dgm:spPr/>
      <dgm:t>
        <a:bodyPr/>
        <a:lstStyle/>
        <a:p>
          <a:endParaRPr lang="en-ZA"/>
        </a:p>
      </dgm:t>
    </dgm:pt>
    <dgm:pt modelId="{1AA88F2A-CCD0-4AB0-8CD8-DB7BEC7A41AF}" type="pres">
      <dgm:prSet presAssocID="{67837897-2C1C-4DAE-8810-BE0E174ACDCD}" presName="diagram" presStyleCnt="0">
        <dgm:presLayoutVars>
          <dgm:dir/>
          <dgm:resizeHandles val="exact"/>
        </dgm:presLayoutVars>
      </dgm:prSet>
      <dgm:spPr/>
    </dgm:pt>
    <dgm:pt modelId="{E551D4D3-4F79-457F-9F76-186F3527B546}" type="pres">
      <dgm:prSet presAssocID="{0B80AA02-2152-413A-ADF7-F9EF066F7A3E}" presName="node" presStyleLbl="node1" presStyleIdx="0" presStyleCnt="3">
        <dgm:presLayoutVars>
          <dgm:bulletEnabled val="1"/>
        </dgm:presLayoutVars>
      </dgm:prSet>
      <dgm:spPr/>
    </dgm:pt>
    <dgm:pt modelId="{586677FE-8610-4886-835C-50EBF97B1648}" type="pres">
      <dgm:prSet presAssocID="{EE48BCAF-6636-4231-94AF-AF4AB3CE7454}" presName="sibTrans" presStyleCnt="0"/>
      <dgm:spPr/>
    </dgm:pt>
    <dgm:pt modelId="{FF8BC855-B7E7-4217-9CF1-3F68C789247D}" type="pres">
      <dgm:prSet presAssocID="{BA220CBC-64BA-4344-8CA4-D5FD846B98EA}" presName="node" presStyleLbl="node1" presStyleIdx="1" presStyleCnt="3">
        <dgm:presLayoutVars>
          <dgm:bulletEnabled val="1"/>
        </dgm:presLayoutVars>
      </dgm:prSet>
      <dgm:spPr/>
    </dgm:pt>
    <dgm:pt modelId="{9E2794D2-1BF2-4579-9B61-E1BA4C72CC03}" type="pres">
      <dgm:prSet presAssocID="{B042A279-CD7A-4900-A367-AA385B38781B}" presName="sibTrans" presStyleCnt="0"/>
      <dgm:spPr/>
    </dgm:pt>
    <dgm:pt modelId="{59F25F2D-BCD1-4EFC-986B-57461D6303F1}" type="pres">
      <dgm:prSet presAssocID="{8B214D75-175C-4B66-A25F-9BDCAF583E83}" presName="node" presStyleLbl="node1" presStyleIdx="2" presStyleCnt="3">
        <dgm:presLayoutVars>
          <dgm:bulletEnabled val="1"/>
        </dgm:presLayoutVars>
      </dgm:prSet>
      <dgm:spPr/>
    </dgm:pt>
  </dgm:ptLst>
  <dgm:cxnLst>
    <dgm:cxn modelId="{EA9CC50C-C986-46B6-96DB-886027ED3A6E}" type="presOf" srcId="{67837897-2C1C-4DAE-8810-BE0E174ACDCD}" destId="{1AA88F2A-CCD0-4AB0-8CD8-DB7BEC7A41AF}" srcOrd="0" destOrd="0" presId="urn:microsoft.com/office/officeart/2005/8/layout/default"/>
    <dgm:cxn modelId="{D4363F2A-27C4-4C92-9FF8-12E1FA1F27B9}" type="presOf" srcId="{8B214D75-175C-4B66-A25F-9BDCAF583E83}" destId="{59F25F2D-BCD1-4EFC-986B-57461D6303F1}" srcOrd="0" destOrd="0" presId="urn:microsoft.com/office/officeart/2005/8/layout/default"/>
    <dgm:cxn modelId="{60F3192F-3FAA-4126-988B-9609933CC731}" srcId="{67837897-2C1C-4DAE-8810-BE0E174ACDCD}" destId="{BA220CBC-64BA-4344-8CA4-D5FD846B98EA}" srcOrd="1" destOrd="0" parTransId="{2BB983E2-4738-44BD-8185-547007FE4ABA}" sibTransId="{B042A279-CD7A-4900-A367-AA385B38781B}"/>
    <dgm:cxn modelId="{9511C482-197A-48DE-B015-CCE0BE6D4F55}" type="presOf" srcId="{0B80AA02-2152-413A-ADF7-F9EF066F7A3E}" destId="{E551D4D3-4F79-457F-9F76-186F3527B546}" srcOrd="0" destOrd="0" presId="urn:microsoft.com/office/officeart/2005/8/layout/default"/>
    <dgm:cxn modelId="{7F200CF9-2B58-4159-A189-D9C455B3165D}" srcId="{67837897-2C1C-4DAE-8810-BE0E174ACDCD}" destId="{8B214D75-175C-4B66-A25F-9BDCAF583E83}" srcOrd="2" destOrd="0" parTransId="{5F292A7A-C0E6-41AC-85D7-CF406247448D}" sibTransId="{12259666-2654-4771-B46F-FA015C262B73}"/>
    <dgm:cxn modelId="{F9F091F9-1FBA-4CDD-9CE3-A7997709E151}" type="presOf" srcId="{BA220CBC-64BA-4344-8CA4-D5FD846B98EA}" destId="{FF8BC855-B7E7-4217-9CF1-3F68C789247D}" srcOrd="0" destOrd="0" presId="urn:microsoft.com/office/officeart/2005/8/layout/default"/>
    <dgm:cxn modelId="{52F78AFA-0F02-427E-9808-8CBF5DCB26A6}" srcId="{67837897-2C1C-4DAE-8810-BE0E174ACDCD}" destId="{0B80AA02-2152-413A-ADF7-F9EF066F7A3E}" srcOrd="0" destOrd="0" parTransId="{96E0F918-3534-4884-8267-D175A2603FF4}" sibTransId="{EE48BCAF-6636-4231-94AF-AF4AB3CE7454}"/>
    <dgm:cxn modelId="{2CCA5881-4D1B-4998-987E-460A98F008A7}" type="presParOf" srcId="{1AA88F2A-CCD0-4AB0-8CD8-DB7BEC7A41AF}" destId="{E551D4D3-4F79-457F-9F76-186F3527B546}" srcOrd="0" destOrd="0" presId="urn:microsoft.com/office/officeart/2005/8/layout/default"/>
    <dgm:cxn modelId="{6D62F904-EBC8-48B6-912B-5DF7DFD0AAF2}" type="presParOf" srcId="{1AA88F2A-CCD0-4AB0-8CD8-DB7BEC7A41AF}" destId="{586677FE-8610-4886-835C-50EBF97B1648}" srcOrd="1" destOrd="0" presId="urn:microsoft.com/office/officeart/2005/8/layout/default"/>
    <dgm:cxn modelId="{F8E03CDB-C181-44E2-B5B2-FB90384BC7E7}" type="presParOf" srcId="{1AA88F2A-CCD0-4AB0-8CD8-DB7BEC7A41AF}" destId="{FF8BC855-B7E7-4217-9CF1-3F68C789247D}" srcOrd="2" destOrd="0" presId="urn:microsoft.com/office/officeart/2005/8/layout/default"/>
    <dgm:cxn modelId="{32EDDC39-BE2A-40C1-B84A-D39F911BE6D1}" type="presParOf" srcId="{1AA88F2A-CCD0-4AB0-8CD8-DB7BEC7A41AF}" destId="{9E2794D2-1BF2-4579-9B61-E1BA4C72CC03}" srcOrd="3" destOrd="0" presId="urn:microsoft.com/office/officeart/2005/8/layout/default"/>
    <dgm:cxn modelId="{54FA706A-4CB4-475D-BA23-6C9F4881B0CF}" type="presParOf" srcId="{1AA88F2A-CCD0-4AB0-8CD8-DB7BEC7A41AF}" destId="{59F25F2D-BCD1-4EFC-986B-57461D6303F1}"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837897-2C1C-4DAE-8810-BE0E174ACDC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C571F1D-F079-48EC-933C-DF5239C3564D}">
      <dgm:prSet custT="1"/>
      <dgm:spPr/>
      <dgm:t>
        <a:bodyPr/>
        <a:lstStyle/>
        <a:p>
          <a:r>
            <a:rPr lang="en-GB" sz="2400" b="1" dirty="0"/>
            <a:t>4. Elgesys: </a:t>
          </a:r>
          <a:r>
            <a:rPr lang="en-GB" sz="2400" dirty="0"/>
            <a:t>Kaip technologijų palaikomos elgsenos dalis </a:t>
          </a:r>
          <a:endParaRPr lang="en-ZA" sz="2400" dirty="0"/>
        </a:p>
      </dgm:t>
    </dgm:pt>
    <dgm:pt modelId="{EEE8EA11-1A23-462E-BE18-222F30F0E0A9}" type="parTrans" cxnId="{76A26578-F259-44F8-B535-61E91E0F698C}">
      <dgm:prSet/>
      <dgm:spPr/>
      <dgm:t>
        <a:bodyPr/>
        <a:lstStyle/>
        <a:p>
          <a:endParaRPr lang="en-ZA"/>
        </a:p>
      </dgm:t>
    </dgm:pt>
    <dgm:pt modelId="{0FE5F913-7307-4D31-8BF3-E4927CAC6E61}" type="sibTrans" cxnId="{76A26578-F259-44F8-B535-61E91E0F698C}">
      <dgm:prSet/>
      <dgm:spPr/>
      <dgm:t>
        <a:bodyPr/>
        <a:lstStyle/>
        <a:p>
          <a:endParaRPr lang="en-ZA"/>
        </a:p>
      </dgm:t>
    </dgm:pt>
    <dgm:pt modelId="{CC42C454-775A-4561-AF01-7D6186C20F3D}">
      <dgm:prSet custT="1"/>
      <dgm:spPr/>
      <dgm:t>
        <a:bodyPr/>
        <a:lstStyle/>
        <a:p>
          <a:r>
            <a:rPr lang="en-GB" sz="2400" b="1" dirty="0"/>
            <a:t>5. Gyvenimas: </a:t>
          </a:r>
          <a:r>
            <a:rPr lang="en-GB" sz="2400" dirty="0"/>
            <a:t>Kaip bendro asmens gyvenimo dalis. </a:t>
          </a:r>
          <a:endParaRPr lang="en-ZA" sz="2400" dirty="0"/>
        </a:p>
      </dgm:t>
    </dgm:pt>
    <dgm:pt modelId="{E3914A83-38A5-4EF5-B4BE-1F2416832643}" type="parTrans" cxnId="{D6BF7AAA-9BE9-4B82-854E-448A9B809AFF}">
      <dgm:prSet/>
      <dgm:spPr/>
      <dgm:t>
        <a:bodyPr/>
        <a:lstStyle/>
        <a:p>
          <a:endParaRPr lang="en-ZA"/>
        </a:p>
      </dgm:t>
    </dgm:pt>
    <dgm:pt modelId="{D8A8D41F-9388-415A-91D3-8151BEF29C50}" type="sibTrans" cxnId="{D6BF7AAA-9BE9-4B82-854E-448A9B809AFF}">
      <dgm:prSet/>
      <dgm:spPr/>
      <dgm:t>
        <a:bodyPr/>
        <a:lstStyle/>
        <a:p>
          <a:endParaRPr lang="en-ZA"/>
        </a:p>
      </dgm:t>
    </dgm:pt>
    <dgm:pt modelId="{9A67849D-CFC3-4D43-A5DC-31F7519AF765}">
      <dgm:prSet custT="1"/>
      <dgm:spPr/>
      <dgm:t>
        <a:bodyPr/>
        <a:lstStyle/>
        <a:p>
          <a:r>
            <a:rPr lang="en-GB" sz="2400" dirty="0"/>
            <a:t>Be to, šios 5 sferos yra susijusios su dar viena šeštąja patirties sfera:</a:t>
          </a:r>
          <a:endParaRPr lang="en-ZA" sz="2400" dirty="0"/>
        </a:p>
      </dgm:t>
    </dgm:pt>
    <dgm:pt modelId="{A4759FF0-8DB2-443D-B852-421D953857F9}" type="parTrans" cxnId="{FAE1B1EB-E5AC-444E-9871-720355A3853E}">
      <dgm:prSet/>
      <dgm:spPr/>
      <dgm:t>
        <a:bodyPr/>
        <a:lstStyle/>
        <a:p>
          <a:endParaRPr lang="en-ZA"/>
        </a:p>
      </dgm:t>
    </dgm:pt>
    <dgm:pt modelId="{79298198-F76B-4167-9712-5096FEDD60E4}" type="sibTrans" cxnId="{FAE1B1EB-E5AC-444E-9871-720355A3853E}">
      <dgm:prSet/>
      <dgm:spPr/>
      <dgm:t>
        <a:bodyPr/>
        <a:lstStyle/>
        <a:p>
          <a:endParaRPr lang="en-ZA"/>
        </a:p>
      </dgm:t>
    </dgm:pt>
    <dgm:pt modelId="{16B3121A-8D74-4A55-AD06-B33B230BA35A}">
      <dgm:prSet custT="1"/>
      <dgm:spPr/>
      <dgm:t>
        <a:bodyPr/>
        <a:lstStyle/>
        <a:p>
          <a:r>
            <a:rPr lang="en-GB" sz="2400" b="1" dirty="0"/>
            <a:t>6. Visuomenė: </a:t>
          </a:r>
          <a:r>
            <a:rPr lang="en-GB" sz="2400" dirty="0"/>
            <a:t>apima tiek tiesioginį, tiek šalutinį technologijų naudojimo poveikį ir visuomenės gerovę. </a:t>
          </a:r>
          <a:endParaRPr lang="en-ZA" sz="2400" dirty="0"/>
        </a:p>
      </dgm:t>
    </dgm:pt>
    <dgm:pt modelId="{7E27A68D-0A52-4135-8A6F-BE77E4231091}" type="parTrans" cxnId="{E6037AD5-960E-49F6-AF9E-79227BEDF96F}">
      <dgm:prSet/>
      <dgm:spPr/>
      <dgm:t>
        <a:bodyPr/>
        <a:lstStyle/>
        <a:p>
          <a:endParaRPr lang="en-ZA"/>
        </a:p>
      </dgm:t>
    </dgm:pt>
    <dgm:pt modelId="{40A2DB5E-C64E-4EDC-B1C5-19DD999A461A}" type="sibTrans" cxnId="{E6037AD5-960E-49F6-AF9E-79227BEDF96F}">
      <dgm:prSet/>
      <dgm:spPr/>
      <dgm:t>
        <a:bodyPr/>
        <a:lstStyle/>
        <a:p>
          <a:endParaRPr lang="en-ZA"/>
        </a:p>
      </dgm:t>
    </dgm:pt>
    <dgm:pt modelId="{1AA88F2A-CCD0-4AB0-8CD8-DB7BEC7A41AF}" type="pres">
      <dgm:prSet presAssocID="{67837897-2C1C-4DAE-8810-BE0E174ACDCD}" presName="diagram" presStyleCnt="0">
        <dgm:presLayoutVars>
          <dgm:dir/>
          <dgm:resizeHandles val="exact"/>
        </dgm:presLayoutVars>
      </dgm:prSet>
      <dgm:spPr/>
    </dgm:pt>
    <dgm:pt modelId="{63A7AB46-D7A2-4B4C-A4CC-59951B85D511}" type="pres">
      <dgm:prSet presAssocID="{5C571F1D-F079-48EC-933C-DF5239C3564D}" presName="node" presStyleLbl="node1" presStyleIdx="0" presStyleCnt="3">
        <dgm:presLayoutVars>
          <dgm:bulletEnabled val="1"/>
        </dgm:presLayoutVars>
      </dgm:prSet>
      <dgm:spPr/>
    </dgm:pt>
    <dgm:pt modelId="{0772793A-7B6D-475E-9069-CCCED0FEDF6B}" type="pres">
      <dgm:prSet presAssocID="{0FE5F913-7307-4D31-8BF3-E4927CAC6E61}" presName="sibTrans" presStyleCnt="0"/>
      <dgm:spPr/>
    </dgm:pt>
    <dgm:pt modelId="{488E35B5-7BED-4D51-B0BF-5A66DF472559}" type="pres">
      <dgm:prSet presAssocID="{CC42C454-775A-4561-AF01-7D6186C20F3D}" presName="node" presStyleLbl="node1" presStyleIdx="1" presStyleCnt="3">
        <dgm:presLayoutVars>
          <dgm:bulletEnabled val="1"/>
        </dgm:presLayoutVars>
      </dgm:prSet>
      <dgm:spPr/>
    </dgm:pt>
    <dgm:pt modelId="{99574734-E486-49AB-9808-7143A795D917}" type="pres">
      <dgm:prSet presAssocID="{D8A8D41F-9388-415A-91D3-8151BEF29C50}" presName="sibTrans" presStyleCnt="0"/>
      <dgm:spPr/>
    </dgm:pt>
    <dgm:pt modelId="{BD696CAF-9842-44E4-AF7E-30BEC80ECA86}" type="pres">
      <dgm:prSet presAssocID="{9A67849D-CFC3-4D43-A5DC-31F7519AF765}" presName="node" presStyleLbl="node1" presStyleIdx="2" presStyleCnt="3" custScaleY="185004" custLinFactNeighborX="0" custLinFactNeighborY="-12424">
        <dgm:presLayoutVars>
          <dgm:bulletEnabled val="1"/>
        </dgm:presLayoutVars>
      </dgm:prSet>
      <dgm:spPr/>
    </dgm:pt>
  </dgm:ptLst>
  <dgm:cxnLst>
    <dgm:cxn modelId="{804B6904-DB42-4304-988B-C55945A6B5A1}" type="presOf" srcId="{16B3121A-8D74-4A55-AD06-B33B230BA35A}" destId="{BD696CAF-9842-44E4-AF7E-30BEC80ECA86}" srcOrd="0" destOrd="1" presId="urn:microsoft.com/office/officeart/2005/8/layout/default"/>
    <dgm:cxn modelId="{EA9CC50C-C986-46B6-96DB-886027ED3A6E}" type="presOf" srcId="{67837897-2C1C-4DAE-8810-BE0E174ACDCD}" destId="{1AA88F2A-CCD0-4AB0-8CD8-DB7BEC7A41AF}" srcOrd="0" destOrd="0" presId="urn:microsoft.com/office/officeart/2005/8/layout/default"/>
    <dgm:cxn modelId="{E3E4D90F-12CD-4ED1-94D2-BCFCDF5BF7D8}" type="presOf" srcId="{5C571F1D-F079-48EC-933C-DF5239C3564D}" destId="{63A7AB46-D7A2-4B4C-A4CC-59951B85D511}" srcOrd="0" destOrd="0" presId="urn:microsoft.com/office/officeart/2005/8/layout/default"/>
    <dgm:cxn modelId="{5FFEA164-269D-4064-89BD-5CAC7CAFF52E}" type="presOf" srcId="{9A67849D-CFC3-4D43-A5DC-31F7519AF765}" destId="{BD696CAF-9842-44E4-AF7E-30BEC80ECA86}" srcOrd="0" destOrd="0" presId="urn:microsoft.com/office/officeart/2005/8/layout/default"/>
    <dgm:cxn modelId="{76A26578-F259-44F8-B535-61E91E0F698C}" srcId="{67837897-2C1C-4DAE-8810-BE0E174ACDCD}" destId="{5C571F1D-F079-48EC-933C-DF5239C3564D}" srcOrd="0" destOrd="0" parTransId="{EEE8EA11-1A23-462E-BE18-222F30F0E0A9}" sibTransId="{0FE5F913-7307-4D31-8BF3-E4927CAC6E61}"/>
    <dgm:cxn modelId="{D6BF7AAA-9BE9-4B82-854E-448A9B809AFF}" srcId="{67837897-2C1C-4DAE-8810-BE0E174ACDCD}" destId="{CC42C454-775A-4561-AF01-7D6186C20F3D}" srcOrd="1" destOrd="0" parTransId="{E3914A83-38A5-4EF5-B4BE-1F2416832643}" sibTransId="{D8A8D41F-9388-415A-91D3-8151BEF29C50}"/>
    <dgm:cxn modelId="{E6037AD5-960E-49F6-AF9E-79227BEDF96F}" srcId="{9A67849D-CFC3-4D43-A5DC-31F7519AF765}" destId="{16B3121A-8D74-4A55-AD06-B33B230BA35A}" srcOrd="0" destOrd="0" parTransId="{7E27A68D-0A52-4135-8A6F-BE77E4231091}" sibTransId="{40A2DB5E-C64E-4EDC-B1C5-19DD999A461A}"/>
    <dgm:cxn modelId="{FAE1B1EB-E5AC-444E-9871-720355A3853E}" srcId="{67837897-2C1C-4DAE-8810-BE0E174ACDCD}" destId="{9A67849D-CFC3-4D43-A5DC-31F7519AF765}" srcOrd="2" destOrd="0" parTransId="{A4759FF0-8DB2-443D-B852-421D953857F9}" sibTransId="{79298198-F76B-4167-9712-5096FEDD60E4}"/>
    <dgm:cxn modelId="{6042FFF1-C499-41EF-AD27-A7554757E708}" type="presOf" srcId="{CC42C454-775A-4561-AF01-7D6186C20F3D}" destId="{488E35B5-7BED-4D51-B0BF-5A66DF472559}" srcOrd="0" destOrd="0" presId="urn:microsoft.com/office/officeart/2005/8/layout/default"/>
    <dgm:cxn modelId="{C04B13BA-20E5-4AC9-B0C9-E60E861072EC}" type="presParOf" srcId="{1AA88F2A-CCD0-4AB0-8CD8-DB7BEC7A41AF}" destId="{63A7AB46-D7A2-4B4C-A4CC-59951B85D511}" srcOrd="0" destOrd="0" presId="urn:microsoft.com/office/officeart/2005/8/layout/default"/>
    <dgm:cxn modelId="{74E0012C-F5EB-4123-8315-AC96798C7AFF}" type="presParOf" srcId="{1AA88F2A-CCD0-4AB0-8CD8-DB7BEC7A41AF}" destId="{0772793A-7B6D-475E-9069-CCCED0FEDF6B}" srcOrd="1" destOrd="0" presId="urn:microsoft.com/office/officeart/2005/8/layout/default"/>
    <dgm:cxn modelId="{4FDB3EEB-7CEA-4984-976E-D2965A5E49C6}" type="presParOf" srcId="{1AA88F2A-CCD0-4AB0-8CD8-DB7BEC7A41AF}" destId="{488E35B5-7BED-4D51-B0BF-5A66DF472559}" srcOrd="2" destOrd="0" presId="urn:microsoft.com/office/officeart/2005/8/layout/default"/>
    <dgm:cxn modelId="{4CA059C9-6006-468A-937B-8EB28C764635}" type="presParOf" srcId="{1AA88F2A-CCD0-4AB0-8CD8-DB7BEC7A41AF}" destId="{99574734-E486-49AB-9808-7143A795D917}" srcOrd="3" destOrd="0" presId="urn:microsoft.com/office/officeart/2005/8/layout/default"/>
    <dgm:cxn modelId="{D31D865C-2207-4B4B-BEAB-67203C588EED}" type="presParOf" srcId="{1AA88F2A-CCD0-4AB0-8CD8-DB7BEC7A41AF}" destId="{BD696CAF-9842-44E4-AF7E-30BEC80ECA86}"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4D1EE-021B-4262-AE68-6793EC804282}">
      <dsp:nvSpPr>
        <dsp:cNvPr id="0" name=""/>
        <dsp:cNvSpPr/>
      </dsp:nvSpPr>
      <dsp:spPr>
        <a:xfrm>
          <a:off x="1330912" y="13746"/>
          <a:ext cx="800507" cy="800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170D10-F138-4E85-AD41-790A19512DE3}">
      <dsp:nvSpPr>
        <dsp:cNvPr id="0" name=""/>
        <dsp:cNvSpPr/>
      </dsp:nvSpPr>
      <dsp:spPr>
        <a:xfrm>
          <a:off x="841712" y="1303827"/>
          <a:ext cx="1778906" cy="1973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dirty="0" err="1"/>
            <a:t>Stabdymo</a:t>
          </a:r>
          <a:r>
            <a:rPr lang="en-GB" sz="1800" kern="1200" dirty="0"/>
            <a:t> </a:t>
          </a:r>
          <a:r>
            <a:rPr lang="en-GB" sz="1800" kern="1200" dirty="0" err="1"/>
            <a:t>signalai</a:t>
          </a:r>
          <a:r>
            <a:rPr lang="en-GB" sz="1800" kern="1200" dirty="0"/>
            <a:t> - tai </a:t>
          </a:r>
          <a:r>
            <a:rPr lang="en-GB" sz="1800" kern="1200" dirty="0" err="1"/>
            <a:t>signalai</a:t>
          </a:r>
          <a:r>
            <a:rPr lang="en-GB" sz="1800" kern="1200" dirty="0"/>
            <a:t>, </a:t>
          </a:r>
          <a:r>
            <a:rPr lang="en-GB" sz="1800" kern="1200" dirty="0" err="1"/>
            <a:t>kurie</a:t>
          </a:r>
          <a:r>
            <a:rPr lang="en-GB" sz="1800" kern="1200" dirty="0"/>
            <a:t> </a:t>
          </a:r>
          <a:r>
            <a:rPr lang="en-GB" sz="1800" kern="1200" dirty="0" err="1"/>
            <a:t>mūsų</a:t>
          </a:r>
          <a:r>
            <a:rPr lang="en-GB" sz="1800" kern="1200" dirty="0"/>
            <a:t> </a:t>
          </a:r>
          <a:r>
            <a:rPr lang="en-GB" sz="1800" kern="1200" dirty="0" err="1"/>
            <a:t>smegenims</a:t>
          </a:r>
          <a:r>
            <a:rPr lang="en-GB" sz="1800" kern="1200" dirty="0"/>
            <a:t> </a:t>
          </a:r>
          <a:r>
            <a:rPr lang="en-GB" sz="1800" kern="1200" dirty="0" err="1"/>
            <a:t>rodo</a:t>
          </a:r>
          <a:r>
            <a:rPr lang="en-GB" sz="1800" kern="1200" dirty="0"/>
            <a:t>, </a:t>
          </a:r>
          <a:r>
            <a:rPr lang="en-GB" sz="1800" kern="1200" dirty="0" err="1"/>
            <a:t>kad</a:t>
          </a:r>
          <a:r>
            <a:rPr lang="en-GB" sz="1800" kern="1200" dirty="0"/>
            <a:t> </a:t>
          </a:r>
          <a:r>
            <a:rPr lang="en-GB" sz="1800" kern="1200" dirty="0" err="1"/>
            <a:t>veikla</a:t>
          </a:r>
          <a:r>
            <a:rPr lang="en-GB" sz="1800" kern="1200" dirty="0"/>
            <a:t> </a:t>
          </a:r>
          <a:r>
            <a:rPr lang="en-GB" sz="1800" kern="1200" dirty="0" err="1"/>
            <a:t>baigta</a:t>
          </a:r>
          <a:r>
            <a:rPr lang="en-GB" sz="1800" kern="1200" dirty="0"/>
            <a:t> </a:t>
          </a:r>
          <a:r>
            <a:rPr lang="en-GB" sz="1800" kern="1200" dirty="0" err="1"/>
            <a:t>ir</a:t>
          </a:r>
          <a:r>
            <a:rPr lang="en-GB" sz="1800" kern="1200" dirty="0"/>
            <a:t> </a:t>
          </a:r>
          <a:r>
            <a:rPr lang="en-GB" sz="1800" kern="1200" dirty="0" err="1"/>
            <a:t>reikia</a:t>
          </a:r>
          <a:r>
            <a:rPr lang="en-GB" sz="1800" kern="1200" dirty="0"/>
            <a:t> </a:t>
          </a:r>
          <a:r>
            <a:rPr lang="en-GB" sz="1800" kern="1200" dirty="0" err="1"/>
            <a:t>tęsti</a:t>
          </a:r>
          <a:r>
            <a:rPr lang="en-GB" sz="1800" kern="1200" dirty="0"/>
            <a:t> </a:t>
          </a:r>
          <a:r>
            <a:rPr lang="en-GB" sz="1800" kern="1200" dirty="0" err="1"/>
            <a:t>toliau</a:t>
          </a:r>
          <a:r>
            <a:rPr lang="en-GB" sz="1100" kern="1200" dirty="0"/>
            <a:t>. </a:t>
          </a:r>
          <a:endParaRPr lang="en-US" sz="1100" kern="1200" dirty="0"/>
        </a:p>
      </dsp:txBody>
      <dsp:txXfrm>
        <a:off x="841712" y="1303827"/>
        <a:ext cx="1778906" cy="1973512"/>
      </dsp:txXfrm>
    </dsp:sp>
    <dsp:sp modelId="{A58DA6B7-1210-41EA-BAC8-BB3955953739}">
      <dsp:nvSpPr>
        <dsp:cNvPr id="0" name=""/>
        <dsp:cNvSpPr/>
      </dsp:nvSpPr>
      <dsp:spPr>
        <a:xfrm>
          <a:off x="3421127" y="13746"/>
          <a:ext cx="800507" cy="800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683AA-CCEF-4D85-BE2E-35F613D1E91E}">
      <dsp:nvSpPr>
        <dsp:cNvPr id="0" name=""/>
        <dsp:cNvSpPr/>
      </dsp:nvSpPr>
      <dsp:spPr>
        <a:xfrm>
          <a:off x="2931927" y="1303827"/>
          <a:ext cx="1778906" cy="1973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err="1"/>
            <a:t>Šiame</a:t>
          </a:r>
          <a:r>
            <a:rPr lang="en-GB" sz="1600" kern="1200" dirty="0"/>
            <a:t> </a:t>
          </a:r>
          <a:r>
            <a:rPr lang="en-GB" sz="1600" kern="1200" dirty="0" err="1">
              <a:hlinkClick xmlns:r="http://schemas.openxmlformats.org/officeDocument/2006/relationships" r:id="rId5"/>
            </a:rPr>
            <a:t>vaizdo</a:t>
          </a:r>
          <a:r>
            <a:rPr lang="en-GB" sz="1600" kern="1200" dirty="0">
              <a:hlinkClick xmlns:r="http://schemas.openxmlformats.org/officeDocument/2006/relationships" r:id="rId5"/>
            </a:rPr>
            <a:t> </a:t>
          </a:r>
          <a:r>
            <a:rPr lang="en-GB" sz="1600" kern="1200" dirty="0" err="1">
              <a:hlinkClick xmlns:r="http://schemas.openxmlformats.org/officeDocument/2006/relationships" r:id="rId5"/>
            </a:rPr>
            <a:t>įraše</a:t>
          </a:r>
          <a:r>
            <a:rPr lang="en-GB" sz="1600" kern="1200" dirty="0">
              <a:hlinkClick xmlns:r="http://schemas.openxmlformats.org/officeDocument/2006/relationships" r:id="rId5"/>
            </a:rPr>
            <a:t> </a:t>
          </a:r>
          <a:r>
            <a:rPr lang="en-GB" sz="1600" kern="1200" dirty="0" err="1"/>
            <a:t>psichologas</a:t>
          </a:r>
          <a:r>
            <a:rPr lang="en-GB" sz="1600" kern="1200" dirty="0"/>
            <a:t> Adamas </a:t>
          </a:r>
          <a:r>
            <a:rPr lang="en-GB" sz="1600" kern="1200" dirty="0" err="1"/>
            <a:t>Alteris</a:t>
          </a:r>
          <a:r>
            <a:rPr lang="en-GB" sz="1600" kern="1200" dirty="0"/>
            <a:t> </a:t>
          </a:r>
          <a:r>
            <a:rPr lang="en-GB" sz="1600" kern="1200" dirty="0" err="1"/>
            <a:t>aiškina</a:t>
          </a:r>
          <a:r>
            <a:rPr lang="en-GB" sz="1600" kern="1200" dirty="0"/>
            <a:t>, </a:t>
          </a:r>
          <a:r>
            <a:rPr lang="en-GB" sz="1600" kern="1200" dirty="0" err="1"/>
            <a:t>kad</a:t>
          </a:r>
          <a:r>
            <a:rPr lang="en-GB" sz="1600" kern="1200" dirty="0"/>
            <a:t> </a:t>
          </a:r>
          <a:r>
            <a:rPr lang="en-GB" sz="1600" kern="1200" dirty="0" err="1"/>
            <a:t>dauguma</a:t>
          </a:r>
          <a:r>
            <a:rPr lang="en-GB" sz="1600" kern="1200" dirty="0"/>
            <a:t> </a:t>
          </a:r>
          <a:r>
            <a:rPr lang="en-GB" sz="1600" kern="1200" dirty="0" err="1"/>
            <a:t>mūsų</a:t>
          </a:r>
          <a:r>
            <a:rPr lang="en-GB" sz="1600" kern="1200" dirty="0"/>
            <a:t> </a:t>
          </a:r>
          <a:r>
            <a:rPr lang="en-GB" sz="1600" kern="1200" dirty="0" err="1"/>
            <a:t>technologijų</a:t>
          </a:r>
          <a:r>
            <a:rPr lang="en-GB" sz="1600" kern="1200" dirty="0"/>
            <a:t> </a:t>
          </a:r>
          <a:r>
            <a:rPr lang="en-GB" sz="1600" kern="1200" dirty="0" err="1"/>
            <a:t>neturi</a:t>
          </a:r>
          <a:r>
            <a:rPr lang="en-GB" sz="1600" kern="1200" dirty="0"/>
            <a:t> </a:t>
          </a:r>
          <a:r>
            <a:rPr lang="en-GB" sz="1600" kern="1200" dirty="0" err="1"/>
            <a:t>stabdymo</a:t>
          </a:r>
          <a:r>
            <a:rPr lang="en-GB" sz="1600" kern="1200" dirty="0"/>
            <a:t> </a:t>
          </a:r>
          <a:r>
            <a:rPr lang="en-GB" sz="1600" kern="1200" dirty="0" err="1"/>
            <a:t>signalų</a:t>
          </a:r>
          <a:r>
            <a:rPr lang="en-GB" sz="1600" kern="1200" dirty="0"/>
            <a:t> </a:t>
          </a:r>
          <a:r>
            <a:rPr lang="en-GB" sz="1600" kern="1200" dirty="0" err="1"/>
            <a:t>ir</a:t>
          </a:r>
          <a:r>
            <a:rPr lang="en-GB" sz="1600" kern="1200" dirty="0"/>
            <a:t> </a:t>
          </a:r>
          <a:r>
            <a:rPr lang="en-GB" sz="1600" kern="1200" dirty="0" err="1"/>
            <a:t>kad</a:t>
          </a:r>
          <a:r>
            <a:rPr lang="en-GB" sz="1600" kern="1200" dirty="0"/>
            <a:t> </a:t>
          </a:r>
          <a:r>
            <a:rPr lang="en-GB" sz="1600" kern="1200" dirty="0" err="1"/>
            <a:t>dėl</a:t>
          </a:r>
          <a:r>
            <a:rPr lang="en-GB" sz="1600" kern="1200" dirty="0"/>
            <a:t> to </a:t>
          </a:r>
          <a:r>
            <a:rPr lang="en-GB" sz="1600" kern="1200" dirty="0" err="1"/>
            <a:t>galime</a:t>
          </a:r>
          <a:r>
            <a:rPr lang="en-GB" sz="1600" kern="1200" dirty="0"/>
            <a:t> </a:t>
          </a:r>
          <a:r>
            <a:rPr lang="en-GB" sz="1600" kern="1200" dirty="0" err="1"/>
            <a:t>būti</a:t>
          </a:r>
          <a:r>
            <a:rPr lang="en-GB" sz="1600" kern="1200" dirty="0"/>
            <a:t> </a:t>
          </a:r>
          <a:r>
            <a:rPr lang="en-GB" sz="1600" kern="1200" dirty="0" err="1"/>
            <a:t>mažiau</a:t>
          </a:r>
          <a:r>
            <a:rPr lang="en-GB" sz="1600" kern="1200" dirty="0"/>
            <a:t> </a:t>
          </a:r>
          <a:r>
            <a:rPr lang="en-GB" sz="1600" kern="1200" dirty="0" err="1"/>
            <a:t>laimingi</a:t>
          </a:r>
          <a:r>
            <a:rPr lang="en-GB" sz="1600" kern="1200" dirty="0"/>
            <a:t>.  </a:t>
          </a:r>
          <a:endParaRPr lang="en-US" sz="1600" kern="1200" dirty="0"/>
        </a:p>
      </dsp:txBody>
      <dsp:txXfrm>
        <a:off x="2931927" y="1303827"/>
        <a:ext cx="1778906" cy="1973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19E03-2FF8-4863-BC1F-70D489FEBB64}">
      <dsp:nvSpPr>
        <dsp:cNvPr id="0" name=""/>
        <dsp:cNvSpPr/>
      </dsp:nvSpPr>
      <dsp:spPr>
        <a:xfrm>
          <a:off x="476923"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Akių sausumas</a:t>
          </a:r>
        </a:p>
      </dsp:txBody>
      <dsp:txXfrm>
        <a:off x="476923" y="657"/>
        <a:ext cx="2191443" cy="1314865"/>
      </dsp:txXfrm>
    </dsp:sp>
    <dsp:sp modelId="{D5D7D7A1-C998-49BE-B31F-CD0DB66AC240}">
      <dsp:nvSpPr>
        <dsp:cNvPr id="0" name=""/>
        <dsp:cNvSpPr/>
      </dsp:nvSpPr>
      <dsp:spPr>
        <a:xfrm>
          <a:off x="2887511"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Neryškus matymas</a:t>
          </a:r>
        </a:p>
      </dsp:txBody>
      <dsp:txXfrm>
        <a:off x="2887511" y="657"/>
        <a:ext cx="2191443" cy="1314865"/>
      </dsp:txXfrm>
    </dsp:sp>
    <dsp:sp modelId="{15C72EAC-A8AA-4114-B58A-A87511F6E2CC}">
      <dsp:nvSpPr>
        <dsp:cNvPr id="0" name=""/>
        <dsp:cNvSpPr/>
      </dsp:nvSpPr>
      <dsp:spPr>
        <a:xfrm>
          <a:off x="5298099"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Ašarojančios ir ašarojančios akys</a:t>
          </a:r>
        </a:p>
      </dsp:txBody>
      <dsp:txXfrm>
        <a:off x="5298099" y="657"/>
        <a:ext cx="2191443" cy="1314865"/>
      </dsp:txXfrm>
    </dsp:sp>
    <dsp:sp modelId="{DABC7C39-B71D-4A9D-BC3B-15E8533EE7CE}">
      <dsp:nvSpPr>
        <dsp:cNvPr id="0" name=""/>
        <dsp:cNvSpPr/>
      </dsp:nvSpPr>
      <dsp:spPr>
        <a:xfrm>
          <a:off x="7708686"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Galvos skausmas</a:t>
          </a:r>
        </a:p>
      </dsp:txBody>
      <dsp:txXfrm>
        <a:off x="7708686" y="657"/>
        <a:ext cx="2191443" cy="13148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5C81F-0F3C-4560-9117-8B810900156F}">
      <dsp:nvSpPr>
        <dsp:cNvPr id="0" name=""/>
        <dsp:cNvSpPr/>
      </dsp:nvSpPr>
      <dsp:spPr>
        <a:xfrm>
          <a:off x="0"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Taikykite ¨20-20-20¨ taisyklę</a:t>
          </a:r>
          <a:r>
            <a:rPr lang="en-GB" sz="2400" kern="1200" dirty="0">
              <a:effectLst>
                <a:outerShdw blurRad="38100" dist="38100" dir="2700000" algn="tl">
                  <a:srgbClr val="000000">
                    <a:alpha val="43137"/>
                  </a:srgbClr>
                </a:outerShdw>
              </a:effectLst>
            </a:rPr>
            <a:t>. Kas 20 minučių atitraukite akis nuo ekrano ir padarykite pertraukėlę. Tai leidžia akims atsigauti. </a:t>
          </a:r>
          <a:endParaRPr lang="en-ZA" sz="2400" kern="1200" dirty="0">
            <a:effectLst>
              <a:outerShdw blurRad="38100" dist="38100" dir="2700000" algn="tl">
                <a:srgbClr val="000000">
                  <a:alpha val="43137"/>
                </a:srgbClr>
              </a:outerShdw>
            </a:effectLst>
          </a:endParaRPr>
        </a:p>
      </dsp:txBody>
      <dsp:txXfrm>
        <a:off x="0" y="894132"/>
        <a:ext cx="3311011" cy="2206762"/>
      </dsp:txXfrm>
    </dsp:sp>
    <dsp:sp modelId="{6A97FB48-6C25-43A2-9894-490D227AF1B5}">
      <dsp:nvSpPr>
        <dsp:cNvPr id="0" name=""/>
        <dsp:cNvSpPr/>
      </dsp:nvSpPr>
      <dsp:spPr>
        <a:xfrm>
          <a:off x="3642112"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effectLst>
                <a:outerShdw blurRad="38100" dist="38100" dir="2700000" algn="tl">
                  <a:srgbClr val="000000">
                    <a:alpha val="43137"/>
                  </a:srgbClr>
                </a:outerShdw>
              </a:effectLst>
            </a:rPr>
            <a:t>Laikykitės atstumo: </a:t>
          </a:r>
          <a:r>
            <a:rPr lang="en-GB" sz="2000" kern="1200" dirty="0">
              <a:effectLst>
                <a:outerShdw blurRad="38100" dist="38100" dir="2700000" algn="tl">
                  <a:srgbClr val="000000">
                    <a:alpha val="43137"/>
                  </a:srgbClr>
                </a:outerShdw>
              </a:effectLst>
            </a:rPr>
            <a:t>Sėdėkite maždaug 25 colių arba ištiestos rankos atstumu nuo ekrano. Išlaikykite taisyklingą laikyseną, kad išvengtumėte apatinės nugaros dalies skausmų.</a:t>
          </a:r>
          <a:endParaRPr lang="en-ZA" sz="2000" kern="1200" dirty="0">
            <a:effectLst>
              <a:outerShdw blurRad="38100" dist="38100" dir="2700000" algn="tl">
                <a:srgbClr val="000000">
                  <a:alpha val="43137"/>
                </a:srgbClr>
              </a:outerShdw>
            </a:effectLst>
          </a:endParaRPr>
        </a:p>
      </dsp:txBody>
      <dsp:txXfrm>
        <a:off x="3642112" y="894132"/>
        <a:ext cx="3311011" cy="2206762"/>
      </dsp:txXfrm>
    </dsp:sp>
    <dsp:sp modelId="{FE428BE7-E4B9-4D1A-BF57-16AA8D040082}">
      <dsp:nvSpPr>
        <dsp:cNvPr id="0" name=""/>
        <dsp:cNvSpPr/>
      </dsp:nvSpPr>
      <dsp:spPr>
        <a:xfrm>
          <a:off x="7284225"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Sureguliuokite ekrano ryškumą, pritemdydami apšvietimą šalia ekrano. </a:t>
          </a:r>
          <a:endParaRPr lang="en-ZA" sz="2400" kern="1200" dirty="0">
            <a:effectLst>
              <a:outerShdw blurRad="38100" dist="38100" dir="2700000" algn="tl">
                <a:srgbClr val="000000">
                  <a:alpha val="43137"/>
                </a:srgbClr>
              </a:outerShdw>
            </a:effectLst>
          </a:endParaRPr>
        </a:p>
      </dsp:txBody>
      <dsp:txXfrm>
        <a:off x="7284225" y="894132"/>
        <a:ext cx="3311011" cy="22067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1D4D3-4F79-457F-9F76-186F3527B546}">
      <dsp:nvSpPr>
        <dsp:cNvPr id="0" name=""/>
        <dsp:cNvSpPr/>
      </dsp:nvSpPr>
      <dsp:spPr>
        <a:xfrm>
          <a:off x="0"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1. Priėmimas: </a:t>
          </a:r>
          <a:r>
            <a:rPr lang="en-GB" sz="2400" kern="1200" dirty="0">
              <a:effectLst>
                <a:outerShdw blurRad="38100" dist="38100" dir="2700000" algn="tl">
                  <a:srgbClr val="000000">
                    <a:alpha val="43137"/>
                  </a:srgbClr>
                </a:outerShdw>
              </a:effectLst>
            </a:rPr>
            <a:t>Technologijos priėmimo taškas</a:t>
          </a:r>
          <a:endParaRPr lang="en-ZA" sz="2400" kern="1200" dirty="0">
            <a:effectLst>
              <a:outerShdw blurRad="38100" dist="38100" dir="2700000" algn="tl">
                <a:srgbClr val="000000">
                  <a:alpha val="43137"/>
                </a:srgbClr>
              </a:outerShdw>
            </a:effectLst>
          </a:endParaRPr>
        </a:p>
      </dsp:txBody>
      <dsp:txXfrm>
        <a:off x="0" y="498250"/>
        <a:ext cx="3148275" cy="1888965"/>
      </dsp:txXfrm>
    </dsp:sp>
    <dsp:sp modelId="{FF8BC855-B7E7-4217-9CF1-3F68C789247D}">
      <dsp:nvSpPr>
        <dsp:cNvPr id="0" name=""/>
        <dsp:cNvSpPr/>
      </dsp:nvSpPr>
      <dsp:spPr>
        <a:xfrm>
          <a:off x="3463103"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2. Sąsaja: </a:t>
          </a:r>
          <a:r>
            <a:rPr lang="en-GB" sz="2400" kern="1200" dirty="0">
              <a:effectLst>
                <a:outerShdw blurRad="38100" dist="38100" dir="2700000" algn="tl">
                  <a:srgbClr val="000000">
                    <a:alpha val="43137"/>
                  </a:srgbClr>
                </a:outerShdw>
              </a:effectLst>
            </a:rPr>
            <a:t>Sąveika su technologijomis</a:t>
          </a:r>
          <a:endParaRPr lang="en-ZA" sz="2400" kern="1200" dirty="0">
            <a:effectLst>
              <a:outerShdw blurRad="38100" dist="38100" dir="2700000" algn="tl">
                <a:srgbClr val="000000">
                  <a:alpha val="43137"/>
                </a:srgbClr>
              </a:outerShdw>
            </a:effectLst>
          </a:endParaRPr>
        </a:p>
      </dsp:txBody>
      <dsp:txXfrm>
        <a:off x="3463103" y="498250"/>
        <a:ext cx="3148275" cy="1888965"/>
      </dsp:txXfrm>
    </dsp:sp>
    <dsp:sp modelId="{59F25F2D-BCD1-4EFC-986B-57461D6303F1}">
      <dsp:nvSpPr>
        <dsp:cNvPr id="0" name=""/>
        <dsp:cNvSpPr/>
      </dsp:nvSpPr>
      <dsp:spPr>
        <a:xfrm>
          <a:off x="6926206"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3. Užduotis: </a:t>
          </a:r>
          <a:r>
            <a:rPr lang="en-GB" sz="2400" kern="1200" dirty="0">
              <a:effectLst>
                <a:outerShdw blurRad="38100" dist="38100" dir="2700000" algn="tl">
                  <a:srgbClr val="000000">
                    <a:alpha val="43137"/>
                  </a:srgbClr>
                </a:outerShdw>
              </a:effectLst>
            </a:rPr>
            <a:t>Dėl įsitraukimo į konkrečias technologines užduotis</a:t>
          </a:r>
          <a:endParaRPr lang="en-ZA" sz="2400" kern="1200" dirty="0">
            <a:effectLst>
              <a:outerShdw blurRad="38100" dist="38100" dir="2700000" algn="tl">
                <a:srgbClr val="000000">
                  <a:alpha val="43137"/>
                </a:srgbClr>
              </a:outerShdw>
            </a:effectLst>
          </a:endParaRPr>
        </a:p>
      </dsp:txBody>
      <dsp:txXfrm>
        <a:off x="6926206" y="498250"/>
        <a:ext cx="3148275" cy="18889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7AB46-D7A2-4B4C-A4CC-59951B85D511}">
      <dsp:nvSpPr>
        <dsp:cNvPr id="0" name=""/>
        <dsp:cNvSpPr/>
      </dsp:nvSpPr>
      <dsp:spPr>
        <a:xfrm>
          <a:off x="0" y="1073030"/>
          <a:ext cx="3256017" cy="19536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4. Elgesys: </a:t>
          </a:r>
          <a:r>
            <a:rPr lang="en-GB" sz="2400" kern="1200" dirty="0"/>
            <a:t>Kaip technologijų palaikomos elgsenos dalis </a:t>
          </a:r>
          <a:endParaRPr lang="en-ZA" sz="2400" kern="1200" dirty="0"/>
        </a:p>
      </dsp:txBody>
      <dsp:txXfrm>
        <a:off x="0" y="1073030"/>
        <a:ext cx="3256017" cy="1953610"/>
      </dsp:txXfrm>
    </dsp:sp>
    <dsp:sp modelId="{488E35B5-7BED-4D51-B0BF-5A66DF472559}">
      <dsp:nvSpPr>
        <dsp:cNvPr id="0" name=""/>
        <dsp:cNvSpPr/>
      </dsp:nvSpPr>
      <dsp:spPr>
        <a:xfrm>
          <a:off x="3581618" y="1073030"/>
          <a:ext cx="3256017" cy="19536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5. Gyvenimas: </a:t>
          </a:r>
          <a:r>
            <a:rPr lang="en-GB" sz="2400" kern="1200" dirty="0"/>
            <a:t>Kaip bendro asmens gyvenimo dalis. </a:t>
          </a:r>
          <a:endParaRPr lang="en-ZA" sz="2400" kern="1200" dirty="0"/>
        </a:p>
      </dsp:txBody>
      <dsp:txXfrm>
        <a:off x="3581618" y="1073030"/>
        <a:ext cx="3256017" cy="1953610"/>
      </dsp:txXfrm>
    </dsp:sp>
    <dsp:sp modelId="{BD696CAF-9842-44E4-AF7E-30BEC80ECA86}">
      <dsp:nvSpPr>
        <dsp:cNvPr id="0" name=""/>
        <dsp:cNvSpPr/>
      </dsp:nvSpPr>
      <dsp:spPr>
        <a:xfrm>
          <a:off x="7163237" y="0"/>
          <a:ext cx="3256017" cy="36142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Be to, šios 5 sferos yra susijusios su dar viena šeštąja patirties sfera:</a:t>
          </a:r>
          <a:endParaRPr lang="en-ZA" sz="2400" kern="1200" dirty="0"/>
        </a:p>
        <a:p>
          <a:pPr marL="228600" lvl="1" indent="-228600" algn="l" defTabSz="1066800">
            <a:lnSpc>
              <a:spcPct val="90000"/>
            </a:lnSpc>
            <a:spcBef>
              <a:spcPct val="0"/>
            </a:spcBef>
            <a:spcAft>
              <a:spcPct val="15000"/>
            </a:spcAft>
            <a:buChar char="•"/>
          </a:pPr>
          <a:r>
            <a:rPr lang="en-GB" sz="2400" b="1" kern="1200" dirty="0"/>
            <a:t>6. Visuomenė: </a:t>
          </a:r>
          <a:r>
            <a:rPr lang="en-GB" sz="2400" kern="1200" dirty="0"/>
            <a:t>apima tiek tiesioginį, tiek šalutinį technologijų naudojimo poveikį ir visuomenės gerovę. </a:t>
          </a:r>
          <a:endParaRPr lang="en-ZA" sz="2400" kern="1200" dirty="0"/>
        </a:p>
      </dsp:txBody>
      <dsp:txXfrm>
        <a:off x="7163237" y="0"/>
        <a:ext cx="3256017" cy="361425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3BAA1-82F7-458F-AD6A-0F35AE295208}" type="datetimeFigureOut">
              <a:rPr lang="en-ZA" smtClean="0"/>
              <a:t>2023/09/12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Spustelėkite, jei norite redaguoti pagrindinio teksto stilius</a:t>
            </a:r>
          </a:p>
          <a:p>
            <a:pPr lvl="1"/>
            <a:r>
              <a:rPr lang="en-US"/>
              <a:t>Antrasis lygis</a:t>
            </a:r>
          </a:p>
          <a:p>
            <a:pPr lvl="2"/>
            <a:r>
              <a:rPr lang="en-US"/>
              <a:t>Trečias lygis</a:t>
            </a:r>
          </a:p>
          <a:p>
            <a:pPr lvl="3"/>
            <a:r>
              <a:rPr lang="en-US"/>
              <a:t>Ketvirtas lygis</a:t>
            </a:r>
          </a:p>
          <a:p>
            <a:pPr lvl="4"/>
            <a:r>
              <a:rPr lang="en-US"/>
              <a:t>Penktasis lygis</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44E89-5DF3-4460-88FB-8D9B43117258}" type="slidenum">
              <a:rPr lang="en-ZA" smtClean="0"/>
              <a:t>‹#›</a:t>
            </a:fld>
            <a:endParaRPr lang="en-ZA"/>
          </a:p>
        </p:txBody>
      </p:sp>
    </p:spTree>
    <p:extLst>
      <p:ext uri="{BB962C8B-B14F-4D97-AF65-F5344CB8AC3E}">
        <p14:creationId xmlns:p14="http://schemas.microsoft.com/office/powerpoint/2010/main" val="403354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10</a:t>
            </a:fld>
            <a:endParaRPr lang="en-ZA"/>
          </a:p>
        </p:txBody>
      </p:sp>
    </p:spTree>
    <p:extLst>
      <p:ext uri="{BB962C8B-B14F-4D97-AF65-F5344CB8AC3E}">
        <p14:creationId xmlns:p14="http://schemas.microsoft.com/office/powerpoint/2010/main" val="255144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339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10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5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16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78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986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19</a:t>
            </a:fld>
            <a:endParaRPr lang="en-ZA"/>
          </a:p>
        </p:txBody>
      </p:sp>
    </p:spTree>
    <p:extLst>
      <p:ext uri="{BB962C8B-B14F-4D97-AF65-F5344CB8AC3E}">
        <p14:creationId xmlns:p14="http://schemas.microsoft.com/office/powerpoint/2010/main" val="270507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20</a:t>
            </a:fld>
            <a:endParaRPr lang="en-ZA"/>
          </a:p>
        </p:txBody>
      </p:sp>
    </p:spTree>
    <p:extLst>
      <p:ext uri="{BB962C8B-B14F-4D97-AF65-F5344CB8AC3E}">
        <p14:creationId xmlns:p14="http://schemas.microsoft.com/office/powerpoint/2010/main" val="90043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3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69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6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08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24</a:t>
            </a:fld>
            <a:endParaRPr lang="en-ZA"/>
          </a:p>
        </p:txBody>
      </p:sp>
    </p:spTree>
    <p:extLst>
      <p:ext uri="{BB962C8B-B14F-4D97-AF65-F5344CB8AC3E}">
        <p14:creationId xmlns:p14="http://schemas.microsoft.com/office/powerpoint/2010/main" val="2976534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952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935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630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42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47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35</a:t>
            </a:fld>
            <a:endParaRPr lang="en-ZA"/>
          </a:p>
        </p:txBody>
      </p:sp>
    </p:spTree>
    <p:extLst>
      <p:ext uri="{BB962C8B-B14F-4D97-AF65-F5344CB8AC3E}">
        <p14:creationId xmlns:p14="http://schemas.microsoft.com/office/powerpoint/2010/main" val="1353216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225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7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463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62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70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986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345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424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92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958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6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374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99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5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469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63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00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20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127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470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99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08F281E-31D9-4729-937C-564F93705FBF}" type="slidenum">
              <a:rPr lang="en-IE" smtClean="0"/>
              <a:t>59</a:t>
            </a:fld>
            <a:endParaRPr lang="en-IE"/>
          </a:p>
        </p:txBody>
      </p:sp>
    </p:spTree>
    <p:extLst>
      <p:ext uri="{BB962C8B-B14F-4D97-AF65-F5344CB8AC3E}">
        <p14:creationId xmlns:p14="http://schemas.microsoft.com/office/powerpoint/2010/main" val="316833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3557872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60</a:t>
            </a:fld>
            <a:endParaRPr lang="en-ZA"/>
          </a:p>
        </p:txBody>
      </p:sp>
    </p:spTree>
    <p:extLst>
      <p:ext uri="{BB962C8B-B14F-4D97-AF65-F5344CB8AC3E}">
        <p14:creationId xmlns:p14="http://schemas.microsoft.com/office/powerpoint/2010/main" val="4050138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254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082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63</a:t>
            </a:fld>
            <a:endParaRPr lang="en-ZA"/>
          </a:p>
        </p:txBody>
      </p:sp>
    </p:spTree>
    <p:extLst>
      <p:ext uri="{BB962C8B-B14F-4D97-AF65-F5344CB8AC3E}">
        <p14:creationId xmlns:p14="http://schemas.microsoft.com/office/powerpoint/2010/main" val="2795058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9815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Daugiau informacijos rasite adresu: https://www.aao.org/eye-health/tips-prevention/digital-devices-your-eyes. </a:t>
            </a: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lang="en-US" sz="1800" kern="1200" dirty="0">
                <a:effectLst/>
                <a:latin typeface="Calibri" panose="020F0502020204030204" pitchFamily="34" charset="0"/>
                <a:ea typeface="Calibri" panose="020F0502020204030204" pitchFamily="34" charset="0"/>
                <a:cs typeface="Calibri" panose="020F0502020204030204" pitchFamily="34" charset="0"/>
              </a:rPr>
              <a:t>**SLEIDINYS 13</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Apsauga nuo mėlynos šviesos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Išlaikykite tinkamą atstumą nuo ekrano.</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Sureguliuokite ekrano ryškumą ir apšvietimą, kad būtų patogu.</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061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66</a:t>
            </a:fld>
            <a:endParaRPr lang="en-ZA"/>
          </a:p>
        </p:txBody>
      </p:sp>
    </p:spTree>
    <p:extLst>
      <p:ext uri="{BB962C8B-B14F-4D97-AF65-F5344CB8AC3E}">
        <p14:creationId xmlns:p14="http://schemas.microsoft.com/office/powerpoint/2010/main" val="3123078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67</a:t>
            </a:fld>
            <a:endParaRPr lang="en-ZA"/>
          </a:p>
        </p:txBody>
      </p:sp>
    </p:spTree>
    <p:extLst>
      <p:ext uri="{BB962C8B-B14F-4D97-AF65-F5344CB8AC3E}">
        <p14:creationId xmlns:p14="http://schemas.microsoft.com/office/powerpoint/2010/main" val="2349589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68</a:t>
            </a:fld>
            <a:endParaRPr lang="en-ZA"/>
          </a:p>
        </p:txBody>
      </p:sp>
    </p:spTree>
    <p:extLst>
      <p:ext uri="{BB962C8B-B14F-4D97-AF65-F5344CB8AC3E}">
        <p14:creationId xmlns:p14="http://schemas.microsoft.com/office/powerpoint/2010/main" val="21122147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69</a:t>
            </a:fld>
            <a:endParaRPr lang="en-ZA"/>
          </a:p>
        </p:txBody>
      </p:sp>
    </p:spTree>
    <p:extLst>
      <p:ext uri="{BB962C8B-B14F-4D97-AF65-F5344CB8AC3E}">
        <p14:creationId xmlns:p14="http://schemas.microsoft.com/office/powerpoint/2010/main" val="164436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504633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5479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7933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792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3634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173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7211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51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663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2980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1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568773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638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1279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808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93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967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2635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2038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91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727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4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5250939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8472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842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5363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1952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0098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633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859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238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008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949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2153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635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079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922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65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72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1191312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84061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52272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537586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620755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05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62882"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98179"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62882"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98179"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2" name="Text Placeholder 25">
            <a:extLst>
              <a:ext uri="{FF2B5EF4-FFF2-40B4-BE49-F238E27FC236}">
                <a16:creationId xmlns:a16="http://schemas.microsoft.com/office/drawing/2014/main" id="{E5948E4A-C1CA-E788-46F3-017778802C20}"/>
              </a:ext>
            </a:extLst>
          </p:cNvPr>
          <p:cNvSpPr>
            <a:spLocks noGrp="1"/>
          </p:cNvSpPr>
          <p:nvPr>
            <p:ph type="body" sz="quarter" idx="33" hasCustomPrompt="1"/>
          </p:nvPr>
        </p:nvSpPr>
        <p:spPr>
          <a:xfrm>
            <a:off x="5862882" y="40838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 name="Text Placeholder 25">
            <a:extLst>
              <a:ext uri="{FF2B5EF4-FFF2-40B4-BE49-F238E27FC236}">
                <a16:creationId xmlns:a16="http://schemas.microsoft.com/office/drawing/2014/main" id="{1098C33A-9820-217E-9398-1CA433E30203}"/>
              </a:ext>
            </a:extLst>
          </p:cNvPr>
          <p:cNvSpPr>
            <a:spLocks noGrp="1"/>
          </p:cNvSpPr>
          <p:nvPr>
            <p:ph type="body" sz="quarter" idx="34" hasCustomPrompt="1"/>
          </p:nvPr>
        </p:nvSpPr>
        <p:spPr>
          <a:xfrm>
            <a:off x="6698179" y="40838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4" name="Straight Connector 3">
            <a:extLst>
              <a:ext uri="{FF2B5EF4-FFF2-40B4-BE49-F238E27FC236}">
                <a16:creationId xmlns:a16="http://schemas.microsoft.com/office/drawing/2014/main" id="{2E6D0D53-7552-09EE-05A2-6CE8E6D4A8B0}"/>
              </a:ext>
            </a:extLst>
          </p:cNvPr>
          <p:cNvCxnSpPr>
            <a:cxnSpLocks/>
          </p:cNvCxnSpPr>
          <p:nvPr userDrawn="1"/>
        </p:nvCxnSpPr>
        <p:spPr>
          <a:xfrm flipH="1">
            <a:off x="5668398" y="487855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25">
            <a:extLst>
              <a:ext uri="{FF2B5EF4-FFF2-40B4-BE49-F238E27FC236}">
                <a16:creationId xmlns:a16="http://schemas.microsoft.com/office/drawing/2014/main" id="{B9F0D3B9-E052-87D5-6B82-FB08375AAC3C}"/>
              </a:ext>
            </a:extLst>
          </p:cNvPr>
          <p:cNvSpPr>
            <a:spLocks noGrp="1"/>
          </p:cNvSpPr>
          <p:nvPr>
            <p:ph type="body" sz="quarter" idx="35" hasCustomPrompt="1"/>
          </p:nvPr>
        </p:nvSpPr>
        <p:spPr>
          <a:xfrm>
            <a:off x="5862882" y="50071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6" name="Text Placeholder 25">
            <a:extLst>
              <a:ext uri="{FF2B5EF4-FFF2-40B4-BE49-F238E27FC236}">
                <a16:creationId xmlns:a16="http://schemas.microsoft.com/office/drawing/2014/main" id="{19836A9F-EE5D-AFC4-EA93-C03372145450}"/>
              </a:ext>
            </a:extLst>
          </p:cNvPr>
          <p:cNvSpPr>
            <a:spLocks noGrp="1"/>
          </p:cNvSpPr>
          <p:nvPr>
            <p:ph type="body" sz="quarter" idx="36" hasCustomPrompt="1"/>
          </p:nvPr>
        </p:nvSpPr>
        <p:spPr>
          <a:xfrm>
            <a:off x="6698179" y="500712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7" name="Straight Connector 6">
            <a:extLst>
              <a:ext uri="{FF2B5EF4-FFF2-40B4-BE49-F238E27FC236}">
                <a16:creationId xmlns:a16="http://schemas.microsoft.com/office/drawing/2014/main" id="{CFCCF777-AF37-990B-2D65-85D39ABAEE3C}"/>
              </a:ext>
            </a:extLst>
          </p:cNvPr>
          <p:cNvCxnSpPr>
            <a:cxnSpLocks/>
          </p:cNvCxnSpPr>
          <p:nvPr userDrawn="1"/>
        </p:nvCxnSpPr>
        <p:spPr>
          <a:xfrm flipH="1">
            <a:off x="5677276" y="580183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75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69172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168093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18950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212754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2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120827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Picture Placeholder 120">
            <a:extLst>
              <a:ext uri="{FF2B5EF4-FFF2-40B4-BE49-F238E27FC236}">
                <a16:creationId xmlns:a16="http://schemas.microsoft.com/office/drawing/2014/main" id="{42D4BC70-CD69-8F0D-1FAE-B17F3A869852}"/>
              </a:ext>
            </a:extLst>
          </p:cNvPr>
          <p:cNvSpPr>
            <a:spLocks noGrp="1"/>
          </p:cNvSpPr>
          <p:nvPr>
            <p:ph type="pic" sz="quarter" idx="41"/>
          </p:nvPr>
        </p:nvSpPr>
        <p:spPr>
          <a:xfrm>
            <a:off x="8827709" y="748826"/>
            <a:ext cx="3354094" cy="509469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39287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2878720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8"/>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2053371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4" r:id="rId8"/>
    <p:sldLayoutId id="2147483668" r:id="rId9"/>
    <p:sldLayoutId id="2147483669" r:id="rId10"/>
    <p:sldLayoutId id="2147483670" r:id="rId11"/>
    <p:sldLayoutId id="2147483671" r:id="rId12"/>
    <p:sldLayoutId id="2147483672" r:id="rId13"/>
    <p:sldLayoutId id="2147483673" r:id="rId14"/>
    <p:sldLayoutId id="2147483681" r:id="rId15"/>
    <p:sldLayoutId id="214748368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hyperlink" Target="https://www.ted.com/talks/adam_alter_why_our_screens_make_us_less_happy/transcript?language=en" TargetMode="External"/><Relationship Id="rId2" Type="http://schemas.openxmlformats.org/officeDocument/2006/relationships/notesSlide" Target="../notesSlides/notesSlide89.xml"/><Relationship Id="rId1" Type="http://schemas.openxmlformats.org/officeDocument/2006/relationships/slideLayout" Target="../slideLayouts/slideLayout9.xml"/><Relationship Id="rId5" Type="http://schemas.openxmlformats.org/officeDocument/2006/relationships/hyperlink" Target="https://subjectguides.york.ac.uk/howdoiguide/digital-wellbeing" TargetMode="External"/><Relationship Id="rId4" Type="http://schemas.openxmlformats.org/officeDocument/2006/relationships/hyperlink" Target="https://support.google.com/android/answer/9079661?hl=en"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aao.org/eye-health/tips-prevention/digital-devices-your-eyes" TargetMode="External"/><Relationship Id="rId2" Type="http://schemas.openxmlformats.org/officeDocument/2006/relationships/notesSlide" Target="../notesSlides/notesSlide90.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hyperlink" Target="https://www.researchgate.net/publication/325401567_Designing_for_Motivation_Engagement_and_Wellbeing_in_Digital_Experience" TargetMode="External"/><Relationship Id="rId4" Type="http://schemas.openxmlformats.org/officeDocument/2006/relationships/hyperlink" Target="https://wellbeing.google/reflect"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doi.org/10.4324/9781315648835-4" TargetMode="External"/><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hyperlink" Target="https://www.hcamag.com/ca/resources/employee-engagement/strategies-to-overcome-digital-fatigue-and-stay-connected/256427" TargetMode="External"/><Relationship Id="rId2" Type="http://schemas.openxmlformats.org/officeDocument/2006/relationships/notesSlide" Target="../notesSlides/notesSlide92.xml"/><Relationship Id="rId1" Type="http://schemas.openxmlformats.org/officeDocument/2006/relationships/slideLayout" Target="../slideLayouts/slideLayout9.xml"/><Relationship Id="rId5" Type="http://schemas.openxmlformats.org/officeDocument/2006/relationships/hyperlink" Target="https://www.youtube.com/watch?v=18hyhgFQk7I" TargetMode="External"/><Relationship Id="rId4" Type="http://schemas.openxmlformats.org/officeDocument/2006/relationships/hyperlink" Target="https://www.cnet.com/tech/services-and-software/10-apps-to-help-you-embrace-self-care/"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medium.com/@niklausgerber/team-check-ins-and-check-outs-376aaef9357f" TargetMode="External"/><Relationship Id="rId2" Type="http://schemas.openxmlformats.org/officeDocument/2006/relationships/notesSlide" Target="../notesSlides/notesSlide93.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hyperlink" Target="https://www.europarl.europa.eu/thinktank/es/document/IPOL_IDA(2021)695485"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4c_xYLwOx-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www.hcamag.com/ca/resources/employee-engagement/strategies-to-overcome-digital-fatigue-and-stay-connected/256427"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4.sv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iamfutureproof.com/tools/awarenes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headspace.com/" TargetMode="External"/><Relationship Id="rId2" Type="http://schemas.openxmlformats.org/officeDocument/2006/relationships/hyperlink" Target="https://www.calm.com/" TargetMode="Externa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apps.apple.com/us/app/stand-up-the-work-break-timer/id828244687"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18hyhgFQk7I"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medium.com/@niklausgerber/team-check-ins-and-check-outs-376aaef9357f" TargetMode="External"/><Relationship Id="rId5" Type="http://schemas.openxmlformats.org/officeDocument/2006/relationships/image" Target="../media/image24.sv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Source:%20own%20elaboration%20based%20on%20the%20model%20proposed%20by%20Grawitch%20et%20al.%20(2006)"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hyperlink" Target="https://www.ted.com/talks/adam_alter_why_our_screens_make_us_less_happy/transcript?language=en" TargetMode="External"/><Relationship Id="rId3" Type="http://schemas.openxmlformats.org/officeDocument/2006/relationships/image" Target="../media/image9.png"/><Relationship Id="rId7" Type="http://schemas.openxmlformats.org/officeDocument/2006/relationships/image" Target="../media/image22.sv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3.sv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5.sv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video" Target="https://www.youtube.com/embed/JZ5CW5qsktM?feature=oembed" TargetMode="External"/><Relationship Id="rId5" Type="http://schemas.openxmlformats.org/officeDocument/2006/relationships/image" Target="../media/image48.jpeg"/><Relationship Id="rId4" Type="http://schemas.openxmlformats.org/officeDocument/2006/relationships/hyperlink" Target="https://www.youtube.com/watch?v=JZ5CW5qsk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youtube.com/watch?v=0K5OO2ybueM" TargetMode="External"/><Relationship Id="rId7" Type="http://schemas.openxmlformats.org/officeDocument/2006/relationships/diagramQuickStyle" Target="../diagrams/quickStyle1.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9.png"/><Relationship Id="rId9" Type="http://schemas.microsoft.com/office/2007/relationships/diagramDrawing" Target="../diagrams/drawing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2.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hyperlink" Target="https://www.pcmag.com/encyclopedia/term/how-to-select-a-pc-monitor"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support.google.com/android/answer/9079661?hl=en"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wellbeing.google/reflec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7.png"/><Relationship Id="rId7" Type="http://schemas.openxmlformats.org/officeDocument/2006/relationships/diagramQuickStyle" Target="../diagrams/quickStyle4.xml"/><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png"/><Relationship Id="rId9" Type="http://schemas.microsoft.com/office/2007/relationships/diagramDrawing" Target="../diagrams/drawing4.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7.png"/><Relationship Id="rId7" Type="http://schemas.openxmlformats.org/officeDocument/2006/relationships/diagramQuickStyle" Target="../diagrams/quickStyle5.xml"/><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0.png"/><Relationship Id="rId9" Type="http://schemas.microsoft.com/office/2007/relationships/diagramDrawing" Target="../diagrams/drawing5.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hyperlink" Target="https://www.youtube.com/watch?v=UnaxPVbBYiE"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60.svg"/></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hyperlink" Target="https://www.irishtimes.com/business/work/up-to-40-of-workers-struggling-with-remote-working-1.4240236" TargetMode="External"/><Relationship Id="rId4" Type="http://schemas.openxmlformats.org/officeDocument/2006/relationships/image" Target="../media/image60.svg"/></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60.svg"/></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60.svg"/></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9.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2.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2.svg"/></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60.svg"/></Relationships>
</file>

<file path=ppt/slides/_rels/slide92.xml.rels><?xml version="1.0" encoding="UTF-8" standalone="yes"?>
<Relationships xmlns="http://schemas.openxmlformats.org/package/2006/relationships"><Relationship Id="rId2" Type="http://schemas.openxmlformats.org/officeDocument/2006/relationships/hyperlink" Target="https://www.cipd.ie/news-resources/practical-guidance/factsheets/hr-policies"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60.svg"/></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60.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64.svg"/></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6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3926981" y="3292513"/>
            <a:ext cx="5892113" cy="697353"/>
          </a:xfrm>
        </p:spPr>
        <p:txBody>
          <a:bodyPr/>
          <a:lstStyle/>
          <a:p>
            <a:r>
              <a:rPr lang="en-IE" b="0" dirty="0"/>
              <a:t>S</a:t>
            </a:r>
            <a:r>
              <a:rPr lang="lt-LT" b="0" dirty="0"/>
              <a:t>kaitmeninė lyderystė ir sveikata</a:t>
            </a:r>
            <a:endParaRPr lang="en-IE"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err="1"/>
              <a:t>www.</a:t>
            </a:r>
            <a:r>
              <a:rPr lang="en-US" sz="3600" b="1" dirty="0" err="1"/>
              <a:t>leaderseeds</a:t>
            </a:r>
            <a:r>
              <a:rPr lang="en-US" dirty="0" err="1"/>
              <a:t>.eu</a:t>
            </a:r>
            <a:endParaRPr lang="en-US" dirty="0"/>
          </a:p>
        </p:txBody>
      </p:sp>
      <p:sp>
        <p:nvSpPr>
          <p:cNvPr id="5" name="Text Placeholder 6">
            <a:extLst>
              <a:ext uri="{FF2B5EF4-FFF2-40B4-BE49-F238E27FC236}">
                <a16:creationId xmlns:a16="http://schemas.microsoft.com/office/drawing/2014/main" id="{DADD5645-D809-2671-9D64-104BDA3DF97F}"/>
              </a:ext>
            </a:extLst>
          </p:cNvPr>
          <p:cNvSpPr txBox="1">
            <a:spLocks/>
          </p:cNvSpPr>
          <p:nvPr/>
        </p:nvSpPr>
        <p:spPr>
          <a:xfrm>
            <a:off x="3926981" y="2283784"/>
            <a:ext cx="5278651" cy="6973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5 </a:t>
            </a:r>
            <a:r>
              <a:rPr lang="en-IE" b="0" dirty="0" err="1"/>
              <a:t>Modulis</a:t>
            </a:r>
            <a:r>
              <a:rPr lang="en-IE" b="0" dirty="0"/>
              <a:t> </a:t>
            </a:r>
          </a:p>
        </p:txBody>
      </p:sp>
      <p:sp>
        <p:nvSpPr>
          <p:cNvPr id="3" name="TextBox 2">
            <a:extLst>
              <a:ext uri="{FF2B5EF4-FFF2-40B4-BE49-F238E27FC236}">
                <a16:creationId xmlns:a16="http://schemas.microsoft.com/office/drawing/2014/main" id="{4B25AB97-56A0-A015-0385-C0E1C0677891}"/>
              </a:ext>
            </a:extLst>
          </p:cNvPr>
          <p:cNvSpPr txBox="1"/>
          <p:nvPr/>
        </p:nvSpPr>
        <p:spPr>
          <a:xfrm>
            <a:off x="5048771" y="5695949"/>
            <a:ext cx="395287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dirty="0">
                <a:latin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1100" dirty="0"/>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402BB-4ED5-B774-F71A-3ADC8D710736}"/>
              </a:ext>
            </a:extLst>
          </p:cNvPr>
          <p:cNvSpPr>
            <a:spLocks noGrp="1"/>
          </p:cNvSpPr>
          <p:nvPr>
            <p:ph type="body" sz="quarter" idx="18"/>
          </p:nvPr>
        </p:nvSpPr>
        <p:spPr>
          <a:xfrm>
            <a:off x="898357" y="1985415"/>
            <a:ext cx="5197643" cy="3727493"/>
          </a:xfrm>
        </p:spPr>
        <p:txBody>
          <a:bodyPr/>
          <a:lstStyle/>
          <a:p>
            <a:pPr marL="342900" indent="-342900">
              <a:buClr>
                <a:schemeClr val="accent2"/>
              </a:buClr>
              <a:buFont typeface="Arial" panose="020B0604020202020204" pitchFamily="34" charset="0"/>
              <a:buChar char="•"/>
            </a:pPr>
            <a:r>
              <a:rPr lang="en-GB" dirty="0"/>
              <a:t>Pandemijos metu atsakyti į el. laišką, gauti žinutę vėlai vakare ar dirbti savaitgaliais tapo įprasta, todėl atsirado poreikis "neatsilikti". </a:t>
            </a:r>
          </a:p>
          <a:p>
            <a:pPr marL="342900" indent="-342900">
              <a:buClr>
                <a:schemeClr val="accent2"/>
              </a:buClr>
              <a:buFont typeface="Arial" panose="020B0604020202020204" pitchFamily="34" charset="0"/>
              <a:buChar char="•"/>
            </a:pPr>
            <a:r>
              <a:rPr lang="en-GB" dirty="0"/>
              <a:t>Be to, skaitmeninimas nustebino daugelį trečiojo sektoriaus atstovų, neturinčių reikiamų išteklių ir skaitmeninių įgūdžių, kad galėtų susidoroti su paslaugų skaitmeninimo iššūkiais.</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ZA" dirty="0"/>
          </a:p>
        </p:txBody>
      </p:sp>
      <p:sp>
        <p:nvSpPr>
          <p:cNvPr id="3" name="Text Placeholder 2">
            <a:extLst>
              <a:ext uri="{FF2B5EF4-FFF2-40B4-BE49-F238E27FC236}">
                <a16:creationId xmlns:a16="http://schemas.microsoft.com/office/drawing/2014/main" id="{1A70C78D-AE76-3B76-4001-22B9DD848604}"/>
              </a:ext>
            </a:extLst>
          </p:cNvPr>
          <p:cNvSpPr>
            <a:spLocks noGrp="1"/>
          </p:cNvSpPr>
          <p:nvPr>
            <p:ph type="body" sz="quarter" idx="16"/>
          </p:nvPr>
        </p:nvSpPr>
        <p:spPr/>
        <p:txBody>
          <a:bodyPr/>
          <a:lstStyle/>
          <a:p>
            <a:r>
              <a:rPr lang="en-ZA" b="1" dirty="0"/>
              <a:t>Skaitmeninė gerovė: </a:t>
            </a:r>
            <a:r>
              <a:rPr lang="en-ZA" dirty="0"/>
              <a:t>Blokavimas</a:t>
            </a:r>
          </a:p>
        </p:txBody>
      </p:sp>
      <p:pic>
        <p:nvPicPr>
          <p:cNvPr id="5" name="Imagen 4" descr="Estatua de una persona&#10;&#10;Descripción generada automáticamente con confianza baja">
            <a:extLst>
              <a:ext uri="{FF2B5EF4-FFF2-40B4-BE49-F238E27FC236}">
                <a16:creationId xmlns:a16="http://schemas.microsoft.com/office/drawing/2014/main" id="{6B111518-7B09-603F-BE6E-BD6236B7FB68}"/>
              </a:ext>
            </a:extLst>
          </p:cNvPr>
          <p:cNvPicPr>
            <a:picLocks noGrp="1" noChangeAspect="1"/>
          </p:cNvPicPr>
          <p:nvPr>
            <p:ph type="pic" sz="quarter" idx="10"/>
          </p:nvPr>
        </p:nvPicPr>
        <p:blipFill>
          <a:blip r:embed="rId3">
            <a:grayscl/>
          </a:blip>
          <a:srcRect l="6261" r="6261"/>
          <a:stretch>
            <a:fillRect/>
          </a:stretch>
        </p:blipFill>
        <p:spPr>
          <a:xfrm>
            <a:off x="7061200" y="1201738"/>
            <a:ext cx="5130800" cy="3913187"/>
          </a:xfrm>
          <a:prstGeom prst="rect">
            <a:avLst/>
          </a:prstGeom>
        </p:spPr>
      </p:pic>
    </p:spTree>
    <p:extLst>
      <p:ext uri="{BB962C8B-B14F-4D97-AF65-F5344CB8AC3E}">
        <p14:creationId xmlns:p14="http://schemas.microsoft.com/office/powerpoint/2010/main" val="15065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Nuorodos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06</a:t>
            </a:r>
          </a:p>
        </p:txBody>
      </p:sp>
    </p:spTree>
    <p:extLst>
      <p:ext uri="{BB962C8B-B14F-4D97-AF65-F5344CB8AC3E}">
        <p14:creationId xmlns:p14="http://schemas.microsoft.com/office/powerpoint/2010/main" val="2224126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rPr>
              <a:t>Peters, Dorian &amp; Calvo, Rafael &amp; Ryan, Richard. (2018). Designing for Motivation, Engagement and Wellbeing in Digital Experience. </a:t>
            </a:r>
            <a:r>
              <a:rPr lang="en-GB" i="1" dirty="0">
                <a:solidFill>
                  <a:schemeClr val="accent2">
                    <a:lumMod val="75000"/>
                  </a:schemeClr>
                </a:solidFill>
              </a:rPr>
              <a:t>Frontiers in Psychology</a:t>
            </a:r>
            <a:r>
              <a:rPr lang="en-GB" dirty="0">
                <a:solidFill>
                  <a:schemeClr val="accent2">
                    <a:lumMod val="75000"/>
                  </a:schemeClr>
                </a:solidFill>
              </a:rPr>
              <a:t>. 9. 10.3389/fpsyg.2018.00797. </a:t>
            </a:r>
          </a:p>
          <a:p>
            <a:pPr marL="342900" indent="-342900">
              <a:buFont typeface="Arial" panose="020B0604020202020204" pitchFamily="34" charset="0"/>
              <a:buChar char="•"/>
            </a:pPr>
            <a:endParaRPr lang="en-GB" dirty="0"/>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Why our screens make us less happy?</a:t>
            </a: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https://support.google.com/android/answer/9079661?hl=en</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Look after my Digital Wellbeing</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Nuorodos</a:t>
            </a:r>
            <a:endParaRPr lang="en-US" dirty="0"/>
          </a:p>
        </p:txBody>
      </p:sp>
    </p:spTree>
    <p:extLst>
      <p:ext uri="{BB962C8B-B14F-4D97-AF65-F5344CB8AC3E}">
        <p14:creationId xmlns:p14="http://schemas.microsoft.com/office/powerpoint/2010/main" val="410098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https://www.aao.org/eye-health/tips-prevention/digital-devices-your-eyes</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https://wellbeing.google/reflect</a:t>
            </a: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Designing for Motivation, Engagement, and Wellbeing in Digital Experience.</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US"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Global Culture Report (2022). The O.C. Tanner Institute.</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indent="-342900">
              <a:buBlip>
                <a:blip r:embed="rId6"/>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Nuorodos</a:t>
            </a:r>
            <a:endParaRPr lang="en-US" dirty="0"/>
          </a:p>
        </p:txBody>
      </p:sp>
    </p:spTree>
    <p:extLst>
      <p:ext uri="{BB962C8B-B14F-4D97-AF65-F5344CB8AC3E}">
        <p14:creationId xmlns:p14="http://schemas.microsoft.com/office/powerpoint/2010/main" val="39057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Andrea Broughton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Ecorys</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Mental Health in the post-Covid workplace Key impacts of digitalisation.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Committee on Employment and Social Affairs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(2021).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Umasankar</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Boopathy</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S.,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Padmavathy</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S., &amp; Leena, N. F. (2022). Disconnect to Reconnect: Employee Wellbeing through Digital Detoxing.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Journal of Positive School Psychology</a:t>
            </a:r>
            <a:r>
              <a:rPr lang="en-GB" dirty="0">
                <a:solidFill>
                  <a:schemeClr val="accent2">
                    <a:lumMod val="75000"/>
                  </a:schemeClr>
                </a:solidFill>
                <a:ea typeface="Times New Roman" panose="02020603050405020304" pitchFamily="18" charset="0"/>
                <a:cs typeface="Times New Roman" panose="02020603050405020304" pitchFamily="18" charset="0"/>
              </a:rPr>
              <a:t>.</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6(2). 4663-4673.</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Lupton, D. (2017). Digitised embodiment. In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Digital Health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(pp. 44–59). Routledge.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https://doi.org/10.4324/9781315648835-4</a:t>
            </a: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Nuorodos</a:t>
            </a:r>
            <a:endParaRPr lang="en-US" dirty="0"/>
          </a:p>
        </p:txBody>
      </p:sp>
    </p:spTree>
    <p:extLst>
      <p:ext uri="{BB962C8B-B14F-4D97-AF65-F5344CB8AC3E}">
        <p14:creationId xmlns:p14="http://schemas.microsoft.com/office/powerpoint/2010/main" val="2920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Grawitch</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Matthew &amp; Gottschalk, Melanie &amp;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Munz</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David. (2006). The path to a healthy workplace: A critical review linking healthy workplace practices, employee well-being, and organizational improvements.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Consulting Psychology Journal: Practice and Research</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58. 129-147. 10.1037/1065-9293.58.3.129.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Strategies to overcome digital fatigue and stay connected</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10 apps to help you embrace self-care</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Daily</a:t>
            </a:r>
            <a:r>
              <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Teams</a:t>
            </a:r>
            <a:r>
              <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Huddles</a:t>
            </a:r>
            <a:endPar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Nuorodos</a:t>
            </a:r>
            <a:endParaRPr lang="en-US" dirty="0"/>
          </a:p>
        </p:txBody>
      </p:sp>
    </p:spTree>
    <p:extLst>
      <p:ext uri="{BB962C8B-B14F-4D97-AF65-F5344CB8AC3E}">
        <p14:creationId xmlns:p14="http://schemas.microsoft.com/office/powerpoint/2010/main" val="33474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How Check-Ins and Check-Outs will help you to build stronger teams</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https://www.europarl.europa.eu/thinktank/es/document/IPOL_IDA(2021)695485</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GB" dirty="0"/>
          </a:p>
          <a:p>
            <a:pPr marL="342900" indent="-342900">
              <a:buBlip>
                <a:blip r:embed="rId5"/>
              </a:buBlip>
            </a:pPr>
            <a:endParaRPr lang="en-GB" dirty="0"/>
          </a:p>
          <a:p>
            <a:pPr marL="342900" indent="-342900">
              <a:buBlip>
                <a:blip r:embed="rId5"/>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Nuorodos</a:t>
            </a:r>
            <a:endParaRPr lang="en-US" dirty="0"/>
          </a:p>
        </p:txBody>
      </p:sp>
    </p:spTree>
    <p:extLst>
      <p:ext uri="{BB962C8B-B14F-4D97-AF65-F5344CB8AC3E}">
        <p14:creationId xmlns:p14="http://schemas.microsoft.com/office/powerpoint/2010/main" val="40410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err="1"/>
              <a:t>Ačiū</a:t>
            </a:r>
            <a:endParaRPr lang="en-US" dirty="0"/>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err="1"/>
              <a:t>www.</a:t>
            </a:r>
            <a:r>
              <a:rPr lang="en-US" sz="3600" b="1" dirty="0" err="1"/>
              <a:t>leaderseeds</a:t>
            </a:r>
            <a:r>
              <a:rPr lang="en-US" dirty="0" err="1"/>
              <a:t>.eu</a:t>
            </a:r>
            <a:endParaRPr lang="en-US" dirty="0"/>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Geros savijautos, ypač skaitmeninės, skatinimas bus tiesiogiai naudingas trečiojo sektoriaus organizacijoms, darbuotojams ir suinteresuotosioms šalims bei pagerins vidaus darbo eigą. Psichikos sveikatos klausimai at yra daugelio kampanijų, kuriomis siekiama didinti informuotumą apie psichikos sveikatą, skatinti žmones imtis veiksmų ir kalbėti apie vidines problemas, pagrindas. </a:t>
            </a:r>
          </a:p>
          <a:p>
            <a:pPr marL="342900" indent="-342900">
              <a:buBlip>
                <a:blip r:embed="rId3"/>
              </a:buBlip>
            </a:pPr>
            <a:r>
              <a:rPr lang="en-GB" dirty="0"/>
              <a:t>Tačiau tai nėra taip paprasta, kaip atrodo. Kai tai susiję su darbo vieta, daugelis nenori spręsti savo asmeninių problemų darbdaviams, nes bijo pasekmių. </a:t>
            </a:r>
          </a:p>
          <a:p>
            <a:pPr marL="342900" indent="-342900">
              <a:buBlip>
                <a:blip r:embed="rId3"/>
              </a:buBlip>
            </a:pPr>
            <a:r>
              <a:rPr lang="en-US" dirty="0">
                <a:latin typeface="Calibri" panose="020F0502020204030204" pitchFamily="34" charset="0"/>
                <a:ea typeface="Calibri" panose="020F0502020204030204" pitchFamily="34" charset="0"/>
                <a:cs typeface="Calibri" panose="020F0502020204030204" pitchFamily="34" charset="0"/>
              </a:rPr>
              <a:t>Palaikančios kultūros puoselėjimas padeda spręsti psichikos sveikatos problemas.</a:t>
            </a:r>
            <a:endParaRPr lang="en-IE" dirty="0">
              <a:latin typeface="Calibri" panose="020F0502020204030204" pitchFamily="34" charset="0"/>
              <a:ea typeface="Calibri" panose="020F0502020204030204" pitchFamily="34" charset="0"/>
              <a:cs typeface="Times New Roman" panose="02020603050405020304" pitchFamily="18" charset="0"/>
            </a:endParaRPr>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Skaitmeninė gerovė: </a:t>
            </a:r>
            <a:r>
              <a:rPr lang="en-US" dirty="0"/>
              <a:t>Darbo ir darbo eigos gerinimas </a:t>
            </a:r>
            <a:endParaRPr lang="en-US" b="1" dirty="0"/>
          </a:p>
        </p:txBody>
      </p:sp>
    </p:spTree>
    <p:extLst>
      <p:ext uri="{BB962C8B-B14F-4D97-AF65-F5344CB8AC3E}">
        <p14:creationId xmlns:p14="http://schemas.microsoft.com/office/powerpoint/2010/main" val="286447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Skaitmeninės problemos turi papildomą bruožą, nes skaitmeninė transformacija įsibėgėjo, nėra pakankamai rekomendacijų, kaip saugiai prisitaikyti prie skaitmeninės darbo aplinkos, todėl tai vertinama kaip ¨atotrūkis¨ tarp inovacijų naudojimo ir kompetencijų, reikalingų tinkamam prisitaikymui. </a:t>
            </a:r>
          </a:p>
          <a:p>
            <a:pPr marL="342900" indent="-342900">
              <a:buBlip>
                <a:blip r:embed="rId3"/>
              </a:buBlip>
            </a:pPr>
            <a:endParaRPr lang="en-GB" dirty="0"/>
          </a:p>
          <a:p>
            <a:pPr marL="342900" indent="-342900">
              <a:buBlip>
                <a:blip r:embed="rId3"/>
              </a:buBlip>
            </a:pPr>
            <a:r>
              <a:rPr lang="en-GB" dirty="0"/>
              <a:t>Kitame skyriuje toliau nagrinėsime, kokį vaidmenį galite atlikti kaip trečiojo sektoriaus lyderis, kad geriau parengtumėte savo komandą susidoroti su naujais skaitmeninio darbo pasaulio sunkumais. </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Skaitmeninė gerovė: </a:t>
            </a:r>
            <a:r>
              <a:rPr lang="en-US" dirty="0"/>
              <a:t>Atotrūkio mažinimas </a:t>
            </a:r>
            <a:endParaRPr lang="en-US" b="1" dirty="0"/>
          </a:p>
        </p:txBody>
      </p:sp>
    </p:spTree>
    <p:extLst>
      <p:ext uri="{BB962C8B-B14F-4D97-AF65-F5344CB8AC3E}">
        <p14:creationId xmlns:p14="http://schemas.microsoft.com/office/powerpoint/2010/main" val="29418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Lyderystės vaidmuo skaitmeninės sveikatos srityje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106203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Tradicinis vadovo vaidmuo skaitmeniniame amžiuje labai pasikeitė. Komandos sėkmę lemia nebe posėdžių salė, o jūsų gebėjimas išlaikyti erdviškai įvairialypę komandą laimingą, motyvuotą ir vykdančią užduotis vis labiau skaitmeniniame pasaulyje. Kaip trečiojo sektoriaus lyderiai, rodydami pavyzdį, pradedame nuo savęs. Mūsų gebėjimas subalansuoti savo pačių skaitmeninę sveikatą ne tik daro įtaką mūsų veiksmingumui, bet ir yra švyturys mūsų komandoms.</a:t>
            </a:r>
          </a:p>
          <a:p>
            <a:pPr marL="342900" indent="-342900">
              <a:buBlip>
                <a:blip r:embed="rId3"/>
              </a:buBlip>
            </a:pPr>
            <a:r>
              <a:rPr lang="en-IE" dirty="0"/>
              <a:t>Būti pavyzdžiu reiškia laikytis holistinio požiūrio į skaitmeninį sveikatingumą. Tai reiškia daugiau nei tik politikos vykdymą; tai reiškia, kad kasdien bendraudami su technologijomis turime puoselėti pusiausvyros ir gerovės vertybes.</a:t>
            </a:r>
          </a:p>
          <a:p>
            <a:pPr marL="342900" indent="-342900">
              <a:buBlip>
                <a:blip r:embed="rId3"/>
              </a:buBlip>
            </a:pPr>
            <a:endParaRPr lang="en-GB" dirty="0"/>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Lyderystės ir skaitmeninės sveikatos pristatymas </a:t>
            </a:r>
            <a:endParaRPr lang="en-ZA" dirty="0"/>
          </a:p>
        </p:txBody>
      </p:sp>
    </p:spTree>
    <p:extLst>
      <p:ext uri="{BB962C8B-B14F-4D97-AF65-F5344CB8AC3E}">
        <p14:creationId xmlns:p14="http://schemas.microsoft.com/office/powerpoint/2010/main" val="280066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Tačiau mūsų vadovavimo kelionė tęsiasi toliau. Turime pripažinti, kad kiekvienas mūsų komandos narys turi unikalių poreikių ir iššūkių, susijusių su jo skaitmenine sveikata. Suprasti šiuos poreikius ir puoselėti empatijos bei paramos kultūrą yra neatsiejama.</a:t>
            </a:r>
          </a:p>
          <a:p>
            <a:pPr marL="342900" indent="-342900">
              <a:buBlip>
                <a:blip r:embed="rId3"/>
              </a:buBlip>
            </a:pPr>
            <a:r>
              <a:rPr lang="en-US" dirty="0"/>
              <a:t>Šiame skyriuje nagrinėsime įvairiapusį lyderystės vaidmenį skaitmeninės sveikatos srityje. Gilinsimės į atsakomybę ir praktiką, apibrėžiančią išskirtinį vadovavimą skaitmeninės sveikatos srityje - nuo pozityvios darbo kultūros kūrimo iki išteklių, skirtų darbuotojų gerovei, teikimo.</a:t>
            </a:r>
          </a:p>
          <a:p>
            <a:pPr marL="342900" indent="-342900">
              <a:buBlip>
                <a:blip r:embed="rId3"/>
              </a:buBlip>
            </a:pPr>
            <a:r>
              <a:rPr lang="en-US" dirty="0"/>
              <a:t>Prisijunkite prie mūsų ir sužinokite, kaip pavyzdingas vadovavimas ne tik lemia organizacijos sėkmę, bet ir gerina mūsų brangių darbuotojų gyvenimą.</a:t>
            </a:r>
            <a:endParaRPr lang="en-GB" dirty="0"/>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Lyderystės ir skaitmeninės sveikatos pristatymas </a:t>
            </a:r>
            <a:endParaRPr lang="en-ZA" dirty="0"/>
          </a:p>
        </p:txBody>
      </p:sp>
    </p:spTree>
    <p:extLst>
      <p:ext uri="{BB962C8B-B14F-4D97-AF65-F5344CB8AC3E}">
        <p14:creationId xmlns:p14="http://schemas.microsoft.com/office/powerpoint/2010/main" val="4223947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7" y="2319301"/>
            <a:ext cx="7631868" cy="3291086"/>
          </a:xfrm>
        </p:spPr>
        <p:txBody>
          <a:bodyPr/>
          <a:lstStyle/>
          <a:p>
            <a:pPr marL="342900" indent="-342900">
              <a:buClr>
                <a:schemeClr val="accent2"/>
              </a:buClr>
              <a:buFont typeface="Arial" panose="020B0604020202020204" pitchFamily="34" charset="0"/>
              <a:buChar char="•"/>
            </a:pPr>
            <a:r>
              <a:rPr lang="en-US" dirty="0"/>
              <a:t>Darbo krūvis - tai kažkieno ar kažko atlikto darbo apimtis. Paprastai tai yra darbo kiekis, kurį darbuotojai gali atlikti per tam tikrą laiką.</a:t>
            </a:r>
          </a:p>
          <a:p>
            <a:pPr marL="342900" indent="-342900">
              <a:buClr>
                <a:schemeClr val="accent2"/>
              </a:buClr>
              <a:buFont typeface="Arial" panose="020B0604020202020204" pitchFamily="34" charset="0"/>
              <a:buChar char="•"/>
            </a:pPr>
            <a:r>
              <a:rPr lang="en-US" dirty="0" err="1"/>
              <a:t>Iki</a:t>
            </a:r>
            <a:r>
              <a:rPr lang="en-US" dirty="0"/>
              <a:t> COVID-19 pandemijos darbuotojų darbo krūvis paprastai buvo laikomas pastoviu. </a:t>
            </a:r>
          </a:p>
          <a:p>
            <a:pPr marL="342900" indent="-342900">
              <a:buClr>
                <a:schemeClr val="accent2"/>
              </a:buClr>
              <a:buFont typeface="Arial" panose="020B0604020202020204" pitchFamily="34" charset="0"/>
              <a:buChar char="•"/>
            </a:pPr>
            <a:r>
              <a:rPr lang="en-US" dirty="0"/>
              <a:t>Vis dėlto, pasikeitus darbo vietos požiūriui, kurį įnešė Covid-19 pandemija, iš esmės pasikeitė žmonių darbas trečiajame sektoriuje. </a:t>
            </a:r>
            <a:endParaRPr lang="en-GB" dirty="0"/>
          </a:p>
          <a:p>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835671" y="1104338"/>
            <a:ext cx="7541920" cy="992652"/>
          </a:xfrm>
        </p:spPr>
        <p:txBody>
          <a:bodyPr/>
          <a:lstStyle/>
          <a:p>
            <a:r>
              <a:rPr lang="en-US" b="1" dirty="0"/>
              <a:t>Lyderystė ir skaitmeninė sveikata:</a:t>
            </a:r>
            <a:r>
              <a:rPr lang="en-US" dirty="0"/>
              <a:t> Darbo krūvis </a:t>
            </a:r>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2">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2425264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7" y="2222461"/>
            <a:ext cx="5436985" cy="3025975"/>
          </a:xfrm>
        </p:spPr>
        <p:txBody>
          <a:bodyPr/>
          <a:lstStyle/>
          <a:p>
            <a:pPr marL="342900" indent="-342900">
              <a:buClr>
                <a:schemeClr val="accent2"/>
              </a:buClr>
              <a:buFont typeface="Arial" panose="020B0604020202020204" pitchFamily="34" charset="0"/>
              <a:buChar char="•"/>
            </a:pPr>
            <a:r>
              <a:rPr lang="en-US" dirty="0"/>
              <a:t>Gera žinia ta, kad kaip vadovas galite pateikti keletą rekomendacijų savo komandos nariams ir stengtis padėti užtikrinti, kad jie būtų kuo sveikesni.</a:t>
            </a:r>
          </a:p>
          <a:p>
            <a:pPr marL="342900" indent="-342900">
              <a:buClr>
                <a:schemeClr val="accent2"/>
              </a:buClr>
              <a:buFont typeface="Arial" panose="020B0604020202020204" pitchFamily="34" charset="0"/>
              <a:buChar char="•"/>
            </a:pPr>
            <a:r>
              <a:rPr lang="en-US" dirty="0"/>
              <a:t>Šiame skyriuje apžvelgsime keletą būdų, kaip komandos nariai gali padėti savo darbuotojams, kad jie nepatirtų neigiamų dalykų, kuriuos gali sukelti skaitmeninis darbo krūvis. </a:t>
            </a:r>
          </a:p>
          <a:p>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710468" y="459912"/>
            <a:ext cx="5627702" cy="992652"/>
          </a:xfrm>
        </p:spPr>
        <p:txBody>
          <a:bodyPr/>
          <a:lstStyle/>
          <a:p>
            <a:r>
              <a:rPr lang="en-US" b="1" dirty="0"/>
              <a:t>Ar galite pagerinti savo komandos nario darbo krūvį?</a:t>
            </a:r>
            <a:endParaRPr lang="en-US" dirty="0"/>
          </a:p>
          <a:p>
            <a:endParaRPr lang="en-IE" dirty="0"/>
          </a:p>
        </p:txBody>
      </p:sp>
      <p:pic>
        <p:nvPicPr>
          <p:cNvPr id="16" name="Picture Placeholder 15">
            <a:extLst>
              <a:ext uri="{FF2B5EF4-FFF2-40B4-BE49-F238E27FC236}">
                <a16:creationId xmlns:a16="http://schemas.microsoft.com/office/drawing/2014/main" id="{55169A79-4691-2E0B-102A-AEB9031B086D}"/>
              </a:ext>
            </a:extLst>
          </p:cNvPr>
          <p:cNvPicPr>
            <a:picLocks noGrp="1" noChangeAspect="1"/>
          </p:cNvPicPr>
          <p:nvPr>
            <p:ph type="pic" sz="quarter" idx="42"/>
          </p:nvPr>
        </p:nvPicPr>
        <p:blipFill rotWithShape="1">
          <a:blip r:embed="rId2">
            <a:extLst>
              <a:ext uri="{28A0092B-C50C-407E-A947-70E740481C1C}">
                <a14:useLocalDpi xmlns:a14="http://schemas.microsoft.com/office/drawing/2010/main" val="0"/>
              </a:ext>
            </a:extLst>
          </a:blip>
          <a:srcRect t="36" b="43944"/>
          <a:stretch/>
        </p:blipFill>
        <p:spPr>
          <a:xfrm>
            <a:off x="6755015" y="1452564"/>
            <a:ext cx="5436985" cy="3795872"/>
          </a:xfrm>
        </p:spPr>
      </p:pic>
    </p:spTree>
    <p:extLst>
      <p:ext uri="{BB962C8B-B14F-4D97-AF65-F5344CB8AC3E}">
        <p14:creationId xmlns:p14="http://schemas.microsoft.com/office/powerpoint/2010/main" val="151747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0" indent="0"/>
            <a:r>
              <a:rPr lang="en-US" dirty="0"/>
              <a:t>Darbo ir asmeninio gyvenimo pusiausvyra - tai laiko, kurį praleidžiame dirbdami, ir laiko, kurį praleidžiame už darbo ribų, sankirta.</a:t>
            </a:r>
          </a:p>
          <a:p>
            <a:pPr marL="0" indent="0"/>
            <a:r>
              <a:rPr lang="en-US" b="1" dirty="0">
                <a:solidFill>
                  <a:schemeClr val="accent2"/>
                </a:solidFill>
              </a:rPr>
              <a:t>Kai komandos nariai užtikrina teigiamą darbo ir asmeninio gyvenimo pusiausvyrą, tai gali lemti:</a:t>
            </a:r>
          </a:p>
          <a:p>
            <a:pPr marL="0" indent="0"/>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Geresnis darbo ir asmeninio gyvenimo balansas </a:t>
            </a:r>
            <a:endParaRPr lang="en-ZA" dirty="0"/>
          </a:p>
        </p:txBody>
      </p:sp>
      <p:graphicFrame>
        <p:nvGraphicFramePr>
          <p:cNvPr id="2" name="Table 2">
            <a:extLst>
              <a:ext uri="{FF2B5EF4-FFF2-40B4-BE49-F238E27FC236}">
                <a16:creationId xmlns:a16="http://schemas.microsoft.com/office/drawing/2014/main" id="{B4D4B42E-0AC6-FD3D-D1FB-15F2BDFA33AF}"/>
              </a:ext>
            </a:extLst>
          </p:cNvPr>
          <p:cNvGraphicFramePr>
            <a:graphicFrameLocks noGrp="1"/>
          </p:cNvGraphicFramePr>
          <p:nvPr>
            <p:extLst>
              <p:ext uri="{D42A27DB-BD31-4B8C-83A1-F6EECF244321}">
                <p14:modId xmlns:p14="http://schemas.microsoft.com/office/powerpoint/2010/main" val="4059372630"/>
              </p:ext>
            </p:extLst>
          </p:nvPr>
        </p:nvGraphicFramePr>
        <p:xfrm>
          <a:off x="1604533" y="3238500"/>
          <a:ext cx="8982934" cy="2491747"/>
        </p:xfrm>
        <a:graphic>
          <a:graphicData uri="http://schemas.openxmlformats.org/drawingml/2006/table">
            <a:tbl>
              <a:tblPr firstRow="1" bandRow="1">
                <a:tableStyleId>{5C22544A-7EE6-4342-B048-85BDC9FD1C3A}</a:tableStyleId>
              </a:tblPr>
              <a:tblGrid>
                <a:gridCol w="4525234">
                  <a:extLst>
                    <a:ext uri="{9D8B030D-6E8A-4147-A177-3AD203B41FA5}">
                      <a16:colId xmlns:a16="http://schemas.microsoft.com/office/drawing/2014/main" val="2742577859"/>
                    </a:ext>
                  </a:extLst>
                </a:gridCol>
                <a:gridCol w="4457700">
                  <a:extLst>
                    <a:ext uri="{9D8B030D-6E8A-4147-A177-3AD203B41FA5}">
                      <a16:colId xmlns:a16="http://schemas.microsoft.com/office/drawing/2014/main" val="2374782604"/>
                    </a:ext>
                  </a:extLst>
                </a:gridCol>
              </a:tblGrid>
              <a:tr h="567690">
                <a:tc>
                  <a:txBody>
                    <a:bodyPr/>
                    <a:lstStyle/>
                    <a:p>
                      <a:pPr marL="342900" indent="-342900" algn="l">
                        <a:buClr>
                          <a:schemeClr val="accent2"/>
                        </a:buClr>
                        <a:buFont typeface="Arial" panose="020B0604020202020204" pitchFamily="34" charset="0"/>
                        <a:buChar char="•"/>
                      </a:pPr>
                      <a:r>
                        <a:rPr lang="en-US" sz="2400" b="0" dirty="0">
                          <a:solidFill>
                            <a:srgbClr val="000000"/>
                          </a:solidFill>
                        </a:rPr>
                        <a:t>Mažesnis streso lygis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Sumažėjęs pravaikštų skaičius</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2119949"/>
                  </a:ext>
                </a:extLst>
              </a:tr>
              <a:tr h="525780">
                <a:tc>
                  <a:txBody>
                    <a:bodyPr/>
                    <a:lstStyle/>
                    <a:p>
                      <a:pPr marL="342900" indent="-342900" algn="l">
                        <a:buClr>
                          <a:schemeClr val="accent2"/>
                        </a:buClr>
                        <a:buFont typeface="Arial" panose="020B0604020202020204" pitchFamily="34" charset="0"/>
                        <a:buChar char="•"/>
                      </a:pPr>
                      <a:r>
                        <a:rPr lang="en-IE" sz="2400" b="0" dirty="0">
                          <a:solidFill>
                            <a:srgbClr val="000000"/>
                          </a:solidFill>
                        </a:rPr>
                        <a:t>Mažesnė perdegimo rizika</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Didesnis organizacinis įsipareigojimas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927434"/>
                  </a:ext>
                </a:extLst>
              </a:tr>
              <a:tr h="845827">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Geresnė savijauta</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Didesnis našumas</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4834615"/>
                  </a:ext>
                </a:extLst>
              </a:tr>
            </a:tbl>
          </a:graphicData>
        </a:graphic>
      </p:graphicFrame>
    </p:spTree>
    <p:extLst>
      <p:ext uri="{BB962C8B-B14F-4D97-AF65-F5344CB8AC3E}">
        <p14:creationId xmlns:p14="http://schemas.microsoft.com/office/powerpoint/2010/main" val="889172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85831" y="1650629"/>
            <a:ext cx="7541920" cy="3291086"/>
          </a:xfrm>
        </p:spPr>
        <p:txBody>
          <a:bodyPr/>
          <a:lstStyle/>
          <a:p>
            <a:pPr marL="342900" indent="-342900">
              <a:buClr>
                <a:schemeClr val="accent2"/>
              </a:buClr>
              <a:buFont typeface="Arial" panose="020B0604020202020204" pitchFamily="34" charset="0"/>
              <a:buChar char="•"/>
            </a:pPr>
            <a:r>
              <a:rPr lang="en-US" dirty="0"/>
              <a:t>Darbo ir asmeninio gyvenimo pusiausvyrą lemia įvairūs veiksniai, įskaitant didelį darbo krūvį ir ilgesnes darbo valandas. Asmeninės situacijos, pavyzdžiui, tėvystė ar padidėjusios pareigos namuose, taip pat gali pakenkti pusiausvyrai.</a:t>
            </a:r>
          </a:p>
          <a:p>
            <a:pPr marL="342900" indent="-342900">
              <a:buClr>
                <a:schemeClr val="accent2"/>
              </a:buClr>
              <a:buFont typeface="Arial" panose="020B0604020202020204" pitchFamily="34" charset="0"/>
              <a:buChar char="•"/>
            </a:pPr>
            <a:r>
              <a:rPr lang="en-US" dirty="0"/>
              <a:t>Darbo ir asmeninio gyvenimo pusiausvyra iš esmės yra asmeninis dalykas ir skiriasi priklausomai nuo darbuotojo. Kaip darbdaviai, turėtumėte atsižvelgti į šiuos individualius poreikius ir teikti specialiai pritaikytą paramą, kad būtų užtikrintas darnus darbo ir asmeninio gyvenimo derinimas.</a:t>
            </a:r>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760515" y="521661"/>
            <a:ext cx="7541920" cy="992652"/>
          </a:xfrm>
        </p:spPr>
        <p:txBody>
          <a:bodyPr/>
          <a:lstStyle/>
          <a:p>
            <a:r>
              <a:rPr lang="en-US" b="1" dirty="0"/>
              <a:t>Kas gali turėti įtakos darbo ir asmeninio gyvenimo pusiausvyrai? </a:t>
            </a:r>
            <a:endParaRPr lang="en-US" dirty="0"/>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3">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198700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Įvadas į skaitmeninę sveikatą ir gerovę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"Kiekvienas gali būti didis, nes kiekvienas gali tarnauti."</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 Martinas Liuteris Kingas jaunesnysis.</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Lyderystės vaidmuo skaitmeninės sveikatos srityje </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Skaitmeninės sveikatos iššūkių nustatymas </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a:t>Kontūras</a:t>
            </a:r>
            <a:endParaRPr lang="en-US" dirty="0"/>
          </a:p>
        </p:txBody>
      </p:sp>
      <p:sp>
        <p:nvSpPr>
          <p:cNvPr id="2" name="Text Placeholder 1">
            <a:extLst>
              <a:ext uri="{FF2B5EF4-FFF2-40B4-BE49-F238E27FC236}">
                <a16:creationId xmlns:a16="http://schemas.microsoft.com/office/drawing/2014/main" id="{5299F476-A48D-439A-B59B-B1202D6CFABC}"/>
              </a:ext>
            </a:extLst>
          </p:cNvPr>
          <p:cNvSpPr>
            <a:spLocks noGrp="1"/>
          </p:cNvSpPr>
          <p:nvPr>
            <p:ph type="body" sz="quarter" idx="33"/>
          </p:nvPr>
        </p:nvSpPr>
        <p:spPr/>
        <p:txBody>
          <a:bodyPr/>
          <a:lstStyle/>
          <a:p>
            <a:r>
              <a:rPr lang="en-IE" dirty="0"/>
              <a:t>04</a:t>
            </a:r>
          </a:p>
        </p:txBody>
      </p:sp>
      <p:sp>
        <p:nvSpPr>
          <p:cNvPr id="3" name="Text Placeholder 2">
            <a:extLst>
              <a:ext uri="{FF2B5EF4-FFF2-40B4-BE49-F238E27FC236}">
                <a16:creationId xmlns:a16="http://schemas.microsoft.com/office/drawing/2014/main" id="{A89DADC3-55A1-3900-2868-F84DE89ADDA2}"/>
              </a:ext>
            </a:extLst>
          </p:cNvPr>
          <p:cNvSpPr>
            <a:spLocks noGrp="1"/>
          </p:cNvSpPr>
          <p:nvPr>
            <p:ph type="body" sz="quarter" idx="34"/>
          </p:nvPr>
        </p:nvSpPr>
        <p:spPr/>
        <p:txBody>
          <a:bodyPr/>
          <a:lstStyle/>
          <a:p>
            <a:r>
              <a:rPr lang="en-US" dirty="0"/>
              <a:t>Skaitmeninės sveikatos valdymo ir vertinimo strategijos </a:t>
            </a:r>
          </a:p>
        </p:txBody>
      </p:sp>
      <p:sp>
        <p:nvSpPr>
          <p:cNvPr id="4" name="Text Placeholder 3">
            <a:extLst>
              <a:ext uri="{FF2B5EF4-FFF2-40B4-BE49-F238E27FC236}">
                <a16:creationId xmlns:a16="http://schemas.microsoft.com/office/drawing/2014/main" id="{5D766900-84A1-63E3-6CE0-9D1D905BE466}"/>
              </a:ext>
            </a:extLst>
          </p:cNvPr>
          <p:cNvSpPr>
            <a:spLocks noGrp="1"/>
          </p:cNvSpPr>
          <p:nvPr>
            <p:ph type="body" sz="quarter" idx="35"/>
          </p:nvPr>
        </p:nvSpPr>
        <p:spPr/>
        <p:txBody>
          <a:bodyPr/>
          <a:lstStyle/>
          <a:p>
            <a:r>
              <a:rPr lang="en-IE" dirty="0"/>
              <a:t>05</a:t>
            </a:r>
          </a:p>
        </p:txBody>
      </p:sp>
      <p:sp>
        <p:nvSpPr>
          <p:cNvPr id="5" name="Text Placeholder 4">
            <a:extLst>
              <a:ext uri="{FF2B5EF4-FFF2-40B4-BE49-F238E27FC236}">
                <a16:creationId xmlns:a16="http://schemas.microsoft.com/office/drawing/2014/main" id="{40895347-E5F8-C1FD-DC51-958249C9A6A5}"/>
              </a:ext>
            </a:extLst>
          </p:cNvPr>
          <p:cNvSpPr>
            <a:spLocks noGrp="1"/>
          </p:cNvSpPr>
          <p:nvPr>
            <p:ph type="body" sz="quarter" idx="36"/>
          </p:nvPr>
        </p:nvSpPr>
        <p:spPr/>
        <p:txBody>
          <a:bodyPr/>
          <a:lstStyle/>
          <a:p>
            <a:r>
              <a:rPr lang="en-US" dirty="0"/>
              <a:t>Kitų įgalinimas skaitmeninei sveikatai </a:t>
            </a:r>
          </a:p>
        </p:txBody>
      </p:sp>
    </p:spTree>
    <p:extLst>
      <p:ext uri="{BB962C8B-B14F-4D97-AF65-F5344CB8AC3E}">
        <p14:creationId xmlns:p14="http://schemas.microsoft.com/office/powerpoint/2010/main" val="239626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build="p"/>
      <p:bldP spid="19" grpId="0" build="p"/>
      <p:bldP spid="20" grpId="0" build="p"/>
      <p:bldP spid="21" grpId="0" build="p"/>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898357" y="2909851"/>
            <a:ext cx="4867011" cy="3291086"/>
          </a:xfrm>
        </p:spPr>
        <p:txBody>
          <a:bodyPr/>
          <a:lstStyle/>
          <a:p>
            <a:pPr marL="342900" indent="-342900">
              <a:buClr>
                <a:schemeClr val="accent2"/>
              </a:buClr>
              <a:buFont typeface="Arial" panose="020B0604020202020204" pitchFamily="34" charset="0"/>
              <a:buChar char="•"/>
            </a:pPr>
            <a:r>
              <a:rPr lang="en-US" dirty="0"/>
              <a:t>Peržiūrėkite šį "YouTube" </a:t>
            </a:r>
            <a:r>
              <a:rPr lang="en-US" dirty="0">
                <a:hlinkClick r:id="rId3"/>
              </a:rPr>
              <a:t>vaizdo įrašą, kuris </a:t>
            </a:r>
            <a:r>
              <a:rPr lang="en-US" dirty="0"/>
              <a:t>padės pagerinti mokymosi rezultatus. Šioje Ted serijoje pranešėjas nagrinėja tris būdus, kaip pagerinti darbo ir asmeninio gyvenimo pusiausvyrą</a:t>
            </a:r>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557468" y="657063"/>
            <a:ext cx="5943539" cy="992652"/>
          </a:xfrm>
        </p:spPr>
        <p:txBody>
          <a:bodyPr/>
          <a:lstStyle/>
          <a:p>
            <a:r>
              <a:rPr lang="en-US" b="1" dirty="0"/>
              <a:t>3 geresnės darbo ir asmeninio gyvenimo pusiausvyros taisyklės </a:t>
            </a:r>
            <a:r>
              <a:rPr lang="en-US" dirty="0"/>
              <a:t>| </a:t>
            </a:r>
            <a:br>
              <a:rPr lang="en-US" dirty="0"/>
            </a:br>
            <a:r>
              <a:rPr lang="en-US" sz="2800" dirty="0"/>
              <a:t>"The Way We Work", TED serija</a:t>
            </a:r>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10186875" y="177904"/>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ŽIŪRĖT</a:t>
            </a:r>
            <a:r>
              <a:rPr lang="en-US" dirty="0"/>
              <a:t>I </a:t>
            </a:r>
            <a:endParaRPr lang="en-IE" dirty="0"/>
          </a:p>
        </p:txBody>
      </p:sp>
      <p:pic>
        <p:nvPicPr>
          <p:cNvPr id="6" name="Picture Placeholder 4">
            <a:hlinkClick r:id="rId3"/>
            <a:extLst>
              <a:ext uri="{FF2B5EF4-FFF2-40B4-BE49-F238E27FC236}">
                <a16:creationId xmlns:a16="http://schemas.microsoft.com/office/drawing/2014/main" id="{95E214DF-D553-EF0D-21BB-5A5F5D683FA6}"/>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6968" r="16968"/>
          <a:stretch/>
        </p:blipFill>
        <p:spPr>
          <a:xfrm>
            <a:off x="7061200" y="1201738"/>
            <a:ext cx="5130800" cy="3913187"/>
          </a:xfrm>
          <a:prstGeom prst="rect">
            <a:avLst/>
          </a:prstGeom>
        </p:spPr>
      </p:pic>
    </p:spTree>
    <p:extLst>
      <p:ext uri="{BB962C8B-B14F-4D97-AF65-F5344CB8AC3E}">
        <p14:creationId xmlns:p14="http://schemas.microsoft.com/office/powerpoint/2010/main" val="13983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Jūsų komandos nariams bus nustatytos konkrečios valandos, kuriomis jie turi dirbti kiekvieną savaitę. Nors tai priklausys nuo organizacijos, lankstumas yra svarbus dalykas, kai bandoma sukurti geresnę darbo ir asmeninio gyvenimo pusiausvyrą.</a:t>
            </a:r>
          </a:p>
          <a:p>
            <a:pPr marL="342900" indent="-342900">
              <a:buBlip>
                <a:blip r:embed="rId3"/>
              </a:buBlip>
            </a:pPr>
            <a:r>
              <a:rPr lang="en-US" dirty="0"/>
              <a:t>Nors trumpoji žinutė ar elektroninis laiškas gali neatrodyti kaip daug laiko, praleisto dirbant ne darbo valandomis, tyrimai rodo, kad laikas, kurį komandos nariai praleidžia bendraudami ne darbo valandomis, gali susikaupti. </a:t>
            </a:r>
          </a:p>
          <a:p>
            <a:pPr marL="342900" indent="-342900">
              <a:buBlip>
                <a:blip r:embed="rId3"/>
              </a:buBlip>
            </a:pPr>
            <a:r>
              <a:rPr lang="en-US" dirty="0"/>
              <a:t>Šis laikas gali atimti iš jūsų asmeninio laiko su šeima, taip pat pakenkti pačiam žmogui.</a:t>
            </a: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Darbo valandų reguliavimas </a:t>
            </a:r>
            <a:endParaRPr lang="en-ZA" dirty="0"/>
          </a:p>
        </p:txBody>
      </p:sp>
    </p:spTree>
    <p:extLst>
      <p:ext uri="{BB962C8B-B14F-4D97-AF65-F5344CB8AC3E}">
        <p14:creationId xmlns:p14="http://schemas.microsoft.com/office/powerpoint/2010/main" val="1835045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Taigi kaip užtikrinti, kad komandos nariai laikytųsi darbo valandų ir sukurtų palankią aplinką geresnei darbo ir asmeninio gyvenimo pusiausvyrai?</a:t>
            </a:r>
          </a:p>
          <a:p>
            <a:pPr marL="342900" indent="-342900">
              <a:buBlip>
                <a:blip r:embed="rId3"/>
              </a:buBlip>
            </a:pPr>
            <a:r>
              <a:rPr lang="en-US" dirty="0"/>
              <a:t>Pirma, svarbu sumažinti bet kokias dviprasmybes. Įsitikinkite, kad visi darbuotojai žino, kiek valandų per savaitę jie dirba ir kokius darbus turi atlikti per savaitę.</a:t>
            </a:r>
          </a:p>
          <a:p>
            <a:pPr marL="342900" indent="-342900">
              <a:buBlip>
                <a:blip r:embed="rId3"/>
              </a:buBlip>
            </a:pPr>
            <a:r>
              <a:rPr lang="en-US" dirty="0"/>
              <a:t>Jei jūsų organizacija registruoja komandos narių darbo valandas, pabandykite nustatyti, kada žmonės dirba ir kada neturėtų dirbti. Ar kai kurie komandos nariai nori atsakyti į el. laišką ar tekstą ne įprastomis darbo valandomis? Kartais reikia paskatinti juos išsijungti ir įsitikinti, kad jie supranta, ko iš jų tikimasi.</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Sumažinti darbuotojų neaiškumą </a:t>
            </a:r>
            <a:endParaRPr lang="en-ZA" dirty="0"/>
          </a:p>
        </p:txBody>
      </p:sp>
    </p:spTree>
    <p:extLst>
      <p:ext uri="{BB962C8B-B14F-4D97-AF65-F5344CB8AC3E}">
        <p14:creationId xmlns:p14="http://schemas.microsoft.com/office/powerpoint/2010/main" val="1912756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chemeClr val="accent2"/>
              </a:buClr>
              <a:buFont typeface="Arial" panose="020B0604020202020204" pitchFamily="34" charset="0"/>
              <a:buChar char="•"/>
            </a:pPr>
            <a:r>
              <a:rPr lang="en-US" dirty="0"/>
              <a:t>Kreipkitės į komandos narius, kurie dirba ilgiau nei paskirtas darbo laikas, ir įsitikinkite, ar jų poreikiai patenkinti. </a:t>
            </a:r>
          </a:p>
          <a:p>
            <a:pPr marL="342900" indent="-342900">
              <a:buClr>
                <a:schemeClr val="accent2"/>
              </a:buClr>
              <a:buFont typeface="Wingdings" panose="05000000000000000000" pitchFamily="2" charset="2"/>
              <a:buChar char="Ø"/>
            </a:pPr>
            <a:r>
              <a:rPr lang="en-US" sz="2000" b="1" dirty="0"/>
              <a:t>Ar jiems reikia patarimo, kaip atlikti tam tikras užduotis?</a:t>
            </a:r>
          </a:p>
          <a:p>
            <a:pPr marL="342900" indent="-342900">
              <a:buClr>
                <a:schemeClr val="accent2"/>
              </a:buClr>
              <a:buFont typeface="Wingdings" panose="05000000000000000000" pitchFamily="2" charset="2"/>
              <a:buChar char="Ø"/>
            </a:pPr>
            <a:r>
              <a:rPr lang="en-US" sz="2000" b="1" dirty="0"/>
              <a:t>Ar valandų, kurias jie praleidžia darbe, skaičius yra naudingas?</a:t>
            </a:r>
          </a:p>
          <a:p>
            <a:pPr marL="342900" indent="-342900">
              <a:buClr>
                <a:schemeClr val="accent2"/>
              </a:buClr>
              <a:buFont typeface="Wingdings" panose="05000000000000000000" pitchFamily="2" charset="2"/>
              <a:buChar char="Ø"/>
            </a:pPr>
            <a:r>
              <a:rPr lang="en-US" sz="2000" b="1" dirty="0"/>
              <a:t>Ar jiems reikia papildomų išteklių, kad jų produktyvumas būtų kuo didesnis?</a:t>
            </a:r>
          </a:p>
          <a:p>
            <a:pPr marL="342900" indent="-342900">
              <a:buClr>
                <a:schemeClr val="accent2"/>
              </a:buClr>
              <a:buFont typeface="Arial" panose="020B0604020202020204" pitchFamily="34" charset="0"/>
              <a:buChar char="•"/>
            </a:pPr>
            <a:r>
              <a:rPr lang="en-US" dirty="0"/>
              <a:t>Tikslinės grupės taip pat gali būti naudingos komandos nariams. Kartais jie gali nenorėti užsiminti apie tai, kas juos neramina vienus, tačiau grupėje jie gali ramiai aptarti galimas problemas, su kuriomis gali susidurti, arba tai, ko jiems gali prireikti iš darbdavio. Tokias grupes galima rengti virtualiai arba asmeniškai.</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Reguliariai susitikite su komandos nariais</a:t>
            </a:r>
          </a:p>
        </p:txBody>
      </p:sp>
    </p:spTree>
    <p:extLst>
      <p:ext uri="{BB962C8B-B14F-4D97-AF65-F5344CB8AC3E}">
        <p14:creationId xmlns:p14="http://schemas.microsoft.com/office/powerpoint/2010/main" val="383964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7" y="1443001"/>
            <a:ext cx="7541920" cy="3291086"/>
          </a:xfrm>
        </p:spPr>
        <p:txBody>
          <a:bodyPr/>
          <a:lstStyle/>
          <a:p>
            <a:pPr marL="342900" indent="-342900">
              <a:buClr>
                <a:schemeClr val="accent2"/>
              </a:buClr>
              <a:buFont typeface="Arial" panose="020B0604020202020204" pitchFamily="34" charset="0"/>
              <a:buChar char="•"/>
            </a:pPr>
            <a:r>
              <a:rPr lang="en-US" dirty="0"/>
              <a:t>Darbo vietos kultūra yra sudėtinga sąvoka, tačiau viena iš nuoseklių išvadų yra ta, kad dažnai organizacijos kultūrą lemia žmonės, esantys organizacijos viršuje, t. y. trečiojo sektoriaus organizacijos vadovai dažnai rodo pavyzdį, kuriuo seka darbuotojai.</a:t>
            </a:r>
          </a:p>
          <a:p>
            <a:pPr marL="342900" indent="-342900">
              <a:buClr>
                <a:schemeClr val="accent2"/>
              </a:buClr>
              <a:buFont typeface="Arial" panose="020B0604020202020204" pitchFamily="34" charset="0"/>
              <a:buChar char="•"/>
            </a:pPr>
            <a:r>
              <a:rPr lang="en-US" dirty="0"/>
              <a:t>Kai komandos nariai iš jūsų, kaip vadovo, gauna darbinius pranešimus ne darbo valandomis, jie gali manyti, kad reaguoti nedelsiant yra norma.</a:t>
            </a:r>
          </a:p>
          <a:p>
            <a:pPr marL="342900" indent="-342900">
              <a:buClr>
                <a:schemeClr val="accent2"/>
              </a:buClr>
              <a:buFont typeface="Arial" panose="020B0604020202020204" pitchFamily="34" charset="0"/>
              <a:buChar char="•"/>
            </a:pPr>
            <a:r>
              <a:rPr lang="en-US" dirty="0"/>
              <a:t>Nors kartais gali prireikti skirti papildomų valandų, kad jūsų organizacijos paslaugos veiktų, stenkitės nesikreipti į komandos narius ne jų darbo valandomis ir nesuteikti jiems teisės atsijungti. </a:t>
            </a:r>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835671" y="704288"/>
            <a:ext cx="7541920" cy="992652"/>
          </a:xfrm>
        </p:spPr>
        <p:txBody>
          <a:bodyPr/>
          <a:lstStyle/>
          <a:p>
            <a:r>
              <a:rPr lang="en-US" b="1" dirty="0"/>
              <a:t>Išjungimo kultūros skatinimas</a:t>
            </a:r>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3">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314023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Ankstesniame skirsnyje buvo pateikti praktiniai patarimai ir modeliai, siekiant apžvelgti, kas yra skaitmeninis nuovargis. </a:t>
            </a:r>
          </a:p>
          <a:p>
            <a:pPr marL="342900" indent="-342900">
              <a:buBlip>
                <a:blip r:embed="rId3"/>
              </a:buBlip>
            </a:pPr>
            <a:endParaRPr lang="en-GB" dirty="0"/>
          </a:p>
          <a:p>
            <a:pPr marL="342900" indent="-342900">
              <a:buBlip>
                <a:blip r:embed="rId3"/>
              </a:buBlip>
            </a:pPr>
            <a:r>
              <a:rPr lang="en-GB" dirty="0"/>
              <a:t>Šiame skyriuje pateikiamas darbdaviams naudingų išteklių sąrašas, kuris, remiantis tyrimu ¨Global Culture Report¨, yra paprastas praktinis skaitmeninio nuovargio prevencijos vadovas. O. C. Tanner ištyrė, kaip sparčiai keičiasi darbo vietos visame pasaulyje plintant skaitmeninimui.</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Naudingi šaltiniai </a:t>
            </a:r>
            <a:r>
              <a:rPr lang="en-GB"/>
              <a:t>darbdaviams</a:t>
            </a:r>
            <a:endParaRPr lang="en-US" dirty="0"/>
          </a:p>
        </p:txBody>
      </p:sp>
      <p:pic>
        <p:nvPicPr>
          <p:cNvPr id="6" name="Gráfico 5" descr="Cámara de vídeo con relleno sólido">
            <a:extLst>
              <a:ext uri="{FF2B5EF4-FFF2-40B4-BE49-F238E27FC236}">
                <a16:creationId xmlns:a16="http://schemas.microsoft.com/office/drawing/2014/main" id="{383256BA-130F-5C1C-A0B0-DCDE890DE7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4852008"/>
            <a:ext cx="1022017" cy="1022017"/>
          </a:xfrm>
          <a:prstGeom prst="rect">
            <a:avLst/>
          </a:prstGeom>
        </p:spPr>
      </p:pic>
      <p:sp>
        <p:nvSpPr>
          <p:cNvPr id="7" name="CuadroTexto 5">
            <a:extLst>
              <a:ext uri="{FF2B5EF4-FFF2-40B4-BE49-F238E27FC236}">
                <a16:creationId xmlns:a16="http://schemas.microsoft.com/office/drawing/2014/main" id="{21A35FE9-FC75-91D1-8242-54847127303A}"/>
              </a:ext>
            </a:extLst>
          </p:cNvPr>
          <p:cNvSpPr txBox="1"/>
          <p:nvPr/>
        </p:nvSpPr>
        <p:spPr>
          <a:xfrm>
            <a:off x="1820398" y="5332894"/>
            <a:ext cx="6224256" cy="327077"/>
          </a:xfrm>
          <a:prstGeom prst="rect">
            <a:avLst/>
          </a:prstGeom>
          <a:noFill/>
        </p:spPr>
        <p:txBody>
          <a:bodyPr wrap="square">
            <a:spAutoFit/>
          </a:bodyPr>
          <a:lstStyle/>
          <a:p>
            <a:pPr algn="just" defTabSz="457200">
              <a:lnSpc>
                <a:spcPct val="120000"/>
              </a:lnSpc>
              <a:spcAft>
                <a:spcPts val="1000"/>
              </a:spcAft>
            </a:pPr>
            <a:r>
              <a:rPr lang="en-US" sz="1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Strategijos, kaip įveikti skaitmeninį nuovargį ir išlaikyti ryšį</a:t>
            </a:r>
            <a:endParaRPr lang="es-ES" sz="140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72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173574"/>
            <a:ext cx="10595237" cy="3272344"/>
          </a:xfrm>
        </p:spPr>
        <p:txBody>
          <a:bodyPr/>
          <a:lstStyle/>
          <a:p>
            <a:pPr marL="342900" indent="-342900">
              <a:buBlip>
                <a:blip r:embed="rId3"/>
              </a:buBlip>
            </a:pPr>
            <a:r>
              <a:rPr lang="en-GB" dirty="0"/>
              <a:t>Įvairių programėlių naudojimas gali būti priskiriamas e. psichikos sveikatos kategorijai. </a:t>
            </a:r>
          </a:p>
          <a:p>
            <a:pPr marL="342900" indent="-342900">
              <a:buBlip>
                <a:blip r:embed="rId3"/>
              </a:buBlip>
            </a:pPr>
            <a:endParaRPr lang="en-GB" dirty="0"/>
          </a:p>
          <a:p>
            <a:pPr marL="342900" indent="-342900">
              <a:buBlip>
                <a:blip r:embed="rId3"/>
              </a:buBlip>
            </a:pPr>
            <a:r>
              <a:rPr lang="en-GB" dirty="0"/>
              <a:t>Savipagalba apima daugybę daugialypės terpės (teksto, grafikos, garso ir vaizdo įrašų) ir interaktyvių elementų, turi skirtingus tikslus, pavyzdžiui: sumažinti laiko, praleidžiamo prie ekrano, kiekį arba valdyti stresines situacijas.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Programėlės, gerinančios </a:t>
            </a:r>
            <a:r>
              <a:rPr lang="en-US" dirty="0"/>
              <a:t>komandos narių </a:t>
            </a:r>
            <a:r>
              <a:rPr lang="en-GB" dirty="0"/>
              <a:t>gerovę </a:t>
            </a:r>
          </a:p>
        </p:txBody>
      </p:sp>
      <p:sp>
        <p:nvSpPr>
          <p:cNvPr id="7" name="CuadroTexto 5">
            <a:extLst>
              <a:ext uri="{FF2B5EF4-FFF2-40B4-BE49-F238E27FC236}">
                <a16:creationId xmlns:a16="http://schemas.microsoft.com/office/drawing/2014/main" id="{21A35FE9-FC75-91D1-8242-54847127303A}"/>
              </a:ext>
            </a:extLst>
          </p:cNvPr>
          <p:cNvSpPr txBox="1"/>
          <p:nvPr/>
        </p:nvSpPr>
        <p:spPr>
          <a:xfrm>
            <a:off x="1700476" y="5332894"/>
            <a:ext cx="6224256" cy="327077"/>
          </a:xfrm>
          <a:prstGeom prst="rect">
            <a:avLst/>
          </a:prstGeom>
          <a:noFill/>
        </p:spPr>
        <p:txBody>
          <a:bodyPr wrap="square">
            <a:spAutoFit/>
          </a:bodyPr>
          <a:lstStyle/>
          <a:p>
            <a:pPr algn="just" defTabSz="457200">
              <a:lnSpc>
                <a:spcPct val="120000"/>
              </a:lnSpc>
              <a:spcAft>
                <a:spcPts val="1000"/>
              </a:spcAft>
            </a:pPr>
            <a:r>
              <a:rPr lang="en-GB" sz="1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10 programėlių, padedančių rūpintis savimi</a:t>
            </a:r>
          </a:p>
        </p:txBody>
      </p:sp>
      <p:pic>
        <p:nvPicPr>
          <p:cNvPr id="8" name="Gráfico 7" descr="Libro cerrado con relleno sólido">
            <a:extLst>
              <a:ext uri="{FF2B5EF4-FFF2-40B4-BE49-F238E27FC236}">
                <a16:creationId xmlns:a16="http://schemas.microsoft.com/office/drawing/2014/main" id="{3AE4051B-08CE-3F31-0B7C-EBC29713C6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708" y="4922049"/>
            <a:ext cx="821690" cy="821690"/>
          </a:xfrm>
          <a:prstGeom prst="rect">
            <a:avLst/>
          </a:prstGeom>
        </p:spPr>
      </p:pic>
    </p:spTree>
    <p:extLst>
      <p:ext uri="{BB962C8B-B14F-4D97-AF65-F5344CB8AC3E}">
        <p14:creationId xmlns:p14="http://schemas.microsoft.com/office/powerpoint/2010/main" val="38997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49132"/>
            <a:ext cx="4867011" cy="3025975"/>
          </a:xfrm>
        </p:spPr>
        <p:txBody>
          <a:bodyPr/>
          <a:lstStyle/>
          <a:p>
            <a:pPr marL="342900" indent="-342900">
              <a:buClr>
                <a:schemeClr val="accent2"/>
              </a:buClr>
              <a:buFont typeface="Arial" panose="020B0604020202020204" pitchFamily="34" charset="0"/>
              <a:buChar char="•"/>
            </a:pPr>
            <a:r>
              <a:rPr lang="en-GB" dirty="0"/>
              <a:t>"Awareness" yra programa, kurią galima atsisiųsti iš "Windows PC" ir "Apple Mac". Pagrindinė šios programėlės ypatybė yra ta, kad ji stebi, kiek laiko asmuo praleido prie įrenginio.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IE" dirty="0">
                <a:hlinkClick r:id="rId2"/>
              </a:rPr>
              <a:t>Informuotumas | Futureproof (iamfutureproof.com)</a:t>
            </a:r>
            <a:endParaRPr lang="en-ZA"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Informuotumas</a:t>
            </a:r>
          </a:p>
        </p:txBody>
      </p:sp>
      <p:pic>
        <p:nvPicPr>
          <p:cNvPr id="5" name="Imagen 5" descr="Un dibujo de una persona&#10;&#10;Descripción generada automáticamente con confianza baja">
            <a:extLst>
              <a:ext uri="{FF2B5EF4-FFF2-40B4-BE49-F238E27FC236}">
                <a16:creationId xmlns:a16="http://schemas.microsoft.com/office/drawing/2014/main" id="{10C94960-9FEE-E93F-2EBB-1B90C1922943}"/>
              </a:ext>
            </a:extLst>
          </p:cNvPr>
          <p:cNvPicPr>
            <a:picLocks noGrp="1" noChangeAspect="1"/>
          </p:cNvPicPr>
          <p:nvPr>
            <p:ph type="pic" sz="quarter" idx="42"/>
          </p:nvPr>
        </p:nvPicPr>
        <p:blipFill rotWithShape="1">
          <a:blip r:embed="rId3">
            <a:grayscl/>
          </a:blip>
          <a:srcRect l="2257" r="2257"/>
          <a:stretch/>
        </p:blipFill>
        <p:spPr>
          <a:xfrm>
            <a:off x="6096000" y="1452563"/>
            <a:ext cx="6096000" cy="4256087"/>
          </a:xfrm>
          <a:prstGeom prst="rect">
            <a:avLst/>
          </a:prstGeom>
        </p:spPr>
      </p:pic>
    </p:spTree>
    <p:extLst>
      <p:ext uri="{BB962C8B-B14F-4D97-AF65-F5344CB8AC3E}">
        <p14:creationId xmlns:p14="http://schemas.microsoft.com/office/powerpoint/2010/main" val="37570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16012"/>
            <a:ext cx="4867011" cy="3025975"/>
          </a:xfrm>
        </p:spPr>
        <p:txBody>
          <a:bodyPr/>
          <a:lstStyle/>
          <a:p>
            <a:pPr marL="342900" indent="-342900">
              <a:buClr>
                <a:schemeClr val="accent2"/>
              </a:buClr>
              <a:buFont typeface="Arial" panose="020B0604020202020204" pitchFamily="34" charset="0"/>
              <a:buChar char="•"/>
            </a:pPr>
            <a:r>
              <a:rPr lang="en-GB" dirty="0"/>
              <a:t>Be to, jame yra galimybė įjungti pranešimus ir kas valandą nepertraukiamai naudojant kompiuterį jis skleidžia garsą.  Todėl pagrindinis šios programos tikslas - atkreipti dėmesį į nepertraukiamai naudojamus įrenginius ir paskatinti juos padaryti pertrauką. </a:t>
            </a:r>
            <a:endParaRPr lang="en-ZA"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Informuotumas</a:t>
            </a:r>
          </a:p>
        </p:txBody>
      </p:sp>
      <p:pic>
        <p:nvPicPr>
          <p:cNvPr id="5" name="Imagen 5" descr="Un dibujo de una persona&#10;&#10;Descripción generada automáticamente con confianza baja">
            <a:extLst>
              <a:ext uri="{FF2B5EF4-FFF2-40B4-BE49-F238E27FC236}">
                <a16:creationId xmlns:a16="http://schemas.microsoft.com/office/drawing/2014/main" id="{10C94960-9FEE-E93F-2EBB-1B90C1922943}"/>
              </a:ext>
            </a:extLst>
          </p:cNvPr>
          <p:cNvPicPr>
            <a:picLocks noGrp="1" noChangeAspect="1"/>
          </p:cNvPicPr>
          <p:nvPr>
            <p:ph type="pic" sz="quarter" idx="42"/>
          </p:nvPr>
        </p:nvPicPr>
        <p:blipFill rotWithShape="1">
          <a:blip r:embed="rId2">
            <a:grayscl/>
          </a:blip>
          <a:srcRect l="2257" r="2257"/>
          <a:stretch/>
        </p:blipFill>
        <p:spPr>
          <a:xfrm>
            <a:off x="6096000" y="1452563"/>
            <a:ext cx="6096000" cy="4256087"/>
          </a:xfrm>
          <a:prstGeom prst="rect">
            <a:avLst/>
          </a:prstGeom>
        </p:spPr>
      </p:pic>
    </p:spTree>
    <p:extLst>
      <p:ext uri="{BB962C8B-B14F-4D97-AF65-F5344CB8AC3E}">
        <p14:creationId xmlns:p14="http://schemas.microsoft.com/office/powerpoint/2010/main" val="8149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09402" y="1652980"/>
            <a:ext cx="4867011" cy="3025975"/>
          </a:xfrm>
        </p:spPr>
        <p:txBody>
          <a:bodyPr/>
          <a:lstStyle/>
          <a:p>
            <a:pPr marL="342900" indent="-342900">
              <a:buClr>
                <a:schemeClr val="accent2"/>
              </a:buClr>
              <a:buFont typeface="Arial" panose="020B0604020202020204" pitchFamily="34" charset="0"/>
              <a:buChar char="•"/>
            </a:pPr>
            <a:r>
              <a:rPr lang="en-GB" dirty="0"/>
              <a:t>Šios programėlės - tai meditacijos programėlės, skirtos įvairioms temoms, įskaitant nerimą, stresą ir miegą. </a:t>
            </a:r>
          </a:p>
          <a:p>
            <a:pPr marL="342900" indent="-342900">
              <a:buClr>
                <a:schemeClr val="accent2"/>
              </a:buClr>
              <a:buFont typeface="Arial" panose="020B0604020202020204" pitchFamily="34" charset="0"/>
              <a:buChar char="•"/>
            </a:pPr>
            <a:r>
              <a:rPr lang="en-GB" dirty="0"/>
              <a:t>Šių programėlių idėja - valdyti kasdienio darbo sukeliamas situacijas. </a:t>
            </a:r>
          </a:p>
          <a:p>
            <a:pPr marL="342900" indent="-342900">
              <a:buClr>
                <a:schemeClr val="accent2"/>
              </a:buClr>
              <a:buFont typeface="Arial" panose="020B0604020202020204" pitchFamily="34" charset="0"/>
              <a:buChar char="•"/>
            </a:pPr>
            <a:r>
              <a:rPr lang="en-GB" dirty="0">
                <a:hlinkClick r:id="rId2"/>
              </a:rPr>
              <a:t>Calm - 1. meditacijos ir miego programėlė</a:t>
            </a:r>
            <a:endParaRPr lang="en-GB" dirty="0"/>
          </a:p>
          <a:p>
            <a:pPr marL="342900" indent="-342900">
              <a:buClr>
                <a:schemeClr val="accent2"/>
              </a:buClr>
              <a:buFont typeface="Arial" panose="020B0604020202020204" pitchFamily="34" charset="0"/>
              <a:buChar char="•"/>
            </a:pPr>
            <a:r>
              <a:rPr lang="en-GB" dirty="0">
                <a:hlinkClick r:id="rId3"/>
              </a:rPr>
              <a:t>Paprasta meditacija ir miegas - "Headspace</a:t>
            </a: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a:xfrm>
            <a:off x="685415" y="459911"/>
            <a:ext cx="4990998" cy="992652"/>
          </a:xfrm>
        </p:spPr>
        <p:txBody>
          <a:bodyPr/>
          <a:lstStyle/>
          <a:p>
            <a:r>
              <a:rPr lang="en-ZA" dirty="0"/>
              <a:t>Programėlė "Calm" arba "Headspace</a:t>
            </a:r>
          </a:p>
        </p:txBody>
      </p:sp>
      <p:pic>
        <p:nvPicPr>
          <p:cNvPr id="7" name="Imagen 3" descr="Un pájaro parado en un cuerpo de agua&#10;&#10;Descripción generada automáticamente con confianza baja">
            <a:extLst>
              <a:ext uri="{FF2B5EF4-FFF2-40B4-BE49-F238E27FC236}">
                <a16:creationId xmlns:a16="http://schemas.microsoft.com/office/drawing/2014/main" id="{AEB17130-D9C4-3159-A04E-34F30B4BEDC0}"/>
              </a:ext>
            </a:extLst>
          </p:cNvPr>
          <p:cNvPicPr>
            <a:picLocks noGrp="1" noChangeAspect="1"/>
          </p:cNvPicPr>
          <p:nvPr>
            <p:ph type="pic" sz="quarter" idx="42"/>
          </p:nvPr>
        </p:nvPicPr>
        <p:blipFill rotWithShape="1">
          <a:blip r:embed="rId4">
            <a:grayscl/>
          </a:blip>
          <a:srcRect l="9791" r="9791"/>
          <a:stretch/>
        </p:blipFill>
        <p:spPr>
          <a:xfrm>
            <a:off x="6096000" y="1452563"/>
            <a:ext cx="6096000" cy="4256087"/>
          </a:xfrm>
          <a:prstGeom prst="rect">
            <a:avLst/>
          </a:prstGeom>
        </p:spPr>
      </p:pic>
    </p:spTree>
    <p:extLst>
      <p:ext uri="{BB962C8B-B14F-4D97-AF65-F5344CB8AC3E}">
        <p14:creationId xmlns:p14="http://schemas.microsoft.com/office/powerpoint/2010/main" val="36853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Įvadas į skaitmeninę sveikatą ir gerovę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81276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49132"/>
            <a:ext cx="4867011" cy="3025975"/>
          </a:xfrm>
        </p:spPr>
        <p:txBody>
          <a:bodyPr/>
          <a:lstStyle/>
          <a:p>
            <a:pPr marL="342900" indent="-342900">
              <a:buClr>
                <a:schemeClr val="accent2"/>
              </a:buClr>
              <a:buFont typeface="Arial" panose="020B0604020202020204" pitchFamily="34" charset="0"/>
              <a:buChar char="•"/>
            </a:pPr>
            <a:r>
              <a:rPr lang="en-GB" dirty="0"/>
              <a:t>Ši programėlė primena, kad visą dieną sėdėdami turėtumėte pertraukėlę. </a:t>
            </a:r>
          </a:p>
          <a:p>
            <a:pPr marL="342900" indent="-342900">
              <a:buClr>
                <a:schemeClr val="accent2"/>
              </a:buClr>
              <a:buFont typeface="Arial" panose="020B0604020202020204" pitchFamily="34" charset="0"/>
              <a:buChar char="•"/>
            </a:pPr>
            <a:r>
              <a:rPr lang="en-GB" dirty="0"/>
              <a:t>Kaip matome, sėdėjimas visą dieną sukelia nemažai nepatogumų, pavyzdžiui, prastą kraujotaką arba nugaros ir kaklo problemas.</a:t>
            </a:r>
          </a:p>
          <a:p>
            <a:pPr marL="0" indent="0">
              <a:buClr>
                <a:schemeClr val="accent2"/>
              </a:buClr>
            </a:pPr>
            <a:endParaRPr lang="en-GB" dirty="0">
              <a:hlinkClick r:id="rId2"/>
            </a:endParaRPr>
          </a:p>
          <a:p>
            <a:pPr marL="342900" indent="-342900">
              <a:buClr>
                <a:schemeClr val="accent2"/>
              </a:buClr>
              <a:buFont typeface="Arial" panose="020B0604020202020204" pitchFamily="34" charset="0"/>
              <a:buChar char="•"/>
            </a:pPr>
            <a:r>
              <a:rPr lang="en-GB" dirty="0">
                <a:hlinkClick r:id="rId2"/>
              </a:rPr>
              <a:t>Atsistokite! Darbo pertraukos laikmatis App Store (apple.com)</a:t>
            </a: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a:xfrm>
            <a:off x="939687" y="777507"/>
            <a:ext cx="4990998" cy="992652"/>
          </a:xfrm>
        </p:spPr>
        <p:txBody>
          <a:bodyPr/>
          <a:lstStyle/>
          <a:p>
            <a:r>
              <a:rPr lang="en-ZA" dirty="0"/>
              <a:t>Atsistoti</a:t>
            </a:r>
          </a:p>
        </p:txBody>
      </p:sp>
      <p:pic>
        <p:nvPicPr>
          <p:cNvPr id="8" name="Imagen 6" descr="Un dibujo de una persona&#10;&#10;Descripción generada automáticamente con confianza baja">
            <a:extLst>
              <a:ext uri="{FF2B5EF4-FFF2-40B4-BE49-F238E27FC236}">
                <a16:creationId xmlns:a16="http://schemas.microsoft.com/office/drawing/2014/main" id="{99F24480-B8EF-C508-6A3F-B75F135CC984}"/>
              </a:ext>
            </a:extLst>
          </p:cNvPr>
          <p:cNvPicPr>
            <a:picLocks noGrp="1" noChangeAspect="1"/>
          </p:cNvPicPr>
          <p:nvPr>
            <p:ph type="pic" sz="quarter" idx="42"/>
          </p:nvPr>
        </p:nvPicPr>
        <p:blipFill rotWithShape="1">
          <a:blip r:embed="rId3">
            <a:grayscl/>
          </a:blip>
          <a:srcRect l="4550" t="-95" r="42" b="-95"/>
          <a:stretch/>
        </p:blipFill>
        <p:spPr>
          <a:xfrm>
            <a:off x="6096000" y="1452563"/>
            <a:ext cx="6096000" cy="4256087"/>
          </a:xfrm>
          <a:prstGeom prst="rect">
            <a:avLst/>
          </a:prstGeom>
          <a:effectLst/>
        </p:spPr>
      </p:pic>
    </p:spTree>
    <p:extLst>
      <p:ext uri="{BB962C8B-B14F-4D97-AF65-F5344CB8AC3E}">
        <p14:creationId xmlns:p14="http://schemas.microsoft.com/office/powerpoint/2010/main" val="402879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2067618"/>
            <a:ext cx="4867011" cy="3025975"/>
          </a:xfrm>
        </p:spPr>
        <p:txBody>
          <a:bodyPr/>
          <a:lstStyle/>
          <a:p>
            <a:pPr marL="342900" indent="-342900">
              <a:buClr>
                <a:schemeClr val="accent2"/>
              </a:buClr>
              <a:buFont typeface="Arial" panose="020B0604020202020204" pitchFamily="34" charset="0"/>
              <a:buChar char="•"/>
            </a:pPr>
            <a:r>
              <a:rPr lang="en-GB" dirty="0"/>
              <a:t>Valdant komandas virtualiai, prieš pradedant gilintis į tai, kaip valdyti komandas nuotoliniu būdu, reikia atkreipti dėmesį į keletą sąvokų ir temų.</a:t>
            </a:r>
          </a:p>
          <a:p>
            <a:pPr marL="342900" indent="-342900">
              <a:buClr>
                <a:schemeClr val="accent2"/>
              </a:buClr>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Komandų valdymas virtualiai</a:t>
            </a:r>
          </a:p>
        </p:txBody>
      </p:sp>
      <p:pic>
        <p:nvPicPr>
          <p:cNvPr id="7" name="Picture Placeholder 6" descr="Captura superior de una representación de redes con figuras de palo.">
            <a:extLst>
              <a:ext uri="{FF2B5EF4-FFF2-40B4-BE49-F238E27FC236}">
                <a16:creationId xmlns:a16="http://schemas.microsoft.com/office/drawing/2014/main" id="{AFD54034-F2BD-FD66-E2A1-5FD6322CE9A0}"/>
              </a:ext>
            </a:extLst>
          </p:cNvPr>
          <p:cNvPicPr>
            <a:picLocks noGrp="1" noChangeAspect="1"/>
          </p:cNvPicPr>
          <p:nvPr>
            <p:ph type="pic" sz="quarter" idx="42"/>
          </p:nvPr>
        </p:nvPicPr>
        <p:blipFill>
          <a:blip r:embed="rId2">
            <a:grayscl/>
          </a:blip>
          <a:srcRect l="2343" r="2343"/>
          <a:stretch/>
        </p:blipFill>
        <p:spPr>
          <a:xfrm>
            <a:off x="6096000" y="1452563"/>
            <a:ext cx="6096000" cy="4256087"/>
          </a:xfrm>
          <a:prstGeom prst="rect">
            <a:avLst/>
          </a:prstGeom>
          <a:effectLst/>
        </p:spPr>
      </p:pic>
    </p:spTree>
    <p:extLst>
      <p:ext uri="{BB962C8B-B14F-4D97-AF65-F5344CB8AC3E}">
        <p14:creationId xmlns:p14="http://schemas.microsoft.com/office/powerpoint/2010/main" val="10569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92828"/>
            <a:ext cx="5040405" cy="3272344"/>
          </a:xfrm>
        </p:spPr>
        <p:txBody>
          <a:bodyPr/>
          <a:lstStyle/>
          <a:p>
            <a:pPr marL="342900" indent="-342900">
              <a:buBlip>
                <a:blip r:embed="rId3"/>
              </a:buBlip>
            </a:pPr>
            <a:r>
              <a:rPr lang="en-GB" dirty="0"/>
              <a:t>Andrea Broughton savo pranešime apie psichikos sveikatą darbo vietoje po Kovido (2021 m.) Užimtumo ir socialinių reikalų komitete kalbėjo apie tam tikrą nuotolinio darbo naudą ir riziką. </a:t>
            </a:r>
          </a:p>
          <a:p>
            <a:pPr marL="0" indent="0"/>
            <a:endParaRPr lang="en-GB" dirty="0"/>
          </a:p>
          <a:p>
            <a:pPr marL="0" indent="0" algn="ctr"/>
            <a:r>
              <a:rPr lang="en-GB" b="1" dirty="0">
                <a:solidFill>
                  <a:schemeClr val="bg1"/>
                </a:solidFill>
                <a:highlight>
                  <a:srgbClr val="008000"/>
                </a:highlight>
              </a:rPr>
              <a:t> Jei norite peržiūrėti, spustelėkite paveikslėlį ir spustelėkite žaisti</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Komandų valdymas virtualiai</a:t>
            </a:r>
          </a:p>
        </p:txBody>
      </p:sp>
      <p:pic>
        <p:nvPicPr>
          <p:cNvPr id="2" name="Picture 1">
            <a:extLst>
              <a:ext uri="{FF2B5EF4-FFF2-40B4-BE49-F238E27FC236}">
                <a16:creationId xmlns:a16="http://schemas.microsoft.com/office/drawing/2014/main" id="{7F3C69C3-9C52-AB3E-9F1A-EC9B71EED600}"/>
              </a:ext>
            </a:extLst>
          </p:cNvPr>
          <p:cNvPicPr>
            <a:picLocks noChangeAspect="1"/>
          </p:cNvPicPr>
          <p:nvPr/>
        </p:nvPicPr>
        <p:blipFill>
          <a:blip r:embed="rId4"/>
          <a:stretch>
            <a:fillRect/>
          </a:stretch>
        </p:blipFill>
        <p:spPr>
          <a:xfrm>
            <a:off x="6475956" y="1998543"/>
            <a:ext cx="4849752" cy="2598509"/>
          </a:xfrm>
          <a:prstGeom prst="rect">
            <a:avLst/>
          </a:prstGeom>
        </p:spPr>
      </p:pic>
    </p:spTree>
    <p:extLst>
      <p:ext uri="{BB962C8B-B14F-4D97-AF65-F5344CB8AC3E}">
        <p14:creationId xmlns:p14="http://schemas.microsoft.com/office/powerpoint/2010/main" val="377350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dirty="0"/>
              <a:t>Kaip matome, yra nuotolinio darbo privalumų ir trūkumų. Tačiau kaip organizacijoms jį išnaudoti kuo geriau? Kokie yra pagrindiniai veiksniai, leidžiantys pasiekti pusiausvyrą? </a:t>
            </a:r>
          </a:p>
          <a:p>
            <a:pPr marL="342900" indent="-342900">
              <a:buBlip>
                <a:blip r:embed="rId3"/>
              </a:buBlip>
            </a:pPr>
            <a:r>
              <a:rPr lang="en-GB" b="1" dirty="0">
                <a:solidFill>
                  <a:schemeClr val="accent2"/>
                </a:solidFill>
              </a:rPr>
              <a:t>Mišrus darbas: </a:t>
            </a:r>
            <a:r>
              <a:rPr lang="en-GB" dirty="0"/>
              <a:t>Hibridinis darbas - tai toks darbo būdas, kai derinamas tiesioginis ir nuotolinis darbas. Pabrėžiama, kad leidžiant taikyti hibridinį modelį, kai kurie privalumai gali suderinti darbo patirtį, vietą ir individualius pageidavimus su pačiu darbu. </a:t>
            </a:r>
          </a:p>
          <a:p>
            <a:pPr marL="342900" indent="-342900">
              <a:buBlip>
                <a:blip r:embed="rId3"/>
              </a:buBlip>
            </a:pPr>
            <a:r>
              <a:rPr lang="en-GB" dirty="0"/>
              <a:t>Be to, hibridinis darbas yra novatoriškas požiūris, leidžiantis darbuotojams klestėti (Global Culture Report, 2022).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Komandų valdymas virtualiai</a:t>
            </a:r>
          </a:p>
        </p:txBody>
      </p:sp>
    </p:spTree>
    <p:extLst>
      <p:ext uri="{BB962C8B-B14F-4D97-AF65-F5344CB8AC3E}">
        <p14:creationId xmlns:p14="http://schemas.microsoft.com/office/powerpoint/2010/main" val="169909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Skaitmeninės lyderystės stiprybė: </a:t>
            </a:r>
            <a:r>
              <a:rPr lang="en-GB" dirty="0"/>
              <a:t>Darbuotojai turi būti įkvėpti pozityvaus lyderio, kuris klesti ir prisiima atsakomybę. Iš lyderių tikimasi, kad jie numatys darbuotojų įsitraukimo lygį.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Kiekvienas pokytis prasideda nuo vadovo, todėl jis turėtų aiškiai remti darbuotojus ir užtikrinti, kad visi jie eitų teisingu keliu. Nepamirškite, kad dėl socialinės sąveikos trūkumo žmonės yra linkę mažiau išreikšti save per ekraną, todėl gali praleisti daugiau savo poreikių.</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Komandų valdymas virtualiai</a:t>
            </a:r>
          </a:p>
        </p:txBody>
      </p:sp>
    </p:spTree>
    <p:extLst>
      <p:ext uri="{BB962C8B-B14F-4D97-AF65-F5344CB8AC3E}">
        <p14:creationId xmlns:p14="http://schemas.microsoft.com/office/powerpoint/2010/main" val="9103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898358" y="2036160"/>
            <a:ext cx="4867011" cy="3291086"/>
          </a:xfrm>
        </p:spPr>
        <p:txBody>
          <a:bodyPr/>
          <a:lstStyle/>
          <a:p>
            <a:pPr marL="0" indent="0">
              <a:buClr>
                <a:schemeClr val="accent2"/>
              </a:buClr>
            </a:pPr>
            <a:r>
              <a:rPr lang="en-US" dirty="0"/>
              <a:t>Tai nauji interaktyvių susitikimų būdai, kuriais siekiama užtikrinti, kad visi siektų organizacijos tikslų. Iš esmės tai yra tarpusavio mokymasis, kurio metu sprendžiamos problemos ir aptariami nauji požiūriai. </a:t>
            </a:r>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898358" y="833092"/>
            <a:ext cx="5197642" cy="992652"/>
          </a:xfrm>
        </p:spPr>
        <p:txBody>
          <a:bodyPr/>
          <a:lstStyle/>
          <a:p>
            <a:r>
              <a:rPr lang="en-US" b="1" dirty="0"/>
              <a:t>Komandos susirinkimų įtraukimas</a:t>
            </a:r>
            <a:endParaRPr lang="en-US" dirty="0"/>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10211927" y="202624"/>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ŽIŪRĖT</a:t>
            </a:r>
            <a:r>
              <a:rPr lang="en-US" dirty="0"/>
              <a:t>I </a:t>
            </a:r>
            <a:endParaRPr lang="en-IE" dirty="0"/>
          </a:p>
        </p:txBody>
      </p:sp>
      <p:pic>
        <p:nvPicPr>
          <p:cNvPr id="5" name="Picture Placeholder 4" descr="Firemen in a huddle">
            <a:hlinkClick r:id="rId3"/>
            <a:extLst>
              <a:ext uri="{FF2B5EF4-FFF2-40B4-BE49-F238E27FC236}">
                <a16:creationId xmlns:a16="http://schemas.microsoft.com/office/drawing/2014/main" id="{9366818D-7D4B-EBC7-A414-A294A16AC51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6273" r="6273"/>
          <a:stretch/>
        </p:blipFill>
        <p:spPr>
          <a:xfrm>
            <a:off x="7061200" y="1201738"/>
            <a:ext cx="5130800" cy="3913187"/>
          </a:xfrm>
          <a:prstGeom prst="rect">
            <a:avLst/>
          </a:prstGeom>
        </p:spPr>
      </p:pic>
    </p:spTree>
    <p:extLst>
      <p:ext uri="{BB962C8B-B14F-4D97-AF65-F5344CB8AC3E}">
        <p14:creationId xmlns:p14="http://schemas.microsoft.com/office/powerpoint/2010/main" val="1913219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Atvykimas ir išvykimas: </a:t>
            </a:r>
            <a:r>
              <a:rPr lang="en-GB" dirty="0"/>
              <a:t>Prieš susitikimą susitikimo organizatoriai gali pasitikrinti, kaip jaučiasi komandos nariai. Taip pat šia veikla siekiama sukurti saugią bendradarbiavimo erdvę ir geriau įsitraukti.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Išvažiuojamajame posėdyje akcentuojama savirefleksija ir užbaigimas.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Komandų valdymas virtualiai</a:t>
            </a:r>
          </a:p>
        </p:txBody>
      </p:sp>
      <p:pic>
        <p:nvPicPr>
          <p:cNvPr id="8" name="Gráfico 10" descr="Libro cerrado con relleno sólido">
            <a:extLst>
              <a:ext uri="{FF2B5EF4-FFF2-40B4-BE49-F238E27FC236}">
                <a16:creationId xmlns:a16="http://schemas.microsoft.com/office/drawing/2014/main" id="{C9D5C052-C8B3-EA7B-B92F-A335EA24C4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5030117"/>
            <a:ext cx="855980" cy="855980"/>
          </a:xfrm>
          <a:prstGeom prst="rect">
            <a:avLst/>
          </a:prstGeom>
        </p:spPr>
      </p:pic>
      <p:sp>
        <p:nvSpPr>
          <p:cNvPr id="9" name="CuadroTexto 5">
            <a:extLst>
              <a:ext uri="{FF2B5EF4-FFF2-40B4-BE49-F238E27FC236}">
                <a16:creationId xmlns:a16="http://schemas.microsoft.com/office/drawing/2014/main" id="{D35C5A88-C47B-F9A4-C859-E2447542D1B3}"/>
              </a:ext>
            </a:extLst>
          </p:cNvPr>
          <p:cNvSpPr txBox="1"/>
          <p:nvPr/>
        </p:nvSpPr>
        <p:spPr>
          <a:xfrm>
            <a:off x="1469956" y="5458107"/>
            <a:ext cx="7428672" cy="307777"/>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Kaip "Check-Ins" ir "Check-Outs" padės sukurti stipresnes komandas</a:t>
            </a:r>
            <a:endParaRPr kumimoji="0" lang="es-ES" sz="1400" b="0" i="0" u="none" strike="noStrike" kern="0" cap="none" spc="0" normalizeH="0" baseline="0" noProof="0" dirty="0">
              <a:ln>
                <a:noFill/>
              </a:ln>
              <a:solidFill>
                <a:schemeClr val="accent2">
                  <a:lumMod val="75000"/>
                </a:schemeClr>
              </a:solidFill>
              <a:effectLst/>
              <a:uLnTx/>
              <a:uFillTx/>
            </a:endParaRPr>
          </a:p>
        </p:txBody>
      </p:sp>
    </p:spTree>
    <p:extLst>
      <p:ext uri="{BB962C8B-B14F-4D97-AF65-F5344CB8AC3E}">
        <p14:creationId xmlns:p14="http://schemas.microsoft.com/office/powerpoint/2010/main" val="25956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D2D39-FAB7-5BF1-47EF-1FABBE5FB8EC}"/>
              </a:ext>
            </a:extLst>
          </p:cNvPr>
          <p:cNvSpPr>
            <a:spLocks noGrp="1"/>
          </p:cNvSpPr>
          <p:nvPr>
            <p:ph type="body" sz="quarter" idx="13"/>
          </p:nvPr>
        </p:nvSpPr>
        <p:spPr/>
        <p:txBody>
          <a:bodyPr/>
          <a:lstStyle/>
          <a:p>
            <a:r>
              <a:rPr lang="en-GB" dirty="0"/>
              <a:t>"Viskas, kas matuojama ir stebima, tobulėja."</a:t>
            </a:r>
          </a:p>
        </p:txBody>
      </p:sp>
      <p:pic>
        <p:nvPicPr>
          <p:cNvPr id="5" name="Picture Placeholder 4" descr="Close-up of wooden white and yellow ruler">
            <a:extLst>
              <a:ext uri="{FF2B5EF4-FFF2-40B4-BE49-F238E27FC236}">
                <a16:creationId xmlns:a16="http://schemas.microsoft.com/office/drawing/2014/main" id="{B2A7C3F9-00B7-B947-A6BD-6DE860638DE8}"/>
              </a:ext>
            </a:extLst>
          </p:cNvPr>
          <p:cNvPicPr>
            <a:picLocks noGrp="1" noChangeAspect="1"/>
          </p:cNvPicPr>
          <p:nvPr>
            <p:ph type="pic" sz="quarter" idx="42"/>
          </p:nvPr>
        </p:nvPicPr>
        <p:blipFill>
          <a:blip r:embed="rId2">
            <a:grayscl/>
            <a:extLst>
              <a:ext uri="{28A0092B-C50C-407E-A947-70E740481C1C}">
                <a14:useLocalDpi xmlns:a14="http://schemas.microsoft.com/office/drawing/2010/main" val="0"/>
              </a:ext>
            </a:extLst>
          </a:blip>
          <a:srcRect l="8236" r="8236"/>
          <a:stretch>
            <a:fillRect/>
          </a:stretch>
        </p:blipFill>
        <p:spPr/>
      </p:pic>
      <p:sp>
        <p:nvSpPr>
          <p:cNvPr id="6" name="Freeform 13">
            <a:extLst>
              <a:ext uri="{FF2B5EF4-FFF2-40B4-BE49-F238E27FC236}">
                <a16:creationId xmlns:a16="http://schemas.microsoft.com/office/drawing/2014/main" id="{838F27FC-227C-D8C6-CAF3-489CFB7A06F4}"/>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882CFC4-4BA7-56C6-D5AD-953CEB9E8ADF}"/>
              </a:ext>
            </a:extLst>
          </p:cNvPr>
          <p:cNvGrpSpPr/>
          <p:nvPr/>
        </p:nvGrpSpPr>
        <p:grpSpPr>
          <a:xfrm>
            <a:off x="5107779" y="748833"/>
            <a:ext cx="1487826" cy="1083162"/>
            <a:chOff x="3400450" y="986392"/>
            <a:chExt cx="1487826" cy="1083162"/>
          </a:xfrm>
        </p:grpSpPr>
        <p:sp>
          <p:nvSpPr>
            <p:cNvPr id="8" name="Freeform 15">
              <a:extLst>
                <a:ext uri="{FF2B5EF4-FFF2-40B4-BE49-F238E27FC236}">
                  <a16:creationId xmlns:a16="http://schemas.microsoft.com/office/drawing/2014/main" id="{33822C13-142F-BBCE-A33D-3BA5EE4C6D86}"/>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6">
              <a:extLst>
                <a:ext uri="{FF2B5EF4-FFF2-40B4-BE49-F238E27FC236}">
                  <a16:creationId xmlns:a16="http://schemas.microsoft.com/office/drawing/2014/main" id="{0DCCAB7F-6FE5-2795-621D-247EC6AA460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0" name="Text Placeholder 6">
            <a:extLst>
              <a:ext uri="{FF2B5EF4-FFF2-40B4-BE49-F238E27FC236}">
                <a16:creationId xmlns:a16="http://schemas.microsoft.com/office/drawing/2014/main" id="{F1CEC325-B3C8-960F-C864-5D2B427EBC6C}"/>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defRPr/>
            </a:pPr>
            <a:r>
              <a:rPr lang="en-IE" sz="2200" b="1" i="0" dirty="0"/>
              <a:t>Bobas Parsonsas</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04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3A0EB-A1E3-B021-F781-90E3C407FB24}"/>
              </a:ext>
            </a:extLst>
          </p:cNvPr>
          <p:cNvSpPr>
            <a:spLocks noGrp="1"/>
          </p:cNvSpPr>
          <p:nvPr>
            <p:ph type="body" sz="quarter" idx="18"/>
          </p:nvPr>
        </p:nvSpPr>
        <p:spPr>
          <a:xfrm>
            <a:off x="925887" y="1588078"/>
            <a:ext cx="4867011" cy="3025975"/>
          </a:xfrm>
        </p:spPr>
        <p:txBody>
          <a:bodyPr/>
          <a:lstStyle/>
          <a:p>
            <a:pPr marL="342900" indent="-342900">
              <a:buClr>
                <a:schemeClr val="accent2"/>
              </a:buClr>
              <a:buFont typeface="Arial" panose="020B0604020202020204" pitchFamily="34" charset="0"/>
              <a:buChar char="•"/>
            </a:pPr>
            <a:r>
              <a:rPr lang="en-GB" dirty="0"/>
              <a:t>Paprastai tariant, skaitmeninė detoksikacija gali būti apibrėžiama kaip atsijungimo nuo įvairių internetinių prietaisų, pavyzdžiui, išmaniųjų telefonų, kompiuterių, planšetinių kompiuterių ir pan., procesas. Kaip minėta anksčiau, pernelyg ilgas ekrano laiko naudojimas turi įtakos skaitmeninei gerovei (Lupton, 2018) ir mažina darbuotojų našumą. </a:t>
            </a:r>
          </a:p>
          <a:p>
            <a:endParaRPr lang="en-ZA" dirty="0"/>
          </a:p>
        </p:txBody>
      </p:sp>
      <p:sp>
        <p:nvSpPr>
          <p:cNvPr id="3" name="Text Placeholder 2">
            <a:extLst>
              <a:ext uri="{FF2B5EF4-FFF2-40B4-BE49-F238E27FC236}">
                <a16:creationId xmlns:a16="http://schemas.microsoft.com/office/drawing/2014/main" id="{EBFC1640-8402-A640-7B07-2009E0169D6D}"/>
              </a:ext>
            </a:extLst>
          </p:cNvPr>
          <p:cNvSpPr>
            <a:spLocks noGrp="1"/>
          </p:cNvSpPr>
          <p:nvPr>
            <p:ph type="body" sz="quarter" idx="16"/>
          </p:nvPr>
        </p:nvSpPr>
        <p:spPr>
          <a:xfrm>
            <a:off x="622784" y="459911"/>
            <a:ext cx="5652755" cy="992652"/>
          </a:xfrm>
        </p:spPr>
        <p:txBody>
          <a:bodyPr/>
          <a:lstStyle/>
          <a:p>
            <a:r>
              <a:rPr lang="en-GB" dirty="0"/>
              <a:t>Išjungimas ir skaitmeninio detoksikavimo nauda</a:t>
            </a:r>
            <a:endParaRPr lang="en-ZA" dirty="0"/>
          </a:p>
        </p:txBody>
      </p:sp>
      <p:pic>
        <p:nvPicPr>
          <p:cNvPr id="5" name="Imagen 5" descr="Enchufe eléctrico amarillo y naranja">
            <a:extLst>
              <a:ext uri="{FF2B5EF4-FFF2-40B4-BE49-F238E27FC236}">
                <a16:creationId xmlns:a16="http://schemas.microsoft.com/office/drawing/2014/main" id="{C16498AC-1D99-32D5-0C10-29F0661FE4E5}"/>
              </a:ext>
            </a:extLst>
          </p:cNvPr>
          <p:cNvPicPr>
            <a:picLocks noGrp="1" noChangeAspect="1"/>
          </p:cNvPicPr>
          <p:nvPr>
            <p:ph type="pic" sz="quarter" idx="42"/>
          </p:nvPr>
        </p:nvPicPr>
        <p:blipFill>
          <a:blip r:embed="rId2">
            <a:grayscl/>
          </a:blip>
          <a:srcRect l="2257" r="2257"/>
          <a:stretch>
            <a:fillRect/>
          </a:stretch>
        </p:blipFill>
        <p:spPr>
          <a:xfrm>
            <a:off x="6096000" y="1452563"/>
            <a:ext cx="6096000" cy="4256087"/>
          </a:xfrm>
          <a:prstGeom prst="rect">
            <a:avLst/>
          </a:prstGeom>
        </p:spPr>
      </p:pic>
    </p:spTree>
    <p:extLst>
      <p:ext uri="{BB962C8B-B14F-4D97-AF65-F5344CB8AC3E}">
        <p14:creationId xmlns:p14="http://schemas.microsoft.com/office/powerpoint/2010/main" val="151306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3A0EB-A1E3-B021-F781-90E3C407FB24}"/>
              </a:ext>
            </a:extLst>
          </p:cNvPr>
          <p:cNvSpPr>
            <a:spLocks noGrp="1"/>
          </p:cNvSpPr>
          <p:nvPr>
            <p:ph type="body" sz="quarter" idx="18"/>
          </p:nvPr>
        </p:nvSpPr>
        <p:spPr>
          <a:xfrm>
            <a:off x="647837" y="2682675"/>
            <a:ext cx="4867011" cy="3025975"/>
          </a:xfrm>
        </p:spPr>
        <p:txBody>
          <a:bodyPr/>
          <a:lstStyle/>
          <a:p>
            <a:pPr marL="342900" indent="-342900">
              <a:buClr>
                <a:schemeClr val="accent2"/>
              </a:buClr>
              <a:buFont typeface="Arial" panose="020B0604020202020204" pitchFamily="34" charset="0"/>
              <a:buChar char="•"/>
            </a:pPr>
            <a:r>
              <a:rPr lang="en-GB" dirty="0" err="1"/>
              <a:t>Remiantis Grawitch </a:t>
            </a:r>
            <a:r>
              <a:rPr lang="en-GB" dirty="0"/>
              <a:t>ir kt. 2006 m. pasiūlytu modeliu, skaitmeninės detoksikacijos strategijas sudaro septyni komponentai, kurie laikomi egzogeniniais kintamaisiais (</a:t>
            </a:r>
            <a:r>
              <a:rPr lang="en-GB" dirty="0" err="1"/>
              <a:t>Usmasakar </a:t>
            </a:r>
            <a:r>
              <a:rPr lang="en-GB" dirty="0"/>
              <a:t>ir kt., 2022). </a:t>
            </a:r>
          </a:p>
          <a:p>
            <a:endParaRPr lang="en-ZA" dirty="0"/>
          </a:p>
        </p:txBody>
      </p:sp>
      <p:sp>
        <p:nvSpPr>
          <p:cNvPr id="3" name="Text Placeholder 2">
            <a:extLst>
              <a:ext uri="{FF2B5EF4-FFF2-40B4-BE49-F238E27FC236}">
                <a16:creationId xmlns:a16="http://schemas.microsoft.com/office/drawing/2014/main" id="{EBFC1640-8402-A640-7B07-2009E0169D6D}"/>
              </a:ext>
            </a:extLst>
          </p:cNvPr>
          <p:cNvSpPr>
            <a:spLocks noGrp="1"/>
          </p:cNvSpPr>
          <p:nvPr>
            <p:ph type="body" sz="quarter" idx="16"/>
          </p:nvPr>
        </p:nvSpPr>
        <p:spPr/>
        <p:txBody>
          <a:bodyPr/>
          <a:lstStyle/>
          <a:p>
            <a:r>
              <a:rPr lang="en-GB" dirty="0"/>
              <a:t>Išjungimas ir skaitmeninio detoksikavimo nauda</a:t>
            </a:r>
            <a:endParaRPr lang="en-ZA" dirty="0"/>
          </a:p>
        </p:txBody>
      </p:sp>
      <p:pic>
        <p:nvPicPr>
          <p:cNvPr id="7" name="Marcador de contenido 3">
            <a:hlinkClick r:id="rId2"/>
            <a:extLst>
              <a:ext uri="{FF2B5EF4-FFF2-40B4-BE49-F238E27FC236}">
                <a16:creationId xmlns:a16="http://schemas.microsoft.com/office/drawing/2014/main" id="{4E84036D-FD35-6F22-3185-8B815C56DDD4}"/>
              </a:ext>
            </a:extLst>
          </p:cNvPr>
          <p:cNvPicPr>
            <a:picLocks noGrp="1" noChangeAspect="1"/>
          </p:cNvPicPr>
          <p:nvPr>
            <p:ph type="pic" sz="quarter" idx="42"/>
          </p:nvPr>
        </p:nvPicPr>
        <p:blipFill>
          <a:blip r:embed="rId3" cstate="print">
            <a:extLst>
              <a:ext uri="{28A0092B-C50C-407E-A947-70E740481C1C}">
                <a14:useLocalDpi xmlns:a14="http://schemas.microsoft.com/office/drawing/2010/main" val="0"/>
              </a:ext>
            </a:extLst>
          </a:blip>
          <a:srcRect t="4937" b="4937"/>
          <a:stretch>
            <a:fillRect/>
          </a:stretch>
        </p:blipFill>
        <p:spPr bwMode="auto">
          <a:xfrm>
            <a:off x="6096000" y="1452563"/>
            <a:ext cx="6096000" cy="4256087"/>
          </a:xfrm>
          <a:prstGeom prst="rect">
            <a:avLst/>
          </a:prstGeom>
          <a:noFill/>
          <a:ln>
            <a:noFill/>
          </a:ln>
        </p:spPr>
      </p:pic>
    </p:spTree>
    <p:extLst>
      <p:ext uri="{BB962C8B-B14F-4D97-AF65-F5344CB8AC3E}">
        <p14:creationId xmlns:p14="http://schemas.microsoft.com/office/powerpoint/2010/main" val="36399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Šiandien virtualus bendravimas tapo įprastas, ypač pandemijos metu ir po jos. Darbo vietos virto nutolusiomis vietomis, kur visi yra prisijungę prie vieno ekrano, bet nutolę nuo socialinio bendravimo.  Kaip 3</a:t>
            </a:r>
            <a:r>
              <a:rPr lang="en-GB" baseline="30000" dirty="0"/>
              <a:t>rd</a:t>
            </a:r>
            <a:r>
              <a:rPr lang="en-GB" dirty="0"/>
              <a:t> sektoriaus organizacijų vadovai matome, kad tai kelia iššūkių mūsų bendruomenėms. </a:t>
            </a:r>
          </a:p>
          <a:p>
            <a:pPr marL="342900" indent="-342900">
              <a:buBlip>
                <a:blip r:embed="rId3"/>
              </a:buBlip>
            </a:pPr>
            <a:endParaRPr lang="en-GB" dirty="0"/>
          </a:p>
          <a:p>
            <a:pPr marL="342900" indent="-342900">
              <a:buBlip>
                <a:blip r:embed="rId3"/>
              </a:buBlip>
            </a:pPr>
            <a:r>
              <a:rPr lang="en-GB" dirty="0"/>
              <a:t>Nors skaitmeninės priemonės, pavyzdžiui, vaizdo konferencijos, suteikė esminį virtualios socializacijos mechanizmą, piktnaudžiavimo ir nuolatinio ryšio rizika atkreipė daugelio gydytojų ir psichologų dėmesį, kurie mano, kad toks piktnaudžiavimas yra tiesioginė ¨perdegimo¨ pasekmė. </a:t>
            </a:r>
          </a:p>
          <a:p>
            <a:pPr marL="0" indent="0"/>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Skaitmeninė gerovė: </a:t>
            </a:r>
            <a:r>
              <a:rPr lang="en-US" dirty="0"/>
              <a:t>Pokyčių supratimas </a:t>
            </a:r>
            <a:endParaRPr lang="en-US" b="1" dirty="0"/>
          </a:p>
        </p:txBody>
      </p:sp>
    </p:spTree>
    <p:extLst>
      <p:ext uri="{BB962C8B-B14F-4D97-AF65-F5344CB8AC3E}">
        <p14:creationId xmlns:p14="http://schemas.microsoft.com/office/powerpoint/2010/main" val="33705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Susitikimai be technologijų: </a:t>
            </a:r>
            <a:r>
              <a:rPr lang="en-GB" dirty="0"/>
              <a:t>Atlikti daug užduočių trukdo naudingumas. Googlinimas ar socialinės žiniasklaidos tikrinimas gali atimti darbuotojų dėmesį. Skatinkite darbuotojus susitikti su užrašų knygele ir per komandos pasitarimus ar susirinkimus. </a:t>
            </a:r>
          </a:p>
          <a:p>
            <a:pPr marL="342900" indent="-342900">
              <a:buBlip>
                <a:blip r:embed="rId3"/>
              </a:buBlip>
            </a:pPr>
            <a:endParaRPr lang="en-GB" dirty="0"/>
          </a:p>
          <a:p>
            <a:pPr marL="342900" indent="-342900">
              <a:buBlip>
                <a:blip r:embed="rId3"/>
              </a:buBlip>
            </a:pPr>
            <a:r>
              <a:rPr lang="en-GB" b="1" dirty="0">
                <a:solidFill>
                  <a:schemeClr val="accent2"/>
                </a:solidFill>
              </a:rPr>
              <a:t>Vieno ekrano riba: </a:t>
            </a:r>
            <a:r>
              <a:rPr lang="en-GB" dirty="0"/>
              <a:t>laikykite išmaniuosius telefonus atokiau nuo savo darbo vietos, todėl prireikus, prieš pasinerdami į telefoną, įsitikinkite, kad atlikote kelis darbus. </a:t>
            </a:r>
          </a:p>
          <a:p>
            <a:pPr marL="342900" indent="-342900">
              <a:buBlip>
                <a:blip r:embed="rId3"/>
              </a:buBlip>
            </a:pPr>
            <a:endParaRPr lang="en-GB" dirty="0"/>
          </a:p>
          <a:p>
            <a:pPr marL="342900" indent="-342900">
              <a:buBlip>
                <a:blip r:embed="rId3"/>
              </a:buBlip>
            </a:pPr>
            <a:r>
              <a:rPr lang="en-GB" b="1" dirty="0">
                <a:solidFill>
                  <a:schemeClr val="accent2"/>
                </a:solidFill>
              </a:rPr>
              <a:t>Ekrano pertraukos: </a:t>
            </a:r>
            <a:r>
              <a:rPr lang="en-GB" dirty="0"/>
              <a:t>Prisiminkite metodą 20-20-20 arba naudokite kitus metodus, atitinkančius jūsų asmeninius poreikius.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Charakteristikos </a:t>
            </a:r>
          </a:p>
        </p:txBody>
      </p:sp>
    </p:spTree>
    <p:extLst>
      <p:ext uri="{BB962C8B-B14F-4D97-AF65-F5344CB8AC3E}">
        <p14:creationId xmlns:p14="http://schemas.microsoft.com/office/powerpoint/2010/main" val="24094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Langas be technikos: </a:t>
            </a:r>
            <a:r>
              <a:rPr lang="en-GB" dirty="0"/>
              <a:t>Per pietų pertrauką išjunkite visus savo prietaisus. Be to, spausdindami kai kuriuos dokumentus, skaitydami galite gauti nedidelę naudą, todėl įsitikinkite, kad darbo vieta yra gerai apšviesta. </a:t>
            </a:r>
          </a:p>
          <a:p>
            <a:pPr marL="342900" indent="-342900">
              <a:buBlip>
                <a:blip r:embed="rId3"/>
              </a:buBlip>
            </a:pPr>
            <a:endParaRPr lang="en-GB" dirty="0"/>
          </a:p>
          <a:p>
            <a:pPr marL="342900" indent="-342900">
              <a:buBlip>
                <a:blip r:embed="rId3"/>
              </a:buBlip>
            </a:pPr>
            <a:r>
              <a:rPr lang="en-GB" b="1" dirty="0">
                <a:solidFill>
                  <a:schemeClr val="accent2"/>
                </a:solidFill>
              </a:rPr>
              <a:t>Pranešimų nėra: </a:t>
            </a:r>
            <a:r>
              <a:rPr lang="en-GB" dirty="0"/>
              <a:t>Tai leis daugiau laiko skirti dėmesio. </a:t>
            </a:r>
          </a:p>
          <a:p>
            <a:pPr marL="342900" indent="-342900">
              <a:buBlip>
                <a:blip r:embed="rId3"/>
              </a:buBlip>
            </a:pPr>
            <a:endParaRPr lang="en-GB" dirty="0"/>
          </a:p>
          <a:p>
            <a:pPr marL="342900" indent="-342900">
              <a:buBlip>
                <a:blip r:embed="rId3"/>
              </a:buBlip>
            </a:pPr>
            <a:r>
              <a:rPr lang="en-GB" b="1" dirty="0">
                <a:solidFill>
                  <a:schemeClr val="accent2"/>
                </a:solidFill>
              </a:rPr>
              <a:t>Skaitmeninė dieta: </a:t>
            </a:r>
            <a:r>
              <a:rPr lang="en-GB" dirty="0"/>
              <a:t>Kai tik įmanoma, atsijunkite. Tyrimai parodė, kad trumpos pertraukėlės didina produktyvumą ir mažina streso lygį. </a:t>
            </a:r>
          </a:p>
          <a:p>
            <a:pPr marL="0" indent="0"/>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Charakteristikos </a:t>
            </a:r>
          </a:p>
        </p:txBody>
      </p:sp>
    </p:spTree>
    <p:extLst>
      <p:ext uri="{BB962C8B-B14F-4D97-AF65-F5344CB8AC3E}">
        <p14:creationId xmlns:p14="http://schemas.microsoft.com/office/powerpoint/2010/main" val="46667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Bičiulių sistema: </a:t>
            </a:r>
            <a:r>
              <a:rPr lang="en-GB" dirty="0"/>
              <a:t>Mentoriai arba vadovai, taip pat darbo kolegos yra labai svarbūs skatinant skaitmeninę detoksikaciją. Jei organizacijoje vyrauja stipri skaitmeninės gerovės kultūra, įsitikinkite, kad visi darbuotojai laikosi tos pačios nuostatos. </a:t>
            </a:r>
          </a:p>
          <a:p>
            <a:pPr marL="0" indent="0"/>
            <a:endParaRPr lang="en-GB" dirty="0"/>
          </a:p>
          <a:p>
            <a:pPr marL="342900" indent="-342900">
              <a:buBlip>
                <a:blip r:embed="rId3"/>
              </a:buBlip>
            </a:pPr>
            <a:r>
              <a:rPr lang="en-GB" dirty="0"/>
              <a:t>Būdamas vadovu galite lengvai pasinerti į darbą ir nepastebėti kai kurių pagrindinių ženklų, kad kai kuriems jūsų komandos nariams gali prireikti papildomos pagalbos. Kitame šio modulio skyriuje nagrinėsime, kaip geriau nustatyti kai kuriuos pagrindinius skaitmeninės sveikatos iššūkius, kad galėtumėte geriau padėti savo komandai. </a:t>
            </a:r>
          </a:p>
          <a:p>
            <a:pPr marL="342900" indent="-342900">
              <a:buBlip>
                <a:blip r:embed="rId3"/>
              </a:buBlip>
            </a:pPr>
            <a:r>
              <a:rPr lang="en-GB" dirty="0"/>
              <a:t>Bet pirmiausia - laikas apmąstymams.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Charakteristikos </a:t>
            </a:r>
          </a:p>
        </p:txBody>
      </p:sp>
    </p:spTree>
    <p:extLst>
      <p:ext uri="{BB962C8B-B14F-4D97-AF65-F5344CB8AC3E}">
        <p14:creationId xmlns:p14="http://schemas.microsoft.com/office/powerpoint/2010/main" val="29371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b="1" dirty="0">
                <a:solidFill>
                  <a:schemeClr val="bg1"/>
                </a:solidFill>
                <a:highlight>
                  <a:srgbClr val="008000"/>
                </a:highlight>
              </a:rPr>
              <a:t>Apmąstymų pratimas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426853"/>
          </a:xfrm>
          <a:prstGeom prst="rect">
            <a:avLst/>
          </a:prstGeom>
          <a:noFill/>
        </p:spPr>
        <p:txBody>
          <a:bodyPr wrap="square">
            <a:spAutoFit/>
          </a:bodyPr>
          <a:lstStyle/>
          <a:p>
            <a:pPr marL="457200" lvl="0" indent="-457200">
              <a:lnSpc>
                <a:spcPct val="90000"/>
              </a:lnSpc>
              <a:spcBef>
                <a:spcPts val="1000"/>
              </a:spcBef>
              <a:buClr>
                <a:srgbClr val="0D9390"/>
              </a:buClr>
              <a:buBlip>
                <a:blip r:embed="rId3"/>
              </a:buBlip>
              <a:defRPr/>
            </a:pPr>
            <a:r>
              <a:rPr lang="en-US" sz="2400" dirty="0">
                <a:solidFill>
                  <a:srgbClr val="000000"/>
                </a:solidFill>
              </a:rPr>
              <a:t>Prisiminkite 2020 m. kovą ir perėjimą prie virtualaus darbo. Apmąstykite, kaip ši transformacija paveikė jūsų vaidmenį vadovaujant komandai trečiajame sektoriuje. Apmąstykite šiuos aspektus:</a:t>
            </a:r>
          </a:p>
          <a:p>
            <a:pPr lvl="0">
              <a:lnSpc>
                <a:spcPct val="90000"/>
              </a:lnSpc>
              <a:spcBef>
                <a:spcPts val="1000"/>
              </a:spcBef>
              <a:buClr>
                <a:srgbClr val="0D9390"/>
              </a:buClr>
              <a:defRPr/>
            </a:pPr>
            <a:r>
              <a:rPr lang="en-US" sz="2400" b="1" dirty="0">
                <a:solidFill>
                  <a:srgbClr val="000000"/>
                </a:solidFill>
              </a:rPr>
              <a:t>Komandos valdymo iššūkiai:</a:t>
            </a:r>
          </a:p>
          <a:p>
            <a:pPr marL="914400" lvl="1" indent="-457200">
              <a:lnSpc>
                <a:spcPct val="90000"/>
              </a:lnSpc>
              <a:spcBef>
                <a:spcPts val="1000"/>
              </a:spcBef>
              <a:buClr>
                <a:srgbClr val="0D9390"/>
              </a:buClr>
              <a:buFont typeface="Arial" panose="020B0604020202020204" pitchFamily="34" charset="0"/>
              <a:buChar char="•"/>
              <a:defRPr/>
            </a:pPr>
            <a:r>
              <a:rPr lang="en-US" sz="2400" dirty="0">
                <a:solidFill>
                  <a:srgbClr val="000000"/>
                </a:solidFill>
              </a:rPr>
              <a:t>Ar susidūrėte su iššūkiais valdydami komandą virtualioje darbo aplinkoje?</a:t>
            </a:r>
          </a:p>
          <a:p>
            <a:pPr marL="914400" lvl="1" indent="-457200">
              <a:lnSpc>
                <a:spcPct val="90000"/>
              </a:lnSpc>
              <a:spcBef>
                <a:spcPts val="1000"/>
              </a:spcBef>
              <a:buClr>
                <a:srgbClr val="0D9390"/>
              </a:buClr>
              <a:buFont typeface="Arial" panose="020B0604020202020204" pitchFamily="34" charset="0"/>
              <a:buChar char="•"/>
              <a:defRPr/>
            </a:pPr>
            <a:r>
              <a:rPr lang="en-US" sz="2400" dirty="0">
                <a:solidFill>
                  <a:srgbClr val="000000"/>
                </a:solidFill>
              </a:rPr>
              <a:t>Jei taip, kokiose konkrečiose srityse kilo sunkumų valdant komandą</a:t>
            </a:r>
          </a:p>
          <a:p>
            <a:pPr>
              <a:lnSpc>
                <a:spcPct val="90000"/>
              </a:lnSpc>
              <a:spcBef>
                <a:spcPts val="1000"/>
              </a:spcBef>
              <a:buClr>
                <a:srgbClr val="0D9390"/>
              </a:buClr>
              <a:defRPr/>
            </a:pPr>
            <a:r>
              <a:rPr lang="en-US" sz="2400" b="1" dirty="0">
                <a:solidFill>
                  <a:srgbClr val="000000"/>
                </a:solidFill>
              </a:rPr>
              <a:t>Veiksmingos strategijos:</a:t>
            </a:r>
          </a:p>
          <a:p>
            <a:pPr marL="800100" lvl="1" indent="-342900">
              <a:lnSpc>
                <a:spcPct val="90000"/>
              </a:lnSpc>
              <a:spcBef>
                <a:spcPts val="1000"/>
              </a:spcBef>
              <a:buClr>
                <a:srgbClr val="0D9390"/>
              </a:buClr>
              <a:buFont typeface="Arial" panose="020B0604020202020204" pitchFamily="34" charset="0"/>
              <a:buChar char="•"/>
              <a:defRPr/>
            </a:pPr>
            <a:r>
              <a:rPr lang="en-US" sz="2400" dirty="0">
                <a:solidFill>
                  <a:srgbClr val="000000"/>
                </a:solidFill>
              </a:rPr>
              <a:t>Nurodykite strategijas ar praktiką, kuri pasirodė esanti veiksminga išlaikant komandos sanglaudą ir produktyvumą.</a:t>
            </a: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909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b="1" dirty="0"/>
              <a:t>Apmąstymų pratimas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26217"/>
            <a:ext cx="10595236" cy="5128583"/>
          </a:xfrm>
          <a:prstGeom prst="rect">
            <a:avLst/>
          </a:prstGeom>
          <a:noFill/>
        </p:spPr>
        <p:txBody>
          <a:bodyPr wrap="square">
            <a:spAutoFit/>
          </a:bodyPr>
          <a:lstStyle/>
          <a:p>
            <a:pPr>
              <a:lnSpc>
                <a:spcPct val="90000"/>
              </a:lnSpc>
              <a:spcBef>
                <a:spcPts val="1000"/>
              </a:spcBef>
              <a:buClr>
                <a:srgbClr val="0D9390"/>
              </a:buClr>
              <a:defRPr/>
            </a:pPr>
            <a:r>
              <a:rPr lang="en-US" sz="2400" b="1" dirty="0">
                <a:solidFill>
                  <a:srgbClr val="000000"/>
                </a:solidFill>
              </a:rPr>
              <a:t>Veiksmingos strategijos tęsinys:</a:t>
            </a:r>
          </a:p>
          <a:p>
            <a:pPr marL="800100" lvl="1" indent="-342900">
              <a:lnSpc>
                <a:spcPct val="90000"/>
              </a:lnSpc>
              <a:spcBef>
                <a:spcPts val="1000"/>
              </a:spcBef>
              <a:buClr>
                <a:srgbClr val="0D9390"/>
              </a:buClr>
              <a:buFont typeface="Arial" panose="020B0604020202020204" pitchFamily="34" charset="0"/>
              <a:buChar char="•"/>
              <a:defRPr/>
            </a:pPr>
            <a:r>
              <a:rPr lang="en-US" sz="2400" dirty="0">
                <a:solidFill>
                  <a:srgbClr val="000000"/>
                </a:solidFill>
              </a:rPr>
              <a:t>Kokių veiksmų ėmėtės kaip vadovas, kurie teigiamai prisidėjo prie jūsų komandos gerovės?</a:t>
            </a:r>
          </a:p>
          <a:p>
            <a:pPr lvl="1">
              <a:lnSpc>
                <a:spcPct val="90000"/>
              </a:lnSpc>
              <a:spcBef>
                <a:spcPts val="1000"/>
              </a:spcBef>
              <a:buClr>
                <a:srgbClr val="0D9390"/>
              </a:buClr>
              <a:defRPr/>
            </a:pPr>
            <a:r>
              <a:rPr lang="en-US" sz="2400" b="1" dirty="0">
                <a:solidFill>
                  <a:srgbClr val="000000"/>
                </a:solidFill>
              </a:rPr>
              <a:t>Peržiūrėti požiūriai:</a:t>
            </a:r>
          </a:p>
          <a:p>
            <a:pPr lvl="1">
              <a:lnSpc>
                <a:spcPct val="90000"/>
              </a:lnSpc>
              <a:spcBef>
                <a:spcPts val="1000"/>
              </a:spcBef>
              <a:buClr>
                <a:srgbClr val="0D9390"/>
              </a:buClr>
              <a:defRPr/>
            </a:pPr>
            <a:r>
              <a:rPr lang="en-US" sz="2400" dirty="0">
                <a:solidFill>
                  <a:srgbClr val="000000"/>
                </a:solidFill>
              </a:rPr>
              <a:t>Žvelgdami atgal, pagalvokite, ar yra kokių nors komandos valdymo aspektų, kuriuos dabar spręstumėte kitaip.</a:t>
            </a:r>
          </a:p>
          <a:p>
            <a:pPr lvl="1">
              <a:lnSpc>
                <a:spcPct val="90000"/>
              </a:lnSpc>
              <a:spcBef>
                <a:spcPts val="1000"/>
              </a:spcBef>
              <a:buClr>
                <a:srgbClr val="0D9390"/>
              </a:buClr>
              <a:defRPr/>
            </a:pPr>
            <a:r>
              <a:rPr lang="en-US" sz="2400" dirty="0">
                <a:solidFill>
                  <a:srgbClr val="000000"/>
                </a:solidFill>
              </a:rPr>
              <a:t>Kaip praėjusių metų įžvalgos paveikė jūsų požiūrį į virtualios komandos valdymą?</a:t>
            </a:r>
          </a:p>
          <a:p>
            <a:pPr lvl="0">
              <a:lnSpc>
                <a:spcPct val="90000"/>
              </a:lnSpc>
              <a:spcBef>
                <a:spcPts val="1000"/>
              </a:spcBef>
              <a:buClr>
                <a:srgbClr val="0D9390"/>
              </a:buClr>
              <a:defRPr/>
            </a:pPr>
            <a:r>
              <a:rPr lang="en-US" sz="2400" dirty="0">
                <a:solidFill>
                  <a:srgbClr val="000000"/>
                </a:solidFill>
              </a:rPr>
              <a:t>Šis apmąstymų pratimas skirtas padėti jums sukaupti vertingų įžvalgų iš savo patirties ir pritaikyti jas savo, kaip vadovo, atsakingo už komandos valdymą trečiajame sektoriuje, vaidmenyje.</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207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Skaitmeninės sveikatos iššūkių nustatymas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2229689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en-IE" dirty="0"/>
              <a:t>3 skyriuje sužinosite apie skaitmeninės sveikatos iššūkių identifikavimą, o būtent</a:t>
            </a:r>
          </a:p>
          <a:p>
            <a:r>
              <a:rPr lang="en-IE" dirty="0"/>
              <a:t>3.1 Bendrieji skaitmeninės sveikatos iššūkiai</a:t>
            </a:r>
          </a:p>
          <a:p>
            <a:r>
              <a:rPr lang="en-IE" dirty="0"/>
              <a:t>   - Skaitmeninis perdegimas</a:t>
            </a:r>
          </a:p>
          <a:p>
            <a:r>
              <a:rPr lang="en-IE" dirty="0"/>
              <a:t>   - Informacijos perkrova</a:t>
            </a:r>
          </a:p>
          <a:p>
            <a:r>
              <a:rPr lang="en-IE" dirty="0"/>
              <a:t>   - Susidorojimas su nuolatiniu ryšiu</a:t>
            </a:r>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3 skyrius: Skaitmeninės sveikatos iššūkių nustatymas</a:t>
            </a:r>
          </a:p>
          <a:p>
            <a:endParaRPr lang="en-US" dirty="0"/>
          </a:p>
        </p:txBody>
      </p:sp>
    </p:spTree>
    <p:extLst>
      <p:ext uri="{BB962C8B-B14F-4D97-AF65-F5344CB8AC3E}">
        <p14:creationId xmlns:p14="http://schemas.microsoft.com/office/powerpoint/2010/main" val="40569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43394"/>
            <a:ext cx="6106334" cy="3995028"/>
          </a:xfrm>
        </p:spPr>
        <p:txBody>
          <a:bodyPr/>
          <a:lstStyle/>
          <a:p>
            <a:pPr marL="0" indent="0"/>
            <a:r>
              <a:rPr lang="en-US" b="1" dirty="0"/>
              <a:t>Sunkumai susikaupti: </a:t>
            </a:r>
            <a:r>
              <a:rPr lang="en-US" dirty="0"/>
              <a:t>Pagrindinė problema, kylanti dėl intensyvaus skaitmeninio darbo, dėl kurios sumažėja dėmesys ir efektyvumas.</a:t>
            </a:r>
          </a:p>
          <a:p>
            <a:pPr marL="342900" indent="-342900">
              <a:buBlip>
                <a:blip r:embed="rId3"/>
              </a:buBlip>
            </a:pPr>
            <a:r>
              <a:rPr lang="en-US" b="1" dirty="0">
                <a:solidFill>
                  <a:schemeClr val="accent2"/>
                </a:solidFill>
              </a:rPr>
              <a:t>Akių niežėjimas, pervargimo jausmas, kaklo </a:t>
            </a:r>
            <a:r>
              <a:rPr lang="en-US" dirty="0"/>
              <a:t>ir </a:t>
            </a:r>
            <a:r>
              <a:rPr lang="en-US" b="1" dirty="0">
                <a:solidFill>
                  <a:schemeClr val="accent2"/>
                </a:solidFill>
              </a:rPr>
              <a:t>galvos skausmas </a:t>
            </a:r>
            <a:r>
              <a:rPr lang="en-US" dirty="0"/>
              <a:t>- tai tarpusavyje susiję simptomai, kurie dar labiau apsunkina susikaupimo problemas.</a:t>
            </a:r>
          </a:p>
          <a:p>
            <a:pPr marL="0" indent="0"/>
            <a:r>
              <a:rPr lang="en-US" dirty="0"/>
              <a:t>Grafiškai pavaizduoti šie simptomai persipina tarpusavyje, sustiprindami pagrindinę kovą dėl dėmesio išlaikymo ir produktyvumo skaitmeninio darbo aplinkoje.</a:t>
            </a:r>
            <a:endParaRPr lang="en-GB"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9017" y="716675"/>
            <a:ext cx="10595237" cy="803654"/>
          </a:xfrm>
        </p:spPr>
        <p:txBody>
          <a:bodyPr/>
          <a:lstStyle/>
          <a:p>
            <a:r>
              <a:rPr lang="en-US" b="1" dirty="0"/>
              <a:t>Skaitmeninio nuovargio simptomai </a:t>
            </a:r>
          </a:p>
        </p:txBody>
      </p:sp>
      <p:grpSp>
        <p:nvGrpSpPr>
          <p:cNvPr id="2" name="Group 1">
            <a:extLst>
              <a:ext uri="{FF2B5EF4-FFF2-40B4-BE49-F238E27FC236}">
                <a16:creationId xmlns:a16="http://schemas.microsoft.com/office/drawing/2014/main" id="{6D1E4CE2-F4A6-14F6-C58D-C1CC4913008B}"/>
              </a:ext>
            </a:extLst>
          </p:cNvPr>
          <p:cNvGrpSpPr/>
          <p:nvPr/>
        </p:nvGrpSpPr>
        <p:grpSpPr>
          <a:xfrm>
            <a:off x="9056570" y="3131757"/>
            <a:ext cx="750680" cy="746884"/>
            <a:chOff x="7284496" y="2127428"/>
            <a:chExt cx="2245645" cy="2249982"/>
          </a:xfrm>
        </p:grpSpPr>
        <p:grpSp>
          <p:nvGrpSpPr>
            <p:cNvPr id="3" name="Graphic 3">
              <a:extLst>
                <a:ext uri="{FF2B5EF4-FFF2-40B4-BE49-F238E27FC236}">
                  <a16:creationId xmlns:a16="http://schemas.microsoft.com/office/drawing/2014/main" id="{51A2B51D-AD86-DA15-2007-99B99480A998}"/>
                </a:ext>
              </a:extLst>
            </p:cNvPr>
            <p:cNvGrpSpPr/>
            <p:nvPr/>
          </p:nvGrpSpPr>
          <p:grpSpPr>
            <a:xfrm>
              <a:off x="7284496" y="2127428"/>
              <a:ext cx="2245645" cy="2249982"/>
              <a:chOff x="5098317" y="2100784"/>
              <a:chExt cx="2245645" cy="2249982"/>
            </a:xfrm>
            <a:solidFill>
              <a:srgbClr val="000000"/>
            </a:solidFill>
          </p:grpSpPr>
          <p:sp>
            <p:nvSpPr>
              <p:cNvPr id="9" name="Freeform 8">
                <a:extLst>
                  <a:ext uri="{FF2B5EF4-FFF2-40B4-BE49-F238E27FC236}">
                    <a16:creationId xmlns:a16="http://schemas.microsoft.com/office/drawing/2014/main" id="{14064180-4827-1179-20DB-353074DC9D84}"/>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73EED5-676D-D56D-B151-34EF0E45DDE4}"/>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FBA23B4-8859-C2F6-1A50-C247C821E726}"/>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511461E-8410-FB2B-1C9F-D5BAB049AA2E}"/>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EB947E3-B29A-FAFF-66C4-967680303AEE}"/>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8F5E4CE-16F4-A1C2-065B-03493C231A9D}"/>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C490328B-064B-A170-BAE4-759C7D3ADBD8}"/>
                </a:ext>
              </a:extLst>
            </p:cNvPr>
            <p:cNvGrpSpPr/>
            <p:nvPr/>
          </p:nvGrpSpPr>
          <p:grpSpPr>
            <a:xfrm>
              <a:off x="8878245" y="2200268"/>
              <a:ext cx="144167" cy="725714"/>
              <a:chOff x="6692066" y="2173624"/>
              <a:chExt cx="144167" cy="725714"/>
            </a:xfrm>
            <a:solidFill>
              <a:srgbClr val="00BADE"/>
            </a:solidFill>
          </p:grpSpPr>
          <p:sp>
            <p:nvSpPr>
              <p:cNvPr id="7" name="Freeform 15">
                <a:extLst>
                  <a:ext uri="{FF2B5EF4-FFF2-40B4-BE49-F238E27FC236}">
                    <a16:creationId xmlns:a16="http://schemas.microsoft.com/office/drawing/2014/main" id="{D850D446-AEFB-4166-D651-CB90B4F2BD3C}"/>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AABC99"/>
              </a:solidFill>
              <a:ln w="6040" cap="flat">
                <a:noFill/>
                <a:prstDash val="solid"/>
                <a:miter/>
              </a:ln>
            </p:spPr>
            <p:txBody>
              <a:bodyPr rtlCol="0" anchor="ctr"/>
              <a:lstStyle/>
              <a:p>
                <a:endParaRPr lang="en-US"/>
              </a:p>
            </p:txBody>
          </p:sp>
          <p:sp>
            <p:nvSpPr>
              <p:cNvPr id="8" name="Freeform 16">
                <a:extLst>
                  <a:ext uri="{FF2B5EF4-FFF2-40B4-BE49-F238E27FC236}">
                    <a16:creationId xmlns:a16="http://schemas.microsoft.com/office/drawing/2014/main" id="{3D1C6EC6-1F85-BFCF-44F2-C3335E206C46}"/>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AABC99"/>
              </a:solidFill>
              <a:ln w="6040" cap="flat">
                <a:noFill/>
                <a:prstDash val="solid"/>
                <a:miter/>
              </a:ln>
            </p:spPr>
            <p:txBody>
              <a:bodyPr rtlCol="0" anchor="ctr"/>
              <a:lstStyle/>
              <a:p>
                <a:endParaRPr lang="en-US"/>
              </a:p>
            </p:txBody>
          </p:sp>
        </p:grpSp>
      </p:grpSp>
      <p:sp>
        <p:nvSpPr>
          <p:cNvPr id="15" name="Shape 515">
            <a:extLst>
              <a:ext uri="{FF2B5EF4-FFF2-40B4-BE49-F238E27FC236}">
                <a16:creationId xmlns:a16="http://schemas.microsoft.com/office/drawing/2014/main" id="{40BE7F5E-A03D-C663-5CDD-1C6D11B20767}"/>
              </a:ext>
            </a:extLst>
          </p:cNvPr>
          <p:cNvSpPr/>
          <p:nvPr/>
        </p:nvSpPr>
        <p:spPr>
          <a:xfrm>
            <a:off x="8614410" y="2751562"/>
            <a:ext cx="1620000" cy="1620000"/>
          </a:xfrm>
          <a:prstGeom prst="arc">
            <a:avLst>
              <a:gd name="adj1" fmla="val 16155834"/>
              <a:gd name="adj2" fmla="val 16139898"/>
            </a:avLst>
          </a:prstGeom>
          <a:noFill/>
          <a:ln w="190500" cap="flat" cmpd="sng">
            <a:solidFill>
              <a:srgbClr val="90A184"/>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16" name="Graphic 15" descr="Eye with solid fill">
            <a:extLst>
              <a:ext uri="{FF2B5EF4-FFF2-40B4-BE49-F238E27FC236}">
                <a16:creationId xmlns:a16="http://schemas.microsoft.com/office/drawing/2014/main" id="{09A7DC9C-6B0D-93AC-5366-215E27793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2279" y="4595239"/>
            <a:ext cx="540000" cy="540000"/>
          </a:xfrm>
          <a:prstGeom prst="rect">
            <a:avLst/>
          </a:prstGeom>
        </p:spPr>
      </p:pic>
      <p:sp>
        <p:nvSpPr>
          <p:cNvPr id="19" name="Shape 515">
            <a:extLst>
              <a:ext uri="{FF2B5EF4-FFF2-40B4-BE49-F238E27FC236}">
                <a16:creationId xmlns:a16="http://schemas.microsoft.com/office/drawing/2014/main" id="{E55C1055-37FB-6742-5864-DC98B667C10F}"/>
              </a:ext>
            </a:extLst>
          </p:cNvPr>
          <p:cNvSpPr/>
          <p:nvPr/>
        </p:nvSpPr>
        <p:spPr>
          <a:xfrm>
            <a:off x="7332279" y="4325239"/>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0" name="Graphic 19">
            <a:extLst>
              <a:ext uri="{FF2B5EF4-FFF2-40B4-BE49-F238E27FC236}">
                <a16:creationId xmlns:a16="http://schemas.microsoft.com/office/drawing/2014/main" id="{013A551D-47FC-A212-7D5A-610995729E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02279" y="1894350"/>
            <a:ext cx="540000" cy="540000"/>
          </a:xfrm>
          <a:prstGeom prst="rect">
            <a:avLst/>
          </a:prstGeom>
        </p:spPr>
      </p:pic>
      <p:sp>
        <p:nvSpPr>
          <p:cNvPr id="21" name="Shape 515">
            <a:extLst>
              <a:ext uri="{FF2B5EF4-FFF2-40B4-BE49-F238E27FC236}">
                <a16:creationId xmlns:a16="http://schemas.microsoft.com/office/drawing/2014/main" id="{59015249-87C8-5673-3B20-76E697516700}"/>
              </a:ext>
            </a:extLst>
          </p:cNvPr>
          <p:cNvSpPr/>
          <p:nvPr/>
        </p:nvSpPr>
        <p:spPr>
          <a:xfrm>
            <a:off x="7332279" y="1624350"/>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2" name="Graphic 21">
            <a:extLst>
              <a:ext uri="{FF2B5EF4-FFF2-40B4-BE49-F238E27FC236}">
                <a16:creationId xmlns:a16="http://schemas.microsoft.com/office/drawing/2014/main" id="{13E89F1C-7A5C-77D8-7FE6-0D67F25473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620665" y="4596418"/>
            <a:ext cx="540000" cy="537641"/>
          </a:xfrm>
          <a:prstGeom prst="rect">
            <a:avLst/>
          </a:prstGeom>
        </p:spPr>
      </p:pic>
      <p:sp>
        <p:nvSpPr>
          <p:cNvPr id="23" name="Shape 515">
            <a:extLst>
              <a:ext uri="{FF2B5EF4-FFF2-40B4-BE49-F238E27FC236}">
                <a16:creationId xmlns:a16="http://schemas.microsoft.com/office/drawing/2014/main" id="{DC3A4793-8A9F-0244-A013-229AA9296061}"/>
              </a:ext>
            </a:extLst>
          </p:cNvPr>
          <p:cNvSpPr/>
          <p:nvPr/>
        </p:nvSpPr>
        <p:spPr>
          <a:xfrm>
            <a:off x="10350665" y="4325239"/>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4" name="Graphic 23">
            <a:extLst>
              <a:ext uri="{FF2B5EF4-FFF2-40B4-BE49-F238E27FC236}">
                <a16:creationId xmlns:a16="http://schemas.microsoft.com/office/drawing/2014/main" id="{3772C15F-8398-51BA-4386-0ADC0A0441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620665" y="1894350"/>
            <a:ext cx="540000" cy="540000"/>
          </a:xfrm>
          <a:prstGeom prst="rect">
            <a:avLst/>
          </a:prstGeom>
        </p:spPr>
      </p:pic>
      <p:sp>
        <p:nvSpPr>
          <p:cNvPr id="25" name="Shape 515">
            <a:extLst>
              <a:ext uri="{FF2B5EF4-FFF2-40B4-BE49-F238E27FC236}">
                <a16:creationId xmlns:a16="http://schemas.microsoft.com/office/drawing/2014/main" id="{5E8D4C04-CC59-3482-974E-EF1B68CC3A8D}"/>
              </a:ext>
            </a:extLst>
          </p:cNvPr>
          <p:cNvSpPr/>
          <p:nvPr/>
        </p:nvSpPr>
        <p:spPr>
          <a:xfrm>
            <a:off x="10350665" y="1624350"/>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sp>
        <p:nvSpPr>
          <p:cNvPr id="29" name="Arrow: Right 28">
            <a:extLst>
              <a:ext uri="{FF2B5EF4-FFF2-40B4-BE49-F238E27FC236}">
                <a16:creationId xmlns:a16="http://schemas.microsoft.com/office/drawing/2014/main" id="{002482F5-0E6B-2CF1-E5CC-9A2C7C97C506}"/>
              </a:ext>
            </a:extLst>
          </p:cNvPr>
          <p:cNvSpPr/>
          <p:nvPr/>
        </p:nvSpPr>
        <p:spPr>
          <a:xfrm rot="2924404">
            <a:off x="8444128" y="2641411"/>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Arrow: Right 29">
            <a:extLst>
              <a:ext uri="{FF2B5EF4-FFF2-40B4-BE49-F238E27FC236}">
                <a16:creationId xmlns:a16="http://schemas.microsoft.com/office/drawing/2014/main" id="{5C3BA75C-3C95-4BC9-FDD7-B7F7EE4FB661}"/>
              </a:ext>
            </a:extLst>
          </p:cNvPr>
          <p:cNvSpPr/>
          <p:nvPr/>
        </p:nvSpPr>
        <p:spPr>
          <a:xfrm rot="8018514">
            <a:off x="10156814" y="2675724"/>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Arrow: Right 30">
            <a:extLst>
              <a:ext uri="{FF2B5EF4-FFF2-40B4-BE49-F238E27FC236}">
                <a16:creationId xmlns:a16="http://schemas.microsoft.com/office/drawing/2014/main" id="{6B2F60FC-D41A-04A3-9F38-49CFAD183AB5}"/>
              </a:ext>
            </a:extLst>
          </p:cNvPr>
          <p:cNvSpPr/>
          <p:nvPr/>
        </p:nvSpPr>
        <p:spPr>
          <a:xfrm rot="19368362">
            <a:off x="8420557" y="4200132"/>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Arrow: Right 31">
            <a:extLst>
              <a:ext uri="{FF2B5EF4-FFF2-40B4-BE49-F238E27FC236}">
                <a16:creationId xmlns:a16="http://schemas.microsoft.com/office/drawing/2014/main" id="{0C4A5F63-311B-0324-178E-E19BF2EF9B55}"/>
              </a:ext>
            </a:extLst>
          </p:cNvPr>
          <p:cNvSpPr/>
          <p:nvPr/>
        </p:nvSpPr>
        <p:spPr>
          <a:xfrm rot="13602555">
            <a:off x="10113113" y="4147403"/>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600697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Svarbiausia - suderinti gyvenimą internete ir neprisijungus prie interneto. Atsižvelgiant į tai, kad žmonės beveik neatsijungia nuo ekranų ir prie jų praleidžia apie tris valandas per dieną. (Deng ir kt., 2019). </a:t>
            </a:r>
          </a:p>
          <a:p>
            <a:pPr marL="342900" indent="-342900">
              <a:buBlip>
                <a:blip r:embed="rId3"/>
              </a:buBlip>
            </a:pPr>
            <a:endParaRPr lang="en-GB" dirty="0"/>
          </a:p>
          <a:p>
            <a:pPr marL="342900" indent="-342900">
              <a:buBlip>
                <a:blip r:embed="rId3"/>
              </a:buBlip>
            </a:pPr>
            <a:r>
              <a:rPr lang="en-GB" dirty="0"/>
              <a:t>Dėl skaitmeninės gerovės svarbos susikūrė nauja pramonė, kuri sprendžia skaitmeninės gerovės problemas, įskaitant savipagalbos literatūrą, skaitmenines priemones ir skaitmeninės detoksikacijos programas (Vanden, 2020). </a:t>
            </a:r>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Skaitmeninė gerovė: </a:t>
            </a:r>
            <a:r>
              <a:rPr lang="en-US" dirty="0"/>
              <a:t>Pasiekti pusiausvyrą </a:t>
            </a:r>
            <a:endParaRPr lang="en-US" b="1" dirty="0"/>
          </a:p>
        </p:txBody>
      </p:sp>
    </p:spTree>
    <p:extLst>
      <p:ext uri="{BB962C8B-B14F-4D97-AF65-F5344CB8AC3E}">
        <p14:creationId xmlns:p14="http://schemas.microsoft.com/office/powerpoint/2010/main" val="16767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Ryšį suprantame kaip galimybę būti prijungtam visur ir kiekviename įrenginyje (</a:t>
            </a:r>
            <a:r>
              <a:rPr lang="en-GB" b="1" dirty="0">
                <a:solidFill>
                  <a:schemeClr val="accent2"/>
                </a:solidFill>
              </a:rPr>
              <a:t>telefonuose</a:t>
            </a:r>
            <a:r>
              <a:rPr lang="en-GB" dirty="0"/>
              <a:t>, </a:t>
            </a:r>
            <a:r>
              <a:rPr lang="en-GB" b="1" dirty="0">
                <a:solidFill>
                  <a:schemeClr val="accent2"/>
                </a:solidFill>
              </a:rPr>
              <a:t>nešiojamuosiuose kompiuteriuose</a:t>
            </a:r>
            <a:r>
              <a:rPr lang="en-GB" dirty="0"/>
              <a:t>, </a:t>
            </a:r>
            <a:r>
              <a:rPr lang="en-GB" b="1" dirty="0">
                <a:solidFill>
                  <a:schemeClr val="accent2"/>
                </a:solidFill>
              </a:rPr>
              <a:t>planšetiniuose kompiuteriuose</a:t>
            </a:r>
            <a:r>
              <a:rPr lang="en-GB" dirty="0"/>
              <a:t>, </a:t>
            </a:r>
            <a:r>
              <a:rPr lang="en-GB" b="1" dirty="0">
                <a:solidFill>
                  <a:schemeClr val="accent2"/>
                </a:solidFill>
              </a:rPr>
              <a:t>išmaniuosiuose laikrodžiuose ir </a:t>
            </a:r>
            <a:r>
              <a:rPr lang="en-GB" dirty="0"/>
              <a:t>t. t.). </a:t>
            </a:r>
          </a:p>
          <a:p>
            <a:pPr marL="342900" indent="-342900">
              <a:buBlip>
                <a:blip r:embed="rId3"/>
              </a:buBlip>
            </a:pPr>
            <a:endParaRPr lang="en-GB" dirty="0"/>
          </a:p>
          <a:p>
            <a:pPr marL="342900" indent="-342900">
              <a:buBlip>
                <a:blip r:embed="rId3"/>
              </a:buBlip>
            </a:pPr>
            <a:r>
              <a:rPr lang="en-GB" dirty="0"/>
              <a:t>Kiekvieną kartą pranešimai yra raginantys, o dėl emocinio prisirišimo atsiranda tikras poreikis užmegzti ryšį su šiais prietaisais. "Google" tai apibendrina viena fraze: "Gyvenimą ir technologijas laikykite </a:t>
            </a:r>
            <a:r>
              <a:rPr lang="en-GB" dirty="0" err="1"/>
              <a:t>svarbiausiu </a:t>
            </a:r>
            <a:r>
              <a:rPr lang="en-GB" dirty="0"/>
              <a:t>ir </a:t>
            </a:r>
            <a:r>
              <a:rPr lang="en-GB" dirty="0" err="1"/>
              <a:t>svarbiausiu dalyku" (</a:t>
            </a:r>
            <a:r>
              <a:rPr lang="en-GB" dirty="0"/>
              <a:t>gerovė. google).</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Skaitmeninė gerovė</a:t>
            </a:r>
            <a:r>
              <a:rPr lang="en-US" dirty="0"/>
              <a:t>: Hiperprieinamumas ir pranešimai </a:t>
            </a:r>
          </a:p>
        </p:txBody>
      </p:sp>
      <p:pic>
        <p:nvPicPr>
          <p:cNvPr id="6" name="Gráfico 4" descr="Cámara de vídeo con relleno sólido">
            <a:extLst>
              <a:ext uri="{FF2B5EF4-FFF2-40B4-BE49-F238E27FC236}">
                <a16:creationId xmlns:a16="http://schemas.microsoft.com/office/drawing/2014/main" id="{8A0DBD07-C2EF-90B6-BE18-7BB06F5C83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380" y="5177326"/>
            <a:ext cx="809625" cy="809625"/>
          </a:xfrm>
          <a:prstGeom prst="rect">
            <a:avLst/>
          </a:prstGeom>
        </p:spPr>
      </p:pic>
      <p:sp>
        <p:nvSpPr>
          <p:cNvPr id="7" name="CuadroTexto 8">
            <a:extLst>
              <a:ext uri="{FF2B5EF4-FFF2-40B4-BE49-F238E27FC236}">
                <a16:creationId xmlns:a16="http://schemas.microsoft.com/office/drawing/2014/main" id="{0B49732F-2ECA-C6CD-AFAF-BC8931A82057}"/>
              </a:ext>
            </a:extLst>
          </p:cNvPr>
          <p:cNvSpPr txBox="1"/>
          <p:nvPr/>
        </p:nvSpPr>
        <p:spPr>
          <a:xfrm>
            <a:off x="1546155" y="5570950"/>
            <a:ext cx="4954656" cy="307777"/>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Kodėl ekranai daro mus mažiau laimingus</a:t>
            </a:r>
            <a:r>
              <a:rPr kumimoji="0" lang="en-US" sz="1400" b="0" i="0" u="none"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s-ES" sz="1400" b="0" i="0" u="none" strike="noStrike" kern="0" cap="none" spc="0" normalizeH="0" baseline="0" noProof="0" dirty="0">
              <a:ln>
                <a:noFill/>
              </a:ln>
              <a:solidFill>
                <a:schemeClr val="accent2">
                  <a:lumMod val="75000"/>
                </a:schemeClr>
              </a:solidFill>
              <a:effectLst/>
              <a:uLnTx/>
              <a:uFillTx/>
            </a:endParaRPr>
          </a:p>
        </p:txBody>
      </p:sp>
    </p:spTree>
    <p:extLst>
      <p:ext uri="{BB962C8B-B14F-4D97-AF65-F5344CB8AC3E}">
        <p14:creationId xmlns:p14="http://schemas.microsoft.com/office/powerpoint/2010/main" val="15261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Man holding his face">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2255" r="2255"/>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110548"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36362" y="1651344"/>
            <a:ext cx="4867011" cy="3025975"/>
          </a:xfrm>
        </p:spPr>
        <p:txBody>
          <a:bodyPr/>
          <a:lstStyle/>
          <a:p>
            <a:pPr marL="342900" indent="-342900">
              <a:buClr>
                <a:schemeClr val="accent2"/>
              </a:buClr>
              <a:buFont typeface="Arial" panose="020B0604020202020204" pitchFamily="34" charset="0"/>
              <a:buChar char="•"/>
            </a:pPr>
            <a:r>
              <a:rPr lang="en-US" dirty="0"/>
              <a:t>Dažnesnis technologijų naudojimas tiesiogiai susijęs su psichikos sveikatos problemomis ir žmogaus elgesio sutrikimais.</a:t>
            </a:r>
          </a:p>
          <a:p>
            <a:pPr marL="342900" indent="-342900">
              <a:buClr>
                <a:schemeClr val="accent2"/>
              </a:buClr>
              <a:buFont typeface="Arial" panose="020B0604020202020204" pitchFamily="34" charset="0"/>
              <a:buChar char="•"/>
            </a:pPr>
            <a:r>
              <a:rPr lang="en-US" dirty="0"/>
              <a:t>Per didelis technologijų naudojimas darbo vietoje, susijęs su perdegimu, rodo, kad darbdaviai turėtų taikyti priemones ir praktiką, kuri padėtų saikingai naudotis technologijomis, kad skatintų sveikesnį gyvenimą ir darbą.</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774369" y="510910"/>
            <a:ext cx="4990998" cy="992652"/>
          </a:xfrm>
        </p:spPr>
        <p:txBody>
          <a:bodyPr/>
          <a:lstStyle/>
          <a:p>
            <a:r>
              <a:rPr lang="en-ZA" b="1" dirty="0"/>
              <a:t>Skaitmeninė gerovė: </a:t>
            </a:r>
            <a:br>
              <a:rPr lang="en-ZA" dirty="0"/>
            </a:br>
            <a:r>
              <a:rPr lang="en-ZA" dirty="0"/>
              <a:t>Kodėl tai svarbu? </a:t>
            </a:r>
          </a:p>
        </p:txBody>
      </p:sp>
      <p:sp>
        <p:nvSpPr>
          <p:cNvPr id="2" name="TextBox 1">
            <a:extLst>
              <a:ext uri="{FF2B5EF4-FFF2-40B4-BE49-F238E27FC236}">
                <a16:creationId xmlns:a16="http://schemas.microsoft.com/office/drawing/2014/main" id="{B7019E28-576A-E1F7-2A15-B0E5BEB9D414}"/>
              </a:ext>
            </a:extLst>
          </p:cNvPr>
          <p:cNvSpPr txBox="1"/>
          <p:nvPr/>
        </p:nvSpPr>
        <p:spPr>
          <a:xfrm>
            <a:off x="5178959" y="559842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Šaltinis</a:t>
            </a:r>
            <a:endParaRPr lang="en-IE" dirty="0">
              <a:solidFill>
                <a:srgbClr val="09446A"/>
              </a:solidFill>
            </a:endParaRPr>
          </a:p>
        </p:txBody>
      </p:sp>
    </p:spTree>
    <p:extLst>
      <p:ext uri="{BB962C8B-B14F-4D97-AF65-F5344CB8AC3E}">
        <p14:creationId xmlns:p14="http://schemas.microsoft.com/office/powerpoint/2010/main" val="19635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extLst>
                    <a:ext uri="{96DAC541-7B7A-43D3-8B79-37D633B846F1}">
                      <asvg:svgBlip xmlns:asvg="http://schemas.microsoft.com/office/drawing/2016/SVG/main" r:embed="rId4"/>
                    </a:ext>
                  </a:extLst>
                </a:blip>
              </a:buBlip>
            </a:pPr>
            <a:r>
              <a:rPr lang="en-GB" dirty="0" err="1"/>
              <a:t>Viso</a:t>
            </a:r>
            <a:r>
              <a:rPr lang="en-GB" dirty="0"/>
              <a:t> </a:t>
            </a:r>
            <a:r>
              <a:rPr lang="en-GB" dirty="0" err="1"/>
              <a:t>LeaderSEEDS</a:t>
            </a:r>
            <a:r>
              <a:rPr lang="en-GB" dirty="0"/>
              <a:t> kurso metu nagrinėjome įvairius būdus, kaip išvengti streso darbe ir kaip sukurti geresnę aplinką komandos nariams.</a:t>
            </a:r>
          </a:p>
          <a:p>
            <a:pPr marL="342900" indent="-342900">
              <a:buBlip>
                <a:blip r:embed="rId3">
                  <a:extLst>
                    <a:ext uri="{96DAC541-7B7A-43D3-8B79-37D633B846F1}">
                      <asvg:svgBlip xmlns:asvg="http://schemas.microsoft.com/office/drawing/2016/SVG/main" r:embed="rId4"/>
                    </a:ext>
                  </a:extLst>
                </a:blip>
              </a:buBlip>
            </a:pPr>
            <a:r>
              <a:rPr lang="en-GB" dirty="0"/>
              <a:t>Tačiau taip pat svarbu mokėti atpažinti perdegimo arba streso darbe simptomus.</a:t>
            </a:r>
          </a:p>
          <a:p>
            <a:pPr marL="342900" indent="-342900">
              <a:buBlip>
                <a:blip r:embed="rId3">
                  <a:extLst>
                    <a:ext uri="{96DAC541-7B7A-43D3-8B79-37D633B846F1}">
                      <asvg:svgBlip xmlns:asvg="http://schemas.microsoft.com/office/drawing/2016/SVG/main" r:embed="rId4"/>
                    </a:ext>
                  </a:extLst>
                </a:blip>
              </a:buBlip>
            </a:pPr>
            <a:r>
              <a:rPr lang="en-GB" dirty="0"/>
              <a:t>Kitose skaidrėse apžvelgsime septynis skirtingus simptomus, kuriuos darbuotojai gali patirti ir kuriuos jūs, kaip vadovas, galėsite atpažinti. Tai savo ruožtu padės užtikrinti, kad būtų galima įsikišti dar prieš tai, kai komandos narys nukentės, ir užtikrinti, kad jo poreikiai darbe būtų patenkinti.</a:t>
            </a:r>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007" y="761603"/>
            <a:ext cx="10925981" cy="803654"/>
          </a:xfrm>
        </p:spPr>
        <p:txBody>
          <a:bodyPr/>
          <a:lstStyle/>
          <a:p>
            <a:r>
              <a:rPr lang="en-US" b="1" dirty="0"/>
              <a:t>Skaitmeninė gerovė</a:t>
            </a:r>
            <a:r>
              <a:rPr lang="en-US" dirty="0"/>
              <a:t>: Komandos narių perdegimo nustatymas</a:t>
            </a:r>
          </a:p>
          <a:p>
            <a:endParaRPr lang="en-US" dirty="0"/>
          </a:p>
        </p:txBody>
      </p:sp>
    </p:spTree>
    <p:extLst>
      <p:ext uri="{BB962C8B-B14F-4D97-AF65-F5344CB8AC3E}">
        <p14:creationId xmlns:p14="http://schemas.microsoft.com/office/powerpoint/2010/main" val="4225431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928512"/>
            <a:ext cx="10595237" cy="3995028"/>
          </a:xfrm>
        </p:spPr>
        <p:txBody>
          <a:bodyPr/>
          <a:lstStyle/>
          <a:p>
            <a:r>
              <a:rPr lang="en-GB" sz="2400" dirty="0"/>
              <a:t>Tai septyni dažniausi streso darbe ir perdegimo simptomai:</a:t>
            </a:r>
          </a:p>
          <a:p>
            <a:pPr marL="228600" indent="-457200">
              <a:buFont typeface="+mj-lt"/>
              <a:buAutoNum type="arabicPeriod"/>
            </a:pPr>
            <a:r>
              <a:rPr lang="en-US" sz="2400" dirty="0"/>
              <a:t>Emocinis, psichinis ir fizinis išsekimas</a:t>
            </a:r>
          </a:p>
          <a:p>
            <a:pPr marL="228600" indent="-457200">
              <a:buFont typeface="+mj-lt"/>
              <a:buAutoNum type="arabicPeriod"/>
            </a:pPr>
            <a:r>
              <a:rPr lang="en-US" sz="2400" dirty="0"/>
              <a:t>Atsiskyrimas</a:t>
            </a:r>
          </a:p>
          <a:p>
            <a:pPr marL="228600" indent="-457200">
              <a:buFont typeface="+mj-lt"/>
              <a:buAutoNum type="arabicPeriod"/>
            </a:pPr>
            <a:r>
              <a:rPr lang="en-US" sz="2400" dirty="0"/>
              <a:t>Padidėjęs pravaikštų skaičius</a:t>
            </a:r>
          </a:p>
          <a:p>
            <a:pPr marL="228600" indent="-457200">
              <a:buFont typeface="+mj-lt"/>
              <a:buAutoNum type="arabicPeriod"/>
            </a:pPr>
            <a:r>
              <a:rPr lang="en-US" sz="2400" dirty="0"/>
              <a:t>Izoliacija</a:t>
            </a:r>
          </a:p>
          <a:p>
            <a:pPr marL="228600" indent="-457200">
              <a:buFont typeface="+mj-lt"/>
              <a:buAutoNum type="arabicPeriod"/>
            </a:pPr>
            <a:r>
              <a:rPr lang="en-US" sz="2400" dirty="0"/>
              <a:t>Didesnis jautrumas grįžtamajam ryšiui</a:t>
            </a:r>
          </a:p>
          <a:p>
            <a:pPr marL="228600" indent="-457200">
              <a:buFont typeface="+mj-lt"/>
              <a:buAutoNum type="arabicPeriod"/>
            </a:pPr>
            <a:r>
              <a:rPr lang="en-US" sz="2400" dirty="0"/>
              <a:t>Fizinių simptomų atsiradimas</a:t>
            </a:r>
          </a:p>
          <a:p>
            <a:pPr marL="228600" indent="-457200">
              <a:buFont typeface="+mj-lt"/>
              <a:buAutoNum type="arabicPeriod"/>
            </a:pPr>
            <a:r>
              <a:rPr lang="en-US" sz="2400" dirty="0"/>
              <a:t>Sumažėjęs produktyvumas</a:t>
            </a:r>
            <a:endParaRPr lang="en-GB" sz="2400" dirty="0"/>
          </a:p>
          <a:p>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007" y="761603"/>
            <a:ext cx="10925981" cy="803654"/>
          </a:xfrm>
        </p:spPr>
        <p:txBody>
          <a:bodyPr/>
          <a:lstStyle/>
          <a:p>
            <a:r>
              <a:rPr lang="en-GB" sz="3600" dirty="0"/>
              <a:t>Septyni dažniausiai pasitaikantys streso darbo vietoje simptomai</a:t>
            </a:r>
          </a:p>
          <a:p>
            <a:endParaRPr lang="en-US" dirty="0"/>
          </a:p>
        </p:txBody>
      </p:sp>
    </p:spTree>
    <p:extLst>
      <p:ext uri="{BB962C8B-B14F-4D97-AF65-F5344CB8AC3E}">
        <p14:creationId xmlns:p14="http://schemas.microsoft.com/office/powerpoint/2010/main" val="3959124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1.  </a:t>
            </a:r>
            <a:r>
              <a:rPr lang="en-US" sz="2400" b="1" dirty="0">
                <a:solidFill>
                  <a:schemeClr val="accent3"/>
                </a:solidFill>
              </a:rPr>
              <a:t>Emocinis, psichinis ir fizinis išsekimas</a:t>
            </a: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Ar komandos nariai praneša, kad atsikėlę ryte jaučiasi išsekę? Ar jie kalba apie miego problemas?</a:t>
            </a:r>
          </a:p>
          <a:p>
            <a:pPr marL="342900" indent="-342900">
              <a:buBlip>
                <a:blip r:embed="rId3">
                  <a:extLst>
                    <a:ext uri="{96DAC541-7B7A-43D3-8B79-37D633B846F1}">
                      <asvg:svgBlip xmlns:asvg="http://schemas.microsoft.com/office/drawing/2016/SVG/main" r:embed="rId4"/>
                    </a:ext>
                  </a:extLst>
                </a:blip>
              </a:buBlip>
            </a:pPr>
            <a:r>
              <a:rPr lang="en-US" sz="2400" dirty="0"/>
              <a:t>Nuo išsekimo kenčiantys komandos nariai pastebės, kad į darbą jie tempia save, o paskui negali pradėti ar susikaupti ties užduotimi.</a:t>
            </a:r>
          </a:p>
          <a:p>
            <a:pPr marL="342900" indent="-342900">
              <a:buBlip>
                <a:blip r:embed="rId3">
                  <a:extLst>
                    <a:ext uri="{96DAC541-7B7A-43D3-8B79-37D633B846F1}">
                      <asvg:svgBlip xmlns:asvg="http://schemas.microsoft.com/office/drawing/2016/SVG/main" r:embed="rId4"/>
                    </a:ext>
                  </a:extLst>
                </a:blip>
              </a:buBlip>
            </a:pPr>
            <a:r>
              <a:rPr lang="en-US" sz="2400" dirty="0"/>
              <a:t>Klausydamiesi savo komandos narių , galėsite atpažinti, ar jie jaučiasi išsekę. Pasikalbėkite su savo komanda ir sužinokite, kaip galite padėti.</a:t>
            </a:r>
          </a:p>
          <a:p>
            <a:pPr marL="342900" indent="-342900">
              <a:buBlip>
                <a:blip r:embed="rId3">
                  <a:extLst>
                    <a:ext uri="{96DAC541-7B7A-43D3-8B79-37D633B846F1}">
                      <asvg:svgBlip xmlns:asvg="http://schemas.microsoft.com/office/drawing/2016/SVG/main" r:embed="rId4"/>
                    </a:ext>
                  </a:extLst>
                </a:blip>
              </a:buBlip>
            </a:pPr>
            <a:r>
              <a:rPr lang="en-US" sz="2400" dirty="0"/>
              <a:t>Sužinokite, ko jiems reikia, kad galėtumėte juos nukreipti teisingu keliu ir pagerinti jų psichinę gerovę.</a:t>
            </a:r>
            <a:endParaRPr lang="en-GB" sz="2400" dirty="0"/>
          </a:p>
          <a:p>
            <a:endParaRPr lang="en-GB" sz="2400"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Septyni dažniausiai pasitaikantys streso darbo vietoje simptomai</a:t>
            </a:r>
          </a:p>
          <a:p>
            <a:endParaRPr lang="en-US" dirty="0"/>
          </a:p>
        </p:txBody>
      </p:sp>
    </p:spTree>
    <p:extLst>
      <p:ext uri="{BB962C8B-B14F-4D97-AF65-F5344CB8AC3E}">
        <p14:creationId xmlns:p14="http://schemas.microsoft.com/office/powerpoint/2010/main" val="3355394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903460"/>
            <a:ext cx="10595237" cy="3995028"/>
          </a:xfrm>
        </p:spPr>
        <p:txBody>
          <a:bodyPr/>
          <a:lstStyle/>
          <a:p>
            <a:r>
              <a:rPr lang="en-GB" b="1" dirty="0">
                <a:solidFill>
                  <a:schemeClr val="accent3"/>
                </a:solidFill>
              </a:rPr>
              <a:t>2.   Atsijungimas</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sz="2400" dirty="0"/>
              <a:t>Tai, kad komandos nariai praranda susidomėjimą dalykais, kurie anksčiau jiems buvo malonūs, pavyzdžiui, bendravimu su šeima ir draugais, gali būti ankstyvas įspėjamasis ženklas.</a:t>
            </a:r>
          </a:p>
          <a:p>
            <a:pPr marL="342900" indent="-342900">
              <a:buBlip>
                <a:blip r:embed="rId3">
                  <a:extLst>
                    <a:ext uri="{96DAC541-7B7A-43D3-8B79-37D633B846F1}">
                      <asvg:svgBlip xmlns:asvg="http://schemas.microsoft.com/office/drawing/2016/SVG/main" r:embed="rId4"/>
                    </a:ext>
                  </a:extLst>
                </a:blip>
              </a:buBlip>
            </a:pPr>
            <a:r>
              <a:rPr lang="en-GB" sz="2400" dirty="0"/>
              <a:t>Darbo aplinkoje komandos nariai gali nebedalyvauti susirinkimuose, vengti imtis naujų projektų arba nebeatsakinėti į telefono skambučius ir elektroninius laiškus.</a:t>
            </a:r>
          </a:p>
          <a:p>
            <a:pPr marL="342900" indent="-342900">
              <a:buBlip>
                <a:blip r:embed="rId3">
                  <a:extLst>
                    <a:ext uri="{96DAC541-7B7A-43D3-8B79-37D633B846F1}">
                      <asvg:svgBlip xmlns:asvg="http://schemas.microsoft.com/office/drawing/2016/SVG/main" r:embed="rId4"/>
                    </a:ext>
                  </a:extLst>
                </a:blip>
              </a:buBlip>
            </a:pPr>
            <a:r>
              <a:rPr lang="en-GB" sz="2400" dirty="0"/>
              <a:t>Toliau atsijungdami nuo juos supančios aplinkos, </a:t>
            </a:r>
            <a:r>
              <a:rPr lang="en-GB" dirty="0"/>
              <a:t>komandos nariai </a:t>
            </a:r>
            <a:r>
              <a:rPr lang="en-GB" sz="2400" dirty="0"/>
              <a:t>dažnai praranda entuziazmą dirbti, todėl jų darbo kokybė prastėja.</a:t>
            </a:r>
          </a:p>
          <a:p>
            <a:endParaRPr lang="en-GB" sz="2400"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Septyni dažniausiai pasitaikantys streso darbo vietoje simptomai</a:t>
            </a:r>
          </a:p>
          <a:p>
            <a:endParaRPr lang="en-US" dirty="0"/>
          </a:p>
        </p:txBody>
      </p:sp>
    </p:spTree>
    <p:extLst>
      <p:ext uri="{BB962C8B-B14F-4D97-AF65-F5344CB8AC3E}">
        <p14:creationId xmlns:p14="http://schemas.microsoft.com/office/powerpoint/2010/main" val="3443295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853356"/>
            <a:ext cx="10595237" cy="3995028"/>
          </a:xfrm>
        </p:spPr>
        <p:txBody>
          <a:bodyPr/>
          <a:lstStyle/>
          <a:p>
            <a:r>
              <a:rPr lang="en-GB" sz="2400" b="1" dirty="0">
                <a:solidFill>
                  <a:schemeClr val="accent3"/>
                </a:solidFill>
              </a:rPr>
              <a:t>3.  Padidėjęs pravaikštų skaičius</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dirty="0"/>
              <a:t>Komandos nariai, kurie </a:t>
            </a:r>
            <a:r>
              <a:rPr lang="en-GB" sz="2400" dirty="0"/>
              <a:t>yra perdegę arba kenčia nuo techninio streso, dažniau ima papildomas nedarbingumo dienas. Kartais tai daroma tikintis, kad laisva diena jiems padės pataisyti nuotaiką.</a:t>
            </a:r>
          </a:p>
          <a:p>
            <a:pPr marL="342900" indent="-342900">
              <a:buBlip>
                <a:blip r:embed="rId3">
                  <a:extLst>
                    <a:ext uri="{96DAC541-7B7A-43D3-8B79-37D633B846F1}">
                      <asvg:svgBlip xmlns:asvg="http://schemas.microsoft.com/office/drawing/2016/SVG/main" r:embed="rId4"/>
                    </a:ext>
                  </a:extLst>
                </a:blip>
              </a:buBlip>
            </a:pPr>
            <a:r>
              <a:rPr lang="en-GB" sz="2400" dirty="0"/>
              <a:t>Kiti gali pasinaudoti laisvu laiku, kad išvengtų stresą keliančių projektų, vadovų ir </a:t>
            </a:r>
            <a:r>
              <a:rPr lang="en-GB" dirty="0"/>
              <a:t>kitų komandos narių.</a:t>
            </a:r>
          </a:p>
          <a:p>
            <a:pPr marL="342900" indent="-342900">
              <a:buBlip>
                <a:blip r:embed="rId3">
                  <a:extLst>
                    <a:ext uri="{96DAC541-7B7A-43D3-8B79-37D633B846F1}">
                      <asvg:svgBlip xmlns:asvg="http://schemas.microsoft.com/office/drawing/2016/SVG/main" r:embed="rId4"/>
                    </a:ext>
                  </a:extLst>
                </a:blip>
              </a:buBlip>
            </a:pPr>
            <a:r>
              <a:rPr lang="en-GB" sz="2400" dirty="0"/>
              <a:t>Didesnis pravaikštų skaičius taip pat gali būti atpažįstamas tokioje situacijoje, kai kai kurie komandos nariai gali ateiti vėlai ir išeiti anksčiau, kad išvengtų bendravimo su bendradarbiais ir vadovais.</a:t>
            </a:r>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Septyni dažniausiai pasitaikantys streso darbo vietoje simptomai</a:t>
            </a:r>
          </a:p>
          <a:p>
            <a:endParaRPr lang="en-US" dirty="0"/>
          </a:p>
        </p:txBody>
      </p:sp>
    </p:spTree>
    <p:extLst>
      <p:ext uri="{BB962C8B-B14F-4D97-AF65-F5344CB8AC3E}">
        <p14:creationId xmlns:p14="http://schemas.microsoft.com/office/powerpoint/2010/main" val="4060596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903460"/>
            <a:ext cx="10595237" cy="3995028"/>
          </a:xfrm>
        </p:spPr>
        <p:txBody>
          <a:bodyPr/>
          <a:lstStyle/>
          <a:p>
            <a:r>
              <a:rPr lang="en-GB" b="1" dirty="0">
                <a:solidFill>
                  <a:schemeClr val="accent3"/>
                </a:solidFill>
              </a:rPr>
              <a:t>4</a:t>
            </a:r>
            <a:r>
              <a:rPr lang="en-GB" sz="2400" b="1" dirty="0">
                <a:solidFill>
                  <a:schemeClr val="accent3"/>
                </a:solidFill>
              </a:rPr>
              <a:t>.  Izoliacija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Anksčiau buvę ekstravertiški komandos nariai, kurie staiga tapo atstumti, gali būti, kad jiems tiesiog buvo bloga diena arba jie patyrė stresą asmeniniame gyvenime.</a:t>
            </a:r>
          </a:p>
          <a:p>
            <a:pPr marL="342900" indent="-342900">
              <a:buBlip>
                <a:blip r:embed="rId3">
                  <a:extLst>
                    <a:ext uri="{96DAC541-7B7A-43D3-8B79-37D633B846F1}">
                      <asvg:svgBlip xmlns:asvg="http://schemas.microsoft.com/office/drawing/2016/SVG/main" r:embed="rId4"/>
                    </a:ext>
                  </a:extLst>
                </a:blip>
              </a:buBlip>
            </a:pPr>
            <a:r>
              <a:rPr lang="en-US" sz="2400" dirty="0"/>
              <a:t>Jei izoliacija tęsiasi arba jei anksčiau buvę draugiški komandos nariai pyksta, kai kas nors bando su jais pasikalbėti, tai gali būti didesnės problemos požymis.</a:t>
            </a:r>
          </a:p>
          <a:p>
            <a:pPr marL="342900" indent="-342900">
              <a:buBlip>
                <a:blip r:embed="rId3">
                  <a:extLst>
                    <a:ext uri="{96DAC541-7B7A-43D3-8B79-37D633B846F1}">
                      <asvg:svgBlip xmlns:asvg="http://schemas.microsoft.com/office/drawing/2016/SVG/main" r:embed="rId4"/>
                    </a:ext>
                  </a:extLst>
                </a:blip>
              </a:buBlip>
            </a:pPr>
            <a:r>
              <a:rPr lang="en-US" sz="2400" dirty="0"/>
              <a:t>Izoliaciją gali būti dar sunkiau pastebėti nuotolinės komandos nariams, nes galite nežinoti, ar jie nutolsta nuo santykių, jei tiesiogiai jų nepaklausite. Štai kodėl palaikymo tinklas gali būti labai naudingas komandos nariams.</a:t>
            </a: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Septyni dažniausiai pasitaikantys streso darbo vietoje simptomai</a:t>
            </a:r>
          </a:p>
          <a:p>
            <a:endParaRPr lang="en-US" dirty="0"/>
          </a:p>
        </p:txBody>
      </p:sp>
    </p:spTree>
    <p:extLst>
      <p:ext uri="{BB962C8B-B14F-4D97-AF65-F5344CB8AC3E}">
        <p14:creationId xmlns:p14="http://schemas.microsoft.com/office/powerpoint/2010/main" val="2335088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941038"/>
            <a:ext cx="10595237" cy="3995028"/>
          </a:xfrm>
        </p:spPr>
        <p:txBody>
          <a:bodyPr/>
          <a:lstStyle/>
          <a:p>
            <a:r>
              <a:rPr lang="en-GB" sz="2400" b="1" dirty="0">
                <a:solidFill>
                  <a:schemeClr val="accent3"/>
                </a:solidFill>
              </a:rPr>
              <a:t>5. </a:t>
            </a:r>
            <a:r>
              <a:rPr lang="en-GB" b="1" dirty="0">
                <a:solidFill>
                  <a:schemeClr val="accent3"/>
                </a:solidFill>
              </a:rPr>
              <a:t>Didesnis jautrumas </a:t>
            </a:r>
            <a:r>
              <a:rPr lang="en-GB" sz="2400" b="1" dirty="0">
                <a:solidFill>
                  <a:schemeClr val="accent3"/>
                </a:solidFill>
              </a:rPr>
              <a:t>grįžtamajam ryšiui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Galite pastebėti, kad kai kurie komandos nariai blogai reaguoja į atsiliepimus. Kai darbuotojai kritiką ima priimti asmeniškiau, į ją reaguoja gynybiškai, pyksta ar patiria kitus streso požymius, tai gali būti perdegimo požymis.</a:t>
            </a:r>
          </a:p>
          <a:p>
            <a:pPr marL="342900" indent="-342900">
              <a:buBlip>
                <a:blip r:embed="rId3">
                  <a:extLst>
                    <a:ext uri="{96DAC541-7B7A-43D3-8B79-37D633B846F1}">
                      <asvg:svgBlip xmlns:asvg="http://schemas.microsoft.com/office/drawing/2016/SVG/main" r:embed="rId4"/>
                    </a:ext>
                  </a:extLst>
                </a:blip>
              </a:buBlip>
            </a:pPr>
            <a:r>
              <a:rPr lang="en-US" sz="2400" dirty="0"/>
              <a:t>Tokiais atvejais grįžtamasis ryšys gali būti išpūstas, o komandos nariai atsako tokiais žodžiais: "Manau, kad nieko negaliu padaryti gerai".</a:t>
            </a:r>
          </a:p>
          <a:p>
            <a:pPr marL="342900" indent="-342900">
              <a:buBlip>
                <a:blip r:embed="rId3">
                  <a:extLst>
                    <a:ext uri="{96DAC541-7B7A-43D3-8B79-37D633B846F1}">
                      <asvg:svgBlip xmlns:asvg="http://schemas.microsoft.com/office/drawing/2016/SVG/main" r:embed="rId4"/>
                    </a:ext>
                  </a:extLst>
                </a:blip>
              </a:buBlip>
            </a:pPr>
            <a:r>
              <a:rPr lang="en-US" sz="2400" dirty="0"/>
              <a:t>Jei komandos narys yra irzlesnis ar piktesnis nei įprastai, gali būti, kad jis patiria stresą darbe.  </a:t>
            </a:r>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Septyni dažniausiai pasitaikantys streso darbo vietoje simptomai</a:t>
            </a:r>
          </a:p>
          <a:p>
            <a:endParaRPr lang="en-US" dirty="0"/>
          </a:p>
        </p:txBody>
      </p:sp>
    </p:spTree>
    <p:extLst>
      <p:ext uri="{BB962C8B-B14F-4D97-AF65-F5344CB8AC3E}">
        <p14:creationId xmlns:p14="http://schemas.microsoft.com/office/powerpoint/2010/main" val="943448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016194"/>
            <a:ext cx="10595237" cy="3995028"/>
          </a:xfrm>
        </p:spPr>
        <p:txBody>
          <a:bodyPr/>
          <a:lstStyle/>
          <a:p>
            <a:r>
              <a:rPr lang="en-GB" b="1" dirty="0">
                <a:solidFill>
                  <a:schemeClr val="accent3"/>
                </a:solidFill>
              </a:rPr>
              <a:t>6.  Fizinių </a:t>
            </a:r>
            <a:r>
              <a:rPr lang="en-GB" sz="2400" b="1" dirty="0">
                <a:solidFill>
                  <a:schemeClr val="accent3"/>
                </a:solidFill>
              </a:rPr>
              <a:t>simptomų</a:t>
            </a:r>
            <a:r>
              <a:rPr lang="en-GB" b="1" dirty="0">
                <a:solidFill>
                  <a:schemeClr val="accent3"/>
                </a:solidFill>
              </a:rPr>
              <a:t> atsiradimas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sz="2400" dirty="0"/>
              <a:t>Kai komandos nariai ilgą laiką kenčia nuo išsekimo ir streso, dažnai gali atsirasti fizinių simptomų. Tai gali būti panikos priepuoliai, skausmai krūtinėje, padažnėjęs širdies plakimas, pykinimas ir galvos skausmas.</a:t>
            </a:r>
          </a:p>
          <a:p>
            <a:pPr marL="342900" indent="-342900">
              <a:buBlip>
                <a:blip r:embed="rId3">
                  <a:extLst>
                    <a:ext uri="{96DAC541-7B7A-43D3-8B79-37D633B846F1}">
                      <asvg:svgBlip xmlns:asvg="http://schemas.microsoft.com/office/drawing/2016/SVG/main" r:embed="rId4"/>
                    </a:ext>
                  </a:extLst>
                </a:blip>
              </a:buBlip>
            </a:pPr>
            <a:r>
              <a:rPr lang="en-GB" sz="2400" dirty="0"/>
              <a:t>Komandos nariai gali net prarasti apetitą ir numesti svorio arba gali pradėti priaugti svorio dėl to, kad maistu stengiasi įveikti stresą.</a:t>
            </a:r>
          </a:p>
          <a:p>
            <a:pPr marL="342900" indent="-342900">
              <a:buBlip>
                <a:blip r:embed="rId3">
                  <a:extLst>
                    <a:ext uri="{96DAC541-7B7A-43D3-8B79-37D633B846F1}">
                      <asvg:svgBlip xmlns:asvg="http://schemas.microsoft.com/office/drawing/2016/SVG/main" r:embed="rId4"/>
                    </a:ext>
                  </a:extLst>
                </a:blip>
              </a:buBlip>
            </a:pPr>
            <a:endParaRPr lang="en-US" sz="2400" dirty="0"/>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Septyni dažniausiai pasitaikantys streso darbo vietoje simptomai</a:t>
            </a:r>
          </a:p>
          <a:p>
            <a:endParaRPr lang="en-US" dirty="0"/>
          </a:p>
        </p:txBody>
      </p:sp>
    </p:spTree>
    <p:extLst>
      <p:ext uri="{BB962C8B-B14F-4D97-AF65-F5344CB8AC3E}">
        <p14:creationId xmlns:p14="http://schemas.microsoft.com/office/powerpoint/2010/main" val="2386533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853356"/>
            <a:ext cx="10595237" cy="3995028"/>
          </a:xfrm>
        </p:spPr>
        <p:txBody>
          <a:bodyPr/>
          <a:lstStyle/>
          <a:p>
            <a:r>
              <a:rPr lang="en-GB" sz="2400" b="1" dirty="0">
                <a:solidFill>
                  <a:schemeClr val="accent3"/>
                </a:solidFill>
              </a:rPr>
              <a:t>7.  Sumažėjęs </a:t>
            </a:r>
            <a:r>
              <a:rPr lang="en-GB" b="1" dirty="0">
                <a:solidFill>
                  <a:schemeClr val="accent3"/>
                </a:solidFill>
              </a:rPr>
              <a:t>produktyvumas</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Blogėjant streso būklei darbe, mažėja produktyvumas ir darbo našumas. Stresas neleidžia komandos nariams susikaupti ties užduotimis, o jausmas, kad jie yra prislėgti ir negali suspėti, gali priversti juos jaustis taip, tarsi jų pastangos būtų bevertės.</a:t>
            </a:r>
          </a:p>
          <a:p>
            <a:pPr marL="342900" indent="-342900">
              <a:buBlip>
                <a:blip r:embed="rId3">
                  <a:extLst>
                    <a:ext uri="{96DAC541-7B7A-43D3-8B79-37D633B846F1}">
                      <asvg:svgBlip xmlns:asvg="http://schemas.microsoft.com/office/drawing/2016/SVG/main" r:embed="rId4"/>
                    </a:ext>
                  </a:extLst>
                </a:blip>
              </a:buBlip>
            </a:pPr>
            <a:r>
              <a:rPr lang="en-US" sz="2400" dirty="0"/>
              <a:t>Jei pastebėjote, kad paprastai sunkiai dirbantis komandos narys staiga tapo mažiau produktyvus, gali būti, kad jis kenčia nuo užsitęsusio perdegimo. Šiuo etapu svarbu bendrauti su komandos nariais, kad jie žinotų, jog gali kreiptis į jus, kaip vadovą, ir jūs juos palaikysite.</a:t>
            </a:r>
            <a:endParaRPr lang="en-GB" sz="2400" dirty="0"/>
          </a:p>
          <a:p>
            <a:pPr marL="342900" indent="-342900">
              <a:buBlip>
                <a:blip r:embed="rId3">
                  <a:extLst>
                    <a:ext uri="{96DAC541-7B7A-43D3-8B79-37D633B846F1}">
                      <asvg:svgBlip xmlns:asvg="http://schemas.microsoft.com/office/drawing/2016/SVG/main" r:embed="rId4"/>
                    </a:ext>
                  </a:extLst>
                </a:blip>
              </a:buBlip>
            </a:pPr>
            <a:endParaRPr lang="en-GB" sz="2400" dirty="0"/>
          </a:p>
          <a:p>
            <a:pPr marL="342900" indent="-342900">
              <a:buBlip>
                <a:blip r:embed="rId3">
                  <a:extLst>
                    <a:ext uri="{96DAC541-7B7A-43D3-8B79-37D633B846F1}">
                      <asvg:svgBlip xmlns:asvg="http://schemas.microsoft.com/office/drawing/2016/SVG/main" r:embed="rId4"/>
                    </a:ext>
                  </a:extLst>
                </a:blip>
              </a:buBlip>
            </a:pPr>
            <a:endParaRPr lang="en-US" sz="2400" dirty="0"/>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Septyni dažniausiai pasitaikantys streso darbo vietoje simptomai</a:t>
            </a:r>
          </a:p>
          <a:p>
            <a:endParaRPr lang="en-US" dirty="0"/>
          </a:p>
        </p:txBody>
      </p:sp>
    </p:spTree>
    <p:extLst>
      <p:ext uri="{BB962C8B-B14F-4D97-AF65-F5344CB8AC3E}">
        <p14:creationId xmlns:p14="http://schemas.microsoft.com/office/powerpoint/2010/main" val="1178827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EB5129-06A3-4FFB-AF3F-7EF291D5C108}"/>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9605B23D-8B00-43F3-AB8E-1BE2D891EEA8}"/>
              </a:ext>
            </a:extLst>
          </p:cNvPr>
          <p:cNvSpPr>
            <a:spLocks noGrp="1"/>
          </p:cNvSpPr>
          <p:nvPr>
            <p:ph type="body" sz="quarter" idx="18"/>
          </p:nvPr>
        </p:nvSpPr>
        <p:spPr>
          <a:xfrm>
            <a:off x="747201" y="2914074"/>
            <a:ext cx="5029134" cy="2404690"/>
          </a:xfrm>
        </p:spPr>
        <p:txBody>
          <a:bodyPr>
            <a:normAutofit lnSpcReduction="10000"/>
          </a:bodyPr>
          <a:lstStyle/>
          <a:p>
            <a:pPr marL="0"/>
            <a:r>
              <a:rPr lang="en-IE" dirty="0">
                <a:solidFill>
                  <a:srgbClr val="002060"/>
                </a:solidFill>
              </a:rPr>
              <a:t>Peržiūrėkite šį "YouTube" vaizdo įrašą, kuris padės pagerinti mokymosi rezultatus. Šiame vaizdo įraše nagrinėjama, kaip atpažinti perdegimo požymius.</a:t>
            </a:r>
          </a:p>
          <a:p>
            <a:pPr marL="0"/>
            <a:r>
              <a:rPr lang="en-IE" dirty="0">
                <a:solidFill>
                  <a:srgbClr val="09446A"/>
                </a:solidFill>
                <a:hlinkClick r:id="rId4">
                  <a:extLst>
                    <a:ext uri="{A12FA001-AC4F-418D-AE19-62706E023703}">
                      <ahyp:hlinkClr xmlns:ahyp="http://schemas.microsoft.com/office/drawing/2018/hyperlinkcolor" val="tx"/>
                    </a:ext>
                  </a:extLst>
                </a:hlinkClick>
              </a:rPr>
              <a:t>https://www.youtube.com/watch?v=JZ5CW5qsktM</a:t>
            </a:r>
            <a:endParaRPr lang="en-IE" dirty="0">
              <a:solidFill>
                <a:srgbClr val="09446A"/>
              </a:solidFill>
            </a:endParaRPr>
          </a:p>
          <a:p>
            <a:pPr marL="0"/>
            <a:endParaRPr lang="en-IE" dirty="0">
              <a:solidFill>
                <a:schemeClr val="tx1">
                  <a:lumMod val="50000"/>
                </a:schemeClr>
              </a:solidFill>
            </a:endParaRPr>
          </a:p>
        </p:txBody>
      </p:sp>
      <p:sp>
        <p:nvSpPr>
          <p:cNvPr id="5" name="Text Placeholder 4">
            <a:extLst>
              <a:ext uri="{FF2B5EF4-FFF2-40B4-BE49-F238E27FC236}">
                <a16:creationId xmlns:a16="http://schemas.microsoft.com/office/drawing/2014/main" id="{518E6646-1785-42DB-94DA-32FEAF18F594}"/>
              </a:ext>
            </a:extLst>
          </p:cNvPr>
          <p:cNvSpPr>
            <a:spLocks noGrp="1"/>
          </p:cNvSpPr>
          <p:nvPr>
            <p:ph type="body" sz="quarter" idx="16"/>
          </p:nvPr>
        </p:nvSpPr>
        <p:spPr>
          <a:xfrm>
            <a:off x="747201" y="933041"/>
            <a:ext cx="5113283" cy="1808541"/>
          </a:xfrm>
        </p:spPr>
        <p:txBody>
          <a:bodyPr>
            <a:normAutofit fontScale="70000" lnSpcReduction="20000"/>
          </a:bodyPr>
          <a:lstStyle/>
          <a:p>
            <a:r>
              <a:rPr lang="en-IE" sz="5100" dirty="0"/>
              <a:t>ŽIŪRĖTI</a:t>
            </a:r>
          </a:p>
          <a:p>
            <a:endParaRPr lang="en-IE" dirty="0"/>
          </a:p>
          <a:p>
            <a:r>
              <a:rPr lang="en-US" sz="4600" dirty="0"/>
              <a:t>Kaip atpažinti perdegimo požymius</a:t>
            </a:r>
            <a:endParaRPr lang="en-IE" sz="4600" dirty="0"/>
          </a:p>
        </p:txBody>
      </p:sp>
      <p:pic>
        <p:nvPicPr>
          <p:cNvPr id="2" name="Online Media 2" title="How to identify signs of burnout">
            <a:hlinkClick r:id="" action="ppaction://media"/>
            <a:extLst>
              <a:ext uri="{FF2B5EF4-FFF2-40B4-BE49-F238E27FC236}">
                <a16:creationId xmlns:a16="http://schemas.microsoft.com/office/drawing/2014/main" id="{62FF53D3-3312-406B-5149-344068FE4A00}"/>
              </a:ext>
            </a:extLst>
          </p:cNvPr>
          <p:cNvPicPr>
            <a:picLocks noRot="1" noChangeAspect="1"/>
          </p:cNvPicPr>
          <p:nvPr>
            <a:videoFile r:link="rId1"/>
          </p:nvPr>
        </p:nvPicPr>
        <p:blipFill>
          <a:blip r:embed="rId5"/>
          <a:stretch>
            <a:fillRect/>
          </a:stretch>
        </p:blipFill>
        <p:spPr>
          <a:xfrm>
            <a:off x="7077149" y="1203325"/>
            <a:ext cx="5141488" cy="3913188"/>
          </a:xfrm>
          <a:prstGeom prst="rect">
            <a:avLst/>
          </a:prstGeom>
        </p:spPr>
      </p:pic>
    </p:spTree>
    <p:extLst>
      <p:ext uri="{BB962C8B-B14F-4D97-AF65-F5344CB8AC3E}">
        <p14:creationId xmlns:p14="http://schemas.microsoft.com/office/powerpoint/2010/main" val="184533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t="14360" b="14360"/>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0"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1022345" y="2027721"/>
            <a:ext cx="4867011" cy="3865477"/>
          </a:xfrm>
        </p:spPr>
        <p:txBody>
          <a:bodyPr/>
          <a:lstStyle/>
          <a:p>
            <a:pPr marL="0" indent="0">
              <a:buClr>
                <a:schemeClr val="accent2"/>
              </a:buClr>
            </a:pPr>
            <a:r>
              <a:rPr lang="en-US" b="1" dirty="0">
                <a:solidFill>
                  <a:schemeClr val="accent2"/>
                </a:solidFill>
              </a:rPr>
              <a:t>Didesnis darbuotojų įsitraukimas ir didesnis produktyvumas:</a:t>
            </a:r>
          </a:p>
          <a:p>
            <a:pPr marL="0" indent="0">
              <a:buClr>
                <a:schemeClr val="accent2"/>
              </a:buClr>
            </a:pPr>
            <a:r>
              <a:rPr lang="en-US" dirty="0"/>
              <a:t>Vidutinis biuro darbuotojas darbe naudoja daugiau nei 9 programas. Skatindamos skaitmeninį sveikatingumą, naudodamos technologijas, kurios didina susikaupimą ir mažina išsiblaškymą, organizacijos gali sumažinti darbuotojų nuovargį, padidinti įsitraukimą ir produktyvumą.</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1022345" y="777508"/>
            <a:ext cx="4990998" cy="992652"/>
          </a:xfrm>
        </p:spPr>
        <p:txBody>
          <a:bodyPr/>
          <a:lstStyle/>
          <a:p>
            <a:r>
              <a:rPr lang="en-ZA" b="1" dirty="0"/>
              <a:t>Skaitmeninė gerovė: </a:t>
            </a:r>
            <a:br>
              <a:rPr lang="en-ZA" dirty="0"/>
            </a:br>
            <a:r>
              <a:rPr lang="en-ZA" dirty="0"/>
              <a:t>Kodėl tai svarbu? </a:t>
            </a:r>
          </a:p>
        </p:txBody>
      </p:sp>
      <p:sp>
        <p:nvSpPr>
          <p:cNvPr id="2" name="TextBox 1">
            <a:extLst>
              <a:ext uri="{FF2B5EF4-FFF2-40B4-BE49-F238E27FC236}">
                <a16:creationId xmlns:a16="http://schemas.microsoft.com/office/drawing/2014/main" id="{309EC0C4-4F14-8F21-AE88-9B73C91DD2B8}"/>
              </a:ext>
            </a:extLst>
          </p:cNvPr>
          <p:cNvSpPr txBox="1"/>
          <p:nvPr/>
        </p:nvSpPr>
        <p:spPr>
          <a:xfrm>
            <a:off x="4923182" y="552386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Šaltinis</a:t>
            </a:r>
            <a:endParaRPr lang="en-IE" dirty="0">
              <a:solidFill>
                <a:srgbClr val="09446A"/>
              </a:solidFill>
            </a:endParaRPr>
          </a:p>
        </p:txBody>
      </p:sp>
    </p:spTree>
    <p:extLst>
      <p:ext uri="{BB962C8B-B14F-4D97-AF65-F5344CB8AC3E}">
        <p14:creationId xmlns:p14="http://schemas.microsoft.com/office/powerpoint/2010/main" val="411067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p:txBody>
          <a:bodyPr/>
          <a:lstStyle/>
          <a:p>
            <a:r>
              <a:rPr lang="en-ZA" dirty="0"/>
              <a:t>Kodėl ekranai daro mus mažiau laimingus? </a:t>
            </a:r>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10199401" y="114449"/>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ŽIŪRĖT</a:t>
            </a:r>
            <a:r>
              <a:rPr lang="en-US" dirty="0"/>
              <a:t>I </a:t>
            </a:r>
            <a:endParaRPr lang="en-IE" dirty="0"/>
          </a:p>
        </p:txBody>
      </p:sp>
      <p:pic>
        <p:nvPicPr>
          <p:cNvPr id="5" name="Picture Placeholder 4">
            <a:hlinkClick r:id="rId3"/>
            <a:extLst>
              <a:ext uri="{FF2B5EF4-FFF2-40B4-BE49-F238E27FC236}">
                <a16:creationId xmlns:a16="http://schemas.microsoft.com/office/drawing/2014/main" id="{B3F5DFD2-4BBC-1CBF-4780-A04F180379B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3165" r="13165"/>
          <a:stretch/>
        </p:blipFill>
        <p:spPr>
          <a:xfrm>
            <a:off x="7061200" y="1201738"/>
            <a:ext cx="5130800" cy="3913187"/>
          </a:xfrm>
          <a:prstGeom prst="rect">
            <a:avLst/>
          </a:prstGeom>
        </p:spPr>
      </p:pic>
      <p:graphicFrame>
        <p:nvGraphicFramePr>
          <p:cNvPr id="7" name="Text Placeholder 1">
            <a:extLst>
              <a:ext uri="{FF2B5EF4-FFF2-40B4-BE49-F238E27FC236}">
                <a16:creationId xmlns:a16="http://schemas.microsoft.com/office/drawing/2014/main" id="{395E2DD3-A5E4-7277-23B0-63A89499BE13}"/>
              </a:ext>
            </a:extLst>
          </p:cNvPr>
          <p:cNvGraphicFramePr/>
          <p:nvPr>
            <p:extLst>
              <p:ext uri="{D42A27DB-BD31-4B8C-83A1-F6EECF244321}">
                <p14:modId xmlns:p14="http://schemas.microsoft.com/office/powerpoint/2010/main" val="4244884483"/>
              </p:ext>
            </p:extLst>
          </p:nvPr>
        </p:nvGraphicFramePr>
        <p:xfrm>
          <a:off x="685415" y="2056254"/>
          <a:ext cx="5552547" cy="32910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20562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Skaitmeninės sveikatos valdymo ir vertinimo strategijos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443942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01369"/>
            <a:ext cx="10595237" cy="3995028"/>
          </a:xfrm>
        </p:spPr>
        <p:txBody>
          <a:bodyPr/>
          <a:lstStyle/>
          <a:p>
            <a:r>
              <a:rPr lang="en-IE" dirty="0"/>
              <a:t>4.1 Sveikų skaitmeninių ribų nustatymas ir veiksmingas skaitmeninių įrenginių valdymas</a:t>
            </a:r>
          </a:p>
          <a:p>
            <a:r>
              <a:rPr lang="en-IE" dirty="0"/>
              <a:t>4.3 Skaitmeninių ryšių optimizavimas</a:t>
            </a:r>
          </a:p>
          <a:p>
            <a:r>
              <a:rPr lang="en-IE" dirty="0"/>
              <a:t>4.4 Darbo ir asmeninio gyvenimo pusiausvyros užtikrinimas skaitmeniniame pasaulyje</a:t>
            </a:r>
          </a:p>
          <a:p>
            <a:r>
              <a:rPr lang="en-IE" dirty="0"/>
              <a:t>4.5 Skaitmeninės sveikatos vertinimas</a:t>
            </a:r>
          </a:p>
          <a:p>
            <a:r>
              <a:rPr lang="en-IE" dirty="0"/>
              <a:t>   - Savęs vertinimo svarba</a:t>
            </a:r>
          </a:p>
          <a:p>
            <a:r>
              <a:rPr lang="en-IE" dirty="0"/>
              <a:t>   - Skaitmeninės gerovės vertinimo metodai</a:t>
            </a:r>
          </a:p>
          <a:p>
            <a:r>
              <a:rPr lang="en-IE" dirty="0"/>
              <a:t>   - Vertinimo rezultatų interpretavimas</a:t>
            </a:r>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4 skyrius: Skaitmeninės sveikatos valdymo ir vertinimo strategijos</a:t>
            </a:r>
          </a:p>
          <a:p>
            <a:r>
              <a:rPr lang="en-US" dirty="0"/>
              <a:t> </a:t>
            </a:r>
          </a:p>
        </p:txBody>
      </p:sp>
    </p:spTree>
    <p:extLst>
      <p:ext uri="{BB962C8B-B14F-4D97-AF65-F5344CB8AC3E}">
        <p14:creationId xmlns:p14="http://schemas.microsoft.com/office/powerpoint/2010/main" val="1924662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B1AC4-AD73-DB80-5179-4B5583C245F8}"/>
              </a:ext>
            </a:extLst>
          </p:cNvPr>
          <p:cNvSpPr txBox="1"/>
          <p:nvPr/>
        </p:nvSpPr>
        <p:spPr>
          <a:xfrm>
            <a:off x="263237" y="182525"/>
            <a:ext cx="8742218" cy="923330"/>
          </a:xfrm>
          <a:prstGeom prst="rect">
            <a:avLst/>
          </a:prstGeom>
          <a:noFill/>
        </p:spPr>
        <p:txBody>
          <a:bodyPr wrap="square">
            <a:spAutoFit/>
          </a:bodyPr>
          <a:lstStyle/>
          <a:p>
            <a:r>
              <a:rPr lang="en-US" sz="3600" dirty="0">
                <a:solidFill>
                  <a:srgbClr val="000000"/>
                </a:solidFill>
                <a:effectLst/>
                <a:ea typeface="Times New Roman" panose="02020603050405020304" pitchFamily="18" charset="0"/>
                <a:cs typeface="Arial" panose="020B0604020202020204" pitchFamily="34" charset="0"/>
              </a:rPr>
              <a:t>Patarimai ir gudrybės, kaip sumažinti skaitmeninį nuovargį </a:t>
            </a:r>
            <a:br>
              <a:rPr lang="es-ES" sz="1800" dirty="0">
                <a:effectLst/>
                <a:latin typeface="Arial" panose="020B0604020202020204" pitchFamily="34" charset="0"/>
                <a:ea typeface="Times New Roman" panose="02020603050405020304" pitchFamily="18" charset="0"/>
                <a:cs typeface="Times New Roman" panose="02020603050405020304" pitchFamily="18" charset="0"/>
              </a:rPr>
            </a:br>
            <a:endParaRPr lang="en-ZA" dirty="0"/>
          </a:p>
        </p:txBody>
      </p:sp>
      <p:sp>
        <p:nvSpPr>
          <p:cNvPr id="5" name="TextBox 4">
            <a:extLst>
              <a:ext uri="{FF2B5EF4-FFF2-40B4-BE49-F238E27FC236}">
                <a16:creationId xmlns:a16="http://schemas.microsoft.com/office/drawing/2014/main" id="{F402AD75-432C-5ABF-599C-F71C8AEE0FC0}"/>
              </a:ext>
            </a:extLst>
          </p:cNvPr>
          <p:cNvSpPr txBox="1"/>
          <p:nvPr/>
        </p:nvSpPr>
        <p:spPr>
          <a:xfrm>
            <a:off x="263237" y="1277127"/>
            <a:ext cx="5652654" cy="3046988"/>
          </a:xfrm>
          <a:prstGeom prst="rect">
            <a:avLst/>
          </a:prstGeom>
          <a:noFill/>
        </p:spPr>
        <p:txBody>
          <a:bodyPr wrap="square">
            <a:spAutoFit/>
          </a:bodyPr>
          <a:lstStyle/>
          <a:p>
            <a:pPr marL="342900" indent="-342900">
              <a:buBlip>
                <a:blip r:embed="rId3"/>
              </a:buBlip>
            </a:pPr>
            <a:r>
              <a:rPr lang="en-US" sz="2400" dirty="0">
                <a:solidFill>
                  <a:srgbClr val="000000"/>
                </a:solidFill>
                <a:effectLst/>
                <a:ea typeface="Times New Roman" panose="02020603050405020304" pitchFamily="18" charset="0"/>
                <a:cs typeface="Times New Roman" panose="02020603050405020304" pitchFamily="18" charset="0"/>
              </a:rPr>
              <a:t>Atsižvelgiant į skaitmeninės gerovės svarbą ir stengiantis išvengti didžiulių skaitmeninio nuovargio ir perdegimo simptomų, būtina imtis tinkamų atsargumo priemonių. </a:t>
            </a:r>
          </a:p>
          <a:p>
            <a:pPr marL="342900" indent="-342900">
              <a:buBlip>
                <a:blip r:embed="rId3"/>
              </a:buBlip>
            </a:pPr>
            <a:endParaRPr lang="en-US" sz="2400" dirty="0">
              <a:solidFill>
                <a:srgbClr val="000000"/>
              </a:solidFill>
              <a:ea typeface="Times New Roman" panose="02020603050405020304" pitchFamily="18" charset="0"/>
              <a:cs typeface="Times New Roman" panose="02020603050405020304" pitchFamily="18" charset="0"/>
            </a:endParaRPr>
          </a:p>
          <a:p>
            <a:pPr marL="342900" indent="-342900">
              <a:buBlip>
                <a:blip r:embed="rId3"/>
              </a:buBlip>
            </a:pPr>
            <a:r>
              <a:rPr lang="en-US" sz="2400" dirty="0">
                <a:solidFill>
                  <a:srgbClr val="000000"/>
                </a:solidFill>
                <a:effectLst/>
                <a:ea typeface="Times New Roman" panose="02020603050405020304" pitchFamily="18" charset="0"/>
                <a:cs typeface="Times New Roman" panose="02020603050405020304" pitchFamily="18" charset="0"/>
              </a:rPr>
              <a:t>Šiame skyriuje aptariami įvairūs patarimai.</a:t>
            </a:r>
            <a:endParaRPr lang="es-ES" sz="2400" dirty="0">
              <a:solidFill>
                <a:srgbClr val="000000"/>
              </a:solidFill>
              <a:effectLst/>
              <a:ea typeface="Times New Roman" panose="02020603050405020304" pitchFamily="18" charset="0"/>
              <a:cs typeface="Times New Roman" panose="02020603050405020304" pitchFamily="18" charset="0"/>
            </a:endParaRPr>
          </a:p>
        </p:txBody>
      </p:sp>
      <p:pic>
        <p:nvPicPr>
          <p:cNvPr id="6" name="Imagen 6" descr="Interfaz de usuario gráfica, Aplicación&#10;&#10;Descripción generada automáticamente">
            <a:extLst>
              <a:ext uri="{FF2B5EF4-FFF2-40B4-BE49-F238E27FC236}">
                <a16:creationId xmlns:a16="http://schemas.microsoft.com/office/drawing/2014/main" id="{4E5A9938-D935-5D0C-DFC2-701FEF6C842A}"/>
              </a:ext>
            </a:extLst>
          </p:cNvPr>
          <p:cNvPicPr>
            <a:picLocks noChangeAspect="1"/>
          </p:cNvPicPr>
          <p:nvPr/>
        </p:nvPicPr>
        <p:blipFill rotWithShape="1">
          <a:blip r:embed="rId4"/>
          <a:srcRect t="18710" b="7691"/>
          <a:stretch/>
        </p:blipFill>
        <p:spPr>
          <a:xfrm>
            <a:off x="7130548" y="1277127"/>
            <a:ext cx="3749814" cy="4519089"/>
          </a:xfrm>
          <a:prstGeom prst="rect">
            <a:avLst/>
          </a:prstGeom>
          <a:effectLst/>
        </p:spPr>
      </p:pic>
    </p:spTree>
    <p:extLst>
      <p:ext uri="{BB962C8B-B14F-4D97-AF65-F5344CB8AC3E}">
        <p14:creationId xmlns:p14="http://schemas.microsoft.com/office/powerpoint/2010/main" val="1931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Mėlynos šviesos poveikis gali pakenkti akims ir sukelti tinklainės degeneraciją. Įdiegę mėlynosios šviesos filtrą savo darbo grupės prietaisuose, išvengsite akių dirginimo. Mėlyna šviesa taip pat gali turėti įtakos miego ciklui, todėl gali sutrikti miegas. </a:t>
            </a:r>
            <a:r>
              <a:rPr lang="en-GB" b="1" dirty="0">
                <a:solidFill>
                  <a:schemeClr val="accent2"/>
                </a:solidFill>
              </a:rPr>
              <a:t>Ilgai žiūrėjimas į ekraną gali sukelti:</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Mėlynojo filtro aktyvavimas įrenginyje</a:t>
            </a:r>
            <a:endParaRPr lang="en-US" dirty="0"/>
          </a:p>
        </p:txBody>
      </p:sp>
      <p:graphicFrame>
        <p:nvGraphicFramePr>
          <p:cNvPr id="2" name="Diagram 1">
            <a:extLst>
              <a:ext uri="{FF2B5EF4-FFF2-40B4-BE49-F238E27FC236}">
                <a16:creationId xmlns:a16="http://schemas.microsoft.com/office/drawing/2014/main" id="{E27D79B5-92A9-4074-0594-13E8FF688AE6}"/>
              </a:ext>
            </a:extLst>
          </p:cNvPr>
          <p:cNvGraphicFramePr/>
          <p:nvPr/>
        </p:nvGraphicFramePr>
        <p:xfrm>
          <a:off x="907473" y="3898108"/>
          <a:ext cx="10377054" cy="1316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363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D619E03-2FF8-4863-BC1F-70D489FEBB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5D7D7A1-C998-49BE-B31F-CD0DB66AC24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5C72EAC-A8AA-4114-B58A-A87511F6E2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ABC7C39-B71D-4A9D-BC3B-15E8533EE7C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Sumažinti akių įtampą: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Mėlynojo filtro aktyvavimas įrenginyje</a:t>
            </a:r>
            <a:endParaRPr lang="en-US" dirty="0"/>
          </a:p>
        </p:txBody>
      </p:sp>
      <p:graphicFrame>
        <p:nvGraphicFramePr>
          <p:cNvPr id="2" name="Diagram 1">
            <a:extLst>
              <a:ext uri="{FF2B5EF4-FFF2-40B4-BE49-F238E27FC236}">
                <a16:creationId xmlns:a16="http://schemas.microsoft.com/office/drawing/2014/main" id="{60C0B3E2-2B64-8232-385D-B72DAABD55BA}"/>
              </a:ext>
            </a:extLst>
          </p:cNvPr>
          <p:cNvGraphicFramePr/>
          <p:nvPr>
            <p:extLst>
              <p:ext uri="{D42A27DB-BD31-4B8C-83A1-F6EECF244321}">
                <p14:modId xmlns:p14="http://schemas.microsoft.com/office/powerpoint/2010/main" val="3793942572"/>
              </p:ext>
            </p:extLst>
          </p:nvPr>
        </p:nvGraphicFramePr>
        <p:xfrm>
          <a:off x="977918" y="1900594"/>
          <a:ext cx="10595237" cy="39950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864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DB5C81F-0F3C-4560-9117-8B810900156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A97FB48-6C25-43A2-9894-490D227AF1B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E428BE7-E4B9-4D1A-BF57-16AA8D04008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B1AC4-AD73-DB80-5179-4B5583C245F8}"/>
              </a:ext>
            </a:extLst>
          </p:cNvPr>
          <p:cNvSpPr txBox="1"/>
          <p:nvPr/>
        </p:nvSpPr>
        <p:spPr>
          <a:xfrm>
            <a:off x="263237" y="182525"/>
            <a:ext cx="8742218" cy="646331"/>
          </a:xfrm>
          <a:prstGeom prst="rect">
            <a:avLst/>
          </a:prstGeom>
          <a:noFill/>
        </p:spPr>
        <p:txBody>
          <a:bodyPr wrap="square">
            <a:spAutoFit/>
          </a:bodyPr>
          <a:lstStyle/>
          <a:p>
            <a:r>
              <a:rPr lang="en-IE" sz="3600" dirty="0">
                <a:solidFill>
                  <a:schemeClr val="accent3"/>
                </a:solidFill>
                <a:effectLst/>
                <a:ea typeface="Times New Roman" panose="02020603050405020304" pitchFamily="18" charset="0"/>
                <a:cs typeface="Arial" panose="020B0604020202020204" pitchFamily="34" charset="0"/>
              </a:rPr>
              <a:t>Investuokite į specializuotą monitorių</a:t>
            </a:r>
            <a:endParaRPr lang="en-ZA" dirty="0">
              <a:solidFill>
                <a:schemeClr val="accent3"/>
              </a:solidFill>
            </a:endParaRPr>
          </a:p>
        </p:txBody>
      </p:sp>
      <p:sp>
        <p:nvSpPr>
          <p:cNvPr id="5" name="TextBox 4">
            <a:extLst>
              <a:ext uri="{FF2B5EF4-FFF2-40B4-BE49-F238E27FC236}">
                <a16:creationId xmlns:a16="http://schemas.microsoft.com/office/drawing/2014/main" id="{F402AD75-432C-5ABF-599C-F71C8AEE0FC0}"/>
              </a:ext>
            </a:extLst>
          </p:cNvPr>
          <p:cNvSpPr txBox="1"/>
          <p:nvPr/>
        </p:nvSpPr>
        <p:spPr>
          <a:xfrm>
            <a:off x="263236" y="1277127"/>
            <a:ext cx="11761749" cy="5262979"/>
          </a:xfrm>
          <a:prstGeom prst="rect">
            <a:avLst/>
          </a:prstGeom>
          <a:noFill/>
        </p:spPr>
        <p:txBody>
          <a:bodyPr wrap="square">
            <a:spAutoFit/>
          </a:bodyPr>
          <a:lstStyle/>
          <a:p>
            <a:pPr marL="342900" indent="-342900">
              <a:buBlip>
                <a:blip r:embed="rId3"/>
              </a:buBlip>
            </a:pPr>
            <a:r>
              <a:rPr lang="en-GB" sz="2400" dirty="0">
                <a:solidFill>
                  <a:srgbClr val="000000"/>
                </a:solidFill>
                <a:ea typeface="Times New Roman" panose="02020603050405020304" pitchFamily="18" charset="0"/>
                <a:cs typeface="Times New Roman" panose="02020603050405020304" pitchFamily="18" charset="0"/>
              </a:rPr>
              <a:t>Investicija į gerą monitorių yra puikus sprendimas, kaip išvengti skaitmeninio nuovargio. Perjungiant nešiojamąjį kompiuterį ir monitorių, akys priverstos žiūrėti į skirtingus taškus.</a:t>
            </a:r>
          </a:p>
          <a:p>
            <a:endParaRPr lang="en-GB" sz="2400" dirty="0">
              <a:solidFill>
                <a:srgbClr val="000000"/>
              </a:solidFill>
              <a:ea typeface="Times New Roman" panose="02020603050405020304" pitchFamily="18" charset="0"/>
              <a:cs typeface="Times New Roman" panose="02020603050405020304" pitchFamily="18" charset="0"/>
            </a:endParaRPr>
          </a:p>
          <a:p>
            <a:pPr marL="342900" indent="-342900">
              <a:buBlip>
                <a:blip r:embed="rId3"/>
              </a:buBlip>
            </a:pPr>
            <a:r>
              <a:rPr lang="en-GB" sz="2400" dirty="0">
                <a:solidFill>
                  <a:srgbClr val="000000"/>
                </a:solidFill>
              </a:rPr>
              <a:t>Darbas su geru monitoriumi turi daugybę privalumų, tačiau iš esmės pagrindinė funkcija yra papildomas ekranas, kuris leidžia skaityti dokumentus didesniame ekrane ir taip sumažinti laiko, praleidžiamo mažesniuose ekranuose, kiekį. </a:t>
            </a:r>
          </a:p>
          <a:p>
            <a:pPr marL="342900" indent="-342900">
              <a:buBlip>
                <a:blip r:embed="rId3"/>
              </a:buBlip>
            </a:pPr>
            <a:endParaRPr lang="en-GB" sz="2400" dirty="0"/>
          </a:p>
          <a:p>
            <a:pPr marL="342900" indent="-342900">
              <a:buBlip>
                <a:blip r:embed="rId3"/>
              </a:buBlip>
            </a:pPr>
            <a:r>
              <a:rPr lang="en-GB" sz="2400" dirty="0"/>
              <a:t>Skaityti:  </a:t>
            </a:r>
            <a:r>
              <a:rPr lang="en-GB" sz="2400" dirty="0">
                <a:hlinkClick r:id="rId4"/>
              </a:rPr>
              <a:t>Apibrėžimas, kaip pasirinkti kompiuterio monitorių | </a:t>
            </a:r>
            <a:r>
              <a:rPr lang="en-GB" sz="2400" dirty="0" err="1">
                <a:hlinkClick r:id="rId4"/>
              </a:rPr>
              <a:t>PCMag</a:t>
            </a:r>
            <a:endParaRPr lang="en-GB" sz="2400" dirty="0"/>
          </a:p>
          <a:p>
            <a:pPr marL="342900" indent="-342900">
              <a:buBlip>
                <a:blip r:embed="rId3"/>
              </a:buBlip>
            </a:pPr>
            <a:endParaRPr lang="en-GB" sz="2400" dirty="0"/>
          </a:p>
          <a:p>
            <a:pPr marL="342900" indent="-342900">
              <a:buBlip>
                <a:blip r:embed="rId3"/>
              </a:buBlip>
            </a:pPr>
            <a:endParaRPr lang="en-GB" sz="2400" dirty="0"/>
          </a:p>
          <a:p>
            <a:r>
              <a:rPr lang="en-GB" sz="2400" b="1" dirty="0"/>
              <a:t>Šiose skaidrėse pateikiami įžvalgūs darbo metodai, kurie gali būti labai svarbūs.....</a:t>
            </a:r>
          </a:p>
          <a:p>
            <a:pPr marL="342900" indent="-342900">
              <a:buBlip>
                <a:blip r:embed="rId3"/>
              </a:buBlip>
            </a:pPr>
            <a:endParaRPr lang="en-GB" sz="2400" dirty="0"/>
          </a:p>
          <a:p>
            <a:pPr marL="342900" indent="-342900">
              <a:buBlip>
                <a:blip r:embed="rId3"/>
              </a:buBlip>
            </a:pPr>
            <a:endParaRPr lang="en-ZA" sz="2400" dirty="0"/>
          </a:p>
          <a:p>
            <a:pPr marL="342900" indent="-342900">
              <a:buBlip>
                <a:blip r:embed="rId3"/>
              </a:buBlip>
            </a:pPr>
            <a:endParaRPr lang="es-ES" sz="2400" dirty="0">
              <a:solidFill>
                <a:srgbClr val="00000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00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6A9E0-1661-5050-99F2-CB27C41BA813}"/>
              </a:ext>
            </a:extLst>
          </p:cNvPr>
          <p:cNvSpPr>
            <a:spLocks noGrp="1"/>
          </p:cNvSpPr>
          <p:nvPr>
            <p:ph type="body" sz="quarter" idx="18"/>
          </p:nvPr>
        </p:nvSpPr>
        <p:spPr>
          <a:xfrm>
            <a:off x="1002082" y="2471676"/>
            <a:ext cx="4587922" cy="3025975"/>
          </a:xfrm>
        </p:spPr>
        <p:txBody>
          <a:bodyPr/>
          <a:lstStyle/>
          <a:p>
            <a:pPr marL="0" indent="0">
              <a:buClr>
                <a:schemeClr val="accent2"/>
              </a:buClr>
            </a:pPr>
            <a:r>
              <a:rPr lang="en-GB" dirty="0"/>
              <a:t>Pomodoro metodą sudaro 25 minutės darbo visą darbo dieną, po kurių daroma 5 minučių pertrauka. </a:t>
            </a:r>
          </a:p>
          <a:p>
            <a:pPr marL="0" indent="0">
              <a:buClr>
                <a:schemeClr val="accent2"/>
              </a:buClr>
            </a:pPr>
            <a:r>
              <a:rPr lang="en-GB" dirty="0"/>
              <a:t>Po 4 "Pomodoro" (100 min.) bus daroma didesnė pertrauka, šį kartą 15 minučių. </a:t>
            </a:r>
          </a:p>
          <a:p>
            <a:pPr marL="342900" indent="-342900">
              <a:buClr>
                <a:schemeClr val="accent2"/>
              </a:buClr>
              <a:buFont typeface="Arial" panose="020B0604020202020204" pitchFamily="34" charset="0"/>
              <a:buChar char="•"/>
            </a:pPr>
            <a:endParaRPr lang="en-GB" dirty="0"/>
          </a:p>
          <a:p>
            <a:endParaRPr lang="en-ZA" dirty="0"/>
          </a:p>
        </p:txBody>
      </p:sp>
      <p:sp>
        <p:nvSpPr>
          <p:cNvPr id="3" name="Text Placeholder 2">
            <a:extLst>
              <a:ext uri="{FF2B5EF4-FFF2-40B4-BE49-F238E27FC236}">
                <a16:creationId xmlns:a16="http://schemas.microsoft.com/office/drawing/2014/main" id="{C4C4D813-60C6-F98C-29FE-F3D4D0600703}"/>
              </a:ext>
            </a:extLst>
          </p:cNvPr>
          <p:cNvSpPr>
            <a:spLocks noGrp="1"/>
          </p:cNvSpPr>
          <p:nvPr>
            <p:ph type="body" sz="quarter" idx="16"/>
          </p:nvPr>
        </p:nvSpPr>
        <p:spPr/>
        <p:txBody>
          <a:bodyPr/>
          <a:lstStyle/>
          <a:p>
            <a:r>
              <a:rPr lang="en-ZA" dirty="0"/>
              <a:t>Struktūrizuotas darbo planas</a:t>
            </a:r>
          </a:p>
          <a:p>
            <a:r>
              <a:rPr lang="en-ZA" dirty="0"/>
              <a:t>Pomodoro technika </a:t>
            </a:r>
          </a:p>
        </p:txBody>
      </p:sp>
      <p:pic>
        <p:nvPicPr>
          <p:cNvPr id="8" name="Picture Placeholder 7" descr="Silver stopwatch">
            <a:extLst>
              <a:ext uri="{FF2B5EF4-FFF2-40B4-BE49-F238E27FC236}">
                <a16:creationId xmlns:a16="http://schemas.microsoft.com/office/drawing/2014/main" id="{463D8261-3C83-6B7F-1E65-9219EBAD45C8}"/>
              </a:ext>
            </a:extLst>
          </p:cNvPr>
          <p:cNvPicPr>
            <a:picLocks noGrp="1" noChangeAspect="1"/>
          </p:cNvPicPr>
          <p:nvPr>
            <p:ph type="pic" sz="quarter" idx="42"/>
          </p:nvPr>
        </p:nvPicPr>
        <p:blipFill rotWithShape="1">
          <a:blip r:embed="rId3">
            <a:grayscl/>
          </a:blip>
          <a:srcRect t="3485" b="3485"/>
          <a:stretch/>
        </p:blipFill>
        <p:spPr>
          <a:xfrm>
            <a:off x="6096000" y="1452563"/>
            <a:ext cx="6096000" cy="4256087"/>
          </a:xfrm>
          <a:prstGeom prst="rect">
            <a:avLst/>
          </a:prstGeom>
        </p:spPr>
      </p:pic>
    </p:spTree>
    <p:extLst>
      <p:ext uri="{BB962C8B-B14F-4D97-AF65-F5344CB8AC3E}">
        <p14:creationId xmlns:p14="http://schemas.microsoft.com/office/powerpoint/2010/main" val="370289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6A9E0-1661-5050-99F2-CB27C41BA813}"/>
              </a:ext>
            </a:extLst>
          </p:cNvPr>
          <p:cNvSpPr>
            <a:spLocks noGrp="1"/>
          </p:cNvSpPr>
          <p:nvPr>
            <p:ph type="body" sz="quarter" idx="18"/>
          </p:nvPr>
        </p:nvSpPr>
        <p:spPr>
          <a:xfrm>
            <a:off x="898358" y="1716890"/>
            <a:ext cx="5197642" cy="3025975"/>
          </a:xfrm>
        </p:spPr>
        <p:txBody>
          <a:bodyPr/>
          <a:lstStyle/>
          <a:p>
            <a:pPr marL="0" indent="0">
              <a:buClr>
                <a:schemeClr val="accent2"/>
              </a:buClr>
            </a:pPr>
            <a:r>
              <a:rPr lang="en-GB" dirty="0"/>
              <a:t>Norint susikaupti ir išvengti skaitmeninių trikdžių, reikėtų apsvarstyti galimybę naudoti dėmesio sutelkimo režimą, kad būtų galima nustatyti iš įvairių prietaisų gaunamų pranešimų, kurie blaško dėmesį, skaičių. </a:t>
            </a:r>
          </a:p>
          <a:p>
            <a:pPr marL="0" indent="0">
              <a:buClr>
                <a:schemeClr val="accent2"/>
              </a:buClr>
            </a:pPr>
            <a:r>
              <a:rPr lang="en-GB" dirty="0"/>
              <a:t>Pavyzdžiui, geras pavyzdys galėtų būti palikti telefoną atokiau, darbo metu išjungti nebūtinus pranešimus arba įjungti "netrukdyti" režimą darbo metu.</a:t>
            </a:r>
          </a:p>
          <a:p>
            <a:pPr marL="0" indent="0">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C4C4D813-60C6-F98C-29FE-F3D4D0600703}"/>
              </a:ext>
            </a:extLst>
          </p:cNvPr>
          <p:cNvSpPr>
            <a:spLocks noGrp="1"/>
          </p:cNvSpPr>
          <p:nvPr>
            <p:ph type="body" sz="quarter" idx="16"/>
          </p:nvPr>
        </p:nvSpPr>
        <p:spPr/>
        <p:txBody>
          <a:bodyPr/>
          <a:lstStyle/>
          <a:p>
            <a:r>
              <a:rPr lang="en-ZA" dirty="0"/>
              <a:t>Fokusavimo režimas</a:t>
            </a:r>
          </a:p>
        </p:txBody>
      </p:sp>
      <p:pic>
        <p:nvPicPr>
          <p:cNvPr id="7" name="Picture Placeholder 6" descr="Person watching empty phone">
            <a:extLst>
              <a:ext uri="{FF2B5EF4-FFF2-40B4-BE49-F238E27FC236}">
                <a16:creationId xmlns:a16="http://schemas.microsoft.com/office/drawing/2014/main" id="{D6B9B4AB-AD7F-8A18-556D-D9D3ACB354E6}"/>
              </a:ext>
            </a:extLst>
          </p:cNvPr>
          <p:cNvPicPr>
            <a:picLocks noGrp="1" noChangeAspect="1"/>
          </p:cNvPicPr>
          <p:nvPr>
            <p:ph type="pic" sz="quarter" idx="42"/>
          </p:nvPr>
        </p:nvPicPr>
        <p:blipFill rotWithShape="1">
          <a:blip r:embed="rId3">
            <a:grayscl/>
          </a:blip>
          <a:srcRect l="2233" r="2233"/>
          <a:stretch/>
        </p:blipFill>
        <p:spPr>
          <a:xfrm>
            <a:off x="6096000" y="1452563"/>
            <a:ext cx="6096000" cy="4256087"/>
          </a:xfrm>
          <a:prstGeom prst="rect">
            <a:avLst/>
          </a:prstGeom>
          <a:effectLst/>
        </p:spPr>
      </p:pic>
    </p:spTree>
    <p:extLst>
      <p:ext uri="{BB962C8B-B14F-4D97-AF65-F5344CB8AC3E}">
        <p14:creationId xmlns:p14="http://schemas.microsoft.com/office/powerpoint/2010/main" val="39427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D2D39-FAB7-5BF1-47EF-1FABBE5FB8EC}"/>
              </a:ext>
            </a:extLst>
          </p:cNvPr>
          <p:cNvSpPr>
            <a:spLocks noGrp="1"/>
          </p:cNvSpPr>
          <p:nvPr>
            <p:ph type="body" sz="quarter" idx="13"/>
          </p:nvPr>
        </p:nvSpPr>
        <p:spPr/>
        <p:txBody>
          <a:bodyPr/>
          <a:lstStyle/>
          <a:p>
            <a:r>
              <a:rPr lang="en-GB" dirty="0"/>
              <a:t>"Paskutiniams 10 proc., kurių reikia norint ką nors pradėti, reikia tiek pat energijos, kiek ir pirmiesiems 90 proc."</a:t>
            </a:r>
          </a:p>
        </p:txBody>
      </p:sp>
      <p:pic>
        <p:nvPicPr>
          <p:cNvPr id="5" name="Picture Placeholder 4" descr="Group of people communicating around a table">
            <a:extLst>
              <a:ext uri="{FF2B5EF4-FFF2-40B4-BE49-F238E27FC236}">
                <a16:creationId xmlns:a16="http://schemas.microsoft.com/office/drawing/2014/main" id="{AC8DFF51-BA97-3E8C-A153-D00F96D15846}"/>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12831" r="12831"/>
          <a:stretch>
            <a:fillRect/>
          </a:stretch>
        </p:blipFill>
        <p:spPr/>
      </p:pic>
      <p:sp>
        <p:nvSpPr>
          <p:cNvPr id="6" name="Freeform 13">
            <a:extLst>
              <a:ext uri="{FF2B5EF4-FFF2-40B4-BE49-F238E27FC236}">
                <a16:creationId xmlns:a16="http://schemas.microsoft.com/office/drawing/2014/main" id="{F0112647-142B-7FD8-4FA3-C0DB2F134EE2}"/>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FCECE64-EBC0-2D16-BFBA-09DFF2BF99C1}"/>
              </a:ext>
            </a:extLst>
          </p:cNvPr>
          <p:cNvGrpSpPr/>
          <p:nvPr/>
        </p:nvGrpSpPr>
        <p:grpSpPr>
          <a:xfrm>
            <a:off x="5107779" y="748833"/>
            <a:ext cx="1487826" cy="1083162"/>
            <a:chOff x="3400450" y="986392"/>
            <a:chExt cx="1487826" cy="1083162"/>
          </a:xfrm>
        </p:grpSpPr>
        <p:sp>
          <p:nvSpPr>
            <p:cNvPr id="8" name="Freeform 15">
              <a:extLst>
                <a:ext uri="{FF2B5EF4-FFF2-40B4-BE49-F238E27FC236}">
                  <a16:creationId xmlns:a16="http://schemas.microsoft.com/office/drawing/2014/main" id="{30A14F98-F129-4D92-FEAB-B3E1DAB423A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6">
              <a:extLst>
                <a:ext uri="{FF2B5EF4-FFF2-40B4-BE49-F238E27FC236}">
                  <a16:creationId xmlns:a16="http://schemas.microsoft.com/office/drawing/2014/main" id="{E3935AAC-388F-8098-2882-63561EE0873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1" name="Text Placeholder 6">
            <a:extLst>
              <a:ext uri="{FF2B5EF4-FFF2-40B4-BE49-F238E27FC236}">
                <a16:creationId xmlns:a16="http://schemas.microsoft.com/office/drawing/2014/main" id="{A32A1CDA-69FF-4594-9CBB-A51FF7456674}"/>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defRPr/>
            </a:pPr>
            <a:r>
              <a:rPr lang="en-IE" sz="2200" b="1" i="0" dirty="0"/>
              <a:t>Robas Kalinas</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579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t="14360" b="14360"/>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1" y="1428132"/>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1022344" y="1818623"/>
            <a:ext cx="4867011" cy="3865477"/>
          </a:xfrm>
        </p:spPr>
        <p:txBody>
          <a:bodyPr/>
          <a:lstStyle/>
          <a:p>
            <a:pPr marL="0" indent="0">
              <a:buClr>
                <a:schemeClr val="accent2"/>
              </a:buClr>
            </a:pPr>
            <a:r>
              <a:rPr lang="en-US" b="1" dirty="0">
                <a:solidFill>
                  <a:schemeClr val="accent2"/>
                </a:solidFill>
              </a:rPr>
              <a:t>didesnis darbuotojų pasitenkinimas:</a:t>
            </a:r>
          </a:p>
          <a:p>
            <a:pPr marL="0" indent="0">
              <a:buClr>
                <a:schemeClr val="accent2"/>
              </a:buClr>
            </a:pPr>
            <a:r>
              <a:rPr lang="en-US" dirty="0"/>
              <a:t>Daugiau nei 84 proc. darbuotojų pripažįsta, kad darbo ir asmeninio gyvenimo pusiausvyra yra labai svarbi pasitenkinimui darbu, o skaitmeninis sveikatingumas yra pagrindinis elementas. Įgyvendindamos tokias praktikas kaip "atjungta" baltoji erdvė ir lankstus darbo grafikas, organizacijos didina darbuotojų pasitenkinimą.</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898357" y="686940"/>
            <a:ext cx="4990998" cy="992652"/>
          </a:xfrm>
        </p:spPr>
        <p:txBody>
          <a:bodyPr/>
          <a:lstStyle/>
          <a:p>
            <a:r>
              <a:rPr lang="en-ZA" b="1" dirty="0"/>
              <a:t>Skaitmeninė gerovė: </a:t>
            </a:r>
            <a:br>
              <a:rPr lang="en-ZA" dirty="0"/>
            </a:br>
            <a:r>
              <a:rPr lang="en-ZA" dirty="0"/>
              <a:t>Kodėl tai svarbu? </a:t>
            </a:r>
          </a:p>
        </p:txBody>
      </p:sp>
      <p:sp>
        <p:nvSpPr>
          <p:cNvPr id="2" name="TextBox 1">
            <a:extLst>
              <a:ext uri="{FF2B5EF4-FFF2-40B4-BE49-F238E27FC236}">
                <a16:creationId xmlns:a16="http://schemas.microsoft.com/office/drawing/2014/main" id="{2AAB6C68-3971-6F89-C985-837BD8876560}"/>
              </a:ext>
            </a:extLst>
          </p:cNvPr>
          <p:cNvSpPr txBox="1"/>
          <p:nvPr/>
        </p:nvSpPr>
        <p:spPr>
          <a:xfrm>
            <a:off x="4656151" y="552386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Šaltinis</a:t>
            </a:r>
            <a:endParaRPr lang="en-IE" dirty="0">
              <a:solidFill>
                <a:srgbClr val="09446A"/>
              </a:solidFill>
            </a:endParaRPr>
          </a:p>
        </p:txBody>
      </p:sp>
    </p:spTree>
    <p:extLst>
      <p:ext uri="{BB962C8B-B14F-4D97-AF65-F5344CB8AC3E}">
        <p14:creationId xmlns:p14="http://schemas.microsoft.com/office/powerpoint/2010/main" val="36468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3"/>
              </a:buBlip>
            </a:pPr>
            <a:r>
              <a:rPr lang="en-GB" dirty="0"/>
              <a:t>Informacijos perkrova yra neišvengiama, tačiau yra keletas pasiūlymų, kurie gali padėti ¨filtruoti gaunamą informaciją¨. </a:t>
            </a:r>
          </a:p>
          <a:p>
            <a:pPr marL="342900" indent="-342900">
              <a:buBlip>
                <a:blip r:embed="rId3"/>
              </a:buBlip>
            </a:pPr>
            <a:endParaRPr lang="en-GB" dirty="0"/>
          </a:p>
          <a:p>
            <a:pPr marL="342900" indent="-342900">
              <a:buBlip>
                <a:blip r:embed="rId3"/>
              </a:buBlip>
            </a:pPr>
            <a:r>
              <a:rPr lang="en-GB" dirty="0"/>
              <a:t>Pavyzdžiui, jei vengsite nereikalingų prenumeratų, į el. paštą gausite mažiau pranešimų. Užuot tiesiogiai siuntę nepageidaujamas žinutes, geras veiksmas galėtų būti atsisakymas prenumeruoti nebepageidaujamą informaciją. </a:t>
            </a:r>
          </a:p>
          <a:p>
            <a:pPr marL="342900" indent="-342900">
              <a:buBlip>
                <a:blip r:embed="rId3"/>
              </a:buBlip>
            </a:pPr>
            <a:endParaRPr lang="en-GB" dirty="0"/>
          </a:p>
          <a:p>
            <a:pPr marL="342900" indent="-342900">
              <a:buBlip>
                <a:blip r:embed="rId3"/>
              </a:buBlip>
            </a:pPr>
            <a:r>
              <a:rPr lang="en-GB" dirty="0"/>
              <a:t>Norėdami išjungti pranešimus iš telefono, apsilankykite šioje nuorodoje: https://support.google.com/android/answer/9079661?hl=en</a:t>
            </a:r>
            <a:r>
              <a:rPr lang="en-GB" dirty="0">
                <a:hlinkClick r:id="rId4"/>
              </a:rPr>
              <a:t>.  </a:t>
            </a:r>
          </a:p>
          <a:p>
            <a:pPr marL="0" indent="0"/>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Suprasti informacijos perkrovą</a:t>
            </a:r>
            <a:endParaRPr lang="en-US" dirty="0"/>
          </a:p>
        </p:txBody>
      </p:sp>
    </p:spTree>
    <p:extLst>
      <p:ext uri="{BB962C8B-B14F-4D97-AF65-F5344CB8AC3E}">
        <p14:creationId xmlns:p14="http://schemas.microsoft.com/office/powerpoint/2010/main" val="398576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Atlikus šios temos vertinimą paaiškės, kiek laiko žmonės šiuo metu bendrauja su skaitmeninėmis technologijomis. Tokiu būdu būtų įdomu pristatyti jį darbo kolegoms, kad jie įsisąmonintų ir sužinotų apie savo skaitmeninius įpročius.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Vertinimą galima rasti čia: https:</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//wellbeing.google/reflect.</a:t>
            </a:r>
            <a:endParaRPr lang="en-GB" dirty="0">
              <a:solidFill>
                <a:schemeClr val="accent2">
                  <a:lumMod val="75000"/>
                </a:schemeClr>
              </a:solidFill>
            </a:endParaRPr>
          </a:p>
          <a:p>
            <a:pPr marL="0" indent="0"/>
            <a:endParaRPr lang="en-GB" dirty="0"/>
          </a:p>
          <a:p>
            <a:pPr marL="342900" indent="-342900">
              <a:buBlip>
                <a:blip r:embed="rId3"/>
              </a:buBlip>
            </a:pPr>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Suprasti informacijos perkrovą</a:t>
            </a:r>
            <a:endParaRPr lang="en-US" dirty="0"/>
          </a:p>
        </p:txBody>
      </p:sp>
    </p:spTree>
    <p:extLst>
      <p:ext uri="{BB962C8B-B14F-4D97-AF65-F5344CB8AC3E}">
        <p14:creationId xmlns:p14="http://schemas.microsoft.com/office/powerpoint/2010/main" val="33302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1353" y="1998209"/>
            <a:ext cx="10491745" cy="3722048"/>
          </a:xfrm>
        </p:spPr>
        <p:txBody>
          <a:bodyPr/>
          <a:lstStyle/>
          <a:p>
            <a:pPr marL="342900" indent="-342900">
              <a:buBlip>
                <a:blip r:embed="rId3"/>
              </a:buBlip>
            </a:pPr>
            <a:r>
              <a:rPr lang="en-GB" dirty="0"/>
              <a:t>METUX - tai modelis, kuriuo remiantis savęs apsisprendimo teorija (SDT) sujungiama su technologijų projektavimo praktika (ten pat). </a:t>
            </a:r>
            <a:r>
              <a:rPr lang="en-GB" b="1" dirty="0">
                <a:solidFill>
                  <a:schemeClr val="accent2"/>
                </a:solidFill>
              </a:rPr>
              <a:t>Šiame modelyje yra trys pagrindiniai žmogaus psichologijos elementai, į kuriuos reikia atsižvelgti skatinant gerovę:</a:t>
            </a:r>
          </a:p>
          <a:p>
            <a:pPr marL="342900" indent="-342900">
              <a:buBlip>
                <a:blip r:embed="rId3"/>
              </a:buBlip>
            </a:pPr>
            <a:endParaRPr lang="en-GB" dirty="0"/>
          </a:p>
          <a:p>
            <a:pPr marL="457200" indent="-457200">
              <a:buClr>
                <a:schemeClr val="accent2"/>
              </a:buClr>
              <a:buFont typeface="+mj-lt"/>
              <a:buAutoNum type="arabicPeriod"/>
            </a:pPr>
            <a:r>
              <a:rPr lang="en-GB" dirty="0"/>
              <a:t>Autonomija (savarankiškumo jausmas, veikimas pagal savo tikslus ir vertybes)</a:t>
            </a:r>
          </a:p>
          <a:p>
            <a:pPr marL="457200" indent="-457200">
              <a:buClr>
                <a:schemeClr val="accent2"/>
              </a:buClr>
              <a:buFont typeface="+mj-lt"/>
              <a:buAutoNum type="arabicPeriod"/>
            </a:pPr>
            <a:r>
              <a:rPr lang="en-GB" dirty="0"/>
              <a:t>Kompetencija (jausmas, kad galite ir galite dirbti efektyviai)</a:t>
            </a:r>
          </a:p>
          <a:p>
            <a:pPr marL="457200" indent="-457200">
              <a:buClr>
                <a:schemeClr val="accent2"/>
              </a:buClr>
              <a:buFont typeface="+mj-lt"/>
              <a:buAutoNum type="arabicPeriod"/>
            </a:pPr>
            <a:r>
              <a:rPr lang="en-GB" dirty="0"/>
              <a:t>giminystės ryšys (jausmas, kad esate susijęs su kitais, priklausymo jausmas)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47861" y="673920"/>
            <a:ext cx="10988610" cy="803654"/>
          </a:xfrm>
        </p:spPr>
        <p:txBody>
          <a:bodyPr/>
          <a:lstStyle/>
          <a:p>
            <a:r>
              <a:rPr lang="en-ZA" dirty="0"/>
              <a:t>Ar esate girdėję apie </a:t>
            </a:r>
            <a:r>
              <a:rPr lang="en-GB" dirty="0"/>
              <a:t>METUX (Motyvacija, įsitraukimas ir klestėjimas vartotojo patirtyje)?</a:t>
            </a:r>
            <a:endParaRPr lang="en-US" dirty="0"/>
          </a:p>
        </p:txBody>
      </p:sp>
    </p:spTree>
    <p:extLst>
      <p:ext uri="{BB962C8B-B14F-4D97-AF65-F5344CB8AC3E}">
        <p14:creationId xmlns:p14="http://schemas.microsoft.com/office/powerpoint/2010/main" val="68114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595EC-3258-AB68-D16D-79227F4386BD}"/>
              </a:ext>
            </a:extLst>
          </p:cNvPr>
          <p:cNvSpPr>
            <a:spLocks noGrp="1"/>
          </p:cNvSpPr>
          <p:nvPr>
            <p:ph type="body" sz="quarter" idx="18"/>
          </p:nvPr>
        </p:nvSpPr>
        <p:spPr>
          <a:xfrm>
            <a:off x="691714" y="1882894"/>
            <a:ext cx="4867011" cy="3025975"/>
          </a:xfrm>
        </p:spPr>
        <p:txBody>
          <a:bodyPr/>
          <a:lstStyle/>
          <a:p>
            <a:pPr marL="342900" indent="-342900">
              <a:buClr>
                <a:schemeClr val="accent2"/>
              </a:buClr>
              <a:buFont typeface="Arial" panose="020B0604020202020204" pitchFamily="34" charset="0"/>
              <a:buChar char="•"/>
            </a:pPr>
            <a:r>
              <a:rPr lang="en-GB" dirty="0"/>
              <a:t>Be to, autoriai sukūrė modelį, pagal kurį ateityje bus kuriamos technologijos atsižvelgiant į psichologinę gerovę.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Šis modelis - tai ¨6 vartotojo patirties sferos. </a:t>
            </a:r>
          </a:p>
          <a:p>
            <a:endParaRPr lang="en-GB" dirty="0"/>
          </a:p>
          <a:p>
            <a:endParaRPr lang="en-GB" dirty="0"/>
          </a:p>
          <a:p>
            <a:endParaRPr lang="en-ZA" dirty="0"/>
          </a:p>
        </p:txBody>
      </p:sp>
      <p:sp>
        <p:nvSpPr>
          <p:cNvPr id="3" name="Text Placeholder 2">
            <a:extLst>
              <a:ext uri="{FF2B5EF4-FFF2-40B4-BE49-F238E27FC236}">
                <a16:creationId xmlns:a16="http://schemas.microsoft.com/office/drawing/2014/main" id="{43681BD0-9313-4F1B-C18D-27E3FCB67156}"/>
              </a:ext>
            </a:extLst>
          </p:cNvPr>
          <p:cNvSpPr>
            <a:spLocks noGrp="1"/>
          </p:cNvSpPr>
          <p:nvPr>
            <p:ph type="body" sz="quarter" idx="16"/>
          </p:nvPr>
        </p:nvSpPr>
        <p:spPr/>
        <p:txBody>
          <a:bodyPr/>
          <a:lstStyle/>
          <a:p>
            <a:r>
              <a:rPr lang="en-ZA" dirty="0"/>
              <a:t>"</a:t>
            </a:r>
            <a:r>
              <a:rPr lang="en-ZA" dirty="0" err="1"/>
              <a:t>Metux" </a:t>
            </a:r>
            <a:r>
              <a:rPr lang="en-ZA" dirty="0"/>
              <a:t>modelis</a:t>
            </a:r>
          </a:p>
        </p:txBody>
      </p:sp>
      <p:pic>
        <p:nvPicPr>
          <p:cNvPr id="5" name="Imagen 3" descr="Interfaz de usuario gráfica, Aplicación&#10;&#10;Descripción generada automáticamente">
            <a:extLst>
              <a:ext uri="{FF2B5EF4-FFF2-40B4-BE49-F238E27FC236}">
                <a16:creationId xmlns:a16="http://schemas.microsoft.com/office/drawing/2014/main" id="{FC685BCF-2801-2642-AEBB-F6BC0D8B5D9E}"/>
              </a:ext>
            </a:extLst>
          </p:cNvPr>
          <p:cNvPicPr>
            <a:picLocks noGrp="1" noChangeAspect="1"/>
          </p:cNvPicPr>
          <p:nvPr>
            <p:ph type="pic" sz="quarter" idx="42"/>
          </p:nvPr>
        </p:nvPicPr>
        <p:blipFill rotWithShape="1">
          <a:blip r:embed="rId2"/>
          <a:srcRect l="57868" t="37328" r="25756" b="21190"/>
          <a:stretch/>
        </p:blipFill>
        <p:spPr bwMode="auto">
          <a:xfrm>
            <a:off x="6096000" y="1452563"/>
            <a:ext cx="6096000" cy="4256087"/>
          </a:xfrm>
          <a:prstGeom prst="rect">
            <a:avLst/>
          </a:prstGeom>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936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73574"/>
            <a:ext cx="10595237" cy="3722048"/>
          </a:xfrm>
        </p:spPr>
        <p:txBody>
          <a:bodyPr/>
          <a:lstStyle/>
          <a:p>
            <a:pPr marL="342900" indent="-342900">
              <a:buBlip>
                <a:blip r:embed="rId3"/>
              </a:buBlip>
            </a:pPr>
            <a:r>
              <a:rPr lang="en-GB" b="1" dirty="0">
                <a:solidFill>
                  <a:schemeClr val="accent2"/>
                </a:solidFill>
              </a:rPr>
              <a:t>Į šiuos pagrindinius komponentus reikia atsižvelgti šiose skaitmeninių technologijų srityse: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METUX (motyvacija, įsitraukimas ir klestėjimas naudotojų patirtyje)</a:t>
            </a:r>
            <a:endParaRPr lang="en-US" dirty="0"/>
          </a:p>
        </p:txBody>
      </p:sp>
      <p:graphicFrame>
        <p:nvGraphicFramePr>
          <p:cNvPr id="2" name="Diagram 1">
            <a:extLst>
              <a:ext uri="{FF2B5EF4-FFF2-40B4-BE49-F238E27FC236}">
                <a16:creationId xmlns:a16="http://schemas.microsoft.com/office/drawing/2014/main" id="{8E5B4AA4-163B-226E-0235-982EB1803991}"/>
              </a:ext>
            </a:extLst>
          </p:cNvPr>
          <p:cNvGraphicFramePr/>
          <p:nvPr/>
        </p:nvGraphicFramePr>
        <p:xfrm>
          <a:off x="1319135" y="2890233"/>
          <a:ext cx="10074482" cy="28854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4204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551D4D3-4F79-457F-9F76-186F3527B54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FF8BC855-B7E7-4217-9CF1-3F68C78924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9F25F2D-BCD1-4EFC-986B-57461D6303F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73574"/>
            <a:ext cx="10595237" cy="3722048"/>
          </a:xfrm>
        </p:spPr>
        <p:txBody>
          <a:bodyPr/>
          <a:lstStyle/>
          <a:p>
            <a:pPr marL="342900" indent="-342900">
              <a:buBlip>
                <a:blip r:embed="rId3"/>
              </a:buBlip>
            </a:pPr>
            <a:r>
              <a:rPr lang="en-GB" b="1" dirty="0">
                <a:solidFill>
                  <a:schemeClr val="accent2"/>
                </a:solidFill>
              </a:rPr>
              <a:t>Skaitmeninių technologijų sritys (tęsinys): </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4"/>
              </a:buBlip>
            </a:pPr>
            <a:endParaRPr lang="en-US" b="1" dirty="0">
              <a:solidFill>
                <a:schemeClr val="accent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METUX (motyvacija, įsitraukimas ir klestėjimas naudotojų patirtyje)</a:t>
            </a:r>
            <a:endParaRPr lang="en-US" dirty="0"/>
          </a:p>
        </p:txBody>
      </p:sp>
      <p:graphicFrame>
        <p:nvGraphicFramePr>
          <p:cNvPr id="2" name="Diagram 1">
            <a:extLst>
              <a:ext uri="{FF2B5EF4-FFF2-40B4-BE49-F238E27FC236}">
                <a16:creationId xmlns:a16="http://schemas.microsoft.com/office/drawing/2014/main" id="{8E5B4AA4-163B-226E-0235-982EB1803991}"/>
              </a:ext>
            </a:extLst>
          </p:cNvPr>
          <p:cNvGraphicFramePr/>
          <p:nvPr/>
        </p:nvGraphicFramePr>
        <p:xfrm>
          <a:off x="974362" y="2173574"/>
          <a:ext cx="10419255" cy="40996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3A7AB46-D7A2-4B4C-A4CC-59951B85D51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88E35B5-7BED-4D51-B0BF-5A66DF47255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D696CAF-9842-44E4-AF7E-30BEC80ECA8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35146"/>
            <a:ext cx="10595237" cy="3722048"/>
          </a:xfrm>
        </p:spPr>
        <p:txBody>
          <a:bodyPr/>
          <a:lstStyle/>
          <a:p>
            <a:pPr marL="0" indent="0"/>
            <a:r>
              <a:rPr lang="en-GB" dirty="0"/>
              <a:t>Siekiant geriau organizuoti vidinę veiklą ir geriau išanalizuoti mūsų darbdavių ir (arba) kolegų poreikius, remiantis METUX modeliu, buvo pateiktos šios rekomendacijos. </a:t>
            </a:r>
          </a:p>
          <a:p>
            <a:pPr marL="1077913" indent="-450850">
              <a:buFont typeface="Arial" panose="020B0604020202020204" pitchFamily="34" charset="0"/>
              <a:buChar char="•"/>
            </a:pPr>
            <a:r>
              <a:rPr lang="en-GB" dirty="0"/>
              <a:t>Žmonės naudojasi produktais ir internetinėmis priemonėmis, atsižvelgdami į savo pageidavimus, o pasirinkimas naudoti vieną ar kitą produktą yra susijęs su žmonių motyvacija. </a:t>
            </a:r>
          </a:p>
          <a:p>
            <a:pPr marL="1077913" indent="-450850">
              <a:buFont typeface="Arial" panose="020B0604020202020204" pitchFamily="34" charset="0"/>
              <a:buChar char="•"/>
            </a:pPr>
            <a:r>
              <a:rPr lang="en-GB" dirty="0"/>
              <a:t>Todėl geras būdas integruoti naujus produktus ar paslaugas į organizaciją - pabrėžti jų naudojimo naudą, motyvuoti kolegas ir daryti jiems įtaką, remiantis naujų skaitmeninių priemonių diegimo privalumais. </a:t>
            </a:r>
          </a:p>
          <a:p>
            <a:pPr marL="1077913" indent="-450850">
              <a:buFont typeface="Arial" panose="020B0604020202020204" pitchFamily="34" charset="0"/>
              <a:buChar char="•"/>
            </a:pPr>
            <a:r>
              <a:rPr lang="en-GB" dirty="0"/>
              <a:t>Šia prasme prisitaikymas galėtų būti naudingas siekiant padidinti organizacijos produktyvumą naudojant vidines valdymo priemones, pavyzdžiui, Trello arba Monday.com. </a:t>
            </a:r>
          </a:p>
          <a:p>
            <a:pPr marL="342900" indent="-342900">
              <a:buBlip>
                <a:blip r:embed="rId3"/>
              </a:buBlip>
            </a:pPr>
            <a:endParaRPr lang="en-GB" dirty="0"/>
          </a:p>
          <a:p>
            <a:pPr marL="1077913" indent="-450850">
              <a:buFont typeface="Arial" panose="020B0604020202020204" pitchFamily="34" charset="0"/>
              <a:buChar char="•"/>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5542" y="569487"/>
            <a:ext cx="10595237" cy="803654"/>
          </a:xfrm>
        </p:spPr>
        <p:txBody>
          <a:bodyPr/>
          <a:lstStyle/>
          <a:p>
            <a:r>
              <a:rPr lang="en-GB" dirty="0"/>
              <a:t>Prisitaikymas</a:t>
            </a:r>
            <a:endParaRPr lang="en-US" dirty="0"/>
          </a:p>
        </p:txBody>
      </p:sp>
    </p:spTree>
    <p:extLst>
      <p:ext uri="{BB962C8B-B14F-4D97-AF65-F5344CB8AC3E}">
        <p14:creationId xmlns:p14="http://schemas.microsoft.com/office/powerpoint/2010/main" val="26817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Gera sąsaja padidins skaitmeninių priemonių, produktų ir paslaugų patogumą. Kad taip atsitiktų, į tai reikia atsižvelgti atsižvelgiant į numatomus naudojamų produktų rezultatus. </a:t>
            </a:r>
          </a:p>
          <a:p>
            <a:pPr marL="342900" indent="-342900">
              <a:buBlip>
                <a:blip r:embed="rId3"/>
              </a:buBlip>
            </a:pPr>
            <a:endParaRPr lang="en-GB" dirty="0"/>
          </a:p>
          <a:p>
            <a:pPr marL="342900" indent="-342900">
              <a:buBlip>
                <a:blip r:embed="rId3"/>
              </a:buBlip>
            </a:pPr>
            <a:r>
              <a:rPr lang="en-GB" dirty="0"/>
              <a:t>Pavyzdžiui, jei planuojate pagerinti savo svetainės patogumą, turėkite omenyje ne tik vidinius rezultatus, bet ir numatomus žmonių rezultatus. Kuo domisi mano naudotojai? Kaip mano organizacija galėtų patenkinti šiuos poreikius? </a:t>
            </a:r>
          </a:p>
          <a:p>
            <a:pPr marL="342900" indent="-342900">
              <a:buBlip>
                <a:blip r:embed="rId3"/>
              </a:buBlip>
            </a:pPr>
            <a:endParaRPr lang="en-GB" dirty="0"/>
          </a:p>
          <a:p>
            <a:pPr marL="342900" indent="-342900">
              <a:buBlip>
                <a:blip r:embed="rId3"/>
              </a:buBlip>
            </a:pPr>
            <a:r>
              <a:rPr lang="en-GB" dirty="0"/>
              <a:t>Šie savaime suprantami klausimai pagerins bet kokios jūsų ketinamos kurti veiklos naudingumą.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Sąsaja</a:t>
            </a:r>
            <a:endParaRPr lang="en-US" dirty="0"/>
          </a:p>
        </p:txBody>
      </p:sp>
    </p:spTree>
    <p:extLst>
      <p:ext uri="{BB962C8B-B14F-4D97-AF65-F5344CB8AC3E}">
        <p14:creationId xmlns:p14="http://schemas.microsoft.com/office/powerpoint/2010/main" val="41945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Jis taip pat taikomas vidinei organizacijai (</a:t>
            </a:r>
            <a:r>
              <a:rPr lang="en-GB" b="1" dirty="0">
                <a:solidFill>
                  <a:schemeClr val="accent2"/>
                </a:solidFill>
              </a:rPr>
              <a:t>giminystė), </a:t>
            </a:r>
            <a:r>
              <a:rPr lang="en-GB" dirty="0"/>
              <a:t>didinant informuotumą apie patogių naudoti skaitmeninių priemonių naudojimą. Jei kai kurios naudojamos vidaus skaitmeninės priemonės darbdavių nelaikomos prieinamomis ir lengvai naudojamomis, reikėtų peržiūrėti jų veiksmingumą darbo vietoje, atitinkantį naudotojų (</a:t>
            </a:r>
            <a:r>
              <a:rPr lang="en-GB" b="1" dirty="0">
                <a:solidFill>
                  <a:schemeClr val="accent2"/>
                </a:solidFill>
              </a:rPr>
              <a:t>darbdavių / kolegų / suinteresuotųjų šalių) </a:t>
            </a:r>
            <a:r>
              <a:rPr lang="en-GB" dirty="0"/>
              <a:t>poreikius.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Sąsaja</a:t>
            </a:r>
            <a:endParaRPr lang="en-US" dirty="0"/>
          </a:p>
        </p:txBody>
      </p:sp>
      <p:pic>
        <p:nvPicPr>
          <p:cNvPr id="6" name="Gráfico 3" descr="Cámara de vídeo con relleno sólido">
            <a:extLst>
              <a:ext uri="{FF2B5EF4-FFF2-40B4-BE49-F238E27FC236}">
                <a16:creationId xmlns:a16="http://schemas.microsoft.com/office/drawing/2014/main" id="{F45FD0EA-3E7B-E300-6172-03A3C869D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5069998"/>
            <a:ext cx="751840" cy="751840"/>
          </a:xfrm>
          <a:prstGeom prst="rect">
            <a:avLst/>
          </a:prstGeom>
        </p:spPr>
      </p:pic>
      <p:sp>
        <p:nvSpPr>
          <p:cNvPr id="2" name="TextBox 1">
            <a:extLst>
              <a:ext uri="{FF2B5EF4-FFF2-40B4-BE49-F238E27FC236}">
                <a16:creationId xmlns:a16="http://schemas.microsoft.com/office/drawing/2014/main" id="{9A30E7E6-1433-A1B0-C08A-86A637FFBA0B}"/>
              </a:ext>
            </a:extLst>
          </p:cNvPr>
          <p:cNvSpPr txBox="1"/>
          <p:nvPr/>
        </p:nvSpPr>
        <p:spPr>
          <a:xfrm>
            <a:off x="1550221" y="5461415"/>
            <a:ext cx="1993692" cy="2862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Kas yra tinkamumas naudoti</a:t>
            </a:r>
            <a:r>
              <a:rPr kumimoji="0" lang="en-US" sz="1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s-ES" sz="1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5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Apskritai, remiantis šiuo moduliu, užduotys apibrėžiamos kaip poreikis gauti pasitenkinimą atliekant su technologijomis susijusią užduotį. Dažniausiai nusivylimas gali kilti, kai nėra aiškumo dėl skaitmeninės priemonės naudojimo paskirties. </a:t>
            </a:r>
          </a:p>
          <a:p>
            <a:pPr marL="342900" indent="-342900">
              <a:buBlip>
                <a:blip r:embed="rId3"/>
              </a:buBlip>
            </a:pPr>
            <a:endParaRPr lang="en-GB" dirty="0"/>
          </a:p>
          <a:p>
            <a:pPr marL="342900" indent="-342900">
              <a:buBlip>
                <a:blip r:embed="rId3"/>
              </a:buBlip>
            </a:pPr>
            <a:r>
              <a:rPr lang="en-GB" dirty="0"/>
              <a:t>Protingas būdas paaiškinti ir taip sukurti patogią erdvę sąveikaujant su skaitmeninėmis priemonėmis - naudoti "dažnai užduodamus klausimus". Dažnai klausimai leidžia naudotojui lengvai spustelėti ant abejonės, kurią reikia išspręsti. </a:t>
            </a:r>
          </a:p>
          <a:p>
            <a:pPr marL="342900" indent="-342900">
              <a:buBlip>
                <a:blip r:embed="rId3"/>
              </a:buBlip>
            </a:pPr>
            <a:endParaRPr lang="en-GB" dirty="0"/>
          </a:p>
          <a:p>
            <a:pPr marL="342900" indent="-342900">
              <a:buBlip>
                <a:blip r:embed="rId3"/>
              </a:buBlip>
            </a:pPr>
            <a:r>
              <a:rPr lang="en-GB" dirty="0"/>
              <a:t>Įdiegdami arba naudodami naują skaitmeninę priemonę, apžvelkite pagrindines funkcijas ir naudą, kurią suteiks šios priemonės naudojimas.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Užduotis</a:t>
            </a:r>
            <a:endParaRPr lang="en-US" dirty="0"/>
          </a:p>
        </p:txBody>
      </p:sp>
    </p:spTree>
    <p:extLst>
      <p:ext uri="{BB962C8B-B14F-4D97-AF65-F5344CB8AC3E}">
        <p14:creationId xmlns:p14="http://schemas.microsoft.com/office/powerpoint/2010/main" val="3175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Doctor getting patient's weight">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2339" r="2339"/>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0"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48252" y="1478510"/>
            <a:ext cx="4867011" cy="3865477"/>
          </a:xfrm>
        </p:spPr>
        <p:txBody>
          <a:bodyPr/>
          <a:lstStyle/>
          <a:p>
            <a:pPr marL="0" indent="0">
              <a:buClr>
                <a:schemeClr val="accent2"/>
              </a:buClr>
            </a:pPr>
            <a:r>
              <a:rPr lang="en-US" b="1" dirty="0">
                <a:solidFill>
                  <a:schemeClr val="accent2"/>
                </a:solidFill>
              </a:rPr>
              <a:t>geresni sveikatos rezultatai:</a:t>
            </a:r>
          </a:p>
          <a:p>
            <a:pPr marL="0" indent="0">
              <a:buClr>
                <a:schemeClr val="accent2"/>
              </a:buClr>
            </a:pPr>
            <a:r>
              <a:rPr lang="en-US" dirty="0"/>
              <a:t>Jei nesirūpinsite skaitmenine sveikata, gali atsirasti priklausomybė nuo technologijų, susijusi su padidėjusiu stresu ir nerimu. Jei darbuotojai perdega dėl per didelio naudojimosi technologijomis, jie gali imti nedarbingumo dienas ir nepasitikėti savimi. Skaitmeninės gerovės prioriteto teikimas padeda sumažinti šią riziką, gerina psichinę ir fizinę sveikatą.</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786258" y="459912"/>
            <a:ext cx="4990998" cy="992652"/>
          </a:xfrm>
        </p:spPr>
        <p:txBody>
          <a:bodyPr/>
          <a:lstStyle/>
          <a:p>
            <a:r>
              <a:rPr lang="en-ZA" b="1" dirty="0"/>
              <a:t>Skaitmeninė gerovė: </a:t>
            </a:r>
            <a:br>
              <a:rPr lang="en-ZA" dirty="0"/>
            </a:br>
            <a:r>
              <a:rPr lang="en-ZA" dirty="0"/>
              <a:t>Kodėl tai svarbu? </a:t>
            </a:r>
          </a:p>
        </p:txBody>
      </p:sp>
      <p:sp>
        <p:nvSpPr>
          <p:cNvPr id="3" name="TextBox 2">
            <a:extLst>
              <a:ext uri="{FF2B5EF4-FFF2-40B4-BE49-F238E27FC236}">
                <a16:creationId xmlns:a16="http://schemas.microsoft.com/office/drawing/2014/main" id="{D69C082E-1023-760D-FA19-18C770498FFF}"/>
              </a:ext>
            </a:extLst>
          </p:cNvPr>
          <p:cNvSpPr txBox="1"/>
          <p:nvPr/>
        </p:nvSpPr>
        <p:spPr>
          <a:xfrm>
            <a:off x="4819861" y="5297362"/>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Šaltinis</a:t>
            </a:r>
            <a:endParaRPr lang="en-IE" dirty="0">
              <a:solidFill>
                <a:srgbClr val="09446A"/>
              </a:solidFill>
            </a:endParaRPr>
          </a:p>
        </p:txBody>
      </p:sp>
    </p:spTree>
    <p:extLst>
      <p:ext uri="{BB962C8B-B14F-4D97-AF65-F5344CB8AC3E}">
        <p14:creationId xmlns:p14="http://schemas.microsoft.com/office/powerpoint/2010/main" val="40671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23245"/>
            <a:ext cx="10595237" cy="3722048"/>
          </a:xfrm>
        </p:spPr>
        <p:txBody>
          <a:bodyPr/>
          <a:lstStyle/>
          <a:p>
            <a:pPr marL="342900" indent="-342900">
              <a:buBlip>
                <a:blip r:embed="rId3"/>
              </a:buBlip>
            </a:pPr>
            <a:r>
              <a:rPr lang="en-GB" dirty="0"/>
              <a:t>Elgesys būtų pagrindinė veikla, kuriai vykdyti skirta užduotis. Šia prasme elgsena yra numatytas rezultatas, kurio siekiama naudojant technologiją. </a:t>
            </a:r>
            <a:r>
              <a:rPr lang="en-GB" b="1" dirty="0">
                <a:solidFill>
                  <a:schemeClr val="accent2"/>
                </a:solidFill>
              </a:rPr>
              <a:t>Kad būtų šiek tiek aiškiau, panagrinėkime šį pavyzdį: </a:t>
            </a:r>
          </a:p>
          <a:p>
            <a:pPr marL="0" indent="0"/>
            <a:endParaRPr lang="en-GB" dirty="0"/>
          </a:p>
          <a:p>
            <a:pPr marL="0" indent="0" algn="ctr"/>
            <a:r>
              <a:rPr lang="en-GB" i="1" dirty="0"/>
              <a:t>¨Marija yra žmogus, mėgstantis viską kontroliuoti, ji visada nešiojasi kalendorių, kuriame užsirašo visus svarbius savo darbo aspektus (terminus, užduotis ir pan.). Kartą vienas jos kolega pristatė jai ¨Google kalendorių¨ kaip saugią programą, kurioje ji gali atnaujinti visą informaciją, kad nereikėtų kasdien nešiotis kalendoriaus į biurą. Vos pradėjusi rašyti į "Google" kalendorių, ji pradeda jaustis sutrikusi, naudodama spalvas ir stilius kalendoriui tvarkyti¨.</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Elgesys</a:t>
            </a:r>
            <a:endParaRPr lang="en-US" dirty="0"/>
          </a:p>
        </p:txBody>
      </p:sp>
    </p:spTree>
    <p:extLst>
      <p:ext uri="{BB962C8B-B14F-4D97-AF65-F5344CB8AC3E}">
        <p14:creationId xmlns:p14="http://schemas.microsoft.com/office/powerpoint/2010/main" val="151066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Nors "Google" kalendoriaus dizainas skirtas daugelio naudotojų darbo valdymui pagerinti, jis nebūtinai tinka visiems naudotojams, todėl gali sukelti nusivylimą ir nesusikalbėjimą. </a:t>
            </a:r>
          </a:p>
          <a:p>
            <a:pPr marL="342900" indent="-342900">
              <a:buBlip>
                <a:blip r:embed="rId3"/>
              </a:buBlip>
            </a:pPr>
            <a:endParaRPr lang="en-GB" dirty="0"/>
          </a:p>
          <a:p>
            <a:pPr marL="342900" indent="-342900">
              <a:buBlip>
                <a:blip r:embed="rId3"/>
              </a:buBlip>
            </a:pPr>
            <a:r>
              <a:rPr lang="en-GB" dirty="0"/>
              <a:t>Todėl diegdami naujas skaitmenines priemones turėkite omenyje, kad ne visos jos patenkins jų poreikius, o norint paveikti jų elgseną, reikės laiko prisitaikyti.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Elgesys</a:t>
            </a:r>
            <a:endParaRPr lang="en-US" dirty="0"/>
          </a:p>
        </p:txBody>
      </p:sp>
    </p:spTree>
    <p:extLst>
      <p:ext uri="{BB962C8B-B14F-4D97-AF65-F5344CB8AC3E}">
        <p14:creationId xmlns:p14="http://schemas.microsoft.com/office/powerpoint/2010/main" val="8902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Šie keturi elementai yra svarbūs siekiant pritaikyti technologijų ir skaitmeninių priemonių naudojimą darbo vietoje. Nereikia nė sakyti, kad geras šių elementų taikymas gali būti vertinamas remiantis įvairių formų vertinimo ir stebėsenos takeliais. </a:t>
            </a:r>
          </a:p>
          <a:p>
            <a:pPr marL="342900" indent="-342900">
              <a:buBlip>
                <a:blip r:embed="rId3"/>
              </a:buBlip>
            </a:pPr>
            <a:endParaRPr lang="en-GB" dirty="0"/>
          </a:p>
          <a:p>
            <a:pPr marL="342900" indent="-342900">
              <a:buBlip>
                <a:blip r:embed="rId3"/>
              </a:buBlip>
            </a:pPr>
            <a:r>
              <a:rPr lang="en-GB" dirty="0"/>
              <a:t>Skaitmeninė transformacija taip pat turėtų atitikti naudotojų pasitenkinimą ir tinkamą technologijų pritaikymą, nes priešingu atveju naudotojas jausis perkrautas dideliu informacijos kiekiu, dėl kurio jam teks eiti į priekį, o tai sukels skaitmeninį nuovargį ir perdegimą.</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Išvados</a:t>
            </a:r>
            <a:endParaRPr lang="en-US" dirty="0"/>
          </a:p>
        </p:txBody>
      </p:sp>
    </p:spTree>
    <p:extLst>
      <p:ext uri="{BB962C8B-B14F-4D97-AF65-F5344CB8AC3E}">
        <p14:creationId xmlns:p14="http://schemas.microsoft.com/office/powerpoint/2010/main" val="7486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Komandos narių įgalinimas naudotis skaitmenine sveikata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4135255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199137"/>
            <a:ext cx="10595237" cy="3995028"/>
          </a:xfrm>
        </p:spPr>
        <p:txBody>
          <a:bodyPr/>
          <a:lstStyle/>
          <a:p>
            <a:r>
              <a:rPr lang="en-IE" dirty="0"/>
              <a:t>5 skyrius: Darbuotojų įgalinimas skaitmeninei sveikatai</a:t>
            </a:r>
          </a:p>
          <a:p>
            <a:r>
              <a:rPr lang="en-IE" dirty="0"/>
              <a:t>5.1 Darbuotojų atsakomybė už skaitmeninę gerovę</a:t>
            </a:r>
          </a:p>
          <a:p>
            <a:r>
              <a:rPr lang="en-IE" dirty="0"/>
              <a:t>   - Atsakomybės už skaitmeninę sveikatą skatinimas</a:t>
            </a:r>
          </a:p>
          <a:p>
            <a:r>
              <a:rPr lang="en-IE" dirty="0"/>
              <a:t>   - Savigydos praktikos skatinimas</a:t>
            </a:r>
          </a:p>
          <a:p>
            <a:r>
              <a:rPr lang="en-IE" dirty="0"/>
              <a:t>5.2 Skaitmeninės sveikatos iniciatyvų nauda</a:t>
            </a:r>
          </a:p>
          <a:p>
            <a:r>
              <a:rPr lang="en-IE" dirty="0"/>
              <a:t>   - Teigiamas poveikis asmenims ir organizacijoms</a:t>
            </a:r>
          </a:p>
          <a:p>
            <a:r>
              <a:rPr lang="en-IE" dirty="0"/>
              <a:t>   - Sėkmingo įgyvendinimo pavyzdžiai</a:t>
            </a:r>
          </a:p>
          <a:p>
            <a:r>
              <a:rPr lang="en-IE" dirty="0"/>
              <a:t>5.3 Skaitmeninės sveikatos kultūros puoselėjimas</a:t>
            </a:r>
          </a:p>
          <a:p>
            <a:r>
              <a:rPr lang="en-IE" dirty="0"/>
              <a:t>   - Vadovavimas pagal pavyzdį</a:t>
            </a:r>
          </a:p>
          <a:p>
            <a:r>
              <a:rPr lang="en-IE" dirty="0"/>
              <a:t>   - Nuolatinio mokymosi ir prisitaikymo skatinimas</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560551"/>
            <a:ext cx="10595237" cy="803654"/>
          </a:xfrm>
        </p:spPr>
        <p:txBody>
          <a:bodyPr/>
          <a:lstStyle/>
          <a:p>
            <a:r>
              <a:rPr lang="en-US" dirty="0"/>
              <a:t>Skaitmeninė gerovė</a:t>
            </a:r>
          </a:p>
        </p:txBody>
      </p:sp>
    </p:spTree>
    <p:extLst>
      <p:ext uri="{BB962C8B-B14F-4D97-AF65-F5344CB8AC3E}">
        <p14:creationId xmlns:p14="http://schemas.microsoft.com/office/powerpoint/2010/main" val="3532213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0" indent="0"/>
            <a:r>
              <a:rPr lang="en-IE" dirty="0"/>
              <a:t>Įdiegus skaitmeninės gerovės planą, jūsų komandai gali būti sudarytos geresnės darbo sąlygos - mažiau perdegimo, aiškios ribos, susijusios su darbo valandomis ir teise atsijungti.</a:t>
            </a:r>
          </a:p>
          <a:p>
            <a:pPr marL="0" indent="0"/>
            <a:r>
              <a:rPr lang="en-IE" dirty="0"/>
              <a:t>Ankstesniuose moduliuose aptarėme, kaip skaitmeninės technologijos gali paveikti mūsų darbuotojus. Galvodami apie skaitmeninės gerovės planą, apsvarstykite šiuos dalykus:</a:t>
            </a:r>
          </a:p>
          <a:p>
            <a:pPr marL="342900" indent="-342900">
              <a:buBlip>
                <a:blip r:embed="rId3">
                  <a:extLst>
                    <a:ext uri="{96DAC541-7B7A-43D3-8B79-37D633B846F1}">
                      <asvg:svgBlip xmlns:asvg="http://schemas.microsoft.com/office/drawing/2016/SVG/main" r:embed="rId4"/>
                    </a:ext>
                  </a:extLst>
                </a:blip>
              </a:buBlip>
            </a:pPr>
            <a:r>
              <a:rPr lang="en-IE" dirty="0"/>
              <a:t>Priklausomybė nuo technologijų gali turėti įtakos darbuotojų gebėjimui susikaupti ir sutelkti dėmesį, nes nuolatiniai pranešimai trukdo dirbti.</a:t>
            </a:r>
          </a:p>
          <a:p>
            <a:pPr marL="342900" indent="-342900">
              <a:buBlip>
                <a:blip r:embed="rId3">
                  <a:extLst>
                    <a:ext uri="{96DAC541-7B7A-43D3-8B79-37D633B846F1}">
                      <asvg:svgBlip xmlns:asvg="http://schemas.microsoft.com/office/drawing/2016/SVG/main" r:embed="rId4"/>
                    </a:ext>
                  </a:extLst>
                </a:blip>
              </a:buBlip>
            </a:pPr>
            <a:r>
              <a:rPr lang="en-IE" dirty="0"/>
              <a:t>Našumas padidėja, kai darbuotojams nereikia dažnai tikrinti telefono. Dėl to pagerėja individualūs rezultatai, o tai pagerina bendrą įmonės našumą.</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Kodėl svarbu turėti skaitmeninės gerovės planą?</a:t>
            </a:r>
          </a:p>
          <a:p>
            <a:endParaRPr lang="en-US" dirty="0"/>
          </a:p>
        </p:txBody>
      </p:sp>
    </p:spTree>
    <p:extLst>
      <p:ext uri="{BB962C8B-B14F-4D97-AF65-F5344CB8AC3E}">
        <p14:creationId xmlns:p14="http://schemas.microsoft.com/office/powerpoint/2010/main" val="3260510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b="1" dirty="0"/>
              <a:t>Pranešama, kad po pandemijos net 40 % darbuotojų susiduria su nuotolinio darbo problemomis.</a:t>
            </a:r>
          </a:p>
          <a:p>
            <a:pPr marL="342900" indent="-342900">
              <a:buBlip>
                <a:blip r:embed="rId3">
                  <a:extLst>
                    <a:ext uri="{96DAC541-7B7A-43D3-8B79-37D633B846F1}">
                      <asvg:svgBlip xmlns:asvg="http://schemas.microsoft.com/office/drawing/2016/SVG/main" r:embed="rId4"/>
                    </a:ext>
                  </a:extLst>
                </a:blip>
              </a:buBlip>
            </a:pPr>
            <a:r>
              <a:rPr lang="en-IE" dirty="0"/>
              <a:t>Kadangi po COVID-19 pandemijos vis dažniau dirbama iš namų, komandos nariams vis sunkiau atsijungti pasibaigus darbo dienai. Jie gali jaustis įpareigoti tikrinti pranešimus darbo telefone arba dirbti virš savo darbo valandų. </a:t>
            </a:r>
          </a:p>
          <a:p>
            <a:pPr marL="342900" indent="-342900">
              <a:buBlip>
                <a:blip r:embed="rId3">
                  <a:extLst>
                    <a:ext uri="{96DAC541-7B7A-43D3-8B79-37D633B846F1}">
                      <asvg:svgBlip xmlns:asvg="http://schemas.microsoft.com/office/drawing/2016/SVG/main" r:embed="rId4"/>
                    </a:ext>
                  </a:extLst>
                </a:blip>
              </a:buBlip>
            </a:pPr>
            <a:r>
              <a:rPr lang="en-IE" dirty="0"/>
              <a:t>Vadovai turi užtikrinti, kad jų darbuotojai būtų pasirengę dirbti nuotoliniu būdu ir nepatirtų šių skaitmeninės gerovės iššūkių. </a:t>
            </a:r>
          </a:p>
          <a:p>
            <a:pPr marL="342900" indent="-342900">
              <a:buBlip>
                <a:blip r:embed="rId3">
                  <a:extLst>
                    <a:ext uri="{96DAC541-7B7A-43D3-8B79-37D633B846F1}">
                      <asvg:svgBlip xmlns:asvg="http://schemas.microsoft.com/office/drawing/2016/SVG/main" r:embed="rId4"/>
                    </a:ext>
                  </a:extLst>
                </a:blip>
              </a:buBlip>
            </a:pPr>
            <a:r>
              <a:rPr lang="en-IE" sz="2400" dirty="0">
                <a:hlinkClick r:id="rId5">
                  <a:extLst>
                    <a:ext uri="{A12FA001-AC4F-418D-AE19-62706E023703}">
                      <ahyp:hlinkClr xmlns:ahyp="http://schemas.microsoft.com/office/drawing/2018/hyperlinkcolor" val="tx"/>
                    </a:ext>
                  </a:extLst>
                </a:hlinkClick>
              </a:rPr>
              <a:t>Šaltinis</a:t>
            </a:r>
            <a:endParaRPr lang="en-IE" sz="2000" dirty="0"/>
          </a:p>
          <a:p>
            <a:pPr marL="342900" indent="-342900">
              <a:buBlip>
                <a:blip r:embed="rId3">
                  <a:extLst>
                    <a:ext uri="{96DAC541-7B7A-43D3-8B79-37D633B846F1}">
                      <asvg:svgBlip xmlns:asvg="http://schemas.microsoft.com/office/drawing/2016/SVG/main" r:embed="rId4"/>
                    </a:ext>
                  </a:extLst>
                </a:blip>
              </a:buBlip>
            </a:pPr>
            <a:endParaRPr lang="en-IE" b="1" dirty="0"/>
          </a:p>
          <a:p>
            <a:pPr marL="342900" indent="-34290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sz="3600" dirty="0"/>
              <a:t>Skaitmeninė gerovė ir darbas namuose</a:t>
            </a:r>
          </a:p>
          <a:p>
            <a:endParaRPr lang="en-US" dirty="0"/>
          </a:p>
        </p:txBody>
      </p:sp>
    </p:spTree>
    <p:extLst>
      <p:ext uri="{BB962C8B-B14F-4D97-AF65-F5344CB8AC3E}">
        <p14:creationId xmlns:p14="http://schemas.microsoft.com/office/powerpoint/2010/main" val="34612322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37229"/>
            <a:ext cx="10487571"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dirty="0"/>
              <a:t>Kiekviena darbovietė turi savitų poreikių, susijusių su skaitmeninės gerovės plano kūrimu.</a:t>
            </a:r>
          </a:p>
          <a:p>
            <a:pPr marL="342900" indent="-342900">
              <a:buBlip>
                <a:blip r:embed="rId3">
                  <a:extLst>
                    <a:ext uri="{96DAC541-7B7A-43D3-8B79-37D633B846F1}">
                      <asvg:svgBlip xmlns:asvg="http://schemas.microsoft.com/office/drawing/2016/SVG/main" r:embed="rId4"/>
                    </a:ext>
                  </a:extLst>
                </a:blip>
              </a:buBlip>
            </a:pPr>
            <a:r>
              <a:rPr lang="en-IE" dirty="0"/>
              <a:t>Pavyzdžiui, daugelyje trečiojo sektoriaus organizacijų tam tikrais atvejais darbuotojams gali tekti dirbti ne įprastu laiku arba priimti telefono skambučius pasibaigus darbo dienai.</a:t>
            </a:r>
          </a:p>
          <a:p>
            <a:pPr marL="342900" indent="-342900">
              <a:buBlip>
                <a:blip r:embed="rId3">
                  <a:extLst>
                    <a:ext uri="{96DAC541-7B7A-43D3-8B79-37D633B846F1}">
                      <asvg:svgBlip xmlns:asvg="http://schemas.microsoft.com/office/drawing/2016/SVG/main" r:embed="rId4"/>
                    </a:ext>
                  </a:extLst>
                </a:blip>
              </a:buBlip>
            </a:pPr>
            <a:r>
              <a:rPr lang="en-IE" dirty="0"/>
              <a:t>Tačiau tai turi būti tinkamai valdoma, pavyzdžiui, nustatant ribotą telefono skambučių, į kuriuos darbuotojas turi atsakyti po darbo valandų, skaičių.</a:t>
            </a:r>
          </a:p>
          <a:p>
            <a:pPr marL="342900" indent="-342900">
              <a:buBlip>
                <a:blip r:embed="rId3">
                  <a:extLst>
                    <a:ext uri="{96DAC541-7B7A-43D3-8B79-37D633B846F1}">
                      <asvg:svgBlip xmlns:asvg="http://schemas.microsoft.com/office/drawing/2016/SVG/main" r:embed="rId4"/>
                    </a:ext>
                  </a:extLst>
                </a:blip>
              </a:buBlip>
            </a:pPr>
            <a:endParaRPr lang="en-IE" b="1" dirty="0"/>
          </a:p>
          <a:p>
            <a:pPr marL="342900" indent="-34290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3600" dirty="0"/>
              <a:t>Dalykai, į kuriuos reikia atsižvelgti prieš sudarant veiksmų planą</a:t>
            </a:r>
          </a:p>
          <a:p>
            <a:r>
              <a:rPr lang="en-GB" sz="3600" dirty="0"/>
              <a:t>	</a:t>
            </a:r>
          </a:p>
          <a:p>
            <a:endParaRPr lang="en-US" dirty="0"/>
          </a:p>
        </p:txBody>
      </p:sp>
    </p:spTree>
    <p:extLst>
      <p:ext uri="{BB962C8B-B14F-4D97-AF65-F5344CB8AC3E}">
        <p14:creationId xmlns:p14="http://schemas.microsoft.com/office/powerpoint/2010/main" val="633039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98172" y="1743341"/>
            <a:ext cx="10487571" cy="3722048"/>
          </a:xfrm>
        </p:spPr>
        <p:txBody>
          <a:bodyPr/>
          <a:lstStyle/>
          <a:p>
            <a:pPr marL="0" indent="0"/>
            <a:r>
              <a:rPr lang="en-GB" dirty="0"/>
              <a:t>Norėdami sukurti sėkmingą planą ir politiką, apsvarstykite 3 būdus, kaip perdėtas technologijų naudojimas veikia sveikatą ir gerovę:</a:t>
            </a:r>
          </a:p>
          <a:p>
            <a:pPr marL="342900" indent="-342900">
              <a:buBlip>
                <a:blip r:embed="rId3">
                  <a:extLst>
                    <a:ext uri="{96DAC541-7B7A-43D3-8B79-37D633B846F1}">
                      <asvg:svgBlip xmlns:asvg="http://schemas.microsoft.com/office/drawing/2016/SVG/main" r:embed="rId4"/>
                    </a:ext>
                  </a:extLst>
                </a:blip>
              </a:buBlip>
            </a:pPr>
            <a:r>
              <a:rPr lang="en-GB" dirty="0"/>
              <a:t>Fiziniai - galvos, nugaros, akių ir kt. skausmai.</a:t>
            </a:r>
          </a:p>
          <a:p>
            <a:pPr marL="342900" indent="-342900">
              <a:buBlip>
                <a:blip r:embed="rId3">
                  <a:extLst>
                    <a:ext uri="{96DAC541-7B7A-43D3-8B79-37D633B846F1}">
                      <asvg:svgBlip xmlns:asvg="http://schemas.microsoft.com/office/drawing/2016/SVG/main" r:embed="rId4"/>
                    </a:ext>
                  </a:extLst>
                </a:blip>
              </a:buBlip>
            </a:pPr>
            <a:r>
              <a:rPr lang="en-GB" dirty="0"/>
              <a:t>Psichika - stresas, perdegimas, sumažėjęs produktyvumas ir prasta moralė, o tai lemia prastus darbo rezultatus.</a:t>
            </a:r>
          </a:p>
          <a:p>
            <a:pPr marL="342900" indent="-342900">
              <a:buBlip>
                <a:blip r:embed="rId3">
                  <a:extLst>
                    <a:ext uri="{96DAC541-7B7A-43D3-8B79-37D633B846F1}">
                      <asvg:svgBlip xmlns:asvg="http://schemas.microsoft.com/office/drawing/2016/SVG/main" r:embed="rId4"/>
                    </a:ext>
                  </a:extLst>
                </a:blip>
              </a:buBlip>
            </a:pPr>
            <a:r>
              <a:rPr lang="en-GB" dirty="0"/>
              <a:t>Emociniai - socialinė žiniasklaida yra ypač linkusi kelti paniką ir nerimą dėl netikrų naujienų, netinkamumo jausmo ir darbo bei asmeninio gyvenimo disbalanso.</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3600" dirty="0"/>
              <a:t>Veiksniai, galintys turėti įtakos skaitmeninei gerovei</a:t>
            </a:r>
          </a:p>
          <a:p>
            <a:r>
              <a:rPr lang="en-GB" sz="3600" dirty="0"/>
              <a:t>	</a:t>
            </a:r>
          </a:p>
          <a:p>
            <a:endParaRPr lang="en-US" dirty="0"/>
          </a:p>
        </p:txBody>
      </p:sp>
    </p:spTree>
    <p:extLst>
      <p:ext uri="{BB962C8B-B14F-4D97-AF65-F5344CB8AC3E}">
        <p14:creationId xmlns:p14="http://schemas.microsoft.com/office/powerpoint/2010/main" val="826197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0698" y="1567976"/>
            <a:ext cx="10875877"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dirty="0"/>
              <a:t>Skaitmeninio sveikatingumo plano integravimas į darbo vietos pagrindą užtikrins, kad technologijas naudosite taip, kad jos tarnautų darbuotojams ir padidintų jų produktyvumą, o ne kenktų darbuotojų psichinei ir fizinei gerovei, sukeltų perdegimą ir stresą, kurie gali turėti įtakos įmonės moralei ir darbo našumui. </a:t>
            </a:r>
            <a:r>
              <a:rPr lang="en-GB" dirty="0"/>
              <a:t>Galite išmokti vadovaudamiesi x žingsniais, kad įdiegtumėte planą</a:t>
            </a:r>
          </a:p>
          <a:p>
            <a:pPr marL="0" indent="0"/>
            <a:endParaRPr lang="en-IE" sz="100" dirty="0"/>
          </a:p>
          <a:p>
            <a:pPr marL="342900" indent="-342900">
              <a:buBlip>
                <a:blip r:embed="rId3">
                  <a:extLst>
                    <a:ext uri="{96DAC541-7B7A-43D3-8B79-37D633B846F1}">
                      <asvg:svgBlip xmlns:asvg="http://schemas.microsoft.com/office/drawing/2016/SVG/main" r:embed="rId4"/>
                    </a:ext>
                  </a:extLst>
                </a:blip>
              </a:buBlip>
            </a:pPr>
            <a:r>
              <a:rPr lang="en-IE" b="1" dirty="0"/>
              <a:t>1.  Moksliniai tyrimai: </a:t>
            </a:r>
            <a:r>
              <a:rPr lang="en-IE" dirty="0"/>
              <a:t>Rinkdami duomenis iš darbuotojų, galite susidaryti bendrą vaizdą apie dabartinę skaitmeninės gerovės būklę savo darbo vietoje. Tai gali būti darbuotojų klausinėjimas, su kuo jie šiuo metu susiduria dėl technologijų naudojimo darbo vietoje, arba neatvykimo į darbą dėl su darbu susijusio streso ar perdegimo vertinimas. Šiame etape gali būti naudinga surengti tikslinę grupę, kad būtų galima nustatyti, ko darbuotojai nori ar ko jiems reikia dėl skaitmeninės gerovės politikos.</a:t>
            </a:r>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5">
                  <a:extLst>
                    <a:ext uri="{96DAC541-7B7A-43D3-8B79-37D633B846F1}">
                      <asvg:svgBlip xmlns:asvg="http://schemas.microsoft.com/office/drawing/2016/SVG/main" r:embed="rId6"/>
                    </a:ext>
                  </a:extLst>
                </a:blip>
              </a:buBlip>
            </a:pPr>
            <a:endParaRPr lang="en-GB" dirty="0"/>
          </a:p>
          <a:p>
            <a:pPr marL="342900" indent="-342900">
              <a:buBlip>
                <a:blip r:embed="rId5">
                  <a:extLst>
                    <a:ext uri="{96DAC541-7B7A-43D3-8B79-37D633B846F1}">
                      <asvg:svgBlip xmlns:asvg="http://schemas.microsoft.com/office/drawing/2016/SVG/main" r:embed="rId6"/>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Efektyvaus skaitmeninio sveikatingumo plano kūrimas</a:t>
            </a:r>
          </a:p>
          <a:p>
            <a:r>
              <a:rPr lang="en-GB" sz="3600" dirty="0"/>
              <a:t>	</a:t>
            </a:r>
          </a:p>
          <a:p>
            <a:endParaRPr lang="en-US" dirty="0"/>
          </a:p>
        </p:txBody>
      </p:sp>
    </p:spTree>
    <p:extLst>
      <p:ext uri="{BB962C8B-B14F-4D97-AF65-F5344CB8AC3E}">
        <p14:creationId xmlns:p14="http://schemas.microsoft.com/office/powerpoint/2010/main" val="2965680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Perdegimo sindromas gali būti apibrėžiamas kaip proceso, kurio metu asmuo patiria nuolatinį stresą darbe, o naudojamos įveikos strategijos nėra veiksmingos, rezultatas (Martínez, 2010). </a:t>
            </a:r>
          </a:p>
          <a:p>
            <a:pPr marL="342900" indent="-342900">
              <a:buBlip>
                <a:blip r:embed="rId3"/>
              </a:buBlip>
            </a:pPr>
            <a:endParaRPr lang="en-GB" dirty="0"/>
          </a:p>
          <a:p>
            <a:pPr marL="342900" indent="-342900">
              <a:buBlip>
                <a:blip r:embed="rId3"/>
              </a:buBlip>
            </a:pPr>
            <a:r>
              <a:rPr lang="en-GB" dirty="0"/>
              <a:t>Sindromą sukelia įvairių aspektų derinys, pavyzdžiui, prisitaikymas prie nuolatinių </a:t>
            </a:r>
            <a:r>
              <a:rPr lang="en-GB" b="1" dirty="0">
                <a:solidFill>
                  <a:schemeClr val="accent2"/>
                </a:solidFill>
              </a:rPr>
              <a:t>darbo vietos reikalavimų</a:t>
            </a:r>
            <a:r>
              <a:rPr lang="en-GB" dirty="0"/>
              <a:t>, </a:t>
            </a:r>
            <a:r>
              <a:rPr lang="en-GB" b="1" dirty="0">
                <a:solidFill>
                  <a:schemeClr val="accent2"/>
                </a:solidFill>
              </a:rPr>
              <a:t>konkurencija</a:t>
            </a:r>
            <a:r>
              <a:rPr lang="en-GB" dirty="0"/>
              <a:t>, </a:t>
            </a:r>
            <a:r>
              <a:rPr lang="en-GB" b="1" dirty="0">
                <a:solidFill>
                  <a:schemeClr val="accent2"/>
                </a:solidFill>
              </a:rPr>
              <a:t>išsekimas</a:t>
            </a:r>
            <a:r>
              <a:rPr lang="en-GB" dirty="0"/>
              <a:t>, </a:t>
            </a:r>
            <a:r>
              <a:rPr lang="en-GB" b="1" dirty="0">
                <a:solidFill>
                  <a:schemeClr val="accent2"/>
                </a:solidFill>
              </a:rPr>
              <a:t>emocinis dirginimas </a:t>
            </a:r>
            <a:r>
              <a:rPr lang="en-GB" dirty="0"/>
              <a:t>ir </a:t>
            </a:r>
            <a:r>
              <a:rPr lang="en-GB" b="1" dirty="0">
                <a:solidFill>
                  <a:schemeClr val="accent2"/>
                </a:solidFill>
              </a:rPr>
              <a:t>izoliacija</a:t>
            </a:r>
            <a:r>
              <a:rPr lang="en-GB" dirty="0"/>
              <a:t>. Šį derinį keičia informacijos, su kuria susiduriame kasdieniame gyvenime, kiekis, dėl to mūsų protas yra hiperpajungtas ir hiperstimuliuojamas. </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Skaitmeninė gerovė: </a:t>
            </a:r>
            <a:r>
              <a:rPr lang="en-US" dirty="0"/>
              <a:t>Perdegimas</a:t>
            </a:r>
            <a:endParaRPr lang="en-US" b="1" dirty="0"/>
          </a:p>
        </p:txBody>
      </p:sp>
    </p:spTree>
    <p:extLst>
      <p:ext uri="{BB962C8B-B14F-4D97-AF65-F5344CB8AC3E}">
        <p14:creationId xmlns:p14="http://schemas.microsoft.com/office/powerpoint/2010/main" val="200113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0698" y="1567976"/>
            <a:ext cx="10925981"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b="1" dirty="0"/>
              <a:t>2. Nustatykite tikslus ir uždavinius:</a:t>
            </a:r>
            <a:r>
              <a:rPr lang="en-IE" dirty="0"/>
              <a:t> Remdamiesi ankstesniame etape surinkta informacija, sukurkite gerovės planą ir politiką. Šių tikslų pavyzdžiai gali būti šie:</a:t>
            </a:r>
          </a:p>
          <a:p>
            <a:pPr marL="1339850" indent="-538163">
              <a:buFont typeface="Arial" panose="020B0604020202020204" pitchFamily="34" charset="0"/>
              <a:buChar char="•"/>
            </a:pPr>
            <a:r>
              <a:rPr lang="en-IE" dirty="0"/>
              <a:t>tam tikru procentu sumažinti darbuotojų neatvykimą į darbą dėl streso.</a:t>
            </a:r>
          </a:p>
          <a:p>
            <a:pPr marL="1339850" indent="-538163">
              <a:buFont typeface="Arial" panose="020B0604020202020204" pitchFamily="34" charset="0"/>
              <a:buChar char="•"/>
            </a:pPr>
            <a:r>
              <a:rPr lang="en-IE" dirty="0"/>
              <a:t>atsisakyti skambučių telefonu, žinučių ar el. laiškų ne darbo valandomis.</a:t>
            </a:r>
          </a:p>
          <a:p>
            <a:pPr marL="801687" indent="0"/>
            <a:endParaRPr lang="en-IE" sz="100" dirty="0"/>
          </a:p>
          <a:p>
            <a:pPr marL="342900" indent="-342900">
              <a:buBlip>
                <a:blip r:embed="rId3">
                  <a:extLst>
                    <a:ext uri="{96DAC541-7B7A-43D3-8B79-37D633B846F1}">
                      <asvg:svgBlip xmlns:asvg="http://schemas.microsoft.com/office/drawing/2016/SVG/main" r:embed="rId4"/>
                    </a:ext>
                  </a:extLst>
                </a:blip>
              </a:buBlip>
            </a:pPr>
            <a:r>
              <a:rPr lang="en-IE" b="1" dirty="0"/>
              <a:t>3. Plano propagavimas: </a:t>
            </a:r>
            <a:r>
              <a:rPr lang="en-IE" dirty="0"/>
              <a:t>Užtikrinkite, kad visi komandos nariai žinotų apie planą ir suprastų jo tikslus. Atverkite ryšių linijas, kad darbuotojai galėtų pateikti atsiliepimus apie planą ir taip užtikrinti jo sėkmę. Motyvuokite savo komandądalyvauti naujajame sveikatingumo plane, kurdami patrauklų turinį, pavyzdžiui, savaitinius sveikatingumo naujienlaiškius, skaitmeninę gerovę skatinantį turinį arba neskaitmeninę komandos veiklą, pavyzdžiui, treniruočių pamokas arba kassavaitinį komandos pasivaikščiojimą.</a:t>
            </a:r>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5">
                  <a:extLst>
                    <a:ext uri="{96DAC541-7B7A-43D3-8B79-37D633B846F1}">
                      <asvg:svgBlip xmlns:asvg="http://schemas.microsoft.com/office/drawing/2016/SVG/main" r:embed="rId6"/>
                    </a:ext>
                  </a:extLst>
                </a:blip>
              </a:buBlip>
            </a:pPr>
            <a:endParaRPr lang="en-GB" dirty="0"/>
          </a:p>
          <a:p>
            <a:pPr marL="342900" indent="-342900">
              <a:buBlip>
                <a:blip r:embed="rId5">
                  <a:extLst>
                    <a:ext uri="{96DAC541-7B7A-43D3-8B79-37D633B846F1}">
                      <asvg:svgBlip xmlns:asvg="http://schemas.microsoft.com/office/drawing/2016/SVG/main" r:embed="rId6"/>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Efektyvaus skaitmeninio sveikatingumo plano kūrimas</a:t>
            </a:r>
          </a:p>
          <a:p>
            <a:r>
              <a:rPr lang="en-GB" sz="3600" dirty="0"/>
              <a:t>	</a:t>
            </a:r>
          </a:p>
          <a:p>
            <a:endParaRPr lang="en-US" dirty="0"/>
          </a:p>
        </p:txBody>
      </p:sp>
    </p:spTree>
    <p:extLst>
      <p:ext uri="{BB962C8B-B14F-4D97-AF65-F5344CB8AC3E}">
        <p14:creationId xmlns:p14="http://schemas.microsoft.com/office/powerpoint/2010/main" val="10465501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603472"/>
            <a:ext cx="10925981"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GB" b="1" dirty="0"/>
              <a:t>4. Vadovaukite ir kurkite atsijungimo kultūrą: </a:t>
            </a:r>
            <a:r>
              <a:rPr lang="en-GB" dirty="0"/>
              <a:t>Rodykite pavyzdį ir skatinkite sveiką atsijungimo kultūrą darbo vietoje. Parodykite darbuotojams, kad galima atsitraukti nuo darbo stalo, ir sukurkite smagią ir socialinę veiklą, kurioje galėtų dalyvauti visi darbuotojai, pavyzdžiui, pasivaikščiojimo klubą, kad biure būtų galima atsipalaiduoti ir pailsėti nuo ekranų.</a:t>
            </a:r>
          </a:p>
          <a:p>
            <a:pPr marL="342900" indent="-342900">
              <a:buBlip>
                <a:blip r:embed="rId3">
                  <a:extLst>
                    <a:ext uri="{96DAC541-7B7A-43D3-8B79-37D633B846F1}">
                      <asvg:svgBlip xmlns:asvg="http://schemas.microsoft.com/office/drawing/2016/SVG/main" r:embed="rId4"/>
                    </a:ext>
                  </a:extLst>
                </a:blip>
              </a:buBlip>
            </a:pPr>
            <a:r>
              <a:rPr lang="en-GB" b="1" dirty="0"/>
              <a:t>5. Skaitmeninį sveikatingumą įtraukite į kiekvieną darbo aspektą: </a:t>
            </a:r>
            <a:r>
              <a:rPr lang="en-GB" dirty="0"/>
              <a:t>Vadovai turėtų užtikrinti, kad jie skatintų darbuotojus dalyvauti gerovės plane ir aktyviai teiktų pasiūlymus bei dėtų pastangas dėl gerinimo. Kai kolektyvo nariai jaučiasi galintys pareikšti savo nuomonę, jie greičiausiai bus produktyvesni, labiau įsitraukę ir vertinami. Vadovai gali paskirti komandos gerovės ambasadorių, kad pagerintų moralę ir padarytų darbo vietą laimingesnę bei atsparesnę.</a:t>
            </a:r>
          </a:p>
          <a:p>
            <a:pPr marL="342900" indent="-342900">
              <a:buBlip>
                <a:blip r:embed="rId3">
                  <a:extLst>
                    <a:ext uri="{96DAC541-7B7A-43D3-8B79-37D633B846F1}">
                      <asvg:svgBlip xmlns:asvg="http://schemas.microsoft.com/office/drawing/2016/SVG/main" r:embed="rId4"/>
                    </a:ext>
                  </a:extLst>
                </a:blip>
              </a:buBlip>
            </a:pPr>
            <a:r>
              <a:rPr lang="en-GB" dirty="0"/>
              <a:t>Į skaitmeninį darbo krūvį taip pat turėtumėte atsižvelgti atlikdami darbuotojų vertinimus ar veiklos apžvalgas.</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29125" y="427114"/>
            <a:ext cx="10595237" cy="803654"/>
          </a:xfrm>
        </p:spPr>
        <p:txBody>
          <a:bodyPr/>
          <a:lstStyle/>
          <a:p>
            <a:r>
              <a:rPr lang="en-IE" dirty="0"/>
              <a:t>Efektyvaus skaitmeninio sveikatingumo plano kūrimas</a:t>
            </a:r>
          </a:p>
          <a:p>
            <a:r>
              <a:rPr lang="en-GB" sz="3600" dirty="0"/>
              <a:t>	 </a:t>
            </a:r>
          </a:p>
          <a:p>
            <a:endParaRPr lang="en-US" dirty="0"/>
          </a:p>
        </p:txBody>
      </p:sp>
    </p:spTree>
    <p:extLst>
      <p:ext uri="{BB962C8B-B14F-4D97-AF65-F5344CB8AC3E}">
        <p14:creationId xmlns:p14="http://schemas.microsoft.com/office/powerpoint/2010/main" val="23779275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595EC-3258-AB68-D16D-79227F4386BD}"/>
              </a:ext>
            </a:extLst>
          </p:cNvPr>
          <p:cNvSpPr>
            <a:spLocks noGrp="1"/>
          </p:cNvSpPr>
          <p:nvPr>
            <p:ph type="body" sz="quarter" idx="18"/>
          </p:nvPr>
        </p:nvSpPr>
        <p:spPr>
          <a:xfrm>
            <a:off x="992776" y="2265735"/>
            <a:ext cx="4565949" cy="3025975"/>
          </a:xfrm>
        </p:spPr>
        <p:txBody>
          <a:bodyPr/>
          <a:lstStyle/>
          <a:p>
            <a:pPr marL="0"/>
            <a:r>
              <a:rPr lang="en-IE" dirty="0"/>
              <a:t>Kuriant skaitmeninio sveikatingumo politiką, reikia atlikti 5 esminius veiksmus, kuriuos išsamiau aptarsime tolesnėse skaidrėse.</a:t>
            </a:r>
          </a:p>
          <a:p>
            <a:pPr marL="0"/>
            <a:r>
              <a:rPr lang="en-IE" dirty="0"/>
              <a:t>Svarbu laikytis kiekvieno žingsnio, kad būtų užtikrinta veiksminga politika, kuria prireikus galėtų remtis visi darbuotojai.</a:t>
            </a:r>
          </a:p>
          <a:p>
            <a:endParaRPr lang="en-GB" dirty="0"/>
          </a:p>
          <a:p>
            <a:endParaRPr lang="en-GB" dirty="0"/>
          </a:p>
          <a:p>
            <a:endParaRPr lang="en-ZA" dirty="0"/>
          </a:p>
        </p:txBody>
      </p:sp>
      <p:sp>
        <p:nvSpPr>
          <p:cNvPr id="3" name="Text Placeholder 2">
            <a:extLst>
              <a:ext uri="{FF2B5EF4-FFF2-40B4-BE49-F238E27FC236}">
                <a16:creationId xmlns:a16="http://schemas.microsoft.com/office/drawing/2014/main" id="{43681BD0-9313-4F1B-C18D-27E3FCB67156}"/>
              </a:ext>
            </a:extLst>
          </p:cNvPr>
          <p:cNvSpPr>
            <a:spLocks noGrp="1"/>
          </p:cNvSpPr>
          <p:nvPr>
            <p:ph type="body" sz="quarter" idx="16"/>
          </p:nvPr>
        </p:nvSpPr>
        <p:spPr>
          <a:xfrm>
            <a:off x="992776" y="639721"/>
            <a:ext cx="4990998" cy="992652"/>
          </a:xfrm>
        </p:spPr>
        <p:txBody>
          <a:bodyPr/>
          <a:lstStyle/>
          <a:p>
            <a:r>
              <a:rPr lang="en-IE" sz="3600" dirty="0"/>
              <a:t>Skaitmeninės sveikatingumo politikos kūrimas</a:t>
            </a:r>
          </a:p>
        </p:txBody>
      </p:sp>
      <p:sp>
        <p:nvSpPr>
          <p:cNvPr id="4" name="TextBox 3">
            <a:extLst>
              <a:ext uri="{FF2B5EF4-FFF2-40B4-BE49-F238E27FC236}">
                <a16:creationId xmlns:a16="http://schemas.microsoft.com/office/drawing/2014/main" id="{2F1B7551-CC3A-9484-725C-1B43C904666B}"/>
              </a:ext>
            </a:extLst>
          </p:cNvPr>
          <p:cNvSpPr txBox="1"/>
          <p:nvPr/>
        </p:nvSpPr>
        <p:spPr>
          <a:xfrm>
            <a:off x="5319865" y="5400609"/>
            <a:ext cx="2990850" cy="369332"/>
          </a:xfrm>
          <a:prstGeom prst="rect">
            <a:avLst/>
          </a:prstGeom>
          <a:noFill/>
        </p:spPr>
        <p:txBody>
          <a:bodyPr wrap="square" rtlCol="0">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Šaltinis</a:t>
            </a:r>
            <a:endParaRPr lang="en-IE" dirty="0">
              <a:solidFill>
                <a:schemeClr val="bg1"/>
              </a:solidFill>
            </a:endParaRPr>
          </a:p>
        </p:txBody>
      </p:sp>
      <p:sp>
        <p:nvSpPr>
          <p:cNvPr id="8" name="TextBox 7">
            <a:extLst>
              <a:ext uri="{FF2B5EF4-FFF2-40B4-BE49-F238E27FC236}">
                <a16:creationId xmlns:a16="http://schemas.microsoft.com/office/drawing/2014/main" id="{1E29EF1B-5868-8E9F-FFC4-F3C6E9531E2B}"/>
              </a:ext>
            </a:extLst>
          </p:cNvPr>
          <p:cNvSpPr txBox="1"/>
          <p:nvPr/>
        </p:nvSpPr>
        <p:spPr>
          <a:xfrm>
            <a:off x="6978129" y="378111"/>
            <a:ext cx="4378451" cy="523220"/>
          </a:xfrm>
          <a:prstGeom prst="rect">
            <a:avLst/>
          </a:prstGeom>
          <a:noFill/>
        </p:spPr>
        <p:txBody>
          <a:bodyPr wrap="square" rtlCol="0">
            <a:spAutoFit/>
          </a:bodyPr>
          <a:lstStyle/>
          <a:p>
            <a:r>
              <a:rPr lang="en-IE" sz="2800" b="1" dirty="0">
                <a:solidFill>
                  <a:schemeClr val="accent3"/>
                </a:solidFill>
              </a:rPr>
              <a:t>Penki žingsniai:</a:t>
            </a:r>
          </a:p>
        </p:txBody>
      </p:sp>
      <p:sp>
        <p:nvSpPr>
          <p:cNvPr id="9" name="TextBox 8">
            <a:extLst>
              <a:ext uri="{FF2B5EF4-FFF2-40B4-BE49-F238E27FC236}">
                <a16:creationId xmlns:a16="http://schemas.microsoft.com/office/drawing/2014/main" id="{32A30DA5-D5FC-B9D5-2C87-14A7F6FC3ECD}"/>
              </a:ext>
            </a:extLst>
          </p:cNvPr>
          <p:cNvSpPr txBox="1"/>
          <p:nvPr/>
        </p:nvSpPr>
        <p:spPr>
          <a:xfrm>
            <a:off x="6815290" y="1632373"/>
            <a:ext cx="4990998" cy="2769989"/>
          </a:xfrm>
          <a:prstGeom prst="rect">
            <a:avLst/>
          </a:prstGeom>
          <a:noFill/>
        </p:spPr>
        <p:txBody>
          <a:bodyPr wrap="square" rtlCol="0">
            <a:spAutoFit/>
          </a:bodyPr>
          <a:lstStyle/>
          <a:p>
            <a:pPr marL="342900" indent="-342900">
              <a:buAutoNum type="arabicPeriod"/>
            </a:pPr>
            <a:r>
              <a:rPr lang="en-IE" sz="2400" dirty="0">
                <a:solidFill>
                  <a:srgbClr val="000000"/>
                </a:solidFill>
              </a:rPr>
              <a:t>Paaiškinkite politikos poreikį</a:t>
            </a:r>
          </a:p>
          <a:p>
            <a:pPr marL="342900" indent="-342900">
              <a:buAutoNum type="arabicPeriod"/>
            </a:pPr>
            <a:r>
              <a:rPr lang="en-IE" sz="2400" dirty="0">
                <a:solidFill>
                  <a:srgbClr val="000000"/>
                </a:solidFill>
              </a:rPr>
              <a:t>Apibūdinti politikos tikslus </a:t>
            </a:r>
          </a:p>
          <a:p>
            <a:pPr marL="342900" indent="-342900">
              <a:buAutoNum type="arabicPeriod"/>
            </a:pPr>
            <a:r>
              <a:rPr lang="en-IE" sz="2400" dirty="0">
                <a:solidFill>
                  <a:srgbClr val="000000"/>
                </a:solidFill>
              </a:rPr>
              <a:t>Politikos tikslai</a:t>
            </a:r>
          </a:p>
          <a:p>
            <a:pPr marL="342900" indent="-342900">
              <a:buFontTx/>
              <a:buAutoNum type="arabicPeriod"/>
            </a:pPr>
            <a:r>
              <a:rPr lang="en-IE" sz="2400" dirty="0">
                <a:solidFill>
                  <a:srgbClr val="000000"/>
                </a:solidFill>
              </a:rPr>
              <a:t>Veiksmingas bendravimas</a:t>
            </a:r>
          </a:p>
          <a:p>
            <a:pPr marL="342900" indent="-342900">
              <a:buFontTx/>
              <a:buAutoNum type="arabicPeriod"/>
            </a:pPr>
            <a:r>
              <a:rPr lang="en-IE" sz="2400" dirty="0">
                <a:solidFill>
                  <a:srgbClr val="000000"/>
                </a:solidFill>
              </a:rPr>
              <a:t>Peržiūra ir stebėsena</a:t>
            </a:r>
          </a:p>
          <a:p>
            <a:endParaRPr lang="en-IE" sz="1800" dirty="0"/>
          </a:p>
          <a:p>
            <a:pPr marL="342900" indent="-342900">
              <a:buAutoNum type="arabicPeriod"/>
            </a:pPr>
            <a:endParaRPr lang="en-IE" sz="1800" dirty="0"/>
          </a:p>
          <a:p>
            <a:endParaRPr lang="en-IE" dirty="0"/>
          </a:p>
        </p:txBody>
      </p:sp>
    </p:spTree>
    <p:extLst>
      <p:ext uri="{BB962C8B-B14F-4D97-AF65-F5344CB8AC3E}">
        <p14:creationId xmlns:p14="http://schemas.microsoft.com/office/powerpoint/2010/main" val="3509216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04513"/>
            <a:ext cx="10925981" cy="3722048"/>
          </a:xfrm>
        </p:spPr>
        <p:txBody>
          <a:bodyPr/>
          <a:lstStyle/>
          <a:p>
            <a:pPr marL="0" indent="0"/>
            <a:endParaRPr lang="en-GB" dirty="0"/>
          </a:p>
          <a:p>
            <a:pPr>
              <a:lnSpc>
                <a:spcPct val="107000"/>
              </a:lnSpc>
              <a:spcAft>
                <a:spcPts val="800"/>
              </a:spcAft>
            </a:pPr>
            <a:r>
              <a:rPr lang="en-IE" sz="2400" dirty="0">
                <a:effectLst/>
                <a:latin typeface="Calibri" panose="020F0502020204030204" pitchFamily="34" charset="0"/>
                <a:ea typeface="Calibri" panose="020F0502020204030204" pitchFamily="34" charset="0"/>
              </a:rPr>
              <a:t>Rašant gerovės politiką svarbu išsiaiškinti, kaip ir kodėl. Tai padės užtikrinti skaidrumą su komandos nariais ir užtikrinti, kad politika būtų veiksminga.</a:t>
            </a:r>
          </a:p>
          <a:p>
            <a:pPr>
              <a:lnSpc>
                <a:spcPct val="107000"/>
              </a:lnSpc>
              <a:spcAft>
                <a:spcPts val="800"/>
              </a:spcAft>
            </a:pPr>
            <a:r>
              <a:rPr lang="en-IE" sz="2400" dirty="0">
                <a:effectLst/>
                <a:latin typeface="Calibri" panose="020F0502020204030204" pitchFamily="34" charset="0"/>
                <a:ea typeface="Calibri" panose="020F0502020204030204" pitchFamily="34" charset="0"/>
              </a:rPr>
              <a:t>Svarbu, kad paaiškintumėte, kaip ir kodėl psichinė savijauta gali paveikti komandos narius , taip pat pabrėžtumėte teigiamos savijautos darbo vietoje naudą. Taip pat galite paaiškinti apie organizacijos kultūrą ir jos poveikį </a:t>
            </a:r>
            <a:r>
              <a:rPr lang="en-IE" sz="2400" dirty="0">
                <a:latin typeface="Calibri" panose="020F0502020204030204" pitchFamily="34" charset="0"/>
                <a:ea typeface="Calibri" panose="020F0502020204030204" pitchFamily="34" charset="0"/>
              </a:rPr>
              <a:t>darbo vietai.</a:t>
            </a:r>
          </a:p>
          <a:p>
            <a:pPr>
              <a:lnSpc>
                <a:spcPct val="107000"/>
              </a:lnSpc>
              <a:spcAft>
                <a:spcPts val="800"/>
              </a:spcAft>
            </a:pPr>
            <a:r>
              <a:rPr lang="en-IE" sz="2400" dirty="0">
                <a:effectLst/>
                <a:latin typeface="Calibri" panose="020F0502020204030204" pitchFamily="34" charset="0"/>
                <a:ea typeface="Calibri" panose="020F0502020204030204" pitchFamily="34" charset="0"/>
              </a:rPr>
              <a:t>Pavyzdžiui, galbūt pastebėjote, kad jūsų organizacijoje įprasta dirbti ilgiau nei sutartyje numatytos valandos. Nors iš pradžių darbuotojai gali tam neprieštarauti, ateityje dėl to gali kilti problemų, ypač susijusių su perdegimu ir darbuotojų kaita.</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29125" y="702686"/>
            <a:ext cx="10595237" cy="803654"/>
          </a:xfrm>
        </p:spPr>
        <p:txBody>
          <a:bodyPr/>
          <a:lstStyle/>
          <a:p>
            <a:r>
              <a:rPr lang="en-IE" dirty="0"/>
              <a:t>1 žingsnis. Politikos poreikio paaiškinimas</a:t>
            </a:r>
          </a:p>
          <a:p>
            <a:r>
              <a:rPr lang="en-GB" sz="3600" dirty="0"/>
              <a:t>	</a:t>
            </a:r>
          </a:p>
        </p:txBody>
      </p:sp>
    </p:spTree>
    <p:extLst>
      <p:ext uri="{BB962C8B-B14F-4D97-AF65-F5344CB8AC3E}">
        <p14:creationId xmlns:p14="http://schemas.microsoft.com/office/powerpoint/2010/main" val="2180721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104513"/>
            <a:ext cx="10763142" cy="3722048"/>
          </a:xfrm>
        </p:spPr>
        <p:txBody>
          <a:bodyPr/>
          <a:lstStyle/>
          <a:p>
            <a:pPr marL="0" indent="0"/>
            <a:endParaRPr lang="en-GB" dirty="0"/>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Svarbu, kad jūsų politika turėtų aiškų tikslą, kad </a:t>
            </a:r>
            <a:r>
              <a:rPr lang="en-IE" dirty="0">
                <a:latin typeface="Calibri" panose="020F0502020204030204" pitchFamily="34" charset="0"/>
                <a:ea typeface="Calibri" panose="020F0502020204030204" pitchFamily="34" charset="0"/>
              </a:rPr>
              <a:t>komandos nariai </a:t>
            </a:r>
            <a:r>
              <a:rPr lang="en-IE" sz="2400" dirty="0">
                <a:effectLst/>
                <a:latin typeface="Calibri" panose="020F0502020204030204" pitchFamily="34" charset="0"/>
                <a:ea typeface="Calibri" panose="020F0502020204030204" pitchFamily="34" charset="0"/>
              </a:rPr>
              <a:t>žinotų, ko tikėtis, kokie yra politikos rezultatai ir ketinimai. Nepamirškite reguliariai vertinti ir atnaujinti politiką, nes jūsų verslas keičiasi ir auga.</a:t>
            </a:r>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Pavyzdžiui, jūsų politikos tikslas gali būti puoselėti darbo vietoje kultūrą, skatinančią sveikus įpročius, kuriuos galima įgyti </a:t>
            </a:r>
            <a:r>
              <a:rPr lang="en-IE" sz="2400" dirty="0">
                <a:latin typeface="Calibri" panose="020F0502020204030204" pitchFamily="34" charset="0"/>
                <a:ea typeface="Calibri" panose="020F0502020204030204" pitchFamily="34" charset="0"/>
              </a:rPr>
              <a:t>ne prie ekranų, </a:t>
            </a:r>
            <a:r>
              <a:rPr lang="en-IE" sz="2400" dirty="0">
                <a:effectLst/>
                <a:latin typeface="Calibri" panose="020F0502020204030204" pitchFamily="34" charset="0"/>
                <a:ea typeface="Calibri" panose="020F0502020204030204" pitchFamily="34" charset="0"/>
              </a:rPr>
              <a:t>pavyzdžiui, mankštos programas. Pavyzdžiui, pabandykite skatinti kasdienį pasivaikščiojimą su kolegomis per pietus dėl socialinių aspektų ir streso mažinimo.</a:t>
            </a:r>
            <a:endParaRPr lang="en-IE" sz="3200" dirty="0"/>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02686"/>
            <a:ext cx="10595237" cy="803654"/>
          </a:xfrm>
        </p:spPr>
        <p:txBody>
          <a:bodyPr/>
          <a:lstStyle/>
          <a:p>
            <a:r>
              <a:rPr lang="en-IE" dirty="0"/>
              <a:t>2 žingsnis. Politikos tikslo kūrimas</a:t>
            </a:r>
          </a:p>
          <a:p>
            <a:r>
              <a:rPr lang="en-GB" sz="3600" dirty="0"/>
              <a:t>	</a:t>
            </a:r>
          </a:p>
        </p:txBody>
      </p:sp>
    </p:spTree>
    <p:extLst>
      <p:ext uri="{BB962C8B-B14F-4D97-AF65-F5344CB8AC3E}">
        <p14:creationId xmlns:p14="http://schemas.microsoft.com/office/powerpoint/2010/main" val="16924459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104513"/>
            <a:ext cx="10763142" cy="3722048"/>
          </a:xfrm>
        </p:spPr>
        <p:txBody>
          <a:bodyPr/>
          <a:lstStyle/>
          <a:p>
            <a:pPr marL="0" indent="0"/>
            <a:endParaRPr lang="en-GB" dirty="0"/>
          </a:p>
          <a:p>
            <a:pPr>
              <a:lnSpc>
                <a:spcPct val="107000"/>
              </a:lnSpc>
              <a:spcAft>
                <a:spcPts val="800"/>
              </a:spcAft>
            </a:pPr>
            <a:r>
              <a:rPr lang="en-IE" sz="2400" dirty="0">
                <a:effectLst/>
                <a:latin typeface="Calibri" panose="020F0502020204030204" pitchFamily="34" charset="0"/>
                <a:ea typeface="Calibri" panose="020F0502020204030204" pitchFamily="34" charset="0"/>
              </a:rPr>
              <a:t>Jūsų politikos tikslai turėtų būti SMART - </a:t>
            </a:r>
            <a:r>
              <a:rPr lang="en-IE" sz="2400" b="1" dirty="0">
                <a:effectLst/>
                <a:latin typeface="Calibri" panose="020F0502020204030204" pitchFamily="34" charset="0"/>
                <a:ea typeface="Calibri" panose="020F0502020204030204" pitchFamily="34" charset="0"/>
              </a:rPr>
              <a:t>konkretūs, išmatuojami, pasiekiami, realūs </a:t>
            </a:r>
            <a:r>
              <a:rPr lang="en-IE" sz="2400" dirty="0">
                <a:effectLst/>
                <a:latin typeface="Calibri" panose="020F0502020204030204" pitchFamily="34" charset="0"/>
                <a:ea typeface="Calibri" panose="020F0502020204030204" pitchFamily="34" charset="0"/>
              </a:rPr>
              <a:t>ir </a:t>
            </a:r>
            <a:r>
              <a:rPr lang="en-IE" sz="2400" b="1" dirty="0">
                <a:effectLst/>
                <a:latin typeface="Calibri" panose="020F0502020204030204" pitchFamily="34" charset="0"/>
                <a:ea typeface="Calibri" panose="020F0502020204030204" pitchFamily="34" charset="0"/>
              </a:rPr>
              <a:t>apibrėžti laike, </a:t>
            </a:r>
            <a:r>
              <a:rPr lang="en-IE" sz="2400" dirty="0">
                <a:effectLst/>
                <a:latin typeface="Calibri" panose="020F0502020204030204" pitchFamily="34" charset="0"/>
                <a:ea typeface="Calibri" panose="020F0502020204030204" pitchFamily="34" charset="0"/>
              </a:rPr>
              <a:t>kad užtikrintumėte sėkmingus rezultatus. Štai keletas tikslų, kuriuos reikia įgyvendinti, pavyzdžių:</a:t>
            </a:r>
          </a:p>
          <a:p>
            <a:pPr marL="342900" indent="-342900">
              <a:lnSpc>
                <a:spcPct val="107000"/>
              </a:lnSpc>
              <a:spcAft>
                <a:spcPts val="800"/>
              </a:spcAft>
              <a:buAutoNum type="arabicPeriod"/>
            </a:pPr>
            <a:r>
              <a:rPr lang="en-IE" sz="2400" dirty="0">
                <a:latin typeface="Calibri" panose="020F0502020204030204" pitchFamily="34" charset="0"/>
                <a:ea typeface="Calibri" panose="020F0502020204030204" pitchFamily="34" charset="0"/>
              </a:rPr>
              <a:t>Skatinti skaitmeninės gerovės kultūrą darbo vietoje, užtikrinant, kad darbuotojai laikytųsi savo darbo krūvio ir nepervargtų.</a:t>
            </a:r>
          </a:p>
          <a:p>
            <a:pPr marL="342900" indent="-342900">
              <a:lnSpc>
                <a:spcPct val="107000"/>
              </a:lnSpc>
              <a:spcAft>
                <a:spcPts val="800"/>
              </a:spcAft>
              <a:buAutoNum type="arabicPeriod"/>
            </a:pPr>
            <a:r>
              <a:rPr lang="en-IE" sz="2400" dirty="0">
                <a:effectLst/>
                <a:latin typeface="Calibri" panose="020F0502020204030204" pitchFamily="34" charset="0"/>
                <a:ea typeface="Calibri" panose="020F0502020204030204" pitchFamily="34" charset="0"/>
              </a:rPr>
              <a:t>teikti rekomendacijas ir paramą darbuotojams, kurie jaučiasi pervargę ar patiria stresą dėl skaitmeninės gerovės problemų.</a:t>
            </a:r>
          </a:p>
          <a:p>
            <a:pPr marL="342900" indent="-342900">
              <a:lnSpc>
                <a:spcPct val="107000"/>
              </a:lnSpc>
              <a:spcAft>
                <a:spcPts val="800"/>
              </a:spcAft>
              <a:buAutoNum type="arabicPeriod"/>
            </a:pPr>
            <a:r>
              <a:rPr lang="en-IE" sz="2400" dirty="0">
                <a:latin typeface="Calibri" panose="020F0502020204030204" pitchFamily="34" charset="0"/>
                <a:ea typeface="Calibri" panose="020F0502020204030204" pitchFamily="34" charset="0"/>
              </a:rPr>
              <a:t>Didinti informuotumą apie fizinės gerovės svarbą kovojant su neigiamu technologijų poveikiu.</a:t>
            </a:r>
            <a:endParaRPr lang="en-IE" sz="2400" dirty="0">
              <a:effectLst/>
              <a:latin typeface="Calibri" panose="020F0502020204030204" pitchFamily="34" charset="0"/>
              <a:ea typeface="Calibri" panose="020F0502020204030204" pitchFamily="34" charset="0"/>
            </a:endParaRP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02686"/>
            <a:ext cx="10595237" cy="803654"/>
          </a:xfrm>
        </p:spPr>
        <p:txBody>
          <a:bodyPr/>
          <a:lstStyle/>
          <a:p>
            <a:r>
              <a:rPr lang="en-IE" dirty="0"/>
              <a:t>3 veiksmas. Politikos tikslai</a:t>
            </a:r>
          </a:p>
          <a:p>
            <a:r>
              <a:rPr lang="en-GB" sz="3600" dirty="0"/>
              <a:t>	</a:t>
            </a:r>
          </a:p>
        </p:txBody>
      </p:sp>
    </p:spTree>
    <p:extLst>
      <p:ext uri="{BB962C8B-B14F-4D97-AF65-F5344CB8AC3E}">
        <p14:creationId xmlns:p14="http://schemas.microsoft.com/office/powerpoint/2010/main" val="32621298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816415"/>
            <a:ext cx="10763142" cy="3722048"/>
          </a:xfrm>
        </p:spPr>
        <p:txBody>
          <a:bodyPr/>
          <a:lstStyle/>
          <a:p>
            <a:pPr marL="0" indent="0"/>
            <a:endParaRPr lang="en-GB" dirty="0"/>
          </a:p>
          <a:p>
            <a:pPr algn="ctr"/>
            <a:r>
              <a:rPr lang="en-IE" sz="2200" b="1" i="1" dirty="0">
                <a:solidFill>
                  <a:schemeClr val="accent2"/>
                </a:solidFill>
              </a:rPr>
              <a:t>"</a:t>
            </a:r>
            <a:r>
              <a:rPr lang="en-IE" sz="2200" b="1" i="1" dirty="0">
                <a:solidFill>
                  <a:schemeClr val="accent2"/>
                </a:solidFill>
                <a:latin typeface="Calibri" panose="020F0502020204030204" pitchFamily="34" charset="0"/>
                <a:ea typeface="Calibri" panose="020F0502020204030204" pitchFamily="34" charset="0"/>
              </a:rPr>
              <a:t>Skatinti skaitmeninės gerovės kultūrą darbo vietoje, užtikrinant, kad komandos nariai laikytųsi savo darbo krūvio ir nepervargtų."</a:t>
            </a:r>
          </a:p>
          <a:p>
            <a:r>
              <a:rPr lang="en-IE" sz="2200" b="1" dirty="0">
                <a:latin typeface="Calibri" panose="020F0502020204030204" pitchFamily="34" charset="0"/>
                <a:ea typeface="Calibri" panose="020F0502020204030204" pitchFamily="34" charset="0"/>
              </a:rPr>
              <a:t>Šiam tikslui įgyvendinti gali būti imtasi šių veiksmų:</a:t>
            </a:r>
          </a:p>
          <a:p>
            <a:pPr marL="342900" indent="-342900">
              <a:buFont typeface="Arial" panose="020B0604020202020204" pitchFamily="34" charset="0"/>
              <a:buChar char="•"/>
            </a:pPr>
            <a:r>
              <a:rPr lang="en-IE" sz="2200" dirty="0">
                <a:effectLst/>
                <a:latin typeface="Calibri" panose="020F0502020204030204" pitchFamily="34" charset="0"/>
                <a:ea typeface="Calibri" panose="020F0502020204030204" pitchFamily="34" charset="0"/>
              </a:rPr>
              <a:t>Nustatykite realias darbo valandas, kad komandos nariai galėtų atsijungti po darbo.</a:t>
            </a:r>
          </a:p>
          <a:p>
            <a:pPr marL="342900" indent="-342900">
              <a:buFont typeface="Arial" panose="020B0604020202020204" pitchFamily="34" charset="0"/>
              <a:buChar char="•"/>
            </a:pPr>
            <a:r>
              <a:rPr lang="en-IE" sz="2200" dirty="0">
                <a:effectLst/>
                <a:latin typeface="Calibri" panose="020F0502020204030204" pitchFamily="34" charset="0"/>
                <a:ea typeface="Calibri" panose="020F0502020204030204" pitchFamily="34" charset="0"/>
              </a:rPr>
              <a:t>Užtikrinkite, kad tikslai ir terminai būtų realūs, kad darbuotojai patirtų mažiau streso ir sumažėtų ilgų darbo valandų rizika.</a:t>
            </a:r>
          </a:p>
          <a:p>
            <a:pPr marL="342900" indent="-342900">
              <a:buFont typeface="Arial" panose="020B0604020202020204" pitchFamily="34" charset="0"/>
              <a:buChar char="•"/>
            </a:pPr>
            <a:r>
              <a:rPr lang="en-IE" sz="2200" dirty="0">
                <a:latin typeface="Calibri" panose="020F0502020204030204" pitchFamily="34" charset="0"/>
                <a:ea typeface="Calibri" panose="020F0502020204030204" pitchFamily="34" charset="0"/>
              </a:rPr>
              <a:t>Sukurkite visiems lengvai prieinamus skaitmeninius sveikatingumo išteklius ir informacinius paketus.</a:t>
            </a:r>
          </a:p>
          <a:p>
            <a:pPr marL="342900" indent="-342900">
              <a:buFont typeface="Arial" panose="020B0604020202020204" pitchFamily="34" charset="0"/>
              <a:buChar char="•"/>
            </a:pPr>
            <a:r>
              <a:rPr lang="en-IE" sz="2200" dirty="0">
                <a:latin typeface="Calibri" panose="020F0502020204030204" pitchFamily="34" charset="0"/>
                <a:ea typeface="Calibri" panose="020F0502020204030204" pitchFamily="34" charset="0"/>
              </a:rPr>
              <a:t>Venkite siųsti el. laiškus pietų metu, kad darbuotojai galėtų pailsėti nuo darbo stalo.</a:t>
            </a:r>
          </a:p>
          <a:p>
            <a:pPr marL="342900" indent="-342900">
              <a:buFont typeface="Arial" panose="020B0604020202020204" pitchFamily="34" charset="0"/>
              <a:buChar char="•"/>
            </a:pPr>
            <a:r>
              <a:rPr lang="en-IE" sz="2200" dirty="0">
                <a:latin typeface="Calibri" panose="020F0502020204030204" pitchFamily="34" charset="0"/>
                <a:ea typeface="Calibri" panose="020F0502020204030204" pitchFamily="34" charset="0"/>
              </a:rPr>
              <a:t>tam tikromis valandomis uždrauskite elektroninį paštą ir (arba) skambučius telefonu, kad nuotoliniai darbuotojai nebūtų nuolat prilipę prie savo mobiliųjų telefonų.</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3 veiksmas. Tikslo pavyzdys</a:t>
            </a:r>
          </a:p>
          <a:p>
            <a:r>
              <a:rPr lang="en-GB" sz="3600" dirty="0"/>
              <a:t>	</a:t>
            </a:r>
          </a:p>
        </p:txBody>
      </p:sp>
    </p:spTree>
    <p:extLst>
      <p:ext uri="{BB962C8B-B14F-4D97-AF65-F5344CB8AC3E}">
        <p14:creationId xmlns:p14="http://schemas.microsoft.com/office/powerpoint/2010/main" val="2000258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941675"/>
            <a:ext cx="10763142" cy="3722048"/>
          </a:xfrm>
        </p:spPr>
        <p:txBody>
          <a:bodyPr/>
          <a:lstStyle/>
          <a:p>
            <a:pPr marL="0" indent="0"/>
            <a:endParaRPr lang="en-GB" dirty="0"/>
          </a:p>
          <a:p>
            <a:pPr algn="ctr"/>
            <a:r>
              <a:rPr lang="en-IE" b="1" i="1" dirty="0">
                <a:solidFill>
                  <a:schemeClr val="accent2"/>
                </a:solidFill>
              </a:rPr>
              <a:t>"</a:t>
            </a:r>
            <a:r>
              <a:rPr lang="en-IE" sz="2400" b="1" i="1" dirty="0">
                <a:solidFill>
                  <a:schemeClr val="accent2"/>
                </a:solidFill>
                <a:effectLst/>
                <a:latin typeface="Calibri" panose="020F0502020204030204" pitchFamily="34" charset="0"/>
                <a:ea typeface="Calibri" panose="020F0502020204030204" pitchFamily="34" charset="0"/>
              </a:rPr>
              <a:t>Teikti rekomendacijas ir paramą darbuotojams, kurie jaučiasi pervargę ar patiria stresą dėl skaitmeninės gerovės problemų."</a:t>
            </a:r>
            <a:endParaRPr lang="en-IE" sz="2400" b="1" i="1" dirty="0">
              <a:solidFill>
                <a:schemeClr val="accent2"/>
              </a:solidFill>
              <a:latin typeface="Calibri" panose="020F0502020204030204" pitchFamily="34" charset="0"/>
              <a:ea typeface="Calibri" panose="020F0502020204030204" pitchFamily="34" charset="0"/>
            </a:endParaRPr>
          </a:p>
          <a:p>
            <a:r>
              <a:rPr lang="en-IE" b="1" dirty="0">
                <a:latin typeface="Calibri" panose="020F0502020204030204" pitchFamily="34" charset="0"/>
                <a:ea typeface="Calibri" panose="020F0502020204030204" pitchFamily="34" charset="0"/>
              </a:rPr>
              <a:t>Šiam tikslui įgyvendinti gali būti imtasi šių veiksmų:</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Užtikrinkite atvirą bendravimą ir reguliarius komandos ir (arba) individualius susirinkimus, kad darbuotojai galėtų išsakyti savo nuomonę apie savo savijautą.</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Apsvarstykite galimybę komandoje paskirti skaitmeninį sveikatingumo ambasadorių, į kurį darbuotojai galėtų konfidencialiai kreiptis su jiems rūpimais klausimais.</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Pasiūlykite stresą mažinančių užsiėmimų, pavyzdžiui, jogos ar pasivaikščiojimo per pietus, kad komandos nariai galėtų atsipalaiduoti ir pailsėti nuo technologijų.</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3 veiksmas. Tikslo pavyzdys</a:t>
            </a:r>
          </a:p>
          <a:p>
            <a:r>
              <a:rPr lang="en-GB" sz="3600" dirty="0"/>
              <a:t>	</a:t>
            </a:r>
          </a:p>
        </p:txBody>
      </p:sp>
    </p:spTree>
    <p:extLst>
      <p:ext uri="{BB962C8B-B14F-4D97-AF65-F5344CB8AC3E}">
        <p14:creationId xmlns:p14="http://schemas.microsoft.com/office/powerpoint/2010/main" val="6203071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1343502"/>
            <a:ext cx="10763142"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IE" dirty="0">
                <a:effectLst/>
                <a:latin typeface="Calibri" panose="020F0502020204030204" pitchFamily="34" charset="0"/>
                <a:ea typeface="Calibri" panose="020F0502020204030204" pitchFamily="34" charset="0"/>
              </a:rPr>
              <a:t>Visi </a:t>
            </a:r>
            <a:r>
              <a:rPr lang="en-IE" dirty="0">
                <a:latin typeface="Calibri" panose="020F0502020204030204" pitchFamily="34" charset="0"/>
                <a:ea typeface="Calibri" panose="020F0502020204030204" pitchFamily="34" charset="0"/>
              </a:rPr>
              <a:t>komandos nariai </a:t>
            </a:r>
            <a:r>
              <a:rPr lang="en-IE" dirty="0">
                <a:effectLst/>
                <a:latin typeface="Calibri" panose="020F0502020204030204" pitchFamily="34" charset="0"/>
                <a:ea typeface="Calibri" panose="020F0502020204030204" pitchFamily="34" charset="0"/>
              </a:rPr>
              <a:t>turėtų būti supažindinti su gerovės politika ir procedūromis, taip pat su visais jiems prieinamais ištekliais. Politika ir procedūros turėtų būti išdalytos ir aptartos per naujų komandos narių įvadinius mokymus. </a:t>
            </a:r>
          </a:p>
          <a:p>
            <a:pPr marL="342900" indent="-342900">
              <a:buBlip>
                <a:blip r:embed="rId3">
                  <a:extLst>
                    <a:ext uri="{96DAC541-7B7A-43D3-8B79-37D633B846F1}">
                      <asvg:svgBlip xmlns:asvg="http://schemas.microsoft.com/office/drawing/2016/SVG/main" r:embed="rId4"/>
                    </a:ext>
                  </a:extLst>
                </a:blip>
              </a:buBlip>
            </a:pPr>
            <a:r>
              <a:rPr lang="en-IE" dirty="0">
                <a:effectLst/>
                <a:latin typeface="Calibri" panose="020F0502020204030204" pitchFamily="34" charset="0"/>
                <a:ea typeface="Calibri" panose="020F0502020204030204" pitchFamily="34" charset="0"/>
              </a:rPr>
              <a:t>Jie taip pat turėtų būti reguliariai atnaujinami, jei reikia, o visi nauji pakeitimai turėtų būti siunčiami el. paštu visiems komandos nariams. Reikėtų reguliariai priminti apie politiką ir procedūras, be to, jos turėtų būti lengvai prieinamos per bendrąjį diską.</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4 veiksmas. Efektyvus bendravimas</a:t>
            </a:r>
          </a:p>
          <a:p>
            <a:r>
              <a:rPr lang="en-GB" sz="3600" dirty="0"/>
              <a:t>	</a:t>
            </a:r>
          </a:p>
        </p:txBody>
      </p:sp>
    </p:spTree>
    <p:extLst>
      <p:ext uri="{BB962C8B-B14F-4D97-AF65-F5344CB8AC3E}">
        <p14:creationId xmlns:p14="http://schemas.microsoft.com/office/powerpoint/2010/main" val="33046148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1343502"/>
            <a:ext cx="10763142"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IE" sz="2400" dirty="0">
                <a:effectLst/>
                <a:latin typeface="Calibri" panose="020F0502020204030204" pitchFamily="34" charset="0"/>
                <a:ea typeface="Calibri" panose="020F0502020204030204" pitchFamily="34" charset="0"/>
              </a:rPr>
              <a:t>Užtikrinkite nuolatinę politikos ir procedūrų peržiūrą ir stebėseną. Taip pat įvertinkite jų sėkmę ir nuspręskite, ar reikia ką nors keisti. </a:t>
            </a:r>
          </a:p>
          <a:p>
            <a:pPr marL="342900" indent="-342900">
              <a:buBlip>
                <a:blip r:embed="rId3">
                  <a:extLst>
                    <a:ext uri="{96DAC541-7B7A-43D3-8B79-37D633B846F1}">
                      <asvg:svgBlip xmlns:asvg="http://schemas.microsoft.com/office/drawing/2016/SVG/main" r:embed="rId4"/>
                    </a:ext>
                  </a:extLst>
                </a:blip>
              </a:buBlip>
            </a:pPr>
            <a:r>
              <a:rPr lang="en-IE" dirty="0">
                <a:latin typeface="Calibri" panose="020F0502020204030204" pitchFamily="34" charset="0"/>
                <a:ea typeface="Calibri" panose="020F0502020204030204" pitchFamily="34" charset="0"/>
              </a:rPr>
              <a:t>Komandos nariai </a:t>
            </a:r>
            <a:r>
              <a:rPr lang="en-IE" sz="2400" dirty="0">
                <a:effectLst/>
                <a:latin typeface="Calibri" panose="020F0502020204030204" pitchFamily="34" charset="0"/>
                <a:ea typeface="Calibri" panose="020F0502020204030204" pitchFamily="34" charset="0"/>
              </a:rPr>
              <a:t>taip pat turėtų būti informuoti apie savo atsakomybę užtikrinant, kad būtų įgyvendinamos politikos priemonės, skirtos jų pačių sveikatai ir gerovei. </a:t>
            </a:r>
          </a:p>
          <a:p>
            <a:pPr marL="342900" indent="-342900">
              <a:buBlip>
                <a:blip r:embed="rId3">
                  <a:extLst>
                    <a:ext uri="{96DAC541-7B7A-43D3-8B79-37D633B846F1}">
                      <asvg:svgBlip xmlns:asvg="http://schemas.microsoft.com/office/drawing/2016/SVG/main" r:embed="rId4"/>
                    </a:ext>
                  </a:extLst>
                </a:blip>
              </a:buBlip>
            </a:pPr>
            <a:r>
              <a:rPr lang="en-IE" sz="2400" dirty="0">
                <a:effectLst/>
                <a:latin typeface="Calibri" panose="020F0502020204030204" pitchFamily="34" charset="0"/>
                <a:ea typeface="Calibri" panose="020F0502020204030204" pitchFamily="34" charset="0"/>
              </a:rPr>
              <a:t>Pavyzdžiui, jei komandos nariams kyla abejonių, kad jie dirba ilgiau nei turėtų, jie turėtų kreiptis į vadovą, kad būtų nustatyta, kaip galima taikyti ar atnaujinti politiką ir procedūras, kad būtų užkirstas kelias šiai problemai, kuri gali sukelti stresą ar perdegimą.</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777843"/>
            <a:ext cx="10595237" cy="803654"/>
          </a:xfrm>
        </p:spPr>
        <p:txBody>
          <a:bodyPr/>
          <a:lstStyle/>
          <a:p>
            <a:r>
              <a:rPr lang="en-IE" dirty="0"/>
              <a:t>5 veiksmas. Peržiūrėkite ir stebėkite</a:t>
            </a:r>
          </a:p>
          <a:p>
            <a:endParaRPr lang="en-IE" dirty="0"/>
          </a:p>
          <a:p>
            <a:r>
              <a:rPr lang="en-GB" sz="3600" dirty="0"/>
              <a:t>	</a:t>
            </a:r>
          </a:p>
        </p:txBody>
      </p:sp>
    </p:spTree>
    <p:extLst>
      <p:ext uri="{BB962C8B-B14F-4D97-AF65-F5344CB8AC3E}">
        <p14:creationId xmlns:p14="http://schemas.microsoft.com/office/powerpoint/2010/main" val="507372003"/>
      </p:ext>
    </p:extLst>
  </p:cSld>
  <p:clrMapOvr>
    <a:masterClrMapping/>
  </p:clrMapOvr>
</p:sld>
</file>

<file path=ppt/theme/theme1.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23269</TotalTime>
  <Words>7311</Words>
  <Application>Microsoft Office PowerPoint</Application>
  <PresentationFormat>Widescreen</PresentationFormat>
  <Paragraphs>756</Paragraphs>
  <Slides>106</Slides>
  <Notes>94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106</vt:i4>
      </vt:variant>
    </vt:vector>
  </HeadingPairs>
  <TitlesOfParts>
    <vt:vector size="111" baseType="lpstr">
      <vt:lpstr>Arial</vt:lpstr>
      <vt:lpstr>Calibri</vt:lpstr>
      <vt:lpstr>Montserrat Light</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savanah scharneck</dc:creator>
  <cp:keywords>, docId:308D614A7B1495075964C90ECD816250</cp:keywords>
  <cp:lastModifiedBy>Mark Bolger ( Momentum Consulting )</cp:lastModifiedBy>
  <cp:revision>31</cp:revision>
  <cp:lastPrinted>2023-08-17T14:07:37Z</cp:lastPrinted>
  <dcterms:created xsi:type="dcterms:W3CDTF">2022-07-24T16:32:18Z</dcterms:created>
  <dcterms:modified xsi:type="dcterms:W3CDTF">2023-09-12T11:51:06Z</dcterms:modified>
</cp:coreProperties>
</file>