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4286" r:id="rId2"/>
    <p:sldId id="4687" r:id="rId3"/>
    <p:sldId id="4653" r:id="rId4"/>
    <p:sldId id="4667" r:id="rId5"/>
    <p:sldId id="4319" r:id="rId6"/>
    <p:sldId id="4688" r:id="rId7"/>
    <p:sldId id="4689" r:id="rId8"/>
    <p:sldId id="4690" r:id="rId9"/>
    <p:sldId id="4668" r:id="rId10"/>
    <p:sldId id="4669" r:id="rId11"/>
    <p:sldId id="4670" r:id="rId12"/>
    <p:sldId id="4671" r:id="rId13"/>
    <p:sldId id="4654" r:id="rId14"/>
    <p:sldId id="4737" r:id="rId15"/>
    <p:sldId id="4738" r:id="rId16"/>
    <p:sldId id="4740" r:id="rId17"/>
    <p:sldId id="4741" r:id="rId18"/>
    <p:sldId id="4742" r:id="rId19"/>
    <p:sldId id="4743" r:id="rId20"/>
    <p:sldId id="4745" r:id="rId21"/>
    <p:sldId id="4746" r:id="rId22"/>
    <p:sldId id="4747" r:id="rId23"/>
    <p:sldId id="4750" r:id="rId24"/>
    <p:sldId id="4751" r:id="rId25"/>
    <p:sldId id="4708" r:id="rId26"/>
    <p:sldId id="4709" r:id="rId27"/>
    <p:sldId id="4710" r:id="rId28"/>
    <p:sldId id="4711" r:id="rId29"/>
    <p:sldId id="4712" r:id="rId30"/>
    <p:sldId id="4713" r:id="rId31"/>
    <p:sldId id="4714" r:id="rId32"/>
    <p:sldId id="4715" r:id="rId33"/>
    <p:sldId id="4716" r:id="rId34"/>
    <p:sldId id="4717" r:id="rId35"/>
    <p:sldId id="4752" r:id="rId36"/>
    <p:sldId id="4719" r:id="rId37"/>
    <p:sldId id="4720" r:id="rId38"/>
    <p:sldId id="4721" r:id="rId39"/>
    <p:sldId id="4722" r:id="rId40"/>
    <p:sldId id="4723" r:id="rId41"/>
    <p:sldId id="4724" r:id="rId42"/>
    <p:sldId id="4725" r:id="rId43"/>
    <p:sldId id="4726" r:id="rId44"/>
    <p:sldId id="4753" r:id="rId45"/>
    <p:sldId id="4655" r:id="rId46"/>
    <p:sldId id="4659" r:id="rId47"/>
    <p:sldId id="4693" r:id="rId48"/>
    <p:sldId id="4694" r:id="rId49"/>
    <p:sldId id="4695" r:id="rId50"/>
    <p:sldId id="4776" r:id="rId51"/>
    <p:sldId id="4777" r:id="rId52"/>
    <p:sldId id="4778" r:id="rId53"/>
    <p:sldId id="4779" r:id="rId54"/>
    <p:sldId id="4780" r:id="rId55"/>
    <p:sldId id="4781" r:id="rId56"/>
    <p:sldId id="4782" r:id="rId57"/>
    <p:sldId id="4783" r:id="rId58"/>
    <p:sldId id="4784" r:id="rId59"/>
    <p:sldId id="4499" r:id="rId60"/>
    <p:sldId id="4696" r:id="rId61"/>
    <p:sldId id="4656" r:id="rId62"/>
    <p:sldId id="4660" r:id="rId63"/>
    <p:sldId id="4727" r:id="rId64"/>
    <p:sldId id="4728" r:id="rId65"/>
    <p:sldId id="4729" r:id="rId66"/>
    <p:sldId id="4785" r:id="rId67"/>
    <p:sldId id="4733" r:id="rId68"/>
    <p:sldId id="4734" r:id="rId69"/>
    <p:sldId id="4736" r:id="rId70"/>
    <p:sldId id="4754" r:id="rId71"/>
    <p:sldId id="4755" r:id="rId72"/>
    <p:sldId id="4758" r:id="rId73"/>
    <p:sldId id="4757" r:id="rId74"/>
    <p:sldId id="4759" r:id="rId75"/>
    <p:sldId id="4760" r:id="rId76"/>
    <p:sldId id="4761" r:id="rId77"/>
    <p:sldId id="4763" r:id="rId78"/>
    <p:sldId id="4764" r:id="rId79"/>
    <p:sldId id="4765" r:id="rId80"/>
    <p:sldId id="4766" r:id="rId81"/>
    <p:sldId id="4767" r:id="rId82"/>
    <p:sldId id="4768" r:id="rId83"/>
    <p:sldId id="4657" r:id="rId84"/>
    <p:sldId id="4661" r:id="rId85"/>
    <p:sldId id="4786" r:id="rId86"/>
    <p:sldId id="4787" r:id="rId87"/>
    <p:sldId id="4788" r:id="rId88"/>
    <p:sldId id="4789" r:id="rId89"/>
    <p:sldId id="4790" r:id="rId90"/>
    <p:sldId id="4791" r:id="rId91"/>
    <p:sldId id="4792" r:id="rId92"/>
    <p:sldId id="4793" r:id="rId93"/>
    <p:sldId id="4794" r:id="rId94"/>
    <p:sldId id="4795" r:id="rId95"/>
    <p:sldId id="4796" r:id="rId96"/>
    <p:sldId id="4797" r:id="rId97"/>
    <p:sldId id="4798" r:id="rId98"/>
    <p:sldId id="4799" r:id="rId99"/>
    <p:sldId id="4800" r:id="rId100"/>
    <p:sldId id="4462" r:id="rId101"/>
    <p:sldId id="4459" r:id="rId102"/>
    <p:sldId id="4460" r:id="rId103"/>
    <p:sldId id="4461" r:id="rId104"/>
    <p:sldId id="4482" r:id="rId105"/>
    <p:sldId id="4483" r:id="rId106"/>
    <p:sldId id="4484" r:id="rId107"/>
    <p:sldId id="4263"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006DB6A0-8466-4CD4-A264-F5B72987E75D}">
          <p14:sldIdLst>
            <p14:sldId id="4286"/>
            <p14:sldId id="4687"/>
            <p14:sldId id="4653"/>
            <p14:sldId id="4667"/>
            <p14:sldId id="4319"/>
            <p14:sldId id="4688"/>
            <p14:sldId id="4689"/>
            <p14:sldId id="4690"/>
            <p14:sldId id="4668"/>
            <p14:sldId id="4669"/>
            <p14:sldId id="4670"/>
            <p14:sldId id="4671"/>
            <p14:sldId id="4654"/>
            <p14:sldId id="4737"/>
            <p14:sldId id="4738"/>
            <p14:sldId id="4740"/>
            <p14:sldId id="4741"/>
            <p14:sldId id="4742"/>
            <p14:sldId id="4743"/>
            <p14:sldId id="4745"/>
            <p14:sldId id="4746"/>
            <p14:sldId id="4747"/>
            <p14:sldId id="4750"/>
            <p14:sldId id="4751"/>
            <p14:sldId id="4708"/>
            <p14:sldId id="4709"/>
            <p14:sldId id="4710"/>
            <p14:sldId id="4711"/>
            <p14:sldId id="4712"/>
            <p14:sldId id="4713"/>
            <p14:sldId id="4714"/>
            <p14:sldId id="4715"/>
            <p14:sldId id="4716"/>
            <p14:sldId id="4717"/>
            <p14:sldId id="4752"/>
            <p14:sldId id="4719"/>
            <p14:sldId id="4720"/>
            <p14:sldId id="4721"/>
            <p14:sldId id="4722"/>
            <p14:sldId id="4723"/>
            <p14:sldId id="4724"/>
            <p14:sldId id="4725"/>
            <p14:sldId id="4726"/>
            <p14:sldId id="4753"/>
            <p14:sldId id="4655"/>
            <p14:sldId id="4659"/>
            <p14:sldId id="4693"/>
            <p14:sldId id="4694"/>
            <p14:sldId id="4695"/>
            <p14:sldId id="4776"/>
            <p14:sldId id="4777"/>
            <p14:sldId id="4778"/>
            <p14:sldId id="4779"/>
            <p14:sldId id="4780"/>
            <p14:sldId id="4781"/>
            <p14:sldId id="4782"/>
            <p14:sldId id="4783"/>
            <p14:sldId id="4784"/>
            <p14:sldId id="4499"/>
            <p14:sldId id="4696"/>
            <p14:sldId id="4656"/>
            <p14:sldId id="4660"/>
            <p14:sldId id="4727"/>
            <p14:sldId id="4728"/>
            <p14:sldId id="4729"/>
            <p14:sldId id="4785"/>
            <p14:sldId id="4733"/>
            <p14:sldId id="4734"/>
            <p14:sldId id="4736"/>
            <p14:sldId id="4754"/>
            <p14:sldId id="4755"/>
            <p14:sldId id="4758"/>
            <p14:sldId id="4757"/>
            <p14:sldId id="4759"/>
            <p14:sldId id="4760"/>
            <p14:sldId id="4761"/>
            <p14:sldId id="4763"/>
            <p14:sldId id="4764"/>
            <p14:sldId id="4765"/>
            <p14:sldId id="4766"/>
            <p14:sldId id="4767"/>
            <p14:sldId id="4768"/>
            <p14:sldId id="4657"/>
            <p14:sldId id="4661"/>
            <p14:sldId id="4786"/>
            <p14:sldId id="4787"/>
            <p14:sldId id="4788"/>
            <p14:sldId id="4789"/>
            <p14:sldId id="4790"/>
            <p14:sldId id="4791"/>
            <p14:sldId id="4792"/>
            <p14:sldId id="4793"/>
            <p14:sldId id="4794"/>
            <p14:sldId id="4795"/>
            <p14:sldId id="4796"/>
            <p14:sldId id="4797"/>
            <p14:sldId id="4798"/>
            <p14:sldId id="4799"/>
            <p14:sldId id="4800"/>
          </p14:sldIdLst>
        </p14:section>
        <p14:section name="References" id="{0D5C1711-EA93-40D6-86BE-A7D63C8B4BD7}">
          <p14:sldIdLst>
            <p14:sldId id="4462"/>
            <p14:sldId id="4459"/>
            <p14:sldId id="4460"/>
            <p14:sldId id="4461"/>
            <p14:sldId id="4482"/>
            <p14:sldId id="4483"/>
            <p14:sldId id="4484"/>
            <p14:sldId id="4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38B5-8AE8-4F2F-B8E8-A1CD616CD6ED}" v="641" dt="2023-09-05T05:39:53.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58" autoAdjust="0"/>
    <p:restoredTop sz="86286" autoAdjust="0"/>
  </p:normalViewPr>
  <p:slideViewPr>
    <p:cSldViewPr snapToGrid="0" showGuides="1">
      <p:cViewPr varScale="1">
        <p:scale>
          <a:sx n="48" d="100"/>
          <a:sy n="48" d="100"/>
        </p:scale>
        <p:origin x="520"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Bolger ( Momentum Consulting )" userId="5191d3a0-a879-4689-ad06-75e79f89cfa4" providerId="ADAL" clId="{99F438B5-8AE8-4F2F-B8E8-A1CD616CD6ED}"/>
    <pc:docChg chg="addSld delSld modSld delSection modSection">
      <pc:chgData name="Mark Bolger ( Momentum Consulting )" userId="5191d3a0-a879-4689-ad06-75e79f89cfa4" providerId="ADAL" clId="{99F438B5-8AE8-4F2F-B8E8-A1CD616CD6ED}" dt="2023-09-05T05:37:40.551" v="643" actId="17851"/>
      <pc:docMkLst>
        <pc:docMk/>
      </pc:docMkLst>
      <pc:sldChg chg="del">
        <pc:chgData name="Mark Bolger ( Momentum Consulting )" userId="5191d3a0-a879-4689-ad06-75e79f89cfa4" providerId="ADAL" clId="{99F438B5-8AE8-4F2F-B8E8-A1CD616CD6ED}" dt="2023-09-05T05:28:52.950" v="638" actId="2696"/>
        <pc:sldMkLst>
          <pc:docMk/>
          <pc:sldMk cId="1329186062" sldId="4323"/>
        </pc:sldMkLst>
      </pc:sldChg>
      <pc:sldChg chg="del">
        <pc:chgData name="Mark Bolger ( Momentum Consulting )" userId="5191d3a0-a879-4689-ad06-75e79f89cfa4" providerId="ADAL" clId="{99F438B5-8AE8-4F2F-B8E8-A1CD616CD6ED}" dt="2023-09-05T05:37:34.949" v="642" actId="2696"/>
        <pc:sldMkLst>
          <pc:docMk/>
          <pc:sldMk cId="801132620" sldId="4352"/>
        </pc:sldMkLst>
      </pc:sldChg>
      <pc:sldChg chg="del">
        <pc:chgData name="Mark Bolger ( Momentum Consulting )" userId="5191d3a0-a879-4689-ad06-75e79f89cfa4" providerId="ADAL" clId="{99F438B5-8AE8-4F2F-B8E8-A1CD616CD6ED}" dt="2023-09-05T05:37:34.949" v="642" actId="2696"/>
        <pc:sldMkLst>
          <pc:docMk/>
          <pc:sldMk cId="3919662266" sldId="4428"/>
        </pc:sldMkLst>
      </pc:sldChg>
      <pc:sldChg chg="del">
        <pc:chgData name="Mark Bolger ( Momentum Consulting )" userId="5191d3a0-a879-4689-ad06-75e79f89cfa4" providerId="ADAL" clId="{99F438B5-8AE8-4F2F-B8E8-A1CD616CD6ED}" dt="2023-09-05T05:37:34.949" v="642" actId="2696"/>
        <pc:sldMkLst>
          <pc:docMk/>
          <pc:sldMk cId="3677620040" sldId="4429"/>
        </pc:sldMkLst>
      </pc:sldChg>
      <pc:sldChg chg="del">
        <pc:chgData name="Mark Bolger ( Momentum Consulting )" userId="5191d3a0-a879-4689-ad06-75e79f89cfa4" providerId="ADAL" clId="{99F438B5-8AE8-4F2F-B8E8-A1CD616CD6ED}" dt="2023-09-05T05:37:34.949" v="642" actId="2696"/>
        <pc:sldMkLst>
          <pc:docMk/>
          <pc:sldMk cId="1134263825" sldId="4430"/>
        </pc:sldMkLst>
      </pc:sldChg>
      <pc:sldChg chg="del">
        <pc:chgData name="Mark Bolger ( Momentum Consulting )" userId="5191d3a0-a879-4689-ad06-75e79f89cfa4" providerId="ADAL" clId="{99F438B5-8AE8-4F2F-B8E8-A1CD616CD6ED}" dt="2023-09-05T05:37:34.949" v="642" actId="2696"/>
        <pc:sldMkLst>
          <pc:docMk/>
          <pc:sldMk cId="224709516" sldId="4431"/>
        </pc:sldMkLst>
      </pc:sldChg>
      <pc:sldChg chg="del">
        <pc:chgData name="Mark Bolger ( Momentum Consulting )" userId="5191d3a0-a879-4689-ad06-75e79f89cfa4" providerId="ADAL" clId="{99F438B5-8AE8-4F2F-B8E8-A1CD616CD6ED}" dt="2023-09-05T05:37:34.949" v="642" actId="2696"/>
        <pc:sldMkLst>
          <pc:docMk/>
          <pc:sldMk cId="940685259" sldId="4432"/>
        </pc:sldMkLst>
      </pc:sldChg>
      <pc:sldChg chg="del">
        <pc:chgData name="Mark Bolger ( Momentum Consulting )" userId="5191d3a0-a879-4689-ad06-75e79f89cfa4" providerId="ADAL" clId="{99F438B5-8AE8-4F2F-B8E8-A1CD616CD6ED}" dt="2023-09-05T05:37:34.949" v="642" actId="2696"/>
        <pc:sldMkLst>
          <pc:docMk/>
          <pc:sldMk cId="3902694440" sldId="4433"/>
        </pc:sldMkLst>
      </pc:sldChg>
      <pc:sldChg chg="del">
        <pc:chgData name="Mark Bolger ( Momentum Consulting )" userId="5191d3a0-a879-4689-ad06-75e79f89cfa4" providerId="ADAL" clId="{99F438B5-8AE8-4F2F-B8E8-A1CD616CD6ED}" dt="2023-09-05T05:37:34.949" v="642" actId="2696"/>
        <pc:sldMkLst>
          <pc:docMk/>
          <pc:sldMk cId="1358466573" sldId="4434"/>
        </pc:sldMkLst>
      </pc:sldChg>
      <pc:sldChg chg="del">
        <pc:chgData name="Mark Bolger ( Momentum Consulting )" userId="5191d3a0-a879-4689-ad06-75e79f89cfa4" providerId="ADAL" clId="{99F438B5-8AE8-4F2F-B8E8-A1CD616CD6ED}" dt="2023-09-05T05:37:34.949" v="642" actId="2696"/>
        <pc:sldMkLst>
          <pc:docMk/>
          <pc:sldMk cId="1483083219" sldId="4435"/>
        </pc:sldMkLst>
      </pc:sldChg>
      <pc:sldChg chg="del">
        <pc:chgData name="Mark Bolger ( Momentum Consulting )" userId="5191d3a0-a879-4689-ad06-75e79f89cfa4" providerId="ADAL" clId="{99F438B5-8AE8-4F2F-B8E8-A1CD616CD6ED}" dt="2023-09-05T05:37:34.949" v="642" actId="2696"/>
        <pc:sldMkLst>
          <pc:docMk/>
          <pc:sldMk cId="2882040495" sldId="4436"/>
        </pc:sldMkLst>
      </pc:sldChg>
      <pc:sldChg chg="del">
        <pc:chgData name="Mark Bolger ( Momentum Consulting )" userId="5191d3a0-a879-4689-ad06-75e79f89cfa4" providerId="ADAL" clId="{99F438B5-8AE8-4F2F-B8E8-A1CD616CD6ED}" dt="2023-09-05T05:37:34.949" v="642" actId="2696"/>
        <pc:sldMkLst>
          <pc:docMk/>
          <pc:sldMk cId="3430622793" sldId="4437"/>
        </pc:sldMkLst>
      </pc:sldChg>
      <pc:sldChg chg="del">
        <pc:chgData name="Mark Bolger ( Momentum Consulting )" userId="5191d3a0-a879-4689-ad06-75e79f89cfa4" providerId="ADAL" clId="{99F438B5-8AE8-4F2F-B8E8-A1CD616CD6ED}" dt="2023-09-05T05:37:34.949" v="642" actId="2696"/>
        <pc:sldMkLst>
          <pc:docMk/>
          <pc:sldMk cId="3332630854" sldId="4438"/>
        </pc:sldMkLst>
      </pc:sldChg>
      <pc:sldChg chg="del">
        <pc:chgData name="Mark Bolger ( Momentum Consulting )" userId="5191d3a0-a879-4689-ad06-75e79f89cfa4" providerId="ADAL" clId="{99F438B5-8AE8-4F2F-B8E8-A1CD616CD6ED}" dt="2023-09-05T05:37:34.949" v="642" actId="2696"/>
        <pc:sldMkLst>
          <pc:docMk/>
          <pc:sldMk cId="2396268745" sldId="4439"/>
        </pc:sldMkLst>
      </pc:sldChg>
      <pc:sldChg chg="del">
        <pc:chgData name="Mark Bolger ( Momentum Consulting )" userId="5191d3a0-a879-4689-ad06-75e79f89cfa4" providerId="ADAL" clId="{99F438B5-8AE8-4F2F-B8E8-A1CD616CD6ED}" dt="2023-09-05T05:37:34.949" v="642" actId="2696"/>
        <pc:sldMkLst>
          <pc:docMk/>
          <pc:sldMk cId="2122806037" sldId="4440"/>
        </pc:sldMkLst>
      </pc:sldChg>
      <pc:sldChg chg="del">
        <pc:chgData name="Mark Bolger ( Momentum Consulting )" userId="5191d3a0-a879-4689-ad06-75e79f89cfa4" providerId="ADAL" clId="{99F438B5-8AE8-4F2F-B8E8-A1CD616CD6ED}" dt="2023-09-05T05:37:34.949" v="642" actId="2696"/>
        <pc:sldMkLst>
          <pc:docMk/>
          <pc:sldMk cId="2050470200" sldId="4441"/>
        </pc:sldMkLst>
      </pc:sldChg>
      <pc:sldChg chg="del">
        <pc:chgData name="Mark Bolger ( Momentum Consulting )" userId="5191d3a0-a879-4689-ad06-75e79f89cfa4" providerId="ADAL" clId="{99F438B5-8AE8-4F2F-B8E8-A1CD616CD6ED}" dt="2023-09-05T05:37:34.949" v="642" actId="2696"/>
        <pc:sldMkLst>
          <pc:docMk/>
          <pc:sldMk cId="1227871676" sldId="4442"/>
        </pc:sldMkLst>
      </pc:sldChg>
      <pc:sldChg chg="del">
        <pc:chgData name="Mark Bolger ( Momentum Consulting )" userId="5191d3a0-a879-4689-ad06-75e79f89cfa4" providerId="ADAL" clId="{99F438B5-8AE8-4F2F-B8E8-A1CD616CD6ED}" dt="2023-09-05T05:37:34.949" v="642" actId="2696"/>
        <pc:sldMkLst>
          <pc:docMk/>
          <pc:sldMk cId="4056990027" sldId="4443"/>
        </pc:sldMkLst>
      </pc:sldChg>
      <pc:sldChg chg="del">
        <pc:chgData name="Mark Bolger ( Momentum Consulting )" userId="5191d3a0-a879-4689-ad06-75e79f89cfa4" providerId="ADAL" clId="{99F438B5-8AE8-4F2F-B8E8-A1CD616CD6ED}" dt="2023-09-05T05:37:34.949" v="642" actId="2696"/>
        <pc:sldMkLst>
          <pc:docMk/>
          <pc:sldMk cId="2770811219" sldId="4444"/>
        </pc:sldMkLst>
      </pc:sldChg>
      <pc:sldChg chg="del">
        <pc:chgData name="Mark Bolger ( Momentum Consulting )" userId="5191d3a0-a879-4689-ad06-75e79f89cfa4" providerId="ADAL" clId="{99F438B5-8AE8-4F2F-B8E8-A1CD616CD6ED}" dt="2023-09-05T05:37:34.949" v="642" actId="2696"/>
        <pc:sldMkLst>
          <pc:docMk/>
          <pc:sldMk cId="1892528795" sldId="4445"/>
        </pc:sldMkLst>
      </pc:sldChg>
      <pc:sldChg chg="del">
        <pc:chgData name="Mark Bolger ( Momentum Consulting )" userId="5191d3a0-a879-4689-ad06-75e79f89cfa4" providerId="ADAL" clId="{99F438B5-8AE8-4F2F-B8E8-A1CD616CD6ED}" dt="2023-09-05T05:37:34.949" v="642" actId="2696"/>
        <pc:sldMkLst>
          <pc:docMk/>
          <pc:sldMk cId="777768255" sldId="4446"/>
        </pc:sldMkLst>
      </pc:sldChg>
      <pc:sldChg chg="del">
        <pc:chgData name="Mark Bolger ( Momentum Consulting )" userId="5191d3a0-a879-4689-ad06-75e79f89cfa4" providerId="ADAL" clId="{99F438B5-8AE8-4F2F-B8E8-A1CD616CD6ED}" dt="2023-09-05T05:37:34.949" v="642" actId="2696"/>
        <pc:sldMkLst>
          <pc:docMk/>
          <pc:sldMk cId="3291209902" sldId="4447"/>
        </pc:sldMkLst>
      </pc:sldChg>
      <pc:sldChg chg="del">
        <pc:chgData name="Mark Bolger ( Momentum Consulting )" userId="5191d3a0-a879-4689-ad06-75e79f89cfa4" providerId="ADAL" clId="{99F438B5-8AE8-4F2F-B8E8-A1CD616CD6ED}" dt="2023-09-05T05:37:34.949" v="642" actId="2696"/>
        <pc:sldMkLst>
          <pc:docMk/>
          <pc:sldMk cId="3652644037" sldId="4448"/>
        </pc:sldMkLst>
      </pc:sldChg>
      <pc:sldChg chg="del">
        <pc:chgData name="Mark Bolger ( Momentum Consulting )" userId="5191d3a0-a879-4689-ad06-75e79f89cfa4" providerId="ADAL" clId="{99F438B5-8AE8-4F2F-B8E8-A1CD616CD6ED}" dt="2023-09-05T05:37:34.949" v="642" actId="2696"/>
        <pc:sldMkLst>
          <pc:docMk/>
          <pc:sldMk cId="2436113210" sldId="4449"/>
        </pc:sldMkLst>
      </pc:sldChg>
      <pc:sldChg chg="del">
        <pc:chgData name="Mark Bolger ( Momentum Consulting )" userId="5191d3a0-a879-4689-ad06-75e79f89cfa4" providerId="ADAL" clId="{99F438B5-8AE8-4F2F-B8E8-A1CD616CD6ED}" dt="2023-09-05T05:37:34.949" v="642" actId="2696"/>
        <pc:sldMkLst>
          <pc:docMk/>
          <pc:sldMk cId="26389282" sldId="4450"/>
        </pc:sldMkLst>
      </pc:sldChg>
      <pc:sldChg chg="del">
        <pc:chgData name="Mark Bolger ( Momentum Consulting )" userId="5191d3a0-a879-4689-ad06-75e79f89cfa4" providerId="ADAL" clId="{99F438B5-8AE8-4F2F-B8E8-A1CD616CD6ED}" dt="2023-09-05T05:37:34.949" v="642" actId="2696"/>
        <pc:sldMkLst>
          <pc:docMk/>
          <pc:sldMk cId="3108786132" sldId="4451"/>
        </pc:sldMkLst>
      </pc:sldChg>
      <pc:sldChg chg="del">
        <pc:chgData name="Mark Bolger ( Momentum Consulting )" userId="5191d3a0-a879-4689-ad06-75e79f89cfa4" providerId="ADAL" clId="{99F438B5-8AE8-4F2F-B8E8-A1CD616CD6ED}" dt="2023-09-05T05:37:34.949" v="642" actId="2696"/>
        <pc:sldMkLst>
          <pc:docMk/>
          <pc:sldMk cId="439182053" sldId="4452"/>
        </pc:sldMkLst>
      </pc:sldChg>
      <pc:sldChg chg="del">
        <pc:chgData name="Mark Bolger ( Momentum Consulting )" userId="5191d3a0-a879-4689-ad06-75e79f89cfa4" providerId="ADAL" clId="{99F438B5-8AE8-4F2F-B8E8-A1CD616CD6ED}" dt="2023-09-05T05:37:34.949" v="642" actId="2696"/>
        <pc:sldMkLst>
          <pc:docMk/>
          <pc:sldMk cId="1424751178" sldId="4453"/>
        </pc:sldMkLst>
      </pc:sldChg>
      <pc:sldChg chg="del">
        <pc:chgData name="Mark Bolger ( Momentum Consulting )" userId="5191d3a0-a879-4689-ad06-75e79f89cfa4" providerId="ADAL" clId="{99F438B5-8AE8-4F2F-B8E8-A1CD616CD6ED}" dt="2023-09-05T05:37:34.949" v="642" actId="2696"/>
        <pc:sldMkLst>
          <pc:docMk/>
          <pc:sldMk cId="1310372608" sldId="4454"/>
        </pc:sldMkLst>
      </pc:sldChg>
      <pc:sldChg chg="del">
        <pc:chgData name="Mark Bolger ( Momentum Consulting )" userId="5191d3a0-a879-4689-ad06-75e79f89cfa4" providerId="ADAL" clId="{99F438B5-8AE8-4F2F-B8E8-A1CD616CD6ED}" dt="2023-09-05T05:37:34.949" v="642" actId="2696"/>
        <pc:sldMkLst>
          <pc:docMk/>
          <pc:sldMk cId="4114711940" sldId="4455"/>
        </pc:sldMkLst>
      </pc:sldChg>
      <pc:sldChg chg="del">
        <pc:chgData name="Mark Bolger ( Momentum Consulting )" userId="5191d3a0-a879-4689-ad06-75e79f89cfa4" providerId="ADAL" clId="{99F438B5-8AE8-4F2F-B8E8-A1CD616CD6ED}" dt="2023-09-05T05:37:34.949" v="642" actId="2696"/>
        <pc:sldMkLst>
          <pc:docMk/>
          <pc:sldMk cId="378317237" sldId="4456"/>
        </pc:sldMkLst>
      </pc:sldChg>
      <pc:sldChg chg="del">
        <pc:chgData name="Mark Bolger ( Momentum Consulting )" userId="5191d3a0-a879-4689-ad06-75e79f89cfa4" providerId="ADAL" clId="{99F438B5-8AE8-4F2F-B8E8-A1CD616CD6ED}" dt="2023-09-05T05:37:34.949" v="642" actId="2696"/>
        <pc:sldMkLst>
          <pc:docMk/>
          <pc:sldMk cId="3996492376" sldId="4457"/>
        </pc:sldMkLst>
      </pc:sldChg>
      <pc:sldChg chg="del">
        <pc:chgData name="Mark Bolger ( Momentum Consulting )" userId="5191d3a0-a879-4689-ad06-75e79f89cfa4" providerId="ADAL" clId="{99F438B5-8AE8-4F2F-B8E8-A1CD616CD6ED}" dt="2023-09-05T05:37:34.949" v="642" actId="2696"/>
        <pc:sldMkLst>
          <pc:docMk/>
          <pc:sldMk cId="1145388875" sldId="4458"/>
        </pc:sldMkLst>
      </pc:sldChg>
      <pc:sldChg chg="del">
        <pc:chgData name="Mark Bolger ( Momentum Consulting )" userId="5191d3a0-a879-4689-ad06-75e79f89cfa4" providerId="ADAL" clId="{99F438B5-8AE8-4F2F-B8E8-A1CD616CD6ED}" dt="2023-09-05T05:28:52.950" v="638" actId="2696"/>
        <pc:sldMkLst>
          <pc:docMk/>
          <pc:sldMk cId="3668945599" sldId="4464"/>
        </pc:sldMkLst>
      </pc:sldChg>
      <pc:sldChg chg="del">
        <pc:chgData name="Mark Bolger ( Momentum Consulting )" userId="5191d3a0-a879-4689-ad06-75e79f89cfa4" providerId="ADAL" clId="{99F438B5-8AE8-4F2F-B8E8-A1CD616CD6ED}" dt="2023-09-05T05:28:52.950" v="638" actId="2696"/>
        <pc:sldMkLst>
          <pc:docMk/>
          <pc:sldMk cId="3213740891" sldId="4465"/>
        </pc:sldMkLst>
      </pc:sldChg>
      <pc:sldChg chg="del">
        <pc:chgData name="Mark Bolger ( Momentum Consulting )" userId="5191d3a0-a879-4689-ad06-75e79f89cfa4" providerId="ADAL" clId="{99F438B5-8AE8-4F2F-B8E8-A1CD616CD6ED}" dt="2023-09-05T05:28:52.950" v="638" actId="2696"/>
        <pc:sldMkLst>
          <pc:docMk/>
          <pc:sldMk cId="2322448515" sldId="4466"/>
        </pc:sldMkLst>
      </pc:sldChg>
      <pc:sldChg chg="del">
        <pc:chgData name="Mark Bolger ( Momentum Consulting )" userId="5191d3a0-a879-4689-ad06-75e79f89cfa4" providerId="ADAL" clId="{99F438B5-8AE8-4F2F-B8E8-A1CD616CD6ED}" dt="2023-09-05T05:28:52.950" v="638" actId="2696"/>
        <pc:sldMkLst>
          <pc:docMk/>
          <pc:sldMk cId="1183338277" sldId="4467"/>
        </pc:sldMkLst>
      </pc:sldChg>
      <pc:sldChg chg="del">
        <pc:chgData name="Mark Bolger ( Momentum Consulting )" userId="5191d3a0-a879-4689-ad06-75e79f89cfa4" providerId="ADAL" clId="{99F438B5-8AE8-4F2F-B8E8-A1CD616CD6ED}" dt="2023-09-05T05:28:52.950" v="638" actId="2696"/>
        <pc:sldMkLst>
          <pc:docMk/>
          <pc:sldMk cId="1381015701" sldId="4468"/>
        </pc:sldMkLst>
      </pc:sldChg>
      <pc:sldChg chg="del">
        <pc:chgData name="Mark Bolger ( Momentum Consulting )" userId="5191d3a0-a879-4689-ad06-75e79f89cfa4" providerId="ADAL" clId="{99F438B5-8AE8-4F2F-B8E8-A1CD616CD6ED}" dt="2023-09-05T05:28:52.950" v="638" actId="2696"/>
        <pc:sldMkLst>
          <pc:docMk/>
          <pc:sldMk cId="121270178" sldId="4469"/>
        </pc:sldMkLst>
      </pc:sldChg>
      <pc:sldChg chg="del">
        <pc:chgData name="Mark Bolger ( Momentum Consulting )" userId="5191d3a0-a879-4689-ad06-75e79f89cfa4" providerId="ADAL" clId="{99F438B5-8AE8-4F2F-B8E8-A1CD616CD6ED}" dt="2023-09-05T05:28:52.950" v="638" actId="2696"/>
        <pc:sldMkLst>
          <pc:docMk/>
          <pc:sldMk cId="2188694654" sldId="4470"/>
        </pc:sldMkLst>
      </pc:sldChg>
      <pc:sldChg chg="del">
        <pc:chgData name="Mark Bolger ( Momentum Consulting )" userId="5191d3a0-a879-4689-ad06-75e79f89cfa4" providerId="ADAL" clId="{99F438B5-8AE8-4F2F-B8E8-A1CD616CD6ED}" dt="2023-09-05T05:28:52.950" v="638" actId="2696"/>
        <pc:sldMkLst>
          <pc:docMk/>
          <pc:sldMk cId="3762668365" sldId="4471"/>
        </pc:sldMkLst>
      </pc:sldChg>
      <pc:sldChg chg="del">
        <pc:chgData name="Mark Bolger ( Momentum Consulting )" userId="5191d3a0-a879-4689-ad06-75e79f89cfa4" providerId="ADAL" clId="{99F438B5-8AE8-4F2F-B8E8-A1CD616CD6ED}" dt="2023-09-05T05:28:52.950" v="638" actId="2696"/>
        <pc:sldMkLst>
          <pc:docMk/>
          <pc:sldMk cId="2943340043" sldId="4472"/>
        </pc:sldMkLst>
      </pc:sldChg>
      <pc:sldChg chg="del">
        <pc:chgData name="Mark Bolger ( Momentum Consulting )" userId="5191d3a0-a879-4689-ad06-75e79f89cfa4" providerId="ADAL" clId="{99F438B5-8AE8-4F2F-B8E8-A1CD616CD6ED}" dt="2023-09-05T05:28:52.950" v="638" actId="2696"/>
        <pc:sldMkLst>
          <pc:docMk/>
          <pc:sldMk cId="1696466958" sldId="4473"/>
        </pc:sldMkLst>
      </pc:sldChg>
      <pc:sldChg chg="del">
        <pc:chgData name="Mark Bolger ( Momentum Consulting )" userId="5191d3a0-a879-4689-ad06-75e79f89cfa4" providerId="ADAL" clId="{99F438B5-8AE8-4F2F-B8E8-A1CD616CD6ED}" dt="2023-09-05T05:28:52.950" v="638" actId="2696"/>
        <pc:sldMkLst>
          <pc:docMk/>
          <pc:sldMk cId="3130983799" sldId="4474"/>
        </pc:sldMkLst>
      </pc:sldChg>
      <pc:sldChg chg="del">
        <pc:chgData name="Mark Bolger ( Momentum Consulting )" userId="5191d3a0-a879-4689-ad06-75e79f89cfa4" providerId="ADAL" clId="{99F438B5-8AE8-4F2F-B8E8-A1CD616CD6ED}" dt="2023-09-05T05:28:52.950" v="638" actId="2696"/>
        <pc:sldMkLst>
          <pc:docMk/>
          <pc:sldMk cId="2918870068" sldId="4475"/>
        </pc:sldMkLst>
      </pc:sldChg>
      <pc:sldChg chg="add">
        <pc:chgData name="Mark Bolger ( Momentum Consulting )" userId="5191d3a0-a879-4689-ad06-75e79f89cfa4" providerId="ADAL" clId="{99F438B5-8AE8-4F2F-B8E8-A1CD616CD6ED}" dt="2023-09-05T05:33:31.412" v="640"/>
        <pc:sldMkLst>
          <pc:docMk/>
          <pc:sldMk cId="4069194174" sldId="4475"/>
        </pc:sldMkLst>
      </pc:sldChg>
      <pc:sldChg chg="add">
        <pc:chgData name="Mark Bolger ( Momentum Consulting )" userId="5191d3a0-a879-4689-ad06-75e79f89cfa4" providerId="ADAL" clId="{99F438B5-8AE8-4F2F-B8E8-A1CD616CD6ED}" dt="2023-09-05T05:33:31.412" v="640"/>
        <pc:sldMkLst>
          <pc:docMk/>
          <pc:sldMk cId="1520867214" sldId="4476"/>
        </pc:sldMkLst>
      </pc:sldChg>
      <pc:sldChg chg="del">
        <pc:chgData name="Mark Bolger ( Momentum Consulting )" userId="5191d3a0-a879-4689-ad06-75e79f89cfa4" providerId="ADAL" clId="{99F438B5-8AE8-4F2F-B8E8-A1CD616CD6ED}" dt="2023-09-05T05:28:52.950" v="638" actId="2696"/>
        <pc:sldMkLst>
          <pc:docMk/>
          <pc:sldMk cId="2609433481" sldId="4476"/>
        </pc:sldMkLst>
      </pc:sldChg>
      <pc:sldChg chg="add">
        <pc:chgData name="Mark Bolger ( Momentum Consulting )" userId="5191d3a0-a879-4689-ad06-75e79f89cfa4" providerId="ADAL" clId="{99F438B5-8AE8-4F2F-B8E8-A1CD616CD6ED}" dt="2023-09-05T05:33:31.412" v="640"/>
        <pc:sldMkLst>
          <pc:docMk/>
          <pc:sldMk cId="301094698" sldId="4477"/>
        </pc:sldMkLst>
      </pc:sldChg>
      <pc:sldChg chg="del">
        <pc:chgData name="Mark Bolger ( Momentum Consulting )" userId="5191d3a0-a879-4689-ad06-75e79f89cfa4" providerId="ADAL" clId="{99F438B5-8AE8-4F2F-B8E8-A1CD616CD6ED}" dt="2023-09-05T05:28:52.950" v="638" actId="2696"/>
        <pc:sldMkLst>
          <pc:docMk/>
          <pc:sldMk cId="903366427" sldId="4477"/>
        </pc:sldMkLst>
      </pc:sldChg>
      <pc:sldChg chg="del">
        <pc:chgData name="Mark Bolger ( Momentum Consulting )" userId="5191d3a0-a879-4689-ad06-75e79f89cfa4" providerId="ADAL" clId="{99F438B5-8AE8-4F2F-B8E8-A1CD616CD6ED}" dt="2023-09-05T05:28:52.950" v="638" actId="2696"/>
        <pc:sldMkLst>
          <pc:docMk/>
          <pc:sldMk cId="2211203892" sldId="4478"/>
        </pc:sldMkLst>
      </pc:sldChg>
      <pc:sldChg chg="add">
        <pc:chgData name="Mark Bolger ( Momentum Consulting )" userId="5191d3a0-a879-4689-ad06-75e79f89cfa4" providerId="ADAL" clId="{99F438B5-8AE8-4F2F-B8E8-A1CD616CD6ED}" dt="2023-09-05T05:33:31.412" v="640"/>
        <pc:sldMkLst>
          <pc:docMk/>
          <pc:sldMk cId="2505247204" sldId="4478"/>
        </pc:sldMkLst>
      </pc:sldChg>
      <pc:sldChg chg="add">
        <pc:chgData name="Mark Bolger ( Momentum Consulting )" userId="5191d3a0-a879-4689-ad06-75e79f89cfa4" providerId="ADAL" clId="{99F438B5-8AE8-4F2F-B8E8-A1CD616CD6ED}" dt="2023-09-05T05:33:31.412" v="640"/>
        <pc:sldMkLst>
          <pc:docMk/>
          <pc:sldMk cId="271844772" sldId="4479"/>
        </pc:sldMkLst>
      </pc:sldChg>
      <pc:sldChg chg="add">
        <pc:chgData name="Mark Bolger ( Momentum Consulting )" userId="5191d3a0-a879-4689-ad06-75e79f89cfa4" providerId="ADAL" clId="{99F438B5-8AE8-4F2F-B8E8-A1CD616CD6ED}" dt="2023-09-05T05:33:31.412" v="640"/>
        <pc:sldMkLst>
          <pc:docMk/>
          <pc:sldMk cId="2097565129" sldId="4480"/>
        </pc:sldMkLst>
      </pc:sldChg>
      <pc:sldChg chg="del">
        <pc:chgData name="Mark Bolger ( Momentum Consulting )" userId="5191d3a0-a879-4689-ad06-75e79f89cfa4" providerId="ADAL" clId="{99F438B5-8AE8-4F2F-B8E8-A1CD616CD6ED}" dt="2023-09-05T05:28:52.950" v="638" actId="2696"/>
        <pc:sldMkLst>
          <pc:docMk/>
          <pc:sldMk cId="3490292027" sldId="4480"/>
        </pc:sldMkLst>
      </pc:sldChg>
      <pc:sldChg chg="del">
        <pc:chgData name="Mark Bolger ( Momentum Consulting )" userId="5191d3a0-a879-4689-ad06-75e79f89cfa4" providerId="ADAL" clId="{99F438B5-8AE8-4F2F-B8E8-A1CD616CD6ED}" dt="2023-09-05T05:28:52.950" v="638" actId="2696"/>
        <pc:sldMkLst>
          <pc:docMk/>
          <pc:sldMk cId="2020924364" sldId="4481"/>
        </pc:sldMkLst>
      </pc:sldChg>
      <pc:sldChg chg="add">
        <pc:chgData name="Mark Bolger ( Momentum Consulting )" userId="5191d3a0-a879-4689-ad06-75e79f89cfa4" providerId="ADAL" clId="{99F438B5-8AE8-4F2F-B8E8-A1CD616CD6ED}" dt="2023-09-05T05:33:31.412" v="640"/>
        <pc:sldMkLst>
          <pc:docMk/>
          <pc:sldMk cId="3332765393" sldId="4481"/>
        </pc:sldMkLst>
      </pc:sldChg>
      <pc:sldChg chg="del">
        <pc:chgData name="Mark Bolger ( Momentum Consulting )" userId="5191d3a0-a879-4689-ad06-75e79f89cfa4" providerId="ADAL" clId="{99F438B5-8AE8-4F2F-B8E8-A1CD616CD6ED}" dt="2023-09-05T05:37:34.949" v="642" actId="2696"/>
        <pc:sldMkLst>
          <pc:docMk/>
          <pc:sldMk cId="3641001618" sldId="4485"/>
        </pc:sldMkLst>
      </pc:sldChg>
      <pc:sldChg chg="del">
        <pc:chgData name="Mark Bolger ( Momentum Consulting )" userId="5191d3a0-a879-4689-ad06-75e79f89cfa4" providerId="ADAL" clId="{99F438B5-8AE8-4F2F-B8E8-A1CD616CD6ED}" dt="2023-09-05T05:37:34.949" v="642" actId="2696"/>
        <pc:sldMkLst>
          <pc:docMk/>
          <pc:sldMk cId="3862395390" sldId="4486"/>
        </pc:sldMkLst>
      </pc:sldChg>
      <pc:sldChg chg="del">
        <pc:chgData name="Mark Bolger ( Momentum Consulting )" userId="5191d3a0-a879-4689-ad06-75e79f89cfa4" providerId="ADAL" clId="{99F438B5-8AE8-4F2F-B8E8-A1CD616CD6ED}" dt="2023-09-05T05:37:34.949" v="642" actId="2696"/>
        <pc:sldMkLst>
          <pc:docMk/>
          <pc:sldMk cId="1740719109" sldId="4487"/>
        </pc:sldMkLst>
      </pc:sldChg>
      <pc:sldChg chg="del">
        <pc:chgData name="Mark Bolger ( Momentum Consulting )" userId="5191d3a0-a879-4689-ad06-75e79f89cfa4" providerId="ADAL" clId="{99F438B5-8AE8-4F2F-B8E8-A1CD616CD6ED}" dt="2023-09-05T05:28:52.950" v="638" actId="2696"/>
        <pc:sldMkLst>
          <pc:docMk/>
          <pc:sldMk cId="799284050" sldId="4488"/>
        </pc:sldMkLst>
      </pc:sldChg>
      <pc:sldChg chg="add">
        <pc:chgData name="Mark Bolger ( Momentum Consulting )" userId="5191d3a0-a879-4689-ad06-75e79f89cfa4" providerId="ADAL" clId="{99F438B5-8AE8-4F2F-B8E8-A1CD616CD6ED}" dt="2023-09-05T05:33:31.412" v="640"/>
        <pc:sldMkLst>
          <pc:docMk/>
          <pc:sldMk cId="1845337013" sldId="4499"/>
        </pc:sldMkLst>
      </pc:sldChg>
      <pc:sldChg chg="del">
        <pc:chgData name="Mark Bolger ( Momentum Consulting )" userId="5191d3a0-a879-4689-ad06-75e79f89cfa4" providerId="ADAL" clId="{99F438B5-8AE8-4F2F-B8E8-A1CD616CD6ED}" dt="2023-09-05T05:28:52.950" v="638" actId="2696"/>
        <pc:sldMkLst>
          <pc:docMk/>
          <pc:sldMk cId="3223022187" sldId="4644"/>
        </pc:sldMkLst>
      </pc:sldChg>
      <pc:sldChg chg="del">
        <pc:chgData name="Mark Bolger ( Momentum Consulting )" userId="5191d3a0-a879-4689-ad06-75e79f89cfa4" providerId="ADAL" clId="{99F438B5-8AE8-4F2F-B8E8-A1CD616CD6ED}" dt="2023-09-05T05:37:34.949" v="642" actId="2696"/>
        <pc:sldMkLst>
          <pc:docMk/>
          <pc:sldMk cId="2420516800" sldId="4651"/>
        </pc:sldMkLst>
      </pc:sldChg>
      <pc:sldChg chg="del">
        <pc:chgData name="Mark Bolger ( Momentum Consulting )" userId="5191d3a0-a879-4689-ad06-75e79f89cfa4" providerId="ADAL" clId="{99F438B5-8AE8-4F2F-B8E8-A1CD616CD6ED}" dt="2023-09-05T05:28:52.950" v="638" actId="2696"/>
        <pc:sldMkLst>
          <pc:docMk/>
          <pc:sldMk cId="2418131843" sldId="4652"/>
        </pc:sldMkLst>
      </pc:sldChg>
      <pc:sldChg chg="del">
        <pc:chgData name="Mark Bolger ( Momentum Consulting )" userId="5191d3a0-a879-4689-ad06-75e79f89cfa4" providerId="ADAL" clId="{99F438B5-8AE8-4F2F-B8E8-A1CD616CD6ED}" dt="2023-09-05T05:37:34.949" v="642" actId="2696"/>
        <pc:sldMkLst>
          <pc:docMk/>
          <pc:sldMk cId="2555578765" sldId="4673"/>
        </pc:sldMkLst>
      </pc:sldChg>
      <pc:sldChg chg="del">
        <pc:chgData name="Mark Bolger ( Momentum Consulting )" userId="5191d3a0-a879-4689-ad06-75e79f89cfa4" providerId="ADAL" clId="{99F438B5-8AE8-4F2F-B8E8-A1CD616CD6ED}" dt="2023-09-05T05:37:34.949" v="642" actId="2696"/>
        <pc:sldMkLst>
          <pc:docMk/>
          <pc:sldMk cId="756634702" sldId="4674"/>
        </pc:sldMkLst>
      </pc:sldChg>
      <pc:sldChg chg="del">
        <pc:chgData name="Mark Bolger ( Momentum Consulting )" userId="5191d3a0-a879-4689-ad06-75e79f89cfa4" providerId="ADAL" clId="{99F438B5-8AE8-4F2F-B8E8-A1CD616CD6ED}" dt="2023-09-05T05:37:34.949" v="642" actId="2696"/>
        <pc:sldMkLst>
          <pc:docMk/>
          <pc:sldMk cId="72043259" sldId="4675"/>
        </pc:sldMkLst>
      </pc:sldChg>
      <pc:sldChg chg="del">
        <pc:chgData name="Mark Bolger ( Momentum Consulting )" userId="5191d3a0-a879-4689-ad06-75e79f89cfa4" providerId="ADAL" clId="{99F438B5-8AE8-4F2F-B8E8-A1CD616CD6ED}" dt="2023-09-05T05:37:34.949" v="642" actId="2696"/>
        <pc:sldMkLst>
          <pc:docMk/>
          <pc:sldMk cId="3515114346" sldId="4676"/>
        </pc:sldMkLst>
      </pc:sldChg>
      <pc:sldChg chg="del">
        <pc:chgData name="Mark Bolger ( Momentum Consulting )" userId="5191d3a0-a879-4689-ad06-75e79f89cfa4" providerId="ADAL" clId="{99F438B5-8AE8-4F2F-B8E8-A1CD616CD6ED}" dt="2023-09-05T05:37:34.949" v="642" actId="2696"/>
        <pc:sldMkLst>
          <pc:docMk/>
          <pc:sldMk cId="1389670370" sldId="4678"/>
        </pc:sldMkLst>
      </pc:sldChg>
      <pc:sldChg chg="del">
        <pc:chgData name="Mark Bolger ( Momentum Consulting )" userId="5191d3a0-a879-4689-ad06-75e79f89cfa4" providerId="ADAL" clId="{99F438B5-8AE8-4F2F-B8E8-A1CD616CD6ED}" dt="2023-09-05T05:37:34.949" v="642" actId="2696"/>
        <pc:sldMkLst>
          <pc:docMk/>
          <pc:sldMk cId="628080199" sldId="4679"/>
        </pc:sldMkLst>
      </pc:sldChg>
      <pc:sldChg chg="del">
        <pc:chgData name="Mark Bolger ( Momentum Consulting )" userId="5191d3a0-a879-4689-ad06-75e79f89cfa4" providerId="ADAL" clId="{99F438B5-8AE8-4F2F-B8E8-A1CD616CD6ED}" dt="2023-09-05T05:37:34.949" v="642" actId="2696"/>
        <pc:sldMkLst>
          <pc:docMk/>
          <pc:sldMk cId="2251083226" sldId="4680"/>
        </pc:sldMkLst>
      </pc:sldChg>
      <pc:sldChg chg="del">
        <pc:chgData name="Mark Bolger ( Momentum Consulting )" userId="5191d3a0-a879-4689-ad06-75e79f89cfa4" providerId="ADAL" clId="{99F438B5-8AE8-4F2F-B8E8-A1CD616CD6ED}" dt="2023-09-05T05:37:34.949" v="642" actId="2696"/>
        <pc:sldMkLst>
          <pc:docMk/>
          <pc:sldMk cId="2327958909" sldId="4681"/>
        </pc:sldMkLst>
      </pc:sldChg>
      <pc:sldChg chg="del">
        <pc:chgData name="Mark Bolger ( Momentum Consulting )" userId="5191d3a0-a879-4689-ad06-75e79f89cfa4" providerId="ADAL" clId="{99F438B5-8AE8-4F2F-B8E8-A1CD616CD6ED}" dt="2023-09-05T05:37:34.949" v="642" actId="2696"/>
        <pc:sldMkLst>
          <pc:docMk/>
          <pc:sldMk cId="207190404" sldId="4682"/>
        </pc:sldMkLst>
      </pc:sldChg>
      <pc:sldChg chg="del">
        <pc:chgData name="Mark Bolger ( Momentum Consulting )" userId="5191d3a0-a879-4689-ad06-75e79f89cfa4" providerId="ADAL" clId="{99F438B5-8AE8-4F2F-B8E8-A1CD616CD6ED}" dt="2023-09-05T05:37:34.949" v="642" actId="2696"/>
        <pc:sldMkLst>
          <pc:docMk/>
          <pc:sldMk cId="3982524214" sldId="4683"/>
        </pc:sldMkLst>
      </pc:sldChg>
      <pc:sldChg chg="del">
        <pc:chgData name="Mark Bolger ( Momentum Consulting )" userId="5191d3a0-a879-4689-ad06-75e79f89cfa4" providerId="ADAL" clId="{99F438B5-8AE8-4F2F-B8E8-A1CD616CD6ED}" dt="2023-09-05T05:37:34.949" v="642" actId="2696"/>
        <pc:sldMkLst>
          <pc:docMk/>
          <pc:sldMk cId="1699338838" sldId="4684"/>
        </pc:sldMkLst>
      </pc:sldChg>
      <pc:sldChg chg="del">
        <pc:chgData name="Mark Bolger ( Momentum Consulting )" userId="5191d3a0-a879-4689-ad06-75e79f89cfa4" providerId="ADAL" clId="{99F438B5-8AE8-4F2F-B8E8-A1CD616CD6ED}" dt="2023-09-05T05:37:34.949" v="642" actId="2696"/>
        <pc:sldMkLst>
          <pc:docMk/>
          <pc:sldMk cId="3751118439" sldId="4685"/>
        </pc:sldMkLst>
      </pc:sldChg>
      <pc:sldChg chg="del">
        <pc:chgData name="Mark Bolger ( Momentum Consulting )" userId="5191d3a0-a879-4689-ad06-75e79f89cfa4" providerId="ADAL" clId="{99F438B5-8AE8-4F2F-B8E8-A1CD616CD6ED}" dt="2023-09-05T05:37:34.949" v="642" actId="2696"/>
        <pc:sldMkLst>
          <pc:docMk/>
          <pc:sldMk cId="1568962169" sldId="4686"/>
        </pc:sldMkLst>
      </pc:sldChg>
      <pc:sldChg chg="del">
        <pc:chgData name="Mark Bolger ( Momentum Consulting )" userId="5191d3a0-a879-4689-ad06-75e79f89cfa4" providerId="ADAL" clId="{99F438B5-8AE8-4F2F-B8E8-A1CD616CD6ED}" dt="2023-09-05T05:37:34.949" v="642" actId="2696"/>
        <pc:sldMkLst>
          <pc:docMk/>
          <pc:sldMk cId="1707235844" sldId="4692"/>
        </pc:sldMkLst>
      </pc:sldChg>
      <pc:sldChg chg="modSp modAnim">
        <pc:chgData name="Mark Bolger ( Momentum Consulting )" userId="5191d3a0-a879-4689-ad06-75e79f89cfa4" providerId="ADAL" clId="{99F438B5-8AE8-4F2F-B8E8-A1CD616CD6ED}" dt="2023-09-05T05:26:22.540" v="637" actId="20577"/>
        <pc:sldMkLst>
          <pc:docMk/>
          <pc:sldMk cId="2937184372" sldId="4725"/>
        </pc:sldMkLst>
        <pc:spChg chg="mod">
          <ac:chgData name="Mark Bolger ( Momentum Consulting )" userId="5191d3a0-a879-4689-ad06-75e79f89cfa4" providerId="ADAL" clId="{99F438B5-8AE8-4F2F-B8E8-A1CD616CD6ED}" dt="2023-09-05T05:26:22.540" v="637" actId="20577"/>
          <ac:spMkLst>
            <pc:docMk/>
            <pc:sldMk cId="2937184372" sldId="4725"/>
            <ac:spMk id="5" creationId="{596AF18B-65BF-DB48-9E25-AFA12E81586C}"/>
          </ac:spMkLst>
        </pc:spChg>
      </pc:sldChg>
      <pc:sldChg chg="addCm">
        <pc:chgData name="Mark Bolger ( Momentum Consulting )" userId="5191d3a0-a879-4689-ad06-75e79f89cfa4" providerId="ADAL" clId="{99F438B5-8AE8-4F2F-B8E8-A1CD616CD6ED}" dt="2023-09-05T05:36:12.702" v="641"/>
        <pc:sldMkLst>
          <pc:docMk/>
          <pc:sldMk cId="3959054934" sldId="4756"/>
        </pc:sldMkLst>
        <pc:extLst>
          <p:ext xmlns:p="http://schemas.openxmlformats.org/presentationml/2006/main" uri="{D6D511B9-2390-475A-947B-AFAB55BFBCF1}">
            <pc226:cmChg xmlns:pc226="http://schemas.microsoft.com/office/powerpoint/2022/06/main/command" chg="add">
              <pc226:chgData name="Mark Bolger ( Momentum Consulting )" userId="5191d3a0-a879-4689-ad06-75e79f89cfa4" providerId="ADAL" clId="{99F438B5-8AE8-4F2F-B8E8-A1CD616CD6ED}" dt="2023-09-05T05:36:12.702" v="641"/>
              <pc2:cmMkLst xmlns:pc2="http://schemas.microsoft.com/office/powerpoint/2019/9/main/command">
                <pc:docMk/>
                <pc:sldMk cId="3959054934" sldId="4756"/>
                <pc2:cmMk id="{1C03BA43-D123-4D4D-8D05-2BCE7B0763CC}"/>
              </pc2:cmMkLst>
            </pc226:cmChg>
          </p:ext>
        </pc:extLst>
      </pc:sldChg>
      <pc:sldChg chg="add">
        <pc:chgData name="Mark Bolger ( Momentum Consulting )" userId="5191d3a0-a879-4689-ad06-75e79f89cfa4" providerId="ADAL" clId="{99F438B5-8AE8-4F2F-B8E8-A1CD616CD6ED}" dt="2023-09-05T05:33:31.412" v="640"/>
        <pc:sldMkLst>
          <pc:docMk/>
          <pc:sldMk cId="1084009671" sldId="4770"/>
        </pc:sldMkLst>
      </pc:sldChg>
      <pc:sldChg chg="add">
        <pc:chgData name="Mark Bolger ( Momentum Consulting )" userId="5191d3a0-a879-4689-ad06-75e79f89cfa4" providerId="ADAL" clId="{99F438B5-8AE8-4F2F-B8E8-A1CD616CD6ED}" dt="2023-09-05T05:33:31.412" v="640"/>
        <pc:sldMkLst>
          <pc:docMk/>
          <pc:sldMk cId="1726121221" sldId="477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DEBE-9F5F-4DE7-BC67-4D6E3011F8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2BB49DE-DC20-4E00-B840-329BB9C1FB11}">
      <dgm:prSet phldrT="[Text]" custT="1"/>
      <dgm:spPr/>
      <dgm:t>
        <a:bodyPr/>
        <a:lstStyle/>
        <a:p>
          <a:r>
            <a:rPr lang="en-ZA" sz="2400" dirty="0">
              <a:effectLst>
                <a:outerShdw blurRad="38100" dist="38100" dir="2700000" algn="tl">
                  <a:srgbClr val="000000">
                    <a:alpha val="43137"/>
                  </a:srgbClr>
                </a:outerShdw>
              </a:effectLst>
            </a:rPr>
            <a:t>Dry eyes</a:t>
          </a:r>
        </a:p>
      </dgm:t>
    </dgm:pt>
    <dgm:pt modelId="{E57D9091-B970-46F4-8A85-BF3F40842075}" type="parTrans" cxnId="{1C5C4B32-FF2E-4442-8535-40EF51705667}">
      <dgm:prSet/>
      <dgm:spPr/>
      <dgm:t>
        <a:bodyPr/>
        <a:lstStyle/>
        <a:p>
          <a:endParaRPr lang="en-ZA"/>
        </a:p>
      </dgm:t>
    </dgm:pt>
    <dgm:pt modelId="{69433ECE-3212-4059-BB7D-E765081C3E20}" type="sibTrans" cxnId="{1C5C4B32-FF2E-4442-8535-40EF51705667}">
      <dgm:prSet/>
      <dgm:spPr/>
      <dgm:t>
        <a:bodyPr/>
        <a:lstStyle/>
        <a:p>
          <a:endParaRPr lang="en-ZA"/>
        </a:p>
      </dgm:t>
    </dgm:pt>
    <dgm:pt modelId="{9D62F54B-5387-4C7A-919A-CD7642F5A790}">
      <dgm:prSet custT="1"/>
      <dgm:spPr/>
      <dgm:t>
        <a:bodyPr/>
        <a:lstStyle/>
        <a:p>
          <a:r>
            <a:rPr lang="en-ZA" sz="2400" dirty="0">
              <a:effectLst>
                <a:outerShdw blurRad="38100" dist="38100" dir="2700000" algn="tl">
                  <a:srgbClr val="000000">
                    <a:alpha val="43137"/>
                  </a:srgbClr>
                </a:outerShdw>
              </a:effectLst>
            </a:rPr>
            <a:t>Blurry vision</a:t>
          </a:r>
        </a:p>
      </dgm:t>
    </dgm:pt>
    <dgm:pt modelId="{D3CC78E0-CDD8-4D84-AC7D-0A3CE0CEDE31}" type="parTrans" cxnId="{D2B7462A-53BC-4769-83CC-76D7F1E2C2C9}">
      <dgm:prSet/>
      <dgm:spPr/>
      <dgm:t>
        <a:bodyPr/>
        <a:lstStyle/>
        <a:p>
          <a:endParaRPr lang="en-ZA"/>
        </a:p>
      </dgm:t>
    </dgm:pt>
    <dgm:pt modelId="{6D23D8E8-4742-4DBD-A975-E7E0DD20F045}" type="sibTrans" cxnId="{D2B7462A-53BC-4769-83CC-76D7F1E2C2C9}">
      <dgm:prSet/>
      <dgm:spPr/>
      <dgm:t>
        <a:bodyPr/>
        <a:lstStyle/>
        <a:p>
          <a:endParaRPr lang="en-ZA"/>
        </a:p>
      </dgm:t>
    </dgm:pt>
    <dgm:pt modelId="{65356D72-EFA7-4A5E-B3F5-BED8AB6061A6}">
      <dgm:prSet custT="1"/>
      <dgm:spPr/>
      <dgm:t>
        <a:bodyPr/>
        <a:lstStyle/>
        <a:p>
          <a:r>
            <a:rPr lang="en-ZA" sz="2400">
              <a:effectLst>
                <a:outerShdw blurRad="38100" dist="38100" dir="2700000" algn="tl">
                  <a:srgbClr val="000000">
                    <a:alpha val="43137"/>
                  </a:srgbClr>
                </a:outerShdw>
              </a:effectLst>
            </a:rPr>
            <a:t>Tearing and watery eyes</a:t>
          </a:r>
        </a:p>
      </dgm:t>
    </dgm:pt>
    <dgm:pt modelId="{36BC0140-7924-4D64-84E3-B0E4D96DF805}" type="parTrans" cxnId="{D5B21215-7D42-4A0F-9865-7AC8A8DB98B7}">
      <dgm:prSet/>
      <dgm:spPr/>
      <dgm:t>
        <a:bodyPr/>
        <a:lstStyle/>
        <a:p>
          <a:endParaRPr lang="en-ZA"/>
        </a:p>
      </dgm:t>
    </dgm:pt>
    <dgm:pt modelId="{ADF1E836-BB55-4313-BFE1-2D6548C52B36}" type="sibTrans" cxnId="{D5B21215-7D42-4A0F-9865-7AC8A8DB98B7}">
      <dgm:prSet/>
      <dgm:spPr/>
      <dgm:t>
        <a:bodyPr/>
        <a:lstStyle/>
        <a:p>
          <a:endParaRPr lang="en-ZA"/>
        </a:p>
      </dgm:t>
    </dgm:pt>
    <dgm:pt modelId="{C7DA5008-2643-458F-85E4-1B9D95165C74}">
      <dgm:prSet custT="1"/>
      <dgm:spPr/>
      <dgm:t>
        <a:bodyPr/>
        <a:lstStyle/>
        <a:p>
          <a:r>
            <a:rPr lang="en-ZA" sz="2400">
              <a:effectLst>
                <a:outerShdw blurRad="38100" dist="38100" dir="2700000" algn="tl">
                  <a:srgbClr val="000000">
                    <a:alpha val="43137"/>
                  </a:srgbClr>
                </a:outerShdw>
              </a:effectLst>
            </a:rPr>
            <a:t>Headache</a:t>
          </a:r>
        </a:p>
      </dgm:t>
    </dgm:pt>
    <dgm:pt modelId="{91B151DC-EB75-4331-928D-A84B042F4404}" type="parTrans" cxnId="{C205B0FE-299A-474E-B3F7-1A69F5DAC711}">
      <dgm:prSet/>
      <dgm:spPr/>
      <dgm:t>
        <a:bodyPr/>
        <a:lstStyle/>
        <a:p>
          <a:endParaRPr lang="en-ZA"/>
        </a:p>
      </dgm:t>
    </dgm:pt>
    <dgm:pt modelId="{BEE488D4-07BF-4F9A-8BD6-BD6336CE1C33}" type="sibTrans" cxnId="{C205B0FE-299A-474E-B3F7-1A69F5DAC711}">
      <dgm:prSet/>
      <dgm:spPr/>
      <dgm:t>
        <a:bodyPr/>
        <a:lstStyle/>
        <a:p>
          <a:endParaRPr lang="en-ZA"/>
        </a:p>
      </dgm:t>
    </dgm:pt>
    <dgm:pt modelId="{6360B56C-6586-4411-9EA2-6FEE5467AD05}" type="pres">
      <dgm:prSet presAssocID="{003EDEBE-9F5F-4DE7-BC67-4D6E3011F88F}" presName="diagram" presStyleCnt="0">
        <dgm:presLayoutVars>
          <dgm:dir/>
          <dgm:resizeHandles val="exact"/>
        </dgm:presLayoutVars>
      </dgm:prSet>
      <dgm:spPr/>
    </dgm:pt>
    <dgm:pt modelId="{9D619E03-2FF8-4863-BC1F-70D489FEBB64}" type="pres">
      <dgm:prSet presAssocID="{12BB49DE-DC20-4E00-B840-329BB9C1FB11}" presName="node" presStyleLbl="node1" presStyleIdx="0" presStyleCnt="4">
        <dgm:presLayoutVars>
          <dgm:bulletEnabled val="1"/>
        </dgm:presLayoutVars>
      </dgm:prSet>
      <dgm:spPr/>
    </dgm:pt>
    <dgm:pt modelId="{79859B1E-8618-4892-B202-FB7A80D2CF31}" type="pres">
      <dgm:prSet presAssocID="{69433ECE-3212-4059-BB7D-E765081C3E20}" presName="sibTrans" presStyleCnt="0"/>
      <dgm:spPr/>
    </dgm:pt>
    <dgm:pt modelId="{D5D7D7A1-C998-49BE-B31F-CD0DB66AC240}" type="pres">
      <dgm:prSet presAssocID="{9D62F54B-5387-4C7A-919A-CD7642F5A790}" presName="node" presStyleLbl="node1" presStyleIdx="1" presStyleCnt="4">
        <dgm:presLayoutVars>
          <dgm:bulletEnabled val="1"/>
        </dgm:presLayoutVars>
      </dgm:prSet>
      <dgm:spPr/>
    </dgm:pt>
    <dgm:pt modelId="{F93EF5EF-7B34-4E26-9420-8B87230072DC}" type="pres">
      <dgm:prSet presAssocID="{6D23D8E8-4742-4DBD-A975-E7E0DD20F045}" presName="sibTrans" presStyleCnt="0"/>
      <dgm:spPr/>
    </dgm:pt>
    <dgm:pt modelId="{15C72EAC-A8AA-4114-B58A-A87511F6E2CC}" type="pres">
      <dgm:prSet presAssocID="{65356D72-EFA7-4A5E-B3F5-BED8AB6061A6}" presName="node" presStyleLbl="node1" presStyleIdx="2" presStyleCnt="4">
        <dgm:presLayoutVars>
          <dgm:bulletEnabled val="1"/>
        </dgm:presLayoutVars>
      </dgm:prSet>
      <dgm:spPr/>
    </dgm:pt>
    <dgm:pt modelId="{5D065B16-8864-4E4C-8451-5BA9C5BFC4C1}" type="pres">
      <dgm:prSet presAssocID="{ADF1E836-BB55-4313-BFE1-2D6548C52B36}" presName="sibTrans" presStyleCnt="0"/>
      <dgm:spPr/>
    </dgm:pt>
    <dgm:pt modelId="{DABC7C39-B71D-4A9D-BC3B-15E8533EE7CE}" type="pres">
      <dgm:prSet presAssocID="{C7DA5008-2643-458F-85E4-1B9D95165C74}" presName="node" presStyleLbl="node1" presStyleIdx="3" presStyleCnt="4">
        <dgm:presLayoutVars>
          <dgm:bulletEnabled val="1"/>
        </dgm:presLayoutVars>
      </dgm:prSet>
      <dgm:spPr/>
    </dgm:pt>
  </dgm:ptLst>
  <dgm:cxnLst>
    <dgm:cxn modelId="{D5B21215-7D42-4A0F-9865-7AC8A8DB98B7}" srcId="{003EDEBE-9F5F-4DE7-BC67-4D6E3011F88F}" destId="{65356D72-EFA7-4A5E-B3F5-BED8AB6061A6}" srcOrd="2" destOrd="0" parTransId="{36BC0140-7924-4D64-84E3-B0E4D96DF805}" sibTransId="{ADF1E836-BB55-4313-BFE1-2D6548C52B36}"/>
    <dgm:cxn modelId="{3F65D61E-4FC4-4463-9849-97EE73672D91}" type="presOf" srcId="{003EDEBE-9F5F-4DE7-BC67-4D6E3011F88F}" destId="{6360B56C-6586-4411-9EA2-6FEE5467AD05}" srcOrd="0" destOrd="0" presId="urn:microsoft.com/office/officeart/2005/8/layout/default"/>
    <dgm:cxn modelId="{D2B7462A-53BC-4769-83CC-76D7F1E2C2C9}" srcId="{003EDEBE-9F5F-4DE7-BC67-4D6E3011F88F}" destId="{9D62F54B-5387-4C7A-919A-CD7642F5A790}" srcOrd="1" destOrd="0" parTransId="{D3CC78E0-CDD8-4D84-AC7D-0A3CE0CEDE31}" sibTransId="{6D23D8E8-4742-4DBD-A975-E7E0DD20F045}"/>
    <dgm:cxn modelId="{1C5C4B32-FF2E-4442-8535-40EF51705667}" srcId="{003EDEBE-9F5F-4DE7-BC67-4D6E3011F88F}" destId="{12BB49DE-DC20-4E00-B840-329BB9C1FB11}" srcOrd="0" destOrd="0" parTransId="{E57D9091-B970-46F4-8A85-BF3F40842075}" sibTransId="{69433ECE-3212-4059-BB7D-E765081C3E20}"/>
    <dgm:cxn modelId="{45891D43-743C-413D-B89A-D21E80D4B46A}" type="presOf" srcId="{65356D72-EFA7-4A5E-B3F5-BED8AB6061A6}" destId="{15C72EAC-A8AA-4114-B58A-A87511F6E2CC}" srcOrd="0" destOrd="0" presId="urn:microsoft.com/office/officeart/2005/8/layout/default"/>
    <dgm:cxn modelId="{1084CC57-1392-4950-95DE-528A076BA911}" type="presOf" srcId="{12BB49DE-DC20-4E00-B840-329BB9C1FB11}" destId="{9D619E03-2FF8-4863-BC1F-70D489FEBB64}" srcOrd="0" destOrd="0" presId="urn:microsoft.com/office/officeart/2005/8/layout/default"/>
    <dgm:cxn modelId="{67A590B7-102A-4FF4-87CE-88C2EF648B2D}" type="presOf" srcId="{9D62F54B-5387-4C7A-919A-CD7642F5A790}" destId="{D5D7D7A1-C998-49BE-B31F-CD0DB66AC240}" srcOrd="0" destOrd="0" presId="urn:microsoft.com/office/officeart/2005/8/layout/default"/>
    <dgm:cxn modelId="{D84F87BC-28C6-4673-A653-D527750C3920}" type="presOf" srcId="{C7DA5008-2643-458F-85E4-1B9D95165C74}" destId="{DABC7C39-B71D-4A9D-BC3B-15E8533EE7CE}" srcOrd="0" destOrd="0" presId="urn:microsoft.com/office/officeart/2005/8/layout/default"/>
    <dgm:cxn modelId="{C205B0FE-299A-474E-B3F7-1A69F5DAC711}" srcId="{003EDEBE-9F5F-4DE7-BC67-4D6E3011F88F}" destId="{C7DA5008-2643-458F-85E4-1B9D95165C74}" srcOrd="3" destOrd="0" parTransId="{91B151DC-EB75-4331-928D-A84B042F4404}" sibTransId="{BEE488D4-07BF-4F9A-8BD6-BD6336CE1C33}"/>
    <dgm:cxn modelId="{034BFF2F-2B1F-4B63-AFFB-464F5057CA42}" type="presParOf" srcId="{6360B56C-6586-4411-9EA2-6FEE5467AD05}" destId="{9D619E03-2FF8-4863-BC1F-70D489FEBB64}" srcOrd="0" destOrd="0" presId="urn:microsoft.com/office/officeart/2005/8/layout/default"/>
    <dgm:cxn modelId="{C3CF94C2-1346-4FA2-BF6A-7A0A588C3A59}" type="presParOf" srcId="{6360B56C-6586-4411-9EA2-6FEE5467AD05}" destId="{79859B1E-8618-4892-B202-FB7A80D2CF31}" srcOrd="1" destOrd="0" presId="urn:microsoft.com/office/officeart/2005/8/layout/default"/>
    <dgm:cxn modelId="{FF277115-A046-4271-9FC8-7ED6163AA19E}" type="presParOf" srcId="{6360B56C-6586-4411-9EA2-6FEE5467AD05}" destId="{D5D7D7A1-C998-49BE-B31F-CD0DB66AC240}" srcOrd="2" destOrd="0" presId="urn:microsoft.com/office/officeart/2005/8/layout/default"/>
    <dgm:cxn modelId="{1666F5FC-3DAE-4718-A36E-D73545AD28EB}" type="presParOf" srcId="{6360B56C-6586-4411-9EA2-6FEE5467AD05}" destId="{F93EF5EF-7B34-4E26-9420-8B87230072DC}" srcOrd="3" destOrd="0" presId="urn:microsoft.com/office/officeart/2005/8/layout/default"/>
    <dgm:cxn modelId="{D6AABABA-8057-4DC1-BEE2-CD305A0EA026}" type="presParOf" srcId="{6360B56C-6586-4411-9EA2-6FEE5467AD05}" destId="{15C72EAC-A8AA-4114-B58A-A87511F6E2CC}" srcOrd="4" destOrd="0" presId="urn:microsoft.com/office/officeart/2005/8/layout/default"/>
    <dgm:cxn modelId="{DD114057-0C54-4FCC-AA57-EAE49BDC9709}" type="presParOf" srcId="{6360B56C-6586-4411-9EA2-6FEE5467AD05}" destId="{5D065B16-8864-4E4C-8451-5BA9C5BFC4C1}" srcOrd="5" destOrd="0" presId="urn:microsoft.com/office/officeart/2005/8/layout/default"/>
    <dgm:cxn modelId="{C7F2357E-3C41-457F-A2AE-60E8A5921C9C}" type="presParOf" srcId="{6360B56C-6586-4411-9EA2-6FEE5467AD05}" destId="{DABC7C39-B71D-4A9D-BC3B-15E8533EE7C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85D478-8AD2-4EDA-8A80-AB264E1D2D7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941DA27-D5B7-45DD-B0A3-0945CC645B16}">
      <dgm:prSet phldrT="[Text]" custT="1"/>
      <dgm:spPr/>
      <dgm:t>
        <a:bodyPr/>
        <a:lstStyle/>
        <a:p>
          <a:r>
            <a:rPr lang="en-GB" sz="2400" b="1" dirty="0">
              <a:effectLst>
                <a:outerShdw blurRad="38100" dist="38100" dir="2700000" algn="tl">
                  <a:srgbClr val="000000">
                    <a:alpha val="43137"/>
                  </a:srgbClr>
                </a:outerShdw>
              </a:effectLst>
            </a:rPr>
            <a:t>Use the ¨20-20-20¨ rule</a:t>
          </a:r>
          <a:r>
            <a:rPr lang="en-GB" sz="2400" dirty="0">
              <a:effectLst>
                <a:outerShdw blurRad="38100" dist="38100" dir="2700000" algn="tl">
                  <a:srgbClr val="000000">
                    <a:alpha val="43137"/>
                  </a:srgbClr>
                </a:outerShdw>
              </a:effectLst>
            </a:rPr>
            <a:t>. Every 20 minutes look away from the screen and have a break. This allows the eyes to replenish themselves. </a:t>
          </a:r>
          <a:endParaRPr lang="en-ZA" sz="2400" dirty="0">
            <a:effectLst>
              <a:outerShdw blurRad="38100" dist="38100" dir="2700000" algn="tl">
                <a:srgbClr val="000000">
                  <a:alpha val="43137"/>
                </a:srgbClr>
              </a:outerShdw>
            </a:effectLst>
          </a:endParaRPr>
        </a:p>
      </dgm:t>
    </dgm:pt>
    <dgm:pt modelId="{59FC185C-D261-41F0-BDBE-8CDBFBEC3459}" type="parTrans" cxnId="{15C67625-17C0-4690-B8C1-F4384B91D013}">
      <dgm:prSet/>
      <dgm:spPr/>
      <dgm:t>
        <a:bodyPr/>
        <a:lstStyle/>
        <a:p>
          <a:endParaRPr lang="en-ZA"/>
        </a:p>
      </dgm:t>
    </dgm:pt>
    <dgm:pt modelId="{FB0D7AB2-FA3A-4A40-AA5D-C0B0C13533C6}" type="sibTrans" cxnId="{15C67625-17C0-4690-B8C1-F4384B91D013}">
      <dgm:prSet/>
      <dgm:spPr/>
      <dgm:t>
        <a:bodyPr/>
        <a:lstStyle/>
        <a:p>
          <a:endParaRPr lang="en-ZA"/>
        </a:p>
      </dgm:t>
    </dgm:pt>
    <dgm:pt modelId="{F3039D61-B98C-432E-86F2-8BC2E7366690}">
      <dgm:prSet custT="1"/>
      <dgm:spPr/>
      <dgm:t>
        <a:bodyPr/>
        <a:lstStyle/>
        <a:p>
          <a:r>
            <a:rPr lang="en-GB" sz="2400" b="1" dirty="0">
              <a:effectLst>
                <a:outerShdw blurRad="38100" dist="38100" dir="2700000" algn="tl">
                  <a:srgbClr val="000000">
                    <a:alpha val="43137"/>
                  </a:srgbClr>
                </a:outerShdw>
              </a:effectLst>
            </a:rPr>
            <a:t>Keep a distance: </a:t>
          </a:r>
          <a:r>
            <a:rPr lang="en-GB" sz="2400" dirty="0">
              <a:effectLst>
                <a:outerShdw blurRad="38100" dist="38100" dir="2700000" algn="tl">
                  <a:srgbClr val="000000">
                    <a:alpha val="43137"/>
                  </a:srgbClr>
                </a:outerShdw>
              </a:effectLst>
            </a:rPr>
            <a:t>Sit about 25 inches or a arm´s length from the screen. Maintain correct posture to avoid lower back pain.</a:t>
          </a:r>
          <a:endParaRPr lang="en-ZA" sz="2400" dirty="0">
            <a:effectLst>
              <a:outerShdw blurRad="38100" dist="38100" dir="2700000" algn="tl">
                <a:srgbClr val="000000">
                  <a:alpha val="43137"/>
                </a:srgbClr>
              </a:outerShdw>
            </a:effectLst>
          </a:endParaRPr>
        </a:p>
      </dgm:t>
    </dgm:pt>
    <dgm:pt modelId="{83D1F808-F36F-4DFC-BDA6-E4E2F5A86039}" type="parTrans" cxnId="{B853A6AB-556E-4718-ACD1-59ACD814C9C8}">
      <dgm:prSet/>
      <dgm:spPr/>
      <dgm:t>
        <a:bodyPr/>
        <a:lstStyle/>
        <a:p>
          <a:endParaRPr lang="en-ZA"/>
        </a:p>
      </dgm:t>
    </dgm:pt>
    <dgm:pt modelId="{1B09AC86-0140-4B43-B86D-D485FE00F5F5}" type="sibTrans" cxnId="{B853A6AB-556E-4718-ACD1-59ACD814C9C8}">
      <dgm:prSet/>
      <dgm:spPr/>
      <dgm:t>
        <a:bodyPr/>
        <a:lstStyle/>
        <a:p>
          <a:endParaRPr lang="en-ZA"/>
        </a:p>
      </dgm:t>
    </dgm:pt>
    <dgm:pt modelId="{9342BFCE-3EFC-4AE7-B450-91F269B67BC6}">
      <dgm:prSet custT="1"/>
      <dgm:spPr/>
      <dgm:t>
        <a:bodyPr/>
        <a:lstStyle/>
        <a:p>
          <a:r>
            <a:rPr lang="en-GB" sz="2400" dirty="0">
              <a:effectLst>
                <a:outerShdw blurRad="38100" dist="38100" dir="2700000" algn="tl">
                  <a:srgbClr val="000000">
                    <a:alpha val="43137"/>
                  </a:srgbClr>
                </a:outerShdw>
              </a:effectLst>
            </a:rPr>
            <a:t>Adjust the brightness of the screen dimming the lighting near the screen. </a:t>
          </a:r>
          <a:endParaRPr lang="en-ZA" sz="2400" dirty="0">
            <a:effectLst>
              <a:outerShdw blurRad="38100" dist="38100" dir="2700000" algn="tl">
                <a:srgbClr val="000000">
                  <a:alpha val="43137"/>
                </a:srgbClr>
              </a:outerShdw>
            </a:effectLst>
          </a:endParaRPr>
        </a:p>
      </dgm:t>
    </dgm:pt>
    <dgm:pt modelId="{ABCD0E76-68C1-4B3A-88FC-243FF9753244}" type="parTrans" cxnId="{A982A85A-EF9B-4C70-B13A-504A9A81D0F3}">
      <dgm:prSet/>
      <dgm:spPr/>
      <dgm:t>
        <a:bodyPr/>
        <a:lstStyle/>
        <a:p>
          <a:endParaRPr lang="en-ZA"/>
        </a:p>
      </dgm:t>
    </dgm:pt>
    <dgm:pt modelId="{3E88EEED-0842-4B72-8FB7-2599CDE8592A}" type="sibTrans" cxnId="{A982A85A-EF9B-4C70-B13A-504A9A81D0F3}">
      <dgm:prSet/>
      <dgm:spPr/>
      <dgm:t>
        <a:bodyPr/>
        <a:lstStyle/>
        <a:p>
          <a:endParaRPr lang="en-ZA"/>
        </a:p>
      </dgm:t>
    </dgm:pt>
    <dgm:pt modelId="{F89D1BFD-35E0-4AE0-BA33-012F4480DBE2}" type="pres">
      <dgm:prSet presAssocID="{0F85D478-8AD2-4EDA-8A80-AB264E1D2D76}" presName="diagram" presStyleCnt="0">
        <dgm:presLayoutVars>
          <dgm:dir/>
          <dgm:resizeHandles val="exact"/>
        </dgm:presLayoutVars>
      </dgm:prSet>
      <dgm:spPr/>
    </dgm:pt>
    <dgm:pt modelId="{5DB5C81F-0F3C-4560-9117-8B810900156F}" type="pres">
      <dgm:prSet presAssocID="{1941DA27-D5B7-45DD-B0A3-0945CC645B16}" presName="node" presStyleLbl="node1" presStyleIdx="0" presStyleCnt="3" custScaleY="111082">
        <dgm:presLayoutVars>
          <dgm:bulletEnabled val="1"/>
        </dgm:presLayoutVars>
      </dgm:prSet>
      <dgm:spPr/>
    </dgm:pt>
    <dgm:pt modelId="{FD54FFD9-9CE1-4A85-9E21-272696A56019}" type="pres">
      <dgm:prSet presAssocID="{FB0D7AB2-FA3A-4A40-AA5D-C0B0C13533C6}" presName="sibTrans" presStyleCnt="0"/>
      <dgm:spPr/>
    </dgm:pt>
    <dgm:pt modelId="{6A97FB48-6C25-43A2-9894-490D227AF1B5}" type="pres">
      <dgm:prSet presAssocID="{F3039D61-B98C-432E-86F2-8BC2E7366690}" presName="node" presStyleLbl="node1" presStyleIdx="1" presStyleCnt="3" custScaleY="111082">
        <dgm:presLayoutVars>
          <dgm:bulletEnabled val="1"/>
        </dgm:presLayoutVars>
      </dgm:prSet>
      <dgm:spPr/>
    </dgm:pt>
    <dgm:pt modelId="{7437D04B-A00E-4B00-B682-B0D17E1B9183}" type="pres">
      <dgm:prSet presAssocID="{1B09AC86-0140-4B43-B86D-D485FE00F5F5}" presName="sibTrans" presStyleCnt="0"/>
      <dgm:spPr/>
    </dgm:pt>
    <dgm:pt modelId="{FE428BE7-E4B9-4D1A-BF57-16AA8D040082}" type="pres">
      <dgm:prSet presAssocID="{9342BFCE-3EFC-4AE7-B450-91F269B67BC6}" presName="node" presStyleLbl="node1" presStyleIdx="2" presStyleCnt="3" custScaleY="111082">
        <dgm:presLayoutVars>
          <dgm:bulletEnabled val="1"/>
        </dgm:presLayoutVars>
      </dgm:prSet>
      <dgm:spPr/>
    </dgm:pt>
  </dgm:ptLst>
  <dgm:cxnLst>
    <dgm:cxn modelId="{53581E0A-C887-4E19-909B-965D13B43D18}" type="presOf" srcId="{9342BFCE-3EFC-4AE7-B450-91F269B67BC6}" destId="{FE428BE7-E4B9-4D1A-BF57-16AA8D040082}" srcOrd="0" destOrd="0" presId="urn:microsoft.com/office/officeart/2005/8/layout/default"/>
    <dgm:cxn modelId="{15C67625-17C0-4690-B8C1-F4384B91D013}" srcId="{0F85D478-8AD2-4EDA-8A80-AB264E1D2D76}" destId="{1941DA27-D5B7-45DD-B0A3-0945CC645B16}" srcOrd="0" destOrd="0" parTransId="{59FC185C-D261-41F0-BDBE-8CDBFBEC3459}" sibTransId="{FB0D7AB2-FA3A-4A40-AA5D-C0B0C13533C6}"/>
    <dgm:cxn modelId="{A8FA2261-581D-4BCB-9B3E-5BB6DB27F9BA}" type="presOf" srcId="{F3039D61-B98C-432E-86F2-8BC2E7366690}" destId="{6A97FB48-6C25-43A2-9894-490D227AF1B5}" srcOrd="0" destOrd="0" presId="urn:microsoft.com/office/officeart/2005/8/layout/default"/>
    <dgm:cxn modelId="{A982A85A-EF9B-4C70-B13A-504A9A81D0F3}" srcId="{0F85D478-8AD2-4EDA-8A80-AB264E1D2D76}" destId="{9342BFCE-3EFC-4AE7-B450-91F269B67BC6}" srcOrd="2" destOrd="0" parTransId="{ABCD0E76-68C1-4B3A-88FC-243FF9753244}" sibTransId="{3E88EEED-0842-4B72-8FB7-2599CDE8592A}"/>
    <dgm:cxn modelId="{E04DD187-32D5-4BD9-B02F-BE25218AE2F5}" type="presOf" srcId="{1941DA27-D5B7-45DD-B0A3-0945CC645B16}" destId="{5DB5C81F-0F3C-4560-9117-8B810900156F}" srcOrd="0" destOrd="0" presId="urn:microsoft.com/office/officeart/2005/8/layout/default"/>
    <dgm:cxn modelId="{B853A6AB-556E-4718-ACD1-59ACD814C9C8}" srcId="{0F85D478-8AD2-4EDA-8A80-AB264E1D2D76}" destId="{F3039D61-B98C-432E-86F2-8BC2E7366690}" srcOrd="1" destOrd="0" parTransId="{83D1F808-F36F-4DFC-BDA6-E4E2F5A86039}" sibTransId="{1B09AC86-0140-4B43-B86D-D485FE00F5F5}"/>
    <dgm:cxn modelId="{711051D8-110E-467B-9F3F-822CFBDB04E5}" type="presOf" srcId="{0F85D478-8AD2-4EDA-8A80-AB264E1D2D76}" destId="{F89D1BFD-35E0-4AE0-BA33-012F4480DBE2}" srcOrd="0" destOrd="0" presId="urn:microsoft.com/office/officeart/2005/8/layout/default"/>
    <dgm:cxn modelId="{37169787-108B-41E9-9BC4-C735DB08DED4}" type="presParOf" srcId="{F89D1BFD-35E0-4AE0-BA33-012F4480DBE2}" destId="{5DB5C81F-0F3C-4560-9117-8B810900156F}" srcOrd="0" destOrd="0" presId="urn:microsoft.com/office/officeart/2005/8/layout/default"/>
    <dgm:cxn modelId="{B8B438A0-B7DC-4573-A132-9290DDE50937}" type="presParOf" srcId="{F89D1BFD-35E0-4AE0-BA33-012F4480DBE2}" destId="{FD54FFD9-9CE1-4A85-9E21-272696A56019}" srcOrd="1" destOrd="0" presId="urn:microsoft.com/office/officeart/2005/8/layout/default"/>
    <dgm:cxn modelId="{E310E447-EBFB-4380-8B8F-392A599B4692}" type="presParOf" srcId="{F89D1BFD-35E0-4AE0-BA33-012F4480DBE2}" destId="{6A97FB48-6C25-43A2-9894-490D227AF1B5}" srcOrd="2" destOrd="0" presId="urn:microsoft.com/office/officeart/2005/8/layout/default"/>
    <dgm:cxn modelId="{8D880673-15B4-4A82-B4C3-50CFADC40A20}" type="presParOf" srcId="{F89D1BFD-35E0-4AE0-BA33-012F4480DBE2}" destId="{7437D04B-A00E-4B00-B682-B0D17E1B9183}" srcOrd="3" destOrd="0" presId="urn:microsoft.com/office/officeart/2005/8/layout/default"/>
    <dgm:cxn modelId="{05A3B6E3-7EA5-4744-AA5E-AC6202E7B8F4}" type="presParOf" srcId="{F89D1BFD-35E0-4AE0-BA33-012F4480DBE2}" destId="{FE428BE7-E4B9-4D1A-BF57-16AA8D04008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B80AA02-2152-413A-ADF7-F9EF066F7A3E}">
      <dgm:prSet phldrT="[Text]" custT="1"/>
      <dgm:spPr/>
      <dgm:t>
        <a:bodyPr/>
        <a:lstStyle/>
        <a:p>
          <a:r>
            <a:rPr lang="en-GB" sz="2400" b="1" dirty="0">
              <a:effectLst>
                <a:outerShdw blurRad="38100" dist="38100" dir="2700000" algn="tl">
                  <a:srgbClr val="000000">
                    <a:alpha val="43137"/>
                  </a:srgbClr>
                </a:outerShdw>
              </a:effectLst>
            </a:rPr>
            <a:t>1. Adoption: </a:t>
          </a:r>
          <a:r>
            <a:rPr lang="en-GB" sz="2400" dirty="0">
              <a:effectLst>
                <a:outerShdw blurRad="38100" dist="38100" dir="2700000" algn="tl">
                  <a:srgbClr val="000000">
                    <a:alpha val="43137"/>
                  </a:srgbClr>
                </a:outerShdw>
              </a:effectLst>
            </a:rPr>
            <a:t>The point of technology adoption</a:t>
          </a:r>
          <a:endParaRPr lang="en-ZA" sz="2400" dirty="0">
            <a:effectLst>
              <a:outerShdw blurRad="38100" dist="38100" dir="2700000" algn="tl">
                <a:srgbClr val="000000">
                  <a:alpha val="43137"/>
                </a:srgbClr>
              </a:outerShdw>
            </a:effectLst>
          </a:endParaRPr>
        </a:p>
      </dgm:t>
    </dgm:pt>
    <dgm:pt modelId="{96E0F918-3534-4884-8267-D175A2603FF4}" type="parTrans" cxnId="{52F78AFA-0F02-427E-9808-8CBF5DCB26A6}">
      <dgm:prSet/>
      <dgm:spPr/>
      <dgm:t>
        <a:bodyPr/>
        <a:lstStyle/>
        <a:p>
          <a:endParaRPr lang="en-ZA"/>
        </a:p>
      </dgm:t>
    </dgm:pt>
    <dgm:pt modelId="{EE48BCAF-6636-4231-94AF-AF4AB3CE7454}" type="sibTrans" cxnId="{52F78AFA-0F02-427E-9808-8CBF5DCB26A6}">
      <dgm:prSet/>
      <dgm:spPr/>
      <dgm:t>
        <a:bodyPr/>
        <a:lstStyle/>
        <a:p>
          <a:endParaRPr lang="en-ZA"/>
        </a:p>
      </dgm:t>
    </dgm:pt>
    <dgm:pt modelId="{BA220CBC-64BA-4344-8CA4-D5FD846B98EA}">
      <dgm:prSet custT="1"/>
      <dgm:spPr/>
      <dgm:t>
        <a:bodyPr/>
        <a:lstStyle/>
        <a:p>
          <a:r>
            <a:rPr lang="en-GB" sz="2400" b="1" dirty="0">
              <a:effectLst>
                <a:outerShdw blurRad="38100" dist="38100" dir="2700000" algn="tl">
                  <a:srgbClr val="000000">
                    <a:alpha val="43137"/>
                  </a:srgbClr>
                </a:outerShdw>
              </a:effectLst>
            </a:rPr>
            <a:t>2. Interface: </a:t>
          </a:r>
          <a:r>
            <a:rPr lang="en-GB" sz="2400" dirty="0">
              <a:effectLst>
                <a:outerShdw blurRad="38100" dist="38100" dir="2700000" algn="tl">
                  <a:srgbClr val="000000">
                    <a:alpha val="43137"/>
                  </a:srgbClr>
                </a:outerShdw>
              </a:effectLst>
            </a:rPr>
            <a:t>The experience of interacting with technology</a:t>
          </a:r>
          <a:endParaRPr lang="en-ZA" sz="2400" dirty="0">
            <a:effectLst>
              <a:outerShdw blurRad="38100" dist="38100" dir="2700000" algn="tl">
                <a:srgbClr val="000000">
                  <a:alpha val="43137"/>
                </a:srgbClr>
              </a:outerShdw>
            </a:effectLst>
          </a:endParaRPr>
        </a:p>
      </dgm:t>
    </dgm:pt>
    <dgm:pt modelId="{2BB983E2-4738-44BD-8185-547007FE4ABA}" type="parTrans" cxnId="{60F3192F-3FAA-4126-988B-9609933CC731}">
      <dgm:prSet/>
      <dgm:spPr/>
      <dgm:t>
        <a:bodyPr/>
        <a:lstStyle/>
        <a:p>
          <a:endParaRPr lang="en-ZA"/>
        </a:p>
      </dgm:t>
    </dgm:pt>
    <dgm:pt modelId="{B042A279-CD7A-4900-A367-AA385B38781B}" type="sibTrans" cxnId="{60F3192F-3FAA-4126-988B-9609933CC731}">
      <dgm:prSet/>
      <dgm:spPr/>
      <dgm:t>
        <a:bodyPr/>
        <a:lstStyle/>
        <a:p>
          <a:endParaRPr lang="en-ZA"/>
        </a:p>
      </dgm:t>
    </dgm:pt>
    <dgm:pt modelId="{8B214D75-175C-4B66-A25F-9BDCAF583E83}">
      <dgm:prSet custT="1"/>
      <dgm:spPr/>
      <dgm:t>
        <a:bodyPr/>
        <a:lstStyle/>
        <a:p>
          <a:r>
            <a:rPr lang="en-GB" sz="2400" b="1" dirty="0">
              <a:effectLst>
                <a:outerShdw blurRad="38100" dist="38100" dir="2700000" algn="tl">
                  <a:srgbClr val="000000">
                    <a:alpha val="43137"/>
                  </a:srgbClr>
                </a:outerShdw>
              </a:effectLst>
            </a:rPr>
            <a:t>3. Task: </a:t>
          </a:r>
          <a:r>
            <a:rPr lang="en-GB" sz="2400" dirty="0">
              <a:effectLst>
                <a:outerShdw blurRad="38100" dist="38100" dir="2700000" algn="tl">
                  <a:srgbClr val="000000">
                    <a:alpha val="43137"/>
                  </a:srgbClr>
                </a:outerShdw>
              </a:effectLst>
            </a:rPr>
            <a:t>As a result of engagement with technology-specific tasks</a:t>
          </a:r>
          <a:endParaRPr lang="en-ZA" sz="2400" dirty="0">
            <a:effectLst>
              <a:outerShdw blurRad="38100" dist="38100" dir="2700000" algn="tl">
                <a:srgbClr val="000000">
                  <a:alpha val="43137"/>
                </a:srgbClr>
              </a:outerShdw>
            </a:effectLst>
          </a:endParaRPr>
        </a:p>
      </dgm:t>
    </dgm:pt>
    <dgm:pt modelId="{5F292A7A-C0E6-41AC-85D7-CF406247448D}" type="parTrans" cxnId="{7F200CF9-2B58-4159-A189-D9C455B3165D}">
      <dgm:prSet/>
      <dgm:spPr/>
      <dgm:t>
        <a:bodyPr/>
        <a:lstStyle/>
        <a:p>
          <a:endParaRPr lang="en-ZA"/>
        </a:p>
      </dgm:t>
    </dgm:pt>
    <dgm:pt modelId="{12259666-2654-4771-B46F-FA015C262B73}" type="sibTrans" cxnId="{7F200CF9-2B58-4159-A189-D9C455B3165D}">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E551D4D3-4F79-457F-9F76-186F3527B546}" type="pres">
      <dgm:prSet presAssocID="{0B80AA02-2152-413A-ADF7-F9EF066F7A3E}" presName="node" presStyleLbl="node1" presStyleIdx="0" presStyleCnt="3">
        <dgm:presLayoutVars>
          <dgm:bulletEnabled val="1"/>
        </dgm:presLayoutVars>
      </dgm:prSet>
      <dgm:spPr/>
    </dgm:pt>
    <dgm:pt modelId="{586677FE-8610-4886-835C-50EBF97B1648}" type="pres">
      <dgm:prSet presAssocID="{EE48BCAF-6636-4231-94AF-AF4AB3CE7454}" presName="sibTrans" presStyleCnt="0"/>
      <dgm:spPr/>
    </dgm:pt>
    <dgm:pt modelId="{FF8BC855-B7E7-4217-9CF1-3F68C789247D}" type="pres">
      <dgm:prSet presAssocID="{BA220CBC-64BA-4344-8CA4-D5FD846B98EA}" presName="node" presStyleLbl="node1" presStyleIdx="1" presStyleCnt="3">
        <dgm:presLayoutVars>
          <dgm:bulletEnabled val="1"/>
        </dgm:presLayoutVars>
      </dgm:prSet>
      <dgm:spPr/>
    </dgm:pt>
    <dgm:pt modelId="{9E2794D2-1BF2-4579-9B61-E1BA4C72CC03}" type="pres">
      <dgm:prSet presAssocID="{B042A279-CD7A-4900-A367-AA385B38781B}" presName="sibTrans" presStyleCnt="0"/>
      <dgm:spPr/>
    </dgm:pt>
    <dgm:pt modelId="{59F25F2D-BCD1-4EFC-986B-57461D6303F1}" type="pres">
      <dgm:prSet presAssocID="{8B214D75-175C-4B66-A25F-9BDCAF583E83}" presName="node" presStyleLbl="node1" presStyleIdx="2" presStyleCnt="3">
        <dgm:presLayoutVars>
          <dgm:bulletEnabled val="1"/>
        </dgm:presLayoutVars>
      </dgm:prSet>
      <dgm:spPr/>
    </dgm:pt>
  </dgm:ptLst>
  <dgm:cxnLst>
    <dgm:cxn modelId="{EA9CC50C-C986-46B6-96DB-886027ED3A6E}" type="presOf" srcId="{67837897-2C1C-4DAE-8810-BE0E174ACDCD}" destId="{1AA88F2A-CCD0-4AB0-8CD8-DB7BEC7A41AF}" srcOrd="0" destOrd="0" presId="urn:microsoft.com/office/officeart/2005/8/layout/default"/>
    <dgm:cxn modelId="{D4363F2A-27C4-4C92-9FF8-12E1FA1F27B9}" type="presOf" srcId="{8B214D75-175C-4B66-A25F-9BDCAF583E83}" destId="{59F25F2D-BCD1-4EFC-986B-57461D6303F1}" srcOrd="0" destOrd="0" presId="urn:microsoft.com/office/officeart/2005/8/layout/default"/>
    <dgm:cxn modelId="{60F3192F-3FAA-4126-988B-9609933CC731}" srcId="{67837897-2C1C-4DAE-8810-BE0E174ACDCD}" destId="{BA220CBC-64BA-4344-8CA4-D5FD846B98EA}" srcOrd="1" destOrd="0" parTransId="{2BB983E2-4738-44BD-8185-547007FE4ABA}" sibTransId="{B042A279-CD7A-4900-A367-AA385B38781B}"/>
    <dgm:cxn modelId="{9511C482-197A-48DE-B015-CCE0BE6D4F55}" type="presOf" srcId="{0B80AA02-2152-413A-ADF7-F9EF066F7A3E}" destId="{E551D4D3-4F79-457F-9F76-186F3527B546}" srcOrd="0" destOrd="0" presId="urn:microsoft.com/office/officeart/2005/8/layout/default"/>
    <dgm:cxn modelId="{7F200CF9-2B58-4159-A189-D9C455B3165D}" srcId="{67837897-2C1C-4DAE-8810-BE0E174ACDCD}" destId="{8B214D75-175C-4B66-A25F-9BDCAF583E83}" srcOrd="2" destOrd="0" parTransId="{5F292A7A-C0E6-41AC-85D7-CF406247448D}" sibTransId="{12259666-2654-4771-B46F-FA015C262B73}"/>
    <dgm:cxn modelId="{F9F091F9-1FBA-4CDD-9CE3-A7997709E151}" type="presOf" srcId="{BA220CBC-64BA-4344-8CA4-D5FD846B98EA}" destId="{FF8BC855-B7E7-4217-9CF1-3F68C789247D}" srcOrd="0" destOrd="0" presId="urn:microsoft.com/office/officeart/2005/8/layout/default"/>
    <dgm:cxn modelId="{52F78AFA-0F02-427E-9808-8CBF5DCB26A6}" srcId="{67837897-2C1C-4DAE-8810-BE0E174ACDCD}" destId="{0B80AA02-2152-413A-ADF7-F9EF066F7A3E}" srcOrd="0" destOrd="0" parTransId="{96E0F918-3534-4884-8267-D175A2603FF4}" sibTransId="{EE48BCAF-6636-4231-94AF-AF4AB3CE7454}"/>
    <dgm:cxn modelId="{2CCA5881-4D1B-4998-987E-460A98F008A7}" type="presParOf" srcId="{1AA88F2A-CCD0-4AB0-8CD8-DB7BEC7A41AF}" destId="{E551D4D3-4F79-457F-9F76-186F3527B546}" srcOrd="0" destOrd="0" presId="urn:microsoft.com/office/officeart/2005/8/layout/default"/>
    <dgm:cxn modelId="{6D62F904-EBC8-48B6-912B-5DF7DFD0AAF2}" type="presParOf" srcId="{1AA88F2A-CCD0-4AB0-8CD8-DB7BEC7A41AF}" destId="{586677FE-8610-4886-835C-50EBF97B1648}" srcOrd="1" destOrd="0" presId="urn:microsoft.com/office/officeart/2005/8/layout/default"/>
    <dgm:cxn modelId="{F8E03CDB-C181-44E2-B5B2-FB90384BC7E7}" type="presParOf" srcId="{1AA88F2A-CCD0-4AB0-8CD8-DB7BEC7A41AF}" destId="{FF8BC855-B7E7-4217-9CF1-3F68C789247D}" srcOrd="2" destOrd="0" presId="urn:microsoft.com/office/officeart/2005/8/layout/default"/>
    <dgm:cxn modelId="{32EDDC39-BE2A-40C1-B84A-D39F911BE6D1}" type="presParOf" srcId="{1AA88F2A-CCD0-4AB0-8CD8-DB7BEC7A41AF}" destId="{9E2794D2-1BF2-4579-9B61-E1BA4C72CC03}" srcOrd="3" destOrd="0" presId="urn:microsoft.com/office/officeart/2005/8/layout/default"/>
    <dgm:cxn modelId="{54FA706A-4CB4-475D-BA23-6C9F4881B0CF}" type="presParOf" srcId="{1AA88F2A-CCD0-4AB0-8CD8-DB7BEC7A41AF}" destId="{59F25F2D-BCD1-4EFC-986B-57461D6303F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571F1D-F079-48EC-933C-DF5239C3564D}">
      <dgm:prSet custT="1"/>
      <dgm:spPr/>
      <dgm:t>
        <a:bodyPr/>
        <a:lstStyle/>
        <a:p>
          <a:r>
            <a:rPr lang="en-GB" sz="2400" b="1" dirty="0"/>
            <a:t>4. Behaviour: </a:t>
          </a:r>
          <a:r>
            <a:rPr lang="en-GB" sz="2400" dirty="0"/>
            <a:t>As part of the technology-supported behaviour </a:t>
          </a:r>
          <a:endParaRPr lang="en-ZA" sz="2400" dirty="0"/>
        </a:p>
      </dgm:t>
    </dgm:pt>
    <dgm:pt modelId="{EEE8EA11-1A23-462E-BE18-222F30F0E0A9}" type="parTrans" cxnId="{76A26578-F259-44F8-B535-61E91E0F698C}">
      <dgm:prSet/>
      <dgm:spPr/>
      <dgm:t>
        <a:bodyPr/>
        <a:lstStyle/>
        <a:p>
          <a:endParaRPr lang="en-ZA"/>
        </a:p>
      </dgm:t>
    </dgm:pt>
    <dgm:pt modelId="{0FE5F913-7307-4D31-8BF3-E4927CAC6E61}" type="sibTrans" cxnId="{76A26578-F259-44F8-B535-61E91E0F698C}">
      <dgm:prSet/>
      <dgm:spPr/>
      <dgm:t>
        <a:bodyPr/>
        <a:lstStyle/>
        <a:p>
          <a:endParaRPr lang="en-ZA"/>
        </a:p>
      </dgm:t>
    </dgm:pt>
    <dgm:pt modelId="{CC42C454-775A-4561-AF01-7D6186C20F3D}">
      <dgm:prSet custT="1"/>
      <dgm:spPr/>
      <dgm:t>
        <a:bodyPr/>
        <a:lstStyle/>
        <a:p>
          <a:r>
            <a:rPr lang="en-GB" sz="2400" b="1" dirty="0"/>
            <a:t>5. Life: </a:t>
          </a:r>
          <a:r>
            <a:rPr lang="en-GB" sz="2400" dirty="0"/>
            <a:t>As part of an individual’s life overall. </a:t>
          </a:r>
          <a:endParaRPr lang="en-ZA" sz="2400" dirty="0"/>
        </a:p>
      </dgm:t>
    </dgm:pt>
    <dgm:pt modelId="{E3914A83-38A5-4EF5-B4BE-1F2416832643}" type="parTrans" cxnId="{D6BF7AAA-9BE9-4B82-854E-448A9B809AFF}">
      <dgm:prSet/>
      <dgm:spPr/>
      <dgm:t>
        <a:bodyPr/>
        <a:lstStyle/>
        <a:p>
          <a:endParaRPr lang="en-ZA"/>
        </a:p>
      </dgm:t>
    </dgm:pt>
    <dgm:pt modelId="{D8A8D41F-9388-415A-91D3-8151BEF29C50}" type="sibTrans" cxnId="{D6BF7AAA-9BE9-4B82-854E-448A9B809AFF}">
      <dgm:prSet/>
      <dgm:spPr/>
      <dgm:t>
        <a:bodyPr/>
        <a:lstStyle/>
        <a:p>
          <a:endParaRPr lang="en-ZA"/>
        </a:p>
      </dgm:t>
    </dgm:pt>
    <dgm:pt modelId="{9A67849D-CFC3-4D43-A5DC-31F7519AF765}">
      <dgm:prSet custT="1"/>
      <dgm:spPr/>
      <dgm:t>
        <a:bodyPr/>
        <a:lstStyle/>
        <a:p>
          <a:r>
            <a:rPr lang="en-GB" sz="2400" dirty="0"/>
            <a:t>In addition, these 5 spheres are linked to one more sixth sphere of experience:</a:t>
          </a:r>
          <a:endParaRPr lang="en-ZA" sz="2400" dirty="0"/>
        </a:p>
      </dgm:t>
    </dgm:pt>
    <dgm:pt modelId="{A4759FF0-8DB2-443D-B852-421D953857F9}" type="parTrans" cxnId="{FAE1B1EB-E5AC-444E-9871-720355A3853E}">
      <dgm:prSet/>
      <dgm:spPr/>
      <dgm:t>
        <a:bodyPr/>
        <a:lstStyle/>
        <a:p>
          <a:endParaRPr lang="en-ZA"/>
        </a:p>
      </dgm:t>
    </dgm:pt>
    <dgm:pt modelId="{79298198-F76B-4167-9712-5096FEDD60E4}" type="sibTrans" cxnId="{FAE1B1EB-E5AC-444E-9871-720355A3853E}">
      <dgm:prSet/>
      <dgm:spPr/>
      <dgm:t>
        <a:bodyPr/>
        <a:lstStyle/>
        <a:p>
          <a:endParaRPr lang="en-ZA"/>
        </a:p>
      </dgm:t>
    </dgm:pt>
    <dgm:pt modelId="{16B3121A-8D74-4A55-AD06-B33B230BA35A}">
      <dgm:prSet custT="1"/>
      <dgm:spPr/>
      <dgm:t>
        <a:bodyPr/>
        <a:lstStyle/>
        <a:p>
          <a:r>
            <a:rPr lang="en-GB" sz="2400" b="1" dirty="0"/>
            <a:t>6. Society:</a:t>
          </a:r>
          <a:r>
            <a:rPr lang="en-GB" sz="2400" dirty="0"/>
            <a:t> which encompasses both direct and collateral effects of technology use, and societal wellbeing. </a:t>
          </a:r>
          <a:endParaRPr lang="en-ZA" sz="2400" dirty="0"/>
        </a:p>
      </dgm:t>
    </dgm:pt>
    <dgm:pt modelId="{7E27A68D-0A52-4135-8A6F-BE77E4231091}" type="parTrans" cxnId="{E6037AD5-960E-49F6-AF9E-79227BEDF96F}">
      <dgm:prSet/>
      <dgm:spPr/>
      <dgm:t>
        <a:bodyPr/>
        <a:lstStyle/>
        <a:p>
          <a:endParaRPr lang="en-ZA"/>
        </a:p>
      </dgm:t>
    </dgm:pt>
    <dgm:pt modelId="{40A2DB5E-C64E-4EDC-B1C5-19DD999A461A}" type="sibTrans" cxnId="{E6037AD5-960E-49F6-AF9E-79227BEDF96F}">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63A7AB46-D7A2-4B4C-A4CC-59951B85D511}" type="pres">
      <dgm:prSet presAssocID="{5C571F1D-F079-48EC-933C-DF5239C3564D}" presName="node" presStyleLbl="node1" presStyleIdx="0" presStyleCnt="3">
        <dgm:presLayoutVars>
          <dgm:bulletEnabled val="1"/>
        </dgm:presLayoutVars>
      </dgm:prSet>
      <dgm:spPr/>
    </dgm:pt>
    <dgm:pt modelId="{0772793A-7B6D-475E-9069-CCCED0FEDF6B}" type="pres">
      <dgm:prSet presAssocID="{0FE5F913-7307-4D31-8BF3-E4927CAC6E61}" presName="sibTrans" presStyleCnt="0"/>
      <dgm:spPr/>
    </dgm:pt>
    <dgm:pt modelId="{488E35B5-7BED-4D51-B0BF-5A66DF472559}" type="pres">
      <dgm:prSet presAssocID="{CC42C454-775A-4561-AF01-7D6186C20F3D}" presName="node" presStyleLbl="node1" presStyleIdx="1" presStyleCnt="3">
        <dgm:presLayoutVars>
          <dgm:bulletEnabled val="1"/>
        </dgm:presLayoutVars>
      </dgm:prSet>
      <dgm:spPr/>
    </dgm:pt>
    <dgm:pt modelId="{99574734-E486-49AB-9808-7143A795D917}" type="pres">
      <dgm:prSet presAssocID="{D8A8D41F-9388-415A-91D3-8151BEF29C50}" presName="sibTrans" presStyleCnt="0"/>
      <dgm:spPr/>
    </dgm:pt>
    <dgm:pt modelId="{BD696CAF-9842-44E4-AF7E-30BEC80ECA86}" type="pres">
      <dgm:prSet presAssocID="{9A67849D-CFC3-4D43-A5DC-31F7519AF765}" presName="node" presStyleLbl="node1" presStyleIdx="2" presStyleCnt="3" custScaleY="185004" custLinFactNeighborX="0" custLinFactNeighborY="-12424">
        <dgm:presLayoutVars>
          <dgm:bulletEnabled val="1"/>
        </dgm:presLayoutVars>
      </dgm:prSet>
      <dgm:spPr/>
    </dgm:pt>
  </dgm:ptLst>
  <dgm:cxnLst>
    <dgm:cxn modelId="{804B6904-DB42-4304-988B-C55945A6B5A1}" type="presOf" srcId="{16B3121A-8D74-4A55-AD06-B33B230BA35A}" destId="{BD696CAF-9842-44E4-AF7E-30BEC80ECA86}" srcOrd="0" destOrd="1" presId="urn:microsoft.com/office/officeart/2005/8/layout/default"/>
    <dgm:cxn modelId="{EA9CC50C-C986-46B6-96DB-886027ED3A6E}" type="presOf" srcId="{67837897-2C1C-4DAE-8810-BE0E174ACDCD}" destId="{1AA88F2A-CCD0-4AB0-8CD8-DB7BEC7A41AF}" srcOrd="0" destOrd="0" presId="urn:microsoft.com/office/officeart/2005/8/layout/default"/>
    <dgm:cxn modelId="{E3E4D90F-12CD-4ED1-94D2-BCFCDF5BF7D8}" type="presOf" srcId="{5C571F1D-F079-48EC-933C-DF5239C3564D}" destId="{63A7AB46-D7A2-4B4C-A4CC-59951B85D511}" srcOrd="0" destOrd="0" presId="urn:microsoft.com/office/officeart/2005/8/layout/default"/>
    <dgm:cxn modelId="{5FFEA164-269D-4064-89BD-5CAC7CAFF52E}" type="presOf" srcId="{9A67849D-CFC3-4D43-A5DC-31F7519AF765}" destId="{BD696CAF-9842-44E4-AF7E-30BEC80ECA86}" srcOrd="0" destOrd="0" presId="urn:microsoft.com/office/officeart/2005/8/layout/default"/>
    <dgm:cxn modelId="{76A26578-F259-44F8-B535-61E91E0F698C}" srcId="{67837897-2C1C-4DAE-8810-BE0E174ACDCD}" destId="{5C571F1D-F079-48EC-933C-DF5239C3564D}" srcOrd="0" destOrd="0" parTransId="{EEE8EA11-1A23-462E-BE18-222F30F0E0A9}" sibTransId="{0FE5F913-7307-4D31-8BF3-E4927CAC6E61}"/>
    <dgm:cxn modelId="{D6BF7AAA-9BE9-4B82-854E-448A9B809AFF}" srcId="{67837897-2C1C-4DAE-8810-BE0E174ACDCD}" destId="{CC42C454-775A-4561-AF01-7D6186C20F3D}" srcOrd="1" destOrd="0" parTransId="{E3914A83-38A5-4EF5-B4BE-1F2416832643}" sibTransId="{D8A8D41F-9388-415A-91D3-8151BEF29C50}"/>
    <dgm:cxn modelId="{E6037AD5-960E-49F6-AF9E-79227BEDF96F}" srcId="{9A67849D-CFC3-4D43-A5DC-31F7519AF765}" destId="{16B3121A-8D74-4A55-AD06-B33B230BA35A}" srcOrd="0" destOrd="0" parTransId="{7E27A68D-0A52-4135-8A6F-BE77E4231091}" sibTransId="{40A2DB5E-C64E-4EDC-B1C5-19DD999A461A}"/>
    <dgm:cxn modelId="{FAE1B1EB-E5AC-444E-9871-720355A3853E}" srcId="{67837897-2C1C-4DAE-8810-BE0E174ACDCD}" destId="{9A67849D-CFC3-4D43-A5DC-31F7519AF765}" srcOrd="2" destOrd="0" parTransId="{A4759FF0-8DB2-443D-B852-421D953857F9}" sibTransId="{79298198-F76B-4167-9712-5096FEDD60E4}"/>
    <dgm:cxn modelId="{6042FFF1-C499-41EF-AD27-A7554757E708}" type="presOf" srcId="{CC42C454-775A-4561-AF01-7D6186C20F3D}" destId="{488E35B5-7BED-4D51-B0BF-5A66DF472559}" srcOrd="0" destOrd="0" presId="urn:microsoft.com/office/officeart/2005/8/layout/default"/>
    <dgm:cxn modelId="{C04B13BA-20E5-4AC9-B0C9-E60E861072EC}" type="presParOf" srcId="{1AA88F2A-CCD0-4AB0-8CD8-DB7BEC7A41AF}" destId="{63A7AB46-D7A2-4B4C-A4CC-59951B85D511}" srcOrd="0" destOrd="0" presId="urn:microsoft.com/office/officeart/2005/8/layout/default"/>
    <dgm:cxn modelId="{74E0012C-F5EB-4123-8315-AC96798C7AFF}" type="presParOf" srcId="{1AA88F2A-CCD0-4AB0-8CD8-DB7BEC7A41AF}" destId="{0772793A-7B6D-475E-9069-CCCED0FEDF6B}" srcOrd="1" destOrd="0" presId="urn:microsoft.com/office/officeart/2005/8/layout/default"/>
    <dgm:cxn modelId="{4FDB3EEB-7CEA-4984-976E-D2965A5E49C6}" type="presParOf" srcId="{1AA88F2A-CCD0-4AB0-8CD8-DB7BEC7A41AF}" destId="{488E35B5-7BED-4D51-B0BF-5A66DF472559}" srcOrd="2" destOrd="0" presId="urn:microsoft.com/office/officeart/2005/8/layout/default"/>
    <dgm:cxn modelId="{4CA059C9-6006-468A-937B-8EB28C764635}" type="presParOf" srcId="{1AA88F2A-CCD0-4AB0-8CD8-DB7BEC7A41AF}" destId="{99574734-E486-49AB-9808-7143A795D917}" srcOrd="3" destOrd="0" presId="urn:microsoft.com/office/officeart/2005/8/layout/default"/>
    <dgm:cxn modelId="{D31D865C-2207-4B4B-BEAB-67203C588EED}" type="presParOf" srcId="{1AA88F2A-CCD0-4AB0-8CD8-DB7BEC7A41AF}" destId="{BD696CAF-9842-44E4-AF7E-30BEC80ECA86}"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9E03-2FF8-4863-BC1F-70D489FEBB64}">
      <dsp:nvSpPr>
        <dsp:cNvPr id="0" name=""/>
        <dsp:cNvSpPr/>
      </dsp:nvSpPr>
      <dsp:spPr>
        <a:xfrm>
          <a:off x="476923"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Dry eyes</a:t>
          </a:r>
        </a:p>
      </dsp:txBody>
      <dsp:txXfrm>
        <a:off x="476923" y="657"/>
        <a:ext cx="2191443" cy="1314865"/>
      </dsp:txXfrm>
    </dsp:sp>
    <dsp:sp modelId="{D5D7D7A1-C998-49BE-B31F-CD0DB66AC240}">
      <dsp:nvSpPr>
        <dsp:cNvPr id="0" name=""/>
        <dsp:cNvSpPr/>
      </dsp:nvSpPr>
      <dsp:spPr>
        <a:xfrm>
          <a:off x="2887511"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Blurry vision</a:t>
          </a:r>
        </a:p>
      </dsp:txBody>
      <dsp:txXfrm>
        <a:off x="2887511" y="657"/>
        <a:ext cx="2191443" cy="1314865"/>
      </dsp:txXfrm>
    </dsp:sp>
    <dsp:sp modelId="{15C72EAC-A8AA-4114-B58A-A87511F6E2CC}">
      <dsp:nvSpPr>
        <dsp:cNvPr id="0" name=""/>
        <dsp:cNvSpPr/>
      </dsp:nvSpPr>
      <dsp:spPr>
        <a:xfrm>
          <a:off x="5298099"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Tearing and watery eyes</a:t>
          </a:r>
        </a:p>
      </dsp:txBody>
      <dsp:txXfrm>
        <a:off x="5298099" y="657"/>
        <a:ext cx="2191443" cy="1314865"/>
      </dsp:txXfrm>
    </dsp:sp>
    <dsp:sp modelId="{DABC7C39-B71D-4A9D-BC3B-15E8533EE7CE}">
      <dsp:nvSpPr>
        <dsp:cNvPr id="0" name=""/>
        <dsp:cNvSpPr/>
      </dsp:nvSpPr>
      <dsp:spPr>
        <a:xfrm>
          <a:off x="7708686"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Headache</a:t>
          </a:r>
        </a:p>
      </dsp:txBody>
      <dsp:txXfrm>
        <a:off x="7708686" y="657"/>
        <a:ext cx="2191443" cy="1314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5C81F-0F3C-4560-9117-8B810900156F}">
      <dsp:nvSpPr>
        <dsp:cNvPr id="0" name=""/>
        <dsp:cNvSpPr/>
      </dsp:nvSpPr>
      <dsp:spPr>
        <a:xfrm>
          <a:off x="0"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Use the ¨20-20-20¨ rule</a:t>
          </a:r>
          <a:r>
            <a:rPr lang="en-GB" sz="2400" kern="1200" dirty="0">
              <a:effectLst>
                <a:outerShdw blurRad="38100" dist="38100" dir="2700000" algn="tl">
                  <a:srgbClr val="000000">
                    <a:alpha val="43137"/>
                  </a:srgbClr>
                </a:outerShdw>
              </a:effectLst>
            </a:rPr>
            <a:t>. Every 20 minutes look away from the screen and have a break. This allows the eyes to replenish themselves. </a:t>
          </a:r>
          <a:endParaRPr lang="en-ZA" sz="2400" kern="1200" dirty="0">
            <a:effectLst>
              <a:outerShdw blurRad="38100" dist="38100" dir="2700000" algn="tl">
                <a:srgbClr val="000000">
                  <a:alpha val="43137"/>
                </a:srgbClr>
              </a:outerShdw>
            </a:effectLst>
          </a:endParaRPr>
        </a:p>
      </dsp:txBody>
      <dsp:txXfrm>
        <a:off x="0" y="894132"/>
        <a:ext cx="3311011" cy="2206762"/>
      </dsp:txXfrm>
    </dsp:sp>
    <dsp:sp modelId="{6A97FB48-6C25-43A2-9894-490D227AF1B5}">
      <dsp:nvSpPr>
        <dsp:cNvPr id="0" name=""/>
        <dsp:cNvSpPr/>
      </dsp:nvSpPr>
      <dsp:spPr>
        <a:xfrm>
          <a:off x="3642112"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Keep a distance: </a:t>
          </a:r>
          <a:r>
            <a:rPr lang="en-GB" sz="2400" kern="1200" dirty="0">
              <a:effectLst>
                <a:outerShdw blurRad="38100" dist="38100" dir="2700000" algn="tl">
                  <a:srgbClr val="000000">
                    <a:alpha val="43137"/>
                  </a:srgbClr>
                </a:outerShdw>
              </a:effectLst>
            </a:rPr>
            <a:t>Sit about 25 inches or a arm´s length from the screen. Maintain correct posture to avoid lower back pain.</a:t>
          </a:r>
          <a:endParaRPr lang="en-ZA" sz="2400" kern="1200" dirty="0">
            <a:effectLst>
              <a:outerShdw blurRad="38100" dist="38100" dir="2700000" algn="tl">
                <a:srgbClr val="000000">
                  <a:alpha val="43137"/>
                </a:srgbClr>
              </a:outerShdw>
            </a:effectLst>
          </a:endParaRPr>
        </a:p>
      </dsp:txBody>
      <dsp:txXfrm>
        <a:off x="3642112" y="894132"/>
        <a:ext cx="3311011" cy="2206762"/>
      </dsp:txXfrm>
    </dsp:sp>
    <dsp:sp modelId="{FE428BE7-E4B9-4D1A-BF57-16AA8D040082}">
      <dsp:nvSpPr>
        <dsp:cNvPr id="0" name=""/>
        <dsp:cNvSpPr/>
      </dsp:nvSpPr>
      <dsp:spPr>
        <a:xfrm>
          <a:off x="7284225" y="894132"/>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Adjust the brightness of the screen dimming the lighting near the screen. </a:t>
          </a:r>
          <a:endParaRPr lang="en-ZA" sz="2400" kern="1200" dirty="0">
            <a:effectLst>
              <a:outerShdw blurRad="38100" dist="38100" dir="2700000" algn="tl">
                <a:srgbClr val="000000">
                  <a:alpha val="43137"/>
                </a:srgbClr>
              </a:outerShdw>
            </a:effectLst>
          </a:endParaRPr>
        </a:p>
      </dsp:txBody>
      <dsp:txXfrm>
        <a:off x="7284225" y="894132"/>
        <a:ext cx="3311011" cy="2206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D4D3-4F79-457F-9F76-186F3527B546}">
      <dsp:nvSpPr>
        <dsp:cNvPr id="0" name=""/>
        <dsp:cNvSpPr/>
      </dsp:nvSpPr>
      <dsp:spPr>
        <a:xfrm>
          <a:off x="0"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1. Adoption: </a:t>
          </a:r>
          <a:r>
            <a:rPr lang="en-GB" sz="2400" kern="1200" dirty="0">
              <a:effectLst>
                <a:outerShdw blurRad="38100" dist="38100" dir="2700000" algn="tl">
                  <a:srgbClr val="000000">
                    <a:alpha val="43137"/>
                  </a:srgbClr>
                </a:outerShdw>
              </a:effectLst>
            </a:rPr>
            <a:t>The point of technology adoption</a:t>
          </a:r>
          <a:endParaRPr lang="en-ZA" sz="2400" kern="1200" dirty="0">
            <a:effectLst>
              <a:outerShdw blurRad="38100" dist="38100" dir="2700000" algn="tl">
                <a:srgbClr val="000000">
                  <a:alpha val="43137"/>
                </a:srgbClr>
              </a:outerShdw>
            </a:effectLst>
          </a:endParaRPr>
        </a:p>
      </dsp:txBody>
      <dsp:txXfrm>
        <a:off x="0" y="498250"/>
        <a:ext cx="3148275" cy="1888965"/>
      </dsp:txXfrm>
    </dsp:sp>
    <dsp:sp modelId="{FF8BC855-B7E7-4217-9CF1-3F68C789247D}">
      <dsp:nvSpPr>
        <dsp:cNvPr id="0" name=""/>
        <dsp:cNvSpPr/>
      </dsp:nvSpPr>
      <dsp:spPr>
        <a:xfrm>
          <a:off x="3463103"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2. Interface: </a:t>
          </a:r>
          <a:r>
            <a:rPr lang="en-GB" sz="2400" kern="1200" dirty="0">
              <a:effectLst>
                <a:outerShdw blurRad="38100" dist="38100" dir="2700000" algn="tl">
                  <a:srgbClr val="000000">
                    <a:alpha val="43137"/>
                  </a:srgbClr>
                </a:outerShdw>
              </a:effectLst>
            </a:rPr>
            <a:t>The experience of interacting with technology</a:t>
          </a:r>
          <a:endParaRPr lang="en-ZA" sz="2400" kern="1200" dirty="0">
            <a:effectLst>
              <a:outerShdw blurRad="38100" dist="38100" dir="2700000" algn="tl">
                <a:srgbClr val="000000">
                  <a:alpha val="43137"/>
                </a:srgbClr>
              </a:outerShdw>
            </a:effectLst>
          </a:endParaRPr>
        </a:p>
      </dsp:txBody>
      <dsp:txXfrm>
        <a:off x="3463103" y="498250"/>
        <a:ext cx="3148275" cy="1888965"/>
      </dsp:txXfrm>
    </dsp:sp>
    <dsp:sp modelId="{59F25F2D-BCD1-4EFC-986B-57461D6303F1}">
      <dsp:nvSpPr>
        <dsp:cNvPr id="0" name=""/>
        <dsp:cNvSpPr/>
      </dsp:nvSpPr>
      <dsp:spPr>
        <a:xfrm>
          <a:off x="6926206"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3. Task: </a:t>
          </a:r>
          <a:r>
            <a:rPr lang="en-GB" sz="2400" kern="1200" dirty="0">
              <a:effectLst>
                <a:outerShdw blurRad="38100" dist="38100" dir="2700000" algn="tl">
                  <a:srgbClr val="000000">
                    <a:alpha val="43137"/>
                  </a:srgbClr>
                </a:outerShdw>
              </a:effectLst>
            </a:rPr>
            <a:t>As a result of engagement with technology-specific tasks</a:t>
          </a:r>
          <a:endParaRPr lang="en-ZA" sz="2400" kern="1200" dirty="0">
            <a:effectLst>
              <a:outerShdw blurRad="38100" dist="38100" dir="2700000" algn="tl">
                <a:srgbClr val="000000">
                  <a:alpha val="43137"/>
                </a:srgbClr>
              </a:outerShdw>
            </a:effectLst>
          </a:endParaRPr>
        </a:p>
      </dsp:txBody>
      <dsp:txXfrm>
        <a:off x="6926206" y="498250"/>
        <a:ext cx="3148275" cy="1888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AB46-D7A2-4B4C-A4CC-59951B85D511}">
      <dsp:nvSpPr>
        <dsp:cNvPr id="0" name=""/>
        <dsp:cNvSpPr/>
      </dsp:nvSpPr>
      <dsp:spPr>
        <a:xfrm>
          <a:off x="0"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4. Behaviour: </a:t>
          </a:r>
          <a:r>
            <a:rPr lang="en-GB" sz="2400" kern="1200" dirty="0"/>
            <a:t>As part of the technology-supported behaviour </a:t>
          </a:r>
          <a:endParaRPr lang="en-ZA" sz="2400" kern="1200" dirty="0"/>
        </a:p>
      </dsp:txBody>
      <dsp:txXfrm>
        <a:off x="0" y="1073030"/>
        <a:ext cx="3256017" cy="1953610"/>
      </dsp:txXfrm>
    </dsp:sp>
    <dsp:sp modelId="{488E35B5-7BED-4D51-B0BF-5A66DF472559}">
      <dsp:nvSpPr>
        <dsp:cNvPr id="0" name=""/>
        <dsp:cNvSpPr/>
      </dsp:nvSpPr>
      <dsp:spPr>
        <a:xfrm>
          <a:off x="3581618"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5. Life: </a:t>
          </a:r>
          <a:r>
            <a:rPr lang="en-GB" sz="2400" kern="1200" dirty="0"/>
            <a:t>As part of an individual’s life overall. </a:t>
          </a:r>
          <a:endParaRPr lang="en-ZA" sz="2400" kern="1200" dirty="0"/>
        </a:p>
      </dsp:txBody>
      <dsp:txXfrm>
        <a:off x="3581618" y="1073030"/>
        <a:ext cx="3256017" cy="1953610"/>
      </dsp:txXfrm>
    </dsp:sp>
    <dsp:sp modelId="{BD696CAF-9842-44E4-AF7E-30BEC80ECA86}">
      <dsp:nvSpPr>
        <dsp:cNvPr id="0" name=""/>
        <dsp:cNvSpPr/>
      </dsp:nvSpPr>
      <dsp:spPr>
        <a:xfrm>
          <a:off x="7163237" y="0"/>
          <a:ext cx="3256017" cy="361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In addition, these 5 spheres are linked to one more sixth sphere of experience:</a:t>
          </a:r>
          <a:endParaRPr lang="en-ZA" sz="2400" kern="1200" dirty="0"/>
        </a:p>
        <a:p>
          <a:pPr marL="228600" lvl="1" indent="-228600" algn="l" defTabSz="1066800">
            <a:lnSpc>
              <a:spcPct val="90000"/>
            </a:lnSpc>
            <a:spcBef>
              <a:spcPct val="0"/>
            </a:spcBef>
            <a:spcAft>
              <a:spcPct val="15000"/>
            </a:spcAft>
            <a:buChar char="•"/>
          </a:pPr>
          <a:r>
            <a:rPr lang="en-GB" sz="2400" b="1" kern="1200" dirty="0"/>
            <a:t>6. Society:</a:t>
          </a:r>
          <a:r>
            <a:rPr lang="en-GB" sz="2400" kern="1200" dirty="0"/>
            <a:t> which encompasses both direct and collateral effects of technology use, and societal wellbeing. </a:t>
          </a:r>
          <a:endParaRPr lang="en-ZA" sz="2400" kern="1200" dirty="0"/>
        </a:p>
      </dsp:txBody>
      <dsp:txXfrm>
        <a:off x="7163237" y="0"/>
        <a:ext cx="3256017" cy="36142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3BAA1-82F7-458F-AD6A-0F35AE295208}" type="datetimeFigureOut">
              <a:rPr lang="en-ZA" smtClean="0"/>
              <a:t>2023/09/05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4E89-5DF3-4460-88FB-8D9B43117258}" type="slidenum">
              <a:rPr lang="en-ZA" smtClean="0"/>
              <a:t>‹#›</a:t>
            </a:fld>
            <a:endParaRPr lang="en-ZA"/>
          </a:p>
        </p:txBody>
      </p:sp>
    </p:spTree>
    <p:extLst>
      <p:ext uri="{BB962C8B-B14F-4D97-AF65-F5344CB8AC3E}">
        <p14:creationId xmlns:p14="http://schemas.microsoft.com/office/powerpoint/2010/main" val="40335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10</a:t>
            </a:fld>
            <a:endParaRPr lang="en-ZA"/>
          </a:p>
        </p:txBody>
      </p:sp>
    </p:spTree>
    <p:extLst>
      <p:ext uri="{BB962C8B-B14F-4D97-AF65-F5344CB8AC3E}">
        <p14:creationId xmlns:p14="http://schemas.microsoft.com/office/powerpoint/2010/main" val="255144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3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**SLIDE 6</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Digital Wellbeing: Bridging the Gap</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Digital transformation is ongoing, bridging the gap between innovation and effective adaptation is crucial.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0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8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19</a:t>
            </a:fld>
            <a:endParaRPr lang="en-ZA"/>
          </a:p>
        </p:txBody>
      </p:sp>
    </p:spTree>
    <p:extLst>
      <p:ext uri="{BB962C8B-B14F-4D97-AF65-F5344CB8AC3E}">
        <p14:creationId xmlns:p14="http://schemas.microsoft.com/office/powerpoint/2010/main" val="270507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20</a:t>
            </a:fld>
            <a:endParaRPr lang="en-ZA"/>
          </a:p>
        </p:txBody>
      </p:sp>
    </p:spTree>
    <p:extLst>
      <p:ext uri="{BB962C8B-B14F-4D97-AF65-F5344CB8AC3E}">
        <p14:creationId xmlns:p14="http://schemas.microsoft.com/office/powerpoint/2010/main" val="9004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6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0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24</a:t>
            </a:fld>
            <a:endParaRPr lang="en-ZA"/>
          </a:p>
        </p:txBody>
      </p:sp>
    </p:spTree>
    <p:extLst>
      <p:ext uri="{BB962C8B-B14F-4D97-AF65-F5344CB8AC3E}">
        <p14:creationId xmlns:p14="http://schemas.microsoft.com/office/powerpoint/2010/main" val="297653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3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3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35</a:t>
            </a:fld>
            <a:endParaRPr lang="en-ZA"/>
          </a:p>
        </p:txBody>
      </p:sp>
    </p:spTree>
    <p:extLst>
      <p:ext uri="{BB962C8B-B14F-4D97-AF65-F5344CB8AC3E}">
        <p14:creationId xmlns:p14="http://schemas.microsoft.com/office/powerpoint/2010/main" val="135321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2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7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8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4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2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6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4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9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5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6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00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27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7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9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08F281E-31D9-4729-937C-564F93705FBF}" type="slidenum">
              <a:rPr lang="en-IE" smtClean="0"/>
              <a:t>59</a:t>
            </a:fld>
            <a:endParaRPr lang="en-IE"/>
          </a:p>
        </p:txBody>
      </p:sp>
    </p:spTree>
    <p:extLst>
      <p:ext uri="{BB962C8B-B14F-4D97-AF65-F5344CB8AC3E}">
        <p14:creationId xmlns:p14="http://schemas.microsoft.com/office/powerpoint/2010/main" val="316833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355787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60</a:t>
            </a:fld>
            <a:endParaRPr lang="en-ZA"/>
          </a:p>
        </p:txBody>
      </p:sp>
    </p:spTree>
    <p:extLst>
      <p:ext uri="{BB962C8B-B14F-4D97-AF65-F5344CB8AC3E}">
        <p14:creationId xmlns:p14="http://schemas.microsoft.com/office/powerpoint/2010/main" val="405013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5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8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63</a:t>
            </a:fld>
            <a:endParaRPr lang="en-ZA"/>
          </a:p>
        </p:txBody>
      </p:sp>
    </p:spTree>
    <p:extLst>
      <p:ext uri="{BB962C8B-B14F-4D97-AF65-F5344CB8AC3E}">
        <p14:creationId xmlns:p14="http://schemas.microsoft.com/office/powerpoint/2010/main" val="2795058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81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For further information, consult: https://www.aao.org/eye-health/tips-prevention/digital-devices-your-eyes </a:t>
            </a: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lang="en-US" sz="1800" kern="1200" dirty="0">
                <a:effectLst/>
                <a:latin typeface="Calibri" panose="020F0502020204030204" pitchFamily="34" charset="0"/>
                <a:ea typeface="Calibri" panose="020F0502020204030204" pitchFamily="34" charset="0"/>
                <a:cs typeface="Calibri" panose="020F0502020204030204" pitchFamily="34" charset="0"/>
              </a:rPr>
              <a:t>**SLIDE 13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Blue Light Protection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Maintain proper distance from the screen.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Adjust screen brightness and lighting for comfort.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61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66</a:t>
            </a:fld>
            <a:endParaRPr lang="en-ZA"/>
          </a:p>
        </p:txBody>
      </p:sp>
    </p:spTree>
    <p:extLst>
      <p:ext uri="{BB962C8B-B14F-4D97-AF65-F5344CB8AC3E}">
        <p14:creationId xmlns:p14="http://schemas.microsoft.com/office/powerpoint/2010/main" val="3123078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67</a:t>
            </a:fld>
            <a:endParaRPr lang="en-ZA"/>
          </a:p>
        </p:txBody>
      </p:sp>
    </p:spTree>
    <p:extLst>
      <p:ext uri="{BB962C8B-B14F-4D97-AF65-F5344CB8AC3E}">
        <p14:creationId xmlns:p14="http://schemas.microsoft.com/office/powerpoint/2010/main" val="234958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68</a:t>
            </a:fld>
            <a:endParaRPr lang="en-ZA"/>
          </a:p>
        </p:txBody>
      </p:sp>
    </p:spTree>
    <p:extLst>
      <p:ext uri="{BB962C8B-B14F-4D97-AF65-F5344CB8AC3E}">
        <p14:creationId xmlns:p14="http://schemas.microsoft.com/office/powerpoint/2010/main" val="2112214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69</a:t>
            </a:fld>
            <a:endParaRPr lang="en-ZA"/>
          </a:p>
        </p:txBody>
      </p:sp>
    </p:spTree>
    <p:extLst>
      <p:ext uri="{BB962C8B-B14F-4D97-AF65-F5344CB8AC3E}">
        <p14:creationId xmlns:p14="http://schemas.microsoft.com/office/powerpoint/2010/main" val="164436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0463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47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93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92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3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7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2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5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63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568773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27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9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67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6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03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1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525093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7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4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536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95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6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85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23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00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15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49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7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922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6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2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19131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840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2272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3758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2075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2882"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98179"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 name="Text Placeholder 25">
            <a:extLst>
              <a:ext uri="{FF2B5EF4-FFF2-40B4-BE49-F238E27FC236}">
                <a16:creationId xmlns:a16="http://schemas.microsoft.com/office/drawing/2014/main" id="{E5948E4A-C1CA-E788-46F3-017778802C20}"/>
              </a:ext>
            </a:extLst>
          </p:cNvPr>
          <p:cNvSpPr>
            <a:spLocks noGrp="1"/>
          </p:cNvSpPr>
          <p:nvPr>
            <p:ph type="body" sz="quarter" idx="33" hasCustomPrompt="1"/>
          </p:nvPr>
        </p:nvSpPr>
        <p:spPr>
          <a:xfrm>
            <a:off x="5862882" y="40838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 name="Text Placeholder 25">
            <a:extLst>
              <a:ext uri="{FF2B5EF4-FFF2-40B4-BE49-F238E27FC236}">
                <a16:creationId xmlns:a16="http://schemas.microsoft.com/office/drawing/2014/main" id="{1098C33A-9820-217E-9398-1CA433E30203}"/>
              </a:ext>
            </a:extLst>
          </p:cNvPr>
          <p:cNvSpPr>
            <a:spLocks noGrp="1"/>
          </p:cNvSpPr>
          <p:nvPr>
            <p:ph type="body" sz="quarter" idx="34" hasCustomPrompt="1"/>
          </p:nvPr>
        </p:nvSpPr>
        <p:spPr>
          <a:xfrm>
            <a:off x="6698179" y="40838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2E6D0D53-7552-09EE-05A2-6CE8E6D4A8B0}"/>
              </a:ext>
            </a:extLst>
          </p:cNvPr>
          <p:cNvCxnSpPr>
            <a:cxnSpLocks/>
          </p:cNvCxnSpPr>
          <p:nvPr userDrawn="1"/>
        </p:nvCxnSpPr>
        <p:spPr>
          <a:xfrm flipH="1">
            <a:off x="5668398" y="487855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B9F0D3B9-E052-87D5-6B82-FB08375AAC3C}"/>
              </a:ext>
            </a:extLst>
          </p:cNvPr>
          <p:cNvSpPr>
            <a:spLocks noGrp="1"/>
          </p:cNvSpPr>
          <p:nvPr>
            <p:ph type="body" sz="quarter" idx="35" hasCustomPrompt="1"/>
          </p:nvPr>
        </p:nvSpPr>
        <p:spPr>
          <a:xfrm>
            <a:off x="5862882" y="50071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6" name="Text Placeholder 25">
            <a:extLst>
              <a:ext uri="{FF2B5EF4-FFF2-40B4-BE49-F238E27FC236}">
                <a16:creationId xmlns:a16="http://schemas.microsoft.com/office/drawing/2014/main" id="{19836A9F-EE5D-AFC4-EA93-C03372145450}"/>
              </a:ext>
            </a:extLst>
          </p:cNvPr>
          <p:cNvSpPr>
            <a:spLocks noGrp="1"/>
          </p:cNvSpPr>
          <p:nvPr>
            <p:ph type="body" sz="quarter" idx="36" hasCustomPrompt="1"/>
          </p:nvPr>
        </p:nvSpPr>
        <p:spPr>
          <a:xfrm>
            <a:off x="6698179" y="500712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7" name="Straight Connector 6">
            <a:extLst>
              <a:ext uri="{FF2B5EF4-FFF2-40B4-BE49-F238E27FC236}">
                <a16:creationId xmlns:a16="http://schemas.microsoft.com/office/drawing/2014/main" id="{CFCCF777-AF37-990B-2D65-85D39ABAEE3C}"/>
              </a:ext>
            </a:extLst>
          </p:cNvPr>
          <p:cNvCxnSpPr>
            <a:cxnSpLocks/>
          </p:cNvCxnSpPr>
          <p:nvPr userDrawn="1"/>
        </p:nvCxnSpPr>
        <p:spPr>
          <a:xfrm flipH="1">
            <a:off x="5677276" y="580183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917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68093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1895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2754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0827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Picture Placeholder 120">
            <a:extLst>
              <a:ext uri="{FF2B5EF4-FFF2-40B4-BE49-F238E27FC236}">
                <a16:creationId xmlns:a16="http://schemas.microsoft.com/office/drawing/2014/main" id="{42D4BC70-CD69-8F0D-1FAE-B17F3A869852}"/>
              </a:ext>
            </a:extLst>
          </p:cNvPr>
          <p:cNvSpPr>
            <a:spLocks noGrp="1"/>
          </p:cNvSpPr>
          <p:nvPr>
            <p:ph type="pic" sz="quarter" idx="41"/>
          </p:nvPr>
        </p:nvSpPr>
        <p:spPr>
          <a:xfrm>
            <a:off x="8827709" y="748826"/>
            <a:ext cx="3354094" cy="509469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9287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287872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8"/>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053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 id="2147483672" r:id="rId13"/>
    <p:sldLayoutId id="2147483673" r:id="rId14"/>
    <p:sldLayoutId id="2147483681"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doi.org/10.1093/ct/qtaa024"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s://www.ted.com/talks/adam_alter_why_our_screens_make_us_less_happy/transcript?language=en"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hyperlink" Target="https://subjectguides.york.ac.uk/howdoiguide/digital-wellbeing" TargetMode="External"/><Relationship Id="rId4" Type="http://schemas.openxmlformats.org/officeDocument/2006/relationships/hyperlink" Target="https://support.google.com/android/answer/9079661?hl=en"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aao.org/eye-health/tips-prevention/digital-devices-your-eyes"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researchgate.net/publication/325401567_Designing_for_Motivation_Engagement_and_Wellbeing_in_Digital_Experience" TargetMode="External"/><Relationship Id="rId4" Type="http://schemas.openxmlformats.org/officeDocument/2006/relationships/hyperlink" Target="https://wellbeing.google/reflect"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oi.org/10.4324/9781315648835-4"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hyperlink" Target="https://www.hcamag.com/ca/resources/employee-engagement/strategies-to-overcome-digital-fatigue-and-stay-connected/256427"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hyperlink" Target="https://www.youtube.com/watch?v=18hyhgFQk7I" TargetMode="External"/><Relationship Id="rId4" Type="http://schemas.openxmlformats.org/officeDocument/2006/relationships/hyperlink" Target="https://www.cnet.com/tech/services-and-software/10-apps-to-help-you-embrace-self-car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medium.com/@niklausgerber/team-check-ins-and-check-outs-376aaef9357f"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s://www.europarl.europa.eu/thinktank/es/document/IPOL_IDA(2021)695485"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c_xYLwOx-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hcamag.com/ca/resources/employee-engagement/strategies-to-overcome-digital-fatigue-and-stay-connected/256427"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iamfutureproof.com/tools/aware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pps.apple.com/us/app/stand-up-the-work-break-timer/id82824468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8hyhgFQk7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medium.com/@niklausgerber/team-check-ins-and-check-outs-376aaef9357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Source:%20own%20elaboration%20based%20on%20the%20model%20proposed%20by%20Grawitch%20et%20al.%20(200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10.png"/><Relationship Id="rId9"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hyperlink" Target="https://www.ted.com/talks/adam_alter_why_our_screens_make_us_less_happy/transcript?language=en" TargetMode="External"/><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4.sv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6.sv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8.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ideo" Target="https://www.youtube.com/embed/JZ5CW5qsktM?feature=oembed" TargetMode="External"/><Relationship Id="rId5" Type="http://schemas.openxmlformats.org/officeDocument/2006/relationships/image" Target="../media/image49.jpeg"/><Relationship Id="rId4" Type="http://schemas.openxmlformats.org/officeDocument/2006/relationships/hyperlink" Target="https://www.youtube.com/watch?v=JZ5CW5qsk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0K5OO2ybueM"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www.pcmag.com/encyclopedia/term/how-to-select-a-pc-moni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support.google.com/android/answer/9079661?hl=e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ellbeing.google/refle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www.youtube.com/watch?v=UnaxPVbBYiE"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www.irishtimes.com/business/work/up-to-40-of-workers-struggling-with-remote-working-1.4240236" TargetMode="External"/><Relationship Id="rId4" Type="http://schemas.openxmlformats.org/officeDocument/2006/relationships/image" Target="../media/image57.sv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8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9.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9.svg"/></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92.xml.rels><?xml version="1.0" encoding="UTF-8" standalone="yes"?>
<Relationships xmlns="http://schemas.openxmlformats.org/package/2006/relationships"><Relationship Id="rId2" Type="http://schemas.openxmlformats.org/officeDocument/2006/relationships/hyperlink" Target="https://www.cipd.ie/news-resources/practical-guidance/factsheets/hr-policies"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61.sv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751617" y="3348854"/>
            <a:ext cx="5892113" cy="697353"/>
          </a:xfrm>
        </p:spPr>
        <p:txBody>
          <a:bodyPr/>
          <a:lstStyle/>
          <a:p>
            <a:r>
              <a:rPr lang="en-IE" b="0" dirty="0"/>
              <a:t>Digital Leadership and Health </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5" name="Text Placeholder 6">
            <a:extLst>
              <a:ext uri="{FF2B5EF4-FFF2-40B4-BE49-F238E27FC236}">
                <a16:creationId xmlns:a16="http://schemas.microsoft.com/office/drawing/2014/main" id="{DADD5645-D809-2671-9D64-104BDA3DF97F}"/>
              </a:ext>
            </a:extLst>
          </p:cNvPr>
          <p:cNvSpPr txBox="1">
            <a:spLocks/>
          </p:cNvSpPr>
          <p:nvPr/>
        </p:nvSpPr>
        <p:spPr>
          <a:xfrm>
            <a:off x="3751617" y="2463117"/>
            <a:ext cx="5278651"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Module 5</a:t>
            </a:r>
          </a:p>
        </p:txBody>
      </p:sp>
      <p:sp>
        <p:nvSpPr>
          <p:cNvPr id="3" name="TextBox 2">
            <a:extLst>
              <a:ext uri="{FF2B5EF4-FFF2-40B4-BE49-F238E27FC236}">
                <a16:creationId xmlns:a16="http://schemas.microsoft.com/office/drawing/2014/main" id="{4B25AB97-56A0-A015-0385-C0E1C0677891}"/>
              </a:ext>
            </a:extLst>
          </p:cNvPr>
          <p:cNvSpPr txBox="1"/>
          <p:nvPr/>
        </p:nvSpPr>
        <p:spPr>
          <a:xfrm>
            <a:off x="5048771" y="5695949"/>
            <a:ext cx="39528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402BB-4ED5-B774-F71A-3ADC8D710736}"/>
              </a:ext>
            </a:extLst>
          </p:cNvPr>
          <p:cNvSpPr>
            <a:spLocks noGrp="1"/>
          </p:cNvSpPr>
          <p:nvPr>
            <p:ph type="body" sz="quarter" idx="18"/>
          </p:nvPr>
        </p:nvSpPr>
        <p:spPr>
          <a:xfrm>
            <a:off x="898357" y="1985415"/>
            <a:ext cx="5197643" cy="3727493"/>
          </a:xfrm>
        </p:spPr>
        <p:txBody>
          <a:bodyPr/>
          <a:lstStyle/>
          <a:p>
            <a:pPr marL="342900" indent="-342900">
              <a:buClr>
                <a:schemeClr val="accent2"/>
              </a:buClr>
              <a:buFont typeface="Arial" panose="020B0604020202020204" pitchFamily="34" charset="0"/>
              <a:buChar char="•"/>
            </a:pPr>
            <a:r>
              <a:rPr lang="en-GB" dirty="0"/>
              <a:t>During the pandemic, answering an email, receiving a message late at night, or working on weekends became commonplace, creating a need to "keep up to date". </a:t>
            </a:r>
          </a:p>
          <a:p>
            <a:pPr marL="342900" indent="-342900">
              <a:buClr>
                <a:schemeClr val="accent2"/>
              </a:buClr>
              <a:buFont typeface="Arial" panose="020B0604020202020204" pitchFamily="34" charset="0"/>
              <a:buChar char="•"/>
            </a:pPr>
            <a:r>
              <a:rPr lang="en-GB" dirty="0"/>
              <a:t>Moreover, digitization caught many third sector by surprise without the necessary resources and with few digital skills to cope with the challenges of digitizing services.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endParaRPr lang="en-ZA" dirty="0"/>
          </a:p>
        </p:txBody>
      </p:sp>
      <p:sp>
        <p:nvSpPr>
          <p:cNvPr id="3" name="Text Placeholder 2">
            <a:extLst>
              <a:ext uri="{FF2B5EF4-FFF2-40B4-BE49-F238E27FC236}">
                <a16:creationId xmlns:a16="http://schemas.microsoft.com/office/drawing/2014/main" id="{1A70C78D-AE76-3B76-4001-22B9DD848604}"/>
              </a:ext>
            </a:extLst>
          </p:cNvPr>
          <p:cNvSpPr>
            <a:spLocks noGrp="1"/>
          </p:cNvSpPr>
          <p:nvPr>
            <p:ph type="body" sz="quarter" idx="16"/>
          </p:nvPr>
        </p:nvSpPr>
        <p:spPr/>
        <p:txBody>
          <a:bodyPr/>
          <a:lstStyle/>
          <a:p>
            <a:r>
              <a:rPr lang="en-ZA" b="1" dirty="0"/>
              <a:t>Digital Wellbeing: </a:t>
            </a:r>
            <a:r>
              <a:rPr lang="en-ZA" dirty="0"/>
              <a:t>Lockdown</a:t>
            </a:r>
          </a:p>
        </p:txBody>
      </p:sp>
      <p:pic>
        <p:nvPicPr>
          <p:cNvPr id="5" name="Imagen 4" descr="Estatua de una persona&#10;&#10;Descripción generada automáticamente con confianza baja">
            <a:extLst>
              <a:ext uri="{FF2B5EF4-FFF2-40B4-BE49-F238E27FC236}">
                <a16:creationId xmlns:a16="http://schemas.microsoft.com/office/drawing/2014/main" id="{6B111518-7B09-603F-BE6E-BD6236B7FB68}"/>
              </a:ext>
            </a:extLst>
          </p:cNvPr>
          <p:cNvPicPr>
            <a:picLocks noGrp="1" noChangeAspect="1"/>
          </p:cNvPicPr>
          <p:nvPr>
            <p:ph type="pic" sz="quarter" idx="10"/>
          </p:nvPr>
        </p:nvPicPr>
        <p:blipFill>
          <a:blip r:embed="rId3">
            <a:grayscl/>
          </a:blip>
          <a:srcRect l="6261" r="6261"/>
          <a:stretch>
            <a:fillRect/>
          </a:stretch>
        </p:blipFill>
        <p:spPr>
          <a:xfrm>
            <a:off x="7061200" y="1201738"/>
            <a:ext cx="5130800" cy="3913187"/>
          </a:xfrm>
          <a:prstGeom prst="rect">
            <a:avLst/>
          </a:prstGeom>
        </p:spPr>
      </p:pic>
    </p:spTree>
    <p:extLst>
      <p:ext uri="{BB962C8B-B14F-4D97-AF65-F5344CB8AC3E}">
        <p14:creationId xmlns:p14="http://schemas.microsoft.com/office/powerpoint/2010/main" val="15065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References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222412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Martínez Pérez, Anabella (2010). El </a:t>
            </a:r>
            <a:r>
              <a:rPr lang="en-GB" dirty="0" err="1">
                <a:solidFill>
                  <a:schemeClr val="accent2">
                    <a:lumMod val="75000"/>
                  </a:schemeClr>
                </a:solidFill>
              </a:rPr>
              <a:t>síndrome</a:t>
            </a:r>
            <a:r>
              <a:rPr lang="en-GB" dirty="0">
                <a:solidFill>
                  <a:schemeClr val="accent2">
                    <a:lumMod val="75000"/>
                  </a:schemeClr>
                </a:solidFill>
              </a:rPr>
              <a:t> de Burnout. </a:t>
            </a:r>
            <a:r>
              <a:rPr lang="en-GB" dirty="0" err="1">
                <a:solidFill>
                  <a:schemeClr val="accent2">
                    <a:lumMod val="75000"/>
                  </a:schemeClr>
                </a:solidFill>
              </a:rPr>
              <a:t>Evolución</a:t>
            </a:r>
            <a:r>
              <a:rPr lang="en-GB" dirty="0">
                <a:solidFill>
                  <a:schemeClr val="accent2">
                    <a:lumMod val="75000"/>
                  </a:schemeClr>
                </a:solidFill>
              </a:rPr>
              <a:t> conceptual y </a:t>
            </a:r>
            <a:r>
              <a:rPr lang="en-GB" dirty="0" err="1">
                <a:solidFill>
                  <a:schemeClr val="accent2">
                    <a:lumMod val="75000"/>
                  </a:schemeClr>
                </a:solidFill>
              </a:rPr>
              <a:t>estado</a:t>
            </a:r>
            <a:r>
              <a:rPr lang="en-GB" dirty="0">
                <a:solidFill>
                  <a:schemeClr val="accent2">
                    <a:lumMod val="75000"/>
                  </a:schemeClr>
                </a:solidFill>
              </a:rPr>
              <a:t> actual de la </a:t>
            </a:r>
            <a:r>
              <a:rPr lang="en-GB" dirty="0" err="1">
                <a:solidFill>
                  <a:schemeClr val="accent2">
                    <a:lumMod val="75000"/>
                  </a:schemeClr>
                </a:solidFill>
              </a:rPr>
              <a:t>cuestión</a:t>
            </a:r>
            <a:r>
              <a:rPr lang="en-GB" dirty="0">
                <a:solidFill>
                  <a:schemeClr val="accent2">
                    <a:lumMod val="75000"/>
                  </a:schemeClr>
                </a:solidFill>
              </a:rPr>
              <a:t>. Universidad </a:t>
            </a:r>
            <a:r>
              <a:rPr lang="en-GB" dirty="0" err="1">
                <a:solidFill>
                  <a:schemeClr val="accent2">
                    <a:lumMod val="75000"/>
                  </a:schemeClr>
                </a:solidFill>
              </a:rPr>
              <a:t>Complutense</a:t>
            </a:r>
            <a:r>
              <a:rPr lang="en-GB" dirty="0">
                <a:solidFill>
                  <a:schemeClr val="accent2">
                    <a:lumMod val="75000"/>
                  </a:schemeClr>
                </a:solidFill>
              </a:rPr>
              <a:t> de Madrid. </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Deng, T., </a:t>
            </a:r>
            <a:r>
              <a:rPr lang="en-GB" dirty="0" err="1">
                <a:solidFill>
                  <a:schemeClr val="accent2">
                    <a:lumMod val="75000"/>
                  </a:schemeClr>
                </a:solidFill>
              </a:rPr>
              <a:t>Kanthawala</a:t>
            </a:r>
            <a:r>
              <a:rPr lang="en-GB" dirty="0">
                <a:solidFill>
                  <a:schemeClr val="accent2">
                    <a:lumMod val="75000"/>
                  </a:schemeClr>
                </a:solidFill>
              </a:rPr>
              <a:t>, S., Meng, J., Peng, W., </a:t>
            </a:r>
            <a:r>
              <a:rPr lang="en-GB" dirty="0" err="1">
                <a:solidFill>
                  <a:schemeClr val="accent2">
                    <a:lumMod val="75000"/>
                  </a:schemeClr>
                </a:solidFill>
              </a:rPr>
              <a:t>Kononova</a:t>
            </a:r>
            <a:r>
              <a:rPr lang="en-GB" dirty="0">
                <a:solidFill>
                  <a:schemeClr val="accent2">
                    <a:lumMod val="75000"/>
                  </a:schemeClr>
                </a:solidFill>
              </a:rPr>
              <a:t>, A., Hao, Q., . . . David, P. (2019). Measuring smartphone usage and task switching with log tracking and self-reports. </a:t>
            </a:r>
            <a:r>
              <a:rPr lang="en-GB" i="1" dirty="0">
                <a:solidFill>
                  <a:schemeClr val="accent2">
                    <a:lumMod val="75000"/>
                  </a:schemeClr>
                </a:solidFill>
              </a:rPr>
              <a:t>Mobile Media &amp; Communication</a:t>
            </a:r>
            <a:r>
              <a:rPr lang="en-GB" dirty="0">
                <a:solidFill>
                  <a:schemeClr val="accent2">
                    <a:lumMod val="75000"/>
                  </a:schemeClr>
                </a:solidFill>
              </a:rPr>
              <a:t>, 7(1), 3-23. doi:10.1177/2050157918761491</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Vanden </a:t>
            </a:r>
            <a:r>
              <a:rPr lang="en-GB" dirty="0" err="1">
                <a:solidFill>
                  <a:schemeClr val="accent2">
                    <a:lumMod val="75000"/>
                  </a:schemeClr>
                </a:solidFill>
              </a:rPr>
              <a:t>Abeele</a:t>
            </a:r>
            <a:r>
              <a:rPr lang="en-GB" dirty="0">
                <a:solidFill>
                  <a:schemeClr val="accent2">
                    <a:lumMod val="75000"/>
                  </a:schemeClr>
                </a:solidFill>
              </a:rPr>
              <a:t>, </a:t>
            </a:r>
            <a:r>
              <a:rPr lang="en-GB" dirty="0" err="1">
                <a:solidFill>
                  <a:schemeClr val="accent2">
                    <a:lumMod val="75000"/>
                  </a:schemeClr>
                </a:solidFill>
              </a:rPr>
              <a:t>Mariek</a:t>
            </a:r>
            <a:r>
              <a:rPr lang="en-GB" dirty="0">
                <a:solidFill>
                  <a:schemeClr val="accent2">
                    <a:lumMod val="75000"/>
                  </a:schemeClr>
                </a:solidFill>
              </a:rPr>
              <a:t> M. P. (2020</a:t>
            </a:r>
            <a:r>
              <a:rPr lang="en-GB" i="1" dirty="0">
                <a:solidFill>
                  <a:schemeClr val="accent2">
                    <a:lumMod val="75000"/>
                  </a:schemeClr>
                </a:solidFill>
              </a:rPr>
              <a:t>). Digital Wellbeing as a Dynamic Construct, Communication Theory</a:t>
            </a:r>
            <a:r>
              <a:rPr lang="en-GB" dirty="0">
                <a:solidFill>
                  <a:schemeClr val="accent2">
                    <a:lumMod val="75000"/>
                  </a:schemeClr>
                </a:solidFill>
              </a:rPr>
              <a:t>. qtaa024,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https://doi.org/10.1093/ct/qtaa024</a:t>
            </a:r>
            <a:endParaRPr lang="en-GB" dirty="0">
              <a:solidFill>
                <a:schemeClr val="accent2">
                  <a:lumMod val="75000"/>
                </a:schemeClr>
              </a:solidFill>
            </a:endParaRPr>
          </a:p>
          <a:p>
            <a:pPr marL="0" indent="0"/>
            <a:r>
              <a:rPr lang="en-GB" dirty="0">
                <a:solidFill>
                  <a:schemeClr val="accent2">
                    <a:lumMod val="75000"/>
                  </a:schemeClr>
                </a:solidFill>
              </a:rPr>
              <a:t>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6982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Peters, Dorian &amp; Calvo, Rafael &amp; Ryan, Richard. (2018). Designing for Motivation, Engagement and Wellbeing in Digital Experience. </a:t>
            </a:r>
            <a:r>
              <a:rPr lang="en-GB" i="1" dirty="0">
                <a:solidFill>
                  <a:schemeClr val="accent2">
                    <a:lumMod val="75000"/>
                  </a:schemeClr>
                </a:solidFill>
              </a:rPr>
              <a:t>Frontiers in Psychology</a:t>
            </a:r>
            <a:r>
              <a:rPr lang="en-GB" dirty="0">
                <a:solidFill>
                  <a:schemeClr val="accent2">
                    <a:lumMod val="75000"/>
                  </a:schemeClr>
                </a:solidFill>
              </a:rPr>
              <a:t>. 9. 10.3389/fpsyg.2018.00797. </a:t>
            </a:r>
          </a:p>
          <a:p>
            <a:pPr marL="342900" indent="-342900">
              <a:buFont typeface="Arial" panose="020B0604020202020204" pitchFamily="34" charset="0"/>
              <a:buChar char="•"/>
            </a:pPr>
            <a:endParaRPr lang="en-GB" dirty="0"/>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Why our screens make us less happy?</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https://support.google.com/android/answer/9079661?hl=en</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Look after my Digital Wellbeing</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1009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https://www.aao.org/eye-health/tips-prevention/digital-devices-your-eyes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https://wellbeing.google/reflect</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Designing for Motivation, Engagement, and Wellbeing in Digital Experience.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US"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Global Culture Report (2022). The O.C. Tanner Institute.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indent="-342900">
              <a:buBlip>
                <a:blip r:embed="rId6"/>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9057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Andrea Broughton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Ecorys</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Mental Health in the post-Covid workplace Key impacts of digitalisation.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Committee on Employment and Social Affairs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(2021).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Umasankar</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Boopathy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Padmavathy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&amp; Leena, N. F. (2022). Disconnect to Reconnect: Employee Wellbeing through Digital Detoxing.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Journal of Positive School Psychology</a:t>
            </a:r>
            <a:r>
              <a:rPr lang="en-GB" dirty="0">
                <a:solidFill>
                  <a:schemeClr val="accent2">
                    <a:lumMod val="75000"/>
                  </a:schemeClr>
                </a:solidFill>
                <a:ea typeface="Times New Roman" panose="02020603050405020304" pitchFamily="18" charset="0"/>
                <a:cs typeface="Times New Roman" panose="02020603050405020304" pitchFamily="18" charset="0"/>
              </a:rPr>
              <a:t>.</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6(2). 4663-4673.</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Lupton, D. (2017). Digitised embodiment. In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Digital Health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(pp. 44–59). Routledge.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https://doi.org/10.4324/9781315648835-4</a:t>
            </a: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292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Grawitch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Matthew &amp; Gottschalk, Melanie &amp;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Munz</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David. (2006). The path to a healthy workplace: A critical review linking healthy workplace practices, employee well-being, and organizational improvements.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Consulting Psychology Journal: Practice and Research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58. 129-147. 10.1037/1065-9293.58.3.129.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Strategies to overcome digital fatigue and stay connected</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10 apps to help you embrace self-care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Daily</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Teams</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Huddles</a:t>
            </a:r>
            <a:endPar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3474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How Check-Ins and Check-Outs will help you to build stronger teams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https://www.europarl.europa.eu/thinktank/es/document/IPOL_IDA(2021)695485</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dirty="0"/>
          </a:p>
          <a:p>
            <a:pPr marL="342900" indent="-342900">
              <a:buBlip>
                <a:blip r:embed="rId5"/>
              </a:buBlip>
            </a:pPr>
            <a:endParaRPr lang="en-GB" dirty="0"/>
          </a:p>
          <a:p>
            <a:pPr marL="342900" indent="-342900">
              <a:buBlip>
                <a:blip r:embed="rId5"/>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041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Promoting well-being and in particular digital well-being will have a direct benefit third sector organizations, employees and stakeholders and will improve the internal workflow. Mental health issues at are the core of many campaigns to raise awareness about mental health, encouraging people to take action and speak about inner issues. </a:t>
            </a:r>
          </a:p>
          <a:p>
            <a:pPr marL="342900" indent="-342900">
              <a:buBlip>
                <a:blip r:embed="rId3"/>
              </a:buBlip>
            </a:pPr>
            <a:r>
              <a:rPr lang="en-GB" dirty="0"/>
              <a:t>However, this is not as easy as it seems. When connected to the workplace, many feel reluctant to address their personal issues to their employers for being afraid of the consequences. </a:t>
            </a:r>
          </a:p>
          <a:p>
            <a:pPr marL="342900" indent="-342900">
              <a:buBlip>
                <a:blip r:embed="rId3"/>
              </a:buBlip>
            </a:pPr>
            <a:r>
              <a:rPr lang="en-US" dirty="0">
                <a:latin typeface="Calibri" panose="020F0502020204030204" pitchFamily="34" charset="0"/>
                <a:ea typeface="Calibri" panose="020F0502020204030204" pitchFamily="34" charset="0"/>
                <a:cs typeface="Calibri" panose="020F0502020204030204" pitchFamily="34" charset="0"/>
              </a:rPr>
              <a:t>Fostering a supportive culture helps address mental health issues.</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 </a:t>
            </a:r>
            <a:r>
              <a:rPr lang="en-US" dirty="0"/>
              <a:t>Enhancing Work and Workflow </a:t>
            </a:r>
            <a:endParaRPr lang="en-US" b="1" dirty="0"/>
          </a:p>
        </p:txBody>
      </p:sp>
    </p:spTree>
    <p:extLst>
      <p:ext uri="{BB962C8B-B14F-4D97-AF65-F5344CB8AC3E}">
        <p14:creationId xmlns:p14="http://schemas.microsoft.com/office/powerpoint/2010/main" val="28644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Digital issues have an added feature, as digital transformation has come to stay, there are not enough recommendations to adapt safely to the digital work environment, and therefore, is appreciated as a ¨gap¨ between the use of innovation and the competences needed for a correct adaptation. </a:t>
            </a:r>
          </a:p>
          <a:p>
            <a:pPr marL="342900" indent="-342900">
              <a:buBlip>
                <a:blip r:embed="rId3"/>
              </a:buBlip>
            </a:pPr>
            <a:endParaRPr lang="en-GB" dirty="0"/>
          </a:p>
          <a:p>
            <a:pPr marL="342900" indent="-342900">
              <a:buBlip>
                <a:blip r:embed="rId3"/>
              </a:buBlip>
            </a:pPr>
            <a:r>
              <a:rPr lang="en-GB" dirty="0"/>
              <a:t>In the next section we are going to explore further the role you can play as a third sector leader to better equip your team to deal with the new stresses of a digital working world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 </a:t>
            </a:r>
            <a:r>
              <a:rPr lang="en-US" dirty="0"/>
              <a:t>Bridging the Gap </a:t>
            </a:r>
            <a:endParaRPr lang="en-US" b="1" dirty="0"/>
          </a:p>
        </p:txBody>
      </p:sp>
    </p:spTree>
    <p:extLst>
      <p:ext uri="{BB962C8B-B14F-4D97-AF65-F5344CB8AC3E}">
        <p14:creationId xmlns:p14="http://schemas.microsoft.com/office/powerpoint/2010/main" val="2941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The Role of Leadership in Digital Health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06203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The traditional role of a leader has shifted significantly in the Digital Age. The success of your team is no longer decided in a boardroom but in your ability to keep a spatially diverse team happy motivated and on task in an increasingly digital world. As third sector leaders, setting an example starts with us. Our ability to balance our own digital health not only impacts our effectiveness but also serves as a beacon for our teams.</a:t>
            </a:r>
          </a:p>
          <a:p>
            <a:pPr marL="342900" indent="-342900">
              <a:buBlip>
                <a:blip r:embed="rId3"/>
              </a:buBlip>
            </a:pPr>
            <a:r>
              <a:rPr lang="en-IE" dirty="0"/>
              <a:t>Leading by example means embracing a holistic approach to digital wellness. It's about more than just enforcing policies; it's about embodying the values of balance and wellbeing in our daily interactions with technology.</a:t>
            </a:r>
          </a:p>
          <a:p>
            <a:pPr marL="342900" indent="-342900">
              <a:buBlip>
                <a:blip r:embed="rId3"/>
              </a:buBlip>
            </a:pP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Introducing Leadership and Digital Health </a:t>
            </a:r>
            <a:endParaRPr lang="en-ZA" dirty="0"/>
          </a:p>
        </p:txBody>
      </p:sp>
    </p:spTree>
    <p:extLst>
      <p:ext uri="{BB962C8B-B14F-4D97-AF65-F5344CB8AC3E}">
        <p14:creationId xmlns:p14="http://schemas.microsoft.com/office/powerpoint/2010/main" val="280066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Yet, our leadership journey goes further. We must recognize that each member of our team has unique needs and challenges when it comes to their digital health. Understanding these needs and fostering a culture of empathy and support is integral.</a:t>
            </a:r>
          </a:p>
          <a:p>
            <a:pPr marL="342900" indent="-342900">
              <a:buBlip>
                <a:blip r:embed="rId3"/>
              </a:buBlip>
            </a:pPr>
            <a:r>
              <a:rPr lang="en-US" dirty="0"/>
              <a:t>Through this section, we'll explore the multifaceted role of leadership in digital health. From creating positive work cultures to providing resources for employee wellbeing, we'll delve into the responsibilities and practices that define exceptional digital health leadership.</a:t>
            </a:r>
          </a:p>
          <a:p>
            <a:pPr marL="342900" indent="-342900">
              <a:buBlip>
                <a:blip r:embed="rId3"/>
              </a:buBlip>
            </a:pPr>
            <a:r>
              <a:rPr lang="en-US" dirty="0"/>
              <a:t>Join us on this journey to discover how exemplary leadership not only drives organizational success but also enhances the lives of our valued employees.</a:t>
            </a: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Introducing Leadership and Digital Health </a:t>
            </a:r>
            <a:endParaRPr lang="en-ZA" dirty="0"/>
          </a:p>
        </p:txBody>
      </p:sp>
    </p:spTree>
    <p:extLst>
      <p:ext uri="{BB962C8B-B14F-4D97-AF65-F5344CB8AC3E}">
        <p14:creationId xmlns:p14="http://schemas.microsoft.com/office/powerpoint/2010/main" val="422394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2319301"/>
            <a:ext cx="7631868" cy="3291086"/>
          </a:xfrm>
        </p:spPr>
        <p:txBody>
          <a:bodyPr/>
          <a:lstStyle/>
          <a:p>
            <a:pPr marL="342900" indent="-342900">
              <a:buClr>
                <a:schemeClr val="accent2"/>
              </a:buClr>
              <a:buFont typeface="Arial" panose="020B0604020202020204" pitchFamily="34" charset="0"/>
              <a:buChar char="•"/>
            </a:pPr>
            <a:r>
              <a:rPr lang="en-US" dirty="0"/>
              <a:t>A workload is the amount of work done by someone or something. Generally, is the amount of work that workers can get done in a specific amount of time.</a:t>
            </a:r>
          </a:p>
          <a:p>
            <a:pPr marL="342900" indent="-342900">
              <a:buClr>
                <a:schemeClr val="accent2"/>
              </a:buClr>
              <a:buFont typeface="Arial" panose="020B0604020202020204" pitchFamily="34" charset="0"/>
              <a:buChar char="•"/>
            </a:pPr>
            <a:r>
              <a:rPr lang="en-US" dirty="0"/>
              <a:t>Before the Covid-19 pandemic the workload of employees was  generally seen as consistent. </a:t>
            </a:r>
          </a:p>
          <a:p>
            <a:pPr marL="342900" indent="-342900">
              <a:buClr>
                <a:schemeClr val="accent2"/>
              </a:buClr>
              <a:buFont typeface="Arial" panose="020B0604020202020204" pitchFamily="34" charset="0"/>
              <a:buChar char="•"/>
            </a:pPr>
            <a:r>
              <a:rPr lang="en-US" dirty="0"/>
              <a:t>However, since changed workplace approaches that Covid-19 pandemic brought in, it has dramatically changed the way people work within the third sector. </a:t>
            </a:r>
            <a:endParaRPr lang="en-GB" dirty="0"/>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1104338"/>
            <a:ext cx="7541920" cy="992652"/>
          </a:xfrm>
        </p:spPr>
        <p:txBody>
          <a:bodyPr/>
          <a:lstStyle/>
          <a:p>
            <a:r>
              <a:rPr lang="en-US" b="1" dirty="0"/>
              <a:t>Leadership and Digital Health:</a:t>
            </a:r>
            <a:r>
              <a:rPr lang="en-US" dirty="0"/>
              <a:t> Workload </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242526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8" y="2222461"/>
            <a:ext cx="4990998" cy="3025975"/>
          </a:xfrm>
        </p:spPr>
        <p:txBody>
          <a:bodyPr/>
          <a:lstStyle/>
          <a:p>
            <a:pPr marL="342900" indent="-342900">
              <a:buClr>
                <a:schemeClr val="accent2"/>
              </a:buClr>
              <a:buFont typeface="Arial" panose="020B0604020202020204" pitchFamily="34" charset="0"/>
              <a:buChar char="•"/>
            </a:pPr>
            <a:r>
              <a:rPr lang="en-US" dirty="0"/>
              <a:t>The good news is as a manager, you can make some recommendations to your team members and try to help ensure that they are as healthy as possible.</a:t>
            </a:r>
          </a:p>
          <a:p>
            <a:pPr marL="342900" indent="-342900">
              <a:buClr>
                <a:schemeClr val="accent2"/>
              </a:buClr>
              <a:buFont typeface="Arial" panose="020B0604020202020204" pitchFamily="34" charset="0"/>
              <a:buChar char="•"/>
            </a:pPr>
            <a:r>
              <a:rPr lang="en-US" dirty="0"/>
              <a:t>In this section we will look at some of the ways team members can assist their employees so they do not experience the negatives that a digital workload can bring. </a:t>
            </a:r>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85416" y="616912"/>
            <a:ext cx="4990998" cy="992652"/>
          </a:xfrm>
        </p:spPr>
        <p:txBody>
          <a:bodyPr/>
          <a:lstStyle/>
          <a:p>
            <a:r>
              <a:rPr lang="en-US" b="1" dirty="0"/>
              <a:t>Can you Improve your Team Member’s  Workload?</a:t>
            </a:r>
            <a:endParaRPr lang="en-US" dirty="0"/>
          </a:p>
          <a:p>
            <a:endParaRPr lang="en-IE" dirty="0"/>
          </a:p>
        </p:txBody>
      </p:sp>
      <p:pic>
        <p:nvPicPr>
          <p:cNvPr id="16" name="Picture Placeholder 15">
            <a:extLst>
              <a:ext uri="{FF2B5EF4-FFF2-40B4-BE49-F238E27FC236}">
                <a16:creationId xmlns:a16="http://schemas.microsoft.com/office/drawing/2014/main" id="{55169A79-4691-2E0B-102A-AEB9031B086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Lst>
          </a:blip>
          <a:srcRect t="36" b="43944"/>
          <a:stretch/>
        </p:blipFill>
        <p:spPr>
          <a:xfrm>
            <a:off x="6096001" y="1452564"/>
            <a:ext cx="6096000" cy="4255968"/>
          </a:xfrm>
        </p:spPr>
      </p:pic>
    </p:spTree>
    <p:extLst>
      <p:ext uri="{BB962C8B-B14F-4D97-AF65-F5344CB8AC3E}">
        <p14:creationId xmlns:p14="http://schemas.microsoft.com/office/powerpoint/2010/main" val="151747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US" dirty="0"/>
              <a:t>A work-life balance is the intersection of how much time we spend working versus how much time we spend outside of work.</a:t>
            </a:r>
          </a:p>
          <a:p>
            <a:pPr marL="0" indent="0"/>
            <a:r>
              <a:rPr lang="en-US" b="1" dirty="0">
                <a:solidFill>
                  <a:schemeClr val="accent2"/>
                </a:solidFill>
              </a:rPr>
              <a:t>When team members have a positive work-life balance it can lead to:</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Creating a Better Work-Life Balance </a:t>
            </a:r>
            <a:endParaRPr lang="en-ZA" dirty="0"/>
          </a:p>
        </p:txBody>
      </p:sp>
      <p:graphicFrame>
        <p:nvGraphicFramePr>
          <p:cNvPr id="2" name="Table 2">
            <a:extLst>
              <a:ext uri="{FF2B5EF4-FFF2-40B4-BE49-F238E27FC236}">
                <a16:creationId xmlns:a16="http://schemas.microsoft.com/office/drawing/2014/main" id="{B4D4B42E-0AC6-FD3D-D1FB-15F2BDFA33AF}"/>
              </a:ext>
            </a:extLst>
          </p:cNvPr>
          <p:cNvGraphicFramePr>
            <a:graphicFrameLocks noGrp="1"/>
          </p:cNvGraphicFramePr>
          <p:nvPr>
            <p:extLst>
              <p:ext uri="{D42A27DB-BD31-4B8C-83A1-F6EECF244321}">
                <p14:modId xmlns:p14="http://schemas.microsoft.com/office/powerpoint/2010/main" val="4059372630"/>
              </p:ext>
            </p:extLst>
          </p:nvPr>
        </p:nvGraphicFramePr>
        <p:xfrm>
          <a:off x="1604533" y="3238500"/>
          <a:ext cx="8982934" cy="2491747"/>
        </p:xfrm>
        <a:graphic>
          <a:graphicData uri="http://schemas.openxmlformats.org/drawingml/2006/table">
            <a:tbl>
              <a:tblPr firstRow="1" bandRow="1">
                <a:tableStyleId>{5C22544A-7EE6-4342-B048-85BDC9FD1C3A}</a:tableStyleId>
              </a:tblPr>
              <a:tblGrid>
                <a:gridCol w="4525234">
                  <a:extLst>
                    <a:ext uri="{9D8B030D-6E8A-4147-A177-3AD203B41FA5}">
                      <a16:colId xmlns:a16="http://schemas.microsoft.com/office/drawing/2014/main" val="2742577859"/>
                    </a:ext>
                  </a:extLst>
                </a:gridCol>
                <a:gridCol w="4457700">
                  <a:extLst>
                    <a:ext uri="{9D8B030D-6E8A-4147-A177-3AD203B41FA5}">
                      <a16:colId xmlns:a16="http://schemas.microsoft.com/office/drawing/2014/main" val="2374782604"/>
                    </a:ext>
                  </a:extLst>
                </a:gridCol>
              </a:tblGrid>
              <a:tr h="567690">
                <a:tc>
                  <a:txBody>
                    <a:bodyPr/>
                    <a:lstStyle/>
                    <a:p>
                      <a:pPr marL="342900" indent="-342900" algn="l">
                        <a:buClr>
                          <a:schemeClr val="accent2"/>
                        </a:buClr>
                        <a:buFont typeface="Arial" panose="020B0604020202020204" pitchFamily="34" charset="0"/>
                        <a:buChar char="•"/>
                      </a:pPr>
                      <a:r>
                        <a:rPr lang="en-US" sz="2400" b="0" dirty="0">
                          <a:solidFill>
                            <a:srgbClr val="000000"/>
                          </a:solidFill>
                        </a:rPr>
                        <a:t>Lower levels of stress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Reduced absenteeism</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2119949"/>
                  </a:ext>
                </a:extLst>
              </a:tr>
              <a:tr h="525780">
                <a:tc>
                  <a:txBody>
                    <a:bodyPr/>
                    <a:lstStyle/>
                    <a:p>
                      <a:pPr marL="342900" indent="-342900" algn="l">
                        <a:buClr>
                          <a:schemeClr val="accent2"/>
                        </a:buClr>
                        <a:buFont typeface="Arial" panose="020B0604020202020204" pitchFamily="34" charset="0"/>
                        <a:buChar char="•"/>
                      </a:pPr>
                      <a:r>
                        <a:rPr lang="en-IE" sz="2400" b="0" dirty="0">
                          <a:solidFill>
                            <a:srgbClr val="000000"/>
                          </a:solidFill>
                        </a:rPr>
                        <a:t>Lower risk of burnout</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Greater levels of organizational commitment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927434"/>
                  </a:ext>
                </a:extLst>
              </a:tr>
              <a:tr h="845827">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A greater sense of well-being</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Increased productivity</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4834615"/>
                  </a:ext>
                </a:extLst>
              </a:tr>
            </a:tbl>
          </a:graphicData>
        </a:graphic>
      </p:graphicFrame>
    </p:spTree>
    <p:extLst>
      <p:ext uri="{BB962C8B-B14F-4D97-AF65-F5344CB8AC3E}">
        <p14:creationId xmlns:p14="http://schemas.microsoft.com/office/powerpoint/2010/main" val="88917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2052601"/>
            <a:ext cx="7541920" cy="3291086"/>
          </a:xfrm>
        </p:spPr>
        <p:txBody>
          <a:bodyPr/>
          <a:lstStyle/>
          <a:p>
            <a:pPr marL="342900" indent="-342900">
              <a:buClr>
                <a:schemeClr val="accent2"/>
              </a:buClr>
              <a:buFont typeface="Arial" panose="020B0604020202020204" pitchFamily="34" charset="0"/>
              <a:buChar char="•"/>
            </a:pPr>
            <a:r>
              <a:rPr lang="en-US" dirty="0"/>
              <a:t>Work-life balance hinges on various factors, including heavy workloads and longer hours. Personal situations, such as parenting or heightened home responsibilities, can also sway the equilibrium.</a:t>
            </a:r>
          </a:p>
          <a:p>
            <a:pPr marL="342900" indent="-342900">
              <a:buClr>
                <a:schemeClr val="accent2"/>
              </a:buClr>
              <a:buFont typeface="Arial" panose="020B0604020202020204" pitchFamily="34" charset="0"/>
              <a:buChar char="•"/>
            </a:pPr>
            <a:r>
              <a:rPr lang="en-US" dirty="0"/>
              <a:t>Work-life balance is inherently personal and varies from one employee to another. As employers, you should remain attuned to these individual needs, providing tailored support to foster a harmonious work-life blend.</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1104338"/>
            <a:ext cx="7541920" cy="992652"/>
          </a:xfrm>
        </p:spPr>
        <p:txBody>
          <a:bodyPr/>
          <a:lstStyle/>
          <a:p>
            <a:r>
              <a:rPr lang="en-US" b="1" dirty="0"/>
              <a:t>What can Impact a Work-life Balance? </a:t>
            </a:r>
            <a:endParaRPr lang="en-US"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19870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Introduction to Digital Health and Wellbeing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“Everyone can be great because everyone can serve.”</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The Role of Leadership in Digital Health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Identifying Digital Health Challenges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Outline</a:t>
            </a:r>
            <a:endParaRPr lang="en-US" dirty="0"/>
          </a:p>
        </p:txBody>
      </p:sp>
      <p:sp>
        <p:nvSpPr>
          <p:cNvPr id="2" name="Text Placeholder 1">
            <a:extLst>
              <a:ext uri="{FF2B5EF4-FFF2-40B4-BE49-F238E27FC236}">
                <a16:creationId xmlns:a16="http://schemas.microsoft.com/office/drawing/2014/main" id="{5299F476-A48D-439A-B59B-B1202D6CFABC}"/>
              </a:ext>
            </a:extLst>
          </p:cNvPr>
          <p:cNvSpPr>
            <a:spLocks noGrp="1"/>
          </p:cNvSpPr>
          <p:nvPr>
            <p:ph type="body" sz="quarter" idx="33"/>
          </p:nvPr>
        </p:nvSpPr>
        <p:spPr/>
        <p:txBody>
          <a:bodyPr/>
          <a:lstStyle/>
          <a:p>
            <a:r>
              <a:rPr lang="en-IE" dirty="0"/>
              <a:t>04</a:t>
            </a:r>
          </a:p>
        </p:txBody>
      </p:sp>
      <p:sp>
        <p:nvSpPr>
          <p:cNvPr id="3" name="Text Placeholder 2">
            <a:extLst>
              <a:ext uri="{FF2B5EF4-FFF2-40B4-BE49-F238E27FC236}">
                <a16:creationId xmlns:a16="http://schemas.microsoft.com/office/drawing/2014/main" id="{A89DADC3-55A1-3900-2868-F84DE89ADDA2}"/>
              </a:ext>
            </a:extLst>
          </p:cNvPr>
          <p:cNvSpPr>
            <a:spLocks noGrp="1"/>
          </p:cNvSpPr>
          <p:nvPr>
            <p:ph type="body" sz="quarter" idx="34"/>
          </p:nvPr>
        </p:nvSpPr>
        <p:spPr/>
        <p:txBody>
          <a:bodyPr/>
          <a:lstStyle/>
          <a:p>
            <a:r>
              <a:rPr lang="en-US" dirty="0"/>
              <a:t>Strategies for Digital Health Management and Assessment </a:t>
            </a:r>
          </a:p>
        </p:txBody>
      </p:sp>
      <p:sp>
        <p:nvSpPr>
          <p:cNvPr id="4" name="Text Placeholder 3">
            <a:extLst>
              <a:ext uri="{FF2B5EF4-FFF2-40B4-BE49-F238E27FC236}">
                <a16:creationId xmlns:a16="http://schemas.microsoft.com/office/drawing/2014/main" id="{5D766900-84A1-63E3-6CE0-9D1D905BE466}"/>
              </a:ext>
            </a:extLst>
          </p:cNvPr>
          <p:cNvSpPr>
            <a:spLocks noGrp="1"/>
          </p:cNvSpPr>
          <p:nvPr>
            <p:ph type="body" sz="quarter" idx="35"/>
          </p:nvPr>
        </p:nvSpPr>
        <p:spPr/>
        <p:txBody>
          <a:bodyPr/>
          <a:lstStyle/>
          <a:p>
            <a:r>
              <a:rPr lang="en-IE" dirty="0"/>
              <a:t>05</a:t>
            </a:r>
          </a:p>
        </p:txBody>
      </p:sp>
      <p:sp>
        <p:nvSpPr>
          <p:cNvPr id="5" name="Text Placeholder 4">
            <a:extLst>
              <a:ext uri="{FF2B5EF4-FFF2-40B4-BE49-F238E27FC236}">
                <a16:creationId xmlns:a16="http://schemas.microsoft.com/office/drawing/2014/main" id="{40895347-E5F8-C1FD-DC51-958249C9A6A5}"/>
              </a:ext>
            </a:extLst>
          </p:cNvPr>
          <p:cNvSpPr>
            <a:spLocks noGrp="1"/>
          </p:cNvSpPr>
          <p:nvPr>
            <p:ph type="body" sz="quarter" idx="36"/>
          </p:nvPr>
        </p:nvSpPr>
        <p:spPr/>
        <p:txBody>
          <a:bodyPr/>
          <a:lstStyle/>
          <a:p>
            <a:r>
              <a:rPr lang="en-US" dirty="0"/>
              <a:t>Empowering Others for Digital Health </a:t>
            </a:r>
          </a:p>
        </p:txBody>
      </p:sp>
    </p:spTree>
    <p:extLst>
      <p:ext uri="{BB962C8B-B14F-4D97-AF65-F5344CB8AC3E}">
        <p14:creationId xmlns:p14="http://schemas.microsoft.com/office/powerpoint/2010/main" val="239626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9" grpId="0" build="p"/>
      <p:bldP spid="20" grpId="0" build="p"/>
      <p:bldP spid="21" grpId="0" build="p"/>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7" y="2909851"/>
            <a:ext cx="4867011" cy="3291086"/>
          </a:xfrm>
        </p:spPr>
        <p:txBody>
          <a:bodyPr/>
          <a:lstStyle/>
          <a:p>
            <a:pPr marL="342900" indent="-342900">
              <a:buClr>
                <a:schemeClr val="accent2"/>
              </a:buClr>
              <a:buFont typeface="Arial" panose="020B0604020202020204" pitchFamily="34" charset="0"/>
              <a:buChar char="•"/>
            </a:pPr>
            <a:r>
              <a:rPr lang="en-US" dirty="0"/>
              <a:t>Check out the following YouTube </a:t>
            </a:r>
            <a:r>
              <a:rPr lang="en-US" dirty="0">
                <a:hlinkClick r:id="rId3"/>
              </a:rPr>
              <a:t>video</a:t>
            </a:r>
            <a:r>
              <a:rPr lang="en-US" dirty="0"/>
              <a:t> to help improve your learning outcomes. In this Ted series, the speaker explores three ways to improve work-life balance</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833092"/>
            <a:ext cx="4990998" cy="992652"/>
          </a:xfrm>
        </p:spPr>
        <p:txBody>
          <a:bodyPr/>
          <a:lstStyle/>
          <a:p>
            <a:r>
              <a:rPr lang="en-US" b="1" dirty="0"/>
              <a:t>3 rules for better work-life balance </a:t>
            </a:r>
            <a:r>
              <a:rPr lang="en-US" dirty="0"/>
              <a:t>| </a:t>
            </a:r>
            <a:br>
              <a:rPr lang="en-US" dirty="0"/>
            </a:br>
            <a:r>
              <a:rPr lang="en-US" dirty="0"/>
              <a:t>The Way We Work, a TED series</a:t>
            </a:r>
          </a:p>
          <a:p>
            <a:endParaRPr lang="en-ZA" dirty="0"/>
          </a:p>
        </p:txBody>
      </p:sp>
      <p:pic>
        <p:nvPicPr>
          <p:cNvPr id="5" name="Picture Placeholder 4">
            <a:hlinkClick r:id="rId3"/>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3" t="974" r="33893" b="-974"/>
          <a:stretch/>
        </p:blipFill>
        <p:spPr>
          <a:xfrm>
            <a:off x="7061200" y="1201447"/>
            <a:ext cx="5130800" cy="3913188"/>
          </a:xfrm>
          <a:prstGeom prst="rect">
            <a:avLst/>
          </a:prstGeom>
        </p:spPr>
      </p:pic>
      <p:sp>
        <p:nvSpPr>
          <p:cNvPr id="4" name="Oval 3">
            <a:extLst>
              <a:ext uri="{FF2B5EF4-FFF2-40B4-BE49-F238E27FC236}">
                <a16:creationId xmlns:a16="http://schemas.microsoft.com/office/drawing/2014/main" id="{A7D3711A-BDBC-AB4A-1FA1-680BAE95D86E}"/>
              </a:ext>
            </a:extLst>
          </p:cNvPr>
          <p:cNvSpPr/>
          <p:nvPr/>
        </p:nvSpPr>
        <p:spPr>
          <a:xfrm>
            <a:off x="10186875" y="465177"/>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WATCH</a:t>
            </a:r>
            <a:r>
              <a:rPr lang="en-US" dirty="0"/>
              <a:t> </a:t>
            </a:r>
            <a:endParaRPr lang="en-IE" dirty="0"/>
          </a:p>
        </p:txBody>
      </p:sp>
    </p:spTree>
    <p:extLst>
      <p:ext uri="{BB962C8B-B14F-4D97-AF65-F5344CB8AC3E}">
        <p14:creationId xmlns:p14="http://schemas.microsoft.com/office/powerpoint/2010/main" val="1398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Your team members will have specific hours that they are supposed to work each week. While this will change depending on the organization, flexibility is something that is important when trying to create a better work-life balance.</a:t>
            </a:r>
          </a:p>
          <a:p>
            <a:pPr marL="342900" indent="-342900">
              <a:buBlip>
                <a:blip r:embed="rId3"/>
              </a:buBlip>
            </a:pPr>
            <a:r>
              <a:rPr lang="en-US" dirty="0"/>
              <a:t>Whilst a short text or email may not sound like much time spent working outside of normal hours, research suggests that the time team members spend communicating outside of working hours can add up. </a:t>
            </a:r>
          </a:p>
          <a:p>
            <a:pPr marL="342900" indent="-342900">
              <a:buBlip>
                <a:blip r:embed="rId3"/>
              </a:buBlip>
            </a:pPr>
            <a:r>
              <a:rPr lang="en-US" dirty="0"/>
              <a:t>This time can take away from quality personal time with family, as well as take a toll on the individual.</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Regulating Work Hours </a:t>
            </a:r>
            <a:endParaRPr lang="en-ZA" dirty="0"/>
          </a:p>
        </p:txBody>
      </p:sp>
    </p:spTree>
    <p:extLst>
      <p:ext uri="{BB962C8B-B14F-4D97-AF65-F5344CB8AC3E}">
        <p14:creationId xmlns:p14="http://schemas.microsoft.com/office/powerpoint/2010/main" val="183504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So how can we make sure that team members stick to their work hours, and foster a positive environment for a better work life balance?</a:t>
            </a:r>
          </a:p>
          <a:p>
            <a:pPr marL="342900" indent="-342900">
              <a:buBlip>
                <a:blip r:embed="rId3"/>
              </a:buBlip>
            </a:pPr>
            <a:r>
              <a:rPr lang="en-US" dirty="0"/>
              <a:t>Firstly, it is important to reduce any forms of ambiguity. Make sure all workers know what their hours are per week and what work they are supposed to do in a week.</a:t>
            </a:r>
          </a:p>
          <a:p>
            <a:pPr marL="342900" indent="-342900">
              <a:buBlip>
                <a:blip r:embed="rId3"/>
              </a:buBlip>
            </a:pPr>
            <a:r>
              <a:rPr lang="en-US" dirty="0"/>
              <a:t>If your organization keeps track of team member hours, try identifying when people are working and when they shouldn’t be. Are some of the team eager to respond to an email or text outside of normal working hours? Sometimes it is necessary to encourage them to switch off, and make sure they understand what is expected of them.</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Reduce Worker Ambiguity </a:t>
            </a:r>
            <a:endParaRPr lang="en-ZA" dirty="0"/>
          </a:p>
        </p:txBody>
      </p:sp>
    </p:spTree>
    <p:extLst>
      <p:ext uri="{BB962C8B-B14F-4D97-AF65-F5344CB8AC3E}">
        <p14:creationId xmlns:p14="http://schemas.microsoft.com/office/powerpoint/2010/main" val="191275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chemeClr val="accent2"/>
              </a:buClr>
              <a:buFont typeface="Arial" panose="020B0604020202020204" pitchFamily="34" charset="0"/>
              <a:buChar char="•"/>
            </a:pPr>
            <a:r>
              <a:rPr lang="en-US" dirty="0"/>
              <a:t>Reach out to team members who are working over the allocated hours of work and make see if their needs are met. </a:t>
            </a:r>
          </a:p>
          <a:p>
            <a:pPr marL="342900" indent="-342900">
              <a:buClr>
                <a:schemeClr val="accent2"/>
              </a:buClr>
              <a:buFont typeface="Wingdings" panose="05000000000000000000" pitchFamily="2" charset="2"/>
              <a:buChar char="Ø"/>
            </a:pPr>
            <a:r>
              <a:rPr lang="en-US" sz="2000" b="1" dirty="0"/>
              <a:t>Do they need advice on how to handle certain tasks?</a:t>
            </a:r>
          </a:p>
          <a:p>
            <a:pPr marL="342900" indent="-342900">
              <a:buClr>
                <a:schemeClr val="accent2"/>
              </a:buClr>
              <a:buFont typeface="Wingdings" panose="05000000000000000000" pitchFamily="2" charset="2"/>
              <a:buChar char="Ø"/>
            </a:pPr>
            <a:r>
              <a:rPr lang="en-US" sz="2000" b="1" dirty="0"/>
              <a:t>Is the number of hours they spend on work beneficial?</a:t>
            </a:r>
          </a:p>
          <a:p>
            <a:pPr marL="342900" indent="-342900">
              <a:buClr>
                <a:schemeClr val="accent2"/>
              </a:buClr>
              <a:buFont typeface="Wingdings" panose="05000000000000000000" pitchFamily="2" charset="2"/>
              <a:buChar char="Ø"/>
            </a:pPr>
            <a:r>
              <a:rPr lang="en-US" sz="2000" b="1" dirty="0"/>
              <a:t>Do they require additional resources to maximize their productivity?</a:t>
            </a:r>
          </a:p>
          <a:p>
            <a:pPr marL="342900" indent="-342900">
              <a:buClr>
                <a:schemeClr val="accent2"/>
              </a:buClr>
              <a:buFont typeface="Arial" panose="020B0604020202020204" pitchFamily="34" charset="0"/>
              <a:buChar char="•"/>
            </a:pPr>
            <a:r>
              <a:rPr lang="en-US" dirty="0"/>
              <a:t>Focus groups may also be beneficial to team members. Sometimes they might not want to mention something that is bothering them on their own, but when they are in a group,  they are comfortable discussing potential issues that they might face, or what they might need from their employer. These can be held virtually or in person.</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Reach Out And Meet team members Regularly</a:t>
            </a:r>
          </a:p>
        </p:txBody>
      </p:sp>
    </p:spTree>
    <p:extLst>
      <p:ext uri="{BB962C8B-B14F-4D97-AF65-F5344CB8AC3E}">
        <p14:creationId xmlns:p14="http://schemas.microsoft.com/office/powerpoint/2010/main" val="3839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1443001"/>
            <a:ext cx="7541920" cy="3291086"/>
          </a:xfrm>
        </p:spPr>
        <p:txBody>
          <a:bodyPr/>
          <a:lstStyle/>
          <a:p>
            <a:pPr marL="342900" indent="-342900">
              <a:buClr>
                <a:schemeClr val="accent2"/>
              </a:buClr>
              <a:buFont typeface="Arial" panose="020B0604020202020204" pitchFamily="34" charset="0"/>
              <a:buChar char="•"/>
            </a:pPr>
            <a:r>
              <a:rPr lang="en-US" dirty="0"/>
              <a:t>Workplace culture is a complex concept, but one consistent finding is that often the culture of an organisation comes from the people at the top, that is the leaders of the third sector organisation often set the example that employees follow.</a:t>
            </a:r>
          </a:p>
          <a:p>
            <a:pPr marL="342900" indent="-342900">
              <a:buClr>
                <a:schemeClr val="accent2"/>
              </a:buClr>
              <a:buFont typeface="Arial" panose="020B0604020202020204" pitchFamily="34" charset="0"/>
              <a:buChar char="•"/>
            </a:pPr>
            <a:r>
              <a:rPr lang="en-US" dirty="0"/>
              <a:t>When team members receive work communications outside of work hours from you as leader, they might feel that it is the norm to respond immediately.</a:t>
            </a:r>
          </a:p>
          <a:p>
            <a:pPr marL="342900" indent="-342900">
              <a:buClr>
                <a:schemeClr val="accent2"/>
              </a:buClr>
              <a:buFont typeface="Arial" panose="020B0604020202020204" pitchFamily="34" charset="0"/>
              <a:buChar char="•"/>
            </a:pPr>
            <a:r>
              <a:rPr lang="en-US" dirty="0"/>
              <a:t>While putting in additional hours may sometimes be necessary to keep your organizations services going, try to refrain from contacting team members outside of their hours and giving them the right to disconnect. </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35671" y="704288"/>
            <a:ext cx="7541920" cy="992652"/>
          </a:xfrm>
        </p:spPr>
        <p:txBody>
          <a:bodyPr/>
          <a:lstStyle/>
          <a:p>
            <a:r>
              <a:rPr lang="en-US" b="1" dirty="0"/>
              <a:t>Encouraging a Culture Of Switching Off</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314023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In the earlier section, practical tips and models were presented to offer an overview of what digital fatigue is. </a:t>
            </a:r>
          </a:p>
          <a:p>
            <a:pPr marL="342900" indent="-342900">
              <a:buBlip>
                <a:blip r:embed="rId3"/>
              </a:buBlip>
            </a:pPr>
            <a:endParaRPr lang="en-GB" dirty="0"/>
          </a:p>
          <a:p>
            <a:pPr marL="342900" indent="-342900">
              <a:buBlip>
                <a:blip r:embed="rId3"/>
              </a:buBlip>
            </a:pPr>
            <a:r>
              <a:rPr lang="en-GB" dirty="0"/>
              <a:t>In this section, a list of useful resources for employers has been addressed to be an easy-to-use practical guide to prevent  digital fatigue, based on the research ¨Global Culture Report¨. The O.C Tanner has researched the rapid change of workplaces around the world with the rise of digitalization.</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Useful Resources </a:t>
            </a:r>
            <a:r>
              <a:rPr lang="en-GB"/>
              <a:t>for Employers</a:t>
            </a:r>
            <a:endParaRPr lang="en-US" dirty="0"/>
          </a:p>
        </p:txBody>
      </p:sp>
      <p:pic>
        <p:nvPicPr>
          <p:cNvPr id="6" name="Gráfico 5" descr="Cámara de vídeo con relleno sólido">
            <a:extLst>
              <a:ext uri="{FF2B5EF4-FFF2-40B4-BE49-F238E27FC236}">
                <a16:creationId xmlns:a16="http://schemas.microsoft.com/office/drawing/2014/main" id="{383256BA-130F-5C1C-A0B0-DCDE890DE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4852008"/>
            <a:ext cx="1022017" cy="1022017"/>
          </a:xfrm>
          <a:prstGeom prst="rect">
            <a:avLst/>
          </a:prstGeom>
        </p:spPr>
      </p:pic>
      <p:sp>
        <p:nvSpPr>
          <p:cNvPr id="7" name="CuadroTexto 5">
            <a:extLst>
              <a:ext uri="{FF2B5EF4-FFF2-40B4-BE49-F238E27FC236}">
                <a16:creationId xmlns:a16="http://schemas.microsoft.com/office/drawing/2014/main" id="{21A35FE9-FC75-91D1-8242-54847127303A}"/>
              </a:ext>
            </a:extLst>
          </p:cNvPr>
          <p:cNvSpPr txBox="1"/>
          <p:nvPr/>
        </p:nvSpPr>
        <p:spPr>
          <a:xfrm>
            <a:off x="1820398" y="5332894"/>
            <a:ext cx="6224256" cy="327077"/>
          </a:xfrm>
          <a:prstGeom prst="rect">
            <a:avLst/>
          </a:prstGeom>
          <a:noFill/>
        </p:spPr>
        <p:txBody>
          <a:bodyPr wrap="square">
            <a:spAutoFit/>
          </a:bodyPr>
          <a:lstStyle/>
          <a:p>
            <a:pPr algn="just" defTabSz="457200">
              <a:lnSpc>
                <a:spcPct val="120000"/>
              </a:lnSpc>
              <a:spcAft>
                <a:spcPts val="1000"/>
              </a:spcAft>
            </a:pPr>
            <a:r>
              <a:rPr lang="en-US"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Strategies to overcome digital fatigue and stay connected</a:t>
            </a:r>
            <a:endParaRPr lang="es-ES" sz="140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173574"/>
            <a:ext cx="10595237" cy="3272344"/>
          </a:xfrm>
        </p:spPr>
        <p:txBody>
          <a:bodyPr/>
          <a:lstStyle/>
          <a:p>
            <a:pPr marL="342900" indent="-342900">
              <a:buBlip>
                <a:blip r:embed="rId3"/>
              </a:buBlip>
            </a:pPr>
            <a:r>
              <a:rPr lang="en-GB" dirty="0"/>
              <a:t>The use of different apps could be anchored under the category of e-mental health. </a:t>
            </a:r>
          </a:p>
          <a:p>
            <a:pPr marL="342900" indent="-342900">
              <a:buBlip>
                <a:blip r:embed="rId3"/>
              </a:buBlip>
            </a:pPr>
            <a:endParaRPr lang="en-GB" dirty="0"/>
          </a:p>
          <a:p>
            <a:pPr marL="342900" indent="-342900">
              <a:buBlip>
                <a:blip r:embed="rId3"/>
              </a:buBlip>
            </a:pPr>
            <a:r>
              <a:rPr lang="en-GB" dirty="0"/>
              <a:t>Self-help includes a wide range of multimedia (text, graphics, audio, and video) and interactive elements, has different purposes such as: reducing the amount of time in front of the screen, or managing stressful situations.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Apps That Increase the Wellbeing of </a:t>
            </a:r>
            <a:r>
              <a:rPr lang="en-US" dirty="0"/>
              <a:t>Team Members </a:t>
            </a:r>
          </a:p>
        </p:txBody>
      </p:sp>
      <p:sp>
        <p:nvSpPr>
          <p:cNvPr id="7" name="CuadroTexto 5">
            <a:extLst>
              <a:ext uri="{FF2B5EF4-FFF2-40B4-BE49-F238E27FC236}">
                <a16:creationId xmlns:a16="http://schemas.microsoft.com/office/drawing/2014/main" id="{21A35FE9-FC75-91D1-8242-54847127303A}"/>
              </a:ext>
            </a:extLst>
          </p:cNvPr>
          <p:cNvSpPr txBox="1"/>
          <p:nvPr/>
        </p:nvSpPr>
        <p:spPr>
          <a:xfrm>
            <a:off x="1700476" y="5332894"/>
            <a:ext cx="6224256" cy="327077"/>
          </a:xfrm>
          <a:prstGeom prst="rect">
            <a:avLst/>
          </a:prstGeom>
          <a:noFill/>
        </p:spPr>
        <p:txBody>
          <a:bodyPr wrap="square">
            <a:spAutoFit/>
          </a:bodyPr>
          <a:lstStyle/>
          <a:p>
            <a:pPr algn="just" defTabSz="457200">
              <a:lnSpc>
                <a:spcPct val="120000"/>
              </a:lnSpc>
              <a:spcAft>
                <a:spcPts val="1000"/>
              </a:spcAft>
            </a:pPr>
            <a:r>
              <a:rPr lang="en-GB"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10 apps to help you embrace self-care</a:t>
            </a:r>
          </a:p>
        </p:txBody>
      </p:sp>
      <p:pic>
        <p:nvPicPr>
          <p:cNvPr id="8" name="Gráfico 7" descr="Libro cerrado con relleno sólido">
            <a:extLst>
              <a:ext uri="{FF2B5EF4-FFF2-40B4-BE49-F238E27FC236}">
                <a16:creationId xmlns:a16="http://schemas.microsoft.com/office/drawing/2014/main" id="{3AE4051B-08CE-3F31-0B7C-EBC29713C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708" y="4922049"/>
            <a:ext cx="821690" cy="821690"/>
          </a:xfrm>
          <a:prstGeom prst="rect">
            <a:avLst/>
          </a:prstGeom>
        </p:spPr>
      </p:pic>
    </p:spTree>
    <p:extLst>
      <p:ext uri="{BB962C8B-B14F-4D97-AF65-F5344CB8AC3E}">
        <p14:creationId xmlns:p14="http://schemas.microsoft.com/office/powerpoint/2010/main" val="3899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Awareness is an app available to download for Windows PC and Apple Mac. The main characteristic of this app is that keeps track of how much time a person has spent on the device.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IE" dirty="0">
                <a:hlinkClick r:id="rId2"/>
              </a:rPr>
              <a:t>Awareness | Futureproof (iamfutureproof.com)</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Awareness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3">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3757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16012"/>
            <a:ext cx="4867011" cy="3025975"/>
          </a:xfrm>
        </p:spPr>
        <p:txBody>
          <a:bodyPr/>
          <a:lstStyle/>
          <a:p>
            <a:pPr marL="342900" indent="-342900">
              <a:buClr>
                <a:schemeClr val="accent2"/>
              </a:buClr>
              <a:buFont typeface="Arial" panose="020B0604020202020204" pitchFamily="34" charset="0"/>
              <a:buChar char="•"/>
            </a:pPr>
            <a:r>
              <a:rPr lang="en-GB" dirty="0"/>
              <a:t>Likewise, it has an option to turn on notifications and it reproduces a sound every hour of continuous computer use.  Therefore, the principal goal of this app is to be ´aware´ of its continuous devices and encourage them to have a break. </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Awareness</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2">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814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452563"/>
            <a:ext cx="4867011" cy="3025975"/>
          </a:xfrm>
        </p:spPr>
        <p:txBody>
          <a:bodyPr/>
          <a:lstStyle/>
          <a:p>
            <a:pPr marL="342900" indent="-342900">
              <a:buClr>
                <a:schemeClr val="accent2"/>
              </a:buClr>
              <a:buFont typeface="Arial" panose="020B0604020202020204" pitchFamily="34" charset="0"/>
              <a:buChar char="•"/>
            </a:pPr>
            <a:r>
              <a:rPr lang="en-GB" dirty="0"/>
              <a:t>These apps are meditation apps that tackle a variety of topics including anxiety stress and sleep. </a:t>
            </a:r>
          </a:p>
          <a:p>
            <a:pPr marL="342900" indent="-342900">
              <a:buClr>
                <a:schemeClr val="accent2"/>
              </a:buClr>
              <a:buFont typeface="Arial" panose="020B0604020202020204" pitchFamily="34" charset="0"/>
              <a:buChar char="•"/>
            </a:pPr>
            <a:r>
              <a:rPr lang="en-GB" dirty="0"/>
              <a:t>The idea behind these apps is to be used to manage overwhelming situations caused by daily work.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hlinkClick r:id="rId2"/>
              </a:rPr>
              <a:t>Calm - The #1 App for Meditation and Sleep</a:t>
            </a:r>
            <a:endParaRPr lang="en-GB" dirty="0"/>
          </a:p>
          <a:p>
            <a:pPr marL="342900" indent="-342900">
              <a:buClr>
                <a:schemeClr val="accent2"/>
              </a:buClr>
              <a:buFont typeface="Arial" panose="020B0604020202020204" pitchFamily="34" charset="0"/>
              <a:buChar char="•"/>
            </a:pPr>
            <a:r>
              <a:rPr lang="en-GB" dirty="0">
                <a:hlinkClick r:id="rId3"/>
              </a:rPr>
              <a:t>Meditation and Sleep Made Simple - Headspace</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Calm App or Headspace</a:t>
            </a:r>
          </a:p>
        </p:txBody>
      </p:sp>
      <p:pic>
        <p:nvPicPr>
          <p:cNvPr id="7" name="Imagen 3" descr="Un pájaro parado en un cuerpo de agua&#10;&#10;Descripción generada automáticamente con confianza baja">
            <a:extLst>
              <a:ext uri="{FF2B5EF4-FFF2-40B4-BE49-F238E27FC236}">
                <a16:creationId xmlns:a16="http://schemas.microsoft.com/office/drawing/2014/main" id="{AEB17130-D9C4-3159-A04E-34F30B4BEDC0}"/>
              </a:ext>
            </a:extLst>
          </p:cNvPr>
          <p:cNvPicPr>
            <a:picLocks noGrp="1" noChangeAspect="1"/>
          </p:cNvPicPr>
          <p:nvPr>
            <p:ph type="pic" sz="quarter" idx="42"/>
          </p:nvPr>
        </p:nvPicPr>
        <p:blipFill rotWithShape="1">
          <a:blip r:embed="rId4">
            <a:grayscl/>
          </a:blip>
          <a:srcRect l="9791" r="9791"/>
          <a:stretch/>
        </p:blipFill>
        <p:spPr>
          <a:xfrm>
            <a:off x="6096000" y="1452563"/>
            <a:ext cx="6096000" cy="4256087"/>
          </a:xfrm>
          <a:prstGeom prst="rect">
            <a:avLst/>
          </a:prstGeom>
        </p:spPr>
      </p:pic>
    </p:spTree>
    <p:extLst>
      <p:ext uri="{BB962C8B-B14F-4D97-AF65-F5344CB8AC3E}">
        <p14:creationId xmlns:p14="http://schemas.microsoft.com/office/powerpoint/2010/main" val="3685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Introduction to Digital Health and Wellbeing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812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This app reminds you to have a break time while sitting all day long. </a:t>
            </a:r>
          </a:p>
          <a:p>
            <a:pPr marL="342900" indent="-342900">
              <a:buClr>
                <a:schemeClr val="accent2"/>
              </a:buClr>
              <a:buFont typeface="Arial" panose="020B0604020202020204" pitchFamily="34" charset="0"/>
              <a:buChar char="•"/>
            </a:pPr>
            <a:r>
              <a:rPr lang="en-GB" dirty="0"/>
              <a:t>As we have seen, sitting all day has several inconveniences such as low blood circulation or back and neck issues.</a:t>
            </a:r>
          </a:p>
          <a:p>
            <a:pPr marL="0" indent="0">
              <a:buClr>
                <a:schemeClr val="accent2"/>
              </a:buClr>
            </a:pPr>
            <a:endParaRPr lang="en-GB" dirty="0">
              <a:hlinkClick r:id="rId2"/>
            </a:endParaRPr>
          </a:p>
          <a:p>
            <a:pPr marL="342900" indent="-342900">
              <a:buClr>
                <a:schemeClr val="accent2"/>
              </a:buClr>
              <a:buFont typeface="Arial" panose="020B0604020202020204" pitchFamily="34" charset="0"/>
              <a:buChar char="•"/>
            </a:pPr>
            <a:r>
              <a:rPr lang="en-GB" dirty="0">
                <a:hlinkClick r:id="rId2"/>
              </a:rPr>
              <a:t>Stand Up! The Work Break Timer on the App Store (apple.com)</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939687" y="777507"/>
            <a:ext cx="4990998" cy="992652"/>
          </a:xfrm>
        </p:spPr>
        <p:txBody>
          <a:bodyPr/>
          <a:lstStyle/>
          <a:p>
            <a:r>
              <a:rPr lang="en-ZA" dirty="0"/>
              <a:t>Stand Up</a:t>
            </a:r>
          </a:p>
        </p:txBody>
      </p:sp>
      <p:pic>
        <p:nvPicPr>
          <p:cNvPr id="8" name="Imagen 6" descr="Un dibujo de una persona&#10;&#10;Descripción generada automáticamente con confianza baja">
            <a:extLst>
              <a:ext uri="{FF2B5EF4-FFF2-40B4-BE49-F238E27FC236}">
                <a16:creationId xmlns:a16="http://schemas.microsoft.com/office/drawing/2014/main" id="{99F24480-B8EF-C508-6A3F-B75F135CC984}"/>
              </a:ext>
            </a:extLst>
          </p:cNvPr>
          <p:cNvPicPr>
            <a:picLocks noGrp="1" noChangeAspect="1"/>
          </p:cNvPicPr>
          <p:nvPr>
            <p:ph type="pic" sz="quarter" idx="42"/>
          </p:nvPr>
        </p:nvPicPr>
        <p:blipFill rotWithShape="1">
          <a:blip r:embed="rId3">
            <a:grayscl/>
          </a:blip>
          <a:srcRect l="4550" t="-95" r="42" b="-95"/>
          <a:stretch/>
        </p:blipFill>
        <p:spPr>
          <a:xfrm>
            <a:off x="6096000" y="1452563"/>
            <a:ext cx="6096000" cy="4256087"/>
          </a:xfrm>
          <a:prstGeom prst="rect">
            <a:avLst/>
          </a:prstGeom>
          <a:effectLst/>
        </p:spPr>
      </p:pic>
    </p:spTree>
    <p:extLst>
      <p:ext uri="{BB962C8B-B14F-4D97-AF65-F5344CB8AC3E}">
        <p14:creationId xmlns:p14="http://schemas.microsoft.com/office/powerpoint/2010/main" val="40287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While managing teams virtually there are a couple of concepts and themes that need to be referred, to before diving into how to manage teams remotely.</a:t>
            </a:r>
          </a:p>
          <a:p>
            <a:pPr marL="342900" indent="-342900">
              <a:buClr>
                <a:schemeClr val="accent2"/>
              </a:buClr>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Managing Teams Virtually</a:t>
            </a:r>
          </a:p>
        </p:txBody>
      </p:sp>
      <p:pic>
        <p:nvPicPr>
          <p:cNvPr id="7" name="Picture Placeholder 6" descr="Captura superior de una representación de redes con figuras de palo.">
            <a:extLst>
              <a:ext uri="{FF2B5EF4-FFF2-40B4-BE49-F238E27FC236}">
                <a16:creationId xmlns:a16="http://schemas.microsoft.com/office/drawing/2014/main" id="{AFD54034-F2BD-FD66-E2A1-5FD6322CE9A0}"/>
              </a:ext>
            </a:extLst>
          </p:cNvPr>
          <p:cNvPicPr>
            <a:picLocks noGrp="1" noChangeAspect="1"/>
          </p:cNvPicPr>
          <p:nvPr>
            <p:ph type="pic" sz="quarter" idx="42"/>
          </p:nvPr>
        </p:nvPicPr>
        <p:blipFill>
          <a:blip r:embed="rId2">
            <a:grayscl/>
          </a:blip>
          <a:srcRect l="2343" r="2343"/>
          <a:stretch/>
        </p:blipFill>
        <p:spPr>
          <a:xfrm>
            <a:off x="6096000" y="1452563"/>
            <a:ext cx="6096000" cy="4256087"/>
          </a:xfrm>
          <a:prstGeom prst="rect">
            <a:avLst/>
          </a:prstGeom>
          <a:effectLst/>
        </p:spPr>
      </p:pic>
    </p:spTree>
    <p:extLst>
      <p:ext uri="{BB962C8B-B14F-4D97-AF65-F5344CB8AC3E}">
        <p14:creationId xmlns:p14="http://schemas.microsoft.com/office/powerpoint/2010/main" val="1056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92828"/>
            <a:ext cx="5040405" cy="3272344"/>
          </a:xfrm>
        </p:spPr>
        <p:txBody>
          <a:bodyPr/>
          <a:lstStyle/>
          <a:p>
            <a:pPr marL="342900" indent="-342900">
              <a:buBlip>
                <a:blip r:embed="rId5"/>
              </a:buBlip>
            </a:pPr>
            <a:r>
              <a:rPr lang="en-GB" dirty="0"/>
              <a:t>As addressed by Andrea Broughton in her presentation about Mental Health in the post-Covid workplace (2021), during the Committee on Employment and Social Affairs there are some benefits and risks while remote working. </a:t>
            </a:r>
          </a:p>
          <a:p>
            <a:pPr marL="0" indent="0"/>
            <a:endParaRPr lang="en-GB" dirty="0"/>
          </a:p>
          <a:p>
            <a:pPr marL="0" indent="0" algn="ctr"/>
            <a:r>
              <a:rPr lang="en-GB" b="1" dirty="0">
                <a:solidFill>
                  <a:schemeClr val="bg1"/>
                </a:solidFill>
              </a:rPr>
              <a:t> </a:t>
            </a:r>
            <a:r>
              <a:rPr lang="en-GB" b="1" dirty="0">
                <a:solidFill>
                  <a:schemeClr val="bg1"/>
                </a:solidFill>
                <a:highlight>
                  <a:srgbClr val="008000"/>
                </a:highlight>
              </a:rPr>
              <a:t>To view, click on picture and then click play</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Managing Teams Virtually</a:t>
            </a:r>
          </a:p>
        </p:txBody>
      </p:sp>
      <p:pic>
        <p:nvPicPr>
          <p:cNvPr id="9" name="Benefits of teleworking">
            <a:hlinkClick r:id="" action="ppaction://media"/>
            <a:extLst>
              <a:ext uri="{FF2B5EF4-FFF2-40B4-BE49-F238E27FC236}">
                <a16:creationId xmlns:a16="http://schemas.microsoft.com/office/drawing/2014/main" id="{FF7CC225-A5FD-3E34-B137-D12723B9B79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3216" y="1939044"/>
            <a:ext cx="5297620" cy="29799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100DD98B-5636-BFFD-2CD6-ECCEA43BF245}"/>
              </a:ext>
            </a:extLst>
          </p:cNvPr>
          <p:cNvPicPr>
            <a:picLocks noChangeAspect="1"/>
          </p:cNvPicPr>
          <p:nvPr/>
        </p:nvPicPr>
        <p:blipFill>
          <a:blip r:embed="rId7"/>
          <a:stretch>
            <a:fillRect/>
          </a:stretch>
        </p:blipFill>
        <p:spPr>
          <a:xfrm>
            <a:off x="6475956" y="1998543"/>
            <a:ext cx="4849752" cy="2598509"/>
          </a:xfrm>
          <a:prstGeom prst="rect">
            <a:avLst/>
          </a:prstGeom>
        </p:spPr>
      </p:pic>
    </p:spTree>
    <p:extLst>
      <p:ext uri="{BB962C8B-B14F-4D97-AF65-F5344CB8AC3E}">
        <p14:creationId xmlns:p14="http://schemas.microsoft.com/office/powerpoint/2010/main" val="37735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dirty="0"/>
              <a:t>As we have seen there are advantages and disadvantages of remote working. But how organizations can make the best of it? What are the key factors that enable a balance? </a:t>
            </a:r>
          </a:p>
          <a:p>
            <a:pPr marL="342900" indent="-342900">
              <a:buBlip>
                <a:blip r:embed="rId3"/>
              </a:buBlip>
            </a:pPr>
            <a:r>
              <a:rPr lang="en-GB" b="1" dirty="0">
                <a:solidFill>
                  <a:schemeClr val="accent2"/>
                </a:solidFill>
              </a:rPr>
              <a:t>Hybrid work: </a:t>
            </a:r>
            <a:r>
              <a:rPr lang="en-GB" dirty="0"/>
              <a:t>Hybrid work is a modality of work that combines presential and remote work. It is highlighted that by allowing a hybrid model, some of the advantages may align work experiences, locations, and individual preferences to the work itself. </a:t>
            </a:r>
          </a:p>
          <a:p>
            <a:pPr marL="342900" indent="-342900">
              <a:buBlip>
                <a:blip r:embed="rId3"/>
              </a:buBlip>
            </a:pPr>
            <a:r>
              <a:rPr lang="en-GB" dirty="0"/>
              <a:t>Likewise, hybrid work is an innovative approach that enables employees to thrive (Global Culture Report, 2022).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Managing Teams Virtually</a:t>
            </a:r>
          </a:p>
        </p:txBody>
      </p:sp>
    </p:spTree>
    <p:extLst>
      <p:ext uri="{BB962C8B-B14F-4D97-AF65-F5344CB8AC3E}">
        <p14:creationId xmlns:p14="http://schemas.microsoft.com/office/powerpoint/2010/main" val="16990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Strength of digital leadership: </a:t>
            </a:r>
            <a:r>
              <a:rPr lang="en-GB" dirty="0"/>
              <a:t>Employees need to be inspired by a positive leader who thrives and assume responsibilities. Leaders are expected to foresee the level of engagement of employees.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Every change starts with a leader and, therefore, this role should be clearly supporting employees and ensuring all of them are on track. Do not forget that people tend to express themselves less through a screen due to a lack of social interaction and therefore may miss more of their needs.</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Managing Teams Virtually</a:t>
            </a:r>
          </a:p>
        </p:txBody>
      </p:sp>
    </p:spTree>
    <p:extLst>
      <p:ext uri="{BB962C8B-B14F-4D97-AF65-F5344CB8AC3E}">
        <p14:creationId xmlns:p14="http://schemas.microsoft.com/office/powerpoint/2010/main" val="9103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1063673" y="1647854"/>
            <a:ext cx="4867011" cy="3291086"/>
          </a:xfrm>
        </p:spPr>
        <p:txBody>
          <a:bodyPr/>
          <a:lstStyle/>
          <a:p>
            <a:pPr marL="0" indent="0">
              <a:buClr>
                <a:schemeClr val="accent2"/>
              </a:buClr>
            </a:pPr>
            <a:r>
              <a:rPr lang="en-US" dirty="0"/>
              <a:t>These are new ways of interactive meetings to ensure that everyone is aligned with the organization’s objectives. In essence, is peer-to-peer learning where issues are addressed, and new ways of approaching are discussed. </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833092"/>
            <a:ext cx="5197642" cy="992652"/>
          </a:xfrm>
        </p:spPr>
        <p:txBody>
          <a:bodyPr/>
          <a:lstStyle/>
          <a:p>
            <a:r>
              <a:rPr lang="en-US" b="1" dirty="0"/>
              <a:t>Incorporate Team Huddles</a:t>
            </a:r>
            <a:endParaRPr lang="en-US" dirty="0"/>
          </a:p>
          <a:p>
            <a:endParaRPr lang="en-ZA" dirty="0"/>
          </a:p>
        </p:txBody>
      </p:sp>
      <p:pic>
        <p:nvPicPr>
          <p:cNvPr id="5" name="Picture Placeholder 4" descr="Firemen in a huddle">
            <a:hlinkClick r:id="rId3"/>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273" r="6273"/>
          <a:stretch/>
        </p:blipFill>
        <p:spPr>
          <a:xfrm>
            <a:off x="7061200" y="1201447"/>
            <a:ext cx="5130800" cy="3913188"/>
          </a:xfrm>
          <a:prstGeom prst="rect">
            <a:avLst/>
          </a:prstGeom>
        </p:spPr>
      </p:pic>
      <p:sp>
        <p:nvSpPr>
          <p:cNvPr id="4" name="Oval 3">
            <a:extLst>
              <a:ext uri="{FF2B5EF4-FFF2-40B4-BE49-F238E27FC236}">
                <a16:creationId xmlns:a16="http://schemas.microsoft.com/office/drawing/2014/main" id="{A7D3711A-BDBC-AB4A-1FA1-680BAE95D86E}"/>
              </a:ext>
            </a:extLst>
          </p:cNvPr>
          <p:cNvSpPr/>
          <p:nvPr/>
        </p:nvSpPr>
        <p:spPr>
          <a:xfrm>
            <a:off x="10186875" y="465177"/>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WATCH</a:t>
            </a:r>
            <a:r>
              <a:rPr lang="en-US" dirty="0"/>
              <a:t> </a:t>
            </a:r>
            <a:endParaRPr lang="en-IE" dirty="0"/>
          </a:p>
        </p:txBody>
      </p:sp>
    </p:spTree>
    <p:extLst>
      <p:ext uri="{BB962C8B-B14F-4D97-AF65-F5344CB8AC3E}">
        <p14:creationId xmlns:p14="http://schemas.microsoft.com/office/powerpoint/2010/main" val="191321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Check-in and out: </a:t>
            </a:r>
            <a:r>
              <a:rPr lang="en-GB" dirty="0"/>
              <a:t>Check-ins allow the meeting organizers to check how the team members are feeling before the meeting. Likewise, this activity is aimed to embrace a safe space of collaboration and create a better engagement.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Check-out emphasizes self-reflection and closure.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Managing Teams Virtually</a:t>
            </a:r>
          </a:p>
        </p:txBody>
      </p:sp>
      <p:pic>
        <p:nvPicPr>
          <p:cNvPr id="8" name="Gráfico 10" descr="Libro cerrado con relleno sólido">
            <a:extLst>
              <a:ext uri="{FF2B5EF4-FFF2-40B4-BE49-F238E27FC236}">
                <a16:creationId xmlns:a16="http://schemas.microsoft.com/office/drawing/2014/main" id="{C9D5C052-C8B3-EA7B-B92F-A335EA24C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30117"/>
            <a:ext cx="855980" cy="855980"/>
          </a:xfrm>
          <a:prstGeom prst="rect">
            <a:avLst/>
          </a:prstGeom>
        </p:spPr>
      </p:pic>
      <p:sp>
        <p:nvSpPr>
          <p:cNvPr id="9" name="CuadroTexto 5">
            <a:extLst>
              <a:ext uri="{FF2B5EF4-FFF2-40B4-BE49-F238E27FC236}">
                <a16:creationId xmlns:a16="http://schemas.microsoft.com/office/drawing/2014/main" id="{D35C5A88-C47B-F9A4-C859-E2447542D1B3}"/>
              </a:ext>
            </a:extLst>
          </p:cNvPr>
          <p:cNvSpPr txBox="1"/>
          <p:nvPr/>
        </p:nvSpPr>
        <p:spPr>
          <a:xfrm>
            <a:off x="1469956" y="5458107"/>
            <a:ext cx="7428672"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How Check-Ins and Check-Outs will help you to build stronger teams</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2595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“Anything that is measured and watched improves.”</a:t>
            </a:r>
          </a:p>
        </p:txBody>
      </p:sp>
      <p:pic>
        <p:nvPicPr>
          <p:cNvPr id="5" name="Picture Placeholder 4" descr="Close-up of wooden white and yellow ruler">
            <a:extLst>
              <a:ext uri="{FF2B5EF4-FFF2-40B4-BE49-F238E27FC236}">
                <a16:creationId xmlns:a16="http://schemas.microsoft.com/office/drawing/2014/main" id="{B2A7C3F9-00B7-B947-A6BD-6DE860638DE8}"/>
              </a:ext>
            </a:extLst>
          </p:cNvPr>
          <p:cNvPicPr>
            <a:picLocks noGrp="1" noChangeAspect="1"/>
          </p:cNvPicPr>
          <p:nvPr>
            <p:ph type="pic" sz="quarter" idx="42"/>
          </p:nvPr>
        </p:nvPicPr>
        <p:blipFill>
          <a:blip r:embed="rId2">
            <a:grayscl/>
            <a:extLst>
              <a:ext uri="{28A0092B-C50C-407E-A947-70E740481C1C}">
                <a14:useLocalDpi xmlns:a14="http://schemas.microsoft.com/office/drawing/2010/main" val="0"/>
              </a:ext>
            </a:extLst>
          </a:blip>
          <a:srcRect l="8236" r="8236"/>
          <a:stretch>
            <a:fillRect/>
          </a:stretch>
        </p:blipFill>
        <p:spPr/>
      </p:pic>
      <p:sp>
        <p:nvSpPr>
          <p:cNvPr id="6" name="Freeform 13">
            <a:extLst>
              <a:ext uri="{FF2B5EF4-FFF2-40B4-BE49-F238E27FC236}">
                <a16:creationId xmlns:a16="http://schemas.microsoft.com/office/drawing/2014/main" id="{838F27FC-227C-D8C6-CAF3-489CFB7A06F4}"/>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82CFC4-4BA7-56C6-D5AD-953CEB9E8ADF}"/>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3822C13-142F-BBCE-A33D-3BA5EE4C6D8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0DCCAB7F-6FE5-2795-621D-247EC6AA460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0" name="Text Placeholder 6">
            <a:extLst>
              <a:ext uri="{FF2B5EF4-FFF2-40B4-BE49-F238E27FC236}">
                <a16:creationId xmlns:a16="http://schemas.microsoft.com/office/drawing/2014/main" id="{F1CEC325-B3C8-960F-C864-5D2B427EBC6C}"/>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Bob Parsons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314588"/>
            <a:ext cx="4867011" cy="3025975"/>
          </a:xfrm>
        </p:spPr>
        <p:txBody>
          <a:bodyPr/>
          <a:lstStyle/>
          <a:p>
            <a:pPr marL="342900" indent="-342900">
              <a:buClr>
                <a:schemeClr val="accent2"/>
              </a:buClr>
              <a:buFont typeface="Arial" panose="020B0604020202020204" pitchFamily="34" charset="0"/>
              <a:buChar char="•"/>
            </a:pPr>
            <a:r>
              <a:rPr lang="en-GB" dirty="0"/>
              <a:t>In easy terms, digital detox could be defined as the process of disconnecting from different online gadgets, such as smartphones, computers or tablets, etc. As mentioned before, excessive use of screen time affects digital well-being (Lupton, 2018) and decreases employee performance.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Switch-off and the Benefits of Digital Detox</a:t>
            </a:r>
            <a:endParaRPr lang="en-ZA" dirty="0"/>
          </a:p>
        </p:txBody>
      </p:sp>
      <p:pic>
        <p:nvPicPr>
          <p:cNvPr id="5" name="Imagen 5" descr="Enchufe eléctrico amarillo y naranja">
            <a:extLst>
              <a:ext uri="{FF2B5EF4-FFF2-40B4-BE49-F238E27FC236}">
                <a16:creationId xmlns:a16="http://schemas.microsoft.com/office/drawing/2014/main" id="{C16498AC-1D99-32D5-0C10-29F0661FE4E5}"/>
              </a:ext>
            </a:extLst>
          </p:cNvPr>
          <p:cNvPicPr>
            <a:picLocks noGrp="1" noChangeAspect="1"/>
          </p:cNvPicPr>
          <p:nvPr>
            <p:ph type="pic" sz="quarter" idx="42"/>
          </p:nvPr>
        </p:nvPicPr>
        <p:blipFill>
          <a:blip r:embed="rId2">
            <a:grayscl/>
          </a:blip>
          <a:srcRect l="2257" r="2257"/>
          <a:stretch>
            <a:fillRect/>
          </a:stretch>
        </p:blipFill>
        <p:spPr>
          <a:xfrm>
            <a:off x="6096000" y="1452563"/>
            <a:ext cx="6096000" cy="4256087"/>
          </a:xfrm>
          <a:prstGeom prst="rect">
            <a:avLst/>
          </a:prstGeom>
        </p:spPr>
      </p:pic>
    </p:spTree>
    <p:extLst>
      <p:ext uri="{BB962C8B-B14F-4D97-AF65-F5344CB8AC3E}">
        <p14:creationId xmlns:p14="http://schemas.microsoft.com/office/powerpoint/2010/main" val="15130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314588"/>
            <a:ext cx="4867011" cy="3025975"/>
          </a:xfrm>
        </p:spPr>
        <p:txBody>
          <a:bodyPr/>
          <a:lstStyle/>
          <a:p>
            <a:pPr marL="342900" indent="-342900">
              <a:buClr>
                <a:schemeClr val="accent2"/>
              </a:buClr>
              <a:buFont typeface="Arial" panose="020B0604020202020204" pitchFamily="34" charset="0"/>
              <a:buChar char="•"/>
            </a:pPr>
            <a:r>
              <a:rPr lang="en-GB" dirty="0"/>
              <a:t>Based on the model proposed by </a:t>
            </a:r>
            <a:r>
              <a:rPr lang="en-GB" dirty="0" err="1"/>
              <a:t>Grawitch</a:t>
            </a:r>
            <a:r>
              <a:rPr lang="en-GB" dirty="0"/>
              <a:t> et al. 2006, there are seven components under the digital detoxing strategies which are treated as exogenous variables (</a:t>
            </a:r>
            <a:r>
              <a:rPr lang="en-GB" dirty="0" err="1"/>
              <a:t>Usmasakar</a:t>
            </a:r>
            <a:r>
              <a:rPr lang="en-GB" dirty="0"/>
              <a:t> et al, 2022).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Switch-off and the Benefits of Digital Detox</a:t>
            </a:r>
            <a:endParaRPr lang="en-ZA" dirty="0"/>
          </a:p>
        </p:txBody>
      </p:sp>
      <p:pic>
        <p:nvPicPr>
          <p:cNvPr id="7" name="Marcador de contenido 3">
            <a:hlinkClick r:id="rId2"/>
            <a:extLst>
              <a:ext uri="{FF2B5EF4-FFF2-40B4-BE49-F238E27FC236}">
                <a16:creationId xmlns:a16="http://schemas.microsoft.com/office/drawing/2014/main" id="{4E84036D-FD35-6F22-3185-8B815C56DDD4}"/>
              </a:ext>
            </a:extLst>
          </p:cNvPr>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4937" b="4937"/>
          <a:stretch>
            <a:fillRect/>
          </a:stretch>
        </p:blipFill>
        <p:spPr bwMode="auto">
          <a:xfrm>
            <a:off x="6096000" y="1452563"/>
            <a:ext cx="6096000" cy="4256087"/>
          </a:xfrm>
          <a:prstGeom prst="rect">
            <a:avLst/>
          </a:prstGeom>
          <a:noFill/>
          <a:ln>
            <a:noFill/>
          </a:ln>
        </p:spPr>
      </p:pic>
    </p:spTree>
    <p:extLst>
      <p:ext uri="{BB962C8B-B14F-4D97-AF65-F5344CB8AC3E}">
        <p14:creationId xmlns:p14="http://schemas.microsoft.com/office/powerpoint/2010/main" val="36399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Today, virtual interactions have become familiar especially during and after the pandemic. Workplaces have turned into remote places where everyone is connected to one screen but distant from social interactions.  As leaders of 3</a:t>
            </a:r>
            <a:r>
              <a:rPr lang="en-GB" baseline="30000" dirty="0"/>
              <a:t>rd</a:t>
            </a:r>
            <a:r>
              <a:rPr lang="en-GB" dirty="0"/>
              <a:t> sector organisations, we see that this brings challenges to our communities. </a:t>
            </a:r>
          </a:p>
          <a:p>
            <a:pPr marL="342900" indent="-342900">
              <a:buBlip>
                <a:blip r:embed="rId3"/>
              </a:buBlip>
            </a:pPr>
            <a:endParaRPr lang="en-GB" dirty="0"/>
          </a:p>
          <a:p>
            <a:pPr marL="342900" indent="-342900">
              <a:buBlip>
                <a:blip r:embed="rId3"/>
              </a:buBlip>
            </a:pPr>
            <a:r>
              <a:rPr lang="en-GB" dirty="0"/>
              <a:t>Even though the rise of digital tools has provided an essential mechanism for virtual socialization, such as the use of video conferences, the risk of abusing and being connected all the time has concerned the attention of numerous doctors and psychologists who see this abuse as the direct result of ¨burn out¨. </a:t>
            </a:r>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 </a:t>
            </a:r>
            <a:r>
              <a:rPr lang="en-US" dirty="0"/>
              <a:t>Understanding the Shift </a:t>
            </a:r>
            <a:endParaRPr lang="en-US" b="1" dirty="0"/>
          </a:p>
        </p:txBody>
      </p:sp>
    </p:spTree>
    <p:extLst>
      <p:ext uri="{BB962C8B-B14F-4D97-AF65-F5344CB8AC3E}">
        <p14:creationId xmlns:p14="http://schemas.microsoft.com/office/powerpoint/2010/main" val="33705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No-Tech Meetings: </a:t>
            </a:r>
            <a:r>
              <a:rPr lang="en-GB" dirty="0"/>
              <a:t>Performing multitask hinders usefulness. Googling or checking social media might take away the attention of workers. Encourage workers to have a meeting with a notebook and a during team huddles or meetings. </a:t>
            </a:r>
          </a:p>
          <a:p>
            <a:pPr marL="342900" indent="-342900">
              <a:buBlip>
                <a:blip r:embed="rId3"/>
              </a:buBlip>
            </a:pPr>
            <a:endParaRPr lang="en-GB" dirty="0"/>
          </a:p>
          <a:p>
            <a:pPr marL="342900" indent="-342900">
              <a:buBlip>
                <a:blip r:embed="rId3"/>
              </a:buBlip>
            </a:pPr>
            <a:r>
              <a:rPr lang="en-GB" b="1" dirty="0">
                <a:solidFill>
                  <a:schemeClr val="accent2"/>
                </a:solidFill>
              </a:rPr>
              <a:t>One Screen Limit: </a:t>
            </a:r>
            <a:r>
              <a:rPr lang="en-GB" dirty="0"/>
              <a:t>Keep smartphones away from your work area so when needed be sure you have done a couple of developments before diving into the phone. </a:t>
            </a:r>
          </a:p>
          <a:p>
            <a:pPr marL="342900" indent="-342900">
              <a:buBlip>
                <a:blip r:embed="rId3"/>
              </a:buBlip>
            </a:pPr>
            <a:endParaRPr lang="en-GB" dirty="0"/>
          </a:p>
          <a:p>
            <a:pPr marL="342900" indent="-342900">
              <a:buBlip>
                <a:blip r:embed="rId3"/>
              </a:buBlip>
            </a:pPr>
            <a:r>
              <a:rPr lang="en-GB" b="1" dirty="0">
                <a:solidFill>
                  <a:schemeClr val="accent2"/>
                </a:solidFill>
              </a:rPr>
              <a:t>Screen Breaks: </a:t>
            </a:r>
            <a:r>
              <a:rPr lang="en-GB" dirty="0"/>
              <a:t>Remember the technique 20-20-20 or use other techniques that fit into your personal needs.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Characteristics </a:t>
            </a:r>
          </a:p>
        </p:txBody>
      </p:sp>
    </p:spTree>
    <p:extLst>
      <p:ext uri="{BB962C8B-B14F-4D97-AF65-F5344CB8AC3E}">
        <p14:creationId xmlns:p14="http://schemas.microsoft.com/office/powerpoint/2010/main" val="2409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Tech-free Window: </a:t>
            </a:r>
            <a:r>
              <a:rPr lang="en-GB" dirty="0"/>
              <a:t>Switch off all your gadgets while having a lunch break. Moreover, printing some documents may produce a slight benefit while reading, be sure the work area is well illuminated. </a:t>
            </a:r>
          </a:p>
          <a:p>
            <a:pPr marL="342900" indent="-342900">
              <a:buBlip>
                <a:blip r:embed="rId3"/>
              </a:buBlip>
            </a:pPr>
            <a:endParaRPr lang="en-GB" dirty="0"/>
          </a:p>
          <a:p>
            <a:pPr marL="342900" indent="-342900">
              <a:buBlip>
                <a:blip r:embed="rId3"/>
              </a:buBlip>
            </a:pPr>
            <a:r>
              <a:rPr lang="en-GB" b="1" dirty="0">
                <a:solidFill>
                  <a:schemeClr val="accent2"/>
                </a:solidFill>
              </a:rPr>
              <a:t>No Notifications: </a:t>
            </a:r>
            <a:r>
              <a:rPr lang="en-GB" dirty="0"/>
              <a:t>Try to turn off notifications that are not essential, this will allow focus for more time. </a:t>
            </a:r>
          </a:p>
          <a:p>
            <a:pPr marL="342900" indent="-342900">
              <a:buBlip>
                <a:blip r:embed="rId3"/>
              </a:buBlip>
            </a:pPr>
            <a:endParaRPr lang="en-GB" dirty="0"/>
          </a:p>
          <a:p>
            <a:pPr marL="342900" indent="-342900">
              <a:buBlip>
                <a:blip r:embed="rId3"/>
              </a:buBlip>
            </a:pPr>
            <a:r>
              <a:rPr lang="en-GB" b="1" dirty="0">
                <a:solidFill>
                  <a:schemeClr val="accent2"/>
                </a:solidFill>
              </a:rPr>
              <a:t>Digital Diet: </a:t>
            </a:r>
            <a:r>
              <a:rPr lang="en-GB" dirty="0"/>
              <a:t>Whenever possible, disconnect. Studies have shown that having short breaks increase productivity and decrease stress levels.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Characteristics </a:t>
            </a:r>
          </a:p>
        </p:txBody>
      </p:sp>
    </p:spTree>
    <p:extLst>
      <p:ext uri="{BB962C8B-B14F-4D97-AF65-F5344CB8AC3E}">
        <p14:creationId xmlns:p14="http://schemas.microsoft.com/office/powerpoint/2010/main" val="4666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Buddy System: </a:t>
            </a:r>
            <a:r>
              <a:rPr lang="en-GB" dirty="0"/>
              <a:t>Mentors or leaders, as well as workmates, are essential to encourage digital detox. If the organization has a strong culture of ¨Digital Wellbeing¨ make sure all the employees are on the same page. </a:t>
            </a:r>
          </a:p>
          <a:p>
            <a:pPr marL="0" indent="0"/>
            <a:endParaRPr lang="en-GB" dirty="0"/>
          </a:p>
          <a:p>
            <a:pPr marL="342900" indent="-342900">
              <a:buBlip>
                <a:blip r:embed="rId3"/>
              </a:buBlip>
            </a:pPr>
            <a:r>
              <a:rPr lang="en-GB" dirty="0"/>
              <a:t>As a leader – it can be easy to become indulged in your work and not notice some of the key signs some of your team members may need additional support. In the next section of this Module we will be exploring how you can better identify some of the key digital health challenges so you can better support your team. </a:t>
            </a:r>
          </a:p>
          <a:p>
            <a:pPr marL="342900" indent="-342900">
              <a:buBlip>
                <a:blip r:embed="rId3"/>
              </a:buBlip>
            </a:pPr>
            <a:r>
              <a:rPr lang="en-GB" dirty="0"/>
              <a:t>But first – it’s time for a reflection exercise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Characteristics </a:t>
            </a:r>
          </a:p>
        </p:txBody>
      </p:sp>
    </p:spTree>
    <p:extLst>
      <p:ext uri="{BB962C8B-B14F-4D97-AF65-F5344CB8AC3E}">
        <p14:creationId xmlns:p14="http://schemas.microsoft.com/office/powerpoint/2010/main" val="29371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solidFill>
                  <a:schemeClr val="bg1"/>
                </a:solidFill>
                <a:highlight>
                  <a:srgbClr val="008000"/>
                </a:highlight>
              </a:rPr>
              <a:t>Reflection Exercise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426853"/>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n-US" sz="2400" dirty="0">
                <a:solidFill>
                  <a:srgbClr val="000000"/>
                </a:solidFill>
              </a:rPr>
              <a:t>Think back to March 2020 and the shift to virtual work. Reflect on how this transformation affected your role in managing your team within the third sector. Contemplate the following aspects:</a:t>
            </a:r>
          </a:p>
          <a:p>
            <a:pPr lvl="0">
              <a:lnSpc>
                <a:spcPct val="90000"/>
              </a:lnSpc>
              <a:spcBef>
                <a:spcPts val="1000"/>
              </a:spcBef>
              <a:buClr>
                <a:srgbClr val="0D9390"/>
              </a:buClr>
              <a:defRPr/>
            </a:pPr>
            <a:r>
              <a:rPr lang="en-US" sz="2400" b="1" dirty="0">
                <a:solidFill>
                  <a:srgbClr val="000000"/>
                </a:solidFill>
              </a:rPr>
              <a:t>Challenges in Team Management:</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Did you face challenges when managing your team in the virtual work environment?</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If yes, what specific areas presented difficulties in team management</a:t>
            </a:r>
          </a:p>
          <a:p>
            <a:pPr>
              <a:lnSpc>
                <a:spcPct val="90000"/>
              </a:lnSpc>
              <a:spcBef>
                <a:spcPts val="1000"/>
              </a:spcBef>
              <a:buClr>
                <a:srgbClr val="0D9390"/>
              </a:buClr>
              <a:defRPr/>
            </a:pPr>
            <a:r>
              <a:rPr lang="en-US" sz="2400" b="1" dirty="0">
                <a:solidFill>
                  <a:srgbClr val="000000"/>
                </a:solidFill>
              </a:rPr>
              <a:t>Effective Strategies:</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Identify strategies or practices that proved effective in maintaining team cohesion and productivity.</a:t>
            </a: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0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t>Reflection Exercise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26217"/>
            <a:ext cx="10595236" cy="5128583"/>
          </a:xfrm>
          <a:prstGeom prst="rect">
            <a:avLst/>
          </a:prstGeom>
          <a:noFill/>
        </p:spPr>
        <p:txBody>
          <a:bodyPr wrap="square">
            <a:spAutoFit/>
          </a:bodyPr>
          <a:lstStyle/>
          <a:p>
            <a:pPr>
              <a:lnSpc>
                <a:spcPct val="90000"/>
              </a:lnSpc>
              <a:spcBef>
                <a:spcPts val="1000"/>
              </a:spcBef>
              <a:buClr>
                <a:srgbClr val="0D9390"/>
              </a:buClr>
              <a:defRPr/>
            </a:pPr>
            <a:r>
              <a:rPr lang="en-US" sz="2400" b="1" dirty="0">
                <a:solidFill>
                  <a:srgbClr val="000000"/>
                </a:solidFill>
              </a:rPr>
              <a:t>Effective Strategies Continued:</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What actions did you take as a leader that contributed positively to your team's well-being?</a:t>
            </a:r>
          </a:p>
          <a:p>
            <a:pPr lvl="1">
              <a:lnSpc>
                <a:spcPct val="90000"/>
              </a:lnSpc>
              <a:spcBef>
                <a:spcPts val="1000"/>
              </a:spcBef>
              <a:buClr>
                <a:srgbClr val="0D9390"/>
              </a:buClr>
              <a:defRPr/>
            </a:pPr>
            <a:r>
              <a:rPr lang="en-US" sz="2400" b="1" dirty="0">
                <a:solidFill>
                  <a:srgbClr val="000000"/>
                </a:solidFill>
              </a:rPr>
              <a:t>Revised Approaches:</a:t>
            </a:r>
          </a:p>
          <a:p>
            <a:pPr lvl="1">
              <a:lnSpc>
                <a:spcPct val="90000"/>
              </a:lnSpc>
              <a:spcBef>
                <a:spcPts val="1000"/>
              </a:spcBef>
              <a:buClr>
                <a:srgbClr val="0D9390"/>
              </a:buClr>
              <a:defRPr/>
            </a:pPr>
            <a:r>
              <a:rPr lang="en-US" sz="2400" dirty="0">
                <a:solidFill>
                  <a:srgbClr val="000000"/>
                </a:solidFill>
              </a:rPr>
              <a:t>With the benefit of hindsight, consider if there are any aspects of team management you would handle differently now.</a:t>
            </a:r>
          </a:p>
          <a:p>
            <a:pPr lvl="1">
              <a:lnSpc>
                <a:spcPct val="90000"/>
              </a:lnSpc>
              <a:spcBef>
                <a:spcPts val="1000"/>
              </a:spcBef>
              <a:buClr>
                <a:srgbClr val="0D9390"/>
              </a:buClr>
              <a:defRPr/>
            </a:pPr>
            <a:r>
              <a:rPr lang="en-US" sz="2400" dirty="0">
                <a:solidFill>
                  <a:srgbClr val="000000"/>
                </a:solidFill>
              </a:rPr>
              <a:t>How have your insights from the past year influenced your approach to managing a virtual team?</a:t>
            </a:r>
          </a:p>
          <a:p>
            <a:pPr lvl="0">
              <a:lnSpc>
                <a:spcPct val="90000"/>
              </a:lnSpc>
              <a:spcBef>
                <a:spcPts val="1000"/>
              </a:spcBef>
              <a:buClr>
                <a:srgbClr val="0D9390"/>
              </a:buClr>
              <a:defRPr/>
            </a:pPr>
            <a:r>
              <a:rPr lang="en-US" sz="2400" dirty="0">
                <a:solidFill>
                  <a:srgbClr val="000000"/>
                </a:solidFill>
              </a:rPr>
              <a:t>This reflection exercise is designed to help you extract valuable insights from your experiences and apply them to your role as a leader responsible for team management within the third sector.</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Identifying Digital Health Challenges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22968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In Section 3, you will learn about Identifying Digital Health Challenges, and specifically</a:t>
            </a:r>
          </a:p>
          <a:p>
            <a:r>
              <a:rPr lang="en-IE" dirty="0"/>
              <a:t>3.1 Common Digital Health Challenges</a:t>
            </a:r>
          </a:p>
          <a:p>
            <a:r>
              <a:rPr lang="en-IE" dirty="0"/>
              <a:t>   - Digital Burnout</a:t>
            </a:r>
          </a:p>
          <a:p>
            <a:r>
              <a:rPr lang="en-IE" dirty="0"/>
              <a:t>   - Information Overload</a:t>
            </a:r>
          </a:p>
          <a:p>
            <a:r>
              <a:rPr lang="en-IE" dirty="0"/>
              <a:t>   - Coping with Constant Connectivity</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Section 3: Identifying Digital Health Challenges</a:t>
            </a:r>
          </a:p>
          <a:p>
            <a:endParaRPr lang="en-US" dirty="0"/>
          </a:p>
        </p:txBody>
      </p:sp>
    </p:spTree>
    <p:extLst>
      <p:ext uri="{BB962C8B-B14F-4D97-AF65-F5344CB8AC3E}">
        <p14:creationId xmlns:p14="http://schemas.microsoft.com/office/powerpoint/2010/main" val="405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43394"/>
            <a:ext cx="6106334" cy="3995028"/>
          </a:xfrm>
        </p:spPr>
        <p:txBody>
          <a:bodyPr/>
          <a:lstStyle/>
          <a:p>
            <a:pPr marL="0" indent="0"/>
            <a:r>
              <a:rPr lang="en-US" b="1" dirty="0"/>
              <a:t>Difficulty concentrating: </a:t>
            </a:r>
            <a:r>
              <a:rPr lang="en-US" dirty="0"/>
              <a:t>The root issue arising from extensive digital engagement, causing reduced focus and efficiency.</a:t>
            </a:r>
          </a:p>
          <a:p>
            <a:pPr marL="342900" indent="-342900">
              <a:buBlip>
                <a:blip r:embed="rId3"/>
              </a:buBlip>
            </a:pPr>
            <a:r>
              <a:rPr lang="en-US" b="1" dirty="0">
                <a:solidFill>
                  <a:schemeClr val="accent2"/>
                </a:solidFill>
              </a:rPr>
              <a:t>Itching eyes, feeling overwhelmed, sore neck</a:t>
            </a:r>
            <a:r>
              <a:rPr lang="en-US" dirty="0"/>
              <a:t>, and </a:t>
            </a:r>
            <a:r>
              <a:rPr lang="en-US" b="1" dirty="0">
                <a:solidFill>
                  <a:schemeClr val="accent2"/>
                </a:solidFill>
              </a:rPr>
              <a:t>headaches</a:t>
            </a:r>
            <a:r>
              <a:rPr lang="en-US" dirty="0"/>
              <a:t> are interconnected symptoms that exacerbate concentration challenges.</a:t>
            </a:r>
          </a:p>
          <a:p>
            <a:pPr marL="0" indent="0"/>
            <a:r>
              <a:rPr lang="en-US" dirty="0"/>
              <a:t>Graphically depicted, these symptoms intertwine, amplifying the central struggle of sustaining attention and productivity in a digitally saturated work setting.</a:t>
            </a: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9017" y="716675"/>
            <a:ext cx="10595237" cy="803654"/>
          </a:xfrm>
        </p:spPr>
        <p:txBody>
          <a:bodyPr/>
          <a:lstStyle/>
          <a:p>
            <a:r>
              <a:rPr lang="en-US" b="1" dirty="0"/>
              <a:t>Symptoms of Digital Fatigue </a:t>
            </a:r>
          </a:p>
        </p:txBody>
      </p:sp>
      <p:grpSp>
        <p:nvGrpSpPr>
          <p:cNvPr id="2" name="Group 1">
            <a:extLst>
              <a:ext uri="{FF2B5EF4-FFF2-40B4-BE49-F238E27FC236}">
                <a16:creationId xmlns:a16="http://schemas.microsoft.com/office/drawing/2014/main" id="{6D1E4CE2-F4A6-14F6-C58D-C1CC4913008B}"/>
              </a:ext>
            </a:extLst>
          </p:cNvPr>
          <p:cNvGrpSpPr/>
          <p:nvPr/>
        </p:nvGrpSpPr>
        <p:grpSpPr>
          <a:xfrm>
            <a:off x="9056570" y="3131757"/>
            <a:ext cx="750680" cy="746884"/>
            <a:chOff x="7284496" y="2127428"/>
            <a:chExt cx="2245645" cy="2249982"/>
          </a:xfrm>
        </p:grpSpPr>
        <p:grpSp>
          <p:nvGrpSpPr>
            <p:cNvPr id="3" name="Graphic 3">
              <a:extLst>
                <a:ext uri="{FF2B5EF4-FFF2-40B4-BE49-F238E27FC236}">
                  <a16:creationId xmlns:a16="http://schemas.microsoft.com/office/drawing/2014/main" id="{51A2B51D-AD86-DA15-2007-99B99480A99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14064180-4827-1179-20DB-353074DC9D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73EED5-676D-D56D-B151-34EF0E45DDE4}"/>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BA23B4-8859-C2F6-1A50-C247C821E726}"/>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511461E-8410-FB2B-1C9F-D5BAB049AA2E}"/>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EB947E3-B29A-FAFF-66C4-967680303AE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F5E4CE-16F4-A1C2-065B-03493C231A9D}"/>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C490328B-064B-A170-BAE4-759C7D3ADBD8}"/>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D850D446-AEFB-4166-D651-CB90B4F2BD3C}"/>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AABC99"/>
              </a:solidFill>
              <a:ln w="6040" cap="flat">
                <a:noFill/>
                <a:prstDash val="solid"/>
                <a:miter/>
              </a:ln>
            </p:spPr>
            <p:txBody>
              <a:bodyPr rtlCol="0" anchor="ctr"/>
              <a:lstStyle/>
              <a:p>
                <a:endParaRPr lang="en-US"/>
              </a:p>
            </p:txBody>
          </p:sp>
          <p:sp>
            <p:nvSpPr>
              <p:cNvPr id="8" name="Freeform 16">
                <a:extLst>
                  <a:ext uri="{FF2B5EF4-FFF2-40B4-BE49-F238E27FC236}">
                    <a16:creationId xmlns:a16="http://schemas.microsoft.com/office/drawing/2014/main" id="{3D1C6EC6-1F85-BFCF-44F2-C3335E206C46}"/>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AABC99"/>
              </a:solidFill>
              <a:ln w="6040" cap="flat">
                <a:noFill/>
                <a:prstDash val="solid"/>
                <a:miter/>
              </a:ln>
            </p:spPr>
            <p:txBody>
              <a:bodyPr rtlCol="0" anchor="ctr"/>
              <a:lstStyle/>
              <a:p>
                <a:endParaRPr lang="en-US"/>
              </a:p>
            </p:txBody>
          </p:sp>
        </p:grpSp>
      </p:grpSp>
      <p:sp>
        <p:nvSpPr>
          <p:cNvPr id="15" name="Shape 515">
            <a:extLst>
              <a:ext uri="{FF2B5EF4-FFF2-40B4-BE49-F238E27FC236}">
                <a16:creationId xmlns:a16="http://schemas.microsoft.com/office/drawing/2014/main" id="{40BE7F5E-A03D-C663-5CDD-1C6D11B20767}"/>
              </a:ext>
            </a:extLst>
          </p:cNvPr>
          <p:cNvSpPr/>
          <p:nvPr/>
        </p:nvSpPr>
        <p:spPr>
          <a:xfrm>
            <a:off x="8614410" y="2751562"/>
            <a:ext cx="1620000" cy="1620000"/>
          </a:xfrm>
          <a:prstGeom prst="arc">
            <a:avLst>
              <a:gd name="adj1" fmla="val 16155834"/>
              <a:gd name="adj2" fmla="val 16139898"/>
            </a:avLst>
          </a:prstGeom>
          <a:noFill/>
          <a:ln w="190500" cap="flat" cmpd="sng">
            <a:solidFill>
              <a:srgbClr val="90A184"/>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16" name="Graphic 15" descr="Eye with solid fill">
            <a:extLst>
              <a:ext uri="{FF2B5EF4-FFF2-40B4-BE49-F238E27FC236}">
                <a16:creationId xmlns:a16="http://schemas.microsoft.com/office/drawing/2014/main" id="{09A7DC9C-6B0D-93AC-5366-215E27793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2279" y="4595239"/>
            <a:ext cx="540000" cy="540000"/>
          </a:xfrm>
          <a:prstGeom prst="rect">
            <a:avLst/>
          </a:prstGeom>
        </p:spPr>
      </p:pic>
      <p:sp>
        <p:nvSpPr>
          <p:cNvPr id="19" name="Shape 515">
            <a:extLst>
              <a:ext uri="{FF2B5EF4-FFF2-40B4-BE49-F238E27FC236}">
                <a16:creationId xmlns:a16="http://schemas.microsoft.com/office/drawing/2014/main" id="{E55C1055-37FB-6742-5864-DC98B667C10F}"/>
              </a:ext>
            </a:extLst>
          </p:cNvPr>
          <p:cNvSpPr/>
          <p:nvPr/>
        </p:nvSpPr>
        <p:spPr>
          <a:xfrm>
            <a:off x="7332279"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0" name="Graphic 19">
            <a:extLst>
              <a:ext uri="{FF2B5EF4-FFF2-40B4-BE49-F238E27FC236}">
                <a16:creationId xmlns:a16="http://schemas.microsoft.com/office/drawing/2014/main" id="{013A551D-47FC-A212-7D5A-610995729E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2279" y="1894350"/>
            <a:ext cx="540000" cy="540000"/>
          </a:xfrm>
          <a:prstGeom prst="rect">
            <a:avLst/>
          </a:prstGeom>
        </p:spPr>
      </p:pic>
      <p:sp>
        <p:nvSpPr>
          <p:cNvPr id="21" name="Shape 515">
            <a:extLst>
              <a:ext uri="{FF2B5EF4-FFF2-40B4-BE49-F238E27FC236}">
                <a16:creationId xmlns:a16="http://schemas.microsoft.com/office/drawing/2014/main" id="{59015249-87C8-5673-3B20-76E697516700}"/>
              </a:ext>
            </a:extLst>
          </p:cNvPr>
          <p:cNvSpPr/>
          <p:nvPr/>
        </p:nvSpPr>
        <p:spPr>
          <a:xfrm>
            <a:off x="7332279"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2" name="Graphic 21">
            <a:extLst>
              <a:ext uri="{FF2B5EF4-FFF2-40B4-BE49-F238E27FC236}">
                <a16:creationId xmlns:a16="http://schemas.microsoft.com/office/drawing/2014/main" id="{13E89F1C-7A5C-77D8-7FE6-0D67F2547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20665" y="4596418"/>
            <a:ext cx="540000" cy="537641"/>
          </a:xfrm>
          <a:prstGeom prst="rect">
            <a:avLst/>
          </a:prstGeom>
        </p:spPr>
      </p:pic>
      <p:sp>
        <p:nvSpPr>
          <p:cNvPr id="23" name="Shape 515">
            <a:extLst>
              <a:ext uri="{FF2B5EF4-FFF2-40B4-BE49-F238E27FC236}">
                <a16:creationId xmlns:a16="http://schemas.microsoft.com/office/drawing/2014/main" id="{DC3A4793-8A9F-0244-A013-229AA9296061}"/>
              </a:ext>
            </a:extLst>
          </p:cNvPr>
          <p:cNvSpPr/>
          <p:nvPr/>
        </p:nvSpPr>
        <p:spPr>
          <a:xfrm>
            <a:off x="10350665"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4" name="Graphic 23">
            <a:extLst>
              <a:ext uri="{FF2B5EF4-FFF2-40B4-BE49-F238E27FC236}">
                <a16:creationId xmlns:a16="http://schemas.microsoft.com/office/drawing/2014/main" id="{3772C15F-8398-51BA-4386-0ADC0A044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620665" y="1894350"/>
            <a:ext cx="540000" cy="540000"/>
          </a:xfrm>
          <a:prstGeom prst="rect">
            <a:avLst/>
          </a:prstGeom>
        </p:spPr>
      </p:pic>
      <p:sp>
        <p:nvSpPr>
          <p:cNvPr id="25" name="Shape 515">
            <a:extLst>
              <a:ext uri="{FF2B5EF4-FFF2-40B4-BE49-F238E27FC236}">
                <a16:creationId xmlns:a16="http://schemas.microsoft.com/office/drawing/2014/main" id="{5E8D4C04-CC59-3482-974E-EF1B68CC3A8D}"/>
              </a:ext>
            </a:extLst>
          </p:cNvPr>
          <p:cNvSpPr/>
          <p:nvPr/>
        </p:nvSpPr>
        <p:spPr>
          <a:xfrm>
            <a:off x="10350665"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sp>
        <p:nvSpPr>
          <p:cNvPr id="29" name="Arrow: Right 28">
            <a:extLst>
              <a:ext uri="{FF2B5EF4-FFF2-40B4-BE49-F238E27FC236}">
                <a16:creationId xmlns:a16="http://schemas.microsoft.com/office/drawing/2014/main" id="{002482F5-0E6B-2CF1-E5CC-9A2C7C97C506}"/>
              </a:ext>
            </a:extLst>
          </p:cNvPr>
          <p:cNvSpPr/>
          <p:nvPr/>
        </p:nvSpPr>
        <p:spPr>
          <a:xfrm rot="2924404">
            <a:off x="8444128" y="2641411"/>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Arrow: Right 29">
            <a:extLst>
              <a:ext uri="{FF2B5EF4-FFF2-40B4-BE49-F238E27FC236}">
                <a16:creationId xmlns:a16="http://schemas.microsoft.com/office/drawing/2014/main" id="{5C3BA75C-3C95-4BC9-FDD7-B7F7EE4FB661}"/>
              </a:ext>
            </a:extLst>
          </p:cNvPr>
          <p:cNvSpPr/>
          <p:nvPr/>
        </p:nvSpPr>
        <p:spPr>
          <a:xfrm rot="8018514">
            <a:off x="10156814" y="2675724"/>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Arrow: Right 30">
            <a:extLst>
              <a:ext uri="{FF2B5EF4-FFF2-40B4-BE49-F238E27FC236}">
                <a16:creationId xmlns:a16="http://schemas.microsoft.com/office/drawing/2014/main" id="{6B2F60FC-D41A-04A3-9F38-49CFAD183AB5}"/>
              </a:ext>
            </a:extLst>
          </p:cNvPr>
          <p:cNvSpPr/>
          <p:nvPr/>
        </p:nvSpPr>
        <p:spPr>
          <a:xfrm rot="19368362">
            <a:off x="8420557" y="4200132"/>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Arrow: Right 31">
            <a:extLst>
              <a:ext uri="{FF2B5EF4-FFF2-40B4-BE49-F238E27FC236}">
                <a16:creationId xmlns:a16="http://schemas.microsoft.com/office/drawing/2014/main" id="{0C4A5F63-311B-0324-178E-E19BF2EF9B55}"/>
              </a:ext>
            </a:extLst>
          </p:cNvPr>
          <p:cNvSpPr/>
          <p:nvPr/>
        </p:nvSpPr>
        <p:spPr>
          <a:xfrm rot="13602555">
            <a:off x="10113113" y="4147403"/>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0069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The key is to achieve a balanced life between being online and being offline. Considering that people barely disconnect from screens and spent around three hours per day on their screens. (Deng et al., 2019). </a:t>
            </a:r>
          </a:p>
          <a:p>
            <a:pPr marL="342900" indent="-342900">
              <a:buBlip>
                <a:blip r:embed="rId3"/>
              </a:buBlip>
            </a:pPr>
            <a:endParaRPr lang="en-GB" dirty="0"/>
          </a:p>
          <a:p>
            <a:pPr marL="342900" indent="-342900">
              <a:buBlip>
                <a:blip r:embed="rId3"/>
              </a:buBlip>
            </a:pPr>
            <a:r>
              <a:rPr lang="en-GB" dirty="0"/>
              <a:t>Due to the importance of digital wellbeing, a new industry has developed to tackle down those including self-help literature, digital tools, and digital detox programs (Vanden, 2020). </a:t>
            </a:r>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 </a:t>
            </a:r>
            <a:r>
              <a:rPr lang="en-US" dirty="0"/>
              <a:t>Achieving Balance </a:t>
            </a:r>
            <a:endParaRPr lang="en-US" b="1" dirty="0"/>
          </a:p>
        </p:txBody>
      </p:sp>
    </p:spTree>
    <p:extLst>
      <p:ext uri="{BB962C8B-B14F-4D97-AF65-F5344CB8AC3E}">
        <p14:creationId xmlns:p14="http://schemas.microsoft.com/office/powerpoint/2010/main" val="16767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We refer to connectivity in the sense of being connected everywhere and in every device, we might have (</a:t>
            </a:r>
            <a:r>
              <a:rPr lang="en-GB" b="1" dirty="0">
                <a:solidFill>
                  <a:schemeClr val="accent2"/>
                </a:solidFill>
              </a:rPr>
              <a:t>phones</a:t>
            </a:r>
            <a:r>
              <a:rPr lang="en-GB" dirty="0"/>
              <a:t>, </a:t>
            </a:r>
            <a:r>
              <a:rPr lang="en-GB" b="1" dirty="0">
                <a:solidFill>
                  <a:schemeClr val="accent2"/>
                </a:solidFill>
              </a:rPr>
              <a:t>laptops</a:t>
            </a:r>
            <a:r>
              <a:rPr lang="en-GB" dirty="0"/>
              <a:t>, </a:t>
            </a:r>
            <a:r>
              <a:rPr lang="en-GB" b="1" dirty="0">
                <a:solidFill>
                  <a:schemeClr val="accent2"/>
                </a:solidFill>
              </a:rPr>
              <a:t>tablets</a:t>
            </a:r>
            <a:r>
              <a:rPr lang="en-GB" dirty="0"/>
              <a:t>, </a:t>
            </a:r>
            <a:r>
              <a:rPr lang="en-GB" b="1" dirty="0">
                <a:solidFill>
                  <a:schemeClr val="accent2"/>
                </a:solidFill>
              </a:rPr>
              <a:t>smartwatches</a:t>
            </a:r>
            <a:r>
              <a:rPr lang="en-GB" dirty="0"/>
              <a:t>, etc.). </a:t>
            </a:r>
          </a:p>
          <a:p>
            <a:pPr marL="342900" indent="-342900">
              <a:buBlip>
                <a:blip r:embed="rId3"/>
              </a:buBlip>
            </a:pPr>
            <a:endParaRPr lang="en-GB" dirty="0"/>
          </a:p>
          <a:p>
            <a:pPr marL="342900" indent="-342900">
              <a:buBlip>
                <a:blip r:embed="rId3"/>
              </a:buBlip>
            </a:pPr>
            <a:r>
              <a:rPr lang="en-GB" dirty="0"/>
              <a:t>Notifications are prompting every time and there is a real need to connect with those devices as a result of emotional attachment. Google summarizes it in one phrase ¨keep life, and no technology in it, front and </a:t>
            </a:r>
            <a:r>
              <a:rPr lang="en-GB" dirty="0" err="1"/>
              <a:t>center</a:t>
            </a:r>
            <a:r>
              <a:rPr lang="en-GB" dirty="0"/>
              <a:t>¨ (wellbeing. google)</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a:t>
            </a:r>
            <a:r>
              <a:rPr lang="en-US" dirty="0"/>
              <a:t>: Hyperconnectivity and Notifications </a:t>
            </a:r>
          </a:p>
        </p:txBody>
      </p:sp>
      <p:pic>
        <p:nvPicPr>
          <p:cNvPr id="6" name="Gráfico 4" descr="Cámara de vídeo con relleno sólido">
            <a:extLst>
              <a:ext uri="{FF2B5EF4-FFF2-40B4-BE49-F238E27FC236}">
                <a16:creationId xmlns:a16="http://schemas.microsoft.com/office/drawing/2014/main" id="{8A0DBD07-C2EF-90B6-BE18-7BB06F5C83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380" y="5177326"/>
            <a:ext cx="809625" cy="809625"/>
          </a:xfrm>
          <a:prstGeom prst="rect">
            <a:avLst/>
          </a:prstGeom>
        </p:spPr>
      </p:pic>
      <p:sp>
        <p:nvSpPr>
          <p:cNvPr id="7" name="CuadroTexto 8">
            <a:extLst>
              <a:ext uri="{FF2B5EF4-FFF2-40B4-BE49-F238E27FC236}">
                <a16:creationId xmlns:a16="http://schemas.microsoft.com/office/drawing/2014/main" id="{0B49732F-2ECA-C6CD-AFAF-BC8931A82057}"/>
              </a:ext>
            </a:extLst>
          </p:cNvPr>
          <p:cNvSpPr txBox="1"/>
          <p:nvPr/>
        </p:nvSpPr>
        <p:spPr>
          <a:xfrm>
            <a:off x="1546155" y="5570950"/>
            <a:ext cx="4954656"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Why our screens make us less happy?</a:t>
            </a:r>
            <a:r>
              <a:rPr kumimoji="0" lang="en-US" sz="1400" b="0" i="0" u="none"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15261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Man holding his face">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255" r="2255"/>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110548"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4867011" cy="3025975"/>
          </a:xfrm>
        </p:spPr>
        <p:txBody>
          <a:bodyPr/>
          <a:lstStyle/>
          <a:p>
            <a:pPr marL="342900" indent="-342900">
              <a:buClr>
                <a:schemeClr val="accent2"/>
              </a:buClr>
              <a:buFont typeface="Arial" panose="020B0604020202020204" pitchFamily="34" charset="0"/>
              <a:buChar char="•"/>
            </a:pPr>
            <a:r>
              <a:rPr lang="en-US" dirty="0"/>
              <a:t>Increased use of technology that is directly linked to mental health issues and disturbance in the human behavior.</a:t>
            </a:r>
          </a:p>
          <a:p>
            <a:pPr marL="342900" indent="-342900">
              <a:buClr>
                <a:schemeClr val="accent2"/>
              </a:buClr>
              <a:buFont typeface="Arial" panose="020B0604020202020204" pitchFamily="34" charset="0"/>
              <a:buChar char="•"/>
            </a:pPr>
            <a:r>
              <a:rPr lang="en-US" dirty="0"/>
              <a:t>Excessive use of technology at workplace, that is associated with burnout, is suggesting that employers should adopt tools and practices that moderate technology usage to promote healthier life and work.</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 Wellbeing: </a:t>
            </a:r>
            <a:br>
              <a:rPr lang="en-ZA" dirty="0"/>
            </a:br>
            <a:r>
              <a:rPr lang="en-ZA" dirty="0"/>
              <a:t>Why is it Important? </a:t>
            </a:r>
          </a:p>
        </p:txBody>
      </p:sp>
      <p:sp>
        <p:nvSpPr>
          <p:cNvPr id="2" name="TextBox 1">
            <a:extLst>
              <a:ext uri="{FF2B5EF4-FFF2-40B4-BE49-F238E27FC236}">
                <a16:creationId xmlns:a16="http://schemas.microsoft.com/office/drawing/2014/main" id="{B7019E28-576A-E1F7-2A15-B0E5BEB9D414}"/>
              </a:ext>
            </a:extLst>
          </p:cNvPr>
          <p:cNvSpPr txBox="1"/>
          <p:nvPr/>
        </p:nvSpPr>
        <p:spPr>
          <a:xfrm>
            <a:off x="5178959" y="559842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extLst>
                    <a:ext uri="{96DAC541-7B7A-43D3-8B79-37D633B846F1}">
                      <asvg:svgBlip xmlns:asvg="http://schemas.microsoft.com/office/drawing/2016/SVG/main" r:embed="rId4"/>
                    </a:ext>
                  </a:extLst>
                </a:blip>
              </a:buBlip>
            </a:pPr>
            <a:r>
              <a:rPr lang="en-GB" dirty="0"/>
              <a:t>Throughout the LEADER SEEDS course, we’ve explored different ways of preventing workplace stress and how to create a better environment for team members.</a:t>
            </a:r>
          </a:p>
          <a:p>
            <a:pPr marL="342900" indent="-342900">
              <a:buBlip>
                <a:blip r:embed="rId3">
                  <a:extLst>
                    <a:ext uri="{96DAC541-7B7A-43D3-8B79-37D633B846F1}">
                      <asvg:svgBlip xmlns:asvg="http://schemas.microsoft.com/office/drawing/2016/SVG/main" r:embed="rId4"/>
                    </a:ext>
                  </a:extLst>
                </a:blip>
              </a:buBlip>
            </a:pPr>
            <a:r>
              <a:rPr lang="en-GB" dirty="0"/>
              <a:t>However, it is also important to be able to recognise the symptoms of burnout, or workplace stress.</a:t>
            </a:r>
          </a:p>
          <a:p>
            <a:pPr marL="342900" indent="-342900">
              <a:buBlip>
                <a:blip r:embed="rId3">
                  <a:extLst>
                    <a:ext uri="{96DAC541-7B7A-43D3-8B79-37D633B846F1}">
                      <asvg:svgBlip xmlns:asvg="http://schemas.microsoft.com/office/drawing/2016/SVG/main" r:embed="rId4"/>
                    </a:ext>
                  </a:extLst>
                </a:blip>
              </a:buBlip>
            </a:pPr>
            <a:r>
              <a:rPr lang="en-GB" dirty="0"/>
              <a:t>Over the next few slides,  we will explore seven different symptoms that employees might experience that you as a leader will be able to recognise. This in turn will help to ensure that an intervention can take place before the team member suffers to ensure that their needs at work are met.</a:t>
            </a:r>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US" b="1" dirty="0"/>
              <a:t>Digital Wellbeing</a:t>
            </a:r>
            <a:r>
              <a:rPr lang="en-US" dirty="0"/>
              <a:t>: Identifying burnout in team members</a:t>
            </a:r>
          </a:p>
          <a:p>
            <a:endParaRPr lang="en-US" dirty="0"/>
          </a:p>
        </p:txBody>
      </p:sp>
    </p:spTree>
    <p:extLst>
      <p:ext uri="{BB962C8B-B14F-4D97-AF65-F5344CB8AC3E}">
        <p14:creationId xmlns:p14="http://schemas.microsoft.com/office/powerpoint/2010/main" val="422543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dirty="0"/>
              <a:t>These are the seven most common symptoms of workplace stress and burnout:</a:t>
            </a:r>
          </a:p>
          <a:p>
            <a:pPr marL="228600" indent="-457200">
              <a:buFont typeface="+mj-lt"/>
              <a:buAutoNum type="arabicPeriod"/>
            </a:pPr>
            <a:r>
              <a:rPr lang="en-US" sz="2400" dirty="0"/>
              <a:t>Emotional, mental, and physical exhaustion</a:t>
            </a:r>
          </a:p>
          <a:p>
            <a:pPr marL="228600" indent="-457200">
              <a:buFont typeface="+mj-lt"/>
              <a:buAutoNum type="arabicPeriod"/>
            </a:pPr>
            <a:r>
              <a:rPr lang="en-US" sz="2400" dirty="0"/>
              <a:t>Disengagement</a:t>
            </a:r>
          </a:p>
          <a:p>
            <a:pPr marL="228600" indent="-457200">
              <a:buFont typeface="+mj-lt"/>
              <a:buAutoNum type="arabicPeriod"/>
            </a:pPr>
            <a:r>
              <a:rPr lang="en-US" sz="2400" dirty="0"/>
              <a:t>Increased absenteeism</a:t>
            </a:r>
          </a:p>
          <a:p>
            <a:pPr marL="228600" indent="-457200">
              <a:buFont typeface="+mj-lt"/>
              <a:buAutoNum type="arabicPeriod"/>
            </a:pPr>
            <a:r>
              <a:rPr lang="en-US" sz="2400" dirty="0"/>
              <a:t>Isolation</a:t>
            </a:r>
          </a:p>
          <a:p>
            <a:pPr marL="228600" indent="-457200">
              <a:buFont typeface="+mj-lt"/>
              <a:buAutoNum type="arabicPeriod"/>
            </a:pPr>
            <a:r>
              <a:rPr lang="en-US" sz="2400" dirty="0"/>
              <a:t>Higher sensitivity to feedback</a:t>
            </a:r>
          </a:p>
          <a:p>
            <a:pPr marL="228600" indent="-457200">
              <a:buFont typeface="+mj-lt"/>
              <a:buAutoNum type="arabicPeriod"/>
            </a:pPr>
            <a:r>
              <a:rPr lang="en-US" sz="2400" dirty="0"/>
              <a:t>Emergence of physical symptoms</a:t>
            </a:r>
          </a:p>
          <a:p>
            <a:pPr marL="228600" indent="-457200">
              <a:buFont typeface="+mj-lt"/>
              <a:buAutoNum type="arabicPeriod"/>
            </a:pPr>
            <a:r>
              <a:rPr lang="en-US" sz="2400" dirty="0"/>
              <a:t>Decreased productivity</a:t>
            </a:r>
            <a:endParaRPr lang="en-GB" sz="2400" dirty="0"/>
          </a:p>
          <a:p>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395912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1.  </a:t>
            </a:r>
            <a:r>
              <a:rPr lang="en-US" sz="2400" b="1" dirty="0">
                <a:solidFill>
                  <a:schemeClr val="accent3"/>
                </a:solidFill>
              </a:rPr>
              <a:t>Emotional, mental, and physical exhaustion</a:t>
            </a: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Are team members reporting feeling drained when they first wake up in the morning? Do they talk about struggling with sleep issues?</a:t>
            </a:r>
          </a:p>
          <a:p>
            <a:pPr marL="342900" indent="-342900">
              <a:buBlip>
                <a:blip r:embed="rId3">
                  <a:extLst>
                    <a:ext uri="{96DAC541-7B7A-43D3-8B79-37D633B846F1}">
                      <asvg:svgBlip xmlns:asvg="http://schemas.microsoft.com/office/drawing/2016/SVG/main" r:embed="rId4"/>
                    </a:ext>
                  </a:extLst>
                </a:blip>
              </a:buBlip>
            </a:pPr>
            <a:r>
              <a:rPr lang="en-US" dirty="0"/>
              <a:t>T</a:t>
            </a:r>
            <a:r>
              <a:rPr lang="en-US" sz="2400" dirty="0"/>
              <a:t>eam members suffering from exhaustion will find they’re dragging themselves to work and then unable to start or focus on a task.</a:t>
            </a:r>
          </a:p>
          <a:p>
            <a:pPr marL="342900" indent="-342900">
              <a:buBlip>
                <a:blip r:embed="rId3">
                  <a:extLst>
                    <a:ext uri="{96DAC541-7B7A-43D3-8B79-37D633B846F1}">
                      <asvg:svgBlip xmlns:asvg="http://schemas.microsoft.com/office/drawing/2016/SVG/main" r:embed="rId4"/>
                    </a:ext>
                  </a:extLst>
                </a:blip>
              </a:buBlip>
            </a:pPr>
            <a:r>
              <a:rPr lang="en-US" sz="2400" dirty="0"/>
              <a:t>By listening to your team members , you will be able to recognize if they are feeling exhausted. Talk to your team to see how you can help.</a:t>
            </a:r>
          </a:p>
          <a:p>
            <a:pPr marL="342900" indent="-342900">
              <a:buBlip>
                <a:blip r:embed="rId3">
                  <a:extLst>
                    <a:ext uri="{96DAC541-7B7A-43D3-8B79-37D633B846F1}">
                      <asvg:svgBlip xmlns:asvg="http://schemas.microsoft.com/office/drawing/2016/SVG/main" r:embed="rId4"/>
                    </a:ext>
                  </a:extLst>
                </a:blip>
              </a:buBlip>
            </a:pPr>
            <a:r>
              <a:rPr lang="en-US" sz="2400" dirty="0"/>
              <a:t>Find out what they need in order to set them on the right track to improve their mental wellbeing.</a:t>
            </a:r>
            <a:endParaRPr lang="en-GB" sz="2400" dirty="0"/>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335539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2.   Disengagement</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Team members losing interest in the things they previously found enjoyable—like socializing with family and friends—can be an early warning sign.</a:t>
            </a:r>
          </a:p>
          <a:p>
            <a:pPr marL="342900" indent="-342900">
              <a:buBlip>
                <a:blip r:embed="rId3">
                  <a:extLst>
                    <a:ext uri="{96DAC541-7B7A-43D3-8B79-37D633B846F1}">
                      <asvg:svgBlip xmlns:asvg="http://schemas.microsoft.com/office/drawing/2016/SVG/main" r:embed="rId4"/>
                    </a:ext>
                  </a:extLst>
                </a:blip>
              </a:buBlip>
            </a:pPr>
            <a:r>
              <a:rPr lang="en-GB" sz="2400" dirty="0"/>
              <a:t>Within a work setting, team members may stop participating in meetings, avoid taking on new projects, or stop returning phone calls and emails.</a:t>
            </a:r>
          </a:p>
          <a:p>
            <a:pPr marL="342900" indent="-342900">
              <a:buBlip>
                <a:blip r:embed="rId3">
                  <a:extLst>
                    <a:ext uri="{96DAC541-7B7A-43D3-8B79-37D633B846F1}">
                      <asvg:svgBlip xmlns:asvg="http://schemas.microsoft.com/office/drawing/2016/SVG/main" r:embed="rId4"/>
                    </a:ext>
                  </a:extLst>
                </a:blip>
              </a:buBlip>
            </a:pPr>
            <a:r>
              <a:rPr lang="en-GB" sz="2400" dirty="0"/>
              <a:t>As they continue to disconnect from the environment around them, </a:t>
            </a:r>
            <a:r>
              <a:rPr lang="en-GB" dirty="0"/>
              <a:t>team members </a:t>
            </a:r>
            <a:r>
              <a:rPr lang="en-GB" sz="2400" dirty="0"/>
              <a:t>often lose enthusiasm for their job, resulting in a lower quality of work.</a:t>
            </a:r>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344329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sz="2400" b="1" dirty="0">
                <a:solidFill>
                  <a:schemeClr val="accent3"/>
                </a:solidFill>
              </a:rPr>
              <a:t>3.  Increased Absenteeism</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dirty="0"/>
              <a:t>Team members</a:t>
            </a:r>
            <a:r>
              <a:rPr lang="en-GB" sz="2400" dirty="0"/>
              <a:t> that are burned out or are suffering from technostress are more likely to take extra sick days off. Sometimes it is in the hope that the day off will restore their spirits.</a:t>
            </a:r>
          </a:p>
          <a:p>
            <a:pPr marL="342900" indent="-342900">
              <a:buBlip>
                <a:blip r:embed="rId3">
                  <a:extLst>
                    <a:ext uri="{96DAC541-7B7A-43D3-8B79-37D633B846F1}">
                      <asvg:svgBlip xmlns:asvg="http://schemas.microsoft.com/office/drawing/2016/SVG/main" r:embed="rId4"/>
                    </a:ext>
                  </a:extLst>
                </a:blip>
              </a:buBlip>
            </a:pPr>
            <a:r>
              <a:rPr lang="en-GB" sz="2400" dirty="0"/>
              <a:t>Others may use the time off as a way to avoid projects, managers and </a:t>
            </a:r>
            <a:r>
              <a:rPr lang="en-GB" dirty="0"/>
              <a:t>other team members </a:t>
            </a:r>
            <a:r>
              <a:rPr lang="en-GB" sz="2400" dirty="0"/>
              <a:t>that cause them stress.</a:t>
            </a:r>
          </a:p>
          <a:p>
            <a:pPr marL="342900" indent="-342900">
              <a:buBlip>
                <a:blip r:embed="rId3">
                  <a:extLst>
                    <a:ext uri="{96DAC541-7B7A-43D3-8B79-37D633B846F1}">
                      <asvg:svgBlip xmlns:asvg="http://schemas.microsoft.com/office/drawing/2016/SVG/main" r:embed="rId4"/>
                    </a:ext>
                  </a:extLst>
                </a:blip>
              </a:buBlip>
            </a:pPr>
            <a:r>
              <a:rPr lang="en-GB" dirty="0"/>
              <a:t>I</a:t>
            </a:r>
            <a:r>
              <a:rPr lang="en-GB" sz="2400" dirty="0"/>
              <a:t>ncreased absenteeism may also be recognised in a situation where some team members may come in late and leave early to avoid interactions with co-workers and supervisors.</a:t>
            </a:r>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406059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4</a:t>
            </a:r>
            <a:r>
              <a:rPr lang="en-GB" sz="2400" b="1" dirty="0">
                <a:solidFill>
                  <a:schemeClr val="accent3"/>
                </a:solidFill>
              </a:rPr>
              <a:t>.  Isolation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Formerly extroverted team members who suddenly become distant may just be having a bad day or experiencing stress in their personal life.</a:t>
            </a:r>
          </a:p>
          <a:p>
            <a:pPr marL="342900" indent="-342900">
              <a:buBlip>
                <a:blip r:embed="rId3">
                  <a:extLst>
                    <a:ext uri="{96DAC541-7B7A-43D3-8B79-37D633B846F1}">
                      <asvg:svgBlip xmlns:asvg="http://schemas.microsoft.com/office/drawing/2016/SVG/main" r:embed="rId4"/>
                    </a:ext>
                  </a:extLst>
                </a:blip>
              </a:buBlip>
            </a:pPr>
            <a:r>
              <a:rPr lang="en-US" dirty="0"/>
              <a:t>I</a:t>
            </a:r>
            <a:r>
              <a:rPr lang="en-US" sz="2400" dirty="0"/>
              <a:t>f this isolation continues, or if formerly sociable team members become angry when someone tries to speak with them, it may be a sign of a bigger problem.</a:t>
            </a:r>
          </a:p>
          <a:p>
            <a:pPr marL="342900" indent="-342900">
              <a:buBlip>
                <a:blip r:embed="rId3">
                  <a:extLst>
                    <a:ext uri="{96DAC541-7B7A-43D3-8B79-37D633B846F1}">
                      <asvg:svgBlip xmlns:asvg="http://schemas.microsoft.com/office/drawing/2016/SVG/main" r:embed="rId4"/>
                    </a:ext>
                  </a:extLst>
                </a:blip>
              </a:buBlip>
            </a:pPr>
            <a:r>
              <a:rPr lang="en-US" sz="2400" dirty="0"/>
              <a:t>Isolation can be even harder to detect in remote team members, since you may not be able to tell if they are withdrawing from relationships without directly asking them. This is why having a support network can be so beneficial to team members.</a:t>
            </a: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233508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5. H</a:t>
            </a:r>
            <a:r>
              <a:rPr lang="en-GB" b="1" dirty="0">
                <a:solidFill>
                  <a:schemeClr val="accent3"/>
                </a:solidFill>
              </a:rPr>
              <a:t>igher Sensitivity to Feedback</a:t>
            </a:r>
            <a:r>
              <a:rPr lang="en-GB" sz="2400" b="1" dirty="0">
                <a:solidFill>
                  <a:schemeClr val="accent3"/>
                </a:solidFill>
              </a:rPr>
              <a:t>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You might notice some team members  react badly to feedback. When employees begin taking criticism more personally, reacting to it with increased defensiveness, anger, or other signs of stress, it can be a sign of burnout.</a:t>
            </a:r>
          </a:p>
          <a:p>
            <a:pPr marL="342900" indent="-342900">
              <a:buBlip>
                <a:blip r:embed="rId3">
                  <a:extLst>
                    <a:ext uri="{96DAC541-7B7A-43D3-8B79-37D633B846F1}">
                      <asvg:svgBlip xmlns:asvg="http://schemas.microsoft.com/office/drawing/2016/SVG/main" r:embed="rId4"/>
                    </a:ext>
                  </a:extLst>
                </a:blip>
              </a:buBlip>
            </a:pPr>
            <a:r>
              <a:rPr lang="en-US" sz="2400" dirty="0"/>
              <a:t>In these situations, feedback can be blown out of proportion, with team members  responding with things like: "I guess I can’t do anything right.”</a:t>
            </a:r>
          </a:p>
          <a:p>
            <a:pPr marL="342900" indent="-342900">
              <a:buBlip>
                <a:blip r:embed="rId3">
                  <a:extLst>
                    <a:ext uri="{96DAC541-7B7A-43D3-8B79-37D633B846F1}">
                      <asvg:svgBlip xmlns:asvg="http://schemas.microsoft.com/office/drawing/2016/SVG/main" r:embed="rId4"/>
                    </a:ext>
                  </a:extLst>
                </a:blip>
              </a:buBlip>
            </a:pPr>
            <a:r>
              <a:rPr lang="en-US" sz="2400" dirty="0"/>
              <a:t>If a team member is more irritable or angry than normal, it may be likely that they are suffering from workplace stress.  </a:t>
            </a:r>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9434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b="1" dirty="0">
                <a:solidFill>
                  <a:schemeClr val="accent3"/>
                </a:solidFill>
              </a:rPr>
              <a:t>6.  Emergence of Physical Symptoms </a:t>
            </a:r>
            <a:r>
              <a:rPr lang="en-GB" sz="2400" b="1" dirty="0">
                <a:solidFill>
                  <a:schemeClr val="accent3"/>
                </a:solidFill>
              </a:rPr>
              <a:t>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When team members suffer from exhaustion and stress for prolonged periods of time, it can often create physical symptoms. These can include panic attacks, chest pains, increased heart rate, nausea, and headaches.</a:t>
            </a:r>
          </a:p>
          <a:p>
            <a:pPr marL="342900" indent="-342900">
              <a:buBlip>
                <a:blip r:embed="rId3">
                  <a:extLst>
                    <a:ext uri="{96DAC541-7B7A-43D3-8B79-37D633B846F1}">
                      <asvg:svgBlip xmlns:asvg="http://schemas.microsoft.com/office/drawing/2016/SVG/main" r:embed="rId4"/>
                    </a:ext>
                  </a:extLst>
                </a:blip>
              </a:buBlip>
            </a:pPr>
            <a:r>
              <a:rPr lang="en-GB" sz="2400" dirty="0"/>
              <a:t>Team members may even lose their appetite and then lose weight, or they may start to gain weight from using food to cope with their stress.</a:t>
            </a:r>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238653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7.  Decreased </a:t>
            </a:r>
            <a:r>
              <a:rPr lang="en-GB" b="1" dirty="0">
                <a:solidFill>
                  <a:schemeClr val="accent3"/>
                </a:solidFill>
              </a:rPr>
              <a:t>Productivity</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As the workplace stress condition worsens, so will productivity and performance. Stress prevents team members from concentrating on the tasks at hand, and feelings of being overwhelmed and unable to catch up might make them feel as if their efforts aren’t worthwhile.</a:t>
            </a:r>
          </a:p>
          <a:p>
            <a:pPr marL="342900" indent="-342900">
              <a:buBlip>
                <a:blip r:embed="rId3">
                  <a:extLst>
                    <a:ext uri="{96DAC541-7B7A-43D3-8B79-37D633B846F1}">
                      <asvg:svgBlip xmlns:asvg="http://schemas.microsoft.com/office/drawing/2016/SVG/main" r:embed="rId4"/>
                    </a:ext>
                  </a:extLst>
                </a:blip>
              </a:buBlip>
            </a:pPr>
            <a:r>
              <a:rPr lang="en-US" dirty="0"/>
              <a:t>I</a:t>
            </a:r>
            <a:r>
              <a:rPr lang="en-US" sz="2400" dirty="0"/>
              <a:t>f you notice that a team member that normally is a hard worker suddenly becomes less productive, they might be suffering from prolonged burnout. It is important at this stage to communicate with team members to make sure that they know they can reach out to you as a manager,  and you will support them.</a:t>
            </a:r>
            <a:endParaRPr lang="en-GB" sz="2400" dirty="0"/>
          </a:p>
          <a:p>
            <a:pPr marL="342900" indent="-342900">
              <a:buBlip>
                <a:blip r:embed="rId3">
                  <a:extLst>
                    <a:ext uri="{96DAC541-7B7A-43D3-8B79-37D633B846F1}">
                      <asvg:svgBlip xmlns:asvg="http://schemas.microsoft.com/office/drawing/2016/SVG/main" r:embed="rId4"/>
                    </a:ext>
                  </a:extLst>
                </a:blip>
              </a:buBlip>
            </a:pPr>
            <a:endParaRPr lang="en-GB" sz="2400" dirty="0"/>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The Seven Most Common Symptoms of Workplace Stress</a:t>
            </a:r>
          </a:p>
          <a:p>
            <a:endParaRPr lang="en-US" dirty="0"/>
          </a:p>
        </p:txBody>
      </p:sp>
    </p:spTree>
    <p:extLst>
      <p:ext uri="{BB962C8B-B14F-4D97-AF65-F5344CB8AC3E}">
        <p14:creationId xmlns:p14="http://schemas.microsoft.com/office/powerpoint/2010/main" val="117882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2914074"/>
            <a:ext cx="5029134" cy="2404690"/>
          </a:xfrm>
        </p:spPr>
        <p:txBody>
          <a:bodyPr>
            <a:normAutofit/>
          </a:bodyPr>
          <a:lstStyle/>
          <a:p>
            <a:pPr marL="0"/>
            <a:r>
              <a:rPr lang="en-IE" dirty="0">
                <a:solidFill>
                  <a:srgbClr val="002060"/>
                </a:solidFill>
              </a:rPr>
              <a:t>Check out the following YouTube video to help improve your learning outcomes. This video explores how to identify signs of burnout.</a:t>
            </a:r>
          </a:p>
          <a:p>
            <a:pPr marL="0"/>
            <a:r>
              <a:rPr lang="en-IE" dirty="0">
                <a:solidFill>
                  <a:srgbClr val="09446A"/>
                </a:solidFill>
                <a:hlinkClick r:id="rId4">
                  <a:extLst>
                    <a:ext uri="{A12FA001-AC4F-418D-AE19-62706E023703}">
                      <ahyp:hlinkClr xmlns:ahyp="http://schemas.microsoft.com/office/drawing/2018/hyperlinkcolor" val="tx"/>
                    </a:ext>
                  </a:extLst>
                </a:hlinkClick>
              </a:rPr>
              <a:t>https://www.youtube.com/watch?v=JZ5CW5qsktM</a:t>
            </a:r>
            <a:endParaRPr lang="en-IE" dirty="0">
              <a:solidFill>
                <a:srgbClr val="09446A"/>
              </a:solidFill>
            </a:endParaRPr>
          </a:p>
          <a:p>
            <a:pPr marL="0"/>
            <a:endParaRPr lang="en-IE" dirty="0">
              <a:solidFill>
                <a:schemeClr val="tx1">
                  <a:lumMod val="50000"/>
                </a:schemeClr>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933041"/>
            <a:ext cx="5113283" cy="1808541"/>
          </a:xfrm>
        </p:spPr>
        <p:txBody>
          <a:bodyPr>
            <a:normAutofit fontScale="70000" lnSpcReduction="20000"/>
          </a:bodyPr>
          <a:lstStyle/>
          <a:p>
            <a:r>
              <a:rPr lang="en-IE" sz="5100" dirty="0"/>
              <a:t>WATCH</a:t>
            </a:r>
          </a:p>
          <a:p>
            <a:endParaRPr lang="en-IE" dirty="0"/>
          </a:p>
          <a:p>
            <a:r>
              <a:rPr lang="en-US" sz="4600" dirty="0"/>
              <a:t>How to identify signs of burnout</a:t>
            </a:r>
            <a:endParaRPr lang="en-IE" sz="4600" dirty="0"/>
          </a:p>
        </p:txBody>
      </p:sp>
      <p:pic>
        <p:nvPicPr>
          <p:cNvPr id="3" name="Online Media 2" title="How to identify signs of burnout">
            <a:hlinkClick r:id="" action="ppaction://media"/>
            <a:extLst>
              <a:ext uri="{FF2B5EF4-FFF2-40B4-BE49-F238E27FC236}">
                <a16:creationId xmlns:a16="http://schemas.microsoft.com/office/drawing/2014/main" id="{524AE8E3-A7CF-CAE4-DCFE-FFC0DF545747}"/>
              </a:ext>
            </a:extLst>
          </p:cNvPr>
          <p:cNvPicPr>
            <a:picLocks noRot="1" noChangeAspect="1"/>
          </p:cNvPicPr>
          <p:nvPr>
            <a:videoFile r:link="rId1"/>
          </p:nvPr>
        </p:nvPicPr>
        <p:blipFill>
          <a:blip r:embed="rId5"/>
          <a:stretch>
            <a:fillRect/>
          </a:stretch>
        </p:blipFill>
        <p:spPr>
          <a:xfrm>
            <a:off x="7077149" y="1203325"/>
            <a:ext cx="5141488" cy="3913188"/>
          </a:xfrm>
          <a:prstGeom prst="rect">
            <a:avLst/>
          </a:prstGeom>
        </p:spPr>
      </p:pic>
    </p:spTree>
    <p:extLst>
      <p:ext uri="{BB962C8B-B14F-4D97-AF65-F5344CB8AC3E}">
        <p14:creationId xmlns:p14="http://schemas.microsoft.com/office/powerpoint/2010/main" val="18453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4867011" cy="3865477"/>
          </a:xfrm>
        </p:spPr>
        <p:txBody>
          <a:bodyPr/>
          <a:lstStyle/>
          <a:p>
            <a:pPr marL="0" indent="0">
              <a:buClr>
                <a:schemeClr val="accent2"/>
              </a:buClr>
            </a:pPr>
            <a:r>
              <a:rPr lang="en-US" b="1" dirty="0">
                <a:solidFill>
                  <a:schemeClr val="accent2"/>
                </a:solidFill>
              </a:rPr>
              <a:t>Stronger employee engagement and higher productivity:</a:t>
            </a:r>
          </a:p>
          <a:p>
            <a:pPr marL="0" indent="0">
              <a:buClr>
                <a:schemeClr val="accent2"/>
              </a:buClr>
            </a:pPr>
            <a:r>
              <a:rPr lang="en-US" dirty="0"/>
              <a:t>An average office worker utilizes over 9 applications for work. By promoting digital wellness through technologies that enhance focus and diminish distractions, organizations can alleviate worker exhaustion, improving engagement and productivity.</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 Wellbeing: </a:t>
            </a:r>
            <a:br>
              <a:rPr lang="en-ZA" dirty="0"/>
            </a:br>
            <a:r>
              <a:rPr lang="en-ZA" dirty="0"/>
              <a:t>Why is it Important? </a:t>
            </a:r>
          </a:p>
        </p:txBody>
      </p:sp>
      <p:sp>
        <p:nvSpPr>
          <p:cNvPr id="2" name="TextBox 1">
            <a:extLst>
              <a:ext uri="{FF2B5EF4-FFF2-40B4-BE49-F238E27FC236}">
                <a16:creationId xmlns:a16="http://schemas.microsoft.com/office/drawing/2014/main" id="{309EC0C4-4F14-8F21-AE88-9B73C91DD2B8}"/>
              </a:ext>
            </a:extLst>
          </p:cNvPr>
          <p:cNvSpPr txBox="1"/>
          <p:nvPr/>
        </p:nvSpPr>
        <p:spPr>
          <a:xfrm>
            <a:off x="4923182" y="552386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4110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685415" y="2056254"/>
            <a:ext cx="5552547" cy="3291086"/>
          </a:xfrm>
        </p:spPr>
        <p:txBody>
          <a:bodyPr/>
          <a:lstStyle/>
          <a:p>
            <a:pPr marL="342900" indent="-342900">
              <a:buClr>
                <a:schemeClr val="accent2"/>
              </a:buClr>
              <a:buFont typeface="Arial" panose="020B0604020202020204" pitchFamily="34" charset="0"/>
              <a:buChar char="•"/>
            </a:pPr>
            <a:r>
              <a:rPr lang="en-GB" dirty="0"/>
              <a:t>Stopping cues are signals that indicate to our brain that an activity is complete, and you should move on. </a:t>
            </a:r>
          </a:p>
          <a:p>
            <a:pPr marL="342900" indent="-342900">
              <a:buClr>
                <a:schemeClr val="accent2"/>
              </a:buClr>
              <a:buFont typeface="Arial" panose="020B0604020202020204" pitchFamily="34" charset="0"/>
              <a:buChar char="•"/>
            </a:pPr>
            <a:r>
              <a:rPr lang="en-GB" dirty="0"/>
              <a:t>In this </a:t>
            </a:r>
            <a:r>
              <a:rPr lang="en-GB" dirty="0">
                <a:hlinkClick r:id="rId3"/>
              </a:rPr>
              <a:t>video</a:t>
            </a:r>
            <a:r>
              <a:rPr lang="en-GB" dirty="0"/>
              <a:t> psychologist Adam Alter explains how much of our technology is devoid of stopping cues and how it might be making us less happy  </a:t>
            </a:r>
          </a:p>
          <a:p>
            <a:endParaRPr lang="en-ZA" dirty="0"/>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en-ZA" dirty="0"/>
              <a:t>Why our Screens Make Us Less Happy? </a:t>
            </a:r>
          </a:p>
          <a:p>
            <a:endParaRPr lang="en-ZA" dirty="0"/>
          </a:p>
        </p:txBody>
      </p:sp>
      <p:pic>
        <p:nvPicPr>
          <p:cNvPr id="5" name="Picture Placeholder 4">
            <a:hlinkClick r:id="rId3"/>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165" r="13165"/>
          <a:stretch/>
        </p:blipFill>
        <p:spPr>
          <a:xfrm>
            <a:off x="7061200" y="1201447"/>
            <a:ext cx="5130800" cy="3913188"/>
          </a:xfrm>
          <a:prstGeom prst="rect">
            <a:avLst/>
          </a:prstGeom>
        </p:spPr>
      </p:pic>
      <p:sp>
        <p:nvSpPr>
          <p:cNvPr id="4" name="Oval 3">
            <a:extLst>
              <a:ext uri="{FF2B5EF4-FFF2-40B4-BE49-F238E27FC236}">
                <a16:creationId xmlns:a16="http://schemas.microsoft.com/office/drawing/2014/main" id="{A7D3711A-BDBC-AB4A-1FA1-680BAE95D86E}"/>
              </a:ext>
            </a:extLst>
          </p:cNvPr>
          <p:cNvSpPr/>
          <p:nvPr/>
        </p:nvSpPr>
        <p:spPr>
          <a:xfrm>
            <a:off x="10186875" y="465177"/>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WATCH</a:t>
            </a:r>
            <a:r>
              <a:rPr lang="en-US" dirty="0"/>
              <a:t> </a:t>
            </a:r>
            <a:endParaRPr lang="en-IE" dirty="0"/>
          </a:p>
        </p:txBody>
      </p:sp>
    </p:spTree>
    <p:extLst>
      <p:ext uri="{BB962C8B-B14F-4D97-AF65-F5344CB8AC3E}">
        <p14:creationId xmlns:p14="http://schemas.microsoft.com/office/powerpoint/2010/main" val="152056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Strategies for Digital Health Management and Assessment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44394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r>
              <a:rPr lang="en-IE" dirty="0"/>
              <a:t>4.1 Setting Healthy Digital Boundaries and Managing Digital Devices Effectively</a:t>
            </a:r>
          </a:p>
          <a:p>
            <a:r>
              <a:rPr lang="en-IE" dirty="0"/>
              <a:t>4.3 Optimizing Digital Communications</a:t>
            </a:r>
          </a:p>
          <a:p>
            <a:r>
              <a:rPr lang="en-IE" dirty="0"/>
              <a:t>4.4 Achieving Work-Life Balance in a Digital World</a:t>
            </a:r>
          </a:p>
          <a:p>
            <a:r>
              <a:rPr lang="en-IE" dirty="0"/>
              <a:t>4.5 Digital Health Assessment</a:t>
            </a:r>
          </a:p>
          <a:p>
            <a:r>
              <a:rPr lang="en-IE" dirty="0"/>
              <a:t>   - Importance of Self-Assessment</a:t>
            </a:r>
          </a:p>
          <a:p>
            <a:r>
              <a:rPr lang="en-IE" dirty="0"/>
              <a:t>   - Methods for Evaluating Digital Wellbeing</a:t>
            </a:r>
          </a:p>
          <a:p>
            <a:r>
              <a:rPr lang="en-IE" dirty="0"/>
              <a:t>   - Interpreting Assessment Results</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Section 4: Strategies for Digital Health Management and Assessment</a:t>
            </a:r>
          </a:p>
          <a:p>
            <a:r>
              <a:rPr lang="en-US" dirty="0"/>
              <a:t> </a:t>
            </a:r>
          </a:p>
        </p:txBody>
      </p:sp>
    </p:spTree>
    <p:extLst>
      <p:ext uri="{BB962C8B-B14F-4D97-AF65-F5344CB8AC3E}">
        <p14:creationId xmlns:p14="http://schemas.microsoft.com/office/powerpoint/2010/main" val="192466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923330"/>
          </a:xfrm>
          <a:prstGeom prst="rect">
            <a:avLst/>
          </a:prstGeom>
          <a:noFill/>
        </p:spPr>
        <p:txBody>
          <a:bodyPr wrap="square">
            <a:spAutoFit/>
          </a:bodyPr>
          <a:lstStyle/>
          <a:p>
            <a:r>
              <a:rPr lang="en-US" sz="3600" dirty="0">
                <a:solidFill>
                  <a:srgbClr val="000000"/>
                </a:solidFill>
                <a:effectLst/>
                <a:ea typeface="Times New Roman" panose="02020603050405020304" pitchFamily="18" charset="0"/>
                <a:cs typeface="Arial" panose="020B0604020202020204" pitchFamily="34" charset="0"/>
              </a:rPr>
              <a:t>Tips and Tricks to Reduce Digital Fatigue </a:t>
            </a:r>
            <a:br>
              <a:rPr lang="es-E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F402AD75-432C-5ABF-599C-F71C8AEE0FC0}"/>
              </a:ext>
            </a:extLst>
          </p:cNvPr>
          <p:cNvSpPr txBox="1"/>
          <p:nvPr/>
        </p:nvSpPr>
        <p:spPr>
          <a:xfrm>
            <a:off x="263237" y="1277127"/>
            <a:ext cx="5652654" cy="3046988"/>
          </a:xfrm>
          <a:prstGeom prst="rect">
            <a:avLst/>
          </a:prstGeom>
          <a:noFill/>
        </p:spPr>
        <p:txBody>
          <a:bodyPr wrap="square">
            <a:spAutoFit/>
          </a:bodyPr>
          <a:lstStyle/>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Considering the importance of digital wellbeing and trying to avoid the overwhelming symptoms of digital fatigue and burnout, it is indispensable to take the right precautions. </a:t>
            </a:r>
          </a:p>
          <a:p>
            <a:pPr marL="342900" indent="-342900">
              <a:buBlip>
                <a:blip r:embed="rId3"/>
              </a:buBlip>
            </a:pPr>
            <a:endParaRPr lang="en-US"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In this section, different tips have been addressed.</a:t>
            </a:r>
            <a:endParaRPr lang="es-ES" sz="2400" dirty="0">
              <a:solidFill>
                <a:srgbClr val="000000"/>
              </a:solidFill>
              <a:effectLst/>
              <a:ea typeface="Times New Roman" panose="02020603050405020304" pitchFamily="18" charset="0"/>
              <a:cs typeface="Times New Roman" panose="02020603050405020304" pitchFamily="18" charset="0"/>
            </a:endParaRPr>
          </a:p>
        </p:txBody>
      </p:sp>
      <p:pic>
        <p:nvPicPr>
          <p:cNvPr id="6" name="Imagen 6" descr="Interfaz de usuario gráfica, Aplicación&#10;&#10;Descripción generada automáticamente">
            <a:extLst>
              <a:ext uri="{FF2B5EF4-FFF2-40B4-BE49-F238E27FC236}">
                <a16:creationId xmlns:a16="http://schemas.microsoft.com/office/drawing/2014/main" id="{4E5A9938-D935-5D0C-DFC2-701FEF6C842A}"/>
              </a:ext>
            </a:extLst>
          </p:cNvPr>
          <p:cNvPicPr>
            <a:picLocks noChangeAspect="1"/>
          </p:cNvPicPr>
          <p:nvPr/>
        </p:nvPicPr>
        <p:blipFill rotWithShape="1">
          <a:blip r:embed="rId4"/>
          <a:srcRect t="18710" b="7691"/>
          <a:stretch/>
        </p:blipFill>
        <p:spPr>
          <a:xfrm>
            <a:off x="7130548" y="1277127"/>
            <a:ext cx="3749814" cy="4519089"/>
          </a:xfrm>
          <a:prstGeom prst="rect">
            <a:avLst/>
          </a:prstGeom>
          <a:effectLst/>
        </p:spPr>
      </p:pic>
    </p:spTree>
    <p:extLst>
      <p:ext uri="{BB962C8B-B14F-4D97-AF65-F5344CB8AC3E}">
        <p14:creationId xmlns:p14="http://schemas.microsoft.com/office/powerpoint/2010/main" val="1931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Exposure to blue light can damage the eyes and produce retina degeneration. Introducing blue-filter on the devices of your work team will prevent to have irritated eyes. Blue light can also have an impact on the sleep cycle, causing deprivation of sleep. </a:t>
            </a:r>
            <a:r>
              <a:rPr lang="en-GB" b="1" dirty="0">
                <a:solidFill>
                  <a:schemeClr val="accent2"/>
                </a:solidFill>
              </a:rPr>
              <a:t>Staring at the screen for a long time might cause:</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Activate the Blue-filter on Your Device</a:t>
            </a:r>
            <a:endParaRPr lang="en-US" dirty="0"/>
          </a:p>
        </p:txBody>
      </p:sp>
      <p:graphicFrame>
        <p:nvGraphicFramePr>
          <p:cNvPr id="2" name="Diagram 1">
            <a:extLst>
              <a:ext uri="{FF2B5EF4-FFF2-40B4-BE49-F238E27FC236}">
                <a16:creationId xmlns:a16="http://schemas.microsoft.com/office/drawing/2014/main" id="{E27D79B5-92A9-4074-0594-13E8FF688AE6}"/>
              </a:ext>
            </a:extLst>
          </p:cNvPr>
          <p:cNvGraphicFramePr/>
          <p:nvPr/>
        </p:nvGraphicFramePr>
        <p:xfrm>
          <a:off x="907473" y="3898108"/>
          <a:ext cx="10377054" cy="1316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63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D619E03-2FF8-4863-BC1F-70D489FEBB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D7D7A1-C998-49BE-B31F-CD0DB66AC2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C72EAC-A8AA-4114-B58A-A87511F6E2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ABC7C39-B71D-4A9D-BC3B-15E8533EE7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To reduce the eye strain: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Activate the Blue-filter on Your Device</a:t>
            </a:r>
            <a:endParaRPr lang="en-US" dirty="0"/>
          </a:p>
        </p:txBody>
      </p:sp>
      <p:graphicFrame>
        <p:nvGraphicFramePr>
          <p:cNvPr id="2" name="Diagram 1">
            <a:extLst>
              <a:ext uri="{FF2B5EF4-FFF2-40B4-BE49-F238E27FC236}">
                <a16:creationId xmlns:a16="http://schemas.microsoft.com/office/drawing/2014/main" id="{60C0B3E2-2B64-8232-385D-B72DAABD55BA}"/>
              </a:ext>
            </a:extLst>
          </p:cNvPr>
          <p:cNvGraphicFramePr/>
          <p:nvPr/>
        </p:nvGraphicFramePr>
        <p:xfrm>
          <a:off x="977918" y="1900594"/>
          <a:ext cx="10595237" cy="39950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4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DB5C81F-0F3C-4560-9117-8B81090015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97FB48-6C25-43A2-9894-490D227AF1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E428BE7-E4B9-4D1A-BF57-16AA8D0400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646331"/>
          </a:xfrm>
          <a:prstGeom prst="rect">
            <a:avLst/>
          </a:prstGeom>
          <a:noFill/>
        </p:spPr>
        <p:txBody>
          <a:bodyPr wrap="square">
            <a:spAutoFit/>
          </a:bodyPr>
          <a:lstStyle/>
          <a:p>
            <a:r>
              <a:rPr lang="en-IE" sz="3600" dirty="0">
                <a:solidFill>
                  <a:schemeClr val="accent3"/>
                </a:solidFill>
                <a:effectLst/>
                <a:ea typeface="Times New Roman" panose="02020603050405020304" pitchFamily="18" charset="0"/>
                <a:cs typeface="Arial" panose="020B0604020202020204" pitchFamily="34" charset="0"/>
              </a:rPr>
              <a:t>Invest in a Specialist Monitor</a:t>
            </a:r>
            <a:endParaRPr lang="en-ZA" dirty="0">
              <a:solidFill>
                <a:schemeClr val="accent3"/>
              </a:solidFill>
            </a:endParaRPr>
          </a:p>
        </p:txBody>
      </p:sp>
      <p:sp>
        <p:nvSpPr>
          <p:cNvPr id="5" name="TextBox 4">
            <a:extLst>
              <a:ext uri="{FF2B5EF4-FFF2-40B4-BE49-F238E27FC236}">
                <a16:creationId xmlns:a16="http://schemas.microsoft.com/office/drawing/2014/main" id="{F402AD75-432C-5ABF-599C-F71C8AEE0FC0}"/>
              </a:ext>
            </a:extLst>
          </p:cNvPr>
          <p:cNvSpPr txBox="1"/>
          <p:nvPr/>
        </p:nvSpPr>
        <p:spPr>
          <a:xfrm>
            <a:off x="263236" y="1277127"/>
            <a:ext cx="11761749" cy="5262979"/>
          </a:xfrm>
          <a:prstGeom prst="rect">
            <a:avLst/>
          </a:prstGeom>
          <a:noFill/>
        </p:spPr>
        <p:txBody>
          <a:bodyPr wrap="square">
            <a:spAutoFit/>
          </a:bodyPr>
          <a:lstStyle/>
          <a:p>
            <a:pPr marL="342900" indent="-342900">
              <a:buBlip>
                <a:blip r:embed="rId3"/>
              </a:buBlip>
            </a:pPr>
            <a:r>
              <a:rPr lang="en-GB" sz="2400" dirty="0">
                <a:solidFill>
                  <a:srgbClr val="000000"/>
                </a:solidFill>
                <a:ea typeface="Times New Roman" panose="02020603050405020304" pitchFamily="18" charset="0"/>
                <a:cs typeface="Times New Roman" panose="02020603050405020304" pitchFamily="18" charset="0"/>
              </a:rPr>
              <a:t>Investing in a good monitor is an excellent solution to avoid digital fatigue. By switching between laptop and monitor, the eyes are forced to look at different points.</a:t>
            </a:r>
          </a:p>
          <a:p>
            <a:endParaRPr lang="en-GB"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GB" sz="2400" dirty="0">
                <a:solidFill>
                  <a:srgbClr val="000000"/>
                </a:solidFill>
              </a:rPr>
              <a:t>There are numerous benefits of working with a good monitor, but in essence, the key feature is the extra screen which allows reading the documents on a bigger screen reducing the amount of time spent on smaller screens. </a:t>
            </a:r>
          </a:p>
          <a:p>
            <a:pPr marL="342900" indent="-342900">
              <a:buBlip>
                <a:blip r:embed="rId3"/>
              </a:buBlip>
            </a:pPr>
            <a:endParaRPr lang="en-GB" sz="2400" dirty="0"/>
          </a:p>
          <a:p>
            <a:pPr marL="342900" indent="-342900">
              <a:buBlip>
                <a:blip r:embed="rId3"/>
              </a:buBlip>
            </a:pPr>
            <a:r>
              <a:rPr lang="en-GB" sz="2400" dirty="0"/>
              <a:t>Read:  </a:t>
            </a:r>
            <a:r>
              <a:rPr lang="en-GB" sz="2400" dirty="0">
                <a:hlinkClick r:id="rId4"/>
              </a:rPr>
              <a:t>Definition of how to select a PC monitor | </a:t>
            </a:r>
            <a:r>
              <a:rPr lang="en-GB" sz="2400" dirty="0" err="1">
                <a:hlinkClick r:id="rId4"/>
              </a:rPr>
              <a:t>PCMag</a:t>
            </a:r>
            <a:endParaRPr lang="en-GB" sz="2400" dirty="0"/>
          </a:p>
          <a:p>
            <a:pPr marL="342900" indent="-342900">
              <a:buBlip>
                <a:blip r:embed="rId3"/>
              </a:buBlip>
            </a:pPr>
            <a:endParaRPr lang="en-GB" sz="2400" dirty="0"/>
          </a:p>
          <a:p>
            <a:pPr marL="342900" indent="-342900">
              <a:buBlip>
                <a:blip r:embed="rId3"/>
              </a:buBlip>
            </a:pPr>
            <a:endParaRPr lang="en-GB" sz="2400" dirty="0"/>
          </a:p>
          <a:p>
            <a:r>
              <a:rPr lang="en-GB" sz="2400" b="1" dirty="0"/>
              <a:t>The following slides bring insightful  work approaches that can make a telling difference…..</a:t>
            </a:r>
          </a:p>
          <a:p>
            <a:pPr marL="342900" indent="-342900">
              <a:buBlip>
                <a:blip r:embed="rId3"/>
              </a:buBlip>
            </a:pPr>
            <a:endParaRPr lang="en-GB" sz="2400" dirty="0"/>
          </a:p>
          <a:p>
            <a:pPr marL="342900" indent="-342900">
              <a:buBlip>
                <a:blip r:embed="rId3"/>
              </a:buBlip>
            </a:pPr>
            <a:endParaRPr lang="en-ZA" sz="2400" dirty="0"/>
          </a:p>
          <a:p>
            <a:pPr marL="342900" indent="-342900">
              <a:buBlip>
                <a:blip r:embed="rId3"/>
              </a:buBlip>
            </a:pPr>
            <a:endParaRPr lang="es-ES" sz="24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2082" y="2471676"/>
            <a:ext cx="4587922" cy="3025975"/>
          </a:xfrm>
        </p:spPr>
        <p:txBody>
          <a:bodyPr/>
          <a:lstStyle/>
          <a:p>
            <a:pPr marL="0" indent="0">
              <a:buClr>
                <a:schemeClr val="accent2"/>
              </a:buClr>
            </a:pPr>
            <a:r>
              <a:rPr lang="en-GB" dirty="0"/>
              <a:t>The Pomodoro method is divided into 25 minutes of full-time performance followed by 5 minutes break. </a:t>
            </a:r>
          </a:p>
          <a:p>
            <a:pPr marL="0" indent="0">
              <a:buClr>
                <a:schemeClr val="accent2"/>
              </a:buClr>
            </a:pPr>
            <a:r>
              <a:rPr lang="en-GB" dirty="0"/>
              <a:t>After 4 ¨Pomodoro’s¨ (100 min) a bigger break will take place, this time 15 minutes. </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Structured Work Plan</a:t>
            </a:r>
          </a:p>
          <a:p>
            <a:r>
              <a:rPr lang="en-ZA" dirty="0"/>
              <a:t>Pomodoro Technique </a:t>
            </a:r>
          </a:p>
        </p:txBody>
      </p:sp>
      <p:pic>
        <p:nvPicPr>
          <p:cNvPr id="8" name="Picture Placeholder 7" descr="Silver stopwatch">
            <a:extLst>
              <a:ext uri="{FF2B5EF4-FFF2-40B4-BE49-F238E27FC236}">
                <a16:creationId xmlns:a16="http://schemas.microsoft.com/office/drawing/2014/main" id="{463D8261-3C83-6B7F-1E65-9219EBAD45C8}"/>
              </a:ext>
            </a:extLst>
          </p:cNvPr>
          <p:cNvPicPr>
            <a:picLocks noGrp="1" noChangeAspect="1"/>
          </p:cNvPicPr>
          <p:nvPr>
            <p:ph type="pic" sz="quarter" idx="42"/>
          </p:nvPr>
        </p:nvPicPr>
        <p:blipFill rotWithShape="1">
          <a:blip r:embed="rId3">
            <a:grayscl/>
          </a:blip>
          <a:srcRect t="3485" b="3485"/>
          <a:stretch/>
        </p:blipFill>
        <p:spPr>
          <a:xfrm>
            <a:off x="6096000" y="1452563"/>
            <a:ext cx="6096000" cy="4256087"/>
          </a:xfrm>
          <a:prstGeom prst="rect">
            <a:avLst/>
          </a:prstGeom>
        </p:spPr>
      </p:pic>
    </p:spTree>
    <p:extLst>
      <p:ext uri="{BB962C8B-B14F-4D97-AF65-F5344CB8AC3E}">
        <p14:creationId xmlns:p14="http://schemas.microsoft.com/office/powerpoint/2010/main" val="3702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898358" y="1716890"/>
            <a:ext cx="4990998" cy="3025975"/>
          </a:xfrm>
        </p:spPr>
        <p:txBody>
          <a:bodyPr/>
          <a:lstStyle/>
          <a:p>
            <a:pPr marL="0" indent="0">
              <a:buClr>
                <a:schemeClr val="accent2"/>
              </a:buClr>
            </a:pPr>
            <a:r>
              <a:rPr lang="en-GB" dirty="0"/>
              <a:t>To be concentrated and avoid digital disruptions, using Focus Mode should be considered to configure the number of notifications received from different devices that cause distractions. </a:t>
            </a:r>
          </a:p>
          <a:p>
            <a:pPr marL="0" indent="0">
              <a:buClr>
                <a:schemeClr val="accent2"/>
              </a:buClr>
            </a:pPr>
            <a:r>
              <a:rPr lang="en-GB" dirty="0"/>
              <a:t>For example, a good example could be to leave the phone away, switch off non-essential notifications during work time, or include ¨not disturb¨ mode while working.</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Focus Mode</a:t>
            </a:r>
          </a:p>
        </p:txBody>
      </p:sp>
      <p:pic>
        <p:nvPicPr>
          <p:cNvPr id="7" name="Picture Placeholder 6" descr="Person watching empty phone">
            <a:extLst>
              <a:ext uri="{FF2B5EF4-FFF2-40B4-BE49-F238E27FC236}">
                <a16:creationId xmlns:a16="http://schemas.microsoft.com/office/drawing/2014/main" id="{D6B9B4AB-AD7F-8A18-556D-D9D3ACB354E6}"/>
              </a:ext>
            </a:extLst>
          </p:cNvPr>
          <p:cNvPicPr>
            <a:picLocks noGrp="1" noChangeAspect="1"/>
          </p:cNvPicPr>
          <p:nvPr>
            <p:ph type="pic" sz="quarter" idx="42"/>
          </p:nvPr>
        </p:nvPicPr>
        <p:blipFill rotWithShape="1">
          <a:blip r:embed="rId3">
            <a:grayscl/>
          </a:blip>
          <a:srcRect l="2233" r="2233"/>
          <a:stretch/>
        </p:blipFill>
        <p:spPr>
          <a:xfrm>
            <a:off x="6096000" y="1452563"/>
            <a:ext cx="6096000" cy="4256087"/>
          </a:xfrm>
          <a:prstGeom prst="rect">
            <a:avLst/>
          </a:prstGeom>
          <a:effectLst/>
        </p:spPr>
      </p:pic>
    </p:spTree>
    <p:extLst>
      <p:ext uri="{BB962C8B-B14F-4D97-AF65-F5344CB8AC3E}">
        <p14:creationId xmlns:p14="http://schemas.microsoft.com/office/powerpoint/2010/main" val="394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“The last 10% it takes to launch something takes as much energy as the first 90%.”</a:t>
            </a:r>
          </a:p>
        </p:txBody>
      </p:sp>
      <p:pic>
        <p:nvPicPr>
          <p:cNvPr id="5" name="Picture Placeholder 4" descr="Group of people communicating around a table">
            <a:extLst>
              <a:ext uri="{FF2B5EF4-FFF2-40B4-BE49-F238E27FC236}">
                <a16:creationId xmlns:a16="http://schemas.microsoft.com/office/drawing/2014/main" id="{AC8DFF51-BA97-3E8C-A153-D00F96D15846}"/>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12831" r="12831"/>
          <a:stretch>
            <a:fillRect/>
          </a:stretch>
        </p:blipFill>
        <p:spPr/>
      </p:pic>
      <p:sp>
        <p:nvSpPr>
          <p:cNvPr id="6" name="Freeform 13">
            <a:extLst>
              <a:ext uri="{FF2B5EF4-FFF2-40B4-BE49-F238E27FC236}">
                <a16:creationId xmlns:a16="http://schemas.microsoft.com/office/drawing/2014/main" id="{F0112647-142B-7FD8-4FA3-C0DB2F134EE2}"/>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FCECE64-EBC0-2D16-BFBA-09DFF2BF99C1}"/>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0A14F98-F129-4D92-FEAB-B3E1DAB423A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E3935AAC-388F-8098-2882-63561EE0873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1" name="Text Placeholder 6">
            <a:extLst>
              <a:ext uri="{FF2B5EF4-FFF2-40B4-BE49-F238E27FC236}">
                <a16:creationId xmlns:a16="http://schemas.microsoft.com/office/drawing/2014/main" id="{A32A1CDA-69FF-4594-9CBB-A51FF745667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Rob Kalin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7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28132"/>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4867011" cy="3865477"/>
          </a:xfrm>
        </p:spPr>
        <p:txBody>
          <a:bodyPr/>
          <a:lstStyle/>
          <a:p>
            <a:pPr marL="0" indent="0">
              <a:buClr>
                <a:schemeClr val="accent2"/>
              </a:buClr>
            </a:pPr>
            <a:r>
              <a:rPr lang="en-US" b="1" dirty="0">
                <a:solidFill>
                  <a:schemeClr val="accent2"/>
                </a:solidFill>
              </a:rPr>
              <a:t>Improved employee satisfaction:</a:t>
            </a:r>
          </a:p>
          <a:p>
            <a:pPr marL="0" indent="0">
              <a:buClr>
                <a:schemeClr val="accent2"/>
              </a:buClr>
            </a:pPr>
            <a:r>
              <a:rPr lang="en-US" dirty="0"/>
              <a:t>Over 84% of employees recognize work/life balance as crucial to job satisfaction, with digital wellness as a key element. By implementing practices like unplugged whitespace and flexible work arrangements, organizations enhance workforce satisfaction.</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 Wellbeing: </a:t>
            </a:r>
            <a:br>
              <a:rPr lang="en-ZA" dirty="0"/>
            </a:br>
            <a:r>
              <a:rPr lang="en-ZA" dirty="0"/>
              <a:t>Why is it Important? </a:t>
            </a:r>
          </a:p>
        </p:txBody>
      </p:sp>
      <p:sp>
        <p:nvSpPr>
          <p:cNvPr id="2" name="TextBox 1">
            <a:extLst>
              <a:ext uri="{FF2B5EF4-FFF2-40B4-BE49-F238E27FC236}">
                <a16:creationId xmlns:a16="http://schemas.microsoft.com/office/drawing/2014/main" id="{2AAB6C68-3971-6F89-C985-837BD8876560}"/>
              </a:ext>
            </a:extLst>
          </p:cNvPr>
          <p:cNvSpPr txBox="1"/>
          <p:nvPr/>
        </p:nvSpPr>
        <p:spPr>
          <a:xfrm>
            <a:off x="4529046" y="5175737"/>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3646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Information overload is inevitable, however, there are some suggestions that can help ¨filter the information received¨. </a:t>
            </a:r>
          </a:p>
          <a:p>
            <a:pPr marL="342900" indent="-342900">
              <a:buBlip>
                <a:blip r:embed="rId3"/>
              </a:buBlip>
            </a:pPr>
            <a:endParaRPr lang="en-GB" dirty="0"/>
          </a:p>
          <a:p>
            <a:pPr marL="342900" indent="-342900">
              <a:buBlip>
                <a:blip r:embed="rId3"/>
              </a:buBlip>
            </a:pPr>
            <a:r>
              <a:rPr lang="en-GB" dirty="0"/>
              <a:t>For instance, avoiding unnecessary subscriptions will contribute to getting less notifications on your email. Instead of sending spam directly, a good action could be to unsubscribe from the information no longer desired. </a:t>
            </a:r>
          </a:p>
          <a:p>
            <a:pPr marL="342900" indent="-342900">
              <a:buBlip>
                <a:blip r:embed="rId3"/>
              </a:buBlip>
            </a:pPr>
            <a:endParaRPr lang="en-GB" dirty="0"/>
          </a:p>
          <a:p>
            <a:pPr marL="342900" indent="-342900">
              <a:buBlip>
                <a:blip r:embed="rId3"/>
              </a:buBlip>
            </a:pPr>
            <a:r>
              <a:rPr lang="en-GB" dirty="0"/>
              <a:t>For switching off notifications from your phone, visit the following link: </a:t>
            </a:r>
            <a:r>
              <a:rPr lang="en-GB" dirty="0">
                <a:hlinkClick r:id="rId4"/>
              </a:rPr>
              <a:t>https://support.google.com/android/answer/9079661?hl=en</a:t>
            </a:r>
            <a:r>
              <a:rPr lang="en-GB" dirty="0"/>
              <a:t>  </a:t>
            </a:r>
          </a:p>
          <a:p>
            <a:pPr marL="0" indent="0"/>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Understand Information Overload</a:t>
            </a:r>
            <a:endParaRPr lang="en-US" dirty="0"/>
          </a:p>
        </p:txBody>
      </p:sp>
    </p:spTree>
    <p:extLst>
      <p:ext uri="{BB962C8B-B14F-4D97-AF65-F5344CB8AC3E}">
        <p14:creationId xmlns:p14="http://schemas.microsoft.com/office/powerpoint/2010/main" val="3985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An assessment on this subject will give brightness to how much time people currently interact with digital technology. In this way, it could be interesting to present among work colleagues to sensibilize and become aware of their digital habits.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The assessment can be found here: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https://wellbeing.google/reflect</a:t>
            </a:r>
            <a:endParaRPr lang="en-GB" dirty="0">
              <a:solidFill>
                <a:schemeClr val="accent2">
                  <a:lumMod val="75000"/>
                </a:schemeClr>
              </a:solidFill>
            </a:endParaRPr>
          </a:p>
          <a:p>
            <a:pPr marL="0" indent="0"/>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Understand Information Overload</a:t>
            </a:r>
            <a:endParaRPr lang="en-US" dirty="0"/>
          </a:p>
        </p:txBody>
      </p:sp>
    </p:spTree>
    <p:extLst>
      <p:ext uri="{BB962C8B-B14F-4D97-AF65-F5344CB8AC3E}">
        <p14:creationId xmlns:p14="http://schemas.microsoft.com/office/powerpoint/2010/main" val="33302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1353" y="1998209"/>
            <a:ext cx="10491745" cy="3722048"/>
          </a:xfrm>
        </p:spPr>
        <p:txBody>
          <a:bodyPr/>
          <a:lstStyle/>
          <a:p>
            <a:pPr marL="342900" indent="-342900">
              <a:buBlip>
                <a:blip r:embed="rId3"/>
              </a:buBlip>
            </a:pPr>
            <a:r>
              <a:rPr lang="en-GB" dirty="0"/>
              <a:t>METUX is a model for bridging Self Determination Theory (SDT) to technology design practice (ibid). </a:t>
            </a:r>
            <a:r>
              <a:rPr lang="en-GB" b="1" dirty="0">
                <a:solidFill>
                  <a:schemeClr val="accent2"/>
                </a:solidFill>
              </a:rPr>
              <a:t>In this model, there are three key elements of human psychology to be considered for promoting wellbeing:</a:t>
            </a:r>
          </a:p>
          <a:p>
            <a:pPr marL="342900" indent="-342900">
              <a:buBlip>
                <a:blip r:embed="rId3"/>
              </a:buBlip>
            </a:pPr>
            <a:endParaRPr lang="en-GB" dirty="0"/>
          </a:p>
          <a:p>
            <a:pPr marL="457200" indent="-457200">
              <a:buClr>
                <a:schemeClr val="accent2"/>
              </a:buClr>
              <a:buFont typeface="+mj-lt"/>
              <a:buAutoNum type="arabicPeriod"/>
            </a:pPr>
            <a:r>
              <a:rPr lang="en-GB" dirty="0"/>
              <a:t>Autonomy (feeling agency, acting in accordance with one´s goals and values)</a:t>
            </a:r>
          </a:p>
          <a:p>
            <a:pPr marL="457200" indent="-457200">
              <a:buClr>
                <a:schemeClr val="accent2"/>
              </a:buClr>
              <a:buFont typeface="+mj-lt"/>
              <a:buAutoNum type="arabicPeriod"/>
            </a:pPr>
            <a:r>
              <a:rPr lang="en-GB" dirty="0"/>
              <a:t>Competence (feeling able and effective)</a:t>
            </a:r>
          </a:p>
          <a:p>
            <a:pPr marL="457200" indent="-457200">
              <a:buClr>
                <a:schemeClr val="accent2"/>
              </a:buClr>
              <a:buFont typeface="+mj-lt"/>
              <a:buAutoNum type="arabicPeriod"/>
            </a:pPr>
            <a:r>
              <a:rPr lang="en-GB" dirty="0"/>
              <a:t>Relatedness (feeling connected to others, a sense of belonging)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673920"/>
            <a:ext cx="10988610" cy="803654"/>
          </a:xfrm>
        </p:spPr>
        <p:txBody>
          <a:bodyPr/>
          <a:lstStyle/>
          <a:p>
            <a:r>
              <a:rPr lang="en-ZA" dirty="0"/>
              <a:t>Have you heard about </a:t>
            </a:r>
            <a:r>
              <a:rPr lang="en-GB" dirty="0"/>
              <a:t>METUX (Motivation, Engagement, &amp; Thriving in User Experience) ?</a:t>
            </a:r>
            <a:endParaRPr lang="en-US" dirty="0"/>
          </a:p>
        </p:txBody>
      </p:sp>
    </p:spTree>
    <p:extLst>
      <p:ext uri="{BB962C8B-B14F-4D97-AF65-F5344CB8AC3E}">
        <p14:creationId xmlns:p14="http://schemas.microsoft.com/office/powerpoint/2010/main" val="6811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691714" y="1882894"/>
            <a:ext cx="4867011" cy="3025975"/>
          </a:xfrm>
        </p:spPr>
        <p:txBody>
          <a:bodyPr/>
          <a:lstStyle/>
          <a:p>
            <a:pPr marL="342900" indent="-342900">
              <a:buClr>
                <a:schemeClr val="accent2"/>
              </a:buClr>
              <a:buFont typeface="Arial" panose="020B0604020202020204" pitchFamily="34" charset="0"/>
              <a:buChar char="•"/>
            </a:pPr>
            <a:r>
              <a:rPr lang="en-GB" dirty="0"/>
              <a:t>In addition, the  authors have designed a model to undertake future technology designs based on taking into consideration psychological wellbeing.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The model is the ¨6 spheres of User Experience. </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p:txBody>
          <a:bodyPr/>
          <a:lstStyle/>
          <a:p>
            <a:r>
              <a:rPr lang="en-ZA" dirty="0"/>
              <a:t>The </a:t>
            </a:r>
            <a:r>
              <a:rPr lang="en-ZA" dirty="0" err="1"/>
              <a:t>Metux</a:t>
            </a:r>
            <a:r>
              <a:rPr lang="en-ZA" dirty="0"/>
              <a:t> Model</a:t>
            </a:r>
          </a:p>
        </p:txBody>
      </p:sp>
      <p:pic>
        <p:nvPicPr>
          <p:cNvPr id="5" name="Imagen 3" descr="Interfaz de usuario gráfica, Aplicación&#10;&#10;Descripción generada automáticamente">
            <a:extLst>
              <a:ext uri="{FF2B5EF4-FFF2-40B4-BE49-F238E27FC236}">
                <a16:creationId xmlns:a16="http://schemas.microsoft.com/office/drawing/2014/main" id="{FC685BCF-2801-2642-AEBB-F6BC0D8B5D9E}"/>
              </a:ext>
            </a:extLst>
          </p:cNvPr>
          <p:cNvPicPr>
            <a:picLocks noGrp="1" noChangeAspect="1"/>
          </p:cNvPicPr>
          <p:nvPr>
            <p:ph type="pic" sz="quarter" idx="42"/>
          </p:nvPr>
        </p:nvPicPr>
        <p:blipFill rotWithShape="1">
          <a:blip r:embed="rId2"/>
          <a:srcRect l="57868" t="37328" r="25756" b="21190"/>
          <a:stretch/>
        </p:blipFill>
        <p:spPr bwMode="auto">
          <a:xfrm>
            <a:off x="6096000" y="1452563"/>
            <a:ext cx="6096000" cy="425608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These key components need to be taken into consideration in the following spheres of digital technology: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(Motivation, Engagement, &amp; Thriving in User Experience)</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1319135" y="2890233"/>
          <a:ext cx="10074482" cy="28854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51D4D3-4F79-457F-9F76-186F3527B5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F8BC855-B7E7-4217-9CF1-3F68C78924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9F25F2D-BCD1-4EFC-986B-57461D6303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Spheres of digital technology (cont.): </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4"/>
              </a:buBlip>
            </a:pPr>
            <a:endParaRPr lang="en-US" b="1" dirty="0">
              <a:solidFill>
                <a:schemeClr val="accent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(Motivation, Engagement, &amp; Thriving in User Experience)</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974362" y="2173574"/>
          <a:ext cx="10419255" cy="409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3A7AB46-D7A2-4B4C-A4CC-59951B85D5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88E35B5-7BED-4D51-B0BF-5A66DF4725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D696CAF-9842-44E4-AF7E-30BEC80ECA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35146"/>
            <a:ext cx="10595237" cy="3722048"/>
          </a:xfrm>
        </p:spPr>
        <p:txBody>
          <a:bodyPr/>
          <a:lstStyle/>
          <a:p>
            <a:pPr marL="0" indent="0"/>
            <a:r>
              <a:rPr lang="en-GB" dirty="0"/>
              <a:t>For the internal organization and better analysis of our employers/colleagues’ needs, the following recommendations have been addressed based on the METUX model. </a:t>
            </a:r>
          </a:p>
          <a:p>
            <a:pPr marL="1077913" indent="-450850">
              <a:buFont typeface="Arial" panose="020B0604020202020204" pitchFamily="34" charset="0"/>
              <a:buChar char="•"/>
            </a:pPr>
            <a:r>
              <a:rPr lang="en-GB" dirty="0"/>
              <a:t>People will use products and online tools based on their preferences, the choice of using one product versus another is linked with the motivation people have. </a:t>
            </a:r>
          </a:p>
          <a:p>
            <a:pPr marL="1077913" indent="-450850">
              <a:buFont typeface="Arial" panose="020B0604020202020204" pitchFamily="34" charset="0"/>
              <a:buChar char="•"/>
            </a:pPr>
            <a:r>
              <a:rPr lang="en-GB" dirty="0"/>
              <a:t>Thereby, a good way to integrate new products or services into your organization is to highlight the benefits of the use, motivate work colleagues and influence them based on the advantages of introducing new digital tools. </a:t>
            </a:r>
          </a:p>
          <a:p>
            <a:pPr marL="1077913" indent="-450850">
              <a:buFont typeface="Arial" panose="020B0604020202020204" pitchFamily="34" charset="0"/>
              <a:buChar char="•"/>
            </a:pPr>
            <a:r>
              <a:rPr lang="en-GB" dirty="0"/>
              <a:t>In this sense, the adaptation could benefit to boost the productivity of the organization by using internal management tools, such as Trello, or Monday.com. </a:t>
            </a:r>
          </a:p>
          <a:p>
            <a:pPr marL="342900" indent="-342900">
              <a:buBlip>
                <a:blip r:embed="rId3"/>
              </a:buBlip>
            </a:pPr>
            <a:endParaRPr lang="en-GB" dirty="0"/>
          </a:p>
          <a:p>
            <a:pPr marL="1077913" indent="-450850">
              <a:buFont typeface="Arial" panose="020B0604020202020204" pitchFamily="34" charset="0"/>
              <a:buChar char="•"/>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5542" y="569487"/>
            <a:ext cx="10595237" cy="803654"/>
          </a:xfrm>
        </p:spPr>
        <p:txBody>
          <a:bodyPr/>
          <a:lstStyle/>
          <a:p>
            <a:r>
              <a:rPr lang="en-GB" dirty="0"/>
              <a:t>Adaptation</a:t>
            </a:r>
            <a:endParaRPr lang="en-US" dirty="0"/>
          </a:p>
        </p:txBody>
      </p:sp>
    </p:spTree>
    <p:extLst>
      <p:ext uri="{BB962C8B-B14F-4D97-AF65-F5344CB8AC3E}">
        <p14:creationId xmlns:p14="http://schemas.microsoft.com/office/powerpoint/2010/main" val="2681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A good interface will increase the usability of digital tools/products and services. For this to happen, it needs to be addressed based on the intended outcomes of the products used. </a:t>
            </a:r>
          </a:p>
          <a:p>
            <a:pPr marL="342900" indent="-342900">
              <a:buBlip>
                <a:blip r:embed="rId3"/>
              </a:buBlip>
            </a:pPr>
            <a:endParaRPr lang="en-GB" dirty="0"/>
          </a:p>
          <a:p>
            <a:pPr marL="342900" indent="-342900">
              <a:buBlip>
                <a:blip r:embed="rId3"/>
              </a:buBlip>
            </a:pPr>
            <a:r>
              <a:rPr lang="en-GB" dirty="0"/>
              <a:t>For example, if you are planning to improve the usability of your website, bear in mind the intended outcomes of the people rather than only internal outcomes. What my users are interested in? How could my organization meet those needs? </a:t>
            </a:r>
          </a:p>
          <a:p>
            <a:pPr marL="342900" indent="-342900">
              <a:buBlip>
                <a:blip r:embed="rId3"/>
              </a:buBlip>
            </a:pPr>
            <a:endParaRPr lang="en-GB" dirty="0"/>
          </a:p>
          <a:p>
            <a:pPr marL="342900" indent="-342900">
              <a:buBlip>
                <a:blip r:embed="rId3"/>
              </a:buBlip>
            </a:pPr>
            <a:r>
              <a:rPr lang="en-GB" dirty="0"/>
              <a:t>These self-explanatory questions will improve the usability of any activity you are intended to develop.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Interface</a:t>
            </a:r>
            <a:endParaRPr lang="en-US" dirty="0"/>
          </a:p>
        </p:txBody>
      </p:sp>
    </p:spTree>
    <p:extLst>
      <p:ext uri="{BB962C8B-B14F-4D97-AF65-F5344CB8AC3E}">
        <p14:creationId xmlns:p14="http://schemas.microsoft.com/office/powerpoint/2010/main" val="41945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It also applies to an internal organization (</a:t>
            </a:r>
            <a:r>
              <a:rPr lang="en-GB" b="1" dirty="0">
                <a:solidFill>
                  <a:schemeClr val="accent2"/>
                </a:solidFill>
              </a:rPr>
              <a:t>relatedness</a:t>
            </a:r>
            <a:r>
              <a:rPr lang="en-GB" dirty="0"/>
              <a:t>), by increasing the awareness of using user-friendly digital tools. If some of the internal digital tools used are not seen as accessible and easy to use among employers, it should be necessary to reconsider their effectiveness in the workplace matching the needs of the users (</a:t>
            </a:r>
            <a:r>
              <a:rPr lang="en-GB" b="1" dirty="0">
                <a:solidFill>
                  <a:schemeClr val="accent2"/>
                </a:solidFill>
              </a:rPr>
              <a:t>employers</a:t>
            </a:r>
            <a:r>
              <a:rPr lang="en-GB" dirty="0"/>
              <a:t>/</a:t>
            </a:r>
            <a:r>
              <a:rPr lang="en-GB" b="1" dirty="0">
                <a:solidFill>
                  <a:schemeClr val="accent2"/>
                </a:solidFill>
              </a:rPr>
              <a:t>colleagues</a:t>
            </a:r>
            <a:r>
              <a:rPr lang="en-GB" dirty="0"/>
              <a:t>/</a:t>
            </a:r>
            <a:r>
              <a:rPr lang="en-GB" b="1" dirty="0">
                <a:solidFill>
                  <a:schemeClr val="accent2"/>
                </a:solidFill>
              </a:rPr>
              <a:t>stakeholders</a:t>
            </a:r>
            <a:r>
              <a:rPr lang="en-GB" dirty="0"/>
              <a:t>).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Interface</a:t>
            </a:r>
            <a:endParaRPr lang="en-US" dirty="0"/>
          </a:p>
        </p:txBody>
      </p:sp>
      <p:pic>
        <p:nvPicPr>
          <p:cNvPr id="6" name="Gráfico 3" descr="Cámara de vídeo con relleno sólido">
            <a:extLst>
              <a:ext uri="{FF2B5EF4-FFF2-40B4-BE49-F238E27FC236}">
                <a16:creationId xmlns:a16="http://schemas.microsoft.com/office/drawing/2014/main" id="{F45FD0EA-3E7B-E300-6172-03A3C869D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69998"/>
            <a:ext cx="751840" cy="751840"/>
          </a:xfrm>
          <a:prstGeom prst="rect">
            <a:avLst/>
          </a:prstGeom>
        </p:spPr>
      </p:pic>
      <p:sp>
        <p:nvSpPr>
          <p:cNvPr id="2" name="TextBox 1">
            <a:extLst>
              <a:ext uri="{FF2B5EF4-FFF2-40B4-BE49-F238E27FC236}">
                <a16:creationId xmlns:a16="http://schemas.microsoft.com/office/drawing/2014/main" id="{9A30E7E6-1433-A1B0-C08A-86A637FFBA0B}"/>
              </a:ext>
            </a:extLst>
          </p:cNvPr>
          <p:cNvSpPr txBox="1"/>
          <p:nvPr/>
        </p:nvSpPr>
        <p:spPr>
          <a:xfrm>
            <a:off x="1550221" y="5461415"/>
            <a:ext cx="1993692"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What is usability?</a:t>
            </a:r>
            <a:r>
              <a:rPr kumimoji="0" lang="en-U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Overall, based on this module tasks are defined as the need for satisfaction from engagement with a technology-enabled task. Commonly, frustration may arise when there is no clarity on the intended use of the digital tool. </a:t>
            </a:r>
          </a:p>
          <a:p>
            <a:pPr marL="342900" indent="-342900">
              <a:buBlip>
                <a:blip r:embed="rId3"/>
              </a:buBlip>
            </a:pPr>
            <a:endParaRPr lang="en-GB" dirty="0"/>
          </a:p>
          <a:p>
            <a:pPr marL="342900" indent="-342900">
              <a:buBlip>
                <a:blip r:embed="rId3"/>
              </a:buBlip>
            </a:pPr>
            <a:r>
              <a:rPr lang="en-GB" dirty="0"/>
              <a:t>A clever way to clarify and therefore, create a comfortable space while interacting with digital tools is the use of ¨frequently asked questions¨. Often, questions allow the user to easily click on the doubt that needs to be solved. </a:t>
            </a:r>
          </a:p>
          <a:p>
            <a:pPr marL="342900" indent="-342900">
              <a:buBlip>
                <a:blip r:embed="rId3"/>
              </a:buBlip>
            </a:pPr>
            <a:endParaRPr lang="en-GB" dirty="0"/>
          </a:p>
          <a:p>
            <a:pPr marL="342900" indent="-342900">
              <a:buBlip>
                <a:blip r:embed="rId3"/>
              </a:buBlip>
            </a:pPr>
            <a:r>
              <a:rPr lang="en-GB" dirty="0"/>
              <a:t>When incorporating or using a new digital tool supply an overview of the main functionalities and utilities, the use of this tool will bring.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Task</a:t>
            </a:r>
            <a:endParaRPr lang="en-US" dirty="0"/>
          </a:p>
        </p:txBody>
      </p:sp>
    </p:spTree>
    <p:extLst>
      <p:ext uri="{BB962C8B-B14F-4D97-AF65-F5344CB8AC3E}">
        <p14:creationId xmlns:p14="http://schemas.microsoft.com/office/powerpoint/2010/main" val="317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octor getting patient's weight">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339" r="2339"/>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4867011" cy="3865477"/>
          </a:xfrm>
        </p:spPr>
        <p:txBody>
          <a:bodyPr/>
          <a:lstStyle/>
          <a:p>
            <a:pPr marL="0" indent="0">
              <a:buClr>
                <a:schemeClr val="accent2"/>
              </a:buClr>
            </a:pPr>
            <a:r>
              <a:rPr lang="en-US" b="1" dirty="0">
                <a:solidFill>
                  <a:schemeClr val="accent2"/>
                </a:solidFill>
              </a:rPr>
              <a:t>Enhanced health outcomes:</a:t>
            </a:r>
          </a:p>
          <a:p>
            <a:pPr marL="0" indent="0">
              <a:buClr>
                <a:schemeClr val="accent2"/>
              </a:buClr>
            </a:pPr>
            <a:r>
              <a:rPr lang="en-US" dirty="0"/>
              <a:t>Neglecting digital wellness can trigger tech addiction, linked to elevated stress and anxiety. If workers experience burnout from tech overuse, they may take sick days and lack confidence. Prioritizing digital wellbeing helps mitigate these risks, fostering improved mental and physical health.</a:t>
            </a: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 Wellbeing: </a:t>
            </a:r>
            <a:br>
              <a:rPr lang="en-ZA" dirty="0"/>
            </a:br>
            <a:r>
              <a:rPr lang="en-ZA" dirty="0"/>
              <a:t>Why is it Important? </a:t>
            </a:r>
          </a:p>
        </p:txBody>
      </p:sp>
      <p:sp>
        <p:nvSpPr>
          <p:cNvPr id="3" name="TextBox 2">
            <a:extLst>
              <a:ext uri="{FF2B5EF4-FFF2-40B4-BE49-F238E27FC236}">
                <a16:creationId xmlns:a16="http://schemas.microsoft.com/office/drawing/2014/main" id="{D69C082E-1023-760D-FA19-18C770498FFF}"/>
              </a:ext>
            </a:extLst>
          </p:cNvPr>
          <p:cNvSpPr txBox="1"/>
          <p:nvPr/>
        </p:nvSpPr>
        <p:spPr>
          <a:xfrm>
            <a:off x="4819861" y="5297362"/>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40671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The behaviour would be the overarching activity that a task is intended to support. In this sense, the behaviour is the intended outcome the use of technology is trying to achieve. </a:t>
            </a:r>
            <a:r>
              <a:rPr lang="en-GB" b="1" dirty="0">
                <a:solidFill>
                  <a:schemeClr val="accent2"/>
                </a:solidFill>
              </a:rPr>
              <a:t>To make it a little clearer, let us see this example: </a:t>
            </a:r>
          </a:p>
          <a:p>
            <a:pPr marL="0" indent="0"/>
            <a:endParaRPr lang="en-GB" dirty="0"/>
          </a:p>
          <a:p>
            <a:pPr marL="0" indent="0" algn="ctr"/>
            <a:r>
              <a:rPr lang="en-GB" i="1" dirty="0"/>
              <a:t>¨Maria is a person who likes to have everything under control, she always carries a calendar where writes down all the important aspects of her work (deadlines, tasks. Etc.). Once, a colleague of hers introduces her ¨Google Calendar¨ as a safe program where she can update all the information, avoiding carrying her calendar into the office every day. As soon she starts to type into Google Calendar, she starts to feel confused using colours and styles to manage her calendar¨.</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Behaviour</a:t>
            </a:r>
            <a:endParaRPr lang="en-US" dirty="0"/>
          </a:p>
        </p:txBody>
      </p:sp>
    </p:spTree>
    <p:extLst>
      <p:ext uri="{BB962C8B-B14F-4D97-AF65-F5344CB8AC3E}">
        <p14:creationId xmlns:p14="http://schemas.microsoft.com/office/powerpoint/2010/main" val="1510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Even though the design of Google Calendar is intended to improve the work management of many users, it does not necessarily apply to all of them and, so could cause frustration and miscommunication. </a:t>
            </a:r>
          </a:p>
          <a:p>
            <a:pPr marL="342900" indent="-342900">
              <a:buBlip>
                <a:blip r:embed="rId3"/>
              </a:buBlip>
            </a:pPr>
            <a:endParaRPr lang="en-GB" dirty="0"/>
          </a:p>
          <a:p>
            <a:pPr marL="342900" indent="-342900">
              <a:buBlip>
                <a:blip r:embed="rId3"/>
              </a:buBlip>
            </a:pPr>
            <a:r>
              <a:rPr lang="en-GB" dirty="0"/>
              <a:t>Therefore, when inserting new digital tools, bear in mind that not all of them will satisfy their needs and a time for adaptation will be required to influence their behaviours.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Behaviour</a:t>
            </a:r>
            <a:endParaRPr lang="en-US" dirty="0"/>
          </a:p>
        </p:txBody>
      </p:sp>
    </p:spTree>
    <p:extLst>
      <p:ext uri="{BB962C8B-B14F-4D97-AF65-F5344CB8AC3E}">
        <p14:creationId xmlns:p14="http://schemas.microsoft.com/office/powerpoint/2010/main" val="890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These four elements are significant for adapting the use of technology and digital tools at the workplace. It is not needed to say that a good application of these elements might be measured based on different forms of evaluation and monitoring tracks. </a:t>
            </a:r>
          </a:p>
          <a:p>
            <a:pPr marL="342900" indent="-342900">
              <a:buBlip>
                <a:blip r:embed="rId3"/>
              </a:buBlip>
            </a:pPr>
            <a:endParaRPr lang="en-GB" dirty="0"/>
          </a:p>
          <a:p>
            <a:pPr marL="342900" indent="-342900">
              <a:buBlip>
                <a:blip r:embed="rId3"/>
              </a:buBlip>
            </a:pPr>
            <a:r>
              <a:rPr lang="en-GB" dirty="0"/>
              <a:t>Likewise, digital transformation should be in line with user satisfaction and, the correct adaptation of technology, otherwise, the user will feel overwhelmed by the extensive amount of information to go ahead, leading to digital fatigue and burnout.</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Conclusions</a:t>
            </a:r>
            <a:endParaRPr lang="en-US" dirty="0"/>
          </a:p>
        </p:txBody>
      </p:sp>
    </p:spTree>
    <p:extLst>
      <p:ext uri="{BB962C8B-B14F-4D97-AF65-F5344CB8AC3E}">
        <p14:creationId xmlns:p14="http://schemas.microsoft.com/office/powerpoint/2010/main" val="748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Empowering Team Members for Digital Health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413525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Section 5: Empowering Employees for Digital Health</a:t>
            </a:r>
          </a:p>
          <a:p>
            <a:r>
              <a:rPr lang="en-IE" dirty="0"/>
              <a:t>5.1 Employee Ownership of Digital Wellbeing</a:t>
            </a:r>
          </a:p>
          <a:p>
            <a:r>
              <a:rPr lang="en-IE" dirty="0"/>
              <a:t>   - Encouraging Responsibility for Digital Health</a:t>
            </a:r>
          </a:p>
          <a:p>
            <a:r>
              <a:rPr lang="en-IE" dirty="0"/>
              <a:t>   - Promoting Self-Care Practices</a:t>
            </a:r>
          </a:p>
          <a:p>
            <a:r>
              <a:rPr lang="en-IE" dirty="0"/>
              <a:t>5.2 Benefits of Digital Health Initiatives</a:t>
            </a:r>
          </a:p>
          <a:p>
            <a:r>
              <a:rPr lang="en-IE" dirty="0"/>
              <a:t>   - Positive Impact on Individuals and Organizations</a:t>
            </a:r>
          </a:p>
          <a:p>
            <a:r>
              <a:rPr lang="en-IE" dirty="0"/>
              <a:t>   - Case Studies of Successful Implementation</a:t>
            </a:r>
          </a:p>
          <a:p>
            <a:r>
              <a:rPr lang="en-IE" dirty="0"/>
              <a:t>5.3 Fostering a Digital Health Culture</a:t>
            </a:r>
          </a:p>
          <a:p>
            <a:r>
              <a:rPr lang="en-IE" dirty="0"/>
              <a:t>   - Leading by Example</a:t>
            </a:r>
          </a:p>
          <a:p>
            <a:r>
              <a:rPr lang="en-IE" dirty="0"/>
              <a:t>   - Encouraging Continuous Learning and Adaptation</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Digital Wellbeing</a:t>
            </a:r>
          </a:p>
        </p:txBody>
      </p:sp>
    </p:spTree>
    <p:extLst>
      <p:ext uri="{BB962C8B-B14F-4D97-AF65-F5344CB8AC3E}">
        <p14:creationId xmlns:p14="http://schemas.microsoft.com/office/powerpoint/2010/main" val="3532213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IE" dirty="0"/>
              <a:t>Having a Digital Wellbeing plan in place can lead to a better working environment your team with less burnout and clear boundaries with regards to working hours and the right to disconnect.</a:t>
            </a:r>
          </a:p>
          <a:p>
            <a:pPr marL="0" indent="0"/>
            <a:r>
              <a:rPr lang="en-IE" dirty="0"/>
              <a:t>Within earlier modules we discussed how digital technology can impact our workers. When thinking about a Digital Wellbeing plan, consider the following:</a:t>
            </a:r>
          </a:p>
          <a:p>
            <a:pPr marL="342900" indent="-342900">
              <a:buBlip>
                <a:blip r:embed="rId3">
                  <a:extLst>
                    <a:ext uri="{96DAC541-7B7A-43D3-8B79-37D633B846F1}">
                      <asvg:svgBlip xmlns:asvg="http://schemas.microsoft.com/office/drawing/2016/SVG/main" r:embed="rId4"/>
                    </a:ext>
                  </a:extLst>
                </a:blip>
              </a:buBlip>
            </a:pPr>
            <a:r>
              <a:rPr lang="en-IE" dirty="0"/>
              <a:t>Technological dependence can impact employees’ ability to concentrate and focus due to constant notifications interrupting their work.</a:t>
            </a:r>
          </a:p>
          <a:p>
            <a:pPr marL="342900" indent="-342900">
              <a:buBlip>
                <a:blip r:embed="rId3">
                  <a:extLst>
                    <a:ext uri="{96DAC541-7B7A-43D3-8B79-37D633B846F1}">
                      <asvg:svgBlip xmlns:asvg="http://schemas.microsoft.com/office/drawing/2016/SVG/main" r:embed="rId4"/>
                    </a:ext>
                  </a:extLst>
                </a:blip>
              </a:buBlip>
            </a:pPr>
            <a:r>
              <a:rPr lang="en-IE" dirty="0"/>
              <a:t>Productivity is increased when employees do not have to worry about checking their phone so often. This results in better individual performance and will therefore improve the company output overall</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Why is it Important to Have a Digital Wellbeing Plan?</a:t>
            </a:r>
          </a:p>
          <a:p>
            <a:endParaRPr lang="en-US" dirty="0"/>
          </a:p>
        </p:txBody>
      </p:sp>
    </p:spTree>
    <p:extLst>
      <p:ext uri="{BB962C8B-B14F-4D97-AF65-F5344CB8AC3E}">
        <p14:creationId xmlns:p14="http://schemas.microsoft.com/office/powerpoint/2010/main" val="326051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It has been reported that up to 40% of workers are struggling with remote working since the pandemic.</a:t>
            </a:r>
          </a:p>
          <a:p>
            <a:pPr marL="342900" indent="-342900">
              <a:buBlip>
                <a:blip r:embed="rId3">
                  <a:extLst>
                    <a:ext uri="{96DAC541-7B7A-43D3-8B79-37D633B846F1}">
                      <asvg:svgBlip xmlns:asvg="http://schemas.microsoft.com/office/drawing/2016/SVG/main" r:embed="rId4"/>
                    </a:ext>
                  </a:extLst>
                </a:blip>
              </a:buBlip>
            </a:pPr>
            <a:r>
              <a:rPr lang="en-IE" dirty="0"/>
              <a:t>Since working from home has become more prevalent since the COVID-19 pandemic, it has become increasingly harder for team members to disconnect once their workday finishes. They may feel obligated to check notifications on their work phone or work over their hours. </a:t>
            </a:r>
          </a:p>
          <a:p>
            <a:pPr marL="342900" indent="-342900">
              <a:buBlip>
                <a:blip r:embed="rId3">
                  <a:extLst>
                    <a:ext uri="{96DAC541-7B7A-43D3-8B79-37D633B846F1}">
                      <asvg:svgBlip xmlns:asvg="http://schemas.microsoft.com/office/drawing/2016/SVG/main" r:embed="rId4"/>
                    </a:ext>
                  </a:extLst>
                </a:blip>
              </a:buBlip>
            </a:pPr>
            <a:r>
              <a:rPr lang="en-IE" dirty="0"/>
              <a:t>Managers must ensure their employees are equipped to work remotely without these Digital Wellbeing challenges. </a:t>
            </a:r>
          </a:p>
          <a:p>
            <a:pPr marL="342900" indent="-342900">
              <a:buBlip>
                <a:blip r:embed="rId3">
                  <a:extLst>
                    <a:ext uri="{96DAC541-7B7A-43D3-8B79-37D633B846F1}">
                      <asvg:svgBlip xmlns:asvg="http://schemas.microsoft.com/office/drawing/2016/SVG/main" r:embed="rId4"/>
                    </a:ext>
                  </a:extLst>
                </a:blip>
              </a:buBlip>
            </a:pPr>
            <a:r>
              <a:rPr lang="en-IE" sz="2400" dirty="0">
                <a:hlinkClick r:id="rId5">
                  <a:extLst>
                    <a:ext uri="{A12FA001-AC4F-418D-AE19-62706E023703}">
                      <ahyp:hlinkClr xmlns:ahyp="http://schemas.microsoft.com/office/drawing/2018/hyperlinkcolor" val="tx"/>
                    </a:ext>
                  </a:extLst>
                </a:hlinkClick>
              </a:rPr>
              <a:t>Source</a:t>
            </a:r>
            <a:endParaRPr lang="en-IE" sz="2000" dirty="0"/>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600" dirty="0"/>
              <a:t>Digital Wellbeing and working from home	</a:t>
            </a:r>
          </a:p>
          <a:p>
            <a:endParaRPr lang="en-US" dirty="0"/>
          </a:p>
        </p:txBody>
      </p:sp>
    </p:spTree>
    <p:extLst>
      <p:ext uri="{BB962C8B-B14F-4D97-AF65-F5344CB8AC3E}">
        <p14:creationId xmlns:p14="http://schemas.microsoft.com/office/powerpoint/2010/main" val="3461232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37229"/>
            <a:ext cx="1048757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Each workplace will have their own unique needs with regards to creating a Digital Wellbeing plan.</a:t>
            </a:r>
          </a:p>
          <a:p>
            <a:pPr marL="342900" indent="-342900">
              <a:buBlip>
                <a:blip r:embed="rId3">
                  <a:extLst>
                    <a:ext uri="{96DAC541-7B7A-43D3-8B79-37D633B846F1}">
                      <asvg:svgBlip xmlns:asvg="http://schemas.microsoft.com/office/drawing/2016/SVG/main" r:embed="rId4"/>
                    </a:ext>
                  </a:extLst>
                </a:blip>
              </a:buBlip>
            </a:pPr>
            <a:r>
              <a:rPr lang="en-IE" dirty="0"/>
              <a:t>For example, in many third sector organizations, it may be necessary for employees to work outside of their usual hours or take phone calls after the workday has ended in some situations.</a:t>
            </a:r>
          </a:p>
          <a:p>
            <a:pPr marL="342900" indent="-342900">
              <a:buBlip>
                <a:blip r:embed="rId3">
                  <a:extLst>
                    <a:ext uri="{96DAC541-7B7A-43D3-8B79-37D633B846F1}">
                      <asvg:svgBlip xmlns:asvg="http://schemas.microsoft.com/office/drawing/2016/SVG/main" r:embed="rId4"/>
                    </a:ext>
                  </a:extLst>
                </a:blip>
              </a:buBlip>
            </a:pPr>
            <a:r>
              <a:rPr lang="en-IE" dirty="0"/>
              <a:t>This must be managed appropriately however; such as implementing a limit to the number of after-hours phone calls that an employee needs to respond to.</a:t>
            </a:r>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Things To Consider Before Making An Action Plan</a:t>
            </a:r>
          </a:p>
          <a:p>
            <a:r>
              <a:rPr lang="en-GB" sz="3600" dirty="0"/>
              <a:t>	</a:t>
            </a:r>
          </a:p>
          <a:p>
            <a:endParaRPr lang="en-US" dirty="0"/>
          </a:p>
        </p:txBody>
      </p:sp>
    </p:spTree>
    <p:extLst>
      <p:ext uri="{BB962C8B-B14F-4D97-AF65-F5344CB8AC3E}">
        <p14:creationId xmlns:p14="http://schemas.microsoft.com/office/powerpoint/2010/main" val="633039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2" y="1743341"/>
            <a:ext cx="10487571" cy="3722048"/>
          </a:xfrm>
        </p:spPr>
        <p:txBody>
          <a:bodyPr/>
          <a:lstStyle/>
          <a:p>
            <a:pPr marL="0" indent="0"/>
            <a:r>
              <a:rPr lang="en-GB" dirty="0"/>
              <a:t>In order to create a successful plan and policies, consider the 3 ways in which health and wellbeing are affected by the overuse of technology:</a:t>
            </a:r>
          </a:p>
          <a:p>
            <a:pPr marL="342900" indent="-342900">
              <a:buBlip>
                <a:blip r:embed="rId3">
                  <a:extLst>
                    <a:ext uri="{96DAC541-7B7A-43D3-8B79-37D633B846F1}">
                      <asvg:svgBlip xmlns:asvg="http://schemas.microsoft.com/office/drawing/2016/SVG/main" r:embed="rId4"/>
                    </a:ext>
                  </a:extLst>
                </a:blip>
              </a:buBlip>
            </a:pPr>
            <a:r>
              <a:rPr lang="en-GB" dirty="0"/>
              <a:t>Physical – headaches, back problems, eye strain etc.</a:t>
            </a:r>
          </a:p>
          <a:p>
            <a:pPr marL="342900" indent="-342900">
              <a:buBlip>
                <a:blip r:embed="rId3">
                  <a:extLst>
                    <a:ext uri="{96DAC541-7B7A-43D3-8B79-37D633B846F1}">
                      <asvg:svgBlip xmlns:asvg="http://schemas.microsoft.com/office/drawing/2016/SVG/main" r:embed="rId4"/>
                    </a:ext>
                  </a:extLst>
                </a:blip>
              </a:buBlip>
            </a:pPr>
            <a:r>
              <a:rPr lang="en-GB" dirty="0"/>
              <a:t>Mental – stress, burnout, reduced productivity and low morale leading to poor performance.</a:t>
            </a:r>
          </a:p>
          <a:p>
            <a:pPr marL="342900" indent="-342900">
              <a:buBlip>
                <a:blip r:embed="rId3">
                  <a:extLst>
                    <a:ext uri="{96DAC541-7B7A-43D3-8B79-37D633B846F1}">
                      <asvg:svgBlip xmlns:asvg="http://schemas.microsoft.com/office/drawing/2016/SVG/main" r:embed="rId4"/>
                    </a:ext>
                  </a:extLst>
                </a:blip>
              </a:buBlip>
            </a:pPr>
            <a:r>
              <a:rPr lang="en-GB" dirty="0"/>
              <a:t>Emotional – social media is particularly prone to causing panic and anxiety due to fake news, feelings of inadequacy and work/life imbalance.</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Factors That Can Affect Digital Wellbeing</a:t>
            </a:r>
          </a:p>
          <a:p>
            <a:r>
              <a:rPr lang="en-GB" sz="3600" dirty="0"/>
              <a:t>	</a:t>
            </a:r>
          </a:p>
          <a:p>
            <a:endParaRPr lang="en-US" dirty="0"/>
          </a:p>
        </p:txBody>
      </p:sp>
    </p:spTree>
    <p:extLst>
      <p:ext uri="{BB962C8B-B14F-4D97-AF65-F5344CB8AC3E}">
        <p14:creationId xmlns:p14="http://schemas.microsoft.com/office/powerpoint/2010/main" val="82619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87587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Integrating a Digital Wellness plan into the core of your workplace will ensure you use technology in a way that serves the worker and makes them more productive, rather than technology becoming detrimental to the workers’ mental and physical wellbeing and leading to burnout and stress which can affect the company’s morale and work output. </a:t>
            </a:r>
            <a:r>
              <a:rPr lang="en-GB" dirty="0"/>
              <a:t>You can learn by following the x steps to roll out a plan</a:t>
            </a:r>
          </a:p>
          <a:p>
            <a:pPr marL="0" indent="0"/>
            <a:endParaRPr lang="en-IE" dirty="0"/>
          </a:p>
          <a:p>
            <a:pPr marL="342900" indent="-342900">
              <a:buBlip>
                <a:blip r:embed="rId3">
                  <a:extLst>
                    <a:ext uri="{96DAC541-7B7A-43D3-8B79-37D633B846F1}">
                      <asvg:svgBlip xmlns:asvg="http://schemas.microsoft.com/office/drawing/2016/SVG/main" r:embed="rId4"/>
                    </a:ext>
                  </a:extLst>
                </a:blip>
              </a:buBlip>
            </a:pPr>
            <a:r>
              <a:rPr lang="en-IE" b="1" dirty="0"/>
              <a:t>1.  Research: </a:t>
            </a:r>
            <a:r>
              <a:rPr lang="en-IE" dirty="0"/>
              <a:t>Collecting data from employees can give an overview on your workplace’s current digital wellbeing health. This may include asking employees what they struggle with currently regarding the use of technology in the workplace, or assessing absences due to work related stress or burnout. A focus group may be useful at this stage to determine what employees want or need regarding the Digital Wellness policies.</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Creating an Effective Digital Wellness Plan</a:t>
            </a:r>
          </a:p>
          <a:p>
            <a:r>
              <a:rPr lang="en-GB" sz="3600" dirty="0"/>
              <a:t>	</a:t>
            </a:r>
          </a:p>
          <a:p>
            <a:endParaRPr lang="en-US" dirty="0"/>
          </a:p>
        </p:txBody>
      </p:sp>
    </p:spTree>
    <p:extLst>
      <p:ext uri="{BB962C8B-B14F-4D97-AF65-F5344CB8AC3E}">
        <p14:creationId xmlns:p14="http://schemas.microsoft.com/office/powerpoint/2010/main" val="296568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The syndrome of burnout could be defined as the result of a process in which the subject is exposed to a situation of chronic work-related stress and the coping strategies used are not effective (Martínez, 2010). </a:t>
            </a:r>
          </a:p>
          <a:p>
            <a:pPr marL="342900" indent="-342900">
              <a:buBlip>
                <a:blip r:embed="rId3"/>
              </a:buBlip>
            </a:pPr>
            <a:endParaRPr lang="en-GB" dirty="0"/>
          </a:p>
          <a:p>
            <a:pPr marL="342900" indent="-342900">
              <a:buBlip>
                <a:blip r:embed="rId3"/>
              </a:buBlip>
            </a:pPr>
            <a:r>
              <a:rPr lang="en-GB" dirty="0"/>
              <a:t>The syndrome is produced from a combination of different aspects, such as adaptation to the continuous </a:t>
            </a:r>
            <a:r>
              <a:rPr lang="en-GB" b="1" dirty="0">
                <a:solidFill>
                  <a:schemeClr val="accent2"/>
                </a:solidFill>
              </a:rPr>
              <a:t>demand of the workplace</a:t>
            </a:r>
            <a:r>
              <a:rPr lang="en-GB" dirty="0"/>
              <a:t>, </a:t>
            </a:r>
            <a:r>
              <a:rPr lang="en-GB" b="1" dirty="0">
                <a:solidFill>
                  <a:schemeClr val="accent2"/>
                </a:solidFill>
              </a:rPr>
              <a:t>competition</a:t>
            </a:r>
            <a:r>
              <a:rPr lang="en-GB" dirty="0"/>
              <a:t>, </a:t>
            </a:r>
            <a:r>
              <a:rPr lang="en-GB" b="1" dirty="0">
                <a:solidFill>
                  <a:schemeClr val="accent2"/>
                </a:solidFill>
              </a:rPr>
              <a:t>exhaustion</a:t>
            </a:r>
            <a:r>
              <a:rPr lang="en-GB" dirty="0"/>
              <a:t>, </a:t>
            </a:r>
            <a:r>
              <a:rPr lang="en-GB" b="1" dirty="0">
                <a:solidFill>
                  <a:schemeClr val="accent2"/>
                </a:solidFill>
              </a:rPr>
              <a:t>emotional irritation</a:t>
            </a:r>
            <a:r>
              <a:rPr lang="en-GB" dirty="0"/>
              <a:t>, and </a:t>
            </a:r>
            <a:r>
              <a:rPr lang="en-GB" b="1" dirty="0">
                <a:solidFill>
                  <a:schemeClr val="accent2"/>
                </a:solidFill>
              </a:rPr>
              <a:t>isolation</a:t>
            </a:r>
            <a:r>
              <a:rPr lang="en-GB" dirty="0"/>
              <a:t>. This combination is altered by the amount of information we proceed with within our everyday life and as a result, our mind is hyperconnected and hype stimulated.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 Wellbeing: </a:t>
            </a:r>
            <a:r>
              <a:rPr lang="en-US" dirty="0"/>
              <a:t>Burnout</a:t>
            </a:r>
            <a:endParaRPr lang="en-US" b="1" dirty="0"/>
          </a:p>
        </p:txBody>
      </p:sp>
    </p:spTree>
    <p:extLst>
      <p:ext uri="{BB962C8B-B14F-4D97-AF65-F5344CB8AC3E}">
        <p14:creationId xmlns:p14="http://schemas.microsoft.com/office/powerpoint/2010/main" val="2001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92598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2. Determine goals and aims:</a:t>
            </a:r>
            <a:r>
              <a:rPr lang="en-IE" dirty="0"/>
              <a:t> Using the information you have collected in the previous step, create a wellbeing plan and policies. Examples of these goals may be:</a:t>
            </a:r>
          </a:p>
          <a:p>
            <a:pPr marL="1339850" indent="-538163">
              <a:buFont typeface="Arial" panose="020B0604020202020204" pitchFamily="34" charset="0"/>
              <a:buChar char="•"/>
            </a:pPr>
            <a:r>
              <a:rPr lang="en-IE" dirty="0"/>
              <a:t>Reducing employee absenteeism due to stress by a certain percentage.</a:t>
            </a:r>
          </a:p>
          <a:p>
            <a:pPr marL="1339850" indent="-538163">
              <a:buFont typeface="Arial" panose="020B0604020202020204" pitchFamily="34" charset="0"/>
              <a:buChar char="•"/>
            </a:pPr>
            <a:r>
              <a:rPr lang="en-IE" dirty="0"/>
              <a:t>Eliminating out of hours phone calls, texts or emails.</a:t>
            </a:r>
          </a:p>
          <a:p>
            <a:pPr marL="801687" indent="0"/>
            <a:endParaRPr lang="en-IE" dirty="0"/>
          </a:p>
          <a:p>
            <a:pPr marL="342900" indent="-342900">
              <a:buBlip>
                <a:blip r:embed="rId3">
                  <a:extLst>
                    <a:ext uri="{96DAC541-7B7A-43D3-8B79-37D633B846F1}">
                      <asvg:svgBlip xmlns:asvg="http://schemas.microsoft.com/office/drawing/2016/SVG/main" r:embed="rId4"/>
                    </a:ext>
                  </a:extLst>
                </a:blip>
              </a:buBlip>
            </a:pPr>
            <a:r>
              <a:rPr lang="en-IE" b="1" dirty="0"/>
              <a:t>3. Promote the plan: </a:t>
            </a:r>
            <a:r>
              <a:rPr lang="en-IE" dirty="0"/>
              <a:t>Ensure all team members know about the plan and are clear on its goals. Open the lines of communications so employees can give feedback on the plan in order to ensure its success. Motivate your </a:t>
            </a:r>
            <a:r>
              <a:rPr lang="en-IE" dirty="0" err="1"/>
              <a:t>teamto</a:t>
            </a:r>
            <a:r>
              <a:rPr lang="en-IE" dirty="0"/>
              <a:t> participate in the new wellness plan by creating engaging content such as weekly wellbeing newsletters, content that promotes Digital Wellbeing or non-digital team activities such as workout classes or a weekly team walk.</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Creating an Effective Digital Wellness Plan</a:t>
            </a:r>
          </a:p>
          <a:p>
            <a:r>
              <a:rPr lang="en-GB" sz="3600" dirty="0"/>
              <a:t>	</a:t>
            </a:r>
          </a:p>
          <a:p>
            <a:endParaRPr lang="en-US" dirty="0"/>
          </a:p>
        </p:txBody>
      </p:sp>
    </p:spTree>
    <p:extLst>
      <p:ext uri="{BB962C8B-B14F-4D97-AF65-F5344CB8AC3E}">
        <p14:creationId xmlns:p14="http://schemas.microsoft.com/office/powerpoint/2010/main" val="1046550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GB" b="1" dirty="0"/>
              <a:t>4. Lead and create a culture of disconnecting: </a:t>
            </a:r>
            <a:r>
              <a:rPr lang="en-GB" dirty="0"/>
              <a:t>Lead by example and foster a healthy workplace culture of switching off. Show employees it is ok to step away from the desk and create a fun and social activity for all staff to engage in such as a walking club for the office to decompress and take a break away from the screens.</a:t>
            </a:r>
          </a:p>
          <a:p>
            <a:pPr marL="342900" indent="-342900">
              <a:buBlip>
                <a:blip r:embed="rId3">
                  <a:extLst>
                    <a:ext uri="{96DAC541-7B7A-43D3-8B79-37D633B846F1}">
                      <asvg:svgBlip xmlns:asvg="http://schemas.microsoft.com/office/drawing/2016/SVG/main" r:embed="rId4"/>
                    </a:ext>
                  </a:extLst>
                </a:blip>
              </a:buBlip>
            </a:pPr>
            <a:r>
              <a:rPr lang="en-GB" b="1" dirty="0"/>
              <a:t>5. Incorporate Digital Wellness into every facet of work life: </a:t>
            </a:r>
            <a:r>
              <a:rPr lang="en-GB" dirty="0"/>
              <a:t>Managers should ensure they are encouraging staff to engage in the wellbeing plan and actively making suggestions and efforts for improvement. When team members feel like they have a say they are more likely to be more productive, engaged and valued. Managers can appoint a wellbeing ambassador for the team to improve morale and make the workplace a happier and more resilient one.</a:t>
            </a:r>
          </a:p>
          <a:p>
            <a:pPr marL="342900" indent="-342900">
              <a:buBlip>
                <a:blip r:embed="rId3">
                  <a:extLst>
                    <a:ext uri="{96DAC541-7B7A-43D3-8B79-37D633B846F1}">
                      <asvg:svgBlip xmlns:asvg="http://schemas.microsoft.com/office/drawing/2016/SVG/main" r:embed="rId4"/>
                    </a:ext>
                  </a:extLst>
                </a:blip>
              </a:buBlip>
            </a:pPr>
            <a:r>
              <a:rPr lang="en-GB" dirty="0"/>
              <a:t>You should also take digital workloads into consideration when performing staff appraisals or performance reviews.</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Creating an Effective Digital Wellness Plan</a:t>
            </a:r>
          </a:p>
          <a:p>
            <a:r>
              <a:rPr lang="en-GB" sz="3600" dirty="0"/>
              <a:t>	 </a:t>
            </a:r>
          </a:p>
          <a:p>
            <a:endParaRPr lang="en-US" dirty="0"/>
          </a:p>
        </p:txBody>
      </p:sp>
    </p:spTree>
    <p:extLst>
      <p:ext uri="{BB962C8B-B14F-4D97-AF65-F5344CB8AC3E}">
        <p14:creationId xmlns:p14="http://schemas.microsoft.com/office/powerpoint/2010/main" val="2377927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992776" y="1882894"/>
            <a:ext cx="4565949" cy="3025975"/>
          </a:xfrm>
        </p:spPr>
        <p:txBody>
          <a:bodyPr/>
          <a:lstStyle/>
          <a:p>
            <a:pPr marL="0"/>
            <a:r>
              <a:rPr lang="en-IE" dirty="0"/>
              <a:t>There are 5 essential steps when it comes to creating a Digital Wellness policy, which we will go into in more detail in the following slides.</a:t>
            </a:r>
          </a:p>
          <a:p>
            <a:pPr marL="0"/>
            <a:r>
              <a:rPr lang="en-IE" dirty="0"/>
              <a:t>It is important to follow each step to ensure an effective policy which all employees can refer to as needed.</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a:xfrm>
            <a:off x="992776" y="639721"/>
            <a:ext cx="4990998" cy="992652"/>
          </a:xfrm>
        </p:spPr>
        <p:txBody>
          <a:bodyPr/>
          <a:lstStyle/>
          <a:p>
            <a:r>
              <a:rPr lang="en-IE" sz="3600" dirty="0"/>
              <a:t>Creating a Digital Wellness policy</a:t>
            </a:r>
          </a:p>
        </p:txBody>
      </p:sp>
      <p:sp>
        <p:nvSpPr>
          <p:cNvPr id="4" name="TextBox 3">
            <a:extLst>
              <a:ext uri="{FF2B5EF4-FFF2-40B4-BE49-F238E27FC236}">
                <a16:creationId xmlns:a16="http://schemas.microsoft.com/office/drawing/2014/main" id="{2F1B7551-CC3A-9484-725C-1B43C904666B}"/>
              </a:ext>
            </a:extLst>
          </p:cNvPr>
          <p:cNvSpPr txBox="1"/>
          <p:nvPr/>
        </p:nvSpPr>
        <p:spPr>
          <a:xfrm>
            <a:off x="992776" y="4999776"/>
            <a:ext cx="29908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Source</a:t>
            </a:r>
            <a:endParaRPr lang="en-IE" dirty="0">
              <a:solidFill>
                <a:schemeClr val="bg1"/>
              </a:solidFill>
            </a:endParaRPr>
          </a:p>
        </p:txBody>
      </p:sp>
      <p:sp>
        <p:nvSpPr>
          <p:cNvPr id="8" name="TextBox 7">
            <a:extLst>
              <a:ext uri="{FF2B5EF4-FFF2-40B4-BE49-F238E27FC236}">
                <a16:creationId xmlns:a16="http://schemas.microsoft.com/office/drawing/2014/main" id="{1E29EF1B-5868-8E9F-FFC4-F3C6E9531E2B}"/>
              </a:ext>
            </a:extLst>
          </p:cNvPr>
          <p:cNvSpPr txBox="1"/>
          <p:nvPr/>
        </p:nvSpPr>
        <p:spPr>
          <a:xfrm>
            <a:off x="6978129" y="378111"/>
            <a:ext cx="4378451" cy="523220"/>
          </a:xfrm>
          <a:prstGeom prst="rect">
            <a:avLst/>
          </a:prstGeom>
          <a:noFill/>
        </p:spPr>
        <p:txBody>
          <a:bodyPr wrap="square" rtlCol="0">
            <a:spAutoFit/>
          </a:bodyPr>
          <a:lstStyle/>
          <a:p>
            <a:r>
              <a:rPr lang="en-IE" sz="2800" b="1" dirty="0">
                <a:solidFill>
                  <a:schemeClr val="accent3"/>
                </a:solidFill>
              </a:rPr>
              <a:t>The Five Steps:</a:t>
            </a:r>
          </a:p>
        </p:txBody>
      </p:sp>
      <p:sp>
        <p:nvSpPr>
          <p:cNvPr id="9" name="TextBox 8">
            <a:extLst>
              <a:ext uri="{FF2B5EF4-FFF2-40B4-BE49-F238E27FC236}">
                <a16:creationId xmlns:a16="http://schemas.microsoft.com/office/drawing/2014/main" id="{32A30DA5-D5FC-B9D5-2C87-14A7F6FC3ECD}"/>
              </a:ext>
            </a:extLst>
          </p:cNvPr>
          <p:cNvSpPr txBox="1"/>
          <p:nvPr/>
        </p:nvSpPr>
        <p:spPr>
          <a:xfrm>
            <a:off x="6815290" y="1632373"/>
            <a:ext cx="4990998" cy="2769989"/>
          </a:xfrm>
          <a:prstGeom prst="rect">
            <a:avLst/>
          </a:prstGeom>
          <a:noFill/>
        </p:spPr>
        <p:txBody>
          <a:bodyPr wrap="square" rtlCol="0">
            <a:spAutoFit/>
          </a:bodyPr>
          <a:lstStyle/>
          <a:p>
            <a:pPr marL="342900" indent="-342900">
              <a:buAutoNum type="arabicPeriod"/>
            </a:pPr>
            <a:r>
              <a:rPr lang="en-IE" sz="2400" dirty="0">
                <a:solidFill>
                  <a:srgbClr val="000000"/>
                </a:solidFill>
              </a:rPr>
              <a:t>Explain The Need For The Policy</a:t>
            </a:r>
          </a:p>
          <a:p>
            <a:pPr marL="342900" indent="-342900">
              <a:buAutoNum type="arabicPeriod"/>
            </a:pPr>
            <a:r>
              <a:rPr lang="en-IE" sz="2400" dirty="0">
                <a:solidFill>
                  <a:srgbClr val="000000"/>
                </a:solidFill>
              </a:rPr>
              <a:t>Outline the Aims of the Policy </a:t>
            </a:r>
          </a:p>
          <a:p>
            <a:pPr marL="342900" indent="-342900">
              <a:buAutoNum type="arabicPeriod"/>
            </a:pPr>
            <a:r>
              <a:rPr lang="en-IE" sz="2400" dirty="0">
                <a:solidFill>
                  <a:srgbClr val="000000"/>
                </a:solidFill>
              </a:rPr>
              <a:t>Objectives of the Policy 	</a:t>
            </a:r>
          </a:p>
          <a:p>
            <a:pPr marL="342900" indent="-342900">
              <a:buFontTx/>
              <a:buAutoNum type="arabicPeriod"/>
            </a:pPr>
            <a:r>
              <a:rPr lang="en-IE" sz="2400" dirty="0">
                <a:solidFill>
                  <a:srgbClr val="000000"/>
                </a:solidFill>
              </a:rPr>
              <a:t>Effective Communication</a:t>
            </a:r>
          </a:p>
          <a:p>
            <a:pPr marL="342900" indent="-342900">
              <a:buFontTx/>
              <a:buAutoNum type="arabicPeriod"/>
            </a:pPr>
            <a:r>
              <a:rPr lang="en-IE" sz="2400" dirty="0">
                <a:solidFill>
                  <a:srgbClr val="000000"/>
                </a:solidFill>
              </a:rPr>
              <a:t>Reviewing and Monitoring</a:t>
            </a:r>
          </a:p>
          <a:p>
            <a:endParaRPr lang="en-IE" sz="1800" dirty="0"/>
          </a:p>
          <a:p>
            <a:pPr marL="342900" indent="-342900">
              <a:buAutoNum type="arabicPeriod"/>
            </a:pPr>
            <a:endParaRPr lang="en-IE" sz="1800" dirty="0"/>
          </a:p>
          <a:p>
            <a:endParaRPr lang="en-IE" dirty="0"/>
          </a:p>
        </p:txBody>
      </p:sp>
    </p:spTree>
    <p:extLst>
      <p:ext uri="{BB962C8B-B14F-4D97-AF65-F5344CB8AC3E}">
        <p14:creationId xmlns:p14="http://schemas.microsoft.com/office/powerpoint/2010/main" val="3509216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a:lnSpc>
                <a:spcPct val="107000"/>
              </a:lnSpc>
              <a:spcAft>
                <a:spcPts val="800"/>
              </a:spcAft>
            </a:pPr>
            <a:r>
              <a:rPr lang="en-IE" sz="2400" dirty="0">
                <a:effectLst/>
                <a:latin typeface="Calibri" panose="020F0502020204030204" pitchFamily="34" charset="0"/>
                <a:ea typeface="Calibri" panose="020F0502020204030204" pitchFamily="34" charset="0"/>
              </a:rPr>
              <a:t>The “how and why” is an important step when writing a wellbeing policy. This will help you to be transparent with team members and also ensure the policy is effective.</a:t>
            </a:r>
          </a:p>
          <a:p>
            <a:pPr>
              <a:lnSpc>
                <a:spcPct val="107000"/>
              </a:lnSpc>
              <a:spcAft>
                <a:spcPts val="800"/>
              </a:spcAft>
            </a:pPr>
            <a:r>
              <a:rPr lang="en-IE" sz="2400" dirty="0">
                <a:effectLst/>
                <a:latin typeface="Calibri" panose="020F0502020204030204" pitchFamily="34" charset="0"/>
                <a:ea typeface="Calibri" panose="020F0502020204030204" pitchFamily="34" charset="0"/>
              </a:rPr>
              <a:t>It is important that you explain how and why mental wellbeing can affect team members , as well as highlighting the benefits of positive wellbeing in the workplace. You can also explain about organizational culture and how it impacts </a:t>
            </a:r>
            <a:r>
              <a:rPr lang="en-IE" sz="2400" dirty="0">
                <a:latin typeface="Calibri" panose="020F0502020204030204" pitchFamily="34" charset="0"/>
                <a:ea typeface="Calibri" panose="020F0502020204030204" pitchFamily="34" charset="0"/>
              </a:rPr>
              <a:t>the workplace.</a:t>
            </a:r>
          </a:p>
          <a:p>
            <a:pPr>
              <a:lnSpc>
                <a:spcPct val="107000"/>
              </a:lnSpc>
              <a:spcAft>
                <a:spcPts val="800"/>
              </a:spcAft>
            </a:pPr>
            <a:r>
              <a:rPr lang="en-IE" sz="2400" dirty="0">
                <a:effectLst/>
                <a:latin typeface="Calibri" panose="020F0502020204030204" pitchFamily="34" charset="0"/>
                <a:ea typeface="Calibri" panose="020F0502020204030204" pitchFamily="34" charset="0"/>
              </a:rPr>
              <a:t>For example, you may have recognised that within your organisation there is a norm of working past your contracted hours. While staff may not initially mind this, it might end up causing issues in the future particularly surrounding burnout, staff turnover.</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Step 1. Explaining the Need for the Policy</a:t>
            </a:r>
          </a:p>
          <a:p>
            <a:r>
              <a:rPr lang="en-GB" sz="3600" dirty="0"/>
              <a:t>	</a:t>
            </a:r>
          </a:p>
        </p:txBody>
      </p:sp>
    </p:spTree>
    <p:extLst>
      <p:ext uri="{BB962C8B-B14F-4D97-AF65-F5344CB8AC3E}">
        <p14:creationId xmlns:p14="http://schemas.microsoft.com/office/powerpoint/2010/main" val="2180721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It is important that your policy has a clear-cut aim so that </a:t>
            </a:r>
            <a:r>
              <a:rPr lang="en-IE" dirty="0">
                <a:latin typeface="Calibri" panose="020F0502020204030204" pitchFamily="34" charset="0"/>
                <a:ea typeface="Calibri" panose="020F0502020204030204" pitchFamily="34" charset="0"/>
              </a:rPr>
              <a:t>team members </a:t>
            </a:r>
            <a:r>
              <a:rPr lang="en-IE" sz="2400" dirty="0">
                <a:effectLst/>
                <a:latin typeface="Calibri" panose="020F0502020204030204" pitchFamily="34" charset="0"/>
                <a:ea typeface="Calibri" panose="020F0502020204030204" pitchFamily="34" charset="0"/>
              </a:rPr>
              <a:t>know what to expect and what the outcomes and intentions of the policy are. Remember to regularly assess and update the policy as your business changes and grows.</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Examples of the aims of your policy may be to foster a culture in the workplace that promotes healthy habits </a:t>
            </a:r>
            <a:r>
              <a:rPr lang="en-IE" sz="2400" dirty="0">
                <a:latin typeface="Calibri" panose="020F0502020204030204" pitchFamily="34" charset="0"/>
                <a:ea typeface="Calibri" panose="020F0502020204030204" pitchFamily="34" charset="0"/>
              </a:rPr>
              <a:t>that take place away from screens, </a:t>
            </a:r>
            <a:r>
              <a:rPr lang="en-IE" sz="2400" dirty="0">
                <a:effectLst/>
                <a:latin typeface="Calibri" panose="020F0502020204030204" pitchFamily="34" charset="0"/>
                <a:ea typeface="Calibri" panose="020F0502020204030204" pitchFamily="34" charset="0"/>
              </a:rPr>
              <a:t>such as exercise programmes. For example, try encouraging a daily walk with colleagues on lunch for social aspects and reducing stress.</a:t>
            </a:r>
            <a:endParaRPr lang="en-IE" sz="3200" dirty="0"/>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Step 2. Creating an Aim for the Policy	</a:t>
            </a:r>
          </a:p>
          <a:p>
            <a:r>
              <a:rPr lang="en-GB" sz="3600" dirty="0"/>
              <a:t>	</a:t>
            </a:r>
          </a:p>
        </p:txBody>
      </p:sp>
    </p:spTree>
    <p:extLst>
      <p:ext uri="{BB962C8B-B14F-4D97-AF65-F5344CB8AC3E}">
        <p14:creationId xmlns:p14="http://schemas.microsoft.com/office/powerpoint/2010/main" val="1692445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a:lnSpc>
                <a:spcPct val="107000"/>
              </a:lnSpc>
              <a:spcAft>
                <a:spcPts val="800"/>
              </a:spcAft>
            </a:pPr>
            <a:r>
              <a:rPr lang="en-IE" sz="2400" dirty="0">
                <a:effectLst/>
                <a:latin typeface="Calibri" panose="020F0502020204030204" pitchFamily="34" charset="0"/>
                <a:ea typeface="Calibri" panose="020F0502020204030204" pitchFamily="34" charset="0"/>
              </a:rPr>
              <a:t>Objectives of your policy should be SMART – </a:t>
            </a:r>
            <a:r>
              <a:rPr lang="en-IE" sz="2400" b="1" dirty="0">
                <a:effectLst/>
                <a:latin typeface="Calibri" panose="020F0502020204030204" pitchFamily="34" charset="0"/>
                <a:ea typeface="Calibri" panose="020F0502020204030204" pitchFamily="34" charset="0"/>
              </a:rPr>
              <a:t>Specific, Measurable, Achievable, Realistic</a:t>
            </a:r>
            <a:r>
              <a:rPr lang="en-IE" sz="2400" dirty="0">
                <a:effectLst/>
                <a:latin typeface="Calibri" panose="020F0502020204030204" pitchFamily="34" charset="0"/>
                <a:ea typeface="Calibri" panose="020F0502020204030204" pitchFamily="34" charset="0"/>
              </a:rPr>
              <a:t>, and </a:t>
            </a:r>
            <a:r>
              <a:rPr lang="en-IE" sz="2400" b="1" dirty="0">
                <a:effectLst/>
                <a:latin typeface="Calibri" panose="020F0502020204030204" pitchFamily="34" charset="0"/>
                <a:ea typeface="Calibri" panose="020F0502020204030204" pitchFamily="34" charset="0"/>
              </a:rPr>
              <a:t>Time Specific </a:t>
            </a:r>
            <a:r>
              <a:rPr lang="en-IE" sz="2400" dirty="0">
                <a:effectLst/>
                <a:latin typeface="Calibri" panose="020F0502020204030204" pitchFamily="34" charset="0"/>
                <a:ea typeface="Calibri" panose="020F0502020204030204" pitchFamily="34" charset="0"/>
              </a:rPr>
              <a:t>to ensure successful outcomes. Here are some examples of objectives to implement:</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To foster a culture of digital wellbeing in the workplace, ensuring that employees adhere to their workload and do not overwork themselves.</a:t>
            </a:r>
          </a:p>
          <a:p>
            <a:pPr marL="342900" indent="-342900">
              <a:lnSpc>
                <a:spcPct val="107000"/>
              </a:lnSpc>
              <a:spcAft>
                <a:spcPts val="800"/>
              </a:spcAft>
              <a:buAutoNum type="arabicPeriod"/>
            </a:pPr>
            <a:r>
              <a:rPr lang="en-IE" sz="2400" dirty="0">
                <a:effectLst/>
                <a:latin typeface="Calibri" panose="020F0502020204030204" pitchFamily="34" charset="0"/>
                <a:ea typeface="Calibri" panose="020F0502020204030204" pitchFamily="34" charset="0"/>
              </a:rPr>
              <a:t>To provide guidance and support for staff who feel burnt out or stressed due to digital wellbeing issues.</a:t>
            </a:r>
          </a:p>
          <a:p>
            <a:pPr marL="342900" indent="-342900">
              <a:lnSpc>
                <a:spcPct val="107000"/>
              </a:lnSpc>
              <a:spcAft>
                <a:spcPts val="800"/>
              </a:spcAft>
              <a:buAutoNum type="arabicPeriod"/>
            </a:pPr>
            <a:r>
              <a:rPr lang="en-IE" sz="2400" dirty="0">
                <a:latin typeface="Calibri" panose="020F0502020204030204" pitchFamily="34" charset="0"/>
                <a:ea typeface="Calibri" panose="020F0502020204030204" pitchFamily="34" charset="0"/>
              </a:rPr>
              <a:t>To raise awareness of the importance of physical wellbeing to combat the negative effects of technology.</a:t>
            </a:r>
            <a:endParaRPr lang="en-IE" sz="2400" dirty="0">
              <a:effectLst/>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Step 3. Objectives of the Policy	</a:t>
            </a:r>
          </a:p>
          <a:p>
            <a:r>
              <a:rPr lang="en-GB" sz="3600" dirty="0"/>
              <a:t>	</a:t>
            </a:r>
          </a:p>
        </p:txBody>
      </p:sp>
    </p:spTree>
    <p:extLst>
      <p:ext uri="{BB962C8B-B14F-4D97-AF65-F5344CB8AC3E}">
        <p14:creationId xmlns:p14="http://schemas.microsoft.com/office/powerpoint/2010/main" val="3262129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716207"/>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latin typeface="Calibri" panose="020F0502020204030204" pitchFamily="34" charset="0"/>
                <a:ea typeface="Calibri" panose="020F0502020204030204" pitchFamily="34" charset="0"/>
              </a:rPr>
              <a:t>To foster a culture of digital wellbeing in the workplace, ensuring that team members adhere to their workload and do not overwork themselves.”</a:t>
            </a:r>
          </a:p>
          <a:p>
            <a:r>
              <a:rPr lang="en-IE" b="1" dirty="0">
                <a:latin typeface="Calibri" panose="020F0502020204030204" pitchFamily="34" charset="0"/>
                <a:ea typeface="Calibri" panose="020F0502020204030204" pitchFamily="34" charset="0"/>
              </a:rPr>
              <a:t>Actions for this objective can include the following:</a:t>
            </a:r>
          </a:p>
          <a:p>
            <a:pPr marL="342900" indent="-342900">
              <a:buFont typeface="Arial" panose="020B0604020202020204" pitchFamily="34" charset="0"/>
              <a:buChar char="•"/>
            </a:pPr>
            <a:r>
              <a:rPr lang="en-IE" dirty="0">
                <a:effectLst/>
                <a:latin typeface="Calibri" panose="020F0502020204030204" pitchFamily="34" charset="0"/>
                <a:ea typeface="Calibri" panose="020F0502020204030204" pitchFamily="34" charset="0"/>
              </a:rPr>
              <a:t>Set realistic working hours to enable team members to switch off after work.</a:t>
            </a:r>
          </a:p>
          <a:p>
            <a:pPr marL="342900" indent="-342900">
              <a:buFont typeface="Arial" panose="020B0604020202020204" pitchFamily="34" charset="0"/>
              <a:buChar char="•"/>
            </a:pPr>
            <a:r>
              <a:rPr lang="en-IE" dirty="0">
                <a:effectLst/>
                <a:latin typeface="Calibri" panose="020F0502020204030204" pitchFamily="34" charset="0"/>
                <a:ea typeface="Calibri" panose="020F0502020204030204" pitchFamily="34" charset="0"/>
              </a:rPr>
              <a:t>Ensure that targets and deadlines are realistic to reduce stress among workers and lower the risk of long working hours.</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Create digital wellness resources and information packs that are easily accessible by all.</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Avoid sending emails during lunchtime to enable staff to take a break away from their desk.</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Disallow emails/phone calls between certain hours so that remote workers are not constantly glued to their mobile phones.</a:t>
            </a:r>
            <a:endParaRPr lang="en-IE" sz="3200" dirty="0">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Step 3. Example of an Objective</a:t>
            </a:r>
          </a:p>
          <a:p>
            <a:r>
              <a:rPr lang="en-GB" sz="3600" dirty="0"/>
              <a:t>	</a:t>
            </a:r>
          </a:p>
        </p:txBody>
      </p:sp>
    </p:spTree>
    <p:extLst>
      <p:ext uri="{BB962C8B-B14F-4D97-AF65-F5344CB8AC3E}">
        <p14:creationId xmlns:p14="http://schemas.microsoft.com/office/powerpoint/2010/main" val="2000258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941675"/>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effectLst/>
                <a:latin typeface="Calibri" panose="020F0502020204030204" pitchFamily="34" charset="0"/>
                <a:ea typeface="Calibri" panose="020F0502020204030204" pitchFamily="34" charset="0"/>
              </a:rPr>
              <a:t>To provide guidance and support for staff who feel burnt out or stressed due to digital wellbeing issues.”</a:t>
            </a:r>
            <a:endParaRPr lang="en-IE" sz="2400" b="1" i="1" dirty="0">
              <a:solidFill>
                <a:schemeClr val="accent2"/>
              </a:solidFill>
              <a:latin typeface="Calibri" panose="020F0502020204030204" pitchFamily="34" charset="0"/>
              <a:ea typeface="Calibri" panose="020F0502020204030204" pitchFamily="34" charset="0"/>
            </a:endParaRPr>
          </a:p>
          <a:p>
            <a:r>
              <a:rPr lang="en-IE" b="1" dirty="0">
                <a:latin typeface="Calibri" panose="020F0502020204030204" pitchFamily="34" charset="0"/>
                <a:ea typeface="Calibri" panose="020F0502020204030204" pitchFamily="34" charset="0"/>
              </a:rPr>
              <a:t>Actions for this objective can include the following:</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Engage in open communication and regular team/individual meetings so staff can have their say on how they are feeling.</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Consider assigning a digital wellness ambassador in your team that staff can go to in confidence with their concerns.</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Offer stress-busting activities such as yoga or lunchtime walking for team members to decompress and give them a break from technology.</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Step 3. Example of an Objective</a:t>
            </a:r>
          </a:p>
          <a:p>
            <a:r>
              <a:rPr lang="en-GB" sz="3600" dirty="0"/>
              <a:t>	</a:t>
            </a:r>
          </a:p>
        </p:txBody>
      </p:sp>
    </p:spTree>
    <p:extLst>
      <p:ext uri="{BB962C8B-B14F-4D97-AF65-F5344CB8AC3E}">
        <p14:creationId xmlns:p14="http://schemas.microsoft.com/office/powerpoint/2010/main" val="620307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All </a:t>
            </a:r>
            <a:r>
              <a:rPr lang="en-IE" dirty="0">
                <a:latin typeface="Calibri" panose="020F0502020204030204" pitchFamily="34" charset="0"/>
                <a:ea typeface="Calibri" panose="020F0502020204030204" pitchFamily="34" charset="0"/>
              </a:rPr>
              <a:t>team members </a:t>
            </a:r>
            <a:r>
              <a:rPr lang="en-IE" dirty="0">
                <a:effectLst/>
                <a:latin typeface="Calibri" panose="020F0502020204030204" pitchFamily="34" charset="0"/>
                <a:ea typeface="Calibri" panose="020F0502020204030204" pitchFamily="34" charset="0"/>
              </a:rPr>
              <a:t>should be made aware of the wellbeing policies and procedure, as well as any resources available to them. The policies and procedures should be handed out and discussed at new team member inductions.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T</a:t>
            </a:r>
            <a:r>
              <a:rPr lang="en-IE" dirty="0">
                <a:effectLst/>
                <a:latin typeface="Calibri" panose="020F0502020204030204" pitchFamily="34" charset="0"/>
                <a:ea typeface="Calibri" panose="020F0502020204030204" pitchFamily="34" charset="0"/>
              </a:rPr>
              <a:t>hey should also be updated regularly as needed and all new changes should be circulated via email to every team members. Regular reminders about the policies and procedures should be given, and it should be easily accessible via a shared drive.</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Step 4. Effective Communication</a:t>
            </a:r>
          </a:p>
          <a:p>
            <a:r>
              <a:rPr lang="en-GB" sz="3600" dirty="0"/>
              <a:t>	</a:t>
            </a:r>
          </a:p>
        </p:txBody>
      </p:sp>
    </p:spTree>
    <p:extLst>
      <p:ext uri="{BB962C8B-B14F-4D97-AF65-F5344CB8AC3E}">
        <p14:creationId xmlns:p14="http://schemas.microsoft.com/office/powerpoint/2010/main" val="3304614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Ensure to continuously review and monitor the policies and procedures. Measure the success of them also and determine if any changes need to be made.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Team members </a:t>
            </a:r>
            <a:r>
              <a:rPr lang="en-IE" sz="2400" dirty="0">
                <a:effectLst/>
                <a:latin typeface="Calibri" panose="020F0502020204030204" pitchFamily="34" charset="0"/>
                <a:ea typeface="Calibri" panose="020F0502020204030204" pitchFamily="34" charset="0"/>
              </a:rPr>
              <a:t>should also be made aware of their responsibilities in ensuring policy actions are implemented for their own health and wellbeing. </a:t>
            </a:r>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For example, if a team members has a concern that they are working longer hours than they are supposed to, they should go to a manager in order to determine how the policies and procedures can be used or updated to prevent this issue that could cause them stress or burnout.</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77843"/>
            <a:ext cx="10595237" cy="803654"/>
          </a:xfrm>
        </p:spPr>
        <p:txBody>
          <a:bodyPr/>
          <a:lstStyle/>
          <a:p>
            <a:r>
              <a:rPr lang="en-IE" dirty="0"/>
              <a:t>Step 5. Review and Monitor</a:t>
            </a:r>
          </a:p>
          <a:p>
            <a:endParaRPr lang="en-IE" dirty="0"/>
          </a:p>
          <a:p>
            <a:r>
              <a:rPr lang="en-GB" sz="3600" dirty="0"/>
              <a:t>	</a:t>
            </a:r>
          </a:p>
        </p:txBody>
      </p:sp>
    </p:spTree>
    <p:extLst>
      <p:ext uri="{BB962C8B-B14F-4D97-AF65-F5344CB8AC3E}">
        <p14:creationId xmlns:p14="http://schemas.microsoft.com/office/powerpoint/2010/main" val="5073720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23252</TotalTime>
  <Words>8407</Words>
  <Application>Microsoft Office PowerPoint</Application>
  <PresentationFormat>Widescreen</PresentationFormat>
  <Paragraphs>769</Paragraphs>
  <Slides>107</Slides>
  <Notes>95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Montserrat Light</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savanah scharneck</dc:creator>
  <cp:lastModifiedBy>Mark Bolger ( Momentum Consulting )</cp:lastModifiedBy>
  <cp:revision>23</cp:revision>
  <cp:lastPrinted>2023-08-17T14:07:37Z</cp:lastPrinted>
  <dcterms:created xsi:type="dcterms:W3CDTF">2022-07-24T16:32:18Z</dcterms:created>
  <dcterms:modified xsi:type="dcterms:W3CDTF">2023-09-05T09:32:36Z</dcterms:modified>
</cp:coreProperties>
</file>