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8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1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227"/>
  </p:notesMasterIdLst>
  <p:sldIdLst>
    <p:sldId id="4286" r:id="rId5"/>
    <p:sldId id="4570" r:id="rId6"/>
    <p:sldId id="4322" r:id="rId7"/>
    <p:sldId id="4571" r:id="rId8"/>
    <p:sldId id="4578" r:id="rId9"/>
    <p:sldId id="4577" r:id="rId10"/>
    <p:sldId id="4575" r:id="rId11"/>
    <p:sldId id="4572" r:id="rId12"/>
    <p:sldId id="4576" r:id="rId13"/>
    <p:sldId id="4580" r:id="rId14"/>
    <p:sldId id="4573" r:id="rId15"/>
    <p:sldId id="4347" r:id="rId16"/>
    <p:sldId id="4581" r:id="rId17"/>
    <p:sldId id="4582" r:id="rId18"/>
    <p:sldId id="4351" r:id="rId19"/>
    <p:sldId id="4354" r:id="rId20"/>
    <p:sldId id="4355" r:id="rId21"/>
    <p:sldId id="4356" r:id="rId22"/>
    <p:sldId id="4357" r:id="rId23"/>
    <p:sldId id="4359" r:id="rId24"/>
    <p:sldId id="4360" r:id="rId25"/>
    <p:sldId id="4361" r:id="rId26"/>
    <p:sldId id="4362" r:id="rId27"/>
    <p:sldId id="4363" r:id="rId28"/>
    <p:sldId id="4364" r:id="rId29"/>
    <p:sldId id="4365" r:id="rId30"/>
    <p:sldId id="4366" r:id="rId31"/>
    <p:sldId id="4300" r:id="rId32"/>
    <p:sldId id="4367" r:id="rId33"/>
    <p:sldId id="4368" r:id="rId34"/>
    <p:sldId id="4369" r:id="rId35"/>
    <p:sldId id="4370" r:id="rId36"/>
    <p:sldId id="4371" r:id="rId37"/>
    <p:sldId id="4372" r:id="rId38"/>
    <p:sldId id="4373" r:id="rId39"/>
    <p:sldId id="4374" r:id="rId40"/>
    <p:sldId id="4375" r:id="rId41"/>
    <p:sldId id="4376" r:id="rId42"/>
    <p:sldId id="4377" r:id="rId43"/>
    <p:sldId id="4378" r:id="rId44"/>
    <p:sldId id="4379" r:id="rId45"/>
    <p:sldId id="4380" r:id="rId46"/>
    <p:sldId id="4381" r:id="rId47"/>
    <p:sldId id="4587" r:id="rId48"/>
    <p:sldId id="4384" r:id="rId49"/>
    <p:sldId id="4386" r:id="rId50"/>
    <p:sldId id="4382" r:id="rId51"/>
    <p:sldId id="4387" r:id="rId52"/>
    <p:sldId id="4388" r:id="rId53"/>
    <p:sldId id="4389" r:id="rId54"/>
    <p:sldId id="4390" r:id="rId55"/>
    <p:sldId id="4392" r:id="rId56"/>
    <p:sldId id="4393" r:id="rId57"/>
    <p:sldId id="4394" r:id="rId58"/>
    <p:sldId id="4395" r:id="rId59"/>
    <p:sldId id="4583" r:id="rId60"/>
    <p:sldId id="4400" r:id="rId61"/>
    <p:sldId id="4401" r:id="rId62"/>
    <p:sldId id="4402" r:id="rId63"/>
    <p:sldId id="4403" r:id="rId64"/>
    <p:sldId id="4404" r:id="rId65"/>
    <p:sldId id="4405" r:id="rId66"/>
    <p:sldId id="4406" r:id="rId67"/>
    <p:sldId id="4407" r:id="rId68"/>
    <p:sldId id="4408" r:id="rId69"/>
    <p:sldId id="4409" r:id="rId70"/>
    <p:sldId id="4410" r:id="rId71"/>
    <p:sldId id="4411" r:id="rId72"/>
    <p:sldId id="4412" r:id="rId73"/>
    <p:sldId id="4413" r:id="rId74"/>
    <p:sldId id="4588" r:id="rId75"/>
    <p:sldId id="4414" r:id="rId76"/>
    <p:sldId id="4415" r:id="rId77"/>
    <p:sldId id="4416" r:id="rId78"/>
    <p:sldId id="4417" r:id="rId79"/>
    <p:sldId id="4418" r:id="rId80"/>
    <p:sldId id="4419" r:id="rId81"/>
    <p:sldId id="4420" r:id="rId82"/>
    <p:sldId id="4421" r:id="rId83"/>
    <p:sldId id="4422" r:id="rId84"/>
    <p:sldId id="4423" r:id="rId85"/>
    <p:sldId id="4424" r:id="rId86"/>
    <p:sldId id="4425" r:id="rId87"/>
    <p:sldId id="4426" r:id="rId88"/>
    <p:sldId id="4427" r:id="rId89"/>
    <p:sldId id="4428" r:id="rId90"/>
    <p:sldId id="4589" r:id="rId91"/>
    <p:sldId id="4429" r:id="rId92"/>
    <p:sldId id="4430" r:id="rId93"/>
    <p:sldId id="4431" r:id="rId94"/>
    <p:sldId id="4432" r:id="rId95"/>
    <p:sldId id="4433" r:id="rId96"/>
    <p:sldId id="4434" r:id="rId97"/>
    <p:sldId id="4436" r:id="rId98"/>
    <p:sldId id="4437" r:id="rId99"/>
    <p:sldId id="4438" r:id="rId100"/>
    <p:sldId id="4439" r:id="rId101"/>
    <p:sldId id="4440" r:id="rId102"/>
    <p:sldId id="4441" r:id="rId103"/>
    <p:sldId id="4442" r:id="rId104"/>
    <p:sldId id="4443" r:id="rId105"/>
    <p:sldId id="4590" r:id="rId106"/>
    <p:sldId id="4444" r:id="rId107"/>
    <p:sldId id="4445" r:id="rId108"/>
    <p:sldId id="4446" r:id="rId109"/>
    <p:sldId id="4447" r:id="rId110"/>
    <p:sldId id="4448" r:id="rId111"/>
    <p:sldId id="4449" r:id="rId112"/>
    <p:sldId id="4457" r:id="rId113"/>
    <p:sldId id="4584" r:id="rId114"/>
    <p:sldId id="4461" r:id="rId115"/>
    <p:sldId id="4462" r:id="rId116"/>
    <p:sldId id="4463" r:id="rId117"/>
    <p:sldId id="4464" r:id="rId118"/>
    <p:sldId id="4465" r:id="rId119"/>
    <p:sldId id="4466" r:id="rId120"/>
    <p:sldId id="4591" r:id="rId121"/>
    <p:sldId id="4467" r:id="rId122"/>
    <p:sldId id="4468" r:id="rId123"/>
    <p:sldId id="4469" r:id="rId124"/>
    <p:sldId id="4470" r:id="rId125"/>
    <p:sldId id="4471" r:id="rId126"/>
    <p:sldId id="4472" r:id="rId127"/>
    <p:sldId id="4473" r:id="rId128"/>
    <p:sldId id="4474" r:id="rId129"/>
    <p:sldId id="4475" r:id="rId130"/>
    <p:sldId id="4476" r:id="rId131"/>
    <p:sldId id="4477" r:id="rId132"/>
    <p:sldId id="4478" r:id="rId133"/>
    <p:sldId id="4479" r:id="rId134"/>
    <p:sldId id="4480" r:id="rId135"/>
    <p:sldId id="4592" r:id="rId136"/>
    <p:sldId id="4482" r:id="rId137"/>
    <p:sldId id="4483" r:id="rId138"/>
    <p:sldId id="4484" r:id="rId139"/>
    <p:sldId id="4486" r:id="rId140"/>
    <p:sldId id="4485" r:id="rId141"/>
    <p:sldId id="4487" r:id="rId142"/>
    <p:sldId id="4488" r:id="rId143"/>
    <p:sldId id="4489" r:id="rId144"/>
    <p:sldId id="4490" r:id="rId145"/>
    <p:sldId id="4491" r:id="rId146"/>
    <p:sldId id="4492" r:id="rId147"/>
    <p:sldId id="4493" r:id="rId148"/>
    <p:sldId id="4494" r:id="rId149"/>
    <p:sldId id="4495" r:id="rId150"/>
    <p:sldId id="4496" r:id="rId151"/>
    <p:sldId id="4497" r:id="rId152"/>
    <p:sldId id="4498" r:id="rId153"/>
    <p:sldId id="4499" r:id="rId154"/>
    <p:sldId id="4593" r:id="rId155"/>
    <p:sldId id="4500" r:id="rId156"/>
    <p:sldId id="4501" r:id="rId157"/>
    <p:sldId id="4502" r:id="rId158"/>
    <p:sldId id="4503" r:id="rId159"/>
    <p:sldId id="4504" r:id="rId160"/>
    <p:sldId id="4505" r:id="rId161"/>
    <p:sldId id="4506" r:id="rId162"/>
    <p:sldId id="4509" r:id="rId163"/>
    <p:sldId id="4510" r:id="rId164"/>
    <p:sldId id="4511" r:id="rId165"/>
    <p:sldId id="4512" r:id="rId166"/>
    <p:sldId id="4585" r:id="rId167"/>
    <p:sldId id="4519" r:id="rId168"/>
    <p:sldId id="4520" r:id="rId169"/>
    <p:sldId id="4521" r:id="rId170"/>
    <p:sldId id="4522" r:id="rId171"/>
    <p:sldId id="4523" r:id="rId172"/>
    <p:sldId id="4524" r:id="rId173"/>
    <p:sldId id="4525" r:id="rId174"/>
    <p:sldId id="4526" r:id="rId175"/>
    <p:sldId id="4527" r:id="rId176"/>
    <p:sldId id="4528" r:id="rId177"/>
    <p:sldId id="4529" r:id="rId178"/>
    <p:sldId id="4530" r:id="rId179"/>
    <p:sldId id="4531" r:id="rId180"/>
    <p:sldId id="4594" r:id="rId181"/>
    <p:sldId id="4532" r:id="rId182"/>
    <p:sldId id="4533" r:id="rId183"/>
    <p:sldId id="4534" r:id="rId184"/>
    <p:sldId id="4535" r:id="rId185"/>
    <p:sldId id="4536" r:id="rId186"/>
    <p:sldId id="4537" r:id="rId187"/>
    <p:sldId id="4538" r:id="rId188"/>
    <p:sldId id="4539" r:id="rId189"/>
    <p:sldId id="4540" r:id="rId190"/>
    <p:sldId id="4541" r:id="rId191"/>
    <p:sldId id="4542" r:id="rId192"/>
    <p:sldId id="4543" r:id="rId193"/>
    <p:sldId id="4544" r:id="rId194"/>
    <p:sldId id="4595" r:id="rId195"/>
    <p:sldId id="4545" r:id="rId196"/>
    <p:sldId id="4546" r:id="rId197"/>
    <p:sldId id="4547" r:id="rId198"/>
    <p:sldId id="4549" r:id="rId199"/>
    <p:sldId id="4548" r:id="rId200"/>
    <p:sldId id="4550" r:id="rId201"/>
    <p:sldId id="4551" r:id="rId202"/>
    <p:sldId id="4553" r:id="rId203"/>
    <p:sldId id="4554" r:id="rId204"/>
    <p:sldId id="4557" r:id="rId205"/>
    <p:sldId id="4558" r:id="rId206"/>
    <p:sldId id="4559" r:id="rId207"/>
    <p:sldId id="4560" r:id="rId208"/>
    <p:sldId id="4562" r:id="rId209"/>
    <p:sldId id="4561" r:id="rId210"/>
    <p:sldId id="4563" r:id="rId211"/>
    <p:sldId id="4564" r:id="rId212"/>
    <p:sldId id="4565" r:id="rId213"/>
    <p:sldId id="4566" r:id="rId214"/>
    <p:sldId id="4644" r:id="rId215"/>
    <p:sldId id="4586" r:id="rId216"/>
    <p:sldId id="4396" r:id="rId217"/>
    <p:sldId id="4398" r:id="rId218"/>
    <p:sldId id="4452" r:id="rId219"/>
    <p:sldId id="4453" r:id="rId220"/>
    <p:sldId id="4454" r:id="rId221"/>
    <p:sldId id="4455" r:id="rId222"/>
    <p:sldId id="4514" r:id="rId223"/>
    <p:sldId id="4515" r:id="rId224"/>
    <p:sldId id="4568" r:id="rId225"/>
    <p:sldId id="4263" r:id="rId2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nstructional &amp; Learning Objectives, Competencies, Module Duration" id="{30179743-A5C2-4B41-BB09-2B3C085FE3C7}">
          <p14:sldIdLst>
            <p14:sldId id="4286"/>
            <p14:sldId id="4570"/>
            <p14:sldId id="4322"/>
            <p14:sldId id="4571"/>
            <p14:sldId id="4578"/>
            <p14:sldId id="4577"/>
            <p14:sldId id="4575"/>
            <p14:sldId id="4572"/>
            <p14:sldId id="4576"/>
            <p14:sldId id="4580"/>
            <p14:sldId id="4573"/>
            <p14:sldId id="4347"/>
            <p14:sldId id="4581"/>
          </p14:sldIdLst>
        </p14:section>
        <p14:section name="Financial Planning &amp; Investment" id="{862D494A-9060-4707-9C1B-997036DBCA96}">
          <p14:sldIdLst>
            <p14:sldId id="4582"/>
            <p14:sldId id="4351"/>
            <p14:sldId id="4354"/>
            <p14:sldId id="4355"/>
            <p14:sldId id="4356"/>
            <p14:sldId id="4357"/>
            <p14:sldId id="4359"/>
            <p14:sldId id="4360"/>
            <p14:sldId id="4361"/>
            <p14:sldId id="4362"/>
            <p14:sldId id="4363"/>
            <p14:sldId id="4364"/>
            <p14:sldId id="4365"/>
            <p14:sldId id="4366"/>
            <p14:sldId id="4300"/>
            <p14:sldId id="4367"/>
            <p14:sldId id="4368"/>
            <p14:sldId id="4369"/>
            <p14:sldId id="4370"/>
            <p14:sldId id="4371"/>
            <p14:sldId id="4372"/>
            <p14:sldId id="4373"/>
            <p14:sldId id="4374"/>
            <p14:sldId id="4375"/>
            <p14:sldId id="4376"/>
            <p14:sldId id="4377"/>
            <p14:sldId id="4378"/>
            <p14:sldId id="4379"/>
            <p14:sldId id="4380"/>
            <p14:sldId id="4381"/>
            <p14:sldId id="4587"/>
            <p14:sldId id="4384"/>
            <p14:sldId id="4386"/>
            <p14:sldId id="4382"/>
            <p14:sldId id="4387"/>
            <p14:sldId id="4388"/>
            <p14:sldId id="4389"/>
            <p14:sldId id="4390"/>
            <p14:sldId id="4392"/>
            <p14:sldId id="4393"/>
            <p14:sldId id="4394"/>
            <p14:sldId id="4395"/>
            <p14:sldId id="4583"/>
            <p14:sldId id="4400"/>
            <p14:sldId id="4401"/>
            <p14:sldId id="4402"/>
            <p14:sldId id="4403"/>
            <p14:sldId id="4404"/>
            <p14:sldId id="4405"/>
            <p14:sldId id="4406"/>
            <p14:sldId id="4407"/>
            <p14:sldId id="4408"/>
            <p14:sldId id="4409"/>
            <p14:sldId id="4410"/>
            <p14:sldId id="4411"/>
            <p14:sldId id="4412"/>
            <p14:sldId id="4413"/>
            <p14:sldId id="4588"/>
            <p14:sldId id="4414"/>
            <p14:sldId id="4415"/>
            <p14:sldId id="4416"/>
            <p14:sldId id="4417"/>
            <p14:sldId id="4418"/>
            <p14:sldId id="4419"/>
            <p14:sldId id="4420"/>
            <p14:sldId id="4421"/>
            <p14:sldId id="4422"/>
            <p14:sldId id="4423"/>
            <p14:sldId id="4424"/>
            <p14:sldId id="4425"/>
            <p14:sldId id="4426"/>
            <p14:sldId id="4427"/>
            <p14:sldId id="4428"/>
            <p14:sldId id="4589"/>
            <p14:sldId id="4429"/>
            <p14:sldId id="4430"/>
            <p14:sldId id="4431"/>
            <p14:sldId id="4432"/>
            <p14:sldId id="4433"/>
            <p14:sldId id="4434"/>
            <p14:sldId id="4436"/>
            <p14:sldId id="4437"/>
            <p14:sldId id="4438"/>
            <p14:sldId id="4439"/>
            <p14:sldId id="4440"/>
            <p14:sldId id="4441"/>
            <p14:sldId id="4442"/>
            <p14:sldId id="4443"/>
            <p14:sldId id="4590"/>
            <p14:sldId id="4444"/>
            <p14:sldId id="4445"/>
            <p14:sldId id="4446"/>
            <p14:sldId id="4447"/>
            <p14:sldId id="4448"/>
            <p14:sldId id="4449"/>
            <p14:sldId id="4457"/>
          </p14:sldIdLst>
        </p14:section>
        <p14:section name="Attracting Support" id="{7D3C54CF-67C3-4110-8B03-BB5695D10ADA}">
          <p14:sldIdLst>
            <p14:sldId id="4584"/>
            <p14:sldId id="4461"/>
            <p14:sldId id="4462"/>
            <p14:sldId id="4463"/>
            <p14:sldId id="4464"/>
            <p14:sldId id="4465"/>
            <p14:sldId id="4466"/>
            <p14:sldId id="4591"/>
            <p14:sldId id="4467"/>
            <p14:sldId id="4468"/>
            <p14:sldId id="4469"/>
            <p14:sldId id="4470"/>
            <p14:sldId id="4471"/>
            <p14:sldId id="4472"/>
            <p14:sldId id="4473"/>
            <p14:sldId id="4474"/>
            <p14:sldId id="4475"/>
            <p14:sldId id="4476"/>
            <p14:sldId id="4477"/>
            <p14:sldId id="4478"/>
            <p14:sldId id="4479"/>
            <p14:sldId id="4480"/>
            <p14:sldId id="4592"/>
            <p14:sldId id="4482"/>
            <p14:sldId id="4483"/>
            <p14:sldId id="4484"/>
            <p14:sldId id="4486"/>
            <p14:sldId id="4485"/>
            <p14:sldId id="4487"/>
            <p14:sldId id="4488"/>
            <p14:sldId id="4489"/>
            <p14:sldId id="4490"/>
            <p14:sldId id="4491"/>
            <p14:sldId id="4492"/>
            <p14:sldId id="4493"/>
            <p14:sldId id="4494"/>
            <p14:sldId id="4495"/>
            <p14:sldId id="4496"/>
            <p14:sldId id="4497"/>
            <p14:sldId id="4498"/>
            <p14:sldId id="4499"/>
            <p14:sldId id="4593"/>
            <p14:sldId id="4500"/>
            <p14:sldId id="4501"/>
            <p14:sldId id="4502"/>
            <p14:sldId id="4503"/>
            <p14:sldId id="4504"/>
            <p14:sldId id="4505"/>
            <p14:sldId id="4506"/>
            <p14:sldId id="4509"/>
            <p14:sldId id="4510"/>
            <p14:sldId id="4511"/>
            <p14:sldId id="4512"/>
          </p14:sldIdLst>
        </p14:section>
        <p14:section name="External Funding" id="{75A81B81-9892-48F1-86DD-9957A62BEED9}">
          <p14:sldIdLst>
            <p14:sldId id="4585"/>
            <p14:sldId id="4519"/>
            <p14:sldId id="4520"/>
            <p14:sldId id="4521"/>
            <p14:sldId id="4522"/>
            <p14:sldId id="4523"/>
            <p14:sldId id="4524"/>
            <p14:sldId id="4525"/>
            <p14:sldId id="4526"/>
            <p14:sldId id="4527"/>
            <p14:sldId id="4528"/>
            <p14:sldId id="4529"/>
            <p14:sldId id="4530"/>
            <p14:sldId id="4531"/>
            <p14:sldId id="4594"/>
            <p14:sldId id="4532"/>
            <p14:sldId id="4533"/>
            <p14:sldId id="4534"/>
            <p14:sldId id="4535"/>
            <p14:sldId id="4536"/>
            <p14:sldId id="4537"/>
            <p14:sldId id="4538"/>
            <p14:sldId id="4539"/>
            <p14:sldId id="4540"/>
            <p14:sldId id="4541"/>
            <p14:sldId id="4542"/>
            <p14:sldId id="4543"/>
            <p14:sldId id="4544"/>
            <p14:sldId id="4595"/>
            <p14:sldId id="4545"/>
            <p14:sldId id="4546"/>
            <p14:sldId id="4547"/>
            <p14:sldId id="4549"/>
            <p14:sldId id="4548"/>
            <p14:sldId id="4550"/>
            <p14:sldId id="4551"/>
            <p14:sldId id="4553"/>
            <p14:sldId id="4554"/>
            <p14:sldId id="4557"/>
            <p14:sldId id="4558"/>
            <p14:sldId id="4559"/>
            <p14:sldId id="4560"/>
            <p14:sldId id="4562"/>
            <p14:sldId id="4561"/>
            <p14:sldId id="4563"/>
            <p14:sldId id="4564"/>
            <p14:sldId id="4565"/>
            <p14:sldId id="4566"/>
            <p14:sldId id="4644"/>
          </p14:sldIdLst>
        </p14:section>
        <p14:section name="References" id="{C15C9172-DC1A-4982-BA15-888AB3AF277A}">
          <p14:sldIdLst>
            <p14:sldId id="4586"/>
            <p14:sldId id="4396"/>
            <p14:sldId id="4398"/>
            <p14:sldId id="4452"/>
            <p14:sldId id="4453"/>
            <p14:sldId id="4454"/>
            <p14:sldId id="4455"/>
            <p14:sldId id="4514"/>
            <p14:sldId id="4515"/>
            <p14:sldId id="4568"/>
            <p14:sldId id="426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E8063"/>
    <a:srgbClr val="90A184"/>
    <a:srgbClr val="D0D6C5"/>
    <a:srgbClr val="AABC99"/>
    <a:srgbClr val="768869"/>
    <a:srgbClr val="62755B"/>
    <a:srgbClr val="DAE0D2"/>
    <a:srgbClr val="7D8E74"/>
    <a:srgbClr val="3717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502221-198F-4666-818A-A464B7E31965}" v="48" dt="2023-03-08T10:43:02.9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421"/>
    <p:restoredTop sz="86430"/>
  </p:normalViewPr>
  <p:slideViewPr>
    <p:cSldViewPr snapToGrid="0" snapToObjects="1">
      <p:cViewPr varScale="1">
        <p:scale>
          <a:sx n="102" d="100"/>
          <a:sy n="102" d="100"/>
        </p:scale>
        <p:origin x="132" y="29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notesMaster" Target="notesMasters/notesMaster1.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presProps" Target="presProps.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viewProps" Target="viewProps.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theme" Target="theme/theme1.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slide" Target="slides/slide216.xml"/><Relationship Id="rId225" Type="http://schemas.openxmlformats.org/officeDocument/2006/relationships/slide" Target="slides/slide22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6" Type="http://schemas.openxmlformats.org/officeDocument/2006/relationships/slide" Target="slides/slide22.xml"/><Relationship Id="rId231" Type="http://schemas.openxmlformats.org/officeDocument/2006/relationships/tableStyles" Target="tableStyles.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microsoft.com/office/2015/10/relationships/revisionInfo" Target="revisionInfo.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 Type="http://schemas.openxmlformats.org/officeDocument/2006/relationships/customXml" Target="../customXml/item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s>
</file>

<file path=ppt/diagrams/_rels/data7.xml.rels><?xml version="1.0" encoding="UTF-8" standalone="yes"?>
<Relationships xmlns="http://schemas.openxmlformats.org/package/2006/relationships"><Relationship Id="rId3" Type="http://schemas.openxmlformats.org/officeDocument/2006/relationships/hyperlink" Target="https://www.mobilecause.com/" TargetMode="External"/><Relationship Id="rId2" Type="http://schemas.openxmlformats.org/officeDocument/2006/relationships/hyperlink" Target="https://www.firstgiving.com/" TargetMode="External"/><Relationship Id="rId1" Type="http://schemas.openxmlformats.org/officeDocument/2006/relationships/hyperlink" Target="https://www.classy.org/" TargetMode="External"/><Relationship Id="rId6" Type="http://schemas.openxmlformats.org/officeDocument/2006/relationships/hyperlink" Target="http://causevox.com/" TargetMode="External"/><Relationship Id="rId5" Type="http://schemas.openxmlformats.org/officeDocument/2006/relationships/hyperlink" Target="http://crowdrise.com/" TargetMode="External"/><Relationship Id="rId4" Type="http://schemas.openxmlformats.org/officeDocument/2006/relationships/hyperlink" Target="https://go.qgiv.com/demo-request-elevation" TargetMode="External"/></Relationships>
</file>

<file path=ppt/diagrams/_rels/data8.xml.rels><?xml version="1.0" encoding="UTF-8" standalone="yes"?>
<Relationships xmlns="http://schemas.openxmlformats.org/package/2006/relationships"><Relationship Id="rId3" Type="http://schemas.openxmlformats.org/officeDocument/2006/relationships/hyperlink" Target="http://bloomerang.com/" TargetMode="External"/><Relationship Id="rId2" Type="http://schemas.openxmlformats.org/officeDocument/2006/relationships/hyperlink" Target="https://www.neoncrm.com/" TargetMode="External"/><Relationship Id="rId1" Type="http://schemas.openxmlformats.org/officeDocument/2006/relationships/hyperlink" Target="http://salsalabs.com/" TargetMode="External"/><Relationship Id="rId5" Type="http://schemas.openxmlformats.org/officeDocument/2006/relationships/hyperlink" Target="https://doublethedonation.com/" TargetMode="External"/><Relationship Id="rId4" Type="http://schemas.openxmlformats.org/officeDocument/2006/relationships/hyperlink" Target="https://www.everyaction.com/" TargetMode="External"/></Relationships>
</file>

<file path=ppt/diagrams/_rels/drawing7.xml.rels><?xml version="1.0" encoding="UTF-8" standalone="yes"?>
<Relationships xmlns="http://schemas.openxmlformats.org/package/2006/relationships"><Relationship Id="rId3" Type="http://schemas.openxmlformats.org/officeDocument/2006/relationships/hyperlink" Target="https://www.mobilecause.com/" TargetMode="External"/><Relationship Id="rId2" Type="http://schemas.openxmlformats.org/officeDocument/2006/relationships/hyperlink" Target="https://www.firstgiving.com/" TargetMode="External"/><Relationship Id="rId1" Type="http://schemas.openxmlformats.org/officeDocument/2006/relationships/hyperlink" Target="https://www.classy.org/" TargetMode="External"/><Relationship Id="rId6" Type="http://schemas.openxmlformats.org/officeDocument/2006/relationships/hyperlink" Target="http://causevox.com/" TargetMode="External"/><Relationship Id="rId5" Type="http://schemas.openxmlformats.org/officeDocument/2006/relationships/hyperlink" Target="http://crowdrise.com/" TargetMode="External"/><Relationship Id="rId4" Type="http://schemas.openxmlformats.org/officeDocument/2006/relationships/hyperlink" Target="https://go.qgiv.com/demo-request-elevation" TargetMode="External"/></Relationships>
</file>

<file path=ppt/diagrams/_rels/drawing8.xml.rels><?xml version="1.0" encoding="UTF-8" standalone="yes"?>
<Relationships xmlns="http://schemas.openxmlformats.org/package/2006/relationships"><Relationship Id="rId3" Type="http://schemas.openxmlformats.org/officeDocument/2006/relationships/hyperlink" Target="http://bloomerang.com/" TargetMode="External"/><Relationship Id="rId2" Type="http://schemas.openxmlformats.org/officeDocument/2006/relationships/hyperlink" Target="https://www.neoncrm.com/" TargetMode="External"/><Relationship Id="rId1" Type="http://schemas.openxmlformats.org/officeDocument/2006/relationships/hyperlink" Target="http://salsalabs.com/" TargetMode="External"/><Relationship Id="rId5" Type="http://schemas.openxmlformats.org/officeDocument/2006/relationships/hyperlink" Target="https://doublethedonation.com/" TargetMode="External"/><Relationship Id="rId4" Type="http://schemas.openxmlformats.org/officeDocument/2006/relationships/hyperlink" Target="https://www.everyaction.com/"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F84270-6A1A-40FF-A7A3-7C2166FDC899}" type="doc">
      <dgm:prSet loTypeId="urn:microsoft.com/office/officeart/2009/3/layout/IncreasingArrowsProcess" loCatId="process" qsTypeId="urn:microsoft.com/office/officeart/2005/8/quickstyle/simple5" qsCatId="simple" csTypeId="urn:microsoft.com/office/officeart/2005/8/colors/accent1_2" csCatId="accent1" phldr="1"/>
      <dgm:spPr/>
      <dgm:t>
        <a:bodyPr/>
        <a:lstStyle/>
        <a:p>
          <a:endParaRPr lang="en-ZA"/>
        </a:p>
      </dgm:t>
    </dgm:pt>
    <dgm:pt modelId="{86F3D10E-2CB9-4A84-B0C1-616B8AD04EE1}">
      <dgm:prSet phldrT="[Text]" custT="1"/>
      <dgm:spPr/>
      <dgm:t>
        <a:bodyPr/>
        <a:lstStyle/>
        <a:p>
          <a:r>
            <a:rPr lang="en-ZA" sz="2400" b="1" dirty="0" err="1">
              <a:effectLst>
                <a:outerShdw blurRad="38100" dist="38100" dir="2700000" algn="tl">
                  <a:srgbClr val="000000">
                    <a:alpha val="43137"/>
                  </a:srgbClr>
                </a:outerShdw>
              </a:effectLst>
            </a:rPr>
            <a:t>Misión</a:t>
          </a:r>
          <a:endParaRPr lang="en-ZA" sz="2400" b="1" dirty="0">
            <a:effectLst>
              <a:outerShdw blurRad="38100" dist="38100" dir="2700000" algn="tl">
                <a:srgbClr val="000000">
                  <a:alpha val="43137"/>
                </a:srgbClr>
              </a:outerShdw>
            </a:effectLst>
          </a:endParaRPr>
        </a:p>
      </dgm:t>
    </dgm:pt>
    <dgm:pt modelId="{543E6530-ED6E-4130-A44D-F005CCC70C99}" type="parTrans" cxnId="{A13169D7-B2F0-4431-9C14-DB53E514C06C}">
      <dgm:prSet/>
      <dgm:spPr/>
      <dgm:t>
        <a:bodyPr/>
        <a:lstStyle/>
        <a:p>
          <a:endParaRPr lang="en-ZA"/>
        </a:p>
      </dgm:t>
    </dgm:pt>
    <dgm:pt modelId="{27F9F84F-AC7E-41C3-A1D8-5E9442465508}" type="sibTrans" cxnId="{A13169D7-B2F0-4431-9C14-DB53E514C06C}">
      <dgm:prSet/>
      <dgm:spPr/>
      <dgm:t>
        <a:bodyPr/>
        <a:lstStyle/>
        <a:p>
          <a:endParaRPr lang="en-ZA"/>
        </a:p>
      </dgm:t>
    </dgm:pt>
    <dgm:pt modelId="{F9AA11EC-E1FF-448D-A992-2A11019A191F}">
      <dgm:prSet custT="1"/>
      <dgm:spPr/>
      <dgm:t>
        <a:bodyPr/>
        <a:lstStyle/>
        <a:p>
          <a:r>
            <a:rPr lang="en-GB" sz="2400" dirty="0"/>
            <a:t>- </a:t>
          </a:r>
          <a:r>
            <a:rPr lang="es-ES" sz="2400" dirty="0"/>
            <a:t>¿Qué hacemos hoy?
- ¿A quién servimos?
- ¿Qué estamos tratando de lograr?
- ¿Qué impacto queremos lograr?
</a:t>
          </a:r>
          <a:endParaRPr lang="en-ZA" sz="2400" dirty="0"/>
        </a:p>
      </dgm:t>
    </dgm:pt>
    <dgm:pt modelId="{6735F17B-2034-4CDA-84B7-C2B29867DAA8}" type="parTrans" cxnId="{C4FAEE41-C038-4641-B155-1D825F4D3477}">
      <dgm:prSet/>
      <dgm:spPr/>
      <dgm:t>
        <a:bodyPr/>
        <a:lstStyle/>
        <a:p>
          <a:endParaRPr lang="en-ZA"/>
        </a:p>
      </dgm:t>
    </dgm:pt>
    <dgm:pt modelId="{588400F0-D4D6-47D1-9E94-FF5F2435B120}" type="sibTrans" cxnId="{C4FAEE41-C038-4641-B155-1D825F4D3477}">
      <dgm:prSet/>
      <dgm:spPr/>
      <dgm:t>
        <a:bodyPr/>
        <a:lstStyle/>
        <a:p>
          <a:endParaRPr lang="en-ZA"/>
        </a:p>
      </dgm:t>
    </dgm:pt>
    <dgm:pt modelId="{216A7286-C32E-4FA5-AB5C-7730C2257802}">
      <dgm:prSet custT="1"/>
      <dgm:spPr/>
      <dgm:t>
        <a:bodyPr/>
        <a:lstStyle/>
        <a:p>
          <a:r>
            <a:rPr lang="en-ZA" sz="2400" b="1" dirty="0" err="1">
              <a:effectLst>
                <a:outerShdw blurRad="38100" dist="38100" dir="2700000" algn="tl">
                  <a:srgbClr val="000000">
                    <a:alpha val="43137"/>
                  </a:srgbClr>
                </a:outerShdw>
              </a:effectLst>
            </a:rPr>
            <a:t>Visión</a:t>
          </a:r>
          <a:endParaRPr lang="en-ZA" sz="2400" b="1" dirty="0">
            <a:effectLst>
              <a:outerShdw blurRad="38100" dist="38100" dir="2700000" algn="tl">
                <a:srgbClr val="000000">
                  <a:alpha val="43137"/>
                </a:srgbClr>
              </a:outerShdw>
            </a:effectLst>
          </a:endParaRPr>
        </a:p>
      </dgm:t>
    </dgm:pt>
    <dgm:pt modelId="{018A0098-42C2-4073-ACD7-575F472E78A3}" type="parTrans" cxnId="{E85DB7F5-66D0-4216-A85E-150502682A1A}">
      <dgm:prSet/>
      <dgm:spPr/>
      <dgm:t>
        <a:bodyPr/>
        <a:lstStyle/>
        <a:p>
          <a:endParaRPr lang="en-ZA"/>
        </a:p>
      </dgm:t>
    </dgm:pt>
    <dgm:pt modelId="{78F88306-469D-4DC3-8F14-4B26A301EF8A}" type="sibTrans" cxnId="{E85DB7F5-66D0-4216-A85E-150502682A1A}">
      <dgm:prSet/>
      <dgm:spPr/>
      <dgm:t>
        <a:bodyPr/>
        <a:lstStyle/>
        <a:p>
          <a:endParaRPr lang="en-ZA"/>
        </a:p>
      </dgm:t>
    </dgm:pt>
    <dgm:pt modelId="{EE6FCB9B-A393-477C-843B-D2F6B85A64A8}">
      <dgm:prSet custT="1"/>
      <dgm:spPr/>
      <dgm:t>
        <a:bodyPr/>
        <a:lstStyle/>
        <a:p>
          <a:r>
            <a:rPr lang="es-ES" sz="2400" dirty="0"/>
            <a:t>- ¿Hacia dónde nos dirigimos?
- ¿Qué queremos lograr en el futuro?
- ¿Qué tipo de sociedad imaginamos?
</a:t>
          </a:r>
          <a:endParaRPr lang="en-ZA" sz="2400" dirty="0"/>
        </a:p>
      </dgm:t>
    </dgm:pt>
    <dgm:pt modelId="{8B42E901-8940-4FA6-A602-DA2F21EE16EF}" type="parTrans" cxnId="{91BE6E43-86D5-4982-8715-8B4028FA6FFE}">
      <dgm:prSet/>
      <dgm:spPr/>
      <dgm:t>
        <a:bodyPr/>
        <a:lstStyle/>
        <a:p>
          <a:endParaRPr lang="en-ZA"/>
        </a:p>
      </dgm:t>
    </dgm:pt>
    <dgm:pt modelId="{7D3B0B0D-23EC-4B46-9D4B-70AD2E9AD5F4}" type="sibTrans" cxnId="{91BE6E43-86D5-4982-8715-8B4028FA6FFE}">
      <dgm:prSet/>
      <dgm:spPr/>
      <dgm:t>
        <a:bodyPr/>
        <a:lstStyle/>
        <a:p>
          <a:endParaRPr lang="en-ZA"/>
        </a:p>
      </dgm:t>
    </dgm:pt>
    <dgm:pt modelId="{64B8F94F-193B-4B93-A99E-2A6F7BCD4C56}">
      <dgm:prSet custT="1"/>
      <dgm:spPr/>
      <dgm:t>
        <a:bodyPr/>
        <a:lstStyle/>
        <a:p>
          <a:r>
            <a:rPr lang="en-ZA" sz="2400" b="1" dirty="0" err="1">
              <a:effectLst>
                <a:outerShdw blurRad="38100" dist="38100" dir="2700000" algn="tl">
                  <a:srgbClr val="000000">
                    <a:alpha val="43137"/>
                  </a:srgbClr>
                </a:outerShdw>
              </a:effectLst>
            </a:rPr>
            <a:t>Valores</a:t>
          </a:r>
          <a:endParaRPr lang="en-ZA" sz="2400" b="1" dirty="0">
            <a:effectLst>
              <a:outerShdw blurRad="38100" dist="38100" dir="2700000" algn="tl">
                <a:srgbClr val="000000">
                  <a:alpha val="43137"/>
                </a:srgbClr>
              </a:outerShdw>
            </a:effectLst>
          </a:endParaRPr>
        </a:p>
      </dgm:t>
    </dgm:pt>
    <dgm:pt modelId="{85E65753-CAEA-42C8-9558-9EF6FF8219A9}" type="parTrans" cxnId="{9322DC47-92F8-459B-8B48-A17B383FCDAA}">
      <dgm:prSet/>
      <dgm:spPr/>
      <dgm:t>
        <a:bodyPr/>
        <a:lstStyle/>
        <a:p>
          <a:endParaRPr lang="en-ZA"/>
        </a:p>
      </dgm:t>
    </dgm:pt>
    <dgm:pt modelId="{7058ED01-FE8E-46B8-8BC6-17F9EE56F081}" type="sibTrans" cxnId="{9322DC47-92F8-459B-8B48-A17B383FCDAA}">
      <dgm:prSet/>
      <dgm:spPr/>
      <dgm:t>
        <a:bodyPr/>
        <a:lstStyle/>
        <a:p>
          <a:endParaRPr lang="en-ZA"/>
        </a:p>
      </dgm:t>
    </dgm:pt>
    <dgm:pt modelId="{25C4DAB3-D28B-4F92-97C2-EA55DF1A5E94}">
      <dgm:prSet custT="1"/>
      <dgm:spPr/>
      <dgm:t>
        <a:bodyPr/>
        <a:lstStyle/>
        <a:p>
          <a:r>
            <a:rPr lang="es-ES" sz="2200" dirty="0"/>
            <a:t>- ¿Qué defendemos?
- ¿Qué comportamientos consideramos primordiales?
- ¿Cómo llevaremos a cabo nuestras actividades para lograr nuestra misión y visión?
- ¿Cómo tratamos a los miembros de nuestra propia organización y comunidad?
</a:t>
          </a:r>
          <a:endParaRPr lang="en-ZA" sz="2200" dirty="0"/>
        </a:p>
      </dgm:t>
    </dgm:pt>
    <dgm:pt modelId="{1640DFB9-1F05-4114-879F-7AE948E8294C}" type="parTrans" cxnId="{C05029BE-11F4-4F0A-BA08-FD9962A45789}">
      <dgm:prSet/>
      <dgm:spPr/>
      <dgm:t>
        <a:bodyPr/>
        <a:lstStyle/>
        <a:p>
          <a:endParaRPr lang="en-ZA"/>
        </a:p>
      </dgm:t>
    </dgm:pt>
    <dgm:pt modelId="{7EF22CED-221D-4FE9-850C-6D96269BAAA6}" type="sibTrans" cxnId="{C05029BE-11F4-4F0A-BA08-FD9962A45789}">
      <dgm:prSet/>
      <dgm:spPr/>
      <dgm:t>
        <a:bodyPr/>
        <a:lstStyle/>
        <a:p>
          <a:endParaRPr lang="en-ZA"/>
        </a:p>
      </dgm:t>
    </dgm:pt>
    <dgm:pt modelId="{A45DCBD0-1B04-4671-BEB0-91526F530EAA}" type="pres">
      <dgm:prSet presAssocID="{9DF84270-6A1A-40FF-A7A3-7C2166FDC899}" presName="Name0" presStyleCnt="0">
        <dgm:presLayoutVars>
          <dgm:chMax val="5"/>
          <dgm:chPref val="5"/>
          <dgm:dir/>
          <dgm:animLvl val="lvl"/>
        </dgm:presLayoutVars>
      </dgm:prSet>
      <dgm:spPr/>
    </dgm:pt>
    <dgm:pt modelId="{E101CA14-C2FE-4820-9714-03AEC9B3952D}" type="pres">
      <dgm:prSet presAssocID="{86F3D10E-2CB9-4A84-B0C1-616B8AD04EE1}" presName="parentText1" presStyleLbl="node1" presStyleIdx="0" presStyleCnt="3" custScaleY="67779">
        <dgm:presLayoutVars>
          <dgm:chMax/>
          <dgm:chPref val="3"/>
          <dgm:bulletEnabled val="1"/>
        </dgm:presLayoutVars>
      </dgm:prSet>
      <dgm:spPr/>
    </dgm:pt>
    <dgm:pt modelId="{D34A1E81-BF6D-4A72-AAB0-E75DB10BC6F5}" type="pres">
      <dgm:prSet presAssocID="{86F3D10E-2CB9-4A84-B0C1-616B8AD04EE1}" presName="childText1" presStyleLbl="solidAlignAcc1" presStyleIdx="0" presStyleCnt="3" custScaleY="105186">
        <dgm:presLayoutVars>
          <dgm:chMax val="0"/>
          <dgm:chPref val="0"/>
          <dgm:bulletEnabled val="1"/>
        </dgm:presLayoutVars>
      </dgm:prSet>
      <dgm:spPr/>
    </dgm:pt>
    <dgm:pt modelId="{19303ED2-3D24-4BD0-8B38-28096987509B}" type="pres">
      <dgm:prSet presAssocID="{216A7286-C32E-4FA5-AB5C-7730C2257802}" presName="parentText2" presStyleLbl="node1" presStyleIdx="1" presStyleCnt="3" custScaleY="67779">
        <dgm:presLayoutVars>
          <dgm:chMax/>
          <dgm:chPref val="3"/>
          <dgm:bulletEnabled val="1"/>
        </dgm:presLayoutVars>
      </dgm:prSet>
      <dgm:spPr/>
    </dgm:pt>
    <dgm:pt modelId="{4F86B391-34A9-42C5-9D58-7D4E1ABD3535}" type="pres">
      <dgm:prSet presAssocID="{216A7286-C32E-4FA5-AB5C-7730C2257802}" presName="childText2" presStyleLbl="solidAlignAcc1" presStyleIdx="1" presStyleCnt="3" custScaleY="105186">
        <dgm:presLayoutVars>
          <dgm:chMax val="0"/>
          <dgm:chPref val="0"/>
          <dgm:bulletEnabled val="1"/>
        </dgm:presLayoutVars>
      </dgm:prSet>
      <dgm:spPr/>
    </dgm:pt>
    <dgm:pt modelId="{54CCFF95-B1C3-46D9-8B22-1F875B1842AD}" type="pres">
      <dgm:prSet presAssocID="{64B8F94F-193B-4B93-A99E-2A6F7BCD4C56}" presName="parentText3" presStyleLbl="node1" presStyleIdx="2" presStyleCnt="3" custScaleY="67779">
        <dgm:presLayoutVars>
          <dgm:chMax/>
          <dgm:chPref val="3"/>
          <dgm:bulletEnabled val="1"/>
        </dgm:presLayoutVars>
      </dgm:prSet>
      <dgm:spPr/>
    </dgm:pt>
    <dgm:pt modelId="{00F8621F-C139-4EB5-86E6-3EC278DF8EB4}" type="pres">
      <dgm:prSet presAssocID="{64B8F94F-193B-4B93-A99E-2A6F7BCD4C56}" presName="childText3" presStyleLbl="solidAlignAcc1" presStyleIdx="2" presStyleCnt="3" custScaleX="101147" custScaleY="105750">
        <dgm:presLayoutVars>
          <dgm:chMax val="0"/>
          <dgm:chPref val="0"/>
          <dgm:bulletEnabled val="1"/>
        </dgm:presLayoutVars>
      </dgm:prSet>
      <dgm:spPr/>
    </dgm:pt>
  </dgm:ptLst>
  <dgm:cxnLst>
    <dgm:cxn modelId="{C4FAEE41-C038-4641-B155-1D825F4D3477}" srcId="{86F3D10E-2CB9-4A84-B0C1-616B8AD04EE1}" destId="{F9AA11EC-E1FF-448D-A992-2A11019A191F}" srcOrd="0" destOrd="0" parTransId="{6735F17B-2034-4CDA-84B7-C2B29867DAA8}" sibTransId="{588400F0-D4D6-47D1-9E94-FF5F2435B120}"/>
    <dgm:cxn modelId="{91BE6E43-86D5-4982-8715-8B4028FA6FFE}" srcId="{216A7286-C32E-4FA5-AB5C-7730C2257802}" destId="{EE6FCB9B-A393-477C-843B-D2F6B85A64A8}" srcOrd="0" destOrd="0" parTransId="{8B42E901-8940-4FA6-A602-DA2F21EE16EF}" sibTransId="{7D3B0B0D-23EC-4B46-9D4B-70AD2E9AD5F4}"/>
    <dgm:cxn modelId="{606E6364-B042-4121-AD49-FAD336F8CC37}" type="presOf" srcId="{216A7286-C32E-4FA5-AB5C-7730C2257802}" destId="{19303ED2-3D24-4BD0-8B38-28096987509B}" srcOrd="0" destOrd="0" presId="urn:microsoft.com/office/officeart/2009/3/layout/IncreasingArrowsProcess"/>
    <dgm:cxn modelId="{38E89764-33D9-49FD-A2F6-D690C5B9A521}" type="presOf" srcId="{F9AA11EC-E1FF-448D-A992-2A11019A191F}" destId="{D34A1E81-BF6D-4A72-AAB0-E75DB10BC6F5}" srcOrd="0" destOrd="0" presId="urn:microsoft.com/office/officeart/2009/3/layout/IncreasingArrowsProcess"/>
    <dgm:cxn modelId="{9322DC47-92F8-459B-8B48-A17B383FCDAA}" srcId="{9DF84270-6A1A-40FF-A7A3-7C2166FDC899}" destId="{64B8F94F-193B-4B93-A99E-2A6F7BCD4C56}" srcOrd="2" destOrd="0" parTransId="{85E65753-CAEA-42C8-9558-9EF6FF8219A9}" sibTransId="{7058ED01-FE8E-46B8-8BC6-17F9EE56F081}"/>
    <dgm:cxn modelId="{2E18414C-BF65-45B5-AD27-D5E5BAD1920B}" type="presOf" srcId="{25C4DAB3-D28B-4F92-97C2-EA55DF1A5E94}" destId="{00F8621F-C139-4EB5-86E6-3EC278DF8EB4}" srcOrd="0" destOrd="0" presId="urn:microsoft.com/office/officeart/2009/3/layout/IncreasingArrowsProcess"/>
    <dgm:cxn modelId="{083A4771-CFDD-48C0-B457-976F035CFCD0}" type="presOf" srcId="{9DF84270-6A1A-40FF-A7A3-7C2166FDC899}" destId="{A45DCBD0-1B04-4671-BEB0-91526F530EAA}" srcOrd="0" destOrd="0" presId="urn:microsoft.com/office/officeart/2009/3/layout/IncreasingArrowsProcess"/>
    <dgm:cxn modelId="{F3E6A885-DE6D-4CFF-AF4C-B28E621A392C}" type="presOf" srcId="{86F3D10E-2CB9-4A84-B0C1-616B8AD04EE1}" destId="{E101CA14-C2FE-4820-9714-03AEC9B3952D}" srcOrd="0" destOrd="0" presId="urn:microsoft.com/office/officeart/2009/3/layout/IncreasingArrowsProcess"/>
    <dgm:cxn modelId="{AE229486-07E0-452B-8A53-6AD2C0DF0E95}" type="presOf" srcId="{64B8F94F-193B-4B93-A99E-2A6F7BCD4C56}" destId="{54CCFF95-B1C3-46D9-8B22-1F875B1842AD}" srcOrd="0" destOrd="0" presId="urn:microsoft.com/office/officeart/2009/3/layout/IncreasingArrowsProcess"/>
    <dgm:cxn modelId="{D8E6088C-FE79-4E9F-8EFD-7F4FE0BD75EC}" type="presOf" srcId="{EE6FCB9B-A393-477C-843B-D2F6B85A64A8}" destId="{4F86B391-34A9-42C5-9D58-7D4E1ABD3535}" srcOrd="0" destOrd="0" presId="urn:microsoft.com/office/officeart/2009/3/layout/IncreasingArrowsProcess"/>
    <dgm:cxn modelId="{C05029BE-11F4-4F0A-BA08-FD9962A45789}" srcId="{64B8F94F-193B-4B93-A99E-2A6F7BCD4C56}" destId="{25C4DAB3-D28B-4F92-97C2-EA55DF1A5E94}" srcOrd="0" destOrd="0" parTransId="{1640DFB9-1F05-4114-879F-7AE948E8294C}" sibTransId="{7EF22CED-221D-4FE9-850C-6D96269BAAA6}"/>
    <dgm:cxn modelId="{A13169D7-B2F0-4431-9C14-DB53E514C06C}" srcId="{9DF84270-6A1A-40FF-A7A3-7C2166FDC899}" destId="{86F3D10E-2CB9-4A84-B0C1-616B8AD04EE1}" srcOrd="0" destOrd="0" parTransId="{543E6530-ED6E-4130-A44D-F005CCC70C99}" sibTransId="{27F9F84F-AC7E-41C3-A1D8-5E9442465508}"/>
    <dgm:cxn modelId="{E85DB7F5-66D0-4216-A85E-150502682A1A}" srcId="{9DF84270-6A1A-40FF-A7A3-7C2166FDC899}" destId="{216A7286-C32E-4FA5-AB5C-7730C2257802}" srcOrd="1" destOrd="0" parTransId="{018A0098-42C2-4073-ACD7-575F472E78A3}" sibTransId="{78F88306-469D-4DC3-8F14-4B26A301EF8A}"/>
    <dgm:cxn modelId="{00C70A31-D6C2-46EA-B090-3CD85EADD45F}" type="presParOf" srcId="{A45DCBD0-1B04-4671-BEB0-91526F530EAA}" destId="{E101CA14-C2FE-4820-9714-03AEC9B3952D}" srcOrd="0" destOrd="0" presId="urn:microsoft.com/office/officeart/2009/3/layout/IncreasingArrowsProcess"/>
    <dgm:cxn modelId="{464168E7-4121-4ACF-9334-D0710FB4D8D5}" type="presParOf" srcId="{A45DCBD0-1B04-4671-BEB0-91526F530EAA}" destId="{D34A1E81-BF6D-4A72-AAB0-E75DB10BC6F5}" srcOrd="1" destOrd="0" presId="urn:microsoft.com/office/officeart/2009/3/layout/IncreasingArrowsProcess"/>
    <dgm:cxn modelId="{38721D7F-36DA-4343-ABE8-25ABD53DBCAC}" type="presParOf" srcId="{A45DCBD0-1B04-4671-BEB0-91526F530EAA}" destId="{19303ED2-3D24-4BD0-8B38-28096987509B}" srcOrd="2" destOrd="0" presId="urn:microsoft.com/office/officeart/2009/3/layout/IncreasingArrowsProcess"/>
    <dgm:cxn modelId="{61F30C56-0D00-4552-A680-228868543DC8}" type="presParOf" srcId="{A45DCBD0-1B04-4671-BEB0-91526F530EAA}" destId="{4F86B391-34A9-42C5-9D58-7D4E1ABD3535}" srcOrd="3" destOrd="0" presId="urn:microsoft.com/office/officeart/2009/3/layout/IncreasingArrowsProcess"/>
    <dgm:cxn modelId="{AFFD2977-A4E4-4417-8F2F-31C4D430388C}" type="presParOf" srcId="{A45DCBD0-1B04-4671-BEB0-91526F530EAA}" destId="{54CCFF95-B1C3-46D9-8B22-1F875B1842AD}" srcOrd="4" destOrd="0" presId="urn:microsoft.com/office/officeart/2009/3/layout/IncreasingArrowsProcess"/>
    <dgm:cxn modelId="{5F64C064-0B91-44E2-9A08-EFA80510FD88}" type="presParOf" srcId="{A45DCBD0-1B04-4671-BEB0-91526F530EAA}" destId="{00F8621F-C139-4EB5-86E6-3EC278DF8EB4}"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45F34B7-DE3A-411A-9609-D0E1FA4078CE}" type="doc">
      <dgm:prSet loTypeId="urn:microsoft.com/office/officeart/2008/layout/LinedList" loCatId="list" qsTypeId="urn:microsoft.com/office/officeart/2005/8/quickstyle/simple4" qsCatId="simple" csTypeId="urn:microsoft.com/office/officeart/2005/8/colors/accent1_2" csCatId="accent1" phldr="1"/>
      <dgm:spPr/>
      <dgm:t>
        <a:bodyPr/>
        <a:lstStyle/>
        <a:p>
          <a:endParaRPr lang="en-ZA"/>
        </a:p>
      </dgm:t>
    </dgm:pt>
    <dgm:pt modelId="{F3B0FF3F-CB01-4515-A364-D4AC7F3D17B5}">
      <dgm:prSet custT="1"/>
      <dgm:spPr/>
      <dgm:t>
        <a:bodyPr/>
        <a:lstStyle/>
        <a:p>
          <a:r>
            <a:rPr lang="es-ES" sz="2400" dirty="0">
              <a:solidFill>
                <a:srgbClr val="000000"/>
              </a:solidFill>
              <a:effectLst/>
            </a:rPr>
            <a:t>Recaudación de fondos de empresas bajo RSC
</a:t>
          </a:r>
          <a:endParaRPr lang="en-ZA" sz="2400" dirty="0">
            <a:solidFill>
              <a:srgbClr val="000000"/>
            </a:solidFill>
            <a:effectLst/>
          </a:endParaRPr>
        </a:p>
      </dgm:t>
    </dgm:pt>
    <dgm:pt modelId="{AD77FB59-39DF-49FD-A5A4-3C5EEA0A4038}" type="parTrans" cxnId="{C57703CA-C27C-4D6C-9825-FE5BD9C450C5}">
      <dgm:prSet/>
      <dgm:spPr/>
      <dgm:t>
        <a:bodyPr/>
        <a:lstStyle/>
        <a:p>
          <a:endParaRPr lang="en-ZA"/>
        </a:p>
      </dgm:t>
    </dgm:pt>
    <dgm:pt modelId="{18A18C38-77AC-4201-BDA5-442A62FE6763}" type="sibTrans" cxnId="{C57703CA-C27C-4D6C-9825-FE5BD9C450C5}">
      <dgm:prSet/>
      <dgm:spPr/>
      <dgm:t>
        <a:bodyPr/>
        <a:lstStyle/>
        <a:p>
          <a:endParaRPr lang="en-ZA"/>
        </a:p>
      </dgm:t>
    </dgm:pt>
    <dgm:pt modelId="{F432F14D-6D26-4BBD-A4B0-56DCE90A31BD}">
      <dgm:prSet custT="1"/>
      <dgm:spPr/>
      <dgm:t>
        <a:bodyPr/>
        <a:lstStyle/>
        <a:p>
          <a:r>
            <a:rPr lang="es-ES" sz="2400" dirty="0">
              <a:solidFill>
                <a:srgbClr val="000000"/>
              </a:solidFill>
              <a:effectLst/>
            </a:rPr>
            <a:t>Programa de apadrinamiento de estudiantes y niños
</a:t>
          </a:r>
          <a:endParaRPr lang="en-ZA" sz="2400" dirty="0">
            <a:solidFill>
              <a:srgbClr val="000000"/>
            </a:solidFill>
            <a:effectLst/>
          </a:endParaRPr>
        </a:p>
      </dgm:t>
    </dgm:pt>
    <dgm:pt modelId="{02C3584A-BB2C-4AFC-B359-D9A99970E35D}" type="parTrans" cxnId="{3DA3EFEE-35E6-462E-B5E0-4D3447B9E4C2}">
      <dgm:prSet/>
      <dgm:spPr/>
      <dgm:t>
        <a:bodyPr/>
        <a:lstStyle/>
        <a:p>
          <a:endParaRPr lang="en-ZA"/>
        </a:p>
      </dgm:t>
    </dgm:pt>
    <dgm:pt modelId="{DFFA6523-EA56-4BB9-914A-C7A90EA629EE}" type="sibTrans" cxnId="{3DA3EFEE-35E6-462E-B5E0-4D3447B9E4C2}">
      <dgm:prSet/>
      <dgm:spPr/>
      <dgm:t>
        <a:bodyPr/>
        <a:lstStyle/>
        <a:p>
          <a:endParaRPr lang="en-ZA"/>
        </a:p>
      </dgm:t>
    </dgm:pt>
    <dgm:pt modelId="{8FDB534E-8744-4907-8EAA-18CF867FE37F}">
      <dgm:prSet custT="1"/>
      <dgm:spPr/>
      <dgm:t>
        <a:bodyPr/>
        <a:lstStyle/>
        <a:p>
          <a:r>
            <a:rPr lang="es-ES" sz="2400" dirty="0">
              <a:solidFill>
                <a:srgbClr val="000000"/>
              </a:solidFill>
              <a:effectLst/>
            </a:rPr>
            <a:t>Colocación de cajas de donación
</a:t>
          </a:r>
          <a:endParaRPr lang="en-ZA" sz="2400" dirty="0">
            <a:solidFill>
              <a:srgbClr val="000000"/>
            </a:solidFill>
            <a:effectLst/>
          </a:endParaRPr>
        </a:p>
      </dgm:t>
    </dgm:pt>
    <dgm:pt modelId="{93EF9CCD-8CDE-4F3B-8CE1-E1091ED799D4}" type="parTrans" cxnId="{0697D3C1-18EA-4257-B0FE-AC3A23AC07BD}">
      <dgm:prSet/>
      <dgm:spPr/>
      <dgm:t>
        <a:bodyPr/>
        <a:lstStyle/>
        <a:p>
          <a:endParaRPr lang="en-ZA"/>
        </a:p>
      </dgm:t>
    </dgm:pt>
    <dgm:pt modelId="{CD630546-7BA6-429B-B7DB-6C60310DE758}" type="sibTrans" cxnId="{0697D3C1-18EA-4257-B0FE-AC3A23AC07BD}">
      <dgm:prSet/>
      <dgm:spPr/>
      <dgm:t>
        <a:bodyPr/>
        <a:lstStyle/>
        <a:p>
          <a:endParaRPr lang="en-ZA"/>
        </a:p>
      </dgm:t>
    </dgm:pt>
    <dgm:pt modelId="{D3D3A144-BC7D-45CB-842A-0583AED9808E}">
      <dgm:prSet custT="1"/>
      <dgm:spPr/>
      <dgm:t>
        <a:bodyPr/>
        <a:lstStyle/>
        <a:p>
          <a:r>
            <a:rPr lang="es-ES" sz="2400" dirty="0">
              <a:solidFill>
                <a:srgbClr val="000000"/>
              </a:solidFill>
              <a:effectLst/>
            </a:rPr>
            <a:t>Recaudación de fondos utilizando técnicas de Internet 
</a:t>
          </a:r>
          <a:endParaRPr lang="en-ZA" sz="2400" dirty="0">
            <a:solidFill>
              <a:srgbClr val="000000"/>
            </a:solidFill>
            <a:effectLst/>
          </a:endParaRPr>
        </a:p>
      </dgm:t>
    </dgm:pt>
    <dgm:pt modelId="{9FD9A7A4-921D-42CA-A68F-D0EAC1126F8B}" type="parTrans" cxnId="{D094948D-1696-4885-966D-AC487778B659}">
      <dgm:prSet/>
      <dgm:spPr/>
      <dgm:t>
        <a:bodyPr/>
        <a:lstStyle/>
        <a:p>
          <a:endParaRPr lang="en-ZA"/>
        </a:p>
      </dgm:t>
    </dgm:pt>
    <dgm:pt modelId="{AE9120E8-6A90-43AB-B118-67C3FBE5FB6D}" type="sibTrans" cxnId="{D094948D-1696-4885-966D-AC487778B659}">
      <dgm:prSet/>
      <dgm:spPr/>
      <dgm:t>
        <a:bodyPr/>
        <a:lstStyle/>
        <a:p>
          <a:endParaRPr lang="en-ZA"/>
        </a:p>
      </dgm:t>
    </dgm:pt>
    <dgm:pt modelId="{DEF28A78-4903-4DE0-9703-37648FA84E48}">
      <dgm:prSet phldrT="[Text]" custT="1"/>
      <dgm:spPr/>
      <dgm:t>
        <a:bodyPr/>
        <a:lstStyle/>
        <a:p>
          <a:r>
            <a:rPr lang="es-ES" sz="2400" dirty="0">
              <a:solidFill>
                <a:srgbClr val="000000"/>
              </a:solidFill>
              <a:effectLst/>
            </a:rPr>
            <a:t>Financiación de los planes gubernamentales
</a:t>
          </a:r>
          <a:endParaRPr lang="en-ZA" sz="2400" dirty="0">
            <a:solidFill>
              <a:srgbClr val="000000"/>
            </a:solidFill>
            <a:effectLst/>
          </a:endParaRPr>
        </a:p>
      </dgm:t>
    </dgm:pt>
    <dgm:pt modelId="{48462111-B782-45F2-A079-81D9E22FFED8}" type="sibTrans" cxnId="{ECF0C5A1-9E15-4B2D-8DEA-AB236E121D48}">
      <dgm:prSet/>
      <dgm:spPr/>
      <dgm:t>
        <a:bodyPr/>
        <a:lstStyle/>
        <a:p>
          <a:endParaRPr lang="en-ZA"/>
        </a:p>
      </dgm:t>
    </dgm:pt>
    <dgm:pt modelId="{BE6CD4B0-A1F5-44E4-879A-398F91F04D84}" type="parTrans" cxnId="{ECF0C5A1-9E15-4B2D-8DEA-AB236E121D48}">
      <dgm:prSet/>
      <dgm:spPr/>
      <dgm:t>
        <a:bodyPr/>
        <a:lstStyle/>
        <a:p>
          <a:endParaRPr lang="en-ZA"/>
        </a:p>
      </dgm:t>
    </dgm:pt>
    <dgm:pt modelId="{22849C8C-9954-4176-B85D-2A96D2CADDC0}" type="pres">
      <dgm:prSet presAssocID="{A45F34B7-DE3A-411A-9609-D0E1FA4078CE}" presName="vert0" presStyleCnt="0">
        <dgm:presLayoutVars>
          <dgm:dir/>
          <dgm:animOne val="branch"/>
          <dgm:animLvl val="lvl"/>
        </dgm:presLayoutVars>
      </dgm:prSet>
      <dgm:spPr/>
    </dgm:pt>
    <dgm:pt modelId="{2FEDDE95-B168-42AC-8315-89F1B358B24E}" type="pres">
      <dgm:prSet presAssocID="{DEF28A78-4903-4DE0-9703-37648FA84E48}" presName="thickLine" presStyleLbl="alignNode1" presStyleIdx="0" presStyleCnt="5"/>
      <dgm:spPr/>
    </dgm:pt>
    <dgm:pt modelId="{F2A7DB50-898E-45E6-8A38-411856A92EEF}" type="pres">
      <dgm:prSet presAssocID="{DEF28A78-4903-4DE0-9703-37648FA84E48}" presName="horz1" presStyleCnt="0"/>
      <dgm:spPr/>
    </dgm:pt>
    <dgm:pt modelId="{0187AC9C-D50E-4681-A8AB-A86D403B119A}" type="pres">
      <dgm:prSet presAssocID="{DEF28A78-4903-4DE0-9703-37648FA84E48}" presName="tx1" presStyleLbl="revTx" presStyleIdx="0" presStyleCnt="5"/>
      <dgm:spPr/>
    </dgm:pt>
    <dgm:pt modelId="{60838DFE-A322-4DC9-B89C-DAC7B09DDA59}" type="pres">
      <dgm:prSet presAssocID="{DEF28A78-4903-4DE0-9703-37648FA84E48}" presName="vert1" presStyleCnt="0"/>
      <dgm:spPr/>
    </dgm:pt>
    <dgm:pt modelId="{C358FC2F-A25E-4A02-9347-E50ACFAF99D2}" type="pres">
      <dgm:prSet presAssocID="{F3B0FF3F-CB01-4515-A364-D4AC7F3D17B5}" presName="thickLine" presStyleLbl="alignNode1" presStyleIdx="1" presStyleCnt="5"/>
      <dgm:spPr/>
    </dgm:pt>
    <dgm:pt modelId="{CF029D5A-14DB-4A07-88C8-FDDA29AFFDCE}" type="pres">
      <dgm:prSet presAssocID="{F3B0FF3F-CB01-4515-A364-D4AC7F3D17B5}" presName="horz1" presStyleCnt="0"/>
      <dgm:spPr/>
    </dgm:pt>
    <dgm:pt modelId="{4EDADE17-7B69-4124-8A18-6FAB4EE2A40C}" type="pres">
      <dgm:prSet presAssocID="{F3B0FF3F-CB01-4515-A364-D4AC7F3D17B5}" presName="tx1" presStyleLbl="revTx" presStyleIdx="1" presStyleCnt="5"/>
      <dgm:spPr/>
    </dgm:pt>
    <dgm:pt modelId="{77854905-6BB8-4EF3-AEE8-A1884B524299}" type="pres">
      <dgm:prSet presAssocID="{F3B0FF3F-CB01-4515-A364-D4AC7F3D17B5}" presName="vert1" presStyleCnt="0"/>
      <dgm:spPr/>
    </dgm:pt>
    <dgm:pt modelId="{F1DC8095-E381-4D08-A379-B49B08E6C130}" type="pres">
      <dgm:prSet presAssocID="{F432F14D-6D26-4BBD-A4B0-56DCE90A31BD}" presName="thickLine" presStyleLbl="alignNode1" presStyleIdx="2" presStyleCnt="5"/>
      <dgm:spPr/>
    </dgm:pt>
    <dgm:pt modelId="{A1FBDBE1-B2FD-4F18-B1CD-6B2E372AF7A2}" type="pres">
      <dgm:prSet presAssocID="{F432F14D-6D26-4BBD-A4B0-56DCE90A31BD}" presName="horz1" presStyleCnt="0"/>
      <dgm:spPr/>
    </dgm:pt>
    <dgm:pt modelId="{3F74B43E-956E-4C77-9DD5-C1DFBB87ECD1}" type="pres">
      <dgm:prSet presAssocID="{F432F14D-6D26-4BBD-A4B0-56DCE90A31BD}" presName="tx1" presStyleLbl="revTx" presStyleIdx="2" presStyleCnt="5"/>
      <dgm:spPr/>
    </dgm:pt>
    <dgm:pt modelId="{1CA35D8B-0EA1-4309-9CB7-093B3A3CB1FC}" type="pres">
      <dgm:prSet presAssocID="{F432F14D-6D26-4BBD-A4B0-56DCE90A31BD}" presName="vert1" presStyleCnt="0"/>
      <dgm:spPr/>
    </dgm:pt>
    <dgm:pt modelId="{EA2B8F66-BF0D-40E8-9E3C-67259DF2F3E7}" type="pres">
      <dgm:prSet presAssocID="{8FDB534E-8744-4907-8EAA-18CF867FE37F}" presName="thickLine" presStyleLbl="alignNode1" presStyleIdx="3" presStyleCnt="5"/>
      <dgm:spPr/>
    </dgm:pt>
    <dgm:pt modelId="{0811F6BF-CEA4-4CA1-A082-14AA516170CF}" type="pres">
      <dgm:prSet presAssocID="{8FDB534E-8744-4907-8EAA-18CF867FE37F}" presName="horz1" presStyleCnt="0"/>
      <dgm:spPr/>
    </dgm:pt>
    <dgm:pt modelId="{9315D5CD-B374-4394-B76A-631AE7416F35}" type="pres">
      <dgm:prSet presAssocID="{8FDB534E-8744-4907-8EAA-18CF867FE37F}" presName="tx1" presStyleLbl="revTx" presStyleIdx="3" presStyleCnt="5"/>
      <dgm:spPr/>
    </dgm:pt>
    <dgm:pt modelId="{10FD6BE8-E63F-4EC2-8CD0-558079F0D2F3}" type="pres">
      <dgm:prSet presAssocID="{8FDB534E-8744-4907-8EAA-18CF867FE37F}" presName="vert1" presStyleCnt="0"/>
      <dgm:spPr/>
    </dgm:pt>
    <dgm:pt modelId="{4D672155-4312-4CB2-AD0A-A97B0BE16705}" type="pres">
      <dgm:prSet presAssocID="{D3D3A144-BC7D-45CB-842A-0583AED9808E}" presName="thickLine" presStyleLbl="alignNode1" presStyleIdx="4" presStyleCnt="5"/>
      <dgm:spPr/>
    </dgm:pt>
    <dgm:pt modelId="{8829496F-9FC6-46B0-ADFC-70590B0B8D0F}" type="pres">
      <dgm:prSet presAssocID="{D3D3A144-BC7D-45CB-842A-0583AED9808E}" presName="horz1" presStyleCnt="0"/>
      <dgm:spPr/>
    </dgm:pt>
    <dgm:pt modelId="{B0015042-BAB1-4D0E-8409-A4A590CD605A}" type="pres">
      <dgm:prSet presAssocID="{D3D3A144-BC7D-45CB-842A-0583AED9808E}" presName="tx1" presStyleLbl="revTx" presStyleIdx="4" presStyleCnt="5"/>
      <dgm:spPr/>
    </dgm:pt>
    <dgm:pt modelId="{106CD5BF-97A3-4F91-B740-E6602C9F226F}" type="pres">
      <dgm:prSet presAssocID="{D3D3A144-BC7D-45CB-842A-0583AED9808E}" presName="vert1" presStyleCnt="0"/>
      <dgm:spPr/>
    </dgm:pt>
  </dgm:ptLst>
  <dgm:cxnLst>
    <dgm:cxn modelId="{54D6052F-2C00-47D8-B735-65E8E918D9C7}" type="presOf" srcId="{A45F34B7-DE3A-411A-9609-D0E1FA4078CE}" destId="{22849C8C-9954-4176-B85D-2A96D2CADDC0}" srcOrd="0" destOrd="0" presId="urn:microsoft.com/office/officeart/2008/layout/LinedList"/>
    <dgm:cxn modelId="{D094948D-1696-4885-966D-AC487778B659}" srcId="{A45F34B7-DE3A-411A-9609-D0E1FA4078CE}" destId="{D3D3A144-BC7D-45CB-842A-0583AED9808E}" srcOrd="4" destOrd="0" parTransId="{9FD9A7A4-921D-42CA-A68F-D0EAC1126F8B}" sibTransId="{AE9120E8-6A90-43AB-B118-67C3FBE5FB6D}"/>
    <dgm:cxn modelId="{ECF0C5A1-9E15-4B2D-8DEA-AB236E121D48}" srcId="{A45F34B7-DE3A-411A-9609-D0E1FA4078CE}" destId="{DEF28A78-4903-4DE0-9703-37648FA84E48}" srcOrd="0" destOrd="0" parTransId="{BE6CD4B0-A1F5-44E4-879A-398F91F04D84}" sibTransId="{48462111-B782-45F2-A079-81D9E22FFED8}"/>
    <dgm:cxn modelId="{3D5A11AE-010B-40D6-B33D-925B971EEDA7}" type="presOf" srcId="{8FDB534E-8744-4907-8EAA-18CF867FE37F}" destId="{9315D5CD-B374-4394-B76A-631AE7416F35}" srcOrd="0" destOrd="0" presId="urn:microsoft.com/office/officeart/2008/layout/LinedList"/>
    <dgm:cxn modelId="{0697D3C1-18EA-4257-B0FE-AC3A23AC07BD}" srcId="{A45F34B7-DE3A-411A-9609-D0E1FA4078CE}" destId="{8FDB534E-8744-4907-8EAA-18CF867FE37F}" srcOrd="3" destOrd="0" parTransId="{93EF9CCD-8CDE-4F3B-8CE1-E1091ED799D4}" sibTransId="{CD630546-7BA6-429B-B7DB-6C60310DE758}"/>
    <dgm:cxn modelId="{BB27CDC7-EAB0-4EC9-B63A-AB11D4ADC877}" type="presOf" srcId="{F432F14D-6D26-4BBD-A4B0-56DCE90A31BD}" destId="{3F74B43E-956E-4C77-9DD5-C1DFBB87ECD1}" srcOrd="0" destOrd="0" presId="urn:microsoft.com/office/officeart/2008/layout/LinedList"/>
    <dgm:cxn modelId="{C57703CA-C27C-4D6C-9825-FE5BD9C450C5}" srcId="{A45F34B7-DE3A-411A-9609-D0E1FA4078CE}" destId="{F3B0FF3F-CB01-4515-A364-D4AC7F3D17B5}" srcOrd="1" destOrd="0" parTransId="{AD77FB59-39DF-49FD-A5A4-3C5EEA0A4038}" sibTransId="{18A18C38-77AC-4201-BDA5-442A62FE6763}"/>
    <dgm:cxn modelId="{B68A19D9-BADB-4C58-ADF4-C5F802ED3573}" type="presOf" srcId="{D3D3A144-BC7D-45CB-842A-0583AED9808E}" destId="{B0015042-BAB1-4D0E-8409-A4A590CD605A}" srcOrd="0" destOrd="0" presId="urn:microsoft.com/office/officeart/2008/layout/LinedList"/>
    <dgm:cxn modelId="{3DA3EFEE-35E6-462E-B5E0-4D3447B9E4C2}" srcId="{A45F34B7-DE3A-411A-9609-D0E1FA4078CE}" destId="{F432F14D-6D26-4BBD-A4B0-56DCE90A31BD}" srcOrd="2" destOrd="0" parTransId="{02C3584A-BB2C-4AFC-B359-D9A99970E35D}" sibTransId="{DFFA6523-EA56-4BB9-914A-C7A90EA629EE}"/>
    <dgm:cxn modelId="{BC8C69F9-5EAB-4FF5-BBEF-7D105D7BF69F}" type="presOf" srcId="{F3B0FF3F-CB01-4515-A364-D4AC7F3D17B5}" destId="{4EDADE17-7B69-4124-8A18-6FAB4EE2A40C}" srcOrd="0" destOrd="0" presId="urn:microsoft.com/office/officeart/2008/layout/LinedList"/>
    <dgm:cxn modelId="{65A092FF-D99E-4F06-9067-C5A8DF44B38C}" type="presOf" srcId="{DEF28A78-4903-4DE0-9703-37648FA84E48}" destId="{0187AC9C-D50E-4681-A8AB-A86D403B119A}" srcOrd="0" destOrd="0" presId="urn:microsoft.com/office/officeart/2008/layout/LinedList"/>
    <dgm:cxn modelId="{758FF79B-84EE-4B35-9F44-53C4EE87F21F}" type="presParOf" srcId="{22849C8C-9954-4176-B85D-2A96D2CADDC0}" destId="{2FEDDE95-B168-42AC-8315-89F1B358B24E}" srcOrd="0" destOrd="0" presId="urn:microsoft.com/office/officeart/2008/layout/LinedList"/>
    <dgm:cxn modelId="{11BA31A6-BCBA-42FD-831F-C819A677F97C}" type="presParOf" srcId="{22849C8C-9954-4176-B85D-2A96D2CADDC0}" destId="{F2A7DB50-898E-45E6-8A38-411856A92EEF}" srcOrd="1" destOrd="0" presId="urn:microsoft.com/office/officeart/2008/layout/LinedList"/>
    <dgm:cxn modelId="{9E809B1F-2AAA-457E-9FEB-4634724B5C10}" type="presParOf" srcId="{F2A7DB50-898E-45E6-8A38-411856A92EEF}" destId="{0187AC9C-D50E-4681-A8AB-A86D403B119A}" srcOrd="0" destOrd="0" presId="urn:microsoft.com/office/officeart/2008/layout/LinedList"/>
    <dgm:cxn modelId="{CB1DD1C7-61E4-48D3-A63F-EAF0643FBBED}" type="presParOf" srcId="{F2A7DB50-898E-45E6-8A38-411856A92EEF}" destId="{60838DFE-A322-4DC9-B89C-DAC7B09DDA59}" srcOrd="1" destOrd="0" presId="urn:microsoft.com/office/officeart/2008/layout/LinedList"/>
    <dgm:cxn modelId="{63D77BC2-7544-42BB-BDA6-EF0498B38BC7}" type="presParOf" srcId="{22849C8C-9954-4176-B85D-2A96D2CADDC0}" destId="{C358FC2F-A25E-4A02-9347-E50ACFAF99D2}" srcOrd="2" destOrd="0" presId="urn:microsoft.com/office/officeart/2008/layout/LinedList"/>
    <dgm:cxn modelId="{2A92B725-BEF8-4871-9525-FF7724834CA3}" type="presParOf" srcId="{22849C8C-9954-4176-B85D-2A96D2CADDC0}" destId="{CF029D5A-14DB-4A07-88C8-FDDA29AFFDCE}" srcOrd="3" destOrd="0" presId="urn:microsoft.com/office/officeart/2008/layout/LinedList"/>
    <dgm:cxn modelId="{EF8C83F5-6B90-489F-A57B-A2DCCBAE2894}" type="presParOf" srcId="{CF029D5A-14DB-4A07-88C8-FDDA29AFFDCE}" destId="{4EDADE17-7B69-4124-8A18-6FAB4EE2A40C}" srcOrd="0" destOrd="0" presId="urn:microsoft.com/office/officeart/2008/layout/LinedList"/>
    <dgm:cxn modelId="{939D37E4-F431-4A1F-8173-A04C1EC9C784}" type="presParOf" srcId="{CF029D5A-14DB-4A07-88C8-FDDA29AFFDCE}" destId="{77854905-6BB8-4EF3-AEE8-A1884B524299}" srcOrd="1" destOrd="0" presId="urn:microsoft.com/office/officeart/2008/layout/LinedList"/>
    <dgm:cxn modelId="{8EA504C3-3816-42D3-9494-C13476B95186}" type="presParOf" srcId="{22849C8C-9954-4176-B85D-2A96D2CADDC0}" destId="{F1DC8095-E381-4D08-A379-B49B08E6C130}" srcOrd="4" destOrd="0" presId="urn:microsoft.com/office/officeart/2008/layout/LinedList"/>
    <dgm:cxn modelId="{D8349FAD-CD9D-4F15-B214-C6BC947268F2}" type="presParOf" srcId="{22849C8C-9954-4176-B85D-2A96D2CADDC0}" destId="{A1FBDBE1-B2FD-4F18-B1CD-6B2E372AF7A2}" srcOrd="5" destOrd="0" presId="urn:microsoft.com/office/officeart/2008/layout/LinedList"/>
    <dgm:cxn modelId="{2E97B17A-4EF3-4BA2-9C5A-C53ECC8C3B48}" type="presParOf" srcId="{A1FBDBE1-B2FD-4F18-B1CD-6B2E372AF7A2}" destId="{3F74B43E-956E-4C77-9DD5-C1DFBB87ECD1}" srcOrd="0" destOrd="0" presId="urn:microsoft.com/office/officeart/2008/layout/LinedList"/>
    <dgm:cxn modelId="{D8D2B8E4-A987-4164-B0F3-F2472C0103A4}" type="presParOf" srcId="{A1FBDBE1-B2FD-4F18-B1CD-6B2E372AF7A2}" destId="{1CA35D8B-0EA1-4309-9CB7-093B3A3CB1FC}" srcOrd="1" destOrd="0" presId="urn:microsoft.com/office/officeart/2008/layout/LinedList"/>
    <dgm:cxn modelId="{A91B70FE-80C8-4492-9162-11FC079C71F1}" type="presParOf" srcId="{22849C8C-9954-4176-B85D-2A96D2CADDC0}" destId="{EA2B8F66-BF0D-40E8-9E3C-67259DF2F3E7}" srcOrd="6" destOrd="0" presId="urn:microsoft.com/office/officeart/2008/layout/LinedList"/>
    <dgm:cxn modelId="{A102F0B8-E778-4499-8A33-9E80C919B2C7}" type="presParOf" srcId="{22849C8C-9954-4176-B85D-2A96D2CADDC0}" destId="{0811F6BF-CEA4-4CA1-A082-14AA516170CF}" srcOrd="7" destOrd="0" presId="urn:microsoft.com/office/officeart/2008/layout/LinedList"/>
    <dgm:cxn modelId="{5772C54D-A760-4778-A9AF-F5CDFB7DDC58}" type="presParOf" srcId="{0811F6BF-CEA4-4CA1-A082-14AA516170CF}" destId="{9315D5CD-B374-4394-B76A-631AE7416F35}" srcOrd="0" destOrd="0" presId="urn:microsoft.com/office/officeart/2008/layout/LinedList"/>
    <dgm:cxn modelId="{5BD21D03-429B-4109-B977-9DEE5F628678}" type="presParOf" srcId="{0811F6BF-CEA4-4CA1-A082-14AA516170CF}" destId="{10FD6BE8-E63F-4EC2-8CD0-558079F0D2F3}" srcOrd="1" destOrd="0" presId="urn:microsoft.com/office/officeart/2008/layout/LinedList"/>
    <dgm:cxn modelId="{E59EE4A7-B788-4512-A4F0-C76C1CEC5238}" type="presParOf" srcId="{22849C8C-9954-4176-B85D-2A96D2CADDC0}" destId="{4D672155-4312-4CB2-AD0A-A97B0BE16705}" srcOrd="8" destOrd="0" presId="urn:microsoft.com/office/officeart/2008/layout/LinedList"/>
    <dgm:cxn modelId="{D882A320-E978-4E8E-A0F4-91F127255EA2}" type="presParOf" srcId="{22849C8C-9954-4176-B85D-2A96D2CADDC0}" destId="{8829496F-9FC6-46B0-ADFC-70590B0B8D0F}" srcOrd="9" destOrd="0" presId="urn:microsoft.com/office/officeart/2008/layout/LinedList"/>
    <dgm:cxn modelId="{60B2F18A-5EA5-41FD-B765-F75C2B95C1F4}" type="presParOf" srcId="{8829496F-9FC6-46B0-ADFC-70590B0B8D0F}" destId="{B0015042-BAB1-4D0E-8409-A4A590CD605A}" srcOrd="0" destOrd="0" presId="urn:microsoft.com/office/officeart/2008/layout/LinedList"/>
    <dgm:cxn modelId="{CBB40D62-22B2-4BB2-BC91-19AD284B8FD8}" type="presParOf" srcId="{8829496F-9FC6-46B0-ADFC-70590B0B8D0F}" destId="{106CD5BF-97A3-4F91-B740-E6602C9F226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45F34B7-DE3A-411A-9609-D0E1FA4078CE}" type="doc">
      <dgm:prSet loTypeId="urn:microsoft.com/office/officeart/2008/layout/LinedList" loCatId="list" qsTypeId="urn:microsoft.com/office/officeart/2005/8/quickstyle/simple4" qsCatId="simple" csTypeId="urn:microsoft.com/office/officeart/2005/8/colors/accent1_2" csCatId="accent1" phldr="1"/>
      <dgm:spPr/>
      <dgm:t>
        <a:bodyPr/>
        <a:lstStyle/>
        <a:p>
          <a:endParaRPr lang="en-ZA"/>
        </a:p>
      </dgm:t>
    </dgm:pt>
    <dgm:pt modelId="{DEF28A78-4903-4DE0-9703-37648FA84E48}">
      <dgm:prSet phldrT="[Text]" custT="1"/>
      <dgm:spPr/>
      <dgm:t>
        <a:bodyPr/>
        <a:lstStyle/>
        <a:p>
          <a:r>
            <a:rPr lang="es-ES" sz="2400" dirty="0">
              <a:solidFill>
                <a:srgbClr val="000000"/>
              </a:solidFill>
              <a:effectLst/>
            </a:rPr>
            <a:t>Donaciones en línea a través del sitio web
</a:t>
          </a:r>
          <a:endParaRPr lang="en-ZA" sz="2400" dirty="0">
            <a:solidFill>
              <a:srgbClr val="000000"/>
            </a:solidFill>
            <a:effectLst/>
          </a:endParaRPr>
        </a:p>
      </dgm:t>
    </dgm:pt>
    <dgm:pt modelId="{48462111-B782-45F2-A079-81D9E22FFED8}" type="sibTrans" cxnId="{ECF0C5A1-9E15-4B2D-8DEA-AB236E121D48}">
      <dgm:prSet/>
      <dgm:spPr/>
      <dgm:t>
        <a:bodyPr/>
        <a:lstStyle/>
        <a:p>
          <a:endParaRPr lang="en-ZA"/>
        </a:p>
      </dgm:t>
    </dgm:pt>
    <dgm:pt modelId="{BE6CD4B0-A1F5-44E4-879A-398F91F04D84}" type="parTrans" cxnId="{ECF0C5A1-9E15-4B2D-8DEA-AB236E121D48}">
      <dgm:prSet/>
      <dgm:spPr/>
      <dgm:t>
        <a:bodyPr/>
        <a:lstStyle/>
        <a:p>
          <a:endParaRPr lang="en-ZA"/>
        </a:p>
      </dgm:t>
    </dgm:pt>
    <dgm:pt modelId="{E6FE8C5E-E772-4AD0-A1FE-C2259DF26E1B}">
      <dgm:prSet custT="1"/>
      <dgm:spPr/>
      <dgm:t>
        <a:bodyPr/>
        <a:lstStyle/>
        <a:p>
          <a:r>
            <a:rPr lang="es-ES" sz="2400" dirty="0">
              <a:solidFill>
                <a:srgbClr val="000000"/>
              </a:solidFill>
              <a:effectLst/>
            </a:rPr>
            <a:t>Crear grupos de redes sociales
</a:t>
          </a:r>
          <a:endParaRPr lang="en-ZA" sz="2400" dirty="0">
            <a:solidFill>
              <a:srgbClr val="000000"/>
            </a:solidFill>
            <a:effectLst/>
          </a:endParaRPr>
        </a:p>
      </dgm:t>
    </dgm:pt>
    <dgm:pt modelId="{5EF4A1E6-B265-4639-A1D7-9784DBC57A77}" type="parTrans" cxnId="{451031EE-0998-4E66-8DC8-40693BF1871E}">
      <dgm:prSet/>
      <dgm:spPr/>
      <dgm:t>
        <a:bodyPr/>
        <a:lstStyle/>
        <a:p>
          <a:endParaRPr lang="en-ZA"/>
        </a:p>
      </dgm:t>
    </dgm:pt>
    <dgm:pt modelId="{EE19B784-5260-4FCB-B04B-CFD27C6471F9}" type="sibTrans" cxnId="{451031EE-0998-4E66-8DC8-40693BF1871E}">
      <dgm:prSet/>
      <dgm:spPr/>
      <dgm:t>
        <a:bodyPr/>
        <a:lstStyle/>
        <a:p>
          <a:endParaRPr lang="en-ZA"/>
        </a:p>
      </dgm:t>
    </dgm:pt>
    <dgm:pt modelId="{5BD1C5C4-B806-49A0-911F-D5B03FA5049E}">
      <dgm:prSet custT="1"/>
      <dgm:spPr/>
      <dgm:t>
        <a:bodyPr/>
        <a:lstStyle/>
        <a:p>
          <a:r>
            <a:rPr lang="es-ES" sz="2400" dirty="0">
              <a:solidFill>
                <a:srgbClr val="000000"/>
              </a:solidFill>
              <a:effectLst/>
            </a:rPr>
            <a:t>Llamamiento de financiación en la página de Facebook
</a:t>
          </a:r>
          <a:endParaRPr lang="en-ZA" sz="2400" dirty="0">
            <a:solidFill>
              <a:srgbClr val="000000"/>
            </a:solidFill>
            <a:effectLst/>
          </a:endParaRPr>
        </a:p>
      </dgm:t>
    </dgm:pt>
    <dgm:pt modelId="{D6662BBB-E02C-4A69-94A1-020A296467ED}" type="parTrans" cxnId="{D85A3024-1EDB-4E07-83A5-5EBA5F337FCF}">
      <dgm:prSet/>
      <dgm:spPr/>
      <dgm:t>
        <a:bodyPr/>
        <a:lstStyle/>
        <a:p>
          <a:endParaRPr lang="en-ZA"/>
        </a:p>
      </dgm:t>
    </dgm:pt>
    <dgm:pt modelId="{9D8F354C-D2EF-43F5-89B5-3905DA3B58F7}" type="sibTrans" cxnId="{D85A3024-1EDB-4E07-83A5-5EBA5F337FCF}">
      <dgm:prSet/>
      <dgm:spPr/>
      <dgm:t>
        <a:bodyPr/>
        <a:lstStyle/>
        <a:p>
          <a:endParaRPr lang="en-ZA"/>
        </a:p>
      </dgm:t>
    </dgm:pt>
    <dgm:pt modelId="{298FFAA1-4E4D-4605-A7AC-FD70EC44A56A}">
      <dgm:prSet custT="1"/>
      <dgm:spPr/>
      <dgm:t>
        <a:bodyPr/>
        <a:lstStyle/>
        <a:p>
          <a:r>
            <a:rPr lang="en-GB" sz="2400" dirty="0" err="1">
              <a:solidFill>
                <a:srgbClr val="000000"/>
              </a:solidFill>
              <a:effectLst/>
            </a:rPr>
            <a:t>Apelaciones</a:t>
          </a:r>
          <a:r>
            <a:rPr lang="en-GB" sz="2400" dirty="0">
              <a:solidFill>
                <a:srgbClr val="000000"/>
              </a:solidFill>
              <a:effectLst/>
            </a:rPr>
            <a:t> de solicitudes de </a:t>
          </a:r>
          <a:r>
            <a:rPr lang="en-GB" sz="2400" dirty="0" err="1">
              <a:solidFill>
                <a:srgbClr val="000000"/>
              </a:solidFill>
              <a:effectLst/>
            </a:rPr>
            <a:t>correo</a:t>
          </a:r>
          <a:r>
            <a:rPr lang="en-GB" sz="2400" dirty="0">
              <a:solidFill>
                <a:srgbClr val="000000"/>
              </a:solidFill>
              <a:effectLst/>
            </a:rPr>
            <a:t> </a:t>
          </a:r>
          <a:r>
            <a:rPr lang="en-GB" sz="2400" dirty="0" err="1">
              <a:solidFill>
                <a:srgbClr val="000000"/>
              </a:solidFill>
              <a:effectLst/>
            </a:rPr>
            <a:t>directo</a:t>
          </a:r>
          <a:r>
            <a:rPr lang="en-GB" sz="2400" dirty="0">
              <a:solidFill>
                <a:srgbClr val="000000"/>
              </a:solidFill>
              <a:effectLst/>
            </a:rPr>
            <a:t>
</a:t>
          </a:r>
          <a:endParaRPr lang="en-ZA" sz="2400" dirty="0">
            <a:solidFill>
              <a:srgbClr val="000000"/>
            </a:solidFill>
            <a:effectLst/>
          </a:endParaRPr>
        </a:p>
      </dgm:t>
    </dgm:pt>
    <dgm:pt modelId="{C36F2430-92E3-4B58-A3C3-F42B60770E7A}" type="parTrans" cxnId="{09581328-3C93-4281-B642-018C61D82BDE}">
      <dgm:prSet/>
      <dgm:spPr/>
      <dgm:t>
        <a:bodyPr/>
        <a:lstStyle/>
        <a:p>
          <a:endParaRPr lang="en-ZA"/>
        </a:p>
      </dgm:t>
    </dgm:pt>
    <dgm:pt modelId="{9B62A2C4-B717-405C-B55E-D0139BD4FEC4}" type="sibTrans" cxnId="{09581328-3C93-4281-B642-018C61D82BDE}">
      <dgm:prSet/>
      <dgm:spPr/>
      <dgm:t>
        <a:bodyPr/>
        <a:lstStyle/>
        <a:p>
          <a:endParaRPr lang="en-ZA"/>
        </a:p>
      </dgm:t>
    </dgm:pt>
    <dgm:pt modelId="{323C9814-5BEF-4D5F-AF32-37A7DDD21BDB}">
      <dgm:prSet custT="1"/>
      <dgm:spPr/>
      <dgm:t>
        <a:bodyPr/>
        <a:lstStyle/>
        <a:p>
          <a:r>
            <a:rPr lang="es-ES" sz="2400" dirty="0">
              <a:solidFill>
                <a:srgbClr val="000000"/>
              </a:solidFill>
              <a:effectLst/>
            </a:rPr>
            <a:t>Envío de boletines electrónicos de programas y actividades
</a:t>
          </a:r>
          <a:endParaRPr lang="en-ZA" sz="2400" dirty="0">
            <a:solidFill>
              <a:srgbClr val="000000"/>
            </a:solidFill>
            <a:effectLst/>
          </a:endParaRPr>
        </a:p>
      </dgm:t>
    </dgm:pt>
    <dgm:pt modelId="{FBF18518-B817-4C67-9CF5-6B6593467B1E}" type="parTrans" cxnId="{9447527D-710A-4AD9-986C-09D6E0396D52}">
      <dgm:prSet/>
      <dgm:spPr/>
      <dgm:t>
        <a:bodyPr/>
        <a:lstStyle/>
        <a:p>
          <a:endParaRPr lang="en-ZA"/>
        </a:p>
      </dgm:t>
    </dgm:pt>
    <dgm:pt modelId="{28B8D2D5-DAF1-4BF7-9959-D3FD251F63C1}" type="sibTrans" cxnId="{9447527D-710A-4AD9-986C-09D6E0396D52}">
      <dgm:prSet/>
      <dgm:spPr/>
      <dgm:t>
        <a:bodyPr/>
        <a:lstStyle/>
        <a:p>
          <a:endParaRPr lang="en-ZA"/>
        </a:p>
      </dgm:t>
    </dgm:pt>
    <dgm:pt modelId="{82B7A02B-4B8C-42F0-9C75-498840C90959}">
      <dgm:prSet custT="1"/>
      <dgm:spPr/>
      <dgm:t>
        <a:bodyPr/>
        <a:lstStyle/>
        <a:p>
          <a:r>
            <a:rPr lang="es-ES" sz="2400" dirty="0">
              <a:solidFill>
                <a:srgbClr val="000000"/>
              </a:solidFill>
              <a:effectLst/>
            </a:rPr>
            <a:t>Siga el proceso de recaudación de fondos de las </a:t>
          </a:r>
          <a:r>
            <a:rPr lang="es-ES" sz="2400" dirty="0" err="1">
              <a:solidFill>
                <a:srgbClr val="000000"/>
              </a:solidFill>
              <a:effectLst/>
            </a:rPr>
            <a:t>ONGs</a:t>
          </a:r>
          <a:r>
            <a:rPr lang="es-ES" sz="2400" dirty="0">
              <a:solidFill>
                <a:srgbClr val="000000"/>
              </a:solidFill>
              <a:effectLst/>
            </a:rPr>
            <a:t> existentes 
</a:t>
          </a:r>
          <a:endParaRPr lang="en-ZA" sz="2400" dirty="0">
            <a:solidFill>
              <a:srgbClr val="000000"/>
            </a:solidFill>
            <a:effectLst/>
          </a:endParaRPr>
        </a:p>
      </dgm:t>
    </dgm:pt>
    <dgm:pt modelId="{86CF61B8-B163-4FA7-B035-7B263525AD5F}" type="parTrans" cxnId="{2E381877-AB65-4DBB-BBB5-F661C1213B5B}">
      <dgm:prSet/>
      <dgm:spPr/>
    </dgm:pt>
    <dgm:pt modelId="{95226937-1152-4ED2-A905-D6DCC318382A}" type="sibTrans" cxnId="{2E381877-AB65-4DBB-BBB5-F661C1213B5B}">
      <dgm:prSet/>
      <dgm:spPr/>
    </dgm:pt>
    <dgm:pt modelId="{22849C8C-9954-4176-B85D-2A96D2CADDC0}" type="pres">
      <dgm:prSet presAssocID="{A45F34B7-DE3A-411A-9609-D0E1FA4078CE}" presName="vert0" presStyleCnt="0">
        <dgm:presLayoutVars>
          <dgm:dir/>
          <dgm:animOne val="branch"/>
          <dgm:animLvl val="lvl"/>
        </dgm:presLayoutVars>
      </dgm:prSet>
      <dgm:spPr/>
    </dgm:pt>
    <dgm:pt modelId="{2FEDDE95-B168-42AC-8315-89F1B358B24E}" type="pres">
      <dgm:prSet presAssocID="{DEF28A78-4903-4DE0-9703-37648FA84E48}" presName="thickLine" presStyleLbl="alignNode1" presStyleIdx="0" presStyleCnt="6"/>
      <dgm:spPr/>
    </dgm:pt>
    <dgm:pt modelId="{F2A7DB50-898E-45E6-8A38-411856A92EEF}" type="pres">
      <dgm:prSet presAssocID="{DEF28A78-4903-4DE0-9703-37648FA84E48}" presName="horz1" presStyleCnt="0"/>
      <dgm:spPr/>
    </dgm:pt>
    <dgm:pt modelId="{0187AC9C-D50E-4681-A8AB-A86D403B119A}" type="pres">
      <dgm:prSet presAssocID="{DEF28A78-4903-4DE0-9703-37648FA84E48}" presName="tx1" presStyleLbl="revTx" presStyleIdx="0" presStyleCnt="6"/>
      <dgm:spPr/>
    </dgm:pt>
    <dgm:pt modelId="{60838DFE-A322-4DC9-B89C-DAC7B09DDA59}" type="pres">
      <dgm:prSet presAssocID="{DEF28A78-4903-4DE0-9703-37648FA84E48}" presName="vert1" presStyleCnt="0"/>
      <dgm:spPr/>
    </dgm:pt>
    <dgm:pt modelId="{FB85A3B4-7D1D-4F36-A857-35D3EDB563D5}" type="pres">
      <dgm:prSet presAssocID="{E6FE8C5E-E772-4AD0-A1FE-C2259DF26E1B}" presName="thickLine" presStyleLbl="alignNode1" presStyleIdx="1" presStyleCnt="6"/>
      <dgm:spPr/>
    </dgm:pt>
    <dgm:pt modelId="{5AA9186C-424A-4B30-AA6A-04B42BB3632F}" type="pres">
      <dgm:prSet presAssocID="{E6FE8C5E-E772-4AD0-A1FE-C2259DF26E1B}" presName="horz1" presStyleCnt="0"/>
      <dgm:spPr/>
    </dgm:pt>
    <dgm:pt modelId="{B65A4F4D-1903-4168-8F1F-3B22EAB9158B}" type="pres">
      <dgm:prSet presAssocID="{E6FE8C5E-E772-4AD0-A1FE-C2259DF26E1B}" presName="tx1" presStyleLbl="revTx" presStyleIdx="1" presStyleCnt="6"/>
      <dgm:spPr/>
    </dgm:pt>
    <dgm:pt modelId="{BA9549CB-A71C-4FB0-9C75-7616831AE1BA}" type="pres">
      <dgm:prSet presAssocID="{E6FE8C5E-E772-4AD0-A1FE-C2259DF26E1B}" presName="vert1" presStyleCnt="0"/>
      <dgm:spPr/>
    </dgm:pt>
    <dgm:pt modelId="{1450A923-75F3-48D9-82BB-0B6D4B3A2F47}" type="pres">
      <dgm:prSet presAssocID="{5BD1C5C4-B806-49A0-911F-D5B03FA5049E}" presName="thickLine" presStyleLbl="alignNode1" presStyleIdx="2" presStyleCnt="6"/>
      <dgm:spPr/>
    </dgm:pt>
    <dgm:pt modelId="{391E9049-E622-49B5-8A67-7F7BB9F560FA}" type="pres">
      <dgm:prSet presAssocID="{5BD1C5C4-B806-49A0-911F-D5B03FA5049E}" presName="horz1" presStyleCnt="0"/>
      <dgm:spPr/>
    </dgm:pt>
    <dgm:pt modelId="{0265C225-1109-409B-849F-90FF3D84D0AD}" type="pres">
      <dgm:prSet presAssocID="{5BD1C5C4-B806-49A0-911F-D5B03FA5049E}" presName="tx1" presStyleLbl="revTx" presStyleIdx="2" presStyleCnt="6"/>
      <dgm:spPr/>
    </dgm:pt>
    <dgm:pt modelId="{998DDCD1-A39A-4512-BD28-AD8452D7D844}" type="pres">
      <dgm:prSet presAssocID="{5BD1C5C4-B806-49A0-911F-D5B03FA5049E}" presName="vert1" presStyleCnt="0"/>
      <dgm:spPr/>
    </dgm:pt>
    <dgm:pt modelId="{12F1EF30-BCED-4F1C-A400-7289795DB3F8}" type="pres">
      <dgm:prSet presAssocID="{298FFAA1-4E4D-4605-A7AC-FD70EC44A56A}" presName="thickLine" presStyleLbl="alignNode1" presStyleIdx="3" presStyleCnt="6"/>
      <dgm:spPr/>
    </dgm:pt>
    <dgm:pt modelId="{064A28EB-D120-4FDE-864F-A889563C1208}" type="pres">
      <dgm:prSet presAssocID="{298FFAA1-4E4D-4605-A7AC-FD70EC44A56A}" presName="horz1" presStyleCnt="0"/>
      <dgm:spPr/>
    </dgm:pt>
    <dgm:pt modelId="{FDFB6C55-6406-4C71-A1E3-FE998636D931}" type="pres">
      <dgm:prSet presAssocID="{298FFAA1-4E4D-4605-A7AC-FD70EC44A56A}" presName="tx1" presStyleLbl="revTx" presStyleIdx="3" presStyleCnt="6"/>
      <dgm:spPr/>
    </dgm:pt>
    <dgm:pt modelId="{383A6546-3CF8-4E7A-8447-9D21EF5FA04D}" type="pres">
      <dgm:prSet presAssocID="{298FFAA1-4E4D-4605-A7AC-FD70EC44A56A}" presName="vert1" presStyleCnt="0"/>
      <dgm:spPr/>
    </dgm:pt>
    <dgm:pt modelId="{A123059F-064F-4AB0-9D7C-E671D9AE0593}" type="pres">
      <dgm:prSet presAssocID="{323C9814-5BEF-4D5F-AF32-37A7DDD21BDB}" presName="thickLine" presStyleLbl="alignNode1" presStyleIdx="4" presStyleCnt="6"/>
      <dgm:spPr/>
    </dgm:pt>
    <dgm:pt modelId="{8CA785C7-BEEB-4C91-9F88-E603A45C6E63}" type="pres">
      <dgm:prSet presAssocID="{323C9814-5BEF-4D5F-AF32-37A7DDD21BDB}" presName="horz1" presStyleCnt="0"/>
      <dgm:spPr/>
    </dgm:pt>
    <dgm:pt modelId="{A8066F1B-881F-4DE5-AB53-87EB43F6BBD3}" type="pres">
      <dgm:prSet presAssocID="{323C9814-5BEF-4D5F-AF32-37A7DDD21BDB}" presName="tx1" presStyleLbl="revTx" presStyleIdx="4" presStyleCnt="6"/>
      <dgm:spPr/>
    </dgm:pt>
    <dgm:pt modelId="{EE6416C8-C481-424E-89DA-28FE3762304C}" type="pres">
      <dgm:prSet presAssocID="{323C9814-5BEF-4D5F-AF32-37A7DDD21BDB}" presName="vert1" presStyleCnt="0"/>
      <dgm:spPr/>
    </dgm:pt>
    <dgm:pt modelId="{F1769619-2BD6-4C32-8FAD-B731C2676C2E}" type="pres">
      <dgm:prSet presAssocID="{82B7A02B-4B8C-42F0-9C75-498840C90959}" presName="thickLine" presStyleLbl="alignNode1" presStyleIdx="5" presStyleCnt="6"/>
      <dgm:spPr/>
    </dgm:pt>
    <dgm:pt modelId="{E33C7E16-548D-4CA7-BA7B-EDC425FD423C}" type="pres">
      <dgm:prSet presAssocID="{82B7A02B-4B8C-42F0-9C75-498840C90959}" presName="horz1" presStyleCnt="0"/>
      <dgm:spPr/>
    </dgm:pt>
    <dgm:pt modelId="{506D5560-5D56-4B22-A50C-37286DD92852}" type="pres">
      <dgm:prSet presAssocID="{82B7A02B-4B8C-42F0-9C75-498840C90959}" presName="tx1" presStyleLbl="revTx" presStyleIdx="5" presStyleCnt="6"/>
      <dgm:spPr/>
    </dgm:pt>
    <dgm:pt modelId="{CB44CA3C-72BF-40D1-99B1-474F2EB3C813}" type="pres">
      <dgm:prSet presAssocID="{82B7A02B-4B8C-42F0-9C75-498840C90959}" presName="vert1" presStyleCnt="0"/>
      <dgm:spPr/>
    </dgm:pt>
  </dgm:ptLst>
  <dgm:cxnLst>
    <dgm:cxn modelId="{88755B14-1BB0-4B99-8352-71A96C187E35}" type="presOf" srcId="{5BD1C5C4-B806-49A0-911F-D5B03FA5049E}" destId="{0265C225-1109-409B-849F-90FF3D84D0AD}" srcOrd="0" destOrd="0" presId="urn:microsoft.com/office/officeart/2008/layout/LinedList"/>
    <dgm:cxn modelId="{D85A3024-1EDB-4E07-83A5-5EBA5F337FCF}" srcId="{A45F34B7-DE3A-411A-9609-D0E1FA4078CE}" destId="{5BD1C5C4-B806-49A0-911F-D5B03FA5049E}" srcOrd="2" destOrd="0" parTransId="{D6662BBB-E02C-4A69-94A1-020A296467ED}" sibTransId="{9D8F354C-D2EF-43F5-89B5-3905DA3B58F7}"/>
    <dgm:cxn modelId="{09581328-3C93-4281-B642-018C61D82BDE}" srcId="{A45F34B7-DE3A-411A-9609-D0E1FA4078CE}" destId="{298FFAA1-4E4D-4605-A7AC-FD70EC44A56A}" srcOrd="3" destOrd="0" parTransId="{C36F2430-92E3-4B58-A3C3-F42B60770E7A}" sibTransId="{9B62A2C4-B717-405C-B55E-D0139BD4FEC4}"/>
    <dgm:cxn modelId="{54D6052F-2C00-47D8-B735-65E8E918D9C7}" type="presOf" srcId="{A45F34B7-DE3A-411A-9609-D0E1FA4078CE}" destId="{22849C8C-9954-4176-B85D-2A96D2CADDC0}" srcOrd="0" destOrd="0" presId="urn:microsoft.com/office/officeart/2008/layout/LinedList"/>
    <dgm:cxn modelId="{9360F449-D3E2-45B0-BF74-23C2CBC6251A}" type="presOf" srcId="{E6FE8C5E-E772-4AD0-A1FE-C2259DF26E1B}" destId="{B65A4F4D-1903-4168-8F1F-3B22EAB9158B}" srcOrd="0" destOrd="0" presId="urn:microsoft.com/office/officeart/2008/layout/LinedList"/>
    <dgm:cxn modelId="{2E381877-AB65-4DBB-BBB5-F661C1213B5B}" srcId="{A45F34B7-DE3A-411A-9609-D0E1FA4078CE}" destId="{82B7A02B-4B8C-42F0-9C75-498840C90959}" srcOrd="5" destOrd="0" parTransId="{86CF61B8-B163-4FA7-B035-7B263525AD5F}" sibTransId="{95226937-1152-4ED2-A905-D6DCC318382A}"/>
    <dgm:cxn modelId="{AD1A7A5A-CF0D-41B3-BB15-DC5F00CFFB29}" type="presOf" srcId="{298FFAA1-4E4D-4605-A7AC-FD70EC44A56A}" destId="{FDFB6C55-6406-4C71-A1E3-FE998636D931}" srcOrd="0" destOrd="0" presId="urn:microsoft.com/office/officeart/2008/layout/LinedList"/>
    <dgm:cxn modelId="{9447527D-710A-4AD9-986C-09D6E0396D52}" srcId="{A45F34B7-DE3A-411A-9609-D0E1FA4078CE}" destId="{323C9814-5BEF-4D5F-AF32-37A7DDD21BDB}" srcOrd="4" destOrd="0" parTransId="{FBF18518-B817-4C67-9CF5-6B6593467B1E}" sibTransId="{28B8D2D5-DAF1-4BF7-9959-D3FD251F63C1}"/>
    <dgm:cxn modelId="{ECF0C5A1-9E15-4B2D-8DEA-AB236E121D48}" srcId="{A45F34B7-DE3A-411A-9609-D0E1FA4078CE}" destId="{DEF28A78-4903-4DE0-9703-37648FA84E48}" srcOrd="0" destOrd="0" parTransId="{BE6CD4B0-A1F5-44E4-879A-398F91F04D84}" sibTransId="{48462111-B782-45F2-A079-81D9E22FFED8}"/>
    <dgm:cxn modelId="{911078A9-AEB0-4A23-8F39-E4AA98E58185}" type="presOf" srcId="{323C9814-5BEF-4D5F-AF32-37A7DDD21BDB}" destId="{A8066F1B-881F-4DE5-AB53-87EB43F6BBD3}" srcOrd="0" destOrd="0" presId="urn:microsoft.com/office/officeart/2008/layout/LinedList"/>
    <dgm:cxn modelId="{9CD287E6-C876-4AC9-B86A-EAD911DB349A}" type="presOf" srcId="{82B7A02B-4B8C-42F0-9C75-498840C90959}" destId="{506D5560-5D56-4B22-A50C-37286DD92852}" srcOrd="0" destOrd="0" presId="urn:microsoft.com/office/officeart/2008/layout/LinedList"/>
    <dgm:cxn modelId="{451031EE-0998-4E66-8DC8-40693BF1871E}" srcId="{A45F34B7-DE3A-411A-9609-D0E1FA4078CE}" destId="{E6FE8C5E-E772-4AD0-A1FE-C2259DF26E1B}" srcOrd="1" destOrd="0" parTransId="{5EF4A1E6-B265-4639-A1D7-9784DBC57A77}" sibTransId="{EE19B784-5260-4FCB-B04B-CFD27C6471F9}"/>
    <dgm:cxn modelId="{65A092FF-D99E-4F06-9067-C5A8DF44B38C}" type="presOf" srcId="{DEF28A78-4903-4DE0-9703-37648FA84E48}" destId="{0187AC9C-D50E-4681-A8AB-A86D403B119A}" srcOrd="0" destOrd="0" presId="urn:microsoft.com/office/officeart/2008/layout/LinedList"/>
    <dgm:cxn modelId="{758FF79B-84EE-4B35-9F44-53C4EE87F21F}" type="presParOf" srcId="{22849C8C-9954-4176-B85D-2A96D2CADDC0}" destId="{2FEDDE95-B168-42AC-8315-89F1B358B24E}" srcOrd="0" destOrd="0" presId="urn:microsoft.com/office/officeart/2008/layout/LinedList"/>
    <dgm:cxn modelId="{11BA31A6-BCBA-42FD-831F-C819A677F97C}" type="presParOf" srcId="{22849C8C-9954-4176-B85D-2A96D2CADDC0}" destId="{F2A7DB50-898E-45E6-8A38-411856A92EEF}" srcOrd="1" destOrd="0" presId="urn:microsoft.com/office/officeart/2008/layout/LinedList"/>
    <dgm:cxn modelId="{9E809B1F-2AAA-457E-9FEB-4634724B5C10}" type="presParOf" srcId="{F2A7DB50-898E-45E6-8A38-411856A92EEF}" destId="{0187AC9C-D50E-4681-A8AB-A86D403B119A}" srcOrd="0" destOrd="0" presId="urn:microsoft.com/office/officeart/2008/layout/LinedList"/>
    <dgm:cxn modelId="{CB1DD1C7-61E4-48D3-A63F-EAF0643FBBED}" type="presParOf" srcId="{F2A7DB50-898E-45E6-8A38-411856A92EEF}" destId="{60838DFE-A322-4DC9-B89C-DAC7B09DDA59}" srcOrd="1" destOrd="0" presId="urn:microsoft.com/office/officeart/2008/layout/LinedList"/>
    <dgm:cxn modelId="{23287ADF-9A33-4E6A-A417-42FFE9596B72}" type="presParOf" srcId="{22849C8C-9954-4176-B85D-2A96D2CADDC0}" destId="{FB85A3B4-7D1D-4F36-A857-35D3EDB563D5}" srcOrd="2" destOrd="0" presId="urn:microsoft.com/office/officeart/2008/layout/LinedList"/>
    <dgm:cxn modelId="{1CF9C0B7-F542-4C89-AEB5-5C67E1C21AD0}" type="presParOf" srcId="{22849C8C-9954-4176-B85D-2A96D2CADDC0}" destId="{5AA9186C-424A-4B30-AA6A-04B42BB3632F}" srcOrd="3" destOrd="0" presId="urn:microsoft.com/office/officeart/2008/layout/LinedList"/>
    <dgm:cxn modelId="{32C07F72-931B-4F62-AF85-B6696FD8805F}" type="presParOf" srcId="{5AA9186C-424A-4B30-AA6A-04B42BB3632F}" destId="{B65A4F4D-1903-4168-8F1F-3B22EAB9158B}" srcOrd="0" destOrd="0" presId="urn:microsoft.com/office/officeart/2008/layout/LinedList"/>
    <dgm:cxn modelId="{1949828C-9A62-4430-BB23-15AA6B1942E2}" type="presParOf" srcId="{5AA9186C-424A-4B30-AA6A-04B42BB3632F}" destId="{BA9549CB-A71C-4FB0-9C75-7616831AE1BA}" srcOrd="1" destOrd="0" presId="urn:microsoft.com/office/officeart/2008/layout/LinedList"/>
    <dgm:cxn modelId="{2B4C9BAC-8714-4F62-B4FE-B476B1B5A8AB}" type="presParOf" srcId="{22849C8C-9954-4176-B85D-2A96D2CADDC0}" destId="{1450A923-75F3-48D9-82BB-0B6D4B3A2F47}" srcOrd="4" destOrd="0" presId="urn:microsoft.com/office/officeart/2008/layout/LinedList"/>
    <dgm:cxn modelId="{7F74ED93-A5A3-4041-8753-B568F24AF437}" type="presParOf" srcId="{22849C8C-9954-4176-B85D-2A96D2CADDC0}" destId="{391E9049-E622-49B5-8A67-7F7BB9F560FA}" srcOrd="5" destOrd="0" presId="urn:microsoft.com/office/officeart/2008/layout/LinedList"/>
    <dgm:cxn modelId="{B783FE8F-E9B9-4A0B-9F52-1E8F910C38D2}" type="presParOf" srcId="{391E9049-E622-49B5-8A67-7F7BB9F560FA}" destId="{0265C225-1109-409B-849F-90FF3D84D0AD}" srcOrd="0" destOrd="0" presId="urn:microsoft.com/office/officeart/2008/layout/LinedList"/>
    <dgm:cxn modelId="{647CB61F-8B5C-4534-AF16-9BE08464D9DC}" type="presParOf" srcId="{391E9049-E622-49B5-8A67-7F7BB9F560FA}" destId="{998DDCD1-A39A-4512-BD28-AD8452D7D844}" srcOrd="1" destOrd="0" presId="urn:microsoft.com/office/officeart/2008/layout/LinedList"/>
    <dgm:cxn modelId="{4896CF26-D66E-4FCC-B65A-3824CA7D19E3}" type="presParOf" srcId="{22849C8C-9954-4176-B85D-2A96D2CADDC0}" destId="{12F1EF30-BCED-4F1C-A400-7289795DB3F8}" srcOrd="6" destOrd="0" presId="urn:microsoft.com/office/officeart/2008/layout/LinedList"/>
    <dgm:cxn modelId="{AD2EBD4E-D760-40B7-A2CA-721298322F47}" type="presParOf" srcId="{22849C8C-9954-4176-B85D-2A96D2CADDC0}" destId="{064A28EB-D120-4FDE-864F-A889563C1208}" srcOrd="7" destOrd="0" presId="urn:microsoft.com/office/officeart/2008/layout/LinedList"/>
    <dgm:cxn modelId="{2EFC2A34-CD50-48D6-A8CA-C4BE6C8501B0}" type="presParOf" srcId="{064A28EB-D120-4FDE-864F-A889563C1208}" destId="{FDFB6C55-6406-4C71-A1E3-FE998636D931}" srcOrd="0" destOrd="0" presId="urn:microsoft.com/office/officeart/2008/layout/LinedList"/>
    <dgm:cxn modelId="{9750B6CE-5B9C-4EAC-8ED1-FA163BA87941}" type="presParOf" srcId="{064A28EB-D120-4FDE-864F-A889563C1208}" destId="{383A6546-3CF8-4E7A-8447-9D21EF5FA04D}" srcOrd="1" destOrd="0" presId="urn:microsoft.com/office/officeart/2008/layout/LinedList"/>
    <dgm:cxn modelId="{96E6B73E-4284-4615-BD54-3B8A87C4980D}" type="presParOf" srcId="{22849C8C-9954-4176-B85D-2A96D2CADDC0}" destId="{A123059F-064F-4AB0-9D7C-E671D9AE0593}" srcOrd="8" destOrd="0" presId="urn:microsoft.com/office/officeart/2008/layout/LinedList"/>
    <dgm:cxn modelId="{7A30C31A-3BA0-49CB-93C8-07EC31558267}" type="presParOf" srcId="{22849C8C-9954-4176-B85D-2A96D2CADDC0}" destId="{8CA785C7-BEEB-4C91-9F88-E603A45C6E63}" srcOrd="9" destOrd="0" presId="urn:microsoft.com/office/officeart/2008/layout/LinedList"/>
    <dgm:cxn modelId="{32CF5B22-C784-4B68-91EA-2356F98E8DB7}" type="presParOf" srcId="{8CA785C7-BEEB-4C91-9F88-E603A45C6E63}" destId="{A8066F1B-881F-4DE5-AB53-87EB43F6BBD3}" srcOrd="0" destOrd="0" presId="urn:microsoft.com/office/officeart/2008/layout/LinedList"/>
    <dgm:cxn modelId="{FA4F4739-FA2E-4EB7-B2B7-7AFE52BB2C1C}" type="presParOf" srcId="{8CA785C7-BEEB-4C91-9F88-E603A45C6E63}" destId="{EE6416C8-C481-424E-89DA-28FE3762304C}" srcOrd="1" destOrd="0" presId="urn:microsoft.com/office/officeart/2008/layout/LinedList"/>
    <dgm:cxn modelId="{0716838F-37C8-4B7F-A057-2C5DE966CB04}" type="presParOf" srcId="{22849C8C-9954-4176-B85D-2A96D2CADDC0}" destId="{F1769619-2BD6-4C32-8FAD-B731C2676C2E}" srcOrd="10" destOrd="0" presId="urn:microsoft.com/office/officeart/2008/layout/LinedList"/>
    <dgm:cxn modelId="{0274598F-9033-492F-99F1-CB979CBD7F1F}" type="presParOf" srcId="{22849C8C-9954-4176-B85D-2A96D2CADDC0}" destId="{E33C7E16-548D-4CA7-BA7B-EDC425FD423C}" srcOrd="11" destOrd="0" presId="urn:microsoft.com/office/officeart/2008/layout/LinedList"/>
    <dgm:cxn modelId="{7012ADA0-1691-4261-AD89-DE08F20FCED6}" type="presParOf" srcId="{E33C7E16-548D-4CA7-BA7B-EDC425FD423C}" destId="{506D5560-5D56-4B22-A50C-37286DD92852}" srcOrd="0" destOrd="0" presId="urn:microsoft.com/office/officeart/2008/layout/LinedList"/>
    <dgm:cxn modelId="{330CC848-8307-4FD1-96DD-141DD8F8024C}" type="presParOf" srcId="{E33C7E16-548D-4CA7-BA7B-EDC425FD423C}" destId="{CB44CA3C-72BF-40D1-99B1-474F2EB3C81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45F34B7-DE3A-411A-9609-D0E1FA4078CE}" type="doc">
      <dgm:prSet loTypeId="urn:microsoft.com/office/officeart/2008/layout/LinedList" loCatId="list" qsTypeId="urn:microsoft.com/office/officeart/2005/8/quickstyle/simple4" qsCatId="simple" csTypeId="urn:microsoft.com/office/officeart/2005/8/colors/accent1_2" csCatId="accent1" phldr="1"/>
      <dgm:spPr/>
      <dgm:t>
        <a:bodyPr/>
        <a:lstStyle/>
        <a:p>
          <a:endParaRPr lang="en-ZA"/>
        </a:p>
      </dgm:t>
    </dgm:pt>
    <dgm:pt modelId="{DEF28A78-4903-4DE0-9703-37648FA84E48}">
      <dgm:prSet phldrT="[Text]" custT="1"/>
      <dgm:spPr/>
      <dgm:t>
        <a:bodyPr/>
        <a:lstStyle/>
        <a:p>
          <a:r>
            <a:rPr lang="es-ES" sz="2400" dirty="0">
              <a:solidFill>
                <a:srgbClr val="000000"/>
              </a:solidFill>
              <a:effectLst/>
            </a:rPr>
            <a:t>Organización de eventos de sensibilización
</a:t>
          </a:r>
          <a:endParaRPr lang="en-ZA" sz="2400" dirty="0">
            <a:solidFill>
              <a:srgbClr val="000000"/>
            </a:solidFill>
            <a:effectLst/>
          </a:endParaRPr>
        </a:p>
      </dgm:t>
    </dgm:pt>
    <dgm:pt modelId="{48462111-B782-45F2-A079-81D9E22FFED8}" type="sibTrans" cxnId="{ECF0C5A1-9E15-4B2D-8DEA-AB236E121D48}">
      <dgm:prSet/>
      <dgm:spPr/>
      <dgm:t>
        <a:bodyPr/>
        <a:lstStyle/>
        <a:p>
          <a:endParaRPr lang="en-ZA"/>
        </a:p>
      </dgm:t>
    </dgm:pt>
    <dgm:pt modelId="{BE6CD4B0-A1F5-44E4-879A-398F91F04D84}" type="parTrans" cxnId="{ECF0C5A1-9E15-4B2D-8DEA-AB236E121D48}">
      <dgm:prSet/>
      <dgm:spPr/>
      <dgm:t>
        <a:bodyPr/>
        <a:lstStyle/>
        <a:p>
          <a:endParaRPr lang="en-ZA"/>
        </a:p>
      </dgm:t>
    </dgm:pt>
    <dgm:pt modelId="{39337DCD-0100-4DBE-98D7-462C91008421}">
      <dgm:prSet custT="1"/>
      <dgm:spPr/>
      <dgm:t>
        <a:bodyPr/>
        <a:lstStyle/>
        <a:p>
          <a:r>
            <a:rPr lang="en-ZA" sz="2400" dirty="0" err="1">
              <a:solidFill>
                <a:srgbClr val="000000"/>
              </a:solidFill>
              <a:effectLst/>
            </a:rPr>
            <a:t>Organización</a:t>
          </a:r>
          <a:r>
            <a:rPr lang="en-ZA" sz="2400" dirty="0">
              <a:solidFill>
                <a:srgbClr val="000000"/>
              </a:solidFill>
              <a:effectLst/>
            </a:rPr>
            <a:t> de </a:t>
          </a:r>
          <a:r>
            <a:rPr lang="en-ZA" sz="2400" dirty="0" err="1">
              <a:solidFill>
                <a:srgbClr val="000000"/>
              </a:solidFill>
              <a:effectLst/>
            </a:rPr>
            <a:t>eventos</a:t>
          </a:r>
          <a:r>
            <a:rPr lang="en-ZA" sz="2400" dirty="0">
              <a:solidFill>
                <a:srgbClr val="000000"/>
              </a:solidFill>
              <a:effectLst/>
            </a:rPr>
            <a:t> </a:t>
          </a:r>
          <a:r>
            <a:rPr lang="en-ZA" sz="2400" dirty="0" err="1">
              <a:solidFill>
                <a:srgbClr val="000000"/>
              </a:solidFill>
              <a:effectLst/>
            </a:rPr>
            <a:t>culturales</a:t>
          </a:r>
          <a:r>
            <a:rPr lang="en-ZA" sz="2400" dirty="0">
              <a:solidFill>
                <a:srgbClr val="000000"/>
              </a:solidFill>
              <a:effectLst/>
            </a:rPr>
            <a:t>
</a:t>
          </a:r>
        </a:p>
      </dgm:t>
    </dgm:pt>
    <dgm:pt modelId="{D8EDFCD0-8BFB-4CBD-B1F0-BAEB1516178D}" type="parTrans" cxnId="{1E312768-152D-4D3E-A3BF-B7B9CC512842}">
      <dgm:prSet/>
      <dgm:spPr/>
      <dgm:t>
        <a:bodyPr/>
        <a:lstStyle/>
        <a:p>
          <a:endParaRPr lang="en-ZA"/>
        </a:p>
      </dgm:t>
    </dgm:pt>
    <dgm:pt modelId="{D953C4DB-3E4A-4AD0-9CA3-CF7957487131}" type="sibTrans" cxnId="{1E312768-152D-4D3E-A3BF-B7B9CC512842}">
      <dgm:prSet/>
      <dgm:spPr/>
      <dgm:t>
        <a:bodyPr/>
        <a:lstStyle/>
        <a:p>
          <a:endParaRPr lang="en-ZA"/>
        </a:p>
      </dgm:t>
    </dgm:pt>
    <dgm:pt modelId="{94B2B8A7-E40B-4882-BBC4-3B5CCDB2924C}">
      <dgm:prSet custT="1"/>
      <dgm:spPr/>
      <dgm:t>
        <a:bodyPr/>
        <a:lstStyle/>
        <a:p>
          <a:r>
            <a:rPr lang="es-ES" sz="2400" dirty="0">
              <a:solidFill>
                <a:srgbClr val="000000"/>
              </a:solidFill>
              <a:effectLst/>
            </a:rPr>
            <a:t>Organización de eventos de recaudación de fondos
</a:t>
          </a:r>
          <a:endParaRPr lang="en-ZA" sz="2400" dirty="0">
            <a:solidFill>
              <a:srgbClr val="000000"/>
            </a:solidFill>
            <a:effectLst/>
          </a:endParaRPr>
        </a:p>
      </dgm:t>
    </dgm:pt>
    <dgm:pt modelId="{636C1BCF-37F8-4A03-BFDF-8944AB580DD0}" type="parTrans" cxnId="{F9641231-4CE2-4635-9B61-2555C04C15A2}">
      <dgm:prSet/>
      <dgm:spPr/>
      <dgm:t>
        <a:bodyPr/>
        <a:lstStyle/>
        <a:p>
          <a:endParaRPr lang="en-ZA"/>
        </a:p>
      </dgm:t>
    </dgm:pt>
    <dgm:pt modelId="{3410DAB5-3E28-4762-82C5-041AF36ED258}" type="sibTrans" cxnId="{F9641231-4CE2-4635-9B61-2555C04C15A2}">
      <dgm:prSet/>
      <dgm:spPr/>
      <dgm:t>
        <a:bodyPr/>
        <a:lstStyle/>
        <a:p>
          <a:endParaRPr lang="en-ZA"/>
        </a:p>
      </dgm:t>
    </dgm:pt>
    <dgm:pt modelId="{9A144C91-3CF1-4E8F-8EDB-B2B40449FC5C}">
      <dgm:prSet custT="1"/>
      <dgm:spPr/>
      <dgm:t>
        <a:bodyPr/>
        <a:lstStyle/>
        <a:p>
          <a:r>
            <a:rPr lang="en-ZA" sz="2400" dirty="0" err="1">
              <a:solidFill>
                <a:srgbClr val="000000"/>
              </a:solidFill>
              <a:effectLst/>
            </a:rPr>
            <a:t>Organización</a:t>
          </a:r>
          <a:r>
            <a:rPr lang="en-ZA" sz="2400" dirty="0">
              <a:solidFill>
                <a:srgbClr val="000000"/>
              </a:solidFill>
              <a:effectLst/>
            </a:rPr>
            <a:t> de </a:t>
          </a:r>
          <a:r>
            <a:rPr lang="en-ZA" sz="2400" dirty="0" err="1">
              <a:solidFill>
                <a:srgbClr val="000000"/>
              </a:solidFill>
              <a:effectLst/>
            </a:rPr>
            <a:t>campañas</a:t>
          </a:r>
          <a:r>
            <a:rPr lang="en-ZA" sz="2400" dirty="0">
              <a:solidFill>
                <a:srgbClr val="000000"/>
              </a:solidFill>
              <a:effectLst/>
            </a:rPr>
            <a:t> </a:t>
          </a:r>
          <a:r>
            <a:rPr lang="en-ZA" sz="2400" dirty="0" err="1">
              <a:solidFill>
                <a:srgbClr val="000000"/>
              </a:solidFill>
              <a:effectLst/>
            </a:rPr>
            <a:t>sociales</a:t>
          </a:r>
          <a:r>
            <a:rPr lang="en-ZA" sz="2400" dirty="0">
              <a:solidFill>
                <a:srgbClr val="000000"/>
              </a:solidFill>
              <a:effectLst/>
            </a:rPr>
            <a:t>
</a:t>
          </a:r>
        </a:p>
      </dgm:t>
    </dgm:pt>
    <dgm:pt modelId="{97E1386C-71F9-424F-9E9F-17B6D5518B55}" type="parTrans" cxnId="{14F36A18-44A4-4BB0-8E2C-C58138107A94}">
      <dgm:prSet/>
      <dgm:spPr/>
      <dgm:t>
        <a:bodyPr/>
        <a:lstStyle/>
        <a:p>
          <a:endParaRPr lang="en-ZA"/>
        </a:p>
      </dgm:t>
    </dgm:pt>
    <dgm:pt modelId="{4B0784C9-9DFB-409C-9B2C-DB9BC45D8DEF}" type="sibTrans" cxnId="{14F36A18-44A4-4BB0-8E2C-C58138107A94}">
      <dgm:prSet/>
      <dgm:spPr/>
      <dgm:t>
        <a:bodyPr/>
        <a:lstStyle/>
        <a:p>
          <a:endParaRPr lang="en-ZA"/>
        </a:p>
      </dgm:t>
    </dgm:pt>
    <dgm:pt modelId="{7F1ED172-5927-4447-8135-F9331A44CA19}">
      <dgm:prSet custT="1"/>
      <dgm:spPr/>
      <dgm:t>
        <a:bodyPr/>
        <a:lstStyle/>
        <a:p>
          <a:r>
            <a:rPr lang="es-ES" sz="2400" dirty="0">
              <a:solidFill>
                <a:srgbClr val="000000"/>
              </a:solidFill>
              <a:effectLst/>
            </a:rPr>
            <a:t>Recaudación de fondos a través de capacitaciones, conferencias y seminarios
</a:t>
          </a:r>
          <a:endParaRPr lang="en-ZA" sz="2400" dirty="0">
            <a:solidFill>
              <a:srgbClr val="000000"/>
            </a:solidFill>
            <a:effectLst/>
          </a:endParaRPr>
        </a:p>
      </dgm:t>
    </dgm:pt>
    <dgm:pt modelId="{ECE5EB03-1F6E-48C0-99DE-A5189E39992A}" type="parTrans" cxnId="{7AF3E1ED-0917-40FD-A27C-E24934A65196}">
      <dgm:prSet/>
      <dgm:spPr/>
      <dgm:t>
        <a:bodyPr/>
        <a:lstStyle/>
        <a:p>
          <a:endParaRPr lang="en-ZA"/>
        </a:p>
      </dgm:t>
    </dgm:pt>
    <dgm:pt modelId="{23CA8F57-AE78-4A91-8A7E-7356555DC2A0}" type="sibTrans" cxnId="{7AF3E1ED-0917-40FD-A27C-E24934A65196}">
      <dgm:prSet/>
      <dgm:spPr/>
      <dgm:t>
        <a:bodyPr/>
        <a:lstStyle/>
        <a:p>
          <a:endParaRPr lang="en-ZA"/>
        </a:p>
      </dgm:t>
    </dgm:pt>
    <dgm:pt modelId="{0C6A4016-0F52-4B32-9327-93EEFC55F58F}">
      <dgm:prSet custT="1"/>
      <dgm:spPr/>
      <dgm:t>
        <a:bodyPr/>
        <a:lstStyle/>
        <a:p>
          <a:r>
            <a:rPr lang="es-ES" sz="2400" dirty="0">
              <a:solidFill>
                <a:srgbClr val="000000"/>
              </a:solidFill>
              <a:effectLst/>
            </a:rPr>
            <a:t>Generación de fondos relacionados con causas
</a:t>
          </a:r>
          <a:endParaRPr lang="en-ZA" sz="2400" dirty="0">
            <a:solidFill>
              <a:srgbClr val="000000"/>
            </a:solidFill>
            <a:effectLst/>
          </a:endParaRPr>
        </a:p>
      </dgm:t>
    </dgm:pt>
    <dgm:pt modelId="{A24FD0A9-8C84-4EF6-8B71-5C671BE6247A}" type="parTrans" cxnId="{CA207D3A-29AF-4233-BD02-1FB91F49689C}">
      <dgm:prSet/>
      <dgm:spPr/>
      <dgm:t>
        <a:bodyPr/>
        <a:lstStyle/>
        <a:p>
          <a:endParaRPr lang="en-ZA"/>
        </a:p>
      </dgm:t>
    </dgm:pt>
    <dgm:pt modelId="{10CE68FA-9F95-466E-A49A-DA0628F1D682}" type="sibTrans" cxnId="{CA207D3A-29AF-4233-BD02-1FB91F49689C}">
      <dgm:prSet/>
      <dgm:spPr/>
      <dgm:t>
        <a:bodyPr/>
        <a:lstStyle/>
        <a:p>
          <a:endParaRPr lang="en-ZA"/>
        </a:p>
      </dgm:t>
    </dgm:pt>
    <dgm:pt modelId="{22849C8C-9954-4176-B85D-2A96D2CADDC0}" type="pres">
      <dgm:prSet presAssocID="{A45F34B7-DE3A-411A-9609-D0E1FA4078CE}" presName="vert0" presStyleCnt="0">
        <dgm:presLayoutVars>
          <dgm:dir/>
          <dgm:animOne val="branch"/>
          <dgm:animLvl val="lvl"/>
        </dgm:presLayoutVars>
      </dgm:prSet>
      <dgm:spPr/>
    </dgm:pt>
    <dgm:pt modelId="{2FEDDE95-B168-42AC-8315-89F1B358B24E}" type="pres">
      <dgm:prSet presAssocID="{DEF28A78-4903-4DE0-9703-37648FA84E48}" presName="thickLine" presStyleLbl="alignNode1" presStyleIdx="0" presStyleCnt="6"/>
      <dgm:spPr/>
    </dgm:pt>
    <dgm:pt modelId="{F2A7DB50-898E-45E6-8A38-411856A92EEF}" type="pres">
      <dgm:prSet presAssocID="{DEF28A78-4903-4DE0-9703-37648FA84E48}" presName="horz1" presStyleCnt="0"/>
      <dgm:spPr/>
    </dgm:pt>
    <dgm:pt modelId="{0187AC9C-D50E-4681-A8AB-A86D403B119A}" type="pres">
      <dgm:prSet presAssocID="{DEF28A78-4903-4DE0-9703-37648FA84E48}" presName="tx1" presStyleLbl="revTx" presStyleIdx="0" presStyleCnt="6"/>
      <dgm:spPr/>
    </dgm:pt>
    <dgm:pt modelId="{60838DFE-A322-4DC9-B89C-DAC7B09DDA59}" type="pres">
      <dgm:prSet presAssocID="{DEF28A78-4903-4DE0-9703-37648FA84E48}" presName="vert1" presStyleCnt="0"/>
      <dgm:spPr/>
    </dgm:pt>
    <dgm:pt modelId="{96FBB5B2-4DCB-4361-9622-BC7A761916F2}" type="pres">
      <dgm:prSet presAssocID="{39337DCD-0100-4DBE-98D7-462C91008421}" presName="thickLine" presStyleLbl="alignNode1" presStyleIdx="1" presStyleCnt="6"/>
      <dgm:spPr/>
    </dgm:pt>
    <dgm:pt modelId="{41544B7C-A0B3-42FB-9F82-1DEBC15AF7D6}" type="pres">
      <dgm:prSet presAssocID="{39337DCD-0100-4DBE-98D7-462C91008421}" presName="horz1" presStyleCnt="0"/>
      <dgm:spPr/>
    </dgm:pt>
    <dgm:pt modelId="{0047F559-E05B-4F01-BEEA-731A049F7651}" type="pres">
      <dgm:prSet presAssocID="{39337DCD-0100-4DBE-98D7-462C91008421}" presName="tx1" presStyleLbl="revTx" presStyleIdx="1" presStyleCnt="6"/>
      <dgm:spPr/>
    </dgm:pt>
    <dgm:pt modelId="{1FC927C9-DEB3-4BD0-8E31-FBFF545D2DE0}" type="pres">
      <dgm:prSet presAssocID="{39337DCD-0100-4DBE-98D7-462C91008421}" presName="vert1" presStyleCnt="0"/>
      <dgm:spPr/>
    </dgm:pt>
    <dgm:pt modelId="{F6D9F03F-C74B-41DA-87AA-9A1D4B68E819}" type="pres">
      <dgm:prSet presAssocID="{94B2B8A7-E40B-4882-BBC4-3B5CCDB2924C}" presName="thickLine" presStyleLbl="alignNode1" presStyleIdx="2" presStyleCnt="6"/>
      <dgm:spPr/>
    </dgm:pt>
    <dgm:pt modelId="{C9FFC642-5E88-471F-9F2C-65E11C0F9247}" type="pres">
      <dgm:prSet presAssocID="{94B2B8A7-E40B-4882-BBC4-3B5CCDB2924C}" presName="horz1" presStyleCnt="0"/>
      <dgm:spPr/>
    </dgm:pt>
    <dgm:pt modelId="{E373C6D9-8B6F-431A-9A4A-AD321114DCCC}" type="pres">
      <dgm:prSet presAssocID="{94B2B8A7-E40B-4882-BBC4-3B5CCDB2924C}" presName="tx1" presStyleLbl="revTx" presStyleIdx="2" presStyleCnt="6"/>
      <dgm:spPr/>
    </dgm:pt>
    <dgm:pt modelId="{0CE8C222-E163-496C-8E3B-F3FDA81BB2BA}" type="pres">
      <dgm:prSet presAssocID="{94B2B8A7-E40B-4882-BBC4-3B5CCDB2924C}" presName="vert1" presStyleCnt="0"/>
      <dgm:spPr/>
    </dgm:pt>
    <dgm:pt modelId="{19342C13-C386-4590-B3C8-901EF43E164C}" type="pres">
      <dgm:prSet presAssocID="{9A144C91-3CF1-4E8F-8EDB-B2B40449FC5C}" presName="thickLine" presStyleLbl="alignNode1" presStyleIdx="3" presStyleCnt="6"/>
      <dgm:spPr/>
    </dgm:pt>
    <dgm:pt modelId="{428E01C0-547F-4081-932D-7FE168C9CD4C}" type="pres">
      <dgm:prSet presAssocID="{9A144C91-3CF1-4E8F-8EDB-B2B40449FC5C}" presName="horz1" presStyleCnt="0"/>
      <dgm:spPr/>
    </dgm:pt>
    <dgm:pt modelId="{07689BBC-D4D9-4E72-BA64-30AD3CBBFD15}" type="pres">
      <dgm:prSet presAssocID="{9A144C91-3CF1-4E8F-8EDB-B2B40449FC5C}" presName="tx1" presStyleLbl="revTx" presStyleIdx="3" presStyleCnt="6"/>
      <dgm:spPr/>
    </dgm:pt>
    <dgm:pt modelId="{C2E6AAB8-2D84-4526-AC7B-DF9EA1B51C8D}" type="pres">
      <dgm:prSet presAssocID="{9A144C91-3CF1-4E8F-8EDB-B2B40449FC5C}" presName="vert1" presStyleCnt="0"/>
      <dgm:spPr/>
    </dgm:pt>
    <dgm:pt modelId="{62EA5975-2F64-46AE-9BE7-60C1FD2A5859}" type="pres">
      <dgm:prSet presAssocID="{7F1ED172-5927-4447-8135-F9331A44CA19}" presName="thickLine" presStyleLbl="alignNode1" presStyleIdx="4" presStyleCnt="6"/>
      <dgm:spPr/>
    </dgm:pt>
    <dgm:pt modelId="{54D99207-1F7B-4342-BE82-DD4B9FE06948}" type="pres">
      <dgm:prSet presAssocID="{7F1ED172-5927-4447-8135-F9331A44CA19}" presName="horz1" presStyleCnt="0"/>
      <dgm:spPr/>
    </dgm:pt>
    <dgm:pt modelId="{DBE43909-1977-45F9-8E47-B6C945B26E3F}" type="pres">
      <dgm:prSet presAssocID="{7F1ED172-5927-4447-8135-F9331A44CA19}" presName="tx1" presStyleLbl="revTx" presStyleIdx="4" presStyleCnt="6"/>
      <dgm:spPr/>
    </dgm:pt>
    <dgm:pt modelId="{0CEDF713-7ED1-4B98-A0C2-13B79DF5BB70}" type="pres">
      <dgm:prSet presAssocID="{7F1ED172-5927-4447-8135-F9331A44CA19}" presName="vert1" presStyleCnt="0"/>
      <dgm:spPr/>
    </dgm:pt>
    <dgm:pt modelId="{FBA0C7D9-AC20-4D31-8F08-73800F100218}" type="pres">
      <dgm:prSet presAssocID="{0C6A4016-0F52-4B32-9327-93EEFC55F58F}" presName="thickLine" presStyleLbl="alignNode1" presStyleIdx="5" presStyleCnt="6"/>
      <dgm:spPr/>
    </dgm:pt>
    <dgm:pt modelId="{51D7EB0E-3804-444F-A5A0-69AC75645FC5}" type="pres">
      <dgm:prSet presAssocID="{0C6A4016-0F52-4B32-9327-93EEFC55F58F}" presName="horz1" presStyleCnt="0"/>
      <dgm:spPr/>
    </dgm:pt>
    <dgm:pt modelId="{2F01D7EC-1B29-42D8-84B0-49CE84BE06FD}" type="pres">
      <dgm:prSet presAssocID="{0C6A4016-0F52-4B32-9327-93EEFC55F58F}" presName="tx1" presStyleLbl="revTx" presStyleIdx="5" presStyleCnt="6"/>
      <dgm:spPr/>
    </dgm:pt>
    <dgm:pt modelId="{299F4DDB-C66B-4414-8DCB-72CAB1A8A873}" type="pres">
      <dgm:prSet presAssocID="{0C6A4016-0F52-4B32-9327-93EEFC55F58F}" presName="vert1" presStyleCnt="0"/>
      <dgm:spPr/>
    </dgm:pt>
  </dgm:ptLst>
  <dgm:cxnLst>
    <dgm:cxn modelId="{14F36A18-44A4-4BB0-8E2C-C58138107A94}" srcId="{A45F34B7-DE3A-411A-9609-D0E1FA4078CE}" destId="{9A144C91-3CF1-4E8F-8EDB-B2B40449FC5C}" srcOrd="3" destOrd="0" parTransId="{97E1386C-71F9-424F-9E9F-17B6D5518B55}" sibTransId="{4B0784C9-9DFB-409C-9B2C-DB9BC45D8DEF}"/>
    <dgm:cxn modelId="{54D6052F-2C00-47D8-B735-65E8E918D9C7}" type="presOf" srcId="{A45F34B7-DE3A-411A-9609-D0E1FA4078CE}" destId="{22849C8C-9954-4176-B85D-2A96D2CADDC0}" srcOrd="0" destOrd="0" presId="urn:microsoft.com/office/officeart/2008/layout/LinedList"/>
    <dgm:cxn modelId="{F9641231-4CE2-4635-9B61-2555C04C15A2}" srcId="{A45F34B7-DE3A-411A-9609-D0E1FA4078CE}" destId="{94B2B8A7-E40B-4882-BBC4-3B5CCDB2924C}" srcOrd="2" destOrd="0" parTransId="{636C1BCF-37F8-4A03-BFDF-8944AB580DD0}" sibTransId="{3410DAB5-3E28-4762-82C5-041AF36ED258}"/>
    <dgm:cxn modelId="{CA207D3A-29AF-4233-BD02-1FB91F49689C}" srcId="{A45F34B7-DE3A-411A-9609-D0E1FA4078CE}" destId="{0C6A4016-0F52-4B32-9327-93EEFC55F58F}" srcOrd="5" destOrd="0" parTransId="{A24FD0A9-8C84-4EF6-8B71-5C671BE6247A}" sibTransId="{10CE68FA-9F95-466E-A49A-DA0628F1D682}"/>
    <dgm:cxn modelId="{1E312768-152D-4D3E-A3BF-B7B9CC512842}" srcId="{A45F34B7-DE3A-411A-9609-D0E1FA4078CE}" destId="{39337DCD-0100-4DBE-98D7-462C91008421}" srcOrd="1" destOrd="0" parTransId="{D8EDFCD0-8BFB-4CBD-B1F0-BAEB1516178D}" sibTransId="{D953C4DB-3E4A-4AD0-9CA3-CF7957487131}"/>
    <dgm:cxn modelId="{4F408D57-CAC4-4CAF-9D3E-A1BEE0CAA8D6}" type="presOf" srcId="{9A144C91-3CF1-4E8F-8EDB-B2B40449FC5C}" destId="{07689BBC-D4D9-4E72-BA64-30AD3CBBFD15}" srcOrd="0" destOrd="0" presId="urn:microsoft.com/office/officeart/2008/layout/LinedList"/>
    <dgm:cxn modelId="{C43DDD86-AC33-469D-BA31-443766A97DBB}" type="presOf" srcId="{0C6A4016-0F52-4B32-9327-93EEFC55F58F}" destId="{2F01D7EC-1B29-42D8-84B0-49CE84BE06FD}" srcOrd="0" destOrd="0" presId="urn:microsoft.com/office/officeart/2008/layout/LinedList"/>
    <dgm:cxn modelId="{ECF0C5A1-9E15-4B2D-8DEA-AB236E121D48}" srcId="{A45F34B7-DE3A-411A-9609-D0E1FA4078CE}" destId="{DEF28A78-4903-4DE0-9703-37648FA84E48}" srcOrd="0" destOrd="0" parTransId="{BE6CD4B0-A1F5-44E4-879A-398F91F04D84}" sibTransId="{48462111-B782-45F2-A079-81D9E22FFED8}"/>
    <dgm:cxn modelId="{B26592A4-7906-41AD-8C27-25796B082A78}" type="presOf" srcId="{39337DCD-0100-4DBE-98D7-462C91008421}" destId="{0047F559-E05B-4F01-BEEA-731A049F7651}" srcOrd="0" destOrd="0" presId="urn:microsoft.com/office/officeart/2008/layout/LinedList"/>
    <dgm:cxn modelId="{9FDFBFB5-A9C3-478E-814E-B496A76D45FF}" type="presOf" srcId="{94B2B8A7-E40B-4882-BBC4-3B5CCDB2924C}" destId="{E373C6D9-8B6F-431A-9A4A-AD321114DCCC}" srcOrd="0" destOrd="0" presId="urn:microsoft.com/office/officeart/2008/layout/LinedList"/>
    <dgm:cxn modelId="{7AF3E1ED-0917-40FD-A27C-E24934A65196}" srcId="{A45F34B7-DE3A-411A-9609-D0E1FA4078CE}" destId="{7F1ED172-5927-4447-8135-F9331A44CA19}" srcOrd="4" destOrd="0" parTransId="{ECE5EB03-1F6E-48C0-99DE-A5189E39992A}" sibTransId="{23CA8F57-AE78-4A91-8A7E-7356555DC2A0}"/>
    <dgm:cxn modelId="{9B0E28FB-DD1B-48A7-B710-6FDFEE7BA4FD}" type="presOf" srcId="{7F1ED172-5927-4447-8135-F9331A44CA19}" destId="{DBE43909-1977-45F9-8E47-B6C945B26E3F}" srcOrd="0" destOrd="0" presId="urn:microsoft.com/office/officeart/2008/layout/LinedList"/>
    <dgm:cxn modelId="{65A092FF-D99E-4F06-9067-C5A8DF44B38C}" type="presOf" srcId="{DEF28A78-4903-4DE0-9703-37648FA84E48}" destId="{0187AC9C-D50E-4681-A8AB-A86D403B119A}" srcOrd="0" destOrd="0" presId="urn:microsoft.com/office/officeart/2008/layout/LinedList"/>
    <dgm:cxn modelId="{758FF79B-84EE-4B35-9F44-53C4EE87F21F}" type="presParOf" srcId="{22849C8C-9954-4176-B85D-2A96D2CADDC0}" destId="{2FEDDE95-B168-42AC-8315-89F1B358B24E}" srcOrd="0" destOrd="0" presId="urn:microsoft.com/office/officeart/2008/layout/LinedList"/>
    <dgm:cxn modelId="{11BA31A6-BCBA-42FD-831F-C819A677F97C}" type="presParOf" srcId="{22849C8C-9954-4176-B85D-2A96D2CADDC0}" destId="{F2A7DB50-898E-45E6-8A38-411856A92EEF}" srcOrd="1" destOrd="0" presId="urn:microsoft.com/office/officeart/2008/layout/LinedList"/>
    <dgm:cxn modelId="{9E809B1F-2AAA-457E-9FEB-4634724B5C10}" type="presParOf" srcId="{F2A7DB50-898E-45E6-8A38-411856A92EEF}" destId="{0187AC9C-D50E-4681-A8AB-A86D403B119A}" srcOrd="0" destOrd="0" presId="urn:microsoft.com/office/officeart/2008/layout/LinedList"/>
    <dgm:cxn modelId="{CB1DD1C7-61E4-48D3-A63F-EAF0643FBBED}" type="presParOf" srcId="{F2A7DB50-898E-45E6-8A38-411856A92EEF}" destId="{60838DFE-A322-4DC9-B89C-DAC7B09DDA59}" srcOrd="1" destOrd="0" presId="urn:microsoft.com/office/officeart/2008/layout/LinedList"/>
    <dgm:cxn modelId="{44280B19-3A05-4156-B237-CF242C115DD5}" type="presParOf" srcId="{22849C8C-9954-4176-B85D-2A96D2CADDC0}" destId="{96FBB5B2-4DCB-4361-9622-BC7A761916F2}" srcOrd="2" destOrd="0" presId="urn:microsoft.com/office/officeart/2008/layout/LinedList"/>
    <dgm:cxn modelId="{FD9F5C3D-363A-4093-A564-64D83ADE76D6}" type="presParOf" srcId="{22849C8C-9954-4176-B85D-2A96D2CADDC0}" destId="{41544B7C-A0B3-42FB-9F82-1DEBC15AF7D6}" srcOrd="3" destOrd="0" presId="urn:microsoft.com/office/officeart/2008/layout/LinedList"/>
    <dgm:cxn modelId="{0C5030CB-DDE4-484C-8C5A-1CE53F753BCE}" type="presParOf" srcId="{41544B7C-A0B3-42FB-9F82-1DEBC15AF7D6}" destId="{0047F559-E05B-4F01-BEEA-731A049F7651}" srcOrd="0" destOrd="0" presId="urn:microsoft.com/office/officeart/2008/layout/LinedList"/>
    <dgm:cxn modelId="{D7FE8D96-6F04-4CB0-BB5B-D8E1E340C966}" type="presParOf" srcId="{41544B7C-A0B3-42FB-9F82-1DEBC15AF7D6}" destId="{1FC927C9-DEB3-4BD0-8E31-FBFF545D2DE0}" srcOrd="1" destOrd="0" presId="urn:microsoft.com/office/officeart/2008/layout/LinedList"/>
    <dgm:cxn modelId="{405504AA-7931-4F01-B71A-6D0D5C119558}" type="presParOf" srcId="{22849C8C-9954-4176-B85D-2A96D2CADDC0}" destId="{F6D9F03F-C74B-41DA-87AA-9A1D4B68E819}" srcOrd="4" destOrd="0" presId="urn:microsoft.com/office/officeart/2008/layout/LinedList"/>
    <dgm:cxn modelId="{F2ACC17A-92C6-4C2E-B448-252A83A28512}" type="presParOf" srcId="{22849C8C-9954-4176-B85D-2A96D2CADDC0}" destId="{C9FFC642-5E88-471F-9F2C-65E11C0F9247}" srcOrd="5" destOrd="0" presId="urn:microsoft.com/office/officeart/2008/layout/LinedList"/>
    <dgm:cxn modelId="{B8495833-7E02-4A34-90D5-5AFF5D6AD2A1}" type="presParOf" srcId="{C9FFC642-5E88-471F-9F2C-65E11C0F9247}" destId="{E373C6D9-8B6F-431A-9A4A-AD321114DCCC}" srcOrd="0" destOrd="0" presId="urn:microsoft.com/office/officeart/2008/layout/LinedList"/>
    <dgm:cxn modelId="{48D3C84D-15AD-4DA9-9ECD-95997197B74F}" type="presParOf" srcId="{C9FFC642-5E88-471F-9F2C-65E11C0F9247}" destId="{0CE8C222-E163-496C-8E3B-F3FDA81BB2BA}" srcOrd="1" destOrd="0" presId="urn:microsoft.com/office/officeart/2008/layout/LinedList"/>
    <dgm:cxn modelId="{6497D476-6658-4918-9A04-715594C2CD49}" type="presParOf" srcId="{22849C8C-9954-4176-B85D-2A96D2CADDC0}" destId="{19342C13-C386-4590-B3C8-901EF43E164C}" srcOrd="6" destOrd="0" presId="urn:microsoft.com/office/officeart/2008/layout/LinedList"/>
    <dgm:cxn modelId="{2B0107AB-0FA8-486F-B094-849B34DDBA27}" type="presParOf" srcId="{22849C8C-9954-4176-B85D-2A96D2CADDC0}" destId="{428E01C0-547F-4081-932D-7FE168C9CD4C}" srcOrd="7" destOrd="0" presId="urn:microsoft.com/office/officeart/2008/layout/LinedList"/>
    <dgm:cxn modelId="{EA6BC6E6-6EE1-48A1-B8F2-31502BBDA4D1}" type="presParOf" srcId="{428E01C0-547F-4081-932D-7FE168C9CD4C}" destId="{07689BBC-D4D9-4E72-BA64-30AD3CBBFD15}" srcOrd="0" destOrd="0" presId="urn:microsoft.com/office/officeart/2008/layout/LinedList"/>
    <dgm:cxn modelId="{E7815FEE-5847-4FA7-9C88-C63F5104B71F}" type="presParOf" srcId="{428E01C0-547F-4081-932D-7FE168C9CD4C}" destId="{C2E6AAB8-2D84-4526-AC7B-DF9EA1B51C8D}" srcOrd="1" destOrd="0" presId="urn:microsoft.com/office/officeart/2008/layout/LinedList"/>
    <dgm:cxn modelId="{A678D2EF-7A97-4925-B132-9F57D8E2C6D3}" type="presParOf" srcId="{22849C8C-9954-4176-B85D-2A96D2CADDC0}" destId="{62EA5975-2F64-46AE-9BE7-60C1FD2A5859}" srcOrd="8" destOrd="0" presId="urn:microsoft.com/office/officeart/2008/layout/LinedList"/>
    <dgm:cxn modelId="{BE69DA5E-3827-4464-8829-FDDF28D7BC58}" type="presParOf" srcId="{22849C8C-9954-4176-B85D-2A96D2CADDC0}" destId="{54D99207-1F7B-4342-BE82-DD4B9FE06948}" srcOrd="9" destOrd="0" presId="urn:microsoft.com/office/officeart/2008/layout/LinedList"/>
    <dgm:cxn modelId="{B6F24C43-5AD6-4202-8BA5-EC4429D6B98E}" type="presParOf" srcId="{54D99207-1F7B-4342-BE82-DD4B9FE06948}" destId="{DBE43909-1977-45F9-8E47-B6C945B26E3F}" srcOrd="0" destOrd="0" presId="urn:microsoft.com/office/officeart/2008/layout/LinedList"/>
    <dgm:cxn modelId="{7E72E7F2-9515-4A42-9EED-3B54BFEDA573}" type="presParOf" srcId="{54D99207-1F7B-4342-BE82-DD4B9FE06948}" destId="{0CEDF713-7ED1-4B98-A0C2-13B79DF5BB70}" srcOrd="1" destOrd="0" presId="urn:microsoft.com/office/officeart/2008/layout/LinedList"/>
    <dgm:cxn modelId="{8CC11C38-77B1-428A-A34F-76502D860D12}" type="presParOf" srcId="{22849C8C-9954-4176-B85D-2A96D2CADDC0}" destId="{FBA0C7D9-AC20-4D31-8F08-73800F100218}" srcOrd="10" destOrd="0" presId="urn:microsoft.com/office/officeart/2008/layout/LinedList"/>
    <dgm:cxn modelId="{5BC8B4D7-D1C4-4AA9-BFB7-D978B3A886DB}" type="presParOf" srcId="{22849C8C-9954-4176-B85D-2A96D2CADDC0}" destId="{51D7EB0E-3804-444F-A5A0-69AC75645FC5}" srcOrd="11" destOrd="0" presId="urn:microsoft.com/office/officeart/2008/layout/LinedList"/>
    <dgm:cxn modelId="{8F8D5703-08EA-4C56-9F40-6F45C9102D3D}" type="presParOf" srcId="{51D7EB0E-3804-444F-A5A0-69AC75645FC5}" destId="{2F01D7EC-1B29-42D8-84B0-49CE84BE06FD}" srcOrd="0" destOrd="0" presId="urn:microsoft.com/office/officeart/2008/layout/LinedList"/>
    <dgm:cxn modelId="{3A32B3C1-CB8A-46BD-8284-95E14FFDF316}" type="presParOf" srcId="{51D7EB0E-3804-444F-A5A0-69AC75645FC5}" destId="{299F4DDB-C66B-4414-8DCB-72CAB1A8A87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259A0D0-A4D0-40AC-855B-C5EE8C1AB68C}" type="doc">
      <dgm:prSet loTypeId="urn:microsoft.com/office/officeart/2005/8/layout/process3" loCatId="process" qsTypeId="urn:microsoft.com/office/officeart/2005/8/quickstyle/simple4" qsCatId="simple" csTypeId="urn:microsoft.com/office/officeart/2005/8/colors/accent1_2" csCatId="accent1" phldr="1"/>
      <dgm:spPr/>
      <dgm:t>
        <a:bodyPr/>
        <a:lstStyle/>
        <a:p>
          <a:endParaRPr lang="en-ZA"/>
        </a:p>
      </dgm:t>
    </dgm:pt>
    <dgm:pt modelId="{56A9CFFD-7B64-4686-8400-AF26EDA8AB28}">
      <dgm:prSet phldrT="[Text]" custT="1"/>
      <dgm:spPr/>
      <dgm:t>
        <a:bodyPr/>
        <a:lstStyle/>
        <a:p>
          <a:r>
            <a:rPr lang="en-ZA" sz="2400" b="0" dirty="0">
              <a:effectLst>
                <a:outerShdw blurRad="38100" dist="38100" dir="2700000" algn="tl">
                  <a:srgbClr val="000000">
                    <a:alpha val="43137"/>
                  </a:srgbClr>
                </a:outerShdw>
              </a:effectLst>
            </a:rPr>
            <a:t>International</a:t>
          </a:r>
        </a:p>
      </dgm:t>
    </dgm:pt>
    <dgm:pt modelId="{A0361B44-E7EA-47DF-82B9-3A625EF192AD}" type="parTrans" cxnId="{570FED94-921A-4B32-84A5-93004EFCF66B}">
      <dgm:prSet/>
      <dgm:spPr/>
      <dgm:t>
        <a:bodyPr/>
        <a:lstStyle/>
        <a:p>
          <a:endParaRPr lang="en-ZA"/>
        </a:p>
      </dgm:t>
    </dgm:pt>
    <dgm:pt modelId="{E134BD85-490F-463F-91CA-DA9524342974}" type="sibTrans" cxnId="{570FED94-921A-4B32-84A5-93004EFCF66B}">
      <dgm:prSet/>
      <dgm:spPr/>
      <dgm:t>
        <a:bodyPr/>
        <a:lstStyle/>
        <a:p>
          <a:endParaRPr lang="en-ZA"/>
        </a:p>
      </dgm:t>
    </dgm:pt>
    <dgm:pt modelId="{6961A819-83AD-4339-B4A5-B71D22C87C79}">
      <dgm:prSet phldrT="[Text]" custT="1"/>
      <dgm:spPr/>
      <dgm:t>
        <a:bodyPr/>
        <a:lstStyle/>
        <a:p>
          <a:r>
            <a:rPr lang="en-ZA" sz="2400" dirty="0"/>
            <a:t>Crowdfunding</a:t>
          </a:r>
        </a:p>
      </dgm:t>
    </dgm:pt>
    <dgm:pt modelId="{AEA3EB9A-0987-4FB9-A226-109C2F2D27BD}" type="parTrans" cxnId="{23014583-6ED2-4F39-B26B-7AAB166D6CC4}">
      <dgm:prSet/>
      <dgm:spPr/>
      <dgm:t>
        <a:bodyPr/>
        <a:lstStyle/>
        <a:p>
          <a:endParaRPr lang="en-ZA"/>
        </a:p>
      </dgm:t>
    </dgm:pt>
    <dgm:pt modelId="{55BBFE13-EB1E-4F38-91E6-07A61D9B969A}" type="sibTrans" cxnId="{23014583-6ED2-4F39-B26B-7AAB166D6CC4}">
      <dgm:prSet/>
      <dgm:spPr/>
      <dgm:t>
        <a:bodyPr/>
        <a:lstStyle/>
        <a:p>
          <a:endParaRPr lang="en-ZA"/>
        </a:p>
      </dgm:t>
    </dgm:pt>
    <dgm:pt modelId="{3BFE22F0-FE06-4085-8523-15CB8F66B8DD}">
      <dgm:prSet phldrT="[Text]" custT="1"/>
      <dgm:spPr/>
      <dgm:t>
        <a:bodyPr/>
        <a:lstStyle/>
        <a:p>
          <a:r>
            <a:rPr lang="en-ZA" sz="2400" b="0" dirty="0">
              <a:effectLst>
                <a:outerShdw blurRad="38100" dist="38100" dir="2700000" algn="tl">
                  <a:srgbClr val="000000">
                    <a:alpha val="43137"/>
                  </a:srgbClr>
                </a:outerShdw>
              </a:effectLst>
            </a:rPr>
            <a:t>Regional</a:t>
          </a:r>
        </a:p>
      </dgm:t>
    </dgm:pt>
    <dgm:pt modelId="{F049FF41-5394-4A15-9DAF-4D805DD76515}" type="parTrans" cxnId="{3956781B-5A26-4B11-A244-1E531967F393}">
      <dgm:prSet/>
      <dgm:spPr/>
      <dgm:t>
        <a:bodyPr/>
        <a:lstStyle/>
        <a:p>
          <a:endParaRPr lang="en-ZA"/>
        </a:p>
      </dgm:t>
    </dgm:pt>
    <dgm:pt modelId="{DB6D3BC3-93F4-4D92-8E1B-7A76845549A9}" type="sibTrans" cxnId="{3956781B-5A26-4B11-A244-1E531967F393}">
      <dgm:prSet/>
      <dgm:spPr/>
      <dgm:t>
        <a:bodyPr/>
        <a:lstStyle/>
        <a:p>
          <a:endParaRPr lang="en-ZA"/>
        </a:p>
      </dgm:t>
    </dgm:pt>
    <dgm:pt modelId="{FA5AB7A2-8344-4E56-8977-977BCCE77C26}">
      <dgm:prSet phldrT="[Text]" custT="1"/>
      <dgm:spPr/>
      <dgm:t>
        <a:bodyPr/>
        <a:lstStyle/>
        <a:p>
          <a:r>
            <a:rPr lang="en-ZA" sz="2400" dirty="0"/>
            <a:t>European Union</a:t>
          </a:r>
        </a:p>
      </dgm:t>
    </dgm:pt>
    <dgm:pt modelId="{EE18E1A5-7356-4B82-B4A9-E5F6C4747300}" type="parTrans" cxnId="{1083C7AA-FF77-4CAC-9DDA-CBC3D3D76595}">
      <dgm:prSet/>
      <dgm:spPr/>
      <dgm:t>
        <a:bodyPr/>
        <a:lstStyle/>
        <a:p>
          <a:endParaRPr lang="en-ZA"/>
        </a:p>
      </dgm:t>
    </dgm:pt>
    <dgm:pt modelId="{5F34BEA3-EBE1-46C9-9BA2-B614C1363032}" type="sibTrans" cxnId="{1083C7AA-FF77-4CAC-9DDA-CBC3D3D76595}">
      <dgm:prSet/>
      <dgm:spPr/>
      <dgm:t>
        <a:bodyPr/>
        <a:lstStyle/>
        <a:p>
          <a:endParaRPr lang="en-ZA"/>
        </a:p>
      </dgm:t>
    </dgm:pt>
    <dgm:pt modelId="{E7BB55A2-B336-4D96-8F41-54CA144F5A49}">
      <dgm:prSet phldrT="[Text]" custT="1"/>
      <dgm:spPr/>
      <dgm:t>
        <a:bodyPr/>
        <a:lstStyle/>
        <a:p>
          <a:r>
            <a:rPr lang="en-ZA" sz="2400" b="0" dirty="0">
              <a:effectLst>
                <a:outerShdw blurRad="38100" dist="38100" dir="2700000" algn="tl">
                  <a:srgbClr val="000000">
                    <a:alpha val="43137"/>
                  </a:srgbClr>
                </a:outerShdw>
              </a:effectLst>
            </a:rPr>
            <a:t>National</a:t>
          </a:r>
        </a:p>
      </dgm:t>
    </dgm:pt>
    <dgm:pt modelId="{66E91E90-6C79-415B-A4AE-902DC6E5B097}" type="parTrans" cxnId="{57CEB12A-8D6A-4CD4-BC90-B755DAC0478A}">
      <dgm:prSet/>
      <dgm:spPr/>
      <dgm:t>
        <a:bodyPr/>
        <a:lstStyle/>
        <a:p>
          <a:endParaRPr lang="en-ZA"/>
        </a:p>
      </dgm:t>
    </dgm:pt>
    <dgm:pt modelId="{8821F66E-BDBF-4C77-8DF3-44066AB8091D}" type="sibTrans" cxnId="{57CEB12A-8D6A-4CD4-BC90-B755DAC0478A}">
      <dgm:prSet/>
      <dgm:spPr/>
      <dgm:t>
        <a:bodyPr/>
        <a:lstStyle/>
        <a:p>
          <a:endParaRPr lang="en-ZA"/>
        </a:p>
      </dgm:t>
    </dgm:pt>
    <dgm:pt modelId="{446CD04D-25C7-41D2-9889-667051414F5D}">
      <dgm:prSet phldrT="[Text]" custT="1"/>
      <dgm:spPr/>
      <dgm:t>
        <a:bodyPr/>
        <a:lstStyle/>
        <a:p>
          <a:r>
            <a:rPr lang="en-ZA" sz="2400" dirty="0"/>
            <a:t>Local community funds, trusts, and grants</a:t>
          </a:r>
        </a:p>
      </dgm:t>
    </dgm:pt>
    <dgm:pt modelId="{D52AB2C0-956F-4DD2-8BE4-D6EC24B1AC8A}" type="parTrans" cxnId="{DAF9F255-586F-4F37-95E0-C458775B19A2}">
      <dgm:prSet/>
      <dgm:spPr/>
      <dgm:t>
        <a:bodyPr/>
        <a:lstStyle/>
        <a:p>
          <a:endParaRPr lang="en-ZA"/>
        </a:p>
      </dgm:t>
    </dgm:pt>
    <dgm:pt modelId="{D54EAB31-435E-4035-B643-27D99C88422D}" type="sibTrans" cxnId="{DAF9F255-586F-4F37-95E0-C458775B19A2}">
      <dgm:prSet/>
      <dgm:spPr/>
      <dgm:t>
        <a:bodyPr/>
        <a:lstStyle/>
        <a:p>
          <a:endParaRPr lang="en-ZA"/>
        </a:p>
      </dgm:t>
    </dgm:pt>
    <dgm:pt modelId="{0BB19AC7-1314-4E8B-B7CF-E6B1F8D3A460}">
      <dgm:prSet phldrT="[Text]" custT="1"/>
      <dgm:spPr/>
      <dgm:t>
        <a:bodyPr/>
        <a:lstStyle/>
        <a:p>
          <a:r>
            <a:rPr lang="en-ZA" sz="2400" dirty="0"/>
            <a:t>Cooperate funding</a:t>
          </a:r>
        </a:p>
      </dgm:t>
    </dgm:pt>
    <dgm:pt modelId="{AE79331A-AF5E-48E0-8211-587383CED826}" type="parTrans" cxnId="{3C49B22C-3431-4947-8663-C08C8D70FEB3}">
      <dgm:prSet/>
      <dgm:spPr/>
      <dgm:t>
        <a:bodyPr/>
        <a:lstStyle/>
        <a:p>
          <a:endParaRPr lang="en-ZA"/>
        </a:p>
      </dgm:t>
    </dgm:pt>
    <dgm:pt modelId="{9AAFB960-E548-4CEB-8565-9A7F15A12A9B}" type="sibTrans" cxnId="{3C49B22C-3431-4947-8663-C08C8D70FEB3}">
      <dgm:prSet/>
      <dgm:spPr/>
      <dgm:t>
        <a:bodyPr/>
        <a:lstStyle/>
        <a:p>
          <a:endParaRPr lang="en-ZA"/>
        </a:p>
      </dgm:t>
    </dgm:pt>
    <dgm:pt modelId="{B9FB4D38-7948-4C85-92AB-30BFB14B0A1F}">
      <dgm:prSet phldrT="[Text]" custT="1"/>
      <dgm:spPr/>
      <dgm:t>
        <a:bodyPr/>
        <a:lstStyle/>
        <a:p>
          <a:r>
            <a:rPr lang="en-ZA" sz="2400" dirty="0"/>
            <a:t>Research and sustainability</a:t>
          </a:r>
        </a:p>
      </dgm:t>
    </dgm:pt>
    <dgm:pt modelId="{87719FF3-7C98-48D8-AA36-50A2715B0E50}" type="parTrans" cxnId="{4AF62F4B-B177-4F4C-9F34-36926A9EF533}">
      <dgm:prSet/>
      <dgm:spPr/>
      <dgm:t>
        <a:bodyPr/>
        <a:lstStyle/>
        <a:p>
          <a:endParaRPr lang="en-ZA"/>
        </a:p>
      </dgm:t>
    </dgm:pt>
    <dgm:pt modelId="{6280B62C-77A0-4870-B34F-67C6BA516878}" type="sibTrans" cxnId="{4AF62F4B-B177-4F4C-9F34-36926A9EF533}">
      <dgm:prSet/>
      <dgm:spPr/>
      <dgm:t>
        <a:bodyPr/>
        <a:lstStyle/>
        <a:p>
          <a:endParaRPr lang="en-ZA"/>
        </a:p>
      </dgm:t>
    </dgm:pt>
    <dgm:pt modelId="{09CDBE1E-CEE5-49D9-B798-55FEC52C89F5}">
      <dgm:prSet phldrT="[Text]" custT="1"/>
      <dgm:spPr/>
      <dgm:t>
        <a:bodyPr/>
        <a:lstStyle/>
        <a:p>
          <a:r>
            <a:rPr lang="en-ZA" sz="2400" dirty="0"/>
            <a:t>Tenders and grants</a:t>
          </a:r>
        </a:p>
      </dgm:t>
    </dgm:pt>
    <dgm:pt modelId="{7A700BE8-F299-4A39-9E62-A0057A10C757}" type="parTrans" cxnId="{377B8001-833C-4682-87B6-FEE8A13BEB1E}">
      <dgm:prSet/>
      <dgm:spPr/>
      <dgm:t>
        <a:bodyPr/>
        <a:lstStyle/>
        <a:p>
          <a:endParaRPr lang="en-ZA"/>
        </a:p>
      </dgm:t>
    </dgm:pt>
    <dgm:pt modelId="{C33A5FEB-7328-42BF-9160-0CDE6E76E186}" type="sibTrans" cxnId="{377B8001-833C-4682-87B6-FEE8A13BEB1E}">
      <dgm:prSet/>
      <dgm:spPr/>
      <dgm:t>
        <a:bodyPr/>
        <a:lstStyle/>
        <a:p>
          <a:endParaRPr lang="en-ZA"/>
        </a:p>
      </dgm:t>
    </dgm:pt>
    <dgm:pt modelId="{5E145E3C-F7B6-4BF0-A665-9A7603AC6FCF}">
      <dgm:prSet phldrT="[Text]" custT="1"/>
      <dgm:spPr/>
      <dgm:t>
        <a:bodyPr/>
        <a:lstStyle/>
        <a:p>
          <a:r>
            <a:rPr lang="en-ZA" sz="2400" dirty="0"/>
            <a:t>Erasmus +</a:t>
          </a:r>
        </a:p>
      </dgm:t>
    </dgm:pt>
    <dgm:pt modelId="{67419517-040F-45B2-AE86-21947B7B22C6}" type="parTrans" cxnId="{D44399EB-B657-484C-8E72-1C53EF11EACB}">
      <dgm:prSet/>
      <dgm:spPr/>
      <dgm:t>
        <a:bodyPr/>
        <a:lstStyle/>
        <a:p>
          <a:endParaRPr lang="en-ZA"/>
        </a:p>
      </dgm:t>
    </dgm:pt>
    <dgm:pt modelId="{A94F47B5-F290-4DCF-A7B5-BEAB4BBDA230}" type="sibTrans" cxnId="{D44399EB-B657-484C-8E72-1C53EF11EACB}">
      <dgm:prSet/>
      <dgm:spPr/>
      <dgm:t>
        <a:bodyPr/>
        <a:lstStyle/>
        <a:p>
          <a:endParaRPr lang="en-ZA"/>
        </a:p>
      </dgm:t>
    </dgm:pt>
    <dgm:pt modelId="{AE186394-776C-4AD8-8666-23E7075F02EF}">
      <dgm:prSet phldrT="[Text]" custT="1"/>
      <dgm:spPr/>
      <dgm:t>
        <a:bodyPr/>
        <a:lstStyle/>
        <a:p>
          <a:r>
            <a:rPr lang="en-ZA" sz="2400" dirty="0"/>
            <a:t>Horizon 2020</a:t>
          </a:r>
        </a:p>
      </dgm:t>
    </dgm:pt>
    <dgm:pt modelId="{67BEA3C4-D0B5-4C85-9463-F2A8DC05E8D8}" type="parTrans" cxnId="{F9969F61-C787-4BF5-934F-504FD5C4468E}">
      <dgm:prSet/>
      <dgm:spPr/>
      <dgm:t>
        <a:bodyPr/>
        <a:lstStyle/>
        <a:p>
          <a:endParaRPr lang="en-ZA"/>
        </a:p>
      </dgm:t>
    </dgm:pt>
    <dgm:pt modelId="{0BF8B0FB-2D6B-49D9-883F-057F7AFA4D95}" type="sibTrans" cxnId="{F9969F61-C787-4BF5-934F-504FD5C4468E}">
      <dgm:prSet/>
      <dgm:spPr/>
      <dgm:t>
        <a:bodyPr/>
        <a:lstStyle/>
        <a:p>
          <a:endParaRPr lang="en-ZA"/>
        </a:p>
      </dgm:t>
    </dgm:pt>
    <dgm:pt modelId="{97E5E462-894D-44C3-90DF-F76F663EBFEC}">
      <dgm:prSet phldrT="[Text]" custT="1"/>
      <dgm:spPr/>
      <dgm:t>
        <a:bodyPr/>
        <a:lstStyle/>
        <a:p>
          <a:r>
            <a:rPr lang="en-ZA" sz="2400" dirty="0"/>
            <a:t>Cooperate funding</a:t>
          </a:r>
        </a:p>
      </dgm:t>
    </dgm:pt>
    <dgm:pt modelId="{294AAB2F-0B8E-4524-9FDC-C3A3D47258D4}" type="parTrans" cxnId="{E55C99B8-7EF1-4C49-B40C-7A1339DBC65B}">
      <dgm:prSet/>
      <dgm:spPr/>
      <dgm:t>
        <a:bodyPr/>
        <a:lstStyle/>
        <a:p>
          <a:endParaRPr lang="en-ZA"/>
        </a:p>
      </dgm:t>
    </dgm:pt>
    <dgm:pt modelId="{88A92CF8-0409-43A1-B76A-864931562C5B}" type="sibTrans" cxnId="{E55C99B8-7EF1-4C49-B40C-7A1339DBC65B}">
      <dgm:prSet/>
      <dgm:spPr/>
      <dgm:t>
        <a:bodyPr/>
        <a:lstStyle/>
        <a:p>
          <a:endParaRPr lang="en-ZA"/>
        </a:p>
      </dgm:t>
    </dgm:pt>
    <dgm:pt modelId="{6C9EBD57-9179-43D5-B8CA-F5B26AAF605A}" type="pres">
      <dgm:prSet presAssocID="{F259A0D0-A4D0-40AC-855B-C5EE8C1AB68C}" presName="linearFlow" presStyleCnt="0">
        <dgm:presLayoutVars>
          <dgm:dir/>
          <dgm:animLvl val="lvl"/>
          <dgm:resizeHandles val="exact"/>
        </dgm:presLayoutVars>
      </dgm:prSet>
      <dgm:spPr/>
    </dgm:pt>
    <dgm:pt modelId="{A509E49F-BAEC-4746-9450-4852274F7A03}" type="pres">
      <dgm:prSet presAssocID="{56A9CFFD-7B64-4686-8400-AF26EDA8AB28}" presName="composite" presStyleCnt="0"/>
      <dgm:spPr/>
    </dgm:pt>
    <dgm:pt modelId="{AAC9BA34-FFAD-42D5-9543-9A663CB50DBB}" type="pres">
      <dgm:prSet presAssocID="{56A9CFFD-7B64-4686-8400-AF26EDA8AB28}" presName="parTx" presStyleLbl="node1" presStyleIdx="0" presStyleCnt="3">
        <dgm:presLayoutVars>
          <dgm:chMax val="0"/>
          <dgm:chPref val="0"/>
          <dgm:bulletEnabled val="1"/>
        </dgm:presLayoutVars>
      </dgm:prSet>
      <dgm:spPr/>
    </dgm:pt>
    <dgm:pt modelId="{E4E83676-C8B7-4EC6-AAE6-CBA969592ADC}" type="pres">
      <dgm:prSet presAssocID="{56A9CFFD-7B64-4686-8400-AF26EDA8AB28}" presName="parSh" presStyleLbl="node1" presStyleIdx="0" presStyleCnt="3"/>
      <dgm:spPr/>
    </dgm:pt>
    <dgm:pt modelId="{7729360B-FDFB-481E-A543-520B70BFD210}" type="pres">
      <dgm:prSet presAssocID="{56A9CFFD-7B64-4686-8400-AF26EDA8AB28}" presName="desTx" presStyleLbl="fgAcc1" presStyleIdx="0" presStyleCnt="3" custScaleX="103641">
        <dgm:presLayoutVars>
          <dgm:bulletEnabled val="1"/>
        </dgm:presLayoutVars>
      </dgm:prSet>
      <dgm:spPr/>
    </dgm:pt>
    <dgm:pt modelId="{740BD144-6659-4897-B12B-9F57EB1BF0E1}" type="pres">
      <dgm:prSet presAssocID="{E134BD85-490F-463F-91CA-DA9524342974}" presName="sibTrans" presStyleLbl="sibTrans2D1" presStyleIdx="0" presStyleCnt="2"/>
      <dgm:spPr/>
    </dgm:pt>
    <dgm:pt modelId="{578FF1BC-F71D-42B3-B5FE-18FD7AE3B452}" type="pres">
      <dgm:prSet presAssocID="{E134BD85-490F-463F-91CA-DA9524342974}" presName="connTx" presStyleLbl="sibTrans2D1" presStyleIdx="0" presStyleCnt="2"/>
      <dgm:spPr/>
    </dgm:pt>
    <dgm:pt modelId="{0904C63D-342D-4F67-B150-EE80EBBB5E6A}" type="pres">
      <dgm:prSet presAssocID="{3BFE22F0-FE06-4085-8523-15CB8F66B8DD}" presName="composite" presStyleCnt="0"/>
      <dgm:spPr/>
    </dgm:pt>
    <dgm:pt modelId="{61D1D772-1A1E-4D04-A133-BB4F324576EB}" type="pres">
      <dgm:prSet presAssocID="{3BFE22F0-FE06-4085-8523-15CB8F66B8DD}" presName="parTx" presStyleLbl="node1" presStyleIdx="0" presStyleCnt="3">
        <dgm:presLayoutVars>
          <dgm:chMax val="0"/>
          <dgm:chPref val="0"/>
          <dgm:bulletEnabled val="1"/>
        </dgm:presLayoutVars>
      </dgm:prSet>
      <dgm:spPr/>
    </dgm:pt>
    <dgm:pt modelId="{6007F811-FAE9-441B-AB30-193E78B4364A}" type="pres">
      <dgm:prSet presAssocID="{3BFE22F0-FE06-4085-8523-15CB8F66B8DD}" presName="parSh" presStyleLbl="node1" presStyleIdx="1" presStyleCnt="3"/>
      <dgm:spPr/>
    </dgm:pt>
    <dgm:pt modelId="{2B1200DB-8001-451A-9300-064AA300C5DA}" type="pres">
      <dgm:prSet presAssocID="{3BFE22F0-FE06-4085-8523-15CB8F66B8DD}" presName="desTx" presStyleLbl="fgAcc1" presStyleIdx="1" presStyleCnt="3" custScaleX="103641">
        <dgm:presLayoutVars>
          <dgm:bulletEnabled val="1"/>
        </dgm:presLayoutVars>
      </dgm:prSet>
      <dgm:spPr/>
    </dgm:pt>
    <dgm:pt modelId="{0350F97D-DE6C-4B2A-AAE3-920EBE59C46A}" type="pres">
      <dgm:prSet presAssocID="{DB6D3BC3-93F4-4D92-8E1B-7A76845549A9}" presName="sibTrans" presStyleLbl="sibTrans2D1" presStyleIdx="1" presStyleCnt="2"/>
      <dgm:spPr/>
    </dgm:pt>
    <dgm:pt modelId="{29B0BE46-7321-402D-9A10-1CF773382910}" type="pres">
      <dgm:prSet presAssocID="{DB6D3BC3-93F4-4D92-8E1B-7A76845549A9}" presName="connTx" presStyleLbl="sibTrans2D1" presStyleIdx="1" presStyleCnt="2"/>
      <dgm:spPr/>
    </dgm:pt>
    <dgm:pt modelId="{E790FE7E-692E-4378-9953-A7C91E78A5DA}" type="pres">
      <dgm:prSet presAssocID="{E7BB55A2-B336-4D96-8F41-54CA144F5A49}" presName="composite" presStyleCnt="0"/>
      <dgm:spPr/>
    </dgm:pt>
    <dgm:pt modelId="{50B0695B-A213-4855-B212-A31136EAE148}" type="pres">
      <dgm:prSet presAssocID="{E7BB55A2-B336-4D96-8F41-54CA144F5A49}" presName="parTx" presStyleLbl="node1" presStyleIdx="1" presStyleCnt="3">
        <dgm:presLayoutVars>
          <dgm:chMax val="0"/>
          <dgm:chPref val="0"/>
          <dgm:bulletEnabled val="1"/>
        </dgm:presLayoutVars>
      </dgm:prSet>
      <dgm:spPr/>
    </dgm:pt>
    <dgm:pt modelId="{0F3FE30F-7161-4843-81B0-0A460F5B1946}" type="pres">
      <dgm:prSet presAssocID="{E7BB55A2-B336-4D96-8F41-54CA144F5A49}" presName="parSh" presStyleLbl="node1" presStyleIdx="2" presStyleCnt="3"/>
      <dgm:spPr/>
    </dgm:pt>
    <dgm:pt modelId="{2A8A09CF-AD68-4706-AFBF-AA779DA66444}" type="pres">
      <dgm:prSet presAssocID="{E7BB55A2-B336-4D96-8F41-54CA144F5A49}" presName="desTx" presStyleLbl="fgAcc1" presStyleIdx="2" presStyleCnt="3" custScaleX="103641">
        <dgm:presLayoutVars>
          <dgm:bulletEnabled val="1"/>
        </dgm:presLayoutVars>
      </dgm:prSet>
      <dgm:spPr/>
    </dgm:pt>
  </dgm:ptLst>
  <dgm:cxnLst>
    <dgm:cxn modelId="{377B8001-833C-4682-87B6-FEE8A13BEB1E}" srcId="{56A9CFFD-7B64-4686-8400-AF26EDA8AB28}" destId="{09CDBE1E-CEE5-49D9-B798-55FEC52C89F5}" srcOrd="3" destOrd="0" parTransId="{7A700BE8-F299-4A39-9E62-A0057A10C757}" sibTransId="{C33A5FEB-7328-42BF-9160-0CDE6E76E186}"/>
    <dgm:cxn modelId="{A822A302-F33F-4CB2-98FC-07A469EB0F45}" type="presOf" srcId="{E7BB55A2-B336-4D96-8F41-54CA144F5A49}" destId="{0F3FE30F-7161-4843-81B0-0A460F5B1946}" srcOrd="1" destOrd="0" presId="urn:microsoft.com/office/officeart/2005/8/layout/process3"/>
    <dgm:cxn modelId="{36C5A408-0160-4960-8BEA-1B6EF2CC1D69}" type="presOf" srcId="{E7BB55A2-B336-4D96-8F41-54CA144F5A49}" destId="{50B0695B-A213-4855-B212-A31136EAE148}" srcOrd="0" destOrd="0" presId="urn:microsoft.com/office/officeart/2005/8/layout/process3"/>
    <dgm:cxn modelId="{58309B0A-F219-4883-B97B-458DBFABC4FB}" type="presOf" srcId="{AE186394-776C-4AD8-8666-23E7075F02EF}" destId="{2B1200DB-8001-451A-9300-064AA300C5DA}" srcOrd="0" destOrd="2" presId="urn:microsoft.com/office/officeart/2005/8/layout/process3"/>
    <dgm:cxn modelId="{2E55B415-E7AE-4211-B345-DB395F2D3A2A}" type="presOf" srcId="{6961A819-83AD-4339-B4A5-B71D22C87C79}" destId="{7729360B-FDFB-481E-A543-520B70BFD210}" srcOrd="0" destOrd="0" presId="urn:microsoft.com/office/officeart/2005/8/layout/process3"/>
    <dgm:cxn modelId="{94C8461A-CC06-41FA-BD9C-1B53FBFD7EE1}" type="presOf" srcId="{DB6D3BC3-93F4-4D92-8E1B-7A76845549A9}" destId="{0350F97D-DE6C-4B2A-AAE3-920EBE59C46A}" srcOrd="0" destOrd="0" presId="urn:microsoft.com/office/officeart/2005/8/layout/process3"/>
    <dgm:cxn modelId="{3956781B-5A26-4B11-A244-1E531967F393}" srcId="{F259A0D0-A4D0-40AC-855B-C5EE8C1AB68C}" destId="{3BFE22F0-FE06-4085-8523-15CB8F66B8DD}" srcOrd="1" destOrd="0" parTransId="{F049FF41-5394-4A15-9DAF-4D805DD76515}" sibTransId="{DB6D3BC3-93F4-4D92-8E1B-7A76845549A9}"/>
    <dgm:cxn modelId="{57CEB12A-8D6A-4CD4-BC90-B755DAC0478A}" srcId="{F259A0D0-A4D0-40AC-855B-C5EE8C1AB68C}" destId="{E7BB55A2-B336-4D96-8F41-54CA144F5A49}" srcOrd="2" destOrd="0" parTransId="{66E91E90-6C79-415B-A4AE-902DC6E5B097}" sibTransId="{8821F66E-BDBF-4C77-8DF3-44066AB8091D}"/>
    <dgm:cxn modelId="{3C49B22C-3431-4947-8663-C08C8D70FEB3}" srcId="{56A9CFFD-7B64-4686-8400-AF26EDA8AB28}" destId="{0BB19AC7-1314-4E8B-B7CF-E6B1F8D3A460}" srcOrd="1" destOrd="0" parTransId="{AE79331A-AF5E-48E0-8211-587383CED826}" sibTransId="{9AAFB960-E548-4CEB-8565-9A7F15A12A9B}"/>
    <dgm:cxn modelId="{C3968A2E-FABA-4F6A-A516-86B9C0F9E8BD}" type="presOf" srcId="{3BFE22F0-FE06-4085-8523-15CB8F66B8DD}" destId="{6007F811-FAE9-441B-AB30-193E78B4364A}" srcOrd="1" destOrd="0" presId="urn:microsoft.com/office/officeart/2005/8/layout/process3"/>
    <dgm:cxn modelId="{DA03DF31-7490-4023-8D5D-0E280E9D492C}" type="presOf" srcId="{B9FB4D38-7948-4C85-92AB-30BFB14B0A1F}" destId="{7729360B-FDFB-481E-A543-520B70BFD210}" srcOrd="0" destOrd="2" presId="urn:microsoft.com/office/officeart/2005/8/layout/process3"/>
    <dgm:cxn modelId="{8A1E275C-9E0C-432B-9388-89A834BA2A5F}" type="presOf" srcId="{5E145E3C-F7B6-4BF0-A665-9A7603AC6FCF}" destId="{2B1200DB-8001-451A-9300-064AA300C5DA}" srcOrd="0" destOrd="1" presId="urn:microsoft.com/office/officeart/2005/8/layout/process3"/>
    <dgm:cxn modelId="{F9969F61-C787-4BF5-934F-504FD5C4468E}" srcId="{3BFE22F0-FE06-4085-8523-15CB8F66B8DD}" destId="{AE186394-776C-4AD8-8666-23E7075F02EF}" srcOrd="2" destOrd="0" parTransId="{67BEA3C4-D0B5-4C85-9463-F2A8DC05E8D8}" sibTransId="{0BF8B0FB-2D6B-49D9-883F-057F7AFA4D95}"/>
    <dgm:cxn modelId="{86DEEE66-B4E0-4194-ADD7-B7DF865FF2C7}" type="presOf" srcId="{0BB19AC7-1314-4E8B-B7CF-E6B1F8D3A460}" destId="{7729360B-FDFB-481E-A543-520B70BFD210}" srcOrd="0" destOrd="1" presId="urn:microsoft.com/office/officeart/2005/8/layout/process3"/>
    <dgm:cxn modelId="{4AF62F4B-B177-4F4C-9F34-36926A9EF533}" srcId="{56A9CFFD-7B64-4686-8400-AF26EDA8AB28}" destId="{B9FB4D38-7948-4C85-92AB-30BFB14B0A1F}" srcOrd="2" destOrd="0" parTransId="{87719FF3-7C98-48D8-AA36-50A2715B0E50}" sibTransId="{6280B62C-77A0-4870-B34F-67C6BA516878}"/>
    <dgm:cxn modelId="{9DB5584E-0F47-42C0-A16F-D9FEA1BB307D}" type="presOf" srcId="{97E5E462-894D-44C3-90DF-F76F663EBFEC}" destId="{2A8A09CF-AD68-4706-AFBF-AA779DA66444}" srcOrd="0" destOrd="1" presId="urn:microsoft.com/office/officeart/2005/8/layout/process3"/>
    <dgm:cxn modelId="{59F4F851-DB99-49FF-BB9B-36E17883C31B}" type="presOf" srcId="{FA5AB7A2-8344-4E56-8977-977BCCE77C26}" destId="{2B1200DB-8001-451A-9300-064AA300C5DA}" srcOrd="0" destOrd="0" presId="urn:microsoft.com/office/officeart/2005/8/layout/process3"/>
    <dgm:cxn modelId="{DAF9F255-586F-4F37-95E0-C458775B19A2}" srcId="{E7BB55A2-B336-4D96-8F41-54CA144F5A49}" destId="{446CD04D-25C7-41D2-9889-667051414F5D}" srcOrd="0" destOrd="0" parTransId="{D52AB2C0-956F-4DD2-8BE4-D6EC24B1AC8A}" sibTransId="{D54EAB31-435E-4035-B643-27D99C88422D}"/>
    <dgm:cxn modelId="{10629F81-EEA6-44AD-AA04-5FC958E52C59}" type="presOf" srcId="{E134BD85-490F-463F-91CA-DA9524342974}" destId="{740BD144-6659-4897-B12B-9F57EB1BF0E1}" srcOrd="0" destOrd="0" presId="urn:microsoft.com/office/officeart/2005/8/layout/process3"/>
    <dgm:cxn modelId="{23014583-6ED2-4F39-B26B-7AAB166D6CC4}" srcId="{56A9CFFD-7B64-4686-8400-AF26EDA8AB28}" destId="{6961A819-83AD-4339-B4A5-B71D22C87C79}" srcOrd="0" destOrd="0" parTransId="{AEA3EB9A-0987-4FB9-A226-109C2F2D27BD}" sibTransId="{55BBFE13-EB1E-4F38-91E6-07A61D9B969A}"/>
    <dgm:cxn modelId="{71CA268B-4624-4A2D-8A3D-2F3ADD8E04B8}" type="presOf" srcId="{56A9CFFD-7B64-4686-8400-AF26EDA8AB28}" destId="{AAC9BA34-FFAD-42D5-9543-9A663CB50DBB}" srcOrd="0" destOrd="0" presId="urn:microsoft.com/office/officeart/2005/8/layout/process3"/>
    <dgm:cxn modelId="{1BC22A8C-90B8-4CDB-8A65-156F7B7C7CC4}" type="presOf" srcId="{09CDBE1E-CEE5-49D9-B798-55FEC52C89F5}" destId="{7729360B-FDFB-481E-A543-520B70BFD210}" srcOrd="0" destOrd="3" presId="urn:microsoft.com/office/officeart/2005/8/layout/process3"/>
    <dgm:cxn modelId="{23C1D78E-3608-4987-8578-CE0CBEF2703B}" type="presOf" srcId="{F259A0D0-A4D0-40AC-855B-C5EE8C1AB68C}" destId="{6C9EBD57-9179-43D5-B8CA-F5B26AAF605A}" srcOrd="0" destOrd="0" presId="urn:microsoft.com/office/officeart/2005/8/layout/process3"/>
    <dgm:cxn modelId="{570FED94-921A-4B32-84A5-93004EFCF66B}" srcId="{F259A0D0-A4D0-40AC-855B-C5EE8C1AB68C}" destId="{56A9CFFD-7B64-4686-8400-AF26EDA8AB28}" srcOrd="0" destOrd="0" parTransId="{A0361B44-E7EA-47DF-82B9-3A625EF192AD}" sibTransId="{E134BD85-490F-463F-91CA-DA9524342974}"/>
    <dgm:cxn modelId="{65B383A5-97DB-4EB1-9656-DBFBD871A479}" type="presOf" srcId="{446CD04D-25C7-41D2-9889-667051414F5D}" destId="{2A8A09CF-AD68-4706-AFBF-AA779DA66444}" srcOrd="0" destOrd="0" presId="urn:microsoft.com/office/officeart/2005/8/layout/process3"/>
    <dgm:cxn modelId="{1083C7AA-FF77-4CAC-9DDA-CBC3D3D76595}" srcId="{3BFE22F0-FE06-4085-8523-15CB8F66B8DD}" destId="{FA5AB7A2-8344-4E56-8977-977BCCE77C26}" srcOrd="0" destOrd="0" parTransId="{EE18E1A5-7356-4B82-B4A9-E5F6C4747300}" sibTransId="{5F34BEA3-EBE1-46C9-9BA2-B614C1363032}"/>
    <dgm:cxn modelId="{E55C99B8-7EF1-4C49-B40C-7A1339DBC65B}" srcId="{E7BB55A2-B336-4D96-8F41-54CA144F5A49}" destId="{97E5E462-894D-44C3-90DF-F76F663EBFEC}" srcOrd="1" destOrd="0" parTransId="{294AAB2F-0B8E-4524-9FDC-C3A3D47258D4}" sibTransId="{88A92CF8-0409-43A1-B76A-864931562C5B}"/>
    <dgm:cxn modelId="{DE960BD3-906F-4A6A-B9F0-02ED548C3560}" type="presOf" srcId="{56A9CFFD-7B64-4686-8400-AF26EDA8AB28}" destId="{E4E83676-C8B7-4EC6-AAE6-CBA969592ADC}" srcOrd="1" destOrd="0" presId="urn:microsoft.com/office/officeart/2005/8/layout/process3"/>
    <dgm:cxn modelId="{DD6DE3D6-85A2-4B6F-9E80-9BF662DB24F7}" type="presOf" srcId="{3BFE22F0-FE06-4085-8523-15CB8F66B8DD}" destId="{61D1D772-1A1E-4D04-A133-BB4F324576EB}" srcOrd="0" destOrd="0" presId="urn:microsoft.com/office/officeart/2005/8/layout/process3"/>
    <dgm:cxn modelId="{0235FEDD-376E-4F6E-92C0-35CF4611F24E}" type="presOf" srcId="{DB6D3BC3-93F4-4D92-8E1B-7A76845549A9}" destId="{29B0BE46-7321-402D-9A10-1CF773382910}" srcOrd="1" destOrd="0" presId="urn:microsoft.com/office/officeart/2005/8/layout/process3"/>
    <dgm:cxn modelId="{D44399EB-B657-484C-8E72-1C53EF11EACB}" srcId="{3BFE22F0-FE06-4085-8523-15CB8F66B8DD}" destId="{5E145E3C-F7B6-4BF0-A665-9A7603AC6FCF}" srcOrd="1" destOrd="0" parTransId="{67419517-040F-45B2-AE86-21947B7B22C6}" sibTransId="{A94F47B5-F290-4DCF-A7B5-BEAB4BBDA230}"/>
    <dgm:cxn modelId="{AA93DCED-0C18-4DE5-996F-94D6056F548F}" type="presOf" srcId="{E134BD85-490F-463F-91CA-DA9524342974}" destId="{578FF1BC-F71D-42B3-B5FE-18FD7AE3B452}" srcOrd="1" destOrd="0" presId="urn:microsoft.com/office/officeart/2005/8/layout/process3"/>
    <dgm:cxn modelId="{0A7CCBA0-4202-4387-AF78-32B1BF56FDDD}" type="presParOf" srcId="{6C9EBD57-9179-43D5-B8CA-F5B26AAF605A}" destId="{A509E49F-BAEC-4746-9450-4852274F7A03}" srcOrd="0" destOrd="0" presId="urn:microsoft.com/office/officeart/2005/8/layout/process3"/>
    <dgm:cxn modelId="{6FC957D5-92EB-4482-A35D-0117C6D25CFB}" type="presParOf" srcId="{A509E49F-BAEC-4746-9450-4852274F7A03}" destId="{AAC9BA34-FFAD-42D5-9543-9A663CB50DBB}" srcOrd="0" destOrd="0" presId="urn:microsoft.com/office/officeart/2005/8/layout/process3"/>
    <dgm:cxn modelId="{6E4BA878-A6E9-458C-95FE-66480E21EA42}" type="presParOf" srcId="{A509E49F-BAEC-4746-9450-4852274F7A03}" destId="{E4E83676-C8B7-4EC6-AAE6-CBA969592ADC}" srcOrd="1" destOrd="0" presId="urn:microsoft.com/office/officeart/2005/8/layout/process3"/>
    <dgm:cxn modelId="{47D5F390-9726-4278-B10C-04A8918C10F3}" type="presParOf" srcId="{A509E49F-BAEC-4746-9450-4852274F7A03}" destId="{7729360B-FDFB-481E-A543-520B70BFD210}" srcOrd="2" destOrd="0" presId="urn:microsoft.com/office/officeart/2005/8/layout/process3"/>
    <dgm:cxn modelId="{AF2FEF87-B9EF-48A3-A4D0-4D26571F5507}" type="presParOf" srcId="{6C9EBD57-9179-43D5-B8CA-F5B26AAF605A}" destId="{740BD144-6659-4897-B12B-9F57EB1BF0E1}" srcOrd="1" destOrd="0" presId="urn:microsoft.com/office/officeart/2005/8/layout/process3"/>
    <dgm:cxn modelId="{4D1F34FC-C90B-4323-A1E8-6084C75C65C1}" type="presParOf" srcId="{740BD144-6659-4897-B12B-9F57EB1BF0E1}" destId="{578FF1BC-F71D-42B3-B5FE-18FD7AE3B452}" srcOrd="0" destOrd="0" presId="urn:microsoft.com/office/officeart/2005/8/layout/process3"/>
    <dgm:cxn modelId="{3A4B3144-8B00-4A94-92C8-6D0B9421F7DF}" type="presParOf" srcId="{6C9EBD57-9179-43D5-B8CA-F5B26AAF605A}" destId="{0904C63D-342D-4F67-B150-EE80EBBB5E6A}" srcOrd="2" destOrd="0" presId="urn:microsoft.com/office/officeart/2005/8/layout/process3"/>
    <dgm:cxn modelId="{E151B90C-2339-4E64-A5C8-604DB0636893}" type="presParOf" srcId="{0904C63D-342D-4F67-B150-EE80EBBB5E6A}" destId="{61D1D772-1A1E-4D04-A133-BB4F324576EB}" srcOrd="0" destOrd="0" presId="urn:microsoft.com/office/officeart/2005/8/layout/process3"/>
    <dgm:cxn modelId="{B88860B4-D489-4EF4-9238-8AD6DBF0223E}" type="presParOf" srcId="{0904C63D-342D-4F67-B150-EE80EBBB5E6A}" destId="{6007F811-FAE9-441B-AB30-193E78B4364A}" srcOrd="1" destOrd="0" presId="urn:microsoft.com/office/officeart/2005/8/layout/process3"/>
    <dgm:cxn modelId="{BBA5D817-7490-47B9-A492-6D1203F57621}" type="presParOf" srcId="{0904C63D-342D-4F67-B150-EE80EBBB5E6A}" destId="{2B1200DB-8001-451A-9300-064AA300C5DA}" srcOrd="2" destOrd="0" presId="urn:microsoft.com/office/officeart/2005/8/layout/process3"/>
    <dgm:cxn modelId="{A6B627DF-6140-45F3-B8FD-DBF820534A8E}" type="presParOf" srcId="{6C9EBD57-9179-43D5-B8CA-F5B26AAF605A}" destId="{0350F97D-DE6C-4B2A-AAE3-920EBE59C46A}" srcOrd="3" destOrd="0" presId="urn:microsoft.com/office/officeart/2005/8/layout/process3"/>
    <dgm:cxn modelId="{5D1F5E12-C903-4086-94CD-BEFADB95EBC6}" type="presParOf" srcId="{0350F97D-DE6C-4B2A-AAE3-920EBE59C46A}" destId="{29B0BE46-7321-402D-9A10-1CF773382910}" srcOrd="0" destOrd="0" presId="urn:microsoft.com/office/officeart/2005/8/layout/process3"/>
    <dgm:cxn modelId="{A3EF41FD-98A0-43C5-BD4C-50E5E86EC03F}" type="presParOf" srcId="{6C9EBD57-9179-43D5-B8CA-F5B26AAF605A}" destId="{E790FE7E-692E-4378-9953-A7C91E78A5DA}" srcOrd="4" destOrd="0" presId="urn:microsoft.com/office/officeart/2005/8/layout/process3"/>
    <dgm:cxn modelId="{FFBD45FB-ACB1-447C-AF19-6D24EF026A39}" type="presParOf" srcId="{E790FE7E-692E-4378-9953-A7C91E78A5DA}" destId="{50B0695B-A213-4855-B212-A31136EAE148}" srcOrd="0" destOrd="0" presId="urn:microsoft.com/office/officeart/2005/8/layout/process3"/>
    <dgm:cxn modelId="{F1822F10-9B89-4735-9389-A3CF96B9B4AD}" type="presParOf" srcId="{E790FE7E-692E-4378-9953-A7C91E78A5DA}" destId="{0F3FE30F-7161-4843-81B0-0A460F5B1946}" srcOrd="1" destOrd="0" presId="urn:microsoft.com/office/officeart/2005/8/layout/process3"/>
    <dgm:cxn modelId="{513F4D8D-5D4C-4304-ACCD-13761EBBF284}" type="presParOf" srcId="{E790FE7E-692E-4378-9953-A7C91E78A5DA}" destId="{2A8A09CF-AD68-4706-AFBF-AA779DA66444}"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068E614-9844-4780-8F37-26EE3C72A5BD}"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313B1CEB-F22E-4375-9735-F19104CC3089}">
      <dgm:prSet phldrT="[Text]" custT="1"/>
      <dgm:spPr/>
      <dgm:t>
        <a:bodyPr/>
        <a:lstStyle/>
        <a:p>
          <a:endParaRPr lang="es-ES" sz="2400" dirty="0">
            <a:effectLst>
              <a:outerShdw blurRad="38100" dist="38100" dir="2700000" algn="tl">
                <a:srgbClr val="000000">
                  <a:alpha val="43137"/>
                </a:srgbClr>
              </a:outerShdw>
            </a:effectLst>
          </a:endParaRPr>
        </a:p>
        <a:p>
          <a:r>
            <a:rPr lang="es-ES" sz="2400" dirty="0">
              <a:effectLst>
                <a:outerShdw blurRad="38100" dist="38100" dir="2700000" algn="tl">
                  <a:srgbClr val="000000">
                    <a:alpha val="43137"/>
                  </a:srgbClr>
                </a:outerShdw>
              </a:effectLst>
            </a:rPr>
            <a:t>Identificar un grupo central (2-3 escritores) para escribir
</a:t>
          </a:r>
          <a:endParaRPr lang="en-ZA" sz="2400" dirty="0">
            <a:effectLst>
              <a:outerShdw blurRad="38100" dist="38100" dir="2700000" algn="tl">
                <a:srgbClr val="000000">
                  <a:alpha val="43137"/>
                </a:srgbClr>
              </a:outerShdw>
            </a:effectLst>
          </a:endParaRPr>
        </a:p>
      </dgm:t>
    </dgm:pt>
    <dgm:pt modelId="{0619C806-009D-436F-9A38-FE1C261F0EFA}" type="parTrans" cxnId="{E19E6CCD-404D-4D8F-BF33-956C687CB344}">
      <dgm:prSet/>
      <dgm:spPr/>
      <dgm:t>
        <a:bodyPr/>
        <a:lstStyle/>
        <a:p>
          <a:endParaRPr lang="en-ZA"/>
        </a:p>
      </dgm:t>
    </dgm:pt>
    <dgm:pt modelId="{D062D611-A6F5-4DD0-895B-015692F4957D}" type="sibTrans" cxnId="{E19E6CCD-404D-4D8F-BF33-956C687CB344}">
      <dgm:prSet/>
      <dgm:spPr/>
      <dgm:t>
        <a:bodyPr/>
        <a:lstStyle/>
        <a:p>
          <a:endParaRPr lang="en-ZA"/>
        </a:p>
      </dgm:t>
    </dgm:pt>
    <dgm:pt modelId="{A69A19B9-4C23-42C8-B0ED-D813ADE6E33B}">
      <dgm:prSet custT="1"/>
      <dgm:spPr/>
      <dgm:t>
        <a:bodyPr/>
        <a:lstStyle/>
        <a:p>
          <a:endParaRPr lang="en-ZA" sz="2400" dirty="0">
            <a:effectLst>
              <a:outerShdw blurRad="38100" dist="38100" dir="2700000" algn="tl">
                <a:srgbClr val="000000">
                  <a:alpha val="43137"/>
                </a:srgbClr>
              </a:outerShdw>
            </a:effectLst>
          </a:endParaRPr>
        </a:p>
        <a:p>
          <a:r>
            <a:rPr lang="en-ZA" sz="2400" dirty="0" err="1">
              <a:effectLst>
                <a:outerShdw blurRad="38100" dist="38100" dir="2700000" algn="tl">
                  <a:srgbClr val="000000">
                    <a:alpha val="43137"/>
                  </a:srgbClr>
                </a:outerShdw>
              </a:effectLst>
            </a:rPr>
            <a:t>Identificar</a:t>
          </a:r>
          <a:r>
            <a:rPr lang="en-ZA" sz="2400" dirty="0">
              <a:effectLst>
                <a:outerShdw blurRad="38100" dist="38100" dir="2700000" algn="tl">
                  <a:srgbClr val="000000">
                    <a:alpha val="43137"/>
                  </a:srgbClr>
                </a:outerShdw>
              </a:effectLst>
            </a:rPr>
            <a:t> a la audiencia
</a:t>
          </a:r>
        </a:p>
      </dgm:t>
    </dgm:pt>
    <dgm:pt modelId="{1B6B448F-C5ED-4364-A690-08340FA5DAAC}" type="parTrans" cxnId="{68FE121E-2164-42EB-A4D7-8D12F5D67650}">
      <dgm:prSet/>
      <dgm:spPr/>
      <dgm:t>
        <a:bodyPr/>
        <a:lstStyle/>
        <a:p>
          <a:endParaRPr lang="en-ZA"/>
        </a:p>
      </dgm:t>
    </dgm:pt>
    <dgm:pt modelId="{A10DE2EA-C8FB-4968-BF99-4943D37F5EF0}" type="sibTrans" cxnId="{68FE121E-2164-42EB-A4D7-8D12F5D67650}">
      <dgm:prSet/>
      <dgm:spPr/>
      <dgm:t>
        <a:bodyPr/>
        <a:lstStyle/>
        <a:p>
          <a:endParaRPr lang="en-ZA"/>
        </a:p>
      </dgm:t>
    </dgm:pt>
    <dgm:pt modelId="{FF584CF0-101F-4AE9-81E6-A7D91B46426B}">
      <dgm:prSet custT="1"/>
      <dgm:spPr/>
      <dgm:t>
        <a:bodyPr/>
        <a:lstStyle/>
        <a:p>
          <a:endParaRPr lang="en-ZA" sz="2400" dirty="0">
            <a:effectLst>
              <a:outerShdw blurRad="38100" dist="38100" dir="2700000" algn="tl">
                <a:srgbClr val="000000">
                  <a:alpha val="43137"/>
                </a:srgbClr>
              </a:outerShdw>
            </a:effectLst>
          </a:endParaRPr>
        </a:p>
        <a:p>
          <a:r>
            <a:rPr lang="en-ZA" sz="2400" dirty="0" err="1">
              <a:effectLst>
                <a:outerShdw blurRad="38100" dist="38100" dir="2700000" algn="tl">
                  <a:srgbClr val="000000">
                    <a:alpha val="43137"/>
                  </a:srgbClr>
                </a:outerShdw>
              </a:effectLst>
            </a:rPr>
            <a:t>Recopilar</a:t>
          </a:r>
          <a:r>
            <a:rPr lang="en-ZA" sz="2400" dirty="0">
              <a:effectLst>
                <a:outerShdw blurRad="38100" dist="38100" dir="2700000" algn="tl">
                  <a:srgbClr val="000000">
                    <a:alpha val="43137"/>
                  </a:srgbClr>
                </a:outerShdw>
              </a:effectLst>
            </a:rPr>
            <a:t> </a:t>
          </a:r>
          <a:r>
            <a:rPr lang="en-ZA" sz="2400" dirty="0" err="1">
              <a:effectLst>
                <a:outerShdw blurRad="38100" dist="38100" dir="2700000" algn="tl">
                  <a:srgbClr val="000000">
                    <a:alpha val="43137"/>
                  </a:srgbClr>
                </a:outerShdw>
              </a:effectLst>
            </a:rPr>
            <a:t>información</a:t>
          </a:r>
          <a:r>
            <a:rPr lang="en-ZA" sz="2400" dirty="0">
              <a:effectLst>
                <a:outerShdw blurRad="38100" dist="38100" dir="2700000" algn="tl">
                  <a:srgbClr val="000000">
                    <a:alpha val="43137"/>
                  </a:srgbClr>
                </a:outerShdw>
              </a:effectLst>
            </a:rPr>
            <a:t>
</a:t>
          </a:r>
        </a:p>
      </dgm:t>
    </dgm:pt>
    <dgm:pt modelId="{C9C52B6D-D529-471C-9813-92C819A24BB1}" type="parTrans" cxnId="{32345AFC-C9A2-4136-8059-6DF20B10C269}">
      <dgm:prSet/>
      <dgm:spPr/>
      <dgm:t>
        <a:bodyPr/>
        <a:lstStyle/>
        <a:p>
          <a:endParaRPr lang="en-ZA"/>
        </a:p>
      </dgm:t>
    </dgm:pt>
    <dgm:pt modelId="{805A7B29-ED95-4AFD-B2C3-86FD65AD9889}" type="sibTrans" cxnId="{32345AFC-C9A2-4136-8059-6DF20B10C269}">
      <dgm:prSet/>
      <dgm:spPr/>
      <dgm:t>
        <a:bodyPr/>
        <a:lstStyle/>
        <a:p>
          <a:endParaRPr lang="en-ZA"/>
        </a:p>
      </dgm:t>
    </dgm:pt>
    <dgm:pt modelId="{665010C5-FDA5-45CC-8B2E-109F5BCCB7D7}">
      <dgm:prSet custT="1"/>
      <dgm:spPr/>
      <dgm:t>
        <a:bodyPr/>
        <a:lstStyle/>
        <a:p>
          <a:endParaRPr lang="en-ZA" sz="2400" dirty="0">
            <a:effectLst>
              <a:outerShdw blurRad="38100" dist="38100" dir="2700000" algn="tl">
                <a:srgbClr val="000000">
                  <a:alpha val="43137"/>
                </a:srgbClr>
              </a:outerShdw>
            </a:effectLst>
          </a:endParaRPr>
        </a:p>
        <a:p>
          <a:r>
            <a:rPr lang="en-ZA" sz="2400" dirty="0" err="1">
              <a:effectLst>
                <a:outerShdw blurRad="38100" dist="38100" dir="2700000" algn="tl">
                  <a:srgbClr val="000000">
                    <a:alpha val="43137"/>
                  </a:srgbClr>
                </a:outerShdw>
              </a:effectLst>
            </a:rPr>
            <a:t>Presentar</a:t>
          </a:r>
          <a:r>
            <a:rPr lang="en-ZA" sz="2400" dirty="0">
              <a:effectLst>
                <a:outerShdw blurRad="38100" dist="38100" dir="2700000" algn="tl">
                  <a:srgbClr val="000000">
                    <a:alpha val="43137"/>
                  </a:srgbClr>
                </a:outerShdw>
              </a:effectLst>
            </a:rPr>
            <a:t> un </a:t>
          </a:r>
          <a:r>
            <a:rPr lang="en-ZA" sz="2400" dirty="0" err="1">
              <a:effectLst>
                <a:outerShdw blurRad="38100" dist="38100" dir="2700000" algn="tl">
                  <a:srgbClr val="000000">
                    <a:alpha val="43137"/>
                  </a:srgbClr>
                </a:outerShdw>
              </a:effectLst>
            </a:rPr>
            <a:t>caso</a:t>
          </a:r>
          <a:r>
            <a:rPr lang="en-ZA" sz="2400" dirty="0">
              <a:effectLst>
                <a:outerShdw blurRad="38100" dist="38100" dir="2700000" algn="tl">
                  <a:srgbClr val="000000">
                    <a:alpha val="43137"/>
                  </a:srgbClr>
                </a:outerShdw>
              </a:effectLst>
            </a:rPr>
            <a:t>
</a:t>
          </a:r>
        </a:p>
      </dgm:t>
    </dgm:pt>
    <dgm:pt modelId="{9746EA75-DE0E-4C56-AE85-BADF3338CA2A}" type="parTrans" cxnId="{4BDD0645-979D-40B8-802B-B1DA4FE6926A}">
      <dgm:prSet/>
      <dgm:spPr/>
      <dgm:t>
        <a:bodyPr/>
        <a:lstStyle/>
        <a:p>
          <a:endParaRPr lang="en-ZA"/>
        </a:p>
      </dgm:t>
    </dgm:pt>
    <dgm:pt modelId="{C91758F5-DF92-46C8-8DBA-D85E62F2CDE5}" type="sibTrans" cxnId="{4BDD0645-979D-40B8-802B-B1DA4FE6926A}">
      <dgm:prSet/>
      <dgm:spPr/>
      <dgm:t>
        <a:bodyPr/>
        <a:lstStyle/>
        <a:p>
          <a:endParaRPr lang="en-ZA"/>
        </a:p>
      </dgm:t>
    </dgm:pt>
    <dgm:pt modelId="{514D1B8A-E8CB-4060-85A6-0CF358B79327}">
      <dgm:prSet custT="1"/>
      <dgm:spPr/>
      <dgm:t>
        <a:bodyPr/>
        <a:lstStyle/>
        <a:p>
          <a:endParaRPr lang="en-ZA" sz="2400" dirty="0">
            <a:effectLst>
              <a:outerShdw blurRad="38100" dist="38100" dir="2700000" algn="tl">
                <a:srgbClr val="000000">
                  <a:alpha val="43137"/>
                </a:srgbClr>
              </a:outerShdw>
            </a:effectLst>
          </a:endParaRPr>
        </a:p>
        <a:p>
          <a:r>
            <a:rPr lang="en-ZA" sz="2400" dirty="0" err="1">
              <a:effectLst>
                <a:outerShdw blurRad="38100" dist="38100" dir="2700000" algn="tl">
                  <a:srgbClr val="000000">
                    <a:alpha val="43137"/>
                  </a:srgbClr>
                </a:outerShdw>
              </a:effectLst>
            </a:rPr>
            <a:t>Recopila</a:t>
          </a:r>
          <a:r>
            <a:rPr lang="en-ZA" sz="2400" dirty="0">
              <a:effectLst>
                <a:outerShdw blurRad="38100" dist="38100" dir="2700000" algn="tl">
                  <a:srgbClr val="000000">
                    <a:alpha val="43137"/>
                  </a:srgbClr>
                </a:outerShdw>
              </a:effectLst>
            </a:rPr>
            <a:t> </a:t>
          </a:r>
          <a:r>
            <a:rPr lang="en-ZA" sz="2400" dirty="0" err="1">
              <a:effectLst>
                <a:outerShdw blurRad="38100" dist="38100" dir="2700000" algn="tl">
                  <a:srgbClr val="000000">
                    <a:alpha val="43137"/>
                  </a:srgbClr>
                </a:outerShdw>
              </a:effectLst>
            </a:rPr>
            <a:t>toda</a:t>
          </a:r>
          <a:r>
            <a:rPr lang="en-ZA" sz="2400" dirty="0">
              <a:effectLst>
                <a:outerShdw blurRad="38100" dist="38100" dir="2700000" algn="tl">
                  <a:srgbClr val="000000">
                    <a:alpha val="43137"/>
                  </a:srgbClr>
                </a:outerShdw>
              </a:effectLst>
            </a:rPr>
            <a:t> la </a:t>
          </a:r>
          <a:r>
            <a:rPr lang="en-ZA" sz="2400" dirty="0" err="1">
              <a:effectLst>
                <a:outerShdw blurRad="38100" dist="38100" dir="2700000" algn="tl">
                  <a:srgbClr val="000000">
                    <a:alpha val="43137"/>
                  </a:srgbClr>
                </a:outerShdw>
              </a:effectLst>
            </a:rPr>
            <a:t>información</a:t>
          </a:r>
          <a:r>
            <a:rPr lang="en-ZA" sz="2400" dirty="0">
              <a:effectLst>
                <a:outerShdw blurRad="38100" dist="38100" dir="2700000" algn="tl">
                  <a:srgbClr val="000000">
                    <a:alpha val="43137"/>
                  </a:srgbClr>
                </a:outerShdw>
              </a:effectLst>
            </a:rPr>
            <a:t>
</a:t>
          </a:r>
        </a:p>
      </dgm:t>
    </dgm:pt>
    <dgm:pt modelId="{F9C083AB-1AEE-4B75-AA0C-21AF716FCF57}" type="parTrans" cxnId="{AC6CBE7D-4672-49A7-B95F-79CA63820C38}">
      <dgm:prSet/>
      <dgm:spPr/>
      <dgm:t>
        <a:bodyPr/>
        <a:lstStyle/>
        <a:p>
          <a:endParaRPr lang="en-ZA"/>
        </a:p>
      </dgm:t>
    </dgm:pt>
    <dgm:pt modelId="{AA483DE7-F1A2-4934-9690-EF48A6A24CD0}" type="sibTrans" cxnId="{AC6CBE7D-4672-49A7-B95F-79CA63820C38}">
      <dgm:prSet/>
      <dgm:spPr/>
      <dgm:t>
        <a:bodyPr/>
        <a:lstStyle/>
        <a:p>
          <a:endParaRPr lang="en-ZA"/>
        </a:p>
      </dgm:t>
    </dgm:pt>
    <dgm:pt modelId="{53AD77F3-FA83-4477-9791-C1D3163691CF}">
      <dgm:prSet custT="1"/>
      <dgm:spPr/>
      <dgm:t>
        <a:bodyPr/>
        <a:lstStyle/>
        <a:p>
          <a:endParaRPr lang="es-ES" sz="2400" dirty="0">
            <a:effectLst>
              <a:outerShdw blurRad="38100" dist="38100" dir="2700000" algn="tl">
                <a:srgbClr val="000000">
                  <a:alpha val="43137"/>
                </a:srgbClr>
              </a:outerShdw>
            </a:effectLst>
          </a:endParaRPr>
        </a:p>
        <a:p>
          <a:r>
            <a:rPr lang="es-ES" sz="2400" dirty="0">
              <a:effectLst>
                <a:outerShdw blurRad="38100" dist="38100" dir="2700000" algn="tl">
                  <a:srgbClr val="000000">
                    <a:alpha val="43137"/>
                  </a:srgbClr>
                </a:outerShdw>
              </a:effectLst>
            </a:rPr>
            <a:t>Comparte el borrador con tu equipo
</a:t>
          </a:r>
          <a:endParaRPr lang="en-ZA" sz="2400" dirty="0">
            <a:effectLst>
              <a:outerShdw blurRad="38100" dist="38100" dir="2700000" algn="tl">
                <a:srgbClr val="000000">
                  <a:alpha val="43137"/>
                </a:srgbClr>
              </a:outerShdw>
            </a:effectLst>
          </a:endParaRPr>
        </a:p>
      </dgm:t>
    </dgm:pt>
    <dgm:pt modelId="{C74E9D3A-A59D-48FA-A02A-AF085EBB4CE5}" type="parTrans" cxnId="{3D6A5327-5BA1-44BC-86F4-8D6905F46934}">
      <dgm:prSet/>
      <dgm:spPr/>
      <dgm:t>
        <a:bodyPr/>
        <a:lstStyle/>
        <a:p>
          <a:endParaRPr lang="en-ZA"/>
        </a:p>
      </dgm:t>
    </dgm:pt>
    <dgm:pt modelId="{3A1B4869-F4C3-4F84-AA77-186405CAEEF3}" type="sibTrans" cxnId="{3D6A5327-5BA1-44BC-86F4-8D6905F46934}">
      <dgm:prSet/>
      <dgm:spPr/>
      <dgm:t>
        <a:bodyPr/>
        <a:lstStyle/>
        <a:p>
          <a:endParaRPr lang="en-ZA"/>
        </a:p>
      </dgm:t>
    </dgm:pt>
    <dgm:pt modelId="{D27A2525-40B9-46CE-B3DA-A383171FC9F9}">
      <dgm:prSet custT="1"/>
      <dgm:spPr/>
      <dgm:t>
        <a:bodyPr/>
        <a:lstStyle/>
        <a:p>
          <a:endParaRPr lang="es-ES" sz="2400" dirty="0">
            <a:effectLst>
              <a:outerShdw blurRad="38100" dist="38100" dir="2700000" algn="tl">
                <a:srgbClr val="000000">
                  <a:alpha val="43137"/>
                </a:srgbClr>
              </a:outerShdw>
            </a:effectLst>
          </a:endParaRPr>
        </a:p>
        <a:p>
          <a:r>
            <a:rPr lang="es-ES" sz="2400" dirty="0">
              <a:effectLst>
                <a:outerShdw blurRad="38100" dist="38100" dir="2700000" algn="tl">
                  <a:srgbClr val="000000">
                    <a:alpha val="43137"/>
                  </a:srgbClr>
                </a:outerShdw>
              </a:effectLst>
            </a:rPr>
            <a:t>Empaquetado de la declaración del caso
</a:t>
          </a:r>
          <a:endParaRPr lang="en-ZA" sz="2400" dirty="0">
            <a:effectLst>
              <a:outerShdw blurRad="38100" dist="38100" dir="2700000" algn="tl">
                <a:srgbClr val="000000">
                  <a:alpha val="43137"/>
                </a:srgbClr>
              </a:outerShdw>
            </a:effectLst>
          </a:endParaRPr>
        </a:p>
      </dgm:t>
    </dgm:pt>
    <dgm:pt modelId="{53402079-B3EB-43ED-BA25-08B5E2020271}" type="parTrans" cxnId="{281AD149-C382-4C69-9FE2-5840C5E100C2}">
      <dgm:prSet/>
      <dgm:spPr/>
      <dgm:t>
        <a:bodyPr/>
        <a:lstStyle/>
        <a:p>
          <a:endParaRPr lang="en-ZA"/>
        </a:p>
      </dgm:t>
    </dgm:pt>
    <dgm:pt modelId="{32BC81FB-AD7E-4D15-85FD-8C0AB32B3B84}" type="sibTrans" cxnId="{281AD149-C382-4C69-9FE2-5840C5E100C2}">
      <dgm:prSet/>
      <dgm:spPr/>
      <dgm:t>
        <a:bodyPr/>
        <a:lstStyle/>
        <a:p>
          <a:endParaRPr lang="en-ZA"/>
        </a:p>
      </dgm:t>
    </dgm:pt>
    <dgm:pt modelId="{77FC5628-BF53-424D-916C-B9B020901F76}">
      <dgm:prSet custT="1"/>
      <dgm:spPr/>
      <dgm:t>
        <a:bodyPr/>
        <a:lstStyle/>
        <a:p>
          <a:endParaRPr lang="en-ZA" sz="2400" dirty="0">
            <a:effectLst>
              <a:outerShdw blurRad="38100" dist="38100" dir="2700000" algn="tl">
                <a:srgbClr val="000000">
                  <a:alpha val="43137"/>
                </a:srgbClr>
              </a:outerShdw>
            </a:effectLst>
          </a:endParaRPr>
        </a:p>
        <a:p>
          <a:r>
            <a:rPr lang="en-ZA" sz="2400" dirty="0" err="1">
              <a:effectLst>
                <a:outerShdw blurRad="38100" dist="38100" dir="2700000" algn="tl">
                  <a:srgbClr val="000000">
                    <a:alpha val="43137"/>
                  </a:srgbClr>
                </a:outerShdw>
              </a:effectLst>
            </a:rPr>
            <a:t>Compartir</a:t>
          </a:r>
          <a:r>
            <a:rPr lang="en-ZA" sz="2400" dirty="0">
              <a:effectLst>
                <a:outerShdw blurRad="38100" dist="38100" dir="2700000" algn="tl">
                  <a:srgbClr val="000000">
                    <a:alpha val="43137"/>
                  </a:srgbClr>
                </a:outerShdw>
              </a:effectLst>
            </a:rPr>
            <a:t> con </a:t>
          </a:r>
          <a:r>
            <a:rPr lang="en-ZA" sz="2400" dirty="0" err="1">
              <a:effectLst>
                <a:outerShdw blurRad="38100" dist="38100" dir="2700000" algn="tl">
                  <a:srgbClr val="000000">
                    <a:alpha val="43137"/>
                  </a:srgbClr>
                </a:outerShdw>
              </a:effectLst>
            </a:rPr>
            <a:t>los</a:t>
          </a:r>
          <a:r>
            <a:rPr lang="en-ZA" sz="2400" dirty="0">
              <a:effectLst>
                <a:outerShdw blurRad="38100" dist="38100" dir="2700000" algn="tl">
                  <a:srgbClr val="000000">
                    <a:alpha val="43137"/>
                  </a:srgbClr>
                </a:outerShdw>
              </a:effectLst>
            </a:rPr>
            <a:t> </a:t>
          </a:r>
          <a:r>
            <a:rPr lang="en-ZA" sz="2400" dirty="0" err="1">
              <a:effectLst>
                <a:outerShdw blurRad="38100" dist="38100" dir="2700000" algn="tl">
                  <a:srgbClr val="000000">
                    <a:alpha val="43137"/>
                  </a:srgbClr>
                </a:outerShdw>
              </a:effectLst>
            </a:rPr>
            <a:t>donantes</a:t>
          </a:r>
          <a:r>
            <a:rPr lang="en-ZA" sz="2400" dirty="0">
              <a:effectLst>
                <a:outerShdw blurRad="38100" dist="38100" dir="2700000" algn="tl">
                  <a:srgbClr val="000000">
                    <a:alpha val="43137"/>
                  </a:srgbClr>
                </a:outerShdw>
              </a:effectLst>
            </a:rPr>
            <a:t>
</a:t>
          </a:r>
        </a:p>
      </dgm:t>
    </dgm:pt>
    <dgm:pt modelId="{9A94CCE2-FD7B-4269-8512-9860AA7FDF2E}" type="parTrans" cxnId="{9FEBBB75-138A-4E85-91D3-1823ACD65AE0}">
      <dgm:prSet/>
      <dgm:spPr/>
      <dgm:t>
        <a:bodyPr/>
        <a:lstStyle/>
        <a:p>
          <a:endParaRPr lang="en-ZA"/>
        </a:p>
      </dgm:t>
    </dgm:pt>
    <dgm:pt modelId="{4A6B2BBA-CB6E-40E0-999F-C6D2C48D8CC1}" type="sibTrans" cxnId="{9FEBBB75-138A-4E85-91D3-1823ACD65AE0}">
      <dgm:prSet/>
      <dgm:spPr/>
      <dgm:t>
        <a:bodyPr/>
        <a:lstStyle/>
        <a:p>
          <a:endParaRPr lang="en-ZA"/>
        </a:p>
      </dgm:t>
    </dgm:pt>
    <dgm:pt modelId="{969C2E1A-F37F-480A-BEAB-0A367DF7F6C0}" type="pres">
      <dgm:prSet presAssocID="{4068E614-9844-4780-8F37-26EE3C72A5BD}" presName="diagram" presStyleCnt="0">
        <dgm:presLayoutVars>
          <dgm:dir/>
          <dgm:resizeHandles val="exact"/>
        </dgm:presLayoutVars>
      </dgm:prSet>
      <dgm:spPr/>
    </dgm:pt>
    <dgm:pt modelId="{9B890CB3-92C3-4623-AD95-5D69FE48066B}" type="pres">
      <dgm:prSet presAssocID="{313B1CEB-F22E-4375-9735-F19104CC3089}" presName="node" presStyleLbl="node1" presStyleIdx="0" presStyleCnt="8">
        <dgm:presLayoutVars>
          <dgm:bulletEnabled val="1"/>
        </dgm:presLayoutVars>
      </dgm:prSet>
      <dgm:spPr/>
    </dgm:pt>
    <dgm:pt modelId="{73861C20-ED4C-4239-83E3-5DB5A34B70B2}" type="pres">
      <dgm:prSet presAssocID="{D062D611-A6F5-4DD0-895B-015692F4957D}" presName="sibTrans" presStyleCnt="0"/>
      <dgm:spPr/>
    </dgm:pt>
    <dgm:pt modelId="{598910D5-92C3-4418-A17A-0F4E121A2B02}" type="pres">
      <dgm:prSet presAssocID="{A69A19B9-4C23-42C8-B0ED-D813ADE6E33B}" presName="node" presStyleLbl="node1" presStyleIdx="1" presStyleCnt="8">
        <dgm:presLayoutVars>
          <dgm:bulletEnabled val="1"/>
        </dgm:presLayoutVars>
      </dgm:prSet>
      <dgm:spPr/>
    </dgm:pt>
    <dgm:pt modelId="{363DD6AD-32E5-42C1-9F87-903E5C86F138}" type="pres">
      <dgm:prSet presAssocID="{A10DE2EA-C8FB-4968-BF99-4943D37F5EF0}" presName="sibTrans" presStyleCnt="0"/>
      <dgm:spPr/>
    </dgm:pt>
    <dgm:pt modelId="{8A84D2A5-E7EC-454D-92D6-60614B4E562D}" type="pres">
      <dgm:prSet presAssocID="{FF584CF0-101F-4AE9-81E6-A7D91B46426B}" presName="node" presStyleLbl="node1" presStyleIdx="2" presStyleCnt="8">
        <dgm:presLayoutVars>
          <dgm:bulletEnabled val="1"/>
        </dgm:presLayoutVars>
      </dgm:prSet>
      <dgm:spPr/>
    </dgm:pt>
    <dgm:pt modelId="{AB74C9AE-7165-4EE5-9629-07D5A4A712EE}" type="pres">
      <dgm:prSet presAssocID="{805A7B29-ED95-4AFD-B2C3-86FD65AD9889}" presName="sibTrans" presStyleCnt="0"/>
      <dgm:spPr/>
    </dgm:pt>
    <dgm:pt modelId="{2D671174-12E8-4958-A868-A44676163B47}" type="pres">
      <dgm:prSet presAssocID="{665010C5-FDA5-45CC-8B2E-109F5BCCB7D7}" presName="node" presStyleLbl="node1" presStyleIdx="3" presStyleCnt="8">
        <dgm:presLayoutVars>
          <dgm:bulletEnabled val="1"/>
        </dgm:presLayoutVars>
      </dgm:prSet>
      <dgm:spPr/>
    </dgm:pt>
    <dgm:pt modelId="{671CDFBA-C24C-4373-90C0-9352FF8B3AF5}" type="pres">
      <dgm:prSet presAssocID="{C91758F5-DF92-46C8-8DBA-D85E62F2CDE5}" presName="sibTrans" presStyleCnt="0"/>
      <dgm:spPr/>
    </dgm:pt>
    <dgm:pt modelId="{F83331B4-99F0-4BDF-A2EA-5C80E04E6D17}" type="pres">
      <dgm:prSet presAssocID="{514D1B8A-E8CB-4060-85A6-0CF358B79327}" presName="node" presStyleLbl="node1" presStyleIdx="4" presStyleCnt="8">
        <dgm:presLayoutVars>
          <dgm:bulletEnabled val="1"/>
        </dgm:presLayoutVars>
      </dgm:prSet>
      <dgm:spPr/>
    </dgm:pt>
    <dgm:pt modelId="{D1EC540F-BFD9-4DB9-8ADA-EC8F3F94A978}" type="pres">
      <dgm:prSet presAssocID="{AA483DE7-F1A2-4934-9690-EF48A6A24CD0}" presName="sibTrans" presStyleCnt="0"/>
      <dgm:spPr/>
    </dgm:pt>
    <dgm:pt modelId="{1D9096BC-91CA-4810-9C2B-E7C5BC55BB87}" type="pres">
      <dgm:prSet presAssocID="{53AD77F3-FA83-4477-9791-C1D3163691CF}" presName="node" presStyleLbl="node1" presStyleIdx="5" presStyleCnt="8">
        <dgm:presLayoutVars>
          <dgm:bulletEnabled val="1"/>
        </dgm:presLayoutVars>
      </dgm:prSet>
      <dgm:spPr/>
    </dgm:pt>
    <dgm:pt modelId="{AE43FCB1-EB85-4195-B7D2-A5F464025987}" type="pres">
      <dgm:prSet presAssocID="{3A1B4869-F4C3-4F84-AA77-186405CAEEF3}" presName="sibTrans" presStyleCnt="0"/>
      <dgm:spPr/>
    </dgm:pt>
    <dgm:pt modelId="{5D4460A3-5120-493C-A3AD-FDCDF0F46F55}" type="pres">
      <dgm:prSet presAssocID="{D27A2525-40B9-46CE-B3DA-A383171FC9F9}" presName="node" presStyleLbl="node1" presStyleIdx="6" presStyleCnt="8">
        <dgm:presLayoutVars>
          <dgm:bulletEnabled val="1"/>
        </dgm:presLayoutVars>
      </dgm:prSet>
      <dgm:spPr/>
    </dgm:pt>
    <dgm:pt modelId="{9D697650-186E-45FC-96D3-2BFDB3A1E3E5}" type="pres">
      <dgm:prSet presAssocID="{32BC81FB-AD7E-4D15-85FD-8C0AB32B3B84}" presName="sibTrans" presStyleCnt="0"/>
      <dgm:spPr/>
    </dgm:pt>
    <dgm:pt modelId="{57CBB7CE-E30A-43D0-BA42-D00A7F077DD0}" type="pres">
      <dgm:prSet presAssocID="{77FC5628-BF53-424D-916C-B9B020901F76}" presName="node" presStyleLbl="node1" presStyleIdx="7" presStyleCnt="8">
        <dgm:presLayoutVars>
          <dgm:bulletEnabled val="1"/>
        </dgm:presLayoutVars>
      </dgm:prSet>
      <dgm:spPr/>
    </dgm:pt>
  </dgm:ptLst>
  <dgm:cxnLst>
    <dgm:cxn modelId="{93AD680E-E665-4346-AB74-266289C90A97}" type="presOf" srcId="{4068E614-9844-4780-8F37-26EE3C72A5BD}" destId="{969C2E1A-F37F-480A-BEAB-0A367DF7F6C0}" srcOrd="0" destOrd="0" presId="urn:microsoft.com/office/officeart/2005/8/layout/default"/>
    <dgm:cxn modelId="{68FE121E-2164-42EB-A4D7-8D12F5D67650}" srcId="{4068E614-9844-4780-8F37-26EE3C72A5BD}" destId="{A69A19B9-4C23-42C8-B0ED-D813ADE6E33B}" srcOrd="1" destOrd="0" parTransId="{1B6B448F-C5ED-4364-A690-08340FA5DAAC}" sibTransId="{A10DE2EA-C8FB-4968-BF99-4943D37F5EF0}"/>
    <dgm:cxn modelId="{3D6A5327-5BA1-44BC-86F4-8D6905F46934}" srcId="{4068E614-9844-4780-8F37-26EE3C72A5BD}" destId="{53AD77F3-FA83-4477-9791-C1D3163691CF}" srcOrd="5" destOrd="0" parTransId="{C74E9D3A-A59D-48FA-A02A-AF085EBB4CE5}" sibTransId="{3A1B4869-F4C3-4F84-AA77-186405CAEEF3}"/>
    <dgm:cxn modelId="{6FA5302C-3FE8-4609-8537-3C44F4004A23}" type="presOf" srcId="{D27A2525-40B9-46CE-B3DA-A383171FC9F9}" destId="{5D4460A3-5120-493C-A3AD-FDCDF0F46F55}" srcOrd="0" destOrd="0" presId="urn:microsoft.com/office/officeart/2005/8/layout/default"/>
    <dgm:cxn modelId="{4BDD0645-979D-40B8-802B-B1DA4FE6926A}" srcId="{4068E614-9844-4780-8F37-26EE3C72A5BD}" destId="{665010C5-FDA5-45CC-8B2E-109F5BCCB7D7}" srcOrd="3" destOrd="0" parTransId="{9746EA75-DE0E-4C56-AE85-BADF3338CA2A}" sibTransId="{C91758F5-DF92-46C8-8DBA-D85E62F2CDE5}"/>
    <dgm:cxn modelId="{5F49CC65-6365-43A5-A3F1-81F41DAC339A}" type="presOf" srcId="{313B1CEB-F22E-4375-9735-F19104CC3089}" destId="{9B890CB3-92C3-4623-AD95-5D69FE48066B}" srcOrd="0" destOrd="0" presId="urn:microsoft.com/office/officeart/2005/8/layout/default"/>
    <dgm:cxn modelId="{281AD149-C382-4C69-9FE2-5840C5E100C2}" srcId="{4068E614-9844-4780-8F37-26EE3C72A5BD}" destId="{D27A2525-40B9-46CE-B3DA-A383171FC9F9}" srcOrd="6" destOrd="0" parTransId="{53402079-B3EB-43ED-BA25-08B5E2020271}" sibTransId="{32BC81FB-AD7E-4D15-85FD-8C0AB32B3B84}"/>
    <dgm:cxn modelId="{9FEBBB75-138A-4E85-91D3-1823ACD65AE0}" srcId="{4068E614-9844-4780-8F37-26EE3C72A5BD}" destId="{77FC5628-BF53-424D-916C-B9B020901F76}" srcOrd="7" destOrd="0" parTransId="{9A94CCE2-FD7B-4269-8512-9860AA7FDF2E}" sibTransId="{4A6B2BBA-CB6E-40E0-999F-C6D2C48D8CC1}"/>
    <dgm:cxn modelId="{78AB967B-654C-4201-96DF-914C32F6505E}" type="presOf" srcId="{A69A19B9-4C23-42C8-B0ED-D813ADE6E33B}" destId="{598910D5-92C3-4418-A17A-0F4E121A2B02}" srcOrd="0" destOrd="0" presId="urn:microsoft.com/office/officeart/2005/8/layout/default"/>
    <dgm:cxn modelId="{AC6CBE7D-4672-49A7-B95F-79CA63820C38}" srcId="{4068E614-9844-4780-8F37-26EE3C72A5BD}" destId="{514D1B8A-E8CB-4060-85A6-0CF358B79327}" srcOrd="4" destOrd="0" parTransId="{F9C083AB-1AEE-4B75-AA0C-21AF716FCF57}" sibTransId="{AA483DE7-F1A2-4934-9690-EF48A6A24CD0}"/>
    <dgm:cxn modelId="{7F515C83-328D-4B2F-8602-0AB05E2B805F}" type="presOf" srcId="{77FC5628-BF53-424D-916C-B9B020901F76}" destId="{57CBB7CE-E30A-43D0-BA42-D00A7F077DD0}" srcOrd="0" destOrd="0" presId="urn:microsoft.com/office/officeart/2005/8/layout/default"/>
    <dgm:cxn modelId="{CE2F0E8A-4B3B-48DF-9CEB-0786C337C6B9}" type="presOf" srcId="{665010C5-FDA5-45CC-8B2E-109F5BCCB7D7}" destId="{2D671174-12E8-4958-A868-A44676163B47}" srcOrd="0" destOrd="0" presId="urn:microsoft.com/office/officeart/2005/8/layout/default"/>
    <dgm:cxn modelId="{E19E6CCD-404D-4D8F-BF33-956C687CB344}" srcId="{4068E614-9844-4780-8F37-26EE3C72A5BD}" destId="{313B1CEB-F22E-4375-9735-F19104CC3089}" srcOrd="0" destOrd="0" parTransId="{0619C806-009D-436F-9A38-FE1C261F0EFA}" sibTransId="{D062D611-A6F5-4DD0-895B-015692F4957D}"/>
    <dgm:cxn modelId="{284CECE0-D715-4393-95A0-5906DC9DF979}" type="presOf" srcId="{FF584CF0-101F-4AE9-81E6-A7D91B46426B}" destId="{8A84D2A5-E7EC-454D-92D6-60614B4E562D}" srcOrd="0" destOrd="0" presId="urn:microsoft.com/office/officeart/2005/8/layout/default"/>
    <dgm:cxn modelId="{5BCE05E9-5E3F-4555-9916-A5AEF8E05FC6}" type="presOf" srcId="{514D1B8A-E8CB-4060-85A6-0CF358B79327}" destId="{F83331B4-99F0-4BDF-A2EA-5C80E04E6D17}" srcOrd="0" destOrd="0" presId="urn:microsoft.com/office/officeart/2005/8/layout/default"/>
    <dgm:cxn modelId="{32345AFC-C9A2-4136-8059-6DF20B10C269}" srcId="{4068E614-9844-4780-8F37-26EE3C72A5BD}" destId="{FF584CF0-101F-4AE9-81E6-A7D91B46426B}" srcOrd="2" destOrd="0" parTransId="{C9C52B6D-D529-471C-9813-92C819A24BB1}" sibTransId="{805A7B29-ED95-4AFD-B2C3-86FD65AD9889}"/>
    <dgm:cxn modelId="{532A7BFC-DEBA-4E1A-A404-A587A0DB0107}" type="presOf" srcId="{53AD77F3-FA83-4477-9791-C1D3163691CF}" destId="{1D9096BC-91CA-4810-9C2B-E7C5BC55BB87}" srcOrd="0" destOrd="0" presId="urn:microsoft.com/office/officeart/2005/8/layout/default"/>
    <dgm:cxn modelId="{FB1908B7-7ADA-4D7E-8A57-E06D364DD732}" type="presParOf" srcId="{969C2E1A-F37F-480A-BEAB-0A367DF7F6C0}" destId="{9B890CB3-92C3-4623-AD95-5D69FE48066B}" srcOrd="0" destOrd="0" presId="urn:microsoft.com/office/officeart/2005/8/layout/default"/>
    <dgm:cxn modelId="{2E7019D4-21F0-47FF-962B-0FFAFEEA0A62}" type="presParOf" srcId="{969C2E1A-F37F-480A-BEAB-0A367DF7F6C0}" destId="{73861C20-ED4C-4239-83E3-5DB5A34B70B2}" srcOrd="1" destOrd="0" presId="urn:microsoft.com/office/officeart/2005/8/layout/default"/>
    <dgm:cxn modelId="{42BB372F-3BB6-4F1A-A9DB-9BBE13960F86}" type="presParOf" srcId="{969C2E1A-F37F-480A-BEAB-0A367DF7F6C0}" destId="{598910D5-92C3-4418-A17A-0F4E121A2B02}" srcOrd="2" destOrd="0" presId="urn:microsoft.com/office/officeart/2005/8/layout/default"/>
    <dgm:cxn modelId="{BCEDE2AA-F9E9-41C8-B756-590ABBD7E893}" type="presParOf" srcId="{969C2E1A-F37F-480A-BEAB-0A367DF7F6C0}" destId="{363DD6AD-32E5-42C1-9F87-903E5C86F138}" srcOrd="3" destOrd="0" presId="urn:microsoft.com/office/officeart/2005/8/layout/default"/>
    <dgm:cxn modelId="{3FA275F9-BF69-4413-AF53-1347DD21E0BE}" type="presParOf" srcId="{969C2E1A-F37F-480A-BEAB-0A367DF7F6C0}" destId="{8A84D2A5-E7EC-454D-92D6-60614B4E562D}" srcOrd="4" destOrd="0" presId="urn:microsoft.com/office/officeart/2005/8/layout/default"/>
    <dgm:cxn modelId="{A4691899-0A0C-4B7E-B696-0F972A9EE279}" type="presParOf" srcId="{969C2E1A-F37F-480A-BEAB-0A367DF7F6C0}" destId="{AB74C9AE-7165-4EE5-9629-07D5A4A712EE}" srcOrd="5" destOrd="0" presId="urn:microsoft.com/office/officeart/2005/8/layout/default"/>
    <dgm:cxn modelId="{AA1D22A0-552A-42A6-85A5-1FB44BEE2382}" type="presParOf" srcId="{969C2E1A-F37F-480A-BEAB-0A367DF7F6C0}" destId="{2D671174-12E8-4958-A868-A44676163B47}" srcOrd="6" destOrd="0" presId="urn:microsoft.com/office/officeart/2005/8/layout/default"/>
    <dgm:cxn modelId="{C91E0F57-2B64-404A-82B3-32F8A65FFE44}" type="presParOf" srcId="{969C2E1A-F37F-480A-BEAB-0A367DF7F6C0}" destId="{671CDFBA-C24C-4373-90C0-9352FF8B3AF5}" srcOrd="7" destOrd="0" presId="urn:microsoft.com/office/officeart/2005/8/layout/default"/>
    <dgm:cxn modelId="{D02D3DD8-3BB6-4615-A941-9AAA9986EF6A}" type="presParOf" srcId="{969C2E1A-F37F-480A-BEAB-0A367DF7F6C0}" destId="{F83331B4-99F0-4BDF-A2EA-5C80E04E6D17}" srcOrd="8" destOrd="0" presId="urn:microsoft.com/office/officeart/2005/8/layout/default"/>
    <dgm:cxn modelId="{7496E654-E9C6-46DD-A3BF-BE7EA7CC11D1}" type="presParOf" srcId="{969C2E1A-F37F-480A-BEAB-0A367DF7F6C0}" destId="{D1EC540F-BFD9-4DB9-8ADA-EC8F3F94A978}" srcOrd="9" destOrd="0" presId="urn:microsoft.com/office/officeart/2005/8/layout/default"/>
    <dgm:cxn modelId="{DE1FFAAE-17CA-4168-83C2-CBEA72E805F8}" type="presParOf" srcId="{969C2E1A-F37F-480A-BEAB-0A367DF7F6C0}" destId="{1D9096BC-91CA-4810-9C2B-E7C5BC55BB87}" srcOrd="10" destOrd="0" presId="urn:microsoft.com/office/officeart/2005/8/layout/default"/>
    <dgm:cxn modelId="{DCFDF8B9-63F2-4412-AD33-62AEE769B867}" type="presParOf" srcId="{969C2E1A-F37F-480A-BEAB-0A367DF7F6C0}" destId="{AE43FCB1-EB85-4195-B7D2-A5F464025987}" srcOrd="11" destOrd="0" presId="urn:microsoft.com/office/officeart/2005/8/layout/default"/>
    <dgm:cxn modelId="{8BB8E105-47E6-49E3-8B51-C97D39F339C2}" type="presParOf" srcId="{969C2E1A-F37F-480A-BEAB-0A367DF7F6C0}" destId="{5D4460A3-5120-493C-A3AD-FDCDF0F46F55}" srcOrd="12" destOrd="0" presId="urn:microsoft.com/office/officeart/2005/8/layout/default"/>
    <dgm:cxn modelId="{FECB44A9-F1FF-4D52-9BDC-B6C3A06627D3}" type="presParOf" srcId="{969C2E1A-F37F-480A-BEAB-0A367DF7F6C0}" destId="{9D697650-186E-45FC-96D3-2BFDB3A1E3E5}" srcOrd="13" destOrd="0" presId="urn:microsoft.com/office/officeart/2005/8/layout/default"/>
    <dgm:cxn modelId="{BBFA6464-DB34-40B9-A54C-BCA12D14BCFA}" type="presParOf" srcId="{969C2E1A-F37F-480A-BEAB-0A367DF7F6C0}" destId="{57CBB7CE-E30A-43D0-BA42-D00A7F077DD0}"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5DE04E4-D7C4-44F1-8F67-B3DA129AC9E1}"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E24029DF-5052-47E0-905B-BA463EE8D908}">
      <dgm:prSet phldrT="[Text]"/>
      <dgm:spPr/>
      <dgm:t>
        <a:bodyPr/>
        <a:lstStyle/>
        <a:p>
          <a:r>
            <a:rPr lang="en-ZA" dirty="0" err="1">
              <a:effectLst>
                <a:outerShdw blurRad="38100" dist="38100" dir="2700000" algn="tl">
                  <a:srgbClr val="000000">
                    <a:alpha val="43137"/>
                  </a:srgbClr>
                </a:outerShdw>
              </a:effectLst>
            </a:rPr>
            <a:t>Antecedentes</a:t>
          </a:r>
          <a:r>
            <a:rPr lang="en-ZA" dirty="0">
              <a:effectLst>
                <a:outerShdw blurRad="38100" dist="38100" dir="2700000" algn="tl">
                  <a:srgbClr val="000000">
                    <a:alpha val="43137"/>
                  </a:srgbClr>
                </a:outerShdw>
              </a:effectLst>
            </a:rPr>
            <a:t> de la </a:t>
          </a:r>
          <a:r>
            <a:rPr lang="en-ZA" dirty="0" err="1">
              <a:effectLst>
                <a:outerShdw blurRad="38100" dist="38100" dir="2700000" algn="tl">
                  <a:srgbClr val="000000">
                    <a:alpha val="43137"/>
                  </a:srgbClr>
                </a:outerShdw>
              </a:effectLst>
            </a:rPr>
            <a:t>organización</a:t>
          </a:r>
          <a:r>
            <a:rPr lang="en-ZA" dirty="0">
              <a:effectLst>
                <a:outerShdw blurRad="38100" dist="38100" dir="2700000" algn="tl">
                  <a:srgbClr val="000000">
                    <a:alpha val="43137"/>
                  </a:srgbClr>
                </a:outerShdw>
              </a:effectLst>
            </a:rPr>
            <a:t>
</a:t>
          </a:r>
        </a:p>
      </dgm:t>
    </dgm:pt>
    <dgm:pt modelId="{CE1B9663-51C3-4532-8413-5D14ABB32127}" type="parTrans" cxnId="{46B674D6-B40C-4072-AED5-A965A3058873}">
      <dgm:prSet/>
      <dgm:spPr/>
      <dgm:t>
        <a:bodyPr/>
        <a:lstStyle/>
        <a:p>
          <a:endParaRPr lang="en-ZA"/>
        </a:p>
      </dgm:t>
    </dgm:pt>
    <dgm:pt modelId="{9F038F28-766F-4030-8065-39B9D2D22D82}" type="sibTrans" cxnId="{46B674D6-B40C-4072-AED5-A965A3058873}">
      <dgm:prSet/>
      <dgm:spPr/>
      <dgm:t>
        <a:bodyPr/>
        <a:lstStyle/>
        <a:p>
          <a:endParaRPr lang="en-ZA"/>
        </a:p>
      </dgm:t>
    </dgm:pt>
    <dgm:pt modelId="{4A590C44-F55F-4E02-AC00-48671A8754D9}">
      <dgm:prSet/>
      <dgm:spPr/>
      <dgm:t>
        <a:bodyPr/>
        <a:lstStyle/>
        <a:p>
          <a:r>
            <a:rPr lang="es-ES" dirty="0">
              <a:effectLst>
                <a:outerShdw blurRad="38100" dist="38100" dir="2700000" algn="tl">
                  <a:srgbClr val="000000">
                    <a:alpha val="43137"/>
                  </a:srgbClr>
                </a:outerShdw>
              </a:effectLst>
            </a:rPr>
            <a:t>Declaración de visión y misión
</a:t>
          </a:r>
          <a:endParaRPr lang="en-ZA" dirty="0">
            <a:effectLst>
              <a:outerShdw blurRad="38100" dist="38100" dir="2700000" algn="tl">
                <a:srgbClr val="000000">
                  <a:alpha val="43137"/>
                </a:srgbClr>
              </a:outerShdw>
            </a:effectLst>
          </a:endParaRPr>
        </a:p>
      </dgm:t>
    </dgm:pt>
    <dgm:pt modelId="{77561CF1-3697-4654-9D38-4C59CCDB2D38}" type="parTrans" cxnId="{5F03B0EF-89C4-49DA-90BB-2002059C1210}">
      <dgm:prSet/>
      <dgm:spPr/>
      <dgm:t>
        <a:bodyPr/>
        <a:lstStyle/>
        <a:p>
          <a:endParaRPr lang="en-ZA"/>
        </a:p>
      </dgm:t>
    </dgm:pt>
    <dgm:pt modelId="{AFF4731B-32C1-4862-9C99-4777221D9E5B}" type="sibTrans" cxnId="{5F03B0EF-89C4-49DA-90BB-2002059C1210}">
      <dgm:prSet/>
      <dgm:spPr/>
      <dgm:t>
        <a:bodyPr/>
        <a:lstStyle/>
        <a:p>
          <a:endParaRPr lang="en-ZA"/>
        </a:p>
      </dgm:t>
    </dgm:pt>
    <dgm:pt modelId="{F33C7FC8-15E3-4F63-B3BC-F2B9A4608BCA}">
      <dgm:prSet/>
      <dgm:spPr/>
      <dgm:t>
        <a:bodyPr/>
        <a:lstStyle/>
        <a:p>
          <a:r>
            <a:rPr lang="en-ZA" dirty="0" err="1">
              <a:effectLst>
                <a:outerShdw blurRad="38100" dist="38100" dir="2700000" algn="tl">
                  <a:srgbClr val="000000">
                    <a:alpha val="43137"/>
                  </a:srgbClr>
                </a:outerShdw>
              </a:effectLst>
            </a:rPr>
            <a:t>Principales</a:t>
          </a:r>
          <a:r>
            <a:rPr lang="en-ZA" dirty="0">
              <a:effectLst>
                <a:outerShdw blurRad="38100" dist="38100" dir="2700000" algn="tl">
                  <a:srgbClr val="000000">
                    <a:alpha val="43137"/>
                  </a:srgbClr>
                </a:outerShdw>
              </a:effectLst>
            </a:rPr>
            <a:t> </a:t>
          </a:r>
          <a:r>
            <a:rPr lang="en-ZA" dirty="0" err="1">
              <a:effectLst>
                <a:outerShdw blurRad="38100" dist="38100" dir="2700000" algn="tl">
                  <a:srgbClr val="000000">
                    <a:alpha val="43137"/>
                  </a:srgbClr>
                </a:outerShdw>
              </a:effectLst>
            </a:rPr>
            <a:t>programas</a:t>
          </a:r>
          <a:r>
            <a:rPr lang="en-ZA" dirty="0">
              <a:effectLst>
                <a:outerShdw blurRad="38100" dist="38100" dir="2700000" algn="tl">
                  <a:srgbClr val="000000">
                    <a:alpha val="43137"/>
                  </a:srgbClr>
                </a:outerShdw>
              </a:effectLst>
            </a:rPr>
            <a:t> y </a:t>
          </a:r>
          <a:r>
            <a:rPr lang="en-ZA" dirty="0" err="1">
              <a:effectLst>
                <a:outerShdw blurRad="38100" dist="38100" dir="2700000" algn="tl">
                  <a:srgbClr val="000000">
                    <a:alpha val="43137"/>
                  </a:srgbClr>
                </a:outerShdw>
              </a:effectLst>
            </a:rPr>
            <a:t>actividades</a:t>
          </a:r>
          <a:r>
            <a:rPr lang="en-ZA" dirty="0">
              <a:effectLst>
                <a:outerShdw blurRad="38100" dist="38100" dir="2700000" algn="tl">
                  <a:srgbClr val="000000">
                    <a:alpha val="43137"/>
                  </a:srgbClr>
                </a:outerShdw>
              </a:effectLst>
            </a:rPr>
            <a:t>
</a:t>
          </a:r>
        </a:p>
      </dgm:t>
    </dgm:pt>
    <dgm:pt modelId="{043A2227-CF05-4B9F-B23F-AB94693EB0EC}" type="parTrans" cxnId="{9E7D9EB9-7D3B-49C4-BE21-09D3EC2B7496}">
      <dgm:prSet/>
      <dgm:spPr/>
      <dgm:t>
        <a:bodyPr/>
        <a:lstStyle/>
        <a:p>
          <a:endParaRPr lang="en-ZA"/>
        </a:p>
      </dgm:t>
    </dgm:pt>
    <dgm:pt modelId="{DFC97561-FD26-43F4-A149-3EDAFED1DCCF}" type="sibTrans" cxnId="{9E7D9EB9-7D3B-49C4-BE21-09D3EC2B7496}">
      <dgm:prSet/>
      <dgm:spPr/>
      <dgm:t>
        <a:bodyPr/>
        <a:lstStyle/>
        <a:p>
          <a:endParaRPr lang="en-ZA"/>
        </a:p>
      </dgm:t>
    </dgm:pt>
    <dgm:pt modelId="{CAE2A8B7-690E-42DB-8E75-EAD066508A82}">
      <dgm:prSet/>
      <dgm:spPr/>
      <dgm:t>
        <a:bodyPr/>
        <a:lstStyle/>
        <a:p>
          <a:r>
            <a:rPr lang="en-ZA" dirty="0" err="1">
              <a:effectLst>
                <a:outerShdw blurRad="38100" dist="38100" dir="2700000" algn="tl">
                  <a:srgbClr val="000000">
                    <a:alpha val="43137"/>
                  </a:srgbClr>
                </a:outerShdw>
              </a:effectLst>
            </a:rPr>
            <a:t>Logros</a:t>
          </a:r>
          <a:endParaRPr lang="en-ZA" dirty="0">
            <a:effectLst>
              <a:outerShdw blurRad="38100" dist="38100" dir="2700000" algn="tl">
                <a:srgbClr val="000000">
                  <a:alpha val="43137"/>
                </a:srgbClr>
              </a:outerShdw>
            </a:effectLst>
          </a:endParaRPr>
        </a:p>
      </dgm:t>
    </dgm:pt>
    <dgm:pt modelId="{F1DCF689-0C0F-444D-8EDF-34756C5DFA71}" type="parTrans" cxnId="{B90E7E1A-4C0A-42D8-82C5-365B8C0C878D}">
      <dgm:prSet/>
      <dgm:spPr/>
      <dgm:t>
        <a:bodyPr/>
        <a:lstStyle/>
        <a:p>
          <a:endParaRPr lang="en-ZA"/>
        </a:p>
      </dgm:t>
    </dgm:pt>
    <dgm:pt modelId="{2173D72F-FDF6-4400-9421-4E461C5974BA}" type="sibTrans" cxnId="{B90E7E1A-4C0A-42D8-82C5-365B8C0C878D}">
      <dgm:prSet/>
      <dgm:spPr/>
      <dgm:t>
        <a:bodyPr/>
        <a:lstStyle/>
        <a:p>
          <a:endParaRPr lang="en-ZA"/>
        </a:p>
      </dgm:t>
    </dgm:pt>
    <dgm:pt modelId="{6F90F82B-91AF-4218-A38C-F446F75D31FA}">
      <dgm:prSet/>
      <dgm:spPr/>
      <dgm:t>
        <a:bodyPr/>
        <a:lstStyle/>
        <a:p>
          <a:r>
            <a:rPr lang="es-ES" dirty="0">
              <a:effectLst>
                <a:outerShdw blurRad="38100" dist="38100" dir="2700000" algn="tl">
                  <a:srgbClr val="000000">
                    <a:alpha val="43137"/>
                  </a:srgbClr>
                </a:outerShdw>
              </a:effectLst>
            </a:rPr>
            <a:t>La causa social para la que necesitas ayuda
</a:t>
          </a:r>
          <a:endParaRPr lang="en-ZA" dirty="0">
            <a:effectLst>
              <a:outerShdw blurRad="38100" dist="38100" dir="2700000" algn="tl">
                <a:srgbClr val="000000">
                  <a:alpha val="43137"/>
                </a:srgbClr>
              </a:outerShdw>
            </a:effectLst>
          </a:endParaRPr>
        </a:p>
      </dgm:t>
    </dgm:pt>
    <dgm:pt modelId="{26060ED8-AE28-4C90-A63E-523F1B51144F}" type="parTrans" cxnId="{5A211668-D936-44D8-B34F-CEB33F22C2C0}">
      <dgm:prSet/>
      <dgm:spPr/>
      <dgm:t>
        <a:bodyPr/>
        <a:lstStyle/>
        <a:p>
          <a:endParaRPr lang="en-ZA"/>
        </a:p>
      </dgm:t>
    </dgm:pt>
    <dgm:pt modelId="{A4162E14-F1C1-4B80-A192-3D806F9E3252}" type="sibTrans" cxnId="{5A211668-D936-44D8-B34F-CEB33F22C2C0}">
      <dgm:prSet/>
      <dgm:spPr/>
      <dgm:t>
        <a:bodyPr/>
        <a:lstStyle/>
        <a:p>
          <a:endParaRPr lang="en-ZA"/>
        </a:p>
      </dgm:t>
    </dgm:pt>
    <dgm:pt modelId="{A815B024-65E9-47D7-9A1D-CF703A5C4728}" type="pres">
      <dgm:prSet presAssocID="{E5DE04E4-D7C4-44F1-8F67-B3DA129AC9E1}" presName="diagram" presStyleCnt="0">
        <dgm:presLayoutVars>
          <dgm:dir/>
          <dgm:resizeHandles val="exact"/>
        </dgm:presLayoutVars>
      </dgm:prSet>
      <dgm:spPr/>
    </dgm:pt>
    <dgm:pt modelId="{27AD1A43-CC5E-404B-9CCE-BF893FA295A2}" type="pres">
      <dgm:prSet presAssocID="{E24029DF-5052-47E0-905B-BA463EE8D908}" presName="node" presStyleLbl="node1" presStyleIdx="0" presStyleCnt="5">
        <dgm:presLayoutVars>
          <dgm:bulletEnabled val="1"/>
        </dgm:presLayoutVars>
      </dgm:prSet>
      <dgm:spPr/>
    </dgm:pt>
    <dgm:pt modelId="{8E26D52F-EB2E-4163-9A85-E4A391756178}" type="pres">
      <dgm:prSet presAssocID="{9F038F28-766F-4030-8065-39B9D2D22D82}" presName="sibTrans" presStyleCnt="0"/>
      <dgm:spPr/>
    </dgm:pt>
    <dgm:pt modelId="{D2034C50-7029-40D5-9579-F7EFDED558F3}" type="pres">
      <dgm:prSet presAssocID="{4A590C44-F55F-4E02-AC00-48671A8754D9}" presName="node" presStyleLbl="node1" presStyleIdx="1" presStyleCnt="5" custLinFactNeighborX="-2021" custLinFactNeighborY="-9">
        <dgm:presLayoutVars>
          <dgm:bulletEnabled val="1"/>
        </dgm:presLayoutVars>
      </dgm:prSet>
      <dgm:spPr/>
    </dgm:pt>
    <dgm:pt modelId="{FE31635E-7E86-47F4-BCF8-ECFBBDDC9307}" type="pres">
      <dgm:prSet presAssocID="{AFF4731B-32C1-4862-9C99-4777221D9E5B}" presName="sibTrans" presStyleCnt="0"/>
      <dgm:spPr/>
    </dgm:pt>
    <dgm:pt modelId="{FABED667-3C07-469B-9302-1FFC39205D83}" type="pres">
      <dgm:prSet presAssocID="{F33C7FC8-15E3-4F63-B3BC-F2B9A4608BCA}" presName="node" presStyleLbl="node1" presStyleIdx="2" presStyleCnt="5">
        <dgm:presLayoutVars>
          <dgm:bulletEnabled val="1"/>
        </dgm:presLayoutVars>
      </dgm:prSet>
      <dgm:spPr/>
    </dgm:pt>
    <dgm:pt modelId="{A3FC2906-FCEF-4AF6-A252-531618ACEF3E}" type="pres">
      <dgm:prSet presAssocID="{DFC97561-FD26-43F4-A149-3EDAFED1DCCF}" presName="sibTrans" presStyleCnt="0"/>
      <dgm:spPr/>
    </dgm:pt>
    <dgm:pt modelId="{E8E8FBAB-2D59-434A-AD8B-6F72A20E8563}" type="pres">
      <dgm:prSet presAssocID="{CAE2A8B7-690E-42DB-8E75-EAD066508A82}" presName="node" presStyleLbl="node1" presStyleIdx="3" presStyleCnt="5">
        <dgm:presLayoutVars>
          <dgm:bulletEnabled val="1"/>
        </dgm:presLayoutVars>
      </dgm:prSet>
      <dgm:spPr/>
    </dgm:pt>
    <dgm:pt modelId="{8A0573FE-9A56-4AE4-8198-2A7739075761}" type="pres">
      <dgm:prSet presAssocID="{2173D72F-FDF6-4400-9421-4E461C5974BA}" presName="sibTrans" presStyleCnt="0"/>
      <dgm:spPr/>
    </dgm:pt>
    <dgm:pt modelId="{D4872610-42DF-46EE-8B2C-842AE25726AE}" type="pres">
      <dgm:prSet presAssocID="{6F90F82B-91AF-4218-A38C-F446F75D31FA}" presName="node" presStyleLbl="node1" presStyleIdx="4" presStyleCnt="5">
        <dgm:presLayoutVars>
          <dgm:bulletEnabled val="1"/>
        </dgm:presLayoutVars>
      </dgm:prSet>
      <dgm:spPr/>
    </dgm:pt>
  </dgm:ptLst>
  <dgm:cxnLst>
    <dgm:cxn modelId="{53F6B513-3E8F-4993-A3C2-DD2C9888FCA8}" type="presOf" srcId="{CAE2A8B7-690E-42DB-8E75-EAD066508A82}" destId="{E8E8FBAB-2D59-434A-AD8B-6F72A20E8563}" srcOrd="0" destOrd="0" presId="urn:microsoft.com/office/officeart/2005/8/layout/default"/>
    <dgm:cxn modelId="{B90E7E1A-4C0A-42D8-82C5-365B8C0C878D}" srcId="{E5DE04E4-D7C4-44F1-8F67-B3DA129AC9E1}" destId="{CAE2A8B7-690E-42DB-8E75-EAD066508A82}" srcOrd="3" destOrd="0" parTransId="{F1DCF689-0C0F-444D-8EDF-34756C5DFA71}" sibTransId="{2173D72F-FDF6-4400-9421-4E461C5974BA}"/>
    <dgm:cxn modelId="{50363566-EEAE-462F-89E2-6F92762E0C3D}" type="presOf" srcId="{F33C7FC8-15E3-4F63-B3BC-F2B9A4608BCA}" destId="{FABED667-3C07-469B-9302-1FFC39205D83}" srcOrd="0" destOrd="0" presId="urn:microsoft.com/office/officeart/2005/8/layout/default"/>
    <dgm:cxn modelId="{5A211668-D936-44D8-B34F-CEB33F22C2C0}" srcId="{E5DE04E4-D7C4-44F1-8F67-B3DA129AC9E1}" destId="{6F90F82B-91AF-4218-A38C-F446F75D31FA}" srcOrd="4" destOrd="0" parTransId="{26060ED8-AE28-4C90-A63E-523F1B51144F}" sibTransId="{A4162E14-F1C1-4B80-A192-3D806F9E3252}"/>
    <dgm:cxn modelId="{9B43E1A1-01E1-40BE-B3A9-94B29207937C}" type="presOf" srcId="{E5DE04E4-D7C4-44F1-8F67-B3DA129AC9E1}" destId="{A815B024-65E9-47D7-9A1D-CF703A5C4728}" srcOrd="0" destOrd="0" presId="urn:microsoft.com/office/officeart/2005/8/layout/default"/>
    <dgm:cxn modelId="{F7581AAE-A59C-4C85-9C59-B960CAB92914}" type="presOf" srcId="{4A590C44-F55F-4E02-AC00-48671A8754D9}" destId="{D2034C50-7029-40D5-9579-F7EFDED558F3}" srcOrd="0" destOrd="0" presId="urn:microsoft.com/office/officeart/2005/8/layout/default"/>
    <dgm:cxn modelId="{9E7D9EB9-7D3B-49C4-BE21-09D3EC2B7496}" srcId="{E5DE04E4-D7C4-44F1-8F67-B3DA129AC9E1}" destId="{F33C7FC8-15E3-4F63-B3BC-F2B9A4608BCA}" srcOrd="2" destOrd="0" parTransId="{043A2227-CF05-4B9F-B23F-AB94693EB0EC}" sibTransId="{DFC97561-FD26-43F4-A149-3EDAFED1DCCF}"/>
    <dgm:cxn modelId="{46B674D6-B40C-4072-AED5-A965A3058873}" srcId="{E5DE04E4-D7C4-44F1-8F67-B3DA129AC9E1}" destId="{E24029DF-5052-47E0-905B-BA463EE8D908}" srcOrd="0" destOrd="0" parTransId="{CE1B9663-51C3-4532-8413-5D14ABB32127}" sibTransId="{9F038F28-766F-4030-8065-39B9D2D22D82}"/>
    <dgm:cxn modelId="{486E3CE8-8948-48E1-B46E-3B63A6A1A2FB}" type="presOf" srcId="{E24029DF-5052-47E0-905B-BA463EE8D908}" destId="{27AD1A43-CC5E-404B-9CCE-BF893FA295A2}" srcOrd="0" destOrd="0" presId="urn:microsoft.com/office/officeart/2005/8/layout/default"/>
    <dgm:cxn modelId="{C6325AE8-5486-4F00-8405-084EE670F131}" type="presOf" srcId="{6F90F82B-91AF-4218-A38C-F446F75D31FA}" destId="{D4872610-42DF-46EE-8B2C-842AE25726AE}" srcOrd="0" destOrd="0" presId="urn:microsoft.com/office/officeart/2005/8/layout/default"/>
    <dgm:cxn modelId="{5F03B0EF-89C4-49DA-90BB-2002059C1210}" srcId="{E5DE04E4-D7C4-44F1-8F67-B3DA129AC9E1}" destId="{4A590C44-F55F-4E02-AC00-48671A8754D9}" srcOrd="1" destOrd="0" parTransId="{77561CF1-3697-4654-9D38-4C59CCDB2D38}" sibTransId="{AFF4731B-32C1-4862-9C99-4777221D9E5B}"/>
    <dgm:cxn modelId="{1DC80E34-4EC7-429B-B62C-E4560A783A9E}" type="presParOf" srcId="{A815B024-65E9-47D7-9A1D-CF703A5C4728}" destId="{27AD1A43-CC5E-404B-9CCE-BF893FA295A2}" srcOrd="0" destOrd="0" presId="urn:microsoft.com/office/officeart/2005/8/layout/default"/>
    <dgm:cxn modelId="{3FED3E14-5666-4AEC-942F-5DF8C8EF9FF6}" type="presParOf" srcId="{A815B024-65E9-47D7-9A1D-CF703A5C4728}" destId="{8E26D52F-EB2E-4163-9A85-E4A391756178}" srcOrd="1" destOrd="0" presId="urn:microsoft.com/office/officeart/2005/8/layout/default"/>
    <dgm:cxn modelId="{3B041E8E-5EAE-4FAD-9D7F-98CB54F4026F}" type="presParOf" srcId="{A815B024-65E9-47D7-9A1D-CF703A5C4728}" destId="{D2034C50-7029-40D5-9579-F7EFDED558F3}" srcOrd="2" destOrd="0" presId="urn:microsoft.com/office/officeart/2005/8/layout/default"/>
    <dgm:cxn modelId="{4C19A568-C609-4D29-BF55-1B96993D2DE1}" type="presParOf" srcId="{A815B024-65E9-47D7-9A1D-CF703A5C4728}" destId="{FE31635E-7E86-47F4-BCF8-ECFBBDDC9307}" srcOrd="3" destOrd="0" presId="urn:microsoft.com/office/officeart/2005/8/layout/default"/>
    <dgm:cxn modelId="{EE935DC1-DE18-4A00-B93E-D9586871A34A}" type="presParOf" srcId="{A815B024-65E9-47D7-9A1D-CF703A5C4728}" destId="{FABED667-3C07-469B-9302-1FFC39205D83}" srcOrd="4" destOrd="0" presId="urn:microsoft.com/office/officeart/2005/8/layout/default"/>
    <dgm:cxn modelId="{E5DC20D2-8A5C-4FB5-825A-59A5571B57F1}" type="presParOf" srcId="{A815B024-65E9-47D7-9A1D-CF703A5C4728}" destId="{A3FC2906-FCEF-4AF6-A252-531618ACEF3E}" srcOrd="5" destOrd="0" presId="urn:microsoft.com/office/officeart/2005/8/layout/default"/>
    <dgm:cxn modelId="{A078651F-5C08-46A0-9F71-7189C2821BF9}" type="presParOf" srcId="{A815B024-65E9-47D7-9A1D-CF703A5C4728}" destId="{E8E8FBAB-2D59-434A-AD8B-6F72A20E8563}" srcOrd="6" destOrd="0" presId="urn:microsoft.com/office/officeart/2005/8/layout/default"/>
    <dgm:cxn modelId="{B3AE22F1-C582-4B4A-9337-C10F4566E6BE}" type="presParOf" srcId="{A815B024-65E9-47D7-9A1D-CF703A5C4728}" destId="{8A0573FE-9A56-4AE4-8198-2A7739075761}" srcOrd="7" destOrd="0" presId="urn:microsoft.com/office/officeart/2005/8/layout/default"/>
    <dgm:cxn modelId="{9994EC2A-6366-4441-A3E1-B6ED3DE6906A}" type="presParOf" srcId="{A815B024-65E9-47D7-9A1D-CF703A5C4728}" destId="{D4872610-42DF-46EE-8B2C-842AE25726AE}"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5DE04E4-D7C4-44F1-8F67-B3DA129AC9E1}"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4C7B3723-E945-4347-820E-FA3088152571}">
      <dgm:prSet custT="1"/>
      <dgm:spPr/>
      <dgm:t>
        <a:bodyPr/>
        <a:lstStyle/>
        <a:p>
          <a:endParaRPr lang="en-ZA" sz="2400" dirty="0">
            <a:effectLst>
              <a:outerShdw blurRad="38100" dist="38100" dir="2700000" algn="tl">
                <a:srgbClr val="000000">
                  <a:alpha val="43137"/>
                </a:srgbClr>
              </a:outerShdw>
            </a:effectLst>
          </a:endParaRPr>
        </a:p>
        <a:p>
          <a:r>
            <a:rPr lang="en-ZA" sz="2400" dirty="0" err="1">
              <a:effectLst>
                <a:outerShdw blurRad="38100" dist="38100" dir="2700000" algn="tl">
                  <a:srgbClr val="000000">
                    <a:alpha val="43137"/>
                  </a:srgbClr>
                </a:outerShdw>
              </a:effectLst>
            </a:rPr>
            <a:t>Requisitos</a:t>
          </a:r>
          <a:r>
            <a:rPr lang="en-ZA" sz="2400" dirty="0">
              <a:effectLst>
                <a:outerShdw blurRad="38100" dist="38100" dir="2700000" algn="tl">
                  <a:srgbClr val="000000">
                    <a:alpha val="43137"/>
                  </a:srgbClr>
                </a:outerShdw>
              </a:effectLst>
            </a:rPr>
            <a:t> de </a:t>
          </a:r>
          <a:r>
            <a:rPr lang="en-ZA" sz="2400" dirty="0" err="1">
              <a:effectLst>
                <a:outerShdw blurRad="38100" dist="38100" dir="2700000" algn="tl">
                  <a:srgbClr val="000000">
                    <a:alpha val="43137"/>
                  </a:srgbClr>
                </a:outerShdw>
              </a:effectLst>
            </a:rPr>
            <a:t>financiación</a:t>
          </a:r>
          <a:r>
            <a:rPr lang="en-ZA" sz="2400" dirty="0">
              <a:effectLst>
                <a:outerShdw blurRad="38100" dist="38100" dir="2700000" algn="tl">
                  <a:srgbClr val="000000">
                    <a:alpha val="43137"/>
                  </a:srgbClr>
                </a:outerShdw>
              </a:effectLst>
            </a:rPr>
            <a:t>
</a:t>
          </a:r>
        </a:p>
      </dgm:t>
    </dgm:pt>
    <dgm:pt modelId="{FE9A46E6-3368-4931-8418-B9506F5ABAF5}" type="parTrans" cxnId="{DB792F13-46F7-41BC-848B-4A8796D372F8}">
      <dgm:prSet/>
      <dgm:spPr/>
      <dgm:t>
        <a:bodyPr/>
        <a:lstStyle/>
        <a:p>
          <a:endParaRPr lang="en-ZA"/>
        </a:p>
      </dgm:t>
    </dgm:pt>
    <dgm:pt modelId="{36A1E817-09BB-4C19-BE3A-8C86F30F17DA}" type="sibTrans" cxnId="{DB792F13-46F7-41BC-848B-4A8796D372F8}">
      <dgm:prSet/>
      <dgm:spPr/>
      <dgm:t>
        <a:bodyPr/>
        <a:lstStyle/>
        <a:p>
          <a:endParaRPr lang="en-ZA"/>
        </a:p>
      </dgm:t>
    </dgm:pt>
    <dgm:pt modelId="{EF1257AE-3E7E-46A1-8EAB-8985F5061947}">
      <dgm:prSet custT="1"/>
      <dgm:spPr/>
      <dgm:t>
        <a:bodyPr/>
        <a:lstStyle/>
        <a:p>
          <a:endParaRPr lang="en-ZA" sz="2400" dirty="0">
            <a:effectLst>
              <a:outerShdw blurRad="38100" dist="38100" dir="2700000" algn="tl">
                <a:srgbClr val="000000">
                  <a:alpha val="43137"/>
                </a:srgbClr>
              </a:outerShdw>
            </a:effectLst>
          </a:endParaRPr>
        </a:p>
        <a:p>
          <a:r>
            <a:rPr lang="en-ZA" sz="2400" dirty="0" err="1">
              <a:effectLst>
                <a:outerShdw blurRad="38100" dist="38100" dir="2700000" algn="tl">
                  <a:srgbClr val="000000">
                    <a:alpha val="43137"/>
                  </a:srgbClr>
                </a:outerShdw>
              </a:effectLst>
            </a:rPr>
            <a:t>Beneficios</a:t>
          </a:r>
          <a:r>
            <a:rPr lang="en-ZA" sz="2400" dirty="0">
              <a:effectLst>
                <a:outerShdw blurRad="38100" dist="38100" dir="2700000" algn="tl">
                  <a:srgbClr val="000000">
                    <a:alpha val="43137"/>
                  </a:srgbClr>
                </a:outerShdw>
              </a:effectLst>
            </a:rPr>
            <a:t> de la </a:t>
          </a:r>
          <a:r>
            <a:rPr lang="en-ZA" sz="2400" dirty="0" err="1">
              <a:effectLst>
                <a:outerShdw blurRad="38100" dist="38100" dir="2700000" algn="tl">
                  <a:srgbClr val="000000">
                    <a:alpha val="43137"/>
                  </a:srgbClr>
                </a:outerShdw>
              </a:effectLst>
            </a:rPr>
            <a:t>asociación</a:t>
          </a:r>
          <a:r>
            <a:rPr lang="en-ZA" sz="2400" dirty="0">
              <a:effectLst>
                <a:outerShdw blurRad="38100" dist="38100" dir="2700000" algn="tl">
                  <a:srgbClr val="000000">
                    <a:alpha val="43137"/>
                  </a:srgbClr>
                </a:outerShdw>
              </a:effectLst>
            </a:rPr>
            <a:t>
</a:t>
          </a:r>
        </a:p>
      </dgm:t>
    </dgm:pt>
    <dgm:pt modelId="{B11F1C0B-2780-43F8-A55C-AE4CE73B8E66}" type="parTrans" cxnId="{1CDB9C33-34B7-4924-B738-296EC1B2C086}">
      <dgm:prSet/>
      <dgm:spPr/>
      <dgm:t>
        <a:bodyPr/>
        <a:lstStyle/>
        <a:p>
          <a:endParaRPr lang="en-ZA"/>
        </a:p>
      </dgm:t>
    </dgm:pt>
    <dgm:pt modelId="{B146515C-8995-4B39-977A-C13756EE0213}" type="sibTrans" cxnId="{1CDB9C33-34B7-4924-B738-296EC1B2C086}">
      <dgm:prSet/>
      <dgm:spPr/>
      <dgm:t>
        <a:bodyPr/>
        <a:lstStyle/>
        <a:p>
          <a:endParaRPr lang="en-ZA"/>
        </a:p>
      </dgm:t>
    </dgm:pt>
    <dgm:pt modelId="{B3F9163E-9C01-4E86-A310-F104E595D468}">
      <dgm:prSet custT="1"/>
      <dgm:spPr/>
      <dgm:t>
        <a:bodyPr/>
        <a:lstStyle/>
        <a:p>
          <a:endParaRPr lang="en-ZA" sz="2400" dirty="0">
            <a:effectLst>
              <a:outerShdw blurRad="38100" dist="38100" dir="2700000" algn="tl">
                <a:srgbClr val="000000">
                  <a:alpha val="43137"/>
                </a:srgbClr>
              </a:outerShdw>
            </a:effectLst>
          </a:endParaRPr>
        </a:p>
        <a:p>
          <a:r>
            <a:rPr lang="en-ZA" sz="2400" dirty="0" err="1">
              <a:effectLst>
                <a:outerShdw blurRad="38100" dist="38100" dir="2700000" algn="tl">
                  <a:srgbClr val="000000">
                    <a:alpha val="43137"/>
                  </a:srgbClr>
                </a:outerShdw>
              </a:effectLst>
            </a:rPr>
            <a:t>Impacto</a:t>
          </a:r>
          <a:r>
            <a:rPr lang="en-ZA" sz="2400" dirty="0">
              <a:effectLst>
                <a:outerShdw blurRad="38100" dist="38100" dir="2700000" algn="tl">
                  <a:srgbClr val="000000">
                    <a:alpha val="43137"/>
                  </a:srgbClr>
                </a:outerShdw>
              </a:effectLst>
            </a:rPr>
            <a:t> </a:t>
          </a:r>
          <a:r>
            <a:rPr lang="en-ZA" sz="2400" dirty="0" err="1">
              <a:effectLst>
                <a:outerShdw blurRad="38100" dist="38100" dir="2700000" algn="tl">
                  <a:srgbClr val="000000">
                    <a:alpha val="43137"/>
                  </a:srgbClr>
                </a:outerShdw>
              </a:effectLst>
            </a:rPr>
            <a:t>significativo</a:t>
          </a:r>
          <a:r>
            <a:rPr lang="en-ZA" sz="2400" dirty="0">
              <a:effectLst>
                <a:outerShdw blurRad="38100" dist="38100" dir="2700000" algn="tl">
                  <a:srgbClr val="000000">
                    <a:alpha val="43137"/>
                  </a:srgbClr>
                </a:outerShdw>
              </a:effectLst>
            </a:rPr>
            <a:t>
</a:t>
          </a:r>
        </a:p>
      </dgm:t>
    </dgm:pt>
    <dgm:pt modelId="{741675F2-BB77-4941-AC6C-0970AF7D7AB6}" type="parTrans" cxnId="{83F416E4-F50C-42BE-9F7D-522C885F68B4}">
      <dgm:prSet/>
      <dgm:spPr/>
      <dgm:t>
        <a:bodyPr/>
        <a:lstStyle/>
        <a:p>
          <a:endParaRPr lang="en-ZA"/>
        </a:p>
      </dgm:t>
    </dgm:pt>
    <dgm:pt modelId="{40CA3A01-EE41-4A6E-B67C-E6477E329AB0}" type="sibTrans" cxnId="{83F416E4-F50C-42BE-9F7D-522C885F68B4}">
      <dgm:prSet/>
      <dgm:spPr/>
      <dgm:t>
        <a:bodyPr/>
        <a:lstStyle/>
        <a:p>
          <a:endParaRPr lang="en-ZA"/>
        </a:p>
      </dgm:t>
    </dgm:pt>
    <dgm:pt modelId="{4C7ADA18-4B06-4A9F-8546-7C64BA89FCE6}">
      <dgm:prSet custT="1"/>
      <dgm:spPr/>
      <dgm:t>
        <a:bodyPr/>
        <a:lstStyle/>
        <a:p>
          <a:endParaRPr lang="en-ZA" sz="2400" dirty="0">
            <a:effectLst>
              <a:outerShdw blurRad="38100" dist="38100" dir="2700000" algn="tl">
                <a:srgbClr val="000000">
                  <a:alpha val="43137"/>
                </a:srgbClr>
              </a:outerShdw>
            </a:effectLst>
          </a:endParaRPr>
        </a:p>
        <a:p>
          <a:r>
            <a:rPr lang="en-ZA" sz="2400" dirty="0" err="1">
              <a:effectLst>
                <a:outerShdw blurRad="38100" dist="38100" dir="2700000" algn="tl">
                  <a:srgbClr val="000000">
                    <a:alpha val="43137"/>
                  </a:srgbClr>
                </a:outerShdw>
              </a:effectLst>
            </a:rPr>
            <a:t>Formas</a:t>
          </a:r>
          <a:r>
            <a:rPr lang="en-ZA" sz="2400" dirty="0">
              <a:effectLst>
                <a:outerShdw blurRad="38100" dist="38100" dir="2700000" algn="tl">
                  <a:srgbClr val="000000">
                    <a:alpha val="43137"/>
                  </a:srgbClr>
                </a:outerShdw>
              </a:effectLst>
            </a:rPr>
            <a:t> de </a:t>
          </a:r>
          <a:r>
            <a:rPr lang="en-ZA" sz="2400" dirty="0" err="1">
              <a:effectLst>
                <a:outerShdw blurRad="38100" dist="38100" dir="2700000" algn="tl">
                  <a:srgbClr val="000000">
                    <a:alpha val="43137"/>
                  </a:srgbClr>
                </a:outerShdw>
              </a:effectLst>
            </a:rPr>
            <a:t>apoyo</a:t>
          </a:r>
          <a:r>
            <a:rPr lang="en-ZA" sz="2400" dirty="0">
              <a:effectLst>
                <a:outerShdw blurRad="38100" dist="38100" dir="2700000" algn="tl">
                  <a:srgbClr val="000000">
                    <a:alpha val="43137"/>
                  </a:srgbClr>
                </a:outerShdw>
              </a:effectLst>
            </a:rPr>
            <a:t>
</a:t>
          </a:r>
        </a:p>
      </dgm:t>
    </dgm:pt>
    <dgm:pt modelId="{087D5205-5D97-4B20-BC17-6D122BFA790B}" type="parTrans" cxnId="{FF6D3167-9AD5-4999-9CDD-E5254E5C9D92}">
      <dgm:prSet/>
      <dgm:spPr/>
      <dgm:t>
        <a:bodyPr/>
        <a:lstStyle/>
        <a:p>
          <a:endParaRPr lang="en-ZA"/>
        </a:p>
      </dgm:t>
    </dgm:pt>
    <dgm:pt modelId="{232D84E4-02C8-4853-A44B-03410CC42C61}" type="sibTrans" cxnId="{FF6D3167-9AD5-4999-9CDD-E5254E5C9D92}">
      <dgm:prSet/>
      <dgm:spPr/>
      <dgm:t>
        <a:bodyPr/>
        <a:lstStyle/>
        <a:p>
          <a:endParaRPr lang="en-ZA"/>
        </a:p>
      </dgm:t>
    </dgm:pt>
    <dgm:pt modelId="{A815B024-65E9-47D7-9A1D-CF703A5C4728}" type="pres">
      <dgm:prSet presAssocID="{E5DE04E4-D7C4-44F1-8F67-B3DA129AC9E1}" presName="diagram" presStyleCnt="0">
        <dgm:presLayoutVars>
          <dgm:dir/>
          <dgm:resizeHandles val="exact"/>
        </dgm:presLayoutVars>
      </dgm:prSet>
      <dgm:spPr/>
    </dgm:pt>
    <dgm:pt modelId="{A7B8049E-B329-4067-877B-B52D34A1B1D2}" type="pres">
      <dgm:prSet presAssocID="{4C7B3723-E945-4347-820E-FA3088152571}" presName="node" presStyleLbl="node1" presStyleIdx="0" presStyleCnt="4">
        <dgm:presLayoutVars>
          <dgm:bulletEnabled val="1"/>
        </dgm:presLayoutVars>
      </dgm:prSet>
      <dgm:spPr/>
    </dgm:pt>
    <dgm:pt modelId="{8B8B6440-9E31-4B17-89BD-0CA80062AE2A}" type="pres">
      <dgm:prSet presAssocID="{36A1E817-09BB-4C19-BE3A-8C86F30F17DA}" presName="sibTrans" presStyleCnt="0"/>
      <dgm:spPr/>
    </dgm:pt>
    <dgm:pt modelId="{DB1394C4-C0E4-4864-B753-E3837D5F2C39}" type="pres">
      <dgm:prSet presAssocID="{EF1257AE-3E7E-46A1-8EAB-8985F5061947}" presName="node" presStyleLbl="node1" presStyleIdx="1" presStyleCnt="4">
        <dgm:presLayoutVars>
          <dgm:bulletEnabled val="1"/>
        </dgm:presLayoutVars>
      </dgm:prSet>
      <dgm:spPr/>
    </dgm:pt>
    <dgm:pt modelId="{7BB1FF95-5A04-4901-808B-C34864AC1EFA}" type="pres">
      <dgm:prSet presAssocID="{B146515C-8995-4B39-977A-C13756EE0213}" presName="sibTrans" presStyleCnt="0"/>
      <dgm:spPr/>
    </dgm:pt>
    <dgm:pt modelId="{DA3923FA-3D6D-46F5-8825-1730DB6EE49F}" type="pres">
      <dgm:prSet presAssocID="{B3F9163E-9C01-4E86-A310-F104E595D468}" presName="node" presStyleLbl="node1" presStyleIdx="2" presStyleCnt="4">
        <dgm:presLayoutVars>
          <dgm:bulletEnabled val="1"/>
        </dgm:presLayoutVars>
      </dgm:prSet>
      <dgm:spPr/>
    </dgm:pt>
    <dgm:pt modelId="{C2BD9DE2-129A-492F-A514-7F33B1157608}" type="pres">
      <dgm:prSet presAssocID="{40CA3A01-EE41-4A6E-B67C-E6477E329AB0}" presName="sibTrans" presStyleCnt="0"/>
      <dgm:spPr/>
    </dgm:pt>
    <dgm:pt modelId="{AEC289CF-A0D6-4596-B716-7A25B0A60E76}" type="pres">
      <dgm:prSet presAssocID="{4C7ADA18-4B06-4A9F-8546-7C64BA89FCE6}" presName="node" presStyleLbl="node1" presStyleIdx="3" presStyleCnt="4">
        <dgm:presLayoutVars>
          <dgm:bulletEnabled val="1"/>
        </dgm:presLayoutVars>
      </dgm:prSet>
      <dgm:spPr/>
    </dgm:pt>
  </dgm:ptLst>
  <dgm:cxnLst>
    <dgm:cxn modelId="{DB792F13-46F7-41BC-848B-4A8796D372F8}" srcId="{E5DE04E4-D7C4-44F1-8F67-B3DA129AC9E1}" destId="{4C7B3723-E945-4347-820E-FA3088152571}" srcOrd="0" destOrd="0" parTransId="{FE9A46E6-3368-4931-8418-B9506F5ABAF5}" sibTransId="{36A1E817-09BB-4C19-BE3A-8C86F30F17DA}"/>
    <dgm:cxn modelId="{1CDB9C33-34B7-4924-B738-296EC1B2C086}" srcId="{E5DE04E4-D7C4-44F1-8F67-B3DA129AC9E1}" destId="{EF1257AE-3E7E-46A1-8EAB-8985F5061947}" srcOrd="1" destOrd="0" parTransId="{B11F1C0B-2780-43F8-A55C-AE4CE73B8E66}" sibTransId="{B146515C-8995-4B39-977A-C13756EE0213}"/>
    <dgm:cxn modelId="{A4FB3838-5BFA-44DB-9BB4-A608F96BA0F7}" type="presOf" srcId="{B3F9163E-9C01-4E86-A310-F104E595D468}" destId="{DA3923FA-3D6D-46F5-8825-1730DB6EE49F}" srcOrd="0" destOrd="0" presId="urn:microsoft.com/office/officeart/2005/8/layout/default"/>
    <dgm:cxn modelId="{FF6D3167-9AD5-4999-9CDD-E5254E5C9D92}" srcId="{E5DE04E4-D7C4-44F1-8F67-B3DA129AC9E1}" destId="{4C7ADA18-4B06-4A9F-8546-7C64BA89FCE6}" srcOrd="3" destOrd="0" parTransId="{087D5205-5D97-4B20-BC17-6D122BFA790B}" sibTransId="{232D84E4-02C8-4853-A44B-03410CC42C61}"/>
    <dgm:cxn modelId="{92AB0481-E95C-4644-B404-FBFDAFBA1366}" type="presOf" srcId="{4C7B3723-E945-4347-820E-FA3088152571}" destId="{A7B8049E-B329-4067-877B-B52D34A1B1D2}" srcOrd="0" destOrd="0" presId="urn:microsoft.com/office/officeart/2005/8/layout/default"/>
    <dgm:cxn modelId="{5D8CA28D-237A-4D58-ACDA-98B7C2E0702C}" type="presOf" srcId="{4C7ADA18-4B06-4A9F-8546-7C64BA89FCE6}" destId="{AEC289CF-A0D6-4596-B716-7A25B0A60E76}" srcOrd="0" destOrd="0" presId="urn:microsoft.com/office/officeart/2005/8/layout/default"/>
    <dgm:cxn modelId="{55DDC493-7897-47FB-9E93-D31761A53AA9}" type="presOf" srcId="{EF1257AE-3E7E-46A1-8EAB-8985F5061947}" destId="{DB1394C4-C0E4-4864-B753-E3837D5F2C39}" srcOrd="0" destOrd="0" presId="urn:microsoft.com/office/officeart/2005/8/layout/default"/>
    <dgm:cxn modelId="{9B43E1A1-01E1-40BE-B3A9-94B29207937C}" type="presOf" srcId="{E5DE04E4-D7C4-44F1-8F67-B3DA129AC9E1}" destId="{A815B024-65E9-47D7-9A1D-CF703A5C4728}" srcOrd="0" destOrd="0" presId="urn:microsoft.com/office/officeart/2005/8/layout/default"/>
    <dgm:cxn modelId="{83F416E4-F50C-42BE-9F7D-522C885F68B4}" srcId="{E5DE04E4-D7C4-44F1-8F67-B3DA129AC9E1}" destId="{B3F9163E-9C01-4E86-A310-F104E595D468}" srcOrd="2" destOrd="0" parTransId="{741675F2-BB77-4941-AC6C-0970AF7D7AB6}" sibTransId="{40CA3A01-EE41-4A6E-B67C-E6477E329AB0}"/>
    <dgm:cxn modelId="{CC0BCC44-E7F6-48BA-B74E-C5433D6CF266}" type="presParOf" srcId="{A815B024-65E9-47D7-9A1D-CF703A5C4728}" destId="{A7B8049E-B329-4067-877B-B52D34A1B1D2}" srcOrd="0" destOrd="0" presId="urn:microsoft.com/office/officeart/2005/8/layout/default"/>
    <dgm:cxn modelId="{16161081-D440-4699-BF05-0030C8DDDA8A}" type="presParOf" srcId="{A815B024-65E9-47D7-9A1D-CF703A5C4728}" destId="{8B8B6440-9E31-4B17-89BD-0CA80062AE2A}" srcOrd="1" destOrd="0" presId="urn:microsoft.com/office/officeart/2005/8/layout/default"/>
    <dgm:cxn modelId="{3885A811-4793-4AE2-8493-264B6F45892F}" type="presParOf" srcId="{A815B024-65E9-47D7-9A1D-CF703A5C4728}" destId="{DB1394C4-C0E4-4864-B753-E3837D5F2C39}" srcOrd="2" destOrd="0" presId="urn:microsoft.com/office/officeart/2005/8/layout/default"/>
    <dgm:cxn modelId="{1ED639FA-ECAC-45F6-B999-8F281B7F14A9}" type="presParOf" srcId="{A815B024-65E9-47D7-9A1D-CF703A5C4728}" destId="{7BB1FF95-5A04-4901-808B-C34864AC1EFA}" srcOrd="3" destOrd="0" presId="urn:microsoft.com/office/officeart/2005/8/layout/default"/>
    <dgm:cxn modelId="{85A24BC0-F0E1-4F92-AE8C-87D2F54E5D73}" type="presParOf" srcId="{A815B024-65E9-47D7-9A1D-CF703A5C4728}" destId="{DA3923FA-3D6D-46F5-8825-1730DB6EE49F}" srcOrd="4" destOrd="0" presId="urn:microsoft.com/office/officeart/2005/8/layout/default"/>
    <dgm:cxn modelId="{D76163BC-21A9-4822-AFAD-4CAD58C2DA57}" type="presParOf" srcId="{A815B024-65E9-47D7-9A1D-CF703A5C4728}" destId="{C2BD9DE2-129A-492F-A514-7F33B1157608}" srcOrd="5" destOrd="0" presId="urn:microsoft.com/office/officeart/2005/8/layout/default"/>
    <dgm:cxn modelId="{2A18D18D-E1BB-444F-925B-D0006561D90A}" type="presParOf" srcId="{A815B024-65E9-47D7-9A1D-CF703A5C4728}" destId="{AEC289CF-A0D6-4596-B716-7A25B0A60E76}"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42D458C-B5FD-4446-A406-DF30F7046D0B}"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9B5E4981-8694-4A17-8371-EE5909E35569}">
      <dgm:prSet phldrT="[Text]" custT="1"/>
      <dgm:spPr/>
      <dgm:t>
        <a:bodyPr/>
        <a:lstStyle/>
        <a:p>
          <a:r>
            <a:rPr lang="es-ES" sz="2400" b="1" dirty="0">
              <a:solidFill>
                <a:schemeClr val="bg1"/>
              </a:solidFill>
              <a:effectLst>
                <a:outerShdw blurRad="38100" dist="38100" dir="2700000" algn="tl">
                  <a:srgbClr val="000000">
                    <a:alpha val="43137"/>
                  </a:srgbClr>
                </a:outerShdw>
              </a:effectLst>
            </a:rPr>
            <a:t>Modelo 1: Uso de donaciones para pagar a los inversores
</a:t>
          </a:r>
          <a:endParaRPr lang="en-ZA" sz="2400" dirty="0">
            <a:solidFill>
              <a:schemeClr val="bg1"/>
            </a:solidFill>
            <a:effectLst>
              <a:outerShdw blurRad="38100" dist="38100" dir="2700000" algn="tl">
                <a:srgbClr val="000000">
                  <a:alpha val="43137"/>
                </a:srgbClr>
              </a:outerShdw>
            </a:effectLst>
          </a:endParaRPr>
        </a:p>
      </dgm:t>
    </dgm:pt>
    <dgm:pt modelId="{9A8250E6-4C2A-458F-B1BE-E427998FF0E8}" type="parTrans" cxnId="{2701E2D8-CD14-4C94-A4F0-C0246F2EF7B4}">
      <dgm:prSet/>
      <dgm:spPr/>
      <dgm:t>
        <a:bodyPr/>
        <a:lstStyle/>
        <a:p>
          <a:endParaRPr lang="en-ZA"/>
        </a:p>
      </dgm:t>
    </dgm:pt>
    <dgm:pt modelId="{21495B64-1EEA-4E59-A6B4-EC8E8678ED1A}" type="sibTrans" cxnId="{2701E2D8-CD14-4C94-A4F0-C0246F2EF7B4}">
      <dgm:prSet/>
      <dgm:spPr/>
      <dgm:t>
        <a:bodyPr/>
        <a:lstStyle/>
        <a:p>
          <a:endParaRPr lang="en-ZA"/>
        </a:p>
      </dgm:t>
    </dgm:pt>
    <dgm:pt modelId="{8F1F562B-B171-40F1-BB9D-F03CE55BFF7A}">
      <dgm:prSet custT="1"/>
      <dgm:spPr/>
      <dgm:t>
        <a:bodyPr/>
        <a:lstStyle/>
        <a:p>
          <a:endParaRPr lang="es-ES"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endParaRPr>
        </a:p>
        <a:p>
          <a:r>
            <a:rPr lang="es-ES"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Modelo 2: Uso de los ingresos generados por los activos de doble propósito para pagar a los inversores
</a:t>
          </a:r>
          <a:endParaRPr lang="en-ZA" sz="2400" kern="1200" dirty="0">
            <a:solidFill>
              <a:schemeClr val="bg1"/>
            </a:solidFill>
            <a:effectLst>
              <a:outerShdw blurRad="38100" dist="38100" dir="2700000" algn="tl">
                <a:srgbClr val="000000">
                  <a:alpha val="43137"/>
                </a:srgbClr>
              </a:outerShdw>
            </a:effectLst>
          </a:endParaRPr>
        </a:p>
      </dgm:t>
    </dgm:pt>
    <dgm:pt modelId="{6B3BCFE9-6575-46E8-86CF-5149C2DA6A96}" type="parTrans" cxnId="{3225B8BA-200B-4FBC-B821-3787935C4BA0}">
      <dgm:prSet/>
      <dgm:spPr/>
      <dgm:t>
        <a:bodyPr/>
        <a:lstStyle/>
        <a:p>
          <a:endParaRPr lang="en-ZA"/>
        </a:p>
      </dgm:t>
    </dgm:pt>
    <dgm:pt modelId="{AF8A18A4-5FF4-4157-9213-BE5524C157C0}" type="sibTrans" cxnId="{3225B8BA-200B-4FBC-B821-3787935C4BA0}">
      <dgm:prSet/>
      <dgm:spPr/>
      <dgm:t>
        <a:bodyPr/>
        <a:lstStyle/>
        <a:p>
          <a:endParaRPr lang="en-ZA"/>
        </a:p>
      </dgm:t>
    </dgm:pt>
    <dgm:pt modelId="{938120C2-075A-43D6-8F93-D16ACDBF18FE}">
      <dgm:prSet custT="1"/>
      <dgm:spPr/>
      <dgm:t>
        <a:bodyPr/>
        <a:lstStyle/>
        <a:p>
          <a:endParaRPr lang="es-ES"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endParaRPr>
        </a:p>
        <a:p>
          <a:r>
            <a:rPr lang="es-ES"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Modelo 3: Uso de los ingresos generados por las empresas sociales independientes para pagar a los inversores
</a:t>
          </a:r>
          <a:endParaRPr lang="en-ZA" sz="2400" kern="1200" dirty="0">
            <a:solidFill>
              <a:schemeClr val="bg1"/>
            </a:solidFill>
            <a:effectLst>
              <a:outerShdw blurRad="38100" dist="38100" dir="2700000" algn="tl">
                <a:srgbClr val="000000">
                  <a:alpha val="43137"/>
                </a:srgbClr>
              </a:outerShdw>
            </a:effectLst>
          </a:endParaRPr>
        </a:p>
      </dgm:t>
    </dgm:pt>
    <dgm:pt modelId="{91550DA1-C6C2-476C-BF3C-8DD2D0C431C0}" type="parTrans" cxnId="{0A4BABD9-512F-4F39-88EA-A98DE4284D13}">
      <dgm:prSet/>
      <dgm:spPr/>
      <dgm:t>
        <a:bodyPr/>
        <a:lstStyle/>
        <a:p>
          <a:endParaRPr lang="en-ZA"/>
        </a:p>
      </dgm:t>
    </dgm:pt>
    <dgm:pt modelId="{8818DD6A-EB57-4B36-9D57-F2621F22EFEB}" type="sibTrans" cxnId="{0A4BABD9-512F-4F39-88EA-A98DE4284D13}">
      <dgm:prSet/>
      <dgm:spPr/>
      <dgm:t>
        <a:bodyPr/>
        <a:lstStyle/>
        <a:p>
          <a:endParaRPr lang="en-ZA"/>
        </a:p>
      </dgm:t>
    </dgm:pt>
    <dgm:pt modelId="{B2FE6C5E-4459-4721-AD51-A16AECC2A50A}" type="pres">
      <dgm:prSet presAssocID="{442D458C-B5FD-4446-A406-DF30F7046D0B}" presName="diagram" presStyleCnt="0">
        <dgm:presLayoutVars>
          <dgm:dir/>
          <dgm:resizeHandles val="exact"/>
        </dgm:presLayoutVars>
      </dgm:prSet>
      <dgm:spPr/>
    </dgm:pt>
    <dgm:pt modelId="{C03D6161-8612-44F4-B4ED-F39D14948210}" type="pres">
      <dgm:prSet presAssocID="{9B5E4981-8694-4A17-8371-EE5909E35569}" presName="node" presStyleLbl="node1" presStyleIdx="0" presStyleCnt="3">
        <dgm:presLayoutVars>
          <dgm:bulletEnabled val="1"/>
        </dgm:presLayoutVars>
      </dgm:prSet>
      <dgm:spPr/>
    </dgm:pt>
    <dgm:pt modelId="{A99A8195-FC01-41E9-ACAE-1FD3D7F9CF3A}" type="pres">
      <dgm:prSet presAssocID="{21495B64-1EEA-4E59-A6B4-EC8E8678ED1A}" presName="sibTrans" presStyleCnt="0"/>
      <dgm:spPr/>
    </dgm:pt>
    <dgm:pt modelId="{D613D23A-06B3-464E-9FB6-072874C5C273}" type="pres">
      <dgm:prSet presAssocID="{8F1F562B-B171-40F1-BB9D-F03CE55BFF7A}" presName="node" presStyleLbl="node1" presStyleIdx="1" presStyleCnt="3">
        <dgm:presLayoutVars>
          <dgm:bulletEnabled val="1"/>
        </dgm:presLayoutVars>
      </dgm:prSet>
      <dgm:spPr/>
    </dgm:pt>
    <dgm:pt modelId="{179C14B8-4E4E-465F-9E00-C51F9541BEA7}" type="pres">
      <dgm:prSet presAssocID="{AF8A18A4-5FF4-4157-9213-BE5524C157C0}" presName="sibTrans" presStyleCnt="0"/>
      <dgm:spPr/>
    </dgm:pt>
    <dgm:pt modelId="{EBB1EBE1-1015-4354-9F46-1595B769C9DE}" type="pres">
      <dgm:prSet presAssocID="{938120C2-075A-43D6-8F93-D16ACDBF18FE}" presName="node" presStyleLbl="node1" presStyleIdx="2" presStyleCnt="3">
        <dgm:presLayoutVars>
          <dgm:bulletEnabled val="1"/>
        </dgm:presLayoutVars>
      </dgm:prSet>
      <dgm:spPr/>
    </dgm:pt>
  </dgm:ptLst>
  <dgm:cxnLst>
    <dgm:cxn modelId="{5E5BDE05-0BE0-42C2-BA3A-988F27D1F161}" type="presOf" srcId="{8F1F562B-B171-40F1-BB9D-F03CE55BFF7A}" destId="{D613D23A-06B3-464E-9FB6-072874C5C273}" srcOrd="0" destOrd="0" presId="urn:microsoft.com/office/officeart/2005/8/layout/default"/>
    <dgm:cxn modelId="{2FFB4730-BEF2-44F9-B8D8-649E7EE829D7}" type="presOf" srcId="{938120C2-075A-43D6-8F93-D16ACDBF18FE}" destId="{EBB1EBE1-1015-4354-9F46-1595B769C9DE}" srcOrd="0" destOrd="0" presId="urn:microsoft.com/office/officeart/2005/8/layout/default"/>
    <dgm:cxn modelId="{CEC14445-E3CD-477E-A2AB-3B9C1AF8234C}" type="presOf" srcId="{9B5E4981-8694-4A17-8371-EE5909E35569}" destId="{C03D6161-8612-44F4-B4ED-F39D14948210}" srcOrd="0" destOrd="0" presId="urn:microsoft.com/office/officeart/2005/8/layout/default"/>
    <dgm:cxn modelId="{177339AB-9141-4571-98EC-B4689A5125C7}" type="presOf" srcId="{442D458C-B5FD-4446-A406-DF30F7046D0B}" destId="{B2FE6C5E-4459-4721-AD51-A16AECC2A50A}" srcOrd="0" destOrd="0" presId="urn:microsoft.com/office/officeart/2005/8/layout/default"/>
    <dgm:cxn modelId="{3225B8BA-200B-4FBC-B821-3787935C4BA0}" srcId="{442D458C-B5FD-4446-A406-DF30F7046D0B}" destId="{8F1F562B-B171-40F1-BB9D-F03CE55BFF7A}" srcOrd="1" destOrd="0" parTransId="{6B3BCFE9-6575-46E8-86CF-5149C2DA6A96}" sibTransId="{AF8A18A4-5FF4-4157-9213-BE5524C157C0}"/>
    <dgm:cxn modelId="{2701E2D8-CD14-4C94-A4F0-C0246F2EF7B4}" srcId="{442D458C-B5FD-4446-A406-DF30F7046D0B}" destId="{9B5E4981-8694-4A17-8371-EE5909E35569}" srcOrd="0" destOrd="0" parTransId="{9A8250E6-4C2A-458F-B1BE-E427998FF0E8}" sibTransId="{21495B64-1EEA-4E59-A6B4-EC8E8678ED1A}"/>
    <dgm:cxn modelId="{0A4BABD9-512F-4F39-88EA-A98DE4284D13}" srcId="{442D458C-B5FD-4446-A406-DF30F7046D0B}" destId="{938120C2-075A-43D6-8F93-D16ACDBF18FE}" srcOrd="2" destOrd="0" parTransId="{91550DA1-C6C2-476C-BF3C-8DD2D0C431C0}" sibTransId="{8818DD6A-EB57-4B36-9D57-F2621F22EFEB}"/>
    <dgm:cxn modelId="{704AB704-04C5-46CE-BB9A-C17DD6FBAC82}" type="presParOf" srcId="{B2FE6C5E-4459-4721-AD51-A16AECC2A50A}" destId="{C03D6161-8612-44F4-B4ED-F39D14948210}" srcOrd="0" destOrd="0" presId="urn:microsoft.com/office/officeart/2005/8/layout/default"/>
    <dgm:cxn modelId="{CEFA0B6D-F055-436C-9B73-6BA71574B4F1}" type="presParOf" srcId="{B2FE6C5E-4459-4721-AD51-A16AECC2A50A}" destId="{A99A8195-FC01-41E9-ACAE-1FD3D7F9CF3A}" srcOrd="1" destOrd="0" presId="urn:microsoft.com/office/officeart/2005/8/layout/default"/>
    <dgm:cxn modelId="{8F8E0DB1-A1AA-4D01-A6A4-3CEEA56FD29D}" type="presParOf" srcId="{B2FE6C5E-4459-4721-AD51-A16AECC2A50A}" destId="{D613D23A-06B3-464E-9FB6-072874C5C273}" srcOrd="2" destOrd="0" presId="urn:microsoft.com/office/officeart/2005/8/layout/default"/>
    <dgm:cxn modelId="{60FAD74E-1337-4017-9D1A-ADE5B492D23F}" type="presParOf" srcId="{B2FE6C5E-4459-4721-AD51-A16AECC2A50A}" destId="{179C14B8-4E4E-465F-9E00-C51F9541BEA7}" srcOrd="3" destOrd="0" presId="urn:microsoft.com/office/officeart/2005/8/layout/default"/>
    <dgm:cxn modelId="{BA4AE6F2-8563-4C0C-8557-896B2A434C50}" type="presParOf" srcId="{B2FE6C5E-4459-4721-AD51-A16AECC2A50A}" destId="{EBB1EBE1-1015-4354-9F46-1595B769C9DE}"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90D9E1-79BC-45A9-AD4A-8B95B49C5B36}"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CF496304-7512-4DEA-A903-4ECB5E9C0542}">
      <dgm:prSet phldrT="[Text]"/>
      <dgm:spPr/>
      <dgm:t>
        <a:bodyPr/>
        <a:lstStyle/>
        <a:p>
          <a:r>
            <a:rPr lang="en-ZA" dirty="0">
              <a:effectLst>
                <a:outerShdw blurRad="38100" dist="38100" dir="2700000" algn="tl">
                  <a:srgbClr val="000000">
                    <a:alpha val="43137"/>
                  </a:srgbClr>
                </a:outerShdw>
              </a:effectLst>
            </a:rPr>
            <a:t>Tener un plan </a:t>
          </a:r>
          <a:r>
            <a:rPr lang="en-ZA" dirty="0" err="1">
              <a:effectLst>
                <a:outerShdw blurRad="38100" dist="38100" dir="2700000" algn="tl">
                  <a:srgbClr val="000000">
                    <a:alpha val="43137"/>
                  </a:srgbClr>
                </a:outerShdw>
              </a:effectLst>
            </a:rPr>
            <a:t>financiero</a:t>
          </a:r>
          <a:r>
            <a:rPr lang="en-ZA" dirty="0">
              <a:effectLst>
                <a:outerShdw blurRad="38100" dist="38100" dir="2700000" algn="tl">
                  <a:srgbClr val="000000">
                    <a:alpha val="43137"/>
                  </a:srgbClr>
                </a:outerShdw>
              </a:effectLst>
            </a:rPr>
            <a:t>
</a:t>
          </a:r>
        </a:p>
      </dgm:t>
    </dgm:pt>
    <dgm:pt modelId="{1B30DDD9-5C08-4769-992C-0C5C13F3F1C6}" type="parTrans" cxnId="{F8AFC915-23BB-4314-BF5E-318109583FF6}">
      <dgm:prSet/>
      <dgm:spPr/>
      <dgm:t>
        <a:bodyPr/>
        <a:lstStyle/>
        <a:p>
          <a:endParaRPr lang="en-ZA"/>
        </a:p>
      </dgm:t>
    </dgm:pt>
    <dgm:pt modelId="{50216E62-D845-4DAF-A1EA-EB4EC8A45BE9}" type="sibTrans" cxnId="{F8AFC915-23BB-4314-BF5E-318109583FF6}">
      <dgm:prSet/>
      <dgm:spPr/>
      <dgm:t>
        <a:bodyPr/>
        <a:lstStyle/>
        <a:p>
          <a:endParaRPr lang="en-ZA"/>
        </a:p>
      </dgm:t>
    </dgm:pt>
    <dgm:pt modelId="{8B80F741-5CE8-4142-B895-36FECD7568C5}">
      <dgm:prSet/>
      <dgm:spPr/>
      <dgm:t>
        <a:bodyPr/>
        <a:lstStyle/>
        <a:p>
          <a:r>
            <a:rPr lang="es-ES" dirty="0">
              <a:effectLst>
                <a:outerShdw blurRad="38100" dist="38100" dir="2700000" algn="tl">
                  <a:srgbClr val="000000">
                    <a:alpha val="43137"/>
                  </a:srgbClr>
                </a:outerShdw>
              </a:effectLst>
            </a:rPr>
            <a:t>Haga del ahorro una prioridad
</a:t>
          </a:r>
          <a:endParaRPr lang="en-ZA" dirty="0">
            <a:effectLst>
              <a:outerShdw blurRad="38100" dist="38100" dir="2700000" algn="tl">
                <a:srgbClr val="000000">
                  <a:alpha val="43137"/>
                </a:srgbClr>
              </a:outerShdw>
            </a:effectLst>
          </a:endParaRPr>
        </a:p>
      </dgm:t>
    </dgm:pt>
    <dgm:pt modelId="{66834510-4BE6-400C-B04B-5E8F8F3BD9B9}" type="parTrans" cxnId="{C4F4ADD5-9F7E-44C0-BA7E-1110A9C1A085}">
      <dgm:prSet/>
      <dgm:spPr/>
      <dgm:t>
        <a:bodyPr/>
        <a:lstStyle/>
        <a:p>
          <a:endParaRPr lang="en-ZA"/>
        </a:p>
      </dgm:t>
    </dgm:pt>
    <dgm:pt modelId="{CEA15408-54F3-436A-AFB5-B4EAD41318A3}" type="sibTrans" cxnId="{C4F4ADD5-9F7E-44C0-BA7E-1110A9C1A085}">
      <dgm:prSet/>
      <dgm:spPr/>
      <dgm:t>
        <a:bodyPr/>
        <a:lstStyle/>
        <a:p>
          <a:endParaRPr lang="en-ZA"/>
        </a:p>
      </dgm:t>
    </dgm:pt>
    <dgm:pt modelId="{7E46AD0F-F797-4050-AF7A-EA8D5528C82A}">
      <dgm:prSet/>
      <dgm:spPr/>
      <dgm:t>
        <a:bodyPr/>
        <a:lstStyle/>
        <a:p>
          <a:r>
            <a:rPr lang="es-ES" dirty="0">
              <a:effectLst>
                <a:outerShdw blurRad="38100" dist="38100" dir="2700000" algn="tl">
                  <a:srgbClr val="000000">
                    <a:alpha val="43137"/>
                  </a:srgbClr>
                </a:outerShdw>
              </a:effectLst>
            </a:rPr>
            <a:t>El poder de la capitalización
</a:t>
          </a:r>
          <a:endParaRPr lang="en-ZA" dirty="0">
            <a:effectLst>
              <a:outerShdw blurRad="38100" dist="38100" dir="2700000" algn="tl">
                <a:srgbClr val="000000">
                  <a:alpha val="43137"/>
                </a:srgbClr>
              </a:outerShdw>
            </a:effectLst>
          </a:endParaRPr>
        </a:p>
      </dgm:t>
    </dgm:pt>
    <dgm:pt modelId="{D490FB87-8B6E-42D1-8E6A-48C9DA318C06}" type="parTrans" cxnId="{6F88C9F1-5EBB-4F46-8A2A-75B6F82510E3}">
      <dgm:prSet/>
      <dgm:spPr/>
      <dgm:t>
        <a:bodyPr/>
        <a:lstStyle/>
        <a:p>
          <a:endParaRPr lang="en-ZA"/>
        </a:p>
      </dgm:t>
    </dgm:pt>
    <dgm:pt modelId="{74A54757-8716-494E-B553-553F8D8734A2}" type="sibTrans" cxnId="{6F88C9F1-5EBB-4F46-8A2A-75B6F82510E3}">
      <dgm:prSet/>
      <dgm:spPr/>
      <dgm:t>
        <a:bodyPr/>
        <a:lstStyle/>
        <a:p>
          <a:endParaRPr lang="en-ZA"/>
        </a:p>
      </dgm:t>
    </dgm:pt>
    <dgm:pt modelId="{66E5AF5E-5F68-4BDE-A31A-74E2C7B4598C}">
      <dgm:prSet/>
      <dgm:spPr/>
      <dgm:t>
        <a:bodyPr/>
        <a:lstStyle/>
        <a:p>
          <a:r>
            <a:rPr lang="en-ZA" dirty="0" err="1">
              <a:effectLst>
                <a:outerShdw blurRad="38100" dist="38100" dir="2700000" algn="tl">
                  <a:srgbClr val="000000">
                    <a:alpha val="43137"/>
                  </a:srgbClr>
                </a:outerShdw>
              </a:effectLst>
            </a:rPr>
            <a:t>Entender</a:t>
          </a:r>
          <a:r>
            <a:rPr lang="en-ZA" dirty="0">
              <a:effectLst>
                <a:outerShdw blurRad="38100" dist="38100" dir="2700000" algn="tl">
                  <a:srgbClr val="000000">
                    <a:alpha val="43137"/>
                  </a:srgbClr>
                </a:outerShdw>
              </a:effectLst>
            </a:rPr>
            <a:t> </a:t>
          </a:r>
          <a:r>
            <a:rPr lang="en-ZA" dirty="0" err="1">
              <a:effectLst>
                <a:outerShdw blurRad="38100" dist="38100" dir="2700000" algn="tl">
                  <a:srgbClr val="000000">
                    <a:alpha val="43137"/>
                  </a:srgbClr>
                </a:outerShdw>
              </a:effectLst>
            </a:rPr>
            <a:t>el</a:t>
          </a:r>
          <a:r>
            <a:rPr lang="en-ZA" dirty="0">
              <a:effectLst>
                <a:outerShdw blurRad="38100" dist="38100" dir="2700000" algn="tl">
                  <a:srgbClr val="000000">
                    <a:alpha val="43137"/>
                  </a:srgbClr>
                </a:outerShdw>
              </a:effectLst>
            </a:rPr>
            <a:t> </a:t>
          </a:r>
          <a:r>
            <a:rPr lang="en-ZA" dirty="0" err="1">
              <a:effectLst>
                <a:outerShdw blurRad="38100" dist="38100" dir="2700000" algn="tl">
                  <a:srgbClr val="000000">
                    <a:alpha val="43137"/>
                  </a:srgbClr>
                </a:outerShdw>
              </a:effectLst>
            </a:rPr>
            <a:t>riesgo</a:t>
          </a:r>
          <a:r>
            <a:rPr lang="en-ZA" dirty="0">
              <a:effectLst>
                <a:outerShdw blurRad="38100" dist="38100" dir="2700000" algn="tl">
                  <a:srgbClr val="000000">
                    <a:alpha val="43137"/>
                  </a:srgbClr>
                </a:outerShdw>
              </a:effectLst>
            </a:rPr>
            <a:t>
</a:t>
          </a:r>
        </a:p>
      </dgm:t>
    </dgm:pt>
    <dgm:pt modelId="{F57CD2E9-D24A-4A0A-ACD2-9E59FAD3154D}" type="parTrans" cxnId="{B994EFE3-3B14-47A0-B76A-9A1F9E289305}">
      <dgm:prSet/>
      <dgm:spPr/>
      <dgm:t>
        <a:bodyPr/>
        <a:lstStyle/>
        <a:p>
          <a:endParaRPr lang="en-ZA"/>
        </a:p>
      </dgm:t>
    </dgm:pt>
    <dgm:pt modelId="{E07C638A-D621-4603-BB6F-58E3423C4885}" type="sibTrans" cxnId="{B994EFE3-3B14-47A0-B76A-9A1F9E289305}">
      <dgm:prSet/>
      <dgm:spPr/>
      <dgm:t>
        <a:bodyPr/>
        <a:lstStyle/>
        <a:p>
          <a:endParaRPr lang="en-ZA"/>
        </a:p>
      </dgm:t>
    </dgm:pt>
    <dgm:pt modelId="{5C2281E4-1C12-4C59-9B1E-6153E9C1B9A4}">
      <dgm:prSet/>
      <dgm:spPr/>
      <dgm:t>
        <a:bodyPr/>
        <a:lstStyle/>
        <a:p>
          <a:r>
            <a:rPr lang="es-ES" dirty="0">
              <a:effectLst>
                <a:outerShdw blurRad="38100" dist="38100" dir="2700000" algn="tl">
                  <a:srgbClr val="000000">
                    <a:alpha val="43137"/>
                  </a:srgbClr>
                </a:outerShdw>
              </a:effectLst>
            </a:rPr>
            <a:t>Comprender la diversificación y la asignación de activos
</a:t>
          </a:r>
          <a:endParaRPr lang="en-ZA" dirty="0">
            <a:effectLst>
              <a:outerShdw blurRad="38100" dist="38100" dir="2700000" algn="tl">
                <a:srgbClr val="000000">
                  <a:alpha val="43137"/>
                </a:srgbClr>
              </a:outerShdw>
            </a:effectLst>
          </a:endParaRPr>
        </a:p>
      </dgm:t>
    </dgm:pt>
    <dgm:pt modelId="{C19415D1-F619-49F2-AD7D-60FBEF6A69C4}" type="parTrans" cxnId="{9F011B7B-24A8-4DC5-BF63-7BE23264936D}">
      <dgm:prSet/>
      <dgm:spPr/>
      <dgm:t>
        <a:bodyPr/>
        <a:lstStyle/>
        <a:p>
          <a:endParaRPr lang="en-ZA"/>
        </a:p>
      </dgm:t>
    </dgm:pt>
    <dgm:pt modelId="{45488B18-A0FC-4295-B0D7-646A80C82775}" type="sibTrans" cxnId="{9F011B7B-24A8-4DC5-BF63-7BE23264936D}">
      <dgm:prSet/>
      <dgm:spPr/>
      <dgm:t>
        <a:bodyPr/>
        <a:lstStyle/>
        <a:p>
          <a:endParaRPr lang="en-ZA"/>
        </a:p>
      </dgm:t>
    </dgm:pt>
    <dgm:pt modelId="{8A050BF7-D7BC-473F-A873-0143A0C9AD39}" type="pres">
      <dgm:prSet presAssocID="{6B90D9E1-79BC-45A9-AD4A-8B95B49C5B36}" presName="diagram" presStyleCnt="0">
        <dgm:presLayoutVars>
          <dgm:dir/>
          <dgm:resizeHandles val="exact"/>
        </dgm:presLayoutVars>
      </dgm:prSet>
      <dgm:spPr/>
    </dgm:pt>
    <dgm:pt modelId="{A6A2B092-6D36-475E-A723-764ADE75186A}" type="pres">
      <dgm:prSet presAssocID="{CF496304-7512-4DEA-A903-4ECB5E9C0542}" presName="node" presStyleLbl="node1" presStyleIdx="0" presStyleCnt="5">
        <dgm:presLayoutVars>
          <dgm:bulletEnabled val="1"/>
        </dgm:presLayoutVars>
      </dgm:prSet>
      <dgm:spPr/>
    </dgm:pt>
    <dgm:pt modelId="{B2012681-AD61-43E3-971F-555DFD46C7BB}" type="pres">
      <dgm:prSet presAssocID="{50216E62-D845-4DAF-A1EA-EB4EC8A45BE9}" presName="sibTrans" presStyleCnt="0"/>
      <dgm:spPr/>
    </dgm:pt>
    <dgm:pt modelId="{2DB371B1-BA9A-4853-8C05-C27FE56F9D6A}" type="pres">
      <dgm:prSet presAssocID="{8B80F741-5CE8-4142-B895-36FECD7568C5}" presName="node" presStyleLbl="node1" presStyleIdx="1" presStyleCnt="5">
        <dgm:presLayoutVars>
          <dgm:bulletEnabled val="1"/>
        </dgm:presLayoutVars>
      </dgm:prSet>
      <dgm:spPr/>
    </dgm:pt>
    <dgm:pt modelId="{15A48C07-92BB-488C-9F98-449091D7CAD1}" type="pres">
      <dgm:prSet presAssocID="{CEA15408-54F3-436A-AFB5-B4EAD41318A3}" presName="sibTrans" presStyleCnt="0"/>
      <dgm:spPr/>
    </dgm:pt>
    <dgm:pt modelId="{FC3AFA28-4DA0-4369-90A5-EB4300FDEC42}" type="pres">
      <dgm:prSet presAssocID="{7E46AD0F-F797-4050-AF7A-EA8D5528C82A}" presName="node" presStyleLbl="node1" presStyleIdx="2" presStyleCnt="5">
        <dgm:presLayoutVars>
          <dgm:bulletEnabled val="1"/>
        </dgm:presLayoutVars>
      </dgm:prSet>
      <dgm:spPr/>
    </dgm:pt>
    <dgm:pt modelId="{A2991B0D-116D-48E5-8933-13945094FDB7}" type="pres">
      <dgm:prSet presAssocID="{74A54757-8716-494E-B553-553F8D8734A2}" presName="sibTrans" presStyleCnt="0"/>
      <dgm:spPr/>
    </dgm:pt>
    <dgm:pt modelId="{31F4B702-9F61-46EA-BF69-CF355441EA9E}" type="pres">
      <dgm:prSet presAssocID="{66E5AF5E-5F68-4BDE-A31A-74E2C7B4598C}" presName="node" presStyleLbl="node1" presStyleIdx="3" presStyleCnt="5">
        <dgm:presLayoutVars>
          <dgm:bulletEnabled val="1"/>
        </dgm:presLayoutVars>
      </dgm:prSet>
      <dgm:spPr/>
    </dgm:pt>
    <dgm:pt modelId="{40305B03-CCA6-40B7-8829-FDDB9ADBEB3F}" type="pres">
      <dgm:prSet presAssocID="{E07C638A-D621-4603-BB6F-58E3423C4885}" presName="sibTrans" presStyleCnt="0"/>
      <dgm:spPr/>
    </dgm:pt>
    <dgm:pt modelId="{50DFAE23-BA2F-42BD-A27C-B8015461D997}" type="pres">
      <dgm:prSet presAssocID="{5C2281E4-1C12-4C59-9B1E-6153E9C1B9A4}" presName="node" presStyleLbl="node1" presStyleIdx="4" presStyleCnt="5">
        <dgm:presLayoutVars>
          <dgm:bulletEnabled val="1"/>
        </dgm:presLayoutVars>
      </dgm:prSet>
      <dgm:spPr/>
    </dgm:pt>
  </dgm:ptLst>
  <dgm:cxnLst>
    <dgm:cxn modelId="{200AFC14-28E8-4224-9A46-9705774E488A}" type="presOf" srcId="{7E46AD0F-F797-4050-AF7A-EA8D5528C82A}" destId="{FC3AFA28-4DA0-4369-90A5-EB4300FDEC42}" srcOrd="0" destOrd="0" presId="urn:microsoft.com/office/officeart/2005/8/layout/default"/>
    <dgm:cxn modelId="{F8AFC915-23BB-4314-BF5E-318109583FF6}" srcId="{6B90D9E1-79BC-45A9-AD4A-8B95B49C5B36}" destId="{CF496304-7512-4DEA-A903-4ECB5E9C0542}" srcOrd="0" destOrd="0" parTransId="{1B30DDD9-5C08-4769-992C-0C5C13F3F1C6}" sibTransId="{50216E62-D845-4DAF-A1EA-EB4EC8A45BE9}"/>
    <dgm:cxn modelId="{1970A248-6156-474F-B3E8-2194FAB788E0}" type="presOf" srcId="{CF496304-7512-4DEA-A903-4ECB5E9C0542}" destId="{A6A2B092-6D36-475E-A723-764ADE75186A}" srcOrd="0" destOrd="0" presId="urn:microsoft.com/office/officeart/2005/8/layout/default"/>
    <dgm:cxn modelId="{9F011B7B-24A8-4DC5-BF63-7BE23264936D}" srcId="{6B90D9E1-79BC-45A9-AD4A-8B95B49C5B36}" destId="{5C2281E4-1C12-4C59-9B1E-6153E9C1B9A4}" srcOrd="4" destOrd="0" parTransId="{C19415D1-F619-49F2-AD7D-60FBEF6A69C4}" sibTransId="{45488B18-A0FC-4295-B0D7-646A80C82775}"/>
    <dgm:cxn modelId="{C673FD85-7955-4EFB-92CB-BF8603B661B9}" type="presOf" srcId="{5C2281E4-1C12-4C59-9B1E-6153E9C1B9A4}" destId="{50DFAE23-BA2F-42BD-A27C-B8015461D997}" srcOrd="0" destOrd="0" presId="urn:microsoft.com/office/officeart/2005/8/layout/default"/>
    <dgm:cxn modelId="{5B6A97AC-3104-4B42-B4E4-044277FEF9C0}" type="presOf" srcId="{66E5AF5E-5F68-4BDE-A31A-74E2C7B4598C}" destId="{31F4B702-9F61-46EA-BF69-CF355441EA9E}" srcOrd="0" destOrd="0" presId="urn:microsoft.com/office/officeart/2005/8/layout/default"/>
    <dgm:cxn modelId="{A5412CC5-7757-4CFA-BDDF-8A4DB627E9B6}" type="presOf" srcId="{6B90D9E1-79BC-45A9-AD4A-8B95B49C5B36}" destId="{8A050BF7-D7BC-473F-A873-0143A0C9AD39}" srcOrd="0" destOrd="0" presId="urn:microsoft.com/office/officeart/2005/8/layout/default"/>
    <dgm:cxn modelId="{C4F4ADD5-9F7E-44C0-BA7E-1110A9C1A085}" srcId="{6B90D9E1-79BC-45A9-AD4A-8B95B49C5B36}" destId="{8B80F741-5CE8-4142-B895-36FECD7568C5}" srcOrd="1" destOrd="0" parTransId="{66834510-4BE6-400C-B04B-5E8F8F3BD9B9}" sibTransId="{CEA15408-54F3-436A-AFB5-B4EAD41318A3}"/>
    <dgm:cxn modelId="{B994EFE3-3B14-47A0-B76A-9A1F9E289305}" srcId="{6B90D9E1-79BC-45A9-AD4A-8B95B49C5B36}" destId="{66E5AF5E-5F68-4BDE-A31A-74E2C7B4598C}" srcOrd="3" destOrd="0" parTransId="{F57CD2E9-D24A-4A0A-ACD2-9E59FAD3154D}" sibTransId="{E07C638A-D621-4603-BB6F-58E3423C4885}"/>
    <dgm:cxn modelId="{6F88C9F1-5EBB-4F46-8A2A-75B6F82510E3}" srcId="{6B90D9E1-79BC-45A9-AD4A-8B95B49C5B36}" destId="{7E46AD0F-F797-4050-AF7A-EA8D5528C82A}" srcOrd="2" destOrd="0" parTransId="{D490FB87-8B6E-42D1-8E6A-48C9DA318C06}" sibTransId="{74A54757-8716-494E-B553-553F8D8734A2}"/>
    <dgm:cxn modelId="{4C22A0FE-836D-4417-BBA6-978FC43D3C1D}" type="presOf" srcId="{8B80F741-5CE8-4142-B895-36FECD7568C5}" destId="{2DB371B1-BA9A-4853-8C05-C27FE56F9D6A}" srcOrd="0" destOrd="0" presId="urn:microsoft.com/office/officeart/2005/8/layout/default"/>
    <dgm:cxn modelId="{9CD10C42-D7DC-4E90-9000-54DF80E064F9}" type="presParOf" srcId="{8A050BF7-D7BC-473F-A873-0143A0C9AD39}" destId="{A6A2B092-6D36-475E-A723-764ADE75186A}" srcOrd="0" destOrd="0" presId="urn:microsoft.com/office/officeart/2005/8/layout/default"/>
    <dgm:cxn modelId="{FDCE14A9-6307-453F-AC76-DB8428B57F93}" type="presParOf" srcId="{8A050BF7-D7BC-473F-A873-0143A0C9AD39}" destId="{B2012681-AD61-43E3-971F-555DFD46C7BB}" srcOrd="1" destOrd="0" presId="urn:microsoft.com/office/officeart/2005/8/layout/default"/>
    <dgm:cxn modelId="{510E3420-48F6-4D43-B90D-B47190186823}" type="presParOf" srcId="{8A050BF7-D7BC-473F-A873-0143A0C9AD39}" destId="{2DB371B1-BA9A-4853-8C05-C27FE56F9D6A}" srcOrd="2" destOrd="0" presId="urn:microsoft.com/office/officeart/2005/8/layout/default"/>
    <dgm:cxn modelId="{F8FA19AE-44B4-4539-9967-9C13569287EE}" type="presParOf" srcId="{8A050BF7-D7BC-473F-A873-0143A0C9AD39}" destId="{15A48C07-92BB-488C-9F98-449091D7CAD1}" srcOrd="3" destOrd="0" presId="urn:microsoft.com/office/officeart/2005/8/layout/default"/>
    <dgm:cxn modelId="{1C8441A9-7CB1-45C8-8CC1-592D52865E28}" type="presParOf" srcId="{8A050BF7-D7BC-473F-A873-0143A0C9AD39}" destId="{FC3AFA28-4DA0-4369-90A5-EB4300FDEC42}" srcOrd="4" destOrd="0" presId="urn:microsoft.com/office/officeart/2005/8/layout/default"/>
    <dgm:cxn modelId="{A1323CA0-96CA-41D0-98F6-3F32FAC9B59E}" type="presParOf" srcId="{8A050BF7-D7BC-473F-A873-0143A0C9AD39}" destId="{A2991B0D-116D-48E5-8933-13945094FDB7}" srcOrd="5" destOrd="0" presId="urn:microsoft.com/office/officeart/2005/8/layout/default"/>
    <dgm:cxn modelId="{1AF4D85C-193C-4E36-BE87-48FD81CB77F3}" type="presParOf" srcId="{8A050BF7-D7BC-473F-A873-0143A0C9AD39}" destId="{31F4B702-9F61-46EA-BF69-CF355441EA9E}" srcOrd="6" destOrd="0" presId="urn:microsoft.com/office/officeart/2005/8/layout/default"/>
    <dgm:cxn modelId="{A70E4520-6CF8-4485-8E9F-FDE07C05CD5C}" type="presParOf" srcId="{8A050BF7-D7BC-473F-A873-0143A0C9AD39}" destId="{40305B03-CCA6-40B7-8829-FDDB9ADBEB3F}" srcOrd="7" destOrd="0" presId="urn:microsoft.com/office/officeart/2005/8/layout/default"/>
    <dgm:cxn modelId="{21A19BE2-1173-431B-A300-986BE90C4E6C}" type="presParOf" srcId="{8A050BF7-D7BC-473F-A873-0143A0C9AD39}" destId="{50DFAE23-BA2F-42BD-A27C-B8015461D997}"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B90D9E1-79BC-45A9-AD4A-8B95B49C5B36}"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5C2281E4-1C12-4C59-9B1E-6153E9C1B9A4}">
      <dgm:prSet/>
      <dgm:spPr/>
      <dgm:t>
        <a:bodyPr/>
        <a:lstStyle/>
        <a:p>
          <a:r>
            <a:rPr lang="en-ZA" dirty="0" err="1">
              <a:effectLst>
                <a:outerShdw blurRad="38100" dist="38100" dir="2700000" algn="tl">
                  <a:srgbClr val="000000">
                    <a:alpha val="43137"/>
                  </a:srgbClr>
                </a:outerShdw>
              </a:effectLst>
            </a:rPr>
            <a:t>Mantenga</a:t>
          </a:r>
          <a:r>
            <a:rPr lang="en-ZA" dirty="0">
              <a:effectLst>
                <a:outerShdw blurRad="38100" dist="38100" dir="2700000" algn="tl">
                  <a:srgbClr val="000000">
                    <a:alpha val="43137"/>
                  </a:srgbClr>
                </a:outerShdw>
              </a:effectLst>
            </a:rPr>
            <a:t> </a:t>
          </a:r>
          <a:r>
            <a:rPr lang="en-ZA" dirty="0" err="1">
              <a:effectLst>
                <a:outerShdw blurRad="38100" dist="38100" dir="2700000" algn="tl">
                  <a:srgbClr val="000000">
                    <a:alpha val="43137"/>
                  </a:srgbClr>
                </a:outerShdw>
              </a:effectLst>
            </a:rPr>
            <a:t>los</a:t>
          </a:r>
          <a:r>
            <a:rPr lang="en-ZA" dirty="0">
              <a:effectLst>
                <a:outerShdw blurRad="38100" dist="38100" dir="2700000" algn="tl">
                  <a:srgbClr val="000000">
                    <a:alpha val="43137"/>
                  </a:srgbClr>
                </a:outerShdw>
              </a:effectLst>
            </a:rPr>
            <a:t> </a:t>
          </a:r>
          <a:r>
            <a:rPr lang="en-ZA" dirty="0" err="1">
              <a:effectLst>
                <a:outerShdw blurRad="38100" dist="38100" dir="2700000" algn="tl">
                  <a:srgbClr val="000000">
                    <a:alpha val="43137"/>
                  </a:srgbClr>
                </a:outerShdw>
              </a:effectLst>
            </a:rPr>
            <a:t>costos</a:t>
          </a:r>
          <a:r>
            <a:rPr lang="en-ZA" dirty="0">
              <a:effectLst>
                <a:outerShdw blurRad="38100" dist="38100" dir="2700000" algn="tl">
                  <a:srgbClr val="000000">
                    <a:alpha val="43137"/>
                  </a:srgbClr>
                </a:outerShdw>
              </a:effectLst>
            </a:rPr>
            <a:t> </a:t>
          </a:r>
          <a:r>
            <a:rPr lang="en-ZA" dirty="0" err="1">
              <a:effectLst>
                <a:outerShdw blurRad="38100" dist="38100" dir="2700000" algn="tl">
                  <a:srgbClr val="000000">
                    <a:alpha val="43137"/>
                  </a:srgbClr>
                </a:outerShdw>
              </a:effectLst>
            </a:rPr>
            <a:t>bajos</a:t>
          </a:r>
          <a:r>
            <a:rPr lang="en-ZA" dirty="0">
              <a:effectLst>
                <a:outerShdw blurRad="38100" dist="38100" dir="2700000" algn="tl">
                  <a:srgbClr val="000000">
                    <a:alpha val="43137"/>
                  </a:srgbClr>
                </a:outerShdw>
              </a:effectLst>
            </a:rPr>
            <a:t>
</a:t>
          </a:r>
        </a:p>
      </dgm:t>
    </dgm:pt>
    <dgm:pt modelId="{C19415D1-F619-49F2-AD7D-60FBEF6A69C4}" type="parTrans" cxnId="{9F011B7B-24A8-4DC5-BF63-7BE23264936D}">
      <dgm:prSet/>
      <dgm:spPr/>
      <dgm:t>
        <a:bodyPr/>
        <a:lstStyle/>
        <a:p>
          <a:endParaRPr lang="en-ZA"/>
        </a:p>
      </dgm:t>
    </dgm:pt>
    <dgm:pt modelId="{45488B18-A0FC-4295-B0D7-646A80C82775}" type="sibTrans" cxnId="{9F011B7B-24A8-4DC5-BF63-7BE23264936D}">
      <dgm:prSet/>
      <dgm:spPr/>
      <dgm:t>
        <a:bodyPr/>
        <a:lstStyle/>
        <a:p>
          <a:endParaRPr lang="en-ZA"/>
        </a:p>
      </dgm:t>
    </dgm:pt>
    <dgm:pt modelId="{E1321CAD-A13B-4B2F-B936-3CC5CDE869CF}">
      <dgm:prSet/>
      <dgm:spPr/>
      <dgm:t>
        <a:bodyPr/>
        <a:lstStyle/>
        <a:p>
          <a:r>
            <a:rPr lang="es-ES" dirty="0">
              <a:effectLst>
                <a:outerShdw blurRad="38100" dist="38100" dir="2700000" algn="tl">
                  <a:srgbClr val="000000">
                    <a:alpha val="43137"/>
                  </a:srgbClr>
                </a:outerShdw>
              </a:effectLst>
            </a:rPr>
            <a:t>Comprender las estrategias de inversión clásicas
</a:t>
          </a:r>
          <a:endParaRPr lang="en-ZA" dirty="0">
            <a:effectLst>
              <a:outerShdw blurRad="38100" dist="38100" dir="2700000" algn="tl">
                <a:srgbClr val="000000">
                  <a:alpha val="43137"/>
                </a:srgbClr>
              </a:outerShdw>
            </a:effectLst>
          </a:endParaRPr>
        </a:p>
      </dgm:t>
    </dgm:pt>
    <dgm:pt modelId="{B0D9DF71-D009-49B4-A98E-5A9C3E89E03F}" type="parTrans" cxnId="{B0B9E9F0-AB37-4C01-B55F-2417B715B596}">
      <dgm:prSet/>
      <dgm:spPr/>
      <dgm:t>
        <a:bodyPr/>
        <a:lstStyle/>
        <a:p>
          <a:endParaRPr lang="en-ZA"/>
        </a:p>
      </dgm:t>
    </dgm:pt>
    <dgm:pt modelId="{513F861B-3648-429A-8C4F-EA8329DB599F}" type="sibTrans" cxnId="{B0B9E9F0-AB37-4C01-B55F-2417B715B596}">
      <dgm:prSet/>
      <dgm:spPr/>
      <dgm:t>
        <a:bodyPr/>
        <a:lstStyle/>
        <a:p>
          <a:endParaRPr lang="en-ZA"/>
        </a:p>
      </dgm:t>
    </dgm:pt>
    <dgm:pt modelId="{36D8CCB0-52D4-48D2-93BB-EC9AC2E38EC5}">
      <dgm:prSet/>
      <dgm:spPr/>
      <dgm:t>
        <a:bodyPr/>
        <a:lstStyle/>
        <a:p>
          <a:r>
            <a:rPr lang="en-ZA" dirty="0" err="1">
              <a:effectLst>
                <a:outerShdw blurRad="38100" dist="38100" dir="2700000" algn="tl">
                  <a:srgbClr val="000000">
                    <a:alpha val="43137"/>
                  </a:srgbClr>
                </a:outerShdw>
              </a:effectLst>
            </a:rPr>
            <a:t>Sé</a:t>
          </a:r>
          <a:r>
            <a:rPr lang="en-ZA" dirty="0">
              <a:effectLst>
                <a:outerShdw blurRad="38100" dist="38100" dir="2700000" algn="tl">
                  <a:srgbClr val="000000">
                    <a:alpha val="43137"/>
                  </a:srgbClr>
                </a:outerShdw>
              </a:effectLst>
            </a:rPr>
            <a:t> </a:t>
          </a:r>
          <a:r>
            <a:rPr lang="en-ZA" dirty="0" err="1">
              <a:effectLst>
                <a:outerShdw blurRad="38100" dist="38100" dir="2700000" algn="tl">
                  <a:srgbClr val="000000">
                    <a:alpha val="43137"/>
                  </a:srgbClr>
                </a:outerShdw>
              </a:effectLst>
            </a:rPr>
            <a:t>disciplinado</a:t>
          </a:r>
          <a:r>
            <a:rPr lang="en-ZA" dirty="0">
              <a:effectLst>
                <a:outerShdw blurRad="38100" dist="38100" dir="2700000" algn="tl">
                  <a:srgbClr val="000000">
                    <a:alpha val="43137"/>
                  </a:srgbClr>
                </a:outerShdw>
              </a:effectLst>
            </a:rPr>
            <a:t>
</a:t>
          </a:r>
        </a:p>
      </dgm:t>
    </dgm:pt>
    <dgm:pt modelId="{379AED15-4C85-4A85-994D-A0371F472664}" type="parTrans" cxnId="{8BA4464A-C384-4432-BDAC-F7EB524EDD90}">
      <dgm:prSet/>
      <dgm:spPr/>
      <dgm:t>
        <a:bodyPr/>
        <a:lstStyle/>
        <a:p>
          <a:endParaRPr lang="en-ZA"/>
        </a:p>
      </dgm:t>
    </dgm:pt>
    <dgm:pt modelId="{74653315-637C-44B8-A449-CF8243A877C6}" type="sibTrans" cxnId="{8BA4464A-C384-4432-BDAC-F7EB524EDD90}">
      <dgm:prSet/>
      <dgm:spPr/>
      <dgm:t>
        <a:bodyPr/>
        <a:lstStyle/>
        <a:p>
          <a:endParaRPr lang="en-ZA"/>
        </a:p>
      </dgm:t>
    </dgm:pt>
    <dgm:pt modelId="{E95F9434-521D-4098-8A75-93FBBFE5EECE}">
      <dgm:prSet/>
      <dgm:spPr/>
      <dgm:t>
        <a:bodyPr/>
        <a:lstStyle/>
        <a:p>
          <a:r>
            <a:rPr lang="en-GB" dirty="0" err="1">
              <a:effectLst>
                <a:outerShdw blurRad="38100" dist="38100" dir="2700000" algn="tl">
                  <a:srgbClr val="000000">
                    <a:alpha val="43137"/>
                  </a:srgbClr>
                </a:outerShdw>
              </a:effectLst>
            </a:rPr>
            <a:t>Piensa</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como</a:t>
          </a:r>
          <a:r>
            <a:rPr lang="en-GB" dirty="0">
              <a:effectLst>
                <a:outerShdw blurRad="38100" dist="38100" dir="2700000" algn="tl">
                  <a:srgbClr val="000000">
                    <a:alpha val="43137"/>
                  </a:srgbClr>
                </a:outerShdw>
              </a:effectLst>
            </a:rPr>
            <a:t> un </a:t>
          </a:r>
          <a:r>
            <a:rPr lang="en-GB" dirty="0" err="1">
              <a:effectLst>
                <a:outerShdw blurRad="38100" dist="38100" dir="2700000" algn="tl">
                  <a:srgbClr val="000000">
                    <a:alpha val="43137"/>
                  </a:srgbClr>
                </a:outerShdw>
              </a:effectLst>
            </a:rPr>
            <a:t>propietario</a:t>
          </a:r>
          <a:r>
            <a:rPr lang="en-GB" dirty="0">
              <a:effectLst>
                <a:outerShdw blurRad="38100" dist="38100" dir="2700000" algn="tl">
                  <a:srgbClr val="000000">
                    <a:alpha val="43137"/>
                  </a:srgbClr>
                </a:outerShdw>
              </a:effectLst>
            </a:rPr>
            <a:t> o </a:t>
          </a:r>
          <a:r>
            <a:rPr lang="en-GB" dirty="0" err="1">
              <a:effectLst>
                <a:outerShdw blurRad="38100" dist="38100" dir="2700000" algn="tl">
                  <a:srgbClr val="000000">
                    <a:alpha val="43137"/>
                  </a:srgbClr>
                </a:outerShdw>
              </a:effectLst>
            </a:rPr>
            <a:t>prestamista</a:t>
          </a:r>
          <a:r>
            <a:rPr lang="en-GB" dirty="0">
              <a:effectLst>
                <a:outerShdw blurRad="38100" dist="38100" dir="2700000" algn="tl">
                  <a:srgbClr val="000000">
                    <a:alpha val="43137"/>
                  </a:srgbClr>
                </a:outerShdw>
              </a:effectLst>
            </a:rPr>
            <a:t>
</a:t>
          </a:r>
          <a:endParaRPr lang="en-ZA" dirty="0">
            <a:effectLst>
              <a:outerShdw blurRad="38100" dist="38100" dir="2700000" algn="tl">
                <a:srgbClr val="000000">
                  <a:alpha val="43137"/>
                </a:srgbClr>
              </a:outerShdw>
            </a:effectLst>
          </a:endParaRPr>
        </a:p>
      </dgm:t>
    </dgm:pt>
    <dgm:pt modelId="{BF111481-127C-44E3-AFB9-F5D2FBB8F1D7}" type="parTrans" cxnId="{A45C4CDD-48DD-4022-97D0-0C4907BD6200}">
      <dgm:prSet/>
      <dgm:spPr/>
      <dgm:t>
        <a:bodyPr/>
        <a:lstStyle/>
        <a:p>
          <a:endParaRPr lang="en-ZA"/>
        </a:p>
      </dgm:t>
    </dgm:pt>
    <dgm:pt modelId="{D32250D6-08FC-4C55-B630-AE756F3EDE78}" type="sibTrans" cxnId="{A45C4CDD-48DD-4022-97D0-0C4907BD6200}">
      <dgm:prSet/>
      <dgm:spPr/>
      <dgm:t>
        <a:bodyPr/>
        <a:lstStyle/>
        <a:p>
          <a:endParaRPr lang="en-ZA"/>
        </a:p>
      </dgm:t>
    </dgm:pt>
    <dgm:pt modelId="{3ACD70E5-FD5B-4771-AB28-93E18799BA76}">
      <dgm:prSet/>
      <dgm:spPr/>
      <dgm:t>
        <a:bodyPr/>
        <a:lstStyle/>
        <a:p>
          <a:r>
            <a:rPr lang="es-ES" dirty="0">
              <a:effectLst>
                <a:outerShdw blurRad="38100" dist="38100" dir="2700000" algn="tl">
                  <a:srgbClr val="000000">
                    <a:alpha val="43137"/>
                  </a:srgbClr>
                </a:outerShdw>
              </a:effectLst>
            </a:rPr>
            <a:t>Si no lo entiendes, no inviertas en él
</a:t>
          </a:r>
          <a:endParaRPr lang="en-ZA" dirty="0">
            <a:effectLst>
              <a:outerShdw blurRad="38100" dist="38100" dir="2700000" algn="tl">
                <a:srgbClr val="000000">
                  <a:alpha val="43137"/>
                </a:srgbClr>
              </a:outerShdw>
            </a:effectLst>
          </a:endParaRPr>
        </a:p>
      </dgm:t>
    </dgm:pt>
    <dgm:pt modelId="{AB14572A-8A27-4B91-9717-736E3BFFDF90}" type="parTrans" cxnId="{485A7760-555F-4A29-B6F2-C4780C533ED4}">
      <dgm:prSet/>
      <dgm:spPr/>
      <dgm:t>
        <a:bodyPr/>
        <a:lstStyle/>
        <a:p>
          <a:endParaRPr lang="en-ZA"/>
        </a:p>
      </dgm:t>
    </dgm:pt>
    <dgm:pt modelId="{9438D2DB-4300-4E72-97B9-3C309CAE3331}" type="sibTrans" cxnId="{485A7760-555F-4A29-B6F2-C4780C533ED4}">
      <dgm:prSet/>
      <dgm:spPr/>
      <dgm:t>
        <a:bodyPr/>
        <a:lstStyle/>
        <a:p>
          <a:endParaRPr lang="en-ZA"/>
        </a:p>
      </dgm:t>
    </dgm:pt>
    <dgm:pt modelId="{8A050BF7-D7BC-473F-A873-0143A0C9AD39}" type="pres">
      <dgm:prSet presAssocID="{6B90D9E1-79BC-45A9-AD4A-8B95B49C5B36}" presName="diagram" presStyleCnt="0">
        <dgm:presLayoutVars>
          <dgm:dir/>
          <dgm:resizeHandles val="exact"/>
        </dgm:presLayoutVars>
      </dgm:prSet>
      <dgm:spPr/>
    </dgm:pt>
    <dgm:pt modelId="{50DFAE23-BA2F-42BD-A27C-B8015461D997}" type="pres">
      <dgm:prSet presAssocID="{5C2281E4-1C12-4C59-9B1E-6153E9C1B9A4}" presName="node" presStyleLbl="node1" presStyleIdx="0" presStyleCnt="5">
        <dgm:presLayoutVars>
          <dgm:bulletEnabled val="1"/>
        </dgm:presLayoutVars>
      </dgm:prSet>
      <dgm:spPr/>
    </dgm:pt>
    <dgm:pt modelId="{0EB2AA1E-FA26-440F-AD1E-5B7779586B79}" type="pres">
      <dgm:prSet presAssocID="{45488B18-A0FC-4295-B0D7-646A80C82775}" presName="sibTrans" presStyleCnt="0"/>
      <dgm:spPr/>
    </dgm:pt>
    <dgm:pt modelId="{AF7530EE-1B17-45D1-8E1F-89490759E919}" type="pres">
      <dgm:prSet presAssocID="{E1321CAD-A13B-4B2F-B936-3CC5CDE869CF}" presName="node" presStyleLbl="node1" presStyleIdx="1" presStyleCnt="5">
        <dgm:presLayoutVars>
          <dgm:bulletEnabled val="1"/>
        </dgm:presLayoutVars>
      </dgm:prSet>
      <dgm:spPr/>
    </dgm:pt>
    <dgm:pt modelId="{25008156-F59F-4B51-8E1D-16FE052525E9}" type="pres">
      <dgm:prSet presAssocID="{513F861B-3648-429A-8C4F-EA8329DB599F}" presName="sibTrans" presStyleCnt="0"/>
      <dgm:spPr/>
    </dgm:pt>
    <dgm:pt modelId="{49877031-60C5-403E-9FE8-07B472F34DD0}" type="pres">
      <dgm:prSet presAssocID="{36D8CCB0-52D4-48D2-93BB-EC9AC2E38EC5}" presName="node" presStyleLbl="node1" presStyleIdx="2" presStyleCnt="5">
        <dgm:presLayoutVars>
          <dgm:bulletEnabled val="1"/>
        </dgm:presLayoutVars>
      </dgm:prSet>
      <dgm:spPr/>
    </dgm:pt>
    <dgm:pt modelId="{EF2FB4DE-6115-4C30-85E6-66A0BCE38147}" type="pres">
      <dgm:prSet presAssocID="{74653315-637C-44B8-A449-CF8243A877C6}" presName="sibTrans" presStyleCnt="0"/>
      <dgm:spPr/>
    </dgm:pt>
    <dgm:pt modelId="{8F61F95C-D1D1-4DC3-ACC8-D6B264150086}" type="pres">
      <dgm:prSet presAssocID="{E95F9434-521D-4098-8A75-93FBBFE5EECE}" presName="node" presStyleLbl="node1" presStyleIdx="3" presStyleCnt="5">
        <dgm:presLayoutVars>
          <dgm:bulletEnabled val="1"/>
        </dgm:presLayoutVars>
      </dgm:prSet>
      <dgm:spPr/>
    </dgm:pt>
    <dgm:pt modelId="{9959C050-B20E-461C-B379-15F784716101}" type="pres">
      <dgm:prSet presAssocID="{D32250D6-08FC-4C55-B630-AE756F3EDE78}" presName="sibTrans" presStyleCnt="0"/>
      <dgm:spPr/>
    </dgm:pt>
    <dgm:pt modelId="{C9E968FF-29F9-4FA8-8B06-34BA27FE29EB}" type="pres">
      <dgm:prSet presAssocID="{3ACD70E5-FD5B-4771-AB28-93E18799BA76}" presName="node" presStyleLbl="node1" presStyleIdx="4" presStyleCnt="5">
        <dgm:presLayoutVars>
          <dgm:bulletEnabled val="1"/>
        </dgm:presLayoutVars>
      </dgm:prSet>
      <dgm:spPr/>
    </dgm:pt>
  </dgm:ptLst>
  <dgm:cxnLst>
    <dgm:cxn modelId="{DF389D29-3123-4462-B0CA-B59EEDDC8DD7}" type="presOf" srcId="{E95F9434-521D-4098-8A75-93FBBFE5EECE}" destId="{8F61F95C-D1D1-4DC3-ACC8-D6B264150086}" srcOrd="0" destOrd="0" presId="urn:microsoft.com/office/officeart/2005/8/layout/default"/>
    <dgm:cxn modelId="{485A7760-555F-4A29-B6F2-C4780C533ED4}" srcId="{6B90D9E1-79BC-45A9-AD4A-8B95B49C5B36}" destId="{3ACD70E5-FD5B-4771-AB28-93E18799BA76}" srcOrd="4" destOrd="0" parTransId="{AB14572A-8A27-4B91-9717-736E3BFFDF90}" sibTransId="{9438D2DB-4300-4E72-97B9-3C309CAE3331}"/>
    <dgm:cxn modelId="{8BA4464A-C384-4432-BDAC-F7EB524EDD90}" srcId="{6B90D9E1-79BC-45A9-AD4A-8B95B49C5B36}" destId="{36D8CCB0-52D4-48D2-93BB-EC9AC2E38EC5}" srcOrd="2" destOrd="0" parTransId="{379AED15-4C85-4A85-994D-A0371F472664}" sibTransId="{74653315-637C-44B8-A449-CF8243A877C6}"/>
    <dgm:cxn modelId="{29630858-D288-41AF-8C82-692DADE3B847}" type="presOf" srcId="{36D8CCB0-52D4-48D2-93BB-EC9AC2E38EC5}" destId="{49877031-60C5-403E-9FE8-07B472F34DD0}" srcOrd="0" destOrd="0" presId="urn:microsoft.com/office/officeart/2005/8/layout/default"/>
    <dgm:cxn modelId="{9F011B7B-24A8-4DC5-BF63-7BE23264936D}" srcId="{6B90D9E1-79BC-45A9-AD4A-8B95B49C5B36}" destId="{5C2281E4-1C12-4C59-9B1E-6153E9C1B9A4}" srcOrd="0" destOrd="0" parTransId="{C19415D1-F619-49F2-AD7D-60FBEF6A69C4}" sibTransId="{45488B18-A0FC-4295-B0D7-646A80C82775}"/>
    <dgm:cxn modelId="{C673FD85-7955-4EFB-92CB-BF8603B661B9}" type="presOf" srcId="{5C2281E4-1C12-4C59-9B1E-6153E9C1B9A4}" destId="{50DFAE23-BA2F-42BD-A27C-B8015461D997}" srcOrd="0" destOrd="0" presId="urn:microsoft.com/office/officeart/2005/8/layout/default"/>
    <dgm:cxn modelId="{A5412CC5-7757-4CFA-BDDF-8A4DB627E9B6}" type="presOf" srcId="{6B90D9E1-79BC-45A9-AD4A-8B95B49C5B36}" destId="{8A050BF7-D7BC-473F-A873-0143A0C9AD39}" srcOrd="0" destOrd="0" presId="urn:microsoft.com/office/officeart/2005/8/layout/default"/>
    <dgm:cxn modelId="{A45C4CDD-48DD-4022-97D0-0C4907BD6200}" srcId="{6B90D9E1-79BC-45A9-AD4A-8B95B49C5B36}" destId="{E95F9434-521D-4098-8A75-93FBBFE5EECE}" srcOrd="3" destOrd="0" parTransId="{BF111481-127C-44E3-AFB9-F5D2FBB8F1D7}" sibTransId="{D32250D6-08FC-4C55-B630-AE756F3EDE78}"/>
    <dgm:cxn modelId="{56E5B2DD-A176-471E-B8BF-C80CBF403B0F}" type="presOf" srcId="{3ACD70E5-FD5B-4771-AB28-93E18799BA76}" destId="{C9E968FF-29F9-4FA8-8B06-34BA27FE29EB}" srcOrd="0" destOrd="0" presId="urn:microsoft.com/office/officeart/2005/8/layout/default"/>
    <dgm:cxn modelId="{533275E5-5509-4147-835E-6F0E3867F350}" type="presOf" srcId="{E1321CAD-A13B-4B2F-B936-3CC5CDE869CF}" destId="{AF7530EE-1B17-45D1-8E1F-89490759E919}" srcOrd="0" destOrd="0" presId="urn:microsoft.com/office/officeart/2005/8/layout/default"/>
    <dgm:cxn modelId="{B0B9E9F0-AB37-4C01-B55F-2417B715B596}" srcId="{6B90D9E1-79BC-45A9-AD4A-8B95B49C5B36}" destId="{E1321CAD-A13B-4B2F-B936-3CC5CDE869CF}" srcOrd="1" destOrd="0" parTransId="{B0D9DF71-D009-49B4-A98E-5A9C3E89E03F}" sibTransId="{513F861B-3648-429A-8C4F-EA8329DB599F}"/>
    <dgm:cxn modelId="{21A19BE2-1173-431B-A300-986BE90C4E6C}" type="presParOf" srcId="{8A050BF7-D7BC-473F-A873-0143A0C9AD39}" destId="{50DFAE23-BA2F-42BD-A27C-B8015461D997}" srcOrd="0" destOrd="0" presId="urn:microsoft.com/office/officeart/2005/8/layout/default"/>
    <dgm:cxn modelId="{F67098CF-E7D0-49CC-AEFC-999EB85591FB}" type="presParOf" srcId="{8A050BF7-D7BC-473F-A873-0143A0C9AD39}" destId="{0EB2AA1E-FA26-440F-AD1E-5B7779586B79}" srcOrd="1" destOrd="0" presId="urn:microsoft.com/office/officeart/2005/8/layout/default"/>
    <dgm:cxn modelId="{AC932707-B154-4D8F-BF6A-3947AE6934DF}" type="presParOf" srcId="{8A050BF7-D7BC-473F-A873-0143A0C9AD39}" destId="{AF7530EE-1B17-45D1-8E1F-89490759E919}" srcOrd="2" destOrd="0" presId="urn:microsoft.com/office/officeart/2005/8/layout/default"/>
    <dgm:cxn modelId="{415B8396-F694-4614-9D0C-B0168783C9EF}" type="presParOf" srcId="{8A050BF7-D7BC-473F-A873-0143A0C9AD39}" destId="{25008156-F59F-4B51-8E1D-16FE052525E9}" srcOrd="3" destOrd="0" presId="urn:microsoft.com/office/officeart/2005/8/layout/default"/>
    <dgm:cxn modelId="{22010DF8-3823-44E1-A4CF-36E1D0DEA1AC}" type="presParOf" srcId="{8A050BF7-D7BC-473F-A873-0143A0C9AD39}" destId="{49877031-60C5-403E-9FE8-07B472F34DD0}" srcOrd="4" destOrd="0" presId="urn:microsoft.com/office/officeart/2005/8/layout/default"/>
    <dgm:cxn modelId="{8410ABA7-0B04-4B56-B137-E7C5DCD0FB2D}" type="presParOf" srcId="{8A050BF7-D7BC-473F-A873-0143A0C9AD39}" destId="{EF2FB4DE-6115-4C30-85E6-66A0BCE38147}" srcOrd="5" destOrd="0" presId="urn:microsoft.com/office/officeart/2005/8/layout/default"/>
    <dgm:cxn modelId="{C9344C50-57AB-4487-BC7E-26C369BEF1A3}" type="presParOf" srcId="{8A050BF7-D7BC-473F-A873-0143A0C9AD39}" destId="{8F61F95C-D1D1-4DC3-ACC8-D6B264150086}" srcOrd="6" destOrd="0" presId="urn:microsoft.com/office/officeart/2005/8/layout/default"/>
    <dgm:cxn modelId="{D019D2BA-1E84-4781-8234-D328CDA4FEDC}" type="presParOf" srcId="{8A050BF7-D7BC-473F-A873-0143A0C9AD39}" destId="{9959C050-B20E-461C-B379-15F784716101}" srcOrd="7" destOrd="0" presId="urn:microsoft.com/office/officeart/2005/8/layout/default"/>
    <dgm:cxn modelId="{5DF7B537-7F53-43B1-A0C6-D32A42907C52}" type="presParOf" srcId="{8A050BF7-D7BC-473F-A873-0143A0C9AD39}" destId="{C9E968FF-29F9-4FA8-8B06-34BA27FE29EB}"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F83A916-A3FE-44DA-8EBC-9F4F1BD87359}"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ACE37B15-41C7-4FE5-AF8C-ECEF2843FA40}">
      <dgm:prSet phldrT="[Text]"/>
      <dgm:spPr/>
      <dgm:t>
        <a:bodyPr/>
        <a:lstStyle/>
        <a:p>
          <a:r>
            <a:rPr lang="en-GB" dirty="0" err="1">
              <a:effectLst>
                <a:outerShdw blurRad="38100" dist="38100" dir="2700000" algn="tl">
                  <a:srgbClr val="000000">
                    <a:alpha val="43137"/>
                  </a:srgbClr>
                </a:outerShdw>
              </a:effectLst>
            </a:rPr>
            <a:t>Cartera</a:t>
          </a:r>
          <a:r>
            <a:rPr lang="en-GB" dirty="0">
              <a:effectLst>
                <a:outerShdw blurRad="38100" dist="38100" dir="2700000" algn="tl">
                  <a:srgbClr val="000000">
                    <a:alpha val="43137"/>
                  </a:srgbClr>
                </a:outerShdw>
              </a:effectLst>
            </a:rPr>
            <a:t> digital de </a:t>
          </a:r>
          <a:r>
            <a:rPr lang="en-GB" dirty="0" err="1">
              <a:effectLst>
                <a:outerShdw blurRad="38100" dist="38100" dir="2700000" algn="tl">
                  <a:srgbClr val="000000">
                    <a:alpha val="43137"/>
                  </a:srgbClr>
                </a:outerShdw>
              </a:effectLst>
            </a:rPr>
            <a:t>conveniencia</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como</a:t>
          </a:r>
          <a:r>
            <a:rPr lang="en-GB" dirty="0">
              <a:effectLst>
                <a:outerShdw blurRad="38100" dist="38100" dir="2700000" algn="tl">
                  <a:srgbClr val="000000">
                    <a:alpha val="43137"/>
                  </a:srgbClr>
                </a:outerShdw>
              </a:effectLst>
            </a:rPr>
            <a:t> Google Pay y  </a:t>
          </a:r>
          <a:r>
            <a:rPr lang="en-GB" dirty="0" err="1">
              <a:effectLst>
                <a:outerShdw blurRad="38100" dist="38100" dir="2700000" algn="tl">
                  <a:srgbClr val="000000">
                    <a:alpha val="43137"/>
                  </a:srgbClr>
                </a:outerShdw>
              </a:effectLst>
            </a:rPr>
            <a:t>ApplePay</a:t>
          </a:r>
          <a:endParaRPr lang="en-ZA" dirty="0">
            <a:effectLst>
              <a:outerShdw blurRad="38100" dist="38100" dir="2700000" algn="tl">
                <a:srgbClr val="000000">
                  <a:alpha val="43137"/>
                </a:srgbClr>
              </a:outerShdw>
            </a:effectLst>
          </a:endParaRPr>
        </a:p>
      </dgm:t>
    </dgm:pt>
    <dgm:pt modelId="{ABFC0010-1603-4E17-AF76-E57F6A0A34D7}" type="parTrans" cxnId="{CEBFF580-FA8D-464B-81C1-9AA2CD173F1A}">
      <dgm:prSet/>
      <dgm:spPr/>
      <dgm:t>
        <a:bodyPr/>
        <a:lstStyle/>
        <a:p>
          <a:endParaRPr lang="en-ZA"/>
        </a:p>
      </dgm:t>
    </dgm:pt>
    <dgm:pt modelId="{968A7932-1571-46A8-88A7-D60BA9DFA04F}" type="sibTrans" cxnId="{CEBFF580-FA8D-464B-81C1-9AA2CD173F1A}">
      <dgm:prSet/>
      <dgm:spPr/>
      <dgm:t>
        <a:bodyPr/>
        <a:lstStyle/>
        <a:p>
          <a:endParaRPr lang="en-ZA"/>
        </a:p>
      </dgm:t>
    </dgm:pt>
    <dgm:pt modelId="{D46BFC3A-93F4-47B3-B49A-5810C944EABB}">
      <dgm:prSet/>
      <dgm:spPr/>
      <dgm:t>
        <a:bodyPr/>
        <a:lstStyle/>
        <a:p>
          <a:r>
            <a:rPr lang="en-ZA" dirty="0" err="1">
              <a:effectLst>
                <a:outerShdw blurRad="38100" dist="38100" dir="2700000" algn="tl">
                  <a:srgbClr val="000000">
                    <a:alpha val="43137"/>
                  </a:srgbClr>
                </a:outerShdw>
              </a:effectLst>
            </a:rPr>
            <a:t>Donaciones</a:t>
          </a:r>
          <a:r>
            <a:rPr lang="en-ZA" dirty="0">
              <a:effectLst>
                <a:outerShdw blurRad="38100" dist="38100" dir="2700000" algn="tl">
                  <a:srgbClr val="000000">
                    <a:alpha val="43137"/>
                  </a:srgbClr>
                </a:outerShdw>
              </a:effectLst>
            </a:rPr>
            <a:t> de </a:t>
          </a:r>
          <a:r>
            <a:rPr lang="en-ZA" dirty="0" err="1">
              <a:effectLst>
                <a:outerShdw blurRad="38100" dist="38100" dir="2700000" algn="tl">
                  <a:srgbClr val="000000">
                    <a:alpha val="43137"/>
                  </a:srgbClr>
                </a:outerShdw>
              </a:effectLst>
            </a:rPr>
            <a:t>criptomonedas</a:t>
          </a:r>
          <a:r>
            <a:rPr lang="en-ZA" dirty="0">
              <a:effectLst>
                <a:outerShdw blurRad="38100" dist="38100" dir="2700000" algn="tl">
                  <a:srgbClr val="000000">
                    <a:alpha val="43137"/>
                  </a:srgbClr>
                </a:outerShdw>
              </a:effectLst>
            </a:rPr>
            <a:t>
</a:t>
          </a:r>
        </a:p>
      </dgm:t>
    </dgm:pt>
    <dgm:pt modelId="{2A18CB7E-62E1-4C27-9524-19F6CAB7D5FB}" type="parTrans" cxnId="{9E26EF49-9B1C-402C-A14C-12D385406BAD}">
      <dgm:prSet/>
      <dgm:spPr/>
      <dgm:t>
        <a:bodyPr/>
        <a:lstStyle/>
        <a:p>
          <a:endParaRPr lang="en-ZA"/>
        </a:p>
      </dgm:t>
    </dgm:pt>
    <dgm:pt modelId="{8799F2A2-741D-465D-94C2-10088E6BD0B3}" type="sibTrans" cxnId="{9E26EF49-9B1C-402C-A14C-12D385406BAD}">
      <dgm:prSet/>
      <dgm:spPr/>
      <dgm:t>
        <a:bodyPr/>
        <a:lstStyle/>
        <a:p>
          <a:endParaRPr lang="en-ZA"/>
        </a:p>
      </dgm:t>
    </dgm:pt>
    <dgm:pt modelId="{30170E26-BF3C-4616-8214-897FB1543748}">
      <dgm:prSet/>
      <dgm:spPr/>
      <dgm:t>
        <a:bodyPr/>
        <a:lstStyle/>
        <a:p>
          <a:r>
            <a:rPr lang="es-ES" dirty="0">
              <a:effectLst>
                <a:outerShdw blurRad="38100" dist="38100" dir="2700000" algn="tl">
                  <a:srgbClr val="000000">
                    <a:alpha val="43137"/>
                  </a:srgbClr>
                </a:outerShdw>
              </a:effectLst>
            </a:rPr>
            <a:t>Aplicaciones de pago de confianza, como PayPal y </a:t>
          </a:r>
          <a:r>
            <a:rPr lang="es-ES" dirty="0" err="1">
              <a:effectLst>
                <a:outerShdw blurRad="38100" dist="38100" dir="2700000" algn="tl">
                  <a:srgbClr val="000000">
                    <a:alpha val="43137"/>
                  </a:srgbClr>
                </a:outerShdw>
              </a:effectLst>
            </a:rPr>
            <a:t>Venmo</a:t>
          </a:r>
          <a:r>
            <a:rPr lang="es-ES" dirty="0">
              <a:effectLst>
                <a:outerShdw blurRad="38100" dist="38100" dir="2700000" algn="tl">
                  <a:srgbClr val="000000">
                    <a:alpha val="43137"/>
                  </a:srgbClr>
                </a:outerShdw>
              </a:effectLst>
            </a:rPr>
            <a:t>
</a:t>
          </a:r>
          <a:endParaRPr lang="en-ZA" dirty="0">
            <a:effectLst>
              <a:outerShdw blurRad="38100" dist="38100" dir="2700000" algn="tl">
                <a:srgbClr val="000000">
                  <a:alpha val="43137"/>
                </a:srgbClr>
              </a:outerShdw>
            </a:effectLst>
          </a:endParaRPr>
        </a:p>
      </dgm:t>
    </dgm:pt>
    <dgm:pt modelId="{E2D343A6-FFAE-4555-A947-B1007B44185E}" type="parTrans" cxnId="{59E9CE15-9800-4DB1-B37A-2C855BB79EBD}">
      <dgm:prSet/>
      <dgm:spPr/>
      <dgm:t>
        <a:bodyPr/>
        <a:lstStyle/>
        <a:p>
          <a:endParaRPr lang="en-ZA"/>
        </a:p>
      </dgm:t>
    </dgm:pt>
    <dgm:pt modelId="{77070E31-DBF9-459F-B3EE-7889FD815087}" type="sibTrans" cxnId="{59E9CE15-9800-4DB1-B37A-2C855BB79EBD}">
      <dgm:prSet/>
      <dgm:spPr/>
      <dgm:t>
        <a:bodyPr/>
        <a:lstStyle/>
        <a:p>
          <a:endParaRPr lang="en-ZA"/>
        </a:p>
      </dgm:t>
    </dgm:pt>
    <dgm:pt modelId="{1BDE7F51-176D-4A4D-B8F2-B777BEE89D9A}" type="pres">
      <dgm:prSet presAssocID="{FF83A916-A3FE-44DA-8EBC-9F4F1BD87359}" presName="diagram" presStyleCnt="0">
        <dgm:presLayoutVars>
          <dgm:dir/>
          <dgm:resizeHandles val="exact"/>
        </dgm:presLayoutVars>
      </dgm:prSet>
      <dgm:spPr/>
    </dgm:pt>
    <dgm:pt modelId="{389584CA-8895-43EE-A5F6-45427BC29474}" type="pres">
      <dgm:prSet presAssocID="{ACE37B15-41C7-4FE5-AF8C-ECEF2843FA40}" presName="node" presStyleLbl="node1" presStyleIdx="0" presStyleCnt="3">
        <dgm:presLayoutVars>
          <dgm:bulletEnabled val="1"/>
        </dgm:presLayoutVars>
      </dgm:prSet>
      <dgm:spPr/>
    </dgm:pt>
    <dgm:pt modelId="{60384A01-CA24-446B-ADE5-EB43F514BE28}" type="pres">
      <dgm:prSet presAssocID="{968A7932-1571-46A8-88A7-D60BA9DFA04F}" presName="sibTrans" presStyleCnt="0"/>
      <dgm:spPr/>
    </dgm:pt>
    <dgm:pt modelId="{5527BCA8-5116-4C07-87DE-5A2702452727}" type="pres">
      <dgm:prSet presAssocID="{D46BFC3A-93F4-47B3-B49A-5810C944EABB}" presName="node" presStyleLbl="node1" presStyleIdx="1" presStyleCnt="3">
        <dgm:presLayoutVars>
          <dgm:bulletEnabled val="1"/>
        </dgm:presLayoutVars>
      </dgm:prSet>
      <dgm:spPr/>
    </dgm:pt>
    <dgm:pt modelId="{23092DD4-8800-4F83-A1EF-6FE2D46B5AE1}" type="pres">
      <dgm:prSet presAssocID="{8799F2A2-741D-465D-94C2-10088E6BD0B3}" presName="sibTrans" presStyleCnt="0"/>
      <dgm:spPr/>
    </dgm:pt>
    <dgm:pt modelId="{077117AC-B612-48FB-96F6-36CEF78C4336}" type="pres">
      <dgm:prSet presAssocID="{30170E26-BF3C-4616-8214-897FB1543748}" presName="node" presStyleLbl="node1" presStyleIdx="2" presStyleCnt="3">
        <dgm:presLayoutVars>
          <dgm:bulletEnabled val="1"/>
        </dgm:presLayoutVars>
      </dgm:prSet>
      <dgm:spPr/>
    </dgm:pt>
  </dgm:ptLst>
  <dgm:cxnLst>
    <dgm:cxn modelId="{C1599204-26A6-4E2F-BC2E-2050904E334F}" type="presOf" srcId="{D46BFC3A-93F4-47B3-B49A-5810C944EABB}" destId="{5527BCA8-5116-4C07-87DE-5A2702452727}" srcOrd="0" destOrd="0" presId="urn:microsoft.com/office/officeart/2005/8/layout/default"/>
    <dgm:cxn modelId="{59E9CE15-9800-4DB1-B37A-2C855BB79EBD}" srcId="{FF83A916-A3FE-44DA-8EBC-9F4F1BD87359}" destId="{30170E26-BF3C-4616-8214-897FB1543748}" srcOrd="2" destOrd="0" parTransId="{E2D343A6-FFAE-4555-A947-B1007B44185E}" sibTransId="{77070E31-DBF9-459F-B3EE-7889FD815087}"/>
    <dgm:cxn modelId="{9E26EF49-9B1C-402C-A14C-12D385406BAD}" srcId="{FF83A916-A3FE-44DA-8EBC-9F4F1BD87359}" destId="{D46BFC3A-93F4-47B3-B49A-5810C944EABB}" srcOrd="1" destOrd="0" parTransId="{2A18CB7E-62E1-4C27-9524-19F6CAB7D5FB}" sibTransId="{8799F2A2-741D-465D-94C2-10088E6BD0B3}"/>
    <dgm:cxn modelId="{4382806D-D7C6-40FD-A795-BB3A7D53C84C}" type="presOf" srcId="{30170E26-BF3C-4616-8214-897FB1543748}" destId="{077117AC-B612-48FB-96F6-36CEF78C4336}" srcOrd="0" destOrd="0" presId="urn:microsoft.com/office/officeart/2005/8/layout/default"/>
    <dgm:cxn modelId="{CEBFF580-FA8D-464B-81C1-9AA2CD173F1A}" srcId="{FF83A916-A3FE-44DA-8EBC-9F4F1BD87359}" destId="{ACE37B15-41C7-4FE5-AF8C-ECEF2843FA40}" srcOrd="0" destOrd="0" parTransId="{ABFC0010-1603-4E17-AF76-E57F6A0A34D7}" sibTransId="{968A7932-1571-46A8-88A7-D60BA9DFA04F}"/>
    <dgm:cxn modelId="{AC170787-689B-428F-A3E1-03086E0DA65F}" type="presOf" srcId="{ACE37B15-41C7-4FE5-AF8C-ECEF2843FA40}" destId="{389584CA-8895-43EE-A5F6-45427BC29474}" srcOrd="0" destOrd="0" presId="urn:microsoft.com/office/officeart/2005/8/layout/default"/>
    <dgm:cxn modelId="{88E707E1-9B79-4D48-8205-134B52B2BA8C}" type="presOf" srcId="{FF83A916-A3FE-44DA-8EBC-9F4F1BD87359}" destId="{1BDE7F51-176D-4A4D-B8F2-B777BEE89D9A}" srcOrd="0" destOrd="0" presId="urn:microsoft.com/office/officeart/2005/8/layout/default"/>
    <dgm:cxn modelId="{FD1A8656-DFB9-4BF7-B2C7-6689D5BC2A80}" type="presParOf" srcId="{1BDE7F51-176D-4A4D-B8F2-B777BEE89D9A}" destId="{389584CA-8895-43EE-A5F6-45427BC29474}" srcOrd="0" destOrd="0" presId="urn:microsoft.com/office/officeart/2005/8/layout/default"/>
    <dgm:cxn modelId="{4AA6A06A-88B0-4906-82B9-600C9A50AF65}" type="presParOf" srcId="{1BDE7F51-176D-4A4D-B8F2-B777BEE89D9A}" destId="{60384A01-CA24-446B-ADE5-EB43F514BE28}" srcOrd="1" destOrd="0" presId="urn:microsoft.com/office/officeart/2005/8/layout/default"/>
    <dgm:cxn modelId="{29BCC310-B164-4D6C-BBB6-9DD4D6BE6B16}" type="presParOf" srcId="{1BDE7F51-176D-4A4D-B8F2-B777BEE89D9A}" destId="{5527BCA8-5116-4C07-87DE-5A2702452727}" srcOrd="2" destOrd="0" presId="urn:microsoft.com/office/officeart/2005/8/layout/default"/>
    <dgm:cxn modelId="{2CC6F4F0-F1AE-4D90-B35B-D209FBB3E013}" type="presParOf" srcId="{1BDE7F51-176D-4A4D-B8F2-B777BEE89D9A}" destId="{23092DD4-8800-4F83-A1EF-6FE2D46B5AE1}" srcOrd="3" destOrd="0" presId="urn:microsoft.com/office/officeart/2005/8/layout/default"/>
    <dgm:cxn modelId="{4573DE99-25CD-4E9B-921B-AE27610C6013}" type="presParOf" srcId="{1BDE7F51-176D-4A4D-B8F2-B777BEE89D9A}" destId="{077117AC-B612-48FB-96F6-36CEF78C4336}"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7D5EDFA-22C4-4DD8-ACB0-ECC4B7BD9BC0}"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EF300A3A-B44C-4316-A7F6-B8B5BEED54FB}">
      <dgm:prSet phldrT="[Text]"/>
      <dgm:spPr/>
      <dgm:t>
        <a:bodyPr/>
        <a:lstStyle/>
        <a:p>
          <a:r>
            <a:rPr lang="en-ZA" dirty="0">
              <a:solidFill>
                <a:srgbClr val="000000"/>
              </a:solidFill>
            </a:rPr>
            <a:t>Facebook</a:t>
          </a:r>
        </a:p>
      </dgm:t>
    </dgm:pt>
    <dgm:pt modelId="{5893BFA0-9132-4F32-9A37-9B5629CE5AFB}" type="parTrans" cxnId="{81A56AA6-3D60-4586-B4F0-D1C6ACB453B6}">
      <dgm:prSet/>
      <dgm:spPr/>
      <dgm:t>
        <a:bodyPr/>
        <a:lstStyle/>
        <a:p>
          <a:endParaRPr lang="en-ZA"/>
        </a:p>
      </dgm:t>
    </dgm:pt>
    <dgm:pt modelId="{C0F01A5D-C8F3-45A0-AB52-CC7E6570E152}" type="sibTrans" cxnId="{81A56AA6-3D60-4586-B4F0-D1C6ACB453B6}">
      <dgm:prSet/>
      <dgm:spPr/>
      <dgm:t>
        <a:bodyPr/>
        <a:lstStyle/>
        <a:p>
          <a:endParaRPr lang="en-ZA"/>
        </a:p>
      </dgm:t>
    </dgm:pt>
    <dgm:pt modelId="{3CAF00E6-2D65-41C8-8057-8C3B591523E2}">
      <dgm:prSet phldrT="[Text]"/>
      <dgm:spPr/>
      <dgm:t>
        <a:bodyPr/>
        <a:lstStyle/>
        <a:p>
          <a:r>
            <a:rPr lang="en-ZA" dirty="0">
              <a:solidFill>
                <a:srgbClr val="000000"/>
              </a:solidFill>
            </a:rPr>
            <a:t>Instagram</a:t>
          </a:r>
        </a:p>
      </dgm:t>
    </dgm:pt>
    <dgm:pt modelId="{FBD524A1-AFC5-4CF0-A00C-7FA9121C1C44}" type="parTrans" cxnId="{BAFAF73B-EF54-4986-9877-A65E203ADF03}">
      <dgm:prSet/>
      <dgm:spPr/>
      <dgm:t>
        <a:bodyPr/>
        <a:lstStyle/>
        <a:p>
          <a:endParaRPr lang="en-ZA"/>
        </a:p>
      </dgm:t>
    </dgm:pt>
    <dgm:pt modelId="{82392DD2-E026-4ECA-B8BA-51E386985D52}" type="sibTrans" cxnId="{BAFAF73B-EF54-4986-9877-A65E203ADF03}">
      <dgm:prSet/>
      <dgm:spPr/>
      <dgm:t>
        <a:bodyPr/>
        <a:lstStyle/>
        <a:p>
          <a:endParaRPr lang="en-ZA"/>
        </a:p>
      </dgm:t>
    </dgm:pt>
    <dgm:pt modelId="{116F7634-2D8E-4D86-B452-CBBC54DFC9A6}">
      <dgm:prSet phldrT="[Text]"/>
      <dgm:spPr/>
      <dgm:t>
        <a:bodyPr/>
        <a:lstStyle/>
        <a:p>
          <a:r>
            <a:rPr lang="en-ZA" dirty="0">
              <a:solidFill>
                <a:srgbClr val="000000"/>
              </a:solidFill>
            </a:rPr>
            <a:t>Twitter</a:t>
          </a:r>
        </a:p>
      </dgm:t>
    </dgm:pt>
    <dgm:pt modelId="{E27F4CFD-ABA2-4520-8B00-E50CB5DE01DA}" type="parTrans" cxnId="{2F007B5A-BEDC-4893-A5FC-82F6F8A9EB9F}">
      <dgm:prSet/>
      <dgm:spPr/>
      <dgm:t>
        <a:bodyPr/>
        <a:lstStyle/>
        <a:p>
          <a:endParaRPr lang="en-ZA"/>
        </a:p>
      </dgm:t>
    </dgm:pt>
    <dgm:pt modelId="{F175DC42-B076-45AF-88D4-D6A3AC0A69BC}" type="sibTrans" cxnId="{2F007B5A-BEDC-4893-A5FC-82F6F8A9EB9F}">
      <dgm:prSet/>
      <dgm:spPr/>
      <dgm:t>
        <a:bodyPr/>
        <a:lstStyle/>
        <a:p>
          <a:endParaRPr lang="en-ZA"/>
        </a:p>
      </dgm:t>
    </dgm:pt>
    <dgm:pt modelId="{65A3F8FA-8473-4D7A-8EB8-5CD6AEC0A4AB}">
      <dgm:prSet phldrT="[Text]"/>
      <dgm:spPr/>
      <dgm:t>
        <a:bodyPr/>
        <a:lstStyle/>
        <a:p>
          <a:r>
            <a:rPr lang="en-ZA" dirty="0">
              <a:solidFill>
                <a:srgbClr val="000000"/>
              </a:solidFill>
            </a:rPr>
            <a:t>TikTok</a:t>
          </a:r>
        </a:p>
      </dgm:t>
    </dgm:pt>
    <dgm:pt modelId="{FD94686F-462E-46F4-AF03-DDC0E99E6195}" type="parTrans" cxnId="{B7607A5E-7F0E-4FC7-8B60-5983B892F75C}">
      <dgm:prSet/>
      <dgm:spPr/>
      <dgm:t>
        <a:bodyPr/>
        <a:lstStyle/>
        <a:p>
          <a:endParaRPr lang="en-ZA"/>
        </a:p>
      </dgm:t>
    </dgm:pt>
    <dgm:pt modelId="{8C159CD0-732D-42B7-87DE-4F349630CEE4}" type="sibTrans" cxnId="{B7607A5E-7F0E-4FC7-8B60-5983B892F75C}">
      <dgm:prSet/>
      <dgm:spPr/>
      <dgm:t>
        <a:bodyPr/>
        <a:lstStyle/>
        <a:p>
          <a:endParaRPr lang="en-ZA"/>
        </a:p>
      </dgm:t>
    </dgm:pt>
    <dgm:pt modelId="{83FCA5D0-04BB-4930-AB9F-EDD482282607}" type="pres">
      <dgm:prSet presAssocID="{F7D5EDFA-22C4-4DD8-ACB0-ECC4B7BD9BC0}" presName="Name0" presStyleCnt="0">
        <dgm:presLayoutVars>
          <dgm:dir/>
          <dgm:resizeHandles val="exact"/>
        </dgm:presLayoutVars>
      </dgm:prSet>
      <dgm:spPr/>
    </dgm:pt>
    <dgm:pt modelId="{A4246C51-F2BD-47EC-A689-144DE7A886DA}" type="pres">
      <dgm:prSet presAssocID="{EF300A3A-B44C-4316-A7F6-B8B5BEED54FB}" presName="Name5" presStyleLbl="vennNode1" presStyleIdx="0" presStyleCnt="4">
        <dgm:presLayoutVars>
          <dgm:bulletEnabled val="1"/>
        </dgm:presLayoutVars>
      </dgm:prSet>
      <dgm:spPr/>
    </dgm:pt>
    <dgm:pt modelId="{B7723BD1-533A-4D1F-A1F3-58473D72A679}" type="pres">
      <dgm:prSet presAssocID="{C0F01A5D-C8F3-45A0-AB52-CC7E6570E152}" presName="space" presStyleCnt="0"/>
      <dgm:spPr/>
    </dgm:pt>
    <dgm:pt modelId="{8D62BDB7-4584-4537-93A0-BCFA98136EE6}" type="pres">
      <dgm:prSet presAssocID="{3CAF00E6-2D65-41C8-8057-8C3B591523E2}" presName="Name5" presStyleLbl="vennNode1" presStyleIdx="1" presStyleCnt="4">
        <dgm:presLayoutVars>
          <dgm:bulletEnabled val="1"/>
        </dgm:presLayoutVars>
      </dgm:prSet>
      <dgm:spPr/>
    </dgm:pt>
    <dgm:pt modelId="{476D6FD2-0831-4E32-A1A1-FB92A5EE9FD2}" type="pres">
      <dgm:prSet presAssocID="{82392DD2-E026-4ECA-B8BA-51E386985D52}" presName="space" presStyleCnt="0"/>
      <dgm:spPr/>
    </dgm:pt>
    <dgm:pt modelId="{E3C96E50-BE4C-41C4-AC18-E4E44561ED5D}" type="pres">
      <dgm:prSet presAssocID="{116F7634-2D8E-4D86-B452-CBBC54DFC9A6}" presName="Name5" presStyleLbl="vennNode1" presStyleIdx="2" presStyleCnt="4">
        <dgm:presLayoutVars>
          <dgm:bulletEnabled val="1"/>
        </dgm:presLayoutVars>
      </dgm:prSet>
      <dgm:spPr/>
    </dgm:pt>
    <dgm:pt modelId="{E51E1FD7-CAD7-4925-B844-2A43201C7670}" type="pres">
      <dgm:prSet presAssocID="{F175DC42-B076-45AF-88D4-D6A3AC0A69BC}" presName="space" presStyleCnt="0"/>
      <dgm:spPr/>
    </dgm:pt>
    <dgm:pt modelId="{A2E7BB03-D843-435E-BC9F-1A938B629C21}" type="pres">
      <dgm:prSet presAssocID="{65A3F8FA-8473-4D7A-8EB8-5CD6AEC0A4AB}" presName="Name5" presStyleLbl="vennNode1" presStyleIdx="3" presStyleCnt="4">
        <dgm:presLayoutVars>
          <dgm:bulletEnabled val="1"/>
        </dgm:presLayoutVars>
      </dgm:prSet>
      <dgm:spPr/>
    </dgm:pt>
  </dgm:ptLst>
  <dgm:cxnLst>
    <dgm:cxn modelId="{BAFAF73B-EF54-4986-9877-A65E203ADF03}" srcId="{F7D5EDFA-22C4-4DD8-ACB0-ECC4B7BD9BC0}" destId="{3CAF00E6-2D65-41C8-8057-8C3B591523E2}" srcOrd="1" destOrd="0" parTransId="{FBD524A1-AFC5-4CF0-A00C-7FA9121C1C44}" sibTransId="{82392DD2-E026-4ECA-B8BA-51E386985D52}"/>
    <dgm:cxn modelId="{B7607A5E-7F0E-4FC7-8B60-5983B892F75C}" srcId="{F7D5EDFA-22C4-4DD8-ACB0-ECC4B7BD9BC0}" destId="{65A3F8FA-8473-4D7A-8EB8-5CD6AEC0A4AB}" srcOrd="3" destOrd="0" parTransId="{FD94686F-462E-46F4-AF03-DDC0E99E6195}" sibTransId="{8C159CD0-732D-42B7-87DE-4F349630CEE4}"/>
    <dgm:cxn modelId="{68FBCF48-C6C0-4029-B619-210204F4ADBC}" type="presOf" srcId="{F7D5EDFA-22C4-4DD8-ACB0-ECC4B7BD9BC0}" destId="{83FCA5D0-04BB-4930-AB9F-EDD482282607}" srcOrd="0" destOrd="0" presId="urn:microsoft.com/office/officeart/2005/8/layout/venn3"/>
    <dgm:cxn modelId="{2F007B5A-BEDC-4893-A5FC-82F6F8A9EB9F}" srcId="{F7D5EDFA-22C4-4DD8-ACB0-ECC4B7BD9BC0}" destId="{116F7634-2D8E-4D86-B452-CBBC54DFC9A6}" srcOrd="2" destOrd="0" parTransId="{E27F4CFD-ABA2-4520-8B00-E50CB5DE01DA}" sibTransId="{F175DC42-B076-45AF-88D4-D6A3AC0A69BC}"/>
    <dgm:cxn modelId="{81A56AA6-3D60-4586-B4F0-D1C6ACB453B6}" srcId="{F7D5EDFA-22C4-4DD8-ACB0-ECC4B7BD9BC0}" destId="{EF300A3A-B44C-4316-A7F6-B8B5BEED54FB}" srcOrd="0" destOrd="0" parTransId="{5893BFA0-9132-4F32-9A37-9B5629CE5AFB}" sibTransId="{C0F01A5D-C8F3-45A0-AB52-CC7E6570E152}"/>
    <dgm:cxn modelId="{D1054CB5-1D5D-4ACF-A5EF-4F30FD15BA2A}" type="presOf" srcId="{65A3F8FA-8473-4D7A-8EB8-5CD6AEC0A4AB}" destId="{A2E7BB03-D843-435E-BC9F-1A938B629C21}" srcOrd="0" destOrd="0" presId="urn:microsoft.com/office/officeart/2005/8/layout/venn3"/>
    <dgm:cxn modelId="{33752EC5-90BB-4E76-9EA5-A80692A64761}" type="presOf" srcId="{EF300A3A-B44C-4316-A7F6-B8B5BEED54FB}" destId="{A4246C51-F2BD-47EC-A689-144DE7A886DA}" srcOrd="0" destOrd="0" presId="urn:microsoft.com/office/officeart/2005/8/layout/venn3"/>
    <dgm:cxn modelId="{56313ECA-54F8-414A-9A75-C6E51A756758}" type="presOf" srcId="{3CAF00E6-2D65-41C8-8057-8C3B591523E2}" destId="{8D62BDB7-4584-4537-93A0-BCFA98136EE6}" srcOrd="0" destOrd="0" presId="urn:microsoft.com/office/officeart/2005/8/layout/venn3"/>
    <dgm:cxn modelId="{9E1582FF-5EA2-49FE-98E3-4A7BF9F2980E}" type="presOf" srcId="{116F7634-2D8E-4D86-B452-CBBC54DFC9A6}" destId="{E3C96E50-BE4C-41C4-AC18-E4E44561ED5D}" srcOrd="0" destOrd="0" presId="urn:microsoft.com/office/officeart/2005/8/layout/venn3"/>
    <dgm:cxn modelId="{5C8568D1-CA75-4216-B3B4-BFEE60F24A4A}" type="presParOf" srcId="{83FCA5D0-04BB-4930-AB9F-EDD482282607}" destId="{A4246C51-F2BD-47EC-A689-144DE7A886DA}" srcOrd="0" destOrd="0" presId="urn:microsoft.com/office/officeart/2005/8/layout/venn3"/>
    <dgm:cxn modelId="{3277B81B-C896-449A-9B8F-50B65D970724}" type="presParOf" srcId="{83FCA5D0-04BB-4930-AB9F-EDD482282607}" destId="{B7723BD1-533A-4D1F-A1F3-58473D72A679}" srcOrd="1" destOrd="0" presId="urn:microsoft.com/office/officeart/2005/8/layout/venn3"/>
    <dgm:cxn modelId="{8D3EB931-B394-478E-83E3-A9A19B66E57A}" type="presParOf" srcId="{83FCA5D0-04BB-4930-AB9F-EDD482282607}" destId="{8D62BDB7-4584-4537-93A0-BCFA98136EE6}" srcOrd="2" destOrd="0" presId="urn:microsoft.com/office/officeart/2005/8/layout/venn3"/>
    <dgm:cxn modelId="{D871EF26-3CD7-4EB5-8883-30A77543B3C4}" type="presParOf" srcId="{83FCA5D0-04BB-4930-AB9F-EDD482282607}" destId="{476D6FD2-0831-4E32-A1A1-FB92A5EE9FD2}" srcOrd="3" destOrd="0" presId="urn:microsoft.com/office/officeart/2005/8/layout/venn3"/>
    <dgm:cxn modelId="{73D08D16-3275-494C-86EA-8997AA280AC0}" type="presParOf" srcId="{83FCA5D0-04BB-4930-AB9F-EDD482282607}" destId="{E3C96E50-BE4C-41C4-AC18-E4E44561ED5D}" srcOrd="4" destOrd="0" presId="urn:microsoft.com/office/officeart/2005/8/layout/venn3"/>
    <dgm:cxn modelId="{64FAA7B6-8FA4-441D-B967-48617466AE44}" type="presParOf" srcId="{83FCA5D0-04BB-4930-AB9F-EDD482282607}" destId="{E51E1FD7-CAD7-4925-B844-2A43201C7670}" srcOrd="5" destOrd="0" presId="urn:microsoft.com/office/officeart/2005/8/layout/venn3"/>
    <dgm:cxn modelId="{B0E5FDDC-50AB-4E49-8839-AEB26F1B5044}" type="presParOf" srcId="{83FCA5D0-04BB-4930-AB9F-EDD482282607}" destId="{A2E7BB03-D843-435E-BC9F-1A938B629C21}" srcOrd="6" destOrd="0" presId="urn:microsoft.com/office/officeart/2005/8/layout/ven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2CBE44C-4067-4C6E-A05A-B9AD00BF771C}"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85E39E50-BC1A-449F-82D6-65E519E7F787}">
      <dgm:prSet phldrT="[Text]" custT="1"/>
      <dgm:spPr/>
      <dgm:t>
        <a:bodyPr/>
        <a:lstStyle/>
        <a:p>
          <a:endParaRPr lang="en-ZA" sz="2400" dirty="0">
            <a:effectLst>
              <a:outerShdw blurRad="38100" dist="38100" dir="2700000" algn="tl">
                <a:srgbClr val="000000">
                  <a:alpha val="43137"/>
                </a:srgbClr>
              </a:outerShdw>
            </a:effectLst>
          </a:endParaRPr>
        </a:p>
        <a:p>
          <a:r>
            <a:rPr lang="en-ZA" sz="2400" dirty="0" err="1">
              <a:effectLst>
                <a:outerShdw blurRad="38100" dist="38100" dir="2700000" algn="tl">
                  <a:srgbClr val="000000">
                    <a:alpha val="43137"/>
                  </a:srgbClr>
                </a:outerShdw>
              </a:effectLst>
            </a:rPr>
            <a:t>Mejore</a:t>
          </a:r>
          <a:r>
            <a:rPr lang="en-ZA" sz="2400" dirty="0">
              <a:effectLst>
                <a:outerShdw blurRad="38100" dist="38100" dir="2700000" algn="tl">
                  <a:srgbClr val="000000">
                    <a:alpha val="43137"/>
                  </a:srgbClr>
                </a:outerShdw>
              </a:effectLst>
            </a:rPr>
            <a:t> la </a:t>
          </a:r>
          <a:r>
            <a:rPr lang="en-ZA" sz="2400" dirty="0" err="1">
              <a:effectLst>
                <a:outerShdw blurRad="38100" dist="38100" dir="2700000" algn="tl">
                  <a:srgbClr val="000000">
                    <a:alpha val="43137"/>
                  </a:srgbClr>
                </a:outerShdw>
              </a:effectLst>
            </a:rPr>
            <a:t>retención</a:t>
          </a:r>
          <a:r>
            <a:rPr lang="en-ZA" sz="2400" dirty="0">
              <a:effectLst>
                <a:outerShdw blurRad="38100" dist="38100" dir="2700000" algn="tl">
                  <a:srgbClr val="000000">
                    <a:alpha val="43137"/>
                  </a:srgbClr>
                </a:outerShdw>
              </a:effectLst>
            </a:rPr>
            <a:t>
</a:t>
          </a:r>
        </a:p>
      </dgm:t>
    </dgm:pt>
    <dgm:pt modelId="{27ADB720-0576-4AC6-93B2-1B6AB7410142}" type="parTrans" cxnId="{FD867AD3-21F2-4806-8657-82E69B8FEC04}">
      <dgm:prSet/>
      <dgm:spPr/>
      <dgm:t>
        <a:bodyPr/>
        <a:lstStyle/>
        <a:p>
          <a:endParaRPr lang="en-ZA"/>
        </a:p>
      </dgm:t>
    </dgm:pt>
    <dgm:pt modelId="{08C7E926-A81D-4191-95A3-C97BCF6B2ED8}" type="sibTrans" cxnId="{FD867AD3-21F2-4806-8657-82E69B8FEC04}">
      <dgm:prSet/>
      <dgm:spPr/>
      <dgm:t>
        <a:bodyPr/>
        <a:lstStyle/>
        <a:p>
          <a:endParaRPr lang="en-ZA"/>
        </a:p>
      </dgm:t>
    </dgm:pt>
    <dgm:pt modelId="{3D0BA79F-49F1-41A3-AEFF-FC8209B26A76}">
      <dgm:prSet custT="1"/>
      <dgm:spPr/>
      <dgm:t>
        <a:bodyPr/>
        <a:lstStyle/>
        <a:p>
          <a:endParaRPr lang="es-ES" sz="2400" dirty="0">
            <a:effectLst>
              <a:outerShdw blurRad="38100" dist="38100" dir="2700000" algn="tl">
                <a:srgbClr val="000000">
                  <a:alpha val="43137"/>
                </a:srgbClr>
              </a:outerShdw>
            </a:effectLst>
          </a:endParaRPr>
        </a:p>
        <a:p>
          <a:r>
            <a:rPr lang="es-ES" sz="2400" dirty="0">
              <a:effectLst>
                <a:outerShdw blurRad="38100" dist="38100" dir="2700000" algn="tl">
                  <a:srgbClr val="000000">
                    <a:alpha val="43137"/>
                  </a:srgbClr>
                </a:outerShdw>
              </a:effectLst>
            </a:rPr>
            <a:t>Reduzca la carga de trabajo
</a:t>
          </a:r>
          <a:endParaRPr lang="en-ZA" sz="2400" dirty="0">
            <a:effectLst>
              <a:outerShdw blurRad="38100" dist="38100" dir="2700000" algn="tl">
                <a:srgbClr val="000000">
                  <a:alpha val="43137"/>
                </a:srgbClr>
              </a:outerShdw>
            </a:effectLst>
          </a:endParaRPr>
        </a:p>
      </dgm:t>
    </dgm:pt>
    <dgm:pt modelId="{A10F2D68-A87E-4F19-86B4-5056D2437A26}" type="parTrans" cxnId="{9B92D003-1188-4037-BD0F-3D1D175D815D}">
      <dgm:prSet/>
      <dgm:spPr/>
      <dgm:t>
        <a:bodyPr/>
        <a:lstStyle/>
        <a:p>
          <a:endParaRPr lang="en-ZA"/>
        </a:p>
      </dgm:t>
    </dgm:pt>
    <dgm:pt modelId="{C5565268-8293-4156-8826-D8AD0CD26EB5}" type="sibTrans" cxnId="{9B92D003-1188-4037-BD0F-3D1D175D815D}">
      <dgm:prSet/>
      <dgm:spPr/>
      <dgm:t>
        <a:bodyPr/>
        <a:lstStyle/>
        <a:p>
          <a:endParaRPr lang="en-ZA"/>
        </a:p>
      </dgm:t>
    </dgm:pt>
    <dgm:pt modelId="{E2578DA7-E29D-4346-95E8-E70C0AF328BD}">
      <dgm:prSet custT="1"/>
      <dgm:spPr/>
      <dgm:t>
        <a:bodyPr/>
        <a:lstStyle/>
        <a:p>
          <a:endParaRPr lang="en-ZA" sz="2400" dirty="0">
            <a:effectLst>
              <a:outerShdw blurRad="38100" dist="38100" dir="2700000" algn="tl">
                <a:srgbClr val="000000">
                  <a:alpha val="43137"/>
                </a:srgbClr>
              </a:outerShdw>
            </a:effectLst>
          </a:endParaRPr>
        </a:p>
        <a:p>
          <a:r>
            <a:rPr lang="en-ZA" sz="2400" dirty="0" err="1">
              <a:effectLst>
                <a:outerShdw blurRad="38100" dist="38100" dir="2700000" algn="tl">
                  <a:srgbClr val="000000">
                    <a:alpha val="43137"/>
                  </a:srgbClr>
                </a:outerShdw>
              </a:effectLst>
            </a:rPr>
            <a:t>Aumentar</a:t>
          </a:r>
          <a:r>
            <a:rPr lang="en-ZA" sz="2400" dirty="0">
              <a:effectLst>
                <a:outerShdw blurRad="38100" dist="38100" dir="2700000" algn="tl">
                  <a:srgbClr val="000000">
                    <a:alpha val="43137"/>
                  </a:srgbClr>
                </a:outerShdw>
              </a:effectLst>
            </a:rPr>
            <a:t> la </a:t>
          </a:r>
          <a:r>
            <a:rPr lang="en-ZA" sz="2400" dirty="0" err="1">
              <a:effectLst>
                <a:outerShdw blurRad="38100" dist="38100" dir="2700000" algn="tl">
                  <a:srgbClr val="000000">
                    <a:alpha val="43137"/>
                  </a:srgbClr>
                </a:outerShdw>
              </a:effectLst>
            </a:rPr>
            <a:t>adquisición</a:t>
          </a:r>
          <a:r>
            <a:rPr lang="en-ZA" sz="2400" dirty="0">
              <a:effectLst>
                <a:outerShdw blurRad="38100" dist="38100" dir="2700000" algn="tl">
                  <a:srgbClr val="000000">
                    <a:alpha val="43137"/>
                  </a:srgbClr>
                </a:outerShdw>
              </a:effectLst>
            </a:rPr>
            <a:t>
</a:t>
          </a:r>
        </a:p>
      </dgm:t>
    </dgm:pt>
    <dgm:pt modelId="{1DC1C557-55B1-4C0E-80F6-0F8716D80CD7}" type="parTrans" cxnId="{31A4CD3A-052F-4607-9788-BEFDEC67C310}">
      <dgm:prSet/>
      <dgm:spPr/>
      <dgm:t>
        <a:bodyPr/>
        <a:lstStyle/>
        <a:p>
          <a:endParaRPr lang="en-ZA"/>
        </a:p>
      </dgm:t>
    </dgm:pt>
    <dgm:pt modelId="{0B9FDBC3-1054-44DC-87F0-7AE56388741C}" type="sibTrans" cxnId="{31A4CD3A-052F-4607-9788-BEFDEC67C310}">
      <dgm:prSet/>
      <dgm:spPr/>
      <dgm:t>
        <a:bodyPr/>
        <a:lstStyle/>
        <a:p>
          <a:endParaRPr lang="en-ZA"/>
        </a:p>
      </dgm:t>
    </dgm:pt>
    <dgm:pt modelId="{122C7A22-B961-48C0-B0BD-AE88F9F564DE}">
      <dgm:prSet custT="1"/>
      <dgm:spPr/>
      <dgm:t>
        <a:bodyPr/>
        <a:lstStyle/>
        <a:p>
          <a:endParaRPr lang="en-ZA" sz="2400" dirty="0">
            <a:effectLst>
              <a:outerShdw blurRad="38100" dist="38100" dir="2700000" algn="tl">
                <a:srgbClr val="000000">
                  <a:alpha val="43137"/>
                </a:srgbClr>
              </a:outerShdw>
            </a:effectLst>
          </a:endParaRPr>
        </a:p>
        <a:p>
          <a:r>
            <a:rPr lang="en-ZA" sz="2400" dirty="0" err="1">
              <a:effectLst>
                <a:outerShdw blurRad="38100" dist="38100" dir="2700000" algn="tl">
                  <a:srgbClr val="000000">
                    <a:alpha val="43137"/>
                  </a:srgbClr>
                </a:outerShdw>
              </a:effectLst>
            </a:rPr>
            <a:t>Mejore</a:t>
          </a:r>
          <a:r>
            <a:rPr lang="en-ZA" sz="2400" dirty="0">
              <a:effectLst>
                <a:outerShdw blurRad="38100" dist="38100" dir="2700000" algn="tl">
                  <a:srgbClr val="000000">
                    <a:alpha val="43137"/>
                  </a:srgbClr>
                </a:outerShdw>
              </a:effectLst>
            </a:rPr>
            <a:t> la </a:t>
          </a:r>
          <a:r>
            <a:rPr lang="en-ZA" sz="2400" dirty="0" err="1">
              <a:effectLst>
                <a:outerShdw blurRad="38100" dist="38100" dir="2700000" algn="tl">
                  <a:srgbClr val="000000">
                    <a:alpha val="43137"/>
                  </a:srgbClr>
                </a:outerShdw>
              </a:effectLst>
            </a:rPr>
            <a:t>adaptabilidad</a:t>
          </a:r>
          <a:r>
            <a:rPr lang="en-ZA" sz="2400" dirty="0">
              <a:effectLst>
                <a:outerShdw blurRad="38100" dist="38100" dir="2700000" algn="tl">
                  <a:srgbClr val="000000">
                    <a:alpha val="43137"/>
                  </a:srgbClr>
                </a:outerShdw>
              </a:effectLst>
            </a:rPr>
            <a:t>
</a:t>
          </a:r>
        </a:p>
      </dgm:t>
    </dgm:pt>
    <dgm:pt modelId="{14DEA2FC-763E-4824-94A6-34CB8EEC0FC2}" type="parTrans" cxnId="{E62778D9-91D6-4EBC-AE5C-8529FDB8E9FC}">
      <dgm:prSet/>
      <dgm:spPr/>
      <dgm:t>
        <a:bodyPr/>
        <a:lstStyle/>
        <a:p>
          <a:endParaRPr lang="en-ZA"/>
        </a:p>
      </dgm:t>
    </dgm:pt>
    <dgm:pt modelId="{3F30911B-CEC8-4F98-ABEA-3C3283BBBC35}" type="sibTrans" cxnId="{E62778D9-91D6-4EBC-AE5C-8529FDB8E9FC}">
      <dgm:prSet/>
      <dgm:spPr/>
      <dgm:t>
        <a:bodyPr/>
        <a:lstStyle/>
        <a:p>
          <a:endParaRPr lang="en-ZA"/>
        </a:p>
      </dgm:t>
    </dgm:pt>
    <dgm:pt modelId="{A4CEC2F9-D5F7-4DE5-B55B-ADA4E69EEDD3}" type="pres">
      <dgm:prSet presAssocID="{82CBE44C-4067-4C6E-A05A-B9AD00BF771C}" presName="diagram" presStyleCnt="0">
        <dgm:presLayoutVars>
          <dgm:dir/>
          <dgm:resizeHandles val="exact"/>
        </dgm:presLayoutVars>
      </dgm:prSet>
      <dgm:spPr/>
    </dgm:pt>
    <dgm:pt modelId="{6059C0AA-521E-4F4D-9824-E3243D534222}" type="pres">
      <dgm:prSet presAssocID="{85E39E50-BC1A-449F-82D6-65E519E7F787}" presName="node" presStyleLbl="node1" presStyleIdx="0" presStyleCnt="4">
        <dgm:presLayoutVars>
          <dgm:bulletEnabled val="1"/>
        </dgm:presLayoutVars>
      </dgm:prSet>
      <dgm:spPr/>
    </dgm:pt>
    <dgm:pt modelId="{15E966D4-CB65-4A14-BE1D-00602A7969BB}" type="pres">
      <dgm:prSet presAssocID="{08C7E926-A81D-4191-95A3-C97BCF6B2ED8}" presName="sibTrans" presStyleCnt="0"/>
      <dgm:spPr/>
    </dgm:pt>
    <dgm:pt modelId="{E6A2AF48-ED3A-4771-9798-67FEB4513485}" type="pres">
      <dgm:prSet presAssocID="{3D0BA79F-49F1-41A3-AEFF-FC8209B26A76}" presName="node" presStyleLbl="node1" presStyleIdx="1" presStyleCnt="4">
        <dgm:presLayoutVars>
          <dgm:bulletEnabled val="1"/>
        </dgm:presLayoutVars>
      </dgm:prSet>
      <dgm:spPr/>
    </dgm:pt>
    <dgm:pt modelId="{4D896099-4047-42CD-9026-3FCCE8A2C88D}" type="pres">
      <dgm:prSet presAssocID="{C5565268-8293-4156-8826-D8AD0CD26EB5}" presName="sibTrans" presStyleCnt="0"/>
      <dgm:spPr/>
    </dgm:pt>
    <dgm:pt modelId="{B704CA32-7526-40DD-8867-F19CF536ABA8}" type="pres">
      <dgm:prSet presAssocID="{E2578DA7-E29D-4346-95E8-E70C0AF328BD}" presName="node" presStyleLbl="node1" presStyleIdx="2" presStyleCnt="4">
        <dgm:presLayoutVars>
          <dgm:bulletEnabled val="1"/>
        </dgm:presLayoutVars>
      </dgm:prSet>
      <dgm:spPr/>
    </dgm:pt>
    <dgm:pt modelId="{423C31BA-001A-42CA-8B7A-4512655DA094}" type="pres">
      <dgm:prSet presAssocID="{0B9FDBC3-1054-44DC-87F0-7AE56388741C}" presName="sibTrans" presStyleCnt="0"/>
      <dgm:spPr/>
    </dgm:pt>
    <dgm:pt modelId="{513004BD-6634-453D-B12A-B17405400E25}" type="pres">
      <dgm:prSet presAssocID="{122C7A22-B961-48C0-B0BD-AE88F9F564DE}" presName="node" presStyleLbl="node1" presStyleIdx="3" presStyleCnt="4">
        <dgm:presLayoutVars>
          <dgm:bulletEnabled val="1"/>
        </dgm:presLayoutVars>
      </dgm:prSet>
      <dgm:spPr/>
    </dgm:pt>
  </dgm:ptLst>
  <dgm:cxnLst>
    <dgm:cxn modelId="{9B92D003-1188-4037-BD0F-3D1D175D815D}" srcId="{82CBE44C-4067-4C6E-A05A-B9AD00BF771C}" destId="{3D0BA79F-49F1-41A3-AEFF-FC8209B26A76}" srcOrd="1" destOrd="0" parTransId="{A10F2D68-A87E-4F19-86B4-5056D2437A26}" sibTransId="{C5565268-8293-4156-8826-D8AD0CD26EB5}"/>
    <dgm:cxn modelId="{7C02CA18-F292-4373-98C0-EA994C6E5703}" type="presOf" srcId="{85E39E50-BC1A-449F-82D6-65E519E7F787}" destId="{6059C0AA-521E-4F4D-9824-E3243D534222}" srcOrd="0" destOrd="0" presId="urn:microsoft.com/office/officeart/2005/8/layout/default"/>
    <dgm:cxn modelId="{31A4CD3A-052F-4607-9788-BEFDEC67C310}" srcId="{82CBE44C-4067-4C6E-A05A-B9AD00BF771C}" destId="{E2578DA7-E29D-4346-95E8-E70C0AF328BD}" srcOrd="2" destOrd="0" parTransId="{1DC1C557-55B1-4C0E-80F6-0F8716D80CD7}" sibTransId="{0B9FDBC3-1054-44DC-87F0-7AE56388741C}"/>
    <dgm:cxn modelId="{022EDE3E-805C-4985-88A5-CEBC198A873D}" type="presOf" srcId="{3D0BA79F-49F1-41A3-AEFF-FC8209B26A76}" destId="{E6A2AF48-ED3A-4771-9798-67FEB4513485}" srcOrd="0" destOrd="0" presId="urn:microsoft.com/office/officeart/2005/8/layout/default"/>
    <dgm:cxn modelId="{237D3C64-4A47-4977-930D-88B0586C6A8A}" type="presOf" srcId="{E2578DA7-E29D-4346-95E8-E70C0AF328BD}" destId="{B704CA32-7526-40DD-8867-F19CF536ABA8}" srcOrd="0" destOrd="0" presId="urn:microsoft.com/office/officeart/2005/8/layout/default"/>
    <dgm:cxn modelId="{946A3D44-8F00-45DA-89B8-63EB264E13CC}" type="presOf" srcId="{122C7A22-B961-48C0-B0BD-AE88F9F564DE}" destId="{513004BD-6634-453D-B12A-B17405400E25}" srcOrd="0" destOrd="0" presId="urn:microsoft.com/office/officeart/2005/8/layout/default"/>
    <dgm:cxn modelId="{FD867AD3-21F2-4806-8657-82E69B8FEC04}" srcId="{82CBE44C-4067-4C6E-A05A-B9AD00BF771C}" destId="{85E39E50-BC1A-449F-82D6-65E519E7F787}" srcOrd="0" destOrd="0" parTransId="{27ADB720-0576-4AC6-93B2-1B6AB7410142}" sibTransId="{08C7E926-A81D-4191-95A3-C97BCF6B2ED8}"/>
    <dgm:cxn modelId="{E62778D9-91D6-4EBC-AE5C-8529FDB8E9FC}" srcId="{82CBE44C-4067-4C6E-A05A-B9AD00BF771C}" destId="{122C7A22-B961-48C0-B0BD-AE88F9F564DE}" srcOrd="3" destOrd="0" parTransId="{14DEA2FC-763E-4824-94A6-34CB8EEC0FC2}" sibTransId="{3F30911B-CEC8-4F98-ABEA-3C3283BBBC35}"/>
    <dgm:cxn modelId="{67E158FF-1145-49AE-BE73-458A75BCCCF9}" type="presOf" srcId="{82CBE44C-4067-4C6E-A05A-B9AD00BF771C}" destId="{A4CEC2F9-D5F7-4DE5-B55B-ADA4E69EEDD3}" srcOrd="0" destOrd="0" presId="urn:microsoft.com/office/officeart/2005/8/layout/default"/>
    <dgm:cxn modelId="{7366E7D4-2BEC-4A4D-B9F1-4FDF8C3FE279}" type="presParOf" srcId="{A4CEC2F9-D5F7-4DE5-B55B-ADA4E69EEDD3}" destId="{6059C0AA-521E-4F4D-9824-E3243D534222}" srcOrd="0" destOrd="0" presId="urn:microsoft.com/office/officeart/2005/8/layout/default"/>
    <dgm:cxn modelId="{B8CA5802-DDE4-4494-82AA-D1EE0ECAA0C2}" type="presParOf" srcId="{A4CEC2F9-D5F7-4DE5-B55B-ADA4E69EEDD3}" destId="{15E966D4-CB65-4A14-BE1D-00602A7969BB}" srcOrd="1" destOrd="0" presId="urn:microsoft.com/office/officeart/2005/8/layout/default"/>
    <dgm:cxn modelId="{26C6D8D7-2DB1-4DE4-83E7-E0BCAD65C1E9}" type="presParOf" srcId="{A4CEC2F9-D5F7-4DE5-B55B-ADA4E69EEDD3}" destId="{E6A2AF48-ED3A-4771-9798-67FEB4513485}" srcOrd="2" destOrd="0" presId="urn:microsoft.com/office/officeart/2005/8/layout/default"/>
    <dgm:cxn modelId="{C72E7DC7-4B7B-448E-8A78-468E2D26202E}" type="presParOf" srcId="{A4CEC2F9-D5F7-4DE5-B55B-ADA4E69EEDD3}" destId="{4D896099-4047-42CD-9026-3FCCE8A2C88D}" srcOrd="3" destOrd="0" presId="urn:microsoft.com/office/officeart/2005/8/layout/default"/>
    <dgm:cxn modelId="{6DB77BA4-DB7B-44B7-B8A8-B03CFA3BD2CB}" type="presParOf" srcId="{A4CEC2F9-D5F7-4DE5-B55B-ADA4E69EEDD3}" destId="{B704CA32-7526-40DD-8867-F19CF536ABA8}" srcOrd="4" destOrd="0" presId="urn:microsoft.com/office/officeart/2005/8/layout/default"/>
    <dgm:cxn modelId="{FFA86F55-EC89-491E-9254-A0F2CD086064}" type="presParOf" srcId="{A4CEC2F9-D5F7-4DE5-B55B-ADA4E69EEDD3}" destId="{423C31BA-001A-42CA-8B7A-4512655DA094}" srcOrd="5" destOrd="0" presId="urn:microsoft.com/office/officeart/2005/8/layout/default"/>
    <dgm:cxn modelId="{D7A9B85F-0822-4A41-AA2A-C7BA191F28ED}" type="presParOf" srcId="{A4CEC2F9-D5F7-4DE5-B55B-ADA4E69EEDD3}" destId="{513004BD-6634-453D-B12A-B17405400E25}"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6E8AE93-7551-4F93-89D9-FA34CF7D984E}"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DCF178FC-DE1D-4AAF-AFC2-5750C9777B91}">
      <dgm:prSet phldrT="[Text]" custT="1"/>
      <dgm:spPr/>
      <dgm:t>
        <a:bodyPr/>
        <a:lstStyle/>
        <a:p>
          <a:pPr>
            <a:buClrTx/>
            <a:buSzTx/>
            <a:buFont typeface="Arial" panose="020B0604020202020204" pitchFamily="34" charset="0"/>
            <a:buChar char="•"/>
          </a:pPr>
          <a:r>
            <a:rPr kumimoji="0" lang="en-GB" sz="2400" b="0" i="0" u="sng"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Classy</a:t>
          </a:r>
          <a:endParaRPr lang="en-ZA" sz="2400" dirty="0">
            <a:effectLst>
              <a:outerShdw blurRad="38100" dist="38100" dir="2700000" algn="tl">
                <a:srgbClr val="000000">
                  <a:alpha val="43137"/>
                </a:srgbClr>
              </a:outerShdw>
            </a:effectLst>
          </a:endParaRPr>
        </a:p>
      </dgm:t>
    </dgm:pt>
    <dgm:pt modelId="{F20A05C5-2E63-46D2-B04A-4FEB3B97C0FB}" type="parTrans" cxnId="{831EA555-67EC-4214-943D-402A00ADCA4F}">
      <dgm:prSet/>
      <dgm:spPr/>
      <dgm:t>
        <a:bodyPr/>
        <a:lstStyle/>
        <a:p>
          <a:endParaRPr lang="en-ZA"/>
        </a:p>
      </dgm:t>
    </dgm:pt>
    <dgm:pt modelId="{8EEFD4FB-8C02-4651-A610-859C22EA8862}" type="sibTrans" cxnId="{831EA555-67EC-4214-943D-402A00ADCA4F}">
      <dgm:prSet/>
      <dgm:spPr/>
      <dgm:t>
        <a:bodyPr/>
        <a:lstStyle/>
        <a:p>
          <a:endParaRPr lang="en-ZA"/>
        </a:p>
      </dgm:t>
    </dgm:pt>
    <dgm:pt modelId="{3E112117-798F-4526-BF33-25EFFAE7E8B2}">
      <dgm:prSet custT="1"/>
      <dgm:spPr/>
      <dgm:t>
        <a:bodyPr/>
        <a:lstStyle/>
        <a:p>
          <a:r>
            <a:rPr kumimoji="0" lang="en-GB" sz="2400" b="0" i="0" u="sng"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First Giving</a:t>
          </a:r>
          <a:endParaRPr kumimoji="0" lang="en-GB" sz="2400" b="0" i="0" u="none"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gm:t>
    </dgm:pt>
    <dgm:pt modelId="{12B32DA0-16E4-4F61-9F4D-87F60F776ED5}" type="parTrans" cxnId="{748A9AC4-DEC6-4C0C-8A45-89B57ECB1C4A}">
      <dgm:prSet/>
      <dgm:spPr/>
      <dgm:t>
        <a:bodyPr/>
        <a:lstStyle/>
        <a:p>
          <a:endParaRPr lang="en-ZA"/>
        </a:p>
      </dgm:t>
    </dgm:pt>
    <dgm:pt modelId="{103151E9-775F-4376-986B-1983ABC77EA8}" type="sibTrans" cxnId="{748A9AC4-DEC6-4C0C-8A45-89B57ECB1C4A}">
      <dgm:prSet/>
      <dgm:spPr/>
      <dgm:t>
        <a:bodyPr/>
        <a:lstStyle/>
        <a:p>
          <a:endParaRPr lang="en-ZA"/>
        </a:p>
      </dgm:t>
    </dgm:pt>
    <dgm:pt modelId="{D4834567-78C8-4C93-84F1-52804A1C9A44}">
      <dgm:prSet custT="1"/>
      <dgm:spPr/>
      <dgm:t>
        <a:bodyPr/>
        <a:lstStyle/>
        <a:p>
          <a:r>
            <a:rPr kumimoji="0" lang="en-GB" sz="2400" b="0" i="0" u="sng"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3">
                <a:extLst>
                  <a:ext uri="{A12FA001-AC4F-418D-AE19-62706E023703}">
                    <ahyp:hlinkClr xmlns:ahyp="http://schemas.microsoft.com/office/drawing/2018/hyperlinkcolor" val="tx"/>
                  </a:ext>
                </a:extLst>
              </a:hlinkClick>
            </a:rPr>
            <a:t>Mobile Cause</a:t>
          </a:r>
          <a:endParaRPr kumimoji="0" lang="en-GB" sz="2400" b="0" i="0" u="none"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gm:t>
    </dgm:pt>
    <dgm:pt modelId="{E1E63624-DF28-402C-9C19-4A662689BE50}" type="parTrans" cxnId="{8038AD43-39DF-4AA9-8949-E7CED4DF1FC2}">
      <dgm:prSet/>
      <dgm:spPr/>
      <dgm:t>
        <a:bodyPr/>
        <a:lstStyle/>
        <a:p>
          <a:endParaRPr lang="en-ZA"/>
        </a:p>
      </dgm:t>
    </dgm:pt>
    <dgm:pt modelId="{63EBB26B-6578-4126-81D1-8E0F68B835F8}" type="sibTrans" cxnId="{8038AD43-39DF-4AA9-8949-E7CED4DF1FC2}">
      <dgm:prSet/>
      <dgm:spPr/>
      <dgm:t>
        <a:bodyPr/>
        <a:lstStyle/>
        <a:p>
          <a:endParaRPr lang="en-ZA"/>
        </a:p>
      </dgm:t>
    </dgm:pt>
    <dgm:pt modelId="{AEAB3FF4-1955-4703-B01D-1EDC66AF5200}">
      <dgm:prSet custT="1"/>
      <dgm:spPr/>
      <dgm:t>
        <a:bodyPr/>
        <a:lstStyle/>
        <a:p>
          <a:r>
            <a:rPr kumimoji="0" lang="en-GB" sz="2400" b="0" i="0" u="sng"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4">
                <a:extLst>
                  <a:ext uri="{A12FA001-AC4F-418D-AE19-62706E023703}">
                    <ahyp:hlinkClr xmlns:ahyp="http://schemas.microsoft.com/office/drawing/2018/hyperlinkcolor" val="tx"/>
                  </a:ext>
                </a:extLst>
              </a:hlinkClick>
            </a:rPr>
            <a:t>Qgiv</a:t>
          </a:r>
          <a:endParaRPr kumimoji="0" lang="en-GB" sz="2400" b="0" i="0" u="none"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gm:t>
    </dgm:pt>
    <dgm:pt modelId="{5B7F9AC9-D608-4CB0-990D-993CA404E327}" type="parTrans" cxnId="{671B5D18-B754-4533-95D6-B674649F943C}">
      <dgm:prSet/>
      <dgm:spPr/>
      <dgm:t>
        <a:bodyPr/>
        <a:lstStyle/>
        <a:p>
          <a:endParaRPr lang="en-ZA"/>
        </a:p>
      </dgm:t>
    </dgm:pt>
    <dgm:pt modelId="{0EC49437-81DE-43E4-97DA-275393309649}" type="sibTrans" cxnId="{671B5D18-B754-4533-95D6-B674649F943C}">
      <dgm:prSet/>
      <dgm:spPr/>
      <dgm:t>
        <a:bodyPr/>
        <a:lstStyle/>
        <a:p>
          <a:endParaRPr lang="en-ZA"/>
        </a:p>
      </dgm:t>
    </dgm:pt>
    <dgm:pt modelId="{4AC5DB9B-3461-4A06-95DA-E9BB16D5DDFE}">
      <dgm:prSet custT="1"/>
      <dgm:spPr/>
      <dgm:t>
        <a:bodyPr/>
        <a:lstStyle/>
        <a:p>
          <a:r>
            <a:rPr kumimoji="0" lang="en-GB" sz="2400" b="0" i="0" u="sng"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5">
                <a:extLst>
                  <a:ext uri="{A12FA001-AC4F-418D-AE19-62706E023703}">
                    <ahyp:hlinkClr xmlns:ahyp="http://schemas.microsoft.com/office/drawing/2018/hyperlinkcolor" val="tx"/>
                  </a:ext>
                </a:extLst>
              </a:hlinkClick>
            </a:rPr>
            <a:t>Crowdrise</a:t>
          </a:r>
          <a:endParaRPr kumimoji="0" lang="en-GB" sz="2400" b="0" i="0" u="none"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gm:t>
    </dgm:pt>
    <dgm:pt modelId="{1E8246EB-028E-4599-83F8-C024234181B4}" type="parTrans" cxnId="{CFECB72F-D715-490D-8D56-464A2325871E}">
      <dgm:prSet/>
      <dgm:spPr/>
      <dgm:t>
        <a:bodyPr/>
        <a:lstStyle/>
        <a:p>
          <a:endParaRPr lang="en-ZA"/>
        </a:p>
      </dgm:t>
    </dgm:pt>
    <dgm:pt modelId="{BB94F9BE-DC35-4998-8468-584BE344AF6F}" type="sibTrans" cxnId="{CFECB72F-D715-490D-8D56-464A2325871E}">
      <dgm:prSet/>
      <dgm:spPr/>
      <dgm:t>
        <a:bodyPr/>
        <a:lstStyle/>
        <a:p>
          <a:endParaRPr lang="en-ZA"/>
        </a:p>
      </dgm:t>
    </dgm:pt>
    <dgm:pt modelId="{D20AF864-CC12-416D-9825-9919E69E2EAC}">
      <dgm:prSet custT="1"/>
      <dgm:spPr/>
      <dgm:t>
        <a:bodyPr/>
        <a:lstStyle/>
        <a:p>
          <a:r>
            <a:rPr kumimoji="0" lang="en-GB" sz="2400" b="0" i="0" u="sng"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6">
                <a:extLst>
                  <a:ext uri="{A12FA001-AC4F-418D-AE19-62706E023703}">
                    <ahyp:hlinkClr xmlns:ahyp="http://schemas.microsoft.com/office/drawing/2018/hyperlinkcolor" val="tx"/>
                  </a:ext>
                </a:extLst>
              </a:hlinkClick>
            </a:rPr>
            <a:t>CauseVox</a:t>
          </a:r>
          <a:endParaRPr kumimoji="0" lang="en-GB" sz="2400" b="0" i="0" u="none"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gm:t>
    </dgm:pt>
    <dgm:pt modelId="{4C032AB0-3DDC-4640-BBA5-DDE043F09BFE}" type="parTrans" cxnId="{6D58BD82-3C2C-4829-80E5-0200EFF16920}">
      <dgm:prSet/>
      <dgm:spPr/>
      <dgm:t>
        <a:bodyPr/>
        <a:lstStyle/>
        <a:p>
          <a:endParaRPr lang="en-ZA"/>
        </a:p>
      </dgm:t>
    </dgm:pt>
    <dgm:pt modelId="{2AEFCBA2-7219-471B-A678-E9C3D806C36B}" type="sibTrans" cxnId="{6D58BD82-3C2C-4829-80E5-0200EFF16920}">
      <dgm:prSet/>
      <dgm:spPr/>
      <dgm:t>
        <a:bodyPr/>
        <a:lstStyle/>
        <a:p>
          <a:endParaRPr lang="en-ZA"/>
        </a:p>
      </dgm:t>
    </dgm:pt>
    <dgm:pt modelId="{42AFF54E-A964-4C0F-8712-CD2C515EC505}" type="pres">
      <dgm:prSet presAssocID="{B6E8AE93-7551-4F93-89D9-FA34CF7D984E}" presName="diagram" presStyleCnt="0">
        <dgm:presLayoutVars>
          <dgm:dir/>
          <dgm:resizeHandles val="exact"/>
        </dgm:presLayoutVars>
      </dgm:prSet>
      <dgm:spPr/>
    </dgm:pt>
    <dgm:pt modelId="{41B46A44-115A-45C1-84B9-966FB117F780}" type="pres">
      <dgm:prSet presAssocID="{DCF178FC-DE1D-4AAF-AFC2-5750C9777B91}" presName="node" presStyleLbl="node1" presStyleIdx="0" presStyleCnt="6">
        <dgm:presLayoutVars>
          <dgm:bulletEnabled val="1"/>
        </dgm:presLayoutVars>
      </dgm:prSet>
      <dgm:spPr/>
    </dgm:pt>
    <dgm:pt modelId="{12DBCB7E-5D5F-4095-8C84-B474B28B9B2E}" type="pres">
      <dgm:prSet presAssocID="{8EEFD4FB-8C02-4651-A610-859C22EA8862}" presName="sibTrans" presStyleCnt="0"/>
      <dgm:spPr/>
    </dgm:pt>
    <dgm:pt modelId="{0358AE2C-E118-43B0-A535-19D35BA2C5CA}" type="pres">
      <dgm:prSet presAssocID="{3E112117-798F-4526-BF33-25EFFAE7E8B2}" presName="node" presStyleLbl="node1" presStyleIdx="1" presStyleCnt="6">
        <dgm:presLayoutVars>
          <dgm:bulletEnabled val="1"/>
        </dgm:presLayoutVars>
      </dgm:prSet>
      <dgm:spPr/>
    </dgm:pt>
    <dgm:pt modelId="{1DEF5185-9C55-4DF3-9A33-62B505C83B38}" type="pres">
      <dgm:prSet presAssocID="{103151E9-775F-4376-986B-1983ABC77EA8}" presName="sibTrans" presStyleCnt="0"/>
      <dgm:spPr/>
    </dgm:pt>
    <dgm:pt modelId="{A6CB702D-3F7A-48CA-926A-0B2904E47F38}" type="pres">
      <dgm:prSet presAssocID="{D4834567-78C8-4C93-84F1-52804A1C9A44}" presName="node" presStyleLbl="node1" presStyleIdx="2" presStyleCnt="6">
        <dgm:presLayoutVars>
          <dgm:bulletEnabled val="1"/>
        </dgm:presLayoutVars>
      </dgm:prSet>
      <dgm:spPr/>
    </dgm:pt>
    <dgm:pt modelId="{2FCE83AF-1CE3-492D-83F0-A234BAC0F05D}" type="pres">
      <dgm:prSet presAssocID="{63EBB26B-6578-4126-81D1-8E0F68B835F8}" presName="sibTrans" presStyleCnt="0"/>
      <dgm:spPr/>
    </dgm:pt>
    <dgm:pt modelId="{36542EBD-8805-47D7-89FB-27AC1DCDB76C}" type="pres">
      <dgm:prSet presAssocID="{AEAB3FF4-1955-4703-B01D-1EDC66AF5200}" presName="node" presStyleLbl="node1" presStyleIdx="3" presStyleCnt="6">
        <dgm:presLayoutVars>
          <dgm:bulletEnabled val="1"/>
        </dgm:presLayoutVars>
      </dgm:prSet>
      <dgm:spPr/>
    </dgm:pt>
    <dgm:pt modelId="{1E62E777-AAE3-4AF0-9081-C85C4C5E473C}" type="pres">
      <dgm:prSet presAssocID="{0EC49437-81DE-43E4-97DA-275393309649}" presName="sibTrans" presStyleCnt="0"/>
      <dgm:spPr/>
    </dgm:pt>
    <dgm:pt modelId="{B22C46C9-54C6-4720-9822-1C0CBBD13DF3}" type="pres">
      <dgm:prSet presAssocID="{4AC5DB9B-3461-4A06-95DA-E9BB16D5DDFE}" presName="node" presStyleLbl="node1" presStyleIdx="4" presStyleCnt="6">
        <dgm:presLayoutVars>
          <dgm:bulletEnabled val="1"/>
        </dgm:presLayoutVars>
      </dgm:prSet>
      <dgm:spPr/>
    </dgm:pt>
    <dgm:pt modelId="{9DFBE5CD-B376-4C88-B584-C78D1D41D653}" type="pres">
      <dgm:prSet presAssocID="{BB94F9BE-DC35-4998-8468-584BE344AF6F}" presName="sibTrans" presStyleCnt="0"/>
      <dgm:spPr/>
    </dgm:pt>
    <dgm:pt modelId="{C6EAA20B-5FBF-4689-B72B-71CCB75B4F1F}" type="pres">
      <dgm:prSet presAssocID="{D20AF864-CC12-416D-9825-9919E69E2EAC}" presName="node" presStyleLbl="node1" presStyleIdx="5" presStyleCnt="6">
        <dgm:presLayoutVars>
          <dgm:bulletEnabled val="1"/>
        </dgm:presLayoutVars>
      </dgm:prSet>
      <dgm:spPr/>
    </dgm:pt>
  </dgm:ptLst>
  <dgm:cxnLst>
    <dgm:cxn modelId="{671B5D18-B754-4533-95D6-B674649F943C}" srcId="{B6E8AE93-7551-4F93-89D9-FA34CF7D984E}" destId="{AEAB3FF4-1955-4703-B01D-1EDC66AF5200}" srcOrd="3" destOrd="0" parTransId="{5B7F9AC9-D608-4CB0-990D-993CA404E327}" sibTransId="{0EC49437-81DE-43E4-97DA-275393309649}"/>
    <dgm:cxn modelId="{CFECB72F-D715-490D-8D56-464A2325871E}" srcId="{B6E8AE93-7551-4F93-89D9-FA34CF7D984E}" destId="{4AC5DB9B-3461-4A06-95DA-E9BB16D5DDFE}" srcOrd="4" destOrd="0" parTransId="{1E8246EB-028E-4599-83F8-C024234181B4}" sibTransId="{BB94F9BE-DC35-4998-8468-584BE344AF6F}"/>
    <dgm:cxn modelId="{8038AD43-39DF-4AA9-8949-E7CED4DF1FC2}" srcId="{B6E8AE93-7551-4F93-89D9-FA34CF7D984E}" destId="{D4834567-78C8-4C93-84F1-52804A1C9A44}" srcOrd="2" destOrd="0" parTransId="{E1E63624-DF28-402C-9C19-4A662689BE50}" sibTransId="{63EBB26B-6578-4126-81D1-8E0F68B835F8}"/>
    <dgm:cxn modelId="{72702A70-DAE8-4E3F-9AEE-895F305E1506}" type="presOf" srcId="{AEAB3FF4-1955-4703-B01D-1EDC66AF5200}" destId="{36542EBD-8805-47D7-89FB-27AC1DCDB76C}" srcOrd="0" destOrd="0" presId="urn:microsoft.com/office/officeart/2005/8/layout/default"/>
    <dgm:cxn modelId="{831EA555-67EC-4214-943D-402A00ADCA4F}" srcId="{B6E8AE93-7551-4F93-89D9-FA34CF7D984E}" destId="{DCF178FC-DE1D-4AAF-AFC2-5750C9777B91}" srcOrd="0" destOrd="0" parTransId="{F20A05C5-2E63-46D2-B04A-4FEB3B97C0FB}" sibTransId="{8EEFD4FB-8C02-4651-A610-859C22EA8862}"/>
    <dgm:cxn modelId="{6D58BD82-3C2C-4829-80E5-0200EFF16920}" srcId="{B6E8AE93-7551-4F93-89D9-FA34CF7D984E}" destId="{D20AF864-CC12-416D-9825-9919E69E2EAC}" srcOrd="5" destOrd="0" parTransId="{4C032AB0-3DDC-4640-BBA5-DDE043F09BFE}" sibTransId="{2AEFCBA2-7219-471B-A678-E9C3D806C36B}"/>
    <dgm:cxn modelId="{0010B783-A537-4553-8A71-73C192FB9476}" type="presOf" srcId="{DCF178FC-DE1D-4AAF-AFC2-5750C9777B91}" destId="{41B46A44-115A-45C1-84B9-966FB117F780}" srcOrd="0" destOrd="0" presId="urn:microsoft.com/office/officeart/2005/8/layout/default"/>
    <dgm:cxn modelId="{26B8F390-E2F4-4414-9588-DCC1C4A1A38C}" type="presOf" srcId="{4AC5DB9B-3461-4A06-95DA-E9BB16D5DDFE}" destId="{B22C46C9-54C6-4720-9822-1C0CBBD13DF3}" srcOrd="0" destOrd="0" presId="urn:microsoft.com/office/officeart/2005/8/layout/default"/>
    <dgm:cxn modelId="{6A7621A8-5ED6-4281-A346-60B04DAA1F06}" type="presOf" srcId="{D4834567-78C8-4C93-84F1-52804A1C9A44}" destId="{A6CB702D-3F7A-48CA-926A-0B2904E47F38}" srcOrd="0" destOrd="0" presId="urn:microsoft.com/office/officeart/2005/8/layout/default"/>
    <dgm:cxn modelId="{DE9C53BD-9CD5-417E-B659-1D0F338B16AF}" type="presOf" srcId="{D20AF864-CC12-416D-9825-9919E69E2EAC}" destId="{C6EAA20B-5FBF-4689-B72B-71CCB75B4F1F}" srcOrd="0" destOrd="0" presId="urn:microsoft.com/office/officeart/2005/8/layout/default"/>
    <dgm:cxn modelId="{748A9AC4-DEC6-4C0C-8A45-89B57ECB1C4A}" srcId="{B6E8AE93-7551-4F93-89D9-FA34CF7D984E}" destId="{3E112117-798F-4526-BF33-25EFFAE7E8B2}" srcOrd="1" destOrd="0" parTransId="{12B32DA0-16E4-4F61-9F4D-87F60F776ED5}" sibTransId="{103151E9-775F-4376-986B-1983ABC77EA8}"/>
    <dgm:cxn modelId="{566BAFF7-40FF-4A2F-A11E-9E9D41FCF1FC}" type="presOf" srcId="{3E112117-798F-4526-BF33-25EFFAE7E8B2}" destId="{0358AE2C-E118-43B0-A535-19D35BA2C5CA}" srcOrd="0" destOrd="0" presId="urn:microsoft.com/office/officeart/2005/8/layout/default"/>
    <dgm:cxn modelId="{71535BFB-FC5E-4691-A061-8330F7D94C23}" type="presOf" srcId="{B6E8AE93-7551-4F93-89D9-FA34CF7D984E}" destId="{42AFF54E-A964-4C0F-8712-CD2C515EC505}" srcOrd="0" destOrd="0" presId="urn:microsoft.com/office/officeart/2005/8/layout/default"/>
    <dgm:cxn modelId="{139CB68A-BB52-4491-AE5C-BE6131E27844}" type="presParOf" srcId="{42AFF54E-A964-4C0F-8712-CD2C515EC505}" destId="{41B46A44-115A-45C1-84B9-966FB117F780}" srcOrd="0" destOrd="0" presId="urn:microsoft.com/office/officeart/2005/8/layout/default"/>
    <dgm:cxn modelId="{B8868BB0-0A0E-4E81-8781-05235D604355}" type="presParOf" srcId="{42AFF54E-A964-4C0F-8712-CD2C515EC505}" destId="{12DBCB7E-5D5F-4095-8C84-B474B28B9B2E}" srcOrd="1" destOrd="0" presId="urn:microsoft.com/office/officeart/2005/8/layout/default"/>
    <dgm:cxn modelId="{D661A054-1B2D-42BB-9812-01F056DB656D}" type="presParOf" srcId="{42AFF54E-A964-4C0F-8712-CD2C515EC505}" destId="{0358AE2C-E118-43B0-A535-19D35BA2C5CA}" srcOrd="2" destOrd="0" presId="urn:microsoft.com/office/officeart/2005/8/layout/default"/>
    <dgm:cxn modelId="{3015A9D1-5A9D-4E5E-86F4-743B0FFDE8F0}" type="presParOf" srcId="{42AFF54E-A964-4C0F-8712-CD2C515EC505}" destId="{1DEF5185-9C55-4DF3-9A33-62B505C83B38}" srcOrd="3" destOrd="0" presId="urn:microsoft.com/office/officeart/2005/8/layout/default"/>
    <dgm:cxn modelId="{B8E88EFC-EB28-468C-B9EF-7D07AE579C57}" type="presParOf" srcId="{42AFF54E-A964-4C0F-8712-CD2C515EC505}" destId="{A6CB702D-3F7A-48CA-926A-0B2904E47F38}" srcOrd="4" destOrd="0" presId="urn:microsoft.com/office/officeart/2005/8/layout/default"/>
    <dgm:cxn modelId="{F2ACE617-8126-4F85-A956-53D90181DBEE}" type="presParOf" srcId="{42AFF54E-A964-4C0F-8712-CD2C515EC505}" destId="{2FCE83AF-1CE3-492D-83F0-A234BAC0F05D}" srcOrd="5" destOrd="0" presId="urn:microsoft.com/office/officeart/2005/8/layout/default"/>
    <dgm:cxn modelId="{D243C261-CCE2-4339-B896-617045EED5CE}" type="presParOf" srcId="{42AFF54E-A964-4C0F-8712-CD2C515EC505}" destId="{36542EBD-8805-47D7-89FB-27AC1DCDB76C}" srcOrd="6" destOrd="0" presId="urn:microsoft.com/office/officeart/2005/8/layout/default"/>
    <dgm:cxn modelId="{8D050234-5F9A-42EE-A78B-5A2004EAD686}" type="presParOf" srcId="{42AFF54E-A964-4C0F-8712-CD2C515EC505}" destId="{1E62E777-AAE3-4AF0-9081-C85C4C5E473C}" srcOrd="7" destOrd="0" presId="urn:microsoft.com/office/officeart/2005/8/layout/default"/>
    <dgm:cxn modelId="{7F8795A5-313D-40D9-8A72-693B4326233B}" type="presParOf" srcId="{42AFF54E-A964-4C0F-8712-CD2C515EC505}" destId="{B22C46C9-54C6-4720-9822-1C0CBBD13DF3}" srcOrd="8" destOrd="0" presId="urn:microsoft.com/office/officeart/2005/8/layout/default"/>
    <dgm:cxn modelId="{D8996972-AC7A-4A9A-A883-877577C80E53}" type="presParOf" srcId="{42AFF54E-A964-4C0F-8712-CD2C515EC505}" destId="{9DFBE5CD-B376-4C88-B584-C78D1D41D653}" srcOrd="9" destOrd="0" presId="urn:microsoft.com/office/officeart/2005/8/layout/default"/>
    <dgm:cxn modelId="{64ECACEF-6A65-4526-99F9-5B4E29385107}" type="presParOf" srcId="{42AFF54E-A964-4C0F-8712-CD2C515EC505}" destId="{C6EAA20B-5FBF-4689-B72B-71CCB75B4F1F}"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6E8AE93-7551-4F93-89D9-FA34CF7D984E}"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D20AF864-CC12-416D-9825-9919E69E2EAC}">
      <dgm:prSet custT="1"/>
      <dgm:spPr/>
      <dgm:t>
        <a:bodyPr/>
        <a:lstStyle/>
        <a:p>
          <a:r>
            <a:rPr kumimoji="0" lang="en-GB" sz="2400" b="0" i="0" u="sng"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Salsa Labs </a:t>
          </a:r>
          <a:endParaRPr kumimoji="0" lang="en-GB" sz="2400" b="0" i="0" u="none"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gm:t>
    </dgm:pt>
    <dgm:pt modelId="{4C032AB0-3DDC-4640-BBA5-DDE043F09BFE}" type="parTrans" cxnId="{6D58BD82-3C2C-4829-80E5-0200EFF16920}">
      <dgm:prSet/>
      <dgm:spPr/>
      <dgm:t>
        <a:bodyPr/>
        <a:lstStyle/>
        <a:p>
          <a:endParaRPr lang="en-ZA"/>
        </a:p>
      </dgm:t>
    </dgm:pt>
    <dgm:pt modelId="{2AEFCBA2-7219-471B-A678-E9C3D806C36B}" type="sibTrans" cxnId="{6D58BD82-3C2C-4829-80E5-0200EFF16920}">
      <dgm:prSet/>
      <dgm:spPr/>
      <dgm:t>
        <a:bodyPr/>
        <a:lstStyle/>
        <a:p>
          <a:endParaRPr lang="en-ZA"/>
        </a:p>
      </dgm:t>
    </dgm:pt>
    <dgm:pt modelId="{9CB2459C-D613-4230-8164-E06731726D56}">
      <dgm:prSet custT="1"/>
      <dgm:spPr/>
      <dgm:t>
        <a:bodyPr/>
        <a:lstStyle/>
        <a:p>
          <a:r>
            <a:rPr kumimoji="0" lang="en-GB" sz="2400" b="0" i="0" u="sng"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Neon </a:t>
          </a:r>
          <a:endParaRPr kumimoji="0" lang="en-GB" sz="2400" b="0" i="0" u="none"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gm:t>
    </dgm:pt>
    <dgm:pt modelId="{7BF0B995-5C2B-4E59-B39D-4DE47C947455}" type="parTrans" cxnId="{D1BE826A-E4FE-4129-ABB4-09DC62BE1880}">
      <dgm:prSet/>
      <dgm:spPr/>
      <dgm:t>
        <a:bodyPr/>
        <a:lstStyle/>
        <a:p>
          <a:endParaRPr lang="en-ZA"/>
        </a:p>
      </dgm:t>
    </dgm:pt>
    <dgm:pt modelId="{EFB4EAA8-2D2C-4D32-98CF-8CEEF784AAAF}" type="sibTrans" cxnId="{D1BE826A-E4FE-4129-ABB4-09DC62BE1880}">
      <dgm:prSet/>
      <dgm:spPr/>
      <dgm:t>
        <a:bodyPr/>
        <a:lstStyle/>
        <a:p>
          <a:endParaRPr lang="en-ZA"/>
        </a:p>
      </dgm:t>
    </dgm:pt>
    <dgm:pt modelId="{C76E95D0-8299-4E31-8D6E-10A33833B085}">
      <dgm:prSet custT="1"/>
      <dgm:spPr/>
      <dgm:t>
        <a:bodyPr/>
        <a:lstStyle/>
        <a:p>
          <a:r>
            <a:rPr kumimoji="0" lang="en-GB" sz="2400" b="0" i="0" u="sng"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3">
                <a:extLst>
                  <a:ext uri="{A12FA001-AC4F-418D-AE19-62706E023703}">
                    <ahyp:hlinkClr xmlns:ahyp="http://schemas.microsoft.com/office/drawing/2018/hyperlinkcolor" val="tx"/>
                  </a:ext>
                </a:extLst>
              </a:hlinkClick>
            </a:rPr>
            <a:t>Bloomerang</a:t>
          </a:r>
          <a:endParaRPr kumimoji="0" lang="en-GB" sz="2400" b="0" i="0" u="none"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gm:t>
    </dgm:pt>
    <dgm:pt modelId="{4A8AF4A0-C405-4CFD-BEA1-FBF7FBB70A25}" type="parTrans" cxnId="{8DA95AF1-5A5D-45C9-AF13-D865107AC82D}">
      <dgm:prSet/>
      <dgm:spPr/>
      <dgm:t>
        <a:bodyPr/>
        <a:lstStyle/>
        <a:p>
          <a:endParaRPr lang="en-ZA"/>
        </a:p>
      </dgm:t>
    </dgm:pt>
    <dgm:pt modelId="{B7BAB6C0-5CC8-48CC-96E9-DE8CCF603785}" type="sibTrans" cxnId="{8DA95AF1-5A5D-45C9-AF13-D865107AC82D}">
      <dgm:prSet/>
      <dgm:spPr/>
      <dgm:t>
        <a:bodyPr/>
        <a:lstStyle/>
        <a:p>
          <a:endParaRPr lang="en-ZA"/>
        </a:p>
      </dgm:t>
    </dgm:pt>
    <dgm:pt modelId="{2A4DAC16-2808-40E3-87C8-E9AE81484986}">
      <dgm:prSet custT="1"/>
      <dgm:spPr/>
      <dgm:t>
        <a:bodyPr/>
        <a:lstStyle/>
        <a:p>
          <a:r>
            <a:rPr kumimoji="0" lang="en-GB" sz="2400" b="0" i="0" u="sng"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4">
                <a:extLst>
                  <a:ext uri="{A12FA001-AC4F-418D-AE19-62706E023703}">
                    <ahyp:hlinkClr xmlns:ahyp="http://schemas.microsoft.com/office/drawing/2018/hyperlinkcolor" val="tx"/>
                  </a:ext>
                </a:extLst>
              </a:hlinkClick>
            </a:rPr>
            <a:t>EveryAction</a:t>
          </a:r>
          <a:endParaRPr kumimoji="0" lang="en-GB" sz="2400" b="0" i="0" u="none"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gm:t>
    </dgm:pt>
    <dgm:pt modelId="{947DBA3A-5874-4135-AD05-E30E10B678D0}" type="parTrans" cxnId="{6ACAD4CF-CC7D-4F7E-8F54-7175E002CD5B}">
      <dgm:prSet/>
      <dgm:spPr/>
      <dgm:t>
        <a:bodyPr/>
        <a:lstStyle/>
        <a:p>
          <a:endParaRPr lang="en-ZA"/>
        </a:p>
      </dgm:t>
    </dgm:pt>
    <dgm:pt modelId="{7FF122BC-C088-4AE0-A8B0-FB53F04A65AE}" type="sibTrans" cxnId="{6ACAD4CF-CC7D-4F7E-8F54-7175E002CD5B}">
      <dgm:prSet/>
      <dgm:spPr/>
      <dgm:t>
        <a:bodyPr/>
        <a:lstStyle/>
        <a:p>
          <a:endParaRPr lang="en-ZA"/>
        </a:p>
      </dgm:t>
    </dgm:pt>
    <dgm:pt modelId="{C3DB1307-2178-4EFD-8649-259158907C72}">
      <dgm:prSet custT="1"/>
      <dgm:spPr/>
      <dgm:t>
        <a:bodyPr/>
        <a:lstStyle/>
        <a:p>
          <a:r>
            <a:rPr kumimoji="0" lang="en-GB" sz="2400" b="0" i="0" u="sng"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5">
                <a:extLst>
                  <a:ext uri="{A12FA001-AC4F-418D-AE19-62706E023703}">
                    <ahyp:hlinkClr xmlns:ahyp="http://schemas.microsoft.com/office/drawing/2018/hyperlinkcolor" val="tx"/>
                  </a:ext>
                </a:extLst>
              </a:hlinkClick>
            </a:rPr>
            <a:t>Double the Donation</a:t>
          </a:r>
          <a:endParaRPr kumimoji="0" lang="en-GB" sz="2400" b="0" i="0" u="none"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gm:t>
    </dgm:pt>
    <dgm:pt modelId="{019E0E52-96B2-418A-A171-0F199608966B}" type="parTrans" cxnId="{B2525991-13CC-4F96-A97A-9623E55162EB}">
      <dgm:prSet/>
      <dgm:spPr/>
      <dgm:t>
        <a:bodyPr/>
        <a:lstStyle/>
        <a:p>
          <a:endParaRPr lang="en-ZA"/>
        </a:p>
      </dgm:t>
    </dgm:pt>
    <dgm:pt modelId="{4CC893F0-06C7-4CB0-A2EF-958882E34A9A}" type="sibTrans" cxnId="{B2525991-13CC-4F96-A97A-9623E55162EB}">
      <dgm:prSet/>
      <dgm:spPr/>
      <dgm:t>
        <a:bodyPr/>
        <a:lstStyle/>
        <a:p>
          <a:endParaRPr lang="en-ZA"/>
        </a:p>
      </dgm:t>
    </dgm:pt>
    <dgm:pt modelId="{42AFF54E-A964-4C0F-8712-CD2C515EC505}" type="pres">
      <dgm:prSet presAssocID="{B6E8AE93-7551-4F93-89D9-FA34CF7D984E}" presName="diagram" presStyleCnt="0">
        <dgm:presLayoutVars>
          <dgm:dir/>
          <dgm:resizeHandles val="exact"/>
        </dgm:presLayoutVars>
      </dgm:prSet>
      <dgm:spPr/>
    </dgm:pt>
    <dgm:pt modelId="{C6EAA20B-5FBF-4689-B72B-71CCB75B4F1F}" type="pres">
      <dgm:prSet presAssocID="{D20AF864-CC12-416D-9825-9919E69E2EAC}" presName="node" presStyleLbl="node1" presStyleIdx="0" presStyleCnt="5">
        <dgm:presLayoutVars>
          <dgm:bulletEnabled val="1"/>
        </dgm:presLayoutVars>
      </dgm:prSet>
      <dgm:spPr/>
    </dgm:pt>
    <dgm:pt modelId="{7192496C-FA71-4518-A3DB-2C478BB990FA}" type="pres">
      <dgm:prSet presAssocID="{2AEFCBA2-7219-471B-A678-E9C3D806C36B}" presName="sibTrans" presStyleCnt="0"/>
      <dgm:spPr/>
    </dgm:pt>
    <dgm:pt modelId="{3B7EB71C-66D3-4003-AFDB-BA0F28B2A111}" type="pres">
      <dgm:prSet presAssocID="{9CB2459C-D613-4230-8164-E06731726D56}" presName="node" presStyleLbl="node1" presStyleIdx="1" presStyleCnt="5">
        <dgm:presLayoutVars>
          <dgm:bulletEnabled val="1"/>
        </dgm:presLayoutVars>
      </dgm:prSet>
      <dgm:spPr/>
    </dgm:pt>
    <dgm:pt modelId="{8D7A79E0-7AC2-457A-9E60-0911D86E59DB}" type="pres">
      <dgm:prSet presAssocID="{EFB4EAA8-2D2C-4D32-98CF-8CEEF784AAAF}" presName="sibTrans" presStyleCnt="0"/>
      <dgm:spPr/>
    </dgm:pt>
    <dgm:pt modelId="{185DCC05-83D4-41D2-A542-D307A069F3CB}" type="pres">
      <dgm:prSet presAssocID="{C76E95D0-8299-4E31-8D6E-10A33833B085}" presName="node" presStyleLbl="node1" presStyleIdx="2" presStyleCnt="5">
        <dgm:presLayoutVars>
          <dgm:bulletEnabled val="1"/>
        </dgm:presLayoutVars>
      </dgm:prSet>
      <dgm:spPr/>
    </dgm:pt>
    <dgm:pt modelId="{A5CF4029-B00B-4DB0-931A-F1B15FFFF013}" type="pres">
      <dgm:prSet presAssocID="{B7BAB6C0-5CC8-48CC-96E9-DE8CCF603785}" presName="sibTrans" presStyleCnt="0"/>
      <dgm:spPr/>
    </dgm:pt>
    <dgm:pt modelId="{D2E7D006-3E22-4C14-8BA6-33475B10DCC6}" type="pres">
      <dgm:prSet presAssocID="{2A4DAC16-2808-40E3-87C8-E9AE81484986}" presName="node" presStyleLbl="node1" presStyleIdx="3" presStyleCnt="5">
        <dgm:presLayoutVars>
          <dgm:bulletEnabled val="1"/>
        </dgm:presLayoutVars>
      </dgm:prSet>
      <dgm:spPr/>
    </dgm:pt>
    <dgm:pt modelId="{B5AAEDFA-B831-439F-8097-786A0A8949D7}" type="pres">
      <dgm:prSet presAssocID="{7FF122BC-C088-4AE0-A8B0-FB53F04A65AE}" presName="sibTrans" presStyleCnt="0"/>
      <dgm:spPr/>
    </dgm:pt>
    <dgm:pt modelId="{7FE32BFA-7254-45A7-9995-C42A5489F0CC}" type="pres">
      <dgm:prSet presAssocID="{C3DB1307-2178-4EFD-8649-259158907C72}" presName="node" presStyleLbl="node1" presStyleIdx="4" presStyleCnt="5">
        <dgm:presLayoutVars>
          <dgm:bulletEnabled val="1"/>
        </dgm:presLayoutVars>
      </dgm:prSet>
      <dgm:spPr/>
    </dgm:pt>
  </dgm:ptLst>
  <dgm:cxnLst>
    <dgm:cxn modelId="{1A118E5F-BC8B-4506-B90F-61B2179B0830}" type="presOf" srcId="{9CB2459C-D613-4230-8164-E06731726D56}" destId="{3B7EB71C-66D3-4003-AFDB-BA0F28B2A111}" srcOrd="0" destOrd="0" presId="urn:microsoft.com/office/officeart/2005/8/layout/default"/>
    <dgm:cxn modelId="{D1BE826A-E4FE-4129-ABB4-09DC62BE1880}" srcId="{B6E8AE93-7551-4F93-89D9-FA34CF7D984E}" destId="{9CB2459C-D613-4230-8164-E06731726D56}" srcOrd="1" destOrd="0" parTransId="{7BF0B995-5C2B-4E59-B39D-4DE47C947455}" sibTransId="{EFB4EAA8-2D2C-4D32-98CF-8CEEF784AAAF}"/>
    <dgm:cxn modelId="{C7474358-2922-43A4-96B3-1C04CC82D412}" type="presOf" srcId="{C3DB1307-2178-4EFD-8649-259158907C72}" destId="{7FE32BFA-7254-45A7-9995-C42A5489F0CC}" srcOrd="0" destOrd="0" presId="urn:microsoft.com/office/officeart/2005/8/layout/default"/>
    <dgm:cxn modelId="{6D58BD82-3C2C-4829-80E5-0200EFF16920}" srcId="{B6E8AE93-7551-4F93-89D9-FA34CF7D984E}" destId="{D20AF864-CC12-416D-9825-9919E69E2EAC}" srcOrd="0" destOrd="0" parTransId="{4C032AB0-3DDC-4640-BBA5-DDE043F09BFE}" sibTransId="{2AEFCBA2-7219-471B-A678-E9C3D806C36B}"/>
    <dgm:cxn modelId="{CA5FC182-A598-4239-BC84-60571E788077}" type="presOf" srcId="{C76E95D0-8299-4E31-8D6E-10A33833B085}" destId="{185DCC05-83D4-41D2-A542-D307A069F3CB}" srcOrd="0" destOrd="0" presId="urn:microsoft.com/office/officeart/2005/8/layout/default"/>
    <dgm:cxn modelId="{B2525991-13CC-4F96-A97A-9623E55162EB}" srcId="{B6E8AE93-7551-4F93-89D9-FA34CF7D984E}" destId="{C3DB1307-2178-4EFD-8649-259158907C72}" srcOrd="4" destOrd="0" parTransId="{019E0E52-96B2-418A-A171-0F199608966B}" sibTransId="{4CC893F0-06C7-4CB0-A2EF-958882E34A9A}"/>
    <dgm:cxn modelId="{EE9862B3-EEB4-47EB-A3B9-987198A0E073}" type="presOf" srcId="{2A4DAC16-2808-40E3-87C8-E9AE81484986}" destId="{D2E7D006-3E22-4C14-8BA6-33475B10DCC6}" srcOrd="0" destOrd="0" presId="urn:microsoft.com/office/officeart/2005/8/layout/default"/>
    <dgm:cxn modelId="{DE9C53BD-9CD5-417E-B659-1D0F338B16AF}" type="presOf" srcId="{D20AF864-CC12-416D-9825-9919E69E2EAC}" destId="{C6EAA20B-5FBF-4689-B72B-71CCB75B4F1F}" srcOrd="0" destOrd="0" presId="urn:microsoft.com/office/officeart/2005/8/layout/default"/>
    <dgm:cxn modelId="{6ACAD4CF-CC7D-4F7E-8F54-7175E002CD5B}" srcId="{B6E8AE93-7551-4F93-89D9-FA34CF7D984E}" destId="{2A4DAC16-2808-40E3-87C8-E9AE81484986}" srcOrd="3" destOrd="0" parTransId="{947DBA3A-5874-4135-AD05-E30E10B678D0}" sibTransId="{7FF122BC-C088-4AE0-A8B0-FB53F04A65AE}"/>
    <dgm:cxn modelId="{8DA95AF1-5A5D-45C9-AF13-D865107AC82D}" srcId="{B6E8AE93-7551-4F93-89D9-FA34CF7D984E}" destId="{C76E95D0-8299-4E31-8D6E-10A33833B085}" srcOrd="2" destOrd="0" parTransId="{4A8AF4A0-C405-4CFD-BEA1-FBF7FBB70A25}" sibTransId="{B7BAB6C0-5CC8-48CC-96E9-DE8CCF603785}"/>
    <dgm:cxn modelId="{71535BFB-FC5E-4691-A061-8330F7D94C23}" type="presOf" srcId="{B6E8AE93-7551-4F93-89D9-FA34CF7D984E}" destId="{42AFF54E-A964-4C0F-8712-CD2C515EC505}" srcOrd="0" destOrd="0" presId="urn:microsoft.com/office/officeart/2005/8/layout/default"/>
    <dgm:cxn modelId="{64ECACEF-6A65-4526-99F9-5B4E29385107}" type="presParOf" srcId="{42AFF54E-A964-4C0F-8712-CD2C515EC505}" destId="{C6EAA20B-5FBF-4689-B72B-71CCB75B4F1F}" srcOrd="0" destOrd="0" presId="urn:microsoft.com/office/officeart/2005/8/layout/default"/>
    <dgm:cxn modelId="{5C720A4A-CC4F-4ECC-84EC-FA44DD84D25C}" type="presParOf" srcId="{42AFF54E-A964-4C0F-8712-CD2C515EC505}" destId="{7192496C-FA71-4518-A3DB-2C478BB990FA}" srcOrd="1" destOrd="0" presId="urn:microsoft.com/office/officeart/2005/8/layout/default"/>
    <dgm:cxn modelId="{A2C8538B-DCAF-420B-81E0-56F03177FCEC}" type="presParOf" srcId="{42AFF54E-A964-4C0F-8712-CD2C515EC505}" destId="{3B7EB71C-66D3-4003-AFDB-BA0F28B2A111}" srcOrd="2" destOrd="0" presId="urn:microsoft.com/office/officeart/2005/8/layout/default"/>
    <dgm:cxn modelId="{77E339B7-F611-444A-AAC5-4E471818F119}" type="presParOf" srcId="{42AFF54E-A964-4C0F-8712-CD2C515EC505}" destId="{8D7A79E0-7AC2-457A-9E60-0911D86E59DB}" srcOrd="3" destOrd="0" presId="urn:microsoft.com/office/officeart/2005/8/layout/default"/>
    <dgm:cxn modelId="{37A4DA19-3AA7-4B65-A1AA-D41252A9DE0B}" type="presParOf" srcId="{42AFF54E-A964-4C0F-8712-CD2C515EC505}" destId="{185DCC05-83D4-41D2-A542-D307A069F3CB}" srcOrd="4" destOrd="0" presId="urn:microsoft.com/office/officeart/2005/8/layout/default"/>
    <dgm:cxn modelId="{CA2B0E26-CA90-4F71-8E4D-121FD56188E9}" type="presParOf" srcId="{42AFF54E-A964-4C0F-8712-CD2C515EC505}" destId="{A5CF4029-B00B-4DB0-931A-F1B15FFFF013}" srcOrd="5" destOrd="0" presId="urn:microsoft.com/office/officeart/2005/8/layout/default"/>
    <dgm:cxn modelId="{07EADD9E-0558-43EF-809F-ED0FE951116B}" type="presParOf" srcId="{42AFF54E-A964-4C0F-8712-CD2C515EC505}" destId="{D2E7D006-3E22-4C14-8BA6-33475B10DCC6}" srcOrd="6" destOrd="0" presId="urn:microsoft.com/office/officeart/2005/8/layout/default"/>
    <dgm:cxn modelId="{D3AD58D1-21EA-4F95-8605-8BAD0D060BE4}" type="presParOf" srcId="{42AFF54E-A964-4C0F-8712-CD2C515EC505}" destId="{B5AAEDFA-B831-439F-8097-786A0A8949D7}" srcOrd="7" destOrd="0" presId="urn:microsoft.com/office/officeart/2005/8/layout/default"/>
    <dgm:cxn modelId="{C13473BD-DBCC-4CB1-9A88-74A12FF31356}" type="presParOf" srcId="{42AFF54E-A964-4C0F-8712-CD2C515EC505}" destId="{7FE32BFA-7254-45A7-9995-C42A5489F0CC}" srcOrd="8"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F9A3745-7979-4426-BEA0-67F82DAC3583}"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E5862CE6-5167-4A37-9904-5ECB143A66B3}">
      <dgm:prSet phldrT="[Text]" custT="1"/>
      <dgm:spPr/>
      <dgm:t>
        <a:bodyPr/>
        <a:lstStyle/>
        <a:p>
          <a:r>
            <a:rPr lang="en-ZA" sz="2400" b="0" dirty="0" err="1">
              <a:effectLst>
                <a:outerShdw blurRad="38100" dist="38100" dir="2700000" algn="tl">
                  <a:srgbClr val="000000">
                    <a:alpha val="43137"/>
                  </a:srgbClr>
                </a:outerShdw>
              </a:effectLst>
            </a:rPr>
            <a:t>Donaciones</a:t>
          </a:r>
          <a:r>
            <a:rPr lang="en-ZA" sz="2400" b="0" dirty="0">
              <a:effectLst>
                <a:outerShdw blurRad="38100" dist="38100" dir="2700000" algn="tl">
                  <a:srgbClr val="000000">
                    <a:alpha val="43137"/>
                  </a:srgbClr>
                </a:outerShdw>
              </a:effectLst>
            </a:rPr>
            <a:t> </a:t>
          </a:r>
          <a:r>
            <a:rPr lang="en-ZA" sz="2400" b="0" dirty="0" err="1">
              <a:effectLst>
                <a:outerShdw blurRad="38100" dist="38100" dir="2700000" algn="tl">
                  <a:srgbClr val="000000">
                    <a:alpha val="43137"/>
                  </a:srgbClr>
                </a:outerShdw>
              </a:effectLst>
            </a:rPr>
            <a:t>individuales</a:t>
          </a:r>
          <a:endParaRPr lang="en-ZA" sz="2400" b="0" dirty="0">
            <a:effectLst>
              <a:outerShdw blurRad="38100" dist="38100" dir="2700000" algn="tl">
                <a:srgbClr val="000000">
                  <a:alpha val="43137"/>
                </a:srgbClr>
              </a:outerShdw>
            </a:effectLst>
          </a:endParaRPr>
        </a:p>
      </dgm:t>
    </dgm:pt>
    <dgm:pt modelId="{E88EEE51-978D-4A40-A62E-00102873399C}" type="parTrans" cxnId="{157F47A2-3AA3-4B0D-9923-2F9F757A5C5A}">
      <dgm:prSet/>
      <dgm:spPr/>
      <dgm:t>
        <a:bodyPr/>
        <a:lstStyle/>
        <a:p>
          <a:endParaRPr lang="en-ZA"/>
        </a:p>
      </dgm:t>
    </dgm:pt>
    <dgm:pt modelId="{FE3459B9-7BC1-4F04-961D-BE336FC52B75}" type="sibTrans" cxnId="{157F47A2-3AA3-4B0D-9923-2F9F757A5C5A}">
      <dgm:prSet/>
      <dgm:spPr/>
      <dgm:t>
        <a:bodyPr/>
        <a:lstStyle/>
        <a:p>
          <a:endParaRPr lang="en-ZA"/>
        </a:p>
      </dgm:t>
    </dgm:pt>
    <dgm:pt modelId="{C7A02A06-5414-4EDC-A955-929145DCB720}">
      <dgm:prSet custT="1"/>
      <dgm:spPr/>
      <dgm:t>
        <a:bodyPr/>
        <a:lstStyle/>
        <a:p>
          <a:pPr marL="0" lvl="0" indent="0" algn="ctr" defTabSz="1066800">
            <a:lnSpc>
              <a:spcPct val="90000"/>
            </a:lnSpc>
            <a:spcBef>
              <a:spcPct val="0"/>
            </a:spcBef>
            <a:spcAft>
              <a:spcPct val="35000"/>
            </a:spcAft>
            <a:buNone/>
          </a:pP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Subvenciones</a:t>
          </a:r>
          <a:endPar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endParaRPr>
        </a:p>
      </dgm:t>
    </dgm:pt>
    <dgm:pt modelId="{324B8E6E-1CA1-467F-A291-06EA82AD29F8}" type="parTrans" cxnId="{2ED57D9E-7DCD-4C35-9419-040AC3BC398F}">
      <dgm:prSet/>
      <dgm:spPr/>
      <dgm:t>
        <a:bodyPr/>
        <a:lstStyle/>
        <a:p>
          <a:endParaRPr lang="en-ZA"/>
        </a:p>
      </dgm:t>
    </dgm:pt>
    <dgm:pt modelId="{9D8FF2BE-2F1A-4769-A2E4-7F69DDC4467F}" type="sibTrans" cxnId="{2ED57D9E-7DCD-4C35-9419-040AC3BC398F}">
      <dgm:prSet/>
      <dgm:spPr/>
      <dgm:t>
        <a:bodyPr/>
        <a:lstStyle/>
        <a:p>
          <a:endParaRPr lang="en-ZA"/>
        </a:p>
      </dgm:t>
    </dgm:pt>
    <dgm:pt modelId="{57CCF2E6-7AEE-480F-973E-7E729AB6E8A9}">
      <dgm:prSet custT="1"/>
      <dgm:spPr/>
      <dgm:t>
        <a:bodyPr/>
        <a:lstStyle/>
        <a:p>
          <a:pPr marL="0" lvl="0" indent="0" algn="ctr" defTabSz="1066800">
            <a:lnSpc>
              <a:spcPct val="90000"/>
            </a:lnSpc>
            <a:spcBef>
              <a:spcPct val="0"/>
            </a:spcBef>
            <a:spcAft>
              <a:spcPct val="35000"/>
            </a:spcAft>
            <a:buNone/>
          </a:pP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Eventos</a:t>
          </a:r>
          <a:endPar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endParaRPr>
        </a:p>
      </dgm:t>
    </dgm:pt>
    <dgm:pt modelId="{47DC1F91-87F0-4C39-850E-7DC637B1B345}" type="parTrans" cxnId="{2340F5E3-D7C6-4255-8E9D-B7F214A24AF9}">
      <dgm:prSet/>
      <dgm:spPr/>
      <dgm:t>
        <a:bodyPr/>
        <a:lstStyle/>
        <a:p>
          <a:endParaRPr lang="en-ZA"/>
        </a:p>
      </dgm:t>
    </dgm:pt>
    <dgm:pt modelId="{2F5924FE-CECD-4997-A18B-54E2DC3766B1}" type="sibTrans" cxnId="{2340F5E3-D7C6-4255-8E9D-B7F214A24AF9}">
      <dgm:prSet/>
      <dgm:spPr/>
      <dgm:t>
        <a:bodyPr/>
        <a:lstStyle/>
        <a:p>
          <a:endParaRPr lang="en-ZA"/>
        </a:p>
      </dgm:t>
    </dgm:pt>
    <dgm:pt modelId="{FA4FAC4A-EB13-4703-B009-AD88B0853421}">
      <dgm:prSet phldrT="[Text]" custT="1"/>
      <dgm:spPr/>
      <dgm:t>
        <a:bodyPr/>
        <a:lstStyle/>
        <a:p>
          <a:r>
            <a:rPr lang="en-ZA" sz="2400" dirty="0" err="1"/>
            <a:t>Donaciones</a:t>
          </a:r>
          <a:r>
            <a:rPr lang="en-ZA" sz="2400" dirty="0"/>
            <a:t> </a:t>
          </a:r>
          <a:r>
            <a:rPr lang="en-ZA" sz="2400" dirty="0" err="1"/>
            <a:t>en</a:t>
          </a:r>
          <a:r>
            <a:rPr lang="en-ZA" sz="2400" dirty="0"/>
            <a:t> </a:t>
          </a:r>
          <a:r>
            <a:rPr lang="en-ZA" sz="2400" dirty="0" err="1"/>
            <a:t>línea</a:t>
          </a:r>
          <a:endParaRPr lang="en-ZA" sz="2400" dirty="0"/>
        </a:p>
      </dgm:t>
    </dgm:pt>
    <dgm:pt modelId="{D595164E-F44E-4330-AEA8-47136AF87503}" type="parTrans" cxnId="{5A9140FF-FCE1-43BC-BE1A-493C2C1BAE62}">
      <dgm:prSet/>
      <dgm:spPr/>
      <dgm:t>
        <a:bodyPr/>
        <a:lstStyle/>
        <a:p>
          <a:endParaRPr lang="en-ZA"/>
        </a:p>
      </dgm:t>
    </dgm:pt>
    <dgm:pt modelId="{06912AFF-A1A0-48FD-A7A9-9FF8B9E2B3A9}" type="sibTrans" cxnId="{5A9140FF-FCE1-43BC-BE1A-493C2C1BAE62}">
      <dgm:prSet/>
      <dgm:spPr/>
      <dgm:t>
        <a:bodyPr/>
        <a:lstStyle/>
        <a:p>
          <a:endParaRPr lang="en-ZA"/>
        </a:p>
      </dgm:t>
    </dgm:pt>
    <dgm:pt modelId="{6384F0F2-F556-4806-9BB9-EF8C2317897F}">
      <dgm:prSet phldrT="[Text]" custT="1"/>
      <dgm:spPr/>
      <dgm:t>
        <a:bodyPr/>
        <a:lstStyle/>
        <a:p>
          <a:r>
            <a:rPr lang="en-ZA" sz="2400" dirty="0" err="1"/>
            <a:t>Donaciones</a:t>
          </a:r>
          <a:r>
            <a:rPr lang="en-ZA" sz="2400" dirty="0"/>
            <a:t> </a:t>
          </a:r>
          <a:r>
            <a:rPr lang="en-ZA" sz="2400" dirty="0" err="1"/>
            <a:t>mensuales</a:t>
          </a:r>
          <a:endParaRPr lang="en-ZA" sz="2400" dirty="0"/>
        </a:p>
      </dgm:t>
    </dgm:pt>
    <dgm:pt modelId="{C5DF6B3F-DF9C-4299-9D43-0BBA994B4284}" type="parTrans" cxnId="{A0961E4B-0107-43C4-A4D8-75D2DA384688}">
      <dgm:prSet/>
      <dgm:spPr/>
      <dgm:t>
        <a:bodyPr/>
        <a:lstStyle/>
        <a:p>
          <a:endParaRPr lang="en-ZA"/>
        </a:p>
      </dgm:t>
    </dgm:pt>
    <dgm:pt modelId="{62B9721E-4191-4B85-9897-A6C71FA5BB18}" type="sibTrans" cxnId="{A0961E4B-0107-43C4-A4D8-75D2DA384688}">
      <dgm:prSet/>
      <dgm:spPr/>
      <dgm:t>
        <a:bodyPr/>
        <a:lstStyle/>
        <a:p>
          <a:endParaRPr lang="en-ZA"/>
        </a:p>
      </dgm:t>
    </dgm:pt>
    <dgm:pt modelId="{67977531-54AB-4B1C-BB09-71F33C2C2073}">
      <dgm:prSet phldrT="[Text]" custT="1"/>
      <dgm:spPr/>
      <dgm:t>
        <a:bodyPr/>
        <a:lstStyle/>
        <a:p>
          <a:r>
            <a:rPr lang="es-ES" sz="2400" dirty="0"/>
            <a:t>Recaudación de fondos P2P</a:t>
          </a:r>
          <a:endParaRPr lang="en-ZA" sz="2400" dirty="0"/>
        </a:p>
      </dgm:t>
    </dgm:pt>
    <dgm:pt modelId="{711DC671-D169-4BAB-ACEB-77C3EECA7628}" type="parTrans" cxnId="{53224830-6828-4F28-94D0-663787605E81}">
      <dgm:prSet/>
      <dgm:spPr/>
      <dgm:t>
        <a:bodyPr/>
        <a:lstStyle/>
        <a:p>
          <a:endParaRPr lang="en-ZA"/>
        </a:p>
      </dgm:t>
    </dgm:pt>
    <dgm:pt modelId="{E17868B6-4D17-4DAF-9846-E810F5E6625E}" type="sibTrans" cxnId="{53224830-6828-4F28-94D0-663787605E81}">
      <dgm:prSet/>
      <dgm:spPr/>
      <dgm:t>
        <a:bodyPr/>
        <a:lstStyle/>
        <a:p>
          <a:endParaRPr lang="en-ZA"/>
        </a:p>
      </dgm:t>
    </dgm:pt>
    <dgm:pt modelId="{45AC92D3-778A-4DAD-8493-77F20A88FBAD}">
      <dgm:prSet phldrT="[Text]" custT="1"/>
      <dgm:spPr/>
      <dgm:t>
        <a:bodyPr/>
        <a:lstStyle/>
        <a:p>
          <a:r>
            <a:rPr lang="en-ZA" sz="2400" dirty="0" err="1"/>
            <a:t>Principales</a:t>
          </a:r>
          <a:r>
            <a:rPr lang="en-ZA" sz="2400" dirty="0"/>
            <a:t> </a:t>
          </a:r>
          <a:r>
            <a:rPr lang="en-ZA" sz="2400" dirty="0" err="1"/>
            <a:t>donantes</a:t>
          </a:r>
          <a:endParaRPr lang="en-ZA" sz="2400" dirty="0"/>
        </a:p>
      </dgm:t>
    </dgm:pt>
    <dgm:pt modelId="{6D609868-B87F-4762-80E7-36297792889B}" type="parTrans" cxnId="{B684FB2D-0E74-4C70-B69C-40DE0DAFD7AD}">
      <dgm:prSet/>
      <dgm:spPr/>
      <dgm:t>
        <a:bodyPr/>
        <a:lstStyle/>
        <a:p>
          <a:endParaRPr lang="en-ZA"/>
        </a:p>
      </dgm:t>
    </dgm:pt>
    <dgm:pt modelId="{A3107592-FDBB-4889-958A-37B6042BF4DF}" type="sibTrans" cxnId="{B684FB2D-0E74-4C70-B69C-40DE0DAFD7AD}">
      <dgm:prSet/>
      <dgm:spPr/>
      <dgm:t>
        <a:bodyPr/>
        <a:lstStyle/>
        <a:p>
          <a:endParaRPr lang="en-ZA"/>
        </a:p>
      </dgm:t>
    </dgm:pt>
    <dgm:pt modelId="{E8D00740-F0C1-4298-9238-EBD611B0CD29}">
      <dgm:prSet phldrT="[Text]" custT="1"/>
      <dgm:spPr/>
      <dgm:t>
        <a:bodyPr/>
        <a:lstStyle/>
        <a:p>
          <a:pPr marL="0" lvl="0" indent="0" algn="ctr" defTabSz="1066800">
            <a:lnSpc>
              <a:spcPct val="90000"/>
            </a:lnSpc>
            <a:spcBef>
              <a:spcPct val="0"/>
            </a:spcBef>
            <a:spcAft>
              <a:spcPct val="35000"/>
            </a:spcAft>
            <a:buNone/>
          </a:pP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Patrocinios</a:t>
          </a:r>
          <a:endPar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endParaRPr>
        </a:p>
      </dgm:t>
    </dgm:pt>
    <dgm:pt modelId="{EE472974-328B-4E90-806E-C21DFC705F1C}" type="parTrans" cxnId="{F20CD0BE-697D-41A1-9E96-592D393B2227}">
      <dgm:prSet/>
      <dgm:spPr/>
      <dgm:t>
        <a:bodyPr/>
        <a:lstStyle/>
        <a:p>
          <a:endParaRPr lang="en-ZA"/>
        </a:p>
      </dgm:t>
    </dgm:pt>
    <dgm:pt modelId="{10658D17-9709-47AB-8D70-1774F21DB564}" type="sibTrans" cxnId="{F20CD0BE-697D-41A1-9E96-592D393B2227}">
      <dgm:prSet/>
      <dgm:spPr/>
      <dgm:t>
        <a:bodyPr/>
        <a:lstStyle/>
        <a:p>
          <a:endParaRPr lang="en-ZA"/>
        </a:p>
      </dgm:t>
    </dgm:pt>
    <dgm:pt modelId="{D106C761-8488-4B51-B27A-E371064EEB0A}" type="pres">
      <dgm:prSet presAssocID="{0F9A3745-7979-4426-BEA0-67F82DAC3583}" presName="diagram" presStyleCnt="0">
        <dgm:presLayoutVars>
          <dgm:dir/>
          <dgm:resizeHandles val="exact"/>
        </dgm:presLayoutVars>
      </dgm:prSet>
      <dgm:spPr/>
    </dgm:pt>
    <dgm:pt modelId="{6608FDC7-14E1-4715-A8EC-7BBF84E29424}" type="pres">
      <dgm:prSet presAssocID="{E5862CE6-5167-4A37-9904-5ECB143A66B3}" presName="node" presStyleLbl="node1" presStyleIdx="0" presStyleCnt="4" custScaleX="101312" custScaleY="111881">
        <dgm:presLayoutVars>
          <dgm:bulletEnabled val="1"/>
        </dgm:presLayoutVars>
      </dgm:prSet>
      <dgm:spPr/>
    </dgm:pt>
    <dgm:pt modelId="{69B717BB-53F8-45DC-8787-B673D17F1312}" type="pres">
      <dgm:prSet presAssocID="{FE3459B9-7BC1-4F04-961D-BE336FC52B75}" presName="sibTrans" presStyleCnt="0"/>
      <dgm:spPr/>
    </dgm:pt>
    <dgm:pt modelId="{C1B0457E-316D-4378-BCA3-6A2D4086E0E0}" type="pres">
      <dgm:prSet presAssocID="{E8D00740-F0C1-4298-9238-EBD611B0CD29}" presName="node" presStyleLbl="node1" presStyleIdx="1" presStyleCnt="4" custScaleX="57672" custScaleY="56252">
        <dgm:presLayoutVars>
          <dgm:bulletEnabled val="1"/>
        </dgm:presLayoutVars>
      </dgm:prSet>
      <dgm:spPr/>
    </dgm:pt>
    <dgm:pt modelId="{5FCE8D3C-625A-4F1E-A03F-7E299FF08F45}" type="pres">
      <dgm:prSet presAssocID="{10658D17-9709-47AB-8D70-1774F21DB564}" presName="sibTrans" presStyleCnt="0"/>
      <dgm:spPr/>
    </dgm:pt>
    <dgm:pt modelId="{22620518-6D42-4C00-ACA6-1E6541209537}" type="pres">
      <dgm:prSet presAssocID="{C7A02A06-5414-4EDC-A955-929145DCB720}" presName="node" presStyleLbl="node1" presStyleIdx="2" presStyleCnt="4" custScaleX="53407" custScaleY="55350">
        <dgm:presLayoutVars>
          <dgm:bulletEnabled val="1"/>
        </dgm:presLayoutVars>
      </dgm:prSet>
      <dgm:spPr/>
    </dgm:pt>
    <dgm:pt modelId="{AC94CCAF-2B92-4875-8D0B-1F51C3E59254}" type="pres">
      <dgm:prSet presAssocID="{9D8FF2BE-2F1A-4769-A2E4-7F69DDC4467F}" presName="sibTrans" presStyleCnt="0"/>
      <dgm:spPr/>
    </dgm:pt>
    <dgm:pt modelId="{B6AE99D0-9381-4257-9F77-A059CFED5455}" type="pres">
      <dgm:prSet presAssocID="{57CCF2E6-7AEE-480F-973E-7E729AB6E8A9}" presName="node" presStyleLbl="node1" presStyleIdx="3" presStyleCnt="4" custScaleX="53407" custScaleY="55350">
        <dgm:presLayoutVars>
          <dgm:bulletEnabled val="1"/>
        </dgm:presLayoutVars>
      </dgm:prSet>
      <dgm:spPr/>
    </dgm:pt>
  </dgm:ptLst>
  <dgm:cxnLst>
    <dgm:cxn modelId="{67E6D20D-CAD1-4BC2-899C-B42CBDCFF8FE}" type="presOf" srcId="{67977531-54AB-4B1C-BB09-71F33C2C2073}" destId="{6608FDC7-14E1-4715-A8EC-7BBF84E29424}" srcOrd="0" destOrd="3" presId="urn:microsoft.com/office/officeart/2005/8/layout/default"/>
    <dgm:cxn modelId="{98E7261D-9BA8-48F4-8DAE-1BE2932554F8}" type="presOf" srcId="{E5862CE6-5167-4A37-9904-5ECB143A66B3}" destId="{6608FDC7-14E1-4715-A8EC-7BBF84E29424}" srcOrd="0" destOrd="0" presId="urn:microsoft.com/office/officeart/2005/8/layout/default"/>
    <dgm:cxn modelId="{B684FB2D-0E74-4C70-B69C-40DE0DAFD7AD}" srcId="{E5862CE6-5167-4A37-9904-5ECB143A66B3}" destId="{45AC92D3-778A-4DAD-8493-77F20A88FBAD}" srcOrd="3" destOrd="0" parTransId="{6D609868-B87F-4762-80E7-36297792889B}" sibTransId="{A3107592-FDBB-4889-958A-37B6042BF4DF}"/>
    <dgm:cxn modelId="{53224830-6828-4F28-94D0-663787605E81}" srcId="{E5862CE6-5167-4A37-9904-5ECB143A66B3}" destId="{67977531-54AB-4B1C-BB09-71F33C2C2073}" srcOrd="2" destOrd="0" parTransId="{711DC671-D169-4BAB-ACEB-77C3EECA7628}" sibTransId="{E17868B6-4D17-4DAF-9846-E810F5E6625E}"/>
    <dgm:cxn modelId="{E5267C3D-C334-4C83-9FB3-2F5D194661BF}" type="presOf" srcId="{6384F0F2-F556-4806-9BB9-EF8C2317897F}" destId="{6608FDC7-14E1-4715-A8EC-7BBF84E29424}" srcOrd="0" destOrd="2" presId="urn:microsoft.com/office/officeart/2005/8/layout/default"/>
    <dgm:cxn modelId="{A0961E4B-0107-43C4-A4D8-75D2DA384688}" srcId="{E5862CE6-5167-4A37-9904-5ECB143A66B3}" destId="{6384F0F2-F556-4806-9BB9-EF8C2317897F}" srcOrd="1" destOrd="0" parTransId="{C5DF6B3F-DF9C-4299-9D43-0BBA994B4284}" sibTransId="{62B9721E-4191-4B85-9897-A6C71FA5BB18}"/>
    <dgm:cxn modelId="{D659D98E-3883-48B1-88FD-72455A234A69}" type="presOf" srcId="{45AC92D3-778A-4DAD-8493-77F20A88FBAD}" destId="{6608FDC7-14E1-4715-A8EC-7BBF84E29424}" srcOrd="0" destOrd="4" presId="urn:microsoft.com/office/officeart/2005/8/layout/default"/>
    <dgm:cxn modelId="{890ECF94-B3BF-494E-B382-64791C7EBE3B}" type="presOf" srcId="{C7A02A06-5414-4EDC-A955-929145DCB720}" destId="{22620518-6D42-4C00-ACA6-1E6541209537}" srcOrd="0" destOrd="0" presId="urn:microsoft.com/office/officeart/2005/8/layout/default"/>
    <dgm:cxn modelId="{699A1699-6E95-4F39-AF39-7EF70BD33E51}" type="presOf" srcId="{0F9A3745-7979-4426-BEA0-67F82DAC3583}" destId="{D106C761-8488-4B51-B27A-E371064EEB0A}" srcOrd="0" destOrd="0" presId="urn:microsoft.com/office/officeart/2005/8/layout/default"/>
    <dgm:cxn modelId="{2ED57D9E-7DCD-4C35-9419-040AC3BC398F}" srcId="{0F9A3745-7979-4426-BEA0-67F82DAC3583}" destId="{C7A02A06-5414-4EDC-A955-929145DCB720}" srcOrd="2" destOrd="0" parTransId="{324B8E6E-1CA1-467F-A291-06EA82AD29F8}" sibTransId="{9D8FF2BE-2F1A-4769-A2E4-7F69DDC4467F}"/>
    <dgm:cxn modelId="{157F47A2-3AA3-4B0D-9923-2F9F757A5C5A}" srcId="{0F9A3745-7979-4426-BEA0-67F82DAC3583}" destId="{E5862CE6-5167-4A37-9904-5ECB143A66B3}" srcOrd="0" destOrd="0" parTransId="{E88EEE51-978D-4A40-A62E-00102873399C}" sibTransId="{FE3459B9-7BC1-4F04-961D-BE336FC52B75}"/>
    <dgm:cxn modelId="{2E7F2DB1-AB67-47A4-8846-5FDBE2571DCD}" type="presOf" srcId="{E8D00740-F0C1-4298-9238-EBD611B0CD29}" destId="{C1B0457E-316D-4378-BCA3-6A2D4086E0E0}" srcOrd="0" destOrd="0" presId="urn:microsoft.com/office/officeart/2005/8/layout/default"/>
    <dgm:cxn modelId="{F20CD0BE-697D-41A1-9E96-592D393B2227}" srcId="{0F9A3745-7979-4426-BEA0-67F82DAC3583}" destId="{E8D00740-F0C1-4298-9238-EBD611B0CD29}" srcOrd="1" destOrd="0" parTransId="{EE472974-328B-4E90-806E-C21DFC705F1C}" sibTransId="{10658D17-9709-47AB-8D70-1774F21DB564}"/>
    <dgm:cxn modelId="{8E0039C7-A208-4234-A12C-2D46E9567388}" type="presOf" srcId="{57CCF2E6-7AEE-480F-973E-7E729AB6E8A9}" destId="{B6AE99D0-9381-4257-9F77-A059CFED5455}" srcOrd="0" destOrd="0" presId="urn:microsoft.com/office/officeart/2005/8/layout/default"/>
    <dgm:cxn modelId="{BB9F7FE1-0307-45D5-AD2C-7478E3C71039}" type="presOf" srcId="{FA4FAC4A-EB13-4703-B009-AD88B0853421}" destId="{6608FDC7-14E1-4715-A8EC-7BBF84E29424}" srcOrd="0" destOrd="1" presId="urn:microsoft.com/office/officeart/2005/8/layout/default"/>
    <dgm:cxn modelId="{2340F5E3-D7C6-4255-8E9D-B7F214A24AF9}" srcId="{0F9A3745-7979-4426-BEA0-67F82DAC3583}" destId="{57CCF2E6-7AEE-480F-973E-7E729AB6E8A9}" srcOrd="3" destOrd="0" parTransId="{47DC1F91-87F0-4C39-850E-7DC637B1B345}" sibTransId="{2F5924FE-CECD-4997-A18B-54E2DC3766B1}"/>
    <dgm:cxn modelId="{5A9140FF-FCE1-43BC-BE1A-493C2C1BAE62}" srcId="{E5862CE6-5167-4A37-9904-5ECB143A66B3}" destId="{FA4FAC4A-EB13-4703-B009-AD88B0853421}" srcOrd="0" destOrd="0" parTransId="{D595164E-F44E-4330-AEA8-47136AF87503}" sibTransId="{06912AFF-A1A0-48FD-A7A9-9FF8B9E2B3A9}"/>
    <dgm:cxn modelId="{48148C08-7C39-4995-A8B3-F6FE89BDE8D4}" type="presParOf" srcId="{D106C761-8488-4B51-B27A-E371064EEB0A}" destId="{6608FDC7-14E1-4715-A8EC-7BBF84E29424}" srcOrd="0" destOrd="0" presId="urn:microsoft.com/office/officeart/2005/8/layout/default"/>
    <dgm:cxn modelId="{9D463A23-A702-483D-9964-CB502AA09190}" type="presParOf" srcId="{D106C761-8488-4B51-B27A-E371064EEB0A}" destId="{69B717BB-53F8-45DC-8787-B673D17F1312}" srcOrd="1" destOrd="0" presId="urn:microsoft.com/office/officeart/2005/8/layout/default"/>
    <dgm:cxn modelId="{82F59757-0068-4096-9407-70ADA81FCED4}" type="presParOf" srcId="{D106C761-8488-4B51-B27A-E371064EEB0A}" destId="{C1B0457E-316D-4378-BCA3-6A2D4086E0E0}" srcOrd="2" destOrd="0" presId="urn:microsoft.com/office/officeart/2005/8/layout/default"/>
    <dgm:cxn modelId="{B4D001D9-8C9D-4EAF-A8CF-F61A9492E5F4}" type="presParOf" srcId="{D106C761-8488-4B51-B27A-E371064EEB0A}" destId="{5FCE8D3C-625A-4F1E-A03F-7E299FF08F45}" srcOrd="3" destOrd="0" presId="urn:microsoft.com/office/officeart/2005/8/layout/default"/>
    <dgm:cxn modelId="{76A2A5C3-4407-464C-9864-9E4D752AAABF}" type="presParOf" srcId="{D106C761-8488-4B51-B27A-E371064EEB0A}" destId="{22620518-6D42-4C00-ACA6-1E6541209537}" srcOrd="4" destOrd="0" presId="urn:microsoft.com/office/officeart/2005/8/layout/default"/>
    <dgm:cxn modelId="{0964ECEE-8E6E-48CA-9E07-200BB19D51B1}" type="presParOf" srcId="{D106C761-8488-4B51-B27A-E371064EEB0A}" destId="{AC94CCAF-2B92-4875-8D0B-1F51C3E59254}" srcOrd="5" destOrd="0" presId="urn:microsoft.com/office/officeart/2005/8/layout/default"/>
    <dgm:cxn modelId="{120DC3AF-C3A9-4661-BA09-3AA51CE554E9}" type="presParOf" srcId="{D106C761-8488-4B51-B27A-E371064EEB0A}" destId="{B6AE99D0-9381-4257-9F77-A059CFED5455}"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01CA14-C2FE-4820-9714-03AEC9B3952D}">
      <dsp:nvSpPr>
        <dsp:cNvPr id="0" name=""/>
        <dsp:cNvSpPr/>
      </dsp:nvSpPr>
      <dsp:spPr>
        <a:xfrm>
          <a:off x="35152" y="218558"/>
          <a:ext cx="12121694" cy="1196557"/>
        </a:xfrm>
        <a:prstGeom prst="rightArrow">
          <a:avLst>
            <a:gd name="adj1" fmla="val 50000"/>
            <a:gd name="adj2" fmla="val 5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254000" bIns="280254" numCol="1" spcCol="1270" anchor="ctr" anchorCtr="0">
          <a:noAutofit/>
        </a:bodyPr>
        <a:lstStyle/>
        <a:p>
          <a:pPr marL="0" lvl="0" indent="0" algn="l" defTabSz="1066800">
            <a:lnSpc>
              <a:spcPct val="90000"/>
            </a:lnSpc>
            <a:spcBef>
              <a:spcPct val="0"/>
            </a:spcBef>
            <a:spcAft>
              <a:spcPct val="35000"/>
            </a:spcAft>
            <a:buNone/>
          </a:pPr>
          <a:r>
            <a:rPr lang="en-ZA" sz="2400" b="1" kern="1200" dirty="0" err="1">
              <a:effectLst>
                <a:outerShdw blurRad="38100" dist="38100" dir="2700000" algn="tl">
                  <a:srgbClr val="000000">
                    <a:alpha val="43137"/>
                  </a:srgbClr>
                </a:outerShdw>
              </a:effectLst>
            </a:rPr>
            <a:t>Misión</a:t>
          </a:r>
          <a:endParaRPr lang="en-ZA" sz="2400" b="1" kern="1200" dirty="0">
            <a:effectLst>
              <a:outerShdw blurRad="38100" dist="38100" dir="2700000" algn="tl">
                <a:srgbClr val="000000">
                  <a:alpha val="43137"/>
                </a:srgbClr>
              </a:outerShdw>
            </a:effectLst>
          </a:endParaRPr>
        </a:p>
      </dsp:txBody>
      <dsp:txXfrm>
        <a:off x="35152" y="517697"/>
        <a:ext cx="11822555" cy="598279"/>
      </dsp:txXfrm>
    </dsp:sp>
    <dsp:sp modelId="{D34A1E81-BF6D-4A72-AAB0-E75DB10BC6F5}">
      <dsp:nvSpPr>
        <dsp:cNvPr id="0" name=""/>
        <dsp:cNvSpPr/>
      </dsp:nvSpPr>
      <dsp:spPr>
        <a:xfrm>
          <a:off x="35152" y="1207328"/>
          <a:ext cx="3733481" cy="3577136"/>
        </a:xfrm>
        <a:prstGeom prst="re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 </a:t>
          </a:r>
          <a:r>
            <a:rPr lang="es-ES" sz="2400" kern="1200" dirty="0"/>
            <a:t>¿Qué hacemos hoy?
- ¿A quién servimos?
- ¿Qué estamos tratando de lograr?
- ¿Qué impacto queremos lograr?
</a:t>
          </a:r>
          <a:endParaRPr lang="en-ZA" sz="2400" kern="1200" dirty="0"/>
        </a:p>
      </dsp:txBody>
      <dsp:txXfrm>
        <a:off x="35152" y="1207328"/>
        <a:ext cx="3733481" cy="3577136"/>
      </dsp:txXfrm>
    </dsp:sp>
    <dsp:sp modelId="{19303ED2-3D24-4BD0-8B38-28096987509B}">
      <dsp:nvSpPr>
        <dsp:cNvPr id="0" name=""/>
        <dsp:cNvSpPr/>
      </dsp:nvSpPr>
      <dsp:spPr>
        <a:xfrm>
          <a:off x="3768634" y="807018"/>
          <a:ext cx="8388212" cy="1196557"/>
        </a:xfrm>
        <a:prstGeom prst="rightArrow">
          <a:avLst>
            <a:gd name="adj1" fmla="val 50000"/>
            <a:gd name="adj2" fmla="val 5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254000" bIns="280254" numCol="1" spcCol="1270" anchor="ctr" anchorCtr="0">
          <a:noAutofit/>
        </a:bodyPr>
        <a:lstStyle/>
        <a:p>
          <a:pPr marL="0" lvl="0" indent="0" algn="l" defTabSz="1066800">
            <a:lnSpc>
              <a:spcPct val="90000"/>
            </a:lnSpc>
            <a:spcBef>
              <a:spcPct val="0"/>
            </a:spcBef>
            <a:spcAft>
              <a:spcPct val="35000"/>
            </a:spcAft>
            <a:buNone/>
          </a:pPr>
          <a:r>
            <a:rPr lang="en-ZA" sz="2400" b="1" kern="1200" dirty="0" err="1">
              <a:effectLst>
                <a:outerShdw blurRad="38100" dist="38100" dir="2700000" algn="tl">
                  <a:srgbClr val="000000">
                    <a:alpha val="43137"/>
                  </a:srgbClr>
                </a:outerShdw>
              </a:effectLst>
            </a:rPr>
            <a:t>Visión</a:t>
          </a:r>
          <a:endParaRPr lang="en-ZA" sz="2400" b="1" kern="1200" dirty="0">
            <a:effectLst>
              <a:outerShdw blurRad="38100" dist="38100" dir="2700000" algn="tl">
                <a:srgbClr val="000000">
                  <a:alpha val="43137"/>
                </a:srgbClr>
              </a:outerShdw>
            </a:effectLst>
          </a:endParaRPr>
        </a:p>
      </dsp:txBody>
      <dsp:txXfrm>
        <a:off x="3768634" y="1106157"/>
        <a:ext cx="8089073" cy="598279"/>
      </dsp:txXfrm>
    </dsp:sp>
    <dsp:sp modelId="{4F86B391-34A9-42C5-9D58-7D4E1ABD3535}">
      <dsp:nvSpPr>
        <dsp:cNvPr id="0" name=""/>
        <dsp:cNvSpPr/>
      </dsp:nvSpPr>
      <dsp:spPr>
        <a:xfrm>
          <a:off x="3768634" y="1795788"/>
          <a:ext cx="3733481" cy="3577136"/>
        </a:xfrm>
        <a:prstGeom prst="re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kern="1200" dirty="0"/>
            <a:t>- ¿Hacia dónde nos dirigimos?
- ¿Qué queremos lograr en el futuro?
- ¿Qué tipo de sociedad imaginamos?
</a:t>
          </a:r>
          <a:endParaRPr lang="en-ZA" sz="2400" kern="1200" dirty="0"/>
        </a:p>
      </dsp:txBody>
      <dsp:txXfrm>
        <a:off x="3768634" y="1795788"/>
        <a:ext cx="3733481" cy="3577136"/>
      </dsp:txXfrm>
    </dsp:sp>
    <dsp:sp modelId="{54CCFF95-B1C3-46D9-8B22-1F875B1842AD}">
      <dsp:nvSpPr>
        <dsp:cNvPr id="0" name=""/>
        <dsp:cNvSpPr/>
      </dsp:nvSpPr>
      <dsp:spPr>
        <a:xfrm>
          <a:off x="7502116" y="1395478"/>
          <a:ext cx="4654730" cy="1196557"/>
        </a:xfrm>
        <a:prstGeom prst="rightArrow">
          <a:avLst>
            <a:gd name="adj1" fmla="val 50000"/>
            <a:gd name="adj2" fmla="val 5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254000" bIns="280254" numCol="1" spcCol="1270" anchor="ctr" anchorCtr="0">
          <a:noAutofit/>
        </a:bodyPr>
        <a:lstStyle/>
        <a:p>
          <a:pPr marL="0" lvl="0" indent="0" algn="l" defTabSz="1066800">
            <a:lnSpc>
              <a:spcPct val="90000"/>
            </a:lnSpc>
            <a:spcBef>
              <a:spcPct val="0"/>
            </a:spcBef>
            <a:spcAft>
              <a:spcPct val="35000"/>
            </a:spcAft>
            <a:buNone/>
          </a:pPr>
          <a:r>
            <a:rPr lang="en-ZA" sz="2400" b="1" kern="1200" dirty="0" err="1">
              <a:effectLst>
                <a:outerShdw blurRad="38100" dist="38100" dir="2700000" algn="tl">
                  <a:srgbClr val="000000">
                    <a:alpha val="43137"/>
                  </a:srgbClr>
                </a:outerShdw>
              </a:effectLst>
            </a:rPr>
            <a:t>Valores</a:t>
          </a:r>
          <a:endParaRPr lang="en-ZA" sz="2400" b="1" kern="1200" dirty="0">
            <a:effectLst>
              <a:outerShdw blurRad="38100" dist="38100" dir="2700000" algn="tl">
                <a:srgbClr val="000000">
                  <a:alpha val="43137"/>
                </a:srgbClr>
              </a:outerShdw>
            </a:effectLst>
          </a:endParaRPr>
        </a:p>
      </dsp:txBody>
      <dsp:txXfrm>
        <a:off x="7502116" y="1694617"/>
        <a:ext cx="4355591" cy="598279"/>
      </dsp:txXfrm>
    </dsp:sp>
    <dsp:sp modelId="{00F8621F-C139-4EB5-86E6-3EC278DF8EB4}">
      <dsp:nvSpPr>
        <dsp:cNvPr id="0" name=""/>
        <dsp:cNvSpPr/>
      </dsp:nvSpPr>
      <dsp:spPr>
        <a:xfrm>
          <a:off x="7480705" y="2376089"/>
          <a:ext cx="3776304" cy="3543685"/>
        </a:xfrm>
        <a:prstGeom prst="re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s-ES" sz="2200" kern="1200" dirty="0"/>
            <a:t>- ¿Qué defendemos?
- ¿Qué comportamientos consideramos primordiales?
- ¿Cómo llevaremos a cabo nuestras actividades para lograr nuestra misión y visión?
- ¿Cómo tratamos a los miembros de nuestra propia organización y comunidad?
</a:t>
          </a:r>
          <a:endParaRPr lang="en-ZA" sz="2200" kern="1200" dirty="0"/>
        </a:p>
      </dsp:txBody>
      <dsp:txXfrm>
        <a:off x="7480705" y="2376089"/>
        <a:ext cx="3776304" cy="354368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EDDE95-B168-42AC-8315-89F1B358B24E}">
      <dsp:nvSpPr>
        <dsp:cNvPr id="0" name=""/>
        <dsp:cNvSpPr/>
      </dsp:nvSpPr>
      <dsp:spPr>
        <a:xfrm>
          <a:off x="0" y="459"/>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187AC9C-D50E-4681-A8AB-A86D403B119A}">
      <dsp:nvSpPr>
        <dsp:cNvPr id="0" name=""/>
        <dsp:cNvSpPr/>
      </dsp:nvSpPr>
      <dsp:spPr>
        <a:xfrm>
          <a:off x="0" y="459"/>
          <a:ext cx="10050538" cy="752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kern="1200" dirty="0">
              <a:solidFill>
                <a:srgbClr val="000000"/>
              </a:solidFill>
              <a:effectLst/>
            </a:rPr>
            <a:t>Financiación de los planes gubernamentales
</a:t>
          </a:r>
          <a:endParaRPr lang="en-ZA" sz="2400" kern="1200" dirty="0">
            <a:solidFill>
              <a:srgbClr val="000000"/>
            </a:solidFill>
            <a:effectLst/>
          </a:endParaRPr>
        </a:p>
      </dsp:txBody>
      <dsp:txXfrm>
        <a:off x="0" y="459"/>
        <a:ext cx="10050538" cy="752140"/>
      </dsp:txXfrm>
    </dsp:sp>
    <dsp:sp modelId="{C358FC2F-A25E-4A02-9347-E50ACFAF99D2}">
      <dsp:nvSpPr>
        <dsp:cNvPr id="0" name=""/>
        <dsp:cNvSpPr/>
      </dsp:nvSpPr>
      <dsp:spPr>
        <a:xfrm>
          <a:off x="0" y="752599"/>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EDADE17-7B69-4124-8A18-6FAB4EE2A40C}">
      <dsp:nvSpPr>
        <dsp:cNvPr id="0" name=""/>
        <dsp:cNvSpPr/>
      </dsp:nvSpPr>
      <dsp:spPr>
        <a:xfrm>
          <a:off x="0" y="752599"/>
          <a:ext cx="10050538" cy="752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kern="1200" dirty="0">
              <a:solidFill>
                <a:srgbClr val="000000"/>
              </a:solidFill>
              <a:effectLst/>
            </a:rPr>
            <a:t>Recaudación de fondos de empresas bajo RSC
</a:t>
          </a:r>
          <a:endParaRPr lang="en-ZA" sz="2400" kern="1200" dirty="0">
            <a:solidFill>
              <a:srgbClr val="000000"/>
            </a:solidFill>
            <a:effectLst/>
          </a:endParaRPr>
        </a:p>
      </dsp:txBody>
      <dsp:txXfrm>
        <a:off x="0" y="752599"/>
        <a:ext cx="10050538" cy="752140"/>
      </dsp:txXfrm>
    </dsp:sp>
    <dsp:sp modelId="{F1DC8095-E381-4D08-A379-B49B08E6C130}">
      <dsp:nvSpPr>
        <dsp:cNvPr id="0" name=""/>
        <dsp:cNvSpPr/>
      </dsp:nvSpPr>
      <dsp:spPr>
        <a:xfrm>
          <a:off x="0" y="1504739"/>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F74B43E-956E-4C77-9DD5-C1DFBB87ECD1}">
      <dsp:nvSpPr>
        <dsp:cNvPr id="0" name=""/>
        <dsp:cNvSpPr/>
      </dsp:nvSpPr>
      <dsp:spPr>
        <a:xfrm>
          <a:off x="0" y="1504739"/>
          <a:ext cx="10050538" cy="752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kern="1200" dirty="0">
              <a:solidFill>
                <a:srgbClr val="000000"/>
              </a:solidFill>
              <a:effectLst/>
            </a:rPr>
            <a:t>Programa de apadrinamiento de estudiantes y niños
</a:t>
          </a:r>
          <a:endParaRPr lang="en-ZA" sz="2400" kern="1200" dirty="0">
            <a:solidFill>
              <a:srgbClr val="000000"/>
            </a:solidFill>
            <a:effectLst/>
          </a:endParaRPr>
        </a:p>
      </dsp:txBody>
      <dsp:txXfrm>
        <a:off x="0" y="1504739"/>
        <a:ext cx="10050538" cy="752140"/>
      </dsp:txXfrm>
    </dsp:sp>
    <dsp:sp modelId="{EA2B8F66-BF0D-40E8-9E3C-67259DF2F3E7}">
      <dsp:nvSpPr>
        <dsp:cNvPr id="0" name=""/>
        <dsp:cNvSpPr/>
      </dsp:nvSpPr>
      <dsp:spPr>
        <a:xfrm>
          <a:off x="0" y="2256879"/>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315D5CD-B374-4394-B76A-631AE7416F35}">
      <dsp:nvSpPr>
        <dsp:cNvPr id="0" name=""/>
        <dsp:cNvSpPr/>
      </dsp:nvSpPr>
      <dsp:spPr>
        <a:xfrm>
          <a:off x="0" y="2256879"/>
          <a:ext cx="10050538" cy="752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kern="1200" dirty="0">
              <a:solidFill>
                <a:srgbClr val="000000"/>
              </a:solidFill>
              <a:effectLst/>
            </a:rPr>
            <a:t>Colocación de cajas de donación
</a:t>
          </a:r>
          <a:endParaRPr lang="en-ZA" sz="2400" kern="1200" dirty="0">
            <a:solidFill>
              <a:srgbClr val="000000"/>
            </a:solidFill>
            <a:effectLst/>
          </a:endParaRPr>
        </a:p>
      </dsp:txBody>
      <dsp:txXfrm>
        <a:off x="0" y="2256879"/>
        <a:ext cx="10050538" cy="752140"/>
      </dsp:txXfrm>
    </dsp:sp>
    <dsp:sp modelId="{4D672155-4312-4CB2-AD0A-A97B0BE16705}">
      <dsp:nvSpPr>
        <dsp:cNvPr id="0" name=""/>
        <dsp:cNvSpPr/>
      </dsp:nvSpPr>
      <dsp:spPr>
        <a:xfrm>
          <a:off x="0" y="3009019"/>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0015042-BAB1-4D0E-8409-A4A590CD605A}">
      <dsp:nvSpPr>
        <dsp:cNvPr id="0" name=""/>
        <dsp:cNvSpPr/>
      </dsp:nvSpPr>
      <dsp:spPr>
        <a:xfrm>
          <a:off x="0" y="3009019"/>
          <a:ext cx="10050538" cy="752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kern="1200" dirty="0">
              <a:solidFill>
                <a:srgbClr val="000000"/>
              </a:solidFill>
              <a:effectLst/>
            </a:rPr>
            <a:t>Recaudación de fondos utilizando técnicas de Internet 
</a:t>
          </a:r>
          <a:endParaRPr lang="en-ZA" sz="2400" kern="1200" dirty="0">
            <a:solidFill>
              <a:srgbClr val="000000"/>
            </a:solidFill>
            <a:effectLst/>
          </a:endParaRPr>
        </a:p>
      </dsp:txBody>
      <dsp:txXfrm>
        <a:off x="0" y="3009019"/>
        <a:ext cx="10050538" cy="75214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EDDE95-B168-42AC-8315-89F1B358B24E}">
      <dsp:nvSpPr>
        <dsp:cNvPr id="0" name=""/>
        <dsp:cNvSpPr/>
      </dsp:nvSpPr>
      <dsp:spPr>
        <a:xfrm>
          <a:off x="0" y="1836"/>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187AC9C-D50E-4681-A8AB-A86D403B119A}">
      <dsp:nvSpPr>
        <dsp:cNvPr id="0" name=""/>
        <dsp:cNvSpPr/>
      </dsp:nvSpPr>
      <dsp:spPr>
        <a:xfrm>
          <a:off x="0" y="1836"/>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kern="1200" dirty="0">
              <a:solidFill>
                <a:srgbClr val="000000"/>
              </a:solidFill>
              <a:effectLst/>
            </a:rPr>
            <a:t>Donaciones en línea a través del sitio web
</a:t>
          </a:r>
          <a:endParaRPr lang="en-ZA" sz="2400" kern="1200" dirty="0">
            <a:solidFill>
              <a:srgbClr val="000000"/>
            </a:solidFill>
            <a:effectLst/>
          </a:endParaRPr>
        </a:p>
      </dsp:txBody>
      <dsp:txXfrm>
        <a:off x="0" y="1836"/>
        <a:ext cx="10050538" cy="626324"/>
      </dsp:txXfrm>
    </dsp:sp>
    <dsp:sp modelId="{FB85A3B4-7D1D-4F36-A857-35D3EDB563D5}">
      <dsp:nvSpPr>
        <dsp:cNvPr id="0" name=""/>
        <dsp:cNvSpPr/>
      </dsp:nvSpPr>
      <dsp:spPr>
        <a:xfrm>
          <a:off x="0" y="628160"/>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65A4F4D-1903-4168-8F1F-3B22EAB9158B}">
      <dsp:nvSpPr>
        <dsp:cNvPr id="0" name=""/>
        <dsp:cNvSpPr/>
      </dsp:nvSpPr>
      <dsp:spPr>
        <a:xfrm>
          <a:off x="0" y="628160"/>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kern="1200" dirty="0">
              <a:solidFill>
                <a:srgbClr val="000000"/>
              </a:solidFill>
              <a:effectLst/>
            </a:rPr>
            <a:t>Crear grupos de redes sociales
</a:t>
          </a:r>
          <a:endParaRPr lang="en-ZA" sz="2400" kern="1200" dirty="0">
            <a:solidFill>
              <a:srgbClr val="000000"/>
            </a:solidFill>
            <a:effectLst/>
          </a:endParaRPr>
        </a:p>
      </dsp:txBody>
      <dsp:txXfrm>
        <a:off x="0" y="628160"/>
        <a:ext cx="10050538" cy="626324"/>
      </dsp:txXfrm>
    </dsp:sp>
    <dsp:sp modelId="{1450A923-75F3-48D9-82BB-0B6D4B3A2F47}">
      <dsp:nvSpPr>
        <dsp:cNvPr id="0" name=""/>
        <dsp:cNvSpPr/>
      </dsp:nvSpPr>
      <dsp:spPr>
        <a:xfrm>
          <a:off x="0" y="1254485"/>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265C225-1109-409B-849F-90FF3D84D0AD}">
      <dsp:nvSpPr>
        <dsp:cNvPr id="0" name=""/>
        <dsp:cNvSpPr/>
      </dsp:nvSpPr>
      <dsp:spPr>
        <a:xfrm>
          <a:off x="0" y="1254485"/>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kern="1200" dirty="0">
              <a:solidFill>
                <a:srgbClr val="000000"/>
              </a:solidFill>
              <a:effectLst/>
            </a:rPr>
            <a:t>Llamamiento de financiación en la página de Facebook
</a:t>
          </a:r>
          <a:endParaRPr lang="en-ZA" sz="2400" kern="1200" dirty="0">
            <a:solidFill>
              <a:srgbClr val="000000"/>
            </a:solidFill>
            <a:effectLst/>
          </a:endParaRPr>
        </a:p>
      </dsp:txBody>
      <dsp:txXfrm>
        <a:off x="0" y="1254485"/>
        <a:ext cx="10050538" cy="626324"/>
      </dsp:txXfrm>
    </dsp:sp>
    <dsp:sp modelId="{12F1EF30-BCED-4F1C-A400-7289795DB3F8}">
      <dsp:nvSpPr>
        <dsp:cNvPr id="0" name=""/>
        <dsp:cNvSpPr/>
      </dsp:nvSpPr>
      <dsp:spPr>
        <a:xfrm>
          <a:off x="0" y="1880809"/>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DFB6C55-6406-4C71-A1E3-FE998636D931}">
      <dsp:nvSpPr>
        <dsp:cNvPr id="0" name=""/>
        <dsp:cNvSpPr/>
      </dsp:nvSpPr>
      <dsp:spPr>
        <a:xfrm>
          <a:off x="0" y="1880809"/>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err="1">
              <a:solidFill>
                <a:srgbClr val="000000"/>
              </a:solidFill>
              <a:effectLst/>
            </a:rPr>
            <a:t>Apelaciones</a:t>
          </a:r>
          <a:r>
            <a:rPr lang="en-GB" sz="2400" kern="1200" dirty="0">
              <a:solidFill>
                <a:srgbClr val="000000"/>
              </a:solidFill>
              <a:effectLst/>
            </a:rPr>
            <a:t> de solicitudes de </a:t>
          </a:r>
          <a:r>
            <a:rPr lang="en-GB" sz="2400" kern="1200" dirty="0" err="1">
              <a:solidFill>
                <a:srgbClr val="000000"/>
              </a:solidFill>
              <a:effectLst/>
            </a:rPr>
            <a:t>correo</a:t>
          </a:r>
          <a:r>
            <a:rPr lang="en-GB" sz="2400" kern="1200" dirty="0">
              <a:solidFill>
                <a:srgbClr val="000000"/>
              </a:solidFill>
              <a:effectLst/>
            </a:rPr>
            <a:t> </a:t>
          </a:r>
          <a:r>
            <a:rPr lang="en-GB" sz="2400" kern="1200" dirty="0" err="1">
              <a:solidFill>
                <a:srgbClr val="000000"/>
              </a:solidFill>
              <a:effectLst/>
            </a:rPr>
            <a:t>directo</a:t>
          </a:r>
          <a:r>
            <a:rPr lang="en-GB" sz="2400" kern="1200" dirty="0">
              <a:solidFill>
                <a:srgbClr val="000000"/>
              </a:solidFill>
              <a:effectLst/>
            </a:rPr>
            <a:t>
</a:t>
          </a:r>
          <a:endParaRPr lang="en-ZA" sz="2400" kern="1200" dirty="0">
            <a:solidFill>
              <a:srgbClr val="000000"/>
            </a:solidFill>
            <a:effectLst/>
          </a:endParaRPr>
        </a:p>
      </dsp:txBody>
      <dsp:txXfrm>
        <a:off x="0" y="1880809"/>
        <a:ext cx="10050538" cy="626324"/>
      </dsp:txXfrm>
    </dsp:sp>
    <dsp:sp modelId="{A123059F-064F-4AB0-9D7C-E671D9AE0593}">
      <dsp:nvSpPr>
        <dsp:cNvPr id="0" name=""/>
        <dsp:cNvSpPr/>
      </dsp:nvSpPr>
      <dsp:spPr>
        <a:xfrm>
          <a:off x="0" y="2507133"/>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8066F1B-881F-4DE5-AB53-87EB43F6BBD3}">
      <dsp:nvSpPr>
        <dsp:cNvPr id="0" name=""/>
        <dsp:cNvSpPr/>
      </dsp:nvSpPr>
      <dsp:spPr>
        <a:xfrm>
          <a:off x="0" y="2507133"/>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kern="1200" dirty="0">
              <a:solidFill>
                <a:srgbClr val="000000"/>
              </a:solidFill>
              <a:effectLst/>
            </a:rPr>
            <a:t>Envío de boletines electrónicos de programas y actividades
</a:t>
          </a:r>
          <a:endParaRPr lang="en-ZA" sz="2400" kern="1200" dirty="0">
            <a:solidFill>
              <a:srgbClr val="000000"/>
            </a:solidFill>
            <a:effectLst/>
          </a:endParaRPr>
        </a:p>
      </dsp:txBody>
      <dsp:txXfrm>
        <a:off x="0" y="2507133"/>
        <a:ext cx="10050538" cy="626324"/>
      </dsp:txXfrm>
    </dsp:sp>
    <dsp:sp modelId="{F1769619-2BD6-4C32-8FAD-B731C2676C2E}">
      <dsp:nvSpPr>
        <dsp:cNvPr id="0" name=""/>
        <dsp:cNvSpPr/>
      </dsp:nvSpPr>
      <dsp:spPr>
        <a:xfrm>
          <a:off x="0" y="3133458"/>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06D5560-5D56-4B22-A50C-37286DD92852}">
      <dsp:nvSpPr>
        <dsp:cNvPr id="0" name=""/>
        <dsp:cNvSpPr/>
      </dsp:nvSpPr>
      <dsp:spPr>
        <a:xfrm>
          <a:off x="0" y="3133458"/>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kern="1200" dirty="0">
              <a:solidFill>
                <a:srgbClr val="000000"/>
              </a:solidFill>
              <a:effectLst/>
            </a:rPr>
            <a:t>Siga el proceso de recaudación de fondos de las </a:t>
          </a:r>
          <a:r>
            <a:rPr lang="es-ES" sz="2400" kern="1200" dirty="0" err="1">
              <a:solidFill>
                <a:srgbClr val="000000"/>
              </a:solidFill>
              <a:effectLst/>
            </a:rPr>
            <a:t>ONGs</a:t>
          </a:r>
          <a:r>
            <a:rPr lang="es-ES" sz="2400" kern="1200" dirty="0">
              <a:solidFill>
                <a:srgbClr val="000000"/>
              </a:solidFill>
              <a:effectLst/>
            </a:rPr>
            <a:t> existentes 
</a:t>
          </a:r>
          <a:endParaRPr lang="en-ZA" sz="2400" kern="1200" dirty="0">
            <a:solidFill>
              <a:srgbClr val="000000"/>
            </a:solidFill>
            <a:effectLst/>
          </a:endParaRPr>
        </a:p>
      </dsp:txBody>
      <dsp:txXfrm>
        <a:off x="0" y="3133458"/>
        <a:ext cx="10050538" cy="62632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EDDE95-B168-42AC-8315-89F1B358B24E}">
      <dsp:nvSpPr>
        <dsp:cNvPr id="0" name=""/>
        <dsp:cNvSpPr/>
      </dsp:nvSpPr>
      <dsp:spPr>
        <a:xfrm>
          <a:off x="0" y="1836"/>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187AC9C-D50E-4681-A8AB-A86D403B119A}">
      <dsp:nvSpPr>
        <dsp:cNvPr id="0" name=""/>
        <dsp:cNvSpPr/>
      </dsp:nvSpPr>
      <dsp:spPr>
        <a:xfrm>
          <a:off x="0" y="1836"/>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kern="1200" dirty="0">
              <a:solidFill>
                <a:srgbClr val="000000"/>
              </a:solidFill>
              <a:effectLst/>
            </a:rPr>
            <a:t>Organización de eventos de sensibilización
</a:t>
          </a:r>
          <a:endParaRPr lang="en-ZA" sz="2400" kern="1200" dirty="0">
            <a:solidFill>
              <a:srgbClr val="000000"/>
            </a:solidFill>
            <a:effectLst/>
          </a:endParaRPr>
        </a:p>
      </dsp:txBody>
      <dsp:txXfrm>
        <a:off x="0" y="1836"/>
        <a:ext cx="10050538" cy="626324"/>
      </dsp:txXfrm>
    </dsp:sp>
    <dsp:sp modelId="{96FBB5B2-4DCB-4361-9622-BC7A761916F2}">
      <dsp:nvSpPr>
        <dsp:cNvPr id="0" name=""/>
        <dsp:cNvSpPr/>
      </dsp:nvSpPr>
      <dsp:spPr>
        <a:xfrm>
          <a:off x="0" y="628160"/>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047F559-E05B-4F01-BEEA-731A049F7651}">
      <dsp:nvSpPr>
        <dsp:cNvPr id="0" name=""/>
        <dsp:cNvSpPr/>
      </dsp:nvSpPr>
      <dsp:spPr>
        <a:xfrm>
          <a:off x="0" y="628160"/>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ZA" sz="2400" kern="1200" dirty="0" err="1">
              <a:solidFill>
                <a:srgbClr val="000000"/>
              </a:solidFill>
              <a:effectLst/>
            </a:rPr>
            <a:t>Organización</a:t>
          </a:r>
          <a:r>
            <a:rPr lang="en-ZA" sz="2400" kern="1200" dirty="0">
              <a:solidFill>
                <a:srgbClr val="000000"/>
              </a:solidFill>
              <a:effectLst/>
            </a:rPr>
            <a:t> de </a:t>
          </a:r>
          <a:r>
            <a:rPr lang="en-ZA" sz="2400" kern="1200" dirty="0" err="1">
              <a:solidFill>
                <a:srgbClr val="000000"/>
              </a:solidFill>
              <a:effectLst/>
            </a:rPr>
            <a:t>eventos</a:t>
          </a:r>
          <a:r>
            <a:rPr lang="en-ZA" sz="2400" kern="1200" dirty="0">
              <a:solidFill>
                <a:srgbClr val="000000"/>
              </a:solidFill>
              <a:effectLst/>
            </a:rPr>
            <a:t> </a:t>
          </a:r>
          <a:r>
            <a:rPr lang="en-ZA" sz="2400" kern="1200" dirty="0" err="1">
              <a:solidFill>
                <a:srgbClr val="000000"/>
              </a:solidFill>
              <a:effectLst/>
            </a:rPr>
            <a:t>culturales</a:t>
          </a:r>
          <a:r>
            <a:rPr lang="en-ZA" sz="2400" kern="1200" dirty="0">
              <a:solidFill>
                <a:srgbClr val="000000"/>
              </a:solidFill>
              <a:effectLst/>
            </a:rPr>
            <a:t>
</a:t>
          </a:r>
        </a:p>
      </dsp:txBody>
      <dsp:txXfrm>
        <a:off x="0" y="628160"/>
        <a:ext cx="10050538" cy="626324"/>
      </dsp:txXfrm>
    </dsp:sp>
    <dsp:sp modelId="{F6D9F03F-C74B-41DA-87AA-9A1D4B68E819}">
      <dsp:nvSpPr>
        <dsp:cNvPr id="0" name=""/>
        <dsp:cNvSpPr/>
      </dsp:nvSpPr>
      <dsp:spPr>
        <a:xfrm>
          <a:off x="0" y="1254485"/>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373C6D9-8B6F-431A-9A4A-AD321114DCCC}">
      <dsp:nvSpPr>
        <dsp:cNvPr id="0" name=""/>
        <dsp:cNvSpPr/>
      </dsp:nvSpPr>
      <dsp:spPr>
        <a:xfrm>
          <a:off x="0" y="1254485"/>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kern="1200" dirty="0">
              <a:solidFill>
                <a:srgbClr val="000000"/>
              </a:solidFill>
              <a:effectLst/>
            </a:rPr>
            <a:t>Organización de eventos de recaudación de fondos
</a:t>
          </a:r>
          <a:endParaRPr lang="en-ZA" sz="2400" kern="1200" dirty="0">
            <a:solidFill>
              <a:srgbClr val="000000"/>
            </a:solidFill>
            <a:effectLst/>
          </a:endParaRPr>
        </a:p>
      </dsp:txBody>
      <dsp:txXfrm>
        <a:off x="0" y="1254485"/>
        <a:ext cx="10050538" cy="626324"/>
      </dsp:txXfrm>
    </dsp:sp>
    <dsp:sp modelId="{19342C13-C386-4590-B3C8-901EF43E164C}">
      <dsp:nvSpPr>
        <dsp:cNvPr id="0" name=""/>
        <dsp:cNvSpPr/>
      </dsp:nvSpPr>
      <dsp:spPr>
        <a:xfrm>
          <a:off x="0" y="1880809"/>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7689BBC-D4D9-4E72-BA64-30AD3CBBFD15}">
      <dsp:nvSpPr>
        <dsp:cNvPr id="0" name=""/>
        <dsp:cNvSpPr/>
      </dsp:nvSpPr>
      <dsp:spPr>
        <a:xfrm>
          <a:off x="0" y="1880809"/>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ZA" sz="2400" kern="1200" dirty="0" err="1">
              <a:solidFill>
                <a:srgbClr val="000000"/>
              </a:solidFill>
              <a:effectLst/>
            </a:rPr>
            <a:t>Organización</a:t>
          </a:r>
          <a:r>
            <a:rPr lang="en-ZA" sz="2400" kern="1200" dirty="0">
              <a:solidFill>
                <a:srgbClr val="000000"/>
              </a:solidFill>
              <a:effectLst/>
            </a:rPr>
            <a:t> de </a:t>
          </a:r>
          <a:r>
            <a:rPr lang="en-ZA" sz="2400" kern="1200" dirty="0" err="1">
              <a:solidFill>
                <a:srgbClr val="000000"/>
              </a:solidFill>
              <a:effectLst/>
            </a:rPr>
            <a:t>campañas</a:t>
          </a:r>
          <a:r>
            <a:rPr lang="en-ZA" sz="2400" kern="1200" dirty="0">
              <a:solidFill>
                <a:srgbClr val="000000"/>
              </a:solidFill>
              <a:effectLst/>
            </a:rPr>
            <a:t> </a:t>
          </a:r>
          <a:r>
            <a:rPr lang="en-ZA" sz="2400" kern="1200" dirty="0" err="1">
              <a:solidFill>
                <a:srgbClr val="000000"/>
              </a:solidFill>
              <a:effectLst/>
            </a:rPr>
            <a:t>sociales</a:t>
          </a:r>
          <a:r>
            <a:rPr lang="en-ZA" sz="2400" kern="1200" dirty="0">
              <a:solidFill>
                <a:srgbClr val="000000"/>
              </a:solidFill>
              <a:effectLst/>
            </a:rPr>
            <a:t>
</a:t>
          </a:r>
        </a:p>
      </dsp:txBody>
      <dsp:txXfrm>
        <a:off x="0" y="1880809"/>
        <a:ext cx="10050538" cy="626324"/>
      </dsp:txXfrm>
    </dsp:sp>
    <dsp:sp modelId="{62EA5975-2F64-46AE-9BE7-60C1FD2A5859}">
      <dsp:nvSpPr>
        <dsp:cNvPr id="0" name=""/>
        <dsp:cNvSpPr/>
      </dsp:nvSpPr>
      <dsp:spPr>
        <a:xfrm>
          <a:off x="0" y="2507133"/>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BE43909-1977-45F9-8E47-B6C945B26E3F}">
      <dsp:nvSpPr>
        <dsp:cNvPr id="0" name=""/>
        <dsp:cNvSpPr/>
      </dsp:nvSpPr>
      <dsp:spPr>
        <a:xfrm>
          <a:off x="0" y="2507133"/>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kern="1200" dirty="0">
              <a:solidFill>
                <a:srgbClr val="000000"/>
              </a:solidFill>
              <a:effectLst/>
            </a:rPr>
            <a:t>Recaudación de fondos a través de capacitaciones, conferencias y seminarios
</a:t>
          </a:r>
          <a:endParaRPr lang="en-ZA" sz="2400" kern="1200" dirty="0">
            <a:solidFill>
              <a:srgbClr val="000000"/>
            </a:solidFill>
            <a:effectLst/>
          </a:endParaRPr>
        </a:p>
      </dsp:txBody>
      <dsp:txXfrm>
        <a:off x="0" y="2507133"/>
        <a:ext cx="10050538" cy="626324"/>
      </dsp:txXfrm>
    </dsp:sp>
    <dsp:sp modelId="{FBA0C7D9-AC20-4D31-8F08-73800F100218}">
      <dsp:nvSpPr>
        <dsp:cNvPr id="0" name=""/>
        <dsp:cNvSpPr/>
      </dsp:nvSpPr>
      <dsp:spPr>
        <a:xfrm>
          <a:off x="0" y="3133458"/>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F01D7EC-1B29-42D8-84B0-49CE84BE06FD}">
      <dsp:nvSpPr>
        <dsp:cNvPr id="0" name=""/>
        <dsp:cNvSpPr/>
      </dsp:nvSpPr>
      <dsp:spPr>
        <a:xfrm>
          <a:off x="0" y="3133458"/>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kern="1200" dirty="0">
              <a:solidFill>
                <a:srgbClr val="000000"/>
              </a:solidFill>
              <a:effectLst/>
            </a:rPr>
            <a:t>Generación de fondos relacionados con causas
</a:t>
          </a:r>
          <a:endParaRPr lang="en-ZA" sz="2400" kern="1200" dirty="0">
            <a:solidFill>
              <a:srgbClr val="000000"/>
            </a:solidFill>
            <a:effectLst/>
          </a:endParaRPr>
        </a:p>
      </dsp:txBody>
      <dsp:txXfrm>
        <a:off x="0" y="3133458"/>
        <a:ext cx="10050538" cy="62632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E83676-C8B7-4EC6-AAE6-CBA969592ADC}">
      <dsp:nvSpPr>
        <dsp:cNvPr id="0" name=""/>
        <dsp:cNvSpPr/>
      </dsp:nvSpPr>
      <dsp:spPr>
        <a:xfrm>
          <a:off x="12354" y="892275"/>
          <a:ext cx="2389995" cy="90191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ZA" sz="2400" b="0" kern="1200" dirty="0">
              <a:effectLst>
                <a:outerShdw blurRad="38100" dist="38100" dir="2700000" algn="tl">
                  <a:srgbClr val="000000">
                    <a:alpha val="43137"/>
                  </a:srgbClr>
                </a:outerShdw>
              </a:effectLst>
            </a:rPr>
            <a:t>International</a:t>
          </a:r>
        </a:p>
      </dsp:txBody>
      <dsp:txXfrm>
        <a:off x="12354" y="892275"/>
        <a:ext cx="2389995" cy="601274"/>
      </dsp:txXfrm>
    </dsp:sp>
    <dsp:sp modelId="{7729360B-FDFB-481E-A543-520B70BFD210}">
      <dsp:nvSpPr>
        <dsp:cNvPr id="0" name=""/>
        <dsp:cNvSpPr/>
      </dsp:nvSpPr>
      <dsp:spPr>
        <a:xfrm>
          <a:off x="458362" y="1493550"/>
          <a:ext cx="2477015" cy="338400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228600" lvl="1" indent="-228600" algn="l" defTabSz="1066800">
            <a:lnSpc>
              <a:spcPct val="90000"/>
            </a:lnSpc>
            <a:spcBef>
              <a:spcPct val="0"/>
            </a:spcBef>
            <a:spcAft>
              <a:spcPct val="15000"/>
            </a:spcAft>
            <a:buChar char="•"/>
          </a:pPr>
          <a:r>
            <a:rPr lang="en-ZA" sz="2400" kern="1200" dirty="0"/>
            <a:t>Crowdfunding</a:t>
          </a:r>
        </a:p>
        <a:p>
          <a:pPr marL="228600" lvl="1" indent="-228600" algn="l" defTabSz="1066800">
            <a:lnSpc>
              <a:spcPct val="90000"/>
            </a:lnSpc>
            <a:spcBef>
              <a:spcPct val="0"/>
            </a:spcBef>
            <a:spcAft>
              <a:spcPct val="15000"/>
            </a:spcAft>
            <a:buChar char="•"/>
          </a:pPr>
          <a:r>
            <a:rPr lang="en-ZA" sz="2400" kern="1200" dirty="0"/>
            <a:t>Cooperate funding</a:t>
          </a:r>
        </a:p>
        <a:p>
          <a:pPr marL="228600" lvl="1" indent="-228600" algn="l" defTabSz="1066800">
            <a:lnSpc>
              <a:spcPct val="90000"/>
            </a:lnSpc>
            <a:spcBef>
              <a:spcPct val="0"/>
            </a:spcBef>
            <a:spcAft>
              <a:spcPct val="15000"/>
            </a:spcAft>
            <a:buChar char="•"/>
          </a:pPr>
          <a:r>
            <a:rPr lang="en-ZA" sz="2400" kern="1200" dirty="0"/>
            <a:t>Research and sustainability</a:t>
          </a:r>
        </a:p>
        <a:p>
          <a:pPr marL="228600" lvl="1" indent="-228600" algn="l" defTabSz="1066800">
            <a:lnSpc>
              <a:spcPct val="90000"/>
            </a:lnSpc>
            <a:spcBef>
              <a:spcPct val="0"/>
            </a:spcBef>
            <a:spcAft>
              <a:spcPct val="15000"/>
            </a:spcAft>
            <a:buChar char="•"/>
          </a:pPr>
          <a:r>
            <a:rPr lang="en-ZA" sz="2400" kern="1200" dirty="0"/>
            <a:t>Tenders and grants</a:t>
          </a:r>
        </a:p>
      </dsp:txBody>
      <dsp:txXfrm>
        <a:off x="530911" y="1566099"/>
        <a:ext cx="2331917" cy="3238902"/>
      </dsp:txXfrm>
    </dsp:sp>
    <dsp:sp modelId="{740BD144-6659-4897-B12B-9F57EB1BF0E1}">
      <dsp:nvSpPr>
        <dsp:cNvPr id="0" name=""/>
        <dsp:cNvSpPr/>
      </dsp:nvSpPr>
      <dsp:spPr>
        <a:xfrm>
          <a:off x="2775542" y="895393"/>
          <a:ext cx="791167" cy="595039"/>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ZA" sz="400" kern="1200"/>
        </a:p>
      </dsp:txBody>
      <dsp:txXfrm>
        <a:off x="2775542" y="1014401"/>
        <a:ext cx="612655" cy="357023"/>
      </dsp:txXfrm>
    </dsp:sp>
    <dsp:sp modelId="{6007F811-FAE9-441B-AB30-193E78B4364A}">
      <dsp:nvSpPr>
        <dsp:cNvPr id="0" name=""/>
        <dsp:cNvSpPr/>
      </dsp:nvSpPr>
      <dsp:spPr>
        <a:xfrm>
          <a:off x="3895119" y="892275"/>
          <a:ext cx="2389995" cy="90191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ZA" sz="2400" b="0" kern="1200" dirty="0">
              <a:effectLst>
                <a:outerShdw blurRad="38100" dist="38100" dir="2700000" algn="tl">
                  <a:srgbClr val="000000">
                    <a:alpha val="43137"/>
                  </a:srgbClr>
                </a:outerShdw>
              </a:effectLst>
            </a:rPr>
            <a:t>Regional</a:t>
          </a:r>
        </a:p>
      </dsp:txBody>
      <dsp:txXfrm>
        <a:off x="3895119" y="892275"/>
        <a:ext cx="2389995" cy="601274"/>
      </dsp:txXfrm>
    </dsp:sp>
    <dsp:sp modelId="{2B1200DB-8001-451A-9300-064AA300C5DA}">
      <dsp:nvSpPr>
        <dsp:cNvPr id="0" name=""/>
        <dsp:cNvSpPr/>
      </dsp:nvSpPr>
      <dsp:spPr>
        <a:xfrm>
          <a:off x="4341126" y="1493550"/>
          <a:ext cx="2477015" cy="338400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228600" lvl="1" indent="-228600" algn="l" defTabSz="1066800">
            <a:lnSpc>
              <a:spcPct val="90000"/>
            </a:lnSpc>
            <a:spcBef>
              <a:spcPct val="0"/>
            </a:spcBef>
            <a:spcAft>
              <a:spcPct val="15000"/>
            </a:spcAft>
            <a:buChar char="•"/>
          </a:pPr>
          <a:r>
            <a:rPr lang="en-ZA" sz="2400" kern="1200" dirty="0"/>
            <a:t>European Union</a:t>
          </a:r>
        </a:p>
        <a:p>
          <a:pPr marL="228600" lvl="1" indent="-228600" algn="l" defTabSz="1066800">
            <a:lnSpc>
              <a:spcPct val="90000"/>
            </a:lnSpc>
            <a:spcBef>
              <a:spcPct val="0"/>
            </a:spcBef>
            <a:spcAft>
              <a:spcPct val="15000"/>
            </a:spcAft>
            <a:buChar char="•"/>
          </a:pPr>
          <a:r>
            <a:rPr lang="en-ZA" sz="2400" kern="1200" dirty="0"/>
            <a:t>Erasmus +</a:t>
          </a:r>
        </a:p>
        <a:p>
          <a:pPr marL="228600" lvl="1" indent="-228600" algn="l" defTabSz="1066800">
            <a:lnSpc>
              <a:spcPct val="90000"/>
            </a:lnSpc>
            <a:spcBef>
              <a:spcPct val="0"/>
            </a:spcBef>
            <a:spcAft>
              <a:spcPct val="15000"/>
            </a:spcAft>
            <a:buChar char="•"/>
          </a:pPr>
          <a:r>
            <a:rPr lang="en-ZA" sz="2400" kern="1200" dirty="0"/>
            <a:t>Horizon 2020</a:t>
          </a:r>
        </a:p>
      </dsp:txBody>
      <dsp:txXfrm>
        <a:off x="4413675" y="1566099"/>
        <a:ext cx="2331917" cy="3238902"/>
      </dsp:txXfrm>
    </dsp:sp>
    <dsp:sp modelId="{0350F97D-DE6C-4B2A-AAE3-920EBE59C46A}">
      <dsp:nvSpPr>
        <dsp:cNvPr id="0" name=""/>
        <dsp:cNvSpPr/>
      </dsp:nvSpPr>
      <dsp:spPr>
        <a:xfrm>
          <a:off x="6658307" y="895393"/>
          <a:ext cx="791167" cy="595039"/>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ZA" sz="400" kern="1200"/>
        </a:p>
      </dsp:txBody>
      <dsp:txXfrm>
        <a:off x="6658307" y="1014401"/>
        <a:ext cx="612655" cy="357023"/>
      </dsp:txXfrm>
    </dsp:sp>
    <dsp:sp modelId="{0F3FE30F-7161-4843-81B0-0A460F5B1946}">
      <dsp:nvSpPr>
        <dsp:cNvPr id="0" name=""/>
        <dsp:cNvSpPr/>
      </dsp:nvSpPr>
      <dsp:spPr>
        <a:xfrm>
          <a:off x="7777884" y="892275"/>
          <a:ext cx="2389995" cy="90191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ZA" sz="2400" b="0" kern="1200" dirty="0">
              <a:effectLst>
                <a:outerShdw blurRad="38100" dist="38100" dir="2700000" algn="tl">
                  <a:srgbClr val="000000">
                    <a:alpha val="43137"/>
                  </a:srgbClr>
                </a:outerShdw>
              </a:effectLst>
            </a:rPr>
            <a:t>National</a:t>
          </a:r>
        </a:p>
      </dsp:txBody>
      <dsp:txXfrm>
        <a:off x="7777884" y="892275"/>
        <a:ext cx="2389995" cy="601274"/>
      </dsp:txXfrm>
    </dsp:sp>
    <dsp:sp modelId="{2A8A09CF-AD68-4706-AFBF-AA779DA66444}">
      <dsp:nvSpPr>
        <dsp:cNvPr id="0" name=""/>
        <dsp:cNvSpPr/>
      </dsp:nvSpPr>
      <dsp:spPr>
        <a:xfrm>
          <a:off x="8223891" y="1493550"/>
          <a:ext cx="2477015" cy="338400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228600" lvl="1" indent="-228600" algn="l" defTabSz="1066800">
            <a:lnSpc>
              <a:spcPct val="90000"/>
            </a:lnSpc>
            <a:spcBef>
              <a:spcPct val="0"/>
            </a:spcBef>
            <a:spcAft>
              <a:spcPct val="15000"/>
            </a:spcAft>
            <a:buChar char="•"/>
          </a:pPr>
          <a:r>
            <a:rPr lang="en-ZA" sz="2400" kern="1200" dirty="0"/>
            <a:t>Local community funds, trusts, and grants</a:t>
          </a:r>
        </a:p>
        <a:p>
          <a:pPr marL="228600" lvl="1" indent="-228600" algn="l" defTabSz="1066800">
            <a:lnSpc>
              <a:spcPct val="90000"/>
            </a:lnSpc>
            <a:spcBef>
              <a:spcPct val="0"/>
            </a:spcBef>
            <a:spcAft>
              <a:spcPct val="15000"/>
            </a:spcAft>
            <a:buChar char="•"/>
          </a:pPr>
          <a:r>
            <a:rPr lang="en-ZA" sz="2400" kern="1200" dirty="0"/>
            <a:t>Cooperate funding</a:t>
          </a:r>
        </a:p>
      </dsp:txBody>
      <dsp:txXfrm>
        <a:off x="8296440" y="1566099"/>
        <a:ext cx="2331917" cy="323890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890CB3-92C3-4623-AD95-5D69FE48066B}">
      <dsp:nvSpPr>
        <dsp:cNvPr id="0" name=""/>
        <dsp:cNvSpPr/>
      </dsp:nvSpPr>
      <dsp:spPr>
        <a:xfrm>
          <a:off x="3075" y="609852"/>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s-ES"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s-ES" sz="2400" kern="1200" dirty="0">
              <a:effectLst>
                <a:outerShdw blurRad="38100" dist="38100" dir="2700000" algn="tl">
                  <a:srgbClr val="000000">
                    <a:alpha val="43137"/>
                  </a:srgbClr>
                </a:outerShdw>
              </a:effectLst>
            </a:rPr>
            <a:t>Identificar un grupo central (2-3 escritores) para escribir
</a:t>
          </a:r>
          <a:endParaRPr lang="en-ZA" sz="2400" kern="1200" dirty="0">
            <a:effectLst>
              <a:outerShdw blurRad="38100" dist="38100" dir="2700000" algn="tl">
                <a:srgbClr val="000000">
                  <a:alpha val="43137"/>
                </a:srgbClr>
              </a:outerShdw>
            </a:effectLst>
          </a:endParaRPr>
        </a:p>
      </dsp:txBody>
      <dsp:txXfrm>
        <a:off x="3075" y="609852"/>
        <a:ext cx="2439594" cy="1463756"/>
      </dsp:txXfrm>
    </dsp:sp>
    <dsp:sp modelId="{598910D5-92C3-4418-A17A-0F4E121A2B02}">
      <dsp:nvSpPr>
        <dsp:cNvPr id="0" name=""/>
        <dsp:cNvSpPr/>
      </dsp:nvSpPr>
      <dsp:spPr>
        <a:xfrm>
          <a:off x="2686629" y="609852"/>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ZA"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n-ZA" sz="2400" kern="1200" dirty="0" err="1">
              <a:effectLst>
                <a:outerShdw blurRad="38100" dist="38100" dir="2700000" algn="tl">
                  <a:srgbClr val="000000">
                    <a:alpha val="43137"/>
                  </a:srgbClr>
                </a:outerShdw>
              </a:effectLst>
            </a:rPr>
            <a:t>Identificar</a:t>
          </a:r>
          <a:r>
            <a:rPr lang="en-ZA" sz="2400" kern="1200" dirty="0">
              <a:effectLst>
                <a:outerShdw blurRad="38100" dist="38100" dir="2700000" algn="tl">
                  <a:srgbClr val="000000">
                    <a:alpha val="43137"/>
                  </a:srgbClr>
                </a:outerShdw>
              </a:effectLst>
            </a:rPr>
            <a:t> a la audiencia
</a:t>
          </a:r>
        </a:p>
      </dsp:txBody>
      <dsp:txXfrm>
        <a:off x="2686629" y="609852"/>
        <a:ext cx="2439594" cy="1463756"/>
      </dsp:txXfrm>
    </dsp:sp>
    <dsp:sp modelId="{8A84D2A5-E7EC-454D-92D6-60614B4E562D}">
      <dsp:nvSpPr>
        <dsp:cNvPr id="0" name=""/>
        <dsp:cNvSpPr/>
      </dsp:nvSpPr>
      <dsp:spPr>
        <a:xfrm>
          <a:off x="5370183" y="609852"/>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ZA"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n-ZA" sz="2400" kern="1200" dirty="0" err="1">
              <a:effectLst>
                <a:outerShdw blurRad="38100" dist="38100" dir="2700000" algn="tl">
                  <a:srgbClr val="000000">
                    <a:alpha val="43137"/>
                  </a:srgbClr>
                </a:outerShdw>
              </a:effectLst>
            </a:rPr>
            <a:t>Recopilar</a:t>
          </a:r>
          <a:r>
            <a:rPr lang="en-ZA" sz="2400" kern="1200" dirty="0">
              <a:effectLst>
                <a:outerShdw blurRad="38100" dist="38100" dir="2700000" algn="tl">
                  <a:srgbClr val="000000">
                    <a:alpha val="43137"/>
                  </a:srgbClr>
                </a:outerShdw>
              </a:effectLst>
            </a:rPr>
            <a:t> </a:t>
          </a:r>
          <a:r>
            <a:rPr lang="en-ZA" sz="2400" kern="1200" dirty="0" err="1">
              <a:effectLst>
                <a:outerShdw blurRad="38100" dist="38100" dir="2700000" algn="tl">
                  <a:srgbClr val="000000">
                    <a:alpha val="43137"/>
                  </a:srgbClr>
                </a:outerShdw>
              </a:effectLst>
            </a:rPr>
            <a:t>información</a:t>
          </a:r>
          <a:r>
            <a:rPr lang="en-ZA" sz="2400" kern="1200" dirty="0">
              <a:effectLst>
                <a:outerShdw blurRad="38100" dist="38100" dir="2700000" algn="tl">
                  <a:srgbClr val="000000">
                    <a:alpha val="43137"/>
                  </a:srgbClr>
                </a:outerShdw>
              </a:effectLst>
            </a:rPr>
            <a:t>
</a:t>
          </a:r>
        </a:p>
      </dsp:txBody>
      <dsp:txXfrm>
        <a:off x="5370183" y="609852"/>
        <a:ext cx="2439594" cy="1463756"/>
      </dsp:txXfrm>
    </dsp:sp>
    <dsp:sp modelId="{2D671174-12E8-4958-A868-A44676163B47}">
      <dsp:nvSpPr>
        <dsp:cNvPr id="0" name=""/>
        <dsp:cNvSpPr/>
      </dsp:nvSpPr>
      <dsp:spPr>
        <a:xfrm>
          <a:off x="8053737" y="609852"/>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ZA"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n-ZA" sz="2400" kern="1200" dirty="0" err="1">
              <a:effectLst>
                <a:outerShdw blurRad="38100" dist="38100" dir="2700000" algn="tl">
                  <a:srgbClr val="000000">
                    <a:alpha val="43137"/>
                  </a:srgbClr>
                </a:outerShdw>
              </a:effectLst>
            </a:rPr>
            <a:t>Presentar</a:t>
          </a:r>
          <a:r>
            <a:rPr lang="en-ZA" sz="2400" kern="1200" dirty="0">
              <a:effectLst>
                <a:outerShdw blurRad="38100" dist="38100" dir="2700000" algn="tl">
                  <a:srgbClr val="000000">
                    <a:alpha val="43137"/>
                  </a:srgbClr>
                </a:outerShdw>
              </a:effectLst>
            </a:rPr>
            <a:t> un </a:t>
          </a:r>
          <a:r>
            <a:rPr lang="en-ZA" sz="2400" kern="1200" dirty="0" err="1">
              <a:effectLst>
                <a:outerShdw blurRad="38100" dist="38100" dir="2700000" algn="tl">
                  <a:srgbClr val="000000">
                    <a:alpha val="43137"/>
                  </a:srgbClr>
                </a:outerShdw>
              </a:effectLst>
            </a:rPr>
            <a:t>caso</a:t>
          </a:r>
          <a:r>
            <a:rPr lang="en-ZA" sz="2400" kern="1200" dirty="0">
              <a:effectLst>
                <a:outerShdw blurRad="38100" dist="38100" dir="2700000" algn="tl">
                  <a:srgbClr val="000000">
                    <a:alpha val="43137"/>
                  </a:srgbClr>
                </a:outerShdw>
              </a:effectLst>
            </a:rPr>
            <a:t>
</a:t>
          </a:r>
        </a:p>
      </dsp:txBody>
      <dsp:txXfrm>
        <a:off x="8053737" y="609852"/>
        <a:ext cx="2439594" cy="1463756"/>
      </dsp:txXfrm>
    </dsp:sp>
    <dsp:sp modelId="{F83331B4-99F0-4BDF-A2EA-5C80E04E6D17}">
      <dsp:nvSpPr>
        <dsp:cNvPr id="0" name=""/>
        <dsp:cNvSpPr/>
      </dsp:nvSpPr>
      <dsp:spPr>
        <a:xfrm>
          <a:off x="3075" y="2317568"/>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ZA"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n-ZA" sz="2400" kern="1200" dirty="0" err="1">
              <a:effectLst>
                <a:outerShdw blurRad="38100" dist="38100" dir="2700000" algn="tl">
                  <a:srgbClr val="000000">
                    <a:alpha val="43137"/>
                  </a:srgbClr>
                </a:outerShdw>
              </a:effectLst>
            </a:rPr>
            <a:t>Recopila</a:t>
          </a:r>
          <a:r>
            <a:rPr lang="en-ZA" sz="2400" kern="1200" dirty="0">
              <a:effectLst>
                <a:outerShdw blurRad="38100" dist="38100" dir="2700000" algn="tl">
                  <a:srgbClr val="000000">
                    <a:alpha val="43137"/>
                  </a:srgbClr>
                </a:outerShdw>
              </a:effectLst>
            </a:rPr>
            <a:t> </a:t>
          </a:r>
          <a:r>
            <a:rPr lang="en-ZA" sz="2400" kern="1200" dirty="0" err="1">
              <a:effectLst>
                <a:outerShdw blurRad="38100" dist="38100" dir="2700000" algn="tl">
                  <a:srgbClr val="000000">
                    <a:alpha val="43137"/>
                  </a:srgbClr>
                </a:outerShdw>
              </a:effectLst>
            </a:rPr>
            <a:t>toda</a:t>
          </a:r>
          <a:r>
            <a:rPr lang="en-ZA" sz="2400" kern="1200" dirty="0">
              <a:effectLst>
                <a:outerShdw blurRad="38100" dist="38100" dir="2700000" algn="tl">
                  <a:srgbClr val="000000">
                    <a:alpha val="43137"/>
                  </a:srgbClr>
                </a:outerShdw>
              </a:effectLst>
            </a:rPr>
            <a:t> la </a:t>
          </a:r>
          <a:r>
            <a:rPr lang="en-ZA" sz="2400" kern="1200" dirty="0" err="1">
              <a:effectLst>
                <a:outerShdw blurRad="38100" dist="38100" dir="2700000" algn="tl">
                  <a:srgbClr val="000000">
                    <a:alpha val="43137"/>
                  </a:srgbClr>
                </a:outerShdw>
              </a:effectLst>
            </a:rPr>
            <a:t>información</a:t>
          </a:r>
          <a:r>
            <a:rPr lang="en-ZA" sz="2400" kern="1200" dirty="0">
              <a:effectLst>
                <a:outerShdw blurRad="38100" dist="38100" dir="2700000" algn="tl">
                  <a:srgbClr val="000000">
                    <a:alpha val="43137"/>
                  </a:srgbClr>
                </a:outerShdw>
              </a:effectLst>
            </a:rPr>
            <a:t>
</a:t>
          </a:r>
        </a:p>
      </dsp:txBody>
      <dsp:txXfrm>
        <a:off x="3075" y="2317568"/>
        <a:ext cx="2439594" cy="1463756"/>
      </dsp:txXfrm>
    </dsp:sp>
    <dsp:sp modelId="{1D9096BC-91CA-4810-9C2B-E7C5BC55BB87}">
      <dsp:nvSpPr>
        <dsp:cNvPr id="0" name=""/>
        <dsp:cNvSpPr/>
      </dsp:nvSpPr>
      <dsp:spPr>
        <a:xfrm>
          <a:off x="2686629" y="2317568"/>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s-ES"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s-ES" sz="2400" kern="1200" dirty="0">
              <a:effectLst>
                <a:outerShdw blurRad="38100" dist="38100" dir="2700000" algn="tl">
                  <a:srgbClr val="000000">
                    <a:alpha val="43137"/>
                  </a:srgbClr>
                </a:outerShdw>
              </a:effectLst>
            </a:rPr>
            <a:t>Comparte el borrador con tu equipo
</a:t>
          </a:r>
          <a:endParaRPr lang="en-ZA" sz="2400" kern="1200" dirty="0">
            <a:effectLst>
              <a:outerShdw blurRad="38100" dist="38100" dir="2700000" algn="tl">
                <a:srgbClr val="000000">
                  <a:alpha val="43137"/>
                </a:srgbClr>
              </a:outerShdw>
            </a:effectLst>
          </a:endParaRPr>
        </a:p>
      </dsp:txBody>
      <dsp:txXfrm>
        <a:off x="2686629" y="2317568"/>
        <a:ext cx="2439594" cy="1463756"/>
      </dsp:txXfrm>
    </dsp:sp>
    <dsp:sp modelId="{5D4460A3-5120-493C-A3AD-FDCDF0F46F55}">
      <dsp:nvSpPr>
        <dsp:cNvPr id="0" name=""/>
        <dsp:cNvSpPr/>
      </dsp:nvSpPr>
      <dsp:spPr>
        <a:xfrm>
          <a:off x="5370183" y="2317568"/>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s-ES"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s-ES" sz="2400" kern="1200" dirty="0">
              <a:effectLst>
                <a:outerShdw blurRad="38100" dist="38100" dir="2700000" algn="tl">
                  <a:srgbClr val="000000">
                    <a:alpha val="43137"/>
                  </a:srgbClr>
                </a:outerShdw>
              </a:effectLst>
            </a:rPr>
            <a:t>Empaquetado de la declaración del caso
</a:t>
          </a:r>
          <a:endParaRPr lang="en-ZA" sz="2400" kern="1200" dirty="0">
            <a:effectLst>
              <a:outerShdw blurRad="38100" dist="38100" dir="2700000" algn="tl">
                <a:srgbClr val="000000">
                  <a:alpha val="43137"/>
                </a:srgbClr>
              </a:outerShdw>
            </a:effectLst>
          </a:endParaRPr>
        </a:p>
      </dsp:txBody>
      <dsp:txXfrm>
        <a:off x="5370183" y="2317568"/>
        <a:ext cx="2439594" cy="1463756"/>
      </dsp:txXfrm>
    </dsp:sp>
    <dsp:sp modelId="{57CBB7CE-E30A-43D0-BA42-D00A7F077DD0}">
      <dsp:nvSpPr>
        <dsp:cNvPr id="0" name=""/>
        <dsp:cNvSpPr/>
      </dsp:nvSpPr>
      <dsp:spPr>
        <a:xfrm>
          <a:off x="8053737" y="2317568"/>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ZA"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n-ZA" sz="2400" kern="1200" dirty="0" err="1">
              <a:effectLst>
                <a:outerShdw blurRad="38100" dist="38100" dir="2700000" algn="tl">
                  <a:srgbClr val="000000">
                    <a:alpha val="43137"/>
                  </a:srgbClr>
                </a:outerShdw>
              </a:effectLst>
            </a:rPr>
            <a:t>Compartir</a:t>
          </a:r>
          <a:r>
            <a:rPr lang="en-ZA" sz="2400" kern="1200" dirty="0">
              <a:effectLst>
                <a:outerShdw blurRad="38100" dist="38100" dir="2700000" algn="tl">
                  <a:srgbClr val="000000">
                    <a:alpha val="43137"/>
                  </a:srgbClr>
                </a:outerShdw>
              </a:effectLst>
            </a:rPr>
            <a:t> con </a:t>
          </a:r>
          <a:r>
            <a:rPr lang="en-ZA" sz="2400" kern="1200" dirty="0" err="1">
              <a:effectLst>
                <a:outerShdw blurRad="38100" dist="38100" dir="2700000" algn="tl">
                  <a:srgbClr val="000000">
                    <a:alpha val="43137"/>
                  </a:srgbClr>
                </a:outerShdw>
              </a:effectLst>
            </a:rPr>
            <a:t>los</a:t>
          </a:r>
          <a:r>
            <a:rPr lang="en-ZA" sz="2400" kern="1200" dirty="0">
              <a:effectLst>
                <a:outerShdw blurRad="38100" dist="38100" dir="2700000" algn="tl">
                  <a:srgbClr val="000000">
                    <a:alpha val="43137"/>
                  </a:srgbClr>
                </a:outerShdw>
              </a:effectLst>
            </a:rPr>
            <a:t> </a:t>
          </a:r>
          <a:r>
            <a:rPr lang="en-ZA" sz="2400" kern="1200" dirty="0" err="1">
              <a:effectLst>
                <a:outerShdw blurRad="38100" dist="38100" dir="2700000" algn="tl">
                  <a:srgbClr val="000000">
                    <a:alpha val="43137"/>
                  </a:srgbClr>
                </a:outerShdw>
              </a:effectLst>
            </a:rPr>
            <a:t>donantes</a:t>
          </a:r>
          <a:r>
            <a:rPr lang="en-ZA" sz="2400" kern="1200" dirty="0">
              <a:effectLst>
                <a:outerShdw blurRad="38100" dist="38100" dir="2700000" algn="tl">
                  <a:srgbClr val="000000">
                    <a:alpha val="43137"/>
                  </a:srgbClr>
                </a:outerShdw>
              </a:effectLst>
            </a:rPr>
            <a:t>
</a:t>
          </a:r>
        </a:p>
      </dsp:txBody>
      <dsp:txXfrm>
        <a:off x="8053737" y="2317568"/>
        <a:ext cx="2439594" cy="146375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AD1A43-CC5E-404B-9CCE-BF893FA295A2}">
      <dsp:nvSpPr>
        <dsp:cNvPr id="0" name=""/>
        <dsp:cNvSpPr/>
      </dsp:nvSpPr>
      <dsp:spPr>
        <a:xfrm>
          <a:off x="1336651" y="130"/>
          <a:ext cx="2444719" cy="14668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ZA" sz="2100" kern="1200" dirty="0" err="1">
              <a:effectLst>
                <a:outerShdw blurRad="38100" dist="38100" dir="2700000" algn="tl">
                  <a:srgbClr val="000000">
                    <a:alpha val="43137"/>
                  </a:srgbClr>
                </a:outerShdw>
              </a:effectLst>
            </a:rPr>
            <a:t>Antecedentes</a:t>
          </a:r>
          <a:r>
            <a:rPr lang="en-ZA" sz="2100" kern="1200" dirty="0">
              <a:effectLst>
                <a:outerShdw blurRad="38100" dist="38100" dir="2700000" algn="tl">
                  <a:srgbClr val="000000">
                    <a:alpha val="43137"/>
                  </a:srgbClr>
                </a:outerShdw>
              </a:effectLst>
            </a:rPr>
            <a:t> de la </a:t>
          </a:r>
          <a:r>
            <a:rPr lang="en-ZA" sz="2100" kern="1200" dirty="0" err="1">
              <a:effectLst>
                <a:outerShdw blurRad="38100" dist="38100" dir="2700000" algn="tl">
                  <a:srgbClr val="000000">
                    <a:alpha val="43137"/>
                  </a:srgbClr>
                </a:outerShdw>
              </a:effectLst>
            </a:rPr>
            <a:t>organización</a:t>
          </a:r>
          <a:r>
            <a:rPr lang="en-ZA" sz="2100" kern="1200" dirty="0">
              <a:effectLst>
                <a:outerShdw blurRad="38100" dist="38100" dir="2700000" algn="tl">
                  <a:srgbClr val="000000">
                    <a:alpha val="43137"/>
                  </a:srgbClr>
                </a:outerShdw>
              </a:effectLst>
            </a:rPr>
            <a:t>
</a:t>
          </a:r>
        </a:p>
      </dsp:txBody>
      <dsp:txXfrm>
        <a:off x="1336651" y="130"/>
        <a:ext cx="2444719" cy="1466831"/>
      </dsp:txXfrm>
    </dsp:sp>
    <dsp:sp modelId="{D2034C50-7029-40D5-9579-F7EFDED558F3}">
      <dsp:nvSpPr>
        <dsp:cNvPr id="0" name=""/>
        <dsp:cNvSpPr/>
      </dsp:nvSpPr>
      <dsp:spPr>
        <a:xfrm>
          <a:off x="3976435" y="0"/>
          <a:ext cx="2444719" cy="14668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a:effectLst>
                <a:outerShdw blurRad="38100" dist="38100" dir="2700000" algn="tl">
                  <a:srgbClr val="000000">
                    <a:alpha val="43137"/>
                  </a:srgbClr>
                </a:outerShdw>
              </a:effectLst>
            </a:rPr>
            <a:t>Declaración de visión y misión
</a:t>
          </a:r>
          <a:endParaRPr lang="en-ZA" sz="2100" kern="1200" dirty="0">
            <a:effectLst>
              <a:outerShdw blurRad="38100" dist="38100" dir="2700000" algn="tl">
                <a:srgbClr val="000000">
                  <a:alpha val="43137"/>
                </a:srgbClr>
              </a:outerShdw>
            </a:effectLst>
          </a:endParaRPr>
        </a:p>
      </dsp:txBody>
      <dsp:txXfrm>
        <a:off x="3976435" y="0"/>
        <a:ext cx="2444719" cy="1466831"/>
      </dsp:txXfrm>
    </dsp:sp>
    <dsp:sp modelId="{FABED667-3C07-469B-9302-1FFC39205D83}">
      <dsp:nvSpPr>
        <dsp:cNvPr id="0" name=""/>
        <dsp:cNvSpPr/>
      </dsp:nvSpPr>
      <dsp:spPr>
        <a:xfrm>
          <a:off x="6715035" y="130"/>
          <a:ext cx="2444719" cy="14668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ZA" sz="2100" kern="1200" dirty="0" err="1">
              <a:effectLst>
                <a:outerShdw blurRad="38100" dist="38100" dir="2700000" algn="tl">
                  <a:srgbClr val="000000">
                    <a:alpha val="43137"/>
                  </a:srgbClr>
                </a:outerShdw>
              </a:effectLst>
            </a:rPr>
            <a:t>Principales</a:t>
          </a:r>
          <a:r>
            <a:rPr lang="en-ZA" sz="2100" kern="1200" dirty="0">
              <a:effectLst>
                <a:outerShdw blurRad="38100" dist="38100" dir="2700000" algn="tl">
                  <a:srgbClr val="000000">
                    <a:alpha val="43137"/>
                  </a:srgbClr>
                </a:outerShdw>
              </a:effectLst>
            </a:rPr>
            <a:t> </a:t>
          </a:r>
          <a:r>
            <a:rPr lang="en-ZA" sz="2100" kern="1200" dirty="0" err="1">
              <a:effectLst>
                <a:outerShdw blurRad="38100" dist="38100" dir="2700000" algn="tl">
                  <a:srgbClr val="000000">
                    <a:alpha val="43137"/>
                  </a:srgbClr>
                </a:outerShdw>
              </a:effectLst>
            </a:rPr>
            <a:t>programas</a:t>
          </a:r>
          <a:r>
            <a:rPr lang="en-ZA" sz="2100" kern="1200" dirty="0">
              <a:effectLst>
                <a:outerShdw blurRad="38100" dist="38100" dir="2700000" algn="tl">
                  <a:srgbClr val="000000">
                    <a:alpha val="43137"/>
                  </a:srgbClr>
                </a:outerShdw>
              </a:effectLst>
            </a:rPr>
            <a:t> y </a:t>
          </a:r>
          <a:r>
            <a:rPr lang="en-ZA" sz="2100" kern="1200" dirty="0" err="1">
              <a:effectLst>
                <a:outerShdw blurRad="38100" dist="38100" dir="2700000" algn="tl">
                  <a:srgbClr val="000000">
                    <a:alpha val="43137"/>
                  </a:srgbClr>
                </a:outerShdw>
              </a:effectLst>
            </a:rPr>
            <a:t>actividades</a:t>
          </a:r>
          <a:r>
            <a:rPr lang="en-ZA" sz="2100" kern="1200" dirty="0">
              <a:effectLst>
                <a:outerShdw blurRad="38100" dist="38100" dir="2700000" algn="tl">
                  <a:srgbClr val="000000">
                    <a:alpha val="43137"/>
                  </a:srgbClr>
                </a:outerShdw>
              </a:effectLst>
            </a:rPr>
            <a:t>
</a:t>
          </a:r>
        </a:p>
      </dsp:txBody>
      <dsp:txXfrm>
        <a:off x="6715035" y="130"/>
        <a:ext cx="2444719" cy="1466831"/>
      </dsp:txXfrm>
    </dsp:sp>
    <dsp:sp modelId="{E8E8FBAB-2D59-434A-AD8B-6F72A20E8563}">
      <dsp:nvSpPr>
        <dsp:cNvPr id="0" name=""/>
        <dsp:cNvSpPr/>
      </dsp:nvSpPr>
      <dsp:spPr>
        <a:xfrm>
          <a:off x="2681247" y="1711433"/>
          <a:ext cx="2444719" cy="14668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ZA" sz="2100" kern="1200" dirty="0" err="1">
              <a:effectLst>
                <a:outerShdw blurRad="38100" dist="38100" dir="2700000" algn="tl">
                  <a:srgbClr val="000000">
                    <a:alpha val="43137"/>
                  </a:srgbClr>
                </a:outerShdw>
              </a:effectLst>
            </a:rPr>
            <a:t>Logros</a:t>
          </a:r>
          <a:endParaRPr lang="en-ZA" sz="2100" kern="1200" dirty="0">
            <a:effectLst>
              <a:outerShdw blurRad="38100" dist="38100" dir="2700000" algn="tl">
                <a:srgbClr val="000000">
                  <a:alpha val="43137"/>
                </a:srgbClr>
              </a:outerShdw>
            </a:effectLst>
          </a:endParaRPr>
        </a:p>
      </dsp:txBody>
      <dsp:txXfrm>
        <a:off x="2681247" y="1711433"/>
        <a:ext cx="2444719" cy="1466831"/>
      </dsp:txXfrm>
    </dsp:sp>
    <dsp:sp modelId="{D4872610-42DF-46EE-8B2C-842AE25726AE}">
      <dsp:nvSpPr>
        <dsp:cNvPr id="0" name=""/>
        <dsp:cNvSpPr/>
      </dsp:nvSpPr>
      <dsp:spPr>
        <a:xfrm>
          <a:off x="5370439" y="1711433"/>
          <a:ext cx="2444719" cy="14668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a:effectLst>
                <a:outerShdw blurRad="38100" dist="38100" dir="2700000" algn="tl">
                  <a:srgbClr val="000000">
                    <a:alpha val="43137"/>
                  </a:srgbClr>
                </a:outerShdw>
              </a:effectLst>
            </a:rPr>
            <a:t>La causa social para la que necesitas ayuda
</a:t>
          </a:r>
          <a:endParaRPr lang="en-ZA" sz="2100" kern="1200" dirty="0">
            <a:effectLst>
              <a:outerShdw blurRad="38100" dist="38100" dir="2700000" algn="tl">
                <a:srgbClr val="000000">
                  <a:alpha val="43137"/>
                </a:srgbClr>
              </a:outerShdw>
            </a:effectLst>
          </a:endParaRPr>
        </a:p>
      </dsp:txBody>
      <dsp:txXfrm>
        <a:off x="5370439" y="1711433"/>
        <a:ext cx="2444719" cy="146683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B8049E-B329-4067-877B-B52D34A1B1D2}">
      <dsp:nvSpPr>
        <dsp:cNvPr id="0" name=""/>
        <dsp:cNvSpPr/>
      </dsp:nvSpPr>
      <dsp:spPr>
        <a:xfrm>
          <a:off x="3075" y="826895"/>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ZA"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n-ZA" sz="2400" kern="1200" dirty="0" err="1">
              <a:effectLst>
                <a:outerShdw blurRad="38100" dist="38100" dir="2700000" algn="tl">
                  <a:srgbClr val="000000">
                    <a:alpha val="43137"/>
                  </a:srgbClr>
                </a:outerShdw>
              </a:effectLst>
            </a:rPr>
            <a:t>Requisitos</a:t>
          </a:r>
          <a:r>
            <a:rPr lang="en-ZA" sz="2400" kern="1200" dirty="0">
              <a:effectLst>
                <a:outerShdw blurRad="38100" dist="38100" dir="2700000" algn="tl">
                  <a:srgbClr val="000000">
                    <a:alpha val="43137"/>
                  </a:srgbClr>
                </a:outerShdw>
              </a:effectLst>
            </a:rPr>
            <a:t> de </a:t>
          </a:r>
          <a:r>
            <a:rPr lang="en-ZA" sz="2400" kern="1200" dirty="0" err="1">
              <a:effectLst>
                <a:outerShdw blurRad="38100" dist="38100" dir="2700000" algn="tl">
                  <a:srgbClr val="000000">
                    <a:alpha val="43137"/>
                  </a:srgbClr>
                </a:outerShdw>
              </a:effectLst>
            </a:rPr>
            <a:t>financiación</a:t>
          </a:r>
          <a:r>
            <a:rPr lang="en-ZA" sz="2400" kern="1200" dirty="0">
              <a:effectLst>
                <a:outerShdw blurRad="38100" dist="38100" dir="2700000" algn="tl">
                  <a:srgbClr val="000000">
                    <a:alpha val="43137"/>
                  </a:srgbClr>
                </a:outerShdw>
              </a:effectLst>
            </a:rPr>
            <a:t>
</a:t>
          </a:r>
        </a:p>
      </dsp:txBody>
      <dsp:txXfrm>
        <a:off x="3075" y="826895"/>
        <a:ext cx="2439594" cy="1463756"/>
      </dsp:txXfrm>
    </dsp:sp>
    <dsp:sp modelId="{DB1394C4-C0E4-4864-B753-E3837D5F2C39}">
      <dsp:nvSpPr>
        <dsp:cNvPr id="0" name=""/>
        <dsp:cNvSpPr/>
      </dsp:nvSpPr>
      <dsp:spPr>
        <a:xfrm>
          <a:off x="2686629" y="826895"/>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ZA"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n-ZA" sz="2400" kern="1200" dirty="0" err="1">
              <a:effectLst>
                <a:outerShdw blurRad="38100" dist="38100" dir="2700000" algn="tl">
                  <a:srgbClr val="000000">
                    <a:alpha val="43137"/>
                  </a:srgbClr>
                </a:outerShdw>
              </a:effectLst>
            </a:rPr>
            <a:t>Beneficios</a:t>
          </a:r>
          <a:r>
            <a:rPr lang="en-ZA" sz="2400" kern="1200" dirty="0">
              <a:effectLst>
                <a:outerShdw blurRad="38100" dist="38100" dir="2700000" algn="tl">
                  <a:srgbClr val="000000">
                    <a:alpha val="43137"/>
                  </a:srgbClr>
                </a:outerShdw>
              </a:effectLst>
            </a:rPr>
            <a:t> de la </a:t>
          </a:r>
          <a:r>
            <a:rPr lang="en-ZA" sz="2400" kern="1200" dirty="0" err="1">
              <a:effectLst>
                <a:outerShdw blurRad="38100" dist="38100" dir="2700000" algn="tl">
                  <a:srgbClr val="000000">
                    <a:alpha val="43137"/>
                  </a:srgbClr>
                </a:outerShdw>
              </a:effectLst>
            </a:rPr>
            <a:t>asociación</a:t>
          </a:r>
          <a:r>
            <a:rPr lang="en-ZA" sz="2400" kern="1200" dirty="0">
              <a:effectLst>
                <a:outerShdw blurRad="38100" dist="38100" dir="2700000" algn="tl">
                  <a:srgbClr val="000000">
                    <a:alpha val="43137"/>
                  </a:srgbClr>
                </a:outerShdw>
              </a:effectLst>
            </a:rPr>
            <a:t>
</a:t>
          </a:r>
        </a:p>
      </dsp:txBody>
      <dsp:txXfrm>
        <a:off x="2686629" y="826895"/>
        <a:ext cx="2439594" cy="1463756"/>
      </dsp:txXfrm>
    </dsp:sp>
    <dsp:sp modelId="{DA3923FA-3D6D-46F5-8825-1730DB6EE49F}">
      <dsp:nvSpPr>
        <dsp:cNvPr id="0" name=""/>
        <dsp:cNvSpPr/>
      </dsp:nvSpPr>
      <dsp:spPr>
        <a:xfrm>
          <a:off x="5370183" y="826895"/>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ZA"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n-ZA" sz="2400" kern="1200" dirty="0" err="1">
              <a:effectLst>
                <a:outerShdw blurRad="38100" dist="38100" dir="2700000" algn="tl">
                  <a:srgbClr val="000000">
                    <a:alpha val="43137"/>
                  </a:srgbClr>
                </a:outerShdw>
              </a:effectLst>
            </a:rPr>
            <a:t>Impacto</a:t>
          </a:r>
          <a:r>
            <a:rPr lang="en-ZA" sz="2400" kern="1200" dirty="0">
              <a:effectLst>
                <a:outerShdw blurRad="38100" dist="38100" dir="2700000" algn="tl">
                  <a:srgbClr val="000000">
                    <a:alpha val="43137"/>
                  </a:srgbClr>
                </a:outerShdw>
              </a:effectLst>
            </a:rPr>
            <a:t> </a:t>
          </a:r>
          <a:r>
            <a:rPr lang="en-ZA" sz="2400" kern="1200" dirty="0" err="1">
              <a:effectLst>
                <a:outerShdw blurRad="38100" dist="38100" dir="2700000" algn="tl">
                  <a:srgbClr val="000000">
                    <a:alpha val="43137"/>
                  </a:srgbClr>
                </a:outerShdw>
              </a:effectLst>
            </a:rPr>
            <a:t>significativo</a:t>
          </a:r>
          <a:r>
            <a:rPr lang="en-ZA" sz="2400" kern="1200" dirty="0">
              <a:effectLst>
                <a:outerShdw blurRad="38100" dist="38100" dir="2700000" algn="tl">
                  <a:srgbClr val="000000">
                    <a:alpha val="43137"/>
                  </a:srgbClr>
                </a:outerShdw>
              </a:effectLst>
            </a:rPr>
            <a:t>
</a:t>
          </a:r>
        </a:p>
      </dsp:txBody>
      <dsp:txXfrm>
        <a:off x="5370183" y="826895"/>
        <a:ext cx="2439594" cy="1463756"/>
      </dsp:txXfrm>
    </dsp:sp>
    <dsp:sp modelId="{AEC289CF-A0D6-4596-B716-7A25B0A60E76}">
      <dsp:nvSpPr>
        <dsp:cNvPr id="0" name=""/>
        <dsp:cNvSpPr/>
      </dsp:nvSpPr>
      <dsp:spPr>
        <a:xfrm>
          <a:off x="8053737" y="826895"/>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ZA"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n-ZA" sz="2400" kern="1200" dirty="0" err="1">
              <a:effectLst>
                <a:outerShdw blurRad="38100" dist="38100" dir="2700000" algn="tl">
                  <a:srgbClr val="000000">
                    <a:alpha val="43137"/>
                  </a:srgbClr>
                </a:outerShdw>
              </a:effectLst>
            </a:rPr>
            <a:t>Formas</a:t>
          </a:r>
          <a:r>
            <a:rPr lang="en-ZA" sz="2400" kern="1200" dirty="0">
              <a:effectLst>
                <a:outerShdw blurRad="38100" dist="38100" dir="2700000" algn="tl">
                  <a:srgbClr val="000000">
                    <a:alpha val="43137"/>
                  </a:srgbClr>
                </a:outerShdw>
              </a:effectLst>
            </a:rPr>
            <a:t> de </a:t>
          </a:r>
          <a:r>
            <a:rPr lang="en-ZA" sz="2400" kern="1200" dirty="0" err="1">
              <a:effectLst>
                <a:outerShdw blurRad="38100" dist="38100" dir="2700000" algn="tl">
                  <a:srgbClr val="000000">
                    <a:alpha val="43137"/>
                  </a:srgbClr>
                </a:outerShdw>
              </a:effectLst>
            </a:rPr>
            <a:t>apoyo</a:t>
          </a:r>
          <a:r>
            <a:rPr lang="en-ZA" sz="2400" kern="1200" dirty="0">
              <a:effectLst>
                <a:outerShdw blurRad="38100" dist="38100" dir="2700000" algn="tl">
                  <a:srgbClr val="000000">
                    <a:alpha val="43137"/>
                  </a:srgbClr>
                </a:outerShdw>
              </a:effectLst>
            </a:rPr>
            <a:t>
</a:t>
          </a:r>
        </a:p>
      </dsp:txBody>
      <dsp:txXfrm>
        <a:off x="8053737" y="826895"/>
        <a:ext cx="2439594" cy="146375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3D6161-8612-44F4-B4ED-F39D14948210}">
      <dsp:nvSpPr>
        <dsp:cNvPr id="0" name=""/>
        <dsp:cNvSpPr/>
      </dsp:nvSpPr>
      <dsp:spPr>
        <a:xfrm>
          <a:off x="0" y="647343"/>
          <a:ext cx="3311011" cy="198660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effectLst>
                <a:outerShdw blurRad="38100" dist="38100" dir="2700000" algn="tl">
                  <a:srgbClr val="000000">
                    <a:alpha val="43137"/>
                  </a:srgbClr>
                </a:outerShdw>
              </a:effectLst>
            </a:rPr>
            <a:t>Modelo 1: Uso de donaciones para pagar a los inversores
</a:t>
          </a:r>
          <a:endParaRPr lang="en-ZA" sz="2400" kern="1200" dirty="0">
            <a:solidFill>
              <a:schemeClr val="bg1"/>
            </a:solidFill>
            <a:effectLst>
              <a:outerShdw blurRad="38100" dist="38100" dir="2700000" algn="tl">
                <a:srgbClr val="000000">
                  <a:alpha val="43137"/>
                </a:srgbClr>
              </a:outerShdw>
            </a:effectLst>
          </a:endParaRPr>
        </a:p>
      </dsp:txBody>
      <dsp:txXfrm>
        <a:off x="0" y="647343"/>
        <a:ext cx="3311011" cy="1986606"/>
      </dsp:txXfrm>
    </dsp:sp>
    <dsp:sp modelId="{D613D23A-06B3-464E-9FB6-072874C5C273}">
      <dsp:nvSpPr>
        <dsp:cNvPr id="0" name=""/>
        <dsp:cNvSpPr/>
      </dsp:nvSpPr>
      <dsp:spPr>
        <a:xfrm>
          <a:off x="3642112" y="647343"/>
          <a:ext cx="3311011" cy="198660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s-ES"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endParaRPr>
        </a:p>
        <a:p>
          <a:pPr marL="0" lvl="0" indent="0" algn="ctr" defTabSz="1066800">
            <a:lnSpc>
              <a:spcPct val="90000"/>
            </a:lnSpc>
            <a:spcBef>
              <a:spcPct val="0"/>
            </a:spcBef>
            <a:spcAft>
              <a:spcPct val="35000"/>
            </a:spcAft>
            <a:buNone/>
          </a:pPr>
          <a:r>
            <a:rPr lang="es-ES"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Modelo 2: Uso de los ingresos generados por los activos de doble propósito para pagar a los inversores
</a:t>
          </a:r>
          <a:endParaRPr lang="en-ZA" sz="2400" kern="1200" dirty="0">
            <a:solidFill>
              <a:schemeClr val="bg1"/>
            </a:solidFill>
            <a:effectLst>
              <a:outerShdw blurRad="38100" dist="38100" dir="2700000" algn="tl">
                <a:srgbClr val="000000">
                  <a:alpha val="43137"/>
                </a:srgbClr>
              </a:outerShdw>
            </a:effectLst>
          </a:endParaRPr>
        </a:p>
      </dsp:txBody>
      <dsp:txXfrm>
        <a:off x="3642112" y="647343"/>
        <a:ext cx="3311011" cy="1986606"/>
      </dsp:txXfrm>
    </dsp:sp>
    <dsp:sp modelId="{EBB1EBE1-1015-4354-9F46-1595B769C9DE}">
      <dsp:nvSpPr>
        <dsp:cNvPr id="0" name=""/>
        <dsp:cNvSpPr/>
      </dsp:nvSpPr>
      <dsp:spPr>
        <a:xfrm>
          <a:off x="7284225" y="647343"/>
          <a:ext cx="3311011" cy="198660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s-ES"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endParaRPr>
        </a:p>
        <a:p>
          <a:pPr marL="0" lvl="0" indent="0" algn="ctr" defTabSz="1066800">
            <a:lnSpc>
              <a:spcPct val="90000"/>
            </a:lnSpc>
            <a:spcBef>
              <a:spcPct val="0"/>
            </a:spcBef>
            <a:spcAft>
              <a:spcPct val="35000"/>
            </a:spcAft>
            <a:buNone/>
          </a:pPr>
          <a:r>
            <a:rPr lang="es-ES"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Modelo 3: Uso de los ingresos generados por las empresas sociales independientes para pagar a los inversores
</a:t>
          </a:r>
          <a:endParaRPr lang="en-ZA" sz="2400" kern="1200" dirty="0">
            <a:solidFill>
              <a:schemeClr val="bg1"/>
            </a:solidFill>
            <a:effectLst>
              <a:outerShdw blurRad="38100" dist="38100" dir="2700000" algn="tl">
                <a:srgbClr val="000000">
                  <a:alpha val="43137"/>
                </a:srgbClr>
              </a:outerShdw>
            </a:effectLst>
          </a:endParaRPr>
        </a:p>
      </dsp:txBody>
      <dsp:txXfrm>
        <a:off x="7284225" y="647343"/>
        <a:ext cx="3311011" cy="19866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A2B092-6D36-475E-A723-764ADE75186A}">
      <dsp:nvSpPr>
        <dsp:cNvPr id="0" name=""/>
        <dsp:cNvSpPr/>
      </dsp:nvSpPr>
      <dsp:spPr>
        <a:xfrm>
          <a:off x="8665" y="608"/>
          <a:ext cx="2459978" cy="14759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ZA" sz="2100" kern="1200" dirty="0">
              <a:effectLst>
                <a:outerShdw blurRad="38100" dist="38100" dir="2700000" algn="tl">
                  <a:srgbClr val="000000">
                    <a:alpha val="43137"/>
                  </a:srgbClr>
                </a:outerShdw>
              </a:effectLst>
            </a:rPr>
            <a:t>Tener un plan </a:t>
          </a:r>
          <a:r>
            <a:rPr lang="en-ZA" sz="2100" kern="1200" dirty="0" err="1">
              <a:effectLst>
                <a:outerShdw blurRad="38100" dist="38100" dir="2700000" algn="tl">
                  <a:srgbClr val="000000">
                    <a:alpha val="43137"/>
                  </a:srgbClr>
                </a:outerShdw>
              </a:effectLst>
            </a:rPr>
            <a:t>financiero</a:t>
          </a:r>
          <a:r>
            <a:rPr lang="en-ZA" sz="2100" kern="1200" dirty="0">
              <a:effectLst>
                <a:outerShdw blurRad="38100" dist="38100" dir="2700000" algn="tl">
                  <a:srgbClr val="000000">
                    <a:alpha val="43137"/>
                  </a:srgbClr>
                </a:outerShdw>
              </a:effectLst>
            </a:rPr>
            <a:t>
</a:t>
          </a:r>
        </a:p>
      </dsp:txBody>
      <dsp:txXfrm>
        <a:off x="8665" y="608"/>
        <a:ext cx="2459978" cy="1475986"/>
      </dsp:txXfrm>
    </dsp:sp>
    <dsp:sp modelId="{2DB371B1-BA9A-4853-8C05-C27FE56F9D6A}">
      <dsp:nvSpPr>
        <dsp:cNvPr id="0" name=""/>
        <dsp:cNvSpPr/>
      </dsp:nvSpPr>
      <dsp:spPr>
        <a:xfrm>
          <a:off x="2714641" y="608"/>
          <a:ext cx="2459978" cy="14759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a:effectLst>
                <a:outerShdw blurRad="38100" dist="38100" dir="2700000" algn="tl">
                  <a:srgbClr val="000000">
                    <a:alpha val="43137"/>
                  </a:srgbClr>
                </a:outerShdw>
              </a:effectLst>
            </a:rPr>
            <a:t>Haga del ahorro una prioridad
</a:t>
          </a:r>
          <a:endParaRPr lang="en-ZA" sz="2100" kern="1200" dirty="0">
            <a:effectLst>
              <a:outerShdw blurRad="38100" dist="38100" dir="2700000" algn="tl">
                <a:srgbClr val="000000">
                  <a:alpha val="43137"/>
                </a:srgbClr>
              </a:outerShdw>
            </a:effectLst>
          </a:endParaRPr>
        </a:p>
      </dsp:txBody>
      <dsp:txXfrm>
        <a:off x="2714641" y="608"/>
        <a:ext cx="2459978" cy="1475986"/>
      </dsp:txXfrm>
    </dsp:sp>
    <dsp:sp modelId="{FC3AFA28-4DA0-4369-90A5-EB4300FDEC42}">
      <dsp:nvSpPr>
        <dsp:cNvPr id="0" name=""/>
        <dsp:cNvSpPr/>
      </dsp:nvSpPr>
      <dsp:spPr>
        <a:xfrm>
          <a:off x="5420617" y="608"/>
          <a:ext cx="2459978" cy="14759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a:effectLst>
                <a:outerShdw blurRad="38100" dist="38100" dir="2700000" algn="tl">
                  <a:srgbClr val="000000">
                    <a:alpha val="43137"/>
                  </a:srgbClr>
                </a:outerShdw>
              </a:effectLst>
            </a:rPr>
            <a:t>El poder de la capitalización
</a:t>
          </a:r>
          <a:endParaRPr lang="en-ZA" sz="2100" kern="1200" dirty="0">
            <a:effectLst>
              <a:outerShdw blurRad="38100" dist="38100" dir="2700000" algn="tl">
                <a:srgbClr val="000000">
                  <a:alpha val="43137"/>
                </a:srgbClr>
              </a:outerShdw>
            </a:effectLst>
          </a:endParaRPr>
        </a:p>
      </dsp:txBody>
      <dsp:txXfrm>
        <a:off x="5420617" y="608"/>
        <a:ext cx="2459978" cy="1475986"/>
      </dsp:txXfrm>
    </dsp:sp>
    <dsp:sp modelId="{31F4B702-9F61-46EA-BF69-CF355441EA9E}">
      <dsp:nvSpPr>
        <dsp:cNvPr id="0" name=""/>
        <dsp:cNvSpPr/>
      </dsp:nvSpPr>
      <dsp:spPr>
        <a:xfrm>
          <a:off x="8126593" y="608"/>
          <a:ext cx="2459978" cy="14759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ZA" sz="2100" kern="1200" dirty="0" err="1">
              <a:effectLst>
                <a:outerShdw blurRad="38100" dist="38100" dir="2700000" algn="tl">
                  <a:srgbClr val="000000">
                    <a:alpha val="43137"/>
                  </a:srgbClr>
                </a:outerShdw>
              </a:effectLst>
            </a:rPr>
            <a:t>Entender</a:t>
          </a:r>
          <a:r>
            <a:rPr lang="en-ZA" sz="2100" kern="1200" dirty="0">
              <a:effectLst>
                <a:outerShdw blurRad="38100" dist="38100" dir="2700000" algn="tl">
                  <a:srgbClr val="000000">
                    <a:alpha val="43137"/>
                  </a:srgbClr>
                </a:outerShdw>
              </a:effectLst>
            </a:rPr>
            <a:t> </a:t>
          </a:r>
          <a:r>
            <a:rPr lang="en-ZA" sz="2100" kern="1200" dirty="0" err="1">
              <a:effectLst>
                <a:outerShdw blurRad="38100" dist="38100" dir="2700000" algn="tl">
                  <a:srgbClr val="000000">
                    <a:alpha val="43137"/>
                  </a:srgbClr>
                </a:outerShdw>
              </a:effectLst>
            </a:rPr>
            <a:t>el</a:t>
          </a:r>
          <a:r>
            <a:rPr lang="en-ZA" sz="2100" kern="1200" dirty="0">
              <a:effectLst>
                <a:outerShdw blurRad="38100" dist="38100" dir="2700000" algn="tl">
                  <a:srgbClr val="000000">
                    <a:alpha val="43137"/>
                  </a:srgbClr>
                </a:outerShdw>
              </a:effectLst>
            </a:rPr>
            <a:t> </a:t>
          </a:r>
          <a:r>
            <a:rPr lang="en-ZA" sz="2100" kern="1200" dirty="0" err="1">
              <a:effectLst>
                <a:outerShdw blurRad="38100" dist="38100" dir="2700000" algn="tl">
                  <a:srgbClr val="000000">
                    <a:alpha val="43137"/>
                  </a:srgbClr>
                </a:outerShdw>
              </a:effectLst>
            </a:rPr>
            <a:t>riesgo</a:t>
          </a:r>
          <a:r>
            <a:rPr lang="en-ZA" sz="2100" kern="1200" dirty="0">
              <a:effectLst>
                <a:outerShdw blurRad="38100" dist="38100" dir="2700000" algn="tl">
                  <a:srgbClr val="000000">
                    <a:alpha val="43137"/>
                  </a:srgbClr>
                </a:outerShdw>
              </a:effectLst>
            </a:rPr>
            <a:t>
</a:t>
          </a:r>
        </a:p>
      </dsp:txBody>
      <dsp:txXfrm>
        <a:off x="8126593" y="608"/>
        <a:ext cx="2459978" cy="1475986"/>
      </dsp:txXfrm>
    </dsp:sp>
    <dsp:sp modelId="{50DFAE23-BA2F-42BD-A27C-B8015461D997}">
      <dsp:nvSpPr>
        <dsp:cNvPr id="0" name=""/>
        <dsp:cNvSpPr/>
      </dsp:nvSpPr>
      <dsp:spPr>
        <a:xfrm>
          <a:off x="4067629" y="1722593"/>
          <a:ext cx="2459978" cy="14759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a:effectLst>
                <a:outerShdw blurRad="38100" dist="38100" dir="2700000" algn="tl">
                  <a:srgbClr val="000000">
                    <a:alpha val="43137"/>
                  </a:srgbClr>
                </a:outerShdw>
              </a:effectLst>
            </a:rPr>
            <a:t>Comprender la diversificación y la asignación de activos
</a:t>
          </a:r>
          <a:endParaRPr lang="en-ZA" sz="2100" kern="1200" dirty="0">
            <a:effectLst>
              <a:outerShdw blurRad="38100" dist="38100" dir="2700000" algn="tl">
                <a:srgbClr val="000000">
                  <a:alpha val="43137"/>
                </a:srgbClr>
              </a:outerShdw>
            </a:effectLst>
          </a:endParaRPr>
        </a:p>
      </dsp:txBody>
      <dsp:txXfrm>
        <a:off x="4067629" y="1722593"/>
        <a:ext cx="2459978" cy="14759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DFAE23-BA2F-42BD-A27C-B8015461D997}">
      <dsp:nvSpPr>
        <dsp:cNvPr id="0" name=""/>
        <dsp:cNvSpPr/>
      </dsp:nvSpPr>
      <dsp:spPr>
        <a:xfrm>
          <a:off x="1320265" y="123"/>
          <a:ext cx="2485845" cy="149150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ZA" sz="2100" kern="1200" dirty="0" err="1">
              <a:effectLst>
                <a:outerShdw blurRad="38100" dist="38100" dir="2700000" algn="tl">
                  <a:srgbClr val="000000">
                    <a:alpha val="43137"/>
                  </a:srgbClr>
                </a:outerShdw>
              </a:effectLst>
            </a:rPr>
            <a:t>Mantenga</a:t>
          </a:r>
          <a:r>
            <a:rPr lang="en-ZA" sz="2100" kern="1200" dirty="0">
              <a:effectLst>
                <a:outerShdw blurRad="38100" dist="38100" dir="2700000" algn="tl">
                  <a:srgbClr val="000000">
                    <a:alpha val="43137"/>
                  </a:srgbClr>
                </a:outerShdw>
              </a:effectLst>
            </a:rPr>
            <a:t> </a:t>
          </a:r>
          <a:r>
            <a:rPr lang="en-ZA" sz="2100" kern="1200" dirty="0" err="1">
              <a:effectLst>
                <a:outerShdw blurRad="38100" dist="38100" dir="2700000" algn="tl">
                  <a:srgbClr val="000000">
                    <a:alpha val="43137"/>
                  </a:srgbClr>
                </a:outerShdw>
              </a:effectLst>
            </a:rPr>
            <a:t>los</a:t>
          </a:r>
          <a:r>
            <a:rPr lang="en-ZA" sz="2100" kern="1200" dirty="0">
              <a:effectLst>
                <a:outerShdw blurRad="38100" dist="38100" dir="2700000" algn="tl">
                  <a:srgbClr val="000000">
                    <a:alpha val="43137"/>
                  </a:srgbClr>
                </a:outerShdw>
              </a:effectLst>
            </a:rPr>
            <a:t> </a:t>
          </a:r>
          <a:r>
            <a:rPr lang="en-ZA" sz="2100" kern="1200" dirty="0" err="1">
              <a:effectLst>
                <a:outerShdw blurRad="38100" dist="38100" dir="2700000" algn="tl">
                  <a:srgbClr val="000000">
                    <a:alpha val="43137"/>
                  </a:srgbClr>
                </a:outerShdw>
              </a:effectLst>
            </a:rPr>
            <a:t>costos</a:t>
          </a:r>
          <a:r>
            <a:rPr lang="en-ZA" sz="2100" kern="1200" dirty="0">
              <a:effectLst>
                <a:outerShdw blurRad="38100" dist="38100" dir="2700000" algn="tl">
                  <a:srgbClr val="000000">
                    <a:alpha val="43137"/>
                  </a:srgbClr>
                </a:outerShdw>
              </a:effectLst>
            </a:rPr>
            <a:t> </a:t>
          </a:r>
          <a:r>
            <a:rPr lang="en-ZA" sz="2100" kern="1200" dirty="0" err="1">
              <a:effectLst>
                <a:outerShdw blurRad="38100" dist="38100" dir="2700000" algn="tl">
                  <a:srgbClr val="000000">
                    <a:alpha val="43137"/>
                  </a:srgbClr>
                </a:outerShdw>
              </a:effectLst>
            </a:rPr>
            <a:t>bajos</a:t>
          </a:r>
          <a:r>
            <a:rPr lang="en-ZA" sz="2100" kern="1200" dirty="0">
              <a:effectLst>
                <a:outerShdw blurRad="38100" dist="38100" dir="2700000" algn="tl">
                  <a:srgbClr val="000000">
                    <a:alpha val="43137"/>
                  </a:srgbClr>
                </a:outerShdw>
              </a:effectLst>
            </a:rPr>
            <a:t>
</a:t>
          </a:r>
        </a:p>
      </dsp:txBody>
      <dsp:txXfrm>
        <a:off x="1320265" y="123"/>
        <a:ext cx="2485845" cy="1491507"/>
      </dsp:txXfrm>
    </dsp:sp>
    <dsp:sp modelId="{AF7530EE-1B17-45D1-8E1F-89490759E919}">
      <dsp:nvSpPr>
        <dsp:cNvPr id="0" name=""/>
        <dsp:cNvSpPr/>
      </dsp:nvSpPr>
      <dsp:spPr>
        <a:xfrm>
          <a:off x="4054695" y="123"/>
          <a:ext cx="2485845" cy="149150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a:effectLst>
                <a:outerShdw blurRad="38100" dist="38100" dir="2700000" algn="tl">
                  <a:srgbClr val="000000">
                    <a:alpha val="43137"/>
                  </a:srgbClr>
                </a:outerShdw>
              </a:effectLst>
            </a:rPr>
            <a:t>Comprender las estrategias de inversión clásicas
</a:t>
          </a:r>
          <a:endParaRPr lang="en-ZA" sz="2100" kern="1200" dirty="0">
            <a:effectLst>
              <a:outerShdw blurRad="38100" dist="38100" dir="2700000" algn="tl">
                <a:srgbClr val="000000">
                  <a:alpha val="43137"/>
                </a:srgbClr>
              </a:outerShdw>
            </a:effectLst>
          </a:endParaRPr>
        </a:p>
      </dsp:txBody>
      <dsp:txXfrm>
        <a:off x="4054695" y="123"/>
        <a:ext cx="2485845" cy="1491507"/>
      </dsp:txXfrm>
    </dsp:sp>
    <dsp:sp modelId="{49877031-60C5-403E-9FE8-07B472F34DD0}">
      <dsp:nvSpPr>
        <dsp:cNvPr id="0" name=""/>
        <dsp:cNvSpPr/>
      </dsp:nvSpPr>
      <dsp:spPr>
        <a:xfrm>
          <a:off x="6789125" y="123"/>
          <a:ext cx="2485845" cy="149150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ZA" sz="2100" kern="1200" dirty="0" err="1">
              <a:effectLst>
                <a:outerShdw blurRad="38100" dist="38100" dir="2700000" algn="tl">
                  <a:srgbClr val="000000">
                    <a:alpha val="43137"/>
                  </a:srgbClr>
                </a:outerShdw>
              </a:effectLst>
            </a:rPr>
            <a:t>Sé</a:t>
          </a:r>
          <a:r>
            <a:rPr lang="en-ZA" sz="2100" kern="1200" dirty="0">
              <a:effectLst>
                <a:outerShdw blurRad="38100" dist="38100" dir="2700000" algn="tl">
                  <a:srgbClr val="000000">
                    <a:alpha val="43137"/>
                  </a:srgbClr>
                </a:outerShdw>
              </a:effectLst>
            </a:rPr>
            <a:t> </a:t>
          </a:r>
          <a:r>
            <a:rPr lang="en-ZA" sz="2100" kern="1200" dirty="0" err="1">
              <a:effectLst>
                <a:outerShdw blurRad="38100" dist="38100" dir="2700000" algn="tl">
                  <a:srgbClr val="000000">
                    <a:alpha val="43137"/>
                  </a:srgbClr>
                </a:outerShdw>
              </a:effectLst>
            </a:rPr>
            <a:t>disciplinado</a:t>
          </a:r>
          <a:r>
            <a:rPr lang="en-ZA" sz="2100" kern="1200" dirty="0">
              <a:effectLst>
                <a:outerShdw blurRad="38100" dist="38100" dir="2700000" algn="tl">
                  <a:srgbClr val="000000">
                    <a:alpha val="43137"/>
                  </a:srgbClr>
                </a:outerShdw>
              </a:effectLst>
            </a:rPr>
            <a:t>
</a:t>
          </a:r>
        </a:p>
      </dsp:txBody>
      <dsp:txXfrm>
        <a:off x="6789125" y="123"/>
        <a:ext cx="2485845" cy="1491507"/>
      </dsp:txXfrm>
    </dsp:sp>
    <dsp:sp modelId="{8F61F95C-D1D1-4DC3-ACC8-D6B264150086}">
      <dsp:nvSpPr>
        <dsp:cNvPr id="0" name=""/>
        <dsp:cNvSpPr/>
      </dsp:nvSpPr>
      <dsp:spPr>
        <a:xfrm>
          <a:off x="2687480" y="1740215"/>
          <a:ext cx="2485845" cy="149150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err="1">
              <a:effectLst>
                <a:outerShdw blurRad="38100" dist="38100" dir="2700000" algn="tl">
                  <a:srgbClr val="000000">
                    <a:alpha val="43137"/>
                  </a:srgbClr>
                </a:outerShdw>
              </a:effectLst>
            </a:rPr>
            <a:t>Piensa</a:t>
          </a:r>
          <a:r>
            <a:rPr lang="en-GB" sz="2100" kern="1200" dirty="0">
              <a:effectLst>
                <a:outerShdw blurRad="38100" dist="38100" dir="2700000" algn="tl">
                  <a:srgbClr val="000000">
                    <a:alpha val="43137"/>
                  </a:srgbClr>
                </a:outerShdw>
              </a:effectLst>
            </a:rPr>
            <a:t> </a:t>
          </a:r>
          <a:r>
            <a:rPr lang="en-GB" sz="2100" kern="1200" dirty="0" err="1">
              <a:effectLst>
                <a:outerShdw blurRad="38100" dist="38100" dir="2700000" algn="tl">
                  <a:srgbClr val="000000">
                    <a:alpha val="43137"/>
                  </a:srgbClr>
                </a:outerShdw>
              </a:effectLst>
            </a:rPr>
            <a:t>como</a:t>
          </a:r>
          <a:r>
            <a:rPr lang="en-GB" sz="2100" kern="1200" dirty="0">
              <a:effectLst>
                <a:outerShdw blurRad="38100" dist="38100" dir="2700000" algn="tl">
                  <a:srgbClr val="000000">
                    <a:alpha val="43137"/>
                  </a:srgbClr>
                </a:outerShdw>
              </a:effectLst>
            </a:rPr>
            <a:t> un </a:t>
          </a:r>
          <a:r>
            <a:rPr lang="en-GB" sz="2100" kern="1200" dirty="0" err="1">
              <a:effectLst>
                <a:outerShdw blurRad="38100" dist="38100" dir="2700000" algn="tl">
                  <a:srgbClr val="000000">
                    <a:alpha val="43137"/>
                  </a:srgbClr>
                </a:outerShdw>
              </a:effectLst>
            </a:rPr>
            <a:t>propietario</a:t>
          </a:r>
          <a:r>
            <a:rPr lang="en-GB" sz="2100" kern="1200" dirty="0">
              <a:effectLst>
                <a:outerShdw blurRad="38100" dist="38100" dir="2700000" algn="tl">
                  <a:srgbClr val="000000">
                    <a:alpha val="43137"/>
                  </a:srgbClr>
                </a:outerShdw>
              </a:effectLst>
            </a:rPr>
            <a:t> o </a:t>
          </a:r>
          <a:r>
            <a:rPr lang="en-GB" sz="2100" kern="1200" dirty="0" err="1">
              <a:effectLst>
                <a:outerShdw blurRad="38100" dist="38100" dir="2700000" algn="tl">
                  <a:srgbClr val="000000">
                    <a:alpha val="43137"/>
                  </a:srgbClr>
                </a:outerShdw>
              </a:effectLst>
            </a:rPr>
            <a:t>prestamista</a:t>
          </a:r>
          <a:r>
            <a:rPr lang="en-GB" sz="2100" kern="1200" dirty="0">
              <a:effectLst>
                <a:outerShdw blurRad="38100" dist="38100" dir="2700000" algn="tl">
                  <a:srgbClr val="000000">
                    <a:alpha val="43137"/>
                  </a:srgbClr>
                </a:outerShdw>
              </a:effectLst>
            </a:rPr>
            <a:t>
</a:t>
          </a:r>
          <a:endParaRPr lang="en-ZA" sz="2100" kern="1200" dirty="0">
            <a:effectLst>
              <a:outerShdw blurRad="38100" dist="38100" dir="2700000" algn="tl">
                <a:srgbClr val="000000">
                  <a:alpha val="43137"/>
                </a:srgbClr>
              </a:outerShdw>
            </a:effectLst>
          </a:endParaRPr>
        </a:p>
      </dsp:txBody>
      <dsp:txXfrm>
        <a:off x="2687480" y="1740215"/>
        <a:ext cx="2485845" cy="1491507"/>
      </dsp:txXfrm>
    </dsp:sp>
    <dsp:sp modelId="{C9E968FF-29F9-4FA8-8B06-34BA27FE29EB}">
      <dsp:nvSpPr>
        <dsp:cNvPr id="0" name=""/>
        <dsp:cNvSpPr/>
      </dsp:nvSpPr>
      <dsp:spPr>
        <a:xfrm>
          <a:off x="5421910" y="1740215"/>
          <a:ext cx="2485845" cy="149150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a:effectLst>
                <a:outerShdw blurRad="38100" dist="38100" dir="2700000" algn="tl">
                  <a:srgbClr val="000000">
                    <a:alpha val="43137"/>
                  </a:srgbClr>
                </a:outerShdw>
              </a:effectLst>
            </a:rPr>
            <a:t>Si no lo entiendes, no inviertas en él
</a:t>
          </a:r>
          <a:endParaRPr lang="en-ZA" sz="2100" kern="1200" dirty="0">
            <a:effectLst>
              <a:outerShdw blurRad="38100" dist="38100" dir="2700000" algn="tl">
                <a:srgbClr val="000000">
                  <a:alpha val="43137"/>
                </a:srgbClr>
              </a:outerShdw>
            </a:effectLst>
          </a:endParaRPr>
        </a:p>
      </dsp:txBody>
      <dsp:txXfrm>
        <a:off x="5421910" y="1740215"/>
        <a:ext cx="2485845" cy="14915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9584CA-8895-43EE-A5F6-45427BC29474}">
      <dsp:nvSpPr>
        <dsp:cNvPr id="0" name=""/>
        <dsp:cNvSpPr/>
      </dsp:nvSpPr>
      <dsp:spPr>
        <a:xfrm>
          <a:off x="808072" y="1400"/>
          <a:ext cx="2633101" cy="157986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err="1">
              <a:effectLst>
                <a:outerShdw blurRad="38100" dist="38100" dir="2700000" algn="tl">
                  <a:srgbClr val="000000">
                    <a:alpha val="43137"/>
                  </a:srgbClr>
                </a:outerShdw>
              </a:effectLst>
            </a:rPr>
            <a:t>Cartera</a:t>
          </a:r>
          <a:r>
            <a:rPr lang="en-GB" sz="2200" kern="1200" dirty="0">
              <a:effectLst>
                <a:outerShdw blurRad="38100" dist="38100" dir="2700000" algn="tl">
                  <a:srgbClr val="000000">
                    <a:alpha val="43137"/>
                  </a:srgbClr>
                </a:outerShdw>
              </a:effectLst>
            </a:rPr>
            <a:t> digital de </a:t>
          </a:r>
          <a:r>
            <a:rPr lang="en-GB" sz="2200" kern="1200" dirty="0" err="1">
              <a:effectLst>
                <a:outerShdw blurRad="38100" dist="38100" dir="2700000" algn="tl">
                  <a:srgbClr val="000000">
                    <a:alpha val="43137"/>
                  </a:srgbClr>
                </a:outerShdw>
              </a:effectLst>
            </a:rPr>
            <a:t>conveniencia</a:t>
          </a:r>
          <a:r>
            <a:rPr lang="en-GB" sz="2200" kern="1200" dirty="0">
              <a:effectLst>
                <a:outerShdw blurRad="38100" dist="38100" dir="2700000" algn="tl">
                  <a:srgbClr val="000000">
                    <a:alpha val="43137"/>
                  </a:srgbClr>
                </a:outerShdw>
              </a:effectLst>
            </a:rPr>
            <a:t>, </a:t>
          </a:r>
          <a:r>
            <a:rPr lang="en-GB" sz="2200" kern="1200" dirty="0" err="1">
              <a:effectLst>
                <a:outerShdw blurRad="38100" dist="38100" dir="2700000" algn="tl">
                  <a:srgbClr val="000000">
                    <a:alpha val="43137"/>
                  </a:srgbClr>
                </a:outerShdw>
              </a:effectLst>
            </a:rPr>
            <a:t>como</a:t>
          </a:r>
          <a:r>
            <a:rPr lang="en-GB" sz="2200" kern="1200" dirty="0">
              <a:effectLst>
                <a:outerShdw blurRad="38100" dist="38100" dir="2700000" algn="tl">
                  <a:srgbClr val="000000">
                    <a:alpha val="43137"/>
                  </a:srgbClr>
                </a:outerShdw>
              </a:effectLst>
            </a:rPr>
            <a:t> Google Pay y  </a:t>
          </a:r>
          <a:r>
            <a:rPr lang="en-GB" sz="2200" kern="1200" dirty="0" err="1">
              <a:effectLst>
                <a:outerShdw blurRad="38100" dist="38100" dir="2700000" algn="tl">
                  <a:srgbClr val="000000">
                    <a:alpha val="43137"/>
                  </a:srgbClr>
                </a:outerShdw>
              </a:effectLst>
            </a:rPr>
            <a:t>ApplePay</a:t>
          </a:r>
          <a:endParaRPr lang="en-ZA" sz="2200" kern="1200" dirty="0">
            <a:effectLst>
              <a:outerShdw blurRad="38100" dist="38100" dir="2700000" algn="tl">
                <a:srgbClr val="000000">
                  <a:alpha val="43137"/>
                </a:srgbClr>
              </a:outerShdw>
            </a:effectLst>
          </a:endParaRPr>
        </a:p>
      </dsp:txBody>
      <dsp:txXfrm>
        <a:off x="808072" y="1400"/>
        <a:ext cx="2633101" cy="1579861"/>
      </dsp:txXfrm>
    </dsp:sp>
    <dsp:sp modelId="{5527BCA8-5116-4C07-87DE-5A2702452727}">
      <dsp:nvSpPr>
        <dsp:cNvPr id="0" name=""/>
        <dsp:cNvSpPr/>
      </dsp:nvSpPr>
      <dsp:spPr>
        <a:xfrm>
          <a:off x="3704485" y="1400"/>
          <a:ext cx="2633101" cy="157986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ZA" sz="2200" kern="1200" dirty="0" err="1">
              <a:effectLst>
                <a:outerShdw blurRad="38100" dist="38100" dir="2700000" algn="tl">
                  <a:srgbClr val="000000">
                    <a:alpha val="43137"/>
                  </a:srgbClr>
                </a:outerShdw>
              </a:effectLst>
            </a:rPr>
            <a:t>Donaciones</a:t>
          </a:r>
          <a:r>
            <a:rPr lang="en-ZA" sz="2200" kern="1200" dirty="0">
              <a:effectLst>
                <a:outerShdw blurRad="38100" dist="38100" dir="2700000" algn="tl">
                  <a:srgbClr val="000000">
                    <a:alpha val="43137"/>
                  </a:srgbClr>
                </a:outerShdw>
              </a:effectLst>
            </a:rPr>
            <a:t> de </a:t>
          </a:r>
          <a:r>
            <a:rPr lang="en-ZA" sz="2200" kern="1200" dirty="0" err="1">
              <a:effectLst>
                <a:outerShdw blurRad="38100" dist="38100" dir="2700000" algn="tl">
                  <a:srgbClr val="000000">
                    <a:alpha val="43137"/>
                  </a:srgbClr>
                </a:outerShdw>
              </a:effectLst>
            </a:rPr>
            <a:t>criptomonedas</a:t>
          </a:r>
          <a:r>
            <a:rPr lang="en-ZA" sz="2200" kern="1200" dirty="0">
              <a:effectLst>
                <a:outerShdw blurRad="38100" dist="38100" dir="2700000" algn="tl">
                  <a:srgbClr val="000000">
                    <a:alpha val="43137"/>
                  </a:srgbClr>
                </a:outerShdw>
              </a:effectLst>
            </a:rPr>
            <a:t>
</a:t>
          </a:r>
        </a:p>
      </dsp:txBody>
      <dsp:txXfrm>
        <a:off x="3704485" y="1400"/>
        <a:ext cx="2633101" cy="1579861"/>
      </dsp:txXfrm>
    </dsp:sp>
    <dsp:sp modelId="{077117AC-B612-48FB-96F6-36CEF78C4336}">
      <dsp:nvSpPr>
        <dsp:cNvPr id="0" name=""/>
        <dsp:cNvSpPr/>
      </dsp:nvSpPr>
      <dsp:spPr>
        <a:xfrm>
          <a:off x="6600897" y="1400"/>
          <a:ext cx="2633101" cy="157986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S" sz="2200" kern="1200" dirty="0">
              <a:effectLst>
                <a:outerShdw blurRad="38100" dist="38100" dir="2700000" algn="tl">
                  <a:srgbClr val="000000">
                    <a:alpha val="43137"/>
                  </a:srgbClr>
                </a:outerShdw>
              </a:effectLst>
            </a:rPr>
            <a:t>Aplicaciones de pago de confianza, como PayPal y </a:t>
          </a:r>
          <a:r>
            <a:rPr lang="es-ES" sz="2200" kern="1200" dirty="0" err="1">
              <a:effectLst>
                <a:outerShdw blurRad="38100" dist="38100" dir="2700000" algn="tl">
                  <a:srgbClr val="000000">
                    <a:alpha val="43137"/>
                  </a:srgbClr>
                </a:outerShdw>
              </a:effectLst>
            </a:rPr>
            <a:t>Venmo</a:t>
          </a:r>
          <a:r>
            <a:rPr lang="es-ES" sz="2200" kern="1200" dirty="0">
              <a:effectLst>
                <a:outerShdw blurRad="38100" dist="38100" dir="2700000" algn="tl">
                  <a:srgbClr val="000000">
                    <a:alpha val="43137"/>
                  </a:srgbClr>
                </a:outerShdw>
              </a:effectLst>
            </a:rPr>
            <a:t>
</a:t>
          </a:r>
          <a:endParaRPr lang="en-ZA" sz="2200" kern="1200" dirty="0">
            <a:effectLst>
              <a:outerShdw blurRad="38100" dist="38100" dir="2700000" algn="tl">
                <a:srgbClr val="000000">
                  <a:alpha val="43137"/>
                </a:srgbClr>
              </a:outerShdw>
            </a:effectLst>
          </a:endParaRPr>
        </a:p>
      </dsp:txBody>
      <dsp:txXfrm>
        <a:off x="6600897" y="1400"/>
        <a:ext cx="2633101" cy="15798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246C51-F2BD-47EC-A689-144DE7A886DA}">
      <dsp:nvSpPr>
        <dsp:cNvPr id="0" name=""/>
        <dsp:cNvSpPr/>
      </dsp:nvSpPr>
      <dsp:spPr>
        <a:xfrm>
          <a:off x="542131" y="415"/>
          <a:ext cx="2071687" cy="207168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4012" tIns="30480" rIns="114012" bIns="3048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rgbClr val="000000"/>
              </a:solidFill>
            </a:rPr>
            <a:t>Facebook</a:t>
          </a:r>
        </a:p>
      </dsp:txBody>
      <dsp:txXfrm>
        <a:off x="845523" y="303807"/>
        <a:ext cx="1464903" cy="1464903"/>
      </dsp:txXfrm>
    </dsp:sp>
    <dsp:sp modelId="{8D62BDB7-4584-4537-93A0-BCFA98136EE6}">
      <dsp:nvSpPr>
        <dsp:cNvPr id="0" name=""/>
        <dsp:cNvSpPr/>
      </dsp:nvSpPr>
      <dsp:spPr>
        <a:xfrm>
          <a:off x="2199481" y="415"/>
          <a:ext cx="2071687" cy="207168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4012" tIns="30480" rIns="114012" bIns="3048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rgbClr val="000000"/>
              </a:solidFill>
            </a:rPr>
            <a:t>Instagram</a:t>
          </a:r>
        </a:p>
      </dsp:txBody>
      <dsp:txXfrm>
        <a:off x="2502873" y="303807"/>
        <a:ext cx="1464903" cy="1464903"/>
      </dsp:txXfrm>
    </dsp:sp>
    <dsp:sp modelId="{E3C96E50-BE4C-41C4-AC18-E4E44561ED5D}">
      <dsp:nvSpPr>
        <dsp:cNvPr id="0" name=""/>
        <dsp:cNvSpPr/>
      </dsp:nvSpPr>
      <dsp:spPr>
        <a:xfrm>
          <a:off x="3856831" y="415"/>
          <a:ext cx="2071687" cy="207168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4012" tIns="30480" rIns="114012" bIns="3048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rgbClr val="000000"/>
              </a:solidFill>
            </a:rPr>
            <a:t>Twitter</a:t>
          </a:r>
        </a:p>
      </dsp:txBody>
      <dsp:txXfrm>
        <a:off x="4160223" y="303807"/>
        <a:ext cx="1464903" cy="1464903"/>
      </dsp:txXfrm>
    </dsp:sp>
    <dsp:sp modelId="{A2E7BB03-D843-435E-BC9F-1A938B629C21}">
      <dsp:nvSpPr>
        <dsp:cNvPr id="0" name=""/>
        <dsp:cNvSpPr/>
      </dsp:nvSpPr>
      <dsp:spPr>
        <a:xfrm>
          <a:off x="5514181" y="415"/>
          <a:ext cx="2071687" cy="207168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4012" tIns="30480" rIns="114012" bIns="3048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rgbClr val="000000"/>
              </a:solidFill>
            </a:rPr>
            <a:t>TikTok</a:t>
          </a:r>
        </a:p>
      </dsp:txBody>
      <dsp:txXfrm>
        <a:off x="5817573" y="303807"/>
        <a:ext cx="1464903" cy="14649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59C0AA-521E-4F4D-9824-E3243D534222}">
      <dsp:nvSpPr>
        <dsp:cNvPr id="0" name=""/>
        <dsp:cNvSpPr/>
      </dsp:nvSpPr>
      <dsp:spPr>
        <a:xfrm>
          <a:off x="2985" y="782893"/>
          <a:ext cx="2368552" cy="14211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ZA"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n-ZA" sz="2400" kern="1200" dirty="0" err="1">
              <a:effectLst>
                <a:outerShdw blurRad="38100" dist="38100" dir="2700000" algn="tl">
                  <a:srgbClr val="000000">
                    <a:alpha val="43137"/>
                  </a:srgbClr>
                </a:outerShdw>
              </a:effectLst>
            </a:rPr>
            <a:t>Mejore</a:t>
          </a:r>
          <a:r>
            <a:rPr lang="en-ZA" sz="2400" kern="1200" dirty="0">
              <a:effectLst>
                <a:outerShdw blurRad="38100" dist="38100" dir="2700000" algn="tl">
                  <a:srgbClr val="000000">
                    <a:alpha val="43137"/>
                  </a:srgbClr>
                </a:outerShdw>
              </a:effectLst>
            </a:rPr>
            <a:t> la </a:t>
          </a:r>
          <a:r>
            <a:rPr lang="en-ZA" sz="2400" kern="1200" dirty="0" err="1">
              <a:effectLst>
                <a:outerShdw blurRad="38100" dist="38100" dir="2700000" algn="tl">
                  <a:srgbClr val="000000">
                    <a:alpha val="43137"/>
                  </a:srgbClr>
                </a:outerShdw>
              </a:effectLst>
            </a:rPr>
            <a:t>retención</a:t>
          </a:r>
          <a:r>
            <a:rPr lang="en-ZA" sz="2400" kern="1200" dirty="0">
              <a:effectLst>
                <a:outerShdw blurRad="38100" dist="38100" dir="2700000" algn="tl">
                  <a:srgbClr val="000000">
                    <a:alpha val="43137"/>
                  </a:srgbClr>
                </a:outerShdw>
              </a:effectLst>
            </a:rPr>
            <a:t>
</a:t>
          </a:r>
        </a:p>
      </dsp:txBody>
      <dsp:txXfrm>
        <a:off x="2985" y="782893"/>
        <a:ext cx="2368552" cy="1421131"/>
      </dsp:txXfrm>
    </dsp:sp>
    <dsp:sp modelId="{E6A2AF48-ED3A-4771-9798-67FEB4513485}">
      <dsp:nvSpPr>
        <dsp:cNvPr id="0" name=""/>
        <dsp:cNvSpPr/>
      </dsp:nvSpPr>
      <dsp:spPr>
        <a:xfrm>
          <a:off x="2608393" y="782893"/>
          <a:ext cx="2368552" cy="14211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s-ES"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s-ES" sz="2400" kern="1200" dirty="0">
              <a:effectLst>
                <a:outerShdw blurRad="38100" dist="38100" dir="2700000" algn="tl">
                  <a:srgbClr val="000000">
                    <a:alpha val="43137"/>
                  </a:srgbClr>
                </a:outerShdw>
              </a:effectLst>
            </a:rPr>
            <a:t>Reduzca la carga de trabajo
</a:t>
          </a:r>
          <a:endParaRPr lang="en-ZA" sz="2400" kern="1200" dirty="0">
            <a:effectLst>
              <a:outerShdw blurRad="38100" dist="38100" dir="2700000" algn="tl">
                <a:srgbClr val="000000">
                  <a:alpha val="43137"/>
                </a:srgbClr>
              </a:outerShdw>
            </a:effectLst>
          </a:endParaRPr>
        </a:p>
      </dsp:txBody>
      <dsp:txXfrm>
        <a:off x="2608393" y="782893"/>
        <a:ext cx="2368552" cy="1421131"/>
      </dsp:txXfrm>
    </dsp:sp>
    <dsp:sp modelId="{B704CA32-7526-40DD-8867-F19CF536ABA8}">
      <dsp:nvSpPr>
        <dsp:cNvPr id="0" name=""/>
        <dsp:cNvSpPr/>
      </dsp:nvSpPr>
      <dsp:spPr>
        <a:xfrm>
          <a:off x="5213802" y="782893"/>
          <a:ext cx="2368552" cy="14211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ZA"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n-ZA" sz="2400" kern="1200" dirty="0" err="1">
              <a:effectLst>
                <a:outerShdw blurRad="38100" dist="38100" dir="2700000" algn="tl">
                  <a:srgbClr val="000000">
                    <a:alpha val="43137"/>
                  </a:srgbClr>
                </a:outerShdw>
              </a:effectLst>
            </a:rPr>
            <a:t>Aumentar</a:t>
          </a:r>
          <a:r>
            <a:rPr lang="en-ZA" sz="2400" kern="1200" dirty="0">
              <a:effectLst>
                <a:outerShdw blurRad="38100" dist="38100" dir="2700000" algn="tl">
                  <a:srgbClr val="000000">
                    <a:alpha val="43137"/>
                  </a:srgbClr>
                </a:outerShdw>
              </a:effectLst>
            </a:rPr>
            <a:t> la </a:t>
          </a:r>
          <a:r>
            <a:rPr lang="en-ZA" sz="2400" kern="1200" dirty="0" err="1">
              <a:effectLst>
                <a:outerShdw blurRad="38100" dist="38100" dir="2700000" algn="tl">
                  <a:srgbClr val="000000">
                    <a:alpha val="43137"/>
                  </a:srgbClr>
                </a:outerShdw>
              </a:effectLst>
            </a:rPr>
            <a:t>adquisición</a:t>
          </a:r>
          <a:r>
            <a:rPr lang="en-ZA" sz="2400" kern="1200" dirty="0">
              <a:effectLst>
                <a:outerShdw blurRad="38100" dist="38100" dir="2700000" algn="tl">
                  <a:srgbClr val="000000">
                    <a:alpha val="43137"/>
                  </a:srgbClr>
                </a:outerShdw>
              </a:effectLst>
            </a:rPr>
            <a:t>
</a:t>
          </a:r>
        </a:p>
      </dsp:txBody>
      <dsp:txXfrm>
        <a:off x="5213802" y="782893"/>
        <a:ext cx="2368552" cy="1421131"/>
      </dsp:txXfrm>
    </dsp:sp>
    <dsp:sp modelId="{513004BD-6634-453D-B12A-B17405400E25}">
      <dsp:nvSpPr>
        <dsp:cNvPr id="0" name=""/>
        <dsp:cNvSpPr/>
      </dsp:nvSpPr>
      <dsp:spPr>
        <a:xfrm>
          <a:off x="7819210" y="782893"/>
          <a:ext cx="2368552" cy="14211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ZA"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n-ZA" sz="2400" kern="1200" dirty="0" err="1">
              <a:effectLst>
                <a:outerShdw blurRad="38100" dist="38100" dir="2700000" algn="tl">
                  <a:srgbClr val="000000">
                    <a:alpha val="43137"/>
                  </a:srgbClr>
                </a:outerShdw>
              </a:effectLst>
            </a:rPr>
            <a:t>Mejore</a:t>
          </a:r>
          <a:r>
            <a:rPr lang="en-ZA" sz="2400" kern="1200" dirty="0">
              <a:effectLst>
                <a:outerShdw blurRad="38100" dist="38100" dir="2700000" algn="tl">
                  <a:srgbClr val="000000">
                    <a:alpha val="43137"/>
                  </a:srgbClr>
                </a:outerShdw>
              </a:effectLst>
            </a:rPr>
            <a:t> la </a:t>
          </a:r>
          <a:r>
            <a:rPr lang="en-ZA" sz="2400" kern="1200" dirty="0" err="1">
              <a:effectLst>
                <a:outerShdw blurRad="38100" dist="38100" dir="2700000" algn="tl">
                  <a:srgbClr val="000000">
                    <a:alpha val="43137"/>
                  </a:srgbClr>
                </a:outerShdw>
              </a:effectLst>
            </a:rPr>
            <a:t>adaptabilidad</a:t>
          </a:r>
          <a:r>
            <a:rPr lang="en-ZA" sz="2400" kern="1200" dirty="0">
              <a:effectLst>
                <a:outerShdw blurRad="38100" dist="38100" dir="2700000" algn="tl">
                  <a:srgbClr val="000000">
                    <a:alpha val="43137"/>
                  </a:srgbClr>
                </a:outerShdw>
              </a:effectLst>
            </a:rPr>
            <a:t>
</a:t>
          </a:r>
        </a:p>
      </dsp:txBody>
      <dsp:txXfrm>
        <a:off x="7819210" y="782893"/>
        <a:ext cx="2368552" cy="142113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46A44-115A-45C1-84B9-966FB117F780}">
      <dsp:nvSpPr>
        <dsp:cNvPr id="0" name=""/>
        <dsp:cNvSpPr/>
      </dsp:nvSpPr>
      <dsp:spPr>
        <a:xfrm>
          <a:off x="625988" y="68"/>
          <a:ext cx="2172851" cy="130371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Tx/>
            <a:buSzTx/>
            <a:buFont typeface="Arial" panose="020B0604020202020204" pitchFamily="34" charset="0"/>
            <a:buNone/>
          </a:pPr>
          <a:r>
            <a:rPr kumimoji="0" lang="en-GB" sz="2400" b="0" i="0" u="sng"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Classy</a:t>
          </a:r>
          <a:endParaRPr lang="en-ZA" sz="2400" kern="1200" dirty="0">
            <a:effectLst>
              <a:outerShdw blurRad="38100" dist="38100" dir="2700000" algn="tl">
                <a:srgbClr val="000000">
                  <a:alpha val="43137"/>
                </a:srgbClr>
              </a:outerShdw>
            </a:effectLst>
          </a:endParaRPr>
        </a:p>
      </dsp:txBody>
      <dsp:txXfrm>
        <a:off x="625988" y="68"/>
        <a:ext cx="2172851" cy="1303710"/>
      </dsp:txXfrm>
    </dsp:sp>
    <dsp:sp modelId="{0358AE2C-E118-43B0-A535-19D35BA2C5CA}">
      <dsp:nvSpPr>
        <dsp:cNvPr id="0" name=""/>
        <dsp:cNvSpPr/>
      </dsp:nvSpPr>
      <dsp:spPr>
        <a:xfrm>
          <a:off x="3016124" y="68"/>
          <a:ext cx="2172851" cy="130371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First Giving</a:t>
          </a:r>
          <a:endParaRPr kumimoji="0" lang="en-GB" sz="2400" b="0" i="0" u="none"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sp:txBody>
      <dsp:txXfrm>
        <a:off x="3016124" y="68"/>
        <a:ext cx="2172851" cy="1303710"/>
      </dsp:txXfrm>
    </dsp:sp>
    <dsp:sp modelId="{A6CB702D-3F7A-48CA-926A-0B2904E47F38}">
      <dsp:nvSpPr>
        <dsp:cNvPr id="0" name=""/>
        <dsp:cNvSpPr/>
      </dsp:nvSpPr>
      <dsp:spPr>
        <a:xfrm>
          <a:off x="5406261" y="68"/>
          <a:ext cx="2172851" cy="130371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3">
                <a:extLst>
                  <a:ext uri="{A12FA001-AC4F-418D-AE19-62706E023703}">
                    <ahyp:hlinkClr xmlns:ahyp="http://schemas.microsoft.com/office/drawing/2018/hyperlinkcolor" val="tx"/>
                  </a:ext>
                </a:extLst>
              </a:hlinkClick>
            </a:rPr>
            <a:t>Mobile Cause</a:t>
          </a:r>
          <a:endParaRPr kumimoji="0" lang="en-GB" sz="2400" b="0" i="0" u="none"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sp:txBody>
      <dsp:txXfrm>
        <a:off x="5406261" y="68"/>
        <a:ext cx="2172851" cy="1303710"/>
      </dsp:txXfrm>
    </dsp:sp>
    <dsp:sp modelId="{36542EBD-8805-47D7-89FB-27AC1DCDB76C}">
      <dsp:nvSpPr>
        <dsp:cNvPr id="0" name=""/>
        <dsp:cNvSpPr/>
      </dsp:nvSpPr>
      <dsp:spPr>
        <a:xfrm>
          <a:off x="7796398" y="68"/>
          <a:ext cx="2172851" cy="130371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4">
                <a:extLst>
                  <a:ext uri="{A12FA001-AC4F-418D-AE19-62706E023703}">
                    <ahyp:hlinkClr xmlns:ahyp="http://schemas.microsoft.com/office/drawing/2018/hyperlinkcolor" val="tx"/>
                  </a:ext>
                </a:extLst>
              </a:hlinkClick>
            </a:rPr>
            <a:t>Qgiv</a:t>
          </a:r>
          <a:endParaRPr kumimoji="0" lang="en-GB" sz="2400" b="0" i="0" u="none"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sp:txBody>
      <dsp:txXfrm>
        <a:off x="7796398" y="68"/>
        <a:ext cx="2172851" cy="1303710"/>
      </dsp:txXfrm>
    </dsp:sp>
    <dsp:sp modelId="{B22C46C9-54C6-4720-9822-1C0CBBD13DF3}">
      <dsp:nvSpPr>
        <dsp:cNvPr id="0" name=""/>
        <dsp:cNvSpPr/>
      </dsp:nvSpPr>
      <dsp:spPr>
        <a:xfrm>
          <a:off x="3016124" y="1521064"/>
          <a:ext cx="2172851" cy="130371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5">
                <a:extLst>
                  <a:ext uri="{A12FA001-AC4F-418D-AE19-62706E023703}">
                    <ahyp:hlinkClr xmlns:ahyp="http://schemas.microsoft.com/office/drawing/2018/hyperlinkcolor" val="tx"/>
                  </a:ext>
                </a:extLst>
              </a:hlinkClick>
            </a:rPr>
            <a:t>Crowdrise</a:t>
          </a:r>
          <a:endParaRPr kumimoji="0" lang="en-GB" sz="2400" b="0" i="0" u="none"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sp:txBody>
      <dsp:txXfrm>
        <a:off x="3016124" y="1521064"/>
        <a:ext cx="2172851" cy="1303710"/>
      </dsp:txXfrm>
    </dsp:sp>
    <dsp:sp modelId="{C6EAA20B-5FBF-4689-B72B-71CCB75B4F1F}">
      <dsp:nvSpPr>
        <dsp:cNvPr id="0" name=""/>
        <dsp:cNvSpPr/>
      </dsp:nvSpPr>
      <dsp:spPr>
        <a:xfrm>
          <a:off x="5406261" y="1521064"/>
          <a:ext cx="2172851" cy="130371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6">
                <a:extLst>
                  <a:ext uri="{A12FA001-AC4F-418D-AE19-62706E023703}">
                    <ahyp:hlinkClr xmlns:ahyp="http://schemas.microsoft.com/office/drawing/2018/hyperlinkcolor" val="tx"/>
                  </a:ext>
                </a:extLst>
              </a:hlinkClick>
            </a:rPr>
            <a:t>CauseVox</a:t>
          </a:r>
          <a:endParaRPr kumimoji="0" lang="en-GB" sz="2400" b="0" i="0" u="none"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sp:txBody>
      <dsp:txXfrm>
        <a:off x="5406261" y="1521064"/>
        <a:ext cx="2172851" cy="13037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EAA20B-5FBF-4689-B72B-71CCB75B4F1F}">
      <dsp:nvSpPr>
        <dsp:cNvPr id="0" name=""/>
        <dsp:cNvSpPr/>
      </dsp:nvSpPr>
      <dsp:spPr>
        <a:xfrm>
          <a:off x="492513" y="537"/>
          <a:ext cx="2234933" cy="134095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Salsa Labs </a:t>
          </a:r>
          <a:endParaRPr kumimoji="0" lang="en-GB" sz="2400" b="0" i="0" u="none"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sp:txBody>
      <dsp:txXfrm>
        <a:off x="492513" y="537"/>
        <a:ext cx="2234933" cy="1340959"/>
      </dsp:txXfrm>
    </dsp:sp>
    <dsp:sp modelId="{3B7EB71C-66D3-4003-AFDB-BA0F28B2A111}">
      <dsp:nvSpPr>
        <dsp:cNvPr id="0" name=""/>
        <dsp:cNvSpPr/>
      </dsp:nvSpPr>
      <dsp:spPr>
        <a:xfrm>
          <a:off x="2950939" y="537"/>
          <a:ext cx="2234933" cy="134095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Neon </a:t>
          </a:r>
          <a:endParaRPr kumimoji="0" lang="en-GB" sz="2400" b="0" i="0" u="none"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sp:txBody>
      <dsp:txXfrm>
        <a:off x="2950939" y="537"/>
        <a:ext cx="2234933" cy="1340959"/>
      </dsp:txXfrm>
    </dsp:sp>
    <dsp:sp modelId="{185DCC05-83D4-41D2-A542-D307A069F3CB}">
      <dsp:nvSpPr>
        <dsp:cNvPr id="0" name=""/>
        <dsp:cNvSpPr/>
      </dsp:nvSpPr>
      <dsp:spPr>
        <a:xfrm>
          <a:off x="5409365" y="537"/>
          <a:ext cx="2234933" cy="134095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3">
                <a:extLst>
                  <a:ext uri="{A12FA001-AC4F-418D-AE19-62706E023703}">
                    <ahyp:hlinkClr xmlns:ahyp="http://schemas.microsoft.com/office/drawing/2018/hyperlinkcolor" val="tx"/>
                  </a:ext>
                </a:extLst>
              </a:hlinkClick>
            </a:rPr>
            <a:t>Bloomerang</a:t>
          </a:r>
          <a:endParaRPr kumimoji="0" lang="en-GB" sz="2400" b="0" i="0" u="none"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sp:txBody>
      <dsp:txXfrm>
        <a:off x="5409365" y="537"/>
        <a:ext cx="2234933" cy="1340959"/>
      </dsp:txXfrm>
    </dsp:sp>
    <dsp:sp modelId="{D2E7D006-3E22-4C14-8BA6-33475B10DCC6}">
      <dsp:nvSpPr>
        <dsp:cNvPr id="0" name=""/>
        <dsp:cNvSpPr/>
      </dsp:nvSpPr>
      <dsp:spPr>
        <a:xfrm>
          <a:off x="7867791" y="537"/>
          <a:ext cx="2234933" cy="134095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4">
                <a:extLst>
                  <a:ext uri="{A12FA001-AC4F-418D-AE19-62706E023703}">
                    <ahyp:hlinkClr xmlns:ahyp="http://schemas.microsoft.com/office/drawing/2018/hyperlinkcolor" val="tx"/>
                  </a:ext>
                </a:extLst>
              </a:hlinkClick>
            </a:rPr>
            <a:t>EveryAction</a:t>
          </a:r>
          <a:endParaRPr kumimoji="0" lang="en-GB" sz="2400" b="0" i="0" u="none"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sp:txBody>
      <dsp:txXfrm>
        <a:off x="7867791" y="537"/>
        <a:ext cx="2234933" cy="1340959"/>
      </dsp:txXfrm>
    </dsp:sp>
    <dsp:sp modelId="{7FE32BFA-7254-45A7-9995-C42A5489F0CC}">
      <dsp:nvSpPr>
        <dsp:cNvPr id="0" name=""/>
        <dsp:cNvSpPr/>
      </dsp:nvSpPr>
      <dsp:spPr>
        <a:xfrm>
          <a:off x="4180152" y="1564990"/>
          <a:ext cx="2234933" cy="134095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5">
                <a:extLst>
                  <a:ext uri="{A12FA001-AC4F-418D-AE19-62706E023703}">
                    <ahyp:hlinkClr xmlns:ahyp="http://schemas.microsoft.com/office/drawing/2018/hyperlinkcolor" val="tx"/>
                  </a:ext>
                </a:extLst>
              </a:hlinkClick>
            </a:rPr>
            <a:t>Double the Donation</a:t>
          </a:r>
          <a:endParaRPr kumimoji="0" lang="en-GB" sz="2400" b="0" i="0" u="none"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sp:txBody>
      <dsp:txXfrm>
        <a:off x="4180152" y="1564990"/>
        <a:ext cx="2234933" cy="134095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08FDC7-14E1-4715-A8EC-7BBF84E29424}">
      <dsp:nvSpPr>
        <dsp:cNvPr id="0" name=""/>
        <dsp:cNvSpPr/>
      </dsp:nvSpPr>
      <dsp:spPr>
        <a:xfrm>
          <a:off x="2788" y="403227"/>
          <a:ext cx="3627001" cy="240322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ZA" sz="2400" b="0" kern="1200" dirty="0" err="1">
              <a:effectLst>
                <a:outerShdw blurRad="38100" dist="38100" dir="2700000" algn="tl">
                  <a:srgbClr val="000000">
                    <a:alpha val="43137"/>
                  </a:srgbClr>
                </a:outerShdw>
              </a:effectLst>
            </a:rPr>
            <a:t>Donaciones</a:t>
          </a:r>
          <a:r>
            <a:rPr lang="en-ZA" sz="2400" b="0" kern="1200" dirty="0">
              <a:effectLst>
                <a:outerShdw blurRad="38100" dist="38100" dir="2700000" algn="tl">
                  <a:srgbClr val="000000">
                    <a:alpha val="43137"/>
                  </a:srgbClr>
                </a:outerShdw>
              </a:effectLst>
            </a:rPr>
            <a:t> </a:t>
          </a:r>
          <a:r>
            <a:rPr lang="en-ZA" sz="2400" b="0" kern="1200" dirty="0" err="1">
              <a:effectLst>
                <a:outerShdw blurRad="38100" dist="38100" dir="2700000" algn="tl">
                  <a:srgbClr val="000000">
                    <a:alpha val="43137"/>
                  </a:srgbClr>
                </a:outerShdw>
              </a:effectLst>
            </a:rPr>
            <a:t>individuales</a:t>
          </a:r>
          <a:endParaRPr lang="en-ZA" sz="2400" b="0" kern="1200" dirty="0">
            <a:effectLst>
              <a:outerShdw blurRad="38100" dist="38100" dir="2700000" algn="tl">
                <a:srgbClr val="000000">
                  <a:alpha val="43137"/>
                </a:srgbClr>
              </a:outerShdw>
            </a:effectLst>
          </a:endParaRPr>
        </a:p>
        <a:p>
          <a:pPr marL="228600" lvl="1" indent="-228600" algn="l" defTabSz="1066800">
            <a:lnSpc>
              <a:spcPct val="90000"/>
            </a:lnSpc>
            <a:spcBef>
              <a:spcPct val="0"/>
            </a:spcBef>
            <a:spcAft>
              <a:spcPct val="15000"/>
            </a:spcAft>
            <a:buChar char="•"/>
          </a:pPr>
          <a:r>
            <a:rPr lang="en-ZA" sz="2400" kern="1200" dirty="0" err="1"/>
            <a:t>Donaciones</a:t>
          </a:r>
          <a:r>
            <a:rPr lang="en-ZA" sz="2400" kern="1200" dirty="0"/>
            <a:t> </a:t>
          </a:r>
          <a:r>
            <a:rPr lang="en-ZA" sz="2400" kern="1200" dirty="0" err="1"/>
            <a:t>en</a:t>
          </a:r>
          <a:r>
            <a:rPr lang="en-ZA" sz="2400" kern="1200" dirty="0"/>
            <a:t> </a:t>
          </a:r>
          <a:r>
            <a:rPr lang="en-ZA" sz="2400" kern="1200" dirty="0" err="1"/>
            <a:t>línea</a:t>
          </a:r>
          <a:endParaRPr lang="en-ZA" sz="2400" kern="1200" dirty="0"/>
        </a:p>
        <a:p>
          <a:pPr marL="228600" lvl="1" indent="-228600" algn="l" defTabSz="1066800">
            <a:lnSpc>
              <a:spcPct val="90000"/>
            </a:lnSpc>
            <a:spcBef>
              <a:spcPct val="0"/>
            </a:spcBef>
            <a:spcAft>
              <a:spcPct val="15000"/>
            </a:spcAft>
            <a:buChar char="•"/>
          </a:pPr>
          <a:r>
            <a:rPr lang="en-ZA" sz="2400" kern="1200" dirty="0" err="1"/>
            <a:t>Donaciones</a:t>
          </a:r>
          <a:r>
            <a:rPr lang="en-ZA" sz="2400" kern="1200" dirty="0"/>
            <a:t> </a:t>
          </a:r>
          <a:r>
            <a:rPr lang="en-ZA" sz="2400" kern="1200" dirty="0" err="1"/>
            <a:t>mensuales</a:t>
          </a:r>
          <a:endParaRPr lang="en-ZA" sz="2400" kern="1200" dirty="0"/>
        </a:p>
        <a:p>
          <a:pPr marL="228600" lvl="1" indent="-228600" algn="l" defTabSz="1066800">
            <a:lnSpc>
              <a:spcPct val="90000"/>
            </a:lnSpc>
            <a:spcBef>
              <a:spcPct val="0"/>
            </a:spcBef>
            <a:spcAft>
              <a:spcPct val="15000"/>
            </a:spcAft>
            <a:buChar char="•"/>
          </a:pPr>
          <a:r>
            <a:rPr lang="es-ES" sz="2400" kern="1200" dirty="0"/>
            <a:t>Recaudación de fondos P2P</a:t>
          </a:r>
          <a:endParaRPr lang="en-ZA" sz="2400" kern="1200" dirty="0"/>
        </a:p>
        <a:p>
          <a:pPr marL="228600" lvl="1" indent="-228600" algn="l" defTabSz="1066800">
            <a:lnSpc>
              <a:spcPct val="90000"/>
            </a:lnSpc>
            <a:spcBef>
              <a:spcPct val="0"/>
            </a:spcBef>
            <a:spcAft>
              <a:spcPct val="15000"/>
            </a:spcAft>
            <a:buChar char="•"/>
          </a:pPr>
          <a:r>
            <a:rPr lang="en-ZA" sz="2400" kern="1200" dirty="0" err="1"/>
            <a:t>Principales</a:t>
          </a:r>
          <a:r>
            <a:rPr lang="en-ZA" sz="2400" kern="1200" dirty="0"/>
            <a:t> </a:t>
          </a:r>
          <a:r>
            <a:rPr lang="en-ZA" sz="2400" kern="1200" dirty="0" err="1"/>
            <a:t>donantes</a:t>
          </a:r>
          <a:endParaRPr lang="en-ZA" sz="2400" kern="1200" dirty="0"/>
        </a:p>
      </dsp:txBody>
      <dsp:txXfrm>
        <a:off x="2788" y="403227"/>
        <a:ext cx="3627001" cy="2403224"/>
      </dsp:txXfrm>
    </dsp:sp>
    <dsp:sp modelId="{C1B0457E-316D-4378-BCA3-6A2D4086E0E0}">
      <dsp:nvSpPr>
        <dsp:cNvPr id="0" name=""/>
        <dsp:cNvSpPr/>
      </dsp:nvSpPr>
      <dsp:spPr>
        <a:xfrm>
          <a:off x="3987792" y="1000688"/>
          <a:ext cx="2064675" cy="12083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Patrocinios</a:t>
          </a:r>
          <a:endPar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endParaRPr>
        </a:p>
      </dsp:txBody>
      <dsp:txXfrm>
        <a:off x="3987792" y="1000688"/>
        <a:ext cx="2064675" cy="1208303"/>
      </dsp:txXfrm>
    </dsp:sp>
    <dsp:sp modelId="{22620518-6D42-4C00-ACA6-1E6541209537}">
      <dsp:nvSpPr>
        <dsp:cNvPr id="0" name=""/>
        <dsp:cNvSpPr/>
      </dsp:nvSpPr>
      <dsp:spPr>
        <a:xfrm>
          <a:off x="6410471" y="1010375"/>
          <a:ext cx="1911987" cy="118892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Subvenciones</a:t>
          </a:r>
          <a:endPar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endParaRPr>
        </a:p>
      </dsp:txBody>
      <dsp:txXfrm>
        <a:off x="6410471" y="1010375"/>
        <a:ext cx="1911987" cy="1188928"/>
      </dsp:txXfrm>
    </dsp:sp>
    <dsp:sp modelId="{B6AE99D0-9381-4257-9F77-A059CFED5455}">
      <dsp:nvSpPr>
        <dsp:cNvPr id="0" name=""/>
        <dsp:cNvSpPr/>
      </dsp:nvSpPr>
      <dsp:spPr>
        <a:xfrm>
          <a:off x="8680461" y="1010375"/>
          <a:ext cx="1911987" cy="118892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Eventos</a:t>
          </a:r>
          <a:endPar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endParaRPr>
        </a:p>
      </dsp:txBody>
      <dsp:txXfrm>
        <a:off x="8680461" y="1010375"/>
        <a:ext cx="1911987" cy="1188928"/>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9/21/2023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‹Nº›</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46</a:t>
            </a:fld>
            <a:endParaRPr lang="en-US"/>
          </a:p>
        </p:txBody>
      </p:sp>
    </p:spTree>
    <p:extLst>
      <p:ext uri="{BB962C8B-B14F-4D97-AF65-F5344CB8AC3E}">
        <p14:creationId xmlns:p14="http://schemas.microsoft.com/office/powerpoint/2010/main" val="308998125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88847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17579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9782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525843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598859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35688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37425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42746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50150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282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47</a:t>
            </a:fld>
            <a:endParaRPr lang="en-US"/>
          </a:p>
        </p:txBody>
      </p:sp>
    </p:spTree>
    <p:extLst>
      <p:ext uri="{BB962C8B-B14F-4D97-AF65-F5344CB8AC3E}">
        <p14:creationId xmlns:p14="http://schemas.microsoft.com/office/powerpoint/2010/main" val="178737164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652061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85668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10940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88008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40747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609870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36948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85622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68964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280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48</a:t>
            </a:fld>
            <a:endParaRPr lang="en-US"/>
          </a:p>
        </p:txBody>
      </p:sp>
    </p:spTree>
    <p:extLst>
      <p:ext uri="{BB962C8B-B14F-4D97-AF65-F5344CB8AC3E}">
        <p14:creationId xmlns:p14="http://schemas.microsoft.com/office/powerpoint/2010/main" val="239371298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11317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387214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519082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86446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228859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60912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06929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376552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89730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160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49</a:t>
            </a:fld>
            <a:endParaRPr lang="en-US"/>
          </a:p>
        </p:txBody>
      </p:sp>
    </p:spTree>
    <p:extLst>
      <p:ext uri="{BB962C8B-B14F-4D97-AF65-F5344CB8AC3E}">
        <p14:creationId xmlns:p14="http://schemas.microsoft.com/office/powerpoint/2010/main" val="359387900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25619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00983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474146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47956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76304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03430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760471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62494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603441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468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50</a:t>
            </a:fld>
            <a:endParaRPr lang="en-US"/>
          </a:p>
        </p:txBody>
      </p:sp>
    </p:spTree>
    <p:extLst>
      <p:ext uri="{BB962C8B-B14F-4D97-AF65-F5344CB8AC3E}">
        <p14:creationId xmlns:p14="http://schemas.microsoft.com/office/powerpoint/2010/main" val="111877315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08365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367615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93529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99018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885104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99826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69018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04159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06874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398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51</a:t>
            </a:fld>
            <a:endParaRPr lang="en-US"/>
          </a:p>
        </p:txBody>
      </p:sp>
    </p:spTree>
    <p:extLst>
      <p:ext uri="{BB962C8B-B14F-4D97-AF65-F5344CB8AC3E}">
        <p14:creationId xmlns:p14="http://schemas.microsoft.com/office/powerpoint/2010/main" val="325765885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405097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2887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776786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54046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870579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897276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91006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153952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47320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2946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52</a:t>
            </a:fld>
            <a:endParaRPr lang="en-US"/>
          </a:p>
        </p:txBody>
      </p:sp>
    </p:spTree>
    <p:extLst>
      <p:ext uri="{BB962C8B-B14F-4D97-AF65-F5344CB8AC3E}">
        <p14:creationId xmlns:p14="http://schemas.microsoft.com/office/powerpoint/2010/main" val="344113650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18675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63445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18434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55973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33236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22097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26093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04550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11569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465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53</a:t>
            </a:fld>
            <a:endParaRPr lang="en-US"/>
          </a:p>
        </p:txBody>
      </p:sp>
    </p:spTree>
    <p:extLst>
      <p:ext uri="{BB962C8B-B14F-4D97-AF65-F5344CB8AC3E}">
        <p14:creationId xmlns:p14="http://schemas.microsoft.com/office/powerpoint/2010/main" val="259777353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913297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13165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222</a:t>
            </a:fld>
            <a:endParaRPr lang="en-US"/>
          </a:p>
        </p:txBody>
      </p:sp>
    </p:spTree>
    <p:extLst>
      <p:ext uri="{BB962C8B-B14F-4D97-AF65-F5344CB8AC3E}">
        <p14:creationId xmlns:p14="http://schemas.microsoft.com/office/powerpoint/2010/main" val="717219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54</a:t>
            </a:fld>
            <a:endParaRPr lang="en-US"/>
          </a:p>
        </p:txBody>
      </p:sp>
    </p:spTree>
    <p:extLst>
      <p:ext uri="{BB962C8B-B14F-4D97-AF65-F5344CB8AC3E}">
        <p14:creationId xmlns:p14="http://schemas.microsoft.com/office/powerpoint/2010/main" val="2045158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55</a:t>
            </a:fld>
            <a:endParaRPr lang="en-US"/>
          </a:p>
        </p:txBody>
      </p:sp>
    </p:spTree>
    <p:extLst>
      <p:ext uri="{BB962C8B-B14F-4D97-AF65-F5344CB8AC3E}">
        <p14:creationId xmlns:p14="http://schemas.microsoft.com/office/powerpoint/2010/main" val="3929002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6468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852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9738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531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311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9889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412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40317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13900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79359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584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35151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1080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4101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7384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698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4803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7122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6709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2361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3519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129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26</a:t>
            </a:fld>
            <a:endParaRPr lang="en-US"/>
          </a:p>
        </p:txBody>
      </p:sp>
    </p:spTree>
    <p:extLst>
      <p:ext uri="{BB962C8B-B14F-4D97-AF65-F5344CB8AC3E}">
        <p14:creationId xmlns:p14="http://schemas.microsoft.com/office/powerpoint/2010/main" val="35313729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6584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0612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89271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74164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59985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092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9194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766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0305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123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27</a:t>
            </a:fld>
            <a:endParaRPr lang="en-US"/>
          </a:p>
        </p:txBody>
      </p:sp>
    </p:spTree>
    <p:extLst>
      <p:ext uri="{BB962C8B-B14F-4D97-AF65-F5344CB8AC3E}">
        <p14:creationId xmlns:p14="http://schemas.microsoft.com/office/powerpoint/2010/main" val="22468589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1048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79408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05468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3104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4973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5770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1403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1516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65901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420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41</a:t>
            </a:fld>
            <a:endParaRPr lang="en-US"/>
          </a:p>
        </p:txBody>
      </p:sp>
    </p:spTree>
    <p:extLst>
      <p:ext uri="{BB962C8B-B14F-4D97-AF65-F5344CB8AC3E}">
        <p14:creationId xmlns:p14="http://schemas.microsoft.com/office/powerpoint/2010/main" val="23852504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50194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96013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1281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3921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85687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9865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2494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9868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4415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903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42</a:t>
            </a:fld>
            <a:endParaRPr lang="en-US"/>
          </a:p>
        </p:txBody>
      </p:sp>
    </p:spTree>
    <p:extLst>
      <p:ext uri="{BB962C8B-B14F-4D97-AF65-F5344CB8AC3E}">
        <p14:creationId xmlns:p14="http://schemas.microsoft.com/office/powerpoint/2010/main" val="22393044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70374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3968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020983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30710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13222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2474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2582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566703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02359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615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43</a:t>
            </a:fld>
            <a:endParaRPr lang="en-US"/>
          </a:p>
        </p:txBody>
      </p:sp>
    </p:spTree>
    <p:extLst>
      <p:ext uri="{BB962C8B-B14F-4D97-AF65-F5344CB8AC3E}">
        <p14:creationId xmlns:p14="http://schemas.microsoft.com/office/powerpoint/2010/main" val="17020927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3051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342927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463690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700135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23528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508627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79899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33936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79600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116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45</a:t>
            </a:fld>
            <a:endParaRPr lang="en-US"/>
          </a:p>
        </p:txBody>
      </p:sp>
    </p:spTree>
    <p:extLst>
      <p:ext uri="{BB962C8B-B14F-4D97-AF65-F5344CB8AC3E}">
        <p14:creationId xmlns:p14="http://schemas.microsoft.com/office/powerpoint/2010/main" val="32188930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529797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489922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44009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69014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116890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404334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77754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14513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75318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213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D0D6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rgbClr val="000000"/>
                </a:solidFill>
                <a:effectLst/>
                <a:latin typeface="+mn-lt"/>
                <a:ea typeface="+mn-ea"/>
                <a:cs typeface="+mn-cs"/>
                <a:sym typeface="Quattrocento Sans"/>
              </a:rPr>
              <a:t>FONT TYPEFACE &amp; SIZE</a:t>
            </a:r>
            <a:endParaRPr lang="en-IE" sz="3600" baseline="0" dirty="0">
              <a:solidFill>
                <a:srgbClr val="000000"/>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rgbClr val="000000"/>
                </a:solidFill>
                <a:effectLst/>
                <a:latin typeface="+mn-lt"/>
                <a:ea typeface="+mn-ea"/>
                <a:cs typeface="+mn-cs"/>
              </a:rPr>
              <a:t>PLEASE</a:t>
            </a:r>
            <a:r>
              <a:rPr lang="en-IE" sz="3000" b="0" i="0" u="none" strike="noStrike" kern="1200" baseline="0" dirty="0">
                <a:solidFill>
                  <a:srgbClr val="000000"/>
                </a:solidFill>
                <a:effectLst/>
                <a:latin typeface="+mn-lt"/>
                <a:ea typeface="+mn-ea"/>
                <a:cs typeface="+mn-cs"/>
              </a:rPr>
              <a:t> ENSURE TO KEEP FONTS AS PER THE LAYOUT</a:t>
            </a:r>
            <a:endParaRPr lang="en-IE" sz="3000" b="0" i="0" u="none" strike="noStrike" kern="1200" dirty="0">
              <a:solidFill>
                <a:srgbClr val="000000"/>
              </a:solidFill>
              <a:effectLst/>
              <a:latin typeface="+mn-lt"/>
              <a:ea typeface="+mn-ea"/>
              <a:cs typeface="+mn-cs"/>
            </a:endParaRPr>
          </a:p>
          <a:p>
            <a:pPr fontAlgn="base"/>
            <a:endParaRPr lang="en-IE" sz="3000" b="0" i="0" u="none" strike="noStrike" kern="1200" dirty="0">
              <a:solidFill>
                <a:srgbClr val="000000"/>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rgbClr val="000000"/>
                </a:solidFill>
                <a:effectLst/>
                <a:latin typeface="+mn-lt"/>
                <a:ea typeface="+mn-ea"/>
                <a:cs typeface="+mn-cs"/>
              </a:rPr>
              <a:t>48 point </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Divider</a:t>
            </a:r>
            <a:r>
              <a:rPr lang="en-IE" sz="3000" b="0" i="0" u="none" strike="noStrike" kern="1200" baseline="0" dirty="0">
                <a:solidFill>
                  <a:srgbClr val="000000"/>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rgbClr val="000000"/>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36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30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	</a:t>
            </a:r>
            <a:r>
              <a:rPr lang="en-IE" sz="3000" b="0" i="0" u="none" strike="noStrike" kern="1200" baseline="0" dirty="0">
                <a:solidFill>
                  <a:srgbClr val="000000"/>
                </a:solidFill>
                <a:effectLst/>
                <a:latin typeface="+mn-lt"/>
                <a:ea typeface="+mn-ea"/>
                <a:cs typeface="+mn-cs"/>
              </a:rPr>
              <a:t>       </a:t>
            </a:r>
            <a:r>
              <a:rPr lang="en-IE" sz="3000" b="0" i="0" u="none" strike="noStrike" kern="1200" dirty="0">
                <a:solidFill>
                  <a:srgbClr val="000000"/>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24 point</a:t>
            </a:r>
            <a:r>
              <a:rPr lang="en-IE" sz="3000" b="0" i="0" u="none" strike="noStrike" kern="1200" baseline="0" dirty="0">
                <a:solidFill>
                  <a:srgbClr val="000000"/>
                </a:solidFill>
                <a:effectLst/>
                <a:latin typeface="+mn-lt"/>
                <a:ea typeface="+mn-ea"/>
                <a:cs typeface="+mn-cs"/>
              </a:rPr>
              <a:t>  -  </a:t>
            </a:r>
            <a:r>
              <a:rPr lang="en-IE" sz="3000" b="0" i="0" u="none" strike="noStrike" kern="1200" baseline="0" dirty="0">
                <a:solidFill>
                  <a:srgbClr val="000000"/>
                </a:solidFill>
                <a:effectLst/>
                <a:latin typeface="+mn-lt"/>
                <a:ea typeface="Quattrocento Sans"/>
                <a:cs typeface="Quattrocento Sans"/>
                <a:sym typeface="Quattrocento Sans"/>
              </a:rPr>
              <a:t>Main </a:t>
            </a:r>
            <a:r>
              <a:rPr lang="en-IE" sz="3000" b="0" i="0" u="none" strike="noStrike" kern="1200" dirty="0">
                <a:solidFill>
                  <a:srgbClr val="000000"/>
                </a:solidFill>
                <a:effectLst/>
                <a:latin typeface="+mn-lt"/>
                <a:ea typeface="+mn-ea"/>
                <a:cs typeface="+mn-cs"/>
              </a:rPr>
              <a:t>Text Body </a:t>
            </a:r>
            <a:endParaRPr lang="en-US" sz="3000" dirty="0">
              <a:solidFill>
                <a:srgbClr val="000000"/>
              </a:solidFill>
            </a:endParaRPr>
          </a:p>
          <a:p>
            <a:pPr fontAlgn="base"/>
            <a:endParaRPr lang="en-IE" sz="3000" b="0" i="0" u="none" strike="noStrike" kern="1200" dirty="0">
              <a:solidFill>
                <a:srgbClr val="000000"/>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rgbClr val="000000"/>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rgbClr val="000000"/>
                </a:solidFill>
                <a:effectLst/>
                <a:latin typeface="+mn-lt"/>
                <a:ea typeface="+mn-ea"/>
                <a:cs typeface="+mn-cs"/>
                <a:sym typeface="Quattrocento Sans"/>
              </a:rPr>
              <a:t>Leader SEEDS </a:t>
            </a:r>
            <a:r>
              <a:rPr lang="en-IE" sz="2400" b="0" i="0" u="none" strike="noStrike" kern="1200" baseline="0" dirty="0">
                <a:solidFill>
                  <a:srgbClr val="000000"/>
                </a:solidFill>
                <a:effectLst/>
                <a:latin typeface="+mn-lt"/>
                <a:ea typeface="+mn-ea"/>
                <a:cs typeface="+mn-cs"/>
                <a:sym typeface="Quattrocento Sans"/>
              </a:rPr>
              <a:t>PowerPoint is</a:t>
            </a:r>
            <a:r>
              <a:rPr lang="is-IS" sz="2400" b="0" i="0" u="none" strike="noStrike" kern="1200" baseline="0" dirty="0">
                <a:solidFill>
                  <a:srgbClr val="000000"/>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rgbClr val="000000"/>
              </a:solidFill>
              <a:effectLst/>
              <a:latin typeface="+mn-lt"/>
              <a:ea typeface="+mn-ea"/>
              <a:cs typeface="+mn-cs"/>
              <a:sym typeface="Quattrocento Sans"/>
            </a:endParaRPr>
          </a:p>
          <a:p>
            <a:pPr fontAlgn="base"/>
            <a:endParaRPr lang="en-IE" sz="2400" b="0" i="0" u="none" strike="noStrike" kern="1200" baseline="0" dirty="0">
              <a:solidFill>
                <a:srgbClr val="000000"/>
              </a:solidFill>
              <a:effectLst/>
              <a:latin typeface="+mn-lt"/>
              <a:ea typeface="+mn-ea"/>
              <a:cs typeface="+mn-cs"/>
              <a:sym typeface="Quattrocento Sans"/>
            </a:endParaRPr>
          </a:p>
          <a:p>
            <a:pPr fontAlgn="base"/>
            <a:r>
              <a:rPr lang="en-IE" sz="3600" b="1" i="1" baseline="0" dirty="0">
                <a:solidFill>
                  <a:srgbClr val="000000"/>
                </a:solidFill>
                <a:latin typeface="+mn-lt"/>
                <a:ea typeface="Quattrocento Sans"/>
                <a:cs typeface="Quattrocento Sans"/>
                <a:sym typeface="Quattrocento Sans"/>
              </a:rPr>
              <a:t>Calibri</a:t>
            </a:r>
            <a:endParaRPr lang="en-IE" sz="3600" baseline="0" dirty="0">
              <a:solidFill>
                <a:srgbClr val="000000"/>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rgbClr val="000000"/>
                </a:solidFill>
                <a:effectLst/>
                <a:latin typeface="+mn-lt"/>
                <a:ea typeface="+mn-ea"/>
                <a:cs typeface="+mn-cs"/>
              </a:rPr>
              <a:t>*** </a:t>
            </a:r>
            <a:r>
              <a:rPr lang="en-IE" sz="2400" b="1" kern="1200" dirty="0">
                <a:solidFill>
                  <a:srgbClr val="000000"/>
                </a:solidFill>
                <a:effectLst/>
                <a:latin typeface="+mn-lt"/>
                <a:ea typeface="+mn-ea"/>
                <a:cs typeface="+mn-cs"/>
              </a:rPr>
              <a:t>PLEASE DELETE THIS INSTRUCTION SLIDE BEFORE PRESENTING FINAL PRESENTATION </a:t>
            </a:r>
            <a:r>
              <a:rPr lang="en-IE" sz="2400" kern="1200" dirty="0">
                <a:solidFill>
                  <a:srgbClr val="000000"/>
                </a:solidFill>
                <a:effectLst/>
                <a:latin typeface="+mn-lt"/>
                <a:ea typeface="+mn-ea"/>
                <a:cs typeface="+mn-cs"/>
              </a:rPr>
              <a:t>*** </a:t>
            </a:r>
            <a:endParaRPr lang="en-US" sz="2400" kern="1200" dirty="0">
              <a:solidFill>
                <a:srgbClr val="000000"/>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036428" y="-2380550"/>
            <a:ext cx="6146707"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AE0D2"/>
          </a:solidFill>
          <a:ln w="24491" cap="flat">
            <a:noFill/>
            <a:prstDash val="solid"/>
            <a:miter/>
          </a:ln>
        </p:spPr>
        <p:txBody>
          <a:bodyPr wrap="square" rtlCol="0" anchor="ctr">
            <a:noAutofit/>
          </a:bodyPr>
          <a:lstStyle/>
          <a:p>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rgbClr val="000000"/>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rgbClr val="000000"/>
                </a:solidFill>
                <a:latin typeface="+mn-lt"/>
              </a:defRPr>
            </a:lvl1pPr>
          </a:lstStyle>
          <a:p>
            <a:pPr lvl="0"/>
            <a:r>
              <a:rPr lang="en-US" dirty="0"/>
              <a:t>01</a:t>
            </a:r>
          </a:p>
        </p:txBody>
      </p:sp>
      <p:pic>
        <p:nvPicPr>
          <p:cNvPr id="44" name="Picture 43">
            <a:extLst>
              <a:ext uri="{FF2B5EF4-FFF2-40B4-BE49-F238E27FC236}">
                <a16:creationId xmlns:a16="http://schemas.microsoft.com/office/drawing/2014/main" id="{AB8B6C1E-4A8E-6298-C7AB-20B9FB1E66E9}"/>
              </a:ext>
            </a:extLst>
          </p:cNvPr>
          <p:cNvPicPr>
            <a:picLocks noChangeAspect="1"/>
          </p:cNvPicPr>
          <p:nvPr userDrawn="1"/>
        </p:nvPicPr>
        <p:blipFill rotWithShape="1">
          <a:blip r:embed="rId2"/>
          <a:srcRect l="52584" t="30583" r="10722" b="33364"/>
          <a:stretch/>
        </p:blipFill>
        <p:spPr>
          <a:xfrm>
            <a:off x="292977" y="3429000"/>
            <a:ext cx="2996920" cy="2944648"/>
          </a:xfrm>
          <a:prstGeom prst="rect">
            <a:avLst/>
          </a:prstGeom>
        </p:spPr>
      </p:pic>
    </p:spTree>
    <p:extLst>
      <p:ext uri="{BB962C8B-B14F-4D97-AF65-F5344CB8AC3E}">
        <p14:creationId xmlns:p14="http://schemas.microsoft.com/office/powerpoint/2010/main" val="220412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028507"/>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201447"/>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0013" y="130886"/>
            <a:ext cx="3821987" cy="5978288"/>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9119231" y="1080299"/>
            <a:ext cx="2281593" cy="4048579"/>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4108775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41" name="Freeform 140">
            <a:extLst>
              <a:ext uri="{FF2B5EF4-FFF2-40B4-BE49-F238E27FC236}">
                <a16:creationId xmlns:a16="http://schemas.microsoft.com/office/drawing/2014/main" id="{2EBA44FF-91D5-9C66-972E-47D379BB3EC5}"/>
              </a:ext>
            </a:extLst>
          </p:cNvPr>
          <p:cNvSpPr/>
          <p:nvPr userDrawn="1"/>
        </p:nvSpPr>
        <p:spPr>
          <a:xfrm>
            <a:off x="3929244" y="485453"/>
            <a:ext cx="8011997" cy="5260027"/>
          </a:xfrm>
          <a:custGeom>
            <a:avLst/>
            <a:gdLst>
              <a:gd name="connsiteX0" fmla="*/ 0 w 8011997"/>
              <a:gd name="connsiteY0" fmla="*/ 0 h 5260027"/>
              <a:gd name="connsiteX1" fmla="*/ 5470419 w 8011997"/>
              <a:gd name="connsiteY1" fmla="*/ 0 h 5260027"/>
              <a:gd name="connsiteX2" fmla="*/ 5494683 w 8011997"/>
              <a:gd name="connsiteY2" fmla="*/ 1082 h 5260027"/>
              <a:gd name="connsiteX3" fmla="*/ 6860542 w 8011997"/>
              <a:gd name="connsiteY3" fmla="*/ 1082 h 5260027"/>
              <a:gd name="connsiteX4" fmla="*/ 8011997 w 8011997"/>
              <a:gd name="connsiteY4" fmla="*/ 1019288 h 5260027"/>
              <a:gd name="connsiteX5" fmla="*/ 8011997 w 8011997"/>
              <a:gd name="connsiteY5" fmla="*/ 5260027 h 5260027"/>
              <a:gd name="connsiteX6" fmla="*/ 3080946 w 8011997"/>
              <a:gd name="connsiteY6" fmla="*/ 5260027 h 5260027"/>
              <a:gd name="connsiteX7" fmla="*/ 3056743 w 8011997"/>
              <a:gd name="connsiteY7" fmla="*/ 5258945 h 5260027"/>
              <a:gd name="connsiteX8" fmla="*/ 1690823 w 8011997"/>
              <a:gd name="connsiteY8" fmla="*/ 5258945 h 5260027"/>
              <a:gd name="connsiteX9" fmla="*/ 0 w 8011997"/>
              <a:gd name="connsiteY9" fmla="*/ 3763790 h 526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997" h="5260027">
                <a:moveTo>
                  <a:pt x="0" y="0"/>
                </a:moveTo>
                <a:lnTo>
                  <a:pt x="5470419" y="0"/>
                </a:lnTo>
                <a:lnTo>
                  <a:pt x="5494683" y="1082"/>
                </a:lnTo>
                <a:lnTo>
                  <a:pt x="6860542" y="1082"/>
                </a:lnTo>
                <a:cubicBezTo>
                  <a:pt x="7496874" y="1082"/>
                  <a:pt x="8011997" y="456595"/>
                  <a:pt x="8011997" y="1019288"/>
                </a:cubicBezTo>
                <a:lnTo>
                  <a:pt x="8011997" y="5260027"/>
                </a:lnTo>
                <a:lnTo>
                  <a:pt x="3080946" y="5260027"/>
                </a:lnTo>
                <a:lnTo>
                  <a:pt x="3056743" y="5258945"/>
                </a:lnTo>
                <a:lnTo>
                  <a:pt x="1690823" y="5258945"/>
                </a:lnTo>
                <a:cubicBezTo>
                  <a:pt x="757537" y="5258945"/>
                  <a:pt x="0" y="4589073"/>
                  <a:pt x="0" y="3763790"/>
                </a:cubicBez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7" name="Freeform 36">
            <a:extLst>
              <a:ext uri="{FF2B5EF4-FFF2-40B4-BE49-F238E27FC236}">
                <a16:creationId xmlns:a16="http://schemas.microsoft.com/office/drawing/2014/main" id="{B66C74BC-9567-9849-8573-F27A29B72F69}"/>
              </a:ext>
            </a:extLst>
          </p:cNvPr>
          <p:cNvSpPr/>
          <p:nvPr userDrawn="1"/>
        </p:nvSpPr>
        <p:spPr>
          <a:xfrm>
            <a:off x="3228000" y="2178786"/>
            <a:ext cx="8964000" cy="144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262757" y="3684778"/>
            <a:ext cx="3195486" cy="731140"/>
          </a:xfrm>
          <a:prstGeom prst="rect">
            <a:avLst/>
          </a:prstGeom>
        </p:spPr>
        <p:txBody>
          <a:bodyPr anchor="ctr">
            <a:normAutofit/>
          </a:bodyPr>
          <a:lstStyle>
            <a:lvl1pPr marL="0" indent="0" algn="r">
              <a:buNone/>
              <a:defRPr sz="2800" baseline="0">
                <a:solidFill>
                  <a:srgbClr val="000000"/>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262757" y="2875202"/>
            <a:ext cx="3195485" cy="837258"/>
          </a:xfrm>
          <a:prstGeom prst="rect">
            <a:avLst/>
          </a:prstGeom>
        </p:spPr>
        <p:txBody>
          <a:bodyPr anchor="ctr">
            <a:normAutofit/>
          </a:bodyPr>
          <a:lstStyle>
            <a:lvl1pPr marL="0" indent="0" algn="ctr">
              <a:buNone/>
              <a:defRPr sz="5000" baseline="0">
                <a:solidFill>
                  <a:srgbClr val="000000"/>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456007" y="5907510"/>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37" name="Picture 136">
            <a:extLst>
              <a:ext uri="{FF2B5EF4-FFF2-40B4-BE49-F238E27FC236}">
                <a16:creationId xmlns:a16="http://schemas.microsoft.com/office/drawing/2014/main" id="{157F5430-83EA-A52A-8825-6D8CF03D3F17}"/>
              </a:ext>
            </a:extLst>
          </p:cNvPr>
          <p:cNvPicPr>
            <a:picLocks noChangeAspect="1"/>
          </p:cNvPicPr>
          <p:nvPr userDrawn="1"/>
        </p:nvPicPr>
        <p:blipFill rotWithShape="1">
          <a:blip r:embed="rId3"/>
          <a:srcRect l="52584" t="30583" r="10722" b="33364"/>
          <a:stretch/>
        </p:blipFill>
        <p:spPr>
          <a:xfrm>
            <a:off x="472216" y="485453"/>
            <a:ext cx="2996920" cy="2944648"/>
          </a:xfrm>
          <a:prstGeom prst="rect">
            <a:avLst/>
          </a:prstGeom>
        </p:spPr>
      </p:pic>
      <p:sp>
        <p:nvSpPr>
          <p:cNvPr id="144" name="Freeform 143">
            <a:extLst>
              <a:ext uri="{FF2B5EF4-FFF2-40B4-BE49-F238E27FC236}">
                <a16:creationId xmlns:a16="http://schemas.microsoft.com/office/drawing/2014/main" id="{DF9027E3-349A-F107-EB73-B10BB0BC99E7}"/>
              </a:ext>
            </a:extLst>
          </p:cNvPr>
          <p:cNvSpPr/>
          <p:nvPr userDrawn="1"/>
        </p:nvSpPr>
        <p:spPr>
          <a:xfrm>
            <a:off x="-74645" y="5349180"/>
            <a:ext cx="6101044" cy="727928"/>
          </a:xfrm>
          <a:custGeom>
            <a:avLst/>
            <a:gdLst>
              <a:gd name="connsiteX0" fmla="*/ 0 w 6101044"/>
              <a:gd name="connsiteY0" fmla="*/ 0 h 727928"/>
              <a:gd name="connsiteX1" fmla="*/ 1235526 w 6101044"/>
              <a:gd name="connsiteY1" fmla="*/ 0 h 727928"/>
              <a:gd name="connsiteX2" fmla="*/ 4471731 w 6101044"/>
              <a:gd name="connsiteY2" fmla="*/ 0 h 727928"/>
              <a:gd name="connsiteX3" fmla="*/ 5707257 w 6101044"/>
              <a:gd name="connsiteY3" fmla="*/ 0 h 727928"/>
              <a:gd name="connsiteX4" fmla="*/ 6101044 w 6101044"/>
              <a:gd name="connsiteY4" fmla="*/ 393878 h 727928"/>
              <a:gd name="connsiteX5" fmla="*/ 6101044 w 6101044"/>
              <a:gd name="connsiteY5" fmla="*/ 727928 h 727928"/>
              <a:gd name="connsiteX6" fmla="*/ 4865518 w 6101044"/>
              <a:gd name="connsiteY6" fmla="*/ 727928 h 727928"/>
              <a:gd name="connsiteX7" fmla="*/ 1235526 w 6101044"/>
              <a:gd name="connsiteY7" fmla="*/ 727928 h 727928"/>
              <a:gd name="connsiteX8" fmla="*/ 0 w 6101044"/>
              <a:gd name="connsiteY8" fmla="*/ 727928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1044" h="727928">
                <a:moveTo>
                  <a:pt x="0" y="0"/>
                </a:moveTo>
                <a:lnTo>
                  <a:pt x="1235526" y="0"/>
                </a:lnTo>
                <a:lnTo>
                  <a:pt x="4471731" y="0"/>
                </a:lnTo>
                <a:lnTo>
                  <a:pt x="5707257" y="0"/>
                </a:lnTo>
                <a:cubicBezTo>
                  <a:pt x="5924090" y="0"/>
                  <a:pt x="6101044" y="176996"/>
                  <a:pt x="6101044" y="393878"/>
                </a:cubicBezTo>
                <a:lnTo>
                  <a:pt x="6101044" y="727928"/>
                </a:lnTo>
                <a:lnTo>
                  <a:pt x="4865518" y="727928"/>
                </a:lnTo>
                <a:lnTo>
                  <a:pt x="1235526" y="727928"/>
                </a:lnTo>
                <a:lnTo>
                  <a:pt x="0" y="727928"/>
                </a:lnTo>
                <a:close/>
              </a:path>
            </a:pathLst>
          </a:custGeom>
          <a:solidFill>
            <a:srgbClr val="AABC99"/>
          </a:solidFill>
          <a:ln w="24491" cap="flat">
            <a:noFill/>
            <a:prstDash val="solid"/>
            <a:miter/>
          </a:ln>
        </p:spPr>
        <p:txBody>
          <a:bodyPr wrap="square" rtlCol="0" anchor="ctr">
            <a:noAutofit/>
          </a:bodyPr>
          <a:lstStyle/>
          <a:p>
            <a:endParaRPr lang="en-US"/>
          </a:p>
        </p:txBody>
      </p:sp>
      <p:sp>
        <p:nvSpPr>
          <p:cNvPr id="145" name="Text Placeholder 23">
            <a:extLst>
              <a:ext uri="{FF2B5EF4-FFF2-40B4-BE49-F238E27FC236}">
                <a16:creationId xmlns:a16="http://schemas.microsoft.com/office/drawing/2014/main" id="{E1A45750-3D1A-AB46-DB44-8DDC0F9D8161}"/>
              </a:ext>
            </a:extLst>
          </p:cNvPr>
          <p:cNvSpPr>
            <a:spLocks noGrp="1"/>
          </p:cNvSpPr>
          <p:nvPr>
            <p:ph type="body" sz="quarter" idx="28" hasCustomPrompt="1"/>
          </p:nvPr>
        </p:nvSpPr>
        <p:spPr>
          <a:xfrm>
            <a:off x="700266" y="5330420"/>
            <a:ext cx="6101044" cy="720752"/>
          </a:xfrm>
          <a:prstGeom prst="rect">
            <a:avLst/>
          </a:prstGeom>
          <a:noFill/>
        </p:spPr>
        <p:txBody>
          <a:bodyPr anchor="ctr">
            <a:noAutofit/>
          </a:bodyPr>
          <a:lstStyle>
            <a:lvl1pPr marL="0" indent="0" algn="l">
              <a:buNone/>
              <a:defRPr sz="3200" b="0" i="0">
                <a:solidFill>
                  <a:srgbClr val="000000"/>
                </a:solidFill>
                <a:latin typeface="+mn-lt"/>
              </a:defRPr>
            </a:lvl1pPr>
          </a:lstStyle>
          <a:p>
            <a:pPr lvl="0"/>
            <a:r>
              <a:rPr lang="en-US" dirty="0" err="1"/>
              <a:t>www.leaderseeds.eu</a:t>
            </a:r>
            <a:endParaRPr lang="en-US" dirty="0"/>
          </a:p>
        </p:txBody>
      </p:sp>
    </p:spTree>
    <p:extLst>
      <p:ext uri="{BB962C8B-B14F-4D97-AF65-F5344CB8AC3E}">
        <p14:creationId xmlns:p14="http://schemas.microsoft.com/office/powerpoint/2010/main" val="3097068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3468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408680" y="493314"/>
            <a:ext cx="11393619" cy="502537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153881" y="1962041"/>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153882" y="1339315"/>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8793206" y="5832305"/>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20" name="Freeform 119">
            <a:extLst>
              <a:ext uri="{FF2B5EF4-FFF2-40B4-BE49-F238E27FC236}">
                <a16:creationId xmlns:a16="http://schemas.microsoft.com/office/drawing/2014/main" id="{35EADD95-B6A0-FB25-A1F2-1CF538D7EEFC}"/>
              </a:ext>
            </a:extLst>
          </p:cNvPr>
          <p:cNvSpPr/>
          <p:nvPr userDrawn="1"/>
        </p:nvSpPr>
        <p:spPr>
          <a:xfrm>
            <a:off x="0" y="5216283"/>
            <a:ext cx="4865518" cy="727928"/>
          </a:xfrm>
          <a:custGeom>
            <a:avLst/>
            <a:gdLst>
              <a:gd name="connsiteX0" fmla="*/ 0 w 4865518"/>
              <a:gd name="connsiteY0" fmla="*/ 0 h 727928"/>
              <a:gd name="connsiteX1" fmla="*/ 4471731 w 4865518"/>
              <a:gd name="connsiteY1" fmla="*/ 0 h 727928"/>
              <a:gd name="connsiteX2" fmla="*/ 4865518 w 4865518"/>
              <a:gd name="connsiteY2" fmla="*/ 393878 h 727928"/>
              <a:gd name="connsiteX3" fmla="*/ 4865518 w 4865518"/>
              <a:gd name="connsiteY3" fmla="*/ 727928 h 727928"/>
              <a:gd name="connsiteX4" fmla="*/ 0 w 4865518"/>
              <a:gd name="connsiteY4" fmla="*/ 727928 h 727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5518" h="727928">
                <a:moveTo>
                  <a:pt x="0" y="0"/>
                </a:moveTo>
                <a:lnTo>
                  <a:pt x="4471731" y="0"/>
                </a:lnTo>
                <a:cubicBezTo>
                  <a:pt x="4688564" y="0"/>
                  <a:pt x="4865518" y="176996"/>
                  <a:pt x="4865518" y="393878"/>
                </a:cubicBezTo>
                <a:lnTo>
                  <a:pt x="4865518" y="727928"/>
                </a:lnTo>
                <a:lnTo>
                  <a:pt x="0" y="727928"/>
                </a:lnTo>
                <a:close/>
              </a:path>
            </a:pathLst>
          </a:custGeom>
          <a:solidFill>
            <a:srgbClr val="AABC99"/>
          </a:solidFill>
          <a:ln w="24491" cap="flat">
            <a:noFill/>
            <a:prstDash val="solid"/>
            <a:miter/>
          </a:ln>
        </p:spPr>
        <p:txBody>
          <a:bodyPr wrap="square" rtlCol="0" anchor="ctr">
            <a:noAutofit/>
          </a:bodyPr>
          <a:lstStyle/>
          <a:p>
            <a:endParaRPr lang="en-US"/>
          </a:p>
        </p:txBody>
      </p:sp>
      <p:sp>
        <p:nvSpPr>
          <p:cNvPr id="12" name="Freeform 11">
            <a:extLst>
              <a:ext uri="{FF2B5EF4-FFF2-40B4-BE49-F238E27FC236}">
                <a16:creationId xmlns:a16="http://schemas.microsoft.com/office/drawing/2014/main" id="{7EF5A9F7-2D0F-1843-87BF-E7567FE20AAF}"/>
              </a:ext>
            </a:extLst>
          </p:cNvPr>
          <p:cNvSpPr/>
          <p:nvPr userDrawn="1"/>
        </p:nvSpPr>
        <p:spPr>
          <a:xfrm>
            <a:off x="3698872" y="3195245"/>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pic>
        <p:nvPicPr>
          <p:cNvPr id="116" name="Picture 115">
            <a:extLst>
              <a:ext uri="{FF2B5EF4-FFF2-40B4-BE49-F238E27FC236}">
                <a16:creationId xmlns:a16="http://schemas.microsoft.com/office/drawing/2014/main" id="{CB2F1FC1-2B37-38B8-18DE-201527B00BC9}"/>
              </a:ext>
            </a:extLst>
          </p:cNvPr>
          <p:cNvPicPr>
            <a:picLocks noChangeAspect="1"/>
          </p:cNvPicPr>
          <p:nvPr userDrawn="1"/>
        </p:nvPicPr>
        <p:blipFill rotWithShape="1">
          <a:blip r:embed="rId3"/>
          <a:srcRect l="52584" t="30583" r="10722" b="33364"/>
          <a:stretch/>
        </p:blipFill>
        <p:spPr>
          <a:xfrm>
            <a:off x="941978" y="1626726"/>
            <a:ext cx="2996920" cy="2944648"/>
          </a:xfrm>
          <a:prstGeom prst="rect">
            <a:avLst/>
          </a:prstGeom>
        </p:spPr>
      </p:pic>
      <p:sp>
        <p:nvSpPr>
          <p:cNvPr id="119" name="Text Placeholder 23">
            <a:extLst>
              <a:ext uri="{FF2B5EF4-FFF2-40B4-BE49-F238E27FC236}">
                <a16:creationId xmlns:a16="http://schemas.microsoft.com/office/drawing/2014/main" id="{1F295F5E-FC93-F40B-AE42-0D4441EEE694}"/>
              </a:ext>
            </a:extLst>
          </p:cNvPr>
          <p:cNvSpPr>
            <a:spLocks noGrp="1"/>
          </p:cNvSpPr>
          <p:nvPr>
            <p:ph type="body" sz="quarter" idx="27" hasCustomPrompt="1"/>
          </p:nvPr>
        </p:nvSpPr>
        <p:spPr>
          <a:xfrm>
            <a:off x="598505" y="5197523"/>
            <a:ext cx="5041923" cy="720752"/>
          </a:xfrm>
          <a:prstGeom prst="rect">
            <a:avLst/>
          </a:prstGeom>
          <a:noFill/>
        </p:spPr>
        <p:txBody>
          <a:bodyPr anchor="ctr">
            <a:noAutofit/>
          </a:bodyPr>
          <a:lstStyle>
            <a:lvl1pPr marL="0" indent="0" algn="l">
              <a:buNone/>
              <a:defRPr sz="3200" b="0" i="0">
                <a:solidFill>
                  <a:srgbClr val="000000"/>
                </a:solidFill>
                <a:latin typeface="+mn-lt"/>
              </a:defRPr>
            </a:lvl1pPr>
          </a:lstStyle>
          <a:p>
            <a:pPr lvl="0"/>
            <a:r>
              <a:rPr lang="en-US" dirty="0" err="1"/>
              <a:t>www.leaderseeds.eu</a:t>
            </a:r>
            <a:endParaRPr lang="en-US" dirty="0"/>
          </a:p>
        </p:txBody>
      </p:sp>
    </p:spTree>
    <p:extLst>
      <p:ext uri="{BB962C8B-B14F-4D97-AF65-F5344CB8AC3E}">
        <p14:creationId xmlns:p14="http://schemas.microsoft.com/office/powerpoint/2010/main" val="4220865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0D6C5"/>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1" y="499794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rgbClr val="000000"/>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27BC3113-E3C6-5349-8D68-5760D4A8C23B}"/>
              </a:ext>
            </a:extLst>
          </p:cNvPr>
          <p:cNvSpPr/>
          <p:nvPr userDrawn="1"/>
        </p:nvSpPr>
        <p:spPr>
          <a:xfrm>
            <a:off x="938261" y="6028066"/>
            <a:ext cx="5784878" cy="59982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dirty="0">
                <a:solidFill>
                  <a:srgbClr val="000000"/>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spTree>
    <p:extLst>
      <p:ext uri="{BB962C8B-B14F-4D97-AF65-F5344CB8AC3E}">
        <p14:creationId xmlns:p14="http://schemas.microsoft.com/office/powerpoint/2010/main" val="2476502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w="3598" cap="flat">
            <a:noFill/>
            <a:prstDash val="solid"/>
            <a:miter/>
          </a:ln>
        </p:spPr>
        <p:txBody>
          <a:bodyPr rtlCol="0" anchor="ctr"/>
          <a:lstStyle/>
          <a:p>
            <a:endParaRPr lang="en-US" b="0" i="0" dirty="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986088"/>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241554"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890218" y="530871"/>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890219" y="1029584"/>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145683" y="701604"/>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43" name="Group 42">
            <a:extLst>
              <a:ext uri="{FF2B5EF4-FFF2-40B4-BE49-F238E27FC236}">
                <a16:creationId xmlns:a16="http://schemas.microsoft.com/office/drawing/2014/main" id="{6EE1E9FF-0316-EF43-9A90-1F3EEF56451C}"/>
              </a:ext>
            </a:extLst>
          </p:cNvPr>
          <p:cNvGrpSpPr/>
          <p:nvPr userDrawn="1"/>
        </p:nvGrpSpPr>
        <p:grpSpPr>
          <a:xfrm>
            <a:off x="4032086" y="405771"/>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32085" y="1684258"/>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47584" y="207221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890217" y="2454004"/>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890218" y="2952717"/>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145682" y="2624737"/>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02</a:t>
            </a:r>
          </a:p>
        </p:txBody>
      </p: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32085" y="2328904"/>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32084" y="3607391"/>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47583" y="3995346"/>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05715" y="4317801"/>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05716" y="4816514"/>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161180" y="4488534"/>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03</a:t>
            </a:r>
          </a:p>
        </p:txBody>
      </p: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47583" y="4192701"/>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47582" y="5471188"/>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63081" y="585914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454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096001" y="1452564"/>
            <a:ext cx="6096000" cy="4255968"/>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DAE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1900594"/>
            <a:ext cx="10595237" cy="399502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9" name="Text Box 5">
            <a:extLst>
              <a:ext uri="{FF2B5EF4-FFF2-40B4-BE49-F238E27FC236}">
                <a16:creationId xmlns:a16="http://schemas.microsoft.com/office/drawing/2014/main" id="{5CD5CEA4-6EC1-2A2C-ECAF-E26CB0218E99}"/>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dirty="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11" name="Straight Connector 10">
            <a:extLst>
              <a:ext uri="{FF2B5EF4-FFF2-40B4-BE49-F238E27FC236}">
                <a16:creationId xmlns:a16="http://schemas.microsoft.com/office/drawing/2014/main" id="{943D6864-F498-E81F-FAAF-19E6B54B1A33}"/>
              </a:ext>
            </a:extLst>
          </p:cNvPr>
          <p:cNvCxnSpPr>
            <a:cxnSpLocks/>
            <a:endCxn id="9"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DC71FC4-7280-0842-0A96-0BDA2ADBEE2C}"/>
              </a:ext>
            </a:extLst>
          </p:cNvPr>
          <p:cNvPicPr>
            <a:picLocks noChangeAspect="1"/>
          </p:cNvPicPr>
          <p:nvPr userDrawn="1"/>
        </p:nvPicPr>
        <p:blipFill rotWithShape="1">
          <a:blip r:embed="rId2"/>
          <a:srcRect l="62665" t="45652" r="17120" b="41908"/>
          <a:stretch/>
        </p:blipFill>
        <p:spPr>
          <a:xfrm>
            <a:off x="10427999" y="6099654"/>
            <a:ext cx="600505" cy="369541"/>
          </a:xfrm>
          <a:prstGeom prst="rect">
            <a:avLst/>
          </a:prstGeom>
        </p:spPr>
      </p:pic>
      <p:sp>
        <p:nvSpPr>
          <p:cNvPr id="18" name="Freeform 17">
            <a:extLst>
              <a:ext uri="{FF2B5EF4-FFF2-40B4-BE49-F238E27FC236}">
                <a16:creationId xmlns:a16="http://schemas.microsoft.com/office/drawing/2014/main" id="{2E79D936-C34F-0B35-FC2D-3401064E92D2}"/>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a:p>
        </p:txBody>
      </p:sp>
    </p:spTree>
    <p:extLst>
      <p:ext uri="{BB962C8B-B14F-4D97-AF65-F5344CB8AC3E}">
        <p14:creationId xmlns:p14="http://schemas.microsoft.com/office/powerpoint/2010/main" val="41910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71626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1" name="Freeform 10">
            <a:extLst>
              <a:ext uri="{FF2B5EF4-FFF2-40B4-BE49-F238E27FC236}">
                <a16:creationId xmlns:a16="http://schemas.microsoft.com/office/drawing/2014/main" id="{495CCA75-D873-B74E-ACC4-92A1859D6E0C}"/>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D36EFDA-264B-4948-A7A5-D2CBE1A3DC45}"/>
              </a:ext>
            </a:extLst>
          </p:cNvPr>
          <p:cNvSpPr/>
          <p:nvPr userDrawn="1"/>
        </p:nvSpPr>
        <p:spPr>
          <a:xfrm>
            <a:off x="3732000" y="1893387"/>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Tree>
    <p:extLst>
      <p:ext uri="{BB962C8B-B14F-4D97-AF65-F5344CB8AC3E}">
        <p14:creationId xmlns:p14="http://schemas.microsoft.com/office/powerpoint/2010/main" val="480602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Box 5">
            <a:extLst>
              <a:ext uri="{FF2B5EF4-FFF2-40B4-BE49-F238E27FC236}">
                <a16:creationId xmlns:a16="http://schemas.microsoft.com/office/drawing/2014/main" id="{B08E5BC2-C88D-4F41-B1AE-18F639EE42BF}"/>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dirty="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8" name="Straight Connector 7">
            <a:extLst>
              <a:ext uri="{FF2B5EF4-FFF2-40B4-BE49-F238E27FC236}">
                <a16:creationId xmlns:a16="http://schemas.microsoft.com/office/drawing/2014/main" id="{54497B6D-A77D-C54E-9B99-EDFAB982BE8B}"/>
              </a:ext>
            </a:extLst>
          </p:cNvPr>
          <p:cNvCxnSpPr>
            <a:cxnSpLocks/>
            <a:endCxn id="7"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9C13CAD-A75C-0B4F-036E-26454C5BC2E8}"/>
              </a:ext>
            </a:extLst>
          </p:cNvPr>
          <p:cNvPicPr>
            <a:picLocks noChangeAspect="1"/>
          </p:cNvPicPr>
          <p:nvPr userDrawn="1"/>
        </p:nvPicPr>
        <p:blipFill rotWithShape="1">
          <a:blip r:embed="rId16"/>
          <a:srcRect l="62665" t="45652" r="17120" b="41908"/>
          <a:stretch/>
        </p:blipFill>
        <p:spPr>
          <a:xfrm>
            <a:off x="10427999" y="6099654"/>
            <a:ext cx="600505" cy="369541"/>
          </a:xfrm>
          <a:prstGeom prst="rect">
            <a:avLst/>
          </a:prstGeom>
        </p:spPr>
      </p:pic>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29" r:id="rId2"/>
    <p:sldLayoutId id="2147483842" r:id="rId3"/>
    <p:sldLayoutId id="2147483840" r:id="rId4"/>
    <p:sldLayoutId id="2147483880" r:id="rId5"/>
    <p:sldLayoutId id="2147483877" r:id="rId6"/>
    <p:sldLayoutId id="2147483841" r:id="rId7"/>
    <p:sldLayoutId id="2147483879" r:id="rId8"/>
    <p:sldLayoutId id="2147483878" r:id="rId9"/>
    <p:sldLayoutId id="2147483861" r:id="rId10"/>
    <p:sldLayoutId id="2147483833" r:id="rId11"/>
    <p:sldLayoutId id="2147483847" r:id="rId12"/>
    <p:sldLayoutId id="2147483853" r:id="rId13"/>
    <p:sldLayoutId id="214748388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0.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hyperlink" Target="https://www.thepowermba.com/en/blog/pros-and-cons-of-crowdfunding#:~:text=%20Negatives%20of%20Crowdfunding%20%201%2011%20Inflexible.,to%20appreciate%20the%20time%2C%20effort%2C%20and...%20More%20" TargetMode="External"/><Relationship Id="rId4" Type="http://schemas.openxmlformats.org/officeDocument/2006/relationships/image" Target="../media/image21.png"/></Relationships>
</file>

<file path=ppt/slides/_rels/slide10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21.png"/><Relationship Id="rId7" Type="http://schemas.openxmlformats.org/officeDocument/2006/relationships/diagramQuickStyle" Target="../diagrams/quickStyle7.xml"/><Relationship Id="rId2" Type="http://schemas.openxmlformats.org/officeDocument/2006/relationships/notesSlide" Target="../notesSlides/notesSlide61.xml"/><Relationship Id="rId1" Type="http://schemas.openxmlformats.org/officeDocument/2006/relationships/slideLayout" Target="../slideLayouts/slideLayout8.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11.png"/><Relationship Id="rId9" Type="http://schemas.microsoft.com/office/2007/relationships/diagramDrawing" Target="../diagrams/drawing7.xml"/></Relationships>
</file>

<file path=ppt/slides/_rels/slide104.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image" Target="../media/image21.png"/><Relationship Id="rId7" Type="http://schemas.openxmlformats.org/officeDocument/2006/relationships/diagramLayout" Target="../diagrams/layout8.xml"/><Relationship Id="rId2" Type="http://schemas.openxmlformats.org/officeDocument/2006/relationships/notesSlide" Target="../notesSlides/notesSlide62.xml"/><Relationship Id="rId1" Type="http://schemas.openxmlformats.org/officeDocument/2006/relationships/slideLayout" Target="../slideLayouts/slideLayout8.xml"/><Relationship Id="rId6" Type="http://schemas.openxmlformats.org/officeDocument/2006/relationships/diagramData" Target="../diagrams/data8.xml"/><Relationship Id="rId5" Type="http://schemas.openxmlformats.org/officeDocument/2006/relationships/image" Target="../media/image11.png"/><Relationship Id="rId10" Type="http://schemas.microsoft.com/office/2007/relationships/diagramDrawing" Target="../diagrams/drawing8.xml"/><Relationship Id="rId4" Type="http://schemas.openxmlformats.org/officeDocument/2006/relationships/hyperlink" Target="https://blog.elevationweb.org/11-awesome-fundraising-tools-for-nonprofits" TargetMode="External"/><Relationship Id="rId9" Type="http://schemas.openxmlformats.org/officeDocument/2006/relationships/diagramColors" Target="../diagrams/colors8.xml"/></Relationships>
</file>

<file path=ppt/slides/_rels/slide10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3.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0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4.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0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hyperlink" Target="https://cornershopcreative.com/portfolio/disability-rights-new-york-multi-step-donation-form/"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8.xml"/><Relationship Id="rId1" Type="http://schemas.openxmlformats.org/officeDocument/2006/relationships/slideLayout" Target="../slideLayouts/slideLayout8.xml"/><Relationship Id="rId4" Type="http://schemas.openxmlformats.org/officeDocument/2006/relationships/hyperlink" Target="https://www.investopedia.com/ask/answers/13/ngos-get-funding.asp"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9.xml"/><Relationship Id="rId1" Type="http://schemas.openxmlformats.org/officeDocument/2006/relationships/slideLayout" Target="../slideLayouts/slideLayout8.xml"/><Relationship Id="rId5" Type="http://schemas.openxmlformats.org/officeDocument/2006/relationships/hyperlink" Target="https://www.investopedia.com/terms/c/classbshares.asp" TargetMode="External"/><Relationship Id="rId4" Type="http://schemas.openxmlformats.org/officeDocument/2006/relationships/hyperlink" Target="https://www.cnbc.com/2020/02/10/the-advice-from-warren-buffett-that-inspired-bill-and-melinda-gates.html"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2.xml"/><Relationship Id="rId1" Type="http://schemas.openxmlformats.org/officeDocument/2006/relationships/slideLayout" Target="../slideLayouts/slideLayout8.xml"/><Relationship Id="rId5" Type="http://schemas.openxmlformats.org/officeDocument/2006/relationships/hyperlink" Target="https://www2.fundsforngos.org/tag/united-nations/" TargetMode="External"/><Relationship Id="rId4" Type="http://schemas.openxmlformats.org/officeDocument/2006/relationships/hyperlink" Target="https://www2.fundsforngos.org/category/bilateral-donors/"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3.xml"/><Relationship Id="rId1" Type="http://schemas.openxmlformats.org/officeDocument/2006/relationships/slideLayout" Target="../slideLayouts/slideLayout8.xml"/><Relationship Id="rId4" Type="http://schemas.openxmlformats.org/officeDocument/2006/relationships/hyperlink" Target="https://www.fundsforngos.org/alternative-fundraising/3-major-sources-of-funding-for-ngos/" TargetMode="External"/></Relationships>
</file>

<file path=ppt/slides/_rels/slide1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2.xml"/><Relationship Id="rId1" Type="http://schemas.openxmlformats.org/officeDocument/2006/relationships/slideLayout" Target="../slideLayouts/slideLayout8.xml"/><Relationship Id="rId4" Type="http://schemas.openxmlformats.org/officeDocument/2006/relationships/hyperlink" Target="https://www.classy.org/blog/theres-more-than-one-way-to-fund-a-nonprofit/" TargetMode="External"/></Relationships>
</file>

<file path=ppt/slides/_rels/slide127.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1.png"/><Relationship Id="rId7" Type="http://schemas.openxmlformats.org/officeDocument/2006/relationships/diagramColors" Target="../diagrams/colors9.xml"/><Relationship Id="rId2" Type="http://schemas.openxmlformats.org/officeDocument/2006/relationships/notesSlide" Target="../notesSlides/notesSlide83.xml"/><Relationship Id="rId1" Type="http://schemas.openxmlformats.org/officeDocument/2006/relationships/slideLayout" Target="../slideLayouts/slideLayout8.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2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84.xml"/><Relationship Id="rId1" Type="http://schemas.openxmlformats.org/officeDocument/2006/relationships/slideLayout" Target="../slideLayouts/slideLayout8.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2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85.xml"/><Relationship Id="rId1" Type="http://schemas.openxmlformats.org/officeDocument/2006/relationships/slideLayout" Target="../slideLayouts/slideLayout8.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3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86.xml"/><Relationship Id="rId1" Type="http://schemas.openxmlformats.org/officeDocument/2006/relationships/slideLayout" Target="../slideLayouts/slideLayout8.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7.xml"/><Relationship Id="rId1" Type="http://schemas.openxmlformats.org/officeDocument/2006/relationships/slideLayout" Target="../slideLayouts/slideLayout8.xml"/><Relationship Id="rId4" Type="http://schemas.openxmlformats.org/officeDocument/2006/relationships/hyperlink" Target="https://europa.eu/youreurope/business/finance-funding/getting-funding/eu-funding-programmes/index_en.htm" TargetMode="External"/></Relationships>
</file>

<file path=ppt/slides/_rels/slide1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8.xml"/><Relationship Id="rId1" Type="http://schemas.openxmlformats.org/officeDocument/2006/relationships/slideLayout" Target="../slideLayouts/slideLayout8.xml"/></Relationships>
</file>

<file path=ppt/slides/_rels/slide1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9.xml"/><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0.xml"/><Relationship Id="rId1" Type="http://schemas.openxmlformats.org/officeDocument/2006/relationships/slideLayout" Target="../slideLayouts/slideLayout8.xml"/></Relationships>
</file>

<file path=ppt/slides/_rels/slide1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1.xml"/><Relationship Id="rId1" Type="http://schemas.openxmlformats.org/officeDocument/2006/relationships/slideLayout" Target="../slideLayouts/slideLayout8.xml"/><Relationship Id="rId6" Type="http://schemas.openxmlformats.org/officeDocument/2006/relationships/hyperlink" Target="https://ec.europa.eu/regional_policy/en/funding/social-fund/" TargetMode="External"/><Relationship Id="rId5" Type="http://schemas.openxmlformats.org/officeDocument/2006/relationships/hyperlink" Target="https://ec.europa.eu/regional_policy/en/funding/erdf/" TargetMode="External"/><Relationship Id="rId4" Type="http://schemas.openxmlformats.org/officeDocument/2006/relationships/hyperlink" Target="https://ec.europa.eu/regional_policy/en/funding/" TargetMode="External"/></Relationships>
</file>

<file path=ppt/slides/_rels/slide137.xml.rels><?xml version="1.0" encoding="UTF-8" standalone="yes"?>
<Relationships xmlns="http://schemas.openxmlformats.org/package/2006/relationships"><Relationship Id="rId3" Type="http://schemas.openxmlformats.org/officeDocument/2006/relationships/hyperlink" Target="https://ec.europa.eu/info/food-farming-fisheries/key-policies/common-agricultural-policy/rural-development_en#eafrd" TargetMode="External"/><Relationship Id="rId2" Type="http://schemas.openxmlformats.org/officeDocument/2006/relationships/notesSlide" Target="../notesSlides/notesSlide92.xml"/><Relationship Id="rId1" Type="http://schemas.openxmlformats.org/officeDocument/2006/relationships/slideLayout" Target="../slideLayouts/slideLayout8.xml"/><Relationship Id="rId6" Type="http://schemas.openxmlformats.org/officeDocument/2006/relationships/hyperlink" Target="https://ec.europa.eu/regional_policy/en/atlas/managing-authorities/" TargetMode="External"/><Relationship Id="rId5" Type="http://schemas.openxmlformats.org/officeDocument/2006/relationships/image" Target="../media/image11.png"/><Relationship Id="rId4" Type="http://schemas.openxmlformats.org/officeDocument/2006/relationships/hyperlink" Target="https://ec.europa.eu/fisheries/cfp/emff_en" TargetMode="External"/></Relationships>
</file>

<file path=ppt/slides/_rels/slide13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93.xml"/><Relationship Id="rId1" Type="http://schemas.openxmlformats.org/officeDocument/2006/relationships/slideLayout" Target="../slideLayouts/slideLayout8.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4.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5.xml"/><Relationship Id="rId1" Type="http://schemas.openxmlformats.org/officeDocument/2006/relationships/slideLayout" Target="../slideLayouts/slideLayout8.xml"/></Relationships>
</file>

<file path=ppt/slides/_rels/slide1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6.xml"/><Relationship Id="rId1" Type="http://schemas.openxmlformats.org/officeDocument/2006/relationships/slideLayout" Target="../slideLayouts/slideLayout8.xml"/></Relationships>
</file>

<file path=ppt/slides/_rels/slide1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7.xml"/><Relationship Id="rId1" Type="http://schemas.openxmlformats.org/officeDocument/2006/relationships/slideLayout" Target="../slideLayouts/slideLayout8.xml"/></Relationships>
</file>

<file path=ppt/slides/_rels/slide1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8.xml"/><Relationship Id="rId1" Type="http://schemas.openxmlformats.org/officeDocument/2006/relationships/slideLayout" Target="../slideLayouts/slideLayout8.xml"/></Relationships>
</file>

<file path=ppt/slides/_rels/slide1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9.xml"/><Relationship Id="rId1" Type="http://schemas.openxmlformats.org/officeDocument/2006/relationships/slideLayout" Target="../slideLayouts/slideLayout8.xml"/></Relationships>
</file>

<file path=ppt/slides/_rels/slide1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0.xml"/><Relationship Id="rId1" Type="http://schemas.openxmlformats.org/officeDocument/2006/relationships/slideLayout" Target="../slideLayouts/slideLayout8.xml"/><Relationship Id="rId4" Type="http://schemas.openxmlformats.org/officeDocument/2006/relationships/hyperlink" Target="https://charity-registration.com/trading-subsidiaries-should-a-charity-have-one/#:~:text=The%20purpose%20of%20trading%20subsidiaries%20of%20charities%20is,not%20fall%20within%20the%20objects%20of%20the%20charity." TargetMode="External"/></Relationships>
</file>

<file path=ppt/slides/_rels/slide1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1.xml"/><Relationship Id="rId1" Type="http://schemas.openxmlformats.org/officeDocument/2006/relationships/slideLayout" Target="../slideLayouts/slideLayout8.xml"/></Relationships>
</file>

<file path=ppt/slides/_rels/slide1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2.xml"/><Relationship Id="rId1" Type="http://schemas.openxmlformats.org/officeDocument/2006/relationships/slideLayout" Target="../slideLayouts/slideLayout8.xml"/><Relationship Id="rId4" Type="http://schemas.openxmlformats.org/officeDocument/2006/relationships/hyperlink" Target="https://www.charity-fundraising.org.uk/tender-writing-for-charities" TargetMode="External"/></Relationships>
</file>

<file path=ppt/slides/_rels/slide1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3.xml"/><Relationship Id="rId1" Type="http://schemas.openxmlformats.org/officeDocument/2006/relationships/slideLayout" Target="../slideLayouts/slideLayout8.xml"/></Relationships>
</file>

<file path=ppt/slides/_rels/slide1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5.xml"/><Relationship Id="rId1" Type="http://schemas.openxmlformats.org/officeDocument/2006/relationships/slideLayout" Target="../slideLayouts/slideLayout8.xml"/></Relationships>
</file>

<file path=ppt/slides/_rels/slide15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6.xml"/><Relationship Id="rId1" Type="http://schemas.openxmlformats.org/officeDocument/2006/relationships/slideLayout" Target="../slideLayouts/slideLayout8.xml"/><Relationship Id="rId4" Type="http://schemas.openxmlformats.org/officeDocument/2006/relationships/hyperlink" Target="https://www.fundsforngos.org/featured-articles/how-to-write-a-case-for-support-for-your-ngo/" TargetMode="External"/></Relationships>
</file>

<file path=ppt/slides/_rels/slide153.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11.png"/><Relationship Id="rId7" Type="http://schemas.openxmlformats.org/officeDocument/2006/relationships/diagramColors" Target="../diagrams/colors14.xml"/><Relationship Id="rId2" Type="http://schemas.openxmlformats.org/officeDocument/2006/relationships/notesSlide" Target="../notesSlides/notesSlide107.xml"/><Relationship Id="rId1" Type="http://schemas.openxmlformats.org/officeDocument/2006/relationships/slideLayout" Target="../slideLayouts/slideLayout8.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1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8.xml"/><Relationship Id="rId1" Type="http://schemas.openxmlformats.org/officeDocument/2006/relationships/slideLayout" Target="../slideLayouts/slideLayout8.xml"/></Relationships>
</file>

<file path=ppt/slides/_rels/slide1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9.xml"/><Relationship Id="rId1" Type="http://schemas.openxmlformats.org/officeDocument/2006/relationships/slideLayout" Target="../slideLayouts/slideLayout8.xml"/></Relationships>
</file>

<file path=ppt/slides/_rels/slide156.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11.png"/><Relationship Id="rId7" Type="http://schemas.openxmlformats.org/officeDocument/2006/relationships/diagramColors" Target="../diagrams/colors15.xml"/><Relationship Id="rId2" Type="http://schemas.openxmlformats.org/officeDocument/2006/relationships/notesSlide" Target="../notesSlides/notesSlide110.xml"/><Relationship Id="rId1" Type="http://schemas.openxmlformats.org/officeDocument/2006/relationships/slideLayout" Target="../slideLayouts/slideLayout8.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157.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11.png"/><Relationship Id="rId7" Type="http://schemas.openxmlformats.org/officeDocument/2006/relationships/diagramColors" Target="../diagrams/colors16.xml"/><Relationship Id="rId2" Type="http://schemas.openxmlformats.org/officeDocument/2006/relationships/notesSlide" Target="../notesSlides/notesSlide111.xml"/><Relationship Id="rId1" Type="http://schemas.openxmlformats.org/officeDocument/2006/relationships/slideLayout" Target="../slideLayouts/slideLayout8.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1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2.xml"/><Relationship Id="rId1" Type="http://schemas.openxmlformats.org/officeDocument/2006/relationships/slideLayout" Target="../slideLayouts/slideLayout8.xml"/></Relationships>
</file>

<file path=ppt/slides/_rels/slide1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6%20Steps%20to%20Write%20a%20Comprehensive%20Financial%20Plan%20for%20Your%20Small%20Business%20(bplans.com)" TargetMode="External"/><Relationship Id="rId1" Type="http://schemas.openxmlformats.org/officeDocument/2006/relationships/slideLayout" Target="../slideLayouts/slideLayout11.xml"/></Relationships>
</file>

<file path=ppt/slides/_rels/slide1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4.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hyperlink" Target="https://oakbusinessconsultant.com/case-study-for-ngo-financial-modeling/" TargetMode="External"/></Relationships>
</file>

<file path=ppt/slides/_rels/slide1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5.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hyperlink" Target="https://oakbusinessconsultant.com/case-study-for-ngo-financial-modeling/" TargetMode="Externa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8.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7.xml"/><Relationship Id="rId1" Type="http://schemas.openxmlformats.org/officeDocument/2006/relationships/slideLayout" Target="../slideLayouts/slideLayout8.xml"/><Relationship Id="rId4" Type="http://schemas.openxmlformats.org/officeDocument/2006/relationships/hyperlink" Target="https://www.gdrc.org/ngo/funding/funding-mix.html" TargetMode="External"/></Relationships>
</file>

<file path=ppt/slides/_rels/slide1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8.xml"/><Relationship Id="rId1" Type="http://schemas.openxmlformats.org/officeDocument/2006/relationships/slideLayout" Target="../slideLayouts/slideLayout8.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8.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8.xml"/></Relationships>
</file>

<file path=ppt/slides/_rels/slide16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1.xml"/><Relationship Id="rId1" Type="http://schemas.openxmlformats.org/officeDocument/2006/relationships/slideLayout" Target="../slideLayouts/slideLayout8.xml"/></Relationships>
</file>

<file path=ppt/slides/_rels/slide1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2.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6%20Steps%20to%20Write%20a%20Comprehensive%20Financial%20Plan%20for%20Your%20Small%20Business%20(bplans.com)" TargetMode="External"/><Relationship Id="rId1" Type="http://schemas.openxmlformats.org/officeDocument/2006/relationships/slideLayout" Target="../slideLayouts/slideLayout11.xml"/></Relationships>
</file>

<file path=ppt/slides/_rels/slide17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3.xml"/><Relationship Id="rId1" Type="http://schemas.openxmlformats.org/officeDocument/2006/relationships/slideLayout" Target="../slideLayouts/slideLayout8.xml"/></Relationships>
</file>

<file path=ppt/slides/_rels/slide1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4.xml"/><Relationship Id="rId1" Type="http://schemas.openxmlformats.org/officeDocument/2006/relationships/slideLayout" Target="../slideLayouts/slideLayout8.xml"/></Relationships>
</file>

<file path=ppt/slides/_rels/slide1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5.xml"/><Relationship Id="rId1" Type="http://schemas.openxmlformats.org/officeDocument/2006/relationships/slideLayout" Target="../slideLayouts/slideLayout8.xml"/></Relationships>
</file>

<file path=ppt/slides/_rels/slide1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6.xml"/><Relationship Id="rId1" Type="http://schemas.openxmlformats.org/officeDocument/2006/relationships/slideLayout" Target="../slideLayouts/slideLayout8.xml"/></Relationships>
</file>

<file path=ppt/slides/_rels/slide17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7.xml"/><Relationship Id="rId1" Type="http://schemas.openxmlformats.org/officeDocument/2006/relationships/slideLayout" Target="../slideLayouts/slideLayout8.xml"/></Relationships>
</file>

<file path=ppt/slides/_rels/slide1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8.xml"/><Relationship Id="rId1" Type="http://schemas.openxmlformats.org/officeDocument/2006/relationships/slideLayout" Target="../slideLayouts/slideLayout8.xml"/></Relationships>
</file>

<file path=ppt/slides/_rels/slide17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9.xml"/><Relationship Id="rId1" Type="http://schemas.openxmlformats.org/officeDocument/2006/relationships/slideLayout" Target="../slideLayouts/slideLayout8.xml"/></Relationships>
</file>

<file path=ppt/slides/_rels/slide17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0.xml"/><Relationship Id="rId1" Type="http://schemas.openxmlformats.org/officeDocument/2006/relationships/slideLayout" Target="../slideLayouts/slideLayout8.xml"/><Relationship Id="rId4" Type="http://schemas.openxmlformats.org/officeDocument/2006/relationships/hyperlink" Target="https://www.investopedia.com/terms/p/privateequity.asp" TargetMode="External"/></Relationships>
</file>

<file path=ppt/slides/_rels/slide1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1.xml"/><Relationship Id="rId1" Type="http://schemas.openxmlformats.org/officeDocument/2006/relationships/slideLayout" Target="../slideLayouts/slideLayout8.xml"/><Relationship Id="rId4" Type="http://schemas.openxmlformats.org/officeDocument/2006/relationships/hyperlink" Target="https://www.investopedia.com/terms/v/venturecapital.asp"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2.xml"/><Relationship Id="rId1" Type="http://schemas.openxmlformats.org/officeDocument/2006/relationships/slideLayout" Target="../slideLayouts/slideLayout8.xml"/><Relationship Id="rId5" Type="http://schemas.openxmlformats.org/officeDocument/2006/relationships/hyperlink" Target="https://www.investopedia.com/terms/e/equity.asp" TargetMode="External"/><Relationship Id="rId4" Type="http://schemas.openxmlformats.org/officeDocument/2006/relationships/hyperlink" Target="https://www.investopedia.com/terms/c/capitalmarkets.asp" TargetMode="External"/></Relationships>
</file>

<file path=ppt/slides/_rels/slide1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3.xml"/><Relationship Id="rId1" Type="http://schemas.openxmlformats.org/officeDocument/2006/relationships/slideLayout" Target="../slideLayouts/slideLayout8.xml"/></Relationships>
</file>

<file path=ppt/slides/_rels/slide1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4.xml"/><Relationship Id="rId1" Type="http://schemas.openxmlformats.org/officeDocument/2006/relationships/slideLayout" Target="../slideLayouts/slideLayout8.xml"/></Relationships>
</file>

<file path=ppt/slides/_rels/slide1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5.xml"/><Relationship Id="rId1" Type="http://schemas.openxmlformats.org/officeDocument/2006/relationships/slideLayout" Target="../slideLayouts/slideLayout8.xml"/></Relationships>
</file>

<file path=ppt/slides/_rels/slide1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6.xml"/><Relationship Id="rId1" Type="http://schemas.openxmlformats.org/officeDocument/2006/relationships/slideLayout" Target="../slideLayouts/slideLayout8.xml"/></Relationships>
</file>

<file path=ppt/slides/_rels/slide18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7.xml"/><Relationship Id="rId1" Type="http://schemas.openxmlformats.org/officeDocument/2006/relationships/slideLayout" Target="../slideLayouts/slideLayout8.xml"/><Relationship Id="rId5" Type="http://schemas.openxmlformats.org/officeDocument/2006/relationships/hyperlink" Target="https://www.investopedia.com/terms/a/angelinvestor.asp" TargetMode="External"/><Relationship Id="rId4" Type="http://schemas.openxmlformats.org/officeDocument/2006/relationships/hyperlink" Target="https://www.investopedia.com/terms/h/hnwi.asp" TargetMode="External"/></Relationships>
</file>

<file path=ppt/slides/_rels/slide1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8.xml"/><Relationship Id="rId1" Type="http://schemas.openxmlformats.org/officeDocument/2006/relationships/slideLayout" Target="../slideLayouts/slideLayout8.xml"/><Relationship Id="rId5" Type="http://schemas.openxmlformats.org/officeDocument/2006/relationships/hyperlink" Target="https://www.investopedia.com/terms/b/business-plan.asp" TargetMode="External"/><Relationship Id="rId4" Type="http://schemas.openxmlformats.org/officeDocument/2006/relationships/hyperlink" Target="https://www.investopedia.com/terms/e/entrepreneur.asp" TargetMode="External"/></Relationships>
</file>

<file path=ppt/slides/_rels/slide18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9.xml"/><Relationship Id="rId1" Type="http://schemas.openxmlformats.org/officeDocument/2006/relationships/slideLayout" Target="../slideLayouts/slideLayout8.xml"/><Relationship Id="rId4" Type="http://schemas.openxmlformats.org/officeDocument/2006/relationships/hyperlink" Target="https://www.investopedia.com/terms/e/equity-coinvestment.asp" TargetMode="External"/></Relationships>
</file>

<file path=ppt/slides/_rels/slide18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0.xml"/><Relationship Id="rId1" Type="http://schemas.openxmlformats.org/officeDocument/2006/relationships/slideLayout" Target="../slideLayouts/slideLayout8.xml"/><Relationship Id="rId5" Type="http://schemas.openxmlformats.org/officeDocument/2006/relationships/hyperlink" Target="https://www.investopedia.com/terms/b/businessmodel.asp" TargetMode="External"/><Relationship Id="rId4" Type="http://schemas.openxmlformats.org/officeDocument/2006/relationships/hyperlink" Target="https://www.investopedia.com/articles/stocks/08/due-diligence.asp" TargetMode="External"/></Relationships>
</file>

<file path=ppt/slides/_rels/slide18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1.xml"/><Relationship Id="rId1" Type="http://schemas.openxmlformats.org/officeDocument/2006/relationships/slideLayout" Target="../slideLayouts/slideLayout8.xml"/><Relationship Id="rId5" Type="http://schemas.openxmlformats.org/officeDocument/2006/relationships/hyperlink" Target="https://www.investopedia.com/terms/i/ipo.asp" TargetMode="External"/><Relationship Id="rId4" Type="http://schemas.openxmlformats.org/officeDocument/2006/relationships/hyperlink" Target="https://www.investopedia.com/terms/m/merger.asp"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9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2.xml"/><Relationship Id="rId1" Type="http://schemas.openxmlformats.org/officeDocument/2006/relationships/slideLayout" Target="../slideLayouts/slideLayout8.xml"/></Relationships>
</file>

<file path=ppt/slides/_rels/slide19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3.xml"/><Relationship Id="rId1" Type="http://schemas.openxmlformats.org/officeDocument/2006/relationships/slideLayout" Target="../slideLayouts/slideLayout8.xml"/></Relationships>
</file>

<file path=ppt/slides/_rels/slide19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4.xml"/><Relationship Id="rId1" Type="http://schemas.openxmlformats.org/officeDocument/2006/relationships/slideLayout" Target="../slideLayouts/slideLayout8.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8.xml"/></Relationships>
</file>

<file path=ppt/slides/_rels/slide19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6.xml"/><Relationship Id="rId1" Type="http://schemas.openxmlformats.org/officeDocument/2006/relationships/slideLayout" Target="../slideLayouts/slideLayout8.xml"/><Relationship Id="rId4" Type="http://schemas.openxmlformats.org/officeDocument/2006/relationships/hyperlink" Target="https://www.psi.org/wp-content/uploads/2020/05/PSI_Zurich_Report_Executive_Summary.pdf" TargetMode="External"/></Relationships>
</file>

<file path=ppt/slides/_rels/slide19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7.xml"/><Relationship Id="rId1" Type="http://schemas.openxmlformats.org/officeDocument/2006/relationships/slideLayout" Target="../slideLayouts/slideLayout8.xml"/></Relationships>
</file>

<file path=ppt/slides/_rels/slide197.xml.rels><?xml version="1.0" encoding="UTF-8" standalone="yes"?>
<Relationships xmlns="http://schemas.openxmlformats.org/package/2006/relationships"><Relationship Id="rId8" Type="http://schemas.openxmlformats.org/officeDocument/2006/relationships/diagramColors" Target="../diagrams/colors17.xml"/><Relationship Id="rId3" Type="http://schemas.openxmlformats.org/officeDocument/2006/relationships/image" Target="../media/image11.png"/><Relationship Id="rId7" Type="http://schemas.openxmlformats.org/officeDocument/2006/relationships/diagramQuickStyle" Target="../diagrams/quickStyle17.xml"/><Relationship Id="rId2" Type="http://schemas.openxmlformats.org/officeDocument/2006/relationships/notesSlide" Target="../notesSlides/notesSlide148.xml"/><Relationship Id="rId1" Type="http://schemas.openxmlformats.org/officeDocument/2006/relationships/slideLayout" Target="../slideLayouts/slideLayout8.xml"/><Relationship Id="rId6" Type="http://schemas.openxmlformats.org/officeDocument/2006/relationships/diagramLayout" Target="../diagrams/layout17.xml"/><Relationship Id="rId5" Type="http://schemas.openxmlformats.org/officeDocument/2006/relationships/diagramData" Target="../diagrams/data17.xml"/><Relationship Id="rId4" Type="http://schemas.openxmlformats.org/officeDocument/2006/relationships/hyperlink" Target="file:///C:\Users\aretz\AppData\Local\Temp\MicrosoftEdgeDownloads\602799db-03fe-420a-a59d-4efb908a927b\private%20investor%20capital%20ngo%20impact%20June%202014pdf.pdf" TargetMode="External"/><Relationship Id="rId9" Type="http://schemas.microsoft.com/office/2007/relationships/diagramDrawing" Target="../diagrams/drawing17.xml"/></Relationships>
</file>

<file path=ppt/slides/_rels/slide19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9.xml"/><Relationship Id="rId1" Type="http://schemas.openxmlformats.org/officeDocument/2006/relationships/slideLayout" Target="../slideLayouts/slideLayout8.xml"/></Relationships>
</file>

<file path=ppt/slides/_rels/slide19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0.xml"/><Relationship Id="rId1" Type="http://schemas.openxmlformats.org/officeDocument/2006/relationships/slideLayout" Target="../slideLayouts/slideLayout8.xml"/><Relationship Id="rId4" Type="http://schemas.openxmlformats.org/officeDocument/2006/relationships/hyperlink" Target="https://hbr.org/1997/03/virtuous-capital-what-foundations-can-learn-from-venture-capitalist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s://www.batonglobal.com/post/how-to-write-mission-vision-and-values-statements-with-examples#:~:text=The%20mission%20statement%20communicates%20the,organization's%20core%20principles%20and%20ethics" TargetMode="External"/><Relationship Id="rId1" Type="http://schemas.openxmlformats.org/officeDocument/2006/relationships/slideLayout" Target="../slideLayouts/slideLayout11.xml"/></Relationships>
</file>

<file path=ppt/slides/_rels/slide20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1.xml"/><Relationship Id="rId1" Type="http://schemas.openxmlformats.org/officeDocument/2006/relationships/slideLayout" Target="../slideLayouts/slideLayout8.xml"/></Relationships>
</file>

<file path=ppt/slides/_rels/slide20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2.xml"/><Relationship Id="rId1" Type="http://schemas.openxmlformats.org/officeDocument/2006/relationships/slideLayout" Target="../slideLayouts/slideLayout8.xml"/></Relationships>
</file>

<file path=ppt/slides/_rels/slide20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3.xml"/><Relationship Id="rId1" Type="http://schemas.openxmlformats.org/officeDocument/2006/relationships/slideLayout" Target="../slideLayouts/slideLayout8.xml"/></Relationships>
</file>

<file path=ppt/slides/_rels/slide20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4.xml"/><Relationship Id="rId1" Type="http://schemas.openxmlformats.org/officeDocument/2006/relationships/slideLayout" Target="../slideLayouts/slideLayout8.xml"/><Relationship Id="rId4" Type="http://schemas.openxmlformats.org/officeDocument/2006/relationships/hyperlink" Target="https://home.kpmg/xx/en/home/insights/2018/09/ngos-and-impact-investing.html" TargetMode="External"/></Relationships>
</file>

<file path=ppt/slides/_rels/slide20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5.xml"/><Relationship Id="rId1" Type="http://schemas.openxmlformats.org/officeDocument/2006/relationships/slideLayout" Target="../slideLayouts/slideLayout8.xml"/></Relationships>
</file>

<file path=ppt/slides/_rels/slide20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6.xml"/><Relationship Id="rId1" Type="http://schemas.openxmlformats.org/officeDocument/2006/relationships/slideLayout" Target="../slideLayouts/slideLayout8.xml"/><Relationship Id="rId4" Type="http://schemas.openxmlformats.org/officeDocument/2006/relationships/hyperlink" Target="https://www.investopedia.com/terms/s/social-impact-bond.asp#:~:text=A%20social%20impact%20bond%20%28SIB%29%20is%20a%20contract,on%20the%20part%20of%20the%20savings%20achieved%20to" TargetMode="External"/></Relationships>
</file>

<file path=ppt/slides/_rels/slide20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7.xml"/><Relationship Id="rId1" Type="http://schemas.openxmlformats.org/officeDocument/2006/relationships/slideLayout" Target="../slideLayouts/slideLayout8.xml"/></Relationships>
</file>

<file path=ppt/slides/_rels/slide20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8.xml"/><Relationship Id="rId1" Type="http://schemas.openxmlformats.org/officeDocument/2006/relationships/slideLayout" Target="../slideLayouts/slideLayout8.xml"/></Relationships>
</file>

<file path=ppt/slides/_rels/slide20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9.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hyperlink" Target="http://www.ijsrp.org/research-paper-1121/ijsrp-p11922.pdf" TargetMode="External"/></Relationships>
</file>

<file path=ppt/slides/_rels/slide20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0.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hyperlink" Target="http://www.ijsrp.org/research-paper-1121/ijsrp-p11922.pdf" TargetMode="Externa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ww.batonglobal.com/post/how-to-write-mission-vision-and-values-statements-with-examples#:~:text=The%20mission%20statement%20communicates%20the,organization's%20core%20principles%20and%20ethics" TargetMode="Externa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8.xml"/></Relationships>
</file>

<file path=ppt/slides/_rels/slide2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2.xml"/><Relationship Id="rId1" Type="http://schemas.openxmlformats.org/officeDocument/2006/relationships/slideLayout" Target="../slideLayouts/slideLayout8.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3.xml.rels><?xml version="1.0" encoding="UTF-8" standalone="yes"?>
<Relationships xmlns="http://schemas.openxmlformats.org/package/2006/relationships"><Relationship Id="rId3" Type="http://schemas.openxmlformats.org/officeDocument/2006/relationships/hyperlink" Target="https://www.gdrc.org/ngo/funding/funding-mix.html" TargetMode="External"/><Relationship Id="rId2" Type="http://schemas.openxmlformats.org/officeDocument/2006/relationships/notesSlide" Target="../notesSlides/notesSlide163.xml"/><Relationship Id="rId1" Type="http://schemas.openxmlformats.org/officeDocument/2006/relationships/slideLayout" Target="../slideLayouts/slideLayout8.xml"/><Relationship Id="rId5" Type="http://schemas.openxmlformats.org/officeDocument/2006/relationships/hyperlink" Target="https://smallbusiness.chron.com/advantages-disadvantages-external-financing-10033.html" TargetMode="External"/><Relationship Id="rId4" Type="http://schemas.openxmlformats.org/officeDocument/2006/relationships/hyperlink" Target="https://www.researchgate.net/publication/259828506_Benefits_and_Risks_of_Self-Financing_of_NGOs_-_Empirical_Evidence_from_the_Czech_Republic_Slovakia_and_Austria" TargetMode="External"/></Relationships>
</file>

<file path=ppt/slides/_rels/slide214.xml.rels><?xml version="1.0" encoding="UTF-8" standalone="yes"?>
<Relationships xmlns="http://schemas.openxmlformats.org/package/2006/relationships"><Relationship Id="rId3" Type="http://schemas.openxmlformats.org/officeDocument/2006/relationships/hyperlink" Target="https://www.investopedia.com/10-investing-concepts-beginners-need-to-learn-5219500" TargetMode="External"/><Relationship Id="rId2" Type="http://schemas.openxmlformats.org/officeDocument/2006/relationships/notesSlide" Target="../notesSlides/notesSlide164.xml"/><Relationship Id="rId1" Type="http://schemas.openxmlformats.org/officeDocument/2006/relationships/slideLayout" Target="../slideLayouts/slideLayout8.xml"/><Relationship Id="rId5" Type="http://schemas.openxmlformats.org/officeDocument/2006/relationships/hyperlink" Target="https://digitalmarketinginstitute.com/blog/10-reasons-your-business-should-invest-in-digital-transformation-corporate#:~:text=If%20your%20business%20is%20looking%20to%20secure%20a,colossal%20level%20of%20investment%20by%20companies%20across%20sectors.?msclkid=15acd831c7be11ecb0476f5e48ce3c4e" TargetMode="External"/><Relationship Id="rId4" Type="http://schemas.openxmlformats.org/officeDocument/2006/relationships/hyperlink" Target="https://www.batonglobal.com/post/how-to-write-mission-vision-and-values-statements-with-examples" TargetMode="External"/></Relationships>
</file>

<file path=ppt/slides/_rels/slide215.xml.rels><?xml version="1.0" encoding="UTF-8" standalone="yes"?>
<Relationships xmlns="http://schemas.openxmlformats.org/package/2006/relationships"><Relationship Id="rId3" Type="http://schemas.openxmlformats.org/officeDocument/2006/relationships/hyperlink" Target="https://blog.elevationweb.org/11-awesome-fundraising-tools-for-nonprofits" TargetMode="External"/><Relationship Id="rId2" Type="http://schemas.openxmlformats.org/officeDocument/2006/relationships/notesSlide" Target="../notesSlides/notesSlide165.xml"/><Relationship Id="rId1" Type="http://schemas.openxmlformats.org/officeDocument/2006/relationships/slideLayout" Target="../slideLayouts/slideLayout8.xml"/><Relationship Id="rId5" Type="http://schemas.openxmlformats.org/officeDocument/2006/relationships/hyperlink" Target="https://cornershopcreative.com/portfolio/disability-rights-new-york-multi-step-donation-form/" TargetMode="External"/><Relationship Id="rId4" Type="http://schemas.openxmlformats.org/officeDocument/2006/relationships/hyperlink" Target="https://cornershopcreative.com/blog/digital-fundraising/#crashcourse" TargetMode="External"/></Relationships>
</file>

<file path=ppt/slides/_rels/slide216.xml.rels><?xml version="1.0" encoding="UTF-8" standalone="yes"?>
<Relationships xmlns="http://schemas.openxmlformats.org/package/2006/relationships"><Relationship Id="rId3" Type="http://schemas.openxmlformats.org/officeDocument/2006/relationships/hyperlink" Target="https://join.mobilize.us/blog/30-top-online-fundraising-ideas-for-2021-and-beyond" TargetMode="External"/><Relationship Id="rId2" Type="http://schemas.openxmlformats.org/officeDocument/2006/relationships/notesSlide" Target="../notesSlides/notesSlide166.xml"/><Relationship Id="rId1" Type="http://schemas.openxmlformats.org/officeDocument/2006/relationships/slideLayout" Target="../slideLayouts/slideLayout8.xml"/><Relationship Id="rId5" Type="http://schemas.openxmlformats.org/officeDocument/2006/relationships/hyperlink" Target="https://www.causevox.com/digital-fundraising/#digital-fundraising-method" TargetMode="External"/><Relationship Id="rId4" Type="http://schemas.openxmlformats.org/officeDocument/2006/relationships/hyperlink" Target="https://learning.candid.org/resources/blog/five-fundraising-trends-to-capitalize-on-in-2022/" TargetMode="External"/></Relationships>
</file>

<file path=ppt/slides/_rels/slide217.xml.rels><?xml version="1.0" encoding="UTF-8" standalone="yes"?>
<Relationships xmlns="http://schemas.openxmlformats.org/package/2006/relationships"><Relationship Id="rId3" Type="http://schemas.openxmlformats.org/officeDocument/2006/relationships/hyperlink" Target="https://www.iraiser.com/2021/07/build-your-annual-digital-fundraising-plan-in-5-steps/" TargetMode="External"/><Relationship Id="rId2" Type="http://schemas.openxmlformats.org/officeDocument/2006/relationships/notesSlide" Target="../notesSlides/notesSlide167.xml"/><Relationship Id="rId1" Type="http://schemas.openxmlformats.org/officeDocument/2006/relationships/slideLayout" Target="../slideLayouts/slideLayout8.xml"/><Relationship Id="rId4" Type="http://schemas.openxmlformats.org/officeDocument/2006/relationships/hyperlink" Target="https://www.youtube.com/watch?v=18yzSK6oWxw" TargetMode="External"/></Relationships>
</file>

<file path=ppt/slides/_rels/slide218.xml.rels><?xml version="1.0" encoding="UTF-8" standalone="yes"?>
<Relationships xmlns="http://schemas.openxmlformats.org/package/2006/relationships"><Relationship Id="rId3" Type="http://schemas.openxmlformats.org/officeDocument/2006/relationships/hyperlink" Target="https://charitydigital.org.uk/topics/topics/a-beginners-guide-to-digital-fundraising-terms" TargetMode="External"/><Relationship Id="rId2" Type="http://schemas.openxmlformats.org/officeDocument/2006/relationships/notesSlide" Target="../notesSlides/notesSlide168.xml"/><Relationship Id="rId1" Type="http://schemas.openxmlformats.org/officeDocument/2006/relationships/slideLayout" Target="../slideLayouts/slideLayout8.xml"/><Relationship Id="rId6" Type="http://schemas.openxmlformats.org/officeDocument/2006/relationships/hyperlink" Target="https://oakbusinessconsultant.com/case-study-for-ngo-financial-modeling/" TargetMode="External"/><Relationship Id="rId5" Type="http://schemas.openxmlformats.org/officeDocument/2006/relationships/hyperlink" Target="https://ngosindia.com/ngo-funding/fund-raising/" TargetMode="External"/><Relationship Id="rId4" Type="http://schemas.openxmlformats.org/officeDocument/2006/relationships/hyperlink" Target="https://europa.eu/youreurope/business/finance-funding/getting-funding/eu-funding-programmes/index_en.htm" TargetMode="External"/></Relationships>
</file>

<file path=ppt/slides/_rels/slide219.xml.rels><?xml version="1.0" encoding="UTF-8" standalone="yes"?>
<Relationships xmlns="http://schemas.openxmlformats.org/package/2006/relationships"><Relationship Id="rId3" Type="http://schemas.openxmlformats.org/officeDocument/2006/relationships/hyperlink" Target="https://reliefweb.int/sites/reliefweb.int/files/resources/Bridging%20the%20Needs-Based%20Funding%20Gap.pdf" TargetMode="External"/><Relationship Id="rId2" Type="http://schemas.openxmlformats.org/officeDocument/2006/relationships/notesSlide" Target="../notesSlides/notesSlide169.xml"/><Relationship Id="rId1" Type="http://schemas.openxmlformats.org/officeDocument/2006/relationships/slideLayout" Target="../slideLayouts/slideLayout8.xml"/><Relationship Id="rId6" Type="http://schemas.openxmlformats.org/officeDocument/2006/relationships/hyperlink" Target="https://www.genevaglobal.com/blog/blog-how-to-attract-long-term-donors" TargetMode="External"/><Relationship Id="rId5" Type="http://schemas.openxmlformats.org/officeDocument/2006/relationships/hyperlink" Target="https://www.fundsforngos.org/alternative-fundraising/3-major-sources-of-funding-for-ngos/" TargetMode="External"/><Relationship Id="rId4" Type="http://schemas.openxmlformats.org/officeDocument/2006/relationships/hyperlink" Target="https://www.classy.org/blog/theres-more-than-one-way-to-fund-a-nonprofit/"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20.xml.rels><?xml version="1.0" encoding="UTF-8" standalone="yes"?>
<Relationships xmlns="http://schemas.openxmlformats.org/package/2006/relationships"><Relationship Id="rId3" Type="http://schemas.openxmlformats.org/officeDocument/2006/relationships/hyperlink" Target="https://www.investopedia.com/ask/answers/13/ngos-get-funding.asp" TargetMode="External"/><Relationship Id="rId2" Type="http://schemas.openxmlformats.org/officeDocument/2006/relationships/notesSlide" Target="../notesSlides/notesSlide170.xml"/><Relationship Id="rId1" Type="http://schemas.openxmlformats.org/officeDocument/2006/relationships/slideLayout" Target="../slideLayouts/slideLayout8.xml"/><Relationship Id="rId5" Type="http://schemas.openxmlformats.org/officeDocument/2006/relationships/hyperlink" Target="https://www.researchgate.net/publication/259828506_Benefits_and_Risks_of_Self-Financing_of_NGOs_-_Empirical_Evidence_from_the_Czech_Republic_Slovakia_and_Austria" TargetMode="External"/><Relationship Id="rId4" Type="http://schemas.openxmlformats.org/officeDocument/2006/relationships/hyperlink" Target="https://www.gdrc.org/ngo/funding/funding-mix.html" TargetMode="External"/></Relationships>
</file>

<file path=ppt/slides/_rels/slide221.xml.rels><?xml version="1.0" encoding="UTF-8" standalone="yes"?>
<Relationships xmlns="http://schemas.openxmlformats.org/package/2006/relationships"><Relationship Id="rId3" Type="http://schemas.openxmlformats.org/officeDocument/2006/relationships/hyperlink" Target="https://www.researchgate.net/publication/259828506_Benefits_and_Risks_of_Self-Financing_of_NGOs_-_Empirical_Evidence_from_the_Czech_Republic_Slovakia_and_Austria" TargetMode="External"/><Relationship Id="rId2" Type="http://schemas.openxmlformats.org/officeDocument/2006/relationships/notesSlide" Target="../notesSlides/notesSlide171.xml"/><Relationship Id="rId1" Type="http://schemas.openxmlformats.org/officeDocument/2006/relationships/slideLayout" Target="../slideLayouts/slideLayout8.xml"/><Relationship Id="rId4" Type="http://schemas.openxmlformats.org/officeDocument/2006/relationships/hyperlink" Target="https://smallbusiness.chron.com/advantages-disadvantages-external-financing-10033.html" TargetMode="Externa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openxmlformats.org/officeDocument/2006/relationships/hyperlink" Target="https://www.investopedia.com/10-investing-concepts-beginners-need-to-learn-5219500"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s://www.investopedia.com/10-investing-concepts-beginners-need-to-learn-5219500"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hyperlink" Target="https://www.investopedia.com/investing/investing-strategies/" TargetMode="External"/><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hyperlink" Target="https://www.investopedia.com/terms/d/dollarcostaveraging.asp" TargetMode="External"/><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hyperlink" Target="https://www.investopedia.com/terms/c/commission.asp" TargetMode="External"/><Relationship Id="rId4" Type="http://schemas.openxmlformats.org/officeDocument/2006/relationships/hyperlink" Target="https://www.investopedia.com/terms/r/roboadvisor-roboadviser.asp"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hyperlink" Target="6%20Nonprofit%20Financial%20Best%20Practices%20-%20Nonprofit%20Hub"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6.jpg"/></Relationships>
</file>

<file path=ppt/slides/_rels/slide46.xml.rels><?xml version="1.0" encoding="UTF-8" standalone="yes"?>
<Relationships xmlns="http://schemas.openxmlformats.org/package/2006/relationships"><Relationship Id="rId3" Type="http://schemas.openxmlformats.org/officeDocument/2006/relationships/hyperlink" Target="6%20Nonprofit%20Financial%20Best%20Practices%20-%20Nonprofit%20Hub"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6.jpg"/></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hyperlink" Target="https://blog.capterra.com/startup-investment/" TargetMode="External"/><Relationship Id="rId4" Type="http://schemas.openxmlformats.org/officeDocument/2006/relationships/hyperlink" Target="https://blog.capterra.com/startup-investment/?msclkid=9a924946c7c011ecbbd32f68a24f63e5"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hyperlink" Target="https://digitalmarketinginstitute.com/blog/10-reasons-your-business-should-invest-in-digital-transformation-corporate#:~:text=If%20your%20business%20is%20looking%20to%20secure%20a,colossal%20level%20of%20investment%20by%20companies%20across%20sectors.?msclkid=15acd831c7be11ecb0476f5e48ce3c4e"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hyperlink" Target="http://www.ijsrp.org/research-paper-1121/ijsrp-p11922.pdf"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hyperlink" Target="http://www.ijsrp.org/research-paper-1121/ijsrp-p11922.pdf"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hyperlink" Target="https://charitydigital.org.uk/topics/topics/a-beginners-guide-to-digital-fundraising-terms--8164#:~:text=%E2%80%9CDigital%20fundraising%20is%20simply%20fundraising%20using%20digital%20technology%2C,as%20mobile%20phones%20apps%2C%20text%2C%20and%20social%20media.?msclkid=10ae9d23c7b311ecaa0adaa05ab15e8c"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hyperlink" Target="https://www.youtube.com/watch?v=18yzSK6oWxw"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hyperlink" Target="https://www.investopedia.com/best-crowdfunding-platforms-5079933" TargetMode="External"/><Relationship Id="rId7" Type="http://schemas.openxmlformats.org/officeDocument/2006/relationships/hyperlink" Target="https://www.cultural-storytelling.eu/2021/10/14/456/" TargetMode="External"/><Relationship Id="rId2" Type="http://schemas.openxmlformats.org/officeDocument/2006/relationships/hyperlink" Target="https://www.salvationarmy.org/" TargetMode="External"/><Relationship Id="rId1" Type="http://schemas.openxmlformats.org/officeDocument/2006/relationships/slideLayout" Target="../slideLayouts/slideLayout11.xml"/><Relationship Id="rId6" Type="http://schemas.openxmlformats.org/officeDocument/2006/relationships/hyperlink" Target="https://www.instagram.com/" TargetMode="External"/><Relationship Id="rId5" Type="http://schemas.openxmlformats.org/officeDocument/2006/relationships/hyperlink" Target="https://www.facebook.com/" TargetMode="External"/><Relationship Id="rId4" Type="http://schemas.openxmlformats.org/officeDocument/2006/relationships/hyperlink" Target="https://www.justgiving.com/"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www.nptechforgood.com/2020/03/26/what-are-gaming-fundraisers-and-how-can-they-raise-donations-for-your-nonprofit/" TargetMode="External"/><Relationship Id="rId2" Type="http://schemas.openxmlformats.org/officeDocument/2006/relationships/hyperlink" Target="https://www.wholewhale.com/tips/fundraising-apps/" TargetMode="External"/><Relationship Id="rId1" Type="http://schemas.openxmlformats.org/officeDocument/2006/relationships/slideLayout" Target="../slideLayouts/slideLayout11.xml"/><Relationship Id="rId6" Type="http://schemas.openxmlformats.org/officeDocument/2006/relationships/image" Target="../media/image19.jpg"/><Relationship Id="rId5" Type="http://schemas.openxmlformats.org/officeDocument/2006/relationships/hyperlink" Target="https://www.cultural-storytelling.eu/2021/10/14/456/" TargetMode="External"/><Relationship Id="rId4" Type="http://schemas.openxmlformats.org/officeDocument/2006/relationships/hyperlink" Target="https://www.sendinblue.com/blog/how-to-write-a-fundraising-email/"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hyperlink" Target="https://learning.candid.org/resources/blog/five-fundraising-trends-to-capitalize-on-in-2022/" TargetMode="External"/><Relationship Id="rId4" Type="http://schemas.openxmlformats.org/officeDocument/2006/relationships/hyperlink" Target="https://www.classy.org/blog/ideas-for-an-easy-donation-experience/"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hyperlink" Target="https://learn.classy.org/why-america-gives-2021?sfdc_cid=7012R0000013ggbQAA" TargetMode="External"/></Relationships>
</file>

<file path=ppt/slides/_rels/slide6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1.png"/><Relationship Id="rId7" Type="http://schemas.openxmlformats.org/officeDocument/2006/relationships/diagramColors" Target="../diagrams/colors4.xml"/><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hyperlink" Target="https://learn.classy.org/the-state-of-modern-philanthropy-2021.html?sfdc_cid=7012R0000013ggvQAA"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hyperlink" Target="https://cornershopcreative.com/blog/digital-fundraising/#crashcourse" TargetMode="External"/></Relationships>
</file>

<file path=ppt/slides/_rels/slide74.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21.png"/><Relationship Id="rId7" Type="http://schemas.openxmlformats.org/officeDocument/2006/relationships/diagramQuickStyle" Target="../diagrams/quickStyle5.xml"/><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11.png"/><Relationship Id="rId9" Type="http://schemas.microsoft.com/office/2007/relationships/diagramDrawing" Target="../diagrams/drawing5.xml"/></Relationships>
</file>

<file path=ppt/slides/_rels/slide7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7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7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hyperlink" Target="https://cornershopcreative.com/blog/new-supporters-with-ecards/"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11.png"/></Relationships>
</file>

<file path=ppt/slides/_rels/slide7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8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8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8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8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8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8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8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8.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hyperlink" Target="https://www.causevox.com/digital-fundraising/#digital-fundraising-method"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11.png"/></Relationships>
</file>

<file path=ppt/slides/_rels/slide91.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21.png"/><Relationship Id="rId7" Type="http://schemas.openxmlformats.org/officeDocument/2006/relationships/diagramQuickStyle" Target="../diagrams/quickStyle6.xml"/><Relationship Id="rId2" Type="http://schemas.openxmlformats.org/officeDocument/2006/relationships/notesSlide" Target="../notesSlides/notesSlide50.xml"/><Relationship Id="rId1" Type="http://schemas.openxmlformats.org/officeDocument/2006/relationships/slideLayout" Target="../slideLayouts/slideLayout8.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11.png"/><Relationship Id="rId9" Type="http://schemas.microsoft.com/office/2007/relationships/diagramDrawing" Target="../diagrams/drawing6.xml"/></Relationships>
</file>

<file path=ppt/slides/_rels/slide9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1.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hyperlink" Target="https://www.investopedia.com/terms/c/crowdfunding.asp&#8203;"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2.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hyperlink" Target="https://www.investopedia.com/terms/c/crowdfunding.asp" TargetMode="External"/><Relationship Id="rId4" Type="http://schemas.openxmlformats.org/officeDocument/2006/relationships/hyperlink" Target="https://www.investopedia.com/terms/s/social-media.asp"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3.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hyperlink" Target="https://ec.europa.eu/growth/access-finance-smes/guide-crowdfunding/what-crowdfunding/crowdfunding-explained_en"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4.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9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5.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9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6.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9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7.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9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8.xml"/><Relationship Id="rId1" Type="http://schemas.openxmlformats.org/officeDocument/2006/relationships/slideLayout" Target="../slideLayouts/slideLayout8.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4000500" y="2234718"/>
            <a:ext cx="7815022" cy="720752"/>
          </a:xfrm>
        </p:spPr>
        <p:txBody>
          <a:bodyPr/>
          <a:lstStyle/>
          <a:p>
            <a:r>
              <a:rPr lang="en-GB" b="0" dirty="0" err="1"/>
              <a:t>Donaciones</a:t>
            </a:r>
            <a:r>
              <a:rPr lang="en-GB" b="0" dirty="0"/>
              <a:t> y </a:t>
            </a:r>
            <a:r>
              <a:rPr lang="en-GB" b="0" dirty="0" err="1"/>
              <a:t>Financiación</a:t>
            </a:r>
            <a:endParaRPr lang="en-GB" b="0" dirty="0"/>
          </a:p>
        </p:txBody>
      </p:sp>
      <p:sp>
        <p:nvSpPr>
          <p:cNvPr id="2" name="Text Placeholder 1">
            <a:extLst>
              <a:ext uri="{FF2B5EF4-FFF2-40B4-BE49-F238E27FC236}">
                <a16:creationId xmlns:a16="http://schemas.microsoft.com/office/drawing/2014/main" id="{34F3A7B6-F37C-9AB5-FD36-8D288888F0BB}"/>
              </a:ext>
            </a:extLst>
          </p:cNvPr>
          <p:cNvSpPr>
            <a:spLocks noGrp="1"/>
          </p:cNvSpPr>
          <p:nvPr>
            <p:ph type="body" sz="quarter" idx="27"/>
          </p:nvPr>
        </p:nvSpPr>
        <p:spPr/>
        <p:txBody>
          <a:bodyPr/>
          <a:lstStyle/>
          <a:p>
            <a:r>
              <a:rPr lang="en-US" dirty="0" err="1"/>
              <a:t>www.</a:t>
            </a:r>
            <a:r>
              <a:rPr lang="en-US" sz="3600" b="1" dirty="0" err="1"/>
              <a:t>leaderseeds</a:t>
            </a:r>
            <a:r>
              <a:rPr lang="en-US" dirty="0" err="1"/>
              <a:t>.eu</a:t>
            </a:r>
            <a:endParaRPr lang="en-US" dirty="0"/>
          </a:p>
        </p:txBody>
      </p:sp>
      <p:sp>
        <p:nvSpPr>
          <p:cNvPr id="4" name="Text Placeholder 6">
            <a:extLst>
              <a:ext uri="{FF2B5EF4-FFF2-40B4-BE49-F238E27FC236}">
                <a16:creationId xmlns:a16="http://schemas.microsoft.com/office/drawing/2014/main" id="{9DF49D10-BA0E-6574-3FB5-7D9273C652C5}"/>
              </a:ext>
            </a:extLst>
          </p:cNvPr>
          <p:cNvSpPr txBox="1">
            <a:spLocks/>
          </p:cNvSpPr>
          <p:nvPr/>
        </p:nvSpPr>
        <p:spPr>
          <a:xfrm>
            <a:off x="4000500" y="3355744"/>
            <a:ext cx="7815022" cy="72075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800" b="1" kern="1200" baseline="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dirty="0" err="1"/>
              <a:t>Módulo</a:t>
            </a:r>
            <a:r>
              <a:rPr lang="en-GB" b="0" dirty="0"/>
              <a:t> 6</a:t>
            </a:r>
          </a:p>
        </p:txBody>
      </p: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87175"/>
            <a:ext cx="10595237" cy="3995028"/>
          </a:xfrm>
        </p:spPr>
        <p:txBody>
          <a:bodyPr/>
          <a:lstStyle/>
          <a:p>
            <a:pPr marL="342900" indent="-342900">
              <a:buBlip>
                <a:blip r:embed="rId2"/>
              </a:buBlip>
            </a:pPr>
            <a:r>
              <a:rPr lang="en-GB" b="1" dirty="0" err="1">
                <a:solidFill>
                  <a:schemeClr val="accent2"/>
                </a:solidFill>
              </a:rPr>
              <a:t>Objetivos</a:t>
            </a:r>
            <a:r>
              <a:rPr lang="en-GB" b="1" dirty="0">
                <a:solidFill>
                  <a:schemeClr val="accent2"/>
                </a:solidFill>
              </a:rPr>
              <a:t> de </a:t>
            </a:r>
            <a:r>
              <a:rPr lang="en-GB" b="1" dirty="0" err="1">
                <a:solidFill>
                  <a:schemeClr val="accent2"/>
                </a:solidFill>
              </a:rPr>
              <a:t>Aprendizaje</a:t>
            </a:r>
            <a:r>
              <a:rPr lang="en-GB" b="1" dirty="0">
                <a:solidFill>
                  <a:schemeClr val="accent2"/>
                </a:solidFill>
              </a:rPr>
              <a:t>:</a:t>
            </a:r>
          </a:p>
          <a:p>
            <a:pPr marL="0" indent="0"/>
            <a:endParaRPr lang="en-GB" b="1" dirty="0">
              <a:solidFill>
                <a:schemeClr val="accent2"/>
              </a:solidFill>
            </a:endParaRPr>
          </a:p>
          <a:p>
            <a:pPr marL="342900" indent="-342900">
              <a:buClr>
                <a:schemeClr val="accent2"/>
              </a:buClr>
              <a:buFont typeface="Arial" panose="020B0604020202020204" pitchFamily="34" charset="0"/>
              <a:buChar char="•"/>
            </a:pPr>
            <a:r>
              <a:rPr lang="es-ES" dirty="0"/>
              <a:t>Los estudiantes comprenden la perspectiva tanto de las ONG como de los donantes, mejorando así su capacidad para satisfacer las necesidades de cada uno.</a:t>
            </a:r>
            <a:endParaRPr lang="en-GB" b="1" dirty="0">
              <a:solidFill>
                <a:schemeClr val="accent2"/>
              </a:solidFill>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Objetivos de Instrucción y Aprendizaje
</a:t>
            </a:r>
            <a:endParaRPr lang="en-US" dirty="0"/>
          </a:p>
        </p:txBody>
      </p:sp>
    </p:spTree>
    <p:extLst>
      <p:ext uri="{BB962C8B-B14F-4D97-AF65-F5344CB8AC3E}">
        <p14:creationId xmlns:p14="http://schemas.microsoft.com/office/powerpoint/2010/main" val="15310918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932612"/>
            <a:ext cx="10595237" cy="4132136"/>
          </a:xfrm>
        </p:spPr>
        <p:txBody>
          <a:bodyPr/>
          <a:lstStyle/>
          <a:p>
            <a:pPr marL="342900" lvl="0" indent="-342900">
              <a:buClr>
                <a:schemeClr val="accent2"/>
              </a:buClr>
              <a:buBlip>
                <a:blip r:embed="rId3"/>
              </a:buBlip>
              <a:defRPr/>
            </a:pPr>
            <a:r>
              <a:rPr lang="es-ES" dirty="0"/>
              <a:t>Requiere preparación.</a:t>
            </a:r>
          </a:p>
          <a:p>
            <a:pPr marL="342900" lvl="0" indent="-342900">
              <a:buClr>
                <a:schemeClr val="accent2"/>
              </a:buClr>
              <a:buBlip>
                <a:blip r:embed="rId3"/>
              </a:buBlip>
              <a:defRPr/>
            </a:pPr>
            <a:endParaRPr lang="es-ES" dirty="0"/>
          </a:p>
          <a:p>
            <a:pPr marL="342900" lvl="0" indent="-342900">
              <a:buClr>
                <a:schemeClr val="accent2"/>
              </a:buClr>
              <a:buBlip>
                <a:blip r:embed="rId3"/>
              </a:buBlip>
              <a:defRPr/>
            </a:pPr>
            <a:r>
              <a:rPr lang="es-ES" dirty="0"/>
              <a:t>Una vez iniciada, una campaña es difícil/arriesgada de cambiar o modificar.</a:t>
            </a:r>
          </a:p>
          <a:p>
            <a:pPr marL="342900" lvl="0" indent="-342900">
              <a:buClr>
                <a:schemeClr val="accent2"/>
              </a:buClr>
              <a:buBlip>
                <a:blip r:embed="rId3"/>
              </a:buBlip>
              <a:defRPr/>
            </a:pPr>
            <a:endParaRPr lang="es-ES" dirty="0"/>
          </a:p>
          <a:p>
            <a:pPr marL="342900" lvl="0" indent="-342900">
              <a:buClr>
                <a:schemeClr val="accent2"/>
              </a:buClr>
              <a:buBlip>
                <a:blip r:embed="rId3"/>
              </a:buBlip>
              <a:defRPr/>
            </a:pPr>
            <a:r>
              <a:rPr lang="es-ES" dirty="0"/>
              <a:t>Algunos tipos de crowdfunding están regulados, por ejemplo, sobre cómo y cuánto donan los donantes.</a:t>
            </a:r>
          </a:p>
          <a:p>
            <a:pPr marL="342900" lvl="0" indent="-342900">
              <a:buClr>
                <a:schemeClr val="accent2"/>
              </a:buClr>
              <a:buBlip>
                <a:blip r:embed="rId3"/>
              </a:buBlip>
              <a:defRPr/>
            </a:pPr>
            <a:endParaRPr lang="es-ES" dirty="0"/>
          </a:p>
          <a:p>
            <a:pPr marL="342900" lvl="0" indent="-342900">
              <a:buClr>
                <a:schemeClr val="accent2"/>
              </a:buClr>
              <a:buBlip>
                <a:blip r:embed="rId3"/>
              </a:buBlip>
              <a:defRPr/>
            </a:pPr>
            <a:r>
              <a:rPr lang="es-ES" dirty="0"/>
              <a:t>Responsabilidades contables y administrativas asociadas.</a:t>
            </a: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Desventajas</a:t>
            </a:r>
            <a:r>
              <a:rPr lang="en-GB" dirty="0"/>
              <a:t> del Crowdfunding	</a:t>
            </a:r>
            <a:endParaRPr lang="en-US" dirty="0"/>
          </a:p>
        </p:txBody>
      </p:sp>
    </p:spTree>
    <p:extLst>
      <p:ext uri="{BB962C8B-B14F-4D97-AF65-F5344CB8AC3E}">
        <p14:creationId xmlns:p14="http://schemas.microsoft.com/office/powerpoint/2010/main" val="239346859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lvl="0" indent="-342900">
              <a:buClr>
                <a:schemeClr val="accent2"/>
              </a:buClr>
              <a:buBlip>
                <a:blip r:embed="rId3"/>
              </a:buBlip>
              <a:defRPr/>
            </a:pPr>
            <a:r>
              <a:rPr lang="es-ES" dirty="0"/>
              <a:t>La visibilidad que viene con una campaña pública puede conducir al robo de ideas o comentarios negativos.</a:t>
            </a:r>
          </a:p>
          <a:p>
            <a:pPr marL="0" lvl="0" indent="0">
              <a:buClr>
                <a:schemeClr val="accent2"/>
              </a:buClr>
              <a:defRPr/>
            </a:pPr>
            <a:endParaRPr lang="en-GB" dirty="0">
              <a:latin typeface="Calibri" panose="020F0502020204030204"/>
            </a:endParaRPr>
          </a:p>
          <a:p>
            <a:pPr marL="171450" marR="0" lvl="0" indent="-171450" algn="l" defTabSz="914400" rtl="0" eaLnBrk="1" fontAlgn="base" latinLnBrk="0" hangingPunct="1">
              <a:lnSpc>
                <a:spcPct val="100000"/>
              </a:lnSpc>
              <a:spcBef>
                <a:spcPts val="0"/>
              </a:spcBef>
              <a:spcAft>
                <a:spcPts val="0"/>
              </a:spcAft>
              <a:buClrTx/>
              <a:buSzTx/>
              <a:buBlip>
                <a:blip r:embed="rId4"/>
              </a:buBlip>
              <a:tabLst/>
              <a:defRPr/>
            </a:pPr>
            <a:r>
              <a:rPr kumimoji="0" lang="de-DE"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lang="de-DE" b="1" dirty="0">
                <a:latin typeface="Calibri" panose="020F0502020204030204" pitchFamily="34" charset="0"/>
              </a:rPr>
              <a:t>LECTURA</a:t>
            </a: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lang="en-US" dirty="0">
                <a:latin typeface="Segoe UI" panose="020B0502040204020203" pitchFamily="34" charset="0"/>
              </a:rPr>
              <a:t>: </a:t>
            </a:r>
            <a:r>
              <a:rPr kumimoji="0" lang="en-US"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hlinkClick r:id="rId5">
                  <a:extLst>
                    <a:ext uri="{A12FA001-AC4F-418D-AE19-62706E023703}">
                      <ahyp:hlinkClr xmlns:ahyp="http://schemas.microsoft.com/office/drawing/2018/hyperlinkcolor" val="tx"/>
                    </a:ext>
                  </a:extLst>
                </a:hlinkClick>
              </a:rPr>
              <a:t>20 Pros and Cons of Crowdfunding (thepowermba.com)</a:t>
            </a:r>
            <a:endParaRPr kumimoji="0" lang="de-DE" b="0" i="0" u="none" strike="noStrike" kern="1200" cap="none" spc="0" normalizeH="0" baseline="0" noProof="0" dirty="0">
              <a:ln>
                <a:noFill/>
              </a:ln>
              <a:solidFill>
                <a:schemeClr val="accent2">
                  <a:lumMod val="75000"/>
                </a:schemeClr>
              </a:solidFill>
              <a:effectLst/>
              <a:uLnTx/>
              <a:uFillTx/>
              <a:latin typeface="Segoe UI" panose="020B0502040204020203" pitchFamily="34" charset="0"/>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6"/>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6"/>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Desventajas</a:t>
            </a:r>
            <a:r>
              <a:rPr lang="en-GB" dirty="0"/>
              <a:t> del Crowdfunding	</a:t>
            </a:r>
            <a:endParaRPr lang="en-US" dirty="0"/>
          </a:p>
        </p:txBody>
      </p:sp>
    </p:spTree>
    <p:extLst>
      <p:ext uri="{BB962C8B-B14F-4D97-AF65-F5344CB8AC3E}">
        <p14:creationId xmlns:p14="http://schemas.microsoft.com/office/powerpoint/2010/main" val="169955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s-ES" dirty="0"/>
              <a:t>"No soy producto de mis circunstancias. Soy un producto de mis decisiones".
</a:t>
            </a:r>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Stephen Covey</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An open white door">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8234" r="8234"/>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0849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936017"/>
            <a:ext cx="10595237" cy="4132136"/>
          </a:xfrm>
        </p:spPr>
        <p:txBody>
          <a:bodyPr/>
          <a:lstStyle/>
          <a:p>
            <a:pPr marL="342900" lvl="0" indent="-342900">
              <a:buClr>
                <a:schemeClr val="accent2"/>
              </a:buClr>
              <a:buBlip>
                <a:blip r:embed="rId3"/>
              </a:buBlip>
              <a:defRPr/>
            </a:pPr>
            <a:r>
              <a:rPr lang="es-ES" dirty="0"/>
              <a:t>Existen muchas herramientas para apoyar los esfuerzos de recaudación de fondos, para todo tipo de causas.</a:t>
            </a:r>
            <a:endParaRPr kumimoji="0" lang="en-GB" i="0"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11 Increíbles Herramientas de Recaudación de Fondos para </a:t>
            </a:r>
            <a:r>
              <a:rPr lang="es-ES" dirty="0" err="1"/>
              <a:t>ONGs</a:t>
            </a:r>
            <a:r>
              <a:rPr lang="es-ES" dirty="0"/>
              <a:t>
</a:t>
            </a:r>
            <a:endParaRPr lang="en-US" dirty="0"/>
          </a:p>
        </p:txBody>
      </p:sp>
      <p:graphicFrame>
        <p:nvGraphicFramePr>
          <p:cNvPr id="2" name="Diagram 1">
            <a:extLst>
              <a:ext uri="{FF2B5EF4-FFF2-40B4-BE49-F238E27FC236}">
                <a16:creationId xmlns:a16="http://schemas.microsoft.com/office/drawing/2014/main" id="{77745DCF-E1FA-2B81-E484-E00E1EA04653}"/>
              </a:ext>
            </a:extLst>
          </p:cNvPr>
          <p:cNvGraphicFramePr/>
          <p:nvPr>
            <p:extLst>
              <p:ext uri="{D42A27DB-BD31-4B8C-83A1-F6EECF244321}">
                <p14:modId xmlns:p14="http://schemas.microsoft.com/office/powerpoint/2010/main" val="1497990151"/>
              </p:ext>
            </p:extLst>
          </p:nvPr>
        </p:nvGraphicFramePr>
        <p:xfrm>
          <a:off x="798380" y="2906486"/>
          <a:ext cx="10595238" cy="28248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8039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41B46A44-115A-45C1-84B9-966FB117F780}"/>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0358AE2C-E118-43B0-A535-19D35BA2C5CA}"/>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A6CB702D-3F7A-48CA-926A-0B2904E47F3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36542EBD-8805-47D7-89FB-27AC1DCDB76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B22C46C9-54C6-4720-9822-1C0CBBD13DF3}"/>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graphicEl>
                                              <a:dgm id="{C6EAA20B-5FBF-4689-B72B-71CCB75B4F1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lang="en-GB" u="sng" dirty="0">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endParaRPr kumimoji="0" lang="en-GB" b="1" i="0" u="none" strike="noStrike" kern="1200" cap="none" spc="0" normalizeH="0" baseline="0" noProof="0" dirty="0">
              <a:ln>
                <a:noFill/>
              </a:ln>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endParaRPr lang="en-GB" b="1" dirty="0">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endParaRPr kumimoji="0" lang="en-GB" b="1" i="0" u="none" strike="noStrike" kern="1200" cap="none" spc="0" normalizeH="0" baseline="0" noProof="0" dirty="0">
              <a:ln>
                <a:noFill/>
              </a:ln>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endParaRPr lang="en-GB" b="1" dirty="0">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endParaRPr kumimoji="0" lang="en-GB" b="1" i="0" u="none" strike="noStrike" kern="1200" cap="none" spc="0" normalizeH="0" baseline="0" noProof="0" dirty="0">
              <a:ln>
                <a:noFill/>
              </a:ln>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endParaRPr lang="en-GB" b="1" dirty="0">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endParaRPr kumimoji="0" lang="en-GB" b="1" i="0" u="none" strike="noStrike" kern="1200" cap="none" spc="0" normalizeH="0" baseline="0" noProof="0" dirty="0">
              <a:ln>
                <a:noFill/>
              </a:ln>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r>
              <a:rPr lang="en-GB" b="1" dirty="0" err="1">
                <a:latin typeface="Calibri" panose="020F0502020204030204"/>
              </a:rPr>
              <a:t>Lectura</a:t>
            </a:r>
            <a:r>
              <a:rPr kumimoji="0" lang="en-GB" b="1" i="0" u="none" strike="noStrike" kern="1200" cap="none" spc="0" normalizeH="0" baseline="0" noProof="0" dirty="0">
                <a:ln>
                  <a:noFill/>
                </a:ln>
                <a:effectLst/>
                <a:uLnTx/>
                <a:uFillTx/>
                <a:latin typeface="Calibri" panose="020F0502020204030204"/>
                <a:ea typeface="+mn-ea"/>
                <a:cs typeface="+mn-cs"/>
              </a:rPr>
              <a:t>: </a:t>
            </a: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https://blog.elevationweb.org/11-awesome-fundraising-tools-for-nonprofits</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endParaRPr kumimoji="0" lang="en-GB" b="0"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5"/>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5"/>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79" y="560551"/>
            <a:ext cx="10595237" cy="803654"/>
          </a:xfrm>
        </p:spPr>
        <p:txBody>
          <a:bodyPr/>
          <a:lstStyle/>
          <a:p>
            <a:r>
              <a:rPr lang="es-ES" dirty="0"/>
              <a:t>11 Increíbles Herramientas de Recaudación de Fondos para </a:t>
            </a:r>
            <a:r>
              <a:rPr lang="es-ES" dirty="0" err="1"/>
              <a:t>ONGs</a:t>
            </a:r>
            <a:r>
              <a:rPr lang="es-ES" dirty="0"/>
              <a:t>
</a:t>
            </a:r>
            <a:endParaRPr lang="en-US" dirty="0"/>
          </a:p>
        </p:txBody>
      </p:sp>
      <p:graphicFrame>
        <p:nvGraphicFramePr>
          <p:cNvPr id="2" name="Diagram 1">
            <a:extLst>
              <a:ext uri="{FF2B5EF4-FFF2-40B4-BE49-F238E27FC236}">
                <a16:creationId xmlns:a16="http://schemas.microsoft.com/office/drawing/2014/main" id="{77745DCF-E1FA-2B81-E484-E00E1EA04653}"/>
              </a:ext>
            </a:extLst>
          </p:cNvPr>
          <p:cNvGraphicFramePr/>
          <p:nvPr>
            <p:extLst>
              <p:ext uri="{D42A27DB-BD31-4B8C-83A1-F6EECF244321}">
                <p14:modId xmlns:p14="http://schemas.microsoft.com/office/powerpoint/2010/main" val="3666419245"/>
              </p:ext>
            </p:extLst>
          </p:nvPr>
        </p:nvGraphicFramePr>
        <p:xfrm>
          <a:off x="798379" y="1763486"/>
          <a:ext cx="10595238" cy="290648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67992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C6EAA20B-5FBF-4689-B72B-71CCB75B4F1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3B7EB71C-66D3-4003-AFDB-BA0F28B2A11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185DCC05-83D4-41D2-A542-D307A069F3C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D2E7D006-3E22-4C14-8BA6-33475B10DCC6}"/>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7FE32BFA-7254-45A7-9995-C42A5489F0CC}"/>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lvl="0" indent="-342900">
              <a:lnSpc>
                <a:spcPct val="100000"/>
              </a:lnSpc>
              <a:spcBef>
                <a:spcPts val="0"/>
              </a:spcBef>
              <a:buBlip>
                <a:blip r:embed="rId3"/>
              </a:buBlip>
              <a:defRPr/>
            </a:pPr>
            <a:r>
              <a:rPr lang="es-ES" dirty="0"/>
              <a:t>Actualiza tu sitio web</a:t>
            </a:r>
          </a:p>
          <a:p>
            <a:pPr marL="342900" lvl="0" indent="-342900">
              <a:lnSpc>
                <a:spcPct val="100000"/>
              </a:lnSpc>
              <a:spcBef>
                <a:spcPts val="0"/>
              </a:spcBef>
              <a:buBlip>
                <a:blip r:embed="rId3"/>
              </a:buBlip>
              <a:defRPr/>
            </a:pPr>
            <a:endParaRPr lang="es-ES" dirty="0"/>
          </a:p>
          <a:p>
            <a:pPr marL="342900" lvl="0" indent="-342900">
              <a:lnSpc>
                <a:spcPct val="100000"/>
              </a:lnSpc>
              <a:spcBef>
                <a:spcPts val="0"/>
              </a:spcBef>
              <a:buBlip>
                <a:blip r:embed="rId3"/>
              </a:buBlip>
              <a:defRPr/>
            </a:pPr>
            <a:r>
              <a:rPr lang="es-ES" dirty="0"/>
              <a:t>Crear un hashtag</a:t>
            </a:r>
          </a:p>
          <a:p>
            <a:pPr marL="342900" lvl="0" indent="-342900">
              <a:lnSpc>
                <a:spcPct val="100000"/>
              </a:lnSpc>
              <a:spcBef>
                <a:spcPts val="0"/>
              </a:spcBef>
              <a:buBlip>
                <a:blip r:embed="rId3"/>
              </a:buBlip>
              <a:defRPr/>
            </a:pPr>
            <a:endParaRPr lang="es-ES" dirty="0"/>
          </a:p>
          <a:p>
            <a:pPr marL="342900" lvl="0" indent="-342900">
              <a:lnSpc>
                <a:spcPct val="100000"/>
              </a:lnSpc>
              <a:spcBef>
                <a:spcPts val="0"/>
              </a:spcBef>
              <a:buBlip>
                <a:blip r:embed="rId3"/>
              </a:buBlip>
              <a:defRPr/>
            </a:pPr>
            <a:r>
              <a:rPr lang="es-ES" dirty="0"/>
              <a:t>Crea vídeos y otro contenido atractivo</a:t>
            </a:r>
          </a:p>
          <a:p>
            <a:pPr marL="342900" lvl="0" indent="-342900">
              <a:lnSpc>
                <a:spcPct val="100000"/>
              </a:lnSpc>
              <a:spcBef>
                <a:spcPts val="0"/>
              </a:spcBef>
              <a:buBlip>
                <a:blip r:embed="rId3"/>
              </a:buBlip>
              <a:defRPr/>
            </a:pPr>
            <a:endParaRPr lang="es-ES" dirty="0"/>
          </a:p>
          <a:p>
            <a:pPr marL="342900" lvl="0" indent="-342900">
              <a:lnSpc>
                <a:spcPct val="100000"/>
              </a:lnSpc>
              <a:spcBef>
                <a:spcPts val="0"/>
              </a:spcBef>
              <a:buBlip>
                <a:blip r:embed="rId3"/>
              </a:buBlip>
              <a:defRPr/>
            </a:pPr>
            <a:r>
              <a:rPr lang="es-ES" dirty="0"/>
              <a:t>Apóyate en el marketing por correo electrónico segmentado</a:t>
            </a: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Inicios Rápidos para la Recaudación de Fondos Digitales
</a:t>
            </a:r>
            <a:endParaRPr lang="en-US" dirty="0"/>
          </a:p>
        </p:txBody>
      </p:sp>
    </p:spTree>
    <p:extLst>
      <p:ext uri="{BB962C8B-B14F-4D97-AF65-F5344CB8AC3E}">
        <p14:creationId xmlns:p14="http://schemas.microsoft.com/office/powerpoint/2010/main" val="56193470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lvl="0" indent="-342900">
              <a:lnSpc>
                <a:spcPct val="100000"/>
              </a:lnSpc>
              <a:spcBef>
                <a:spcPts val="0"/>
              </a:spcBef>
              <a:buBlip>
                <a:blip r:embed="rId3"/>
              </a:buBlip>
              <a:defRPr/>
            </a:pPr>
            <a:r>
              <a:rPr lang="es-ES" dirty="0"/>
              <a:t>Seleccione una organización benéfica local y vea cómo mejoraría sus esfuerzos actuales de recaudación de fondos.</a:t>
            </a: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Actividad</a:t>
            </a:r>
            <a:endParaRPr lang="en-US" dirty="0"/>
          </a:p>
        </p:txBody>
      </p:sp>
    </p:spTree>
    <p:extLst>
      <p:ext uri="{BB962C8B-B14F-4D97-AF65-F5344CB8AC3E}">
        <p14:creationId xmlns:p14="http://schemas.microsoft.com/office/powerpoint/2010/main" val="5252637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Disability Rights New York: </a:t>
            </a:r>
            <a:r>
              <a:rPr kumimoji="0" lang="en-GB" i="0" u="none" strike="noStrike" kern="1200" cap="none" spc="0" normalizeH="0" baseline="0" noProof="0" dirty="0">
                <a:ln>
                  <a:noFill/>
                </a:ln>
                <a:solidFill>
                  <a:schemeClr val="accent2">
                    <a:lumMod val="50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https://cornershopcreative.com/portfolio/disability-rights-new-york-multi-step-donation-form/</a:t>
            </a:r>
            <a:endParaRPr kumimoji="0" lang="en-GB" i="0" u="none" strike="noStrike" kern="1200" cap="none" spc="0" normalizeH="0" baseline="0" noProof="0" dirty="0">
              <a:ln>
                <a:noFill/>
              </a:ln>
              <a:solidFill>
                <a:schemeClr val="accent2">
                  <a:lumMod val="50000"/>
                </a:scheme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tabLst/>
              <a:defRPr/>
            </a:pPr>
            <a:r>
              <a:rPr kumimoji="0" lang="en-GB" i="0" u="none" strike="noStrike" kern="1200" cap="none" spc="0" normalizeH="0" baseline="0" noProof="0" dirty="0">
                <a:ln>
                  <a:noFill/>
                </a:ln>
                <a:effectLst/>
                <a:uLnTx/>
                <a:uFillTx/>
                <a:latin typeface="Calibri" panose="020F0502020204030204"/>
                <a:ea typeface="+mn-ea"/>
                <a:cs typeface="+mn-cs"/>
              </a:rPr>
              <a:t> </a:t>
            </a:r>
          </a:p>
          <a:p>
            <a:pPr marL="342900" lvl="0" indent="-342900">
              <a:lnSpc>
                <a:spcPct val="100000"/>
              </a:lnSpc>
              <a:spcBef>
                <a:spcPts val="0"/>
              </a:spcBef>
              <a:buClr>
                <a:schemeClr val="accent2"/>
              </a:buClr>
              <a:buFont typeface="Arial" panose="020B0604020202020204" pitchFamily="34" charset="0"/>
              <a:buChar char="•"/>
              <a:defRPr/>
            </a:pPr>
            <a:r>
              <a:rPr lang="es-ES" dirty="0" err="1"/>
              <a:t>Disability</a:t>
            </a:r>
            <a:r>
              <a:rPr lang="es-ES" dirty="0"/>
              <a:t> </a:t>
            </a:r>
            <a:r>
              <a:rPr lang="es-ES" dirty="0" err="1"/>
              <a:t>Rights</a:t>
            </a:r>
            <a:r>
              <a:rPr lang="es-ES" dirty="0"/>
              <a:t> New York es una organización sin fines de lucro con sede en Nueva York que trabaja para proporcionar servicios legales gratuitos, defensa, recursos y otro apoyo crucial a las personas con discapacidades.</a:t>
            </a:r>
          </a:p>
          <a:p>
            <a:pPr marL="342900" lvl="0" indent="-342900">
              <a:lnSpc>
                <a:spcPct val="100000"/>
              </a:lnSpc>
              <a:spcBef>
                <a:spcPts val="0"/>
              </a:spcBef>
              <a:buClr>
                <a:schemeClr val="accent2"/>
              </a:buClr>
              <a:buFont typeface="Arial" panose="020B0604020202020204" pitchFamily="34" charset="0"/>
              <a:buChar char="•"/>
              <a:defRPr/>
            </a:pPr>
            <a:endParaRPr lang="es-ES" dirty="0"/>
          </a:p>
          <a:p>
            <a:pPr marL="342900" lvl="0" indent="-342900">
              <a:lnSpc>
                <a:spcPct val="100000"/>
              </a:lnSpc>
              <a:spcBef>
                <a:spcPts val="0"/>
              </a:spcBef>
              <a:buClr>
                <a:schemeClr val="accent2"/>
              </a:buClr>
              <a:buFont typeface="Arial" panose="020B0604020202020204" pitchFamily="34" charset="0"/>
              <a:buChar char="•"/>
              <a:defRPr/>
            </a:pPr>
            <a:r>
              <a:rPr lang="es-ES" dirty="0"/>
              <a:t>Emprendieron un proyecto con el equipo de DRNY para implementar un formulario de donación de varios pasos en su sitio web.</a:t>
            </a: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Casos de </a:t>
            </a:r>
            <a:r>
              <a:rPr lang="en-GB" dirty="0" err="1"/>
              <a:t>Éxito</a:t>
            </a:r>
            <a:endParaRPr lang="en-US" dirty="0"/>
          </a:p>
        </p:txBody>
      </p:sp>
    </p:spTree>
    <p:extLst>
      <p:ext uri="{BB962C8B-B14F-4D97-AF65-F5344CB8AC3E}">
        <p14:creationId xmlns:p14="http://schemas.microsoft.com/office/powerpoint/2010/main" val="309748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lvl="0" indent="-457200">
              <a:lnSpc>
                <a:spcPct val="100000"/>
              </a:lnSpc>
              <a:spcBef>
                <a:spcPts val="0"/>
              </a:spcBef>
              <a:buClr>
                <a:schemeClr val="accent2"/>
              </a:buClr>
              <a:buFont typeface="+mj-lt"/>
              <a:buAutoNum type="arabicPeriod"/>
              <a:defRPr/>
            </a:pPr>
            <a:r>
              <a:rPr lang="es-ES" dirty="0"/>
              <a:t>Explicar en qué se diferencia la financiación digital de la "financiación tradicional“</a:t>
            </a:r>
          </a:p>
          <a:p>
            <a:pPr marL="457200" lvl="0" indent="-457200">
              <a:lnSpc>
                <a:spcPct val="100000"/>
              </a:lnSpc>
              <a:spcBef>
                <a:spcPts val="0"/>
              </a:spcBef>
              <a:buClr>
                <a:schemeClr val="accent2"/>
              </a:buClr>
              <a:buFont typeface="+mj-lt"/>
              <a:buAutoNum type="arabicPeriod"/>
              <a:defRPr/>
            </a:pPr>
            <a:endParaRPr lang="es-ES" dirty="0"/>
          </a:p>
          <a:p>
            <a:pPr marL="457200" lvl="0" indent="-457200">
              <a:lnSpc>
                <a:spcPct val="100000"/>
              </a:lnSpc>
              <a:spcBef>
                <a:spcPts val="0"/>
              </a:spcBef>
              <a:buClr>
                <a:schemeClr val="accent2"/>
              </a:buClr>
              <a:buFont typeface="+mj-lt"/>
              <a:buAutoNum type="arabicPeriod"/>
              <a:defRPr/>
            </a:pPr>
            <a:r>
              <a:rPr lang="es-ES" dirty="0"/>
              <a:t>¿Cuáles son los beneficios de la recaudación de fondos digital?</a:t>
            </a:r>
          </a:p>
          <a:p>
            <a:pPr marL="457200" lvl="0" indent="-457200">
              <a:lnSpc>
                <a:spcPct val="100000"/>
              </a:lnSpc>
              <a:spcBef>
                <a:spcPts val="0"/>
              </a:spcBef>
              <a:buClr>
                <a:schemeClr val="accent2"/>
              </a:buClr>
              <a:buFont typeface="+mj-lt"/>
              <a:buAutoNum type="arabicPeriod"/>
              <a:defRPr/>
            </a:pPr>
            <a:endParaRPr lang="es-ES" dirty="0"/>
          </a:p>
          <a:p>
            <a:pPr marL="457200" lvl="0" indent="-457200">
              <a:lnSpc>
                <a:spcPct val="100000"/>
              </a:lnSpc>
              <a:spcBef>
                <a:spcPts val="0"/>
              </a:spcBef>
              <a:buClr>
                <a:schemeClr val="accent2"/>
              </a:buClr>
              <a:buFont typeface="+mj-lt"/>
              <a:buAutoNum type="arabicPeriod"/>
              <a:defRPr/>
            </a:pPr>
            <a:r>
              <a:rPr lang="es-ES" dirty="0"/>
              <a:t>Nombra 5 herramientas para ayudarte con la recaudación de fondos digital</a:t>
            </a: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Preguntas</a:t>
            </a:r>
            <a:endParaRPr lang="en-US" dirty="0"/>
          </a:p>
        </p:txBody>
      </p:sp>
    </p:spTree>
    <p:extLst>
      <p:ext uri="{BB962C8B-B14F-4D97-AF65-F5344CB8AC3E}">
        <p14:creationId xmlns:p14="http://schemas.microsoft.com/office/powerpoint/2010/main" val="389353559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lvl="0" indent="-457200">
              <a:lnSpc>
                <a:spcPct val="100000"/>
              </a:lnSpc>
              <a:spcBef>
                <a:spcPts val="0"/>
              </a:spcBef>
              <a:buClr>
                <a:schemeClr val="accent2"/>
              </a:buClr>
              <a:buFont typeface="+mj-lt"/>
              <a:buAutoNum type="arabicPeriod"/>
              <a:defRPr/>
            </a:pPr>
            <a:r>
              <a:rPr lang="es-ES" dirty="0"/>
              <a:t>Nombra tres beneficios de la recaudación de fondos digital</a:t>
            </a:r>
          </a:p>
          <a:p>
            <a:pPr marL="457200" lvl="0" indent="-457200">
              <a:lnSpc>
                <a:spcPct val="100000"/>
              </a:lnSpc>
              <a:spcBef>
                <a:spcPts val="0"/>
              </a:spcBef>
              <a:buClr>
                <a:schemeClr val="accent2"/>
              </a:buClr>
              <a:buFont typeface="+mj-lt"/>
              <a:buAutoNum type="arabicPeriod"/>
              <a:defRPr/>
            </a:pPr>
            <a:endParaRPr lang="es-ES" dirty="0"/>
          </a:p>
          <a:p>
            <a:pPr marL="457200" lvl="0" indent="-457200">
              <a:lnSpc>
                <a:spcPct val="100000"/>
              </a:lnSpc>
              <a:spcBef>
                <a:spcPts val="0"/>
              </a:spcBef>
              <a:buClr>
                <a:schemeClr val="accent2"/>
              </a:buClr>
              <a:buFont typeface="+mj-lt"/>
              <a:buAutoNum type="arabicPeriod"/>
              <a:defRPr/>
            </a:pPr>
            <a:r>
              <a:rPr lang="es-ES" dirty="0"/>
              <a:t>Nombra cinco opciones de recaudación de fondos digital</a:t>
            </a:r>
          </a:p>
          <a:p>
            <a:pPr marL="457200" lvl="0" indent="-457200">
              <a:lnSpc>
                <a:spcPct val="100000"/>
              </a:lnSpc>
              <a:spcBef>
                <a:spcPts val="0"/>
              </a:spcBef>
              <a:buClr>
                <a:schemeClr val="accent2"/>
              </a:buClr>
              <a:buFont typeface="+mj-lt"/>
              <a:buAutoNum type="arabicPeriod"/>
              <a:defRPr/>
            </a:pPr>
            <a:endParaRPr lang="es-ES" dirty="0"/>
          </a:p>
          <a:p>
            <a:pPr marL="457200" lvl="0" indent="-457200">
              <a:lnSpc>
                <a:spcPct val="100000"/>
              </a:lnSpc>
              <a:spcBef>
                <a:spcPts val="0"/>
              </a:spcBef>
              <a:buClr>
                <a:schemeClr val="accent2"/>
              </a:buClr>
              <a:buFont typeface="+mj-lt"/>
              <a:buAutoNum type="arabicPeriod"/>
              <a:defRPr/>
            </a:pPr>
            <a:r>
              <a:rPr lang="es-ES" dirty="0"/>
              <a:t>Nombra tres tendencias en recaudación de fondos digital</a:t>
            </a: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Evaluación</a:t>
            </a:r>
            <a:endParaRPr lang="en-US" dirty="0"/>
          </a:p>
        </p:txBody>
      </p:sp>
    </p:spTree>
    <p:extLst>
      <p:ext uri="{BB962C8B-B14F-4D97-AF65-F5344CB8AC3E}">
        <p14:creationId xmlns:p14="http://schemas.microsoft.com/office/powerpoint/2010/main" val="260031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2"/>
              </a:buBlip>
            </a:pPr>
            <a:r>
              <a:rPr lang="es-ES" dirty="0"/>
              <a:t>Los estudiantes podrán comprender la metodología, las estrategias y las tendencias de recaudación de fondos.</a:t>
            </a:r>
          </a:p>
          <a:p>
            <a:pPr marL="342900" indent="-342900">
              <a:buBlip>
                <a:blip r:embed="rId2"/>
              </a:buBlip>
            </a:pPr>
            <a:endParaRPr lang="es-ES" dirty="0"/>
          </a:p>
          <a:p>
            <a:pPr marL="342900" indent="-342900">
              <a:buBlip>
                <a:blip r:embed="rId2"/>
              </a:buBlip>
            </a:pPr>
            <a:r>
              <a:rPr lang="es-ES" dirty="0"/>
              <a:t>Los estudiantes obtendrán el conocimiento de cómo buscar y adquirir fondos como ONG.</a:t>
            </a:r>
          </a:p>
          <a:p>
            <a:pPr marL="342900" indent="-342900">
              <a:buBlip>
                <a:blip r:embed="rId2"/>
              </a:buBlip>
            </a:pPr>
            <a:endParaRPr lang="es-ES" dirty="0"/>
          </a:p>
          <a:p>
            <a:pPr marL="342900" indent="-342900">
              <a:buBlip>
                <a:blip r:embed="rId2"/>
              </a:buBlip>
            </a:pPr>
            <a:r>
              <a:rPr lang="es-ES" dirty="0"/>
              <a:t>Los estudiantes podrán apelar a donantes a largo plazo y estarán al tanto de otras fuentes de financiación.</a:t>
            </a: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t>Competencias</a:t>
            </a:r>
            <a:r>
              <a:rPr lang="en-US" dirty="0"/>
              <a:t> </a:t>
            </a:r>
            <a:r>
              <a:rPr lang="en-US" dirty="0" err="1"/>
              <a:t>Adquiridas</a:t>
            </a:r>
            <a:r>
              <a:rPr lang="en-US" dirty="0"/>
              <a:t> 
</a:t>
            </a:r>
          </a:p>
        </p:txBody>
      </p:sp>
    </p:spTree>
    <p:extLst>
      <p:ext uri="{BB962C8B-B14F-4D97-AF65-F5344CB8AC3E}">
        <p14:creationId xmlns:p14="http://schemas.microsoft.com/office/powerpoint/2010/main" val="387703635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FEF066-D03F-C895-ED66-132F518D2C96}"/>
              </a:ext>
            </a:extLst>
          </p:cNvPr>
          <p:cNvSpPr>
            <a:spLocks noGrp="1"/>
          </p:cNvSpPr>
          <p:nvPr>
            <p:ph type="body" sz="quarter" idx="16"/>
          </p:nvPr>
        </p:nvSpPr>
        <p:spPr/>
        <p:txBody>
          <a:bodyPr/>
          <a:lstStyle/>
          <a:p>
            <a:pPr lvl="0">
              <a:defRPr/>
            </a:pPr>
            <a:r>
              <a:rPr lang="en-US" dirty="0" err="1"/>
              <a:t>Atraer</a:t>
            </a:r>
            <a:r>
              <a:rPr lang="en-US" dirty="0"/>
              <a:t> </a:t>
            </a:r>
            <a:r>
              <a:rPr lang="en-US" dirty="0" err="1"/>
              <a:t>Apoyo</a:t>
            </a:r>
            <a:r>
              <a:rPr lang="en-US" dirty="0"/>
              <a:t>
</a:t>
            </a:r>
            <a:endParaRPr kumimoji="0" lang="en-US" sz="4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B375945B-AC4F-746A-4C75-83A8018AC4A0}"/>
              </a:ext>
            </a:extLst>
          </p:cNvPr>
          <p:cNvSpPr>
            <a:spLocks noGrp="1"/>
          </p:cNvSpPr>
          <p:nvPr>
            <p:ph type="body" sz="quarter" idx="17"/>
          </p:nvPr>
        </p:nvSpPr>
        <p:spPr/>
        <p:txBody>
          <a:bodyPr/>
          <a:lstStyle/>
          <a:p>
            <a:r>
              <a:rPr lang="en-ZA" dirty="0"/>
              <a:t>03</a:t>
            </a:r>
          </a:p>
        </p:txBody>
      </p:sp>
    </p:spTree>
    <p:extLst>
      <p:ext uri="{BB962C8B-B14F-4D97-AF65-F5344CB8AC3E}">
        <p14:creationId xmlns:p14="http://schemas.microsoft.com/office/powerpoint/2010/main" val="397668218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lvl="0" indent="-457200">
              <a:lnSpc>
                <a:spcPct val="100000"/>
              </a:lnSpc>
              <a:spcBef>
                <a:spcPts val="0"/>
              </a:spcBef>
              <a:buClr>
                <a:schemeClr val="accent2"/>
              </a:buClr>
              <a:buBlip>
                <a:blip r:embed="rId3"/>
              </a:buBlip>
              <a:defRPr/>
            </a:pPr>
            <a:r>
              <a:rPr lang="es-ES" dirty="0"/>
              <a:t>Las fuentes de financiamiento incluyen cuotas de membresía; la venta de bienes y servicios</a:t>
            </a:r>
            <a:r>
              <a:rPr kumimoji="0" lang="en-GB" i="0" u="none" strike="noStrike" kern="1200" cap="none" spc="0" normalizeH="0" baseline="0" noProof="0" dirty="0">
                <a:ln>
                  <a:noFill/>
                </a:ln>
                <a:effectLst/>
                <a:uLnTx/>
                <a:uFillTx/>
                <a:latin typeface="Calibri" panose="020F0502020204030204"/>
                <a:ea typeface="+mn-ea"/>
                <a:cs typeface="+mn-cs"/>
              </a:rPr>
              <a:t>;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sector privado</a:t>
            </a:r>
            <a:r>
              <a:rPr kumimoji="0" lang="en-GB" i="0" u="none" strike="noStrike" kern="1200" cap="none" spc="0" normalizeH="0" baseline="0" noProof="0" dirty="0">
                <a:ln>
                  <a:noFill/>
                </a:ln>
                <a:effectLst/>
                <a:uLnTx/>
                <a:uFillTx/>
                <a:latin typeface="Calibri" panose="020F0502020204030204"/>
                <a:ea typeface="+mn-ea"/>
                <a:cs typeface="+mn-cs"/>
              </a:rPr>
              <a:t>, </a:t>
            </a:r>
            <a:r>
              <a:rPr lang="es-ES" dirty="0"/>
              <a:t>empresas con fines de lucro; fundaciones filantrópicas; subvenciones de agencias locales, estatales y federales, así como de gobiernos extranjeros; y donaciones privadas.</a:t>
            </a:r>
          </a:p>
          <a:p>
            <a:pPr marL="0" lvl="0" indent="0">
              <a:lnSpc>
                <a:spcPct val="100000"/>
              </a:lnSpc>
              <a:spcBef>
                <a:spcPts val="0"/>
              </a:spcBef>
              <a:buClr>
                <a:schemeClr val="accent2"/>
              </a:buClr>
              <a:defRPr/>
            </a:pPr>
            <a:endParaRPr lang="en-GB" b="1" dirty="0">
              <a:solidFill>
                <a:prstClr val="black"/>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r>
              <a:rPr kumimoji="0" lang="en-GB" b="1" i="0" u="none" strike="noStrike" kern="1200" cap="none" spc="0" normalizeH="0" baseline="0" noProof="0" dirty="0" err="1">
                <a:ln>
                  <a:noFill/>
                </a:ln>
                <a:solidFill>
                  <a:prstClr val="black"/>
                </a:solidFill>
                <a:effectLst/>
                <a:uLnTx/>
                <a:uFillTx/>
                <a:latin typeface="Calibri" panose="020F0502020204030204"/>
                <a:ea typeface="+mn-ea"/>
                <a:cs typeface="+mn-cs"/>
              </a:rPr>
              <a:t>Lectura</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https://www.investopedia.com/ask/answers/13/ngos-get-funding.asp</a:t>
            </a: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Calibri"/>
              <a:cs typeface="Calibri"/>
            </a:endParaRP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kumimoji="0" lang="en-GB"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¿Cómo obtienen financiación las </a:t>
            </a:r>
            <a:r>
              <a:rPr lang="es-ES" dirty="0" err="1"/>
              <a:t>ONGs</a:t>
            </a:r>
            <a:r>
              <a:rPr lang="es-ES" dirty="0"/>
              <a:t>?
</a:t>
            </a:r>
            <a:endParaRPr lang="en-US" dirty="0"/>
          </a:p>
        </p:txBody>
      </p:sp>
    </p:spTree>
    <p:extLst>
      <p:ext uri="{BB962C8B-B14F-4D97-AF65-F5344CB8AC3E}">
        <p14:creationId xmlns:p14="http://schemas.microsoft.com/office/powerpoint/2010/main" val="29645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6041571"/>
          </a:xfrm>
        </p:spPr>
        <p:txBody>
          <a:bodyPr/>
          <a:lstStyle/>
          <a:p>
            <a:pPr marL="457200" lvl="0" indent="-457200">
              <a:lnSpc>
                <a:spcPct val="100000"/>
              </a:lnSpc>
              <a:spcBef>
                <a:spcPts val="0"/>
              </a:spcBef>
              <a:buClr>
                <a:schemeClr val="accent2"/>
              </a:buClr>
              <a:buBlip>
                <a:blip r:embed="rId3"/>
              </a:buBlip>
              <a:defRPr/>
            </a:pPr>
            <a:r>
              <a:rPr lang="es-ES" dirty="0"/>
              <a:t>Los donantes privados individuales pueden constituir una parte significativa de la financiación de las ONG. Algunas de estas donaciones provienen de personas adineradas, como la donación de $ 1 mil millones de Ted Turner a las Naciones Unidas.  </a:t>
            </a:r>
          </a:p>
          <a:p>
            <a:pPr marL="0" lvl="0" indent="0">
              <a:lnSpc>
                <a:spcPct val="100000"/>
              </a:lnSpc>
              <a:spcBef>
                <a:spcPts val="0"/>
              </a:spcBef>
              <a:buClr>
                <a:schemeClr val="accent2"/>
              </a:buClr>
              <a:defRPr/>
            </a:pPr>
            <a:endParaRPr kumimoji="0" lang="en-GB" i="0" u="none" strike="noStrike" kern="1200" cap="none" spc="0" normalizeH="0" baseline="0" noProof="0" dirty="0">
              <a:ln>
                <a:noFill/>
              </a:ln>
              <a:effectLst/>
              <a:uLnTx/>
              <a:uFillTx/>
              <a:latin typeface="Calibri" panose="020F0502020204030204"/>
              <a:ea typeface="+mn-ea"/>
              <a:cs typeface="+mn-cs"/>
            </a:endParaRPr>
          </a:p>
          <a:p>
            <a:pPr marL="457200" lvl="0" indent="-457200">
              <a:lnSpc>
                <a:spcPct val="100000"/>
              </a:lnSpc>
              <a:spcBef>
                <a:spcPts val="0"/>
              </a:spcBef>
              <a:buClr>
                <a:srgbClr val="0D9390"/>
              </a:buClr>
              <a:buBlip>
                <a:blip r:embed="rId3"/>
              </a:buBlip>
              <a:defRPr/>
            </a:pPr>
            <a:r>
              <a:rPr lang="en-GB" dirty="0" err="1"/>
              <a:t>Otro</a:t>
            </a:r>
            <a:r>
              <a:rPr lang="en-GB" dirty="0"/>
              <a:t> </a:t>
            </a:r>
            <a:r>
              <a:rPr lang="en-GB" dirty="0" err="1"/>
              <a:t>ejemplo</a:t>
            </a:r>
            <a:r>
              <a:rPr lang="en-GB" dirty="0"/>
              <a:t>, </a:t>
            </a:r>
            <a:r>
              <a:rPr lang="en-GB" u="sng" dirty="0" err="1">
                <a:solidFill>
                  <a:srgbClr val="0D9390">
                    <a:lumMod val="75000"/>
                  </a:srgbClr>
                </a:solidFill>
                <a:hlinkClick r:id="rId4">
                  <a:extLst>
                    <a:ext uri="{A12FA001-AC4F-418D-AE19-62706E023703}">
                      <ahyp:hlinkClr xmlns:ahyp="http://schemas.microsoft.com/office/drawing/2018/hyperlinkcolor" val="tx"/>
                    </a:ext>
                  </a:extLst>
                </a:hlinkClick>
              </a:rPr>
              <a:t>como</a:t>
            </a:r>
            <a:r>
              <a:rPr lang="en-GB" u="sng" dirty="0">
                <a:solidFill>
                  <a:srgbClr val="0D9390">
                    <a:lumMod val="75000"/>
                  </a:srgbClr>
                </a:solidFill>
                <a:hlinkClick r:id="rId4">
                  <a:extLst>
                    <a:ext uri="{A12FA001-AC4F-418D-AE19-62706E023703}">
                      <ahyp:hlinkClr xmlns:ahyp="http://schemas.microsoft.com/office/drawing/2018/hyperlinkcolor" val="tx"/>
                    </a:ext>
                  </a:extLst>
                </a:hlinkClick>
              </a:rPr>
              <a:t> </a:t>
            </a:r>
            <a:r>
              <a:rPr lang="en-GB" u="sng" dirty="0" err="1">
                <a:solidFill>
                  <a:srgbClr val="0D9390">
                    <a:lumMod val="75000"/>
                  </a:srgbClr>
                </a:solidFill>
                <a:hlinkClick r:id="rId4">
                  <a:extLst>
                    <a:ext uri="{A12FA001-AC4F-418D-AE19-62706E023703}">
                      <ahyp:hlinkClr xmlns:ahyp="http://schemas.microsoft.com/office/drawing/2018/hyperlinkcolor" val="tx"/>
                    </a:ext>
                  </a:extLst>
                </a:hlinkClick>
              </a:rPr>
              <a:t>informado</a:t>
            </a:r>
            <a:r>
              <a:rPr lang="en-GB" u="sng" dirty="0">
                <a:solidFill>
                  <a:srgbClr val="0D9390">
                    <a:lumMod val="75000"/>
                  </a:srgbClr>
                </a:solidFill>
                <a:hlinkClick r:id="rId4">
                  <a:extLst>
                    <a:ext uri="{A12FA001-AC4F-418D-AE19-62706E023703}">
                      <ahyp:hlinkClr xmlns:ahyp="http://schemas.microsoft.com/office/drawing/2018/hyperlinkcolor" val="tx"/>
                    </a:ext>
                  </a:extLst>
                </a:hlinkClick>
              </a:rPr>
              <a:t> </a:t>
            </a:r>
            <a:r>
              <a:rPr lang="en-GB" u="sng" dirty="0" err="1">
                <a:solidFill>
                  <a:srgbClr val="0D9390">
                    <a:lumMod val="75000"/>
                  </a:srgbClr>
                </a:solidFill>
                <a:hlinkClick r:id="rId4">
                  <a:extLst>
                    <a:ext uri="{A12FA001-AC4F-418D-AE19-62706E023703}">
                      <ahyp:hlinkClr xmlns:ahyp="http://schemas.microsoft.com/office/drawing/2018/hyperlinkcolor" val="tx"/>
                    </a:ext>
                  </a:extLst>
                </a:hlinkClick>
              </a:rPr>
              <a:t>por</a:t>
            </a:r>
            <a:r>
              <a:rPr lang="en-GB" u="sng" dirty="0">
                <a:solidFill>
                  <a:srgbClr val="0D9390">
                    <a:lumMod val="75000"/>
                  </a:srgbClr>
                </a:solidFill>
                <a:hlinkClick r:id="rId4">
                  <a:extLst>
                    <a:ext uri="{A12FA001-AC4F-418D-AE19-62706E023703}">
                      <ahyp:hlinkClr xmlns:ahyp="http://schemas.microsoft.com/office/drawing/2018/hyperlinkcolor" val="tx"/>
                    </a:ext>
                  </a:extLst>
                </a:hlinkClick>
              </a:rPr>
              <a:t> la CNBC</a:t>
            </a:r>
            <a:r>
              <a:rPr lang="en-GB" dirty="0"/>
              <a:t>, </a:t>
            </a:r>
            <a:r>
              <a:rPr lang="es-ES" dirty="0"/>
              <a:t>sería la promesa de Warren Buffett en 2006 de dar 10 millones de Berkshire-Hathaway </a:t>
            </a:r>
            <a:r>
              <a:rPr lang="en-GB" u="sng" dirty="0" err="1">
                <a:solidFill>
                  <a:srgbClr val="0D9390">
                    <a:lumMod val="75000"/>
                  </a:srgbClr>
                </a:solidFill>
                <a:hlinkClick r:id="rId5">
                  <a:extLst>
                    <a:ext uri="{A12FA001-AC4F-418D-AE19-62706E023703}">
                      <ahyp:hlinkClr xmlns:ahyp="http://schemas.microsoft.com/office/drawing/2018/hyperlinkcolor" val="tx"/>
                    </a:ext>
                  </a:extLst>
                </a:hlinkClick>
              </a:rPr>
              <a:t>acciones</a:t>
            </a:r>
            <a:r>
              <a:rPr lang="en-GB" u="sng" dirty="0">
                <a:solidFill>
                  <a:srgbClr val="0D9390">
                    <a:lumMod val="75000"/>
                  </a:srgbClr>
                </a:solidFill>
                <a:hlinkClick r:id="rId5">
                  <a:extLst>
                    <a:ext uri="{A12FA001-AC4F-418D-AE19-62706E023703}">
                      <ahyp:hlinkClr xmlns:ahyp="http://schemas.microsoft.com/office/drawing/2018/hyperlinkcolor" val="tx"/>
                    </a:ext>
                  </a:extLst>
                </a:hlinkClick>
              </a:rPr>
              <a:t> </a:t>
            </a:r>
            <a:r>
              <a:rPr lang="en-GB" u="sng" dirty="0" err="1">
                <a:solidFill>
                  <a:srgbClr val="0D9390">
                    <a:lumMod val="75000"/>
                  </a:srgbClr>
                </a:solidFill>
                <a:hlinkClick r:id="rId5">
                  <a:extLst>
                    <a:ext uri="{A12FA001-AC4F-418D-AE19-62706E023703}">
                      <ahyp:hlinkClr xmlns:ahyp="http://schemas.microsoft.com/office/drawing/2018/hyperlinkcolor" val="tx"/>
                    </a:ext>
                  </a:extLst>
                </a:hlinkClick>
              </a:rPr>
              <a:t>clase</a:t>
            </a:r>
            <a:r>
              <a:rPr lang="en-GB" u="sng" dirty="0">
                <a:solidFill>
                  <a:srgbClr val="0D9390">
                    <a:lumMod val="75000"/>
                  </a:srgbClr>
                </a:solidFill>
                <a:hlinkClick r:id="rId5">
                  <a:extLst>
                    <a:ext uri="{A12FA001-AC4F-418D-AE19-62706E023703}">
                      <ahyp:hlinkClr xmlns:ahyp="http://schemas.microsoft.com/office/drawing/2018/hyperlinkcolor" val="tx"/>
                    </a:ext>
                  </a:extLst>
                </a:hlinkClick>
              </a:rPr>
              <a:t> B</a:t>
            </a:r>
            <a:r>
              <a:rPr lang="en-GB" sz="2600" dirty="0">
                <a:solidFill>
                  <a:prstClr val="black"/>
                </a:solidFill>
              </a:rPr>
              <a:t> </a:t>
            </a:r>
            <a:r>
              <a:rPr lang="es-ES" dirty="0"/>
              <a:t>a la Fundación Bill y Melinda Gates (valorada en más de 31.000 millones de dólares en junio de 2006).</a:t>
            </a:r>
          </a:p>
          <a:p>
            <a:pPr marL="0" lvl="0" indent="0">
              <a:lnSpc>
                <a:spcPct val="100000"/>
              </a:lnSpc>
              <a:spcBef>
                <a:spcPts val="0"/>
              </a:spcBef>
              <a:buClr>
                <a:srgbClr val="0D9390"/>
              </a:buClr>
              <a:defRPr/>
            </a:pPr>
            <a:endParaRPr lang="en-GB" dirty="0">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kumimoji="0" lang="en-GB"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¿Cómo obtienen financiación las </a:t>
            </a:r>
            <a:r>
              <a:rPr lang="es-ES" dirty="0" err="1"/>
              <a:t>ONGs</a:t>
            </a:r>
            <a:r>
              <a:rPr lang="es-ES" dirty="0"/>
              <a:t>?
</a:t>
            </a:r>
            <a:endParaRPr lang="en-US" dirty="0"/>
          </a:p>
        </p:txBody>
      </p:sp>
    </p:spTree>
    <p:extLst>
      <p:ext uri="{BB962C8B-B14F-4D97-AF65-F5344CB8AC3E}">
        <p14:creationId xmlns:p14="http://schemas.microsoft.com/office/powerpoint/2010/main" val="253186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6041571"/>
          </a:xfrm>
        </p:spPr>
        <p:txBody>
          <a:bodyPr/>
          <a:lstStyle/>
          <a:p>
            <a:pPr marL="457200" lvl="0" indent="-457200">
              <a:lnSpc>
                <a:spcPct val="100000"/>
              </a:lnSpc>
              <a:spcBef>
                <a:spcPts val="0"/>
              </a:spcBef>
              <a:buClr>
                <a:schemeClr val="accent2"/>
              </a:buClr>
              <a:buBlip>
                <a:blip r:embed="rId3"/>
              </a:buBlip>
              <a:defRPr/>
            </a:pPr>
            <a:r>
              <a:rPr lang="es-ES" dirty="0"/>
              <a:t>A finales de 2021, Buffett había donado un total de $ 32.7 mil millones a la Fundación Gates. Sin embargo, las </a:t>
            </a:r>
            <a:r>
              <a:rPr lang="es-ES" dirty="0" err="1"/>
              <a:t>ONGs</a:t>
            </a:r>
            <a:r>
              <a:rPr lang="es-ES" dirty="0"/>
              <a:t> también pueden depender de un gran número de pequeñas donaciones en lugar de un pequeño número de grandes donaciones.</a:t>
            </a:r>
          </a:p>
          <a:p>
            <a:pPr marL="0" lvl="0" indent="0">
              <a:lnSpc>
                <a:spcPct val="100000"/>
              </a:lnSpc>
              <a:spcBef>
                <a:spcPts val="0"/>
              </a:spcBef>
              <a:buClr>
                <a:schemeClr val="accent2"/>
              </a:buClr>
              <a:defRPr/>
            </a:pPr>
            <a:endParaRPr lang="en-GB" dirty="0">
              <a:latin typeface="Calibri" panose="020F0502020204030204"/>
            </a:endParaRPr>
          </a:p>
          <a:p>
            <a:pPr marL="457200" lvl="0" indent="-457200">
              <a:lnSpc>
                <a:spcPct val="100000"/>
              </a:lnSpc>
              <a:spcBef>
                <a:spcPts val="0"/>
              </a:spcBef>
              <a:buClr>
                <a:schemeClr val="accent2"/>
              </a:buClr>
              <a:buBlip>
                <a:blip r:embed="rId3"/>
              </a:buBlip>
              <a:defRPr/>
            </a:pPr>
            <a:r>
              <a:rPr lang="es-ES" dirty="0"/>
              <a:t>A pesar de su independencia del gobierno</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lang="es-ES" u="sng" dirty="0">
                <a:solidFill>
                  <a:srgbClr val="0D9390">
                    <a:lumMod val="75000"/>
                  </a:srgbClr>
                </a:solidFill>
              </a:rPr>
              <a:t>muchas </a:t>
            </a:r>
            <a:r>
              <a:rPr lang="es-ES" u="sng" dirty="0" err="1">
                <a:solidFill>
                  <a:srgbClr val="0D9390">
                    <a:lumMod val="75000"/>
                  </a:srgbClr>
                </a:solidFill>
              </a:rPr>
              <a:t>ONGs</a:t>
            </a:r>
            <a:r>
              <a:rPr lang="es-ES" u="sng" dirty="0">
                <a:solidFill>
                  <a:srgbClr val="0D9390">
                    <a:lumMod val="75000"/>
                  </a:srgbClr>
                </a:solidFill>
              </a:rPr>
              <a:t> dependen en gran medida de la financiación del gobierno</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lang="en-GB"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¿Cómo obtienen financiación las ONG?
</a:t>
            </a:r>
            <a:endParaRPr lang="en-US" dirty="0"/>
          </a:p>
        </p:txBody>
      </p:sp>
    </p:spTree>
    <p:extLst>
      <p:ext uri="{BB962C8B-B14F-4D97-AF65-F5344CB8AC3E}">
        <p14:creationId xmlns:p14="http://schemas.microsoft.com/office/powerpoint/2010/main" val="18967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6041571"/>
          </a:xfrm>
        </p:spPr>
        <p:txBody>
          <a:bodyPr/>
          <a:lstStyle/>
          <a:p>
            <a:pPr marL="457200" lvl="0" indent="-457200">
              <a:lnSpc>
                <a:spcPct val="100000"/>
              </a:lnSpc>
              <a:spcBef>
                <a:spcPts val="0"/>
              </a:spcBef>
              <a:buClr>
                <a:schemeClr val="accent2"/>
              </a:buClr>
              <a:buBlip>
                <a:blip r:embed="rId3"/>
              </a:buBlip>
              <a:defRPr/>
            </a:pPr>
            <a:r>
              <a:rPr lang="es-ES" dirty="0"/>
              <a:t>Algunos fondos de </a:t>
            </a:r>
            <a:r>
              <a:rPr lang="es-ES" dirty="0" err="1"/>
              <a:t>ONGs</a:t>
            </a:r>
            <a:r>
              <a:rPr lang="es-ES" dirty="0"/>
              <a:t> gubernamentales pueden ser vistos como controvertidos, porque el financiamiento puede disminuir la capacidad de una ONG para abogar políticamente o intentar lograr objetivos radicales.</a:t>
            </a:r>
          </a:p>
          <a:p>
            <a:pPr marL="457200" lvl="0" indent="-457200">
              <a:lnSpc>
                <a:spcPct val="100000"/>
              </a:lnSpc>
              <a:spcBef>
                <a:spcPts val="0"/>
              </a:spcBef>
              <a:buClr>
                <a:schemeClr val="accent2"/>
              </a:buClr>
              <a:buBlip>
                <a:blip r:embed="rId3"/>
              </a:buBlip>
              <a:defRPr/>
            </a:pPr>
            <a:endParaRPr lang="es-ES" dirty="0"/>
          </a:p>
          <a:p>
            <a:pPr marL="457200" lvl="0" indent="-457200">
              <a:lnSpc>
                <a:spcPct val="100000"/>
              </a:lnSpc>
              <a:spcBef>
                <a:spcPts val="0"/>
              </a:spcBef>
              <a:buClr>
                <a:schemeClr val="accent2"/>
              </a:buClr>
              <a:buBlip>
                <a:blip r:embed="rId3"/>
              </a:buBlip>
              <a:defRPr/>
            </a:pPr>
            <a:r>
              <a:rPr lang="es-ES" dirty="0"/>
              <a:t>Las </a:t>
            </a:r>
            <a:r>
              <a:rPr lang="es-ES" dirty="0" err="1"/>
              <a:t>ONGs</a:t>
            </a:r>
            <a:r>
              <a:rPr lang="es-ES" dirty="0"/>
              <a:t> pueden aceptar donaciones de particulares, empresas con fines de lucro, fundaciones benéficas y gobiernos, ya sean locales, estatales, federales o incluso extranjeros. </a:t>
            </a:r>
          </a:p>
          <a:p>
            <a:pPr marL="457200" lvl="0" indent="-457200">
              <a:lnSpc>
                <a:spcPct val="100000"/>
              </a:lnSpc>
              <a:spcBef>
                <a:spcPts val="0"/>
              </a:spcBef>
              <a:buClr>
                <a:schemeClr val="accent2"/>
              </a:buClr>
              <a:buBlip>
                <a:blip r:embed="rId3"/>
              </a:buBlip>
              <a:defRPr/>
            </a:pPr>
            <a:endParaRPr lang="es-ES" dirty="0"/>
          </a:p>
          <a:p>
            <a:pPr marL="457200" lvl="0" indent="-457200">
              <a:lnSpc>
                <a:spcPct val="100000"/>
              </a:lnSpc>
              <a:spcBef>
                <a:spcPts val="0"/>
              </a:spcBef>
              <a:buClr>
                <a:schemeClr val="accent2"/>
              </a:buClr>
              <a:buBlip>
                <a:blip r:embed="rId3"/>
              </a:buBlip>
              <a:defRPr/>
            </a:pPr>
            <a:r>
              <a:rPr lang="es-ES" dirty="0"/>
              <a:t>Como entidades sin fines de lucro, también pueden cobrar cuotas de membresía y vender bienes y/o servicios.</a:t>
            </a:r>
            <a:endParaRPr kumimoji="0" lang="en-GB"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kumimoji="0" lang="en-GB"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kumimoji="0" lang="en-GB"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¿Cómo obtienen financiación las </a:t>
            </a:r>
            <a:r>
              <a:rPr lang="es-ES" dirty="0" err="1"/>
              <a:t>ONGs</a:t>
            </a:r>
            <a:r>
              <a:rPr lang="es-ES" dirty="0"/>
              <a:t>?
</a:t>
            </a:r>
            <a:endParaRPr lang="en-US" dirty="0"/>
          </a:p>
        </p:txBody>
      </p:sp>
    </p:spTree>
    <p:extLst>
      <p:ext uri="{BB962C8B-B14F-4D97-AF65-F5344CB8AC3E}">
        <p14:creationId xmlns:p14="http://schemas.microsoft.com/office/powerpoint/2010/main" val="317697145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6041571"/>
          </a:xfrm>
        </p:spPr>
        <p:txBody>
          <a:bodyPr/>
          <a:lstStyle/>
          <a:p>
            <a:pPr marL="457200" lvl="0" indent="-457200">
              <a:lnSpc>
                <a:spcPct val="100000"/>
              </a:lnSpc>
              <a:spcBef>
                <a:spcPts val="0"/>
              </a:spcBef>
              <a:buClr>
                <a:schemeClr val="accent2"/>
              </a:buClr>
              <a:buBlip>
                <a:blip r:embed="rId3"/>
              </a:buBlip>
              <a:defRPr/>
            </a:pP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Las</a:t>
            </a:r>
            <a:r>
              <a:rPr kumimoji="0" lang="en-GB" b="0" i="0" u="sng" strike="noStrike" kern="1200" cap="none" spc="0" normalizeH="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a:t>
            </a:r>
            <a:r>
              <a:rPr kumimoji="0" lang="en-GB" b="0" i="0" u="sng" strike="noStrike" kern="1200" cap="none" spc="0" normalizeH="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ayudas</a:t>
            </a:r>
            <a:r>
              <a:rPr kumimoji="0" lang="en-GB" b="0" i="0" u="sng" strike="noStrike" kern="1200" cap="none" spc="0" normalizeH="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a:t>
            </a:r>
            <a:r>
              <a:rPr lang="en-GB" u="sng" noProof="0" dirty="0" err="1">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rPr>
              <a:t>b</a:t>
            </a:r>
            <a:r>
              <a:rPr kumimoji="0" lang="en-GB" b="0" i="0" u="sng"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ilateral</a:t>
            </a:r>
            <a:r>
              <a:rPr kumimoji="0" lang="en-GB" b="0" i="0" u="sng"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rPr>
              <a:t>es</a:t>
            </a:r>
            <a:r>
              <a:rPr kumimoji="0" lang="en-GB" i="0" u="none" strike="noStrike" kern="1200" cap="none" spc="0" normalizeH="0" baseline="0" noProof="0" dirty="0">
                <a:ln>
                  <a:noFill/>
                </a:ln>
                <a:effectLst/>
                <a:uLnTx/>
                <a:uFillTx/>
                <a:latin typeface="Calibri" panose="020F0502020204030204"/>
                <a:ea typeface="+mn-ea"/>
                <a:cs typeface="+mn-cs"/>
              </a:rPr>
              <a:t> </a:t>
            </a:r>
            <a:r>
              <a:rPr lang="es-ES" noProof="0" dirty="0"/>
              <a:t>y</a:t>
            </a:r>
            <a:r>
              <a:rPr lang="es-ES" dirty="0"/>
              <a:t> multilaterales son una de las mayores fuentes de financiación que hemos visto en los últimos cincuenta años. </a:t>
            </a:r>
          </a:p>
          <a:p>
            <a:pPr marL="0" lvl="0" indent="0">
              <a:lnSpc>
                <a:spcPct val="100000"/>
              </a:lnSpc>
              <a:spcBef>
                <a:spcPts val="0"/>
              </a:spcBef>
              <a:buClr>
                <a:schemeClr val="accent2"/>
              </a:buClr>
              <a:defRPr/>
            </a:pPr>
            <a:endParaRPr lang="en-GB" dirty="0">
              <a:latin typeface="Calibri" panose="020F0502020204030204"/>
            </a:endParaRPr>
          </a:p>
          <a:p>
            <a:pPr marL="457200" lvl="0" indent="-457200">
              <a:lnSpc>
                <a:spcPct val="100000"/>
              </a:lnSpc>
              <a:spcBef>
                <a:spcPts val="0"/>
              </a:spcBef>
              <a:buClr>
                <a:schemeClr val="accent2"/>
              </a:buClr>
              <a:buBlip>
                <a:blip r:embed="rId3"/>
              </a:buBlip>
              <a:defRPr/>
            </a:pPr>
            <a:r>
              <a:rPr lang="es-ES" dirty="0"/>
              <a:t>Estos proceden de las oficinas exteriores de los países desarrollados o de organizaciones multilaterales establecidas por diferentes países, como el Banco Mundial, </a:t>
            </a:r>
            <a:r>
              <a:rPr lang="en-GB" u="sng" dirty="0">
                <a:solidFill>
                  <a:schemeClr val="accent2">
                    <a:lumMod val="75000"/>
                  </a:schemeClr>
                </a:solidFill>
                <a:latin typeface="Calibri" panose="020F0502020204030204"/>
              </a:rPr>
              <a:t>N</a:t>
            </a:r>
            <a:r>
              <a:rPr kumimoji="0" lang="en-GB" b="0" i="0" u="sng"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aciones</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 </a:t>
            </a:r>
            <a:r>
              <a:rPr kumimoji="0" lang="en-GB" b="0" i="0" u="sng"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Unidas</a:t>
            </a:r>
            <a:r>
              <a:rPr kumimoji="0" lang="en-GB" i="0" u="none" strike="noStrike" kern="1200" cap="none" spc="0" normalizeH="0" baseline="0" noProof="0" dirty="0">
                <a:ln>
                  <a:noFill/>
                </a:ln>
                <a:effectLst/>
                <a:uLnTx/>
                <a:uFillTx/>
                <a:latin typeface="Calibri" panose="020F0502020204030204"/>
                <a:ea typeface="+mn-ea"/>
                <a:cs typeface="+mn-cs"/>
              </a:rPr>
              <a:t>, o</a:t>
            </a:r>
            <a:r>
              <a:rPr kumimoji="0" lang="en-GB" i="0" u="none" strike="noStrike" kern="1200" cap="none" spc="0" normalizeH="0" noProof="0" dirty="0">
                <a:ln>
                  <a:noFill/>
                </a:ln>
                <a:effectLst/>
                <a:uLnTx/>
                <a:uFillTx/>
                <a:latin typeface="Calibri" panose="020F0502020204030204"/>
                <a:ea typeface="+mn-ea"/>
                <a:cs typeface="+mn-cs"/>
              </a:rPr>
              <a:t> </a:t>
            </a:r>
            <a:r>
              <a:rPr lang="es-ES" dirty="0"/>
              <a:t>el Banco Asiático de Desarrollo.</a:t>
            </a:r>
            <a:endParaRPr kumimoji="0" lang="en-GB" i="0" u="none" strike="noStrike" kern="1200" cap="none" spc="0" normalizeH="0" baseline="0" noProof="0" dirty="0">
              <a:ln>
                <a:noFill/>
              </a:ln>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Principales Fuentes de Financiación para ONG
</a:t>
            </a:r>
            <a:endParaRPr lang="en-US" dirty="0"/>
          </a:p>
        </p:txBody>
      </p:sp>
    </p:spTree>
    <p:extLst>
      <p:ext uri="{BB962C8B-B14F-4D97-AF65-F5344CB8AC3E}">
        <p14:creationId xmlns:p14="http://schemas.microsoft.com/office/powerpoint/2010/main" val="286052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6041571"/>
          </a:xfrm>
        </p:spPr>
        <p:txBody>
          <a:bodyPr/>
          <a:lstStyle/>
          <a:p>
            <a:pPr marL="457200" lvl="0" indent="-457200">
              <a:lnSpc>
                <a:spcPct val="100000"/>
              </a:lnSpc>
              <a:spcBef>
                <a:spcPts val="0"/>
              </a:spcBef>
              <a:buClr>
                <a:schemeClr val="accent2"/>
              </a:buClr>
              <a:buBlip>
                <a:blip r:embed="rId3"/>
              </a:buBlip>
              <a:defRPr/>
            </a:pPr>
            <a:r>
              <a:rPr lang="es-ES" dirty="0"/>
              <a:t>Otras fuentes importantes de financiación son las organizaciones benéficas/fundaciones/organizaciones internacionales privadas que se manejan de manera más privada y se centran mejor en equipar a las ONG locales no solo financieramente, sino también técnicamente.</a:t>
            </a:r>
          </a:p>
          <a:p>
            <a:pPr marL="0" lvl="0" indent="0">
              <a:lnSpc>
                <a:spcPct val="100000"/>
              </a:lnSpc>
              <a:spcBef>
                <a:spcPts val="0"/>
              </a:spcBef>
              <a:buClr>
                <a:schemeClr val="accent2"/>
              </a:buClr>
              <a:defRPr/>
            </a:pPr>
            <a:endParaRPr lang="en-GB" dirty="0">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r>
              <a:rPr lang="en-GB" b="1" dirty="0" err="1">
                <a:latin typeface="Calibri" panose="020F0502020204030204"/>
              </a:rPr>
              <a:t>Lectura</a:t>
            </a:r>
            <a:r>
              <a:rPr kumimoji="0" lang="en-GB" b="1" i="0" u="none" strike="noStrike" kern="1200" cap="none" spc="0" normalizeH="0" baseline="0" noProof="0" dirty="0">
                <a:ln>
                  <a:noFill/>
                </a:ln>
                <a:effectLst/>
                <a:uLnTx/>
                <a:uFillTx/>
                <a:latin typeface="Calibri" panose="020F0502020204030204"/>
                <a:ea typeface="+mn-ea"/>
                <a:cs typeface="+mn-cs"/>
              </a:rPr>
              <a:t>:</a:t>
            </a:r>
            <a:r>
              <a:rPr kumimoji="0" lang="en-GB" i="0" u="none" strike="noStrike" kern="1200" cap="none" spc="0" normalizeH="0" baseline="0" noProof="0" dirty="0">
                <a:ln>
                  <a:noFill/>
                </a:ln>
                <a:effectLst/>
                <a:uLnTx/>
                <a:uFillTx/>
                <a:latin typeface="Calibri" panose="020F0502020204030204"/>
                <a:ea typeface="+mn-ea"/>
                <a:cs typeface="+mn-cs"/>
              </a:rPr>
              <a:t> </a:t>
            </a:r>
            <a:r>
              <a:rPr kumimoji="0" lang="en-GB"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https://www.fundsforngos.org/alternative-fundraising/3-major-sources-of-funding-for-ngos/</a:t>
            </a:r>
            <a:endParaRPr kumimoji="0" lang="en-GB"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chemeClr val="accent2"/>
              </a:buClr>
              <a:buSzTx/>
              <a:tabLst/>
              <a:defRPr/>
            </a:pPr>
            <a:endParaRPr kumimoji="0" lang="en-GB" i="0" u="none" strike="noStrike" kern="1200" cap="none" spc="0" normalizeH="0" baseline="0" noProof="0" dirty="0">
              <a:ln>
                <a:noFill/>
              </a:ln>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Principales fuentes de financiación para ONG
</a:t>
            </a:r>
            <a:endParaRPr lang="en-US" dirty="0"/>
          </a:p>
        </p:txBody>
      </p:sp>
    </p:spTree>
    <p:extLst>
      <p:ext uri="{BB962C8B-B14F-4D97-AF65-F5344CB8AC3E}">
        <p14:creationId xmlns:p14="http://schemas.microsoft.com/office/powerpoint/2010/main" val="340351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s-ES" dirty="0"/>
              <a:t>"Calidad significa hacerlo bien cuando nadie está mirando".
</a:t>
            </a:r>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Henry</a:t>
            </a:r>
            <a:r>
              <a:rPr kumimoji="0" lang="en-IE" sz="22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Ford</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Person writing on a notebook">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2874" r="12874"/>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88383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22714"/>
            <a:ext cx="10595237" cy="5682342"/>
          </a:xfrm>
        </p:spPr>
        <p:txBody>
          <a:bodyPr/>
          <a:lstStyle/>
          <a:p>
            <a:pPr marL="457200" lvl="0" indent="-457200">
              <a:lnSpc>
                <a:spcPct val="100000"/>
              </a:lnSpc>
              <a:spcBef>
                <a:spcPts val="0"/>
              </a:spcBef>
              <a:buClr>
                <a:schemeClr val="accent2"/>
              </a:buClr>
              <a:buAutoNum type="arabicPeriod"/>
              <a:defRPr/>
            </a:pPr>
            <a:r>
              <a:rPr lang="en-GB" b="1" dirty="0" err="1">
                <a:solidFill>
                  <a:schemeClr val="accent2"/>
                </a:solidFill>
              </a:rPr>
              <a:t>Perfecciona</a:t>
            </a:r>
            <a:r>
              <a:rPr lang="en-GB" b="1" dirty="0">
                <a:solidFill>
                  <a:schemeClr val="accent2"/>
                </a:solidFill>
              </a:rPr>
              <a:t> </a:t>
            </a:r>
            <a:r>
              <a:rPr lang="en-GB" b="1" dirty="0" err="1">
                <a:solidFill>
                  <a:schemeClr val="accent2"/>
                </a:solidFill>
              </a:rPr>
              <a:t>tus</a:t>
            </a:r>
            <a:r>
              <a:rPr lang="en-GB" b="1" dirty="0">
                <a:solidFill>
                  <a:schemeClr val="accent2"/>
                </a:solidFill>
              </a:rPr>
              <a:t> </a:t>
            </a:r>
            <a:r>
              <a:rPr lang="en-GB" b="1" dirty="0" err="1">
                <a:solidFill>
                  <a:schemeClr val="accent2"/>
                </a:solidFill>
              </a:rPr>
              <a:t>mensajes</a:t>
            </a:r>
            <a:r>
              <a:rPr lang="en-GB" b="1" dirty="0">
                <a:solidFill>
                  <a:schemeClr val="accent2"/>
                </a:solidFill>
              </a:rPr>
              <a:t>:</a:t>
            </a:r>
          </a:p>
          <a:p>
            <a:pPr marL="457200" lvl="0" indent="-457200">
              <a:lnSpc>
                <a:spcPct val="100000"/>
              </a:lnSpc>
              <a:spcBef>
                <a:spcPts val="0"/>
              </a:spcBef>
              <a:buClr>
                <a:schemeClr val="accent2"/>
              </a:buClr>
              <a:buAutoNum type="arabicPeriod"/>
              <a:defRPr/>
            </a:pPr>
            <a:endParaRPr kumimoji="0" lang="en-GB" i="0" u="none" strike="noStrike" kern="1200" cap="none" spc="0" normalizeH="0" baseline="0" noProof="0" dirty="0">
              <a:ln>
                <a:noFill/>
              </a:ln>
              <a:effectLst/>
              <a:uLnTx/>
              <a:uFillTx/>
              <a:latin typeface="Calibri" panose="020F0502020204030204"/>
              <a:ea typeface="+mn-ea"/>
              <a:cs typeface="+mn-cs"/>
            </a:endParaRPr>
          </a:p>
          <a:p>
            <a:pPr marL="342900" lvl="0" indent="-342900">
              <a:lnSpc>
                <a:spcPct val="100000"/>
              </a:lnSpc>
              <a:spcBef>
                <a:spcPts val="0"/>
              </a:spcBef>
              <a:buClr>
                <a:schemeClr val="accent2"/>
              </a:buClr>
              <a:buFont typeface="Arial" panose="020B0604020202020204" pitchFamily="34" charset="0"/>
              <a:buChar char="•"/>
              <a:defRPr/>
            </a:pPr>
            <a:r>
              <a:rPr lang="es-ES" dirty="0"/>
              <a:t>El recordatorio aquí es tener muy claro por qué existe su organización, en qué se diferencia de sus competidores y cómo se ve el éxito.</a:t>
            </a:r>
          </a:p>
          <a:p>
            <a:pPr marL="342900" lvl="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457200" indent="-457200">
              <a:lnSpc>
                <a:spcPct val="100000"/>
              </a:lnSpc>
              <a:spcBef>
                <a:spcPts val="0"/>
              </a:spcBef>
              <a:buClr>
                <a:schemeClr val="accent2"/>
              </a:buClr>
              <a:buFont typeface="+mj-lt"/>
              <a:buAutoNum type="arabicPeriod" startAt="2"/>
              <a:defRPr/>
            </a:pPr>
            <a:r>
              <a:rPr lang="en-GB" b="1" dirty="0" err="1">
                <a:solidFill>
                  <a:schemeClr val="accent2"/>
                </a:solidFill>
              </a:rPr>
              <a:t>Entienda</a:t>
            </a:r>
            <a:r>
              <a:rPr lang="en-GB" b="1" dirty="0">
                <a:solidFill>
                  <a:schemeClr val="accent2"/>
                </a:solidFill>
              </a:rPr>
              <a:t> </a:t>
            </a:r>
            <a:r>
              <a:rPr lang="en-GB" b="1" dirty="0" err="1">
                <a:solidFill>
                  <a:schemeClr val="accent2"/>
                </a:solidFill>
              </a:rPr>
              <a:t>su</a:t>
            </a:r>
            <a:r>
              <a:rPr lang="en-GB" b="1" dirty="0">
                <a:solidFill>
                  <a:schemeClr val="accent2"/>
                </a:solidFill>
              </a:rPr>
              <a:t> </a:t>
            </a:r>
            <a:r>
              <a:rPr lang="en-GB" b="1" dirty="0" err="1">
                <a:solidFill>
                  <a:schemeClr val="accent2"/>
                </a:solidFill>
              </a:rPr>
              <a:t>por</a:t>
            </a:r>
            <a:r>
              <a:rPr lang="en-GB" b="1" dirty="0">
                <a:solidFill>
                  <a:schemeClr val="accent2"/>
                </a:solidFill>
              </a:rPr>
              <a:t> </a:t>
            </a:r>
            <a:r>
              <a:rPr lang="en-GB" b="1" dirty="0" err="1">
                <a:solidFill>
                  <a:schemeClr val="accent2"/>
                </a:solidFill>
              </a:rPr>
              <a:t>qué</a:t>
            </a:r>
            <a:endParaRPr lang="en-GB" b="1" dirty="0">
              <a:solidFill>
                <a:schemeClr val="accent2"/>
              </a:solidFill>
            </a:endParaRPr>
          </a:p>
          <a:p>
            <a:pPr marL="457200" indent="-457200">
              <a:lnSpc>
                <a:spcPct val="100000"/>
              </a:lnSpc>
              <a:spcBef>
                <a:spcPts val="0"/>
              </a:spcBef>
              <a:buClr>
                <a:schemeClr val="accent2"/>
              </a:buClr>
              <a:buFont typeface="+mj-lt"/>
              <a:buAutoNum type="arabicPeriod" startAt="2"/>
              <a:defRPr/>
            </a:pPr>
            <a:endParaRPr lang="en-GB" b="1" dirty="0">
              <a:solidFill>
                <a:schemeClr val="accent2"/>
              </a:solidFill>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s-ES" dirty="0"/>
              <a:t>Desea recaudar dinero, pero ¿por qué su organización lo necesita? ¿Qué logrará esta donación? Ser capaz de responder a eso es tan importante como lo es comunicar esa respuesta a los posibles donantes.   </a:t>
            </a: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440327"/>
            <a:ext cx="10595237" cy="1165168"/>
          </a:xfrm>
        </p:spPr>
        <p:txBody>
          <a:bodyPr/>
          <a:lstStyle/>
          <a:p>
            <a:r>
              <a:rPr lang="es-ES" dirty="0"/>
              <a:t>Cómo Atraer Donantes a Largo Plazo: Siete Pasos Esenciales para las Organizaciones que Buscan Involucrar a los Donantes 
</a:t>
            </a:r>
            <a:endParaRPr lang="en-GB" dirty="0"/>
          </a:p>
        </p:txBody>
      </p:sp>
    </p:spTree>
    <p:extLst>
      <p:ext uri="{BB962C8B-B14F-4D97-AF65-F5344CB8AC3E}">
        <p14:creationId xmlns:p14="http://schemas.microsoft.com/office/powerpoint/2010/main" val="10288324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22714"/>
            <a:ext cx="10595237" cy="5682342"/>
          </a:xfrm>
        </p:spPr>
        <p:txBody>
          <a:bodyPr/>
          <a:lstStyle/>
          <a:p>
            <a:pPr marL="457200" indent="-457200">
              <a:lnSpc>
                <a:spcPct val="100000"/>
              </a:lnSpc>
              <a:spcBef>
                <a:spcPts val="0"/>
              </a:spcBef>
              <a:buClr>
                <a:schemeClr val="accent2"/>
              </a:buClr>
              <a:buFont typeface="+mj-lt"/>
              <a:buAutoNum type="arabicPeriod" startAt="2"/>
              <a:defRPr/>
            </a:pPr>
            <a:r>
              <a:rPr lang="es-ES" b="1" dirty="0">
                <a:solidFill>
                  <a:schemeClr val="accent2"/>
                </a:solidFill>
              </a:rPr>
              <a:t>Entienda su por qué</a:t>
            </a:r>
          </a:p>
          <a:p>
            <a:pPr marL="0" indent="0">
              <a:lnSpc>
                <a:spcPct val="100000"/>
              </a:lnSpc>
              <a:spcBef>
                <a:spcPts val="0"/>
              </a:spcBef>
              <a:buClr>
                <a:schemeClr val="accent2"/>
              </a:buClr>
              <a:defRPr/>
            </a:pPr>
            <a:endParaRPr lang="en-GB" b="1" dirty="0">
              <a:solidFill>
                <a:schemeClr val="accent2"/>
              </a:solidFill>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s-ES" dirty="0"/>
              <a:t>Una pregunta que a menudo respondemos de nuestra fundación y de los principales clientes donantes es si conocemos alguna oportunidad de concesión procesable. </a:t>
            </a:r>
          </a:p>
          <a:p>
            <a:pPr marL="342900" indent="-342900">
              <a:lnSpc>
                <a:spcPct val="100000"/>
              </a:lnSpc>
              <a:spcBef>
                <a:spcPts val="0"/>
              </a:spcBef>
              <a:buClr>
                <a:schemeClr val="accent2"/>
              </a:buClr>
              <a:buFont typeface="Arial" panose="020B0604020202020204" pitchFamily="34" charset="0"/>
              <a:buChar char="•"/>
              <a:defRPr/>
            </a:pPr>
            <a:endParaRPr lang="es-ES" dirty="0"/>
          </a:p>
          <a:p>
            <a:pPr marL="342900" indent="-342900">
              <a:lnSpc>
                <a:spcPct val="100000"/>
              </a:lnSpc>
              <a:spcBef>
                <a:spcPts val="0"/>
              </a:spcBef>
              <a:buClr>
                <a:schemeClr val="accent2"/>
              </a:buClr>
              <a:buFont typeface="Arial" panose="020B0604020202020204" pitchFamily="34" charset="0"/>
              <a:buChar char="•"/>
              <a:defRPr/>
            </a:pPr>
            <a:r>
              <a:rPr lang="es-ES" dirty="0"/>
              <a:t>Tener oportunidades listas le permitirá responder rápidamente a los intereses de los donantes una vez que comience su alcance.</a:t>
            </a: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79" y="465041"/>
            <a:ext cx="10595237" cy="1165168"/>
          </a:xfrm>
        </p:spPr>
        <p:txBody>
          <a:bodyPr/>
          <a:lstStyle/>
          <a:p>
            <a:r>
              <a:rPr lang="es-ES" dirty="0"/>
              <a:t>Cómo Atraer Donantes a Largo Plazo: Siete Pasos Esenciales para las Organizaciones que Buscan Involucrar a los Donantes 
</a:t>
            </a:r>
            <a:endParaRPr lang="en-GB" dirty="0"/>
          </a:p>
        </p:txBody>
      </p:sp>
    </p:spTree>
    <p:extLst>
      <p:ext uri="{BB962C8B-B14F-4D97-AF65-F5344CB8AC3E}">
        <p14:creationId xmlns:p14="http://schemas.microsoft.com/office/powerpoint/2010/main" val="1365372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2"/>
              </a:buBlip>
            </a:pPr>
            <a:r>
              <a:rPr lang="es-ES" dirty="0"/>
              <a:t>Los estudiantes podrán dar los pasos iniciales para iniciar una campaña digital de recaudación de fondos.</a:t>
            </a:r>
          </a:p>
          <a:p>
            <a:pPr marL="0" indent="0"/>
            <a:endParaRPr lang="en-GB" dirty="0"/>
          </a:p>
          <a:p>
            <a:pPr marL="342900" indent="-342900">
              <a:buBlip>
                <a:blip r:embed="rId2"/>
              </a:buBlip>
            </a:pPr>
            <a:r>
              <a:rPr lang="es-ES" dirty="0"/>
              <a:t>Los estudiantes obtendrán una comprensión de la perspectiva tanto de las ONG como de los donantes, mejorando así su capacidad para satisfacer las necesidades de cada uno. </a:t>
            </a: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t>Competencias</a:t>
            </a:r>
            <a:r>
              <a:rPr lang="en-US" dirty="0"/>
              <a:t> </a:t>
            </a:r>
            <a:r>
              <a:rPr lang="en-US" dirty="0" err="1"/>
              <a:t>Adquiridas</a:t>
            </a:r>
            <a:r>
              <a:rPr lang="en-US" dirty="0"/>
              <a:t> 
</a:t>
            </a:r>
          </a:p>
        </p:txBody>
      </p:sp>
    </p:spTree>
    <p:extLst>
      <p:ext uri="{BB962C8B-B14F-4D97-AF65-F5344CB8AC3E}">
        <p14:creationId xmlns:p14="http://schemas.microsoft.com/office/powerpoint/2010/main" val="176115675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22714"/>
            <a:ext cx="10595237" cy="5682342"/>
          </a:xfrm>
        </p:spPr>
        <p:txBody>
          <a:bodyPr/>
          <a:lstStyle/>
          <a:p>
            <a:pPr marL="457200" indent="-457200">
              <a:lnSpc>
                <a:spcPct val="100000"/>
              </a:lnSpc>
              <a:spcBef>
                <a:spcPts val="0"/>
              </a:spcBef>
              <a:buClr>
                <a:schemeClr val="accent2"/>
              </a:buClr>
              <a:buFont typeface="+mj-lt"/>
              <a:buAutoNum type="arabicPeriod" startAt="3"/>
              <a:defRPr/>
            </a:pPr>
            <a:r>
              <a:rPr lang="en-GB" b="1" dirty="0">
                <a:solidFill>
                  <a:schemeClr val="accent2"/>
                </a:solidFill>
              </a:rPr>
              <a:t>Haz </a:t>
            </a:r>
            <a:r>
              <a:rPr lang="en-GB" b="1" dirty="0" err="1">
                <a:solidFill>
                  <a:schemeClr val="accent2"/>
                </a:solidFill>
              </a:rPr>
              <a:t>tu</a:t>
            </a:r>
            <a:r>
              <a:rPr lang="en-GB" b="1" dirty="0">
                <a:solidFill>
                  <a:schemeClr val="accent2"/>
                </a:solidFill>
              </a:rPr>
              <a:t> </a:t>
            </a:r>
            <a:r>
              <a:rPr lang="en-GB" b="1" dirty="0" err="1">
                <a:solidFill>
                  <a:schemeClr val="accent2"/>
                </a:solidFill>
              </a:rPr>
              <a:t>investigación</a:t>
            </a:r>
            <a:endParaRPr lang="en-GB" b="1" dirty="0">
              <a:solidFill>
                <a:schemeClr val="accent2"/>
              </a:solidFill>
            </a:endParaRPr>
          </a:p>
          <a:p>
            <a:pPr marL="457200" indent="-457200">
              <a:lnSpc>
                <a:spcPct val="100000"/>
              </a:lnSpc>
              <a:spcBef>
                <a:spcPts val="0"/>
              </a:spcBef>
              <a:buClr>
                <a:schemeClr val="accent2"/>
              </a:buClr>
              <a:buFont typeface="+mj-lt"/>
              <a:buAutoNum type="arabicPeriod" startAt="3"/>
              <a:defRPr/>
            </a:pPr>
            <a:endParaRPr lang="en-GB" b="1" dirty="0">
              <a:solidFill>
                <a:schemeClr val="accent2"/>
              </a:solidFill>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s-ES" dirty="0"/>
              <a:t>Los estudios de paisaje, la investigación de prospectos y el mapeo de redes son los primeros pasos cruciales para identificar a sus donantes objetivo.</a:t>
            </a:r>
          </a:p>
          <a:p>
            <a:pPr marL="342900" indent="-342900">
              <a:lnSpc>
                <a:spcPct val="100000"/>
              </a:lnSpc>
              <a:spcBef>
                <a:spcPts val="0"/>
              </a:spcBef>
              <a:buClr>
                <a:schemeClr val="accent2"/>
              </a:buClr>
              <a:buFont typeface="Arial" panose="020B0604020202020204" pitchFamily="34" charset="0"/>
              <a:buChar char="•"/>
              <a:defRPr/>
            </a:pPr>
            <a:endParaRPr lang="es-ES" dirty="0"/>
          </a:p>
          <a:p>
            <a:pPr marL="342900" indent="-342900">
              <a:lnSpc>
                <a:spcPct val="100000"/>
              </a:lnSpc>
              <a:spcBef>
                <a:spcPts val="0"/>
              </a:spcBef>
              <a:buClr>
                <a:schemeClr val="accent2"/>
              </a:buClr>
              <a:buFont typeface="Arial" panose="020B0604020202020204" pitchFamily="34" charset="0"/>
              <a:buChar char="•"/>
              <a:defRPr/>
            </a:pPr>
            <a:r>
              <a:rPr lang="es-ES" dirty="0"/>
              <a:t>Sabemos que las organizaciones quieren llegar a los nombres de los donantes lo más rápido posible, pero omitir estos pasos de investigación puede resultar en perder tiempo y recursos preciosos en la solicitud a los financiadores o tener reuniones que no son adecuadas desde el principio. </a:t>
            </a: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79" y="452684"/>
            <a:ext cx="10595237" cy="1165168"/>
          </a:xfrm>
        </p:spPr>
        <p:txBody>
          <a:bodyPr/>
          <a:lstStyle/>
          <a:p>
            <a:r>
              <a:rPr lang="es-ES" dirty="0"/>
              <a:t>Cómo Atraer Donantes a Largo Plazo: Siete Pasos Esenciales para las Organizaciones que Buscan Involucrar a los Donantes 
</a:t>
            </a:r>
            <a:endParaRPr lang="en-GB" dirty="0"/>
          </a:p>
        </p:txBody>
      </p:sp>
    </p:spTree>
    <p:extLst>
      <p:ext uri="{BB962C8B-B14F-4D97-AF65-F5344CB8AC3E}">
        <p14:creationId xmlns:p14="http://schemas.microsoft.com/office/powerpoint/2010/main" val="228033381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22714"/>
            <a:ext cx="10595237" cy="5682342"/>
          </a:xfrm>
        </p:spPr>
        <p:txBody>
          <a:bodyPr/>
          <a:lstStyle/>
          <a:p>
            <a:pPr marL="457200" indent="-457200">
              <a:lnSpc>
                <a:spcPct val="100000"/>
              </a:lnSpc>
              <a:spcBef>
                <a:spcPts val="0"/>
              </a:spcBef>
              <a:buClr>
                <a:schemeClr val="accent2"/>
              </a:buClr>
              <a:buFont typeface="+mj-lt"/>
              <a:buAutoNum type="arabicPeriod" startAt="3"/>
              <a:defRPr/>
            </a:pPr>
            <a:r>
              <a:rPr lang="en-GB" b="1" dirty="0">
                <a:solidFill>
                  <a:schemeClr val="accent2"/>
                </a:solidFill>
              </a:rPr>
              <a:t>Haz </a:t>
            </a:r>
            <a:r>
              <a:rPr lang="en-GB" b="1" dirty="0" err="1">
                <a:solidFill>
                  <a:schemeClr val="accent2"/>
                </a:solidFill>
              </a:rPr>
              <a:t>tu</a:t>
            </a:r>
            <a:r>
              <a:rPr lang="en-GB" b="1" dirty="0">
                <a:solidFill>
                  <a:schemeClr val="accent2"/>
                </a:solidFill>
              </a:rPr>
              <a:t> </a:t>
            </a:r>
            <a:r>
              <a:rPr lang="en-GB" b="1" dirty="0" err="1">
                <a:solidFill>
                  <a:schemeClr val="accent2"/>
                </a:solidFill>
              </a:rPr>
              <a:t>investigación</a:t>
            </a:r>
            <a:endParaRPr lang="en-GB" b="1" dirty="0">
              <a:solidFill>
                <a:schemeClr val="accent2"/>
              </a:solidFill>
            </a:endParaRPr>
          </a:p>
          <a:p>
            <a:pPr marL="0" indent="0">
              <a:lnSpc>
                <a:spcPct val="100000"/>
              </a:lnSpc>
              <a:spcBef>
                <a:spcPts val="0"/>
              </a:spcBef>
              <a:buClr>
                <a:schemeClr val="accent2"/>
              </a:buCl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s-ES" dirty="0"/>
              <a:t>Recomiendo invertir en las herramientas para hacer esta investigación internamente o subcontratar a una empresa que pueda ayudarlo a mapear el panorama.</a:t>
            </a: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457200" indent="-457200">
              <a:lnSpc>
                <a:spcPct val="100000"/>
              </a:lnSpc>
              <a:spcBef>
                <a:spcPts val="0"/>
              </a:spcBef>
              <a:buClr>
                <a:schemeClr val="accent2"/>
              </a:buClr>
              <a:buFont typeface="+mj-lt"/>
              <a:buAutoNum type="arabicPeriod" startAt="4"/>
              <a:defRPr/>
            </a:pPr>
            <a:r>
              <a:rPr lang="en-GB" b="1" dirty="0" err="1">
                <a:solidFill>
                  <a:schemeClr val="accent2"/>
                </a:solidFill>
              </a:rPr>
              <a:t>Aclara</a:t>
            </a:r>
            <a:r>
              <a:rPr lang="en-GB" b="1" dirty="0">
                <a:solidFill>
                  <a:schemeClr val="accent2"/>
                </a:solidFill>
              </a:rPr>
              <a:t> </a:t>
            </a:r>
            <a:r>
              <a:rPr lang="en-GB" b="1" dirty="0" err="1">
                <a:solidFill>
                  <a:schemeClr val="accent2"/>
                </a:solidFill>
              </a:rPr>
              <a:t>los</a:t>
            </a:r>
            <a:r>
              <a:rPr lang="en-GB" b="1" dirty="0">
                <a:solidFill>
                  <a:schemeClr val="accent2"/>
                </a:solidFill>
              </a:rPr>
              <a:t> </a:t>
            </a:r>
            <a:r>
              <a:rPr lang="en-GB" b="1" dirty="0" err="1">
                <a:solidFill>
                  <a:schemeClr val="accent2"/>
                </a:solidFill>
              </a:rPr>
              <a:t>números</a:t>
            </a:r>
            <a:endParaRPr lang="en-GB" b="1" dirty="0">
              <a:solidFill>
                <a:schemeClr val="accent2"/>
              </a:solidFill>
            </a:endParaRPr>
          </a:p>
          <a:p>
            <a:pPr marL="457200" indent="-457200">
              <a:lnSpc>
                <a:spcPct val="100000"/>
              </a:lnSpc>
              <a:spcBef>
                <a:spcPts val="0"/>
              </a:spcBef>
              <a:buClr>
                <a:schemeClr val="accent2"/>
              </a:buClr>
              <a:buFont typeface="+mj-lt"/>
              <a:buAutoNum type="arabicPeriod" startAt="4"/>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s-ES" dirty="0"/>
              <a:t>Toda la tarea que está haciendo revelará una información crítica: ¿sus necesidades de financiamiento se alinean con los posibles donantes? </a:t>
            </a: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427970"/>
            <a:ext cx="10595237" cy="1165168"/>
          </a:xfrm>
        </p:spPr>
        <p:txBody>
          <a:bodyPr/>
          <a:lstStyle/>
          <a:p>
            <a:r>
              <a:rPr lang="es-ES" dirty="0"/>
              <a:t>Cómo Atraer Donantes a Largo Plazo: Siete Pasos Esenciales para las Organizaciones que Buscan Involucrar a los Donantes 
</a:t>
            </a:r>
            <a:endParaRPr lang="en-GB" dirty="0"/>
          </a:p>
        </p:txBody>
      </p:sp>
    </p:spTree>
    <p:extLst>
      <p:ext uri="{BB962C8B-B14F-4D97-AF65-F5344CB8AC3E}">
        <p14:creationId xmlns:p14="http://schemas.microsoft.com/office/powerpoint/2010/main" val="128056473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22714"/>
            <a:ext cx="10595237" cy="5682342"/>
          </a:xfrm>
        </p:spPr>
        <p:txBody>
          <a:bodyPr/>
          <a:lstStyle/>
          <a:p>
            <a:pPr marL="457200" indent="-457200">
              <a:lnSpc>
                <a:spcPct val="100000"/>
              </a:lnSpc>
              <a:spcBef>
                <a:spcPts val="0"/>
              </a:spcBef>
              <a:buClr>
                <a:schemeClr val="accent2"/>
              </a:buClr>
              <a:buFont typeface="+mj-lt"/>
              <a:buAutoNum type="arabicPeriod" startAt="4"/>
              <a:defRPr/>
            </a:pPr>
            <a:r>
              <a:rPr lang="en-GB" b="1" dirty="0" err="1">
                <a:solidFill>
                  <a:schemeClr val="accent2"/>
                </a:solidFill>
              </a:rPr>
              <a:t>Aclare</a:t>
            </a:r>
            <a:r>
              <a:rPr lang="en-GB" b="1" dirty="0">
                <a:solidFill>
                  <a:schemeClr val="accent2"/>
                </a:solidFill>
              </a:rPr>
              <a:t> </a:t>
            </a:r>
            <a:r>
              <a:rPr lang="en-GB" b="1" dirty="0" err="1">
                <a:solidFill>
                  <a:schemeClr val="accent2"/>
                </a:solidFill>
              </a:rPr>
              <a:t>los</a:t>
            </a:r>
            <a:r>
              <a:rPr lang="en-GB" b="1" dirty="0">
                <a:solidFill>
                  <a:schemeClr val="accent2"/>
                </a:solidFill>
              </a:rPr>
              <a:t> </a:t>
            </a:r>
            <a:r>
              <a:rPr lang="en-GB" b="1" dirty="0" err="1">
                <a:solidFill>
                  <a:schemeClr val="accent2"/>
                </a:solidFill>
              </a:rPr>
              <a:t>números</a:t>
            </a:r>
            <a:endParaRPr lang="en-GB" b="1" dirty="0">
              <a:solidFill>
                <a:schemeClr val="accent2"/>
              </a:solidFill>
            </a:endParaRPr>
          </a:p>
          <a:p>
            <a:pPr marL="0" indent="0">
              <a:lnSpc>
                <a:spcPct val="100000"/>
              </a:lnSpc>
              <a:spcBef>
                <a:spcPts val="0"/>
              </a:spcBef>
              <a:buClr>
                <a:schemeClr val="accent2"/>
              </a:buCl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s-ES" dirty="0"/>
              <a:t>A través de su estudio de paisaje, es probable que pueda reducir los donantes que se alinean con sus niveles actuales de financiamiento.</a:t>
            </a: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457200" indent="-457200">
              <a:lnSpc>
                <a:spcPct val="100000"/>
              </a:lnSpc>
              <a:spcBef>
                <a:spcPts val="0"/>
              </a:spcBef>
              <a:buClr>
                <a:schemeClr val="accent2"/>
              </a:buClr>
              <a:buFont typeface="+mj-lt"/>
              <a:buAutoNum type="arabicPeriod" startAt="5"/>
              <a:defRPr/>
            </a:pPr>
            <a:r>
              <a:rPr lang="es-ES" b="1" dirty="0">
                <a:solidFill>
                  <a:schemeClr val="accent2"/>
                </a:solidFill>
              </a:rPr>
              <a:t>Causa una buena primera impresión</a:t>
            </a:r>
          </a:p>
          <a:p>
            <a:pPr marL="457200" indent="-457200">
              <a:lnSpc>
                <a:spcPct val="100000"/>
              </a:lnSpc>
              <a:spcBef>
                <a:spcPts val="0"/>
              </a:spcBef>
              <a:buClr>
                <a:schemeClr val="accent2"/>
              </a:buClr>
              <a:buFont typeface="+mj-lt"/>
              <a:buAutoNum type="arabicPeriod" startAt="5"/>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s-ES" dirty="0"/>
              <a:t>¿Sus intereses se alinean?</a:t>
            </a:r>
          </a:p>
          <a:p>
            <a:pPr marL="342900" indent="-342900">
              <a:lnSpc>
                <a:spcPct val="100000"/>
              </a:lnSpc>
              <a:spcBef>
                <a:spcPts val="0"/>
              </a:spcBef>
              <a:buClr>
                <a:schemeClr val="accent2"/>
              </a:buClr>
              <a:buFont typeface="Arial" panose="020B0604020202020204" pitchFamily="34" charset="0"/>
              <a:buChar char="•"/>
              <a:defRPr/>
            </a:pPr>
            <a:endParaRPr lang="es-ES" dirty="0"/>
          </a:p>
          <a:p>
            <a:pPr marL="342900" indent="-342900">
              <a:lnSpc>
                <a:spcPct val="100000"/>
              </a:lnSpc>
              <a:spcBef>
                <a:spcPts val="0"/>
              </a:spcBef>
              <a:buClr>
                <a:schemeClr val="accent2"/>
              </a:buClr>
              <a:buFont typeface="Arial" panose="020B0604020202020204" pitchFamily="34" charset="0"/>
              <a:buChar char="•"/>
              <a:defRPr/>
            </a:pPr>
            <a:r>
              <a:rPr lang="es-ES" dirty="0"/>
              <a:t>¿Coinciden tus valores?</a:t>
            </a: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427970"/>
            <a:ext cx="10595237" cy="1165168"/>
          </a:xfrm>
        </p:spPr>
        <p:txBody>
          <a:bodyPr/>
          <a:lstStyle/>
          <a:p>
            <a:r>
              <a:rPr lang="es-ES" dirty="0"/>
              <a:t>Cómo Atraer Donantes a Largo Plazo: Siete Pasos Esenciales para las Organizaciones que Buscan Involucrar a los Donantes 
</a:t>
            </a:r>
            <a:endParaRPr lang="en-GB" dirty="0"/>
          </a:p>
        </p:txBody>
      </p:sp>
    </p:spTree>
    <p:extLst>
      <p:ext uri="{BB962C8B-B14F-4D97-AF65-F5344CB8AC3E}">
        <p14:creationId xmlns:p14="http://schemas.microsoft.com/office/powerpoint/2010/main" val="71033869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22714"/>
            <a:ext cx="10595237" cy="5682342"/>
          </a:xfrm>
        </p:spPr>
        <p:txBody>
          <a:bodyPr/>
          <a:lstStyle/>
          <a:p>
            <a:pPr marL="457200" indent="-457200">
              <a:lnSpc>
                <a:spcPct val="100000"/>
              </a:lnSpc>
              <a:spcBef>
                <a:spcPts val="0"/>
              </a:spcBef>
              <a:buClr>
                <a:schemeClr val="accent2"/>
              </a:buClr>
              <a:buFont typeface="+mj-lt"/>
              <a:buAutoNum type="arabicPeriod" startAt="5"/>
              <a:defRPr/>
            </a:pPr>
            <a:r>
              <a:rPr lang="es-ES" b="1" dirty="0">
                <a:solidFill>
                  <a:schemeClr val="accent2"/>
                </a:solidFill>
              </a:rPr>
              <a:t>Causa una buena primera impresión</a:t>
            </a:r>
          </a:p>
          <a:p>
            <a:pPr marL="0" indent="0">
              <a:lnSpc>
                <a:spcPct val="100000"/>
              </a:lnSpc>
              <a:spcBef>
                <a:spcPts val="0"/>
              </a:spcBef>
              <a:buClr>
                <a:schemeClr val="accent2"/>
              </a:buCl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s-ES" dirty="0"/>
              <a:t>¿Sus enfoques estratégicos encajan con los del donante?</a:t>
            </a:r>
          </a:p>
          <a:p>
            <a:pPr marL="342900" indent="-342900">
              <a:lnSpc>
                <a:spcPct val="100000"/>
              </a:lnSpc>
              <a:spcBef>
                <a:spcPts val="0"/>
              </a:spcBef>
              <a:buClr>
                <a:schemeClr val="accent2"/>
              </a:buClr>
              <a:buFont typeface="Arial" panose="020B0604020202020204" pitchFamily="34" charset="0"/>
              <a:buChar char="•"/>
              <a:defRPr/>
            </a:pPr>
            <a:endParaRPr lang="es-ES" dirty="0"/>
          </a:p>
          <a:p>
            <a:pPr marL="342900" indent="-342900">
              <a:lnSpc>
                <a:spcPct val="100000"/>
              </a:lnSpc>
              <a:spcBef>
                <a:spcPts val="0"/>
              </a:spcBef>
              <a:buClr>
                <a:schemeClr val="accent2"/>
              </a:buClr>
              <a:buFont typeface="Arial" panose="020B0604020202020204" pitchFamily="34" charset="0"/>
              <a:buChar char="•"/>
              <a:defRPr/>
            </a:pPr>
            <a:r>
              <a:rPr lang="es-ES" dirty="0"/>
              <a:t>¿Cómo es su estructura de personal?</a:t>
            </a:r>
          </a:p>
          <a:p>
            <a:pPr marL="342900" indent="-342900">
              <a:lnSpc>
                <a:spcPct val="100000"/>
              </a:lnSpc>
              <a:spcBef>
                <a:spcPts val="0"/>
              </a:spcBef>
              <a:buClr>
                <a:schemeClr val="accent2"/>
              </a:buClr>
              <a:buFont typeface="Arial" panose="020B0604020202020204" pitchFamily="34" charset="0"/>
              <a:buChar char="•"/>
              <a:defRPr/>
            </a:pPr>
            <a:endParaRPr lang="es-ES" dirty="0"/>
          </a:p>
          <a:p>
            <a:pPr marL="342900" indent="-342900">
              <a:lnSpc>
                <a:spcPct val="100000"/>
              </a:lnSpc>
              <a:spcBef>
                <a:spcPts val="0"/>
              </a:spcBef>
              <a:buClr>
                <a:schemeClr val="accent2"/>
              </a:buClr>
              <a:buFont typeface="Arial" panose="020B0604020202020204" pitchFamily="34" charset="0"/>
              <a:buChar char="•"/>
              <a:defRPr/>
            </a:pPr>
            <a:r>
              <a:rPr lang="es-ES" dirty="0"/>
              <a:t>¿Quién toma las decisiones?</a:t>
            </a: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79" y="427970"/>
            <a:ext cx="10595237" cy="1165168"/>
          </a:xfrm>
        </p:spPr>
        <p:txBody>
          <a:bodyPr/>
          <a:lstStyle/>
          <a:p>
            <a:r>
              <a:rPr lang="es-ES" dirty="0"/>
              <a:t>Cómo Atraer Donantes a Largo Plazo: Siete Pasos Esenciales para las Organizaciones que Buscan Involucrar a los Donantes 
</a:t>
            </a:r>
            <a:endParaRPr lang="en-GB" dirty="0"/>
          </a:p>
        </p:txBody>
      </p:sp>
    </p:spTree>
    <p:extLst>
      <p:ext uri="{BB962C8B-B14F-4D97-AF65-F5344CB8AC3E}">
        <p14:creationId xmlns:p14="http://schemas.microsoft.com/office/powerpoint/2010/main" val="235455532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22714"/>
            <a:ext cx="10595237" cy="5682342"/>
          </a:xfrm>
        </p:spPr>
        <p:txBody>
          <a:bodyPr/>
          <a:lstStyle/>
          <a:p>
            <a:pPr marL="457200" indent="-457200">
              <a:lnSpc>
                <a:spcPct val="100000"/>
              </a:lnSpc>
              <a:spcBef>
                <a:spcPts val="0"/>
              </a:spcBef>
              <a:buClr>
                <a:schemeClr val="accent2"/>
              </a:buClr>
              <a:buFont typeface="+mj-lt"/>
              <a:buAutoNum type="arabicPeriod" startAt="6"/>
              <a:defRPr/>
            </a:pPr>
            <a:r>
              <a:rPr lang="en-GB" b="1" dirty="0" err="1">
                <a:solidFill>
                  <a:schemeClr val="accent2"/>
                </a:solidFill>
              </a:rPr>
              <a:t>Nutre</a:t>
            </a:r>
            <a:r>
              <a:rPr lang="en-GB" b="1" dirty="0">
                <a:solidFill>
                  <a:schemeClr val="accent2"/>
                </a:solidFill>
              </a:rPr>
              <a:t> la </a:t>
            </a:r>
            <a:r>
              <a:rPr lang="en-GB" b="1" dirty="0" err="1">
                <a:solidFill>
                  <a:schemeClr val="accent2"/>
                </a:solidFill>
              </a:rPr>
              <a:t>relación</a:t>
            </a:r>
            <a:endParaRPr lang="en-GB" b="1" dirty="0">
              <a:solidFill>
                <a:schemeClr val="accent2"/>
              </a:solidFill>
            </a:endParaRPr>
          </a:p>
          <a:p>
            <a:pPr marL="457200" indent="-457200">
              <a:lnSpc>
                <a:spcPct val="100000"/>
              </a:lnSpc>
              <a:spcBef>
                <a:spcPts val="0"/>
              </a:spcBef>
              <a:buClr>
                <a:schemeClr val="accent2"/>
              </a:buClr>
              <a:buFont typeface="+mj-lt"/>
              <a:buAutoNum type="arabicPeriod" startAt="6"/>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s-ES" dirty="0"/>
              <a:t>Ya sea que esté cultivando una relación con un nuevo donante, calentando una relación antigua o manteniendo un estado estable de relación existente, esto es nuevamente una inversión de tiempo. </a:t>
            </a:r>
          </a:p>
          <a:p>
            <a:pPr marL="342900" indent="-342900">
              <a:lnSpc>
                <a:spcPct val="100000"/>
              </a:lnSpc>
              <a:spcBef>
                <a:spcPts val="0"/>
              </a:spcBef>
              <a:buClr>
                <a:schemeClr val="accent2"/>
              </a:buClr>
              <a:buFont typeface="Arial" panose="020B0604020202020204" pitchFamily="34" charset="0"/>
              <a:buChar char="•"/>
              <a:defRPr/>
            </a:pPr>
            <a:endParaRPr lang="es-ES" dirty="0"/>
          </a:p>
          <a:p>
            <a:pPr marL="342900" indent="-342900">
              <a:lnSpc>
                <a:spcPct val="100000"/>
              </a:lnSpc>
              <a:spcBef>
                <a:spcPts val="0"/>
              </a:spcBef>
              <a:buClr>
                <a:schemeClr val="accent2"/>
              </a:buClr>
              <a:buFont typeface="Arial" panose="020B0604020202020204" pitchFamily="34" charset="0"/>
              <a:buChar char="•"/>
              <a:defRPr/>
            </a:pPr>
            <a:r>
              <a:rPr lang="es-ES" dirty="0"/>
              <a:t>La sabiduría de recaudación de fondos de que mantener feliz a un donante actual es mejor que buscar nuevos donantes es cierta.</a:t>
            </a: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440327"/>
            <a:ext cx="10595237" cy="1165168"/>
          </a:xfrm>
        </p:spPr>
        <p:txBody>
          <a:bodyPr/>
          <a:lstStyle/>
          <a:p>
            <a:r>
              <a:rPr lang="es-ES" dirty="0"/>
              <a:t>Cómo Atraer Donantes a Largo Plazo: Siete Pasos Esenciales para las Organizaciones que Buscan Involucrar a los Donantes 
</a:t>
            </a:r>
            <a:endParaRPr lang="en-GB" dirty="0"/>
          </a:p>
        </p:txBody>
      </p:sp>
    </p:spTree>
    <p:extLst>
      <p:ext uri="{BB962C8B-B14F-4D97-AF65-F5344CB8AC3E}">
        <p14:creationId xmlns:p14="http://schemas.microsoft.com/office/powerpoint/2010/main" val="35812205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300123"/>
            <a:ext cx="10595237" cy="5682342"/>
          </a:xfrm>
        </p:spPr>
        <p:txBody>
          <a:bodyPr/>
          <a:lstStyle/>
          <a:p>
            <a:pPr marL="457200" indent="-457200">
              <a:lnSpc>
                <a:spcPct val="100000"/>
              </a:lnSpc>
              <a:spcBef>
                <a:spcPts val="0"/>
              </a:spcBef>
              <a:buClr>
                <a:schemeClr val="accent2"/>
              </a:buClr>
              <a:buFont typeface="+mj-lt"/>
              <a:buAutoNum type="arabicPeriod" startAt="7"/>
              <a:defRPr/>
            </a:pPr>
            <a:r>
              <a:rPr lang="es-ES" b="1" dirty="0">
                <a:solidFill>
                  <a:schemeClr val="accent2"/>
                </a:solidFill>
              </a:rPr>
              <a:t>Sé honesto, pide lo que necesites</a:t>
            </a:r>
          </a:p>
          <a:p>
            <a:pPr marL="457200" indent="-457200">
              <a:lnSpc>
                <a:spcPct val="100000"/>
              </a:lnSpc>
              <a:spcBef>
                <a:spcPts val="0"/>
              </a:spcBef>
              <a:buClr>
                <a:schemeClr val="accent2"/>
              </a:buClr>
              <a:buFont typeface="+mj-lt"/>
              <a:buAutoNum type="arabicPeriod" startAt="7"/>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s-ES" dirty="0"/>
              <a:t>Si enfrenta problemas de personal, cambios en el liderazgo u otros desafíos, informe a sus donantes. </a:t>
            </a:r>
          </a:p>
          <a:p>
            <a:pPr marL="342900" indent="-342900">
              <a:lnSpc>
                <a:spcPct val="100000"/>
              </a:lnSpc>
              <a:spcBef>
                <a:spcPts val="0"/>
              </a:spcBef>
              <a:buClr>
                <a:schemeClr val="accent2"/>
              </a:buClr>
              <a:buFont typeface="Arial" panose="020B0604020202020204" pitchFamily="34" charset="0"/>
              <a:buChar char="•"/>
              <a:defRPr/>
            </a:pPr>
            <a:endParaRPr lang="es-ES" dirty="0"/>
          </a:p>
          <a:p>
            <a:pPr marL="342900" indent="-342900">
              <a:lnSpc>
                <a:spcPct val="100000"/>
              </a:lnSpc>
              <a:spcBef>
                <a:spcPts val="0"/>
              </a:spcBef>
              <a:buClr>
                <a:schemeClr val="accent2"/>
              </a:buClr>
              <a:buFont typeface="Arial" panose="020B0604020202020204" pitchFamily="34" charset="0"/>
              <a:buChar char="•"/>
              <a:defRPr/>
            </a:pPr>
            <a:r>
              <a:rPr lang="es-ES" dirty="0"/>
              <a:t>Usted querrá tener un mensaje interno consistente, pero es probable que aprecien y respeten su transparencia. También es mejor que sepan de ti que de otra persona.</a:t>
            </a: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51539"/>
            <a:ext cx="10595237" cy="1165168"/>
          </a:xfrm>
        </p:spPr>
        <p:txBody>
          <a:bodyPr/>
          <a:lstStyle/>
          <a:p>
            <a:r>
              <a:rPr lang="es-ES" dirty="0"/>
              <a:t>Cómo Atraer Donantes a Largo Plazo: Siete Pasos Esenciales para las Organizaciones que Buscan Involucrar a los Donantes 
</a:t>
            </a:r>
            <a:endParaRPr lang="en-GB" dirty="0"/>
          </a:p>
        </p:txBody>
      </p:sp>
    </p:spTree>
    <p:extLst>
      <p:ext uri="{BB962C8B-B14F-4D97-AF65-F5344CB8AC3E}">
        <p14:creationId xmlns:p14="http://schemas.microsoft.com/office/powerpoint/2010/main" val="160557258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2090059"/>
            <a:ext cx="10595237" cy="5682342"/>
          </a:xfrm>
        </p:spPr>
        <p:txBody>
          <a:bodyPr/>
          <a:lstStyle/>
          <a:p>
            <a:pPr marL="342900" indent="-342900">
              <a:lnSpc>
                <a:spcPct val="100000"/>
              </a:lnSpc>
              <a:spcBef>
                <a:spcPts val="0"/>
              </a:spcBef>
              <a:buClr>
                <a:schemeClr val="accent2"/>
              </a:buClr>
              <a:buBlip>
                <a:blip r:embed="rId3"/>
              </a:buBlip>
              <a:defRPr/>
            </a:pPr>
            <a:r>
              <a:rPr lang="es-ES" dirty="0"/>
              <a:t>La recaudación de fondos no es solo pedir donaciones. Este es un aspecto del desarrollo sin fines de lucro, pero el panorama general de recaudación de fondos es bastante variado. </a:t>
            </a:r>
          </a:p>
          <a:p>
            <a:pPr marL="0" indent="0">
              <a:lnSpc>
                <a:spcPct val="100000"/>
              </a:lnSpc>
              <a:spcBef>
                <a:spcPts val="0"/>
              </a:spcBef>
              <a:buClr>
                <a:schemeClr val="accent2"/>
              </a:buClr>
              <a:defRPr/>
            </a:pPr>
            <a:endParaRPr lang="en-GB" dirty="0">
              <a:latin typeface="Calibri" panose="020F0502020204030204"/>
            </a:endParaRPr>
          </a:p>
          <a:p>
            <a:pPr marL="342900" indent="-342900">
              <a:lnSpc>
                <a:spcPct val="100000"/>
              </a:lnSpc>
              <a:spcBef>
                <a:spcPts val="0"/>
              </a:spcBef>
              <a:buClr>
                <a:schemeClr val="accent2"/>
              </a:buClr>
              <a:buBlip>
                <a:blip r:embed="rId3"/>
              </a:buBlip>
              <a:defRPr/>
            </a:pPr>
            <a:r>
              <a:rPr lang="en-GB" b="1" dirty="0" err="1">
                <a:latin typeface="Calibri" panose="020F0502020204030204"/>
              </a:rPr>
              <a:t>Lectura</a:t>
            </a:r>
            <a:r>
              <a:rPr lang="en-GB" b="1" dirty="0">
                <a:latin typeface="Calibri" panose="020F0502020204030204"/>
              </a:rPr>
              <a:t> :</a:t>
            </a:r>
            <a:r>
              <a:rPr lang="en-GB" dirty="0">
                <a:latin typeface="Calibri" panose="020F0502020204030204"/>
              </a:rPr>
              <a:t> </a:t>
            </a:r>
            <a:r>
              <a:rPr lang="en-GB" dirty="0">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rPr>
              <a:t>https://www.classy.org/blog/theres-more-than-one-way-to-fund-a-nonprofit/</a:t>
            </a:r>
            <a:endParaRPr lang="en-GB" dirty="0">
              <a:solidFill>
                <a:schemeClr val="accent2">
                  <a:lumMod val="75000"/>
                </a:schemeClr>
              </a:solidFill>
              <a:latin typeface="Calibri" panose="020F0502020204030204"/>
            </a:endParaRPr>
          </a:p>
          <a:p>
            <a:pPr marL="0" indent="0">
              <a:lnSpc>
                <a:spcPct val="100000"/>
              </a:lnSpc>
              <a:spcBef>
                <a:spcPts val="0"/>
              </a:spcBef>
              <a:buClr>
                <a:schemeClr val="accent2"/>
              </a:buClr>
              <a:defRPr/>
            </a:pPr>
            <a:r>
              <a:rPr lang="en-GB" dirty="0">
                <a:latin typeface="Calibri" panose="020F0502020204030204"/>
              </a:rPr>
              <a:t> </a:t>
            </a: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es-ES" dirty="0"/>
              <a:t>Distintas formas de Financiar una Organización 
</a:t>
            </a:r>
            <a:endParaRPr lang="en-GB" dirty="0"/>
          </a:p>
        </p:txBody>
      </p:sp>
    </p:spTree>
    <p:extLst>
      <p:ext uri="{BB962C8B-B14F-4D97-AF65-F5344CB8AC3E}">
        <p14:creationId xmlns:p14="http://schemas.microsoft.com/office/powerpoint/2010/main" val="274096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926771"/>
            <a:ext cx="10595237" cy="5682342"/>
          </a:xfrm>
        </p:spPr>
        <p:txBody>
          <a:bodyPr/>
          <a:lstStyle/>
          <a:p>
            <a:pPr marL="342900" indent="-342900">
              <a:lnSpc>
                <a:spcPct val="100000"/>
              </a:lnSpc>
              <a:spcBef>
                <a:spcPts val="0"/>
              </a:spcBef>
              <a:buClr>
                <a:schemeClr val="accent2"/>
              </a:buClr>
              <a:buBlip>
                <a:blip r:embed="rId3"/>
              </a:buBlip>
              <a:defRPr/>
            </a:pPr>
            <a:r>
              <a:rPr lang="es-ES" dirty="0"/>
              <a:t>Las organizaciones sin fines de lucro pueden financiar su trabajo con patrocinios, subvenciones, donaciones individuales, eventos, pago por servicio y más:</a:t>
            </a: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es-ES" dirty="0"/>
              <a:t>Distintas formas de Financiar una Organización 
</a:t>
            </a:r>
            <a:endParaRPr lang="en-GB" dirty="0"/>
          </a:p>
        </p:txBody>
      </p:sp>
      <p:graphicFrame>
        <p:nvGraphicFramePr>
          <p:cNvPr id="2" name="Diagram 1">
            <a:extLst>
              <a:ext uri="{FF2B5EF4-FFF2-40B4-BE49-F238E27FC236}">
                <a16:creationId xmlns:a16="http://schemas.microsoft.com/office/drawing/2014/main" id="{5E4E591C-4383-D296-F1DD-A9BE34812118}"/>
              </a:ext>
            </a:extLst>
          </p:cNvPr>
          <p:cNvGraphicFramePr/>
          <p:nvPr>
            <p:extLst>
              <p:ext uri="{D42A27DB-BD31-4B8C-83A1-F6EECF244321}">
                <p14:modId xmlns:p14="http://schemas.microsoft.com/office/powerpoint/2010/main" val="967334174"/>
              </p:ext>
            </p:extLst>
          </p:nvPr>
        </p:nvGraphicFramePr>
        <p:xfrm>
          <a:off x="798379" y="2575264"/>
          <a:ext cx="10595237" cy="32096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1285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6608FDC7-14E1-4715-A8EC-7BBF84E2942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C1B0457E-316D-4378-BCA3-6A2D4086E0E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22620518-6D42-4C00-ACA6-1E6541209537}"/>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B6AE99D0-9381-4257-9F77-A059CFED545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5682342"/>
          </a:xfrm>
        </p:spPr>
        <p:txBody>
          <a:bodyPr/>
          <a:lstStyle/>
          <a:p>
            <a:pPr marL="0" indent="0">
              <a:lnSpc>
                <a:spcPct val="100000"/>
              </a:lnSpc>
              <a:spcBef>
                <a:spcPts val="0"/>
              </a:spcBef>
              <a:buClr>
                <a:schemeClr val="accent2"/>
              </a:buCl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es-ES" dirty="0"/>
              <a:t>Ideas para Atraer Apoyo Económico
</a:t>
            </a:r>
            <a:endParaRPr lang="en-GB" dirty="0"/>
          </a:p>
        </p:txBody>
      </p:sp>
      <p:graphicFrame>
        <p:nvGraphicFramePr>
          <p:cNvPr id="3" name="Diagram 2">
            <a:extLst>
              <a:ext uri="{FF2B5EF4-FFF2-40B4-BE49-F238E27FC236}">
                <a16:creationId xmlns:a16="http://schemas.microsoft.com/office/drawing/2014/main" id="{D2B04DFA-0016-3D29-846C-5A9AEB087D44}"/>
              </a:ext>
            </a:extLst>
          </p:cNvPr>
          <p:cNvGraphicFramePr/>
          <p:nvPr>
            <p:extLst>
              <p:ext uri="{D42A27DB-BD31-4B8C-83A1-F6EECF244321}">
                <p14:modId xmlns:p14="http://schemas.microsoft.com/office/powerpoint/2010/main" val="1637917522"/>
              </p:ext>
            </p:extLst>
          </p:nvPr>
        </p:nvGraphicFramePr>
        <p:xfrm>
          <a:off x="798381" y="1787675"/>
          <a:ext cx="10050538" cy="37616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8052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2FEDDE95-B168-42AC-8315-89F1B358B24E}"/>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graphicEl>
                                              <a:dgm id="{0187AC9C-D50E-4681-A8AB-A86D403B119A}"/>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graphicEl>
                                              <a:dgm id="{C358FC2F-A25E-4A02-9347-E50ACFAF99D2}"/>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graphicEl>
                                              <a:dgm id="{4EDADE17-7B69-4124-8A18-6FAB4EE2A40C}"/>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F1DC8095-E381-4D08-A379-B49B08E6C130}"/>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graphicEl>
                                              <a:dgm id="{3F74B43E-956E-4C77-9DD5-C1DFBB87ECD1}"/>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graphicEl>
                                              <a:dgm id="{EA2B8F66-BF0D-40E8-9E3C-67259DF2F3E7}"/>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graphicEl>
                                              <a:dgm id="{9315D5CD-B374-4394-B76A-631AE7416F35}"/>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graphicEl>
                                              <a:dgm id="{4D672155-4312-4CB2-AD0A-A97B0BE16705}"/>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graphicEl>
                                              <a:dgm id="{B0015042-BAB1-4D0E-8409-A4A590CD605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5682342"/>
          </a:xfrm>
        </p:spPr>
        <p:txBody>
          <a:bodyPr/>
          <a:lstStyle/>
          <a:p>
            <a:pPr marL="0" indent="0">
              <a:lnSpc>
                <a:spcPct val="100000"/>
              </a:lnSpc>
              <a:spcBef>
                <a:spcPts val="0"/>
              </a:spcBef>
              <a:buClr>
                <a:schemeClr val="accent2"/>
              </a:buCl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es-ES" dirty="0"/>
              <a:t>Ideas para Atraer Apoyo Económico
</a:t>
            </a:r>
            <a:endParaRPr lang="en-GB" dirty="0"/>
          </a:p>
        </p:txBody>
      </p:sp>
      <p:graphicFrame>
        <p:nvGraphicFramePr>
          <p:cNvPr id="3" name="Diagram 2">
            <a:extLst>
              <a:ext uri="{FF2B5EF4-FFF2-40B4-BE49-F238E27FC236}">
                <a16:creationId xmlns:a16="http://schemas.microsoft.com/office/drawing/2014/main" id="{D2B04DFA-0016-3D29-846C-5A9AEB087D44}"/>
              </a:ext>
            </a:extLst>
          </p:cNvPr>
          <p:cNvGraphicFramePr/>
          <p:nvPr>
            <p:extLst>
              <p:ext uri="{D42A27DB-BD31-4B8C-83A1-F6EECF244321}">
                <p14:modId xmlns:p14="http://schemas.microsoft.com/office/powerpoint/2010/main" val="125215167"/>
              </p:ext>
            </p:extLst>
          </p:nvPr>
        </p:nvGraphicFramePr>
        <p:xfrm>
          <a:off x="798381" y="1787675"/>
          <a:ext cx="10050538" cy="37616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2793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2FEDDE95-B168-42AC-8315-89F1B358B24E}"/>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graphicEl>
                                              <a:dgm id="{0187AC9C-D50E-4681-A8AB-A86D403B119A}"/>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graphicEl>
                                              <a:dgm id="{FB85A3B4-7D1D-4F36-A857-35D3EDB563D5}"/>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graphicEl>
                                              <a:dgm id="{B65A4F4D-1903-4168-8F1F-3B22EAB9158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1450A923-75F3-48D9-82BB-0B6D4B3A2F47}"/>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graphicEl>
                                              <a:dgm id="{0265C225-1109-409B-849F-90FF3D84D0AD}"/>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graphicEl>
                                              <a:dgm id="{12F1EF30-BCED-4F1C-A400-7289795DB3F8}"/>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graphicEl>
                                              <a:dgm id="{FDFB6C55-6406-4C71-A1E3-FE998636D931}"/>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graphicEl>
                                              <a:dgm id="{A123059F-064F-4AB0-9D7C-E671D9AE0593}"/>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graphicEl>
                                              <a:dgm id="{A8066F1B-881F-4DE5-AB53-87EB43F6BBD3}"/>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graphicEl>
                                              <a:dgm id="{F1769619-2BD6-4C32-8FAD-B731C2676C2E}"/>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graphicEl>
                                              <a:dgm id="{506D5560-5D56-4B22-A50C-37286DD9285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s-ES" dirty="0"/>
              <a:t>2-3 horas de contenido (tiempo asignado a la parte teórica, ejercicios y trabajo individual)</a:t>
            </a:r>
            <a:endParaRPr lang="en-GB" dirty="0"/>
          </a:p>
          <a:p>
            <a:pPr marL="342900" indent="-342900">
              <a:buBlip>
                <a:blip r:embed="rId4"/>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t>Duración</a:t>
            </a:r>
            <a:r>
              <a:rPr lang="en-US" dirty="0"/>
              <a:t> del </a:t>
            </a:r>
            <a:r>
              <a:rPr lang="en-US" dirty="0" err="1"/>
              <a:t>Módulo</a:t>
            </a:r>
            <a:r>
              <a:rPr lang="en-US" dirty="0"/>
              <a:t>
</a:t>
            </a:r>
          </a:p>
        </p:txBody>
      </p:sp>
    </p:spTree>
    <p:extLst>
      <p:ext uri="{BB962C8B-B14F-4D97-AF65-F5344CB8AC3E}">
        <p14:creationId xmlns:p14="http://schemas.microsoft.com/office/powerpoint/2010/main" val="386805388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5682342"/>
          </a:xfrm>
        </p:spPr>
        <p:txBody>
          <a:bodyPr/>
          <a:lstStyle/>
          <a:p>
            <a:pPr marL="0" indent="0">
              <a:lnSpc>
                <a:spcPct val="100000"/>
              </a:lnSpc>
              <a:spcBef>
                <a:spcPts val="0"/>
              </a:spcBef>
              <a:buClr>
                <a:schemeClr val="accent2"/>
              </a:buCl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es-ES" dirty="0"/>
              <a:t>Ideas para Atraer Apoyo Económico
</a:t>
            </a:r>
            <a:endParaRPr lang="en-GB" dirty="0"/>
          </a:p>
        </p:txBody>
      </p:sp>
      <p:graphicFrame>
        <p:nvGraphicFramePr>
          <p:cNvPr id="3" name="Diagram 2">
            <a:extLst>
              <a:ext uri="{FF2B5EF4-FFF2-40B4-BE49-F238E27FC236}">
                <a16:creationId xmlns:a16="http://schemas.microsoft.com/office/drawing/2014/main" id="{D2B04DFA-0016-3D29-846C-5A9AEB087D44}"/>
              </a:ext>
            </a:extLst>
          </p:cNvPr>
          <p:cNvGraphicFramePr/>
          <p:nvPr>
            <p:extLst>
              <p:ext uri="{D42A27DB-BD31-4B8C-83A1-F6EECF244321}">
                <p14:modId xmlns:p14="http://schemas.microsoft.com/office/powerpoint/2010/main" val="314190868"/>
              </p:ext>
            </p:extLst>
          </p:nvPr>
        </p:nvGraphicFramePr>
        <p:xfrm>
          <a:off x="798381" y="1787675"/>
          <a:ext cx="10050538" cy="37616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87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2FEDDE95-B168-42AC-8315-89F1B358B24E}"/>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graphicEl>
                                              <a:dgm id="{0187AC9C-D50E-4681-A8AB-A86D403B119A}"/>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graphicEl>
                                              <a:dgm id="{96FBB5B2-4DCB-4361-9622-BC7A761916F2}"/>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graphicEl>
                                              <a:dgm id="{0047F559-E05B-4F01-BEEA-731A049F765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F6D9F03F-C74B-41DA-87AA-9A1D4B68E819}"/>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graphicEl>
                                              <a:dgm id="{E373C6D9-8B6F-431A-9A4A-AD321114DCCC}"/>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graphicEl>
                                              <a:dgm id="{19342C13-C386-4590-B3C8-901EF43E164C}"/>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graphicEl>
                                              <a:dgm id="{07689BBC-D4D9-4E72-BA64-30AD3CBBFD15}"/>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graphicEl>
                                              <a:dgm id="{62EA5975-2F64-46AE-9BE7-60C1FD2A5859}"/>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graphicEl>
                                              <a:dgm id="{DBE43909-1977-45F9-8E47-B6C945B26E3F}"/>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graphicEl>
                                              <a:dgm id="{FBA0C7D9-AC20-4D31-8F08-73800F100218}"/>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graphicEl>
                                              <a:dgm id="{2F01D7EC-1B29-42D8-84B0-49CE84BE06F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5682342"/>
          </a:xfrm>
        </p:spPr>
        <p:txBody>
          <a:bodyPr/>
          <a:lstStyle/>
          <a:p>
            <a:pPr marL="457200" indent="-457200">
              <a:lnSpc>
                <a:spcPct val="100000"/>
              </a:lnSpc>
              <a:spcBef>
                <a:spcPts val="0"/>
              </a:spcBef>
              <a:buClr>
                <a:schemeClr val="accent2"/>
              </a:buClr>
              <a:buBlip>
                <a:blip r:embed="rId3"/>
              </a:buBlip>
              <a:defRPr/>
            </a:pPr>
            <a:r>
              <a:rPr lang="es-ES" dirty="0"/>
              <a:t>La UE tiene varios programas de financiación diferentes que puede solicitar, dependiendo de la naturaleza de su negocio o proyecto. Hay dos tipos diferentes: </a:t>
            </a:r>
          </a:p>
          <a:p>
            <a:pPr marL="0" indent="0">
              <a:lnSpc>
                <a:spcPct val="100000"/>
              </a:lnSpc>
              <a:spcBef>
                <a:spcPts val="0"/>
              </a:spcBef>
              <a:buClr>
                <a:schemeClr val="accent2"/>
              </a:buCl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n-GB" dirty="0" err="1"/>
              <a:t>Financiación</a:t>
            </a:r>
            <a:r>
              <a:rPr lang="en-GB" dirty="0"/>
              <a:t> </a:t>
            </a:r>
            <a:r>
              <a:rPr lang="en-GB" dirty="0" err="1"/>
              <a:t>directa</a:t>
            </a:r>
            <a:endParaRPr lang="en-GB" dirty="0"/>
          </a:p>
          <a:p>
            <a:pPr marL="342900" indent="-342900">
              <a:lnSpc>
                <a:spcPct val="100000"/>
              </a:lnSpc>
              <a:spcBef>
                <a:spcPts val="0"/>
              </a:spcBef>
              <a:buClr>
                <a:schemeClr val="accent2"/>
              </a:buClr>
              <a:buFont typeface="Arial" panose="020B0604020202020204" pitchFamily="34" charset="0"/>
              <a:buChar char="•"/>
              <a:defRPr/>
            </a:pPr>
            <a:r>
              <a:rPr lang="en-GB" dirty="0" err="1"/>
              <a:t>Financiación</a:t>
            </a:r>
            <a:r>
              <a:rPr lang="en-GB" dirty="0"/>
              <a:t> </a:t>
            </a:r>
            <a:r>
              <a:rPr lang="en-GB" dirty="0" err="1"/>
              <a:t>indirecta</a:t>
            </a:r>
            <a:endParaRPr lang="en-GB" dirty="0"/>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Blip>
                <a:blip r:embed="rId3"/>
              </a:buBlip>
              <a:defRPr/>
            </a:pPr>
            <a:r>
              <a:rPr lang="en-GB" b="1" dirty="0" err="1">
                <a:latin typeface="Calibri" panose="020F0502020204030204"/>
              </a:rPr>
              <a:t>Lectura</a:t>
            </a:r>
            <a:r>
              <a:rPr lang="en-GB" b="1" dirty="0">
                <a:latin typeface="Calibri" panose="020F0502020204030204"/>
              </a:rPr>
              <a:t>:</a:t>
            </a:r>
            <a:r>
              <a:rPr lang="en-GB" dirty="0">
                <a:latin typeface="Calibri" panose="020F0502020204030204"/>
              </a:rPr>
              <a:t> </a:t>
            </a:r>
            <a:r>
              <a:rPr lang="en-GB" dirty="0">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rPr>
              <a:t>https://europa.eu/youreurope/business/finance-funding/getting-funding/eu-funding-programmes/index_en.htm</a:t>
            </a:r>
            <a:endParaRPr lang="en-GB" dirty="0">
              <a:solidFill>
                <a:schemeClr val="accent2">
                  <a:lumMod val="75000"/>
                </a:schemeClr>
              </a:solidFill>
              <a:latin typeface="Calibri" panose="020F0502020204030204"/>
            </a:endParaRPr>
          </a:p>
          <a:p>
            <a:pPr marL="0" indent="0">
              <a:lnSpc>
                <a:spcPct val="100000"/>
              </a:lnSpc>
              <a:spcBef>
                <a:spcPts val="0"/>
              </a:spcBef>
              <a:buClr>
                <a:schemeClr val="accent2"/>
              </a:buClr>
              <a:defRPr/>
            </a:pPr>
            <a:r>
              <a:rPr lang="en-GB" dirty="0">
                <a:latin typeface="Calibri" panose="020F0502020204030204"/>
              </a:rPr>
              <a:t> </a:t>
            </a: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es-ES" dirty="0"/>
              <a:t>Programas de Financiación de la UE
</a:t>
            </a:r>
            <a:endParaRPr lang="en-GB" dirty="0"/>
          </a:p>
        </p:txBody>
      </p:sp>
    </p:spTree>
    <p:extLst>
      <p:ext uri="{BB962C8B-B14F-4D97-AF65-F5344CB8AC3E}">
        <p14:creationId xmlns:p14="http://schemas.microsoft.com/office/powerpoint/2010/main" val="234900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s-ES" dirty="0"/>
              <a:t>"Es importante que los líderes sean consistentes. Puedes cambiar de opinión, pero cambia de opinión en contra de un marco consistente".
</a:t>
            </a:r>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Indra Nooyi</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Battle between pawn and king">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2938" r="12938"/>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7677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5682342"/>
          </a:xfrm>
        </p:spPr>
        <p:txBody>
          <a:bodyPr/>
          <a:lstStyle/>
          <a:p>
            <a:pPr marL="457200" indent="-457200">
              <a:lnSpc>
                <a:spcPct val="100000"/>
              </a:lnSpc>
              <a:spcBef>
                <a:spcPts val="0"/>
              </a:spcBef>
              <a:buClr>
                <a:schemeClr val="accent2"/>
              </a:buClr>
              <a:buBlip>
                <a:blip r:embed="rId3"/>
              </a:buBlip>
              <a:defRPr/>
            </a:pPr>
            <a:r>
              <a:rPr lang="es-ES" dirty="0"/>
              <a:t>La asignación del capital de financiación directa es gestionada por las instituciones europeas. Hay dos tipos de financiación disponibles: subvenciones y contratos. Puede solicitar subvenciones y contratos gestionados por la Comisión Europea en el portal de financiación y licitaciones.</a:t>
            </a:r>
          </a:p>
          <a:p>
            <a:pPr marL="0" indent="0">
              <a:lnSpc>
                <a:spcPct val="100000"/>
              </a:lnSpc>
              <a:spcBef>
                <a:spcPts val="0"/>
              </a:spcBef>
              <a:buClr>
                <a:schemeClr val="accent2"/>
              </a:buClr>
              <a:defRPr/>
            </a:pPr>
            <a:endParaRPr lang="en-GB" b="1" dirty="0">
              <a:solidFill>
                <a:schemeClr val="accent2"/>
              </a:solidFill>
              <a:latin typeface="Calibri" panose="020F0502020204030204"/>
            </a:endParaRPr>
          </a:p>
          <a:p>
            <a:pPr marL="457200" indent="-457200">
              <a:lnSpc>
                <a:spcPct val="100000"/>
              </a:lnSpc>
              <a:spcBef>
                <a:spcPts val="0"/>
              </a:spcBef>
              <a:buClr>
                <a:schemeClr val="accent2"/>
              </a:buClr>
              <a:buBlip>
                <a:blip r:embed="rId3"/>
              </a:buBlip>
              <a:defRPr/>
            </a:pPr>
            <a:r>
              <a:rPr lang="en-GB" b="1" dirty="0" err="1">
                <a:solidFill>
                  <a:schemeClr val="accent2"/>
                </a:solidFill>
              </a:rPr>
              <a:t>Subvenciones</a:t>
            </a:r>
            <a:r>
              <a:rPr lang="en-GB" b="1" dirty="0">
                <a:solidFill>
                  <a:schemeClr val="accent2"/>
                </a:solidFill>
              </a:rPr>
              <a:t>:</a:t>
            </a:r>
            <a:endParaRPr lang="en-GB" b="1" dirty="0">
              <a:solidFill>
                <a:schemeClr val="accent2"/>
              </a:solidFill>
              <a:latin typeface="Calibri" panose="020F0502020204030204"/>
            </a:endParaRPr>
          </a:p>
          <a:p>
            <a:pPr marL="457200" indent="-457200">
              <a:lnSpc>
                <a:spcPct val="100000"/>
              </a:lnSpc>
              <a:spcBef>
                <a:spcPts val="0"/>
              </a:spcBef>
              <a:buClr>
                <a:schemeClr val="accent2"/>
              </a:buClr>
              <a:buFont typeface="Arial" panose="020B0604020202020204" pitchFamily="34" charset="0"/>
              <a:buChar char="•"/>
              <a:defRPr/>
            </a:pPr>
            <a:endParaRPr lang="en-GB" u="sng"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s-ES" dirty="0"/>
              <a:t>Las subvenciones se conceden a proyectos específicos relacionados con las políticas de la UE, normalmente tras un anuncio público conocido como convocatoria de propuestas.</a:t>
            </a: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98317"/>
            <a:ext cx="10595237" cy="1165168"/>
          </a:xfrm>
        </p:spPr>
        <p:txBody>
          <a:bodyPr/>
          <a:lstStyle/>
          <a:p>
            <a:r>
              <a:rPr lang="es-ES" dirty="0"/>
              <a:t>Programas de Financiación de la UE – Financiación Directa
</a:t>
            </a:r>
            <a:endParaRPr lang="en-GB" dirty="0"/>
          </a:p>
        </p:txBody>
      </p:sp>
    </p:spTree>
    <p:extLst>
      <p:ext uri="{BB962C8B-B14F-4D97-AF65-F5344CB8AC3E}">
        <p14:creationId xmlns:p14="http://schemas.microsoft.com/office/powerpoint/2010/main" val="364167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99409"/>
            <a:ext cx="10595237" cy="5682342"/>
          </a:xfrm>
        </p:spPr>
        <p:txBody>
          <a:bodyPr/>
          <a:lstStyle/>
          <a:p>
            <a:pPr marL="457200" indent="-457200">
              <a:lnSpc>
                <a:spcPct val="100000"/>
              </a:lnSpc>
              <a:spcBef>
                <a:spcPts val="0"/>
              </a:spcBef>
              <a:buClr>
                <a:schemeClr val="accent2"/>
              </a:buClr>
              <a:buBlip>
                <a:blip r:embed="rId3"/>
              </a:buBlip>
              <a:defRPr/>
            </a:pPr>
            <a:r>
              <a:rPr lang="en-GB" b="1" dirty="0">
                <a:solidFill>
                  <a:schemeClr val="accent2"/>
                </a:solidFill>
              </a:rPr>
              <a:t>¿</a:t>
            </a:r>
            <a:r>
              <a:rPr lang="en-GB" b="1" dirty="0" err="1">
                <a:solidFill>
                  <a:schemeClr val="accent2"/>
                </a:solidFill>
              </a:rPr>
              <a:t>Quién</a:t>
            </a:r>
            <a:r>
              <a:rPr lang="en-GB" b="1" dirty="0">
                <a:solidFill>
                  <a:schemeClr val="accent2"/>
                </a:solidFill>
              </a:rPr>
              <a:t> es </a:t>
            </a:r>
            <a:r>
              <a:rPr lang="en-GB" b="1" dirty="0" err="1">
                <a:solidFill>
                  <a:schemeClr val="accent2"/>
                </a:solidFill>
              </a:rPr>
              <a:t>elegible</a:t>
            </a:r>
            <a:r>
              <a:rPr lang="en-GB" b="1" dirty="0">
                <a:solidFill>
                  <a:schemeClr val="accent2"/>
                </a:solidFill>
              </a:rPr>
              <a:t>?</a:t>
            </a:r>
          </a:p>
          <a:p>
            <a:pPr marL="0" indent="0">
              <a:lnSpc>
                <a:spcPct val="100000"/>
              </a:lnSpc>
              <a:spcBef>
                <a:spcPts val="0"/>
              </a:spcBef>
              <a:buClr>
                <a:schemeClr val="accent2"/>
              </a:buClr>
              <a:defRPr/>
            </a:pPr>
            <a:endParaRPr lang="en-GB" b="1" dirty="0">
              <a:solidFill>
                <a:schemeClr val="accent2"/>
              </a:solidFill>
              <a:latin typeface="Calibri" panose="020F0502020204030204"/>
            </a:endParaRPr>
          </a:p>
          <a:p>
            <a:pPr marL="457200" indent="-457200">
              <a:lnSpc>
                <a:spcPct val="100000"/>
              </a:lnSpc>
              <a:spcBef>
                <a:spcPts val="0"/>
              </a:spcBef>
              <a:buClr>
                <a:schemeClr val="accent2"/>
              </a:buClr>
              <a:buFont typeface="Arial" panose="020B0604020202020204" pitchFamily="34" charset="0"/>
              <a:buChar char="•"/>
              <a:defRPr/>
            </a:pPr>
            <a:r>
              <a:rPr lang="es-ES" dirty="0"/>
              <a:t>Puede solicitar una subvención si dirige una empresa u organización relacionada (asociaciones empresariales, proveedores de apoyo empresarial, consultores, etc.) que ejecuta proyectos que promueven los intereses de la UE, o si contribuye a la aplicación de un programa o política de la UE.</a:t>
            </a: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98317"/>
            <a:ext cx="10595237" cy="1165168"/>
          </a:xfrm>
        </p:spPr>
        <p:txBody>
          <a:bodyPr/>
          <a:lstStyle/>
          <a:p>
            <a:r>
              <a:rPr lang="es-ES" dirty="0"/>
              <a:t>Programas de Financiación de la UE – Financiación Directa
</a:t>
            </a:r>
            <a:endParaRPr lang="en-GB" dirty="0"/>
          </a:p>
        </p:txBody>
      </p:sp>
    </p:spTree>
    <p:extLst>
      <p:ext uri="{BB962C8B-B14F-4D97-AF65-F5344CB8AC3E}">
        <p14:creationId xmlns:p14="http://schemas.microsoft.com/office/powerpoint/2010/main" val="10086172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5682342"/>
          </a:xfrm>
        </p:spPr>
        <p:txBody>
          <a:bodyPr/>
          <a:lstStyle/>
          <a:p>
            <a:pPr marL="457200" indent="-457200">
              <a:lnSpc>
                <a:spcPct val="100000"/>
              </a:lnSpc>
              <a:spcBef>
                <a:spcPts val="0"/>
              </a:spcBef>
              <a:buClr>
                <a:schemeClr val="accent2"/>
              </a:buClr>
              <a:buBlip>
                <a:blip r:embed="rId3"/>
              </a:buBlip>
              <a:defRPr/>
            </a:pPr>
            <a:r>
              <a:rPr lang="en-GB" b="1" dirty="0" err="1">
                <a:solidFill>
                  <a:schemeClr val="accent2"/>
                </a:solidFill>
                <a:latin typeface="Calibri" panose="020F0502020204030204"/>
              </a:rPr>
              <a:t>Contratos</a:t>
            </a:r>
            <a:r>
              <a:rPr lang="en-GB" b="1" dirty="0">
                <a:solidFill>
                  <a:schemeClr val="accent2"/>
                </a:solidFill>
                <a:latin typeface="Calibri" panose="020F0502020204030204"/>
              </a:rPr>
              <a:t>:</a:t>
            </a:r>
          </a:p>
          <a:p>
            <a:pPr marL="457200" indent="-457200">
              <a:lnSpc>
                <a:spcPct val="100000"/>
              </a:lnSpc>
              <a:spcBef>
                <a:spcPts val="0"/>
              </a:spcBef>
              <a:buClr>
                <a:schemeClr val="accent2"/>
              </a:buClr>
              <a:buBlip>
                <a:blip r:embed="rId3"/>
              </a:buBlip>
              <a:defRPr/>
            </a:pPr>
            <a:endParaRPr lang="en-GB" b="1" dirty="0">
              <a:solidFill>
                <a:schemeClr val="accent2"/>
              </a:solidFill>
              <a:latin typeface="Calibri" panose="020F0502020204030204"/>
            </a:endParaRPr>
          </a:p>
          <a:p>
            <a:pPr marL="457200" indent="-457200">
              <a:lnSpc>
                <a:spcPct val="100000"/>
              </a:lnSpc>
              <a:spcBef>
                <a:spcPts val="0"/>
              </a:spcBef>
              <a:buClr>
                <a:schemeClr val="accent2"/>
              </a:buClr>
              <a:buFont typeface="Arial" panose="020B0604020202020204" pitchFamily="34" charset="0"/>
              <a:buChar char="•"/>
              <a:defRPr/>
            </a:pPr>
            <a:r>
              <a:rPr lang="es-ES" dirty="0"/>
              <a:t>Las instituciones de la UE emiten contratos para comprar servicios, bienes u obras que necesitan para sus operaciones, como estudios, formación, organización de conferencias o equipos informáticos.</a:t>
            </a: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es-ES" dirty="0"/>
              <a:t>Programas de Financiación de la UE –Financiación Directa
</a:t>
            </a:r>
            <a:endParaRPr lang="en-GB" dirty="0"/>
          </a:p>
        </p:txBody>
      </p:sp>
    </p:spTree>
    <p:extLst>
      <p:ext uri="{BB962C8B-B14F-4D97-AF65-F5344CB8AC3E}">
        <p14:creationId xmlns:p14="http://schemas.microsoft.com/office/powerpoint/2010/main" val="40084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926771"/>
            <a:ext cx="10595237" cy="5682342"/>
          </a:xfrm>
        </p:spPr>
        <p:txBody>
          <a:bodyPr/>
          <a:lstStyle/>
          <a:p>
            <a:pPr marL="457200" indent="-457200">
              <a:lnSpc>
                <a:spcPct val="100000"/>
              </a:lnSpc>
              <a:spcBef>
                <a:spcPts val="0"/>
              </a:spcBef>
              <a:buClr>
                <a:schemeClr val="accent2"/>
              </a:buClr>
              <a:buBlip>
                <a:blip r:embed="rId3"/>
              </a:buBlip>
              <a:defRPr/>
            </a:pPr>
            <a:r>
              <a:rPr lang="es-ES" dirty="0"/>
              <a:t>La financiación indirecta es gestionada por las autoridades nacionales y regionales y comprende casi el 80 % del presupuesto de la UE, principalmente a través de 5 grandes fondos que se encuentran bajo el paraguas de los </a:t>
            </a:r>
            <a:r>
              <a:rPr lang="en-GB" u="sng" dirty="0">
                <a:solidFill>
                  <a:schemeClr val="accent2">
                    <a:lumMod val="75000"/>
                  </a:schemeClr>
                </a:solidFill>
                <a:latin typeface="Calibri" panose="020F0502020204030204"/>
              </a:rPr>
              <a:t>F</a:t>
            </a:r>
            <a:r>
              <a:rPr kumimoji="0" lang="en-GB" b="0" i="0" u="sng"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ondos</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a:t>
            </a:r>
            <a:r>
              <a:rPr kumimoji="0" lang="en-GB" b="0" i="0" u="sng"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Estructurales</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y de </a:t>
            </a:r>
            <a:r>
              <a:rPr kumimoji="0" lang="en-GB" b="0" i="0" u="sng"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Inversión</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a:t>
            </a:r>
            <a:r>
              <a:rPr kumimoji="0" lang="en-GB" b="0" i="0" u="sng"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Europeos</a:t>
            </a:r>
            <a:r>
              <a:rPr lang="en-GB" dirty="0">
                <a:latin typeface="Calibri" panose="020F0502020204030204"/>
              </a:rPr>
              <a:t>.</a:t>
            </a:r>
          </a:p>
          <a:p>
            <a:pPr marL="0" indent="0">
              <a:lnSpc>
                <a:spcPct val="100000"/>
              </a:lnSpc>
              <a:spcBef>
                <a:spcPts val="0"/>
              </a:spcBef>
              <a:buClr>
                <a:schemeClr val="accent2"/>
              </a:buClr>
              <a:defRPr/>
            </a:pPr>
            <a:endParaRPr lang="en-GB" dirty="0">
              <a:latin typeface="Calibri" panose="020F0502020204030204"/>
            </a:endParaRPr>
          </a:p>
          <a:p>
            <a:pPr marL="457200" indent="-457200">
              <a:lnSpc>
                <a:spcPct val="100000"/>
              </a:lnSpc>
              <a:spcBef>
                <a:spcPts val="0"/>
              </a:spcBef>
              <a:buClr>
                <a:schemeClr val="accent2"/>
              </a:buClr>
              <a:buFont typeface="Arial" panose="020B0604020202020204" pitchFamily="34" charset="0"/>
              <a:buChar char="•"/>
              <a:defRPr/>
            </a:pPr>
            <a:r>
              <a:rPr lang="en-GB" u="sng" dirty="0" err="1">
                <a:solidFill>
                  <a:schemeClr val="accent2">
                    <a:lumMod val="75000"/>
                  </a:schemeClr>
                </a:solidFill>
                <a:latin typeface="Calibri" panose="020F0502020204030204"/>
                <a:hlinkClick r:id="rId5">
                  <a:extLst>
                    <a:ext uri="{A12FA001-AC4F-418D-AE19-62706E023703}">
                      <ahyp:hlinkClr xmlns:ahyp="http://schemas.microsoft.com/office/drawing/2018/hyperlinkcolor" val="tx"/>
                    </a:ext>
                  </a:extLst>
                </a:hlinkClick>
              </a:rPr>
              <a:t>Fondo</a:t>
            </a:r>
            <a:r>
              <a:rPr lang="en-GB" u="sng" dirty="0">
                <a:solidFill>
                  <a:schemeClr val="accent2">
                    <a:lumMod val="75000"/>
                  </a:schemeClr>
                </a:solidFill>
                <a:latin typeface="Calibri" panose="020F0502020204030204"/>
                <a:hlinkClick r:id="rId5">
                  <a:extLst>
                    <a:ext uri="{A12FA001-AC4F-418D-AE19-62706E023703}">
                      <ahyp:hlinkClr xmlns:ahyp="http://schemas.microsoft.com/office/drawing/2018/hyperlinkcolor" val="tx"/>
                    </a:ext>
                  </a:extLst>
                </a:hlinkClick>
              </a:rPr>
              <a:t> </a:t>
            </a:r>
            <a:r>
              <a:rPr lang="en-GB" u="sng" dirty="0" err="1">
                <a:solidFill>
                  <a:schemeClr val="accent2">
                    <a:lumMod val="75000"/>
                  </a:schemeClr>
                </a:solidFill>
                <a:latin typeface="Calibri" panose="020F0502020204030204"/>
                <a:hlinkClick r:id="rId5">
                  <a:extLst>
                    <a:ext uri="{A12FA001-AC4F-418D-AE19-62706E023703}">
                      <ahyp:hlinkClr xmlns:ahyp="http://schemas.microsoft.com/office/drawing/2018/hyperlinkcolor" val="tx"/>
                    </a:ext>
                  </a:extLst>
                </a:hlinkClick>
              </a:rPr>
              <a:t>Europeo</a:t>
            </a:r>
            <a:r>
              <a:rPr lang="en-GB" u="sng" dirty="0">
                <a:solidFill>
                  <a:schemeClr val="accent2">
                    <a:lumMod val="75000"/>
                  </a:schemeClr>
                </a:solidFill>
                <a:latin typeface="Calibri" panose="020F0502020204030204"/>
                <a:hlinkClick r:id="rId5">
                  <a:extLst>
                    <a:ext uri="{A12FA001-AC4F-418D-AE19-62706E023703}">
                      <ahyp:hlinkClr xmlns:ahyp="http://schemas.microsoft.com/office/drawing/2018/hyperlinkcolor" val="tx"/>
                    </a:ext>
                  </a:extLst>
                </a:hlinkClick>
              </a:rPr>
              <a:t> de Desarrollo Regional</a:t>
            </a:r>
            <a:r>
              <a:rPr lang="en-GB" u="sng" dirty="0">
                <a:solidFill>
                  <a:schemeClr val="accent2">
                    <a:lumMod val="75000"/>
                  </a:schemeClr>
                </a:solidFill>
                <a:latin typeface="Calibri" panose="020F0502020204030204"/>
              </a:rPr>
              <a:t> </a:t>
            </a:r>
            <a:r>
              <a:rPr lang="en-GB" dirty="0">
                <a:latin typeface="Calibri" panose="020F0502020204030204"/>
              </a:rPr>
              <a:t>– Desarrollo regional y </a:t>
            </a:r>
            <a:r>
              <a:rPr lang="en-GB" dirty="0" err="1">
                <a:latin typeface="Calibri" panose="020F0502020204030204"/>
              </a:rPr>
              <a:t>urbano</a:t>
            </a:r>
            <a:endParaRPr lang="en-GB" dirty="0">
              <a:latin typeface="Calibri" panose="020F0502020204030204"/>
            </a:endParaRPr>
          </a:p>
          <a:p>
            <a:pPr marL="457200" indent="-4572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457200" indent="-457200">
              <a:lnSpc>
                <a:spcPct val="100000"/>
              </a:lnSpc>
              <a:spcBef>
                <a:spcPts val="0"/>
              </a:spcBef>
              <a:buClr>
                <a:schemeClr val="accent2"/>
              </a:buClr>
              <a:buFont typeface="Arial" panose="020B0604020202020204" pitchFamily="34" charset="0"/>
              <a:buChar char="•"/>
              <a:defRPr/>
            </a:pPr>
            <a:r>
              <a:rPr lang="en-GB" u="sng" dirty="0" err="1">
                <a:solidFill>
                  <a:schemeClr val="accent2">
                    <a:lumMod val="75000"/>
                  </a:schemeClr>
                </a:solidFill>
                <a:latin typeface="Calibri" panose="020F0502020204030204"/>
                <a:hlinkClick r:id="rId6">
                  <a:extLst>
                    <a:ext uri="{A12FA001-AC4F-418D-AE19-62706E023703}">
                      <ahyp:hlinkClr xmlns:ahyp="http://schemas.microsoft.com/office/drawing/2018/hyperlinkcolor" val="tx"/>
                    </a:ext>
                  </a:extLst>
                </a:hlinkClick>
              </a:rPr>
              <a:t>Fondo</a:t>
            </a:r>
            <a:r>
              <a:rPr lang="en-GB" u="sng" dirty="0">
                <a:solidFill>
                  <a:schemeClr val="accent2">
                    <a:lumMod val="75000"/>
                  </a:schemeClr>
                </a:solidFill>
                <a:latin typeface="Calibri" panose="020F0502020204030204"/>
                <a:hlinkClick r:id="rId6">
                  <a:extLst>
                    <a:ext uri="{A12FA001-AC4F-418D-AE19-62706E023703}">
                      <ahyp:hlinkClr xmlns:ahyp="http://schemas.microsoft.com/office/drawing/2018/hyperlinkcolor" val="tx"/>
                    </a:ext>
                  </a:extLst>
                </a:hlinkClick>
              </a:rPr>
              <a:t> Social </a:t>
            </a:r>
            <a:r>
              <a:rPr lang="en-GB" u="sng" dirty="0" err="1">
                <a:solidFill>
                  <a:schemeClr val="accent2">
                    <a:lumMod val="75000"/>
                  </a:schemeClr>
                </a:solidFill>
                <a:latin typeface="Calibri" panose="020F0502020204030204"/>
                <a:hlinkClick r:id="rId6">
                  <a:extLst>
                    <a:ext uri="{A12FA001-AC4F-418D-AE19-62706E023703}">
                      <ahyp:hlinkClr xmlns:ahyp="http://schemas.microsoft.com/office/drawing/2018/hyperlinkcolor" val="tx"/>
                    </a:ext>
                  </a:extLst>
                </a:hlinkClick>
              </a:rPr>
              <a:t>Europeo</a:t>
            </a:r>
            <a:r>
              <a:rPr lang="en-GB" u="sng" dirty="0">
                <a:solidFill>
                  <a:schemeClr val="accent2">
                    <a:lumMod val="75000"/>
                  </a:schemeClr>
                </a:solidFill>
                <a:latin typeface="Calibri" panose="020F0502020204030204"/>
              </a:rPr>
              <a:t> </a:t>
            </a:r>
            <a:r>
              <a:rPr lang="en-GB" dirty="0">
                <a:latin typeface="Calibri" panose="020F0502020204030204"/>
              </a:rPr>
              <a:t>– </a:t>
            </a:r>
            <a:r>
              <a:rPr lang="es-ES" dirty="0"/>
              <a:t>Inclusión social y buena gobernanza</a:t>
            </a:r>
          </a:p>
          <a:p>
            <a:pPr marL="457200" indent="-4572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457200" indent="-457200">
              <a:lnSpc>
                <a:spcPct val="100000"/>
              </a:lnSpc>
              <a:spcBef>
                <a:spcPts val="0"/>
              </a:spcBef>
              <a:buClr>
                <a:schemeClr val="accent2"/>
              </a:buClr>
              <a:buFont typeface="Arial" panose="020B0604020202020204" pitchFamily="34" charset="0"/>
              <a:buChar char="•"/>
              <a:defRPr/>
            </a:pPr>
            <a:r>
              <a:rPr lang="en-GB" u="sng" dirty="0" err="1">
                <a:solidFill>
                  <a:schemeClr val="accent2">
                    <a:lumMod val="75000"/>
                  </a:schemeClr>
                </a:solidFill>
                <a:latin typeface="Calibri" panose="020F0502020204030204"/>
              </a:rPr>
              <a:t>Fondo</a:t>
            </a:r>
            <a:r>
              <a:rPr lang="en-GB" u="sng" dirty="0">
                <a:solidFill>
                  <a:schemeClr val="accent2">
                    <a:lumMod val="75000"/>
                  </a:schemeClr>
                </a:solidFill>
                <a:latin typeface="Calibri" panose="020F0502020204030204"/>
              </a:rPr>
              <a:t> de </a:t>
            </a:r>
            <a:r>
              <a:rPr lang="en-GB" u="sng" dirty="0" err="1">
                <a:solidFill>
                  <a:schemeClr val="accent2">
                    <a:lumMod val="75000"/>
                  </a:schemeClr>
                </a:solidFill>
                <a:latin typeface="Calibri" panose="020F0502020204030204"/>
              </a:rPr>
              <a:t>Cohesión</a:t>
            </a:r>
            <a:r>
              <a:rPr lang="en-GB" u="sng" dirty="0">
                <a:solidFill>
                  <a:schemeClr val="accent2">
                    <a:lumMod val="75000"/>
                  </a:schemeClr>
                </a:solidFill>
                <a:latin typeface="Calibri" panose="020F0502020204030204"/>
              </a:rPr>
              <a:t> </a:t>
            </a:r>
            <a:r>
              <a:rPr lang="en-GB" dirty="0">
                <a:latin typeface="Calibri" panose="020F0502020204030204"/>
              </a:rPr>
              <a:t>– </a:t>
            </a:r>
            <a:r>
              <a:rPr lang="en-GB" dirty="0" err="1">
                <a:latin typeface="Calibri" panose="020F0502020204030204"/>
              </a:rPr>
              <a:t>convergencia</a:t>
            </a:r>
            <a:r>
              <a:rPr lang="en-GB" dirty="0">
                <a:latin typeface="Calibri" panose="020F0502020204030204"/>
              </a:rPr>
              <a:t> </a:t>
            </a:r>
            <a:r>
              <a:rPr lang="en-GB" dirty="0" err="1">
                <a:latin typeface="Calibri" panose="020F0502020204030204"/>
              </a:rPr>
              <a:t>económica</a:t>
            </a:r>
            <a:r>
              <a:rPr lang="en-GB" dirty="0">
                <a:latin typeface="Calibri" panose="020F0502020204030204"/>
              </a:rPr>
              <a:t> </a:t>
            </a:r>
            <a:r>
              <a:rPr lang="en-GB" dirty="0" err="1">
                <a:latin typeface="Calibri" panose="020F0502020204030204"/>
              </a:rPr>
              <a:t>por</a:t>
            </a:r>
            <a:r>
              <a:rPr lang="en-GB" dirty="0">
                <a:latin typeface="Calibri" panose="020F0502020204030204"/>
              </a:rPr>
              <a:t> las </a:t>
            </a:r>
            <a:r>
              <a:rPr lang="en-GB" dirty="0" err="1">
                <a:latin typeface="Calibri" panose="020F0502020204030204"/>
              </a:rPr>
              <a:t>regiones</a:t>
            </a:r>
            <a:r>
              <a:rPr lang="en-GB" dirty="0">
                <a:latin typeface="Calibri" panose="020F0502020204030204"/>
              </a:rPr>
              <a:t> </a:t>
            </a:r>
            <a:r>
              <a:rPr lang="en-GB" dirty="0" err="1">
                <a:latin typeface="Calibri" panose="020F0502020204030204"/>
              </a:rPr>
              <a:t>menos</a:t>
            </a:r>
            <a:r>
              <a:rPr lang="en-GB" dirty="0">
                <a:latin typeface="Calibri" panose="020F0502020204030204"/>
              </a:rPr>
              <a:t> </a:t>
            </a:r>
            <a:r>
              <a:rPr lang="en-GB" dirty="0" err="1">
                <a:latin typeface="Calibri" panose="020F0502020204030204"/>
              </a:rPr>
              <a:t>favorecidas</a:t>
            </a:r>
            <a:endParaRPr lang="en-GB" dirty="0">
              <a:latin typeface="Calibri" panose="020F0502020204030204"/>
            </a:endParaRPr>
          </a:p>
          <a:p>
            <a:pPr marL="0" indent="0">
              <a:lnSpc>
                <a:spcPct val="100000"/>
              </a:lnSpc>
              <a:spcBef>
                <a:spcPts val="0"/>
              </a:spcBef>
              <a:buClr>
                <a:schemeClr val="accent2"/>
              </a:buCl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10774"/>
            <a:ext cx="10595237" cy="1165168"/>
          </a:xfrm>
        </p:spPr>
        <p:txBody>
          <a:bodyPr/>
          <a:lstStyle/>
          <a:p>
            <a:r>
              <a:rPr lang="es-ES" dirty="0"/>
              <a:t>Programas de Financiación de la UE – Financiación Indirecta
</a:t>
            </a:r>
            <a:endParaRPr lang="en-GB" dirty="0"/>
          </a:p>
        </p:txBody>
      </p:sp>
    </p:spTree>
    <p:extLst>
      <p:ext uri="{BB962C8B-B14F-4D97-AF65-F5344CB8AC3E}">
        <p14:creationId xmlns:p14="http://schemas.microsoft.com/office/powerpoint/2010/main" val="346097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5682342"/>
          </a:xfrm>
        </p:spPr>
        <p:txBody>
          <a:bodyPr/>
          <a:lstStyle/>
          <a:p>
            <a:pPr marL="457200" indent="-457200">
              <a:lnSpc>
                <a:spcPct val="100000"/>
              </a:lnSpc>
              <a:spcBef>
                <a:spcPts val="0"/>
              </a:spcBef>
              <a:buClr>
                <a:schemeClr val="accent2"/>
              </a:buClr>
              <a:buFont typeface="Arial" panose="020B0604020202020204" pitchFamily="34" charset="0"/>
              <a:buChar char="•"/>
              <a:defRPr/>
            </a:pPr>
            <a:r>
              <a:rPr lang="en-GB" u="sng" spc="0" dirty="0" err="1">
                <a:solidFill>
                  <a:schemeClr val="accent2">
                    <a:lumMod val="75000"/>
                  </a:schemeClr>
                </a:solidFill>
                <a:latin typeface="Calibri" panose="020F0502020204030204"/>
                <a:hlinkClick r:id="rId3">
                  <a:extLst>
                    <a:ext uri="{A12FA001-AC4F-418D-AE19-62706E023703}">
                      <ahyp:hlinkClr xmlns:ahyp="http://schemas.microsoft.com/office/drawing/2018/hyperlinkcolor" val="tx"/>
                    </a:ext>
                  </a:extLst>
                </a:hlinkClick>
              </a:rPr>
              <a:t>Fondo</a:t>
            </a:r>
            <a:r>
              <a:rPr lang="en-GB" u="sng" spc="0" dirty="0">
                <a:solidFill>
                  <a:schemeClr val="accent2">
                    <a:lumMod val="75000"/>
                  </a:schemeClr>
                </a:solidFill>
                <a:latin typeface="Calibri" panose="020F0502020204030204"/>
                <a:hlinkClick r:id="rId3">
                  <a:extLst>
                    <a:ext uri="{A12FA001-AC4F-418D-AE19-62706E023703}">
                      <ahyp:hlinkClr xmlns:ahyp="http://schemas.microsoft.com/office/drawing/2018/hyperlinkcolor" val="tx"/>
                    </a:ext>
                  </a:extLst>
                </a:hlinkClick>
              </a:rPr>
              <a:t> </a:t>
            </a:r>
            <a:r>
              <a:rPr lang="en-GB" u="sng" spc="0" dirty="0" err="1">
                <a:solidFill>
                  <a:schemeClr val="accent2">
                    <a:lumMod val="75000"/>
                  </a:schemeClr>
                </a:solidFill>
                <a:latin typeface="Calibri" panose="020F0502020204030204"/>
                <a:hlinkClick r:id="rId3">
                  <a:extLst>
                    <a:ext uri="{A12FA001-AC4F-418D-AE19-62706E023703}">
                      <ahyp:hlinkClr xmlns:ahyp="http://schemas.microsoft.com/office/drawing/2018/hyperlinkcolor" val="tx"/>
                    </a:ext>
                  </a:extLst>
                </a:hlinkClick>
              </a:rPr>
              <a:t>Europeo</a:t>
            </a:r>
            <a:r>
              <a:rPr lang="en-GB" u="sng" spc="0" dirty="0">
                <a:solidFill>
                  <a:schemeClr val="accent2">
                    <a:lumMod val="75000"/>
                  </a:schemeClr>
                </a:solidFill>
                <a:latin typeface="Calibri" panose="020F0502020204030204"/>
                <a:hlinkClick r:id="rId3">
                  <a:extLst>
                    <a:ext uri="{A12FA001-AC4F-418D-AE19-62706E023703}">
                      <ahyp:hlinkClr xmlns:ahyp="http://schemas.microsoft.com/office/drawing/2018/hyperlinkcolor" val="tx"/>
                    </a:ext>
                  </a:extLst>
                </a:hlinkClick>
              </a:rPr>
              <a:t> </a:t>
            </a:r>
            <a:r>
              <a:rPr lang="en-GB" u="sng" spc="0" dirty="0" err="1">
                <a:solidFill>
                  <a:schemeClr val="accent2">
                    <a:lumMod val="75000"/>
                  </a:schemeClr>
                </a:solidFill>
                <a:latin typeface="Calibri" panose="020F0502020204030204"/>
                <a:hlinkClick r:id="rId3">
                  <a:extLst>
                    <a:ext uri="{A12FA001-AC4F-418D-AE19-62706E023703}">
                      <ahyp:hlinkClr xmlns:ahyp="http://schemas.microsoft.com/office/drawing/2018/hyperlinkcolor" val="tx"/>
                    </a:ext>
                  </a:extLst>
                </a:hlinkClick>
              </a:rPr>
              <a:t>Agrícola</a:t>
            </a:r>
            <a:r>
              <a:rPr lang="en-GB" u="sng" spc="0" dirty="0">
                <a:solidFill>
                  <a:schemeClr val="accent2">
                    <a:lumMod val="75000"/>
                  </a:schemeClr>
                </a:solidFill>
                <a:latin typeface="Calibri" panose="020F0502020204030204"/>
                <a:hlinkClick r:id="rId3">
                  <a:extLst>
                    <a:ext uri="{A12FA001-AC4F-418D-AE19-62706E023703}">
                      <ahyp:hlinkClr xmlns:ahyp="http://schemas.microsoft.com/office/drawing/2018/hyperlinkcolor" val="tx"/>
                    </a:ext>
                  </a:extLst>
                </a:hlinkClick>
              </a:rPr>
              <a:t> de Desarrollo Rural</a:t>
            </a:r>
            <a:endParaRPr lang="en-GB" u="sng" spc="0" dirty="0">
              <a:solidFill>
                <a:schemeClr val="accent2">
                  <a:lumMod val="75000"/>
                </a:schemeClr>
              </a:solidFill>
              <a:latin typeface="Calibri" panose="020F0502020204030204"/>
            </a:endParaRPr>
          </a:p>
          <a:p>
            <a:pPr marL="457200" indent="-457200">
              <a:lnSpc>
                <a:spcPct val="100000"/>
              </a:lnSpc>
              <a:spcBef>
                <a:spcPts val="0"/>
              </a:spcBef>
              <a:buClr>
                <a:schemeClr val="accent2"/>
              </a:buClr>
              <a:buFont typeface="Arial" panose="020B0604020202020204" pitchFamily="34" charset="0"/>
              <a:buChar char="•"/>
              <a:defRPr/>
            </a:pPr>
            <a:endParaRPr lang="en-GB" u="sng" dirty="0">
              <a:solidFill>
                <a:schemeClr val="accent2">
                  <a:lumMod val="75000"/>
                </a:schemeClr>
              </a:solidFill>
              <a:latin typeface="Calibri" panose="020F0502020204030204"/>
            </a:endParaRPr>
          </a:p>
          <a:p>
            <a:pPr marL="457200" indent="-457200">
              <a:lnSpc>
                <a:spcPct val="100000"/>
              </a:lnSpc>
              <a:spcBef>
                <a:spcPts val="0"/>
              </a:spcBef>
              <a:buClr>
                <a:schemeClr val="accent2"/>
              </a:buClr>
              <a:buFont typeface="Arial" panose="020B0604020202020204" pitchFamily="34" charset="0"/>
              <a:buChar char="•"/>
              <a:defRPr/>
            </a:pPr>
            <a:r>
              <a:rPr lang="en-GB" u="sng" dirty="0" err="1">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rPr>
              <a:t>F</a:t>
            </a:r>
            <a:r>
              <a:rPr lang="en-GB" u="sng" spc="0" dirty="0" err="1">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rPr>
              <a:t>ondo</a:t>
            </a:r>
            <a:r>
              <a:rPr lang="en-GB" u="sng" spc="0" dirty="0">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rPr>
              <a:t> </a:t>
            </a:r>
            <a:r>
              <a:rPr lang="en-GB" u="sng" spc="0" dirty="0" err="1">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rPr>
              <a:t>Europeo</a:t>
            </a:r>
            <a:r>
              <a:rPr lang="en-GB" u="sng" spc="0" dirty="0">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rPr>
              <a:t> </a:t>
            </a:r>
            <a:r>
              <a:rPr lang="en-GB" u="sng" spc="0" dirty="0" err="1">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rPr>
              <a:t>Marítimo</a:t>
            </a:r>
            <a:r>
              <a:rPr lang="en-GB" u="sng" spc="0" dirty="0">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rPr>
              <a:t> y de </a:t>
            </a:r>
            <a:r>
              <a:rPr lang="en-GB" u="sng" spc="0" dirty="0" err="1">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rPr>
              <a:t>Pesca</a:t>
            </a:r>
            <a:endParaRPr lang="en-GB" u="sng" spc="0" dirty="0">
              <a:solidFill>
                <a:schemeClr val="accent2">
                  <a:lumMod val="75000"/>
                </a:schemeClr>
              </a:solidFill>
              <a:latin typeface="Calibri" panose="020F0502020204030204"/>
            </a:endParaRPr>
          </a:p>
          <a:p>
            <a:pPr marL="457200" indent="-457200">
              <a:lnSpc>
                <a:spcPct val="100000"/>
              </a:lnSpc>
              <a:spcBef>
                <a:spcPts val="0"/>
              </a:spcBef>
              <a:buClr>
                <a:schemeClr val="accent2"/>
              </a:buClr>
              <a:buFont typeface="Arial" panose="020B0604020202020204" pitchFamily="34" charset="0"/>
              <a:buChar char="•"/>
              <a:defRPr/>
            </a:pPr>
            <a:endParaRPr lang="en-GB" u="sng" dirty="0">
              <a:solidFill>
                <a:schemeClr val="accent2">
                  <a:lumMod val="75000"/>
                </a:schemeClr>
              </a:solidFill>
              <a:latin typeface="Calibri" panose="020F0502020204030204"/>
            </a:endParaRPr>
          </a:p>
          <a:p>
            <a:pPr marL="342900" indent="-342900">
              <a:lnSpc>
                <a:spcPct val="100000"/>
              </a:lnSpc>
              <a:spcBef>
                <a:spcPts val="0"/>
              </a:spcBef>
              <a:buClr>
                <a:schemeClr val="accent2"/>
              </a:buClr>
              <a:buBlip>
                <a:blip r:embed="rId5"/>
              </a:buBlip>
              <a:defRPr/>
            </a:pPr>
            <a:r>
              <a:rPr lang="en-GB" b="1" dirty="0" err="1">
                <a:solidFill>
                  <a:schemeClr val="accent2"/>
                </a:solidFill>
              </a:rPr>
              <a:t>Solicitar</a:t>
            </a:r>
            <a:r>
              <a:rPr lang="en-GB" b="1" dirty="0">
                <a:solidFill>
                  <a:schemeClr val="accent2"/>
                </a:solidFill>
              </a:rPr>
              <a:t> </a:t>
            </a:r>
            <a:r>
              <a:rPr lang="en-GB" b="1" dirty="0" err="1">
                <a:solidFill>
                  <a:schemeClr val="accent2"/>
                </a:solidFill>
              </a:rPr>
              <a:t>financiación</a:t>
            </a:r>
            <a:endParaRPr lang="en-GB" b="1" dirty="0">
              <a:solidFill>
                <a:schemeClr val="accent2"/>
              </a:solidFill>
            </a:endParaRPr>
          </a:p>
          <a:p>
            <a:pPr marL="0" indent="0">
              <a:lnSpc>
                <a:spcPct val="100000"/>
              </a:lnSpc>
              <a:spcBef>
                <a:spcPts val="0"/>
              </a:spcBef>
              <a:buClr>
                <a:schemeClr val="accent2"/>
              </a:buCl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s-ES" dirty="0"/>
              <a:t>Para acceder a las subvenciones de la UE, debe solicitarlas a través de las autoridades regionales o nacionales pertinentes. </a:t>
            </a:r>
            <a:r>
              <a:rPr lang="en-GB" dirty="0">
                <a:latin typeface="Calibri" panose="020F0502020204030204"/>
              </a:rPr>
              <a:t>(</a:t>
            </a:r>
            <a:r>
              <a:rPr lang="en-GB" dirty="0" err="1">
                <a:latin typeface="Calibri" panose="020F0502020204030204"/>
              </a:rPr>
              <a:t>conocidas</a:t>
            </a:r>
            <a:r>
              <a:rPr lang="en-GB" dirty="0">
                <a:latin typeface="Calibri" panose="020F0502020204030204"/>
              </a:rPr>
              <a:t> </a:t>
            </a:r>
            <a:r>
              <a:rPr lang="en-GB" dirty="0" err="1">
                <a:latin typeface="Calibri" panose="020F0502020204030204"/>
              </a:rPr>
              <a:t>como</a:t>
            </a:r>
            <a:r>
              <a:rPr lang="en-GB" dirty="0">
                <a:latin typeface="Calibri" panose="020F0502020204030204"/>
              </a:rPr>
              <a:t> </a:t>
            </a:r>
            <a:r>
              <a:rPr kumimoji="0" lang="en-GB" b="0" i="0" u="sng"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autoridades</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 </a:t>
            </a:r>
            <a:r>
              <a:rPr lang="en-GB" u="sng" dirty="0">
                <a:solidFill>
                  <a:schemeClr val="accent2">
                    <a:lumMod val="75000"/>
                  </a:schemeClr>
                </a:solidFill>
                <a:latin typeface="Calibri" panose="020F0502020204030204"/>
                <a:hlinkClick r:id="rId6">
                  <a:extLst>
                    <a:ext uri="{A12FA001-AC4F-418D-AE19-62706E023703}">
                      <ahyp:hlinkClr xmlns:ahyp="http://schemas.microsoft.com/office/drawing/2018/hyperlinkcolor" val="tx"/>
                    </a:ext>
                  </a:extLst>
                </a:hlinkClick>
              </a:rPr>
              <a:t>de </a:t>
            </a:r>
            <a:r>
              <a:rPr lang="en-GB" u="sng" dirty="0" err="1">
                <a:solidFill>
                  <a:schemeClr val="accent2">
                    <a:lumMod val="75000"/>
                  </a:schemeClr>
                </a:solidFill>
                <a:latin typeface="Calibri" panose="020F0502020204030204"/>
                <a:hlinkClick r:id="rId6">
                  <a:extLst>
                    <a:ext uri="{A12FA001-AC4F-418D-AE19-62706E023703}">
                      <ahyp:hlinkClr xmlns:ahyp="http://schemas.microsoft.com/office/drawing/2018/hyperlinkcolor" val="tx"/>
                    </a:ext>
                  </a:extLst>
                </a:hlinkClick>
              </a:rPr>
              <a:t>gestión</a:t>
            </a:r>
            <a:r>
              <a:rPr lang="en-GB" dirty="0">
                <a:latin typeface="Calibri" panose="020F0502020204030204"/>
              </a:rPr>
              <a:t>) </a:t>
            </a:r>
            <a:r>
              <a:rPr lang="es-ES" dirty="0"/>
              <a:t>en el Estado miembro en el que esté registrado.</a:t>
            </a: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43228"/>
            <a:ext cx="10595237" cy="1165168"/>
          </a:xfrm>
        </p:spPr>
        <p:txBody>
          <a:bodyPr/>
          <a:lstStyle/>
          <a:p>
            <a:r>
              <a:rPr lang="es-ES" dirty="0"/>
              <a:t>Programas de Financiación de la UE – Financiación Indirecta
</a:t>
            </a:r>
            <a:endParaRPr lang="en-GB" dirty="0"/>
          </a:p>
        </p:txBody>
      </p:sp>
    </p:spTree>
    <p:extLst>
      <p:ext uri="{BB962C8B-B14F-4D97-AF65-F5344CB8AC3E}">
        <p14:creationId xmlns:p14="http://schemas.microsoft.com/office/powerpoint/2010/main" val="158326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Funding Sources </a:t>
            </a:r>
          </a:p>
        </p:txBody>
      </p:sp>
      <p:graphicFrame>
        <p:nvGraphicFramePr>
          <p:cNvPr id="6" name="Diagram 5">
            <a:extLst>
              <a:ext uri="{FF2B5EF4-FFF2-40B4-BE49-F238E27FC236}">
                <a16:creationId xmlns:a16="http://schemas.microsoft.com/office/drawing/2014/main" id="{D6D9C753-4FC2-2C32-143B-FB3A0E4A4118}"/>
              </a:ext>
            </a:extLst>
          </p:cNvPr>
          <p:cNvGraphicFramePr/>
          <p:nvPr>
            <p:extLst>
              <p:ext uri="{D42A27DB-BD31-4B8C-83A1-F6EECF244321}">
                <p14:modId xmlns:p14="http://schemas.microsoft.com/office/powerpoint/2010/main" val="15868277"/>
              </p:ext>
            </p:extLst>
          </p:nvPr>
        </p:nvGraphicFramePr>
        <p:xfrm>
          <a:off x="798381" y="783176"/>
          <a:ext cx="10713262" cy="57698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8167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E4E83676-C8B7-4EC6-AAE6-CBA969592ADC}"/>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740BD144-6659-4897-B12B-9F57EB1BF0E1}"/>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graphicEl>
                                              <a:dgm id="{6007F811-FAE9-441B-AB30-193E78B4364A}"/>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graphicEl>
                                              <a:dgm id="{0350F97D-DE6C-4B2A-AAE3-920EBE59C46A}"/>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graphicEl>
                                              <a:dgm id="{0F3FE30F-7161-4843-81B0-0A460F5B1946}"/>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7729360B-FDFB-481E-A543-520B70BFD210}"/>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graphicEl>
                                              <a:dgm id="{2B1200DB-8001-451A-9300-064AA300C5D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graphicEl>
                                              <a:dgm id="{2A8A09CF-AD68-4706-AFBF-AA779DA6644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err="1"/>
              <a:t>Financiación</a:t>
            </a:r>
            <a:r>
              <a:rPr lang="en-GB" dirty="0"/>
              <a:t> Internacional
</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046988"/>
          </a:xfrm>
          <a:prstGeom prst="rect">
            <a:avLst/>
          </a:prstGeom>
          <a:noFill/>
        </p:spPr>
        <p:txBody>
          <a:bodyPr wrap="square" rtlCol="0">
            <a:spAutoFit/>
          </a:bodyPr>
          <a:lstStyle/>
          <a:p>
            <a:pPr marL="342900" indent="-342900">
              <a:buBlip>
                <a:blip r:embed="rId3"/>
              </a:buBlip>
            </a:pPr>
            <a:r>
              <a:rPr lang="en-GB" sz="2400" b="1" dirty="0">
                <a:solidFill>
                  <a:schemeClr val="accent2"/>
                </a:solidFill>
              </a:rPr>
              <a:t>Crowdfunding:</a:t>
            </a:r>
          </a:p>
          <a:p>
            <a:endParaRPr lang="en-GB" sz="2400" b="1" dirty="0">
              <a:solidFill>
                <a:schemeClr val="accent2"/>
              </a:solidFill>
            </a:endParaRPr>
          </a:p>
          <a:p>
            <a:pPr marL="342900" indent="-342900">
              <a:buClr>
                <a:schemeClr val="accent2"/>
              </a:buClr>
              <a:buFont typeface="Arial" panose="020B0604020202020204" pitchFamily="34" charset="0"/>
              <a:buChar char="•"/>
            </a:pPr>
            <a:r>
              <a:rPr lang="es-ES" sz="2400" dirty="0">
                <a:solidFill>
                  <a:srgbClr val="000000"/>
                </a:solidFill>
              </a:rPr>
              <a:t>Financiación colaborativa. </a:t>
            </a:r>
          </a:p>
          <a:p>
            <a:pPr marL="342900" indent="-342900">
              <a:buClr>
                <a:schemeClr val="accent2"/>
              </a:buClr>
              <a:buFont typeface="Arial" panose="020B0604020202020204" pitchFamily="34" charset="0"/>
              <a:buChar char="•"/>
            </a:pPr>
            <a:endParaRPr lang="es-ES" sz="2400" dirty="0">
              <a:solidFill>
                <a:srgbClr val="000000"/>
              </a:solidFill>
            </a:endParaRPr>
          </a:p>
          <a:p>
            <a:pPr marL="342900" indent="-342900">
              <a:buClr>
                <a:schemeClr val="accent2"/>
              </a:buClr>
              <a:buFont typeface="Arial" panose="020B0604020202020204" pitchFamily="34" charset="0"/>
              <a:buChar char="•"/>
            </a:pPr>
            <a:r>
              <a:rPr lang="es-ES" sz="2400" dirty="0">
                <a:solidFill>
                  <a:srgbClr val="000000"/>
                </a:solidFill>
              </a:rPr>
              <a:t>Las personas contribuyen al desarrollo del producto antes de que esté disponible comercialmente.</a:t>
            </a:r>
          </a:p>
          <a:p>
            <a:pPr marL="342900" indent="-342900">
              <a:buClr>
                <a:schemeClr val="accent2"/>
              </a:buClr>
              <a:buFont typeface="Arial" panose="020B0604020202020204" pitchFamily="34" charset="0"/>
              <a:buChar char="•"/>
            </a:pPr>
            <a:endParaRPr lang="es-ES" sz="2400" dirty="0">
              <a:solidFill>
                <a:srgbClr val="000000"/>
              </a:solidFill>
            </a:endParaRPr>
          </a:p>
          <a:p>
            <a:pPr marL="342900" indent="-342900">
              <a:buClr>
                <a:schemeClr val="accent2"/>
              </a:buClr>
              <a:buFont typeface="Arial" panose="020B0604020202020204" pitchFamily="34" charset="0"/>
              <a:buChar char="•"/>
            </a:pPr>
            <a:r>
              <a:rPr lang="es-ES" sz="2400" dirty="0">
                <a:solidFill>
                  <a:srgbClr val="000000"/>
                </a:solidFill>
              </a:rPr>
              <a:t>Los inversores son esencialmente clientes.</a:t>
            </a:r>
            <a:endParaRPr lang="en-ZA" sz="2400" dirty="0">
              <a:solidFill>
                <a:srgbClr val="000000"/>
              </a:solidFill>
            </a:endParaRPr>
          </a:p>
        </p:txBody>
      </p:sp>
    </p:spTree>
    <p:extLst>
      <p:ext uri="{BB962C8B-B14F-4D97-AF65-F5344CB8AC3E}">
        <p14:creationId xmlns:p14="http://schemas.microsoft.com/office/powerpoint/2010/main" val="192610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FEF066-D03F-C895-ED66-132F518D2C96}"/>
              </a:ext>
            </a:extLst>
          </p:cNvPr>
          <p:cNvSpPr>
            <a:spLocks noGrp="1"/>
          </p:cNvSpPr>
          <p:nvPr>
            <p:ph type="body" sz="quarter" idx="16"/>
          </p:nvPr>
        </p:nvSpPr>
        <p:spPr/>
        <p:txBody>
          <a:bodyPr/>
          <a:lstStyle/>
          <a:p>
            <a:r>
              <a:rPr lang="en-ZA" dirty="0" err="1"/>
              <a:t>Planificación</a:t>
            </a:r>
            <a:r>
              <a:rPr lang="en-ZA" dirty="0"/>
              <a:t> </a:t>
            </a:r>
            <a:r>
              <a:rPr lang="en-ZA" dirty="0" err="1"/>
              <a:t>Financiera</a:t>
            </a:r>
            <a:r>
              <a:rPr lang="en-ZA" dirty="0"/>
              <a:t> e </a:t>
            </a:r>
            <a:r>
              <a:rPr lang="en-ZA" dirty="0" err="1"/>
              <a:t>Inversión</a:t>
            </a:r>
            <a:r>
              <a:rPr lang="en-ZA" dirty="0"/>
              <a:t>
</a:t>
            </a:r>
          </a:p>
        </p:txBody>
      </p:sp>
      <p:sp>
        <p:nvSpPr>
          <p:cNvPr id="3" name="Text Placeholder 2">
            <a:extLst>
              <a:ext uri="{FF2B5EF4-FFF2-40B4-BE49-F238E27FC236}">
                <a16:creationId xmlns:a16="http://schemas.microsoft.com/office/drawing/2014/main" id="{B375945B-AC4F-746A-4C75-83A8018AC4A0}"/>
              </a:ext>
            </a:extLst>
          </p:cNvPr>
          <p:cNvSpPr>
            <a:spLocks noGrp="1"/>
          </p:cNvSpPr>
          <p:nvPr>
            <p:ph type="body" sz="quarter" idx="17"/>
          </p:nvPr>
        </p:nvSpPr>
        <p:spPr/>
        <p:txBody>
          <a:bodyPr/>
          <a:lstStyle/>
          <a:p>
            <a:r>
              <a:rPr lang="en-ZA" dirty="0"/>
              <a:t>01</a:t>
            </a:r>
          </a:p>
        </p:txBody>
      </p:sp>
    </p:spTree>
    <p:extLst>
      <p:ext uri="{BB962C8B-B14F-4D97-AF65-F5344CB8AC3E}">
        <p14:creationId xmlns:p14="http://schemas.microsoft.com/office/powerpoint/2010/main" val="356259205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err="1"/>
              <a:t>Financiación</a:t>
            </a:r>
            <a:r>
              <a:rPr lang="en-GB" dirty="0"/>
              <a:t> Internacional
</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046988"/>
          </a:xfrm>
          <a:prstGeom prst="rect">
            <a:avLst/>
          </a:prstGeom>
          <a:noFill/>
        </p:spPr>
        <p:txBody>
          <a:bodyPr wrap="square" rtlCol="0">
            <a:spAutoFit/>
          </a:bodyPr>
          <a:lstStyle/>
          <a:p>
            <a:pPr marL="342900" indent="-342900">
              <a:buBlip>
                <a:blip r:embed="rId3"/>
              </a:buBlip>
            </a:pPr>
            <a:r>
              <a:rPr lang="en-GB" sz="2400" b="1" dirty="0" err="1">
                <a:solidFill>
                  <a:schemeClr val="accent2"/>
                </a:solidFill>
              </a:rPr>
              <a:t>Financiación</a:t>
            </a:r>
            <a:r>
              <a:rPr lang="en-GB" sz="2400" b="1" dirty="0">
                <a:solidFill>
                  <a:schemeClr val="accent2"/>
                </a:solidFill>
              </a:rPr>
              <a:t> de la </a:t>
            </a:r>
            <a:r>
              <a:rPr lang="en-GB" sz="2400" b="1" dirty="0" err="1">
                <a:solidFill>
                  <a:schemeClr val="accent2"/>
                </a:solidFill>
              </a:rPr>
              <a:t>cooperación</a:t>
            </a:r>
            <a:r>
              <a:rPr lang="en-GB" sz="2400" b="1" dirty="0">
                <a:solidFill>
                  <a:schemeClr val="accent2"/>
                </a:solidFill>
              </a:rPr>
              <a:t>:</a:t>
            </a:r>
          </a:p>
          <a:p>
            <a:endParaRPr lang="en-GB" sz="2400" b="1" dirty="0">
              <a:solidFill>
                <a:schemeClr val="accent2"/>
              </a:solidFill>
            </a:endParaRPr>
          </a:p>
          <a:p>
            <a:pPr marL="342900" indent="-342900">
              <a:buClr>
                <a:schemeClr val="accent2"/>
              </a:buClr>
              <a:buFont typeface="Arial" panose="020B0604020202020204" pitchFamily="34" charset="0"/>
              <a:buChar char="•"/>
            </a:pPr>
            <a:r>
              <a:rPr lang="en-GB" sz="2400" dirty="0" err="1">
                <a:solidFill>
                  <a:srgbClr val="000000"/>
                </a:solidFill>
              </a:rPr>
              <a:t>Fondos</a:t>
            </a:r>
            <a:r>
              <a:rPr lang="en-GB" sz="2400" dirty="0">
                <a:solidFill>
                  <a:srgbClr val="000000"/>
                </a:solidFill>
              </a:rPr>
              <a:t> </a:t>
            </a:r>
            <a:r>
              <a:rPr lang="en-GB" sz="2400" dirty="0" err="1">
                <a:solidFill>
                  <a:srgbClr val="000000"/>
                </a:solidFill>
              </a:rPr>
              <a:t>disponibles</a:t>
            </a:r>
            <a:r>
              <a:rPr lang="en-GB" sz="2400" dirty="0">
                <a:solidFill>
                  <a:srgbClr val="000000"/>
                </a:solidFill>
              </a:rPr>
              <a:t> a </a:t>
            </a:r>
            <a:r>
              <a:rPr lang="en-GB" sz="2400" dirty="0" err="1">
                <a:solidFill>
                  <a:srgbClr val="000000"/>
                </a:solidFill>
              </a:rPr>
              <a:t>través</a:t>
            </a:r>
            <a:r>
              <a:rPr lang="en-GB" sz="2400" dirty="0">
                <a:solidFill>
                  <a:srgbClr val="000000"/>
                </a:solidFill>
              </a:rPr>
              <a:t> de las </a:t>
            </a:r>
            <a:r>
              <a:rPr lang="en-GB" sz="2400" dirty="0" err="1">
                <a:solidFill>
                  <a:srgbClr val="000000"/>
                </a:solidFill>
              </a:rPr>
              <a:t>empresas</a:t>
            </a:r>
            <a:endParaRPr lang="en-GB" sz="2400" dirty="0">
              <a:solidFill>
                <a:srgbClr val="000000"/>
              </a:solidFill>
            </a:endParaRPr>
          </a:p>
          <a:p>
            <a:pPr marL="342900" indent="-342900">
              <a:buClr>
                <a:schemeClr val="accent2"/>
              </a:buClr>
              <a:buFont typeface="Arial" panose="020B0604020202020204" pitchFamily="34" charset="0"/>
              <a:buChar char="•"/>
            </a:pPr>
            <a:endParaRPr lang="en-GB" sz="2400" dirty="0">
              <a:solidFill>
                <a:srgbClr val="000000"/>
              </a:solidFill>
            </a:endParaRPr>
          </a:p>
          <a:p>
            <a:pPr marL="342900" indent="-342900">
              <a:buClr>
                <a:schemeClr val="accent2"/>
              </a:buClr>
              <a:buFont typeface="Arial" panose="020B0604020202020204" pitchFamily="34" charset="0"/>
              <a:buChar char="•"/>
            </a:pPr>
            <a:r>
              <a:rPr lang="en-GB" sz="2400" dirty="0" err="1">
                <a:solidFill>
                  <a:srgbClr val="000000"/>
                </a:solidFill>
              </a:rPr>
              <a:t>Normalmente</a:t>
            </a:r>
            <a:r>
              <a:rPr lang="en-GB" sz="2400" dirty="0">
                <a:solidFill>
                  <a:srgbClr val="000000"/>
                </a:solidFill>
              </a:rPr>
              <a:t> </a:t>
            </a:r>
            <a:r>
              <a:rPr lang="en-GB" sz="2400" dirty="0" err="1">
                <a:solidFill>
                  <a:srgbClr val="000000"/>
                </a:solidFill>
              </a:rPr>
              <a:t>incorporado</a:t>
            </a:r>
            <a:r>
              <a:rPr lang="en-GB" sz="2400" dirty="0">
                <a:solidFill>
                  <a:srgbClr val="000000"/>
                </a:solidFill>
              </a:rPr>
              <a:t> a </a:t>
            </a:r>
            <a:r>
              <a:rPr lang="en-GB" sz="2400" dirty="0" err="1">
                <a:solidFill>
                  <a:srgbClr val="000000"/>
                </a:solidFill>
              </a:rPr>
              <a:t>través</a:t>
            </a:r>
            <a:r>
              <a:rPr lang="en-GB" sz="2400" dirty="0">
                <a:solidFill>
                  <a:srgbClr val="000000"/>
                </a:solidFill>
              </a:rPr>
              <a:t> de </a:t>
            </a:r>
            <a:r>
              <a:rPr lang="en-GB" sz="2400" dirty="0" err="1">
                <a:solidFill>
                  <a:srgbClr val="000000"/>
                </a:solidFill>
              </a:rPr>
              <a:t>fondos</a:t>
            </a:r>
            <a:r>
              <a:rPr lang="en-GB" sz="2400" dirty="0">
                <a:solidFill>
                  <a:srgbClr val="000000"/>
                </a:solidFill>
              </a:rPr>
              <a:t> de </a:t>
            </a:r>
            <a:r>
              <a:rPr lang="en-GB" sz="2400" dirty="0" err="1">
                <a:solidFill>
                  <a:srgbClr val="000000"/>
                </a:solidFill>
              </a:rPr>
              <a:t>desarrollo</a:t>
            </a:r>
            <a:r>
              <a:rPr lang="en-GB" sz="2400" dirty="0">
                <a:solidFill>
                  <a:srgbClr val="000000"/>
                </a:solidFill>
              </a:rPr>
              <a:t> o </a:t>
            </a:r>
            <a:r>
              <a:rPr lang="en-GB" sz="2400" dirty="0" err="1">
                <a:solidFill>
                  <a:srgbClr val="000000"/>
                </a:solidFill>
              </a:rPr>
              <a:t>estrategias</a:t>
            </a:r>
            <a:r>
              <a:rPr lang="en-GB" sz="2400" dirty="0">
                <a:solidFill>
                  <a:srgbClr val="000000"/>
                </a:solidFill>
              </a:rPr>
              <a:t> de </a:t>
            </a:r>
            <a:r>
              <a:rPr lang="en-GB" sz="2400" dirty="0" err="1">
                <a:solidFill>
                  <a:srgbClr val="000000"/>
                </a:solidFill>
              </a:rPr>
              <a:t>responsabilidad</a:t>
            </a:r>
            <a:r>
              <a:rPr lang="en-GB" sz="2400" dirty="0">
                <a:solidFill>
                  <a:srgbClr val="000000"/>
                </a:solidFill>
              </a:rPr>
              <a:t> social </a:t>
            </a:r>
            <a:r>
              <a:rPr lang="en-GB" sz="2400" dirty="0" err="1">
                <a:solidFill>
                  <a:srgbClr val="000000"/>
                </a:solidFill>
              </a:rPr>
              <a:t>corporativa</a:t>
            </a:r>
            <a:r>
              <a:rPr lang="en-GB" sz="2400" dirty="0">
                <a:solidFill>
                  <a:srgbClr val="000000"/>
                </a:solidFill>
              </a:rPr>
              <a:t> (RSE)</a:t>
            </a:r>
          </a:p>
          <a:p>
            <a:pPr marL="342900" indent="-342900">
              <a:buClr>
                <a:schemeClr val="accent2"/>
              </a:buClr>
              <a:buFont typeface="Arial" panose="020B0604020202020204" pitchFamily="34" charset="0"/>
              <a:buChar char="•"/>
            </a:pPr>
            <a:endParaRPr lang="en-GB" sz="2400" dirty="0">
              <a:solidFill>
                <a:srgbClr val="000000"/>
              </a:solidFill>
            </a:endParaRPr>
          </a:p>
          <a:p>
            <a:pPr marL="342900" indent="-342900">
              <a:buBlip>
                <a:blip r:embed="rId3"/>
              </a:buBlip>
            </a:pPr>
            <a:r>
              <a:rPr lang="es-ES" sz="2400" b="1" dirty="0">
                <a:solidFill>
                  <a:schemeClr val="accent2"/>
                </a:solidFill>
              </a:rPr>
              <a:t>Fondos de investigación y sostenibilidad</a:t>
            </a:r>
            <a:endParaRPr lang="en-ZA" sz="2400" dirty="0">
              <a:solidFill>
                <a:srgbClr val="000000"/>
              </a:solidFill>
            </a:endParaRPr>
          </a:p>
        </p:txBody>
      </p:sp>
    </p:spTree>
    <p:extLst>
      <p:ext uri="{BB962C8B-B14F-4D97-AF65-F5344CB8AC3E}">
        <p14:creationId xmlns:p14="http://schemas.microsoft.com/office/powerpoint/2010/main" val="237655183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err="1"/>
              <a:t>Subvenciones</a:t>
            </a:r>
            <a:r>
              <a:rPr lang="en-GB" dirty="0"/>
              <a:t> y </a:t>
            </a:r>
            <a:r>
              <a:rPr lang="en-GB" dirty="0" err="1"/>
              <a:t>Donaciones</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046988"/>
          </a:xfrm>
          <a:prstGeom prst="rect">
            <a:avLst/>
          </a:prstGeom>
          <a:noFill/>
        </p:spPr>
        <p:txBody>
          <a:bodyPr wrap="square" rtlCol="0">
            <a:spAutoFit/>
          </a:bodyPr>
          <a:lstStyle/>
          <a:p>
            <a:pPr marL="342900" indent="-342900">
              <a:buClr>
                <a:schemeClr val="accent2"/>
              </a:buClr>
              <a:buBlip>
                <a:blip r:embed="rId3"/>
              </a:buBlip>
            </a:pPr>
            <a:r>
              <a:rPr lang="es-ES" sz="2400" dirty="0">
                <a:solidFill>
                  <a:srgbClr val="000000"/>
                </a:solidFill>
              </a:rPr>
              <a:t>Una </a:t>
            </a:r>
            <a:r>
              <a:rPr lang="es-ES" sz="2400" b="1" dirty="0">
                <a:solidFill>
                  <a:schemeClr val="accent2"/>
                </a:solidFill>
              </a:rPr>
              <a:t>subvención</a:t>
            </a:r>
            <a:r>
              <a:rPr lang="es-ES" sz="2400" dirty="0">
                <a:solidFill>
                  <a:srgbClr val="000000"/>
                </a:solidFill>
              </a:rPr>
              <a:t> es una cantidad acordada de dinero otorgada por el gobierno de otras organizaciones legales para un propósito específico.</a:t>
            </a:r>
          </a:p>
          <a:p>
            <a:pPr marL="342900" indent="-342900">
              <a:buClr>
                <a:schemeClr val="accent2"/>
              </a:buClr>
              <a:buBlip>
                <a:blip r:embed="rId3"/>
              </a:buBlip>
            </a:pPr>
            <a:endParaRPr lang="es-ES" sz="2400" dirty="0">
              <a:solidFill>
                <a:srgbClr val="000000"/>
              </a:solidFill>
            </a:endParaRPr>
          </a:p>
          <a:p>
            <a:pPr marL="342900" indent="-342900">
              <a:buClr>
                <a:schemeClr val="accent2"/>
              </a:buClr>
              <a:buBlip>
                <a:blip r:embed="rId3"/>
              </a:buBlip>
            </a:pPr>
            <a:r>
              <a:rPr lang="es-ES" sz="2400" dirty="0">
                <a:solidFill>
                  <a:srgbClr val="000000"/>
                </a:solidFill>
              </a:rPr>
              <a:t>Las organizaciones legales incluyen, gobiernos, consejos de investigación, cooperativas, etc. </a:t>
            </a:r>
          </a:p>
          <a:p>
            <a:pPr marL="342900" indent="-342900">
              <a:buClr>
                <a:schemeClr val="accent2"/>
              </a:buClr>
              <a:buBlip>
                <a:blip r:embed="rId3"/>
              </a:buBlip>
            </a:pPr>
            <a:endParaRPr lang="es-ES" sz="2400" dirty="0">
              <a:solidFill>
                <a:srgbClr val="000000"/>
              </a:solidFill>
            </a:endParaRPr>
          </a:p>
          <a:p>
            <a:pPr marL="342900" indent="-342900">
              <a:buClr>
                <a:schemeClr val="accent2"/>
              </a:buClr>
              <a:buBlip>
                <a:blip r:embed="rId3"/>
              </a:buBlip>
            </a:pPr>
            <a:r>
              <a:rPr lang="es-ES" sz="2400" dirty="0">
                <a:solidFill>
                  <a:srgbClr val="000000"/>
                </a:solidFill>
              </a:rPr>
              <a:t>Las subvenciones ayudan a apoyar la creación de empresas, programas de aprendizaje, proyectos comunitarios, proyectos de movilidad.</a:t>
            </a:r>
            <a:endParaRPr lang="en-GB" sz="2400" dirty="0">
              <a:solidFill>
                <a:srgbClr val="000000"/>
              </a:solidFill>
            </a:endParaRPr>
          </a:p>
        </p:txBody>
      </p:sp>
    </p:spTree>
    <p:extLst>
      <p:ext uri="{BB962C8B-B14F-4D97-AF65-F5344CB8AC3E}">
        <p14:creationId xmlns:p14="http://schemas.microsoft.com/office/powerpoint/2010/main" val="257088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err="1"/>
              <a:t>Subvenciones</a:t>
            </a:r>
            <a:r>
              <a:rPr lang="en-GB" dirty="0"/>
              <a:t> y </a:t>
            </a:r>
            <a:r>
              <a:rPr lang="en-GB" dirty="0" err="1"/>
              <a:t>Donaciones</a:t>
            </a:r>
            <a:r>
              <a:rPr lang="en-GB" dirty="0"/>
              <a:t>
</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1938992"/>
          </a:xfrm>
          <a:prstGeom prst="rect">
            <a:avLst/>
          </a:prstGeom>
          <a:noFill/>
        </p:spPr>
        <p:txBody>
          <a:bodyPr wrap="square" rtlCol="0">
            <a:spAutoFit/>
          </a:bodyPr>
          <a:lstStyle/>
          <a:p>
            <a:pPr marL="342900" indent="-342900">
              <a:buClr>
                <a:schemeClr val="accent2"/>
              </a:buClr>
              <a:buBlip>
                <a:blip r:embed="rId3"/>
              </a:buBlip>
            </a:pPr>
            <a:r>
              <a:rPr lang="es-ES" sz="2400" dirty="0">
                <a:solidFill>
                  <a:srgbClr val="000000"/>
                </a:solidFill>
              </a:rPr>
              <a:t>Una </a:t>
            </a:r>
            <a:r>
              <a:rPr lang="es-ES" sz="2400" b="1" dirty="0">
                <a:solidFill>
                  <a:schemeClr val="accent2"/>
                </a:solidFill>
              </a:rPr>
              <a:t>donación</a:t>
            </a:r>
            <a:r>
              <a:rPr lang="es-ES" sz="2400" dirty="0">
                <a:solidFill>
                  <a:srgbClr val="000000"/>
                </a:solidFill>
              </a:rPr>
              <a:t> es una suma de dinero dada por un individuo u organización a otro.</a:t>
            </a:r>
          </a:p>
          <a:p>
            <a:pPr>
              <a:buClr>
                <a:schemeClr val="accent2"/>
              </a:buClr>
            </a:pPr>
            <a:endParaRPr lang="es-ES" sz="2400" dirty="0">
              <a:solidFill>
                <a:srgbClr val="000000"/>
              </a:solidFill>
            </a:endParaRPr>
          </a:p>
          <a:p>
            <a:pPr marL="342900" indent="-342900">
              <a:buClr>
                <a:schemeClr val="accent2"/>
              </a:buClr>
              <a:buBlip>
                <a:blip r:embed="rId3"/>
              </a:buBlip>
            </a:pPr>
            <a:r>
              <a:rPr lang="es-ES" sz="2400" dirty="0">
                <a:solidFill>
                  <a:srgbClr val="000000"/>
                </a:solidFill>
              </a:rPr>
              <a:t>Las donaciones en la mayoría de los casos tienen pocas restricciones y acuerdos legales.</a:t>
            </a:r>
            <a:endParaRPr lang="en-ZA" sz="2400" dirty="0">
              <a:solidFill>
                <a:srgbClr val="000000"/>
              </a:solidFill>
            </a:endParaRPr>
          </a:p>
        </p:txBody>
      </p:sp>
    </p:spTree>
    <p:extLst>
      <p:ext uri="{BB962C8B-B14F-4D97-AF65-F5344CB8AC3E}">
        <p14:creationId xmlns:p14="http://schemas.microsoft.com/office/powerpoint/2010/main" val="28828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err="1"/>
              <a:t>Donaciones</a:t>
            </a:r>
            <a:r>
              <a:rPr lang="en-GB" dirty="0"/>
              <a:t> </a:t>
            </a:r>
            <a:r>
              <a:rPr lang="en-GB" dirty="0" err="1"/>
              <a:t>en</a:t>
            </a:r>
            <a:r>
              <a:rPr lang="en-GB" dirty="0"/>
              <a:t> </a:t>
            </a:r>
            <a:r>
              <a:rPr lang="en-GB" dirty="0" err="1"/>
              <a:t>Especie</a:t>
            </a:r>
            <a:r>
              <a:rPr lang="en-GB" dirty="0"/>
              <a:t>
</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785652"/>
          </a:xfrm>
          <a:prstGeom prst="rect">
            <a:avLst/>
          </a:prstGeom>
          <a:noFill/>
        </p:spPr>
        <p:txBody>
          <a:bodyPr wrap="square" rtlCol="0">
            <a:spAutoFit/>
          </a:bodyPr>
          <a:lstStyle/>
          <a:p>
            <a:pPr marL="342900" indent="-342900">
              <a:buClr>
                <a:schemeClr val="accent2"/>
              </a:buClr>
              <a:buBlip>
                <a:blip r:embed="rId3"/>
              </a:buBlip>
            </a:pPr>
            <a:r>
              <a:rPr lang="es-ES" sz="2400" dirty="0">
                <a:solidFill>
                  <a:srgbClr val="000000"/>
                </a:solidFill>
              </a:rPr>
              <a:t>La donación en especie se refiere a los bienes o servicios dados para apoyar un proyecto.</a:t>
            </a:r>
          </a:p>
          <a:p>
            <a:pPr marL="342900" indent="-342900">
              <a:buClr>
                <a:schemeClr val="accent2"/>
              </a:buClr>
              <a:buBlip>
                <a:blip r:embed="rId3"/>
              </a:buBlip>
            </a:pPr>
            <a:endParaRPr lang="es-ES" sz="2400" dirty="0">
              <a:solidFill>
                <a:srgbClr val="000000"/>
              </a:solidFill>
            </a:endParaRPr>
          </a:p>
          <a:p>
            <a:pPr marL="342900" indent="-342900">
              <a:buClr>
                <a:schemeClr val="accent2"/>
              </a:buClr>
              <a:buBlip>
                <a:blip r:embed="rId3"/>
              </a:buBlip>
            </a:pPr>
            <a:r>
              <a:rPr lang="es-ES" sz="2400" dirty="0">
                <a:solidFill>
                  <a:srgbClr val="000000"/>
                </a:solidFill>
              </a:rPr>
              <a:t>El efectivo puede o no estar involucrado</a:t>
            </a:r>
          </a:p>
          <a:p>
            <a:pPr marL="342900" indent="-342900">
              <a:buClr>
                <a:schemeClr val="accent2"/>
              </a:buClr>
              <a:buBlip>
                <a:blip r:embed="rId3"/>
              </a:buBlip>
            </a:pPr>
            <a:endParaRPr lang="es-ES" sz="2400" dirty="0">
              <a:solidFill>
                <a:srgbClr val="000000"/>
              </a:solidFill>
            </a:endParaRPr>
          </a:p>
          <a:p>
            <a:pPr marL="342900" indent="-342900">
              <a:buClr>
                <a:schemeClr val="accent2"/>
              </a:buClr>
              <a:buBlip>
                <a:blip r:embed="rId3"/>
              </a:buBlip>
            </a:pPr>
            <a:r>
              <a:rPr lang="es-ES" sz="2400" dirty="0">
                <a:solidFill>
                  <a:srgbClr val="000000"/>
                </a:solidFill>
              </a:rPr>
              <a:t>Las donaciones equivalen al valor monetario </a:t>
            </a:r>
          </a:p>
          <a:p>
            <a:pPr marL="342900" indent="-342900">
              <a:buClr>
                <a:schemeClr val="accent2"/>
              </a:buClr>
              <a:buBlip>
                <a:blip r:embed="rId3"/>
              </a:buBlip>
            </a:pPr>
            <a:endParaRPr lang="es-ES" sz="2400" dirty="0">
              <a:solidFill>
                <a:srgbClr val="000000"/>
              </a:solidFill>
            </a:endParaRPr>
          </a:p>
          <a:p>
            <a:pPr marL="342900" indent="-342900">
              <a:buClr>
                <a:schemeClr val="accent2"/>
              </a:buClr>
              <a:buBlip>
                <a:blip r:embed="rId3"/>
              </a:buBlip>
            </a:pPr>
            <a:r>
              <a:rPr lang="es-ES" sz="2400" b="1" dirty="0">
                <a:solidFill>
                  <a:schemeClr val="accent2"/>
                </a:solidFill>
              </a:rPr>
              <a:t>Ejemplo</a:t>
            </a:r>
            <a:r>
              <a:rPr lang="es-ES" sz="2400" dirty="0">
                <a:solidFill>
                  <a:srgbClr val="000000"/>
                </a:solidFill>
              </a:rPr>
              <a:t>: UEL da dinero en efectivo en especie en forma de apoyo administrativo a 5 horas por semana para apoyar el desarrollo del "proyecto White </a:t>
            </a:r>
            <a:r>
              <a:rPr lang="es-ES" sz="2400" dirty="0" err="1">
                <a:solidFill>
                  <a:srgbClr val="000000"/>
                </a:solidFill>
              </a:rPr>
              <a:t>Sands</a:t>
            </a:r>
            <a:r>
              <a:rPr lang="es-ES" sz="2400" dirty="0">
                <a:solidFill>
                  <a:srgbClr val="000000"/>
                </a:solidFill>
              </a:rPr>
              <a:t>". </a:t>
            </a:r>
            <a:endParaRPr lang="en-GB" sz="2400" dirty="0">
              <a:solidFill>
                <a:srgbClr val="000000"/>
              </a:solidFill>
            </a:endParaRPr>
          </a:p>
        </p:txBody>
      </p:sp>
    </p:spTree>
    <p:extLst>
      <p:ext uri="{BB962C8B-B14F-4D97-AF65-F5344CB8AC3E}">
        <p14:creationId xmlns:p14="http://schemas.microsoft.com/office/powerpoint/2010/main" val="329238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Filial </a:t>
            </a:r>
            <a:r>
              <a:rPr lang="en-GB" dirty="0" err="1"/>
              <a:t>Comercial</a:t>
            </a:r>
            <a:r>
              <a:rPr lang="en-GB" dirty="0"/>
              <a:t> 
</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785652"/>
          </a:xfrm>
          <a:prstGeom prst="rect">
            <a:avLst/>
          </a:prstGeom>
          <a:noFill/>
        </p:spPr>
        <p:txBody>
          <a:bodyPr wrap="square" rtlCol="0">
            <a:spAutoFit/>
          </a:bodyPr>
          <a:lstStyle/>
          <a:p>
            <a:pPr marL="342900" indent="-342900">
              <a:buClr>
                <a:schemeClr val="accent2"/>
              </a:buClr>
              <a:buBlip>
                <a:blip r:embed="rId3"/>
              </a:buBlip>
            </a:pPr>
            <a:r>
              <a:rPr lang="es-ES" sz="2400" dirty="0">
                <a:solidFill>
                  <a:srgbClr val="000000"/>
                </a:solidFill>
              </a:rPr>
              <a:t>Una subsidiaria comercial es una compañía comercial no caritativa. </a:t>
            </a:r>
          </a:p>
          <a:p>
            <a:pPr marL="342900" indent="-342900">
              <a:buClr>
                <a:schemeClr val="accent2"/>
              </a:buClr>
              <a:buBlip>
                <a:blip r:embed="rId3"/>
              </a:buBlip>
            </a:pPr>
            <a:endParaRPr lang="es-ES" sz="2400" dirty="0">
              <a:solidFill>
                <a:srgbClr val="000000"/>
              </a:solidFill>
            </a:endParaRPr>
          </a:p>
          <a:p>
            <a:pPr marL="342900" indent="-342900">
              <a:buClr>
                <a:schemeClr val="accent2"/>
              </a:buClr>
              <a:buBlip>
                <a:blip r:embed="rId3"/>
              </a:buBlip>
            </a:pPr>
            <a:r>
              <a:rPr lang="es-ES" sz="2400" dirty="0">
                <a:solidFill>
                  <a:srgbClr val="000000"/>
                </a:solidFill>
              </a:rPr>
              <a:t>Por lo general, es propiedad total de la organización benéfica, lo que significa que la organización benéfica es su único accionista.</a:t>
            </a:r>
          </a:p>
          <a:p>
            <a:pPr marL="342900" indent="-342900">
              <a:buClr>
                <a:schemeClr val="accent2"/>
              </a:buClr>
              <a:buBlip>
                <a:blip r:embed="rId3"/>
              </a:buBlip>
            </a:pPr>
            <a:endParaRPr lang="es-ES" sz="2400" dirty="0">
              <a:solidFill>
                <a:srgbClr val="000000"/>
              </a:solidFill>
            </a:endParaRPr>
          </a:p>
          <a:p>
            <a:pPr marL="342900" indent="-342900">
              <a:buClr>
                <a:schemeClr val="accent2"/>
              </a:buClr>
              <a:buBlip>
                <a:blip r:embed="rId3"/>
              </a:buBlip>
            </a:pPr>
            <a:r>
              <a:rPr lang="es-ES" sz="2400" dirty="0">
                <a:solidFill>
                  <a:srgbClr val="000000"/>
                </a:solidFill>
              </a:rPr>
              <a:t>Están exentos de algunos IMPUESTOS pero no exentos de IVA.</a:t>
            </a:r>
          </a:p>
          <a:p>
            <a:pPr marL="342900" indent="-342900">
              <a:buClr>
                <a:schemeClr val="accent2"/>
              </a:buClr>
              <a:buBlip>
                <a:blip r:embed="rId3"/>
              </a:buBlip>
            </a:pPr>
            <a:endParaRPr lang="es-ES" sz="2400" dirty="0">
              <a:solidFill>
                <a:srgbClr val="000000"/>
              </a:solidFill>
            </a:endParaRPr>
          </a:p>
          <a:p>
            <a:pPr marL="342900" indent="-342900">
              <a:buClr>
                <a:schemeClr val="accent2"/>
              </a:buClr>
              <a:buBlip>
                <a:blip r:embed="rId3"/>
              </a:buBlip>
            </a:pPr>
            <a:r>
              <a:rPr lang="es-ES" sz="2400" dirty="0">
                <a:solidFill>
                  <a:srgbClr val="000000"/>
                </a:solidFill>
              </a:rPr>
              <a:t>En otras palabras, la filial comercial de propiedad absoluta realiza las actividades comerciales que no entran dentro de los objetos de la organización benéfica. </a:t>
            </a:r>
            <a:endParaRPr lang="en-GB" sz="2400" dirty="0">
              <a:solidFill>
                <a:srgbClr val="000000"/>
              </a:solidFill>
            </a:endParaRPr>
          </a:p>
        </p:txBody>
      </p:sp>
    </p:spTree>
    <p:extLst>
      <p:ext uri="{BB962C8B-B14F-4D97-AF65-F5344CB8AC3E}">
        <p14:creationId xmlns:p14="http://schemas.microsoft.com/office/powerpoint/2010/main" val="289521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Filial </a:t>
            </a:r>
            <a:r>
              <a:rPr lang="en-GB" dirty="0" err="1"/>
              <a:t>Comercial</a:t>
            </a:r>
            <a:r>
              <a:rPr lang="en-GB" dirty="0"/>
              <a:t> 
</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4555093"/>
          </a:xfrm>
          <a:prstGeom prst="rect">
            <a:avLst/>
          </a:prstGeom>
          <a:noFill/>
        </p:spPr>
        <p:txBody>
          <a:bodyPr wrap="square" rtlCol="0">
            <a:spAutoFit/>
          </a:bodyPr>
          <a:lstStyle/>
          <a:p>
            <a:pPr marL="342900" indent="-342900">
              <a:buClr>
                <a:schemeClr val="accent2"/>
              </a:buClr>
              <a:buBlip>
                <a:blip r:embed="rId3"/>
              </a:buBlip>
            </a:pPr>
            <a:r>
              <a:rPr lang="es-ES" sz="2400" dirty="0">
                <a:solidFill>
                  <a:srgbClr val="000000"/>
                </a:solidFill>
              </a:rPr>
              <a:t>La subsidiaria está sujeta a impuestos exactamente de la misma manera que para una empresa normal, pero con una planificación cuidadosa puede donar la mayoría de sus ganancias a su organización benéfica matriz y reducir sus obligaciones fiscales corporativas a prácticamente cero. </a:t>
            </a:r>
          </a:p>
          <a:p>
            <a:pPr marL="342900" indent="-342900">
              <a:buClr>
                <a:schemeClr val="accent2"/>
              </a:buClr>
              <a:buBlip>
                <a:blip r:embed="rId3"/>
              </a:buBlip>
            </a:pPr>
            <a:endParaRPr lang="es-ES" sz="2400" dirty="0">
              <a:solidFill>
                <a:srgbClr val="000000"/>
              </a:solidFill>
            </a:endParaRPr>
          </a:p>
          <a:p>
            <a:pPr marL="342900" indent="-342900">
              <a:buClr>
                <a:schemeClr val="accent2"/>
              </a:buClr>
              <a:buBlip>
                <a:blip r:embed="rId3"/>
              </a:buBlip>
            </a:pPr>
            <a:r>
              <a:rPr lang="es-ES" sz="2400" dirty="0">
                <a:solidFill>
                  <a:srgbClr val="000000"/>
                </a:solidFill>
              </a:rPr>
              <a:t>Por lo general, las subsidiarias comerciales no pagarán dividendos.</a:t>
            </a:r>
          </a:p>
          <a:p>
            <a:pPr>
              <a:buClr>
                <a:schemeClr val="accent2"/>
              </a:buClr>
            </a:pPr>
            <a:endParaRPr lang="en-GB" sz="2400" dirty="0">
              <a:solidFill>
                <a:schemeClr val="accent2">
                  <a:lumMod val="75000"/>
                </a:schemeClr>
              </a:solidFill>
            </a:endParaRPr>
          </a:p>
          <a:p>
            <a:pPr marL="342900" indent="-342900">
              <a:buClr>
                <a:schemeClr val="accent2"/>
              </a:buClr>
              <a:buBlip>
                <a:blip r:embed="rId3"/>
              </a:buBlip>
            </a:pPr>
            <a:r>
              <a:rPr lang="en-US" sz="2400" dirty="0">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rPr>
              <a:t>G</a:t>
            </a:r>
            <a:r>
              <a:rPr kumimoji="0" lang="en-US" sz="2400" b="0" i="0" u="none"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estión</a:t>
            </a:r>
            <a:r>
              <a:rPr kumimoji="0" lang="en-US"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de </a:t>
            </a:r>
            <a:r>
              <a:rPr kumimoji="0" lang="en-US" sz="2400" b="0" i="0" u="none"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una</a:t>
            </a:r>
            <a:r>
              <a:rPr kumimoji="0" lang="en-US"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filial</a:t>
            </a:r>
            <a:r>
              <a:rPr kumimoji="0" lang="en-US" sz="2400" b="0" i="0" u="none" strike="noStrike" kern="1200" cap="none" spc="0" normalizeH="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a:t>
            </a:r>
            <a:r>
              <a:rPr kumimoji="0" lang="en-US" sz="2400" b="0" i="0" u="none" strike="noStrike" kern="1200" cap="none" spc="0" normalizeH="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comercial</a:t>
            </a:r>
            <a:r>
              <a:rPr lang="en-US" sz="2600" dirty="0">
                <a:solidFill>
                  <a:srgbClr val="87A66E"/>
                </a:solidFill>
                <a:latin typeface="Calibri" panose="020F0502020204030204"/>
              </a:rPr>
              <a:t> </a:t>
            </a:r>
            <a:r>
              <a:rPr lang="en-GB" sz="2400" dirty="0">
                <a:solidFill>
                  <a:srgbClr val="000000"/>
                </a:solidFill>
              </a:rPr>
              <a:t>a menudo require </a:t>
            </a:r>
            <a:r>
              <a:rPr lang="en-GB" sz="2400" dirty="0" err="1">
                <a:solidFill>
                  <a:srgbClr val="000000"/>
                </a:solidFill>
              </a:rPr>
              <a:t>recursos</a:t>
            </a:r>
            <a:r>
              <a:rPr lang="en-GB" sz="2400" dirty="0">
                <a:solidFill>
                  <a:srgbClr val="000000"/>
                </a:solidFill>
              </a:rPr>
              <a:t> </a:t>
            </a:r>
            <a:r>
              <a:rPr lang="en-GB" sz="2400" dirty="0" err="1">
                <a:solidFill>
                  <a:srgbClr val="000000"/>
                </a:solidFill>
              </a:rPr>
              <a:t>adicionales</a:t>
            </a:r>
            <a:endParaRPr lang="en-GB" sz="2400" dirty="0">
              <a:solidFill>
                <a:srgbClr val="000000"/>
              </a:solidFill>
            </a:endParaRPr>
          </a:p>
          <a:p>
            <a:pPr marL="342900" indent="-342900">
              <a:buClr>
                <a:schemeClr val="accent2"/>
              </a:buClr>
              <a:buBlip>
                <a:blip r:embed="rId3"/>
              </a:buBlip>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endParaRPr>
          </a:p>
          <a:p>
            <a:pPr marL="342900" indent="-342900">
              <a:buClr>
                <a:schemeClr val="accent2"/>
              </a:buClr>
              <a:buBlip>
                <a:blip r:embed="rId3"/>
              </a:buBlip>
            </a:pPr>
            <a:r>
              <a:rPr lang="en-US" sz="2400" dirty="0">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rPr>
              <a:t>F</a:t>
            </a:r>
            <a:r>
              <a:rPr kumimoji="0" lang="en-US" sz="2400" b="0" i="0" u="none"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iliales</a:t>
            </a:r>
            <a:r>
              <a:rPr kumimoji="0" lang="en-US"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a:t>
            </a:r>
            <a:r>
              <a:rPr kumimoji="0" lang="en-US" sz="2400" b="0" i="0" u="none"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Comerciales</a:t>
            </a:r>
            <a:r>
              <a:rPr kumimoji="0" lang="en-US"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 ¿</a:t>
            </a:r>
            <a:r>
              <a:rPr kumimoji="0" lang="en-US" sz="2400" b="0" i="0" u="none"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debería</a:t>
            </a:r>
            <a:r>
              <a:rPr kumimoji="0" lang="en-US"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a:t>
            </a:r>
            <a:r>
              <a:rPr kumimoji="0" lang="en-US" sz="2400" b="0" i="0" u="none"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una</a:t>
            </a:r>
            <a:r>
              <a:rPr kumimoji="0" lang="en-US"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ONG </a:t>
            </a:r>
            <a:r>
              <a:rPr kumimoji="0" lang="en-US" sz="2400" b="0" i="0" u="none"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tener</a:t>
            </a:r>
            <a:r>
              <a:rPr kumimoji="0" lang="en-US"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a:t>
            </a:r>
            <a:r>
              <a:rPr kumimoji="0" lang="en-US" sz="2400" b="0" i="0" u="none"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una</a:t>
            </a:r>
            <a:r>
              <a:rPr kumimoji="0" lang="en-US"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a:t>
            </a:r>
            <a:r>
              <a:rPr kumimoji="0" lang="en-US" sz="2400" b="0" i="0" u="none" strike="noStrike" kern="1200" cap="none" spc="0" normalizeH="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a:t>
            </a:r>
            <a:r>
              <a:rPr kumimoji="0" lang="en-US"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Charity Registration (charity-registration.com)</a:t>
            </a:r>
            <a:endParaRPr kumimoji="0" lang="de-DE"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indent="-342900">
              <a:buClr>
                <a:schemeClr val="accent2"/>
              </a:buClr>
              <a:buBlip>
                <a:blip r:embed="rId3"/>
              </a:buBlip>
            </a:pPr>
            <a:endParaRPr lang="en-GB" sz="2400" dirty="0">
              <a:solidFill>
                <a:srgbClr val="000000"/>
              </a:solidFill>
            </a:endParaRPr>
          </a:p>
        </p:txBody>
      </p:sp>
    </p:spTree>
    <p:extLst>
      <p:ext uri="{BB962C8B-B14F-4D97-AF65-F5344CB8AC3E}">
        <p14:creationId xmlns:p14="http://schemas.microsoft.com/office/powerpoint/2010/main" val="162318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err="1"/>
              <a:t>Licitación</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046988"/>
          </a:xfrm>
          <a:prstGeom prst="rect">
            <a:avLst/>
          </a:prstGeom>
          <a:noFill/>
        </p:spPr>
        <p:txBody>
          <a:bodyPr wrap="square" rtlCol="0">
            <a:spAutoFit/>
          </a:bodyPr>
          <a:lstStyle/>
          <a:p>
            <a:pPr marL="342900" indent="-342900">
              <a:buClr>
                <a:schemeClr val="accent2"/>
              </a:buClr>
              <a:buBlip>
                <a:blip r:embed="rId3"/>
              </a:buBlip>
            </a:pPr>
            <a:r>
              <a:rPr lang="es-ES" sz="2400" dirty="0">
                <a:solidFill>
                  <a:srgbClr val="000000"/>
                </a:solidFill>
              </a:rPr>
              <a:t>El proceso mediante el cual los gobiernos y las instituciones financieras invitan a licitar grandes proyectos que deben presentarse dentro de un plazo finito.</a:t>
            </a:r>
          </a:p>
          <a:p>
            <a:pPr marL="342900" indent="-342900">
              <a:buClr>
                <a:schemeClr val="accent2"/>
              </a:buClr>
              <a:buBlip>
                <a:blip r:embed="rId3"/>
              </a:buBlip>
            </a:pPr>
            <a:endParaRPr lang="es-ES" sz="2400" dirty="0">
              <a:solidFill>
                <a:srgbClr val="000000"/>
              </a:solidFill>
            </a:endParaRPr>
          </a:p>
          <a:p>
            <a:pPr marL="342900" indent="-342900">
              <a:buClr>
                <a:schemeClr val="accent2"/>
              </a:buClr>
              <a:buBlip>
                <a:blip r:embed="rId3"/>
              </a:buBlip>
            </a:pPr>
            <a:r>
              <a:rPr lang="es-ES" sz="2400" dirty="0">
                <a:solidFill>
                  <a:srgbClr val="000000"/>
                </a:solidFill>
              </a:rPr>
              <a:t>Es un proceso vigoroso y muy competitivo.</a:t>
            </a:r>
          </a:p>
          <a:p>
            <a:pPr marL="342900" indent="-342900">
              <a:buClr>
                <a:schemeClr val="accent2"/>
              </a:buClr>
              <a:buBlip>
                <a:blip r:embed="rId3"/>
              </a:buBlip>
            </a:pPr>
            <a:endParaRPr lang="es-ES" sz="2400" dirty="0">
              <a:solidFill>
                <a:srgbClr val="000000"/>
              </a:solidFill>
            </a:endParaRPr>
          </a:p>
          <a:p>
            <a:pPr marL="342900" indent="-342900">
              <a:buClr>
                <a:schemeClr val="accent2"/>
              </a:buClr>
              <a:buBlip>
                <a:blip r:embed="rId3"/>
              </a:buBlip>
            </a:pPr>
            <a:r>
              <a:rPr lang="es-ES" sz="2400" dirty="0">
                <a:solidFill>
                  <a:srgbClr val="000000"/>
                </a:solidFill>
              </a:rPr>
              <a:t>Los elementos comunes de una licitación en especie incluyen investigación de mercado, presupuesto, diagrama de Gantt, posibles problemas que puedan surgir, plan del proyecto, restricciones éticas, etc.</a:t>
            </a:r>
            <a:endParaRPr lang="en-GB" sz="2400" dirty="0">
              <a:solidFill>
                <a:srgbClr val="000000"/>
              </a:solidFill>
            </a:endParaRPr>
          </a:p>
        </p:txBody>
      </p:sp>
    </p:spTree>
    <p:extLst>
      <p:ext uri="{BB962C8B-B14F-4D97-AF65-F5344CB8AC3E}">
        <p14:creationId xmlns:p14="http://schemas.microsoft.com/office/powerpoint/2010/main" val="365331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err="1"/>
              <a:t>Licitación</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477875"/>
          </a:xfrm>
          <a:prstGeom prst="rect">
            <a:avLst/>
          </a:prstGeom>
          <a:noFill/>
        </p:spPr>
        <p:txBody>
          <a:bodyPr wrap="square" rtlCol="0">
            <a:spAutoFit/>
          </a:bodyPr>
          <a:lstStyle/>
          <a:p>
            <a:pPr marL="342900" indent="-342900">
              <a:buClr>
                <a:schemeClr val="accent2"/>
              </a:buClr>
              <a:buBlip>
                <a:blip r:embed="rId3"/>
              </a:buBlip>
            </a:pPr>
            <a:r>
              <a:rPr lang="es-ES" sz="2400" dirty="0">
                <a:solidFill>
                  <a:srgbClr val="000000"/>
                </a:solidFill>
              </a:rPr>
              <a:t>Debe seguir un formato estructurado de gestión de proyectos</a:t>
            </a:r>
          </a:p>
          <a:p>
            <a:pPr>
              <a:buClr>
                <a:schemeClr val="accent2"/>
              </a:buClr>
            </a:pPr>
            <a:endParaRPr lang="en-GB" sz="2400" dirty="0">
              <a:solidFill>
                <a:srgbClr val="000000"/>
              </a:solidFill>
            </a:endParaRPr>
          </a:p>
          <a:p>
            <a:pPr marL="342900" indent="-342900">
              <a:buClr>
                <a:schemeClr val="accent2"/>
              </a:buClr>
              <a:buBlip>
                <a:blip r:embed="rId3"/>
              </a:buBlip>
            </a:pPr>
            <a:r>
              <a:rPr lang="en-GB" sz="2400" dirty="0" err="1">
                <a:solidFill>
                  <a:srgbClr val="000000"/>
                </a:solidFill>
              </a:rPr>
              <a:t>Asegurarse</a:t>
            </a:r>
            <a:r>
              <a:rPr lang="en-GB" sz="2400" dirty="0">
                <a:solidFill>
                  <a:srgbClr val="000000"/>
                </a:solidFill>
              </a:rPr>
              <a:t> de </a:t>
            </a:r>
            <a:r>
              <a:rPr lang="en-US" sz="2400" dirty="0" err="1">
                <a:solidFill>
                  <a:schemeClr val="accent2">
                    <a:lumMod val="75000"/>
                  </a:schemeClr>
                </a:solidFill>
                <a:latin typeface="Calibri" panose="020F0502020204030204"/>
              </a:rPr>
              <a:t>hace</a:t>
            </a:r>
            <a:r>
              <a:rPr kumimoji="0" lang="en-US"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r las </a:t>
            </a:r>
            <a:r>
              <a:rPr kumimoji="0" lang="en-US" sz="2400" b="0" i="0" u="none"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preguntas</a:t>
            </a:r>
            <a:r>
              <a:rPr kumimoji="0" lang="en-US"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a:t>
            </a:r>
            <a:r>
              <a:rPr kumimoji="0" lang="en-US" sz="2400" b="0" i="0" u="none"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adecuadas</a:t>
            </a:r>
            <a:r>
              <a:rPr lang="en-US" sz="2800" dirty="0">
                <a:solidFill>
                  <a:srgbClr val="87A66E"/>
                </a:solidFill>
                <a:latin typeface="Calibri" panose="020F0502020204030204"/>
              </a:rPr>
              <a:t> </a:t>
            </a:r>
            <a:r>
              <a:rPr lang="en-GB" sz="2400" dirty="0">
                <a:solidFill>
                  <a:srgbClr val="000000"/>
                </a:solidFill>
              </a:rPr>
              <a:t>al </a:t>
            </a:r>
            <a:r>
              <a:rPr lang="en-GB" sz="2400" dirty="0" err="1">
                <a:solidFill>
                  <a:srgbClr val="000000"/>
                </a:solidFill>
              </a:rPr>
              <a:t>comienzo</a:t>
            </a:r>
            <a:endParaRPr lang="en-GB" sz="2400" dirty="0">
              <a:solidFill>
                <a:srgbClr val="000000"/>
              </a:solidFill>
            </a:endParaRPr>
          </a:p>
          <a:p>
            <a:pPr marL="342900" indent="-342900">
              <a:buClr>
                <a:schemeClr val="accent2"/>
              </a:buClr>
              <a:buBlip>
                <a:blip r:embed="rId3"/>
              </a:buBlip>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endParaRPr>
          </a:p>
          <a:p>
            <a:pPr marL="342900" indent="-342900">
              <a:buClr>
                <a:schemeClr val="accent2"/>
              </a:buClr>
              <a:buBlip>
                <a:blip r:embed="rId3"/>
              </a:buBlip>
            </a:pPr>
            <a:r>
              <a:rPr kumimoji="0" lang="en-US" sz="2400" b="0" i="0" u="none"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Escritura</a:t>
            </a:r>
            <a:r>
              <a:rPr kumimoji="0" lang="en-US"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de </a:t>
            </a:r>
            <a:r>
              <a:rPr kumimoji="0" lang="en-US" sz="2400" b="0" i="0" u="none"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licitaciones</a:t>
            </a:r>
            <a:r>
              <a:rPr kumimoji="0" lang="en-US"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para </a:t>
            </a:r>
            <a:r>
              <a:rPr kumimoji="0" lang="en-US" sz="2400" b="0" i="0" u="none"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organizaciones</a:t>
            </a:r>
            <a:r>
              <a:rPr kumimoji="0" lang="en-US" sz="2400" b="0" i="0" u="none" strike="noStrike" kern="1200" cap="none" spc="0" normalizeH="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sin </a:t>
            </a:r>
            <a:r>
              <a:rPr kumimoji="0" lang="en-US" sz="2400" b="0" i="0" u="none" strike="noStrike" kern="1200" cap="none" spc="0" normalizeH="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ánimo</a:t>
            </a:r>
            <a:r>
              <a:rPr kumimoji="0" lang="en-US" sz="2400" b="0" i="0" u="none" strike="noStrike" kern="1200" cap="none" spc="0" normalizeH="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de </a:t>
            </a:r>
            <a:r>
              <a:rPr kumimoji="0" lang="en-US" sz="2400" b="0" i="0" u="none" strike="noStrike" kern="1200" cap="none" spc="0" normalizeH="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lucro</a:t>
            </a:r>
            <a:r>
              <a:rPr kumimoji="0" lang="en-US" sz="2400" b="0" i="0" u="none" strike="noStrike" kern="1200" cap="none" spc="0" normalizeH="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 </a:t>
            </a:r>
            <a:r>
              <a:rPr kumimoji="0" lang="en-US" sz="2400" b="0" i="0" u="none" strike="noStrike" kern="1200" cap="none" spc="0" normalizeH="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Guía</a:t>
            </a:r>
            <a:r>
              <a:rPr kumimoji="0" lang="en-US" sz="2400" b="0" i="0" u="none" strike="noStrike" kern="1200" cap="none" spc="0" normalizeH="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a:t>
            </a:r>
            <a:r>
              <a:rPr kumimoji="0" lang="en-US" sz="2400" b="0" i="0" u="none" strike="noStrike" kern="1200" cap="none" spc="0" normalizeH="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práctica</a:t>
            </a:r>
            <a:r>
              <a:rPr kumimoji="0" lang="en-US" sz="2400" b="0" i="0" u="none" strike="noStrike" kern="1200" cap="none" spc="0" normalizeH="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 </a:t>
            </a:r>
            <a:r>
              <a:rPr kumimoji="0" lang="en-US" sz="2400" b="0" i="0" u="none" strike="noStrike" kern="1200" cap="none" spc="0" normalizeH="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Recaudación</a:t>
            </a:r>
            <a:r>
              <a:rPr kumimoji="0" lang="en-US" sz="2400" b="0" i="0" u="none" strike="noStrike" kern="1200" cap="none" spc="0" normalizeH="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de </a:t>
            </a:r>
            <a:r>
              <a:rPr kumimoji="0" lang="en-US" sz="2400" b="0" i="0" u="none" strike="noStrike" kern="1200" cap="none" spc="0" normalizeH="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fondos</a:t>
            </a:r>
            <a:r>
              <a:rPr kumimoji="0" lang="en-US" sz="2400" b="0" i="0" u="none" strike="noStrike" kern="1200" cap="none" spc="0" normalizeH="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para </a:t>
            </a:r>
            <a:r>
              <a:rPr kumimoji="0" lang="en-US" sz="2400" b="0" i="0" u="none" strike="noStrike" kern="1200" cap="none" spc="0" normalizeH="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organizaciones</a:t>
            </a:r>
            <a:r>
              <a:rPr kumimoji="0" lang="en-US" sz="2400" b="0" i="0" u="none" strike="noStrike" kern="1200" cap="none" spc="0" normalizeH="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a:t>
            </a:r>
            <a:r>
              <a:rPr kumimoji="0" lang="en-US" sz="2400" b="0" i="0" u="none" strike="noStrike" kern="1200" cap="none" spc="0" normalizeH="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benéficas</a:t>
            </a:r>
            <a:r>
              <a:rPr kumimoji="0" lang="en-US" sz="2400" b="0" i="0" u="none" strike="noStrike" kern="1200" cap="none" spc="0" normalizeH="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a:t>
            </a:r>
            <a:r>
              <a:rPr kumimoji="0" lang="en-US"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(charity-fundraising.org.uk)</a:t>
            </a:r>
            <a:endParaRPr kumimoji="0" lang="de-DE"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indent="-342900">
              <a:buClr>
                <a:schemeClr val="accent2"/>
              </a:buClr>
              <a:buBlip>
                <a:blip r:embed="rId3"/>
              </a:buBlip>
            </a:pPr>
            <a:endParaRPr lang="en-GB" sz="2400" dirty="0">
              <a:solidFill>
                <a:srgbClr val="000000"/>
              </a:solidFill>
            </a:endParaRPr>
          </a:p>
          <a:p>
            <a:pPr marL="342900" indent="-342900">
              <a:buClr>
                <a:schemeClr val="accent2"/>
              </a:buClr>
              <a:buBlip>
                <a:blip r:embed="rId3"/>
              </a:buBlip>
            </a:pPr>
            <a:endParaRPr lang="en-GB" sz="2400" dirty="0">
              <a:solidFill>
                <a:srgbClr val="000000"/>
              </a:solidFill>
            </a:endParaRPr>
          </a:p>
        </p:txBody>
      </p:sp>
    </p:spTree>
    <p:extLst>
      <p:ext uri="{BB962C8B-B14F-4D97-AF65-F5344CB8AC3E}">
        <p14:creationId xmlns:p14="http://schemas.microsoft.com/office/powerpoint/2010/main" val="397666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err="1"/>
              <a:t>Efectivo</a:t>
            </a:r>
            <a:r>
              <a:rPr lang="en-GB" dirty="0"/>
              <a:t> vs. </a:t>
            </a:r>
            <a:r>
              <a:rPr lang="en-GB" dirty="0" err="1"/>
              <a:t>Superávit</a:t>
            </a:r>
            <a:r>
              <a:rPr lang="en-GB" dirty="0"/>
              <a:t>
</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046988"/>
          </a:xfrm>
          <a:prstGeom prst="rect">
            <a:avLst/>
          </a:prstGeom>
          <a:noFill/>
        </p:spPr>
        <p:txBody>
          <a:bodyPr wrap="square" rtlCol="0">
            <a:spAutoFit/>
          </a:bodyPr>
          <a:lstStyle/>
          <a:p>
            <a:pPr marL="342900" indent="-342900">
              <a:buClr>
                <a:schemeClr val="accent2"/>
              </a:buClr>
              <a:buBlip>
                <a:blip r:embed="rId3"/>
              </a:buBlip>
            </a:pPr>
            <a:r>
              <a:rPr lang="es-ES" sz="2400" dirty="0">
                <a:solidFill>
                  <a:srgbClr val="000000"/>
                </a:solidFill>
              </a:rPr>
              <a:t>También conocido como la moneda de curso legal utilizada para pagar por un bien o servicio.</a:t>
            </a:r>
          </a:p>
          <a:p>
            <a:pPr marL="342900" indent="-342900">
              <a:buClr>
                <a:schemeClr val="accent2"/>
              </a:buClr>
              <a:buBlip>
                <a:blip r:embed="rId3"/>
              </a:buBlip>
            </a:pPr>
            <a:endParaRPr lang="es-ES" sz="2400" dirty="0">
              <a:solidFill>
                <a:srgbClr val="000000"/>
              </a:solidFill>
            </a:endParaRPr>
          </a:p>
          <a:p>
            <a:pPr marL="342900" indent="-342900">
              <a:buClr>
                <a:schemeClr val="accent2"/>
              </a:buClr>
              <a:buBlip>
                <a:blip r:embed="rId3"/>
              </a:buBlip>
            </a:pPr>
            <a:r>
              <a:rPr lang="es-ES" sz="2400" dirty="0">
                <a:solidFill>
                  <a:srgbClr val="000000"/>
                </a:solidFill>
              </a:rPr>
              <a:t>Un superávit es la cantidad de un activo o recurso que excede la porción que se utiliza.</a:t>
            </a:r>
          </a:p>
          <a:p>
            <a:pPr marL="342900" indent="-342900">
              <a:buClr>
                <a:schemeClr val="accent2"/>
              </a:buClr>
              <a:buBlip>
                <a:blip r:embed="rId3"/>
              </a:buBlip>
            </a:pPr>
            <a:endParaRPr lang="es-ES" sz="2400" dirty="0">
              <a:solidFill>
                <a:srgbClr val="000000"/>
              </a:solidFill>
            </a:endParaRPr>
          </a:p>
          <a:p>
            <a:pPr marL="342900" indent="-342900">
              <a:buClr>
                <a:schemeClr val="accent2"/>
              </a:buClr>
              <a:buBlip>
                <a:blip r:embed="rId3"/>
              </a:buBlip>
            </a:pPr>
            <a:r>
              <a:rPr lang="es-ES" sz="2400" dirty="0">
                <a:solidFill>
                  <a:srgbClr val="000000"/>
                </a:solidFill>
              </a:rPr>
              <a:t>El excedente de efectivo es el efectivo que excede la cantidad presupuestada para el año financiero.</a:t>
            </a:r>
            <a:endParaRPr lang="en-GB" sz="2400" dirty="0">
              <a:solidFill>
                <a:srgbClr val="000000"/>
              </a:solidFill>
            </a:endParaRPr>
          </a:p>
        </p:txBody>
      </p:sp>
    </p:spTree>
    <p:extLst>
      <p:ext uri="{BB962C8B-B14F-4D97-AF65-F5344CB8AC3E}">
        <p14:creationId xmlns:p14="http://schemas.microsoft.com/office/powerpoint/2010/main" val="66663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err="1"/>
              <a:t>Efectivo</a:t>
            </a:r>
            <a:r>
              <a:rPr lang="en-GB" dirty="0"/>
              <a:t> vs. </a:t>
            </a:r>
            <a:r>
              <a:rPr lang="en-GB" dirty="0" err="1"/>
              <a:t>Superávit</a:t>
            </a:r>
            <a:r>
              <a:rPr lang="en-GB" dirty="0"/>
              <a:t>
</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2308324"/>
          </a:xfrm>
          <a:prstGeom prst="rect">
            <a:avLst/>
          </a:prstGeom>
          <a:noFill/>
        </p:spPr>
        <p:txBody>
          <a:bodyPr wrap="square" rtlCol="0">
            <a:spAutoFit/>
          </a:bodyPr>
          <a:lstStyle/>
          <a:p>
            <a:pPr marL="342900" indent="-342900">
              <a:buClr>
                <a:schemeClr val="accent2"/>
              </a:buClr>
              <a:buBlip>
                <a:blip r:embed="rId3"/>
              </a:buBlip>
            </a:pPr>
            <a:r>
              <a:rPr lang="es-ES" sz="2400" dirty="0">
                <a:solidFill>
                  <a:srgbClr val="000000"/>
                </a:solidFill>
              </a:rPr>
              <a:t>El efectivo es un activo líquido.</a:t>
            </a:r>
          </a:p>
          <a:p>
            <a:pPr marL="342900" indent="-342900">
              <a:buClr>
                <a:schemeClr val="accent2"/>
              </a:buClr>
              <a:buBlip>
                <a:blip r:embed="rId3"/>
              </a:buBlip>
            </a:pPr>
            <a:endParaRPr lang="es-ES" sz="2400" dirty="0">
              <a:solidFill>
                <a:srgbClr val="000000"/>
              </a:solidFill>
            </a:endParaRPr>
          </a:p>
          <a:p>
            <a:pPr marL="342900" indent="-342900">
              <a:buClr>
                <a:schemeClr val="accent2"/>
              </a:buClr>
              <a:buBlip>
                <a:blip r:embed="rId3"/>
              </a:buBlip>
            </a:pPr>
            <a:r>
              <a:rPr lang="es-ES" sz="2400" dirty="0">
                <a:solidFill>
                  <a:srgbClr val="000000"/>
                </a:solidFill>
              </a:rPr>
              <a:t>El excedente puede ser en efectivo u otros activos.</a:t>
            </a:r>
          </a:p>
          <a:p>
            <a:pPr marL="342900" indent="-342900">
              <a:buClr>
                <a:schemeClr val="accent2"/>
              </a:buClr>
              <a:buBlip>
                <a:blip r:embed="rId3"/>
              </a:buBlip>
            </a:pPr>
            <a:endParaRPr lang="es-ES" sz="2400" dirty="0">
              <a:solidFill>
                <a:srgbClr val="000000"/>
              </a:solidFill>
            </a:endParaRPr>
          </a:p>
          <a:p>
            <a:pPr marL="342900" indent="-342900">
              <a:buClr>
                <a:schemeClr val="accent2"/>
              </a:buClr>
              <a:buBlip>
                <a:blip r:embed="rId3"/>
              </a:buBlip>
            </a:pPr>
            <a:r>
              <a:rPr lang="es-ES" sz="2400" b="1" dirty="0">
                <a:solidFill>
                  <a:schemeClr val="accent2"/>
                </a:solidFill>
              </a:rPr>
              <a:t>Ejemplo</a:t>
            </a:r>
            <a:r>
              <a:rPr lang="es-ES" sz="2400" dirty="0">
                <a:solidFill>
                  <a:srgbClr val="000000"/>
                </a:solidFill>
              </a:rPr>
              <a:t>: un superávit en los recursos de la oficina</a:t>
            </a:r>
            <a:endParaRPr lang="en-GB" sz="2400" dirty="0">
              <a:solidFill>
                <a:srgbClr val="000000"/>
              </a:solidFill>
            </a:endParaRPr>
          </a:p>
          <a:p>
            <a:pPr marL="342900" indent="-342900">
              <a:buClr>
                <a:schemeClr val="accent2"/>
              </a:buClr>
              <a:buBlip>
                <a:blip r:embed="rId3"/>
              </a:buBlip>
            </a:pPr>
            <a:endParaRPr lang="en-GB" sz="2400" dirty="0">
              <a:solidFill>
                <a:srgbClr val="000000"/>
              </a:solidFill>
            </a:endParaRPr>
          </a:p>
        </p:txBody>
      </p:sp>
    </p:spTree>
    <p:extLst>
      <p:ext uri="{BB962C8B-B14F-4D97-AF65-F5344CB8AC3E}">
        <p14:creationId xmlns:p14="http://schemas.microsoft.com/office/powerpoint/2010/main" val="2749811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s-ES" dirty="0"/>
              <a:t>Un plan financiero es una visión general de las finanzas actuales de su negocio y las proyecciones de crecimiento. </a:t>
            </a:r>
          </a:p>
          <a:p>
            <a:pPr marL="360000" indent="-342900">
              <a:buBlip>
                <a:blip r:embed="rId2"/>
              </a:buBlip>
            </a:pPr>
            <a:endParaRPr lang="es-ES" dirty="0"/>
          </a:p>
          <a:p>
            <a:pPr marL="360000" indent="-342900">
              <a:buBlip>
                <a:blip r:embed="rId2"/>
              </a:buBlip>
            </a:pPr>
            <a:r>
              <a:rPr lang="es-ES" dirty="0"/>
              <a:t>Piense en cualquier documento que represente su situación monetaria actual como una instantánea de la salud de su negocio y las proyecciones que son sus expectativas futuras.</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¿Qué es un Plan Financiero?
</a:t>
            </a:r>
            <a:endParaRPr lang="en-US" dirty="0"/>
          </a:p>
        </p:txBody>
      </p:sp>
    </p:spTree>
    <p:extLst>
      <p:ext uri="{BB962C8B-B14F-4D97-AF65-F5344CB8AC3E}">
        <p14:creationId xmlns:p14="http://schemas.microsoft.com/office/powerpoint/2010/main" val="343075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err="1"/>
              <a:t>Reinvertir</a:t>
            </a:r>
            <a:r>
              <a:rPr lang="en-GB" dirty="0"/>
              <a:t> </a:t>
            </a:r>
            <a:r>
              <a:rPr lang="en-GB" dirty="0" err="1"/>
              <a:t>el</a:t>
            </a:r>
            <a:r>
              <a:rPr lang="en-GB" dirty="0"/>
              <a:t> </a:t>
            </a:r>
            <a:r>
              <a:rPr lang="en-GB" dirty="0" err="1"/>
              <a:t>Superávit</a:t>
            </a:r>
            <a:r>
              <a:rPr lang="en-GB" dirty="0"/>
              <a:t>
</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785652"/>
          </a:xfrm>
          <a:prstGeom prst="rect">
            <a:avLst/>
          </a:prstGeom>
          <a:noFill/>
        </p:spPr>
        <p:txBody>
          <a:bodyPr wrap="square" rtlCol="0">
            <a:spAutoFit/>
          </a:bodyPr>
          <a:lstStyle/>
          <a:p>
            <a:pPr marL="342900" indent="-342900">
              <a:buClr>
                <a:schemeClr val="accent2"/>
              </a:buClr>
              <a:buBlip>
                <a:blip r:embed="rId3"/>
              </a:buBlip>
            </a:pPr>
            <a:r>
              <a:rPr lang="es-ES" sz="2400" b="1" dirty="0">
                <a:solidFill>
                  <a:schemeClr val="accent2"/>
                </a:solidFill>
              </a:rPr>
              <a:t>Los excedentes se pueden utilizar de muchas maneras diferentes para beneficiar al negocio:</a:t>
            </a:r>
          </a:p>
          <a:p>
            <a:pPr>
              <a:buClr>
                <a:schemeClr val="accent2"/>
              </a:buClr>
            </a:pPr>
            <a:endParaRPr lang="en-GB" sz="2400" dirty="0">
              <a:solidFill>
                <a:srgbClr val="000000"/>
              </a:solidFill>
            </a:endParaRPr>
          </a:p>
          <a:p>
            <a:pPr marL="342900" indent="-342900">
              <a:buClr>
                <a:schemeClr val="accent2"/>
              </a:buClr>
              <a:buFont typeface="Arial" panose="020B0604020202020204" pitchFamily="34" charset="0"/>
              <a:buChar char="•"/>
            </a:pPr>
            <a:r>
              <a:rPr lang="es-ES" sz="2400" dirty="0">
                <a:solidFill>
                  <a:srgbClr val="000000"/>
                </a:solidFill>
              </a:rPr>
              <a:t>Planes de bonificación anuales para empleados leales</a:t>
            </a:r>
          </a:p>
          <a:p>
            <a:pPr marL="342900" indent="-342900">
              <a:buClr>
                <a:schemeClr val="accent2"/>
              </a:buClr>
              <a:buFont typeface="Arial" panose="020B0604020202020204" pitchFamily="34" charset="0"/>
              <a:buChar char="•"/>
            </a:pPr>
            <a:endParaRPr lang="es-ES" sz="2400" dirty="0">
              <a:solidFill>
                <a:srgbClr val="000000"/>
              </a:solidFill>
            </a:endParaRPr>
          </a:p>
          <a:p>
            <a:pPr marL="342900" indent="-342900">
              <a:buClr>
                <a:schemeClr val="accent2"/>
              </a:buClr>
              <a:buFont typeface="Arial" panose="020B0604020202020204" pitchFamily="34" charset="0"/>
              <a:buChar char="•"/>
            </a:pPr>
            <a:r>
              <a:rPr lang="es-ES" sz="2400" dirty="0">
                <a:solidFill>
                  <a:srgbClr val="000000"/>
                </a:solidFill>
              </a:rPr>
              <a:t>Proyectos de participación comunitaria</a:t>
            </a:r>
          </a:p>
          <a:p>
            <a:pPr marL="342900" indent="-342900">
              <a:buClr>
                <a:schemeClr val="accent2"/>
              </a:buClr>
              <a:buFont typeface="Arial" panose="020B0604020202020204" pitchFamily="34" charset="0"/>
              <a:buChar char="•"/>
            </a:pPr>
            <a:endParaRPr lang="es-ES" sz="2400" dirty="0">
              <a:solidFill>
                <a:srgbClr val="000000"/>
              </a:solidFill>
            </a:endParaRPr>
          </a:p>
          <a:p>
            <a:pPr marL="342900" indent="-342900">
              <a:buClr>
                <a:schemeClr val="accent2"/>
              </a:buClr>
              <a:buFont typeface="Arial" panose="020B0604020202020204" pitchFamily="34" charset="0"/>
              <a:buChar char="•"/>
            </a:pPr>
            <a:r>
              <a:rPr lang="es-ES" sz="2400" dirty="0">
                <a:solidFill>
                  <a:srgbClr val="000000"/>
                </a:solidFill>
              </a:rPr>
              <a:t>Pagar las deudas</a:t>
            </a:r>
          </a:p>
          <a:p>
            <a:pPr marL="342900" indent="-342900">
              <a:buClr>
                <a:schemeClr val="accent2"/>
              </a:buClr>
              <a:buFont typeface="Arial" panose="020B0604020202020204" pitchFamily="34" charset="0"/>
              <a:buChar char="•"/>
            </a:pPr>
            <a:endParaRPr lang="es-ES" sz="2400" dirty="0">
              <a:solidFill>
                <a:srgbClr val="000000"/>
              </a:solidFill>
            </a:endParaRPr>
          </a:p>
          <a:p>
            <a:pPr marL="342900" indent="-342900">
              <a:buClr>
                <a:schemeClr val="accent2"/>
              </a:buClr>
              <a:buFont typeface="Arial" panose="020B0604020202020204" pitchFamily="34" charset="0"/>
              <a:buChar char="•"/>
            </a:pPr>
            <a:r>
              <a:rPr lang="es-ES" sz="2400" dirty="0">
                <a:solidFill>
                  <a:srgbClr val="000000"/>
                </a:solidFill>
              </a:rPr>
              <a:t>Ampliar el modelo de negocio</a:t>
            </a:r>
            <a:endParaRPr lang="en-GB" sz="2400" dirty="0">
              <a:solidFill>
                <a:srgbClr val="000000"/>
              </a:solidFill>
            </a:endParaRPr>
          </a:p>
        </p:txBody>
      </p:sp>
    </p:spTree>
    <p:extLst>
      <p:ext uri="{BB962C8B-B14F-4D97-AF65-F5344CB8AC3E}">
        <p14:creationId xmlns:p14="http://schemas.microsoft.com/office/powerpoint/2010/main" val="396770270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s-ES" dirty="0"/>
              <a:t>"El camino hacia el éxito siempre está en construcción".
</a:t>
            </a:r>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IE" sz="2200" b="1" i="0" dirty="0"/>
              <a:t>Lily Tomlin</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Student in robotics class testing vehicle on test track">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2883" r="12883"/>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77235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44785"/>
            <a:ext cx="10595237" cy="822268"/>
          </a:xfrm>
        </p:spPr>
        <p:txBody>
          <a:bodyPr/>
          <a:lstStyle/>
          <a:p>
            <a:r>
              <a:rPr lang="es-ES" dirty="0"/>
              <a:t>Cómo Escribir para Conseguir Apoyo para su ONG
</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367053"/>
            <a:ext cx="10397575" cy="5632311"/>
          </a:xfrm>
          <a:prstGeom prst="rect">
            <a:avLst/>
          </a:prstGeom>
          <a:noFill/>
        </p:spPr>
        <p:txBody>
          <a:bodyPr wrap="square" rtlCol="0">
            <a:spAutoFit/>
          </a:bodyPr>
          <a:lstStyle/>
          <a:p>
            <a:pPr marL="342900" indent="-342900">
              <a:buClr>
                <a:schemeClr val="accent2"/>
              </a:buClr>
              <a:buBlip>
                <a:blip r:embed="rId3"/>
              </a:buBlip>
            </a:pPr>
            <a:r>
              <a:rPr lang="es-ES" sz="2400" dirty="0">
                <a:solidFill>
                  <a:srgbClr val="000000"/>
                </a:solidFill>
              </a:rPr>
              <a:t>Como ONG, es posible que haya desarrollado varios estudios de casos para documentar los resultados de su proyecto o mientras realizaba una investigación sobre un tema en particular. </a:t>
            </a:r>
          </a:p>
          <a:p>
            <a:pPr marL="342900" indent="-342900">
              <a:buClr>
                <a:schemeClr val="accent2"/>
              </a:buClr>
              <a:buBlip>
                <a:blip r:embed="rId3"/>
              </a:buBlip>
            </a:pPr>
            <a:endParaRPr lang="es-ES" sz="2400" dirty="0">
              <a:solidFill>
                <a:srgbClr val="000000"/>
              </a:solidFill>
            </a:endParaRPr>
          </a:p>
          <a:p>
            <a:pPr marL="342900" indent="-342900">
              <a:buClr>
                <a:schemeClr val="accent2"/>
              </a:buClr>
              <a:buBlip>
                <a:blip r:embed="rId3"/>
              </a:buBlip>
            </a:pPr>
            <a:r>
              <a:rPr lang="es-ES" sz="2400" dirty="0">
                <a:solidFill>
                  <a:srgbClr val="000000"/>
                </a:solidFill>
              </a:rPr>
              <a:t>Además de mostrar el trabajo de su organización, los estudios de casos también se pueden utilizar para solicitar fondos de los donantes. </a:t>
            </a:r>
          </a:p>
          <a:p>
            <a:pPr marL="342900" indent="-342900">
              <a:buClr>
                <a:schemeClr val="accent2"/>
              </a:buClr>
              <a:buBlip>
                <a:blip r:embed="rId3"/>
              </a:buBlip>
            </a:pPr>
            <a:endParaRPr lang="es-ES" sz="2400" dirty="0">
              <a:solidFill>
                <a:srgbClr val="000000"/>
              </a:solidFill>
            </a:endParaRPr>
          </a:p>
          <a:p>
            <a:pPr marL="342900" indent="-342900">
              <a:buClr>
                <a:schemeClr val="accent2"/>
              </a:buClr>
              <a:buBlip>
                <a:blip r:embed="rId3"/>
              </a:buBlip>
            </a:pPr>
            <a:r>
              <a:rPr lang="es-ES" sz="2400" dirty="0">
                <a:solidFill>
                  <a:srgbClr val="000000"/>
                </a:solidFill>
              </a:rPr>
              <a:t>Cuando los estudios de caso se utilizan como una herramienta de recaudación de fondos, se denominan Caso de apoyo.</a:t>
            </a:r>
          </a:p>
          <a:p>
            <a:pPr>
              <a:buClr>
                <a:schemeClr val="accent2"/>
              </a:buClr>
            </a:pPr>
            <a:endParaRPr kumimoji="0" lang="en-GB" sz="24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indent="-342900">
              <a:buClr>
                <a:schemeClr val="accent2"/>
              </a:buClr>
              <a:buBlip>
                <a:blip r:embed="rId3"/>
              </a:buBlip>
            </a:pP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Lectura</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https://www.fundsforngos.org/featured-articles/how-to-write-a-case-for-support-for-your-ngo/</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pPr marL="342900" indent="-342900">
              <a:buClr>
                <a:schemeClr val="accent2"/>
              </a:buClr>
              <a:buBlip>
                <a:blip r:embed="rId3"/>
              </a:buBlip>
            </a:pPr>
            <a:endParaRPr lang="en-GB" sz="2400" dirty="0">
              <a:solidFill>
                <a:srgbClr val="000000"/>
              </a:solidFill>
            </a:endParaRPr>
          </a:p>
          <a:p>
            <a:pPr marL="342900" indent="-342900">
              <a:buClr>
                <a:schemeClr val="accent2"/>
              </a:buClr>
              <a:buBlip>
                <a:blip r:embed="rId3"/>
              </a:buBlip>
            </a:pPr>
            <a:endParaRPr lang="en-GB" sz="2400" dirty="0">
              <a:solidFill>
                <a:srgbClr val="000000"/>
              </a:solidFill>
            </a:endParaRPr>
          </a:p>
          <a:p>
            <a:pPr marL="342900" indent="-342900">
              <a:buClr>
                <a:schemeClr val="accent2"/>
              </a:buClr>
              <a:buBlip>
                <a:blip r:embed="rId3"/>
              </a:buBlip>
            </a:pPr>
            <a:endParaRPr lang="en-GB" sz="2400" dirty="0">
              <a:solidFill>
                <a:srgbClr val="000000"/>
              </a:solidFill>
            </a:endParaRPr>
          </a:p>
        </p:txBody>
      </p:sp>
    </p:spTree>
    <p:extLst>
      <p:ext uri="{BB962C8B-B14F-4D97-AF65-F5344CB8AC3E}">
        <p14:creationId xmlns:p14="http://schemas.microsoft.com/office/powerpoint/2010/main" val="206235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s-ES" dirty="0"/>
              <a:t>Cómo Escribir para Conseguir Apoyo para su ONG
</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461665"/>
          </a:xfrm>
          <a:prstGeom prst="rect">
            <a:avLst/>
          </a:prstGeom>
          <a:noFill/>
        </p:spPr>
        <p:txBody>
          <a:bodyPr wrap="square" rtlCol="0">
            <a:spAutoFit/>
          </a:bodyPr>
          <a:lstStyle/>
          <a:p>
            <a:pPr marL="342900" indent="-342900">
              <a:buClr>
                <a:schemeClr val="accent2"/>
              </a:buClr>
              <a:buBlip>
                <a:blip r:embed="rId3"/>
              </a:buBlip>
            </a:pPr>
            <a:r>
              <a:rPr lang="es-ES" sz="2400" b="1" dirty="0">
                <a:solidFill>
                  <a:schemeClr val="accent2"/>
                </a:solidFill>
              </a:rPr>
              <a:t>Pasos para escribir un caso de apoyo:</a:t>
            </a:r>
            <a:endParaRPr lang="en-GB" sz="2400" b="1" dirty="0">
              <a:solidFill>
                <a:schemeClr val="accent2"/>
              </a:solidFill>
            </a:endParaRPr>
          </a:p>
        </p:txBody>
      </p:sp>
      <p:graphicFrame>
        <p:nvGraphicFramePr>
          <p:cNvPr id="3" name="Diagram 2">
            <a:extLst>
              <a:ext uri="{FF2B5EF4-FFF2-40B4-BE49-F238E27FC236}">
                <a16:creationId xmlns:a16="http://schemas.microsoft.com/office/drawing/2014/main" id="{07F938A9-C1AF-0EA6-5988-2EAE4E9F42C7}"/>
              </a:ext>
            </a:extLst>
          </p:cNvPr>
          <p:cNvGraphicFramePr/>
          <p:nvPr>
            <p:extLst>
              <p:ext uri="{D42A27DB-BD31-4B8C-83A1-F6EECF244321}">
                <p14:modId xmlns:p14="http://schemas.microsoft.com/office/powerpoint/2010/main" val="1216084036"/>
              </p:ext>
            </p:extLst>
          </p:nvPr>
        </p:nvGraphicFramePr>
        <p:xfrm>
          <a:off x="897211" y="1910442"/>
          <a:ext cx="10496407" cy="43911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2077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9B890CB3-92C3-4623-AD95-5D69FE48066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598910D5-92C3-4418-A17A-0F4E121A2B0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8A84D2A5-E7EC-454D-92D6-60614B4E562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2D671174-12E8-4958-A868-A44676163B4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graphicEl>
                                              <a:dgm id="{F83331B4-99F0-4BDF-A2EA-5C80E04E6D17}"/>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graphicEl>
                                              <a:dgm id="{1D9096BC-91CA-4810-9C2B-E7C5BC55BB87}"/>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graphicEl>
                                              <a:dgm id="{5D4460A3-5120-493C-A3AD-FDCDF0F46F55}"/>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graphicEl>
                                              <a:dgm id="{57CBB7CE-E30A-43D0-BA42-D00A7F077DD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s-ES" dirty="0"/>
              <a:t>Cómo Escribir para Conseguir Apoyo para su ONG
</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416320"/>
          </a:xfrm>
          <a:prstGeom prst="rect">
            <a:avLst/>
          </a:prstGeom>
          <a:noFill/>
        </p:spPr>
        <p:txBody>
          <a:bodyPr wrap="square" rtlCol="0">
            <a:spAutoFit/>
          </a:bodyPr>
          <a:lstStyle/>
          <a:p>
            <a:pPr marL="342900" indent="-342900">
              <a:buClr>
                <a:schemeClr val="accent2"/>
              </a:buClr>
              <a:buBlip>
                <a:blip r:embed="rId3"/>
              </a:buBlip>
            </a:pPr>
            <a:r>
              <a:rPr lang="es-ES" sz="2400" b="1" dirty="0">
                <a:solidFill>
                  <a:schemeClr val="accent2"/>
                </a:solidFill>
              </a:rPr>
              <a:t>Para escribir una contundente declaración de caso...</a:t>
            </a:r>
          </a:p>
          <a:p>
            <a:pPr>
              <a:buClr>
                <a:schemeClr val="accent2"/>
              </a:buClr>
            </a:pPr>
            <a:endParaRPr lang="en-GB" sz="2400" b="1" dirty="0">
              <a:solidFill>
                <a:schemeClr val="accent2"/>
              </a:solidFill>
            </a:endParaRPr>
          </a:p>
          <a:p>
            <a:pPr marL="342900" indent="-342900">
              <a:buClr>
                <a:schemeClr val="accent2"/>
              </a:buClr>
              <a:buFont typeface="Arial" panose="020B0604020202020204" pitchFamily="34" charset="0"/>
              <a:buChar char="•"/>
            </a:pPr>
            <a:r>
              <a:rPr lang="es-ES" sz="2400" dirty="0">
                <a:solidFill>
                  <a:srgbClr val="000000"/>
                </a:solidFill>
              </a:rPr>
              <a:t>Uso del lenguaje emocional</a:t>
            </a:r>
          </a:p>
          <a:p>
            <a:pPr marL="342900" indent="-342900">
              <a:buClr>
                <a:schemeClr val="accent2"/>
              </a:buClr>
              <a:buFont typeface="Arial" panose="020B0604020202020204" pitchFamily="34" charset="0"/>
              <a:buChar char="•"/>
            </a:pPr>
            <a:endParaRPr lang="es-ES" sz="2400" dirty="0">
              <a:solidFill>
                <a:srgbClr val="000000"/>
              </a:solidFill>
            </a:endParaRPr>
          </a:p>
          <a:p>
            <a:pPr marL="342900" indent="-342900">
              <a:buClr>
                <a:schemeClr val="accent2"/>
              </a:buClr>
              <a:buFont typeface="Arial" panose="020B0604020202020204" pitchFamily="34" charset="0"/>
              <a:buChar char="•"/>
            </a:pPr>
            <a:r>
              <a:rPr lang="es-ES" sz="2400" dirty="0">
                <a:solidFill>
                  <a:srgbClr val="000000"/>
                </a:solidFill>
              </a:rPr>
              <a:t>Uso de datos y hechos precisos</a:t>
            </a:r>
          </a:p>
          <a:p>
            <a:pPr marL="342900" indent="-342900">
              <a:buClr>
                <a:schemeClr val="accent2"/>
              </a:buClr>
              <a:buFont typeface="Arial" panose="020B0604020202020204" pitchFamily="34" charset="0"/>
              <a:buChar char="•"/>
            </a:pPr>
            <a:endParaRPr lang="es-ES" sz="2400" dirty="0">
              <a:solidFill>
                <a:srgbClr val="000000"/>
              </a:solidFill>
            </a:endParaRPr>
          </a:p>
          <a:p>
            <a:pPr marL="342900" indent="-342900">
              <a:buClr>
                <a:schemeClr val="accent2"/>
              </a:buClr>
              <a:buFont typeface="Arial" panose="020B0604020202020204" pitchFamily="34" charset="0"/>
              <a:buChar char="•"/>
            </a:pPr>
            <a:r>
              <a:rPr lang="es-ES" sz="2400" dirty="0">
                <a:solidFill>
                  <a:srgbClr val="000000"/>
                </a:solidFill>
              </a:rPr>
              <a:t>Alinea tus objetivos con los del donante</a:t>
            </a:r>
          </a:p>
          <a:p>
            <a:pPr marL="342900" indent="-342900">
              <a:buClr>
                <a:schemeClr val="accent2"/>
              </a:buClr>
              <a:buFont typeface="Arial" panose="020B0604020202020204" pitchFamily="34" charset="0"/>
              <a:buChar char="•"/>
            </a:pPr>
            <a:endParaRPr lang="es-ES" sz="2400" dirty="0">
              <a:solidFill>
                <a:srgbClr val="000000"/>
              </a:solidFill>
            </a:endParaRPr>
          </a:p>
          <a:p>
            <a:pPr marL="342900" indent="-342900">
              <a:buClr>
                <a:schemeClr val="accent2"/>
              </a:buClr>
              <a:buFont typeface="Arial" panose="020B0604020202020204" pitchFamily="34" charset="0"/>
              <a:buChar char="•"/>
            </a:pPr>
            <a:r>
              <a:rPr lang="es-ES" sz="2400" dirty="0">
                <a:solidFill>
                  <a:srgbClr val="000000"/>
                </a:solidFill>
              </a:rPr>
              <a:t>Usar imágenes y representaciones gráficas</a:t>
            </a:r>
            <a:endParaRPr lang="en-GB" sz="2400" dirty="0">
              <a:solidFill>
                <a:srgbClr val="000000"/>
              </a:solidFill>
            </a:endParaRPr>
          </a:p>
        </p:txBody>
      </p:sp>
    </p:spTree>
    <p:extLst>
      <p:ext uri="{BB962C8B-B14F-4D97-AF65-F5344CB8AC3E}">
        <p14:creationId xmlns:p14="http://schemas.microsoft.com/office/powerpoint/2010/main" val="202919582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s-ES" dirty="0"/>
              <a:t>Cómo Escribir para Conseguir Apoyo para su ONG
</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4154984"/>
          </a:xfrm>
          <a:prstGeom prst="rect">
            <a:avLst/>
          </a:prstGeom>
          <a:noFill/>
        </p:spPr>
        <p:txBody>
          <a:bodyPr wrap="square" rtlCol="0">
            <a:spAutoFit/>
          </a:bodyPr>
          <a:lstStyle/>
          <a:p>
            <a:pPr marL="342900" indent="-342900">
              <a:buClr>
                <a:schemeClr val="accent2"/>
              </a:buClr>
              <a:buBlip>
                <a:blip r:embed="rId3"/>
              </a:buBlip>
            </a:pPr>
            <a:r>
              <a:rPr lang="en-GB" sz="2400" b="1" dirty="0">
                <a:solidFill>
                  <a:schemeClr val="accent2"/>
                </a:solidFill>
              </a:rPr>
              <a:t>Un </a:t>
            </a:r>
            <a:r>
              <a:rPr lang="en-GB" sz="2400" b="1" dirty="0" err="1">
                <a:solidFill>
                  <a:schemeClr val="accent2"/>
                </a:solidFill>
              </a:rPr>
              <a:t>caso</a:t>
            </a:r>
            <a:r>
              <a:rPr lang="en-GB" sz="2400" b="1" dirty="0">
                <a:solidFill>
                  <a:schemeClr val="accent2"/>
                </a:solidFill>
              </a:rPr>
              <a:t> de </a:t>
            </a:r>
            <a:r>
              <a:rPr lang="en-GB" sz="2400" b="1" dirty="0" err="1">
                <a:solidFill>
                  <a:schemeClr val="accent2"/>
                </a:solidFill>
              </a:rPr>
              <a:t>apoyo</a:t>
            </a:r>
            <a:r>
              <a:rPr lang="en-GB" sz="2400" b="1" dirty="0">
                <a:solidFill>
                  <a:schemeClr val="accent2"/>
                </a:solidFill>
              </a:rPr>
              <a:t>...</a:t>
            </a:r>
          </a:p>
          <a:p>
            <a:pPr>
              <a:buClr>
                <a:schemeClr val="accent2"/>
              </a:buClr>
            </a:pPr>
            <a:endParaRPr lang="en-GB" sz="2400" b="1" dirty="0">
              <a:solidFill>
                <a:schemeClr val="accent2"/>
              </a:solidFill>
            </a:endParaRPr>
          </a:p>
          <a:p>
            <a:pPr marL="342900" indent="-342900">
              <a:buClr>
                <a:schemeClr val="accent2"/>
              </a:buClr>
              <a:buFont typeface="Arial" panose="020B0604020202020204" pitchFamily="34" charset="0"/>
              <a:buChar char="•"/>
            </a:pPr>
            <a:r>
              <a:rPr lang="es-ES" sz="2400" dirty="0">
                <a:solidFill>
                  <a:srgbClr val="000000"/>
                </a:solidFill>
              </a:rPr>
              <a:t>Debe ser atractivo</a:t>
            </a:r>
          </a:p>
          <a:p>
            <a:pPr marL="342900" indent="-342900">
              <a:buClr>
                <a:schemeClr val="accent2"/>
              </a:buClr>
              <a:buFont typeface="Arial" panose="020B0604020202020204" pitchFamily="34" charset="0"/>
              <a:buChar char="•"/>
            </a:pPr>
            <a:endParaRPr lang="es-ES" sz="2400" dirty="0">
              <a:solidFill>
                <a:srgbClr val="000000"/>
              </a:solidFill>
            </a:endParaRPr>
          </a:p>
          <a:p>
            <a:pPr marL="342900" indent="-342900">
              <a:buClr>
                <a:schemeClr val="accent2"/>
              </a:buClr>
              <a:buFont typeface="Arial" panose="020B0604020202020204" pitchFamily="34" charset="0"/>
              <a:buChar char="•"/>
            </a:pPr>
            <a:r>
              <a:rPr lang="es-ES" sz="2400" dirty="0">
                <a:solidFill>
                  <a:srgbClr val="000000"/>
                </a:solidFill>
              </a:rPr>
              <a:t>Debe estar centrado en el donante</a:t>
            </a:r>
          </a:p>
          <a:p>
            <a:pPr marL="342900" indent="-342900">
              <a:buClr>
                <a:schemeClr val="accent2"/>
              </a:buClr>
              <a:buFont typeface="Arial" panose="020B0604020202020204" pitchFamily="34" charset="0"/>
              <a:buChar char="•"/>
            </a:pPr>
            <a:endParaRPr lang="es-ES" sz="2400" dirty="0">
              <a:solidFill>
                <a:srgbClr val="000000"/>
              </a:solidFill>
            </a:endParaRPr>
          </a:p>
          <a:p>
            <a:pPr marL="342900" indent="-342900">
              <a:buClr>
                <a:schemeClr val="accent2"/>
              </a:buClr>
              <a:buFont typeface="Arial" panose="020B0604020202020204" pitchFamily="34" charset="0"/>
              <a:buChar char="•"/>
            </a:pPr>
            <a:r>
              <a:rPr lang="es-ES" sz="2400" dirty="0">
                <a:solidFill>
                  <a:srgbClr val="000000"/>
                </a:solidFill>
              </a:rPr>
              <a:t>Debe ilustrar claramente sus requisitos de financiación</a:t>
            </a:r>
          </a:p>
          <a:p>
            <a:pPr marL="342900" indent="-342900">
              <a:buClr>
                <a:schemeClr val="accent2"/>
              </a:buClr>
              <a:buFont typeface="Arial" panose="020B0604020202020204" pitchFamily="34" charset="0"/>
              <a:buChar char="•"/>
            </a:pPr>
            <a:endParaRPr lang="es-ES" sz="2400" dirty="0">
              <a:solidFill>
                <a:srgbClr val="000000"/>
              </a:solidFill>
            </a:endParaRPr>
          </a:p>
          <a:p>
            <a:pPr marL="342900" indent="-342900">
              <a:buClr>
                <a:schemeClr val="accent2"/>
              </a:buClr>
              <a:buFont typeface="Arial" panose="020B0604020202020204" pitchFamily="34" charset="0"/>
              <a:buChar char="•"/>
            </a:pPr>
            <a:r>
              <a:rPr lang="es-ES" sz="2400" dirty="0">
                <a:solidFill>
                  <a:srgbClr val="000000"/>
                </a:solidFill>
              </a:rPr>
              <a:t>Debe mostrar sus logros</a:t>
            </a:r>
          </a:p>
          <a:p>
            <a:pPr marL="342900" indent="-342900">
              <a:buClr>
                <a:schemeClr val="accent2"/>
              </a:buClr>
              <a:buFont typeface="Arial" panose="020B0604020202020204" pitchFamily="34" charset="0"/>
              <a:buChar char="•"/>
            </a:pPr>
            <a:endParaRPr lang="es-ES" sz="2400" dirty="0">
              <a:solidFill>
                <a:srgbClr val="000000"/>
              </a:solidFill>
            </a:endParaRPr>
          </a:p>
          <a:p>
            <a:pPr marL="342900" indent="-342900">
              <a:buClr>
                <a:schemeClr val="accent2"/>
              </a:buClr>
              <a:buFont typeface="Arial" panose="020B0604020202020204" pitchFamily="34" charset="0"/>
              <a:buChar char="•"/>
            </a:pPr>
            <a:r>
              <a:rPr lang="es-ES" sz="2400" dirty="0">
                <a:solidFill>
                  <a:srgbClr val="000000"/>
                </a:solidFill>
              </a:rPr>
              <a:t>Debe convencer a los donantes para que se comprometan con su organización</a:t>
            </a:r>
            <a:endParaRPr lang="en-GB" sz="2400" dirty="0">
              <a:solidFill>
                <a:srgbClr val="000000"/>
              </a:solidFill>
            </a:endParaRPr>
          </a:p>
        </p:txBody>
      </p:sp>
    </p:spTree>
    <p:extLst>
      <p:ext uri="{BB962C8B-B14F-4D97-AF65-F5344CB8AC3E}">
        <p14:creationId xmlns:p14="http://schemas.microsoft.com/office/powerpoint/2010/main" val="187307990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s-ES" dirty="0"/>
              <a:t>Cómo Escribir para Conseguir Apoyo para su ONG
</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461665"/>
          </a:xfrm>
          <a:prstGeom prst="rect">
            <a:avLst/>
          </a:prstGeom>
          <a:noFill/>
        </p:spPr>
        <p:txBody>
          <a:bodyPr wrap="square" rtlCol="0">
            <a:spAutoFit/>
          </a:bodyPr>
          <a:lstStyle/>
          <a:p>
            <a:pPr marL="342900" indent="-342900">
              <a:buClr>
                <a:schemeClr val="accent2"/>
              </a:buClr>
              <a:buBlip>
                <a:blip r:embed="rId3"/>
              </a:buBlip>
            </a:pPr>
            <a:r>
              <a:rPr lang="es-ES" sz="2400" b="1" dirty="0">
                <a:solidFill>
                  <a:schemeClr val="accent2"/>
                </a:solidFill>
              </a:rPr>
              <a:t>Qué incluir en un caso de apoyo</a:t>
            </a:r>
            <a:endParaRPr lang="en-GB" sz="2400" b="1" dirty="0">
              <a:solidFill>
                <a:schemeClr val="accent2"/>
              </a:solidFill>
            </a:endParaRPr>
          </a:p>
        </p:txBody>
      </p:sp>
      <p:graphicFrame>
        <p:nvGraphicFramePr>
          <p:cNvPr id="3" name="Diagram 2">
            <a:extLst>
              <a:ext uri="{FF2B5EF4-FFF2-40B4-BE49-F238E27FC236}">
                <a16:creationId xmlns:a16="http://schemas.microsoft.com/office/drawing/2014/main" id="{32C92E65-03F1-0176-41B0-DF515A8196C8}"/>
              </a:ext>
            </a:extLst>
          </p:cNvPr>
          <p:cNvGraphicFramePr/>
          <p:nvPr>
            <p:extLst>
              <p:ext uri="{D42A27DB-BD31-4B8C-83A1-F6EECF244321}">
                <p14:modId xmlns:p14="http://schemas.microsoft.com/office/powerpoint/2010/main" val="3276164768"/>
              </p:ext>
            </p:extLst>
          </p:nvPr>
        </p:nvGraphicFramePr>
        <p:xfrm>
          <a:off x="897211" y="2514600"/>
          <a:ext cx="10496407" cy="31783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9238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27AD1A43-CC5E-404B-9CCE-BF893FA295A2}"/>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D2034C50-7029-40D5-9579-F7EFDED558F3}"/>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FABED667-3C07-469B-9302-1FFC39205D8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E8E8FBAB-2D59-434A-AD8B-6F72A20E8563}"/>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graphicEl>
                                              <a:dgm id="{D4872610-42DF-46EE-8B2C-842AE25726A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s-ES" dirty="0"/>
              <a:t>Cómo Escribir para Conseguir Apoyo para su ONG
</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461665"/>
          </a:xfrm>
          <a:prstGeom prst="rect">
            <a:avLst/>
          </a:prstGeom>
          <a:noFill/>
        </p:spPr>
        <p:txBody>
          <a:bodyPr wrap="square" rtlCol="0">
            <a:spAutoFit/>
          </a:bodyPr>
          <a:lstStyle/>
          <a:p>
            <a:pPr marL="342900" indent="-342900">
              <a:buClr>
                <a:schemeClr val="accent2"/>
              </a:buClr>
              <a:buBlip>
                <a:blip r:embed="rId3"/>
              </a:buBlip>
            </a:pPr>
            <a:r>
              <a:rPr lang="es-ES" sz="2400" b="1" dirty="0">
                <a:solidFill>
                  <a:schemeClr val="accent2"/>
                </a:solidFill>
              </a:rPr>
              <a:t>Qué incluir en un caso de apoyo</a:t>
            </a:r>
            <a:endParaRPr lang="en-GB" sz="2400" b="1" dirty="0">
              <a:solidFill>
                <a:schemeClr val="accent2"/>
              </a:solidFill>
            </a:endParaRPr>
          </a:p>
        </p:txBody>
      </p:sp>
      <p:graphicFrame>
        <p:nvGraphicFramePr>
          <p:cNvPr id="3" name="Diagram 2">
            <a:extLst>
              <a:ext uri="{FF2B5EF4-FFF2-40B4-BE49-F238E27FC236}">
                <a16:creationId xmlns:a16="http://schemas.microsoft.com/office/drawing/2014/main" id="{32C92E65-03F1-0176-41B0-DF515A8196C8}"/>
              </a:ext>
            </a:extLst>
          </p:cNvPr>
          <p:cNvGraphicFramePr/>
          <p:nvPr>
            <p:extLst>
              <p:ext uri="{D42A27DB-BD31-4B8C-83A1-F6EECF244321}">
                <p14:modId xmlns:p14="http://schemas.microsoft.com/office/powerpoint/2010/main" val="2529115790"/>
              </p:ext>
            </p:extLst>
          </p:nvPr>
        </p:nvGraphicFramePr>
        <p:xfrm>
          <a:off x="897211" y="2045535"/>
          <a:ext cx="10496407" cy="31175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9867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A7B8049E-B329-4067-877B-B52D34A1B1D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DB1394C4-C0E4-4864-B753-E3837D5F2C3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DA3923FA-3D6D-46F5-8825-1730DB6EE49F}"/>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AEC289CF-A0D6-4596-B716-7A25B0A60E7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s-ES" dirty="0"/>
              <a:t>Cómo Escribir para Conseguir Apoyo para su ONG
</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416320"/>
          </a:xfrm>
          <a:prstGeom prst="rect">
            <a:avLst/>
          </a:prstGeom>
          <a:noFill/>
        </p:spPr>
        <p:txBody>
          <a:bodyPr wrap="square" rtlCol="0">
            <a:spAutoFit/>
          </a:bodyPr>
          <a:lstStyle/>
          <a:p>
            <a:pPr marL="342900" indent="-342900">
              <a:buClr>
                <a:schemeClr val="accent2"/>
              </a:buClr>
              <a:buBlip>
                <a:blip r:embed="rId3"/>
              </a:buBlip>
            </a:pPr>
            <a:r>
              <a:rPr lang="es-ES" sz="2400" b="1" dirty="0">
                <a:solidFill>
                  <a:schemeClr val="accent2"/>
                </a:solidFill>
              </a:rPr>
              <a:t>Longitud ideal de una declaración de caso</a:t>
            </a:r>
          </a:p>
          <a:p>
            <a:pPr>
              <a:buClr>
                <a:schemeClr val="accent2"/>
              </a:buClr>
            </a:pPr>
            <a:endParaRPr lang="en-GB" sz="2400" b="1" dirty="0">
              <a:solidFill>
                <a:schemeClr val="accent2"/>
              </a:solidFill>
            </a:endParaRPr>
          </a:p>
          <a:p>
            <a:pPr marL="342900" indent="-342900">
              <a:buClr>
                <a:schemeClr val="accent2"/>
              </a:buClr>
              <a:buFont typeface="Arial" panose="020B0604020202020204" pitchFamily="34" charset="0"/>
              <a:buChar char="•"/>
            </a:pPr>
            <a:r>
              <a:rPr lang="es-ES" sz="2400" dirty="0">
                <a:solidFill>
                  <a:srgbClr val="000000"/>
                </a:solidFill>
              </a:rPr>
              <a:t>Dependiendo de su redacción, su declaración de caso debe tener entre 4 y 8 páginas. Dicho esto, no se preocupe si tiene una declaración de caso que tiene más de 8 páginas. </a:t>
            </a:r>
          </a:p>
          <a:p>
            <a:pPr marL="342900" indent="-342900">
              <a:buClr>
                <a:schemeClr val="accent2"/>
              </a:buClr>
              <a:buFont typeface="Arial" panose="020B0604020202020204" pitchFamily="34" charset="0"/>
              <a:buChar char="•"/>
            </a:pPr>
            <a:endParaRPr lang="es-ES" sz="2400" dirty="0">
              <a:solidFill>
                <a:srgbClr val="000000"/>
              </a:solidFill>
            </a:endParaRPr>
          </a:p>
          <a:p>
            <a:pPr marL="342900" indent="-342900">
              <a:buClr>
                <a:schemeClr val="accent2"/>
              </a:buClr>
              <a:buFont typeface="Arial" panose="020B0604020202020204" pitchFamily="34" charset="0"/>
              <a:buChar char="•"/>
            </a:pPr>
            <a:r>
              <a:rPr lang="es-ES" sz="2400" dirty="0">
                <a:solidFill>
                  <a:srgbClr val="000000"/>
                </a:solidFill>
              </a:rPr>
              <a:t>Sin embargo, debe asegurarse de que la declaración de caso no sea inferior a 4 páginas, ya que una declaración de caso más corta no podrá dar una descripción detallada de su organización al donante.</a:t>
            </a:r>
            <a:endParaRPr lang="en-GB" sz="2400" dirty="0">
              <a:solidFill>
                <a:schemeClr val="accent2"/>
              </a:solidFill>
            </a:endParaRPr>
          </a:p>
        </p:txBody>
      </p:sp>
    </p:spTree>
    <p:extLst>
      <p:ext uri="{BB962C8B-B14F-4D97-AF65-F5344CB8AC3E}">
        <p14:creationId xmlns:p14="http://schemas.microsoft.com/office/powerpoint/2010/main" val="370287938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err="1"/>
              <a:t>Actividad</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461665"/>
          </a:xfrm>
          <a:prstGeom prst="rect">
            <a:avLst/>
          </a:prstGeom>
          <a:noFill/>
        </p:spPr>
        <p:txBody>
          <a:bodyPr wrap="square" rtlCol="0">
            <a:spAutoFit/>
          </a:bodyPr>
          <a:lstStyle/>
          <a:p>
            <a:pPr marL="342900" lvl="0" indent="-342900">
              <a:buClr>
                <a:srgbClr val="0D9390"/>
              </a:buClr>
              <a:buBlip>
                <a:blip r:embed="rId3"/>
              </a:buBlip>
              <a:defRPr/>
            </a:pPr>
            <a:r>
              <a:rPr lang="es-ES" sz="2400" dirty="0">
                <a:solidFill>
                  <a:srgbClr val="000000"/>
                </a:solidFill>
              </a:rPr>
              <a:t>Cree un esquema de un caso de soporte para su organización.</a:t>
            </a:r>
            <a:endParaRPr kumimoji="0" lang="en-GB" sz="2400" b="0" i="0" u="none" strike="noStrike" kern="1200" cap="none" spc="0" normalizeH="0" baseline="0" noProof="0" dirty="0">
              <a:ln>
                <a:noFill/>
              </a:ln>
              <a:solidFill>
                <a:srgbClr val="0D939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710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E30AFF-C6AD-2AE6-A36A-21916FC5129F}"/>
              </a:ext>
            </a:extLst>
          </p:cNvPr>
          <p:cNvSpPr>
            <a:spLocks noGrp="1"/>
          </p:cNvSpPr>
          <p:nvPr>
            <p:ph type="body" sz="quarter" idx="18"/>
          </p:nvPr>
        </p:nvSpPr>
        <p:spPr/>
        <p:txBody>
          <a:bodyPr/>
          <a:lstStyle/>
          <a:p>
            <a:pPr marL="342900" lvl="0" indent="-342900" fontAlgn="base">
              <a:lnSpc>
                <a:spcPct val="120000"/>
              </a:lnSpc>
              <a:spcBef>
                <a:spcPts val="0"/>
              </a:spcBef>
              <a:buClr>
                <a:schemeClr val="accent2"/>
              </a:buClr>
              <a:buFont typeface="Arial" panose="020B0604020202020204" pitchFamily="34" charset="0"/>
              <a:buChar char="•"/>
              <a:tabLst>
                <a:tab pos="457200" algn="l"/>
              </a:tabLst>
              <a:defRPr/>
            </a:pPr>
            <a:r>
              <a:rPr lang="es-ES" u="sng" dirty="0">
                <a:latin typeface="Calibri" panose="020F0502020204030204" pitchFamily="34" charset="0"/>
                <a:ea typeface="Times New Roman" panose="02020603050405020304" pitchFamily="18" charset="0"/>
                <a:cs typeface="Calibri" panose="020F0502020204030204" pitchFamily="34" charset="0"/>
              </a:rPr>
              <a:t>Cuenta de pérdidas y ganancias</a:t>
            </a:r>
          </a:p>
          <a:p>
            <a:pPr marL="342900" lvl="0" indent="-342900" fontAlgn="base">
              <a:lnSpc>
                <a:spcPct val="120000"/>
              </a:lnSpc>
              <a:spcBef>
                <a:spcPts val="0"/>
              </a:spcBef>
              <a:buClr>
                <a:schemeClr val="accent2"/>
              </a:buClr>
              <a:buFont typeface="Arial" panose="020B0604020202020204" pitchFamily="34" charset="0"/>
              <a:buChar char="•"/>
              <a:tabLst>
                <a:tab pos="457200" algn="l"/>
              </a:tabLst>
              <a:defRPr/>
            </a:pPr>
            <a:endParaRPr lang="es-ES" u="sng" dirty="0">
              <a:latin typeface="Calibri" panose="020F0502020204030204" pitchFamily="34" charset="0"/>
              <a:ea typeface="Times New Roman" panose="02020603050405020304" pitchFamily="18" charset="0"/>
              <a:cs typeface="Calibri" panose="020F0502020204030204" pitchFamily="34" charset="0"/>
            </a:endParaRPr>
          </a:p>
          <a:p>
            <a:pPr marL="342900" lvl="0" indent="-342900" fontAlgn="base">
              <a:lnSpc>
                <a:spcPct val="120000"/>
              </a:lnSpc>
              <a:spcBef>
                <a:spcPts val="0"/>
              </a:spcBef>
              <a:buClr>
                <a:schemeClr val="accent2"/>
              </a:buClr>
              <a:buFont typeface="Arial" panose="020B0604020202020204" pitchFamily="34" charset="0"/>
              <a:buChar char="•"/>
              <a:tabLst>
                <a:tab pos="457200" algn="l"/>
              </a:tabLst>
              <a:defRPr/>
            </a:pPr>
            <a:r>
              <a:rPr lang="es-ES" u="sng" dirty="0">
                <a:latin typeface="Calibri" panose="020F0502020204030204" pitchFamily="34" charset="0"/>
                <a:ea typeface="Times New Roman" panose="02020603050405020304" pitchFamily="18" charset="0"/>
                <a:cs typeface="Calibri" panose="020F0502020204030204" pitchFamily="34" charset="0"/>
              </a:rPr>
              <a:t>Estado de flujo de efectivo</a:t>
            </a:r>
          </a:p>
          <a:p>
            <a:pPr marL="342900" lvl="0" indent="-342900" fontAlgn="base">
              <a:lnSpc>
                <a:spcPct val="120000"/>
              </a:lnSpc>
              <a:spcBef>
                <a:spcPts val="0"/>
              </a:spcBef>
              <a:buClr>
                <a:schemeClr val="accent2"/>
              </a:buClr>
              <a:buFont typeface="Arial" panose="020B0604020202020204" pitchFamily="34" charset="0"/>
              <a:buChar char="•"/>
              <a:tabLst>
                <a:tab pos="457200" algn="l"/>
              </a:tabLst>
              <a:defRPr/>
            </a:pPr>
            <a:endParaRPr lang="es-ES" u="sng" dirty="0">
              <a:latin typeface="Calibri" panose="020F0502020204030204" pitchFamily="34" charset="0"/>
              <a:ea typeface="Times New Roman" panose="02020603050405020304" pitchFamily="18" charset="0"/>
              <a:cs typeface="Calibri" panose="020F0502020204030204" pitchFamily="34" charset="0"/>
            </a:endParaRPr>
          </a:p>
          <a:p>
            <a:pPr marL="342900" lvl="0" indent="-342900" fontAlgn="base">
              <a:lnSpc>
                <a:spcPct val="120000"/>
              </a:lnSpc>
              <a:spcBef>
                <a:spcPts val="0"/>
              </a:spcBef>
              <a:buClr>
                <a:schemeClr val="accent2"/>
              </a:buClr>
              <a:buFont typeface="Arial" panose="020B0604020202020204" pitchFamily="34" charset="0"/>
              <a:buChar char="•"/>
              <a:tabLst>
                <a:tab pos="457200" algn="l"/>
              </a:tabLst>
              <a:defRPr/>
            </a:pPr>
            <a:r>
              <a:rPr lang="es-ES" u="sng" dirty="0">
                <a:latin typeface="Calibri" panose="020F0502020204030204" pitchFamily="34" charset="0"/>
                <a:ea typeface="Times New Roman" panose="02020603050405020304" pitchFamily="18" charset="0"/>
                <a:cs typeface="Calibri" panose="020F0502020204030204" pitchFamily="34" charset="0"/>
              </a:rPr>
              <a:t>Balance</a:t>
            </a:r>
            <a:endParaRPr lang="en-ZA" u="sng" dirty="0"/>
          </a:p>
        </p:txBody>
      </p:sp>
      <p:sp>
        <p:nvSpPr>
          <p:cNvPr id="3" name="Text Placeholder 2">
            <a:extLst>
              <a:ext uri="{FF2B5EF4-FFF2-40B4-BE49-F238E27FC236}">
                <a16:creationId xmlns:a16="http://schemas.microsoft.com/office/drawing/2014/main" id="{AAB71B34-02ED-22CF-4672-58BBE5AF15BB}"/>
              </a:ext>
            </a:extLst>
          </p:cNvPr>
          <p:cNvSpPr>
            <a:spLocks noGrp="1"/>
          </p:cNvSpPr>
          <p:nvPr>
            <p:ph type="body" sz="quarter" idx="16"/>
          </p:nvPr>
        </p:nvSpPr>
        <p:spPr/>
        <p:txBody>
          <a:bodyPr/>
          <a:lstStyle/>
          <a:p>
            <a:r>
              <a:rPr lang="es-ES" dirty="0"/>
              <a:t>Componentes de un Plan Financiero
</a:t>
            </a:r>
            <a:endParaRPr lang="en-GB" dirty="0"/>
          </a:p>
        </p:txBody>
      </p:sp>
      <p:pic>
        <p:nvPicPr>
          <p:cNvPr id="6" name="Picture Placeholder 5" descr="Magnifying glass showing decling performance">
            <a:hlinkClick r:id="rId2" action="ppaction://hlinkfile"/>
            <a:extLst>
              <a:ext uri="{FF2B5EF4-FFF2-40B4-BE49-F238E27FC236}">
                <a16:creationId xmlns:a16="http://schemas.microsoft.com/office/drawing/2014/main" id="{9D54D606-55D0-E35E-2EBE-C459B016AD86}"/>
              </a:ext>
            </a:extLst>
          </p:cNvPr>
          <p:cNvPicPr>
            <a:picLocks noGrp="1" noChangeAspect="1"/>
          </p:cNvPicPr>
          <p:nvPr>
            <p:ph type="pic" sz="quarter" idx="10"/>
          </p:nvPr>
        </p:nvPicPr>
        <p:blipFill>
          <a:blip r:embed="rId3">
            <a:grayscl/>
          </a:blip>
          <a:srcRect l="6305" r="6305"/>
          <a:stretch>
            <a:fillRect/>
          </a:stretch>
        </p:blipFill>
        <p:spPr/>
      </p:pic>
    </p:spTree>
    <p:extLst>
      <p:ext uri="{BB962C8B-B14F-4D97-AF65-F5344CB8AC3E}">
        <p14:creationId xmlns:p14="http://schemas.microsoft.com/office/powerpoint/2010/main" val="213346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Casos de </a:t>
            </a:r>
            <a:r>
              <a:rPr lang="en-GB" dirty="0" err="1"/>
              <a:t>Éxito</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340402"/>
          </a:xfrm>
          <a:prstGeom prst="rect">
            <a:avLst/>
          </a:prstGeom>
          <a:noFill/>
        </p:spPr>
        <p:txBody>
          <a:bodyPr wrap="square" rtlCol="0">
            <a:spAutoFit/>
          </a:bodyPr>
          <a:lstStyle/>
          <a:p>
            <a:pPr marL="342900" lvl="0" indent="-342900">
              <a:lnSpc>
                <a:spcPct val="90000"/>
              </a:lnSpc>
              <a:spcBef>
                <a:spcPts val="1000"/>
              </a:spcBef>
              <a:buBlip>
                <a:blip r:embed="rId3"/>
              </a:buBlip>
              <a:defRPr/>
            </a:pPr>
            <a:r>
              <a:rPr lang="en-GB" sz="2400" b="1" dirty="0" err="1">
                <a:solidFill>
                  <a:schemeClr val="accent2"/>
                </a:solidFill>
              </a:rPr>
              <a:t>Modelización</a:t>
            </a:r>
            <a:r>
              <a:rPr lang="en-GB" sz="2400" b="1" dirty="0">
                <a:solidFill>
                  <a:schemeClr val="accent2"/>
                </a:solidFill>
              </a:rPr>
              <a:t> </a:t>
            </a:r>
            <a:r>
              <a:rPr lang="en-GB" sz="2400" b="1" dirty="0" err="1">
                <a:solidFill>
                  <a:schemeClr val="accent2"/>
                </a:solidFill>
              </a:rPr>
              <a:t>financiera</a:t>
            </a:r>
            <a:r>
              <a:rPr lang="en-GB" sz="2400" b="1" dirty="0">
                <a:solidFill>
                  <a:schemeClr val="accent2"/>
                </a:solidFill>
              </a:rPr>
              <a:t> de </a:t>
            </a:r>
            <a:r>
              <a:rPr lang="en-GB" sz="2400" b="1" dirty="0" err="1">
                <a:solidFill>
                  <a:schemeClr val="accent2"/>
                </a:solidFill>
              </a:rPr>
              <a:t>una</a:t>
            </a:r>
            <a:r>
              <a:rPr lang="en-GB" sz="2400" b="1" dirty="0">
                <a:solidFill>
                  <a:schemeClr val="accent2"/>
                </a:solidFill>
              </a:rPr>
              <a:t> ONG: </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https://oakbusinessconsultant.com/case-study-for-ngo-financial-modeling/</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pPr marL="342900" marR="0" lvl="0" indent="-342900" algn="l" defTabSz="914400" rtl="0" eaLnBrk="1" fontAlgn="auto" latinLnBrk="0" hangingPunct="1">
              <a:lnSpc>
                <a:spcPct val="90000"/>
              </a:lnSpc>
              <a:spcBef>
                <a:spcPts val="1000"/>
              </a:spcBef>
              <a:spcAft>
                <a:spcPts val="0"/>
              </a:spcAft>
              <a:buClrTx/>
              <a:buSzTx/>
              <a:buBlip>
                <a:blip r:embed="rId5"/>
              </a:buBlip>
              <a:tabLst/>
              <a:defRPr/>
            </a:pPr>
            <a:endParaRPr lang="en-GB" sz="2400" dirty="0">
              <a:solidFill>
                <a:schemeClr val="accent2">
                  <a:lumMod val="75000"/>
                </a:schemeClr>
              </a:solidFill>
              <a:latin typeface="Calibri" panose="020F0502020204030204"/>
            </a:endParaRPr>
          </a:p>
          <a:p>
            <a:pPr marL="342900" lvl="0" indent="-342900">
              <a:lnSpc>
                <a:spcPct val="90000"/>
              </a:lnSpc>
              <a:spcBef>
                <a:spcPts val="1000"/>
              </a:spcBef>
              <a:buClr>
                <a:schemeClr val="accent2"/>
              </a:buClr>
              <a:buFont typeface="Arial" panose="020B0604020202020204" pitchFamily="34" charset="0"/>
              <a:buChar char="•"/>
              <a:defRPr/>
            </a:pPr>
            <a:r>
              <a:rPr lang="es-ES" sz="2400" dirty="0">
                <a:solidFill>
                  <a:srgbClr val="000000"/>
                </a:solidFill>
              </a:rPr>
              <a:t>Este estudio de caso para ONG trata sobre Hub Care, que es una ONG con sede en Australia, que proporciona un sistema de servicios único y holístico al gobierno para compartir información a través de los ecosistemas de servicios sociales, lo que lleva a mejores resultados para la participación ciudadana, el aumento de la productividad, el cumplimiento de los servicios y una mejor supervisión gubernamental.</a:t>
            </a:r>
            <a:endPar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42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Casos de </a:t>
            </a:r>
            <a:r>
              <a:rPr lang="en-GB" dirty="0" err="1"/>
              <a:t>Éxito</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264483"/>
          </a:xfrm>
          <a:prstGeom prst="rect">
            <a:avLst/>
          </a:prstGeom>
          <a:noFill/>
        </p:spPr>
        <p:txBody>
          <a:bodyPr wrap="square" rtlCol="0">
            <a:spAutoFit/>
          </a:bodyPr>
          <a:lstStyle/>
          <a:p>
            <a:pPr marL="342900" lvl="0" indent="-342900">
              <a:lnSpc>
                <a:spcPct val="90000"/>
              </a:lnSpc>
              <a:spcBef>
                <a:spcPts val="1000"/>
              </a:spcBef>
              <a:buBlip>
                <a:blip r:embed="rId3"/>
              </a:buBlip>
              <a:defRPr/>
            </a:pPr>
            <a:r>
              <a:rPr lang="en-GB" sz="2400" b="1" dirty="0" err="1">
                <a:solidFill>
                  <a:schemeClr val="accent2"/>
                </a:solidFill>
              </a:rPr>
              <a:t>Modelización</a:t>
            </a:r>
            <a:r>
              <a:rPr lang="en-GB" sz="2400" b="1" dirty="0">
                <a:solidFill>
                  <a:schemeClr val="accent2"/>
                </a:solidFill>
              </a:rPr>
              <a:t> </a:t>
            </a:r>
            <a:r>
              <a:rPr lang="en-GB" sz="2400" b="1" dirty="0" err="1">
                <a:solidFill>
                  <a:schemeClr val="accent2"/>
                </a:solidFill>
              </a:rPr>
              <a:t>financiera</a:t>
            </a:r>
            <a:r>
              <a:rPr lang="en-GB" sz="2400" b="1" dirty="0">
                <a:solidFill>
                  <a:schemeClr val="accent2"/>
                </a:solidFill>
              </a:rPr>
              <a:t> de </a:t>
            </a:r>
            <a:r>
              <a:rPr lang="en-GB" sz="2400" b="1" dirty="0" err="1">
                <a:solidFill>
                  <a:schemeClr val="accent2"/>
                </a:solidFill>
              </a:rPr>
              <a:t>una</a:t>
            </a:r>
            <a:r>
              <a:rPr lang="en-GB" sz="2400" b="1" dirty="0">
                <a:solidFill>
                  <a:schemeClr val="accent2"/>
                </a:solidFill>
              </a:rPr>
              <a:t> ONG: </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https://oakbusinessconsultant.com/case-study-for-ngo-financial-modeling/</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endParaRPr lang="en-GB" sz="2400" b="1" dirty="0">
              <a:solidFill>
                <a:schemeClr val="accent2"/>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Blip>
                <a:blip r:embed="rId5"/>
              </a:buBlip>
              <a:tabLst/>
              <a:defRPr/>
            </a:pPr>
            <a:endParaRPr lang="en-GB" sz="2400" dirty="0">
              <a:solidFill>
                <a:schemeClr val="accent2">
                  <a:lumMod val="75000"/>
                </a:schemeClr>
              </a:solidFill>
              <a:latin typeface="Calibri" panose="020F0502020204030204"/>
            </a:endParaRPr>
          </a:p>
          <a:p>
            <a:pPr marL="342900" lvl="0" indent="-342900">
              <a:lnSpc>
                <a:spcPct val="90000"/>
              </a:lnSpc>
              <a:spcBef>
                <a:spcPts val="1000"/>
              </a:spcBef>
              <a:buClr>
                <a:schemeClr val="accent2"/>
              </a:buClr>
              <a:buFont typeface="Arial" panose="020B0604020202020204" pitchFamily="34" charset="0"/>
              <a:buChar char="•"/>
              <a:defRPr/>
            </a:pPr>
            <a:r>
              <a:rPr lang="es-ES" sz="2400" dirty="0">
                <a:solidFill>
                  <a:srgbClr val="000000"/>
                </a:solidFill>
              </a:rPr>
              <a:t>La empresa tiene una gran contribución a su Sociedad, por lo que ahora quieren una amplia investigación de mercado para sus futuros planes sociales y para buscar fondos del Gobierno para iniciar.</a:t>
            </a:r>
            <a:endParaRPr kumimoji="0" lang="en-GB" sz="2400"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sz="2400" b="1" dirty="0">
              <a:solidFill>
                <a:schemeClr val="accent2">
                  <a:lumMod val="75000"/>
                </a:schemeClr>
              </a:solidFill>
              <a:latin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77779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err="1"/>
              <a:t>Preguntas</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2267287"/>
          </a:xfrm>
          <a:prstGeom prst="rect">
            <a:avLst/>
          </a:prstGeom>
          <a:noFill/>
        </p:spPr>
        <p:txBody>
          <a:bodyPr wrap="square" rtlCol="0">
            <a:spAutoFit/>
          </a:bodyPr>
          <a:lstStyle/>
          <a:p>
            <a:pPr marL="457200" lvl="0" indent="-457200">
              <a:lnSpc>
                <a:spcPct val="90000"/>
              </a:lnSpc>
              <a:spcBef>
                <a:spcPts val="1000"/>
              </a:spcBef>
              <a:buClr>
                <a:schemeClr val="accent2"/>
              </a:buClr>
              <a:buFont typeface="+mj-lt"/>
              <a:buAutoNum type="arabicPeriod"/>
              <a:defRPr/>
            </a:pPr>
            <a:r>
              <a:rPr lang="es-ES" sz="2400" dirty="0">
                <a:solidFill>
                  <a:srgbClr val="000000"/>
                </a:solidFill>
              </a:rPr>
              <a:t>¿En qué se diferencia la atracción de financiación del crowdfunding?</a:t>
            </a:r>
          </a:p>
          <a:p>
            <a:pPr marL="457200" lvl="0" indent="-457200">
              <a:lnSpc>
                <a:spcPct val="90000"/>
              </a:lnSpc>
              <a:spcBef>
                <a:spcPts val="1000"/>
              </a:spcBef>
              <a:buClr>
                <a:schemeClr val="accent2"/>
              </a:buClr>
              <a:buFont typeface="+mj-lt"/>
              <a:buAutoNum type="arabicPeriod"/>
              <a:defRPr/>
            </a:pPr>
            <a:endParaRPr lang="es-ES" sz="2400" dirty="0">
              <a:solidFill>
                <a:srgbClr val="000000"/>
              </a:solidFill>
            </a:endParaRPr>
          </a:p>
          <a:p>
            <a:pPr marL="457200" lvl="0" indent="-457200">
              <a:lnSpc>
                <a:spcPct val="90000"/>
              </a:lnSpc>
              <a:spcBef>
                <a:spcPts val="1000"/>
              </a:spcBef>
              <a:buClr>
                <a:schemeClr val="accent2"/>
              </a:buClr>
              <a:buFont typeface="+mj-lt"/>
              <a:buAutoNum type="arabicPeriod"/>
              <a:defRPr/>
            </a:pPr>
            <a:r>
              <a:rPr lang="es-ES" sz="2400" dirty="0">
                <a:solidFill>
                  <a:srgbClr val="000000"/>
                </a:solidFill>
              </a:rPr>
              <a:t>Enumere cuatro formas de obtener apoyo para su organización.</a:t>
            </a:r>
          </a:p>
          <a:p>
            <a:pPr marL="457200" lvl="0" indent="-457200">
              <a:lnSpc>
                <a:spcPct val="90000"/>
              </a:lnSpc>
              <a:spcBef>
                <a:spcPts val="1000"/>
              </a:spcBef>
              <a:buClr>
                <a:schemeClr val="accent2"/>
              </a:buClr>
              <a:buFont typeface="+mj-lt"/>
              <a:buAutoNum type="arabicPeriod"/>
              <a:defRPr/>
            </a:pPr>
            <a:endParaRPr lang="es-ES" sz="2400" dirty="0">
              <a:solidFill>
                <a:srgbClr val="000000"/>
              </a:solidFill>
            </a:endParaRPr>
          </a:p>
          <a:p>
            <a:pPr marL="457200" lvl="0" indent="-457200">
              <a:lnSpc>
                <a:spcPct val="90000"/>
              </a:lnSpc>
              <a:spcBef>
                <a:spcPts val="1000"/>
              </a:spcBef>
              <a:buClr>
                <a:schemeClr val="accent2"/>
              </a:buClr>
              <a:buFont typeface="+mj-lt"/>
              <a:buAutoNum type="arabicPeriod"/>
              <a:defRPr/>
            </a:pPr>
            <a:r>
              <a:rPr lang="es-ES" sz="2400" dirty="0">
                <a:solidFill>
                  <a:srgbClr val="000000"/>
                </a:solidFill>
              </a:rPr>
              <a:t>Enumere tres ejemplos de programas de financiación de la UE.</a:t>
            </a:r>
            <a:endParaRPr kumimoji="0" lang="en-GB" sz="2400"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5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FEF066-D03F-C895-ED66-132F518D2C96}"/>
              </a:ext>
            </a:extLst>
          </p:cNvPr>
          <p:cNvSpPr>
            <a:spLocks noGrp="1"/>
          </p:cNvSpPr>
          <p:nvPr>
            <p:ph type="body" sz="quarter" idx="16"/>
          </p:nvPr>
        </p:nvSpPr>
        <p:spPr/>
        <p:txBody>
          <a:bodyPr/>
          <a:lstStyle/>
          <a:p>
            <a:pPr lvl="0">
              <a:defRPr/>
            </a:pPr>
            <a:r>
              <a:rPr lang="en-US" dirty="0" err="1"/>
              <a:t>Financiación</a:t>
            </a:r>
            <a:r>
              <a:rPr lang="en-US" dirty="0"/>
              <a:t> Externa
</a:t>
            </a:r>
            <a:endParaRPr kumimoji="0" lang="en-US" sz="4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B375945B-AC4F-746A-4C75-83A8018AC4A0}"/>
              </a:ext>
            </a:extLst>
          </p:cNvPr>
          <p:cNvSpPr>
            <a:spLocks noGrp="1"/>
          </p:cNvSpPr>
          <p:nvPr>
            <p:ph type="body" sz="quarter" idx="17"/>
          </p:nvPr>
        </p:nvSpPr>
        <p:spPr/>
        <p:txBody>
          <a:bodyPr/>
          <a:lstStyle/>
          <a:p>
            <a:r>
              <a:rPr lang="en-ZA" dirty="0"/>
              <a:t>04</a:t>
            </a:r>
          </a:p>
        </p:txBody>
      </p:sp>
    </p:spTree>
    <p:extLst>
      <p:ext uri="{BB962C8B-B14F-4D97-AF65-F5344CB8AC3E}">
        <p14:creationId xmlns:p14="http://schemas.microsoft.com/office/powerpoint/2010/main" val="16972670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s-ES" dirty="0"/>
              <a:t>Introducción al "</a:t>
            </a:r>
            <a:r>
              <a:rPr lang="es-ES" dirty="0" err="1"/>
              <a:t>Funding</a:t>
            </a:r>
            <a:r>
              <a:rPr lang="es-ES" dirty="0"/>
              <a:t> </a:t>
            </a:r>
            <a:r>
              <a:rPr lang="es-ES" dirty="0" err="1"/>
              <a:t>Mix</a:t>
            </a:r>
            <a:r>
              <a:rPr lang="es-ES" dirty="0"/>
              <a:t>“ de una ONG
</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5311198"/>
          </a:xfrm>
          <a:prstGeom prst="rect">
            <a:avLst/>
          </a:prstGeom>
          <a:noFill/>
        </p:spPr>
        <p:txBody>
          <a:bodyPr wrap="square" rtlCol="0">
            <a:spAutoFit/>
          </a:bodyPr>
          <a:lstStyle/>
          <a:p>
            <a:pPr marL="457200" marR="0" lvl="0" indent="-457200" fontAlgn="auto">
              <a:lnSpc>
                <a:spcPct val="90000"/>
              </a:lnSpc>
              <a:spcBef>
                <a:spcPts val="1000"/>
              </a:spcBef>
              <a:spcAft>
                <a:spcPts val="0"/>
              </a:spcAft>
              <a:buClr>
                <a:srgbClr val="0D9390"/>
              </a:buClr>
              <a:buSzTx/>
              <a:buBlip>
                <a:blip r:embed="rId3"/>
              </a:buBlip>
              <a:tabLst/>
              <a:defRPr/>
            </a:pPr>
            <a:r>
              <a:rPr lang="es-ES" sz="2400" dirty="0">
                <a:solidFill>
                  <a:srgbClr val="000000"/>
                </a:solidFill>
              </a:rPr>
              <a:t>Los presupuestos de las ONG a menudo dependen de una colección de fuentes de financiación externas, incluidas subvenciones y donaciones, y actividades generadoras de ingresos, incluida la inversión.</a:t>
            </a:r>
          </a:p>
          <a:p>
            <a:pPr marL="457200" marR="0" lvl="0" indent="-457200" fontAlgn="auto">
              <a:lnSpc>
                <a:spcPct val="90000"/>
              </a:lnSpc>
              <a:spcBef>
                <a:spcPts val="1000"/>
              </a:spcBef>
              <a:spcAft>
                <a:spcPts val="0"/>
              </a:spcAft>
              <a:buClr>
                <a:srgbClr val="0D9390"/>
              </a:buClr>
              <a:buSzTx/>
              <a:buBlip>
                <a:blip r:embed="rId3"/>
              </a:buBlip>
              <a:tabLst/>
              <a:defRPr/>
            </a:pPr>
            <a:endParaRPr lang="es-ES" sz="2400" dirty="0">
              <a:solidFill>
                <a:srgbClr val="000000"/>
              </a:solidFill>
            </a:endParaRPr>
          </a:p>
          <a:p>
            <a:pPr marL="457200" marR="0" lvl="0" indent="-457200" fontAlgn="auto">
              <a:lnSpc>
                <a:spcPct val="90000"/>
              </a:lnSpc>
              <a:spcBef>
                <a:spcPts val="1000"/>
              </a:spcBef>
              <a:spcAft>
                <a:spcPts val="0"/>
              </a:spcAft>
              <a:buClr>
                <a:srgbClr val="0D9390"/>
              </a:buClr>
              <a:buSzTx/>
              <a:buBlip>
                <a:blip r:embed="rId3"/>
              </a:buBlip>
              <a:tabLst/>
              <a:defRPr/>
            </a:pPr>
            <a:r>
              <a:rPr lang="es-ES" sz="2400" dirty="0">
                <a:solidFill>
                  <a:srgbClr val="000000"/>
                </a:solidFill>
              </a:rPr>
              <a:t>El concepto de una "combinación de financiación" se centra en considerar las fuentes de financiación de los donantes disponibles para las ONG como parte de un continuo, que es la premisa para la estabilidad financiera sostenida de la ONG, sus ofertas y, en última instancia, para quienes se benefician de ellas.</a:t>
            </a:r>
          </a:p>
          <a:p>
            <a:pPr marR="0" lvl="0" fontAlgn="auto">
              <a:lnSpc>
                <a:spcPct val="90000"/>
              </a:lnSpc>
              <a:spcBef>
                <a:spcPts val="1000"/>
              </a:spcBef>
              <a:spcAft>
                <a:spcPts val="0"/>
              </a:spcAft>
              <a:buClr>
                <a:srgbClr val="0D9390"/>
              </a:buClr>
              <a:buSzTx/>
              <a:tabLst/>
              <a:defRPr/>
            </a:pPr>
            <a:endParaRPr lang="en-GB" sz="2400" dirty="0">
              <a:solidFill>
                <a:srgbClr val="000000"/>
              </a:solidFill>
              <a:latin typeface="Calibri" panose="020F0502020204030204"/>
            </a:endParaRPr>
          </a:p>
          <a:p>
            <a:pPr marL="457200" marR="0" lvl="0" indent="-457200" fontAlgn="auto">
              <a:lnSpc>
                <a:spcPct val="90000"/>
              </a:lnSpc>
              <a:spcBef>
                <a:spcPts val="1000"/>
              </a:spcBef>
              <a:spcAft>
                <a:spcPts val="0"/>
              </a:spcAft>
              <a:buClr>
                <a:srgbClr val="0D9390"/>
              </a:buClr>
              <a:buSzTx/>
              <a:buBlip>
                <a:blip r:embed="rId3"/>
              </a:buBlip>
              <a:tabLst/>
              <a:defRPr/>
            </a:pPr>
            <a:r>
              <a:rPr lang="en-GB" sz="2400" b="1" dirty="0" err="1">
                <a:solidFill>
                  <a:prstClr val="black"/>
                </a:solidFill>
                <a:latin typeface="Calibri" panose="020F0502020204030204"/>
              </a:rPr>
              <a:t>Lectura</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https://www.gdrc.org/ngo/funding/funding-mix.html</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pPr marL="457200" marR="0" lvl="0" indent="-457200" fontAlgn="auto">
              <a:lnSpc>
                <a:spcPct val="90000"/>
              </a:lnSpc>
              <a:spcBef>
                <a:spcPts val="1000"/>
              </a:spcBef>
              <a:spcAft>
                <a:spcPts val="0"/>
              </a:spcAft>
              <a:buClr>
                <a:srgbClr val="0D9390"/>
              </a:buClr>
              <a:buSzTx/>
              <a:buBlip>
                <a:blip r:embed="rId3"/>
              </a:buBlip>
              <a:tabLst/>
              <a:defRPr/>
            </a:pPr>
            <a:endParaRPr kumimoji="0" lang="en-GB" sz="2400" b="1"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681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Funding Mix </a:t>
            </a:r>
            <a:r>
              <a:rPr lang="en-GB" dirty="0" err="1"/>
              <a:t>en</a:t>
            </a:r>
            <a:r>
              <a:rPr lang="en-GB" dirty="0"/>
              <a:t> ONGs</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264483"/>
          </a:xfrm>
          <a:prstGeom prst="rect">
            <a:avLst/>
          </a:prstGeom>
          <a:noFill/>
        </p:spPr>
        <p:txBody>
          <a:bodyPr wrap="square" rtlCol="0">
            <a:spAutoFit/>
          </a:bodyPr>
          <a:lstStyle/>
          <a:p>
            <a:pPr marL="457200" marR="0" lvl="0" indent="-457200" fontAlgn="auto">
              <a:lnSpc>
                <a:spcPct val="90000"/>
              </a:lnSpc>
              <a:spcBef>
                <a:spcPts val="1000"/>
              </a:spcBef>
              <a:spcAft>
                <a:spcPts val="0"/>
              </a:spcAft>
              <a:buClr>
                <a:srgbClr val="0D9390"/>
              </a:buClr>
              <a:buSzTx/>
              <a:buBlip>
                <a:blip r:embed="rId3"/>
              </a:buBlip>
              <a:tabLst/>
              <a:defRPr/>
            </a:pPr>
            <a:r>
              <a:rPr lang="es-ES" sz="2400" dirty="0">
                <a:solidFill>
                  <a:srgbClr val="000000"/>
                </a:solidFill>
              </a:rPr>
              <a:t>Una combinación de financiación puede agruparse potencialmente en tres fuentes principales:</a:t>
            </a:r>
          </a:p>
          <a:p>
            <a:pPr marR="0" lvl="0" fontAlgn="auto">
              <a:lnSpc>
                <a:spcPct val="90000"/>
              </a:lnSpc>
              <a:spcBef>
                <a:spcPts val="100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fontAlgn="auto">
              <a:lnSpc>
                <a:spcPct val="90000"/>
              </a:lnSpc>
              <a:spcBef>
                <a:spcPts val="1000"/>
              </a:spcBef>
              <a:spcAft>
                <a:spcPts val="0"/>
              </a:spcAft>
              <a:buClr>
                <a:srgbClr val="0D9390"/>
              </a:buClr>
              <a:buSzTx/>
              <a:buFont typeface="+mj-lt"/>
              <a:buAutoNum type="arabicPeriod"/>
              <a:tabLst/>
              <a:defRPr/>
            </a:pPr>
            <a:r>
              <a:rPr lang="en-GB" sz="2400" b="1" dirty="0" err="1">
                <a:solidFill>
                  <a:schemeClr val="accent2"/>
                </a:solidFill>
              </a:rPr>
              <a:t>Financiación</a:t>
            </a:r>
            <a:r>
              <a:rPr lang="en-GB" sz="2400" b="1" dirty="0">
                <a:solidFill>
                  <a:schemeClr val="accent2"/>
                </a:solidFill>
              </a:rPr>
              <a:t> de </a:t>
            </a:r>
            <a:r>
              <a:rPr lang="en-GB" sz="2400" b="1" dirty="0" err="1">
                <a:solidFill>
                  <a:schemeClr val="accent2"/>
                </a:solidFill>
              </a:rPr>
              <a:t>donantes</a:t>
            </a:r>
            <a:endParaRPr lang="en-GB" sz="2400" b="1" dirty="0">
              <a:solidFill>
                <a:schemeClr val="accent2"/>
              </a:solidFill>
            </a:endParaRPr>
          </a:p>
          <a:p>
            <a:pPr marL="457200" marR="0" lvl="0" indent="-457200" fontAlgn="auto">
              <a:lnSpc>
                <a:spcPct val="90000"/>
              </a:lnSpc>
              <a:spcBef>
                <a:spcPts val="1000"/>
              </a:spcBef>
              <a:spcAft>
                <a:spcPts val="0"/>
              </a:spcAft>
              <a:buClr>
                <a:srgbClr val="0D9390"/>
              </a:buClr>
              <a:buSzTx/>
              <a:buFont typeface="+mj-lt"/>
              <a:buAutoNum type="arabicPeriod"/>
              <a:tabLst/>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fontAlgn="auto">
              <a:lnSpc>
                <a:spcPct val="90000"/>
              </a:lnSpc>
              <a:spcBef>
                <a:spcPts val="1000"/>
              </a:spcBef>
              <a:spcAft>
                <a:spcPts val="0"/>
              </a:spcAft>
              <a:buClr>
                <a:srgbClr val="0D9390"/>
              </a:buClr>
              <a:buSzTx/>
              <a:buFont typeface="Arial" panose="020B0604020202020204" pitchFamily="34" charset="0"/>
              <a:buChar char="•"/>
              <a:tabLst/>
              <a:defRPr/>
            </a:pPr>
            <a:r>
              <a:rPr lang="es-ES" sz="2400" dirty="0">
                <a:solidFill>
                  <a:srgbClr val="000000"/>
                </a:solidFill>
              </a:rPr>
              <a:t>Estas fuentes pueden incluir donaciones, financiación de proyectos, financiación colectiva en línea, eventos de recaudación de fondos, etc. que suelen ser específicos del proyecto.</a:t>
            </a:r>
            <a:endParaRPr kumimoji="0" lang="en-GB" sz="2400" b="1"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28066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Funding Mix </a:t>
            </a:r>
            <a:r>
              <a:rPr lang="en-GB" dirty="0" err="1"/>
              <a:t>en</a:t>
            </a:r>
            <a:r>
              <a:rPr lang="en-GB" dirty="0"/>
              <a:t> ONGs</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2065784"/>
            <a:ext cx="10397575" cy="3264483"/>
          </a:xfrm>
          <a:prstGeom prst="rect">
            <a:avLst/>
          </a:prstGeom>
          <a:noFill/>
        </p:spPr>
        <p:txBody>
          <a:bodyPr wrap="square" rtlCol="0">
            <a:spAutoFit/>
          </a:bodyPr>
          <a:lstStyle/>
          <a:p>
            <a:pPr marL="457200" indent="-457200">
              <a:lnSpc>
                <a:spcPct val="90000"/>
              </a:lnSpc>
              <a:spcBef>
                <a:spcPts val="1000"/>
              </a:spcBef>
              <a:buClr>
                <a:srgbClr val="0D9390"/>
              </a:buClr>
              <a:buFont typeface="+mj-lt"/>
              <a:buAutoNum type="arabicPeriod" startAt="2"/>
              <a:defRPr/>
            </a:pPr>
            <a:r>
              <a:rPr lang="en-GB" sz="2400" b="1" dirty="0" err="1">
                <a:solidFill>
                  <a:schemeClr val="accent2"/>
                </a:solidFill>
              </a:rPr>
              <a:t>Actividades</a:t>
            </a:r>
            <a:r>
              <a:rPr lang="en-GB" sz="2400" b="1" dirty="0">
                <a:solidFill>
                  <a:schemeClr val="accent2"/>
                </a:solidFill>
              </a:rPr>
              <a:t> </a:t>
            </a:r>
            <a:r>
              <a:rPr lang="en-GB" sz="2400" b="1" dirty="0" err="1">
                <a:solidFill>
                  <a:schemeClr val="accent2"/>
                </a:solidFill>
              </a:rPr>
              <a:t>generadoras</a:t>
            </a:r>
            <a:r>
              <a:rPr lang="en-GB" sz="2400" b="1" dirty="0">
                <a:solidFill>
                  <a:schemeClr val="accent2"/>
                </a:solidFill>
              </a:rPr>
              <a:t> de </a:t>
            </a:r>
            <a:r>
              <a:rPr lang="en-GB" sz="2400" b="1" dirty="0" err="1">
                <a:solidFill>
                  <a:schemeClr val="accent2"/>
                </a:solidFill>
              </a:rPr>
              <a:t>ingresos</a:t>
            </a:r>
            <a:endParaRPr lang="en-GB" sz="2400" b="1" dirty="0">
              <a:solidFill>
                <a:schemeClr val="accent2"/>
              </a:solidFill>
            </a:endParaRPr>
          </a:p>
          <a:p>
            <a:pPr>
              <a:lnSpc>
                <a:spcPct val="90000"/>
              </a:lnSpc>
              <a:spcBef>
                <a:spcPts val="1000"/>
              </a:spcBef>
              <a:buClr>
                <a:srgbClr val="0D9390"/>
              </a:buClr>
              <a:defRPr/>
            </a:pPr>
            <a:endParaRPr lang="en-GB" sz="2400" b="1" dirty="0">
              <a:solidFill>
                <a:schemeClr val="accent2"/>
              </a:solidFill>
              <a:latin typeface="Calibri" panose="020F0502020204030204"/>
            </a:endParaRPr>
          </a:p>
          <a:p>
            <a:pPr marL="457200" marR="0" lvl="0" indent="-457200" fontAlgn="auto">
              <a:lnSpc>
                <a:spcPct val="90000"/>
              </a:lnSpc>
              <a:spcBef>
                <a:spcPts val="1000"/>
              </a:spcBef>
              <a:spcAft>
                <a:spcPts val="0"/>
              </a:spcAft>
              <a:buClr>
                <a:srgbClr val="0D9390"/>
              </a:buClr>
              <a:buSzTx/>
              <a:buFont typeface="Arial" panose="020B0604020202020204" pitchFamily="34" charset="0"/>
              <a:buChar char="•"/>
              <a:tabLst/>
              <a:defRPr/>
            </a:pPr>
            <a:r>
              <a:rPr lang="es-ES" sz="2400" dirty="0">
                <a:solidFill>
                  <a:srgbClr val="000000"/>
                </a:solidFill>
              </a:rPr>
              <a:t>Estas fuentes pueden incluir cuotas de membresía o suscripción, publicaciones, venta de productos, contribuciones en especie, incluido el tiempo del personal voluntario, capacitación y consultoría, etc., que generalmente son genéricas o no específicas del proyecto.</a:t>
            </a:r>
            <a:endPar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59681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Funding Mix </a:t>
            </a:r>
            <a:r>
              <a:rPr lang="en-GB" dirty="0" err="1"/>
              <a:t>en</a:t>
            </a:r>
            <a:r>
              <a:rPr lang="en-GB" dirty="0"/>
              <a:t> ONGs</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2932085"/>
          </a:xfrm>
          <a:prstGeom prst="rect">
            <a:avLst/>
          </a:prstGeom>
          <a:noFill/>
        </p:spPr>
        <p:txBody>
          <a:bodyPr wrap="square" rtlCol="0">
            <a:spAutoFit/>
          </a:bodyPr>
          <a:lstStyle/>
          <a:p>
            <a:pPr marR="0" lvl="0" fontAlgn="auto">
              <a:lnSpc>
                <a:spcPct val="90000"/>
              </a:lnSpc>
              <a:spcBef>
                <a:spcPts val="1000"/>
              </a:spcBef>
              <a:spcAft>
                <a:spcPts val="0"/>
              </a:spcAft>
              <a:buClr>
                <a:srgbClr val="0D9390"/>
              </a:buClr>
              <a:buSzTx/>
              <a:tabLst/>
              <a:defRPr/>
            </a:pPr>
            <a:endPar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fontAlgn="auto">
              <a:lnSpc>
                <a:spcPct val="90000"/>
              </a:lnSpc>
              <a:spcBef>
                <a:spcPts val="1000"/>
              </a:spcBef>
              <a:spcAft>
                <a:spcPts val="0"/>
              </a:spcAft>
              <a:buClr>
                <a:srgbClr val="0D9390"/>
              </a:buClr>
              <a:buSzTx/>
              <a:buFont typeface="+mj-lt"/>
              <a:buAutoNum type="arabicPeriod" startAt="3"/>
              <a:tabLst/>
              <a:defRPr/>
            </a:pPr>
            <a:r>
              <a:rPr lang="en-GB" sz="2400" b="1" dirty="0" err="1">
                <a:solidFill>
                  <a:schemeClr val="accent2"/>
                </a:solidFill>
              </a:rPr>
              <a:t>Inversiones</a:t>
            </a:r>
            <a:endParaRPr lang="en-GB" sz="2400" b="1" dirty="0">
              <a:solidFill>
                <a:schemeClr val="accent2"/>
              </a:solidFill>
              <a:latin typeface="Calibri" panose="020F0502020204030204"/>
            </a:endParaRPr>
          </a:p>
          <a:p>
            <a:pPr marL="457200" marR="0" lvl="0" indent="-457200" fontAlgn="auto">
              <a:lnSpc>
                <a:spcPct val="90000"/>
              </a:lnSpc>
              <a:spcBef>
                <a:spcPts val="1000"/>
              </a:spcBef>
              <a:spcAft>
                <a:spcPts val="0"/>
              </a:spcAft>
              <a:buClr>
                <a:srgbClr val="0D9390"/>
              </a:buClr>
              <a:buSzTx/>
              <a:buFont typeface="+mj-lt"/>
              <a:buAutoNum type="arabicPeriod" startAt="3"/>
              <a:tabLst/>
              <a:defRPr/>
            </a:pPr>
            <a:endParaRPr lang="en-GB" sz="2400" b="1" dirty="0">
              <a:solidFill>
                <a:schemeClr val="accent2"/>
              </a:solidFill>
              <a:latin typeface="Calibri" panose="020F0502020204030204"/>
            </a:endParaRPr>
          </a:p>
          <a:p>
            <a:pPr marL="457200" marR="0" lvl="0" indent="-457200" fontAlgn="auto">
              <a:lnSpc>
                <a:spcPct val="90000"/>
              </a:lnSpc>
              <a:spcBef>
                <a:spcPts val="1000"/>
              </a:spcBef>
              <a:spcAft>
                <a:spcPts val="0"/>
              </a:spcAft>
              <a:buClr>
                <a:srgbClr val="0D9390"/>
              </a:buClr>
              <a:buSzTx/>
              <a:buFont typeface="Arial" panose="020B0604020202020204" pitchFamily="34" charset="0"/>
              <a:buChar char="•"/>
              <a:tabLst/>
              <a:defRPr/>
            </a:pPr>
            <a:r>
              <a:rPr lang="es-ES" sz="2400" dirty="0">
                <a:solidFill>
                  <a:srgbClr val="000000"/>
                </a:solidFill>
              </a:rPr>
              <a:t>Estas fuentes pueden incluir depósitos fijos, inversiones financieras, fondos fiduciarios, fondos de dotación que generalmente son genéricos o no específicos del proyecto.</a:t>
            </a:r>
            <a:endParaRPr kumimoji="0" lang="en-GB" sz="2400" b="1"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713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Funding Mix </a:t>
            </a:r>
            <a:r>
              <a:rPr lang="en-GB" dirty="0" err="1"/>
              <a:t>en</a:t>
            </a:r>
            <a:r>
              <a:rPr lang="en-GB" dirty="0"/>
              <a:t> ONGs</a:t>
            </a:r>
          </a:p>
        </p:txBody>
      </p:sp>
      <p:pic>
        <p:nvPicPr>
          <p:cNvPr id="5" name="Picture 4" descr="https://www.gdrc.org/ngo/funding/Image1.jpg">
            <a:extLst>
              <a:ext uri="{FF2B5EF4-FFF2-40B4-BE49-F238E27FC236}">
                <a16:creationId xmlns:a16="http://schemas.microsoft.com/office/drawing/2014/main" id="{D92F64BC-3E86-3143-53DB-AE1EB8B76DBB}"/>
              </a:ext>
            </a:extLst>
          </p:cNvPr>
          <p:cNvPicPr/>
          <p:nvPr/>
        </p:nvPicPr>
        <p:blipFill>
          <a:blip r:embed="rId3">
            <a:grayscl/>
            <a:extLst>
              <a:ext uri="{28A0092B-C50C-407E-A947-70E740481C1C}">
                <a14:useLocalDpi xmlns:a14="http://schemas.microsoft.com/office/drawing/2010/main" val="0"/>
              </a:ext>
            </a:extLst>
          </a:blip>
          <a:srcRect/>
          <a:stretch>
            <a:fillRect/>
          </a:stretch>
        </p:blipFill>
        <p:spPr bwMode="auto">
          <a:xfrm>
            <a:off x="798380" y="1763485"/>
            <a:ext cx="10595237" cy="4135639"/>
          </a:xfrm>
          <a:prstGeom prst="rect">
            <a:avLst/>
          </a:prstGeom>
          <a:noFill/>
          <a:ln>
            <a:noFill/>
          </a:ln>
        </p:spPr>
      </p:pic>
    </p:spTree>
    <p:extLst>
      <p:ext uri="{BB962C8B-B14F-4D97-AF65-F5344CB8AC3E}">
        <p14:creationId xmlns:p14="http://schemas.microsoft.com/office/powerpoint/2010/main" val="237631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Funding Mix </a:t>
            </a:r>
            <a:r>
              <a:rPr lang="en-GB" dirty="0" err="1"/>
              <a:t>en</a:t>
            </a:r>
            <a:r>
              <a:rPr lang="en-GB" dirty="0"/>
              <a:t> ONGs</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1089529"/>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s-ES" sz="2400" dirty="0">
                <a:solidFill>
                  <a:srgbClr val="000000"/>
                </a:solidFill>
              </a:rPr>
              <a:t>La construcción de una relación fructífera y beneficiosa entre las ONG y las agencias donantes depende en gran medida de que cada uno trate de comprender las metas y objetivos del otro.</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40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E30AFF-C6AD-2AE6-A36A-21916FC5129F}"/>
              </a:ext>
            </a:extLst>
          </p:cNvPr>
          <p:cNvSpPr>
            <a:spLocks noGrp="1"/>
          </p:cNvSpPr>
          <p:nvPr>
            <p:ph type="body" sz="quarter" idx="18"/>
          </p:nvPr>
        </p:nvSpPr>
        <p:spPr/>
        <p:txBody>
          <a:bodyPr/>
          <a:lstStyle/>
          <a:p>
            <a:pPr marL="342900" lvl="0" indent="-342900" fontAlgn="base">
              <a:lnSpc>
                <a:spcPct val="120000"/>
              </a:lnSpc>
              <a:spcBef>
                <a:spcPts val="0"/>
              </a:spcBef>
              <a:buClr>
                <a:schemeClr val="accent2"/>
              </a:buClr>
              <a:buFont typeface="Arial" panose="020B0604020202020204" pitchFamily="34" charset="0"/>
              <a:buChar char="•"/>
              <a:tabLst>
                <a:tab pos="457200" algn="l"/>
              </a:tabLst>
              <a:defRPr/>
            </a:pPr>
            <a:r>
              <a:rPr lang="es-ES" u="sng" dirty="0">
                <a:latin typeface="Calibri" panose="020F0502020204030204" pitchFamily="34" charset="0"/>
                <a:ea typeface="Times New Roman" panose="02020603050405020304" pitchFamily="18" charset="0"/>
                <a:cs typeface="Calibri" panose="020F0502020204030204" pitchFamily="34" charset="0"/>
              </a:rPr>
              <a:t>Previsión de ventas</a:t>
            </a:r>
          </a:p>
          <a:p>
            <a:pPr marL="342900" lvl="0" indent="-342900" fontAlgn="base">
              <a:lnSpc>
                <a:spcPct val="120000"/>
              </a:lnSpc>
              <a:spcBef>
                <a:spcPts val="0"/>
              </a:spcBef>
              <a:buClr>
                <a:schemeClr val="accent2"/>
              </a:buClr>
              <a:buFont typeface="Arial" panose="020B0604020202020204" pitchFamily="34" charset="0"/>
              <a:buChar char="•"/>
              <a:tabLst>
                <a:tab pos="457200" algn="l"/>
              </a:tabLst>
              <a:defRPr/>
            </a:pPr>
            <a:endParaRPr lang="es-ES" u="sng" dirty="0">
              <a:latin typeface="Calibri" panose="020F0502020204030204" pitchFamily="34" charset="0"/>
              <a:ea typeface="Times New Roman" panose="02020603050405020304" pitchFamily="18" charset="0"/>
              <a:cs typeface="Calibri" panose="020F0502020204030204" pitchFamily="34" charset="0"/>
            </a:endParaRPr>
          </a:p>
          <a:p>
            <a:pPr marL="342900" lvl="0" indent="-342900" fontAlgn="base">
              <a:lnSpc>
                <a:spcPct val="120000"/>
              </a:lnSpc>
              <a:spcBef>
                <a:spcPts val="0"/>
              </a:spcBef>
              <a:buClr>
                <a:schemeClr val="accent2"/>
              </a:buClr>
              <a:buFont typeface="Arial" panose="020B0604020202020204" pitchFamily="34" charset="0"/>
              <a:buChar char="•"/>
              <a:tabLst>
                <a:tab pos="457200" algn="l"/>
              </a:tabLst>
              <a:defRPr/>
            </a:pPr>
            <a:r>
              <a:rPr lang="es-ES" u="sng" dirty="0">
                <a:latin typeface="Calibri" panose="020F0502020204030204" pitchFamily="34" charset="0"/>
                <a:ea typeface="Times New Roman" panose="02020603050405020304" pitchFamily="18" charset="0"/>
                <a:cs typeface="Calibri" panose="020F0502020204030204" pitchFamily="34" charset="0"/>
              </a:rPr>
              <a:t>Plan de personal</a:t>
            </a:r>
          </a:p>
          <a:p>
            <a:pPr marL="342900" lvl="0" indent="-342900" fontAlgn="base">
              <a:lnSpc>
                <a:spcPct val="120000"/>
              </a:lnSpc>
              <a:spcBef>
                <a:spcPts val="0"/>
              </a:spcBef>
              <a:buClr>
                <a:schemeClr val="accent2"/>
              </a:buClr>
              <a:buFont typeface="Arial" panose="020B0604020202020204" pitchFamily="34" charset="0"/>
              <a:buChar char="•"/>
              <a:tabLst>
                <a:tab pos="457200" algn="l"/>
              </a:tabLst>
              <a:defRPr/>
            </a:pPr>
            <a:endParaRPr lang="es-ES" u="sng" dirty="0">
              <a:latin typeface="Calibri" panose="020F0502020204030204" pitchFamily="34" charset="0"/>
              <a:ea typeface="Times New Roman" panose="02020603050405020304" pitchFamily="18" charset="0"/>
              <a:cs typeface="Calibri" panose="020F0502020204030204" pitchFamily="34" charset="0"/>
            </a:endParaRPr>
          </a:p>
          <a:p>
            <a:pPr marL="342900" lvl="0" indent="-342900" fontAlgn="base">
              <a:lnSpc>
                <a:spcPct val="120000"/>
              </a:lnSpc>
              <a:spcBef>
                <a:spcPts val="0"/>
              </a:spcBef>
              <a:buClr>
                <a:schemeClr val="accent2"/>
              </a:buClr>
              <a:buFont typeface="Arial" panose="020B0604020202020204" pitchFamily="34" charset="0"/>
              <a:buChar char="•"/>
              <a:tabLst>
                <a:tab pos="457200" algn="l"/>
              </a:tabLst>
              <a:defRPr/>
            </a:pPr>
            <a:r>
              <a:rPr lang="es-ES" u="sng" dirty="0">
                <a:latin typeface="Calibri" panose="020F0502020204030204" pitchFamily="34" charset="0"/>
                <a:ea typeface="Times New Roman" panose="02020603050405020304" pitchFamily="18" charset="0"/>
                <a:cs typeface="Calibri" panose="020F0502020204030204" pitchFamily="34" charset="0"/>
              </a:rPr>
              <a:t>Ratios de negocio y análisis de punto de equilibrio</a:t>
            </a:r>
            <a:endParaRPr kumimoji="0" lang="en-GB" b="1" i="0" u="sng" strike="noStrike" kern="1200" cap="none" spc="0" normalizeH="0" baseline="0" noProof="0" dirty="0">
              <a:ln>
                <a:noFill/>
              </a:ln>
              <a:solidFill>
                <a:srgbClr val="0D9390"/>
              </a:solidFill>
              <a:effectLst/>
              <a:uLnTx/>
              <a:uFillTx/>
              <a:latin typeface="Calibri" panose="020F0502020204030204"/>
            </a:endParaRPr>
          </a:p>
          <a:p>
            <a:endParaRPr lang="en-ZA" dirty="0"/>
          </a:p>
        </p:txBody>
      </p:sp>
      <p:sp>
        <p:nvSpPr>
          <p:cNvPr id="3" name="Text Placeholder 2">
            <a:extLst>
              <a:ext uri="{FF2B5EF4-FFF2-40B4-BE49-F238E27FC236}">
                <a16:creationId xmlns:a16="http://schemas.microsoft.com/office/drawing/2014/main" id="{AAB71B34-02ED-22CF-4672-58BBE5AF15BB}"/>
              </a:ext>
            </a:extLst>
          </p:cNvPr>
          <p:cNvSpPr>
            <a:spLocks noGrp="1"/>
          </p:cNvSpPr>
          <p:nvPr>
            <p:ph type="body" sz="quarter" idx="16"/>
          </p:nvPr>
        </p:nvSpPr>
        <p:spPr/>
        <p:txBody>
          <a:bodyPr/>
          <a:lstStyle/>
          <a:p>
            <a:r>
              <a:rPr lang="es-ES" dirty="0"/>
              <a:t>Componentes de un Plan Financiero
</a:t>
            </a:r>
            <a:endParaRPr lang="en-GB" dirty="0"/>
          </a:p>
        </p:txBody>
      </p:sp>
      <p:pic>
        <p:nvPicPr>
          <p:cNvPr id="6" name="Picture Placeholder 5" descr="Magnifying glass showing decling performance">
            <a:hlinkClick r:id="rId2" action="ppaction://hlinkfile"/>
            <a:extLst>
              <a:ext uri="{FF2B5EF4-FFF2-40B4-BE49-F238E27FC236}">
                <a16:creationId xmlns:a16="http://schemas.microsoft.com/office/drawing/2014/main" id="{9D54D606-55D0-E35E-2EBE-C459B016AD86}"/>
              </a:ext>
            </a:extLst>
          </p:cNvPr>
          <p:cNvPicPr>
            <a:picLocks noGrp="1" noChangeAspect="1"/>
          </p:cNvPicPr>
          <p:nvPr>
            <p:ph type="pic" sz="quarter" idx="10"/>
          </p:nvPr>
        </p:nvPicPr>
        <p:blipFill>
          <a:blip r:embed="rId3">
            <a:grayscl/>
          </a:blip>
          <a:srcRect l="6305" r="6305"/>
          <a:stretch>
            <a:fillRect/>
          </a:stretch>
        </p:blipFill>
        <p:spPr/>
      </p:pic>
    </p:spTree>
    <p:extLst>
      <p:ext uri="{BB962C8B-B14F-4D97-AF65-F5344CB8AC3E}">
        <p14:creationId xmlns:p14="http://schemas.microsoft.com/office/powerpoint/2010/main" val="305941550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Funding Mix </a:t>
            </a:r>
            <a:r>
              <a:rPr lang="en-GB" dirty="0" err="1"/>
              <a:t>en</a:t>
            </a:r>
            <a:r>
              <a:rPr lang="en-GB" dirty="0"/>
              <a:t> ONGs</a:t>
            </a:r>
          </a:p>
        </p:txBody>
      </p:sp>
      <p:pic>
        <p:nvPicPr>
          <p:cNvPr id="5" name="Picture 4" descr="https://www.gdrc.org/ngo/funding/Image2.jpg">
            <a:extLst>
              <a:ext uri="{FF2B5EF4-FFF2-40B4-BE49-F238E27FC236}">
                <a16:creationId xmlns:a16="http://schemas.microsoft.com/office/drawing/2014/main" id="{2568E08A-3D1C-A006-9265-E1208F2C4844}"/>
              </a:ext>
            </a:extLst>
          </p:cNvPr>
          <p:cNvPicPr/>
          <p:nvPr/>
        </p:nvPicPr>
        <p:blipFill rotWithShape="1">
          <a:blip r:embed="rId3">
            <a:grayscl/>
            <a:extLst>
              <a:ext uri="{28A0092B-C50C-407E-A947-70E740481C1C}">
                <a14:useLocalDpi xmlns:a14="http://schemas.microsoft.com/office/drawing/2010/main" val="0"/>
              </a:ext>
            </a:extLst>
          </a:blip>
          <a:srcRect r="3437" b="3574"/>
          <a:stretch/>
        </p:blipFill>
        <p:spPr bwMode="auto">
          <a:xfrm>
            <a:off x="2525979" y="1583871"/>
            <a:ext cx="7140040" cy="4376058"/>
          </a:xfrm>
          <a:prstGeom prst="rect">
            <a:avLst/>
          </a:prstGeom>
          <a:noFill/>
          <a:ln>
            <a:noFill/>
          </a:ln>
        </p:spPr>
      </p:pic>
    </p:spTree>
    <p:extLst>
      <p:ext uri="{BB962C8B-B14F-4D97-AF65-F5344CB8AC3E}">
        <p14:creationId xmlns:p14="http://schemas.microsoft.com/office/powerpoint/2010/main" val="307582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Funding Mix </a:t>
            </a:r>
            <a:r>
              <a:rPr lang="en-GB" dirty="0" err="1"/>
              <a:t>en</a:t>
            </a:r>
            <a:r>
              <a:rPr lang="en-GB" dirty="0"/>
              <a:t> ONGs</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3264483"/>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n-GB" sz="2400" b="1" dirty="0" err="1">
                <a:solidFill>
                  <a:schemeClr val="accent2"/>
                </a:solidFill>
              </a:rPr>
              <a:t>Centrado</a:t>
            </a:r>
            <a:r>
              <a:rPr lang="en-GB" sz="2400" b="1" dirty="0">
                <a:solidFill>
                  <a:schemeClr val="accent2"/>
                </a:solidFill>
              </a:rPr>
              <a:t> </a:t>
            </a:r>
            <a:r>
              <a:rPr lang="en-GB" sz="2400" b="1" dirty="0" err="1">
                <a:solidFill>
                  <a:schemeClr val="accent2"/>
                </a:solidFill>
              </a:rPr>
              <a:t>en</a:t>
            </a:r>
            <a:r>
              <a:rPr lang="en-GB" sz="2400" b="1" dirty="0">
                <a:solidFill>
                  <a:schemeClr val="accent2"/>
                </a:solidFill>
              </a:rPr>
              <a:t> </a:t>
            </a:r>
            <a:r>
              <a:rPr lang="en-GB" sz="2400" b="1" dirty="0" err="1">
                <a:solidFill>
                  <a:schemeClr val="accent2"/>
                </a:solidFill>
              </a:rPr>
              <a:t>el</a:t>
            </a:r>
            <a:r>
              <a:rPr lang="en-GB" sz="2400" b="1" dirty="0">
                <a:solidFill>
                  <a:schemeClr val="accent2"/>
                </a:solidFill>
              </a:rPr>
              <a:t> </a:t>
            </a:r>
            <a:r>
              <a:rPr lang="en-GB" sz="2400" b="1" dirty="0" err="1">
                <a:solidFill>
                  <a:schemeClr val="accent2"/>
                </a:solidFill>
              </a:rPr>
              <a:t>donante</a:t>
            </a:r>
            <a:r>
              <a:rPr lang="en-GB" sz="2400" b="1" dirty="0">
                <a:solidFill>
                  <a:schemeClr val="accent2"/>
                </a:solidFill>
              </a:rPr>
              <a:t>: </a:t>
            </a:r>
          </a:p>
          <a:p>
            <a:pPr lvl="0">
              <a:lnSpc>
                <a:spcPct val="90000"/>
              </a:lnSpc>
              <a:spcBef>
                <a:spcPts val="1000"/>
              </a:spcBef>
              <a:buClr>
                <a:srgbClr val="0D9390"/>
              </a:buClr>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lvl="0" indent="-457200">
              <a:lnSpc>
                <a:spcPct val="90000"/>
              </a:lnSpc>
              <a:spcBef>
                <a:spcPts val="1000"/>
              </a:spcBef>
              <a:buClr>
                <a:srgbClr val="0D9390"/>
              </a:buClr>
              <a:buFont typeface="Arial" panose="020B0604020202020204" pitchFamily="34" charset="0"/>
              <a:buChar char="•"/>
              <a:defRPr/>
            </a:pPr>
            <a:r>
              <a:rPr lang="es-ES" sz="2400" dirty="0">
                <a:solidFill>
                  <a:srgbClr val="000000"/>
                </a:solidFill>
              </a:rPr>
              <a:t>Es importante entender que las </a:t>
            </a:r>
            <a:r>
              <a:rPr lang="es-ES" sz="2400" dirty="0" err="1">
                <a:solidFill>
                  <a:srgbClr val="000000"/>
                </a:solidFill>
              </a:rPr>
              <a:t>ONGs</a:t>
            </a:r>
            <a:r>
              <a:rPr lang="es-ES" sz="2400" dirty="0">
                <a:solidFill>
                  <a:srgbClr val="000000"/>
                </a:solidFill>
              </a:rPr>
              <a:t> deben ayudar a los donantes a comprender sus propios desafíos de recaudación de fondos y tratar de financiar sus necesidades específicas. </a:t>
            </a:r>
          </a:p>
          <a:p>
            <a:pPr marL="457200" lvl="0" indent="-457200">
              <a:lnSpc>
                <a:spcPct val="90000"/>
              </a:lnSpc>
              <a:spcBef>
                <a:spcPts val="1000"/>
              </a:spcBef>
              <a:buClr>
                <a:srgbClr val="0D9390"/>
              </a:buClr>
              <a:buFont typeface="Arial" panose="020B0604020202020204" pitchFamily="34" charset="0"/>
              <a:buChar char="•"/>
              <a:defRPr/>
            </a:pPr>
            <a:endParaRPr lang="es-ES" sz="2400" dirty="0">
              <a:solidFill>
                <a:srgbClr val="000000"/>
              </a:solidFill>
            </a:endParaRPr>
          </a:p>
          <a:p>
            <a:pPr marL="457200" lvl="0" indent="-457200">
              <a:lnSpc>
                <a:spcPct val="90000"/>
              </a:lnSpc>
              <a:spcBef>
                <a:spcPts val="1000"/>
              </a:spcBef>
              <a:buClr>
                <a:srgbClr val="0D9390"/>
              </a:buClr>
              <a:buFont typeface="Arial" panose="020B0604020202020204" pitchFamily="34" charset="0"/>
              <a:buChar char="•"/>
              <a:defRPr/>
            </a:pPr>
            <a:r>
              <a:rPr lang="es-ES" sz="2400" dirty="0">
                <a:solidFill>
                  <a:srgbClr val="000000"/>
                </a:solidFill>
              </a:rPr>
              <a:t>Las </a:t>
            </a:r>
            <a:r>
              <a:rPr lang="es-ES" sz="2400" dirty="0" err="1">
                <a:solidFill>
                  <a:srgbClr val="000000"/>
                </a:solidFill>
              </a:rPr>
              <a:t>ONGs</a:t>
            </a:r>
            <a:r>
              <a:rPr lang="es-ES" sz="2400" dirty="0">
                <a:solidFill>
                  <a:srgbClr val="000000"/>
                </a:solidFill>
              </a:rPr>
              <a:t> tendrían que ir más allá de las prioridades y temas de financiación de un donante y establecer asociaciones amplias con sus donantes.</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264164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Funding Mix </a:t>
            </a:r>
            <a:r>
              <a:rPr lang="en-GB" dirty="0" err="1"/>
              <a:t>en</a:t>
            </a:r>
            <a:r>
              <a:rPr lang="en-GB" dirty="0"/>
              <a:t> ONGs</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2343206"/>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n-GB" sz="2400" b="1" dirty="0" err="1">
                <a:solidFill>
                  <a:schemeClr val="accent2"/>
                </a:solidFill>
              </a:rPr>
              <a:t>Centrado</a:t>
            </a:r>
            <a:r>
              <a:rPr lang="en-GB" sz="2400" b="1" dirty="0">
                <a:solidFill>
                  <a:schemeClr val="accent2"/>
                </a:solidFill>
              </a:rPr>
              <a:t> </a:t>
            </a:r>
            <a:r>
              <a:rPr lang="en-GB" sz="2400" b="1" dirty="0" err="1">
                <a:solidFill>
                  <a:schemeClr val="accent2"/>
                </a:solidFill>
              </a:rPr>
              <a:t>en</a:t>
            </a:r>
            <a:r>
              <a:rPr lang="en-GB" sz="2400" b="1" dirty="0">
                <a:solidFill>
                  <a:schemeClr val="accent2"/>
                </a:solidFill>
              </a:rPr>
              <a:t> las ONGs:</a:t>
            </a:r>
          </a:p>
          <a:p>
            <a:pPr lvl="0">
              <a:lnSpc>
                <a:spcPct val="90000"/>
              </a:lnSpc>
              <a:spcBef>
                <a:spcPts val="1000"/>
              </a:spcBef>
              <a:buClr>
                <a:srgbClr val="0D9390"/>
              </a:buClr>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lvl="0" indent="-457200">
              <a:lnSpc>
                <a:spcPct val="90000"/>
              </a:lnSpc>
              <a:spcBef>
                <a:spcPts val="1000"/>
              </a:spcBef>
              <a:buClr>
                <a:srgbClr val="0D9390"/>
              </a:buClr>
              <a:buFont typeface="Arial" panose="020B0604020202020204" pitchFamily="34" charset="0"/>
              <a:buChar char="•"/>
              <a:defRPr/>
            </a:pPr>
            <a:r>
              <a:rPr lang="es-ES" sz="2400" dirty="0">
                <a:solidFill>
                  <a:srgbClr val="000000"/>
                </a:solidFill>
              </a:rPr>
              <a:t>Por otro lado, las </a:t>
            </a:r>
            <a:r>
              <a:rPr lang="es-ES" sz="2400" dirty="0" err="1">
                <a:solidFill>
                  <a:srgbClr val="000000"/>
                </a:solidFill>
              </a:rPr>
              <a:t>ONGs</a:t>
            </a:r>
            <a:r>
              <a:rPr lang="es-ES" sz="2400" dirty="0">
                <a:solidFill>
                  <a:srgbClr val="000000"/>
                </a:solidFill>
              </a:rPr>
              <a:t> que buscan fondos de donantes deben aclarar y alinear/vincular sus necesidades con prioridades y temas específicos de los donantes, y no enviar una solicitud genérica de fondos que sea la misma para todos los donantes. </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19710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Funding Mix </a:t>
            </a:r>
            <a:r>
              <a:rPr lang="en-GB" dirty="0" err="1"/>
              <a:t>en</a:t>
            </a:r>
            <a:r>
              <a:rPr lang="en-GB" dirty="0"/>
              <a:t> ONGs</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2675604"/>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s-ES" sz="2400" dirty="0">
                <a:solidFill>
                  <a:srgbClr val="000000"/>
                </a:solidFill>
              </a:rPr>
              <a:t>El proceso de búsqueda de fondos basados en donantes es una calle de doble sentido. Las </a:t>
            </a:r>
            <a:r>
              <a:rPr lang="es-ES" sz="2400" dirty="0" err="1">
                <a:solidFill>
                  <a:srgbClr val="000000"/>
                </a:solidFill>
              </a:rPr>
              <a:t>ONGs</a:t>
            </a:r>
            <a:r>
              <a:rPr lang="es-ES" sz="2400" dirty="0">
                <a:solidFill>
                  <a:srgbClr val="000000"/>
                </a:solidFill>
              </a:rPr>
              <a:t> deben tener en cuenta que los propios donantes tienen que recaudar fondos de fuentes individuales, corporativas o públicas. </a:t>
            </a:r>
          </a:p>
          <a:p>
            <a:pPr marL="457200" lvl="0" indent="-457200">
              <a:lnSpc>
                <a:spcPct val="90000"/>
              </a:lnSpc>
              <a:spcBef>
                <a:spcPts val="1000"/>
              </a:spcBef>
              <a:buClr>
                <a:srgbClr val="0D9390"/>
              </a:buClr>
              <a:buBlip>
                <a:blip r:embed="rId3"/>
              </a:buBlip>
              <a:defRPr/>
            </a:pPr>
            <a:endParaRPr lang="es-ES" sz="2400" dirty="0">
              <a:solidFill>
                <a:srgbClr val="000000"/>
              </a:solidFill>
            </a:endParaRPr>
          </a:p>
          <a:p>
            <a:pPr marL="457200" lvl="0" indent="-457200">
              <a:lnSpc>
                <a:spcPct val="90000"/>
              </a:lnSpc>
              <a:spcBef>
                <a:spcPts val="1000"/>
              </a:spcBef>
              <a:buClr>
                <a:srgbClr val="0D9390"/>
              </a:buClr>
              <a:buBlip>
                <a:blip r:embed="rId3"/>
              </a:buBlip>
              <a:defRPr/>
            </a:pPr>
            <a:r>
              <a:rPr lang="es-ES" sz="2400" dirty="0">
                <a:solidFill>
                  <a:srgbClr val="000000"/>
                </a:solidFill>
              </a:rPr>
              <a:t>Esto significa que los donantes son responsables ante esas fuentes: cualquier fondo desembolsado por los donantes a las </a:t>
            </a:r>
            <a:r>
              <a:rPr lang="es-ES" sz="2400" dirty="0" err="1">
                <a:solidFill>
                  <a:srgbClr val="000000"/>
                </a:solidFill>
              </a:rPr>
              <a:t>ONGs</a:t>
            </a:r>
            <a:r>
              <a:rPr lang="es-ES" sz="2400" dirty="0">
                <a:solidFill>
                  <a:srgbClr val="000000"/>
                </a:solidFill>
              </a:rPr>
              <a:t> debe ser reportado y justificado por ellos.</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986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Funding Mix </a:t>
            </a:r>
            <a:r>
              <a:rPr lang="en-GB" dirty="0" err="1"/>
              <a:t>en</a:t>
            </a:r>
            <a:r>
              <a:rPr lang="en-GB" dirty="0"/>
              <a:t> ONGs</a:t>
            </a:r>
          </a:p>
        </p:txBody>
      </p:sp>
      <p:pic>
        <p:nvPicPr>
          <p:cNvPr id="5" name="Picture 4" descr="https://www.gdrc.org/ngo/funding/Image3.jpg">
            <a:extLst>
              <a:ext uri="{FF2B5EF4-FFF2-40B4-BE49-F238E27FC236}">
                <a16:creationId xmlns:a16="http://schemas.microsoft.com/office/drawing/2014/main" id="{3BA4D68E-E900-673B-B5AD-FB5C635D5675}"/>
              </a:ext>
            </a:extLst>
          </p:cNvPr>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212896" y="1649185"/>
            <a:ext cx="9766205" cy="4180174"/>
          </a:xfrm>
          <a:prstGeom prst="rect">
            <a:avLst/>
          </a:prstGeom>
          <a:noFill/>
          <a:ln>
            <a:noFill/>
          </a:ln>
        </p:spPr>
      </p:pic>
    </p:spTree>
    <p:extLst>
      <p:ext uri="{BB962C8B-B14F-4D97-AF65-F5344CB8AC3E}">
        <p14:creationId xmlns:p14="http://schemas.microsoft.com/office/powerpoint/2010/main" val="266786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Funding Mix </a:t>
            </a:r>
            <a:r>
              <a:rPr lang="en-GB" dirty="0" err="1"/>
              <a:t>en</a:t>
            </a:r>
            <a:r>
              <a:rPr lang="en-GB" dirty="0"/>
              <a:t> ONGs</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2010807"/>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s-ES" sz="2400" b="1" dirty="0">
                <a:solidFill>
                  <a:schemeClr val="accent2"/>
                </a:solidFill>
              </a:rPr>
              <a:t>Sostenibilidad financiera a largo plazo:</a:t>
            </a:r>
          </a:p>
          <a:p>
            <a:pPr lvl="0">
              <a:lnSpc>
                <a:spcPct val="90000"/>
              </a:lnSpc>
              <a:spcBef>
                <a:spcPts val="1000"/>
              </a:spcBef>
              <a:buClr>
                <a:srgbClr val="0D9390"/>
              </a:buClr>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lvl="0" indent="-457200">
              <a:lnSpc>
                <a:spcPct val="90000"/>
              </a:lnSpc>
              <a:spcBef>
                <a:spcPts val="1000"/>
              </a:spcBef>
              <a:buClr>
                <a:srgbClr val="0D9390"/>
              </a:buClr>
              <a:buFont typeface="Arial" panose="020B0604020202020204" pitchFamily="34" charset="0"/>
              <a:buChar char="•"/>
              <a:defRPr/>
            </a:pPr>
            <a:r>
              <a:rPr lang="es-ES" sz="2400" dirty="0">
                <a:solidFill>
                  <a:srgbClr val="000000"/>
                </a:solidFill>
              </a:rPr>
              <a:t>Dependiendo de las leyes que rigen las </a:t>
            </a:r>
            <a:r>
              <a:rPr lang="es-ES" sz="2400" dirty="0" err="1">
                <a:solidFill>
                  <a:srgbClr val="000000"/>
                </a:solidFill>
              </a:rPr>
              <a:t>ONGs</a:t>
            </a:r>
            <a:r>
              <a:rPr lang="es-ES" sz="2400" dirty="0">
                <a:solidFill>
                  <a:srgbClr val="000000"/>
                </a:solidFill>
              </a:rPr>
              <a:t> de un país específico, una ONG también puede buscar oportunidades de inversión que le permitan generar ingresos adicionales.</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243512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Funding Mix </a:t>
            </a:r>
            <a:r>
              <a:rPr lang="en-GB" dirty="0" err="1"/>
              <a:t>en</a:t>
            </a:r>
            <a:r>
              <a:rPr lang="en-GB" dirty="0"/>
              <a:t> ONGs</a:t>
            </a:r>
          </a:p>
        </p:txBody>
      </p:sp>
      <p:pic>
        <p:nvPicPr>
          <p:cNvPr id="5" name="Picture 4" descr="https://www.gdrc.org/ngo/funding/Image6.jpg">
            <a:extLst>
              <a:ext uri="{FF2B5EF4-FFF2-40B4-BE49-F238E27FC236}">
                <a16:creationId xmlns:a16="http://schemas.microsoft.com/office/drawing/2014/main" id="{3803BE45-2829-A048-AB1C-5FAD4782F234}"/>
              </a:ext>
            </a:extLst>
          </p:cNvPr>
          <p:cNvPicPr/>
          <p:nvPr/>
        </p:nvPicPr>
        <p:blipFill>
          <a:blip r:embed="rId3">
            <a:grayscl/>
            <a:extLst>
              <a:ext uri="{28A0092B-C50C-407E-A947-70E740481C1C}">
                <a14:useLocalDpi xmlns:a14="http://schemas.microsoft.com/office/drawing/2010/main" val="0"/>
              </a:ext>
            </a:extLst>
          </a:blip>
          <a:srcRect/>
          <a:stretch>
            <a:fillRect/>
          </a:stretch>
        </p:blipFill>
        <p:spPr bwMode="auto">
          <a:xfrm>
            <a:off x="798381" y="1690688"/>
            <a:ext cx="10595237" cy="4159391"/>
          </a:xfrm>
          <a:prstGeom prst="rect">
            <a:avLst/>
          </a:prstGeom>
          <a:noFill/>
          <a:ln>
            <a:noFill/>
          </a:ln>
        </p:spPr>
      </p:pic>
    </p:spTree>
    <p:extLst>
      <p:ext uri="{BB962C8B-B14F-4D97-AF65-F5344CB8AC3E}">
        <p14:creationId xmlns:p14="http://schemas.microsoft.com/office/powerpoint/2010/main" val="285746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s-ES" dirty="0"/>
              <a:t>"Sigue siendo un estudiante de por vida. No pierdas esa curiosidad".
</a:t>
            </a:r>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Indra Nooyi</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Classroom of students raising their hands in front of a teacher">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2068" r="12068"/>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9507"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4516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s-ES" dirty="0"/>
              <a:t>¿Qué es el Capital Riesgo?
</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3395801"/>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El capital de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riesgo</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o venture capital (VC) es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una</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forma de </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capital privado</a:t>
            </a:r>
            <a:r>
              <a:rPr lang="en-GB" sz="2800" dirty="0">
                <a:solidFill>
                  <a:srgbClr val="87A66E"/>
                </a:solidFill>
                <a:latin typeface="Calibri" panose="020F0502020204030204"/>
              </a:rPr>
              <a:t> </a:t>
            </a:r>
            <a:r>
              <a:rPr lang="es-ES" sz="2400" dirty="0">
                <a:solidFill>
                  <a:srgbClr val="000000"/>
                </a:solidFill>
              </a:rPr>
              <a:t>y un tipo de financiamiento que los inversionistas brindan a las empresas de nueva creación y pequeñas empresas que se cree que tienen potencial de crecimiento a largo plazo. </a:t>
            </a:r>
          </a:p>
          <a:p>
            <a:pPr lvl="0">
              <a:lnSpc>
                <a:spcPct val="90000"/>
              </a:lnSpc>
              <a:spcBef>
                <a:spcPts val="1000"/>
              </a:spcBef>
              <a:buClr>
                <a:srgbClr val="0D9390"/>
              </a:buClr>
              <a:defRPr/>
            </a:pPr>
            <a:endParaRPr lang="en-GB" sz="2400" dirty="0">
              <a:solidFill>
                <a:srgbClr val="000000"/>
              </a:solidFill>
              <a:latin typeface="Calibri" panose="020F0502020204030204"/>
            </a:endParaRPr>
          </a:p>
          <a:p>
            <a:pPr marL="457200" lvl="0" indent="-457200">
              <a:lnSpc>
                <a:spcPct val="90000"/>
              </a:lnSpc>
              <a:spcBef>
                <a:spcPts val="1000"/>
              </a:spcBef>
              <a:buClr>
                <a:srgbClr val="0D9390"/>
              </a:buClr>
              <a:buBlip>
                <a:blip r:embed="rId3"/>
              </a:buBlip>
              <a:defRPr/>
            </a:pPr>
            <a:r>
              <a:rPr lang="es-ES" sz="2400" dirty="0">
                <a:solidFill>
                  <a:srgbClr val="000000"/>
                </a:solidFill>
              </a:rPr>
              <a:t>El capital de riesgo generalmente proviene de inversionistas acomodados, bancos de inversión y cualquier otra institución financiera. Sin embargo, no siempre adopta una forma monetaria; También se puede proporcionar en forma de conocimientos técnicos o de gestión. </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00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s-ES" dirty="0"/>
              <a:t>¿Qué es el Capital Riesgo?
</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2471446"/>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s-ES" sz="2400" dirty="0">
                <a:solidFill>
                  <a:srgbClr val="000000"/>
                </a:solidFill>
              </a:rPr>
              <a:t>El capital de riesgo generalmente se asigna a pequeñas empresas con un potencial de crecimiento excepcional, o a empresas que han crecido rápidamente y parecen estar preparadas para continuar expandiéndose.</a:t>
            </a:r>
          </a:p>
          <a:p>
            <a:pPr lvl="0">
              <a:lnSpc>
                <a:spcPct val="90000"/>
              </a:lnSpc>
              <a:spcBef>
                <a:spcPts val="1000"/>
              </a:spcBef>
              <a:buClr>
                <a:srgbClr val="0D9390"/>
              </a:buClr>
              <a:defRPr/>
            </a:pPr>
            <a:endParaRPr lang="en-GB" sz="2400" dirty="0">
              <a:solidFill>
                <a:srgbClr val="000000"/>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lang="en-GB" sz="2400" b="1" dirty="0" err="1">
                <a:solidFill>
                  <a:prstClr val="black"/>
                </a:solidFill>
                <a:latin typeface="Calibri" panose="020F0502020204030204"/>
              </a:rPr>
              <a:t>Lectura</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https://www.investopedia.com/terms/v/venturecapital.asp</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6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s-ES" dirty="0"/>
              <a:t>Un plan financiero es una instantánea del estado actual de su negocio. Las proyecciones, informan sus objetivos financieros a corto y largo plazo y le dan un punto de partida para desarrollar una estrategia.</a:t>
            </a:r>
          </a:p>
          <a:p>
            <a:pPr marL="360000" indent="-342900">
              <a:buBlip>
                <a:blip r:embed="rId2"/>
              </a:buBlip>
            </a:pPr>
            <a:endParaRPr lang="es-ES" dirty="0"/>
          </a:p>
          <a:p>
            <a:pPr marL="360000" indent="-342900">
              <a:buBlip>
                <a:blip r:embed="rId2"/>
              </a:buBlip>
            </a:pPr>
            <a:r>
              <a:rPr lang="es-ES" dirty="0"/>
              <a:t>Le ayuda, como propietario de un negocio, a establecer expectativas realistas con respecto al éxito de su negocio. Es menos probable que se sorprenda por su estado financiero actual y más preparado para manejar una crisis o un crecimiento increíble, simplemente porque conoce sus finanzas por dentro y por fuera.</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¿Por qué es importante un plan financiero?
</a:t>
            </a:r>
            <a:endParaRPr lang="en-US" dirty="0"/>
          </a:p>
        </p:txBody>
      </p:sp>
    </p:spTree>
    <p:extLst>
      <p:ext uri="{BB962C8B-B14F-4D97-AF65-F5344CB8AC3E}">
        <p14:creationId xmlns:p14="http://schemas.microsoft.com/office/powerpoint/2010/main" val="346823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s-ES" dirty="0"/>
              <a:t>¿Qué es el Capital Riesgo?
</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4722318"/>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s-ES" sz="2400" dirty="0">
                <a:solidFill>
                  <a:srgbClr val="000000"/>
                </a:solidFill>
              </a:rPr>
              <a:t>Aunque puede ser arriesgado para los inversores que depositan fondos, el potencial de rendimientos superiores a la media es una recompensa atractiva.</a:t>
            </a:r>
          </a:p>
          <a:p>
            <a:pPr marL="457200" lvl="0" indent="-457200">
              <a:lnSpc>
                <a:spcPct val="90000"/>
              </a:lnSpc>
              <a:spcBef>
                <a:spcPts val="1000"/>
              </a:spcBef>
              <a:buClr>
                <a:srgbClr val="0D9390"/>
              </a:buClr>
              <a:buBlip>
                <a:blip r:embed="rId3"/>
              </a:buBlip>
              <a:defRPr/>
            </a:pPr>
            <a:endParaRPr lang="es-ES" sz="2400" dirty="0">
              <a:solidFill>
                <a:srgbClr val="000000"/>
              </a:solidFill>
            </a:endParaRPr>
          </a:p>
          <a:p>
            <a:pPr marL="457200" lvl="0" indent="-457200">
              <a:lnSpc>
                <a:spcPct val="90000"/>
              </a:lnSpc>
              <a:spcBef>
                <a:spcPts val="1000"/>
              </a:spcBef>
              <a:buClr>
                <a:srgbClr val="0D9390"/>
              </a:buClr>
              <a:buBlip>
                <a:blip r:embed="rId3"/>
              </a:buBlip>
              <a:defRPr/>
            </a:pPr>
            <a:r>
              <a:rPr lang="es-ES" sz="2400" dirty="0">
                <a:solidFill>
                  <a:srgbClr val="000000"/>
                </a:solidFill>
              </a:rPr>
              <a:t>Para las nuevas empresas o empresas que tienen un historial operativo limitado (menos de dos años), el capital de riesgo se está convirtiendo cada vez más en una fuente popular, incluso esencial, para recaudar dinero, especialmente si carecen de acceso a los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mercados de capital</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lang="es-ES" sz="2400" dirty="0">
                <a:solidFill>
                  <a:srgbClr val="000000"/>
                </a:solidFill>
              </a:rPr>
              <a:t>préstamos bancarios u otros instrumentos de deuda. </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400" dirty="0">
              <a:solidFill>
                <a:srgbClr val="000000"/>
              </a:solidFill>
              <a:latin typeface="Calibri" panose="020F0502020204030204"/>
            </a:endParaRPr>
          </a:p>
          <a:p>
            <a:pPr marL="457200" lvl="0" indent="-457200">
              <a:lnSpc>
                <a:spcPct val="90000"/>
              </a:lnSpc>
              <a:spcBef>
                <a:spcPts val="1000"/>
              </a:spcBef>
              <a:buClr>
                <a:srgbClr val="0D9390"/>
              </a:buClr>
              <a:buBlip>
                <a:blip r:embed="rId3"/>
              </a:buBlip>
              <a:defRPr/>
            </a:pPr>
            <a:r>
              <a:rPr lang="es-ES" sz="2400" dirty="0">
                <a:solidFill>
                  <a:srgbClr val="000000"/>
                </a:solidFill>
              </a:rPr>
              <a:t>El principal inconveniente es que los inversores suelen obtener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capital</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lang="es-ES" sz="2400" dirty="0">
                <a:solidFill>
                  <a:srgbClr val="000000"/>
                </a:solidFill>
              </a:rPr>
              <a:t>en la empresa y, por lo tanto, tienen voz en las decisiones de la empresa.</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14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s-ES" dirty="0"/>
              <a:t>¿Qué es el Capital Riesgo?
</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2675604"/>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s-ES" sz="2400" dirty="0">
                <a:solidFill>
                  <a:srgbClr val="000000"/>
                </a:solidFill>
              </a:rPr>
              <a:t>La financiación de capital riesgo es la financiación proporcionada a empresas y empresarios. Se puede proporcionar en diferentes etapas de su avance, aunque a menudo implica financiación temprana y ronda inicial.</a:t>
            </a:r>
          </a:p>
          <a:p>
            <a:pPr marL="457200" lvl="0" indent="-457200">
              <a:lnSpc>
                <a:spcPct val="90000"/>
              </a:lnSpc>
              <a:spcBef>
                <a:spcPts val="1000"/>
              </a:spcBef>
              <a:buClr>
                <a:srgbClr val="0D9390"/>
              </a:buClr>
              <a:buBlip>
                <a:blip r:embed="rId3"/>
              </a:buBlip>
              <a:defRPr/>
            </a:pPr>
            <a:endParaRPr lang="es-ES" sz="2400" dirty="0">
              <a:solidFill>
                <a:srgbClr val="000000"/>
              </a:solidFill>
            </a:endParaRPr>
          </a:p>
          <a:p>
            <a:pPr marL="457200" lvl="0" indent="-457200">
              <a:lnSpc>
                <a:spcPct val="90000"/>
              </a:lnSpc>
              <a:spcBef>
                <a:spcPts val="1000"/>
              </a:spcBef>
              <a:buClr>
                <a:srgbClr val="0D9390"/>
              </a:buClr>
              <a:buBlip>
                <a:blip r:embed="rId3"/>
              </a:buBlip>
              <a:defRPr/>
            </a:pPr>
            <a:r>
              <a:rPr lang="es-ES" sz="2400" dirty="0">
                <a:solidFill>
                  <a:srgbClr val="000000"/>
                </a:solidFill>
              </a:rPr>
              <a:t>Los fondos de capital riesgo gestionan inversiones mancomunadas en oportunidades de alto crecimiento en empresas emergentes y otras empresas en fase inicial y, por lo general, solo están abiertos a inversores acreditados.</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42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s-ES" dirty="0"/>
              <a:t>¿Qué es el Capital Riesgo?
</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1089529"/>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s-ES" sz="2400" dirty="0">
                <a:solidFill>
                  <a:srgbClr val="000000"/>
                </a:solidFill>
              </a:rPr>
              <a:t>El capital de riesgo ha pasado de ser una actividad de nicho al final de la Segunda Guerra Mundial a una industria sofisticada con múltiples actores que desempeñan un papel importante en el estímulo de la innovación.</a:t>
            </a:r>
          </a:p>
        </p:txBody>
      </p:sp>
    </p:spTree>
    <p:extLst>
      <p:ext uri="{BB962C8B-B14F-4D97-AF65-F5344CB8AC3E}">
        <p14:creationId xmlns:p14="http://schemas.microsoft.com/office/powerpoint/2010/main" val="80532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s-ES" dirty="0"/>
              <a:t>Entendiendo el Capital Riesgo
</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1754326"/>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s-ES" sz="2400" dirty="0">
                <a:solidFill>
                  <a:srgbClr val="000000"/>
                </a:solidFill>
              </a:rPr>
              <a:t>En un acuerdo de capital de riesgo, grandes partes de propiedad de una empresa se crean y venden a unos pocos inversores a través de sociedades limitadas independientes que son establecidas por empresas de capital de riesgo. A veces, estas asociaciones consisten en un grupo de varias empresas similares.</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820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s-ES" dirty="0"/>
              <a:t>Entendiendo el Capital Riesgo
</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2419124"/>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s-ES" sz="2400" dirty="0">
                <a:solidFill>
                  <a:srgbClr val="000000"/>
                </a:solidFill>
              </a:rPr>
              <a:t>Sin embargo, una diferencia importante entre el capital de riesgo y otros acuerdos de capital privado es que el capital de riesgo tiende a centrarse en las empresas emergentes que buscan fondos sustanciales por primera vez, mientras que el capital privado tiende a financiar empresas más grandes y establecidas que buscan una inyección de capital o una oportunidad para que los fundadores de las empresas transfieran algunas de sus participaciones de propiedad.</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17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Business Angels 
</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3008003"/>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s-ES" sz="2400" dirty="0">
                <a:solidFill>
                  <a:srgbClr val="000000"/>
                </a:solidFill>
              </a:rPr>
              <a:t>Para las pequeñas empresas, o para las empresas emergentes en las industrias emergentes, el capital de riesgo generalmente es proporcionado por </a:t>
            </a:r>
            <a:r>
              <a:rPr kumimoji="0" lang="en-GB" sz="2400" b="0" i="0" u="sng"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individuos</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de alto </a:t>
            </a:r>
            <a:r>
              <a:rPr kumimoji="0" lang="en-GB" sz="2400" b="0" i="0" u="sng"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patrimonio</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a:t>
            </a:r>
            <a:r>
              <a:rPr kumimoji="0" lang="en-GB" sz="2400" b="0" i="0" u="sng"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neto</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en</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inglés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HNWIs)—</a:t>
            </a:r>
            <a:r>
              <a:rPr lang="es-ES" sz="2400" dirty="0">
                <a:solidFill>
                  <a:srgbClr val="000000"/>
                </a:solidFill>
              </a:rPr>
              <a:t>También conocido a menudo como </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a:t>
            </a:r>
            <a:r>
              <a:rPr lang="en-GB" sz="2400" u="sng" dirty="0" err="1">
                <a:solidFill>
                  <a:schemeClr val="accent2">
                    <a:lumMod val="75000"/>
                  </a:schemeClr>
                </a:solidFill>
                <a:latin typeface="Calibri" panose="020F0502020204030204"/>
              </a:rPr>
              <a:t>ángeles</a:t>
            </a:r>
            <a:r>
              <a:rPr lang="en-GB" sz="2400" u="sng" dirty="0">
                <a:solidFill>
                  <a:schemeClr val="accent2">
                    <a:lumMod val="75000"/>
                  </a:schemeClr>
                </a:solidFill>
                <a:latin typeface="Calibri" panose="020F0502020204030204"/>
              </a:rPr>
              <a:t> </a:t>
            </a:r>
            <a:r>
              <a:rPr lang="en-GB" sz="2400" u="sng" dirty="0" err="1">
                <a:solidFill>
                  <a:schemeClr val="accent2">
                    <a:lumMod val="75000"/>
                  </a:schemeClr>
                </a:solidFill>
                <a:latin typeface="Calibri" panose="020F0502020204030204"/>
              </a:rPr>
              <a:t>inversionistas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"—y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empresas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de capital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riesgo</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400" dirty="0">
              <a:solidFill>
                <a:srgbClr val="000000"/>
              </a:solidFill>
              <a:latin typeface="Calibri" panose="020F0502020204030204"/>
            </a:endParaRPr>
          </a:p>
          <a:p>
            <a:pPr marL="457200" lvl="0" indent="-457200">
              <a:lnSpc>
                <a:spcPct val="90000"/>
              </a:lnSpc>
              <a:spcBef>
                <a:spcPts val="1000"/>
              </a:spcBef>
              <a:buClr>
                <a:srgbClr val="0D9390"/>
              </a:buClr>
              <a:buBlip>
                <a:blip r:embed="rId3"/>
              </a:buBlip>
              <a:defRPr/>
            </a:pPr>
            <a:r>
              <a:rPr lang="es-ES" sz="2400" dirty="0">
                <a:solidFill>
                  <a:srgbClr val="000000"/>
                </a:solidFill>
              </a:rPr>
              <a:t>La Asociación Nacional de Capital de Riesgo (NVCA) es una organización compuesta por cientos de empresas de capital de riesgo que ofrecen financiar empresas innovadoras.</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29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Business Angels 
</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3929281"/>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s-ES" sz="2400" dirty="0">
                <a:solidFill>
                  <a:srgbClr val="000000"/>
                </a:solidFill>
              </a:rPr>
              <a:t>Los ángeles inversionistas suelen ser un grupo diverso de individuos que han acumulado su riqueza a través de una variedad de fuentes. </a:t>
            </a:r>
            <a:endParaRPr lang="en-GB" sz="2400" dirty="0">
              <a:solidFill>
                <a:srgbClr val="000000"/>
              </a:solidFill>
              <a:latin typeface="Calibri" panose="020F0502020204030204"/>
            </a:endParaRPr>
          </a:p>
          <a:p>
            <a:pPr marL="457200" lvl="0" indent="-457200">
              <a:lnSpc>
                <a:spcPct val="90000"/>
              </a:lnSpc>
              <a:spcBef>
                <a:spcPts val="1000"/>
              </a:spcBef>
              <a:buClr>
                <a:srgbClr val="0D9390"/>
              </a:buClr>
              <a:buBlip>
                <a:blip r:embed="rId3"/>
              </a:buBlip>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lvl="0" indent="-457200">
              <a:lnSpc>
                <a:spcPct val="90000"/>
              </a:lnSpc>
              <a:spcBef>
                <a:spcPts val="1000"/>
              </a:spcBef>
              <a:buClr>
                <a:srgbClr val="0D9390"/>
              </a:buClr>
              <a:buBlip>
                <a:blip r:embed="rId3"/>
              </a:buBlip>
              <a:defRPr/>
            </a:pPr>
            <a:r>
              <a:rPr lang="es-ES" sz="2400" dirty="0">
                <a:solidFill>
                  <a:srgbClr val="000000"/>
                </a:solidFill>
              </a:rPr>
              <a:t>Sin embargo, tienden a ser </a:t>
            </a:r>
            <a:r>
              <a:rPr kumimoji="0" lang="en-GB" sz="2400" b="0" i="0" u="sng"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emprendedores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por</a:t>
            </a:r>
            <a:r>
              <a:rPr kumimoji="0" lang="en-GB" sz="2400" b="0" i="0" u="none" strike="noStrike" kern="1200" cap="none" spc="0" normalizeH="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noProof="0" dirty="0" err="1">
                <a:ln>
                  <a:noFill/>
                </a:ln>
                <a:solidFill>
                  <a:srgbClr val="000000"/>
                </a:solidFill>
                <a:effectLst/>
                <a:uLnTx/>
                <a:uFillTx/>
                <a:latin typeface="Calibri" panose="020F0502020204030204"/>
                <a:ea typeface="+mn-ea"/>
                <a:cs typeface="+mn-cs"/>
              </a:rPr>
              <a:t>sí</a:t>
            </a:r>
            <a:r>
              <a:rPr kumimoji="0" lang="en-GB" sz="2400" b="0" i="0" u="none" strike="noStrike" kern="1200" cap="none" spc="0" normalizeH="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noProof="0" dirty="0" err="1">
                <a:ln>
                  <a:noFill/>
                </a:ln>
                <a:solidFill>
                  <a:srgbClr val="000000"/>
                </a:solidFill>
                <a:effectLst/>
                <a:uLnTx/>
                <a:uFillTx/>
                <a:latin typeface="Calibri" panose="020F0502020204030204"/>
                <a:ea typeface="+mn-ea"/>
                <a:cs typeface="+mn-cs"/>
              </a:rPr>
              <a:t>mismos</a:t>
            </a:r>
            <a:r>
              <a:rPr lang="es-ES" sz="2400" dirty="0">
                <a:solidFill>
                  <a:srgbClr val="000000"/>
                </a:solidFill>
              </a:rPr>
              <a:t>, o ejecutivos recientemente retirados de los imperios empresariales que han construido.</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400" dirty="0">
              <a:solidFill>
                <a:srgbClr val="000000"/>
              </a:solidFill>
              <a:latin typeface="Calibri" panose="020F0502020204030204"/>
            </a:endParaRPr>
          </a:p>
          <a:p>
            <a:pPr marL="457200" lvl="0" indent="-457200">
              <a:lnSpc>
                <a:spcPct val="90000"/>
              </a:lnSpc>
              <a:spcBef>
                <a:spcPts val="1000"/>
              </a:spcBef>
              <a:buClr>
                <a:srgbClr val="0D9390"/>
              </a:buClr>
              <a:buBlip>
                <a:blip r:embed="rId3"/>
              </a:buBlip>
              <a:defRPr/>
            </a:pPr>
            <a:r>
              <a:rPr lang="es-ES" sz="2400" dirty="0">
                <a:solidFill>
                  <a:srgbClr val="000000"/>
                </a:solidFill>
              </a:rPr>
              <a:t>Los inversores hechos a sí mismos que proporcionan capital de riesgo suelen compartir varias características clave. La mayoría busca invertir en empresas que estén bien administradas, que tengan un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plan de </a:t>
            </a:r>
            <a:r>
              <a:rPr kumimoji="0" lang="en-GB" sz="2400" b="0" i="0" u="sng"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negocio</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desarrollado</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completo</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lang="es-ES" sz="2400" dirty="0">
                <a:solidFill>
                  <a:srgbClr val="000000"/>
                </a:solidFill>
              </a:rPr>
              <a:t>y están preparados para un crecimiento sustancial. </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257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Business Angels 
</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3468642"/>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s-ES" sz="2400" dirty="0">
                <a:solidFill>
                  <a:srgbClr val="000000"/>
                </a:solidFill>
              </a:rPr>
              <a:t>También es probable que estos inversores ofrezcan financiar empresas que estén involucradas en las mismas industrias o sectores comerciales o similares con los que están familiarizados. Si no han trabajado realmente en ese campo, podrían haber tenido formación académica en él. </a:t>
            </a:r>
          </a:p>
          <a:p>
            <a:pPr lvl="0">
              <a:lnSpc>
                <a:spcPct val="90000"/>
              </a:lnSpc>
              <a:spcBef>
                <a:spcPts val="1000"/>
              </a:spcBef>
              <a:buClr>
                <a:srgbClr val="0D9390"/>
              </a:buClr>
              <a:defRPr/>
            </a:pPr>
            <a:endParaRPr lang="en-GB" sz="2400" dirty="0">
              <a:solidFill>
                <a:srgbClr val="000000"/>
              </a:solidFill>
              <a:latin typeface="Calibri" panose="020F0502020204030204"/>
            </a:endParaRPr>
          </a:p>
          <a:p>
            <a:pPr marL="457200" lvl="0" indent="-457200">
              <a:lnSpc>
                <a:spcPct val="90000"/>
              </a:lnSpc>
              <a:spcBef>
                <a:spcPts val="1000"/>
              </a:spcBef>
              <a:buClr>
                <a:srgbClr val="0D9390"/>
              </a:buClr>
              <a:buBlip>
                <a:blip r:embed="rId3"/>
              </a:buBlip>
              <a:defRPr/>
            </a:pPr>
            <a:r>
              <a:rPr lang="es-ES" sz="2400" dirty="0">
                <a:solidFill>
                  <a:srgbClr val="000000"/>
                </a:solidFill>
              </a:rPr>
              <a:t>Otro hecho común entre los ángeles inversionistas es la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co-</a:t>
            </a:r>
            <a:r>
              <a:rPr kumimoji="0" lang="en-GB" sz="2400" b="0" i="0" u="sng"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inversión</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lang="es-ES" sz="2400" dirty="0">
                <a:solidFill>
                  <a:srgbClr val="000000"/>
                </a:solidFill>
              </a:rPr>
              <a:t>en el que un ángel inversionista financia una empresa junto con un amigo o asociado de confianza, a menudo otro ángel.</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91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s-ES" dirty="0"/>
              <a:t>El Proceso de Conseguir Capital Riesgo
</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4261679"/>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s-ES" sz="2400" dirty="0">
                <a:solidFill>
                  <a:srgbClr val="000000"/>
                </a:solidFill>
              </a:rPr>
              <a:t>El primer paso para cualquier empresa que busque capital de riesgo es presentar un plan de negocios, ya sea a una empresa de capital de riesgo o a un ángel inversionista. </a:t>
            </a:r>
          </a:p>
          <a:p>
            <a:pPr marL="457200" lvl="0" indent="-457200">
              <a:lnSpc>
                <a:spcPct val="90000"/>
              </a:lnSpc>
              <a:spcBef>
                <a:spcPts val="1000"/>
              </a:spcBef>
              <a:buClr>
                <a:srgbClr val="0D9390"/>
              </a:buClr>
              <a:buBlip>
                <a:blip r:embed="rId3"/>
              </a:buBlip>
              <a:defRPr/>
            </a:pPr>
            <a:endParaRPr lang="es-ES" sz="2400" dirty="0">
              <a:solidFill>
                <a:srgbClr val="000000"/>
              </a:solidFill>
            </a:endParaRPr>
          </a:p>
          <a:p>
            <a:pPr marL="457200" lvl="0" indent="-457200">
              <a:lnSpc>
                <a:spcPct val="90000"/>
              </a:lnSpc>
              <a:spcBef>
                <a:spcPts val="1000"/>
              </a:spcBef>
              <a:buClr>
                <a:srgbClr val="0D9390"/>
              </a:buClr>
              <a:buBlip>
                <a:blip r:embed="rId3"/>
              </a:buBlip>
              <a:defRPr/>
            </a:pPr>
            <a:r>
              <a:rPr lang="es-ES" sz="2400" dirty="0">
                <a:solidFill>
                  <a:srgbClr val="000000"/>
                </a:solidFill>
              </a:rPr>
              <a:t>Si está interesado en la propuesta, la empresa o el inversionista deben realizar una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due diligence</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lang="es-ES" sz="2400" dirty="0">
                <a:solidFill>
                  <a:srgbClr val="000000"/>
                </a:solidFill>
              </a:rPr>
              <a:t>que incluye una investigación exhaustiva del </a:t>
            </a:r>
            <a:r>
              <a:rPr kumimoji="0" lang="en-GB" sz="2400" b="0" i="0" u="sng"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model</a:t>
            </a:r>
            <a:r>
              <a:rPr kumimoji="0" lang="en-GB" sz="2400" b="0" i="0" u="sng"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rPr>
              <a:t>o</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de </a:t>
            </a:r>
            <a:r>
              <a:rPr kumimoji="0" lang="en-GB" sz="2400" b="0" i="0" u="sng"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rPr>
              <a:t>negocio</a:t>
            </a:r>
            <a:r>
              <a:rPr lang="en-GB" sz="2400" dirty="0">
                <a:solidFill>
                  <a:srgbClr val="000000"/>
                </a:solidFill>
                <a:latin typeface="Calibri" panose="020F0502020204030204"/>
              </a:rPr>
              <a:t> </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de la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empresa</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sus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productos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lang="es-ES" sz="2400" dirty="0">
                <a:solidFill>
                  <a:srgbClr val="000000"/>
                </a:solidFill>
              </a:rPr>
              <a:t>gestión e historial operativo, entre otras cosas.</a:t>
            </a:r>
          </a:p>
          <a:p>
            <a:pPr marL="457200" lvl="0" indent="-457200">
              <a:lnSpc>
                <a:spcPct val="90000"/>
              </a:lnSpc>
              <a:spcBef>
                <a:spcPts val="1000"/>
              </a:spcBef>
              <a:buClr>
                <a:srgbClr val="0D9390"/>
              </a:buClr>
              <a:buBlip>
                <a:blip r:embed="rId3"/>
              </a:buBlip>
              <a:defRPr/>
            </a:pPr>
            <a:endParaRPr lang="es-ES" sz="2400" dirty="0">
              <a:solidFill>
                <a:srgbClr val="000000"/>
              </a:solidFill>
            </a:endParaRPr>
          </a:p>
          <a:p>
            <a:pPr marL="457200" lvl="0" indent="-457200">
              <a:lnSpc>
                <a:spcPct val="90000"/>
              </a:lnSpc>
              <a:spcBef>
                <a:spcPts val="1000"/>
              </a:spcBef>
              <a:buClr>
                <a:srgbClr val="0D9390"/>
              </a:buClr>
              <a:buBlip>
                <a:blip r:embed="rId3"/>
              </a:buBlip>
              <a:defRPr/>
            </a:pPr>
            <a:r>
              <a:rPr lang="es-ES" sz="2400" dirty="0">
                <a:solidFill>
                  <a:srgbClr val="000000"/>
                </a:solidFill>
              </a:rPr>
              <a:t>Dado que el capital de riesgo tiende a invertir mayores cantidades de dólares en menos empresas, esta investigación de antecedentes es muy importante. </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293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s-ES" dirty="0"/>
              <a:t>El Proceso de Conseguir Capital Riesgo
</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5110117"/>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s-ES" sz="2400" dirty="0">
                <a:solidFill>
                  <a:srgbClr val="000000"/>
                </a:solidFill>
              </a:rPr>
              <a:t>Una vez que se haya completado la diligencia debida, la empresa o el inversor comprometerá una inversión de capital a cambio de capital en la empresa.</a:t>
            </a:r>
          </a:p>
          <a:p>
            <a:pPr marL="457200" lvl="0" indent="-457200">
              <a:lnSpc>
                <a:spcPct val="90000"/>
              </a:lnSpc>
              <a:spcBef>
                <a:spcPts val="1000"/>
              </a:spcBef>
              <a:buClr>
                <a:srgbClr val="0D9390"/>
              </a:buClr>
              <a:buBlip>
                <a:blip r:embed="rId3"/>
              </a:buBlip>
              <a:defRPr/>
            </a:pPr>
            <a:endParaRPr lang="es-ES" sz="2400" dirty="0">
              <a:solidFill>
                <a:srgbClr val="000000"/>
              </a:solidFill>
            </a:endParaRPr>
          </a:p>
          <a:p>
            <a:pPr marL="457200" lvl="0" indent="-457200">
              <a:lnSpc>
                <a:spcPct val="90000"/>
              </a:lnSpc>
              <a:spcBef>
                <a:spcPts val="1000"/>
              </a:spcBef>
              <a:buClr>
                <a:srgbClr val="0D9390"/>
              </a:buClr>
              <a:buBlip>
                <a:blip r:embed="rId3"/>
              </a:buBlip>
              <a:defRPr/>
            </a:pPr>
            <a:r>
              <a:rPr lang="es-ES" sz="2400" dirty="0">
                <a:solidFill>
                  <a:srgbClr val="000000"/>
                </a:solidFill>
              </a:rPr>
              <a:t>Estos fondos pueden proporcionarse todos a la vez, pero más típicamente el capital se proporciona en rondas. La empresa o el inversor entonces toma un papel activo en la empresa financiada, asesorando y monitoreando su progreso antes de liberar fondos adicionales.</a:t>
            </a:r>
          </a:p>
          <a:p>
            <a:pPr lvl="0">
              <a:lnSpc>
                <a:spcPct val="90000"/>
              </a:lnSpc>
              <a:spcBef>
                <a:spcPts val="1000"/>
              </a:spcBef>
              <a:buClr>
                <a:srgbClr val="0D9390"/>
              </a:buCl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lvl="0" indent="-457200">
              <a:lnSpc>
                <a:spcPct val="90000"/>
              </a:lnSpc>
              <a:spcBef>
                <a:spcPts val="1000"/>
              </a:spcBef>
              <a:buClr>
                <a:srgbClr val="0D9390"/>
              </a:buClr>
              <a:buBlip>
                <a:blip r:embed="rId3"/>
              </a:buBlip>
              <a:defRPr/>
            </a:pPr>
            <a:r>
              <a:rPr lang="es-ES" sz="2400" dirty="0">
                <a:solidFill>
                  <a:srgbClr val="000000"/>
                </a:solidFill>
              </a:rPr>
              <a:t>El inversionista sale de la compañía después de un período de tiempo, generalmente de cuatro a seis años después de la inversión inicial, iniciando una </a:t>
            </a:r>
            <a:r>
              <a:rPr kumimoji="0" lang="en-GB" sz="2400" b="0" i="0" u="sng"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fusión</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adquisición</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o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una</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Oferta</a:t>
            </a:r>
            <a:r>
              <a:rPr kumimoji="0" lang="en-GB" sz="2400" b="0" i="0" u="none" strike="noStrike" kern="1200" cap="none" spc="0" normalizeH="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noProof="0" dirty="0" err="1">
                <a:ln>
                  <a:noFill/>
                </a:ln>
                <a:solidFill>
                  <a:srgbClr val="000000"/>
                </a:solidFill>
                <a:effectLst/>
                <a:uLnTx/>
                <a:uFillTx/>
                <a:latin typeface="Calibri" panose="020F0502020204030204"/>
                <a:ea typeface="+mn-ea"/>
                <a:cs typeface="+mn-cs"/>
              </a:rPr>
              <a:t>Pública</a:t>
            </a:r>
            <a:r>
              <a:rPr kumimoji="0" lang="en-GB" sz="2400" b="0" i="0" u="none" strike="noStrike" kern="1200" cap="none" spc="0" normalizeH="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noProof="0" dirty="0" err="1">
                <a:ln>
                  <a:noFill/>
                </a:ln>
                <a:solidFill>
                  <a:srgbClr val="000000"/>
                </a:solidFill>
                <a:effectLst/>
                <a:uLnTx/>
                <a:uFillTx/>
                <a:latin typeface="Calibri" panose="020F0502020204030204"/>
                <a:ea typeface="+mn-ea"/>
                <a:cs typeface="+mn-cs"/>
              </a:rPr>
              <a:t>Inicial</a:t>
            </a:r>
            <a:r>
              <a:rPr kumimoji="0" lang="en-GB" sz="2400" b="0" i="0" u="none" strike="noStrike" kern="1200" cap="none" spc="0" normalizeH="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noProof="0" dirty="0" err="1">
                <a:ln>
                  <a:noFill/>
                </a:ln>
                <a:solidFill>
                  <a:srgbClr val="000000"/>
                </a:solidFill>
                <a:effectLst/>
                <a:uLnTx/>
                <a:uFillTx/>
                <a:latin typeface="Calibri" panose="020F0502020204030204"/>
                <a:ea typeface="+mn-ea"/>
                <a:cs typeface="+mn-cs"/>
              </a:rPr>
              <a:t>en</a:t>
            </a:r>
            <a:r>
              <a:rPr kumimoji="0" lang="en-GB" sz="2400" b="0" i="0" u="none" strike="noStrike" kern="1200" cap="none" spc="0" normalizeH="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noProof="0" dirty="0" err="1">
                <a:ln>
                  <a:noFill/>
                </a:ln>
                <a:solidFill>
                  <a:srgbClr val="000000"/>
                </a:solidFill>
                <a:effectLst/>
                <a:uLnTx/>
                <a:uFillTx/>
                <a:latin typeface="Calibri" panose="020F0502020204030204"/>
                <a:ea typeface="+mn-ea"/>
                <a:cs typeface="+mn-cs"/>
              </a:rPr>
              <a:t>inglés</a:t>
            </a:r>
            <a:r>
              <a:rPr kumimoji="0" lang="en-GB" sz="2400" b="0" i="0" u="none" strike="noStrike" kern="1200" cap="none" spc="0" normalizeH="0" noProof="0" dirty="0">
                <a:ln>
                  <a:noFill/>
                </a:ln>
                <a:solidFill>
                  <a:srgbClr val="000000"/>
                </a:solidFill>
                <a:effectLst/>
                <a:uLnTx/>
                <a:uFillTx/>
                <a:latin typeface="Calibri" panose="020F0502020204030204"/>
                <a:ea typeface="+mn-ea"/>
                <a:cs typeface="+mn-cs"/>
              </a:rPr>
              <a:t>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initial public offering</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(IPO).</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444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s-ES" dirty="0"/>
              <a:t>Además de ayudarlo a administrar mejor su negocio, un plan financiero completo también lo hace más atractivo para los inversores. Le hace menos riesgo y demuestra que tiene un plan firme y un historial para hacer crecer su negocio.</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¿Por qué es importante un plan financiero?
</a:t>
            </a:r>
            <a:endParaRPr lang="en-US" dirty="0"/>
          </a:p>
        </p:txBody>
      </p:sp>
    </p:spTree>
    <p:extLst>
      <p:ext uri="{BB962C8B-B14F-4D97-AF65-F5344CB8AC3E}">
        <p14:creationId xmlns:p14="http://schemas.microsoft.com/office/powerpoint/2010/main" val="333262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s-ES" dirty="0"/>
              <a:t>Por qué es Importante el Capital Riesgo
</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2343206"/>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s-ES" sz="2400" dirty="0">
                <a:solidFill>
                  <a:srgbClr val="000000"/>
                </a:solidFill>
              </a:rPr>
              <a:t>A menudo se busca capital externo para distribuir el riesgo de fracaso. A cambio de asumir este riesgo a través de la inversión, los inversores pueden obtener capital y derechos de voto por centavos sobre el dólar potencial. </a:t>
            </a:r>
          </a:p>
          <a:p>
            <a:pPr marL="457200" lvl="0" indent="-457200">
              <a:lnSpc>
                <a:spcPct val="90000"/>
              </a:lnSpc>
              <a:spcBef>
                <a:spcPts val="1000"/>
              </a:spcBef>
              <a:buClr>
                <a:srgbClr val="0D9390"/>
              </a:buClr>
              <a:buBlip>
                <a:blip r:embed="rId3"/>
              </a:buBlip>
              <a:defRPr/>
            </a:pPr>
            <a:endParaRPr lang="es-ES" sz="2400" dirty="0">
              <a:solidFill>
                <a:srgbClr val="000000"/>
              </a:solidFill>
            </a:endParaRPr>
          </a:p>
          <a:p>
            <a:pPr marL="457200" lvl="0" indent="-457200">
              <a:lnSpc>
                <a:spcPct val="90000"/>
              </a:lnSpc>
              <a:spcBef>
                <a:spcPts val="1000"/>
              </a:spcBef>
              <a:buClr>
                <a:srgbClr val="0D9390"/>
              </a:buClr>
              <a:buBlip>
                <a:blip r:embed="rId3"/>
              </a:buBlip>
              <a:defRPr/>
            </a:pPr>
            <a:r>
              <a:rPr lang="es-ES" sz="2400" dirty="0">
                <a:solidFill>
                  <a:srgbClr val="000000"/>
                </a:solidFill>
              </a:rPr>
              <a:t>El capital de riesgo, por lo tanto, permite a las nuevas empresas despegar y a los fundadores cumplir su visión.</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29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s-ES" dirty="0"/>
              <a:t>"Tu actitud, no tu aptitud, determinará tu altitud".
</a:t>
            </a:r>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Zig Ziglar</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Skydiver mid-air">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8675" r="18675"/>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3106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s-ES" dirty="0"/>
              <a:t>Uso del Capital de Inversores Privados para Aumentar el Impacto de las ONG
</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2189351"/>
            <a:ext cx="10496407" cy="2343206"/>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s-ES" sz="2400" dirty="0">
                <a:solidFill>
                  <a:srgbClr val="000000"/>
                </a:solidFill>
              </a:rPr>
              <a:t>Las inversiones que benefician a la sociedad y proporcionan rendimientos financieros pueden recompensar tanto a las organizaciones no gubernamentales (</a:t>
            </a:r>
            <a:r>
              <a:rPr lang="es-ES" sz="2400" dirty="0" err="1">
                <a:solidFill>
                  <a:srgbClr val="000000"/>
                </a:solidFill>
              </a:rPr>
              <a:t>ONGs</a:t>
            </a:r>
            <a:r>
              <a:rPr lang="es-ES" sz="2400" dirty="0">
                <a:solidFill>
                  <a:srgbClr val="000000"/>
                </a:solidFill>
              </a:rPr>
              <a:t>) como a los inversores. </a:t>
            </a:r>
          </a:p>
          <a:p>
            <a:pPr marL="457200" lvl="0" indent="-457200">
              <a:lnSpc>
                <a:spcPct val="90000"/>
              </a:lnSpc>
              <a:spcBef>
                <a:spcPts val="1000"/>
              </a:spcBef>
              <a:buClr>
                <a:srgbClr val="0D9390"/>
              </a:buClr>
              <a:buBlip>
                <a:blip r:embed="rId3"/>
              </a:buBlip>
              <a:defRPr/>
            </a:pPr>
            <a:endParaRPr lang="es-ES" sz="2400" dirty="0">
              <a:solidFill>
                <a:srgbClr val="000000"/>
              </a:solidFill>
            </a:endParaRPr>
          </a:p>
          <a:p>
            <a:pPr marL="457200" lvl="0" indent="-457200">
              <a:lnSpc>
                <a:spcPct val="90000"/>
              </a:lnSpc>
              <a:spcBef>
                <a:spcPts val="1000"/>
              </a:spcBef>
              <a:buClr>
                <a:srgbClr val="0D9390"/>
              </a:buClr>
              <a:buBlip>
                <a:blip r:embed="rId3"/>
              </a:buBlip>
              <a:defRPr/>
            </a:pPr>
            <a:r>
              <a:rPr lang="es-ES" sz="2400" dirty="0">
                <a:solidFill>
                  <a:srgbClr val="000000"/>
                </a:solidFill>
              </a:rPr>
              <a:t>La experiencia y la infraestructura de las </a:t>
            </a:r>
            <a:r>
              <a:rPr lang="es-ES" sz="2400" dirty="0" err="1">
                <a:solidFill>
                  <a:srgbClr val="000000"/>
                </a:solidFill>
              </a:rPr>
              <a:t>ONGs</a:t>
            </a:r>
            <a:r>
              <a:rPr lang="es-ES" sz="2400" dirty="0">
                <a:solidFill>
                  <a:srgbClr val="000000"/>
                </a:solidFill>
              </a:rPr>
              <a:t> las hacen atractivas para los inversores interesados en lograr un impacto social o ambiental positivo. </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87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s-ES" dirty="0"/>
              <a:t>Uso del Capital de Inversores Privados para Aumentar el Impacto de las ONG
</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954573"/>
            <a:ext cx="10496407" cy="3596882"/>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s-ES" sz="2400" dirty="0">
                <a:solidFill>
                  <a:srgbClr val="000000"/>
                </a:solidFill>
              </a:rPr>
              <a:t>Las ONG suelen enfrentarse a cuatro desafíos principales de financiación que les impiden lograr el máximo impacto:</a:t>
            </a:r>
          </a:p>
          <a:p>
            <a:pPr marL="457200" lvl="0" indent="-457200">
              <a:lnSpc>
                <a:spcPct val="90000"/>
              </a:lnSpc>
              <a:spcBef>
                <a:spcPts val="1000"/>
              </a:spcBef>
              <a:buClr>
                <a:srgbClr val="0D9390"/>
              </a:buClr>
              <a:buBlip>
                <a:blip r:embed="rId3"/>
              </a:buBlip>
              <a:defRPr/>
            </a:pPr>
            <a:endParaRPr kumimoji="0" lang="es-ES" sz="24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lvl="0" indent="-457200">
              <a:lnSpc>
                <a:spcPct val="90000"/>
              </a:lnSpc>
              <a:spcBef>
                <a:spcPts val="1000"/>
              </a:spcBef>
              <a:buClr>
                <a:srgbClr val="0D9390"/>
              </a:buClr>
              <a:buBlip>
                <a:blip r:embed="rId3"/>
              </a:buBlip>
              <a:defRPr/>
            </a:pPr>
            <a:r>
              <a:rPr lang="en-GB" sz="2400" b="1" dirty="0" err="1">
                <a:solidFill>
                  <a:schemeClr val="accent2"/>
                </a:solidFill>
              </a:rPr>
              <a:t>Escasez</a:t>
            </a:r>
            <a:r>
              <a:rPr lang="en-GB" sz="2400" b="1" dirty="0">
                <a:solidFill>
                  <a:schemeClr val="accent2"/>
                </a:solidFill>
              </a:rPr>
              <a:t>: </a:t>
            </a:r>
            <a:r>
              <a:rPr lang="es-ES" sz="2400" dirty="0">
                <a:solidFill>
                  <a:srgbClr val="000000"/>
                </a:solidFill>
              </a:rPr>
              <a:t>Hay recursos limitados de donantes disponibles y muchas </a:t>
            </a:r>
            <a:r>
              <a:rPr lang="es-ES" sz="2400" dirty="0" err="1">
                <a:solidFill>
                  <a:srgbClr val="000000"/>
                </a:solidFill>
              </a:rPr>
              <a:t>ONGs</a:t>
            </a:r>
            <a:r>
              <a:rPr lang="es-ES" sz="2400" dirty="0">
                <a:solidFill>
                  <a:srgbClr val="000000"/>
                </a:solidFill>
              </a:rPr>
              <a:t> están compitiendo por estos recursos. </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lvl="0" indent="-457200">
              <a:lnSpc>
                <a:spcPct val="90000"/>
              </a:lnSpc>
              <a:spcBef>
                <a:spcPts val="1000"/>
              </a:spcBef>
              <a:buClr>
                <a:srgbClr val="0D9390"/>
              </a:buClr>
              <a:buFont typeface="Arial" panose="020B0604020202020204" pitchFamily="34" charset="0"/>
              <a:buChar char="•"/>
              <a:defRPr/>
            </a:pPr>
            <a:r>
              <a:rPr lang="en-GB" sz="2400" b="1" dirty="0" err="1">
                <a:solidFill>
                  <a:schemeClr val="accent2"/>
                </a:solidFill>
              </a:rPr>
              <a:t>Accesibilidad</a:t>
            </a:r>
            <a:r>
              <a:rPr lang="en-GB" sz="2400" b="1" dirty="0">
                <a:solidFill>
                  <a:schemeClr val="accent2"/>
                </a:solidFill>
              </a:rPr>
              <a:t>: </a:t>
            </a:r>
            <a:r>
              <a:rPr lang="es-ES" sz="2400" dirty="0">
                <a:solidFill>
                  <a:srgbClr val="000000"/>
                </a:solidFill>
              </a:rPr>
              <a:t>Los riesgos involucrados con los contratos basados en el desempeño, donde un donante realiza pagos a una ONG solo después de lograr resultados específicos, a menudo pueden ser demasiado altos para las ONG. </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47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s-ES" dirty="0"/>
              <a:t>Uso del Capital de Inversores Privados para Aumentar el Impacto de las ONG
</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2164637"/>
            <a:ext cx="10496407" cy="1550168"/>
          </a:xfrm>
          <a:prstGeom prst="rect">
            <a:avLst/>
          </a:prstGeom>
          <a:noFill/>
        </p:spPr>
        <p:txBody>
          <a:bodyPr wrap="square" rtlCol="0">
            <a:spAutoFit/>
          </a:bodyPr>
          <a:lstStyle/>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lvl="0" indent="-457200">
              <a:lnSpc>
                <a:spcPct val="90000"/>
              </a:lnSpc>
              <a:spcBef>
                <a:spcPts val="1000"/>
              </a:spcBef>
              <a:buClr>
                <a:srgbClr val="0D9390"/>
              </a:buClr>
              <a:buFont typeface="Arial" panose="020B0604020202020204" pitchFamily="34" charset="0"/>
              <a:buChar char="•"/>
              <a:defRPr/>
            </a:pPr>
            <a:r>
              <a:rPr lang="en-GB" sz="2400" b="1" dirty="0">
                <a:solidFill>
                  <a:schemeClr val="accent2"/>
                </a:solidFill>
                <a:latin typeface="Calibri" panose="020F0502020204030204"/>
              </a:rPr>
              <a:t>Timing: </a:t>
            </a:r>
            <a:r>
              <a:rPr lang="es-ES" sz="2400" dirty="0">
                <a:solidFill>
                  <a:srgbClr val="000000"/>
                </a:solidFill>
              </a:rPr>
              <a:t>La naturaleza impredecible de las corrientes de recursos de los donantes puede dejar a las ONG sin los recursos necesarios para ejecutar proyectos en el momento en que el impacto sería mayor. </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882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s-ES" dirty="0"/>
              <a:t>Uso del Capital de Inversores Privados para Aumentar el Impacto de las ONG
</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3264483"/>
          </a:xfrm>
          <a:prstGeom prst="rect">
            <a:avLst/>
          </a:prstGeom>
          <a:noFill/>
        </p:spPr>
        <p:txBody>
          <a:bodyPr wrap="square" rtlCol="0">
            <a:spAutoFit/>
          </a:bodyPr>
          <a:lstStyle/>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lvl="0" indent="-457200">
              <a:lnSpc>
                <a:spcPct val="90000"/>
              </a:lnSpc>
              <a:spcBef>
                <a:spcPts val="1000"/>
              </a:spcBef>
              <a:buClr>
                <a:srgbClr val="0D9390"/>
              </a:buClr>
              <a:buFont typeface="Arial" panose="020B0604020202020204" pitchFamily="34" charset="0"/>
              <a:buChar char="•"/>
              <a:defRPr/>
            </a:pPr>
            <a:r>
              <a:rPr lang="en-GB" sz="2400" b="1" dirty="0" err="1">
                <a:solidFill>
                  <a:schemeClr val="accent2"/>
                </a:solidFill>
              </a:rPr>
              <a:t>Restricciones</a:t>
            </a:r>
            <a:r>
              <a:rPr lang="en-GB" sz="2400" b="1" dirty="0">
                <a:solidFill>
                  <a:schemeClr val="accent2"/>
                </a:solidFill>
              </a:rPr>
              <a:t>: </a:t>
            </a:r>
            <a:r>
              <a:rPr lang="es-ES" sz="2400" dirty="0">
                <a:solidFill>
                  <a:srgbClr val="000000"/>
                </a:solidFill>
              </a:rPr>
              <a:t>Los donantes a menudo requieren que las </a:t>
            </a:r>
            <a:r>
              <a:rPr lang="es-ES" sz="2400" dirty="0" err="1">
                <a:solidFill>
                  <a:srgbClr val="000000"/>
                </a:solidFill>
              </a:rPr>
              <a:t>ONGs</a:t>
            </a:r>
            <a:r>
              <a:rPr lang="es-ES" sz="2400" dirty="0">
                <a:solidFill>
                  <a:srgbClr val="000000"/>
                </a:solidFill>
              </a:rPr>
              <a:t> gasten de acuerdo con las líneas presupuestarias previamente acordadas, lo que limita la flexibilidad con la que las </a:t>
            </a:r>
            <a:r>
              <a:rPr lang="es-ES" sz="2400" dirty="0" err="1">
                <a:solidFill>
                  <a:srgbClr val="000000"/>
                </a:solidFill>
              </a:rPr>
              <a:t>ONGs</a:t>
            </a:r>
            <a:r>
              <a:rPr lang="es-ES" sz="2400" dirty="0">
                <a:solidFill>
                  <a:srgbClr val="000000"/>
                </a:solidFill>
              </a:rPr>
              <a:t> pueden operar para lograr un impacto óptimo.</a:t>
            </a:r>
          </a:p>
          <a:p>
            <a:pPr marL="457200" lvl="0" indent="-457200">
              <a:lnSpc>
                <a:spcPct val="90000"/>
              </a:lnSpc>
              <a:spcBef>
                <a:spcPts val="1000"/>
              </a:spcBef>
              <a:buClr>
                <a:srgbClr val="0D9390"/>
              </a:buClr>
              <a:buFont typeface="Arial" panose="020B0604020202020204" pitchFamily="34" charset="0"/>
              <a:buChar char="•"/>
              <a:defRPr/>
            </a:pPr>
            <a:endParaRPr lang="en-GB" sz="2400" dirty="0">
              <a:solidFill>
                <a:srgbClr val="000000"/>
              </a:solidFill>
              <a:latin typeface="Calibri" panose="020F0502020204030204"/>
            </a:endParaRPr>
          </a:p>
          <a:p>
            <a:pPr marL="457200" lvl="0" indent="-457200">
              <a:lnSpc>
                <a:spcPct val="90000"/>
              </a:lnSpc>
              <a:spcBef>
                <a:spcPts val="1000"/>
              </a:spcBef>
              <a:buClr>
                <a:srgbClr val="0D9390"/>
              </a:buClr>
              <a:buBlip>
                <a:blip r:embed="rId3"/>
              </a:buBlip>
              <a:defRPr/>
            </a:pPr>
            <a:r>
              <a:rPr lang="en-GB" sz="2400" b="1" dirty="0" err="1">
                <a:solidFill>
                  <a:prstClr val="black"/>
                </a:solidFill>
              </a:rPr>
              <a:t>Lectura</a:t>
            </a:r>
            <a:r>
              <a:rPr lang="en-GB" sz="2400" b="1" dirty="0">
                <a:solidFill>
                  <a:prstClr val="black"/>
                </a:solidFill>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https://www.psi.org/wp-content/uploads/2020/05/PSI_Zurich_Report_Executive_Summary.pdf</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05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s-ES" dirty="0"/>
              <a:t>Uso del Capital de Inversores Privados para Aumentar el Impacto de las ONG
</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47795" y="2288205"/>
            <a:ext cx="10496407" cy="2343206"/>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s-ES" sz="2400" dirty="0">
                <a:solidFill>
                  <a:srgbClr val="000000"/>
                </a:solidFill>
              </a:rPr>
              <a:t>A diferencia de las donaciones, el capital del inversor privado debe devolver el principio cuando se toma prestado, además de generar rendimientos para los inversores. </a:t>
            </a:r>
          </a:p>
          <a:p>
            <a:pPr marL="457200" lvl="0" indent="-457200">
              <a:lnSpc>
                <a:spcPct val="90000"/>
              </a:lnSpc>
              <a:spcBef>
                <a:spcPts val="1000"/>
              </a:spcBef>
              <a:buClr>
                <a:srgbClr val="0D9390"/>
              </a:buClr>
              <a:buBlip>
                <a:blip r:embed="rId3"/>
              </a:buBlip>
              <a:defRPr/>
            </a:pPr>
            <a:endParaRPr lang="es-ES" sz="2400" dirty="0">
              <a:solidFill>
                <a:srgbClr val="000000"/>
              </a:solidFill>
            </a:endParaRPr>
          </a:p>
          <a:p>
            <a:pPr marL="457200" lvl="0" indent="-457200">
              <a:lnSpc>
                <a:spcPct val="90000"/>
              </a:lnSpc>
              <a:spcBef>
                <a:spcPts val="1000"/>
              </a:spcBef>
              <a:buClr>
                <a:srgbClr val="0D9390"/>
              </a:buClr>
              <a:buBlip>
                <a:blip r:embed="rId3"/>
              </a:buBlip>
              <a:defRPr/>
            </a:pPr>
            <a:r>
              <a:rPr lang="es-ES" sz="2400" dirty="0">
                <a:solidFill>
                  <a:srgbClr val="000000"/>
                </a:solidFill>
              </a:rPr>
              <a:t>Si bien esto puede ser obvio, representa un cambio fundamental en las operaciones de muchas ONG. </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652717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s-ES" dirty="0"/>
              <a:t>Uso del Capital de Inversores Privados para Aumentar el Impacto de las ONG
</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844897"/>
            <a:ext cx="10496407" cy="1273169"/>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n-GB" sz="2400" dirty="0">
                <a:solidFill>
                  <a:srgbClr val="000000"/>
                </a:solidFill>
              </a:rPr>
              <a:t>Population Services International y Zurich Insurance Company </a:t>
            </a:r>
            <a:r>
              <a:rPr lang="en-GB" sz="2400" dirty="0" err="1">
                <a:solidFill>
                  <a:srgbClr val="000000"/>
                </a:solidFill>
              </a:rPr>
              <a:t>colaboraron</a:t>
            </a:r>
            <a:r>
              <a:rPr lang="en-GB" sz="2400" dirty="0">
                <a:solidFill>
                  <a:srgbClr val="000000"/>
                </a:solidFill>
              </a:rPr>
              <a:t> para </a:t>
            </a:r>
            <a:r>
              <a:rPr lang="en-GB" sz="2400" dirty="0" err="1">
                <a:solidFill>
                  <a:srgbClr val="000000"/>
                </a:solidFill>
              </a:rPr>
              <a:t>encontrar</a:t>
            </a:r>
            <a:r>
              <a:rPr lang="en-GB" sz="2400" dirty="0">
                <a:solidFill>
                  <a:srgbClr val="000000"/>
                </a:solidFill>
              </a:rPr>
              <a:t> </a:t>
            </a:r>
            <a:r>
              <a:rPr kumimoji="0" lang="en-GB" sz="2400" b="0" i="0" u="none"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potenciales</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a:t>
            </a:r>
            <a:r>
              <a:rPr kumimoji="0" lang="en-GB" sz="2400" b="0" i="0" u="none"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soluciones</a:t>
            </a:r>
            <a:r>
              <a:rPr lang="en-GB" sz="2800" dirty="0">
                <a:solidFill>
                  <a:srgbClr val="87A66E"/>
                </a:solidFill>
                <a:latin typeface="Calibri" panose="020F0502020204030204"/>
              </a:rPr>
              <a:t> </a:t>
            </a:r>
            <a:r>
              <a:rPr lang="en-GB" sz="2400" dirty="0">
                <a:solidFill>
                  <a:srgbClr val="000000"/>
                </a:solidFill>
              </a:rPr>
              <a:t>para </a:t>
            </a:r>
            <a:r>
              <a:rPr lang="en-GB" sz="2400" dirty="0" err="1">
                <a:solidFill>
                  <a:srgbClr val="000000"/>
                </a:solidFill>
              </a:rPr>
              <a:t>realizar</a:t>
            </a:r>
            <a:r>
              <a:rPr lang="en-GB" sz="2400" dirty="0">
                <a:solidFill>
                  <a:srgbClr val="000000"/>
                </a:solidFill>
              </a:rPr>
              <a:t> </a:t>
            </a:r>
            <a:r>
              <a:rPr lang="en-GB" sz="2400" dirty="0" err="1">
                <a:solidFill>
                  <a:srgbClr val="000000"/>
                </a:solidFill>
              </a:rPr>
              <a:t>este</a:t>
            </a:r>
            <a:r>
              <a:rPr lang="en-GB" sz="2400" dirty="0">
                <a:solidFill>
                  <a:srgbClr val="000000"/>
                </a:solidFill>
              </a:rPr>
              <a:t> </a:t>
            </a:r>
            <a:r>
              <a:rPr lang="en-GB" sz="2400" dirty="0" err="1">
                <a:solidFill>
                  <a:srgbClr val="000000"/>
                </a:solidFill>
              </a:rPr>
              <a:t>cambio</a:t>
            </a:r>
            <a:r>
              <a:rPr lang="en-GB" sz="2400" dirty="0">
                <a:solidFill>
                  <a:srgbClr val="000000"/>
                </a:solidFill>
              </a:rPr>
              <a:t>:
</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aphicFrame>
        <p:nvGraphicFramePr>
          <p:cNvPr id="3" name="Diagram 2">
            <a:extLst>
              <a:ext uri="{FF2B5EF4-FFF2-40B4-BE49-F238E27FC236}">
                <a16:creationId xmlns:a16="http://schemas.microsoft.com/office/drawing/2014/main" id="{E16CB64B-29E1-FF7E-3D36-282ACB9E5142}"/>
              </a:ext>
            </a:extLst>
          </p:cNvPr>
          <p:cNvGraphicFramePr/>
          <p:nvPr>
            <p:extLst>
              <p:ext uri="{D42A27DB-BD31-4B8C-83A1-F6EECF244321}">
                <p14:modId xmlns:p14="http://schemas.microsoft.com/office/powerpoint/2010/main" val="1015641146"/>
              </p:ext>
            </p:extLst>
          </p:nvPr>
        </p:nvGraphicFramePr>
        <p:xfrm>
          <a:off x="798381" y="2481482"/>
          <a:ext cx="10595237" cy="32812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56218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C03D6161-8612-44F4-B4ED-F39D1494821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D613D23A-06B3-464E-9FB6-072874C5C273}"/>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EBB1EBE1-1015-4354-9F46-1595B769C9D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s-ES" dirty="0"/>
              <a:t>Capital Virtuoso: lo que las Fundaciones Pueden Aprender de los Inversores 
</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2155831"/>
            <a:ext cx="10496407" cy="2343206"/>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s-ES" sz="2400" dirty="0">
                <a:solidFill>
                  <a:srgbClr val="000000"/>
                </a:solidFill>
              </a:rPr>
              <a:t>Las fuerzas más allá del control de fundaciones u organizaciones sin fines de lucro explican algunos de los problemas. </a:t>
            </a:r>
          </a:p>
          <a:p>
            <a:pPr marL="457200" lvl="0" indent="-457200">
              <a:lnSpc>
                <a:spcPct val="90000"/>
              </a:lnSpc>
              <a:spcBef>
                <a:spcPts val="1000"/>
              </a:spcBef>
              <a:buClr>
                <a:srgbClr val="0D9390"/>
              </a:buClr>
              <a:buBlip>
                <a:blip r:embed="rId3"/>
              </a:buBlip>
              <a:defRPr/>
            </a:pPr>
            <a:endParaRPr lang="es-ES" sz="2400" dirty="0">
              <a:solidFill>
                <a:srgbClr val="000000"/>
              </a:solidFill>
            </a:endParaRPr>
          </a:p>
          <a:p>
            <a:pPr marL="457200" lvl="0" indent="-457200">
              <a:lnSpc>
                <a:spcPct val="90000"/>
              </a:lnSpc>
              <a:spcBef>
                <a:spcPts val="1000"/>
              </a:spcBef>
              <a:buClr>
                <a:srgbClr val="0D9390"/>
              </a:buClr>
              <a:buBlip>
                <a:blip r:embed="rId3"/>
              </a:buBlip>
              <a:defRPr/>
            </a:pPr>
            <a:r>
              <a:rPr lang="es-ES" sz="2400" dirty="0">
                <a:solidFill>
                  <a:srgbClr val="000000"/>
                </a:solidFill>
              </a:rPr>
              <a:t>Por un lado, muchos gobiernos federales han reducido los fondos para los servicios sociales, dejando a las fundaciones y organizaciones sin fines de lucro sin un aliado en el que habían llegado a confiar. </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055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s-ES" dirty="0"/>
              <a:t>Capital Virtuoso: lo que las Fundaciones Pueden Aprender de los Inversores 
</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2155831"/>
            <a:ext cx="10496407" cy="3929281"/>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s-ES" sz="2400" dirty="0">
                <a:solidFill>
                  <a:srgbClr val="000000"/>
                </a:solidFill>
              </a:rPr>
              <a:t>Además, muchos líderes de organizaciones sin fines de lucro están descubriendo que, a pesar de sus mejores esfuerzos, los problemas sociales persisten e incluso pueden empeorar. Pero parte de la dificultad debe rastrearse hasta la relación entre las fundaciones y las organizaciones sin fines de lucro.</a:t>
            </a:r>
          </a:p>
          <a:p>
            <a:pPr lvl="0">
              <a:lnSpc>
                <a:spcPct val="90000"/>
              </a:lnSpc>
              <a:spcBef>
                <a:spcPts val="1000"/>
              </a:spcBef>
              <a:buClr>
                <a:srgbClr val="0D9390"/>
              </a:buClr>
              <a:defRPr/>
            </a:pPr>
            <a:endParaRPr lang="en-GB" sz="2400" dirty="0">
              <a:solidFill>
                <a:srgbClr val="000000"/>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Lectura</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https://hbr.org/1997/03/virtuous-capital-what-foundations-can-learn-from-venture-capitalists</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58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p:txBody>
          <a:bodyPr/>
          <a:lstStyle/>
          <a:p>
            <a:endParaRPr lang="en-US" dirty="0"/>
          </a:p>
          <a:p>
            <a:r>
              <a:rPr lang="en-US" dirty="0" err="1"/>
              <a:t>Planificación</a:t>
            </a:r>
            <a:r>
              <a:rPr lang="en-US" dirty="0"/>
              <a:t> </a:t>
            </a:r>
            <a:r>
              <a:rPr lang="en-US" dirty="0" err="1"/>
              <a:t>Financiera</a:t>
            </a:r>
            <a:r>
              <a:rPr lang="en-US" dirty="0"/>
              <a:t> e </a:t>
            </a:r>
            <a:r>
              <a:rPr lang="en-US" dirty="0" err="1"/>
              <a:t>Inversión</a:t>
            </a:r>
            <a:r>
              <a:rPr lang="en-US" dirty="0"/>
              <a:t>
</a:t>
            </a:r>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8"/>
          </p:nvPr>
        </p:nvSpPr>
        <p:spPr/>
        <p:txBody>
          <a:bodyPr/>
          <a:lstStyle/>
          <a:p>
            <a:pPr algn="ctr"/>
            <a:r>
              <a:rPr lang="es-ES" b="1" i="1" dirty="0">
                <a:effectLst>
                  <a:outerShdw blurRad="38100" dist="38100" dir="2700000" algn="tl">
                    <a:srgbClr val="000000">
                      <a:alpha val="43137"/>
                    </a:srgbClr>
                  </a:outerShdw>
                </a:effectLst>
              </a:rPr>
              <a:t>"Todos pueden ser grandes porque todos pueden servir".
</a:t>
            </a:r>
            <a:r>
              <a:rPr lang="en-US" b="1" i="1" dirty="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 Martin Luther King Jr.</a:t>
            </a: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p:txBody>
          <a:bodyPr/>
          <a:lstStyle/>
          <a:p>
            <a:endParaRPr lang="en-US" dirty="0"/>
          </a:p>
          <a:p>
            <a:r>
              <a:rPr lang="en-US" dirty="0" err="1"/>
              <a:t>Recaudación</a:t>
            </a:r>
            <a:r>
              <a:rPr lang="en-US" dirty="0"/>
              <a:t> de </a:t>
            </a:r>
            <a:r>
              <a:rPr lang="en-US" dirty="0" err="1"/>
              <a:t>Fondos</a:t>
            </a:r>
            <a:r>
              <a:rPr lang="en-US" dirty="0"/>
              <a:t> Digital
</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p:txBody>
          <a:bodyPr/>
          <a:lstStyle/>
          <a:p>
            <a:endParaRPr lang="en-US" dirty="0"/>
          </a:p>
          <a:p>
            <a:r>
              <a:rPr lang="en-US" dirty="0" err="1"/>
              <a:t>Atraer</a:t>
            </a:r>
            <a:r>
              <a:rPr lang="en-US" dirty="0"/>
              <a:t> </a:t>
            </a:r>
            <a:r>
              <a:rPr lang="en-US" dirty="0" err="1"/>
              <a:t>Apoyo</a:t>
            </a:r>
            <a:r>
              <a:rPr lang="en-US" dirty="0"/>
              <a:t>
</a:t>
            </a: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p:txBody>
          <a:bodyPr/>
          <a:lstStyle/>
          <a:p>
            <a:r>
              <a:rPr lang="en-US" dirty="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p:txBody>
          <a:bodyPr/>
          <a:lstStyle/>
          <a:p>
            <a:endParaRPr lang="en-US" dirty="0"/>
          </a:p>
          <a:p>
            <a:r>
              <a:rPr lang="en-US" dirty="0" err="1"/>
              <a:t>Financiación</a:t>
            </a:r>
            <a:r>
              <a:rPr lang="en-US" dirty="0"/>
              <a:t> Externa
</a:t>
            </a:r>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p:txBody>
          <a:bodyPr/>
          <a:lstStyle/>
          <a:p>
            <a:r>
              <a:rPr lang="en-US" dirty="0"/>
              <a:t>05</a:t>
            </a:r>
          </a:p>
        </p:txBody>
      </p:sp>
      <p:sp>
        <p:nvSpPr>
          <p:cNvPr id="26" name="Text Placeholder 25">
            <a:extLst>
              <a:ext uri="{FF2B5EF4-FFF2-40B4-BE49-F238E27FC236}">
                <a16:creationId xmlns:a16="http://schemas.microsoft.com/office/drawing/2014/main" id="{AF2A8952-1670-2F4B-B3F8-033CA2659F15}"/>
              </a:ext>
            </a:extLst>
          </p:cNvPr>
          <p:cNvSpPr>
            <a:spLocks noGrp="1"/>
          </p:cNvSpPr>
          <p:nvPr>
            <p:ph type="body" sz="quarter" idx="36"/>
          </p:nvPr>
        </p:nvSpPr>
        <p:spPr/>
        <p:txBody>
          <a:bodyPr/>
          <a:lstStyle/>
          <a:p>
            <a:r>
              <a:rPr lang="en-US" dirty="0" err="1"/>
              <a:t>Referencias</a:t>
            </a:r>
            <a:endParaRPr lang="en-US" dirty="0"/>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p:txBody>
          <a:bodyPr/>
          <a:lstStyle/>
          <a:p>
            <a:r>
              <a:rPr lang="en-US" dirty="0" err="1"/>
              <a:t>Esquema</a:t>
            </a:r>
            <a:endParaRPr lang="en-US" dirty="0"/>
          </a:p>
        </p:txBody>
      </p:sp>
    </p:spTree>
    <p:extLst>
      <p:ext uri="{BB962C8B-B14F-4D97-AF65-F5344CB8AC3E}">
        <p14:creationId xmlns:p14="http://schemas.microsoft.com/office/powerpoint/2010/main" val="375950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5" grpId="0" build="p"/>
      <p:bldP spid="18" grpId="0" build="p"/>
      <p:bldP spid="19" grpId="0" build="p"/>
      <p:bldP spid="20" grpId="0" build="p"/>
      <p:bldP spid="21" grpId="0" build="p"/>
      <p:bldP spid="22" grpId="0" build="p"/>
      <p:bldP spid="23" grpId="0" build="p"/>
      <p:bldP spid="24" grpId="0" build="p"/>
      <p:bldP spid="25" grpId="0" build="p"/>
      <p:bldP spid="2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04DFD2-5BD4-248A-B645-3945A89F8BC8}"/>
              </a:ext>
            </a:extLst>
          </p:cNvPr>
          <p:cNvSpPr>
            <a:spLocks noGrp="1"/>
          </p:cNvSpPr>
          <p:nvPr>
            <p:ph type="body" sz="quarter" idx="18"/>
          </p:nvPr>
        </p:nvSpPr>
        <p:spPr/>
        <p:txBody>
          <a:bodyPr/>
          <a:lstStyle/>
          <a:p>
            <a:pPr marL="360000" indent="-342900">
              <a:buClr>
                <a:schemeClr val="accent2"/>
              </a:buClr>
              <a:buFont typeface="Arial" panose="020B0604020202020204" pitchFamily="34" charset="0"/>
              <a:buChar char="•"/>
            </a:pPr>
            <a:r>
              <a:rPr lang="es-ES" dirty="0"/>
              <a:t>Una buena estrategia financiera combina la planificación financiera y la planificación estratégica, promoviendo el logro de los objetivos a través de una inversión cuidadosa y planificada.</a:t>
            </a:r>
            <a:endParaRPr lang="en-GB" dirty="0"/>
          </a:p>
          <a:p>
            <a:endParaRPr lang="en-ZA" dirty="0"/>
          </a:p>
        </p:txBody>
      </p:sp>
      <p:sp>
        <p:nvSpPr>
          <p:cNvPr id="3" name="Text Placeholder 2">
            <a:extLst>
              <a:ext uri="{FF2B5EF4-FFF2-40B4-BE49-F238E27FC236}">
                <a16:creationId xmlns:a16="http://schemas.microsoft.com/office/drawing/2014/main" id="{8C94C34E-AFAC-1468-FF60-CA6516AB0123}"/>
              </a:ext>
            </a:extLst>
          </p:cNvPr>
          <p:cNvSpPr>
            <a:spLocks noGrp="1"/>
          </p:cNvSpPr>
          <p:nvPr>
            <p:ph type="body" sz="quarter" idx="16"/>
          </p:nvPr>
        </p:nvSpPr>
        <p:spPr/>
        <p:txBody>
          <a:bodyPr/>
          <a:lstStyle/>
          <a:p>
            <a:r>
              <a:rPr lang="es-ES" dirty="0"/>
              <a:t>¿Qué es una estrategia financiera?
</a:t>
            </a:r>
            <a:endParaRPr lang="en-ZA" dirty="0"/>
          </a:p>
        </p:txBody>
      </p:sp>
      <p:pic>
        <p:nvPicPr>
          <p:cNvPr id="6" name="Picture Placeholder 5" descr="Businesspeople in a team meeting">
            <a:hlinkClick r:id="rId2"/>
            <a:extLst>
              <a:ext uri="{FF2B5EF4-FFF2-40B4-BE49-F238E27FC236}">
                <a16:creationId xmlns:a16="http://schemas.microsoft.com/office/drawing/2014/main" id="{45F11CD7-C9E1-4653-3A78-8985156FB15C}"/>
              </a:ext>
            </a:extLst>
          </p:cNvPr>
          <p:cNvPicPr>
            <a:picLocks noGrp="1" noChangeAspect="1"/>
          </p:cNvPicPr>
          <p:nvPr>
            <p:ph type="pic" sz="quarter" idx="10"/>
          </p:nvPr>
        </p:nvPicPr>
        <p:blipFill>
          <a:blip r:embed="rId3">
            <a:grayscl/>
          </a:blip>
          <a:srcRect l="6305" r="6305"/>
          <a:stretch>
            <a:fillRect/>
          </a:stretch>
        </p:blipFill>
        <p:spPr/>
      </p:pic>
    </p:spTree>
    <p:extLst>
      <p:ext uri="{BB962C8B-B14F-4D97-AF65-F5344CB8AC3E}">
        <p14:creationId xmlns:p14="http://schemas.microsoft.com/office/powerpoint/2010/main" val="241544569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s-ES" dirty="0"/>
              <a:t>Ideas de Capital Riesgo en Acción
</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633316"/>
            <a:ext cx="10496407" cy="4057521"/>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s-ES" sz="2400" b="1" dirty="0">
                <a:solidFill>
                  <a:schemeClr val="accent2"/>
                </a:solidFill>
              </a:rPr>
              <a:t>Preguntas para fundaciones abiertas a apoyar financieramente a organizaciones sin fines de lucro</a:t>
            </a:r>
          </a:p>
          <a:p>
            <a:pPr lvl="0">
              <a:lnSpc>
                <a:spcPct val="90000"/>
              </a:lnSpc>
              <a:spcBef>
                <a:spcPts val="1000"/>
              </a:spcBef>
              <a:buClr>
                <a:srgbClr val="0D9390"/>
              </a:buClr>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lvl="0" indent="-457200">
              <a:lnSpc>
                <a:spcPct val="90000"/>
              </a:lnSpc>
              <a:spcBef>
                <a:spcPts val="1000"/>
              </a:spcBef>
              <a:buClr>
                <a:srgbClr val="0D9390"/>
              </a:buClr>
              <a:buFont typeface="Arial" panose="020B0604020202020204" pitchFamily="34" charset="0"/>
              <a:buChar char="•"/>
              <a:defRPr/>
            </a:pPr>
            <a:r>
              <a:rPr lang="es-ES" sz="2400" dirty="0">
                <a:solidFill>
                  <a:srgbClr val="000000"/>
                </a:solidFill>
              </a:rPr>
              <a:t>¿Nuestras subvenciones brindarán a las organizaciones sin fines de lucro el apoyo organizacional necesario para lograr los objetivos del programa?
¿Qué capacidad interna necesitamos para construir fortaleza organizacional en la organización sin fines de lucro?
¿Es nuestra cartera de subvenciones demasiado pesada en la innovación del programa a expensas de la creación de la organización?</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366633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s-ES" dirty="0"/>
              <a:t>Ideas de Capital Riesgo en Acción
</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633316"/>
            <a:ext cx="10496407" cy="2932085"/>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s-ES" sz="2400" b="1" dirty="0">
                <a:solidFill>
                  <a:schemeClr val="accent2"/>
                </a:solidFill>
              </a:rPr>
              <a:t>Preguntas para fundaciones abiertas a apoyar financieramente a organizaciones sin fines de lucro</a:t>
            </a:r>
          </a:p>
          <a:p>
            <a:pPr lvl="0">
              <a:lnSpc>
                <a:spcPct val="90000"/>
              </a:lnSpc>
              <a:spcBef>
                <a:spcPts val="1000"/>
              </a:spcBef>
              <a:buClr>
                <a:srgbClr val="0D9390"/>
              </a:buClr>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lvl="0" indent="-457200">
              <a:lnSpc>
                <a:spcPct val="90000"/>
              </a:lnSpc>
              <a:spcBef>
                <a:spcPts val="1000"/>
              </a:spcBef>
              <a:buClr>
                <a:srgbClr val="0D9390"/>
              </a:buClr>
              <a:buFont typeface="Arial" panose="020B0604020202020204" pitchFamily="34" charset="0"/>
              <a:buChar char="•"/>
              <a:defRPr/>
            </a:pPr>
            <a:r>
              <a:rPr lang="es-ES" sz="2400" dirty="0">
                <a:solidFill>
                  <a:srgbClr val="000000"/>
                </a:solidFill>
              </a:rPr>
              <a:t>¿Estamos lo suficientemente cerca de las organizaciones sin fines de lucro para ayudarlas a desarrollar la fortaleza organizacional?</a:t>
            </a:r>
          </a:p>
          <a:p>
            <a:pPr marL="457200" lvl="0" indent="-457200">
              <a:lnSpc>
                <a:spcPct val="90000"/>
              </a:lnSpc>
              <a:spcBef>
                <a:spcPts val="1000"/>
              </a:spcBef>
              <a:buClr>
                <a:srgbClr val="0D9390"/>
              </a:buClr>
              <a:buFont typeface="Arial" panose="020B0604020202020204" pitchFamily="34" charset="0"/>
              <a:buChar char="•"/>
              <a:defRPr/>
            </a:pPr>
            <a:endParaRPr lang="es-ES" sz="2400" dirty="0">
              <a:solidFill>
                <a:srgbClr val="000000"/>
              </a:solidFill>
            </a:endParaRPr>
          </a:p>
          <a:p>
            <a:pPr marL="457200" lvl="0" indent="-457200">
              <a:lnSpc>
                <a:spcPct val="90000"/>
              </a:lnSpc>
              <a:spcBef>
                <a:spcPts val="1000"/>
              </a:spcBef>
              <a:buClr>
                <a:srgbClr val="0D9390"/>
              </a:buClr>
              <a:buFont typeface="Arial" panose="020B0604020202020204" pitchFamily="34" charset="0"/>
              <a:buChar char="•"/>
              <a:defRPr/>
            </a:pPr>
            <a:r>
              <a:rPr lang="es-ES" sz="2400" dirty="0">
                <a:solidFill>
                  <a:srgbClr val="000000"/>
                </a:solidFill>
              </a:rPr>
              <a:t>¿Hay maneras de experimentar con algunos nuevos tipos de subvenciones?</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58120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s-ES" dirty="0"/>
              <a:t>Ideas de Capital Riesgo en Acción
</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633316"/>
            <a:ext cx="10496407" cy="3853363"/>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s-ES" sz="2400" b="1" dirty="0">
                <a:solidFill>
                  <a:schemeClr val="accent2"/>
                </a:solidFill>
              </a:rPr>
              <a:t>Preguntas para organizaciones sin fines de lucro que buscan fondos</a:t>
            </a:r>
          </a:p>
          <a:p>
            <a:pPr lvl="0">
              <a:lnSpc>
                <a:spcPct val="90000"/>
              </a:lnSpc>
              <a:spcBef>
                <a:spcPts val="1000"/>
              </a:spcBef>
              <a:buClr>
                <a:srgbClr val="0D9390"/>
              </a:buClr>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lvl="0" indent="-457200">
              <a:lnSpc>
                <a:spcPct val="90000"/>
              </a:lnSpc>
              <a:spcBef>
                <a:spcPts val="1000"/>
              </a:spcBef>
              <a:buClr>
                <a:srgbClr val="0D9390"/>
              </a:buClr>
              <a:buFont typeface="Arial" panose="020B0604020202020204" pitchFamily="34" charset="0"/>
              <a:buChar char="•"/>
              <a:defRPr/>
            </a:pPr>
            <a:r>
              <a:rPr lang="es-ES" sz="2400" dirty="0">
                <a:solidFill>
                  <a:srgbClr val="000000"/>
                </a:solidFill>
              </a:rPr>
              <a:t>¿Estamos definiendo nuestras necesidades organizacionales para los financiadores?</a:t>
            </a:r>
          </a:p>
          <a:p>
            <a:pPr marL="457200" lvl="0" indent="-457200">
              <a:lnSpc>
                <a:spcPct val="90000"/>
              </a:lnSpc>
              <a:spcBef>
                <a:spcPts val="1000"/>
              </a:spcBef>
              <a:buClr>
                <a:srgbClr val="0D9390"/>
              </a:buClr>
              <a:buFont typeface="Arial" panose="020B0604020202020204" pitchFamily="34" charset="0"/>
              <a:buChar char="•"/>
              <a:defRPr/>
            </a:pPr>
            <a:endParaRPr lang="es-ES" sz="2400" dirty="0">
              <a:solidFill>
                <a:srgbClr val="000000"/>
              </a:solidFill>
            </a:endParaRPr>
          </a:p>
          <a:p>
            <a:pPr marL="457200" lvl="0" indent="-457200">
              <a:lnSpc>
                <a:spcPct val="90000"/>
              </a:lnSpc>
              <a:spcBef>
                <a:spcPts val="1000"/>
              </a:spcBef>
              <a:buClr>
                <a:srgbClr val="0D9390"/>
              </a:buClr>
              <a:buFont typeface="Arial" panose="020B0604020202020204" pitchFamily="34" charset="0"/>
              <a:buChar char="•"/>
              <a:defRPr/>
            </a:pPr>
            <a:r>
              <a:rPr lang="es-ES" sz="2400" dirty="0">
                <a:solidFill>
                  <a:srgbClr val="000000"/>
                </a:solidFill>
              </a:rPr>
              <a:t>¿Somos selectivos sobre qué fundaciones queremos como socios?</a:t>
            </a:r>
          </a:p>
          <a:p>
            <a:pPr marL="457200" lvl="0" indent="-457200">
              <a:lnSpc>
                <a:spcPct val="90000"/>
              </a:lnSpc>
              <a:spcBef>
                <a:spcPts val="1000"/>
              </a:spcBef>
              <a:buClr>
                <a:srgbClr val="0D9390"/>
              </a:buClr>
              <a:buFont typeface="Arial" panose="020B0604020202020204" pitchFamily="34" charset="0"/>
              <a:buChar char="•"/>
              <a:defRPr/>
            </a:pPr>
            <a:endParaRPr lang="es-ES" sz="2400" dirty="0">
              <a:solidFill>
                <a:srgbClr val="000000"/>
              </a:solidFill>
            </a:endParaRPr>
          </a:p>
          <a:p>
            <a:pPr marL="457200" lvl="0" indent="-457200">
              <a:lnSpc>
                <a:spcPct val="90000"/>
              </a:lnSpc>
              <a:spcBef>
                <a:spcPts val="1000"/>
              </a:spcBef>
              <a:buClr>
                <a:srgbClr val="0D9390"/>
              </a:buClr>
              <a:buFont typeface="Arial" panose="020B0604020202020204" pitchFamily="34" charset="0"/>
              <a:buChar char="•"/>
              <a:defRPr/>
            </a:pPr>
            <a:r>
              <a:rPr lang="es-ES" sz="2400" dirty="0">
                <a:solidFill>
                  <a:srgbClr val="000000"/>
                </a:solidFill>
              </a:rPr>
              <a:t>¿Estamos mostrando a las fundaciones un plan claro que justifique el apoyo a largo plazo?</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57576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s-ES" dirty="0"/>
              <a:t>Las </a:t>
            </a:r>
            <a:r>
              <a:rPr lang="es-ES" dirty="0" err="1"/>
              <a:t>ONGs</a:t>
            </a:r>
            <a:r>
              <a:rPr lang="es-ES" dirty="0"/>
              <a:t> y la Inversión de Impacto
</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633316"/>
            <a:ext cx="10496407" cy="5182957"/>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s-ES" sz="2400" dirty="0">
                <a:solidFill>
                  <a:srgbClr val="000000"/>
                </a:solidFill>
              </a:rPr>
              <a:t>Varias tendencias están alterando las fuentes tradicionales de financiación de las que dependen muchas organizaciones no gubernamentales (ONG). </a:t>
            </a:r>
          </a:p>
          <a:p>
            <a:pPr marL="457200" lvl="0" indent="-457200">
              <a:lnSpc>
                <a:spcPct val="90000"/>
              </a:lnSpc>
              <a:spcBef>
                <a:spcPts val="1000"/>
              </a:spcBef>
              <a:buClr>
                <a:srgbClr val="0D9390"/>
              </a:buClr>
              <a:buBlip>
                <a:blip r:embed="rId3"/>
              </a:buBlip>
              <a:defRPr/>
            </a:pPr>
            <a:endParaRPr lang="es-ES" sz="2400" dirty="0">
              <a:solidFill>
                <a:srgbClr val="000000"/>
              </a:solidFill>
            </a:endParaRPr>
          </a:p>
          <a:p>
            <a:pPr marL="457200" lvl="0" indent="-457200">
              <a:lnSpc>
                <a:spcPct val="90000"/>
              </a:lnSpc>
              <a:spcBef>
                <a:spcPts val="1000"/>
              </a:spcBef>
              <a:buClr>
                <a:srgbClr val="0D9390"/>
              </a:buClr>
              <a:buBlip>
                <a:blip r:embed="rId3"/>
              </a:buBlip>
              <a:defRPr/>
            </a:pPr>
            <a:r>
              <a:rPr lang="es-ES" sz="2400" dirty="0">
                <a:solidFill>
                  <a:srgbClr val="000000"/>
                </a:solidFill>
              </a:rPr>
              <a:t>Algunas agencias donantes gubernamentales que financian a las ONG han amenazado con recortar drásticamente sus presupuestos, como en los Estados Unidos, donde se han propuesto recortes del 30%, mientras que el Reino Unido ha señalado que podría comenzar a imponer restricciones de financiación más estrictas.</a:t>
            </a:r>
          </a:p>
          <a:p>
            <a:pPr marL="457200" lvl="0" indent="-457200">
              <a:lnSpc>
                <a:spcPct val="90000"/>
              </a:lnSpc>
              <a:spcBef>
                <a:spcPts val="1000"/>
              </a:spcBef>
              <a:buClr>
                <a:srgbClr val="0D9390"/>
              </a:buClr>
              <a:buBlip>
                <a:blip r:embed="rId3"/>
              </a:buBlip>
              <a:defRPr/>
            </a:pPr>
            <a:endParaRPr kumimoji="0" lang="es-ES" sz="24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lvl="0" indent="-457200">
              <a:lnSpc>
                <a:spcPct val="90000"/>
              </a:lnSpc>
              <a:spcBef>
                <a:spcPts val="1000"/>
              </a:spcBef>
              <a:buClr>
                <a:srgbClr val="0D9390"/>
              </a:buClr>
              <a:buBlip>
                <a:blip r:embed="rId3"/>
              </a:buBlip>
              <a:defRPr/>
            </a:pP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Lectura</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https://home.kpmg/xx/en/home/insights/2018/09/ngos-and-impact-investing.html</a:t>
            </a:r>
            <a:r>
              <a:rPr kumimoji="0" lang="en-GB" sz="2400"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13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s-ES" dirty="0"/>
              <a:t>Las </a:t>
            </a:r>
            <a:r>
              <a:rPr lang="es-ES" dirty="0" err="1"/>
              <a:t>ONGs</a:t>
            </a:r>
            <a:r>
              <a:rPr lang="es-ES" dirty="0"/>
              <a:t> y la Inversión de Impacto
</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633316"/>
            <a:ext cx="10496407" cy="3340402"/>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s-ES" sz="2400" dirty="0">
                <a:solidFill>
                  <a:srgbClr val="000000"/>
                </a:solidFill>
              </a:rPr>
              <a:t>Al mismo tiempo, la liquidez de los mercados mundiales de capital y un mayor apetito por el riesgo entre los financieros han ampliado el panorama de los flujos de financiación privada para incluir programas sociales y ambientales, por ejemplo, el crecimiento de los bonos verdes y los fondos de renta variable vinculados a los ODS. </a:t>
            </a:r>
          </a:p>
          <a:p>
            <a:pPr marL="457200" lvl="0" indent="-457200">
              <a:lnSpc>
                <a:spcPct val="90000"/>
              </a:lnSpc>
              <a:spcBef>
                <a:spcPts val="1000"/>
              </a:spcBef>
              <a:buClr>
                <a:srgbClr val="0D9390"/>
              </a:buClr>
              <a:buBlip>
                <a:blip r:embed="rId3"/>
              </a:buBlip>
              <a:defRPr/>
            </a:pPr>
            <a:endParaRPr lang="es-ES" sz="2400" dirty="0">
              <a:solidFill>
                <a:srgbClr val="000000"/>
              </a:solidFill>
            </a:endParaRPr>
          </a:p>
          <a:p>
            <a:pPr marL="457200" lvl="0" indent="-457200">
              <a:lnSpc>
                <a:spcPct val="90000"/>
              </a:lnSpc>
              <a:spcBef>
                <a:spcPts val="1000"/>
              </a:spcBef>
              <a:buClr>
                <a:srgbClr val="0D9390"/>
              </a:buClr>
              <a:buBlip>
                <a:blip r:embed="rId3"/>
              </a:buBlip>
              <a:defRPr/>
            </a:pPr>
            <a:r>
              <a:rPr lang="es-ES" sz="2400" dirty="0">
                <a:solidFill>
                  <a:srgbClr val="000000"/>
                </a:solidFill>
              </a:rPr>
              <a:t>En términos relativos, los flujos privados de inversión extranjera directa, las remesas y las donaciones filantrópicas superan con creces el flujo de ayuda oficial del gobierno a las economías en desarrollo.</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519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Bonos de </a:t>
            </a:r>
            <a:r>
              <a:rPr lang="en-GB" dirty="0" err="1"/>
              <a:t>Impacto</a:t>
            </a:r>
            <a:r>
              <a:rPr lang="en-GB" dirty="0"/>
              <a:t> Social
</a:t>
            </a:r>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633316"/>
            <a:ext cx="10496407" cy="3929281"/>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n-GB" sz="2400" dirty="0">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rPr>
              <a:t>Bonos de </a:t>
            </a:r>
            <a:r>
              <a:rPr lang="en-GB" sz="2400" dirty="0" err="1">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rPr>
              <a:t>Impacto</a:t>
            </a:r>
            <a:r>
              <a:rPr lang="en-GB" sz="2400" dirty="0">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rPr>
              <a:t> S</a:t>
            </a:r>
            <a:r>
              <a:rPr kumimoji="0" lang="en-GB" sz="2400" b="0" i="0" u="none"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ocial</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lang="es-ES" sz="2400" dirty="0">
                <a:solidFill>
                  <a:srgbClr val="000000"/>
                </a:solidFill>
              </a:rPr>
              <a:t>que en última instancia son financiados por una institución como un gobierno u organización donante internacional, son un modelo popular de inversión de impacto de pago por resultados.</a:t>
            </a:r>
          </a:p>
          <a:p>
            <a:pPr lvl="0">
              <a:lnSpc>
                <a:spcPct val="90000"/>
              </a:lnSpc>
              <a:spcBef>
                <a:spcPts val="1000"/>
              </a:spcBef>
              <a:buClr>
                <a:srgbClr val="0D9390"/>
              </a:buClr>
              <a:defRPr/>
            </a:pPr>
            <a:endParaRPr lang="es-ES" sz="2400" dirty="0">
              <a:solidFill>
                <a:srgbClr val="000000"/>
              </a:solidFill>
            </a:endParaRPr>
          </a:p>
          <a:p>
            <a:pPr marL="457200" lvl="0" indent="-457200">
              <a:lnSpc>
                <a:spcPct val="90000"/>
              </a:lnSpc>
              <a:spcBef>
                <a:spcPts val="1000"/>
              </a:spcBef>
              <a:buClr>
                <a:srgbClr val="0D9390"/>
              </a:buClr>
              <a:buBlip>
                <a:blip r:embed="rId3"/>
              </a:buBlip>
              <a:defRPr/>
            </a:pPr>
            <a:r>
              <a:rPr lang="es-ES" sz="2400" dirty="0">
                <a:solidFill>
                  <a:srgbClr val="000000"/>
                </a:solidFill>
              </a:rPr>
              <a:t>Un inversionista, que podría ser un individuo, fideicomiso, fundación, banco o institución de desarrollo comunitario, proporciona capital a un proveedor de servicios para lograr un resultado social acordado. </a:t>
            </a:r>
          </a:p>
          <a:p>
            <a:pPr lvl="0">
              <a:lnSpc>
                <a:spcPct val="90000"/>
              </a:lnSpc>
              <a:spcBef>
                <a:spcPts val="1000"/>
              </a:spcBef>
              <a:buClr>
                <a:srgbClr val="0D9390"/>
              </a:buClr>
              <a:defRPr/>
            </a:pPr>
            <a:endParaRPr lang="es-ES" sz="2400" dirty="0">
              <a:solidFill>
                <a:srgbClr val="000000"/>
              </a:solidFill>
            </a:endParaRPr>
          </a:p>
          <a:p>
            <a:pPr marL="457200" lvl="0" indent="-457200">
              <a:lnSpc>
                <a:spcPct val="90000"/>
              </a:lnSpc>
              <a:spcBef>
                <a:spcPts val="1000"/>
              </a:spcBef>
              <a:buClr>
                <a:srgbClr val="0D9390"/>
              </a:buClr>
              <a:buBlip>
                <a:blip r:embed="rId3"/>
              </a:buBlip>
              <a:defRPr/>
            </a:pPr>
            <a:r>
              <a:rPr lang="es-ES" sz="2400" dirty="0">
                <a:solidFill>
                  <a:srgbClr val="000000"/>
                </a:solidFill>
              </a:rPr>
              <a:t>En muchos casos, el proveedor de servicios es una ONG. El contrato generalmente especifica un límite de tiempo y métricas para el éxito.</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03014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Bonos de </a:t>
            </a:r>
            <a:r>
              <a:rPr lang="en-GB" dirty="0" err="1"/>
              <a:t>Impacto</a:t>
            </a:r>
            <a:r>
              <a:rPr lang="en-GB" dirty="0"/>
              <a:t> Social
</a:t>
            </a:r>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633316"/>
            <a:ext cx="10496407" cy="4261679"/>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s-ES" sz="2400" dirty="0">
                <a:solidFill>
                  <a:srgbClr val="000000"/>
                </a:solidFill>
              </a:rPr>
              <a:t>Luego, el proveedor de servicios entrega el programa, y cuanto más exitosa sea la entrega contra resultados medibles, mayor será el rendimiento para el inversor.</a:t>
            </a:r>
          </a:p>
          <a:p>
            <a:pPr marL="457200" lvl="0" indent="-457200">
              <a:lnSpc>
                <a:spcPct val="90000"/>
              </a:lnSpc>
              <a:spcBef>
                <a:spcPts val="1000"/>
              </a:spcBef>
              <a:buClr>
                <a:srgbClr val="0D9390"/>
              </a:buClr>
              <a:buBlip>
                <a:blip r:embed="rId3"/>
              </a:buBlip>
              <a:defRPr/>
            </a:pPr>
            <a:endParaRPr lang="es-ES" sz="2400" dirty="0">
              <a:solidFill>
                <a:srgbClr val="000000"/>
              </a:solidFill>
            </a:endParaRPr>
          </a:p>
          <a:p>
            <a:pPr marL="457200" lvl="0" indent="-457200">
              <a:lnSpc>
                <a:spcPct val="90000"/>
              </a:lnSpc>
              <a:spcBef>
                <a:spcPts val="1000"/>
              </a:spcBef>
              <a:buClr>
                <a:srgbClr val="0D9390"/>
              </a:buClr>
              <a:buBlip>
                <a:blip r:embed="rId3"/>
              </a:buBlip>
              <a:defRPr/>
            </a:pPr>
            <a:r>
              <a:rPr lang="es-ES" sz="2400" dirty="0">
                <a:solidFill>
                  <a:srgbClr val="000000"/>
                </a:solidFill>
              </a:rPr>
              <a:t>Esto significa que las organizaciones y los inversores que a menudo están distantes del proceso pueden tener una mayor certeza de que sus fondos están proporcionando un resultado positivo. </a:t>
            </a:r>
          </a:p>
          <a:p>
            <a:pPr marL="457200" lvl="0" indent="-457200">
              <a:lnSpc>
                <a:spcPct val="90000"/>
              </a:lnSpc>
              <a:spcBef>
                <a:spcPts val="1000"/>
              </a:spcBef>
              <a:buClr>
                <a:srgbClr val="0D9390"/>
              </a:buClr>
              <a:buBlip>
                <a:blip r:embed="rId3"/>
              </a:buBlip>
              <a:defRPr/>
            </a:pPr>
            <a:endParaRPr lang="es-ES" sz="2400" dirty="0">
              <a:solidFill>
                <a:srgbClr val="000000"/>
              </a:solidFill>
            </a:endParaRPr>
          </a:p>
          <a:p>
            <a:pPr marL="457200" lvl="0" indent="-457200">
              <a:lnSpc>
                <a:spcPct val="90000"/>
              </a:lnSpc>
              <a:spcBef>
                <a:spcPts val="1000"/>
              </a:spcBef>
              <a:buClr>
                <a:srgbClr val="0D9390"/>
              </a:buClr>
              <a:buBlip>
                <a:blip r:embed="rId3"/>
              </a:buBlip>
              <a:defRPr/>
            </a:pPr>
            <a:r>
              <a:rPr lang="es-ES" sz="2400" dirty="0">
                <a:solidFill>
                  <a:srgbClr val="000000"/>
                </a:solidFill>
              </a:rPr>
              <a:t>Otras dos partes a menudo participan en el proceso: un intermediario que estructura y coordina la relación entre las partes, y un tercero independiente que mide y valida el resultado.</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228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err="1"/>
              <a:t>Actividad</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633316"/>
            <a:ext cx="10496407" cy="1089529"/>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s-ES" sz="2400" dirty="0">
                <a:solidFill>
                  <a:srgbClr val="000000"/>
                </a:solidFill>
              </a:rPr>
              <a:t>Haga una lista de las restricciones que los financiadores externos han impuesto a cambio de fondos para su organización, o enumere las posibles restricciones que sus financiadores actuales pueden imponer.</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787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Casos de </a:t>
            </a:r>
            <a:r>
              <a:rPr lang="en-GB" dirty="0" err="1"/>
              <a:t>Éxito</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633316"/>
            <a:ext cx="10496407" cy="4389920"/>
          </a:xfrm>
          <a:prstGeom prst="rect">
            <a:avLst/>
          </a:prstGeom>
          <a:noFill/>
        </p:spPr>
        <p:txBody>
          <a:bodyPr wrap="square" rtlCol="0">
            <a:spAutoFit/>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Centro International for tropical Agricultura (CIAT):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http://www.ijsrp.org/research-paper-1121/ijsrp-p11922.pdf</a:t>
            </a:r>
            <a:endPar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Blip>
                <a:blip r:embed="rId5"/>
              </a:buBlip>
              <a:tabLst/>
              <a:defRPr/>
            </a:pPr>
            <a:endParaRPr lang="en-GB" sz="2400" u="sng" dirty="0">
              <a:solidFill>
                <a:schemeClr val="accent2">
                  <a:lumMod val="75000"/>
                </a:schemeClr>
              </a:solidFill>
              <a:latin typeface="Calibri" panose="020F0502020204030204"/>
            </a:endParaRPr>
          </a:p>
          <a:p>
            <a:pPr marL="342900" lvl="0" indent="-342900">
              <a:lnSpc>
                <a:spcPct val="90000"/>
              </a:lnSpc>
              <a:spcBef>
                <a:spcPts val="1000"/>
              </a:spcBef>
              <a:buClr>
                <a:schemeClr val="accent2"/>
              </a:buClr>
              <a:buFont typeface="Arial" panose="020B0604020202020204" pitchFamily="34" charset="0"/>
              <a:buChar char="•"/>
              <a:defRPr/>
            </a:pPr>
            <a:r>
              <a:rPr lang="es-ES" sz="2400" u="sng" dirty="0">
                <a:solidFill>
                  <a:srgbClr val="000000"/>
                </a:solidFill>
              </a:rPr>
              <a:t>El objetivo de este estudio es:</a:t>
            </a:r>
          </a:p>
          <a:p>
            <a:pPr lvl="0">
              <a:lnSpc>
                <a:spcPct val="90000"/>
              </a:lnSpc>
              <a:spcBef>
                <a:spcPts val="1000"/>
              </a:spcBef>
              <a:buClr>
                <a:schemeClr val="accent2"/>
              </a:buClr>
              <a:defRPr/>
            </a:pPr>
            <a:endPar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lvl="0" indent="-342900">
              <a:lnSpc>
                <a:spcPct val="90000"/>
              </a:lnSpc>
              <a:spcBef>
                <a:spcPts val="1000"/>
              </a:spcBef>
              <a:buClr>
                <a:schemeClr val="accent2"/>
              </a:buClr>
              <a:buFont typeface="Calibri" panose="020F0502020204030204" pitchFamily="34" charset="0"/>
              <a:buChar char="‒"/>
              <a:defRPr/>
            </a:pPr>
            <a:r>
              <a:rPr lang="es-ES" sz="2400" dirty="0">
                <a:solidFill>
                  <a:srgbClr val="000000"/>
                </a:solidFill>
              </a:rPr>
              <a:t>Establecer el efecto de la estrategia de recaudación de fondos en la sostenibilidad financiera para ONG como el Centro Internacional para la Agricultura Tropical
Examinar el efecto de la estrategia de diversificación de ingresos en la sostenibilidad financiera de ONG como el Centro Internacional de Agricultura Tropical</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771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Casos de </a:t>
            </a:r>
            <a:r>
              <a:rPr lang="en-GB" dirty="0" err="1"/>
              <a:t>Éxito</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633316"/>
            <a:ext cx="10496407" cy="3392724"/>
          </a:xfrm>
          <a:prstGeom prst="rect">
            <a:avLst/>
          </a:prstGeom>
          <a:noFill/>
        </p:spPr>
        <p:txBody>
          <a:bodyPr wrap="square" rtlCol="0">
            <a:spAutoFit/>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Centro International for tropical Agricultura (CIAT):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http://www.ijsrp.org/research-paper-1121/ijsrp-p11922.pdf</a:t>
            </a:r>
            <a:endPar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Blip>
                <a:blip r:embed="rId5"/>
              </a:buBlip>
              <a:tabLst/>
              <a:defRPr/>
            </a:pPr>
            <a:endParaRPr lang="en-GB" sz="2400" u="sng" dirty="0">
              <a:solidFill>
                <a:schemeClr val="accent2">
                  <a:lumMod val="75000"/>
                </a:schemeClr>
              </a:solidFill>
              <a:latin typeface="Calibri" panose="020F0502020204030204"/>
            </a:endParaRPr>
          </a:p>
          <a:p>
            <a:pPr marL="342900" lvl="0" indent="-342900">
              <a:lnSpc>
                <a:spcPct val="90000"/>
              </a:lnSpc>
              <a:spcBef>
                <a:spcPts val="1000"/>
              </a:spcBef>
              <a:buClr>
                <a:schemeClr val="accent2"/>
              </a:buClr>
              <a:buFont typeface="Arial" panose="020B0604020202020204" pitchFamily="34" charset="0"/>
              <a:buChar char="•"/>
              <a:defRPr/>
            </a:pPr>
            <a:r>
              <a:rPr lang="es-ES" sz="2400" u="sng" dirty="0">
                <a:solidFill>
                  <a:srgbClr val="000000"/>
                </a:solidFill>
              </a:rPr>
              <a:t>Los objetivos (a continuación):</a:t>
            </a:r>
          </a:p>
          <a:p>
            <a:pPr marL="342900" lvl="0" indent="-342900">
              <a:lnSpc>
                <a:spcPct val="90000"/>
              </a:lnSpc>
              <a:spcBef>
                <a:spcPts val="1000"/>
              </a:spcBef>
              <a:buClr>
                <a:schemeClr val="accent2"/>
              </a:buClr>
              <a:buFont typeface="Arial" panose="020B0604020202020204" pitchFamily="34" charset="0"/>
              <a:buChar char="•"/>
              <a:defRPr/>
            </a:pPr>
            <a:endParaRPr lang="es-ES" sz="2400" u="sng" dirty="0">
              <a:solidFill>
                <a:srgbClr val="000000"/>
              </a:solidFill>
            </a:endParaRPr>
          </a:p>
          <a:p>
            <a:pPr marL="342900" lvl="0" indent="-342900">
              <a:lnSpc>
                <a:spcPct val="90000"/>
              </a:lnSpc>
              <a:spcBef>
                <a:spcPts val="1000"/>
              </a:spcBef>
              <a:buClr>
                <a:schemeClr val="accent2"/>
              </a:buClr>
              <a:buFont typeface="Arial" panose="020B0604020202020204" pitchFamily="34" charset="0"/>
              <a:buChar char="•"/>
              <a:defRPr/>
            </a:pPr>
            <a:r>
              <a:rPr lang="es-ES" sz="2400" u="sng" dirty="0">
                <a:solidFill>
                  <a:srgbClr val="000000"/>
                </a:solidFill>
              </a:rPr>
              <a:t>Determinar el efecto de la capacidad de gestión en la sostenibilidad financiera del Centro Internacional de Agricultura Tropical</a:t>
            </a:r>
            <a:endParaRPr kumimoji="0" lang="en-GB" sz="2400"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0369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174698BF-A6B9-5724-3120-A463CDBE9472}"/>
              </a:ext>
            </a:extLst>
          </p:cNvPr>
          <p:cNvGraphicFramePr/>
          <p:nvPr>
            <p:extLst>
              <p:ext uri="{D42A27DB-BD31-4B8C-83A1-F6EECF244321}">
                <p14:modId xmlns:p14="http://schemas.microsoft.com/office/powerpoint/2010/main" val="3125481565"/>
              </p:ext>
            </p:extLst>
          </p:nvPr>
        </p:nvGraphicFramePr>
        <p:xfrm>
          <a:off x="0" y="-153889"/>
          <a:ext cx="12192000" cy="6138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90B8507E-1E0E-F56A-3605-3A53C73A24BE}"/>
              </a:ext>
            </a:extLst>
          </p:cNvPr>
          <p:cNvSpPr txBox="1"/>
          <p:nvPr/>
        </p:nvSpPr>
        <p:spPr>
          <a:xfrm>
            <a:off x="0" y="5984444"/>
            <a:ext cx="1090748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Source:</a:t>
            </a:r>
            <a:r>
              <a:rPr kumimoji="0" lang="en-GB" sz="1400"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1400"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Times New Roman" panose="02020603050405020304" pitchFamily="18" charset="0"/>
                <a:cs typeface="Calibri" panose="020F0502020204030204" pitchFamily="34" charset="0"/>
                <a:hlinkClick r:id="rId7">
                  <a:extLst>
                    <a:ext uri="{A12FA001-AC4F-418D-AE19-62706E023703}">
                      <ahyp:hlinkClr xmlns:ahyp="http://schemas.microsoft.com/office/drawing/2018/hyperlinkcolor" val="tx"/>
                    </a:ext>
                  </a:extLst>
                </a:hlinkClick>
              </a:rPr>
              <a:t>https://www.batonglobal.com/post/how-to-write-mission-vision-and-values-statements-with-examples#:~:text=The%20mission%20statement%20communicates%20the,organization's%20core%20principles%20and%20ethics</a:t>
            </a:r>
            <a:endParaRPr kumimoji="0" lang="de-DE" sz="1400"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794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E101CA14-C2FE-4820-9714-03AEC9B3952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19303ED2-3D24-4BD0-8B38-28096987509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54CCFF95-B1C3-46D9-8B22-1F875B1842A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D34A1E81-BF6D-4A72-AAB0-E75DB10BC6F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4F86B391-34A9-42C5-9D58-7D4E1ABD3535}"/>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00F8621F-C139-4EB5-86E6-3EC278DF8EB4}"/>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P spid="6"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err="1"/>
              <a:t>Preguntas</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47795" y="1929878"/>
            <a:ext cx="10496407" cy="1346010"/>
          </a:xfrm>
          <a:prstGeom prst="rect">
            <a:avLst/>
          </a:prstGeom>
          <a:noFill/>
        </p:spPr>
        <p:txBody>
          <a:bodyPr wrap="square" rtlCol="0">
            <a:spAutoFit/>
          </a:bodyPr>
          <a:lstStyle/>
          <a:p>
            <a:pPr marL="457200" lvl="0" indent="-457200">
              <a:lnSpc>
                <a:spcPct val="90000"/>
              </a:lnSpc>
              <a:spcBef>
                <a:spcPts val="1000"/>
              </a:spcBef>
              <a:buClr>
                <a:schemeClr val="accent2"/>
              </a:buClr>
              <a:buFont typeface="+mj-lt"/>
              <a:buAutoNum type="arabicPeriod"/>
              <a:defRPr/>
            </a:pPr>
            <a:r>
              <a:rPr lang="es-ES" sz="2400" dirty="0">
                <a:solidFill>
                  <a:srgbClr val="000000"/>
                </a:solidFill>
              </a:rPr>
              <a:t>¿Cuáles son los beneficios del financiamiento externo?</a:t>
            </a:r>
          </a:p>
          <a:p>
            <a:pPr marL="457200" lvl="0" indent="-457200">
              <a:lnSpc>
                <a:spcPct val="90000"/>
              </a:lnSpc>
              <a:spcBef>
                <a:spcPts val="1000"/>
              </a:spcBef>
              <a:buClr>
                <a:schemeClr val="accent2"/>
              </a:buClr>
              <a:buFont typeface="+mj-lt"/>
              <a:buAutoNum type="arabicPeriod"/>
              <a:defRPr/>
            </a:pPr>
            <a:endParaRPr lang="es-ES" sz="2400" dirty="0">
              <a:solidFill>
                <a:srgbClr val="000000"/>
              </a:solidFill>
            </a:endParaRPr>
          </a:p>
          <a:p>
            <a:pPr marL="457200" lvl="0" indent="-457200">
              <a:lnSpc>
                <a:spcPct val="90000"/>
              </a:lnSpc>
              <a:spcBef>
                <a:spcPts val="1000"/>
              </a:spcBef>
              <a:buClr>
                <a:schemeClr val="accent2"/>
              </a:buClr>
              <a:buFont typeface="+mj-lt"/>
              <a:buAutoNum type="arabicPeriod"/>
              <a:defRPr/>
            </a:pPr>
            <a:r>
              <a:rPr lang="es-ES" sz="2400" dirty="0">
                <a:solidFill>
                  <a:srgbClr val="000000"/>
                </a:solidFill>
              </a:rPr>
              <a:t>¿Nombrar un riesgo de autofinanciar una ONG?</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62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Trabajo</a:t>
            </a:r>
            <a:r>
              <a:rPr lang="en-GB" dirty="0"/>
              <a:t> Individual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4706930"/>
          </a:xfrm>
          <a:prstGeom prst="rect">
            <a:avLst/>
          </a:prstGeom>
          <a:noFill/>
        </p:spPr>
        <p:txBody>
          <a:bodyPr wrap="square">
            <a:spAutoFit/>
          </a:bodyPr>
          <a:lstStyle/>
          <a:p>
            <a:pPr marL="457200" lvl="0" indent="-457200">
              <a:lnSpc>
                <a:spcPct val="90000"/>
              </a:lnSpc>
              <a:spcBef>
                <a:spcPts val="1000"/>
              </a:spcBef>
              <a:buClr>
                <a:srgbClr val="0D9390"/>
              </a:buClr>
              <a:buBlip>
                <a:blip r:embed="rId3"/>
              </a:buBlip>
              <a:defRPr/>
            </a:pPr>
            <a:r>
              <a:rPr lang="es-ES" sz="2400" dirty="0">
                <a:solidFill>
                  <a:srgbClr val="000000"/>
                </a:solidFill>
              </a:rPr>
              <a:t>Por favor, agregue el ejercicio práctico sugerido, la preparación para la evaluación, otros estudios individuales.</a:t>
            </a:r>
          </a:p>
          <a:p>
            <a:pPr marL="457200" lvl="0" indent="-457200">
              <a:lnSpc>
                <a:spcPct val="90000"/>
              </a:lnSpc>
              <a:spcBef>
                <a:spcPts val="1000"/>
              </a:spcBef>
              <a:buClr>
                <a:srgbClr val="0D9390"/>
              </a:buClr>
              <a:buBlip>
                <a:blip r:embed="rId3"/>
              </a:buBlip>
              <a:defRPr/>
            </a:pPr>
            <a:endParaRPr lang="es-ES" sz="2400" dirty="0">
              <a:solidFill>
                <a:srgbClr val="000000"/>
              </a:solidFill>
            </a:endParaRPr>
          </a:p>
          <a:p>
            <a:pPr marL="457200" lvl="0" indent="-457200">
              <a:lnSpc>
                <a:spcPct val="90000"/>
              </a:lnSpc>
              <a:spcBef>
                <a:spcPts val="1000"/>
              </a:spcBef>
              <a:buClr>
                <a:srgbClr val="0D9390"/>
              </a:buClr>
              <a:buBlip>
                <a:blip r:embed="rId3"/>
              </a:buBlip>
              <a:defRPr/>
            </a:pPr>
            <a:r>
              <a:rPr lang="es-ES" sz="2400" dirty="0">
                <a:solidFill>
                  <a:srgbClr val="000000"/>
                </a:solidFill>
              </a:rPr>
              <a:t>Por ejemplo, el trabajo del curso para desarrollar e implementar un proyecto innovador con un enfoque basado en desafíos. Se recomienda desarrollar e implementar un proyecto innovador junto con las partes interesadas locales para abordar los desafíos locales (sección 2.3). Después de completar 6 módulos, los líderes de las Organizaciones del Tercer Sector (OTS) pudieron presentar sus proyectos de innovación para las partes interesadas (región / ciudad / industria). Estimulará la mentalidad de enfoque ascendente de los líderes de las OTS / gerentes / empleados TOP y fortalecerá la interacción, el compromiso y un efecto positivo en la comunidad local y regional.</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R="0" lvl="1" algn="l" defTabSz="914400" rtl="0" eaLnBrk="1" fontAlgn="auto" latinLnBrk="0" hangingPunct="1">
              <a:lnSpc>
                <a:spcPct val="100000"/>
              </a:lnSpc>
              <a:spcBef>
                <a:spcPts val="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302218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FEF066-D03F-C895-ED66-132F518D2C96}"/>
              </a:ext>
            </a:extLst>
          </p:cNvPr>
          <p:cNvSpPr>
            <a:spLocks noGrp="1"/>
          </p:cNvSpPr>
          <p:nvPr>
            <p:ph type="body" sz="quarter" idx="16"/>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err="1">
                <a:ln>
                  <a:noFill/>
                </a:ln>
                <a:solidFill>
                  <a:srgbClr val="000000"/>
                </a:solidFill>
                <a:effectLst/>
                <a:uLnTx/>
                <a:uFillTx/>
                <a:latin typeface="Calibri" panose="020F0502020204030204"/>
                <a:ea typeface="+mn-ea"/>
                <a:cs typeface="+mn-cs"/>
              </a:rPr>
              <a:t>Referencias</a:t>
            </a:r>
            <a:endParaRPr kumimoji="0" lang="en-US" sz="4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B375945B-AC4F-746A-4C75-83A8018AC4A0}"/>
              </a:ext>
            </a:extLst>
          </p:cNvPr>
          <p:cNvSpPr>
            <a:spLocks noGrp="1"/>
          </p:cNvSpPr>
          <p:nvPr>
            <p:ph type="body" sz="quarter" idx="17"/>
          </p:nvPr>
        </p:nvSpPr>
        <p:spPr/>
        <p:txBody>
          <a:bodyPr/>
          <a:lstStyle/>
          <a:p>
            <a:r>
              <a:rPr lang="en-ZA" dirty="0"/>
              <a:t>05</a:t>
            </a:r>
          </a:p>
        </p:txBody>
      </p:sp>
    </p:spTree>
    <p:extLst>
      <p:ext uri="{BB962C8B-B14F-4D97-AF65-F5344CB8AC3E}">
        <p14:creationId xmlns:p14="http://schemas.microsoft.com/office/powerpoint/2010/main" val="109935994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https://www.gdrc.org/ngo/funding/funding-mix.html</a:t>
            </a:r>
            <a:endParaRPr lang="en-GB" u="sng" dirty="0">
              <a:solidFill>
                <a:schemeClr val="accent2">
                  <a:lumMod val="75000"/>
                </a:schemeClr>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https://www.researchgate.net/publication/259828506_Benefits_and_Risks_of_Self-Financing_of_NGOs_-_Empirical_Evidence_from_the_Czech_Republic_Slovakia_and_Austria</a:t>
            </a:r>
            <a:endPar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https://smallbusiness.chron.com/advantages-disadvantages-external-financing-10033.html</a:t>
            </a:r>
            <a:endPar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r>
              <a:rPr kumimoji="0" lang="en-GB" sz="26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Referencias</a:t>
            </a:r>
            <a:r>
              <a:rPr lang="en-GB" dirty="0"/>
              <a:t>	</a:t>
            </a:r>
            <a:endParaRPr lang="en-US" dirty="0"/>
          </a:p>
        </p:txBody>
      </p:sp>
    </p:spTree>
    <p:extLst>
      <p:ext uri="{BB962C8B-B14F-4D97-AF65-F5344CB8AC3E}">
        <p14:creationId xmlns:p14="http://schemas.microsoft.com/office/powerpoint/2010/main" val="96278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https://www.investopedia.com/10-investing-concepts-beginners-need-to-learn-5219500</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Times New Roman" panose="020206030504050203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https://www.batonglobal.com/post/how-to-write-mission-vision-and-values-statements-with-examples</a:t>
            </a:r>
            <a:endParaRPr kumimoji="0" lang="en-GB"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https://digitalmarketinginstitute.com/blog/10-reasons-your-business-should-invest-in-digital-transformation-corporate</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Referencias</a:t>
            </a:r>
            <a:r>
              <a:rPr lang="en-GB" dirty="0"/>
              <a:t>	</a:t>
            </a:r>
            <a:endParaRPr lang="en-US" dirty="0"/>
          </a:p>
          <a:p>
            <a:r>
              <a:rPr lang="en-GB" dirty="0"/>
              <a:t>	</a:t>
            </a:r>
            <a:endParaRPr lang="en-US" dirty="0"/>
          </a:p>
        </p:txBody>
      </p:sp>
    </p:spTree>
    <p:extLst>
      <p:ext uri="{BB962C8B-B14F-4D97-AF65-F5344CB8AC3E}">
        <p14:creationId xmlns:p14="http://schemas.microsoft.com/office/powerpoint/2010/main" val="357707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https://blog.elevationweb.org/11-awesome-fundraising-tools-for-nonprofits</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https://cornershopcreative.com/blog/digital-fundraising/#crashcourse</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https://cornershopcreative.com/portfolio/disability-rights-new-york-multi-step-donation-form/</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6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Referencias</a:t>
            </a:r>
            <a:r>
              <a:rPr lang="en-GB" dirty="0"/>
              <a:t>	</a:t>
            </a:r>
            <a:endParaRPr lang="en-US" dirty="0"/>
          </a:p>
          <a:p>
            <a:r>
              <a:rPr lang="en-GB" dirty="0"/>
              <a:t>	</a:t>
            </a:r>
            <a:endParaRPr lang="en-US" dirty="0"/>
          </a:p>
        </p:txBody>
      </p:sp>
    </p:spTree>
    <p:extLst>
      <p:ext uri="{BB962C8B-B14F-4D97-AF65-F5344CB8AC3E}">
        <p14:creationId xmlns:p14="http://schemas.microsoft.com/office/powerpoint/2010/main" val="365368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https://join.mobilize.us/blog/30-top-online-fundraising-ideas-for-2021-and-beyond</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https://learning.candid.org/resources/blog/five-fundraising-trends-to-capitalize-on-in-2022/</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https://www.causevox.com/digital-fundraising/#digital-fundraising-method</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6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Referencias</a:t>
            </a:r>
            <a:r>
              <a:rPr lang="en-GB" dirty="0"/>
              <a:t>	</a:t>
            </a:r>
            <a:endParaRPr lang="en-US" dirty="0"/>
          </a:p>
        </p:txBody>
      </p:sp>
    </p:spTree>
    <p:extLst>
      <p:ext uri="{BB962C8B-B14F-4D97-AF65-F5344CB8AC3E}">
        <p14:creationId xmlns:p14="http://schemas.microsoft.com/office/powerpoint/2010/main" val="54146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https://www.iraiser.com/2021/07/build-your-annual-digital-fundraising-plan-in-5-steps/</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https://www.youtube.com/watch?v=18yzSK6oWxw</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https://www.youtube.com/watch?v=18yzSK6oWxw</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https://www.iraiser.com/2021/07/build-your-annual-digital-fundraising-plan-in-5-steps/</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6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sz="26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Referencias</a:t>
            </a:r>
            <a:r>
              <a:rPr lang="en-GB" dirty="0"/>
              <a:t>	</a:t>
            </a:r>
            <a:endParaRPr lang="en-US" dirty="0"/>
          </a:p>
        </p:txBody>
      </p:sp>
    </p:spTree>
    <p:extLst>
      <p:ext uri="{BB962C8B-B14F-4D97-AF65-F5344CB8AC3E}">
        <p14:creationId xmlns:p14="http://schemas.microsoft.com/office/powerpoint/2010/main" val="292946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https://charitydigital.org.uk/topics/topics/a-beginners-guide-to-digital-fundraising-terms</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lang="en-GB" dirty="0">
              <a:solidFill>
                <a:schemeClr val="accent2">
                  <a:lumMod val="75000"/>
                </a:schemeClr>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https://europa.eu/youreurope/business/finance-funding/getting-funding/eu-funding-programmes/index_en.htm</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https://ngosindia.com/ngo-funding/fund-raising/</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https://oakbusinessconsultant.com/case-study-for-ngo-financial-modeling/</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Referencias</a:t>
            </a:r>
            <a:r>
              <a:rPr lang="en-GB" dirty="0"/>
              <a:t>	</a:t>
            </a:r>
            <a:endParaRPr lang="en-US" dirty="0"/>
          </a:p>
        </p:txBody>
      </p:sp>
    </p:spTree>
    <p:extLst>
      <p:ext uri="{BB962C8B-B14F-4D97-AF65-F5344CB8AC3E}">
        <p14:creationId xmlns:p14="http://schemas.microsoft.com/office/powerpoint/2010/main" val="259164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https://reliefweb.int/sites/reliefweb.int/files/resources/Bridging%20the%20Needs-Based%20Funding%20Gap.pdf</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https://www.classy.org/blog/theres-more-than-one-way-to-fund-a-nonprofit/</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https://www.fundsforngos.org/alternative-fundraising/3-major-sources-of-funding-for-ngos/</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https://www.genevaglobal.com/blog/blog-how-to-attract-long-term-donors</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Referencias</a:t>
            </a:r>
            <a:r>
              <a:rPr lang="en-GB" dirty="0"/>
              <a:t>	</a:t>
            </a:r>
            <a:endParaRPr lang="en-US" dirty="0"/>
          </a:p>
        </p:txBody>
      </p:sp>
    </p:spTree>
    <p:extLst>
      <p:ext uri="{BB962C8B-B14F-4D97-AF65-F5344CB8AC3E}">
        <p14:creationId xmlns:p14="http://schemas.microsoft.com/office/powerpoint/2010/main" val="123989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s-ES" dirty="0"/>
              <a:t>Al crear un plan financiero, el proceso de identificación de necesidades arrojará luz sobre las oportunidades de inversión en transformación digital.</a:t>
            </a:r>
          </a:p>
          <a:p>
            <a:pPr marL="360000" indent="-342900">
              <a:buBlip>
                <a:blip r:embed="rId2"/>
              </a:buBlip>
            </a:pPr>
            <a:endParaRPr lang="es-ES" dirty="0"/>
          </a:p>
          <a:p>
            <a:pPr marL="360000" indent="-342900">
              <a:buBlip>
                <a:blip r:embed="rId2"/>
              </a:buBlip>
            </a:pPr>
            <a:r>
              <a:rPr lang="es-ES" dirty="0"/>
              <a:t>Un plan financiero que contenga esas necesidades alimentará la estrategia financiera de la organización, que priorizará y aplicará fuentes de fondos para perseguirlas.</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Reuniéndolo</a:t>
            </a:r>
            <a:r>
              <a:rPr lang="en-GB" dirty="0"/>
              <a:t> </a:t>
            </a:r>
            <a:r>
              <a:rPr lang="en-GB" dirty="0" err="1"/>
              <a:t>todo</a:t>
            </a:r>
            <a:r>
              <a:rPr lang="en-GB" dirty="0"/>
              <a:t>…
</a:t>
            </a:r>
            <a:endParaRPr lang="en-US" dirty="0"/>
          </a:p>
        </p:txBody>
      </p:sp>
    </p:spTree>
    <p:extLst>
      <p:ext uri="{BB962C8B-B14F-4D97-AF65-F5344CB8AC3E}">
        <p14:creationId xmlns:p14="http://schemas.microsoft.com/office/powerpoint/2010/main" val="92252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https://www.investopedia.com/ask/answers/13/ngos-get-funding.asp</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Trading Subsidiaries – should a charity have one? - Charity Registration (charity-registration.com)</a:t>
            </a: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lang="en-GB" dirty="0">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https://www.gdrc.org/ngo/funding/funding-mix.html</a:t>
            </a:r>
            <a:endParaRPr lang="en-GB" dirty="0">
              <a:solidFill>
                <a:schemeClr val="accent2">
                  <a:lumMod val="75000"/>
                </a:schemeClr>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Referencias</a:t>
            </a:r>
            <a:r>
              <a:rPr lang="en-GB" dirty="0"/>
              <a:t>	</a:t>
            </a:r>
            <a:endParaRPr lang="en-US" dirty="0"/>
          </a:p>
        </p:txBody>
      </p:sp>
    </p:spTree>
    <p:extLst>
      <p:ext uri="{BB962C8B-B14F-4D97-AF65-F5344CB8AC3E}">
        <p14:creationId xmlns:p14="http://schemas.microsoft.com/office/powerpoint/2010/main" val="239491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https://www.researchgate.net/publication/259828506_Benefits_and_Risks_of_Self-Financing_of_NGOs_-_Empirical_Evidence_from_the_Czech_Republic_Slovakia_and_Austria</a:t>
            </a:r>
            <a:endParaRPr lang="en-GB" dirty="0">
              <a:solidFill>
                <a:schemeClr val="accent2">
                  <a:lumMod val="75000"/>
                </a:schemeClr>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https://smallbusiness.chron.com/advantages-disadvantages-external-financing-10033.html</a:t>
            </a: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Referencias</a:t>
            </a:r>
            <a:r>
              <a:rPr lang="en-GB" dirty="0"/>
              <a:t>	</a:t>
            </a:r>
            <a:endParaRPr lang="en-US" dirty="0"/>
          </a:p>
        </p:txBody>
      </p:sp>
    </p:spTree>
    <p:extLst>
      <p:ext uri="{BB962C8B-B14F-4D97-AF65-F5344CB8AC3E}">
        <p14:creationId xmlns:p14="http://schemas.microsoft.com/office/powerpoint/2010/main" val="50058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9"/>
          </p:nvPr>
        </p:nvSpPr>
        <p:spPr/>
        <p:txBody>
          <a:bodyPr/>
          <a:lstStyle/>
          <a:p>
            <a:r>
              <a:rPr lang="en-US" dirty="0"/>
              <a:t>¿</a:t>
            </a:r>
            <a:r>
              <a:rPr lang="en-US" dirty="0" err="1"/>
              <a:t>Alguna</a:t>
            </a:r>
            <a:r>
              <a:rPr lang="en-US" dirty="0"/>
              <a:t> </a:t>
            </a:r>
            <a:r>
              <a:rPr lang="en-US" dirty="0" err="1"/>
              <a:t>pregunta</a:t>
            </a:r>
            <a:r>
              <a:rPr lang="en-US" dirty="0"/>
              <a:t>?</a:t>
            </a:r>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p:txBody>
          <a:bodyPr>
            <a:normAutofit/>
          </a:bodyPr>
          <a:lstStyle/>
          <a:p>
            <a:r>
              <a:rPr lang="en-US" dirty="0"/>
              <a:t>¡Gracias! </a:t>
            </a:r>
          </a:p>
        </p:txBody>
      </p:sp>
      <p:sp>
        <p:nvSpPr>
          <p:cNvPr id="2" name="Text Placeholder 1">
            <a:extLst>
              <a:ext uri="{FF2B5EF4-FFF2-40B4-BE49-F238E27FC236}">
                <a16:creationId xmlns:a16="http://schemas.microsoft.com/office/drawing/2014/main" id="{00576451-99CA-2BBC-49EC-1C073AE46CE3}"/>
              </a:ext>
            </a:extLst>
          </p:cNvPr>
          <p:cNvSpPr>
            <a:spLocks noGrp="1"/>
          </p:cNvSpPr>
          <p:nvPr>
            <p:ph type="body" sz="quarter" idx="28"/>
          </p:nvPr>
        </p:nvSpPr>
        <p:spPr/>
        <p:txBody>
          <a:bodyPr/>
          <a:lstStyle/>
          <a:p>
            <a:r>
              <a:rPr lang="en-US" dirty="0" err="1"/>
              <a:t>www.</a:t>
            </a:r>
            <a:r>
              <a:rPr lang="en-US" sz="3600" b="1" dirty="0" err="1"/>
              <a:t>leaderseeds</a:t>
            </a:r>
            <a:r>
              <a:rPr lang="en-US" dirty="0" err="1"/>
              <a:t>.eu</a:t>
            </a:r>
            <a:endParaRPr lang="en-US" dirty="0"/>
          </a:p>
        </p:txBody>
      </p:sp>
    </p:spTree>
    <p:extLst>
      <p:ext uri="{BB962C8B-B14F-4D97-AF65-F5344CB8AC3E}">
        <p14:creationId xmlns:p14="http://schemas.microsoft.com/office/powerpoint/2010/main" val="416982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s-ES" dirty="0"/>
              <a:t>La inversión de los fondos disponibles, como se describe, es una forma de apoyar la transformación digital. </a:t>
            </a:r>
          </a:p>
          <a:p>
            <a:pPr marL="17100" indent="0"/>
            <a:endParaRPr lang="en-GB" dirty="0"/>
          </a:p>
          <a:p>
            <a:pPr marL="360000" indent="-342900">
              <a:buBlip>
                <a:blip r:embed="rId2"/>
              </a:buBlip>
            </a:pPr>
            <a:r>
              <a:rPr lang="es-ES" dirty="0"/>
              <a:t>Generar fondos a través de otras actividades de inversión es otra forma de adquirir fondos para herramientas y recursos digitales.</a:t>
            </a: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Reuniéndolo</a:t>
            </a:r>
            <a:r>
              <a:rPr lang="en-GB" dirty="0"/>
              <a:t> </a:t>
            </a:r>
            <a:r>
              <a:rPr lang="en-GB" dirty="0" err="1"/>
              <a:t>todo</a:t>
            </a:r>
            <a:r>
              <a:rPr lang="en-GB" dirty="0"/>
              <a:t>…</a:t>
            </a:r>
            <a:endParaRPr lang="en-US" dirty="0"/>
          </a:p>
        </p:txBody>
      </p:sp>
    </p:spTree>
    <p:extLst>
      <p:ext uri="{BB962C8B-B14F-4D97-AF65-F5344CB8AC3E}">
        <p14:creationId xmlns:p14="http://schemas.microsoft.com/office/powerpoint/2010/main" val="13097478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s-ES" dirty="0"/>
              <a:t>Una </a:t>
            </a:r>
            <a:r>
              <a:rPr lang="es-ES" b="1" dirty="0">
                <a:solidFill>
                  <a:schemeClr val="accent2"/>
                </a:solidFill>
              </a:rPr>
              <a:t>inversión</a:t>
            </a:r>
            <a:r>
              <a:rPr lang="es-ES" dirty="0"/>
              <a:t> es un activo o elemento adquirido con el objetivo de generar ingresos o apreciación. </a:t>
            </a:r>
          </a:p>
          <a:p>
            <a:pPr marL="360000" indent="-342900">
              <a:buBlip>
                <a:blip r:embed="rId2"/>
              </a:buBlip>
            </a:pPr>
            <a:endParaRPr lang="es-ES" dirty="0"/>
          </a:p>
          <a:p>
            <a:pPr marL="360000" indent="-342900">
              <a:buBlip>
                <a:blip r:embed="rId2"/>
              </a:buBlip>
            </a:pPr>
            <a:r>
              <a:rPr lang="es-ES" dirty="0"/>
              <a:t>La </a:t>
            </a:r>
            <a:r>
              <a:rPr lang="es-ES" b="1" dirty="0">
                <a:solidFill>
                  <a:schemeClr val="accent2"/>
                </a:solidFill>
              </a:rPr>
              <a:t>apreciación </a:t>
            </a:r>
            <a:r>
              <a:rPr lang="es-ES" dirty="0"/>
              <a:t>se refiere a un aumento en el valor de un activo a lo largo del tiempo. Cuando un individuo compra un bien como inversión, la intención no es consumir el bien, sino usarlo en el futuro para crear riqueza.</a:t>
            </a:r>
          </a:p>
          <a:p>
            <a:pPr marL="360000" indent="-342900">
              <a:buBlip>
                <a:blip r:embed="rId2"/>
              </a:buBlip>
            </a:pPr>
            <a:endParaRPr lang="es-ES" dirty="0"/>
          </a:p>
          <a:p>
            <a:pPr marL="360000" indent="-342900">
              <a:buBlip>
                <a:blip r:embed="rId2"/>
              </a:buBlip>
            </a:pPr>
            <a:r>
              <a:rPr lang="es-ES" dirty="0"/>
              <a:t>Una inversión siempre se refiere al desembolso de algo de capital hoy (tiempo, esfuerzo, dinero o un activo) con la esperanza de una mayor recompensa en el futuro que la que se puso originalmente.</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a:t>
            </a:r>
            <a:r>
              <a:rPr lang="en-GB" dirty="0" err="1"/>
              <a:t>Qué</a:t>
            </a:r>
            <a:r>
              <a:rPr lang="en-GB" dirty="0"/>
              <a:t> es </a:t>
            </a:r>
            <a:r>
              <a:rPr lang="en-GB" dirty="0" err="1"/>
              <a:t>una</a:t>
            </a:r>
            <a:r>
              <a:rPr lang="en-GB" dirty="0"/>
              <a:t> </a:t>
            </a:r>
            <a:r>
              <a:rPr lang="en-GB" dirty="0" err="1"/>
              <a:t>inversión</a:t>
            </a:r>
            <a:r>
              <a:rPr lang="en-GB" dirty="0"/>
              <a:t>?
</a:t>
            </a:r>
            <a:endParaRPr lang="en-US" dirty="0"/>
          </a:p>
        </p:txBody>
      </p:sp>
    </p:spTree>
    <p:extLst>
      <p:ext uri="{BB962C8B-B14F-4D97-AF65-F5344CB8AC3E}">
        <p14:creationId xmlns:p14="http://schemas.microsoft.com/office/powerpoint/2010/main" val="102378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s-ES" dirty="0"/>
              <a:t>Una inversión implica poner capital en uso hoy para aumentar su valor con el tiempo.</a:t>
            </a:r>
          </a:p>
          <a:p>
            <a:pPr marL="360000" indent="-342900">
              <a:buBlip>
                <a:blip r:embed="rId2"/>
              </a:buBlip>
            </a:pPr>
            <a:endParaRPr lang="es-ES" dirty="0"/>
          </a:p>
          <a:p>
            <a:pPr marL="360000" indent="-342900">
              <a:buBlip>
                <a:blip r:embed="rId2"/>
              </a:buBlip>
            </a:pPr>
            <a:r>
              <a:rPr lang="es-ES" dirty="0"/>
              <a:t>Una inversión requiere poner capital a trabajar, en forma de tiempo, dinero, esfuerzo, etc., con la esperanza de una mayor recompensa en el futuro que la que se puso originalmente.</a:t>
            </a:r>
          </a:p>
          <a:p>
            <a:pPr marL="360000" indent="-342900">
              <a:buBlip>
                <a:blip r:embed="rId2"/>
              </a:buBlip>
            </a:pPr>
            <a:endParaRPr lang="es-ES" dirty="0"/>
          </a:p>
          <a:p>
            <a:pPr marL="360000" indent="-342900">
              <a:buBlip>
                <a:blip r:embed="rId2"/>
              </a:buBlip>
            </a:pPr>
            <a:r>
              <a:rPr lang="es-ES" dirty="0"/>
              <a:t>Una inversión puede referirse a cualquier medio o mecanismo utilizado para generar ingresos futuros, incluidos bonos, acciones, propiedades inmobiliarias o un negocio, entre otros ejemplos.</a:t>
            </a: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a:t>
            </a:r>
            <a:r>
              <a:rPr lang="en-GB" dirty="0" err="1"/>
              <a:t>Qué</a:t>
            </a:r>
            <a:r>
              <a:rPr lang="en-GB" dirty="0"/>
              <a:t> es </a:t>
            </a:r>
            <a:r>
              <a:rPr lang="en-GB" dirty="0" err="1"/>
              <a:t>una</a:t>
            </a:r>
            <a:r>
              <a:rPr lang="en-GB" dirty="0"/>
              <a:t> </a:t>
            </a:r>
            <a:r>
              <a:rPr lang="en-GB" dirty="0" err="1"/>
              <a:t>Inversión</a:t>
            </a:r>
            <a:r>
              <a:rPr lang="en-GB" dirty="0"/>
              <a:t>?</a:t>
            </a:r>
            <a:endParaRPr lang="en-US" dirty="0"/>
          </a:p>
        </p:txBody>
      </p:sp>
    </p:spTree>
    <p:extLst>
      <p:ext uri="{BB962C8B-B14F-4D97-AF65-F5344CB8AC3E}">
        <p14:creationId xmlns:p14="http://schemas.microsoft.com/office/powerpoint/2010/main" val="34704308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10 Conceptos de Inversión que los Principiantes Deben Aprender
</a:t>
            </a:r>
            <a:endParaRPr lang="en-US" dirty="0"/>
          </a:p>
        </p:txBody>
      </p:sp>
      <p:graphicFrame>
        <p:nvGraphicFramePr>
          <p:cNvPr id="6" name="Diagram 5">
            <a:extLst>
              <a:ext uri="{FF2B5EF4-FFF2-40B4-BE49-F238E27FC236}">
                <a16:creationId xmlns:a16="http://schemas.microsoft.com/office/drawing/2014/main" id="{B198DF70-57D0-F3AD-D533-559BEAE0F890}"/>
              </a:ext>
            </a:extLst>
          </p:cNvPr>
          <p:cNvGraphicFramePr/>
          <p:nvPr>
            <p:extLst>
              <p:ext uri="{D42A27DB-BD31-4B8C-83A1-F6EECF244321}">
                <p14:modId xmlns:p14="http://schemas.microsoft.com/office/powerpoint/2010/main" val="727518259"/>
              </p:ext>
            </p:extLst>
          </p:nvPr>
        </p:nvGraphicFramePr>
        <p:xfrm>
          <a:off x="798381" y="2134276"/>
          <a:ext cx="10595237" cy="31991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E9E564EF-A78B-AD6A-0437-EAB4DEC901E2}"/>
              </a:ext>
            </a:extLst>
          </p:cNvPr>
          <p:cNvSpPr txBox="1"/>
          <p:nvPr/>
        </p:nvSpPr>
        <p:spPr>
          <a:xfrm>
            <a:off x="798381" y="5515176"/>
            <a:ext cx="6635200" cy="307777"/>
          </a:xfrm>
          <a:prstGeom prst="rect">
            <a:avLst/>
          </a:prstGeom>
          <a:noFill/>
        </p:spPr>
        <p:txBody>
          <a:bodyPr wrap="square">
            <a:spAutoFit/>
          </a:bodyPr>
          <a:lstStyle/>
          <a:p>
            <a:r>
              <a:rPr lang="en-US" sz="1400" dirty="0">
                <a:solidFill>
                  <a:schemeClr val="accent2">
                    <a:lumMod val="75000"/>
                  </a:schemeClr>
                </a:solidFill>
                <a:hlinkClick r:id="rId8">
                  <a:extLst>
                    <a:ext uri="{A12FA001-AC4F-418D-AE19-62706E023703}">
                      <ahyp:hlinkClr xmlns:ahyp="http://schemas.microsoft.com/office/drawing/2018/hyperlinkcolor" val="tx"/>
                    </a:ext>
                  </a:extLst>
                </a:hlinkClick>
              </a:rPr>
              <a:t>10 Investing Concepts Beginners Need to Learn (investopedia.com)</a:t>
            </a:r>
            <a:endParaRPr lang="de-DE" sz="1400" dirty="0">
              <a:solidFill>
                <a:schemeClr val="accent2">
                  <a:lumMod val="75000"/>
                </a:schemeClr>
              </a:solidFill>
            </a:endParaRPr>
          </a:p>
        </p:txBody>
      </p:sp>
    </p:spTree>
    <p:extLst>
      <p:ext uri="{BB962C8B-B14F-4D97-AF65-F5344CB8AC3E}">
        <p14:creationId xmlns:p14="http://schemas.microsoft.com/office/powerpoint/2010/main" val="563736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A6A2B092-6D36-475E-A723-764ADE75186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2DB371B1-BA9A-4853-8C05-C27FE56F9D6A}"/>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FC3AFA28-4DA0-4369-90A5-EB4300FDEC4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31F4B702-9F61-46EA-BF69-CF355441EA9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50DFAE23-BA2F-42BD-A27C-B8015461D99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10 Conceptos de Inversión que los Principiantes Deben Aprender</a:t>
            </a:r>
            <a:endParaRPr lang="en-US" dirty="0"/>
          </a:p>
        </p:txBody>
      </p:sp>
      <p:graphicFrame>
        <p:nvGraphicFramePr>
          <p:cNvPr id="6" name="Diagram 5">
            <a:extLst>
              <a:ext uri="{FF2B5EF4-FFF2-40B4-BE49-F238E27FC236}">
                <a16:creationId xmlns:a16="http://schemas.microsoft.com/office/drawing/2014/main" id="{B198DF70-57D0-F3AD-D533-559BEAE0F890}"/>
              </a:ext>
            </a:extLst>
          </p:cNvPr>
          <p:cNvGraphicFramePr/>
          <p:nvPr>
            <p:extLst>
              <p:ext uri="{D42A27DB-BD31-4B8C-83A1-F6EECF244321}">
                <p14:modId xmlns:p14="http://schemas.microsoft.com/office/powerpoint/2010/main" val="31277363"/>
              </p:ext>
            </p:extLst>
          </p:nvPr>
        </p:nvGraphicFramePr>
        <p:xfrm>
          <a:off x="798381" y="2086504"/>
          <a:ext cx="10595237" cy="32318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267058B8-C73E-1E8A-DA84-DE01F8EB1FED}"/>
              </a:ext>
            </a:extLst>
          </p:cNvPr>
          <p:cNvSpPr txBox="1"/>
          <p:nvPr/>
        </p:nvSpPr>
        <p:spPr>
          <a:xfrm>
            <a:off x="798381" y="5515176"/>
            <a:ext cx="6635200" cy="307777"/>
          </a:xfrm>
          <a:prstGeom prst="rect">
            <a:avLst/>
          </a:prstGeom>
          <a:noFill/>
        </p:spPr>
        <p:txBody>
          <a:bodyPr wrap="square">
            <a:spAutoFit/>
          </a:bodyPr>
          <a:lstStyle/>
          <a:p>
            <a:r>
              <a:rPr lang="en-US" sz="1400" dirty="0">
                <a:solidFill>
                  <a:schemeClr val="accent2">
                    <a:lumMod val="75000"/>
                  </a:schemeClr>
                </a:solidFill>
                <a:hlinkClick r:id="rId8">
                  <a:extLst>
                    <a:ext uri="{A12FA001-AC4F-418D-AE19-62706E023703}">
                      <ahyp:hlinkClr xmlns:ahyp="http://schemas.microsoft.com/office/drawing/2018/hyperlinkcolor" val="tx"/>
                    </a:ext>
                  </a:extLst>
                </a:hlinkClick>
              </a:rPr>
              <a:t>10 Investing Concepts Beginners Need to Learn (investopedia.com)</a:t>
            </a:r>
            <a:endParaRPr lang="de-DE" sz="1400" dirty="0">
              <a:solidFill>
                <a:schemeClr val="accent2">
                  <a:lumMod val="75000"/>
                </a:schemeClr>
              </a:solidFill>
            </a:endParaRPr>
          </a:p>
        </p:txBody>
      </p:sp>
    </p:spTree>
    <p:extLst>
      <p:ext uri="{BB962C8B-B14F-4D97-AF65-F5344CB8AC3E}">
        <p14:creationId xmlns:p14="http://schemas.microsoft.com/office/powerpoint/2010/main" val="204894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50DFAE23-BA2F-42BD-A27C-B8015461D99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AF7530EE-1B17-45D1-8E1F-89490759E91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49877031-60C5-403E-9FE8-07B472F34DD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8F61F95C-D1D1-4DC3-ACC8-D6B264150086}"/>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C9E968FF-29F9-4FA8-8B06-34BA27FE29EB}"/>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s-ES" dirty="0"/>
              <a:t>"La fuerza se muestra no solo en la capacidad de persistir, sino en la capacidad de comenzar de nuevo".
</a:t>
            </a:r>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200" b="1" i="0" dirty="0"/>
              <a:t>F. Scott Fitzgerald</a:t>
            </a:r>
            <a:endParaRPr lang="en-US" sz="2200" b="1" dirty="0"/>
          </a:p>
        </p:txBody>
      </p:sp>
      <p:pic>
        <p:nvPicPr>
          <p:cNvPr id="7" name="Picture Placeholder 6" descr="Person using laptop">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2878" r="12878"/>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90357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s-ES" dirty="0"/>
              <a:t>Lo mejor de las estrategias de inversión es que son flexibles. Si elige uno y no se adapta a su tolerancia al riesgo o horario, ciertamente puede hacer cambios.</a:t>
            </a:r>
          </a:p>
          <a:p>
            <a:pPr marL="360000" indent="-342900">
              <a:buBlip>
                <a:blip r:embed="rId2"/>
              </a:buBlip>
            </a:pPr>
            <a:endParaRPr lang="es-ES" dirty="0"/>
          </a:p>
          <a:p>
            <a:pPr marL="360000" indent="-342900">
              <a:buBlip>
                <a:blip r:embed="rId2"/>
              </a:buBlip>
            </a:pPr>
            <a:r>
              <a:rPr lang="es-ES" dirty="0"/>
              <a:t>Pero ten cuidado: hacerlo puede ser costoso. Cada compra conlleva una precio. Más importante aún, la venta de activos puede crear una ganancia de capital realizada. Estas ganancias están sujetas a impuestos y, por lo tanto, son caras.</a:t>
            </a: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Estrategias</a:t>
            </a:r>
            <a:r>
              <a:rPr lang="en-GB" dirty="0"/>
              <a:t> de </a:t>
            </a:r>
            <a:r>
              <a:rPr lang="en-GB" dirty="0" err="1"/>
              <a:t>Inversión</a:t>
            </a:r>
            <a:r>
              <a:rPr lang="en-GB" dirty="0"/>
              <a:t> que </a:t>
            </a:r>
            <a:r>
              <a:rPr lang="en-GB" dirty="0" err="1"/>
              <a:t>Aprender</a:t>
            </a:r>
            <a:r>
              <a:rPr lang="en-GB" dirty="0"/>
              <a:t> antes de </a:t>
            </a:r>
            <a:r>
              <a:rPr lang="en-GB" dirty="0" err="1"/>
              <a:t>Operar</a:t>
            </a:r>
            <a:r>
              <a:rPr lang="en-GB" dirty="0"/>
              <a:t>
</a:t>
            </a:r>
            <a:endParaRPr lang="en-US" dirty="0"/>
          </a:p>
        </p:txBody>
      </p:sp>
    </p:spTree>
    <p:extLst>
      <p:ext uri="{BB962C8B-B14F-4D97-AF65-F5344CB8AC3E}">
        <p14:creationId xmlns:p14="http://schemas.microsoft.com/office/powerpoint/2010/main" val="3231590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71063"/>
            <a:ext cx="10595237" cy="3995028"/>
          </a:xfrm>
        </p:spPr>
        <p:txBody>
          <a:bodyPr/>
          <a:lstStyle/>
          <a:p>
            <a:pPr marL="342900" lvl="0" indent="-342900">
              <a:buClr>
                <a:srgbClr val="0D9390"/>
              </a:buClr>
              <a:buBlip>
                <a:blip r:embed="rId2"/>
              </a:buBlip>
              <a:defRPr/>
            </a:pPr>
            <a:r>
              <a:rPr lang="es-ES" dirty="0"/>
              <a:t>En este módulo, los estudiantes serán introducidos a los conceptos de planificación financiera, así como el papel de la recaudación de fondos digital, y cómo se puede utilizar para apoyar las actividades de recaudación de fondos de las ONG. </a:t>
            </a:r>
          </a:p>
          <a:p>
            <a:pPr marL="342900" lvl="0" indent="-342900">
              <a:buClr>
                <a:srgbClr val="0D9390"/>
              </a:buClr>
              <a:buBlip>
                <a:blip r:embed="rId2"/>
              </a:buBlip>
              <a:defRPr/>
            </a:pPr>
            <a:r>
              <a:rPr lang="es-ES" dirty="0"/>
              <a:t>Además, los estudiantes obtendrán una comprensión de las herramientas y oportunidades utilizadas para atraer apoyo financiero, así como las estrategias básicas de inversión. </a:t>
            </a:r>
          </a:p>
          <a:p>
            <a:pPr marL="342900" lvl="0" indent="-342900">
              <a:buClr>
                <a:srgbClr val="0D9390"/>
              </a:buClr>
              <a:buBlip>
                <a:blip r:embed="rId2"/>
              </a:buBlip>
              <a:defRPr/>
            </a:pPr>
            <a:r>
              <a:rPr lang="es-ES" dirty="0"/>
              <a:t>Además, podrán dar los primeros pasos para iniciar una campaña digital de recaudación de fondos y comprenderán la perspectiva tanto de las ONG como de los donantes, mejorando así su capacidad para satisfacer las necesidades de cada uno. 
</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srgbClr val="0D9390"/>
              </a:solidFill>
              <a:effectLst/>
              <a:uLnTx/>
              <a:uFillTx/>
              <a:latin typeface="Calibri" panose="020F0502020204030204"/>
              <a:ea typeface="+mn-ea"/>
              <a:cs typeface="+mn-cs"/>
            </a:endParaRPr>
          </a:p>
          <a:p>
            <a:pPr marL="342900" indent="-342900">
              <a:buBlip>
                <a:blip r:embed="rId2"/>
              </a:buBlip>
            </a:pPr>
            <a:endParaRPr lang="en-GB" dirty="0"/>
          </a:p>
          <a:p>
            <a:pPr marL="342900" indent="-342900">
              <a:buBlip>
                <a:blip r:embed="rId2"/>
              </a:buBlip>
            </a:pP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t>Introducción</a:t>
            </a:r>
            <a:endParaRPr lang="en-US" dirty="0"/>
          </a:p>
        </p:txBody>
      </p:sp>
    </p:spTree>
    <p:extLst>
      <p:ext uri="{BB962C8B-B14F-4D97-AF65-F5344CB8AC3E}">
        <p14:creationId xmlns:p14="http://schemas.microsoft.com/office/powerpoint/2010/main" val="39335636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s-ES" dirty="0"/>
              <a:t>Analizamos cuatro estrategias de inversión comunes que se adaptan a la mayoría de los inversores. Al tomarse el tiempo para comprender las características de cada uno, estará en una mejor posición para elegir uno que sea adecuado para usted a largo plazo sin la necesidad de incurrir en el gasto de cambiar de rumbo.</a:t>
            </a:r>
          </a:p>
          <a:p>
            <a:pPr marL="17100" indent="0"/>
            <a:endParaRPr lang="en-GB" dirty="0"/>
          </a:p>
          <a:p>
            <a:pPr marL="360000" indent="-342900">
              <a:buBlip>
                <a:blip r:embed="rId2"/>
              </a:buBlip>
            </a:pPr>
            <a:r>
              <a:rPr lang="en-GB" dirty="0" err="1"/>
              <a:t>Lectura</a:t>
            </a:r>
            <a:r>
              <a:rPr lang="en-GB" dirty="0"/>
              <a:t>: </a:t>
            </a: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https://www.investopedia.com/investing/investing-strategies/</a:t>
            </a:r>
            <a:endParaRPr lang="en-GB" dirty="0">
              <a:solidFill>
                <a:schemeClr val="accent2">
                  <a:lumMod val="75000"/>
                </a:schemeClr>
              </a:solidFill>
            </a:endParaRPr>
          </a:p>
          <a:p>
            <a:pPr marL="17100" indent="0"/>
            <a:r>
              <a:rPr lang="en-GB" dirty="0"/>
              <a:t> </a:t>
            </a:r>
          </a:p>
          <a:p>
            <a:pPr marL="360000" indent="-342900">
              <a:buBlip>
                <a:blip r:embed="rId2"/>
              </a:buBlip>
            </a:pP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Estrategias</a:t>
            </a:r>
            <a:r>
              <a:rPr lang="en-GB" dirty="0"/>
              <a:t> de </a:t>
            </a:r>
            <a:r>
              <a:rPr lang="en-GB" dirty="0" err="1"/>
              <a:t>Inversión</a:t>
            </a:r>
            <a:r>
              <a:rPr lang="en-GB" dirty="0"/>
              <a:t> que </a:t>
            </a:r>
            <a:r>
              <a:rPr lang="en-GB" dirty="0" err="1"/>
              <a:t>Aprender</a:t>
            </a:r>
            <a:r>
              <a:rPr lang="en-GB" dirty="0"/>
              <a:t> antes de </a:t>
            </a:r>
            <a:r>
              <a:rPr lang="en-GB" dirty="0" err="1"/>
              <a:t>Operar</a:t>
            </a:r>
            <a:r>
              <a:rPr lang="en-GB" dirty="0"/>
              <a:t>
</a:t>
            </a:r>
            <a:endParaRPr lang="en-US" dirty="0"/>
          </a:p>
        </p:txBody>
      </p:sp>
    </p:spTree>
    <p:extLst>
      <p:ext uri="{BB962C8B-B14F-4D97-AF65-F5344CB8AC3E}">
        <p14:creationId xmlns:p14="http://schemas.microsoft.com/office/powerpoint/2010/main" val="128577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s-ES" dirty="0"/>
              <a:t>Antes de averiguar su estrategia, tome algunas notas sobre su situación financiera y sus objetivos.</a:t>
            </a:r>
          </a:p>
          <a:p>
            <a:pPr marL="360000" indent="-342900">
              <a:buBlip>
                <a:blip r:embed="rId2"/>
              </a:buBlip>
            </a:pPr>
            <a:endParaRPr lang="es-ES" dirty="0"/>
          </a:p>
          <a:p>
            <a:pPr marL="360000" indent="-342900">
              <a:buBlip>
                <a:blip r:embed="rId2"/>
              </a:buBlip>
            </a:pPr>
            <a:r>
              <a:rPr lang="es-ES" dirty="0"/>
              <a:t>La inversión de valor requiere que los inversores permanezcan en ella a largo plazo y apliquen esfuerzo e investigación a su selección de acciones.</a:t>
            </a:r>
          </a:p>
          <a:p>
            <a:pPr marL="360000" indent="-342900">
              <a:buBlip>
                <a:blip r:embed="rId2"/>
              </a:buBlip>
            </a:pPr>
            <a:endParaRPr lang="es-ES" dirty="0"/>
          </a:p>
          <a:p>
            <a:pPr marL="360000" indent="-342900">
              <a:buBlip>
                <a:blip r:embed="rId2"/>
              </a:buBlip>
            </a:pPr>
            <a:r>
              <a:rPr lang="es-ES" dirty="0"/>
              <a:t>Los inversores que siguen estrategias de crecimiento deben estar atentos a los equipos ejecutivos y las noticias sobre la economía.</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Estrategias</a:t>
            </a:r>
            <a:r>
              <a:rPr lang="en-GB" dirty="0"/>
              <a:t> de </a:t>
            </a:r>
            <a:r>
              <a:rPr lang="en-GB" dirty="0" err="1"/>
              <a:t>Inversión</a:t>
            </a:r>
            <a:r>
              <a:rPr lang="en-GB" dirty="0"/>
              <a:t> que </a:t>
            </a:r>
            <a:r>
              <a:rPr lang="en-GB" dirty="0" err="1"/>
              <a:t>Aprender</a:t>
            </a:r>
            <a:r>
              <a:rPr lang="en-GB" dirty="0"/>
              <a:t> antes de </a:t>
            </a:r>
            <a:r>
              <a:rPr lang="en-GB" dirty="0" err="1"/>
              <a:t>Operar</a:t>
            </a:r>
            <a:r>
              <a:rPr lang="en-GB" dirty="0"/>
              <a:t>
</a:t>
            </a:r>
            <a:endParaRPr lang="en-US" dirty="0"/>
          </a:p>
        </p:txBody>
      </p:sp>
    </p:spTree>
    <p:extLst>
      <p:ext uri="{BB962C8B-B14F-4D97-AF65-F5344CB8AC3E}">
        <p14:creationId xmlns:p14="http://schemas.microsoft.com/office/powerpoint/2010/main" val="402904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s-ES" dirty="0"/>
              <a:t>Los inversores de impulso compran acciones que experimentan una tendencia alcista y pueden optar por vender en corto esos valores.</a:t>
            </a:r>
          </a:p>
          <a:p>
            <a:pPr marL="360000" indent="-342900">
              <a:buBlip>
                <a:blip r:embed="rId2"/>
              </a:buBlip>
            </a:pPr>
            <a:endParaRPr lang="es-ES" dirty="0"/>
          </a:p>
          <a:p>
            <a:pPr marL="360000" indent="-342900">
              <a:buBlip>
                <a:blip r:embed="rId2"/>
              </a:buBlip>
            </a:pPr>
            <a:r>
              <a:rPr lang="es-ES" dirty="0"/>
              <a:t>El promedio del costo en dólares es la práctica de hacer inversiones regulares en el mercado a lo largo del tiempo.</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Estrategias</a:t>
            </a:r>
            <a:r>
              <a:rPr lang="en-GB" dirty="0"/>
              <a:t> de </a:t>
            </a:r>
            <a:r>
              <a:rPr lang="en-GB" dirty="0" err="1"/>
              <a:t>Inversión</a:t>
            </a:r>
            <a:r>
              <a:rPr lang="en-GB" dirty="0"/>
              <a:t> que </a:t>
            </a:r>
            <a:r>
              <a:rPr lang="en-GB" dirty="0" err="1"/>
              <a:t>Aprender</a:t>
            </a:r>
            <a:r>
              <a:rPr lang="en-GB" dirty="0"/>
              <a:t> antes de </a:t>
            </a:r>
            <a:r>
              <a:rPr lang="en-GB" dirty="0" err="1"/>
              <a:t>Operar</a:t>
            </a:r>
            <a:r>
              <a:rPr lang="en-GB" dirty="0"/>
              <a:t>
</a:t>
            </a:r>
            <a:endParaRPr lang="en-US" dirty="0"/>
          </a:p>
        </p:txBody>
      </p:sp>
    </p:spTree>
    <p:extLst>
      <p:ext uri="{BB962C8B-B14F-4D97-AF65-F5344CB8AC3E}">
        <p14:creationId xmlns:p14="http://schemas.microsoft.com/office/powerpoint/2010/main" val="263655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s-ES" b="1" dirty="0">
                <a:solidFill>
                  <a:schemeClr val="accent2"/>
                </a:solidFill>
              </a:rPr>
              <a:t>Estrategia 1: Inversión en valor</a:t>
            </a:r>
          </a:p>
          <a:p>
            <a:pPr marL="17100" indent="0"/>
            <a:endParaRPr lang="en-US" dirty="0"/>
          </a:p>
          <a:p>
            <a:pPr marL="342900" indent="-342900">
              <a:buClr>
                <a:schemeClr val="accent2"/>
              </a:buClr>
              <a:buFont typeface="Arial" panose="020B0604020202020204" pitchFamily="34" charset="0"/>
              <a:buChar char="•"/>
            </a:pPr>
            <a:r>
              <a:rPr lang="en-GB" u="sng" dirty="0" err="1">
                <a:solidFill>
                  <a:schemeClr val="accent2">
                    <a:lumMod val="75000"/>
                  </a:schemeClr>
                </a:solidFill>
              </a:rPr>
              <a:t>Inversores</a:t>
            </a:r>
            <a:r>
              <a:rPr lang="en-GB" u="sng" dirty="0">
                <a:solidFill>
                  <a:schemeClr val="accent2">
                    <a:lumMod val="75000"/>
                  </a:schemeClr>
                </a:solidFill>
              </a:rPr>
              <a:t> de </a:t>
            </a:r>
            <a:r>
              <a:rPr lang="en-GB" u="sng" dirty="0" err="1">
                <a:solidFill>
                  <a:schemeClr val="accent2">
                    <a:lumMod val="75000"/>
                  </a:schemeClr>
                </a:solidFill>
              </a:rPr>
              <a:t>valor</a:t>
            </a:r>
            <a:r>
              <a:rPr lang="en-GB" u="sng" dirty="0">
                <a:solidFill>
                  <a:schemeClr val="accent2">
                    <a:lumMod val="75000"/>
                  </a:schemeClr>
                </a:solidFill>
              </a:rPr>
              <a:t> </a:t>
            </a:r>
            <a:r>
              <a:rPr lang="es-ES" dirty="0"/>
              <a:t>son compradores de gangas. Buscan acciones que creen que están infravaloradas. Buscan acciones con precios que creen que no reflejan completamente el valor intrínseco de la seguridad. </a:t>
            </a:r>
            <a:endParaRPr lang="en-GB" dirty="0"/>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s-ES" dirty="0"/>
              <a:t>La inversión de valor se basa, en parte, en la idea de que existe cierto grado de irracionalidad en el mercado. Esta irracionalidad, en teoría, presenta oportunidades para obtener una acción a un precio con descuento y </a:t>
            </a:r>
            <a:r>
              <a:rPr lang="es-ES" u="sng" dirty="0">
                <a:solidFill>
                  <a:schemeClr val="accent2">
                    <a:lumMod val="75000"/>
                  </a:schemeClr>
                </a:solidFill>
              </a:rPr>
              <a:t>ganar dinero con ella.</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Estrategias</a:t>
            </a:r>
            <a:r>
              <a:rPr lang="en-GB" dirty="0"/>
              <a:t> de </a:t>
            </a:r>
            <a:r>
              <a:rPr lang="en-GB" dirty="0" err="1"/>
              <a:t>Inversión</a:t>
            </a:r>
            <a:r>
              <a:rPr lang="en-GB" dirty="0"/>
              <a:t> que </a:t>
            </a:r>
            <a:r>
              <a:rPr lang="en-GB" dirty="0" err="1"/>
              <a:t>Aprender</a:t>
            </a:r>
            <a:r>
              <a:rPr lang="en-GB" dirty="0"/>
              <a:t> antes de </a:t>
            </a:r>
            <a:r>
              <a:rPr lang="en-GB" dirty="0" err="1"/>
              <a:t>Operar</a:t>
            </a:r>
            <a:r>
              <a:rPr lang="en-GB" dirty="0"/>
              <a:t>
</a:t>
            </a:r>
            <a:endParaRPr lang="en-US" dirty="0"/>
          </a:p>
        </p:txBody>
      </p:sp>
    </p:spTree>
    <p:extLst>
      <p:ext uri="{BB962C8B-B14F-4D97-AF65-F5344CB8AC3E}">
        <p14:creationId xmlns:p14="http://schemas.microsoft.com/office/powerpoint/2010/main" val="200187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n-GB" b="1" dirty="0" err="1">
                <a:solidFill>
                  <a:schemeClr val="accent2"/>
                </a:solidFill>
              </a:rPr>
              <a:t>Estrategia</a:t>
            </a:r>
            <a:r>
              <a:rPr lang="en-GB" b="1" dirty="0">
                <a:solidFill>
                  <a:schemeClr val="accent2"/>
                </a:solidFill>
              </a:rPr>
              <a:t> 1: </a:t>
            </a:r>
            <a:r>
              <a:rPr lang="en-GB" b="1" dirty="0" err="1">
                <a:solidFill>
                  <a:schemeClr val="accent2"/>
                </a:solidFill>
              </a:rPr>
              <a:t>Inversión</a:t>
            </a:r>
            <a:r>
              <a:rPr lang="en-GB" b="1" dirty="0">
                <a:solidFill>
                  <a:schemeClr val="accent2"/>
                </a:solidFill>
              </a:rPr>
              <a:t> </a:t>
            </a:r>
            <a:r>
              <a:rPr lang="en-GB" b="1" dirty="0" err="1">
                <a:solidFill>
                  <a:schemeClr val="accent2"/>
                </a:solidFill>
              </a:rPr>
              <a:t>en</a:t>
            </a:r>
            <a:r>
              <a:rPr lang="en-GB" b="1" dirty="0">
                <a:solidFill>
                  <a:schemeClr val="accent2"/>
                </a:solidFill>
              </a:rPr>
              <a:t> </a:t>
            </a:r>
            <a:r>
              <a:rPr lang="en-GB" b="1" dirty="0" err="1">
                <a:solidFill>
                  <a:schemeClr val="accent2"/>
                </a:solidFill>
              </a:rPr>
              <a:t>valor</a:t>
            </a:r>
            <a:endParaRPr lang="en-GB" b="1" dirty="0">
              <a:solidFill>
                <a:schemeClr val="accent2"/>
              </a:solidFill>
            </a:endParaRPr>
          </a:p>
          <a:p>
            <a:pPr marL="17100" indent="0"/>
            <a:endParaRPr lang="en-GB" b="1" dirty="0">
              <a:solidFill>
                <a:schemeClr val="accent2"/>
              </a:solidFill>
            </a:endParaRPr>
          </a:p>
          <a:p>
            <a:pPr marL="342900" indent="-342900">
              <a:buClr>
                <a:schemeClr val="accent2"/>
              </a:buClr>
              <a:buFont typeface="Calibri" panose="020F0502020204030204" pitchFamily="34" charset="0"/>
              <a:buChar char="‒"/>
            </a:pPr>
            <a:r>
              <a:rPr lang="en-GB" dirty="0"/>
              <a:t>Warren Buffet: </a:t>
            </a:r>
            <a:r>
              <a:rPr lang="es-ES" dirty="0"/>
              <a:t>El inversor de valor definitivo</a:t>
            </a:r>
            <a:endParaRPr lang="en-GB" dirty="0"/>
          </a:p>
          <a:p>
            <a:pPr marL="342900" indent="-342900">
              <a:buClr>
                <a:schemeClr val="accent2"/>
              </a:buClr>
              <a:buFont typeface="Calibri" panose="020F0502020204030204" pitchFamily="34" charset="0"/>
              <a:buChar char="‒"/>
            </a:pPr>
            <a:endParaRPr lang="es-ES" dirty="0"/>
          </a:p>
          <a:p>
            <a:pPr marL="342900" indent="-342900">
              <a:buClr>
                <a:schemeClr val="accent2"/>
              </a:buClr>
              <a:buFont typeface="Calibri" panose="020F0502020204030204" pitchFamily="34" charset="0"/>
              <a:buChar char="‒"/>
            </a:pPr>
            <a:r>
              <a:rPr lang="es-ES" dirty="0"/>
              <a:t>Herramientas de inversión de valor</a:t>
            </a:r>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Estrategias</a:t>
            </a:r>
            <a:r>
              <a:rPr lang="en-GB" dirty="0"/>
              <a:t> de </a:t>
            </a:r>
            <a:r>
              <a:rPr lang="en-GB" dirty="0" err="1"/>
              <a:t>Inversión</a:t>
            </a:r>
            <a:r>
              <a:rPr lang="en-GB" dirty="0"/>
              <a:t> que </a:t>
            </a:r>
            <a:r>
              <a:rPr lang="en-GB" dirty="0" err="1"/>
              <a:t>Aprender</a:t>
            </a:r>
            <a:r>
              <a:rPr lang="en-GB" dirty="0"/>
              <a:t> antes de </a:t>
            </a:r>
            <a:r>
              <a:rPr lang="en-GB" dirty="0" err="1"/>
              <a:t>Operar</a:t>
            </a:r>
            <a:r>
              <a:rPr lang="en-GB" dirty="0"/>
              <a:t>
</a:t>
            </a:r>
            <a:endParaRPr lang="en-US" dirty="0"/>
          </a:p>
        </p:txBody>
      </p:sp>
    </p:spTree>
    <p:extLst>
      <p:ext uri="{BB962C8B-B14F-4D97-AF65-F5344CB8AC3E}">
        <p14:creationId xmlns:p14="http://schemas.microsoft.com/office/powerpoint/2010/main" val="150451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s-ES" b="1" dirty="0">
                <a:solidFill>
                  <a:schemeClr val="accent2"/>
                </a:solidFill>
              </a:rPr>
              <a:t>Estrategia 2: Inversión de crecimiento</a:t>
            </a:r>
          </a:p>
          <a:p>
            <a:pPr marL="17100" indent="0"/>
            <a:endParaRPr lang="en-GB" b="1" dirty="0">
              <a:solidFill>
                <a:schemeClr val="accent2"/>
              </a:solidFill>
            </a:endParaRPr>
          </a:p>
          <a:p>
            <a:pPr marL="342900" indent="-342900">
              <a:buClr>
                <a:schemeClr val="accent2"/>
              </a:buClr>
              <a:buFont typeface="Arial" panose="020B0604020202020204" pitchFamily="34" charset="0"/>
              <a:buChar char="•"/>
            </a:pPr>
            <a:r>
              <a:rPr lang="es-ES" dirty="0"/>
              <a:t>En lugar de buscar acuerdos de bajo costo, los </a:t>
            </a:r>
            <a:r>
              <a:rPr lang="es-ES" b="1" dirty="0">
                <a:solidFill>
                  <a:schemeClr val="accent2"/>
                </a:solidFill>
              </a:rPr>
              <a:t>inversores de crecimiento </a:t>
            </a:r>
            <a:r>
              <a:rPr lang="es-ES" dirty="0"/>
              <a:t>quieren inversiones que ofrezcan un fuerte potencial alcista cuando se trata de las ganancias futuras de las acciones. Se podría decir que un inversor de crecimiento a menudo está buscando la "próxima gran cosa". </a:t>
            </a:r>
          </a:p>
          <a:p>
            <a:pPr marL="342900" indent="-342900">
              <a:buClr>
                <a:schemeClr val="accent2"/>
              </a:buClr>
              <a:buFont typeface="Arial" panose="020B0604020202020204" pitchFamily="34" charset="0"/>
              <a:buChar char="•"/>
            </a:pPr>
            <a:endParaRPr lang="es-ES" dirty="0"/>
          </a:p>
          <a:p>
            <a:pPr marL="342900" indent="-342900">
              <a:buClr>
                <a:schemeClr val="accent2"/>
              </a:buClr>
              <a:buFont typeface="Arial" panose="020B0604020202020204" pitchFamily="34" charset="0"/>
              <a:buChar char="•"/>
            </a:pPr>
            <a:r>
              <a:rPr lang="es-ES" dirty="0"/>
              <a:t>La inversión de crecimiento, sin embargo, no es un abrazo imprudente de la </a:t>
            </a:r>
            <a:r>
              <a:rPr lang="es-ES" b="1" dirty="0">
                <a:solidFill>
                  <a:schemeClr val="accent2"/>
                </a:solidFill>
              </a:rPr>
              <a:t>inversión especulativa</a:t>
            </a:r>
            <a:r>
              <a:rPr lang="es-ES" dirty="0"/>
              <a:t>. Más bien, implica evaluar la salud actual de una acción, así como su potencial para crecer.</a:t>
            </a:r>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Estrategias</a:t>
            </a:r>
            <a:r>
              <a:rPr lang="en-GB" dirty="0"/>
              <a:t> de </a:t>
            </a:r>
            <a:r>
              <a:rPr lang="en-GB" dirty="0" err="1"/>
              <a:t>Inversión</a:t>
            </a:r>
            <a:r>
              <a:rPr lang="en-GB" dirty="0"/>
              <a:t> que </a:t>
            </a:r>
            <a:r>
              <a:rPr lang="en-GB" dirty="0" err="1"/>
              <a:t>Aprender</a:t>
            </a:r>
            <a:r>
              <a:rPr lang="en-GB" dirty="0"/>
              <a:t> antes de </a:t>
            </a:r>
            <a:r>
              <a:rPr lang="en-GB" dirty="0" err="1"/>
              <a:t>Operar</a:t>
            </a:r>
            <a:r>
              <a:rPr lang="en-GB" dirty="0"/>
              <a:t>
</a:t>
            </a:r>
            <a:endParaRPr lang="en-US" dirty="0"/>
          </a:p>
        </p:txBody>
      </p:sp>
    </p:spTree>
    <p:extLst>
      <p:ext uri="{BB962C8B-B14F-4D97-AF65-F5344CB8AC3E}">
        <p14:creationId xmlns:p14="http://schemas.microsoft.com/office/powerpoint/2010/main" val="18693463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s-ES" b="1" dirty="0">
                <a:solidFill>
                  <a:schemeClr val="accent2"/>
                </a:solidFill>
              </a:rPr>
              <a:t>Estrategia 2: Inversión de crecimiento</a:t>
            </a:r>
          </a:p>
          <a:p>
            <a:pPr marL="17100" indent="0"/>
            <a:endParaRPr lang="en-GB" dirty="0"/>
          </a:p>
          <a:p>
            <a:pPr marL="342900" indent="-342900">
              <a:buClr>
                <a:schemeClr val="accent2"/>
              </a:buClr>
              <a:buFont typeface="Arial" panose="020B0604020202020204" pitchFamily="34" charset="0"/>
              <a:buChar char="•"/>
            </a:pPr>
            <a:r>
              <a:rPr lang="es-ES" dirty="0"/>
              <a:t>¿Funciona la inversión de crecimiento?</a:t>
            </a:r>
          </a:p>
          <a:p>
            <a:pPr marL="342900" indent="-342900">
              <a:buClr>
                <a:schemeClr val="accent2"/>
              </a:buClr>
              <a:buFont typeface="Arial" panose="020B0604020202020204" pitchFamily="34" charset="0"/>
              <a:buChar char="•"/>
            </a:pPr>
            <a:endParaRPr lang="es-ES" dirty="0"/>
          </a:p>
          <a:p>
            <a:pPr marL="342900" indent="-342900">
              <a:buClr>
                <a:schemeClr val="accent2"/>
              </a:buClr>
              <a:buFont typeface="Arial" panose="020B0604020202020204" pitchFamily="34" charset="0"/>
              <a:buChar char="•"/>
            </a:pPr>
            <a:r>
              <a:rPr lang="es-ES" dirty="0"/>
              <a:t>Variables de inversión de crecimiento</a:t>
            </a:r>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Estrategias</a:t>
            </a:r>
            <a:r>
              <a:rPr lang="en-GB" dirty="0"/>
              <a:t> de </a:t>
            </a:r>
            <a:r>
              <a:rPr lang="en-GB" dirty="0" err="1"/>
              <a:t>Inversión</a:t>
            </a:r>
            <a:r>
              <a:rPr lang="en-GB" dirty="0"/>
              <a:t> que </a:t>
            </a:r>
            <a:r>
              <a:rPr lang="en-GB" dirty="0" err="1"/>
              <a:t>Aprender</a:t>
            </a:r>
            <a:r>
              <a:rPr lang="en-GB" dirty="0"/>
              <a:t> antes de </a:t>
            </a:r>
            <a:r>
              <a:rPr lang="en-GB" dirty="0" err="1"/>
              <a:t>Operar</a:t>
            </a:r>
            <a:r>
              <a:rPr lang="en-GB" dirty="0"/>
              <a:t>
</a:t>
            </a:r>
            <a:endParaRPr lang="en-US" dirty="0"/>
          </a:p>
        </p:txBody>
      </p:sp>
    </p:spTree>
    <p:extLst>
      <p:ext uri="{BB962C8B-B14F-4D97-AF65-F5344CB8AC3E}">
        <p14:creationId xmlns:p14="http://schemas.microsoft.com/office/powerpoint/2010/main" val="12562785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n-GB" b="1" dirty="0" err="1">
                <a:solidFill>
                  <a:schemeClr val="accent2"/>
                </a:solidFill>
              </a:rPr>
              <a:t>Estrategia</a:t>
            </a:r>
            <a:r>
              <a:rPr lang="en-GB" b="1" dirty="0">
                <a:solidFill>
                  <a:schemeClr val="accent2"/>
                </a:solidFill>
              </a:rPr>
              <a:t> 3: </a:t>
            </a:r>
            <a:r>
              <a:rPr lang="en-GB" b="1" dirty="0" err="1">
                <a:solidFill>
                  <a:schemeClr val="accent2"/>
                </a:solidFill>
              </a:rPr>
              <a:t>Inversión</a:t>
            </a:r>
            <a:r>
              <a:rPr lang="en-GB" b="1" dirty="0">
                <a:solidFill>
                  <a:schemeClr val="accent2"/>
                </a:solidFill>
              </a:rPr>
              <a:t> de </a:t>
            </a:r>
            <a:r>
              <a:rPr lang="en-GB" b="1" dirty="0" err="1">
                <a:solidFill>
                  <a:schemeClr val="accent2"/>
                </a:solidFill>
              </a:rPr>
              <a:t>impulso</a:t>
            </a:r>
            <a:r>
              <a:rPr lang="en-GB" b="1" dirty="0">
                <a:solidFill>
                  <a:schemeClr val="accent2"/>
                </a:solidFill>
              </a:rPr>
              <a:t> (momentum)</a:t>
            </a:r>
          </a:p>
          <a:p>
            <a:pPr marL="17100" indent="0"/>
            <a:endParaRPr lang="en-GB" dirty="0"/>
          </a:p>
          <a:p>
            <a:pPr marL="342900" indent="-342900">
              <a:buClr>
                <a:schemeClr val="accent2"/>
              </a:buClr>
              <a:buFont typeface="Arial" panose="020B0604020202020204" pitchFamily="34" charset="0"/>
              <a:buChar char="•"/>
            </a:pP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Los </a:t>
            </a:r>
            <a:r>
              <a:rPr kumimoji="0" lang="en-GB" b="0" i="0" u="sng"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rPr>
              <a:t>inversores</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de </a:t>
            </a:r>
            <a:r>
              <a:rPr kumimoji="0" lang="en-GB" b="0" i="0" u="sng"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rPr>
              <a:t>impulso</a:t>
            </a: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r>
              <a:rPr lang="en-GB" dirty="0"/>
              <a:t>se </a:t>
            </a:r>
            <a:r>
              <a:rPr lang="en-GB" dirty="0" err="1"/>
              <a:t>suben</a:t>
            </a:r>
            <a:r>
              <a:rPr lang="en-GB" dirty="0"/>
              <a:t> a la ola “ide the wave”. </a:t>
            </a:r>
            <a:r>
              <a:rPr lang="es-ES" dirty="0"/>
              <a:t>Creen que los ganadores siguen ganando y los perdedores siguen perdiendo. </a:t>
            </a:r>
            <a:endParaRPr lang="en-GB" dirty="0"/>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s-ES" dirty="0"/>
              <a:t>Buscan comprar acciones que experimentan una tendencia alcista. Debido a que creen que los perdedores continúan cayendo, pueden optar por </a:t>
            </a:r>
            <a:r>
              <a:rPr lang="en-GB" dirty="0"/>
              <a:t>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vender </a:t>
            </a:r>
            <a:r>
              <a:rPr kumimoji="0" lang="en-GB" b="0" i="0" u="sng"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rPr>
              <a:t>en</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r>
              <a:rPr kumimoji="0" lang="en-GB" b="0" i="0" u="sng"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rPr>
              <a:t>corto</a:t>
            </a:r>
            <a:r>
              <a:rPr kumimoji="0" lang="en-GB" sz="2800" b="0" i="0" strike="noStrike" kern="1200" cap="none" spc="0" normalizeH="0" baseline="0" noProof="0" dirty="0">
                <a:ln>
                  <a:noFill/>
                </a:ln>
                <a:solidFill>
                  <a:srgbClr val="87A66E"/>
                </a:solidFill>
                <a:effectLst/>
                <a:uLnTx/>
                <a:uFillTx/>
                <a:latin typeface="Calibri" panose="020F0502020204030204"/>
                <a:ea typeface="+mn-ea"/>
                <a:cs typeface="+mn-cs"/>
              </a:rPr>
              <a:t> </a:t>
            </a:r>
            <a:r>
              <a:rPr lang="en-GB" noProof="0" dirty="0" err="1"/>
              <a:t>esos</a:t>
            </a:r>
            <a:r>
              <a:rPr lang="en-GB" noProof="0" dirty="0"/>
              <a:t> </a:t>
            </a:r>
            <a:r>
              <a:rPr lang="en-GB" noProof="0" dirty="0" err="1"/>
              <a:t>valores</a:t>
            </a:r>
            <a:r>
              <a:rPr lang="en-GB" dirty="0"/>
              <a:t>. </a:t>
            </a:r>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Estrategias</a:t>
            </a:r>
            <a:r>
              <a:rPr lang="en-GB" dirty="0"/>
              <a:t> de </a:t>
            </a:r>
            <a:r>
              <a:rPr lang="en-GB" dirty="0" err="1"/>
              <a:t>Inversión</a:t>
            </a:r>
            <a:r>
              <a:rPr lang="en-GB" dirty="0"/>
              <a:t> que </a:t>
            </a:r>
            <a:r>
              <a:rPr lang="en-GB" dirty="0" err="1"/>
              <a:t>Aprender</a:t>
            </a:r>
            <a:r>
              <a:rPr lang="en-GB" dirty="0"/>
              <a:t> antes de </a:t>
            </a:r>
            <a:r>
              <a:rPr lang="en-GB" dirty="0" err="1"/>
              <a:t>Operar</a:t>
            </a:r>
            <a:r>
              <a:rPr lang="en-GB" dirty="0"/>
              <a:t>
</a:t>
            </a:r>
            <a:endParaRPr lang="en-US" dirty="0"/>
          </a:p>
        </p:txBody>
      </p:sp>
    </p:spTree>
    <p:extLst>
      <p:ext uri="{BB962C8B-B14F-4D97-AF65-F5344CB8AC3E}">
        <p14:creationId xmlns:p14="http://schemas.microsoft.com/office/powerpoint/2010/main" val="251215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n-GB" b="1" dirty="0" err="1">
                <a:solidFill>
                  <a:schemeClr val="accent2"/>
                </a:solidFill>
              </a:rPr>
              <a:t>Estrategia</a:t>
            </a:r>
            <a:r>
              <a:rPr lang="en-GB" b="1" dirty="0">
                <a:solidFill>
                  <a:schemeClr val="accent2"/>
                </a:solidFill>
              </a:rPr>
              <a:t> 3: </a:t>
            </a:r>
            <a:r>
              <a:rPr lang="en-GB" b="1" dirty="0" err="1">
                <a:solidFill>
                  <a:schemeClr val="accent2"/>
                </a:solidFill>
              </a:rPr>
              <a:t>Inversión</a:t>
            </a:r>
            <a:r>
              <a:rPr lang="en-GB" b="1" dirty="0">
                <a:solidFill>
                  <a:schemeClr val="accent2"/>
                </a:solidFill>
              </a:rPr>
              <a:t> de </a:t>
            </a:r>
            <a:r>
              <a:rPr lang="en-GB" b="1" dirty="0" err="1">
                <a:solidFill>
                  <a:schemeClr val="accent2"/>
                </a:solidFill>
              </a:rPr>
              <a:t>impulso</a:t>
            </a:r>
            <a:endParaRPr lang="en-GB" b="1" dirty="0">
              <a:solidFill>
                <a:schemeClr val="accent2"/>
              </a:solidFill>
            </a:endParaRPr>
          </a:p>
          <a:p>
            <a:pPr marL="17100" indent="0"/>
            <a:endParaRPr lang="en-GB" dirty="0"/>
          </a:p>
          <a:p>
            <a:pPr marL="342900" indent="-342900">
              <a:buClr>
                <a:schemeClr val="accent2"/>
              </a:buClr>
              <a:buFont typeface="Arial" panose="020B0604020202020204" pitchFamily="34" charset="0"/>
              <a:buChar char="•"/>
            </a:pPr>
            <a:r>
              <a:rPr lang="es-ES" dirty="0"/>
              <a:t>Pero la venta en corto es una práctica extremadamente arriesgada. Más sobre esto más adelante.</a:t>
            </a:r>
            <a:endParaRPr lang="en-GB" dirty="0"/>
          </a:p>
          <a:p>
            <a:pPr marL="342900" indent="-342900">
              <a:buClr>
                <a:schemeClr val="accent2"/>
              </a:buClr>
              <a:buFont typeface="Calibri" panose="020F0502020204030204" pitchFamily="34" charset="0"/>
              <a:buChar char="‒"/>
            </a:pPr>
            <a:r>
              <a:rPr lang="en-GB" dirty="0"/>
              <a:t>¿</a:t>
            </a:r>
            <a:r>
              <a:rPr lang="en-GB" dirty="0" err="1"/>
              <a:t>Funciona</a:t>
            </a:r>
            <a:r>
              <a:rPr lang="en-GB" dirty="0"/>
              <a:t>?</a:t>
            </a:r>
          </a:p>
          <a:p>
            <a:pPr marL="342900" indent="-342900">
              <a:buClr>
                <a:schemeClr val="accent2"/>
              </a:buClr>
              <a:buFont typeface="Calibri" panose="020F0502020204030204" pitchFamily="34" charset="0"/>
              <a:buChar char="‒"/>
            </a:pPr>
            <a:endParaRPr lang="en-GB" dirty="0"/>
          </a:p>
          <a:p>
            <a:pPr marL="342900" indent="-342900">
              <a:buClr>
                <a:schemeClr val="accent2"/>
              </a:buClr>
              <a:buFont typeface="Calibri" panose="020F0502020204030204" pitchFamily="34" charset="0"/>
              <a:buChar char="‒"/>
            </a:pPr>
            <a:r>
              <a:rPr lang="es-ES" dirty="0"/>
              <a:t>El atractivo de la inversión de impulso</a:t>
            </a:r>
          </a:p>
          <a:p>
            <a:pPr marL="342900" indent="-342900">
              <a:buClr>
                <a:schemeClr val="accent2"/>
              </a:buClr>
              <a:buFont typeface="Calibri" panose="020F0502020204030204" pitchFamily="34" charset="0"/>
              <a:buChar char="‒"/>
            </a:pPr>
            <a:endParaRPr lang="en-GB" dirty="0"/>
          </a:p>
          <a:p>
            <a:pPr marL="342900" indent="-342900">
              <a:buClr>
                <a:schemeClr val="accent2"/>
              </a:buClr>
              <a:buFont typeface="Calibri" panose="020F0502020204030204" pitchFamily="34" charset="0"/>
              <a:buChar char="‒"/>
            </a:pPr>
            <a:r>
              <a:rPr lang="en-GB" dirty="0"/>
              <a:t>Shorting (</a:t>
            </a:r>
            <a:r>
              <a:rPr lang="en-GB" dirty="0" err="1"/>
              <a:t>cortocircuito</a:t>
            </a:r>
            <a:r>
              <a:rPr lang="en-GB" dirty="0"/>
              <a:t>)</a:t>
            </a:r>
          </a:p>
          <a:p>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sz="3200" dirty="0" err="1"/>
              <a:t>Estrategias</a:t>
            </a:r>
            <a:r>
              <a:rPr lang="en-GB" sz="3200" dirty="0"/>
              <a:t> de </a:t>
            </a:r>
            <a:r>
              <a:rPr lang="en-GB" sz="3200" dirty="0" err="1"/>
              <a:t>Inversión</a:t>
            </a:r>
            <a:r>
              <a:rPr lang="en-GB" sz="3200" dirty="0"/>
              <a:t> que </a:t>
            </a:r>
            <a:r>
              <a:rPr lang="en-GB" sz="3200" dirty="0" err="1"/>
              <a:t>Aprender</a:t>
            </a:r>
            <a:r>
              <a:rPr lang="en-GB" sz="3200" dirty="0"/>
              <a:t> antes de </a:t>
            </a:r>
            <a:r>
              <a:rPr lang="en-GB" sz="3200" dirty="0" err="1"/>
              <a:t>Operar</a:t>
            </a:r>
            <a:r>
              <a:rPr lang="en-GB" sz="3200" dirty="0"/>
              <a:t>
</a:t>
            </a:r>
            <a:endParaRPr lang="en-US" sz="3200" dirty="0"/>
          </a:p>
        </p:txBody>
      </p:sp>
    </p:spTree>
    <p:extLst>
      <p:ext uri="{BB962C8B-B14F-4D97-AF65-F5344CB8AC3E}">
        <p14:creationId xmlns:p14="http://schemas.microsoft.com/office/powerpoint/2010/main" val="108109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s-ES" b="1" dirty="0">
                <a:solidFill>
                  <a:schemeClr val="accent2"/>
                </a:solidFill>
              </a:rPr>
              <a:t>Estrategia 4: Promedio del costo en dólares</a:t>
            </a:r>
            <a:endParaRPr lang="en-GB" dirty="0"/>
          </a:p>
          <a:p>
            <a:pPr marL="342900" indent="-342900">
              <a:buClr>
                <a:schemeClr val="accent2"/>
              </a:buClr>
              <a:buFont typeface="Arial" panose="020B0604020202020204" pitchFamily="34" charset="0"/>
              <a:buChar char="•"/>
            </a:pP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Dollar-cost averaging</a:t>
            </a:r>
            <a:r>
              <a:rPr kumimoji="0" lang="en-GB" b="0" i="0"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r>
              <a:rPr lang="en-GB" dirty="0"/>
              <a:t>(DCA) </a:t>
            </a:r>
            <a:r>
              <a:rPr lang="es-ES" dirty="0"/>
              <a:t>es la práctica de realizar inversiones regulares en el mercado a lo largo del tiempo y no es mutuamente excluyente de los otros métodos descritos anteriormente. Más bien, es un medio para ejecutar cualquier estrategia que elija.</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s-ES" dirty="0"/>
              <a:t>Con DCA, puede optar por poner $ 300 en una cuenta de inversión cada mes. Este enfoque disciplinado se vuelve particularmente poderoso cuando utiliza funciones automatizadas que invierten para usted. </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Estrategias</a:t>
            </a:r>
            <a:r>
              <a:rPr lang="en-GB" dirty="0"/>
              <a:t> de </a:t>
            </a:r>
            <a:r>
              <a:rPr lang="en-GB" dirty="0" err="1"/>
              <a:t>Inversión</a:t>
            </a:r>
            <a:r>
              <a:rPr lang="en-GB" dirty="0"/>
              <a:t> que </a:t>
            </a:r>
            <a:r>
              <a:rPr lang="en-GB" dirty="0" err="1"/>
              <a:t>Aprender</a:t>
            </a:r>
            <a:r>
              <a:rPr lang="en-GB" dirty="0"/>
              <a:t> antes de </a:t>
            </a:r>
            <a:r>
              <a:rPr lang="en-GB" dirty="0" err="1"/>
              <a:t>Operar</a:t>
            </a:r>
            <a:r>
              <a:rPr lang="en-GB" dirty="0"/>
              <a:t>
</a:t>
            </a:r>
            <a:endParaRPr lang="en-US" dirty="0"/>
          </a:p>
        </p:txBody>
      </p:sp>
    </p:spTree>
    <p:extLst>
      <p:ext uri="{BB962C8B-B14F-4D97-AF65-F5344CB8AC3E}">
        <p14:creationId xmlns:p14="http://schemas.microsoft.com/office/powerpoint/2010/main" val="107205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431486"/>
            <a:ext cx="10595237" cy="3995028"/>
          </a:xfrm>
        </p:spPr>
        <p:txBody>
          <a:bodyPr/>
          <a:lstStyle/>
          <a:p>
            <a:pPr marL="342900" indent="-342900">
              <a:buBlip>
                <a:blip r:embed="rId2"/>
              </a:buBlip>
            </a:pPr>
            <a:r>
              <a:rPr lang="en-GB" b="1" dirty="0" err="1">
                <a:solidFill>
                  <a:schemeClr val="accent2"/>
                </a:solidFill>
              </a:rPr>
              <a:t>Objetivo</a:t>
            </a:r>
            <a:r>
              <a:rPr lang="en-GB" b="1" dirty="0">
                <a:solidFill>
                  <a:schemeClr val="accent2"/>
                </a:solidFill>
              </a:rPr>
              <a:t> de </a:t>
            </a:r>
            <a:r>
              <a:rPr lang="en-GB" b="1" dirty="0" err="1">
                <a:solidFill>
                  <a:schemeClr val="accent2"/>
                </a:solidFill>
              </a:rPr>
              <a:t>Aprendizaje</a:t>
            </a:r>
            <a:r>
              <a:rPr lang="en-GB" b="1" dirty="0">
                <a:solidFill>
                  <a:schemeClr val="accent2"/>
                </a:solidFill>
              </a:rPr>
              <a:t>:</a:t>
            </a:r>
          </a:p>
          <a:p>
            <a:pPr marL="0" indent="0"/>
            <a:endParaRPr lang="en-GB" b="1" dirty="0">
              <a:solidFill>
                <a:schemeClr val="accent2"/>
              </a:solidFill>
            </a:endParaRPr>
          </a:p>
          <a:p>
            <a:pPr marL="342900" indent="-342900">
              <a:buClr>
                <a:schemeClr val="accent2"/>
              </a:buClr>
              <a:buFont typeface="Arial" panose="020B0604020202020204" pitchFamily="34" charset="0"/>
              <a:buChar char="•"/>
            </a:pPr>
            <a:r>
              <a:rPr lang="es-ES" dirty="0"/>
              <a:t>Los estudiantes comprenderán el papel de un plan financiero, la estrategia financiera y los beneficios de planificar la inversión en herramientas y oportunidades digitales.</a:t>
            </a:r>
          </a:p>
          <a:p>
            <a:pPr marL="0" indent="0">
              <a:buClr>
                <a:schemeClr val="accent2"/>
              </a:buClr>
            </a:pPr>
            <a:endParaRPr lang="es-ES" dirty="0"/>
          </a:p>
          <a:p>
            <a:pPr marL="342900" indent="-342900">
              <a:buClr>
                <a:schemeClr val="accent2"/>
              </a:buClr>
              <a:buFont typeface="Arial" panose="020B0604020202020204" pitchFamily="34" charset="0"/>
              <a:buChar char="•"/>
            </a:pPr>
            <a:r>
              <a:rPr lang="es-ES" dirty="0"/>
              <a:t>Los estudiantes comprenderán qué es la recaudación de fondos digital y cómo se puede utilizar para apoyar las actividades de recaudación de fondos de las ONG.</a:t>
            </a:r>
          </a:p>
          <a:p>
            <a:pPr marL="342900" indent="-342900">
              <a:buClr>
                <a:schemeClr val="accent2"/>
              </a:buClr>
              <a:buFont typeface="Arial" panose="020B0604020202020204" pitchFamily="34" charset="0"/>
              <a:buChar char="•"/>
            </a:pPr>
            <a:endParaRPr lang="es-ES" dirty="0"/>
          </a:p>
          <a:p>
            <a:pPr marL="342900" indent="-342900">
              <a:buClr>
                <a:schemeClr val="accent2"/>
              </a:buClr>
              <a:buFont typeface="Arial" panose="020B0604020202020204" pitchFamily="34" charset="0"/>
              <a:buChar char="•"/>
            </a:pPr>
            <a:r>
              <a:rPr lang="es-ES" dirty="0"/>
              <a:t>Los estudiantes comprenderán el alcance de las herramientas y oportunidades para atraer apoyo financiero.</a:t>
            </a: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Objetivos de Instrucción y Aprendizaje
</a:t>
            </a:r>
            <a:endParaRPr lang="en-US" dirty="0"/>
          </a:p>
        </p:txBody>
      </p:sp>
    </p:spTree>
    <p:extLst>
      <p:ext uri="{BB962C8B-B14F-4D97-AF65-F5344CB8AC3E}">
        <p14:creationId xmlns:p14="http://schemas.microsoft.com/office/powerpoint/2010/main" val="150842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s-ES" b="1" dirty="0">
                <a:solidFill>
                  <a:schemeClr val="accent2"/>
                </a:solidFill>
              </a:rPr>
              <a:t>Estrategia 4: Promedio del costo en dólares</a:t>
            </a:r>
          </a:p>
          <a:p>
            <a:pPr marL="17100" indent="0"/>
            <a:endParaRPr lang="en-GB" dirty="0"/>
          </a:p>
          <a:p>
            <a:pPr marL="342900" indent="-342900">
              <a:buClr>
                <a:schemeClr val="accent2"/>
              </a:buClr>
              <a:buFont typeface="Arial" panose="020B0604020202020204" pitchFamily="34" charset="0"/>
              <a:buChar char="•"/>
            </a:pPr>
            <a:r>
              <a:rPr lang="es-ES" dirty="0"/>
              <a:t>Es fácil comprometerse con un plan cuando el proceso casi no requiere supervisión.</a:t>
            </a:r>
          </a:p>
          <a:p>
            <a:pPr marL="342900" indent="-342900">
              <a:buClr>
                <a:schemeClr val="accent2"/>
              </a:buClr>
              <a:buFont typeface="Arial" panose="020B0604020202020204" pitchFamily="34" charset="0"/>
              <a:buChar char="•"/>
            </a:pPr>
            <a:endParaRPr lang="es-ES" dirty="0"/>
          </a:p>
          <a:p>
            <a:pPr marL="342900" indent="-342900">
              <a:buClr>
                <a:schemeClr val="accent2"/>
              </a:buClr>
              <a:buFont typeface="Arial" panose="020B0604020202020204" pitchFamily="34" charset="0"/>
              <a:buChar char="•"/>
            </a:pPr>
            <a:r>
              <a:rPr lang="en-GB" dirty="0"/>
              <a:t>Una sabia </a:t>
            </a:r>
            <a:r>
              <a:rPr lang="en-GB" dirty="0" err="1"/>
              <a:t>elección</a:t>
            </a:r>
            <a:r>
              <a:rPr lang="en-GB" dirty="0"/>
              <a:t>.</a:t>
            </a:r>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Estrategias</a:t>
            </a:r>
            <a:r>
              <a:rPr lang="en-GB" dirty="0"/>
              <a:t> de </a:t>
            </a:r>
            <a:r>
              <a:rPr lang="en-GB" dirty="0" err="1"/>
              <a:t>Inversión</a:t>
            </a:r>
            <a:r>
              <a:rPr lang="en-GB" dirty="0"/>
              <a:t> que </a:t>
            </a:r>
            <a:r>
              <a:rPr lang="en-GB" dirty="0" err="1"/>
              <a:t>Aprender</a:t>
            </a:r>
            <a:r>
              <a:rPr lang="en-GB" dirty="0"/>
              <a:t> antes de </a:t>
            </a:r>
            <a:r>
              <a:rPr lang="en-GB" dirty="0" err="1"/>
              <a:t>Operar</a:t>
            </a:r>
            <a:r>
              <a:rPr lang="en-GB" dirty="0"/>
              <a:t>
</a:t>
            </a:r>
            <a:endParaRPr lang="en-US" dirty="0"/>
          </a:p>
        </p:txBody>
      </p:sp>
    </p:spTree>
    <p:extLst>
      <p:ext uri="{BB962C8B-B14F-4D97-AF65-F5344CB8AC3E}">
        <p14:creationId xmlns:p14="http://schemas.microsoft.com/office/powerpoint/2010/main" val="261431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3"/>
              </a:buBlip>
            </a:pPr>
            <a:r>
              <a:rPr lang="es-ES" b="1" dirty="0">
                <a:solidFill>
                  <a:schemeClr val="accent2"/>
                </a:solidFill>
              </a:rPr>
              <a:t>Una vez que haya identificado su estrategia</a:t>
            </a:r>
          </a:p>
          <a:p>
            <a:pPr marL="17100" indent="0"/>
            <a:endParaRPr lang="en-GB" dirty="0"/>
          </a:p>
          <a:p>
            <a:pPr marL="342900" indent="-342900">
              <a:buClr>
                <a:schemeClr val="accent2"/>
              </a:buClr>
              <a:buFont typeface="Arial" panose="020B0604020202020204" pitchFamily="34" charset="0"/>
              <a:buChar char="•"/>
            </a:pPr>
            <a:r>
              <a:rPr lang="es-ES" dirty="0"/>
              <a:t>Primero, calcule cuánto dinero necesita para cubrir sus inversiones. Eso incluye cuánto puede depositar al principio, así como cuánto puede continuar invirtiendo en el futuro. </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s-ES" dirty="0"/>
              <a:t>A continuación, tendrá que decidir la mejor manera de invertir. </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Estrategias</a:t>
            </a:r>
            <a:r>
              <a:rPr lang="en-GB" dirty="0"/>
              <a:t> de </a:t>
            </a:r>
            <a:r>
              <a:rPr lang="en-GB" dirty="0" err="1"/>
              <a:t>Inversión</a:t>
            </a:r>
            <a:r>
              <a:rPr lang="en-GB" dirty="0"/>
              <a:t> que </a:t>
            </a:r>
            <a:r>
              <a:rPr lang="en-GB" dirty="0" err="1"/>
              <a:t>Aprender</a:t>
            </a:r>
            <a:r>
              <a:rPr lang="en-GB" dirty="0"/>
              <a:t> antes de </a:t>
            </a:r>
            <a:r>
              <a:rPr lang="en-GB" dirty="0" err="1"/>
              <a:t>Operar</a:t>
            </a:r>
            <a:r>
              <a:rPr lang="en-GB" dirty="0"/>
              <a:t>
</a:t>
            </a:r>
            <a:endParaRPr lang="en-US" dirty="0"/>
          </a:p>
        </p:txBody>
      </p:sp>
    </p:spTree>
    <p:extLst>
      <p:ext uri="{BB962C8B-B14F-4D97-AF65-F5344CB8AC3E}">
        <p14:creationId xmlns:p14="http://schemas.microsoft.com/office/powerpoint/2010/main" val="9920998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3"/>
              </a:buBlip>
            </a:pPr>
            <a:r>
              <a:rPr lang="es-ES" b="1" dirty="0">
                <a:solidFill>
                  <a:schemeClr val="accent2"/>
                </a:solidFill>
              </a:rPr>
              <a:t>Una vez que haya identificado su estrategia</a:t>
            </a:r>
          </a:p>
          <a:p>
            <a:pPr marL="17100" indent="0"/>
            <a:endParaRPr lang="en-GB" dirty="0"/>
          </a:p>
          <a:p>
            <a:pPr marL="342900" indent="-342900">
              <a:buClr>
                <a:schemeClr val="accent2"/>
              </a:buClr>
              <a:buFont typeface="Arial" panose="020B0604020202020204" pitchFamily="34" charset="0"/>
              <a:buChar char="•"/>
            </a:pPr>
            <a:r>
              <a:rPr lang="es-ES" dirty="0"/>
              <a:t>¿Tienes la intención de acudir a un asesor financiero o corredor tradicional, o es un enfoque pasivo y sin preocupaciones más apropiado para ti? </a:t>
            </a:r>
          </a:p>
          <a:p>
            <a:pPr marL="342900" indent="-342900">
              <a:buClr>
                <a:schemeClr val="accent2"/>
              </a:buClr>
              <a:buFont typeface="Arial" panose="020B0604020202020204" pitchFamily="34" charset="0"/>
              <a:buChar char="•"/>
            </a:pPr>
            <a:endParaRPr lang="es-ES" dirty="0"/>
          </a:p>
          <a:p>
            <a:pPr marL="342900" indent="-342900">
              <a:buClr>
                <a:schemeClr val="accent2"/>
              </a:buClr>
              <a:buFont typeface="Arial" panose="020B0604020202020204" pitchFamily="34" charset="0"/>
              <a:buChar char="•"/>
            </a:pPr>
            <a:r>
              <a:rPr lang="en-GB" dirty="0"/>
              <a:t>Si </a:t>
            </a:r>
            <a:r>
              <a:rPr lang="en-GB" dirty="0" err="1"/>
              <a:t>eliges</a:t>
            </a:r>
            <a:r>
              <a:rPr lang="en-GB" dirty="0"/>
              <a:t> </a:t>
            </a:r>
            <a:r>
              <a:rPr lang="en-GB" dirty="0" err="1"/>
              <a:t>este</a:t>
            </a:r>
            <a:r>
              <a:rPr lang="en-GB" dirty="0"/>
              <a:t> </a:t>
            </a:r>
            <a:r>
              <a:rPr lang="en-GB" dirty="0" err="1"/>
              <a:t>último</a:t>
            </a:r>
            <a:r>
              <a:rPr lang="en-GB" dirty="0"/>
              <a:t>, </a:t>
            </a:r>
            <a:r>
              <a:rPr lang="en-GB" dirty="0" err="1"/>
              <a:t>considera</a:t>
            </a:r>
            <a:r>
              <a:rPr lang="en-GB" dirty="0"/>
              <a:t> </a:t>
            </a:r>
            <a:r>
              <a:rPr lang="en-GB" dirty="0" err="1"/>
              <a:t>registrarte</a:t>
            </a:r>
            <a:r>
              <a:rPr lang="en-GB" dirty="0"/>
              <a:t> con un </a:t>
            </a:r>
            <a:r>
              <a:rPr kumimoji="0" lang="en-GB" b="0" i="0" u="sng"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robo</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-advisor</a:t>
            </a:r>
            <a:r>
              <a:rPr lang="en-GB" dirty="0"/>
              <a:t> (</a:t>
            </a:r>
            <a:r>
              <a:rPr lang="en-GB" dirty="0" err="1"/>
              <a:t>asesor</a:t>
            </a:r>
            <a:r>
              <a:rPr lang="en-GB" dirty="0"/>
              <a:t> de inversion </a:t>
            </a:r>
            <a:r>
              <a:rPr lang="en-GB" dirty="0" err="1"/>
              <a:t>automatizado</a:t>
            </a:r>
            <a:r>
              <a:rPr lang="en-GB" dirty="0"/>
              <a:t>). </a:t>
            </a:r>
            <a:r>
              <a:rPr lang="es-ES" dirty="0"/>
              <a:t>Esto le ayudará a calcular el costo de invertir desde las tarifas de administración, hasta </a:t>
            </a:r>
            <a:r>
              <a:rPr lang="en-GB" dirty="0"/>
              <a:t> </a:t>
            </a:r>
            <a:r>
              <a:rPr kumimoji="0" lang="en-GB" b="0" i="0" u="sng"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comisiones</a:t>
            </a:r>
            <a:r>
              <a:rPr lang="en-GB" dirty="0"/>
              <a:t> </a:t>
            </a:r>
            <a:r>
              <a:rPr lang="es-ES" dirty="0"/>
              <a:t>que tendrás que pagar a tu corredor o asesor.</a:t>
            </a:r>
            <a:endParaRPr lang="en-GB" dirty="0"/>
          </a:p>
          <a:p>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Estrategias</a:t>
            </a:r>
            <a:r>
              <a:rPr lang="en-GB" dirty="0"/>
              <a:t> de </a:t>
            </a:r>
            <a:r>
              <a:rPr lang="en-GB" dirty="0" err="1"/>
              <a:t>Inversión</a:t>
            </a:r>
            <a:r>
              <a:rPr lang="en-GB" dirty="0"/>
              <a:t> que </a:t>
            </a:r>
            <a:r>
              <a:rPr lang="en-GB" dirty="0" err="1"/>
              <a:t>Aprender</a:t>
            </a:r>
            <a:r>
              <a:rPr lang="en-GB" dirty="0"/>
              <a:t> antes de </a:t>
            </a:r>
            <a:r>
              <a:rPr lang="en-GB" dirty="0" err="1"/>
              <a:t>Operar</a:t>
            </a:r>
            <a:r>
              <a:rPr lang="en-GB" dirty="0"/>
              <a:t>
</a:t>
            </a:r>
            <a:endParaRPr lang="en-US" dirty="0"/>
          </a:p>
        </p:txBody>
      </p:sp>
    </p:spTree>
    <p:extLst>
      <p:ext uri="{BB962C8B-B14F-4D97-AF65-F5344CB8AC3E}">
        <p14:creationId xmlns:p14="http://schemas.microsoft.com/office/powerpoint/2010/main" val="201678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Clr>
                <a:schemeClr val="accent2"/>
              </a:buClr>
              <a:buFont typeface="Arial" panose="020B0604020202020204" pitchFamily="34" charset="0"/>
              <a:buChar char="•"/>
            </a:pPr>
            <a:r>
              <a:rPr lang="es-ES" dirty="0"/>
              <a:t>Considera tus vehículos de inversión. </a:t>
            </a:r>
          </a:p>
          <a:p>
            <a:pPr marL="360000" indent="-342900">
              <a:buClr>
                <a:schemeClr val="accent2"/>
              </a:buClr>
              <a:buFont typeface="Arial" panose="020B0604020202020204" pitchFamily="34" charset="0"/>
              <a:buChar char="•"/>
            </a:pPr>
            <a:endParaRPr lang="es-ES" dirty="0"/>
          </a:p>
          <a:p>
            <a:pPr marL="360000" indent="-342900">
              <a:buClr>
                <a:schemeClr val="accent2"/>
              </a:buClr>
              <a:buFont typeface="Arial" panose="020B0604020202020204" pitchFamily="34" charset="0"/>
              <a:buChar char="•"/>
            </a:pPr>
            <a:r>
              <a:rPr lang="es-ES" dirty="0"/>
              <a:t>Recuerda que no deberías “poner todos los huevos en una sola canasta”, así que asegúrese de distribuir su dinero a diferentes vehículos de inversión diversificando: acciones, bonos, fondos mutuos, ETF. </a:t>
            </a:r>
          </a:p>
          <a:p>
            <a:pPr marL="360000" indent="-342900">
              <a:buClr>
                <a:schemeClr val="accent2"/>
              </a:buClr>
              <a:buFont typeface="Arial" panose="020B0604020202020204" pitchFamily="34" charset="0"/>
              <a:buChar char="•"/>
            </a:pPr>
            <a:endParaRPr lang="es-ES" dirty="0"/>
          </a:p>
          <a:p>
            <a:pPr marL="360000" indent="-342900">
              <a:buClr>
                <a:schemeClr val="accent2"/>
              </a:buClr>
              <a:buFont typeface="Arial" panose="020B0604020202020204" pitchFamily="34" charset="0"/>
              <a:buChar char="•"/>
            </a:pPr>
            <a:r>
              <a:rPr lang="es-ES" dirty="0"/>
              <a:t>Si eres socialmente consciente, puedes considerar la inversión responsable. Ahora es el momento de averiguar de qué deseas en tu cartera de inversiones.</a:t>
            </a:r>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Estrategias</a:t>
            </a:r>
            <a:r>
              <a:rPr lang="en-GB" dirty="0"/>
              <a:t> de </a:t>
            </a:r>
            <a:r>
              <a:rPr lang="en-GB" dirty="0" err="1"/>
              <a:t>Inversión</a:t>
            </a:r>
            <a:r>
              <a:rPr lang="en-GB" dirty="0"/>
              <a:t> que </a:t>
            </a:r>
            <a:r>
              <a:rPr lang="en-GB" dirty="0" err="1"/>
              <a:t>Aprender</a:t>
            </a:r>
            <a:r>
              <a:rPr lang="en-GB" dirty="0"/>
              <a:t> antes de </a:t>
            </a:r>
            <a:r>
              <a:rPr lang="en-GB" dirty="0" err="1"/>
              <a:t>Operar</a:t>
            </a:r>
            <a:r>
              <a:rPr lang="en-GB" dirty="0"/>
              <a:t>
</a:t>
            </a:r>
            <a:endParaRPr lang="en-US" dirty="0"/>
          </a:p>
        </p:txBody>
      </p:sp>
    </p:spTree>
    <p:extLst>
      <p:ext uri="{BB962C8B-B14F-4D97-AF65-F5344CB8AC3E}">
        <p14:creationId xmlns:p14="http://schemas.microsoft.com/office/powerpoint/2010/main" val="5803655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s-ES" dirty="0"/>
              <a:t>"Nunca renuncies a un sueño solo por el tiempo que te llevará lograrlo. El tiempo pasará de todos modos".
</a:t>
            </a:r>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Earl Nightingale</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People raising fists">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2874" r="12874"/>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14385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D5BECA-5E43-D87B-7AFF-BC6106E62819}"/>
              </a:ext>
            </a:extLst>
          </p:cNvPr>
          <p:cNvSpPr>
            <a:spLocks noGrp="1"/>
          </p:cNvSpPr>
          <p:nvPr>
            <p:ph type="body" sz="quarter" idx="18"/>
          </p:nvPr>
        </p:nvSpPr>
        <p:spPr>
          <a:xfrm>
            <a:off x="898357" y="2303617"/>
            <a:ext cx="4867011" cy="3291086"/>
          </a:xfrm>
        </p:spPr>
        <p:txBody>
          <a:bodyPr/>
          <a:lstStyle/>
          <a:p>
            <a:pPr marL="342900" indent="-342900">
              <a:buClr>
                <a:schemeClr val="accent2"/>
              </a:buClr>
              <a:buFont typeface="Arial" panose="020B0604020202020204" pitchFamily="34" charset="0"/>
              <a:buChar char="•"/>
            </a:pPr>
            <a:r>
              <a:rPr lang="es-ES" dirty="0"/>
              <a:t>Crea crédito para tu ONG</a:t>
            </a:r>
          </a:p>
          <a:p>
            <a:pPr marL="342900" indent="-342900">
              <a:buClr>
                <a:schemeClr val="accent2"/>
              </a:buClr>
              <a:buFont typeface="Arial" panose="020B0604020202020204" pitchFamily="34" charset="0"/>
              <a:buChar char="•"/>
            </a:pPr>
            <a:endParaRPr lang="es-ES" dirty="0"/>
          </a:p>
          <a:p>
            <a:pPr marL="342900" indent="-342900">
              <a:buClr>
                <a:schemeClr val="accent2"/>
              </a:buClr>
              <a:buFont typeface="Arial" panose="020B0604020202020204" pitchFamily="34" charset="0"/>
              <a:buChar char="•"/>
            </a:pPr>
            <a:r>
              <a:rPr lang="es-ES" dirty="0"/>
              <a:t>¡Adminístralo también!</a:t>
            </a:r>
          </a:p>
          <a:p>
            <a:pPr marL="342900" indent="-342900">
              <a:buClr>
                <a:schemeClr val="accent2"/>
              </a:buClr>
              <a:buFont typeface="Arial" panose="020B0604020202020204" pitchFamily="34" charset="0"/>
              <a:buChar char="•"/>
            </a:pPr>
            <a:endParaRPr lang="es-ES" dirty="0"/>
          </a:p>
          <a:p>
            <a:pPr marL="342900" indent="-342900">
              <a:buClr>
                <a:schemeClr val="accent2"/>
              </a:buClr>
              <a:buFont typeface="Arial" panose="020B0604020202020204" pitchFamily="34" charset="0"/>
              <a:buChar char="•"/>
            </a:pPr>
            <a:r>
              <a:rPr lang="es-ES" dirty="0"/>
              <a:t>Compara los informes financieros con su presupuesto</a:t>
            </a:r>
            <a:endParaRPr lang="en-GB" dirty="0"/>
          </a:p>
          <a:p>
            <a:endParaRPr lang="en-ZA" dirty="0"/>
          </a:p>
        </p:txBody>
      </p:sp>
      <p:sp>
        <p:nvSpPr>
          <p:cNvPr id="3" name="Text Placeholder 2">
            <a:extLst>
              <a:ext uri="{FF2B5EF4-FFF2-40B4-BE49-F238E27FC236}">
                <a16:creationId xmlns:a16="http://schemas.microsoft.com/office/drawing/2014/main" id="{A23A269F-8A4E-1568-38DA-B8CBC869F095}"/>
              </a:ext>
            </a:extLst>
          </p:cNvPr>
          <p:cNvSpPr>
            <a:spLocks noGrp="1"/>
          </p:cNvSpPr>
          <p:nvPr>
            <p:ph type="body" sz="quarter" idx="16"/>
          </p:nvPr>
        </p:nvSpPr>
        <p:spPr/>
        <p:txBody>
          <a:bodyPr/>
          <a:lstStyle/>
          <a:p>
            <a:r>
              <a:rPr lang="es-ES" dirty="0"/>
              <a:t>Mejores Prácticas Financieras de las ONG
</a:t>
            </a:r>
            <a:endParaRPr lang="en-ZA" dirty="0"/>
          </a:p>
        </p:txBody>
      </p:sp>
      <p:pic>
        <p:nvPicPr>
          <p:cNvPr id="6" name="Picture Placeholder 5" descr="Close-up of a pen writing on a chart">
            <a:hlinkClick r:id="rId3" action="ppaction://hlinkfile"/>
            <a:extLst>
              <a:ext uri="{FF2B5EF4-FFF2-40B4-BE49-F238E27FC236}">
                <a16:creationId xmlns:a16="http://schemas.microsoft.com/office/drawing/2014/main" id="{9C4A886C-0FCE-963D-9A78-24AB8526D412}"/>
              </a:ext>
            </a:extLst>
          </p:cNvPr>
          <p:cNvPicPr>
            <a:picLocks noGrp="1" noChangeAspect="1"/>
          </p:cNvPicPr>
          <p:nvPr>
            <p:ph type="pic" sz="quarter" idx="10"/>
          </p:nvPr>
        </p:nvPicPr>
        <p:blipFill>
          <a:blip r:embed="rId4">
            <a:grayscl/>
          </a:blip>
          <a:srcRect l="2080" r="2080"/>
          <a:stretch>
            <a:fillRect/>
          </a:stretch>
        </p:blipFill>
        <p:spPr/>
      </p:pic>
    </p:spTree>
    <p:extLst>
      <p:ext uri="{BB962C8B-B14F-4D97-AF65-F5344CB8AC3E}">
        <p14:creationId xmlns:p14="http://schemas.microsoft.com/office/powerpoint/2010/main" val="11046203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D5BECA-5E43-D87B-7AFF-BC6106E62819}"/>
              </a:ext>
            </a:extLst>
          </p:cNvPr>
          <p:cNvSpPr>
            <a:spLocks noGrp="1"/>
          </p:cNvSpPr>
          <p:nvPr>
            <p:ph type="body" sz="quarter" idx="18"/>
          </p:nvPr>
        </p:nvSpPr>
        <p:spPr>
          <a:xfrm>
            <a:off x="898357" y="2319946"/>
            <a:ext cx="4867011" cy="3291086"/>
          </a:xfrm>
        </p:spPr>
        <p:txBody>
          <a:bodyPr/>
          <a:lstStyle/>
          <a:p>
            <a:pPr marL="342900" indent="-342900">
              <a:buClr>
                <a:schemeClr val="accent2"/>
              </a:buClr>
              <a:buFont typeface="Arial" panose="020B0604020202020204" pitchFamily="34" charset="0"/>
              <a:buChar char="•"/>
            </a:pPr>
            <a:r>
              <a:rPr lang="es-ES" dirty="0"/>
              <a:t>Diversifica el financiamiento de su organización sin fines de lucro</a:t>
            </a:r>
          </a:p>
          <a:p>
            <a:pPr marL="342900" indent="-342900">
              <a:buClr>
                <a:schemeClr val="accent2"/>
              </a:buClr>
              <a:buFont typeface="Arial" panose="020B0604020202020204" pitchFamily="34" charset="0"/>
              <a:buChar char="•"/>
            </a:pPr>
            <a:r>
              <a:rPr lang="es-ES" dirty="0" err="1"/>
              <a:t>Preparate</a:t>
            </a:r>
            <a:r>
              <a:rPr lang="es-ES" dirty="0"/>
              <a:t> para el apoyo no monetario</a:t>
            </a:r>
          </a:p>
          <a:p>
            <a:pPr marL="342900" indent="-342900">
              <a:buClr>
                <a:schemeClr val="accent2"/>
              </a:buClr>
              <a:buFont typeface="Arial" panose="020B0604020202020204" pitchFamily="34" charset="0"/>
              <a:buChar char="•"/>
            </a:pPr>
            <a:r>
              <a:rPr lang="es-ES" dirty="0"/>
              <a:t>Usa un plan de recaudación de fondos</a:t>
            </a:r>
          </a:p>
          <a:p>
            <a:pPr marL="342900" indent="-342900">
              <a:buClr>
                <a:schemeClr val="accent2"/>
              </a:buClr>
              <a:buFont typeface="Arial" panose="020B0604020202020204" pitchFamily="34" charset="0"/>
              <a:buChar char="•"/>
            </a:pPr>
            <a:r>
              <a:rPr lang="es-ES" dirty="0"/>
              <a:t>Crea una reserva operativa</a:t>
            </a:r>
            <a:endParaRPr lang="en-GB" dirty="0"/>
          </a:p>
        </p:txBody>
      </p:sp>
      <p:sp>
        <p:nvSpPr>
          <p:cNvPr id="3" name="Text Placeholder 2">
            <a:extLst>
              <a:ext uri="{FF2B5EF4-FFF2-40B4-BE49-F238E27FC236}">
                <a16:creationId xmlns:a16="http://schemas.microsoft.com/office/drawing/2014/main" id="{A23A269F-8A4E-1568-38DA-B8CBC869F095}"/>
              </a:ext>
            </a:extLst>
          </p:cNvPr>
          <p:cNvSpPr>
            <a:spLocks noGrp="1"/>
          </p:cNvSpPr>
          <p:nvPr>
            <p:ph type="body" sz="quarter" idx="16"/>
          </p:nvPr>
        </p:nvSpPr>
        <p:spPr/>
        <p:txBody>
          <a:bodyPr/>
          <a:lstStyle/>
          <a:p>
            <a:r>
              <a:rPr lang="es-ES" dirty="0"/>
              <a:t>Mejores Prácticas Financieras de las ONG
</a:t>
            </a:r>
            <a:endParaRPr lang="en-ZA" dirty="0"/>
          </a:p>
        </p:txBody>
      </p:sp>
      <p:pic>
        <p:nvPicPr>
          <p:cNvPr id="6" name="Picture Placeholder 5" descr="Close-up of a pen writing on a chart">
            <a:hlinkClick r:id="rId3" action="ppaction://hlinkfile"/>
            <a:extLst>
              <a:ext uri="{FF2B5EF4-FFF2-40B4-BE49-F238E27FC236}">
                <a16:creationId xmlns:a16="http://schemas.microsoft.com/office/drawing/2014/main" id="{9C4A886C-0FCE-963D-9A78-24AB8526D412}"/>
              </a:ext>
            </a:extLst>
          </p:cNvPr>
          <p:cNvPicPr>
            <a:picLocks noGrp="1" noChangeAspect="1"/>
          </p:cNvPicPr>
          <p:nvPr>
            <p:ph type="pic" sz="quarter" idx="10"/>
          </p:nvPr>
        </p:nvPicPr>
        <p:blipFill>
          <a:blip r:embed="rId4">
            <a:grayscl/>
          </a:blip>
          <a:srcRect l="2080" r="2080"/>
          <a:stretch>
            <a:fillRect/>
          </a:stretch>
        </p:blipFill>
        <p:spPr/>
      </p:pic>
    </p:spTree>
    <p:extLst>
      <p:ext uri="{BB962C8B-B14F-4D97-AF65-F5344CB8AC3E}">
        <p14:creationId xmlns:p14="http://schemas.microsoft.com/office/powerpoint/2010/main" val="327128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55370"/>
            <a:ext cx="10595237" cy="3740251"/>
          </a:xfrm>
        </p:spPr>
        <p:txBody>
          <a:bodyPr/>
          <a:lstStyle/>
          <a:p>
            <a:pPr marL="360000" indent="-342900">
              <a:buClr>
                <a:schemeClr val="accent2"/>
              </a:buClr>
              <a:buBlip>
                <a:blip r:embed="rId3"/>
              </a:buBlip>
            </a:pPr>
            <a:r>
              <a:rPr lang="es-ES" dirty="0"/>
              <a:t>Una de las claves para </a:t>
            </a:r>
            <a:r>
              <a:rPr kumimoji="0" lang="en-US" sz="2400" b="0" i="0" u="none" strike="noStrike" kern="1200" cap="none" spc="0" normalizeH="0" baseline="0" noProof="0" dirty="0" err="1">
                <a:ln>
                  <a:noFill/>
                </a:ln>
                <a:solidFill>
                  <a:schemeClr val="accent2">
                    <a:lumMod val="75000"/>
                  </a:schemeClr>
                </a:solidFill>
                <a:effectLst/>
                <a:uLnTx/>
                <a:uFillTx/>
                <a:latin typeface="Calibri" panose="020F0502020204030204" pitchFamily="34" charset="0"/>
                <a:ea typeface="Times New Roman" panose="020206030504050203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gastar</a:t>
            </a:r>
            <a:r>
              <a:rPr kumimoji="0" lang="en-US" sz="2400"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Times New Roman" panose="020206030504050203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 </a:t>
            </a:r>
            <a:r>
              <a:rPr kumimoji="0" lang="en-US" sz="2400" b="0" i="0" u="none" strike="noStrike" kern="1200" cap="none" spc="0" normalizeH="0" baseline="0" noProof="0" dirty="0" err="1">
                <a:ln>
                  <a:noFill/>
                </a:ln>
                <a:solidFill>
                  <a:schemeClr val="accent2">
                    <a:lumMod val="75000"/>
                  </a:schemeClr>
                </a:solidFill>
                <a:effectLst/>
                <a:uLnTx/>
                <a:uFillTx/>
                <a:latin typeface="Calibri" panose="020F0502020204030204" pitchFamily="34" charset="0"/>
                <a:ea typeface="Times New Roman" panose="020206030504050203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sabiamente</a:t>
            </a:r>
            <a:r>
              <a:rPr lang="en-GB" dirty="0"/>
              <a:t> </a:t>
            </a:r>
            <a:r>
              <a:rPr lang="es-ES" dirty="0"/>
              <a:t>es tratar el dinero que tienes, sin importar de dónde venga, como si fuera tu dinero. </a:t>
            </a:r>
          </a:p>
          <a:p>
            <a:pPr marL="17100" indent="0">
              <a:buClr>
                <a:schemeClr val="accent2"/>
              </a:buClr>
            </a:pPr>
            <a:endParaRPr lang="en-GB" dirty="0"/>
          </a:p>
          <a:p>
            <a:pPr marL="360000" indent="-342900">
              <a:buClr>
                <a:schemeClr val="accent2"/>
              </a:buClr>
              <a:buBlip>
                <a:blip r:embed="rId3"/>
              </a:buBlip>
            </a:pPr>
            <a:r>
              <a:rPr lang="es-ES" dirty="0"/>
              <a:t>Los </a:t>
            </a:r>
            <a:r>
              <a:rPr lang="es-ES" dirty="0" err="1"/>
              <a:t>bootstrappers</a:t>
            </a:r>
            <a:r>
              <a:rPr lang="es-ES" dirty="0"/>
              <a:t> a menudo hablan de la forma en que gastar su propio dinero duramente ganado le hace repensar la calidad de cada inversión. Esta es una mentalidad saludable hacia la inversión.</a:t>
            </a:r>
          </a:p>
          <a:p>
            <a:pPr marL="17100" indent="0">
              <a:buClr>
                <a:schemeClr val="accent2"/>
              </a:buClr>
            </a:pPr>
            <a:endPar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60000" indent="-342900">
              <a:buClr>
                <a:schemeClr val="accent2"/>
              </a:buClr>
              <a:buBlip>
                <a:blip r:embed="rId3"/>
              </a:buBlip>
            </a:pPr>
            <a:r>
              <a:rPr lang="en-US" dirty="0"/>
              <a:t>Fuente:</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b="0" i="0" u="sng" strike="noStrike" kern="1200" cap="none" spc="0" normalizeH="0" baseline="0" noProof="0" dirty="0">
                <a:ln>
                  <a:noFill/>
                </a:ln>
                <a:solidFill>
                  <a:schemeClr val="accent2"/>
                </a:solidFill>
                <a:effectLst/>
                <a:uLnTx/>
                <a:uFillTx/>
                <a:latin typeface="Calibri" panose="020F0502020204030204" pitchFamily="34" charset="0"/>
                <a:ea typeface="Times New Roman" panose="02020603050405020304" pitchFamily="18" charset="0"/>
                <a:cs typeface="Calibri" panose="020F0502020204030204" pitchFamily="34" charset="0"/>
                <a:hlinkClick r:id="rId5">
                  <a:extLst>
                    <a:ext uri="{A12FA001-AC4F-418D-AE19-62706E023703}">
                      <ahyp:hlinkClr xmlns:ahyp="http://schemas.microsoft.com/office/drawing/2018/hyperlinkcolor" val="tx"/>
                    </a:ext>
                  </a:extLst>
                </a:hlinkClick>
              </a:rPr>
              <a:t>How to Spend Your Startup’s Initial Investment (capterra.com)</a:t>
            </a:r>
            <a:endParaRPr kumimoji="0" lang="de-DE" b="0" i="0" u="none" strike="noStrike" kern="1200" cap="none" spc="0" normalizeH="0" baseline="0" noProof="0" dirty="0">
              <a:ln>
                <a:noFill/>
              </a:ln>
              <a:solidFill>
                <a:schemeClr val="accent2"/>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360000" indent="-342900">
              <a:buClr>
                <a:schemeClr val="accent2"/>
              </a:buClr>
              <a:buBlip>
                <a:blip r:embed="rId3"/>
              </a:buBlip>
            </a:pPr>
            <a:endParaRPr lang="en-GB" dirty="0"/>
          </a:p>
          <a:p>
            <a:pPr marL="17100" indent="0">
              <a:buClr>
                <a:schemeClr val="accent2"/>
              </a:buClr>
            </a:pP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Cómo Depositar Donaciones e Inversiones en su Organización
</a:t>
            </a:r>
            <a:endParaRPr lang="en-US" dirty="0"/>
          </a:p>
        </p:txBody>
      </p:sp>
    </p:spTree>
    <p:extLst>
      <p:ext uri="{BB962C8B-B14F-4D97-AF65-F5344CB8AC3E}">
        <p14:creationId xmlns:p14="http://schemas.microsoft.com/office/powerpoint/2010/main" val="218307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55370"/>
            <a:ext cx="10595237" cy="3740251"/>
          </a:xfrm>
        </p:spPr>
        <p:txBody>
          <a:bodyPr/>
          <a:lstStyle/>
          <a:p>
            <a:pPr marL="360000" indent="-342900">
              <a:buClr>
                <a:schemeClr val="accent2"/>
              </a:buClr>
              <a:buBlip>
                <a:blip r:embed="rId3"/>
              </a:buBlip>
            </a:pPr>
            <a:r>
              <a:rPr lang="es-ES" dirty="0"/>
              <a:t>Considere el siguiente desglose de cómo gastar el dinero que tiene, ya sea $ 1 millón o $ 10,000:</a:t>
            </a:r>
          </a:p>
          <a:p>
            <a:pPr marL="360000" indent="-342900">
              <a:buClr>
                <a:schemeClr val="accent2"/>
              </a:buClr>
              <a:buBlip>
                <a:blip r:embed="rId3"/>
              </a:buBlip>
            </a:pPr>
            <a:endParaRPr lang="es-ES" dirty="0"/>
          </a:p>
          <a:p>
            <a:pPr marL="360000" indent="-342900">
              <a:buClr>
                <a:schemeClr val="accent2"/>
              </a:buClr>
              <a:buBlip>
                <a:blip r:embed="rId3"/>
              </a:buBlip>
            </a:pPr>
            <a:r>
              <a:rPr lang="es-ES" dirty="0"/>
              <a:t>Hasta un 20% en estudios de mercado</a:t>
            </a:r>
          </a:p>
          <a:p>
            <a:pPr marL="360000" indent="-342900">
              <a:buClr>
                <a:schemeClr val="accent2"/>
              </a:buClr>
              <a:buBlip>
                <a:blip r:embed="rId3"/>
              </a:buBlip>
            </a:pPr>
            <a:endParaRPr lang="es-ES" dirty="0"/>
          </a:p>
          <a:p>
            <a:pPr marL="360000" indent="-342900">
              <a:buClr>
                <a:schemeClr val="accent2"/>
              </a:buClr>
              <a:buBlip>
                <a:blip r:embed="rId3"/>
              </a:buBlip>
            </a:pPr>
            <a:r>
              <a:rPr lang="es-ES" dirty="0"/>
              <a:t>Al menos 75% en la construcción de su producto mínimo viable</a:t>
            </a:r>
          </a:p>
          <a:p>
            <a:pPr marL="360000" indent="-342900">
              <a:buClr>
                <a:schemeClr val="accent2"/>
              </a:buClr>
              <a:buBlip>
                <a:blip r:embed="rId3"/>
              </a:buBlip>
            </a:pPr>
            <a:endParaRPr lang="es-ES" dirty="0"/>
          </a:p>
          <a:p>
            <a:pPr marL="360000" indent="-342900">
              <a:buClr>
                <a:schemeClr val="accent2"/>
              </a:buClr>
              <a:buBlip>
                <a:blip r:embed="rId3"/>
              </a:buBlip>
            </a:pPr>
            <a:r>
              <a:rPr lang="es-ES" dirty="0"/>
              <a:t>Lo que quede del resto de las cosas que parecen importantes en ese momento</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Cómo Depositar Donaciones e Inversiones en su Organización
</a:t>
            </a:r>
            <a:endParaRPr lang="en-US" dirty="0"/>
          </a:p>
        </p:txBody>
      </p:sp>
    </p:spTree>
    <p:extLst>
      <p:ext uri="{BB962C8B-B14F-4D97-AF65-F5344CB8AC3E}">
        <p14:creationId xmlns:p14="http://schemas.microsoft.com/office/powerpoint/2010/main" val="121927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74300" indent="-457200">
              <a:buClr>
                <a:schemeClr val="accent2"/>
              </a:buClr>
              <a:buFont typeface="+mj-lt"/>
              <a:buAutoNum type="arabicPeriod"/>
            </a:pPr>
            <a:r>
              <a:rPr lang="es-ES" dirty="0"/>
              <a:t>El 80% del consumo visual actual está basado en videos</a:t>
            </a:r>
          </a:p>
          <a:p>
            <a:pPr marL="474300" indent="-457200">
              <a:buClr>
                <a:schemeClr val="accent2"/>
              </a:buClr>
              <a:buFont typeface="+mj-lt"/>
              <a:buAutoNum type="arabicPeriod"/>
            </a:pPr>
            <a:endParaRPr lang="es-ES" dirty="0"/>
          </a:p>
          <a:p>
            <a:pPr marL="474300" indent="-457200">
              <a:buClr>
                <a:schemeClr val="accent2"/>
              </a:buClr>
              <a:buFont typeface="+mj-lt"/>
              <a:buAutoNum type="arabicPeriod"/>
            </a:pPr>
            <a:r>
              <a:rPr lang="es-ES" dirty="0"/>
              <a:t>Los enfoques analógicos para la comunicación promocional e interna rara vez proporcionarán los resultados que necesita para el éxito.</a:t>
            </a:r>
          </a:p>
          <a:p>
            <a:pPr marL="474300" indent="-457200">
              <a:buClr>
                <a:schemeClr val="accent2"/>
              </a:buClr>
              <a:buFont typeface="+mj-lt"/>
              <a:buAutoNum type="arabicPeriod"/>
            </a:pPr>
            <a:endParaRPr lang="es-ES" dirty="0"/>
          </a:p>
          <a:p>
            <a:pPr marL="474300" indent="-457200">
              <a:buClr>
                <a:schemeClr val="accent2"/>
              </a:buClr>
              <a:buFont typeface="+mj-lt"/>
              <a:buAutoNum type="arabicPeriod"/>
            </a:pPr>
            <a:r>
              <a:rPr lang="es-ES" dirty="0"/>
              <a:t>Al invertir en sus ofertas móviles, desde aplicaciones hasta páginas de destino optimizadas para dispositivos móviles y contenido de redes sociales, puede acelerar el éxito de su negocio en una era cada vez más digital.</a:t>
            </a: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Razones para Invertir en Transformación Digital
</a:t>
            </a:r>
            <a:endParaRPr lang="en-US" dirty="0"/>
          </a:p>
        </p:txBody>
      </p:sp>
    </p:spTree>
    <p:extLst>
      <p:ext uri="{BB962C8B-B14F-4D97-AF65-F5344CB8AC3E}">
        <p14:creationId xmlns:p14="http://schemas.microsoft.com/office/powerpoint/2010/main" val="628290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65257"/>
            <a:ext cx="10595237" cy="3995028"/>
          </a:xfrm>
        </p:spPr>
        <p:txBody>
          <a:bodyPr/>
          <a:lstStyle/>
          <a:p>
            <a:pPr marL="342900" indent="-342900">
              <a:buBlip>
                <a:blip r:embed="rId2"/>
              </a:buBlip>
            </a:pPr>
            <a:r>
              <a:rPr lang="en-GB" b="1" dirty="0" err="1">
                <a:solidFill>
                  <a:schemeClr val="accent2"/>
                </a:solidFill>
              </a:rPr>
              <a:t>Objetivo</a:t>
            </a:r>
            <a:r>
              <a:rPr lang="en-GB" b="1" dirty="0">
                <a:solidFill>
                  <a:schemeClr val="accent2"/>
                </a:solidFill>
              </a:rPr>
              <a:t> de </a:t>
            </a:r>
            <a:r>
              <a:rPr lang="en-GB" b="1" dirty="0" err="1">
                <a:solidFill>
                  <a:schemeClr val="accent2"/>
                </a:solidFill>
              </a:rPr>
              <a:t>Aprendizaje</a:t>
            </a:r>
            <a:r>
              <a:rPr lang="en-GB" b="1" dirty="0">
                <a:solidFill>
                  <a:schemeClr val="accent2"/>
                </a:solidFill>
              </a:rPr>
              <a:t>:</a:t>
            </a:r>
          </a:p>
          <a:p>
            <a:pPr marL="0" indent="0"/>
            <a:endParaRPr lang="en-GB" b="1" dirty="0">
              <a:solidFill>
                <a:schemeClr val="accent2"/>
              </a:solidFill>
            </a:endParaRPr>
          </a:p>
          <a:p>
            <a:pPr marL="342900" indent="-342900">
              <a:buClr>
                <a:schemeClr val="accent2"/>
              </a:buClr>
              <a:buFont typeface="Arial" panose="020B0604020202020204" pitchFamily="34" charset="0"/>
              <a:buChar char="•"/>
            </a:pPr>
            <a:r>
              <a:rPr lang="es-ES" dirty="0"/>
              <a:t>Los educadores tienen una mejor comprensión de la relación entre las ONG y sus fuentes de financiación.</a:t>
            </a:r>
          </a:p>
          <a:p>
            <a:pPr marL="342900" indent="-342900">
              <a:buClr>
                <a:schemeClr val="accent2"/>
              </a:buClr>
              <a:buFont typeface="Arial" panose="020B0604020202020204" pitchFamily="34" charset="0"/>
              <a:buChar char="•"/>
            </a:pPr>
            <a:endParaRPr lang="en-GB" dirty="0"/>
          </a:p>
          <a:p>
            <a:pPr marL="342900" lvl="0" indent="-342900">
              <a:buBlip>
                <a:blip r:embed="rId2"/>
              </a:buBlip>
            </a:pPr>
            <a:r>
              <a:rPr lang="en-GB" b="1" dirty="0" err="1">
                <a:solidFill>
                  <a:srgbClr val="0D9390"/>
                </a:solidFill>
              </a:rPr>
              <a:t>Objetivos</a:t>
            </a:r>
            <a:r>
              <a:rPr lang="en-GB" b="1" dirty="0">
                <a:solidFill>
                  <a:srgbClr val="0D9390"/>
                </a:solidFill>
              </a:rPr>
              <a:t> de </a:t>
            </a:r>
            <a:r>
              <a:rPr lang="en-GB" b="1" dirty="0" err="1">
                <a:solidFill>
                  <a:srgbClr val="0D9390"/>
                </a:solidFill>
              </a:rPr>
              <a:t>Instrucción</a:t>
            </a:r>
            <a:r>
              <a:rPr lang="en-GB" b="1" dirty="0">
                <a:solidFill>
                  <a:srgbClr val="0D9390"/>
                </a:solidFill>
              </a:rPr>
              <a:t>:</a:t>
            </a:r>
          </a:p>
          <a:p>
            <a:pPr marL="0" lvl="0" indent="0"/>
            <a:endParaRPr lang="en-GB" b="1" dirty="0">
              <a:solidFill>
                <a:srgbClr val="0D9390"/>
              </a:solidFill>
            </a:endParaRPr>
          </a:p>
          <a:p>
            <a:pPr marL="342900" lvl="0" indent="-342900">
              <a:buClr>
                <a:srgbClr val="0D9390"/>
              </a:buClr>
              <a:buFont typeface="Arial" panose="020B0604020202020204" pitchFamily="34" charset="0"/>
              <a:buChar char="•"/>
            </a:pPr>
            <a:r>
              <a:rPr lang="es-ES" dirty="0"/>
              <a:t>Los estudiantes serán introducidos a los conceptos básicos de planificación financiera, estrategia financiera e inversión.</a:t>
            </a:r>
            <a:endParaRPr lang="en-GB" dirty="0"/>
          </a:p>
          <a:p>
            <a:pPr marL="342900" indent="-342900">
              <a:buClr>
                <a:schemeClr val="accent2"/>
              </a:buClr>
              <a:buFont typeface="Arial" panose="020B0604020202020204" pitchFamily="34" charset="0"/>
              <a:buChar char="•"/>
            </a:pP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Objetivos de Instrucción y Aprendizaje</a:t>
            </a:r>
            <a:endParaRPr lang="en-US" dirty="0"/>
          </a:p>
        </p:txBody>
      </p:sp>
    </p:spTree>
    <p:extLst>
      <p:ext uri="{BB962C8B-B14F-4D97-AF65-F5344CB8AC3E}">
        <p14:creationId xmlns:p14="http://schemas.microsoft.com/office/powerpoint/2010/main" val="16632494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74300" indent="-457200">
              <a:buClr>
                <a:schemeClr val="accent2"/>
              </a:buClr>
              <a:buFont typeface="+mj-lt"/>
              <a:buAutoNum type="arabicPeriod" startAt="4"/>
            </a:pPr>
            <a:r>
              <a:rPr lang="es-ES" dirty="0"/>
              <a:t>Si no adoptas la era digital y todo lo que tiene para ofrecer, podrías quedarte atrás y arriesgarte a volverte obsoleto a largo plazo.</a:t>
            </a:r>
            <a:endParaRPr kumimoji="0" lang="en-GB" sz="1200" b="0" i="0" u="none" strike="noStrike" kern="1200" cap="none" spc="0" normalizeH="0" baseline="0" noProof="0" dirty="0">
              <a:ln>
                <a:noFill/>
              </a:ln>
              <a:solidFill>
                <a:srgbClr val="87A66E"/>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endParaRPr>
          </a:p>
          <a:p>
            <a:pPr marL="474300" indent="-457200">
              <a:buClr>
                <a:schemeClr val="accent2"/>
              </a:buClr>
              <a:buFont typeface="+mj-lt"/>
              <a:buAutoNum type="arabicPeriod" startAt="4"/>
            </a:pPr>
            <a:endParaRPr lang="en-GB" sz="1200" dirty="0">
              <a:solidFill>
                <a:srgbClr val="87A66E"/>
              </a:solidFill>
              <a:latin typeface="Calibri" panose="020F0502020204030204"/>
              <a:hlinkClick r:id="rId3">
                <a:extLst>
                  <a:ext uri="{A12FA001-AC4F-418D-AE19-62706E023703}">
                    <ahyp:hlinkClr xmlns:ahyp="http://schemas.microsoft.com/office/drawing/2018/hyperlinkcolor" val="tx"/>
                  </a:ext>
                </a:extLst>
              </a:hlinkClick>
            </a:endParaRPr>
          </a:p>
          <a:p>
            <a:pPr marL="474300" indent="-457200">
              <a:buClr>
                <a:schemeClr val="accent2"/>
              </a:buClr>
              <a:buFont typeface="Arial" panose="020B0604020202020204" pitchFamily="34" charset="0"/>
              <a:buChar char="•"/>
            </a:pPr>
            <a:r>
              <a:rPr kumimoji="0" lang="en-US" b="0" i="0" u="none" strike="noStrike" kern="1200" cap="none" spc="0" normalizeH="0" baseline="0" noProof="0" dirty="0">
                <a:ln>
                  <a:noFill/>
                </a:ln>
                <a:solidFill>
                  <a:schemeClr val="accent2"/>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10 Reasons Your Business Should Invest in Digital Transformation | Blog | Online Digital Marketing Courses (digitalmarketinginstitute.com)</a:t>
            </a:r>
            <a:endParaRPr kumimoji="0" lang="de-DE"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342900" indent="-342900">
              <a:buFont typeface="Arial" panose="020B0604020202020204" pitchFamily="34" charset="0"/>
              <a:buChar char="•"/>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Razones para Invertir en Transformación Digital 
</a:t>
            </a:r>
            <a:endParaRPr lang="en-US" dirty="0"/>
          </a:p>
        </p:txBody>
      </p:sp>
    </p:spTree>
    <p:extLst>
      <p:ext uri="{BB962C8B-B14F-4D97-AF65-F5344CB8AC3E}">
        <p14:creationId xmlns:p14="http://schemas.microsoft.com/office/powerpoint/2010/main" val="291427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74300" indent="-457200">
              <a:buClr>
                <a:schemeClr val="accent2"/>
              </a:buClr>
              <a:buBlip>
                <a:blip r:embed="rId3"/>
              </a:buBlip>
            </a:pPr>
            <a:r>
              <a:rPr lang="es-ES" dirty="0"/>
              <a:t>Haz una lista de las restricciones que los financiadores externos han impuesto a cambio de fondos para su organización, o enumera las posibles restricciones que sus financiadores actuales pueden imponer.</a:t>
            </a: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Actividad</a:t>
            </a:r>
            <a:endParaRPr lang="en-US" dirty="0"/>
          </a:p>
        </p:txBody>
      </p:sp>
    </p:spTree>
    <p:extLst>
      <p:ext uri="{BB962C8B-B14F-4D97-AF65-F5344CB8AC3E}">
        <p14:creationId xmlns:p14="http://schemas.microsoft.com/office/powerpoint/2010/main" val="5232565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Centro International for tropical Agricultura (CIAT): </a:t>
            </a:r>
            <a:r>
              <a:rPr kumimoji="0" lang="en-GB" b="0" i="0" u="sng"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http://www.ijsrp.org/research-paper-1121/ijsrp-p11922.pdf</a:t>
            </a:r>
            <a:endParaRPr kumimoji="0" lang="en-GB"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17100" indent="0">
              <a:buClr>
                <a:schemeClr val="accent2"/>
              </a:buClr>
            </a:pPr>
            <a:endParaRPr lang="en-GB" dirty="0"/>
          </a:p>
          <a:p>
            <a:pPr marL="342900" indent="-342900">
              <a:buClr>
                <a:schemeClr val="accent2"/>
              </a:buClr>
              <a:buFont typeface="Arial" panose="020B0604020202020204" pitchFamily="34" charset="0"/>
              <a:buChar char="•"/>
            </a:pPr>
            <a:r>
              <a:rPr lang="es-ES" dirty="0"/>
              <a:t>El objetivo de este estudio es:</a:t>
            </a:r>
          </a:p>
          <a:p>
            <a:pPr marL="0" indent="0">
              <a:buClr>
                <a:schemeClr val="accent2"/>
              </a:buClr>
            </a:pPr>
            <a:endParaRPr lang="en-GB" dirty="0"/>
          </a:p>
          <a:p>
            <a:pPr marL="342900" indent="-342900">
              <a:buClr>
                <a:schemeClr val="accent2"/>
              </a:buClr>
              <a:buFont typeface="Calibri" panose="020F0502020204030204" pitchFamily="34" charset="0"/>
              <a:buChar char="‒"/>
            </a:pPr>
            <a:r>
              <a:rPr lang="es-ES" dirty="0"/>
              <a:t>Establecer el efecto de la estrategia de recaudación de fondos en la sostenibilidad financiera de </a:t>
            </a:r>
            <a:r>
              <a:rPr lang="es-ES" dirty="0" err="1"/>
              <a:t>ONGs</a:t>
            </a:r>
            <a:r>
              <a:rPr lang="es-ES" dirty="0"/>
              <a:t> como el Centro Internacional de Agricultura Tropical</a:t>
            </a: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Casos de </a:t>
            </a:r>
            <a:r>
              <a:rPr lang="en-GB" dirty="0" err="1"/>
              <a:t>Éxito</a:t>
            </a:r>
            <a:endParaRPr lang="en-US" dirty="0"/>
          </a:p>
        </p:txBody>
      </p:sp>
    </p:spTree>
    <p:extLst>
      <p:ext uri="{BB962C8B-B14F-4D97-AF65-F5344CB8AC3E}">
        <p14:creationId xmlns:p14="http://schemas.microsoft.com/office/powerpoint/2010/main" val="233474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Centro International for tropical Agricultura (CIAT): </a:t>
            </a:r>
            <a:r>
              <a:rPr kumimoji="0" lang="en-GB" b="0" i="0" u="sng"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http://www.ijsrp.org/research-paper-1121/ijsrp-p11922.pdf</a:t>
            </a:r>
            <a:endParaRPr kumimoji="0" lang="en-GB"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17100" indent="0">
              <a:buClr>
                <a:schemeClr val="accent2"/>
              </a:buClr>
            </a:pPr>
            <a:endParaRPr lang="en-GB" dirty="0"/>
          </a:p>
          <a:p>
            <a:pPr marL="342900" indent="-342900">
              <a:buClr>
                <a:schemeClr val="accent2"/>
              </a:buClr>
              <a:buFont typeface="Arial" panose="020B0604020202020204" pitchFamily="34" charset="0"/>
              <a:buChar char="•"/>
            </a:pPr>
            <a:r>
              <a:rPr lang="en-GB" dirty="0"/>
              <a:t>Los </a:t>
            </a:r>
            <a:r>
              <a:rPr lang="en-GB" dirty="0" err="1"/>
              <a:t>objetivos</a:t>
            </a:r>
            <a:r>
              <a:rPr lang="en-GB" dirty="0"/>
              <a:t> (a </a:t>
            </a:r>
            <a:r>
              <a:rPr lang="en-GB" dirty="0" err="1"/>
              <a:t>continuación</a:t>
            </a:r>
            <a:r>
              <a:rPr lang="en-GB" dirty="0"/>
              <a:t>)</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Calibri" panose="020F0502020204030204" pitchFamily="34" charset="0"/>
              <a:buChar char="‒"/>
            </a:pPr>
            <a:r>
              <a:rPr lang="es-ES" dirty="0"/>
              <a:t>Examinar el efecto de la estrategia de diversificación de ingresos en la sostenibilidad financiera de ONG como el Centro Internacional de Agricultura Tropical.
Determinar el efecto de la capacidad de gestión en la sostenibilidad financiera del Centro Internacional de Agricultura Tropical.</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Casos de </a:t>
            </a:r>
            <a:r>
              <a:rPr lang="en-GB" dirty="0" err="1"/>
              <a:t>Éxito</a:t>
            </a:r>
            <a:endParaRPr lang="en-US" dirty="0"/>
          </a:p>
        </p:txBody>
      </p:sp>
    </p:spTree>
    <p:extLst>
      <p:ext uri="{BB962C8B-B14F-4D97-AF65-F5344CB8AC3E}">
        <p14:creationId xmlns:p14="http://schemas.microsoft.com/office/powerpoint/2010/main" val="26856609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lvl="0" indent="-457200">
              <a:buClr>
                <a:schemeClr val="accent2"/>
              </a:buClr>
              <a:buFont typeface="+mj-lt"/>
              <a:buAutoNum type="arabicPeriod"/>
              <a:defRPr/>
            </a:pPr>
            <a:r>
              <a:rPr lang="es-ES" dirty="0"/>
              <a:t>¿Cuáles son los beneficios del financiamiento externo?</a:t>
            </a:r>
          </a:p>
          <a:p>
            <a:pPr marL="457200" lvl="0" indent="-457200">
              <a:buClr>
                <a:schemeClr val="accent2"/>
              </a:buClr>
              <a:buFont typeface="+mj-lt"/>
              <a:buAutoNum type="arabicPeriod"/>
              <a:defRPr/>
            </a:pPr>
            <a:endParaRPr lang="en-GB" dirty="0"/>
          </a:p>
          <a:p>
            <a:pPr marL="457200" lvl="0" indent="-457200">
              <a:buClr>
                <a:schemeClr val="accent2"/>
              </a:buClr>
              <a:buFont typeface="+mj-lt"/>
              <a:buAutoNum type="arabicPeriod"/>
              <a:defRPr/>
            </a:pPr>
            <a:r>
              <a:rPr lang="es-ES" dirty="0"/>
              <a:t>Nombra un riesgo de autofinanciar una ONG.</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Preguntas</a:t>
            </a:r>
            <a:endParaRPr lang="en-US" dirty="0"/>
          </a:p>
        </p:txBody>
      </p:sp>
    </p:spTree>
    <p:extLst>
      <p:ext uri="{BB962C8B-B14F-4D97-AF65-F5344CB8AC3E}">
        <p14:creationId xmlns:p14="http://schemas.microsoft.com/office/powerpoint/2010/main" val="6323923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lvl="0" indent="-457200">
              <a:buClr>
                <a:schemeClr val="accent2"/>
              </a:buClr>
              <a:buBlip>
                <a:blip r:embed="rId3"/>
              </a:buBlip>
              <a:defRPr/>
            </a:pPr>
            <a:r>
              <a:rPr lang="es-ES" dirty="0"/>
              <a:t>Nombra una diferencia entre un plan financiero y una estrategia financiera</a:t>
            </a:r>
          </a:p>
          <a:p>
            <a:pPr marL="0" lvl="0" indent="0">
              <a:buClr>
                <a:schemeClr val="accent2"/>
              </a:buClr>
              <a:defRPr/>
            </a:pPr>
            <a:endParaRPr lang="en-GB" dirty="0"/>
          </a:p>
          <a:p>
            <a:pPr marL="457200" lvl="0" indent="-457200">
              <a:buClr>
                <a:schemeClr val="accent2"/>
              </a:buClr>
              <a:buBlip>
                <a:blip r:embed="rId3"/>
              </a:buBlip>
              <a:defRPr/>
            </a:pPr>
            <a:r>
              <a:rPr lang="es-ES" dirty="0"/>
              <a:t>Nombra tres recursos para la inversión</a:t>
            </a:r>
            <a:endParaRPr lang="en-GB" dirty="0"/>
          </a:p>
          <a:p>
            <a:pPr marL="457200" lvl="0" indent="-457200">
              <a:buClr>
                <a:schemeClr val="accent2"/>
              </a:buClr>
              <a:buBlip>
                <a:blip r:embed="rId3"/>
              </a:buBlip>
              <a:defRPr/>
            </a:pPr>
            <a:endParaRPr lang="en-GB" dirty="0"/>
          </a:p>
          <a:p>
            <a:pPr marL="457200" lvl="0" indent="-457200">
              <a:buClr>
                <a:schemeClr val="accent2"/>
              </a:buClr>
              <a:buBlip>
                <a:blip r:embed="rId3"/>
              </a:buBlip>
              <a:defRPr/>
            </a:pPr>
            <a:r>
              <a:rPr lang="es-ES" dirty="0"/>
              <a:t>Nombra tres inversiones digitales que las ONG podrían hacer para promover su transformación digital</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Evaluación</a:t>
            </a:r>
            <a:endParaRPr lang="en-US" dirty="0"/>
          </a:p>
        </p:txBody>
      </p:sp>
    </p:spTree>
    <p:extLst>
      <p:ext uri="{BB962C8B-B14F-4D97-AF65-F5344CB8AC3E}">
        <p14:creationId xmlns:p14="http://schemas.microsoft.com/office/powerpoint/2010/main" val="4675209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FEF066-D03F-C895-ED66-132F518D2C96}"/>
              </a:ext>
            </a:extLst>
          </p:cNvPr>
          <p:cNvSpPr>
            <a:spLocks noGrp="1"/>
          </p:cNvSpPr>
          <p:nvPr>
            <p:ph type="body" sz="quarter" idx="16"/>
          </p:nvPr>
        </p:nvSpPr>
        <p:spPr/>
        <p:txBody>
          <a:bodyPr/>
          <a:lstStyle/>
          <a:p>
            <a:pPr lvl="0">
              <a:defRPr/>
            </a:pPr>
            <a:r>
              <a:rPr lang="en-US" dirty="0" err="1"/>
              <a:t>Recaudación</a:t>
            </a:r>
            <a:r>
              <a:rPr lang="en-US" dirty="0"/>
              <a:t> de </a:t>
            </a:r>
            <a:r>
              <a:rPr lang="en-US" dirty="0" err="1"/>
              <a:t>Fondos</a:t>
            </a:r>
            <a:r>
              <a:rPr lang="en-US" dirty="0"/>
              <a:t> Digital
</a:t>
            </a:r>
            <a:endParaRPr kumimoji="0" lang="en-US" sz="4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B375945B-AC4F-746A-4C75-83A8018AC4A0}"/>
              </a:ext>
            </a:extLst>
          </p:cNvPr>
          <p:cNvSpPr>
            <a:spLocks noGrp="1"/>
          </p:cNvSpPr>
          <p:nvPr>
            <p:ph type="body" sz="quarter" idx="17"/>
          </p:nvPr>
        </p:nvSpPr>
        <p:spPr/>
        <p:txBody>
          <a:bodyPr/>
          <a:lstStyle/>
          <a:p>
            <a:r>
              <a:rPr lang="en-ZA" dirty="0"/>
              <a:t>02</a:t>
            </a:r>
          </a:p>
        </p:txBody>
      </p:sp>
    </p:spTree>
    <p:extLst>
      <p:ext uri="{BB962C8B-B14F-4D97-AF65-F5344CB8AC3E}">
        <p14:creationId xmlns:p14="http://schemas.microsoft.com/office/powerpoint/2010/main" val="39924076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lvl="0" indent="-457200">
              <a:buBlip>
                <a:blip r:embed="rId3"/>
              </a:buBlip>
              <a:defRPr/>
            </a:pPr>
            <a:r>
              <a:rPr lang="es-ES" sz="2600" dirty="0"/>
              <a:t>"La recaudación de fondos digital es simplemente la recaudación de fondos utilizando tecnología digital, lo que generalmente significa recaudar fondos en línea".   	</a:t>
            </a:r>
          </a:p>
          <a:p>
            <a:pPr marL="0" lvl="0" indent="0">
              <a:defRPr/>
            </a:pPr>
            <a:r>
              <a:rPr lang="en-GB" sz="2600" dirty="0">
                <a:latin typeface="Calibri" panose="020F0502020204030204"/>
              </a:rPr>
              <a:t>	</a:t>
            </a:r>
            <a:r>
              <a:rPr lang="en-GB" sz="2600" dirty="0"/>
              <a:t>-</a:t>
            </a:r>
            <a:r>
              <a:rPr lang="en-GB" sz="2600" dirty="0" err="1"/>
              <a:t>Consejo</a:t>
            </a:r>
            <a:r>
              <a:rPr lang="en-GB" sz="2600" dirty="0"/>
              <a:t> Nacional de </a:t>
            </a:r>
            <a:r>
              <a:rPr lang="en-GB" sz="2600" dirty="0" err="1"/>
              <a:t>Organizaciones</a:t>
            </a:r>
            <a:r>
              <a:rPr lang="en-GB" sz="2600" dirty="0"/>
              <a:t> </a:t>
            </a:r>
            <a:r>
              <a:rPr lang="en-GB" sz="2600" dirty="0" err="1"/>
              <a:t>Voluntarias</a:t>
            </a:r>
            <a:r>
              <a:rPr lang="en-GB" sz="2600" dirty="0"/>
              <a:t> 				(</a:t>
            </a:r>
            <a:r>
              <a:rPr lang="en-GB" sz="2600" dirty="0" err="1"/>
              <a:t>Reino</a:t>
            </a:r>
            <a:r>
              <a:rPr lang="en-GB" sz="2600" dirty="0"/>
              <a:t> </a:t>
            </a:r>
            <a:r>
              <a:rPr lang="en-GB" sz="2600" dirty="0" err="1"/>
              <a:t>Unido</a:t>
            </a:r>
            <a:r>
              <a:rPr lang="en-GB" sz="2600" dirty="0"/>
              <a:t>)
</a:t>
            </a:r>
            <a:endParaRPr kumimoji="0" lang="en-GB" sz="2600" b="0" i="0" u="none" strike="noStrike" kern="1200" cap="none" spc="0" normalizeH="0" baseline="0" noProof="0" dirty="0">
              <a:ln>
                <a:noFill/>
              </a:ln>
              <a:effectLst/>
              <a:uLnTx/>
              <a:uFillTx/>
              <a:latin typeface="Calibri" panose="020F0502020204030204"/>
              <a:ea typeface="+mn-ea"/>
              <a:cs typeface="+mn-cs"/>
            </a:endParaRPr>
          </a:p>
          <a:p>
            <a:pPr marL="457200" lvl="0" indent="-457200">
              <a:buBlip>
                <a:blip r:embed="rId3"/>
              </a:buBlip>
              <a:defRPr/>
            </a:pPr>
            <a:r>
              <a:rPr lang="es-ES" sz="2600" dirty="0"/>
              <a:t>La recaudación de fondos digital puede tener lugar a través de una variedad de fuentes diferentes, como aplicaciones de teléfonos móviles, mensajes de texto y redes sociales. </a:t>
            </a:r>
            <a:endParaRPr lang="en-GB" sz="2600" dirty="0">
              <a:latin typeface="Calibri" panose="020F0502020204030204"/>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¿Qué es la recaudación de fondos digital?	
</a:t>
            </a:r>
            <a:endParaRPr lang="en-US" dirty="0"/>
          </a:p>
        </p:txBody>
      </p:sp>
    </p:spTree>
    <p:extLst>
      <p:ext uri="{BB962C8B-B14F-4D97-AF65-F5344CB8AC3E}">
        <p14:creationId xmlns:p14="http://schemas.microsoft.com/office/powerpoint/2010/main" val="5539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lvl="0" indent="-457200">
              <a:buBlip>
                <a:blip r:embed="rId3"/>
              </a:buBlip>
              <a:defRPr/>
            </a:pPr>
            <a:r>
              <a:rPr lang="es-ES" sz="2600" dirty="0"/>
              <a:t>Otros métodos de recaudación de fondos digitales incluyen:</a:t>
            </a:r>
            <a:r>
              <a:rPr kumimoji="0" lang="en-GB" sz="2600" b="0" i="0" u="none" strike="noStrike" kern="1200" cap="none" spc="0" normalizeH="0" baseline="0" noProof="0" dirty="0">
                <a:ln>
                  <a:noFill/>
                </a:ln>
                <a:effectLst/>
                <a:uLnTx/>
                <a:uFillTx/>
                <a:latin typeface="Calibri" panose="020F0502020204030204"/>
                <a:ea typeface="+mn-ea"/>
                <a:cs typeface="+mn-cs"/>
              </a:rPr>
              <a:t> </a:t>
            </a:r>
            <a:r>
              <a:rPr lang="es-ES" sz="2600" b="1" dirty="0">
                <a:solidFill>
                  <a:schemeClr val="accent2"/>
                </a:solidFill>
              </a:rPr>
              <a:t>crowdfunding, </a:t>
            </a:r>
            <a:r>
              <a:rPr lang="es-ES" sz="2600" b="1" dirty="0" err="1">
                <a:solidFill>
                  <a:schemeClr val="accent2"/>
                </a:solidFill>
              </a:rPr>
              <a:t>matchfunding</a:t>
            </a:r>
            <a:r>
              <a:rPr lang="es-ES" sz="2600" b="1" dirty="0">
                <a:solidFill>
                  <a:schemeClr val="accent2"/>
                </a:solidFill>
              </a:rPr>
              <a:t>, subastas de caridad </a:t>
            </a:r>
            <a:r>
              <a:rPr lang="es-ES" sz="2600" dirty="0"/>
              <a:t>y </a:t>
            </a:r>
            <a:r>
              <a:rPr lang="es-ES" sz="2600" b="1" dirty="0">
                <a:solidFill>
                  <a:schemeClr val="accent2"/>
                </a:solidFill>
              </a:rPr>
              <a:t>sitios de donación en línea. </a:t>
            </a:r>
          </a:p>
          <a:p>
            <a:pPr marL="0" lvl="0" indent="0">
              <a:defRPr/>
            </a:pPr>
            <a:endParaRPr lang="en-GB" sz="2600" dirty="0">
              <a:latin typeface="Calibri" panose="020F0502020204030204"/>
            </a:endParaRPr>
          </a:p>
          <a:p>
            <a:pPr marL="342900" marR="0" lvl="0" indent="-34290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kumimoji="0" lang="en-US"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Charity Digital - Topics - A beginner's guide to digital fundraising terms</a:t>
            </a:r>
            <a:endParaRPr kumimoji="0" lang="de-DE"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sz="2600" b="0" i="0" u="none" strike="noStrike" kern="1200" cap="none" spc="0" normalizeH="0" baseline="0" noProof="0" dirty="0">
              <a:ln>
                <a:noFill/>
              </a:ln>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¿Qué es la recaudación de fondos digital?	
</a:t>
            </a:r>
            <a:endParaRPr lang="en-US" dirty="0"/>
          </a:p>
        </p:txBody>
      </p:sp>
    </p:spTree>
    <p:extLst>
      <p:ext uri="{BB962C8B-B14F-4D97-AF65-F5344CB8AC3E}">
        <p14:creationId xmlns:p14="http://schemas.microsoft.com/office/powerpoint/2010/main" val="131833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964261"/>
            <a:ext cx="10595237" cy="4132136"/>
          </a:xfrm>
        </p:spPr>
        <p:txBody>
          <a:bodyPr/>
          <a:lstStyle/>
          <a:p>
            <a:pPr marL="457200" lvl="0" indent="-457200">
              <a:buBlip>
                <a:blip r:embed="rId3"/>
              </a:buBlip>
              <a:defRPr/>
            </a:pPr>
            <a:r>
              <a:rPr lang="es-ES" sz="2600" dirty="0"/>
              <a:t>La recaudación de fondos digital consiste en utilizar todos los canales digitales a su disposición de manera integrada para llegar y expandir sus audiencias, generar participación y aumentar sus oportunidades de donación. </a:t>
            </a:r>
          </a:p>
          <a:p>
            <a:pPr marL="457200" lvl="0" indent="-457200">
              <a:buBlip>
                <a:blip r:embed="rId3"/>
              </a:buBlip>
              <a:defRPr/>
            </a:pPr>
            <a:endParaRPr lang="es-ES" sz="2600" dirty="0"/>
          </a:p>
          <a:p>
            <a:pPr marL="457200" lvl="0" indent="-457200">
              <a:buBlip>
                <a:blip r:embed="rId3"/>
              </a:buBlip>
              <a:defRPr/>
            </a:pPr>
            <a:r>
              <a:rPr lang="es-ES" sz="2600" dirty="0"/>
              <a:t>Desarrollar una estrategia de recaudación de fondos digital es particularmente útil para llegar más allá de su comunidad local e involucrar a un público más amplio interesado en apoyar su causa.</a:t>
            </a:r>
            <a:endParaRPr kumimoji="0" lang="en-GB" sz="2600" b="0" i="0" u="none" strike="noStrike" kern="1200" cap="none" spc="0" normalizeH="0" baseline="0" noProof="0" dirty="0">
              <a:ln>
                <a:noFill/>
              </a:ln>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Estrategias para Asegurar el Éxito con la Recaudación de Fondos Digital
</a:t>
            </a:r>
            <a:endParaRPr lang="en-US" dirty="0"/>
          </a:p>
        </p:txBody>
      </p:sp>
    </p:spTree>
    <p:extLst>
      <p:ext uri="{BB962C8B-B14F-4D97-AF65-F5344CB8AC3E}">
        <p14:creationId xmlns:p14="http://schemas.microsoft.com/office/powerpoint/2010/main" val="1373844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610633"/>
            <a:ext cx="10595237" cy="3995028"/>
          </a:xfrm>
        </p:spPr>
        <p:txBody>
          <a:bodyPr/>
          <a:lstStyle/>
          <a:p>
            <a:pPr marL="342900" lvl="0" indent="-342900">
              <a:buBlip>
                <a:blip r:embed="rId2"/>
              </a:buBlip>
            </a:pPr>
            <a:r>
              <a:rPr lang="en-GB" b="1" dirty="0" err="1">
                <a:solidFill>
                  <a:srgbClr val="0D9390"/>
                </a:solidFill>
              </a:rPr>
              <a:t>Objetivos</a:t>
            </a:r>
            <a:r>
              <a:rPr lang="en-GB" b="1" dirty="0">
                <a:solidFill>
                  <a:srgbClr val="0D9390"/>
                </a:solidFill>
              </a:rPr>
              <a:t> de </a:t>
            </a:r>
            <a:r>
              <a:rPr lang="en-GB" b="1" dirty="0" err="1">
                <a:solidFill>
                  <a:srgbClr val="0D9390"/>
                </a:solidFill>
              </a:rPr>
              <a:t>Instrucción</a:t>
            </a:r>
            <a:r>
              <a:rPr lang="en-GB" b="1" dirty="0">
                <a:solidFill>
                  <a:srgbClr val="0D9390"/>
                </a:solidFill>
              </a:rPr>
              <a:t>:</a:t>
            </a:r>
          </a:p>
          <a:p>
            <a:pPr marL="0" lvl="0" indent="0"/>
            <a:endParaRPr lang="en-GB" dirty="0"/>
          </a:p>
          <a:p>
            <a:pPr marL="342900" indent="-342900">
              <a:buClr>
                <a:schemeClr val="accent2"/>
              </a:buClr>
              <a:buFont typeface="Arial" panose="020B0604020202020204" pitchFamily="34" charset="0"/>
              <a:buChar char="•"/>
            </a:pPr>
            <a:r>
              <a:rPr lang="es-ES" dirty="0"/>
              <a:t>A los estudiantes se les enseñará la metodología de recaudación de fondos, estrategias, tendencias y consejos para comenzar.
A los estudiantes se les enseñará cómo las ONG buscan y adquieren financiación.
Cómo apelar y comunicarse con los donantes a largo plazo. 
Los estudiantes serán introducidos a las fuentes de financiación.</a:t>
            </a:r>
            <a:endParaRPr lang="en-GB" dirty="0"/>
          </a:p>
          <a:p>
            <a:pPr marL="342900" lvl="0" indent="-342900">
              <a:buClr>
                <a:srgbClr val="0D9390"/>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Objetivos de Instrucción y Aprendizaje</a:t>
            </a:r>
            <a:endParaRPr lang="en-US" dirty="0"/>
          </a:p>
        </p:txBody>
      </p:sp>
    </p:spTree>
    <p:extLst>
      <p:ext uri="{BB962C8B-B14F-4D97-AF65-F5344CB8AC3E}">
        <p14:creationId xmlns:p14="http://schemas.microsoft.com/office/powerpoint/2010/main" val="1385143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973088"/>
            <a:ext cx="10595237" cy="4132136"/>
          </a:xfrm>
        </p:spPr>
        <p:txBody>
          <a:bodyPr/>
          <a:lstStyle/>
          <a:p>
            <a:pPr marL="457200" lvl="0" indent="-457200">
              <a:buBlip>
                <a:blip r:embed="rId3"/>
              </a:buBlip>
              <a:defRPr/>
            </a:pPr>
            <a:r>
              <a:rPr lang="es-ES" sz="2600" dirty="0"/>
              <a:t>En este video, aprenderás cómo preparar su sitio web para donantes, mejorar páginas de donación, elegir la plataforma de donantes adecuada, crear poderosas campañas de recaudación de fondos por correo electrónico, promover donaciones mensuales, usar técnicas de redes sociales para hacer crecer su lista de correo electrónico e invertir en publicidad digital para recaudar dinero en línea. </a:t>
            </a:r>
          </a:p>
          <a:p>
            <a:pPr marL="457200" lvl="0" indent="-457200">
              <a:buBlip>
                <a:blip r:embed="rId3"/>
              </a:buBlip>
              <a:defRPr/>
            </a:pPr>
            <a:r>
              <a:rPr lang="es-ES" sz="2600" dirty="0"/>
              <a:t>También discutirá la preparación y capacidad de la organización como un factor del éxito.</a:t>
            </a:r>
          </a:p>
          <a:p>
            <a:pPr marL="0" lvl="0" indent="0">
              <a:defRPr/>
            </a:pPr>
            <a:endParaRPr lang="en-GB" sz="2600" dirty="0">
              <a:latin typeface="Calibri" panose="020F0502020204030204"/>
            </a:endParaRPr>
          </a:p>
          <a:p>
            <a:pPr marL="285750" marR="0" lvl="0" indent="-285750" algn="l" defTabSz="914400" rtl="0" eaLnBrk="1" fontAlgn="base" latinLnBrk="0" hangingPunct="1">
              <a:lnSpc>
                <a:spcPct val="100000"/>
              </a:lnSpc>
              <a:spcBef>
                <a:spcPts val="0"/>
              </a:spcBef>
              <a:spcAft>
                <a:spcPts val="0"/>
              </a:spcAft>
              <a:buClr>
                <a:schemeClr val="accent2"/>
              </a:buClr>
              <a:buSzTx/>
              <a:buFont typeface="Arial" panose="020B0604020202020204" pitchFamily="34" charset="0"/>
              <a:buChar char="•"/>
              <a:tabLst/>
              <a:defRPr/>
            </a:pPr>
            <a:r>
              <a:rPr kumimoji="0" lang="en-GB"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Ver </a:t>
            </a:r>
            <a:r>
              <a:rPr kumimoji="0" lang="en-GB" b="1"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vídeo</a:t>
            </a:r>
            <a:r>
              <a:rPr kumimoji="0" lang="en-GB"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hlinkClick r:id="rId4">
                  <a:extLst>
                    <a:ext uri="{A12FA001-AC4F-418D-AE19-62706E023703}">
                      <ahyp:hlinkClr xmlns:ahyp="http://schemas.microsoft.com/office/drawing/2018/hyperlinkcolor" val="tx"/>
                    </a:ext>
                  </a:extLst>
                </a:hlinkClick>
              </a:rPr>
              <a:t>https://www.youtube.com/watch?v=18yzSK6oWxw</a:t>
            </a: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rPr>
              <a:t> </a:t>
            </a:r>
            <a:endParaRPr kumimoji="0" lang="en-US" b="0" i="0" u="none" strike="noStrike" kern="1200" cap="none" spc="0" normalizeH="0" baseline="0" noProof="0" dirty="0">
              <a:ln>
                <a:noFill/>
              </a:ln>
              <a:solidFill>
                <a:schemeClr val="accent2">
                  <a:lumMod val="75000"/>
                </a:schemeClr>
              </a:solidFill>
              <a:effectLst/>
              <a:uLnTx/>
              <a:uFillTx/>
              <a:latin typeface="Segoe UI" panose="020B0502040204020203" pitchFamily="34" charset="0"/>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sz="2600"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r>
              <a:rPr kumimoji="0" lang="en-GB" sz="2600" b="0" i="0" u="none" strike="noStrike" kern="1200" cap="none" spc="0" normalizeH="0" baseline="0" noProof="0" dirty="0">
                <a:ln>
                  <a:noFill/>
                </a:ln>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sz="2600"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sz="2600" b="0" i="0" u="none" strike="noStrike" kern="1200" cap="none" spc="0" normalizeH="0" baseline="0" noProof="0" dirty="0">
              <a:ln>
                <a:noFill/>
              </a:ln>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Estrategias para Asegurar el Éxito con la Recaudación de Fondos Digital</a:t>
            </a:r>
            <a:endParaRPr lang="en-US" dirty="0"/>
          </a:p>
        </p:txBody>
      </p:sp>
    </p:spTree>
    <p:extLst>
      <p:ext uri="{BB962C8B-B14F-4D97-AF65-F5344CB8AC3E}">
        <p14:creationId xmlns:p14="http://schemas.microsoft.com/office/powerpoint/2010/main" val="365409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2CD277-550A-8124-C809-3EC545E01012}"/>
              </a:ext>
            </a:extLst>
          </p:cNvPr>
          <p:cNvSpPr>
            <a:spLocks noGrp="1"/>
          </p:cNvSpPr>
          <p:nvPr>
            <p:ph type="body" sz="quarter" idx="18"/>
          </p:nvPr>
        </p:nvSpPr>
        <p:spPr>
          <a:xfrm>
            <a:off x="898357" y="2319301"/>
            <a:ext cx="5763700" cy="3291086"/>
          </a:xfrm>
        </p:spPr>
        <p:txBody>
          <a:bodyPr/>
          <a:lstStyle/>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kumimoji="0" lang="de-DE" b="0" i="0" u="none" strike="noStrike" kern="1200" cap="none" spc="0" normalizeH="0" baseline="0" noProof="0" dirty="0">
                <a:ln>
                  <a:noFill/>
                </a:ln>
                <a:solidFill>
                  <a:prstClr val="black"/>
                </a:solidFill>
                <a:effectLst/>
                <a:uLnTx/>
                <a:uFillTx/>
                <a:latin typeface="Calibri" panose="020F0502020204030204"/>
                <a:ea typeface="+mn-ea"/>
                <a:cs typeface="+mn-cs"/>
              </a:rPr>
              <a:t>Homepage/website – </a:t>
            </a:r>
            <a:r>
              <a:rPr kumimoji="0" lang="de-DE"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Salvation Army</a:t>
            </a:r>
            <a:endParaRPr kumimoji="0" lang="de-DE"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endParaRPr kumimoji="0" lang="de-DE"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kumimoji="0" lang="de-DE" b="0" i="0" u="none" strike="noStrike" kern="1200" cap="none" spc="0" normalizeH="0" baseline="0" noProof="0" dirty="0">
                <a:ln>
                  <a:noFill/>
                </a:ln>
                <a:solidFill>
                  <a:prstClr val="black"/>
                </a:solidFill>
                <a:effectLst/>
                <a:uLnTx/>
                <a:uFillTx/>
                <a:latin typeface="Calibri" panose="020F0502020204030204"/>
                <a:ea typeface="+mn-ea"/>
                <a:cs typeface="+mn-cs"/>
              </a:rPr>
              <a:t>Crowdfunding – </a:t>
            </a:r>
            <a:r>
              <a:rPr lang="de-DE" dirty="0">
                <a:solidFill>
                  <a:schemeClr val="accent2">
                    <a:lumMod val="75000"/>
                  </a:schemeClr>
                </a:solidFill>
                <a:latin typeface="Calibri" panose="020F0502020204030204"/>
                <a:hlinkClick r:id="rId3">
                  <a:extLst>
                    <a:ext uri="{A12FA001-AC4F-418D-AE19-62706E023703}">
                      <ahyp:hlinkClr xmlns:ahyp="http://schemas.microsoft.com/office/drawing/2018/hyperlinkcolor" val="tx"/>
                    </a:ext>
                  </a:extLst>
                </a:hlinkClick>
              </a:rPr>
              <a:t>best platforms of 2022</a:t>
            </a:r>
            <a:endParaRPr lang="de-DE" dirty="0">
              <a:solidFill>
                <a:schemeClr val="accent2">
                  <a:lumMod val="75000"/>
                </a:schemeClr>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endParaRPr lang="de-DE" dirty="0">
              <a:solidFill>
                <a:schemeClr val="accent2">
                  <a:lumMod val="75000"/>
                </a:schemeClr>
              </a:solidFill>
              <a:latin typeface="Calibri" panose="020F0502020204030204"/>
            </a:endParaRPr>
          </a:p>
          <a:p>
            <a:pPr marL="285750" indent="-285750">
              <a:lnSpc>
                <a:spcPct val="100000"/>
              </a:lnSpc>
              <a:spcBef>
                <a:spcPts val="0"/>
              </a:spcBef>
              <a:buClr>
                <a:schemeClr val="accent2"/>
              </a:buClr>
              <a:buFont typeface="Arial" panose="020B0604020202020204" pitchFamily="34" charset="0"/>
              <a:buChar char="•"/>
              <a:defRPr/>
            </a:pPr>
            <a:r>
              <a:rPr lang="es-ES" dirty="0">
                <a:solidFill>
                  <a:prstClr val="black"/>
                </a:solidFill>
              </a:rPr>
              <a:t>Recaudación de fondos en línea: use un servicio como </a:t>
            </a:r>
            <a:r>
              <a:rPr lang="de-DE" dirty="0">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rPr>
              <a:t>JustGiving</a:t>
            </a:r>
            <a:endParaRPr lang="de-DE" dirty="0">
              <a:solidFill>
                <a:schemeClr val="accent2">
                  <a:lumMod val="75000"/>
                </a:schemeClr>
              </a:solidFill>
              <a:latin typeface="Calibri" panose="020F0502020204030204"/>
            </a:endParaRPr>
          </a:p>
          <a:p>
            <a:pPr marL="285750" indent="-285750">
              <a:lnSpc>
                <a:spcPct val="100000"/>
              </a:lnSpc>
              <a:spcBef>
                <a:spcPts val="0"/>
              </a:spcBef>
              <a:buClr>
                <a:schemeClr val="accent2"/>
              </a:buClr>
              <a:buFont typeface="Arial" panose="020B0604020202020204" pitchFamily="34" charset="0"/>
              <a:buChar char="•"/>
              <a:defRPr/>
            </a:pPr>
            <a:endParaRPr lang="de-DE" dirty="0">
              <a:solidFill>
                <a:schemeClr val="accent2">
                  <a:lumMod val="75000"/>
                </a:schemeClr>
              </a:solidFill>
              <a:latin typeface="Calibri" panose="020F0502020204030204"/>
            </a:endParaRPr>
          </a:p>
          <a:p>
            <a:pPr marL="285750" lvl="0" indent="-285750">
              <a:lnSpc>
                <a:spcPct val="100000"/>
              </a:lnSpc>
              <a:spcBef>
                <a:spcPts val="0"/>
              </a:spcBef>
              <a:buClr>
                <a:schemeClr val="accent2"/>
              </a:buClr>
              <a:buFont typeface="Arial" panose="020B0604020202020204" pitchFamily="34" charset="0"/>
              <a:buChar char="•"/>
              <a:defRPr/>
            </a:pPr>
            <a:r>
              <a:rPr lang="de-DE" dirty="0">
                <a:solidFill>
                  <a:prstClr val="black"/>
                </a:solidFill>
              </a:rPr>
              <a:t>Redes sociales – </a:t>
            </a:r>
            <a:r>
              <a:rPr lang="de-DE" dirty="0">
                <a:solidFill>
                  <a:schemeClr val="accent2">
                    <a:lumMod val="75000"/>
                  </a:schemeClr>
                </a:solidFill>
                <a:latin typeface="Calibri" panose="020F0502020204030204"/>
                <a:hlinkClick r:id="rId5">
                  <a:extLst>
                    <a:ext uri="{A12FA001-AC4F-418D-AE19-62706E023703}">
                      <ahyp:hlinkClr xmlns:ahyp="http://schemas.microsoft.com/office/drawing/2018/hyperlinkcolor" val="tx"/>
                    </a:ext>
                  </a:extLst>
                </a:hlinkClick>
              </a:rPr>
              <a:t>facebook</a:t>
            </a:r>
            <a:r>
              <a:rPr kumimoji="0" lang="de-DE"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de-DE" dirty="0">
                <a:solidFill>
                  <a:schemeClr val="accent2">
                    <a:lumMod val="75000"/>
                  </a:schemeClr>
                </a:solidFill>
                <a:latin typeface="Calibri" panose="020F0502020204030204"/>
                <a:hlinkClick r:id="rId6">
                  <a:extLst>
                    <a:ext uri="{A12FA001-AC4F-418D-AE19-62706E023703}">
                      <ahyp:hlinkClr xmlns:ahyp="http://schemas.microsoft.com/office/drawing/2018/hyperlinkcolor" val="tx"/>
                    </a:ext>
                  </a:extLst>
                </a:hlinkClick>
              </a:rPr>
              <a:t>instagram</a:t>
            </a:r>
            <a:r>
              <a:rPr kumimoji="0" lang="de-DE" b="0" i="0" u="none" strike="noStrike" kern="1200" cap="none" spc="0" normalizeH="0" baseline="0" noProof="0" dirty="0">
                <a:ln>
                  <a:noFill/>
                </a:ln>
                <a:solidFill>
                  <a:prstClr val="black"/>
                </a:solidFill>
                <a:effectLst/>
                <a:uLnTx/>
                <a:uFillTx/>
                <a:latin typeface="Calibri" panose="020F0502020204030204"/>
                <a:ea typeface="+mn-ea"/>
                <a:cs typeface="+mn-cs"/>
              </a:rPr>
              <a:t>, etc</a:t>
            </a:r>
            <a:r>
              <a:rPr kumimoji="0" lang="de-DE"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endParaRPr lang="en-ZA" dirty="0"/>
          </a:p>
        </p:txBody>
      </p:sp>
      <p:sp>
        <p:nvSpPr>
          <p:cNvPr id="3" name="Text Placeholder 2">
            <a:extLst>
              <a:ext uri="{FF2B5EF4-FFF2-40B4-BE49-F238E27FC236}">
                <a16:creationId xmlns:a16="http://schemas.microsoft.com/office/drawing/2014/main" id="{D78E1CC7-DA8B-7EF5-A29E-1EE7911BF118}"/>
              </a:ext>
            </a:extLst>
          </p:cNvPr>
          <p:cNvSpPr>
            <a:spLocks noGrp="1"/>
          </p:cNvSpPr>
          <p:nvPr>
            <p:ph type="body" sz="quarter" idx="16"/>
          </p:nvPr>
        </p:nvSpPr>
        <p:spPr/>
        <p:txBody>
          <a:bodyPr/>
          <a:lstStyle/>
          <a:p>
            <a:r>
              <a:rPr lang="es-ES" dirty="0"/>
              <a:t>Ejemplos de Recaudación de Fondos Digital
</a:t>
            </a:r>
            <a:endParaRPr lang="en-ZA" dirty="0"/>
          </a:p>
        </p:txBody>
      </p:sp>
      <p:pic>
        <p:nvPicPr>
          <p:cNvPr id="6" name="Picture Placeholder 5" descr="Several hands raised and ready to answer a question">
            <a:hlinkClick r:id="rId7"/>
            <a:extLst>
              <a:ext uri="{FF2B5EF4-FFF2-40B4-BE49-F238E27FC236}">
                <a16:creationId xmlns:a16="http://schemas.microsoft.com/office/drawing/2014/main" id="{B6D1D66A-C56F-F102-3777-3902F1DB756A}"/>
              </a:ext>
            </a:extLst>
          </p:cNvPr>
          <p:cNvPicPr>
            <a:picLocks noGrp="1" noChangeAspect="1"/>
          </p:cNvPicPr>
          <p:nvPr>
            <p:ph type="pic" sz="quarter" idx="10"/>
          </p:nvPr>
        </p:nvPicPr>
        <p:blipFill>
          <a:blip r:embed="rId8">
            <a:grayscl/>
          </a:blip>
          <a:srcRect l="6241" r="6241"/>
          <a:stretch>
            <a:fillRect/>
          </a:stretch>
        </p:blipFill>
        <p:spPr/>
      </p:pic>
    </p:spTree>
    <p:extLst>
      <p:ext uri="{BB962C8B-B14F-4D97-AF65-F5344CB8AC3E}">
        <p14:creationId xmlns:p14="http://schemas.microsoft.com/office/powerpoint/2010/main" val="114424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2CD277-550A-8124-C809-3EC545E01012}"/>
              </a:ext>
            </a:extLst>
          </p:cNvPr>
          <p:cNvSpPr>
            <a:spLocks noGrp="1"/>
          </p:cNvSpPr>
          <p:nvPr>
            <p:ph type="body" sz="quarter" idx="18"/>
          </p:nvPr>
        </p:nvSpPr>
        <p:spPr>
          <a:xfrm>
            <a:off x="898357" y="2319301"/>
            <a:ext cx="5763700" cy="3291086"/>
          </a:xfrm>
        </p:spPr>
        <p:txBody>
          <a:bodyPr/>
          <a:lstStyle/>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kumimoji="0" lang="de-DE" b="0" i="0" u="none" strike="noStrike" kern="1200" cap="none" spc="0" normalizeH="0" baseline="0" noProof="0" dirty="0">
                <a:ln>
                  <a:noFill/>
                </a:ln>
                <a:solidFill>
                  <a:prstClr val="black"/>
                </a:solidFill>
                <a:effectLst/>
                <a:uLnTx/>
                <a:uFillTx/>
                <a:latin typeface="Calibri" panose="020F0502020204030204"/>
                <a:ea typeface="+mn-ea"/>
                <a:cs typeface="+mn-cs"/>
              </a:rPr>
              <a:t>Text donations – </a:t>
            </a:r>
            <a:r>
              <a:rPr kumimoji="0" lang="de-DE"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Whole Whale </a:t>
            </a:r>
            <a:r>
              <a:rPr kumimoji="0" lang="de-DE" b="0" i="0" u="none" strike="noStrike" kern="1200" cap="none" spc="0" normalizeH="0" baseline="0" noProof="0" dirty="0">
                <a:ln>
                  <a:noFill/>
                </a:ln>
                <a:solidFill>
                  <a:prstClr val="black"/>
                </a:solidFill>
                <a:effectLst/>
                <a:uLnTx/>
                <a:uFillTx/>
                <a:latin typeface="Calibri" panose="020F0502020204030204"/>
                <a:ea typeface="+mn-ea"/>
                <a:cs typeface="+mn-cs"/>
              </a:rPr>
              <a:t>(top in 2022)</a:t>
            </a:r>
          </a:p>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endParaRPr kumimoji="0" lang="de-DE"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lvl="0" indent="-285750">
              <a:lnSpc>
                <a:spcPct val="100000"/>
              </a:lnSpc>
              <a:spcBef>
                <a:spcPts val="0"/>
              </a:spcBef>
              <a:buClr>
                <a:schemeClr val="accent2"/>
              </a:buClr>
              <a:buFont typeface="Arial" panose="020B0604020202020204" pitchFamily="34" charset="0"/>
              <a:buChar char="•"/>
              <a:defRPr/>
            </a:pPr>
            <a:r>
              <a:rPr lang="de-DE" dirty="0">
                <a:solidFill>
                  <a:prstClr val="black"/>
                </a:solidFill>
              </a:rPr>
              <a:t>Juegos en línea – </a:t>
            </a:r>
            <a:r>
              <a:rPr lang="de-DE" dirty="0">
                <a:solidFill>
                  <a:schemeClr val="accent2">
                    <a:lumMod val="75000"/>
                  </a:schemeClr>
                </a:solidFill>
                <a:latin typeface="Calibri" panose="020F0502020204030204"/>
                <a:hlinkClick r:id="rId3">
                  <a:extLst>
                    <a:ext uri="{A12FA001-AC4F-418D-AE19-62706E023703}">
                      <ahyp:hlinkClr xmlns:ahyp="http://schemas.microsoft.com/office/drawing/2018/hyperlinkcolor" val="tx"/>
                    </a:ext>
                  </a:extLst>
                </a:hlinkClick>
              </a:rPr>
              <a:t>what it‘s all about</a:t>
            </a:r>
            <a:endParaRPr lang="de-DE" dirty="0">
              <a:solidFill>
                <a:schemeClr val="accent2">
                  <a:lumMod val="75000"/>
                </a:schemeClr>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endParaRPr kumimoji="0" lang="de-DE"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indent="-285750">
              <a:lnSpc>
                <a:spcPct val="100000"/>
              </a:lnSpc>
              <a:spcBef>
                <a:spcPts val="0"/>
              </a:spcBef>
              <a:buClr>
                <a:schemeClr val="accent2"/>
              </a:buClr>
              <a:buFont typeface="Arial" panose="020B0604020202020204" pitchFamily="34" charset="0"/>
              <a:buChar char="•"/>
              <a:defRPr/>
            </a:pPr>
            <a:r>
              <a:rPr kumimoji="0" lang="de-DE" b="0" i="0" u="none" strike="noStrike" kern="1200" cap="none" spc="0" normalizeH="0" baseline="0" noProof="0" dirty="0">
                <a:ln>
                  <a:noFill/>
                </a:ln>
                <a:solidFill>
                  <a:prstClr val="black"/>
                </a:solidFill>
                <a:effectLst/>
                <a:uLnTx/>
                <a:uFillTx/>
                <a:latin typeface="Calibri" panose="020F0502020204030204"/>
                <a:ea typeface="+mn-ea"/>
                <a:cs typeface="+mn-cs"/>
              </a:rPr>
              <a:t>Email – </a:t>
            </a:r>
            <a:r>
              <a:rPr lang="de-DE" dirty="0">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rPr>
              <a:t>9 tips for success</a:t>
            </a:r>
            <a:endParaRPr lang="de-DE" dirty="0">
              <a:solidFill>
                <a:schemeClr val="accent2">
                  <a:lumMod val="75000"/>
                </a:schemeClr>
              </a:solidFill>
              <a:latin typeface="Calibri" panose="020F0502020204030204"/>
            </a:endParaRPr>
          </a:p>
          <a:p>
            <a:endParaRPr lang="en-ZA" dirty="0"/>
          </a:p>
        </p:txBody>
      </p:sp>
      <p:sp>
        <p:nvSpPr>
          <p:cNvPr id="3" name="Text Placeholder 2">
            <a:extLst>
              <a:ext uri="{FF2B5EF4-FFF2-40B4-BE49-F238E27FC236}">
                <a16:creationId xmlns:a16="http://schemas.microsoft.com/office/drawing/2014/main" id="{D78E1CC7-DA8B-7EF5-A29E-1EE7911BF118}"/>
              </a:ext>
            </a:extLst>
          </p:cNvPr>
          <p:cNvSpPr>
            <a:spLocks noGrp="1"/>
          </p:cNvSpPr>
          <p:nvPr>
            <p:ph type="body" sz="quarter" idx="16"/>
          </p:nvPr>
        </p:nvSpPr>
        <p:spPr/>
        <p:txBody>
          <a:bodyPr/>
          <a:lstStyle/>
          <a:p>
            <a:r>
              <a:rPr lang="es-ES" dirty="0"/>
              <a:t>Ejemplos de Recaudación de Fondos Digital
</a:t>
            </a:r>
            <a:endParaRPr lang="en-ZA" dirty="0"/>
          </a:p>
        </p:txBody>
      </p:sp>
      <p:pic>
        <p:nvPicPr>
          <p:cNvPr id="6" name="Picture Placeholder 5" descr="Several hands raised and ready to answer a question">
            <a:hlinkClick r:id="rId5"/>
            <a:extLst>
              <a:ext uri="{FF2B5EF4-FFF2-40B4-BE49-F238E27FC236}">
                <a16:creationId xmlns:a16="http://schemas.microsoft.com/office/drawing/2014/main" id="{B6D1D66A-C56F-F102-3777-3902F1DB756A}"/>
              </a:ext>
            </a:extLst>
          </p:cNvPr>
          <p:cNvPicPr>
            <a:picLocks noGrp="1" noChangeAspect="1"/>
          </p:cNvPicPr>
          <p:nvPr>
            <p:ph type="pic" sz="quarter" idx="10"/>
          </p:nvPr>
        </p:nvPicPr>
        <p:blipFill>
          <a:blip r:embed="rId6">
            <a:grayscl/>
          </a:blip>
          <a:srcRect l="6241" r="6241"/>
          <a:stretch>
            <a:fillRect/>
          </a:stretch>
        </p:blipFill>
        <p:spPr/>
      </p:pic>
    </p:spTree>
    <p:extLst>
      <p:ext uri="{BB962C8B-B14F-4D97-AF65-F5344CB8AC3E}">
        <p14:creationId xmlns:p14="http://schemas.microsoft.com/office/powerpoint/2010/main" val="295076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83615"/>
            <a:ext cx="10595237" cy="4132136"/>
          </a:xfrm>
        </p:spPr>
        <p:txBody>
          <a:bodyPr/>
          <a:lstStyle/>
          <a:p>
            <a:pPr marL="457200" lvl="0" indent="-457200">
              <a:buBlip>
                <a:blip r:embed="rId3"/>
              </a:buBlip>
              <a:defRPr/>
            </a:pPr>
            <a:r>
              <a:rPr lang="es-ES" sz="2600" dirty="0"/>
              <a:t>En 2021, el sector social dominó el arte de la resiliencia. Vimos innumerables organizaciones </a:t>
            </a:r>
            <a:r>
              <a:rPr kumimoji="0" lang="en-GB" b="0" i="0" u="sng"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crear</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a:t>
            </a:r>
            <a:r>
              <a:rPr kumimoji="0" lang="en-GB" b="0" i="0" u="sng"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experiencias</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de </a:t>
            </a:r>
            <a:r>
              <a:rPr kumimoji="0" lang="en-GB" b="0" i="0" u="sng"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donación</a:t>
            </a: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r>
              <a:rPr lang="es-ES" sz="2600" dirty="0"/>
              <a:t>que no solo sostuvo una pandemia de más de un año, sino que estableció nuevos estándares para la excelencia en la recaudación de fondos.</a:t>
            </a:r>
            <a:endParaRPr kumimoji="0" lang="en-GB" sz="2600"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sz="2600" dirty="0">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r>
              <a:rPr kumimoji="0" lang="en-GB" b="0" i="0" u="none" strike="noStrike" kern="1200" cap="none" spc="0" normalizeH="0" baseline="0" noProof="0" dirty="0" err="1">
                <a:ln>
                  <a:noFill/>
                </a:ln>
                <a:effectLst/>
                <a:uLnTx/>
                <a:uFillTx/>
                <a:latin typeface="Calibri" panose="020F0502020204030204"/>
                <a:ea typeface="+mn-ea"/>
                <a:cs typeface="+mn-cs"/>
              </a:rPr>
              <a:t>Lectura</a:t>
            </a:r>
            <a:r>
              <a:rPr kumimoji="0" lang="en-GB" b="0" i="0" u="none" strike="noStrike" kern="1200" cap="none" spc="0" normalizeH="0" baseline="0" noProof="0" dirty="0">
                <a:ln>
                  <a:noFill/>
                </a:ln>
                <a:effectLst/>
                <a:uLnTx/>
                <a:uFillTx/>
                <a:latin typeface="Calibri" panose="020F0502020204030204"/>
                <a:ea typeface="+mn-ea"/>
                <a:cs typeface="+mn-cs"/>
              </a:rPr>
              <a:t>: </a:t>
            </a: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https://learning.candid.org/resources/blog/five-fundraising-trends-to-capitalize-on-in-2022/</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sz="2600"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sz="2600"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sz="2600"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r>
              <a:rPr kumimoji="0" lang="en-GB" sz="2600" b="0" i="0" u="none" strike="noStrike" kern="1200" cap="none" spc="0" normalizeH="0" baseline="0" noProof="0" dirty="0">
                <a:ln>
                  <a:noFill/>
                </a:ln>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sz="2600"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sz="2600" b="0" i="0" u="none" strike="noStrike" kern="1200" cap="none" spc="0" normalizeH="0" baseline="0" noProof="0" dirty="0">
              <a:ln>
                <a:noFill/>
              </a:ln>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Cinco Tendencias de Recaudación de Fondos para Capitalizar en 2022
</a:t>
            </a:r>
            <a:endParaRPr lang="en-US" dirty="0"/>
          </a:p>
        </p:txBody>
      </p:sp>
    </p:spTree>
    <p:extLst>
      <p:ext uri="{BB962C8B-B14F-4D97-AF65-F5344CB8AC3E}">
        <p14:creationId xmlns:p14="http://schemas.microsoft.com/office/powerpoint/2010/main" val="379945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964261"/>
            <a:ext cx="10595237" cy="4132136"/>
          </a:xfrm>
        </p:spPr>
        <p:txBody>
          <a:bodyPr/>
          <a:lstStyle/>
          <a:p>
            <a:pPr marL="457200" lvl="0" indent="-457200">
              <a:buBlip>
                <a:blip r:embed="rId3"/>
              </a:buBlip>
              <a:defRPr/>
            </a:pPr>
            <a:r>
              <a:rPr lang="en-GB" b="1" dirty="0" err="1">
                <a:solidFill>
                  <a:schemeClr val="accent2"/>
                </a:solidFill>
              </a:rPr>
              <a:t>Opciones</a:t>
            </a:r>
            <a:r>
              <a:rPr lang="en-GB" b="1" dirty="0">
                <a:solidFill>
                  <a:schemeClr val="accent2"/>
                </a:solidFill>
              </a:rPr>
              <a:t> de </a:t>
            </a:r>
            <a:r>
              <a:rPr lang="en-GB" b="1" dirty="0" err="1">
                <a:solidFill>
                  <a:schemeClr val="accent2"/>
                </a:solidFill>
              </a:rPr>
              <a:t>donación</a:t>
            </a:r>
            <a:r>
              <a:rPr lang="en-GB" b="1" dirty="0">
                <a:solidFill>
                  <a:schemeClr val="accent2"/>
                </a:solidFill>
              </a:rPr>
              <a:t> flexibles:</a:t>
            </a:r>
          </a:p>
          <a:p>
            <a:pPr marL="0" lvl="0" indent="0">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lvl="0" indent="-457200">
              <a:buClr>
                <a:schemeClr val="accent2"/>
              </a:buClr>
              <a:buFont typeface="Arial" panose="020B0604020202020204" pitchFamily="34" charset="0"/>
              <a:buChar char="•"/>
              <a:defRPr/>
            </a:pPr>
            <a:r>
              <a:rPr lang="en-GB" dirty="0" err="1"/>
              <a:t>Datos</a:t>
            </a:r>
            <a:r>
              <a:rPr lang="en-GB" dirty="0"/>
              <a:t> del </a:t>
            </a:r>
            <a:r>
              <a:rPr lang="en-GB" dirty="0" err="1"/>
              <a:t>informe</a:t>
            </a:r>
            <a:r>
              <a:rPr lang="en-GB" dirty="0"/>
              <a:t> </a:t>
            </a:r>
            <a:r>
              <a:rPr lang="en-GB" dirty="0" err="1"/>
              <a:t>anual</a:t>
            </a:r>
            <a:r>
              <a:rPr lang="en-GB" dirty="0"/>
              <a:t> de Classy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Why America Gives</a:t>
            </a: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r>
              <a:rPr lang="es-ES" dirty="0"/>
              <a:t>muestra que los donantes no solo están comenzando, sino completando más donaciones en sus dispositivos móviles que nunca. </a:t>
            </a:r>
          </a:p>
          <a:p>
            <a:pPr marL="457200" lvl="0" indent="-457200">
              <a:buClr>
                <a:schemeClr val="accent2"/>
              </a:buClr>
              <a:buFont typeface="Arial" panose="020B0604020202020204" pitchFamily="34" charset="0"/>
              <a:buChar char="•"/>
              <a:defRPr/>
            </a:pPr>
            <a:endParaRPr lang="en-GB" dirty="0">
              <a:latin typeface="Calibri" panose="020F0502020204030204"/>
            </a:endParaRPr>
          </a:p>
          <a:p>
            <a:pPr marL="457200" lvl="0" indent="-457200">
              <a:buClr>
                <a:schemeClr val="accent2"/>
              </a:buClr>
              <a:buFont typeface="Arial" panose="020B0604020202020204" pitchFamily="34" charset="0"/>
              <a:buChar char="•"/>
              <a:defRPr/>
            </a:pPr>
            <a:r>
              <a:rPr lang="es-ES" dirty="0"/>
              <a:t>También hay un creciente entusiasmo en torno a las donaciones a través de códigos QR, relojes inteligentes y dispositivos portátiles.</a:t>
            </a: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r>
              <a:rPr kumimoji="0" lang="en-GB" b="0" i="0" u="none" strike="noStrike" kern="1200" cap="none" spc="0" normalizeH="0" baseline="0" noProof="0" dirty="0">
                <a:ln>
                  <a:noFill/>
                </a:ln>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Cinco Tendencias de Recaudación de Fondos para Capitalizar en 2022
</a:t>
            </a:r>
            <a:endParaRPr lang="en-US" dirty="0"/>
          </a:p>
        </p:txBody>
      </p:sp>
    </p:spTree>
    <p:extLst>
      <p:ext uri="{BB962C8B-B14F-4D97-AF65-F5344CB8AC3E}">
        <p14:creationId xmlns:p14="http://schemas.microsoft.com/office/powerpoint/2010/main" val="266663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849521"/>
            <a:ext cx="10595237" cy="4132136"/>
          </a:xfrm>
        </p:spPr>
        <p:txBody>
          <a:bodyPr/>
          <a:lstStyle/>
          <a:p>
            <a:pPr marL="0" lvl="0" indent="0">
              <a:defRPr/>
            </a:pP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1</a:t>
            </a:r>
            <a:r>
              <a:rPr lang="es-ES" b="1" dirty="0">
                <a:solidFill>
                  <a:schemeClr val="accent2"/>
                </a:solidFill>
              </a:rPr>
              <a:t>. Opciones de donación flexibles:
</a:t>
            </a: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lvl="0" indent="-457200">
              <a:buClr>
                <a:schemeClr val="accent2"/>
              </a:buClr>
              <a:buFont typeface="Arial" panose="020B0604020202020204" pitchFamily="34" charset="0"/>
              <a:buChar char="•"/>
              <a:defRPr/>
            </a:pPr>
            <a:r>
              <a:rPr lang="es-ES" dirty="0"/>
              <a:t>Los donantes responderán bien a las opciones de donación flexibles, que incluyen:</a:t>
            </a: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r>
              <a:rPr kumimoji="0" lang="en-GB" b="0" i="0" u="none" strike="noStrike" kern="1200" cap="none" spc="0" normalizeH="0" baseline="0" noProof="0" dirty="0">
                <a:ln>
                  <a:noFill/>
                </a:ln>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Cinco Tendencias de Recaudación de Fondos para Capitalizar en 2022
</a:t>
            </a:r>
            <a:endParaRPr lang="en-US" dirty="0"/>
          </a:p>
        </p:txBody>
      </p:sp>
      <p:graphicFrame>
        <p:nvGraphicFramePr>
          <p:cNvPr id="2" name="Diagram 1">
            <a:extLst>
              <a:ext uri="{FF2B5EF4-FFF2-40B4-BE49-F238E27FC236}">
                <a16:creationId xmlns:a16="http://schemas.microsoft.com/office/drawing/2014/main" id="{CB713E03-99C5-5173-BF1E-3DE066216E8A}"/>
              </a:ext>
            </a:extLst>
          </p:cNvPr>
          <p:cNvGraphicFramePr/>
          <p:nvPr>
            <p:extLst>
              <p:ext uri="{D42A27DB-BD31-4B8C-83A1-F6EECF244321}">
                <p14:modId xmlns:p14="http://schemas.microsoft.com/office/powerpoint/2010/main" val="3902947792"/>
              </p:ext>
            </p:extLst>
          </p:nvPr>
        </p:nvGraphicFramePr>
        <p:xfrm>
          <a:off x="1074962" y="3624942"/>
          <a:ext cx="10042072" cy="15826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6691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389584CA-8895-43EE-A5F6-45427BC2947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5527BCA8-5116-4C07-87DE-5A2702452727}"/>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077117AC-B612-48FB-96F6-36CEF78C433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960731"/>
            <a:ext cx="10595237" cy="4132136"/>
          </a:xfrm>
        </p:spPr>
        <p:txBody>
          <a:bodyPr/>
          <a:lstStyle/>
          <a:p>
            <a:pPr marL="0" lvl="0" indent="0">
              <a:defRPr/>
            </a:pPr>
            <a:r>
              <a:rPr lang="es-ES" b="1" dirty="0">
                <a:solidFill>
                  <a:schemeClr val="accent2"/>
                </a:solidFill>
              </a:rPr>
              <a:t>2. Experiencias personalizadas de los donantes:
</a:t>
            </a: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lvl="0" indent="-457200">
              <a:buClr>
                <a:schemeClr val="accent2"/>
              </a:buClr>
              <a:buFont typeface="Arial" panose="020B0604020202020204" pitchFamily="34" charset="0"/>
              <a:buChar char="•"/>
              <a:defRPr/>
            </a:pPr>
            <a:r>
              <a:rPr lang="es-ES" dirty="0"/>
              <a:t>La personalización será fundamental para construir relaciones que resulten en bases de donantes leales. </a:t>
            </a:r>
          </a:p>
          <a:p>
            <a:pPr marL="457200" lvl="0" indent="-457200">
              <a:buClr>
                <a:schemeClr val="accent2"/>
              </a:buClr>
              <a:buFont typeface="Arial" panose="020B0604020202020204" pitchFamily="34" charset="0"/>
              <a:buChar char="•"/>
              <a:defRPr/>
            </a:pPr>
            <a:endParaRPr lang="es-ES" dirty="0"/>
          </a:p>
          <a:p>
            <a:pPr marL="457200" lvl="0" indent="-457200">
              <a:buClr>
                <a:schemeClr val="accent2"/>
              </a:buClr>
              <a:buFont typeface="Arial" panose="020B0604020202020204" pitchFamily="34" charset="0"/>
              <a:buChar char="•"/>
              <a:defRPr/>
            </a:pPr>
            <a:r>
              <a:rPr lang="es-ES" dirty="0"/>
              <a:t>Las interacciones sin fines de lucro con los partidarios deberán adaptarse de acuerdo con su etapa de vida, intención y preferencias de comunicación.</a:t>
            </a: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r>
              <a:rPr kumimoji="0" lang="en-GB" b="0" i="0" u="none" strike="noStrike" kern="1200" cap="none" spc="0" normalizeH="0" baseline="0" noProof="0" dirty="0">
                <a:ln>
                  <a:noFill/>
                </a:ln>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Cinco Tendencias de Recaudación de Fondos para Capitalizar en 2022
</a:t>
            </a:r>
            <a:endParaRPr lang="en-US" dirty="0"/>
          </a:p>
        </p:txBody>
      </p:sp>
    </p:spTree>
    <p:extLst>
      <p:ext uri="{BB962C8B-B14F-4D97-AF65-F5344CB8AC3E}">
        <p14:creationId xmlns:p14="http://schemas.microsoft.com/office/powerpoint/2010/main" val="19432755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38309"/>
            <a:ext cx="10595237" cy="4132136"/>
          </a:xfrm>
        </p:spPr>
        <p:txBody>
          <a:bodyPr/>
          <a:lstStyle/>
          <a:p>
            <a:pPr marL="0" lvl="0" indent="0">
              <a:defRPr/>
            </a:pPr>
            <a:r>
              <a:rPr lang="en-GB" b="1" dirty="0">
                <a:solidFill>
                  <a:schemeClr val="accent2"/>
                </a:solidFill>
              </a:rPr>
              <a:t>3. </a:t>
            </a:r>
            <a:r>
              <a:rPr lang="es-ES" b="1" dirty="0">
                <a:solidFill>
                  <a:schemeClr val="accent2"/>
                </a:solidFill>
              </a:rPr>
              <a:t>Eventos impulsados por la tecnología:
</a:t>
            </a: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lvl="0" indent="-457200">
              <a:buClr>
                <a:schemeClr val="accent2"/>
              </a:buClr>
              <a:buFont typeface="Arial" panose="020B0604020202020204" pitchFamily="34" charset="0"/>
              <a:buChar char="•"/>
              <a:defRPr/>
            </a:pPr>
            <a:r>
              <a:rPr lang="es-ES" dirty="0"/>
              <a:t>Los eventos híbridos en 2022 beneficiarán a los asistentes presenciales y virtuales con experiencias avanzadas impulsadas por la tecnología que toman lecciones de los muchos eventos virtuales organizados durante la pandemia.</a:t>
            </a:r>
          </a:p>
          <a:p>
            <a:pPr marL="457200" lvl="0" indent="-457200">
              <a:buClr>
                <a:schemeClr val="accent2"/>
              </a:buClr>
              <a:buFont typeface="Arial" panose="020B0604020202020204" pitchFamily="34" charset="0"/>
              <a:buChar char="•"/>
              <a:defRPr/>
            </a:pPr>
            <a:endParaRPr lang="es-ES" dirty="0"/>
          </a:p>
          <a:p>
            <a:pPr marL="457200" lvl="0" indent="-457200">
              <a:buClr>
                <a:schemeClr val="accent2"/>
              </a:buClr>
              <a:buFont typeface="Arial" panose="020B0604020202020204" pitchFamily="34" charset="0"/>
              <a:buChar char="•"/>
              <a:defRPr/>
            </a:pPr>
            <a:r>
              <a:rPr lang="es-ES" dirty="0"/>
              <a:t>Si las organizaciones sin fines de lucro son nacionales, el híbrido es una forma de mantenerse sin fricciones. Para las organizaciones locales, los eventos híbridos pueden abrir nuevas oportunidades para mejorar las relaciones con los donantes. Las experiencias impulsadas por la tecnología continuarán trayendo causas más allá de las fronteras físicas de sus ciudades.</a:t>
            </a: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r>
              <a:rPr kumimoji="0" lang="en-GB" b="0" i="0" u="none" strike="noStrike" kern="1200" cap="none" spc="0" normalizeH="0" baseline="0" noProof="0" dirty="0">
                <a:ln>
                  <a:noFill/>
                </a:ln>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63895"/>
            <a:ext cx="10595237" cy="803654"/>
          </a:xfrm>
        </p:spPr>
        <p:txBody>
          <a:bodyPr/>
          <a:lstStyle/>
          <a:p>
            <a:r>
              <a:rPr lang="es-ES" dirty="0"/>
              <a:t>Cinco Tendencias de Recaudación de Fondos para Capitalizar en 2022</a:t>
            </a:r>
            <a:endParaRPr lang="en-US" dirty="0"/>
          </a:p>
        </p:txBody>
      </p:sp>
    </p:spTree>
    <p:extLst>
      <p:ext uri="{BB962C8B-B14F-4D97-AF65-F5344CB8AC3E}">
        <p14:creationId xmlns:p14="http://schemas.microsoft.com/office/powerpoint/2010/main" val="407862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0" lvl="0" indent="0">
              <a:defRPr/>
            </a:pPr>
            <a:r>
              <a:rPr lang="en-GB" b="1" dirty="0">
                <a:solidFill>
                  <a:schemeClr val="accent2"/>
                </a:solidFill>
              </a:rPr>
              <a:t>4. </a:t>
            </a:r>
            <a:r>
              <a:rPr lang="en-GB" b="1" dirty="0" err="1">
                <a:solidFill>
                  <a:schemeClr val="accent2"/>
                </a:solidFill>
              </a:rPr>
              <a:t>Donaciones</a:t>
            </a:r>
            <a:r>
              <a:rPr lang="en-GB" b="1" dirty="0">
                <a:solidFill>
                  <a:schemeClr val="accent2"/>
                </a:solidFill>
              </a:rPr>
              <a:t> </a:t>
            </a:r>
            <a:r>
              <a:rPr lang="en-GB" b="1" dirty="0" err="1">
                <a:solidFill>
                  <a:schemeClr val="accent2"/>
                </a:solidFill>
              </a:rPr>
              <a:t>recurrentes</a:t>
            </a:r>
            <a:r>
              <a:rPr lang="en-GB" b="1" dirty="0">
                <a:solidFill>
                  <a:schemeClr val="accent2"/>
                </a:solidFill>
              </a:rPr>
              <a:t> </a:t>
            </a:r>
            <a:r>
              <a:rPr lang="en-GB" b="1" dirty="0" err="1">
                <a:solidFill>
                  <a:schemeClr val="accent2"/>
                </a:solidFill>
              </a:rPr>
              <a:t>avanzadas</a:t>
            </a:r>
            <a:r>
              <a:rPr lang="en-GB" b="1" dirty="0">
                <a:solidFill>
                  <a:schemeClr val="accent2"/>
                </a:solidFill>
              </a:rPr>
              <a:t>:
</a:t>
            </a: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lvl="0" indent="-457200">
              <a:buClr>
                <a:schemeClr val="accent2"/>
              </a:buClr>
              <a:buFont typeface="Arial" panose="020B0604020202020204" pitchFamily="34" charset="0"/>
              <a:buChar char="•"/>
              <a:defRPr/>
            </a:pPr>
            <a:r>
              <a:rPr lang="es-ES" dirty="0"/>
              <a:t>Las donaciones recurrentes ya son una herramienta valiosa para las organizaciones sin fines de lucro, ya que representan el 26% de los ingresos en línea para las organizaciones que recaudan más de $ 50 millones en volumen total de donaciones en </a:t>
            </a:r>
            <a:r>
              <a:rPr lang="es-ES" dirty="0" err="1"/>
              <a:t>Classy</a:t>
            </a:r>
            <a:r>
              <a:rPr lang="es-ES" dirty="0"/>
              <a:t>, como se señala en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The State of Modern Philanthropy</a:t>
            </a:r>
            <a:r>
              <a:rPr lang="en-GB" dirty="0"/>
              <a:t>. </a:t>
            </a:r>
          </a:p>
          <a:p>
            <a:pPr marL="457200" lvl="0" indent="-457200">
              <a:buClr>
                <a:schemeClr val="accent2"/>
              </a:buClr>
              <a:buFont typeface="Arial" panose="020B0604020202020204" pitchFamily="34" charset="0"/>
              <a:buChar char="•"/>
              <a:defRPr/>
            </a:pPr>
            <a:r>
              <a:rPr lang="es-ES" dirty="0"/>
              <a:t>Todavía hay más de $ 400 mil millones de donaciones fuera de línea que procesan las organizaciones sin fines de lucro, muchas de las cuales podrían transferirse en línea a través de programas de donaciones recurrentes para ahorrar tiempo y recursos.
</a:t>
            </a:r>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60551"/>
            <a:ext cx="10595237" cy="803654"/>
          </a:xfrm>
        </p:spPr>
        <p:txBody>
          <a:bodyPr/>
          <a:lstStyle/>
          <a:p>
            <a:r>
              <a:rPr lang="es-ES" dirty="0"/>
              <a:t>Cinco Tendencias de Recaudación de Fondos para Capitalizar en 2022</a:t>
            </a:r>
            <a:endParaRPr lang="en-US" dirty="0"/>
          </a:p>
        </p:txBody>
      </p:sp>
    </p:spTree>
    <p:extLst>
      <p:ext uri="{BB962C8B-B14F-4D97-AF65-F5344CB8AC3E}">
        <p14:creationId xmlns:p14="http://schemas.microsoft.com/office/powerpoint/2010/main" val="106678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862340"/>
            <a:ext cx="10595237" cy="4132136"/>
          </a:xfrm>
        </p:spPr>
        <p:txBody>
          <a:bodyPr/>
          <a:lstStyle/>
          <a:p>
            <a:pPr marL="0" lvl="0" indent="0">
              <a:defRPr/>
            </a:pPr>
            <a:r>
              <a:rPr lang="es-ES" b="1" dirty="0">
                <a:solidFill>
                  <a:schemeClr val="accent2"/>
                </a:solidFill>
              </a:rPr>
              <a:t>4. Donaciones recurrentes avanzadas:
</a:t>
            </a: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lvl="0" indent="-457200">
              <a:buClr>
                <a:schemeClr val="accent2"/>
              </a:buClr>
              <a:buFont typeface="Arial" panose="020B0604020202020204" pitchFamily="34" charset="0"/>
              <a:buChar char="•"/>
              <a:defRPr/>
            </a:pPr>
            <a:r>
              <a:rPr lang="es-ES" dirty="0"/>
              <a:t>La tecnología es simple, y el impacto de solo un puñado de donaciones recurrentes realizadas, rastreadas y nutridas en línea puede significar ingresos sostenibles para los próximos años sin requerir recursos adicionales.</a:t>
            </a: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r>
              <a:rPr kumimoji="0" lang="en-GB" b="0" i="0" u="none" strike="noStrike" kern="1200" cap="none" spc="0" normalizeH="0" baseline="0" noProof="0" dirty="0">
                <a:ln>
                  <a:noFill/>
                </a:ln>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60551"/>
            <a:ext cx="10595237" cy="803654"/>
          </a:xfrm>
        </p:spPr>
        <p:txBody>
          <a:bodyPr/>
          <a:lstStyle/>
          <a:p>
            <a:r>
              <a:rPr lang="es-ES" dirty="0"/>
              <a:t>Cinco Tendencias de Recaudación de Fondos para Capitalizar en 2022</a:t>
            </a:r>
            <a:endParaRPr lang="en-US" dirty="0"/>
          </a:p>
        </p:txBody>
      </p:sp>
    </p:spTree>
    <p:extLst>
      <p:ext uri="{BB962C8B-B14F-4D97-AF65-F5344CB8AC3E}">
        <p14:creationId xmlns:p14="http://schemas.microsoft.com/office/powerpoint/2010/main" val="2539028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65257"/>
            <a:ext cx="10595237" cy="3995028"/>
          </a:xfrm>
        </p:spPr>
        <p:txBody>
          <a:bodyPr/>
          <a:lstStyle/>
          <a:p>
            <a:pPr marL="342900" indent="-342900">
              <a:buBlip>
                <a:blip r:embed="rId2"/>
              </a:buBlip>
            </a:pPr>
            <a:r>
              <a:rPr lang="en-GB" b="1" dirty="0" err="1">
                <a:solidFill>
                  <a:schemeClr val="accent2"/>
                </a:solidFill>
              </a:rPr>
              <a:t>Objetivos</a:t>
            </a:r>
            <a:r>
              <a:rPr lang="en-GB" b="1" dirty="0">
                <a:solidFill>
                  <a:schemeClr val="accent2"/>
                </a:solidFill>
              </a:rPr>
              <a:t> de </a:t>
            </a:r>
            <a:r>
              <a:rPr lang="en-GB" b="1" dirty="0" err="1">
                <a:solidFill>
                  <a:schemeClr val="accent2"/>
                </a:solidFill>
              </a:rPr>
              <a:t>Instrucción</a:t>
            </a:r>
            <a:r>
              <a:rPr lang="en-GB" b="1" dirty="0">
                <a:solidFill>
                  <a:schemeClr val="accent2"/>
                </a:solidFill>
              </a:rPr>
              <a:t>:</a:t>
            </a:r>
          </a:p>
          <a:p>
            <a:pPr marL="0" indent="0">
              <a:buClr>
                <a:schemeClr val="accent2"/>
              </a:buClr>
            </a:pPr>
            <a:endParaRPr lang="en-GB" dirty="0"/>
          </a:p>
          <a:p>
            <a:pPr marL="342900" indent="-342900">
              <a:buClr>
                <a:schemeClr val="accent2"/>
              </a:buClr>
              <a:buFont typeface="Arial" panose="020B0604020202020204" pitchFamily="34" charset="0"/>
              <a:buChar char="•"/>
            </a:pPr>
            <a:r>
              <a:rPr lang="es-ES" dirty="0"/>
              <a:t>A los estudiantes se les enseñarán los pasos para escribir un Caso de apoyo.</a:t>
            </a:r>
          </a:p>
          <a:p>
            <a:pPr marL="342900" indent="-342900">
              <a:buClr>
                <a:schemeClr val="accent2"/>
              </a:buClr>
              <a:buFont typeface="Arial" panose="020B0604020202020204" pitchFamily="34" charset="0"/>
              <a:buChar char="•"/>
            </a:pPr>
            <a:endParaRPr lang="es-ES" dirty="0"/>
          </a:p>
          <a:p>
            <a:pPr marL="342900" indent="-342900">
              <a:buClr>
                <a:schemeClr val="accent2"/>
              </a:buClr>
              <a:buFont typeface="Arial" panose="020B0604020202020204" pitchFamily="34" charset="0"/>
              <a:buChar char="•"/>
            </a:pPr>
            <a:r>
              <a:rPr lang="es-ES" dirty="0"/>
              <a:t>A los estudiantes se les enseñará la "combinación de financiación". </a:t>
            </a:r>
          </a:p>
          <a:p>
            <a:pPr marL="342900" indent="-342900">
              <a:buClr>
                <a:schemeClr val="accent2"/>
              </a:buClr>
              <a:buFont typeface="Arial" panose="020B0604020202020204" pitchFamily="34" charset="0"/>
              <a:buChar char="•"/>
            </a:pPr>
            <a:endParaRPr lang="es-ES" dirty="0"/>
          </a:p>
          <a:p>
            <a:pPr marL="342900" indent="-342900">
              <a:buClr>
                <a:schemeClr val="accent2"/>
              </a:buClr>
              <a:buFont typeface="Arial" panose="020B0604020202020204" pitchFamily="34" charset="0"/>
              <a:buChar char="•"/>
            </a:pPr>
            <a:r>
              <a:rPr lang="es-ES" dirty="0"/>
              <a:t>A los estudiantes se les enseñarán los conceptos básicos del capital de riesgo, los </a:t>
            </a:r>
            <a:r>
              <a:rPr lang="es-ES" dirty="0" err="1"/>
              <a:t>business</a:t>
            </a:r>
            <a:r>
              <a:rPr lang="es-ES" dirty="0"/>
              <a:t> </a:t>
            </a:r>
            <a:r>
              <a:rPr lang="es-ES" dirty="0" err="1"/>
              <a:t>angels</a:t>
            </a:r>
            <a:r>
              <a:rPr lang="es-ES" dirty="0"/>
              <a:t> y cómo estos conceptos pueden beneficiar a las ONG.</a:t>
            </a:r>
            <a:endParaRPr lang="en-GB" dirty="0"/>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Objetivos de Instrucción y Aprendizaje
</a:t>
            </a:r>
            <a:endParaRPr lang="en-US" dirty="0"/>
          </a:p>
        </p:txBody>
      </p:sp>
    </p:spTree>
    <p:extLst>
      <p:ext uri="{BB962C8B-B14F-4D97-AF65-F5344CB8AC3E}">
        <p14:creationId xmlns:p14="http://schemas.microsoft.com/office/powerpoint/2010/main" val="42353706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874697"/>
            <a:ext cx="10595237" cy="4132136"/>
          </a:xfrm>
        </p:spPr>
        <p:txBody>
          <a:bodyPr/>
          <a:lstStyle/>
          <a:p>
            <a:pPr marL="0" lvl="0" indent="0">
              <a:defRPr/>
            </a:pPr>
            <a:r>
              <a:rPr lang="es-ES" b="1" dirty="0">
                <a:solidFill>
                  <a:schemeClr val="accent2"/>
                </a:solidFill>
              </a:rPr>
              <a:t>5. Comunidad a través de donaciones en el lugar de trabajo:
</a:t>
            </a: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lvl="0" indent="-457200">
              <a:buClr>
                <a:schemeClr val="accent2"/>
              </a:buClr>
              <a:buFont typeface="Arial" panose="020B0604020202020204" pitchFamily="34" charset="0"/>
              <a:buChar char="•"/>
              <a:defRPr/>
            </a:pPr>
            <a:r>
              <a:rPr lang="es-ES" dirty="0"/>
              <a:t>Los programas de compromiso de los empleados y el mayor deseo de tener un impacto están llevando a las personas a buscar más propósito en su día a día.</a:t>
            </a:r>
          </a:p>
          <a:p>
            <a:pPr marL="457200" lvl="0" indent="-457200">
              <a:buClr>
                <a:schemeClr val="accent2"/>
              </a:buClr>
              <a:buFont typeface="Arial" panose="020B0604020202020204" pitchFamily="34" charset="0"/>
              <a:buChar char="•"/>
              <a:defRPr/>
            </a:pPr>
            <a:endParaRPr lang="es-ES" dirty="0"/>
          </a:p>
          <a:p>
            <a:pPr marL="457200" lvl="0" indent="-457200">
              <a:buClr>
                <a:schemeClr val="accent2"/>
              </a:buClr>
              <a:buFont typeface="Arial" panose="020B0604020202020204" pitchFamily="34" charset="0"/>
              <a:buChar char="•"/>
              <a:defRPr/>
            </a:pPr>
            <a:r>
              <a:rPr lang="es-ES" dirty="0"/>
              <a:t>Las organizaciones sin fines de lucro pueden cumplir con el momento llevando sus misiones a los lugares de trabajo sabiendo que es probable que los donantes descubran nuevas causas a través del boca a boca dentro de sus círculos cercanos.</a:t>
            </a: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r>
              <a:rPr kumimoji="0" lang="en-GB" b="0" i="0" u="none" strike="noStrike" kern="1200" cap="none" spc="0" normalizeH="0" baseline="0" noProof="0" dirty="0">
                <a:ln>
                  <a:noFill/>
                </a:ln>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60551"/>
            <a:ext cx="10595237" cy="803654"/>
          </a:xfrm>
        </p:spPr>
        <p:txBody>
          <a:bodyPr/>
          <a:lstStyle/>
          <a:p>
            <a:r>
              <a:rPr lang="es-ES" dirty="0"/>
              <a:t>Cinco Tendencias de Recaudación de Fondos para Capitalizar en 2022</a:t>
            </a:r>
            <a:endParaRPr lang="en-US" dirty="0"/>
          </a:p>
        </p:txBody>
      </p:sp>
    </p:spTree>
    <p:extLst>
      <p:ext uri="{BB962C8B-B14F-4D97-AF65-F5344CB8AC3E}">
        <p14:creationId xmlns:p14="http://schemas.microsoft.com/office/powerpoint/2010/main" val="31935770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s-ES" dirty="0"/>
              <a:t>"Haces lo que puedes durante todo el tiempo que puedes, y cuando finalmente no puedes, haces lo mejor. Retrocedes pero no te rindes".
</a:t>
            </a:r>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Chuck Yeager</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Person hiking on top of a mountain">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rotWithShape="1">
          <a:blip r:embed="rId2">
            <a:grayscl/>
          </a:blip>
          <a:srcRect l="26095" r="5379"/>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33945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lvl="0" indent="-342900">
              <a:buBlip>
                <a:blip r:embed="rId3"/>
              </a:buBlip>
              <a:defRPr/>
            </a:pPr>
            <a:r>
              <a:rPr lang="es-ES" b="1" dirty="0">
                <a:solidFill>
                  <a:schemeClr val="accent2"/>
                </a:solidFill>
                <a:latin typeface="Calibri" panose="020F0502020204030204"/>
              </a:rPr>
              <a:t> ¿Por qué es importante la recaudación de fondos digital para las organizaciones sin fines de lucro?</a:t>
            </a:r>
            <a:endParaRPr lang="es-ES" dirty="0"/>
          </a:p>
          <a:p>
            <a:pPr marL="0" lvl="0" indent="0">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342900" lvl="0" indent="-342900">
              <a:buClr>
                <a:schemeClr val="accent2"/>
              </a:buClr>
              <a:buFont typeface="Arial" panose="020B0604020202020204" pitchFamily="34" charset="0"/>
              <a:buChar char="•"/>
              <a:defRPr/>
            </a:pPr>
            <a:r>
              <a:rPr lang="es-ES" dirty="0"/>
              <a:t>La recaudación de fondos digital le permitirá a tu organización expandir su participación más allá de los límites geográficos, crear relaciones con nuevos interesados, aumentar su popularidad y recaudar fondos para campañas.</a:t>
            </a: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Recaudación de Fondos Digital: un Curso Intensivo
</a:t>
            </a:r>
            <a:endParaRPr lang="en-US" dirty="0"/>
          </a:p>
        </p:txBody>
      </p:sp>
    </p:spTree>
    <p:extLst>
      <p:ext uri="{BB962C8B-B14F-4D97-AF65-F5344CB8AC3E}">
        <p14:creationId xmlns:p14="http://schemas.microsoft.com/office/powerpoint/2010/main" val="18847529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lvl="0" indent="-342900">
              <a:buBlip>
                <a:blip r:embed="rId3"/>
              </a:buBlip>
              <a:defRPr/>
            </a:pPr>
            <a:r>
              <a:rPr lang="es-ES" b="1" dirty="0">
                <a:solidFill>
                  <a:schemeClr val="accent2"/>
                </a:solidFill>
              </a:rPr>
              <a:t> ¿Por qué es importante la recaudación de fondos digital para las organizaciones sin fines de lucro?</a:t>
            </a:r>
            <a:endParaRPr lang="es-ES" dirty="0"/>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342900" lvl="0" indent="-342900">
              <a:buClr>
                <a:schemeClr val="accent2"/>
              </a:buClr>
              <a:buFont typeface="Arial" panose="020B0604020202020204" pitchFamily="34" charset="0"/>
              <a:buChar char="•"/>
              <a:defRPr/>
            </a:pPr>
            <a:r>
              <a:rPr lang="es-ES" dirty="0"/>
              <a:t>Desde la perspectiva de los donantes, la recaudación de fondos digital proporciona formas únicas y convenientes de apoyar las misiones caritativas que les interesan. ¡Atrás quedaron los días en que un donante solo podía entregar sus donaciones en efectivo o con cheque!</a:t>
            </a:r>
          </a:p>
          <a:p>
            <a:pPr marL="342900" lvl="0" indent="-342900">
              <a:buClr>
                <a:schemeClr val="accent2"/>
              </a:buClr>
              <a:buFont typeface="Arial" panose="020B0604020202020204" pitchFamily="34" charset="0"/>
              <a:buChar char="•"/>
              <a:defRPr/>
            </a:pPr>
            <a:endParaRPr lang="en-GB" dirty="0">
              <a:solidFill>
                <a:prstClr val="black"/>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b="1" i="0" u="none" strike="noStrike" kern="1200" cap="none" spc="0" normalizeH="0" baseline="0" noProof="0" dirty="0" err="1">
                <a:ln>
                  <a:noFill/>
                </a:ln>
                <a:solidFill>
                  <a:prstClr val="black"/>
                </a:solidFill>
                <a:effectLst/>
                <a:uLnTx/>
                <a:uFillTx/>
                <a:latin typeface="Calibri" panose="020F0502020204030204"/>
                <a:ea typeface="+mn-ea"/>
                <a:cs typeface="+mn-cs"/>
              </a:rPr>
              <a:t>Lectura</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https://cornershopcreative.com/blog/digital-fundraising/#crashcourse</a:t>
            </a: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Recaudación de Fondos Digital: un Curso Intensivo
</a:t>
            </a:r>
            <a:endParaRPr lang="en-US" dirty="0"/>
          </a:p>
        </p:txBody>
      </p:sp>
    </p:spTree>
    <p:extLst>
      <p:ext uri="{BB962C8B-B14F-4D97-AF65-F5344CB8AC3E}">
        <p14:creationId xmlns:p14="http://schemas.microsoft.com/office/powerpoint/2010/main" val="390205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lvl="0" indent="-342900">
              <a:buBlip>
                <a:blip r:embed="rId3"/>
              </a:buBlip>
              <a:defRPr/>
            </a:pPr>
            <a:r>
              <a:rPr lang="es-ES" b="1" dirty="0">
                <a:solidFill>
                  <a:schemeClr val="accent2"/>
                </a:solidFill>
              </a:rPr>
              <a:t> Tendencias de Recaudación de Fondos Digitales a Tener en Cuenta</a:t>
            </a:r>
          </a:p>
          <a:p>
            <a:pPr marL="0" lvl="0" indent="0">
              <a:defRPr/>
            </a:pPr>
            <a:endParaRPr lang="en-GB" b="1" dirty="0">
              <a:solidFill>
                <a:schemeClr val="accent2"/>
              </a:solidFill>
            </a:endParaRPr>
          </a:p>
          <a:p>
            <a:pPr marL="342900" lvl="0" indent="-342900">
              <a:buClr>
                <a:schemeClr val="accent2"/>
              </a:buClr>
              <a:buFont typeface="Arial" panose="020B0604020202020204" pitchFamily="34" charset="0"/>
              <a:buChar char="•"/>
              <a:defRPr/>
            </a:pPr>
            <a:r>
              <a:rPr lang="en-GB" u="sng" dirty="0"/>
              <a:t>Publicidad </a:t>
            </a:r>
            <a:r>
              <a:rPr lang="en-GB" u="sng" dirty="0" err="1"/>
              <a:t>en</a:t>
            </a:r>
            <a:r>
              <a:rPr lang="en-GB" u="sng" dirty="0"/>
              <a:t> redes </a:t>
            </a:r>
            <a:r>
              <a:rPr lang="en-GB" u="sng" dirty="0" err="1"/>
              <a:t>sociales</a:t>
            </a:r>
            <a:r>
              <a:rPr lang="en-GB" u="sng" dirty="0"/>
              <a:t>:</a:t>
            </a:r>
            <a:endParaRPr kumimoji="0" lang="en-GB"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Recaudación de Fondos Digital: un Curso Intensivo
</a:t>
            </a:r>
            <a:endParaRPr lang="en-US" dirty="0"/>
          </a:p>
        </p:txBody>
      </p:sp>
      <p:graphicFrame>
        <p:nvGraphicFramePr>
          <p:cNvPr id="2" name="Diagram 1">
            <a:extLst>
              <a:ext uri="{FF2B5EF4-FFF2-40B4-BE49-F238E27FC236}">
                <a16:creationId xmlns:a16="http://schemas.microsoft.com/office/drawing/2014/main" id="{9F6868F5-7C2F-5388-B8CF-249F1F3F420D}"/>
              </a:ext>
            </a:extLst>
          </p:cNvPr>
          <p:cNvGraphicFramePr/>
          <p:nvPr>
            <p:extLst>
              <p:ext uri="{D42A27DB-BD31-4B8C-83A1-F6EECF244321}">
                <p14:modId xmlns:p14="http://schemas.microsoft.com/office/powerpoint/2010/main" val="665039989"/>
              </p:ext>
            </p:extLst>
          </p:nvPr>
        </p:nvGraphicFramePr>
        <p:xfrm>
          <a:off x="2032000" y="3510643"/>
          <a:ext cx="8128000" cy="20725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862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A4246C51-F2BD-47EC-A689-144DE7A886D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8D62BDB7-4584-4537-93A0-BCFA98136EE6}"/>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E3C96E50-BE4C-41C4-AC18-E4E44561ED5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A2E7BB03-D843-435E-BC9F-1A938B629C2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lvl="0" indent="-342900">
              <a:buBlip>
                <a:blip r:embed="rId3"/>
              </a:buBlip>
              <a:defRPr/>
            </a:pPr>
            <a:r>
              <a:rPr lang="es-ES" b="1" dirty="0">
                <a:solidFill>
                  <a:schemeClr val="accent2"/>
                </a:solidFill>
              </a:rPr>
              <a:t> Tendencias de Recaudación de Fondos Digitales a Tener en Cuenta</a:t>
            </a: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b="0" i="0" u="sng" strike="noStrike" kern="1200" cap="none" spc="0" normalizeH="0" baseline="0" noProof="0" dirty="0">
                <a:ln>
                  <a:noFill/>
                </a:ln>
                <a:effectLst/>
                <a:uLnTx/>
                <a:uFillTx/>
                <a:latin typeface="Calibri" panose="020F0502020204030204"/>
                <a:ea typeface="+mn-ea"/>
                <a:cs typeface="+mn-cs"/>
              </a:rPr>
              <a:t>Google Grants</a:t>
            </a: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342900" lvl="0" indent="-342900">
              <a:buClr>
                <a:schemeClr val="accent2"/>
              </a:buClr>
              <a:buFont typeface="Calibri" panose="020F0502020204030204" pitchFamily="34" charset="0"/>
              <a:buChar char="‒"/>
              <a:defRPr/>
            </a:pPr>
            <a:r>
              <a:rPr lang="es-ES" dirty="0"/>
              <a:t>Cada vez que realiza una búsqueda en Google, los primeros resultados proporcionados se distinguen como anuncios pagados. 
Y aunque Google generalmente vende ese espacio publicitario premium, están dispuestos a donar bienes raíces de primera calidad en el SERP (o página de resultados del motor de búsqueda) a organizaciones sin fines de lucro a través de su programa caritativo llamado Google </a:t>
            </a:r>
            <a:r>
              <a:rPr lang="es-ES" dirty="0" err="1"/>
              <a:t>Grants</a:t>
            </a:r>
            <a:r>
              <a:rPr lang="es-ES" dirty="0"/>
              <a:t>.</a:t>
            </a: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Recaudación de Fondos Digital: un Curso Intensivo
</a:t>
            </a:r>
            <a:endParaRPr lang="en-US" dirty="0"/>
          </a:p>
        </p:txBody>
      </p:sp>
    </p:spTree>
    <p:extLst>
      <p:ext uri="{BB962C8B-B14F-4D97-AF65-F5344CB8AC3E}">
        <p14:creationId xmlns:p14="http://schemas.microsoft.com/office/powerpoint/2010/main" val="326925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lvl="0" indent="-342900">
              <a:buBlip>
                <a:blip r:embed="rId3"/>
              </a:buBlip>
              <a:defRPr/>
            </a:pPr>
            <a:r>
              <a:rPr lang="es-ES" b="1" dirty="0">
                <a:solidFill>
                  <a:schemeClr val="accent2"/>
                </a:solidFill>
              </a:rPr>
              <a:t> Tendencias de recaudación de fondos digitales a tener en cuenta</a:t>
            </a: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b="0" i="0" u="sng" strike="noStrike" kern="1200" cap="none" spc="0" normalizeH="0" baseline="0" noProof="0" dirty="0">
                <a:ln>
                  <a:noFill/>
                </a:ln>
                <a:effectLst/>
                <a:uLnTx/>
                <a:uFillTx/>
                <a:latin typeface="Calibri" panose="020F0502020204030204"/>
                <a:ea typeface="+mn-ea"/>
                <a:cs typeface="+mn-cs"/>
              </a:rPr>
              <a:t>Crowdfunding para fines no </a:t>
            </a:r>
            <a:r>
              <a:rPr kumimoji="0" lang="en-GB" b="0" i="0" u="sng" strike="noStrike" kern="1200" cap="none" spc="0" normalizeH="0" baseline="0" noProof="0" dirty="0" err="1">
                <a:ln>
                  <a:noFill/>
                </a:ln>
                <a:effectLst/>
                <a:uLnTx/>
                <a:uFillTx/>
                <a:latin typeface="Calibri" panose="020F0502020204030204"/>
                <a:ea typeface="+mn-ea"/>
                <a:cs typeface="+mn-cs"/>
              </a:rPr>
              <a:t>lucrativos</a:t>
            </a:r>
            <a:endParaRPr kumimoji="0" lang="en-GB" b="0"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342900" lvl="0" indent="-342900">
              <a:buClr>
                <a:schemeClr val="accent2"/>
              </a:buClr>
              <a:buFont typeface="Calibri" panose="020F0502020204030204" pitchFamily="34" charset="0"/>
              <a:buChar char="‒"/>
              <a:defRPr/>
            </a:pPr>
            <a:r>
              <a:rPr lang="es-ES" dirty="0"/>
              <a:t>Las campañas de crowdfunding utilizan el poder de las redes sociales y el intercambio entre pares para recolectar una gran cantidad de donaciones más pequeñas de una amplia gama de partidarios.</a:t>
            </a: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Recaudación de Fondos Digital: un Curso Intensivo
</a:t>
            </a:r>
            <a:endParaRPr lang="en-US" dirty="0"/>
          </a:p>
        </p:txBody>
      </p:sp>
    </p:spTree>
    <p:extLst>
      <p:ext uri="{BB962C8B-B14F-4D97-AF65-F5344CB8AC3E}">
        <p14:creationId xmlns:p14="http://schemas.microsoft.com/office/powerpoint/2010/main" val="245001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lvl="0" indent="-342900">
              <a:buBlip>
                <a:blip r:embed="rId3"/>
              </a:buBlip>
              <a:defRPr/>
            </a:pPr>
            <a:r>
              <a:rPr lang="es-ES" b="1" dirty="0">
                <a:solidFill>
                  <a:schemeClr val="accent2"/>
                </a:solidFill>
              </a:rPr>
              <a:t> Tendencias de recaudación de fondos digitales a tener en cuenta</a:t>
            </a: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342900" lvl="0" indent="-342900">
              <a:buClr>
                <a:schemeClr val="accent2"/>
              </a:buClr>
              <a:buFont typeface="Arial" panose="020B0604020202020204" pitchFamily="34" charset="0"/>
              <a:buChar char="•"/>
              <a:defRPr/>
            </a:pPr>
            <a:r>
              <a:rPr lang="en-GB" u="sng" dirty="0" err="1"/>
              <a:t>Campañas</a:t>
            </a:r>
            <a:r>
              <a:rPr lang="en-GB" u="sng" dirty="0"/>
              <a:t> de </a:t>
            </a:r>
            <a:r>
              <a:rPr lang="en-GB" u="sng" dirty="0" err="1"/>
              <a:t>tarjetas</a:t>
            </a:r>
            <a:r>
              <a:rPr lang="en-GB" u="sng" dirty="0"/>
              <a:t> </a:t>
            </a:r>
            <a:r>
              <a:rPr lang="en-GB" u="sng" dirty="0" err="1"/>
              <a:t>electrónicas</a:t>
            </a:r>
            <a:r>
              <a:rPr lang="en-GB" u="sng" dirty="0"/>
              <a:t> (ecards)</a:t>
            </a:r>
          </a:p>
          <a:p>
            <a:pPr marL="342900" lvl="0" indent="-342900">
              <a:buClr>
                <a:schemeClr val="accent2"/>
              </a:buClr>
              <a:buFont typeface="Arial" panose="020B0604020202020204" pitchFamily="34" charset="0"/>
              <a:buChar char="•"/>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342900" lvl="0" indent="-342900">
              <a:buClr>
                <a:schemeClr val="accent2"/>
              </a:buClr>
              <a:buFont typeface="Calibri" panose="020F0502020204030204" pitchFamily="34" charset="0"/>
              <a:buChar char="‒"/>
              <a:defRPr/>
            </a:pPr>
            <a:r>
              <a:rPr kumimoji="0" lang="en-GB" b="0" i="0" u="none" strike="noStrike" kern="1200" cap="none" spc="0" normalizeH="0" baseline="0" noProof="0" dirty="0">
                <a:ln>
                  <a:noFill/>
                </a:ln>
                <a:effectLst/>
                <a:uLnTx/>
                <a:uFillTx/>
                <a:latin typeface="Calibri" panose="020F0502020204030204"/>
                <a:ea typeface="+mn-ea"/>
                <a:cs typeface="+mn-cs"/>
              </a:rPr>
              <a:t>Para </a:t>
            </a:r>
            <a:r>
              <a:rPr kumimoji="0" lang="en-GB" b="0" i="0" u="none" strike="noStrike" kern="1200" cap="none" spc="0" normalizeH="0" baseline="0" noProof="0" dirty="0" err="1">
                <a:ln>
                  <a:noFill/>
                </a:ln>
                <a:effectLst/>
                <a:uLnTx/>
                <a:uFillTx/>
                <a:latin typeface="Calibri" panose="020F0502020204030204"/>
                <a:ea typeface="+mn-ea"/>
                <a:cs typeface="+mn-cs"/>
              </a:rPr>
              <a:t>una</a:t>
            </a:r>
            <a:r>
              <a:rPr kumimoji="0" lang="en-GB" b="0" i="0" u="none" strike="noStrike" kern="1200" cap="none" spc="0" normalizeH="0" baseline="0" noProof="0" dirty="0">
                <a:ln>
                  <a:noFill/>
                </a:ln>
                <a:effectLst/>
                <a:uLnTx/>
                <a:uFillTx/>
                <a:latin typeface="Calibri" panose="020F0502020204030204"/>
                <a:ea typeface="+mn-ea"/>
                <a:cs typeface="+mn-cs"/>
              </a:rPr>
              <a:t> </a:t>
            </a:r>
            <a:r>
              <a:rPr kumimoji="0" lang="en-GB" b="0" i="0" u="sng"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campaña</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de </a:t>
            </a:r>
            <a:r>
              <a:rPr kumimoji="0" lang="en-GB" b="0" i="0" u="sng"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eCard</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sin fines de </a:t>
            </a:r>
            <a:r>
              <a:rPr kumimoji="0" lang="en-GB" b="0" i="0" u="sng"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lucro</a:t>
            </a:r>
            <a:r>
              <a:rPr kumimoji="0" lang="en-GB" b="0" i="0" u="none" strike="noStrike" kern="1200" cap="none" spc="0" normalizeH="0" baseline="0" noProof="0" dirty="0">
                <a:ln>
                  <a:noFill/>
                </a:ln>
                <a:effectLst/>
                <a:uLnTx/>
                <a:uFillTx/>
                <a:latin typeface="Calibri" panose="020F0502020204030204"/>
                <a:ea typeface="+mn-ea"/>
                <a:cs typeface="+mn-cs"/>
              </a:rPr>
              <a:t>, </a:t>
            </a:r>
            <a:r>
              <a:rPr lang="es-ES" noProof="0" dirty="0"/>
              <a:t>e</a:t>
            </a:r>
            <a:r>
              <a:rPr lang="es-ES" dirty="0"/>
              <a:t>l objetivo es proporcionar a sus seguidores la oportunidad de compartir su amor por el trabajo de su organización con sus propias redes personales. </a:t>
            </a: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5"/>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5"/>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Recaudación de Fondos Digital: un Curso Intensivo
</a:t>
            </a:r>
            <a:endParaRPr lang="en-US" dirty="0"/>
          </a:p>
        </p:txBody>
      </p:sp>
    </p:spTree>
    <p:extLst>
      <p:ext uri="{BB962C8B-B14F-4D97-AF65-F5344CB8AC3E}">
        <p14:creationId xmlns:p14="http://schemas.microsoft.com/office/powerpoint/2010/main" val="178083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0" i="0" u="none" strike="noStrike" kern="1200" cap="none" spc="0" normalizeH="0" baseline="0" noProof="0" dirty="0">
                <a:ln>
                  <a:noFill/>
                </a:ln>
                <a:effectLst/>
                <a:uLnTx/>
                <a:uFillTx/>
                <a:latin typeface="Calibri" panose="020F0502020204030204"/>
                <a:ea typeface="+mn-ea"/>
                <a:cs typeface="+mn-cs"/>
              </a:rPr>
              <a:t> </a:t>
            </a:r>
            <a:r>
              <a:rPr kumimoji="0" lang="en-GB" b="0" i="0" u="none" strike="noStrike" kern="1200" cap="none" spc="0" normalizeH="0" baseline="0" noProof="0" dirty="0" err="1">
                <a:ln>
                  <a:noFill/>
                </a:ln>
                <a:effectLst/>
                <a:uLnTx/>
                <a:uFillTx/>
                <a:latin typeface="Calibri" panose="020F0502020204030204"/>
                <a:ea typeface="+mn-ea"/>
                <a:cs typeface="+mn-cs"/>
              </a:rPr>
              <a:t>Ejemplo</a:t>
            </a:r>
            <a:r>
              <a:rPr kumimoji="0" lang="en-GB" b="0" i="0" u="none" strike="noStrike" kern="1200" cap="none" spc="0" normalizeH="0" baseline="0" noProof="0" dirty="0">
                <a:ln>
                  <a:noFill/>
                </a:ln>
                <a:effectLst/>
                <a:uLnTx/>
                <a:uFillTx/>
                <a:latin typeface="Calibri" panose="020F0502020204030204"/>
                <a:ea typeface="+mn-ea"/>
                <a:cs typeface="+mn-cs"/>
              </a:rPr>
              <a:t> </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Google Grants</a:t>
            </a: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Recaudación de Fondos Digital: un Curso Intensivo
</a:t>
            </a:r>
            <a:endParaRPr lang="en-US" dirty="0"/>
          </a:p>
        </p:txBody>
      </p:sp>
      <p:pic>
        <p:nvPicPr>
          <p:cNvPr id="6" name="Picture 5">
            <a:extLst>
              <a:ext uri="{FF2B5EF4-FFF2-40B4-BE49-F238E27FC236}">
                <a16:creationId xmlns:a16="http://schemas.microsoft.com/office/drawing/2014/main" id="{71A91353-5D70-CA5C-0DAA-4D4C86BE210F}"/>
              </a:ext>
            </a:extLst>
          </p:cNvPr>
          <p:cNvPicPr/>
          <p:nvPr/>
        </p:nvPicPr>
        <p:blipFill rotWithShape="1">
          <a:blip r:embed="rId5"/>
          <a:srcRect l="4184" t="6437" r="3949" b="7120"/>
          <a:stretch/>
        </p:blipFill>
        <p:spPr>
          <a:xfrm>
            <a:off x="798381" y="2334985"/>
            <a:ext cx="10123714" cy="3380015"/>
          </a:xfrm>
          <a:prstGeom prst="rect">
            <a:avLst/>
          </a:prstGeom>
        </p:spPr>
      </p:pic>
    </p:spTree>
    <p:extLst>
      <p:ext uri="{BB962C8B-B14F-4D97-AF65-F5344CB8AC3E}">
        <p14:creationId xmlns:p14="http://schemas.microsoft.com/office/powerpoint/2010/main" val="348473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lvl="0" indent="-342900">
              <a:buBlip>
                <a:blip r:embed="rId3"/>
              </a:buBlip>
              <a:defRPr/>
            </a:pPr>
            <a:r>
              <a:rPr lang="es-ES" dirty="0"/>
              <a:t> </a:t>
            </a:r>
            <a:r>
              <a:rPr lang="es-ES" b="1" dirty="0">
                <a:solidFill>
                  <a:schemeClr val="accent2"/>
                </a:solidFill>
                <a:latin typeface="Calibri" panose="020F0502020204030204"/>
              </a:rPr>
              <a:t>Ideas de Recaudación de Fondos Digital:</a:t>
            </a:r>
          </a:p>
          <a:p>
            <a:pPr marL="0" lvl="0" indent="0">
              <a:defRPr/>
            </a:pPr>
            <a:endParaRPr lang="en-GB" b="1" dirty="0">
              <a:solidFill>
                <a:schemeClr val="accent2"/>
              </a:solidFill>
              <a:latin typeface="Calibri" panose="020F0502020204030204"/>
            </a:endParaRPr>
          </a:p>
          <a:p>
            <a:pPr marL="342900" lvl="0" indent="-342900">
              <a:buClr>
                <a:schemeClr val="accent2"/>
              </a:buClr>
              <a:buFont typeface="Arial" panose="020B0604020202020204" pitchFamily="34" charset="0"/>
              <a:buChar char="•"/>
              <a:defRPr/>
            </a:pPr>
            <a:r>
              <a:rPr lang="en-GB" u="sng" dirty="0" err="1"/>
              <a:t>Actualice</a:t>
            </a:r>
            <a:r>
              <a:rPr lang="en-GB" u="sng" dirty="0"/>
              <a:t> </a:t>
            </a:r>
            <a:r>
              <a:rPr lang="en-GB" u="sng" dirty="0" err="1"/>
              <a:t>su</a:t>
            </a:r>
            <a:r>
              <a:rPr lang="en-GB" u="sng" dirty="0"/>
              <a:t> sitio web</a:t>
            </a:r>
          </a:p>
          <a:p>
            <a:pPr marL="0" lvl="0" indent="0">
              <a:buClr>
                <a:schemeClr val="accent2"/>
              </a:buClr>
              <a:defRPr/>
            </a:pPr>
            <a:endParaRPr lang="en-GB" u="sng" dirty="0">
              <a:latin typeface="Calibri" panose="020F0502020204030204"/>
            </a:endParaRPr>
          </a:p>
          <a:p>
            <a:pPr marL="342900" lvl="0" indent="-342900">
              <a:buClr>
                <a:schemeClr val="accent2"/>
              </a:buClr>
              <a:buFont typeface="Calibri" panose="020F0502020204030204" pitchFamily="34" charset="0"/>
              <a:buChar char="‒"/>
              <a:defRPr/>
            </a:pPr>
            <a:r>
              <a:rPr lang="es-ES" dirty="0"/>
              <a:t>Un blog constantemente actualizado</a:t>
            </a:r>
            <a:br>
              <a:rPr lang="es-ES" dirty="0"/>
            </a:br>
            <a:r>
              <a:rPr lang="es-ES" dirty="0"/>
              <a:t>
Una estructura de navegación fácil de usar</a:t>
            </a:r>
            <a:br>
              <a:rPr lang="es-ES" dirty="0"/>
            </a:br>
            <a:r>
              <a:rPr lang="es-ES" dirty="0"/>
              <a:t>
Un diseño visualmente agradable</a:t>
            </a: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Recaudación de Fondos Digital: un Curso Intensivo
</a:t>
            </a:r>
            <a:endParaRPr lang="en-US" dirty="0"/>
          </a:p>
        </p:txBody>
      </p:sp>
    </p:spTree>
    <p:extLst>
      <p:ext uri="{BB962C8B-B14F-4D97-AF65-F5344CB8AC3E}">
        <p14:creationId xmlns:p14="http://schemas.microsoft.com/office/powerpoint/2010/main" val="387607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87175"/>
            <a:ext cx="10595237" cy="3995028"/>
          </a:xfrm>
        </p:spPr>
        <p:txBody>
          <a:bodyPr/>
          <a:lstStyle/>
          <a:p>
            <a:pPr marL="342900" indent="-342900">
              <a:buBlip>
                <a:blip r:embed="rId2"/>
              </a:buBlip>
            </a:pPr>
            <a:r>
              <a:rPr lang="en-GB" b="1" dirty="0" err="1">
                <a:solidFill>
                  <a:schemeClr val="accent2"/>
                </a:solidFill>
              </a:rPr>
              <a:t>Objetivos</a:t>
            </a:r>
            <a:r>
              <a:rPr lang="en-GB" b="1" dirty="0">
                <a:solidFill>
                  <a:schemeClr val="accent2"/>
                </a:solidFill>
              </a:rPr>
              <a:t> de </a:t>
            </a:r>
            <a:r>
              <a:rPr lang="en-GB" b="1" dirty="0" err="1">
                <a:solidFill>
                  <a:schemeClr val="accent2"/>
                </a:solidFill>
              </a:rPr>
              <a:t>Aprendizaje</a:t>
            </a:r>
            <a:r>
              <a:rPr lang="en-GB" b="1" dirty="0">
                <a:solidFill>
                  <a:schemeClr val="accent2"/>
                </a:solidFill>
              </a:rPr>
              <a:t>:</a:t>
            </a:r>
          </a:p>
          <a:p>
            <a:pPr marL="0" indent="0"/>
            <a:endParaRPr lang="en-GB" b="1" dirty="0">
              <a:solidFill>
                <a:schemeClr val="accent2"/>
              </a:solidFill>
            </a:endParaRPr>
          </a:p>
          <a:p>
            <a:pPr marL="342900" indent="-342900">
              <a:buClr>
                <a:schemeClr val="accent2"/>
              </a:buClr>
              <a:buFont typeface="Arial" panose="020B0604020202020204" pitchFamily="34" charset="0"/>
              <a:buChar char="•"/>
            </a:pPr>
            <a:r>
              <a:rPr lang="es-ES" dirty="0"/>
              <a:t>Los estudiantes podrán describir la diferencia entre un plan financiero y una estrategia financiera.
Los estudiantes estarán familiarizados con los conceptos básicos para guiar la inversión.
Los estudiantes podrán hablar sobre el valor de la inversión en herramientas y oportunidades digitales.</a:t>
            </a:r>
            <a:endParaRPr lang="en-GB" b="1" dirty="0">
              <a:solidFill>
                <a:schemeClr val="accent2"/>
              </a:solidFill>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Objetivos de Instrucción y Aprendizaje
</a:t>
            </a:r>
            <a:endParaRPr lang="en-US" dirty="0"/>
          </a:p>
        </p:txBody>
      </p:sp>
    </p:spTree>
    <p:extLst>
      <p:ext uri="{BB962C8B-B14F-4D97-AF65-F5344CB8AC3E}">
        <p14:creationId xmlns:p14="http://schemas.microsoft.com/office/powerpoint/2010/main" val="28295777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0" i="0" u="none" strike="noStrike" kern="1200" cap="none" spc="0" normalizeH="0" baseline="0" noProof="0" dirty="0">
                <a:ln>
                  <a:noFill/>
                </a:ln>
                <a:effectLst/>
                <a:uLnTx/>
                <a:uFillTx/>
                <a:latin typeface="Calibri" panose="020F0502020204030204"/>
                <a:ea typeface="+mn-ea"/>
                <a:cs typeface="+mn-cs"/>
              </a:rPr>
              <a:t> </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Ideas de </a:t>
            </a:r>
            <a:r>
              <a:rPr lang="en-GB" b="1" dirty="0">
                <a:solidFill>
                  <a:schemeClr val="accent2"/>
                </a:solidFill>
                <a:latin typeface="Calibri" panose="020F0502020204030204"/>
              </a:rPr>
              <a:t>R</a:t>
            </a:r>
            <a:r>
              <a:rPr kumimoji="0" lang="en-GB" b="1" i="0" u="none" strike="noStrike" kern="1200" cap="none" spc="0" normalizeH="0" baseline="0" noProof="0" dirty="0" err="1">
                <a:ln>
                  <a:noFill/>
                </a:ln>
                <a:solidFill>
                  <a:schemeClr val="accent2"/>
                </a:solidFill>
                <a:effectLst/>
                <a:uLnTx/>
                <a:uFillTx/>
                <a:latin typeface="Calibri" panose="020F0502020204030204"/>
                <a:ea typeface="+mn-ea"/>
                <a:cs typeface="+mn-cs"/>
              </a:rPr>
              <a:t>ecaudación</a:t>
            </a:r>
            <a:r>
              <a:rPr kumimoji="0" lang="en-GB" b="1" i="0" u="none" strike="noStrike" kern="1200" cap="none" spc="0" normalizeH="0" noProof="0" dirty="0">
                <a:ln>
                  <a:noFill/>
                </a:ln>
                <a:solidFill>
                  <a:schemeClr val="accent2"/>
                </a:solidFill>
                <a:effectLst/>
                <a:uLnTx/>
                <a:uFillTx/>
                <a:latin typeface="Calibri" panose="020F0502020204030204"/>
                <a:ea typeface="+mn-ea"/>
                <a:cs typeface="+mn-cs"/>
              </a:rPr>
              <a:t> de </a:t>
            </a:r>
            <a:r>
              <a:rPr lang="en-GB" b="1" noProof="0" dirty="0">
                <a:solidFill>
                  <a:schemeClr val="accent2"/>
                </a:solidFill>
                <a:latin typeface="Calibri" panose="020F0502020204030204"/>
              </a:rPr>
              <a:t>F</a:t>
            </a:r>
            <a:r>
              <a:rPr lang="en-GB" b="1" dirty="0" err="1">
                <a:solidFill>
                  <a:schemeClr val="accent2"/>
                </a:solidFill>
                <a:latin typeface="Calibri" panose="020F0502020204030204"/>
              </a:rPr>
              <a:t>ondos</a:t>
            </a:r>
            <a:r>
              <a:rPr lang="en-GB" b="1" dirty="0">
                <a:solidFill>
                  <a:schemeClr val="accent2"/>
                </a:solidFill>
                <a:latin typeface="Calibri" panose="020F0502020204030204"/>
              </a:rPr>
              <a:t> Digital</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a:t>
            </a:r>
          </a:p>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endParaRPr lang="en-GB" b="1" dirty="0">
              <a:solidFill>
                <a:schemeClr val="accent2"/>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i="0" u="sng" strike="noStrike" kern="1200" cap="none" spc="0" normalizeH="0" baseline="0" noProof="0" dirty="0" err="1">
                <a:ln>
                  <a:noFill/>
                </a:ln>
                <a:effectLst/>
                <a:uLnTx/>
                <a:uFillTx/>
                <a:latin typeface="Calibri" panose="020F0502020204030204"/>
                <a:ea typeface="+mn-ea"/>
                <a:cs typeface="+mn-cs"/>
              </a:rPr>
              <a:t>Crea</a:t>
            </a:r>
            <a:r>
              <a:rPr kumimoji="0" lang="en-GB" i="0" u="sng" strike="noStrike" kern="1200" cap="none" spc="0" normalizeH="0" baseline="0" noProof="0" dirty="0">
                <a:ln>
                  <a:noFill/>
                </a:ln>
                <a:effectLst/>
                <a:uLnTx/>
                <a:uFillTx/>
                <a:latin typeface="Calibri" panose="020F0502020204030204"/>
                <a:ea typeface="+mn-ea"/>
                <a:cs typeface="+mn-cs"/>
              </a:rPr>
              <a:t> </a:t>
            </a:r>
            <a:r>
              <a:rPr lang="en-GB" u="sng" dirty="0">
                <a:latin typeface="Calibri" panose="020F0502020204030204"/>
              </a:rPr>
              <a:t>un</a:t>
            </a:r>
            <a:r>
              <a:rPr kumimoji="0" lang="en-GB" i="0" u="sng" strike="noStrike" kern="1200" cap="none" spc="0" normalizeH="0" baseline="0" noProof="0" dirty="0">
                <a:ln>
                  <a:noFill/>
                </a:ln>
                <a:effectLst/>
                <a:uLnTx/>
                <a:uFillTx/>
                <a:latin typeface="Calibri" panose="020F0502020204030204"/>
                <a:ea typeface="+mn-ea"/>
                <a:cs typeface="+mn-cs"/>
              </a:rPr>
              <a:t> Hashtag</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n-GB" dirty="0" err="1">
                <a:latin typeface="Calibri" panose="020F0502020204030204"/>
              </a:rPr>
              <a:t>Único</a:t>
            </a:r>
            <a:r>
              <a:rPr lang="en-GB" dirty="0">
                <a:latin typeface="Calibri" panose="020F0502020204030204"/>
              </a:rPr>
              <a:t> </a:t>
            </a:r>
            <a:br>
              <a:rPr lang="en-GB" dirty="0">
                <a:latin typeface="Calibri" panose="020F0502020204030204"/>
              </a:rPr>
            </a:b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n-GB" dirty="0">
                <a:latin typeface="Calibri" panose="020F0502020204030204"/>
              </a:rPr>
              <a:t>Memorable</a:t>
            </a:r>
            <a:br>
              <a:rPr lang="en-GB" dirty="0">
                <a:latin typeface="Calibri" panose="020F0502020204030204"/>
              </a:rPr>
            </a:br>
            <a:endParaRPr lang="en-GB" dirty="0">
              <a:latin typeface="Calibri" panose="020F0502020204030204"/>
            </a:endParaRPr>
          </a:p>
          <a:p>
            <a:pPr marL="342900" lvl="0" indent="-342900">
              <a:buClr>
                <a:schemeClr val="accent2"/>
              </a:buClr>
              <a:buFont typeface="Calibri" panose="020F0502020204030204" pitchFamily="34" charset="0"/>
              <a:buChar char="‒"/>
              <a:defRPr/>
            </a:pPr>
            <a:r>
              <a:rPr lang="en-GB" dirty="0" err="1"/>
              <a:t>Fácilidad</a:t>
            </a:r>
            <a:r>
              <a:rPr lang="en-GB" dirty="0"/>
              <a:t> de </a:t>
            </a:r>
            <a:r>
              <a:rPr lang="en-GB" dirty="0" err="1"/>
              <a:t>uso</a:t>
            </a: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Recaudación de Fondos Digital: un Curso Intensivo</a:t>
            </a:r>
            <a:endParaRPr lang="en-US" dirty="0"/>
          </a:p>
        </p:txBody>
      </p:sp>
    </p:spTree>
    <p:extLst>
      <p:ext uri="{BB962C8B-B14F-4D97-AF65-F5344CB8AC3E}">
        <p14:creationId xmlns:p14="http://schemas.microsoft.com/office/powerpoint/2010/main" val="295150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lvl="0" indent="-342900">
              <a:buBlip>
                <a:blip r:embed="rId3"/>
              </a:buBlip>
              <a:defRPr/>
            </a:pPr>
            <a:r>
              <a:rPr kumimoji="0" lang="en-GB" b="0" i="0" u="none" strike="noStrike" kern="1200" cap="none" spc="0" normalizeH="0" baseline="0" noProof="0" dirty="0">
                <a:ln>
                  <a:noFill/>
                </a:ln>
                <a:effectLst/>
                <a:uLnTx/>
                <a:uFillTx/>
                <a:latin typeface="Calibri" panose="020F0502020204030204"/>
                <a:ea typeface="+mn-ea"/>
                <a:cs typeface="+mn-cs"/>
              </a:rPr>
              <a:t> </a:t>
            </a:r>
            <a:r>
              <a:rPr lang="en-GB" dirty="0"/>
              <a:t> </a:t>
            </a:r>
            <a:r>
              <a:rPr lang="en-GB" b="1" dirty="0">
                <a:solidFill>
                  <a:schemeClr val="accent2"/>
                </a:solidFill>
              </a:rPr>
              <a:t>Ideas de </a:t>
            </a:r>
            <a:r>
              <a:rPr lang="en-GB" b="1" dirty="0" err="1">
                <a:solidFill>
                  <a:schemeClr val="accent2"/>
                </a:solidFill>
              </a:rPr>
              <a:t>recaudación</a:t>
            </a:r>
            <a:r>
              <a:rPr lang="en-GB" b="1" dirty="0">
                <a:solidFill>
                  <a:schemeClr val="accent2"/>
                </a:solidFill>
              </a:rPr>
              <a:t> de </a:t>
            </a:r>
            <a:r>
              <a:rPr lang="en-GB" b="1" dirty="0" err="1">
                <a:solidFill>
                  <a:schemeClr val="accent2"/>
                </a:solidFill>
              </a:rPr>
              <a:t>fondos</a:t>
            </a:r>
            <a:r>
              <a:rPr lang="en-GB" b="1" dirty="0">
                <a:solidFill>
                  <a:schemeClr val="accent2"/>
                </a:solidFill>
              </a:rPr>
              <a:t> digital:</a:t>
            </a:r>
          </a:p>
          <a:p>
            <a:pPr marL="0" marR="0" lvl="0" indent="0" algn="l" defTabSz="914400" rtl="0" eaLnBrk="1" fontAlgn="auto" latinLnBrk="0" hangingPunct="1">
              <a:lnSpc>
                <a:spcPct val="90000"/>
              </a:lnSpc>
              <a:spcBef>
                <a:spcPts val="1000"/>
              </a:spcBef>
              <a:spcAft>
                <a:spcPts val="0"/>
              </a:spcAft>
              <a:buClrTx/>
              <a:buSzTx/>
              <a:tabLst/>
              <a:defRPr/>
            </a:pPr>
            <a:endParaRPr lang="en-GB" b="1" dirty="0">
              <a:solidFill>
                <a:schemeClr val="accent2"/>
              </a:solidFill>
              <a:latin typeface="Calibri" panose="020F0502020204030204"/>
            </a:endParaRPr>
          </a:p>
          <a:p>
            <a:pPr marL="342900" lvl="0" indent="-342900">
              <a:buClr>
                <a:schemeClr val="accent2"/>
              </a:buClr>
              <a:buFont typeface="Arial" panose="020B0604020202020204" pitchFamily="34" charset="0"/>
              <a:buChar char="•"/>
              <a:defRPr/>
            </a:pPr>
            <a:r>
              <a:rPr lang="es-ES" u="sng" dirty="0"/>
              <a:t>Crear videos y otro contenido atractivo</a:t>
            </a:r>
          </a:p>
          <a:p>
            <a:pPr marL="342900" lvl="0" indent="-342900">
              <a:buClr>
                <a:schemeClr val="accent2"/>
              </a:buClr>
              <a:buFont typeface="Arial" panose="020B0604020202020204" pitchFamily="34" charset="0"/>
              <a:buChar char="•"/>
              <a:defRPr/>
            </a:pPr>
            <a:endParaRPr lang="en-GB" u="sng" dirty="0">
              <a:latin typeface="Calibri" panose="020F0502020204030204"/>
            </a:endParaRPr>
          </a:p>
          <a:p>
            <a:pPr marL="342900" lvl="0" indent="-342900">
              <a:buClr>
                <a:schemeClr val="accent2"/>
              </a:buClr>
              <a:buFont typeface="Calibri" panose="020F0502020204030204" pitchFamily="34" charset="0"/>
              <a:buChar char="‒"/>
              <a:defRPr/>
            </a:pPr>
            <a:r>
              <a:rPr lang="es-ES" dirty="0"/>
              <a:t>En general, la idea es transmitir de manera efectiva el impacto que estas donaciones tendrán al demostrar el propósito de su misión a través de gráficos y fotos.</a:t>
            </a: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Recaudación de Fondos Digital: un Curso Intensivo
</a:t>
            </a:r>
            <a:endParaRPr lang="en-US" dirty="0"/>
          </a:p>
        </p:txBody>
      </p:sp>
    </p:spTree>
    <p:extLst>
      <p:ext uri="{BB962C8B-B14F-4D97-AF65-F5344CB8AC3E}">
        <p14:creationId xmlns:p14="http://schemas.microsoft.com/office/powerpoint/2010/main" val="2017498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lvl="0" indent="-342900">
              <a:buBlip>
                <a:blip r:embed="rId3"/>
              </a:buBlip>
              <a:defRPr/>
            </a:pPr>
            <a:r>
              <a:rPr kumimoji="0" lang="en-GB" b="0" i="0" u="none" strike="noStrike" kern="1200" cap="none" spc="0" normalizeH="0" baseline="0" noProof="0" dirty="0">
                <a:ln>
                  <a:noFill/>
                </a:ln>
                <a:effectLst/>
                <a:uLnTx/>
                <a:uFillTx/>
                <a:latin typeface="Calibri" panose="020F0502020204030204"/>
                <a:ea typeface="+mn-ea"/>
                <a:cs typeface="+mn-cs"/>
              </a:rPr>
              <a:t> </a:t>
            </a:r>
            <a:r>
              <a:rPr lang="en-GB" dirty="0"/>
              <a:t> </a:t>
            </a:r>
            <a:r>
              <a:rPr lang="en-GB" b="1" dirty="0">
                <a:solidFill>
                  <a:schemeClr val="accent2"/>
                </a:solidFill>
              </a:rPr>
              <a:t>Ideas de </a:t>
            </a:r>
            <a:r>
              <a:rPr lang="en-GB" b="1" dirty="0" err="1">
                <a:solidFill>
                  <a:schemeClr val="accent2"/>
                </a:solidFill>
              </a:rPr>
              <a:t>recaudación</a:t>
            </a:r>
            <a:r>
              <a:rPr lang="en-GB" b="1" dirty="0">
                <a:solidFill>
                  <a:schemeClr val="accent2"/>
                </a:solidFill>
              </a:rPr>
              <a:t> de </a:t>
            </a:r>
            <a:r>
              <a:rPr lang="en-GB" b="1" dirty="0" err="1">
                <a:solidFill>
                  <a:schemeClr val="accent2"/>
                </a:solidFill>
              </a:rPr>
              <a:t>fondos</a:t>
            </a:r>
            <a:r>
              <a:rPr lang="en-GB" b="1" dirty="0">
                <a:solidFill>
                  <a:schemeClr val="accent2"/>
                </a:solidFill>
              </a:rPr>
              <a:t> digital:</a:t>
            </a:r>
          </a:p>
          <a:p>
            <a:pPr marL="0" marR="0" lvl="0" indent="0" algn="l" defTabSz="914400" rtl="0" eaLnBrk="1" fontAlgn="auto" latinLnBrk="0" hangingPunct="1">
              <a:lnSpc>
                <a:spcPct val="90000"/>
              </a:lnSpc>
              <a:spcBef>
                <a:spcPts val="1000"/>
              </a:spcBef>
              <a:spcAft>
                <a:spcPts val="0"/>
              </a:spcAft>
              <a:buClrTx/>
              <a:buSzTx/>
              <a:tabLst/>
              <a:defRPr/>
            </a:pPr>
            <a:endParaRPr lang="en-GB" b="1" dirty="0">
              <a:solidFill>
                <a:schemeClr val="accent2"/>
              </a:solidFill>
              <a:latin typeface="Calibri" panose="020F0502020204030204"/>
            </a:endParaRPr>
          </a:p>
          <a:p>
            <a:pPr marL="342900" lvl="0" indent="-342900">
              <a:buClr>
                <a:schemeClr val="accent2"/>
              </a:buClr>
              <a:buFont typeface="Arial" panose="020B0604020202020204" pitchFamily="34" charset="0"/>
              <a:buChar char="•"/>
              <a:defRPr/>
            </a:pPr>
            <a:r>
              <a:rPr lang="es-ES" u="sng" dirty="0"/>
              <a:t>Apóyate en el marketing por correo electrónico segmentado</a:t>
            </a:r>
          </a:p>
          <a:p>
            <a:pPr marL="342900" lvl="0" indent="-342900">
              <a:buClr>
                <a:schemeClr val="accent2"/>
              </a:buClr>
              <a:buFont typeface="Arial" panose="020B0604020202020204" pitchFamily="34" charset="0"/>
              <a:buChar char="•"/>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lvl="0" indent="-342900">
              <a:buClr>
                <a:schemeClr val="accent2"/>
              </a:buClr>
              <a:buFont typeface="Calibri" panose="020F0502020204030204" pitchFamily="34" charset="0"/>
              <a:buChar char="‒"/>
              <a:defRPr/>
            </a:pPr>
            <a:r>
              <a:rPr lang="es-ES" b="1" dirty="0"/>
              <a:t>Datos demográficos: </a:t>
            </a:r>
            <a:r>
              <a:rPr lang="es-ES" dirty="0"/>
              <a:t>ubicación, edad, sexo, estado parental/civil</a:t>
            </a:r>
          </a:p>
          <a:p>
            <a:pPr marL="342900" lvl="0" indent="-342900">
              <a:buClr>
                <a:schemeClr val="accent2"/>
              </a:buClr>
              <a:buFont typeface="Calibri" panose="020F0502020204030204" pitchFamily="34" charset="0"/>
              <a:buChar char="‒"/>
              <a:defRPr/>
            </a:pPr>
            <a:endParaRPr lang="es-ES" b="1" dirty="0"/>
          </a:p>
          <a:p>
            <a:pPr marL="342900" lvl="0" indent="-342900">
              <a:buClr>
                <a:schemeClr val="accent2"/>
              </a:buClr>
              <a:buFont typeface="Calibri" panose="020F0502020204030204" pitchFamily="34" charset="0"/>
              <a:buChar char="‒"/>
              <a:defRPr/>
            </a:pPr>
            <a:r>
              <a:rPr lang="es-ES" b="1" dirty="0"/>
              <a:t>Tamaño de la donación: </a:t>
            </a:r>
            <a:r>
              <a:rPr lang="es-ES" dirty="0"/>
              <a:t>regalos pequeños, medianos o grandes</a:t>
            </a:r>
          </a:p>
          <a:p>
            <a:pPr marL="342900" lvl="0" indent="-342900">
              <a:buClr>
                <a:schemeClr val="accent2"/>
              </a:buClr>
              <a:buFont typeface="Calibri" panose="020F0502020204030204" pitchFamily="34" charset="0"/>
              <a:buChar char="‒"/>
              <a:defRPr/>
            </a:pPr>
            <a:endParaRPr lang="es-ES" dirty="0"/>
          </a:p>
          <a:p>
            <a:pPr marL="342900" lvl="0" indent="-342900">
              <a:buClr>
                <a:schemeClr val="accent2"/>
              </a:buClr>
              <a:buFont typeface="Calibri" panose="020F0502020204030204" pitchFamily="34" charset="0"/>
              <a:buChar char="‒"/>
              <a:defRPr/>
            </a:pPr>
            <a:r>
              <a:rPr lang="es-ES" b="1" dirty="0"/>
              <a:t>Tipo de donante: </a:t>
            </a:r>
            <a:r>
              <a:rPr lang="es-ES" dirty="0"/>
              <a:t>nuevo, repetidor, recurrente o caducado</a:t>
            </a:r>
            <a:br>
              <a:rPr lang="en-GB" dirty="0">
                <a:latin typeface="Calibri" panose="020F0502020204030204"/>
              </a:rPr>
            </a:b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Recaudación de Fondos Digital: un curso Intensivo
</a:t>
            </a:r>
            <a:endParaRPr lang="en-US" dirty="0"/>
          </a:p>
        </p:txBody>
      </p:sp>
    </p:spTree>
    <p:extLst>
      <p:ext uri="{BB962C8B-B14F-4D97-AF65-F5344CB8AC3E}">
        <p14:creationId xmlns:p14="http://schemas.microsoft.com/office/powerpoint/2010/main" val="75212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lvl="0" indent="-342900">
              <a:buBlip>
                <a:blip r:embed="rId3"/>
              </a:buBlip>
              <a:defRPr/>
            </a:pPr>
            <a:r>
              <a:rPr kumimoji="0" lang="en-GB" b="0" i="0" u="none" strike="noStrike" kern="1200" cap="none" spc="0" normalizeH="0" baseline="0" noProof="0" dirty="0">
                <a:ln>
                  <a:noFill/>
                </a:ln>
                <a:effectLst/>
                <a:uLnTx/>
                <a:uFillTx/>
                <a:latin typeface="Calibri" panose="020F0502020204030204"/>
                <a:ea typeface="+mn-ea"/>
                <a:cs typeface="+mn-cs"/>
              </a:rPr>
              <a:t> </a:t>
            </a:r>
            <a:r>
              <a:rPr lang="en-GB" dirty="0"/>
              <a:t> </a:t>
            </a:r>
            <a:r>
              <a:rPr lang="en-GB" b="1" dirty="0">
                <a:solidFill>
                  <a:schemeClr val="accent2"/>
                </a:solidFill>
              </a:rPr>
              <a:t>Ideas de </a:t>
            </a:r>
            <a:r>
              <a:rPr lang="en-GB" b="1" dirty="0" err="1">
                <a:solidFill>
                  <a:schemeClr val="accent2"/>
                </a:solidFill>
              </a:rPr>
              <a:t>recaudación</a:t>
            </a:r>
            <a:r>
              <a:rPr lang="en-GB" b="1" dirty="0">
                <a:solidFill>
                  <a:schemeClr val="accent2"/>
                </a:solidFill>
              </a:rPr>
              <a:t> de </a:t>
            </a:r>
            <a:r>
              <a:rPr lang="en-GB" b="1" dirty="0" err="1">
                <a:solidFill>
                  <a:schemeClr val="accent2"/>
                </a:solidFill>
              </a:rPr>
              <a:t>fondos</a:t>
            </a:r>
            <a:r>
              <a:rPr lang="en-GB" b="1" dirty="0">
                <a:solidFill>
                  <a:schemeClr val="accent2"/>
                </a:solidFill>
              </a:rPr>
              <a:t> digital:</a:t>
            </a:r>
          </a:p>
          <a:p>
            <a:pPr marL="0" lvl="0" indent="0">
              <a:defRPr/>
            </a:pPr>
            <a:endParaRPr lang="en-GB" b="1" dirty="0">
              <a:solidFill>
                <a:schemeClr val="accent2"/>
              </a:solidFill>
              <a:latin typeface="Calibri" panose="020F0502020204030204"/>
            </a:endParaRPr>
          </a:p>
          <a:p>
            <a:pPr marL="342900" lvl="0" indent="-342900">
              <a:buClr>
                <a:schemeClr val="accent2"/>
              </a:buClr>
              <a:buFont typeface="Arial" panose="020B0604020202020204" pitchFamily="34" charset="0"/>
              <a:buChar char="•"/>
              <a:defRPr/>
            </a:pPr>
            <a:r>
              <a:rPr lang="es-ES" u="sng" dirty="0"/>
              <a:t>Apóyate en el marketing por correo electrónico segmentado</a:t>
            </a:r>
          </a:p>
          <a:p>
            <a:pPr marL="342900" lvl="0" indent="-342900">
              <a:buClr>
                <a:schemeClr val="accent2"/>
              </a:buClr>
              <a:buFont typeface="Arial" panose="020B0604020202020204" pitchFamily="34" charset="0"/>
              <a:buChar char="•"/>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lvl="0" indent="-342900">
              <a:buClr>
                <a:schemeClr val="accent2"/>
              </a:buClr>
              <a:buFont typeface="Calibri" panose="020F0502020204030204" pitchFamily="34" charset="0"/>
              <a:buChar char="‒"/>
              <a:defRPr/>
            </a:pPr>
            <a:r>
              <a:rPr lang="es-ES" b="1" dirty="0"/>
              <a:t>Preferencia de comunicación: </a:t>
            </a:r>
            <a:r>
              <a:rPr lang="es-ES" dirty="0"/>
              <a:t>correo electrónico, texto, teléfono, correo directo</a:t>
            </a:r>
          </a:p>
          <a:p>
            <a:pPr marL="342900" lvl="0" indent="-342900">
              <a:buClr>
                <a:schemeClr val="accent2"/>
              </a:buClr>
              <a:buFont typeface="Calibri" panose="020F0502020204030204" pitchFamily="34" charset="0"/>
              <a:buChar char="‒"/>
              <a:defRPr/>
            </a:pPr>
            <a:endParaRPr lang="es-ES" b="1" dirty="0"/>
          </a:p>
          <a:p>
            <a:pPr marL="342900" lvl="0" indent="-342900">
              <a:buClr>
                <a:schemeClr val="accent2"/>
              </a:buClr>
              <a:buFont typeface="Calibri" panose="020F0502020204030204" pitchFamily="34" charset="0"/>
              <a:buChar char="‒"/>
              <a:defRPr/>
            </a:pPr>
            <a:r>
              <a:rPr lang="es-ES" b="1" dirty="0"/>
              <a:t>Método de donación: </a:t>
            </a:r>
            <a:r>
              <a:rPr lang="es-ES" dirty="0"/>
              <a:t>efectivo, cheque, en línea, móvil</a:t>
            </a: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Recaudación de Fondos Digital: un curso Intensivo
</a:t>
            </a:r>
            <a:endParaRPr lang="en-US" dirty="0"/>
          </a:p>
        </p:txBody>
      </p:sp>
    </p:spTree>
    <p:extLst>
      <p:ext uri="{BB962C8B-B14F-4D97-AF65-F5344CB8AC3E}">
        <p14:creationId xmlns:p14="http://schemas.microsoft.com/office/powerpoint/2010/main" val="17148547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lvl="0" indent="-342900">
              <a:buBlip>
                <a:blip r:embed="rId3"/>
              </a:buBlip>
              <a:defRPr/>
            </a:pPr>
            <a:r>
              <a:rPr kumimoji="0" lang="en-GB" b="0" i="0" u="none" strike="noStrike" kern="1200" cap="none" spc="0" normalizeH="0" baseline="0" noProof="0" dirty="0">
                <a:ln>
                  <a:noFill/>
                </a:ln>
                <a:effectLst/>
                <a:uLnTx/>
                <a:uFillTx/>
                <a:latin typeface="Calibri" panose="020F0502020204030204"/>
                <a:ea typeface="+mn-ea"/>
                <a:cs typeface="+mn-cs"/>
              </a:rPr>
              <a:t> </a:t>
            </a:r>
            <a:r>
              <a:rPr lang="en-GB" dirty="0"/>
              <a:t> </a:t>
            </a:r>
            <a:r>
              <a:rPr lang="en-GB" b="1" dirty="0">
                <a:solidFill>
                  <a:schemeClr val="accent2"/>
                </a:solidFill>
              </a:rPr>
              <a:t>Ideas de </a:t>
            </a:r>
            <a:r>
              <a:rPr lang="en-GB" b="1" dirty="0" err="1">
                <a:solidFill>
                  <a:schemeClr val="accent2"/>
                </a:solidFill>
              </a:rPr>
              <a:t>recaudación</a:t>
            </a:r>
            <a:r>
              <a:rPr lang="en-GB" b="1" dirty="0">
                <a:solidFill>
                  <a:schemeClr val="accent2"/>
                </a:solidFill>
              </a:rPr>
              <a:t> de </a:t>
            </a:r>
            <a:r>
              <a:rPr lang="en-GB" b="1" dirty="0" err="1">
                <a:solidFill>
                  <a:schemeClr val="accent2"/>
                </a:solidFill>
              </a:rPr>
              <a:t>fondos</a:t>
            </a:r>
            <a:r>
              <a:rPr lang="en-GB" b="1" dirty="0">
                <a:solidFill>
                  <a:schemeClr val="accent2"/>
                </a:solidFill>
              </a:rPr>
              <a:t> digital:</a:t>
            </a:r>
          </a:p>
          <a:p>
            <a:pPr marL="0" marR="0" lvl="0" indent="0" algn="l" defTabSz="914400" rtl="0" eaLnBrk="1" fontAlgn="auto" latinLnBrk="0" hangingPunct="1">
              <a:lnSpc>
                <a:spcPct val="90000"/>
              </a:lnSpc>
              <a:spcBef>
                <a:spcPts val="1000"/>
              </a:spcBef>
              <a:spcAft>
                <a:spcPts val="0"/>
              </a:spcAft>
              <a:buClrTx/>
              <a:buSzTx/>
              <a:tabLst/>
              <a:defRPr/>
            </a:pPr>
            <a:endParaRPr lang="en-GB" b="1" dirty="0">
              <a:solidFill>
                <a:schemeClr val="accent2"/>
              </a:solidFill>
              <a:latin typeface="Calibri" panose="020F0502020204030204"/>
            </a:endParaRPr>
          </a:p>
          <a:p>
            <a:pPr marL="342900" lvl="0" indent="-342900">
              <a:buClr>
                <a:schemeClr val="accent2"/>
              </a:buClr>
              <a:buFont typeface="Arial" panose="020B0604020202020204" pitchFamily="34" charset="0"/>
              <a:buChar char="•"/>
              <a:defRPr/>
            </a:pPr>
            <a:r>
              <a:rPr lang="es-ES" u="sng" dirty="0"/>
              <a:t>Prueba A/B de tu página de donación</a:t>
            </a:r>
          </a:p>
          <a:p>
            <a:pPr marL="342900" lvl="0" indent="-342900">
              <a:buClr>
                <a:schemeClr val="accent2"/>
              </a:buClr>
              <a:buFont typeface="Arial" panose="020B0604020202020204" pitchFamily="34" charset="0"/>
              <a:buChar char="•"/>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lvl="0" indent="-342900">
              <a:buClr>
                <a:schemeClr val="accent2"/>
              </a:buClr>
              <a:buFont typeface="Calibri" panose="020F0502020204030204" pitchFamily="34" charset="0"/>
              <a:buChar char="‒"/>
              <a:defRPr/>
            </a:pPr>
            <a:r>
              <a:rPr lang="es-ES" dirty="0"/>
              <a:t>La redacción de tu solicitud de recaudación de fondos </a:t>
            </a:r>
            <a:br>
              <a:rPr lang="es-ES" dirty="0"/>
            </a:br>
            <a:r>
              <a:rPr lang="es-ES" dirty="0"/>
              <a:t>
Montos de donación sugeridos (tamaños y/o presencia/ausencia de sugerencias)</a:t>
            </a:r>
            <a:br>
              <a:rPr lang="es-ES" dirty="0"/>
            </a:br>
            <a:r>
              <a:rPr lang="es-ES" dirty="0"/>
              <a:t>
El número de campos obligatorios</a:t>
            </a:r>
            <a:br>
              <a:rPr lang="en-GB" dirty="0">
                <a:latin typeface="Calibri" panose="020F0502020204030204"/>
              </a:rPr>
            </a:b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Recaudación de Fondos Digital: un Curso Intensivo
</a:t>
            </a:r>
            <a:endParaRPr lang="en-US" dirty="0"/>
          </a:p>
        </p:txBody>
      </p:sp>
    </p:spTree>
    <p:extLst>
      <p:ext uri="{BB962C8B-B14F-4D97-AF65-F5344CB8AC3E}">
        <p14:creationId xmlns:p14="http://schemas.microsoft.com/office/powerpoint/2010/main" val="133442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lvl="0" indent="-342900">
              <a:buBlip>
                <a:blip r:embed="rId3"/>
              </a:buBlip>
              <a:defRPr/>
            </a:pPr>
            <a:r>
              <a:rPr lang="en-GB" dirty="0"/>
              <a:t> </a:t>
            </a:r>
            <a:r>
              <a:rPr lang="en-GB" b="1" dirty="0">
                <a:solidFill>
                  <a:schemeClr val="accent2"/>
                </a:solidFill>
              </a:rPr>
              <a:t>Ideas de </a:t>
            </a:r>
            <a:r>
              <a:rPr lang="en-GB" b="1" dirty="0" err="1">
                <a:solidFill>
                  <a:schemeClr val="accent2"/>
                </a:solidFill>
              </a:rPr>
              <a:t>recaudación</a:t>
            </a:r>
            <a:r>
              <a:rPr lang="en-GB" b="1" dirty="0">
                <a:solidFill>
                  <a:schemeClr val="accent2"/>
                </a:solidFill>
              </a:rPr>
              <a:t> de </a:t>
            </a:r>
            <a:r>
              <a:rPr lang="en-GB" b="1" dirty="0" err="1">
                <a:solidFill>
                  <a:schemeClr val="accent2"/>
                </a:solidFill>
              </a:rPr>
              <a:t>fondos</a:t>
            </a:r>
            <a:r>
              <a:rPr lang="en-GB" b="1" dirty="0">
                <a:solidFill>
                  <a:schemeClr val="accent2"/>
                </a:solidFill>
              </a:rPr>
              <a:t> digital:</a:t>
            </a:r>
          </a:p>
          <a:p>
            <a:pPr marL="0" marR="0" lvl="0" indent="0" algn="l" defTabSz="914400" rtl="0" eaLnBrk="1" fontAlgn="auto" latinLnBrk="0" hangingPunct="1">
              <a:lnSpc>
                <a:spcPct val="90000"/>
              </a:lnSpc>
              <a:spcBef>
                <a:spcPts val="1000"/>
              </a:spcBef>
              <a:spcAft>
                <a:spcPts val="0"/>
              </a:spcAft>
              <a:buClrTx/>
              <a:buSzTx/>
              <a:tabLst/>
              <a:defRPr/>
            </a:pPr>
            <a:endParaRPr lang="en-GB" b="1" dirty="0">
              <a:solidFill>
                <a:schemeClr val="accent2"/>
              </a:solidFill>
              <a:latin typeface="Calibri" panose="020F0502020204030204"/>
            </a:endParaRPr>
          </a:p>
          <a:p>
            <a:pPr marL="342900" lvl="0" indent="-342900">
              <a:buClr>
                <a:schemeClr val="accent2"/>
              </a:buClr>
              <a:buFont typeface="Arial" panose="020B0604020202020204" pitchFamily="34" charset="0"/>
              <a:buChar char="•"/>
              <a:defRPr/>
            </a:pPr>
            <a:r>
              <a:rPr lang="es-ES" u="sng" dirty="0"/>
              <a:t>Prueba A/B de tu página de donación</a:t>
            </a:r>
          </a:p>
          <a:p>
            <a:pPr marL="342900" lvl="0" indent="-342900">
              <a:buClr>
                <a:schemeClr val="accent2"/>
              </a:buClr>
              <a:buFont typeface="Arial" panose="020B0604020202020204" pitchFamily="34" charset="0"/>
              <a:buChar char="•"/>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lvl="0" indent="-342900">
              <a:buClr>
                <a:schemeClr val="accent2"/>
              </a:buClr>
              <a:buFont typeface="Calibri" panose="020F0502020204030204" pitchFamily="34" charset="0"/>
              <a:buChar char="‒"/>
              <a:defRPr/>
            </a:pPr>
            <a:r>
              <a:rPr lang="en-GB" dirty="0" err="1"/>
              <a:t>Cualquier</a:t>
            </a:r>
            <a:r>
              <a:rPr lang="en-GB" dirty="0"/>
              <a:t> imagen o visual</a:t>
            </a:r>
            <a:br>
              <a:rPr lang="en-GB" dirty="0"/>
            </a:br>
            <a:r>
              <a:rPr lang="en-GB" dirty="0"/>
              <a:t>
</a:t>
            </a:r>
            <a:r>
              <a:rPr lang="en-GB" dirty="0" err="1"/>
              <a:t>Multipaso</a:t>
            </a:r>
            <a:r>
              <a:rPr lang="en-GB" dirty="0"/>
              <a:t> vs. </a:t>
            </a:r>
            <a:r>
              <a:rPr lang="en-GB" dirty="0" err="1"/>
              <a:t>una</a:t>
            </a:r>
            <a:r>
              <a:rPr lang="en-GB" dirty="0"/>
              <a:t> </a:t>
            </a:r>
            <a:r>
              <a:rPr lang="en-GB" dirty="0" err="1"/>
              <a:t>página</a:t>
            </a: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Recaudación de Fondos Digital: un Curso Intensivo
</a:t>
            </a:r>
            <a:endParaRPr lang="en-US" dirty="0"/>
          </a:p>
        </p:txBody>
      </p:sp>
    </p:spTree>
    <p:extLst>
      <p:ext uri="{BB962C8B-B14F-4D97-AF65-F5344CB8AC3E}">
        <p14:creationId xmlns:p14="http://schemas.microsoft.com/office/powerpoint/2010/main" val="40892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lvl="0" indent="-342900">
              <a:buBlip>
                <a:blip r:embed="rId3"/>
              </a:buBlip>
              <a:defRPr/>
            </a:pPr>
            <a:r>
              <a:rPr kumimoji="0" lang="en-GB" b="0" i="0" u="none" strike="noStrike" kern="1200" cap="none" spc="0" normalizeH="0" baseline="0" noProof="0" dirty="0">
                <a:ln>
                  <a:noFill/>
                </a:ln>
                <a:effectLst/>
                <a:uLnTx/>
                <a:uFillTx/>
                <a:latin typeface="Calibri" panose="020F0502020204030204"/>
                <a:ea typeface="+mn-ea"/>
                <a:cs typeface="+mn-cs"/>
              </a:rPr>
              <a:t> </a:t>
            </a:r>
            <a:r>
              <a:rPr lang="en-GB" dirty="0"/>
              <a:t> </a:t>
            </a:r>
            <a:r>
              <a:rPr lang="en-GB" b="1" dirty="0">
                <a:solidFill>
                  <a:schemeClr val="accent2"/>
                </a:solidFill>
              </a:rPr>
              <a:t>Ideas de </a:t>
            </a:r>
            <a:r>
              <a:rPr lang="en-GB" b="1" dirty="0" err="1">
                <a:solidFill>
                  <a:schemeClr val="accent2"/>
                </a:solidFill>
              </a:rPr>
              <a:t>recaudación</a:t>
            </a:r>
            <a:r>
              <a:rPr lang="en-GB" b="1" dirty="0">
                <a:solidFill>
                  <a:schemeClr val="accent2"/>
                </a:solidFill>
              </a:rPr>
              <a:t> de </a:t>
            </a:r>
            <a:r>
              <a:rPr lang="en-GB" b="1" dirty="0" err="1">
                <a:solidFill>
                  <a:schemeClr val="accent2"/>
                </a:solidFill>
              </a:rPr>
              <a:t>fondos</a:t>
            </a:r>
            <a:r>
              <a:rPr lang="en-GB" b="1" dirty="0">
                <a:solidFill>
                  <a:schemeClr val="accent2"/>
                </a:solidFill>
              </a:rPr>
              <a:t> digital:</a:t>
            </a:r>
          </a:p>
          <a:p>
            <a:pPr marL="0" marR="0" lvl="0" indent="0" algn="l" defTabSz="914400" rtl="0" eaLnBrk="1" fontAlgn="auto" latinLnBrk="0" hangingPunct="1">
              <a:lnSpc>
                <a:spcPct val="90000"/>
              </a:lnSpc>
              <a:spcBef>
                <a:spcPts val="1000"/>
              </a:spcBef>
              <a:spcAft>
                <a:spcPts val="0"/>
              </a:spcAft>
              <a:buClrTx/>
              <a:buSzTx/>
              <a:tabLst/>
              <a:defRPr/>
            </a:pPr>
            <a:endParaRPr lang="en-GB" b="1" dirty="0">
              <a:solidFill>
                <a:schemeClr val="accent2"/>
              </a:solidFill>
              <a:latin typeface="Calibri" panose="020F0502020204030204"/>
            </a:endParaRPr>
          </a:p>
          <a:p>
            <a:pPr marL="342900" lvl="0" indent="-342900">
              <a:buClr>
                <a:schemeClr val="accent2"/>
              </a:buClr>
              <a:buFont typeface="Arial" panose="020B0604020202020204" pitchFamily="34" charset="0"/>
              <a:buChar char="•"/>
              <a:defRPr/>
            </a:pPr>
            <a:r>
              <a:rPr lang="es-ES" u="sng" dirty="0"/>
              <a:t>Configurar una tienda web de recaudación de fondos</a:t>
            </a:r>
          </a:p>
          <a:p>
            <a:pPr marL="342900" lvl="0" indent="-342900">
              <a:buClr>
                <a:schemeClr val="accent2"/>
              </a:buClr>
              <a:buFont typeface="Arial" panose="020B0604020202020204" pitchFamily="34" charset="0"/>
              <a:buChar char="•"/>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lvl="0" indent="-342900">
              <a:buClr>
                <a:schemeClr val="accent2"/>
              </a:buClr>
              <a:buFont typeface="Calibri" panose="020F0502020204030204" pitchFamily="34" charset="0"/>
              <a:buChar char="‒"/>
              <a:defRPr/>
            </a:pPr>
            <a:r>
              <a:rPr lang="es-ES" dirty="0"/>
              <a:t>Asóciese con una empresa dedicada a la recaudación de fondos de productos</a:t>
            </a:r>
            <a:br>
              <a:rPr lang="es-ES" dirty="0"/>
            </a:br>
            <a:r>
              <a:rPr lang="es-ES" dirty="0"/>
              <a:t>
Selecciona productos que sabes que tus seguidores querrán comprar</a:t>
            </a:r>
            <a:br>
              <a:rPr lang="es-ES" dirty="0"/>
            </a:br>
            <a:r>
              <a:rPr lang="es-ES" dirty="0"/>
              <a:t>
Incluye un enlace a tu tienda en tu página de donaciones</a:t>
            </a: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Recaudación de Fondos Digital: un Curso Intensivo
</a:t>
            </a:r>
            <a:endParaRPr lang="en-US" dirty="0"/>
          </a:p>
        </p:txBody>
      </p:sp>
    </p:spTree>
    <p:extLst>
      <p:ext uri="{BB962C8B-B14F-4D97-AF65-F5344CB8AC3E}">
        <p14:creationId xmlns:p14="http://schemas.microsoft.com/office/powerpoint/2010/main" val="18890227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s-ES" dirty="0"/>
              <a:t>"Ningún gran triunfador, incluso aquellos que lo hicieron parecer fácil, tuvo éxito sin trabajo duro"
</a:t>
            </a:r>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Jonathan Sacks</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Person working late at the office">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2841" r="12841"/>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13128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lvl="0" indent="-342900">
              <a:buClr>
                <a:schemeClr val="accent2"/>
              </a:buClr>
              <a:buBlip>
                <a:blip r:embed="rId3"/>
              </a:buBlip>
              <a:defRPr/>
            </a:pPr>
            <a:r>
              <a:rPr lang="es-ES" dirty="0"/>
              <a:t>La recaudación de fondos digital es un enfoque "orientado al proceso" hacia la recaudación de fondos. </a:t>
            </a:r>
          </a:p>
          <a:p>
            <a:pPr marL="342900" lvl="0" indent="-342900">
              <a:buClr>
                <a:schemeClr val="accent2"/>
              </a:buClr>
              <a:buBlip>
                <a:blip r:embed="rId3"/>
              </a:buBlip>
              <a:defRPr/>
            </a:pPr>
            <a:endParaRPr lang="es-ES" dirty="0"/>
          </a:p>
          <a:p>
            <a:pPr marL="342900" lvl="0" indent="-342900">
              <a:buClr>
                <a:schemeClr val="accent2"/>
              </a:buClr>
              <a:buBlip>
                <a:blip r:embed="rId3"/>
              </a:buBlip>
              <a:defRPr/>
            </a:pPr>
            <a:r>
              <a:rPr lang="es-ES" dirty="0"/>
              <a:t>En lugar de la recaudación de fondos estilo proyecto de años anteriores, la recaudación de fondos digital se trata de construir una comunidad en línea que impulse las donaciones de forma continua.</a:t>
            </a:r>
            <a:endParaRPr kumimoji="0" lang="en-GB"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Metodología Digital de Recaudación de Fondos
</a:t>
            </a:r>
            <a:endParaRPr lang="en-US" dirty="0"/>
          </a:p>
        </p:txBody>
      </p:sp>
    </p:spTree>
    <p:extLst>
      <p:ext uri="{BB962C8B-B14F-4D97-AF65-F5344CB8AC3E}">
        <p14:creationId xmlns:p14="http://schemas.microsoft.com/office/powerpoint/2010/main" val="30138520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lvl="0" indent="-342900">
              <a:buClr>
                <a:schemeClr val="accent2"/>
              </a:buClr>
              <a:buBlip>
                <a:blip r:embed="rId3"/>
              </a:buBlip>
              <a:defRPr/>
            </a:pPr>
            <a:r>
              <a:rPr lang="es-ES" dirty="0"/>
              <a:t>Esto significa que los mejores recaudadores de fondos digitales son también los mejores vendedores digitales. Los dos van de la mano, y las estrategias que funcionan en el mundo del marketing digital también son aplicables en el mundo de la recaudación de fondos digital.</a:t>
            </a:r>
          </a:p>
          <a:p>
            <a:pPr marL="0" lvl="0" indent="0">
              <a:buClr>
                <a:schemeClr val="accent2"/>
              </a:buClr>
              <a:defRPr/>
            </a:pP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en-GB" i="0" strike="noStrike" kern="1200" cap="none" spc="0" normalizeH="0" baseline="0" noProof="0" dirty="0" err="1">
                <a:ln>
                  <a:noFill/>
                </a:ln>
                <a:effectLst/>
                <a:uLnTx/>
                <a:uFillTx/>
                <a:latin typeface="Calibri" panose="020F0502020204030204"/>
                <a:ea typeface="+mn-ea"/>
                <a:cs typeface="+mn-cs"/>
              </a:rPr>
              <a:t>Lectura</a:t>
            </a:r>
            <a:r>
              <a:rPr kumimoji="0" lang="en-GB" i="0" strike="noStrike" kern="1200" cap="none" spc="0" normalizeH="0" baseline="0" noProof="0" dirty="0">
                <a:ln>
                  <a:noFill/>
                </a:ln>
                <a:effectLst/>
                <a:uLnTx/>
                <a:uFillTx/>
                <a:latin typeface="Calibri" panose="020F0502020204030204"/>
                <a:ea typeface="+mn-ea"/>
                <a:cs typeface="+mn-cs"/>
              </a:rPr>
              <a:t>: </a:t>
            </a:r>
            <a:r>
              <a:rPr kumimoji="0" lang="en-GB" i="0"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https://www.causevox.com/digital-fundraising/#digital-fundraising-method</a:t>
            </a:r>
            <a:endParaRPr kumimoji="0" lang="en-GB" i="0"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5"/>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5"/>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Metodología Digital de Recaudación de Fondos
</a:t>
            </a:r>
            <a:endParaRPr lang="en-US" dirty="0"/>
          </a:p>
        </p:txBody>
      </p:sp>
    </p:spTree>
    <p:extLst>
      <p:ext uri="{BB962C8B-B14F-4D97-AF65-F5344CB8AC3E}">
        <p14:creationId xmlns:p14="http://schemas.microsoft.com/office/powerpoint/2010/main" val="297084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87175"/>
            <a:ext cx="10595237" cy="3995028"/>
          </a:xfrm>
        </p:spPr>
        <p:txBody>
          <a:bodyPr/>
          <a:lstStyle/>
          <a:p>
            <a:pPr marL="342900" indent="-342900">
              <a:buBlip>
                <a:blip r:embed="rId2"/>
              </a:buBlip>
            </a:pPr>
            <a:r>
              <a:rPr lang="en-GB" b="1" dirty="0" err="1">
                <a:solidFill>
                  <a:schemeClr val="accent2"/>
                </a:solidFill>
              </a:rPr>
              <a:t>Objetivos</a:t>
            </a:r>
            <a:r>
              <a:rPr lang="en-GB" b="1" dirty="0">
                <a:solidFill>
                  <a:schemeClr val="accent2"/>
                </a:solidFill>
              </a:rPr>
              <a:t> de </a:t>
            </a:r>
            <a:r>
              <a:rPr lang="en-GB" b="1" dirty="0" err="1">
                <a:solidFill>
                  <a:schemeClr val="accent2"/>
                </a:solidFill>
              </a:rPr>
              <a:t>Aprendizaje</a:t>
            </a:r>
            <a:r>
              <a:rPr lang="en-GB" b="1" dirty="0">
                <a:solidFill>
                  <a:schemeClr val="accent2"/>
                </a:solidFill>
              </a:rPr>
              <a:t>:</a:t>
            </a:r>
          </a:p>
          <a:p>
            <a:pPr marL="0" indent="0"/>
            <a:endParaRPr lang="en-GB" b="1" dirty="0">
              <a:solidFill>
                <a:schemeClr val="accent2"/>
              </a:solidFill>
            </a:endParaRPr>
          </a:p>
          <a:p>
            <a:pPr marL="342900" indent="-342900">
              <a:buClr>
                <a:schemeClr val="accent2"/>
              </a:buClr>
              <a:buFont typeface="Arial" panose="020B0604020202020204" pitchFamily="34" charset="0"/>
              <a:buChar char="•"/>
            </a:pPr>
            <a:r>
              <a:rPr lang="es-ES" dirty="0"/>
              <a:t>Los estudiantes podrán evaluar las opciones de recaudación de fondos digitales para su uso en su propia organización.</a:t>
            </a:r>
          </a:p>
          <a:p>
            <a:pPr marL="342900" indent="-342900">
              <a:buClr>
                <a:schemeClr val="accent2"/>
              </a:buClr>
              <a:buFont typeface="Arial" panose="020B0604020202020204" pitchFamily="34" charset="0"/>
              <a:buChar char="•"/>
            </a:pPr>
            <a:endParaRPr lang="es-ES" dirty="0"/>
          </a:p>
          <a:p>
            <a:pPr marL="342900" indent="-342900">
              <a:buClr>
                <a:schemeClr val="accent2"/>
              </a:buClr>
              <a:buFont typeface="Arial" panose="020B0604020202020204" pitchFamily="34" charset="0"/>
              <a:buChar char="•"/>
            </a:pPr>
            <a:r>
              <a:rPr lang="es-ES" dirty="0"/>
              <a:t>Los estudiantes podrán dar los pasos iniciales para iniciar una campaña digital de recaudación de fondos.</a:t>
            </a:r>
          </a:p>
          <a:p>
            <a:pPr marL="342900" indent="-342900">
              <a:buClr>
                <a:schemeClr val="accent2"/>
              </a:buClr>
              <a:buFont typeface="Arial" panose="020B0604020202020204" pitchFamily="34" charset="0"/>
              <a:buChar char="•"/>
            </a:pPr>
            <a:endParaRPr lang="es-ES" dirty="0"/>
          </a:p>
          <a:p>
            <a:pPr marL="342900" indent="-342900">
              <a:buClr>
                <a:schemeClr val="accent2"/>
              </a:buClr>
              <a:buFont typeface="Arial" panose="020B0604020202020204" pitchFamily="34" charset="0"/>
              <a:buChar char="•"/>
            </a:pPr>
            <a:r>
              <a:rPr lang="es-ES" dirty="0"/>
              <a:t>Los estudiantes podrán buscar y solicitar nuevas fuentes de apoyo financiero.</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Objetivos de Instrucción y Aprendizaje
</a:t>
            </a:r>
            <a:endParaRPr lang="en-US" dirty="0"/>
          </a:p>
        </p:txBody>
      </p:sp>
    </p:spTree>
    <p:extLst>
      <p:ext uri="{BB962C8B-B14F-4D97-AF65-F5344CB8AC3E}">
        <p14:creationId xmlns:p14="http://schemas.microsoft.com/office/powerpoint/2010/main" val="292325279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lvl="0" indent="-342900">
              <a:buClr>
                <a:schemeClr val="accent2"/>
              </a:buClr>
              <a:buBlip>
                <a:blip r:embed="rId3"/>
              </a:buBlip>
              <a:defRPr/>
            </a:pPr>
            <a:r>
              <a:rPr lang="es-ES" b="1" dirty="0">
                <a:solidFill>
                  <a:schemeClr val="accent2"/>
                </a:solidFill>
              </a:rPr>
              <a:t>La metodología digital de recaudación de fondos contiene tres pasos principales: </a:t>
            </a:r>
          </a:p>
          <a:p>
            <a:pPr marL="0" lvl="0" indent="0">
              <a:buClr>
                <a:schemeClr val="accent2"/>
              </a:buClr>
              <a:defRPr/>
            </a:pPr>
            <a:endParaRPr kumimoji="0" lang="en-GB" i="0" strike="noStrike" kern="1200" cap="none" spc="0" normalizeH="0" baseline="0" noProof="0" dirty="0">
              <a:ln>
                <a:noFill/>
              </a:ln>
              <a:effectLst/>
              <a:uLnTx/>
              <a:uFillTx/>
              <a:latin typeface="Calibri" panose="020F0502020204030204"/>
              <a:ea typeface="+mn-ea"/>
              <a:cs typeface="+mn-cs"/>
            </a:endParaRPr>
          </a:p>
          <a:p>
            <a:pPr marL="457200" lvl="0" indent="-457200">
              <a:buClr>
                <a:schemeClr val="accent2"/>
              </a:buClr>
              <a:buFont typeface="+mj-lt"/>
              <a:buAutoNum type="arabicPeriod"/>
              <a:defRPr/>
            </a:pPr>
            <a:r>
              <a:rPr lang="fr-FR" dirty="0" err="1"/>
              <a:t>Atraer</a:t>
            </a:r>
            <a:endParaRPr lang="fr-FR" dirty="0">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endParaRPr lang="fr-FR" dirty="0">
              <a:latin typeface="Calibri" panose="020F0502020204030204"/>
            </a:endParaRPr>
          </a:p>
          <a:p>
            <a:pPr marL="457200" lvl="0" indent="-457200">
              <a:buClr>
                <a:schemeClr val="accent2"/>
              </a:buClr>
              <a:buFont typeface="+mj-lt"/>
              <a:buAutoNum type="arabicPeriod"/>
              <a:defRPr/>
            </a:pPr>
            <a:r>
              <a:rPr lang="fr-FR" dirty="0" err="1"/>
              <a:t>Nutrir</a:t>
            </a:r>
            <a:endParaRPr lang="fr-FR" dirty="0">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endParaRPr lang="fr-FR" dirty="0">
              <a:latin typeface="Calibri" panose="020F0502020204030204"/>
            </a:endParaRPr>
          </a:p>
          <a:p>
            <a:pPr marL="457200" lvl="0" indent="-457200">
              <a:buClr>
                <a:schemeClr val="accent2"/>
              </a:buClr>
              <a:buFont typeface="+mj-lt"/>
              <a:buAutoNum type="arabicPeriod"/>
              <a:defRPr/>
            </a:pPr>
            <a:r>
              <a:rPr lang="fr-FR" dirty="0"/>
              <a:t>Convertir</a:t>
            </a:r>
            <a:endParaRPr lang="fr-FR"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Metodología Digital de Recaudación de Fondos
</a:t>
            </a:r>
            <a:endParaRPr lang="en-US" dirty="0"/>
          </a:p>
        </p:txBody>
      </p:sp>
      <p:pic>
        <p:nvPicPr>
          <p:cNvPr id="2" name="Picture 1">
            <a:extLst>
              <a:ext uri="{FF2B5EF4-FFF2-40B4-BE49-F238E27FC236}">
                <a16:creationId xmlns:a16="http://schemas.microsoft.com/office/drawing/2014/main" id="{23FD002C-D8F8-92EB-C450-98D4CADE5763}"/>
              </a:ext>
            </a:extLst>
          </p:cNvPr>
          <p:cNvPicPr>
            <a:picLocks noChangeAspect="1"/>
          </p:cNvPicPr>
          <p:nvPr/>
        </p:nvPicPr>
        <p:blipFill rotWithShape="1">
          <a:blip r:embed="rId5">
            <a:grayscl/>
          </a:blip>
          <a:srcRect l="8344" t="4335" r="9113"/>
          <a:stretch/>
        </p:blipFill>
        <p:spPr>
          <a:xfrm>
            <a:off x="6096000" y="2579913"/>
            <a:ext cx="4669971" cy="3044437"/>
          </a:xfrm>
          <a:prstGeom prst="rect">
            <a:avLst/>
          </a:prstGeom>
        </p:spPr>
      </p:pic>
    </p:spTree>
    <p:extLst>
      <p:ext uri="{BB962C8B-B14F-4D97-AF65-F5344CB8AC3E}">
        <p14:creationId xmlns:p14="http://schemas.microsoft.com/office/powerpoint/2010/main" val="291271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lvl="0" indent="-342900">
              <a:buClr>
                <a:schemeClr val="accent2"/>
              </a:buClr>
              <a:buBlip>
                <a:blip r:embed="rId3"/>
              </a:buBlip>
              <a:defRPr/>
            </a:pPr>
            <a:r>
              <a:rPr lang="es-ES" b="1" dirty="0">
                <a:solidFill>
                  <a:schemeClr val="accent2"/>
                </a:solidFill>
              </a:rPr>
              <a:t>Beneficios de la metodología digital de recaudación de fondos</a:t>
            </a: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Metodología Digital de Recaudación de Fondos
</a:t>
            </a:r>
            <a:endParaRPr lang="en-US" dirty="0"/>
          </a:p>
        </p:txBody>
      </p:sp>
      <p:graphicFrame>
        <p:nvGraphicFramePr>
          <p:cNvPr id="3" name="Diagram 2">
            <a:extLst>
              <a:ext uri="{FF2B5EF4-FFF2-40B4-BE49-F238E27FC236}">
                <a16:creationId xmlns:a16="http://schemas.microsoft.com/office/drawing/2014/main" id="{90369BCF-57A2-FA61-23CA-39AA76A170D1}"/>
              </a:ext>
            </a:extLst>
          </p:cNvPr>
          <p:cNvGraphicFramePr/>
          <p:nvPr>
            <p:extLst>
              <p:ext uri="{D42A27DB-BD31-4B8C-83A1-F6EECF244321}">
                <p14:modId xmlns:p14="http://schemas.microsoft.com/office/powerpoint/2010/main" val="1282571028"/>
              </p:ext>
            </p:extLst>
          </p:nvPr>
        </p:nvGraphicFramePr>
        <p:xfrm>
          <a:off x="1000623" y="2188030"/>
          <a:ext cx="10190749" cy="29869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0502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6059C0AA-521E-4F4D-9824-E3243D53422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E6A2AF48-ED3A-4771-9798-67FEB4513485}"/>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B704CA32-7526-40DD-8867-F19CF536ABA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513004BD-6634-453D-B12A-B17405400E2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lvl="0" indent="-342900">
              <a:buClr>
                <a:schemeClr val="accent2"/>
              </a:buClr>
              <a:buBlip>
                <a:blip r:embed="rId3"/>
              </a:buBlip>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hlinkClick r:id="rId4">
                  <a:extLst>
                    <a:ext uri="{A12FA001-AC4F-418D-AE19-62706E023703}">
                      <ahyp:hlinkClr xmlns:ahyp="http://schemas.microsoft.com/office/drawing/2018/hyperlinkcolor" val="tx"/>
                    </a:ext>
                  </a:extLst>
                </a:hlinkClick>
              </a:rPr>
              <a:t>El Crowdfunding</a:t>
            </a:r>
            <a:r>
              <a:rPr kumimoji="0" lang="en-GB" i="0" strike="noStrike" kern="1200" cap="none" spc="0" normalizeH="0" baseline="0" noProof="0" dirty="0">
                <a:ln>
                  <a:noFill/>
                </a:ln>
                <a:effectLst/>
                <a:uLnTx/>
                <a:uFillTx/>
                <a:latin typeface="Calibri" panose="020F0502020204030204"/>
                <a:ea typeface="+mn-ea"/>
                <a:cs typeface="+mn-cs"/>
              </a:rPr>
              <a:t> </a:t>
            </a:r>
            <a:r>
              <a:rPr lang="es-ES" dirty="0"/>
              <a:t>ha creado la oportunidad para que los empresarios recauden cientos de miles o millones de dólares de cualquier persona con dinero para invertir. 
El crowdfunding proporciona un foro a cualquier persona con una idea para lanzarlo frente a los inversores que esperan. </a:t>
            </a: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5"/>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5"/>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Enfoque</a:t>
            </a:r>
            <a:r>
              <a:rPr lang="en-GB" dirty="0"/>
              <a:t> </a:t>
            </a:r>
            <a:r>
              <a:rPr lang="en-GB" dirty="0" err="1"/>
              <a:t>en</a:t>
            </a:r>
            <a:r>
              <a:rPr lang="en-GB" dirty="0"/>
              <a:t> </a:t>
            </a:r>
            <a:r>
              <a:rPr lang="en-GB" dirty="0" err="1"/>
              <a:t>el</a:t>
            </a:r>
            <a:r>
              <a:rPr lang="en-GB" dirty="0"/>
              <a:t> Crowdfunding
</a:t>
            </a:r>
            <a:endParaRPr lang="en-US" dirty="0"/>
          </a:p>
        </p:txBody>
      </p:sp>
    </p:spTree>
    <p:extLst>
      <p:ext uri="{BB962C8B-B14F-4D97-AF65-F5344CB8AC3E}">
        <p14:creationId xmlns:p14="http://schemas.microsoft.com/office/powerpoint/2010/main" val="203688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lvl="0" indent="-342900">
              <a:buClr>
                <a:schemeClr val="accent2"/>
              </a:buClr>
              <a:buBlip>
                <a:blip r:embed="rId3"/>
              </a:buBlip>
              <a:defRPr/>
            </a:pPr>
            <a:r>
              <a:rPr lang="es-ES" dirty="0"/>
              <a:t>El crowdfunding es el uso de pequeñas cantidades de capital de un gran número de individuos para financiar una nueva empresa comercial. </a:t>
            </a:r>
            <a:r>
              <a:rPr kumimoji="0" lang="en-GB" i="0" strike="noStrike" kern="1200" cap="none" spc="0" normalizeH="0" baseline="0" noProof="0" dirty="0">
                <a:ln>
                  <a:noFill/>
                </a:ln>
                <a:effectLst/>
                <a:uLnTx/>
                <a:uFillTx/>
                <a:latin typeface="Calibri" panose="020F0502020204030204"/>
                <a:ea typeface="+mn-ea"/>
                <a:cs typeface="+mn-cs"/>
              </a:rPr>
              <a:t>​</a:t>
            </a: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lvl="0" indent="-342900">
              <a:buClr>
                <a:schemeClr val="accent2"/>
              </a:buClr>
              <a:buBlip>
                <a:blip r:embed="rId3"/>
              </a:buBlip>
              <a:defRPr/>
            </a:pPr>
            <a:r>
              <a:rPr lang="es-ES" dirty="0"/>
              <a:t>El crowdfunding hace uso de la fácil accesibilidad de vastas redes de personas a través de las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hlinkClick r:id="rId4">
                  <a:extLst>
                    <a:ext uri="{A12FA001-AC4F-418D-AE19-62706E023703}">
                      <ahyp:hlinkClr xmlns:ahyp="http://schemas.microsoft.com/office/drawing/2018/hyperlinkcolor" val="tx"/>
                    </a:ext>
                  </a:extLst>
                </a:hlinkClick>
              </a:rPr>
              <a:t>RR.SS.</a:t>
            </a:r>
            <a:r>
              <a:rPr kumimoji="0" lang="en-GB"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lang="es-ES" dirty="0"/>
              <a:t>y sitios web de crowdfunding para reunir a inversores y empresarios, con el potencial de aumentar el espíritu empresarial mediante la expansión del grupo de inversores más allá del círculo tradicional de propietarios, parientes y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rPr>
              <a:t>capital</a:t>
            </a:r>
            <a:r>
              <a:rPr kumimoji="0" lang="en-GB" b="0" i="0" u="sng" strike="noStrike" kern="1200" cap="none" spc="0" normalizeH="0" noProof="0" dirty="0">
                <a:ln>
                  <a:noFill/>
                </a:ln>
                <a:solidFill>
                  <a:schemeClr val="accent2">
                    <a:lumMod val="75000"/>
                  </a:schemeClr>
                </a:solidFill>
                <a:effectLst/>
                <a:uLnTx/>
                <a:uFillTx/>
                <a:latin typeface="Calibri" panose="020F0502020204030204" pitchFamily="34" charset="0"/>
                <a:ea typeface="+mn-ea"/>
                <a:cs typeface="+mn-cs"/>
              </a:rPr>
              <a:t> </a:t>
            </a:r>
            <a:r>
              <a:rPr kumimoji="0" lang="en-GB" b="0" i="0" u="sng" strike="noStrike" kern="1200" cap="none" spc="0" normalizeH="0" noProof="0" dirty="0" err="1">
                <a:ln>
                  <a:noFill/>
                </a:ln>
                <a:solidFill>
                  <a:schemeClr val="accent2">
                    <a:lumMod val="75000"/>
                  </a:schemeClr>
                </a:solidFill>
                <a:effectLst/>
                <a:uLnTx/>
                <a:uFillTx/>
                <a:latin typeface="Calibri" panose="020F0502020204030204" pitchFamily="34" charset="0"/>
                <a:ea typeface="+mn-ea"/>
                <a:cs typeface="+mn-cs"/>
              </a:rPr>
              <a:t>riesgo</a:t>
            </a:r>
            <a:r>
              <a:rPr kumimoji="0" lang="en-GB" i="0" strike="noStrike" kern="1200" cap="none" spc="0" normalizeH="0" baseline="0" noProof="0" dirty="0">
                <a:ln>
                  <a:noFill/>
                </a:ln>
                <a:effectLst/>
                <a:uLnTx/>
                <a:uFillTx/>
                <a:latin typeface="Calibri" panose="020F0502020204030204"/>
                <a:ea typeface="+mn-ea"/>
                <a:cs typeface="+mn-cs"/>
              </a:rPr>
              <a:t>.</a:t>
            </a: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lang="en-GB" b="1" u="none" dirty="0">
              <a:solidFill>
                <a:srgbClr val="000000"/>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en-GB"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LEER</a:t>
            </a:r>
            <a:r>
              <a:rPr kumimoji="0" lang="en-GB"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lang="en-US" dirty="0">
                <a:latin typeface="Segoe UI" panose="020B0502040204020203" pitchFamily="34" charset="0"/>
              </a:rPr>
              <a:t>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hlinkClick r:id="rId5">
                  <a:extLst>
                    <a:ext uri="{A12FA001-AC4F-418D-AE19-62706E023703}">
                      <ahyp:hlinkClr xmlns:ahyp="http://schemas.microsoft.com/office/drawing/2018/hyperlinkcolor" val="tx"/>
                    </a:ext>
                  </a:extLst>
                </a:hlinkClick>
              </a:rPr>
              <a:t>https://www.investopedia.com/terms/c/crowdfunding.asp</a:t>
            </a: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rPr>
              <a:t>​</a:t>
            </a:r>
            <a:endParaRPr kumimoji="0" lang="en-GB" b="0" i="0" u="none" strike="noStrike" kern="1200" cap="none" spc="0" normalizeH="0" baseline="0" noProof="0" dirty="0">
              <a:ln>
                <a:noFill/>
              </a:ln>
              <a:solidFill>
                <a:schemeClr val="accent2">
                  <a:lumMod val="75000"/>
                </a:schemeClr>
              </a:solidFill>
              <a:effectLst/>
              <a:uLnTx/>
              <a:uFillTx/>
              <a:latin typeface="Segoe UI" panose="020B0502040204020203" pitchFamily="34" charset="0"/>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6"/>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6"/>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Enfoque</a:t>
            </a:r>
            <a:r>
              <a:rPr lang="en-GB" dirty="0"/>
              <a:t> </a:t>
            </a:r>
            <a:r>
              <a:rPr lang="en-GB" dirty="0" err="1"/>
              <a:t>en</a:t>
            </a:r>
            <a:r>
              <a:rPr lang="en-GB" dirty="0"/>
              <a:t> </a:t>
            </a:r>
            <a:r>
              <a:rPr lang="en-GB" dirty="0" err="1"/>
              <a:t>el</a:t>
            </a:r>
            <a:r>
              <a:rPr lang="en-GB" dirty="0"/>
              <a:t> Crowdfunding
</a:t>
            </a:r>
            <a:endParaRPr lang="en-US" dirty="0"/>
          </a:p>
        </p:txBody>
      </p:sp>
    </p:spTree>
    <p:extLst>
      <p:ext uri="{BB962C8B-B14F-4D97-AF65-F5344CB8AC3E}">
        <p14:creationId xmlns:p14="http://schemas.microsoft.com/office/powerpoint/2010/main" val="291548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lvl="0" indent="-342900">
              <a:buClr>
                <a:schemeClr val="accent2"/>
              </a:buClr>
              <a:buBlip>
                <a:blip r:embed="rId3"/>
              </a:buBlip>
              <a:defRPr/>
            </a:pPr>
            <a:r>
              <a:rPr lang="es-ES" dirty="0"/>
              <a:t>Aquellos que buscan respaldo financiero crean una campaña para informar a los posibles inversores / donantes sobre el propósito y la necesidad de efectivo, así como para solicitarlo.</a:t>
            </a:r>
          </a:p>
          <a:p>
            <a:pPr marL="342900" lvl="0" indent="-342900">
              <a:buClr>
                <a:schemeClr val="accent2"/>
              </a:buClr>
              <a:buBlip>
                <a:blip r:embed="rId3"/>
              </a:buBlip>
              <a:defRPr/>
            </a:pPr>
            <a:endParaRPr lang="es-ES" dirty="0"/>
          </a:p>
          <a:p>
            <a:pPr marL="342900" lvl="0" indent="-342900">
              <a:buClr>
                <a:schemeClr val="accent2"/>
              </a:buClr>
              <a:buBlip>
                <a:blip r:embed="rId3"/>
              </a:buBlip>
              <a:defRPr/>
            </a:pPr>
            <a:r>
              <a:rPr lang="es-ES" dirty="0"/>
              <a:t>El crowdfunding permite a los inversores seleccionar entre cientos de proyectos e invertir tan poco como 10 €. Los sitios de crowdfunding generan ingresos a partir de un porcentaje de los fondos recaudados.</a:t>
            </a:r>
          </a:p>
          <a:p>
            <a:pPr marL="0" lvl="0" indent="0">
              <a:buClr>
                <a:schemeClr val="accent2"/>
              </a:buClr>
              <a:defRPr/>
            </a:pPr>
            <a:endParaRPr lang="en-GB" b="1" u="none" dirty="0">
              <a:solidFill>
                <a:srgbClr val="000000"/>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lang="en-GB" b="1" dirty="0">
                <a:latin typeface="Calibri" panose="020F0502020204030204" pitchFamily="34" charset="0"/>
              </a:rPr>
              <a:t>LECTURA</a:t>
            </a:r>
            <a:r>
              <a:rPr lang="en-US" dirty="0">
                <a:latin typeface="Calibri" panose="020F0502020204030204" pitchFamily="34" charset="0"/>
              </a:rPr>
              <a:t>:</a:t>
            </a: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hlinkClick r:id="rId4">
                  <a:extLst>
                    <a:ext uri="{A12FA001-AC4F-418D-AE19-62706E023703}">
                      <ahyp:hlinkClr xmlns:ahyp="http://schemas.microsoft.com/office/drawing/2018/hyperlinkcolor" val="tx"/>
                    </a:ext>
                  </a:extLst>
                </a:hlinkClick>
              </a:rPr>
              <a:t>https://ec.europa.eu/growth/access-finance-smes/guide-crowdfunding/what-crowdfunding/crowdfunding-explained_en</a:t>
            </a: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rPr>
              <a:t> </a:t>
            </a:r>
            <a:r>
              <a:rPr kumimoji="0" lang="en-US" sz="1200"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rPr>
              <a:t>​</a:t>
            </a:r>
            <a:endParaRPr kumimoji="0" lang="en-US" sz="1200" b="0" i="0" u="none" strike="noStrike" kern="1200" cap="none" spc="0" normalizeH="0" baseline="0" noProof="0" dirty="0">
              <a:ln>
                <a:noFill/>
              </a:ln>
              <a:solidFill>
                <a:schemeClr val="accent2">
                  <a:lumMod val="75000"/>
                </a:schemeClr>
              </a:solidFill>
              <a:effectLst/>
              <a:uLnTx/>
              <a:uFillTx/>
              <a:latin typeface="Segoe UI" panose="020B0502040204020203" pitchFamily="34" charset="0"/>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5"/>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5"/>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a:t>
            </a:r>
            <a:r>
              <a:rPr lang="en-GB" dirty="0" err="1"/>
              <a:t>Cómo</a:t>
            </a:r>
            <a:r>
              <a:rPr lang="en-GB" dirty="0"/>
              <a:t> </a:t>
            </a:r>
            <a:r>
              <a:rPr lang="en-GB" dirty="0" err="1"/>
              <a:t>funciona</a:t>
            </a:r>
            <a:r>
              <a:rPr lang="en-GB" dirty="0"/>
              <a:t> </a:t>
            </a:r>
            <a:r>
              <a:rPr lang="en-GB" dirty="0" err="1"/>
              <a:t>el</a:t>
            </a:r>
            <a:r>
              <a:rPr lang="en-GB" dirty="0"/>
              <a:t> Crowdfunding?
</a:t>
            </a:r>
            <a:endParaRPr lang="en-US" dirty="0"/>
          </a:p>
        </p:txBody>
      </p:sp>
    </p:spTree>
    <p:extLst>
      <p:ext uri="{BB962C8B-B14F-4D97-AF65-F5344CB8AC3E}">
        <p14:creationId xmlns:p14="http://schemas.microsoft.com/office/powerpoint/2010/main" val="338966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lvl="0" indent="-342900">
              <a:buClr>
                <a:schemeClr val="accent2"/>
              </a:buClr>
              <a:buBlip>
                <a:blip r:embed="rId3"/>
              </a:buBlip>
              <a:defRPr/>
            </a:pPr>
            <a:r>
              <a:rPr lang="en-GB" b="1" dirty="0" err="1">
                <a:solidFill>
                  <a:schemeClr val="accent2"/>
                </a:solidFill>
              </a:rPr>
              <a:t>Préstamos</a:t>
            </a:r>
            <a:r>
              <a:rPr lang="en-GB" b="1" dirty="0">
                <a:solidFill>
                  <a:schemeClr val="accent2"/>
                </a:solidFill>
              </a:rPr>
              <a:t> entre </a:t>
            </a:r>
            <a:r>
              <a:rPr lang="en-GB" b="1" dirty="0" err="1">
                <a:solidFill>
                  <a:schemeClr val="accent2"/>
                </a:solidFill>
              </a:rPr>
              <a:t>particulares</a:t>
            </a:r>
            <a:r>
              <a:rPr lang="en-GB" b="1" dirty="0">
                <a:solidFill>
                  <a:schemeClr val="accent2"/>
                </a:solidFill>
              </a:rPr>
              <a:t> o peer-to-peer (P2P):</a:t>
            </a:r>
          </a:p>
          <a:p>
            <a:pPr marL="0" lvl="0" indent="0">
              <a:buClr>
                <a:schemeClr val="accent2"/>
              </a:buClr>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lvl="0" indent="-342900">
              <a:buClr>
                <a:schemeClr val="accent2"/>
              </a:buClr>
              <a:buFont typeface="Arial" panose="020B0604020202020204" pitchFamily="34" charset="0"/>
              <a:buChar char="•"/>
              <a:defRPr/>
            </a:pPr>
            <a:r>
              <a:rPr lang="es-ES" dirty="0"/>
              <a:t>La multitud presta dinero a una empresa con el entendimiento de que el dinero será devuelto con intereses. Es muy similar a los préstamos tradicionales de un banco, excepto que usted pide prestado a muchos inversores.</a:t>
            </a:r>
          </a:p>
          <a:p>
            <a:pPr marL="342900" lvl="0" indent="-342900">
              <a:buClr>
                <a:schemeClr val="accent2"/>
              </a:buClr>
              <a:buFont typeface="Arial" panose="020B0604020202020204" pitchFamily="34" charset="0"/>
              <a:buChar char="•"/>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indent="-342900">
              <a:buClr>
                <a:schemeClr val="accent2"/>
              </a:buClr>
              <a:buBlip>
                <a:blip r:embed="rId3"/>
              </a:buBlip>
              <a:defRPr/>
            </a:pPr>
            <a:r>
              <a:rPr lang="en-GB" b="1" dirty="0">
                <a:solidFill>
                  <a:schemeClr val="accent2"/>
                </a:solidFill>
                <a:latin typeface="Calibri" panose="020F0502020204030204"/>
              </a:rPr>
              <a:t>Equity crowdfunding​​:</a:t>
            </a: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lvl="0" indent="-342900">
              <a:buClr>
                <a:schemeClr val="accent2"/>
              </a:buClr>
              <a:buFont typeface="Arial" panose="020B0604020202020204" pitchFamily="34" charset="0"/>
              <a:buChar char="•"/>
              <a:defRPr/>
            </a:pPr>
            <a:r>
              <a:rPr lang="es-ES" dirty="0"/>
              <a:t>Venta de una participación en un negocio a un número de inversores a cambio de la inversión. </a:t>
            </a: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Tipos</a:t>
            </a:r>
            <a:r>
              <a:rPr lang="en-GB" dirty="0"/>
              <a:t> de Crowdfunding
</a:t>
            </a:r>
            <a:endParaRPr lang="en-US" dirty="0"/>
          </a:p>
        </p:txBody>
      </p:sp>
    </p:spTree>
    <p:extLst>
      <p:ext uri="{BB962C8B-B14F-4D97-AF65-F5344CB8AC3E}">
        <p14:creationId xmlns:p14="http://schemas.microsoft.com/office/powerpoint/2010/main" val="363835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indent="-342900">
              <a:buClr>
                <a:schemeClr val="accent2"/>
              </a:buClr>
              <a:buBlip>
                <a:blip r:embed="rId3"/>
              </a:buBlip>
              <a:defRPr/>
            </a:pPr>
            <a:r>
              <a:rPr lang="en-GB" b="1" dirty="0">
                <a:solidFill>
                  <a:schemeClr val="accent2"/>
                </a:solidFill>
                <a:latin typeface="Calibri" panose="020F0502020204030204"/>
              </a:rPr>
              <a:t>Equity crowdfunding​​ (a </a:t>
            </a:r>
            <a:r>
              <a:rPr lang="en-GB" b="1" dirty="0" err="1">
                <a:solidFill>
                  <a:schemeClr val="accent2"/>
                </a:solidFill>
                <a:latin typeface="Calibri" panose="020F0502020204030204"/>
              </a:rPr>
              <a:t>continuación</a:t>
            </a:r>
            <a:r>
              <a:rPr lang="en-GB" b="1" dirty="0">
                <a:solidFill>
                  <a:schemeClr val="accent2"/>
                </a:solidFill>
                <a:latin typeface="Calibri" panose="020F0502020204030204"/>
              </a:rPr>
              <a:t>):</a:t>
            </a: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lvl="0" indent="-342900">
              <a:buClr>
                <a:schemeClr val="accent2"/>
              </a:buClr>
              <a:buFont typeface="Arial" panose="020B0604020202020204" pitchFamily="34" charset="0"/>
              <a:buChar char="•"/>
              <a:defRPr/>
            </a:pPr>
            <a:r>
              <a:rPr lang="es-ES" dirty="0"/>
              <a:t>La idea es similar a cómo se compran o venden acciones ordinarias en una bolsa de valores, o a un capital de riesgo.</a:t>
            </a:r>
          </a:p>
          <a:p>
            <a:pPr marL="342900" lvl="0" indent="-342900">
              <a:buClr>
                <a:schemeClr val="accent2"/>
              </a:buClr>
              <a:buFont typeface="Arial" panose="020B0604020202020204" pitchFamily="34" charset="0"/>
              <a:buChar char="•"/>
              <a:defRPr/>
            </a:pPr>
            <a:endParaRPr lang="en-GB" dirty="0">
              <a:latin typeface="Calibri" panose="020F0502020204030204"/>
            </a:endParaRPr>
          </a:p>
          <a:p>
            <a:pPr marL="342900" marR="0" lvl="0" indent="-342900" fontAlgn="auto">
              <a:spcAft>
                <a:spcPts val="0"/>
              </a:spcAft>
              <a:buClr>
                <a:schemeClr val="accent2"/>
              </a:buClr>
              <a:buSzTx/>
              <a:buBlip>
                <a:blip r:embed="rId3"/>
              </a:buBlip>
              <a:tabLst/>
              <a:defRPr/>
            </a:pPr>
            <a:r>
              <a:rPr lang="en-GB" b="1" dirty="0">
                <a:solidFill>
                  <a:schemeClr val="accent2"/>
                </a:solidFill>
              </a:rPr>
              <a:t>Crowdfunding </a:t>
            </a:r>
            <a:r>
              <a:rPr lang="en-GB" b="1" dirty="0" err="1">
                <a:solidFill>
                  <a:schemeClr val="accent2"/>
                </a:solidFill>
              </a:rPr>
              <a:t>basado</a:t>
            </a:r>
            <a:r>
              <a:rPr lang="en-GB" b="1" dirty="0">
                <a:solidFill>
                  <a:schemeClr val="accent2"/>
                </a:solidFill>
              </a:rPr>
              <a:t> </a:t>
            </a:r>
            <a:r>
              <a:rPr lang="en-GB" b="1" dirty="0" err="1">
                <a:solidFill>
                  <a:schemeClr val="accent2"/>
                </a:solidFill>
              </a:rPr>
              <a:t>en</a:t>
            </a:r>
            <a:r>
              <a:rPr lang="en-GB" b="1" dirty="0">
                <a:solidFill>
                  <a:schemeClr val="accent2"/>
                </a:solidFill>
              </a:rPr>
              <a:t> </a:t>
            </a:r>
            <a:r>
              <a:rPr lang="en-GB" b="1" dirty="0" err="1">
                <a:solidFill>
                  <a:schemeClr val="accent2"/>
                </a:solidFill>
              </a:rPr>
              <a:t>recompensas</a:t>
            </a:r>
            <a:r>
              <a:rPr lang="en-GB" b="1" dirty="0">
                <a:solidFill>
                  <a:schemeClr val="accent2"/>
                </a:solidFill>
              </a:rPr>
              <a:t>:</a:t>
            </a:r>
          </a:p>
          <a:p>
            <a:pPr marL="0" marR="0" lvl="0" indent="0" fontAlgn="auto">
              <a:spcAft>
                <a:spcPts val="0"/>
              </a:spcAft>
              <a:buClr>
                <a:schemeClr val="accent2"/>
              </a:buClr>
              <a:buSzTx/>
              <a:tabLst/>
              <a:defRPr/>
            </a:pPr>
            <a:endParaRPr lang="en-GB" b="1" dirty="0">
              <a:solidFill>
                <a:schemeClr val="accent2"/>
              </a:solidFill>
              <a:latin typeface="Calibri" panose="020F0502020204030204"/>
            </a:endParaRPr>
          </a:p>
          <a:p>
            <a:pPr marL="342900" lvl="0" indent="-342900">
              <a:buClr>
                <a:schemeClr val="accent2"/>
              </a:buClr>
              <a:buFont typeface="Arial" panose="020B0604020202020204" pitchFamily="34" charset="0"/>
              <a:buChar char="•"/>
              <a:defRPr/>
            </a:pPr>
            <a:r>
              <a:rPr lang="es-ES" dirty="0"/>
              <a:t>Las personas donan a un proyecto o negocio con expectativas de recibir a cambio una recompensa no financiera, como bienes o servicios, en una etapa posterior a cambio de su contribución.</a:t>
            </a:r>
            <a:endParaRPr kumimoji="0" lang="en-GB"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Tipos</a:t>
            </a:r>
            <a:r>
              <a:rPr lang="en-GB" dirty="0"/>
              <a:t> de Crowdfunding
</a:t>
            </a:r>
            <a:endParaRPr lang="en-US" dirty="0"/>
          </a:p>
        </p:txBody>
      </p:sp>
    </p:spTree>
    <p:extLst>
      <p:ext uri="{BB962C8B-B14F-4D97-AF65-F5344CB8AC3E}">
        <p14:creationId xmlns:p14="http://schemas.microsoft.com/office/powerpoint/2010/main" val="2899734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indent="-342900">
              <a:buClr>
                <a:schemeClr val="accent2"/>
              </a:buClr>
              <a:buBlip>
                <a:blip r:embed="rId3"/>
              </a:buBlip>
              <a:defRPr/>
            </a:pPr>
            <a:r>
              <a:rPr lang="en-GB" b="1" dirty="0">
                <a:solidFill>
                  <a:schemeClr val="accent2"/>
                </a:solidFill>
              </a:rPr>
              <a:t>Crowdfunding </a:t>
            </a:r>
            <a:r>
              <a:rPr lang="en-GB" b="1" dirty="0" err="1">
                <a:solidFill>
                  <a:schemeClr val="accent2"/>
                </a:solidFill>
              </a:rPr>
              <a:t>basado</a:t>
            </a:r>
            <a:r>
              <a:rPr lang="en-GB" b="1" dirty="0">
                <a:solidFill>
                  <a:schemeClr val="accent2"/>
                </a:solidFill>
              </a:rPr>
              <a:t> </a:t>
            </a:r>
            <a:r>
              <a:rPr lang="en-GB" b="1" dirty="0" err="1">
                <a:solidFill>
                  <a:schemeClr val="accent2"/>
                </a:solidFill>
              </a:rPr>
              <a:t>en</a:t>
            </a:r>
            <a:r>
              <a:rPr lang="en-GB" b="1" dirty="0">
                <a:solidFill>
                  <a:schemeClr val="accent2"/>
                </a:solidFill>
              </a:rPr>
              <a:t> </a:t>
            </a:r>
            <a:r>
              <a:rPr lang="en-GB" b="1" dirty="0" err="1">
                <a:solidFill>
                  <a:schemeClr val="accent2"/>
                </a:solidFill>
              </a:rPr>
              <a:t>donaciones</a:t>
            </a:r>
            <a:r>
              <a:rPr lang="en-GB" b="1" dirty="0">
                <a:solidFill>
                  <a:schemeClr val="accent2"/>
                </a:solidFill>
              </a:rPr>
              <a:t>:</a:t>
            </a:r>
          </a:p>
          <a:p>
            <a:pPr marL="0" indent="0">
              <a:buClr>
                <a:schemeClr val="accent2"/>
              </a:buClr>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lvl="0" indent="-342900">
              <a:buClr>
                <a:schemeClr val="accent2"/>
              </a:buClr>
              <a:buFont typeface="Arial" panose="020B0604020202020204" pitchFamily="34" charset="0"/>
              <a:buChar char="•"/>
              <a:defRPr/>
            </a:pPr>
            <a:r>
              <a:rPr lang="es-ES" dirty="0"/>
              <a:t>Las personas donan pequeñas cantidades para cumplir con el objetivo de financiación más grande de un proyecto caritativo específico sin recibir ningún retorno financiero o material.</a:t>
            </a:r>
          </a:p>
          <a:p>
            <a:pPr marL="342900" lvl="0" indent="-342900">
              <a:buClr>
                <a:schemeClr val="accent2"/>
              </a:buClr>
              <a:buFont typeface="Arial" panose="020B0604020202020204" pitchFamily="34" charset="0"/>
              <a:buChar char="•"/>
              <a:defRPr/>
            </a:pPr>
            <a:endParaRPr lang="en-GB" dirty="0">
              <a:latin typeface="Calibri" panose="020F0502020204030204"/>
            </a:endParaRPr>
          </a:p>
          <a:p>
            <a:pPr marL="342900" marR="0" lvl="0" indent="-342900" fontAlgn="auto">
              <a:spcAft>
                <a:spcPts val="0"/>
              </a:spcAft>
              <a:buClr>
                <a:schemeClr val="accent2"/>
              </a:buClr>
              <a:buSzTx/>
              <a:buBlip>
                <a:blip r:embed="rId3"/>
              </a:buBlip>
              <a:tabLst/>
              <a:defRPr/>
            </a:pPr>
            <a:r>
              <a:rPr lang="es-ES" b="1" dirty="0">
                <a:solidFill>
                  <a:schemeClr val="accent2"/>
                </a:solidFill>
              </a:rPr>
              <a:t>Participación en los beneficios/participación en los ingresos:</a:t>
            </a:r>
          </a:p>
          <a:p>
            <a:pPr marL="0" marR="0" lvl="0" indent="0" fontAlgn="auto">
              <a:spcAft>
                <a:spcPts val="0"/>
              </a:spcAft>
              <a:buClr>
                <a:schemeClr val="accent2"/>
              </a:buClr>
              <a:buSzTx/>
              <a:tabLst/>
              <a:defRPr/>
            </a:pPr>
            <a:endParaRPr lang="en-GB" b="1" dirty="0">
              <a:solidFill>
                <a:schemeClr val="accent2"/>
              </a:solidFill>
              <a:latin typeface="Calibri" panose="020F0502020204030204"/>
            </a:endParaRPr>
          </a:p>
          <a:p>
            <a:pPr marL="342900" lvl="0" indent="-342900">
              <a:buClr>
                <a:schemeClr val="accent2"/>
              </a:buClr>
              <a:buFont typeface="Arial" panose="020B0604020202020204" pitchFamily="34" charset="0"/>
              <a:buChar char="•"/>
              <a:defRPr/>
            </a:pPr>
            <a:r>
              <a:rPr lang="es-ES" dirty="0"/>
              <a:t>Las empresas pueden compartir ganancias o ingresos futuros con la multitud a cambio de fondos ahora.</a:t>
            </a:r>
            <a:endParaRPr kumimoji="0" lang="en-GB"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Tipos</a:t>
            </a:r>
            <a:r>
              <a:rPr lang="en-GB" dirty="0"/>
              <a:t> de Crowdfunding
</a:t>
            </a:r>
            <a:endParaRPr lang="en-US" dirty="0"/>
          </a:p>
        </p:txBody>
      </p:sp>
    </p:spTree>
    <p:extLst>
      <p:ext uri="{BB962C8B-B14F-4D97-AF65-F5344CB8AC3E}">
        <p14:creationId xmlns:p14="http://schemas.microsoft.com/office/powerpoint/2010/main" val="36207878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indent="-342900">
              <a:buClr>
                <a:schemeClr val="accent2"/>
              </a:buClr>
              <a:buBlip>
                <a:blip r:embed="rId3"/>
              </a:buBlip>
              <a:defRPr/>
            </a:pPr>
            <a:r>
              <a:rPr lang="en-GB" b="1" dirty="0">
                <a:solidFill>
                  <a:schemeClr val="accent2"/>
                </a:solidFill>
              </a:rPr>
              <a:t>Crowdfunding de </a:t>
            </a:r>
            <a:r>
              <a:rPr lang="en-GB" b="1" dirty="0" err="1">
                <a:solidFill>
                  <a:schemeClr val="accent2"/>
                </a:solidFill>
              </a:rPr>
              <a:t>títulos</a:t>
            </a:r>
            <a:r>
              <a:rPr lang="en-GB" b="1" dirty="0">
                <a:solidFill>
                  <a:schemeClr val="accent2"/>
                </a:solidFill>
              </a:rPr>
              <a:t> de </a:t>
            </a:r>
            <a:r>
              <a:rPr lang="en-GB" b="1" dirty="0" err="1">
                <a:solidFill>
                  <a:schemeClr val="accent2"/>
                </a:solidFill>
              </a:rPr>
              <a:t>deuda</a:t>
            </a:r>
            <a:r>
              <a:rPr lang="en-GB" b="1" dirty="0">
                <a:solidFill>
                  <a:schemeClr val="accent2"/>
                </a:solidFill>
              </a:rPr>
              <a:t>:</a:t>
            </a:r>
          </a:p>
          <a:p>
            <a:pPr marL="0" indent="0">
              <a:buClr>
                <a:schemeClr val="accent2"/>
              </a:buClr>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lvl="0" indent="-342900">
              <a:buClr>
                <a:schemeClr val="accent2"/>
              </a:buClr>
              <a:buFont typeface="Arial" panose="020B0604020202020204" pitchFamily="34" charset="0"/>
              <a:buChar char="•"/>
              <a:defRPr/>
            </a:pPr>
            <a:r>
              <a:rPr lang="es-ES" dirty="0"/>
              <a:t>Las personas invierten en un título de deuda emitido por la empresa, como un bono.</a:t>
            </a:r>
          </a:p>
          <a:p>
            <a:pPr marL="342900" lvl="0" indent="-342900">
              <a:buClr>
                <a:schemeClr val="accent2"/>
              </a:buClr>
              <a:buFont typeface="Arial" panose="020B0604020202020204" pitchFamily="34" charset="0"/>
              <a:buChar char="•"/>
              <a:defRPr/>
            </a:pPr>
            <a:endParaRPr lang="en-GB" dirty="0">
              <a:latin typeface="Calibri" panose="020F0502020204030204"/>
            </a:endParaRPr>
          </a:p>
          <a:p>
            <a:pPr marL="342900" marR="0" lvl="0" indent="-342900" fontAlgn="auto">
              <a:spcAft>
                <a:spcPts val="0"/>
              </a:spcAft>
              <a:buClr>
                <a:schemeClr val="accent2"/>
              </a:buClr>
              <a:buSzTx/>
              <a:buBlip>
                <a:blip r:embed="rId3"/>
              </a:buBlip>
              <a:tabLst/>
              <a:defRPr/>
            </a:pPr>
            <a:r>
              <a:rPr lang="en-GB" b="1" dirty="0" err="1">
                <a:solidFill>
                  <a:schemeClr val="accent2"/>
                </a:solidFill>
              </a:rPr>
              <a:t>Modelos</a:t>
            </a:r>
            <a:r>
              <a:rPr lang="en-GB" b="1" dirty="0">
                <a:solidFill>
                  <a:schemeClr val="accent2"/>
                </a:solidFill>
              </a:rPr>
              <a:t> </a:t>
            </a:r>
            <a:r>
              <a:rPr lang="en-GB" b="1" dirty="0" err="1">
                <a:solidFill>
                  <a:schemeClr val="accent2"/>
                </a:solidFill>
              </a:rPr>
              <a:t>híbridos</a:t>
            </a:r>
            <a:r>
              <a:rPr lang="en-GB" b="1" dirty="0">
                <a:solidFill>
                  <a:schemeClr val="accent2"/>
                </a:solidFill>
              </a:rPr>
              <a:t>:</a:t>
            </a:r>
          </a:p>
          <a:p>
            <a:pPr marL="0" marR="0" lvl="0" indent="0" fontAlgn="auto">
              <a:spcAft>
                <a:spcPts val="0"/>
              </a:spcAft>
              <a:buClr>
                <a:schemeClr val="accent2"/>
              </a:buClr>
              <a:buSzTx/>
              <a:tabLst/>
              <a:defRPr/>
            </a:pPr>
            <a:endParaRPr lang="en-GB" b="1" dirty="0">
              <a:solidFill>
                <a:schemeClr val="accent2"/>
              </a:solidFill>
              <a:latin typeface="Calibri" panose="020F0502020204030204"/>
            </a:endParaRPr>
          </a:p>
          <a:p>
            <a:pPr marL="342900" lvl="0" indent="-342900">
              <a:buClr>
                <a:schemeClr val="accent2"/>
              </a:buClr>
              <a:buFont typeface="Arial" panose="020B0604020202020204" pitchFamily="34" charset="0"/>
              <a:buChar char="•"/>
              <a:defRPr/>
            </a:pPr>
            <a:r>
              <a:rPr lang="es-ES" dirty="0"/>
              <a:t>Ofrece a las empresas la oportunidad de combinar elementos de más de un tipo de crowdfunding.</a:t>
            </a: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Tipos</a:t>
            </a:r>
            <a:r>
              <a:rPr lang="en-GB" dirty="0"/>
              <a:t> de Crowdfunding
</a:t>
            </a:r>
            <a:endParaRPr lang="en-US" dirty="0"/>
          </a:p>
        </p:txBody>
      </p:sp>
    </p:spTree>
    <p:extLst>
      <p:ext uri="{BB962C8B-B14F-4D97-AF65-F5344CB8AC3E}">
        <p14:creationId xmlns:p14="http://schemas.microsoft.com/office/powerpoint/2010/main" val="24905451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lvl="0" indent="-342900">
              <a:buBlip>
                <a:blip r:embed="rId3"/>
              </a:buBlip>
              <a:defRPr/>
            </a:pPr>
            <a:r>
              <a:rPr lang="es-ES" dirty="0"/>
              <a:t>Más eficiente que la recaudación de fondos tradicional</a:t>
            </a:r>
          </a:p>
          <a:p>
            <a:pPr marL="342900" lvl="0" indent="-342900">
              <a:buBlip>
                <a:blip r:embed="rId3"/>
              </a:buBlip>
              <a:defRPr/>
            </a:pPr>
            <a:endParaRPr lang="es-ES" dirty="0"/>
          </a:p>
          <a:p>
            <a:pPr marL="342900" lvl="0" indent="-342900">
              <a:buBlip>
                <a:blip r:embed="rId3"/>
              </a:buBlip>
              <a:defRPr/>
            </a:pPr>
            <a:r>
              <a:rPr lang="es-ES" dirty="0"/>
              <a:t>Es un lugar para construir tracción, social, prueba y validación</a:t>
            </a:r>
          </a:p>
          <a:p>
            <a:pPr marL="342900" lvl="0" indent="-342900">
              <a:buBlip>
                <a:blip r:embed="rId3"/>
              </a:buBlip>
              <a:defRPr/>
            </a:pPr>
            <a:endParaRPr lang="es-ES" dirty="0"/>
          </a:p>
          <a:p>
            <a:pPr marL="342900" lvl="0" indent="-342900">
              <a:buBlip>
                <a:blip r:embed="rId3"/>
              </a:buBlip>
              <a:defRPr/>
            </a:pPr>
            <a:r>
              <a:rPr lang="es-ES" dirty="0"/>
              <a:t>Es una oportunidad para la lluvia de ideas de crowdsourcing para refinar tu idea</a:t>
            </a:r>
          </a:p>
          <a:p>
            <a:pPr marL="342900" lvl="0" indent="-342900">
              <a:buBlip>
                <a:blip r:embed="rId3"/>
              </a:buBlip>
              <a:defRPr/>
            </a:pPr>
            <a:endParaRPr lang="es-ES" dirty="0"/>
          </a:p>
          <a:p>
            <a:pPr marL="342900" lvl="0" indent="-342900">
              <a:buBlip>
                <a:blip r:embed="rId3"/>
              </a:buBlip>
              <a:defRPr/>
            </a:pPr>
            <a:r>
              <a:rPr lang="es-ES" dirty="0"/>
              <a:t>Gana primeros usuarios y defensores leales</a:t>
            </a:r>
          </a:p>
          <a:p>
            <a:pPr marL="342900" lvl="0" indent="-342900">
              <a:buBlip>
                <a:blip r:embed="rId3"/>
              </a:buBlip>
              <a:defRPr/>
            </a:pPr>
            <a:endParaRPr lang="es-ES" dirty="0"/>
          </a:p>
          <a:p>
            <a:pPr marL="342900" lvl="0" indent="-342900">
              <a:buBlip>
                <a:blip r:embed="rId3"/>
              </a:buBlip>
              <a:defRPr/>
            </a:pPr>
            <a:r>
              <a:rPr lang="es-ES" dirty="0"/>
              <a:t>Se duplica como marketing y exposición a los medios</a:t>
            </a: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Ventajas</a:t>
            </a:r>
            <a:r>
              <a:rPr lang="en-GB" dirty="0"/>
              <a:t> del Crowdfunding	</a:t>
            </a:r>
            <a:endParaRPr lang="en-US" dirty="0"/>
          </a:p>
        </p:txBody>
      </p:sp>
    </p:spTree>
    <p:extLst>
      <p:ext uri="{BB962C8B-B14F-4D97-AF65-F5344CB8AC3E}">
        <p14:creationId xmlns:p14="http://schemas.microsoft.com/office/powerpoint/2010/main" val="1196029399"/>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566CC8E11034944AD45543EFB11E029" ma:contentTypeVersion="16" ma:contentTypeDescription="Create a new document." ma:contentTypeScope="" ma:versionID="b3fb00cd26ecfb45f29097af7f5bdfe8">
  <xsd:schema xmlns:xsd="http://www.w3.org/2001/XMLSchema" xmlns:xs="http://www.w3.org/2001/XMLSchema" xmlns:p="http://schemas.microsoft.com/office/2006/metadata/properties" xmlns:ns2="3f021e36-e1b2-47ee-ab87-c0c640a25c3a" xmlns:ns3="d230023b-ce9d-4a63-83d8-55db042628b5" targetNamespace="http://schemas.microsoft.com/office/2006/metadata/properties" ma:root="true" ma:fieldsID="49344de7e45c79a404669c9d25fa9ae7" ns2:_="" ns3:_="">
    <xsd:import namespace="3f021e36-e1b2-47ee-ab87-c0c640a25c3a"/>
    <xsd:import namespace="d230023b-ce9d-4a63-83d8-55db042628b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Zugriff" minOccurs="0"/>
                <xsd:element ref="ns2:F_x00fc_rwe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021e36-e1b2-47ee-ab87-c0c640a25c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Zugriff" ma:index="19" nillable="true" ma:displayName="Zugriff" ma:format="Dropdown" ma:list="UserInfo" ma:SharePointGroup="0" ma:internalName="Zugriff">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F_x00fc_rwen" ma:index="20" nillable="true" ma:displayName="Für wen" ma:format="Dropdown" ma:internalName="F_x00fc_rwen">
      <xsd:simpleType>
        <xsd:restriction base="dms:Choice">
          <xsd:enumeration value="DV only"/>
          <xsd:enumeration value="Teams only - Working docs"/>
          <xsd:enumeration value="Project Partners"/>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08f6e3d-baeb-453a-b300-1feee0f3f43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230023b-ce9d-4a63-83d8-55db042628b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370734a-0b18-4570-b977-b3a56e55b95a}" ma:internalName="TaxCatchAll" ma:showField="CatchAllData" ma:web="d230023b-ce9d-4a63-83d8-55db042628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Zugriff xmlns="3f021e36-e1b2-47ee-ab87-c0c640a25c3a">
      <UserInfo>
        <DisplayName/>
        <AccountId xsi:nil="true"/>
        <AccountType/>
      </UserInfo>
    </Zugriff>
    <lcf76f155ced4ddcb4097134ff3c332f xmlns="3f021e36-e1b2-47ee-ab87-c0c640a25c3a">
      <Terms xmlns="http://schemas.microsoft.com/office/infopath/2007/PartnerControls"/>
    </lcf76f155ced4ddcb4097134ff3c332f>
    <F_x00fc_rwen xmlns="3f021e36-e1b2-47ee-ab87-c0c640a25c3a" xsi:nil="true"/>
    <TaxCatchAll xmlns="d230023b-ce9d-4a63-83d8-55db042628b5" xsi:nil="true"/>
  </documentManagement>
</p:properties>
</file>

<file path=customXml/itemProps1.xml><?xml version="1.0" encoding="utf-8"?>
<ds:datastoreItem xmlns:ds="http://schemas.openxmlformats.org/officeDocument/2006/customXml" ds:itemID="{BAF128F0-4B6B-4481-86E2-B90346DE50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021e36-e1b2-47ee-ab87-c0c640a25c3a"/>
    <ds:schemaRef ds:uri="d230023b-ce9d-4a63-83d8-55db042628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01D24AD-F8BB-428D-8347-ACB91FC2B04C}">
  <ds:schemaRefs>
    <ds:schemaRef ds:uri="http://schemas.microsoft.com/sharepoint/v3/contenttype/forms"/>
  </ds:schemaRefs>
</ds:datastoreItem>
</file>

<file path=customXml/itemProps3.xml><?xml version="1.0" encoding="utf-8"?>
<ds:datastoreItem xmlns:ds="http://schemas.openxmlformats.org/officeDocument/2006/customXml" ds:itemID="{9B5F09B1-2DC9-442D-8FCF-4ABEA3F11B50}">
  <ds:schemaRefs>
    <ds:schemaRef ds:uri="http://schemas.microsoft.com/office/2006/metadata/properties"/>
    <ds:schemaRef ds:uri="http://schemas.microsoft.com/office/infopath/2007/PartnerControls"/>
    <ds:schemaRef ds:uri="3f021e36-e1b2-47ee-ab87-c0c640a25c3a"/>
    <ds:schemaRef ds:uri="d230023b-ce9d-4a63-83d8-55db042628b5"/>
  </ds:schemaRefs>
</ds:datastoreItem>
</file>

<file path=docProps/app.xml><?xml version="1.0" encoding="utf-8"?>
<Properties xmlns="http://schemas.openxmlformats.org/officeDocument/2006/extended-properties" xmlns:vt="http://schemas.openxmlformats.org/officeDocument/2006/docPropsVTypes">
  <TotalTime>6027</TotalTime>
  <Words>12883</Words>
  <Application>Microsoft Office PowerPoint</Application>
  <PresentationFormat>Panorámica</PresentationFormat>
  <Paragraphs>1596</Paragraphs>
  <Slides>222</Slides>
  <Notes>172</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222</vt:i4>
      </vt:variant>
    </vt:vector>
  </HeadingPairs>
  <TitlesOfParts>
    <vt:vector size="228" baseType="lpstr">
      <vt:lpstr>Arial</vt:lpstr>
      <vt:lpstr>Calibri</vt:lpstr>
      <vt:lpstr>Montserrat Light</vt:lpstr>
      <vt:lpstr>Segoe UI</vt:lpstr>
      <vt:lpstr>Times New Roman</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DRAMBLYS (G02550697)</cp:lastModifiedBy>
  <cp:revision>201</cp:revision>
  <dcterms:created xsi:type="dcterms:W3CDTF">2020-10-14T13:32:04Z</dcterms:created>
  <dcterms:modified xsi:type="dcterms:W3CDTF">2023-09-21T14:34:37Z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0x010100A566CC8E11034944AD45543EFB11E029</vt:lpwstr>
  </property>
</Properties>
</file>