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8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1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227"/>
  </p:notesMasterIdLst>
  <p:sldIdLst>
    <p:sldId id="4286" r:id="rId5"/>
    <p:sldId id="4570" r:id="rId6"/>
    <p:sldId id="4322" r:id="rId7"/>
    <p:sldId id="4571" r:id="rId8"/>
    <p:sldId id="4578" r:id="rId9"/>
    <p:sldId id="4577" r:id="rId10"/>
    <p:sldId id="4575" r:id="rId11"/>
    <p:sldId id="4572" r:id="rId12"/>
    <p:sldId id="4576" r:id="rId13"/>
    <p:sldId id="4580" r:id="rId14"/>
    <p:sldId id="4573" r:id="rId15"/>
    <p:sldId id="4347" r:id="rId16"/>
    <p:sldId id="4581" r:id="rId17"/>
    <p:sldId id="4582" r:id="rId18"/>
    <p:sldId id="4351" r:id="rId19"/>
    <p:sldId id="4354" r:id="rId20"/>
    <p:sldId id="4355" r:id="rId21"/>
    <p:sldId id="4356" r:id="rId22"/>
    <p:sldId id="4357" r:id="rId23"/>
    <p:sldId id="4359" r:id="rId24"/>
    <p:sldId id="4360" r:id="rId25"/>
    <p:sldId id="4361" r:id="rId26"/>
    <p:sldId id="4362" r:id="rId27"/>
    <p:sldId id="4363" r:id="rId28"/>
    <p:sldId id="4364" r:id="rId29"/>
    <p:sldId id="4365" r:id="rId30"/>
    <p:sldId id="4366" r:id="rId31"/>
    <p:sldId id="4300" r:id="rId32"/>
    <p:sldId id="4367" r:id="rId33"/>
    <p:sldId id="4368" r:id="rId34"/>
    <p:sldId id="4369" r:id="rId35"/>
    <p:sldId id="4370" r:id="rId36"/>
    <p:sldId id="4371" r:id="rId37"/>
    <p:sldId id="4372" r:id="rId38"/>
    <p:sldId id="4373" r:id="rId39"/>
    <p:sldId id="4374" r:id="rId40"/>
    <p:sldId id="4375" r:id="rId41"/>
    <p:sldId id="4376" r:id="rId42"/>
    <p:sldId id="4377" r:id="rId43"/>
    <p:sldId id="4378" r:id="rId44"/>
    <p:sldId id="4379" r:id="rId45"/>
    <p:sldId id="4380" r:id="rId46"/>
    <p:sldId id="4381" r:id="rId47"/>
    <p:sldId id="4587" r:id="rId48"/>
    <p:sldId id="4384" r:id="rId49"/>
    <p:sldId id="4386" r:id="rId50"/>
    <p:sldId id="4382" r:id="rId51"/>
    <p:sldId id="4387" r:id="rId52"/>
    <p:sldId id="4388" r:id="rId53"/>
    <p:sldId id="4389" r:id="rId54"/>
    <p:sldId id="4390" r:id="rId55"/>
    <p:sldId id="4392" r:id="rId56"/>
    <p:sldId id="4393" r:id="rId57"/>
    <p:sldId id="4394" r:id="rId58"/>
    <p:sldId id="4395" r:id="rId59"/>
    <p:sldId id="4583" r:id="rId60"/>
    <p:sldId id="4400" r:id="rId61"/>
    <p:sldId id="4401" r:id="rId62"/>
    <p:sldId id="4402" r:id="rId63"/>
    <p:sldId id="4403" r:id="rId64"/>
    <p:sldId id="4404" r:id="rId65"/>
    <p:sldId id="4405" r:id="rId66"/>
    <p:sldId id="4406" r:id="rId67"/>
    <p:sldId id="4407" r:id="rId68"/>
    <p:sldId id="4408" r:id="rId69"/>
    <p:sldId id="4409" r:id="rId70"/>
    <p:sldId id="4410" r:id="rId71"/>
    <p:sldId id="4411" r:id="rId72"/>
    <p:sldId id="4412" r:id="rId73"/>
    <p:sldId id="4413" r:id="rId74"/>
    <p:sldId id="4588" r:id="rId75"/>
    <p:sldId id="4414" r:id="rId76"/>
    <p:sldId id="4415" r:id="rId77"/>
    <p:sldId id="4416" r:id="rId78"/>
    <p:sldId id="4417" r:id="rId79"/>
    <p:sldId id="4418" r:id="rId80"/>
    <p:sldId id="4419" r:id="rId81"/>
    <p:sldId id="4420" r:id="rId82"/>
    <p:sldId id="4421" r:id="rId83"/>
    <p:sldId id="4422" r:id="rId84"/>
    <p:sldId id="4423" r:id="rId85"/>
    <p:sldId id="4424" r:id="rId86"/>
    <p:sldId id="4425" r:id="rId87"/>
    <p:sldId id="4426" r:id="rId88"/>
    <p:sldId id="4427" r:id="rId89"/>
    <p:sldId id="4428" r:id="rId90"/>
    <p:sldId id="4589" r:id="rId91"/>
    <p:sldId id="4429" r:id="rId92"/>
    <p:sldId id="4430" r:id="rId93"/>
    <p:sldId id="4431" r:id="rId94"/>
    <p:sldId id="4432" r:id="rId95"/>
    <p:sldId id="4433" r:id="rId96"/>
    <p:sldId id="4434" r:id="rId97"/>
    <p:sldId id="4436" r:id="rId98"/>
    <p:sldId id="4437" r:id="rId99"/>
    <p:sldId id="4438" r:id="rId100"/>
    <p:sldId id="4439" r:id="rId101"/>
    <p:sldId id="4440" r:id="rId102"/>
    <p:sldId id="4441" r:id="rId103"/>
    <p:sldId id="4442" r:id="rId104"/>
    <p:sldId id="4443" r:id="rId105"/>
    <p:sldId id="4590" r:id="rId106"/>
    <p:sldId id="4444" r:id="rId107"/>
    <p:sldId id="4445" r:id="rId108"/>
    <p:sldId id="4446" r:id="rId109"/>
    <p:sldId id="4447" r:id="rId110"/>
    <p:sldId id="4448" r:id="rId111"/>
    <p:sldId id="4449" r:id="rId112"/>
    <p:sldId id="4457" r:id="rId113"/>
    <p:sldId id="4584" r:id="rId114"/>
    <p:sldId id="4461" r:id="rId115"/>
    <p:sldId id="4462" r:id="rId116"/>
    <p:sldId id="4463" r:id="rId117"/>
    <p:sldId id="4464" r:id="rId118"/>
    <p:sldId id="4465" r:id="rId119"/>
    <p:sldId id="4466" r:id="rId120"/>
    <p:sldId id="4591" r:id="rId121"/>
    <p:sldId id="4467" r:id="rId122"/>
    <p:sldId id="4468" r:id="rId123"/>
    <p:sldId id="4469" r:id="rId124"/>
    <p:sldId id="4470" r:id="rId125"/>
    <p:sldId id="4471" r:id="rId126"/>
    <p:sldId id="4472" r:id="rId127"/>
    <p:sldId id="4473" r:id="rId128"/>
    <p:sldId id="4474" r:id="rId129"/>
    <p:sldId id="4475" r:id="rId130"/>
    <p:sldId id="4476" r:id="rId131"/>
    <p:sldId id="4477" r:id="rId132"/>
    <p:sldId id="4478" r:id="rId133"/>
    <p:sldId id="4479" r:id="rId134"/>
    <p:sldId id="4480" r:id="rId135"/>
    <p:sldId id="4592" r:id="rId136"/>
    <p:sldId id="4482" r:id="rId137"/>
    <p:sldId id="4483" r:id="rId138"/>
    <p:sldId id="4484" r:id="rId139"/>
    <p:sldId id="4486" r:id="rId140"/>
    <p:sldId id="4485" r:id="rId141"/>
    <p:sldId id="4487" r:id="rId142"/>
    <p:sldId id="4488" r:id="rId143"/>
    <p:sldId id="4489" r:id="rId144"/>
    <p:sldId id="4490" r:id="rId145"/>
    <p:sldId id="4491" r:id="rId146"/>
    <p:sldId id="4492" r:id="rId147"/>
    <p:sldId id="4493" r:id="rId148"/>
    <p:sldId id="4494" r:id="rId149"/>
    <p:sldId id="4495" r:id="rId150"/>
    <p:sldId id="4496" r:id="rId151"/>
    <p:sldId id="4497" r:id="rId152"/>
    <p:sldId id="4498" r:id="rId153"/>
    <p:sldId id="4499" r:id="rId154"/>
    <p:sldId id="4593" r:id="rId155"/>
    <p:sldId id="4500" r:id="rId156"/>
    <p:sldId id="4501" r:id="rId157"/>
    <p:sldId id="4502" r:id="rId158"/>
    <p:sldId id="4503" r:id="rId159"/>
    <p:sldId id="4504" r:id="rId160"/>
    <p:sldId id="4505" r:id="rId161"/>
    <p:sldId id="4506" r:id="rId162"/>
    <p:sldId id="4509" r:id="rId163"/>
    <p:sldId id="4510" r:id="rId164"/>
    <p:sldId id="4511" r:id="rId165"/>
    <p:sldId id="4512" r:id="rId166"/>
    <p:sldId id="4585" r:id="rId167"/>
    <p:sldId id="4519" r:id="rId168"/>
    <p:sldId id="4520" r:id="rId169"/>
    <p:sldId id="4521" r:id="rId170"/>
    <p:sldId id="4522" r:id="rId171"/>
    <p:sldId id="4523" r:id="rId172"/>
    <p:sldId id="4524" r:id="rId173"/>
    <p:sldId id="4525" r:id="rId174"/>
    <p:sldId id="4526" r:id="rId175"/>
    <p:sldId id="4527" r:id="rId176"/>
    <p:sldId id="4528" r:id="rId177"/>
    <p:sldId id="4529" r:id="rId178"/>
    <p:sldId id="4530" r:id="rId179"/>
    <p:sldId id="4531" r:id="rId180"/>
    <p:sldId id="4594" r:id="rId181"/>
    <p:sldId id="4532" r:id="rId182"/>
    <p:sldId id="4533" r:id="rId183"/>
    <p:sldId id="4534" r:id="rId184"/>
    <p:sldId id="4535" r:id="rId185"/>
    <p:sldId id="4536" r:id="rId186"/>
    <p:sldId id="4537" r:id="rId187"/>
    <p:sldId id="4538" r:id="rId188"/>
    <p:sldId id="4539" r:id="rId189"/>
    <p:sldId id="4540" r:id="rId190"/>
    <p:sldId id="4541" r:id="rId191"/>
    <p:sldId id="4542" r:id="rId192"/>
    <p:sldId id="4543" r:id="rId193"/>
    <p:sldId id="4544" r:id="rId194"/>
    <p:sldId id="4595" r:id="rId195"/>
    <p:sldId id="4545" r:id="rId196"/>
    <p:sldId id="4546" r:id="rId197"/>
    <p:sldId id="4547" r:id="rId198"/>
    <p:sldId id="4549" r:id="rId199"/>
    <p:sldId id="4548" r:id="rId200"/>
    <p:sldId id="4550" r:id="rId201"/>
    <p:sldId id="4551" r:id="rId202"/>
    <p:sldId id="4553" r:id="rId203"/>
    <p:sldId id="4554" r:id="rId204"/>
    <p:sldId id="4557" r:id="rId205"/>
    <p:sldId id="4558" r:id="rId206"/>
    <p:sldId id="4559" r:id="rId207"/>
    <p:sldId id="4560" r:id="rId208"/>
    <p:sldId id="4562" r:id="rId209"/>
    <p:sldId id="4561" r:id="rId210"/>
    <p:sldId id="4563" r:id="rId211"/>
    <p:sldId id="4564" r:id="rId212"/>
    <p:sldId id="4565" r:id="rId213"/>
    <p:sldId id="4566" r:id="rId214"/>
    <p:sldId id="4644" r:id="rId215"/>
    <p:sldId id="4586" r:id="rId216"/>
    <p:sldId id="4396" r:id="rId217"/>
    <p:sldId id="4398" r:id="rId218"/>
    <p:sldId id="4452" r:id="rId219"/>
    <p:sldId id="4453" r:id="rId220"/>
    <p:sldId id="4454" r:id="rId221"/>
    <p:sldId id="4455" r:id="rId222"/>
    <p:sldId id="4514" r:id="rId223"/>
    <p:sldId id="4515" r:id="rId224"/>
    <p:sldId id="4568" r:id="rId225"/>
    <p:sldId id="4263" r:id="rId2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nstructional &amp; Learning Objectives, Competencies, Module Duration" id="{30179743-A5C2-4B41-BB09-2B3C085FE3C7}">
          <p14:sldIdLst>
            <p14:sldId id="4286"/>
            <p14:sldId id="4570"/>
            <p14:sldId id="4322"/>
            <p14:sldId id="4571"/>
            <p14:sldId id="4578"/>
            <p14:sldId id="4577"/>
            <p14:sldId id="4575"/>
            <p14:sldId id="4572"/>
            <p14:sldId id="4576"/>
            <p14:sldId id="4580"/>
            <p14:sldId id="4573"/>
            <p14:sldId id="4347"/>
            <p14:sldId id="4581"/>
          </p14:sldIdLst>
        </p14:section>
        <p14:section name="Financial Planning &amp; Investment" id="{862D494A-9060-4707-9C1B-997036DBCA96}">
          <p14:sldIdLst>
            <p14:sldId id="4582"/>
            <p14:sldId id="4351"/>
            <p14:sldId id="4354"/>
            <p14:sldId id="4355"/>
            <p14:sldId id="4356"/>
            <p14:sldId id="4357"/>
            <p14:sldId id="4359"/>
            <p14:sldId id="4360"/>
            <p14:sldId id="4361"/>
            <p14:sldId id="4362"/>
            <p14:sldId id="4363"/>
            <p14:sldId id="4364"/>
            <p14:sldId id="4365"/>
            <p14:sldId id="4366"/>
            <p14:sldId id="4300"/>
            <p14:sldId id="4367"/>
            <p14:sldId id="4368"/>
            <p14:sldId id="4369"/>
            <p14:sldId id="4370"/>
            <p14:sldId id="4371"/>
            <p14:sldId id="4372"/>
            <p14:sldId id="4373"/>
            <p14:sldId id="4374"/>
            <p14:sldId id="4375"/>
            <p14:sldId id="4376"/>
            <p14:sldId id="4377"/>
            <p14:sldId id="4378"/>
            <p14:sldId id="4379"/>
            <p14:sldId id="4380"/>
            <p14:sldId id="4381"/>
            <p14:sldId id="4587"/>
            <p14:sldId id="4384"/>
            <p14:sldId id="4386"/>
            <p14:sldId id="4382"/>
            <p14:sldId id="4387"/>
            <p14:sldId id="4388"/>
            <p14:sldId id="4389"/>
            <p14:sldId id="4390"/>
            <p14:sldId id="4392"/>
            <p14:sldId id="4393"/>
            <p14:sldId id="4394"/>
            <p14:sldId id="4395"/>
            <p14:sldId id="4583"/>
            <p14:sldId id="4400"/>
            <p14:sldId id="4401"/>
            <p14:sldId id="4402"/>
            <p14:sldId id="4403"/>
            <p14:sldId id="4404"/>
            <p14:sldId id="4405"/>
            <p14:sldId id="4406"/>
            <p14:sldId id="4407"/>
            <p14:sldId id="4408"/>
            <p14:sldId id="4409"/>
            <p14:sldId id="4410"/>
            <p14:sldId id="4411"/>
            <p14:sldId id="4412"/>
            <p14:sldId id="4413"/>
            <p14:sldId id="4588"/>
            <p14:sldId id="4414"/>
            <p14:sldId id="4415"/>
            <p14:sldId id="4416"/>
            <p14:sldId id="4417"/>
            <p14:sldId id="4418"/>
            <p14:sldId id="4419"/>
            <p14:sldId id="4420"/>
            <p14:sldId id="4421"/>
            <p14:sldId id="4422"/>
            <p14:sldId id="4423"/>
            <p14:sldId id="4424"/>
            <p14:sldId id="4425"/>
            <p14:sldId id="4426"/>
            <p14:sldId id="4427"/>
            <p14:sldId id="4428"/>
            <p14:sldId id="4589"/>
            <p14:sldId id="4429"/>
            <p14:sldId id="4430"/>
            <p14:sldId id="4431"/>
            <p14:sldId id="4432"/>
            <p14:sldId id="4433"/>
            <p14:sldId id="4434"/>
            <p14:sldId id="4436"/>
            <p14:sldId id="4437"/>
            <p14:sldId id="4438"/>
            <p14:sldId id="4439"/>
            <p14:sldId id="4440"/>
            <p14:sldId id="4441"/>
            <p14:sldId id="4442"/>
            <p14:sldId id="4443"/>
            <p14:sldId id="4590"/>
            <p14:sldId id="4444"/>
            <p14:sldId id="4445"/>
            <p14:sldId id="4446"/>
            <p14:sldId id="4447"/>
            <p14:sldId id="4448"/>
            <p14:sldId id="4449"/>
            <p14:sldId id="4457"/>
          </p14:sldIdLst>
        </p14:section>
        <p14:section name="Attracting Support" id="{7D3C54CF-67C3-4110-8B03-BB5695D10ADA}">
          <p14:sldIdLst>
            <p14:sldId id="4584"/>
            <p14:sldId id="4461"/>
            <p14:sldId id="4462"/>
            <p14:sldId id="4463"/>
            <p14:sldId id="4464"/>
            <p14:sldId id="4465"/>
            <p14:sldId id="4466"/>
            <p14:sldId id="4591"/>
            <p14:sldId id="4467"/>
            <p14:sldId id="4468"/>
            <p14:sldId id="4469"/>
            <p14:sldId id="4470"/>
            <p14:sldId id="4471"/>
            <p14:sldId id="4472"/>
            <p14:sldId id="4473"/>
            <p14:sldId id="4474"/>
            <p14:sldId id="4475"/>
            <p14:sldId id="4476"/>
            <p14:sldId id="4477"/>
            <p14:sldId id="4478"/>
            <p14:sldId id="4479"/>
            <p14:sldId id="4480"/>
            <p14:sldId id="4592"/>
            <p14:sldId id="4482"/>
            <p14:sldId id="4483"/>
            <p14:sldId id="4484"/>
            <p14:sldId id="4486"/>
            <p14:sldId id="4485"/>
            <p14:sldId id="4487"/>
            <p14:sldId id="4488"/>
            <p14:sldId id="4489"/>
            <p14:sldId id="4490"/>
            <p14:sldId id="4491"/>
            <p14:sldId id="4492"/>
            <p14:sldId id="4493"/>
            <p14:sldId id="4494"/>
            <p14:sldId id="4495"/>
            <p14:sldId id="4496"/>
            <p14:sldId id="4497"/>
            <p14:sldId id="4498"/>
            <p14:sldId id="4499"/>
            <p14:sldId id="4593"/>
            <p14:sldId id="4500"/>
            <p14:sldId id="4501"/>
            <p14:sldId id="4502"/>
            <p14:sldId id="4503"/>
            <p14:sldId id="4504"/>
            <p14:sldId id="4505"/>
            <p14:sldId id="4506"/>
            <p14:sldId id="4509"/>
            <p14:sldId id="4510"/>
            <p14:sldId id="4511"/>
            <p14:sldId id="4512"/>
          </p14:sldIdLst>
        </p14:section>
        <p14:section name="External Funding" id="{75A81B81-9892-48F1-86DD-9957A62BEED9}">
          <p14:sldIdLst>
            <p14:sldId id="4585"/>
            <p14:sldId id="4519"/>
            <p14:sldId id="4520"/>
            <p14:sldId id="4521"/>
            <p14:sldId id="4522"/>
            <p14:sldId id="4523"/>
            <p14:sldId id="4524"/>
            <p14:sldId id="4525"/>
            <p14:sldId id="4526"/>
            <p14:sldId id="4527"/>
            <p14:sldId id="4528"/>
            <p14:sldId id="4529"/>
            <p14:sldId id="4530"/>
            <p14:sldId id="4531"/>
            <p14:sldId id="4594"/>
            <p14:sldId id="4532"/>
            <p14:sldId id="4533"/>
            <p14:sldId id="4534"/>
            <p14:sldId id="4535"/>
            <p14:sldId id="4536"/>
            <p14:sldId id="4537"/>
            <p14:sldId id="4538"/>
            <p14:sldId id="4539"/>
            <p14:sldId id="4540"/>
            <p14:sldId id="4541"/>
            <p14:sldId id="4542"/>
            <p14:sldId id="4543"/>
            <p14:sldId id="4544"/>
            <p14:sldId id="4595"/>
            <p14:sldId id="4545"/>
            <p14:sldId id="4546"/>
            <p14:sldId id="4547"/>
            <p14:sldId id="4549"/>
            <p14:sldId id="4548"/>
            <p14:sldId id="4550"/>
            <p14:sldId id="4551"/>
            <p14:sldId id="4553"/>
            <p14:sldId id="4554"/>
            <p14:sldId id="4557"/>
            <p14:sldId id="4558"/>
            <p14:sldId id="4559"/>
            <p14:sldId id="4560"/>
            <p14:sldId id="4562"/>
            <p14:sldId id="4561"/>
            <p14:sldId id="4563"/>
            <p14:sldId id="4564"/>
            <p14:sldId id="4565"/>
            <p14:sldId id="4566"/>
            <p14:sldId id="4644"/>
          </p14:sldIdLst>
        </p14:section>
        <p14:section name="References" id="{C15C9172-DC1A-4982-BA15-888AB3AF277A}">
          <p14:sldIdLst>
            <p14:sldId id="4586"/>
            <p14:sldId id="4396"/>
            <p14:sldId id="4398"/>
            <p14:sldId id="4452"/>
            <p14:sldId id="4453"/>
            <p14:sldId id="4454"/>
            <p14:sldId id="4455"/>
            <p14:sldId id="4514"/>
            <p14:sldId id="4515"/>
            <p14:sldId id="4568"/>
            <p14:sldId id="426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E8063"/>
    <a:srgbClr val="90A184"/>
    <a:srgbClr val="D0D6C5"/>
    <a:srgbClr val="AABC99"/>
    <a:srgbClr val="768869"/>
    <a:srgbClr val="62755B"/>
    <a:srgbClr val="DAE0D2"/>
    <a:srgbClr val="7D8E74"/>
    <a:srgbClr val="3717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20E0A1-523B-4C69-A9CA-7E64071B142D}" v="1" dt="2023-05-18T13:36:07.7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440"/>
    <p:restoredTop sz="86430"/>
  </p:normalViewPr>
  <p:slideViewPr>
    <p:cSldViewPr snapToGrid="0" snapToObjects="1">
      <p:cViewPr varScale="1">
        <p:scale>
          <a:sx n="72" d="100"/>
          <a:sy n="72" d="100"/>
        </p:scale>
        <p:origin x="208" y="112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notesMaster" Target="notesMasters/notesMaster1.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presProps" Target="presProps.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viewProps" Target="viewProps.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theme" Target="theme/theme1.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slide" Target="slides/slide216.xml"/><Relationship Id="rId225" Type="http://schemas.openxmlformats.org/officeDocument/2006/relationships/slide" Target="slides/slide22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6" Type="http://schemas.openxmlformats.org/officeDocument/2006/relationships/slide" Target="slides/slide22.xml"/><Relationship Id="rId231" Type="http://schemas.openxmlformats.org/officeDocument/2006/relationships/tableStyles" Target="tableStyles.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microsoft.com/office/2016/11/relationships/changesInfo" Target="changesInfos/changesInfo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33" Type="http://schemas.microsoft.com/office/2015/10/relationships/revisionInfo" Target="revisionInfo.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 Type="http://schemas.openxmlformats.org/officeDocument/2006/relationships/customXml" Target="../customXml/item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bie Melia" userId="PL6+ZwU1G8M6P8tXbEzsKsPMSPdetLJGv39eU+o5G/g=" providerId="None" clId="Web-{8420E0A1-523B-4C69-A9CA-7E64071B142D}"/>
    <pc:docChg chg="modSld">
      <pc:chgData name="Albie Melia" userId="PL6+ZwU1G8M6P8tXbEzsKsPMSPdetLJGv39eU+o5G/g=" providerId="None" clId="Web-{8420E0A1-523B-4C69-A9CA-7E64071B142D}" dt="2023-05-18T13:36:07.777" v="0"/>
      <pc:docMkLst>
        <pc:docMk/>
      </pc:docMkLst>
      <pc:sldChg chg="addSp">
        <pc:chgData name="Albie Melia" userId="PL6+ZwU1G8M6P8tXbEzsKsPMSPdetLJGv39eU+o5G/g=" providerId="None" clId="Web-{8420E0A1-523B-4C69-A9CA-7E64071B142D}" dt="2023-05-18T13:36:07.777" v="0"/>
        <pc:sldMkLst>
          <pc:docMk/>
          <pc:sldMk cId="2288239601" sldId="4286"/>
        </pc:sldMkLst>
        <pc:spChg chg="add">
          <ac:chgData name="Albie Melia" userId="PL6+ZwU1G8M6P8tXbEzsKsPMSPdetLJGv39eU+o5G/g=" providerId="None" clId="Web-{8420E0A1-523B-4C69-A9CA-7E64071B142D}" dt="2023-05-18T13:36:07.777" v="0"/>
          <ac:spMkLst>
            <pc:docMk/>
            <pc:sldMk cId="2288239601" sldId="4286"/>
            <ac:spMk id="3" creationId="{B039428B-7886-504D-DDC1-4C94C5A4644A}"/>
          </ac:spMkLst>
        </pc:spChg>
      </pc:sldChg>
    </pc:docChg>
  </pc:docChgLst>
</pc:chgInfo>
</file>

<file path=ppt/diagrams/_rels/data7.xml.rels><?xml version="1.0" encoding="UTF-8" standalone="yes"?>
<Relationships xmlns="http://schemas.openxmlformats.org/package/2006/relationships"><Relationship Id="rId3" Type="http://schemas.openxmlformats.org/officeDocument/2006/relationships/hyperlink" Target="https://www.mobilecause.com/" TargetMode="External"/><Relationship Id="rId2" Type="http://schemas.openxmlformats.org/officeDocument/2006/relationships/hyperlink" Target="https://www.firstgiving.com/" TargetMode="External"/><Relationship Id="rId1" Type="http://schemas.openxmlformats.org/officeDocument/2006/relationships/hyperlink" Target="https://www.classy.org/" TargetMode="External"/><Relationship Id="rId6" Type="http://schemas.openxmlformats.org/officeDocument/2006/relationships/hyperlink" Target="http://causevox.com/" TargetMode="External"/><Relationship Id="rId5" Type="http://schemas.openxmlformats.org/officeDocument/2006/relationships/hyperlink" Target="http://crowdrise.com/" TargetMode="External"/><Relationship Id="rId4" Type="http://schemas.openxmlformats.org/officeDocument/2006/relationships/hyperlink" Target="https://go.qgiv.com/demo-request-elevation" TargetMode="External"/></Relationships>
</file>

<file path=ppt/diagrams/_rels/data8.xml.rels><?xml version="1.0" encoding="UTF-8" standalone="yes"?>
<Relationships xmlns="http://schemas.openxmlformats.org/package/2006/relationships"><Relationship Id="rId3" Type="http://schemas.openxmlformats.org/officeDocument/2006/relationships/hyperlink" Target="http://bloomerang.com/" TargetMode="External"/><Relationship Id="rId2" Type="http://schemas.openxmlformats.org/officeDocument/2006/relationships/hyperlink" Target="https://www.neoncrm.com/" TargetMode="External"/><Relationship Id="rId1" Type="http://schemas.openxmlformats.org/officeDocument/2006/relationships/hyperlink" Target="http://salsalabs.com/" TargetMode="External"/><Relationship Id="rId5" Type="http://schemas.openxmlformats.org/officeDocument/2006/relationships/hyperlink" Target="https://doublethedonation.com/" TargetMode="External"/><Relationship Id="rId4" Type="http://schemas.openxmlformats.org/officeDocument/2006/relationships/hyperlink" Target="https://www.everyaction.com/" TargetMode="External"/></Relationships>
</file>

<file path=ppt/diagrams/_rels/drawing7.xml.rels><?xml version="1.0" encoding="UTF-8" standalone="yes"?>
<Relationships xmlns="http://schemas.openxmlformats.org/package/2006/relationships"><Relationship Id="rId3" Type="http://schemas.openxmlformats.org/officeDocument/2006/relationships/hyperlink" Target="https://www.mobilecause.com/" TargetMode="External"/><Relationship Id="rId2" Type="http://schemas.openxmlformats.org/officeDocument/2006/relationships/hyperlink" Target="https://www.firstgiving.com/" TargetMode="External"/><Relationship Id="rId1" Type="http://schemas.openxmlformats.org/officeDocument/2006/relationships/hyperlink" Target="https://www.classy.org/" TargetMode="External"/><Relationship Id="rId6" Type="http://schemas.openxmlformats.org/officeDocument/2006/relationships/hyperlink" Target="http://causevox.com/" TargetMode="External"/><Relationship Id="rId5" Type="http://schemas.openxmlformats.org/officeDocument/2006/relationships/hyperlink" Target="http://crowdrise.com/" TargetMode="External"/><Relationship Id="rId4" Type="http://schemas.openxmlformats.org/officeDocument/2006/relationships/hyperlink" Target="https://go.qgiv.com/demo-request-elevation" TargetMode="External"/></Relationships>
</file>

<file path=ppt/diagrams/_rels/drawing8.xml.rels><?xml version="1.0" encoding="UTF-8" standalone="yes"?>
<Relationships xmlns="http://schemas.openxmlformats.org/package/2006/relationships"><Relationship Id="rId3" Type="http://schemas.openxmlformats.org/officeDocument/2006/relationships/hyperlink" Target="http://bloomerang.com/" TargetMode="External"/><Relationship Id="rId2" Type="http://schemas.openxmlformats.org/officeDocument/2006/relationships/hyperlink" Target="https://www.neoncrm.com/" TargetMode="External"/><Relationship Id="rId1" Type="http://schemas.openxmlformats.org/officeDocument/2006/relationships/hyperlink" Target="http://salsalabs.com/" TargetMode="External"/><Relationship Id="rId5" Type="http://schemas.openxmlformats.org/officeDocument/2006/relationships/hyperlink" Target="https://doublethedonation.com/" TargetMode="External"/><Relationship Id="rId4" Type="http://schemas.openxmlformats.org/officeDocument/2006/relationships/hyperlink" Target="https://www.everyaction.com/"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F84270-6A1A-40FF-A7A3-7C2166FDC899}" type="doc">
      <dgm:prSet loTypeId="urn:microsoft.com/office/officeart/2009/3/layout/IncreasingArrowsProcess" loCatId="process" qsTypeId="urn:microsoft.com/office/officeart/2005/8/quickstyle/simple5" qsCatId="simple" csTypeId="urn:microsoft.com/office/officeart/2005/8/colors/accent1_2" csCatId="accent1" phldr="1"/>
      <dgm:spPr/>
      <dgm:t>
        <a:bodyPr/>
        <a:lstStyle/>
        <a:p>
          <a:endParaRPr lang="en-ZA"/>
        </a:p>
      </dgm:t>
    </dgm:pt>
    <dgm:pt modelId="{86F3D10E-2CB9-4A84-B0C1-616B8AD04EE1}">
      <dgm:prSet phldrT="[Text]" custT="1"/>
      <dgm:spPr/>
      <dgm:t>
        <a:bodyPr/>
        <a:lstStyle/>
        <a:p>
          <a:r>
            <a:rPr lang="en-ZA" sz="2400" b="1" dirty="0" err="1">
              <a:effectLst>
                <a:outerShdw blurRad="38100" dist="38100" dir="2700000" algn="tl">
                  <a:srgbClr val="000000">
                    <a:alpha val="43137"/>
                  </a:srgbClr>
                </a:outerShdw>
              </a:effectLst>
            </a:rPr>
            <a:t>Misija</a:t>
          </a:r>
          <a:endParaRPr lang="en-ZA" sz="2400" b="1" dirty="0">
            <a:effectLst>
              <a:outerShdw blurRad="38100" dist="38100" dir="2700000" algn="tl">
                <a:srgbClr val="000000">
                  <a:alpha val="43137"/>
                </a:srgbClr>
              </a:outerShdw>
            </a:effectLst>
          </a:endParaRPr>
        </a:p>
      </dgm:t>
    </dgm:pt>
    <dgm:pt modelId="{543E6530-ED6E-4130-A44D-F005CCC70C99}" type="parTrans" cxnId="{A13169D7-B2F0-4431-9C14-DB53E514C06C}">
      <dgm:prSet/>
      <dgm:spPr/>
      <dgm:t>
        <a:bodyPr/>
        <a:lstStyle/>
        <a:p>
          <a:endParaRPr lang="en-ZA"/>
        </a:p>
      </dgm:t>
    </dgm:pt>
    <dgm:pt modelId="{27F9F84F-AC7E-41C3-A1D8-5E9442465508}" type="sibTrans" cxnId="{A13169D7-B2F0-4431-9C14-DB53E514C06C}">
      <dgm:prSet/>
      <dgm:spPr/>
      <dgm:t>
        <a:bodyPr/>
        <a:lstStyle/>
        <a:p>
          <a:endParaRPr lang="en-ZA"/>
        </a:p>
      </dgm:t>
    </dgm:pt>
    <dgm:pt modelId="{F9AA11EC-E1FF-448D-A992-2A11019A191F}">
      <dgm:prSet custT="1"/>
      <dgm:spPr/>
      <dgm:t>
        <a:bodyPr/>
        <a:lstStyle/>
        <a:p>
          <a:r>
            <a:rPr lang="en-GB" sz="2400" dirty="0"/>
            <a:t>- </a:t>
          </a:r>
          <a:r>
            <a:rPr lang="en-GB" sz="2400" dirty="0" err="1"/>
            <a:t>Ką</a:t>
          </a:r>
          <a:r>
            <a:rPr lang="en-GB" sz="2400" dirty="0"/>
            <a:t> </a:t>
          </a:r>
          <a:r>
            <a:rPr lang="en-GB" sz="2400" dirty="0" err="1"/>
            <a:t>darome</a:t>
          </a:r>
          <a:r>
            <a:rPr lang="en-GB" sz="2400" dirty="0"/>
            <a:t> </a:t>
          </a:r>
          <a:r>
            <a:rPr lang="en-GB" sz="2400" dirty="0" err="1"/>
            <a:t>šiandien</a:t>
          </a:r>
          <a:r>
            <a:rPr lang="en-GB" sz="2400" dirty="0"/>
            <a:t>?</a:t>
          </a:r>
        </a:p>
        <a:p>
          <a:r>
            <a:rPr lang="en-GB" sz="2400" dirty="0"/>
            <a:t>- Kam </a:t>
          </a:r>
          <a:r>
            <a:rPr lang="en-GB" sz="2400" dirty="0" err="1"/>
            <a:t>tarnaujame</a:t>
          </a:r>
          <a:r>
            <a:rPr lang="en-GB" sz="2400" dirty="0"/>
            <a:t>?</a:t>
          </a:r>
        </a:p>
        <a:p>
          <a:r>
            <a:rPr lang="en-GB" sz="2400" dirty="0"/>
            <a:t>- Ko </a:t>
          </a:r>
          <a:r>
            <a:rPr lang="en-GB" sz="2400" dirty="0" err="1"/>
            <a:t>siekiame</a:t>
          </a:r>
          <a:r>
            <a:rPr lang="en-GB" sz="2400" dirty="0"/>
            <a:t>?</a:t>
          </a:r>
        </a:p>
        <a:p>
          <a:r>
            <a:rPr lang="en-GB" sz="2400" dirty="0"/>
            <a:t>- </a:t>
          </a:r>
          <a:r>
            <a:rPr lang="en-GB" sz="2400" dirty="0" err="1"/>
            <a:t>Kokio</a:t>
          </a:r>
          <a:r>
            <a:rPr lang="en-GB" sz="2400" dirty="0"/>
            <a:t> </a:t>
          </a:r>
          <a:r>
            <a:rPr lang="en-GB" sz="2400" dirty="0" err="1"/>
            <a:t>poveikio</a:t>
          </a:r>
          <a:r>
            <a:rPr lang="en-GB" sz="2400" dirty="0"/>
            <a:t> </a:t>
          </a:r>
          <a:r>
            <a:rPr lang="en-GB" sz="2400" dirty="0" err="1"/>
            <a:t>norime</a:t>
          </a:r>
          <a:r>
            <a:rPr lang="en-GB" sz="2400" dirty="0"/>
            <a:t> </a:t>
          </a:r>
          <a:r>
            <a:rPr lang="en-GB" sz="2400" dirty="0" err="1"/>
            <a:t>pasiekti</a:t>
          </a:r>
          <a:r>
            <a:rPr lang="en-GB" sz="2400" dirty="0"/>
            <a:t>?</a:t>
          </a:r>
          <a:endParaRPr lang="en-ZA" sz="2400" dirty="0"/>
        </a:p>
      </dgm:t>
    </dgm:pt>
    <dgm:pt modelId="{6735F17B-2034-4CDA-84B7-C2B29867DAA8}" type="parTrans" cxnId="{C4FAEE41-C038-4641-B155-1D825F4D3477}">
      <dgm:prSet/>
      <dgm:spPr/>
      <dgm:t>
        <a:bodyPr/>
        <a:lstStyle/>
        <a:p>
          <a:endParaRPr lang="en-ZA"/>
        </a:p>
      </dgm:t>
    </dgm:pt>
    <dgm:pt modelId="{588400F0-D4D6-47D1-9E94-FF5F2435B120}" type="sibTrans" cxnId="{C4FAEE41-C038-4641-B155-1D825F4D3477}">
      <dgm:prSet/>
      <dgm:spPr/>
      <dgm:t>
        <a:bodyPr/>
        <a:lstStyle/>
        <a:p>
          <a:endParaRPr lang="en-ZA"/>
        </a:p>
      </dgm:t>
    </dgm:pt>
    <dgm:pt modelId="{216A7286-C32E-4FA5-AB5C-7730C2257802}">
      <dgm:prSet custT="1"/>
      <dgm:spPr/>
      <dgm:t>
        <a:bodyPr/>
        <a:lstStyle/>
        <a:p>
          <a:r>
            <a:rPr lang="en-ZA" sz="2400" b="1" dirty="0" err="1">
              <a:effectLst>
                <a:outerShdw blurRad="38100" dist="38100" dir="2700000" algn="tl">
                  <a:srgbClr val="000000">
                    <a:alpha val="43137"/>
                  </a:srgbClr>
                </a:outerShdw>
              </a:effectLst>
            </a:rPr>
            <a:t>Vizija</a:t>
          </a:r>
          <a:endParaRPr lang="en-ZA" sz="2400" b="1" dirty="0">
            <a:effectLst>
              <a:outerShdw blurRad="38100" dist="38100" dir="2700000" algn="tl">
                <a:srgbClr val="000000">
                  <a:alpha val="43137"/>
                </a:srgbClr>
              </a:outerShdw>
            </a:effectLst>
          </a:endParaRPr>
        </a:p>
      </dgm:t>
    </dgm:pt>
    <dgm:pt modelId="{018A0098-42C2-4073-ACD7-575F472E78A3}" type="parTrans" cxnId="{E85DB7F5-66D0-4216-A85E-150502682A1A}">
      <dgm:prSet/>
      <dgm:spPr/>
      <dgm:t>
        <a:bodyPr/>
        <a:lstStyle/>
        <a:p>
          <a:endParaRPr lang="en-ZA"/>
        </a:p>
      </dgm:t>
    </dgm:pt>
    <dgm:pt modelId="{78F88306-469D-4DC3-8F14-4B26A301EF8A}" type="sibTrans" cxnId="{E85DB7F5-66D0-4216-A85E-150502682A1A}">
      <dgm:prSet/>
      <dgm:spPr/>
      <dgm:t>
        <a:bodyPr/>
        <a:lstStyle/>
        <a:p>
          <a:endParaRPr lang="en-ZA"/>
        </a:p>
      </dgm:t>
    </dgm:pt>
    <dgm:pt modelId="{EE6FCB9B-A393-477C-843B-D2F6B85A64A8}">
      <dgm:prSet custT="1"/>
      <dgm:spPr/>
      <dgm:t>
        <a:bodyPr/>
        <a:lstStyle/>
        <a:p>
          <a:r>
            <a:rPr lang="en-GB" sz="2400" dirty="0"/>
            <a:t>- Kur link </a:t>
          </a:r>
          <a:r>
            <a:rPr lang="en-GB" sz="2400" dirty="0" err="1"/>
            <a:t>judame</a:t>
          </a:r>
          <a:r>
            <a:rPr lang="en-GB" sz="2400" dirty="0"/>
            <a:t>?</a:t>
          </a:r>
        </a:p>
        <a:p>
          <a:r>
            <a:rPr lang="en-GB" sz="2400" dirty="0"/>
            <a:t>- </a:t>
          </a:r>
          <a:r>
            <a:rPr lang="en-GB" sz="2400" dirty="0" err="1"/>
            <a:t>Ką</a:t>
          </a:r>
          <a:r>
            <a:rPr lang="en-GB" sz="2400" dirty="0"/>
            <a:t> </a:t>
          </a:r>
          <a:r>
            <a:rPr lang="en-GB" sz="2400" dirty="0" err="1"/>
            <a:t>norime</a:t>
          </a:r>
          <a:r>
            <a:rPr lang="en-GB" sz="2400" dirty="0"/>
            <a:t> </a:t>
          </a:r>
          <a:r>
            <a:rPr lang="en-GB" sz="2400" dirty="0" err="1"/>
            <a:t>pasiekti</a:t>
          </a:r>
          <a:r>
            <a:rPr lang="en-GB" sz="2400" dirty="0"/>
            <a:t> </a:t>
          </a:r>
          <a:r>
            <a:rPr lang="en-GB" sz="2400" dirty="0" err="1"/>
            <a:t>ateityje</a:t>
          </a:r>
          <a:r>
            <a:rPr lang="en-GB" sz="2400" dirty="0"/>
            <a:t>?</a:t>
          </a:r>
        </a:p>
        <a:p>
          <a:r>
            <a:rPr lang="en-GB" sz="2400" dirty="0"/>
            <a:t>- </a:t>
          </a:r>
          <a:r>
            <a:rPr lang="en-GB" sz="2400" dirty="0" err="1"/>
            <a:t>Kokią</a:t>
          </a:r>
          <a:r>
            <a:rPr lang="en-GB" sz="2400" dirty="0"/>
            <a:t> </a:t>
          </a:r>
          <a:r>
            <a:rPr lang="en-GB" sz="2400" dirty="0" err="1"/>
            <a:t>visuomenę</a:t>
          </a:r>
          <a:r>
            <a:rPr lang="en-GB" sz="2400" dirty="0"/>
            <a:t> </a:t>
          </a:r>
          <a:r>
            <a:rPr lang="en-GB" sz="2400" dirty="0" err="1"/>
            <a:t>įsivaizduojame</a:t>
          </a:r>
          <a:r>
            <a:rPr lang="en-GB" sz="2400" dirty="0"/>
            <a:t>?</a:t>
          </a:r>
          <a:endParaRPr lang="en-ZA" sz="2400" dirty="0"/>
        </a:p>
      </dgm:t>
    </dgm:pt>
    <dgm:pt modelId="{8B42E901-8940-4FA6-A602-DA2F21EE16EF}" type="parTrans" cxnId="{91BE6E43-86D5-4982-8715-8B4028FA6FFE}">
      <dgm:prSet/>
      <dgm:spPr/>
      <dgm:t>
        <a:bodyPr/>
        <a:lstStyle/>
        <a:p>
          <a:endParaRPr lang="en-ZA"/>
        </a:p>
      </dgm:t>
    </dgm:pt>
    <dgm:pt modelId="{7D3B0B0D-23EC-4B46-9D4B-70AD2E9AD5F4}" type="sibTrans" cxnId="{91BE6E43-86D5-4982-8715-8B4028FA6FFE}">
      <dgm:prSet/>
      <dgm:spPr/>
      <dgm:t>
        <a:bodyPr/>
        <a:lstStyle/>
        <a:p>
          <a:endParaRPr lang="en-ZA"/>
        </a:p>
      </dgm:t>
    </dgm:pt>
    <dgm:pt modelId="{64B8F94F-193B-4B93-A99E-2A6F7BCD4C56}">
      <dgm:prSet custT="1"/>
      <dgm:spPr/>
      <dgm:t>
        <a:bodyPr/>
        <a:lstStyle/>
        <a:p>
          <a:r>
            <a:rPr lang="en-ZA" sz="2400" b="1" dirty="0" err="1">
              <a:effectLst>
                <a:outerShdw blurRad="38100" dist="38100" dir="2700000" algn="tl">
                  <a:srgbClr val="000000">
                    <a:alpha val="43137"/>
                  </a:srgbClr>
                </a:outerShdw>
              </a:effectLst>
            </a:rPr>
            <a:t>Vertybės</a:t>
          </a:r>
          <a:endParaRPr lang="en-ZA" sz="2400" b="1" dirty="0">
            <a:effectLst>
              <a:outerShdw blurRad="38100" dist="38100" dir="2700000" algn="tl">
                <a:srgbClr val="000000">
                  <a:alpha val="43137"/>
                </a:srgbClr>
              </a:outerShdw>
            </a:effectLst>
          </a:endParaRPr>
        </a:p>
      </dgm:t>
    </dgm:pt>
    <dgm:pt modelId="{85E65753-CAEA-42C8-9558-9EF6FF8219A9}" type="parTrans" cxnId="{9322DC47-92F8-459B-8B48-A17B383FCDAA}">
      <dgm:prSet/>
      <dgm:spPr/>
      <dgm:t>
        <a:bodyPr/>
        <a:lstStyle/>
        <a:p>
          <a:endParaRPr lang="en-ZA"/>
        </a:p>
      </dgm:t>
    </dgm:pt>
    <dgm:pt modelId="{7058ED01-FE8E-46B8-8BC6-17F9EE56F081}" type="sibTrans" cxnId="{9322DC47-92F8-459B-8B48-A17B383FCDAA}">
      <dgm:prSet/>
      <dgm:spPr/>
      <dgm:t>
        <a:bodyPr/>
        <a:lstStyle/>
        <a:p>
          <a:endParaRPr lang="en-ZA"/>
        </a:p>
      </dgm:t>
    </dgm:pt>
    <dgm:pt modelId="{25C4DAB3-D28B-4F92-97C2-EA55DF1A5E94}">
      <dgm:prSet custT="1"/>
      <dgm:spPr/>
      <dgm:t>
        <a:bodyPr/>
        <a:lstStyle/>
        <a:p>
          <a:r>
            <a:rPr lang="lt-LT" sz="2400" dirty="0"/>
            <a:t>- Ko siekiame?</a:t>
          </a:r>
        </a:p>
        <a:p>
          <a:r>
            <a:rPr lang="lt-LT" sz="2400" dirty="0"/>
            <a:t>- Kokią elgseną laikome svarbiausia?</a:t>
          </a:r>
        </a:p>
        <a:p>
          <a:r>
            <a:rPr lang="lt-LT" sz="2400" dirty="0"/>
            <a:t>- Kaip vykdysime savo veiklą, kad pasiektume savo misiją ir viziją?</a:t>
          </a:r>
        </a:p>
        <a:p>
          <a:r>
            <a:rPr lang="lt-LT" sz="2400" dirty="0"/>
            <a:t>- Kaip elgsimės su savo organizacijos ir bendruomenės nariais?</a:t>
          </a:r>
          <a:endParaRPr lang="en-ZA" sz="2400" dirty="0"/>
        </a:p>
      </dgm:t>
    </dgm:pt>
    <dgm:pt modelId="{1640DFB9-1F05-4114-879F-7AE948E8294C}" type="parTrans" cxnId="{C05029BE-11F4-4F0A-BA08-FD9962A45789}">
      <dgm:prSet/>
      <dgm:spPr/>
      <dgm:t>
        <a:bodyPr/>
        <a:lstStyle/>
        <a:p>
          <a:endParaRPr lang="en-ZA"/>
        </a:p>
      </dgm:t>
    </dgm:pt>
    <dgm:pt modelId="{7EF22CED-221D-4FE9-850C-6D96269BAAA6}" type="sibTrans" cxnId="{C05029BE-11F4-4F0A-BA08-FD9962A45789}">
      <dgm:prSet/>
      <dgm:spPr/>
      <dgm:t>
        <a:bodyPr/>
        <a:lstStyle/>
        <a:p>
          <a:endParaRPr lang="en-ZA"/>
        </a:p>
      </dgm:t>
    </dgm:pt>
    <dgm:pt modelId="{A45DCBD0-1B04-4671-BEB0-91526F530EAA}" type="pres">
      <dgm:prSet presAssocID="{9DF84270-6A1A-40FF-A7A3-7C2166FDC899}" presName="Name0" presStyleCnt="0">
        <dgm:presLayoutVars>
          <dgm:chMax val="5"/>
          <dgm:chPref val="5"/>
          <dgm:dir/>
          <dgm:animLvl val="lvl"/>
        </dgm:presLayoutVars>
      </dgm:prSet>
      <dgm:spPr/>
    </dgm:pt>
    <dgm:pt modelId="{E101CA14-C2FE-4820-9714-03AEC9B3952D}" type="pres">
      <dgm:prSet presAssocID="{86F3D10E-2CB9-4A84-B0C1-616B8AD04EE1}" presName="parentText1" presStyleLbl="node1" presStyleIdx="0" presStyleCnt="3" custScaleY="67779">
        <dgm:presLayoutVars>
          <dgm:chMax/>
          <dgm:chPref val="3"/>
          <dgm:bulletEnabled val="1"/>
        </dgm:presLayoutVars>
      </dgm:prSet>
      <dgm:spPr/>
    </dgm:pt>
    <dgm:pt modelId="{D34A1E81-BF6D-4A72-AAB0-E75DB10BC6F5}" type="pres">
      <dgm:prSet presAssocID="{86F3D10E-2CB9-4A84-B0C1-616B8AD04EE1}" presName="childText1" presStyleLbl="solidAlignAcc1" presStyleIdx="0" presStyleCnt="3" custScaleY="105186">
        <dgm:presLayoutVars>
          <dgm:chMax val="0"/>
          <dgm:chPref val="0"/>
          <dgm:bulletEnabled val="1"/>
        </dgm:presLayoutVars>
      </dgm:prSet>
      <dgm:spPr/>
    </dgm:pt>
    <dgm:pt modelId="{19303ED2-3D24-4BD0-8B38-28096987509B}" type="pres">
      <dgm:prSet presAssocID="{216A7286-C32E-4FA5-AB5C-7730C2257802}" presName="parentText2" presStyleLbl="node1" presStyleIdx="1" presStyleCnt="3" custScaleY="67779">
        <dgm:presLayoutVars>
          <dgm:chMax/>
          <dgm:chPref val="3"/>
          <dgm:bulletEnabled val="1"/>
        </dgm:presLayoutVars>
      </dgm:prSet>
      <dgm:spPr/>
    </dgm:pt>
    <dgm:pt modelId="{4F86B391-34A9-42C5-9D58-7D4E1ABD3535}" type="pres">
      <dgm:prSet presAssocID="{216A7286-C32E-4FA5-AB5C-7730C2257802}" presName="childText2" presStyleLbl="solidAlignAcc1" presStyleIdx="1" presStyleCnt="3" custScaleY="105186">
        <dgm:presLayoutVars>
          <dgm:chMax val="0"/>
          <dgm:chPref val="0"/>
          <dgm:bulletEnabled val="1"/>
        </dgm:presLayoutVars>
      </dgm:prSet>
      <dgm:spPr/>
    </dgm:pt>
    <dgm:pt modelId="{54CCFF95-B1C3-46D9-8B22-1F875B1842AD}" type="pres">
      <dgm:prSet presAssocID="{64B8F94F-193B-4B93-A99E-2A6F7BCD4C56}" presName="parentText3" presStyleLbl="node1" presStyleIdx="2" presStyleCnt="3" custScaleY="67779">
        <dgm:presLayoutVars>
          <dgm:chMax/>
          <dgm:chPref val="3"/>
          <dgm:bulletEnabled val="1"/>
        </dgm:presLayoutVars>
      </dgm:prSet>
      <dgm:spPr/>
    </dgm:pt>
    <dgm:pt modelId="{00F8621F-C139-4EB5-86E6-3EC278DF8EB4}" type="pres">
      <dgm:prSet presAssocID="{64B8F94F-193B-4B93-A99E-2A6F7BCD4C56}" presName="childText3" presStyleLbl="solidAlignAcc1" presStyleIdx="2" presStyleCnt="3" custScaleY="105186">
        <dgm:presLayoutVars>
          <dgm:chMax val="0"/>
          <dgm:chPref val="0"/>
          <dgm:bulletEnabled val="1"/>
        </dgm:presLayoutVars>
      </dgm:prSet>
      <dgm:spPr/>
    </dgm:pt>
  </dgm:ptLst>
  <dgm:cxnLst>
    <dgm:cxn modelId="{C4FAEE41-C038-4641-B155-1D825F4D3477}" srcId="{86F3D10E-2CB9-4A84-B0C1-616B8AD04EE1}" destId="{F9AA11EC-E1FF-448D-A992-2A11019A191F}" srcOrd="0" destOrd="0" parTransId="{6735F17B-2034-4CDA-84B7-C2B29867DAA8}" sibTransId="{588400F0-D4D6-47D1-9E94-FF5F2435B120}"/>
    <dgm:cxn modelId="{91BE6E43-86D5-4982-8715-8B4028FA6FFE}" srcId="{216A7286-C32E-4FA5-AB5C-7730C2257802}" destId="{EE6FCB9B-A393-477C-843B-D2F6B85A64A8}" srcOrd="0" destOrd="0" parTransId="{8B42E901-8940-4FA6-A602-DA2F21EE16EF}" sibTransId="{7D3B0B0D-23EC-4B46-9D4B-70AD2E9AD5F4}"/>
    <dgm:cxn modelId="{9322DC47-92F8-459B-8B48-A17B383FCDAA}" srcId="{9DF84270-6A1A-40FF-A7A3-7C2166FDC899}" destId="{64B8F94F-193B-4B93-A99E-2A6F7BCD4C56}" srcOrd="2" destOrd="0" parTransId="{85E65753-CAEA-42C8-9558-9EF6FF8219A9}" sibTransId="{7058ED01-FE8E-46B8-8BC6-17F9EE56F081}"/>
    <dgm:cxn modelId="{2E18414C-BF65-45B5-AD27-D5E5BAD1920B}" type="presOf" srcId="{25C4DAB3-D28B-4F92-97C2-EA55DF1A5E94}" destId="{00F8621F-C139-4EB5-86E6-3EC278DF8EB4}" srcOrd="0" destOrd="0" presId="urn:microsoft.com/office/officeart/2009/3/layout/IncreasingArrowsProcess"/>
    <dgm:cxn modelId="{606E6364-B042-4121-AD49-FAD336F8CC37}" type="presOf" srcId="{216A7286-C32E-4FA5-AB5C-7730C2257802}" destId="{19303ED2-3D24-4BD0-8B38-28096987509B}" srcOrd="0" destOrd="0" presId="urn:microsoft.com/office/officeart/2009/3/layout/IncreasingArrowsProcess"/>
    <dgm:cxn modelId="{38E89764-33D9-49FD-A2F6-D690C5B9A521}" type="presOf" srcId="{F9AA11EC-E1FF-448D-A992-2A11019A191F}" destId="{D34A1E81-BF6D-4A72-AAB0-E75DB10BC6F5}" srcOrd="0" destOrd="0" presId="urn:microsoft.com/office/officeart/2009/3/layout/IncreasingArrowsProcess"/>
    <dgm:cxn modelId="{083A4771-CFDD-48C0-B457-976F035CFCD0}" type="presOf" srcId="{9DF84270-6A1A-40FF-A7A3-7C2166FDC899}" destId="{A45DCBD0-1B04-4671-BEB0-91526F530EAA}" srcOrd="0" destOrd="0" presId="urn:microsoft.com/office/officeart/2009/3/layout/IncreasingArrowsProcess"/>
    <dgm:cxn modelId="{F3E6A885-DE6D-4CFF-AF4C-B28E621A392C}" type="presOf" srcId="{86F3D10E-2CB9-4A84-B0C1-616B8AD04EE1}" destId="{E101CA14-C2FE-4820-9714-03AEC9B3952D}" srcOrd="0" destOrd="0" presId="urn:microsoft.com/office/officeart/2009/3/layout/IncreasingArrowsProcess"/>
    <dgm:cxn modelId="{AE229486-07E0-452B-8A53-6AD2C0DF0E95}" type="presOf" srcId="{64B8F94F-193B-4B93-A99E-2A6F7BCD4C56}" destId="{54CCFF95-B1C3-46D9-8B22-1F875B1842AD}" srcOrd="0" destOrd="0" presId="urn:microsoft.com/office/officeart/2009/3/layout/IncreasingArrowsProcess"/>
    <dgm:cxn modelId="{D8E6088C-FE79-4E9F-8EFD-7F4FE0BD75EC}" type="presOf" srcId="{EE6FCB9B-A393-477C-843B-D2F6B85A64A8}" destId="{4F86B391-34A9-42C5-9D58-7D4E1ABD3535}" srcOrd="0" destOrd="0" presId="urn:microsoft.com/office/officeart/2009/3/layout/IncreasingArrowsProcess"/>
    <dgm:cxn modelId="{C05029BE-11F4-4F0A-BA08-FD9962A45789}" srcId="{64B8F94F-193B-4B93-A99E-2A6F7BCD4C56}" destId="{25C4DAB3-D28B-4F92-97C2-EA55DF1A5E94}" srcOrd="0" destOrd="0" parTransId="{1640DFB9-1F05-4114-879F-7AE948E8294C}" sibTransId="{7EF22CED-221D-4FE9-850C-6D96269BAAA6}"/>
    <dgm:cxn modelId="{A13169D7-B2F0-4431-9C14-DB53E514C06C}" srcId="{9DF84270-6A1A-40FF-A7A3-7C2166FDC899}" destId="{86F3D10E-2CB9-4A84-B0C1-616B8AD04EE1}" srcOrd="0" destOrd="0" parTransId="{543E6530-ED6E-4130-A44D-F005CCC70C99}" sibTransId="{27F9F84F-AC7E-41C3-A1D8-5E9442465508}"/>
    <dgm:cxn modelId="{E85DB7F5-66D0-4216-A85E-150502682A1A}" srcId="{9DF84270-6A1A-40FF-A7A3-7C2166FDC899}" destId="{216A7286-C32E-4FA5-AB5C-7730C2257802}" srcOrd="1" destOrd="0" parTransId="{018A0098-42C2-4073-ACD7-575F472E78A3}" sibTransId="{78F88306-469D-4DC3-8F14-4B26A301EF8A}"/>
    <dgm:cxn modelId="{00C70A31-D6C2-46EA-B090-3CD85EADD45F}" type="presParOf" srcId="{A45DCBD0-1B04-4671-BEB0-91526F530EAA}" destId="{E101CA14-C2FE-4820-9714-03AEC9B3952D}" srcOrd="0" destOrd="0" presId="urn:microsoft.com/office/officeart/2009/3/layout/IncreasingArrowsProcess"/>
    <dgm:cxn modelId="{464168E7-4121-4ACF-9334-D0710FB4D8D5}" type="presParOf" srcId="{A45DCBD0-1B04-4671-BEB0-91526F530EAA}" destId="{D34A1E81-BF6D-4A72-AAB0-E75DB10BC6F5}" srcOrd="1" destOrd="0" presId="urn:microsoft.com/office/officeart/2009/3/layout/IncreasingArrowsProcess"/>
    <dgm:cxn modelId="{38721D7F-36DA-4343-ABE8-25ABD53DBCAC}" type="presParOf" srcId="{A45DCBD0-1B04-4671-BEB0-91526F530EAA}" destId="{19303ED2-3D24-4BD0-8B38-28096987509B}" srcOrd="2" destOrd="0" presId="urn:microsoft.com/office/officeart/2009/3/layout/IncreasingArrowsProcess"/>
    <dgm:cxn modelId="{61F30C56-0D00-4552-A680-228868543DC8}" type="presParOf" srcId="{A45DCBD0-1B04-4671-BEB0-91526F530EAA}" destId="{4F86B391-34A9-42C5-9D58-7D4E1ABD3535}" srcOrd="3" destOrd="0" presId="urn:microsoft.com/office/officeart/2009/3/layout/IncreasingArrowsProcess"/>
    <dgm:cxn modelId="{AFFD2977-A4E4-4417-8F2F-31C4D430388C}" type="presParOf" srcId="{A45DCBD0-1B04-4671-BEB0-91526F530EAA}" destId="{54CCFF95-B1C3-46D9-8B22-1F875B1842AD}" srcOrd="4" destOrd="0" presId="urn:microsoft.com/office/officeart/2009/3/layout/IncreasingArrowsProcess"/>
    <dgm:cxn modelId="{5F64C064-0B91-44E2-9A08-EFA80510FD88}" type="presParOf" srcId="{A45DCBD0-1B04-4671-BEB0-91526F530EAA}" destId="{00F8621F-C139-4EB5-86E6-3EC278DF8EB4}"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45F34B7-DE3A-411A-9609-D0E1FA4078CE}" type="doc">
      <dgm:prSet loTypeId="urn:microsoft.com/office/officeart/2008/layout/LinedList" loCatId="list" qsTypeId="urn:microsoft.com/office/officeart/2005/8/quickstyle/simple4" qsCatId="simple" csTypeId="urn:microsoft.com/office/officeart/2005/8/colors/accent1_2" csCatId="accent1" phldr="1"/>
      <dgm:spPr/>
      <dgm:t>
        <a:bodyPr/>
        <a:lstStyle/>
        <a:p>
          <a:endParaRPr lang="en-ZA"/>
        </a:p>
      </dgm:t>
    </dgm:pt>
    <dgm:pt modelId="{DEF28A78-4903-4DE0-9703-37648FA84E48}">
      <dgm:prSet phldrT="[Text]" custT="1"/>
      <dgm:spPr/>
      <dgm:t>
        <a:bodyPr/>
        <a:lstStyle/>
        <a:p>
          <a:r>
            <a:rPr lang="lt-LT" sz="2400" dirty="0">
              <a:solidFill>
                <a:srgbClr val="000000"/>
              </a:solidFill>
              <a:effectLst/>
            </a:rPr>
            <a:t>Finansavimas iš vyriausybinių programų</a:t>
          </a:r>
          <a:endParaRPr lang="en-ZA" sz="2400" dirty="0">
            <a:solidFill>
              <a:srgbClr val="000000"/>
            </a:solidFill>
            <a:effectLst/>
          </a:endParaRPr>
        </a:p>
      </dgm:t>
    </dgm:pt>
    <dgm:pt modelId="{48462111-B782-45F2-A079-81D9E22FFED8}" type="sibTrans" cxnId="{ECF0C5A1-9E15-4B2D-8DEA-AB236E121D48}">
      <dgm:prSet/>
      <dgm:spPr/>
      <dgm:t>
        <a:bodyPr/>
        <a:lstStyle/>
        <a:p>
          <a:endParaRPr lang="en-ZA"/>
        </a:p>
      </dgm:t>
    </dgm:pt>
    <dgm:pt modelId="{BE6CD4B0-A1F5-44E4-879A-398F91F04D84}" type="parTrans" cxnId="{ECF0C5A1-9E15-4B2D-8DEA-AB236E121D48}">
      <dgm:prSet/>
      <dgm:spPr/>
      <dgm:t>
        <a:bodyPr/>
        <a:lstStyle/>
        <a:p>
          <a:endParaRPr lang="en-ZA"/>
        </a:p>
      </dgm:t>
    </dgm:pt>
    <dgm:pt modelId="{6E0E6500-EEB1-D64C-830F-3A24ABB9871D}">
      <dgm:prSet phldrT="[Text]" custT="1"/>
      <dgm:spPr/>
      <dgm:t>
        <a:bodyPr/>
        <a:lstStyle/>
        <a:p>
          <a:r>
            <a:rPr lang="lt-LT" sz="2400" dirty="0">
              <a:solidFill>
                <a:srgbClr val="000000"/>
              </a:solidFill>
              <a:effectLst/>
            </a:rPr>
            <a:t>Lėšų pritraukimas iš įmonių pagal ĮSA</a:t>
          </a:r>
          <a:endParaRPr lang="en-ZA" sz="2400" dirty="0">
            <a:solidFill>
              <a:srgbClr val="000000"/>
            </a:solidFill>
            <a:effectLst/>
          </a:endParaRPr>
        </a:p>
      </dgm:t>
    </dgm:pt>
    <dgm:pt modelId="{0234508E-232C-7941-A0C3-AFAFDD0CBF3E}" type="parTrans" cxnId="{03A4D03D-CADE-444F-9762-345C622D37A7}">
      <dgm:prSet/>
      <dgm:spPr/>
      <dgm:t>
        <a:bodyPr/>
        <a:lstStyle/>
        <a:p>
          <a:endParaRPr lang="en-GB"/>
        </a:p>
      </dgm:t>
    </dgm:pt>
    <dgm:pt modelId="{05487B2E-D1EE-544B-9884-98CB218B1449}" type="sibTrans" cxnId="{03A4D03D-CADE-444F-9762-345C622D37A7}">
      <dgm:prSet/>
      <dgm:spPr/>
      <dgm:t>
        <a:bodyPr/>
        <a:lstStyle/>
        <a:p>
          <a:endParaRPr lang="en-GB"/>
        </a:p>
      </dgm:t>
    </dgm:pt>
    <dgm:pt modelId="{723A0F01-34D0-2B4E-A3A8-2F64C0118B2F}">
      <dgm:prSet phldrT="[Text]" custT="1"/>
      <dgm:spPr/>
      <dgm:t>
        <a:bodyPr/>
        <a:lstStyle/>
        <a:p>
          <a:r>
            <a:rPr lang="lt-LT" sz="2400" dirty="0">
              <a:solidFill>
                <a:srgbClr val="000000"/>
              </a:solidFill>
              <a:effectLst/>
            </a:rPr>
            <a:t>Studentų ir vaikų rėmimo programa</a:t>
          </a:r>
          <a:endParaRPr lang="en-ZA" sz="2400" dirty="0">
            <a:solidFill>
              <a:srgbClr val="000000"/>
            </a:solidFill>
            <a:effectLst/>
          </a:endParaRPr>
        </a:p>
      </dgm:t>
    </dgm:pt>
    <dgm:pt modelId="{15F3DCE6-9850-D641-8D6D-6E1702CB813A}" type="parTrans" cxnId="{8A9DED54-15AD-174A-92EF-EF4474947456}">
      <dgm:prSet/>
      <dgm:spPr/>
      <dgm:t>
        <a:bodyPr/>
        <a:lstStyle/>
        <a:p>
          <a:endParaRPr lang="en-GB"/>
        </a:p>
      </dgm:t>
    </dgm:pt>
    <dgm:pt modelId="{A2E9C5A5-EAC2-C54D-86D8-6E54BAA818DC}" type="sibTrans" cxnId="{8A9DED54-15AD-174A-92EF-EF4474947456}">
      <dgm:prSet/>
      <dgm:spPr/>
      <dgm:t>
        <a:bodyPr/>
        <a:lstStyle/>
        <a:p>
          <a:endParaRPr lang="en-GB"/>
        </a:p>
      </dgm:t>
    </dgm:pt>
    <dgm:pt modelId="{6DF5C5F9-D967-354D-B2DB-311AACEEA8BE}">
      <dgm:prSet phldrT="[Text]" custT="1"/>
      <dgm:spPr/>
      <dgm:t>
        <a:bodyPr/>
        <a:lstStyle/>
        <a:p>
          <a:r>
            <a:rPr lang="lt-LT" sz="2400" dirty="0">
              <a:solidFill>
                <a:srgbClr val="000000"/>
              </a:solidFill>
              <a:effectLst/>
            </a:rPr>
            <a:t>Aukų dėžučių įrengimas</a:t>
          </a:r>
          <a:endParaRPr lang="en-ZA" sz="2400" dirty="0">
            <a:solidFill>
              <a:srgbClr val="000000"/>
            </a:solidFill>
            <a:effectLst/>
          </a:endParaRPr>
        </a:p>
      </dgm:t>
    </dgm:pt>
    <dgm:pt modelId="{1D462DFD-848A-214C-961D-8B7F3826B9B7}" type="parTrans" cxnId="{BCDBC301-9EBF-BD43-958B-AF4663ED01B8}">
      <dgm:prSet/>
      <dgm:spPr/>
      <dgm:t>
        <a:bodyPr/>
        <a:lstStyle/>
        <a:p>
          <a:endParaRPr lang="en-GB"/>
        </a:p>
      </dgm:t>
    </dgm:pt>
    <dgm:pt modelId="{63472F94-454D-264A-A080-F8FD4D61E74B}" type="sibTrans" cxnId="{BCDBC301-9EBF-BD43-958B-AF4663ED01B8}">
      <dgm:prSet/>
      <dgm:spPr/>
      <dgm:t>
        <a:bodyPr/>
        <a:lstStyle/>
        <a:p>
          <a:endParaRPr lang="en-GB"/>
        </a:p>
      </dgm:t>
    </dgm:pt>
    <dgm:pt modelId="{2120F218-FA0E-084D-BDFF-D0504D364E5E}">
      <dgm:prSet phldrT="[Text]" custT="1"/>
      <dgm:spPr/>
      <dgm:t>
        <a:bodyPr/>
        <a:lstStyle/>
        <a:p>
          <a:r>
            <a:rPr lang="lt-LT" sz="2400" dirty="0">
              <a:solidFill>
                <a:srgbClr val="000000"/>
              </a:solidFill>
              <a:effectLst/>
            </a:rPr>
            <a:t>Lėšų rinkimas naudojant interneto metodus</a:t>
          </a:r>
          <a:endParaRPr lang="en-ZA" sz="2400" dirty="0">
            <a:solidFill>
              <a:srgbClr val="000000"/>
            </a:solidFill>
            <a:effectLst/>
          </a:endParaRPr>
        </a:p>
      </dgm:t>
    </dgm:pt>
    <dgm:pt modelId="{412DAA49-B367-7B4B-8C4F-3977E4AED134}" type="parTrans" cxnId="{A153F2BB-7A22-A948-B290-6E51C2BB61E5}">
      <dgm:prSet/>
      <dgm:spPr/>
      <dgm:t>
        <a:bodyPr/>
        <a:lstStyle/>
        <a:p>
          <a:endParaRPr lang="en-GB"/>
        </a:p>
      </dgm:t>
    </dgm:pt>
    <dgm:pt modelId="{86AF58C0-25B9-354D-AC0D-99FD59C9BE3E}" type="sibTrans" cxnId="{A153F2BB-7A22-A948-B290-6E51C2BB61E5}">
      <dgm:prSet/>
      <dgm:spPr/>
      <dgm:t>
        <a:bodyPr/>
        <a:lstStyle/>
        <a:p>
          <a:endParaRPr lang="en-GB"/>
        </a:p>
      </dgm:t>
    </dgm:pt>
    <dgm:pt modelId="{22849C8C-9954-4176-B85D-2A96D2CADDC0}" type="pres">
      <dgm:prSet presAssocID="{A45F34B7-DE3A-411A-9609-D0E1FA4078CE}" presName="vert0" presStyleCnt="0">
        <dgm:presLayoutVars>
          <dgm:dir/>
          <dgm:animOne val="branch"/>
          <dgm:animLvl val="lvl"/>
        </dgm:presLayoutVars>
      </dgm:prSet>
      <dgm:spPr/>
    </dgm:pt>
    <dgm:pt modelId="{2FEDDE95-B168-42AC-8315-89F1B358B24E}" type="pres">
      <dgm:prSet presAssocID="{DEF28A78-4903-4DE0-9703-37648FA84E48}" presName="thickLine" presStyleLbl="alignNode1" presStyleIdx="0" presStyleCnt="5"/>
      <dgm:spPr/>
    </dgm:pt>
    <dgm:pt modelId="{F2A7DB50-898E-45E6-8A38-411856A92EEF}" type="pres">
      <dgm:prSet presAssocID="{DEF28A78-4903-4DE0-9703-37648FA84E48}" presName="horz1" presStyleCnt="0"/>
      <dgm:spPr/>
    </dgm:pt>
    <dgm:pt modelId="{0187AC9C-D50E-4681-A8AB-A86D403B119A}" type="pres">
      <dgm:prSet presAssocID="{DEF28A78-4903-4DE0-9703-37648FA84E48}" presName="tx1" presStyleLbl="revTx" presStyleIdx="0" presStyleCnt="5"/>
      <dgm:spPr/>
    </dgm:pt>
    <dgm:pt modelId="{60838DFE-A322-4DC9-B89C-DAC7B09DDA59}" type="pres">
      <dgm:prSet presAssocID="{DEF28A78-4903-4DE0-9703-37648FA84E48}" presName="vert1" presStyleCnt="0"/>
      <dgm:spPr/>
    </dgm:pt>
    <dgm:pt modelId="{14F779B7-F7E6-8D40-AE98-B82E3798AF4B}" type="pres">
      <dgm:prSet presAssocID="{6E0E6500-EEB1-D64C-830F-3A24ABB9871D}" presName="thickLine" presStyleLbl="alignNode1" presStyleIdx="1" presStyleCnt="5"/>
      <dgm:spPr/>
    </dgm:pt>
    <dgm:pt modelId="{3526813F-9D6E-6F4F-9219-4EA4DA2F0976}" type="pres">
      <dgm:prSet presAssocID="{6E0E6500-EEB1-D64C-830F-3A24ABB9871D}" presName="horz1" presStyleCnt="0"/>
      <dgm:spPr/>
    </dgm:pt>
    <dgm:pt modelId="{E3EFFC8A-74D0-5548-B69E-12283B703F13}" type="pres">
      <dgm:prSet presAssocID="{6E0E6500-EEB1-D64C-830F-3A24ABB9871D}" presName="tx1" presStyleLbl="revTx" presStyleIdx="1" presStyleCnt="5"/>
      <dgm:spPr/>
    </dgm:pt>
    <dgm:pt modelId="{D15BA054-4E98-8F4A-956C-F368A5D5FD1A}" type="pres">
      <dgm:prSet presAssocID="{6E0E6500-EEB1-D64C-830F-3A24ABB9871D}" presName="vert1" presStyleCnt="0"/>
      <dgm:spPr/>
    </dgm:pt>
    <dgm:pt modelId="{07722C74-0EB9-2C47-A866-EEB893250138}" type="pres">
      <dgm:prSet presAssocID="{723A0F01-34D0-2B4E-A3A8-2F64C0118B2F}" presName="thickLine" presStyleLbl="alignNode1" presStyleIdx="2" presStyleCnt="5"/>
      <dgm:spPr/>
    </dgm:pt>
    <dgm:pt modelId="{4D4D2AFB-0227-9E4F-A491-ED78AC3E27DE}" type="pres">
      <dgm:prSet presAssocID="{723A0F01-34D0-2B4E-A3A8-2F64C0118B2F}" presName="horz1" presStyleCnt="0"/>
      <dgm:spPr/>
    </dgm:pt>
    <dgm:pt modelId="{3CAB4EDC-BD5E-164C-9DC5-B580B409671B}" type="pres">
      <dgm:prSet presAssocID="{723A0F01-34D0-2B4E-A3A8-2F64C0118B2F}" presName="tx1" presStyleLbl="revTx" presStyleIdx="2" presStyleCnt="5"/>
      <dgm:spPr/>
    </dgm:pt>
    <dgm:pt modelId="{6CC7C9F6-8D22-7F43-9554-B8511EB591B3}" type="pres">
      <dgm:prSet presAssocID="{723A0F01-34D0-2B4E-A3A8-2F64C0118B2F}" presName="vert1" presStyleCnt="0"/>
      <dgm:spPr/>
    </dgm:pt>
    <dgm:pt modelId="{138F903E-FD36-1A42-8953-42D4627D7D60}" type="pres">
      <dgm:prSet presAssocID="{6DF5C5F9-D967-354D-B2DB-311AACEEA8BE}" presName="thickLine" presStyleLbl="alignNode1" presStyleIdx="3" presStyleCnt="5"/>
      <dgm:spPr/>
    </dgm:pt>
    <dgm:pt modelId="{89854A6D-624D-2E49-B410-C5C022F09DBD}" type="pres">
      <dgm:prSet presAssocID="{6DF5C5F9-D967-354D-B2DB-311AACEEA8BE}" presName="horz1" presStyleCnt="0"/>
      <dgm:spPr/>
    </dgm:pt>
    <dgm:pt modelId="{103A4781-759D-C741-B096-063471451216}" type="pres">
      <dgm:prSet presAssocID="{6DF5C5F9-D967-354D-B2DB-311AACEEA8BE}" presName="tx1" presStyleLbl="revTx" presStyleIdx="3" presStyleCnt="5"/>
      <dgm:spPr/>
    </dgm:pt>
    <dgm:pt modelId="{55A28F99-2A8E-764F-B353-A2D4B1F63259}" type="pres">
      <dgm:prSet presAssocID="{6DF5C5F9-D967-354D-B2DB-311AACEEA8BE}" presName="vert1" presStyleCnt="0"/>
      <dgm:spPr/>
    </dgm:pt>
    <dgm:pt modelId="{EF4DC89D-5E69-5946-A63F-2F87BDD92F0D}" type="pres">
      <dgm:prSet presAssocID="{2120F218-FA0E-084D-BDFF-D0504D364E5E}" presName="thickLine" presStyleLbl="alignNode1" presStyleIdx="4" presStyleCnt="5"/>
      <dgm:spPr/>
    </dgm:pt>
    <dgm:pt modelId="{396F1650-5E32-BB4E-B315-86F713302D98}" type="pres">
      <dgm:prSet presAssocID="{2120F218-FA0E-084D-BDFF-D0504D364E5E}" presName="horz1" presStyleCnt="0"/>
      <dgm:spPr/>
    </dgm:pt>
    <dgm:pt modelId="{4384CA0E-3EA4-3B40-931F-16BDF6AA35DE}" type="pres">
      <dgm:prSet presAssocID="{2120F218-FA0E-084D-BDFF-D0504D364E5E}" presName="tx1" presStyleLbl="revTx" presStyleIdx="4" presStyleCnt="5"/>
      <dgm:spPr/>
    </dgm:pt>
    <dgm:pt modelId="{6423DEFA-C6E8-EF4E-81E9-05B817A5B17B}" type="pres">
      <dgm:prSet presAssocID="{2120F218-FA0E-084D-BDFF-D0504D364E5E}" presName="vert1" presStyleCnt="0"/>
      <dgm:spPr/>
    </dgm:pt>
  </dgm:ptLst>
  <dgm:cxnLst>
    <dgm:cxn modelId="{BCDBC301-9EBF-BD43-958B-AF4663ED01B8}" srcId="{A45F34B7-DE3A-411A-9609-D0E1FA4078CE}" destId="{6DF5C5F9-D967-354D-B2DB-311AACEEA8BE}" srcOrd="3" destOrd="0" parTransId="{1D462DFD-848A-214C-961D-8B7F3826B9B7}" sibTransId="{63472F94-454D-264A-A080-F8FD4D61E74B}"/>
    <dgm:cxn modelId="{0C04F105-D38D-8547-BC78-9E0F2FCAACFB}" type="presOf" srcId="{6DF5C5F9-D967-354D-B2DB-311AACEEA8BE}" destId="{103A4781-759D-C741-B096-063471451216}" srcOrd="0" destOrd="0" presId="urn:microsoft.com/office/officeart/2008/layout/LinedList"/>
    <dgm:cxn modelId="{54D6052F-2C00-47D8-B735-65E8E918D9C7}" type="presOf" srcId="{A45F34B7-DE3A-411A-9609-D0E1FA4078CE}" destId="{22849C8C-9954-4176-B85D-2A96D2CADDC0}" srcOrd="0" destOrd="0" presId="urn:microsoft.com/office/officeart/2008/layout/LinedList"/>
    <dgm:cxn modelId="{03A4D03D-CADE-444F-9762-345C622D37A7}" srcId="{A45F34B7-DE3A-411A-9609-D0E1FA4078CE}" destId="{6E0E6500-EEB1-D64C-830F-3A24ABB9871D}" srcOrd="1" destOrd="0" parTransId="{0234508E-232C-7941-A0C3-AFAFDD0CBF3E}" sibTransId="{05487B2E-D1EE-544B-9884-98CB218B1449}"/>
    <dgm:cxn modelId="{8A9DED54-15AD-174A-92EF-EF4474947456}" srcId="{A45F34B7-DE3A-411A-9609-D0E1FA4078CE}" destId="{723A0F01-34D0-2B4E-A3A8-2F64C0118B2F}" srcOrd="2" destOrd="0" parTransId="{15F3DCE6-9850-D641-8D6D-6E1702CB813A}" sibTransId="{A2E9C5A5-EAC2-C54D-86D8-6E54BAA818DC}"/>
    <dgm:cxn modelId="{97273764-3C3F-5D4A-A768-7BE5AA976743}" type="presOf" srcId="{2120F218-FA0E-084D-BDFF-D0504D364E5E}" destId="{4384CA0E-3EA4-3B40-931F-16BDF6AA35DE}" srcOrd="0" destOrd="0" presId="urn:microsoft.com/office/officeart/2008/layout/LinedList"/>
    <dgm:cxn modelId="{A4A25881-D592-BA4E-94CD-58139503AE3F}" type="presOf" srcId="{6E0E6500-EEB1-D64C-830F-3A24ABB9871D}" destId="{E3EFFC8A-74D0-5548-B69E-12283B703F13}" srcOrd="0" destOrd="0" presId="urn:microsoft.com/office/officeart/2008/layout/LinedList"/>
    <dgm:cxn modelId="{ECF0C5A1-9E15-4B2D-8DEA-AB236E121D48}" srcId="{A45F34B7-DE3A-411A-9609-D0E1FA4078CE}" destId="{DEF28A78-4903-4DE0-9703-37648FA84E48}" srcOrd="0" destOrd="0" parTransId="{BE6CD4B0-A1F5-44E4-879A-398F91F04D84}" sibTransId="{48462111-B782-45F2-A079-81D9E22FFED8}"/>
    <dgm:cxn modelId="{A153F2BB-7A22-A948-B290-6E51C2BB61E5}" srcId="{A45F34B7-DE3A-411A-9609-D0E1FA4078CE}" destId="{2120F218-FA0E-084D-BDFF-D0504D364E5E}" srcOrd="4" destOrd="0" parTransId="{412DAA49-B367-7B4B-8C4F-3977E4AED134}" sibTransId="{86AF58C0-25B9-354D-AC0D-99FD59C9BE3E}"/>
    <dgm:cxn modelId="{0315D1E8-D150-DD48-8B7D-2A01F6273C21}" type="presOf" srcId="{723A0F01-34D0-2B4E-A3A8-2F64C0118B2F}" destId="{3CAB4EDC-BD5E-164C-9DC5-B580B409671B}" srcOrd="0" destOrd="0" presId="urn:microsoft.com/office/officeart/2008/layout/LinedList"/>
    <dgm:cxn modelId="{65A092FF-D99E-4F06-9067-C5A8DF44B38C}" type="presOf" srcId="{DEF28A78-4903-4DE0-9703-37648FA84E48}" destId="{0187AC9C-D50E-4681-A8AB-A86D403B119A}" srcOrd="0" destOrd="0" presId="urn:microsoft.com/office/officeart/2008/layout/LinedList"/>
    <dgm:cxn modelId="{758FF79B-84EE-4B35-9F44-53C4EE87F21F}" type="presParOf" srcId="{22849C8C-9954-4176-B85D-2A96D2CADDC0}" destId="{2FEDDE95-B168-42AC-8315-89F1B358B24E}" srcOrd="0" destOrd="0" presId="urn:microsoft.com/office/officeart/2008/layout/LinedList"/>
    <dgm:cxn modelId="{11BA31A6-BCBA-42FD-831F-C819A677F97C}" type="presParOf" srcId="{22849C8C-9954-4176-B85D-2A96D2CADDC0}" destId="{F2A7DB50-898E-45E6-8A38-411856A92EEF}" srcOrd="1" destOrd="0" presId="urn:microsoft.com/office/officeart/2008/layout/LinedList"/>
    <dgm:cxn modelId="{9E809B1F-2AAA-457E-9FEB-4634724B5C10}" type="presParOf" srcId="{F2A7DB50-898E-45E6-8A38-411856A92EEF}" destId="{0187AC9C-D50E-4681-A8AB-A86D403B119A}" srcOrd="0" destOrd="0" presId="urn:microsoft.com/office/officeart/2008/layout/LinedList"/>
    <dgm:cxn modelId="{CB1DD1C7-61E4-48D3-A63F-EAF0643FBBED}" type="presParOf" srcId="{F2A7DB50-898E-45E6-8A38-411856A92EEF}" destId="{60838DFE-A322-4DC9-B89C-DAC7B09DDA59}" srcOrd="1" destOrd="0" presId="urn:microsoft.com/office/officeart/2008/layout/LinedList"/>
    <dgm:cxn modelId="{651029A8-3C45-4245-B5C1-22ACECE715A5}" type="presParOf" srcId="{22849C8C-9954-4176-B85D-2A96D2CADDC0}" destId="{14F779B7-F7E6-8D40-AE98-B82E3798AF4B}" srcOrd="2" destOrd="0" presId="urn:microsoft.com/office/officeart/2008/layout/LinedList"/>
    <dgm:cxn modelId="{5580391D-859E-0E4D-B81D-A6A34F64F551}" type="presParOf" srcId="{22849C8C-9954-4176-B85D-2A96D2CADDC0}" destId="{3526813F-9D6E-6F4F-9219-4EA4DA2F0976}" srcOrd="3" destOrd="0" presId="urn:microsoft.com/office/officeart/2008/layout/LinedList"/>
    <dgm:cxn modelId="{E41251EC-DBAF-BE42-9546-FF69BC80E92B}" type="presParOf" srcId="{3526813F-9D6E-6F4F-9219-4EA4DA2F0976}" destId="{E3EFFC8A-74D0-5548-B69E-12283B703F13}" srcOrd="0" destOrd="0" presId="urn:microsoft.com/office/officeart/2008/layout/LinedList"/>
    <dgm:cxn modelId="{19F694D8-D45B-CA46-AED3-14E5062829C0}" type="presParOf" srcId="{3526813F-9D6E-6F4F-9219-4EA4DA2F0976}" destId="{D15BA054-4E98-8F4A-956C-F368A5D5FD1A}" srcOrd="1" destOrd="0" presId="urn:microsoft.com/office/officeart/2008/layout/LinedList"/>
    <dgm:cxn modelId="{958E75CE-0944-CC40-9F26-16AB61C60ED3}" type="presParOf" srcId="{22849C8C-9954-4176-B85D-2A96D2CADDC0}" destId="{07722C74-0EB9-2C47-A866-EEB893250138}" srcOrd="4" destOrd="0" presId="urn:microsoft.com/office/officeart/2008/layout/LinedList"/>
    <dgm:cxn modelId="{F170179B-D693-DB48-B302-C312558905E5}" type="presParOf" srcId="{22849C8C-9954-4176-B85D-2A96D2CADDC0}" destId="{4D4D2AFB-0227-9E4F-A491-ED78AC3E27DE}" srcOrd="5" destOrd="0" presId="urn:microsoft.com/office/officeart/2008/layout/LinedList"/>
    <dgm:cxn modelId="{9FDC5B71-83BE-5845-B9E9-D00232A615BC}" type="presParOf" srcId="{4D4D2AFB-0227-9E4F-A491-ED78AC3E27DE}" destId="{3CAB4EDC-BD5E-164C-9DC5-B580B409671B}" srcOrd="0" destOrd="0" presId="urn:microsoft.com/office/officeart/2008/layout/LinedList"/>
    <dgm:cxn modelId="{F1D0BA5E-747A-3E43-B8D6-C80BAB75B188}" type="presParOf" srcId="{4D4D2AFB-0227-9E4F-A491-ED78AC3E27DE}" destId="{6CC7C9F6-8D22-7F43-9554-B8511EB591B3}" srcOrd="1" destOrd="0" presId="urn:microsoft.com/office/officeart/2008/layout/LinedList"/>
    <dgm:cxn modelId="{03BD4CC9-1EE3-C245-B323-FD158982B35C}" type="presParOf" srcId="{22849C8C-9954-4176-B85D-2A96D2CADDC0}" destId="{138F903E-FD36-1A42-8953-42D4627D7D60}" srcOrd="6" destOrd="0" presId="urn:microsoft.com/office/officeart/2008/layout/LinedList"/>
    <dgm:cxn modelId="{6D022C53-D1EF-3F49-91C6-24EC83A22B2F}" type="presParOf" srcId="{22849C8C-9954-4176-B85D-2A96D2CADDC0}" destId="{89854A6D-624D-2E49-B410-C5C022F09DBD}" srcOrd="7" destOrd="0" presId="urn:microsoft.com/office/officeart/2008/layout/LinedList"/>
    <dgm:cxn modelId="{66724451-2282-CF42-B536-E2AC66392939}" type="presParOf" srcId="{89854A6D-624D-2E49-B410-C5C022F09DBD}" destId="{103A4781-759D-C741-B096-063471451216}" srcOrd="0" destOrd="0" presId="urn:microsoft.com/office/officeart/2008/layout/LinedList"/>
    <dgm:cxn modelId="{174356C2-0D90-4E41-A376-A4A4773F76F0}" type="presParOf" srcId="{89854A6D-624D-2E49-B410-C5C022F09DBD}" destId="{55A28F99-2A8E-764F-B353-A2D4B1F63259}" srcOrd="1" destOrd="0" presId="urn:microsoft.com/office/officeart/2008/layout/LinedList"/>
    <dgm:cxn modelId="{8C13251B-3260-D447-8F7E-83FF4D0A7F97}" type="presParOf" srcId="{22849C8C-9954-4176-B85D-2A96D2CADDC0}" destId="{EF4DC89D-5E69-5946-A63F-2F87BDD92F0D}" srcOrd="8" destOrd="0" presId="urn:microsoft.com/office/officeart/2008/layout/LinedList"/>
    <dgm:cxn modelId="{151D3ECA-2116-1D46-AFA9-FA01E6F9E1DE}" type="presParOf" srcId="{22849C8C-9954-4176-B85D-2A96D2CADDC0}" destId="{396F1650-5E32-BB4E-B315-86F713302D98}" srcOrd="9" destOrd="0" presId="urn:microsoft.com/office/officeart/2008/layout/LinedList"/>
    <dgm:cxn modelId="{DA9AEF22-6B23-3543-9F0C-A63361C5AF4A}" type="presParOf" srcId="{396F1650-5E32-BB4E-B315-86F713302D98}" destId="{4384CA0E-3EA4-3B40-931F-16BDF6AA35DE}" srcOrd="0" destOrd="0" presId="urn:microsoft.com/office/officeart/2008/layout/LinedList"/>
    <dgm:cxn modelId="{FA5F7470-9B07-B943-A4EE-3842A1CEE118}" type="presParOf" srcId="{396F1650-5E32-BB4E-B315-86F713302D98}" destId="{6423DEFA-C6E8-EF4E-81E9-05B817A5B17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45F34B7-DE3A-411A-9609-D0E1FA4078CE}" type="doc">
      <dgm:prSet loTypeId="urn:microsoft.com/office/officeart/2008/layout/LinedList" loCatId="list" qsTypeId="urn:microsoft.com/office/officeart/2005/8/quickstyle/simple4" qsCatId="simple" csTypeId="urn:microsoft.com/office/officeart/2005/8/colors/accent1_2" csCatId="accent1" phldr="1"/>
      <dgm:spPr/>
      <dgm:t>
        <a:bodyPr/>
        <a:lstStyle/>
        <a:p>
          <a:endParaRPr lang="en-ZA"/>
        </a:p>
      </dgm:t>
    </dgm:pt>
    <dgm:pt modelId="{DEF28A78-4903-4DE0-9703-37648FA84E48}">
      <dgm:prSet phldrT="[Text]" custT="1"/>
      <dgm:spPr/>
      <dgm:t>
        <a:bodyPr/>
        <a:lstStyle/>
        <a:p>
          <a:r>
            <a:rPr lang="lt-LT" sz="2400" dirty="0">
              <a:solidFill>
                <a:srgbClr val="000000"/>
              </a:solidFill>
              <a:effectLst/>
            </a:rPr>
            <a:t>Internetinės aukos per svetainę</a:t>
          </a:r>
          <a:endParaRPr lang="en-ZA" sz="2400" dirty="0">
            <a:solidFill>
              <a:srgbClr val="000000"/>
            </a:solidFill>
            <a:effectLst/>
          </a:endParaRPr>
        </a:p>
      </dgm:t>
    </dgm:pt>
    <dgm:pt modelId="{48462111-B782-45F2-A079-81D9E22FFED8}" type="sibTrans" cxnId="{ECF0C5A1-9E15-4B2D-8DEA-AB236E121D48}">
      <dgm:prSet/>
      <dgm:spPr/>
      <dgm:t>
        <a:bodyPr/>
        <a:lstStyle/>
        <a:p>
          <a:endParaRPr lang="en-ZA"/>
        </a:p>
      </dgm:t>
    </dgm:pt>
    <dgm:pt modelId="{BE6CD4B0-A1F5-44E4-879A-398F91F04D84}" type="parTrans" cxnId="{ECF0C5A1-9E15-4B2D-8DEA-AB236E121D48}">
      <dgm:prSet/>
      <dgm:spPr/>
      <dgm:t>
        <a:bodyPr/>
        <a:lstStyle/>
        <a:p>
          <a:endParaRPr lang="en-ZA"/>
        </a:p>
      </dgm:t>
    </dgm:pt>
    <dgm:pt modelId="{2067F650-34F3-014A-837F-4FCCC779A0A8}">
      <dgm:prSet phldrT="[Text]" custT="1"/>
      <dgm:spPr/>
      <dgm:t>
        <a:bodyPr/>
        <a:lstStyle/>
        <a:p>
          <a:r>
            <a:rPr lang="lt-LT" sz="2400" dirty="0">
              <a:solidFill>
                <a:srgbClr val="000000"/>
              </a:solidFill>
              <a:effectLst/>
            </a:rPr>
            <a:t>Sukurti socialinės žiniasklaidos grupes</a:t>
          </a:r>
          <a:endParaRPr lang="en-ZA" sz="2400" dirty="0">
            <a:solidFill>
              <a:srgbClr val="000000"/>
            </a:solidFill>
            <a:effectLst/>
          </a:endParaRPr>
        </a:p>
      </dgm:t>
    </dgm:pt>
    <dgm:pt modelId="{B8D4CB32-3676-B047-BC9F-BA83DD396789}" type="parTrans" cxnId="{A379FF43-4D7E-F242-B36E-CF97FF402DD1}">
      <dgm:prSet/>
      <dgm:spPr/>
    </dgm:pt>
    <dgm:pt modelId="{8773FBE7-A69B-D14F-ACA9-D7DD9804261C}" type="sibTrans" cxnId="{A379FF43-4D7E-F242-B36E-CF97FF402DD1}">
      <dgm:prSet/>
      <dgm:spPr/>
    </dgm:pt>
    <dgm:pt modelId="{A459AA18-FBC2-A946-8903-E03024DC01A0}">
      <dgm:prSet phldrT="[Text]" custT="1"/>
      <dgm:spPr/>
      <dgm:t>
        <a:bodyPr/>
        <a:lstStyle/>
        <a:p>
          <a:r>
            <a:rPr lang="lt-LT" sz="2400" dirty="0">
              <a:solidFill>
                <a:srgbClr val="000000"/>
              </a:solidFill>
              <a:effectLst/>
            </a:rPr>
            <a:t>Finansavimo prašymas Facebook puslapyje</a:t>
          </a:r>
          <a:endParaRPr lang="en-ZA" sz="2400" dirty="0">
            <a:solidFill>
              <a:srgbClr val="000000"/>
            </a:solidFill>
            <a:effectLst/>
          </a:endParaRPr>
        </a:p>
      </dgm:t>
    </dgm:pt>
    <dgm:pt modelId="{31B64826-4078-3448-84CE-16B9D97F33BA}" type="parTrans" cxnId="{9C49D631-2F7A-3946-905E-AAFEF97AF14E}">
      <dgm:prSet/>
      <dgm:spPr/>
    </dgm:pt>
    <dgm:pt modelId="{BAEA66E1-F5B1-5E43-9AD3-EA6BE6029493}" type="sibTrans" cxnId="{9C49D631-2F7A-3946-905E-AAFEF97AF14E}">
      <dgm:prSet/>
      <dgm:spPr/>
    </dgm:pt>
    <dgm:pt modelId="{9B49DCCF-2359-1948-8EDD-F07BF3E72396}">
      <dgm:prSet phldrT="[Text]" custT="1"/>
      <dgm:spPr/>
      <dgm:t>
        <a:bodyPr/>
        <a:lstStyle/>
        <a:p>
          <a:r>
            <a:rPr lang="lt-LT" sz="2400" dirty="0">
              <a:solidFill>
                <a:srgbClr val="000000"/>
              </a:solidFill>
              <a:effectLst/>
            </a:rPr>
            <a:t>Kreipimaisi iš tiesioginio siuntimo paraiškų</a:t>
          </a:r>
          <a:endParaRPr lang="en-ZA" sz="2400" dirty="0">
            <a:solidFill>
              <a:srgbClr val="000000"/>
            </a:solidFill>
            <a:effectLst/>
          </a:endParaRPr>
        </a:p>
      </dgm:t>
    </dgm:pt>
    <dgm:pt modelId="{F2A08CD9-2083-A44E-ADC0-4AD330B11BE6}" type="parTrans" cxnId="{A90E9CAF-A305-0F44-BE25-9D67C025D886}">
      <dgm:prSet/>
      <dgm:spPr/>
    </dgm:pt>
    <dgm:pt modelId="{36A4D812-B606-AE43-ACF1-EA2339FC7ED3}" type="sibTrans" cxnId="{A90E9CAF-A305-0F44-BE25-9D67C025D886}">
      <dgm:prSet/>
      <dgm:spPr/>
    </dgm:pt>
    <dgm:pt modelId="{DB7CCC91-CF7F-8347-8891-11B9F82D8BEF}">
      <dgm:prSet phldrT="[Text]" custT="1"/>
      <dgm:spPr/>
      <dgm:t>
        <a:bodyPr/>
        <a:lstStyle/>
        <a:p>
          <a:r>
            <a:rPr lang="lt-LT" sz="2400" dirty="0">
              <a:solidFill>
                <a:srgbClr val="000000"/>
              </a:solidFill>
              <a:effectLst/>
            </a:rPr>
            <a:t>Programų ir veiklos e. naujienlaiškio siuntimas</a:t>
          </a:r>
          <a:endParaRPr lang="en-ZA" sz="2400" dirty="0">
            <a:solidFill>
              <a:srgbClr val="000000"/>
            </a:solidFill>
            <a:effectLst/>
          </a:endParaRPr>
        </a:p>
      </dgm:t>
    </dgm:pt>
    <dgm:pt modelId="{AC5218E0-CE10-0D49-B5AA-1437C251711F}" type="parTrans" cxnId="{8B10DCCE-0743-714A-9D77-DB7D0BDEA358}">
      <dgm:prSet/>
      <dgm:spPr/>
    </dgm:pt>
    <dgm:pt modelId="{13428FEA-1297-2741-B7D8-BFA888206ED1}" type="sibTrans" cxnId="{8B10DCCE-0743-714A-9D77-DB7D0BDEA358}">
      <dgm:prSet/>
      <dgm:spPr/>
    </dgm:pt>
    <dgm:pt modelId="{A0585F5D-517B-6641-9261-932615C710DF}">
      <dgm:prSet phldrT="[Text]" custT="1"/>
      <dgm:spPr/>
      <dgm:t>
        <a:bodyPr/>
        <a:lstStyle/>
        <a:p>
          <a:r>
            <a:rPr lang="lt-LT" sz="2400" dirty="0">
              <a:solidFill>
                <a:srgbClr val="000000"/>
              </a:solidFill>
              <a:effectLst/>
            </a:rPr>
            <a:t>Vadovaukitės veikiančių NVO lėšų rinkimo procesu</a:t>
          </a:r>
          <a:endParaRPr lang="en-ZA" sz="2400" dirty="0">
            <a:solidFill>
              <a:srgbClr val="000000"/>
            </a:solidFill>
            <a:effectLst/>
          </a:endParaRPr>
        </a:p>
      </dgm:t>
    </dgm:pt>
    <dgm:pt modelId="{0E6CE49F-49EA-644D-BBDC-E397E25565B6}" type="parTrans" cxnId="{653E2E4A-3766-0244-9CE6-8C57F0EB9D56}">
      <dgm:prSet/>
      <dgm:spPr/>
    </dgm:pt>
    <dgm:pt modelId="{7674FD89-8262-C64A-8D36-0510C1CBE62E}" type="sibTrans" cxnId="{653E2E4A-3766-0244-9CE6-8C57F0EB9D56}">
      <dgm:prSet/>
      <dgm:spPr/>
    </dgm:pt>
    <dgm:pt modelId="{22849C8C-9954-4176-B85D-2A96D2CADDC0}" type="pres">
      <dgm:prSet presAssocID="{A45F34B7-DE3A-411A-9609-D0E1FA4078CE}" presName="vert0" presStyleCnt="0">
        <dgm:presLayoutVars>
          <dgm:dir/>
          <dgm:animOne val="branch"/>
          <dgm:animLvl val="lvl"/>
        </dgm:presLayoutVars>
      </dgm:prSet>
      <dgm:spPr/>
    </dgm:pt>
    <dgm:pt modelId="{2FEDDE95-B168-42AC-8315-89F1B358B24E}" type="pres">
      <dgm:prSet presAssocID="{DEF28A78-4903-4DE0-9703-37648FA84E48}" presName="thickLine" presStyleLbl="alignNode1" presStyleIdx="0" presStyleCnt="6"/>
      <dgm:spPr/>
    </dgm:pt>
    <dgm:pt modelId="{F2A7DB50-898E-45E6-8A38-411856A92EEF}" type="pres">
      <dgm:prSet presAssocID="{DEF28A78-4903-4DE0-9703-37648FA84E48}" presName="horz1" presStyleCnt="0"/>
      <dgm:spPr/>
    </dgm:pt>
    <dgm:pt modelId="{0187AC9C-D50E-4681-A8AB-A86D403B119A}" type="pres">
      <dgm:prSet presAssocID="{DEF28A78-4903-4DE0-9703-37648FA84E48}" presName="tx1" presStyleLbl="revTx" presStyleIdx="0" presStyleCnt="6"/>
      <dgm:spPr/>
    </dgm:pt>
    <dgm:pt modelId="{60838DFE-A322-4DC9-B89C-DAC7B09DDA59}" type="pres">
      <dgm:prSet presAssocID="{DEF28A78-4903-4DE0-9703-37648FA84E48}" presName="vert1" presStyleCnt="0"/>
      <dgm:spPr/>
    </dgm:pt>
    <dgm:pt modelId="{FFCFC5DC-0B74-A546-B6F1-3FEB0AC5FDEF}" type="pres">
      <dgm:prSet presAssocID="{2067F650-34F3-014A-837F-4FCCC779A0A8}" presName="thickLine" presStyleLbl="alignNode1" presStyleIdx="1" presStyleCnt="6"/>
      <dgm:spPr/>
    </dgm:pt>
    <dgm:pt modelId="{60E61BC4-7273-B040-9FBC-42C2C311CFB9}" type="pres">
      <dgm:prSet presAssocID="{2067F650-34F3-014A-837F-4FCCC779A0A8}" presName="horz1" presStyleCnt="0"/>
      <dgm:spPr/>
    </dgm:pt>
    <dgm:pt modelId="{BDD4570A-2C09-4441-8A36-06D5CF52E21F}" type="pres">
      <dgm:prSet presAssocID="{2067F650-34F3-014A-837F-4FCCC779A0A8}" presName="tx1" presStyleLbl="revTx" presStyleIdx="1" presStyleCnt="6"/>
      <dgm:spPr/>
    </dgm:pt>
    <dgm:pt modelId="{1B161E73-858D-E441-8F69-1F37C0B2264F}" type="pres">
      <dgm:prSet presAssocID="{2067F650-34F3-014A-837F-4FCCC779A0A8}" presName="vert1" presStyleCnt="0"/>
      <dgm:spPr/>
    </dgm:pt>
    <dgm:pt modelId="{9D0B5898-068A-9048-8BEA-929B14977C48}" type="pres">
      <dgm:prSet presAssocID="{A459AA18-FBC2-A946-8903-E03024DC01A0}" presName="thickLine" presStyleLbl="alignNode1" presStyleIdx="2" presStyleCnt="6"/>
      <dgm:spPr/>
    </dgm:pt>
    <dgm:pt modelId="{16F7F7B4-2700-9140-B5DA-5D6A0DE757D3}" type="pres">
      <dgm:prSet presAssocID="{A459AA18-FBC2-A946-8903-E03024DC01A0}" presName="horz1" presStyleCnt="0"/>
      <dgm:spPr/>
    </dgm:pt>
    <dgm:pt modelId="{BA7F0EBE-B8A4-0D4F-98E1-3C240A243ED5}" type="pres">
      <dgm:prSet presAssocID="{A459AA18-FBC2-A946-8903-E03024DC01A0}" presName="tx1" presStyleLbl="revTx" presStyleIdx="2" presStyleCnt="6"/>
      <dgm:spPr/>
    </dgm:pt>
    <dgm:pt modelId="{8E064FA7-8ABC-5B4C-BBEA-96B9BA748D18}" type="pres">
      <dgm:prSet presAssocID="{A459AA18-FBC2-A946-8903-E03024DC01A0}" presName="vert1" presStyleCnt="0"/>
      <dgm:spPr/>
    </dgm:pt>
    <dgm:pt modelId="{68E96761-F4BD-A74E-AF0B-C97D4DA1B8C5}" type="pres">
      <dgm:prSet presAssocID="{9B49DCCF-2359-1948-8EDD-F07BF3E72396}" presName="thickLine" presStyleLbl="alignNode1" presStyleIdx="3" presStyleCnt="6"/>
      <dgm:spPr/>
    </dgm:pt>
    <dgm:pt modelId="{FE55AC82-9787-D44D-BB30-82D02674386C}" type="pres">
      <dgm:prSet presAssocID="{9B49DCCF-2359-1948-8EDD-F07BF3E72396}" presName="horz1" presStyleCnt="0"/>
      <dgm:spPr/>
    </dgm:pt>
    <dgm:pt modelId="{08B98655-41F4-8241-85D6-D46A613D06DF}" type="pres">
      <dgm:prSet presAssocID="{9B49DCCF-2359-1948-8EDD-F07BF3E72396}" presName="tx1" presStyleLbl="revTx" presStyleIdx="3" presStyleCnt="6"/>
      <dgm:spPr/>
    </dgm:pt>
    <dgm:pt modelId="{5B84151E-713F-CC4A-8485-1BCCF42AB8CE}" type="pres">
      <dgm:prSet presAssocID="{9B49DCCF-2359-1948-8EDD-F07BF3E72396}" presName="vert1" presStyleCnt="0"/>
      <dgm:spPr/>
    </dgm:pt>
    <dgm:pt modelId="{D8BD95BB-5F59-8C46-B826-8CAA6E8C6C31}" type="pres">
      <dgm:prSet presAssocID="{DB7CCC91-CF7F-8347-8891-11B9F82D8BEF}" presName="thickLine" presStyleLbl="alignNode1" presStyleIdx="4" presStyleCnt="6"/>
      <dgm:spPr/>
    </dgm:pt>
    <dgm:pt modelId="{C0AB7582-5F72-ED40-A794-D849933A29EC}" type="pres">
      <dgm:prSet presAssocID="{DB7CCC91-CF7F-8347-8891-11B9F82D8BEF}" presName="horz1" presStyleCnt="0"/>
      <dgm:spPr/>
    </dgm:pt>
    <dgm:pt modelId="{582C83AF-9885-3E42-95EE-13B91C67192E}" type="pres">
      <dgm:prSet presAssocID="{DB7CCC91-CF7F-8347-8891-11B9F82D8BEF}" presName="tx1" presStyleLbl="revTx" presStyleIdx="4" presStyleCnt="6"/>
      <dgm:spPr/>
    </dgm:pt>
    <dgm:pt modelId="{628F0EDF-64A4-AD4A-8206-4CAE8D90887D}" type="pres">
      <dgm:prSet presAssocID="{DB7CCC91-CF7F-8347-8891-11B9F82D8BEF}" presName="vert1" presStyleCnt="0"/>
      <dgm:spPr/>
    </dgm:pt>
    <dgm:pt modelId="{621DD9AD-8E7A-ED41-8E31-F3D5F58AAB7C}" type="pres">
      <dgm:prSet presAssocID="{A0585F5D-517B-6641-9261-932615C710DF}" presName="thickLine" presStyleLbl="alignNode1" presStyleIdx="5" presStyleCnt="6"/>
      <dgm:spPr/>
    </dgm:pt>
    <dgm:pt modelId="{5EE979C5-3576-E04C-8F02-35448DF4EFAF}" type="pres">
      <dgm:prSet presAssocID="{A0585F5D-517B-6641-9261-932615C710DF}" presName="horz1" presStyleCnt="0"/>
      <dgm:spPr/>
    </dgm:pt>
    <dgm:pt modelId="{907CDFDF-7C87-DA42-B0E9-9A288752A2AE}" type="pres">
      <dgm:prSet presAssocID="{A0585F5D-517B-6641-9261-932615C710DF}" presName="tx1" presStyleLbl="revTx" presStyleIdx="5" presStyleCnt="6"/>
      <dgm:spPr/>
    </dgm:pt>
    <dgm:pt modelId="{6D92AA77-58C8-714C-B953-FC6FB2F8DBE6}" type="pres">
      <dgm:prSet presAssocID="{A0585F5D-517B-6641-9261-932615C710DF}" presName="vert1" presStyleCnt="0"/>
      <dgm:spPr/>
    </dgm:pt>
  </dgm:ptLst>
  <dgm:cxnLst>
    <dgm:cxn modelId="{54D6052F-2C00-47D8-B735-65E8E918D9C7}" type="presOf" srcId="{A45F34B7-DE3A-411A-9609-D0E1FA4078CE}" destId="{22849C8C-9954-4176-B85D-2A96D2CADDC0}" srcOrd="0" destOrd="0" presId="urn:microsoft.com/office/officeart/2008/layout/LinedList"/>
    <dgm:cxn modelId="{9C49D631-2F7A-3946-905E-AAFEF97AF14E}" srcId="{A45F34B7-DE3A-411A-9609-D0E1FA4078CE}" destId="{A459AA18-FBC2-A946-8903-E03024DC01A0}" srcOrd="2" destOrd="0" parTransId="{31B64826-4078-3448-84CE-16B9D97F33BA}" sibTransId="{BAEA66E1-F5B1-5E43-9AD3-EA6BE6029493}"/>
    <dgm:cxn modelId="{A379FF43-4D7E-F242-B36E-CF97FF402DD1}" srcId="{A45F34B7-DE3A-411A-9609-D0E1FA4078CE}" destId="{2067F650-34F3-014A-837F-4FCCC779A0A8}" srcOrd="1" destOrd="0" parTransId="{B8D4CB32-3676-B047-BC9F-BA83DD396789}" sibTransId="{8773FBE7-A69B-D14F-ACA9-D7DD9804261C}"/>
    <dgm:cxn modelId="{4FBF2D49-4AE2-A64D-A171-3A9336A579E5}" type="presOf" srcId="{A459AA18-FBC2-A946-8903-E03024DC01A0}" destId="{BA7F0EBE-B8A4-0D4F-98E1-3C240A243ED5}" srcOrd="0" destOrd="0" presId="urn:microsoft.com/office/officeart/2008/layout/LinedList"/>
    <dgm:cxn modelId="{653E2E4A-3766-0244-9CE6-8C57F0EB9D56}" srcId="{A45F34B7-DE3A-411A-9609-D0E1FA4078CE}" destId="{A0585F5D-517B-6641-9261-932615C710DF}" srcOrd="5" destOrd="0" parTransId="{0E6CE49F-49EA-644D-BBDC-E397E25565B6}" sibTransId="{7674FD89-8262-C64A-8D36-0510C1CBE62E}"/>
    <dgm:cxn modelId="{391FD76F-BED5-8F47-B98B-51AF71F63FD3}" type="presOf" srcId="{2067F650-34F3-014A-837F-4FCCC779A0A8}" destId="{BDD4570A-2C09-4441-8A36-06D5CF52E21F}" srcOrd="0" destOrd="0" presId="urn:microsoft.com/office/officeart/2008/layout/LinedList"/>
    <dgm:cxn modelId="{37586C8E-6470-8649-8DEA-C461D7B644B7}" type="presOf" srcId="{DB7CCC91-CF7F-8347-8891-11B9F82D8BEF}" destId="{582C83AF-9885-3E42-95EE-13B91C67192E}" srcOrd="0" destOrd="0" presId="urn:microsoft.com/office/officeart/2008/layout/LinedList"/>
    <dgm:cxn modelId="{ECF0C5A1-9E15-4B2D-8DEA-AB236E121D48}" srcId="{A45F34B7-DE3A-411A-9609-D0E1FA4078CE}" destId="{DEF28A78-4903-4DE0-9703-37648FA84E48}" srcOrd="0" destOrd="0" parTransId="{BE6CD4B0-A1F5-44E4-879A-398F91F04D84}" sibTransId="{48462111-B782-45F2-A079-81D9E22FFED8}"/>
    <dgm:cxn modelId="{A90E9CAF-A305-0F44-BE25-9D67C025D886}" srcId="{A45F34B7-DE3A-411A-9609-D0E1FA4078CE}" destId="{9B49DCCF-2359-1948-8EDD-F07BF3E72396}" srcOrd="3" destOrd="0" parTransId="{F2A08CD9-2083-A44E-ADC0-4AD330B11BE6}" sibTransId="{36A4D812-B606-AE43-ACF1-EA2339FC7ED3}"/>
    <dgm:cxn modelId="{0FA608CB-EC0C-1A4A-B40B-BED26482ED74}" type="presOf" srcId="{9B49DCCF-2359-1948-8EDD-F07BF3E72396}" destId="{08B98655-41F4-8241-85D6-D46A613D06DF}" srcOrd="0" destOrd="0" presId="urn:microsoft.com/office/officeart/2008/layout/LinedList"/>
    <dgm:cxn modelId="{8B10DCCE-0743-714A-9D77-DB7D0BDEA358}" srcId="{A45F34B7-DE3A-411A-9609-D0E1FA4078CE}" destId="{DB7CCC91-CF7F-8347-8891-11B9F82D8BEF}" srcOrd="4" destOrd="0" parTransId="{AC5218E0-CE10-0D49-B5AA-1437C251711F}" sibTransId="{13428FEA-1297-2741-B7D8-BFA888206ED1}"/>
    <dgm:cxn modelId="{E551D5F5-0347-0748-ABE8-B1CB07C81018}" type="presOf" srcId="{A0585F5D-517B-6641-9261-932615C710DF}" destId="{907CDFDF-7C87-DA42-B0E9-9A288752A2AE}" srcOrd="0" destOrd="0" presId="urn:microsoft.com/office/officeart/2008/layout/LinedList"/>
    <dgm:cxn modelId="{65A092FF-D99E-4F06-9067-C5A8DF44B38C}" type="presOf" srcId="{DEF28A78-4903-4DE0-9703-37648FA84E48}" destId="{0187AC9C-D50E-4681-A8AB-A86D403B119A}" srcOrd="0" destOrd="0" presId="urn:microsoft.com/office/officeart/2008/layout/LinedList"/>
    <dgm:cxn modelId="{758FF79B-84EE-4B35-9F44-53C4EE87F21F}" type="presParOf" srcId="{22849C8C-9954-4176-B85D-2A96D2CADDC0}" destId="{2FEDDE95-B168-42AC-8315-89F1B358B24E}" srcOrd="0" destOrd="0" presId="urn:microsoft.com/office/officeart/2008/layout/LinedList"/>
    <dgm:cxn modelId="{11BA31A6-BCBA-42FD-831F-C819A677F97C}" type="presParOf" srcId="{22849C8C-9954-4176-B85D-2A96D2CADDC0}" destId="{F2A7DB50-898E-45E6-8A38-411856A92EEF}" srcOrd="1" destOrd="0" presId="urn:microsoft.com/office/officeart/2008/layout/LinedList"/>
    <dgm:cxn modelId="{9E809B1F-2AAA-457E-9FEB-4634724B5C10}" type="presParOf" srcId="{F2A7DB50-898E-45E6-8A38-411856A92EEF}" destId="{0187AC9C-D50E-4681-A8AB-A86D403B119A}" srcOrd="0" destOrd="0" presId="urn:microsoft.com/office/officeart/2008/layout/LinedList"/>
    <dgm:cxn modelId="{CB1DD1C7-61E4-48D3-A63F-EAF0643FBBED}" type="presParOf" srcId="{F2A7DB50-898E-45E6-8A38-411856A92EEF}" destId="{60838DFE-A322-4DC9-B89C-DAC7B09DDA59}" srcOrd="1" destOrd="0" presId="urn:microsoft.com/office/officeart/2008/layout/LinedList"/>
    <dgm:cxn modelId="{AAC9BC0C-1AE0-A146-91D1-A0BA1A12268F}" type="presParOf" srcId="{22849C8C-9954-4176-B85D-2A96D2CADDC0}" destId="{FFCFC5DC-0B74-A546-B6F1-3FEB0AC5FDEF}" srcOrd="2" destOrd="0" presId="urn:microsoft.com/office/officeart/2008/layout/LinedList"/>
    <dgm:cxn modelId="{E3A8B1F6-5B0C-A045-828A-D6772BDA2163}" type="presParOf" srcId="{22849C8C-9954-4176-B85D-2A96D2CADDC0}" destId="{60E61BC4-7273-B040-9FBC-42C2C311CFB9}" srcOrd="3" destOrd="0" presId="urn:microsoft.com/office/officeart/2008/layout/LinedList"/>
    <dgm:cxn modelId="{44AF4B2E-CD70-0747-9C1E-2712BA2A21CF}" type="presParOf" srcId="{60E61BC4-7273-B040-9FBC-42C2C311CFB9}" destId="{BDD4570A-2C09-4441-8A36-06D5CF52E21F}" srcOrd="0" destOrd="0" presId="urn:microsoft.com/office/officeart/2008/layout/LinedList"/>
    <dgm:cxn modelId="{8B76E807-1B2A-C848-88BA-A03E78606495}" type="presParOf" srcId="{60E61BC4-7273-B040-9FBC-42C2C311CFB9}" destId="{1B161E73-858D-E441-8F69-1F37C0B2264F}" srcOrd="1" destOrd="0" presId="urn:microsoft.com/office/officeart/2008/layout/LinedList"/>
    <dgm:cxn modelId="{2C44D028-72D5-F54B-8169-83F8B2D294FC}" type="presParOf" srcId="{22849C8C-9954-4176-B85D-2A96D2CADDC0}" destId="{9D0B5898-068A-9048-8BEA-929B14977C48}" srcOrd="4" destOrd="0" presId="urn:microsoft.com/office/officeart/2008/layout/LinedList"/>
    <dgm:cxn modelId="{4A7145E3-2652-5643-BEF3-202E35D26466}" type="presParOf" srcId="{22849C8C-9954-4176-B85D-2A96D2CADDC0}" destId="{16F7F7B4-2700-9140-B5DA-5D6A0DE757D3}" srcOrd="5" destOrd="0" presId="urn:microsoft.com/office/officeart/2008/layout/LinedList"/>
    <dgm:cxn modelId="{37E35F40-0D35-0845-8B30-E2BF65D447DF}" type="presParOf" srcId="{16F7F7B4-2700-9140-B5DA-5D6A0DE757D3}" destId="{BA7F0EBE-B8A4-0D4F-98E1-3C240A243ED5}" srcOrd="0" destOrd="0" presId="urn:microsoft.com/office/officeart/2008/layout/LinedList"/>
    <dgm:cxn modelId="{296A9CD0-8175-D94B-B737-D675300F331D}" type="presParOf" srcId="{16F7F7B4-2700-9140-B5DA-5D6A0DE757D3}" destId="{8E064FA7-8ABC-5B4C-BBEA-96B9BA748D18}" srcOrd="1" destOrd="0" presId="urn:microsoft.com/office/officeart/2008/layout/LinedList"/>
    <dgm:cxn modelId="{530FE45C-8937-2445-8F70-6E6CBEE6AFF8}" type="presParOf" srcId="{22849C8C-9954-4176-B85D-2A96D2CADDC0}" destId="{68E96761-F4BD-A74E-AF0B-C97D4DA1B8C5}" srcOrd="6" destOrd="0" presId="urn:microsoft.com/office/officeart/2008/layout/LinedList"/>
    <dgm:cxn modelId="{B48CA357-B5AA-D042-AF65-C319CD09989F}" type="presParOf" srcId="{22849C8C-9954-4176-B85D-2A96D2CADDC0}" destId="{FE55AC82-9787-D44D-BB30-82D02674386C}" srcOrd="7" destOrd="0" presId="urn:microsoft.com/office/officeart/2008/layout/LinedList"/>
    <dgm:cxn modelId="{2A3312FC-043A-5A44-8DE3-ABD001829C29}" type="presParOf" srcId="{FE55AC82-9787-D44D-BB30-82D02674386C}" destId="{08B98655-41F4-8241-85D6-D46A613D06DF}" srcOrd="0" destOrd="0" presId="urn:microsoft.com/office/officeart/2008/layout/LinedList"/>
    <dgm:cxn modelId="{597091F7-1265-9F49-9DC4-9ABBB31D858F}" type="presParOf" srcId="{FE55AC82-9787-D44D-BB30-82D02674386C}" destId="{5B84151E-713F-CC4A-8485-1BCCF42AB8CE}" srcOrd="1" destOrd="0" presId="urn:microsoft.com/office/officeart/2008/layout/LinedList"/>
    <dgm:cxn modelId="{28DF552D-CB02-9344-A306-49EE8FDE5594}" type="presParOf" srcId="{22849C8C-9954-4176-B85D-2A96D2CADDC0}" destId="{D8BD95BB-5F59-8C46-B826-8CAA6E8C6C31}" srcOrd="8" destOrd="0" presId="urn:microsoft.com/office/officeart/2008/layout/LinedList"/>
    <dgm:cxn modelId="{47F5146B-FD66-D047-93B0-8B6D56FA63E4}" type="presParOf" srcId="{22849C8C-9954-4176-B85D-2A96D2CADDC0}" destId="{C0AB7582-5F72-ED40-A794-D849933A29EC}" srcOrd="9" destOrd="0" presId="urn:microsoft.com/office/officeart/2008/layout/LinedList"/>
    <dgm:cxn modelId="{99324354-BFAE-9941-B033-7FE7F4F4EA43}" type="presParOf" srcId="{C0AB7582-5F72-ED40-A794-D849933A29EC}" destId="{582C83AF-9885-3E42-95EE-13B91C67192E}" srcOrd="0" destOrd="0" presId="urn:microsoft.com/office/officeart/2008/layout/LinedList"/>
    <dgm:cxn modelId="{57DCDD0D-2E7D-EA44-AA7E-57B1D5D1BBF1}" type="presParOf" srcId="{C0AB7582-5F72-ED40-A794-D849933A29EC}" destId="{628F0EDF-64A4-AD4A-8206-4CAE8D90887D}" srcOrd="1" destOrd="0" presId="urn:microsoft.com/office/officeart/2008/layout/LinedList"/>
    <dgm:cxn modelId="{15CFAF15-7C3E-C24C-96AF-A2CA97DAC155}" type="presParOf" srcId="{22849C8C-9954-4176-B85D-2A96D2CADDC0}" destId="{621DD9AD-8E7A-ED41-8E31-F3D5F58AAB7C}" srcOrd="10" destOrd="0" presId="urn:microsoft.com/office/officeart/2008/layout/LinedList"/>
    <dgm:cxn modelId="{732C8FA8-8BB5-914B-BE55-C369CDDD1D1B}" type="presParOf" srcId="{22849C8C-9954-4176-B85D-2A96D2CADDC0}" destId="{5EE979C5-3576-E04C-8F02-35448DF4EFAF}" srcOrd="11" destOrd="0" presId="urn:microsoft.com/office/officeart/2008/layout/LinedList"/>
    <dgm:cxn modelId="{1CB03E7B-68BA-3E43-A441-E943EF7B4E40}" type="presParOf" srcId="{5EE979C5-3576-E04C-8F02-35448DF4EFAF}" destId="{907CDFDF-7C87-DA42-B0E9-9A288752A2AE}" srcOrd="0" destOrd="0" presId="urn:microsoft.com/office/officeart/2008/layout/LinedList"/>
    <dgm:cxn modelId="{5D5CD0BF-E75D-C140-8304-00F095DF1163}" type="presParOf" srcId="{5EE979C5-3576-E04C-8F02-35448DF4EFAF}" destId="{6D92AA77-58C8-714C-B953-FC6FB2F8DBE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45F34B7-DE3A-411A-9609-D0E1FA4078CE}" type="doc">
      <dgm:prSet loTypeId="urn:microsoft.com/office/officeart/2008/layout/LinedList" loCatId="list" qsTypeId="urn:microsoft.com/office/officeart/2005/8/quickstyle/simple4" qsCatId="simple" csTypeId="urn:microsoft.com/office/officeart/2005/8/colors/accent1_2" csCatId="accent1" phldr="1"/>
      <dgm:spPr/>
      <dgm:t>
        <a:bodyPr/>
        <a:lstStyle/>
        <a:p>
          <a:endParaRPr lang="en-ZA"/>
        </a:p>
      </dgm:t>
    </dgm:pt>
    <dgm:pt modelId="{DEF28A78-4903-4DE0-9703-37648FA84E48}">
      <dgm:prSet phldrT="[Text]" custT="1"/>
      <dgm:spPr/>
      <dgm:t>
        <a:bodyPr/>
        <a:lstStyle/>
        <a:p>
          <a:r>
            <a:rPr lang="lt-LT" sz="2400" dirty="0">
              <a:solidFill>
                <a:srgbClr val="000000"/>
              </a:solidFill>
              <a:effectLst/>
            </a:rPr>
            <a:t>Sąmoningumo didinimo renginių organizavimas</a:t>
          </a:r>
          <a:endParaRPr lang="en-ZA" sz="2400" dirty="0">
            <a:solidFill>
              <a:srgbClr val="000000"/>
            </a:solidFill>
            <a:effectLst/>
          </a:endParaRPr>
        </a:p>
      </dgm:t>
    </dgm:pt>
    <dgm:pt modelId="{48462111-B782-45F2-A079-81D9E22FFED8}" type="sibTrans" cxnId="{ECF0C5A1-9E15-4B2D-8DEA-AB236E121D48}">
      <dgm:prSet/>
      <dgm:spPr/>
      <dgm:t>
        <a:bodyPr/>
        <a:lstStyle/>
        <a:p>
          <a:endParaRPr lang="en-ZA"/>
        </a:p>
      </dgm:t>
    </dgm:pt>
    <dgm:pt modelId="{BE6CD4B0-A1F5-44E4-879A-398F91F04D84}" type="parTrans" cxnId="{ECF0C5A1-9E15-4B2D-8DEA-AB236E121D48}">
      <dgm:prSet/>
      <dgm:spPr/>
      <dgm:t>
        <a:bodyPr/>
        <a:lstStyle/>
        <a:p>
          <a:endParaRPr lang="en-ZA"/>
        </a:p>
      </dgm:t>
    </dgm:pt>
    <dgm:pt modelId="{6E8F422C-4311-5345-B6D4-57A73E11784A}">
      <dgm:prSet phldrT="[Text]" custT="1"/>
      <dgm:spPr/>
      <dgm:t>
        <a:bodyPr/>
        <a:lstStyle/>
        <a:p>
          <a:r>
            <a:rPr lang="lt-LT" sz="2400" dirty="0">
              <a:solidFill>
                <a:srgbClr val="000000"/>
              </a:solidFill>
              <a:effectLst/>
            </a:rPr>
            <a:t>Kultūros renginių organizavimas</a:t>
          </a:r>
          <a:endParaRPr lang="en-ZA" sz="2400" dirty="0">
            <a:solidFill>
              <a:srgbClr val="000000"/>
            </a:solidFill>
            <a:effectLst/>
          </a:endParaRPr>
        </a:p>
      </dgm:t>
    </dgm:pt>
    <dgm:pt modelId="{7CE328F5-1837-574C-B5F4-57066F81F3F8}" type="parTrans" cxnId="{D5A6C71C-3B8B-5441-AC8B-09C25D7039D0}">
      <dgm:prSet/>
      <dgm:spPr/>
    </dgm:pt>
    <dgm:pt modelId="{ECE715E7-FDF1-8C4E-A252-DC8854ADCE8D}" type="sibTrans" cxnId="{D5A6C71C-3B8B-5441-AC8B-09C25D7039D0}">
      <dgm:prSet/>
      <dgm:spPr/>
    </dgm:pt>
    <dgm:pt modelId="{8D655404-F95D-F24B-8267-1E5CA06B9986}">
      <dgm:prSet phldrT="[Text]" custT="1"/>
      <dgm:spPr/>
      <dgm:t>
        <a:bodyPr/>
        <a:lstStyle/>
        <a:p>
          <a:r>
            <a:rPr lang="lt-LT" sz="2400" dirty="0">
              <a:solidFill>
                <a:srgbClr val="000000"/>
              </a:solidFill>
              <a:effectLst/>
            </a:rPr>
            <a:t>Lėšų rinkimo renginių organizavimas</a:t>
          </a:r>
          <a:endParaRPr lang="en-ZA" sz="2400" dirty="0">
            <a:solidFill>
              <a:srgbClr val="000000"/>
            </a:solidFill>
            <a:effectLst/>
          </a:endParaRPr>
        </a:p>
      </dgm:t>
    </dgm:pt>
    <dgm:pt modelId="{3722B983-F44D-6C42-8C89-0752FEDFD634}" type="parTrans" cxnId="{F0614707-4FDA-FC44-AE34-7611B19DFE2D}">
      <dgm:prSet/>
      <dgm:spPr/>
    </dgm:pt>
    <dgm:pt modelId="{E57FE80C-C0FE-E044-93C2-03BBEE27106E}" type="sibTrans" cxnId="{F0614707-4FDA-FC44-AE34-7611B19DFE2D}">
      <dgm:prSet/>
      <dgm:spPr/>
    </dgm:pt>
    <dgm:pt modelId="{4BC1ED14-BA74-E149-89EA-25AE22C62BDF}">
      <dgm:prSet phldrT="[Text]" custT="1"/>
      <dgm:spPr/>
      <dgm:t>
        <a:bodyPr/>
        <a:lstStyle/>
        <a:p>
          <a:r>
            <a:rPr lang="lt-LT" sz="2400" dirty="0">
              <a:solidFill>
                <a:srgbClr val="000000"/>
              </a:solidFill>
              <a:effectLst/>
            </a:rPr>
            <a:t>Socialinių kampanijų organizavimas</a:t>
          </a:r>
          <a:endParaRPr lang="en-ZA" sz="2400" dirty="0">
            <a:solidFill>
              <a:srgbClr val="000000"/>
            </a:solidFill>
            <a:effectLst/>
          </a:endParaRPr>
        </a:p>
      </dgm:t>
    </dgm:pt>
    <dgm:pt modelId="{B78A7484-A432-D243-87CA-D280693FC684}" type="parTrans" cxnId="{A26403CE-4E1F-A94A-AE13-80C4918CFAD4}">
      <dgm:prSet/>
      <dgm:spPr/>
    </dgm:pt>
    <dgm:pt modelId="{16411F78-C41F-3345-BCF5-6ED3FDDAC386}" type="sibTrans" cxnId="{A26403CE-4E1F-A94A-AE13-80C4918CFAD4}">
      <dgm:prSet/>
      <dgm:spPr/>
    </dgm:pt>
    <dgm:pt modelId="{EBAF47AC-1BBB-3E4A-B978-2A4C726D8F71}">
      <dgm:prSet phldrT="[Text]" custT="1"/>
      <dgm:spPr/>
      <dgm:t>
        <a:bodyPr/>
        <a:lstStyle/>
        <a:p>
          <a:r>
            <a:rPr lang="lt-LT" sz="2400" dirty="0">
              <a:solidFill>
                <a:srgbClr val="000000"/>
              </a:solidFill>
              <a:effectLst/>
            </a:rPr>
            <a:t>Lėšų pritraukimas per mokymus, konferencijas ir seminarus</a:t>
          </a:r>
          <a:endParaRPr lang="en-ZA" sz="2400" dirty="0">
            <a:solidFill>
              <a:srgbClr val="000000"/>
            </a:solidFill>
            <a:effectLst/>
          </a:endParaRPr>
        </a:p>
      </dgm:t>
    </dgm:pt>
    <dgm:pt modelId="{9405DC6F-B518-5E4E-A072-44D0952F6DBE}" type="parTrans" cxnId="{39D904E2-C78C-554F-A0CE-64EB55D4FC48}">
      <dgm:prSet/>
      <dgm:spPr/>
    </dgm:pt>
    <dgm:pt modelId="{392D1948-9B50-0547-B5DE-17D1C5A562C6}" type="sibTrans" cxnId="{39D904E2-C78C-554F-A0CE-64EB55D4FC48}">
      <dgm:prSet/>
      <dgm:spPr/>
    </dgm:pt>
    <dgm:pt modelId="{65096797-B757-2249-BDBA-384E0E0B78AE}">
      <dgm:prSet phldrT="[Text]" custT="1"/>
      <dgm:spPr/>
      <dgm:t>
        <a:bodyPr/>
        <a:lstStyle/>
        <a:p>
          <a:r>
            <a:rPr lang="lt-LT" sz="2400" dirty="0">
              <a:solidFill>
                <a:srgbClr val="000000"/>
              </a:solidFill>
              <a:effectLst/>
            </a:rPr>
            <a:t>Su priežastimi susijusių lėšų pritraukimas</a:t>
          </a:r>
          <a:endParaRPr lang="en-ZA" sz="2400" dirty="0">
            <a:solidFill>
              <a:srgbClr val="000000"/>
            </a:solidFill>
            <a:effectLst/>
          </a:endParaRPr>
        </a:p>
      </dgm:t>
    </dgm:pt>
    <dgm:pt modelId="{BB3BA1B8-A30C-1C40-B157-AB95E19FCF7A}" type="parTrans" cxnId="{2362B00A-8F28-6A4F-AA90-08D866F0F4C1}">
      <dgm:prSet/>
      <dgm:spPr/>
    </dgm:pt>
    <dgm:pt modelId="{94EE6CC9-E2F5-FA4E-8452-F65C2AEFF10C}" type="sibTrans" cxnId="{2362B00A-8F28-6A4F-AA90-08D866F0F4C1}">
      <dgm:prSet/>
      <dgm:spPr/>
    </dgm:pt>
    <dgm:pt modelId="{22849C8C-9954-4176-B85D-2A96D2CADDC0}" type="pres">
      <dgm:prSet presAssocID="{A45F34B7-DE3A-411A-9609-D0E1FA4078CE}" presName="vert0" presStyleCnt="0">
        <dgm:presLayoutVars>
          <dgm:dir/>
          <dgm:animOne val="branch"/>
          <dgm:animLvl val="lvl"/>
        </dgm:presLayoutVars>
      </dgm:prSet>
      <dgm:spPr/>
    </dgm:pt>
    <dgm:pt modelId="{2FEDDE95-B168-42AC-8315-89F1B358B24E}" type="pres">
      <dgm:prSet presAssocID="{DEF28A78-4903-4DE0-9703-37648FA84E48}" presName="thickLine" presStyleLbl="alignNode1" presStyleIdx="0" presStyleCnt="6"/>
      <dgm:spPr/>
    </dgm:pt>
    <dgm:pt modelId="{F2A7DB50-898E-45E6-8A38-411856A92EEF}" type="pres">
      <dgm:prSet presAssocID="{DEF28A78-4903-4DE0-9703-37648FA84E48}" presName="horz1" presStyleCnt="0"/>
      <dgm:spPr/>
    </dgm:pt>
    <dgm:pt modelId="{0187AC9C-D50E-4681-A8AB-A86D403B119A}" type="pres">
      <dgm:prSet presAssocID="{DEF28A78-4903-4DE0-9703-37648FA84E48}" presName="tx1" presStyleLbl="revTx" presStyleIdx="0" presStyleCnt="6"/>
      <dgm:spPr/>
    </dgm:pt>
    <dgm:pt modelId="{60838DFE-A322-4DC9-B89C-DAC7B09DDA59}" type="pres">
      <dgm:prSet presAssocID="{DEF28A78-4903-4DE0-9703-37648FA84E48}" presName="vert1" presStyleCnt="0"/>
      <dgm:spPr/>
    </dgm:pt>
    <dgm:pt modelId="{3C52D4B1-32CC-ED4F-B65E-1DA337157B21}" type="pres">
      <dgm:prSet presAssocID="{6E8F422C-4311-5345-B6D4-57A73E11784A}" presName="thickLine" presStyleLbl="alignNode1" presStyleIdx="1" presStyleCnt="6"/>
      <dgm:spPr/>
    </dgm:pt>
    <dgm:pt modelId="{FEB11AA1-4518-3A45-AAFF-30ED61EA055B}" type="pres">
      <dgm:prSet presAssocID="{6E8F422C-4311-5345-B6D4-57A73E11784A}" presName="horz1" presStyleCnt="0"/>
      <dgm:spPr/>
    </dgm:pt>
    <dgm:pt modelId="{8F39C8B3-BB32-CF40-B304-CA2C23025B1F}" type="pres">
      <dgm:prSet presAssocID="{6E8F422C-4311-5345-B6D4-57A73E11784A}" presName="tx1" presStyleLbl="revTx" presStyleIdx="1" presStyleCnt="6"/>
      <dgm:spPr/>
    </dgm:pt>
    <dgm:pt modelId="{17B0B1C1-811D-0143-8F64-6F54CFB89019}" type="pres">
      <dgm:prSet presAssocID="{6E8F422C-4311-5345-B6D4-57A73E11784A}" presName="vert1" presStyleCnt="0"/>
      <dgm:spPr/>
    </dgm:pt>
    <dgm:pt modelId="{C8858123-AE65-9543-AF0B-505B7AC7A979}" type="pres">
      <dgm:prSet presAssocID="{8D655404-F95D-F24B-8267-1E5CA06B9986}" presName="thickLine" presStyleLbl="alignNode1" presStyleIdx="2" presStyleCnt="6"/>
      <dgm:spPr/>
    </dgm:pt>
    <dgm:pt modelId="{E16AD2B2-43A8-8E4F-AFF4-821D6065B4E6}" type="pres">
      <dgm:prSet presAssocID="{8D655404-F95D-F24B-8267-1E5CA06B9986}" presName="horz1" presStyleCnt="0"/>
      <dgm:spPr/>
    </dgm:pt>
    <dgm:pt modelId="{A69F2407-03C2-5841-AE57-CA79B00E702A}" type="pres">
      <dgm:prSet presAssocID="{8D655404-F95D-F24B-8267-1E5CA06B9986}" presName="tx1" presStyleLbl="revTx" presStyleIdx="2" presStyleCnt="6"/>
      <dgm:spPr/>
    </dgm:pt>
    <dgm:pt modelId="{20D996A4-EEF9-EF4B-9B6F-D893B80ABC38}" type="pres">
      <dgm:prSet presAssocID="{8D655404-F95D-F24B-8267-1E5CA06B9986}" presName="vert1" presStyleCnt="0"/>
      <dgm:spPr/>
    </dgm:pt>
    <dgm:pt modelId="{9075B20F-3F32-5749-A57D-5D2C4FB80FA5}" type="pres">
      <dgm:prSet presAssocID="{4BC1ED14-BA74-E149-89EA-25AE22C62BDF}" presName="thickLine" presStyleLbl="alignNode1" presStyleIdx="3" presStyleCnt="6"/>
      <dgm:spPr/>
    </dgm:pt>
    <dgm:pt modelId="{F06F9589-2C39-2243-99A7-FEE1683AD407}" type="pres">
      <dgm:prSet presAssocID="{4BC1ED14-BA74-E149-89EA-25AE22C62BDF}" presName="horz1" presStyleCnt="0"/>
      <dgm:spPr/>
    </dgm:pt>
    <dgm:pt modelId="{BF705C78-2F1C-0B44-A9C3-267E2F5F3686}" type="pres">
      <dgm:prSet presAssocID="{4BC1ED14-BA74-E149-89EA-25AE22C62BDF}" presName="tx1" presStyleLbl="revTx" presStyleIdx="3" presStyleCnt="6"/>
      <dgm:spPr/>
    </dgm:pt>
    <dgm:pt modelId="{60C4FC76-A553-6D4D-8BB3-BFC76E3BA563}" type="pres">
      <dgm:prSet presAssocID="{4BC1ED14-BA74-E149-89EA-25AE22C62BDF}" presName="vert1" presStyleCnt="0"/>
      <dgm:spPr/>
    </dgm:pt>
    <dgm:pt modelId="{F63E46E9-E6BF-0A4F-A725-AB6B25900B31}" type="pres">
      <dgm:prSet presAssocID="{EBAF47AC-1BBB-3E4A-B978-2A4C726D8F71}" presName="thickLine" presStyleLbl="alignNode1" presStyleIdx="4" presStyleCnt="6"/>
      <dgm:spPr/>
    </dgm:pt>
    <dgm:pt modelId="{41B64DB1-F6DB-DB49-A183-5A287C4614BD}" type="pres">
      <dgm:prSet presAssocID="{EBAF47AC-1BBB-3E4A-B978-2A4C726D8F71}" presName="horz1" presStyleCnt="0"/>
      <dgm:spPr/>
    </dgm:pt>
    <dgm:pt modelId="{DC540F69-8C63-0A4F-9139-F092F2732699}" type="pres">
      <dgm:prSet presAssocID="{EBAF47AC-1BBB-3E4A-B978-2A4C726D8F71}" presName="tx1" presStyleLbl="revTx" presStyleIdx="4" presStyleCnt="6"/>
      <dgm:spPr/>
    </dgm:pt>
    <dgm:pt modelId="{B22EF583-E04F-D246-BFB1-4C7363959D1B}" type="pres">
      <dgm:prSet presAssocID="{EBAF47AC-1BBB-3E4A-B978-2A4C726D8F71}" presName="vert1" presStyleCnt="0"/>
      <dgm:spPr/>
    </dgm:pt>
    <dgm:pt modelId="{54D2F5B3-A518-4142-AB26-AFAF93B12811}" type="pres">
      <dgm:prSet presAssocID="{65096797-B757-2249-BDBA-384E0E0B78AE}" presName="thickLine" presStyleLbl="alignNode1" presStyleIdx="5" presStyleCnt="6"/>
      <dgm:spPr/>
    </dgm:pt>
    <dgm:pt modelId="{38CEC6C5-B806-C140-A274-4958AF96DBA6}" type="pres">
      <dgm:prSet presAssocID="{65096797-B757-2249-BDBA-384E0E0B78AE}" presName="horz1" presStyleCnt="0"/>
      <dgm:spPr/>
    </dgm:pt>
    <dgm:pt modelId="{2D4260FB-BF0E-5648-B591-5DD19B79B9F9}" type="pres">
      <dgm:prSet presAssocID="{65096797-B757-2249-BDBA-384E0E0B78AE}" presName="tx1" presStyleLbl="revTx" presStyleIdx="5" presStyleCnt="6"/>
      <dgm:spPr/>
    </dgm:pt>
    <dgm:pt modelId="{F58F8747-D7AB-644E-9A3F-43F70A405EC6}" type="pres">
      <dgm:prSet presAssocID="{65096797-B757-2249-BDBA-384E0E0B78AE}" presName="vert1" presStyleCnt="0"/>
      <dgm:spPr/>
    </dgm:pt>
  </dgm:ptLst>
  <dgm:cxnLst>
    <dgm:cxn modelId="{F0614707-4FDA-FC44-AE34-7611B19DFE2D}" srcId="{A45F34B7-DE3A-411A-9609-D0E1FA4078CE}" destId="{8D655404-F95D-F24B-8267-1E5CA06B9986}" srcOrd="2" destOrd="0" parTransId="{3722B983-F44D-6C42-8C89-0752FEDFD634}" sibTransId="{E57FE80C-C0FE-E044-93C2-03BBEE27106E}"/>
    <dgm:cxn modelId="{2362B00A-8F28-6A4F-AA90-08D866F0F4C1}" srcId="{A45F34B7-DE3A-411A-9609-D0E1FA4078CE}" destId="{65096797-B757-2249-BDBA-384E0E0B78AE}" srcOrd="5" destOrd="0" parTransId="{BB3BA1B8-A30C-1C40-B157-AB95E19FCF7A}" sibTransId="{94EE6CC9-E2F5-FA4E-8452-F65C2AEFF10C}"/>
    <dgm:cxn modelId="{7DEA380D-D886-EB44-A0D5-B6FE5FD8394E}" type="presOf" srcId="{EBAF47AC-1BBB-3E4A-B978-2A4C726D8F71}" destId="{DC540F69-8C63-0A4F-9139-F092F2732699}" srcOrd="0" destOrd="0" presId="urn:microsoft.com/office/officeart/2008/layout/LinedList"/>
    <dgm:cxn modelId="{D5A6C71C-3B8B-5441-AC8B-09C25D7039D0}" srcId="{A45F34B7-DE3A-411A-9609-D0E1FA4078CE}" destId="{6E8F422C-4311-5345-B6D4-57A73E11784A}" srcOrd="1" destOrd="0" parTransId="{7CE328F5-1837-574C-B5F4-57066F81F3F8}" sibTransId="{ECE715E7-FDF1-8C4E-A252-DC8854ADCE8D}"/>
    <dgm:cxn modelId="{8FBAA61E-5CEB-A643-ADAB-B105685219EC}" type="presOf" srcId="{6E8F422C-4311-5345-B6D4-57A73E11784A}" destId="{8F39C8B3-BB32-CF40-B304-CA2C23025B1F}" srcOrd="0" destOrd="0" presId="urn:microsoft.com/office/officeart/2008/layout/LinedList"/>
    <dgm:cxn modelId="{54D6052F-2C00-47D8-B735-65E8E918D9C7}" type="presOf" srcId="{A45F34B7-DE3A-411A-9609-D0E1FA4078CE}" destId="{22849C8C-9954-4176-B85D-2A96D2CADDC0}" srcOrd="0" destOrd="0" presId="urn:microsoft.com/office/officeart/2008/layout/LinedList"/>
    <dgm:cxn modelId="{ECF0C5A1-9E15-4B2D-8DEA-AB236E121D48}" srcId="{A45F34B7-DE3A-411A-9609-D0E1FA4078CE}" destId="{DEF28A78-4903-4DE0-9703-37648FA84E48}" srcOrd="0" destOrd="0" parTransId="{BE6CD4B0-A1F5-44E4-879A-398F91F04D84}" sibTransId="{48462111-B782-45F2-A079-81D9E22FFED8}"/>
    <dgm:cxn modelId="{DEE2CDC2-1C61-7E4C-826D-6583D9CC2AC1}" type="presOf" srcId="{8D655404-F95D-F24B-8267-1E5CA06B9986}" destId="{A69F2407-03C2-5841-AE57-CA79B00E702A}" srcOrd="0" destOrd="0" presId="urn:microsoft.com/office/officeart/2008/layout/LinedList"/>
    <dgm:cxn modelId="{A26403CE-4E1F-A94A-AE13-80C4918CFAD4}" srcId="{A45F34B7-DE3A-411A-9609-D0E1FA4078CE}" destId="{4BC1ED14-BA74-E149-89EA-25AE22C62BDF}" srcOrd="3" destOrd="0" parTransId="{B78A7484-A432-D243-87CA-D280693FC684}" sibTransId="{16411F78-C41F-3345-BCF5-6ED3FDDAC386}"/>
    <dgm:cxn modelId="{6021AECE-1FB0-A74B-ADD2-3A2C5318A8C6}" type="presOf" srcId="{4BC1ED14-BA74-E149-89EA-25AE22C62BDF}" destId="{BF705C78-2F1C-0B44-A9C3-267E2F5F3686}" srcOrd="0" destOrd="0" presId="urn:microsoft.com/office/officeart/2008/layout/LinedList"/>
    <dgm:cxn modelId="{39D904E2-C78C-554F-A0CE-64EB55D4FC48}" srcId="{A45F34B7-DE3A-411A-9609-D0E1FA4078CE}" destId="{EBAF47AC-1BBB-3E4A-B978-2A4C726D8F71}" srcOrd="4" destOrd="0" parTransId="{9405DC6F-B518-5E4E-A072-44D0952F6DBE}" sibTransId="{392D1948-9B50-0547-B5DE-17D1C5A562C6}"/>
    <dgm:cxn modelId="{59F5DAE6-5777-E649-9A0B-0444A09AC623}" type="presOf" srcId="{65096797-B757-2249-BDBA-384E0E0B78AE}" destId="{2D4260FB-BF0E-5648-B591-5DD19B79B9F9}" srcOrd="0" destOrd="0" presId="urn:microsoft.com/office/officeart/2008/layout/LinedList"/>
    <dgm:cxn modelId="{65A092FF-D99E-4F06-9067-C5A8DF44B38C}" type="presOf" srcId="{DEF28A78-4903-4DE0-9703-37648FA84E48}" destId="{0187AC9C-D50E-4681-A8AB-A86D403B119A}" srcOrd="0" destOrd="0" presId="urn:microsoft.com/office/officeart/2008/layout/LinedList"/>
    <dgm:cxn modelId="{758FF79B-84EE-4B35-9F44-53C4EE87F21F}" type="presParOf" srcId="{22849C8C-9954-4176-B85D-2A96D2CADDC0}" destId="{2FEDDE95-B168-42AC-8315-89F1B358B24E}" srcOrd="0" destOrd="0" presId="urn:microsoft.com/office/officeart/2008/layout/LinedList"/>
    <dgm:cxn modelId="{11BA31A6-BCBA-42FD-831F-C819A677F97C}" type="presParOf" srcId="{22849C8C-9954-4176-B85D-2A96D2CADDC0}" destId="{F2A7DB50-898E-45E6-8A38-411856A92EEF}" srcOrd="1" destOrd="0" presId="urn:microsoft.com/office/officeart/2008/layout/LinedList"/>
    <dgm:cxn modelId="{9E809B1F-2AAA-457E-9FEB-4634724B5C10}" type="presParOf" srcId="{F2A7DB50-898E-45E6-8A38-411856A92EEF}" destId="{0187AC9C-D50E-4681-A8AB-A86D403B119A}" srcOrd="0" destOrd="0" presId="urn:microsoft.com/office/officeart/2008/layout/LinedList"/>
    <dgm:cxn modelId="{CB1DD1C7-61E4-48D3-A63F-EAF0643FBBED}" type="presParOf" srcId="{F2A7DB50-898E-45E6-8A38-411856A92EEF}" destId="{60838DFE-A322-4DC9-B89C-DAC7B09DDA59}" srcOrd="1" destOrd="0" presId="urn:microsoft.com/office/officeart/2008/layout/LinedList"/>
    <dgm:cxn modelId="{5BB49C96-80C2-AD4E-8384-88D2CA4D7F04}" type="presParOf" srcId="{22849C8C-9954-4176-B85D-2A96D2CADDC0}" destId="{3C52D4B1-32CC-ED4F-B65E-1DA337157B21}" srcOrd="2" destOrd="0" presId="urn:microsoft.com/office/officeart/2008/layout/LinedList"/>
    <dgm:cxn modelId="{36BF44C3-77FA-D94B-B756-23C21F48C4F9}" type="presParOf" srcId="{22849C8C-9954-4176-B85D-2A96D2CADDC0}" destId="{FEB11AA1-4518-3A45-AAFF-30ED61EA055B}" srcOrd="3" destOrd="0" presId="urn:microsoft.com/office/officeart/2008/layout/LinedList"/>
    <dgm:cxn modelId="{4C50B87E-FF7B-E648-8855-04353C81AF4D}" type="presParOf" srcId="{FEB11AA1-4518-3A45-AAFF-30ED61EA055B}" destId="{8F39C8B3-BB32-CF40-B304-CA2C23025B1F}" srcOrd="0" destOrd="0" presId="urn:microsoft.com/office/officeart/2008/layout/LinedList"/>
    <dgm:cxn modelId="{46C8CF95-7539-4847-96E9-30BACF788F61}" type="presParOf" srcId="{FEB11AA1-4518-3A45-AAFF-30ED61EA055B}" destId="{17B0B1C1-811D-0143-8F64-6F54CFB89019}" srcOrd="1" destOrd="0" presId="urn:microsoft.com/office/officeart/2008/layout/LinedList"/>
    <dgm:cxn modelId="{1EB00B83-8C8E-B147-9072-83F71BEE6C7F}" type="presParOf" srcId="{22849C8C-9954-4176-B85D-2A96D2CADDC0}" destId="{C8858123-AE65-9543-AF0B-505B7AC7A979}" srcOrd="4" destOrd="0" presId="urn:microsoft.com/office/officeart/2008/layout/LinedList"/>
    <dgm:cxn modelId="{688136AF-2A66-0A40-93F0-CBA7F9B28963}" type="presParOf" srcId="{22849C8C-9954-4176-B85D-2A96D2CADDC0}" destId="{E16AD2B2-43A8-8E4F-AFF4-821D6065B4E6}" srcOrd="5" destOrd="0" presId="urn:microsoft.com/office/officeart/2008/layout/LinedList"/>
    <dgm:cxn modelId="{3E3161D8-9F45-C240-AA2C-1085B1E15E93}" type="presParOf" srcId="{E16AD2B2-43A8-8E4F-AFF4-821D6065B4E6}" destId="{A69F2407-03C2-5841-AE57-CA79B00E702A}" srcOrd="0" destOrd="0" presId="urn:microsoft.com/office/officeart/2008/layout/LinedList"/>
    <dgm:cxn modelId="{FB83808C-6107-D245-B736-75EF51F2F545}" type="presParOf" srcId="{E16AD2B2-43A8-8E4F-AFF4-821D6065B4E6}" destId="{20D996A4-EEF9-EF4B-9B6F-D893B80ABC38}" srcOrd="1" destOrd="0" presId="urn:microsoft.com/office/officeart/2008/layout/LinedList"/>
    <dgm:cxn modelId="{B9C1E3A0-E7E6-9146-86B9-6DA2E805DF79}" type="presParOf" srcId="{22849C8C-9954-4176-B85D-2A96D2CADDC0}" destId="{9075B20F-3F32-5749-A57D-5D2C4FB80FA5}" srcOrd="6" destOrd="0" presId="urn:microsoft.com/office/officeart/2008/layout/LinedList"/>
    <dgm:cxn modelId="{06A8EF65-9B76-1040-A2EA-6A515BEF6B2C}" type="presParOf" srcId="{22849C8C-9954-4176-B85D-2A96D2CADDC0}" destId="{F06F9589-2C39-2243-99A7-FEE1683AD407}" srcOrd="7" destOrd="0" presId="urn:microsoft.com/office/officeart/2008/layout/LinedList"/>
    <dgm:cxn modelId="{B22FBC4A-D73D-5146-AD3A-056B65AAD007}" type="presParOf" srcId="{F06F9589-2C39-2243-99A7-FEE1683AD407}" destId="{BF705C78-2F1C-0B44-A9C3-267E2F5F3686}" srcOrd="0" destOrd="0" presId="urn:microsoft.com/office/officeart/2008/layout/LinedList"/>
    <dgm:cxn modelId="{1927391C-1106-7C4C-8287-451843151F77}" type="presParOf" srcId="{F06F9589-2C39-2243-99A7-FEE1683AD407}" destId="{60C4FC76-A553-6D4D-8BB3-BFC76E3BA563}" srcOrd="1" destOrd="0" presId="urn:microsoft.com/office/officeart/2008/layout/LinedList"/>
    <dgm:cxn modelId="{86103951-56DF-714F-BEB1-F07E6222AC6C}" type="presParOf" srcId="{22849C8C-9954-4176-B85D-2A96D2CADDC0}" destId="{F63E46E9-E6BF-0A4F-A725-AB6B25900B31}" srcOrd="8" destOrd="0" presId="urn:microsoft.com/office/officeart/2008/layout/LinedList"/>
    <dgm:cxn modelId="{15EBD608-4528-F641-8091-3E15D7A8E84B}" type="presParOf" srcId="{22849C8C-9954-4176-B85D-2A96D2CADDC0}" destId="{41B64DB1-F6DB-DB49-A183-5A287C4614BD}" srcOrd="9" destOrd="0" presId="urn:microsoft.com/office/officeart/2008/layout/LinedList"/>
    <dgm:cxn modelId="{F2EEC90C-4E2B-0B41-A520-118D1FDE5EC4}" type="presParOf" srcId="{41B64DB1-F6DB-DB49-A183-5A287C4614BD}" destId="{DC540F69-8C63-0A4F-9139-F092F2732699}" srcOrd="0" destOrd="0" presId="urn:microsoft.com/office/officeart/2008/layout/LinedList"/>
    <dgm:cxn modelId="{1C3D25E8-C80D-3546-AA6B-89BE90EDDCC8}" type="presParOf" srcId="{41B64DB1-F6DB-DB49-A183-5A287C4614BD}" destId="{B22EF583-E04F-D246-BFB1-4C7363959D1B}" srcOrd="1" destOrd="0" presId="urn:microsoft.com/office/officeart/2008/layout/LinedList"/>
    <dgm:cxn modelId="{CA3F0773-D74A-F649-BB60-5308A2E243EF}" type="presParOf" srcId="{22849C8C-9954-4176-B85D-2A96D2CADDC0}" destId="{54D2F5B3-A518-4142-AB26-AFAF93B12811}" srcOrd="10" destOrd="0" presId="urn:microsoft.com/office/officeart/2008/layout/LinedList"/>
    <dgm:cxn modelId="{CB9E7253-B060-2E40-9581-B888E683886B}" type="presParOf" srcId="{22849C8C-9954-4176-B85D-2A96D2CADDC0}" destId="{38CEC6C5-B806-C140-A274-4958AF96DBA6}" srcOrd="11" destOrd="0" presId="urn:microsoft.com/office/officeart/2008/layout/LinedList"/>
    <dgm:cxn modelId="{C8DFA9F0-337C-104C-8AFB-F2966DAD97D3}" type="presParOf" srcId="{38CEC6C5-B806-C140-A274-4958AF96DBA6}" destId="{2D4260FB-BF0E-5648-B591-5DD19B79B9F9}" srcOrd="0" destOrd="0" presId="urn:microsoft.com/office/officeart/2008/layout/LinedList"/>
    <dgm:cxn modelId="{34C423C2-891E-4F48-9AD8-1DB0DD6C5468}" type="presParOf" srcId="{38CEC6C5-B806-C140-A274-4958AF96DBA6}" destId="{F58F8747-D7AB-644E-9A3F-43F70A405EC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259A0D0-A4D0-40AC-855B-C5EE8C1AB68C}" type="doc">
      <dgm:prSet loTypeId="urn:microsoft.com/office/officeart/2005/8/layout/process3" loCatId="process" qsTypeId="urn:microsoft.com/office/officeart/2005/8/quickstyle/simple4" qsCatId="simple" csTypeId="urn:microsoft.com/office/officeart/2005/8/colors/accent1_2" csCatId="accent1" phldr="1"/>
      <dgm:spPr/>
      <dgm:t>
        <a:bodyPr/>
        <a:lstStyle/>
        <a:p>
          <a:endParaRPr lang="en-ZA"/>
        </a:p>
      </dgm:t>
    </dgm:pt>
    <dgm:pt modelId="{56A9CFFD-7B64-4686-8400-AF26EDA8AB28}">
      <dgm:prSet phldrT="[Text]" custT="1"/>
      <dgm:spPr/>
      <dgm:t>
        <a:bodyPr/>
        <a:lstStyle/>
        <a:p>
          <a:r>
            <a:rPr lang="en-ZA" sz="2400" b="0" dirty="0" err="1">
              <a:effectLst>
                <a:outerShdw blurRad="38100" dist="38100" dir="2700000" algn="tl">
                  <a:srgbClr val="000000">
                    <a:alpha val="43137"/>
                  </a:srgbClr>
                </a:outerShdw>
              </a:effectLst>
            </a:rPr>
            <a:t>Trptautiniai</a:t>
          </a:r>
          <a:endParaRPr lang="en-ZA" sz="2400" b="0" dirty="0">
            <a:effectLst>
              <a:outerShdw blurRad="38100" dist="38100" dir="2700000" algn="tl">
                <a:srgbClr val="000000">
                  <a:alpha val="43137"/>
                </a:srgbClr>
              </a:outerShdw>
            </a:effectLst>
          </a:endParaRPr>
        </a:p>
      </dgm:t>
    </dgm:pt>
    <dgm:pt modelId="{A0361B44-E7EA-47DF-82B9-3A625EF192AD}" type="parTrans" cxnId="{570FED94-921A-4B32-84A5-93004EFCF66B}">
      <dgm:prSet/>
      <dgm:spPr/>
      <dgm:t>
        <a:bodyPr/>
        <a:lstStyle/>
        <a:p>
          <a:endParaRPr lang="en-ZA"/>
        </a:p>
      </dgm:t>
    </dgm:pt>
    <dgm:pt modelId="{E134BD85-490F-463F-91CA-DA9524342974}" type="sibTrans" cxnId="{570FED94-921A-4B32-84A5-93004EFCF66B}">
      <dgm:prSet/>
      <dgm:spPr/>
      <dgm:t>
        <a:bodyPr/>
        <a:lstStyle/>
        <a:p>
          <a:endParaRPr lang="en-ZA"/>
        </a:p>
      </dgm:t>
    </dgm:pt>
    <dgm:pt modelId="{6961A819-83AD-4339-B4A5-B71D22C87C79}">
      <dgm:prSet phldrT="[Text]" custT="1"/>
      <dgm:spPr/>
      <dgm:t>
        <a:bodyPr/>
        <a:lstStyle/>
        <a:p>
          <a:r>
            <a:rPr lang="en-GB" sz="2200" dirty="0" err="1"/>
            <a:t>Sutelktinis</a:t>
          </a:r>
          <a:r>
            <a:rPr lang="en-GB" sz="2200" dirty="0"/>
            <a:t> </a:t>
          </a:r>
          <a:r>
            <a:rPr lang="en-GB" sz="2200" dirty="0" err="1"/>
            <a:t>finansavimas</a:t>
          </a:r>
          <a:r>
            <a:rPr lang="en-GB" sz="2200" dirty="0"/>
            <a:t>
</a:t>
          </a:r>
          <a:r>
            <a:rPr lang="en-GB" sz="2200" dirty="0" err="1"/>
            <a:t>Finansavimas</a:t>
          </a:r>
          <a:r>
            <a:rPr lang="en-GB" sz="2200" dirty="0"/>
            <a:t> </a:t>
          </a:r>
          <a:r>
            <a:rPr lang="en-GB" sz="2200" dirty="0" err="1"/>
            <a:t>bendradarbiaujant</a:t>
          </a:r>
          <a:r>
            <a:rPr lang="en-GB" sz="2200" dirty="0"/>
            <a:t>
</a:t>
          </a:r>
          <a:r>
            <a:rPr lang="en-GB" sz="2200" dirty="0" err="1"/>
            <a:t>Moksliniai</a:t>
          </a:r>
          <a:r>
            <a:rPr lang="en-GB" sz="2200" dirty="0"/>
            <a:t> </a:t>
          </a:r>
          <a:r>
            <a:rPr lang="en-GB" sz="2200" dirty="0" err="1"/>
            <a:t>tyrimai</a:t>
          </a:r>
          <a:r>
            <a:rPr lang="en-GB" sz="2200" dirty="0"/>
            <a:t> </a:t>
          </a:r>
          <a:r>
            <a:rPr lang="en-GB" sz="2200" dirty="0" err="1"/>
            <a:t>ir</a:t>
          </a:r>
          <a:r>
            <a:rPr lang="en-GB" sz="2200" dirty="0"/>
            <a:t> </a:t>
          </a:r>
          <a:r>
            <a:rPr lang="en-GB" sz="2200" dirty="0" err="1"/>
            <a:t>tvarumas</a:t>
          </a:r>
          <a:r>
            <a:rPr lang="en-GB" sz="2200" dirty="0"/>
            <a:t>
</a:t>
          </a:r>
          <a:r>
            <a:rPr lang="en-GB" sz="2200" dirty="0" err="1"/>
            <a:t>Konkursai</a:t>
          </a:r>
          <a:r>
            <a:rPr lang="en-GB" sz="2200" dirty="0"/>
            <a:t> </a:t>
          </a:r>
          <a:r>
            <a:rPr lang="en-GB" sz="2200" dirty="0" err="1"/>
            <a:t>ir</a:t>
          </a:r>
          <a:r>
            <a:rPr lang="en-GB" sz="2200" dirty="0"/>
            <a:t> </a:t>
          </a:r>
          <a:r>
            <a:rPr lang="en-GB" sz="2200" dirty="0" err="1"/>
            <a:t>dotacijos</a:t>
          </a:r>
          <a:endParaRPr lang="en-ZA" sz="2200" dirty="0"/>
        </a:p>
      </dgm:t>
    </dgm:pt>
    <dgm:pt modelId="{AEA3EB9A-0987-4FB9-A226-109C2F2D27BD}" type="parTrans" cxnId="{23014583-6ED2-4F39-B26B-7AAB166D6CC4}">
      <dgm:prSet/>
      <dgm:spPr/>
      <dgm:t>
        <a:bodyPr/>
        <a:lstStyle/>
        <a:p>
          <a:endParaRPr lang="en-ZA"/>
        </a:p>
      </dgm:t>
    </dgm:pt>
    <dgm:pt modelId="{55BBFE13-EB1E-4F38-91E6-07A61D9B969A}" type="sibTrans" cxnId="{23014583-6ED2-4F39-B26B-7AAB166D6CC4}">
      <dgm:prSet/>
      <dgm:spPr/>
      <dgm:t>
        <a:bodyPr/>
        <a:lstStyle/>
        <a:p>
          <a:endParaRPr lang="en-ZA"/>
        </a:p>
      </dgm:t>
    </dgm:pt>
    <dgm:pt modelId="{3BFE22F0-FE06-4085-8523-15CB8F66B8DD}">
      <dgm:prSet phldrT="[Text]" custT="1"/>
      <dgm:spPr/>
      <dgm:t>
        <a:bodyPr/>
        <a:lstStyle/>
        <a:p>
          <a:r>
            <a:rPr lang="en-ZA" sz="2400" b="0" dirty="0" err="1">
              <a:effectLst>
                <a:outerShdw blurRad="38100" dist="38100" dir="2700000" algn="tl">
                  <a:srgbClr val="000000">
                    <a:alpha val="43137"/>
                  </a:srgbClr>
                </a:outerShdw>
              </a:effectLst>
            </a:rPr>
            <a:t>Regioniniai</a:t>
          </a:r>
          <a:endParaRPr lang="en-ZA" sz="2400" b="0" dirty="0">
            <a:effectLst>
              <a:outerShdw blurRad="38100" dist="38100" dir="2700000" algn="tl">
                <a:srgbClr val="000000">
                  <a:alpha val="43137"/>
                </a:srgbClr>
              </a:outerShdw>
            </a:effectLst>
          </a:endParaRPr>
        </a:p>
      </dgm:t>
    </dgm:pt>
    <dgm:pt modelId="{F049FF41-5394-4A15-9DAF-4D805DD76515}" type="parTrans" cxnId="{3956781B-5A26-4B11-A244-1E531967F393}">
      <dgm:prSet/>
      <dgm:spPr/>
      <dgm:t>
        <a:bodyPr/>
        <a:lstStyle/>
        <a:p>
          <a:endParaRPr lang="en-ZA"/>
        </a:p>
      </dgm:t>
    </dgm:pt>
    <dgm:pt modelId="{DB6D3BC3-93F4-4D92-8E1B-7A76845549A9}" type="sibTrans" cxnId="{3956781B-5A26-4B11-A244-1E531967F393}">
      <dgm:prSet/>
      <dgm:spPr/>
      <dgm:t>
        <a:bodyPr/>
        <a:lstStyle/>
        <a:p>
          <a:endParaRPr lang="en-ZA"/>
        </a:p>
      </dgm:t>
    </dgm:pt>
    <dgm:pt modelId="{FA5AB7A2-8344-4E56-8977-977BCCE77C26}">
      <dgm:prSet phldrT="[Text]" custT="1"/>
      <dgm:spPr/>
      <dgm:t>
        <a:bodyPr/>
        <a:lstStyle/>
        <a:p>
          <a:r>
            <a:rPr lang="en-GB" sz="2400" dirty="0"/>
            <a:t>Europos </a:t>
          </a:r>
          <a:r>
            <a:rPr lang="en-GB" sz="2400" dirty="0" err="1"/>
            <a:t>Sąjunga</a:t>
          </a:r>
          <a:r>
            <a:rPr lang="en-GB" sz="2400" dirty="0"/>
            <a:t>
Erasmus +
Horizon</a:t>
          </a:r>
          <a:endParaRPr lang="en-ZA" sz="2400" dirty="0"/>
        </a:p>
      </dgm:t>
    </dgm:pt>
    <dgm:pt modelId="{EE18E1A5-7356-4B82-B4A9-E5F6C4747300}" type="parTrans" cxnId="{1083C7AA-FF77-4CAC-9DDA-CBC3D3D76595}">
      <dgm:prSet/>
      <dgm:spPr/>
      <dgm:t>
        <a:bodyPr/>
        <a:lstStyle/>
        <a:p>
          <a:endParaRPr lang="en-ZA"/>
        </a:p>
      </dgm:t>
    </dgm:pt>
    <dgm:pt modelId="{5F34BEA3-EBE1-46C9-9BA2-B614C1363032}" type="sibTrans" cxnId="{1083C7AA-FF77-4CAC-9DDA-CBC3D3D76595}">
      <dgm:prSet/>
      <dgm:spPr/>
      <dgm:t>
        <a:bodyPr/>
        <a:lstStyle/>
        <a:p>
          <a:endParaRPr lang="en-ZA"/>
        </a:p>
      </dgm:t>
    </dgm:pt>
    <dgm:pt modelId="{E7BB55A2-B336-4D96-8F41-54CA144F5A49}">
      <dgm:prSet phldrT="[Text]" custT="1"/>
      <dgm:spPr/>
      <dgm:t>
        <a:bodyPr/>
        <a:lstStyle/>
        <a:p>
          <a:r>
            <a:rPr lang="en-ZA" sz="2400" b="0" dirty="0" err="1">
              <a:effectLst>
                <a:outerShdw blurRad="38100" dist="38100" dir="2700000" algn="tl">
                  <a:srgbClr val="000000">
                    <a:alpha val="43137"/>
                  </a:srgbClr>
                </a:outerShdw>
              </a:effectLst>
            </a:rPr>
            <a:t>Nacionaliniai</a:t>
          </a:r>
          <a:endParaRPr lang="en-ZA" sz="2400" b="0" dirty="0">
            <a:effectLst>
              <a:outerShdw blurRad="38100" dist="38100" dir="2700000" algn="tl">
                <a:srgbClr val="000000">
                  <a:alpha val="43137"/>
                </a:srgbClr>
              </a:outerShdw>
            </a:effectLst>
          </a:endParaRPr>
        </a:p>
      </dgm:t>
    </dgm:pt>
    <dgm:pt modelId="{66E91E90-6C79-415B-A4AE-902DC6E5B097}" type="parTrans" cxnId="{57CEB12A-8D6A-4CD4-BC90-B755DAC0478A}">
      <dgm:prSet/>
      <dgm:spPr/>
      <dgm:t>
        <a:bodyPr/>
        <a:lstStyle/>
        <a:p>
          <a:endParaRPr lang="en-ZA"/>
        </a:p>
      </dgm:t>
    </dgm:pt>
    <dgm:pt modelId="{8821F66E-BDBF-4C77-8DF3-44066AB8091D}" type="sibTrans" cxnId="{57CEB12A-8D6A-4CD4-BC90-B755DAC0478A}">
      <dgm:prSet/>
      <dgm:spPr/>
      <dgm:t>
        <a:bodyPr/>
        <a:lstStyle/>
        <a:p>
          <a:endParaRPr lang="en-ZA"/>
        </a:p>
      </dgm:t>
    </dgm:pt>
    <dgm:pt modelId="{446CD04D-25C7-41D2-9889-667051414F5D}">
      <dgm:prSet phldrT="[Text]" custT="1"/>
      <dgm:spPr/>
      <dgm:t>
        <a:bodyPr/>
        <a:lstStyle/>
        <a:p>
          <a:r>
            <a:rPr lang="lt-LT" sz="2400" dirty="0"/>
            <a:t>Vietos bendruomenės fondai, fondai ir dotacijos
Bendradarbiavimo finansavimas</a:t>
          </a:r>
          <a:endParaRPr lang="en-ZA" sz="2400" dirty="0"/>
        </a:p>
      </dgm:t>
    </dgm:pt>
    <dgm:pt modelId="{D52AB2C0-956F-4DD2-8BE4-D6EC24B1AC8A}" type="parTrans" cxnId="{DAF9F255-586F-4F37-95E0-C458775B19A2}">
      <dgm:prSet/>
      <dgm:spPr/>
      <dgm:t>
        <a:bodyPr/>
        <a:lstStyle/>
        <a:p>
          <a:endParaRPr lang="en-ZA"/>
        </a:p>
      </dgm:t>
    </dgm:pt>
    <dgm:pt modelId="{D54EAB31-435E-4035-B643-27D99C88422D}" type="sibTrans" cxnId="{DAF9F255-586F-4F37-95E0-C458775B19A2}">
      <dgm:prSet/>
      <dgm:spPr/>
      <dgm:t>
        <a:bodyPr/>
        <a:lstStyle/>
        <a:p>
          <a:endParaRPr lang="en-ZA"/>
        </a:p>
      </dgm:t>
    </dgm:pt>
    <dgm:pt modelId="{6C9EBD57-9179-43D5-B8CA-F5B26AAF605A}" type="pres">
      <dgm:prSet presAssocID="{F259A0D0-A4D0-40AC-855B-C5EE8C1AB68C}" presName="linearFlow" presStyleCnt="0">
        <dgm:presLayoutVars>
          <dgm:dir/>
          <dgm:animLvl val="lvl"/>
          <dgm:resizeHandles val="exact"/>
        </dgm:presLayoutVars>
      </dgm:prSet>
      <dgm:spPr/>
    </dgm:pt>
    <dgm:pt modelId="{A509E49F-BAEC-4746-9450-4852274F7A03}" type="pres">
      <dgm:prSet presAssocID="{56A9CFFD-7B64-4686-8400-AF26EDA8AB28}" presName="composite" presStyleCnt="0"/>
      <dgm:spPr/>
    </dgm:pt>
    <dgm:pt modelId="{AAC9BA34-FFAD-42D5-9543-9A663CB50DBB}" type="pres">
      <dgm:prSet presAssocID="{56A9CFFD-7B64-4686-8400-AF26EDA8AB28}" presName="parTx" presStyleLbl="node1" presStyleIdx="0" presStyleCnt="3">
        <dgm:presLayoutVars>
          <dgm:chMax val="0"/>
          <dgm:chPref val="0"/>
          <dgm:bulletEnabled val="1"/>
        </dgm:presLayoutVars>
      </dgm:prSet>
      <dgm:spPr/>
    </dgm:pt>
    <dgm:pt modelId="{E4E83676-C8B7-4EC6-AAE6-CBA969592ADC}" type="pres">
      <dgm:prSet presAssocID="{56A9CFFD-7B64-4686-8400-AF26EDA8AB28}" presName="parSh" presStyleLbl="node1" presStyleIdx="0" presStyleCnt="3"/>
      <dgm:spPr/>
    </dgm:pt>
    <dgm:pt modelId="{7729360B-FDFB-481E-A543-520B70BFD210}" type="pres">
      <dgm:prSet presAssocID="{56A9CFFD-7B64-4686-8400-AF26EDA8AB28}" presName="desTx" presStyleLbl="fgAcc1" presStyleIdx="0" presStyleCnt="3" custScaleX="103641">
        <dgm:presLayoutVars>
          <dgm:bulletEnabled val="1"/>
        </dgm:presLayoutVars>
      </dgm:prSet>
      <dgm:spPr/>
    </dgm:pt>
    <dgm:pt modelId="{740BD144-6659-4897-B12B-9F57EB1BF0E1}" type="pres">
      <dgm:prSet presAssocID="{E134BD85-490F-463F-91CA-DA9524342974}" presName="sibTrans" presStyleLbl="sibTrans2D1" presStyleIdx="0" presStyleCnt="2"/>
      <dgm:spPr/>
    </dgm:pt>
    <dgm:pt modelId="{578FF1BC-F71D-42B3-B5FE-18FD7AE3B452}" type="pres">
      <dgm:prSet presAssocID="{E134BD85-490F-463F-91CA-DA9524342974}" presName="connTx" presStyleLbl="sibTrans2D1" presStyleIdx="0" presStyleCnt="2"/>
      <dgm:spPr/>
    </dgm:pt>
    <dgm:pt modelId="{0904C63D-342D-4F67-B150-EE80EBBB5E6A}" type="pres">
      <dgm:prSet presAssocID="{3BFE22F0-FE06-4085-8523-15CB8F66B8DD}" presName="composite" presStyleCnt="0"/>
      <dgm:spPr/>
    </dgm:pt>
    <dgm:pt modelId="{61D1D772-1A1E-4D04-A133-BB4F324576EB}" type="pres">
      <dgm:prSet presAssocID="{3BFE22F0-FE06-4085-8523-15CB8F66B8DD}" presName="parTx" presStyleLbl="node1" presStyleIdx="0" presStyleCnt="3">
        <dgm:presLayoutVars>
          <dgm:chMax val="0"/>
          <dgm:chPref val="0"/>
          <dgm:bulletEnabled val="1"/>
        </dgm:presLayoutVars>
      </dgm:prSet>
      <dgm:spPr/>
    </dgm:pt>
    <dgm:pt modelId="{6007F811-FAE9-441B-AB30-193E78B4364A}" type="pres">
      <dgm:prSet presAssocID="{3BFE22F0-FE06-4085-8523-15CB8F66B8DD}" presName="parSh" presStyleLbl="node1" presStyleIdx="1" presStyleCnt="3"/>
      <dgm:spPr/>
    </dgm:pt>
    <dgm:pt modelId="{2B1200DB-8001-451A-9300-064AA300C5DA}" type="pres">
      <dgm:prSet presAssocID="{3BFE22F0-FE06-4085-8523-15CB8F66B8DD}" presName="desTx" presStyleLbl="fgAcc1" presStyleIdx="1" presStyleCnt="3" custScaleX="103641">
        <dgm:presLayoutVars>
          <dgm:bulletEnabled val="1"/>
        </dgm:presLayoutVars>
      </dgm:prSet>
      <dgm:spPr/>
    </dgm:pt>
    <dgm:pt modelId="{0350F97D-DE6C-4B2A-AAE3-920EBE59C46A}" type="pres">
      <dgm:prSet presAssocID="{DB6D3BC3-93F4-4D92-8E1B-7A76845549A9}" presName="sibTrans" presStyleLbl="sibTrans2D1" presStyleIdx="1" presStyleCnt="2"/>
      <dgm:spPr/>
    </dgm:pt>
    <dgm:pt modelId="{29B0BE46-7321-402D-9A10-1CF773382910}" type="pres">
      <dgm:prSet presAssocID="{DB6D3BC3-93F4-4D92-8E1B-7A76845549A9}" presName="connTx" presStyleLbl="sibTrans2D1" presStyleIdx="1" presStyleCnt="2"/>
      <dgm:spPr/>
    </dgm:pt>
    <dgm:pt modelId="{E790FE7E-692E-4378-9953-A7C91E78A5DA}" type="pres">
      <dgm:prSet presAssocID="{E7BB55A2-B336-4D96-8F41-54CA144F5A49}" presName="composite" presStyleCnt="0"/>
      <dgm:spPr/>
    </dgm:pt>
    <dgm:pt modelId="{50B0695B-A213-4855-B212-A31136EAE148}" type="pres">
      <dgm:prSet presAssocID="{E7BB55A2-B336-4D96-8F41-54CA144F5A49}" presName="parTx" presStyleLbl="node1" presStyleIdx="1" presStyleCnt="3">
        <dgm:presLayoutVars>
          <dgm:chMax val="0"/>
          <dgm:chPref val="0"/>
          <dgm:bulletEnabled val="1"/>
        </dgm:presLayoutVars>
      </dgm:prSet>
      <dgm:spPr/>
    </dgm:pt>
    <dgm:pt modelId="{0F3FE30F-7161-4843-81B0-0A460F5B1946}" type="pres">
      <dgm:prSet presAssocID="{E7BB55A2-B336-4D96-8F41-54CA144F5A49}" presName="parSh" presStyleLbl="node1" presStyleIdx="2" presStyleCnt="3"/>
      <dgm:spPr/>
    </dgm:pt>
    <dgm:pt modelId="{2A8A09CF-AD68-4706-AFBF-AA779DA66444}" type="pres">
      <dgm:prSet presAssocID="{E7BB55A2-B336-4D96-8F41-54CA144F5A49}" presName="desTx" presStyleLbl="fgAcc1" presStyleIdx="2" presStyleCnt="3" custScaleX="103641">
        <dgm:presLayoutVars>
          <dgm:bulletEnabled val="1"/>
        </dgm:presLayoutVars>
      </dgm:prSet>
      <dgm:spPr/>
    </dgm:pt>
  </dgm:ptLst>
  <dgm:cxnLst>
    <dgm:cxn modelId="{A822A302-F33F-4CB2-98FC-07A469EB0F45}" type="presOf" srcId="{E7BB55A2-B336-4D96-8F41-54CA144F5A49}" destId="{0F3FE30F-7161-4843-81B0-0A460F5B1946}" srcOrd="1" destOrd="0" presId="urn:microsoft.com/office/officeart/2005/8/layout/process3"/>
    <dgm:cxn modelId="{36C5A408-0160-4960-8BEA-1B6EF2CC1D69}" type="presOf" srcId="{E7BB55A2-B336-4D96-8F41-54CA144F5A49}" destId="{50B0695B-A213-4855-B212-A31136EAE148}" srcOrd="0" destOrd="0" presId="urn:microsoft.com/office/officeart/2005/8/layout/process3"/>
    <dgm:cxn modelId="{2E55B415-E7AE-4211-B345-DB395F2D3A2A}" type="presOf" srcId="{6961A819-83AD-4339-B4A5-B71D22C87C79}" destId="{7729360B-FDFB-481E-A543-520B70BFD210}" srcOrd="0" destOrd="0" presId="urn:microsoft.com/office/officeart/2005/8/layout/process3"/>
    <dgm:cxn modelId="{94C8461A-CC06-41FA-BD9C-1B53FBFD7EE1}" type="presOf" srcId="{DB6D3BC3-93F4-4D92-8E1B-7A76845549A9}" destId="{0350F97D-DE6C-4B2A-AAE3-920EBE59C46A}" srcOrd="0" destOrd="0" presId="urn:microsoft.com/office/officeart/2005/8/layout/process3"/>
    <dgm:cxn modelId="{3956781B-5A26-4B11-A244-1E531967F393}" srcId="{F259A0D0-A4D0-40AC-855B-C5EE8C1AB68C}" destId="{3BFE22F0-FE06-4085-8523-15CB8F66B8DD}" srcOrd="1" destOrd="0" parTransId="{F049FF41-5394-4A15-9DAF-4D805DD76515}" sibTransId="{DB6D3BC3-93F4-4D92-8E1B-7A76845549A9}"/>
    <dgm:cxn modelId="{57CEB12A-8D6A-4CD4-BC90-B755DAC0478A}" srcId="{F259A0D0-A4D0-40AC-855B-C5EE8C1AB68C}" destId="{E7BB55A2-B336-4D96-8F41-54CA144F5A49}" srcOrd="2" destOrd="0" parTransId="{66E91E90-6C79-415B-A4AE-902DC6E5B097}" sibTransId="{8821F66E-BDBF-4C77-8DF3-44066AB8091D}"/>
    <dgm:cxn modelId="{C3968A2E-FABA-4F6A-A516-86B9C0F9E8BD}" type="presOf" srcId="{3BFE22F0-FE06-4085-8523-15CB8F66B8DD}" destId="{6007F811-FAE9-441B-AB30-193E78B4364A}" srcOrd="1" destOrd="0" presId="urn:microsoft.com/office/officeart/2005/8/layout/process3"/>
    <dgm:cxn modelId="{59F4F851-DB99-49FF-BB9B-36E17883C31B}" type="presOf" srcId="{FA5AB7A2-8344-4E56-8977-977BCCE77C26}" destId="{2B1200DB-8001-451A-9300-064AA300C5DA}" srcOrd="0" destOrd="0" presId="urn:microsoft.com/office/officeart/2005/8/layout/process3"/>
    <dgm:cxn modelId="{DAF9F255-586F-4F37-95E0-C458775B19A2}" srcId="{E7BB55A2-B336-4D96-8F41-54CA144F5A49}" destId="{446CD04D-25C7-41D2-9889-667051414F5D}" srcOrd="0" destOrd="0" parTransId="{D52AB2C0-956F-4DD2-8BE4-D6EC24B1AC8A}" sibTransId="{D54EAB31-435E-4035-B643-27D99C88422D}"/>
    <dgm:cxn modelId="{10629F81-EEA6-44AD-AA04-5FC958E52C59}" type="presOf" srcId="{E134BD85-490F-463F-91CA-DA9524342974}" destId="{740BD144-6659-4897-B12B-9F57EB1BF0E1}" srcOrd="0" destOrd="0" presId="urn:microsoft.com/office/officeart/2005/8/layout/process3"/>
    <dgm:cxn modelId="{23014583-6ED2-4F39-B26B-7AAB166D6CC4}" srcId="{56A9CFFD-7B64-4686-8400-AF26EDA8AB28}" destId="{6961A819-83AD-4339-B4A5-B71D22C87C79}" srcOrd="0" destOrd="0" parTransId="{AEA3EB9A-0987-4FB9-A226-109C2F2D27BD}" sibTransId="{55BBFE13-EB1E-4F38-91E6-07A61D9B969A}"/>
    <dgm:cxn modelId="{71CA268B-4624-4A2D-8A3D-2F3ADD8E04B8}" type="presOf" srcId="{56A9CFFD-7B64-4686-8400-AF26EDA8AB28}" destId="{AAC9BA34-FFAD-42D5-9543-9A663CB50DBB}" srcOrd="0" destOrd="0" presId="urn:microsoft.com/office/officeart/2005/8/layout/process3"/>
    <dgm:cxn modelId="{23C1D78E-3608-4987-8578-CE0CBEF2703B}" type="presOf" srcId="{F259A0D0-A4D0-40AC-855B-C5EE8C1AB68C}" destId="{6C9EBD57-9179-43D5-B8CA-F5B26AAF605A}" srcOrd="0" destOrd="0" presId="urn:microsoft.com/office/officeart/2005/8/layout/process3"/>
    <dgm:cxn modelId="{570FED94-921A-4B32-84A5-93004EFCF66B}" srcId="{F259A0D0-A4D0-40AC-855B-C5EE8C1AB68C}" destId="{56A9CFFD-7B64-4686-8400-AF26EDA8AB28}" srcOrd="0" destOrd="0" parTransId="{A0361B44-E7EA-47DF-82B9-3A625EF192AD}" sibTransId="{E134BD85-490F-463F-91CA-DA9524342974}"/>
    <dgm:cxn modelId="{65B383A5-97DB-4EB1-9656-DBFBD871A479}" type="presOf" srcId="{446CD04D-25C7-41D2-9889-667051414F5D}" destId="{2A8A09CF-AD68-4706-AFBF-AA779DA66444}" srcOrd="0" destOrd="0" presId="urn:microsoft.com/office/officeart/2005/8/layout/process3"/>
    <dgm:cxn modelId="{1083C7AA-FF77-4CAC-9DDA-CBC3D3D76595}" srcId="{3BFE22F0-FE06-4085-8523-15CB8F66B8DD}" destId="{FA5AB7A2-8344-4E56-8977-977BCCE77C26}" srcOrd="0" destOrd="0" parTransId="{EE18E1A5-7356-4B82-B4A9-E5F6C4747300}" sibTransId="{5F34BEA3-EBE1-46C9-9BA2-B614C1363032}"/>
    <dgm:cxn modelId="{DE960BD3-906F-4A6A-B9F0-02ED548C3560}" type="presOf" srcId="{56A9CFFD-7B64-4686-8400-AF26EDA8AB28}" destId="{E4E83676-C8B7-4EC6-AAE6-CBA969592ADC}" srcOrd="1" destOrd="0" presId="urn:microsoft.com/office/officeart/2005/8/layout/process3"/>
    <dgm:cxn modelId="{DD6DE3D6-85A2-4B6F-9E80-9BF662DB24F7}" type="presOf" srcId="{3BFE22F0-FE06-4085-8523-15CB8F66B8DD}" destId="{61D1D772-1A1E-4D04-A133-BB4F324576EB}" srcOrd="0" destOrd="0" presId="urn:microsoft.com/office/officeart/2005/8/layout/process3"/>
    <dgm:cxn modelId="{0235FEDD-376E-4F6E-92C0-35CF4611F24E}" type="presOf" srcId="{DB6D3BC3-93F4-4D92-8E1B-7A76845549A9}" destId="{29B0BE46-7321-402D-9A10-1CF773382910}" srcOrd="1" destOrd="0" presId="urn:microsoft.com/office/officeart/2005/8/layout/process3"/>
    <dgm:cxn modelId="{AA93DCED-0C18-4DE5-996F-94D6056F548F}" type="presOf" srcId="{E134BD85-490F-463F-91CA-DA9524342974}" destId="{578FF1BC-F71D-42B3-B5FE-18FD7AE3B452}" srcOrd="1" destOrd="0" presId="urn:microsoft.com/office/officeart/2005/8/layout/process3"/>
    <dgm:cxn modelId="{0A7CCBA0-4202-4387-AF78-32B1BF56FDDD}" type="presParOf" srcId="{6C9EBD57-9179-43D5-B8CA-F5B26AAF605A}" destId="{A509E49F-BAEC-4746-9450-4852274F7A03}" srcOrd="0" destOrd="0" presId="urn:microsoft.com/office/officeart/2005/8/layout/process3"/>
    <dgm:cxn modelId="{6FC957D5-92EB-4482-A35D-0117C6D25CFB}" type="presParOf" srcId="{A509E49F-BAEC-4746-9450-4852274F7A03}" destId="{AAC9BA34-FFAD-42D5-9543-9A663CB50DBB}" srcOrd="0" destOrd="0" presId="urn:microsoft.com/office/officeart/2005/8/layout/process3"/>
    <dgm:cxn modelId="{6E4BA878-A6E9-458C-95FE-66480E21EA42}" type="presParOf" srcId="{A509E49F-BAEC-4746-9450-4852274F7A03}" destId="{E4E83676-C8B7-4EC6-AAE6-CBA969592ADC}" srcOrd="1" destOrd="0" presId="urn:microsoft.com/office/officeart/2005/8/layout/process3"/>
    <dgm:cxn modelId="{47D5F390-9726-4278-B10C-04A8918C10F3}" type="presParOf" srcId="{A509E49F-BAEC-4746-9450-4852274F7A03}" destId="{7729360B-FDFB-481E-A543-520B70BFD210}" srcOrd="2" destOrd="0" presId="urn:microsoft.com/office/officeart/2005/8/layout/process3"/>
    <dgm:cxn modelId="{AF2FEF87-B9EF-48A3-A4D0-4D26571F5507}" type="presParOf" srcId="{6C9EBD57-9179-43D5-B8CA-F5B26AAF605A}" destId="{740BD144-6659-4897-B12B-9F57EB1BF0E1}" srcOrd="1" destOrd="0" presId="urn:microsoft.com/office/officeart/2005/8/layout/process3"/>
    <dgm:cxn modelId="{4D1F34FC-C90B-4323-A1E8-6084C75C65C1}" type="presParOf" srcId="{740BD144-6659-4897-B12B-9F57EB1BF0E1}" destId="{578FF1BC-F71D-42B3-B5FE-18FD7AE3B452}" srcOrd="0" destOrd="0" presId="urn:microsoft.com/office/officeart/2005/8/layout/process3"/>
    <dgm:cxn modelId="{3A4B3144-8B00-4A94-92C8-6D0B9421F7DF}" type="presParOf" srcId="{6C9EBD57-9179-43D5-B8CA-F5B26AAF605A}" destId="{0904C63D-342D-4F67-B150-EE80EBBB5E6A}" srcOrd="2" destOrd="0" presId="urn:microsoft.com/office/officeart/2005/8/layout/process3"/>
    <dgm:cxn modelId="{E151B90C-2339-4E64-A5C8-604DB0636893}" type="presParOf" srcId="{0904C63D-342D-4F67-B150-EE80EBBB5E6A}" destId="{61D1D772-1A1E-4D04-A133-BB4F324576EB}" srcOrd="0" destOrd="0" presId="urn:microsoft.com/office/officeart/2005/8/layout/process3"/>
    <dgm:cxn modelId="{B88860B4-D489-4EF4-9238-8AD6DBF0223E}" type="presParOf" srcId="{0904C63D-342D-4F67-B150-EE80EBBB5E6A}" destId="{6007F811-FAE9-441B-AB30-193E78B4364A}" srcOrd="1" destOrd="0" presId="urn:microsoft.com/office/officeart/2005/8/layout/process3"/>
    <dgm:cxn modelId="{BBA5D817-7490-47B9-A492-6D1203F57621}" type="presParOf" srcId="{0904C63D-342D-4F67-B150-EE80EBBB5E6A}" destId="{2B1200DB-8001-451A-9300-064AA300C5DA}" srcOrd="2" destOrd="0" presId="urn:microsoft.com/office/officeart/2005/8/layout/process3"/>
    <dgm:cxn modelId="{A6B627DF-6140-45F3-B8FD-DBF820534A8E}" type="presParOf" srcId="{6C9EBD57-9179-43D5-B8CA-F5B26AAF605A}" destId="{0350F97D-DE6C-4B2A-AAE3-920EBE59C46A}" srcOrd="3" destOrd="0" presId="urn:microsoft.com/office/officeart/2005/8/layout/process3"/>
    <dgm:cxn modelId="{5D1F5E12-C903-4086-94CD-BEFADB95EBC6}" type="presParOf" srcId="{0350F97D-DE6C-4B2A-AAE3-920EBE59C46A}" destId="{29B0BE46-7321-402D-9A10-1CF773382910}" srcOrd="0" destOrd="0" presId="urn:microsoft.com/office/officeart/2005/8/layout/process3"/>
    <dgm:cxn modelId="{A3EF41FD-98A0-43C5-BD4C-50E5E86EC03F}" type="presParOf" srcId="{6C9EBD57-9179-43D5-B8CA-F5B26AAF605A}" destId="{E790FE7E-692E-4378-9953-A7C91E78A5DA}" srcOrd="4" destOrd="0" presId="urn:microsoft.com/office/officeart/2005/8/layout/process3"/>
    <dgm:cxn modelId="{FFBD45FB-ACB1-447C-AF19-6D24EF026A39}" type="presParOf" srcId="{E790FE7E-692E-4378-9953-A7C91E78A5DA}" destId="{50B0695B-A213-4855-B212-A31136EAE148}" srcOrd="0" destOrd="0" presId="urn:microsoft.com/office/officeart/2005/8/layout/process3"/>
    <dgm:cxn modelId="{F1822F10-9B89-4735-9389-A3CF96B9B4AD}" type="presParOf" srcId="{E790FE7E-692E-4378-9953-A7C91E78A5DA}" destId="{0F3FE30F-7161-4843-81B0-0A460F5B1946}" srcOrd="1" destOrd="0" presId="urn:microsoft.com/office/officeart/2005/8/layout/process3"/>
    <dgm:cxn modelId="{513F4D8D-5D4C-4304-ACCD-13761EBBF284}" type="presParOf" srcId="{E790FE7E-692E-4378-9953-A7C91E78A5DA}" destId="{2A8A09CF-AD68-4706-AFBF-AA779DA66444}"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068E614-9844-4780-8F37-26EE3C72A5BD}"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313B1CEB-F22E-4375-9735-F19104CC3089}">
      <dgm:prSet phldrT="[Text]" custT="1"/>
      <dgm:spPr/>
      <dgm:t>
        <a:bodyPr/>
        <a:lstStyle/>
        <a:p>
          <a:r>
            <a:rPr lang="en-GB" sz="2400" dirty="0" err="1">
              <a:effectLst>
                <a:outerShdw blurRad="38100" dist="38100" dir="2700000" algn="tl">
                  <a:srgbClr val="000000">
                    <a:alpha val="43137"/>
                  </a:srgbClr>
                </a:outerShdw>
              </a:effectLst>
            </a:rPr>
            <a:t>Nustatykite</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pagrindinę</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rašymo</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grupę</a:t>
          </a:r>
          <a:r>
            <a:rPr lang="en-GB" sz="2400" dirty="0">
              <a:effectLst>
                <a:outerShdw blurRad="38100" dist="38100" dir="2700000" algn="tl">
                  <a:srgbClr val="000000">
                    <a:alpha val="43137"/>
                  </a:srgbClr>
                </a:outerShdw>
              </a:effectLst>
            </a:rPr>
            <a:t> (2-3 </a:t>
          </a:r>
          <a:r>
            <a:rPr lang="en-GB" sz="2400" dirty="0" err="1">
              <a:effectLst>
                <a:outerShdw blurRad="38100" dist="38100" dir="2700000" algn="tl">
                  <a:srgbClr val="000000">
                    <a:alpha val="43137"/>
                  </a:srgbClr>
                </a:outerShdw>
              </a:effectLst>
            </a:rPr>
            <a:t>rašytojai</a:t>
          </a:r>
          <a:r>
            <a:rPr lang="en-GB" sz="2400" dirty="0">
              <a:effectLst>
                <a:outerShdw blurRad="38100" dist="38100" dir="2700000" algn="tl">
                  <a:srgbClr val="000000">
                    <a:alpha val="43137"/>
                  </a:srgbClr>
                </a:outerShdw>
              </a:effectLst>
            </a:rPr>
            <a:t>)</a:t>
          </a:r>
          <a:endParaRPr lang="en-ZA" sz="2400" dirty="0">
            <a:effectLst>
              <a:outerShdw blurRad="38100" dist="38100" dir="2700000" algn="tl">
                <a:srgbClr val="000000">
                  <a:alpha val="43137"/>
                </a:srgbClr>
              </a:outerShdw>
            </a:effectLst>
          </a:endParaRPr>
        </a:p>
      </dgm:t>
    </dgm:pt>
    <dgm:pt modelId="{0619C806-009D-436F-9A38-FE1C261F0EFA}" type="parTrans" cxnId="{E19E6CCD-404D-4D8F-BF33-956C687CB344}">
      <dgm:prSet/>
      <dgm:spPr/>
      <dgm:t>
        <a:bodyPr/>
        <a:lstStyle/>
        <a:p>
          <a:endParaRPr lang="en-ZA"/>
        </a:p>
      </dgm:t>
    </dgm:pt>
    <dgm:pt modelId="{D062D611-A6F5-4DD0-895B-015692F4957D}" type="sibTrans" cxnId="{E19E6CCD-404D-4D8F-BF33-956C687CB344}">
      <dgm:prSet/>
      <dgm:spPr/>
      <dgm:t>
        <a:bodyPr/>
        <a:lstStyle/>
        <a:p>
          <a:endParaRPr lang="en-ZA"/>
        </a:p>
      </dgm:t>
    </dgm:pt>
    <dgm:pt modelId="{A69A19B9-4C23-42C8-B0ED-D813ADE6E33B}">
      <dgm:prSet custT="1"/>
      <dgm:spPr/>
      <dgm:t>
        <a:bodyPr/>
        <a:lstStyle/>
        <a:p>
          <a:r>
            <a:rPr lang="en-GB" sz="2400" dirty="0" err="1">
              <a:effectLst>
                <a:outerShdw blurRad="38100" dist="38100" dir="2700000" algn="tl">
                  <a:srgbClr val="000000">
                    <a:alpha val="43137"/>
                  </a:srgbClr>
                </a:outerShdw>
              </a:effectLst>
            </a:rPr>
            <a:t>Nustatykite</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auditoriją</a:t>
          </a:r>
          <a:endParaRPr lang="en-ZA" sz="2400" dirty="0">
            <a:effectLst>
              <a:outerShdw blurRad="38100" dist="38100" dir="2700000" algn="tl">
                <a:srgbClr val="000000">
                  <a:alpha val="43137"/>
                </a:srgbClr>
              </a:outerShdw>
            </a:effectLst>
          </a:endParaRPr>
        </a:p>
      </dgm:t>
    </dgm:pt>
    <dgm:pt modelId="{1B6B448F-C5ED-4364-A690-08340FA5DAAC}" type="parTrans" cxnId="{68FE121E-2164-42EB-A4D7-8D12F5D67650}">
      <dgm:prSet/>
      <dgm:spPr/>
      <dgm:t>
        <a:bodyPr/>
        <a:lstStyle/>
        <a:p>
          <a:endParaRPr lang="en-ZA"/>
        </a:p>
      </dgm:t>
    </dgm:pt>
    <dgm:pt modelId="{A10DE2EA-C8FB-4968-BF99-4943D37F5EF0}" type="sibTrans" cxnId="{68FE121E-2164-42EB-A4D7-8D12F5D67650}">
      <dgm:prSet/>
      <dgm:spPr/>
      <dgm:t>
        <a:bodyPr/>
        <a:lstStyle/>
        <a:p>
          <a:endParaRPr lang="en-ZA"/>
        </a:p>
      </dgm:t>
    </dgm:pt>
    <dgm:pt modelId="{FF584CF0-101F-4AE9-81E6-A7D91B46426B}">
      <dgm:prSet custT="1"/>
      <dgm:spPr/>
      <dgm:t>
        <a:bodyPr/>
        <a:lstStyle/>
        <a:p>
          <a:r>
            <a:rPr lang="en-GB" sz="2400" dirty="0" err="1">
              <a:effectLst>
                <a:outerShdw blurRad="38100" dist="38100" dir="2700000" algn="tl">
                  <a:srgbClr val="000000">
                    <a:alpha val="43137"/>
                  </a:srgbClr>
                </a:outerShdw>
              </a:effectLst>
            </a:rPr>
            <a:t>Surinkite</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informaciją</a:t>
          </a:r>
          <a:endParaRPr lang="en-ZA" sz="2400" dirty="0">
            <a:effectLst>
              <a:outerShdw blurRad="38100" dist="38100" dir="2700000" algn="tl">
                <a:srgbClr val="000000">
                  <a:alpha val="43137"/>
                </a:srgbClr>
              </a:outerShdw>
            </a:effectLst>
          </a:endParaRPr>
        </a:p>
      </dgm:t>
    </dgm:pt>
    <dgm:pt modelId="{C9C52B6D-D529-471C-9813-92C819A24BB1}" type="parTrans" cxnId="{32345AFC-C9A2-4136-8059-6DF20B10C269}">
      <dgm:prSet/>
      <dgm:spPr/>
      <dgm:t>
        <a:bodyPr/>
        <a:lstStyle/>
        <a:p>
          <a:endParaRPr lang="en-ZA"/>
        </a:p>
      </dgm:t>
    </dgm:pt>
    <dgm:pt modelId="{805A7B29-ED95-4AFD-B2C3-86FD65AD9889}" type="sibTrans" cxnId="{32345AFC-C9A2-4136-8059-6DF20B10C269}">
      <dgm:prSet/>
      <dgm:spPr/>
      <dgm:t>
        <a:bodyPr/>
        <a:lstStyle/>
        <a:p>
          <a:endParaRPr lang="en-ZA"/>
        </a:p>
      </dgm:t>
    </dgm:pt>
    <dgm:pt modelId="{665010C5-FDA5-45CC-8B2E-109F5BCCB7D7}">
      <dgm:prSet custT="1"/>
      <dgm:spPr/>
      <dgm:t>
        <a:bodyPr/>
        <a:lstStyle/>
        <a:p>
          <a:r>
            <a:rPr lang="en-GB" sz="2400" dirty="0" err="1">
              <a:effectLst>
                <a:outerShdw blurRad="38100" dist="38100" dir="2700000" algn="tl">
                  <a:srgbClr val="000000">
                    <a:alpha val="43137"/>
                  </a:srgbClr>
                </a:outerShdw>
              </a:effectLst>
            </a:rPr>
            <a:t>Pateikite</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argumentus</a:t>
          </a:r>
          <a:endParaRPr lang="en-ZA" sz="2400" dirty="0">
            <a:effectLst>
              <a:outerShdw blurRad="38100" dist="38100" dir="2700000" algn="tl">
                <a:srgbClr val="000000">
                  <a:alpha val="43137"/>
                </a:srgbClr>
              </a:outerShdw>
            </a:effectLst>
          </a:endParaRPr>
        </a:p>
      </dgm:t>
    </dgm:pt>
    <dgm:pt modelId="{9746EA75-DE0E-4C56-AE85-BADF3338CA2A}" type="parTrans" cxnId="{4BDD0645-979D-40B8-802B-B1DA4FE6926A}">
      <dgm:prSet/>
      <dgm:spPr/>
      <dgm:t>
        <a:bodyPr/>
        <a:lstStyle/>
        <a:p>
          <a:endParaRPr lang="en-ZA"/>
        </a:p>
      </dgm:t>
    </dgm:pt>
    <dgm:pt modelId="{C91758F5-DF92-46C8-8DBA-D85E62F2CDE5}" type="sibTrans" cxnId="{4BDD0645-979D-40B8-802B-B1DA4FE6926A}">
      <dgm:prSet/>
      <dgm:spPr/>
      <dgm:t>
        <a:bodyPr/>
        <a:lstStyle/>
        <a:p>
          <a:endParaRPr lang="en-ZA"/>
        </a:p>
      </dgm:t>
    </dgm:pt>
    <dgm:pt modelId="{514D1B8A-E8CB-4060-85A6-0CF358B79327}">
      <dgm:prSet custT="1"/>
      <dgm:spPr/>
      <dgm:t>
        <a:bodyPr/>
        <a:lstStyle/>
        <a:p>
          <a:r>
            <a:rPr lang="en-GB" sz="2400" dirty="0" err="1">
              <a:effectLst>
                <a:outerShdw blurRad="38100" dist="38100" dir="2700000" algn="tl">
                  <a:srgbClr val="000000">
                    <a:alpha val="43137"/>
                  </a:srgbClr>
                </a:outerShdw>
              </a:effectLst>
            </a:rPr>
            <a:t>Surinkite</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visą</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informaciją</a:t>
          </a:r>
          <a:endParaRPr lang="en-ZA" sz="2400" dirty="0">
            <a:effectLst>
              <a:outerShdw blurRad="38100" dist="38100" dir="2700000" algn="tl">
                <a:srgbClr val="000000">
                  <a:alpha val="43137"/>
                </a:srgbClr>
              </a:outerShdw>
            </a:effectLst>
          </a:endParaRPr>
        </a:p>
      </dgm:t>
    </dgm:pt>
    <dgm:pt modelId="{F9C083AB-1AEE-4B75-AA0C-21AF716FCF57}" type="parTrans" cxnId="{AC6CBE7D-4672-49A7-B95F-79CA63820C38}">
      <dgm:prSet/>
      <dgm:spPr/>
      <dgm:t>
        <a:bodyPr/>
        <a:lstStyle/>
        <a:p>
          <a:endParaRPr lang="en-ZA"/>
        </a:p>
      </dgm:t>
    </dgm:pt>
    <dgm:pt modelId="{AA483DE7-F1A2-4934-9690-EF48A6A24CD0}" type="sibTrans" cxnId="{AC6CBE7D-4672-49A7-B95F-79CA63820C38}">
      <dgm:prSet/>
      <dgm:spPr/>
      <dgm:t>
        <a:bodyPr/>
        <a:lstStyle/>
        <a:p>
          <a:endParaRPr lang="en-ZA"/>
        </a:p>
      </dgm:t>
    </dgm:pt>
    <dgm:pt modelId="{53AD77F3-FA83-4477-9791-C1D3163691CF}">
      <dgm:prSet custT="1"/>
      <dgm:spPr/>
      <dgm:t>
        <a:bodyPr/>
        <a:lstStyle/>
        <a:p>
          <a:r>
            <a:rPr lang="en-GB" sz="2400" dirty="0" err="1">
              <a:effectLst>
                <a:outerShdw blurRad="38100" dist="38100" dir="2700000" algn="tl">
                  <a:srgbClr val="000000">
                    <a:alpha val="43137"/>
                  </a:srgbClr>
                </a:outerShdw>
              </a:effectLst>
            </a:rPr>
            <a:t>Pasidalykite</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projektu</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su</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savo</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komanda</a:t>
          </a:r>
          <a:endParaRPr lang="en-ZA" sz="2400" dirty="0">
            <a:effectLst>
              <a:outerShdw blurRad="38100" dist="38100" dir="2700000" algn="tl">
                <a:srgbClr val="000000">
                  <a:alpha val="43137"/>
                </a:srgbClr>
              </a:outerShdw>
            </a:effectLst>
          </a:endParaRPr>
        </a:p>
      </dgm:t>
    </dgm:pt>
    <dgm:pt modelId="{C74E9D3A-A59D-48FA-A02A-AF085EBB4CE5}" type="parTrans" cxnId="{3D6A5327-5BA1-44BC-86F4-8D6905F46934}">
      <dgm:prSet/>
      <dgm:spPr/>
      <dgm:t>
        <a:bodyPr/>
        <a:lstStyle/>
        <a:p>
          <a:endParaRPr lang="en-ZA"/>
        </a:p>
      </dgm:t>
    </dgm:pt>
    <dgm:pt modelId="{3A1B4869-F4C3-4F84-AA77-186405CAEEF3}" type="sibTrans" cxnId="{3D6A5327-5BA1-44BC-86F4-8D6905F46934}">
      <dgm:prSet/>
      <dgm:spPr/>
      <dgm:t>
        <a:bodyPr/>
        <a:lstStyle/>
        <a:p>
          <a:endParaRPr lang="en-ZA"/>
        </a:p>
      </dgm:t>
    </dgm:pt>
    <dgm:pt modelId="{D27A2525-40B9-46CE-B3DA-A383171FC9F9}">
      <dgm:prSet custT="1"/>
      <dgm:spPr/>
      <dgm:t>
        <a:bodyPr/>
        <a:lstStyle/>
        <a:p>
          <a:r>
            <a:rPr lang="lt-LT" sz="2400" dirty="0">
              <a:effectLst>
                <a:outerShdw blurRad="38100" dist="38100" dir="2700000" algn="tl">
                  <a:srgbClr val="000000">
                    <a:alpha val="43137"/>
                  </a:srgbClr>
                </a:outerShdw>
              </a:effectLst>
            </a:rPr>
            <a:t>Atvejo aprašymo pakuotė</a:t>
          </a:r>
          <a:endParaRPr lang="en-ZA" sz="2400" dirty="0">
            <a:effectLst>
              <a:outerShdw blurRad="38100" dist="38100" dir="2700000" algn="tl">
                <a:srgbClr val="000000">
                  <a:alpha val="43137"/>
                </a:srgbClr>
              </a:outerShdw>
            </a:effectLst>
          </a:endParaRPr>
        </a:p>
      </dgm:t>
    </dgm:pt>
    <dgm:pt modelId="{53402079-B3EB-43ED-BA25-08B5E2020271}" type="parTrans" cxnId="{281AD149-C382-4C69-9FE2-5840C5E100C2}">
      <dgm:prSet/>
      <dgm:spPr/>
      <dgm:t>
        <a:bodyPr/>
        <a:lstStyle/>
        <a:p>
          <a:endParaRPr lang="en-ZA"/>
        </a:p>
      </dgm:t>
    </dgm:pt>
    <dgm:pt modelId="{32BC81FB-AD7E-4D15-85FD-8C0AB32B3B84}" type="sibTrans" cxnId="{281AD149-C382-4C69-9FE2-5840C5E100C2}">
      <dgm:prSet/>
      <dgm:spPr/>
      <dgm:t>
        <a:bodyPr/>
        <a:lstStyle/>
        <a:p>
          <a:endParaRPr lang="en-ZA"/>
        </a:p>
      </dgm:t>
    </dgm:pt>
    <dgm:pt modelId="{77FC5628-BF53-424D-916C-B9B020901F76}">
      <dgm:prSet custT="1"/>
      <dgm:spPr/>
      <dgm:t>
        <a:bodyPr/>
        <a:lstStyle/>
        <a:p>
          <a:r>
            <a:rPr lang="en-GB" sz="2400" dirty="0" err="1">
              <a:effectLst>
                <a:outerShdw blurRad="38100" dist="38100" dir="2700000" algn="tl">
                  <a:srgbClr val="000000">
                    <a:alpha val="43137"/>
                  </a:srgbClr>
                </a:outerShdw>
              </a:effectLst>
            </a:rPr>
            <a:t>Pasidalinkite</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su</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donorais</a:t>
          </a:r>
          <a:endParaRPr lang="en-ZA" sz="2400" dirty="0">
            <a:effectLst>
              <a:outerShdw blurRad="38100" dist="38100" dir="2700000" algn="tl">
                <a:srgbClr val="000000">
                  <a:alpha val="43137"/>
                </a:srgbClr>
              </a:outerShdw>
            </a:effectLst>
          </a:endParaRPr>
        </a:p>
      </dgm:t>
    </dgm:pt>
    <dgm:pt modelId="{9A94CCE2-FD7B-4269-8512-9860AA7FDF2E}" type="parTrans" cxnId="{9FEBBB75-138A-4E85-91D3-1823ACD65AE0}">
      <dgm:prSet/>
      <dgm:spPr/>
      <dgm:t>
        <a:bodyPr/>
        <a:lstStyle/>
        <a:p>
          <a:endParaRPr lang="en-ZA"/>
        </a:p>
      </dgm:t>
    </dgm:pt>
    <dgm:pt modelId="{4A6B2BBA-CB6E-40E0-999F-C6D2C48D8CC1}" type="sibTrans" cxnId="{9FEBBB75-138A-4E85-91D3-1823ACD65AE0}">
      <dgm:prSet/>
      <dgm:spPr/>
      <dgm:t>
        <a:bodyPr/>
        <a:lstStyle/>
        <a:p>
          <a:endParaRPr lang="en-ZA"/>
        </a:p>
      </dgm:t>
    </dgm:pt>
    <dgm:pt modelId="{969C2E1A-F37F-480A-BEAB-0A367DF7F6C0}" type="pres">
      <dgm:prSet presAssocID="{4068E614-9844-4780-8F37-26EE3C72A5BD}" presName="diagram" presStyleCnt="0">
        <dgm:presLayoutVars>
          <dgm:dir/>
          <dgm:resizeHandles val="exact"/>
        </dgm:presLayoutVars>
      </dgm:prSet>
      <dgm:spPr/>
    </dgm:pt>
    <dgm:pt modelId="{9B890CB3-92C3-4623-AD95-5D69FE48066B}" type="pres">
      <dgm:prSet presAssocID="{313B1CEB-F22E-4375-9735-F19104CC3089}" presName="node" presStyleLbl="node1" presStyleIdx="0" presStyleCnt="8">
        <dgm:presLayoutVars>
          <dgm:bulletEnabled val="1"/>
        </dgm:presLayoutVars>
      </dgm:prSet>
      <dgm:spPr/>
    </dgm:pt>
    <dgm:pt modelId="{73861C20-ED4C-4239-83E3-5DB5A34B70B2}" type="pres">
      <dgm:prSet presAssocID="{D062D611-A6F5-4DD0-895B-015692F4957D}" presName="sibTrans" presStyleCnt="0"/>
      <dgm:spPr/>
    </dgm:pt>
    <dgm:pt modelId="{598910D5-92C3-4418-A17A-0F4E121A2B02}" type="pres">
      <dgm:prSet presAssocID="{A69A19B9-4C23-42C8-B0ED-D813ADE6E33B}" presName="node" presStyleLbl="node1" presStyleIdx="1" presStyleCnt="8">
        <dgm:presLayoutVars>
          <dgm:bulletEnabled val="1"/>
        </dgm:presLayoutVars>
      </dgm:prSet>
      <dgm:spPr/>
    </dgm:pt>
    <dgm:pt modelId="{363DD6AD-32E5-42C1-9F87-903E5C86F138}" type="pres">
      <dgm:prSet presAssocID="{A10DE2EA-C8FB-4968-BF99-4943D37F5EF0}" presName="sibTrans" presStyleCnt="0"/>
      <dgm:spPr/>
    </dgm:pt>
    <dgm:pt modelId="{8A84D2A5-E7EC-454D-92D6-60614B4E562D}" type="pres">
      <dgm:prSet presAssocID="{FF584CF0-101F-4AE9-81E6-A7D91B46426B}" presName="node" presStyleLbl="node1" presStyleIdx="2" presStyleCnt="8">
        <dgm:presLayoutVars>
          <dgm:bulletEnabled val="1"/>
        </dgm:presLayoutVars>
      </dgm:prSet>
      <dgm:spPr/>
    </dgm:pt>
    <dgm:pt modelId="{AB74C9AE-7165-4EE5-9629-07D5A4A712EE}" type="pres">
      <dgm:prSet presAssocID="{805A7B29-ED95-4AFD-B2C3-86FD65AD9889}" presName="sibTrans" presStyleCnt="0"/>
      <dgm:spPr/>
    </dgm:pt>
    <dgm:pt modelId="{2D671174-12E8-4958-A868-A44676163B47}" type="pres">
      <dgm:prSet presAssocID="{665010C5-FDA5-45CC-8B2E-109F5BCCB7D7}" presName="node" presStyleLbl="node1" presStyleIdx="3" presStyleCnt="8">
        <dgm:presLayoutVars>
          <dgm:bulletEnabled val="1"/>
        </dgm:presLayoutVars>
      </dgm:prSet>
      <dgm:spPr/>
    </dgm:pt>
    <dgm:pt modelId="{671CDFBA-C24C-4373-90C0-9352FF8B3AF5}" type="pres">
      <dgm:prSet presAssocID="{C91758F5-DF92-46C8-8DBA-D85E62F2CDE5}" presName="sibTrans" presStyleCnt="0"/>
      <dgm:spPr/>
    </dgm:pt>
    <dgm:pt modelId="{F83331B4-99F0-4BDF-A2EA-5C80E04E6D17}" type="pres">
      <dgm:prSet presAssocID="{514D1B8A-E8CB-4060-85A6-0CF358B79327}" presName="node" presStyleLbl="node1" presStyleIdx="4" presStyleCnt="8">
        <dgm:presLayoutVars>
          <dgm:bulletEnabled val="1"/>
        </dgm:presLayoutVars>
      </dgm:prSet>
      <dgm:spPr/>
    </dgm:pt>
    <dgm:pt modelId="{D1EC540F-BFD9-4DB9-8ADA-EC8F3F94A978}" type="pres">
      <dgm:prSet presAssocID="{AA483DE7-F1A2-4934-9690-EF48A6A24CD0}" presName="sibTrans" presStyleCnt="0"/>
      <dgm:spPr/>
    </dgm:pt>
    <dgm:pt modelId="{1D9096BC-91CA-4810-9C2B-E7C5BC55BB87}" type="pres">
      <dgm:prSet presAssocID="{53AD77F3-FA83-4477-9791-C1D3163691CF}" presName="node" presStyleLbl="node1" presStyleIdx="5" presStyleCnt="8">
        <dgm:presLayoutVars>
          <dgm:bulletEnabled val="1"/>
        </dgm:presLayoutVars>
      </dgm:prSet>
      <dgm:spPr/>
    </dgm:pt>
    <dgm:pt modelId="{AE43FCB1-EB85-4195-B7D2-A5F464025987}" type="pres">
      <dgm:prSet presAssocID="{3A1B4869-F4C3-4F84-AA77-186405CAEEF3}" presName="sibTrans" presStyleCnt="0"/>
      <dgm:spPr/>
    </dgm:pt>
    <dgm:pt modelId="{5D4460A3-5120-493C-A3AD-FDCDF0F46F55}" type="pres">
      <dgm:prSet presAssocID="{D27A2525-40B9-46CE-B3DA-A383171FC9F9}" presName="node" presStyleLbl="node1" presStyleIdx="6" presStyleCnt="8">
        <dgm:presLayoutVars>
          <dgm:bulletEnabled val="1"/>
        </dgm:presLayoutVars>
      </dgm:prSet>
      <dgm:spPr/>
    </dgm:pt>
    <dgm:pt modelId="{9D697650-186E-45FC-96D3-2BFDB3A1E3E5}" type="pres">
      <dgm:prSet presAssocID="{32BC81FB-AD7E-4D15-85FD-8C0AB32B3B84}" presName="sibTrans" presStyleCnt="0"/>
      <dgm:spPr/>
    </dgm:pt>
    <dgm:pt modelId="{57CBB7CE-E30A-43D0-BA42-D00A7F077DD0}" type="pres">
      <dgm:prSet presAssocID="{77FC5628-BF53-424D-916C-B9B020901F76}" presName="node" presStyleLbl="node1" presStyleIdx="7" presStyleCnt="8">
        <dgm:presLayoutVars>
          <dgm:bulletEnabled val="1"/>
        </dgm:presLayoutVars>
      </dgm:prSet>
      <dgm:spPr/>
    </dgm:pt>
  </dgm:ptLst>
  <dgm:cxnLst>
    <dgm:cxn modelId="{93AD680E-E665-4346-AB74-266289C90A97}" type="presOf" srcId="{4068E614-9844-4780-8F37-26EE3C72A5BD}" destId="{969C2E1A-F37F-480A-BEAB-0A367DF7F6C0}" srcOrd="0" destOrd="0" presId="urn:microsoft.com/office/officeart/2005/8/layout/default"/>
    <dgm:cxn modelId="{68FE121E-2164-42EB-A4D7-8D12F5D67650}" srcId="{4068E614-9844-4780-8F37-26EE3C72A5BD}" destId="{A69A19B9-4C23-42C8-B0ED-D813ADE6E33B}" srcOrd="1" destOrd="0" parTransId="{1B6B448F-C5ED-4364-A690-08340FA5DAAC}" sibTransId="{A10DE2EA-C8FB-4968-BF99-4943D37F5EF0}"/>
    <dgm:cxn modelId="{3D6A5327-5BA1-44BC-86F4-8D6905F46934}" srcId="{4068E614-9844-4780-8F37-26EE3C72A5BD}" destId="{53AD77F3-FA83-4477-9791-C1D3163691CF}" srcOrd="5" destOrd="0" parTransId="{C74E9D3A-A59D-48FA-A02A-AF085EBB4CE5}" sibTransId="{3A1B4869-F4C3-4F84-AA77-186405CAEEF3}"/>
    <dgm:cxn modelId="{6FA5302C-3FE8-4609-8537-3C44F4004A23}" type="presOf" srcId="{D27A2525-40B9-46CE-B3DA-A383171FC9F9}" destId="{5D4460A3-5120-493C-A3AD-FDCDF0F46F55}" srcOrd="0" destOrd="0" presId="urn:microsoft.com/office/officeart/2005/8/layout/default"/>
    <dgm:cxn modelId="{4BDD0645-979D-40B8-802B-B1DA4FE6926A}" srcId="{4068E614-9844-4780-8F37-26EE3C72A5BD}" destId="{665010C5-FDA5-45CC-8B2E-109F5BCCB7D7}" srcOrd="3" destOrd="0" parTransId="{9746EA75-DE0E-4C56-AE85-BADF3338CA2A}" sibTransId="{C91758F5-DF92-46C8-8DBA-D85E62F2CDE5}"/>
    <dgm:cxn modelId="{281AD149-C382-4C69-9FE2-5840C5E100C2}" srcId="{4068E614-9844-4780-8F37-26EE3C72A5BD}" destId="{D27A2525-40B9-46CE-B3DA-A383171FC9F9}" srcOrd="6" destOrd="0" parTransId="{53402079-B3EB-43ED-BA25-08B5E2020271}" sibTransId="{32BC81FB-AD7E-4D15-85FD-8C0AB32B3B84}"/>
    <dgm:cxn modelId="{5F49CC65-6365-43A5-A3F1-81F41DAC339A}" type="presOf" srcId="{313B1CEB-F22E-4375-9735-F19104CC3089}" destId="{9B890CB3-92C3-4623-AD95-5D69FE48066B}" srcOrd="0" destOrd="0" presId="urn:microsoft.com/office/officeart/2005/8/layout/default"/>
    <dgm:cxn modelId="{9FEBBB75-138A-4E85-91D3-1823ACD65AE0}" srcId="{4068E614-9844-4780-8F37-26EE3C72A5BD}" destId="{77FC5628-BF53-424D-916C-B9B020901F76}" srcOrd="7" destOrd="0" parTransId="{9A94CCE2-FD7B-4269-8512-9860AA7FDF2E}" sibTransId="{4A6B2BBA-CB6E-40E0-999F-C6D2C48D8CC1}"/>
    <dgm:cxn modelId="{78AB967B-654C-4201-96DF-914C32F6505E}" type="presOf" srcId="{A69A19B9-4C23-42C8-B0ED-D813ADE6E33B}" destId="{598910D5-92C3-4418-A17A-0F4E121A2B02}" srcOrd="0" destOrd="0" presId="urn:microsoft.com/office/officeart/2005/8/layout/default"/>
    <dgm:cxn modelId="{AC6CBE7D-4672-49A7-B95F-79CA63820C38}" srcId="{4068E614-9844-4780-8F37-26EE3C72A5BD}" destId="{514D1B8A-E8CB-4060-85A6-0CF358B79327}" srcOrd="4" destOrd="0" parTransId="{F9C083AB-1AEE-4B75-AA0C-21AF716FCF57}" sibTransId="{AA483DE7-F1A2-4934-9690-EF48A6A24CD0}"/>
    <dgm:cxn modelId="{7F515C83-328D-4B2F-8602-0AB05E2B805F}" type="presOf" srcId="{77FC5628-BF53-424D-916C-B9B020901F76}" destId="{57CBB7CE-E30A-43D0-BA42-D00A7F077DD0}" srcOrd="0" destOrd="0" presId="urn:microsoft.com/office/officeart/2005/8/layout/default"/>
    <dgm:cxn modelId="{CE2F0E8A-4B3B-48DF-9CEB-0786C337C6B9}" type="presOf" srcId="{665010C5-FDA5-45CC-8B2E-109F5BCCB7D7}" destId="{2D671174-12E8-4958-A868-A44676163B47}" srcOrd="0" destOrd="0" presId="urn:microsoft.com/office/officeart/2005/8/layout/default"/>
    <dgm:cxn modelId="{E19E6CCD-404D-4D8F-BF33-956C687CB344}" srcId="{4068E614-9844-4780-8F37-26EE3C72A5BD}" destId="{313B1CEB-F22E-4375-9735-F19104CC3089}" srcOrd="0" destOrd="0" parTransId="{0619C806-009D-436F-9A38-FE1C261F0EFA}" sibTransId="{D062D611-A6F5-4DD0-895B-015692F4957D}"/>
    <dgm:cxn modelId="{284CECE0-D715-4393-95A0-5906DC9DF979}" type="presOf" srcId="{FF584CF0-101F-4AE9-81E6-A7D91B46426B}" destId="{8A84D2A5-E7EC-454D-92D6-60614B4E562D}" srcOrd="0" destOrd="0" presId="urn:microsoft.com/office/officeart/2005/8/layout/default"/>
    <dgm:cxn modelId="{5BCE05E9-5E3F-4555-9916-A5AEF8E05FC6}" type="presOf" srcId="{514D1B8A-E8CB-4060-85A6-0CF358B79327}" destId="{F83331B4-99F0-4BDF-A2EA-5C80E04E6D17}" srcOrd="0" destOrd="0" presId="urn:microsoft.com/office/officeart/2005/8/layout/default"/>
    <dgm:cxn modelId="{32345AFC-C9A2-4136-8059-6DF20B10C269}" srcId="{4068E614-9844-4780-8F37-26EE3C72A5BD}" destId="{FF584CF0-101F-4AE9-81E6-A7D91B46426B}" srcOrd="2" destOrd="0" parTransId="{C9C52B6D-D529-471C-9813-92C819A24BB1}" sibTransId="{805A7B29-ED95-4AFD-B2C3-86FD65AD9889}"/>
    <dgm:cxn modelId="{532A7BFC-DEBA-4E1A-A404-A587A0DB0107}" type="presOf" srcId="{53AD77F3-FA83-4477-9791-C1D3163691CF}" destId="{1D9096BC-91CA-4810-9C2B-E7C5BC55BB87}" srcOrd="0" destOrd="0" presId="urn:microsoft.com/office/officeart/2005/8/layout/default"/>
    <dgm:cxn modelId="{FB1908B7-7ADA-4D7E-8A57-E06D364DD732}" type="presParOf" srcId="{969C2E1A-F37F-480A-BEAB-0A367DF7F6C0}" destId="{9B890CB3-92C3-4623-AD95-5D69FE48066B}" srcOrd="0" destOrd="0" presId="urn:microsoft.com/office/officeart/2005/8/layout/default"/>
    <dgm:cxn modelId="{2E7019D4-21F0-47FF-962B-0FFAFEEA0A62}" type="presParOf" srcId="{969C2E1A-F37F-480A-BEAB-0A367DF7F6C0}" destId="{73861C20-ED4C-4239-83E3-5DB5A34B70B2}" srcOrd="1" destOrd="0" presId="urn:microsoft.com/office/officeart/2005/8/layout/default"/>
    <dgm:cxn modelId="{42BB372F-3BB6-4F1A-A9DB-9BBE13960F86}" type="presParOf" srcId="{969C2E1A-F37F-480A-BEAB-0A367DF7F6C0}" destId="{598910D5-92C3-4418-A17A-0F4E121A2B02}" srcOrd="2" destOrd="0" presId="urn:microsoft.com/office/officeart/2005/8/layout/default"/>
    <dgm:cxn modelId="{BCEDE2AA-F9E9-41C8-B756-590ABBD7E893}" type="presParOf" srcId="{969C2E1A-F37F-480A-BEAB-0A367DF7F6C0}" destId="{363DD6AD-32E5-42C1-9F87-903E5C86F138}" srcOrd="3" destOrd="0" presId="urn:microsoft.com/office/officeart/2005/8/layout/default"/>
    <dgm:cxn modelId="{3FA275F9-BF69-4413-AF53-1347DD21E0BE}" type="presParOf" srcId="{969C2E1A-F37F-480A-BEAB-0A367DF7F6C0}" destId="{8A84D2A5-E7EC-454D-92D6-60614B4E562D}" srcOrd="4" destOrd="0" presId="urn:microsoft.com/office/officeart/2005/8/layout/default"/>
    <dgm:cxn modelId="{A4691899-0A0C-4B7E-B696-0F972A9EE279}" type="presParOf" srcId="{969C2E1A-F37F-480A-BEAB-0A367DF7F6C0}" destId="{AB74C9AE-7165-4EE5-9629-07D5A4A712EE}" srcOrd="5" destOrd="0" presId="urn:microsoft.com/office/officeart/2005/8/layout/default"/>
    <dgm:cxn modelId="{AA1D22A0-552A-42A6-85A5-1FB44BEE2382}" type="presParOf" srcId="{969C2E1A-F37F-480A-BEAB-0A367DF7F6C0}" destId="{2D671174-12E8-4958-A868-A44676163B47}" srcOrd="6" destOrd="0" presId="urn:microsoft.com/office/officeart/2005/8/layout/default"/>
    <dgm:cxn modelId="{C91E0F57-2B64-404A-82B3-32F8A65FFE44}" type="presParOf" srcId="{969C2E1A-F37F-480A-BEAB-0A367DF7F6C0}" destId="{671CDFBA-C24C-4373-90C0-9352FF8B3AF5}" srcOrd="7" destOrd="0" presId="urn:microsoft.com/office/officeart/2005/8/layout/default"/>
    <dgm:cxn modelId="{D02D3DD8-3BB6-4615-A941-9AAA9986EF6A}" type="presParOf" srcId="{969C2E1A-F37F-480A-BEAB-0A367DF7F6C0}" destId="{F83331B4-99F0-4BDF-A2EA-5C80E04E6D17}" srcOrd="8" destOrd="0" presId="urn:microsoft.com/office/officeart/2005/8/layout/default"/>
    <dgm:cxn modelId="{7496E654-E9C6-46DD-A3BF-BE7EA7CC11D1}" type="presParOf" srcId="{969C2E1A-F37F-480A-BEAB-0A367DF7F6C0}" destId="{D1EC540F-BFD9-4DB9-8ADA-EC8F3F94A978}" srcOrd="9" destOrd="0" presId="urn:microsoft.com/office/officeart/2005/8/layout/default"/>
    <dgm:cxn modelId="{DE1FFAAE-17CA-4168-83C2-CBEA72E805F8}" type="presParOf" srcId="{969C2E1A-F37F-480A-BEAB-0A367DF7F6C0}" destId="{1D9096BC-91CA-4810-9C2B-E7C5BC55BB87}" srcOrd="10" destOrd="0" presId="urn:microsoft.com/office/officeart/2005/8/layout/default"/>
    <dgm:cxn modelId="{DCFDF8B9-63F2-4412-AD33-62AEE769B867}" type="presParOf" srcId="{969C2E1A-F37F-480A-BEAB-0A367DF7F6C0}" destId="{AE43FCB1-EB85-4195-B7D2-A5F464025987}" srcOrd="11" destOrd="0" presId="urn:microsoft.com/office/officeart/2005/8/layout/default"/>
    <dgm:cxn modelId="{8BB8E105-47E6-49E3-8B51-C97D39F339C2}" type="presParOf" srcId="{969C2E1A-F37F-480A-BEAB-0A367DF7F6C0}" destId="{5D4460A3-5120-493C-A3AD-FDCDF0F46F55}" srcOrd="12" destOrd="0" presId="urn:microsoft.com/office/officeart/2005/8/layout/default"/>
    <dgm:cxn modelId="{FECB44A9-F1FF-4D52-9BDC-B6C3A06627D3}" type="presParOf" srcId="{969C2E1A-F37F-480A-BEAB-0A367DF7F6C0}" destId="{9D697650-186E-45FC-96D3-2BFDB3A1E3E5}" srcOrd="13" destOrd="0" presId="urn:microsoft.com/office/officeart/2005/8/layout/default"/>
    <dgm:cxn modelId="{BBFA6464-DB34-40B9-A54C-BCA12D14BCFA}" type="presParOf" srcId="{969C2E1A-F37F-480A-BEAB-0A367DF7F6C0}" destId="{57CBB7CE-E30A-43D0-BA42-D00A7F077DD0}"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5DE04E4-D7C4-44F1-8F67-B3DA129AC9E1}"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E24029DF-5052-47E0-905B-BA463EE8D908}">
      <dgm:prSet phldrT="[Text]"/>
      <dgm:spPr/>
      <dgm:t>
        <a:bodyPr/>
        <a:lstStyle/>
        <a:p>
          <a:r>
            <a:rPr lang="en-GB" dirty="0" err="1">
              <a:effectLst>
                <a:outerShdw blurRad="38100" dist="38100" dir="2700000" algn="tl">
                  <a:srgbClr val="000000">
                    <a:alpha val="43137"/>
                  </a:srgbClr>
                </a:outerShdw>
              </a:effectLst>
            </a:rPr>
            <a:t>Organizacijos</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istorija</a:t>
          </a:r>
          <a:endParaRPr lang="en-ZA" dirty="0">
            <a:effectLst>
              <a:outerShdw blurRad="38100" dist="38100" dir="2700000" algn="tl">
                <a:srgbClr val="000000">
                  <a:alpha val="43137"/>
                </a:srgbClr>
              </a:outerShdw>
            </a:effectLst>
          </a:endParaRPr>
        </a:p>
      </dgm:t>
    </dgm:pt>
    <dgm:pt modelId="{CE1B9663-51C3-4532-8413-5D14ABB32127}" type="parTrans" cxnId="{46B674D6-B40C-4072-AED5-A965A3058873}">
      <dgm:prSet/>
      <dgm:spPr/>
      <dgm:t>
        <a:bodyPr/>
        <a:lstStyle/>
        <a:p>
          <a:endParaRPr lang="en-ZA"/>
        </a:p>
      </dgm:t>
    </dgm:pt>
    <dgm:pt modelId="{9F038F28-766F-4030-8065-39B9D2D22D82}" type="sibTrans" cxnId="{46B674D6-B40C-4072-AED5-A965A3058873}">
      <dgm:prSet/>
      <dgm:spPr/>
      <dgm:t>
        <a:bodyPr/>
        <a:lstStyle/>
        <a:p>
          <a:endParaRPr lang="en-ZA"/>
        </a:p>
      </dgm:t>
    </dgm:pt>
    <dgm:pt modelId="{4A590C44-F55F-4E02-AC00-48671A8754D9}">
      <dgm:prSet/>
      <dgm:spPr/>
      <dgm:t>
        <a:bodyPr/>
        <a:lstStyle/>
        <a:p>
          <a:r>
            <a:rPr lang="en-GB" dirty="0" err="1">
              <a:effectLst>
                <a:outerShdw blurRad="38100" dist="38100" dir="2700000" algn="tl">
                  <a:srgbClr val="000000">
                    <a:alpha val="43137"/>
                  </a:srgbClr>
                </a:outerShdw>
              </a:effectLst>
            </a:rPr>
            <a:t>Vizija</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ir</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misija</a:t>
          </a:r>
          <a:endParaRPr lang="en-ZA" dirty="0">
            <a:effectLst>
              <a:outerShdw blurRad="38100" dist="38100" dir="2700000" algn="tl">
                <a:srgbClr val="000000">
                  <a:alpha val="43137"/>
                </a:srgbClr>
              </a:outerShdw>
            </a:effectLst>
          </a:endParaRPr>
        </a:p>
      </dgm:t>
    </dgm:pt>
    <dgm:pt modelId="{77561CF1-3697-4654-9D38-4C59CCDB2D38}" type="parTrans" cxnId="{5F03B0EF-89C4-49DA-90BB-2002059C1210}">
      <dgm:prSet/>
      <dgm:spPr/>
      <dgm:t>
        <a:bodyPr/>
        <a:lstStyle/>
        <a:p>
          <a:endParaRPr lang="en-ZA"/>
        </a:p>
      </dgm:t>
    </dgm:pt>
    <dgm:pt modelId="{AFF4731B-32C1-4862-9C99-4777221D9E5B}" type="sibTrans" cxnId="{5F03B0EF-89C4-49DA-90BB-2002059C1210}">
      <dgm:prSet/>
      <dgm:spPr/>
      <dgm:t>
        <a:bodyPr/>
        <a:lstStyle/>
        <a:p>
          <a:endParaRPr lang="en-ZA"/>
        </a:p>
      </dgm:t>
    </dgm:pt>
    <dgm:pt modelId="{F33C7FC8-15E3-4F63-B3BC-F2B9A4608BCA}">
      <dgm:prSet/>
      <dgm:spPr/>
      <dgm:t>
        <a:bodyPr/>
        <a:lstStyle/>
        <a:p>
          <a:r>
            <a:rPr lang="lt-LT" dirty="0">
              <a:effectLst>
                <a:outerShdw blurRad="38100" dist="38100" dir="2700000" algn="tl">
                  <a:srgbClr val="000000">
                    <a:alpha val="43137"/>
                  </a:srgbClr>
                </a:outerShdw>
              </a:effectLst>
            </a:rPr>
            <a:t>Pagrindinės programos ir veikla</a:t>
          </a:r>
          <a:endParaRPr lang="en-ZA" dirty="0">
            <a:effectLst>
              <a:outerShdw blurRad="38100" dist="38100" dir="2700000" algn="tl">
                <a:srgbClr val="000000">
                  <a:alpha val="43137"/>
                </a:srgbClr>
              </a:outerShdw>
            </a:effectLst>
          </a:endParaRPr>
        </a:p>
      </dgm:t>
    </dgm:pt>
    <dgm:pt modelId="{043A2227-CF05-4B9F-B23F-AB94693EB0EC}" type="parTrans" cxnId="{9E7D9EB9-7D3B-49C4-BE21-09D3EC2B7496}">
      <dgm:prSet/>
      <dgm:spPr/>
      <dgm:t>
        <a:bodyPr/>
        <a:lstStyle/>
        <a:p>
          <a:endParaRPr lang="en-ZA"/>
        </a:p>
      </dgm:t>
    </dgm:pt>
    <dgm:pt modelId="{DFC97561-FD26-43F4-A149-3EDAFED1DCCF}" type="sibTrans" cxnId="{9E7D9EB9-7D3B-49C4-BE21-09D3EC2B7496}">
      <dgm:prSet/>
      <dgm:spPr/>
      <dgm:t>
        <a:bodyPr/>
        <a:lstStyle/>
        <a:p>
          <a:endParaRPr lang="en-ZA"/>
        </a:p>
      </dgm:t>
    </dgm:pt>
    <dgm:pt modelId="{CAE2A8B7-690E-42DB-8E75-EAD066508A82}">
      <dgm:prSet/>
      <dgm:spPr/>
      <dgm:t>
        <a:bodyPr/>
        <a:lstStyle/>
        <a:p>
          <a:r>
            <a:rPr lang="en-GB" dirty="0" err="1">
              <a:effectLst>
                <a:outerShdw blurRad="38100" dist="38100" dir="2700000" algn="tl">
                  <a:srgbClr val="000000">
                    <a:alpha val="43137"/>
                  </a:srgbClr>
                </a:outerShdw>
              </a:effectLst>
            </a:rPr>
            <a:t>Pasiekimai</a:t>
          </a:r>
          <a:endParaRPr lang="en-ZA" dirty="0">
            <a:effectLst>
              <a:outerShdw blurRad="38100" dist="38100" dir="2700000" algn="tl">
                <a:srgbClr val="000000">
                  <a:alpha val="43137"/>
                </a:srgbClr>
              </a:outerShdw>
            </a:effectLst>
          </a:endParaRPr>
        </a:p>
      </dgm:t>
    </dgm:pt>
    <dgm:pt modelId="{F1DCF689-0C0F-444D-8EDF-34756C5DFA71}" type="parTrans" cxnId="{B90E7E1A-4C0A-42D8-82C5-365B8C0C878D}">
      <dgm:prSet/>
      <dgm:spPr/>
      <dgm:t>
        <a:bodyPr/>
        <a:lstStyle/>
        <a:p>
          <a:endParaRPr lang="en-ZA"/>
        </a:p>
      </dgm:t>
    </dgm:pt>
    <dgm:pt modelId="{2173D72F-FDF6-4400-9421-4E461C5974BA}" type="sibTrans" cxnId="{B90E7E1A-4C0A-42D8-82C5-365B8C0C878D}">
      <dgm:prSet/>
      <dgm:spPr/>
      <dgm:t>
        <a:bodyPr/>
        <a:lstStyle/>
        <a:p>
          <a:endParaRPr lang="en-ZA"/>
        </a:p>
      </dgm:t>
    </dgm:pt>
    <dgm:pt modelId="{6F90F82B-91AF-4218-A38C-F446F75D31FA}">
      <dgm:prSet/>
      <dgm:spPr/>
      <dgm:t>
        <a:bodyPr/>
        <a:lstStyle/>
        <a:p>
          <a:r>
            <a:rPr lang="lt-LT" dirty="0">
              <a:effectLst>
                <a:outerShdw blurRad="38100" dist="38100" dir="2700000" algn="tl">
                  <a:srgbClr val="000000">
                    <a:alpha val="43137"/>
                  </a:srgbClr>
                </a:outerShdw>
              </a:effectLst>
            </a:rPr>
            <a:t>Socialinė priežastis, dėl kurios jums reikia pagalbos</a:t>
          </a:r>
          <a:endParaRPr lang="en-ZA" dirty="0">
            <a:effectLst>
              <a:outerShdw blurRad="38100" dist="38100" dir="2700000" algn="tl">
                <a:srgbClr val="000000">
                  <a:alpha val="43137"/>
                </a:srgbClr>
              </a:outerShdw>
            </a:effectLst>
          </a:endParaRPr>
        </a:p>
      </dgm:t>
    </dgm:pt>
    <dgm:pt modelId="{26060ED8-AE28-4C90-A63E-523F1B51144F}" type="parTrans" cxnId="{5A211668-D936-44D8-B34F-CEB33F22C2C0}">
      <dgm:prSet/>
      <dgm:spPr/>
      <dgm:t>
        <a:bodyPr/>
        <a:lstStyle/>
        <a:p>
          <a:endParaRPr lang="en-ZA"/>
        </a:p>
      </dgm:t>
    </dgm:pt>
    <dgm:pt modelId="{A4162E14-F1C1-4B80-A192-3D806F9E3252}" type="sibTrans" cxnId="{5A211668-D936-44D8-B34F-CEB33F22C2C0}">
      <dgm:prSet/>
      <dgm:spPr/>
      <dgm:t>
        <a:bodyPr/>
        <a:lstStyle/>
        <a:p>
          <a:endParaRPr lang="en-ZA"/>
        </a:p>
      </dgm:t>
    </dgm:pt>
    <dgm:pt modelId="{A815B024-65E9-47D7-9A1D-CF703A5C4728}" type="pres">
      <dgm:prSet presAssocID="{E5DE04E4-D7C4-44F1-8F67-B3DA129AC9E1}" presName="diagram" presStyleCnt="0">
        <dgm:presLayoutVars>
          <dgm:dir/>
          <dgm:resizeHandles val="exact"/>
        </dgm:presLayoutVars>
      </dgm:prSet>
      <dgm:spPr/>
    </dgm:pt>
    <dgm:pt modelId="{27AD1A43-CC5E-404B-9CCE-BF893FA295A2}" type="pres">
      <dgm:prSet presAssocID="{E24029DF-5052-47E0-905B-BA463EE8D908}" presName="node" presStyleLbl="node1" presStyleIdx="0" presStyleCnt="5">
        <dgm:presLayoutVars>
          <dgm:bulletEnabled val="1"/>
        </dgm:presLayoutVars>
      </dgm:prSet>
      <dgm:spPr/>
    </dgm:pt>
    <dgm:pt modelId="{8E26D52F-EB2E-4163-9A85-E4A391756178}" type="pres">
      <dgm:prSet presAssocID="{9F038F28-766F-4030-8065-39B9D2D22D82}" presName="sibTrans" presStyleCnt="0"/>
      <dgm:spPr/>
    </dgm:pt>
    <dgm:pt modelId="{D2034C50-7029-40D5-9579-F7EFDED558F3}" type="pres">
      <dgm:prSet presAssocID="{4A590C44-F55F-4E02-AC00-48671A8754D9}" presName="node" presStyleLbl="node1" presStyleIdx="1" presStyleCnt="5" custLinFactNeighborX="-2021" custLinFactNeighborY="-9">
        <dgm:presLayoutVars>
          <dgm:bulletEnabled val="1"/>
        </dgm:presLayoutVars>
      </dgm:prSet>
      <dgm:spPr/>
    </dgm:pt>
    <dgm:pt modelId="{FE31635E-7E86-47F4-BCF8-ECFBBDDC9307}" type="pres">
      <dgm:prSet presAssocID="{AFF4731B-32C1-4862-9C99-4777221D9E5B}" presName="sibTrans" presStyleCnt="0"/>
      <dgm:spPr/>
    </dgm:pt>
    <dgm:pt modelId="{FABED667-3C07-469B-9302-1FFC39205D83}" type="pres">
      <dgm:prSet presAssocID="{F33C7FC8-15E3-4F63-B3BC-F2B9A4608BCA}" presName="node" presStyleLbl="node1" presStyleIdx="2" presStyleCnt="5">
        <dgm:presLayoutVars>
          <dgm:bulletEnabled val="1"/>
        </dgm:presLayoutVars>
      </dgm:prSet>
      <dgm:spPr/>
    </dgm:pt>
    <dgm:pt modelId="{A3FC2906-FCEF-4AF6-A252-531618ACEF3E}" type="pres">
      <dgm:prSet presAssocID="{DFC97561-FD26-43F4-A149-3EDAFED1DCCF}" presName="sibTrans" presStyleCnt="0"/>
      <dgm:spPr/>
    </dgm:pt>
    <dgm:pt modelId="{E8E8FBAB-2D59-434A-AD8B-6F72A20E8563}" type="pres">
      <dgm:prSet presAssocID="{CAE2A8B7-690E-42DB-8E75-EAD066508A82}" presName="node" presStyleLbl="node1" presStyleIdx="3" presStyleCnt="5">
        <dgm:presLayoutVars>
          <dgm:bulletEnabled val="1"/>
        </dgm:presLayoutVars>
      </dgm:prSet>
      <dgm:spPr/>
    </dgm:pt>
    <dgm:pt modelId="{8A0573FE-9A56-4AE4-8198-2A7739075761}" type="pres">
      <dgm:prSet presAssocID="{2173D72F-FDF6-4400-9421-4E461C5974BA}" presName="sibTrans" presStyleCnt="0"/>
      <dgm:spPr/>
    </dgm:pt>
    <dgm:pt modelId="{D4872610-42DF-46EE-8B2C-842AE25726AE}" type="pres">
      <dgm:prSet presAssocID="{6F90F82B-91AF-4218-A38C-F446F75D31FA}" presName="node" presStyleLbl="node1" presStyleIdx="4" presStyleCnt="5">
        <dgm:presLayoutVars>
          <dgm:bulletEnabled val="1"/>
        </dgm:presLayoutVars>
      </dgm:prSet>
      <dgm:spPr/>
    </dgm:pt>
  </dgm:ptLst>
  <dgm:cxnLst>
    <dgm:cxn modelId="{53F6B513-3E8F-4993-A3C2-DD2C9888FCA8}" type="presOf" srcId="{CAE2A8B7-690E-42DB-8E75-EAD066508A82}" destId="{E8E8FBAB-2D59-434A-AD8B-6F72A20E8563}" srcOrd="0" destOrd="0" presId="urn:microsoft.com/office/officeart/2005/8/layout/default"/>
    <dgm:cxn modelId="{B90E7E1A-4C0A-42D8-82C5-365B8C0C878D}" srcId="{E5DE04E4-D7C4-44F1-8F67-B3DA129AC9E1}" destId="{CAE2A8B7-690E-42DB-8E75-EAD066508A82}" srcOrd="3" destOrd="0" parTransId="{F1DCF689-0C0F-444D-8EDF-34756C5DFA71}" sibTransId="{2173D72F-FDF6-4400-9421-4E461C5974BA}"/>
    <dgm:cxn modelId="{50363566-EEAE-462F-89E2-6F92762E0C3D}" type="presOf" srcId="{F33C7FC8-15E3-4F63-B3BC-F2B9A4608BCA}" destId="{FABED667-3C07-469B-9302-1FFC39205D83}" srcOrd="0" destOrd="0" presId="urn:microsoft.com/office/officeart/2005/8/layout/default"/>
    <dgm:cxn modelId="{5A211668-D936-44D8-B34F-CEB33F22C2C0}" srcId="{E5DE04E4-D7C4-44F1-8F67-B3DA129AC9E1}" destId="{6F90F82B-91AF-4218-A38C-F446F75D31FA}" srcOrd="4" destOrd="0" parTransId="{26060ED8-AE28-4C90-A63E-523F1B51144F}" sibTransId="{A4162E14-F1C1-4B80-A192-3D806F9E3252}"/>
    <dgm:cxn modelId="{9B43E1A1-01E1-40BE-B3A9-94B29207937C}" type="presOf" srcId="{E5DE04E4-D7C4-44F1-8F67-B3DA129AC9E1}" destId="{A815B024-65E9-47D7-9A1D-CF703A5C4728}" srcOrd="0" destOrd="0" presId="urn:microsoft.com/office/officeart/2005/8/layout/default"/>
    <dgm:cxn modelId="{F7581AAE-A59C-4C85-9C59-B960CAB92914}" type="presOf" srcId="{4A590C44-F55F-4E02-AC00-48671A8754D9}" destId="{D2034C50-7029-40D5-9579-F7EFDED558F3}" srcOrd="0" destOrd="0" presId="urn:microsoft.com/office/officeart/2005/8/layout/default"/>
    <dgm:cxn modelId="{9E7D9EB9-7D3B-49C4-BE21-09D3EC2B7496}" srcId="{E5DE04E4-D7C4-44F1-8F67-B3DA129AC9E1}" destId="{F33C7FC8-15E3-4F63-B3BC-F2B9A4608BCA}" srcOrd="2" destOrd="0" parTransId="{043A2227-CF05-4B9F-B23F-AB94693EB0EC}" sibTransId="{DFC97561-FD26-43F4-A149-3EDAFED1DCCF}"/>
    <dgm:cxn modelId="{46B674D6-B40C-4072-AED5-A965A3058873}" srcId="{E5DE04E4-D7C4-44F1-8F67-B3DA129AC9E1}" destId="{E24029DF-5052-47E0-905B-BA463EE8D908}" srcOrd="0" destOrd="0" parTransId="{CE1B9663-51C3-4532-8413-5D14ABB32127}" sibTransId="{9F038F28-766F-4030-8065-39B9D2D22D82}"/>
    <dgm:cxn modelId="{486E3CE8-8948-48E1-B46E-3B63A6A1A2FB}" type="presOf" srcId="{E24029DF-5052-47E0-905B-BA463EE8D908}" destId="{27AD1A43-CC5E-404B-9CCE-BF893FA295A2}" srcOrd="0" destOrd="0" presId="urn:microsoft.com/office/officeart/2005/8/layout/default"/>
    <dgm:cxn modelId="{C6325AE8-5486-4F00-8405-084EE670F131}" type="presOf" srcId="{6F90F82B-91AF-4218-A38C-F446F75D31FA}" destId="{D4872610-42DF-46EE-8B2C-842AE25726AE}" srcOrd="0" destOrd="0" presId="urn:microsoft.com/office/officeart/2005/8/layout/default"/>
    <dgm:cxn modelId="{5F03B0EF-89C4-49DA-90BB-2002059C1210}" srcId="{E5DE04E4-D7C4-44F1-8F67-B3DA129AC9E1}" destId="{4A590C44-F55F-4E02-AC00-48671A8754D9}" srcOrd="1" destOrd="0" parTransId="{77561CF1-3697-4654-9D38-4C59CCDB2D38}" sibTransId="{AFF4731B-32C1-4862-9C99-4777221D9E5B}"/>
    <dgm:cxn modelId="{1DC80E34-4EC7-429B-B62C-E4560A783A9E}" type="presParOf" srcId="{A815B024-65E9-47D7-9A1D-CF703A5C4728}" destId="{27AD1A43-CC5E-404B-9CCE-BF893FA295A2}" srcOrd="0" destOrd="0" presId="urn:microsoft.com/office/officeart/2005/8/layout/default"/>
    <dgm:cxn modelId="{3FED3E14-5666-4AEC-942F-5DF8C8EF9FF6}" type="presParOf" srcId="{A815B024-65E9-47D7-9A1D-CF703A5C4728}" destId="{8E26D52F-EB2E-4163-9A85-E4A391756178}" srcOrd="1" destOrd="0" presId="urn:microsoft.com/office/officeart/2005/8/layout/default"/>
    <dgm:cxn modelId="{3B041E8E-5EAE-4FAD-9D7F-98CB54F4026F}" type="presParOf" srcId="{A815B024-65E9-47D7-9A1D-CF703A5C4728}" destId="{D2034C50-7029-40D5-9579-F7EFDED558F3}" srcOrd="2" destOrd="0" presId="urn:microsoft.com/office/officeart/2005/8/layout/default"/>
    <dgm:cxn modelId="{4C19A568-C609-4D29-BF55-1B96993D2DE1}" type="presParOf" srcId="{A815B024-65E9-47D7-9A1D-CF703A5C4728}" destId="{FE31635E-7E86-47F4-BCF8-ECFBBDDC9307}" srcOrd="3" destOrd="0" presId="urn:microsoft.com/office/officeart/2005/8/layout/default"/>
    <dgm:cxn modelId="{EE935DC1-DE18-4A00-B93E-D9586871A34A}" type="presParOf" srcId="{A815B024-65E9-47D7-9A1D-CF703A5C4728}" destId="{FABED667-3C07-469B-9302-1FFC39205D83}" srcOrd="4" destOrd="0" presId="urn:microsoft.com/office/officeart/2005/8/layout/default"/>
    <dgm:cxn modelId="{E5DC20D2-8A5C-4FB5-825A-59A5571B57F1}" type="presParOf" srcId="{A815B024-65E9-47D7-9A1D-CF703A5C4728}" destId="{A3FC2906-FCEF-4AF6-A252-531618ACEF3E}" srcOrd="5" destOrd="0" presId="urn:microsoft.com/office/officeart/2005/8/layout/default"/>
    <dgm:cxn modelId="{A078651F-5C08-46A0-9F71-7189C2821BF9}" type="presParOf" srcId="{A815B024-65E9-47D7-9A1D-CF703A5C4728}" destId="{E8E8FBAB-2D59-434A-AD8B-6F72A20E8563}" srcOrd="6" destOrd="0" presId="urn:microsoft.com/office/officeart/2005/8/layout/default"/>
    <dgm:cxn modelId="{B3AE22F1-C582-4B4A-9337-C10F4566E6BE}" type="presParOf" srcId="{A815B024-65E9-47D7-9A1D-CF703A5C4728}" destId="{8A0573FE-9A56-4AE4-8198-2A7739075761}" srcOrd="7" destOrd="0" presId="urn:microsoft.com/office/officeart/2005/8/layout/default"/>
    <dgm:cxn modelId="{9994EC2A-6366-4441-A3E1-B6ED3DE6906A}" type="presParOf" srcId="{A815B024-65E9-47D7-9A1D-CF703A5C4728}" destId="{D4872610-42DF-46EE-8B2C-842AE25726AE}"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5DE04E4-D7C4-44F1-8F67-B3DA129AC9E1}"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4C7B3723-E945-4347-820E-FA3088152571}">
      <dgm:prSet custT="1"/>
      <dgm:spPr/>
      <dgm:t>
        <a:bodyPr/>
        <a:lstStyle/>
        <a:p>
          <a:r>
            <a:rPr lang="en-GB" sz="2400" dirty="0" err="1">
              <a:effectLst>
                <a:outerShdw blurRad="38100" dist="38100" dir="2700000" algn="tl">
                  <a:srgbClr val="000000">
                    <a:alpha val="43137"/>
                  </a:srgbClr>
                </a:outerShdw>
              </a:effectLst>
            </a:rPr>
            <a:t>Finansavimo</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poreikis</a:t>
          </a:r>
          <a:endParaRPr lang="en-ZA" sz="2400" dirty="0">
            <a:effectLst>
              <a:outerShdw blurRad="38100" dist="38100" dir="2700000" algn="tl">
                <a:srgbClr val="000000">
                  <a:alpha val="43137"/>
                </a:srgbClr>
              </a:outerShdw>
            </a:effectLst>
          </a:endParaRPr>
        </a:p>
      </dgm:t>
    </dgm:pt>
    <dgm:pt modelId="{FE9A46E6-3368-4931-8418-B9506F5ABAF5}" type="parTrans" cxnId="{DB792F13-46F7-41BC-848B-4A8796D372F8}">
      <dgm:prSet/>
      <dgm:spPr/>
      <dgm:t>
        <a:bodyPr/>
        <a:lstStyle/>
        <a:p>
          <a:endParaRPr lang="en-ZA"/>
        </a:p>
      </dgm:t>
    </dgm:pt>
    <dgm:pt modelId="{36A1E817-09BB-4C19-BE3A-8C86F30F17DA}" type="sibTrans" cxnId="{DB792F13-46F7-41BC-848B-4A8796D372F8}">
      <dgm:prSet/>
      <dgm:spPr/>
      <dgm:t>
        <a:bodyPr/>
        <a:lstStyle/>
        <a:p>
          <a:endParaRPr lang="en-ZA"/>
        </a:p>
      </dgm:t>
    </dgm:pt>
    <dgm:pt modelId="{EF1257AE-3E7E-46A1-8EAB-8985F5061947}">
      <dgm:prSet custT="1"/>
      <dgm:spPr/>
      <dgm:t>
        <a:bodyPr/>
        <a:lstStyle/>
        <a:p>
          <a:r>
            <a:rPr lang="lt-LT" sz="2400" dirty="0">
              <a:effectLst>
                <a:outerShdw blurRad="38100" dist="38100" dir="2700000" algn="tl">
                  <a:srgbClr val="000000">
                    <a:alpha val="43137"/>
                  </a:srgbClr>
                </a:outerShdw>
              </a:effectLst>
            </a:rPr>
            <a:t>Partnerystės nauda</a:t>
          </a:r>
          <a:endParaRPr lang="en-ZA" sz="2400" dirty="0">
            <a:effectLst>
              <a:outerShdw blurRad="38100" dist="38100" dir="2700000" algn="tl">
                <a:srgbClr val="000000">
                  <a:alpha val="43137"/>
                </a:srgbClr>
              </a:outerShdw>
            </a:effectLst>
          </a:endParaRPr>
        </a:p>
      </dgm:t>
    </dgm:pt>
    <dgm:pt modelId="{B11F1C0B-2780-43F8-A55C-AE4CE73B8E66}" type="parTrans" cxnId="{1CDB9C33-34B7-4924-B738-296EC1B2C086}">
      <dgm:prSet/>
      <dgm:spPr/>
      <dgm:t>
        <a:bodyPr/>
        <a:lstStyle/>
        <a:p>
          <a:endParaRPr lang="en-ZA"/>
        </a:p>
      </dgm:t>
    </dgm:pt>
    <dgm:pt modelId="{B146515C-8995-4B39-977A-C13756EE0213}" type="sibTrans" cxnId="{1CDB9C33-34B7-4924-B738-296EC1B2C086}">
      <dgm:prSet/>
      <dgm:spPr/>
      <dgm:t>
        <a:bodyPr/>
        <a:lstStyle/>
        <a:p>
          <a:endParaRPr lang="en-ZA"/>
        </a:p>
      </dgm:t>
    </dgm:pt>
    <dgm:pt modelId="{B3F9163E-9C01-4E86-A310-F104E595D468}">
      <dgm:prSet custT="1"/>
      <dgm:spPr/>
      <dgm:t>
        <a:bodyPr/>
        <a:lstStyle/>
        <a:p>
          <a:r>
            <a:rPr lang="en-GB" sz="2400" dirty="0" err="1">
              <a:effectLst>
                <a:outerShdw blurRad="38100" dist="38100" dir="2700000" algn="tl">
                  <a:srgbClr val="000000">
                    <a:alpha val="43137"/>
                  </a:srgbClr>
                </a:outerShdw>
              </a:effectLst>
            </a:rPr>
            <a:t>Reikšmingas</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poveikis</a:t>
          </a:r>
          <a:endParaRPr lang="en-ZA" sz="2400" dirty="0">
            <a:effectLst>
              <a:outerShdw blurRad="38100" dist="38100" dir="2700000" algn="tl">
                <a:srgbClr val="000000">
                  <a:alpha val="43137"/>
                </a:srgbClr>
              </a:outerShdw>
            </a:effectLst>
          </a:endParaRPr>
        </a:p>
      </dgm:t>
    </dgm:pt>
    <dgm:pt modelId="{741675F2-BB77-4941-AC6C-0970AF7D7AB6}" type="parTrans" cxnId="{83F416E4-F50C-42BE-9F7D-522C885F68B4}">
      <dgm:prSet/>
      <dgm:spPr/>
      <dgm:t>
        <a:bodyPr/>
        <a:lstStyle/>
        <a:p>
          <a:endParaRPr lang="en-ZA"/>
        </a:p>
      </dgm:t>
    </dgm:pt>
    <dgm:pt modelId="{40CA3A01-EE41-4A6E-B67C-E6477E329AB0}" type="sibTrans" cxnId="{83F416E4-F50C-42BE-9F7D-522C885F68B4}">
      <dgm:prSet/>
      <dgm:spPr/>
      <dgm:t>
        <a:bodyPr/>
        <a:lstStyle/>
        <a:p>
          <a:endParaRPr lang="en-ZA"/>
        </a:p>
      </dgm:t>
    </dgm:pt>
    <dgm:pt modelId="{4C7ADA18-4B06-4A9F-8546-7C64BA89FCE6}">
      <dgm:prSet custT="1"/>
      <dgm:spPr/>
      <dgm:t>
        <a:bodyPr/>
        <a:lstStyle/>
        <a:p>
          <a:r>
            <a:rPr lang="en-GB" sz="2400" dirty="0">
              <a:effectLst>
                <a:outerShdw blurRad="38100" dist="38100" dir="2700000" algn="tl">
                  <a:srgbClr val="000000">
                    <a:alpha val="43137"/>
                  </a:srgbClr>
                </a:outerShdw>
              </a:effectLst>
            </a:rPr>
            <a:t>Paramos </a:t>
          </a:r>
          <a:r>
            <a:rPr lang="en-GB" sz="2400" dirty="0" err="1">
              <a:effectLst>
                <a:outerShdw blurRad="38100" dist="38100" dir="2700000" algn="tl">
                  <a:srgbClr val="000000">
                    <a:alpha val="43137"/>
                  </a:srgbClr>
                </a:outerShdw>
              </a:effectLst>
            </a:rPr>
            <a:t>būdai</a:t>
          </a:r>
          <a:endParaRPr lang="en-ZA" sz="2400" dirty="0">
            <a:effectLst>
              <a:outerShdw blurRad="38100" dist="38100" dir="2700000" algn="tl">
                <a:srgbClr val="000000">
                  <a:alpha val="43137"/>
                </a:srgbClr>
              </a:outerShdw>
            </a:effectLst>
          </a:endParaRPr>
        </a:p>
      </dgm:t>
    </dgm:pt>
    <dgm:pt modelId="{087D5205-5D97-4B20-BC17-6D122BFA790B}" type="parTrans" cxnId="{FF6D3167-9AD5-4999-9CDD-E5254E5C9D92}">
      <dgm:prSet/>
      <dgm:spPr/>
      <dgm:t>
        <a:bodyPr/>
        <a:lstStyle/>
        <a:p>
          <a:endParaRPr lang="en-ZA"/>
        </a:p>
      </dgm:t>
    </dgm:pt>
    <dgm:pt modelId="{232D84E4-02C8-4853-A44B-03410CC42C61}" type="sibTrans" cxnId="{FF6D3167-9AD5-4999-9CDD-E5254E5C9D92}">
      <dgm:prSet/>
      <dgm:spPr/>
      <dgm:t>
        <a:bodyPr/>
        <a:lstStyle/>
        <a:p>
          <a:endParaRPr lang="en-ZA"/>
        </a:p>
      </dgm:t>
    </dgm:pt>
    <dgm:pt modelId="{A815B024-65E9-47D7-9A1D-CF703A5C4728}" type="pres">
      <dgm:prSet presAssocID="{E5DE04E4-D7C4-44F1-8F67-B3DA129AC9E1}" presName="diagram" presStyleCnt="0">
        <dgm:presLayoutVars>
          <dgm:dir/>
          <dgm:resizeHandles val="exact"/>
        </dgm:presLayoutVars>
      </dgm:prSet>
      <dgm:spPr/>
    </dgm:pt>
    <dgm:pt modelId="{A7B8049E-B329-4067-877B-B52D34A1B1D2}" type="pres">
      <dgm:prSet presAssocID="{4C7B3723-E945-4347-820E-FA3088152571}" presName="node" presStyleLbl="node1" presStyleIdx="0" presStyleCnt="4">
        <dgm:presLayoutVars>
          <dgm:bulletEnabled val="1"/>
        </dgm:presLayoutVars>
      </dgm:prSet>
      <dgm:spPr/>
    </dgm:pt>
    <dgm:pt modelId="{8B8B6440-9E31-4B17-89BD-0CA80062AE2A}" type="pres">
      <dgm:prSet presAssocID="{36A1E817-09BB-4C19-BE3A-8C86F30F17DA}" presName="sibTrans" presStyleCnt="0"/>
      <dgm:spPr/>
    </dgm:pt>
    <dgm:pt modelId="{DB1394C4-C0E4-4864-B753-E3837D5F2C39}" type="pres">
      <dgm:prSet presAssocID="{EF1257AE-3E7E-46A1-8EAB-8985F5061947}" presName="node" presStyleLbl="node1" presStyleIdx="1" presStyleCnt="4">
        <dgm:presLayoutVars>
          <dgm:bulletEnabled val="1"/>
        </dgm:presLayoutVars>
      </dgm:prSet>
      <dgm:spPr/>
    </dgm:pt>
    <dgm:pt modelId="{7BB1FF95-5A04-4901-808B-C34864AC1EFA}" type="pres">
      <dgm:prSet presAssocID="{B146515C-8995-4B39-977A-C13756EE0213}" presName="sibTrans" presStyleCnt="0"/>
      <dgm:spPr/>
    </dgm:pt>
    <dgm:pt modelId="{DA3923FA-3D6D-46F5-8825-1730DB6EE49F}" type="pres">
      <dgm:prSet presAssocID="{B3F9163E-9C01-4E86-A310-F104E595D468}" presName="node" presStyleLbl="node1" presStyleIdx="2" presStyleCnt="4">
        <dgm:presLayoutVars>
          <dgm:bulletEnabled val="1"/>
        </dgm:presLayoutVars>
      </dgm:prSet>
      <dgm:spPr/>
    </dgm:pt>
    <dgm:pt modelId="{C2BD9DE2-129A-492F-A514-7F33B1157608}" type="pres">
      <dgm:prSet presAssocID="{40CA3A01-EE41-4A6E-B67C-E6477E329AB0}" presName="sibTrans" presStyleCnt="0"/>
      <dgm:spPr/>
    </dgm:pt>
    <dgm:pt modelId="{AEC289CF-A0D6-4596-B716-7A25B0A60E76}" type="pres">
      <dgm:prSet presAssocID="{4C7ADA18-4B06-4A9F-8546-7C64BA89FCE6}" presName="node" presStyleLbl="node1" presStyleIdx="3" presStyleCnt="4">
        <dgm:presLayoutVars>
          <dgm:bulletEnabled val="1"/>
        </dgm:presLayoutVars>
      </dgm:prSet>
      <dgm:spPr/>
    </dgm:pt>
  </dgm:ptLst>
  <dgm:cxnLst>
    <dgm:cxn modelId="{DB792F13-46F7-41BC-848B-4A8796D372F8}" srcId="{E5DE04E4-D7C4-44F1-8F67-B3DA129AC9E1}" destId="{4C7B3723-E945-4347-820E-FA3088152571}" srcOrd="0" destOrd="0" parTransId="{FE9A46E6-3368-4931-8418-B9506F5ABAF5}" sibTransId="{36A1E817-09BB-4C19-BE3A-8C86F30F17DA}"/>
    <dgm:cxn modelId="{1CDB9C33-34B7-4924-B738-296EC1B2C086}" srcId="{E5DE04E4-D7C4-44F1-8F67-B3DA129AC9E1}" destId="{EF1257AE-3E7E-46A1-8EAB-8985F5061947}" srcOrd="1" destOrd="0" parTransId="{B11F1C0B-2780-43F8-A55C-AE4CE73B8E66}" sibTransId="{B146515C-8995-4B39-977A-C13756EE0213}"/>
    <dgm:cxn modelId="{A4FB3838-5BFA-44DB-9BB4-A608F96BA0F7}" type="presOf" srcId="{B3F9163E-9C01-4E86-A310-F104E595D468}" destId="{DA3923FA-3D6D-46F5-8825-1730DB6EE49F}" srcOrd="0" destOrd="0" presId="urn:microsoft.com/office/officeart/2005/8/layout/default"/>
    <dgm:cxn modelId="{FF6D3167-9AD5-4999-9CDD-E5254E5C9D92}" srcId="{E5DE04E4-D7C4-44F1-8F67-B3DA129AC9E1}" destId="{4C7ADA18-4B06-4A9F-8546-7C64BA89FCE6}" srcOrd="3" destOrd="0" parTransId="{087D5205-5D97-4B20-BC17-6D122BFA790B}" sibTransId="{232D84E4-02C8-4853-A44B-03410CC42C61}"/>
    <dgm:cxn modelId="{92AB0481-E95C-4644-B404-FBFDAFBA1366}" type="presOf" srcId="{4C7B3723-E945-4347-820E-FA3088152571}" destId="{A7B8049E-B329-4067-877B-B52D34A1B1D2}" srcOrd="0" destOrd="0" presId="urn:microsoft.com/office/officeart/2005/8/layout/default"/>
    <dgm:cxn modelId="{5D8CA28D-237A-4D58-ACDA-98B7C2E0702C}" type="presOf" srcId="{4C7ADA18-4B06-4A9F-8546-7C64BA89FCE6}" destId="{AEC289CF-A0D6-4596-B716-7A25B0A60E76}" srcOrd="0" destOrd="0" presId="urn:microsoft.com/office/officeart/2005/8/layout/default"/>
    <dgm:cxn modelId="{55DDC493-7897-47FB-9E93-D31761A53AA9}" type="presOf" srcId="{EF1257AE-3E7E-46A1-8EAB-8985F5061947}" destId="{DB1394C4-C0E4-4864-B753-E3837D5F2C39}" srcOrd="0" destOrd="0" presId="urn:microsoft.com/office/officeart/2005/8/layout/default"/>
    <dgm:cxn modelId="{9B43E1A1-01E1-40BE-B3A9-94B29207937C}" type="presOf" srcId="{E5DE04E4-D7C4-44F1-8F67-B3DA129AC9E1}" destId="{A815B024-65E9-47D7-9A1D-CF703A5C4728}" srcOrd="0" destOrd="0" presId="urn:microsoft.com/office/officeart/2005/8/layout/default"/>
    <dgm:cxn modelId="{83F416E4-F50C-42BE-9F7D-522C885F68B4}" srcId="{E5DE04E4-D7C4-44F1-8F67-B3DA129AC9E1}" destId="{B3F9163E-9C01-4E86-A310-F104E595D468}" srcOrd="2" destOrd="0" parTransId="{741675F2-BB77-4941-AC6C-0970AF7D7AB6}" sibTransId="{40CA3A01-EE41-4A6E-B67C-E6477E329AB0}"/>
    <dgm:cxn modelId="{CC0BCC44-E7F6-48BA-B74E-C5433D6CF266}" type="presParOf" srcId="{A815B024-65E9-47D7-9A1D-CF703A5C4728}" destId="{A7B8049E-B329-4067-877B-B52D34A1B1D2}" srcOrd="0" destOrd="0" presId="urn:microsoft.com/office/officeart/2005/8/layout/default"/>
    <dgm:cxn modelId="{16161081-D440-4699-BF05-0030C8DDDA8A}" type="presParOf" srcId="{A815B024-65E9-47D7-9A1D-CF703A5C4728}" destId="{8B8B6440-9E31-4B17-89BD-0CA80062AE2A}" srcOrd="1" destOrd="0" presId="urn:microsoft.com/office/officeart/2005/8/layout/default"/>
    <dgm:cxn modelId="{3885A811-4793-4AE2-8493-264B6F45892F}" type="presParOf" srcId="{A815B024-65E9-47D7-9A1D-CF703A5C4728}" destId="{DB1394C4-C0E4-4864-B753-E3837D5F2C39}" srcOrd="2" destOrd="0" presId="urn:microsoft.com/office/officeart/2005/8/layout/default"/>
    <dgm:cxn modelId="{1ED639FA-ECAC-45F6-B999-8F281B7F14A9}" type="presParOf" srcId="{A815B024-65E9-47D7-9A1D-CF703A5C4728}" destId="{7BB1FF95-5A04-4901-808B-C34864AC1EFA}" srcOrd="3" destOrd="0" presId="urn:microsoft.com/office/officeart/2005/8/layout/default"/>
    <dgm:cxn modelId="{85A24BC0-F0E1-4F92-AE8C-87D2F54E5D73}" type="presParOf" srcId="{A815B024-65E9-47D7-9A1D-CF703A5C4728}" destId="{DA3923FA-3D6D-46F5-8825-1730DB6EE49F}" srcOrd="4" destOrd="0" presId="urn:microsoft.com/office/officeart/2005/8/layout/default"/>
    <dgm:cxn modelId="{D76163BC-21A9-4822-AFAD-4CAD58C2DA57}" type="presParOf" srcId="{A815B024-65E9-47D7-9A1D-CF703A5C4728}" destId="{C2BD9DE2-129A-492F-A514-7F33B1157608}" srcOrd="5" destOrd="0" presId="urn:microsoft.com/office/officeart/2005/8/layout/default"/>
    <dgm:cxn modelId="{2A18D18D-E1BB-444F-925B-D0006561D90A}" type="presParOf" srcId="{A815B024-65E9-47D7-9A1D-CF703A5C4728}" destId="{AEC289CF-A0D6-4596-B716-7A25B0A60E76}"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42D458C-B5FD-4446-A406-DF30F7046D0B}"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9B5E4981-8694-4A17-8371-EE5909E35569}">
      <dgm:prSet phldrT="[Text]" custT="1"/>
      <dgm:spPr/>
      <dgm:t>
        <a:bodyPr/>
        <a:lstStyle/>
        <a:p>
          <a:r>
            <a:rPr lang="lt-LT" sz="2400" b="1" dirty="0">
              <a:solidFill>
                <a:schemeClr val="bg1"/>
              </a:solidFill>
              <a:effectLst>
                <a:outerShdw blurRad="38100" dist="38100" dir="2700000" algn="tl">
                  <a:srgbClr val="000000">
                    <a:alpha val="43137"/>
                  </a:srgbClr>
                </a:outerShdw>
              </a:effectLst>
            </a:rPr>
            <a:t>1 modelis: </a:t>
          </a:r>
          <a:r>
            <a:rPr lang="lt-LT" sz="2400" b="0" dirty="0">
              <a:solidFill>
                <a:schemeClr val="bg1"/>
              </a:solidFill>
              <a:effectLst>
                <a:outerShdw blurRad="38100" dist="38100" dir="2700000" algn="tl">
                  <a:srgbClr val="000000">
                    <a:alpha val="43137"/>
                  </a:srgbClr>
                </a:outerShdw>
              </a:effectLst>
            </a:rPr>
            <a:t>aukų panaudojimas investuotojams grąžinti</a:t>
          </a:r>
          <a:endParaRPr lang="en-ZA" sz="2400" b="0" dirty="0">
            <a:solidFill>
              <a:schemeClr val="bg1"/>
            </a:solidFill>
            <a:effectLst>
              <a:outerShdw blurRad="38100" dist="38100" dir="2700000" algn="tl">
                <a:srgbClr val="000000">
                  <a:alpha val="43137"/>
                </a:srgbClr>
              </a:outerShdw>
            </a:effectLst>
          </a:endParaRPr>
        </a:p>
      </dgm:t>
    </dgm:pt>
    <dgm:pt modelId="{9A8250E6-4C2A-458F-B1BE-E427998FF0E8}" type="parTrans" cxnId="{2701E2D8-CD14-4C94-A4F0-C0246F2EF7B4}">
      <dgm:prSet/>
      <dgm:spPr/>
      <dgm:t>
        <a:bodyPr/>
        <a:lstStyle/>
        <a:p>
          <a:endParaRPr lang="en-ZA"/>
        </a:p>
      </dgm:t>
    </dgm:pt>
    <dgm:pt modelId="{21495B64-1EEA-4E59-A6B4-EC8E8678ED1A}" type="sibTrans" cxnId="{2701E2D8-CD14-4C94-A4F0-C0246F2EF7B4}">
      <dgm:prSet/>
      <dgm:spPr/>
      <dgm:t>
        <a:bodyPr/>
        <a:lstStyle/>
        <a:p>
          <a:endParaRPr lang="en-ZA"/>
        </a:p>
      </dgm:t>
    </dgm:pt>
    <dgm:pt modelId="{8F1F562B-B171-40F1-BB9D-F03CE55BFF7A}">
      <dgm:prSet custT="1"/>
      <dgm:spPr/>
      <dgm:t>
        <a:bodyPr/>
        <a:lstStyle/>
        <a:p>
          <a:r>
            <a:rPr lang="lt-LT"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2 modelis: </a:t>
          </a:r>
          <a:r>
            <a:rPr lang="lt-LT"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pajamų, gautų iš dvejopos paskirties turto, panaudojimas investuotojams grąžinti</a:t>
          </a:r>
          <a:endParaRPr lang="en-ZA" sz="2400" b="0" kern="1200" dirty="0">
            <a:solidFill>
              <a:schemeClr val="bg1"/>
            </a:solidFill>
            <a:effectLst>
              <a:outerShdw blurRad="38100" dist="38100" dir="2700000" algn="tl">
                <a:srgbClr val="000000">
                  <a:alpha val="43137"/>
                </a:srgbClr>
              </a:outerShdw>
            </a:effectLst>
          </a:endParaRPr>
        </a:p>
      </dgm:t>
    </dgm:pt>
    <dgm:pt modelId="{6B3BCFE9-6575-46E8-86CF-5149C2DA6A96}" type="parTrans" cxnId="{3225B8BA-200B-4FBC-B821-3787935C4BA0}">
      <dgm:prSet/>
      <dgm:spPr/>
      <dgm:t>
        <a:bodyPr/>
        <a:lstStyle/>
        <a:p>
          <a:endParaRPr lang="en-ZA"/>
        </a:p>
      </dgm:t>
    </dgm:pt>
    <dgm:pt modelId="{AF8A18A4-5FF4-4157-9213-BE5524C157C0}" type="sibTrans" cxnId="{3225B8BA-200B-4FBC-B821-3787935C4BA0}">
      <dgm:prSet/>
      <dgm:spPr/>
      <dgm:t>
        <a:bodyPr/>
        <a:lstStyle/>
        <a:p>
          <a:endParaRPr lang="en-ZA"/>
        </a:p>
      </dgm:t>
    </dgm:pt>
    <dgm:pt modelId="{938120C2-075A-43D6-8F93-D16ACDBF18FE}">
      <dgm:prSet custT="1"/>
      <dgm:spPr/>
      <dgm:t>
        <a:bodyPr/>
        <a:lstStyle/>
        <a:p>
          <a:r>
            <a:rPr lang="lt-LT"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3 modelis: </a:t>
          </a:r>
          <a:r>
            <a:rPr lang="lt-LT"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iš nepriklausomų socialinių įmonių gautų pajamų panaudojimas investuotojams grąžinti</a:t>
          </a:r>
          <a:endParaRPr lang="en-ZA" sz="2400" b="0" kern="1200" dirty="0">
            <a:solidFill>
              <a:schemeClr val="bg1"/>
            </a:solidFill>
            <a:effectLst>
              <a:outerShdw blurRad="38100" dist="38100" dir="2700000" algn="tl">
                <a:srgbClr val="000000">
                  <a:alpha val="43137"/>
                </a:srgbClr>
              </a:outerShdw>
            </a:effectLst>
          </a:endParaRPr>
        </a:p>
      </dgm:t>
    </dgm:pt>
    <dgm:pt modelId="{91550DA1-C6C2-476C-BF3C-8DD2D0C431C0}" type="parTrans" cxnId="{0A4BABD9-512F-4F39-88EA-A98DE4284D13}">
      <dgm:prSet/>
      <dgm:spPr/>
      <dgm:t>
        <a:bodyPr/>
        <a:lstStyle/>
        <a:p>
          <a:endParaRPr lang="en-ZA"/>
        </a:p>
      </dgm:t>
    </dgm:pt>
    <dgm:pt modelId="{8818DD6A-EB57-4B36-9D57-F2621F22EFEB}" type="sibTrans" cxnId="{0A4BABD9-512F-4F39-88EA-A98DE4284D13}">
      <dgm:prSet/>
      <dgm:spPr/>
      <dgm:t>
        <a:bodyPr/>
        <a:lstStyle/>
        <a:p>
          <a:endParaRPr lang="en-ZA"/>
        </a:p>
      </dgm:t>
    </dgm:pt>
    <dgm:pt modelId="{B2FE6C5E-4459-4721-AD51-A16AECC2A50A}" type="pres">
      <dgm:prSet presAssocID="{442D458C-B5FD-4446-A406-DF30F7046D0B}" presName="diagram" presStyleCnt="0">
        <dgm:presLayoutVars>
          <dgm:dir/>
          <dgm:resizeHandles val="exact"/>
        </dgm:presLayoutVars>
      </dgm:prSet>
      <dgm:spPr/>
    </dgm:pt>
    <dgm:pt modelId="{C03D6161-8612-44F4-B4ED-F39D14948210}" type="pres">
      <dgm:prSet presAssocID="{9B5E4981-8694-4A17-8371-EE5909E35569}" presName="node" presStyleLbl="node1" presStyleIdx="0" presStyleCnt="3">
        <dgm:presLayoutVars>
          <dgm:bulletEnabled val="1"/>
        </dgm:presLayoutVars>
      </dgm:prSet>
      <dgm:spPr/>
    </dgm:pt>
    <dgm:pt modelId="{A99A8195-FC01-41E9-ACAE-1FD3D7F9CF3A}" type="pres">
      <dgm:prSet presAssocID="{21495B64-1EEA-4E59-A6B4-EC8E8678ED1A}" presName="sibTrans" presStyleCnt="0"/>
      <dgm:spPr/>
    </dgm:pt>
    <dgm:pt modelId="{D613D23A-06B3-464E-9FB6-072874C5C273}" type="pres">
      <dgm:prSet presAssocID="{8F1F562B-B171-40F1-BB9D-F03CE55BFF7A}" presName="node" presStyleLbl="node1" presStyleIdx="1" presStyleCnt="3">
        <dgm:presLayoutVars>
          <dgm:bulletEnabled val="1"/>
        </dgm:presLayoutVars>
      </dgm:prSet>
      <dgm:spPr/>
    </dgm:pt>
    <dgm:pt modelId="{179C14B8-4E4E-465F-9E00-C51F9541BEA7}" type="pres">
      <dgm:prSet presAssocID="{AF8A18A4-5FF4-4157-9213-BE5524C157C0}" presName="sibTrans" presStyleCnt="0"/>
      <dgm:spPr/>
    </dgm:pt>
    <dgm:pt modelId="{EBB1EBE1-1015-4354-9F46-1595B769C9DE}" type="pres">
      <dgm:prSet presAssocID="{938120C2-075A-43D6-8F93-D16ACDBF18FE}" presName="node" presStyleLbl="node1" presStyleIdx="2" presStyleCnt="3">
        <dgm:presLayoutVars>
          <dgm:bulletEnabled val="1"/>
        </dgm:presLayoutVars>
      </dgm:prSet>
      <dgm:spPr/>
    </dgm:pt>
  </dgm:ptLst>
  <dgm:cxnLst>
    <dgm:cxn modelId="{5E5BDE05-0BE0-42C2-BA3A-988F27D1F161}" type="presOf" srcId="{8F1F562B-B171-40F1-BB9D-F03CE55BFF7A}" destId="{D613D23A-06B3-464E-9FB6-072874C5C273}" srcOrd="0" destOrd="0" presId="urn:microsoft.com/office/officeart/2005/8/layout/default"/>
    <dgm:cxn modelId="{2FFB4730-BEF2-44F9-B8D8-649E7EE829D7}" type="presOf" srcId="{938120C2-075A-43D6-8F93-D16ACDBF18FE}" destId="{EBB1EBE1-1015-4354-9F46-1595B769C9DE}" srcOrd="0" destOrd="0" presId="urn:microsoft.com/office/officeart/2005/8/layout/default"/>
    <dgm:cxn modelId="{CEC14445-E3CD-477E-A2AB-3B9C1AF8234C}" type="presOf" srcId="{9B5E4981-8694-4A17-8371-EE5909E35569}" destId="{C03D6161-8612-44F4-B4ED-F39D14948210}" srcOrd="0" destOrd="0" presId="urn:microsoft.com/office/officeart/2005/8/layout/default"/>
    <dgm:cxn modelId="{177339AB-9141-4571-98EC-B4689A5125C7}" type="presOf" srcId="{442D458C-B5FD-4446-A406-DF30F7046D0B}" destId="{B2FE6C5E-4459-4721-AD51-A16AECC2A50A}" srcOrd="0" destOrd="0" presId="urn:microsoft.com/office/officeart/2005/8/layout/default"/>
    <dgm:cxn modelId="{3225B8BA-200B-4FBC-B821-3787935C4BA0}" srcId="{442D458C-B5FD-4446-A406-DF30F7046D0B}" destId="{8F1F562B-B171-40F1-BB9D-F03CE55BFF7A}" srcOrd="1" destOrd="0" parTransId="{6B3BCFE9-6575-46E8-86CF-5149C2DA6A96}" sibTransId="{AF8A18A4-5FF4-4157-9213-BE5524C157C0}"/>
    <dgm:cxn modelId="{2701E2D8-CD14-4C94-A4F0-C0246F2EF7B4}" srcId="{442D458C-B5FD-4446-A406-DF30F7046D0B}" destId="{9B5E4981-8694-4A17-8371-EE5909E35569}" srcOrd="0" destOrd="0" parTransId="{9A8250E6-4C2A-458F-B1BE-E427998FF0E8}" sibTransId="{21495B64-1EEA-4E59-A6B4-EC8E8678ED1A}"/>
    <dgm:cxn modelId="{0A4BABD9-512F-4F39-88EA-A98DE4284D13}" srcId="{442D458C-B5FD-4446-A406-DF30F7046D0B}" destId="{938120C2-075A-43D6-8F93-D16ACDBF18FE}" srcOrd="2" destOrd="0" parTransId="{91550DA1-C6C2-476C-BF3C-8DD2D0C431C0}" sibTransId="{8818DD6A-EB57-4B36-9D57-F2621F22EFEB}"/>
    <dgm:cxn modelId="{704AB704-04C5-46CE-BB9A-C17DD6FBAC82}" type="presParOf" srcId="{B2FE6C5E-4459-4721-AD51-A16AECC2A50A}" destId="{C03D6161-8612-44F4-B4ED-F39D14948210}" srcOrd="0" destOrd="0" presId="urn:microsoft.com/office/officeart/2005/8/layout/default"/>
    <dgm:cxn modelId="{CEFA0B6D-F055-436C-9B73-6BA71574B4F1}" type="presParOf" srcId="{B2FE6C5E-4459-4721-AD51-A16AECC2A50A}" destId="{A99A8195-FC01-41E9-ACAE-1FD3D7F9CF3A}" srcOrd="1" destOrd="0" presId="urn:microsoft.com/office/officeart/2005/8/layout/default"/>
    <dgm:cxn modelId="{8F8E0DB1-A1AA-4D01-A6A4-3CEEA56FD29D}" type="presParOf" srcId="{B2FE6C5E-4459-4721-AD51-A16AECC2A50A}" destId="{D613D23A-06B3-464E-9FB6-072874C5C273}" srcOrd="2" destOrd="0" presId="urn:microsoft.com/office/officeart/2005/8/layout/default"/>
    <dgm:cxn modelId="{60FAD74E-1337-4017-9D1A-ADE5B492D23F}" type="presParOf" srcId="{B2FE6C5E-4459-4721-AD51-A16AECC2A50A}" destId="{179C14B8-4E4E-465F-9E00-C51F9541BEA7}" srcOrd="3" destOrd="0" presId="urn:microsoft.com/office/officeart/2005/8/layout/default"/>
    <dgm:cxn modelId="{BA4AE6F2-8563-4C0C-8557-896B2A434C50}" type="presParOf" srcId="{B2FE6C5E-4459-4721-AD51-A16AECC2A50A}" destId="{EBB1EBE1-1015-4354-9F46-1595B769C9DE}"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90D9E1-79BC-45A9-AD4A-8B95B49C5B36}"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CF496304-7512-4DEA-A903-4ECB5E9C0542}">
      <dgm:prSet phldrT="[Text]"/>
      <dgm:spPr/>
      <dgm:t>
        <a:bodyPr/>
        <a:lstStyle/>
        <a:p>
          <a:r>
            <a:rPr lang="lt-LT" dirty="0">
              <a:effectLst>
                <a:outerShdw blurRad="38100" dist="38100" dir="2700000" algn="tl">
                  <a:srgbClr val="000000">
                    <a:alpha val="43137"/>
                  </a:srgbClr>
                </a:outerShdw>
              </a:effectLst>
            </a:rPr>
            <a:t>Turėkite finansinį planą</a:t>
          </a:r>
          <a:endParaRPr lang="en-ZA" dirty="0">
            <a:effectLst>
              <a:outerShdw blurRad="38100" dist="38100" dir="2700000" algn="tl">
                <a:srgbClr val="000000">
                  <a:alpha val="43137"/>
                </a:srgbClr>
              </a:outerShdw>
            </a:effectLst>
          </a:endParaRPr>
        </a:p>
      </dgm:t>
    </dgm:pt>
    <dgm:pt modelId="{1B30DDD9-5C08-4769-992C-0C5C13F3F1C6}" type="parTrans" cxnId="{F8AFC915-23BB-4314-BF5E-318109583FF6}">
      <dgm:prSet/>
      <dgm:spPr/>
      <dgm:t>
        <a:bodyPr/>
        <a:lstStyle/>
        <a:p>
          <a:endParaRPr lang="en-ZA"/>
        </a:p>
      </dgm:t>
    </dgm:pt>
    <dgm:pt modelId="{50216E62-D845-4DAF-A1EA-EB4EC8A45BE9}" type="sibTrans" cxnId="{F8AFC915-23BB-4314-BF5E-318109583FF6}">
      <dgm:prSet/>
      <dgm:spPr/>
      <dgm:t>
        <a:bodyPr/>
        <a:lstStyle/>
        <a:p>
          <a:endParaRPr lang="en-ZA"/>
        </a:p>
      </dgm:t>
    </dgm:pt>
    <dgm:pt modelId="{8B80F741-5CE8-4142-B895-36FECD7568C5}">
      <dgm:prSet/>
      <dgm:spPr/>
      <dgm:t>
        <a:bodyPr/>
        <a:lstStyle/>
        <a:p>
          <a:r>
            <a:rPr lang="en-GB" dirty="0" err="1">
              <a:effectLst>
                <a:outerShdw blurRad="38100" dist="38100" dir="2700000" algn="tl">
                  <a:srgbClr val="000000">
                    <a:alpha val="43137"/>
                  </a:srgbClr>
                </a:outerShdw>
              </a:effectLst>
            </a:rPr>
            <a:t>Pirmenybę</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teikite</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taupymui</a:t>
          </a:r>
          <a:endParaRPr lang="en-ZA" dirty="0">
            <a:effectLst>
              <a:outerShdw blurRad="38100" dist="38100" dir="2700000" algn="tl">
                <a:srgbClr val="000000">
                  <a:alpha val="43137"/>
                </a:srgbClr>
              </a:outerShdw>
            </a:effectLst>
          </a:endParaRPr>
        </a:p>
      </dgm:t>
    </dgm:pt>
    <dgm:pt modelId="{66834510-4BE6-400C-B04B-5E8F8F3BD9B9}" type="parTrans" cxnId="{C4F4ADD5-9F7E-44C0-BA7E-1110A9C1A085}">
      <dgm:prSet/>
      <dgm:spPr/>
      <dgm:t>
        <a:bodyPr/>
        <a:lstStyle/>
        <a:p>
          <a:endParaRPr lang="en-ZA"/>
        </a:p>
      </dgm:t>
    </dgm:pt>
    <dgm:pt modelId="{CEA15408-54F3-436A-AFB5-B4EAD41318A3}" type="sibTrans" cxnId="{C4F4ADD5-9F7E-44C0-BA7E-1110A9C1A085}">
      <dgm:prSet/>
      <dgm:spPr/>
      <dgm:t>
        <a:bodyPr/>
        <a:lstStyle/>
        <a:p>
          <a:endParaRPr lang="en-ZA"/>
        </a:p>
      </dgm:t>
    </dgm:pt>
    <dgm:pt modelId="{7E46AD0F-F797-4050-AF7A-EA8D5528C82A}">
      <dgm:prSet/>
      <dgm:spPr/>
      <dgm:t>
        <a:bodyPr/>
        <a:lstStyle/>
        <a:p>
          <a:r>
            <a:rPr lang="en-GB" dirty="0" err="1">
              <a:effectLst>
                <a:outerShdw blurRad="38100" dist="38100" dir="2700000" algn="tl">
                  <a:srgbClr val="000000">
                    <a:alpha val="43137"/>
                  </a:srgbClr>
                </a:outerShdw>
              </a:effectLst>
            </a:rPr>
            <a:t>Supraskite</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kaupimo</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galią</a:t>
          </a:r>
          <a:endParaRPr lang="en-ZA" dirty="0">
            <a:effectLst>
              <a:outerShdw blurRad="38100" dist="38100" dir="2700000" algn="tl">
                <a:srgbClr val="000000">
                  <a:alpha val="43137"/>
                </a:srgbClr>
              </a:outerShdw>
            </a:effectLst>
          </a:endParaRPr>
        </a:p>
      </dgm:t>
    </dgm:pt>
    <dgm:pt modelId="{D490FB87-8B6E-42D1-8E6A-48C9DA318C06}" type="parTrans" cxnId="{6F88C9F1-5EBB-4F46-8A2A-75B6F82510E3}">
      <dgm:prSet/>
      <dgm:spPr/>
      <dgm:t>
        <a:bodyPr/>
        <a:lstStyle/>
        <a:p>
          <a:endParaRPr lang="en-ZA"/>
        </a:p>
      </dgm:t>
    </dgm:pt>
    <dgm:pt modelId="{74A54757-8716-494E-B553-553F8D8734A2}" type="sibTrans" cxnId="{6F88C9F1-5EBB-4F46-8A2A-75B6F82510E3}">
      <dgm:prSet/>
      <dgm:spPr/>
      <dgm:t>
        <a:bodyPr/>
        <a:lstStyle/>
        <a:p>
          <a:endParaRPr lang="en-ZA"/>
        </a:p>
      </dgm:t>
    </dgm:pt>
    <dgm:pt modelId="{66E5AF5E-5F68-4BDE-A31A-74E2C7B4598C}">
      <dgm:prSet/>
      <dgm:spPr/>
      <dgm:t>
        <a:bodyPr/>
        <a:lstStyle/>
        <a:p>
          <a:r>
            <a:rPr lang="en-GB" dirty="0" err="1">
              <a:effectLst>
                <a:outerShdw blurRad="38100" dist="38100" dir="2700000" algn="tl">
                  <a:srgbClr val="000000">
                    <a:alpha val="43137"/>
                  </a:srgbClr>
                </a:outerShdw>
              </a:effectLst>
            </a:rPr>
            <a:t>Supraskite</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riziką</a:t>
          </a:r>
          <a:endParaRPr lang="en-ZA" dirty="0">
            <a:effectLst>
              <a:outerShdw blurRad="38100" dist="38100" dir="2700000" algn="tl">
                <a:srgbClr val="000000">
                  <a:alpha val="43137"/>
                </a:srgbClr>
              </a:outerShdw>
            </a:effectLst>
          </a:endParaRPr>
        </a:p>
      </dgm:t>
    </dgm:pt>
    <dgm:pt modelId="{F57CD2E9-D24A-4A0A-ACD2-9E59FAD3154D}" type="parTrans" cxnId="{B994EFE3-3B14-47A0-B76A-9A1F9E289305}">
      <dgm:prSet/>
      <dgm:spPr/>
      <dgm:t>
        <a:bodyPr/>
        <a:lstStyle/>
        <a:p>
          <a:endParaRPr lang="en-ZA"/>
        </a:p>
      </dgm:t>
    </dgm:pt>
    <dgm:pt modelId="{E07C638A-D621-4603-BB6F-58E3423C4885}" type="sibTrans" cxnId="{B994EFE3-3B14-47A0-B76A-9A1F9E289305}">
      <dgm:prSet/>
      <dgm:spPr/>
      <dgm:t>
        <a:bodyPr/>
        <a:lstStyle/>
        <a:p>
          <a:endParaRPr lang="en-ZA"/>
        </a:p>
      </dgm:t>
    </dgm:pt>
    <dgm:pt modelId="{5C2281E4-1C12-4C59-9B1E-6153E9C1B9A4}">
      <dgm:prSet/>
      <dgm:spPr/>
      <dgm:t>
        <a:bodyPr/>
        <a:lstStyle/>
        <a:p>
          <a:r>
            <a:rPr lang="en-GB" dirty="0" err="1">
              <a:effectLst>
                <a:outerShdw blurRad="38100" dist="38100" dir="2700000" algn="tl">
                  <a:srgbClr val="000000">
                    <a:alpha val="43137"/>
                  </a:srgbClr>
                </a:outerShdw>
              </a:effectLst>
            </a:rPr>
            <a:t>Supraskite</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diversifikavimą</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ir</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turto</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paskirstymą</a:t>
          </a:r>
          <a:endParaRPr lang="en-ZA" dirty="0">
            <a:effectLst>
              <a:outerShdw blurRad="38100" dist="38100" dir="2700000" algn="tl">
                <a:srgbClr val="000000">
                  <a:alpha val="43137"/>
                </a:srgbClr>
              </a:outerShdw>
            </a:effectLst>
          </a:endParaRPr>
        </a:p>
      </dgm:t>
    </dgm:pt>
    <dgm:pt modelId="{C19415D1-F619-49F2-AD7D-60FBEF6A69C4}" type="parTrans" cxnId="{9F011B7B-24A8-4DC5-BF63-7BE23264936D}">
      <dgm:prSet/>
      <dgm:spPr/>
      <dgm:t>
        <a:bodyPr/>
        <a:lstStyle/>
        <a:p>
          <a:endParaRPr lang="en-ZA"/>
        </a:p>
      </dgm:t>
    </dgm:pt>
    <dgm:pt modelId="{45488B18-A0FC-4295-B0D7-646A80C82775}" type="sibTrans" cxnId="{9F011B7B-24A8-4DC5-BF63-7BE23264936D}">
      <dgm:prSet/>
      <dgm:spPr/>
      <dgm:t>
        <a:bodyPr/>
        <a:lstStyle/>
        <a:p>
          <a:endParaRPr lang="en-ZA"/>
        </a:p>
      </dgm:t>
    </dgm:pt>
    <dgm:pt modelId="{8A050BF7-D7BC-473F-A873-0143A0C9AD39}" type="pres">
      <dgm:prSet presAssocID="{6B90D9E1-79BC-45A9-AD4A-8B95B49C5B36}" presName="diagram" presStyleCnt="0">
        <dgm:presLayoutVars>
          <dgm:dir/>
          <dgm:resizeHandles val="exact"/>
        </dgm:presLayoutVars>
      </dgm:prSet>
      <dgm:spPr/>
    </dgm:pt>
    <dgm:pt modelId="{A6A2B092-6D36-475E-A723-764ADE75186A}" type="pres">
      <dgm:prSet presAssocID="{CF496304-7512-4DEA-A903-4ECB5E9C0542}" presName="node" presStyleLbl="node1" presStyleIdx="0" presStyleCnt="5">
        <dgm:presLayoutVars>
          <dgm:bulletEnabled val="1"/>
        </dgm:presLayoutVars>
      </dgm:prSet>
      <dgm:spPr/>
    </dgm:pt>
    <dgm:pt modelId="{B2012681-AD61-43E3-971F-555DFD46C7BB}" type="pres">
      <dgm:prSet presAssocID="{50216E62-D845-4DAF-A1EA-EB4EC8A45BE9}" presName="sibTrans" presStyleCnt="0"/>
      <dgm:spPr/>
    </dgm:pt>
    <dgm:pt modelId="{2DB371B1-BA9A-4853-8C05-C27FE56F9D6A}" type="pres">
      <dgm:prSet presAssocID="{8B80F741-5CE8-4142-B895-36FECD7568C5}" presName="node" presStyleLbl="node1" presStyleIdx="1" presStyleCnt="5">
        <dgm:presLayoutVars>
          <dgm:bulletEnabled val="1"/>
        </dgm:presLayoutVars>
      </dgm:prSet>
      <dgm:spPr/>
    </dgm:pt>
    <dgm:pt modelId="{15A48C07-92BB-488C-9F98-449091D7CAD1}" type="pres">
      <dgm:prSet presAssocID="{CEA15408-54F3-436A-AFB5-B4EAD41318A3}" presName="sibTrans" presStyleCnt="0"/>
      <dgm:spPr/>
    </dgm:pt>
    <dgm:pt modelId="{FC3AFA28-4DA0-4369-90A5-EB4300FDEC42}" type="pres">
      <dgm:prSet presAssocID="{7E46AD0F-F797-4050-AF7A-EA8D5528C82A}" presName="node" presStyleLbl="node1" presStyleIdx="2" presStyleCnt="5">
        <dgm:presLayoutVars>
          <dgm:bulletEnabled val="1"/>
        </dgm:presLayoutVars>
      </dgm:prSet>
      <dgm:spPr/>
    </dgm:pt>
    <dgm:pt modelId="{A2991B0D-116D-48E5-8933-13945094FDB7}" type="pres">
      <dgm:prSet presAssocID="{74A54757-8716-494E-B553-553F8D8734A2}" presName="sibTrans" presStyleCnt="0"/>
      <dgm:spPr/>
    </dgm:pt>
    <dgm:pt modelId="{31F4B702-9F61-46EA-BF69-CF355441EA9E}" type="pres">
      <dgm:prSet presAssocID="{66E5AF5E-5F68-4BDE-A31A-74E2C7B4598C}" presName="node" presStyleLbl="node1" presStyleIdx="3" presStyleCnt="5">
        <dgm:presLayoutVars>
          <dgm:bulletEnabled val="1"/>
        </dgm:presLayoutVars>
      </dgm:prSet>
      <dgm:spPr/>
    </dgm:pt>
    <dgm:pt modelId="{40305B03-CCA6-40B7-8829-FDDB9ADBEB3F}" type="pres">
      <dgm:prSet presAssocID="{E07C638A-D621-4603-BB6F-58E3423C4885}" presName="sibTrans" presStyleCnt="0"/>
      <dgm:spPr/>
    </dgm:pt>
    <dgm:pt modelId="{50DFAE23-BA2F-42BD-A27C-B8015461D997}" type="pres">
      <dgm:prSet presAssocID="{5C2281E4-1C12-4C59-9B1E-6153E9C1B9A4}" presName="node" presStyleLbl="node1" presStyleIdx="4" presStyleCnt="5">
        <dgm:presLayoutVars>
          <dgm:bulletEnabled val="1"/>
        </dgm:presLayoutVars>
      </dgm:prSet>
      <dgm:spPr/>
    </dgm:pt>
  </dgm:ptLst>
  <dgm:cxnLst>
    <dgm:cxn modelId="{200AFC14-28E8-4224-9A46-9705774E488A}" type="presOf" srcId="{7E46AD0F-F797-4050-AF7A-EA8D5528C82A}" destId="{FC3AFA28-4DA0-4369-90A5-EB4300FDEC42}" srcOrd="0" destOrd="0" presId="urn:microsoft.com/office/officeart/2005/8/layout/default"/>
    <dgm:cxn modelId="{F8AFC915-23BB-4314-BF5E-318109583FF6}" srcId="{6B90D9E1-79BC-45A9-AD4A-8B95B49C5B36}" destId="{CF496304-7512-4DEA-A903-4ECB5E9C0542}" srcOrd="0" destOrd="0" parTransId="{1B30DDD9-5C08-4769-992C-0C5C13F3F1C6}" sibTransId="{50216E62-D845-4DAF-A1EA-EB4EC8A45BE9}"/>
    <dgm:cxn modelId="{1970A248-6156-474F-B3E8-2194FAB788E0}" type="presOf" srcId="{CF496304-7512-4DEA-A903-4ECB5E9C0542}" destId="{A6A2B092-6D36-475E-A723-764ADE75186A}" srcOrd="0" destOrd="0" presId="urn:microsoft.com/office/officeart/2005/8/layout/default"/>
    <dgm:cxn modelId="{9F011B7B-24A8-4DC5-BF63-7BE23264936D}" srcId="{6B90D9E1-79BC-45A9-AD4A-8B95B49C5B36}" destId="{5C2281E4-1C12-4C59-9B1E-6153E9C1B9A4}" srcOrd="4" destOrd="0" parTransId="{C19415D1-F619-49F2-AD7D-60FBEF6A69C4}" sibTransId="{45488B18-A0FC-4295-B0D7-646A80C82775}"/>
    <dgm:cxn modelId="{C673FD85-7955-4EFB-92CB-BF8603B661B9}" type="presOf" srcId="{5C2281E4-1C12-4C59-9B1E-6153E9C1B9A4}" destId="{50DFAE23-BA2F-42BD-A27C-B8015461D997}" srcOrd="0" destOrd="0" presId="urn:microsoft.com/office/officeart/2005/8/layout/default"/>
    <dgm:cxn modelId="{5B6A97AC-3104-4B42-B4E4-044277FEF9C0}" type="presOf" srcId="{66E5AF5E-5F68-4BDE-A31A-74E2C7B4598C}" destId="{31F4B702-9F61-46EA-BF69-CF355441EA9E}" srcOrd="0" destOrd="0" presId="urn:microsoft.com/office/officeart/2005/8/layout/default"/>
    <dgm:cxn modelId="{A5412CC5-7757-4CFA-BDDF-8A4DB627E9B6}" type="presOf" srcId="{6B90D9E1-79BC-45A9-AD4A-8B95B49C5B36}" destId="{8A050BF7-D7BC-473F-A873-0143A0C9AD39}" srcOrd="0" destOrd="0" presId="urn:microsoft.com/office/officeart/2005/8/layout/default"/>
    <dgm:cxn modelId="{C4F4ADD5-9F7E-44C0-BA7E-1110A9C1A085}" srcId="{6B90D9E1-79BC-45A9-AD4A-8B95B49C5B36}" destId="{8B80F741-5CE8-4142-B895-36FECD7568C5}" srcOrd="1" destOrd="0" parTransId="{66834510-4BE6-400C-B04B-5E8F8F3BD9B9}" sibTransId="{CEA15408-54F3-436A-AFB5-B4EAD41318A3}"/>
    <dgm:cxn modelId="{B994EFE3-3B14-47A0-B76A-9A1F9E289305}" srcId="{6B90D9E1-79BC-45A9-AD4A-8B95B49C5B36}" destId="{66E5AF5E-5F68-4BDE-A31A-74E2C7B4598C}" srcOrd="3" destOrd="0" parTransId="{F57CD2E9-D24A-4A0A-ACD2-9E59FAD3154D}" sibTransId="{E07C638A-D621-4603-BB6F-58E3423C4885}"/>
    <dgm:cxn modelId="{6F88C9F1-5EBB-4F46-8A2A-75B6F82510E3}" srcId="{6B90D9E1-79BC-45A9-AD4A-8B95B49C5B36}" destId="{7E46AD0F-F797-4050-AF7A-EA8D5528C82A}" srcOrd="2" destOrd="0" parTransId="{D490FB87-8B6E-42D1-8E6A-48C9DA318C06}" sibTransId="{74A54757-8716-494E-B553-553F8D8734A2}"/>
    <dgm:cxn modelId="{4C22A0FE-836D-4417-BBA6-978FC43D3C1D}" type="presOf" srcId="{8B80F741-5CE8-4142-B895-36FECD7568C5}" destId="{2DB371B1-BA9A-4853-8C05-C27FE56F9D6A}" srcOrd="0" destOrd="0" presId="urn:microsoft.com/office/officeart/2005/8/layout/default"/>
    <dgm:cxn modelId="{9CD10C42-D7DC-4E90-9000-54DF80E064F9}" type="presParOf" srcId="{8A050BF7-D7BC-473F-A873-0143A0C9AD39}" destId="{A6A2B092-6D36-475E-A723-764ADE75186A}" srcOrd="0" destOrd="0" presId="urn:microsoft.com/office/officeart/2005/8/layout/default"/>
    <dgm:cxn modelId="{FDCE14A9-6307-453F-AC76-DB8428B57F93}" type="presParOf" srcId="{8A050BF7-D7BC-473F-A873-0143A0C9AD39}" destId="{B2012681-AD61-43E3-971F-555DFD46C7BB}" srcOrd="1" destOrd="0" presId="urn:microsoft.com/office/officeart/2005/8/layout/default"/>
    <dgm:cxn modelId="{510E3420-48F6-4D43-B90D-B47190186823}" type="presParOf" srcId="{8A050BF7-D7BC-473F-A873-0143A0C9AD39}" destId="{2DB371B1-BA9A-4853-8C05-C27FE56F9D6A}" srcOrd="2" destOrd="0" presId="urn:microsoft.com/office/officeart/2005/8/layout/default"/>
    <dgm:cxn modelId="{F8FA19AE-44B4-4539-9967-9C13569287EE}" type="presParOf" srcId="{8A050BF7-D7BC-473F-A873-0143A0C9AD39}" destId="{15A48C07-92BB-488C-9F98-449091D7CAD1}" srcOrd="3" destOrd="0" presId="urn:microsoft.com/office/officeart/2005/8/layout/default"/>
    <dgm:cxn modelId="{1C8441A9-7CB1-45C8-8CC1-592D52865E28}" type="presParOf" srcId="{8A050BF7-D7BC-473F-A873-0143A0C9AD39}" destId="{FC3AFA28-4DA0-4369-90A5-EB4300FDEC42}" srcOrd="4" destOrd="0" presId="urn:microsoft.com/office/officeart/2005/8/layout/default"/>
    <dgm:cxn modelId="{A1323CA0-96CA-41D0-98F6-3F32FAC9B59E}" type="presParOf" srcId="{8A050BF7-D7BC-473F-A873-0143A0C9AD39}" destId="{A2991B0D-116D-48E5-8933-13945094FDB7}" srcOrd="5" destOrd="0" presId="urn:microsoft.com/office/officeart/2005/8/layout/default"/>
    <dgm:cxn modelId="{1AF4D85C-193C-4E36-BE87-48FD81CB77F3}" type="presParOf" srcId="{8A050BF7-D7BC-473F-A873-0143A0C9AD39}" destId="{31F4B702-9F61-46EA-BF69-CF355441EA9E}" srcOrd="6" destOrd="0" presId="urn:microsoft.com/office/officeart/2005/8/layout/default"/>
    <dgm:cxn modelId="{A70E4520-6CF8-4485-8E9F-FDE07C05CD5C}" type="presParOf" srcId="{8A050BF7-D7BC-473F-A873-0143A0C9AD39}" destId="{40305B03-CCA6-40B7-8829-FDDB9ADBEB3F}" srcOrd="7" destOrd="0" presId="urn:microsoft.com/office/officeart/2005/8/layout/default"/>
    <dgm:cxn modelId="{21A19BE2-1173-431B-A300-986BE90C4E6C}" type="presParOf" srcId="{8A050BF7-D7BC-473F-A873-0143A0C9AD39}" destId="{50DFAE23-BA2F-42BD-A27C-B8015461D997}"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B90D9E1-79BC-45A9-AD4A-8B95B49C5B36}"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5C2281E4-1C12-4C59-9B1E-6153E9C1B9A4}">
      <dgm:prSet/>
      <dgm:spPr/>
      <dgm:t>
        <a:bodyPr/>
        <a:lstStyle/>
        <a:p>
          <a:r>
            <a:rPr lang="en-GB" dirty="0" err="1">
              <a:effectLst>
                <a:outerShdw blurRad="38100" dist="38100" dir="2700000" algn="tl">
                  <a:srgbClr val="000000">
                    <a:alpha val="43137"/>
                  </a:srgbClr>
                </a:outerShdw>
              </a:effectLst>
            </a:rPr>
            <a:t>Mažinkite</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išlaidas</a:t>
          </a:r>
          <a:endParaRPr lang="en-ZA" dirty="0">
            <a:effectLst>
              <a:outerShdw blurRad="38100" dist="38100" dir="2700000" algn="tl">
                <a:srgbClr val="000000">
                  <a:alpha val="43137"/>
                </a:srgbClr>
              </a:outerShdw>
            </a:effectLst>
          </a:endParaRPr>
        </a:p>
      </dgm:t>
    </dgm:pt>
    <dgm:pt modelId="{C19415D1-F619-49F2-AD7D-60FBEF6A69C4}" type="parTrans" cxnId="{9F011B7B-24A8-4DC5-BF63-7BE23264936D}">
      <dgm:prSet/>
      <dgm:spPr/>
      <dgm:t>
        <a:bodyPr/>
        <a:lstStyle/>
        <a:p>
          <a:endParaRPr lang="en-ZA"/>
        </a:p>
      </dgm:t>
    </dgm:pt>
    <dgm:pt modelId="{45488B18-A0FC-4295-B0D7-646A80C82775}" type="sibTrans" cxnId="{9F011B7B-24A8-4DC5-BF63-7BE23264936D}">
      <dgm:prSet/>
      <dgm:spPr/>
      <dgm:t>
        <a:bodyPr/>
        <a:lstStyle/>
        <a:p>
          <a:endParaRPr lang="en-ZA"/>
        </a:p>
      </dgm:t>
    </dgm:pt>
    <dgm:pt modelId="{E1321CAD-A13B-4B2F-B936-3CC5CDE869CF}">
      <dgm:prSet/>
      <dgm:spPr/>
      <dgm:t>
        <a:bodyPr/>
        <a:lstStyle/>
        <a:p>
          <a:r>
            <a:rPr lang="en-GB" dirty="0" err="1">
              <a:effectLst>
                <a:outerShdw blurRad="38100" dist="38100" dir="2700000" algn="tl">
                  <a:srgbClr val="000000">
                    <a:alpha val="43137"/>
                  </a:srgbClr>
                </a:outerShdw>
              </a:effectLst>
            </a:rPr>
            <a:t>Supraskite</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klasikines</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investavimo</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strategijas</a:t>
          </a:r>
          <a:endParaRPr lang="en-ZA" dirty="0">
            <a:effectLst>
              <a:outerShdw blurRad="38100" dist="38100" dir="2700000" algn="tl">
                <a:srgbClr val="000000">
                  <a:alpha val="43137"/>
                </a:srgbClr>
              </a:outerShdw>
            </a:effectLst>
          </a:endParaRPr>
        </a:p>
      </dgm:t>
    </dgm:pt>
    <dgm:pt modelId="{B0D9DF71-D009-49B4-A98E-5A9C3E89E03F}" type="parTrans" cxnId="{B0B9E9F0-AB37-4C01-B55F-2417B715B596}">
      <dgm:prSet/>
      <dgm:spPr/>
      <dgm:t>
        <a:bodyPr/>
        <a:lstStyle/>
        <a:p>
          <a:endParaRPr lang="en-ZA"/>
        </a:p>
      </dgm:t>
    </dgm:pt>
    <dgm:pt modelId="{513F861B-3648-429A-8C4F-EA8329DB599F}" type="sibTrans" cxnId="{B0B9E9F0-AB37-4C01-B55F-2417B715B596}">
      <dgm:prSet/>
      <dgm:spPr/>
      <dgm:t>
        <a:bodyPr/>
        <a:lstStyle/>
        <a:p>
          <a:endParaRPr lang="en-ZA"/>
        </a:p>
      </dgm:t>
    </dgm:pt>
    <dgm:pt modelId="{36D8CCB0-52D4-48D2-93BB-EC9AC2E38EC5}">
      <dgm:prSet/>
      <dgm:spPr/>
      <dgm:t>
        <a:bodyPr/>
        <a:lstStyle/>
        <a:p>
          <a:r>
            <a:rPr lang="en-GB" dirty="0" err="1">
              <a:effectLst>
                <a:outerShdw blurRad="38100" dist="38100" dir="2700000" algn="tl">
                  <a:srgbClr val="000000">
                    <a:alpha val="43137"/>
                  </a:srgbClr>
                </a:outerShdw>
              </a:effectLst>
            </a:rPr>
            <a:t>Būkite</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disciplinuoti</a:t>
          </a:r>
          <a:endParaRPr lang="en-ZA" dirty="0">
            <a:effectLst>
              <a:outerShdw blurRad="38100" dist="38100" dir="2700000" algn="tl">
                <a:srgbClr val="000000">
                  <a:alpha val="43137"/>
                </a:srgbClr>
              </a:outerShdw>
            </a:effectLst>
          </a:endParaRPr>
        </a:p>
      </dgm:t>
    </dgm:pt>
    <dgm:pt modelId="{379AED15-4C85-4A85-994D-A0371F472664}" type="parTrans" cxnId="{8BA4464A-C384-4432-BDAC-F7EB524EDD90}">
      <dgm:prSet/>
      <dgm:spPr/>
      <dgm:t>
        <a:bodyPr/>
        <a:lstStyle/>
        <a:p>
          <a:endParaRPr lang="en-ZA"/>
        </a:p>
      </dgm:t>
    </dgm:pt>
    <dgm:pt modelId="{74653315-637C-44B8-A449-CF8243A877C6}" type="sibTrans" cxnId="{8BA4464A-C384-4432-BDAC-F7EB524EDD90}">
      <dgm:prSet/>
      <dgm:spPr/>
      <dgm:t>
        <a:bodyPr/>
        <a:lstStyle/>
        <a:p>
          <a:endParaRPr lang="en-ZA"/>
        </a:p>
      </dgm:t>
    </dgm:pt>
    <dgm:pt modelId="{E95F9434-521D-4098-8A75-93FBBFE5EECE}">
      <dgm:prSet/>
      <dgm:spPr/>
      <dgm:t>
        <a:bodyPr/>
        <a:lstStyle/>
        <a:p>
          <a:r>
            <a:rPr lang="en-GB" dirty="0" err="1">
              <a:effectLst>
                <a:outerShdw blurRad="38100" dist="38100" dir="2700000" algn="tl">
                  <a:srgbClr val="000000">
                    <a:alpha val="43137"/>
                  </a:srgbClr>
                </a:outerShdw>
              </a:effectLst>
            </a:rPr>
            <a:t>Mąstykite</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kaip</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savininkas</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arba</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skolintojas</a:t>
          </a:r>
          <a:endParaRPr lang="en-ZA" dirty="0">
            <a:effectLst>
              <a:outerShdw blurRad="38100" dist="38100" dir="2700000" algn="tl">
                <a:srgbClr val="000000">
                  <a:alpha val="43137"/>
                </a:srgbClr>
              </a:outerShdw>
            </a:effectLst>
          </a:endParaRPr>
        </a:p>
      </dgm:t>
    </dgm:pt>
    <dgm:pt modelId="{BF111481-127C-44E3-AFB9-F5D2FBB8F1D7}" type="parTrans" cxnId="{A45C4CDD-48DD-4022-97D0-0C4907BD6200}">
      <dgm:prSet/>
      <dgm:spPr/>
      <dgm:t>
        <a:bodyPr/>
        <a:lstStyle/>
        <a:p>
          <a:endParaRPr lang="en-ZA"/>
        </a:p>
      </dgm:t>
    </dgm:pt>
    <dgm:pt modelId="{D32250D6-08FC-4C55-B630-AE756F3EDE78}" type="sibTrans" cxnId="{A45C4CDD-48DD-4022-97D0-0C4907BD6200}">
      <dgm:prSet/>
      <dgm:spPr/>
      <dgm:t>
        <a:bodyPr/>
        <a:lstStyle/>
        <a:p>
          <a:endParaRPr lang="en-ZA"/>
        </a:p>
      </dgm:t>
    </dgm:pt>
    <dgm:pt modelId="{3ACD70E5-FD5B-4771-AB28-93E18799BA76}">
      <dgm:prSet/>
      <dgm:spPr/>
      <dgm:t>
        <a:bodyPr/>
        <a:lstStyle/>
        <a:p>
          <a:r>
            <a:rPr lang="en-GB" dirty="0" err="1">
              <a:effectLst>
                <a:outerShdw blurRad="38100" dist="38100" dir="2700000" algn="tl">
                  <a:srgbClr val="000000">
                    <a:alpha val="43137"/>
                  </a:srgbClr>
                </a:outerShdw>
              </a:effectLst>
            </a:rPr>
            <a:t>Jei</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nesuprantate</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neinvestuokite</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į</a:t>
          </a:r>
          <a:r>
            <a:rPr lang="en-GB" dirty="0">
              <a:effectLst>
                <a:outerShdw blurRad="38100" dist="38100" dir="2700000" algn="tl">
                  <a:srgbClr val="000000">
                    <a:alpha val="43137"/>
                  </a:srgbClr>
                </a:outerShdw>
              </a:effectLst>
            </a:rPr>
            <a:t> tai</a:t>
          </a:r>
          <a:endParaRPr lang="en-ZA" dirty="0">
            <a:effectLst>
              <a:outerShdw blurRad="38100" dist="38100" dir="2700000" algn="tl">
                <a:srgbClr val="000000">
                  <a:alpha val="43137"/>
                </a:srgbClr>
              </a:outerShdw>
            </a:effectLst>
          </a:endParaRPr>
        </a:p>
      </dgm:t>
    </dgm:pt>
    <dgm:pt modelId="{AB14572A-8A27-4B91-9717-736E3BFFDF90}" type="parTrans" cxnId="{485A7760-555F-4A29-B6F2-C4780C533ED4}">
      <dgm:prSet/>
      <dgm:spPr/>
      <dgm:t>
        <a:bodyPr/>
        <a:lstStyle/>
        <a:p>
          <a:endParaRPr lang="en-ZA"/>
        </a:p>
      </dgm:t>
    </dgm:pt>
    <dgm:pt modelId="{9438D2DB-4300-4E72-97B9-3C309CAE3331}" type="sibTrans" cxnId="{485A7760-555F-4A29-B6F2-C4780C533ED4}">
      <dgm:prSet/>
      <dgm:spPr/>
      <dgm:t>
        <a:bodyPr/>
        <a:lstStyle/>
        <a:p>
          <a:endParaRPr lang="en-ZA"/>
        </a:p>
      </dgm:t>
    </dgm:pt>
    <dgm:pt modelId="{8A050BF7-D7BC-473F-A873-0143A0C9AD39}" type="pres">
      <dgm:prSet presAssocID="{6B90D9E1-79BC-45A9-AD4A-8B95B49C5B36}" presName="diagram" presStyleCnt="0">
        <dgm:presLayoutVars>
          <dgm:dir/>
          <dgm:resizeHandles val="exact"/>
        </dgm:presLayoutVars>
      </dgm:prSet>
      <dgm:spPr/>
    </dgm:pt>
    <dgm:pt modelId="{50DFAE23-BA2F-42BD-A27C-B8015461D997}" type="pres">
      <dgm:prSet presAssocID="{5C2281E4-1C12-4C59-9B1E-6153E9C1B9A4}" presName="node" presStyleLbl="node1" presStyleIdx="0" presStyleCnt="5">
        <dgm:presLayoutVars>
          <dgm:bulletEnabled val="1"/>
        </dgm:presLayoutVars>
      </dgm:prSet>
      <dgm:spPr/>
    </dgm:pt>
    <dgm:pt modelId="{0EB2AA1E-FA26-440F-AD1E-5B7779586B79}" type="pres">
      <dgm:prSet presAssocID="{45488B18-A0FC-4295-B0D7-646A80C82775}" presName="sibTrans" presStyleCnt="0"/>
      <dgm:spPr/>
    </dgm:pt>
    <dgm:pt modelId="{AF7530EE-1B17-45D1-8E1F-89490759E919}" type="pres">
      <dgm:prSet presAssocID="{E1321CAD-A13B-4B2F-B936-3CC5CDE869CF}" presName="node" presStyleLbl="node1" presStyleIdx="1" presStyleCnt="5">
        <dgm:presLayoutVars>
          <dgm:bulletEnabled val="1"/>
        </dgm:presLayoutVars>
      </dgm:prSet>
      <dgm:spPr/>
    </dgm:pt>
    <dgm:pt modelId="{25008156-F59F-4B51-8E1D-16FE052525E9}" type="pres">
      <dgm:prSet presAssocID="{513F861B-3648-429A-8C4F-EA8329DB599F}" presName="sibTrans" presStyleCnt="0"/>
      <dgm:spPr/>
    </dgm:pt>
    <dgm:pt modelId="{49877031-60C5-403E-9FE8-07B472F34DD0}" type="pres">
      <dgm:prSet presAssocID="{36D8CCB0-52D4-48D2-93BB-EC9AC2E38EC5}" presName="node" presStyleLbl="node1" presStyleIdx="2" presStyleCnt="5">
        <dgm:presLayoutVars>
          <dgm:bulletEnabled val="1"/>
        </dgm:presLayoutVars>
      </dgm:prSet>
      <dgm:spPr/>
    </dgm:pt>
    <dgm:pt modelId="{EF2FB4DE-6115-4C30-85E6-66A0BCE38147}" type="pres">
      <dgm:prSet presAssocID="{74653315-637C-44B8-A449-CF8243A877C6}" presName="sibTrans" presStyleCnt="0"/>
      <dgm:spPr/>
    </dgm:pt>
    <dgm:pt modelId="{8F61F95C-D1D1-4DC3-ACC8-D6B264150086}" type="pres">
      <dgm:prSet presAssocID="{E95F9434-521D-4098-8A75-93FBBFE5EECE}" presName="node" presStyleLbl="node1" presStyleIdx="3" presStyleCnt="5">
        <dgm:presLayoutVars>
          <dgm:bulletEnabled val="1"/>
        </dgm:presLayoutVars>
      </dgm:prSet>
      <dgm:spPr/>
    </dgm:pt>
    <dgm:pt modelId="{9959C050-B20E-461C-B379-15F784716101}" type="pres">
      <dgm:prSet presAssocID="{D32250D6-08FC-4C55-B630-AE756F3EDE78}" presName="sibTrans" presStyleCnt="0"/>
      <dgm:spPr/>
    </dgm:pt>
    <dgm:pt modelId="{C9E968FF-29F9-4FA8-8B06-34BA27FE29EB}" type="pres">
      <dgm:prSet presAssocID="{3ACD70E5-FD5B-4771-AB28-93E18799BA76}" presName="node" presStyleLbl="node1" presStyleIdx="4" presStyleCnt="5">
        <dgm:presLayoutVars>
          <dgm:bulletEnabled val="1"/>
        </dgm:presLayoutVars>
      </dgm:prSet>
      <dgm:spPr/>
    </dgm:pt>
  </dgm:ptLst>
  <dgm:cxnLst>
    <dgm:cxn modelId="{DF389D29-3123-4462-B0CA-B59EEDDC8DD7}" type="presOf" srcId="{E95F9434-521D-4098-8A75-93FBBFE5EECE}" destId="{8F61F95C-D1D1-4DC3-ACC8-D6B264150086}" srcOrd="0" destOrd="0" presId="urn:microsoft.com/office/officeart/2005/8/layout/default"/>
    <dgm:cxn modelId="{8BA4464A-C384-4432-BDAC-F7EB524EDD90}" srcId="{6B90D9E1-79BC-45A9-AD4A-8B95B49C5B36}" destId="{36D8CCB0-52D4-48D2-93BB-EC9AC2E38EC5}" srcOrd="2" destOrd="0" parTransId="{379AED15-4C85-4A85-994D-A0371F472664}" sibTransId="{74653315-637C-44B8-A449-CF8243A877C6}"/>
    <dgm:cxn modelId="{29630858-D288-41AF-8C82-692DADE3B847}" type="presOf" srcId="{36D8CCB0-52D4-48D2-93BB-EC9AC2E38EC5}" destId="{49877031-60C5-403E-9FE8-07B472F34DD0}" srcOrd="0" destOrd="0" presId="urn:microsoft.com/office/officeart/2005/8/layout/default"/>
    <dgm:cxn modelId="{485A7760-555F-4A29-B6F2-C4780C533ED4}" srcId="{6B90D9E1-79BC-45A9-AD4A-8B95B49C5B36}" destId="{3ACD70E5-FD5B-4771-AB28-93E18799BA76}" srcOrd="4" destOrd="0" parTransId="{AB14572A-8A27-4B91-9717-736E3BFFDF90}" sibTransId="{9438D2DB-4300-4E72-97B9-3C309CAE3331}"/>
    <dgm:cxn modelId="{9F011B7B-24A8-4DC5-BF63-7BE23264936D}" srcId="{6B90D9E1-79BC-45A9-AD4A-8B95B49C5B36}" destId="{5C2281E4-1C12-4C59-9B1E-6153E9C1B9A4}" srcOrd="0" destOrd="0" parTransId="{C19415D1-F619-49F2-AD7D-60FBEF6A69C4}" sibTransId="{45488B18-A0FC-4295-B0D7-646A80C82775}"/>
    <dgm:cxn modelId="{C673FD85-7955-4EFB-92CB-BF8603B661B9}" type="presOf" srcId="{5C2281E4-1C12-4C59-9B1E-6153E9C1B9A4}" destId="{50DFAE23-BA2F-42BD-A27C-B8015461D997}" srcOrd="0" destOrd="0" presId="urn:microsoft.com/office/officeart/2005/8/layout/default"/>
    <dgm:cxn modelId="{A5412CC5-7757-4CFA-BDDF-8A4DB627E9B6}" type="presOf" srcId="{6B90D9E1-79BC-45A9-AD4A-8B95B49C5B36}" destId="{8A050BF7-D7BC-473F-A873-0143A0C9AD39}" srcOrd="0" destOrd="0" presId="urn:microsoft.com/office/officeart/2005/8/layout/default"/>
    <dgm:cxn modelId="{A45C4CDD-48DD-4022-97D0-0C4907BD6200}" srcId="{6B90D9E1-79BC-45A9-AD4A-8B95B49C5B36}" destId="{E95F9434-521D-4098-8A75-93FBBFE5EECE}" srcOrd="3" destOrd="0" parTransId="{BF111481-127C-44E3-AFB9-F5D2FBB8F1D7}" sibTransId="{D32250D6-08FC-4C55-B630-AE756F3EDE78}"/>
    <dgm:cxn modelId="{56E5B2DD-A176-471E-B8BF-C80CBF403B0F}" type="presOf" srcId="{3ACD70E5-FD5B-4771-AB28-93E18799BA76}" destId="{C9E968FF-29F9-4FA8-8B06-34BA27FE29EB}" srcOrd="0" destOrd="0" presId="urn:microsoft.com/office/officeart/2005/8/layout/default"/>
    <dgm:cxn modelId="{533275E5-5509-4147-835E-6F0E3867F350}" type="presOf" srcId="{E1321CAD-A13B-4B2F-B936-3CC5CDE869CF}" destId="{AF7530EE-1B17-45D1-8E1F-89490759E919}" srcOrd="0" destOrd="0" presId="urn:microsoft.com/office/officeart/2005/8/layout/default"/>
    <dgm:cxn modelId="{B0B9E9F0-AB37-4C01-B55F-2417B715B596}" srcId="{6B90D9E1-79BC-45A9-AD4A-8B95B49C5B36}" destId="{E1321CAD-A13B-4B2F-B936-3CC5CDE869CF}" srcOrd="1" destOrd="0" parTransId="{B0D9DF71-D009-49B4-A98E-5A9C3E89E03F}" sibTransId="{513F861B-3648-429A-8C4F-EA8329DB599F}"/>
    <dgm:cxn modelId="{21A19BE2-1173-431B-A300-986BE90C4E6C}" type="presParOf" srcId="{8A050BF7-D7BC-473F-A873-0143A0C9AD39}" destId="{50DFAE23-BA2F-42BD-A27C-B8015461D997}" srcOrd="0" destOrd="0" presId="urn:microsoft.com/office/officeart/2005/8/layout/default"/>
    <dgm:cxn modelId="{F67098CF-E7D0-49CC-AEFC-999EB85591FB}" type="presParOf" srcId="{8A050BF7-D7BC-473F-A873-0143A0C9AD39}" destId="{0EB2AA1E-FA26-440F-AD1E-5B7779586B79}" srcOrd="1" destOrd="0" presId="urn:microsoft.com/office/officeart/2005/8/layout/default"/>
    <dgm:cxn modelId="{AC932707-B154-4D8F-BF6A-3947AE6934DF}" type="presParOf" srcId="{8A050BF7-D7BC-473F-A873-0143A0C9AD39}" destId="{AF7530EE-1B17-45D1-8E1F-89490759E919}" srcOrd="2" destOrd="0" presId="urn:microsoft.com/office/officeart/2005/8/layout/default"/>
    <dgm:cxn modelId="{415B8396-F694-4614-9D0C-B0168783C9EF}" type="presParOf" srcId="{8A050BF7-D7BC-473F-A873-0143A0C9AD39}" destId="{25008156-F59F-4B51-8E1D-16FE052525E9}" srcOrd="3" destOrd="0" presId="urn:microsoft.com/office/officeart/2005/8/layout/default"/>
    <dgm:cxn modelId="{22010DF8-3823-44E1-A4CF-36E1D0DEA1AC}" type="presParOf" srcId="{8A050BF7-D7BC-473F-A873-0143A0C9AD39}" destId="{49877031-60C5-403E-9FE8-07B472F34DD0}" srcOrd="4" destOrd="0" presId="urn:microsoft.com/office/officeart/2005/8/layout/default"/>
    <dgm:cxn modelId="{8410ABA7-0B04-4B56-B137-E7C5DCD0FB2D}" type="presParOf" srcId="{8A050BF7-D7BC-473F-A873-0143A0C9AD39}" destId="{EF2FB4DE-6115-4C30-85E6-66A0BCE38147}" srcOrd="5" destOrd="0" presId="urn:microsoft.com/office/officeart/2005/8/layout/default"/>
    <dgm:cxn modelId="{C9344C50-57AB-4487-BC7E-26C369BEF1A3}" type="presParOf" srcId="{8A050BF7-D7BC-473F-A873-0143A0C9AD39}" destId="{8F61F95C-D1D1-4DC3-ACC8-D6B264150086}" srcOrd="6" destOrd="0" presId="urn:microsoft.com/office/officeart/2005/8/layout/default"/>
    <dgm:cxn modelId="{D019D2BA-1E84-4781-8234-D328CDA4FEDC}" type="presParOf" srcId="{8A050BF7-D7BC-473F-A873-0143A0C9AD39}" destId="{9959C050-B20E-461C-B379-15F784716101}" srcOrd="7" destOrd="0" presId="urn:microsoft.com/office/officeart/2005/8/layout/default"/>
    <dgm:cxn modelId="{5DF7B537-7F53-43B1-A0C6-D32A42907C52}" type="presParOf" srcId="{8A050BF7-D7BC-473F-A873-0143A0C9AD39}" destId="{C9E968FF-29F9-4FA8-8B06-34BA27FE29EB}"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F83A916-A3FE-44DA-8EBC-9F4F1BD87359}"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ACE37B15-41C7-4FE5-AF8C-ECEF2843FA40}">
      <dgm:prSet phldrT="[Text]"/>
      <dgm:spPr/>
      <dgm:t>
        <a:bodyPr/>
        <a:lstStyle/>
        <a:p>
          <a:r>
            <a:rPr lang="lt-LT" dirty="0">
              <a:effectLst>
                <a:outerShdw blurRad="38100" dist="38100" dir="2700000" algn="tl">
                  <a:srgbClr val="000000">
                    <a:alpha val="43137"/>
                  </a:srgbClr>
                </a:outerShdw>
              </a:effectLst>
            </a:rPr>
            <a:t>Patogios skaitmeninės piniginės, pavyzdžiui, Google </a:t>
          </a:r>
          <a:r>
            <a:rPr lang="lt-LT" dirty="0" err="1">
              <a:effectLst>
                <a:outerShdw blurRad="38100" dist="38100" dir="2700000" algn="tl">
                  <a:srgbClr val="000000">
                    <a:alpha val="43137"/>
                  </a:srgbClr>
                </a:outerShdw>
              </a:effectLst>
            </a:rPr>
            <a:t>Pay</a:t>
          </a:r>
          <a:r>
            <a:rPr lang="lt-LT" dirty="0">
              <a:effectLst>
                <a:outerShdw blurRad="38100" dist="38100" dir="2700000" algn="tl">
                  <a:srgbClr val="000000">
                    <a:alpha val="43137"/>
                  </a:srgbClr>
                </a:outerShdw>
              </a:effectLst>
            </a:rPr>
            <a:t> ir </a:t>
          </a:r>
          <a:r>
            <a:rPr lang="lt-LT" dirty="0" err="1">
              <a:effectLst>
                <a:outerShdw blurRad="38100" dist="38100" dir="2700000" algn="tl">
                  <a:srgbClr val="000000">
                    <a:alpha val="43137"/>
                  </a:srgbClr>
                </a:outerShdw>
              </a:effectLst>
            </a:rPr>
            <a:t>ApplePay</a:t>
          </a:r>
          <a:endParaRPr lang="en-ZA" dirty="0">
            <a:effectLst>
              <a:outerShdw blurRad="38100" dist="38100" dir="2700000" algn="tl">
                <a:srgbClr val="000000">
                  <a:alpha val="43137"/>
                </a:srgbClr>
              </a:outerShdw>
            </a:effectLst>
          </a:endParaRPr>
        </a:p>
      </dgm:t>
    </dgm:pt>
    <dgm:pt modelId="{ABFC0010-1603-4E17-AF76-E57F6A0A34D7}" type="parTrans" cxnId="{CEBFF580-FA8D-464B-81C1-9AA2CD173F1A}">
      <dgm:prSet/>
      <dgm:spPr/>
      <dgm:t>
        <a:bodyPr/>
        <a:lstStyle/>
        <a:p>
          <a:endParaRPr lang="en-ZA"/>
        </a:p>
      </dgm:t>
    </dgm:pt>
    <dgm:pt modelId="{968A7932-1571-46A8-88A7-D60BA9DFA04F}" type="sibTrans" cxnId="{CEBFF580-FA8D-464B-81C1-9AA2CD173F1A}">
      <dgm:prSet/>
      <dgm:spPr/>
      <dgm:t>
        <a:bodyPr/>
        <a:lstStyle/>
        <a:p>
          <a:endParaRPr lang="en-ZA"/>
        </a:p>
      </dgm:t>
    </dgm:pt>
    <dgm:pt modelId="{D46BFC3A-93F4-47B3-B49A-5810C944EABB}">
      <dgm:prSet/>
      <dgm:spPr/>
      <dgm:t>
        <a:bodyPr/>
        <a:lstStyle/>
        <a:p>
          <a:r>
            <a:rPr lang="lt-LT" dirty="0" err="1">
              <a:effectLst>
                <a:outerShdw blurRad="38100" dist="38100" dir="2700000" algn="tl">
                  <a:srgbClr val="000000">
                    <a:alpha val="43137"/>
                  </a:srgbClr>
                </a:outerShdw>
              </a:effectLst>
            </a:rPr>
            <a:t>Kriptovaliutų</a:t>
          </a:r>
          <a:r>
            <a:rPr lang="lt-LT" dirty="0">
              <a:effectLst>
                <a:outerShdw blurRad="38100" dist="38100" dir="2700000" algn="tl">
                  <a:srgbClr val="000000">
                    <a:alpha val="43137"/>
                  </a:srgbClr>
                </a:outerShdw>
              </a:effectLst>
            </a:rPr>
            <a:t> aukos</a:t>
          </a:r>
          <a:endParaRPr lang="en-ZA" dirty="0">
            <a:effectLst>
              <a:outerShdw blurRad="38100" dist="38100" dir="2700000" algn="tl">
                <a:srgbClr val="000000">
                  <a:alpha val="43137"/>
                </a:srgbClr>
              </a:outerShdw>
            </a:effectLst>
          </a:endParaRPr>
        </a:p>
      </dgm:t>
    </dgm:pt>
    <dgm:pt modelId="{2A18CB7E-62E1-4C27-9524-19F6CAB7D5FB}" type="parTrans" cxnId="{9E26EF49-9B1C-402C-A14C-12D385406BAD}">
      <dgm:prSet/>
      <dgm:spPr/>
      <dgm:t>
        <a:bodyPr/>
        <a:lstStyle/>
        <a:p>
          <a:endParaRPr lang="en-ZA"/>
        </a:p>
      </dgm:t>
    </dgm:pt>
    <dgm:pt modelId="{8799F2A2-741D-465D-94C2-10088E6BD0B3}" type="sibTrans" cxnId="{9E26EF49-9B1C-402C-A14C-12D385406BAD}">
      <dgm:prSet/>
      <dgm:spPr/>
      <dgm:t>
        <a:bodyPr/>
        <a:lstStyle/>
        <a:p>
          <a:endParaRPr lang="en-ZA"/>
        </a:p>
      </dgm:t>
    </dgm:pt>
    <dgm:pt modelId="{30170E26-BF3C-4616-8214-897FB1543748}">
      <dgm:prSet/>
      <dgm:spPr/>
      <dgm:t>
        <a:bodyPr/>
        <a:lstStyle/>
        <a:p>
          <a:r>
            <a:rPr lang="lt-LT" dirty="0">
              <a:effectLst>
                <a:outerShdw blurRad="38100" dist="38100" dir="2700000" algn="tl">
                  <a:srgbClr val="000000">
                    <a:alpha val="43137"/>
                  </a:srgbClr>
                </a:outerShdw>
              </a:effectLst>
            </a:rPr>
            <a:t>Patikimos mokėjimo programėlės, pavyzdžiui, </a:t>
          </a:r>
          <a:r>
            <a:rPr lang="lt-LT" dirty="0" err="1">
              <a:effectLst>
                <a:outerShdw blurRad="38100" dist="38100" dir="2700000" algn="tl">
                  <a:srgbClr val="000000">
                    <a:alpha val="43137"/>
                  </a:srgbClr>
                </a:outerShdw>
              </a:effectLst>
            </a:rPr>
            <a:t>PayPal</a:t>
          </a:r>
          <a:r>
            <a:rPr lang="lt-LT" dirty="0">
              <a:effectLst>
                <a:outerShdw blurRad="38100" dist="38100" dir="2700000" algn="tl">
                  <a:srgbClr val="000000">
                    <a:alpha val="43137"/>
                  </a:srgbClr>
                </a:outerShdw>
              </a:effectLst>
            </a:rPr>
            <a:t> ir </a:t>
          </a:r>
          <a:r>
            <a:rPr lang="lt-LT" dirty="0" err="1">
              <a:effectLst>
                <a:outerShdw blurRad="38100" dist="38100" dir="2700000" algn="tl">
                  <a:srgbClr val="000000">
                    <a:alpha val="43137"/>
                  </a:srgbClr>
                </a:outerShdw>
              </a:effectLst>
            </a:rPr>
            <a:t>Venmo</a:t>
          </a:r>
          <a:endParaRPr lang="en-ZA" dirty="0">
            <a:effectLst>
              <a:outerShdw blurRad="38100" dist="38100" dir="2700000" algn="tl">
                <a:srgbClr val="000000">
                  <a:alpha val="43137"/>
                </a:srgbClr>
              </a:outerShdw>
            </a:effectLst>
          </a:endParaRPr>
        </a:p>
      </dgm:t>
    </dgm:pt>
    <dgm:pt modelId="{E2D343A6-FFAE-4555-A947-B1007B44185E}" type="parTrans" cxnId="{59E9CE15-9800-4DB1-B37A-2C855BB79EBD}">
      <dgm:prSet/>
      <dgm:spPr/>
      <dgm:t>
        <a:bodyPr/>
        <a:lstStyle/>
        <a:p>
          <a:endParaRPr lang="en-ZA"/>
        </a:p>
      </dgm:t>
    </dgm:pt>
    <dgm:pt modelId="{77070E31-DBF9-459F-B3EE-7889FD815087}" type="sibTrans" cxnId="{59E9CE15-9800-4DB1-B37A-2C855BB79EBD}">
      <dgm:prSet/>
      <dgm:spPr/>
      <dgm:t>
        <a:bodyPr/>
        <a:lstStyle/>
        <a:p>
          <a:endParaRPr lang="en-ZA"/>
        </a:p>
      </dgm:t>
    </dgm:pt>
    <dgm:pt modelId="{1BDE7F51-176D-4A4D-B8F2-B777BEE89D9A}" type="pres">
      <dgm:prSet presAssocID="{FF83A916-A3FE-44DA-8EBC-9F4F1BD87359}" presName="diagram" presStyleCnt="0">
        <dgm:presLayoutVars>
          <dgm:dir/>
          <dgm:resizeHandles val="exact"/>
        </dgm:presLayoutVars>
      </dgm:prSet>
      <dgm:spPr/>
    </dgm:pt>
    <dgm:pt modelId="{389584CA-8895-43EE-A5F6-45427BC29474}" type="pres">
      <dgm:prSet presAssocID="{ACE37B15-41C7-4FE5-AF8C-ECEF2843FA40}" presName="node" presStyleLbl="node1" presStyleIdx="0" presStyleCnt="3">
        <dgm:presLayoutVars>
          <dgm:bulletEnabled val="1"/>
        </dgm:presLayoutVars>
      </dgm:prSet>
      <dgm:spPr/>
    </dgm:pt>
    <dgm:pt modelId="{60384A01-CA24-446B-ADE5-EB43F514BE28}" type="pres">
      <dgm:prSet presAssocID="{968A7932-1571-46A8-88A7-D60BA9DFA04F}" presName="sibTrans" presStyleCnt="0"/>
      <dgm:spPr/>
    </dgm:pt>
    <dgm:pt modelId="{5527BCA8-5116-4C07-87DE-5A2702452727}" type="pres">
      <dgm:prSet presAssocID="{D46BFC3A-93F4-47B3-B49A-5810C944EABB}" presName="node" presStyleLbl="node1" presStyleIdx="1" presStyleCnt="3">
        <dgm:presLayoutVars>
          <dgm:bulletEnabled val="1"/>
        </dgm:presLayoutVars>
      </dgm:prSet>
      <dgm:spPr/>
    </dgm:pt>
    <dgm:pt modelId="{23092DD4-8800-4F83-A1EF-6FE2D46B5AE1}" type="pres">
      <dgm:prSet presAssocID="{8799F2A2-741D-465D-94C2-10088E6BD0B3}" presName="sibTrans" presStyleCnt="0"/>
      <dgm:spPr/>
    </dgm:pt>
    <dgm:pt modelId="{077117AC-B612-48FB-96F6-36CEF78C4336}" type="pres">
      <dgm:prSet presAssocID="{30170E26-BF3C-4616-8214-897FB1543748}" presName="node" presStyleLbl="node1" presStyleIdx="2" presStyleCnt="3">
        <dgm:presLayoutVars>
          <dgm:bulletEnabled val="1"/>
        </dgm:presLayoutVars>
      </dgm:prSet>
      <dgm:spPr/>
    </dgm:pt>
  </dgm:ptLst>
  <dgm:cxnLst>
    <dgm:cxn modelId="{C1599204-26A6-4E2F-BC2E-2050904E334F}" type="presOf" srcId="{D46BFC3A-93F4-47B3-B49A-5810C944EABB}" destId="{5527BCA8-5116-4C07-87DE-5A2702452727}" srcOrd="0" destOrd="0" presId="urn:microsoft.com/office/officeart/2005/8/layout/default"/>
    <dgm:cxn modelId="{59E9CE15-9800-4DB1-B37A-2C855BB79EBD}" srcId="{FF83A916-A3FE-44DA-8EBC-9F4F1BD87359}" destId="{30170E26-BF3C-4616-8214-897FB1543748}" srcOrd="2" destOrd="0" parTransId="{E2D343A6-FFAE-4555-A947-B1007B44185E}" sibTransId="{77070E31-DBF9-459F-B3EE-7889FD815087}"/>
    <dgm:cxn modelId="{9E26EF49-9B1C-402C-A14C-12D385406BAD}" srcId="{FF83A916-A3FE-44DA-8EBC-9F4F1BD87359}" destId="{D46BFC3A-93F4-47B3-B49A-5810C944EABB}" srcOrd="1" destOrd="0" parTransId="{2A18CB7E-62E1-4C27-9524-19F6CAB7D5FB}" sibTransId="{8799F2A2-741D-465D-94C2-10088E6BD0B3}"/>
    <dgm:cxn modelId="{4382806D-D7C6-40FD-A795-BB3A7D53C84C}" type="presOf" srcId="{30170E26-BF3C-4616-8214-897FB1543748}" destId="{077117AC-B612-48FB-96F6-36CEF78C4336}" srcOrd="0" destOrd="0" presId="urn:microsoft.com/office/officeart/2005/8/layout/default"/>
    <dgm:cxn modelId="{CEBFF580-FA8D-464B-81C1-9AA2CD173F1A}" srcId="{FF83A916-A3FE-44DA-8EBC-9F4F1BD87359}" destId="{ACE37B15-41C7-4FE5-AF8C-ECEF2843FA40}" srcOrd="0" destOrd="0" parTransId="{ABFC0010-1603-4E17-AF76-E57F6A0A34D7}" sibTransId="{968A7932-1571-46A8-88A7-D60BA9DFA04F}"/>
    <dgm:cxn modelId="{AC170787-689B-428F-A3E1-03086E0DA65F}" type="presOf" srcId="{ACE37B15-41C7-4FE5-AF8C-ECEF2843FA40}" destId="{389584CA-8895-43EE-A5F6-45427BC29474}" srcOrd="0" destOrd="0" presId="urn:microsoft.com/office/officeart/2005/8/layout/default"/>
    <dgm:cxn modelId="{88E707E1-9B79-4D48-8205-134B52B2BA8C}" type="presOf" srcId="{FF83A916-A3FE-44DA-8EBC-9F4F1BD87359}" destId="{1BDE7F51-176D-4A4D-B8F2-B777BEE89D9A}" srcOrd="0" destOrd="0" presId="urn:microsoft.com/office/officeart/2005/8/layout/default"/>
    <dgm:cxn modelId="{FD1A8656-DFB9-4BF7-B2C7-6689D5BC2A80}" type="presParOf" srcId="{1BDE7F51-176D-4A4D-B8F2-B777BEE89D9A}" destId="{389584CA-8895-43EE-A5F6-45427BC29474}" srcOrd="0" destOrd="0" presId="urn:microsoft.com/office/officeart/2005/8/layout/default"/>
    <dgm:cxn modelId="{4AA6A06A-88B0-4906-82B9-600C9A50AF65}" type="presParOf" srcId="{1BDE7F51-176D-4A4D-B8F2-B777BEE89D9A}" destId="{60384A01-CA24-446B-ADE5-EB43F514BE28}" srcOrd="1" destOrd="0" presId="urn:microsoft.com/office/officeart/2005/8/layout/default"/>
    <dgm:cxn modelId="{29BCC310-B164-4D6C-BBB6-9DD4D6BE6B16}" type="presParOf" srcId="{1BDE7F51-176D-4A4D-B8F2-B777BEE89D9A}" destId="{5527BCA8-5116-4C07-87DE-5A2702452727}" srcOrd="2" destOrd="0" presId="urn:microsoft.com/office/officeart/2005/8/layout/default"/>
    <dgm:cxn modelId="{2CC6F4F0-F1AE-4D90-B35B-D209FBB3E013}" type="presParOf" srcId="{1BDE7F51-176D-4A4D-B8F2-B777BEE89D9A}" destId="{23092DD4-8800-4F83-A1EF-6FE2D46B5AE1}" srcOrd="3" destOrd="0" presId="urn:microsoft.com/office/officeart/2005/8/layout/default"/>
    <dgm:cxn modelId="{4573DE99-25CD-4E9B-921B-AE27610C6013}" type="presParOf" srcId="{1BDE7F51-176D-4A4D-B8F2-B777BEE89D9A}" destId="{077117AC-B612-48FB-96F6-36CEF78C4336}"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7D5EDFA-22C4-4DD8-ACB0-ECC4B7BD9BC0}"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EF300A3A-B44C-4316-A7F6-B8B5BEED54FB}">
      <dgm:prSet phldrT="[Text]"/>
      <dgm:spPr/>
      <dgm:t>
        <a:bodyPr/>
        <a:lstStyle/>
        <a:p>
          <a:r>
            <a:rPr lang="en-ZA" dirty="0">
              <a:solidFill>
                <a:srgbClr val="000000"/>
              </a:solidFill>
            </a:rPr>
            <a:t>Facebook</a:t>
          </a:r>
        </a:p>
      </dgm:t>
    </dgm:pt>
    <dgm:pt modelId="{5893BFA0-9132-4F32-9A37-9B5629CE5AFB}" type="parTrans" cxnId="{81A56AA6-3D60-4586-B4F0-D1C6ACB453B6}">
      <dgm:prSet/>
      <dgm:spPr/>
      <dgm:t>
        <a:bodyPr/>
        <a:lstStyle/>
        <a:p>
          <a:endParaRPr lang="en-ZA"/>
        </a:p>
      </dgm:t>
    </dgm:pt>
    <dgm:pt modelId="{C0F01A5D-C8F3-45A0-AB52-CC7E6570E152}" type="sibTrans" cxnId="{81A56AA6-3D60-4586-B4F0-D1C6ACB453B6}">
      <dgm:prSet/>
      <dgm:spPr/>
      <dgm:t>
        <a:bodyPr/>
        <a:lstStyle/>
        <a:p>
          <a:endParaRPr lang="en-ZA"/>
        </a:p>
      </dgm:t>
    </dgm:pt>
    <dgm:pt modelId="{3CAF00E6-2D65-41C8-8057-8C3B591523E2}">
      <dgm:prSet phldrT="[Text]"/>
      <dgm:spPr/>
      <dgm:t>
        <a:bodyPr/>
        <a:lstStyle/>
        <a:p>
          <a:r>
            <a:rPr lang="en-ZA" dirty="0">
              <a:solidFill>
                <a:srgbClr val="000000"/>
              </a:solidFill>
            </a:rPr>
            <a:t>Instagram</a:t>
          </a:r>
        </a:p>
      </dgm:t>
    </dgm:pt>
    <dgm:pt modelId="{FBD524A1-AFC5-4CF0-A00C-7FA9121C1C44}" type="parTrans" cxnId="{BAFAF73B-EF54-4986-9877-A65E203ADF03}">
      <dgm:prSet/>
      <dgm:spPr/>
      <dgm:t>
        <a:bodyPr/>
        <a:lstStyle/>
        <a:p>
          <a:endParaRPr lang="en-ZA"/>
        </a:p>
      </dgm:t>
    </dgm:pt>
    <dgm:pt modelId="{82392DD2-E026-4ECA-B8BA-51E386985D52}" type="sibTrans" cxnId="{BAFAF73B-EF54-4986-9877-A65E203ADF03}">
      <dgm:prSet/>
      <dgm:spPr/>
      <dgm:t>
        <a:bodyPr/>
        <a:lstStyle/>
        <a:p>
          <a:endParaRPr lang="en-ZA"/>
        </a:p>
      </dgm:t>
    </dgm:pt>
    <dgm:pt modelId="{116F7634-2D8E-4D86-B452-CBBC54DFC9A6}">
      <dgm:prSet phldrT="[Text]"/>
      <dgm:spPr/>
      <dgm:t>
        <a:bodyPr/>
        <a:lstStyle/>
        <a:p>
          <a:r>
            <a:rPr lang="en-ZA" dirty="0">
              <a:solidFill>
                <a:srgbClr val="000000"/>
              </a:solidFill>
            </a:rPr>
            <a:t>Twitter</a:t>
          </a:r>
        </a:p>
      </dgm:t>
    </dgm:pt>
    <dgm:pt modelId="{E27F4CFD-ABA2-4520-8B00-E50CB5DE01DA}" type="parTrans" cxnId="{2F007B5A-BEDC-4893-A5FC-82F6F8A9EB9F}">
      <dgm:prSet/>
      <dgm:spPr/>
      <dgm:t>
        <a:bodyPr/>
        <a:lstStyle/>
        <a:p>
          <a:endParaRPr lang="en-ZA"/>
        </a:p>
      </dgm:t>
    </dgm:pt>
    <dgm:pt modelId="{F175DC42-B076-45AF-88D4-D6A3AC0A69BC}" type="sibTrans" cxnId="{2F007B5A-BEDC-4893-A5FC-82F6F8A9EB9F}">
      <dgm:prSet/>
      <dgm:spPr/>
      <dgm:t>
        <a:bodyPr/>
        <a:lstStyle/>
        <a:p>
          <a:endParaRPr lang="en-ZA"/>
        </a:p>
      </dgm:t>
    </dgm:pt>
    <dgm:pt modelId="{65A3F8FA-8473-4D7A-8EB8-5CD6AEC0A4AB}">
      <dgm:prSet phldrT="[Text]"/>
      <dgm:spPr/>
      <dgm:t>
        <a:bodyPr/>
        <a:lstStyle/>
        <a:p>
          <a:r>
            <a:rPr lang="en-ZA" dirty="0">
              <a:solidFill>
                <a:srgbClr val="000000"/>
              </a:solidFill>
            </a:rPr>
            <a:t>TikTok</a:t>
          </a:r>
        </a:p>
      </dgm:t>
    </dgm:pt>
    <dgm:pt modelId="{FD94686F-462E-46F4-AF03-DDC0E99E6195}" type="parTrans" cxnId="{B7607A5E-7F0E-4FC7-8B60-5983B892F75C}">
      <dgm:prSet/>
      <dgm:spPr/>
      <dgm:t>
        <a:bodyPr/>
        <a:lstStyle/>
        <a:p>
          <a:endParaRPr lang="en-ZA"/>
        </a:p>
      </dgm:t>
    </dgm:pt>
    <dgm:pt modelId="{8C159CD0-732D-42B7-87DE-4F349630CEE4}" type="sibTrans" cxnId="{B7607A5E-7F0E-4FC7-8B60-5983B892F75C}">
      <dgm:prSet/>
      <dgm:spPr/>
      <dgm:t>
        <a:bodyPr/>
        <a:lstStyle/>
        <a:p>
          <a:endParaRPr lang="en-ZA"/>
        </a:p>
      </dgm:t>
    </dgm:pt>
    <dgm:pt modelId="{83FCA5D0-04BB-4930-AB9F-EDD482282607}" type="pres">
      <dgm:prSet presAssocID="{F7D5EDFA-22C4-4DD8-ACB0-ECC4B7BD9BC0}" presName="Name0" presStyleCnt="0">
        <dgm:presLayoutVars>
          <dgm:dir/>
          <dgm:resizeHandles val="exact"/>
        </dgm:presLayoutVars>
      </dgm:prSet>
      <dgm:spPr/>
    </dgm:pt>
    <dgm:pt modelId="{A4246C51-F2BD-47EC-A689-144DE7A886DA}" type="pres">
      <dgm:prSet presAssocID="{EF300A3A-B44C-4316-A7F6-B8B5BEED54FB}" presName="Name5" presStyleLbl="vennNode1" presStyleIdx="0" presStyleCnt="4">
        <dgm:presLayoutVars>
          <dgm:bulletEnabled val="1"/>
        </dgm:presLayoutVars>
      </dgm:prSet>
      <dgm:spPr/>
    </dgm:pt>
    <dgm:pt modelId="{B7723BD1-533A-4D1F-A1F3-58473D72A679}" type="pres">
      <dgm:prSet presAssocID="{C0F01A5D-C8F3-45A0-AB52-CC7E6570E152}" presName="space" presStyleCnt="0"/>
      <dgm:spPr/>
    </dgm:pt>
    <dgm:pt modelId="{8D62BDB7-4584-4537-93A0-BCFA98136EE6}" type="pres">
      <dgm:prSet presAssocID="{3CAF00E6-2D65-41C8-8057-8C3B591523E2}" presName="Name5" presStyleLbl="vennNode1" presStyleIdx="1" presStyleCnt="4">
        <dgm:presLayoutVars>
          <dgm:bulletEnabled val="1"/>
        </dgm:presLayoutVars>
      </dgm:prSet>
      <dgm:spPr/>
    </dgm:pt>
    <dgm:pt modelId="{476D6FD2-0831-4E32-A1A1-FB92A5EE9FD2}" type="pres">
      <dgm:prSet presAssocID="{82392DD2-E026-4ECA-B8BA-51E386985D52}" presName="space" presStyleCnt="0"/>
      <dgm:spPr/>
    </dgm:pt>
    <dgm:pt modelId="{E3C96E50-BE4C-41C4-AC18-E4E44561ED5D}" type="pres">
      <dgm:prSet presAssocID="{116F7634-2D8E-4D86-B452-CBBC54DFC9A6}" presName="Name5" presStyleLbl="vennNode1" presStyleIdx="2" presStyleCnt="4">
        <dgm:presLayoutVars>
          <dgm:bulletEnabled val="1"/>
        </dgm:presLayoutVars>
      </dgm:prSet>
      <dgm:spPr/>
    </dgm:pt>
    <dgm:pt modelId="{E51E1FD7-CAD7-4925-B844-2A43201C7670}" type="pres">
      <dgm:prSet presAssocID="{F175DC42-B076-45AF-88D4-D6A3AC0A69BC}" presName="space" presStyleCnt="0"/>
      <dgm:spPr/>
    </dgm:pt>
    <dgm:pt modelId="{A2E7BB03-D843-435E-BC9F-1A938B629C21}" type="pres">
      <dgm:prSet presAssocID="{65A3F8FA-8473-4D7A-8EB8-5CD6AEC0A4AB}" presName="Name5" presStyleLbl="vennNode1" presStyleIdx="3" presStyleCnt="4">
        <dgm:presLayoutVars>
          <dgm:bulletEnabled val="1"/>
        </dgm:presLayoutVars>
      </dgm:prSet>
      <dgm:spPr/>
    </dgm:pt>
  </dgm:ptLst>
  <dgm:cxnLst>
    <dgm:cxn modelId="{BAFAF73B-EF54-4986-9877-A65E203ADF03}" srcId="{F7D5EDFA-22C4-4DD8-ACB0-ECC4B7BD9BC0}" destId="{3CAF00E6-2D65-41C8-8057-8C3B591523E2}" srcOrd="1" destOrd="0" parTransId="{FBD524A1-AFC5-4CF0-A00C-7FA9121C1C44}" sibTransId="{82392DD2-E026-4ECA-B8BA-51E386985D52}"/>
    <dgm:cxn modelId="{68FBCF48-C6C0-4029-B619-210204F4ADBC}" type="presOf" srcId="{F7D5EDFA-22C4-4DD8-ACB0-ECC4B7BD9BC0}" destId="{83FCA5D0-04BB-4930-AB9F-EDD482282607}" srcOrd="0" destOrd="0" presId="urn:microsoft.com/office/officeart/2005/8/layout/venn3"/>
    <dgm:cxn modelId="{2F007B5A-BEDC-4893-A5FC-82F6F8A9EB9F}" srcId="{F7D5EDFA-22C4-4DD8-ACB0-ECC4B7BD9BC0}" destId="{116F7634-2D8E-4D86-B452-CBBC54DFC9A6}" srcOrd="2" destOrd="0" parTransId="{E27F4CFD-ABA2-4520-8B00-E50CB5DE01DA}" sibTransId="{F175DC42-B076-45AF-88D4-D6A3AC0A69BC}"/>
    <dgm:cxn modelId="{B7607A5E-7F0E-4FC7-8B60-5983B892F75C}" srcId="{F7D5EDFA-22C4-4DD8-ACB0-ECC4B7BD9BC0}" destId="{65A3F8FA-8473-4D7A-8EB8-5CD6AEC0A4AB}" srcOrd="3" destOrd="0" parTransId="{FD94686F-462E-46F4-AF03-DDC0E99E6195}" sibTransId="{8C159CD0-732D-42B7-87DE-4F349630CEE4}"/>
    <dgm:cxn modelId="{81A56AA6-3D60-4586-B4F0-D1C6ACB453B6}" srcId="{F7D5EDFA-22C4-4DD8-ACB0-ECC4B7BD9BC0}" destId="{EF300A3A-B44C-4316-A7F6-B8B5BEED54FB}" srcOrd="0" destOrd="0" parTransId="{5893BFA0-9132-4F32-9A37-9B5629CE5AFB}" sibTransId="{C0F01A5D-C8F3-45A0-AB52-CC7E6570E152}"/>
    <dgm:cxn modelId="{D1054CB5-1D5D-4ACF-A5EF-4F30FD15BA2A}" type="presOf" srcId="{65A3F8FA-8473-4D7A-8EB8-5CD6AEC0A4AB}" destId="{A2E7BB03-D843-435E-BC9F-1A938B629C21}" srcOrd="0" destOrd="0" presId="urn:microsoft.com/office/officeart/2005/8/layout/venn3"/>
    <dgm:cxn modelId="{33752EC5-90BB-4E76-9EA5-A80692A64761}" type="presOf" srcId="{EF300A3A-B44C-4316-A7F6-B8B5BEED54FB}" destId="{A4246C51-F2BD-47EC-A689-144DE7A886DA}" srcOrd="0" destOrd="0" presId="urn:microsoft.com/office/officeart/2005/8/layout/venn3"/>
    <dgm:cxn modelId="{56313ECA-54F8-414A-9A75-C6E51A756758}" type="presOf" srcId="{3CAF00E6-2D65-41C8-8057-8C3B591523E2}" destId="{8D62BDB7-4584-4537-93A0-BCFA98136EE6}" srcOrd="0" destOrd="0" presId="urn:microsoft.com/office/officeart/2005/8/layout/venn3"/>
    <dgm:cxn modelId="{9E1582FF-5EA2-49FE-98E3-4A7BF9F2980E}" type="presOf" srcId="{116F7634-2D8E-4D86-B452-CBBC54DFC9A6}" destId="{E3C96E50-BE4C-41C4-AC18-E4E44561ED5D}" srcOrd="0" destOrd="0" presId="urn:microsoft.com/office/officeart/2005/8/layout/venn3"/>
    <dgm:cxn modelId="{5C8568D1-CA75-4216-B3B4-BFEE60F24A4A}" type="presParOf" srcId="{83FCA5D0-04BB-4930-AB9F-EDD482282607}" destId="{A4246C51-F2BD-47EC-A689-144DE7A886DA}" srcOrd="0" destOrd="0" presId="urn:microsoft.com/office/officeart/2005/8/layout/venn3"/>
    <dgm:cxn modelId="{3277B81B-C896-449A-9B8F-50B65D970724}" type="presParOf" srcId="{83FCA5D0-04BB-4930-AB9F-EDD482282607}" destId="{B7723BD1-533A-4D1F-A1F3-58473D72A679}" srcOrd="1" destOrd="0" presId="urn:microsoft.com/office/officeart/2005/8/layout/venn3"/>
    <dgm:cxn modelId="{8D3EB931-B394-478E-83E3-A9A19B66E57A}" type="presParOf" srcId="{83FCA5D0-04BB-4930-AB9F-EDD482282607}" destId="{8D62BDB7-4584-4537-93A0-BCFA98136EE6}" srcOrd="2" destOrd="0" presId="urn:microsoft.com/office/officeart/2005/8/layout/venn3"/>
    <dgm:cxn modelId="{D871EF26-3CD7-4EB5-8883-30A77543B3C4}" type="presParOf" srcId="{83FCA5D0-04BB-4930-AB9F-EDD482282607}" destId="{476D6FD2-0831-4E32-A1A1-FB92A5EE9FD2}" srcOrd="3" destOrd="0" presId="urn:microsoft.com/office/officeart/2005/8/layout/venn3"/>
    <dgm:cxn modelId="{73D08D16-3275-494C-86EA-8997AA280AC0}" type="presParOf" srcId="{83FCA5D0-04BB-4930-AB9F-EDD482282607}" destId="{E3C96E50-BE4C-41C4-AC18-E4E44561ED5D}" srcOrd="4" destOrd="0" presId="urn:microsoft.com/office/officeart/2005/8/layout/venn3"/>
    <dgm:cxn modelId="{64FAA7B6-8FA4-441D-B967-48617466AE44}" type="presParOf" srcId="{83FCA5D0-04BB-4930-AB9F-EDD482282607}" destId="{E51E1FD7-CAD7-4925-B844-2A43201C7670}" srcOrd="5" destOrd="0" presId="urn:microsoft.com/office/officeart/2005/8/layout/venn3"/>
    <dgm:cxn modelId="{B0E5FDDC-50AB-4E49-8839-AEB26F1B5044}" type="presParOf" srcId="{83FCA5D0-04BB-4930-AB9F-EDD482282607}" destId="{A2E7BB03-D843-435E-BC9F-1A938B629C21}" srcOrd="6" destOrd="0" presId="urn:microsoft.com/office/officeart/2005/8/layout/ven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2CBE44C-4067-4C6E-A05A-B9AD00BF771C}"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85E39E50-BC1A-449F-82D6-65E519E7F787}">
      <dgm:prSet phldrT="[Text]" custT="1"/>
      <dgm:spPr/>
      <dgm:t>
        <a:bodyPr/>
        <a:lstStyle/>
        <a:p>
          <a:r>
            <a:rPr lang="en-GB" sz="2400" dirty="0" err="1">
              <a:effectLst>
                <a:outerShdw blurRad="38100" dist="38100" dir="2700000" algn="tl">
                  <a:srgbClr val="000000">
                    <a:alpha val="43137"/>
                  </a:srgbClr>
                </a:outerShdw>
              </a:effectLst>
            </a:rPr>
            <a:t>Pagerina</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išlaikymą</a:t>
          </a:r>
          <a:endParaRPr lang="en-ZA" sz="2400" dirty="0">
            <a:effectLst>
              <a:outerShdw blurRad="38100" dist="38100" dir="2700000" algn="tl">
                <a:srgbClr val="000000">
                  <a:alpha val="43137"/>
                </a:srgbClr>
              </a:outerShdw>
            </a:effectLst>
          </a:endParaRPr>
        </a:p>
      </dgm:t>
    </dgm:pt>
    <dgm:pt modelId="{27ADB720-0576-4AC6-93B2-1B6AB7410142}" type="parTrans" cxnId="{FD867AD3-21F2-4806-8657-82E69B8FEC04}">
      <dgm:prSet/>
      <dgm:spPr/>
      <dgm:t>
        <a:bodyPr/>
        <a:lstStyle/>
        <a:p>
          <a:endParaRPr lang="en-ZA"/>
        </a:p>
      </dgm:t>
    </dgm:pt>
    <dgm:pt modelId="{08C7E926-A81D-4191-95A3-C97BCF6B2ED8}" type="sibTrans" cxnId="{FD867AD3-21F2-4806-8657-82E69B8FEC04}">
      <dgm:prSet/>
      <dgm:spPr/>
      <dgm:t>
        <a:bodyPr/>
        <a:lstStyle/>
        <a:p>
          <a:endParaRPr lang="en-ZA"/>
        </a:p>
      </dgm:t>
    </dgm:pt>
    <dgm:pt modelId="{3D0BA79F-49F1-41A3-AEFF-FC8209B26A76}">
      <dgm:prSet custT="1"/>
      <dgm:spPr/>
      <dgm:t>
        <a:bodyPr/>
        <a:lstStyle/>
        <a:p>
          <a:r>
            <a:rPr lang="en-GB" sz="2400" dirty="0" err="1">
              <a:effectLst>
                <a:outerShdw blurRad="38100" dist="38100" dir="2700000" algn="tl">
                  <a:srgbClr val="000000">
                    <a:alpha val="43137"/>
                  </a:srgbClr>
                </a:outerShdw>
              </a:effectLst>
            </a:rPr>
            <a:t>Sumažina</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darbo</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krūvį</a:t>
          </a:r>
          <a:endParaRPr lang="en-ZA" sz="2400" dirty="0">
            <a:effectLst>
              <a:outerShdw blurRad="38100" dist="38100" dir="2700000" algn="tl">
                <a:srgbClr val="000000">
                  <a:alpha val="43137"/>
                </a:srgbClr>
              </a:outerShdw>
            </a:effectLst>
          </a:endParaRPr>
        </a:p>
      </dgm:t>
    </dgm:pt>
    <dgm:pt modelId="{A10F2D68-A87E-4F19-86B4-5056D2437A26}" type="parTrans" cxnId="{9B92D003-1188-4037-BD0F-3D1D175D815D}">
      <dgm:prSet/>
      <dgm:spPr/>
      <dgm:t>
        <a:bodyPr/>
        <a:lstStyle/>
        <a:p>
          <a:endParaRPr lang="en-ZA"/>
        </a:p>
      </dgm:t>
    </dgm:pt>
    <dgm:pt modelId="{C5565268-8293-4156-8826-D8AD0CD26EB5}" type="sibTrans" cxnId="{9B92D003-1188-4037-BD0F-3D1D175D815D}">
      <dgm:prSet/>
      <dgm:spPr/>
      <dgm:t>
        <a:bodyPr/>
        <a:lstStyle/>
        <a:p>
          <a:endParaRPr lang="en-ZA"/>
        </a:p>
      </dgm:t>
    </dgm:pt>
    <dgm:pt modelId="{E2578DA7-E29D-4346-95E8-E70C0AF328BD}">
      <dgm:prSet custT="1"/>
      <dgm:spPr/>
      <dgm:t>
        <a:bodyPr/>
        <a:lstStyle/>
        <a:p>
          <a:r>
            <a:rPr lang="en-GB" sz="2400" dirty="0" err="1">
              <a:effectLst>
                <a:outerShdw blurRad="38100" dist="38100" dir="2700000" algn="tl">
                  <a:srgbClr val="000000">
                    <a:alpha val="43137"/>
                  </a:srgbClr>
                </a:outerShdw>
              </a:effectLst>
            </a:rPr>
            <a:t>Padidina</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įsigijimą</a:t>
          </a:r>
          <a:endParaRPr lang="en-ZA" sz="2400" dirty="0">
            <a:effectLst>
              <a:outerShdw blurRad="38100" dist="38100" dir="2700000" algn="tl">
                <a:srgbClr val="000000">
                  <a:alpha val="43137"/>
                </a:srgbClr>
              </a:outerShdw>
            </a:effectLst>
          </a:endParaRPr>
        </a:p>
      </dgm:t>
    </dgm:pt>
    <dgm:pt modelId="{1DC1C557-55B1-4C0E-80F6-0F8716D80CD7}" type="parTrans" cxnId="{31A4CD3A-052F-4607-9788-BEFDEC67C310}">
      <dgm:prSet/>
      <dgm:spPr/>
      <dgm:t>
        <a:bodyPr/>
        <a:lstStyle/>
        <a:p>
          <a:endParaRPr lang="en-ZA"/>
        </a:p>
      </dgm:t>
    </dgm:pt>
    <dgm:pt modelId="{0B9FDBC3-1054-44DC-87F0-7AE56388741C}" type="sibTrans" cxnId="{31A4CD3A-052F-4607-9788-BEFDEC67C310}">
      <dgm:prSet/>
      <dgm:spPr/>
      <dgm:t>
        <a:bodyPr/>
        <a:lstStyle/>
        <a:p>
          <a:endParaRPr lang="en-ZA"/>
        </a:p>
      </dgm:t>
    </dgm:pt>
    <dgm:pt modelId="{122C7A22-B961-48C0-B0BD-AE88F9F564DE}">
      <dgm:prSet custT="1"/>
      <dgm:spPr/>
      <dgm:t>
        <a:bodyPr/>
        <a:lstStyle/>
        <a:p>
          <a:r>
            <a:rPr lang="lt-LT" sz="2400" dirty="0">
              <a:effectLst>
                <a:outerShdw blurRad="38100" dist="38100" dir="2700000" algn="tl">
                  <a:srgbClr val="000000">
                    <a:alpha val="43137"/>
                  </a:srgbClr>
                </a:outerShdw>
              </a:effectLst>
            </a:rPr>
            <a:t>Padidina gebėjimą prisitaikyti</a:t>
          </a:r>
          <a:endParaRPr lang="en-ZA" sz="2400" dirty="0">
            <a:effectLst>
              <a:outerShdw blurRad="38100" dist="38100" dir="2700000" algn="tl">
                <a:srgbClr val="000000">
                  <a:alpha val="43137"/>
                </a:srgbClr>
              </a:outerShdw>
            </a:effectLst>
          </a:endParaRPr>
        </a:p>
      </dgm:t>
    </dgm:pt>
    <dgm:pt modelId="{14DEA2FC-763E-4824-94A6-34CB8EEC0FC2}" type="parTrans" cxnId="{E62778D9-91D6-4EBC-AE5C-8529FDB8E9FC}">
      <dgm:prSet/>
      <dgm:spPr/>
      <dgm:t>
        <a:bodyPr/>
        <a:lstStyle/>
        <a:p>
          <a:endParaRPr lang="en-ZA"/>
        </a:p>
      </dgm:t>
    </dgm:pt>
    <dgm:pt modelId="{3F30911B-CEC8-4F98-ABEA-3C3283BBBC35}" type="sibTrans" cxnId="{E62778D9-91D6-4EBC-AE5C-8529FDB8E9FC}">
      <dgm:prSet/>
      <dgm:spPr/>
      <dgm:t>
        <a:bodyPr/>
        <a:lstStyle/>
        <a:p>
          <a:endParaRPr lang="en-ZA"/>
        </a:p>
      </dgm:t>
    </dgm:pt>
    <dgm:pt modelId="{A4CEC2F9-D5F7-4DE5-B55B-ADA4E69EEDD3}" type="pres">
      <dgm:prSet presAssocID="{82CBE44C-4067-4C6E-A05A-B9AD00BF771C}" presName="diagram" presStyleCnt="0">
        <dgm:presLayoutVars>
          <dgm:dir/>
          <dgm:resizeHandles val="exact"/>
        </dgm:presLayoutVars>
      </dgm:prSet>
      <dgm:spPr/>
    </dgm:pt>
    <dgm:pt modelId="{6059C0AA-521E-4F4D-9824-E3243D534222}" type="pres">
      <dgm:prSet presAssocID="{85E39E50-BC1A-449F-82D6-65E519E7F787}" presName="node" presStyleLbl="node1" presStyleIdx="0" presStyleCnt="4">
        <dgm:presLayoutVars>
          <dgm:bulletEnabled val="1"/>
        </dgm:presLayoutVars>
      </dgm:prSet>
      <dgm:spPr/>
    </dgm:pt>
    <dgm:pt modelId="{15E966D4-CB65-4A14-BE1D-00602A7969BB}" type="pres">
      <dgm:prSet presAssocID="{08C7E926-A81D-4191-95A3-C97BCF6B2ED8}" presName="sibTrans" presStyleCnt="0"/>
      <dgm:spPr/>
    </dgm:pt>
    <dgm:pt modelId="{E6A2AF48-ED3A-4771-9798-67FEB4513485}" type="pres">
      <dgm:prSet presAssocID="{3D0BA79F-49F1-41A3-AEFF-FC8209B26A76}" presName="node" presStyleLbl="node1" presStyleIdx="1" presStyleCnt="4">
        <dgm:presLayoutVars>
          <dgm:bulletEnabled val="1"/>
        </dgm:presLayoutVars>
      </dgm:prSet>
      <dgm:spPr/>
    </dgm:pt>
    <dgm:pt modelId="{4D896099-4047-42CD-9026-3FCCE8A2C88D}" type="pres">
      <dgm:prSet presAssocID="{C5565268-8293-4156-8826-D8AD0CD26EB5}" presName="sibTrans" presStyleCnt="0"/>
      <dgm:spPr/>
    </dgm:pt>
    <dgm:pt modelId="{B704CA32-7526-40DD-8867-F19CF536ABA8}" type="pres">
      <dgm:prSet presAssocID="{E2578DA7-E29D-4346-95E8-E70C0AF328BD}" presName="node" presStyleLbl="node1" presStyleIdx="2" presStyleCnt="4">
        <dgm:presLayoutVars>
          <dgm:bulletEnabled val="1"/>
        </dgm:presLayoutVars>
      </dgm:prSet>
      <dgm:spPr/>
    </dgm:pt>
    <dgm:pt modelId="{423C31BA-001A-42CA-8B7A-4512655DA094}" type="pres">
      <dgm:prSet presAssocID="{0B9FDBC3-1054-44DC-87F0-7AE56388741C}" presName="sibTrans" presStyleCnt="0"/>
      <dgm:spPr/>
    </dgm:pt>
    <dgm:pt modelId="{513004BD-6634-453D-B12A-B17405400E25}" type="pres">
      <dgm:prSet presAssocID="{122C7A22-B961-48C0-B0BD-AE88F9F564DE}" presName="node" presStyleLbl="node1" presStyleIdx="3" presStyleCnt="4">
        <dgm:presLayoutVars>
          <dgm:bulletEnabled val="1"/>
        </dgm:presLayoutVars>
      </dgm:prSet>
      <dgm:spPr/>
    </dgm:pt>
  </dgm:ptLst>
  <dgm:cxnLst>
    <dgm:cxn modelId="{9B92D003-1188-4037-BD0F-3D1D175D815D}" srcId="{82CBE44C-4067-4C6E-A05A-B9AD00BF771C}" destId="{3D0BA79F-49F1-41A3-AEFF-FC8209B26A76}" srcOrd="1" destOrd="0" parTransId="{A10F2D68-A87E-4F19-86B4-5056D2437A26}" sibTransId="{C5565268-8293-4156-8826-D8AD0CD26EB5}"/>
    <dgm:cxn modelId="{7C02CA18-F292-4373-98C0-EA994C6E5703}" type="presOf" srcId="{85E39E50-BC1A-449F-82D6-65E519E7F787}" destId="{6059C0AA-521E-4F4D-9824-E3243D534222}" srcOrd="0" destOrd="0" presId="urn:microsoft.com/office/officeart/2005/8/layout/default"/>
    <dgm:cxn modelId="{31A4CD3A-052F-4607-9788-BEFDEC67C310}" srcId="{82CBE44C-4067-4C6E-A05A-B9AD00BF771C}" destId="{E2578DA7-E29D-4346-95E8-E70C0AF328BD}" srcOrd="2" destOrd="0" parTransId="{1DC1C557-55B1-4C0E-80F6-0F8716D80CD7}" sibTransId="{0B9FDBC3-1054-44DC-87F0-7AE56388741C}"/>
    <dgm:cxn modelId="{022EDE3E-805C-4985-88A5-CEBC198A873D}" type="presOf" srcId="{3D0BA79F-49F1-41A3-AEFF-FC8209B26A76}" destId="{E6A2AF48-ED3A-4771-9798-67FEB4513485}" srcOrd="0" destOrd="0" presId="urn:microsoft.com/office/officeart/2005/8/layout/default"/>
    <dgm:cxn modelId="{946A3D44-8F00-45DA-89B8-63EB264E13CC}" type="presOf" srcId="{122C7A22-B961-48C0-B0BD-AE88F9F564DE}" destId="{513004BD-6634-453D-B12A-B17405400E25}" srcOrd="0" destOrd="0" presId="urn:microsoft.com/office/officeart/2005/8/layout/default"/>
    <dgm:cxn modelId="{237D3C64-4A47-4977-930D-88B0586C6A8A}" type="presOf" srcId="{E2578DA7-E29D-4346-95E8-E70C0AF328BD}" destId="{B704CA32-7526-40DD-8867-F19CF536ABA8}" srcOrd="0" destOrd="0" presId="urn:microsoft.com/office/officeart/2005/8/layout/default"/>
    <dgm:cxn modelId="{FD867AD3-21F2-4806-8657-82E69B8FEC04}" srcId="{82CBE44C-4067-4C6E-A05A-B9AD00BF771C}" destId="{85E39E50-BC1A-449F-82D6-65E519E7F787}" srcOrd="0" destOrd="0" parTransId="{27ADB720-0576-4AC6-93B2-1B6AB7410142}" sibTransId="{08C7E926-A81D-4191-95A3-C97BCF6B2ED8}"/>
    <dgm:cxn modelId="{E62778D9-91D6-4EBC-AE5C-8529FDB8E9FC}" srcId="{82CBE44C-4067-4C6E-A05A-B9AD00BF771C}" destId="{122C7A22-B961-48C0-B0BD-AE88F9F564DE}" srcOrd="3" destOrd="0" parTransId="{14DEA2FC-763E-4824-94A6-34CB8EEC0FC2}" sibTransId="{3F30911B-CEC8-4F98-ABEA-3C3283BBBC35}"/>
    <dgm:cxn modelId="{67E158FF-1145-49AE-BE73-458A75BCCCF9}" type="presOf" srcId="{82CBE44C-4067-4C6E-A05A-B9AD00BF771C}" destId="{A4CEC2F9-D5F7-4DE5-B55B-ADA4E69EEDD3}" srcOrd="0" destOrd="0" presId="urn:microsoft.com/office/officeart/2005/8/layout/default"/>
    <dgm:cxn modelId="{7366E7D4-2BEC-4A4D-B9F1-4FDF8C3FE279}" type="presParOf" srcId="{A4CEC2F9-D5F7-4DE5-B55B-ADA4E69EEDD3}" destId="{6059C0AA-521E-4F4D-9824-E3243D534222}" srcOrd="0" destOrd="0" presId="urn:microsoft.com/office/officeart/2005/8/layout/default"/>
    <dgm:cxn modelId="{B8CA5802-DDE4-4494-82AA-D1EE0ECAA0C2}" type="presParOf" srcId="{A4CEC2F9-D5F7-4DE5-B55B-ADA4E69EEDD3}" destId="{15E966D4-CB65-4A14-BE1D-00602A7969BB}" srcOrd="1" destOrd="0" presId="urn:microsoft.com/office/officeart/2005/8/layout/default"/>
    <dgm:cxn modelId="{26C6D8D7-2DB1-4DE4-83E7-E0BCAD65C1E9}" type="presParOf" srcId="{A4CEC2F9-D5F7-4DE5-B55B-ADA4E69EEDD3}" destId="{E6A2AF48-ED3A-4771-9798-67FEB4513485}" srcOrd="2" destOrd="0" presId="urn:microsoft.com/office/officeart/2005/8/layout/default"/>
    <dgm:cxn modelId="{C72E7DC7-4B7B-448E-8A78-468E2D26202E}" type="presParOf" srcId="{A4CEC2F9-D5F7-4DE5-B55B-ADA4E69EEDD3}" destId="{4D896099-4047-42CD-9026-3FCCE8A2C88D}" srcOrd="3" destOrd="0" presId="urn:microsoft.com/office/officeart/2005/8/layout/default"/>
    <dgm:cxn modelId="{6DB77BA4-DB7B-44B7-B8A8-B03CFA3BD2CB}" type="presParOf" srcId="{A4CEC2F9-D5F7-4DE5-B55B-ADA4E69EEDD3}" destId="{B704CA32-7526-40DD-8867-F19CF536ABA8}" srcOrd="4" destOrd="0" presId="urn:microsoft.com/office/officeart/2005/8/layout/default"/>
    <dgm:cxn modelId="{FFA86F55-EC89-491E-9254-A0F2CD086064}" type="presParOf" srcId="{A4CEC2F9-D5F7-4DE5-B55B-ADA4E69EEDD3}" destId="{423C31BA-001A-42CA-8B7A-4512655DA094}" srcOrd="5" destOrd="0" presId="urn:microsoft.com/office/officeart/2005/8/layout/default"/>
    <dgm:cxn modelId="{D7A9B85F-0822-4A41-AA2A-C7BA191F28ED}" type="presParOf" srcId="{A4CEC2F9-D5F7-4DE5-B55B-ADA4E69EEDD3}" destId="{513004BD-6634-453D-B12A-B17405400E25}"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6E8AE93-7551-4F93-89D9-FA34CF7D984E}"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DCF178FC-DE1D-4AAF-AFC2-5750C9777B91}">
      <dgm:prSet phldrT="[Text]" custT="1"/>
      <dgm:spPr/>
      <dgm:t>
        <a:bodyPr/>
        <a:lstStyle/>
        <a:p>
          <a:pPr>
            <a:buClrTx/>
            <a:buSzTx/>
            <a:buFont typeface="Arial" panose="020B0604020202020204" pitchFamily="34" charset="0"/>
            <a:buChar char="•"/>
          </a:pPr>
          <a:r>
            <a:rPr kumimoji="0" lang="en-GB" sz="2400" b="0" i="0" u="sng"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Classy</a:t>
          </a:r>
          <a:endParaRPr lang="en-ZA" sz="2400" dirty="0">
            <a:effectLst>
              <a:outerShdw blurRad="38100" dist="38100" dir="2700000" algn="tl">
                <a:srgbClr val="000000">
                  <a:alpha val="43137"/>
                </a:srgbClr>
              </a:outerShdw>
            </a:effectLst>
          </a:endParaRPr>
        </a:p>
      </dgm:t>
    </dgm:pt>
    <dgm:pt modelId="{F20A05C5-2E63-46D2-B04A-4FEB3B97C0FB}" type="parTrans" cxnId="{831EA555-67EC-4214-943D-402A00ADCA4F}">
      <dgm:prSet/>
      <dgm:spPr/>
      <dgm:t>
        <a:bodyPr/>
        <a:lstStyle/>
        <a:p>
          <a:endParaRPr lang="en-ZA"/>
        </a:p>
      </dgm:t>
    </dgm:pt>
    <dgm:pt modelId="{8EEFD4FB-8C02-4651-A610-859C22EA8862}" type="sibTrans" cxnId="{831EA555-67EC-4214-943D-402A00ADCA4F}">
      <dgm:prSet/>
      <dgm:spPr/>
      <dgm:t>
        <a:bodyPr/>
        <a:lstStyle/>
        <a:p>
          <a:endParaRPr lang="en-ZA"/>
        </a:p>
      </dgm:t>
    </dgm:pt>
    <dgm:pt modelId="{3E112117-798F-4526-BF33-25EFFAE7E8B2}">
      <dgm:prSet custT="1"/>
      <dgm:spPr/>
      <dgm:t>
        <a:bodyPr/>
        <a:lstStyle/>
        <a:p>
          <a:r>
            <a:rPr kumimoji="0" lang="en-GB" sz="2400" b="0" i="0" u="sng"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First Giving</a:t>
          </a:r>
          <a:endParaRPr kumimoji="0" lang="en-GB" sz="2400" b="0" i="0" u="none"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gm:t>
    </dgm:pt>
    <dgm:pt modelId="{12B32DA0-16E4-4F61-9F4D-87F60F776ED5}" type="parTrans" cxnId="{748A9AC4-DEC6-4C0C-8A45-89B57ECB1C4A}">
      <dgm:prSet/>
      <dgm:spPr/>
      <dgm:t>
        <a:bodyPr/>
        <a:lstStyle/>
        <a:p>
          <a:endParaRPr lang="en-ZA"/>
        </a:p>
      </dgm:t>
    </dgm:pt>
    <dgm:pt modelId="{103151E9-775F-4376-986B-1983ABC77EA8}" type="sibTrans" cxnId="{748A9AC4-DEC6-4C0C-8A45-89B57ECB1C4A}">
      <dgm:prSet/>
      <dgm:spPr/>
      <dgm:t>
        <a:bodyPr/>
        <a:lstStyle/>
        <a:p>
          <a:endParaRPr lang="en-ZA"/>
        </a:p>
      </dgm:t>
    </dgm:pt>
    <dgm:pt modelId="{D4834567-78C8-4C93-84F1-52804A1C9A44}">
      <dgm:prSet custT="1"/>
      <dgm:spPr/>
      <dgm:t>
        <a:bodyPr/>
        <a:lstStyle/>
        <a:p>
          <a:r>
            <a:rPr kumimoji="0" lang="en-GB" sz="2400" b="0" i="0" u="sng"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3">
                <a:extLst>
                  <a:ext uri="{A12FA001-AC4F-418D-AE19-62706E023703}">
                    <ahyp:hlinkClr xmlns:ahyp="http://schemas.microsoft.com/office/drawing/2018/hyperlinkcolor" val="tx"/>
                  </a:ext>
                </a:extLst>
              </a:hlinkClick>
            </a:rPr>
            <a:t>Mobile Cause</a:t>
          </a:r>
          <a:endParaRPr kumimoji="0" lang="en-GB" sz="2400" b="0" i="0" u="none"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gm:t>
    </dgm:pt>
    <dgm:pt modelId="{E1E63624-DF28-402C-9C19-4A662689BE50}" type="parTrans" cxnId="{8038AD43-39DF-4AA9-8949-E7CED4DF1FC2}">
      <dgm:prSet/>
      <dgm:spPr/>
      <dgm:t>
        <a:bodyPr/>
        <a:lstStyle/>
        <a:p>
          <a:endParaRPr lang="en-ZA"/>
        </a:p>
      </dgm:t>
    </dgm:pt>
    <dgm:pt modelId="{63EBB26B-6578-4126-81D1-8E0F68B835F8}" type="sibTrans" cxnId="{8038AD43-39DF-4AA9-8949-E7CED4DF1FC2}">
      <dgm:prSet/>
      <dgm:spPr/>
      <dgm:t>
        <a:bodyPr/>
        <a:lstStyle/>
        <a:p>
          <a:endParaRPr lang="en-ZA"/>
        </a:p>
      </dgm:t>
    </dgm:pt>
    <dgm:pt modelId="{AEAB3FF4-1955-4703-B01D-1EDC66AF5200}">
      <dgm:prSet custT="1"/>
      <dgm:spPr/>
      <dgm:t>
        <a:bodyPr/>
        <a:lstStyle/>
        <a:p>
          <a:r>
            <a:rPr kumimoji="0" lang="en-GB" sz="2400" b="0" i="0" u="sng"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4">
                <a:extLst>
                  <a:ext uri="{A12FA001-AC4F-418D-AE19-62706E023703}">
                    <ahyp:hlinkClr xmlns:ahyp="http://schemas.microsoft.com/office/drawing/2018/hyperlinkcolor" val="tx"/>
                  </a:ext>
                </a:extLst>
              </a:hlinkClick>
            </a:rPr>
            <a:t>Qgiv</a:t>
          </a:r>
          <a:endParaRPr kumimoji="0" lang="en-GB" sz="2400" b="0" i="0" u="none"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gm:t>
    </dgm:pt>
    <dgm:pt modelId="{5B7F9AC9-D608-4CB0-990D-993CA404E327}" type="parTrans" cxnId="{671B5D18-B754-4533-95D6-B674649F943C}">
      <dgm:prSet/>
      <dgm:spPr/>
      <dgm:t>
        <a:bodyPr/>
        <a:lstStyle/>
        <a:p>
          <a:endParaRPr lang="en-ZA"/>
        </a:p>
      </dgm:t>
    </dgm:pt>
    <dgm:pt modelId="{0EC49437-81DE-43E4-97DA-275393309649}" type="sibTrans" cxnId="{671B5D18-B754-4533-95D6-B674649F943C}">
      <dgm:prSet/>
      <dgm:spPr/>
      <dgm:t>
        <a:bodyPr/>
        <a:lstStyle/>
        <a:p>
          <a:endParaRPr lang="en-ZA"/>
        </a:p>
      </dgm:t>
    </dgm:pt>
    <dgm:pt modelId="{4AC5DB9B-3461-4A06-95DA-E9BB16D5DDFE}">
      <dgm:prSet custT="1"/>
      <dgm:spPr/>
      <dgm:t>
        <a:bodyPr/>
        <a:lstStyle/>
        <a:p>
          <a:r>
            <a:rPr kumimoji="0" lang="en-GB" sz="2400" b="0" i="0" u="sng"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5">
                <a:extLst>
                  <a:ext uri="{A12FA001-AC4F-418D-AE19-62706E023703}">
                    <ahyp:hlinkClr xmlns:ahyp="http://schemas.microsoft.com/office/drawing/2018/hyperlinkcolor" val="tx"/>
                  </a:ext>
                </a:extLst>
              </a:hlinkClick>
            </a:rPr>
            <a:t>Crowdrise</a:t>
          </a:r>
          <a:endParaRPr kumimoji="0" lang="en-GB" sz="2400" b="0" i="0" u="none"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gm:t>
    </dgm:pt>
    <dgm:pt modelId="{1E8246EB-028E-4599-83F8-C024234181B4}" type="parTrans" cxnId="{CFECB72F-D715-490D-8D56-464A2325871E}">
      <dgm:prSet/>
      <dgm:spPr/>
      <dgm:t>
        <a:bodyPr/>
        <a:lstStyle/>
        <a:p>
          <a:endParaRPr lang="en-ZA"/>
        </a:p>
      </dgm:t>
    </dgm:pt>
    <dgm:pt modelId="{BB94F9BE-DC35-4998-8468-584BE344AF6F}" type="sibTrans" cxnId="{CFECB72F-D715-490D-8D56-464A2325871E}">
      <dgm:prSet/>
      <dgm:spPr/>
      <dgm:t>
        <a:bodyPr/>
        <a:lstStyle/>
        <a:p>
          <a:endParaRPr lang="en-ZA"/>
        </a:p>
      </dgm:t>
    </dgm:pt>
    <dgm:pt modelId="{D20AF864-CC12-416D-9825-9919E69E2EAC}">
      <dgm:prSet custT="1"/>
      <dgm:spPr/>
      <dgm:t>
        <a:bodyPr/>
        <a:lstStyle/>
        <a:p>
          <a:r>
            <a:rPr kumimoji="0" lang="en-GB" sz="2400" b="0" i="0" u="sng"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6">
                <a:extLst>
                  <a:ext uri="{A12FA001-AC4F-418D-AE19-62706E023703}">
                    <ahyp:hlinkClr xmlns:ahyp="http://schemas.microsoft.com/office/drawing/2018/hyperlinkcolor" val="tx"/>
                  </a:ext>
                </a:extLst>
              </a:hlinkClick>
            </a:rPr>
            <a:t>CauseVox</a:t>
          </a:r>
          <a:endParaRPr kumimoji="0" lang="en-GB" sz="2400" b="0" i="0" u="none"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gm:t>
    </dgm:pt>
    <dgm:pt modelId="{4C032AB0-3DDC-4640-BBA5-DDE043F09BFE}" type="parTrans" cxnId="{6D58BD82-3C2C-4829-80E5-0200EFF16920}">
      <dgm:prSet/>
      <dgm:spPr/>
      <dgm:t>
        <a:bodyPr/>
        <a:lstStyle/>
        <a:p>
          <a:endParaRPr lang="en-ZA"/>
        </a:p>
      </dgm:t>
    </dgm:pt>
    <dgm:pt modelId="{2AEFCBA2-7219-471B-A678-E9C3D806C36B}" type="sibTrans" cxnId="{6D58BD82-3C2C-4829-80E5-0200EFF16920}">
      <dgm:prSet/>
      <dgm:spPr/>
      <dgm:t>
        <a:bodyPr/>
        <a:lstStyle/>
        <a:p>
          <a:endParaRPr lang="en-ZA"/>
        </a:p>
      </dgm:t>
    </dgm:pt>
    <dgm:pt modelId="{42AFF54E-A964-4C0F-8712-CD2C515EC505}" type="pres">
      <dgm:prSet presAssocID="{B6E8AE93-7551-4F93-89D9-FA34CF7D984E}" presName="diagram" presStyleCnt="0">
        <dgm:presLayoutVars>
          <dgm:dir/>
          <dgm:resizeHandles val="exact"/>
        </dgm:presLayoutVars>
      </dgm:prSet>
      <dgm:spPr/>
    </dgm:pt>
    <dgm:pt modelId="{41B46A44-115A-45C1-84B9-966FB117F780}" type="pres">
      <dgm:prSet presAssocID="{DCF178FC-DE1D-4AAF-AFC2-5750C9777B91}" presName="node" presStyleLbl="node1" presStyleIdx="0" presStyleCnt="6">
        <dgm:presLayoutVars>
          <dgm:bulletEnabled val="1"/>
        </dgm:presLayoutVars>
      </dgm:prSet>
      <dgm:spPr/>
    </dgm:pt>
    <dgm:pt modelId="{12DBCB7E-5D5F-4095-8C84-B474B28B9B2E}" type="pres">
      <dgm:prSet presAssocID="{8EEFD4FB-8C02-4651-A610-859C22EA8862}" presName="sibTrans" presStyleCnt="0"/>
      <dgm:spPr/>
    </dgm:pt>
    <dgm:pt modelId="{0358AE2C-E118-43B0-A535-19D35BA2C5CA}" type="pres">
      <dgm:prSet presAssocID="{3E112117-798F-4526-BF33-25EFFAE7E8B2}" presName="node" presStyleLbl="node1" presStyleIdx="1" presStyleCnt="6">
        <dgm:presLayoutVars>
          <dgm:bulletEnabled val="1"/>
        </dgm:presLayoutVars>
      </dgm:prSet>
      <dgm:spPr/>
    </dgm:pt>
    <dgm:pt modelId="{1DEF5185-9C55-4DF3-9A33-62B505C83B38}" type="pres">
      <dgm:prSet presAssocID="{103151E9-775F-4376-986B-1983ABC77EA8}" presName="sibTrans" presStyleCnt="0"/>
      <dgm:spPr/>
    </dgm:pt>
    <dgm:pt modelId="{A6CB702D-3F7A-48CA-926A-0B2904E47F38}" type="pres">
      <dgm:prSet presAssocID="{D4834567-78C8-4C93-84F1-52804A1C9A44}" presName="node" presStyleLbl="node1" presStyleIdx="2" presStyleCnt="6">
        <dgm:presLayoutVars>
          <dgm:bulletEnabled val="1"/>
        </dgm:presLayoutVars>
      </dgm:prSet>
      <dgm:spPr/>
    </dgm:pt>
    <dgm:pt modelId="{2FCE83AF-1CE3-492D-83F0-A234BAC0F05D}" type="pres">
      <dgm:prSet presAssocID="{63EBB26B-6578-4126-81D1-8E0F68B835F8}" presName="sibTrans" presStyleCnt="0"/>
      <dgm:spPr/>
    </dgm:pt>
    <dgm:pt modelId="{36542EBD-8805-47D7-89FB-27AC1DCDB76C}" type="pres">
      <dgm:prSet presAssocID="{AEAB3FF4-1955-4703-B01D-1EDC66AF5200}" presName="node" presStyleLbl="node1" presStyleIdx="3" presStyleCnt="6">
        <dgm:presLayoutVars>
          <dgm:bulletEnabled val="1"/>
        </dgm:presLayoutVars>
      </dgm:prSet>
      <dgm:spPr/>
    </dgm:pt>
    <dgm:pt modelId="{1E62E777-AAE3-4AF0-9081-C85C4C5E473C}" type="pres">
      <dgm:prSet presAssocID="{0EC49437-81DE-43E4-97DA-275393309649}" presName="sibTrans" presStyleCnt="0"/>
      <dgm:spPr/>
    </dgm:pt>
    <dgm:pt modelId="{B22C46C9-54C6-4720-9822-1C0CBBD13DF3}" type="pres">
      <dgm:prSet presAssocID="{4AC5DB9B-3461-4A06-95DA-E9BB16D5DDFE}" presName="node" presStyleLbl="node1" presStyleIdx="4" presStyleCnt="6">
        <dgm:presLayoutVars>
          <dgm:bulletEnabled val="1"/>
        </dgm:presLayoutVars>
      </dgm:prSet>
      <dgm:spPr/>
    </dgm:pt>
    <dgm:pt modelId="{9DFBE5CD-B376-4C88-B584-C78D1D41D653}" type="pres">
      <dgm:prSet presAssocID="{BB94F9BE-DC35-4998-8468-584BE344AF6F}" presName="sibTrans" presStyleCnt="0"/>
      <dgm:spPr/>
    </dgm:pt>
    <dgm:pt modelId="{C6EAA20B-5FBF-4689-B72B-71CCB75B4F1F}" type="pres">
      <dgm:prSet presAssocID="{D20AF864-CC12-416D-9825-9919E69E2EAC}" presName="node" presStyleLbl="node1" presStyleIdx="5" presStyleCnt="6">
        <dgm:presLayoutVars>
          <dgm:bulletEnabled val="1"/>
        </dgm:presLayoutVars>
      </dgm:prSet>
      <dgm:spPr/>
    </dgm:pt>
  </dgm:ptLst>
  <dgm:cxnLst>
    <dgm:cxn modelId="{671B5D18-B754-4533-95D6-B674649F943C}" srcId="{B6E8AE93-7551-4F93-89D9-FA34CF7D984E}" destId="{AEAB3FF4-1955-4703-B01D-1EDC66AF5200}" srcOrd="3" destOrd="0" parTransId="{5B7F9AC9-D608-4CB0-990D-993CA404E327}" sibTransId="{0EC49437-81DE-43E4-97DA-275393309649}"/>
    <dgm:cxn modelId="{CFECB72F-D715-490D-8D56-464A2325871E}" srcId="{B6E8AE93-7551-4F93-89D9-FA34CF7D984E}" destId="{4AC5DB9B-3461-4A06-95DA-E9BB16D5DDFE}" srcOrd="4" destOrd="0" parTransId="{1E8246EB-028E-4599-83F8-C024234181B4}" sibTransId="{BB94F9BE-DC35-4998-8468-584BE344AF6F}"/>
    <dgm:cxn modelId="{8038AD43-39DF-4AA9-8949-E7CED4DF1FC2}" srcId="{B6E8AE93-7551-4F93-89D9-FA34CF7D984E}" destId="{D4834567-78C8-4C93-84F1-52804A1C9A44}" srcOrd="2" destOrd="0" parTransId="{E1E63624-DF28-402C-9C19-4A662689BE50}" sibTransId="{63EBB26B-6578-4126-81D1-8E0F68B835F8}"/>
    <dgm:cxn modelId="{831EA555-67EC-4214-943D-402A00ADCA4F}" srcId="{B6E8AE93-7551-4F93-89D9-FA34CF7D984E}" destId="{DCF178FC-DE1D-4AAF-AFC2-5750C9777B91}" srcOrd="0" destOrd="0" parTransId="{F20A05C5-2E63-46D2-B04A-4FEB3B97C0FB}" sibTransId="{8EEFD4FB-8C02-4651-A610-859C22EA8862}"/>
    <dgm:cxn modelId="{72702A70-DAE8-4E3F-9AEE-895F305E1506}" type="presOf" srcId="{AEAB3FF4-1955-4703-B01D-1EDC66AF5200}" destId="{36542EBD-8805-47D7-89FB-27AC1DCDB76C}" srcOrd="0" destOrd="0" presId="urn:microsoft.com/office/officeart/2005/8/layout/default"/>
    <dgm:cxn modelId="{6D58BD82-3C2C-4829-80E5-0200EFF16920}" srcId="{B6E8AE93-7551-4F93-89D9-FA34CF7D984E}" destId="{D20AF864-CC12-416D-9825-9919E69E2EAC}" srcOrd="5" destOrd="0" parTransId="{4C032AB0-3DDC-4640-BBA5-DDE043F09BFE}" sibTransId="{2AEFCBA2-7219-471B-A678-E9C3D806C36B}"/>
    <dgm:cxn modelId="{0010B783-A537-4553-8A71-73C192FB9476}" type="presOf" srcId="{DCF178FC-DE1D-4AAF-AFC2-5750C9777B91}" destId="{41B46A44-115A-45C1-84B9-966FB117F780}" srcOrd="0" destOrd="0" presId="urn:microsoft.com/office/officeart/2005/8/layout/default"/>
    <dgm:cxn modelId="{26B8F390-E2F4-4414-9588-DCC1C4A1A38C}" type="presOf" srcId="{4AC5DB9B-3461-4A06-95DA-E9BB16D5DDFE}" destId="{B22C46C9-54C6-4720-9822-1C0CBBD13DF3}" srcOrd="0" destOrd="0" presId="urn:microsoft.com/office/officeart/2005/8/layout/default"/>
    <dgm:cxn modelId="{6A7621A8-5ED6-4281-A346-60B04DAA1F06}" type="presOf" srcId="{D4834567-78C8-4C93-84F1-52804A1C9A44}" destId="{A6CB702D-3F7A-48CA-926A-0B2904E47F38}" srcOrd="0" destOrd="0" presId="urn:microsoft.com/office/officeart/2005/8/layout/default"/>
    <dgm:cxn modelId="{DE9C53BD-9CD5-417E-B659-1D0F338B16AF}" type="presOf" srcId="{D20AF864-CC12-416D-9825-9919E69E2EAC}" destId="{C6EAA20B-5FBF-4689-B72B-71CCB75B4F1F}" srcOrd="0" destOrd="0" presId="urn:microsoft.com/office/officeart/2005/8/layout/default"/>
    <dgm:cxn modelId="{748A9AC4-DEC6-4C0C-8A45-89B57ECB1C4A}" srcId="{B6E8AE93-7551-4F93-89D9-FA34CF7D984E}" destId="{3E112117-798F-4526-BF33-25EFFAE7E8B2}" srcOrd="1" destOrd="0" parTransId="{12B32DA0-16E4-4F61-9F4D-87F60F776ED5}" sibTransId="{103151E9-775F-4376-986B-1983ABC77EA8}"/>
    <dgm:cxn modelId="{566BAFF7-40FF-4A2F-A11E-9E9D41FCF1FC}" type="presOf" srcId="{3E112117-798F-4526-BF33-25EFFAE7E8B2}" destId="{0358AE2C-E118-43B0-A535-19D35BA2C5CA}" srcOrd="0" destOrd="0" presId="urn:microsoft.com/office/officeart/2005/8/layout/default"/>
    <dgm:cxn modelId="{71535BFB-FC5E-4691-A061-8330F7D94C23}" type="presOf" srcId="{B6E8AE93-7551-4F93-89D9-FA34CF7D984E}" destId="{42AFF54E-A964-4C0F-8712-CD2C515EC505}" srcOrd="0" destOrd="0" presId="urn:microsoft.com/office/officeart/2005/8/layout/default"/>
    <dgm:cxn modelId="{139CB68A-BB52-4491-AE5C-BE6131E27844}" type="presParOf" srcId="{42AFF54E-A964-4C0F-8712-CD2C515EC505}" destId="{41B46A44-115A-45C1-84B9-966FB117F780}" srcOrd="0" destOrd="0" presId="urn:microsoft.com/office/officeart/2005/8/layout/default"/>
    <dgm:cxn modelId="{B8868BB0-0A0E-4E81-8781-05235D604355}" type="presParOf" srcId="{42AFF54E-A964-4C0F-8712-CD2C515EC505}" destId="{12DBCB7E-5D5F-4095-8C84-B474B28B9B2E}" srcOrd="1" destOrd="0" presId="urn:microsoft.com/office/officeart/2005/8/layout/default"/>
    <dgm:cxn modelId="{D661A054-1B2D-42BB-9812-01F056DB656D}" type="presParOf" srcId="{42AFF54E-A964-4C0F-8712-CD2C515EC505}" destId="{0358AE2C-E118-43B0-A535-19D35BA2C5CA}" srcOrd="2" destOrd="0" presId="urn:microsoft.com/office/officeart/2005/8/layout/default"/>
    <dgm:cxn modelId="{3015A9D1-5A9D-4E5E-86F4-743B0FFDE8F0}" type="presParOf" srcId="{42AFF54E-A964-4C0F-8712-CD2C515EC505}" destId="{1DEF5185-9C55-4DF3-9A33-62B505C83B38}" srcOrd="3" destOrd="0" presId="urn:microsoft.com/office/officeart/2005/8/layout/default"/>
    <dgm:cxn modelId="{B8E88EFC-EB28-468C-B9EF-7D07AE579C57}" type="presParOf" srcId="{42AFF54E-A964-4C0F-8712-CD2C515EC505}" destId="{A6CB702D-3F7A-48CA-926A-0B2904E47F38}" srcOrd="4" destOrd="0" presId="urn:microsoft.com/office/officeart/2005/8/layout/default"/>
    <dgm:cxn modelId="{F2ACE617-8126-4F85-A956-53D90181DBEE}" type="presParOf" srcId="{42AFF54E-A964-4C0F-8712-CD2C515EC505}" destId="{2FCE83AF-1CE3-492D-83F0-A234BAC0F05D}" srcOrd="5" destOrd="0" presId="urn:microsoft.com/office/officeart/2005/8/layout/default"/>
    <dgm:cxn modelId="{D243C261-CCE2-4339-B896-617045EED5CE}" type="presParOf" srcId="{42AFF54E-A964-4C0F-8712-CD2C515EC505}" destId="{36542EBD-8805-47D7-89FB-27AC1DCDB76C}" srcOrd="6" destOrd="0" presId="urn:microsoft.com/office/officeart/2005/8/layout/default"/>
    <dgm:cxn modelId="{8D050234-5F9A-42EE-A78B-5A2004EAD686}" type="presParOf" srcId="{42AFF54E-A964-4C0F-8712-CD2C515EC505}" destId="{1E62E777-AAE3-4AF0-9081-C85C4C5E473C}" srcOrd="7" destOrd="0" presId="urn:microsoft.com/office/officeart/2005/8/layout/default"/>
    <dgm:cxn modelId="{7F8795A5-313D-40D9-8A72-693B4326233B}" type="presParOf" srcId="{42AFF54E-A964-4C0F-8712-CD2C515EC505}" destId="{B22C46C9-54C6-4720-9822-1C0CBBD13DF3}" srcOrd="8" destOrd="0" presId="urn:microsoft.com/office/officeart/2005/8/layout/default"/>
    <dgm:cxn modelId="{D8996972-AC7A-4A9A-A883-877577C80E53}" type="presParOf" srcId="{42AFF54E-A964-4C0F-8712-CD2C515EC505}" destId="{9DFBE5CD-B376-4C88-B584-C78D1D41D653}" srcOrd="9" destOrd="0" presId="urn:microsoft.com/office/officeart/2005/8/layout/default"/>
    <dgm:cxn modelId="{64ECACEF-6A65-4526-99F9-5B4E29385107}" type="presParOf" srcId="{42AFF54E-A964-4C0F-8712-CD2C515EC505}" destId="{C6EAA20B-5FBF-4689-B72B-71CCB75B4F1F}"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6E8AE93-7551-4F93-89D9-FA34CF7D984E}"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D20AF864-CC12-416D-9825-9919E69E2EAC}">
      <dgm:prSet custT="1"/>
      <dgm:spPr/>
      <dgm:t>
        <a:bodyPr/>
        <a:lstStyle/>
        <a:p>
          <a:r>
            <a:rPr kumimoji="0" lang="en-GB" sz="2400" b="0" i="0" u="sng"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Salsa Labs </a:t>
          </a:r>
          <a:endParaRPr kumimoji="0" lang="en-GB" sz="2400" b="0" i="0" u="none"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gm:t>
    </dgm:pt>
    <dgm:pt modelId="{4C032AB0-3DDC-4640-BBA5-DDE043F09BFE}" type="parTrans" cxnId="{6D58BD82-3C2C-4829-80E5-0200EFF16920}">
      <dgm:prSet/>
      <dgm:spPr/>
      <dgm:t>
        <a:bodyPr/>
        <a:lstStyle/>
        <a:p>
          <a:endParaRPr lang="en-ZA"/>
        </a:p>
      </dgm:t>
    </dgm:pt>
    <dgm:pt modelId="{2AEFCBA2-7219-471B-A678-E9C3D806C36B}" type="sibTrans" cxnId="{6D58BD82-3C2C-4829-80E5-0200EFF16920}">
      <dgm:prSet/>
      <dgm:spPr/>
      <dgm:t>
        <a:bodyPr/>
        <a:lstStyle/>
        <a:p>
          <a:endParaRPr lang="en-ZA"/>
        </a:p>
      </dgm:t>
    </dgm:pt>
    <dgm:pt modelId="{9CB2459C-D613-4230-8164-E06731726D56}">
      <dgm:prSet custT="1"/>
      <dgm:spPr/>
      <dgm:t>
        <a:bodyPr/>
        <a:lstStyle/>
        <a:p>
          <a:r>
            <a:rPr kumimoji="0" lang="en-GB" sz="2400" b="0" i="0" u="sng"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Neon </a:t>
          </a:r>
          <a:endParaRPr kumimoji="0" lang="en-GB" sz="2400" b="0" i="0" u="none"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gm:t>
    </dgm:pt>
    <dgm:pt modelId="{7BF0B995-5C2B-4E59-B39D-4DE47C947455}" type="parTrans" cxnId="{D1BE826A-E4FE-4129-ABB4-09DC62BE1880}">
      <dgm:prSet/>
      <dgm:spPr/>
      <dgm:t>
        <a:bodyPr/>
        <a:lstStyle/>
        <a:p>
          <a:endParaRPr lang="en-ZA"/>
        </a:p>
      </dgm:t>
    </dgm:pt>
    <dgm:pt modelId="{EFB4EAA8-2D2C-4D32-98CF-8CEEF784AAAF}" type="sibTrans" cxnId="{D1BE826A-E4FE-4129-ABB4-09DC62BE1880}">
      <dgm:prSet/>
      <dgm:spPr/>
      <dgm:t>
        <a:bodyPr/>
        <a:lstStyle/>
        <a:p>
          <a:endParaRPr lang="en-ZA"/>
        </a:p>
      </dgm:t>
    </dgm:pt>
    <dgm:pt modelId="{C76E95D0-8299-4E31-8D6E-10A33833B085}">
      <dgm:prSet custT="1"/>
      <dgm:spPr/>
      <dgm:t>
        <a:bodyPr/>
        <a:lstStyle/>
        <a:p>
          <a:r>
            <a:rPr kumimoji="0" lang="en-GB" sz="2400" b="0" i="0" u="sng"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3">
                <a:extLst>
                  <a:ext uri="{A12FA001-AC4F-418D-AE19-62706E023703}">
                    <ahyp:hlinkClr xmlns:ahyp="http://schemas.microsoft.com/office/drawing/2018/hyperlinkcolor" val="tx"/>
                  </a:ext>
                </a:extLst>
              </a:hlinkClick>
            </a:rPr>
            <a:t>Bloomerang</a:t>
          </a:r>
          <a:endParaRPr kumimoji="0" lang="en-GB" sz="2400" b="0" i="0" u="none"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gm:t>
    </dgm:pt>
    <dgm:pt modelId="{4A8AF4A0-C405-4CFD-BEA1-FBF7FBB70A25}" type="parTrans" cxnId="{8DA95AF1-5A5D-45C9-AF13-D865107AC82D}">
      <dgm:prSet/>
      <dgm:spPr/>
      <dgm:t>
        <a:bodyPr/>
        <a:lstStyle/>
        <a:p>
          <a:endParaRPr lang="en-ZA"/>
        </a:p>
      </dgm:t>
    </dgm:pt>
    <dgm:pt modelId="{B7BAB6C0-5CC8-48CC-96E9-DE8CCF603785}" type="sibTrans" cxnId="{8DA95AF1-5A5D-45C9-AF13-D865107AC82D}">
      <dgm:prSet/>
      <dgm:spPr/>
      <dgm:t>
        <a:bodyPr/>
        <a:lstStyle/>
        <a:p>
          <a:endParaRPr lang="en-ZA"/>
        </a:p>
      </dgm:t>
    </dgm:pt>
    <dgm:pt modelId="{2A4DAC16-2808-40E3-87C8-E9AE81484986}">
      <dgm:prSet custT="1"/>
      <dgm:spPr/>
      <dgm:t>
        <a:bodyPr/>
        <a:lstStyle/>
        <a:p>
          <a:r>
            <a:rPr kumimoji="0" lang="en-GB" sz="2400" b="0" i="0" u="sng"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4">
                <a:extLst>
                  <a:ext uri="{A12FA001-AC4F-418D-AE19-62706E023703}">
                    <ahyp:hlinkClr xmlns:ahyp="http://schemas.microsoft.com/office/drawing/2018/hyperlinkcolor" val="tx"/>
                  </a:ext>
                </a:extLst>
              </a:hlinkClick>
            </a:rPr>
            <a:t>EveryAction</a:t>
          </a:r>
          <a:endParaRPr kumimoji="0" lang="en-GB" sz="2400" b="0" i="0" u="none"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gm:t>
    </dgm:pt>
    <dgm:pt modelId="{947DBA3A-5874-4135-AD05-E30E10B678D0}" type="parTrans" cxnId="{6ACAD4CF-CC7D-4F7E-8F54-7175E002CD5B}">
      <dgm:prSet/>
      <dgm:spPr/>
      <dgm:t>
        <a:bodyPr/>
        <a:lstStyle/>
        <a:p>
          <a:endParaRPr lang="en-ZA"/>
        </a:p>
      </dgm:t>
    </dgm:pt>
    <dgm:pt modelId="{7FF122BC-C088-4AE0-A8B0-FB53F04A65AE}" type="sibTrans" cxnId="{6ACAD4CF-CC7D-4F7E-8F54-7175E002CD5B}">
      <dgm:prSet/>
      <dgm:spPr/>
      <dgm:t>
        <a:bodyPr/>
        <a:lstStyle/>
        <a:p>
          <a:endParaRPr lang="en-ZA"/>
        </a:p>
      </dgm:t>
    </dgm:pt>
    <dgm:pt modelId="{C3DB1307-2178-4EFD-8649-259158907C72}">
      <dgm:prSet custT="1"/>
      <dgm:spPr/>
      <dgm:t>
        <a:bodyPr/>
        <a:lstStyle/>
        <a:p>
          <a:r>
            <a:rPr kumimoji="0" lang="en-GB" sz="2400" b="0" i="0" u="sng"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5">
                <a:extLst>
                  <a:ext uri="{A12FA001-AC4F-418D-AE19-62706E023703}">
                    <ahyp:hlinkClr xmlns:ahyp="http://schemas.microsoft.com/office/drawing/2018/hyperlinkcolor" val="tx"/>
                  </a:ext>
                </a:extLst>
              </a:hlinkClick>
            </a:rPr>
            <a:t>Double the Donation</a:t>
          </a:r>
          <a:endParaRPr kumimoji="0" lang="en-GB" sz="2400" b="0" i="0" u="none"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gm:t>
    </dgm:pt>
    <dgm:pt modelId="{019E0E52-96B2-418A-A171-0F199608966B}" type="parTrans" cxnId="{B2525991-13CC-4F96-A97A-9623E55162EB}">
      <dgm:prSet/>
      <dgm:spPr/>
      <dgm:t>
        <a:bodyPr/>
        <a:lstStyle/>
        <a:p>
          <a:endParaRPr lang="en-ZA"/>
        </a:p>
      </dgm:t>
    </dgm:pt>
    <dgm:pt modelId="{4CC893F0-06C7-4CB0-A2EF-958882E34A9A}" type="sibTrans" cxnId="{B2525991-13CC-4F96-A97A-9623E55162EB}">
      <dgm:prSet/>
      <dgm:spPr/>
      <dgm:t>
        <a:bodyPr/>
        <a:lstStyle/>
        <a:p>
          <a:endParaRPr lang="en-ZA"/>
        </a:p>
      </dgm:t>
    </dgm:pt>
    <dgm:pt modelId="{42AFF54E-A964-4C0F-8712-CD2C515EC505}" type="pres">
      <dgm:prSet presAssocID="{B6E8AE93-7551-4F93-89D9-FA34CF7D984E}" presName="diagram" presStyleCnt="0">
        <dgm:presLayoutVars>
          <dgm:dir/>
          <dgm:resizeHandles val="exact"/>
        </dgm:presLayoutVars>
      </dgm:prSet>
      <dgm:spPr/>
    </dgm:pt>
    <dgm:pt modelId="{C6EAA20B-5FBF-4689-B72B-71CCB75B4F1F}" type="pres">
      <dgm:prSet presAssocID="{D20AF864-CC12-416D-9825-9919E69E2EAC}" presName="node" presStyleLbl="node1" presStyleIdx="0" presStyleCnt="5">
        <dgm:presLayoutVars>
          <dgm:bulletEnabled val="1"/>
        </dgm:presLayoutVars>
      </dgm:prSet>
      <dgm:spPr/>
    </dgm:pt>
    <dgm:pt modelId="{7192496C-FA71-4518-A3DB-2C478BB990FA}" type="pres">
      <dgm:prSet presAssocID="{2AEFCBA2-7219-471B-A678-E9C3D806C36B}" presName="sibTrans" presStyleCnt="0"/>
      <dgm:spPr/>
    </dgm:pt>
    <dgm:pt modelId="{3B7EB71C-66D3-4003-AFDB-BA0F28B2A111}" type="pres">
      <dgm:prSet presAssocID="{9CB2459C-D613-4230-8164-E06731726D56}" presName="node" presStyleLbl="node1" presStyleIdx="1" presStyleCnt="5">
        <dgm:presLayoutVars>
          <dgm:bulletEnabled val="1"/>
        </dgm:presLayoutVars>
      </dgm:prSet>
      <dgm:spPr/>
    </dgm:pt>
    <dgm:pt modelId="{8D7A79E0-7AC2-457A-9E60-0911D86E59DB}" type="pres">
      <dgm:prSet presAssocID="{EFB4EAA8-2D2C-4D32-98CF-8CEEF784AAAF}" presName="sibTrans" presStyleCnt="0"/>
      <dgm:spPr/>
    </dgm:pt>
    <dgm:pt modelId="{185DCC05-83D4-41D2-A542-D307A069F3CB}" type="pres">
      <dgm:prSet presAssocID="{C76E95D0-8299-4E31-8D6E-10A33833B085}" presName="node" presStyleLbl="node1" presStyleIdx="2" presStyleCnt="5">
        <dgm:presLayoutVars>
          <dgm:bulletEnabled val="1"/>
        </dgm:presLayoutVars>
      </dgm:prSet>
      <dgm:spPr/>
    </dgm:pt>
    <dgm:pt modelId="{A5CF4029-B00B-4DB0-931A-F1B15FFFF013}" type="pres">
      <dgm:prSet presAssocID="{B7BAB6C0-5CC8-48CC-96E9-DE8CCF603785}" presName="sibTrans" presStyleCnt="0"/>
      <dgm:spPr/>
    </dgm:pt>
    <dgm:pt modelId="{D2E7D006-3E22-4C14-8BA6-33475B10DCC6}" type="pres">
      <dgm:prSet presAssocID="{2A4DAC16-2808-40E3-87C8-E9AE81484986}" presName="node" presStyleLbl="node1" presStyleIdx="3" presStyleCnt="5">
        <dgm:presLayoutVars>
          <dgm:bulletEnabled val="1"/>
        </dgm:presLayoutVars>
      </dgm:prSet>
      <dgm:spPr/>
    </dgm:pt>
    <dgm:pt modelId="{B5AAEDFA-B831-439F-8097-786A0A8949D7}" type="pres">
      <dgm:prSet presAssocID="{7FF122BC-C088-4AE0-A8B0-FB53F04A65AE}" presName="sibTrans" presStyleCnt="0"/>
      <dgm:spPr/>
    </dgm:pt>
    <dgm:pt modelId="{7FE32BFA-7254-45A7-9995-C42A5489F0CC}" type="pres">
      <dgm:prSet presAssocID="{C3DB1307-2178-4EFD-8649-259158907C72}" presName="node" presStyleLbl="node1" presStyleIdx="4" presStyleCnt="5">
        <dgm:presLayoutVars>
          <dgm:bulletEnabled val="1"/>
        </dgm:presLayoutVars>
      </dgm:prSet>
      <dgm:spPr/>
    </dgm:pt>
  </dgm:ptLst>
  <dgm:cxnLst>
    <dgm:cxn modelId="{C7474358-2922-43A4-96B3-1C04CC82D412}" type="presOf" srcId="{C3DB1307-2178-4EFD-8649-259158907C72}" destId="{7FE32BFA-7254-45A7-9995-C42A5489F0CC}" srcOrd="0" destOrd="0" presId="urn:microsoft.com/office/officeart/2005/8/layout/default"/>
    <dgm:cxn modelId="{1A118E5F-BC8B-4506-B90F-61B2179B0830}" type="presOf" srcId="{9CB2459C-D613-4230-8164-E06731726D56}" destId="{3B7EB71C-66D3-4003-AFDB-BA0F28B2A111}" srcOrd="0" destOrd="0" presId="urn:microsoft.com/office/officeart/2005/8/layout/default"/>
    <dgm:cxn modelId="{D1BE826A-E4FE-4129-ABB4-09DC62BE1880}" srcId="{B6E8AE93-7551-4F93-89D9-FA34CF7D984E}" destId="{9CB2459C-D613-4230-8164-E06731726D56}" srcOrd="1" destOrd="0" parTransId="{7BF0B995-5C2B-4E59-B39D-4DE47C947455}" sibTransId="{EFB4EAA8-2D2C-4D32-98CF-8CEEF784AAAF}"/>
    <dgm:cxn modelId="{6D58BD82-3C2C-4829-80E5-0200EFF16920}" srcId="{B6E8AE93-7551-4F93-89D9-FA34CF7D984E}" destId="{D20AF864-CC12-416D-9825-9919E69E2EAC}" srcOrd="0" destOrd="0" parTransId="{4C032AB0-3DDC-4640-BBA5-DDE043F09BFE}" sibTransId="{2AEFCBA2-7219-471B-A678-E9C3D806C36B}"/>
    <dgm:cxn modelId="{CA5FC182-A598-4239-BC84-60571E788077}" type="presOf" srcId="{C76E95D0-8299-4E31-8D6E-10A33833B085}" destId="{185DCC05-83D4-41D2-A542-D307A069F3CB}" srcOrd="0" destOrd="0" presId="urn:microsoft.com/office/officeart/2005/8/layout/default"/>
    <dgm:cxn modelId="{B2525991-13CC-4F96-A97A-9623E55162EB}" srcId="{B6E8AE93-7551-4F93-89D9-FA34CF7D984E}" destId="{C3DB1307-2178-4EFD-8649-259158907C72}" srcOrd="4" destOrd="0" parTransId="{019E0E52-96B2-418A-A171-0F199608966B}" sibTransId="{4CC893F0-06C7-4CB0-A2EF-958882E34A9A}"/>
    <dgm:cxn modelId="{EE9862B3-EEB4-47EB-A3B9-987198A0E073}" type="presOf" srcId="{2A4DAC16-2808-40E3-87C8-E9AE81484986}" destId="{D2E7D006-3E22-4C14-8BA6-33475B10DCC6}" srcOrd="0" destOrd="0" presId="urn:microsoft.com/office/officeart/2005/8/layout/default"/>
    <dgm:cxn modelId="{DE9C53BD-9CD5-417E-B659-1D0F338B16AF}" type="presOf" srcId="{D20AF864-CC12-416D-9825-9919E69E2EAC}" destId="{C6EAA20B-5FBF-4689-B72B-71CCB75B4F1F}" srcOrd="0" destOrd="0" presId="urn:microsoft.com/office/officeart/2005/8/layout/default"/>
    <dgm:cxn modelId="{6ACAD4CF-CC7D-4F7E-8F54-7175E002CD5B}" srcId="{B6E8AE93-7551-4F93-89D9-FA34CF7D984E}" destId="{2A4DAC16-2808-40E3-87C8-E9AE81484986}" srcOrd="3" destOrd="0" parTransId="{947DBA3A-5874-4135-AD05-E30E10B678D0}" sibTransId="{7FF122BC-C088-4AE0-A8B0-FB53F04A65AE}"/>
    <dgm:cxn modelId="{8DA95AF1-5A5D-45C9-AF13-D865107AC82D}" srcId="{B6E8AE93-7551-4F93-89D9-FA34CF7D984E}" destId="{C76E95D0-8299-4E31-8D6E-10A33833B085}" srcOrd="2" destOrd="0" parTransId="{4A8AF4A0-C405-4CFD-BEA1-FBF7FBB70A25}" sibTransId="{B7BAB6C0-5CC8-48CC-96E9-DE8CCF603785}"/>
    <dgm:cxn modelId="{71535BFB-FC5E-4691-A061-8330F7D94C23}" type="presOf" srcId="{B6E8AE93-7551-4F93-89D9-FA34CF7D984E}" destId="{42AFF54E-A964-4C0F-8712-CD2C515EC505}" srcOrd="0" destOrd="0" presId="urn:microsoft.com/office/officeart/2005/8/layout/default"/>
    <dgm:cxn modelId="{64ECACEF-6A65-4526-99F9-5B4E29385107}" type="presParOf" srcId="{42AFF54E-A964-4C0F-8712-CD2C515EC505}" destId="{C6EAA20B-5FBF-4689-B72B-71CCB75B4F1F}" srcOrd="0" destOrd="0" presId="urn:microsoft.com/office/officeart/2005/8/layout/default"/>
    <dgm:cxn modelId="{5C720A4A-CC4F-4ECC-84EC-FA44DD84D25C}" type="presParOf" srcId="{42AFF54E-A964-4C0F-8712-CD2C515EC505}" destId="{7192496C-FA71-4518-A3DB-2C478BB990FA}" srcOrd="1" destOrd="0" presId="urn:microsoft.com/office/officeart/2005/8/layout/default"/>
    <dgm:cxn modelId="{A2C8538B-DCAF-420B-81E0-56F03177FCEC}" type="presParOf" srcId="{42AFF54E-A964-4C0F-8712-CD2C515EC505}" destId="{3B7EB71C-66D3-4003-AFDB-BA0F28B2A111}" srcOrd="2" destOrd="0" presId="urn:microsoft.com/office/officeart/2005/8/layout/default"/>
    <dgm:cxn modelId="{77E339B7-F611-444A-AAC5-4E471818F119}" type="presParOf" srcId="{42AFF54E-A964-4C0F-8712-CD2C515EC505}" destId="{8D7A79E0-7AC2-457A-9E60-0911D86E59DB}" srcOrd="3" destOrd="0" presId="urn:microsoft.com/office/officeart/2005/8/layout/default"/>
    <dgm:cxn modelId="{37A4DA19-3AA7-4B65-A1AA-D41252A9DE0B}" type="presParOf" srcId="{42AFF54E-A964-4C0F-8712-CD2C515EC505}" destId="{185DCC05-83D4-41D2-A542-D307A069F3CB}" srcOrd="4" destOrd="0" presId="urn:microsoft.com/office/officeart/2005/8/layout/default"/>
    <dgm:cxn modelId="{CA2B0E26-CA90-4F71-8E4D-121FD56188E9}" type="presParOf" srcId="{42AFF54E-A964-4C0F-8712-CD2C515EC505}" destId="{A5CF4029-B00B-4DB0-931A-F1B15FFFF013}" srcOrd="5" destOrd="0" presId="urn:microsoft.com/office/officeart/2005/8/layout/default"/>
    <dgm:cxn modelId="{07EADD9E-0558-43EF-809F-ED0FE951116B}" type="presParOf" srcId="{42AFF54E-A964-4C0F-8712-CD2C515EC505}" destId="{D2E7D006-3E22-4C14-8BA6-33475B10DCC6}" srcOrd="6" destOrd="0" presId="urn:microsoft.com/office/officeart/2005/8/layout/default"/>
    <dgm:cxn modelId="{D3AD58D1-21EA-4F95-8605-8BAD0D060BE4}" type="presParOf" srcId="{42AFF54E-A964-4C0F-8712-CD2C515EC505}" destId="{B5AAEDFA-B831-439F-8097-786A0A8949D7}" srcOrd="7" destOrd="0" presId="urn:microsoft.com/office/officeart/2005/8/layout/default"/>
    <dgm:cxn modelId="{C13473BD-DBCC-4CB1-9A88-74A12FF31356}" type="presParOf" srcId="{42AFF54E-A964-4C0F-8712-CD2C515EC505}" destId="{7FE32BFA-7254-45A7-9995-C42A5489F0CC}" srcOrd="8"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F9A3745-7979-4426-BEA0-67F82DAC3583}"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E5862CE6-5167-4A37-9904-5ECB143A66B3}">
      <dgm:prSet phldrT="[Text]" custT="1"/>
      <dgm:spPr/>
      <dgm:t>
        <a:bodyPr/>
        <a:lstStyle/>
        <a:p>
          <a:r>
            <a:rPr lang="en-GB" sz="2400" b="0" dirty="0" err="1">
              <a:effectLst>
                <a:outerShdw blurRad="38100" dist="38100" dir="2700000" algn="tl">
                  <a:srgbClr val="000000">
                    <a:alpha val="43137"/>
                  </a:srgbClr>
                </a:outerShdw>
              </a:effectLst>
            </a:rPr>
            <a:t>Individualios</a:t>
          </a:r>
          <a:r>
            <a:rPr lang="en-GB" sz="2400" b="0" dirty="0">
              <a:effectLst>
                <a:outerShdw blurRad="38100" dist="38100" dir="2700000" algn="tl">
                  <a:srgbClr val="000000">
                    <a:alpha val="43137"/>
                  </a:srgbClr>
                </a:outerShdw>
              </a:effectLst>
            </a:rPr>
            <a:t> </a:t>
          </a:r>
          <a:r>
            <a:rPr lang="en-GB" sz="2400" b="0" dirty="0" err="1">
              <a:effectLst>
                <a:outerShdw blurRad="38100" dist="38100" dir="2700000" algn="tl">
                  <a:srgbClr val="000000">
                    <a:alpha val="43137"/>
                  </a:srgbClr>
                </a:outerShdw>
              </a:effectLst>
            </a:rPr>
            <a:t>aukos</a:t>
          </a:r>
          <a:endParaRPr lang="en-ZA" sz="2400" b="0" dirty="0">
            <a:effectLst>
              <a:outerShdw blurRad="38100" dist="38100" dir="2700000" algn="tl">
                <a:srgbClr val="000000">
                  <a:alpha val="43137"/>
                </a:srgbClr>
              </a:outerShdw>
            </a:effectLst>
          </a:endParaRPr>
        </a:p>
      </dgm:t>
    </dgm:pt>
    <dgm:pt modelId="{E88EEE51-978D-4A40-A62E-00102873399C}" type="parTrans" cxnId="{157F47A2-3AA3-4B0D-9923-2F9F757A5C5A}">
      <dgm:prSet/>
      <dgm:spPr/>
      <dgm:t>
        <a:bodyPr/>
        <a:lstStyle/>
        <a:p>
          <a:endParaRPr lang="en-ZA"/>
        </a:p>
      </dgm:t>
    </dgm:pt>
    <dgm:pt modelId="{FE3459B9-7BC1-4F04-961D-BE336FC52B75}" type="sibTrans" cxnId="{157F47A2-3AA3-4B0D-9923-2F9F757A5C5A}">
      <dgm:prSet/>
      <dgm:spPr/>
      <dgm:t>
        <a:bodyPr/>
        <a:lstStyle/>
        <a:p>
          <a:endParaRPr lang="en-ZA"/>
        </a:p>
      </dgm:t>
    </dgm:pt>
    <dgm:pt modelId="{C7A02A06-5414-4EDC-A955-929145DCB720}">
      <dgm:prSet custT="1"/>
      <dgm:spPr/>
      <dgm:t>
        <a:bodyPr/>
        <a:lstStyle/>
        <a:p>
          <a:pPr marL="0" lvl="0" indent="0" algn="ctr" defTabSz="1066800">
            <a:lnSpc>
              <a:spcPct val="90000"/>
            </a:lnSpc>
            <a:spcBef>
              <a:spcPct val="0"/>
            </a:spcBef>
            <a:spcAft>
              <a:spcPct val="35000"/>
            </a:spcAft>
            <a:buNone/>
          </a:pP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Dotacijos</a:t>
          </a:r>
          <a:endPar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endParaRPr>
        </a:p>
      </dgm:t>
    </dgm:pt>
    <dgm:pt modelId="{324B8E6E-1CA1-467F-A291-06EA82AD29F8}" type="parTrans" cxnId="{2ED57D9E-7DCD-4C35-9419-040AC3BC398F}">
      <dgm:prSet/>
      <dgm:spPr/>
      <dgm:t>
        <a:bodyPr/>
        <a:lstStyle/>
        <a:p>
          <a:endParaRPr lang="en-ZA"/>
        </a:p>
      </dgm:t>
    </dgm:pt>
    <dgm:pt modelId="{9D8FF2BE-2F1A-4769-A2E4-7F69DDC4467F}" type="sibTrans" cxnId="{2ED57D9E-7DCD-4C35-9419-040AC3BC398F}">
      <dgm:prSet/>
      <dgm:spPr/>
      <dgm:t>
        <a:bodyPr/>
        <a:lstStyle/>
        <a:p>
          <a:endParaRPr lang="en-ZA"/>
        </a:p>
      </dgm:t>
    </dgm:pt>
    <dgm:pt modelId="{57CCF2E6-7AEE-480F-973E-7E729AB6E8A9}">
      <dgm:prSet custT="1"/>
      <dgm:spPr/>
      <dgm:t>
        <a:bodyPr/>
        <a:lstStyle/>
        <a:p>
          <a:pPr marL="0" lvl="0" indent="0" algn="ctr" defTabSz="1066800">
            <a:lnSpc>
              <a:spcPct val="90000"/>
            </a:lnSpc>
            <a:spcBef>
              <a:spcPct val="0"/>
            </a:spcBef>
            <a:spcAft>
              <a:spcPct val="35000"/>
            </a:spcAft>
            <a:buNone/>
          </a:pP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Renginiai</a:t>
          </a:r>
          <a:endPar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endParaRPr>
        </a:p>
      </dgm:t>
    </dgm:pt>
    <dgm:pt modelId="{47DC1F91-87F0-4C39-850E-7DC637B1B345}" type="parTrans" cxnId="{2340F5E3-D7C6-4255-8E9D-B7F214A24AF9}">
      <dgm:prSet/>
      <dgm:spPr/>
      <dgm:t>
        <a:bodyPr/>
        <a:lstStyle/>
        <a:p>
          <a:endParaRPr lang="en-ZA"/>
        </a:p>
      </dgm:t>
    </dgm:pt>
    <dgm:pt modelId="{2F5924FE-CECD-4997-A18B-54E2DC3766B1}" type="sibTrans" cxnId="{2340F5E3-D7C6-4255-8E9D-B7F214A24AF9}">
      <dgm:prSet/>
      <dgm:spPr/>
      <dgm:t>
        <a:bodyPr/>
        <a:lstStyle/>
        <a:p>
          <a:endParaRPr lang="en-ZA"/>
        </a:p>
      </dgm:t>
    </dgm:pt>
    <dgm:pt modelId="{FA4FAC4A-EB13-4703-B009-AD88B0853421}">
      <dgm:prSet phldrT="[Text]" custT="1"/>
      <dgm:spPr/>
      <dgm:t>
        <a:bodyPr/>
        <a:lstStyle/>
        <a:p>
          <a:r>
            <a:rPr lang="lt-LT" sz="2400" dirty="0"/>
            <a:t>Aukojimas internetu
Mėnesinė dovana
Lėšų rinkimas iš kolegų į kolegas
Pagrindiniai rėmėjai</a:t>
          </a:r>
          <a:endParaRPr lang="en-ZA" sz="2400" dirty="0"/>
        </a:p>
      </dgm:t>
    </dgm:pt>
    <dgm:pt modelId="{D595164E-F44E-4330-AEA8-47136AF87503}" type="parTrans" cxnId="{5A9140FF-FCE1-43BC-BE1A-493C2C1BAE62}">
      <dgm:prSet/>
      <dgm:spPr/>
      <dgm:t>
        <a:bodyPr/>
        <a:lstStyle/>
        <a:p>
          <a:endParaRPr lang="en-ZA"/>
        </a:p>
      </dgm:t>
    </dgm:pt>
    <dgm:pt modelId="{06912AFF-A1A0-48FD-A7A9-9FF8B9E2B3A9}" type="sibTrans" cxnId="{5A9140FF-FCE1-43BC-BE1A-493C2C1BAE62}">
      <dgm:prSet/>
      <dgm:spPr/>
      <dgm:t>
        <a:bodyPr/>
        <a:lstStyle/>
        <a:p>
          <a:endParaRPr lang="en-ZA"/>
        </a:p>
      </dgm:t>
    </dgm:pt>
    <dgm:pt modelId="{E8D00740-F0C1-4298-9238-EBD611B0CD29}">
      <dgm:prSet phldrT="[Text]" custT="1"/>
      <dgm:spPr/>
      <dgm:t>
        <a:bodyPr/>
        <a:lstStyle/>
        <a:p>
          <a:pPr marL="0" lvl="0" indent="0" algn="ctr" defTabSz="1066800">
            <a:lnSpc>
              <a:spcPct val="90000"/>
            </a:lnSpc>
            <a:spcBef>
              <a:spcPct val="0"/>
            </a:spcBef>
            <a:spcAft>
              <a:spcPct val="35000"/>
            </a:spcAft>
            <a:buNone/>
          </a:pPr>
          <a:r>
            <a:rPr lang="lt-LT"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Rėmėjai</a:t>
          </a:r>
          <a:endPar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endParaRPr>
        </a:p>
      </dgm:t>
    </dgm:pt>
    <dgm:pt modelId="{EE472974-328B-4E90-806E-C21DFC705F1C}" type="parTrans" cxnId="{F20CD0BE-697D-41A1-9E96-592D393B2227}">
      <dgm:prSet/>
      <dgm:spPr/>
      <dgm:t>
        <a:bodyPr/>
        <a:lstStyle/>
        <a:p>
          <a:endParaRPr lang="en-ZA"/>
        </a:p>
      </dgm:t>
    </dgm:pt>
    <dgm:pt modelId="{10658D17-9709-47AB-8D70-1774F21DB564}" type="sibTrans" cxnId="{F20CD0BE-697D-41A1-9E96-592D393B2227}">
      <dgm:prSet/>
      <dgm:spPr/>
      <dgm:t>
        <a:bodyPr/>
        <a:lstStyle/>
        <a:p>
          <a:endParaRPr lang="en-ZA"/>
        </a:p>
      </dgm:t>
    </dgm:pt>
    <dgm:pt modelId="{D106C761-8488-4B51-B27A-E371064EEB0A}" type="pres">
      <dgm:prSet presAssocID="{0F9A3745-7979-4426-BEA0-67F82DAC3583}" presName="diagram" presStyleCnt="0">
        <dgm:presLayoutVars>
          <dgm:dir/>
          <dgm:resizeHandles val="exact"/>
        </dgm:presLayoutVars>
      </dgm:prSet>
      <dgm:spPr/>
    </dgm:pt>
    <dgm:pt modelId="{6608FDC7-14E1-4715-A8EC-7BBF84E29424}" type="pres">
      <dgm:prSet presAssocID="{E5862CE6-5167-4A37-9904-5ECB143A66B3}" presName="node" presStyleLbl="node1" presStyleIdx="0" presStyleCnt="4" custScaleX="101312" custScaleY="111881">
        <dgm:presLayoutVars>
          <dgm:bulletEnabled val="1"/>
        </dgm:presLayoutVars>
      </dgm:prSet>
      <dgm:spPr/>
    </dgm:pt>
    <dgm:pt modelId="{69B717BB-53F8-45DC-8787-B673D17F1312}" type="pres">
      <dgm:prSet presAssocID="{FE3459B9-7BC1-4F04-961D-BE336FC52B75}" presName="sibTrans" presStyleCnt="0"/>
      <dgm:spPr/>
    </dgm:pt>
    <dgm:pt modelId="{C1B0457E-316D-4378-BCA3-6A2D4086E0E0}" type="pres">
      <dgm:prSet presAssocID="{E8D00740-F0C1-4298-9238-EBD611B0CD29}" presName="node" presStyleLbl="node1" presStyleIdx="1" presStyleCnt="4" custScaleX="57672" custScaleY="56252">
        <dgm:presLayoutVars>
          <dgm:bulletEnabled val="1"/>
        </dgm:presLayoutVars>
      </dgm:prSet>
      <dgm:spPr/>
    </dgm:pt>
    <dgm:pt modelId="{5FCE8D3C-625A-4F1E-A03F-7E299FF08F45}" type="pres">
      <dgm:prSet presAssocID="{10658D17-9709-47AB-8D70-1774F21DB564}" presName="sibTrans" presStyleCnt="0"/>
      <dgm:spPr/>
    </dgm:pt>
    <dgm:pt modelId="{22620518-6D42-4C00-ACA6-1E6541209537}" type="pres">
      <dgm:prSet presAssocID="{C7A02A06-5414-4EDC-A955-929145DCB720}" presName="node" presStyleLbl="node1" presStyleIdx="2" presStyleCnt="4" custScaleX="53407" custScaleY="55350">
        <dgm:presLayoutVars>
          <dgm:bulletEnabled val="1"/>
        </dgm:presLayoutVars>
      </dgm:prSet>
      <dgm:spPr/>
    </dgm:pt>
    <dgm:pt modelId="{AC94CCAF-2B92-4875-8D0B-1F51C3E59254}" type="pres">
      <dgm:prSet presAssocID="{9D8FF2BE-2F1A-4769-A2E4-7F69DDC4467F}" presName="sibTrans" presStyleCnt="0"/>
      <dgm:spPr/>
    </dgm:pt>
    <dgm:pt modelId="{B6AE99D0-9381-4257-9F77-A059CFED5455}" type="pres">
      <dgm:prSet presAssocID="{57CCF2E6-7AEE-480F-973E-7E729AB6E8A9}" presName="node" presStyleLbl="node1" presStyleIdx="3" presStyleCnt="4" custScaleX="53407" custScaleY="55350">
        <dgm:presLayoutVars>
          <dgm:bulletEnabled val="1"/>
        </dgm:presLayoutVars>
      </dgm:prSet>
      <dgm:spPr/>
    </dgm:pt>
  </dgm:ptLst>
  <dgm:cxnLst>
    <dgm:cxn modelId="{98E7261D-9BA8-48F4-8DAE-1BE2932554F8}" type="presOf" srcId="{E5862CE6-5167-4A37-9904-5ECB143A66B3}" destId="{6608FDC7-14E1-4715-A8EC-7BBF84E29424}" srcOrd="0" destOrd="0" presId="urn:microsoft.com/office/officeart/2005/8/layout/default"/>
    <dgm:cxn modelId="{890ECF94-B3BF-494E-B382-64791C7EBE3B}" type="presOf" srcId="{C7A02A06-5414-4EDC-A955-929145DCB720}" destId="{22620518-6D42-4C00-ACA6-1E6541209537}" srcOrd="0" destOrd="0" presId="urn:microsoft.com/office/officeart/2005/8/layout/default"/>
    <dgm:cxn modelId="{699A1699-6E95-4F39-AF39-7EF70BD33E51}" type="presOf" srcId="{0F9A3745-7979-4426-BEA0-67F82DAC3583}" destId="{D106C761-8488-4B51-B27A-E371064EEB0A}" srcOrd="0" destOrd="0" presId="urn:microsoft.com/office/officeart/2005/8/layout/default"/>
    <dgm:cxn modelId="{2ED57D9E-7DCD-4C35-9419-040AC3BC398F}" srcId="{0F9A3745-7979-4426-BEA0-67F82DAC3583}" destId="{C7A02A06-5414-4EDC-A955-929145DCB720}" srcOrd="2" destOrd="0" parTransId="{324B8E6E-1CA1-467F-A291-06EA82AD29F8}" sibTransId="{9D8FF2BE-2F1A-4769-A2E4-7F69DDC4467F}"/>
    <dgm:cxn modelId="{157F47A2-3AA3-4B0D-9923-2F9F757A5C5A}" srcId="{0F9A3745-7979-4426-BEA0-67F82DAC3583}" destId="{E5862CE6-5167-4A37-9904-5ECB143A66B3}" srcOrd="0" destOrd="0" parTransId="{E88EEE51-978D-4A40-A62E-00102873399C}" sibTransId="{FE3459B9-7BC1-4F04-961D-BE336FC52B75}"/>
    <dgm:cxn modelId="{2E7F2DB1-AB67-47A4-8846-5FDBE2571DCD}" type="presOf" srcId="{E8D00740-F0C1-4298-9238-EBD611B0CD29}" destId="{C1B0457E-316D-4378-BCA3-6A2D4086E0E0}" srcOrd="0" destOrd="0" presId="urn:microsoft.com/office/officeart/2005/8/layout/default"/>
    <dgm:cxn modelId="{F20CD0BE-697D-41A1-9E96-592D393B2227}" srcId="{0F9A3745-7979-4426-BEA0-67F82DAC3583}" destId="{E8D00740-F0C1-4298-9238-EBD611B0CD29}" srcOrd="1" destOrd="0" parTransId="{EE472974-328B-4E90-806E-C21DFC705F1C}" sibTransId="{10658D17-9709-47AB-8D70-1774F21DB564}"/>
    <dgm:cxn modelId="{8E0039C7-A208-4234-A12C-2D46E9567388}" type="presOf" srcId="{57CCF2E6-7AEE-480F-973E-7E729AB6E8A9}" destId="{B6AE99D0-9381-4257-9F77-A059CFED5455}" srcOrd="0" destOrd="0" presId="urn:microsoft.com/office/officeart/2005/8/layout/default"/>
    <dgm:cxn modelId="{BB9F7FE1-0307-45D5-AD2C-7478E3C71039}" type="presOf" srcId="{FA4FAC4A-EB13-4703-B009-AD88B0853421}" destId="{6608FDC7-14E1-4715-A8EC-7BBF84E29424}" srcOrd="0" destOrd="1" presId="urn:microsoft.com/office/officeart/2005/8/layout/default"/>
    <dgm:cxn modelId="{2340F5E3-D7C6-4255-8E9D-B7F214A24AF9}" srcId="{0F9A3745-7979-4426-BEA0-67F82DAC3583}" destId="{57CCF2E6-7AEE-480F-973E-7E729AB6E8A9}" srcOrd="3" destOrd="0" parTransId="{47DC1F91-87F0-4C39-850E-7DC637B1B345}" sibTransId="{2F5924FE-CECD-4997-A18B-54E2DC3766B1}"/>
    <dgm:cxn modelId="{5A9140FF-FCE1-43BC-BE1A-493C2C1BAE62}" srcId="{E5862CE6-5167-4A37-9904-5ECB143A66B3}" destId="{FA4FAC4A-EB13-4703-B009-AD88B0853421}" srcOrd="0" destOrd="0" parTransId="{D595164E-F44E-4330-AEA8-47136AF87503}" sibTransId="{06912AFF-A1A0-48FD-A7A9-9FF8B9E2B3A9}"/>
    <dgm:cxn modelId="{48148C08-7C39-4995-A8B3-F6FE89BDE8D4}" type="presParOf" srcId="{D106C761-8488-4B51-B27A-E371064EEB0A}" destId="{6608FDC7-14E1-4715-A8EC-7BBF84E29424}" srcOrd="0" destOrd="0" presId="urn:microsoft.com/office/officeart/2005/8/layout/default"/>
    <dgm:cxn modelId="{9D463A23-A702-483D-9964-CB502AA09190}" type="presParOf" srcId="{D106C761-8488-4B51-B27A-E371064EEB0A}" destId="{69B717BB-53F8-45DC-8787-B673D17F1312}" srcOrd="1" destOrd="0" presId="urn:microsoft.com/office/officeart/2005/8/layout/default"/>
    <dgm:cxn modelId="{82F59757-0068-4096-9407-70ADA81FCED4}" type="presParOf" srcId="{D106C761-8488-4B51-B27A-E371064EEB0A}" destId="{C1B0457E-316D-4378-BCA3-6A2D4086E0E0}" srcOrd="2" destOrd="0" presId="urn:microsoft.com/office/officeart/2005/8/layout/default"/>
    <dgm:cxn modelId="{B4D001D9-8C9D-4EAF-A8CF-F61A9492E5F4}" type="presParOf" srcId="{D106C761-8488-4B51-B27A-E371064EEB0A}" destId="{5FCE8D3C-625A-4F1E-A03F-7E299FF08F45}" srcOrd="3" destOrd="0" presId="urn:microsoft.com/office/officeart/2005/8/layout/default"/>
    <dgm:cxn modelId="{76A2A5C3-4407-464C-9864-9E4D752AAABF}" type="presParOf" srcId="{D106C761-8488-4B51-B27A-E371064EEB0A}" destId="{22620518-6D42-4C00-ACA6-1E6541209537}" srcOrd="4" destOrd="0" presId="urn:microsoft.com/office/officeart/2005/8/layout/default"/>
    <dgm:cxn modelId="{0964ECEE-8E6E-48CA-9E07-200BB19D51B1}" type="presParOf" srcId="{D106C761-8488-4B51-B27A-E371064EEB0A}" destId="{AC94CCAF-2B92-4875-8D0B-1F51C3E59254}" srcOrd="5" destOrd="0" presId="urn:microsoft.com/office/officeart/2005/8/layout/default"/>
    <dgm:cxn modelId="{120DC3AF-C3A9-4661-BA09-3AA51CE554E9}" type="presParOf" srcId="{D106C761-8488-4B51-B27A-E371064EEB0A}" destId="{B6AE99D0-9381-4257-9F77-A059CFED5455}"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01CA14-C2FE-4820-9714-03AEC9B3952D}">
      <dsp:nvSpPr>
        <dsp:cNvPr id="0" name=""/>
        <dsp:cNvSpPr/>
      </dsp:nvSpPr>
      <dsp:spPr>
        <a:xfrm>
          <a:off x="35152" y="223283"/>
          <a:ext cx="12121694" cy="1196557"/>
        </a:xfrm>
        <a:prstGeom prst="rightArrow">
          <a:avLst>
            <a:gd name="adj1" fmla="val 50000"/>
            <a:gd name="adj2" fmla="val 5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254000" bIns="280254" numCol="1" spcCol="1270" anchor="ctr" anchorCtr="0">
          <a:noAutofit/>
        </a:bodyPr>
        <a:lstStyle/>
        <a:p>
          <a:pPr marL="0" lvl="0" indent="0" algn="l" defTabSz="1066800">
            <a:lnSpc>
              <a:spcPct val="90000"/>
            </a:lnSpc>
            <a:spcBef>
              <a:spcPct val="0"/>
            </a:spcBef>
            <a:spcAft>
              <a:spcPct val="35000"/>
            </a:spcAft>
            <a:buNone/>
          </a:pPr>
          <a:r>
            <a:rPr lang="en-ZA" sz="2400" b="1" kern="1200" dirty="0" err="1">
              <a:effectLst>
                <a:outerShdw blurRad="38100" dist="38100" dir="2700000" algn="tl">
                  <a:srgbClr val="000000">
                    <a:alpha val="43137"/>
                  </a:srgbClr>
                </a:outerShdw>
              </a:effectLst>
            </a:rPr>
            <a:t>Misija</a:t>
          </a:r>
          <a:endParaRPr lang="en-ZA" sz="2400" b="1" kern="1200" dirty="0">
            <a:effectLst>
              <a:outerShdw blurRad="38100" dist="38100" dir="2700000" algn="tl">
                <a:srgbClr val="000000">
                  <a:alpha val="43137"/>
                </a:srgbClr>
              </a:outerShdw>
            </a:effectLst>
          </a:endParaRPr>
        </a:p>
      </dsp:txBody>
      <dsp:txXfrm>
        <a:off x="35152" y="522422"/>
        <a:ext cx="11822555" cy="598279"/>
      </dsp:txXfrm>
    </dsp:sp>
    <dsp:sp modelId="{D34A1E81-BF6D-4A72-AAB0-E75DB10BC6F5}">
      <dsp:nvSpPr>
        <dsp:cNvPr id="0" name=""/>
        <dsp:cNvSpPr/>
      </dsp:nvSpPr>
      <dsp:spPr>
        <a:xfrm>
          <a:off x="35152" y="1212052"/>
          <a:ext cx="3733481" cy="3577136"/>
        </a:xfrm>
        <a:prstGeom prst="re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 </a:t>
          </a:r>
          <a:r>
            <a:rPr lang="en-GB" sz="2400" kern="1200" dirty="0" err="1"/>
            <a:t>Ką</a:t>
          </a:r>
          <a:r>
            <a:rPr lang="en-GB" sz="2400" kern="1200" dirty="0"/>
            <a:t> </a:t>
          </a:r>
          <a:r>
            <a:rPr lang="en-GB" sz="2400" kern="1200" dirty="0" err="1"/>
            <a:t>darome</a:t>
          </a:r>
          <a:r>
            <a:rPr lang="en-GB" sz="2400" kern="1200" dirty="0"/>
            <a:t> </a:t>
          </a:r>
          <a:r>
            <a:rPr lang="en-GB" sz="2400" kern="1200" dirty="0" err="1"/>
            <a:t>šiandien</a:t>
          </a:r>
          <a:r>
            <a:rPr lang="en-GB" sz="2400" kern="1200" dirty="0"/>
            <a:t>?</a:t>
          </a:r>
        </a:p>
        <a:p>
          <a:pPr marL="0" lvl="0" indent="0" algn="l" defTabSz="1066800">
            <a:lnSpc>
              <a:spcPct val="90000"/>
            </a:lnSpc>
            <a:spcBef>
              <a:spcPct val="0"/>
            </a:spcBef>
            <a:spcAft>
              <a:spcPct val="35000"/>
            </a:spcAft>
            <a:buNone/>
          </a:pPr>
          <a:r>
            <a:rPr lang="en-GB" sz="2400" kern="1200" dirty="0"/>
            <a:t>- Kam </a:t>
          </a:r>
          <a:r>
            <a:rPr lang="en-GB" sz="2400" kern="1200" dirty="0" err="1"/>
            <a:t>tarnaujame</a:t>
          </a:r>
          <a:r>
            <a:rPr lang="en-GB" sz="2400" kern="1200" dirty="0"/>
            <a:t>?</a:t>
          </a:r>
        </a:p>
        <a:p>
          <a:pPr marL="0" lvl="0" indent="0" algn="l" defTabSz="1066800">
            <a:lnSpc>
              <a:spcPct val="90000"/>
            </a:lnSpc>
            <a:spcBef>
              <a:spcPct val="0"/>
            </a:spcBef>
            <a:spcAft>
              <a:spcPct val="35000"/>
            </a:spcAft>
            <a:buNone/>
          </a:pPr>
          <a:r>
            <a:rPr lang="en-GB" sz="2400" kern="1200" dirty="0"/>
            <a:t>- Ko </a:t>
          </a:r>
          <a:r>
            <a:rPr lang="en-GB" sz="2400" kern="1200" dirty="0" err="1"/>
            <a:t>siekiame</a:t>
          </a:r>
          <a:r>
            <a:rPr lang="en-GB" sz="2400" kern="1200" dirty="0"/>
            <a:t>?</a:t>
          </a:r>
        </a:p>
        <a:p>
          <a:pPr marL="0" lvl="0" indent="0" algn="l" defTabSz="1066800">
            <a:lnSpc>
              <a:spcPct val="90000"/>
            </a:lnSpc>
            <a:spcBef>
              <a:spcPct val="0"/>
            </a:spcBef>
            <a:spcAft>
              <a:spcPct val="35000"/>
            </a:spcAft>
            <a:buNone/>
          </a:pPr>
          <a:r>
            <a:rPr lang="en-GB" sz="2400" kern="1200" dirty="0"/>
            <a:t>- </a:t>
          </a:r>
          <a:r>
            <a:rPr lang="en-GB" sz="2400" kern="1200" dirty="0" err="1"/>
            <a:t>Kokio</a:t>
          </a:r>
          <a:r>
            <a:rPr lang="en-GB" sz="2400" kern="1200" dirty="0"/>
            <a:t> </a:t>
          </a:r>
          <a:r>
            <a:rPr lang="en-GB" sz="2400" kern="1200" dirty="0" err="1"/>
            <a:t>poveikio</a:t>
          </a:r>
          <a:r>
            <a:rPr lang="en-GB" sz="2400" kern="1200" dirty="0"/>
            <a:t> </a:t>
          </a:r>
          <a:r>
            <a:rPr lang="en-GB" sz="2400" kern="1200" dirty="0" err="1"/>
            <a:t>norime</a:t>
          </a:r>
          <a:r>
            <a:rPr lang="en-GB" sz="2400" kern="1200" dirty="0"/>
            <a:t> </a:t>
          </a:r>
          <a:r>
            <a:rPr lang="en-GB" sz="2400" kern="1200" dirty="0" err="1"/>
            <a:t>pasiekti</a:t>
          </a:r>
          <a:r>
            <a:rPr lang="en-GB" sz="2400" kern="1200" dirty="0"/>
            <a:t>?</a:t>
          </a:r>
          <a:endParaRPr lang="en-ZA" sz="2400" kern="1200" dirty="0"/>
        </a:p>
      </dsp:txBody>
      <dsp:txXfrm>
        <a:off x="35152" y="1212052"/>
        <a:ext cx="3733481" cy="3577136"/>
      </dsp:txXfrm>
    </dsp:sp>
    <dsp:sp modelId="{19303ED2-3D24-4BD0-8B38-28096987509B}">
      <dsp:nvSpPr>
        <dsp:cNvPr id="0" name=""/>
        <dsp:cNvSpPr/>
      </dsp:nvSpPr>
      <dsp:spPr>
        <a:xfrm>
          <a:off x="3768634" y="811743"/>
          <a:ext cx="8388212" cy="1196557"/>
        </a:xfrm>
        <a:prstGeom prst="rightArrow">
          <a:avLst>
            <a:gd name="adj1" fmla="val 50000"/>
            <a:gd name="adj2" fmla="val 5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254000" bIns="280254" numCol="1" spcCol="1270" anchor="ctr" anchorCtr="0">
          <a:noAutofit/>
        </a:bodyPr>
        <a:lstStyle/>
        <a:p>
          <a:pPr marL="0" lvl="0" indent="0" algn="l" defTabSz="1066800">
            <a:lnSpc>
              <a:spcPct val="90000"/>
            </a:lnSpc>
            <a:spcBef>
              <a:spcPct val="0"/>
            </a:spcBef>
            <a:spcAft>
              <a:spcPct val="35000"/>
            </a:spcAft>
            <a:buNone/>
          </a:pPr>
          <a:r>
            <a:rPr lang="en-ZA" sz="2400" b="1" kern="1200" dirty="0" err="1">
              <a:effectLst>
                <a:outerShdw blurRad="38100" dist="38100" dir="2700000" algn="tl">
                  <a:srgbClr val="000000">
                    <a:alpha val="43137"/>
                  </a:srgbClr>
                </a:outerShdw>
              </a:effectLst>
            </a:rPr>
            <a:t>Vizija</a:t>
          </a:r>
          <a:endParaRPr lang="en-ZA" sz="2400" b="1" kern="1200" dirty="0">
            <a:effectLst>
              <a:outerShdw blurRad="38100" dist="38100" dir="2700000" algn="tl">
                <a:srgbClr val="000000">
                  <a:alpha val="43137"/>
                </a:srgbClr>
              </a:outerShdw>
            </a:effectLst>
          </a:endParaRPr>
        </a:p>
      </dsp:txBody>
      <dsp:txXfrm>
        <a:off x="3768634" y="1110882"/>
        <a:ext cx="8089073" cy="598279"/>
      </dsp:txXfrm>
    </dsp:sp>
    <dsp:sp modelId="{4F86B391-34A9-42C5-9D58-7D4E1ABD3535}">
      <dsp:nvSpPr>
        <dsp:cNvPr id="0" name=""/>
        <dsp:cNvSpPr/>
      </dsp:nvSpPr>
      <dsp:spPr>
        <a:xfrm>
          <a:off x="3768634" y="1800513"/>
          <a:ext cx="3733481" cy="3577136"/>
        </a:xfrm>
        <a:prstGeom prst="re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 Kur link </a:t>
          </a:r>
          <a:r>
            <a:rPr lang="en-GB" sz="2400" kern="1200" dirty="0" err="1"/>
            <a:t>judame</a:t>
          </a:r>
          <a:r>
            <a:rPr lang="en-GB" sz="2400" kern="1200" dirty="0"/>
            <a:t>?</a:t>
          </a:r>
        </a:p>
        <a:p>
          <a:pPr marL="0" lvl="0" indent="0" algn="l" defTabSz="1066800">
            <a:lnSpc>
              <a:spcPct val="90000"/>
            </a:lnSpc>
            <a:spcBef>
              <a:spcPct val="0"/>
            </a:spcBef>
            <a:spcAft>
              <a:spcPct val="35000"/>
            </a:spcAft>
            <a:buNone/>
          </a:pPr>
          <a:r>
            <a:rPr lang="en-GB" sz="2400" kern="1200" dirty="0"/>
            <a:t>- </a:t>
          </a:r>
          <a:r>
            <a:rPr lang="en-GB" sz="2400" kern="1200" dirty="0" err="1"/>
            <a:t>Ką</a:t>
          </a:r>
          <a:r>
            <a:rPr lang="en-GB" sz="2400" kern="1200" dirty="0"/>
            <a:t> </a:t>
          </a:r>
          <a:r>
            <a:rPr lang="en-GB" sz="2400" kern="1200" dirty="0" err="1"/>
            <a:t>norime</a:t>
          </a:r>
          <a:r>
            <a:rPr lang="en-GB" sz="2400" kern="1200" dirty="0"/>
            <a:t> </a:t>
          </a:r>
          <a:r>
            <a:rPr lang="en-GB" sz="2400" kern="1200" dirty="0" err="1"/>
            <a:t>pasiekti</a:t>
          </a:r>
          <a:r>
            <a:rPr lang="en-GB" sz="2400" kern="1200" dirty="0"/>
            <a:t> </a:t>
          </a:r>
          <a:r>
            <a:rPr lang="en-GB" sz="2400" kern="1200" dirty="0" err="1"/>
            <a:t>ateityje</a:t>
          </a:r>
          <a:r>
            <a:rPr lang="en-GB" sz="2400" kern="1200" dirty="0"/>
            <a:t>?</a:t>
          </a:r>
        </a:p>
        <a:p>
          <a:pPr marL="0" lvl="0" indent="0" algn="l" defTabSz="1066800">
            <a:lnSpc>
              <a:spcPct val="90000"/>
            </a:lnSpc>
            <a:spcBef>
              <a:spcPct val="0"/>
            </a:spcBef>
            <a:spcAft>
              <a:spcPct val="35000"/>
            </a:spcAft>
            <a:buNone/>
          </a:pPr>
          <a:r>
            <a:rPr lang="en-GB" sz="2400" kern="1200" dirty="0"/>
            <a:t>- </a:t>
          </a:r>
          <a:r>
            <a:rPr lang="en-GB" sz="2400" kern="1200" dirty="0" err="1"/>
            <a:t>Kokią</a:t>
          </a:r>
          <a:r>
            <a:rPr lang="en-GB" sz="2400" kern="1200" dirty="0"/>
            <a:t> </a:t>
          </a:r>
          <a:r>
            <a:rPr lang="en-GB" sz="2400" kern="1200" dirty="0" err="1"/>
            <a:t>visuomenę</a:t>
          </a:r>
          <a:r>
            <a:rPr lang="en-GB" sz="2400" kern="1200" dirty="0"/>
            <a:t> </a:t>
          </a:r>
          <a:r>
            <a:rPr lang="en-GB" sz="2400" kern="1200" dirty="0" err="1"/>
            <a:t>įsivaizduojame</a:t>
          </a:r>
          <a:r>
            <a:rPr lang="en-GB" sz="2400" kern="1200" dirty="0"/>
            <a:t>?</a:t>
          </a:r>
          <a:endParaRPr lang="en-ZA" sz="2400" kern="1200" dirty="0"/>
        </a:p>
      </dsp:txBody>
      <dsp:txXfrm>
        <a:off x="3768634" y="1800513"/>
        <a:ext cx="3733481" cy="3577136"/>
      </dsp:txXfrm>
    </dsp:sp>
    <dsp:sp modelId="{54CCFF95-B1C3-46D9-8B22-1F875B1842AD}">
      <dsp:nvSpPr>
        <dsp:cNvPr id="0" name=""/>
        <dsp:cNvSpPr/>
      </dsp:nvSpPr>
      <dsp:spPr>
        <a:xfrm>
          <a:off x="7502116" y="1400203"/>
          <a:ext cx="4654730" cy="1196557"/>
        </a:xfrm>
        <a:prstGeom prst="rightArrow">
          <a:avLst>
            <a:gd name="adj1" fmla="val 50000"/>
            <a:gd name="adj2" fmla="val 5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254000" bIns="280254" numCol="1" spcCol="1270" anchor="ctr" anchorCtr="0">
          <a:noAutofit/>
        </a:bodyPr>
        <a:lstStyle/>
        <a:p>
          <a:pPr marL="0" lvl="0" indent="0" algn="l" defTabSz="1066800">
            <a:lnSpc>
              <a:spcPct val="90000"/>
            </a:lnSpc>
            <a:spcBef>
              <a:spcPct val="0"/>
            </a:spcBef>
            <a:spcAft>
              <a:spcPct val="35000"/>
            </a:spcAft>
            <a:buNone/>
          </a:pPr>
          <a:r>
            <a:rPr lang="en-ZA" sz="2400" b="1" kern="1200" dirty="0" err="1">
              <a:effectLst>
                <a:outerShdw blurRad="38100" dist="38100" dir="2700000" algn="tl">
                  <a:srgbClr val="000000">
                    <a:alpha val="43137"/>
                  </a:srgbClr>
                </a:outerShdw>
              </a:effectLst>
            </a:rPr>
            <a:t>Vertybės</a:t>
          </a:r>
          <a:endParaRPr lang="en-ZA" sz="2400" b="1" kern="1200" dirty="0">
            <a:effectLst>
              <a:outerShdw blurRad="38100" dist="38100" dir="2700000" algn="tl">
                <a:srgbClr val="000000">
                  <a:alpha val="43137"/>
                </a:srgbClr>
              </a:outerShdw>
            </a:effectLst>
          </a:endParaRPr>
        </a:p>
      </dsp:txBody>
      <dsp:txXfrm>
        <a:off x="7502116" y="1699342"/>
        <a:ext cx="4355591" cy="598279"/>
      </dsp:txXfrm>
    </dsp:sp>
    <dsp:sp modelId="{00F8621F-C139-4EB5-86E6-3EC278DF8EB4}">
      <dsp:nvSpPr>
        <dsp:cNvPr id="0" name=""/>
        <dsp:cNvSpPr/>
      </dsp:nvSpPr>
      <dsp:spPr>
        <a:xfrm>
          <a:off x="7502116" y="2390263"/>
          <a:ext cx="3733481" cy="3524785"/>
        </a:xfrm>
        <a:prstGeom prst="re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lt-LT" sz="2400" kern="1200" dirty="0"/>
            <a:t>- Ko siekiame?</a:t>
          </a:r>
        </a:p>
        <a:p>
          <a:pPr marL="0" lvl="0" indent="0" algn="l" defTabSz="1066800">
            <a:lnSpc>
              <a:spcPct val="90000"/>
            </a:lnSpc>
            <a:spcBef>
              <a:spcPct val="0"/>
            </a:spcBef>
            <a:spcAft>
              <a:spcPct val="35000"/>
            </a:spcAft>
            <a:buNone/>
          </a:pPr>
          <a:r>
            <a:rPr lang="lt-LT" sz="2400" kern="1200" dirty="0"/>
            <a:t>- Kokią elgseną laikome svarbiausia?</a:t>
          </a:r>
        </a:p>
        <a:p>
          <a:pPr marL="0" lvl="0" indent="0" algn="l" defTabSz="1066800">
            <a:lnSpc>
              <a:spcPct val="90000"/>
            </a:lnSpc>
            <a:spcBef>
              <a:spcPct val="0"/>
            </a:spcBef>
            <a:spcAft>
              <a:spcPct val="35000"/>
            </a:spcAft>
            <a:buNone/>
          </a:pPr>
          <a:r>
            <a:rPr lang="lt-LT" sz="2400" kern="1200" dirty="0"/>
            <a:t>- Kaip vykdysime savo veiklą, kad pasiektume savo misiją ir viziją?</a:t>
          </a:r>
        </a:p>
        <a:p>
          <a:pPr marL="0" lvl="0" indent="0" algn="l" defTabSz="1066800">
            <a:lnSpc>
              <a:spcPct val="90000"/>
            </a:lnSpc>
            <a:spcBef>
              <a:spcPct val="0"/>
            </a:spcBef>
            <a:spcAft>
              <a:spcPct val="35000"/>
            </a:spcAft>
            <a:buNone/>
          </a:pPr>
          <a:r>
            <a:rPr lang="lt-LT" sz="2400" kern="1200" dirty="0"/>
            <a:t>- Kaip elgsimės su savo organizacijos ir bendruomenės nariais?</a:t>
          </a:r>
          <a:endParaRPr lang="en-ZA" sz="2400" kern="1200" dirty="0"/>
        </a:p>
      </dsp:txBody>
      <dsp:txXfrm>
        <a:off x="7502116" y="2390263"/>
        <a:ext cx="3733481" cy="352478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EDDE95-B168-42AC-8315-89F1B358B24E}">
      <dsp:nvSpPr>
        <dsp:cNvPr id="0" name=""/>
        <dsp:cNvSpPr/>
      </dsp:nvSpPr>
      <dsp:spPr>
        <a:xfrm>
          <a:off x="0" y="459"/>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187AC9C-D50E-4681-A8AB-A86D403B119A}">
      <dsp:nvSpPr>
        <dsp:cNvPr id="0" name=""/>
        <dsp:cNvSpPr/>
      </dsp:nvSpPr>
      <dsp:spPr>
        <a:xfrm>
          <a:off x="0" y="459"/>
          <a:ext cx="10050538" cy="752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lt-LT" sz="2400" kern="1200" dirty="0">
              <a:solidFill>
                <a:srgbClr val="000000"/>
              </a:solidFill>
              <a:effectLst/>
            </a:rPr>
            <a:t>Finansavimas iš vyriausybinių programų</a:t>
          </a:r>
          <a:endParaRPr lang="en-ZA" sz="2400" kern="1200" dirty="0">
            <a:solidFill>
              <a:srgbClr val="000000"/>
            </a:solidFill>
            <a:effectLst/>
          </a:endParaRPr>
        </a:p>
      </dsp:txBody>
      <dsp:txXfrm>
        <a:off x="0" y="459"/>
        <a:ext cx="10050538" cy="752140"/>
      </dsp:txXfrm>
    </dsp:sp>
    <dsp:sp modelId="{14F779B7-F7E6-8D40-AE98-B82E3798AF4B}">
      <dsp:nvSpPr>
        <dsp:cNvPr id="0" name=""/>
        <dsp:cNvSpPr/>
      </dsp:nvSpPr>
      <dsp:spPr>
        <a:xfrm>
          <a:off x="0" y="752599"/>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3EFFC8A-74D0-5548-B69E-12283B703F13}">
      <dsp:nvSpPr>
        <dsp:cNvPr id="0" name=""/>
        <dsp:cNvSpPr/>
      </dsp:nvSpPr>
      <dsp:spPr>
        <a:xfrm>
          <a:off x="0" y="752599"/>
          <a:ext cx="10050538" cy="752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lt-LT" sz="2400" kern="1200" dirty="0">
              <a:solidFill>
                <a:srgbClr val="000000"/>
              </a:solidFill>
              <a:effectLst/>
            </a:rPr>
            <a:t>Lėšų pritraukimas iš įmonių pagal ĮSA</a:t>
          </a:r>
          <a:endParaRPr lang="en-ZA" sz="2400" kern="1200" dirty="0">
            <a:solidFill>
              <a:srgbClr val="000000"/>
            </a:solidFill>
            <a:effectLst/>
          </a:endParaRPr>
        </a:p>
      </dsp:txBody>
      <dsp:txXfrm>
        <a:off x="0" y="752599"/>
        <a:ext cx="10050538" cy="752140"/>
      </dsp:txXfrm>
    </dsp:sp>
    <dsp:sp modelId="{07722C74-0EB9-2C47-A866-EEB893250138}">
      <dsp:nvSpPr>
        <dsp:cNvPr id="0" name=""/>
        <dsp:cNvSpPr/>
      </dsp:nvSpPr>
      <dsp:spPr>
        <a:xfrm>
          <a:off x="0" y="1504739"/>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CAB4EDC-BD5E-164C-9DC5-B580B409671B}">
      <dsp:nvSpPr>
        <dsp:cNvPr id="0" name=""/>
        <dsp:cNvSpPr/>
      </dsp:nvSpPr>
      <dsp:spPr>
        <a:xfrm>
          <a:off x="0" y="1504739"/>
          <a:ext cx="10050538" cy="752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lt-LT" sz="2400" kern="1200" dirty="0">
              <a:solidFill>
                <a:srgbClr val="000000"/>
              </a:solidFill>
              <a:effectLst/>
            </a:rPr>
            <a:t>Studentų ir vaikų rėmimo programa</a:t>
          </a:r>
          <a:endParaRPr lang="en-ZA" sz="2400" kern="1200" dirty="0">
            <a:solidFill>
              <a:srgbClr val="000000"/>
            </a:solidFill>
            <a:effectLst/>
          </a:endParaRPr>
        </a:p>
      </dsp:txBody>
      <dsp:txXfrm>
        <a:off x="0" y="1504739"/>
        <a:ext cx="10050538" cy="752140"/>
      </dsp:txXfrm>
    </dsp:sp>
    <dsp:sp modelId="{138F903E-FD36-1A42-8953-42D4627D7D60}">
      <dsp:nvSpPr>
        <dsp:cNvPr id="0" name=""/>
        <dsp:cNvSpPr/>
      </dsp:nvSpPr>
      <dsp:spPr>
        <a:xfrm>
          <a:off x="0" y="2256879"/>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03A4781-759D-C741-B096-063471451216}">
      <dsp:nvSpPr>
        <dsp:cNvPr id="0" name=""/>
        <dsp:cNvSpPr/>
      </dsp:nvSpPr>
      <dsp:spPr>
        <a:xfrm>
          <a:off x="0" y="2256879"/>
          <a:ext cx="10050538" cy="752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lt-LT" sz="2400" kern="1200" dirty="0">
              <a:solidFill>
                <a:srgbClr val="000000"/>
              </a:solidFill>
              <a:effectLst/>
            </a:rPr>
            <a:t>Aukų dėžučių įrengimas</a:t>
          </a:r>
          <a:endParaRPr lang="en-ZA" sz="2400" kern="1200" dirty="0">
            <a:solidFill>
              <a:srgbClr val="000000"/>
            </a:solidFill>
            <a:effectLst/>
          </a:endParaRPr>
        </a:p>
      </dsp:txBody>
      <dsp:txXfrm>
        <a:off x="0" y="2256879"/>
        <a:ext cx="10050538" cy="752140"/>
      </dsp:txXfrm>
    </dsp:sp>
    <dsp:sp modelId="{EF4DC89D-5E69-5946-A63F-2F87BDD92F0D}">
      <dsp:nvSpPr>
        <dsp:cNvPr id="0" name=""/>
        <dsp:cNvSpPr/>
      </dsp:nvSpPr>
      <dsp:spPr>
        <a:xfrm>
          <a:off x="0" y="3009019"/>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384CA0E-3EA4-3B40-931F-16BDF6AA35DE}">
      <dsp:nvSpPr>
        <dsp:cNvPr id="0" name=""/>
        <dsp:cNvSpPr/>
      </dsp:nvSpPr>
      <dsp:spPr>
        <a:xfrm>
          <a:off x="0" y="3009019"/>
          <a:ext cx="10050538" cy="752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lt-LT" sz="2400" kern="1200" dirty="0">
              <a:solidFill>
                <a:srgbClr val="000000"/>
              </a:solidFill>
              <a:effectLst/>
            </a:rPr>
            <a:t>Lėšų rinkimas naudojant interneto metodus</a:t>
          </a:r>
          <a:endParaRPr lang="en-ZA" sz="2400" kern="1200" dirty="0">
            <a:solidFill>
              <a:srgbClr val="000000"/>
            </a:solidFill>
            <a:effectLst/>
          </a:endParaRPr>
        </a:p>
      </dsp:txBody>
      <dsp:txXfrm>
        <a:off x="0" y="3009019"/>
        <a:ext cx="10050538" cy="75214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EDDE95-B168-42AC-8315-89F1B358B24E}">
      <dsp:nvSpPr>
        <dsp:cNvPr id="0" name=""/>
        <dsp:cNvSpPr/>
      </dsp:nvSpPr>
      <dsp:spPr>
        <a:xfrm>
          <a:off x="0" y="1836"/>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187AC9C-D50E-4681-A8AB-A86D403B119A}">
      <dsp:nvSpPr>
        <dsp:cNvPr id="0" name=""/>
        <dsp:cNvSpPr/>
      </dsp:nvSpPr>
      <dsp:spPr>
        <a:xfrm>
          <a:off x="0" y="1836"/>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lt-LT" sz="2400" kern="1200" dirty="0">
              <a:solidFill>
                <a:srgbClr val="000000"/>
              </a:solidFill>
              <a:effectLst/>
            </a:rPr>
            <a:t>Internetinės aukos per svetainę</a:t>
          </a:r>
          <a:endParaRPr lang="en-ZA" sz="2400" kern="1200" dirty="0">
            <a:solidFill>
              <a:srgbClr val="000000"/>
            </a:solidFill>
            <a:effectLst/>
          </a:endParaRPr>
        </a:p>
      </dsp:txBody>
      <dsp:txXfrm>
        <a:off x="0" y="1836"/>
        <a:ext cx="10050538" cy="626324"/>
      </dsp:txXfrm>
    </dsp:sp>
    <dsp:sp modelId="{FFCFC5DC-0B74-A546-B6F1-3FEB0AC5FDEF}">
      <dsp:nvSpPr>
        <dsp:cNvPr id="0" name=""/>
        <dsp:cNvSpPr/>
      </dsp:nvSpPr>
      <dsp:spPr>
        <a:xfrm>
          <a:off x="0" y="628160"/>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DD4570A-2C09-4441-8A36-06D5CF52E21F}">
      <dsp:nvSpPr>
        <dsp:cNvPr id="0" name=""/>
        <dsp:cNvSpPr/>
      </dsp:nvSpPr>
      <dsp:spPr>
        <a:xfrm>
          <a:off x="0" y="628160"/>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lt-LT" sz="2400" kern="1200" dirty="0">
              <a:solidFill>
                <a:srgbClr val="000000"/>
              </a:solidFill>
              <a:effectLst/>
            </a:rPr>
            <a:t>Sukurti socialinės žiniasklaidos grupes</a:t>
          </a:r>
          <a:endParaRPr lang="en-ZA" sz="2400" kern="1200" dirty="0">
            <a:solidFill>
              <a:srgbClr val="000000"/>
            </a:solidFill>
            <a:effectLst/>
          </a:endParaRPr>
        </a:p>
      </dsp:txBody>
      <dsp:txXfrm>
        <a:off x="0" y="628160"/>
        <a:ext cx="10050538" cy="626324"/>
      </dsp:txXfrm>
    </dsp:sp>
    <dsp:sp modelId="{9D0B5898-068A-9048-8BEA-929B14977C48}">
      <dsp:nvSpPr>
        <dsp:cNvPr id="0" name=""/>
        <dsp:cNvSpPr/>
      </dsp:nvSpPr>
      <dsp:spPr>
        <a:xfrm>
          <a:off x="0" y="1254485"/>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A7F0EBE-B8A4-0D4F-98E1-3C240A243ED5}">
      <dsp:nvSpPr>
        <dsp:cNvPr id="0" name=""/>
        <dsp:cNvSpPr/>
      </dsp:nvSpPr>
      <dsp:spPr>
        <a:xfrm>
          <a:off x="0" y="1254485"/>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lt-LT" sz="2400" kern="1200" dirty="0">
              <a:solidFill>
                <a:srgbClr val="000000"/>
              </a:solidFill>
              <a:effectLst/>
            </a:rPr>
            <a:t>Finansavimo prašymas Facebook puslapyje</a:t>
          </a:r>
          <a:endParaRPr lang="en-ZA" sz="2400" kern="1200" dirty="0">
            <a:solidFill>
              <a:srgbClr val="000000"/>
            </a:solidFill>
            <a:effectLst/>
          </a:endParaRPr>
        </a:p>
      </dsp:txBody>
      <dsp:txXfrm>
        <a:off x="0" y="1254485"/>
        <a:ext cx="10050538" cy="626324"/>
      </dsp:txXfrm>
    </dsp:sp>
    <dsp:sp modelId="{68E96761-F4BD-A74E-AF0B-C97D4DA1B8C5}">
      <dsp:nvSpPr>
        <dsp:cNvPr id="0" name=""/>
        <dsp:cNvSpPr/>
      </dsp:nvSpPr>
      <dsp:spPr>
        <a:xfrm>
          <a:off x="0" y="1880809"/>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8B98655-41F4-8241-85D6-D46A613D06DF}">
      <dsp:nvSpPr>
        <dsp:cNvPr id="0" name=""/>
        <dsp:cNvSpPr/>
      </dsp:nvSpPr>
      <dsp:spPr>
        <a:xfrm>
          <a:off x="0" y="1880809"/>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lt-LT" sz="2400" kern="1200" dirty="0">
              <a:solidFill>
                <a:srgbClr val="000000"/>
              </a:solidFill>
              <a:effectLst/>
            </a:rPr>
            <a:t>Kreipimaisi iš tiesioginio siuntimo paraiškų</a:t>
          </a:r>
          <a:endParaRPr lang="en-ZA" sz="2400" kern="1200" dirty="0">
            <a:solidFill>
              <a:srgbClr val="000000"/>
            </a:solidFill>
            <a:effectLst/>
          </a:endParaRPr>
        </a:p>
      </dsp:txBody>
      <dsp:txXfrm>
        <a:off x="0" y="1880809"/>
        <a:ext cx="10050538" cy="626324"/>
      </dsp:txXfrm>
    </dsp:sp>
    <dsp:sp modelId="{D8BD95BB-5F59-8C46-B826-8CAA6E8C6C31}">
      <dsp:nvSpPr>
        <dsp:cNvPr id="0" name=""/>
        <dsp:cNvSpPr/>
      </dsp:nvSpPr>
      <dsp:spPr>
        <a:xfrm>
          <a:off x="0" y="2507133"/>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82C83AF-9885-3E42-95EE-13B91C67192E}">
      <dsp:nvSpPr>
        <dsp:cNvPr id="0" name=""/>
        <dsp:cNvSpPr/>
      </dsp:nvSpPr>
      <dsp:spPr>
        <a:xfrm>
          <a:off x="0" y="2507133"/>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lt-LT" sz="2400" kern="1200" dirty="0">
              <a:solidFill>
                <a:srgbClr val="000000"/>
              </a:solidFill>
              <a:effectLst/>
            </a:rPr>
            <a:t>Programų ir veiklos e. naujienlaiškio siuntimas</a:t>
          </a:r>
          <a:endParaRPr lang="en-ZA" sz="2400" kern="1200" dirty="0">
            <a:solidFill>
              <a:srgbClr val="000000"/>
            </a:solidFill>
            <a:effectLst/>
          </a:endParaRPr>
        </a:p>
      </dsp:txBody>
      <dsp:txXfrm>
        <a:off x="0" y="2507133"/>
        <a:ext cx="10050538" cy="626324"/>
      </dsp:txXfrm>
    </dsp:sp>
    <dsp:sp modelId="{621DD9AD-8E7A-ED41-8E31-F3D5F58AAB7C}">
      <dsp:nvSpPr>
        <dsp:cNvPr id="0" name=""/>
        <dsp:cNvSpPr/>
      </dsp:nvSpPr>
      <dsp:spPr>
        <a:xfrm>
          <a:off x="0" y="3133458"/>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07CDFDF-7C87-DA42-B0E9-9A288752A2AE}">
      <dsp:nvSpPr>
        <dsp:cNvPr id="0" name=""/>
        <dsp:cNvSpPr/>
      </dsp:nvSpPr>
      <dsp:spPr>
        <a:xfrm>
          <a:off x="0" y="3133458"/>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lt-LT" sz="2400" kern="1200" dirty="0">
              <a:solidFill>
                <a:srgbClr val="000000"/>
              </a:solidFill>
              <a:effectLst/>
            </a:rPr>
            <a:t>Vadovaukitės veikiančių NVO lėšų rinkimo procesu</a:t>
          </a:r>
          <a:endParaRPr lang="en-ZA" sz="2400" kern="1200" dirty="0">
            <a:solidFill>
              <a:srgbClr val="000000"/>
            </a:solidFill>
            <a:effectLst/>
          </a:endParaRPr>
        </a:p>
      </dsp:txBody>
      <dsp:txXfrm>
        <a:off x="0" y="3133458"/>
        <a:ext cx="10050538" cy="62632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EDDE95-B168-42AC-8315-89F1B358B24E}">
      <dsp:nvSpPr>
        <dsp:cNvPr id="0" name=""/>
        <dsp:cNvSpPr/>
      </dsp:nvSpPr>
      <dsp:spPr>
        <a:xfrm>
          <a:off x="0" y="1836"/>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187AC9C-D50E-4681-A8AB-A86D403B119A}">
      <dsp:nvSpPr>
        <dsp:cNvPr id="0" name=""/>
        <dsp:cNvSpPr/>
      </dsp:nvSpPr>
      <dsp:spPr>
        <a:xfrm>
          <a:off x="0" y="1836"/>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lt-LT" sz="2400" kern="1200" dirty="0">
              <a:solidFill>
                <a:srgbClr val="000000"/>
              </a:solidFill>
              <a:effectLst/>
            </a:rPr>
            <a:t>Sąmoningumo didinimo renginių organizavimas</a:t>
          </a:r>
          <a:endParaRPr lang="en-ZA" sz="2400" kern="1200" dirty="0">
            <a:solidFill>
              <a:srgbClr val="000000"/>
            </a:solidFill>
            <a:effectLst/>
          </a:endParaRPr>
        </a:p>
      </dsp:txBody>
      <dsp:txXfrm>
        <a:off x="0" y="1836"/>
        <a:ext cx="10050538" cy="626324"/>
      </dsp:txXfrm>
    </dsp:sp>
    <dsp:sp modelId="{3C52D4B1-32CC-ED4F-B65E-1DA337157B21}">
      <dsp:nvSpPr>
        <dsp:cNvPr id="0" name=""/>
        <dsp:cNvSpPr/>
      </dsp:nvSpPr>
      <dsp:spPr>
        <a:xfrm>
          <a:off x="0" y="628160"/>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F39C8B3-BB32-CF40-B304-CA2C23025B1F}">
      <dsp:nvSpPr>
        <dsp:cNvPr id="0" name=""/>
        <dsp:cNvSpPr/>
      </dsp:nvSpPr>
      <dsp:spPr>
        <a:xfrm>
          <a:off x="0" y="628160"/>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lt-LT" sz="2400" kern="1200" dirty="0">
              <a:solidFill>
                <a:srgbClr val="000000"/>
              </a:solidFill>
              <a:effectLst/>
            </a:rPr>
            <a:t>Kultūros renginių organizavimas</a:t>
          </a:r>
          <a:endParaRPr lang="en-ZA" sz="2400" kern="1200" dirty="0">
            <a:solidFill>
              <a:srgbClr val="000000"/>
            </a:solidFill>
            <a:effectLst/>
          </a:endParaRPr>
        </a:p>
      </dsp:txBody>
      <dsp:txXfrm>
        <a:off x="0" y="628160"/>
        <a:ext cx="10050538" cy="626324"/>
      </dsp:txXfrm>
    </dsp:sp>
    <dsp:sp modelId="{C8858123-AE65-9543-AF0B-505B7AC7A979}">
      <dsp:nvSpPr>
        <dsp:cNvPr id="0" name=""/>
        <dsp:cNvSpPr/>
      </dsp:nvSpPr>
      <dsp:spPr>
        <a:xfrm>
          <a:off x="0" y="1254485"/>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69F2407-03C2-5841-AE57-CA79B00E702A}">
      <dsp:nvSpPr>
        <dsp:cNvPr id="0" name=""/>
        <dsp:cNvSpPr/>
      </dsp:nvSpPr>
      <dsp:spPr>
        <a:xfrm>
          <a:off x="0" y="1254485"/>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lt-LT" sz="2400" kern="1200" dirty="0">
              <a:solidFill>
                <a:srgbClr val="000000"/>
              </a:solidFill>
              <a:effectLst/>
            </a:rPr>
            <a:t>Lėšų rinkimo renginių organizavimas</a:t>
          </a:r>
          <a:endParaRPr lang="en-ZA" sz="2400" kern="1200" dirty="0">
            <a:solidFill>
              <a:srgbClr val="000000"/>
            </a:solidFill>
            <a:effectLst/>
          </a:endParaRPr>
        </a:p>
      </dsp:txBody>
      <dsp:txXfrm>
        <a:off x="0" y="1254485"/>
        <a:ext cx="10050538" cy="626324"/>
      </dsp:txXfrm>
    </dsp:sp>
    <dsp:sp modelId="{9075B20F-3F32-5749-A57D-5D2C4FB80FA5}">
      <dsp:nvSpPr>
        <dsp:cNvPr id="0" name=""/>
        <dsp:cNvSpPr/>
      </dsp:nvSpPr>
      <dsp:spPr>
        <a:xfrm>
          <a:off x="0" y="1880809"/>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F705C78-2F1C-0B44-A9C3-267E2F5F3686}">
      <dsp:nvSpPr>
        <dsp:cNvPr id="0" name=""/>
        <dsp:cNvSpPr/>
      </dsp:nvSpPr>
      <dsp:spPr>
        <a:xfrm>
          <a:off x="0" y="1880809"/>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lt-LT" sz="2400" kern="1200" dirty="0">
              <a:solidFill>
                <a:srgbClr val="000000"/>
              </a:solidFill>
              <a:effectLst/>
            </a:rPr>
            <a:t>Socialinių kampanijų organizavimas</a:t>
          </a:r>
          <a:endParaRPr lang="en-ZA" sz="2400" kern="1200" dirty="0">
            <a:solidFill>
              <a:srgbClr val="000000"/>
            </a:solidFill>
            <a:effectLst/>
          </a:endParaRPr>
        </a:p>
      </dsp:txBody>
      <dsp:txXfrm>
        <a:off x="0" y="1880809"/>
        <a:ext cx="10050538" cy="626324"/>
      </dsp:txXfrm>
    </dsp:sp>
    <dsp:sp modelId="{F63E46E9-E6BF-0A4F-A725-AB6B25900B31}">
      <dsp:nvSpPr>
        <dsp:cNvPr id="0" name=""/>
        <dsp:cNvSpPr/>
      </dsp:nvSpPr>
      <dsp:spPr>
        <a:xfrm>
          <a:off x="0" y="2507133"/>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C540F69-8C63-0A4F-9139-F092F2732699}">
      <dsp:nvSpPr>
        <dsp:cNvPr id="0" name=""/>
        <dsp:cNvSpPr/>
      </dsp:nvSpPr>
      <dsp:spPr>
        <a:xfrm>
          <a:off x="0" y="2507133"/>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lt-LT" sz="2400" kern="1200" dirty="0">
              <a:solidFill>
                <a:srgbClr val="000000"/>
              </a:solidFill>
              <a:effectLst/>
            </a:rPr>
            <a:t>Lėšų pritraukimas per mokymus, konferencijas ir seminarus</a:t>
          </a:r>
          <a:endParaRPr lang="en-ZA" sz="2400" kern="1200" dirty="0">
            <a:solidFill>
              <a:srgbClr val="000000"/>
            </a:solidFill>
            <a:effectLst/>
          </a:endParaRPr>
        </a:p>
      </dsp:txBody>
      <dsp:txXfrm>
        <a:off x="0" y="2507133"/>
        <a:ext cx="10050538" cy="626324"/>
      </dsp:txXfrm>
    </dsp:sp>
    <dsp:sp modelId="{54D2F5B3-A518-4142-AB26-AFAF93B12811}">
      <dsp:nvSpPr>
        <dsp:cNvPr id="0" name=""/>
        <dsp:cNvSpPr/>
      </dsp:nvSpPr>
      <dsp:spPr>
        <a:xfrm>
          <a:off x="0" y="3133458"/>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D4260FB-BF0E-5648-B591-5DD19B79B9F9}">
      <dsp:nvSpPr>
        <dsp:cNvPr id="0" name=""/>
        <dsp:cNvSpPr/>
      </dsp:nvSpPr>
      <dsp:spPr>
        <a:xfrm>
          <a:off x="0" y="3133458"/>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lt-LT" sz="2400" kern="1200" dirty="0">
              <a:solidFill>
                <a:srgbClr val="000000"/>
              </a:solidFill>
              <a:effectLst/>
            </a:rPr>
            <a:t>Su priežastimi susijusių lėšų pritraukimas</a:t>
          </a:r>
          <a:endParaRPr lang="en-ZA" sz="2400" kern="1200" dirty="0">
            <a:solidFill>
              <a:srgbClr val="000000"/>
            </a:solidFill>
            <a:effectLst/>
          </a:endParaRPr>
        </a:p>
      </dsp:txBody>
      <dsp:txXfrm>
        <a:off x="0" y="3133458"/>
        <a:ext cx="10050538" cy="62632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E83676-C8B7-4EC6-AAE6-CBA969592ADC}">
      <dsp:nvSpPr>
        <dsp:cNvPr id="0" name=""/>
        <dsp:cNvSpPr/>
      </dsp:nvSpPr>
      <dsp:spPr>
        <a:xfrm>
          <a:off x="7130" y="574033"/>
          <a:ext cx="2392332" cy="276480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ZA" sz="2400" b="0" kern="1200" dirty="0" err="1">
              <a:effectLst>
                <a:outerShdw blurRad="38100" dist="38100" dir="2700000" algn="tl">
                  <a:srgbClr val="000000">
                    <a:alpha val="43137"/>
                  </a:srgbClr>
                </a:outerShdw>
              </a:effectLst>
            </a:rPr>
            <a:t>Trptautiniai</a:t>
          </a:r>
          <a:endParaRPr lang="en-ZA" sz="2400" b="0" kern="1200" dirty="0">
            <a:effectLst>
              <a:outerShdw blurRad="38100" dist="38100" dir="2700000" algn="tl">
                <a:srgbClr val="000000">
                  <a:alpha val="43137"/>
                </a:srgbClr>
              </a:outerShdw>
            </a:effectLst>
          </a:endParaRPr>
        </a:p>
      </dsp:txBody>
      <dsp:txXfrm>
        <a:off x="7130" y="574033"/>
        <a:ext cx="2392332" cy="956932"/>
      </dsp:txXfrm>
    </dsp:sp>
    <dsp:sp modelId="{7729360B-FDFB-481E-A543-520B70BFD210}">
      <dsp:nvSpPr>
        <dsp:cNvPr id="0" name=""/>
        <dsp:cNvSpPr/>
      </dsp:nvSpPr>
      <dsp:spPr>
        <a:xfrm>
          <a:off x="453574" y="1530965"/>
          <a:ext cx="2479436" cy="368640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r>
            <a:rPr lang="en-GB" sz="2200" kern="1200" dirty="0" err="1"/>
            <a:t>Sutelktinis</a:t>
          </a:r>
          <a:r>
            <a:rPr lang="en-GB" sz="2200" kern="1200" dirty="0"/>
            <a:t> </a:t>
          </a:r>
          <a:r>
            <a:rPr lang="en-GB" sz="2200" kern="1200" dirty="0" err="1"/>
            <a:t>finansavimas</a:t>
          </a:r>
          <a:r>
            <a:rPr lang="en-GB" sz="2200" kern="1200" dirty="0"/>
            <a:t>
</a:t>
          </a:r>
          <a:r>
            <a:rPr lang="en-GB" sz="2200" kern="1200" dirty="0" err="1"/>
            <a:t>Finansavimas</a:t>
          </a:r>
          <a:r>
            <a:rPr lang="en-GB" sz="2200" kern="1200" dirty="0"/>
            <a:t> </a:t>
          </a:r>
          <a:r>
            <a:rPr lang="en-GB" sz="2200" kern="1200" dirty="0" err="1"/>
            <a:t>bendradarbiaujant</a:t>
          </a:r>
          <a:r>
            <a:rPr lang="en-GB" sz="2200" kern="1200" dirty="0"/>
            <a:t>
</a:t>
          </a:r>
          <a:r>
            <a:rPr lang="en-GB" sz="2200" kern="1200" dirty="0" err="1"/>
            <a:t>Moksliniai</a:t>
          </a:r>
          <a:r>
            <a:rPr lang="en-GB" sz="2200" kern="1200" dirty="0"/>
            <a:t> </a:t>
          </a:r>
          <a:r>
            <a:rPr lang="en-GB" sz="2200" kern="1200" dirty="0" err="1"/>
            <a:t>tyrimai</a:t>
          </a:r>
          <a:r>
            <a:rPr lang="en-GB" sz="2200" kern="1200" dirty="0"/>
            <a:t> </a:t>
          </a:r>
          <a:r>
            <a:rPr lang="en-GB" sz="2200" kern="1200" dirty="0" err="1"/>
            <a:t>ir</a:t>
          </a:r>
          <a:r>
            <a:rPr lang="en-GB" sz="2200" kern="1200" dirty="0"/>
            <a:t> </a:t>
          </a:r>
          <a:r>
            <a:rPr lang="en-GB" sz="2200" kern="1200" dirty="0" err="1"/>
            <a:t>tvarumas</a:t>
          </a:r>
          <a:r>
            <a:rPr lang="en-GB" sz="2200" kern="1200" dirty="0"/>
            <a:t>
</a:t>
          </a:r>
          <a:r>
            <a:rPr lang="en-GB" sz="2200" kern="1200" dirty="0" err="1"/>
            <a:t>Konkursai</a:t>
          </a:r>
          <a:r>
            <a:rPr lang="en-GB" sz="2200" kern="1200" dirty="0"/>
            <a:t> </a:t>
          </a:r>
          <a:r>
            <a:rPr lang="en-GB" sz="2200" kern="1200" dirty="0" err="1"/>
            <a:t>ir</a:t>
          </a:r>
          <a:r>
            <a:rPr lang="en-GB" sz="2200" kern="1200" dirty="0"/>
            <a:t> </a:t>
          </a:r>
          <a:r>
            <a:rPr lang="en-GB" sz="2200" kern="1200" dirty="0" err="1"/>
            <a:t>dotacijos</a:t>
          </a:r>
          <a:endParaRPr lang="en-ZA" sz="2200" kern="1200" dirty="0"/>
        </a:p>
      </dsp:txBody>
      <dsp:txXfrm>
        <a:off x="526194" y="1603585"/>
        <a:ext cx="2334196" cy="3541160"/>
      </dsp:txXfrm>
    </dsp:sp>
    <dsp:sp modelId="{740BD144-6659-4897-B12B-9F57EB1BF0E1}">
      <dsp:nvSpPr>
        <dsp:cNvPr id="0" name=""/>
        <dsp:cNvSpPr/>
      </dsp:nvSpPr>
      <dsp:spPr>
        <a:xfrm>
          <a:off x="2773019" y="754688"/>
          <a:ext cx="791940" cy="595621"/>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ZA" sz="2500" kern="1200"/>
        </a:p>
      </dsp:txBody>
      <dsp:txXfrm>
        <a:off x="2773019" y="873812"/>
        <a:ext cx="613254" cy="357373"/>
      </dsp:txXfrm>
    </dsp:sp>
    <dsp:sp modelId="{6007F811-FAE9-441B-AB30-193E78B4364A}">
      <dsp:nvSpPr>
        <dsp:cNvPr id="0" name=""/>
        <dsp:cNvSpPr/>
      </dsp:nvSpPr>
      <dsp:spPr>
        <a:xfrm>
          <a:off x="3893690" y="574033"/>
          <a:ext cx="2392332" cy="276480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ZA" sz="2400" b="0" kern="1200" dirty="0" err="1">
              <a:effectLst>
                <a:outerShdw blurRad="38100" dist="38100" dir="2700000" algn="tl">
                  <a:srgbClr val="000000">
                    <a:alpha val="43137"/>
                  </a:srgbClr>
                </a:outerShdw>
              </a:effectLst>
            </a:rPr>
            <a:t>Regioniniai</a:t>
          </a:r>
          <a:endParaRPr lang="en-ZA" sz="2400" b="0" kern="1200" dirty="0">
            <a:effectLst>
              <a:outerShdw blurRad="38100" dist="38100" dir="2700000" algn="tl">
                <a:srgbClr val="000000">
                  <a:alpha val="43137"/>
                </a:srgbClr>
              </a:outerShdw>
            </a:effectLst>
          </a:endParaRPr>
        </a:p>
      </dsp:txBody>
      <dsp:txXfrm>
        <a:off x="3893690" y="574033"/>
        <a:ext cx="2392332" cy="956932"/>
      </dsp:txXfrm>
    </dsp:sp>
    <dsp:sp modelId="{2B1200DB-8001-451A-9300-064AA300C5DA}">
      <dsp:nvSpPr>
        <dsp:cNvPr id="0" name=""/>
        <dsp:cNvSpPr/>
      </dsp:nvSpPr>
      <dsp:spPr>
        <a:xfrm>
          <a:off x="4340134" y="1530965"/>
          <a:ext cx="2479436" cy="368640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228600" lvl="1" indent="-228600" algn="l" defTabSz="1066800">
            <a:lnSpc>
              <a:spcPct val="90000"/>
            </a:lnSpc>
            <a:spcBef>
              <a:spcPct val="0"/>
            </a:spcBef>
            <a:spcAft>
              <a:spcPct val="15000"/>
            </a:spcAft>
            <a:buChar char="•"/>
          </a:pPr>
          <a:r>
            <a:rPr lang="en-GB" sz="2400" kern="1200" dirty="0"/>
            <a:t>Europos </a:t>
          </a:r>
          <a:r>
            <a:rPr lang="en-GB" sz="2400" kern="1200" dirty="0" err="1"/>
            <a:t>Sąjunga</a:t>
          </a:r>
          <a:r>
            <a:rPr lang="en-GB" sz="2400" kern="1200" dirty="0"/>
            <a:t>
Erasmus +
Horizon</a:t>
          </a:r>
          <a:endParaRPr lang="en-ZA" sz="2400" kern="1200" dirty="0"/>
        </a:p>
      </dsp:txBody>
      <dsp:txXfrm>
        <a:off x="4412754" y="1603585"/>
        <a:ext cx="2334196" cy="3541160"/>
      </dsp:txXfrm>
    </dsp:sp>
    <dsp:sp modelId="{0350F97D-DE6C-4B2A-AAE3-920EBE59C46A}">
      <dsp:nvSpPr>
        <dsp:cNvPr id="0" name=""/>
        <dsp:cNvSpPr/>
      </dsp:nvSpPr>
      <dsp:spPr>
        <a:xfrm>
          <a:off x="6659579" y="754688"/>
          <a:ext cx="791940" cy="595621"/>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ZA" sz="2500" kern="1200"/>
        </a:p>
      </dsp:txBody>
      <dsp:txXfrm>
        <a:off x="6659579" y="873812"/>
        <a:ext cx="613254" cy="357373"/>
      </dsp:txXfrm>
    </dsp:sp>
    <dsp:sp modelId="{0F3FE30F-7161-4843-81B0-0A460F5B1946}">
      <dsp:nvSpPr>
        <dsp:cNvPr id="0" name=""/>
        <dsp:cNvSpPr/>
      </dsp:nvSpPr>
      <dsp:spPr>
        <a:xfrm>
          <a:off x="7780250" y="574033"/>
          <a:ext cx="2392332" cy="276480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ZA" sz="2400" b="0" kern="1200" dirty="0" err="1">
              <a:effectLst>
                <a:outerShdw blurRad="38100" dist="38100" dir="2700000" algn="tl">
                  <a:srgbClr val="000000">
                    <a:alpha val="43137"/>
                  </a:srgbClr>
                </a:outerShdw>
              </a:effectLst>
            </a:rPr>
            <a:t>Nacionaliniai</a:t>
          </a:r>
          <a:endParaRPr lang="en-ZA" sz="2400" b="0" kern="1200" dirty="0">
            <a:effectLst>
              <a:outerShdw blurRad="38100" dist="38100" dir="2700000" algn="tl">
                <a:srgbClr val="000000">
                  <a:alpha val="43137"/>
                </a:srgbClr>
              </a:outerShdw>
            </a:effectLst>
          </a:endParaRPr>
        </a:p>
      </dsp:txBody>
      <dsp:txXfrm>
        <a:off x="7780250" y="574033"/>
        <a:ext cx="2392332" cy="956932"/>
      </dsp:txXfrm>
    </dsp:sp>
    <dsp:sp modelId="{2A8A09CF-AD68-4706-AFBF-AA779DA66444}">
      <dsp:nvSpPr>
        <dsp:cNvPr id="0" name=""/>
        <dsp:cNvSpPr/>
      </dsp:nvSpPr>
      <dsp:spPr>
        <a:xfrm>
          <a:off x="8226694" y="1530965"/>
          <a:ext cx="2479436" cy="368640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228600" lvl="1" indent="-228600" algn="l" defTabSz="1066800">
            <a:lnSpc>
              <a:spcPct val="90000"/>
            </a:lnSpc>
            <a:spcBef>
              <a:spcPct val="0"/>
            </a:spcBef>
            <a:spcAft>
              <a:spcPct val="15000"/>
            </a:spcAft>
            <a:buChar char="•"/>
          </a:pPr>
          <a:r>
            <a:rPr lang="lt-LT" sz="2400" kern="1200" dirty="0"/>
            <a:t>Vietos bendruomenės fondai, fondai ir dotacijos
Bendradarbiavimo finansavimas</a:t>
          </a:r>
          <a:endParaRPr lang="en-ZA" sz="2400" kern="1200" dirty="0"/>
        </a:p>
      </dsp:txBody>
      <dsp:txXfrm>
        <a:off x="8299314" y="1603585"/>
        <a:ext cx="2334196" cy="354116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890CB3-92C3-4623-AD95-5D69FE48066B}">
      <dsp:nvSpPr>
        <dsp:cNvPr id="0" name=""/>
        <dsp:cNvSpPr/>
      </dsp:nvSpPr>
      <dsp:spPr>
        <a:xfrm>
          <a:off x="3075" y="534132"/>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Nustatykite</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pagrindinę</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rašymo</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grupę</a:t>
          </a:r>
          <a:r>
            <a:rPr lang="en-GB" sz="2400" kern="1200" dirty="0">
              <a:effectLst>
                <a:outerShdw blurRad="38100" dist="38100" dir="2700000" algn="tl">
                  <a:srgbClr val="000000">
                    <a:alpha val="43137"/>
                  </a:srgbClr>
                </a:outerShdw>
              </a:effectLst>
            </a:rPr>
            <a:t> (2-3 </a:t>
          </a:r>
          <a:r>
            <a:rPr lang="en-GB" sz="2400" kern="1200" dirty="0" err="1">
              <a:effectLst>
                <a:outerShdw blurRad="38100" dist="38100" dir="2700000" algn="tl">
                  <a:srgbClr val="000000">
                    <a:alpha val="43137"/>
                  </a:srgbClr>
                </a:outerShdw>
              </a:effectLst>
            </a:rPr>
            <a:t>rašytojai</a:t>
          </a:r>
          <a:r>
            <a:rPr lang="en-GB" sz="2400" kern="1200" dirty="0">
              <a:effectLst>
                <a:outerShdw blurRad="38100" dist="38100" dir="2700000" algn="tl">
                  <a:srgbClr val="000000">
                    <a:alpha val="43137"/>
                  </a:srgbClr>
                </a:outerShdw>
              </a:effectLst>
            </a:rPr>
            <a:t>)</a:t>
          </a:r>
          <a:endParaRPr lang="en-ZA" sz="2400" kern="1200" dirty="0">
            <a:effectLst>
              <a:outerShdw blurRad="38100" dist="38100" dir="2700000" algn="tl">
                <a:srgbClr val="000000">
                  <a:alpha val="43137"/>
                </a:srgbClr>
              </a:outerShdw>
            </a:effectLst>
          </a:endParaRPr>
        </a:p>
      </dsp:txBody>
      <dsp:txXfrm>
        <a:off x="3075" y="534132"/>
        <a:ext cx="2439594" cy="1463756"/>
      </dsp:txXfrm>
    </dsp:sp>
    <dsp:sp modelId="{598910D5-92C3-4418-A17A-0F4E121A2B02}">
      <dsp:nvSpPr>
        <dsp:cNvPr id="0" name=""/>
        <dsp:cNvSpPr/>
      </dsp:nvSpPr>
      <dsp:spPr>
        <a:xfrm>
          <a:off x="2686629" y="534132"/>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Nustatykite</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auditoriją</a:t>
          </a:r>
          <a:endParaRPr lang="en-ZA" sz="2400" kern="1200" dirty="0">
            <a:effectLst>
              <a:outerShdw blurRad="38100" dist="38100" dir="2700000" algn="tl">
                <a:srgbClr val="000000">
                  <a:alpha val="43137"/>
                </a:srgbClr>
              </a:outerShdw>
            </a:effectLst>
          </a:endParaRPr>
        </a:p>
      </dsp:txBody>
      <dsp:txXfrm>
        <a:off x="2686629" y="534132"/>
        <a:ext cx="2439594" cy="1463756"/>
      </dsp:txXfrm>
    </dsp:sp>
    <dsp:sp modelId="{8A84D2A5-E7EC-454D-92D6-60614B4E562D}">
      <dsp:nvSpPr>
        <dsp:cNvPr id="0" name=""/>
        <dsp:cNvSpPr/>
      </dsp:nvSpPr>
      <dsp:spPr>
        <a:xfrm>
          <a:off x="5370183" y="534132"/>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Surinkite</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informaciją</a:t>
          </a:r>
          <a:endParaRPr lang="en-ZA" sz="2400" kern="1200" dirty="0">
            <a:effectLst>
              <a:outerShdw blurRad="38100" dist="38100" dir="2700000" algn="tl">
                <a:srgbClr val="000000">
                  <a:alpha val="43137"/>
                </a:srgbClr>
              </a:outerShdw>
            </a:effectLst>
          </a:endParaRPr>
        </a:p>
      </dsp:txBody>
      <dsp:txXfrm>
        <a:off x="5370183" y="534132"/>
        <a:ext cx="2439594" cy="1463756"/>
      </dsp:txXfrm>
    </dsp:sp>
    <dsp:sp modelId="{2D671174-12E8-4958-A868-A44676163B47}">
      <dsp:nvSpPr>
        <dsp:cNvPr id="0" name=""/>
        <dsp:cNvSpPr/>
      </dsp:nvSpPr>
      <dsp:spPr>
        <a:xfrm>
          <a:off x="8053737" y="534132"/>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Pateikite</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argumentus</a:t>
          </a:r>
          <a:endParaRPr lang="en-ZA" sz="2400" kern="1200" dirty="0">
            <a:effectLst>
              <a:outerShdw blurRad="38100" dist="38100" dir="2700000" algn="tl">
                <a:srgbClr val="000000">
                  <a:alpha val="43137"/>
                </a:srgbClr>
              </a:outerShdw>
            </a:effectLst>
          </a:endParaRPr>
        </a:p>
      </dsp:txBody>
      <dsp:txXfrm>
        <a:off x="8053737" y="534132"/>
        <a:ext cx="2439594" cy="1463756"/>
      </dsp:txXfrm>
    </dsp:sp>
    <dsp:sp modelId="{F83331B4-99F0-4BDF-A2EA-5C80E04E6D17}">
      <dsp:nvSpPr>
        <dsp:cNvPr id="0" name=""/>
        <dsp:cNvSpPr/>
      </dsp:nvSpPr>
      <dsp:spPr>
        <a:xfrm>
          <a:off x="3075" y="2241848"/>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Surinkite</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visą</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informaciją</a:t>
          </a:r>
          <a:endParaRPr lang="en-ZA" sz="2400" kern="1200" dirty="0">
            <a:effectLst>
              <a:outerShdw blurRad="38100" dist="38100" dir="2700000" algn="tl">
                <a:srgbClr val="000000">
                  <a:alpha val="43137"/>
                </a:srgbClr>
              </a:outerShdw>
            </a:effectLst>
          </a:endParaRPr>
        </a:p>
      </dsp:txBody>
      <dsp:txXfrm>
        <a:off x="3075" y="2241848"/>
        <a:ext cx="2439594" cy="1463756"/>
      </dsp:txXfrm>
    </dsp:sp>
    <dsp:sp modelId="{1D9096BC-91CA-4810-9C2B-E7C5BC55BB87}">
      <dsp:nvSpPr>
        <dsp:cNvPr id="0" name=""/>
        <dsp:cNvSpPr/>
      </dsp:nvSpPr>
      <dsp:spPr>
        <a:xfrm>
          <a:off x="2686629" y="2241848"/>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Pasidalykite</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projektu</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su</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savo</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komanda</a:t>
          </a:r>
          <a:endParaRPr lang="en-ZA" sz="2400" kern="1200" dirty="0">
            <a:effectLst>
              <a:outerShdw blurRad="38100" dist="38100" dir="2700000" algn="tl">
                <a:srgbClr val="000000">
                  <a:alpha val="43137"/>
                </a:srgbClr>
              </a:outerShdw>
            </a:effectLst>
          </a:endParaRPr>
        </a:p>
      </dsp:txBody>
      <dsp:txXfrm>
        <a:off x="2686629" y="2241848"/>
        <a:ext cx="2439594" cy="1463756"/>
      </dsp:txXfrm>
    </dsp:sp>
    <dsp:sp modelId="{5D4460A3-5120-493C-A3AD-FDCDF0F46F55}">
      <dsp:nvSpPr>
        <dsp:cNvPr id="0" name=""/>
        <dsp:cNvSpPr/>
      </dsp:nvSpPr>
      <dsp:spPr>
        <a:xfrm>
          <a:off x="5370183" y="2241848"/>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dirty="0">
              <a:effectLst>
                <a:outerShdw blurRad="38100" dist="38100" dir="2700000" algn="tl">
                  <a:srgbClr val="000000">
                    <a:alpha val="43137"/>
                  </a:srgbClr>
                </a:outerShdw>
              </a:effectLst>
            </a:rPr>
            <a:t>Atvejo aprašymo pakuotė</a:t>
          </a:r>
          <a:endParaRPr lang="en-ZA" sz="2400" kern="1200" dirty="0">
            <a:effectLst>
              <a:outerShdw blurRad="38100" dist="38100" dir="2700000" algn="tl">
                <a:srgbClr val="000000">
                  <a:alpha val="43137"/>
                </a:srgbClr>
              </a:outerShdw>
            </a:effectLst>
          </a:endParaRPr>
        </a:p>
      </dsp:txBody>
      <dsp:txXfrm>
        <a:off x="5370183" y="2241848"/>
        <a:ext cx="2439594" cy="1463756"/>
      </dsp:txXfrm>
    </dsp:sp>
    <dsp:sp modelId="{57CBB7CE-E30A-43D0-BA42-D00A7F077DD0}">
      <dsp:nvSpPr>
        <dsp:cNvPr id="0" name=""/>
        <dsp:cNvSpPr/>
      </dsp:nvSpPr>
      <dsp:spPr>
        <a:xfrm>
          <a:off x="8053737" y="2241848"/>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Pasidalinkite</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su</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donorais</a:t>
          </a:r>
          <a:endParaRPr lang="en-ZA" sz="2400" kern="1200" dirty="0">
            <a:effectLst>
              <a:outerShdw blurRad="38100" dist="38100" dir="2700000" algn="tl">
                <a:srgbClr val="000000">
                  <a:alpha val="43137"/>
                </a:srgbClr>
              </a:outerShdw>
            </a:effectLst>
          </a:endParaRPr>
        </a:p>
      </dsp:txBody>
      <dsp:txXfrm>
        <a:off x="8053737" y="2241848"/>
        <a:ext cx="2439594" cy="146375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AD1A43-CC5E-404B-9CCE-BF893FA295A2}">
      <dsp:nvSpPr>
        <dsp:cNvPr id="0" name=""/>
        <dsp:cNvSpPr/>
      </dsp:nvSpPr>
      <dsp:spPr>
        <a:xfrm>
          <a:off x="1336651" y="130"/>
          <a:ext cx="2444719" cy="14668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err="1">
              <a:effectLst>
                <a:outerShdw blurRad="38100" dist="38100" dir="2700000" algn="tl">
                  <a:srgbClr val="000000">
                    <a:alpha val="43137"/>
                  </a:srgbClr>
                </a:outerShdw>
              </a:effectLst>
            </a:rPr>
            <a:t>Organizacijos</a:t>
          </a:r>
          <a:r>
            <a:rPr lang="en-GB" sz="2300" kern="1200" dirty="0">
              <a:effectLst>
                <a:outerShdw blurRad="38100" dist="38100" dir="2700000" algn="tl">
                  <a:srgbClr val="000000">
                    <a:alpha val="43137"/>
                  </a:srgbClr>
                </a:outerShdw>
              </a:effectLst>
            </a:rPr>
            <a:t> </a:t>
          </a:r>
          <a:r>
            <a:rPr lang="en-GB" sz="2300" kern="1200" dirty="0" err="1">
              <a:effectLst>
                <a:outerShdw blurRad="38100" dist="38100" dir="2700000" algn="tl">
                  <a:srgbClr val="000000">
                    <a:alpha val="43137"/>
                  </a:srgbClr>
                </a:outerShdw>
              </a:effectLst>
            </a:rPr>
            <a:t>istorija</a:t>
          </a:r>
          <a:endParaRPr lang="en-ZA" sz="2300" kern="1200" dirty="0">
            <a:effectLst>
              <a:outerShdw blurRad="38100" dist="38100" dir="2700000" algn="tl">
                <a:srgbClr val="000000">
                  <a:alpha val="43137"/>
                </a:srgbClr>
              </a:outerShdw>
            </a:effectLst>
          </a:endParaRPr>
        </a:p>
      </dsp:txBody>
      <dsp:txXfrm>
        <a:off x="1336651" y="130"/>
        <a:ext cx="2444719" cy="1466831"/>
      </dsp:txXfrm>
    </dsp:sp>
    <dsp:sp modelId="{D2034C50-7029-40D5-9579-F7EFDED558F3}">
      <dsp:nvSpPr>
        <dsp:cNvPr id="0" name=""/>
        <dsp:cNvSpPr/>
      </dsp:nvSpPr>
      <dsp:spPr>
        <a:xfrm>
          <a:off x="3976435" y="0"/>
          <a:ext cx="2444719" cy="14668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err="1">
              <a:effectLst>
                <a:outerShdw blurRad="38100" dist="38100" dir="2700000" algn="tl">
                  <a:srgbClr val="000000">
                    <a:alpha val="43137"/>
                  </a:srgbClr>
                </a:outerShdw>
              </a:effectLst>
            </a:rPr>
            <a:t>Vizija</a:t>
          </a:r>
          <a:r>
            <a:rPr lang="en-GB" sz="2300" kern="1200" dirty="0">
              <a:effectLst>
                <a:outerShdw blurRad="38100" dist="38100" dir="2700000" algn="tl">
                  <a:srgbClr val="000000">
                    <a:alpha val="43137"/>
                  </a:srgbClr>
                </a:outerShdw>
              </a:effectLst>
            </a:rPr>
            <a:t> </a:t>
          </a:r>
          <a:r>
            <a:rPr lang="en-GB" sz="2300" kern="1200" dirty="0" err="1">
              <a:effectLst>
                <a:outerShdw blurRad="38100" dist="38100" dir="2700000" algn="tl">
                  <a:srgbClr val="000000">
                    <a:alpha val="43137"/>
                  </a:srgbClr>
                </a:outerShdw>
              </a:effectLst>
            </a:rPr>
            <a:t>ir</a:t>
          </a:r>
          <a:r>
            <a:rPr lang="en-GB" sz="2300" kern="1200" dirty="0">
              <a:effectLst>
                <a:outerShdw blurRad="38100" dist="38100" dir="2700000" algn="tl">
                  <a:srgbClr val="000000">
                    <a:alpha val="43137"/>
                  </a:srgbClr>
                </a:outerShdw>
              </a:effectLst>
            </a:rPr>
            <a:t> </a:t>
          </a:r>
          <a:r>
            <a:rPr lang="en-GB" sz="2300" kern="1200" dirty="0" err="1">
              <a:effectLst>
                <a:outerShdw blurRad="38100" dist="38100" dir="2700000" algn="tl">
                  <a:srgbClr val="000000">
                    <a:alpha val="43137"/>
                  </a:srgbClr>
                </a:outerShdw>
              </a:effectLst>
            </a:rPr>
            <a:t>misija</a:t>
          </a:r>
          <a:endParaRPr lang="en-ZA" sz="2300" kern="1200" dirty="0">
            <a:effectLst>
              <a:outerShdw blurRad="38100" dist="38100" dir="2700000" algn="tl">
                <a:srgbClr val="000000">
                  <a:alpha val="43137"/>
                </a:srgbClr>
              </a:outerShdw>
            </a:effectLst>
          </a:endParaRPr>
        </a:p>
      </dsp:txBody>
      <dsp:txXfrm>
        <a:off x="3976435" y="0"/>
        <a:ext cx="2444719" cy="1466831"/>
      </dsp:txXfrm>
    </dsp:sp>
    <dsp:sp modelId="{FABED667-3C07-469B-9302-1FFC39205D83}">
      <dsp:nvSpPr>
        <dsp:cNvPr id="0" name=""/>
        <dsp:cNvSpPr/>
      </dsp:nvSpPr>
      <dsp:spPr>
        <a:xfrm>
          <a:off x="6715035" y="130"/>
          <a:ext cx="2444719" cy="14668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lt-LT" sz="2300" kern="1200" dirty="0">
              <a:effectLst>
                <a:outerShdw blurRad="38100" dist="38100" dir="2700000" algn="tl">
                  <a:srgbClr val="000000">
                    <a:alpha val="43137"/>
                  </a:srgbClr>
                </a:outerShdw>
              </a:effectLst>
            </a:rPr>
            <a:t>Pagrindinės programos ir veikla</a:t>
          </a:r>
          <a:endParaRPr lang="en-ZA" sz="2300" kern="1200" dirty="0">
            <a:effectLst>
              <a:outerShdw blurRad="38100" dist="38100" dir="2700000" algn="tl">
                <a:srgbClr val="000000">
                  <a:alpha val="43137"/>
                </a:srgbClr>
              </a:outerShdw>
            </a:effectLst>
          </a:endParaRPr>
        </a:p>
      </dsp:txBody>
      <dsp:txXfrm>
        <a:off x="6715035" y="130"/>
        <a:ext cx="2444719" cy="1466831"/>
      </dsp:txXfrm>
    </dsp:sp>
    <dsp:sp modelId="{E8E8FBAB-2D59-434A-AD8B-6F72A20E8563}">
      <dsp:nvSpPr>
        <dsp:cNvPr id="0" name=""/>
        <dsp:cNvSpPr/>
      </dsp:nvSpPr>
      <dsp:spPr>
        <a:xfrm>
          <a:off x="2681247" y="1711433"/>
          <a:ext cx="2444719" cy="14668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err="1">
              <a:effectLst>
                <a:outerShdw blurRad="38100" dist="38100" dir="2700000" algn="tl">
                  <a:srgbClr val="000000">
                    <a:alpha val="43137"/>
                  </a:srgbClr>
                </a:outerShdw>
              </a:effectLst>
            </a:rPr>
            <a:t>Pasiekimai</a:t>
          </a:r>
          <a:endParaRPr lang="en-ZA" sz="2300" kern="1200" dirty="0">
            <a:effectLst>
              <a:outerShdw blurRad="38100" dist="38100" dir="2700000" algn="tl">
                <a:srgbClr val="000000">
                  <a:alpha val="43137"/>
                </a:srgbClr>
              </a:outerShdw>
            </a:effectLst>
          </a:endParaRPr>
        </a:p>
      </dsp:txBody>
      <dsp:txXfrm>
        <a:off x="2681247" y="1711433"/>
        <a:ext cx="2444719" cy="1466831"/>
      </dsp:txXfrm>
    </dsp:sp>
    <dsp:sp modelId="{D4872610-42DF-46EE-8B2C-842AE25726AE}">
      <dsp:nvSpPr>
        <dsp:cNvPr id="0" name=""/>
        <dsp:cNvSpPr/>
      </dsp:nvSpPr>
      <dsp:spPr>
        <a:xfrm>
          <a:off x="5370439" y="1711433"/>
          <a:ext cx="2444719" cy="14668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lt-LT" sz="2300" kern="1200" dirty="0">
              <a:effectLst>
                <a:outerShdw blurRad="38100" dist="38100" dir="2700000" algn="tl">
                  <a:srgbClr val="000000">
                    <a:alpha val="43137"/>
                  </a:srgbClr>
                </a:outerShdw>
              </a:effectLst>
            </a:rPr>
            <a:t>Socialinė priežastis, dėl kurios jums reikia pagalbos</a:t>
          </a:r>
          <a:endParaRPr lang="en-ZA" sz="2300" kern="1200" dirty="0">
            <a:effectLst>
              <a:outerShdw blurRad="38100" dist="38100" dir="2700000" algn="tl">
                <a:srgbClr val="000000">
                  <a:alpha val="43137"/>
                </a:srgbClr>
              </a:outerShdw>
            </a:effectLst>
          </a:endParaRPr>
        </a:p>
      </dsp:txBody>
      <dsp:txXfrm>
        <a:off x="5370439" y="1711433"/>
        <a:ext cx="2444719" cy="146683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B8049E-B329-4067-877B-B52D34A1B1D2}">
      <dsp:nvSpPr>
        <dsp:cNvPr id="0" name=""/>
        <dsp:cNvSpPr/>
      </dsp:nvSpPr>
      <dsp:spPr>
        <a:xfrm>
          <a:off x="3075" y="826895"/>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Finansavimo</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poreikis</a:t>
          </a:r>
          <a:endParaRPr lang="en-ZA" sz="2400" kern="1200" dirty="0">
            <a:effectLst>
              <a:outerShdw blurRad="38100" dist="38100" dir="2700000" algn="tl">
                <a:srgbClr val="000000">
                  <a:alpha val="43137"/>
                </a:srgbClr>
              </a:outerShdw>
            </a:effectLst>
          </a:endParaRPr>
        </a:p>
      </dsp:txBody>
      <dsp:txXfrm>
        <a:off x="3075" y="826895"/>
        <a:ext cx="2439594" cy="1463756"/>
      </dsp:txXfrm>
    </dsp:sp>
    <dsp:sp modelId="{DB1394C4-C0E4-4864-B753-E3837D5F2C39}">
      <dsp:nvSpPr>
        <dsp:cNvPr id="0" name=""/>
        <dsp:cNvSpPr/>
      </dsp:nvSpPr>
      <dsp:spPr>
        <a:xfrm>
          <a:off x="2686629" y="826895"/>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dirty="0">
              <a:effectLst>
                <a:outerShdw blurRad="38100" dist="38100" dir="2700000" algn="tl">
                  <a:srgbClr val="000000">
                    <a:alpha val="43137"/>
                  </a:srgbClr>
                </a:outerShdw>
              </a:effectLst>
            </a:rPr>
            <a:t>Partnerystės nauda</a:t>
          </a:r>
          <a:endParaRPr lang="en-ZA" sz="2400" kern="1200" dirty="0">
            <a:effectLst>
              <a:outerShdw blurRad="38100" dist="38100" dir="2700000" algn="tl">
                <a:srgbClr val="000000">
                  <a:alpha val="43137"/>
                </a:srgbClr>
              </a:outerShdw>
            </a:effectLst>
          </a:endParaRPr>
        </a:p>
      </dsp:txBody>
      <dsp:txXfrm>
        <a:off x="2686629" y="826895"/>
        <a:ext cx="2439594" cy="1463756"/>
      </dsp:txXfrm>
    </dsp:sp>
    <dsp:sp modelId="{DA3923FA-3D6D-46F5-8825-1730DB6EE49F}">
      <dsp:nvSpPr>
        <dsp:cNvPr id="0" name=""/>
        <dsp:cNvSpPr/>
      </dsp:nvSpPr>
      <dsp:spPr>
        <a:xfrm>
          <a:off x="5370183" y="826895"/>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Reikšmingas</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poveikis</a:t>
          </a:r>
          <a:endParaRPr lang="en-ZA" sz="2400" kern="1200" dirty="0">
            <a:effectLst>
              <a:outerShdw blurRad="38100" dist="38100" dir="2700000" algn="tl">
                <a:srgbClr val="000000">
                  <a:alpha val="43137"/>
                </a:srgbClr>
              </a:outerShdw>
            </a:effectLst>
          </a:endParaRPr>
        </a:p>
      </dsp:txBody>
      <dsp:txXfrm>
        <a:off x="5370183" y="826895"/>
        <a:ext cx="2439594" cy="1463756"/>
      </dsp:txXfrm>
    </dsp:sp>
    <dsp:sp modelId="{AEC289CF-A0D6-4596-B716-7A25B0A60E76}">
      <dsp:nvSpPr>
        <dsp:cNvPr id="0" name=""/>
        <dsp:cNvSpPr/>
      </dsp:nvSpPr>
      <dsp:spPr>
        <a:xfrm>
          <a:off x="8053737" y="826895"/>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Paramos </a:t>
          </a:r>
          <a:r>
            <a:rPr lang="en-GB" sz="2400" kern="1200" dirty="0" err="1">
              <a:effectLst>
                <a:outerShdw blurRad="38100" dist="38100" dir="2700000" algn="tl">
                  <a:srgbClr val="000000">
                    <a:alpha val="43137"/>
                  </a:srgbClr>
                </a:outerShdw>
              </a:effectLst>
            </a:rPr>
            <a:t>būdai</a:t>
          </a:r>
          <a:endParaRPr lang="en-ZA" sz="2400" kern="1200" dirty="0">
            <a:effectLst>
              <a:outerShdw blurRad="38100" dist="38100" dir="2700000" algn="tl">
                <a:srgbClr val="000000">
                  <a:alpha val="43137"/>
                </a:srgbClr>
              </a:outerShdw>
            </a:effectLst>
          </a:endParaRPr>
        </a:p>
      </dsp:txBody>
      <dsp:txXfrm>
        <a:off x="8053737" y="826895"/>
        <a:ext cx="2439594" cy="146375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3D6161-8612-44F4-B4ED-F39D14948210}">
      <dsp:nvSpPr>
        <dsp:cNvPr id="0" name=""/>
        <dsp:cNvSpPr/>
      </dsp:nvSpPr>
      <dsp:spPr>
        <a:xfrm>
          <a:off x="0" y="647343"/>
          <a:ext cx="3311011" cy="198660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b="1" kern="1200" dirty="0">
              <a:solidFill>
                <a:schemeClr val="bg1"/>
              </a:solidFill>
              <a:effectLst>
                <a:outerShdw blurRad="38100" dist="38100" dir="2700000" algn="tl">
                  <a:srgbClr val="000000">
                    <a:alpha val="43137"/>
                  </a:srgbClr>
                </a:outerShdw>
              </a:effectLst>
            </a:rPr>
            <a:t>1 modelis: </a:t>
          </a:r>
          <a:r>
            <a:rPr lang="lt-LT" sz="2400" b="0" kern="1200" dirty="0">
              <a:solidFill>
                <a:schemeClr val="bg1"/>
              </a:solidFill>
              <a:effectLst>
                <a:outerShdw blurRad="38100" dist="38100" dir="2700000" algn="tl">
                  <a:srgbClr val="000000">
                    <a:alpha val="43137"/>
                  </a:srgbClr>
                </a:outerShdw>
              </a:effectLst>
            </a:rPr>
            <a:t>aukų panaudojimas investuotojams grąžinti</a:t>
          </a:r>
          <a:endParaRPr lang="en-ZA" sz="2400" b="0" kern="1200" dirty="0">
            <a:solidFill>
              <a:schemeClr val="bg1"/>
            </a:solidFill>
            <a:effectLst>
              <a:outerShdw blurRad="38100" dist="38100" dir="2700000" algn="tl">
                <a:srgbClr val="000000">
                  <a:alpha val="43137"/>
                </a:srgbClr>
              </a:outerShdw>
            </a:effectLst>
          </a:endParaRPr>
        </a:p>
      </dsp:txBody>
      <dsp:txXfrm>
        <a:off x="0" y="647343"/>
        <a:ext cx="3311011" cy="1986606"/>
      </dsp:txXfrm>
    </dsp:sp>
    <dsp:sp modelId="{D613D23A-06B3-464E-9FB6-072874C5C273}">
      <dsp:nvSpPr>
        <dsp:cNvPr id="0" name=""/>
        <dsp:cNvSpPr/>
      </dsp:nvSpPr>
      <dsp:spPr>
        <a:xfrm>
          <a:off x="3642112" y="647343"/>
          <a:ext cx="3311011" cy="198660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2 modelis: </a:t>
          </a:r>
          <a:r>
            <a:rPr lang="lt-LT"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pajamų, gautų iš dvejopos paskirties turto, panaudojimas investuotojams grąžinti</a:t>
          </a:r>
          <a:endParaRPr lang="en-ZA" sz="2400" b="0" kern="1200" dirty="0">
            <a:solidFill>
              <a:schemeClr val="bg1"/>
            </a:solidFill>
            <a:effectLst>
              <a:outerShdw blurRad="38100" dist="38100" dir="2700000" algn="tl">
                <a:srgbClr val="000000">
                  <a:alpha val="43137"/>
                </a:srgbClr>
              </a:outerShdw>
            </a:effectLst>
          </a:endParaRPr>
        </a:p>
      </dsp:txBody>
      <dsp:txXfrm>
        <a:off x="3642112" y="647343"/>
        <a:ext cx="3311011" cy="1986606"/>
      </dsp:txXfrm>
    </dsp:sp>
    <dsp:sp modelId="{EBB1EBE1-1015-4354-9F46-1595B769C9DE}">
      <dsp:nvSpPr>
        <dsp:cNvPr id="0" name=""/>
        <dsp:cNvSpPr/>
      </dsp:nvSpPr>
      <dsp:spPr>
        <a:xfrm>
          <a:off x="7284225" y="647343"/>
          <a:ext cx="3311011" cy="198660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3 modelis: </a:t>
          </a:r>
          <a:r>
            <a:rPr lang="lt-LT"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iš nepriklausomų socialinių įmonių gautų pajamų panaudojimas investuotojams grąžinti</a:t>
          </a:r>
          <a:endParaRPr lang="en-ZA" sz="2400" b="0" kern="1200" dirty="0">
            <a:solidFill>
              <a:schemeClr val="bg1"/>
            </a:solidFill>
            <a:effectLst>
              <a:outerShdw blurRad="38100" dist="38100" dir="2700000" algn="tl">
                <a:srgbClr val="000000">
                  <a:alpha val="43137"/>
                </a:srgbClr>
              </a:outerShdw>
            </a:effectLst>
          </a:endParaRPr>
        </a:p>
      </dsp:txBody>
      <dsp:txXfrm>
        <a:off x="7284225" y="647343"/>
        <a:ext cx="3311011" cy="19866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A2B092-6D36-475E-A723-764ADE75186A}">
      <dsp:nvSpPr>
        <dsp:cNvPr id="0" name=""/>
        <dsp:cNvSpPr/>
      </dsp:nvSpPr>
      <dsp:spPr>
        <a:xfrm>
          <a:off x="8665" y="608"/>
          <a:ext cx="2459978" cy="14759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lt-LT" sz="2500" kern="1200" dirty="0">
              <a:effectLst>
                <a:outerShdw blurRad="38100" dist="38100" dir="2700000" algn="tl">
                  <a:srgbClr val="000000">
                    <a:alpha val="43137"/>
                  </a:srgbClr>
                </a:outerShdw>
              </a:effectLst>
            </a:rPr>
            <a:t>Turėkite finansinį planą</a:t>
          </a:r>
          <a:endParaRPr lang="en-ZA" sz="2500" kern="1200" dirty="0">
            <a:effectLst>
              <a:outerShdw blurRad="38100" dist="38100" dir="2700000" algn="tl">
                <a:srgbClr val="000000">
                  <a:alpha val="43137"/>
                </a:srgbClr>
              </a:outerShdw>
            </a:effectLst>
          </a:endParaRPr>
        </a:p>
      </dsp:txBody>
      <dsp:txXfrm>
        <a:off x="8665" y="608"/>
        <a:ext cx="2459978" cy="1475986"/>
      </dsp:txXfrm>
    </dsp:sp>
    <dsp:sp modelId="{2DB371B1-BA9A-4853-8C05-C27FE56F9D6A}">
      <dsp:nvSpPr>
        <dsp:cNvPr id="0" name=""/>
        <dsp:cNvSpPr/>
      </dsp:nvSpPr>
      <dsp:spPr>
        <a:xfrm>
          <a:off x="2714641" y="608"/>
          <a:ext cx="2459978" cy="14759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err="1">
              <a:effectLst>
                <a:outerShdw blurRad="38100" dist="38100" dir="2700000" algn="tl">
                  <a:srgbClr val="000000">
                    <a:alpha val="43137"/>
                  </a:srgbClr>
                </a:outerShdw>
              </a:effectLst>
            </a:rPr>
            <a:t>Pirmenybę</a:t>
          </a:r>
          <a:r>
            <a:rPr lang="en-GB" sz="2500" kern="1200" dirty="0">
              <a:effectLst>
                <a:outerShdw blurRad="38100" dist="38100" dir="2700000" algn="tl">
                  <a:srgbClr val="000000">
                    <a:alpha val="43137"/>
                  </a:srgbClr>
                </a:outerShdw>
              </a:effectLst>
            </a:rPr>
            <a:t> </a:t>
          </a:r>
          <a:r>
            <a:rPr lang="en-GB" sz="2500" kern="1200" dirty="0" err="1">
              <a:effectLst>
                <a:outerShdw blurRad="38100" dist="38100" dir="2700000" algn="tl">
                  <a:srgbClr val="000000">
                    <a:alpha val="43137"/>
                  </a:srgbClr>
                </a:outerShdw>
              </a:effectLst>
            </a:rPr>
            <a:t>teikite</a:t>
          </a:r>
          <a:r>
            <a:rPr lang="en-GB" sz="2500" kern="1200" dirty="0">
              <a:effectLst>
                <a:outerShdw blurRad="38100" dist="38100" dir="2700000" algn="tl">
                  <a:srgbClr val="000000">
                    <a:alpha val="43137"/>
                  </a:srgbClr>
                </a:outerShdw>
              </a:effectLst>
            </a:rPr>
            <a:t> </a:t>
          </a:r>
          <a:r>
            <a:rPr lang="en-GB" sz="2500" kern="1200" dirty="0" err="1">
              <a:effectLst>
                <a:outerShdw blurRad="38100" dist="38100" dir="2700000" algn="tl">
                  <a:srgbClr val="000000">
                    <a:alpha val="43137"/>
                  </a:srgbClr>
                </a:outerShdw>
              </a:effectLst>
            </a:rPr>
            <a:t>taupymui</a:t>
          </a:r>
          <a:endParaRPr lang="en-ZA" sz="2500" kern="1200" dirty="0">
            <a:effectLst>
              <a:outerShdw blurRad="38100" dist="38100" dir="2700000" algn="tl">
                <a:srgbClr val="000000">
                  <a:alpha val="43137"/>
                </a:srgbClr>
              </a:outerShdw>
            </a:effectLst>
          </a:endParaRPr>
        </a:p>
      </dsp:txBody>
      <dsp:txXfrm>
        <a:off x="2714641" y="608"/>
        <a:ext cx="2459978" cy="1475986"/>
      </dsp:txXfrm>
    </dsp:sp>
    <dsp:sp modelId="{FC3AFA28-4DA0-4369-90A5-EB4300FDEC42}">
      <dsp:nvSpPr>
        <dsp:cNvPr id="0" name=""/>
        <dsp:cNvSpPr/>
      </dsp:nvSpPr>
      <dsp:spPr>
        <a:xfrm>
          <a:off x="5420617" y="608"/>
          <a:ext cx="2459978" cy="14759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err="1">
              <a:effectLst>
                <a:outerShdw blurRad="38100" dist="38100" dir="2700000" algn="tl">
                  <a:srgbClr val="000000">
                    <a:alpha val="43137"/>
                  </a:srgbClr>
                </a:outerShdw>
              </a:effectLst>
            </a:rPr>
            <a:t>Supraskite</a:t>
          </a:r>
          <a:r>
            <a:rPr lang="en-GB" sz="2500" kern="1200" dirty="0">
              <a:effectLst>
                <a:outerShdw blurRad="38100" dist="38100" dir="2700000" algn="tl">
                  <a:srgbClr val="000000">
                    <a:alpha val="43137"/>
                  </a:srgbClr>
                </a:outerShdw>
              </a:effectLst>
            </a:rPr>
            <a:t> </a:t>
          </a:r>
          <a:r>
            <a:rPr lang="en-GB" sz="2500" kern="1200" dirty="0" err="1">
              <a:effectLst>
                <a:outerShdw blurRad="38100" dist="38100" dir="2700000" algn="tl">
                  <a:srgbClr val="000000">
                    <a:alpha val="43137"/>
                  </a:srgbClr>
                </a:outerShdw>
              </a:effectLst>
            </a:rPr>
            <a:t>kaupimo</a:t>
          </a:r>
          <a:r>
            <a:rPr lang="en-GB" sz="2500" kern="1200" dirty="0">
              <a:effectLst>
                <a:outerShdw blurRad="38100" dist="38100" dir="2700000" algn="tl">
                  <a:srgbClr val="000000">
                    <a:alpha val="43137"/>
                  </a:srgbClr>
                </a:outerShdw>
              </a:effectLst>
            </a:rPr>
            <a:t> </a:t>
          </a:r>
          <a:r>
            <a:rPr lang="en-GB" sz="2500" kern="1200" dirty="0" err="1">
              <a:effectLst>
                <a:outerShdw blurRad="38100" dist="38100" dir="2700000" algn="tl">
                  <a:srgbClr val="000000">
                    <a:alpha val="43137"/>
                  </a:srgbClr>
                </a:outerShdw>
              </a:effectLst>
            </a:rPr>
            <a:t>galią</a:t>
          </a:r>
          <a:endParaRPr lang="en-ZA" sz="2500" kern="1200" dirty="0">
            <a:effectLst>
              <a:outerShdw blurRad="38100" dist="38100" dir="2700000" algn="tl">
                <a:srgbClr val="000000">
                  <a:alpha val="43137"/>
                </a:srgbClr>
              </a:outerShdw>
            </a:effectLst>
          </a:endParaRPr>
        </a:p>
      </dsp:txBody>
      <dsp:txXfrm>
        <a:off x="5420617" y="608"/>
        <a:ext cx="2459978" cy="1475986"/>
      </dsp:txXfrm>
    </dsp:sp>
    <dsp:sp modelId="{31F4B702-9F61-46EA-BF69-CF355441EA9E}">
      <dsp:nvSpPr>
        <dsp:cNvPr id="0" name=""/>
        <dsp:cNvSpPr/>
      </dsp:nvSpPr>
      <dsp:spPr>
        <a:xfrm>
          <a:off x="8126593" y="608"/>
          <a:ext cx="2459978" cy="14759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err="1">
              <a:effectLst>
                <a:outerShdw blurRad="38100" dist="38100" dir="2700000" algn="tl">
                  <a:srgbClr val="000000">
                    <a:alpha val="43137"/>
                  </a:srgbClr>
                </a:outerShdw>
              </a:effectLst>
            </a:rPr>
            <a:t>Supraskite</a:t>
          </a:r>
          <a:r>
            <a:rPr lang="en-GB" sz="2500" kern="1200" dirty="0">
              <a:effectLst>
                <a:outerShdw blurRad="38100" dist="38100" dir="2700000" algn="tl">
                  <a:srgbClr val="000000">
                    <a:alpha val="43137"/>
                  </a:srgbClr>
                </a:outerShdw>
              </a:effectLst>
            </a:rPr>
            <a:t> </a:t>
          </a:r>
          <a:r>
            <a:rPr lang="en-GB" sz="2500" kern="1200" dirty="0" err="1">
              <a:effectLst>
                <a:outerShdw blurRad="38100" dist="38100" dir="2700000" algn="tl">
                  <a:srgbClr val="000000">
                    <a:alpha val="43137"/>
                  </a:srgbClr>
                </a:outerShdw>
              </a:effectLst>
            </a:rPr>
            <a:t>riziką</a:t>
          </a:r>
          <a:endParaRPr lang="en-ZA" sz="2500" kern="1200" dirty="0">
            <a:effectLst>
              <a:outerShdw blurRad="38100" dist="38100" dir="2700000" algn="tl">
                <a:srgbClr val="000000">
                  <a:alpha val="43137"/>
                </a:srgbClr>
              </a:outerShdw>
            </a:effectLst>
          </a:endParaRPr>
        </a:p>
      </dsp:txBody>
      <dsp:txXfrm>
        <a:off x="8126593" y="608"/>
        <a:ext cx="2459978" cy="1475986"/>
      </dsp:txXfrm>
    </dsp:sp>
    <dsp:sp modelId="{50DFAE23-BA2F-42BD-A27C-B8015461D997}">
      <dsp:nvSpPr>
        <dsp:cNvPr id="0" name=""/>
        <dsp:cNvSpPr/>
      </dsp:nvSpPr>
      <dsp:spPr>
        <a:xfrm>
          <a:off x="4067629" y="1722593"/>
          <a:ext cx="2459978" cy="14759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err="1">
              <a:effectLst>
                <a:outerShdw blurRad="38100" dist="38100" dir="2700000" algn="tl">
                  <a:srgbClr val="000000">
                    <a:alpha val="43137"/>
                  </a:srgbClr>
                </a:outerShdw>
              </a:effectLst>
            </a:rPr>
            <a:t>Supraskite</a:t>
          </a:r>
          <a:r>
            <a:rPr lang="en-GB" sz="2500" kern="1200" dirty="0">
              <a:effectLst>
                <a:outerShdw blurRad="38100" dist="38100" dir="2700000" algn="tl">
                  <a:srgbClr val="000000">
                    <a:alpha val="43137"/>
                  </a:srgbClr>
                </a:outerShdw>
              </a:effectLst>
            </a:rPr>
            <a:t> </a:t>
          </a:r>
          <a:r>
            <a:rPr lang="en-GB" sz="2500" kern="1200" dirty="0" err="1">
              <a:effectLst>
                <a:outerShdw blurRad="38100" dist="38100" dir="2700000" algn="tl">
                  <a:srgbClr val="000000">
                    <a:alpha val="43137"/>
                  </a:srgbClr>
                </a:outerShdw>
              </a:effectLst>
            </a:rPr>
            <a:t>diversifikavimą</a:t>
          </a:r>
          <a:r>
            <a:rPr lang="en-GB" sz="2500" kern="1200" dirty="0">
              <a:effectLst>
                <a:outerShdw blurRad="38100" dist="38100" dir="2700000" algn="tl">
                  <a:srgbClr val="000000">
                    <a:alpha val="43137"/>
                  </a:srgbClr>
                </a:outerShdw>
              </a:effectLst>
            </a:rPr>
            <a:t> </a:t>
          </a:r>
          <a:r>
            <a:rPr lang="en-GB" sz="2500" kern="1200" dirty="0" err="1">
              <a:effectLst>
                <a:outerShdw blurRad="38100" dist="38100" dir="2700000" algn="tl">
                  <a:srgbClr val="000000">
                    <a:alpha val="43137"/>
                  </a:srgbClr>
                </a:outerShdw>
              </a:effectLst>
            </a:rPr>
            <a:t>ir</a:t>
          </a:r>
          <a:r>
            <a:rPr lang="en-GB" sz="2500" kern="1200" dirty="0">
              <a:effectLst>
                <a:outerShdw blurRad="38100" dist="38100" dir="2700000" algn="tl">
                  <a:srgbClr val="000000">
                    <a:alpha val="43137"/>
                  </a:srgbClr>
                </a:outerShdw>
              </a:effectLst>
            </a:rPr>
            <a:t> </a:t>
          </a:r>
          <a:r>
            <a:rPr lang="en-GB" sz="2500" kern="1200" dirty="0" err="1">
              <a:effectLst>
                <a:outerShdw blurRad="38100" dist="38100" dir="2700000" algn="tl">
                  <a:srgbClr val="000000">
                    <a:alpha val="43137"/>
                  </a:srgbClr>
                </a:outerShdw>
              </a:effectLst>
            </a:rPr>
            <a:t>turto</a:t>
          </a:r>
          <a:r>
            <a:rPr lang="en-GB" sz="2500" kern="1200" dirty="0">
              <a:effectLst>
                <a:outerShdw blurRad="38100" dist="38100" dir="2700000" algn="tl">
                  <a:srgbClr val="000000">
                    <a:alpha val="43137"/>
                  </a:srgbClr>
                </a:outerShdw>
              </a:effectLst>
            </a:rPr>
            <a:t> </a:t>
          </a:r>
          <a:r>
            <a:rPr lang="en-GB" sz="2500" kern="1200" dirty="0" err="1">
              <a:effectLst>
                <a:outerShdw blurRad="38100" dist="38100" dir="2700000" algn="tl">
                  <a:srgbClr val="000000">
                    <a:alpha val="43137"/>
                  </a:srgbClr>
                </a:outerShdw>
              </a:effectLst>
            </a:rPr>
            <a:t>paskirstymą</a:t>
          </a:r>
          <a:endParaRPr lang="en-ZA" sz="2500" kern="1200" dirty="0">
            <a:effectLst>
              <a:outerShdw blurRad="38100" dist="38100" dir="2700000" algn="tl">
                <a:srgbClr val="000000">
                  <a:alpha val="43137"/>
                </a:srgbClr>
              </a:outerShdw>
            </a:effectLst>
          </a:endParaRPr>
        </a:p>
      </dsp:txBody>
      <dsp:txXfrm>
        <a:off x="4067629" y="1722593"/>
        <a:ext cx="2459978" cy="14759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DFAE23-BA2F-42BD-A27C-B8015461D997}">
      <dsp:nvSpPr>
        <dsp:cNvPr id="0" name=""/>
        <dsp:cNvSpPr/>
      </dsp:nvSpPr>
      <dsp:spPr>
        <a:xfrm>
          <a:off x="1320265" y="123"/>
          <a:ext cx="2485845" cy="149150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err="1">
              <a:effectLst>
                <a:outerShdw blurRad="38100" dist="38100" dir="2700000" algn="tl">
                  <a:srgbClr val="000000">
                    <a:alpha val="43137"/>
                  </a:srgbClr>
                </a:outerShdw>
              </a:effectLst>
            </a:rPr>
            <a:t>Mažinkite</a:t>
          </a:r>
          <a:r>
            <a:rPr lang="en-GB" sz="2300" kern="1200" dirty="0">
              <a:effectLst>
                <a:outerShdw blurRad="38100" dist="38100" dir="2700000" algn="tl">
                  <a:srgbClr val="000000">
                    <a:alpha val="43137"/>
                  </a:srgbClr>
                </a:outerShdw>
              </a:effectLst>
            </a:rPr>
            <a:t> </a:t>
          </a:r>
          <a:r>
            <a:rPr lang="en-GB" sz="2300" kern="1200" dirty="0" err="1">
              <a:effectLst>
                <a:outerShdw blurRad="38100" dist="38100" dir="2700000" algn="tl">
                  <a:srgbClr val="000000">
                    <a:alpha val="43137"/>
                  </a:srgbClr>
                </a:outerShdw>
              </a:effectLst>
            </a:rPr>
            <a:t>išlaidas</a:t>
          </a:r>
          <a:endParaRPr lang="en-ZA" sz="2300" kern="1200" dirty="0">
            <a:effectLst>
              <a:outerShdw blurRad="38100" dist="38100" dir="2700000" algn="tl">
                <a:srgbClr val="000000">
                  <a:alpha val="43137"/>
                </a:srgbClr>
              </a:outerShdw>
            </a:effectLst>
          </a:endParaRPr>
        </a:p>
      </dsp:txBody>
      <dsp:txXfrm>
        <a:off x="1320265" y="123"/>
        <a:ext cx="2485845" cy="1491507"/>
      </dsp:txXfrm>
    </dsp:sp>
    <dsp:sp modelId="{AF7530EE-1B17-45D1-8E1F-89490759E919}">
      <dsp:nvSpPr>
        <dsp:cNvPr id="0" name=""/>
        <dsp:cNvSpPr/>
      </dsp:nvSpPr>
      <dsp:spPr>
        <a:xfrm>
          <a:off x="4054695" y="123"/>
          <a:ext cx="2485845" cy="149150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err="1">
              <a:effectLst>
                <a:outerShdw blurRad="38100" dist="38100" dir="2700000" algn="tl">
                  <a:srgbClr val="000000">
                    <a:alpha val="43137"/>
                  </a:srgbClr>
                </a:outerShdw>
              </a:effectLst>
            </a:rPr>
            <a:t>Supraskite</a:t>
          </a:r>
          <a:r>
            <a:rPr lang="en-GB" sz="2300" kern="1200" dirty="0">
              <a:effectLst>
                <a:outerShdw blurRad="38100" dist="38100" dir="2700000" algn="tl">
                  <a:srgbClr val="000000">
                    <a:alpha val="43137"/>
                  </a:srgbClr>
                </a:outerShdw>
              </a:effectLst>
            </a:rPr>
            <a:t> </a:t>
          </a:r>
          <a:r>
            <a:rPr lang="en-GB" sz="2300" kern="1200" dirty="0" err="1">
              <a:effectLst>
                <a:outerShdw blurRad="38100" dist="38100" dir="2700000" algn="tl">
                  <a:srgbClr val="000000">
                    <a:alpha val="43137"/>
                  </a:srgbClr>
                </a:outerShdw>
              </a:effectLst>
            </a:rPr>
            <a:t>klasikines</a:t>
          </a:r>
          <a:r>
            <a:rPr lang="en-GB" sz="2300" kern="1200" dirty="0">
              <a:effectLst>
                <a:outerShdw blurRad="38100" dist="38100" dir="2700000" algn="tl">
                  <a:srgbClr val="000000">
                    <a:alpha val="43137"/>
                  </a:srgbClr>
                </a:outerShdw>
              </a:effectLst>
            </a:rPr>
            <a:t> </a:t>
          </a:r>
          <a:r>
            <a:rPr lang="en-GB" sz="2300" kern="1200" dirty="0" err="1">
              <a:effectLst>
                <a:outerShdw blurRad="38100" dist="38100" dir="2700000" algn="tl">
                  <a:srgbClr val="000000">
                    <a:alpha val="43137"/>
                  </a:srgbClr>
                </a:outerShdw>
              </a:effectLst>
            </a:rPr>
            <a:t>investavimo</a:t>
          </a:r>
          <a:r>
            <a:rPr lang="en-GB" sz="2300" kern="1200" dirty="0">
              <a:effectLst>
                <a:outerShdw blurRad="38100" dist="38100" dir="2700000" algn="tl">
                  <a:srgbClr val="000000">
                    <a:alpha val="43137"/>
                  </a:srgbClr>
                </a:outerShdw>
              </a:effectLst>
            </a:rPr>
            <a:t> </a:t>
          </a:r>
          <a:r>
            <a:rPr lang="en-GB" sz="2300" kern="1200" dirty="0" err="1">
              <a:effectLst>
                <a:outerShdw blurRad="38100" dist="38100" dir="2700000" algn="tl">
                  <a:srgbClr val="000000">
                    <a:alpha val="43137"/>
                  </a:srgbClr>
                </a:outerShdw>
              </a:effectLst>
            </a:rPr>
            <a:t>strategijas</a:t>
          </a:r>
          <a:endParaRPr lang="en-ZA" sz="2300" kern="1200" dirty="0">
            <a:effectLst>
              <a:outerShdw blurRad="38100" dist="38100" dir="2700000" algn="tl">
                <a:srgbClr val="000000">
                  <a:alpha val="43137"/>
                </a:srgbClr>
              </a:outerShdw>
            </a:effectLst>
          </a:endParaRPr>
        </a:p>
      </dsp:txBody>
      <dsp:txXfrm>
        <a:off x="4054695" y="123"/>
        <a:ext cx="2485845" cy="1491507"/>
      </dsp:txXfrm>
    </dsp:sp>
    <dsp:sp modelId="{49877031-60C5-403E-9FE8-07B472F34DD0}">
      <dsp:nvSpPr>
        <dsp:cNvPr id="0" name=""/>
        <dsp:cNvSpPr/>
      </dsp:nvSpPr>
      <dsp:spPr>
        <a:xfrm>
          <a:off x="6789125" y="123"/>
          <a:ext cx="2485845" cy="149150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err="1">
              <a:effectLst>
                <a:outerShdw blurRad="38100" dist="38100" dir="2700000" algn="tl">
                  <a:srgbClr val="000000">
                    <a:alpha val="43137"/>
                  </a:srgbClr>
                </a:outerShdw>
              </a:effectLst>
            </a:rPr>
            <a:t>Būkite</a:t>
          </a:r>
          <a:r>
            <a:rPr lang="en-GB" sz="2300" kern="1200" dirty="0">
              <a:effectLst>
                <a:outerShdw blurRad="38100" dist="38100" dir="2700000" algn="tl">
                  <a:srgbClr val="000000">
                    <a:alpha val="43137"/>
                  </a:srgbClr>
                </a:outerShdw>
              </a:effectLst>
            </a:rPr>
            <a:t> </a:t>
          </a:r>
          <a:r>
            <a:rPr lang="en-GB" sz="2300" kern="1200" dirty="0" err="1">
              <a:effectLst>
                <a:outerShdw blurRad="38100" dist="38100" dir="2700000" algn="tl">
                  <a:srgbClr val="000000">
                    <a:alpha val="43137"/>
                  </a:srgbClr>
                </a:outerShdw>
              </a:effectLst>
            </a:rPr>
            <a:t>disciplinuoti</a:t>
          </a:r>
          <a:endParaRPr lang="en-ZA" sz="2300" kern="1200" dirty="0">
            <a:effectLst>
              <a:outerShdw blurRad="38100" dist="38100" dir="2700000" algn="tl">
                <a:srgbClr val="000000">
                  <a:alpha val="43137"/>
                </a:srgbClr>
              </a:outerShdw>
            </a:effectLst>
          </a:endParaRPr>
        </a:p>
      </dsp:txBody>
      <dsp:txXfrm>
        <a:off x="6789125" y="123"/>
        <a:ext cx="2485845" cy="1491507"/>
      </dsp:txXfrm>
    </dsp:sp>
    <dsp:sp modelId="{8F61F95C-D1D1-4DC3-ACC8-D6B264150086}">
      <dsp:nvSpPr>
        <dsp:cNvPr id="0" name=""/>
        <dsp:cNvSpPr/>
      </dsp:nvSpPr>
      <dsp:spPr>
        <a:xfrm>
          <a:off x="2687480" y="1740215"/>
          <a:ext cx="2485845" cy="149150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err="1">
              <a:effectLst>
                <a:outerShdw blurRad="38100" dist="38100" dir="2700000" algn="tl">
                  <a:srgbClr val="000000">
                    <a:alpha val="43137"/>
                  </a:srgbClr>
                </a:outerShdw>
              </a:effectLst>
            </a:rPr>
            <a:t>Mąstykite</a:t>
          </a:r>
          <a:r>
            <a:rPr lang="en-GB" sz="2300" kern="1200" dirty="0">
              <a:effectLst>
                <a:outerShdw blurRad="38100" dist="38100" dir="2700000" algn="tl">
                  <a:srgbClr val="000000">
                    <a:alpha val="43137"/>
                  </a:srgbClr>
                </a:outerShdw>
              </a:effectLst>
            </a:rPr>
            <a:t> </a:t>
          </a:r>
          <a:r>
            <a:rPr lang="en-GB" sz="2300" kern="1200" dirty="0" err="1">
              <a:effectLst>
                <a:outerShdw blurRad="38100" dist="38100" dir="2700000" algn="tl">
                  <a:srgbClr val="000000">
                    <a:alpha val="43137"/>
                  </a:srgbClr>
                </a:outerShdw>
              </a:effectLst>
            </a:rPr>
            <a:t>kaip</a:t>
          </a:r>
          <a:r>
            <a:rPr lang="en-GB" sz="2300" kern="1200" dirty="0">
              <a:effectLst>
                <a:outerShdw blurRad="38100" dist="38100" dir="2700000" algn="tl">
                  <a:srgbClr val="000000">
                    <a:alpha val="43137"/>
                  </a:srgbClr>
                </a:outerShdw>
              </a:effectLst>
            </a:rPr>
            <a:t> </a:t>
          </a:r>
          <a:r>
            <a:rPr lang="en-GB" sz="2300" kern="1200" dirty="0" err="1">
              <a:effectLst>
                <a:outerShdw blurRad="38100" dist="38100" dir="2700000" algn="tl">
                  <a:srgbClr val="000000">
                    <a:alpha val="43137"/>
                  </a:srgbClr>
                </a:outerShdw>
              </a:effectLst>
            </a:rPr>
            <a:t>savininkas</a:t>
          </a:r>
          <a:r>
            <a:rPr lang="en-GB" sz="2300" kern="1200" dirty="0">
              <a:effectLst>
                <a:outerShdw blurRad="38100" dist="38100" dir="2700000" algn="tl">
                  <a:srgbClr val="000000">
                    <a:alpha val="43137"/>
                  </a:srgbClr>
                </a:outerShdw>
              </a:effectLst>
            </a:rPr>
            <a:t> </a:t>
          </a:r>
          <a:r>
            <a:rPr lang="en-GB" sz="2300" kern="1200" dirty="0" err="1">
              <a:effectLst>
                <a:outerShdw blurRad="38100" dist="38100" dir="2700000" algn="tl">
                  <a:srgbClr val="000000">
                    <a:alpha val="43137"/>
                  </a:srgbClr>
                </a:outerShdw>
              </a:effectLst>
            </a:rPr>
            <a:t>arba</a:t>
          </a:r>
          <a:r>
            <a:rPr lang="en-GB" sz="2300" kern="1200" dirty="0">
              <a:effectLst>
                <a:outerShdw blurRad="38100" dist="38100" dir="2700000" algn="tl">
                  <a:srgbClr val="000000">
                    <a:alpha val="43137"/>
                  </a:srgbClr>
                </a:outerShdw>
              </a:effectLst>
            </a:rPr>
            <a:t> </a:t>
          </a:r>
          <a:r>
            <a:rPr lang="en-GB" sz="2300" kern="1200" dirty="0" err="1">
              <a:effectLst>
                <a:outerShdw blurRad="38100" dist="38100" dir="2700000" algn="tl">
                  <a:srgbClr val="000000">
                    <a:alpha val="43137"/>
                  </a:srgbClr>
                </a:outerShdw>
              </a:effectLst>
            </a:rPr>
            <a:t>skolintojas</a:t>
          </a:r>
          <a:endParaRPr lang="en-ZA" sz="2300" kern="1200" dirty="0">
            <a:effectLst>
              <a:outerShdw blurRad="38100" dist="38100" dir="2700000" algn="tl">
                <a:srgbClr val="000000">
                  <a:alpha val="43137"/>
                </a:srgbClr>
              </a:outerShdw>
            </a:effectLst>
          </a:endParaRPr>
        </a:p>
      </dsp:txBody>
      <dsp:txXfrm>
        <a:off x="2687480" y="1740215"/>
        <a:ext cx="2485845" cy="1491507"/>
      </dsp:txXfrm>
    </dsp:sp>
    <dsp:sp modelId="{C9E968FF-29F9-4FA8-8B06-34BA27FE29EB}">
      <dsp:nvSpPr>
        <dsp:cNvPr id="0" name=""/>
        <dsp:cNvSpPr/>
      </dsp:nvSpPr>
      <dsp:spPr>
        <a:xfrm>
          <a:off x="5421910" y="1740215"/>
          <a:ext cx="2485845" cy="149150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err="1">
              <a:effectLst>
                <a:outerShdw blurRad="38100" dist="38100" dir="2700000" algn="tl">
                  <a:srgbClr val="000000">
                    <a:alpha val="43137"/>
                  </a:srgbClr>
                </a:outerShdw>
              </a:effectLst>
            </a:rPr>
            <a:t>Jei</a:t>
          </a:r>
          <a:r>
            <a:rPr lang="en-GB" sz="2300" kern="1200" dirty="0">
              <a:effectLst>
                <a:outerShdw blurRad="38100" dist="38100" dir="2700000" algn="tl">
                  <a:srgbClr val="000000">
                    <a:alpha val="43137"/>
                  </a:srgbClr>
                </a:outerShdw>
              </a:effectLst>
            </a:rPr>
            <a:t> </a:t>
          </a:r>
          <a:r>
            <a:rPr lang="en-GB" sz="2300" kern="1200" dirty="0" err="1">
              <a:effectLst>
                <a:outerShdw blurRad="38100" dist="38100" dir="2700000" algn="tl">
                  <a:srgbClr val="000000">
                    <a:alpha val="43137"/>
                  </a:srgbClr>
                </a:outerShdw>
              </a:effectLst>
            </a:rPr>
            <a:t>nesuprantate</a:t>
          </a:r>
          <a:r>
            <a:rPr lang="en-GB" sz="2300" kern="1200" dirty="0">
              <a:effectLst>
                <a:outerShdw blurRad="38100" dist="38100" dir="2700000" algn="tl">
                  <a:srgbClr val="000000">
                    <a:alpha val="43137"/>
                  </a:srgbClr>
                </a:outerShdw>
              </a:effectLst>
            </a:rPr>
            <a:t>, </a:t>
          </a:r>
          <a:r>
            <a:rPr lang="en-GB" sz="2300" kern="1200" dirty="0" err="1">
              <a:effectLst>
                <a:outerShdw blurRad="38100" dist="38100" dir="2700000" algn="tl">
                  <a:srgbClr val="000000">
                    <a:alpha val="43137"/>
                  </a:srgbClr>
                </a:outerShdw>
              </a:effectLst>
            </a:rPr>
            <a:t>neinvestuokite</a:t>
          </a:r>
          <a:r>
            <a:rPr lang="en-GB" sz="2300" kern="1200" dirty="0">
              <a:effectLst>
                <a:outerShdw blurRad="38100" dist="38100" dir="2700000" algn="tl">
                  <a:srgbClr val="000000">
                    <a:alpha val="43137"/>
                  </a:srgbClr>
                </a:outerShdw>
              </a:effectLst>
            </a:rPr>
            <a:t> </a:t>
          </a:r>
          <a:r>
            <a:rPr lang="en-GB" sz="2300" kern="1200" dirty="0" err="1">
              <a:effectLst>
                <a:outerShdw blurRad="38100" dist="38100" dir="2700000" algn="tl">
                  <a:srgbClr val="000000">
                    <a:alpha val="43137"/>
                  </a:srgbClr>
                </a:outerShdw>
              </a:effectLst>
            </a:rPr>
            <a:t>į</a:t>
          </a:r>
          <a:r>
            <a:rPr lang="en-GB" sz="2300" kern="1200" dirty="0">
              <a:effectLst>
                <a:outerShdw blurRad="38100" dist="38100" dir="2700000" algn="tl">
                  <a:srgbClr val="000000">
                    <a:alpha val="43137"/>
                  </a:srgbClr>
                </a:outerShdw>
              </a:effectLst>
            </a:rPr>
            <a:t> tai</a:t>
          </a:r>
          <a:endParaRPr lang="en-ZA" sz="2300" kern="1200" dirty="0">
            <a:effectLst>
              <a:outerShdw blurRad="38100" dist="38100" dir="2700000" algn="tl">
                <a:srgbClr val="000000">
                  <a:alpha val="43137"/>
                </a:srgbClr>
              </a:outerShdw>
            </a:effectLst>
          </a:endParaRPr>
        </a:p>
      </dsp:txBody>
      <dsp:txXfrm>
        <a:off x="5421910" y="1740215"/>
        <a:ext cx="2485845" cy="14915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9584CA-8895-43EE-A5F6-45427BC29474}">
      <dsp:nvSpPr>
        <dsp:cNvPr id="0" name=""/>
        <dsp:cNvSpPr/>
      </dsp:nvSpPr>
      <dsp:spPr>
        <a:xfrm>
          <a:off x="808072" y="1400"/>
          <a:ext cx="2633101" cy="157986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lt-LT" sz="2100" kern="1200" dirty="0">
              <a:effectLst>
                <a:outerShdw blurRad="38100" dist="38100" dir="2700000" algn="tl">
                  <a:srgbClr val="000000">
                    <a:alpha val="43137"/>
                  </a:srgbClr>
                </a:outerShdw>
              </a:effectLst>
            </a:rPr>
            <a:t>Patogios skaitmeninės piniginės, pavyzdžiui, Google </a:t>
          </a:r>
          <a:r>
            <a:rPr lang="lt-LT" sz="2100" kern="1200" dirty="0" err="1">
              <a:effectLst>
                <a:outerShdw blurRad="38100" dist="38100" dir="2700000" algn="tl">
                  <a:srgbClr val="000000">
                    <a:alpha val="43137"/>
                  </a:srgbClr>
                </a:outerShdw>
              </a:effectLst>
            </a:rPr>
            <a:t>Pay</a:t>
          </a:r>
          <a:r>
            <a:rPr lang="lt-LT" sz="2100" kern="1200" dirty="0">
              <a:effectLst>
                <a:outerShdw blurRad="38100" dist="38100" dir="2700000" algn="tl">
                  <a:srgbClr val="000000">
                    <a:alpha val="43137"/>
                  </a:srgbClr>
                </a:outerShdw>
              </a:effectLst>
            </a:rPr>
            <a:t> ir </a:t>
          </a:r>
          <a:r>
            <a:rPr lang="lt-LT" sz="2100" kern="1200" dirty="0" err="1">
              <a:effectLst>
                <a:outerShdw blurRad="38100" dist="38100" dir="2700000" algn="tl">
                  <a:srgbClr val="000000">
                    <a:alpha val="43137"/>
                  </a:srgbClr>
                </a:outerShdw>
              </a:effectLst>
            </a:rPr>
            <a:t>ApplePay</a:t>
          </a:r>
          <a:endParaRPr lang="en-ZA" sz="2100" kern="1200" dirty="0">
            <a:effectLst>
              <a:outerShdw blurRad="38100" dist="38100" dir="2700000" algn="tl">
                <a:srgbClr val="000000">
                  <a:alpha val="43137"/>
                </a:srgbClr>
              </a:outerShdw>
            </a:effectLst>
          </a:endParaRPr>
        </a:p>
      </dsp:txBody>
      <dsp:txXfrm>
        <a:off x="808072" y="1400"/>
        <a:ext cx="2633101" cy="1579861"/>
      </dsp:txXfrm>
    </dsp:sp>
    <dsp:sp modelId="{5527BCA8-5116-4C07-87DE-5A2702452727}">
      <dsp:nvSpPr>
        <dsp:cNvPr id="0" name=""/>
        <dsp:cNvSpPr/>
      </dsp:nvSpPr>
      <dsp:spPr>
        <a:xfrm>
          <a:off x="3704485" y="1400"/>
          <a:ext cx="2633101" cy="157986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lt-LT" sz="2100" kern="1200" dirty="0" err="1">
              <a:effectLst>
                <a:outerShdw blurRad="38100" dist="38100" dir="2700000" algn="tl">
                  <a:srgbClr val="000000">
                    <a:alpha val="43137"/>
                  </a:srgbClr>
                </a:outerShdw>
              </a:effectLst>
            </a:rPr>
            <a:t>Kriptovaliutų</a:t>
          </a:r>
          <a:r>
            <a:rPr lang="lt-LT" sz="2100" kern="1200" dirty="0">
              <a:effectLst>
                <a:outerShdw blurRad="38100" dist="38100" dir="2700000" algn="tl">
                  <a:srgbClr val="000000">
                    <a:alpha val="43137"/>
                  </a:srgbClr>
                </a:outerShdw>
              </a:effectLst>
            </a:rPr>
            <a:t> aukos</a:t>
          </a:r>
          <a:endParaRPr lang="en-ZA" sz="2100" kern="1200" dirty="0">
            <a:effectLst>
              <a:outerShdw blurRad="38100" dist="38100" dir="2700000" algn="tl">
                <a:srgbClr val="000000">
                  <a:alpha val="43137"/>
                </a:srgbClr>
              </a:outerShdw>
            </a:effectLst>
          </a:endParaRPr>
        </a:p>
      </dsp:txBody>
      <dsp:txXfrm>
        <a:off x="3704485" y="1400"/>
        <a:ext cx="2633101" cy="1579861"/>
      </dsp:txXfrm>
    </dsp:sp>
    <dsp:sp modelId="{077117AC-B612-48FB-96F6-36CEF78C4336}">
      <dsp:nvSpPr>
        <dsp:cNvPr id="0" name=""/>
        <dsp:cNvSpPr/>
      </dsp:nvSpPr>
      <dsp:spPr>
        <a:xfrm>
          <a:off x="6600897" y="1400"/>
          <a:ext cx="2633101" cy="157986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lt-LT" sz="2100" kern="1200" dirty="0">
              <a:effectLst>
                <a:outerShdw blurRad="38100" dist="38100" dir="2700000" algn="tl">
                  <a:srgbClr val="000000">
                    <a:alpha val="43137"/>
                  </a:srgbClr>
                </a:outerShdw>
              </a:effectLst>
            </a:rPr>
            <a:t>Patikimos mokėjimo programėlės, pavyzdžiui, </a:t>
          </a:r>
          <a:r>
            <a:rPr lang="lt-LT" sz="2100" kern="1200" dirty="0" err="1">
              <a:effectLst>
                <a:outerShdw blurRad="38100" dist="38100" dir="2700000" algn="tl">
                  <a:srgbClr val="000000">
                    <a:alpha val="43137"/>
                  </a:srgbClr>
                </a:outerShdw>
              </a:effectLst>
            </a:rPr>
            <a:t>PayPal</a:t>
          </a:r>
          <a:r>
            <a:rPr lang="lt-LT" sz="2100" kern="1200" dirty="0">
              <a:effectLst>
                <a:outerShdw blurRad="38100" dist="38100" dir="2700000" algn="tl">
                  <a:srgbClr val="000000">
                    <a:alpha val="43137"/>
                  </a:srgbClr>
                </a:outerShdw>
              </a:effectLst>
            </a:rPr>
            <a:t> ir </a:t>
          </a:r>
          <a:r>
            <a:rPr lang="lt-LT" sz="2100" kern="1200" dirty="0" err="1">
              <a:effectLst>
                <a:outerShdw blurRad="38100" dist="38100" dir="2700000" algn="tl">
                  <a:srgbClr val="000000">
                    <a:alpha val="43137"/>
                  </a:srgbClr>
                </a:outerShdw>
              </a:effectLst>
            </a:rPr>
            <a:t>Venmo</a:t>
          </a:r>
          <a:endParaRPr lang="en-ZA" sz="2100" kern="1200" dirty="0">
            <a:effectLst>
              <a:outerShdw blurRad="38100" dist="38100" dir="2700000" algn="tl">
                <a:srgbClr val="000000">
                  <a:alpha val="43137"/>
                </a:srgbClr>
              </a:outerShdw>
            </a:effectLst>
          </a:endParaRPr>
        </a:p>
      </dsp:txBody>
      <dsp:txXfrm>
        <a:off x="6600897" y="1400"/>
        <a:ext cx="2633101" cy="15798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246C51-F2BD-47EC-A689-144DE7A886DA}">
      <dsp:nvSpPr>
        <dsp:cNvPr id="0" name=""/>
        <dsp:cNvSpPr/>
      </dsp:nvSpPr>
      <dsp:spPr>
        <a:xfrm>
          <a:off x="542131" y="415"/>
          <a:ext cx="2071687" cy="207168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4012" tIns="30480" rIns="114012" bIns="3048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rgbClr val="000000"/>
              </a:solidFill>
            </a:rPr>
            <a:t>Facebook</a:t>
          </a:r>
        </a:p>
      </dsp:txBody>
      <dsp:txXfrm>
        <a:off x="845523" y="303807"/>
        <a:ext cx="1464903" cy="1464903"/>
      </dsp:txXfrm>
    </dsp:sp>
    <dsp:sp modelId="{8D62BDB7-4584-4537-93A0-BCFA98136EE6}">
      <dsp:nvSpPr>
        <dsp:cNvPr id="0" name=""/>
        <dsp:cNvSpPr/>
      </dsp:nvSpPr>
      <dsp:spPr>
        <a:xfrm>
          <a:off x="2199481" y="415"/>
          <a:ext cx="2071687" cy="207168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4012" tIns="30480" rIns="114012" bIns="3048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rgbClr val="000000"/>
              </a:solidFill>
            </a:rPr>
            <a:t>Instagram</a:t>
          </a:r>
        </a:p>
      </dsp:txBody>
      <dsp:txXfrm>
        <a:off x="2502873" y="303807"/>
        <a:ext cx="1464903" cy="1464903"/>
      </dsp:txXfrm>
    </dsp:sp>
    <dsp:sp modelId="{E3C96E50-BE4C-41C4-AC18-E4E44561ED5D}">
      <dsp:nvSpPr>
        <dsp:cNvPr id="0" name=""/>
        <dsp:cNvSpPr/>
      </dsp:nvSpPr>
      <dsp:spPr>
        <a:xfrm>
          <a:off x="3856831" y="415"/>
          <a:ext cx="2071687" cy="207168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4012" tIns="30480" rIns="114012" bIns="3048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rgbClr val="000000"/>
              </a:solidFill>
            </a:rPr>
            <a:t>Twitter</a:t>
          </a:r>
        </a:p>
      </dsp:txBody>
      <dsp:txXfrm>
        <a:off x="4160223" y="303807"/>
        <a:ext cx="1464903" cy="1464903"/>
      </dsp:txXfrm>
    </dsp:sp>
    <dsp:sp modelId="{A2E7BB03-D843-435E-BC9F-1A938B629C21}">
      <dsp:nvSpPr>
        <dsp:cNvPr id="0" name=""/>
        <dsp:cNvSpPr/>
      </dsp:nvSpPr>
      <dsp:spPr>
        <a:xfrm>
          <a:off x="5514181" y="415"/>
          <a:ext cx="2071687" cy="207168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4012" tIns="30480" rIns="114012" bIns="3048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rgbClr val="000000"/>
              </a:solidFill>
            </a:rPr>
            <a:t>TikTok</a:t>
          </a:r>
        </a:p>
      </dsp:txBody>
      <dsp:txXfrm>
        <a:off x="5817573" y="303807"/>
        <a:ext cx="1464903" cy="14649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59C0AA-521E-4F4D-9824-E3243D534222}">
      <dsp:nvSpPr>
        <dsp:cNvPr id="0" name=""/>
        <dsp:cNvSpPr/>
      </dsp:nvSpPr>
      <dsp:spPr>
        <a:xfrm>
          <a:off x="2985" y="782893"/>
          <a:ext cx="2368552" cy="14211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Pagerina</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išlaikymą</a:t>
          </a:r>
          <a:endParaRPr lang="en-ZA" sz="2400" kern="1200" dirty="0">
            <a:effectLst>
              <a:outerShdw blurRad="38100" dist="38100" dir="2700000" algn="tl">
                <a:srgbClr val="000000">
                  <a:alpha val="43137"/>
                </a:srgbClr>
              </a:outerShdw>
            </a:effectLst>
          </a:endParaRPr>
        </a:p>
      </dsp:txBody>
      <dsp:txXfrm>
        <a:off x="2985" y="782893"/>
        <a:ext cx="2368552" cy="1421131"/>
      </dsp:txXfrm>
    </dsp:sp>
    <dsp:sp modelId="{E6A2AF48-ED3A-4771-9798-67FEB4513485}">
      <dsp:nvSpPr>
        <dsp:cNvPr id="0" name=""/>
        <dsp:cNvSpPr/>
      </dsp:nvSpPr>
      <dsp:spPr>
        <a:xfrm>
          <a:off x="2608393" y="782893"/>
          <a:ext cx="2368552" cy="14211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Sumažina</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darbo</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krūvį</a:t>
          </a:r>
          <a:endParaRPr lang="en-ZA" sz="2400" kern="1200" dirty="0">
            <a:effectLst>
              <a:outerShdw blurRad="38100" dist="38100" dir="2700000" algn="tl">
                <a:srgbClr val="000000">
                  <a:alpha val="43137"/>
                </a:srgbClr>
              </a:outerShdw>
            </a:effectLst>
          </a:endParaRPr>
        </a:p>
      </dsp:txBody>
      <dsp:txXfrm>
        <a:off x="2608393" y="782893"/>
        <a:ext cx="2368552" cy="1421131"/>
      </dsp:txXfrm>
    </dsp:sp>
    <dsp:sp modelId="{B704CA32-7526-40DD-8867-F19CF536ABA8}">
      <dsp:nvSpPr>
        <dsp:cNvPr id="0" name=""/>
        <dsp:cNvSpPr/>
      </dsp:nvSpPr>
      <dsp:spPr>
        <a:xfrm>
          <a:off x="5213802" y="782893"/>
          <a:ext cx="2368552" cy="14211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Padidina</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įsigijimą</a:t>
          </a:r>
          <a:endParaRPr lang="en-ZA" sz="2400" kern="1200" dirty="0">
            <a:effectLst>
              <a:outerShdw blurRad="38100" dist="38100" dir="2700000" algn="tl">
                <a:srgbClr val="000000">
                  <a:alpha val="43137"/>
                </a:srgbClr>
              </a:outerShdw>
            </a:effectLst>
          </a:endParaRPr>
        </a:p>
      </dsp:txBody>
      <dsp:txXfrm>
        <a:off x="5213802" y="782893"/>
        <a:ext cx="2368552" cy="1421131"/>
      </dsp:txXfrm>
    </dsp:sp>
    <dsp:sp modelId="{513004BD-6634-453D-B12A-B17405400E25}">
      <dsp:nvSpPr>
        <dsp:cNvPr id="0" name=""/>
        <dsp:cNvSpPr/>
      </dsp:nvSpPr>
      <dsp:spPr>
        <a:xfrm>
          <a:off x="7819210" y="782893"/>
          <a:ext cx="2368552" cy="14211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dirty="0">
              <a:effectLst>
                <a:outerShdw blurRad="38100" dist="38100" dir="2700000" algn="tl">
                  <a:srgbClr val="000000">
                    <a:alpha val="43137"/>
                  </a:srgbClr>
                </a:outerShdw>
              </a:effectLst>
            </a:rPr>
            <a:t>Padidina gebėjimą prisitaikyti</a:t>
          </a:r>
          <a:endParaRPr lang="en-ZA" sz="2400" kern="1200" dirty="0">
            <a:effectLst>
              <a:outerShdw blurRad="38100" dist="38100" dir="2700000" algn="tl">
                <a:srgbClr val="000000">
                  <a:alpha val="43137"/>
                </a:srgbClr>
              </a:outerShdw>
            </a:effectLst>
          </a:endParaRPr>
        </a:p>
      </dsp:txBody>
      <dsp:txXfrm>
        <a:off x="7819210" y="782893"/>
        <a:ext cx="2368552" cy="142113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46A44-115A-45C1-84B9-966FB117F780}">
      <dsp:nvSpPr>
        <dsp:cNvPr id="0" name=""/>
        <dsp:cNvSpPr/>
      </dsp:nvSpPr>
      <dsp:spPr>
        <a:xfrm>
          <a:off x="625988" y="68"/>
          <a:ext cx="2172851" cy="130371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Tx/>
            <a:buSzTx/>
            <a:buFont typeface="Arial" panose="020B0604020202020204" pitchFamily="34" charset="0"/>
            <a:buNone/>
          </a:pPr>
          <a:r>
            <a:rPr kumimoji="0" lang="en-GB" sz="2400" b="0" i="0" u="sng"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Classy</a:t>
          </a:r>
          <a:endParaRPr lang="en-ZA" sz="2400" kern="1200" dirty="0">
            <a:effectLst>
              <a:outerShdw blurRad="38100" dist="38100" dir="2700000" algn="tl">
                <a:srgbClr val="000000">
                  <a:alpha val="43137"/>
                </a:srgbClr>
              </a:outerShdw>
            </a:effectLst>
          </a:endParaRPr>
        </a:p>
      </dsp:txBody>
      <dsp:txXfrm>
        <a:off x="625988" y="68"/>
        <a:ext cx="2172851" cy="1303710"/>
      </dsp:txXfrm>
    </dsp:sp>
    <dsp:sp modelId="{0358AE2C-E118-43B0-A535-19D35BA2C5CA}">
      <dsp:nvSpPr>
        <dsp:cNvPr id="0" name=""/>
        <dsp:cNvSpPr/>
      </dsp:nvSpPr>
      <dsp:spPr>
        <a:xfrm>
          <a:off x="3016124" y="68"/>
          <a:ext cx="2172851" cy="130371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First Giving</a:t>
          </a:r>
          <a:endParaRPr kumimoji="0" lang="en-GB" sz="2400" b="0" i="0" u="none"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sp:txBody>
      <dsp:txXfrm>
        <a:off x="3016124" y="68"/>
        <a:ext cx="2172851" cy="1303710"/>
      </dsp:txXfrm>
    </dsp:sp>
    <dsp:sp modelId="{A6CB702D-3F7A-48CA-926A-0B2904E47F38}">
      <dsp:nvSpPr>
        <dsp:cNvPr id="0" name=""/>
        <dsp:cNvSpPr/>
      </dsp:nvSpPr>
      <dsp:spPr>
        <a:xfrm>
          <a:off x="5406261" y="68"/>
          <a:ext cx="2172851" cy="130371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3">
                <a:extLst>
                  <a:ext uri="{A12FA001-AC4F-418D-AE19-62706E023703}">
                    <ahyp:hlinkClr xmlns:ahyp="http://schemas.microsoft.com/office/drawing/2018/hyperlinkcolor" val="tx"/>
                  </a:ext>
                </a:extLst>
              </a:hlinkClick>
            </a:rPr>
            <a:t>Mobile Cause</a:t>
          </a:r>
          <a:endParaRPr kumimoji="0" lang="en-GB" sz="2400" b="0" i="0" u="none"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sp:txBody>
      <dsp:txXfrm>
        <a:off x="5406261" y="68"/>
        <a:ext cx="2172851" cy="1303710"/>
      </dsp:txXfrm>
    </dsp:sp>
    <dsp:sp modelId="{36542EBD-8805-47D7-89FB-27AC1DCDB76C}">
      <dsp:nvSpPr>
        <dsp:cNvPr id="0" name=""/>
        <dsp:cNvSpPr/>
      </dsp:nvSpPr>
      <dsp:spPr>
        <a:xfrm>
          <a:off x="7796398" y="68"/>
          <a:ext cx="2172851" cy="130371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4">
                <a:extLst>
                  <a:ext uri="{A12FA001-AC4F-418D-AE19-62706E023703}">
                    <ahyp:hlinkClr xmlns:ahyp="http://schemas.microsoft.com/office/drawing/2018/hyperlinkcolor" val="tx"/>
                  </a:ext>
                </a:extLst>
              </a:hlinkClick>
            </a:rPr>
            <a:t>Qgiv</a:t>
          </a:r>
          <a:endParaRPr kumimoji="0" lang="en-GB" sz="2400" b="0" i="0" u="none"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sp:txBody>
      <dsp:txXfrm>
        <a:off x="7796398" y="68"/>
        <a:ext cx="2172851" cy="1303710"/>
      </dsp:txXfrm>
    </dsp:sp>
    <dsp:sp modelId="{B22C46C9-54C6-4720-9822-1C0CBBD13DF3}">
      <dsp:nvSpPr>
        <dsp:cNvPr id="0" name=""/>
        <dsp:cNvSpPr/>
      </dsp:nvSpPr>
      <dsp:spPr>
        <a:xfrm>
          <a:off x="3016124" y="1521064"/>
          <a:ext cx="2172851" cy="130371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5">
                <a:extLst>
                  <a:ext uri="{A12FA001-AC4F-418D-AE19-62706E023703}">
                    <ahyp:hlinkClr xmlns:ahyp="http://schemas.microsoft.com/office/drawing/2018/hyperlinkcolor" val="tx"/>
                  </a:ext>
                </a:extLst>
              </a:hlinkClick>
            </a:rPr>
            <a:t>Crowdrise</a:t>
          </a:r>
          <a:endParaRPr kumimoji="0" lang="en-GB" sz="2400" b="0" i="0" u="none"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sp:txBody>
      <dsp:txXfrm>
        <a:off x="3016124" y="1521064"/>
        <a:ext cx="2172851" cy="1303710"/>
      </dsp:txXfrm>
    </dsp:sp>
    <dsp:sp modelId="{C6EAA20B-5FBF-4689-B72B-71CCB75B4F1F}">
      <dsp:nvSpPr>
        <dsp:cNvPr id="0" name=""/>
        <dsp:cNvSpPr/>
      </dsp:nvSpPr>
      <dsp:spPr>
        <a:xfrm>
          <a:off x="5406261" y="1521064"/>
          <a:ext cx="2172851" cy="130371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6">
                <a:extLst>
                  <a:ext uri="{A12FA001-AC4F-418D-AE19-62706E023703}">
                    <ahyp:hlinkClr xmlns:ahyp="http://schemas.microsoft.com/office/drawing/2018/hyperlinkcolor" val="tx"/>
                  </a:ext>
                </a:extLst>
              </a:hlinkClick>
            </a:rPr>
            <a:t>CauseVox</a:t>
          </a:r>
          <a:endParaRPr kumimoji="0" lang="en-GB" sz="2400" b="0" i="0" u="none"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sp:txBody>
      <dsp:txXfrm>
        <a:off x="5406261" y="1521064"/>
        <a:ext cx="2172851" cy="13037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EAA20B-5FBF-4689-B72B-71CCB75B4F1F}">
      <dsp:nvSpPr>
        <dsp:cNvPr id="0" name=""/>
        <dsp:cNvSpPr/>
      </dsp:nvSpPr>
      <dsp:spPr>
        <a:xfrm>
          <a:off x="492513" y="537"/>
          <a:ext cx="2234933" cy="134095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Salsa Labs </a:t>
          </a:r>
          <a:endParaRPr kumimoji="0" lang="en-GB" sz="2400" b="0" i="0" u="none"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sp:txBody>
      <dsp:txXfrm>
        <a:off x="492513" y="537"/>
        <a:ext cx="2234933" cy="1340959"/>
      </dsp:txXfrm>
    </dsp:sp>
    <dsp:sp modelId="{3B7EB71C-66D3-4003-AFDB-BA0F28B2A111}">
      <dsp:nvSpPr>
        <dsp:cNvPr id="0" name=""/>
        <dsp:cNvSpPr/>
      </dsp:nvSpPr>
      <dsp:spPr>
        <a:xfrm>
          <a:off x="2950939" y="537"/>
          <a:ext cx="2234933" cy="134095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Neon </a:t>
          </a:r>
          <a:endParaRPr kumimoji="0" lang="en-GB" sz="2400" b="0" i="0" u="none"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sp:txBody>
      <dsp:txXfrm>
        <a:off x="2950939" y="537"/>
        <a:ext cx="2234933" cy="1340959"/>
      </dsp:txXfrm>
    </dsp:sp>
    <dsp:sp modelId="{185DCC05-83D4-41D2-A542-D307A069F3CB}">
      <dsp:nvSpPr>
        <dsp:cNvPr id="0" name=""/>
        <dsp:cNvSpPr/>
      </dsp:nvSpPr>
      <dsp:spPr>
        <a:xfrm>
          <a:off x="5409365" y="537"/>
          <a:ext cx="2234933" cy="134095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3">
                <a:extLst>
                  <a:ext uri="{A12FA001-AC4F-418D-AE19-62706E023703}">
                    <ahyp:hlinkClr xmlns:ahyp="http://schemas.microsoft.com/office/drawing/2018/hyperlinkcolor" val="tx"/>
                  </a:ext>
                </a:extLst>
              </a:hlinkClick>
            </a:rPr>
            <a:t>Bloomerang</a:t>
          </a:r>
          <a:endParaRPr kumimoji="0" lang="en-GB" sz="2400" b="0" i="0" u="none"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sp:txBody>
      <dsp:txXfrm>
        <a:off x="5409365" y="537"/>
        <a:ext cx="2234933" cy="1340959"/>
      </dsp:txXfrm>
    </dsp:sp>
    <dsp:sp modelId="{D2E7D006-3E22-4C14-8BA6-33475B10DCC6}">
      <dsp:nvSpPr>
        <dsp:cNvPr id="0" name=""/>
        <dsp:cNvSpPr/>
      </dsp:nvSpPr>
      <dsp:spPr>
        <a:xfrm>
          <a:off x="7867791" y="537"/>
          <a:ext cx="2234933" cy="134095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4">
                <a:extLst>
                  <a:ext uri="{A12FA001-AC4F-418D-AE19-62706E023703}">
                    <ahyp:hlinkClr xmlns:ahyp="http://schemas.microsoft.com/office/drawing/2018/hyperlinkcolor" val="tx"/>
                  </a:ext>
                </a:extLst>
              </a:hlinkClick>
            </a:rPr>
            <a:t>EveryAction</a:t>
          </a:r>
          <a:endParaRPr kumimoji="0" lang="en-GB" sz="2400" b="0" i="0" u="none"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sp:txBody>
      <dsp:txXfrm>
        <a:off x="7867791" y="537"/>
        <a:ext cx="2234933" cy="1340959"/>
      </dsp:txXfrm>
    </dsp:sp>
    <dsp:sp modelId="{7FE32BFA-7254-45A7-9995-C42A5489F0CC}">
      <dsp:nvSpPr>
        <dsp:cNvPr id="0" name=""/>
        <dsp:cNvSpPr/>
      </dsp:nvSpPr>
      <dsp:spPr>
        <a:xfrm>
          <a:off x="4180152" y="1564990"/>
          <a:ext cx="2234933" cy="134095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5">
                <a:extLst>
                  <a:ext uri="{A12FA001-AC4F-418D-AE19-62706E023703}">
                    <ahyp:hlinkClr xmlns:ahyp="http://schemas.microsoft.com/office/drawing/2018/hyperlinkcolor" val="tx"/>
                  </a:ext>
                </a:extLst>
              </a:hlinkClick>
            </a:rPr>
            <a:t>Double the Donation</a:t>
          </a:r>
          <a:endParaRPr kumimoji="0" lang="en-GB" sz="2400" b="0" i="0" u="none"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sp:txBody>
      <dsp:txXfrm>
        <a:off x="4180152" y="1564990"/>
        <a:ext cx="2234933" cy="134095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08FDC7-14E1-4715-A8EC-7BBF84E29424}">
      <dsp:nvSpPr>
        <dsp:cNvPr id="0" name=""/>
        <dsp:cNvSpPr/>
      </dsp:nvSpPr>
      <dsp:spPr>
        <a:xfrm>
          <a:off x="2788" y="403227"/>
          <a:ext cx="3627001" cy="240322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b="0" kern="1200" dirty="0" err="1">
              <a:effectLst>
                <a:outerShdw blurRad="38100" dist="38100" dir="2700000" algn="tl">
                  <a:srgbClr val="000000">
                    <a:alpha val="43137"/>
                  </a:srgbClr>
                </a:outerShdw>
              </a:effectLst>
            </a:rPr>
            <a:t>Individualios</a:t>
          </a:r>
          <a:r>
            <a:rPr lang="en-GB" sz="2400" b="0" kern="1200" dirty="0">
              <a:effectLst>
                <a:outerShdw blurRad="38100" dist="38100" dir="2700000" algn="tl">
                  <a:srgbClr val="000000">
                    <a:alpha val="43137"/>
                  </a:srgbClr>
                </a:outerShdw>
              </a:effectLst>
            </a:rPr>
            <a:t> </a:t>
          </a:r>
          <a:r>
            <a:rPr lang="en-GB" sz="2400" b="0" kern="1200" dirty="0" err="1">
              <a:effectLst>
                <a:outerShdw blurRad="38100" dist="38100" dir="2700000" algn="tl">
                  <a:srgbClr val="000000">
                    <a:alpha val="43137"/>
                  </a:srgbClr>
                </a:outerShdw>
              </a:effectLst>
            </a:rPr>
            <a:t>aukos</a:t>
          </a:r>
          <a:endParaRPr lang="en-ZA" sz="2400" b="0" kern="1200" dirty="0">
            <a:effectLst>
              <a:outerShdw blurRad="38100" dist="38100" dir="2700000" algn="tl">
                <a:srgbClr val="000000">
                  <a:alpha val="43137"/>
                </a:srgbClr>
              </a:outerShdw>
            </a:effectLst>
          </a:endParaRPr>
        </a:p>
        <a:p>
          <a:pPr marL="228600" lvl="1" indent="-228600" algn="l" defTabSz="1066800">
            <a:lnSpc>
              <a:spcPct val="90000"/>
            </a:lnSpc>
            <a:spcBef>
              <a:spcPct val="0"/>
            </a:spcBef>
            <a:spcAft>
              <a:spcPct val="15000"/>
            </a:spcAft>
            <a:buChar char="•"/>
          </a:pPr>
          <a:r>
            <a:rPr lang="lt-LT" sz="2400" kern="1200" dirty="0"/>
            <a:t>Aukojimas internetu
Mėnesinė dovana
Lėšų rinkimas iš kolegų į kolegas
Pagrindiniai rėmėjai</a:t>
          </a:r>
          <a:endParaRPr lang="en-ZA" sz="2400" kern="1200" dirty="0"/>
        </a:p>
      </dsp:txBody>
      <dsp:txXfrm>
        <a:off x="2788" y="403227"/>
        <a:ext cx="3627001" cy="2403224"/>
      </dsp:txXfrm>
    </dsp:sp>
    <dsp:sp modelId="{C1B0457E-316D-4378-BCA3-6A2D4086E0E0}">
      <dsp:nvSpPr>
        <dsp:cNvPr id="0" name=""/>
        <dsp:cNvSpPr/>
      </dsp:nvSpPr>
      <dsp:spPr>
        <a:xfrm>
          <a:off x="3987792" y="1000688"/>
          <a:ext cx="2064675" cy="12083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Rėmėjai</a:t>
          </a:r>
          <a:endPar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endParaRPr>
        </a:p>
      </dsp:txBody>
      <dsp:txXfrm>
        <a:off x="3987792" y="1000688"/>
        <a:ext cx="2064675" cy="1208303"/>
      </dsp:txXfrm>
    </dsp:sp>
    <dsp:sp modelId="{22620518-6D42-4C00-ACA6-1E6541209537}">
      <dsp:nvSpPr>
        <dsp:cNvPr id="0" name=""/>
        <dsp:cNvSpPr/>
      </dsp:nvSpPr>
      <dsp:spPr>
        <a:xfrm>
          <a:off x="6410471" y="1010375"/>
          <a:ext cx="1911987" cy="118892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Dotacijos</a:t>
          </a:r>
          <a:endPar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endParaRPr>
        </a:p>
      </dsp:txBody>
      <dsp:txXfrm>
        <a:off x="6410471" y="1010375"/>
        <a:ext cx="1911987" cy="1188928"/>
      </dsp:txXfrm>
    </dsp:sp>
    <dsp:sp modelId="{B6AE99D0-9381-4257-9F77-A059CFED5455}">
      <dsp:nvSpPr>
        <dsp:cNvPr id="0" name=""/>
        <dsp:cNvSpPr/>
      </dsp:nvSpPr>
      <dsp:spPr>
        <a:xfrm>
          <a:off x="8680461" y="1010375"/>
          <a:ext cx="1911987" cy="118892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0"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Renginiai</a:t>
          </a:r>
          <a:endPar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endParaRPr>
        </a:p>
      </dsp:txBody>
      <dsp:txXfrm>
        <a:off x="8680461" y="1010375"/>
        <a:ext cx="1911987" cy="1188928"/>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6/21/23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46</a:t>
            </a:fld>
            <a:endParaRPr lang="en-US"/>
          </a:p>
        </p:txBody>
      </p:sp>
    </p:spTree>
    <p:extLst>
      <p:ext uri="{BB962C8B-B14F-4D97-AF65-F5344CB8AC3E}">
        <p14:creationId xmlns:p14="http://schemas.microsoft.com/office/powerpoint/2010/main" val="308998125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88847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17579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9782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525843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598859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35688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37425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42746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50150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282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47</a:t>
            </a:fld>
            <a:endParaRPr lang="en-US"/>
          </a:p>
        </p:txBody>
      </p:sp>
    </p:spTree>
    <p:extLst>
      <p:ext uri="{BB962C8B-B14F-4D97-AF65-F5344CB8AC3E}">
        <p14:creationId xmlns:p14="http://schemas.microsoft.com/office/powerpoint/2010/main" val="178737164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652061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85668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10940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88008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40747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609870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36948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85622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68964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280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48</a:t>
            </a:fld>
            <a:endParaRPr lang="en-US"/>
          </a:p>
        </p:txBody>
      </p:sp>
    </p:spTree>
    <p:extLst>
      <p:ext uri="{BB962C8B-B14F-4D97-AF65-F5344CB8AC3E}">
        <p14:creationId xmlns:p14="http://schemas.microsoft.com/office/powerpoint/2010/main" val="239371298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11317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387214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519082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86446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228859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60912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06929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376552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89730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160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49</a:t>
            </a:fld>
            <a:endParaRPr lang="en-US"/>
          </a:p>
        </p:txBody>
      </p:sp>
    </p:spTree>
    <p:extLst>
      <p:ext uri="{BB962C8B-B14F-4D97-AF65-F5344CB8AC3E}">
        <p14:creationId xmlns:p14="http://schemas.microsoft.com/office/powerpoint/2010/main" val="359387900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25619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00983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474146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47956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76304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03430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760471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62494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603441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468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50</a:t>
            </a:fld>
            <a:endParaRPr lang="en-US"/>
          </a:p>
        </p:txBody>
      </p:sp>
    </p:spTree>
    <p:extLst>
      <p:ext uri="{BB962C8B-B14F-4D97-AF65-F5344CB8AC3E}">
        <p14:creationId xmlns:p14="http://schemas.microsoft.com/office/powerpoint/2010/main" val="111877315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08365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367615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93529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99018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885104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99826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69018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04159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06874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398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51</a:t>
            </a:fld>
            <a:endParaRPr lang="en-US"/>
          </a:p>
        </p:txBody>
      </p:sp>
    </p:spTree>
    <p:extLst>
      <p:ext uri="{BB962C8B-B14F-4D97-AF65-F5344CB8AC3E}">
        <p14:creationId xmlns:p14="http://schemas.microsoft.com/office/powerpoint/2010/main" val="325765885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405097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2887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776786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54046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870579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897276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91006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153952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47320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2946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52</a:t>
            </a:fld>
            <a:endParaRPr lang="en-US"/>
          </a:p>
        </p:txBody>
      </p:sp>
    </p:spTree>
    <p:extLst>
      <p:ext uri="{BB962C8B-B14F-4D97-AF65-F5344CB8AC3E}">
        <p14:creationId xmlns:p14="http://schemas.microsoft.com/office/powerpoint/2010/main" val="344113650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18675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63445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18434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55973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33236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22097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26093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04550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11569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465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53</a:t>
            </a:fld>
            <a:endParaRPr lang="en-US"/>
          </a:p>
        </p:txBody>
      </p:sp>
    </p:spTree>
    <p:extLst>
      <p:ext uri="{BB962C8B-B14F-4D97-AF65-F5344CB8AC3E}">
        <p14:creationId xmlns:p14="http://schemas.microsoft.com/office/powerpoint/2010/main" val="259777353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913297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13165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222</a:t>
            </a:fld>
            <a:endParaRPr lang="en-US"/>
          </a:p>
        </p:txBody>
      </p:sp>
    </p:spTree>
    <p:extLst>
      <p:ext uri="{BB962C8B-B14F-4D97-AF65-F5344CB8AC3E}">
        <p14:creationId xmlns:p14="http://schemas.microsoft.com/office/powerpoint/2010/main" val="717219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54</a:t>
            </a:fld>
            <a:endParaRPr lang="en-US"/>
          </a:p>
        </p:txBody>
      </p:sp>
    </p:spTree>
    <p:extLst>
      <p:ext uri="{BB962C8B-B14F-4D97-AF65-F5344CB8AC3E}">
        <p14:creationId xmlns:p14="http://schemas.microsoft.com/office/powerpoint/2010/main" val="2045158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55</a:t>
            </a:fld>
            <a:endParaRPr lang="en-US"/>
          </a:p>
        </p:txBody>
      </p:sp>
    </p:spTree>
    <p:extLst>
      <p:ext uri="{BB962C8B-B14F-4D97-AF65-F5344CB8AC3E}">
        <p14:creationId xmlns:p14="http://schemas.microsoft.com/office/powerpoint/2010/main" val="3929002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6468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852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9738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531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311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9889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412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40317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13900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79359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584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35151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1080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4101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7384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698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4803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7122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6709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2361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3519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129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26</a:t>
            </a:fld>
            <a:endParaRPr lang="en-US"/>
          </a:p>
        </p:txBody>
      </p:sp>
    </p:spTree>
    <p:extLst>
      <p:ext uri="{BB962C8B-B14F-4D97-AF65-F5344CB8AC3E}">
        <p14:creationId xmlns:p14="http://schemas.microsoft.com/office/powerpoint/2010/main" val="35313729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6584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0612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89271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74164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59985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092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9194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766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0305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123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27</a:t>
            </a:fld>
            <a:endParaRPr lang="en-US"/>
          </a:p>
        </p:txBody>
      </p:sp>
    </p:spTree>
    <p:extLst>
      <p:ext uri="{BB962C8B-B14F-4D97-AF65-F5344CB8AC3E}">
        <p14:creationId xmlns:p14="http://schemas.microsoft.com/office/powerpoint/2010/main" val="22468589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1048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79408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05468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3104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4973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5770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1403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1516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65901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420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41</a:t>
            </a:fld>
            <a:endParaRPr lang="en-US"/>
          </a:p>
        </p:txBody>
      </p:sp>
    </p:spTree>
    <p:extLst>
      <p:ext uri="{BB962C8B-B14F-4D97-AF65-F5344CB8AC3E}">
        <p14:creationId xmlns:p14="http://schemas.microsoft.com/office/powerpoint/2010/main" val="23852504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50194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96013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1281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3921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85687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9865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2494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9868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4415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903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42</a:t>
            </a:fld>
            <a:endParaRPr lang="en-US"/>
          </a:p>
        </p:txBody>
      </p:sp>
    </p:spTree>
    <p:extLst>
      <p:ext uri="{BB962C8B-B14F-4D97-AF65-F5344CB8AC3E}">
        <p14:creationId xmlns:p14="http://schemas.microsoft.com/office/powerpoint/2010/main" val="22393044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70374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3968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020983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30710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13222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2474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2582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566703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02359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615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43</a:t>
            </a:fld>
            <a:endParaRPr lang="en-US"/>
          </a:p>
        </p:txBody>
      </p:sp>
    </p:spTree>
    <p:extLst>
      <p:ext uri="{BB962C8B-B14F-4D97-AF65-F5344CB8AC3E}">
        <p14:creationId xmlns:p14="http://schemas.microsoft.com/office/powerpoint/2010/main" val="17020927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3051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342927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463690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700135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23528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508627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79899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33936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79600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116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45</a:t>
            </a:fld>
            <a:endParaRPr lang="en-US"/>
          </a:p>
        </p:txBody>
      </p:sp>
    </p:spTree>
    <p:extLst>
      <p:ext uri="{BB962C8B-B14F-4D97-AF65-F5344CB8AC3E}">
        <p14:creationId xmlns:p14="http://schemas.microsoft.com/office/powerpoint/2010/main" val="32188930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529797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489922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44009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69014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116890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404334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77754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14513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75318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213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D0D6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rgbClr val="000000"/>
                </a:solidFill>
                <a:effectLst/>
                <a:latin typeface="+mn-lt"/>
                <a:ea typeface="+mn-ea"/>
                <a:cs typeface="+mn-cs"/>
                <a:sym typeface="Quattrocento Sans"/>
              </a:rPr>
              <a:t>FONT TYPEFACE &amp; SIZE</a:t>
            </a:r>
            <a:endParaRPr lang="en-IE" sz="3600" baseline="0" dirty="0">
              <a:solidFill>
                <a:srgbClr val="000000"/>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rgbClr val="000000"/>
                </a:solidFill>
                <a:effectLst/>
                <a:latin typeface="+mn-lt"/>
                <a:ea typeface="+mn-ea"/>
                <a:cs typeface="+mn-cs"/>
              </a:rPr>
              <a:t>PLEASE</a:t>
            </a:r>
            <a:r>
              <a:rPr lang="en-IE" sz="3000" b="0" i="0" u="none" strike="noStrike" kern="1200" baseline="0" dirty="0">
                <a:solidFill>
                  <a:srgbClr val="000000"/>
                </a:solidFill>
                <a:effectLst/>
                <a:latin typeface="+mn-lt"/>
                <a:ea typeface="+mn-ea"/>
                <a:cs typeface="+mn-cs"/>
              </a:rPr>
              <a:t> ENSURE TO KEEP FONTS AS PER THE LAYOUT</a:t>
            </a:r>
            <a:endParaRPr lang="en-IE" sz="3000" b="0" i="0" u="none" strike="noStrike" kern="1200" dirty="0">
              <a:solidFill>
                <a:srgbClr val="000000"/>
              </a:solidFill>
              <a:effectLst/>
              <a:latin typeface="+mn-lt"/>
              <a:ea typeface="+mn-ea"/>
              <a:cs typeface="+mn-cs"/>
            </a:endParaRPr>
          </a:p>
          <a:p>
            <a:pPr fontAlgn="base"/>
            <a:endParaRPr lang="en-IE" sz="3000" b="0" i="0" u="none" strike="noStrike" kern="1200" dirty="0">
              <a:solidFill>
                <a:srgbClr val="000000"/>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rgbClr val="000000"/>
                </a:solidFill>
                <a:effectLst/>
                <a:latin typeface="+mn-lt"/>
                <a:ea typeface="+mn-ea"/>
                <a:cs typeface="+mn-cs"/>
              </a:rPr>
              <a:t>48 point </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Divider</a:t>
            </a:r>
            <a:r>
              <a:rPr lang="en-IE" sz="3000" b="0" i="0" u="none" strike="noStrike" kern="1200" baseline="0" dirty="0">
                <a:solidFill>
                  <a:srgbClr val="000000"/>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rgbClr val="000000"/>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36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30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	</a:t>
            </a:r>
            <a:r>
              <a:rPr lang="en-IE" sz="3000" b="0" i="0" u="none" strike="noStrike" kern="1200" baseline="0" dirty="0">
                <a:solidFill>
                  <a:srgbClr val="000000"/>
                </a:solidFill>
                <a:effectLst/>
                <a:latin typeface="+mn-lt"/>
                <a:ea typeface="+mn-ea"/>
                <a:cs typeface="+mn-cs"/>
              </a:rPr>
              <a:t>       </a:t>
            </a:r>
            <a:r>
              <a:rPr lang="en-IE" sz="3000" b="0" i="0" u="none" strike="noStrike" kern="1200" dirty="0">
                <a:solidFill>
                  <a:srgbClr val="000000"/>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24 point</a:t>
            </a:r>
            <a:r>
              <a:rPr lang="en-IE" sz="3000" b="0" i="0" u="none" strike="noStrike" kern="1200" baseline="0" dirty="0">
                <a:solidFill>
                  <a:srgbClr val="000000"/>
                </a:solidFill>
                <a:effectLst/>
                <a:latin typeface="+mn-lt"/>
                <a:ea typeface="+mn-ea"/>
                <a:cs typeface="+mn-cs"/>
              </a:rPr>
              <a:t>  -  </a:t>
            </a:r>
            <a:r>
              <a:rPr lang="en-IE" sz="3000" b="0" i="0" u="none" strike="noStrike" kern="1200" baseline="0" dirty="0">
                <a:solidFill>
                  <a:srgbClr val="000000"/>
                </a:solidFill>
                <a:effectLst/>
                <a:latin typeface="+mn-lt"/>
                <a:ea typeface="Quattrocento Sans"/>
                <a:cs typeface="Quattrocento Sans"/>
                <a:sym typeface="Quattrocento Sans"/>
              </a:rPr>
              <a:t>Main </a:t>
            </a:r>
            <a:r>
              <a:rPr lang="en-IE" sz="3000" b="0" i="0" u="none" strike="noStrike" kern="1200" dirty="0">
                <a:solidFill>
                  <a:srgbClr val="000000"/>
                </a:solidFill>
                <a:effectLst/>
                <a:latin typeface="+mn-lt"/>
                <a:ea typeface="+mn-ea"/>
                <a:cs typeface="+mn-cs"/>
              </a:rPr>
              <a:t>Text Body </a:t>
            </a:r>
            <a:endParaRPr lang="en-US" sz="3000" dirty="0">
              <a:solidFill>
                <a:srgbClr val="000000"/>
              </a:solidFill>
            </a:endParaRPr>
          </a:p>
          <a:p>
            <a:pPr fontAlgn="base"/>
            <a:endParaRPr lang="en-IE" sz="3000" b="0" i="0" u="none" strike="noStrike" kern="1200" dirty="0">
              <a:solidFill>
                <a:srgbClr val="000000"/>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rgbClr val="000000"/>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rgbClr val="000000"/>
                </a:solidFill>
                <a:effectLst/>
                <a:latin typeface="+mn-lt"/>
                <a:ea typeface="+mn-ea"/>
                <a:cs typeface="+mn-cs"/>
                <a:sym typeface="Quattrocento Sans"/>
              </a:rPr>
              <a:t>Leader SEEDS </a:t>
            </a:r>
            <a:r>
              <a:rPr lang="en-IE" sz="2400" b="0" i="0" u="none" strike="noStrike" kern="1200" baseline="0" dirty="0">
                <a:solidFill>
                  <a:srgbClr val="000000"/>
                </a:solidFill>
                <a:effectLst/>
                <a:latin typeface="+mn-lt"/>
                <a:ea typeface="+mn-ea"/>
                <a:cs typeface="+mn-cs"/>
                <a:sym typeface="Quattrocento Sans"/>
              </a:rPr>
              <a:t>PowerPoint is</a:t>
            </a:r>
            <a:r>
              <a:rPr lang="is-IS" sz="2400" b="0" i="0" u="none" strike="noStrike" kern="1200" baseline="0" dirty="0">
                <a:solidFill>
                  <a:srgbClr val="000000"/>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rgbClr val="000000"/>
              </a:solidFill>
              <a:effectLst/>
              <a:latin typeface="+mn-lt"/>
              <a:ea typeface="+mn-ea"/>
              <a:cs typeface="+mn-cs"/>
              <a:sym typeface="Quattrocento Sans"/>
            </a:endParaRPr>
          </a:p>
          <a:p>
            <a:pPr fontAlgn="base"/>
            <a:endParaRPr lang="en-IE" sz="2400" b="0" i="0" u="none" strike="noStrike" kern="1200" baseline="0" dirty="0">
              <a:solidFill>
                <a:srgbClr val="000000"/>
              </a:solidFill>
              <a:effectLst/>
              <a:latin typeface="+mn-lt"/>
              <a:ea typeface="+mn-ea"/>
              <a:cs typeface="+mn-cs"/>
              <a:sym typeface="Quattrocento Sans"/>
            </a:endParaRPr>
          </a:p>
          <a:p>
            <a:pPr fontAlgn="base"/>
            <a:r>
              <a:rPr lang="en-IE" sz="3600" b="1" i="1" baseline="0" dirty="0">
                <a:solidFill>
                  <a:srgbClr val="000000"/>
                </a:solidFill>
                <a:latin typeface="+mn-lt"/>
                <a:ea typeface="Quattrocento Sans"/>
                <a:cs typeface="Quattrocento Sans"/>
                <a:sym typeface="Quattrocento Sans"/>
              </a:rPr>
              <a:t>Calibri</a:t>
            </a:r>
            <a:endParaRPr lang="en-IE" sz="3600" baseline="0" dirty="0">
              <a:solidFill>
                <a:srgbClr val="000000"/>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rgbClr val="000000"/>
                </a:solidFill>
                <a:effectLst/>
                <a:latin typeface="+mn-lt"/>
                <a:ea typeface="+mn-ea"/>
                <a:cs typeface="+mn-cs"/>
              </a:rPr>
              <a:t>*** </a:t>
            </a:r>
            <a:r>
              <a:rPr lang="en-IE" sz="2400" b="1" kern="1200" dirty="0">
                <a:solidFill>
                  <a:srgbClr val="000000"/>
                </a:solidFill>
                <a:effectLst/>
                <a:latin typeface="+mn-lt"/>
                <a:ea typeface="+mn-ea"/>
                <a:cs typeface="+mn-cs"/>
              </a:rPr>
              <a:t>PLEASE DELETE THIS INSTRUCTION SLIDE BEFORE PRESENTING FINAL PRESENTATION </a:t>
            </a:r>
            <a:r>
              <a:rPr lang="en-IE" sz="2400" kern="1200" dirty="0">
                <a:solidFill>
                  <a:srgbClr val="000000"/>
                </a:solidFill>
                <a:effectLst/>
                <a:latin typeface="+mn-lt"/>
                <a:ea typeface="+mn-ea"/>
                <a:cs typeface="+mn-cs"/>
              </a:rPr>
              <a:t>*** </a:t>
            </a:r>
            <a:endParaRPr lang="en-US" sz="2400" kern="1200" dirty="0">
              <a:solidFill>
                <a:srgbClr val="000000"/>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036428" y="-2380550"/>
            <a:ext cx="6146707"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AE0D2"/>
          </a:solidFill>
          <a:ln w="24491" cap="flat">
            <a:noFill/>
            <a:prstDash val="solid"/>
            <a:miter/>
          </a:ln>
        </p:spPr>
        <p:txBody>
          <a:bodyPr wrap="square" rtlCol="0" anchor="ctr">
            <a:noAutofit/>
          </a:bodyPr>
          <a:lstStyle/>
          <a:p>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rgbClr val="000000"/>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rgbClr val="000000"/>
                </a:solidFill>
                <a:latin typeface="+mn-lt"/>
              </a:defRPr>
            </a:lvl1pPr>
          </a:lstStyle>
          <a:p>
            <a:pPr lvl="0"/>
            <a:r>
              <a:rPr lang="en-US" dirty="0"/>
              <a:t>01</a:t>
            </a:r>
          </a:p>
        </p:txBody>
      </p:sp>
      <p:pic>
        <p:nvPicPr>
          <p:cNvPr id="44" name="Picture 43">
            <a:extLst>
              <a:ext uri="{FF2B5EF4-FFF2-40B4-BE49-F238E27FC236}">
                <a16:creationId xmlns:a16="http://schemas.microsoft.com/office/drawing/2014/main" id="{AB8B6C1E-4A8E-6298-C7AB-20B9FB1E66E9}"/>
              </a:ext>
            </a:extLst>
          </p:cNvPr>
          <p:cNvPicPr>
            <a:picLocks noChangeAspect="1"/>
          </p:cNvPicPr>
          <p:nvPr userDrawn="1"/>
        </p:nvPicPr>
        <p:blipFill rotWithShape="1">
          <a:blip r:embed="rId2"/>
          <a:srcRect l="52584" t="30583" r="10722" b="33364"/>
          <a:stretch/>
        </p:blipFill>
        <p:spPr>
          <a:xfrm>
            <a:off x="292977" y="3429000"/>
            <a:ext cx="2996920" cy="2944648"/>
          </a:xfrm>
          <a:prstGeom prst="rect">
            <a:avLst/>
          </a:prstGeom>
        </p:spPr>
      </p:pic>
    </p:spTree>
    <p:extLst>
      <p:ext uri="{BB962C8B-B14F-4D97-AF65-F5344CB8AC3E}">
        <p14:creationId xmlns:p14="http://schemas.microsoft.com/office/powerpoint/2010/main" val="220412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028507"/>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201447"/>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0013" y="130886"/>
            <a:ext cx="3821987" cy="5978288"/>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9119231" y="1080299"/>
            <a:ext cx="2281593" cy="4048579"/>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4108775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41" name="Freeform 140">
            <a:extLst>
              <a:ext uri="{FF2B5EF4-FFF2-40B4-BE49-F238E27FC236}">
                <a16:creationId xmlns:a16="http://schemas.microsoft.com/office/drawing/2014/main" id="{2EBA44FF-91D5-9C66-972E-47D379BB3EC5}"/>
              </a:ext>
            </a:extLst>
          </p:cNvPr>
          <p:cNvSpPr/>
          <p:nvPr userDrawn="1"/>
        </p:nvSpPr>
        <p:spPr>
          <a:xfrm>
            <a:off x="3929244" y="485453"/>
            <a:ext cx="8011997" cy="5260027"/>
          </a:xfrm>
          <a:custGeom>
            <a:avLst/>
            <a:gdLst>
              <a:gd name="connsiteX0" fmla="*/ 0 w 8011997"/>
              <a:gd name="connsiteY0" fmla="*/ 0 h 5260027"/>
              <a:gd name="connsiteX1" fmla="*/ 5470419 w 8011997"/>
              <a:gd name="connsiteY1" fmla="*/ 0 h 5260027"/>
              <a:gd name="connsiteX2" fmla="*/ 5494683 w 8011997"/>
              <a:gd name="connsiteY2" fmla="*/ 1082 h 5260027"/>
              <a:gd name="connsiteX3" fmla="*/ 6860542 w 8011997"/>
              <a:gd name="connsiteY3" fmla="*/ 1082 h 5260027"/>
              <a:gd name="connsiteX4" fmla="*/ 8011997 w 8011997"/>
              <a:gd name="connsiteY4" fmla="*/ 1019288 h 5260027"/>
              <a:gd name="connsiteX5" fmla="*/ 8011997 w 8011997"/>
              <a:gd name="connsiteY5" fmla="*/ 5260027 h 5260027"/>
              <a:gd name="connsiteX6" fmla="*/ 3080946 w 8011997"/>
              <a:gd name="connsiteY6" fmla="*/ 5260027 h 5260027"/>
              <a:gd name="connsiteX7" fmla="*/ 3056743 w 8011997"/>
              <a:gd name="connsiteY7" fmla="*/ 5258945 h 5260027"/>
              <a:gd name="connsiteX8" fmla="*/ 1690823 w 8011997"/>
              <a:gd name="connsiteY8" fmla="*/ 5258945 h 5260027"/>
              <a:gd name="connsiteX9" fmla="*/ 0 w 8011997"/>
              <a:gd name="connsiteY9" fmla="*/ 3763790 h 526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997" h="5260027">
                <a:moveTo>
                  <a:pt x="0" y="0"/>
                </a:moveTo>
                <a:lnTo>
                  <a:pt x="5470419" y="0"/>
                </a:lnTo>
                <a:lnTo>
                  <a:pt x="5494683" y="1082"/>
                </a:lnTo>
                <a:lnTo>
                  <a:pt x="6860542" y="1082"/>
                </a:lnTo>
                <a:cubicBezTo>
                  <a:pt x="7496874" y="1082"/>
                  <a:pt x="8011997" y="456595"/>
                  <a:pt x="8011997" y="1019288"/>
                </a:cubicBezTo>
                <a:lnTo>
                  <a:pt x="8011997" y="5260027"/>
                </a:lnTo>
                <a:lnTo>
                  <a:pt x="3080946" y="5260027"/>
                </a:lnTo>
                <a:lnTo>
                  <a:pt x="3056743" y="5258945"/>
                </a:lnTo>
                <a:lnTo>
                  <a:pt x="1690823" y="5258945"/>
                </a:lnTo>
                <a:cubicBezTo>
                  <a:pt x="757537" y="5258945"/>
                  <a:pt x="0" y="4589073"/>
                  <a:pt x="0" y="3763790"/>
                </a:cubicBez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7" name="Freeform 36">
            <a:extLst>
              <a:ext uri="{FF2B5EF4-FFF2-40B4-BE49-F238E27FC236}">
                <a16:creationId xmlns:a16="http://schemas.microsoft.com/office/drawing/2014/main" id="{B66C74BC-9567-9849-8573-F27A29B72F69}"/>
              </a:ext>
            </a:extLst>
          </p:cNvPr>
          <p:cNvSpPr/>
          <p:nvPr userDrawn="1"/>
        </p:nvSpPr>
        <p:spPr>
          <a:xfrm>
            <a:off x="3228000" y="2178786"/>
            <a:ext cx="8964000" cy="144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262757" y="3684778"/>
            <a:ext cx="3195486" cy="731140"/>
          </a:xfrm>
          <a:prstGeom prst="rect">
            <a:avLst/>
          </a:prstGeom>
        </p:spPr>
        <p:txBody>
          <a:bodyPr anchor="ctr">
            <a:normAutofit/>
          </a:bodyPr>
          <a:lstStyle>
            <a:lvl1pPr marL="0" indent="0" algn="r">
              <a:buNone/>
              <a:defRPr sz="2800" baseline="0">
                <a:solidFill>
                  <a:srgbClr val="000000"/>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262757" y="2875202"/>
            <a:ext cx="3195485" cy="837258"/>
          </a:xfrm>
          <a:prstGeom prst="rect">
            <a:avLst/>
          </a:prstGeom>
        </p:spPr>
        <p:txBody>
          <a:bodyPr anchor="ctr">
            <a:normAutofit/>
          </a:bodyPr>
          <a:lstStyle>
            <a:lvl1pPr marL="0" indent="0" algn="ctr">
              <a:buNone/>
              <a:defRPr sz="5000" baseline="0">
                <a:solidFill>
                  <a:srgbClr val="000000"/>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456007" y="5907510"/>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37" name="Picture 136">
            <a:extLst>
              <a:ext uri="{FF2B5EF4-FFF2-40B4-BE49-F238E27FC236}">
                <a16:creationId xmlns:a16="http://schemas.microsoft.com/office/drawing/2014/main" id="{157F5430-83EA-A52A-8825-6D8CF03D3F17}"/>
              </a:ext>
            </a:extLst>
          </p:cNvPr>
          <p:cNvPicPr>
            <a:picLocks noChangeAspect="1"/>
          </p:cNvPicPr>
          <p:nvPr userDrawn="1"/>
        </p:nvPicPr>
        <p:blipFill rotWithShape="1">
          <a:blip r:embed="rId3"/>
          <a:srcRect l="52584" t="30583" r="10722" b="33364"/>
          <a:stretch/>
        </p:blipFill>
        <p:spPr>
          <a:xfrm>
            <a:off x="472216" y="485453"/>
            <a:ext cx="2996920" cy="2944648"/>
          </a:xfrm>
          <a:prstGeom prst="rect">
            <a:avLst/>
          </a:prstGeom>
        </p:spPr>
      </p:pic>
      <p:sp>
        <p:nvSpPr>
          <p:cNvPr id="144" name="Freeform 143">
            <a:extLst>
              <a:ext uri="{FF2B5EF4-FFF2-40B4-BE49-F238E27FC236}">
                <a16:creationId xmlns:a16="http://schemas.microsoft.com/office/drawing/2014/main" id="{DF9027E3-349A-F107-EB73-B10BB0BC99E7}"/>
              </a:ext>
            </a:extLst>
          </p:cNvPr>
          <p:cNvSpPr/>
          <p:nvPr userDrawn="1"/>
        </p:nvSpPr>
        <p:spPr>
          <a:xfrm>
            <a:off x="-74645" y="5349180"/>
            <a:ext cx="6101044" cy="727928"/>
          </a:xfrm>
          <a:custGeom>
            <a:avLst/>
            <a:gdLst>
              <a:gd name="connsiteX0" fmla="*/ 0 w 6101044"/>
              <a:gd name="connsiteY0" fmla="*/ 0 h 727928"/>
              <a:gd name="connsiteX1" fmla="*/ 1235526 w 6101044"/>
              <a:gd name="connsiteY1" fmla="*/ 0 h 727928"/>
              <a:gd name="connsiteX2" fmla="*/ 4471731 w 6101044"/>
              <a:gd name="connsiteY2" fmla="*/ 0 h 727928"/>
              <a:gd name="connsiteX3" fmla="*/ 5707257 w 6101044"/>
              <a:gd name="connsiteY3" fmla="*/ 0 h 727928"/>
              <a:gd name="connsiteX4" fmla="*/ 6101044 w 6101044"/>
              <a:gd name="connsiteY4" fmla="*/ 393878 h 727928"/>
              <a:gd name="connsiteX5" fmla="*/ 6101044 w 6101044"/>
              <a:gd name="connsiteY5" fmla="*/ 727928 h 727928"/>
              <a:gd name="connsiteX6" fmla="*/ 4865518 w 6101044"/>
              <a:gd name="connsiteY6" fmla="*/ 727928 h 727928"/>
              <a:gd name="connsiteX7" fmla="*/ 1235526 w 6101044"/>
              <a:gd name="connsiteY7" fmla="*/ 727928 h 727928"/>
              <a:gd name="connsiteX8" fmla="*/ 0 w 6101044"/>
              <a:gd name="connsiteY8" fmla="*/ 727928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1044" h="727928">
                <a:moveTo>
                  <a:pt x="0" y="0"/>
                </a:moveTo>
                <a:lnTo>
                  <a:pt x="1235526" y="0"/>
                </a:lnTo>
                <a:lnTo>
                  <a:pt x="4471731" y="0"/>
                </a:lnTo>
                <a:lnTo>
                  <a:pt x="5707257" y="0"/>
                </a:lnTo>
                <a:cubicBezTo>
                  <a:pt x="5924090" y="0"/>
                  <a:pt x="6101044" y="176996"/>
                  <a:pt x="6101044" y="393878"/>
                </a:cubicBezTo>
                <a:lnTo>
                  <a:pt x="6101044" y="727928"/>
                </a:lnTo>
                <a:lnTo>
                  <a:pt x="4865518" y="727928"/>
                </a:lnTo>
                <a:lnTo>
                  <a:pt x="1235526" y="727928"/>
                </a:lnTo>
                <a:lnTo>
                  <a:pt x="0" y="727928"/>
                </a:lnTo>
                <a:close/>
              </a:path>
            </a:pathLst>
          </a:custGeom>
          <a:solidFill>
            <a:srgbClr val="AABC99"/>
          </a:solidFill>
          <a:ln w="24491" cap="flat">
            <a:noFill/>
            <a:prstDash val="solid"/>
            <a:miter/>
          </a:ln>
        </p:spPr>
        <p:txBody>
          <a:bodyPr wrap="square" rtlCol="0" anchor="ctr">
            <a:noAutofit/>
          </a:bodyPr>
          <a:lstStyle/>
          <a:p>
            <a:endParaRPr lang="en-US"/>
          </a:p>
        </p:txBody>
      </p:sp>
      <p:sp>
        <p:nvSpPr>
          <p:cNvPr id="145" name="Text Placeholder 23">
            <a:extLst>
              <a:ext uri="{FF2B5EF4-FFF2-40B4-BE49-F238E27FC236}">
                <a16:creationId xmlns:a16="http://schemas.microsoft.com/office/drawing/2014/main" id="{E1A45750-3D1A-AB46-DB44-8DDC0F9D8161}"/>
              </a:ext>
            </a:extLst>
          </p:cNvPr>
          <p:cNvSpPr>
            <a:spLocks noGrp="1"/>
          </p:cNvSpPr>
          <p:nvPr>
            <p:ph type="body" sz="quarter" idx="28" hasCustomPrompt="1"/>
          </p:nvPr>
        </p:nvSpPr>
        <p:spPr>
          <a:xfrm>
            <a:off x="700266" y="5330420"/>
            <a:ext cx="6101044" cy="720752"/>
          </a:xfrm>
          <a:prstGeom prst="rect">
            <a:avLst/>
          </a:prstGeom>
          <a:noFill/>
        </p:spPr>
        <p:txBody>
          <a:bodyPr anchor="ctr">
            <a:noAutofit/>
          </a:bodyPr>
          <a:lstStyle>
            <a:lvl1pPr marL="0" indent="0" algn="l">
              <a:buNone/>
              <a:defRPr sz="3200" b="0" i="0">
                <a:solidFill>
                  <a:srgbClr val="000000"/>
                </a:solidFill>
                <a:latin typeface="+mn-lt"/>
              </a:defRPr>
            </a:lvl1pPr>
          </a:lstStyle>
          <a:p>
            <a:pPr lvl="0"/>
            <a:r>
              <a:rPr lang="en-US" dirty="0" err="1"/>
              <a:t>www.leaderseeds.eu</a:t>
            </a:r>
            <a:endParaRPr lang="en-US" dirty="0"/>
          </a:p>
        </p:txBody>
      </p:sp>
    </p:spTree>
    <p:extLst>
      <p:ext uri="{BB962C8B-B14F-4D97-AF65-F5344CB8AC3E}">
        <p14:creationId xmlns:p14="http://schemas.microsoft.com/office/powerpoint/2010/main" val="3097068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3468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408680" y="493314"/>
            <a:ext cx="11393619" cy="502537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153881" y="1962041"/>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153882" y="1339315"/>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8793206" y="5832305"/>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20" name="Freeform 119">
            <a:extLst>
              <a:ext uri="{FF2B5EF4-FFF2-40B4-BE49-F238E27FC236}">
                <a16:creationId xmlns:a16="http://schemas.microsoft.com/office/drawing/2014/main" id="{35EADD95-B6A0-FB25-A1F2-1CF538D7EEFC}"/>
              </a:ext>
            </a:extLst>
          </p:cNvPr>
          <p:cNvSpPr/>
          <p:nvPr userDrawn="1"/>
        </p:nvSpPr>
        <p:spPr>
          <a:xfrm>
            <a:off x="0" y="5216283"/>
            <a:ext cx="4865518" cy="727928"/>
          </a:xfrm>
          <a:custGeom>
            <a:avLst/>
            <a:gdLst>
              <a:gd name="connsiteX0" fmla="*/ 0 w 4865518"/>
              <a:gd name="connsiteY0" fmla="*/ 0 h 727928"/>
              <a:gd name="connsiteX1" fmla="*/ 4471731 w 4865518"/>
              <a:gd name="connsiteY1" fmla="*/ 0 h 727928"/>
              <a:gd name="connsiteX2" fmla="*/ 4865518 w 4865518"/>
              <a:gd name="connsiteY2" fmla="*/ 393878 h 727928"/>
              <a:gd name="connsiteX3" fmla="*/ 4865518 w 4865518"/>
              <a:gd name="connsiteY3" fmla="*/ 727928 h 727928"/>
              <a:gd name="connsiteX4" fmla="*/ 0 w 4865518"/>
              <a:gd name="connsiteY4" fmla="*/ 727928 h 727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5518" h="727928">
                <a:moveTo>
                  <a:pt x="0" y="0"/>
                </a:moveTo>
                <a:lnTo>
                  <a:pt x="4471731" y="0"/>
                </a:lnTo>
                <a:cubicBezTo>
                  <a:pt x="4688564" y="0"/>
                  <a:pt x="4865518" y="176996"/>
                  <a:pt x="4865518" y="393878"/>
                </a:cubicBezTo>
                <a:lnTo>
                  <a:pt x="4865518" y="727928"/>
                </a:lnTo>
                <a:lnTo>
                  <a:pt x="0" y="727928"/>
                </a:lnTo>
                <a:close/>
              </a:path>
            </a:pathLst>
          </a:custGeom>
          <a:solidFill>
            <a:srgbClr val="AABC99"/>
          </a:solidFill>
          <a:ln w="24491" cap="flat">
            <a:noFill/>
            <a:prstDash val="solid"/>
            <a:miter/>
          </a:ln>
        </p:spPr>
        <p:txBody>
          <a:bodyPr wrap="square" rtlCol="0" anchor="ctr">
            <a:noAutofit/>
          </a:bodyPr>
          <a:lstStyle/>
          <a:p>
            <a:endParaRPr lang="en-US"/>
          </a:p>
        </p:txBody>
      </p:sp>
      <p:sp>
        <p:nvSpPr>
          <p:cNvPr id="12" name="Freeform 11">
            <a:extLst>
              <a:ext uri="{FF2B5EF4-FFF2-40B4-BE49-F238E27FC236}">
                <a16:creationId xmlns:a16="http://schemas.microsoft.com/office/drawing/2014/main" id="{7EF5A9F7-2D0F-1843-87BF-E7567FE20AAF}"/>
              </a:ext>
            </a:extLst>
          </p:cNvPr>
          <p:cNvSpPr/>
          <p:nvPr userDrawn="1"/>
        </p:nvSpPr>
        <p:spPr>
          <a:xfrm>
            <a:off x="3698872" y="3195245"/>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pic>
        <p:nvPicPr>
          <p:cNvPr id="116" name="Picture 115">
            <a:extLst>
              <a:ext uri="{FF2B5EF4-FFF2-40B4-BE49-F238E27FC236}">
                <a16:creationId xmlns:a16="http://schemas.microsoft.com/office/drawing/2014/main" id="{CB2F1FC1-2B37-38B8-18DE-201527B00BC9}"/>
              </a:ext>
            </a:extLst>
          </p:cNvPr>
          <p:cNvPicPr>
            <a:picLocks noChangeAspect="1"/>
          </p:cNvPicPr>
          <p:nvPr userDrawn="1"/>
        </p:nvPicPr>
        <p:blipFill rotWithShape="1">
          <a:blip r:embed="rId3"/>
          <a:srcRect l="52584" t="30583" r="10722" b="33364"/>
          <a:stretch/>
        </p:blipFill>
        <p:spPr>
          <a:xfrm>
            <a:off x="941978" y="1626726"/>
            <a:ext cx="2996920" cy="2944648"/>
          </a:xfrm>
          <a:prstGeom prst="rect">
            <a:avLst/>
          </a:prstGeom>
        </p:spPr>
      </p:pic>
      <p:sp>
        <p:nvSpPr>
          <p:cNvPr id="119" name="Text Placeholder 23">
            <a:extLst>
              <a:ext uri="{FF2B5EF4-FFF2-40B4-BE49-F238E27FC236}">
                <a16:creationId xmlns:a16="http://schemas.microsoft.com/office/drawing/2014/main" id="{1F295F5E-FC93-F40B-AE42-0D4441EEE694}"/>
              </a:ext>
            </a:extLst>
          </p:cNvPr>
          <p:cNvSpPr>
            <a:spLocks noGrp="1"/>
          </p:cNvSpPr>
          <p:nvPr>
            <p:ph type="body" sz="quarter" idx="27" hasCustomPrompt="1"/>
          </p:nvPr>
        </p:nvSpPr>
        <p:spPr>
          <a:xfrm>
            <a:off x="598505" y="5197523"/>
            <a:ext cx="5041923" cy="720752"/>
          </a:xfrm>
          <a:prstGeom prst="rect">
            <a:avLst/>
          </a:prstGeom>
          <a:noFill/>
        </p:spPr>
        <p:txBody>
          <a:bodyPr anchor="ctr">
            <a:noAutofit/>
          </a:bodyPr>
          <a:lstStyle>
            <a:lvl1pPr marL="0" indent="0" algn="l">
              <a:buNone/>
              <a:defRPr sz="3200" b="0" i="0">
                <a:solidFill>
                  <a:srgbClr val="000000"/>
                </a:solidFill>
                <a:latin typeface="+mn-lt"/>
              </a:defRPr>
            </a:lvl1pPr>
          </a:lstStyle>
          <a:p>
            <a:pPr lvl="0"/>
            <a:r>
              <a:rPr lang="en-US" dirty="0" err="1"/>
              <a:t>www.leaderseeds.eu</a:t>
            </a:r>
            <a:endParaRPr lang="en-US" dirty="0"/>
          </a:p>
        </p:txBody>
      </p:sp>
    </p:spTree>
    <p:extLst>
      <p:ext uri="{BB962C8B-B14F-4D97-AF65-F5344CB8AC3E}">
        <p14:creationId xmlns:p14="http://schemas.microsoft.com/office/powerpoint/2010/main" val="4220865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0D6C5"/>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1" y="499794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rgbClr val="000000"/>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27BC3113-E3C6-5349-8D68-5760D4A8C23B}"/>
              </a:ext>
            </a:extLst>
          </p:cNvPr>
          <p:cNvSpPr/>
          <p:nvPr userDrawn="1"/>
        </p:nvSpPr>
        <p:spPr>
          <a:xfrm>
            <a:off x="938261" y="6028066"/>
            <a:ext cx="5784878" cy="59982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dirty="0">
                <a:solidFill>
                  <a:srgbClr val="000000"/>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spTree>
    <p:extLst>
      <p:ext uri="{BB962C8B-B14F-4D97-AF65-F5344CB8AC3E}">
        <p14:creationId xmlns:p14="http://schemas.microsoft.com/office/powerpoint/2010/main" val="2476502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w="3598" cap="flat">
            <a:noFill/>
            <a:prstDash val="solid"/>
            <a:miter/>
          </a:ln>
        </p:spPr>
        <p:txBody>
          <a:bodyPr rtlCol="0" anchor="ctr"/>
          <a:lstStyle/>
          <a:p>
            <a:endParaRPr lang="en-US" b="0" i="0" dirty="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986088"/>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241554"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890218" y="530871"/>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890219" y="1029584"/>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145683" y="701604"/>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43" name="Group 42">
            <a:extLst>
              <a:ext uri="{FF2B5EF4-FFF2-40B4-BE49-F238E27FC236}">
                <a16:creationId xmlns:a16="http://schemas.microsoft.com/office/drawing/2014/main" id="{6EE1E9FF-0316-EF43-9A90-1F3EEF56451C}"/>
              </a:ext>
            </a:extLst>
          </p:cNvPr>
          <p:cNvGrpSpPr/>
          <p:nvPr userDrawn="1"/>
        </p:nvGrpSpPr>
        <p:grpSpPr>
          <a:xfrm>
            <a:off x="4032086" y="405771"/>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32085" y="1684258"/>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47584" y="207221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890217" y="2454004"/>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890218" y="2952717"/>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145682" y="2624737"/>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02</a:t>
            </a:r>
          </a:p>
        </p:txBody>
      </p: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32085" y="2328904"/>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32084" y="3607391"/>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47583" y="3995346"/>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05715" y="4317801"/>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05716" y="4816514"/>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161180" y="4488534"/>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03</a:t>
            </a:r>
          </a:p>
        </p:txBody>
      </p: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47583" y="4192701"/>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47582" y="5471188"/>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63081" y="585914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454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096001" y="1452564"/>
            <a:ext cx="6096000" cy="4255968"/>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DAE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1900594"/>
            <a:ext cx="10595237" cy="399502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9" name="Text Box 5">
            <a:extLst>
              <a:ext uri="{FF2B5EF4-FFF2-40B4-BE49-F238E27FC236}">
                <a16:creationId xmlns:a16="http://schemas.microsoft.com/office/drawing/2014/main" id="{5CD5CEA4-6EC1-2A2C-ECAF-E26CB0218E99}"/>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dirty="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11" name="Straight Connector 10">
            <a:extLst>
              <a:ext uri="{FF2B5EF4-FFF2-40B4-BE49-F238E27FC236}">
                <a16:creationId xmlns:a16="http://schemas.microsoft.com/office/drawing/2014/main" id="{943D6864-F498-E81F-FAAF-19E6B54B1A33}"/>
              </a:ext>
            </a:extLst>
          </p:cNvPr>
          <p:cNvCxnSpPr>
            <a:cxnSpLocks/>
            <a:endCxn id="9"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DC71FC4-7280-0842-0A96-0BDA2ADBEE2C}"/>
              </a:ext>
            </a:extLst>
          </p:cNvPr>
          <p:cNvPicPr>
            <a:picLocks noChangeAspect="1"/>
          </p:cNvPicPr>
          <p:nvPr userDrawn="1"/>
        </p:nvPicPr>
        <p:blipFill rotWithShape="1">
          <a:blip r:embed="rId2"/>
          <a:srcRect l="62665" t="45652" r="17120" b="41908"/>
          <a:stretch/>
        </p:blipFill>
        <p:spPr>
          <a:xfrm>
            <a:off x="10427999" y="6099654"/>
            <a:ext cx="600505" cy="369541"/>
          </a:xfrm>
          <a:prstGeom prst="rect">
            <a:avLst/>
          </a:prstGeom>
        </p:spPr>
      </p:pic>
      <p:sp>
        <p:nvSpPr>
          <p:cNvPr id="18" name="Freeform 17">
            <a:extLst>
              <a:ext uri="{FF2B5EF4-FFF2-40B4-BE49-F238E27FC236}">
                <a16:creationId xmlns:a16="http://schemas.microsoft.com/office/drawing/2014/main" id="{2E79D936-C34F-0B35-FC2D-3401064E92D2}"/>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a:p>
        </p:txBody>
      </p:sp>
    </p:spTree>
    <p:extLst>
      <p:ext uri="{BB962C8B-B14F-4D97-AF65-F5344CB8AC3E}">
        <p14:creationId xmlns:p14="http://schemas.microsoft.com/office/powerpoint/2010/main" val="41910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71626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1" name="Freeform 10">
            <a:extLst>
              <a:ext uri="{FF2B5EF4-FFF2-40B4-BE49-F238E27FC236}">
                <a16:creationId xmlns:a16="http://schemas.microsoft.com/office/drawing/2014/main" id="{495CCA75-D873-B74E-ACC4-92A1859D6E0C}"/>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D36EFDA-264B-4948-A7A5-D2CBE1A3DC45}"/>
              </a:ext>
            </a:extLst>
          </p:cNvPr>
          <p:cNvSpPr/>
          <p:nvPr userDrawn="1"/>
        </p:nvSpPr>
        <p:spPr>
          <a:xfrm>
            <a:off x="3732000" y="1893387"/>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Tree>
    <p:extLst>
      <p:ext uri="{BB962C8B-B14F-4D97-AF65-F5344CB8AC3E}">
        <p14:creationId xmlns:p14="http://schemas.microsoft.com/office/powerpoint/2010/main" val="480602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Box 5">
            <a:extLst>
              <a:ext uri="{FF2B5EF4-FFF2-40B4-BE49-F238E27FC236}">
                <a16:creationId xmlns:a16="http://schemas.microsoft.com/office/drawing/2014/main" id="{B08E5BC2-C88D-4F41-B1AE-18F639EE42BF}"/>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dirty="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8" name="Straight Connector 7">
            <a:extLst>
              <a:ext uri="{FF2B5EF4-FFF2-40B4-BE49-F238E27FC236}">
                <a16:creationId xmlns:a16="http://schemas.microsoft.com/office/drawing/2014/main" id="{54497B6D-A77D-C54E-9B99-EDFAB982BE8B}"/>
              </a:ext>
            </a:extLst>
          </p:cNvPr>
          <p:cNvCxnSpPr>
            <a:cxnSpLocks/>
            <a:endCxn id="7"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9C13CAD-A75C-0B4F-036E-26454C5BC2E8}"/>
              </a:ext>
            </a:extLst>
          </p:cNvPr>
          <p:cNvPicPr>
            <a:picLocks noChangeAspect="1"/>
          </p:cNvPicPr>
          <p:nvPr userDrawn="1"/>
        </p:nvPicPr>
        <p:blipFill rotWithShape="1">
          <a:blip r:embed="rId16"/>
          <a:srcRect l="62665" t="45652" r="17120" b="41908"/>
          <a:stretch/>
        </p:blipFill>
        <p:spPr>
          <a:xfrm>
            <a:off x="10427999" y="6099654"/>
            <a:ext cx="600505" cy="369541"/>
          </a:xfrm>
          <a:prstGeom prst="rect">
            <a:avLst/>
          </a:prstGeom>
        </p:spPr>
      </p:pic>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29" r:id="rId2"/>
    <p:sldLayoutId id="2147483842" r:id="rId3"/>
    <p:sldLayoutId id="2147483840" r:id="rId4"/>
    <p:sldLayoutId id="2147483880" r:id="rId5"/>
    <p:sldLayoutId id="2147483877" r:id="rId6"/>
    <p:sldLayoutId id="2147483841" r:id="rId7"/>
    <p:sldLayoutId id="2147483879" r:id="rId8"/>
    <p:sldLayoutId id="2147483878" r:id="rId9"/>
    <p:sldLayoutId id="2147483861" r:id="rId10"/>
    <p:sldLayoutId id="2147483833" r:id="rId11"/>
    <p:sldLayoutId id="2147483847" r:id="rId12"/>
    <p:sldLayoutId id="2147483853" r:id="rId13"/>
    <p:sldLayoutId id="214748388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0.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hyperlink" Target="https://www.thepowermba.com/en/blog/pros-and-cons-of-crowdfunding#:~:text=%20Negatives%20of%20Crowdfunding%20%201%2011%20Inflexible.,to%20appreciate%20the%20time%2C%20effort%2C%20and...%20More%20" TargetMode="External"/><Relationship Id="rId4" Type="http://schemas.openxmlformats.org/officeDocument/2006/relationships/image" Target="../media/image21.png"/></Relationships>
</file>

<file path=ppt/slides/_rels/slide10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1.png"/><Relationship Id="rId7" Type="http://schemas.openxmlformats.org/officeDocument/2006/relationships/diagramColors" Target="../diagrams/colors7.xml"/><Relationship Id="rId2" Type="http://schemas.openxmlformats.org/officeDocument/2006/relationships/notesSlide" Target="../notesSlides/notesSlide61.xml"/><Relationship Id="rId1" Type="http://schemas.openxmlformats.org/officeDocument/2006/relationships/slideLayout" Target="../slideLayouts/slideLayout8.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04.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image" Target="../media/image21.png"/><Relationship Id="rId7" Type="http://schemas.openxmlformats.org/officeDocument/2006/relationships/diagramLayout" Target="../diagrams/layout8.xml"/><Relationship Id="rId2" Type="http://schemas.openxmlformats.org/officeDocument/2006/relationships/notesSlide" Target="../notesSlides/notesSlide62.xml"/><Relationship Id="rId1" Type="http://schemas.openxmlformats.org/officeDocument/2006/relationships/slideLayout" Target="../slideLayouts/slideLayout8.xml"/><Relationship Id="rId6" Type="http://schemas.openxmlformats.org/officeDocument/2006/relationships/diagramData" Target="../diagrams/data8.xml"/><Relationship Id="rId5" Type="http://schemas.openxmlformats.org/officeDocument/2006/relationships/image" Target="../media/image11.png"/><Relationship Id="rId10" Type="http://schemas.microsoft.com/office/2007/relationships/diagramDrawing" Target="../diagrams/drawing8.xml"/><Relationship Id="rId4" Type="http://schemas.openxmlformats.org/officeDocument/2006/relationships/hyperlink" Target="https://blog.elevationweb.org/11-awesome-fundraising-tools-for-nonprofits" TargetMode="External"/><Relationship Id="rId9" Type="http://schemas.openxmlformats.org/officeDocument/2006/relationships/diagramColors" Target="../diagrams/colors8.xml"/></Relationships>
</file>

<file path=ppt/slides/_rels/slide10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hyperlink" Target="https://cornershopcreative.com/portfolio/disability-rights-new-york-multi-step-donation-form/" TargetMode="Externa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8.xml"/><Relationship Id="rId1" Type="http://schemas.openxmlformats.org/officeDocument/2006/relationships/slideLayout" Target="../slideLayouts/slideLayout8.xml"/><Relationship Id="rId5" Type="http://schemas.openxmlformats.org/officeDocument/2006/relationships/hyperlink" Target="https://www.investopedia.com/ask/answers/13/ngos-get-funding.asp" TargetMode="External"/><Relationship Id="rId4" Type="http://schemas.openxmlformats.org/officeDocument/2006/relationships/hyperlink" Target="https://www.investopedia.com/terms/p/private-sector.asp"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9.xml"/><Relationship Id="rId1" Type="http://schemas.openxmlformats.org/officeDocument/2006/relationships/slideLayout" Target="../slideLayouts/slideLayout8.xml"/><Relationship Id="rId4" Type="http://schemas.openxmlformats.org/officeDocument/2006/relationships/hyperlink" Target="https://www.cnbc.com/2020/02/10/the-advice-from-warren-buffett-that-inspired-bill-and-melinda-gates.html"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0.xml"/><Relationship Id="rId1" Type="http://schemas.openxmlformats.org/officeDocument/2006/relationships/slideLayout" Target="../slideLayouts/slideLayout8.xml"/><Relationship Id="rId4" Type="http://schemas.openxmlformats.org/officeDocument/2006/relationships/hyperlink" Target="https://www.investopedia.com/ask/answers/13/federal-government-fund-ngos.asp#citation-5"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2.xml"/><Relationship Id="rId1" Type="http://schemas.openxmlformats.org/officeDocument/2006/relationships/slideLayout" Target="../slideLayouts/slideLayout8.xml"/><Relationship Id="rId5" Type="http://schemas.openxmlformats.org/officeDocument/2006/relationships/hyperlink" Target="https://www2.fundsforngos.org/tag/united-nations/" TargetMode="External"/><Relationship Id="rId4" Type="http://schemas.openxmlformats.org/officeDocument/2006/relationships/hyperlink" Target="https://www2.fundsforngos.org/category/bilateral-donors/"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3.xml"/><Relationship Id="rId1" Type="http://schemas.openxmlformats.org/officeDocument/2006/relationships/slideLayout" Target="../slideLayouts/slideLayout8.xml"/><Relationship Id="rId4" Type="http://schemas.openxmlformats.org/officeDocument/2006/relationships/hyperlink" Target="https://www.fundsforngos.org/alternative-fundraising/3-major-sources-of-funding-for-ngos/" TargetMode="External"/></Relationships>
</file>

<file path=ppt/slides/_rels/slide1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2.xml"/><Relationship Id="rId1" Type="http://schemas.openxmlformats.org/officeDocument/2006/relationships/slideLayout" Target="../slideLayouts/slideLayout8.xml"/><Relationship Id="rId4" Type="http://schemas.openxmlformats.org/officeDocument/2006/relationships/hyperlink" Target="https://www.classy.org/blog/theres-more-than-one-way-to-fund-a-nonprofit/" TargetMode="External"/></Relationships>
</file>

<file path=ppt/slides/_rels/slide127.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1.png"/><Relationship Id="rId7" Type="http://schemas.openxmlformats.org/officeDocument/2006/relationships/diagramColors" Target="../diagrams/colors9.xml"/><Relationship Id="rId2" Type="http://schemas.openxmlformats.org/officeDocument/2006/relationships/notesSlide" Target="../notesSlides/notesSlide83.xml"/><Relationship Id="rId1" Type="http://schemas.openxmlformats.org/officeDocument/2006/relationships/slideLayout" Target="../slideLayouts/slideLayout8.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2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84.xml"/><Relationship Id="rId1" Type="http://schemas.openxmlformats.org/officeDocument/2006/relationships/slideLayout" Target="../slideLayouts/slideLayout8.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2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85.xml"/><Relationship Id="rId1" Type="http://schemas.openxmlformats.org/officeDocument/2006/relationships/slideLayout" Target="../slideLayouts/slideLayout8.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3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86.xml"/><Relationship Id="rId1" Type="http://schemas.openxmlformats.org/officeDocument/2006/relationships/slideLayout" Target="../slideLayouts/slideLayout8.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7.xml"/><Relationship Id="rId1" Type="http://schemas.openxmlformats.org/officeDocument/2006/relationships/slideLayout" Target="../slideLayouts/slideLayout8.xml"/><Relationship Id="rId4" Type="http://schemas.openxmlformats.org/officeDocument/2006/relationships/hyperlink" Target="https://europa.eu/youreurope/business/finance-funding/getting-funding/eu-funding-programmes/index_en.htm" TargetMode="External"/></Relationships>
</file>

<file path=ppt/slides/_rels/slide1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8.xml"/><Relationship Id="rId1" Type="http://schemas.openxmlformats.org/officeDocument/2006/relationships/slideLayout" Target="../slideLayouts/slideLayout8.xml"/><Relationship Id="rId4" Type="http://schemas.openxmlformats.org/officeDocument/2006/relationships/hyperlink" Target="https://ec.europa.eu/info/funding-tenders/opportunities/portal/screen/home" TargetMode="External"/></Relationships>
</file>

<file path=ppt/slides/_rels/slide1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9.xml"/><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0.xml"/><Relationship Id="rId1" Type="http://schemas.openxmlformats.org/officeDocument/2006/relationships/slideLayout" Target="../slideLayouts/slideLayout8.xml"/></Relationships>
</file>

<file path=ppt/slides/_rels/slide13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s://ec.europa.eu/regional_policy/en/funding/cohesion-fund/" TargetMode="External"/><Relationship Id="rId2" Type="http://schemas.openxmlformats.org/officeDocument/2006/relationships/notesSlide" Target="../notesSlides/notesSlide91.xml"/><Relationship Id="rId1" Type="http://schemas.openxmlformats.org/officeDocument/2006/relationships/slideLayout" Target="../slideLayouts/slideLayout8.xml"/><Relationship Id="rId6" Type="http://schemas.openxmlformats.org/officeDocument/2006/relationships/hyperlink" Target="https://ec.europa.eu/regional_policy/en/funding/social-fund/" TargetMode="External"/><Relationship Id="rId5" Type="http://schemas.openxmlformats.org/officeDocument/2006/relationships/hyperlink" Target="https://ec.europa.eu/regional_policy/en/funding/erdf/" TargetMode="External"/><Relationship Id="rId4" Type="http://schemas.openxmlformats.org/officeDocument/2006/relationships/hyperlink" Target="https://ec.europa.eu/regional_policy/en/funding/" TargetMode="External"/></Relationships>
</file>

<file path=ppt/slides/_rels/slide137.xml.rels><?xml version="1.0" encoding="UTF-8" standalone="yes"?>
<Relationships xmlns="http://schemas.openxmlformats.org/package/2006/relationships"><Relationship Id="rId3" Type="http://schemas.openxmlformats.org/officeDocument/2006/relationships/hyperlink" Target="https://ec.europa.eu/info/food-farming-fisheries/key-policies/common-agricultural-policy/rural-development_en#eafrd" TargetMode="External"/><Relationship Id="rId2" Type="http://schemas.openxmlformats.org/officeDocument/2006/relationships/notesSlide" Target="../notesSlides/notesSlide92.xml"/><Relationship Id="rId1" Type="http://schemas.openxmlformats.org/officeDocument/2006/relationships/slideLayout" Target="../slideLayouts/slideLayout8.xml"/><Relationship Id="rId6" Type="http://schemas.openxmlformats.org/officeDocument/2006/relationships/hyperlink" Target="https://ec.europa.eu/regional_policy/en/atlas/managing-authorities/" TargetMode="External"/><Relationship Id="rId5" Type="http://schemas.openxmlformats.org/officeDocument/2006/relationships/image" Target="../media/image11.png"/><Relationship Id="rId4" Type="http://schemas.openxmlformats.org/officeDocument/2006/relationships/hyperlink" Target="https://ec.europa.eu/fisheries/cfp/emff_en" TargetMode="External"/></Relationships>
</file>

<file path=ppt/slides/_rels/slide13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93.xml"/><Relationship Id="rId1" Type="http://schemas.openxmlformats.org/officeDocument/2006/relationships/slideLayout" Target="../slideLayouts/slideLayout8.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4.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5.xml"/><Relationship Id="rId1" Type="http://schemas.openxmlformats.org/officeDocument/2006/relationships/slideLayout" Target="../slideLayouts/slideLayout8.xml"/></Relationships>
</file>

<file path=ppt/slides/_rels/slide1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6.xml"/><Relationship Id="rId1" Type="http://schemas.openxmlformats.org/officeDocument/2006/relationships/slideLayout" Target="../slideLayouts/slideLayout8.xml"/></Relationships>
</file>

<file path=ppt/slides/_rels/slide1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7.xml"/><Relationship Id="rId1" Type="http://schemas.openxmlformats.org/officeDocument/2006/relationships/slideLayout" Target="../slideLayouts/slideLayout8.xml"/></Relationships>
</file>

<file path=ppt/slides/_rels/slide1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8.xml"/><Relationship Id="rId1" Type="http://schemas.openxmlformats.org/officeDocument/2006/relationships/slideLayout" Target="../slideLayouts/slideLayout8.xml"/></Relationships>
</file>

<file path=ppt/slides/_rels/slide1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9.xml"/><Relationship Id="rId1" Type="http://schemas.openxmlformats.org/officeDocument/2006/relationships/slideLayout" Target="../slideLayouts/slideLayout8.xml"/></Relationships>
</file>

<file path=ppt/slides/_rels/slide1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0.xml"/><Relationship Id="rId1" Type="http://schemas.openxmlformats.org/officeDocument/2006/relationships/slideLayout" Target="../slideLayouts/slideLayout8.xml"/><Relationship Id="rId4" Type="http://schemas.openxmlformats.org/officeDocument/2006/relationships/hyperlink" Target="https://charity-registration.com/trading-subsidiaries-should-a-charity-have-one/#:~:text=The%20purpose%20of%20trading%20subsidiaries%20of%20charities%20is,not%20fall%20within%20the%20objects%20of%20the%20charity." TargetMode="External"/></Relationships>
</file>

<file path=ppt/slides/_rels/slide1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1.xml"/><Relationship Id="rId1" Type="http://schemas.openxmlformats.org/officeDocument/2006/relationships/slideLayout" Target="../slideLayouts/slideLayout8.xml"/></Relationships>
</file>

<file path=ppt/slides/_rels/slide1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2.xml"/><Relationship Id="rId1" Type="http://schemas.openxmlformats.org/officeDocument/2006/relationships/slideLayout" Target="../slideLayouts/slideLayout8.xml"/><Relationship Id="rId4" Type="http://schemas.openxmlformats.org/officeDocument/2006/relationships/hyperlink" Target="https://www.charity-fundraising.org.uk/tender-writing-for-charities" TargetMode="External"/></Relationships>
</file>

<file path=ppt/slides/_rels/slide1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3.xml"/><Relationship Id="rId1" Type="http://schemas.openxmlformats.org/officeDocument/2006/relationships/slideLayout" Target="../slideLayouts/slideLayout8.xml"/></Relationships>
</file>

<file path=ppt/slides/_rels/slide1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5.xml"/><Relationship Id="rId1" Type="http://schemas.openxmlformats.org/officeDocument/2006/relationships/slideLayout" Target="../slideLayouts/slideLayout8.xml"/></Relationships>
</file>

<file path=ppt/slides/_rels/slide15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6.xml"/><Relationship Id="rId1" Type="http://schemas.openxmlformats.org/officeDocument/2006/relationships/slideLayout" Target="../slideLayouts/slideLayout8.xml"/><Relationship Id="rId4" Type="http://schemas.openxmlformats.org/officeDocument/2006/relationships/hyperlink" Target="https://www.fundsforngos.org/featured-articles/how-to-write-a-case-for-support-for-your-ngo/" TargetMode="External"/></Relationships>
</file>

<file path=ppt/slides/_rels/slide153.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11.png"/><Relationship Id="rId7" Type="http://schemas.openxmlformats.org/officeDocument/2006/relationships/diagramColors" Target="../diagrams/colors14.xml"/><Relationship Id="rId2" Type="http://schemas.openxmlformats.org/officeDocument/2006/relationships/notesSlide" Target="../notesSlides/notesSlide107.xml"/><Relationship Id="rId1" Type="http://schemas.openxmlformats.org/officeDocument/2006/relationships/slideLayout" Target="../slideLayouts/slideLayout8.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1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8.xml"/><Relationship Id="rId1" Type="http://schemas.openxmlformats.org/officeDocument/2006/relationships/slideLayout" Target="../slideLayouts/slideLayout8.xml"/></Relationships>
</file>

<file path=ppt/slides/_rels/slide1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9.xml"/><Relationship Id="rId1" Type="http://schemas.openxmlformats.org/officeDocument/2006/relationships/slideLayout" Target="../slideLayouts/slideLayout8.xml"/></Relationships>
</file>

<file path=ppt/slides/_rels/slide156.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11.png"/><Relationship Id="rId7" Type="http://schemas.openxmlformats.org/officeDocument/2006/relationships/diagramColors" Target="../diagrams/colors15.xml"/><Relationship Id="rId2" Type="http://schemas.openxmlformats.org/officeDocument/2006/relationships/notesSlide" Target="../notesSlides/notesSlide110.xml"/><Relationship Id="rId1" Type="http://schemas.openxmlformats.org/officeDocument/2006/relationships/slideLayout" Target="../slideLayouts/slideLayout8.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157.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11.png"/><Relationship Id="rId7" Type="http://schemas.openxmlformats.org/officeDocument/2006/relationships/diagramColors" Target="../diagrams/colors16.xml"/><Relationship Id="rId2" Type="http://schemas.openxmlformats.org/officeDocument/2006/relationships/notesSlide" Target="../notesSlides/notesSlide111.xml"/><Relationship Id="rId1" Type="http://schemas.openxmlformats.org/officeDocument/2006/relationships/slideLayout" Target="../slideLayouts/slideLayout8.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1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2.xml"/><Relationship Id="rId1" Type="http://schemas.openxmlformats.org/officeDocument/2006/relationships/slideLayout" Target="../slideLayouts/slideLayout8.xml"/></Relationships>
</file>

<file path=ppt/slides/_rels/slide1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6%20Steps%20to%20Write%20a%20Comprehensive%20Financial%20Plan%20for%20Your%20Small%20Business%20(bplans.com)" TargetMode="External"/><Relationship Id="rId1" Type="http://schemas.openxmlformats.org/officeDocument/2006/relationships/slideLayout" Target="../slideLayouts/slideLayout11.xml"/></Relationships>
</file>

<file path=ppt/slides/_rels/slide1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4.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hyperlink" Target="https://oakbusinessconsultant.com/case-study-for-ngo-financial-modeling/" TargetMode="External"/></Relationships>
</file>

<file path=ppt/slides/_rels/slide1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5.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hyperlink" Target="https://oakbusinessconsultant.com/case-study-for-ngo-financial-modeling/" TargetMode="Externa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8.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7.xml"/><Relationship Id="rId1" Type="http://schemas.openxmlformats.org/officeDocument/2006/relationships/slideLayout" Target="../slideLayouts/slideLayout8.xml"/><Relationship Id="rId4" Type="http://schemas.openxmlformats.org/officeDocument/2006/relationships/hyperlink" Target="https://www.gdrc.org/ngo/funding/funding-mix.html" TargetMode="External"/></Relationships>
</file>

<file path=ppt/slides/_rels/slide1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8.xml"/><Relationship Id="rId1" Type="http://schemas.openxmlformats.org/officeDocument/2006/relationships/slideLayout" Target="../slideLayouts/slideLayout8.xml"/></Relationships>
</file>

<file path=ppt/slides/_rels/slide1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9.xml"/><Relationship Id="rId1" Type="http://schemas.openxmlformats.org/officeDocument/2006/relationships/slideLayout" Target="../slideLayouts/slideLayout8.xml"/></Relationships>
</file>

<file path=ppt/slides/_rels/slide1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0.xml"/><Relationship Id="rId1" Type="http://schemas.openxmlformats.org/officeDocument/2006/relationships/slideLayout" Target="../slideLayouts/slideLayout8.xml"/></Relationships>
</file>

<file path=ppt/slides/_rels/slide16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1.xml"/><Relationship Id="rId1" Type="http://schemas.openxmlformats.org/officeDocument/2006/relationships/slideLayout" Target="../slideLayouts/slideLayout8.xml"/></Relationships>
</file>

<file path=ppt/slides/_rels/slide1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2.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6%20Steps%20to%20Write%20a%20Comprehensive%20Financial%20Plan%20for%20Your%20Small%20Business%20(bplans.com)" TargetMode="External"/><Relationship Id="rId1" Type="http://schemas.openxmlformats.org/officeDocument/2006/relationships/slideLayout" Target="../slideLayouts/slideLayout11.xml"/></Relationships>
</file>

<file path=ppt/slides/_rels/slide17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3.xml"/><Relationship Id="rId1" Type="http://schemas.openxmlformats.org/officeDocument/2006/relationships/slideLayout" Target="../slideLayouts/slideLayout8.xml"/></Relationships>
</file>

<file path=ppt/slides/_rels/slide1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4.xml"/><Relationship Id="rId1" Type="http://schemas.openxmlformats.org/officeDocument/2006/relationships/slideLayout" Target="../slideLayouts/slideLayout8.xml"/></Relationships>
</file>

<file path=ppt/slides/_rels/slide1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5.xml"/><Relationship Id="rId1" Type="http://schemas.openxmlformats.org/officeDocument/2006/relationships/slideLayout" Target="../slideLayouts/slideLayout8.xml"/></Relationships>
</file>

<file path=ppt/slides/_rels/slide1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6.xml"/><Relationship Id="rId1" Type="http://schemas.openxmlformats.org/officeDocument/2006/relationships/slideLayout" Target="../slideLayouts/slideLayout8.xml"/></Relationships>
</file>

<file path=ppt/slides/_rels/slide17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7.xml"/><Relationship Id="rId1" Type="http://schemas.openxmlformats.org/officeDocument/2006/relationships/slideLayout" Target="../slideLayouts/slideLayout8.xml"/></Relationships>
</file>

<file path=ppt/slides/_rels/slide1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8.xml"/><Relationship Id="rId1" Type="http://schemas.openxmlformats.org/officeDocument/2006/relationships/slideLayout" Target="../slideLayouts/slideLayout8.xml"/></Relationships>
</file>

<file path=ppt/slides/_rels/slide17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9.xml"/><Relationship Id="rId1" Type="http://schemas.openxmlformats.org/officeDocument/2006/relationships/slideLayout" Target="../slideLayouts/slideLayout8.xml"/></Relationships>
</file>

<file path=ppt/slides/_rels/slide17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0.xml"/><Relationship Id="rId1" Type="http://schemas.openxmlformats.org/officeDocument/2006/relationships/slideLayout" Target="../slideLayouts/slideLayout8.xml"/><Relationship Id="rId4" Type="http://schemas.openxmlformats.org/officeDocument/2006/relationships/hyperlink" Target="https://www.investopedia.com/terms/p/privateequity.asp" TargetMode="External"/></Relationships>
</file>

<file path=ppt/slides/_rels/slide1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1.xml"/><Relationship Id="rId1" Type="http://schemas.openxmlformats.org/officeDocument/2006/relationships/slideLayout" Target="../slideLayouts/slideLayout8.xml"/><Relationship Id="rId4" Type="http://schemas.openxmlformats.org/officeDocument/2006/relationships/hyperlink" Target="https://www.investopedia.com/terms/v/venturecapital.asp"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2.xml"/><Relationship Id="rId1" Type="http://schemas.openxmlformats.org/officeDocument/2006/relationships/slideLayout" Target="../slideLayouts/slideLayout8.xml"/><Relationship Id="rId4" Type="http://schemas.openxmlformats.org/officeDocument/2006/relationships/hyperlink" Target="https://www.investopedia.com/terms/c/capitalmarkets.asp" TargetMode="External"/></Relationships>
</file>

<file path=ppt/slides/_rels/slide1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3.xml"/><Relationship Id="rId1" Type="http://schemas.openxmlformats.org/officeDocument/2006/relationships/slideLayout" Target="../slideLayouts/slideLayout8.xml"/></Relationships>
</file>

<file path=ppt/slides/_rels/slide1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4.xml"/><Relationship Id="rId1" Type="http://schemas.openxmlformats.org/officeDocument/2006/relationships/slideLayout" Target="../slideLayouts/slideLayout8.xml"/></Relationships>
</file>

<file path=ppt/slides/_rels/slide1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5.xml"/><Relationship Id="rId1" Type="http://schemas.openxmlformats.org/officeDocument/2006/relationships/slideLayout" Target="../slideLayouts/slideLayout8.xml"/></Relationships>
</file>

<file path=ppt/slides/_rels/slide1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6.xml"/><Relationship Id="rId1" Type="http://schemas.openxmlformats.org/officeDocument/2006/relationships/slideLayout" Target="../slideLayouts/slideLayout8.xml"/></Relationships>
</file>

<file path=ppt/slides/_rels/slide18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7.xml"/><Relationship Id="rId1" Type="http://schemas.openxmlformats.org/officeDocument/2006/relationships/slideLayout" Target="../slideLayouts/slideLayout8.xml"/><Relationship Id="rId5" Type="http://schemas.openxmlformats.org/officeDocument/2006/relationships/hyperlink" Target="https://www.investopedia.com/terms/a/angelinvestor.asp" TargetMode="External"/><Relationship Id="rId4" Type="http://schemas.openxmlformats.org/officeDocument/2006/relationships/hyperlink" Target="https://www.investopedia.com/terms/h/hnwi.asp" TargetMode="External"/></Relationships>
</file>

<file path=ppt/slides/_rels/slide1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8.xml"/><Relationship Id="rId1" Type="http://schemas.openxmlformats.org/officeDocument/2006/relationships/slideLayout" Target="../slideLayouts/slideLayout8.xml"/><Relationship Id="rId5" Type="http://schemas.openxmlformats.org/officeDocument/2006/relationships/hyperlink" Target="https://www.investopedia.com/terms/b/business-plan.asp" TargetMode="External"/><Relationship Id="rId4" Type="http://schemas.openxmlformats.org/officeDocument/2006/relationships/hyperlink" Target="https://www.investopedia.com/terms/e/entrepreneur.asp" TargetMode="External"/></Relationships>
</file>

<file path=ppt/slides/_rels/slide18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9.xml"/><Relationship Id="rId1" Type="http://schemas.openxmlformats.org/officeDocument/2006/relationships/slideLayout" Target="../slideLayouts/slideLayout8.xml"/><Relationship Id="rId4" Type="http://schemas.openxmlformats.org/officeDocument/2006/relationships/hyperlink" Target="https://www.investopedia.com/terms/e/equity-coinvestment.asp" TargetMode="External"/></Relationships>
</file>

<file path=ppt/slides/_rels/slide18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0.xml"/><Relationship Id="rId1" Type="http://schemas.openxmlformats.org/officeDocument/2006/relationships/slideLayout" Target="../slideLayouts/slideLayout8.xml"/><Relationship Id="rId5" Type="http://schemas.openxmlformats.org/officeDocument/2006/relationships/hyperlink" Target="https://www.investopedia.com/terms/b/businessmodel.asp" TargetMode="External"/><Relationship Id="rId4" Type="http://schemas.openxmlformats.org/officeDocument/2006/relationships/hyperlink" Target="https://www.investopedia.com/articles/stocks/08/due-diligence.asp" TargetMode="External"/></Relationships>
</file>

<file path=ppt/slides/_rels/slide18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1.xml"/><Relationship Id="rId1" Type="http://schemas.openxmlformats.org/officeDocument/2006/relationships/slideLayout" Target="../slideLayouts/slideLayout8.xml"/><Relationship Id="rId5" Type="http://schemas.openxmlformats.org/officeDocument/2006/relationships/hyperlink" Target="https://www.investopedia.com/terms/i/ipo.asp" TargetMode="External"/><Relationship Id="rId4" Type="http://schemas.openxmlformats.org/officeDocument/2006/relationships/hyperlink" Target="https://www.investopedia.com/terms/m/merger.asp"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9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2.xml"/><Relationship Id="rId1" Type="http://schemas.openxmlformats.org/officeDocument/2006/relationships/slideLayout" Target="../slideLayouts/slideLayout8.xml"/></Relationships>
</file>

<file path=ppt/slides/_rels/slide19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3.xml"/><Relationship Id="rId1" Type="http://schemas.openxmlformats.org/officeDocument/2006/relationships/slideLayout" Target="../slideLayouts/slideLayout8.xml"/></Relationships>
</file>

<file path=ppt/slides/_rels/slide19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4.xml"/><Relationship Id="rId1" Type="http://schemas.openxmlformats.org/officeDocument/2006/relationships/slideLayout" Target="../slideLayouts/slideLayout8.xml"/></Relationships>
</file>

<file path=ppt/slides/_rels/slide19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5.xml"/><Relationship Id="rId1" Type="http://schemas.openxmlformats.org/officeDocument/2006/relationships/slideLayout" Target="../slideLayouts/slideLayout8.xml"/></Relationships>
</file>

<file path=ppt/slides/_rels/slide19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6.xml"/><Relationship Id="rId1" Type="http://schemas.openxmlformats.org/officeDocument/2006/relationships/slideLayout" Target="../slideLayouts/slideLayout8.xml"/><Relationship Id="rId4" Type="http://schemas.openxmlformats.org/officeDocument/2006/relationships/hyperlink" Target="https://www.psi.org/wp-content/uploads/2020/05/PSI_Zurich_Report_Executive_Summary.pdf" TargetMode="External"/></Relationships>
</file>

<file path=ppt/slides/_rels/slide19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7.xml"/><Relationship Id="rId1" Type="http://schemas.openxmlformats.org/officeDocument/2006/relationships/slideLayout" Target="../slideLayouts/slideLayout8.xml"/></Relationships>
</file>

<file path=ppt/slides/_rels/slide197.xml.rels><?xml version="1.0" encoding="UTF-8" standalone="yes"?>
<Relationships xmlns="http://schemas.openxmlformats.org/package/2006/relationships"><Relationship Id="rId8" Type="http://schemas.openxmlformats.org/officeDocument/2006/relationships/diagramColors" Target="../diagrams/colors17.xml"/><Relationship Id="rId3" Type="http://schemas.openxmlformats.org/officeDocument/2006/relationships/image" Target="../media/image11.png"/><Relationship Id="rId7" Type="http://schemas.openxmlformats.org/officeDocument/2006/relationships/diagramQuickStyle" Target="../diagrams/quickStyle17.xml"/><Relationship Id="rId2" Type="http://schemas.openxmlformats.org/officeDocument/2006/relationships/notesSlide" Target="../notesSlides/notesSlide148.xml"/><Relationship Id="rId1" Type="http://schemas.openxmlformats.org/officeDocument/2006/relationships/slideLayout" Target="../slideLayouts/slideLayout8.xml"/><Relationship Id="rId6" Type="http://schemas.openxmlformats.org/officeDocument/2006/relationships/diagramLayout" Target="../diagrams/layout17.xml"/><Relationship Id="rId5" Type="http://schemas.openxmlformats.org/officeDocument/2006/relationships/diagramData" Target="../diagrams/data17.xml"/><Relationship Id="rId4" Type="http://schemas.openxmlformats.org/officeDocument/2006/relationships/hyperlink" Target="file:///C:/Users/aretz/AppData/Local/Temp/MicrosoftEdgeDownloads/602799db-03fe-420a-a59d-4efb908a927b/private%20investor%20capital%20ngo%20impact%20June%202014pdf.pdf" TargetMode="External"/><Relationship Id="rId9" Type="http://schemas.microsoft.com/office/2007/relationships/diagramDrawing" Target="../diagrams/drawing17.xml"/></Relationships>
</file>

<file path=ppt/slides/_rels/slide19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9.xml"/><Relationship Id="rId1" Type="http://schemas.openxmlformats.org/officeDocument/2006/relationships/slideLayout" Target="../slideLayouts/slideLayout8.xml"/></Relationships>
</file>

<file path=ppt/slides/_rels/slide19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0.xml"/><Relationship Id="rId1" Type="http://schemas.openxmlformats.org/officeDocument/2006/relationships/slideLayout" Target="../slideLayouts/slideLayout8.xml"/><Relationship Id="rId4" Type="http://schemas.openxmlformats.org/officeDocument/2006/relationships/hyperlink" Target="https://hbr.org/1997/03/virtuous-capital-what-foundations-can-learn-from-venture-capitalist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s://www.batonglobal.com/post/how-to-write-mission-vision-and-values-statements-with-examples#:~:text=The%20mission%20statement%20communicates%20the,organization's%20core%20principles%20and%20ethics" TargetMode="External"/><Relationship Id="rId1" Type="http://schemas.openxmlformats.org/officeDocument/2006/relationships/slideLayout" Target="../slideLayouts/slideLayout11.xml"/></Relationships>
</file>

<file path=ppt/slides/_rels/slide20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1.xml"/><Relationship Id="rId1" Type="http://schemas.openxmlformats.org/officeDocument/2006/relationships/slideLayout" Target="../slideLayouts/slideLayout8.xml"/></Relationships>
</file>

<file path=ppt/slides/_rels/slide20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2.xml"/><Relationship Id="rId1" Type="http://schemas.openxmlformats.org/officeDocument/2006/relationships/slideLayout" Target="../slideLayouts/slideLayout8.xml"/></Relationships>
</file>

<file path=ppt/slides/_rels/slide20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3.xml"/><Relationship Id="rId1" Type="http://schemas.openxmlformats.org/officeDocument/2006/relationships/slideLayout" Target="../slideLayouts/slideLayout8.xml"/></Relationships>
</file>

<file path=ppt/slides/_rels/slide20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4.xml"/><Relationship Id="rId1" Type="http://schemas.openxmlformats.org/officeDocument/2006/relationships/slideLayout" Target="../slideLayouts/slideLayout8.xml"/><Relationship Id="rId4" Type="http://schemas.openxmlformats.org/officeDocument/2006/relationships/hyperlink" Target="https://home.kpmg/xx/en/home/insights/2018/09/ngos-and-impact-investing.html" TargetMode="External"/></Relationships>
</file>

<file path=ppt/slides/_rels/slide20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5.xml"/><Relationship Id="rId1" Type="http://schemas.openxmlformats.org/officeDocument/2006/relationships/slideLayout" Target="../slideLayouts/slideLayout8.xml"/></Relationships>
</file>

<file path=ppt/slides/_rels/slide20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6.xml"/><Relationship Id="rId1" Type="http://schemas.openxmlformats.org/officeDocument/2006/relationships/slideLayout" Target="../slideLayouts/slideLayout8.xml"/><Relationship Id="rId4" Type="http://schemas.openxmlformats.org/officeDocument/2006/relationships/hyperlink" Target="https://www.investopedia.com/terms/s/social-impact-bond.asp#:~:text=A%20social%20impact%20bond%20%28SIB%29%20is%20a%20contract,on%20the%20part%20of%20the%20savings%20achieved%20to" TargetMode="External"/></Relationships>
</file>

<file path=ppt/slides/_rels/slide20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7.xml"/><Relationship Id="rId1" Type="http://schemas.openxmlformats.org/officeDocument/2006/relationships/slideLayout" Target="../slideLayouts/slideLayout8.xml"/></Relationships>
</file>

<file path=ppt/slides/_rels/slide20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8.xml"/><Relationship Id="rId1" Type="http://schemas.openxmlformats.org/officeDocument/2006/relationships/slideLayout" Target="../slideLayouts/slideLayout8.xml"/></Relationships>
</file>

<file path=ppt/slides/_rels/slide20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9.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hyperlink" Target="http://www.ijsrp.org/research-paper-1121/ijsrp-p11922.pdf" TargetMode="External"/></Relationships>
</file>

<file path=ppt/slides/_rels/slide20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0.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hyperlink" Target="http://www.ijsrp.org/research-paper-1121/ijsrp-p11922.pdf" TargetMode="Externa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ww.batonglobal.com/post/how-to-write-mission-vision-and-values-statements-with-examples#:~:text=The%20mission%20statement%20communicates%20the,organization's%20core%20principles%20and%20ethics" TargetMode="Externa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8.xml"/></Relationships>
</file>

<file path=ppt/slides/_rels/slide2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2.xml"/><Relationship Id="rId1" Type="http://schemas.openxmlformats.org/officeDocument/2006/relationships/slideLayout" Target="../slideLayouts/slideLayout8.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3.xml.rels><?xml version="1.0" encoding="UTF-8" standalone="yes"?>
<Relationships xmlns="http://schemas.openxmlformats.org/package/2006/relationships"><Relationship Id="rId3" Type="http://schemas.openxmlformats.org/officeDocument/2006/relationships/hyperlink" Target="https://www.gdrc.org/ngo/funding/funding-mix.html" TargetMode="External"/><Relationship Id="rId2" Type="http://schemas.openxmlformats.org/officeDocument/2006/relationships/notesSlide" Target="../notesSlides/notesSlide163.xml"/><Relationship Id="rId1" Type="http://schemas.openxmlformats.org/officeDocument/2006/relationships/slideLayout" Target="../slideLayouts/slideLayout8.xml"/><Relationship Id="rId5" Type="http://schemas.openxmlformats.org/officeDocument/2006/relationships/hyperlink" Target="https://smallbusiness.chron.com/advantages-disadvantages-external-financing-10033.html" TargetMode="External"/><Relationship Id="rId4" Type="http://schemas.openxmlformats.org/officeDocument/2006/relationships/hyperlink" Target="https://www.researchgate.net/publication/259828506_Benefits_and_Risks_of_Self-Financing_of_NGOs_-_Empirical_Evidence_from_the_Czech_Republic_Slovakia_and_Austria" TargetMode="External"/></Relationships>
</file>

<file path=ppt/slides/_rels/slide214.xml.rels><?xml version="1.0" encoding="UTF-8" standalone="yes"?>
<Relationships xmlns="http://schemas.openxmlformats.org/package/2006/relationships"><Relationship Id="rId3" Type="http://schemas.openxmlformats.org/officeDocument/2006/relationships/hyperlink" Target="https://www.investopedia.com/10-investing-concepts-beginners-need-to-learn-5219500" TargetMode="External"/><Relationship Id="rId2" Type="http://schemas.openxmlformats.org/officeDocument/2006/relationships/notesSlide" Target="../notesSlides/notesSlide164.xml"/><Relationship Id="rId1" Type="http://schemas.openxmlformats.org/officeDocument/2006/relationships/slideLayout" Target="../slideLayouts/slideLayout8.xml"/><Relationship Id="rId5" Type="http://schemas.openxmlformats.org/officeDocument/2006/relationships/hyperlink" Target="https://digitalmarketinginstitute.com/blog/10-reasons-your-business-should-invest-in-digital-transformation-corporate#:~:text=If%20your%20business%20is%20looking%20to%20secure%20a,colossal%20level%20of%20investment%20by%20companies%20across%20sectors.?msclkid=15acd831c7be11ecb0476f5e48ce3c4e" TargetMode="External"/><Relationship Id="rId4" Type="http://schemas.openxmlformats.org/officeDocument/2006/relationships/hyperlink" Target="https://www.batonglobal.com/post/how-to-write-mission-vision-and-values-statements-with-examples" TargetMode="External"/></Relationships>
</file>

<file path=ppt/slides/_rels/slide215.xml.rels><?xml version="1.0" encoding="UTF-8" standalone="yes"?>
<Relationships xmlns="http://schemas.openxmlformats.org/package/2006/relationships"><Relationship Id="rId3" Type="http://schemas.openxmlformats.org/officeDocument/2006/relationships/hyperlink" Target="https://blog.elevationweb.org/11-awesome-fundraising-tools-for-nonprofits" TargetMode="External"/><Relationship Id="rId2" Type="http://schemas.openxmlformats.org/officeDocument/2006/relationships/notesSlide" Target="../notesSlides/notesSlide165.xml"/><Relationship Id="rId1" Type="http://schemas.openxmlformats.org/officeDocument/2006/relationships/slideLayout" Target="../slideLayouts/slideLayout8.xml"/><Relationship Id="rId5" Type="http://schemas.openxmlformats.org/officeDocument/2006/relationships/hyperlink" Target="https://cornershopcreative.com/portfolio/disability-rights-new-york-multi-step-donation-form/" TargetMode="External"/><Relationship Id="rId4" Type="http://schemas.openxmlformats.org/officeDocument/2006/relationships/hyperlink" Target="https://cornershopcreative.com/blog/digital-fundraising/#crashcourse" TargetMode="External"/></Relationships>
</file>

<file path=ppt/slides/_rels/slide216.xml.rels><?xml version="1.0" encoding="UTF-8" standalone="yes"?>
<Relationships xmlns="http://schemas.openxmlformats.org/package/2006/relationships"><Relationship Id="rId3" Type="http://schemas.openxmlformats.org/officeDocument/2006/relationships/hyperlink" Target="https://join.mobilize.us/blog/30-top-online-fundraising-ideas-for-2021-and-beyond" TargetMode="External"/><Relationship Id="rId2" Type="http://schemas.openxmlformats.org/officeDocument/2006/relationships/notesSlide" Target="../notesSlides/notesSlide166.xml"/><Relationship Id="rId1" Type="http://schemas.openxmlformats.org/officeDocument/2006/relationships/slideLayout" Target="../slideLayouts/slideLayout8.xml"/><Relationship Id="rId5" Type="http://schemas.openxmlformats.org/officeDocument/2006/relationships/hyperlink" Target="https://www.causevox.com/digital-fundraising/#digital-fundraising-method" TargetMode="External"/><Relationship Id="rId4" Type="http://schemas.openxmlformats.org/officeDocument/2006/relationships/hyperlink" Target="https://learning.candid.org/resources/blog/five-fundraising-trends-to-capitalize-on-in-2022/" TargetMode="External"/></Relationships>
</file>

<file path=ppt/slides/_rels/slide217.xml.rels><?xml version="1.0" encoding="UTF-8" standalone="yes"?>
<Relationships xmlns="http://schemas.openxmlformats.org/package/2006/relationships"><Relationship Id="rId3" Type="http://schemas.openxmlformats.org/officeDocument/2006/relationships/hyperlink" Target="https://www.iraiser.com/2021/07/build-your-annual-digital-fundraising-plan-in-5-steps/" TargetMode="External"/><Relationship Id="rId2" Type="http://schemas.openxmlformats.org/officeDocument/2006/relationships/notesSlide" Target="../notesSlides/notesSlide167.xml"/><Relationship Id="rId1" Type="http://schemas.openxmlformats.org/officeDocument/2006/relationships/slideLayout" Target="../slideLayouts/slideLayout8.xml"/><Relationship Id="rId4" Type="http://schemas.openxmlformats.org/officeDocument/2006/relationships/hyperlink" Target="https://www.youtube.com/watch?v=18yzSK6oWxw" TargetMode="External"/></Relationships>
</file>

<file path=ppt/slides/_rels/slide218.xml.rels><?xml version="1.0" encoding="UTF-8" standalone="yes"?>
<Relationships xmlns="http://schemas.openxmlformats.org/package/2006/relationships"><Relationship Id="rId3" Type="http://schemas.openxmlformats.org/officeDocument/2006/relationships/hyperlink" Target="https://charitydigital.org.uk/topics/topics/a-beginners-guide-to-digital-fundraising-terms" TargetMode="External"/><Relationship Id="rId2" Type="http://schemas.openxmlformats.org/officeDocument/2006/relationships/notesSlide" Target="../notesSlides/notesSlide168.xml"/><Relationship Id="rId1" Type="http://schemas.openxmlformats.org/officeDocument/2006/relationships/slideLayout" Target="../slideLayouts/slideLayout8.xml"/><Relationship Id="rId6" Type="http://schemas.openxmlformats.org/officeDocument/2006/relationships/hyperlink" Target="https://oakbusinessconsultant.com/case-study-for-ngo-financial-modeling/" TargetMode="External"/><Relationship Id="rId5" Type="http://schemas.openxmlformats.org/officeDocument/2006/relationships/hyperlink" Target="https://ngosindia.com/ngo-funding/fund-raising/" TargetMode="External"/><Relationship Id="rId4" Type="http://schemas.openxmlformats.org/officeDocument/2006/relationships/hyperlink" Target="https://europa.eu/youreurope/business/finance-funding/getting-funding/eu-funding-programmes/index_en.htm" TargetMode="External"/></Relationships>
</file>

<file path=ppt/slides/_rels/slide219.xml.rels><?xml version="1.0" encoding="UTF-8" standalone="yes"?>
<Relationships xmlns="http://schemas.openxmlformats.org/package/2006/relationships"><Relationship Id="rId3" Type="http://schemas.openxmlformats.org/officeDocument/2006/relationships/hyperlink" Target="https://reliefweb.int/sites/reliefweb.int/files/resources/Bridging%20the%20Needs-Based%20Funding%20Gap.pdf" TargetMode="External"/><Relationship Id="rId2" Type="http://schemas.openxmlformats.org/officeDocument/2006/relationships/notesSlide" Target="../notesSlides/notesSlide169.xml"/><Relationship Id="rId1" Type="http://schemas.openxmlformats.org/officeDocument/2006/relationships/slideLayout" Target="../slideLayouts/slideLayout8.xml"/><Relationship Id="rId6" Type="http://schemas.openxmlformats.org/officeDocument/2006/relationships/hyperlink" Target="https://www.genevaglobal.com/blog/blog-how-to-attract-long-term-donors" TargetMode="External"/><Relationship Id="rId5" Type="http://schemas.openxmlformats.org/officeDocument/2006/relationships/hyperlink" Target="https://www.fundsforngos.org/alternative-fundraising/3-major-sources-of-funding-for-ngos/" TargetMode="External"/><Relationship Id="rId4" Type="http://schemas.openxmlformats.org/officeDocument/2006/relationships/hyperlink" Target="https://www.classy.org/blog/theres-more-than-one-way-to-fund-a-nonprofit/"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20.xml.rels><?xml version="1.0" encoding="UTF-8" standalone="yes"?>
<Relationships xmlns="http://schemas.openxmlformats.org/package/2006/relationships"><Relationship Id="rId3" Type="http://schemas.openxmlformats.org/officeDocument/2006/relationships/hyperlink" Target="https://www.investopedia.com/ask/answers/13/ngos-get-funding.asp" TargetMode="External"/><Relationship Id="rId2" Type="http://schemas.openxmlformats.org/officeDocument/2006/relationships/notesSlide" Target="../notesSlides/notesSlide170.xml"/><Relationship Id="rId1" Type="http://schemas.openxmlformats.org/officeDocument/2006/relationships/slideLayout" Target="../slideLayouts/slideLayout8.xml"/><Relationship Id="rId5" Type="http://schemas.openxmlformats.org/officeDocument/2006/relationships/hyperlink" Target="https://www.researchgate.net/publication/259828506_Benefits_and_Risks_of_Self-Financing_of_NGOs_-_Empirical_Evidence_from_the_Czech_Republic_Slovakia_and_Austria" TargetMode="External"/><Relationship Id="rId4" Type="http://schemas.openxmlformats.org/officeDocument/2006/relationships/hyperlink" Target="https://www.gdrc.org/ngo/funding/funding-mix.html" TargetMode="External"/></Relationships>
</file>

<file path=ppt/slides/_rels/slide221.xml.rels><?xml version="1.0" encoding="UTF-8" standalone="yes"?>
<Relationships xmlns="http://schemas.openxmlformats.org/package/2006/relationships"><Relationship Id="rId3" Type="http://schemas.openxmlformats.org/officeDocument/2006/relationships/hyperlink" Target="https://www.researchgate.net/publication/259828506_Benefits_and_Risks_of_Self-Financing_of_NGOs_-_Empirical_Evidence_from_the_Czech_Republic_Slovakia_and_Austria" TargetMode="External"/><Relationship Id="rId2" Type="http://schemas.openxmlformats.org/officeDocument/2006/relationships/notesSlide" Target="../notesSlides/notesSlide171.xml"/><Relationship Id="rId1" Type="http://schemas.openxmlformats.org/officeDocument/2006/relationships/slideLayout" Target="../slideLayouts/slideLayout8.xml"/><Relationship Id="rId4" Type="http://schemas.openxmlformats.org/officeDocument/2006/relationships/hyperlink" Target="https://smallbusiness.chron.com/advantages-disadvantages-external-financing-10033.html" TargetMode="Externa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hyperlink" Target="https://www.investopedia.com/terms/i/investment.asp" TargetMode="External"/><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openxmlformats.org/officeDocument/2006/relationships/hyperlink" Target="https://www.investopedia.com/10-investing-concepts-beginners-need-to-learn-5219500"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s://www.investopedia.com/10-investing-concepts-beginners-need-to-learn-5219500"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www.investopedia.com/terms/i/investmentstrategy.asp" TargetMode="External"/><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hyperlink" Target="https://www.investopedia.com/investing/investing-strategies/" TargetMode="External"/><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hyperlink" Target="https://www.investopedia.com/terms/v/valueinvesting.asp" TargetMode="External"/><Relationship Id="rId2" Type="http://schemas.openxmlformats.org/officeDocument/2006/relationships/image" Target="../media/image11.png"/><Relationship Id="rId1" Type="http://schemas.openxmlformats.org/officeDocument/2006/relationships/slideLayout" Target="../slideLayouts/slideLayout8.xml"/><Relationship Id="rId4" Type="http://schemas.openxmlformats.org/officeDocument/2006/relationships/hyperlink" Target="https://www.investopedia.com/investing/can-you-make-money-stocks/"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hyperlink" Target="https://www.investopedia.com/terms/g/growthinvesting.asp" TargetMode="External"/><Relationship Id="rId2" Type="http://schemas.openxmlformats.org/officeDocument/2006/relationships/image" Target="../media/image11.png"/><Relationship Id="rId1" Type="http://schemas.openxmlformats.org/officeDocument/2006/relationships/slideLayout" Target="../slideLayouts/slideLayout8.xml"/><Relationship Id="rId4" Type="http://schemas.openxmlformats.org/officeDocument/2006/relationships/hyperlink" Target="https://www.investopedia.com/terms/s/speculation.asp"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hyperlink" Target="https://www.investopedia.com/terms/m/momentum_investing.asp" TargetMode="External"/><Relationship Id="rId2" Type="http://schemas.openxmlformats.org/officeDocument/2006/relationships/image" Target="../media/image11.png"/><Relationship Id="rId1" Type="http://schemas.openxmlformats.org/officeDocument/2006/relationships/slideLayout" Target="../slideLayouts/slideLayout8.xml"/><Relationship Id="rId4" Type="http://schemas.openxmlformats.org/officeDocument/2006/relationships/hyperlink" Target="https://www.investopedia.com/terms/s/shortsale.asp"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hyperlink" Target="https://www.investopedia.com/terms/d/dollarcostaveraging.asp" TargetMode="External"/><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hyperlink" Target="https://www.investopedia.com/terms/c/commission.asp" TargetMode="External"/><Relationship Id="rId4" Type="http://schemas.openxmlformats.org/officeDocument/2006/relationships/hyperlink" Target="https://www.investopedia.com/terms/r/roboadvisor-roboadviser.asp"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hyperlink" Target="6%20Nonprofit%20Financial%20Best%20Practices%20-%20Nonprofit%20Hub"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6.jpg"/></Relationships>
</file>

<file path=ppt/slides/_rels/slide46.xml.rels><?xml version="1.0" encoding="UTF-8" standalone="yes"?>
<Relationships xmlns="http://schemas.openxmlformats.org/package/2006/relationships"><Relationship Id="rId3" Type="http://schemas.openxmlformats.org/officeDocument/2006/relationships/hyperlink" Target="6%20Nonprofit%20Financial%20Best%20Practices%20-%20Nonprofit%20Hub"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6.jpg"/></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hyperlink" Target="https://blog.capterra.com/startup-investment/" TargetMode="External"/><Relationship Id="rId4" Type="http://schemas.openxmlformats.org/officeDocument/2006/relationships/hyperlink" Target="https://blog.capterra.com/startup-investment/?msclkid=9a924946c7c011ecbbd32f68a24f63e5"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hyperlink" Target="https://digitalmarketinginstitute.com/blog/10-reasons-your-business-should-invest-in-digital-transformation-corporate#:~:text=If%20your%20business%20is%20looking%20to%20secure%20a,colossal%20level%20of%20investment%20by%20companies%20across%20sectors.?msclkid=15acd831c7be11ecb0476f5e48ce3c4e"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hyperlink" Target="http://www.ijsrp.org/research-paper-1121/ijsrp-p11922.pdf"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hyperlink" Target="http://www.ijsrp.org/research-paper-1121/ijsrp-p11922.pdf"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hyperlink" Target="https://charitydigital.org.uk/topics/topics/a-beginners-guide-to-digital-fundraising-terms--8164#:~:text=%E2%80%9CDigital%20fundraising%20is%20simply%20fundraising%20using%20digital%20technology%2C,as%20mobile%20phones%20apps%2C%20text%2C%20and%20social%20media.?msclkid=10ae9d23c7b311ecaa0adaa05ab15e8c"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hyperlink" Target="https://www.youtube.com/watch?v=18yzSK6oWxw"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hyperlink" Target="https://www.investopedia.com/best-crowdfunding-platforms-5079933" TargetMode="External"/><Relationship Id="rId7" Type="http://schemas.openxmlformats.org/officeDocument/2006/relationships/hyperlink" Target="https://www.cultural-storytelling.eu/2021/10/14/456/" TargetMode="External"/><Relationship Id="rId2" Type="http://schemas.openxmlformats.org/officeDocument/2006/relationships/hyperlink" Target="https://www.salvationarmy.org/" TargetMode="External"/><Relationship Id="rId1" Type="http://schemas.openxmlformats.org/officeDocument/2006/relationships/slideLayout" Target="../slideLayouts/slideLayout11.xml"/><Relationship Id="rId6" Type="http://schemas.openxmlformats.org/officeDocument/2006/relationships/hyperlink" Target="https://www.instagram.com/" TargetMode="External"/><Relationship Id="rId5" Type="http://schemas.openxmlformats.org/officeDocument/2006/relationships/hyperlink" Target="https://www.facebook.com/" TargetMode="External"/><Relationship Id="rId4" Type="http://schemas.openxmlformats.org/officeDocument/2006/relationships/hyperlink" Target="https://www.justgiving.com/"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www.nptechforgood.com/2020/03/26/what-are-gaming-fundraisers-and-how-can-they-raise-donations-for-your-nonprofit/" TargetMode="External"/><Relationship Id="rId2" Type="http://schemas.openxmlformats.org/officeDocument/2006/relationships/hyperlink" Target="https://www.wholewhale.com/tips/fundraising-apps/" TargetMode="External"/><Relationship Id="rId1" Type="http://schemas.openxmlformats.org/officeDocument/2006/relationships/slideLayout" Target="../slideLayouts/slideLayout11.xml"/><Relationship Id="rId6" Type="http://schemas.openxmlformats.org/officeDocument/2006/relationships/image" Target="../media/image19.jpg"/><Relationship Id="rId5" Type="http://schemas.openxmlformats.org/officeDocument/2006/relationships/hyperlink" Target="https://www.cultural-storytelling.eu/2021/10/14/456/" TargetMode="External"/><Relationship Id="rId4" Type="http://schemas.openxmlformats.org/officeDocument/2006/relationships/hyperlink" Target="https://www.sendinblue.com/blog/how-to-write-a-fundraising-email/"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hyperlink" Target="https://learning.candid.org/resources/blog/five-fundraising-trends-to-capitalize-on-in-2022/" TargetMode="External"/><Relationship Id="rId4" Type="http://schemas.openxmlformats.org/officeDocument/2006/relationships/hyperlink" Target="https://www.classy.org/blog/ideas-for-an-easy-donation-experience/"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hyperlink" Target="https://learn.classy.org/why-america-gives-2021?sfdc_cid=7012R0000013ggbQAA" TargetMode="External"/></Relationships>
</file>

<file path=ppt/slides/_rels/slide6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1.png"/><Relationship Id="rId7" Type="http://schemas.openxmlformats.org/officeDocument/2006/relationships/diagramColors" Target="../diagrams/colors4.xml"/><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hyperlink" Target="https://learn.classy.org/the-state-of-modern-philanthropy-2021.html?sfdc_cid=7012R0000013ggvQAA"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hyperlink" Target="https://cornershopcreative.com/blog/digital-fundraising/#crashcourse" TargetMode="External"/></Relationships>
</file>

<file path=ppt/slides/_rels/slide74.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21.png"/><Relationship Id="rId7" Type="http://schemas.openxmlformats.org/officeDocument/2006/relationships/diagramQuickStyle" Target="../diagrams/quickStyle5.xml"/><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11.png"/><Relationship Id="rId9" Type="http://schemas.microsoft.com/office/2007/relationships/diagramDrawing" Target="../diagrams/drawing5.xml"/></Relationships>
</file>

<file path=ppt/slides/_rels/slide7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7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7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hyperlink" Target="https://cornershopcreative.com/blog/new-supporters-with-ecards/"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11.png"/></Relationships>
</file>

<file path=ppt/slides/_rels/slide7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8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8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8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8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8.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hyperlink" Target="https://www.causevox.com/digital-fundraising/#digital-fundraising-method"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11.png"/></Relationships>
</file>

<file path=ppt/slides/_rels/slide9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1.png"/><Relationship Id="rId7" Type="http://schemas.openxmlformats.org/officeDocument/2006/relationships/diagramColors" Target="../diagrams/colors6.xml"/><Relationship Id="rId2" Type="http://schemas.openxmlformats.org/officeDocument/2006/relationships/notesSlide" Target="../notesSlides/notesSlide50.xml"/><Relationship Id="rId1" Type="http://schemas.openxmlformats.org/officeDocument/2006/relationships/slideLayout" Target="../slideLayouts/slideLayout8.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9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1.xml"/><Relationship Id="rId1" Type="http://schemas.openxmlformats.org/officeDocument/2006/relationships/slideLayout" Target="../slideLayouts/slideLayout8.xml"/><Relationship Id="rId4" Type="http://schemas.openxmlformats.org/officeDocument/2006/relationships/hyperlink" Target="https://www.investopedia.com/terms/c/crowdfunding.asp&#8203;"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2.xml"/><Relationship Id="rId1" Type="http://schemas.openxmlformats.org/officeDocument/2006/relationships/slideLayout" Target="../slideLayouts/slideLayout8.xml"/><Relationship Id="rId6" Type="http://schemas.openxmlformats.org/officeDocument/2006/relationships/hyperlink" Target="https://www.investopedia.com/terms/c/crowdfunding.asp" TargetMode="External"/><Relationship Id="rId5" Type="http://schemas.openxmlformats.org/officeDocument/2006/relationships/hyperlink" Target="https://www.investopedia.com/terms/v/venturecapitalist.asp" TargetMode="External"/><Relationship Id="rId4" Type="http://schemas.openxmlformats.org/officeDocument/2006/relationships/hyperlink" Target="https://www.investopedia.com/terms/s/social-media.asp"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3.xml"/><Relationship Id="rId1" Type="http://schemas.openxmlformats.org/officeDocument/2006/relationships/slideLayout" Target="../slideLayouts/slideLayout8.xml"/><Relationship Id="rId4" Type="http://schemas.openxmlformats.org/officeDocument/2006/relationships/hyperlink" Target="https://ec.europa.eu/growth/access-finance-smes/guide-crowdfunding/what-crowdfunding/crowdfunding-explained_en"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4000500" y="2234718"/>
            <a:ext cx="7815022" cy="720752"/>
          </a:xfrm>
        </p:spPr>
        <p:txBody>
          <a:bodyPr/>
          <a:lstStyle/>
          <a:p>
            <a:r>
              <a:rPr lang="en-GB" b="0" dirty="0" err="1"/>
              <a:t>Veiklų</a:t>
            </a:r>
            <a:r>
              <a:rPr lang="en-GB" b="0" dirty="0"/>
              <a:t> </a:t>
            </a:r>
            <a:r>
              <a:rPr lang="en-GB" b="0" dirty="0" err="1"/>
              <a:t>finansavimas</a:t>
            </a:r>
            <a:endParaRPr lang="en-GB" b="0" dirty="0"/>
          </a:p>
        </p:txBody>
      </p:sp>
      <p:sp>
        <p:nvSpPr>
          <p:cNvPr id="2" name="Text Placeholder 1">
            <a:extLst>
              <a:ext uri="{FF2B5EF4-FFF2-40B4-BE49-F238E27FC236}">
                <a16:creationId xmlns:a16="http://schemas.microsoft.com/office/drawing/2014/main" id="{34F3A7B6-F37C-9AB5-FD36-8D288888F0BB}"/>
              </a:ext>
            </a:extLst>
          </p:cNvPr>
          <p:cNvSpPr>
            <a:spLocks noGrp="1"/>
          </p:cNvSpPr>
          <p:nvPr>
            <p:ph type="body" sz="quarter" idx="27"/>
          </p:nvPr>
        </p:nvSpPr>
        <p:spPr/>
        <p:txBody>
          <a:bodyPr/>
          <a:lstStyle/>
          <a:p>
            <a:r>
              <a:rPr lang="en-US" dirty="0" err="1"/>
              <a:t>www.</a:t>
            </a:r>
            <a:r>
              <a:rPr lang="en-US" sz="3600" b="1" dirty="0" err="1"/>
              <a:t>leaderseeds</a:t>
            </a:r>
            <a:r>
              <a:rPr lang="en-US" dirty="0" err="1"/>
              <a:t>.eu</a:t>
            </a:r>
            <a:endParaRPr lang="en-US" dirty="0"/>
          </a:p>
        </p:txBody>
      </p:sp>
      <p:sp>
        <p:nvSpPr>
          <p:cNvPr id="4" name="Text Placeholder 6">
            <a:extLst>
              <a:ext uri="{FF2B5EF4-FFF2-40B4-BE49-F238E27FC236}">
                <a16:creationId xmlns:a16="http://schemas.microsoft.com/office/drawing/2014/main" id="{9DF49D10-BA0E-6574-3FB5-7D9273C652C5}"/>
              </a:ext>
            </a:extLst>
          </p:cNvPr>
          <p:cNvSpPr txBox="1">
            <a:spLocks/>
          </p:cNvSpPr>
          <p:nvPr/>
        </p:nvSpPr>
        <p:spPr>
          <a:xfrm>
            <a:off x="4000500" y="3355744"/>
            <a:ext cx="7815022" cy="72075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800" b="1" kern="1200" baseline="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dirty="0"/>
              <a:t>6 </a:t>
            </a:r>
            <a:r>
              <a:rPr lang="en-GB" b="0" dirty="0" err="1"/>
              <a:t>modulis</a:t>
            </a:r>
            <a:endParaRPr lang="en-GB" b="0" dirty="0"/>
          </a:p>
        </p:txBody>
      </p:sp>
      <p:sp>
        <p:nvSpPr>
          <p:cNvPr id="3" name="TextBox 1">
            <a:extLst>
              <a:ext uri="{FF2B5EF4-FFF2-40B4-BE49-F238E27FC236}">
                <a16:creationId xmlns:a16="http://schemas.microsoft.com/office/drawing/2014/main" id="{B039428B-7886-504D-DDC1-4C94C5A4644A}"/>
              </a:ext>
            </a:extLst>
          </p:cNvPr>
          <p:cNvSpPr txBox="1"/>
          <p:nvPr/>
        </p:nvSpPr>
        <p:spPr>
          <a:xfrm>
            <a:off x="5086349" y="5695949"/>
            <a:ext cx="3952875" cy="7694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lt-LT" sz="1100" dirty="0">
                <a:latin typeface="Calibri"/>
              </a:rPr>
              <a:t>Europos Komisijos parama šio leidinio leidybai nereiškia, kad pritariama jo turiniui, kuris atspindi tik autorių požiūrį, ir Komisija negali būti laikoma atsakinga už bet kokį jame pateiktos informacijos panaudojimą.</a:t>
            </a:r>
            <a:endParaRPr lang="en-US" sz="1100" dirty="0"/>
          </a:p>
        </p:txBody>
      </p: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87175"/>
            <a:ext cx="10595237" cy="3995028"/>
          </a:xfrm>
        </p:spPr>
        <p:txBody>
          <a:bodyPr/>
          <a:lstStyle/>
          <a:p>
            <a:pPr marL="342900" indent="-342900">
              <a:buBlip>
                <a:blip r:embed="rId2"/>
              </a:buBlip>
            </a:pPr>
            <a:r>
              <a:rPr lang="en-GB" b="1" dirty="0" err="1">
                <a:solidFill>
                  <a:schemeClr val="accent2"/>
                </a:solidFill>
              </a:rPr>
              <a:t>Mokymosi</a:t>
            </a:r>
            <a:r>
              <a:rPr lang="en-GB" b="1" dirty="0">
                <a:solidFill>
                  <a:schemeClr val="accent2"/>
                </a:solidFill>
              </a:rPr>
              <a:t> </a:t>
            </a:r>
            <a:r>
              <a:rPr lang="en-GB" b="1" dirty="0" err="1">
                <a:solidFill>
                  <a:schemeClr val="accent2"/>
                </a:solidFill>
              </a:rPr>
              <a:t>tikslai</a:t>
            </a:r>
            <a:r>
              <a:rPr lang="en-GB" b="1" dirty="0">
                <a:solidFill>
                  <a:schemeClr val="accent2"/>
                </a:solidFill>
              </a:rPr>
              <a:t> (</a:t>
            </a:r>
            <a:r>
              <a:rPr lang="en-GB" b="1" dirty="0" err="1">
                <a:solidFill>
                  <a:schemeClr val="accent2"/>
                </a:solidFill>
              </a:rPr>
              <a:t>tęsinys</a:t>
            </a:r>
            <a:r>
              <a:rPr lang="en-GB" b="1" dirty="0">
                <a:solidFill>
                  <a:schemeClr val="accent2"/>
                </a:solidFill>
              </a:rPr>
              <a:t>)​:</a:t>
            </a:r>
          </a:p>
          <a:p>
            <a:pPr marL="342900" indent="-342900">
              <a:buBlip>
                <a:blip r:embed="rId2"/>
              </a:buBlip>
            </a:pPr>
            <a:endParaRPr lang="en-GB" b="1" dirty="0">
              <a:solidFill>
                <a:schemeClr val="accent2"/>
              </a:solidFill>
            </a:endParaRPr>
          </a:p>
          <a:p>
            <a:pPr marL="342900" indent="-342900">
              <a:buClr>
                <a:schemeClr val="accent2"/>
              </a:buClr>
              <a:buFont typeface="Arial" panose="020B0604020202020204" pitchFamily="34" charset="0"/>
              <a:buChar char="•"/>
            </a:pPr>
            <a:r>
              <a:rPr lang="lt-LT" dirty="0"/>
              <a:t>Besimokantieji supranta tiek NVO, tiek donorų požiūrį ir taip pagerina savo gebėjimus tenkinti abiejų pusių poreikius.</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t>Mokymo</a:t>
            </a:r>
            <a:r>
              <a:rPr lang="en-US" dirty="0"/>
              <a:t> </a:t>
            </a:r>
            <a:r>
              <a:rPr lang="en-US" dirty="0" err="1"/>
              <a:t>ir</a:t>
            </a:r>
            <a:r>
              <a:rPr lang="en-US" dirty="0"/>
              <a:t> </a:t>
            </a:r>
            <a:r>
              <a:rPr lang="en-US" dirty="0" err="1"/>
              <a:t>mokymosi</a:t>
            </a:r>
            <a:r>
              <a:rPr lang="en-US" dirty="0"/>
              <a:t> </a:t>
            </a:r>
            <a:r>
              <a:rPr lang="en-US" dirty="0" err="1"/>
              <a:t>tikslai</a:t>
            </a:r>
            <a:endParaRPr lang="en-US" dirty="0"/>
          </a:p>
        </p:txBody>
      </p:sp>
    </p:spTree>
    <p:extLst>
      <p:ext uri="{BB962C8B-B14F-4D97-AF65-F5344CB8AC3E}">
        <p14:creationId xmlns:p14="http://schemas.microsoft.com/office/powerpoint/2010/main" val="15310918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932612"/>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lt-LT" i="0" strike="noStrike" kern="1200" cap="none" spc="0" normalizeH="0" baseline="0" noProof="0" dirty="0">
                <a:ln>
                  <a:noFill/>
                </a:ln>
                <a:effectLst/>
                <a:uLnTx/>
                <a:uFillTx/>
                <a:latin typeface="Calibri" panose="020F0502020204030204"/>
                <a:ea typeface="+mn-ea"/>
                <a:cs typeface="+mn-cs"/>
              </a:rPr>
              <a:t>Reikia pasiruošimo</a:t>
            </a: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kumimoji="0" lang="lt-LT"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lt-LT" i="0" strike="noStrike" kern="1200" cap="none" spc="0" normalizeH="0" baseline="0" noProof="0" dirty="0">
                <a:ln>
                  <a:noFill/>
                </a:ln>
                <a:effectLst/>
                <a:uLnTx/>
                <a:uFillTx/>
                <a:latin typeface="Calibri" panose="020F0502020204030204"/>
                <a:ea typeface="+mn-ea"/>
                <a:cs typeface="+mn-cs"/>
              </a:rPr>
              <a:t>Kartą pradėtą kampaniją sunku ir (arba) rizikinga pakeisti ar modifikuoti</a:t>
            </a: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kumimoji="0" lang="lt-LT"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lt-LT" i="0" strike="noStrike" kern="1200" cap="none" spc="0" normalizeH="0" baseline="0" noProof="0" dirty="0">
                <a:ln>
                  <a:noFill/>
                </a:ln>
                <a:effectLst/>
                <a:uLnTx/>
                <a:uFillTx/>
                <a:latin typeface="Calibri" panose="020F0502020204030204"/>
                <a:ea typeface="+mn-ea"/>
                <a:cs typeface="+mn-cs"/>
              </a:rPr>
              <a:t>Kai kurios sutelktinio finansavimo rūšys yra reguliuojamos, pavyzdžiui, kaip ir kiek aukotojai aukoja</a:t>
            </a: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kumimoji="0" lang="lt-LT"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lt-LT" i="0" strike="noStrike" kern="1200" cap="none" spc="0" normalizeH="0" baseline="0" noProof="0" dirty="0">
                <a:ln>
                  <a:noFill/>
                </a:ln>
                <a:effectLst/>
                <a:uLnTx/>
                <a:uFillTx/>
                <a:latin typeface="Calibri" panose="020F0502020204030204"/>
                <a:ea typeface="+mn-ea"/>
                <a:cs typeface="+mn-cs"/>
              </a:rPr>
              <a:t>Susiję apskaitos ir administravimo įsipareigojimai</a:t>
            </a:r>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Sutelktinio</a:t>
            </a:r>
            <a:r>
              <a:rPr lang="en-GB" dirty="0"/>
              <a:t> </a:t>
            </a:r>
            <a:r>
              <a:rPr lang="en-GB" dirty="0" err="1"/>
              <a:t>finansavimo</a:t>
            </a:r>
            <a:r>
              <a:rPr lang="en-GB" dirty="0"/>
              <a:t> </a:t>
            </a:r>
            <a:r>
              <a:rPr lang="en-GB" dirty="0" err="1"/>
              <a:t>trūkumai</a:t>
            </a:r>
            <a:endParaRPr lang="en-US" dirty="0"/>
          </a:p>
        </p:txBody>
      </p:sp>
    </p:spTree>
    <p:extLst>
      <p:ext uri="{BB962C8B-B14F-4D97-AF65-F5344CB8AC3E}">
        <p14:creationId xmlns:p14="http://schemas.microsoft.com/office/powerpoint/2010/main" val="239346859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lt-LT" i="0" strike="noStrike" kern="1200" cap="none" spc="0" normalizeH="0" baseline="0" noProof="0" dirty="0">
                <a:ln>
                  <a:noFill/>
                </a:ln>
                <a:effectLst/>
                <a:uLnTx/>
                <a:uFillTx/>
                <a:latin typeface="Calibri" panose="020F0502020204030204"/>
                <a:ea typeface="+mn-ea"/>
                <a:cs typeface="+mn-cs"/>
              </a:rPr>
              <a:t>Viešos kampanijos matomumas gali paskatinti idėjų vagystę arba neigiamą grįžtamąjį ryšį.</a:t>
            </a: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lang="en-GB" dirty="0">
              <a:latin typeface="Calibri" panose="020F0502020204030204"/>
            </a:endParaRPr>
          </a:p>
          <a:p>
            <a:pPr marL="171450" marR="0" lvl="0" indent="-171450" algn="l" defTabSz="914400" rtl="0" eaLnBrk="1" fontAlgn="base" latinLnBrk="0" hangingPunct="1">
              <a:lnSpc>
                <a:spcPct val="100000"/>
              </a:lnSpc>
              <a:spcBef>
                <a:spcPts val="0"/>
              </a:spcBef>
              <a:spcAft>
                <a:spcPts val="0"/>
              </a:spcAft>
              <a:buClrTx/>
              <a:buSzTx/>
              <a:buBlip>
                <a:blip r:embed="rId4"/>
              </a:buBlip>
              <a:tabLst/>
              <a:defRPr/>
            </a:pPr>
            <a:r>
              <a:rPr kumimoji="0" lang="de-DE"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lt-LT"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Paskaitykite</a:t>
            </a:r>
            <a:r>
              <a:rPr lang="en-US" dirty="0">
                <a:latin typeface="Segoe UI" panose="020B0502040204020203" pitchFamily="34" charset="0"/>
              </a:rPr>
              <a:t>: </a:t>
            </a:r>
            <a:r>
              <a:rPr kumimoji="0" lang="en-US"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hlinkClick r:id="rId5">
                  <a:extLst>
                    <a:ext uri="{A12FA001-AC4F-418D-AE19-62706E023703}">
                      <ahyp:hlinkClr xmlns:ahyp="http://schemas.microsoft.com/office/drawing/2018/hyperlinkcolor" val="tx"/>
                    </a:ext>
                  </a:extLst>
                </a:hlinkClick>
              </a:rPr>
              <a:t>20 Pros and Cons of Crowdfunding (thepowermba.com)</a:t>
            </a:r>
            <a:endParaRPr kumimoji="0" lang="de-DE" b="0" i="0" u="none" strike="noStrike" kern="1200" cap="none" spc="0" normalizeH="0" baseline="0" noProof="0" dirty="0">
              <a:ln>
                <a:noFill/>
              </a:ln>
              <a:solidFill>
                <a:schemeClr val="accent2">
                  <a:lumMod val="75000"/>
                </a:schemeClr>
              </a:solidFill>
              <a:effectLst/>
              <a:uLnTx/>
              <a:uFillTx/>
              <a:latin typeface="Segoe UI" panose="020B0502040204020203" pitchFamily="34" charset="0"/>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6"/>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6"/>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Sutelktinio</a:t>
            </a:r>
            <a:r>
              <a:rPr lang="en-GB" dirty="0"/>
              <a:t> </a:t>
            </a:r>
            <a:r>
              <a:rPr lang="en-GB" dirty="0" err="1"/>
              <a:t>finansavimo</a:t>
            </a:r>
            <a:r>
              <a:rPr lang="en-GB" dirty="0"/>
              <a:t> </a:t>
            </a:r>
            <a:r>
              <a:rPr lang="en-GB" dirty="0" err="1"/>
              <a:t>trūkumai</a:t>
            </a:r>
            <a:r>
              <a:rPr lang="en-GB" dirty="0"/>
              <a:t> (</a:t>
            </a:r>
            <a:r>
              <a:rPr lang="en-GB" dirty="0" err="1"/>
              <a:t>tęsinys</a:t>
            </a:r>
            <a:r>
              <a:rPr lang="en-GB" dirty="0"/>
              <a:t>)</a:t>
            </a:r>
            <a:endParaRPr lang="en-US" dirty="0"/>
          </a:p>
        </p:txBody>
      </p:sp>
    </p:spTree>
    <p:extLst>
      <p:ext uri="{BB962C8B-B14F-4D97-AF65-F5344CB8AC3E}">
        <p14:creationId xmlns:p14="http://schemas.microsoft.com/office/powerpoint/2010/main" val="169955249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a:t>
            </a:r>
            <a:r>
              <a:rPr lang="lt-LT" dirty="0"/>
              <a:t>Nesu savo aplinkybių produktas. Esu savo sprendimų produktas</a:t>
            </a:r>
            <a:r>
              <a:rPr lang="en-US" dirty="0"/>
              <a:t>.”</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Stephen Covey</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An open white door">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8234" r="8234"/>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0849021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014150"/>
            <a:ext cx="10595237" cy="3881471"/>
          </a:xfrm>
        </p:spPr>
        <p:txBody>
          <a:bodyPr/>
          <a:lstStyle/>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lt-LT" i="0" strike="noStrike" kern="1200" cap="none" spc="0" normalizeH="0" baseline="0" noProof="0" dirty="0">
                <a:ln>
                  <a:noFill/>
                </a:ln>
                <a:effectLst/>
                <a:uLnTx/>
                <a:uFillTx/>
                <a:latin typeface="Calibri" panose="020F0502020204030204"/>
                <a:ea typeface="+mn-ea"/>
                <a:cs typeface="+mn-cs"/>
              </a:rPr>
              <a:t>Yra daugybė priemonių, padedančių rinkti lėšas įvairiems tikslams.</a:t>
            </a:r>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11 nuostabių ne pelno siekiančioms organizacijoms skirtų lėšų rinkimo įrankių</a:t>
            </a:r>
            <a:endParaRPr lang="en-US" dirty="0"/>
          </a:p>
        </p:txBody>
      </p:sp>
      <p:graphicFrame>
        <p:nvGraphicFramePr>
          <p:cNvPr id="2" name="Diagram 1">
            <a:extLst>
              <a:ext uri="{FF2B5EF4-FFF2-40B4-BE49-F238E27FC236}">
                <a16:creationId xmlns:a16="http://schemas.microsoft.com/office/drawing/2014/main" id="{77745DCF-E1FA-2B81-E484-E00E1EA04653}"/>
              </a:ext>
            </a:extLst>
          </p:cNvPr>
          <p:cNvGraphicFramePr/>
          <p:nvPr>
            <p:extLst>
              <p:ext uri="{D42A27DB-BD31-4B8C-83A1-F6EECF244321}">
                <p14:modId xmlns:p14="http://schemas.microsoft.com/office/powerpoint/2010/main" val="1497990151"/>
              </p:ext>
            </p:extLst>
          </p:nvPr>
        </p:nvGraphicFramePr>
        <p:xfrm>
          <a:off x="798380" y="2906486"/>
          <a:ext cx="10595238" cy="28248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8039316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lang="en-GB" u="sng" dirty="0">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endParaRPr kumimoji="0" lang="en-GB" b="1" i="0" u="none" strike="noStrike" kern="1200" cap="none" spc="0" normalizeH="0" baseline="0" noProof="0" dirty="0">
              <a:ln>
                <a:noFill/>
              </a:ln>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endParaRPr lang="en-GB" b="1" dirty="0">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endParaRPr kumimoji="0" lang="en-GB" b="1" i="0" u="none" strike="noStrike" kern="1200" cap="none" spc="0" normalizeH="0" baseline="0" noProof="0" dirty="0">
              <a:ln>
                <a:noFill/>
              </a:ln>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endParaRPr lang="en-GB" b="1" dirty="0">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endParaRPr kumimoji="0" lang="en-GB" b="1" i="0" u="none" strike="noStrike" kern="1200" cap="none" spc="0" normalizeH="0" baseline="0" noProof="0" dirty="0">
              <a:ln>
                <a:noFill/>
              </a:ln>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endParaRPr lang="en-GB" b="1" dirty="0">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endParaRPr kumimoji="0" lang="en-GB" b="1" i="0" u="none" strike="noStrike" kern="1200" cap="none" spc="0" normalizeH="0" baseline="0" noProof="0" dirty="0">
              <a:ln>
                <a:noFill/>
              </a:ln>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r>
              <a:rPr kumimoji="0" lang="en-GB" b="1" i="0" u="none" strike="noStrike" kern="1200" cap="none" spc="0" normalizeH="0" baseline="0" noProof="0" dirty="0" err="1">
                <a:ln>
                  <a:noFill/>
                </a:ln>
                <a:effectLst/>
                <a:uLnTx/>
                <a:uFillTx/>
                <a:latin typeface="Calibri" panose="020F0502020204030204"/>
                <a:ea typeface="+mn-ea"/>
                <a:cs typeface="+mn-cs"/>
              </a:rPr>
              <a:t>Paskaitykite</a:t>
            </a:r>
            <a:r>
              <a:rPr kumimoji="0" lang="en-GB" b="1" i="0" u="none" strike="noStrike" kern="1200" cap="none" spc="0" normalizeH="0" baseline="0" noProof="0" dirty="0">
                <a:ln>
                  <a:noFill/>
                </a:ln>
                <a:effectLst/>
                <a:uLnTx/>
                <a:uFillTx/>
                <a:latin typeface="Calibri" panose="020F0502020204030204"/>
                <a:ea typeface="+mn-ea"/>
                <a:cs typeface="+mn-cs"/>
              </a:rPr>
              <a:t>: </a:t>
            </a: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https://blog.elevationweb.org/11-awesome-fundraising-tools-for-nonprofits</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endParaRPr kumimoji="0" lang="en-GB" b="0"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5"/>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5"/>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11 nuostabių ne pelno siekiančioms organizacijoms skirtų lėšų rinkimo įrankių</a:t>
            </a:r>
            <a:endParaRPr lang="en-US" dirty="0"/>
          </a:p>
        </p:txBody>
      </p:sp>
      <p:graphicFrame>
        <p:nvGraphicFramePr>
          <p:cNvPr id="2" name="Diagram 1">
            <a:extLst>
              <a:ext uri="{FF2B5EF4-FFF2-40B4-BE49-F238E27FC236}">
                <a16:creationId xmlns:a16="http://schemas.microsoft.com/office/drawing/2014/main" id="{77745DCF-E1FA-2B81-E484-E00E1EA04653}"/>
              </a:ext>
            </a:extLst>
          </p:cNvPr>
          <p:cNvGraphicFramePr/>
          <p:nvPr>
            <p:extLst>
              <p:ext uri="{D42A27DB-BD31-4B8C-83A1-F6EECF244321}">
                <p14:modId xmlns:p14="http://schemas.microsoft.com/office/powerpoint/2010/main" val="2791616346"/>
              </p:ext>
            </p:extLst>
          </p:nvPr>
        </p:nvGraphicFramePr>
        <p:xfrm>
          <a:off x="798379" y="1975756"/>
          <a:ext cx="10595238" cy="290648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67992592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lt-LT" i="0" u="none" strike="noStrike" kern="1200" cap="none" spc="0" normalizeH="0" baseline="0" noProof="0" dirty="0">
                <a:ln>
                  <a:noFill/>
                </a:ln>
                <a:effectLst/>
                <a:uLnTx/>
                <a:uFillTx/>
                <a:latin typeface="Calibri" panose="020F0502020204030204"/>
                <a:ea typeface="+mn-ea"/>
                <a:cs typeface="+mn-cs"/>
              </a:rPr>
              <a:t>Atnaujinkite savo svetainę</a:t>
            </a: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endParaRPr kumimoji="0" lang="lt-LT"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lt-LT" i="0" u="none" strike="noStrike" kern="1200" cap="none" spc="0" normalizeH="0" baseline="0" noProof="0" dirty="0">
                <a:ln>
                  <a:noFill/>
                </a:ln>
                <a:effectLst/>
                <a:uLnTx/>
                <a:uFillTx/>
                <a:latin typeface="Calibri" panose="020F0502020204030204"/>
                <a:ea typeface="+mn-ea"/>
                <a:cs typeface="+mn-cs"/>
              </a:rPr>
              <a:t>Sukurkite </a:t>
            </a:r>
            <a:r>
              <a:rPr kumimoji="0" lang="lt-LT" i="0" u="none" strike="noStrike" kern="1200" cap="none" spc="0" normalizeH="0" baseline="0" noProof="0" dirty="0" err="1">
                <a:ln>
                  <a:noFill/>
                </a:ln>
                <a:effectLst/>
                <a:uLnTx/>
                <a:uFillTx/>
                <a:latin typeface="Calibri" panose="020F0502020204030204"/>
                <a:ea typeface="+mn-ea"/>
                <a:cs typeface="+mn-cs"/>
              </a:rPr>
              <a:t>hashtagą</a:t>
            </a:r>
            <a:endParaRPr kumimoji="0" lang="lt-LT"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endParaRPr kumimoji="0" lang="lt-LT"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lt-LT" i="0" u="none" strike="noStrike" kern="1200" cap="none" spc="0" normalizeH="0" baseline="0" noProof="0" dirty="0">
                <a:ln>
                  <a:noFill/>
                </a:ln>
                <a:effectLst/>
                <a:uLnTx/>
                <a:uFillTx/>
                <a:latin typeface="Calibri" panose="020F0502020204030204"/>
                <a:ea typeface="+mn-ea"/>
                <a:cs typeface="+mn-cs"/>
              </a:rPr>
              <a:t>Kurkite vaizdo įrašus ir kitą įdomų turinį</a:t>
            </a: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endParaRPr kumimoji="0" lang="lt-LT"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lt-LT" i="0" u="none" strike="noStrike" kern="1200" cap="none" spc="0" normalizeH="0" baseline="0" noProof="0" dirty="0">
                <a:ln>
                  <a:noFill/>
                </a:ln>
                <a:effectLst/>
                <a:uLnTx/>
                <a:uFillTx/>
                <a:latin typeface="Calibri" panose="020F0502020204030204"/>
                <a:ea typeface="+mn-ea"/>
                <a:cs typeface="+mn-cs"/>
              </a:rPr>
              <a:t>Pasinaudokite </a:t>
            </a:r>
            <a:r>
              <a:rPr kumimoji="0" lang="lt-LT" i="0" u="none" strike="noStrike" kern="1200" cap="none" spc="0" normalizeH="0" baseline="0" noProof="0" dirty="0" err="1">
                <a:ln>
                  <a:noFill/>
                </a:ln>
                <a:effectLst/>
                <a:uLnTx/>
                <a:uFillTx/>
                <a:latin typeface="Calibri" panose="020F0502020204030204"/>
                <a:ea typeface="+mn-ea"/>
                <a:cs typeface="+mn-cs"/>
              </a:rPr>
              <a:t>segmentuota</a:t>
            </a:r>
            <a:r>
              <a:rPr kumimoji="0" lang="lt-LT" i="0" u="none" strike="noStrike" kern="1200" cap="none" spc="0" normalizeH="0" baseline="0" noProof="0" dirty="0">
                <a:ln>
                  <a:noFill/>
                </a:ln>
                <a:effectLst/>
                <a:uLnTx/>
                <a:uFillTx/>
                <a:latin typeface="Calibri" panose="020F0502020204030204"/>
                <a:ea typeface="+mn-ea"/>
                <a:cs typeface="+mn-cs"/>
              </a:rPr>
              <a:t> el. pašto rinkodara</a:t>
            </a:r>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Skaitmeninio lėšų rinkimo greita pradžia</a:t>
            </a:r>
            <a:endParaRPr lang="en-US" dirty="0"/>
          </a:p>
        </p:txBody>
      </p:sp>
    </p:spTree>
    <p:extLst>
      <p:ext uri="{BB962C8B-B14F-4D97-AF65-F5344CB8AC3E}">
        <p14:creationId xmlns:p14="http://schemas.microsoft.com/office/powerpoint/2010/main" val="56193470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lt-LT" i="0" u="none" strike="noStrike" kern="1200" cap="none" spc="0" normalizeH="0" baseline="0" noProof="0" dirty="0">
                <a:ln>
                  <a:noFill/>
                </a:ln>
                <a:effectLst/>
                <a:uLnTx/>
                <a:uFillTx/>
                <a:latin typeface="Calibri" panose="020F0502020204030204"/>
                <a:ea typeface="+mn-ea"/>
                <a:cs typeface="+mn-cs"/>
              </a:rPr>
              <a:t>Išsirinkite vietos labdaros organizaciją ir sužinokite, kaip galėtumėte patobulinti dabartinę lėšų rinkimo veiklą.</a:t>
            </a:r>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Veikla</a:t>
            </a:r>
            <a:endParaRPr lang="en-US" dirty="0"/>
          </a:p>
        </p:txBody>
      </p:sp>
    </p:spTree>
    <p:extLst>
      <p:ext uri="{BB962C8B-B14F-4D97-AF65-F5344CB8AC3E}">
        <p14:creationId xmlns:p14="http://schemas.microsoft.com/office/powerpoint/2010/main" val="5252637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Disability Rights New York: </a:t>
            </a:r>
            <a:r>
              <a:rPr kumimoji="0" lang="en-GB" i="0" u="none" strike="noStrike" kern="1200" cap="none" spc="0" normalizeH="0" baseline="0" noProof="0" dirty="0">
                <a:ln>
                  <a:noFill/>
                </a:ln>
                <a:solidFill>
                  <a:schemeClr val="accent2">
                    <a:lumMod val="50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https://cornershopcreative.com/portfolio/disability-rights-new-york-multi-step-donation-form/</a:t>
            </a:r>
            <a:endParaRPr kumimoji="0" lang="en-GB" i="0" u="none" strike="noStrike" kern="1200" cap="none" spc="0" normalizeH="0" baseline="0" noProof="0" dirty="0">
              <a:ln>
                <a:noFill/>
              </a:ln>
              <a:solidFill>
                <a:schemeClr val="accent2">
                  <a:lumMod val="50000"/>
                </a:scheme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tabLst/>
              <a:defRPr/>
            </a:pPr>
            <a:r>
              <a:rPr kumimoji="0" lang="en-GB" i="0" u="none" strike="noStrike" kern="1200" cap="none" spc="0" normalizeH="0" baseline="0" noProof="0" dirty="0">
                <a:ln>
                  <a:noFill/>
                </a:ln>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kumimoji="0" lang="lt-LT" i="0" u="none" strike="noStrike" kern="1200" cap="none" spc="0" normalizeH="0" baseline="0" noProof="0" dirty="0">
                <a:ln>
                  <a:noFill/>
                </a:ln>
                <a:effectLst/>
                <a:uLnTx/>
                <a:uFillTx/>
                <a:latin typeface="Calibri" panose="020F0502020204030204"/>
                <a:ea typeface="+mn-ea"/>
                <a:cs typeface="+mn-cs"/>
              </a:rPr>
              <a:t>Niujorko organizacija „</a:t>
            </a:r>
            <a:r>
              <a:rPr kumimoji="0" lang="lt-LT" i="0" u="none" strike="noStrike" kern="1200" cap="none" spc="0" normalizeH="0" baseline="0" noProof="0" dirty="0" err="1">
                <a:ln>
                  <a:noFill/>
                </a:ln>
                <a:effectLst/>
                <a:uLnTx/>
                <a:uFillTx/>
                <a:latin typeface="Calibri" panose="020F0502020204030204"/>
                <a:ea typeface="+mn-ea"/>
                <a:cs typeface="+mn-cs"/>
              </a:rPr>
              <a:t>Disability</a:t>
            </a:r>
            <a:r>
              <a:rPr kumimoji="0" lang="lt-LT" i="0" u="none" strike="noStrike" kern="1200" cap="none" spc="0" normalizeH="0" baseline="0" noProof="0" dirty="0">
                <a:ln>
                  <a:noFill/>
                </a:ln>
                <a:effectLst/>
                <a:uLnTx/>
                <a:uFillTx/>
                <a:latin typeface="Calibri" panose="020F0502020204030204"/>
                <a:ea typeface="+mn-ea"/>
                <a:cs typeface="+mn-cs"/>
              </a:rPr>
              <a:t> </a:t>
            </a:r>
            <a:r>
              <a:rPr kumimoji="0" lang="lt-LT" i="0" u="none" strike="noStrike" kern="1200" cap="none" spc="0" normalizeH="0" baseline="0" noProof="0" dirty="0" err="1">
                <a:ln>
                  <a:noFill/>
                </a:ln>
                <a:effectLst/>
                <a:uLnTx/>
                <a:uFillTx/>
                <a:latin typeface="Calibri" panose="020F0502020204030204"/>
                <a:ea typeface="+mn-ea"/>
                <a:cs typeface="+mn-cs"/>
              </a:rPr>
              <a:t>Rights</a:t>
            </a:r>
            <a:r>
              <a:rPr kumimoji="0" lang="lt-LT" i="0" u="none" strike="noStrike" kern="1200" cap="none" spc="0" normalizeH="0" baseline="0" noProof="0" dirty="0">
                <a:ln>
                  <a:noFill/>
                </a:ln>
                <a:effectLst/>
                <a:uLnTx/>
                <a:uFillTx/>
                <a:latin typeface="Calibri" panose="020F0502020204030204"/>
                <a:ea typeface="+mn-ea"/>
                <a:cs typeface="+mn-cs"/>
              </a:rPr>
              <a:t> </a:t>
            </a:r>
            <a:r>
              <a:rPr kumimoji="0" lang="lt-LT" i="0" u="none" strike="noStrike" kern="1200" cap="none" spc="0" normalizeH="0" baseline="0" noProof="0" dirty="0" err="1">
                <a:ln>
                  <a:noFill/>
                </a:ln>
                <a:effectLst/>
                <a:uLnTx/>
                <a:uFillTx/>
                <a:latin typeface="Calibri" panose="020F0502020204030204"/>
                <a:ea typeface="+mn-ea"/>
                <a:cs typeface="+mn-cs"/>
              </a:rPr>
              <a:t>New</a:t>
            </a:r>
            <a:r>
              <a:rPr kumimoji="0" lang="lt-LT" i="0" u="none" strike="noStrike" kern="1200" cap="none" spc="0" normalizeH="0" baseline="0" noProof="0" dirty="0">
                <a:ln>
                  <a:noFill/>
                </a:ln>
                <a:effectLst/>
                <a:uLnTx/>
                <a:uFillTx/>
                <a:latin typeface="Calibri" panose="020F0502020204030204"/>
                <a:ea typeface="+mn-ea"/>
                <a:cs typeface="+mn-cs"/>
              </a:rPr>
              <a:t> York“ - tai ne pelno siekianti organizacija, kurios tikslas - teikti nemokamas teisines paslaugas, atstovavimą, išteklius ir kitą svarbią paramą neįgaliesiems.</a:t>
            </a:r>
          </a:p>
          <a:p>
            <a:pPr marL="342900" marR="0" lvl="0" indent="-34290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endParaRPr kumimoji="0" lang="lt-LT"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kumimoji="0" lang="lt-LT" i="0" u="none" strike="noStrike" kern="1200" cap="none" spc="0" normalizeH="0" baseline="0" noProof="0" dirty="0">
                <a:ln>
                  <a:noFill/>
                </a:ln>
                <a:effectLst/>
                <a:uLnTx/>
                <a:uFillTx/>
                <a:latin typeface="Calibri" panose="020F0502020204030204"/>
                <a:ea typeface="+mn-ea"/>
                <a:cs typeface="+mn-cs"/>
              </a:rPr>
              <a:t>Kartu su DRNY komanda ėmėmės projekto, kurio tikslas buvo įdiegti kelių etapų aukų formą jų svetainėje.</a:t>
            </a: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Atvejo analizė</a:t>
            </a:r>
            <a:endParaRPr lang="en-US" dirty="0"/>
          </a:p>
        </p:txBody>
      </p:sp>
    </p:spTree>
    <p:extLst>
      <p:ext uri="{BB962C8B-B14F-4D97-AF65-F5344CB8AC3E}">
        <p14:creationId xmlns:p14="http://schemas.microsoft.com/office/powerpoint/2010/main" val="309748958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100000"/>
              </a:lnSpc>
              <a:spcBef>
                <a:spcPts val="0"/>
              </a:spcBef>
              <a:spcAft>
                <a:spcPts val="0"/>
              </a:spcAft>
              <a:buClr>
                <a:schemeClr val="accent2"/>
              </a:buClr>
              <a:buSzTx/>
              <a:buFont typeface="+mj-lt"/>
              <a:buAutoNum type="arabicPeriod"/>
              <a:tabLst/>
              <a:defRPr/>
            </a:pPr>
            <a:r>
              <a:rPr kumimoji="0" lang="lt-LT" i="0" u="none" strike="noStrike" kern="1200" cap="none" spc="0" normalizeH="0" baseline="0" noProof="0" dirty="0">
                <a:ln>
                  <a:noFill/>
                </a:ln>
                <a:effectLst/>
                <a:uLnTx/>
                <a:uFillTx/>
                <a:latin typeface="Calibri" panose="020F0502020204030204"/>
                <a:ea typeface="+mn-ea"/>
                <a:cs typeface="+mn-cs"/>
              </a:rPr>
              <a:t>Paaiškinkite, kuo skaitmeninis finansavimas skiriasi nuo tradicinio finansavimo.</a:t>
            </a:r>
          </a:p>
          <a:p>
            <a:pPr marL="457200" marR="0" lvl="0" indent="-457200" algn="l" defTabSz="914400" rtl="0" eaLnBrk="1" fontAlgn="auto" latinLnBrk="0" hangingPunct="1">
              <a:lnSpc>
                <a:spcPct val="100000"/>
              </a:lnSpc>
              <a:spcBef>
                <a:spcPts val="0"/>
              </a:spcBef>
              <a:spcAft>
                <a:spcPts val="0"/>
              </a:spcAft>
              <a:buClr>
                <a:schemeClr val="accent2"/>
              </a:buClr>
              <a:buSzTx/>
              <a:buFont typeface="+mj-lt"/>
              <a:buAutoNum type="arabicPeriod"/>
              <a:tabLst/>
              <a:defRPr/>
            </a:pPr>
            <a:endParaRPr kumimoji="0" lang="lt-LT"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chemeClr val="accent2"/>
              </a:buClr>
              <a:buSzTx/>
              <a:buFont typeface="+mj-lt"/>
              <a:buAutoNum type="arabicPeriod"/>
              <a:tabLst/>
              <a:defRPr/>
            </a:pPr>
            <a:r>
              <a:rPr kumimoji="0" lang="lt-LT" i="0" u="none" strike="noStrike" kern="1200" cap="none" spc="0" normalizeH="0" baseline="0" noProof="0" dirty="0">
                <a:ln>
                  <a:noFill/>
                </a:ln>
                <a:effectLst/>
                <a:uLnTx/>
                <a:uFillTx/>
                <a:latin typeface="Calibri" panose="020F0502020204030204"/>
                <a:ea typeface="+mn-ea"/>
                <a:cs typeface="+mn-cs"/>
              </a:rPr>
              <a:t>Kokie yra skaitmeninio finansavimo privalumai?</a:t>
            </a:r>
          </a:p>
          <a:p>
            <a:pPr marL="457200" marR="0" lvl="0" indent="-457200" algn="l" defTabSz="914400" rtl="0" eaLnBrk="1" fontAlgn="auto" latinLnBrk="0" hangingPunct="1">
              <a:lnSpc>
                <a:spcPct val="100000"/>
              </a:lnSpc>
              <a:spcBef>
                <a:spcPts val="0"/>
              </a:spcBef>
              <a:spcAft>
                <a:spcPts val="0"/>
              </a:spcAft>
              <a:buClr>
                <a:schemeClr val="accent2"/>
              </a:buClr>
              <a:buSzTx/>
              <a:buFont typeface="+mj-lt"/>
              <a:buAutoNum type="arabicPeriod"/>
              <a:tabLst/>
              <a:defRPr/>
            </a:pPr>
            <a:endParaRPr kumimoji="0" lang="lt-LT"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chemeClr val="accent2"/>
              </a:buClr>
              <a:buSzTx/>
              <a:buFont typeface="+mj-lt"/>
              <a:buAutoNum type="arabicPeriod"/>
              <a:tabLst/>
              <a:defRPr/>
            </a:pPr>
            <a:r>
              <a:rPr kumimoji="0" lang="lt-LT" i="0" u="none" strike="noStrike" kern="1200" cap="none" spc="0" normalizeH="0" baseline="0" noProof="0" dirty="0">
                <a:ln>
                  <a:noFill/>
                </a:ln>
                <a:effectLst/>
                <a:uLnTx/>
                <a:uFillTx/>
                <a:latin typeface="Calibri" panose="020F0502020204030204"/>
                <a:ea typeface="+mn-ea"/>
                <a:cs typeface="+mn-cs"/>
              </a:rPr>
              <a:t>Įvardykite 5 priemones, kurios padės jums skaitmeninio lėšų rinkimo srityje</a:t>
            </a:r>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Klausimai</a:t>
            </a:r>
            <a:endParaRPr lang="en-US" dirty="0"/>
          </a:p>
        </p:txBody>
      </p:sp>
    </p:spTree>
    <p:extLst>
      <p:ext uri="{BB962C8B-B14F-4D97-AF65-F5344CB8AC3E}">
        <p14:creationId xmlns:p14="http://schemas.microsoft.com/office/powerpoint/2010/main" val="389353559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100000"/>
              </a:lnSpc>
              <a:spcBef>
                <a:spcPts val="0"/>
              </a:spcBef>
              <a:spcAft>
                <a:spcPts val="0"/>
              </a:spcAft>
              <a:buClr>
                <a:schemeClr val="accent2"/>
              </a:buClr>
              <a:buSzTx/>
              <a:buFont typeface="+mj-lt"/>
              <a:buAutoNum type="arabicPeriod"/>
              <a:tabLst/>
              <a:defRPr/>
            </a:pPr>
            <a:r>
              <a:rPr kumimoji="0" lang="lt-LT" i="0" u="none" strike="noStrike" kern="1200" cap="none" spc="0" normalizeH="0" baseline="0" noProof="0" dirty="0">
                <a:ln>
                  <a:noFill/>
                </a:ln>
                <a:effectLst/>
                <a:uLnTx/>
                <a:uFillTx/>
                <a:latin typeface="Calibri" panose="020F0502020204030204"/>
                <a:ea typeface="+mn-ea"/>
                <a:cs typeface="+mn-cs"/>
              </a:rPr>
              <a:t>Nurodykite tris skaitmeninio lėšų rinkimo privalumus</a:t>
            </a:r>
          </a:p>
          <a:p>
            <a:pPr marL="457200" marR="0" lvl="0" indent="-457200" algn="l" defTabSz="914400" rtl="0" eaLnBrk="1" fontAlgn="auto" latinLnBrk="0" hangingPunct="1">
              <a:lnSpc>
                <a:spcPct val="100000"/>
              </a:lnSpc>
              <a:spcBef>
                <a:spcPts val="0"/>
              </a:spcBef>
              <a:spcAft>
                <a:spcPts val="0"/>
              </a:spcAft>
              <a:buClr>
                <a:schemeClr val="accent2"/>
              </a:buClr>
              <a:buSzTx/>
              <a:buFont typeface="+mj-lt"/>
              <a:buAutoNum type="arabicPeriod"/>
              <a:tabLst/>
              <a:defRPr/>
            </a:pPr>
            <a:endParaRPr kumimoji="0" lang="lt-LT"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chemeClr val="accent2"/>
              </a:buClr>
              <a:buSzTx/>
              <a:buFont typeface="+mj-lt"/>
              <a:buAutoNum type="arabicPeriod"/>
              <a:tabLst/>
              <a:defRPr/>
            </a:pPr>
            <a:r>
              <a:rPr kumimoji="0" lang="lt-LT" i="0" u="none" strike="noStrike" kern="1200" cap="none" spc="0" normalizeH="0" baseline="0" noProof="0" dirty="0">
                <a:ln>
                  <a:noFill/>
                </a:ln>
                <a:effectLst/>
                <a:uLnTx/>
                <a:uFillTx/>
                <a:latin typeface="Calibri" panose="020F0502020204030204"/>
                <a:ea typeface="+mn-ea"/>
                <a:cs typeface="+mn-cs"/>
              </a:rPr>
              <a:t>Įvardykite penkias skaitmeninio lėšų rinkimo galimybes</a:t>
            </a:r>
          </a:p>
          <a:p>
            <a:pPr marL="457200" marR="0" lvl="0" indent="-457200" algn="l" defTabSz="914400" rtl="0" eaLnBrk="1" fontAlgn="auto" latinLnBrk="0" hangingPunct="1">
              <a:lnSpc>
                <a:spcPct val="100000"/>
              </a:lnSpc>
              <a:spcBef>
                <a:spcPts val="0"/>
              </a:spcBef>
              <a:spcAft>
                <a:spcPts val="0"/>
              </a:spcAft>
              <a:buClr>
                <a:schemeClr val="accent2"/>
              </a:buClr>
              <a:buSzTx/>
              <a:buFont typeface="+mj-lt"/>
              <a:buAutoNum type="arabicPeriod"/>
              <a:tabLst/>
              <a:defRPr/>
            </a:pPr>
            <a:endParaRPr kumimoji="0" lang="lt-LT"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chemeClr val="accent2"/>
              </a:buClr>
              <a:buSzTx/>
              <a:buFont typeface="+mj-lt"/>
              <a:buAutoNum type="arabicPeriod"/>
              <a:tabLst/>
              <a:defRPr/>
            </a:pPr>
            <a:r>
              <a:rPr kumimoji="0" lang="lt-LT" i="0" u="none" strike="noStrike" kern="1200" cap="none" spc="0" normalizeH="0" baseline="0" noProof="0" dirty="0">
                <a:ln>
                  <a:noFill/>
                </a:ln>
                <a:effectLst/>
                <a:uLnTx/>
                <a:uFillTx/>
                <a:latin typeface="Calibri" panose="020F0502020204030204"/>
                <a:ea typeface="+mn-ea"/>
                <a:cs typeface="+mn-cs"/>
              </a:rPr>
              <a:t>Įvardykite tris skaitmeninio lėšų rinkimo tendencijas</a:t>
            </a:r>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Vertinimas</a:t>
            </a:r>
            <a:endParaRPr lang="en-US" dirty="0"/>
          </a:p>
        </p:txBody>
      </p:sp>
    </p:spTree>
    <p:extLst>
      <p:ext uri="{BB962C8B-B14F-4D97-AF65-F5344CB8AC3E}">
        <p14:creationId xmlns:p14="http://schemas.microsoft.com/office/powerpoint/2010/main" val="260031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2"/>
              </a:buBlip>
            </a:pPr>
            <a:r>
              <a:rPr lang="lt-LT" dirty="0"/>
              <a:t>Besimokantieji gebės suprasti lėšų rinkimo metodiką, strategijas ir tendencijas.</a:t>
            </a:r>
          </a:p>
          <a:p>
            <a:pPr marL="342900" indent="-342900">
              <a:buBlip>
                <a:blip r:embed="rId2"/>
              </a:buBlip>
            </a:pPr>
            <a:endParaRPr lang="lt-LT" dirty="0"/>
          </a:p>
          <a:p>
            <a:pPr marL="342900" indent="-342900">
              <a:buBlip>
                <a:blip r:embed="rId2"/>
              </a:buBlip>
            </a:pPr>
            <a:r>
              <a:rPr lang="lt-LT" dirty="0"/>
              <a:t>Besimokantieji įgis žinių, kaip siekti ir gauti NVO finansavimą.</a:t>
            </a:r>
          </a:p>
          <a:p>
            <a:pPr marL="342900" indent="-342900">
              <a:buBlip>
                <a:blip r:embed="rId2"/>
              </a:buBlip>
            </a:pPr>
            <a:endParaRPr lang="lt-LT" dirty="0"/>
          </a:p>
          <a:p>
            <a:pPr marL="342900" indent="-342900">
              <a:buBlip>
                <a:blip r:embed="rId2"/>
              </a:buBlip>
            </a:pPr>
            <a:r>
              <a:rPr lang="lt-LT" dirty="0"/>
              <a:t>Besimokantieji gebės kreiptis į ilgalaikius rėmėjus ir žinos apie kitus finansavimo šaltinius.</a:t>
            </a:r>
            <a:endParaRPr lang="en-GB" dirty="0"/>
          </a:p>
          <a:p>
            <a:pPr marL="0" indent="0"/>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t>Įgijamos</a:t>
            </a:r>
            <a:r>
              <a:rPr lang="en-US" dirty="0"/>
              <a:t> </a:t>
            </a:r>
            <a:r>
              <a:rPr lang="en-US" dirty="0" err="1"/>
              <a:t>kompetencijos</a:t>
            </a:r>
            <a:endParaRPr lang="en-US" dirty="0"/>
          </a:p>
        </p:txBody>
      </p:sp>
    </p:spTree>
    <p:extLst>
      <p:ext uri="{BB962C8B-B14F-4D97-AF65-F5344CB8AC3E}">
        <p14:creationId xmlns:p14="http://schemas.microsoft.com/office/powerpoint/2010/main" val="387703635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FEF066-D03F-C895-ED66-132F518D2C96}"/>
              </a:ext>
            </a:extLst>
          </p:cNvPr>
          <p:cNvSpPr>
            <a:spLocks noGrp="1"/>
          </p:cNvSpPr>
          <p:nvPr>
            <p:ph type="body" sz="quarter" idx="16"/>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a:ea typeface="+mn-ea"/>
                <a:cs typeface="+mn-cs"/>
              </a:rPr>
              <a:t>Paramos </a:t>
            </a:r>
            <a:r>
              <a:rPr kumimoji="0" lang="en-US" sz="4800" b="0" i="0" u="none" strike="noStrike" kern="1200" cap="none" spc="0" normalizeH="0" baseline="0" noProof="0" dirty="0" err="1">
                <a:ln>
                  <a:noFill/>
                </a:ln>
                <a:solidFill>
                  <a:srgbClr val="000000"/>
                </a:solidFill>
                <a:effectLst/>
                <a:uLnTx/>
                <a:uFillTx/>
                <a:latin typeface="Calibri" panose="020F0502020204030204"/>
                <a:ea typeface="+mn-ea"/>
                <a:cs typeface="+mn-cs"/>
              </a:rPr>
              <a:t>pritraukimas</a:t>
            </a:r>
            <a:endParaRPr kumimoji="0" lang="en-US" sz="4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B375945B-AC4F-746A-4C75-83A8018AC4A0}"/>
              </a:ext>
            </a:extLst>
          </p:cNvPr>
          <p:cNvSpPr>
            <a:spLocks noGrp="1"/>
          </p:cNvSpPr>
          <p:nvPr>
            <p:ph type="body" sz="quarter" idx="17"/>
          </p:nvPr>
        </p:nvSpPr>
        <p:spPr/>
        <p:txBody>
          <a:bodyPr/>
          <a:lstStyle/>
          <a:p>
            <a:r>
              <a:rPr lang="en-ZA" dirty="0"/>
              <a:t>03</a:t>
            </a:r>
          </a:p>
        </p:txBody>
      </p:sp>
    </p:spTree>
    <p:extLst>
      <p:ext uri="{BB962C8B-B14F-4D97-AF65-F5344CB8AC3E}">
        <p14:creationId xmlns:p14="http://schemas.microsoft.com/office/powerpoint/2010/main" val="397668218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r>
              <a:rPr kumimoji="0" lang="lt-LT" i="0" u="none" strike="noStrike" kern="1200" cap="none" spc="0" normalizeH="0" baseline="0" noProof="0" dirty="0">
                <a:ln>
                  <a:noFill/>
                </a:ln>
                <a:effectLst/>
                <a:uLnTx/>
                <a:uFillTx/>
                <a:latin typeface="Calibri" panose="020F0502020204030204"/>
                <a:ea typeface="+mn-ea"/>
                <a:cs typeface="+mn-cs"/>
              </a:rPr>
              <a:t>Finansavimo šaltiniai: nario mokesčiai, prekių ir paslaugų pardavimas,</a:t>
            </a:r>
            <a:r>
              <a:rPr kumimoji="0" lang="en-GB" i="0" u="none" strike="noStrike" kern="1200" cap="none" spc="0" normalizeH="0" baseline="0" noProof="0" dirty="0">
                <a:ln>
                  <a:noFill/>
                </a:ln>
                <a:effectLst/>
                <a:uLnTx/>
                <a:uFillTx/>
                <a:latin typeface="Calibri" panose="020F0502020204030204"/>
                <a:ea typeface="+mn-ea"/>
                <a:cs typeface="+mn-cs"/>
              </a:rPr>
              <a:t>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privataus sektoriaus įmonės</a:t>
            </a:r>
            <a:r>
              <a:rPr kumimoji="0" lang="en-GB" i="0" u="none" strike="noStrike" kern="1200" cap="none" spc="0" normalizeH="0" baseline="0" noProof="0" dirty="0">
                <a:ln>
                  <a:noFill/>
                </a:ln>
                <a:effectLst/>
                <a:uLnTx/>
                <a:uFillTx/>
                <a:latin typeface="Calibri" panose="020F0502020204030204"/>
                <a:ea typeface="+mn-ea"/>
                <a:cs typeface="+mn-cs"/>
              </a:rPr>
              <a:t>; </a:t>
            </a:r>
            <a:r>
              <a:rPr kumimoji="0" lang="lt-LT" i="0" u="none" strike="noStrike" kern="1200" cap="none" spc="0" normalizeH="0" baseline="0" noProof="0" dirty="0">
                <a:ln>
                  <a:noFill/>
                </a:ln>
                <a:effectLst/>
                <a:uLnTx/>
                <a:uFillTx/>
                <a:latin typeface="Calibri" panose="020F0502020204030204"/>
                <a:ea typeface="+mn-ea"/>
                <a:cs typeface="+mn-cs"/>
              </a:rPr>
              <a:t>labdaros fondai, vietos, valstijų ir federalinių agentūrų bei užsienio vyriausybių dotacijos ir privačios aukos.</a:t>
            </a:r>
            <a:endParaRPr kumimoji="0" lang="en-GB"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lang="en-GB" b="1" dirty="0">
              <a:solidFill>
                <a:prstClr val="black"/>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r>
              <a:rPr kumimoji="0" lang="en-GB" b="1" i="0" u="none" strike="noStrike" kern="1200" cap="none" spc="0" normalizeH="0" baseline="0" noProof="0" dirty="0" err="1">
                <a:ln>
                  <a:noFill/>
                </a:ln>
                <a:solidFill>
                  <a:prstClr val="black"/>
                </a:solidFill>
                <a:effectLst/>
                <a:uLnTx/>
                <a:uFillTx/>
                <a:latin typeface="Calibri" panose="020F0502020204030204"/>
                <a:ea typeface="+mn-ea"/>
                <a:cs typeface="+mn-cs"/>
              </a:rPr>
              <a:t>Paskaitykite</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https://www.investopedia.com/ask/answers/13/ngos-get-funding.asp</a:t>
            </a: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Calibri"/>
              <a:cs typeface="Calibri"/>
            </a:endParaRP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kumimoji="0" lang="en-GB"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Kaip NVO </a:t>
            </a:r>
            <a:r>
              <a:rPr lang="en-GB" dirty="0" err="1"/>
              <a:t>gauna</a:t>
            </a:r>
            <a:r>
              <a:rPr lang="en-GB" dirty="0"/>
              <a:t> </a:t>
            </a:r>
            <a:r>
              <a:rPr lang="en-GB" dirty="0" err="1"/>
              <a:t>finansavimą</a:t>
            </a:r>
            <a:r>
              <a:rPr lang="en-GB" dirty="0"/>
              <a:t>?</a:t>
            </a:r>
            <a:endParaRPr lang="en-US" dirty="0"/>
          </a:p>
        </p:txBody>
      </p:sp>
    </p:spTree>
    <p:extLst>
      <p:ext uri="{BB962C8B-B14F-4D97-AF65-F5344CB8AC3E}">
        <p14:creationId xmlns:p14="http://schemas.microsoft.com/office/powerpoint/2010/main" val="29645980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6041571"/>
          </a:xfrm>
        </p:spPr>
        <p:txBody>
          <a:bodyPr/>
          <a:lstStyle/>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r>
              <a:rPr kumimoji="0" lang="en-GB" i="0" u="none" strike="noStrike" kern="1200" cap="none" spc="0" normalizeH="0" baseline="0" noProof="0" dirty="0">
                <a:ln>
                  <a:noFill/>
                </a:ln>
                <a:effectLst/>
                <a:uLnTx/>
                <a:uFillTx/>
                <a:latin typeface="Calibri" panose="020F0502020204030204"/>
                <a:ea typeface="+mn-ea"/>
                <a:cs typeface="+mn-cs"/>
              </a:rPr>
              <a:t>I</a:t>
            </a:r>
            <a:r>
              <a:rPr kumimoji="0" lang="lt-LT" i="0" u="none" strike="noStrike" kern="1200" cap="none" spc="0" normalizeH="0" baseline="0" noProof="0" dirty="0">
                <a:ln>
                  <a:noFill/>
                </a:ln>
                <a:effectLst/>
                <a:uLnTx/>
                <a:uFillTx/>
                <a:latin typeface="Calibri" panose="020F0502020204030204"/>
                <a:ea typeface="+mn-ea"/>
                <a:cs typeface="+mn-cs"/>
              </a:rPr>
              <a:t>Pavieniai privatūs rėmėjai gali sudaryti didelę NVO finansavimo dalį. Kai kurios iš šių aukų yra gautos iš turtingų asmenų, pavyzdžiui, </a:t>
            </a:r>
            <a:r>
              <a:rPr kumimoji="0" lang="lt-LT" i="0" u="none" strike="noStrike" kern="1200" cap="none" spc="0" normalizeH="0" baseline="0" noProof="0" dirty="0" err="1">
                <a:ln>
                  <a:noFill/>
                </a:ln>
                <a:effectLst/>
                <a:uLnTx/>
                <a:uFillTx/>
                <a:latin typeface="Calibri" panose="020F0502020204030204"/>
                <a:ea typeface="+mn-ea"/>
                <a:cs typeface="+mn-cs"/>
              </a:rPr>
              <a:t>Tedo</a:t>
            </a:r>
            <a:r>
              <a:rPr kumimoji="0" lang="lt-LT" i="0" u="none" strike="noStrike" kern="1200" cap="none" spc="0" normalizeH="0" baseline="0" noProof="0" dirty="0">
                <a:ln>
                  <a:noFill/>
                </a:ln>
                <a:effectLst/>
                <a:uLnTx/>
                <a:uFillTx/>
                <a:latin typeface="Calibri" panose="020F0502020204030204"/>
                <a:ea typeface="+mn-ea"/>
                <a:cs typeface="+mn-cs"/>
              </a:rPr>
              <a:t> </a:t>
            </a:r>
            <a:r>
              <a:rPr kumimoji="0" lang="lt-LT" i="0" u="none" strike="noStrike" kern="1200" cap="none" spc="0" normalizeH="0" baseline="0" noProof="0" dirty="0" err="1">
                <a:ln>
                  <a:noFill/>
                </a:ln>
                <a:effectLst/>
                <a:uLnTx/>
                <a:uFillTx/>
                <a:latin typeface="Calibri" panose="020F0502020204030204"/>
                <a:ea typeface="+mn-ea"/>
                <a:cs typeface="+mn-cs"/>
              </a:rPr>
              <a:t>Turnerio</a:t>
            </a:r>
            <a:r>
              <a:rPr kumimoji="0" lang="lt-LT" i="0" u="none" strike="noStrike" kern="1200" cap="none" spc="0" normalizeH="0" baseline="0" noProof="0" dirty="0">
                <a:ln>
                  <a:noFill/>
                </a:ln>
                <a:effectLst/>
                <a:uLnTx/>
                <a:uFillTx/>
                <a:latin typeface="Calibri" panose="020F0502020204030204"/>
                <a:ea typeface="+mn-ea"/>
                <a:cs typeface="+mn-cs"/>
              </a:rPr>
              <a:t> 1 mlrd. dolerių auka Jungtinėms Tautoms. </a:t>
            </a: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kumimoji="0" lang="en-GB" i="0" u="none" strike="noStrike" kern="1200" cap="none" spc="0" normalizeH="0" baseline="0" noProof="0" dirty="0">
              <a:ln>
                <a:noFill/>
              </a:ln>
              <a:effectLst/>
              <a:uLnTx/>
              <a:uFillTx/>
              <a:latin typeface="Calibri" panose="020F0502020204030204"/>
              <a:ea typeface="+mn-ea"/>
              <a:cs typeface="+mn-cs"/>
            </a:endParaRPr>
          </a:p>
          <a:p>
            <a:pPr marL="457200" lvl="0" indent="-457200">
              <a:lnSpc>
                <a:spcPct val="100000"/>
              </a:lnSpc>
              <a:spcBef>
                <a:spcPts val="0"/>
              </a:spcBef>
              <a:buClr>
                <a:srgbClr val="0D9390"/>
              </a:buClr>
              <a:buBlip>
                <a:blip r:embed="rId3"/>
              </a:buBlip>
              <a:defRPr/>
            </a:pPr>
            <a:r>
              <a:rPr lang="en-GB" dirty="0" err="1"/>
              <a:t>Kitas</a:t>
            </a:r>
            <a:r>
              <a:rPr lang="en-GB" dirty="0"/>
              <a:t> </a:t>
            </a:r>
            <a:r>
              <a:rPr lang="en-GB" dirty="0" err="1"/>
              <a:t>pavyzdys</a:t>
            </a:r>
            <a:r>
              <a:rPr lang="en-GB" dirty="0"/>
              <a:t>, </a:t>
            </a:r>
            <a:r>
              <a:rPr lang="en-GB" u="sng" dirty="0">
                <a:solidFill>
                  <a:srgbClr val="0D9390">
                    <a:lumMod val="75000"/>
                  </a:srgbClr>
                </a:solidFill>
                <a:hlinkClick r:id="rId4">
                  <a:extLst>
                    <a:ext uri="{A12FA001-AC4F-418D-AE19-62706E023703}">
                      <ahyp:hlinkClr xmlns:ahyp="http://schemas.microsoft.com/office/drawing/2018/hyperlinkcolor" val="tx"/>
                    </a:ext>
                  </a:extLst>
                </a:hlinkClick>
              </a:rPr>
              <a:t>apie kurį rašė CNBC</a:t>
            </a:r>
            <a:r>
              <a:rPr lang="en-GB" dirty="0"/>
              <a:t>, </a:t>
            </a:r>
            <a:r>
              <a:rPr lang="lt-LT" dirty="0"/>
              <a:t>yra 2006 m. </a:t>
            </a:r>
            <a:r>
              <a:rPr lang="lt-LT" dirty="0" err="1"/>
              <a:t>Warreno</a:t>
            </a:r>
            <a:r>
              <a:rPr lang="lt-LT" dirty="0"/>
              <a:t> </a:t>
            </a:r>
            <a:r>
              <a:rPr lang="lt-LT" dirty="0" err="1"/>
              <a:t>Buffetto</a:t>
            </a:r>
            <a:r>
              <a:rPr lang="lt-LT" dirty="0"/>
              <a:t> pažadas 10 milijonų </a:t>
            </a:r>
            <a:r>
              <a:rPr lang="lt-LT" dirty="0" err="1"/>
              <a:t>B</a:t>
            </a:r>
            <a:r>
              <a:rPr lang="lt-LT" dirty="0"/>
              <a:t> klasės "</a:t>
            </a:r>
            <a:r>
              <a:rPr lang="lt-LT" dirty="0" err="1"/>
              <a:t>Berkshire-Hathaway</a:t>
            </a:r>
            <a:r>
              <a:rPr lang="lt-LT" dirty="0"/>
              <a:t>" akcijų skirti </a:t>
            </a:r>
            <a:r>
              <a:rPr lang="lt-LT" dirty="0" err="1"/>
              <a:t>Billo</a:t>
            </a:r>
            <a:r>
              <a:rPr lang="lt-LT" dirty="0"/>
              <a:t> ir </a:t>
            </a:r>
            <a:r>
              <a:rPr lang="lt-LT" dirty="0" err="1"/>
              <a:t>Melindos</a:t>
            </a:r>
            <a:r>
              <a:rPr lang="lt-LT" dirty="0"/>
              <a:t> Gatesų fondui (2006 m. birželio mėn. jos buvo įvertintos daugiau kaip 31 mlrd. dolerių).</a:t>
            </a:r>
            <a:endParaRPr lang="en-GB" dirty="0">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kumimoji="0" lang="en-GB"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Kaip NVO </a:t>
            </a:r>
            <a:r>
              <a:rPr lang="en-GB" dirty="0" err="1"/>
              <a:t>gauna</a:t>
            </a:r>
            <a:r>
              <a:rPr lang="en-GB" dirty="0"/>
              <a:t> </a:t>
            </a:r>
            <a:r>
              <a:rPr lang="en-GB" dirty="0" err="1"/>
              <a:t>finansavimą</a:t>
            </a:r>
            <a:r>
              <a:rPr lang="en-GB" dirty="0"/>
              <a:t>?</a:t>
            </a:r>
            <a:endParaRPr lang="en-US" dirty="0"/>
          </a:p>
        </p:txBody>
      </p:sp>
    </p:spTree>
    <p:extLst>
      <p:ext uri="{BB962C8B-B14F-4D97-AF65-F5344CB8AC3E}">
        <p14:creationId xmlns:p14="http://schemas.microsoft.com/office/powerpoint/2010/main" val="253186682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6041571"/>
          </a:xfrm>
        </p:spPr>
        <p:txBody>
          <a:bodyPr/>
          <a:lstStyle/>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r>
              <a:rPr kumimoji="0" lang="lt-LT" i="0" u="none" strike="noStrike" kern="1200" cap="none" spc="0" normalizeH="0" baseline="0" noProof="0" dirty="0">
                <a:ln>
                  <a:noFill/>
                </a:ln>
                <a:effectLst/>
                <a:uLnTx/>
                <a:uFillTx/>
                <a:latin typeface="Calibri" panose="020F0502020204030204"/>
                <a:ea typeface="+mn-ea"/>
                <a:cs typeface="+mn-cs"/>
              </a:rPr>
              <a:t>2021 m. pabaigoje </a:t>
            </a:r>
            <a:r>
              <a:rPr kumimoji="0" lang="lt-LT" i="0" u="none" strike="noStrike" kern="1200" cap="none" spc="0" normalizeH="0" baseline="0" noProof="0" dirty="0" err="1">
                <a:ln>
                  <a:noFill/>
                </a:ln>
                <a:effectLst/>
                <a:uLnTx/>
                <a:uFillTx/>
                <a:latin typeface="Calibri" panose="020F0502020204030204"/>
                <a:ea typeface="+mn-ea"/>
                <a:cs typeface="+mn-cs"/>
              </a:rPr>
              <a:t>Bafetas</a:t>
            </a:r>
            <a:r>
              <a:rPr kumimoji="0" lang="lt-LT" i="0" u="none" strike="noStrike" kern="1200" cap="none" spc="0" normalizeH="0" baseline="0" noProof="0" dirty="0">
                <a:ln>
                  <a:noFill/>
                </a:ln>
                <a:effectLst/>
                <a:uLnTx/>
                <a:uFillTx/>
                <a:latin typeface="Calibri" panose="020F0502020204030204"/>
                <a:ea typeface="+mn-ea"/>
                <a:cs typeface="+mn-cs"/>
              </a:rPr>
              <a:t> Gateso fondui iš viso paaukojo 32,7 mlrd. dolerių. Tačiau NVO taip pat gali remtis ne mažomis didelėmis aukomis, o dideliu skaičiumi mažų aukų.</a:t>
            </a: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lang="en-GB" dirty="0">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Nepaisant to, kad yra nepriklausomos nuo vyriausybės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sng"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nema</a:t>
            </a:r>
            <a:r>
              <a:rPr kumimoji="0" lang="lt-LT" sz="2400" b="0" i="0" u="sng"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žai NVO yra labai priklausomos nuo vyriausybės finansavimo.</a:t>
            </a:r>
            <a:endParaRPr lang="en-GB"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Kaip NVO </a:t>
            </a:r>
            <a:r>
              <a:rPr lang="en-GB" dirty="0" err="1"/>
              <a:t>gauna</a:t>
            </a:r>
            <a:r>
              <a:rPr lang="en-GB" dirty="0"/>
              <a:t> </a:t>
            </a:r>
            <a:r>
              <a:rPr lang="en-GB" dirty="0" err="1"/>
              <a:t>finansavimą</a:t>
            </a:r>
            <a:r>
              <a:rPr lang="en-GB" dirty="0"/>
              <a:t>?</a:t>
            </a:r>
            <a:endParaRPr lang="en-US" dirty="0"/>
          </a:p>
        </p:txBody>
      </p:sp>
    </p:spTree>
    <p:extLst>
      <p:ext uri="{BB962C8B-B14F-4D97-AF65-F5344CB8AC3E}">
        <p14:creationId xmlns:p14="http://schemas.microsoft.com/office/powerpoint/2010/main" val="18967719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6041571"/>
          </a:xfrm>
        </p:spPr>
        <p:txBody>
          <a:bodyPr/>
          <a:lstStyle/>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r>
              <a:rPr kumimoji="0" lang="lt-LT" i="0" u="none" strike="noStrike" kern="1200" cap="none" spc="0" normalizeH="0" baseline="0" noProof="0" dirty="0">
                <a:ln>
                  <a:noFill/>
                </a:ln>
                <a:effectLst/>
                <a:uLnTx/>
                <a:uFillTx/>
                <a:latin typeface="Calibri" panose="020F0502020204030204"/>
                <a:ea typeface="+mn-ea"/>
                <a:cs typeface="+mn-cs"/>
              </a:rPr>
              <a:t>Tam tikras vyriausybinis NVO finansavimas gali būti vertinamas prieštaringai, nes finansavimas gali apriboti NVO gebėjimą politiškai propaguoti arba siekti radikalių tikslų.</a:t>
            </a: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kumimoji="0" lang="lt-LT"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r>
              <a:rPr kumimoji="0" lang="lt-LT" i="0" u="none" strike="noStrike" kern="1200" cap="none" spc="0" normalizeH="0" baseline="0" noProof="0" dirty="0">
                <a:ln>
                  <a:noFill/>
                </a:ln>
                <a:effectLst/>
                <a:uLnTx/>
                <a:uFillTx/>
                <a:latin typeface="Calibri" panose="020F0502020204030204"/>
                <a:ea typeface="+mn-ea"/>
                <a:cs typeface="+mn-cs"/>
              </a:rPr>
              <a:t>NVO gali priimti aukas iš privačių asmenų, pelno siekiančių įmonių, labdaros fondų ir vyriausybių - vietos, valstijų, federalinių ar net užsienio. </a:t>
            </a: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kumimoji="0" lang="lt-LT"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r>
              <a:rPr kumimoji="0" lang="lt-LT" i="0" u="none" strike="noStrike" kern="1200" cap="none" spc="0" normalizeH="0" baseline="0" noProof="0" dirty="0">
                <a:ln>
                  <a:noFill/>
                </a:ln>
                <a:effectLst/>
                <a:uLnTx/>
                <a:uFillTx/>
                <a:latin typeface="Calibri" panose="020F0502020204030204"/>
                <a:ea typeface="+mn-ea"/>
                <a:cs typeface="+mn-cs"/>
              </a:rPr>
              <a:t>Būdamos ne pelno siekiančios organizacijos, jos taip pat gali rinkti nario mokesčius ir pardavinėti prekes bei paslaugas.</a:t>
            </a:r>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Kaip NVO </a:t>
            </a:r>
            <a:r>
              <a:rPr lang="en-GB" dirty="0" err="1"/>
              <a:t>gauna</a:t>
            </a:r>
            <a:r>
              <a:rPr lang="en-GB" dirty="0"/>
              <a:t> </a:t>
            </a:r>
            <a:r>
              <a:rPr lang="en-GB" dirty="0" err="1"/>
              <a:t>finansavimą</a:t>
            </a:r>
            <a:r>
              <a:rPr lang="en-GB" dirty="0"/>
              <a:t>?</a:t>
            </a:r>
            <a:endParaRPr lang="en-US" dirty="0"/>
          </a:p>
        </p:txBody>
      </p:sp>
    </p:spTree>
    <p:extLst>
      <p:ext uri="{BB962C8B-B14F-4D97-AF65-F5344CB8AC3E}">
        <p14:creationId xmlns:p14="http://schemas.microsoft.com/office/powerpoint/2010/main" val="317697145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6041571"/>
          </a:xfrm>
        </p:spPr>
        <p:txBody>
          <a:bodyPr/>
          <a:lstStyle/>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Dvišalė</a:t>
            </a:r>
            <a:r>
              <a:rPr kumimoji="0" lang="en-GB" i="0" u="none" strike="noStrike" kern="1200" cap="none" spc="0" normalizeH="0" baseline="0" noProof="0" dirty="0">
                <a:ln>
                  <a:noFill/>
                </a:ln>
                <a:effectLst/>
                <a:uLnTx/>
                <a:uFillTx/>
                <a:latin typeface="Calibri" panose="020F0502020204030204"/>
                <a:ea typeface="+mn-ea"/>
                <a:cs typeface="+mn-cs"/>
              </a:rPr>
              <a:t> </a:t>
            </a:r>
            <a:r>
              <a:rPr kumimoji="0" lang="lt-LT" i="0" u="none" strike="noStrike" kern="1200" cap="none" spc="0" normalizeH="0" baseline="0" noProof="0" dirty="0">
                <a:ln>
                  <a:noFill/>
                </a:ln>
                <a:effectLst/>
                <a:uLnTx/>
                <a:uFillTx/>
                <a:latin typeface="Calibri" panose="020F0502020204030204"/>
                <a:ea typeface="+mn-ea"/>
                <a:cs typeface="+mn-cs"/>
              </a:rPr>
              <a:t>ir daugiašalė pagalba yra vieni didžiausių finansavimo šaltinių per pastaruosius penkiasdešimt su viršum metų</a:t>
            </a:r>
            <a:r>
              <a:rPr kumimoji="0" lang="en-GB" i="0" u="none" strike="noStrike" kern="1200" cap="none" spc="0" normalizeH="0" baseline="0" noProof="0" dirty="0">
                <a:ln>
                  <a:noFill/>
                </a:ln>
                <a:effectLst/>
                <a:uLnTx/>
                <a:uFillTx/>
                <a:latin typeface="Calibri" panose="020F0502020204030204"/>
                <a:ea typeface="+mn-ea"/>
                <a:cs typeface="+mn-cs"/>
              </a:rPr>
              <a:t>. </a:t>
            </a: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lang="en-GB" dirty="0">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r>
              <a:rPr kumimoji="0" lang="lt-LT" i="0" u="none" strike="noStrike" kern="1200" cap="none" spc="0" normalizeH="0" baseline="0" noProof="0" dirty="0">
                <a:ln>
                  <a:noFill/>
                </a:ln>
                <a:effectLst/>
                <a:uLnTx/>
                <a:uFillTx/>
                <a:latin typeface="Calibri" panose="020F0502020204030204"/>
                <a:ea typeface="+mn-ea"/>
                <a:cs typeface="+mn-cs"/>
              </a:rPr>
              <a:t>Juos teikia išsivysčiusių šalių užsienio reikalų ministerijos arba įvairių šalių įsteigtos daugiašalės organizacijos, pavyzdžiui,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Jungtinės </a:t>
            </a:r>
            <a:r>
              <a:rPr lang="en-GB" u="sng" dirty="0">
                <a:solidFill>
                  <a:schemeClr val="accent2">
                    <a:lumMod val="75000"/>
                  </a:schemeClr>
                </a:solidFill>
                <a:latin typeface="Calibri" panose="020F0502020204030204"/>
                <a:hlinkClick r:id="rId5">
                  <a:extLst>
                    <a:ext uri="{A12FA001-AC4F-418D-AE19-62706E023703}">
                      <ahyp:hlinkClr xmlns:ahyp="http://schemas.microsoft.com/office/drawing/2018/hyperlinkcolor" val="tx"/>
                    </a:ext>
                  </a:extLst>
                </a:hlinkClick>
              </a:rPr>
              <a:t>Tautos</a:t>
            </a:r>
            <a:r>
              <a:rPr kumimoji="0" lang="en-GB" i="0" u="none" strike="noStrike" kern="1200" cap="none" spc="0" normalizeH="0" baseline="0" noProof="0" dirty="0">
                <a:ln>
                  <a:noFill/>
                </a:ln>
                <a:effectLst/>
                <a:uLnTx/>
                <a:uFillTx/>
                <a:latin typeface="Calibri" panose="020F0502020204030204"/>
                <a:ea typeface="+mn-ea"/>
                <a:cs typeface="+mn-cs"/>
              </a:rPr>
              <a:t>, </a:t>
            </a:r>
            <a:r>
              <a:rPr kumimoji="0" lang="lt-LT" i="0" u="none" strike="noStrike" kern="1200" cap="none" spc="0" normalizeH="0" baseline="0" noProof="0" dirty="0">
                <a:ln>
                  <a:noFill/>
                </a:ln>
                <a:effectLst/>
                <a:uLnTx/>
                <a:uFillTx/>
                <a:latin typeface="Calibri" panose="020F0502020204030204"/>
                <a:ea typeface="+mn-ea"/>
                <a:cs typeface="+mn-cs"/>
              </a:rPr>
              <a:t>Pasaulio bankas, Azijos plėtros bankas.</a:t>
            </a:r>
            <a:endParaRPr kumimoji="0" lang="en-GB" i="0" u="none" strike="noStrike" kern="1200" cap="none" spc="0" normalizeH="0" baseline="0" noProof="0" dirty="0">
              <a:ln>
                <a:noFill/>
              </a:ln>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Pagrindiniai</a:t>
            </a:r>
            <a:r>
              <a:rPr lang="en-GB" dirty="0"/>
              <a:t> NVO </a:t>
            </a:r>
            <a:r>
              <a:rPr lang="en-GB" dirty="0" err="1"/>
              <a:t>finansavimo</a:t>
            </a:r>
            <a:r>
              <a:rPr lang="en-GB" dirty="0"/>
              <a:t> </a:t>
            </a:r>
            <a:r>
              <a:rPr lang="en-GB" dirty="0" err="1"/>
              <a:t>šaltiniai</a:t>
            </a:r>
            <a:endParaRPr lang="en-US" dirty="0"/>
          </a:p>
        </p:txBody>
      </p:sp>
    </p:spTree>
    <p:extLst>
      <p:ext uri="{BB962C8B-B14F-4D97-AF65-F5344CB8AC3E}">
        <p14:creationId xmlns:p14="http://schemas.microsoft.com/office/powerpoint/2010/main" val="286052774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6041571"/>
          </a:xfrm>
        </p:spPr>
        <p:txBody>
          <a:bodyPr/>
          <a:lstStyle/>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r>
              <a:rPr kumimoji="0" lang="lt-LT" i="0" u="none" strike="noStrike" kern="1200" cap="none" spc="0" normalizeH="0" baseline="0" noProof="0" dirty="0">
                <a:ln>
                  <a:noFill/>
                </a:ln>
                <a:effectLst/>
                <a:uLnTx/>
                <a:uFillTx/>
                <a:latin typeface="Calibri" panose="020F0502020204030204"/>
                <a:ea typeface="+mn-ea"/>
                <a:cs typeface="+mn-cs"/>
              </a:rPr>
              <a:t>Kiti svarbūs finansavimo šaltiniai yra privačios labdaros organizacijos, fondai ir tarptautinės organizacijos, kurios yra labiau privačios ir daugiau dėmesio skiria vietos NVO aprūpinti ne tik finansiškai, bet ir techniškai.</a:t>
            </a: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lang="lt-LT" dirty="0">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lang="en-GB" dirty="0">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r>
              <a:rPr kumimoji="0" lang="en-GB" b="1" i="0" u="none" strike="noStrike" kern="1200" cap="none" spc="0" normalizeH="0" baseline="0" noProof="0" dirty="0" err="1">
                <a:ln>
                  <a:noFill/>
                </a:ln>
                <a:effectLst/>
                <a:uLnTx/>
                <a:uFillTx/>
                <a:latin typeface="Calibri" panose="020F0502020204030204"/>
                <a:ea typeface="+mn-ea"/>
                <a:cs typeface="+mn-cs"/>
              </a:rPr>
              <a:t>Paskaitykite</a:t>
            </a:r>
            <a:r>
              <a:rPr kumimoji="0" lang="en-GB" b="1" i="0" u="none" strike="noStrike" kern="1200" cap="none" spc="0" normalizeH="0" baseline="0" noProof="0" dirty="0">
                <a:ln>
                  <a:noFill/>
                </a:ln>
                <a:effectLst/>
                <a:uLnTx/>
                <a:uFillTx/>
                <a:latin typeface="Calibri" panose="020F0502020204030204"/>
                <a:ea typeface="+mn-ea"/>
                <a:cs typeface="+mn-cs"/>
              </a:rPr>
              <a:t>:</a:t>
            </a:r>
            <a:r>
              <a:rPr kumimoji="0" lang="en-GB" i="0" u="none" strike="noStrike" kern="1200" cap="none" spc="0" normalizeH="0" baseline="0" noProof="0" dirty="0">
                <a:ln>
                  <a:noFill/>
                </a:ln>
                <a:effectLst/>
                <a:uLnTx/>
                <a:uFillTx/>
                <a:latin typeface="Calibri" panose="020F0502020204030204"/>
                <a:ea typeface="+mn-ea"/>
                <a:cs typeface="+mn-cs"/>
              </a:rPr>
              <a:t> </a:t>
            </a:r>
            <a:r>
              <a:rPr kumimoji="0" lang="en-GB"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https://www.fundsforngos.org/alternative-fundraising/3-major-sources-of-funding-for-ngos/</a:t>
            </a:r>
            <a:endParaRPr kumimoji="0" lang="en-GB"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chemeClr val="accent2"/>
              </a:buClr>
              <a:buSzTx/>
              <a:tabLst/>
              <a:defRPr/>
            </a:pPr>
            <a:endParaRPr kumimoji="0" lang="en-GB" i="0" u="none" strike="noStrike" kern="1200" cap="none" spc="0" normalizeH="0" baseline="0" noProof="0" dirty="0">
              <a:ln>
                <a:noFill/>
              </a:ln>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Pagrindiniai</a:t>
            </a:r>
            <a:r>
              <a:rPr lang="en-GB" dirty="0"/>
              <a:t> NVO </a:t>
            </a:r>
            <a:r>
              <a:rPr lang="en-GB" dirty="0" err="1"/>
              <a:t>finansavimo</a:t>
            </a:r>
            <a:r>
              <a:rPr lang="en-GB" dirty="0"/>
              <a:t> </a:t>
            </a:r>
            <a:r>
              <a:rPr lang="en-GB" dirty="0" err="1"/>
              <a:t>šaltiniai</a:t>
            </a:r>
            <a:endParaRPr lang="en-US" dirty="0"/>
          </a:p>
        </p:txBody>
      </p:sp>
    </p:spTree>
    <p:extLst>
      <p:ext uri="{BB962C8B-B14F-4D97-AF65-F5344CB8AC3E}">
        <p14:creationId xmlns:p14="http://schemas.microsoft.com/office/powerpoint/2010/main" val="340351874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a:t>
            </a:r>
            <a:r>
              <a:rPr lang="lt-LT" dirty="0"/>
              <a:t>Kokybė reiškia, kad reikia daryti teisingai, kai niekas nežiūri</a:t>
            </a:r>
            <a:r>
              <a:rPr lang="en-US" dirty="0"/>
              <a:t>.”</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Henry</a:t>
            </a:r>
            <a:r>
              <a:rPr kumimoji="0" lang="en-IE" sz="22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Ford</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Person writing on a notebook">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2874" r="12874"/>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88383560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2248220"/>
            <a:ext cx="10595237" cy="3848177"/>
          </a:xfrm>
        </p:spPr>
        <p:txBody>
          <a:bodyPr/>
          <a:lstStyle/>
          <a:p>
            <a:pPr marL="457200" marR="0" lvl="0" indent="-457200" algn="l" defTabSz="914400" rtl="0" eaLnBrk="1" fontAlgn="auto" latinLnBrk="0" hangingPunct="1">
              <a:lnSpc>
                <a:spcPct val="100000"/>
              </a:lnSpc>
              <a:spcBef>
                <a:spcPts val="0"/>
              </a:spcBef>
              <a:spcAft>
                <a:spcPts val="0"/>
              </a:spcAft>
              <a:buClr>
                <a:schemeClr val="accent2"/>
              </a:buClr>
              <a:buSzTx/>
              <a:buAutoNum type="arabicPeriod"/>
              <a:tabLst/>
              <a:defRPr/>
            </a:pPr>
            <a:r>
              <a:rPr kumimoji="0" lang="en-GB" b="1" i="0" u="none" strike="noStrike" kern="1200" cap="none" spc="0" normalizeH="0" baseline="0" noProof="0" dirty="0" err="1">
                <a:ln>
                  <a:noFill/>
                </a:ln>
                <a:solidFill>
                  <a:schemeClr val="accent2"/>
                </a:solidFill>
                <a:effectLst/>
                <a:uLnTx/>
                <a:uFillTx/>
                <a:latin typeface="Calibri" panose="020F0502020204030204"/>
                <a:ea typeface="+mn-ea"/>
                <a:cs typeface="+mn-cs"/>
              </a:rPr>
              <a:t>Tobulinkite</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b="1" i="0" u="none" strike="noStrike" kern="1200" cap="none" spc="0" normalizeH="0" baseline="0" noProof="0" dirty="0" err="1">
                <a:ln>
                  <a:noFill/>
                </a:ln>
                <a:solidFill>
                  <a:schemeClr val="accent2"/>
                </a:solidFill>
                <a:effectLst/>
                <a:uLnTx/>
                <a:uFillTx/>
                <a:latin typeface="Calibri" panose="020F0502020204030204"/>
                <a:ea typeface="+mn-ea"/>
                <a:cs typeface="+mn-cs"/>
              </a:rPr>
              <a:t>pranešimus</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0"/>
              </a:spcBef>
              <a:spcAft>
                <a:spcPts val="0"/>
              </a:spcAft>
              <a:buClr>
                <a:schemeClr val="accent2"/>
              </a:buClr>
              <a:buSzTx/>
              <a:buAutoNum type="arabicPeriod"/>
              <a:tabLst/>
              <a:defRPr/>
            </a:pPr>
            <a:endParaRPr kumimoji="0" lang="en-GB"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kumimoji="0" lang="lt-LT" i="0" u="none" strike="noStrike" kern="1200" cap="none" spc="0" normalizeH="0" baseline="0" noProof="0" dirty="0">
                <a:ln>
                  <a:noFill/>
                </a:ln>
                <a:effectLst/>
                <a:uLnTx/>
                <a:uFillTx/>
                <a:latin typeface="Calibri" panose="020F0502020204030204"/>
                <a:ea typeface="+mn-ea"/>
                <a:cs typeface="+mn-cs"/>
              </a:rPr>
              <a:t>Priminimas: Priminkite, kad reikia aiškiai suprasti, kodėl jūsų organizacija egzistuoja, kuo ji skiriasi nuo konkurentų ir kaip atrodo sėkmė.</a:t>
            </a:r>
          </a:p>
          <a:p>
            <a:pPr marL="342900" marR="0" lvl="0" indent="-34290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endParaRPr lang="en-GB" dirty="0">
              <a:latin typeface="Calibri" panose="020F0502020204030204"/>
            </a:endParaRPr>
          </a:p>
          <a:p>
            <a:pPr marL="457200" indent="-457200">
              <a:lnSpc>
                <a:spcPct val="100000"/>
              </a:lnSpc>
              <a:spcBef>
                <a:spcPts val="0"/>
              </a:spcBef>
              <a:buClr>
                <a:schemeClr val="accent2"/>
              </a:buClr>
              <a:buFont typeface="+mj-lt"/>
              <a:buAutoNum type="arabicPeriod" startAt="2"/>
              <a:defRPr/>
            </a:pPr>
            <a:r>
              <a:rPr lang="lt-LT" b="1" dirty="0">
                <a:solidFill>
                  <a:schemeClr val="accent2"/>
                </a:solidFill>
                <a:latin typeface="Calibri" panose="020F0502020204030204"/>
              </a:rPr>
              <a:t>Supraskite, kodėl</a:t>
            </a:r>
          </a:p>
          <a:p>
            <a:pPr marL="457200" indent="-457200">
              <a:lnSpc>
                <a:spcPct val="100000"/>
              </a:lnSpc>
              <a:spcBef>
                <a:spcPts val="0"/>
              </a:spcBef>
              <a:buClr>
                <a:schemeClr val="accent2"/>
              </a:buClr>
              <a:buFont typeface="+mj-lt"/>
              <a:buAutoNum type="arabicPeriod" startAt="2"/>
              <a:defRPr/>
            </a:pPr>
            <a:endParaRPr lang="en-GB" b="1" dirty="0">
              <a:solidFill>
                <a:schemeClr val="accent2"/>
              </a:solidFill>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lt-LT" dirty="0">
                <a:latin typeface="Calibri" panose="020F0502020204030204"/>
              </a:rPr>
              <a:t>Norite surinkti pinigų, bet kodėl jūsų organizacijai jų reikia? Ką ši auka padės pasiekti? Sugebėti atsakyti į šį klausimą yra ne mažiau svarbu nei pateikti šį atsakymą potencialiems donorams.</a:t>
            </a: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lt-LT" dirty="0"/>
              <a:t>Kaip pritraukti ilgalaikių rėmėjų: Septyni svarbiausi žingsniai organizacijoms, siekiančioms pritraukti donorus.</a:t>
            </a:r>
            <a:endParaRPr lang="en-GB" dirty="0"/>
          </a:p>
        </p:txBody>
      </p:sp>
    </p:spTree>
    <p:extLst>
      <p:ext uri="{BB962C8B-B14F-4D97-AF65-F5344CB8AC3E}">
        <p14:creationId xmlns:p14="http://schemas.microsoft.com/office/powerpoint/2010/main" val="10288324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2624737"/>
            <a:ext cx="10595237" cy="3040957"/>
          </a:xfrm>
        </p:spPr>
        <p:txBody>
          <a:bodyPr/>
          <a:lstStyle/>
          <a:p>
            <a:pPr marL="457200" indent="-457200">
              <a:lnSpc>
                <a:spcPct val="100000"/>
              </a:lnSpc>
              <a:spcBef>
                <a:spcPts val="0"/>
              </a:spcBef>
              <a:buClr>
                <a:schemeClr val="accent2"/>
              </a:buClr>
              <a:buFont typeface="+mj-lt"/>
              <a:buAutoNum type="arabicPeriod" startAt="2"/>
              <a:defRPr/>
            </a:pPr>
            <a:r>
              <a:rPr lang="lt-LT" b="1" dirty="0">
                <a:solidFill>
                  <a:schemeClr val="accent2"/>
                </a:solidFill>
                <a:latin typeface="Calibri" panose="020F0502020204030204"/>
              </a:rPr>
              <a:t>Supraskite, kodėl (tęsinys)</a:t>
            </a:r>
          </a:p>
          <a:p>
            <a:pPr marL="457200" indent="-457200">
              <a:lnSpc>
                <a:spcPct val="100000"/>
              </a:lnSpc>
              <a:spcBef>
                <a:spcPts val="0"/>
              </a:spcBef>
              <a:buClr>
                <a:schemeClr val="accent2"/>
              </a:buClr>
              <a:buFont typeface="+mj-lt"/>
              <a:buAutoNum type="arabicPeriod" startAt="2"/>
              <a:defRPr/>
            </a:pPr>
            <a:endParaRPr lang="en-GB" b="1" dirty="0">
              <a:solidFill>
                <a:schemeClr val="accent2"/>
              </a:solidFill>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lt-LT" dirty="0">
                <a:latin typeface="Calibri" panose="020F0502020204030204"/>
              </a:rPr>
              <a:t>Vienas iš klausimų, kurį dažnai užduoda mūsų fondai ir didieji rėmėjai, yra tas, ar žinome apie kokias nors realias paramos skyrimo galimybes. </a:t>
            </a:r>
          </a:p>
          <a:p>
            <a:pPr marL="342900" indent="-342900">
              <a:lnSpc>
                <a:spcPct val="100000"/>
              </a:lnSpc>
              <a:spcBef>
                <a:spcPts val="0"/>
              </a:spcBef>
              <a:buClr>
                <a:schemeClr val="accent2"/>
              </a:buClr>
              <a:buFont typeface="Arial" panose="020B0604020202020204" pitchFamily="34" charset="0"/>
              <a:buChar char="•"/>
              <a:defRPr/>
            </a:pPr>
            <a:endParaRPr lang="lt-LT"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lt-LT" dirty="0">
                <a:latin typeface="Calibri" panose="020F0502020204030204"/>
              </a:rPr>
              <a:t>Jei turėsite pasirengę galimybes, galėsite greitai reaguoti į donorų susidomėjimą, kai tik pradėsite informavimo kampaniją.</a:t>
            </a: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lt-LT" dirty="0"/>
              <a:t>Kaip pritraukti ilgalaikių rėmėjų: Septyni svarbiausi žingsniai organizacijoms, siekiančioms pritraukti donorus.</a:t>
            </a:r>
            <a:endParaRPr lang="en-GB" dirty="0"/>
          </a:p>
        </p:txBody>
      </p:sp>
    </p:spTree>
    <p:extLst>
      <p:ext uri="{BB962C8B-B14F-4D97-AF65-F5344CB8AC3E}">
        <p14:creationId xmlns:p14="http://schemas.microsoft.com/office/powerpoint/2010/main" val="1365372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2"/>
              </a:buBlip>
            </a:pPr>
            <a:r>
              <a:rPr lang="lt-LT" dirty="0"/>
              <a:t>Besimokantieji galės imtis pradinių veiksmų, kad pradėtų skaitmeninę lėšų rinkimo kampaniją.</a:t>
            </a:r>
          </a:p>
          <a:p>
            <a:pPr marL="342900" indent="-342900">
              <a:buBlip>
                <a:blip r:embed="rId2"/>
              </a:buBlip>
            </a:pPr>
            <a:endParaRPr lang="lt-LT" dirty="0"/>
          </a:p>
          <a:p>
            <a:pPr marL="342900" indent="-342900">
              <a:buBlip>
                <a:blip r:embed="rId2"/>
              </a:buBlip>
            </a:pPr>
            <a:r>
              <a:rPr lang="lt-LT" dirty="0"/>
              <a:t>Besimokantieji supras NVO ir donorų požiūrį, taip pagerindami savo gebėjimus patenkinti kiekvieno iš jų poreikius.</a:t>
            </a: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t>Įgijamos</a:t>
            </a:r>
            <a:r>
              <a:rPr lang="en-US" dirty="0"/>
              <a:t> </a:t>
            </a:r>
            <a:r>
              <a:rPr lang="en-US" dirty="0" err="1"/>
              <a:t>kompetencijos</a:t>
            </a:r>
            <a:endParaRPr lang="en-US" dirty="0"/>
          </a:p>
        </p:txBody>
      </p:sp>
    </p:spTree>
    <p:extLst>
      <p:ext uri="{BB962C8B-B14F-4D97-AF65-F5344CB8AC3E}">
        <p14:creationId xmlns:p14="http://schemas.microsoft.com/office/powerpoint/2010/main" val="176115675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2607205"/>
            <a:ext cx="10595237" cy="3489192"/>
          </a:xfrm>
        </p:spPr>
        <p:txBody>
          <a:bodyPr/>
          <a:lstStyle/>
          <a:p>
            <a:pPr marL="457200" indent="-457200">
              <a:lnSpc>
                <a:spcPct val="100000"/>
              </a:lnSpc>
              <a:spcBef>
                <a:spcPts val="0"/>
              </a:spcBef>
              <a:buClr>
                <a:schemeClr val="accent2"/>
              </a:buClr>
              <a:buFont typeface="+mj-lt"/>
              <a:buAutoNum type="arabicPeriod" startAt="3"/>
              <a:defRPr/>
            </a:pPr>
            <a:r>
              <a:rPr lang="en-GB" b="1" dirty="0" err="1">
                <a:solidFill>
                  <a:schemeClr val="accent2"/>
                </a:solidFill>
                <a:latin typeface="Calibri" panose="020F0502020204030204"/>
              </a:rPr>
              <a:t>Atlikite</a:t>
            </a:r>
            <a:r>
              <a:rPr lang="en-GB" b="1" dirty="0">
                <a:solidFill>
                  <a:schemeClr val="accent2"/>
                </a:solidFill>
                <a:latin typeface="Calibri" panose="020F0502020204030204"/>
              </a:rPr>
              <a:t> </a:t>
            </a:r>
            <a:r>
              <a:rPr lang="en-GB" b="1" dirty="0" err="1">
                <a:solidFill>
                  <a:schemeClr val="accent2"/>
                </a:solidFill>
                <a:latin typeface="Calibri" panose="020F0502020204030204"/>
              </a:rPr>
              <a:t>tyrimą</a:t>
            </a:r>
            <a:endParaRPr lang="en-GB" b="1" dirty="0">
              <a:solidFill>
                <a:schemeClr val="accent2"/>
              </a:solidFill>
              <a:latin typeface="Calibri" panose="020F0502020204030204"/>
            </a:endParaRPr>
          </a:p>
          <a:p>
            <a:pPr marL="0" indent="0">
              <a:lnSpc>
                <a:spcPct val="100000"/>
              </a:lnSpc>
              <a:spcBef>
                <a:spcPts val="0"/>
              </a:spcBef>
              <a:buClr>
                <a:schemeClr val="accent2"/>
              </a:buClr>
              <a:defRPr/>
            </a:pPr>
            <a:endParaRPr lang="en-GB" b="1" dirty="0">
              <a:solidFill>
                <a:schemeClr val="accent2"/>
              </a:solidFill>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lt-LT" dirty="0">
                <a:latin typeface="Calibri" panose="020F0502020204030204"/>
              </a:rPr>
              <a:t>Kraštovaizdžio tyrimai, perspektyvų tyrimai ir tinklo žemėlapių sudarymas yra svarbiausi pirmieji žingsniai siekiant nustatyti savo tikslinius rėmėjus. </a:t>
            </a:r>
          </a:p>
          <a:p>
            <a:pPr marL="342900" indent="-342900">
              <a:lnSpc>
                <a:spcPct val="100000"/>
              </a:lnSpc>
              <a:spcBef>
                <a:spcPts val="0"/>
              </a:spcBef>
              <a:buClr>
                <a:schemeClr val="accent2"/>
              </a:buClr>
              <a:buFont typeface="Arial" panose="020B0604020202020204" pitchFamily="34" charset="0"/>
              <a:buChar char="•"/>
              <a:defRPr/>
            </a:pPr>
            <a:endParaRPr lang="lt-LT"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lt-LT" dirty="0">
                <a:latin typeface="Calibri" panose="020F0502020204030204"/>
              </a:rPr>
              <a:t>Žinome, kad organizacijos nori kuo greičiau sužinoti rėmėjų vardus ir pavardes, tačiau praleidus šiuos tyrimo etapus galima sugaišti brangaus laiko ir išteklių kreipiantis į finansuotojus arba surengti susitikimus, kurie iš pat pradžių netinka.</a:t>
            </a: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lt-LT" dirty="0"/>
              <a:t>Kaip pritraukti ilgalaikių rėmėjų: Septyni svarbiausi žingsniai organizacijoms, siekiančioms pritraukti donorus.</a:t>
            </a:r>
            <a:endParaRPr lang="en-GB" dirty="0"/>
          </a:p>
        </p:txBody>
      </p:sp>
    </p:spTree>
    <p:extLst>
      <p:ext uri="{BB962C8B-B14F-4D97-AF65-F5344CB8AC3E}">
        <p14:creationId xmlns:p14="http://schemas.microsoft.com/office/powerpoint/2010/main" val="228033381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374123"/>
            <a:ext cx="10595237" cy="3722274"/>
          </a:xfrm>
        </p:spPr>
        <p:txBody>
          <a:bodyPr/>
          <a:lstStyle/>
          <a:p>
            <a:pPr marL="457200" indent="-457200">
              <a:lnSpc>
                <a:spcPct val="100000"/>
              </a:lnSpc>
              <a:spcBef>
                <a:spcPts val="0"/>
              </a:spcBef>
              <a:buClr>
                <a:schemeClr val="accent2"/>
              </a:buClr>
              <a:buFont typeface="+mj-lt"/>
              <a:buAutoNum type="arabicPeriod" startAt="3"/>
              <a:defRPr/>
            </a:pPr>
            <a:r>
              <a:rPr lang="en-GB" b="1" dirty="0" err="1">
                <a:solidFill>
                  <a:schemeClr val="accent2"/>
                </a:solidFill>
                <a:latin typeface="Calibri" panose="020F0502020204030204"/>
              </a:rPr>
              <a:t>Atlikite</a:t>
            </a:r>
            <a:r>
              <a:rPr lang="en-GB" b="1" dirty="0">
                <a:solidFill>
                  <a:schemeClr val="accent2"/>
                </a:solidFill>
                <a:latin typeface="Calibri" panose="020F0502020204030204"/>
              </a:rPr>
              <a:t> </a:t>
            </a:r>
            <a:r>
              <a:rPr lang="en-GB" b="1" dirty="0" err="1">
                <a:solidFill>
                  <a:schemeClr val="accent2"/>
                </a:solidFill>
                <a:latin typeface="Calibri" panose="020F0502020204030204"/>
              </a:rPr>
              <a:t>tyrimą</a:t>
            </a:r>
            <a:r>
              <a:rPr lang="en-GB" b="1" dirty="0">
                <a:solidFill>
                  <a:schemeClr val="accent2"/>
                </a:solidFill>
                <a:latin typeface="Calibri" panose="020F0502020204030204"/>
              </a:rPr>
              <a:t> (</a:t>
            </a:r>
            <a:r>
              <a:rPr lang="en-GB" b="1" dirty="0" err="1">
                <a:solidFill>
                  <a:schemeClr val="accent2"/>
                </a:solidFill>
                <a:latin typeface="Calibri" panose="020F0502020204030204"/>
              </a:rPr>
              <a:t>tęsinys</a:t>
            </a:r>
            <a:r>
              <a:rPr lang="en-GB" b="1" dirty="0">
                <a:solidFill>
                  <a:schemeClr val="accent2"/>
                </a:solidFill>
                <a:latin typeface="Calibri" panose="020F0502020204030204"/>
              </a:rPr>
              <a:t>)</a:t>
            </a:r>
          </a:p>
          <a:p>
            <a:pPr marL="457200" indent="-457200">
              <a:lnSpc>
                <a:spcPct val="100000"/>
              </a:lnSpc>
              <a:spcBef>
                <a:spcPts val="0"/>
              </a:spcBef>
              <a:buClr>
                <a:schemeClr val="accent2"/>
              </a:buClr>
              <a:buFont typeface="+mj-lt"/>
              <a:buAutoNum type="arabicPeriod" startAt="3"/>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lt-LT" dirty="0">
                <a:latin typeface="Calibri" panose="020F0502020204030204"/>
              </a:rPr>
              <a:t>Rekomenduoju investuoti į įrankius, kad galėtumėte atlikti šį tyrimą patys, arba kreiptis į įmonę, kuri gali padėti sudaryti kraštovaizdžio žemėlapį</a:t>
            </a:r>
            <a:r>
              <a:rPr lang="en-GB" dirty="0">
                <a:latin typeface="Calibri" panose="020F0502020204030204"/>
              </a:rPr>
              <a:t>.</a:t>
            </a: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457200" indent="-457200">
              <a:lnSpc>
                <a:spcPct val="100000"/>
              </a:lnSpc>
              <a:spcBef>
                <a:spcPts val="0"/>
              </a:spcBef>
              <a:buClr>
                <a:schemeClr val="accent2"/>
              </a:buClr>
              <a:buFont typeface="+mj-lt"/>
              <a:buAutoNum type="arabicPeriod" startAt="4"/>
              <a:defRPr/>
            </a:pPr>
            <a:r>
              <a:rPr lang="en-GB" b="1" dirty="0" err="1">
                <a:solidFill>
                  <a:schemeClr val="accent2"/>
                </a:solidFill>
                <a:latin typeface="Calibri" panose="020F0502020204030204"/>
              </a:rPr>
              <a:t>Išsiaiškinkite</a:t>
            </a:r>
            <a:r>
              <a:rPr lang="en-GB" b="1" dirty="0">
                <a:solidFill>
                  <a:schemeClr val="accent2"/>
                </a:solidFill>
                <a:latin typeface="Calibri" panose="020F0502020204030204"/>
              </a:rPr>
              <a:t> </a:t>
            </a:r>
            <a:r>
              <a:rPr lang="en-GB" b="1" dirty="0" err="1">
                <a:solidFill>
                  <a:schemeClr val="accent2"/>
                </a:solidFill>
                <a:latin typeface="Calibri" panose="020F0502020204030204"/>
              </a:rPr>
              <a:t>skaičius</a:t>
            </a:r>
            <a:endParaRPr lang="en-GB" b="1" dirty="0">
              <a:solidFill>
                <a:schemeClr val="accent2"/>
              </a:solidFill>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lt-LT" dirty="0">
                <a:latin typeface="Calibri" panose="020F0502020204030204"/>
              </a:rPr>
              <a:t>Visi jūsų namų darbai atskleis vieną labai svarbią informaciją - ar jūsų finansavimo poreikiai atitinka potencialių donorų poreikius?</a:t>
            </a: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lt-LT" dirty="0"/>
              <a:t>Kaip pritraukti ilgalaikių rėmėjų: Septyni svarbiausi žingsniai organizacijoms, siekiančioms pritraukti donorus.</a:t>
            </a:r>
            <a:endParaRPr lang="en-GB" dirty="0"/>
          </a:p>
        </p:txBody>
      </p:sp>
    </p:spTree>
    <p:extLst>
      <p:ext uri="{BB962C8B-B14F-4D97-AF65-F5344CB8AC3E}">
        <p14:creationId xmlns:p14="http://schemas.microsoft.com/office/powerpoint/2010/main" val="128056473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463770"/>
            <a:ext cx="10595237" cy="3632627"/>
          </a:xfrm>
        </p:spPr>
        <p:txBody>
          <a:bodyPr/>
          <a:lstStyle/>
          <a:p>
            <a:pPr marL="457200" indent="-457200">
              <a:lnSpc>
                <a:spcPct val="100000"/>
              </a:lnSpc>
              <a:spcBef>
                <a:spcPts val="0"/>
              </a:spcBef>
              <a:buClr>
                <a:schemeClr val="accent2"/>
              </a:buClr>
              <a:buFont typeface="+mj-lt"/>
              <a:buAutoNum type="arabicPeriod" startAt="4"/>
              <a:defRPr/>
            </a:pPr>
            <a:r>
              <a:rPr lang="en-GB" b="1" dirty="0" err="1">
                <a:solidFill>
                  <a:schemeClr val="accent2"/>
                </a:solidFill>
                <a:latin typeface="Calibri" panose="020F0502020204030204"/>
              </a:rPr>
              <a:t>Išsiaiškinkite</a:t>
            </a:r>
            <a:r>
              <a:rPr lang="en-GB" b="1" dirty="0">
                <a:solidFill>
                  <a:schemeClr val="accent2"/>
                </a:solidFill>
                <a:latin typeface="Calibri" panose="020F0502020204030204"/>
              </a:rPr>
              <a:t> </a:t>
            </a:r>
            <a:r>
              <a:rPr lang="en-GB" b="1" dirty="0" err="1">
                <a:solidFill>
                  <a:schemeClr val="accent2"/>
                </a:solidFill>
                <a:latin typeface="Calibri" panose="020F0502020204030204"/>
              </a:rPr>
              <a:t>skaičius</a:t>
            </a:r>
            <a:r>
              <a:rPr lang="en-GB" b="1" dirty="0">
                <a:solidFill>
                  <a:schemeClr val="accent2"/>
                </a:solidFill>
                <a:latin typeface="Calibri" panose="020F0502020204030204"/>
              </a:rPr>
              <a:t> (</a:t>
            </a:r>
            <a:r>
              <a:rPr lang="en-GB" b="1" dirty="0" err="1">
                <a:solidFill>
                  <a:schemeClr val="accent2"/>
                </a:solidFill>
                <a:latin typeface="Calibri" panose="020F0502020204030204"/>
              </a:rPr>
              <a:t>tęsinys</a:t>
            </a:r>
            <a:r>
              <a:rPr lang="en-GB" b="1" dirty="0">
                <a:solidFill>
                  <a:schemeClr val="accent2"/>
                </a:solidFill>
                <a:latin typeface="Calibri" panose="020F0502020204030204"/>
              </a:rPr>
              <a:t>)</a:t>
            </a: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lt-LT" dirty="0">
                <a:latin typeface="Calibri" panose="020F0502020204030204"/>
              </a:rPr>
              <a:t>Atlikę kraštovaizdžio tyrimą, greičiausiai galėsite susiaurinti rėmėjų, kurie atitinka jūsų dabartinį finansavimo lygį, ratą</a:t>
            </a:r>
            <a:r>
              <a:rPr lang="en-GB" dirty="0">
                <a:latin typeface="Calibri" panose="020F0502020204030204"/>
              </a:rPr>
              <a:t>.</a:t>
            </a: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457200" indent="-457200">
              <a:lnSpc>
                <a:spcPct val="100000"/>
              </a:lnSpc>
              <a:spcBef>
                <a:spcPts val="0"/>
              </a:spcBef>
              <a:buClr>
                <a:schemeClr val="accent2"/>
              </a:buClr>
              <a:buFont typeface="+mj-lt"/>
              <a:buAutoNum type="arabicPeriod" startAt="5"/>
              <a:defRPr/>
            </a:pPr>
            <a:r>
              <a:rPr lang="en-GB" b="1" dirty="0" err="1">
                <a:solidFill>
                  <a:schemeClr val="accent2"/>
                </a:solidFill>
                <a:latin typeface="Calibri" panose="020F0502020204030204"/>
              </a:rPr>
              <a:t>Padarykite</a:t>
            </a:r>
            <a:r>
              <a:rPr lang="en-GB" b="1" dirty="0">
                <a:solidFill>
                  <a:schemeClr val="accent2"/>
                </a:solidFill>
                <a:latin typeface="Calibri" panose="020F0502020204030204"/>
              </a:rPr>
              <a:t> </a:t>
            </a:r>
            <a:r>
              <a:rPr lang="en-GB" b="1" dirty="0" err="1">
                <a:solidFill>
                  <a:schemeClr val="accent2"/>
                </a:solidFill>
                <a:latin typeface="Calibri" panose="020F0502020204030204"/>
              </a:rPr>
              <a:t>gerą</a:t>
            </a:r>
            <a:r>
              <a:rPr lang="en-GB" b="1" dirty="0">
                <a:solidFill>
                  <a:schemeClr val="accent2"/>
                </a:solidFill>
                <a:latin typeface="Calibri" panose="020F0502020204030204"/>
              </a:rPr>
              <a:t> </a:t>
            </a:r>
            <a:r>
              <a:rPr lang="en-GB" b="1" dirty="0" err="1">
                <a:solidFill>
                  <a:schemeClr val="accent2"/>
                </a:solidFill>
                <a:latin typeface="Calibri" panose="020F0502020204030204"/>
              </a:rPr>
              <a:t>pirmąjį</a:t>
            </a:r>
            <a:r>
              <a:rPr lang="en-GB" b="1" dirty="0">
                <a:solidFill>
                  <a:schemeClr val="accent2"/>
                </a:solidFill>
                <a:latin typeface="Calibri" panose="020F0502020204030204"/>
              </a:rPr>
              <a:t> </a:t>
            </a:r>
            <a:r>
              <a:rPr lang="en-GB" b="1" dirty="0" err="1">
                <a:solidFill>
                  <a:schemeClr val="accent2"/>
                </a:solidFill>
                <a:latin typeface="Calibri" panose="020F0502020204030204"/>
              </a:rPr>
              <a:t>įspūdį</a:t>
            </a:r>
            <a:endParaRPr lang="en-GB" b="1" dirty="0">
              <a:solidFill>
                <a:schemeClr val="accent2"/>
              </a:solidFill>
              <a:latin typeface="Calibri" panose="020F0502020204030204"/>
            </a:endParaRPr>
          </a:p>
          <a:p>
            <a:pPr marL="457200" indent="-457200">
              <a:lnSpc>
                <a:spcPct val="100000"/>
              </a:lnSpc>
              <a:spcBef>
                <a:spcPts val="0"/>
              </a:spcBef>
              <a:buClr>
                <a:schemeClr val="accent2"/>
              </a:buClr>
              <a:buFont typeface="+mj-lt"/>
              <a:buAutoNum type="arabicPeriod" startAt="5"/>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lt-LT" dirty="0">
                <a:latin typeface="Calibri" panose="020F0502020204030204"/>
              </a:rPr>
              <a:t>Ar jūsų interesai sutampa?</a:t>
            </a:r>
          </a:p>
          <a:p>
            <a:pPr marL="342900" indent="-342900">
              <a:lnSpc>
                <a:spcPct val="100000"/>
              </a:lnSpc>
              <a:spcBef>
                <a:spcPts val="0"/>
              </a:spcBef>
              <a:buClr>
                <a:schemeClr val="accent2"/>
              </a:buClr>
              <a:buFont typeface="Arial" panose="020B0604020202020204" pitchFamily="34" charset="0"/>
              <a:buChar char="•"/>
              <a:defRPr/>
            </a:pPr>
            <a:r>
              <a:rPr lang="lt-LT" dirty="0">
                <a:latin typeface="Calibri" panose="020F0502020204030204"/>
              </a:rPr>
              <a:t>Ar sutampa jūsų vertybės?</a:t>
            </a: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lt-LT" dirty="0"/>
              <a:t>Kaip pritraukti ilgalaikių rėmėjų: Septyni svarbiausi žingsniai organizacijoms, siekiančioms pritraukti donorus.</a:t>
            </a:r>
            <a:endParaRPr lang="en-GB" dirty="0"/>
          </a:p>
        </p:txBody>
      </p:sp>
    </p:spTree>
    <p:extLst>
      <p:ext uri="{BB962C8B-B14F-4D97-AF65-F5344CB8AC3E}">
        <p14:creationId xmlns:p14="http://schemas.microsoft.com/office/powerpoint/2010/main" val="71033869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427514"/>
            <a:ext cx="10595237" cy="3525051"/>
          </a:xfrm>
        </p:spPr>
        <p:txBody>
          <a:bodyPr/>
          <a:lstStyle/>
          <a:p>
            <a:pPr marL="457200" indent="-457200">
              <a:lnSpc>
                <a:spcPct val="100000"/>
              </a:lnSpc>
              <a:spcBef>
                <a:spcPts val="0"/>
              </a:spcBef>
              <a:buClr>
                <a:schemeClr val="accent2"/>
              </a:buClr>
              <a:buFont typeface="+mj-lt"/>
              <a:buAutoNum type="arabicPeriod" startAt="5"/>
              <a:defRPr/>
            </a:pPr>
            <a:r>
              <a:rPr lang="en-GB" b="1" dirty="0" err="1">
                <a:solidFill>
                  <a:schemeClr val="accent2"/>
                </a:solidFill>
                <a:latin typeface="Calibri" panose="020F0502020204030204"/>
              </a:rPr>
              <a:t>Padarykite</a:t>
            </a:r>
            <a:r>
              <a:rPr lang="en-GB" b="1" dirty="0">
                <a:solidFill>
                  <a:schemeClr val="accent2"/>
                </a:solidFill>
                <a:latin typeface="Calibri" panose="020F0502020204030204"/>
              </a:rPr>
              <a:t> </a:t>
            </a:r>
            <a:r>
              <a:rPr lang="en-GB" b="1" dirty="0" err="1">
                <a:solidFill>
                  <a:schemeClr val="accent2"/>
                </a:solidFill>
                <a:latin typeface="Calibri" panose="020F0502020204030204"/>
              </a:rPr>
              <a:t>gerą</a:t>
            </a:r>
            <a:r>
              <a:rPr lang="en-GB" b="1" dirty="0">
                <a:solidFill>
                  <a:schemeClr val="accent2"/>
                </a:solidFill>
                <a:latin typeface="Calibri" panose="020F0502020204030204"/>
              </a:rPr>
              <a:t> </a:t>
            </a:r>
            <a:r>
              <a:rPr lang="en-GB" b="1" dirty="0" err="1">
                <a:solidFill>
                  <a:schemeClr val="accent2"/>
                </a:solidFill>
                <a:latin typeface="Calibri" panose="020F0502020204030204"/>
              </a:rPr>
              <a:t>pirmąjį</a:t>
            </a:r>
            <a:r>
              <a:rPr lang="en-GB" b="1" dirty="0">
                <a:solidFill>
                  <a:schemeClr val="accent2"/>
                </a:solidFill>
                <a:latin typeface="Calibri" panose="020F0502020204030204"/>
              </a:rPr>
              <a:t> </a:t>
            </a:r>
            <a:r>
              <a:rPr lang="en-GB" b="1" dirty="0" err="1">
                <a:solidFill>
                  <a:schemeClr val="accent2"/>
                </a:solidFill>
                <a:latin typeface="Calibri" panose="020F0502020204030204"/>
              </a:rPr>
              <a:t>įspūdį</a:t>
            </a:r>
            <a:r>
              <a:rPr lang="en-GB" b="1" dirty="0">
                <a:solidFill>
                  <a:schemeClr val="accent2"/>
                </a:solidFill>
                <a:latin typeface="Calibri" panose="020F0502020204030204"/>
              </a:rPr>
              <a:t> (</a:t>
            </a:r>
            <a:r>
              <a:rPr lang="en-GB" b="1" dirty="0" err="1">
                <a:solidFill>
                  <a:schemeClr val="accent2"/>
                </a:solidFill>
                <a:latin typeface="Calibri" panose="020F0502020204030204"/>
              </a:rPr>
              <a:t>tęsinys</a:t>
            </a:r>
            <a:r>
              <a:rPr lang="en-GB" b="1" dirty="0">
                <a:solidFill>
                  <a:schemeClr val="accent2"/>
                </a:solidFill>
                <a:latin typeface="Calibri" panose="020F0502020204030204"/>
              </a:rPr>
              <a:t>)</a:t>
            </a: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lt-LT" dirty="0">
                <a:latin typeface="Calibri" panose="020F0502020204030204"/>
              </a:rPr>
              <a:t>Ar jūsų strateginės nuostatos atitinka paramos teikėjo nuostatas?</a:t>
            </a:r>
          </a:p>
          <a:p>
            <a:pPr marL="342900" indent="-342900">
              <a:lnSpc>
                <a:spcPct val="100000"/>
              </a:lnSpc>
              <a:spcBef>
                <a:spcPts val="0"/>
              </a:spcBef>
              <a:buClr>
                <a:schemeClr val="accent2"/>
              </a:buClr>
              <a:buFont typeface="Arial" panose="020B0604020202020204" pitchFamily="34" charset="0"/>
              <a:buChar char="•"/>
              <a:defRPr/>
            </a:pPr>
            <a:endParaRPr lang="lt-LT"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lt-LT" dirty="0">
                <a:latin typeface="Calibri" panose="020F0502020204030204"/>
              </a:rPr>
              <a:t>Kokia yra jų personalo struktūra?</a:t>
            </a:r>
          </a:p>
          <a:p>
            <a:pPr marL="342900" indent="-342900">
              <a:lnSpc>
                <a:spcPct val="100000"/>
              </a:lnSpc>
              <a:spcBef>
                <a:spcPts val="0"/>
              </a:spcBef>
              <a:buClr>
                <a:schemeClr val="accent2"/>
              </a:buClr>
              <a:buFont typeface="Arial" panose="020B0604020202020204" pitchFamily="34" charset="0"/>
              <a:buChar char="•"/>
              <a:defRPr/>
            </a:pPr>
            <a:endParaRPr lang="lt-LT"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lt-LT" dirty="0">
                <a:latin typeface="Calibri" panose="020F0502020204030204"/>
              </a:rPr>
              <a:t>Kas priima sprendimus?</a:t>
            </a: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lt-LT" dirty="0"/>
              <a:t>Kaip pritraukti ilgalaikių rėmėjų: Septyni svarbiausi žingsniai organizacijoms, siekiančioms pritraukti donorus.</a:t>
            </a:r>
            <a:endParaRPr lang="en-GB" dirty="0"/>
          </a:p>
        </p:txBody>
      </p:sp>
    </p:spTree>
    <p:extLst>
      <p:ext uri="{BB962C8B-B14F-4D97-AF65-F5344CB8AC3E}">
        <p14:creationId xmlns:p14="http://schemas.microsoft.com/office/powerpoint/2010/main" val="235455532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486989"/>
            <a:ext cx="10595237" cy="3058886"/>
          </a:xfrm>
        </p:spPr>
        <p:txBody>
          <a:bodyPr/>
          <a:lstStyle/>
          <a:p>
            <a:pPr marL="457200" indent="-457200">
              <a:lnSpc>
                <a:spcPct val="100000"/>
              </a:lnSpc>
              <a:spcBef>
                <a:spcPts val="0"/>
              </a:spcBef>
              <a:buClr>
                <a:schemeClr val="accent2"/>
              </a:buClr>
              <a:buFont typeface="+mj-lt"/>
              <a:buAutoNum type="arabicPeriod" startAt="6"/>
              <a:defRPr/>
            </a:pPr>
            <a:r>
              <a:rPr lang="lt-LT" b="1" dirty="0">
                <a:solidFill>
                  <a:schemeClr val="accent2"/>
                </a:solidFill>
                <a:latin typeface="Calibri" panose="020F0502020204030204"/>
              </a:rPr>
              <a:t>Santykių puoselėjimas</a:t>
            </a:r>
            <a:endParaRPr lang="en-GB" b="1" dirty="0">
              <a:solidFill>
                <a:schemeClr val="accent2"/>
              </a:solidFill>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lt-LT" dirty="0">
                <a:latin typeface="Calibri" panose="020F0502020204030204"/>
              </a:rPr>
              <a:t>Nesvarbu, ar puoselėjate santykius su nauju paramos teikėju, ar puoselėjate senus santykius, ar palaikote stabilius esamus santykius, tam vėlgi reikia skirti daug laiko. </a:t>
            </a:r>
          </a:p>
          <a:p>
            <a:pPr marL="342900" indent="-342900">
              <a:lnSpc>
                <a:spcPct val="100000"/>
              </a:lnSpc>
              <a:spcBef>
                <a:spcPts val="0"/>
              </a:spcBef>
              <a:buClr>
                <a:schemeClr val="accent2"/>
              </a:buClr>
              <a:buFont typeface="Arial" panose="020B0604020202020204" pitchFamily="34" charset="0"/>
              <a:buChar char="•"/>
              <a:defRPr/>
            </a:pPr>
            <a:endParaRPr lang="lt-LT"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lt-LT" dirty="0">
                <a:latin typeface="Calibri" panose="020F0502020204030204"/>
              </a:rPr>
              <a:t>Lėšų rinkimo išmintis, kad išlaikyti esamą donorą laimingą yra geriau nei ieškoti naujų donorų, yra teisinga.</a:t>
            </a: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lt-LT" dirty="0"/>
              <a:t>Kaip pritraukti ilgalaikių rėmėjų: Septyni svarbiausi žingsniai organizacijoms, siekiančioms pritraukti donorus.</a:t>
            </a:r>
            <a:endParaRPr lang="en-GB" dirty="0"/>
          </a:p>
        </p:txBody>
      </p:sp>
    </p:spTree>
    <p:extLst>
      <p:ext uri="{BB962C8B-B14F-4D97-AF65-F5344CB8AC3E}">
        <p14:creationId xmlns:p14="http://schemas.microsoft.com/office/powerpoint/2010/main" val="35812205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2481303"/>
            <a:ext cx="10595237" cy="3363686"/>
          </a:xfrm>
        </p:spPr>
        <p:txBody>
          <a:bodyPr/>
          <a:lstStyle/>
          <a:p>
            <a:pPr marL="457200" indent="-457200">
              <a:lnSpc>
                <a:spcPct val="100000"/>
              </a:lnSpc>
              <a:spcBef>
                <a:spcPts val="0"/>
              </a:spcBef>
              <a:buClr>
                <a:schemeClr val="accent2"/>
              </a:buClr>
              <a:buFont typeface="+mj-lt"/>
              <a:buAutoNum type="arabicPeriod" startAt="7"/>
              <a:defRPr/>
            </a:pPr>
            <a:r>
              <a:rPr lang="en-GB" b="1" dirty="0" err="1">
                <a:solidFill>
                  <a:schemeClr val="accent2"/>
                </a:solidFill>
                <a:latin typeface="Calibri" panose="020F0502020204030204"/>
              </a:rPr>
              <a:t>Būkite</a:t>
            </a:r>
            <a:r>
              <a:rPr lang="en-GB" b="1" dirty="0">
                <a:solidFill>
                  <a:schemeClr val="accent2"/>
                </a:solidFill>
                <a:latin typeface="Calibri" panose="020F0502020204030204"/>
              </a:rPr>
              <a:t> </a:t>
            </a:r>
            <a:r>
              <a:rPr lang="en-GB" b="1" dirty="0" err="1">
                <a:solidFill>
                  <a:schemeClr val="accent2"/>
                </a:solidFill>
                <a:latin typeface="Calibri" panose="020F0502020204030204"/>
              </a:rPr>
              <a:t>sąžiningi</a:t>
            </a:r>
            <a:r>
              <a:rPr lang="en-GB" b="1" dirty="0">
                <a:solidFill>
                  <a:schemeClr val="accent2"/>
                </a:solidFill>
                <a:latin typeface="Calibri" panose="020F0502020204030204"/>
              </a:rPr>
              <a:t>, </a:t>
            </a:r>
            <a:r>
              <a:rPr lang="en-GB" b="1" dirty="0" err="1">
                <a:solidFill>
                  <a:schemeClr val="accent2"/>
                </a:solidFill>
                <a:latin typeface="Calibri" panose="020F0502020204030204"/>
              </a:rPr>
              <a:t>prašykite</a:t>
            </a:r>
            <a:r>
              <a:rPr lang="en-GB" b="1" dirty="0">
                <a:solidFill>
                  <a:schemeClr val="accent2"/>
                </a:solidFill>
                <a:latin typeface="Calibri" panose="020F0502020204030204"/>
              </a:rPr>
              <a:t> to, ko </a:t>
            </a:r>
            <a:r>
              <a:rPr lang="en-GB" b="1" dirty="0" err="1">
                <a:solidFill>
                  <a:schemeClr val="accent2"/>
                </a:solidFill>
                <a:latin typeface="Calibri" panose="020F0502020204030204"/>
              </a:rPr>
              <a:t>jums</a:t>
            </a:r>
            <a:r>
              <a:rPr lang="en-GB" b="1" dirty="0">
                <a:solidFill>
                  <a:schemeClr val="accent2"/>
                </a:solidFill>
                <a:latin typeface="Calibri" panose="020F0502020204030204"/>
              </a:rPr>
              <a:t> </a:t>
            </a:r>
            <a:r>
              <a:rPr lang="en-GB" b="1" dirty="0" err="1">
                <a:solidFill>
                  <a:schemeClr val="accent2"/>
                </a:solidFill>
                <a:latin typeface="Calibri" panose="020F0502020204030204"/>
              </a:rPr>
              <a:t>reikia</a:t>
            </a:r>
            <a:endParaRPr lang="en-GB" b="1" dirty="0">
              <a:solidFill>
                <a:schemeClr val="accent2"/>
              </a:solidFill>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lt-LT" dirty="0">
                <a:latin typeface="Calibri" panose="020F0502020204030204"/>
              </a:rPr>
              <a:t>Jei susiduriate su personalo problemomis, vadovybės pokyčiais ar kitais sunkumais, praneškite apie tai savo rėmėjams. </a:t>
            </a:r>
          </a:p>
          <a:p>
            <a:pPr marL="342900" indent="-342900">
              <a:lnSpc>
                <a:spcPct val="100000"/>
              </a:lnSpc>
              <a:spcBef>
                <a:spcPts val="0"/>
              </a:spcBef>
              <a:buClr>
                <a:schemeClr val="accent2"/>
              </a:buClr>
              <a:buFont typeface="Arial" panose="020B0604020202020204" pitchFamily="34" charset="0"/>
              <a:buChar char="•"/>
              <a:defRPr/>
            </a:pPr>
            <a:endParaRPr lang="lt-LT"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lt-LT" dirty="0">
                <a:latin typeface="Calibri" panose="020F0502020204030204"/>
              </a:rPr>
              <a:t>Norėsite, kad vidinė žinia būtų nuosekli, tačiau jie greičiausiai įvertins ir gerbs jūsų skaidrumą. Be to, geriau, kad jie išgirstų iš jūsų, o ne iš ko nors kito.</a:t>
            </a: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lt-LT" dirty="0"/>
              <a:t>Kaip pritraukti ilgalaikių rėmėjų: Septyni svarbiausi žingsniai organizacijoms, siekiančioms pritraukti donorus.</a:t>
            </a:r>
            <a:endParaRPr lang="en-GB" dirty="0"/>
          </a:p>
        </p:txBody>
      </p:sp>
    </p:spTree>
    <p:extLst>
      <p:ext uri="{BB962C8B-B14F-4D97-AF65-F5344CB8AC3E}">
        <p14:creationId xmlns:p14="http://schemas.microsoft.com/office/powerpoint/2010/main" val="160557258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408944"/>
            <a:ext cx="10595237" cy="3167745"/>
          </a:xfrm>
        </p:spPr>
        <p:txBody>
          <a:bodyPr/>
          <a:lstStyle/>
          <a:p>
            <a:pPr marL="342900" indent="-342900">
              <a:lnSpc>
                <a:spcPct val="100000"/>
              </a:lnSpc>
              <a:spcBef>
                <a:spcPts val="0"/>
              </a:spcBef>
              <a:buClr>
                <a:schemeClr val="accent2"/>
              </a:buClr>
              <a:buBlip>
                <a:blip r:embed="rId3"/>
              </a:buBlip>
              <a:defRPr/>
            </a:pPr>
            <a:r>
              <a:rPr lang="lt-LT" dirty="0">
                <a:latin typeface="Calibri" panose="020F0502020204030204"/>
              </a:rPr>
              <a:t>Lėšų rinkimas - tai ne tik aukų prašymas. Tai vienas iš ne pelno siekiančių organizacijų plėtros aspektų, tačiau bendras lėšų rinkimo procesas yra gana įvairus.</a:t>
            </a:r>
            <a:endParaRPr lang="en-GB" dirty="0">
              <a:latin typeface="Calibri" panose="020F0502020204030204"/>
            </a:endParaRPr>
          </a:p>
          <a:p>
            <a:pPr marL="342900" indent="-342900">
              <a:lnSpc>
                <a:spcPct val="100000"/>
              </a:lnSpc>
              <a:spcBef>
                <a:spcPts val="0"/>
              </a:spcBef>
              <a:buClr>
                <a:schemeClr val="accent2"/>
              </a:buClr>
              <a:buBlip>
                <a:blip r:embed="rId3"/>
              </a:buBlip>
              <a:defRPr/>
            </a:pPr>
            <a:endParaRPr lang="en-GB" dirty="0">
              <a:latin typeface="Calibri" panose="020F0502020204030204"/>
            </a:endParaRPr>
          </a:p>
          <a:p>
            <a:pPr marL="342900" indent="-342900">
              <a:lnSpc>
                <a:spcPct val="100000"/>
              </a:lnSpc>
              <a:spcBef>
                <a:spcPts val="0"/>
              </a:spcBef>
              <a:buClr>
                <a:schemeClr val="accent2"/>
              </a:buClr>
              <a:buBlip>
                <a:blip r:embed="rId3"/>
              </a:buBlip>
              <a:defRPr/>
            </a:pPr>
            <a:r>
              <a:rPr lang="en-GB" b="1" dirty="0" err="1">
                <a:latin typeface="Calibri" panose="020F0502020204030204"/>
              </a:rPr>
              <a:t>Perskaitykite</a:t>
            </a:r>
            <a:r>
              <a:rPr lang="en-GB" b="1" dirty="0">
                <a:latin typeface="Calibri" panose="020F0502020204030204"/>
              </a:rPr>
              <a:t>:</a:t>
            </a:r>
            <a:r>
              <a:rPr lang="en-GB" dirty="0">
                <a:latin typeface="Calibri" panose="020F0502020204030204"/>
              </a:rPr>
              <a:t> </a:t>
            </a:r>
            <a:r>
              <a:rPr lang="en-GB" dirty="0">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rPr>
              <a:t>https://www.classy.org/blog/theres-more-than-one-way-to-fund-a-nonprofit/</a:t>
            </a:r>
            <a:endParaRPr lang="en-GB" dirty="0">
              <a:solidFill>
                <a:schemeClr val="accent2">
                  <a:lumMod val="75000"/>
                </a:schemeClr>
              </a:solidFill>
              <a:latin typeface="Calibri" panose="020F0502020204030204"/>
            </a:endParaRPr>
          </a:p>
          <a:p>
            <a:pPr marL="0" indent="0">
              <a:lnSpc>
                <a:spcPct val="100000"/>
              </a:lnSpc>
              <a:spcBef>
                <a:spcPts val="0"/>
              </a:spcBef>
              <a:buClr>
                <a:schemeClr val="accent2"/>
              </a:buClr>
              <a:defRPr/>
            </a:pPr>
            <a:r>
              <a:rPr lang="en-GB" dirty="0">
                <a:latin typeface="Calibri" panose="020F0502020204030204"/>
              </a:rPr>
              <a:t> </a:t>
            </a: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en-GB" dirty="0" err="1"/>
              <a:t>Yra</a:t>
            </a:r>
            <a:r>
              <a:rPr lang="en-GB" dirty="0"/>
              <a:t> </a:t>
            </a:r>
            <a:r>
              <a:rPr lang="en-GB" dirty="0" err="1"/>
              <a:t>daugiau</a:t>
            </a:r>
            <a:r>
              <a:rPr lang="en-GB" dirty="0"/>
              <a:t> </a:t>
            </a:r>
            <a:r>
              <a:rPr lang="en-GB" dirty="0" err="1"/>
              <a:t>nei</a:t>
            </a:r>
            <a:r>
              <a:rPr lang="en-GB" dirty="0"/>
              <a:t> </a:t>
            </a:r>
            <a:r>
              <a:rPr lang="en-GB" dirty="0" err="1"/>
              <a:t>vienas</a:t>
            </a:r>
            <a:r>
              <a:rPr lang="en-GB" dirty="0"/>
              <a:t> </a:t>
            </a:r>
            <a:r>
              <a:rPr lang="en-GB" dirty="0" err="1"/>
              <a:t>būdas</a:t>
            </a:r>
            <a:r>
              <a:rPr lang="en-GB" dirty="0"/>
              <a:t> </a:t>
            </a:r>
            <a:r>
              <a:rPr lang="en-GB" dirty="0" err="1"/>
              <a:t>finansuoti</a:t>
            </a:r>
            <a:r>
              <a:rPr lang="en-GB" dirty="0"/>
              <a:t> ne </a:t>
            </a:r>
            <a:r>
              <a:rPr lang="en-GB" dirty="0" err="1"/>
              <a:t>pelno</a:t>
            </a:r>
            <a:r>
              <a:rPr lang="en-GB" dirty="0"/>
              <a:t> </a:t>
            </a:r>
            <a:r>
              <a:rPr lang="en-GB" dirty="0" err="1"/>
              <a:t>siekiančią</a:t>
            </a:r>
            <a:r>
              <a:rPr lang="en-GB" dirty="0"/>
              <a:t> </a:t>
            </a:r>
            <a:r>
              <a:rPr lang="en-GB" dirty="0" err="1"/>
              <a:t>organizaciją</a:t>
            </a:r>
            <a:endParaRPr lang="en-GB" dirty="0"/>
          </a:p>
        </p:txBody>
      </p:sp>
    </p:spTree>
    <p:extLst>
      <p:ext uri="{BB962C8B-B14F-4D97-AF65-F5344CB8AC3E}">
        <p14:creationId xmlns:p14="http://schemas.microsoft.com/office/powerpoint/2010/main" val="274096710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5682342"/>
          </a:xfrm>
        </p:spPr>
        <p:txBody>
          <a:bodyPr/>
          <a:lstStyle/>
          <a:p>
            <a:pPr marL="342900" indent="-342900">
              <a:lnSpc>
                <a:spcPct val="100000"/>
              </a:lnSpc>
              <a:spcBef>
                <a:spcPts val="0"/>
              </a:spcBef>
              <a:buClr>
                <a:schemeClr val="accent2"/>
              </a:buClr>
              <a:buBlip>
                <a:blip r:embed="rId3"/>
              </a:buBlip>
              <a:defRPr/>
            </a:pPr>
            <a:r>
              <a:rPr lang="lt-LT" dirty="0">
                <a:latin typeface="Calibri" panose="020F0502020204030204"/>
              </a:rPr>
              <a:t>Ne pelno siekiančios organizacijos savo veiklą gali finansuoti iš rėmėjų, dotacijų, individualių aukų, renginių, mokesčių už paslaugas ir </a:t>
            </a:r>
            <a:r>
              <a:rPr lang="lt-LT" dirty="0" err="1">
                <a:latin typeface="Calibri" panose="020F0502020204030204"/>
              </a:rPr>
              <a:t>kt</a:t>
            </a:r>
            <a:r>
              <a:rPr lang="lt-LT" dirty="0">
                <a:latin typeface="Calibri" panose="020F0502020204030204"/>
              </a:rPr>
              <a:t>:</a:t>
            </a: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en-GB" dirty="0" err="1"/>
              <a:t>Yra</a:t>
            </a:r>
            <a:r>
              <a:rPr lang="en-GB" dirty="0"/>
              <a:t> </a:t>
            </a:r>
            <a:r>
              <a:rPr lang="en-GB" dirty="0" err="1"/>
              <a:t>daugiau</a:t>
            </a:r>
            <a:r>
              <a:rPr lang="en-GB" dirty="0"/>
              <a:t> </a:t>
            </a:r>
            <a:r>
              <a:rPr lang="en-GB" dirty="0" err="1"/>
              <a:t>nei</a:t>
            </a:r>
            <a:r>
              <a:rPr lang="en-GB" dirty="0"/>
              <a:t> </a:t>
            </a:r>
            <a:r>
              <a:rPr lang="en-GB" dirty="0" err="1"/>
              <a:t>vienas</a:t>
            </a:r>
            <a:r>
              <a:rPr lang="en-GB" dirty="0"/>
              <a:t> </a:t>
            </a:r>
            <a:r>
              <a:rPr lang="en-GB" dirty="0" err="1"/>
              <a:t>būdas</a:t>
            </a:r>
            <a:r>
              <a:rPr lang="en-GB" dirty="0"/>
              <a:t> </a:t>
            </a:r>
            <a:r>
              <a:rPr lang="en-GB" dirty="0" err="1"/>
              <a:t>finansuoti</a:t>
            </a:r>
            <a:r>
              <a:rPr lang="en-GB" dirty="0"/>
              <a:t> ne </a:t>
            </a:r>
            <a:r>
              <a:rPr lang="en-GB" dirty="0" err="1"/>
              <a:t>pelno</a:t>
            </a:r>
            <a:r>
              <a:rPr lang="en-GB" dirty="0"/>
              <a:t> </a:t>
            </a:r>
            <a:r>
              <a:rPr lang="en-GB" dirty="0" err="1"/>
              <a:t>siekiančią</a:t>
            </a:r>
            <a:r>
              <a:rPr lang="en-GB" dirty="0"/>
              <a:t> </a:t>
            </a:r>
            <a:r>
              <a:rPr lang="en-GB" dirty="0" err="1"/>
              <a:t>organizaciją</a:t>
            </a:r>
            <a:endParaRPr lang="en-GB" dirty="0"/>
          </a:p>
        </p:txBody>
      </p:sp>
      <p:graphicFrame>
        <p:nvGraphicFramePr>
          <p:cNvPr id="2" name="Diagram 1">
            <a:extLst>
              <a:ext uri="{FF2B5EF4-FFF2-40B4-BE49-F238E27FC236}">
                <a16:creationId xmlns:a16="http://schemas.microsoft.com/office/drawing/2014/main" id="{5E4E591C-4383-D296-F1DD-A9BE34812118}"/>
              </a:ext>
            </a:extLst>
          </p:cNvPr>
          <p:cNvGraphicFramePr/>
          <p:nvPr>
            <p:extLst>
              <p:ext uri="{D42A27DB-BD31-4B8C-83A1-F6EECF244321}">
                <p14:modId xmlns:p14="http://schemas.microsoft.com/office/powerpoint/2010/main" val="1760441411"/>
              </p:ext>
            </p:extLst>
          </p:nvPr>
        </p:nvGraphicFramePr>
        <p:xfrm>
          <a:off x="798379" y="2575264"/>
          <a:ext cx="10595237" cy="32096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1285554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5682342"/>
          </a:xfrm>
        </p:spPr>
        <p:txBody>
          <a:bodyPr/>
          <a:lstStyle/>
          <a:p>
            <a:pPr marL="0" indent="0">
              <a:lnSpc>
                <a:spcPct val="100000"/>
              </a:lnSpc>
              <a:spcBef>
                <a:spcPts val="0"/>
              </a:spcBef>
              <a:buClr>
                <a:schemeClr val="accent2"/>
              </a:buCl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lt-LT" dirty="0"/>
              <a:t>Idėjos, kaip pritraukti finansinę paramą</a:t>
            </a:r>
            <a:endParaRPr lang="en-GB" dirty="0"/>
          </a:p>
        </p:txBody>
      </p:sp>
      <p:graphicFrame>
        <p:nvGraphicFramePr>
          <p:cNvPr id="3" name="Diagram 2">
            <a:extLst>
              <a:ext uri="{FF2B5EF4-FFF2-40B4-BE49-F238E27FC236}">
                <a16:creationId xmlns:a16="http://schemas.microsoft.com/office/drawing/2014/main" id="{D2B04DFA-0016-3D29-846C-5A9AEB087D44}"/>
              </a:ext>
            </a:extLst>
          </p:cNvPr>
          <p:cNvGraphicFramePr/>
          <p:nvPr>
            <p:extLst>
              <p:ext uri="{D42A27DB-BD31-4B8C-83A1-F6EECF244321}">
                <p14:modId xmlns:p14="http://schemas.microsoft.com/office/powerpoint/2010/main" val="864234166"/>
              </p:ext>
            </p:extLst>
          </p:nvPr>
        </p:nvGraphicFramePr>
        <p:xfrm>
          <a:off x="798381" y="1787675"/>
          <a:ext cx="10050538" cy="37616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8052689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5682342"/>
          </a:xfrm>
        </p:spPr>
        <p:txBody>
          <a:bodyPr/>
          <a:lstStyle/>
          <a:p>
            <a:pPr marL="0" indent="0">
              <a:lnSpc>
                <a:spcPct val="100000"/>
              </a:lnSpc>
              <a:spcBef>
                <a:spcPts val="0"/>
              </a:spcBef>
              <a:buClr>
                <a:schemeClr val="accent2"/>
              </a:buCl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lt-LT" dirty="0"/>
              <a:t>Idėjos, kaip pritraukti finansinę paramą</a:t>
            </a:r>
            <a:endParaRPr lang="en-GB" dirty="0"/>
          </a:p>
        </p:txBody>
      </p:sp>
      <p:graphicFrame>
        <p:nvGraphicFramePr>
          <p:cNvPr id="3" name="Diagram 2">
            <a:extLst>
              <a:ext uri="{FF2B5EF4-FFF2-40B4-BE49-F238E27FC236}">
                <a16:creationId xmlns:a16="http://schemas.microsoft.com/office/drawing/2014/main" id="{D2B04DFA-0016-3D29-846C-5A9AEB087D44}"/>
              </a:ext>
            </a:extLst>
          </p:cNvPr>
          <p:cNvGraphicFramePr/>
          <p:nvPr>
            <p:extLst>
              <p:ext uri="{D42A27DB-BD31-4B8C-83A1-F6EECF244321}">
                <p14:modId xmlns:p14="http://schemas.microsoft.com/office/powerpoint/2010/main" val="251664689"/>
              </p:ext>
            </p:extLst>
          </p:nvPr>
        </p:nvGraphicFramePr>
        <p:xfrm>
          <a:off x="798381" y="1787675"/>
          <a:ext cx="10050538" cy="37616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27930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lt-LT" dirty="0"/>
              <a:t>2-3 valandų turinys (prašome skirti laiko teorinei daliai, pratyboms ir individualiam darbui)</a:t>
            </a:r>
            <a:endParaRPr lang="en-GB" dirty="0"/>
          </a:p>
          <a:p>
            <a:pPr marL="342900" indent="-342900">
              <a:buBlip>
                <a:blip r:embed="rId4"/>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t>Modulio</a:t>
            </a:r>
            <a:r>
              <a:rPr lang="en-US" dirty="0"/>
              <a:t> </a:t>
            </a:r>
            <a:r>
              <a:rPr lang="en-US" dirty="0" err="1"/>
              <a:t>trukmė</a:t>
            </a:r>
            <a:endParaRPr lang="en-US" dirty="0"/>
          </a:p>
        </p:txBody>
      </p:sp>
    </p:spTree>
    <p:extLst>
      <p:ext uri="{BB962C8B-B14F-4D97-AF65-F5344CB8AC3E}">
        <p14:creationId xmlns:p14="http://schemas.microsoft.com/office/powerpoint/2010/main" val="386805388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5682342"/>
          </a:xfrm>
        </p:spPr>
        <p:txBody>
          <a:bodyPr/>
          <a:lstStyle/>
          <a:p>
            <a:pPr marL="0" indent="0">
              <a:lnSpc>
                <a:spcPct val="100000"/>
              </a:lnSpc>
              <a:spcBef>
                <a:spcPts val="0"/>
              </a:spcBef>
              <a:buClr>
                <a:schemeClr val="accent2"/>
              </a:buCl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lt-LT" dirty="0"/>
              <a:t>Idėjos, kaip pritraukti finansinę paramą</a:t>
            </a:r>
            <a:endParaRPr lang="en-GB" dirty="0"/>
          </a:p>
        </p:txBody>
      </p:sp>
      <p:graphicFrame>
        <p:nvGraphicFramePr>
          <p:cNvPr id="3" name="Diagram 2">
            <a:extLst>
              <a:ext uri="{FF2B5EF4-FFF2-40B4-BE49-F238E27FC236}">
                <a16:creationId xmlns:a16="http://schemas.microsoft.com/office/drawing/2014/main" id="{D2B04DFA-0016-3D29-846C-5A9AEB087D44}"/>
              </a:ext>
            </a:extLst>
          </p:cNvPr>
          <p:cNvGraphicFramePr/>
          <p:nvPr>
            <p:extLst>
              <p:ext uri="{D42A27DB-BD31-4B8C-83A1-F6EECF244321}">
                <p14:modId xmlns:p14="http://schemas.microsoft.com/office/powerpoint/2010/main" val="709367268"/>
              </p:ext>
            </p:extLst>
          </p:nvPr>
        </p:nvGraphicFramePr>
        <p:xfrm>
          <a:off x="798381" y="1787675"/>
          <a:ext cx="10050538" cy="37616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8748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5682342"/>
          </a:xfrm>
        </p:spPr>
        <p:txBody>
          <a:bodyPr/>
          <a:lstStyle/>
          <a:p>
            <a:pPr marL="457200" indent="-457200">
              <a:lnSpc>
                <a:spcPct val="100000"/>
              </a:lnSpc>
              <a:spcBef>
                <a:spcPts val="0"/>
              </a:spcBef>
              <a:buClr>
                <a:schemeClr val="accent2"/>
              </a:buClr>
              <a:buBlip>
                <a:blip r:embed="rId3"/>
              </a:buBlip>
              <a:defRPr/>
            </a:pPr>
            <a:r>
              <a:rPr lang="lt-LT" dirty="0">
                <a:latin typeface="Calibri" panose="020F0502020204030204"/>
              </a:rPr>
              <a:t>ES turi keletą skirtingų finansavimo programų, į kurias galite pretenduoti, priklausomai nuo jūsų verslo ar projekto pobūdžio. Yra dvi skirtingos rūšys:</a:t>
            </a:r>
          </a:p>
          <a:p>
            <a:pPr marL="457200" indent="-457200">
              <a:lnSpc>
                <a:spcPct val="100000"/>
              </a:lnSpc>
              <a:spcBef>
                <a:spcPts val="0"/>
              </a:spcBef>
              <a:buClr>
                <a:schemeClr val="accent2"/>
              </a:buClr>
              <a:buBlip>
                <a:blip r:embed="rId3"/>
              </a:buBlip>
              <a:defRPr/>
            </a:pPr>
            <a:r>
              <a:rPr lang="en-GB" dirty="0">
                <a:latin typeface="Calibri" panose="020F0502020204030204"/>
              </a:rPr>
              <a:t> </a:t>
            </a:r>
          </a:p>
          <a:p>
            <a:pPr marL="342900" indent="-342900">
              <a:lnSpc>
                <a:spcPct val="100000"/>
              </a:lnSpc>
              <a:spcBef>
                <a:spcPts val="0"/>
              </a:spcBef>
              <a:buClr>
                <a:schemeClr val="accent2"/>
              </a:buClr>
              <a:buFont typeface="Arial" panose="020B0604020202020204" pitchFamily="34" charset="0"/>
              <a:buChar char="•"/>
              <a:defRPr/>
            </a:pPr>
            <a:r>
              <a:rPr lang="en-GB" dirty="0" err="1">
                <a:latin typeface="Calibri" panose="020F0502020204030204"/>
              </a:rPr>
              <a:t>Tiesioginis</a:t>
            </a:r>
            <a:r>
              <a:rPr lang="en-GB" dirty="0">
                <a:latin typeface="Calibri" panose="020F0502020204030204"/>
              </a:rPr>
              <a:t> </a:t>
            </a:r>
            <a:r>
              <a:rPr lang="en-GB" dirty="0" err="1">
                <a:latin typeface="Calibri" panose="020F0502020204030204"/>
              </a:rPr>
              <a:t>finansavimas</a:t>
            </a: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n-GB" dirty="0" err="1">
                <a:latin typeface="Calibri" panose="020F0502020204030204"/>
              </a:rPr>
              <a:t>Netiesioginis</a:t>
            </a:r>
            <a:r>
              <a:rPr lang="en-GB" dirty="0">
                <a:latin typeface="Calibri" panose="020F0502020204030204"/>
              </a:rPr>
              <a:t> </a:t>
            </a:r>
            <a:r>
              <a:rPr lang="en-GB" dirty="0" err="1">
                <a:latin typeface="Calibri" panose="020F0502020204030204"/>
              </a:rPr>
              <a:t>finansavimas</a:t>
            </a: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Blip>
                <a:blip r:embed="rId3"/>
              </a:buBlip>
              <a:defRPr/>
            </a:pPr>
            <a:r>
              <a:rPr lang="en-GB" b="1" dirty="0" err="1">
                <a:latin typeface="Calibri" panose="020F0502020204030204"/>
              </a:rPr>
              <a:t>Perskaitykite</a:t>
            </a:r>
            <a:r>
              <a:rPr lang="en-GB" b="1" dirty="0">
                <a:latin typeface="Calibri" panose="020F0502020204030204"/>
              </a:rPr>
              <a:t>:</a:t>
            </a:r>
            <a:r>
              <a:rPr lang="en-GB" dirty="0">
                <a:latin typeface="Calibri" panose="020F0502020204030204"/>
              </a:rPr>
              <a:t> </a:t>
            </a:r>
            <a:r>
              <a:rPr lang="en-GB" dirty="0">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rPr>
              <a:t>https://europa.eu/youreurope/business/finance-funding/getting-funding/eu-funding-programmes/index_en.htm</a:t>
            </a:r>
            <a:endParaRPr lang="en-GB" dirty="0">
              <a:solidFill>
                <a:schemeClr val="accent2">
                  <a:lumMod val="75000"/>
                </a:schemeClr>
              </a:solidFill>
              <a:latin typeface="Calibri" panose="020F0502020204030204"/>
            </a:endParaRPr>
          </a:p>
          <a:p>
            <a:pPr marL="0" indent="0">
              <a:lnSpc>
                <a:spcPct val="100000"/>
              </a:lnSpc>
              <a:spcBef>
                <a:spcPts val="0"/>
              </a:spcBef>
              <a:buClr>
                <a:schemeClr val="accent2"/>
              </a:buClr>
              <a:defRPr/>
            </a:pPr>
            <a:r>
              <a:rPr lang="en-GB" dirty="0">
                <a:latin typeface="Calibri" panose="020F0502020204030204"/>
              </a:rPr>
              <a:t> </a:t>
            </a: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en-GB" dirty="0"/>
              <a:t>ES </a:t>
            </a:r>
            <a:r>
              <a:rPr lang="en-GB" dirty="0" err="1"/>
              <a:t>finansavimo</a:t>
            </a:r>
            <a:r>
              <a:rPr lang="en-GB" dirty="0"/>
              <a:t> </a:t>
            </a:r>
            <a:r>
              <a:rPr lang="en-GB" dirty="0" err="1"/>
              <a:t>programos</a:t>
            </a:r>
            <a:endParaRPr lang="en-GB" dirty="0"/>
          </a:p>
        </p:txBody>
      </p:sp>
    </p:spTree>
    <p:extLst>
      <p:ext uri="{BB962C8B-B14F-4D97-AF65-F5344CB8AC3E}">
        <p14:creationId xmlns:p14="http://schemas.microsoft.com/office/powerpoint/2010/main" val="234900428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a:t>
            </a:r>
            <a:r>
              <a:rPr lang="lt-LT" dirty="0"/>
              <a:t>Svarbu, kad vadovai būtų nuoseklūs. Galite keisti savo nuomonę, bet keiskite ją remdamiesi nuoseklia sistema</a:t>
            </a:r>
            <a:r>
              <a:rPr lang="en-US" dirty="0"/>
              <a:t>.”</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Indra Nooyi</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Battle between pawn and king">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2938" r="12938"/>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7677537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5682342"/>
          </a:xfrm>
        </p:spPr>
        <p:txBody>
          <a:bodyPr/>
          <a:lstStyle/>
          <a:p>
            <a:pPr marL="457200" indent="-457200">
              <a:lnSpc>
                <a:spcPct val="100000"/>
              </a:lnSpc>
              <a:spcBef>
                <a:spcPts val="0"/>
              </a:spcBef>
              <a:buClr>
                <a:schemeClr val="accent2"/>
              </a:buClr>
              <a:buBlip>
                <a:blip r:embed="rId3"/>
              </a:buBlip>
              <a:defRPr/>
            </a:pPr>
            <a:r>
              <a:rPr lang="en-GB" dirty="0" err="1">
                <a:latin typeface="Calibri" panose="020F0502020204030204"/>
              </a:rPr>
              <a:t>Tiesioginio</a:t>
            </a:r>
            <a:r>
              <a:rPr lang="en-GB" dirty="0">
                <a:latin typeface="Calibri" panose="020F0502020204030204"/>
              </a:rPr>
              <a:t> </a:t>
            </a:r>
            <a:r>
              <a:rPr lang="en-GB" dirty="0" err="1">
                <a:latin typeface="Calibri" panose="020F0502020204030204"/>
              </a:rPr>
              <a:t>finansavimo</a:t>
            </a:r>
            <a:r>
              <a:rPr lang="en-GB" dirty="0">
                <a:latin typeface="Calibri" panose="020F0502020204030204"/>
              </a:rPr>
              <a:t> </a:t>
            </a:r>
            <a:r>
              <a:rPr lang="en-GB" dirty="0" err="1">
                <a:latin typeface="Calibri" panose="020F0502020204030204"/>
              </a:rPr>
              <a:t>kapitalo</a:t>
            </a:r>
            <a:r>
              <a:rPr lang="en-GB" dirty="0">
                <a:latin typeface="Calibri" panose="020F0502020204030204"/>
              </a:rPr>
              <a:t> </a:t>
            </a:r>
            <a:r>
              <a:rPr lang="en-GB" dirty="0" err="1">
                <a:latin typeface="Calibri" panose="020F0502020204030204"/>
              </a:rPr>
              <a:t>paskirstymą</a:t>
            </a:r>
            <a:r>
              <a:rPr lang="en-GB" dirty="0">
                <a:latin typeface="Calibri" panose="020F0502020204030204"/>
              </a:rPr>
              <a:t> </a:t>
            </a:r>
            <a:r>
              <a:rPr lang="en-GB" dirty="0" err="1">
                <a:latin typeface="Calibri" panose="020F0502020204030204"/>
              </a:rPr>
              <a:t>valdo</a:t>
            </a:r>
            <a:r>
              <a:rPr lang="en-GB" dirty="0">
                <a:latin typeface="Calibri" panose="020F0502020204030204"/>
              </a:rPr>
              <a:t> Europos </a:t>
            </a:r>
            <a:r>
              <a:rPr lang="en-GB" dirty="0" err="1">
                <a:latin typeface="Calibri" panose="020F0502020204030204"/>
              </a:rPr>
              <a:t>institucijos</a:t>
            </a:r>
            <a:r>
              <a:rPr lang="en-GB" dirty="0">
                <a:latin typeface="Calibri" panose="020F0502020204030204"/>
              </a:rPr>
              <a:t>. </a:t>
            </a:r>
            <a:r>
              <a:rPr lang="en-GB" dirty="0" err="1">
                <a:latin typeface="Calibri" panose="020F0502020204030204"/>
              </a:rPr>
              <a:t>Galimos</a:t>
            </a:r>
            <a:r>
              <a:rPr lang="en-GB" dirty="0">
                <a:latin typeface="Calibri" panose="020F0502020204030204"/>
              </a:rPr>
              <a:t> dvi </a:t>
            </a:r>
            <a:r>
              <a:rPr lang="en-GB" dirty="0" err="1">
                <a:latin typeface="Calibri" panose="020F0502020204030204"/>
              </a:rPr>
              <a:t>finansavimo</a:t>
            </a:r>
            <a:r>
              <a:rPr lang="en-GB" dirty="0">
                <a:latin typeface="Calibri" panose="020F0502020204030204"/>
              </a:rPr>
              <a:t> </a:t>
            </a:r>
            <a:r>
              <a:rPr lang="en-GB" dirty="0" err="1">
                <a:latin typeface="Calibri" panose="020F0502020204030204"/>
              </a:rPr>
              <a:t>rūšys</a:t>
            </a:r>
            <a:r>
              <a:rPr lang="en-GB" dirty="0">
                <a:latin typeface="Calibri" panose="020F0502020204030204"/>
              </a:rPr>
              <a:t>: </a:t>
            </a:r>
            <a:r>
              <a:rPr lang="en-GB" dirty="0" err="1">
                <a:latin typeface="Calibri" panose="020F0502020204030204"/>
              </a:rPr>
              <a:t>dotacijos</a:t>
            </a:r>
            <a:r>
              <a:rPr lang="en-GB" dirty="0">
                <a:latin typeface="Calibri" panose="020F0502020204030204"/>
              </a:rPr>
              <a:t> </a:t>
            </a:r>
            <a:r>
              <a:rPr lang="en-GB" dirty="0" err="1">
                <a:latin typeface="Calibri" panose="020F0502020204030204"/>
              </a:rPr>
              <a:t>ir</a:t>
            </a:r>
            <a:r>
              <a:rPr lang="en-GB" dirty="0">
                <a:latin typeface="Calibri" panose="020F0502020204030204"/>
              </a:rPr>
              <a:t> </a:t>
            </a:r>
            <a:r>
              <a:rPr lang="en-GB" dirty="0" err="1">
                <a:latin typeface="Calibri" panose="020F0502020204030204"/>
              </a:rPr>
              <a:t>sutartys</a:t>
            </a:r>
            <a:r>
              <a:rPr lang="en-GB" dirty="0">
                <a:latin typeface="Calibri" panose="020F0502020204030204"/>
              </a:rPr>
              <a:t>. </a:t>
            </a:r>
            <a:r>
              <a:rPr lang="en-GB" dirty="0" err="1">
                <a:latin typeface="Calibri" panose="020F0502020204030204"/>
              </a:rPr>
              <a:t>Paraiškas</a:t>
            </a:r>
            <a:r>
              <a:rPr lang="en-GB" dirty="0">
                <a:latin typeface="Calibri" panose="020F0502020204030204"/>
              </a:rPr>
              <a:t> Europos </a:t>
            </a:r>
            <a:r>
              <a:rPr lang="en-GB" dirty="0" err="1">
                <a:latin typeface="Calibri" panose="020F0502020204030204"/>
              </a:rPr>
              <a:t>Komisijos</a:t>
            </a:r>
            <a:r>
              <a:rPr lang="en-GB" dirty="0">
                <a:latin typeface="Calibri" panose="020F0502020204030204"/>
              </a:rPr>
              <a:t> </a:t>
            </a:r>
            <a:r>
              <a:rPr lang="en-GB" dirty="0" err="1">
                <a:latin typeface="Calibri" panose="020F0502020204030204"/>
              </a:rPr>
              <a:t>valdomoms</a:t>
            </a:r>
            <a:r>
              <a:rPr lang="en-GB" dirty="0">
                <a:latin typeface="Calibri" panose="020F0502020204030204"/>
              </a:rPr>
              <a:t> </a:t>
            </a:r>
            <a:r>
              <a:rPr lang="en-GB" dirty="0" err="1">
                <a:latin typeface="Calibri" panose="020F0502020204030204"/>
              </a:rPr>
              <a:t>dotacijoms</a:t>
            </a:r>
            <a:r>
              <a:rPr lang="en-GB" dirty="0">
                <a:latin typeface="Calibri" panose="020F0502020204030204"/>
              </a:rPr>
              <a:t> </a:t>
            </a:r>
            <a:r>
              <a:rPr lang="en-GB" dirty="0" err="1">
                <a:latin typeface="Calibri" panose="020F0502020204030204"/>
              </a:rPr>
              <a:t>ir</a:t>
            </a:r>
            <a:r>
              <a:rPr lang="en-GB" dirty="0">
                <a:latin typeface="Calibri" panose="020F0502020204030204"/>
              </a:rPr>
              <a:t> </a:t>
            </a:r>
            <a:r>
              <a:rPr lang="en-GB" dirty="0" err="1">
                <a:latin typeface="Calibri" panose="020F0502020204030204"/>
              </a:rPr>
              <a:t>sutartims</a:t>
            </a:r>
            <a:r>
              <a:rPr lang="en-GB" dirty="0">
                <a:latin typeface="Calibri" panose="020F0502020204030204"/>
              </a:rPr>
              <a:t> </a:t>
            </a:r>
            <a:r>
              <a:rPr lang="en-GB" dirty="0" err="1">
                <a:latin typeface="Calibri" panose="020F0502020204030204"/>
              </a:rPr>
              <a:t>galite</a:t>
            </a:r>
            <a:r>
              <a:rPr lang="en-GB" dirty="0">
                <a:latin typeface="Calibri" panose="020F0502020204030204"/>
              </a:rPr>
              <a:t> </a:t>
            </a:r>
            <a:r>
              <a:rPr lang="en-GB" dirty="0" err="1">
                <a:latin typeface="Calibri" panose="020F0502020204030204"/>
              </a:rPr>
              <a:t>teikti</a:t>
            </a:r>
            <a:r>
              <a:rPr lang="en-GB" dirty="0">
                <a:latin typeface="Calibri" panose="020F0502020204030204"/>
              </a:rPr>
              <a:t> </a:t>
            </a:r>
            <a:r>
              <a:rPr lang="en-GB" dirty="0" err="1">
                <a:latin typeface="Calibri" panose="020F0502020204030204"/>
              </a:rPr>
              <a:t>portale</a:t>
            </a:r>
            <a:r>
              <a:rPr lang="en-GB" dirty="0">
                <a:latin typeface="Calibri" panose="020F0502020204030204"/>
              </a:rPr>
              <a:t>: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Funding and Tenders portal</a:t>
            </a:r>
            <a:r>
              <a:rPr lang="en-GB" dirty="0">
                <a:latin typeface="Calibri" panose="020F0502020204030204"/>
              </a:rPr>
              <a:t>.</a:t>
            </a:r>
          </a:p>
          <a:p>
            <a:pPr marL="457200" indent="-457200">
              <a:lnSpc>
                <a:spcPct val="100000"/>
              </a:lnSpc>
              <a:spcBef>
                <a:spcPts val="0"/>
              </a:spcBef>
              <a:buClr>
                <a:schemeClr val="accent2"/>
              </a:buClr>
              <a:buBlip>
                <a:blip r:embed="rId3"/>
              </a:buBlip>
              <a:defRPr/>
            </a:pPr>
            <a:endParaRPr lang="en-GB" b="1" dirty="0">
              <a:solidFill>
                <a:schemeClr val="accent2"/>
              </a:solidFill>
              <a:latin typeface="Calibri" panose="020F0502020204030204"/>
            </a:endParaRPr>
          </a:p>
          <a:p>
            <a:pPr marL="457200" indent="-457200">
              <a:lnSpc>
                <a:spcPct val="100000"/>
              </a:lnSpc>
              <a:spcBef>
                <a:spcPts val="0"/>
              </a:spcBef>
              <a:buClr>
                <a:schemeClr val="accent2"/>
              </a:buClr>
              <a:buBlip>
                <a:blip r:embed="rId3"/>
              </a:buBlip>
              <a:defRPr/>
            </a:pPr>
            <a:r>
              <a:rPr lang="en-GB" b="1" dirty="0" err="1">
                <a:solidFill>
                  <a:schemeClr val="accent2"/>
                </a:solidFill>
                <a:latin typeface="Calibri" panose="020F0502020204030204"/>
              </a:rPr>
              <a:t>Dotacijos</a:t>
            </a:r>
            <a:r>
              <a:rPr lang="en-GB" b="1" dirty="0">
                <a:solidFill>
                  <a:schemeClr val="accent2"/>
                </a:solidFill>
                <a:latin typeface="Calibri" panose="020F0502020204030204"/>
              </a:rPr>
              <a:t>:</a:t>
            </a:r>
          </a:p>
          <a:p>
            <a:pPr marL="457200" indent="-457200">
              <a:lnSpc>
                <a:spcPct val="100000"/>
              </a:lnSpc>
              <a:spcBef>
                <a:spcPts val="0"/>
              </a:spcBef>
              <a:buClr>
                <a:schemeClr val="accent2"/>
              </a:buClr>
              <a:buFont typeface="Arial" panose="020B0604020202020204" pitchFamily="34" charset="0"/>
              <a:buChar char="•"/>
              <a:defRPr/>
            </a:pPr>
            <a:endParaRPr lang="en-GB" u="sng"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n-GB" dirty="0" err="1">
                <a:latin typeface="Calibri" panose="020F0502020204030204"/>
              </a:rPr>
              <a:t>Dotacijos</a:t>
            </a:r>
            <a:r>
              <a:rPr lang="en-GB" dirty="0">
                <a:latin typeface="Calibri" panose="020F0502020204030204"/>
              </a:rPr>
              <a:t> </a:t>
            </a:r>
            <a:r>
              <a:rPr lang="en-GB" dirty="0" err="1">
                <a:latin typeface="Calibri" panose="020F0502020204030204"/>
              </a:rPr>
              <a:t>skiriamos</a:t>
            </a:r>
            <a:r>
              <a:rPr lang="en-GB" dirty="0">
                <a:latin typeface="Calibri" panose="020F0502020204030204"/>
              </a:rPr>
              <a:t> </a:t>
            </a:r>
            <a:r>
              <a:rPr lang="en-GB" dirty="0" err="1">
                <a:latin typeface="Calibri" panose="020F0502020204030204"/>
              </a:rPr>
              <a:t>konkretiems</a:t>
            </a:r>
            <a:r>
              <a:rPr lang="en-GB" dirty="0">
                <a:latin typeface="Calibri" panose="020F0502020204030204"/>
              </a:rPr>
              <a:t> </a:t>
            </a:r>
            <a:r>
              <a:rPr lang="en-GB" dirty="0" err="1">
                <a:latin typeface="Calibri" panose="020F0502020204030204"/>
              </a:rPr>
              <a:t>projektams</a:t>
            </a:r>
            <a:r>
              <a:rPr lang="en-GB" dirty="0">
                <a:latin typeface="Calibri" panose="020F0502020204030204"/>
              </a:rPr>
              <a:t>, </a:t>
            </a:r>
            <a:r>
              <a:rPr lang="en-GB" dirty="0" err="1">
                <a:latin typeface="Calibri" panose="020F0502020204030204"/>
              </a:rPr>
              <a:t>susijusiems</a:t>
            </a:r>
            <a:r>
              <a:rPr lang="en-GB" dirty="0">
                <a:latin typeface="Calibri" panose="020F0502020204030204"/>
              </a:rPr>
              <a:t> </a:t>
            </a:r>
            <a:r>
              <a:rPr lang="en-GB" dirty="0" err="1">
                <a:latin typeface="Calibri" panose="020F0502020204030204"/>
              </a:rPr>
              <a:t>su</a:t>
            </a:r>
            <a:r>
              <a:rPr lang="en-GB" dirty="0">
                <a:latin typeface="Calibri" panose="020F0502020204030204"/>
              </a:rPr>
              <a:t> ES </a:t>
            </a:r>
            <a:r>
              <a:rPr lang="en-GB" dirty="0" err="1">
                <a:latin typeface="Calibri" panose="020F0502020204030204"/>
              </a:rPr>
              <a:t>politikos</a:t>
            </a:r>
            <a:r>
              <a:rPr lang="en-GB" dirty="0">
                <a:latin typeface="Calibri" panose="020F0502020204030204"/>
              </a:rPr>
              <a:t> </a:t>
            </a:r>
            <a:r>
              <a:rPr lang="en-GB" dirty="0" err="1">
                <a:latin typeface="Calibri" panose="020F0502020204030204"/>
              </a:rPr>
              <a:t>sritimis</a:t>
            </a:r>
            <a:r>
              <a:rPr lang="en-GB" dirty="0">
                <a:latin typeface="Calibri" panose="020F0502020204030204"/>
              </a:rPr>
              <a:t>, </a:t>
            </a:r>
            <a:r>
              <a:rPr lang="en-GB" dirty="0" err="1">
                <a:latin typeface="Calibri" panose="020F0502020204030204"/>
              </a:rPr>
              <a:t>paprastai</a:t>
            </a:r>
            <a:r>
              <a:rPr lang="en-GB" dirty="0">
                <a:latin typeface="Calibri" panose="020F0502020204030204"/>
              </a:rPr>
              <a:t> </a:t>
            </a:r>
            <a:r>
              <a:rPr lang="en-GB" dirty="0" err="1">
                <a:latin typeface="Calibri" panose="020F0502020204030204"/>
              </a:rPr>
              <a:t>paskelbus</a:t>
            </a:r>
            <a:r>
              <a:rPr lang="en-GB" dirty="0">
                <a:latin typeface="Calibri" panose="020F0502020204030204"/>
              </a:rPr>
              <a:t> </a:t>
            </a:r>
            <a:r>
              <a:rPr lang="en-GB" dirty="0" err="1">
                <a:latin typeface="Calibri" panose="020F0502020204030204"/>
              </a:rPr>
              <a:t>viešą</a:t>
            </a:r>
            <a:r>
              <a:rPr lang="en-GB" dirty="0">
                <a:latin typeface="Calibri" panose="020F0502020204030204"/>
              </a:rPr>
              <a:t> </a:t>
            </a:r>
            <a:r>
              <a:rPr lang="en-GB" dirty="0" err="1">
                <a:latin typeface="Calibri" panose="020F0502020204030204"/>
              </a:rPr>
              <a:t>kvietimą</a:t>
            </a:r>
            <a:r>
              <a:rPr lang="en-GB" dirty="0">
                <a:latin typeface="Calibri" panose="020F0502020204030204"/>
              </a:rPr>
              <a:t> </a:t>
            </a:r>
            <a:r>
              <a:rPr lang="en-GB" dirty="0" err="1">
                <a:latin typeface="Calibri" panose="020F0502020204030204"/>
              </a:rPr>
              <a:t>teikti</a:t>
            </a:r>
            <a:r>
              <a:rPr lang="en-GB" dirty="0">
                <a:latin typeface="Calibri" panose="020F0502020204030204"/>
              </a:rPr>
              <a:t> </a:t>
            </a:r>
            <a:r>
              <a:rPr lang="en-GB" dirty="0" err="1">
                <a:latin typeface="Calibri" panose="020F0502020204030204"/>
              </a:rPr>
              <a:t>paraiškas</a:t>
            </a: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en-GB" dirty="0"/>
              <a:t>ES </a:t>
            </a:r>
            <a:r>
              <a:rPr lang="en-GB" dirty="0" err="1"/>
              <a:t>finansavimo</a:t>
            </a:r>
            <a:r>
              <a:rPr lang="en-GB" dirty="0"/>
              <a:t> </a:t>
            </a:r>
            <a:r>
              <a:rPr lang="en-GB" dirty="0" err="1"/>
              <a:t>programos</a:t>
            </a:r>
            <a:r>
              <a:rPr lang="en-GB" dirty="0"/>
              <a:t> - </a:t>
            </a:r>
            <a:r>
              <a:rPr lang="en-GB" dirty="0" err="1"/>
              <a:t>tiesioginis</a:t>
            </a:r>
            <a:r>
              <a:rPr lang="en-GB" dirty="0"/>
              <a:t> </a:t>
            </a:r>
            <a:r>
              <a:rPr lang="en-GB" dirty="0" err="1"/>
              <a:t>finansavimas</a:t>
            </a:r>
            <a:endParaRPr lang="en-GB" dirty="0"/>
          </a:p>
        </p:txBody>
      </p:sp>
    </p:spTree>
    <p:extLst>
      <p:ext uri="{BB962C8B-B14F-4D97-AF65-F5344CB8AC3E}">
        <p14:creationId xmlns:p14="http://schemas.microsoft.com/office/powerpoint/2010/main" val="364167036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926771"/>
            <a:ext cx="10595237" cy="3418115"/>
          </a:xfrm>
        </p:spPr>
        <p:txBody>
          <a:bodyPr/>
          <a:lstStyle/>
          <a:p>
            <a:pPr marL="457200" indent="-457200">
              <a:lnSpc>
                <a:spcPct val="100000"/>
              </a:lnSpc>
              <a:spcBef>
                <a:spcPts val="0"/>
              </a:spcBef>
              <a:buClr>
                <a:schemeClr val="accent2"/>
              </a:buClr>
              <a:buBlip>
                <a:blip r:embed="rId3"/>
              </a:buBlip>
              <a:defRPr/>
            </a:pPr>
            <a:r>
              <a:rPr lang="en-GB" b="1" dirty="0">
                <a:solidFill>
                  <a:schemeClr val="accent2"/>
                </a:solidFill>
                <a:latin typeface="Calibri" panose="020F0502020204030204"/>
              </a:rPr>
              <a:t>Kas </a:t>
            </a:r>
            <a:r>
              <a:rPr lang="en-GB" b="1" dirty="0" err="1">
                <a:solidFill>
                  <a:schemeClr val="accent2"/>
                </a:solidFill>
                <a:latin typeface="Calibri" panose="020F0502020204030204"/>
              </a:rPr>
              <a:t>turi</a:t>
            </a:r>
            <a:r>
              <a:rPr lang="en-GB" b="1" dirty="0">
                <a:solidFill>
                  <a:schemeClr val="accent2"/>
                </a:solidFill>
                <a:latin typeface="Calibri" panose="020F0502020204030204"/>
              </a:rPr>
              <a:t> </a:t>
            </a:r>
            <a:r>
              <a:rPr lang="en-GB" b="1" dirty="0" err="1">
                <a:solidFill>
                  <a:schemeClr val="accent2"/>
                </a:solidFill>
                <a:latin typeface="Calibri" panose="020F0502020204030204"/>
              </a:rPr>
              <a:t>teisę</a:t>
            </a:r>
            <a:r>
              <a:rPr lang="en-GB" b="1" dirty="0">
                <a:solidFill>
                  <a:schemeClr val="accent2"/>
                </a:solidFill>
                <a:latin typeface="Calibri" panose="020F0502020204030204"/>
              </a:rPr>
              <a:t> </a:t>
            </a:r>
            <a:r>
              <a:rPr lang="en-GB" b="1" dirty="0" err="1">
                <a:solidFill>
                  <a:schemeClr val="accent2"/>
                </a:solidFill>
                <a:latin typeface="Calibri" panose="020F0502020204030204"/>
              </a:rPr>
              <a:t>gauti</a:t>
            </a:r>
            <a:r>
              <a:rPr lang="en-GB" b="1" dirty="0">
                <a:solidFill>
                  <a:schemeClr val="accent2"/>
                </a:solidFill>
                <a:latin typeface="Calibri" panose="020F0502020204030204"/>
              </a:rPr>
              <a:t> </a:t>
            </a:r>
            <a:r>
              <a:rPr lang="en-GB" b="1" dirty="0" err="1">
                <a:solidFill>
                  <a:schemeClr val="accent2"/>
                </a:solidFill>
                <a:latin typeface="Calibri" panose="020F0502020204030204"/>
              </a:rPr>
              <a:t>paramą</a:t>
            </a:r>
            <a:r>
              <a:rPr lang="en-GB" b="1" dirty="0">
                <a:solidFill>
                  <a:schemeClr val="accent2"/>
                </a:solidFill>
                <a:latin typeface="Calibri" panose="020F0502020204030204"/>
              </a:rPr>
              <a:t>?</a:t>
            </a:r>
          </a:p>
          <a:p>
            <a:pPr marL="457200" indent="-457200">
              <a:lnSpc>
                <a:spcPct val="100000"/>
              </a:lnSpc>
              <a:spcBef>
                <a:spcPts val="0"/>
              </a:spcBef>
              <a:buClr>
                <a:schemeClr val="accent2"/>
              </a:buClr>
              <a:buBlip>
                <a:blip r:embed="rId3"/>
              </a:buBlip>
              <a:defRPr/>
            </a:pPr>
            <a:endParaRPr lang="en-GB" b="1" dirty="0">
              <a:solidFill>
                <a:schemeClr val="accent2"/>
              </a:solidFill>
              <a:latin typeface="Calibri" panose="020F0502020204030204"/>
            </a:endParaRPr>
          </a:p>
          <a:p>
            <a:pPr marL="457200" indent="-457200">
              <a:lnSpc>
                <a:spcPct val="100000"/>
              </a:lnSpc>
              <a:spcBef>
                <a:spcPts val="0"/>
              </a:spcBef>
              <a:buClr>
                <a:schemeClr val="accent2"/>
              </a:buClr>
              <a:buFont typeface="Arial" panose="020B0604020202020204" pitchFamily="34" charset="0"/>
              <a:buChar char="•"/>
              <a:defRPr/>
            </a:pPr>
            <a:r>
              <a:rPr lang="lt-LT" dirty="0">
                <a:latin typeface="Calibri" panose="020F0502020204030204"/>
              </a:rPr>
              <a:t>Galite teikti paraišką dotacijai gauti, jei vadovaujate įmonei arba susijusiai organizacijai (verslo asociacijoms, verslo paramos teikėjams, konsultantams ir kt.), kuri vykdo ES interesus atitinkančius projektus arba prisideda prie ES programos ar politikos įgyvendinimo.</a:t>
            </a: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en-GB" dirty="0"/>
              <a:t>ES </a:t>
            </a:r>
            <a:r>
              <a:rPr lang="en-GB" dirty="0" err="1"/>
              <a:t>finansavimo</a:t>
            </a:r>
            <a:r>
              <a:rPr lang="en-GB" dirty="0"/>
              <a:t> </a:t>
            </a:r>
            <a:r>
              <a:rPr lang="en-GB" dirty="0" err="1"/>
              <a:t>programos</a:t>
            </a:r>
            <a:r>
              <a:rPr lang="en-GB" dirty="0"/>
              <a:t> - </a:t>
            </a:r>
            <a:r>
              <a:rPr lang="en-GB" dirty="0" err="1"/>
              <a:t>tiesioginis</a:t>
            </a:r>
            <a:r>
              <a:rPr lang="en-GB" dirty="0"/>
              <a:t> </a:t>
            </a:r>
            <a:r>
              <a:rPr lang="en-GB" dirty="0" err="1"/>
              <a:t>finansavimas</a:t>
            </a:r>
            <a:endParaRPr lang="en-GB" dirty="0"/>
          </a:p>
        </p:txBody>
      </p:sp>
    </p:spTree>
    <p:extLst>
      <p:ext uri="{BB962C8B-B14F-4D97-AF65-F5344CB8AC3E}">
        <p14:creationId xmlns:p14="http://schemas.microsoft.com/office/powerpoint/2010/main" val="10086172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5682342"/>
          </a:xfrm>
        </p:spPr>
        <p:txBody>
          <a:bodyPr/>
          <a:lstStyle/>
          <a:p>
            <a:pPr marL="457200" indent="-457200">
              <a:lnSpc>
                <a:spcPct val="100000"/>
              </a:lnSpc>
              <a:spcBef>
                <a:spcPts val="0"/>
              </a:spcBef>
              <a:buClr>
                <a:schemeClr val="accent2"/>
              </a:buClr>
              <a:buBlip>
                <a:blip r:embed="rId3"/>
              </a:buBlip>
              <a:defRPr/>
            </a:pPr>
            <a:r>
              <a:rPr lang="en-GB" b="1" dirty="0" err="1">
                <a:solidFill>
                  <a:schemeClr val="accent2"/>
                </a:solidFill>
                <a:latin typeface="Calibri" panose="020F0502020204030204"/>
              </a:rPr>
              <a:t>Sutartys</a:t>
            </a:r>
            <a:r>
              <a:rPr lang="en-GB" b="1" dirty="0">
                <a:solidFill>
                  <a:schemeClr val="accent2"/>
                </a:solidFill>
                <a:latin typeface="Calibri" panose="020F0502020204030204"/>
              </a:rPr>
              <a:t>:</a:t>
            </a:r>
          </a:p>
          <a:p>
            <a:pPr marL="457200" indent="-457200">
              <a:lnSpc>
                <a:spcPct val="100000"/>
              </a:lnSpc>
              <a:spcBef>
                <a:spcPts val="0"/>
              </a:spcBef>
              <a:buClr>
                <a:schemeClr val="accent2"/>
              </a:buClr>
              <a:buBlip>
                <a:blip r:embed="rId3"/>
              </a:buBlip>
              <a:defRPr/>
            </a:pPr>
            <a:endParaRPr lang="en-GB" b="1" dirty="0">
              <a:solidFill>
                <a:schemeClr val="accent2"/>
              </a:solidFill>
              <a:latin typeface="Calibri" panose="020F0502020204030204"/>
            </a:endParaRPr>
          </a:p>
          <a:p>
            <a:pPr marL="457200" indent="-457200">
              <a:lnSpc>
                <a:spcPct val="100000"/>
              </a:lnSpc>
              <a:spcBef>
                <a:spcPts val="0"/>
              </a:spcBef>
              <a:buClr>
                <a:schemeClr val="accent2"/>
              </a:buClr>
              <a:buFont typeface="Arial" panose="020B0604020202020204" pitchFamily="34" charset="0"/>
              <a:buChar char="•"/>
              <a:defRPr/>
            </a:pPr>
            <a:r>
              <a:rPr lang="lt-LT" dirty="0">
                <a:latin typeface="Calibri" panose="020F0502020204030204"/>
              </a:rPr>
              <a:t>ES institucijos sudaro sutartis, kad įsigytų paslaugas, prekes ar darbus, kurių reikia jų veiklai, pavyzdžiui, studijoms, mokymams, konferencijų organizavimui ar IT įrangai.</a:t>
            </a: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en-GB" dirty="0"/>
              <a:t>ES </a:t>
            </a:r>
            <a:r>
              <a:rPr lang="en-GB" dirty="0" err="1"/>
              <a:t>finansavimo</a:t>
            </a:r>
            <a:r>
              <a:rPr lang="en-GB" dirty="0"/>
              <a:t> </a:t>
            </a:r>
            <a:r>
              <a:rPr lang="en-GB" dirty="0" err="1"/>
              <a:t>programos</a:t>
            </a:r>
            <a:r>
              <a:rPr lang="en-GB" dirty="0"/>
              <a:t> - </a:t>
            </a:r>
            <a:r>
              <a:rPr lang="en-GB" dirty="0" err="1"/>
              <a:t>tiesioginis</a:t>
            </a:r>
            <a:r>
              <a:rPr lang="en-GB" dirty="0"/>
              <a:t> </a:t>
            </a:r>
            <a:r>
              <a:rPr lang="en-GB" dirty="0" err="1"/>
              <a:t>finansavimas</a:t>
            </a:r>
            <a:endParaRPr lang="en-GB" dirty="0"/>
          </a:p>
        </p:txBody>
      </p:sp>
    </p:spTree>
    <p:extLst>
      <p:ext uri="{BB962C8B-B14F-4D97-AF65-F5344CB8AC3E}">
        <p14:creationId xmlns:p14="http://schemas.microsoft.com/office/powerpoint/2010/main" val="40084307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5682342"/>
          </a:xfrm>
        </p:spPr>
        <p:txBody>
          <a:bodyPr/>
          <a:lstStyle/>
          <a:p>
            <a:pPr marL="457200" indent="-457200">
              <a:lnSpc>
                <a:spcPct val="100000"/>
              </a:lnSpc>
              <a:spcBef>
                <a:spcPts val="0"/>
              </a:spcBef>
              <a:buClr>
                <a:schemeClr val="accent2"/>
              </a:buClr>
              <a:buBlip>
                <a:blip r:embed="rId3"/>
              </a:buBlip>
              <a:defRPr/>
            </a:pPr>
            <a:r>
              <a:rPr lang="lt-LT" dirty="0">
                <a:latin typeface="Calibri" panose="020F0502020204030204"/>
              </a:rPr>
              <a:t>Netiesioginį finansavimą valdo nacionalinės ir regioninės valdžios institucijos ir jis sudaro beveik 80 proc. ES biudžeto, daugiausia per 5 didelius fondus, kurie priklauso </a:t>
            </a:r>
            <a:r>
              <a:rPr kumimoji="0" lang="lt-LT"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Europos struktūriniams ir investicijų fondams</a:t>
            </a:r>
            <a:r>
              <a:rPr lang="en-GB" dirty="0">
                <a:latin typeface="Calibri" panose="020F0502020204030204"/>
              </a:rPr>
              <a:t>.</a:t>
            </a:r>
          </a:p>
          <a:p>
            <a:pPr marL="0" indent="0">
              <a:lnSpc>
                <a:spcPct val="100000"/>
              </a:lnSpc>
              <a:spcBef>
                <a:spcPts val="0"/>
              </a:spcBef>
              <a:buClr>
                <a:schemeClr val="accent2"/>
              </a:buClr>
              <a:defRPr/>
            </a:pPr>
            <a:endParaRPr lang="en-GB" dirty="0">
              <a:latin typeface="Calibri" panose="020F0502020204030204"/>
            </a:endParaRPr>
          </a:p>
          <a:p>
            <a:pPr marL="457200" indent="-457200">
              <a:lnSpc>
                <a:spcPct val="100000"/>
              </a:lnSpc>
              <a:spcBef>
                <a:spcPts val="0"/>
              </a:spcBef>
              <a:buClr>
                <a:schemeClr val="accent2"/>
              </a:buClr>
              <a:buFont typeface="Arial" panose="020B0604020202020204" pitchFamily="34" charset="0"/>
              <a:buChar char="•"/>
              <a:defRPr/>
            </a:pPr>
            <a:r>
              <a:rPr lang="en-GB" u="sng" dirty="0">
                <a:solidFill>
                  <a:schemeClr val="accent2">
                    <a:lumMod val="75000"/>
                  </a:schemeClr>
                </a:solidFill>
                <a:latin typeface="Calibri" panose="020F0502020204030204"/>
                <a:hlinkClick r:id="rId5">
                  <a:extLst>
                    <a:ext uri="{A12FA001-AC4F-418D-AE19-62706E023703}">
                      <ahyp:hlinkClr xmlns:ahyp="http://schemas.microsoft.com/office/drawing/2018/hyperlinkcolor" val="tx"/>
                    </a:ext>
                  </a:extLst>
                </a:hlinkClick>
              </a:rPr>
              <a:t>Europos regioninis plėtros fondas</a:t>
            </a:r>
            <a:r>
              <a:rPr lang="en-GB" u="sng" dirty="0">
                <a:solidFill>
                  <a:schemeClr val="accent2">
                    <a:lumMod val="75000"/>
                  </a:schemeClr>
                </a:solidFill>
                <a:latin typeface="Calibri" panose="020F0502020204030204"/>
              </a:rPr>
              <a:t> </a:t>
            </a:r>
            <a:r>
              <a:rPr lang="en-GB" dirty="0">
                <a:latin typeface="Calibri" panose="020F0502020204030204"/>
              </a:rPr>
              <a:t>– </a:t>
            </a:r>
            <a:r>
              <a:rPr lang="lt-LT" dirty="0">
                <a:latin typeface="Calibri" panose="020F0502020204030204"/>
              </a:rPr>
              <a:t>regioninė ir miestų plėtra</a:t>
            </a:r>
          </a:p>
          <a:p>
            <a:pPr marL="457200" indent="-4572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457200" indent="-457200">
              <a:lnSpc>
                <a:spcPct val="100000"/>
              </a:lnSpc>
              <a:spcBef>
                <a:spcPts val="0"/>
              </a:spcBef>
              <a:buClr>
                <a:schemeClr val="accent2"/>
              </a:buClr>
              <a:buFont typeface="Arial" panose="020B0604020202020204" pitchFamily="34" charset="0"/>
              <a:buChar char="•"/>
              <a:defRPr/>
            </a:pPr>
            <a:r>
              <a:rPr lang="en-GB" u="sng" dirty="0">
                <a:solidFill>
                  <a:schemeClr val="accent2">
                    <a:lumMod val="75000"/>
                  </a:schemeClr>
                </a:solidFill>
                <a:latin typeface="Calibri" panose="020F0502020204030204"/>
                <a:hlinkClick r:id="rId6">
                  <a:extLst>
                    <a:ext uri="{A12FA001-AC4F-418D-AE19-62706E023703}">
                      <ahyp:hlinkClr xmlns:ahyp="http://schemas.microsoft.com/office/drawing/2018/hyperlinkcolor" val="tx"/>
                    </a:ext>
                  </a:extLst>
                </a:hlinkClick>
              </a:rPr>
              <a:t>Europos socialinis fondas</a:t>
            </a:r>
            <a:r>
              <a:rPr lang="en-GB" u="sng" dirty="0">
                <a:solidFill>
                  <a:schemeClr val="accent2">
                    <a:lumMod val="75000"/>
                  </a:schemeClr>
                </a:solidFill>
                <a:latin typeface="Calibri" panose="020F0502020204030204"/>
              </a:rPr>
              <a:t> </a:t>
            </a:r>
            <a:r>
              <a:rPr lang="en-GB" dirty="0">
                <a:latin typeface="Calibri" panose="020F0502020204030204"/>
              </a:rPr>
              <a:t>– s</a:t>
            </a:r>
            <a:r>
              <a:rPr lang="lt-LT" dirty="0" err="1">
                <a:latin typeface="Calibri" panose="020F0502020204030204"/>
              </a:rPr>
              <a:t>ocialinė</a:t>
            </a:r>
            <a:r>
              <a:rPr lang="lt-LT" dirty="0">
                <a:latin typeface="Calibri" panose="020F0502020204030204"/>
              </a:rPr>
              <a:t> </a:t>
            </a:r>
            <a:r>
              <a:rPr lang="lt-LT" dirty="0" err="1">
                <a:latin typeface="Calibri" panose="020F0502020204030204"/>
              </a:rPr>
              <a:t>įtrauktis</a:t>
            </a:r>
            <a:r>
              <a:rPr lang="lt-LT" dirty="0">
                <a:latin typeface="Calibri" panose="020F0502020204030204"/>
              </a:rPr>
              <a:t> ir geras valdymas</a:t>
            </a:r>
          </a:p>
          <a:p>
            <a:pPr marL="457200" indent="-4572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457200" indent="-457200">
              <a:lnSpc>
                <a:spcPct val="100000"/>
              </a:lnSpc>
              <a:spcBef>
                <a:spcPts val="0"/>
              </a:spcBef>
              <a:buClr>
                <a:schemeClr val="accent2"/>
              </a:buClr>
              <a:buFont typeface="Arial" panose="020B0604020202020204" pitchFamily="34" charset="0"/>
              <a:buChar char="•"/>
              <a:defRPr/>
            </a:pPr>
            <a:r>
              <a:rPr lang="en-GB" u="sng" dirty="0">
                <a:solidFill>
                  <a:schemeClr val="accent2">
                    <a:lumMod val="75000"/>
                  </a:schemeClr>
                </a:solidFill>
                <a:latin typeface="Calibri" panose="020F0502020204030204"/>
                <a:hlinkClick r:id="rId7">
                  <a:extLst>
                    <a:ext uri="{A12FA001-AC4F-418D-AE19-62706E023703}">
                      <ahyp:hlinkClr xmlns:ahyp="http://schemas.microsoft.com/office/drawing/2018/hyperlinkcolor" val="tx"/>
                    </a:ext>
                  </a:extLst>
                </a:hlinkClick>
              </a:rPr>
              <a:t>Sanglaudos fondas</a:t>
            </a:r>
            <a:r>
              <a:rPr lang="en-GB" u="sng" dirty="0">
                <a:solidFill>
                  <a:schemeClr val="accent2">
                    <a:lumMod val="75000"/>
                  </a:schemeClr>
                </a:solidFill>
                <a:latin typeface="Calibri" panose="020F0502020204030204"/>
              </a:rPr>
              <a:t> </a:t>
            </a:r>
            <a:r>
              <a:rPr lang="en-GB" dirty="0">
                <a:latin typeface="Calibri" panose="020F0502020204030204"/>
              </a:rPr>
              <a:t>– </a:t>
            </a:r>
            <a:r>
              <a:rPr lang="lt-LT" dirty="0">
                <a:latin typeface="Calibri" panose="020F0502020204030204"/>
              </a:rPr>
              <a:t>mažiau išsivysčiusių regionų ekonominė konvergencija</a:t>
            </a:r>
            <a:endParaRPr lang="en-GB" dirty="0">
              <a:latin typeface="Calibri" panose="020F0502020204030204"/>
            </a:endParaRPr>
          </a:p>
          <a:p>
            <a:pPr marL="0" indent="0">
              <a:lnSpc>
                <a:spcPct val="100000"/>
              </a:lnSpc>
              <a:spcBef>
                <a:spcPts val="0"/>
              </a:spcBef>
              <a:buClr>
                <a:schemeClr val="accent2"/>
              </a:buCl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en-GB" dirty="0"/>
              <a:t>ES </a:t>
            </a:r>
            <a:r>
              <a:rPr lang="en-GB" dirty="0" err="1"/>
              <a:t>finansavimo</a:t>
            </a:r>
            <a:r>
              <a:rPr lang="en-GB" dirty="0"/>
              <a:t> </a:t>
            </a:r>
            <a:r>
              <a:rPr lang="en-GB" dirty="0" err="1"/>
              <a:t>programos</a:t>
            </a:r>
            <a:r>
              <a:rPr lang="en-GB" dirty="0"/>
              <a:t> - </a:t>
            </a:r>
            <a:r>
              <a:rPr lang="en-GB" dirty="0" err="1"/>
              <a:t>netiesioginis</a:t>
            </a:r>
            <a:r>
              <a:rPr lang="en-GB" dirty="0"/>
              <a:t> </a:t>
            </a:r>
            <a:r>
              <a:rPr lang="en-GB" dirty="0" err="1"/>
              <a:t>finansavimas</a:t>
            </a:r>
            <a:endParaRPr lang="en-GB" dirty="0"/>
          </a:p>
        </p:txBody>
      </p:sp>
    </p:spTree>
    <p:extLst>
      <p:ext uri="{BB962C8B-B14F-4D97-AF65-F5344CB8AC3E}">
        <p14:creationId xmlns:p14="http://schemas.microsoft.com/office/powerpoint/2010/main" val="346097285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5682342"/>
          </a:xfrm>
        </p:spPr>
        <p:txBody>
          <a:bodyPr/>
          <a:lstStyle/>
          <a:p>
            <a:pPr marL="457200" indent="-457200">
              <a:lnSpc>
                <a:spcPct val="100000"/>
              </a:lnSpc>
              <a:spcBef>
                <a:spcPts val="0"/>
              </a:spcBef>
              <a:buClr>
                <a:schemeClr val="accent2"/>
              </a:buClr>
              <a:buFont typeface="Arial" panose="020B0604020202020204" pitchFamily="34" charset="0"/>
              <a:buChar char="•"/>
              <a:defRPr/>
            </a:pPr>
            <a:r>
              <a:rPr lang="lt-LT" u="sng" spc="0" dirty="0">
                <a:solidFill>
                  <a:schemeClr val="accent2">
                    <a:lumMod val="75000"/>
                  </a:schemeClr>
                </a:solidFill>
                <a:latin typeface="Calibri" panose="020F0502020204030204"/>
                <a:hlinkClick r:id="rId3">
                  <a:extLst>
                    <a:ext uri="{A12FA001-AC4F-418D-AE19-62706E023703}">
                      <ahyp:hlinkClr xmlns:ahyp="http://schemas.microsoft.com/office/drawing/2018/hyperlinkcolor" val="tx"/>
                    </a:ext>
                  </a:extLst>
                </a:hlinkClick>
              </a:rPr>
              <a:t>Europos žemės ūkio fondas kaimo plėtrai</a:t>
            </a:r>
            <a:endParaRPr lang="en-GB" u="sng" spc="0" dirty="0">
              <a:solidFill>
                <a:schemeClr val="accent2">
                  <a:lumMod val="75000"/>
                </a:schemeClr>
              </a:solidFill>
              <a:latin typeface="Calibri" panose="020F0502020204030204"/>
            </a:endParaRPr>
          </a:p>
          <a:p>
            <a:pPr marL="457200" indent="-457200">
              <a:lnSpc>
                <a:spcPct val="100000"/>
              </a:lnSpc>
              <a:spcBef>
                <a:spcPts val="0"/>
              </a:spcBef>
              <a:buClr>
                <a:schemeClr val="accent2"/>
              </a:buClr>
              <a:buFont typeface="Arial" panose="020B0604020202020204" pitchFamily="34" charset="0"/>
              <a:buChar char="•"/>
              <a:defRPr/>
            </a:pPr>
            <a:endParaRPr lang="en-GB" u="sng" dirty="0">
              <a:solidFill>
                <a:schemeClr val="accent2">
                  <a:lumMod val="75000"/>
                </a:schemeClr>
              </a:solidFill>
              <a:latin typeface="Calibri" panose="020F0502020204030204"/>
            </a:endParaRPr>
          </a:p>
          <a:p>
            <a:pPr marL="457200" indent="-457200">
              <a:lnSpc>
                <a:spcPct val="100000"/>
              </a:lnSpc>
              <a:spcBef>
                <a:spcPts val="0"/>
              </a:spcBef>
              <a:buClr>
                <a:schemeClr val="accent2"/>
              </a:buClr>
              <a:buFont typeface="Arial" panose="020B0604020202020204" pitchFamily="34" charset="0"/>
              <a:buChar char="•"/>
              <a:defRPr/>
            </a:pPr>
            <a:r>
              <a:rPr lang="lt-LT" u="sng" spc="0" dirty="0">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rPr>
              <a:t>Europos jūrų reikalų ir žuvininkystės fondas</a:t>
            </a:r>
            <a:endParaRPr lang="en-GB" u="sng" spc="0" dirty="0">
              <a:solidFill>
                <a:schemeClr val="accent2">
                  <a:lumMod val="75000"/>
                </a:schemeClr>
              </a:solidFill>
              <a:latin typeface="Calibri" panose="020F0502020204030204"/>
            </a:endParaRPr>
          </a:p>
          <a:p>
            <a:pPr marL="457200" indent="-457200">
              <a:lnSpc>
                <a:spcPct val="100000"/>
              </a:lnSpc>
              <a:spcBef>
                <a:spcPts val="0"/>
              </a:spcBef>
              <a:buClr>
                <a:schemeClr val="accent2"/>
              </a:buClr>
              <a:buFont typeface="Arial" panose="020B0604020202020204" pitchFamily="34" charset="0"/>
              <a:buChar char="•"/>
              <a:defRPr/>
            </a:pPr>
            <a:endParaRPr lang="en-GB" u="sng" dirty="0">
              <a:solidFill>
                <a:schemeClr val="accent2">
                  <a:lumMod val="75000"/>
                </a:schemeClr>
              </a:solidFill>
              <a:latin typeface="Calibri" panose="020F0502020204030204"/>
            </a:endParaRPr>
          </a:p>
          <a:p>
            <a:pPr marL="342900" indent="-342900">
              <a:lnSpc>
                <a:spcPct val="100000"/>
              </a:lnSpc>
              <a:spcBef>
                <a:spcPts val="0"/>
              </a:spcBef>
              <a:buClr>
                <a:schemeClr val="accent2"/>
              </a:buClr>
              <a:buBlip>
                <a:blip r:embed="rId5"/>
              </a:buBlip>
              <a:defRPr/>
            </a:pPr>
            <a:r>
              <a:rPr lang="lt-LT" b="1" dirty="0">
                <a:solidFill>
                  <a:schemeClr val="accent2"/>
                </a:solidFill>
                <a:latin typeface="Calibri" panose="020F0502020204030204"/>
              </a:rPr>
              <a:t>Kreipkitės dėl finansavimo</a:t>
            </a:r>
            <a:endParaRPr lang="en-GB" b="1" dirty="0">
              <a:solidFill>
                <a:schemeClr val="accent2"/>
              </a:solidFill>
              <a:latin typeface="Calibri" panose="020F0502020204030204"/>
            </a:endParaRPr>
          </a:p>
          <a:p>
            <a:pPr marL="0" indent="0">
              <a:lnSpc>
                <a:spcPct val="100000"/>
              </a:lnSpc>
              <a:spcBef>
                <a:spcPts val="0"/>
              </a:spcBef>
              <a:buClr>
                <a:schemeClr val="accent2"/>
              </a:buCl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lt-LT" dirty="0">
                <a:latin typeface="Calibri" panose="020F0502020204030204"/>
              </a:rPr>
              <a:t>Norėdami gauti ES dotacijas, paraišką turėtumėte pateikti per atitinkamas regionines arba nacionalines institucijas (</a:t>
            </a:r>
            <a:r>
              <a:rPr lang="lt-LT" dirty="0">
                <a:latin typeface="Calibri" panose="020F0502020204030204"/>
                <a:hlinkClick r:id="rId6"/>
              </a:rPr>
              <a:t>vadinamąsias vadovaujančiąsias institucijas</a:t>
            </a:r>
            <a:r>
              <a:rPr lang="lt-LT" dirty="0">
                <a:latin typeface="Calibri" panose="020F0502020204030204"/>
              </a:rPr>
              <a:t>) toje valstybėje narėje, kurioje esate registruotas.</a:t>
            </a:r>
            <a:endParaRPr lang="en-GB" dirty="0">
              <a:latin typeface="Calibri" panose="020F0502020204030204"/>
            </a:endParaRPr>
          </a:p>
          <a:p>
            <a:pPr marL="0" indent="0">
              <a:lnSpc>
                <a:spcPct val="100000"/>
              </a:lnSpc>
              <a:spcBef>
                <a:spcPts val="0"/>
              </a:spcBef>
              <a:buClr>
                <a:schemeClr val="accent2"/>
              </a:buCl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en-GB" dirty="0"/>
              <a:t>ES </a:t>
            </a:r>
            <a:r>
              <a:rPr lang="en-GB" dirty="0" err="1"/>
              <a:t>finansavimo</a:t>
            </a:r>
            <a:r>
              <a:rPr lang="en-GB" dirty="0"/>
              <a:t> </a:t>
            </a:r>
            <a:r>
              <a:rPr lang="en-GB" dirty="0" err="1"/>
              <a:t>programos</a:t>
            </a:r>
            <a:r>
              <a:rPr lang="en-GB" dirty="0"/>
              <a:t> - </a:t>
            </a:r>
            <a:r>
              <a:rPr lang="en-GB" dirty="0" err="1"/>
              <a:t>netiesioginis</a:t>
            </a:r>
            <a:r>
              <a:rPr lang="en-GB" dirty="0"/>
              <a:t> </a:t>
            </a:r>
            <a:r>
              <a:rPr lang="en-GB" dirty="0" err="1"/>
              <a:t>finansavimas</a:t>
            </a:r>
            <a:endParaRPr lang="en-GB" dirty="0"/>
          </a:p>
        </p:txBody>
      </p:sp>
    </p:spTree>
    <p:extLst>
      <p:ext uri="{BB962C8B-B14F-4D97-AF65-F5344CB8AC3E}">
        <p14:creationId xmlns:p14="http://schemas.microsoft.com/office/powerpoint/2010/main" val="158326303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err="1"/>
              <a:t>Finansavimo</a:t>
            </a:r>
            <a:r>
              <a:rPr lang="en-GB" dirty="0"/>
              <a:t> </a:t>
            </a:r>
            <a:r>
              <a:rPr lang="en-GB" dirty="0" err="1"/>
              <a:t>šaltiniai</a:t>
            </a:r>
            <a:endParaRPr lang="en-GB" dirty="0"/>
          </a:p>
        </p:txBody>
      </p:sp>
      <p:graphicFrame>
        <p:nvGraphicFramePr>
          <p:cNvPr id="6" name="Diagram 5">
            <a:extLst>
              <a:ext uri="{FF2B5EF4-FFF2-40B4-BE49-F238E27FC236}">
                <a16:creationId xmlns:a16="http://schemas.microsoft.com/office/drawing/2014/main" id="{D6D9C753-4FC2-2C32-143B-FB3A0E4A4118}"/>
              </a:ext>
            </a:extLst>
          </p:cNvPr>
          <p:cNvGraphicFramePr/>
          <p:nvPr>
            <p:extLst>
              <p:ext uri="{D42A27DB-BD31-4B8C-83A1-F6EECF244321}">
                <p14:modId xmlns:p14="http://schemas.microsoft.com/office/powerpoint/2010/main" val="1097290028"/>
              </p:ext>
            </p:extLst>
          </p:nvPr>
        </p:nvGraphicFramePr>
        <p:xfrm>
          <a:off x="798381" y="761603"/>
          <a:ext cx="10713262" cy="57913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8167570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err="1"/>
              <a:t>Tarptautinis</a:t>
            </a:r>
            <a:r>
              <a:rPr lang="en-GB" dirty="0"/>
              <a:t> </a:t>
            </a:r>
            <a:r>
              <a:rPr lang="en-GB" dirty="0" err="1"/>
              <a:t>finansavimas</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046988"/>
          </a:xfrm>
          <a:prstGeom prst="rect">
            <a:avLst/>
          </a:prstGeom>
          <a:noFill/>
        </p:spPr>
        <p:txBody>
          <a:bodyPr wrap="square" rtlCol="0">
            <a:spAutoFit/>
          </a:bodyPr>
          <a:lstStyle/>
          <a:p>
            <a:pPr marL="342900" indent="-342900">
              <a:buBlip>
                <a:blip r:embed="rId3"/>
              </a:buBlip>
            </a:pPr>
            <a:r>
              <a:rPr lang="en-GB" sz="2400" b="1" dirty="0" err="1">
                <a:solidFill>
                  <a:schemeClr val="accent2"/>
                </a:solidFill>
              </a:rPr>
              <a:t>Sutelktinis</a:t>
            </a:r>
            <a:r>
              <a:rPr lang="en-GB" sz="2400" b="1" dirty="0">
                <a:solidFill>
                  <a:schemeClr val="accent2"/>
                </a:solidFill>
              </a:rPr>
              <a:t> </a:t>
            </a:r>
            <a:r>
              <a:rPr lang="en-GB" sz="2400" b="1" dirty="0" err="1">
                <a:solidFill>
                  <a:schemeClr val="accent2"/>
                </a:solidFill>
              </a:rPr>
              <a:t>finansavimas</a:t>
            </a:r>
            <a:r>
              <a:rPr lang="en-GB" sz="2400" b="1" dirty="0">
                <a:solidFill>
                  <a:schemeClr val="accent2"/>
                </a:solidFill>
              </a:rPr>
              <a:t>:</a:t>
            </a:r>
          </a:p>
          <a:p>
            <a:endParaRPr lang="en-GB" sz="2400" b="1" dirty="0">
              <a:solidFill>
                <a:schemeClr val="accent2"/>
              </a:solidFill>
            </a:endParaRPr>
          </a:p>
          <a:p>
            <a:pPr marL="342900" indent="-342900">
              <a:buClr>
                <a:schemeClr val="accent2"/>
              </a:buClr>
              <a:buFont typeface="Arial" panose="020B0604020202020204" pitchFamily="34" charset="0"/>
              <a:buChar char="•"/>
            </a:pPr>
            <a:r>
              <a:rPr lang="lt-LT" sz="2400" dirty="0">
                <a:solidFill>
                  <a:srgbClr val="000000"/>
                </a:solidFill>
              </a:rPr>
              <a:t>Bendras finansavimas </a:t>
            </a:r>
          </a:p>
          <a:p>
            <a:pPr marL="342900" indent="-342900">
              <a:buClr>
                <a:schemeClr val="accent2"/>
              </a:buClr>
              <a:buFont typeface="Arial" panose="020B0604020202020204" pitchFamily="34" charset="0"/>
              <a:buChar char="•"/>
            </a:pPr>
            <a:endParaRPr lang="lt-LT" sz="2400" dirty="0">
              <a:solidFill>
                <a:srgbClr val="000000"/>
              </a:solidFill>
            </a:endParaRPr>
          </a:p>
          <a:p>
            <a:pPr marL="342900" indent="-342900">
              <a:buClr>
                <a:schemeClr val="accent2"/>
              </a:buClr>
              <a:buFont typeface="Arial" panose="020B0604020202020204" pitchFamily="34" charset="0"/>
              <a:buChar char="•"/>
            </a:pPr>
            <a:r>
              <a:rPr lang="lt-LT" sz="2400" dirty="0">
                <a:solidFill>
                  <a:srgbClr val="000000"/>
                </a:solidFill>
              </a:rPr>
              <a:t>Asmenys prisideda prie produkto kūrimo, kol jis dar nėra komerciškai prieinamas.</a:t>
            </a:r>
          </a:p>
          <a:p>
            <a:pPr marL="342900" indent="-342900">
              <a:buClr>
                <a:schemeClr val="accent2"/>
              </a:buClr>
              <a:buFont typeface="Arial" panose="020B0604020202020204" pitchFamily="34" charset="0"/>
              <a:buChar char="•"/>
            </a:pPr>
            <a:endParaRPr lang="lt-LT" sz="2400" dirty="0">
              <a:solidFill>
                <a:srgbClr val="000000"/>
              </a:solidFill>
            </a:endParaRPr>
          </a:p>
          <a:p>
            <a:pPr marL="342900" indent="-342900">
              <a:buClr>
                <a:schemeClr val="accent2"/>
              </a:buClr>
              <a:buFont typeface="Arial" panose="020B0604020202020204" pitchFamily="34" charset="0"/>
              <a:buChar char="•"/>
            </a:pPr>
            <a:r>
              <a:rPr lang="lt-LT" sz="2400" dirty="0">
                <a:solidFill>
                  <a:srgbClr val="000000"/>
                </a:solidFill>
              </a:rPr>
              <a:t>Investuotojai iš esmės yra klientai</a:t>
            </a:r>
            <a:endParaRPr lang="en-ZA" sz="2400" dirty="0">
              <a:solidFill>
                <a:srgbClr val="000000"/>
              </a:solidFill>
            </a:endParaRPr>
          </a:p>
        </p:txBody>
      </p:sp>
    </p:spTree>
    <p:extLst>
      <p:ext uri="{BB962C8B-B14F-4D97-AF65-F5344CB8AC3E}">
        <p14:creationId xmlns:p14="http://schemas.microsoft.com/office/powerpoint/2010/main" val="1926106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FEF066-D03F-C895-ED66-132F518D2C96}"/>
              </a:ext>
            </a:extLst>
          </p:cNvPr>
          <p:cNvSpPr>
            <a:spLocks noGrp="1"/>
          </p:cNvSpPr>
          <p:nvPr>
            <p:ph type="body" sz="quarter" idx="16"/>
          </p:nvPr>
        </p:nvSpPr>
        <p:spPr/>
        <p:txBody>
          <a:bodyPr/>
          <a:lstStyle/>
          <a:p>
            <a:r>
              <a:rPr lang="lt-LT" dirty="0"/>
              <a:t>Finansų planavimas ir investicijos</a:t>
            </a:r>
            <a:endParaRPr lang="en-ZA" dirty="0"/>
          </a:p>
        </p:txBody>
      </p:sp>
      <p:sp>
        <p:nvSpPr>
          <p:cNvPr id="3" name="Text Placeholder 2">
            <a:extLst>
              <a:ext uri="{FF2B5EF4-FFF2-40B4-BE49-F238E27FC236}">
                <a16:creationId xmlns:a16="http://schemas.microsoft.com/office/drawing/2014/main" id="{B375945B-AC4F-746A-4C75-83A8018AC4A0}"/>
              </a:ext>
            </a:extLst>
          </p:cNvPr>
          <p:cNvSpPr>
            <a:spLocks noGrp="1"/>
          </p:cNvSpPr>
          <p:nvPr>
            <p:ph type="body" sz="quarter" idx="17"/>
          </p:nvPr>
        </p:nvSpPr>
        <p:spPr/>
        <p:txBody>
          <a:bodyPr/>
          <a:lstStyle/>
          <a:p>
            <a:r>
              <a:rPr lang="en-ZA" dirty="0"/>
              <a:t>01</a:t>
            </a:r>
          </a:p>
        </p:txBody>
      </p:sp>
    </p:spTree>
    <p:extLst>
      <p:ext uri="{BB962C8B-B14F-4D97-AF65-F5344CB8AC3E}">
        <p14:creationId xmlns:p14="http://schemas.microsoft.com/office/powerpoint/2010/main" val="356259205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err="1"/>
              <a:t>Tarptautinis</a:t>
            </a:r>
            <a:r>
              <a:rPr lang="en-GB" dirty="0"/>
              <a:t> </a:t>
            </a:r>
            <a:r>
              <a:rPr lang="en-GB" dirty="0" err="1"/>
              <a:t>finansavimas</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046988"/>
          </a:xfrm>
          <a:prstGeom prst="rect">
            <a:avLst/>
          </a:prstGeom>
          <a:noFill/>
        </p:spPr>
        <p:txBody>
          <a:bodyPr wrap="square" rtlCol="0">
            <a:spAutoFit/>
          </a:bodyPr>
          <a:lstStyle/>
          <a:p>
            <a:pPr marL="342900" indent="-342900">
              <a:buBlip>
                <a:blip r:embed="rId3"/>
              </a:buBlip>
            </a:pPr>
            <a:r>
              <a:rPr lang="en-GB" sz="2400" b="1" dirty="0" err="1">
                <a:solidFill>
                  <a:schemeClr val="accent2"/>
                </a:solidFill>
              </a:rPr>
              <a:t>Finansavimas</a:t>
            </a:r>
            <a:r>
              <a:rPr lang="en-GB" sz="2400" b="1" dirty="0">
                <a:solidFill>
                  <a:schemeClr val="accent2"/>
                </a:solidFill>
              </a:rPr>
              <a:t> </a:t>
            </a:r>
            <a:r>
              <a:rPr lang="en-GB" sz="2400" b="1" dirty="0" err="1">
                <a:solidFill>
                  <a:schemeClr val="accent2"/>
                </a:solidFill>
              </a:rPr>
              <a:t>bendradarbiaujant</a:t>
            </a:r>
            <a:r>
              <a:rPr lang="en-GB" sz="2400" b="1" dirty="0">
                <a:solidFill>
                  <a:schemeClr val="accent2"/>
                </a:solidFill>
              </a:rPr>
              <a:t>:</a:t>
            </a:r>
          </a:p>
          <a:p>
            <a:endParaRPr lang="en-GB" sz="2400" b="1" dirty="0">
              <a:solidFill>
                <a:schemeClr val="accent2"/>
              </a:solidFill>
            </a:endParaRPr>
          </a:p>
          <a:p>
            <a:pPr marL="342900" indent="-342900">
              <a:buClr>
                <a:schemeClr val="accent2"/>
              </a:buClr>
              <a:buFont typeface="Arial" panose="020B0604020202020204" pitchFamily="34" charset="0"/>
              <a:buChar char="•"/>
            </a:pPr>
            <a:r>
              <a:rPr lang="lt-LT" sz="2400" dirty="0">
                <a:solidFill>
                  <a:srgbClr val="000000"/>
                </a:solidFill>
              </a:rPr>
              <a:t>Įmonių teikiamos lėšos</a:t>
            </a:r>
          </a:p>
          <a:p>
            <a:pPr marL="342900" indent="-342900">
              <a:buClr>
                <a:schemeClr val="accent2"/>
              </a:buClr>
              <a:buFont typeface="Arial" panose="020B0604020202020204" pitchFamily="34" charset="0"/>
              <a:buChar char="•"/>
            </a:pPr>
            <a:endParaRPr lang="lt-LT" sz="2400" dirty="0">
              <a:solidFill>
                <a:srgbClr val="000000"/>
              </a:solidFill>
            </a:endParaRPr>
          </a:p>
          <a:p>
            <a:pPr marL="342900" indent="-342900">
              <a:buClr>
                <a:schemeClr val="accent2"/>
              </a:buClr>
              <a:buFont typeface="Arial" panose="020B0604020202020204" pitchFamily="34" charset="0"/>
              <a:buChar char="•"/>
            </a:pPr>
            <a:r>
              <a:rPr lang="lt-LT" sz="2400" dirty="0">
                <a:solidFill>
                  <a:srgbClr val="000000"/>
                </a:solidFill>
              </a:rPr>
              <a:t>Paprastai įtraukiami per plėtros fondus arba įmonių socialinės atsakomybės (ĮSA) strategijas</a:t>
            </a:r>
          </a:p>
          <a:p>
            <a:pPr marL="342900" indent="-342900">
              <a:buClr>
                <a:schemeClr val="accent2"/>
              </a:buClr>
              <a:buFont typeface="Arial" panose="020B0604020202020204" pitchFamily="34" charset="0"/>
              <a:buChar char="•"/>
            </a:pPr>
            <a:endParaRPr lang="en-GB" sz="2400" dirty="0">
              <a:solidFill>
                <a:srgbClr val="000000"/>
              </a:solidFill>
            </a:endParaRPr>
          </a:p>
          <a:p>
            <a:pPr marL="342900" indent="-342900">
              <a:buBlip>
                <a:blip r:embed="rId3"/>
              </a:buBlip>
            </a:pPr>
            <a:r>
              <a:rPr lang="lt-LT" sz="2400" b="1" dirty="0">
                <a:solidFill>
                  <a:schemeClr val="accent2"/>
                </a:solidFill>
              </a:rPr>
              <a:t>Mokslinių tyrimų ir tvarumo fondai</a:t>
            </a:r>
            <a:endParaRPr lang="en-ZA" sz="2400" dirty="0">
              <a:solidFill>
                <a:srgbClr val="000000"/>
              </a:solidFill>
            </a:endParaRPr>
          </a:p>
        </p:txBody>
      </p:sp>
    </p:spTree>
    <p:extLst>
      <p:ext uri="{BB962C8B-B14F-4D97-AF65-F5344CB8AC3E}">
        <p14:creationId xmlns:p14="http://schemas.microsoft.com/office/powerpoint/2010/main" val="237655183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lt-LT" dirty="0"/>
              <a:t>Dotacijos ir donorystė</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046988"/>
          </a:xfrm>
          <a:prstGeom prst="rect">
            <a:avLst/>
          </a:prstGeom>
          <a:noFill/>
        </p:spPr>
        <p:txBody>
          <a:bodyPr wrap="square" rtlCol="0">
            <a:spAutoFit/>
          </a:bodyPr>
          <a:lstStyle/>
          <a:p>
            <a:pPr marL="342900" indent="-342900">
              <a:buClr>
                <a:schemeClr val="accent2"/>
              </a:buClr>
              <a:buBlip>
                <a:blip r:embed="rId3"/>
              </a:buBlip>
            </a:pPr>
            <a:r>
              <a:rPr lang="lt-LT" sz="2400" b="1" dirty="0">
                <a:solidFill>
                  <a:schemeClr val="accent2"/>
                </a:solidFill>
              </a:rPr>
              <a:t>Dotacija</a:t>
            </a:r>
            <a:r>
              <a:rPr lang="lt-LT" sz="2400" dirty="0">
                <a:solidFill>
                  <a:srgbClr val="000000"/>
                </a:solidFill>
              </a:rPr>
              <a:t> - tai sutarta pinigų suma, kurią tam tikram tikslui skiria vyriausybė ar kitos teisinės organizacijos.</a:t>
            </a:r>
          </a:p>
          <a:p>
            <a:pPr marL="342900" indent="-342900">
              <a:buClr>
                <a:schemeClr val="accent2"/>
              </a:buClr>
              <a:buBlip>
                <a:blip r:embed="rId3"/>
              </a:buBlip>
            </a:pPr>
            <a:r>
              <a:rPr lang="lt-LT" sz="2400" dirty="0">
                <a:solidFill>
                  <a:srgbClr val="000000"/>
                </a:solidFill>
              </a:rPr>
              <a:t> </a:t>
            </a:r>
          </a:p>
          <a:p>
            <a:pPr marL="342900" indent="-342900">
              <a:buClr>
                <a:schemeClr val="accent2"/>
              </a:buClr>
              <a:buBlip>
                <a:blip r:embed="rId3"/>
              </a:buBlip>
            </a:pPr>
            <a:r>
              <a:rPr lang="lt-LT" sz="2400" dirty="0">
                <a:solidFill>
                  <a:srgbClr val="000000"/>
                </a:solidFill>
              </a:rPr>
              <a:t>Teisinės organizacijos yra vyriausybės, mokslinių tyrimų tarybos, kooperatyvai ir </a:t>
            </a:r>
            <a:r>
              <a:rPr lang="lt-LT" sz="2400" dirty="0" err="1">
                <a:solidFill>
                  <a:srgbClr val="000000"/>
                </a:solidFill>
              </a:rPr>
              <a:t>t</a:t>
            </a:r>
            <a:r>
              <a:rPr lang="lt-LT" sz="2400" dirty="0">
                <a:solidFill>
                  <a:srgbClr val="000000"/>
                </a:solidFill>
              </a:rPr>
              <a:t>. </a:t>
            </a:r>
            <a:r>
              <a:rPr lang="lt-LT" sz="2400" dirty="0" err="1">
                <a:solidFill>
                  <a:srgbClr val="000000"/>
                </a:solidFill>
              </a:rPr>
              <a:t>t</a:t>
            </a:r>
            <a:r>
              <a:rPr lang="lt-LT" sz="2400" dirty="0">
                <a:solidFill>
                  <a:srgbClr val="000000"/>
                </a:solidFill>
              </a:rPr>
              <a:t>. </a:t>
            </a:r>
          </a:p>
          <a:p>
            <a:pPr marL="342900" indent="-342900">
              <a:buClr>
                <a:schemeClr val="accent2"/>
              </a:buClr>
              <a:buBlip>
                <a:blip r:embed="rId3"/>
              </a:buBlip>
            </a:pPr>
            <a:endParaRPr lang="lt-LT" sz="2400" dirty="0">
              <a:solidFill>
                <a:srgbClr val="000000"/>
              </a:solidFill>
            </a:endParaRPr>
          </a:p>
          <a:p>
            <a:pPr marL="342900" indent="-342900">
              <a:buClr>
                <a:schemeClr val="accent2"/>
              </a:buClr>
              <a:buBlip>
                <a:blip r:embed="rId3"/>
              </a:buBlip>
            </a:pPr>
            <a:r>
              <a:rPr lang="lt-LT" sz="2400" dirty="0">
                <a:solidFill>
                  <a:srgbClr val="000000"/>
                </a:solidFill>
              </a:rPr>
              <a:t>Dotacijos padeda remti verslo pradžią, mokinių programas, bendruomenės projektus, mobilumo projektus.</a:t>
            </a:r>
            <a:endParaRPr lang="en-GB" sz="2400" dirty="0">
              <a:solidFill>
                <a:srgbClr val="000000"/>
              </a:solidFill>
            </a:endParaRPr>
          </a:p>
        </p:txBody>
      </p:sp>
    </p:spTree>
    <p:extLst>
      <p:ext uri="{BB962C8B-B14F-4D97-AF65-F5344CB8AC3E}">
        <p14:creationId xmlns:p14="http://schemas.microsoft.com/office/powerpoint/2010/main" val="257088298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lt-LT" dirty="0"/>
              <a:t>Dotacijos ir donorystė</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1569660"/>
          </a:xfrm>
          <a:prstGeom prst="rect">
            <a:avLst/>
          </a:prstGeom>
          <a:noFill/>
        </p:spPr>
        <p:txBody>
          <a:bodyPr wrap="square" rtlCol="0">
            <a:spAutoFit/>
          </a:bodyPr>
          <a:lstStyle/>
          <a:p>
            <a:pPr marL="342900" indent="-342900">
              <a:buClr>
                <a:schemeClr val="accent2"/>
              </a:buClr>
              <a:buBlip>
                <a:blip r:embed="rId3"/>
              </a:buBlip>
            </a:pPr>
            <a:r>
              <a:rPr lang="lt-LT" sz="2400" dirty="0">
                <a:solidFill>
                  <a:srgbClr val="000000"/>
                </a:solidFill>
              </a:rPr>
              <a:t>Dotacija - tai pinigų suma, kurią asmuo ar organizacija skiria kitam asmeniui ar organizacijai.</a:t>
            </a:r>
          </a:p>
          <a:p>
            <a:pPr marL="342900" indent="-342900">
              <a:buClr>
                <a:schemeClr val="accent2"/>
              </a:buClr>
              <a:buBlip>
                <a:blip r:embed="rId3"/>
              </a:buBlip>
            </a:pPr>
            <a:endParaRPr lang="lt-LT" sz="2400" dirty="0">
              <a:solidFill>
                <a:srgbClr val="000000"/>
              </a:solidFill>
            </a:endParaRPr>
          </a:p>
          <a:p>
            <a:pPr marL="342900" indent="-342900">
              <a:buClr>
                <a:schemeClr val="accent2"/>
              </a:buClr>
              <a:buBlip>
                <a:blip r:embed="rId3"/>
              </a:buBlip>
            </a:pPr>
            <a:r>
              <a:rPr lang="lt-LT" sz="2400" dirty="0">
                <a:solidFill>
                  <a:srgbClr val="000000"/>
                </a:solidFill>
              </a:rPr>
              <a:t>Daugeliu atvejų dovanojimui taikomi nedideli apribojimai ir teisiniai susitarimai.</a:t>
            </a:r>
            <a:endParaRPr lang="en-ZA" sz="2400" dirty="0">
              <a:solidFill>
                <a:srgbClr val="000000"/>
              </a:solidFill>
            </a:endParaRPr>
          </a:p>
        </p:txBody>
      </p:sp>
    </p:spTree>
    <p:extLst>
      <p:ext uri="{BB962C8B-B14F-4D97-AF65-F5344CB8AC3E}">
        <p14:creationId xmlns:p14="http://schemas.microsoft.com/office/powerpoint/2010/main" val="28828693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lt-LT" dirty="0"/>
              <a:t>Donorystės barteriu</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046988"/>
          </a:xfrm>
          <a:prstGeom prst="rect">
            <a:avLst/>
          </a:prstGeom>
          <a:noFill/>
        </p:spPr>
        <p:txBody>
          <a:bodyPr wrap="square" rtlCol="0">
            <a:spAutoFit/>
          </a:bodyPr>
          <a:lstStyle/>
          <a:p>
            <a:pPr marL="342900" indent="-342900">
              <a:buClr>
                <a:schemeClr val="accent2"/>
              </a:buClr>
              <a:buBlip>
                <a:blip r:embed="rId3"/>
              </a:buBlip>
            </a:pPr>
            <a:r>
              <a:rPr lang="lt-LT" sz="2400" dirty="0">
                <a:solidFill>
                  <a:srgbClr val="000000"/>
                </a:solidFill>
              </a:rPr>
              <a:t>Dovana barteriu - tai prekės ar paslaugos, suteiktos projektui paremti.</a:t>
            </a:r>
          </a:p>
          <a:p>
            <a:pPr marL="342900" indent="-342900">
              <a:buClr>
                <a:schemeClr val="accent2"/>
              </a:buClr>
              <a:buBlip>
                <a:blip r:embed="rId3"/>
              </a:buBlip>
            </a:pPr>
            <a:endParaRPr lang="lt-LT" sz="2400" dirty="0">
              <a:solidFill>
                <a:srgbClr val="000000"/>
              </a:solidFill>
            </a:endParaRPr>
          </a:p>
          <a:p>
            <a:pPr marL="342900" indent="-342900">
              <a:buClr>
                <a:schemeClr val="accent2"/>
              </a:buClr>
              <a:buBlip>
                <a:blip r:embed="rId3"/>
              </a:buBlip>
            </a:pPr>
            <a:r>
              <a:rPr lang="lt-LT" sz="2400" dirty="0">
                <a:solidFill>
                  <a:srgbClr val="000000"/>
                </a:solidFill>
              </a:rPr>
              <a:t>Pinigai gali būti arba nebūti naudojami</a:t>
            </a:r>
          </a:p>
          <a:p>
            <a:pPr marL="342900" indent="-342900">
              <a:buClr>
                <a:schemeClr val="accent2"/>
              </a:buClr>
              <a:buBlip>
                <a:blip r:embed="rId3"/>
              </a:buBlip>
            </a:pPr>
            <a:endParaRPr lang="lt-LT" sz="2400" dirty="0">
              <a:solidFill>
                <a:srgbClr val="000000"/>
              </a:solidFill>
            </a:endParaRPr>
          </a:p>
          <a:p>
            <a:pPr marL="342900" indent="-342900">
              <a:buClr>
                <a:schemeClr val="accent2"/>
              </a:buClr>
              <a:buBlip>
                <a:blip r:embed="rId3"/>
              </a:buBlip>
            </a:pPr>
            <a:r>
              <a:rPr lang="lt-LT" sz="2400" dirty="0">
                <a:solidFill>
                  <a:srgbClr val="000000"/>
                </a:solidFill>
              </a:rPr>
              <a:t>Dovanos yra lygiavertės piniginei vertei </a:t>
            </a:r>
          </a:p>
          <a:p>
            <a:pPr marL="342900" indent="-342900">
              <a:buClr>
                <a:schemeClr val="accent2"/>
              </a:buClr>
              <a:buBlip>
                <a:blip r:embed="rId3"/>
              </a:buBlip>
            </a:pPr>
            <a:endParaRPr lang="lt-LT" sz="2400" dirty="0">
              <a:solidFill>
                <a:srgbClr val="000000"/>
              </a:solidFill>
            </a:endParaRPr>
          </a:p>
          <a:p>
            <a:pPr marL="342900" indent="-342900">
              <a:buClr>
                <a:schemeClr val="accent2"/>
              </a:buClr>
              <a:buBlip>
                <a:blip r:embed="rId3"/>
              </a:buBlip>
            </a:pPr>
            <a:r>
              <a:rPr lang="lt-LT" sz="2400" dirty="0">
                <a:solidFill>
                  <a:srgbClr val="000000"/>
                </a:solidFill>
              </a:rPr>
              <a:t>Pavyzdys: UEL teikia piniginę paramą natūra - administracinę paramą 5 valandas per savaitę, kad paremtų "Baltųjų smėlynų" projekto plėtrą.</a:t>
            </a:r>
            <a:endParaRPr lang="en-GB" sz="2400" dirty="0">
              <a:solidFill>
                <a:srgbClr val="000000"/>
              </a:solidFill>
            </a:endParaRPr>
          </a:p>
        </p:txBody>
      </p:sp>
    </p:spTree>
    <p:extLst>
      <p:ext uri="{BB962C8B-B14F-4D97-AF65-F5344CB8AC3E}">
        <p14:creationId xmlns:p14="http://schemas.microsoft.com/office/powerpoint/2010/main" val="329238659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lt-LT" dirty="0"/>
              <a:t>Prekybos dukterinė įmonė</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785652"/>
          </a:xfrm>
          <a:prstGeom prst="rect">
            <a:avLst/>
          </a:prstGeom>
          <a:noFill/>
        </p:spPr>
        <p:txBody>
          <a:bodyPr wrap="square" rtlCol="0">
            <a:spAutoFit/>
          </a:bodyPr>
          <a:lstStyle/>
          <a:p>
            <a:pPr marL="342900" indent="-342900">
              <a:buClr>
                <a:schemeClr val="accent2"/>
              </a:buClr>
              <a:buBlip>
                <a:blip r:embed="rId3"/>
              </a:buBlip>
            </a:pPr>
            <a:r>
              <a:rPr lang="lt-LT" sz="2400" dirty="0">
                <a:solidFill>
                  <a:srgbClr val="000000"/>
                </a:solidFill>
              </a:rPr>
              <a:t>Prekybos dukterinė įmonė yra ne pelno siekianti prekybos bendrovė. </a:t>
            </a:r>
          </a:p>
          <a:p>
            <a:pPr marL="342900" indent="-342900">
              <a:buClr>
                <a:schemeClr val="accent2"/>
              </a:buClr>
              <a:buBlip>
                <a:blip r:embed="rId3"/>
              </a:buBlip>
            </a:pPr>
            <a:endParaRPr lang="lt-LT" sz="2400" dirty="0">
              <a:solidFill>
                <a:srgbClr val="000000"/>
              </a:solidFill>
            </a:endParaRPr>
          </a:p>
          <a:p>
            <a:pPr marL="342900" indent="-342900">
              <a:buClr>
                <a:schemeClr val="accent2"/>
              </a:buClr>
              <a:buBlip>
                <a:blip r:embed="rId3"/>
              </a:buBlip>
            </a:pPr>
            <a:r>
              <a:rPr lang="lt-LT" sz="2400" dirty="0">
                <a:solidFill>
                  <a:srgbClr val="000000"/>
                </a:solidFill>
              </a:rPr>
              <a:t>Paprastai ji visiškai priklauso labdaros organizacijai, </a:t>
            </a:r>
            <a:r>
              <a:rPr lang="lt-LT" sz="2400" dirty="0" err="1">
                <a:solidFill>
                  <a:srgbClr val="000000"/>
                </a:solidFill>
              </a:rPr>
              <a:t>t</a:t>
            </a:r>
            <a:r>
              <a:rPr lang="lt-LT" sz="2400" dirty="0">
                <a:solidFill>
                  <a:srgbClr val="000000"/>
                </a:solidFill>
              </a:rPr>
              <a:t>. y. labdaros organizacija yra vienintelė jos akcininkė.</a:t>
            </a:r>
          </a:p>
          <a:p>
            <a:pPr marL="342900" indent="-342900">
              <a:buClr>
                <a:schemeClr val="accent2"/>
              </a:buClr>
              <a:buBlip>
                <a:blip r:embed="rId3"/>
              </a:buBlip>
            </a:pPr>
            <a:endParaRPr lang="lt-LT" sz="2400" dirty="0">
              <a:solidFill>
                <a:srgbClr val="000000"/>
              </a:solidFill>
            </a:endParaRPr>
          </a:p>
          <a:p>
            <a:pPr marL="342900" indent="-342900">
              <a:buClr>
                <a:schemeClr val="accent2"/>
              </a:buClr>
              <a:buBlip>
                <a:blip r:embed="rId3"/>
              </a:buBlip>
            </a:pPr>
            <a:r>
              <a:rPr lang="lt-LT" sz="2400" dirty="0">
                <a:solidFill>
                  <a:srgbClr val="000000"/>
                </a:solidFill>
              </a:rPr>
              <a:t>Jos atleidžiamos nuo kai kurių mokesčių, bet neatleidžiamos nuo PVM.</a:t>
            </a:r>
          </a:p>
          <a:p>
            <a:pPr marL="342900" indent="-342900">
              <a:buClr>
                <a:schemeClr val="accent2"/>
              </a:buClr>
              <a:buBlip>
                <a:blip r:embed="rId3"/>
              </a:buBlip>
            </a:pPr>
            <a:endParaRPr lang="lt-LT" sz="2400" dirty="0">
              <a:solidFill>
                <a:srgbClr val="000000"/>
              </a:solidFill>
            </a:endParaRPr>
          </a:p>
          <a:p>
            <a:pPr marL="342900" indent="-342900">
              <a:buClr>
                <a:schemeClr val="accent2"/>
              </a:buClr>
              <a:buBlip>
                <a:blip r:embed="rId3"/>
              </a:buBlip>
            </a:pPr>
            <a:r>
              <a:rPr lang="lt-LT" sz="2400" dirty="0">
                <a:solidFill>
                  <a:srgbClr val="000000"/>
                </a:solidFill>
              </a:rPr>
              <a:t>Kitaip tariant, visiškai nuosavybės teise priklausanti prekybos dukterinė įmonė vykdo komercinę prekybinę veiklą, kuri nepatenka į labdaros organizacijos tikslus.</a:t>
            </a:r>
            <a:endParaRPr lang="en-GB" sz="2400" dirty="0">
              <a:solidFill>
                <a:srgbClr val="000000"/>
              </a:solidFill>
            </a:endParaRPr>
          </a:p>
        </p:txBody>
      </p:sp>
    </p:spTree>
    <p:extLst>
      <p:ext uri="{BB962C8B-B14F-4D97-AF65-F5344CB8AC3E}">
        <p14:creationId xmlns:p14="http://schemas.microsoft.com/office/powerpoint/2010/main" val="289521638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lt-LT" dirty="0"/>
              <a:t>Prekybos dukterinė įmonė</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4555093"/>
          </a:xfrm>
          <a:prstGeom prst="rect">
            <a:avLst/>
          </a:prstGeom>
          <a:noFill/>
        </p:spPr>
        <p:txBody>
          <a:bodyPr wrap="square" rtlCol="0">
            <a:spAutoFit/>
          </a:bodyPr>
          <a:lstStyle/>
          <a:p>
            <a:pPr marL="342900" indent="-342900">
              <a:buClr>
                <a:schemeClr val="accent2"/>
              </a:buClr>
              <a:buBlip>
                <a:blip r:embed="rId3"/>
              </a:buBlip>
            </a:pPr>
            <a:r>
              <a:rPr lang="lt-LT" sz="2400" dirty="0">
                <a:solidFill>
                  <a:srgbClr val="000000"/>
                </a:solidFill>
              </a:rPr>
              <a:t>Dukterinė įmonė apmokestinama lygiai taip pat, kaip ir įprasta bendrovė, tačiau, kruopščiai planuodama, ji gali didžiąją dalį savo pelno dovanoti patronuojančiai labdaros organizacijai ir sumažinti savo pelno mokesčio įsipareigojimus beveik iki nulio. </a:t>
            </a:r>
          </a:p>
          <a:p>
            <a:pPr marL="342900" indent="-342900">
              <a:buClr>
                <a:schemeClr val="accent2"/>
              </a:buClr>
              <a:buBlip>
                <a:blip r:embed="rId3"/>
              </a:buBlip>
            </a:pPr>
            <a:endParaRPr lang="lt-LT" sz="2400" dirty="0">
              <a:solidFill>
                <a:srgbClr val="000000"/>
              </a:solidFill>
            </a:endParaRPr>
          </a:p>
          <a:p>
            <a:pPr marL="342900" indent="-342900">
              <a:buClr>
                <a:schemeClr val="accent2"/>
              </a:buClr>
              <a:buBlip>
                <a:blip r:embed="rId3"/>
              </a:buBlip>
            </a:pPr>
            <a:r>
              <a:rPr lang="lt-LT" sz="2400" dirty="0">
                <a:solidFill>
                  <a:srgbClr val="000000"/>
                </a:solidFill>
              </a:rPr>
              <a:t>Todėl paprastai prekybai skirtos patronuojamosios įmonės nemoka dividendų.</a:t>
            </a:r>
          </a:p>
          <a:p>
            <a:pPr marL="342900" indent="-342900">
              <a:buClr>
                <a:schemeClr val="accent2"/>
              </a:buClr>
              <a:buBlip>
                <a:blip r:embed="rId3"/>
              </a:buBlip>
            </a:pPr>
            <a:endParaRPr lang="en-GB" sz="2400" dirty="0">
              <a:solidFill>
                <a:schemeClr val="accent2">
                  <a:lumMod val="75000"/>
                </a:schemeClr>
              </a:solidFill>
            </a:endParaRPr>
          </a:p>
          <a:p>
            <a:pPr marL="342900" indent="-342900">
              <a:buClr>
                <a:schemeClr val="accent2"/>
              </a:buClr>
              <a:buBlip>
                <a:blip r:embed="rId3"/>
              </a:buBlip>
            </a:pPr>
            <a:r>
              <a:rPr kumimoji="0" lang="lt-LT"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Dukterinės įmonės valdymui</a:t>
            </a:r>
            <a:r>
              <a:rPr lang="en-US" sz="2600" dirty="0">
                <a:solidFill>
                  <a:srgbClr val="87A66E"/>
                </a:solidFill>
                <a:latin typeface="Calibri" panose="020F0502020204030204"/>
              </a:rPr>
              <a:t> </a:t>
            </a:r>
            <a:r>
              <a:rPr lang="lt-LT" sz="2400" dirty="0">
                <a:solidFill>
                  <a:srgbClr val="000000"/>
                </a:solidFill>
              </a:rPr>
              <a:t>dažnai reikia papildomų išteklių</a:t>
            </a:r>
          </a:p>
          <a:p>
            <a:pPr marL="342900" indent="-342900">
              <a:buClr>
                <a:schemeClr val="accent2"/>
              </a:buClr>
              <a:buBlip>
                <a:blip r:embed="rId3"/>
              </a:buBlip>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endParaRPr>
          </a:p>
          <a:p>
            <a:pPr marL="342900" indent="-342900">
              <a:buClr>
                <a:schemeClr val="accent2"/>
              </a:buClr>
              <a:buBlip>
                <a:blip r:embed="rId3"/>
              </a:buBlip>
            </a:pPr>
            <a:r>
              <a:rPr kumimoji="0" lang="lt-LT"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Prekybos dukterinės įmonės - ar labdaros organizacija turėtų turėti tokią įmonę? - Labdaros organizacijų registravimas (charity-registration.com)</a:t>
            </a:r>
            <a:endParaRPr kumimoji="0" lang="de-DE"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indent="-342900">
              <a:buClr>
                <a:schemeClr val="accent2"/>
              </a:buClr>
              <a:buBlip>
                <a:blip r:embed="rId3"/>
              </a:buBlip>
            </a:pPr>
            <a:endParaRPr lang="en-GB" sz="2400" dirty="0">
              <a:solidFill>
                <a:srgbClr val="000000"/>
              </a:solidFill>
            </a:endParaRPr>
          </a:p>
        </p:txBody>
      </p:sp>
    </p:spTree>
    <p:extLst>
      <p:ext uri="{BB962C8B-B14F-4D97-AF65-F5344CB8AC3E}">
        <p14:creationId xmlns:p14="http://schemas.microsoft.com/office/powerpoint/2010/main" val="162318474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err="1"/>
              <a:t>Konkursai</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2677656"/>
          </a:xfrm>
          <a:prstGeom prst="rect">
            <a:avLst/>
          </a:prstGeom>
          <a:noFill/>
        </p:spPr>
        <p:txBody>
          <a:bodyPr wrap="square" rtlCol="0">
            <a:spAutoFit/>
          </a:bodyPr>
          <a:lstStyle/>
          <a:p>
            <a:pPr marL="342900" indent="-342900">
              <a:buClr>
                <a:schemeClr val="accent2"/>
              </a:buClr>
              <a:buBlip>
                <a:blip r:embed="rId3"/>
              </a:buBlip>
            </a:pPr>
            <a:r>
              <a:rPr lang="lt-LT" sz="2400" dirty="0">
                <a:solidFill>
                  <a:srgbClr val="000000"/>
                </a:solidFill>
              </a:rPr>
              <a:t>Procesas, kurio metu vyriausybės ir finansų institucijos kviečia teikti pasiūlymus dideliems projektams, kurie turi būti pateikti per nustatytą terminą.</a:t>
            </a:r>
          </a:p>
          <a:p>
            <a:pPr marL="342900" indent="-342900">
              <a:buClr>
                <a:schemeClr val="accent2"/>
              </a:buClr>
              <a:buBlip>
                <a:blip r:embed="rId3"/>
              </a:buBlip>
            </a:pPr>
            <a:endParaRPr lang="lt-LT" sz="2400" dirty="0">
              <a:solidFill>
                <a:srgbClr val="000000"/>
              </a:solidFill>
            </a:endParaRPr>
          </a:p>
          <a:p>
            <a:pPr marL="342900" indent="-342900">
              <a:buClr>
                <a:schemeClr val="accent2"/>
              </a:buClr>
              <a:buBlip>
                <a:blip r:embed="rId3"/>
              </a:buBlip>
            </a:pPr>
            <a:r>
              <a:rPr lang="lt-LT" sz="2400" dirty="0">
                <a:solidFill>
                  <a:srgbClr val="000000"/>
                </a:solidFill>
              </a:rPr>
              <a:t>Tai intensyvus ir labai konkurencingas procesas.</a:t>
            </a:r>
          </a:p>
          <a:p>
            <a:pPr marL="342900" indent="-342900">
              <a:buClr>
                <a:schemeClr val="accent2"/>
              </a:buClr>
              <a:buBlip>
                <a:blip r:embed="rId3"/>
              </a:buBlip>
            </a:pPr>
            <a:endParaRPr lang="lt-LT" sz="2400" dirty="0">
              <a:solidFill>
                <a:srgbClr val="000000"/>
              </a:solidFill>
            </a:endParaRPr>
          </a:p>
          <a:p>
            <a:pPr marL="342900" indent="-342900">
              <a:buClr>
                <a:schemeClr val="accent2"/>
              </a:buClr>
              <a:buBlip>
                <a:blip r:embed="rId3"/>
              </a:buBlip>
            </a:pPr>
            <a:r>
              <a:rPr lang="lt-LT" sz="2400" dirty="0">
                <a:solidFill>
                  <a:srgbClr val="000000"/>
                </a:solidFill>
              </a:rPr>
              <a:t>Įprasti konkurso natūra elementai yra rinkos tyrimas, biudžetas, </a:t>
            </a:r>
            <a:r>
              <a:rPr lang="lt-LT" sz="2400" dirty="0" err="1">
                <a:solidFill>
                  <a:srgbClr val="000000"/>
                </a:solidFill>
              </a:rPr>
              <a:t>Gantto</a:t>
            </a:r>
            <a:r>
              <a:rPr lang="lt-LT" sz="2400" dirty="0">
                <a:solidFill>
                  <a:srgbClr val="000000"/>
                </a:solidFill>
              </a:rPr>
              <a:t> diagrama, galimos iškilti problemos, projekto planas, etiniai apribojimai ir kt.</a:t>
            </a:r>
            <a:endParaRPr lang="en-GB" sz="2400" dirty="0">
              <a:solidFill>
                <a:srgbClr val="000000"/>
              </a:solidFill>
            </a:endParaRPr>
          </a:p>
        </p:txBody>
      </p:sp>
    </p:spTree>
    <p:extLst>
      <p:ext uri="{BB962C8B-B14F-4D97-AF65-F5344CB8AC3E}">
        <p14:creationId xmlns:p14="http://schemas.microsoft.com/office/powerpoint/2010/main" val="365331574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err="1"/>
              <a:t>Konkursai</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2677656"/>
          </a:xfrm>
          <a:prstGeom prst="rect">
            <a:avLst/>
          </a:prstGeom>
          <a:noFill/>
        </p:spPr>
        <p:txBody>
          <a:bodyPr wrap="square" rtlCol="0">
            <a:spAutoFit/>
          </a:bodyPr>
          <a:lstStyle/>
          <a:p>
            <a:pPr marL="342900" indent="-342900">
              <a:buClr>
                <a:schemeClr val="accent2"/>
              </a:buClr>
              <a:buBlip>
                <a:blip r:embed="rId3"/>
              </a:buBlip>
            </a:pPr>
            <a:r>
              <a:rPr lang="lt-LT" sz="2400" dirty="0">
                <a:solidFill>
                  <a:srgbClr val="000000"/>
                </a:solidFill>
              </a:rPr>
              <a:t>Turi laikytis struktūrizuotos projektų valdymo formos.</a:t>
            </a:r>
            <a:endParaRPr lang="en-GB" sz="2400" dirty="0">
              <a:solidFill>
                <a:srgbClr val="000000"/>
              </a:solidFill>
            </a:endParaRPr>
          </a:p>
          <a:p>
            <a:pPr>
              <a:buClr>
                <a:schemeClr val="accent2"/>
              </a:buClr>
            </a:pPr>
            <a:endParaRPr lang="en-GB" sz="2400" dirty="0">
              <a:solidFill>
                <a:srgbClr val="000000"/>
              </a:solidFill>
            </a:endParaRPr>
          </a:p>
          <a:p>
            <a:pPr marL="342900" indent="-342900">
              <a:buClr>
                <a:schemeClr val="accent2"/>
              </a:buClr>
              <a:buBlip>
                <a:blip r:embed="rId3"/>
              </a:buBlip>
            </a:pPr>
            <a:r>
              <a:rPr kumimoji="0" lang="en-US"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Užduokite tinkamus klausimus</a:t>
            </a:r>
            <a:endParaRPr lang="en-GB" sz="2400" dirty="0">
              <a:solidFill>
                <a:srgbClr val="000000"/>
              </a:solidFill>
            </a:endParaRPr>
          </a:p>
          <a:p>
            <a:pPr marL="342900" indent="-342900">
              <a:buClr>
                <a:schemeClr val="accent2"/>
              </a:buClr>
              <a:buBlip>
                <a:blip r:embed="rId3"/>
              </a:buBlip>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endParaRPr>
          </a:p>
          <a:p>
            <a:pPr marL="342900" indent="-342900">
              <a:buClr>
                <a:schemeClr val="accent2"/>
              </a:buClr>
              <a:buBlip>
                <a:blip r:embed="rId3"/>
              </a:buBlip>
            </a:pPr>
            <a:r>
              <a:rPr kumimoji="0" lang="lt-LT"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Konkursų rengimas labdaros organizacijoms - kaip rengti konkursus - labdaros lėšų rinkimas (charity-fundraising.org.uk)</a:t>
            </a:r>
            <a:endParaRPr lang="en-GB" sz="2400" dirty="0">
              <a:solidFill>
                <a:srgbClr val="000000"/>
              </a:solidFill>
            </a:endParaRPr>
          </a:p>
          <a:p>
            <a:pPr marL="342900" indent="-342900">
              <a:buClr>
                <a:schemeClr val="accent2"/>
              </a:buClr>
              <a:buBlip>
                <a:blip r:embed="rId3"/>
              </a:buBlip>
            </a:pPr>
            <a:endParaRPr lang="en-GB" sz="2400" dirty="0">
              <a:solidFill>
                <a:srgbClr val="000000"/>
              </a:solidFill>
            </a:endParaRPr>
          </a:p>
        </p:txBody>
      </p:sp>
    </p:spTree>
    <p:extLst>
      <p:ext uri="{BB962C8B-B14F-4D97-AF65-F5344CB8AC3E}">
        <p14:creationId xmlns:p14="http://schemas.microsoft.com/office/powerpoint/2010/main" val="397666587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err="1"/>
              <a:t>Grynieji</a:t>
            </a:r>
            <a:r>
              <a:rPr lang="en-GB" dirty="0"/>
              <a:t> </a:t>
            </a:r>
            <a:r>
              <a:rPr lang="en-GB" dirty="0" err="1"/>
              <a:t>pinigai</a:t>
            </a:r>
            <a:r>
              <a:rPr lang="en-GB" dirty="0"/>
              <a:t> </a:t>
            </a:r>
            <a:r>
              <a:rPr lang="en-GB" dirty="0" err="1"/>
              <a:t>ir</a:t>
            </a:r>
            <a:r>
              <a:rPr lang="en-GB" dirty="0"/>
              <a:t> </a:t>
            </a:r>
            <a:r>
              <a:rPr lang="en-GB" dirty="0" err="1"/>
              <a:t>perteklius</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2677656"/>
          </a:xfrm>
          <a:prstGeom prst="rect">
            <a:avLst/>
          </a:prstGeom>
          <a:noFill/>
        </p:spPr>
        <p:txBody>
          <a:bodyPr wrap="square" rtlCol="0">
            <a:spAutoFit/>
          </a:bodyPr>
          <a:lstStyle/>
          <a:p>
            <a:pPr marL="342900" indent="-342900">
              <a:buClr>
                <a:schemeClr val="accent2"/>
              </a:buClr>
              <a:buBlip>
                <a:blip r:embed="rId3"/>
              </a:buBlip>
            </a:pPr>
            <a:r>
              <a:rPr lang="lt-LT" sz="2400" dirty="0">
                <a:solidFill>
                  <a:srgbClr val="000000"/>
                </a:solidFill>
              </a:rPr>
              <a:t>Taip pat vadinama teisėta mokėjimo priemone, naudojama atsiskaityti už prekę ar paslaugą.</a:t>
            </a:r>
          </a:p>
          <a:p>
            <a:pPr marL="342900" indent="-342900">
              <a:buClr>
                <a:schemeClr val="accent2"/>
              </a:buClr>
              <a:buBlip>
                <a:blip r:embed="rId3"/>
              </a:buBlip>
            </a:pPr>
            <a:endParaRPr lang="lt-LT" sz="2400" dirty="0">
              <a:solidFill>
                <a:srgbClr val="000000"/>
              </a:solidFill>
            </a:endParaRPr>
          </a:p>
          <a:p>
            <a:pPr marL="342900" indent="-342900">
              <a:buClr>
                <a:schemeClr val="accent2"/>
              </a:buClr>
              <a:buBlip>
                <a:blip r:embed="rId3"/>
              </a:buBlip>
            </a:pPr>
            <a:r>
              <a:rPr lang="lt-LT" sz="2400" dirty="0">
                <a:solidFill>
                  <a:srgbClr val="000000"/>
                </a:solidFill>
              </a:rPr>
              <a:t>Perteklius - tai turto ar išteklių suma, kuri viršija panaudotą dalį.</a:t>
            </a:r>
          </a:p>
          <a:p>
            <a:pPr marL="342900" indent="-342900">
              <a:buClr>
                <a:schemeClr val="accent2"/>
              </a:buClr>
              <a:buBlip>
                <a:blip r:embed="rId3"/>
              </a:buBlip>
            </a:pPr>
            <a:endParaRPr lang="lt-LT" sz="2400" dirty="0">
              <a:solidFill>
                <a:srgbClr val="000000"/>
              </a:solidFill>
            </a:endParaRPr>
          </a:p>
          <a:p>
            <a:pPr marL="342900" indent="-342900">
              <a:buClr>
                <a:schemeClr val="accent2"/>
              </a:buClr>
              <a:buBlip>
                <a:blip r:embed="rId3"/>
              </a:buBlip>
            </a:pPr>
            <a:r>
              <a:rPr lang="lt-LT" sz="2400" dirty="0">
                <a:solidFill>
                  <a:srgbClr val="000000"/>
                </a:solidFill>
              </a:rPr>
              <a:t>Pinigų perteklius - tai grynieji pinigai, viršijantys sumą, kuri buvo numatyta finansinių metų biudžete.</a:t>
            </a:r>
            <a:endParaRPr lang="en-GB" sz="2400" dirty="0">
              <a:solidFill>
                <a:srgbClr val="000000"/>
              </a:solidFill>
            </a:endParaRPr>
          </a:p>
        </p:txBody>
      </p:sp>
    </p:spTree>
    <p:extLst>
      <p:ext uri="{BB962C8B-B14F-4D97-AF65-F5344CB8AC3E}">
        <p14:creationId xmlns:p14="http://schemas.microsoft.com/office/powerpoint/2010/main" val="66663712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err="1"/>
              <a:t>Grynieji</a:t>
            </a:r>
            <a:r>
              <a:rPr lang="en-GB" dirty="0"/>
              <a:t> </a:t>
            </a:r>
            <a:r>
              <a:rPr lang="en-GB" dirty="0" err="1"/>
              <a:t>pinigai</a:t>
            </a:r>
            <a:r>
              <a:rPr lang="en-GB" dirty="0"/>
              <a:t> </a:t>
            </a:r>
            <a:r>
              <a:rPr lang="en-GB" dirty="0" err="1"/>
              <a:t>ir</a:t>
            </a:r>
            <a:r>
              <a:rPr lang="en-GB" dirty="0"/>
              <a:t> </a:t>
            </a:r>
            <a:r>
              <a:rPr lang="en-GB" dirty="0" err="1"/>
              <a:t>perteklius</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1938992"/>
          </a:xfrm>
          <a:prstGeom prst="rect">
            <a:avLst/>
          </a:prstGeom>
          <a:noFill/>
        </p:spPr>
        <p:txBody>
          <a:bodyPr wrap="square" rtlCol="0">
            <a:spAutoFit/>
          </a:bodyPr>
          <a:lstStyle/>
          <a:p>
            <a:pPr marL="342900" indent="-342900">
              <a:buClr>
                <a:schemeClr val="accent2"/>
              </a:buClr>
              <a:buBlip>
                <a:blip r:embed="rId3"/>
              </a:buBlip>
            </a:pPr>
            <a:r>
              <a:rPr lang="lt-LT" sz="2400" dirty="0">
                <a:solidFill>
                  <a:srgbClr val="000000"/>
                </a:solidFill>
              </a:rPr>
              <a:t>Grynieji pinigai yra likvidus turtas.</a:t>
            </a:r>
          </a:p>
          <a:p>
            <a:pPr marL="342900" indent="-342900">
              <a:buClr>
                <a:schemeClr val="accent2"/>
              </a:buClr>
              <a:buBlip>
                <a:blip r:embed="rId3"/>
              </a:buBlip>
            </a:pPr>
            <a:endParaRPr lang="lt-LT" sz="2400" dirty="0">
              <a:solidFill>
                <a:srgbClr val="000000"/>
              </a:solidFill>
            </a:endParaRPr>
          </a:p>
          <a:p>
            <a:pPr marL="342900" indent="-342900">
              <a:buClr>
                <a:schemeClr val="accent2"/>
              </a:buClr>
              <a:buBlip>
                <a:blip r:embed="rId3"/>
              </a:buBlip>
            </a:pPr>
            <a:r>
              <a:rPr lang="lt-LT" sz="2400" dirty="0">
                <a:solidFill>
                  <a:srgbClr val="000000"/>
                </a:solidFill>
              </a:rPr>
              <a:t>Perteklius gali būti grynaisiais pinigais arba kitu turtu.</a:t>
            </a:r>
          </a:p>
          <a:p>
            <a:pPr marL="342900" indent="-342900">
              <a:buClr>
                <a:schemeClr val="accent2"/>
              </a:buClr>
              <a:buBlip>
                <a:blip r:embed="rId3"/>
              </a:buBlip>
            </a:pPr>
            <a:endParaRPr lang="lt-LT" sz="2400" dirty="0">
              <a:solidFill>
                <a:srgbClr val="000000"/>
              </a:solidFill>
            </a:endParaRPr>
          </a:p>
          <a:p>
            <a:pPr marL="342900" indent="-342900">
              <a:buClr>
                <a:schemeClr val="accent2"/>
              </a:buClr>
              <a:buBlip>
                <a:blip r:embed="rId3"/>
              </a:buBlip>
            </a:pPr>
            <a:r>
              <a:rPr lang="lt-LT" sz="2400" b="1" dirty="0">
                <a:solidFill>
                  <a:schemeClr val="accent2"/>
                </a:solidFill>
              </a:rPr>
              <a:t>Pavyzdys</a:t>
            </a:r>
            <a:r>
              <a:rPr lang="lt-LT" sz="2400" dirty="0">
                <a:solidFill>
                  <a:srgbClr val="000000"/>
                </a:solidFill>
              </a:rPr>
              <a:t>: biuro išteklių perteklius</a:t>
            </a:r>
            <a:endParaRPr lang="en-GB" sz="2400" dirty="0">
              <a:solidFill>
                <a:srgbClr val="000000"/>
              </a:solidFill>
            </a:endParaRPr>
          </a:p>
        </p:txBody>
      </p:sp>
    </p:spTree>
    <p:extLst>
      <p:ext uri="{BB962C8B-B14F-4D97-AF65-F5344CB8AC3E}">
        <p14:creationId xmlns:p14="http://schemas.microsoft.com/office/powerpoint/2010/main" val="2749811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lt-LT" dirty="0"/>
              <a:t>Finansinis planas - tai dabartinių jūsų verslo finansų apžvalga ir augimo prognozės. </a:t>
            </a:r>
          </a:p>
          <a:p>
            <a:pPr marL="360000" indent="-342900">
              <a:buBlip>
                <a:blip r:embed="rId2"/>
              </a:buBlip>
            </a:pPr>
            <a:endParaRPr lang="lt-LT" dirty="0"/>
          </a:p>
          <a:p>
            <a:pPr marL="360000" indent="-342900">
              <a:buBlip>
                <a:blip r:embed="rId2"/>
              </a:buBlip>
            </a:pPr>
            <a:r>
              <a:rPr lang="lt-LT" dirty="0"/>
              <a:t>Bet kokius dokumentus, kuriuose pateikiama dabartinė jūsų piniginė padėtis, laikykite savo verslo būklės apžvalga, o prognozes - ateities lūkesčiais. </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Kas </a:t>
            </a:r>
            <a:r>
              <a:rPr lang="en-GB" dirty="0" err="1"/>
              <a:t>yra</a:t>
            </a:r>
            <a:r>
              <a:rPr lang="en-GB" dirty="0"/>
              <a:t> </a:t>
            </a:r>
            <a:r>
              <a:rPr lang="en-GB" dirty="0" err="1"/>
              <a:t>finansinis</a:t>
            </a:r>
            <a:r>
              <a:rPr lang="en-GB" dirty="0"/>
              <a:t> </a:t>
            </a:r>
            <a:r>
              <a:rPr lang="en-GB" dirty="0" err="1"/>
              <a:t>planas</a:t>
            </a:r>
            <a:r>
              <a:rPr lang="en-GB" dirty="0"/>
              <a:t>?</a:t>
            </a:r>
            <a:endParaRPr lang="en-US" dirty="0"/>
          </a:p>
        </p:txBody>
      </p:sp>
    </p:spTree>
    <p:extLst>
      <p:ext uri="{BB962C8B-B14F-4D97-AF65-F5344CB8AC3E}">
        <p14:creationId xmlns:p14="http://schemas.microsoft.com/office/powerpoint/2010/main" val="343075996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err="1"/>
              <a:t>Pertekliaus</a:t>
            </a:r>
            <a:r>
              <a:rPr lang="en-GB" dirty="0"/>
              <a:t> </a:t>
            </a:r>
            <a:r>
              <a:rPr lang="en-GB" dirty="0" err="1"/>
              <a:t>reinvestavimas</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416320"/>
          </a:xfrm>
          <a:prstGeom prst="rect">
            <a:avLst/>
          </a:prstGeom>
          <a:noFill/>
        </p:spPr>
        <p:txBody>
          <a:bodyPr wrap="square" rtlCol="0">
            <a:spAutoFit/>
          </a:bodyPr>
          <a:lstStyle/>
          <a:p>
            <a:pPr marL="342900" indent="-342900">
              <a:buClr>
                <a:schemeClr val="accent2"/>
              </a:buClr>
              <a:buBlip>
                <a:blip r:embed="rId3"/>
              </a:buBlip>
            </a:pPr>
            <a:r>
              <a:rPr lang="lt-LT" sz="2400" b="1" dirty="0">
                <a:solidFill>
                  <a:schemeClr val="accent2"/>
                </a:solidFill>
              </a:rPr>
              <a:t>Perteklių galima panaudoti įvairiais būdais, kad verslas gautų naudos</a:t>
            </a:r>
            <a:r>
              <a:rPr lang="en-GB" sz="2400" b="1" dirty="0">
                <a:solidFill>
                  <a:schemeClr val="accent2"/>
                </a:solidFill>
              </a:rPr>
              <a:t>:</a:t>
            </a:r>
          </a:p>
          <a:p>
            <a:pPr marL="342900" indent="-342900">
              <a:buClr>
                <a:schemeClr val="accent2"/>
              </a:buClr>
              <a:buBlip>
                <a:blip r:embed="rId3"/>
              </a:buBlip>
            </a:pPr>
            <a:endParaRPr lang="en-GB" sz="2400" dirty="0">
              <a:solidFill>
                <a:srgbClr val="000000"/>
              </a:solidFill>
            </a:endParaRPr>
          </a:p>
          <a:p>
            <a:pPr marL="342900" indent="-342900">
              <a:buClr>
                <a:schemeClr val="accent2"/>
              </a:buClr>
              <a:buFont typeface="Arial" panose="020B0604020202020204" pitchFamily="34" charset="0"/>
              <a:buChar char="•"/>
            </a:pPr>
            <a:r>
              <a:rPr lang="lt-LT" sz="2400" dirty="0">
                <a:solidFill>
                  <a:srgbClr val="000000"/>
                </a:solidFill>
              </a:rPr>
              <a:t>Metinės premijos lojaliems darbuotojams</a:t>
            </a:r>
          </a:p>
          <a:p>
            <a:pPr marL="342900" indent="-342900">
              <a:buClr>
                <a:schemeClr val="accent2"/>
              </a:buClr>
              <a:buFont typeface="Arial" panose="020B0604020202020204" pitchFamily="34" charset="0"/>
              <a:buChar char="•"/>
            </a:pPr>
            <a:endParaRPr lang="lt-LT" sz="2400" dirty="0">
              <a:solidFill>
                <a:srgbClr val="000000"/>
              </a:solidFill>
            </a:endParaRPr>
          </a:p>
          <a:p>
            <a:pPr marL="342900" indent="-342900">
              <a:buClr>
                <a:schemeClr val="accent2"/>
              </a:buClr>
              <a:buFont typeface="Arial" panose="020B0604020202020204" pitchFamily="34" charset="0"/>
              <a:buChar char="•"/>
            </a:pPr>
            <a:r>
              <a:rPr lang="lt-LT" sz="2400" dirty="0">
                <a:solidFill>
                  <a:srgbClr val="000000"/>
                </a:solidFill>
              </a:rPr>
              <a:t>Bendruomenės dalyvavimo projektai</a:t>
            </a:r>
          </a:p>
          <a:p>
            <a:pPr marL="342900" indent="-342900">
              <a:buClr>
                <a:schemeClr val="accent2"/>
              </a:buClr>
              <a:buFont typeface="Arial" panose="020B0604020202020204" pitchFamily="34" charset="0"/>
              <a:buChar char="•"/>
            </a:pPr>
            <a:endParaRPr lang="lt-LT" sz="2400" dirty="0">
              <a:solidFill>
                <a:srgbClr val="000000"/>
              </a:solidFill>
            </a:endParaRPr>
          </a:p>
          <a:p>
            <a:pPr marL="342900" indent="-342900">
              <a:buClr>
                <a:schemeClr val="accent2"/>
              </a:buClr>
              <a:buFont typeface="Arial" panose="020B0604020202020204" pitchFamily="34" charset="0"/>
              <a:buChar char="•"/>
            </a:pPr>
            <a:r>
              <a:rPr lang="lt-LT" sz="2400" dirty="0">
                <a:solidFill>
                  <a:srgbClr val="000000"/>
                </a:solidFill>
              </a:rPr>
              <a:t>Skolų padengimas</a:t>
            </a:r>
          </a:p>
          <a:p>
            <a:pPr marL="342900" indent="-342900">
              <a:buClr>
                <a:schemeClr val="accent2"/>
              </a:buClr>
              <a:buFont typeface="Arial" panose="020B0604020202020204" pitchFamily="34" charset="0"/>
              <a:buChar char="•"/>
            </a:pPr>
            <a:endParaRPr lang="lt-LT" sz="2400" dirty="0">
              <a:solidFill>
                <a:srgbClr val="000000"/>
              </a:solidFill>
            </a:endParaRPr>
          </a:p>
          <a:p>
            <a:pPr marL="342900" indent="-342900">
              <a:buClr>
                <a:schemeClr val="accent2"/>
              </a:buClr>
              <a:buFont typeface="Arial" panose="020B0604020202020204" pitchFamily="34" charset="0"/>
              <a:buChar char="•"/>
            </a:pPr>
            <a:r>
              <a:rPr lang="lt-LT" sz="2400" dirty="0">
                <a:solidFill>
                  <a:srgbClr val="000000"/>
                </a:solidFill>
              </a:rPr>
              <a:t>Verslo modelio plėtra</a:t>
            </a:r>
            <a:endParaRPr lang="en-GB" sz="2400" dirty="0">
              <a:solidFill>
                <a:srgbClr val="000000"/>
              </a:solidFill>
            </a:endParaRPr>
          </a:p>
        </p:txBody>
      </p:sp>
    </p:spTree>
    <p:extLst>
      <p:ext uri="{BB962C8B-B14F-4D97-AF65-F5344CB8AC3E}">
        <p14:creationId xmlns:p14="http://schemas.microsoft.com/office/powerpoint/2010/main" val="396770270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a:t>
            </a:r>
            <a:r>
              <a:rPr lang="lt-LT" dirty="0"/>
              <a:t>Kelias į sėkmę visada tiesiamas</a:t>
            </a:r>
            <a:r>
              <a:rPr lang="en-US" dirty="0"/>
              <a:t>.”</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IE" sz="2200" b="1" i="0" dirty="0"/>
              <a:t>Lily Tomlin</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Student in robotics class testing vehicle on test track">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2883" r="12883"/>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77235325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Kaip </a:t>
            </a:r>
            <a:r>
              <a:rPr lang="en-GB" dirty="0" err="1"/>
              <a:t>parašyti</a:t>
            </a:r>
            <a:r>
              <a:rPr lang="en-GB" dirty="0"/>
              <a:t> paramos </a:t>
            </a:r>
            <a:r>
              <a:rPr lang="en-GB" dirty="0" err="1"/>
              <a:t>nevyriausybinei</a:t>
            </a:r>
            <a:r>
              <a:rPr lang="en-GB" dirty="0"/>
              <a:t> </a:t>
            </a:r>
            <a:r>
              <a:rPr lang="en-GB" dirty="0" err="1"/>
              <a:t>organizacijai</a:t>
            </a:r>
            <a:r>
              <a:rPr lang="en-GB" dirty="0"/>
              <a:t> </a:t>
            </a:r>
            <a:r>
              <a:rPr lang="en-GB" dirty="0" err="1"/>
              <a:t>pagrindimą</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2" y="1941413"/>
            <a:ext cx="10397575" cy="4154984"/>
          </a:xfrm>
          <a:prstGeom prst="rect">
            <a:avLst/>
          </a:prstGeom>
          <a:noFill/>
        </p:spPr>
        <p:txBody>
          <a:bodyPr wrap="square" rtlCol="0">
            <a:spAutoFit/>
          </a:bodyPr>
          <a:lstStyle/>
          <a:p>
            <a:pPr marL="342900" indent="-342900">
              <a:buClr>
                <a:schemeClr val="accent2"/>
              </a:buClr>
              <a:buBlip>
                <a:blip r:embed="rId3"/>
              </a:buBlip>
            </a:pPr>
            <a:r>
              <a:rPr lang="lt-LT" sz="2400" dirty="0">
                <a:solidFill>
                  <a:srgbClr val="000000"/>
                </a:solidFill>
              </a:rPr>
              <a:t>Būdami NVO, galite būti parengę keletą atvejų tyrimų, kad užfiksuotumėte savo projekto rezultatus arba atlikdami tyrimus tam tikra tema. </a:t>
            </a:r>
          </a:p>
          <a:p>
            <a:pPr marL="342900" indent="-342900">
              <a:buClr>
                <a:schemeClr val="accent2"/>
              </a:buClr>
              <a:buBlip>
                <a:blip r:embed="rId3"/>
              </a:buBlip>
            </a:pPr>
            <a:endParaRPr lang="lt-LT" sz="2400" dirty="0">
              <a:solidFill>
                <a:srgbClr val="000000"/>
              </a:solidFill>
            </a:endParaRPr>
          </a:p>
          <a:p>
            <a:pPr marL="342900" indent="-342900">
              <a:buClr>
                <a:schemeClr val="accent2"/>
              </a:buClr>
              <a:buBlip>
                <a:blip r:embed="rId3"/>
              </a:buBlip>
            </a:pPr>
            <a:r>
              <a:rPr lang="lt-LT" sz="2400" dirty="0">
                <a:solidFill>
                  <a:srgbClr val="000000"/>
                </a:solidFill>
              </a:rPr>
              <a:t>Atvejų analizės ne tik parodo jūsų organizacijos darbą, bet ir gali būti naudojamos siekiant gauti lėšų iš rėmėjų. </a:t>
            </a:r>
          </a:p>
          <a:p>
            <a:pPr marL="342900" indent="-342900">
              <a:buClr>
                <a:schemeClr val="accent2"/>
              </a:buClr>
              <a:buBlip>
                <a:blip r:embed="rId3"/>
              </a:buBlip>
            </a:pPr>
            <a:endParaRPr lang="lt-LT" sz="2400" dirty="0">
              <a:solidFill>
                <a:srgbClr val="000000"/>
              </a:solidFill>
            </a:endParaRPr>
          </a:p>
          <a:p>
            <a:pPr marL="342900" indent="-342900">
              <a:buClr>
                <a:schemeClr val="accent2"/>
              </a:buClr>
              <a:buBlip>
                <a:blip r:embed="rId3"/>
              </a:buBlip>
            </a:pPr>
            <a:r>
              <a:rPr lang="lt-LT" sz="2400" dirty="0">
                <a:solidFill>
                  <a:srgbClr val="000000"/>
                </a:solidFill>
              </a:rPr>
              <a:t>Kai atvejo tyrimai naudojami kaip lėšų pritraukimo priemonė, jie vadinami paramos atvejais.</a:t>
            </a:r>
          </a:p>
          <a:p>
            <a:pPr marL="342900" indent="-342900">
              <a:buClr>
                <a:schemeClr val="accent2"/>
              </a:buClr>
              <a:buBlip>
                <a:blip r:embed="rId3"/>
              </a:buBlip>
            </a:pPr>
            <a:endParaRPr kumimoji="0" lang="en-GB" sz="24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indent="-342900">
              <a:buClr>
                <a:schemeClr val="accent2"/>
              </a:buClr>
              <a:buBlip>
                <a:blip r:embed="rId3"/>
              </a:buBlip>
            </a:pP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Paskaitykite</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https://www.fundsforngos.org/featured-articles/how-to-write-a-case-for-support-for-your-ngo/</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endParaRPr lang="en-GB" sz="2400" dirty="0">
              <a:solidFill>
                <a:srgbClr val="000000"/>
              </a:solidFill>
            </a:endParaRPr>
          </a:p>
        </p:txBody>
      </p:sp>
    </p:spTree>
    <p:extLst>
      <p:ext uri="{BB962C8B-B14F-4D97-AF65-F5344CB8AC3E}">
        <p14:creationId xmlns:p14="http://schemas.microsoft.com/office/powerpoint/2010/main" val="206235095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Kaip </a:t>
            </a:r>
            <a:r>
              <a:rPr lang="en-GB" dirty="0" err="1"/>
              <a:t>parašyti</a:t>
            </a:r>
            <a:r>
              <a:rPr lang="en-GB" dirty="0"/>
              <a:t> paramos </a:t>
            </a:r>
            <a:r>
              <a:rPr lang="en-GB" dirty="0" err="1"/>
              <a:t>nevyriausybinei</a:t>
            </a:r>
            <a:r>
              <a:rPr lang="en-GB" dirty="0"/>
              <a:t> </a:t>
            </a:r>
            <a:r>
              <a:rPr lang="en-GB" dirty="0" err="1"/>
              <a:t>organizacijai</a:t>
            </a:r>
            <a:r>
              <a:rPr lang="en-GB" dirty="0"/>
              <a:t> </a:t>
            </a:r>
            <a:r>
              <a:rPr lang="en-GB" dirty="0" err="1"/>
              <a:t>pagrindimą</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910442"/>
            <a:ext cx="10397575" cy="461665"/>
          </a:xfrm>
          <a:prstGeom prst="rect">
            <a:avLst/>
          </a:prstGeom>
          <a:noFill/>
        </p:spPr>
        <p:txBody>
          <a:bodyPr wrap="square" rtlCol="0">
            <a:spAutoFit/>
          </a:bodyPr>
          <a:lstStyle/>
          <a:p>
            <a:pPr marL="342900" indent="-342900">
              <a:buClr>
                <a:schemeClr val="accent2"/>
              </a:buClr>
              <a:buBlip>
                <a:blip r:embed="rId3"/>
              </a:buBlip>
            </a:pPr>
            <a:r>
              <a:rPr lang="en-GB" sz="2400" b="1" dirty="0">
                <a:solidFill>
                  <a:schemeClr val="accent2"/>
                </a:solidFill>
              </a:rPr>
              <a:t>Paramos </a:t>
            </a:r>
            <a:r>
              <a:rPr lang="en-GB" sz="2400" b="1" dirty="0" err="1">
                <a:solidFill>
                  <a:schemeClr val="accent2"/>
                </a:solidFill>
              </a:rPr>
              <a:t>paraiškos</a:t>
            </a:r>
            <a:r>
              <a:rPr lang="en-GB" sz="2400" b="1" dirty="0">
                <a:solidFill>
                  <a:schemeClr val="accent2"/>
                </a:solidFill>
              </a:rPr>
              <a:t> </a:t>
            </a:r>
            <a:r>
              <a:rPr lang="en-GB" sz="2400" b="1" dirty="0" err="1">
                <a:solidFill>
                  <a:schemeClr val="accent2"/>
                </a:solidFill>
              </a:rPr>
              <a:t>rašymo</a:t>
            </a:r>
            <a:r>
              <a:rPr lang="en-GB" sz="2400" b="1" dirty="0">
                <a:solidFill>
                  <a:schemeClr val="accent2"/>
                </a:solidFill>
              </a:rPr>
              <a:t> </a:t>
            </a:r>
            <a:r>
              <a:rPr lang="en-GB" sz="2400" b="1" dirty="0" err="1">
                <a:solidFill>
                  <a:schemeClr val="accent2"/>
                </a:solidFill>
              </a:rPr>
              <a:t>etapai</a:t>
            </a:r>
            <a:r>
              <a:rPr lang="en-GB" sz="2400" b="1" dirty="0">
                <a:solidFill>
                  <a:schemeClr val="accent2"/>
                </a:solidFill>
              </a:rPr>
              <a:t>:</a:t>
            </a:r>
          </a:p>
        </p:txBody>
      </p:sp>
      <p:graphicFrame>
        <p:nvGraphicFramePr>
          <p:cNvPr id="3" name="Diagram 2">
            <a:extLst>
              <a:ext uri="{FF2B5EF4-FFF2-40B4-BE49-F238E27FC236}">
                <a16:creationId xmlns:a16="http://schemas.microsoft.com/office/drawing/2014/main" id="{07F938A9-C1AF-0EA6-5988-2EAE4E9F42C7}"/>
              </a:ext>
            </a:extLst>
          </p:cNvPr>
          <p:cNvGraphicFramePr/>
          <p:nvPr>
            <p:extLst>
              <p:ext uri="{D42A27DB-BD31-4B8C-83A1-F6EECF244321}">
                <p14:modId xmlns:p14="http://schemas.microsoft.com/office/powerpoint/2010/main" val="2429710062"/>
              </p:ext>
            </p:extLst>
          </p:nvPr>
        </p:nvGraphicFramePr>
        <p:xfrm>
          <a:off x="897211" y="2061882"/>
          <a:ext cx="10496407" cy="42397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2077593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Kaip </a:t>
            </a:r>
            <a:r>
              <a:rPr lang="en-GB" dirty="0" err="1"/>
              <a:t>parašyti</a:t>
            </a:r>
            <a:r>
              <a:rPr lang="en-GB" dirty="0"/>
              <a:t> paramos </a:t>
            </a:r>
            <a:r>
              <a:rPr lang="en-GB" dirty="0" err="1"/>
              <a:t>nevyriausybinei</a:t>
            </a:r>
            <a:r>
              <a:rPr lang="en-GB" dirty="0"/>
              <a:t> </a:t>
            </a:r>
            <a:r>
              <a:rPr lang="en-GB" dirty="0" err="1"/>
              <a:t>organizacijai</a:t>
            </a:r>
            <a:r>
              <a:rPr lang="en-GB" dirty="0"/>
              <a:t> </a:t>
            </a:r>
            <a:r>
              <a:rPr lang="en-GB" dirty="0" err="1"/>
              <a:t>pagrindimą</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978317"/>
            <a:ext cx="10397575" cy="3416320"/>
          </a:xfrm>
          <a:prstGeom prst="rect">
            <a:avLst/>
          </a:prstGeom>
          <a:noFill/>
        </p:spPr>
        <p:txBody>
          <a:bodyPr wrap="square" rtlCol="0">
            <a:spAutoFit/>
          </a:bodyPr>
          <a:lstStyle/>
          <a:p>
            <a:pPr marL="342900" indent="-342900">
              <a:buClr>
                <a:schemeClr val="accent2"/>
              </a:buClr>
              <a:buBlip>
                <a:blip r:embed="rId3"/>
              </a:buBlip>
            </a:pPr>
            <a:r>
              <a:rPr lang="en-GB" sz="2400" b="1" dirty="0" err="1">
                <a:solidFill>
                  <a:schemeClr val="accent2"/>
                </a:solidFill>
              </a:rPr>
              <a:t>Norint</a:t>
            </a:r>
            <a:r>
              <a:rPr lang="en-GB" sz="2400" b="1" dirty="0">
                <a:solidFill>
                  <a:schemeClr val="accent2"/>
                </a:solidFill>
              </a:rPr>
              <a:t> </a:t>
            </a:r>
            <a:r>
              <a:rPr lang="en-GB" sz="2400" b="1" dirty="0" err="1">
                <a:solidFill>
                  <a:schemeClr val="accent2"/>
                </a:solidFill>
              </a:rPr>
              <a:t>parašyti</a:t>
            </a:r>
            <a:r>
              <a:rPr lang="en-GB" sz="2400" b="1" dirty="0">
                <a:solidFill>
                  <a:schemeClr val="accent2"/>
                </a:solidFill>
              </a:rPr>
              <a:t> </a:t>
            </a:r>
            <a:r>
              <a:rPr lang="en-GB" sz="2400" b="1" dirty="0" err="1">
                <a:solidFill>
                  <a:schemeClr val="accent2"/>
                </a:solidFill>
              </a:rPr>
              <a:t>tvirtą</a:t>
            </a:r>
            <a:r>
              <a:rPr lang="en-GB" sz="2400" b="1" dirty="0">
                <a:solidFill>
                  <a:schemeClr val="accent2"/>
                </a:solidFill>
              </a:rPr>
              <a:t> </a:t>
            </a:r>
            <a:r>
              <a:rPr lang="en-GB" sz="2400" b="1" dirty="0" err="1">
                <a:solidFill>
                  <a:schemeClr val="accent2"/>
                </a:solidFill>
              </a:rPr>
              <a:t>argumentaciją</a:t>
            </a:r>
            <a:r>
              <a:rPr lang="en-GB" sz="2400" b="1" dirty="0">
                <a:solidFill>
                  <a:schemeClr val="accent2"/>
                </a:solidFill>
              </a:rPr>
              <a:t>...</a:t>
            </a:r>
          </a:p>
          <a:p>
            <a:pPr marL="342900" indent="-342900">
              <a:buClr>
                <a:schemeClr val="accent2"/>
              </a:buClr>
              <a:buBlip>
                <a:blip r:embed="rId3"/>
              </a:buBlip>
            </a:pPr>
            <a:endParaRPr lang="en-GB" sz="2400" b="1" dirty="0">
              <a:solidFill>
                <a:schemeClr val="accent2"/>
              </a:solidFill>
            </a:endParaRPr>
          </a:p>
          <a:p>
            <a:pPr marL="342900" indent="-342900">
              <a:buClr>
                <a:schemeClr val="accent2"/>
              </a:buClr>
              <a:buFont typeface="Arial" panose="020B0604020202020204" pitchFamily="34" charset="0"/>
              <a:buChar char="•"/>
            </a:pPr>
            <a:r>
              <a:rPr lang="lt-LT" sz="2400" dirty="0">
                <a:solidFill>
                  <a:srgbClr val="000000"/>
                </a:solidFill>
              </a:rPr>
              <a:t>Vartokite emocinę kalbą</a:t>
            </a:r>
          </a:p>
          <a:p>
            <a:pPr marL="342900" indent="-342900">
              <a:buClr>
                <a:schemeClr val="accent2"/>
              </a:buClr>
              <a:buFont typeface="Arial" panose="020B0604020202020204" pitchFamily="34" charset="0"/>
              <a:buChar char="•"/>
            </a:pPr>
            <a:endParaRPr lang="lt-LT" sz="2400" dirty="0">
              <a:solidFill>
                <a:srgbClr val="000000"/>
              </a:solidFill>
            </a:endParaRPr>
          </a:p>
          <a:p>
            <a:pPr marL="342900" indent="-342900">
              <a:buClr>
                <a:schemeClr val="accent2"/>
              </a:buClr>
              <a:buFont typeface="Arial" panose="020B0604020202020204" pitchFamily="34" charset="0"/>
              <a:buChar char="•"/>
            </a:pPr>
            <a:r>
              <a:rPr lang="lt-LT" sz="2400" dirty="0">
                <a:solidFill>
                  <a:srgbClr val="000000"/>
                </a:solidFill>
              </a:rPr>
              <a:t>Naudokite tikslius duomenis ir faktus</a:t>
            </a:r>
          </a:p>
          <a:p>
            <a:pPr marL="342900" indent="-342900">
              <a:buClr>
                <a:schemeClr val="accent2"/>
              </a:buClr>
              <a:buFont typeface="Arial" panose="020B0604020202020204" pitchFamily="34" charset="0"/>
              <a:buChar char="•"/>
            </a:pPr>
            <a:endParaRPr lang="lt-LT" sz="2400" dirty="0">
              <a:solidFill>
                <a:srgbClr val="000000"/>
              </a:solidFill>
            </a:endParaRPr>
          </a:p>
          <a:p>
            <a:pPr marL="342900" indent="-342900">
              <a:buClr>
                <a:schemeClr val="accent2"/>
              </a:buClr>
              <a:buFont typeface="Arial" panose="020B0604020202020204" pitchFamily="34" charset="0"/>
              <a:buChar char="•"/>
            </a:pPr>
            <a:r>
              <a:rPr lang="lt-LT" sz="2400" dirty="0">
                <a:solidFill>
                  <a:srgbClr val="000000"/>
                </a:solidFill>
              </a:rPr>
              <a:t>Suderinkite savo tikslus su paramos teikėjo tikslais</a:t>
            </a:r>
          </a:p>
          <a:p>
            <a:pPr marL="342900" indent="-342900">
              <a:buClr>
                <a:schemeClr val="accent2"/>
              </a:buClr>
              <a:buFont typeface="Arial" panose="020B0604020202020204" pitchFamily="34" charset="0"/>
              <a:buChar char="•"/>
            </a:pPr>
            <a:endParaRPr lang="lt-LT" sz="2400" dirty="0">
              <a:solidFill>
                <a:srgbClr val="000000"/>
              </a:solidFill>
            </a:endParaRPr>
          </a:p>
          <a:p>
            <a:pPr marL="342900" indent="-342900">
              <a:buClr>
                <a:schemeClr val="accent2"/>
              </a:buClr>
              <a:buFont typeface="Arial" panose="020B0604020202020204" pitchFamily="34" charset="0"/>
              <a:buChar char="•"/>
            </a:pPr>
            <a:r>
              <a:rPr lang="lt-LT" sz="2400" dirty="0">
                <a:solidFill>
                  <a:srgbClr val="000000"/>
                </a:solidFill>
              </a:rPr>
              <a:t>Naudokite paveikslėlius ir grafinius vaizdus</a:t>
            </a:r>
            <a:endParaRPr lang="en-GB" sz="2400" dirty="0">
              <a:solidFill>
                <a:srgbClr val="000000"/>
              </a:solidFill>
            </a:endParaRPr>
          </a:p>
        </p:txBody>
      </p:sp>
    </p:spTree>
    <p:extLst>
      <p:ext uri="{BB962C8B-B14F-4D97-AF65-F5344CB8AC3E}">
        <p14:creationId xmlns:p14="http://schemas.microsoft.com/office/powerpoint/2010/main" val="202919582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Kaip </a:t>
            </a:r>
            <a:r>
              <a:rPr lang="en-GB" dirty="0" err="1"/>
              <a:t>parašyti</a:t>
            </a:r>
            <a:r>
              <a:rPr lang="en-GB" dirty="0"/>
              <a:t> paramos </a:t>
            </a:r>
            <a:r>
              <a:rPr lang="en-GB" dirty="0" err="1"/>
              <a:t>nevyriausybinei</a:t>
            </a:r>
            <a:r>
              <a:rPr lang="en-GB" dirty="0"/>
              <a:t> </a:t>
            </a:r>
            <a:r>
              <a:rPr lang="en-GB" dirty="0" err="1"/>
              <a:t>organizacijai</a:t>
            </a:r>
            <a:r>
              <a:rPr lang="en-GB" dirty="0"/>
              <a:t> </a:t>
            </a:r>
            <a:r>
              <a:rPr lang="en-GB" dirty="0" err="1"/>
              <a:t>pagrindimą</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941413"/>
            <a:ext cx="10397575" cy="4154984"/>
          </a:xfrm>
          <a:prstGeom prst="rect">
            <a:avLst/>
          </a:prstGeom>
          <a:noFill/>
        </p:spPr>
        <p:txBody>
          <a:bodyPr wrap="square" rtlCol="0">
            <a:spAutoFit/>
          </a:bodyPr>
          <a:lstStyle/>
          <a:p>
            <a:pPr marL="342900" indent="-342900">
              <a:buClr>
                <a:schemeClr val="accent2"/>
              </a:buClr>
              <a:buBlip>
                <a:blip r:embed="rId3"/>
              </a:buBlip>
            </a:pPr>
            <a:r>
              <a:rPr lang="en-GB" sz="2400" b="1" dirty="0">
                <a:solidFill>
                  <a:schemeClr val="accent2"/>
                </a:solidFill>
              </a:rPr>
              <a:t>Paramos </a:t>
            </a:r>
            <a:r>
              <a:rPr lang="en-GB" sz="2400" b="1" dirty="0" err="1">
                <a:solidFill>
                  <a:schemeClr val="accent2"/>
                </a:solidFill>
              </a:rPr>
              <a:t>paraiška</a:t>
            </a:r>
            <a:r>
              <a:rPr lang="en-GB" sz="2400" b="1" dirty="0">
                <a:solidFill>
                  <a:schemeClr val="accent2"/>
                </a:solidFill>
              </a:rPr>
              <a:t>…</a:t>
            </a:r>
          </a:p>
          <a:p>
            <a:pPr marL="342900" indent="-342900">
              <a:buClr>
                <a:schemeClr val="accent2"/>
              </a:buClr>
              <a:buBlip>
                <a:blip r:embed="rId3"/>
              </a:buBlip>
            </a:pPr>
            <a:endParaRPr lang="en-GB" sz="2400" b="1" dirty="0">
              <a:solidFill>
                <a:schemeClr val="accent2"/>
              </a:solidFill>
            </a:endParaRPr>
          </a:p>
          <a:p>
            <a:pPr marL="342900" indent="-342900">
              <a:buClr>
                <a:schemeClr val="accent2"/>
              </a:buClr>
              <a:buFont typeface="Arial" panose="020B0604020202020204" pitchFamily="34" charset="0"/>
              <a:buChar char="•"/>
            </a:pPr>
            <a:r>
              <a:rPr lang="lt-LT" sz="2400" dirty="0">
                <a:solidFill>
                  <a:srgbClr val="000000"/>
                </a:solidFill>
              </a:rPr>
              <a:t>Turėtų būti patraukli</a:t>
            </a:r>
          </a:p>
          <a:p>
            <a:pPr marL="342900" indent="-342900">
              <a:buClr>
                <a:schemeClr val="accent2"/>
              </a:buClr>
              <a:buFont typeface="Arial" panose="020B0604020202020204" pitchFamily="34" charset="0"/>
              <a:buChar char="•"/>
            </a:pPr>
            <a:endParaRPr lang="lt-LT" sz="2400" dirty="0">
              <a:solidFill>
                <a:srgbClr val="000000"/>
              </a:solidFill>
            </a:endParaRPr>
          </a:p>
          <a:p>
            <a:pPr marL="342900" indent="-342900">
              <a:buClr>
                <a:schemeClr val="accent2"/>
              </a:buClr>
              <a:buFont typeface="Arial" panose="020B0604020202020204" pitchFamily="34" charset="0"/>
              <a:buChar char="•"/>
            </a:pPr>
            <a:r>
              <a:rPr lang="lt-LT" sz="2400" dirty="0">
                <a:solidFill>
                  <a:srgbClr val="000000"/>
                </a:solidFill>
              </a:rPr>
              <a:t>Turėtų būti orientuota į rėmėją</a:t>
            </a:r>
          </a:p>
          <a:p>
            <a:pPr marL="342900" indent="-342900">
              <a:buClr>
                <a:schemeClr val="accent2"/>
              </a:buClr>
              <a:buFont typeface="Arial" panose="020B0604020202020204" pitchFamily="34" charset="0"/>
              <a:buChar char="•"/>
            </a:pPr>
            <a:endParaRPr lang="lt-LT" sz="2400" dirty="0">
              <a:solidFill>
                <a:srgbClr val="000000"/>
              </a:solidFill>
            </a:endParaRPr>
          </a:p>
          <a:p>
            <a:pPr marL="342900" indent="-342900">
              <a:buClr>
                <a:schemeClr val="accent2"/>
              </a:buClr>
              <a:buFont typeface="Arial" panose="020B0604020202020204" pitchFamily="34" charset="0"/>
              <a:buChar char="•"/>
            </a:pPr>
            <a:r>
              <a:rPr lang="lt-LT" sz="2400" dirty="0">
                <a:solidFill>
                  <a:srgbClr val="000000"/>
                </a:solidFill>
              </a:rPr>
              <a:t>Aiškiai iliustruoti jūsų finansavimo reikalavimus</a:t>
            </a:r>
          </a:p>
          <a:p>
            <a:pPr marL="342900" indent="-342900">
              <a:buClr>
                <a:schemeClr val="accent2"/>
              </a:buClr>
              <a:buFont typeface="Arial" panose="020B0604020202020204" pitchFamily="34" charset="0"/>
              <a:buChar char="•"/>
            </a:pPr>
            <a:endParaRPr lang="lt-LT" sz="2400" dirty="0">
              <a:solidFill>
                <a:srgbClr val="000000"/>
              </a:solidFill>
            </a:endParaRPr>
          </a:p>
          <a:p>
            <a:pPr marL="342900" indent="-342900">
              <a:buClr>
                <a:schemeClr val="accent2"/>
              </a:buClr>
              <a:buFont typeface="Arial" panose="020B0604020202020204" pitchFamily="34" charset="0"/>
              <a:buChar char="•"/>
            </a:pPr>
            <a:r>
              <a:rPr lang="lt-LT" sz="2400" dirty="0">
                <a:solidFill>
                  <a:srgbClr val="000000"/>
                </a:solidFill>
              </a:rPr>
              <a:t>Turėtų parodyti jūsų pasiekimus</a:t>
            </a:r>
          </a:p>
          <a:p>
            <a:pPr marL="342900" indent="-342900">
              <a:buClr>
                <a:schemeClr val="accent2"/>
              </a:buClr>
              <a:buFont typeface="Arial" panose="020B0604020202020204" pitchFamily="34" charset="0"/>
              <a:buChar char="•"/>
            </a:pPr>
            <a:endParaRPr lang="lt-LT" sz="2400" dirty="0">
              <a:solidFill>
                <a:srgbClr val="000000"/>
              </a:solidFill>
            </a:endParaRPr>
          </a:p>
          <a:p>
            <a:pPr marL="342900" indent="-342900">
              <a:buClr>
                <a:schemeClr val="accent2"/>
              </a:buClr>
              <a:buFont typeface="Arial" panose="020B0604020202020204" pitchFamily="34" charset="0"/>
              <a:buChar char="•"/>
            </a:pPr>
            <a:r>
              <a:rPr lang="lt-LT" sz="2400" dirty="0">
                <a:solidFill>
                  <a:srgbClr val="000000"/>
                </a:solidFill>
              </a:rPr>
              <a:t>Turėtų įtikinti rėmėjus bendradarbiauti su jūsų organizacija</a:t>
            </a:r>
            <a:endParaRPr lang="en-GB" sz="2400" dirty="0">
              <a:solidFill>
                <a:srgbClr val="000000"/>
              </a:solidFill>
            </a:endParaRPr>
          </a:p>
        </p:txBody>
      </p:sp>
    </p:spTree>
    <p:extLst>
      <p:ext uri="{BB962C8B-B14F-4D97-AF65-F5344CB8AC3E}">
        <p14:creationId xmlns:p14="http://schemas.microsoft.com/office/powerpoint/2010/main" val="187307990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Kaip </a:t>
            </a:r>
            <a:r>
              <a:rPr lang="en-GB" dirty="0" err="1"/>
              <a:t>parašyti</a:t>
            </a:r>
            <a:r>
              <a:rPr lang="en-GB" dirty="0"/>
              <a:t> paramos </a:t>
            </a:r>
            <a:r>
              <a:rPr lang="en-GB" dirty="0" err="1"/>
              <a:t>nevyriausybinei</a:t>
            </a:r>
            <a:r>
              <a:rPr lang="en-GB" dirty="0"/>
              <a:t> </a:t>
            </a:r>
            <a:r>
              <a:rPr lang="en-GB" dirty="0" err="1"/>
              <a:t>organizacijai</a:t>
            </a:r>
            <a:r>
              <a:rPr lang="en-GB" dirty="0"/>
              <a:t> </a:t>
            </a:r>
            <a:r>
              <a:rPr lang="en-GB" dirty="0" err="1"/>
              <a:t>pagrindimą</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818403"/>
            <a:ext cx="10397575" cy="461665"/>
          </a:xfrm>
          <a:prstGeom prst="rect">
            <a:avLst/>
          </a:prstGeom>
          <a:noFill/>
        </p:spPr>
        <p:txBody>
          <a:bodyPr wrap="square" rtlCol="0">
            <a:spAutoFit/>
          </a:bodyPr>
          <a:lstStyle/>
          <a:p>
            <a:pPr marL="342900" indent="-342900">
              <a:buClr>
                <a:schemeClr val="accent2"/>
              </a:buClr>
              <a:buBlip>
                <a:blip r:embed="rId3"/>
              </a:buBlip>
            </a:pPr>
            <a:r>
              <a:rPr lang="en-GB" sz="2400" b="1" dirty="0" err="1">
                <a:solidFill>
                  <a:schemeClr val="accent2"/>
                </a:solidFill>
              </a:rPr>
              <a:t>Ką</a:t>
            </a:r>
            <a:r>
              <a:rPr lang="en-GB" sz="2400" b="1" dirty="0">
                <a:solidFill>
                  <a:schemeClr val="accent2"/>
                </a:solidFill>
              </a:rPr>
              <a:t> </a:t>
            </a:r>
            <a:r>
              <a:rPr lang="en-GB" sz="2400" b="1" dirty="0" err="1">
                <a:solidFill>
                  <a:schemeClr val="accent2"/>
                </a:solidFill>
              </a:rPr>
              <a:t>įtraukti</a:t>
            </a:r>
            <a:r>
              <a:rPr lang="en-GB" sz="2400" b="1" dirty="0">
                <a:solidFill>
                  <a:schemeClr val="accent2"/>
                </a:solidFill>
              </a:rPr>
              <a:t> </a:t>
            </a:r>
            <a:r>
              <a:rPr lang="en-GB" sz="2400" b="1" dirty="0" err="1">
                <a:solidFill>
                  <a:schemeClr val="accent2"/>
                </a:solidFill>
              </a:rPr>
              <a:t>į</a:t>
            </a:r>
            <a:r>
              <a:rPr lang="en-GB" sz="2400" b="1" dirty="0">
                <a:solidFill>
                  <a:schemeClr val="accent2"/>
                </a:solidFill>
              </a:rPr>
              <a:t> paramos </a:t>
            </a:r>
            <a:r>
              <a:rPr lang="en-GB" sz="2400" b="1" dirty="0" err="1">
                <a:solidFill>
                  <a:schemeClr val="accent2"/>
                </a:solidFill>
              </a:rPr>
              <a:t>paraišką</a:t>
            </a:r>
            <a:endParaRPr lang="en-GB" sz="2400" b="1" dirty="0">
              <a:solidFill>
                <a:schemeClr val="accent2"/>
              </a:solidFill>
            </a:endParaRPr>
          </a:p>
        </p:txBody>
      </p:sp>
      <p:graphicFrame>
        <p:nvGraphicFramePr>
          <p:cNvPr id="3" name="Diagram 2">
            <a:extLst>
              <a:ext uri="{FF2B5EF4-FFF2-40B4-BE49-F238E27FC236}">
                <a16:creationId xmlns:a16="http://schemas.microsoft.com/office/drawing/2014/main" id="{32C92E65-03F1-0176-41B0-DF515A8196C8}"/>
              </a:ext>
            </a:extLst>
          </p:cNvPr>
          <p:cNvGraphicFramePr/>
          <p:nvPr>
            <p:extLst>
              <p:ext uri="{D42A27DB-BD31-4B8C-83A1-F6EECF244321}">
                <p14:modId xmlns:p14="http://schemas.microsoft.com/office/powerpoint/2010/main" val="3208060249"/>
              </p:ext>
            </p:extLst>
          </p:nvPr>
        </p:nvGraphicFramePr>
        <p:xfrm>
          <a:off x="897211" y="2514600"/>
          <a:ext cx="10496407" cy="31783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9238525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Kaip </a:t>
            </a:r>
            <a:r>
              <a:rPr lang="en-GB" dirty="0" err="1"/>
              <a:t>parašyti</a:t>
            </a:r>
            <a:r>
              <a:rPr lang="en-GB" dirty="0"/>
              <a:t> paramos </a:t>
            </a:r>
            <a:r>
              <a:rPr lang="en-GB" dirty="0" err="1"/>
              <a:t>nevyriausybinei</a:t>
            </a:r>
            <a:r>
              <a:rPr lang="en-GB" dirty="0"/>
              <a:t> </a:t>
            </a:r>
            <a:r>
              <a:rPr lang="en-GB" dirty="0" err="1"/>
              <a:t>organizacijai</a:t>
            </a:r>
            <a:r>
              <a:rPr lang="en-GB" dirty="0"/>
              <a:t> </a:t>
            </a:r>
            <a:r>
              <a:rPr lang="en-GB" dirty="0" err="1"/>
              <a:t>pagrindimą</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4" y="1814702"/>
            <a:ext cx="10397575" cy="461665"/>
          </a:xfrm>
          <a:prstGeom prst="rect">
            <a:avLst/>
          </a:prstGeom>
          <a:noFill/>
        </p:spPr>
        <p:txBody>
          <a:bodyPr wrap="square" rtlCol="0">
            <a:spAutoFit/>
          </a:bodyPr>
          <a:lstStyle/>
          <a:p>
            <a:pPr marL="342900" indent="-342900">
              <a:buClr>
                <a:schemeClr val="accent2"/>
              </a:buClr>
              <a:buBlip>
                <a:blip r:embed="rId3"/>
              </a:buBlip>
            </a:pPr>
            <a:r>
              <a:rPr lang="en-GB" sz="2400" b="1" dirty="0" err="1">
                <a:solidFill>
                  <a:schemeClr val="accent2"/>
                </a:solidFill>
              </a:rPr>
              <a:t>Ką</a:t>
            </a:r>
            <a:r>
              <a:rPr lang="en-GB" sz="2400" b="1" dirty="0">
                <a:solidFill>
                  <a:schemeClr val="accent2"/>
                </a:solidFill>
              </a:rPr>
              <a:t> </a:t>
            </a:r>
            <a:r>
              <a:rPr lang="en-GB" sz="2400" b="1" dirty="0" err="1">
                <a:solidFill>
                  <a:schemeClr val="accent2"/>
                </a:solidFill>
              </a:rPr>
              <a:t>įtraukti</a:t>
            </a:r>
            <a:r>
              <a:rPr lang="en-GB" sz="2400" b="1" dirty="0">
                <a:solidFill>
                  <a:schemeClr val="accent2"/>
                </a:solidFill>
              </a:rPr>
              <a:t> </a:t>
            </a:r>
            <a:r>
              <a:rPr lang="en-GB" sz="2400" b="1" dirty="0" err="1">
                <a:solidFill>
                  <a:schemeClr val="accent2"/>
                </a:solidFill>
              </a:rPr>
              <a:t>į</a:t>
            </a:r>
            <a:r>
              <a:rPr lang="en-GB" sz="2400" b="1" dirty="0">
                <a:solidFill>
                  <a:schemeClr val="accent2"/>
                </a:solidFill>
              </a:rPr>
              <a:t> paramos </a:t>
            </a:r>
            <a:r>
              <a:rPr lang="en-GB" sz="2400" b="1" dirty="0" err="1">
                <a:solidFill>
                  <a:schemeClr val="accent2"/>
                </a:solidFill>
              </a:rPr>
              <a:t>paraišką</a:t>
            </a:r>
            <a:r>
              <a:rPr lang="en-GB" sz="2400" b="1" dirty="0">
                <a:solidFill>
                  <a:schemeClr val="accent2"/>
                </a:solidFill>
              </a:rPr>
              <a:t> (</a:t>
            </a:r>
            <a:r>
              <a:rPr lang="en-GB" sz="2400" b="1" dirty="0" err="1">
                <a:solidFill>
                  <a:schemeClr val="accent2"/>
                </a:solidFill>
              </a:rPr>
              <a:t>tęsinys</a:t>
            </a:r>
            <a:r>
              <a:rPr lang="en-GB" sz="2400" b="1" dirty="0">
                <a:solidFill>
                  <a:schemeClr val="accent2"/>
                </a:solidFill>
              </a:rPr>
              <a:t>)</a:t>
            </a:r>
          </a:p>
        </p:txBody>
      </p:sp>
      <p:graphicFrame>
        <p:nvGraphicFramePr>
          <p:cNvPr id="3" name="Diagram 2">
            <a:extLst>
              <a:ext uri="{FF2B5EF4-FFF2-40B4-BE49-F238E27FC236}">
                <a16:creationId xmlns:a16="http://schemas.microsoft.com/office/drawing/2014/main" id="{32C92E65-03F1-0176-41B0-DF515A8196C8}"/>
              </a:ext>
            </a:extLst>
          </p:cNvPr>
          <p:cNvGraphicFramePr/>
          <p:nvPr>
            <p:extLst>
              <p:ext uri="{D42A27DB-BD31-4B8C-83A1-F6EECF244321}">
                <p14:modId xmlns:p14="http://schemas.microsoft.com/office/powerpoint/2010/main" val="215752175"/>
              </p:ext>
            </p:extLst>
          </p:nvPr>
        </p:nvGraphicFramePr>
        <p:xfrm>
          <a:off x="897211" y="2045535"/>
          <a:ext cx="10496407" cy="31175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9867043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Kaip </a:t>
            </a:r>
            <a:r>
              <a:rPr lang="en-GB" dirty="0" err="1"/>
              <a:t>parašyti</a:t>
            </a:r>
            <a:r>
              <a:rPr lang="en-GB" dirty="0"/>
              <a:t> paramos </a:t>
            </a:r>
            <a:r>
              <a:rPr lang="en-GB" dirty="0" err="1"/>
              <a:t>nevyriausybinei</a:t>
            </a:r>
            <a:r>
              <a:rPr lang="en-GB" dirty="0"/>
              <a:t> </a:t>
            </a:r>
            <a:r>
              <a:rPr lang="en-GB" dirty="0" err="1"/>
              <a:t>organizacijai</a:t>
            </a:r>
            <a:r>
              <a:rPr lang="en-GB" dirty="0"/>
              <a:t> </a:t>
            </a:r>
            <a:r>
              <a:rPr lang="en-GB" dirty="0" err="1"/>
              <a:t>pagrindimą</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888670"/>
            <a:ext cx="10397575" cy="3416320"/>
          </a:xfrm>
          <a:prstGeom prst="rect">
            <a:avLst/>
          </a:prstGeom>
          <a:noFill/>
        </p:spPr>
        <p:txBody>
          <a:bodyPr wrap="square" rtlCol="0">
            <a:spAutoFit/>
          </a:bodyPr>
          <a:lstStyle/>
          <a:p>
            <a:pPr marL="342900" indent="-342900">
              <a:buClr>
                <a:schemeClr val="accent2"/>
              </a:buClr>
              <a:buBlip>
                <a:blip r:embed="rId3"/>
              </a:buBlip>
            </a:pPr>
            <a:r>
              <a:rPr lang="en-GB" sz="2400" b="1" dirty="0" err="1">
                <a:solidFill>
                  <a:schemeClr val="accent2"/>
                </a:solidFill>
              </a:rPr>
              <a:t>Idealus</a:t>
            </a:r>
            <a:r>
              <a:rPr lang="en-GB" sz="2400" b="1" dirty="0">
                <a:solidFill>
                  <a:schemeClr val="accent2"/>
                </a:solidFill>
              </a:rPr>
              <a:t> </a:t>
            </a:r>
            <a:r>
              <a:rPr lang="en-GB" sz="2400" b="1" dirty="0" err="1">
                <a:solidFill>
                  <a:schemeClr val="accent2"/>
                </a:solidFill>
              </a:rPr>
              <a:t>paraiškos</a:t>
            </a:r>
            <a:r>
              <a:rPr lang="en-GB" sz="2400" b="1" dirty="0">
                <a:solidFill>
                  <a:schemeClr val="accent2"/>
                </a:solidFill>
              </a:rPr>
              <a:t> </a:t>
            </a:r>
            <a:r>
              <a:rPr lang="en-GB" sz="2400" b="1" dirty="0" err="1">
                <a:solidFill>
                  <a:schemeClr val="accent2"/>
                </a:solidFill>
              </a:rPr>
              <a:t>aprašymo</a:t>
            </a:r>
            <a:r>
              <a:rPr lang="en-GB" sz="2400" b="1" dirty="0">
                <a:solidFill>
                  <a:schemeClr val="accent2"/>
                </a:solidFill>
              </a:rPr>
              <a:t> </a:t>
            </a:r>
            <a:r>
              <a:rPr lang="en-GB" sz="2400" b="1" dirty="0" err="1">
                <a:solidFill>
                  <a:schemeClr val="accent2"/>
                </a:solidFill>
              </a:rPr>
              <a:t>ilgis</a:t>
            </a:r>
            <a:endParaRPr lang="en-GB" sz="2400" b="1" dirty="0">
              <a:solidFill>
                <a:schemeClr val="accent2"/>
              </a:solidFill>
            </a:endParaRPr>
          </a:p>
          <a:p>
            <a:pPr marL="342900" indent="-342900">
              <a:buClr>
                <a:schemeClr val="accent2"/>
              </a:buClr>
              <a:buBlip>
                <a:blip r:embed="rId3"/>
              </a:buBlip>
            </a:pPr>
            <a:endParaRPr lang="en-GB" sz="2400" b="1" dirty="0">
              <a:solidFill>
                <a:schemeClr val="accent2"/>
              </a:solidFill>
            </a:endParaRPr>
          </a:p>
          <a:p>
            <a:pPr marL="342900" indent="-342900">
              <a:buClr>
                <a:schemeClr val="accent2"/>
              </a:buClr>
              <a:buFont typeface="Arial" panose="020B0604020202020204" pitchFamily="34" charset="0"/>
              <a:buChar char="•"/>
            </a:pPr>
            <a:r>
              <a:rPr lang="lt-LT" sz="2400" dirty="0">
                <a:solidFill>
                  <a:srgbClr val="000000"/>
                </a:solidFill>
              </a:rPr>
              <a:t>Priklausomai nuo jūsų rašto, jūsų bylos aprašymo apimtis turėtų būti nuo 4 iki 8 puslapių. Tai sakydami, nesijaudinkite, jei jūsų bylos aprašas yra ilgesnis nei 8 puslapiai. </a:t>
            </a:r>
          </a:p>
          <a:p>
            <a:pPr marL="342900" indent="-342900">
              <a:buClr>
                <a:schemeClr val="accent2"/>
              </a:buClr>
              <a:buFont typeface="Arial" panose="020B0604020202020204" pitchFamily="34" charset="0"/>
              <a:buChar char="•"/>
            </a:pPr>
            <a:endParaRPr lang="lt-LT" sz="2400" dirty="0">
              <a:solidFill>
                <a:srgbClr val="000000"/>
              </a:solidFill>
            </a:endParaRPr>
          </a:p>
          <a:p>
            <a:pPr marL="342900" indent="-342900">
              <a:buClr>
                <a:schemeClr val="accent2"/>
              </a:buClr>
              <a:buFont typeface="Arial" panose="020B0604020202020204" pitchFamily="34" charset="0"/>
              <a:buChar char="•"/>
            </a:pPr>
            <a:r>
              <a:rPr lang="lt-LT" sz="2400" dirty="0">
                <a:solidFill>
                  <a:srgbClr val="000000"/>
                </a:solidFill>
              </a:rPr>
              <a:t>Tačiau turėtumėte užtikrinti, kad atvejo aprašas būtų ne trumpesnis nei 4 puslapiai, nes trumpesnis atvejo aprašas negalės išsamiai papasakoti donorui apie jūsų organizaciją.</a:t>
            </a:r>
            <a:endParaRPr lang="en-GB" sz="2400" dirty="0">
              <a:solidFill>
                <a:schemeClr val="accent2"/>
              </a:solidFill>
            </a:endParaRPr>
          </a:p>
        </p:txBody>
      </p:sp>
    </p:spTree>
    <p:extLst>
      <p:ext uri="{BB962C8B-B14F-4D97-AF65-F5344CB8AC3E}">
        <p14:creationId xmlns:p14="http://schemas.microsoft.com/office/powerpoint/2010/main" val="370287938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err="1"/>
              <a:t>Veikla</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D9390"/>
              </a:buClr>
              <a:buSzTx/>
              <a:buBlip>
                <a:blip r:embed="rId3"/>
              </a:buBlip>
              <a:tabLst/>
              <a:defRPr/>
            </a:pP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Sukurkite</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savo</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organizacijos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paramos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pagrindimą</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kumimoji="0" lang="en-GB" sz="2400" b="0" i="0" u="none" strike="noStrike" kern="1200" cap="none" spc="0" normalizeH="0" baseline="0" noProof="0" dirty="0">
              <a:ln>
                <a:noFill/>
              </a:ln>
              <a:solidFill>
                <a:srgbClr val="0D939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7109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E30AFF-C6AD-2AE6-A36A-21916FC5129F}"/>
              </a:ext>
            </a:extLst>
          </p:cNvPr>
          <p:cNvSpPr>
            <a:spLocks noGrp="1"/>
          </p:cNvSpPr>
          <p:nvPr>
            <p:ph type="body" sz="quarter" idx="18"/>
          </p:nvPr>
        </p:nvSpPr>
        <p:spPr/>
        <p:txBody>
          <a:bodyPr/>
          <a:lstStyle/>
          <a:p>
            <a:pPr marL="342900" marR="0" lvl="0" indent="-342900" algn="l" defTabSz="914400" rtl="0" eaLnBrk="1" fontAlgn="base" latinLnBrk="0" hangingPunct="1">
              <a:lnSpc>
                <a:spcPct val="120000"/>
              </a:lnSpc>
              <a:spcBef>
                <a:spcPts val="0"/>
              </a:spcBef>
              <a:spcAft>
                <a:spcPts val="0"/>
              </a:spcAft>
              <a:buClr>
                <a:schemeClr val="accent2"/>
              </a:buClr>
              <a:buSzTx/>
              <a:buFont typeface="Arial" panose="020B0604020202020204" pitchFamily="34" charset="0"/>
              <a:buChar char="•"/>
              <a:tabLst>
                <a:tab pos="457200" algn="l"/>
              </a:tabLst>
              <a:defRPr/>
            </a:pPr>
            <a:r>
              <a:rPr kumimoji="0" lang="lt-LT"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rPr>
              <a:t>Pelno (nuostolių) ataskaita</a:t>
            </a:r>
          </a:p>
          <a:p>
            <a:pPr marL="342900" marR="0" lvl="0" indent="-342900" algn="l" defTabSz="914400" rtl="0" eaLnBrk="1" fontAlgn="base" latinLnBrk="0" hangingPunct="1">
              <a:lnSpc>
                <a:spcPct val="120000"/>
              </a:lnSpc>
              <a:spcBef>
                <a:spcPts val="0"/>
              </a:spcBef>
              <a:spcAft>
                <a:spcPts val="0"/>
              </a:spcAft>
              <a:buClr>
                <a:schemeClr val="accent2"/>
              </a:buClr>
              <a:buSzTx/>
              <a:buFont typeface="Arial" panose="020B0604020202020204" pitchFamily="34" charset="0"/>
              <a:buChar char="•"/>
              <a:tabLst>
                <a:tab pos="457200" algn="l"/>
              </a:tabLst>
              <a:defRPr/>
            </a:pPr>
            <a:endParaRPr kumimoji="0" lang="lt-LT"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base" latinLnBrk="0" hangingPunct="1">
              <a:lnSpc>
                <a:spcPct val="120000"/>
              </a:lnSpc>
              <a:spcBef>
                <a:spcPts val="0"/>
              </a:spcBef>
              <a:spcAft>
                <a:spcPts val="0"/>
              </a:spcAft>
              <a:buClr>
                <a:schemeClr val="accent2"/>
              </a:buClr>
              <a:buSzTx/>
              <a:buFont typeface="Arial" panose="020B0604020202020204" pitchFamily="34" charset="0"/>
              <a:buChar char="•"/>
              <a:tabLst>
                <a:tab pos="457200" algn="l"/>
              </a:tabLst>
              <a:defRPr/>
            </a:pPr>
            <a:r>
              <a:rPr kumimoji="0" lang="lt-LT"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rPr>
              <a:t>Pinigų srautų ataskaita</a:t>
            </a:r>
          </a:p>
          <a:p>
            <a:pPr marL="342900" marR="0" lvl="0" indent="-342900" algn="l" defTabSz="914400" rtl="0" eaLnBrk="1" fontAlgn="base" latinLnBrk="0" hangingPunct="1">
              <a:lnSpc>
                <a:spcPct val="120000"/>
              </a:lnSpc>
              <a:spcBef>
                <a:spcPts val="0"/>
              </a:spcBef>
              <a:spcAft>
                <a:spcPts val="0"/>
              </a:spcAft>
              <a:buClr>
                <a:schemeClr val="accent2"/>
              </a:buClr>
              <a:buSzTx/>
              <a:buFont typeface="Arial" panose="020B0604020202020204" pitchFamily="34" charset="0"/>
              <a:buChar char="•"/>
              <a:tabLst>
                <a:tab pos="457200" algn="l"/>
              </a:tabLst>
              <a:defRPr/>
            </a:pPr>
            <a:endParaRPr kumimoji="0" lang="lt-LT"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base" latinLnBrk="0" hangingPunct="1">
              <a:lnSpc>
                <a:spcPct val="120000"/>
              </a:lnSpc>
              <a:spcBef>
                <a:spcPts val="0"/>
              </a:spcBef>
              <a:spcAft>
                <a:spcPts val="0"/>
              </a:spcAft>
              <a:buClr>
                <a:schemeClr val="accent2"/>
              </a:buClr>
              <a:buSzTx/>
              <a:buFont typeface="Arial" panose="020B0604020202020204" pitchFamily="34" charset="0"/>
              <a:buChar char="•"/>
              <a:tabLst>
                <a:tab pos="457200" algn="l"/>
              </a:tabLst>
              <a:defRPr/>
            </a:pPr>
            <a:r>
              <a:rPr kumimoji="0" lang="lt-LT"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rPr>
              <a:t>Balansas</a:t>
            </a:r>
            <a:endParaRPr lang="en-ZA" dirty="0"/>
          </a:p>
        </p:txBody>
      </p:sp>
      <p:sp>
        <p:nvSpPr>
          <p:cNvPr id="3" name="Text Placeholder 2">
            <a:extLst>
              <a:ext uri="{FF2B5EF4-FFF2-40B4-BE49-F238E27FC236}">
                <a16:creationId xmlns:a16="http://schemas.microsoft.com/office/drawing/2014/main" id="{AAB71B34-02ED-22CF-4672-58BBE5AF15BB}"/>
              </a:ext>
            </a:extLst>
          </p:cNvPr>
          <p:cNvSpPr>
            <a:spLocks noGrp="1"/>
          </p:cNvSpPr>
          <p:nvPr>
            <p:ph type="body" sz="quarter" idx="16"/>
          </p:nvPr>
        </p:nvSpPr>
        <p:spPr/>
        <p:txBody>
          <a:bodyPr/>
          <a:lstStyle/>
          <a:p>
            <a:r>
              <a:rPr lang="en-GB" dirty="0" err="1"/>
              <a:t>Finansinio</a:t>
            </a:r>
            <a:r>
              <a:rPr lang="en-GB" dirty="0"/>
              <a:t> </a:t>
            </a:r>
            <a:r>
              <a:rPr lang="en-GB" dirty="0" err="1"/>
              <a:t>plano</a:t>
            </a:r>
            <a:r>
              <a:rPr lang="en-GB" dirty="0"/>
              <a:t> </a:t>
            </a:r>
            <a:r>
              <a:rPr lang="en-GB" dirty="0" err="1"/>
              <a:t>sudedamosios</a:t>
            </a:r>
            <a:r>
              <a:rPr lang="en-GB" dirty="0"/>
              <a:t> </a:t>
            </a:r>
            <a:r>
              <a:rPr lang="en-GB" dirty="0" err="1"/>
              <a:t>dalys</a:t>
            </a:r>
            <a:endParaRPr lang="en-GB" dirty="0"/>
          </a:p>
        </p:txBody>
      </p:sp>
      <p:pic>
        <p:nvPicPr>
          <p:cNvPr id="6" name="Picture Placeholder 5" descr="Magnifying glass showing decling performance">
            <a:hlinkClick r:id="rId2" action="ppaction://hlinkfile"/>
            <a:extLst>
              <a:ext uri="{FF2B5EF4-FFF2-40B4-BE49-F238E27FC236}">
                <a16:creationId xmlns:a16="http://schemas.microsoft.com/office/drawing/2014/main" id="{9D54D606-55D0-E35E-2EBE-C459B016AD86}"/>
              </a:ext>
            </a:extLst>
          </p:cNvPr>
          <p:cNvPicPr>
            <a:picLocks noGrp="1" noChangeAspect="1"/>
          </p:cNvPicPr>
          <p:nvPr>
            <p:ph type="pic" sz="quarter" idx="10"/>
          </p:nvPr>
        </p:nvPicPr>
        <p:blipFill>
          <a:blip r:embed="rId3">
            <a:grayscl/>
          </a:blip>
          <a:srcRect l="6305" r="6305"/>
          <a:stretch>
            <a:fillRect/>
          </a:stretch>
        </p:blipFill>
        <p:spPr/>
      </p:pic>
    </p:spTree>
    <p:extLst>
      <p:ext uri="{BB962C8B-B14F-4D97-AF65-F5344CB8AC3E}">
        <p14:creationId xmlns:p14="http://schemas.microsoft.com/office/powerpoint/2010/main" val="213346188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lt-LT" dirty="0"/>
              <a:t>Atvejo analizė</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2675604"/>
          </a:xfrm>
          <a:prstGeom prst="rect">
            <a:avLst/>
          </a:prstGeom>
          <a:noFill/>
        </p:spPr>
        <p:txBody>
          <a:bodyPr wrap="square" rtlCol="0">
            <a:spAutoFit/>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NVO </a:t>
            </a: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finansinis</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modeliavimas</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https://oakbusinessconsultant.com/case-study-for-ngo-financial-modeling/</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pPr marL="342900" marR="0" lvl="0" indent="-342900" algn="l" defTabSz="914400" rtl="0" eaLnBrk="1" fontAlgn="auto" latinLnBrk="0" hangingPunct="1">
              <a:lnSpc>
                <a:spcPct val="90000"/>
              </a:lnSpc>
              <a:spcBef>
                <a:spcPts val="1000"/>
              </a:spcBef>
              <a:spcAft>
                <a:spcPts val="0"/>
              </a:spcAft>
              <a:buClrTx/>
              <a:buSzTx/>
              <a:buBlip>
                <a:blip r:embed="rId5"/>
              </a:buBlip>
              <a:tabLst/>
              <a:defRPr/>
            </a:pPr>
            <a:endParaRPr lang="en-GB" sz="2400" dirty="0">
              <a:solidFill>
                <a:schemeClr val="accent2">
                  <a:lumMod val="75000"/>
                </a:schemeClr>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lt-LT" sz="2400" i="0" u="none" strike="noStrike" kern="1200" cap="none" spc="0" normalizeH="0" baseline="0" noProof="0" dirty="0">
                <a:ln>
                  <a:noFill/>
                </a:ln>
                <a:solidFill>
                  <a:srgbClr val="000000"/>
                </a:solidFill>
                <a:effectLst/>
                <a:uLnTx/>
                <a:uFillTx/>
                <a:latin typeface="Calibri" panose="020F0502020204030204"/>
                <a:ea typeface="+mn-ea"/>
                <a:cs typeface="+mn-cs"/>
              </a:rPr>
              <a:t>Ši NVO atvejo analizė yra apie Australijoje įsikūrusią NVO „</a:t>
            </a:r>
            <a:r>
              <a:rPr kumimoji="0" lang="lt-LT" sz="2400" i="0" u="none" strike="noStrike" kern="1200" cap="none" spc="0" normalizeH="0" baseline="0" noProof="0" dirty="0" err="1">
                <a:ln>
                  <a:noFill/>
                </a:ln>
                <a:solidFill>
                  <a:srgbClr val="000000"/>
                </a:solidFill>
                <a:effectLst/>
                <a:uLnTx/>
                <a:uFillTx/>
                <a:latin typeface="Calibri" panose="020F0502020204030204"/>
                <a:ea typeface="+mn-ea"/>
                <a:cs typeface="+mn-cs"/>
              </a:rPr>
              <a:t>Hub</a:t>
            </a:r>
            <a:r>
              <a:rPr kumimoji="0" lang="lt-LT" sz="2400" i="0" u="none" strike="noStrike" kern="1200" cap="none" spc="0" normalizeH="0" baseline="0" noProof="0" dirty="0">
                <a:ln>
                  <a:noFill/>
                </a:ln>
                <a:solidFill>
                  <a:srgbClr val="000000"/>
                </a:solidFill>
                <a:effectLst/>
                <a:uLnTx/>
                <a:uFillTx/>
                <a:latin typeface="Calibri" panose="020F0502020204030204"/>
                <a:ea typeface="+mn-ea"/>
                <a:cs typeface="+mn-cs"/>
              </a:rPr>
              <a:t> Care“, kuri teikia unikalią ir holistinę paslaugų sistemą vyriausybei, skirtą dalytis informacija tarp socialinių paslaugų ekosistemų, todėl pagerėja piliečių įsitraukimo rezultatai, padidėja produktyvumas, paslaugų atitiktis ir pagerėja vyriausybės priežiūra.</a:t>
            </a:r>
            <a:endPar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42989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lt-LT" dirty="0"/>
              <a:t>Atvejo analizė</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264483"/>
          </a:xfrm>
          <a:prstGeom prst="rect">
            <a:avLst/>
          </a:prstGeom>
          <a:noFill/>
        </p:spPr>
        <p:txBody>
          <a:bodyPr wrap="square" rtlCol="0">
            <a:spAutoFit/>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NVO </a:t>
            </a: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finansinis</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modeliavimas</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https://oakbusinessconsultant.com/case-study-for-ngo-financial-modeling/</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r>
              <a:rPr lang="en-GB" sz="2400" b="1" dirty="0">
                <a:solidFill>
                  <a:schemeClr val="accent2"/>
                </a:solidFill>
                <a:latin typeface="Calibri" panose="020F0502020204030204"/>
              </a:rPr>
              <a:t>(</a:t>
            </a:r>
            <a:r>
              <a:rPr lang="en-GB" sz="2400" b="1" dirty="0" err="1">
                <a:solidFill>
                  <a:schemeClr val="accent2"/>
                </a:solidFill>
                <a:latin typeface="Calibri" panose="020F0502020204030204"/>
              </a:rPr>
              <a:t>tęsinys</a:t>
            </a:r>
            <a:r>
              <a:rPr lang="en-GB" sz="2400" b="1" dirty="0">
                <a:solidFill>
                  <a:schemeClr val="accent2"/>
                </a:solidFill>
                <a:latin typeface="Calibri" panose="020F0502020204030204"/>
              </a:rPr>
              <a:t>)</a:t>
            </a:r>
          </a:p>
          <a:p>
            <a:pPr marL="342900" marR="0" lvl="0" indent="-342900" algn="l" defTabSz="914400" rtl="0" eaLnBrk="1" fontAlgn="auto" latinLnBrk="0" hangingPunct="1">
              <a:lnSpc>
                <a:spcPct val="90000"/>
              </a:lnSpc>
              <a:spcBef>
                <a:spcPts val="1000"/>
              </a:spcBef>
              <a:spcAft>
                <a:spcPts val="0"/>
              </a:spcAft>
              <a:buClrTx/>
              <a:buSzTx/>
              <a:buBlip>
                <a:blip r:embed="rId5"/>
              </a:buBlip>
              <a:tabLst/>
              <a:defRPr/>
            </a:pPr>
            <a:endParaRPr lang="en-GB" sz="2400" dirty="0">
              <a:solidFill>
                <a:schemeClr val="accent2">
                  <a:lumMod val="75000"/>
                </a:schemeClr>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lt-LT" sz="2400" i="0" u="none" strike="noStrike" kern="1200" cap="none" spc="0" normalizeH="0" baseline="0" noProof="0" dirty="0">
                <a:ln>
                  <a:noFill/>
                </a:ln>
                <a:solidFill>
                  <a:srgbClr val="000000"/>
                </a:solidFill>
                <a:effectLst/>
                <a:uLnTx/>
                <a:uFillTx/>
                <a:latin typeface="Calibri" panose="020F0502020204030204"/>
                <a:ea typeface="+mn-ea"/>
                <a:cs typeface="+mn-cs"/>
              </a:rPr>
              <a:t>Įmonė labai prisidėjo prie savo visuomenės, todėl dabar ji nori atlikti išsamius rinkos tyrimus, kad galėtų įgyvendinti savo būsimus socialinius planus ir gauti lėšų iš vyriausybės.</a:t>
            </a:r>
            <a:endParaRPr kumimoji="0" lang="en-GB" sz="2400"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sz="2400" b="1" dirty="0">
              <a:solidFill>
                <a:schemeClr val="accent2">
                  <a:lumMod val="75000"/>
                </a:schemeClr>
              </a:solidFill>
              <a:latin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77779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err="1"/>
              <a:t>Klausimai</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2267287"/>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r>
              <a:rPr kumimoji="0" lang="lt-LT" sz="2400" i="0" u="none" strike="noStrike" kern="1200" cap="none" spc="0" normalizeH="0" baseline="0" noProof="0" dirty="0">
                <a:ln>
                  <a:noFill/>
                </a:ln>
                <a:solidFill>
                  <a:srgbClr val="000000"/>
                </a:solidFill>
                <a:effectLst/>
                <a:uLnTx/>
                <a:uFillTx/>
                <a:latin typeface="Calibri" panose="020F0502020204030204"/>
                <a:ea typeface="+mn-ea"/>
                <a:cs typeface="+mn-cs"/>
              </a:rPr>
              <a:t>Kuo lėšų pritraukimas skiriasi nuo sutelktinio finansavimo?</a:t>
            </a: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endParaRPr kumimoji="0" lang="lt-LT" sz="240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r>
              <a:rPr kumimoji="0" lang="lt-LT" sz="2400" i="0" u="none" strike="noStrike" kern="1200" cap="none" spc="0" normalizeH="0" baseline="0" noProof="0" dirty="0">
                <a:ln>
                  <a:noFill/>
                </a:ln>
                <a:solidFill>
                  <a:srgbClr val="000000"/>
                </a:solidFill>
                <a:effectLst/>
                <a:uLnTx/>
                <a:uFillTx/>
                <a:latin typeface="Calibri" panose="020F0502020204030204"/>
                <a:ea typeface="+mn-ea"/>
                <a:cs typeface="+mn-cs"/>
              </a:rPr>
              <a:t>Išvardykite keturis būdus, kaip gauti paramą savo organizacijai.</a:t>
            </a: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endParaRPr kumimoji="0" lang="lt-LT" sz="240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r>
              <a:rPr kumimoji="0" lang="lt-LT" sz="2400" i="0" u="none" strike="noStrike" kern="1200" cap="none" spc="0" normalizeH="0" baseline="0" noProof="0" dirty="0">
                <a:ln>
                  <a:noFill/>
                </a:ln>
                <a:solidFill>
                  <a:srgbClr val="000000"/>
                </a:solidFill>
                <a:effectLst/>
                <a:uLnTx/>
                <a:uFillTx/>
                <a:latin typeface="Calibri" panose="020F0502020204030204"/>
                <a:ea typeface="+mn-ea"/>
                <a:cs typeface="+mn-cs"/>
              </a:rPr>
              <a:t>Išvardykite tris ES finansavimo programų pavyzdžius.</a:t>
            </a:r>
            <a:endParaRPr kumimoji="0" lang="en-GB" sz="2400"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5872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FEF066-D03F-C895-ED66-132F518D2C96}"/>
              </a:ext>
            </a:extLst>
          </p:cNvPr>
          <p:cNvSpPr>
            <a:spLocks noGrp="1"/>
          </p:cNvSpPr>
          <p:nvPr>
            <p:ph type="body" sz="quarter" idx="16"/>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err="1">
                <a:ln>
                  <a:noFill/>
                </a:ln>
                <a:solidFill>
                  <a:srgbClr val="000000"/>
                </a:solidFill>
                <a:effectLst/>
                <a:uLnTx/>
                <a:uFillTx/>
                <a:latin typeface="Calibri" panose="020F0502020204030204"/>
                <a:ea typeface="+mn-ea"/>
                <a:cs typeface="+mn-cs"/>
              </a:rPr>
              <a:t>Išorinis</a:t>
            </a:r>
            <a:r>
              <a:rPr kumimoji="0" lang="en-US" sz="48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srgbClr val="000000"/>
                </a:solidFill>
                <a:effectLst/>
                <a:uLnTx/>
                <a:uFillTx/>
                <a:latin typeface="Calibri" panose="020F0502020204030204"/>
                <a:ea typeface="+mn-ea"/>
                <a:cs typeface="+mn-cs"/>
              </a:rPr>
              <a:t>finansavimas</a:t>
            </a:r>
            <a:endParaRPr kumimoji="0" lang="en-US" sz="4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B375945B-AC4F-746A-4C75-83A8018AC4A0}"/>
              </a:ext>
            </a:extLst>
          </p:cNvPr>
          <p:cNvSpPr>
            <a:spLocks noGrp="1"/>
          </p:cNvSpPr>
          <p:nvPr>
            <p:ph type="body" sz="quarter" idx="17"/>
          </p:nvPr>
        </p:nvSpPr>
        <p:spPr/>
        <p:txBody>
          <a:bodyPr/>
          <a:lstStyle/>
          <a:p>
            <a:r>
              <a:rPr lang="en-ZA" dirty="0"/>
              <a:t>04</a:t>
            </a:r>
          </a:p>
        </p:txBody>
      </p:sp>
    </p:spTree>
    <p:extLst>
      <p:ext uri="{BB962C8B-B14F-4D97-AF65-F5344CB8AC3E}">
        <p14:creationId xmlns:p14="http://schemas.microsoft.com/office/powerpoint/2010/main" val="16972670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lt-LT" dirty="0"/>
              <a:t>Įvadas į NVO „finansavimo derinį“</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4978799"/>
          </a:xfrm>
          <a:prstGeom prst="rect">
            <a:avLst/>
          </a:prstGeom>
          <a:noFill/>
        </p:spPr>
        <p:txBody>
          <a:bodyPr wrap="square" rtlCol="0">
            <a:spAutoFit/>
          </a:bodyPr>
          <a:lstStyle/>
          <a:p>
            <a:pPr marL="457200" marR="0" lvl="0" indent="-457200" fontAlgn="auto">
              <a:lnSpc>
                <a:spcPct val="90000"/>
              </a:lnSpc>
              <a:spcBef>
                <a:spcPts val="1000"/>
              </a:spcBef>
              <a:spcAft>
                <a:spcPts val="0"/>
              </a:spcAft>
              <a:buClr>
                <a:srgbClr val="0D9390"/>
              </a:buClr>
              <a:buSz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NVO biudžetai dažnai priklauso nuo įvairių išorės finansavimo šaltinių, įskaitant dotacijas ir aukas, ir pajamų generavimo veiklos, įskaitant investavimą.</a:t>
            </a:r>
          </a:p>
          <a:p>
            <a:pPr marL="457200" marR="0" lvl="0" indent="-457200" fontAlgn="auto">
              <a:lnSpc>
                <a:spcPct val="90000"/>
              </a:lnSpc>
              <a:spcBef>
                <a:spcPts val="1000"/>
              </a:spcBef>
              <a:spcAft>
                <a:spcPts val="0"/>
              </a:spcAft>
              <a:buClr>
                <a:srgbClr val="0D9390"/>
              </a:buClr>
              <a:buSzTx/>
              <a:buBlip>
                <a:blip r:embed="rId3"/>
              </a:buBlip>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fontAlgn="auto">
              <a:lnSpc>
                <a:spcPct val="90000"/>
              </a:lnSpc>
              <a:spcBef>
                <a:spcPts val="1000"/>
              </a:spcBef>
              <a:spcAft>
                <a:spcPts val="0"/>
              </a:spcAft>
              <a:buClr>
                <a:srgbClr val="0D9390"/>
              </a:buClr>
              <a:buSzTx/>
              <a:buBlip>
                <a:blip r:embed="rId3"/>
              </a:buBlip>
              <a:tabLst/>
              <a:defRPr/>
            </a:pPr>
            <a:r>
              <a:rPr lang="lt-LT" sz="2400" dirty="0">
                <a:solidFill>
                  <a:srgbClr val="000000"/>
                </a:solidFill>
                <a:latin typeface="Calibri" panose="020F0502020204030204"/>
              </a:rPr>
              <a:t>„</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Finansavimo derinio“ sąvoka orientuota į tai, kad į NVO turimus donorų finansavimo šaltinius būtų žiūrima kaip į tęstinumo dalį, o tai sudaro prielaidas užtikrinti tvarų NVO, jos teikiamų paslaugų ir galiausiai tų, kurie jomis naudojasi, finansinį stabilumą.</a:t>
            </a:r>
          </a:p>
          <a:p>
            <a:pPr marL="457200" marR="0" lvl="0" indent="-457200" fontAlgn="auto">
              <a:lnSpc>
                <a:spcPct val="90000"/>
              </a:lnSpc>
              <a:spcBef>
                <a:spcPts val="1000"/>
              </a:spcBef>
              <a:spcAft>
                <a:spcPts val="0"/>
              </a:spcAft>
              <a:buClr>
                <a:srgbClr val="0D9390"/>
              </a:buClr>
              <a:buSzTx/>
              <a:buBlip>
                <a:blip r:embed="rId3"/>
              </a:buBlip>
              <a:tabLst/>
              <a:defRPr/>
            </a:pPr>
            <a:endParaRPr lang="en-GB" sz="2400" dirty="0">
              <a:solidFill>
                <a:srgbClr val="000000"/>
              </a:solidFill>
              <a:latin typeface="Calibri" panose="020F0502020204030204"/>
            </a:endParaRPr>
          </a:p>
          <a:p>
            <a:pPr marL="457200" marR="0" lvl="0" indent="-457200" fontAlgn="auto">
              <a:lnSpc>
                <a:spcPct val="90000"/>
              </a:lnSpc>
              <a:spcBef>
                <a:spcPts val="1000"/>
              </a:spcBef>
              <a:spcAft>
                <a:spcPts val="0"/>
              </a:spcAft>
              <a:buClr>
                <a:srgbClr val="0D9390"/>
              </a:buClr>
              <a:buSzTx/>
              <a:buBlip>
                <a:blip r:embed="rId3"/>
              </a:buBlip>
              <a:tabLst/>
              <a:defRPr/>
            </a:pP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Paskaitykite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https://www.gdrc.org/ngo/funding/funding-mix.html</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pPr marL="457200" marR="0" lvl="0" indent="-457200" fontAlgn="auto">
              <a:lnSpc>
                <a:spcPct val="90000"/>
              </a:lnSpc>
              <a:spcBef>
                <a:spcPts val="1000"/>
              </a:spcBef>
              <a:spcAft>
                <a:spcPts val="0"/>
              </a:spcAft>
              <a:buClr>
                <a:srgbClr val="0D9390"/>
              </a:buClr>
              <a:buSzTx/>
              <a:buBlip>
                <a:blip r:embed="rId3"/>
              </a:buBlip>
              <a:tabLst/>
              <a:defRPr/>
            </a:pPr>
            <a:endParaRPr kumimoji="0" lang="en-GB" sz="2400" b="1"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681548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NVO </a:t>
            </a:r>
            <a:r>
              <a:rPr lang="en-GB" dirty="0" err="1"/>
              <a:t>finansavimo</a:t>
            </a:r>
            <a:r>
              <a:rPr lang="en-GB" dirty="0"/>
              <a:t> </a:t>
            </a:r>
            <a:r>
              <a:rPr lang="en-GB" dirty="0" err="1"/>
              <a:t>derinys</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2932085"/>
          </a:xfrm>
          <a:prstGeom prst="rect">
            <a:avLst/>
          </a:prstGeom>
          <a:noFill/>
        </p:spPr>
        <p:txBody>
          <a:bodyPr wrap="square" rtlCol="0">
            <a:spAutoFit/>
          </a:bodyPr>
          <a:lstStyle/>
          <a:p>
            <a:pPr marL="457200" marR="0" lvl="0" indent="-457200" fontAlgn="auto">
              <a:lnSpc>
                <a:spcPct val="90000"/>
              </a:lnSpc>
              <a:spcBef>
                <a:spcPts val="1000"/>
              </a:spcBef>
              <a:spcAft>
                <a:spcPts val="0"/>
              </a:spcAft>
              <a:buClr>
                <a:srgbClr val="0D9390"/>
              </a:buClr>
              <a:buSzTx/>
              <a:buBlip>
                <a:blip r:embed="rId3"/>
              </a:buBlip>
              <a:tabLst/>
              <a:defRPr/>
            </a:pP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Finansavimo</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derinį</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galima</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suskirstyti</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į</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tris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pagrindinius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šaltinius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457200" marR="0" lvl="0" indent="-457200" fontAlgn="auto">
              <a:lnSpc>
                <a:spcPct val="90000"/>
              </a:lnSpc>
              <a:spcBef>
                <a:spcPts val="1000"/>
              </a:spcBef>
              <a:spcAft>
                <a:spcPts val="0"/>
              </a:spcAft>
              <a:buClr>
                <a:srgbClr val="0D9390"/>
              </a:buClr>
              <a:buSz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fontAlgn="auto">
              <a:lnSpc>
                <a:spcPct val="90000"/>
              </a:lnSpc>
              <a:spcBef>
                <a:spcPts val="1000"/>
              </a:spcBef>
              <a:spcAft>
                <a:spcPts val="0"/>
              </a:spcAft>
              <a:buClr>
                <a:srgbClr val="0D9390"/>
              </a:buClr>
              <a:buSzTx/>
              <a:buFont typeface="+mj-lt"/>
              <a:buAutoNum type="arabicPeriod"/>
              <a:tabLst/>
              <a:defRPr/>
            </a:pPr>
            <a:r>
              <a:rPr kumimoji="0" lang="lt-LT" sz="2400" b="1" i="0" u="none" strike="noStrike" kern="1200" cap="none" spc="0" normalizeH="0" baseline="0" noProof="0" dirty="0">
                <a:ln>
                  <a:noFill/>
                </a:ln>
                <a:solidFill>
                  <a:schemeClr val="accent2"/>
                </a:solidFill>
                <a:effectLst/>
                <a:uLnTx/>
                <a:uFillTx/>
                <a:latin typeface="Calibri" panose="020F0502020204030204"/>
                <a:ea typeface="+mn-ea"/>
                <a:cs typeface="+mn-cs"/>
              </a:rPr>
              <a:t>Donorų finansavimas</a:t>
            </a:r>
          </a:p>
          <a:p>
            <a:pPr marL="457200" marR="0" lvl="0" indent="-457200" fontAlgn="auto">
              <a:lnSpc>
                <a:spcPct val="90000"/>
              </a:lnSpc>
              <a:spcBef>
                <a:spcPts val="1000"/>
              </a:spcBef>
              <a:spcAft>
                <a:spcPts val="0"/>
              </a:spcAft>
              <a:buClr>
                <a:srgbClr val="0D9390"/>
              </a:buClr>
              <a:buSzTx/>
              <a:buFont typeface="+mj-lt"/>
              <a:buAutoNum type="arabicPeriod"/>
              <a:tabLst/>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fontAlgn="auto">
              <a:lnSpc>
                <a:spcPct val="90000"/>
              </a:lnSpc>
              <a:spcBef>
                <a:spcPts val="1000"/>
              </a:spcBef>
              <a:spcAft>
                <a:spcPts val="0"/>
              </a:spcAft>
              <a:buClr>
                <a:srgbClr val="0D9390"/>
              </a:buClr>
              <a:buSzTx/>
              <a:buFont typeface="Arial" panose="020B0604020202020204" pitchFamily="34" charset="0"/>
              <a:buChar char="•"/>
              <a:tabLst/>
              <a:defRPr/>
            </a:pPr>
            <a:r>
              <a:rPr kumimoji="0" lang="lt-LT" sz="2400" i="0" u="none" strike="noStrike" kern="1200" cap="none" spc="0" normalizeH="0" baseline="0" noProof="0" dirty="0">
                <a:ln>
                  <a:noFill/>
                </a:ln>
                <a:solidFill>
                  <a:srgbClr val="000000"/>
                </a:solidFill>
                <a:effectLst/>
                <a:uLnTx/>
                <a:uFillTx/>
                <a:latin typeface="Calibri" panose="020F0502020204030204"/>
                <a:ea typeface="+mn-ea"/>
                <a:cs typeface="+mn-cs"/>
              </a:rPr>
              <a:t>Šie šaltiniai gali apimti aukas, projektų finansavimą, internetinį sutelktinį finansavimą, lėšų rinkimo renginius ir </a:t>
            </a:r>
            <a:r>
              <a:rPr kumimoji="0" lang="lt-LT" sz="2400" i="0" u="none" strike="noStrike" kern="1200" cap="none" spc="0" normalizeH="0" baseline="0" noProof="0" dirty="0" err="1">
                <a:ln>
                  <a:noFill/>
                </a:ln>
                <a:solidFill>
                  <a:srgbClr val="000000"/>
                </a:solidFill>
                <a:effectLst/>
                <a:uLnTx/>
                <a:uFillTx/>
                <a:latin typeface="Calibri" panose="020F0502020204030204"/>
                <a:ea typeface="+mn-ea"/>
                <a:cs typeface="+mn-cs"/>
              </a:rPr>
              <a:t>t.t</a:t>
            </a:r>
            <a:r>
              <a:rPr kumimoji="0" lang="lt-LT" sz="2400" i="0" u="none" strike="noStrike" kern="1200" cap="none" spc="0" normalizeH="0" baseline="0" noProof="0" dirty="0">
                <a:ln>
                  <a:noFill/>
                </a:ln>
                <a:solidFill>
                  <a:srgbClr val="000000"/>
                </a:solidFill>
                <a:effectLst/>
                <a:uLnTx/>
                <a:uFillTx/>
                <a:latin typeface="Calibri" panose="020F0502020204030204"/>
                <a:ea typeface="+mn-ea"/>
                <a:cs typeface="+mn-cs"/>
              </a:rPr>
              <a:t>., kurie paprastai būna skirti konkrečiam projektui.</a:t>
            </a:r>
            <a:endParaRPr kumimoji="0" lang="en-GB" sz="2400" b="1"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28066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NVO </a:t>
            </a:r>
            <a:r>
              <a:rPr lang="en-GB" dirty="0" err="1"/>
              <a:t>finansavimo</a:t>
            </a:r>
            <a:r>
              <a:rPr lang="en-GB" dirty="0"/>
              <a:t> </a:t>
            </a:r>
            <a:r>
              <a:rPr lang="en-GB" dirty="0" err="1"/>
              <a:t>derinys</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4314001"/>
          </a:xfrm>
          <a:prstGeom prst="rect">
            <a:avLst/>
          </a:prstGeom>
          <a:noFill/>
        </p:spPr>
        <p:txBody>
          <a:bodyPr wrap="square" rtlCol="0">
            <a:spAutoFit/>
          </a:bodyPr>
          <a:lstStyle/>
          <a:p>
            <a:pPr marL="457200" marR="0" lvl="0" indent="-457200" fontAlgn="auto">
              <a:lnSpc>
                <a:spcPct val="90000"/>
              </a:lnSpc>
              <a:spcBef>
                <a:spcPts val="1000"/>
              </a:spcBef>
              <a:spcAft>
                <a:spcPts val="0"/>
              </a:spcAft>
              <a:buClr>
                <a:srgbClr val="0D9390"/>
              </a:buClr>
              <a:buSzTx/>
              <a:buBlip>
                <a:blip r:embed="rId3"/>
              </a:buBlip>
              <a:tabLst/>
              <a:defRPr/>
            </a:pPr>
            <a:r>
              <a:rPr lang="en-GB" sz="2400" dirty="0" err="1">
                <a:solidFill>
                  <a:srgbClr val="000000"/>
                </a:solidFill>
                <a:latin typeface="Calibri" panose="020F0502020204030204"/>
              </a:rPr>
              <a:t>Trys</a:t>
            </a:r>
            <a:r>
              <a:rPr lang="en-GB" sz="2400" dirty="0">
                <a:solidFill>
                  <a:srgbClr val="000000"/>
                </a:solidFill>
                <a:latin typeface="Calibri" panose="020F0502020204030204"/>
              </a:rPr>
              <a:t> </a:t>
            </a:r>
            <a:r>
              <a:rPr lang="en-GB" sz="2400" dirty="0" err="1">
                <a:solidFill>
                  <a:srgbClr val="000000"/>
                </a:solidFill>
                <a:latin typeface="Calibri" panose="020F0502020204030204"/>
              </a:rPr>
              <a:t>pagrindiniai</a:t>
            </a:r>
            <a:r>
              <a:rPr lang="en-GB" sz="2400" dirty="0">
                <a:solidFill>
                  <a:srgbClr val="000000"/>
                </a:solidFill>
                <a:latin typeface="Calibri" panose="020F0502020204030204"/>
              </a:rPr>
              <a:t> </a:t>
            </a:r>
            <a:r>
              <a:rPr lang="en-GB" sz="2400" dirty="0" err="1">
                <a:solidFill>
                  <a:srgbClr val="000000"/>
                </a:solidFill>
                <a:latin typeface="Calibri" panose="020F0502020204030204"/>
              </a:rPr>
              <a:t>šaltiniai</a:t>
            </a:r>
            <a:r>
              <a:rPr lang="en-GB" sz="2400" dirty="0">
                <a:solidFill>
                  <a:srgbClr val="000000"/>
                </a:solidFill>
                <a:latin typeface="Calibri" panose="020F0502020204030204"/>
              </a:rPr>
              <a:t> (</a:t>
            </a:r>
            <a:r>
              <a:rPr lang="en-GB" sz="2400" dirty="0" err="1">
                <a:solidFill>
                  <a:srgbClr val="000000"/>
                </a:solidFill>
                <a:latin typeface="Calibri" panose="020F0502020204030204"/>
              </a:rPr>
              <a:t>tęsinys</a:t>
            </a:r>
            <a:r>
              <a:rPr lang="en-GB" sz="2400" dirty="0">
                <a:solidFill>
                  <a:srgbClr val="000000"/>
                </a:solidFill>
                <a:latin typeface="Calibri" panose="020F0502020204030204"/>
              </a:rPr>
              <a:t>)</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R="0" lvl="0" fontAlgn="auto">
              <a:lnSpc>
                <a:spcPct val="90000"/>
              </a:lnSpc>
              <a:spcBef>
                <a:spcPts val="1000"/>
              </a:spcBef>
              <a:spcAft>
                <a:spcPts val="0"/>
              </a:spcAft>
              <a:buClr>
                <a:srgbClr val="0D9390"/>
              </a:buClr>
              <a:buSzTx/>
              <a:tabLst/>
              <a:defRPr/>
            </a:pPr>
            <a:endPar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indent="-457200">
              <a:lnSpc>
                <a:spcPct val="90000"/>
              </a:lnSpc>
              <a:spcBef>
                <a:spcPts val="1000"/>
              </a:spcBef>
              <a:buClr>
                <a:srgbClr val="0D9390"/>
              </a:buClr>
              <a:buFont typeface="+mj-lt"/>
              <a:buAutoNum type="arabicPeriod" startAt="2"/>
              <a:defRPr/>
            </a:pPr>
            <a:r>
              <a:rPr lang="en-GB" sz="2400" b="1" dirty="0" err="1">
                <a:solidFill>
                  <a:schemeClr val="accent2"/>
                </a:solidFill>
                <a:latin typeface="Calibri" panose="020F0502020204030204"/>
              </a:rPr>
              <a:t>Pajamas</a:t>
            </a:r>
            <a:r>
              <a:rPr lang="en-GB" sz="2400" b="1" dirty="0">
                <a:solidFill>
                  <a:schemeClr val="accent2"/>
                </a:solidFill>
                <a:latin typeface="Calibri" panose="020F0502020204030204"/>
              </a:rPr>
              <a:t> </a:t>
            </a:r>
            <a:r>
              <a:rPr lang="en-GB" sz="2400" b="1" dirty="0" err="1">
                <a:solidFill>
                  <a:schemeClr val="accent2"/>
                </a:solidFill>
                <a:latin typeface="Calibri" panose="020F0502020204030204"/>
              </a:rPr>
              <a:t>generuojanti</a:t>
            </a:r>
            <a:r>
              <a:rPr lang="en-GB" sz="2400" b="1" dirty="0">
                <a:solidFill>
                  <a:schemeClr val="accent2"/>
                </a:solidFill>
                <a:latin typeface="Calibri" panose="020F0502020204030204"/>
              </a:rPr>
              <a:t> </a:t>
            </a:r>
            <a:r>
              <a:rPr lang="en-GB" sz="2400" b="1" dirty="0" err="1">
                <a:solidFill>
                  <a:schemeClr val="accent2"/>
                </a:solidFill>
                <a:latin typeface="Calibri" panose="020F0502020204030204"/>
              </a:rPr>
              <a:t>veikla</a:t>
            </a:r>
            <a:endParaRPr lang="en-GB" sz="2400" b="1" dirty="0">
              <a:solidFill>
                <a:schemeClr val="accent2"/>
              </a:solidFill>
              <a:latin typeface="Calibri" panose="020F0502020204030204"/>
            </a:endParaRPr>
          </a:p>
          <a:p>
            <a:pPr>
              <a:lnSpc>
                <a:spcPct val="90000"/>
              </a:lnSpc>
              <a:spcBef>
                <a:spcPts val="1000"/>
              </a:spcBef>
              <a:buClr>
                <a:srgbClr val="0D9390"/>
              </a:buClr>
              <a:defRPr/>
            </a:pPr>
            <a:endParaRPr lang="en-GB" sz="2400" b="1" dirty="0">
              <a:solidFill>
                <a:schemeClr val="accent2"/>
              </a:solidFill>
              <a:latin typeface="Calibri" panose="020F0502020204030204"/>
            </a:endParaRPr>
          </a:p>
          <a:p>
            <a:pPr marL="457200" marR="0" lvl="0" indent="-457200" fontAlgn="auto">
              <a:lnSpc>
                <a:spcPct val="90000"/>
              </a:lnSpc>
              <a:spcBef>
                <a:spcPts val="1000"/>
              </a:spcBef>
              <a:spcAft>
                <a:spcPts val="0"/>
              </a:spcAft>
              <a:buClr>
                <a:srgbClr val="0D9390"/>
              </a:buClr>
              <a:buSzTx/>
              <a:buFont typeface="Arial" panose="020B0604020202020204" pitchFamily="34" charset="0"/>
              <a:buChar char="•"/>
              <a:tabLst/>
              <a:defRPr/>
            </a:pPr>
            <a:r>
              <a:rPr kumimoji="0" lang="lt-LT" sz="2400" i="0" u="none" strike="noStrike" kern="1200" cap="none" spc="0" normalizeH="0" baseline="0" noProof="0" dirty="0">
                <a:ln>
                  <a:noFill/>
                </a:ln>
                <a:solidFill>
                  <a:srgbClr val="000000"/>
                </a:solidFill>
                <a:effectLst/>
                <a:uLnTx/>
                <a:uFillTx/>
                <a:latin typeface="Calibri" panose="020F0502020204030204"/>
                <a:ea typeface="+mn-ea"/>
                <a:cs typeface="+mn-cs"/>
              </a:rPr>
              <a:t>Šie šaltiniai gali apimti narystės ar prenumeratos mokesčius, leidinius, produktų pardavimą, įnašus natūra, įskaitant savanorių darbuotojų laiką, mokymus, konsultacijas ir </a:t>
            </a:r>
            <a:r>
              <a:rPr kumimoji="0" lang="lt-LT" sz="2400" i="0" u="none" strike="noStrike" kern="1200" cap="none" spc="0" normalizeH="0" baseline="0" noProof="0" dirty="0" err="1">
                <a:ln>
                  <a:noFill/>
                </a:ln>
                <a:solidFill>
                  <a:srgbClr val="000000"/>
                </a:solidFill>
                <a:effectLst/>
                <a:uLnTx/>
                <a:uFillTx/>
                <a:latin typeface="Calibri" panose="020F0502020204030204"/>
                <a:ea typeface="+mn-ea"/>
                <a:cs typeface="+mn-cs"/>
              </a:rPr>
              <a:t>t</a:t>
            </a:r>
            <a:r>
              <a:rPr kumimoji="0" lang="lt-LT" sz="240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lt-LT" sz="2400" i="0" u="none" strike="noStrike" kern="1200" cap="none" spc="0" normalizeH="0" baseline="0" noProof="0" dirty="0" err="1">
                <a:ln>
                  <a:noFill/>
                </a:ln>
                <a:solidFill>
                  <a:srgbClr val="000000"/>
                </a:solidFill>
                <a:effectLst/>
                <a:uLnTx/>
                <a:uFillTx/>
                <a:latin typeface="Calibri" panose="020F0502020204030204"/>
                <a:ea typeface="+mn-ea"/>
                <a:cs typeface="+mn-cs"/>
              </a:rPr>
              <a:t>t</a:t>
            </a:r>
            <a:r>
              <a:rPr kumimoji="0" lang="lt-LT" sz="2400" i="0" u="none" strike="noStrike" kern="1200" cap="none" spc="0" normalizeH="0" baseline="0" noProof="0" dirty="0">
                <a:ln>
                  <a:noFill/>
                </a:ln>
                <a:solidFill>
                  <a:srgbClr val="000000"/>
                </a:solidFill>
                <a:effectLst/>
                <a:uLnTx/>
                <a:uFillTx/>
                <a:latin typeface="Calibri" panose="020F0502020204030204"/>
                <a:ea typeface="+mn-ea"/>
                <a:cs typeface="+mn-cs"/>
              </a:rPr>
              <a:t>. Paprastai šie šaltiniai yra bendro pobūdžio arba nesusiję su konkrečiu projektu.</a:t>
            </a:r>
            <a:endPar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59681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NVO </a:t>
            </a:r>
            <a:r>
              <a:rPr lang="en-GB" dirty="0" err="1"/>
              <a:t>finansavimo</a:t>
            </a:r>
            <a:r>
              <a:rPr lang="en-GB" dirty="0"/>
              <a:t> </a:t>
            </a:r>
            <a:r>
              <a:rPr lang="en-GB" dirty="0" err="1"/>
              <a:t>derinys</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981603"/>
          </a:xfrm>
          <a:prstGeom prst="rect">
            <a:avLst/>
          </a:prstGeom>
          <a:noFill/>
        </p:spPr>
        <p:txBody>
          <a:bodyPr wrap="square" rtlCol="0">
            <a:spAutoFit/>
          </a:bodyPr>
          <a:lstStyle/>
          <a:p>
            <a:pPr marL="457200" marR="0" lvl="0" indent="-457200" fontAlgn="auto">
              <a:lnSpc>
                <a:spcPct val="90000"/>
              </a:lnSpc>
              <a:spcBef>
                <a:spcPts val="1000"/>
              </a:spcBef>
              <a:spcAft>
                <a:spcPts val="0"/>
              </a:spcAft>
              <a:buClr>
                <a:srgbClr val="0D9390"/>
              </a:buClr>
              <a:buSzTx/>
              <a:buBlip>
                <a:blip r:embed="rId3"/>
              </a:buBlip>
              <a:tabLst/>
              <a:defRPr/>
            </a:pPr>
            <a:r>
              <a:rPr lang="en-GB" sz="2400" dirty="0" err="1">
                <a:solidFill>
                  <a:srgbClr val="000000"/>
                </a:solidFill>
                <a:latin typeface="Calibri" panose="020F0502020204030204"/>
              </a:rPr>
              <a:t>Trys</a:t>
            </a:r>
            <a:r>
              <a:rPr lang="en-GB" sz="2400" dirty="0">
                <a:solidFill>
                  <a:srgbClr val="000000"/>
                </a:solidFill>
                <a:latin typeface="Calibri" panose="020F0502020204030204"/>
              </a:rPr>
              <a:t> </a:t>
            </a:r>
            <a:r>
              <a:rPr lang="en-GB" sz="2400" dirty="0" err="1">
                <a:solidFill>
                  <a:srgbClr val="000000"/>
                </a:solidFill>
                <a:latin typeface="Calibri" panose="020F0502020204030204"/>
              </a:rPr>
              <a:t>pagrindiniai</a:t>
            </a:r>
            <a:r>
              <a:rPr lang="en-GB" sz="2400" dirty="0">
                <a:solidFill>
                  <a:srgbClr val="000000"/>
                </a:solidFill>
                <a:latin typeface="Calibri" panose="020F0502020204030204"/>
              </a:rPr>
              <a:t> </a:t>
            </a:r>
            <a:r>
              <a:rPr lang="en-GB" sz="2400" dirty="0" err="1">
                <a:solidFill>
                  <a:srgbClr val="000000"/>
                </a:solidFill>
                <a:latin typeface="Calibri" panose="020F0502020204030204"/>
              </a:rPr>
              <a:t>šaltiniai</a:t>
            </a:r>
            <a:r>
              <a:rPr lang="en-GB" sz="2400" dirty="0">
                <a:solidFill>
                  <a:srgbClr val="000000"/>
                </a:solidFill>
                <a:latin typeface="Calibri" panose="020F0502020204030204"/>
              </a:rPr>
              <a:t> (</a:t>
            </a:r>
            <a:r>
              <a:rPr lang="en-GB" sz="2400" dirty="0" err="1">
                <a:solidFill>
                  <a:srgbClr val="000000"/>
                </a:solidFill>
                <a:latin typeface="Calibri" panose="020F0502020204030204"/>
              </a:rPr>
              <a:t>tęsinys</a:t>
            </a:r>
            <a:r>
              <a:rPr lang="en-GB" sz="2400" dirty="0">
                <a:solidFill>
                  <a:srgbClr val="000000"/>
                </a:solidFill>
                <a:latin typeface="Calibri" panose="020F0502020204030204"/>
              </a:rPr>
              <a:t>):</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R="0" lvl="0" fontAlgn="auto">
              <a:lnSpc>
                <a:spcPct val="90000"/>
              </a:lnSpc>
              <a:spcBef>
                <a:spcPts val="1000"/>
              </a:spcBef>
              <a:spcAft>
                <a:spcPts val="0"/>
              </a:spcAft>
              <a:buClr>
                <a:srgbClr val="0D9390"/>
              </a:buClr>
              <a:buSzTx/>
              <a:tabLst/>
              <a:defRPr/>
            </a:pPr>
            <a:endPar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fontAlgn="auto">
              <a:lnSpc>
                <a:spcPct val="90000"/>
              </a:lnSpc>
              <a:spcBef>
                <a:spcPts val="1000"/>
              </a:spcBef>
              <a:spcAft>
                <a:spcPts val="0"/>
              </a:spcAft>
              <a:buClr>
                <a:srgbClr val="0D9390"/>
              </a:buClr>
              <a:buSzTx/>
              <a:buFont typeface="+mj-lt"/>
              <a:buAutoNum type="arabicPeriod" startAt="3"/>
              <a:tabLst/>
              <a:defRPr/>
            </a:pPr>
            <a:r>
              <a:rPr lang="en-GB" sz="2400" b="1" dirty="0" err="1">
                <a:solidFill>
                  <a:schemeClr val="accent2"/>
                </a:solidFill>
                <a:latin typeface="Calibri" panose="020F0502020204030204"/>
              </a:rPr>
              <a:t>Investicijos</a:t>
            </a:r>
            <a:endParaRPr lang="en-GB" sz="2400" b="1" dirty="0">
              <a:solidFill>
                <a:schemeClr val="accent2"/>
              </a:solidFill>
              <a:latin typeface="Calibri" panose="020F0502020204030204"/>
            </a:endParaRPr>
          </a:p>
          <a:p>
            <a:pPr marL="457200" marR="0" lvl="0" indent="-457200" fontAlgn="auto">
              <a:lnSpc>
                <a:spcPct val="90000"/>
              </a:lnSpc>
              <a:spcBef>
                <a:spcPts val="1000"/>
              </a:spcBef>
              <a:spcAft>
                <a:spcPts val="0"/>
              </a:spcAft>
              <a:buClr>
                <a:srgbClr val="0D9390"/>
              </a:buClr>
              <a:buSzTx/>
              <a:buFont typeface="+mj-lt"/>
              <a:buAutoNum type="arabicPeriod" startAt="3"/>
              <a:tabLst/>
              <a:defRPr/>
            </a:pPr>
            <a:endParaRPr lang="en-GB" sz="2400" b="1" dirty="0">
              <a:solidFill>
                <a:schemeClr val="accent2"/>
              </a:solidFill>
              <a:latin typeface="Calibri" panose="020F0502020204030204"/>
            </a:endParaRPr>
          </a:p>
          <a:p>
            <a:pPr marL="457200" marR="0" lvl="0" indent="-457200" fontAlgn="auto">
              <a:lnSpc>
                <a:spcPct val="90000"/>
              </a:lnSpc>
              <a:spcBef>
                <a:spcPts val="1000"/>
              </a:spcBef>
              <a:spcAft>
                <a:spcPts val="0"/>
              </a:spcAft>
              <a:buClr>
                <a:srgbClr val="0D9390"/>
              </a:buClr>
              <a:buSzTx/>
              <a:buFont typeface="Arial" panose="020B0604020202020204" pitchFamily="34" charset="0"/>
              <a:buChar char="•"/>
              <a:tabLst/>
              <a:defRPr/>
            </a:pPr>
            <a:r>
              <a:rPr kumimoji="0" lang="lt-LT" sz="2400" i="0" u="none" strike="noStrike" kern="1200" cap="none" spc="0" normalizeH="0" baseline="0" noProof="0" dirty="0">
                <a:ln>
                  <a:noFill/>
                </a:ln>
                <a:solidFill>
                  <a:srgbClr val="000000"/>
                </a:solidFill>
                <a:effectLst/>
                <a:uLnTx/>
                <a:uFillTx/>
                <a:latin typeface="Calibri" panose="020F0502020204030204"/>
                <a:ea typeface="+mn-ea"/>
                <a:cs typeface="+mn-cs"/>
              </a:rPr>
              <a:t>Šie šaltiniai gali būti terminuotieji indėliai, finansinės investicijos, </a:t>
            </a:r>
            <a:r>
              <a:rPr kumimoji="0" lang="lt-LT" sz="2400" i="0" u="none" strike="noStrike" kern="1200" cap="none" spc="0" normalizeH="0" baseline="0" noProof="0" dirty="0" err="1">
                <a:ln>
                  <a:noFill/>
                </a:ln>
                <a:solidFill>
                  <a:srgbClr val="000000"/>
                </a:solidFill>
                <a:effectLst/>
                <a:uLnTx/>
                <a:uFillTx/>
                <a:latin typeface="Calibri" panose="020F0502020204030204"/>
                <a:ea typeface="+mn-ea"/>
                <a:cs typeface="+mn-cs"/>
              </a:rPr>
              <a:t>patikos</a:t>
            </a:r>
            <a:r>
              <a:rPr kumimoji="0" lang="lt-LT" sz="2400" i="0" u="none" strike="noStrike" kern="1200" cap="none" spc="0" normalizeH="0" baseline="0" noProof="0" dirty="0">
                <a:ln>
                  <a:noFill/>
                </a:ln>
                <a:solidFill>
                  <a:srgbClr val="000000"/>
                </a:solidFill>
                <a:effectLst/>
                <a:uLnTx/>
                <a:uFillTx/>
                <a:latin typeface="Calibri" panose="020F0502020204030204"/>
                <a:ea typeface="+mn-ea"/>
                <a:cs typeface="+mn-cs"/>
              </a:rPr>
              <a:t> fondai, tiksliniai fondai, kurie paprastai yra bendri arba nesusiję su konkrečiu projektu.</a:t>
            </a:r>
            <a:endPar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713079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NVO </a:t>
            </a:r>
            <a:r>
              <a:rPr lang="en-GB" dirty="0" err="1"/>
              <a:t>finansavimo</a:t>
            </a:r>
            <a:r>
              <a:rPr lang="en-GB" dirty="0"/>
              <a:t> </a:t>
            </a:r>
            <a:r>
              <a:rPr lang="en-GB" dirty="0" err="1"/>
              <a:t>derinys</a:t>
            </a:r>
            <a:endParaRPr lang="en-GB" dirty="0"/>
          </a:p>
        </p:txBody>
      </p:sp>
      <p:pic>
        <p:nvPicPr>
          <p:cNvPr id="5" name="Picture 4" descr="https://www.gdrc.org/ngo/funding/Image1.jpg">
            <a:extLst>
              <a:ext uri="{FF2B5EF4-FFF2-40B4-BE49-F238E27FC236}">
                <a16:creationId xmlns:a16="http://schemas.microsoft.com/office/drawing/2014/main" id="{D92F64BC-3E86-3143-53DB-AE1EB8B76DBB}"/>
              </a:ext>
            </a:extLst>
          </p:cNvPr>
          <p:cNvPicPr/>
          <p:nvPr/>
        </p:nvPicPr>
        <p:blipFill>
          <a:blip r:embed="rId3">
            <a:grayscl/>
            <a:extLst>
              <a:ext uri="{28A0092B-C50C-407E-A947-70E740481C1C}">
                <a14:useLocalDpi xmlns:a14="http://schemas.microsoft.com/office/drawing/2010/main" val="0"/>
              </a:ext>
            </a:extLst>
          </a:blip>
          <a:srcRect/>
          <a:stretch>
            <a:fillRect/>
          </a:stretch>
        </p:blipFill>
        <p:spPr bwMode="auto">
          <a:xfrm>
            <a:off x="798380" y="1763485"/>
            <a:ext cx="10595237" cy="4135639"/>
          </a:xfrm>
          <a:prstGeom prst="rect">
            <a:avLst/>
          </a:prstGeom>
          <a:noFill/>
          <a:ln>
            <a:noFill/>
          </a:ln>
        </p:spPr>
      </p:pic>
    </p:spTree>
    <p:extLst>
      <p:ext uri="{BB962C8B-B14F-4D97-AF65-F5344CB8AC3E}">
        <p14:creationId xmlns:p14="http://schemas.microsoft.com/office/powerpoint/2010/main" val="237631845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NVO </a:t>
            </a:r>
            <a:r>
              <a:rPr lang="en-GB" dirty="0" err="1"/>
              <a:t>finansavimo</a:t>
            </a:r>
            <a:r>
              <a:rPr lang="en-GB" dirty="0"/>
              <a:t> </a:t>
            </a:r>
            <a:r>
              <a:rPr lang="en-GB" dirty="0" err="1"/>
              <a:t>derinys</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1089529"/>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Vaisingų ir naudingų NVO ir donorų agentūrų santykių užmezgimas labai priklauso nuo to, ar kiekviena iš jų stengiasi suprasti kitos pusės tikslus ir uždavinius.</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403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E30AFF-C6AD-2AE6-A36A-21916FC5129F}"/>
              </a:ext>
            </a:extLst>
          </p:cNvPr>
          <p:cNvSpPr>
            <a:spLocks noGrp="1"/>
          </p:cNvSpPr>
          <p:nvPr>
            <p:ph type="body" sz="quarter" idx="18"/>
          </p:nvPr>
        </p:nvSpPr>
        <p:spPr/>
        <p:txBody>
          <a:bodyPr/>
          <a:lstStyle/>
          <a:p>
            <a:pPr marL="342900" marR="0" lvl="0" indent="-342900" algn="l" defTabSz="914400" rtl="0" eaLnBrk="1" fontAlgn="base" latinLnBrk="0" hangingPunct="1">
              <a:lnSpc>
                <a:spcPct val="120000"/>
              </a:lnSpc>
              <a:spcBef>
                <a:spcPts val="0"/>
              </a:spcBef>
              <a:spcAft>
                <a:spcPts val="0"/>
              </a:spcAft>
              <a:buClr>
                <a:schemeClr val="accent2"/>
              </a:buClr>
              <a:buSzTx/>
              <a:buFont typeface="Arial" panose="020B0604020202020204" pitchFamily="34" charset="0"/>
              <a:buChar char="•"/>
              <a:tabLst>
                <a:tab pos="457200" algn="l"/>
              </a:tabLst>
              <a:defRPr/>
            </a:pPr>
            <a:r>
              <a:rPr kumimoji="0" lang="lt-LT"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rPr>
              <a:t>Pardavimų prognozė</a:t>
            </a:r>
          </a:p>
          <a:p>
            <a:pPr marL="342900" marR="0" lvl="0" indent="-342900" algn="l" defTabSz="914400" rtl="0" eaLnBrk="1" fontAlgn="base" latinLnBrk="0" hangingPunct="1">
              <a:lnSpc>
                <a:spcPct val="120000"/>
              </a:lnSpc>
              <a:spcBef>
                <a:spcPts val="0"/>
              </a:spcBef>
              <a:spcAft>
                <a:spcPts val="0"/>
              </a:spcAft>
              <a:buClr>
                <a:schemeClr val="accent2"/>
              </a:buClr>
              <a:buSzTx/>
              <a:buFont typeface="Arial" panose="020B0604020202020204" pitchFamily="34" charset="0"/>
              <a:buChar char="•"/>
              <a:tabLst>
                <a:tab pos="457200" algn="l"/>
              </a:tabLst>
              <a:defRPr/>
            </a:pPr>
            <a:endParaRPr kumimoji="0" lang="lt-LT"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base" latinLnBrk="0" hangingPunct="1">
              <a:lnSpc>
                <a:spcPct val="120000"/>
              </a:lnSpc>
              <a:spcBef>
                <a:spcPts val="0"/>
              </a:spcBef>
              <a:spcAft>
                <a:spcPts val="0"/>
              </a:spcAft>
              <a:buClr>
                <a:schemeClr val="accent2"/>
              </a:buClr>
              <a:buSzTx/>
              <a:buFont typeface="Arial" panose="020B0604020202020204" pitchFamily="34" charset="0"/>
              <a:buChar char="•"/>
              <a:tabLst>
                <a:tab pos="457200" algn="l"/>
              </a:tabLst>
              <a:defRPr/>
            </a:pPr>
            <a:r>
              <a:rPr kumimoji="0" lang="lt-LT"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rPr>
              <a:t>Personalo planas</a:t>
            </a:r>
          </a:p>
          <a:p>
            <a:pPr marL="342900" marR="0" lvl="0" indent="-342900" algn="l" defTabSz="914400" rtl="0" eaLnBrk="1" fontAlgn="base" latinLnBrk="0" hangingPunct="1">
              <a:lnSpc>
                <a:spcPct val="120000"/>
              </a:lnSpc>
              <a:spcBef>
                <a:spcPts val="0"/>
              </a:spcBef>
              <a:spcAft>
                <a:spcPts val="0"/>
              </a:spcAft>
              <a:buClr>
                <a:schemeClr val="accent2"/>
              </a:buClr>
              <a:buSzTx/>
              <a:buFont typeface="Arial" panose="020B0604020202020204" pitchFamily="34" charset="0"/>
              <a:buChar char="•"/>
              <a:tabLst>
                <a:tab pos="457200" algn="l"/>
              </a:tabLst>
              <a:defRPr/>
            </a:pPr>
            <a:endParaRPr kumimoji="0" lang="lt-LT"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base" latinLnBrk="0" hangingPunct="1">
              <a:lnSpc>
                <a:spcPct val="120000"/>
              </a:lnSpc>
              <a:spcBef>
                <a:spcPts val="0"/>
              </a:spcBef>
              <a:spcAft>
                <a:spcPts val="0"/>
              </a:spcAft>
              <a:buClr>
                <a:schemeClr val="accent2"/>
              </a:buClr>
              <a:buSzTx/>
              <a:buFont typeface="Arial" panose="020B0604020202020204" pitchFamily="34" charset="0"/>
              <a:buChar char="•"/>
              <a:tabLst>
                <a:tab pos="457200" algn="l"/>
              </a:tabLst>
              <a:defRPr/>
            </a:pPr>
            <a:r>
              <a:rPr kumimoji="0" lang="lt-LT"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rPr>
              <a:t>Verslo rodikliai ir rentabilumo analizė</a:t>
            </a:r>
            <a:endParaRPr lang="en-ZA" dirty="0"/>
          </a:p>
        </p:txBody>
      </p:sp>
      <p:sp>
        <p:nvSpPr>
          <p:cNvPr id="3" name="Text Placeholder 2">
            <a:extLst>
              <a:ext uri="{FF2B5EF4-FFF2-40B4-BE49-F238E27FC236}">
                <a16:creationId xmlns:a16="http://schemas.microsoft.com/office/drawing/2014/main" id="{AAB71B34-02ED-22CF-4672-58BBE5AF15BB}"/>
              </a:ext>
            </a:extLst>
          </p:cNvPr>
          <p:cNvSpPr>
            <a:spLocks noGrp="1"/>
          </p:cNvSpPr>
          <p:nvPr>
            <p:ph type="body" sz="quarter" idx="16"/>
          </p:nvPr>
        </p:nvSpPr>
        <p:spPr>
          <a:xfrm>
            <a:off x="898357" y="890242"/>
            <a:ext cx="5613653" cy="992652"/>
          </a:xfrm>
        </p:spPr>
        <p:txBody>
          <a:bodyPr/>
          <a:lstStyle/>
          <a:p>
            <a:r>
              <a:rPr lang="en-GB" dirty="0" err="1"/>
              <a:t>Finansinio</a:t>
            </a:r>
            <a:r>
              <a:rPr lang="en-GB" dirty="0"/>
              <a:t> </a:t>
            </a:r>
            <a:r>
              <a:rPr lang="en-GB" dirty="0" err="1"/>
              <a:t>plano</a:t>
            </a:r>
            <a:r>
              <a:rPr lang="en-GB" dirty="0"/>
              <a:t> </a:t>
            </a:r>
            <a:r>
              <a:rPr lang="en-GB" dirty="0" err="1"/>
              <a:t>sudedamosios</a:t>
            </a:r>
            <a:r>
              <a:rPr lang="en-GB" dirty="0"/>
              <a:t> </a:t>
            </a:r>
            <a:r>
              <a:rPr lang="en-GB" dirty="0" err="1"/>
              <a:t>dalys</a:t>
            </a:r>
            <a:r>
              <a:rPr lang="en-GB" dirty="0"/>
              <a:t> (</a:t>
            </a:r>
            <a:r>
              <a:rPr lang="en-GB" dirty="0" err="1"/>
              <a:t>tęsinys</a:t>
            </a:r>
            <a:r>
              <a:rPr lang="en-GB" dirty="0"/>
              <a:t>)</a:t>
            </a:r>
          </a:p>
        </p:txBody>
      </p:sp>
      <p:pic>
        <p:nvPicPr>
          <p:cNvPr id="6" name="Picture Placeholder 5" descr="Magnifying glass showing decling performance">
            <a:hlinkClick r:id="rId2" action="ppaction://hlinkfile"/>
            <a:extLst>
              <a:ext uri="{FF2B5EF4-FFF2-40B4-BE49-F238E27FC236}">
                <a16:creationId xmlns:a16="http://schemas.microsoft.com/office/drawing/2014/main" id="{9D54D606-55D0-E35E-2EBE-C459B016AD86}"/>
              </a:ext>
            </a:extLst>
          </p:cNvPr>
          <p:cNvPicPr>
            <a:picLocks noGrp="1" noChangeAspect="1"/>
          </p:cNvPicPr>
          <p:nvPr>
            <p:ph type="pic" sz="quarter" idx="10"/>
          </p:nvPr>
        </p:nvPicPr>
        <p:blipFill>
          <a:blip r:embed="rId3">
            <a:grayscl/>
          </a:blip>
          <a:srcRect l="6305" r="6305"/>
          <a:stretch>
            <a:fillRect/>
          </a:stretch>
        </p:blipFill>
        <p:spPr/>
      </p:pic>
    </p:spTree>
    <p:extLst>
      <p:ext uri="{BB962C8B-B14F-4D97-AF65-F5344CB8AC3E}">
        <p14:creationId xmlns:p14="http://schemas.microsoft.com/office/powerpoint/2010/main" val="305941550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NVO </a:t>
            </a:r>
            <a:r>
              <a:rPr lang="en-GB" dirty="0" err="1"/>
              <a:t>finansavimo</a:t>
            </a:r>
            <a:r>
              <a:rPr lang="en-GB" dirty="0"/>
              <a:t> </a:t>
            </a:r>
            <a:r>
              <a:rPr lang="en-GB" dirty="0" err="1"/>
              <a:t>derinys</a:t>
            </a:r>
            <a:endParaRPr lang="en-GB" dirty="0"/>
          </a:p>
        </p:txBody>
      </p:sp>
      <p:pic>
        <p:nvPicPr>
          <p:cNvPr id="5" name="Picture 4" descr="https://www.gdrc.org/ngo/funding/Image2.jpg">
            <a:extLst>
              <a:ext uri="{FF2B5EF4-FFF2-40B4-BE49-F238E27FC236}">
                <a16:creationId xmlns:a16="http://schemas.microsoft.com/office/drawing/2014/main" id="{2568E08A-3D1C-A006-9265-E1208F2C4844}"/>
              </a:ext>
            </a:extLst>
          </p:cNvPr>
          <p:cNvPicPr/>
          <p:nvPr/>
        </p:nvPicPr>
        <p:blipFill rotWithShape="1">
          <a:blip r:embed="rId3">
            <a:grayscl/>
            <a:extLst>
              <a:ext uri="{28A0092B-C50C-407E-A947-70E740481C1C}">
                <a14:useLocalDpi xmlns:a14="http://schemas.microsoft.com/office/drawing/2010/main" val="0"/>
              </a:ext>
            </a:extLst>
          </a:blip>
          <a:srcRect r="3437" b="3574"/>
          <a:stretch/>
        </p:blipFill>
        <p:spPr bwMode="auto">
          <a:xfrm>
            <a:off x="2525979" y="1583871"/>
            <a:ext cx="7140040" cy="4376058"/>
          </a:xfrm>
          <a:prstGeom prst="rect">
            <a:avLst/>
          </a:prstGeom>
          <a:noFill/>
          <a:ln>
            <a:noFill/>
          </a:ln>
        </p:spPr>
      </p:pic>
    </p:spTree>
    <p:extLst>
      <p:ext uri="{BB962C8B-B14F-4D97-AF65-F5344CB8AC3E}">
        <p14:creationId xmlns:p14="http://schemas.microsoft.com/office/powerpoint/2010/main" val="307582203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NVO </a:t>
            </a:r>
            <a:r>
              <a:rPr lang="en-GB" dirty="0" err="1"/>
              <a:t>finansavimo</a:t>
            </a:r>
            <a:r>
              <a:rPr lang="en-GB" dirty="0"/>
              <a:t> </a:t>
            </a:r>
            <a:r>
              <a:rPr lang="en-GB" dirty="0" err="1"/>
              <a:t>derinys</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2932085"/>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Orientuota</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į</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donorus</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Svarbu suprasti, kad NVO turi padėti donorams suprasti jų pačių lėšų rinkimo problemas ir siekti finansuoti konkrečius jų poreikius. </a:t>
            </a: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NVO turėtų neapsiriboti vien tik paramos teikėjo finansavimo prioritetais ir temomis ir užmegzti plačią partnerystę su paramos teikėjais.</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264164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NVO </a:t>
            </a:r>
            <a:r>
              <a:rPr lang="en-GB" dirty="0" err="1"/>
              <a:t>finansavimo</a:t>
            </a:r>
            <a:r>
              <a:rPr lang="en-GB" dirty="0"/>
              <a:t> </a:t>
            </a:r>
            <a:r>
              <a:rPr lang="en-GB" dirty="0" err="1"/>
              <a:t>derinys</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2010807"/>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Į</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NVO </a:t>
            </a: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orientuota</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veikla</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Kita vertus, NVO, siekiančios gauti lėšų iš donorų, turi išsiaiškinti ir suderinti savo poreikius su konkrečiais donorų prioritetais ir temomis, o ne siųsti bendrus prašymus, vienodus visiems donorams.</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19710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NVO </a:t>
            </a:r>
            <a:r>
              <a:rPr lang="en-GB" dirty="0" err="1"/>
              <a:t>finansavimo</a:t>
            </a:r>
            <a:r>
              <a:rPr lang="en-GB" dirty="0"/>
              <a:t> </a:t>
            </a:r>
            <a:r>
              <a:rPr lang="en-GB" dirty="0" err="1"/>
              <a:t>derinys</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2343206"/>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Finansavimo iš paramos teikėjų paieškos procesas yra abipusis. NVO turi atkreipti dėmesį į tai, kad donorai patys turi pritraukti lėšų iš individualių, verslo ar viešųjų šaltinių.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Tai reiškia, kad donorai yra atskaitingi tokiems šaltiniams - apie visas lėšas, kurias donorai išmoka NVO, jie turi pranešti ir jas pagrįsti.</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986772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NVO </a:t>
            </a:r>
            <a:r>
              <a:rPr lang="en-GB" dirty="0" err="1"/>
              <a:t>finansavimo</a:t>
            </a:r>
            <a:r>
              <a:rPr lang="en-GB" dirty="0"/>
              <a:t> </a:t>
            </a:r>
            <a:r>
              <a:rPr lang="en-GB" dirty="0" err="1"/>
              <a:t>derinys</a:t>
            </a:r>
            <a:endParaRPr lang="en-GB" dirty="0"/>
          </a:p>
        </p:txBody>
      </p:sp>
      <p:pic>
        <p:nvPicPr>
          <p:cNvPr id="5" name="Picture 4" descr="https://www.gdrc.org/ngo/funding/Image3.jpg">
            <a:extLst>
              <a:ext uri="{FF2B5EF4-FFF2-40B4-BE49-F238E27FC236}">
                <a16:creationId xmlns:a16="http://schemas.microsoft.com/office/drawing/2014/main" id="{3BA4D68E-E900-673B-B5AD-FB5C635D5675}"/>
              </a:ext>
            </a:extLst>
          </p:cNvPr>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212896" y="1649185"/>
            <a:ext cx="9766205" cy="4180174"/>
          </a:xfrm>
          <a:prstGeom prst="rect">
            <a:avLst/>
          </a:prstGeom>
          <a:noFill/>
          <a:ln>
            <a:noFill/>
          </a:ln>
        </p:spPr>
      </p:pic>
    </p:spTree>
    <p:extLst>
      <p:ext uri="{BB962C8B-B14F-4D97-AF65-F5344CB8AC3E}">
        <p14:creationId xmlns:p14="http://schemas.microsoft.com/office/powerpoint/2010/main" val="266786171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NVO </a:t>
            </a:r>
            <a:r>
              <a:rPr lang="en-GB" dirty="0" err="1"/>
              <a:t>finansavimo</a:t>
            </a:r>
            <a:r>
              <a:rPr lang="en-GB" dirty="0"/>
              <a:t> </a:t>
            </a:r>
            <a:r>
              <a:rPr lang="en-GB" dirty="0" err="1"/>
              <a:t>derinys</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1678408"/>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Ilgalaikis</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finansinis</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tvarumas</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Priklausomai nuo konkrečios šalies NVO veiklą reglamentuojančių įstatymų, NVO taip pat gali ieškoti galimybių investuoti, kad gautų papildomų pajamų.</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243512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NVO </a:t>
            </a:r>
            <a:r>
              <a:rPr lang="en-GB" dirty="0" err="1"/>
              <a:t>finansavimo</a:t>
            </a:r>
            <a:r>
              <a:rPr lang="en-GB" dirty="0"/>
              <a:t> </a:t>
            </a:r>
            <a:r>
              <a:rPr lang="en-GB" dirty="0" err="1"/>
              <a:t>derinys</a:t>
            </a:r>
            <a:endParaRPr lang="en-GB" dirty="0"/>
          </a:p>
        </p:txBody>
      </p:sp>
      <p:pic>
        <p:nvPicPr>
          <p:cNvPr id="5" name="Picture 4" descr="https://www.gdrc.org/ngo/funding/Image6.jpg">
            <a:extLst>
              <a:ext uri="{FF2B5EF4-FFF2-40B4-BE49-F238E27FC236}">
                <a16:creationId xmlns:a16="http://schemas.microsoft.com/office/drawing/2014/main" id="{3803BE45-2829-A048-AB1C-5FAD4782F234}"/>
              </a:ext>
            </a:extLst>
          </p:cNvPr>
          <p:cNvPicPr/>
          <p:nvPr/>
        </p:nvPicPr>
        <p:blipFill>
          <a:blip r:embed="rId3">
            <a:grayscl/>
            <a:extLst>
              <a:ext uri="{28A0092B-C50C-407E-A947-70E740481C1C}">
                <a14:useLocalDpi xmlns:a14="http://schemas.microsoft.com/office/drawing/2010/main" val="0"/>
              </a:ext>
            </a:extLst>
          </a:blip>
          <a:srcRect/>
          <a:stretch>
            <a:fillRect/>
          </a:stretch>
        </p:blipFill>
        <p:spPr bwMode="auto">
          <a:xfrm>
            <a:off x="798381" y="1690688"/>
            <a:ext cx="10595237" cy="4159391"/>
          </a:xfrm>
          <a:prstGeom prst="rect">
            <a:avLst/>
          </a:prstGeom>
          <a:noFill/>
          <a:ln>
            <a:noFill/>
          </a:ln>
        </p:spPr>
      </p:pic>
    </p:spTree>
    <p:extLst>
      <p:ext uri="{BB962C8B-B14F-4D97-AF65-F5344CB8AC3E}">
        <p14:creationId xmlns:p14="http://schemas.microsoft.com/office/powerpoint/2010/main" val="285746996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a:t>
            </a:r>
            <a:r>
              <a:rPr lang="en-US" dirty="0" err="1"/>
              <a:t>Išlikite</a:t>
            </a:r>
            <a:r>
              <a:rPr lang="en-US" dirty="0"/>
              <a:t> </a:t>
            </a:r>
            <a:r>
              <a:rPr lang="en-US" dirty="0" err="1"/>
              <a:t>studentu</a:t>
            </a:r>
            <a:r>
              <a:rPr lang="en-US" dirty="0"/>
              <a:t> </a:t>
            </a:r>
            <a:r>
              <a:rPr lang="en-US" dirty="0" err="1"/>
              <a:t>visą</a:t>
            </a:r>
            <a:r>
              <a:rPr lang="en-US" dirty="0"/>
              <a:t> </a:t>
            </a:r>
            <a:r>
              <a:rPr lang="en-US" dirty="0" err="1"/>
              <a:t>gyvenimą</a:t>
            </a:r>
            <a:r>
              <a:rPr lang="en-US" dirty="0"/>
              <a:t>. </a:t>
            </a:r>
            <a:r>
              <a:rPr lang="en-US" dirty="0" err="1"/>
              <a:t>Nepraraskite</a:t>
            </a:r>
            <a:r>
              <a:rPr lang="en-US" dirty="0"/>
              <a:t> </a:t>
            </a:r>
            <a:r>
              <a:rPr lang="en-US" dirty="0" err="1"/>
              <a:t>smalsumo</a:t>
            </a:r>
            <a:r>
              <a:rPr lang="en-US" dirty="0"/>
              <a:t>.”</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Indra Nooyi</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Classroom of students raising their hands in front of a teacher">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2068" r="12068"/>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9507"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4516725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Kas </a:t>
            </a:r>
            <a:r>
              <a:rPr lang="en-GB" dirty="0" err="1"/>
              <a:t>yra</a:t>
            </a:r>
            <a:r>
              <a:rPr lang="en-GB" dirty="0"/>
              <a:t> </a:t>
            </a:r>
            <a:r>
              <a:rPr lang="en-GB" dirty="0" err="1"/>
              <a:t>rizikos</a:t>
            </a:r>
            <a:r>
              <a:rPr lang="en-GB" dirty="0"/>
              <a:t> </a:t>
            </a:r>
            <a:r>
              <a:rPr lang="en-GB" dirty="0" err="1"/>
              <a:t>kapitalas</a:t>
            </a:r>
            <a:r>
              <a:rPr lang="en-GB" dirty="0"/>
              <a:t>?</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2675604"/>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Rizikos kapitalas (RK) - tai </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hlinkClick r:id="rId4"/>
              </a:rPr>
              <a:t>privataus kapitalo </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forma ir finansavimo rūšis, kurią investuotojai teikia naujai įsteigtoms įmonėms ir mažoms įmonėms, kurios, kaip manoma, turi ilgalaikį augimo potencialą.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Rizikos kapitalą paprastai teikia pasiturintys investuotojai, investiciniai bankai ir kitos finansų įstaigos. Tačiau jis ne visada įgyja piniginę formą; jis taip pat gali būti teikiamas kaip techninė ar vadybinė patirtis.</a:t>
            </a:r>
          </a:p>
        </p:txBody>
      </p:sp>
    </p:spTree>
    <p:extLst>
      <p:ext uri="{BB962C8B-B14F-4D97-AF65-F5344CB8AC3E}">
        <p14:creationId xmlns:p14="http://schemas.microsoft.com/office/powerpoint/2010/main" val="162200202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Kas </a:t>
            </a:r>
            <a:r>
              <a:rPr lang="en-GB" dirty="0" err="1"/>
              <a:t>yra</a:t>
            </a:r>
            <a:r>
              <a:rPr lang="en-GB" dirty="0"/>
              <a:t> </a:t>
            </a:r>
            <a:r>
              <a:rPr lang="en-GB" dirty="0" err="1"/>
              <a:t>rizikos</a:t>
            </a:r>
            <a:r>
              <a:rPr lang="en-GB" dirty="0"/>
              <a:t> </a:t>
            </a:r>
            <a:r>
              <a:rPr lang="en-GB" dirty="0" err="1"/>
              <a:t>kapitalas</a:t>
            </a:r>
            <a:r>
              <a:rPr lang="en-GB" dirty="0"/>
              <a:t>?</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2139047"/>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Rizikos kapitalas paprastai skiriamas mažoms įmonėms, turinčioms išskirtinį augimo potencialą, arba įmonėms, kurios sparčiai augo ir gali toliau plėstis.</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400" dirty="0">
              <a:solidFill>
                <a:srgbClr val="000000"/>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Paskaitykite</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https://www.investopedia.com/terms/v/venturecapital.asp</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65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lt-LT" dirty="0"/>
              <a:t>Finansinis planas - tai dabartinės jūsų verslo būklės apžvalga. Prognozės yra jūsų trumpalaikių ir ilgalaikių finansinių tikslų pagrindas ir atspirties taškas strategijai kurti. </a:t>
            </a:r>
          </a:p>
          <a:p>
            <a:pPr marL="360000" indent="-342900">
              <a:buBlip>
                <a:blip r:embed="rId2"/>
              </a:buBlip>
            </a:pPr>
            <a:endParaRPr lang="lt-LT" dirty="0"/>
          </a:p>
          <a:p>
            <a:pPr marL="360000" indent="-342900">
              <a:buBlip>
                <a:blip r:embed="rId2"/>
              </a:buBlip>
            </a:pPr>
            <a:r>
              <a:rPr lang="lt-LT" dirty="0"/>
              <a:t>Jis padeda jums, kaip verslo savininkui, nustatyti realius lūkesčius dėl verslo sėkmės. Mažiau tikėtina, kad jus nustebins dabartinė finansinė būklė, ir būsite geriau pasirengę suvaldyti krizę ar neįtikėtiną augimą vien dėl to, kad puikiai žinote savo finansus. </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Kodėl svarbus finansinis planas?</a:t>
            </a:r>
            <a:endParaRPr lang="en-US" dirty="0"/>
          </a:p>
        </p:txBody>
      </p:sp>
    </p:spTree>
    <p:extLst>
      <p:ext uri="{BB962C8B-B14F-4D97-AF65-F5344CB8AC3E}">
        <p14:creationId xmlns:p14="http://schemas.microsoft.com/office/powerpoint/2010/main" val="346823237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Kas </a:t>
            </a:r>
            <a:r>
              <a:rPr lang="en-GB" dirty="0" err="1"/>
              <a:t>yra</a:t>
            </a:r>
            <a:r>
              <a:rPr lang="en-GB" dirty="0"/>
              <a:t> </a:t>
            </a:r>
            <a:r>
              <a:rPr lang="en-GB" dirty="0" err="1"/>
              <a:t>rizikos</a:t>
            </a:r>
            <a:r>
              <a:rPr lang="en-GB" dirty="0"/>
              <a:t> </a:t>
            </a:r>
            <a:r>
              <a:rPr lang="en-GB" dirty="0" err="1"/>
              <a:t>kapitalas</a:t>
            </a:r>
            <a:r>
              <a:rPr lang="en-GB" dirty="0"/>
              <a:t>?</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3929281"/>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Nors investuotojams, kurie investuoja lėšas, tai gali būti rizikinga, galimybė gauti didesnę nei vidutinę grąžą yra patraukli.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Naujoms bendrovėms arba įmonėms, kurių veiklos istorija yra ribota (iki dvejų metų), rizikos kapitalas vis dažniau tampa populiariu - net būtinu - pinigų pritraukimo šaltiniu, ypač jei jos neturi galimybių pasinaudoti </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hlinkClick r:id="rId4"/>
              </a:rPr>
              <a:t>kapitalo rinkomis</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banko paskolomis ar kitomis skolos priemonėmis.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Pagrindinis trūkumas yra tas, kad investuotojai paprastai gauna įmonės nuosavybę, taigi ir teisę dalyvauti priimant įmonės sprendimus.</a:t>
            </a:r>
            <a:endParaRPr lang="en-GB" sz="2400" dirty="0">
              <a:solidFill>
                <a:srgbClr val="000000"/>
              </a:solidFill>
              <a:latin typeface="Calibri" panose="020F0502020204030204"/>
            </a:endParaRPr>
          </a:p>
        </p:txBody>
      </p:sp>
    </p:spTree>
    <p:extLst>
      <p:ext uri="{BB962C8B-B14F-4D97-AF65-F5344CB8AC3E}">
        <p14:creationId xmlns:p14="http://schemas.microsoft.com/office/powerpoint/2010/main" val="329014459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Kas </a:t>
            </a:r>
            <a:r>
              <a:rPr lang="en-GB" dirty="0" err="1"/>
              <a:t>yra</a:t>
            </a:r>
            <a:r>
              <a:rPr lang="en-GB" dirty="0"/>
              <a:t> </a:t>
            </a:r>
            <a:r>
              <a:rPr lang="en-GB" dirty="0" err="1"/>
              <a:t>rizikos</a:t>
            </a:r>
            <a:r>
              <a:rPr lang="en-GB" dirty="0"/>
              <a:t> </a:t>
            </a:r>
            <a:r>
              <a:rPr lang="en-GB" dirty="0" err="1"/>
              <a:t>kapitalas</a:t>
            </a:r>
            <a:r>
              <a:rPr lang="en-GB" dirty="0"/>
              <a:t>?</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2675604"/>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Rizikos kapitalo finansavimas - tai įmonėms ir verslininkams teikiamas finansavimas. Jis gali būti teikiamas įvairiais jų pažangos etapais, tačiau dažniausiai tai yra ankstyvasis ir pradinis finansavimas.</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Rizikos kapitalo fondai valdo jungtines investicijas į spartaus augimo galimybes pradedančiosiose ir kitose ankstyvojo etapo įmonėse ir paprastai yra atviri tik akredituotiems investuotojams.</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42421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Kas </a:t>
            </a:r>
            <a:r>
              <a:rPr lang="en-GB" dirty="0" err="1"/>
              <a:t>yra</a:t>
            </a:r>
            <a:r>
              <a:rPr lang="en-GB" dirty="0"/>
              <a:t> </a:t>
            </a:r>
            <a:r>
              <a:rPr lang="en-GB" dirty="0" err="1"/>
              <a:t>rizikos</a:t>
            </a:r>
            <a:r>
              <a:rPr lang="en-GB" dirty="0"/>
              <a:t> </a:t>
            </a:r>
            <a:r>
              <a:rPr lang="en-GB" dirty="0" err="1"/>
              <a:t>kapitalas</a:t>
            </a:r>
            <a:r>
              <a:rPr lang="en-GB" dirty="0"/>
              <a:t>?</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1089529"/>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Antrojo pasaulinio karo pabaigoje rizikos kapitalas iš </a:t>
            </a:r>
            <a:r>
              <a:rPr kumimoji="0" lang="lt-LT" sz="2400" b="0" i="0" u="none" strike="noStrike" kern="1200" cap="none" spc="0" normalizeH="0" baseline="0" noProof="0" dirty="0" err="1">
                <a:ln>
                  <a:noFill/>
                </a:ln>
                <a:solidFill>
                  <a:srgbClr val="000000"/>
                </a:solidFill>
                <a:effectLst/>
                <a:uLnTx/>
                <a:uFillTx/>
                <a:latin typeface="Calibri" panose="020F0502020204030204"/>
                <a:ea typeface="+mn-ea"/>
                <a:cs typeface="+mn-cs"/>
              </a:rPr>
              <a:t>nišinės</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veiklos virto sudėtinga pramonės šaka, kurioje veikia daugybė dalyvių, atliekančių svarbų vaidmenį skatinant inovacijas.</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32905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err="1"/>
              <a:t>Rizikos</a:t>
            </a:r>
            <a:r>
              <a:rPr lang="en-GB" dirty="0"/>
              <a:t> </a:t>
            </a:r>
            <a:r>
              <a:rPr lang="en-GB" dirty="0" err="1"/>
              <a:t>kapitalo</a:t>
            </a:r>
            <a:r>
              <a:rPr lang="en-GB" dirty="0"/>
              <a:t> </a:t>
            </a:r>
            <a:r>
              <a:rPr lang="en-GB" dirty="0" err="1"/>
              <a:t>supratimas</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1421928"/>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Sudarant rizikos kapitalo sandorį, per rizikos kapitalo įmonių įsteigtas nepriklausomas komanditines ūkines bendrijas sukuriamos didelės įmonės nuosavybės dalys ir parduodamos keliems investuotojams. Kartais šias partnerystes sudaro kelių panašių įmonių grupė.</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820913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err="1"/>
              <a:t>Rizikos</a:t>
            </a:r>
            <a:r>
              <a:rPr lang="en-GB" dirty="0"/>
              <a:t> </a:t>
            </a:r>
            <a:r>
              <a:rPr lang="en-GB" dirty="0" err="1"/>
              <a:t>kapitalo</a:t>
            </a:r>
            <a:r>
              <a:rPr lang="en-GB" dirty="0"/>
              <a:t> </a:t>
            </a:r>
            <a:r>
              <a:rPr lang="en-GB" dirty="0" err="1"/>
              <a:t>supratimas</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2086725"/>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Tačiau vienas svarbus rizikos kapitalo ir kitų privataus kapitalo sandorių skirtumas yra tas, kad rizikos kapitalas paprastai orientuotas į naujai besikuriančias įmones, pirmą kartą siekiančias gauti didelių lėšų, o privatus kapitalas paprastai finansuoja didesnes, labiau įsitvirtinusias įmones, siekiančias gauti nuosavo kapitalo injekciją arba galimybę įmonės steigėjams perleisti dalį savo nuosavybės dalių.</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17360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err="1"/>
              <a:t>Angelai</a:t>
            </a:r>
            <a:r>
              <a:rPr lang="en-GB" dirty="0"/>
              <a:t> </a:t>
            </a:r>
            <a:r>
              <a:rPr lang="en-GB" dirty="0" err="1"/>
              <a:t>investuotojai</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2343206"/>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Mažoms įmonėms arba besikuriančių pramonės šakų įmonėms rizikos kapitalą paprastai teikia </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hlinkClick r:id="rId4"/>
              </a:rPr>
              <a:t>didelės grynosios vertės fiziniai asmenys </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(angl. HNWI), kurie dažnai vadinami "</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hlinkClick r:id="rId5"/>
              </a:rPr>
              <a:t>verslo angelais</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ir rizikos kapitalo įmonės.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Nacionalinė rizikos kapitalo asociacija (NVCA) yra organizacija, kurią sudaro šimtai rizikos kapitalo įmonių, siūlančių finansuoti novatoriškas įmones.</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29187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err="1"/>
              <a:t>Angelai</a:t>
            </a:r>
            <a:r>
              <a:rPr lang="en-GB" dirty="0"/>
              <a:t> </a:t>
            </a:r>
            <a:r>
              <a:rPr lang="en-GB" dirty="0" err="1"/>
              <a:t>investuotojai</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3929281"/>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lang="lt-LT" sz="2400" dirty="0">
                <a:solidFill>
                  <a:srgbClr val="000000"/>
                </a:solidFill>
                <a:latin typeface="Calibri" panose="020F0502020204030204"/>
              </a:rPr>
              <a:t>„</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Angelai investuotojai“ paprastai yra įvairi asmenų grupė, kurie savo turtą sukaupė iš įvairių šaltinių.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Tačiau dažniausiai jie patys yra </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hlinkClick r:id="rId4"/>
              </a:rPr>
              <a:t>verslininkai</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arba vadovai, neseniai pasitraukę iš savo sukurtų verslo imperijų.</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Rizikos kapitalą teikiantys savarankiški investuotojai paprastai pasižymi keliomis pagrindinėmis savybėmis. Dauguma jų siekia investuoti į įmones, kurios yra gerai valdomos, turi gerai parengtą </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hlinkClick r:id="rId5"/>
              </a:rPr>
              <a:t>verslo planą </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ir yra pasirengusios smarkiai augti.</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257957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err="1"/>
              <a:t>Angelai</a:t>
            </a:r>
            <a:r>
              <a:rPr lang="en-GB" dirty="0"/>
              <a:t> </a:t>
            </a:r>
            <a:r>
              <a:rPr lang="en-GB" dirty="0" err="1"/>
              <a:t>investuotojai</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3008003"/>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Šie investuotojai taip pat gali siūlyti finansuoti įmones, kurios veikia tokiose pačiose ar panašiose pramonės šakose ar verslo sektoriuose, kuriuos jie gerai išmano. Jei jie iš tikrųjų nedirbo toje srityje, jie gali turėti akademinį išsilavinimą šioje srityje.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Kitas tarp verslo angelų investuotojų paplitęs reiškinys yra </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hlinkClick r:id="rId4"/>
              </a:rPr>
              <a:t>bendras investavimas</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kai vienas verslo angelas investuotojas finansuoja įmonę kartu su patikimu draugu ar partneriu, dažnai kitu verslo angelu investuotoju.</a:t>
            </a:r>
          </a:p>
        </p:txBody>
      </p:sp>
    </p:spTree>
    <p:extLst>
      <p:ext uri="{BB962C8B-B14F-4D97-AF65-F5344CB8AC3E}">
        <p14:creationId xmlns:p14="http://schemas.microsoft.com/office/powerpoint/2010/main" val="170391070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err="1"/>
              <a:t>Rizikos</a:t>
            </a:r>
            <a:r>
              <a:rPr lang="en-GB" dirty="0"/>
              <a:t> </a:t>
            </a:r>
            <a:r>
              <a:rPr lang="en-GB" dirty="0" err="1"/>
              <a:t>kapitalo</a:t>
            </a:r>
            <a:r>
              <a:rPr lang="en-GB" dirty="0"/>
              <a:t> </a:t>
            </a:r>
            <a:r>
              <a:rPr lang="en-GB" dirty="0" err="1"/>
              <a:t>procesas</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3929281"/>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Pirmasis žingsnis, kurį turi žengti bet kuri įmonė, siekianti gauti rizikos kapitalo, yra verslo plano pateikimas rizikos kapitalo įmonei arba verslo angelui investuotojui.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Jei pasiūlymas sudomina įmonę arba investuotoją, jie turi atlikti </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hlinkClick r:id="rId4"/>
              </a:rPr>
              <a:t>išsamų patikrinimą</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kuris, be kita ko, apima išsamų įmonės </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hlinkClick r:id="rId5"/>
              </a:rPr>
              <a:t>verslo modelio</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produktų, vadovybės ir veiklos istorijos tyrimą.</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Kadangi rizikos kapitalas paprastai investuoja didesnes sumas į mažesnį įmonių skaičių, šis pirminis tyrimas yra labai svarbus.</a:t>
            </a:r>
          </a:p>
        </p:txBody>
      </p:sp>
    </p:spTree>
    <p:extLst>
      <p:ext uri="{BB962C8B-B14F-4D97-AF65-F5344CB8AC3E}">
        <p14:creationId xmlns:p14="http://schemas.microsoft.com/office/powerpoint/2010/main" val="308293935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err="1"/>
              <a:t>Rizikos</a:t>
            </a:r>
            <a:r>
              <a:rPr lang="en-GB" dirty="0"/>
              <a:t> </a:t>
            </a:r>
            <a:r>
              <a:rPr lang="en-GB" dirty="0" err="1"/>
              <a:t>kapitalo</a:t>
            </a:r>
            <a:r>
              <a:rPr lang="en-GB" dirty="0"/>
              <a:t> </a:t>
            </a:r>
            <a:r>
              <a:rPr lang="en-GB" dirty="0" err="1"/>
              <a:t>procesas</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4261679"/>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Atlikus išsamų patikrinimą, įmonė arba investuotojas įsipareigoja investuoti kapitalą mainais į įmonės nuosavą kapitalą.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Šios lėšos gali būti skiriamos visos iš karto, tačiau dažniausiai kapitalas skirstomas etapais. Įmonė arba investuotojas aktyviai dalyvauja finansuojamos įmonės veikloje, konsultuoja ją ir stebi jos pažangą prieš skirdami papildomų lėšų.</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Investuotojas pasitraukia iš įmonės po tam tikro laiko, paprastai praėjus 4-6 metams nuo pradinės investicijos, inicijuodamas </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hlinkClick r:id="rId4"/>
              </a:rPr>
              <a:t>susijungimą</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įsigijimą arba pirminį </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hlinkClick r:id="rId5"/>
              </a:rPr>
              <a:t>viešą akcijų siūlymą </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(IPO).</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4449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lt-LT" dirty="0"/>
              <a:t>Išsamus finansinis planas ne tik padeda geriau valdyti verslą, bet ir didina jūsų patrauklumą investuotojams. Jis sumažina riziką ir parodo, kad turite tvirtą planą ir patirtį, kaip plėtoti verslą.</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Kodėl svarbus finansinis planas?</a:t>
            </a:r>
            <a:endParaRPr lang="en-US" dirty="0"/>
          </a:p>
        </p:txBody>
      </p:sp>
    </p:spTree>
    <p:extLst>
      <p:ext uri="{BB962C8B-B14F-4D97-AF65-F5344CB8AC3E}">
        <p14:creationId xmlns:p14="http://schemas.microsoft.com/office/powerpoint/2010/main" val="333262609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lt-LT" dirty="0"/>
              <a:t>Kodėl svarbus rizikos kapitalas</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2343206"/>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Išorės kapitalo dažnai ieškoma siekiant paskirstyti nesėkmės riziką. Mainais už tai, kad investuodami investuotojai prisiima šią riziką, jie gali gauti akcinį kapitalą ir balsavimo teises už centus nuo galimo dolerio.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Todėl rizikos kapitalas leidžia pradedančiosioms įmonėms įsibėgėti, o steigėjams - įgyvendinti savo viziją.</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29019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a:t>
            </a:r>
            <a:r>
              <a:rPr lang="lt-LT" dirty="0"/>
              <a:t>Jūsų požiūris, o ne gebėjimai, nulems jūsų aukštį</a:t>
            </a:r>
            <a:r>
              <a:rPr lang="en-US" dirty="0"/>
              <a:t>.”</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Zig Ziglar</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Skydiver mid-air">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8675" r="18675"/>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3106199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lt-LT" dirty="0"/>
              <a:t>Privačių investuotojų kapitalo panaudojimas NVO poveikiui didinti</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2423596"/>
            <a:ext cx="10496407" cy="2010807"/>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Visuomenei naudingos ir finansinę grąžą teikiančios investicijos gali būti naudingos ir nevyriausybinėms organizacijoms (NVO), ir investuotojams.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NVO patirtis ir infrastruktūra daro jas patrauklias investuotojams, suinteresuotiems daryti teigiamą socialinį poveikį ar poveikį aplinkai.</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87332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lt-LT" dirty="0"/>
              <a:t>Privačių investuotojų kapitalo panaudojimas NVO poveikiui didinti</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4185761"/>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NVO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paprastai</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susiduria</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su</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keturiais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pagrindiniais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finansavimo</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iššūkiais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kurie</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trukdo</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joms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pasiekti</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didžiausią</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poveikį</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r>
              <a:rPr lang="en-GB" sz="2400" b="1" dirty="0">
                <a:solidFill>
                  <a:schemeClr val="accent2"/>
                </a:solidFill>
                <a:latin typeface="Calibri" panose="020F0502020204030204"/>
              </a:rPr>
              <a:t>T</a:t>
            </a: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rūkumas</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Dėl šių išteklių konkuruoja daug NVO</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r>
              <a:rPr lang="en-GB" sz="2400" b="1" dirty="0" err="1">
                <a:solidFill>
                  <a:schemeClr val="accent2"/>
                </a:solidFill>
                <a:latin typeface="Calibri" panose="020F0502020204030204"/>
              </a:rPr>
              <a:t>Prieinamumas</a:t>
            </a:r>
            <a:r>
              <a:rPr lang="en-GB" sz="2400" b="1" dirty="0">
                <a:solidFill>
                  <a:schemeClr val="accent2"/>
                </a:solidFill>
                <a:latin typeface="Calibri" panose="020F0502020204030204"/>
              </a:rPr>
              <a:t>: </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Nevyriausybinėms organizacijoms dažnai gali būti per didelė rizika, susijusi su rezultatais grindžiamomis sutartimis, pagal kurias paramos teikėjas moka NVO tik pasiekus konkrečių rezultatų.</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47295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lt-LT" dirty="0"/>
              <a:t>Privačių investuotojų kapitalo panaudojimas NVO poveikiui didinti</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2193277"/>
            <a:ext cx="10496407" cy="2471446"/>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Keturi</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pagrindiniai</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finansavimo</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iššūkiai</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tęsinys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r>
              <a:rPr lang="en-GB" sz="2400" b="1" dirty="0" err="1">
                <a:solidFill>
                  <a:schemeClr val="accent2"/>
                </a:solidFill>
                <a:latin typeface="Calibri" panose="020F0502020204030204"/>
              </a:rPr>
              <a:t>Laikas</a:t>
            </a:r>
            <a:r>
              <a:rPr lang="en-GB" sz="2400" b="1" dirty="0">
                <a:solidFill>
                  <a:schemeClr val="accent2"/>
                </a:solidFill>
                <a:latin typeface="Calibri" panose="020F0502020204030204"/>
              </a:rPr>
              <a:t>: </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Dėl nenuspėjamo donorų išteklių srautų pobūdžio NVO gali neturėti reikiamų išteklių projektams įgyvendinti tuo metu, kai jų poveikis būtų didžiausias.</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882516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lt-LT" dirty="0"/>
              <a:t>Privačių investuotojų kapitalo panaudojimas NVO poveikiui didinti</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2139682"/>
            <a:ext cx="10496407" cy="3725122"/>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Keturi</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pagrindiniai</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finansavimo</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iššūkiai</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tęsinys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r>
              <a:rPr lang="en-GB" sz="2400" b="1" dirty="0" err="1">
                <a:solidFill>
                  <a:schemeClr val="accent2"/>
                </a:solidFill>
                <a:latin typeface="Calibri" panose="020F0502020204030204"/>
              </a:rPr>
              <a:t>Apribojimai</a:t>
            </a:r>
            <a:r>
              <a:rPr lang="en-GB" sz="2400" b="1" dirty="0">
                <a:solidFill>
                  <a:schemeClr val="accent2"/>
                </a:solidFill>
                <a:latin typeface="Calibri" panose="020F0502020204030204"/>
              </a:rPr>
              <a:t>: </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Donorai dažnai reikalauja, kad NVO išleistų lėšas pagal iš anksto sutartas biudžeto eilutes, taip apribodami NVO veiklos lankstumą, kad būtų pasiektas optimalus poveikis.</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400" dirty="0">
              <a:solidFill>
                <a:srgbClr val="000000"/>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Paskaitykite</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https://www.psi.org/wp-content/uploads/2020/05/PSI_Zurich_Report_Executive_Summary.pdf</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05964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lt-LT" dirty="0"/>
              <a:t>Privačių investuotojų kapitalo panaudojimas NVO poveikiui didinti</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2423596"/>
            <a:ext cx="10496407" cy="2010807"/>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Skirtingai nuo aukų, privačių investuotojų kapitalas turi ne tik duoti grąžą investuotojams, bet ir grąžinti principą, kai yra pasiskolintas.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Nors tai gali būti akivaizdu, tačiau daugeliui NVO tai reiškia esminį veiklos pokytį.</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652717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lt-LT" dirty="0"/>
              <a:t>Privačių investuotojų kapitalo panaudojimas NVO poveikiui didinti</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818808"/>
            <a:ext cx="10496407" cy="1217769"/>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lang="lt-LT" sz="2400" dirty="0">
                <a:solidFill>
                  <a:srgbClr val="000000"/>
                </a:solidFill>
                <a:latin typeface="Calibri" panose="020F0502020204030204"/>
              </a:rPr>
              <a:t>„</a:t>
            </a:r>
            <a:r>
              <a:rPr kumimoji="0" lang="lt-LT" sz="2400" b="0" i="0" u="none" strike="noStrike" kern="1200" cap="none" spc="0" normalizeH="0" baseline="0" noProof="0" dirty="0" err="1">
                <a:ln>
                  <a:noFill/>
                </a:ln>
                <a:solidFill>
                  <a:srgbClr val="000000"/>
                </a:solidFill>
                <a:effectLst/>
                <a:uLnTx/>
                <a:uFillTx/>
                <a:latin typeface="Calibri" panose="020F0502020204030204"/>
                <a:ea typeface="+mn-ea"/>
                <a:cs typeface="+mn-cs"/>
              </a:rPr>
              <a:t>Population</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lt-LT" sz="2400" b="0" i="0" u="none" strike="noStrike" kern="1200" cap="none" spc="0" normalizeH="0" baseline="0" noProof="0" dirty="0" err="1">
                <a:ln>
                  <a:noFill/>
                </a:ln>
                <a:solidFill>
                  <a:srgbClr val="000000"/>
                </a:solidFill>
                <a:effectLst/>
                <a:uLnTx/>
                <a:uFillTx/>
                <a:latin typeface="Calibri" panose="020F0502020204030204"/>
                <a:ea typeface="+mn-ea"/>
                <a:cs typeface="+mn-cs"/>
              </a:rPr>
              <a:t>Services</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International“ ir „</a:t>
            </a:r>
            <a:r>
              <a:rPr kumimoji="0" lang="lt-LT" sz="2400" b="0" i="0" u="none" strike="noStrike" kern="1200" cap="none" spc="0" normalizeH="0" baseline="0" noProof="0" dirty="0" err="1">
                <a:ln>
                  <a:noFill/>
                </a:ln>
                <a:solidFill>
                  <a:srgbClr val="000000"/>
                </a:solidFill>
                <a:effectLst/>
                <a:uLnTx/>
                <a:uFillTx/>
                <a:latin typeface="Calibri" panose="020F0502020204030204"/>
                <a:ea typeface="+mn-ea"/>
                <a:cs typeface="+mn-cs"/>
              </a:rPr>
              <a:t>Zurich</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lt-LT" sz="2400" b="0" i="0" u="none" strike="noStrike" kern="1200" cap="none" spc="0" normalizeH="0" baseline="0" noProof="0" dirty="0" err="1">
                <a:ln>
                  <a:noFill/>
                </a:ln>
                <a:solidFill>
                  <a:srgbClr val="000000"/>
                </a:solidFill>
                <a:effectLst/>
                <a:uLnTx/>
                <a:uFillTx/>
                <a:latin typeface="Calibri" panose="020F0502020204030204"/>
                <a:ea typeface="+mn-ea"/>
                <a:cs typeface="+mn-cs"/>
              </a:rPr>
              <a:t>Insurance</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Company“ bendradarbiavo ieškodamos </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hlinkClick r:id="rId4"/>
              </a:rPr>
              <a:t>galimų sprendimų </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šiems pokyčiams įgyvendinti</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aphicFrame>
        <p:nvGraphicFramePr>
          <p:cNvPr id="3" name="Diagram 2">
            <a:extLst>
              <a:ext uri="{FF2B5EF4-FFF2-40B4-BE49-F238E27FC236}">
                <a16:creationId xmlns:a16="http://schemas.microsoft.com/office/drawing/2014/main" id="{E16CB64B-29E1-FF7E-3D36-282ACB9E5142}"/>
              </a:ext>
            </a:extLst>
          </p:cNvPr>
          <p:cNvGraphicFramePr/>
          <p:nvPr>
            <p:extLst>
              <p:ext uri="{D42A27DB-BD31-4B8C-83A1-F6EECF244321}">
                <p14:modId xmlns:p14="http://schemas.microsoft.com/office/powerpoint/2010/main" val="266289296"/>
              </p:ext>
            </p:extLst>
          </p:nvPr>
        </p:nvGraphicFramePr>
        <p:xfrm>
          <a:off x="897211" y="2427693"/>
          <a:ext cx="10595237" cy="32812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56218862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lt-LT" dirty="0"/>
              <a:t>Godus kapitalas: Ko fondai gali pasimokyti iš rizikos kapitalistų</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2155831"/>
            <a:ext cx="10496407" cy="2343206"/>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Kai kurios problemos kyla dėl jėgų, kurių nei fondai, nei pelno nesiekiančios organizacijos negali kontroliuoti.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Viena vertus, daugelis federalinių vyriausybių sumažino socialinių paslaugų finansavimą, todėl fondai ir pelno nesiekiančios organizacijos liko be sąjungininko, kuriuo buvo įpratę pasikliauti.</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055438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lt-LT" dirty="0"/>
              <a:t>Godus kapitalas: Ko fondai gali pasimokyti iš rizikos kapitalistų</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2155831"/>
            <a:ext cx="10496407" cy="3264483"/>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Be to, daugelis ne pelno siekiančių organizacijų vadovų pastebi, kad, nepaisant visų jų pastangų, socialinės problemos išlieka ir netgi gali paaštrėti. Tačiau dalį sunkumų reikia aiškinti fondų ir ne pelno siekiančių organizacijų santykiais.</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400" dirty="0">
              <a:solidFill>
                <a:srgbClr val="000000"/>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Paskaitykite</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https://hbr.org/1997/03/virtuous-capital-what-foundations-can-learn-from-venture-capitalists</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585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p:txBody>
          <a:bodyPr/>
          <a:lstStyle/>
          <a:p>
            <a:r>
              <a:rPr lang="lt-LT" dirty="0"/>
              <a:t>Finansų planavimas ir investicijos</a:t>
            </a:r>
            <a:endParaRPr lang="en-US" dirty="0"/>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8"/>
          </p:nvPr>
        </p:nvSpPr>
        <p:spPr/>
        <p:txBody>
          <a:bodyPr/>
          <a:lstStyle/>
          <a:p>
            <a:pPr algn="ctr"/>
            <a:r>
              <a:rPr lang="en-US" b="1" i="1" dirty="0">
                <a:effectLst>
                  <a:outerShdw blurRad="38100" dist="38100" dir="2700000" algn="tl">
                    <a:srgbClr val="000000">
                      <a:alpha val="43137"/>
                    </a:srgbClr>
                  </a:outerShdw>
                </a:effectLst>
              </a:rPr>
              <a:t>“</a:t>
            </a:r>
            <a:r>
              <a:rPr lang="en-US" b="1" i="1" dirty="0" err="1">
                <a:effectLst>
                  <a:outerShdw blurRad="38100" dist="38100" dir="2700000" algn="tl">
                    <a:srgbClr val="000000">
                      <a:alpha val="43137"/>
                    </a:srgbClr>
                  </a:outerShdw>
                </a:effectLst>
              </a:rPr>
              <a:t>Kiekvienas</a:t>
            </a:r>
            <a:r>
              <a:rPr lang="en-US" b="1" i="1" dirty="0">
                <a:effectLst>
                  <a:outerShdw blurRad="38100" dist="38100" dir="2700000" algn="tl">
                    <a:srgbClr val="000000">
                      <a:alpha val="43137"/>
                    </a:srgbClr>
                  </a:outerShdw>
                </a:effectLst>
              </a:rPr>
              <a:t> </a:t>
            </a:r>
            <a:r>
              <a:rPr lang="en-US" b="1" i="1" dirty="0" err="1">
                <a:effectLst>
                  <a:outerShdw blurRad="38100" dist="38100" dir="2700000" algn="tl">
                    <a:srgbClr val="000000">
                      <a:alpha val="43137"/>
                    </a:srgbClr>
                  </a:outerShdw>
                </a:effectLst>
              </a:rPr>
              <a:t>gali</a:t>
            </a:r>
            <a:r>
              <a:rPr lang="en-US" b="1" i="1" dirty="0">
                <a:effectLst>
                  <a:outerShdw blurRad="38100" dist="38100" dir="2700000" algn="tl">
                    <a:srgbClr val="000000">
                      <a:alpha val="43137"/>
                    </a:srgbClr>
                  </a:outerShdw>
                </a:effectLst>
              </a:rPr>
              <a:t> </a:t>
            </a:r>
            <a:r>
              <a:rPr lang="en-US" b="1" i="1" dirty="0" err="1">
                <a:effectLst>
                  <a:outerShdw blurRad="38100" dist="38100" dir="2700000" algn="tl">
                    <a:srgbClr val="000000">
                      <a:alpha val="43137"/>
                    </a:srgbClr>
                  </a:outerShdw>
                </a:effectLst>
              </a:rPr>
              <a:t>būti</a:t>
            </a:r>
            <a:r>
              <a:rPr lang="en-US" b="1" i="1" dirty="0">
                <a:effectLst>
                  <a:outerShdw blurRad="38100" dist="38100" dir="2700000" algn="tl">
                    <a:srgbClr val="000000">
                      <a:alpha val="43137"/>
                    </a:srgbClr>
                  </a:outerShdw>
                </a:effectLst>
              </a:rPr>
              <a:t> </a:t>
            </a:r>
            <a:r>
              <a:rPr lang="en-US" b="1" i="1" dirty="0" err="1">
                <a:effectLst>
                  <a:outerShdw blurRad="38100" dist="38100" dir="2700000" algn="tl">
                    <a:srgbClr val="000000">
                      <a:alpha val="43137"/>
                    </a:srgbClr>
                  </a:outerShdw>
                </a:effectLst>
              </a:rPr>
              <a:t>didis</a:t>
            </a:r>
            <a:r>
              <a:rPr lang="en-US" b="1" i="1" dirty="0">
                <a:effectLst>
                  <a:outerShdw blurRad="38100" dist="38100" dir="2700000" algn="tl">
                    <a:srgbClr val="000000">
                      <a:alpha val="43137"/>
                    </a:srgbClr>
                  </a:outerShdw>
                </a:effectLst>
              </a:rPr>
              <a:t>, </a:t>
            </a:r>
            <a:r>
              <a:rPr lang="en-US" b="1" i="1" dirty="0" err="1">
                <a:effectLst>
                  <a:outerShdw blurRad="38100" dist="38100" dir="2700000" algn="tl">
                    <a:srgbClr val="000000">
                      <a:alpha val="43137"/>
                    </a:srgbClr>
                  </a:outerShdw>
                </a:effectLst>
              </a:rPr>
              <a:t>nes</a:t>
            </a:r>
            <a:r>
              <a:rPr lang="en-US" b="1" i="1" dirty="0">
                <a:effectLst>
                  <a:outerShdw blurRad="38100" dist="38100" dir="2700000" algn="tl">
                    <a:srgbClr val="000000">
                      <a:alpha val="43137"/>
                    </a:srgbClr>
                  </a:outerShdw>
                </a:effectLst>
              </a:rPr>
              <a:t> </a:t>
            </a:r>
            <a:r>
              <a:rPr lang="en-US" b="1" i="1" dirty="0" err="1">
                <a:effectLst>
                  <a:outerShdw blurRad="38100" dist="38100" dir="2700000" algn="tl">
                    <a:srgbClr val="000000">
                      <a:alpha val="43137"/>
                    </a:srgbClr>
                  </a:outerShdw>
                </a:effectLst>
              </a:rPr>
              <a:t>kiekvienas</a:t>
            </a:r>
            <a:r>
              <a:rPr lang="en-US" b="1" i="1" dirty="0">
                <a:effectLst>
                  <a:outerShdw blurRad="38100" dist="38100" dir="2700000" algn="tl">
                    <a:srgbClr val="000000">
                      <a:alpha val="43137"/>
                    </a:srgbClr>
                  </a:outerShdw>
                </a:effectLst>
              </a:rPr>
              <a:t> </a:t>
            </a:r>
            <a:r>
              <a:rPr lang="en-US" b="1" i="1" dirty="0" err="1">
                <a:effectLst>
                  <a:outerShdw blurRad="38100" dist="38100" dir="2700000" algn="tl">
                    <a:srgbClr val="000000">
                      <a:alpha val="43137"/>
                    </a:srgbClr>
                  </a:outerShdw>
                </a:effectLst>
              </a:rPr>
              <a:t>gali</a:t>
            </a:r>
            <a:r>
              <a:rPr lang="en-US" b="1" i="1" dirty="0">
                <a:effectLst>
                  <a:outerShdw blurRad="38100" dist="38100" dir="2700000" algn="tl">
                    <a:srgbClr val="000000">
                      <a:alpha val="43137"/>
                    </a:srgbClr>
                  </a:outerShdw>
                </a:effectLst>
              </a:rPr>
              <a:t> </a:t>
            </a:r>
            <a:r>
              <a:rPr lang="en-US" b="1" i="1" dirty="0" err="1">
                <a:effectLst>
                  <a:outerShdw blurRad="38100" dist="38100" dir="2700000" algn="tl">
                    <a:srgbClr val="000000">
                      <a:alpha val="43137"/>
                    </a:srgbClr>
                  </a:outerShdw>
                </a:effectLst>
              </a:rPr>
              <a:t>tarnauti</a:t>
            </a:r>
            <a:r>
              <a:rPr lang="en-US" b="1" i="1" dirty="0">
                <a:effectLst>
                  <a:outerShdw blurRad="38100" dist="38100" dir="2700000" algn="tl">
                    <a:srgbClr val="000000">
                      <a:alpha val="43137"/>
                    </a:srgbClr>
                  </a:outerShdw>
                </a:effectLst>
              </a:rPr>
              <a:t>.”</a:t>
            </a:r>
          </a:p>
          <a:p>
            <a:pPr algn="ctr"/>
            <a:r>
              <a:rPr lang="en-US" b="1" i="1" dirty="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 Martin Luther King Jr.</a:t>
            </a: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p:txBody>
          <a:bodyPr/>
          <a:lstStyle/>
          <a:p>
            <a:r>
              <a:rPr lang="lt-LT" dirty="0"/>
              <a:t>Skaitmeninis lėšų rinkimas</a:t>
            </a:r>
            <a:endParaRPr lang="en-US" dirty="0"/>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p:txBody>
          <a:bodyPr/>
          <a:lstStyle/>
          <a:p>
            <a:r>
              <a:rPr lang="en-US" dirty="0"/>
              <a:t>Paramos </a:t>
            </a:r>
            <a:r>
              <a:rPr lang="en-US" dirty="0" err="1"/>
              <a:t>pritraukimas</a:t>
            </a:r>
            <a:endParaRPr lang="en-US" dirty="0"/>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p:txBody>
          <a:bodyPr/>
          <a:lstStyle/>
          <a:p>
            <a:r>
              <a:rPr lang="en-US" dirty="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p:txBody>
          <a:bodyPr/>
          <a:lstStyle/>
          <a:p>
            <a:r>
              <a:rPr lang="en-US" dirty="0" err="1"/>
              <a:t>Išorinis</a:t>
            </a:r>
            <a:r>
              <a:rPr lang="en-US" dirty="0"/>
              <a:t> </a:t>
            </a:r>
            <a:r>
              <a:rPr lang="en-US" dirty="0" err="1"/>
              <a:t>finansavimas</a:t>
            </a:r>
            <a:endParaRPr lang="en-US" dirty="0"/>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p:txBody>
          <a:bodyPr/>
          <a:lstStyle/>
          <a:p>
            <a:r>
              <a:rPr lang="en-US" dirty="0"/>
              <a:t>05</a:t>
            </a:r>
          </a:p>
        </p:txBody>
      </p:sp>
      <p:sp>
        <p:nvSpPr>
          <p:cNvPr id="26" name="Text Placeholder 25">
            <a:extLst>
              <a:ext uri="{FF2B5EF4-FFF2-40B4-BE49-F238E27FC236}">
                <a16:creationId xmlns:a16="http://schemas.microsoft.com/office/drawing/2014/main" id="{AF2A8952-1670-2F4B-B3F8-033CA2659F15}"/>
              </a:ext>
            </a:extLst>
          </p:cNvPr>
          <p:cNvSpPr>
            <a:spLocks noGrp="1"/>
          </p:cNvSpPr>
          <p:nvPr>
            <p:ph type="body" sz="quarter" idx="36"/>
          </p:nvPr>
        </p:nvSpPr>
        <p:spPr/>
        <p:txBody>
          <a:bodyPr/>
          <a:lstStyle/>
          <a:p>
            <a:r>
              <a:rPr lang="en-US" dirty="0" err="1"/>
              <a:t>Nuorodos</a:t>
            </a:r>
            <a:endParaRPr lang="en-US" dirty="0"/>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p:txBody>
          <a:bodyPr/>
          <a:lstStyle/>
          <a:p>
            <a:r>
              <a:rPr lang="en-US" dirty="0" err="1"/>
              <a:t>Turinys</a:t>
            </a:r>
            <a:endParaRPr lang="en-US" dirty="0"/>
          </a:p>
        </p:txBody>
      </p:sp>
    </p:spTree>
    <p:extLst>
      <p:ext uri="{BB962C8B-B14F-4D97-AF65-F5344CB8AC3E}">
        <p14:creationId xmlns:p14="http://schemas.microsoft.com/office/powerpoint/2010/main" val="3759502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04DFD2-5BD4-248A-B645-3945A89F8BC8}"/>
              </a:ext>
            </a:extLst>
          </p:cNvPr>
          <p:cNvSpPr>
            <a:spLocks noGrp="1"/>
          </p:cNvSpPr>
          <p:nvPr>
            <p:ph type="body" sz="quarter" idx="18"/>
          </p:nvPr>
        </p:nvSpPr>
        <p:spPr/>
        <p:txBody>
          <a:bodyPr/>
          <a:lstStyle/>
          <a:p>
            <a:pPr marL="360000" indent="-342900">
              <a:buClr>
                <a:schemeClr val="accent2"/>
              </a:buClr>
              <a:buFont typeface="Arial" panose="020B0604020202020204" pitchFamily="34" charset="0"/>
              <a:buChar char="•"/>
            </a:pPr>
            <a:r>
              <a:rPr lang="lt-LT" dirty="0"/>
              <a:t>Gera finansinė strategija sujungia finansinį ir strateginį planavimą, skatindama siekti tikslų kruopščiai ir planingai investuojant.</a:t>
            </a:r>
            <a:endParaRPr lang="en-ZA" dirty="0"/>
          </a:p>
        </p:txBody>
      </p:sp>
      <p:sp>
        <p:nvSpPr>
          <p:cNvPr id="3" name="Text Placeholder 2">
            <a:extLst>
              <a:ext uri="{FF2B5EF4-FFF2-40B4-BE49-F238E27FC236}">
                <a16:creationId xmlns:a16="http://schemas.microsoft.com/office/drawing/2014/main" id="{8C94C34E-AFAC-1468-FF60-CA6516AB0123}"/>
              </a:ext>
            </a:extLst>
          </p:cNvPr>
          <p:cNvSpPr>
            <a:spLocks noGrp="1"/>
          </p:cNvSpPr>
          <p:nvPr>
            <p:ph type="body" sz="quarter" idx="16"/>
          </p:nvPr>
        </p:nvSpPr>
        <p:spPr/>
        <p:txBody>
          <a:bodyPr/>
          <a:lstStyle/>
          <a:p>
            <a:r>
              <a:rPr lang="lt-LT" dirty="0"/>
              <a:t>Kas yra finansinė strategija?</a:t>
            </a:r>
            <a:endParaRPr lang="en-ZA" dirty="0"/>
          </a:p>
        </p:txBody>
      </p:sp>
      <p:pic>
        <p:nvPicPr>
          <p:cNvPr id="6" name="Picture Placeholder 5" descr="Businesspeople in a team meeting">
            <a:hlinkClick r:id="rId2"/>
            <a:extLst>
              <a:ext uri="{FF2B5EF4-FFF2-40B4-BE49-F238E27FC236}">
                <a16:creationId xmlns:a16="http://schemas.microsoft.com/office/drawing/2014/main" id="{45F11CD7-C9E1-4653-3A78-8985156FB15C}"/>
              </a:ext>
            </a:extLst>
          </p:cNvPr>
          <p:cNvPicPr>
            <a:picLocks noGrp="1" noChangeAspect="1"/>
          </p:cNvPicPr>
          <p:nvPr>
            <p:ph type="pic" sz="quarter" idx="10"/>
          </p:nvPr>
        </p:nvPicPr>
        <p:blipFill>
          <a:blip r:embed="rId3">
            <a:grayscl/>
          </a:blip>
          <a:srcRect l="6305" r="6305"/>
          <a:stretch>
            <a:fillRect/>
          </a:stretch>
        </p:blipFill>
        <p:spPr/>
      </p:pic>
    </p:spTree>
    <p:extLst>
      <p:ext uri="{BB962C8B-B14F-4D97-AF65-F5344CB8AC3E}">
        <p14:creationId xmlns:p14="http://schemas.microsoft.com/office/powerpoint/2010/main" val="241544569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lt-LT" dirty="0"/>
              <a:t>Rizikos kapitalo idėjos darbe</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633316"/>
            <a:ext cx="10496407" cy="2932085"/>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Questions for foundations wishing to provide financial support to non-profit organisations</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r>
              <a:rPr kumimoji="0" lang="lt-LT" sz="2400" b="0" i="0" u="none" strike="noStrike" kern="1200" cap="none" spc="0" normalizeH="0" baseline="0" noProof="0" dirty="0" err="1">
                <a:ln>
                  <a:noFill/>
                </a:ln>
                <a:solidFill>
                  <a:srgbClr val="000000"/>
                </a:solidFill>
                <a:effectLst/>
                <a:uLnTx/>
                <a:uFillTx/>
                <a:latin typeface="Calibri" panose="020F0502020204030204"/>
                <a:ea typeface="+mn-ea"/>
                <a:cs typeface="+mn-cs"/>
              </a:rPr>
              <a:t>Will</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lt-LT" sz="2400" b="0" i="0" u="none" strike="noStrike" kern="1200" cap="none" spc="0" normalizeH="0" baseline="0" noProof="0" dirty="0" err="1">
                <a:ln>
                  <a:noFill/>
                </a:ln>
                <a:solidFill>
                  <a:srgbClr val="000000"/>
                </a:solidFill>
                <a:effectLst/>
                <a:uLnTx/>
                <a:uFillTx/>
                <a:latin typeface="Calibri" panose="020F0502020204030204"/>
                <a:ea typeface="+mn-ea"/>
                <a:cs typeface="+mn-cs"/>
              </a:rPr>
              <a:t>our</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lt-LT" sz="2400" b="0" i="0" u="none" strike="noStrike" kern="1200" cap="none" spc="0" normalizeH="0" baseline="0" noProof="0" dirty="0" err="1">
                <a:ln>
                  <a:noFill/>
                </a:ln>
                <a:solidFill>
                  <a:srgbClr val="000000"/>
                </a:solidFill>
                <a:effectLst/>
                <a:uLnTx/>
                <a:uFillTx/>
                <a:latin typeface="Calibri" panose="020F0502020204030204"/>
                <a:ea typeface="+mn-ea"/>
                <a:cs typeface="+mn-cs"/>
              </a:rPr>
              <a:t>grants</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lt-LT" sz="2400" b="0" i="0" u="none" strike="noStrike" kern="1200" cap="none" spc="0" normalizeH="0" baseline="0" noProof="0" dirty="0" err="1">
                <a:ln>
                  <a:noFill/>
                </a:ln>
                <a:solidFill>
                  <a:srgbClr val="000000"/>
                </a:solidFill>
                <a:effectLst/>
                <a:uLnTx/>
                <a:uFillTx/>
                <a:latin typeface="Calibri" panose="020F0502020204030204"/>
                <a:ea typeface="+mn-ea"/>
                <a:cs typeface="+mn-cs"/>
              </a:rPr>
              <a:t>provide</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lt-LT" sz="2400" b="0" i="0" u="none" strike="noStrike" kern="1200" cap="none" spc="0" normalizeH="0" baseline="0" noProof="0" dirty="0" err="1">
                <a:ln>
                  <a:noFill/>
                </a:ln>
                <a:solidFill>
                  <a:srgbClr val="000000"/>
                </a:solidFill>
                <a:effectLst/>
                <a:uLnTx/>
                <a:uFillTx/>
                <a:latin typeface="Calibri" panose="020F0502020204030204"/>
                <a:ea typeface="+mn-ea"/>
                <a:cs typeface="+mn-cs"/>
              </a:rPr>
              <a:t>non-profit</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lt-LT" sz="2400" b="0" i="0" u="none" strike="noStrike" kern="1200" cap="none" spc="0" normalizeH="0" baseline="0" noProof="0" dirty="0" err="1">
                <a:ln>
                  <a:noFill/>
                </a:ln>
                <a:solidFill>
                  <a:srgbClr val="000000"/>
                </a:solidFill>
                <a:effectLst/>
                <a:uLnTx/>
                <a:uFillTx/>
                <a:latin typeface="Calibri" panose="020F0502020204030204"/>
                <a:ea typeface="+mn-ea"/>
                <a:cs typeface="+mn-cs"/>
              </a:rPr>
              <a:t>organisations</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lt-LT" sz="2400" b="0" i="0" u="none" strike="noStrike" kern="1200" cap="none" spc="0" normalizeH="0" baseline="0" noProof="0" dirty="0" err="1">
                <a:ln>
                  <a:noFill/>
                </a:ln>
                <a:solidFill>
                  <a:srgbClr val="000000"/>
                </a:solidFill>
                <a:effectLst/>
                <a:uLnTx/>
                <a:uFillTx/>
                <a:latin typeface="Calibri" panose="020F0502020204030204"/>
                <a:ea typeface="+mn-ea"/>
                <a:cs typeface="+mn-cs"/>
              </a:rPr>
              <a:t>with</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lt-LT" sz="2400" b="0" i="0" u="none" strike="noStrike" kern="1200" cap="none" spc="0" normalizeH="0" baseline="0" noProof="0" dirty="0" err="1">
                <a:ln>
                  <a:noFill/>
                </a:ln>
                <a:solidFill>
                  <a:srgbClr val="000000"/>
                </a:solidFill>
                <a:effectLst/>
                <a:uLnTx/>
                <a:uFillTx/>
                <a:latin typeface="Calibri" panose="020F0502020204030204"/>
                <a:ea typeface="+mn-ea"/>
                <a:cs typeface="+mn-cs"/>
              </a:rPr>
              <a:t>the</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lt-LT" sz="2400" b="0" i="0" u="none" strike="noStrike" kern="1200" cap="none" spc="0" normalizeH="0" baseline="0" noProof="0" dirty="0" err="1">
                <a:ln>
                  <a:noFill/>
                </a:ln>
                <a:solidFill>
                  <a:srgbClr val="000000"/>
                </a:solidFill>
                <a:effectLst/>
                <a:uLnTx/>
                <a:uFillTx/>
                <a:latin typeface="Calibri" panose="020F0502020204030204"/>
                <a:ea typeface="+mn-ea"/>
                <a:cs typeface="+mn-cs"/>
              </a:rPr>
              <a:t>organisational</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lt-LT" sz="2400" b="0" i="0" u="none" strike="noStrike" kern="1200" cap="none" spc="0" normalizeH="0" baseline="0" noProof="0" dirty="0" err="1">
                <a:ln>
                  <a:noFill/>
                </a:ln>
                <a:solidFill>
                  <a:srgbClr val="000000"/>
                </a:solidFill>
                <a:effectLst/>
                <a:uLnTx/>
                <a:uFillTx/>
                <a:latin typeface="Calibri" panose="020F0502020204030204"/>
                <a:ea typeface="+mn-ea"/>
                <a:cs typeface="+mn-cs"/>
              </a:rPr>
              <a:t>support</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lt-LT" sz="2400" b="0" i="0" u="none" strike="noStrike" kern="1200" cap="none" spc="0" normalizeH="0" baseline="0" noProof="0" dirty="0" err="1">
                <a:ln>
                  <a:noFill/>
                </a:ln>
                <a:solidFill>
                  <a:srgbClr val="000000"/>
                </a:solidFill>
                <a:effectLst/>
                <a:uLnTx/>
                <a:uFillTx/>
                <a:latin typeface="Calibri" panose="020F0502020204030204"/>
                <a:ea typeface="+mn-ea"/>
                <a:cs typeface="+mn-cs"/>
              </a:rPr>
              <a:t>they</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lt-LT" sz="2400" b="0" i="0" u="none" strike="noStrike" kern="1200" cap="none" spc="0" normalizeH="0" baseline="0" noProof="0" dirty="0" err="1">
                <a:ln>
                  <a:noFill/>
                </a:ln>
                <a:solidFill>
                  <a:srgbClr val="000000"/>
                </a:solidFill>
                <a:effectLst/>
                <a:uLnTx/>
                <a:uFillTx/>
                <a:latin typeface="Calibri" panose="020F0502020204030204"/>
                <a:ea typeface="+mn-ea"/>
                <a:cs typeface="+mn-cs"/>
              </a:rPr>
              <a:t>need</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to </a:t>
            </a:r>
            <a:r>
              <a:rPr kumimoji="0" lang="lt-LT" sz="2400" b="0" i="0" u="none" strike="noStrike" kern="1200" cap="none" spc="0" normalizeH="0" baseline="0" noProof="0" dirty="0" err="1">
                <a:ln>
                  <a:noFill/>
                </a:ln>
                <a:solidFill>
                  <a:srgbClr val="000000"/>
                </a:solidFill>
                <a:effectLst/>
                <a:uLnTx/>
                <a:uFillTx/>
                <a:latin typeface="Calibri" panose="020F0502020204030204"/>
                <a:ea typeface="+mn-ea"/>
                <a:cs typeface="+mn-cs"/>
              </a:rPr>
              <a:t>achieve</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lt-LT" sz="2400" b="0" i="0" u="none" strike="noStrike" kern="1200" cap="none" spc="0" normalizeH="0" baseline="0" noProof="0" dirty="0" err="1">
                <a:ln>
                  <a:noFill/>
                </a:ln>
                <a:solidFill>
                  <a:srgbClr val="000000"/>
                </a:solidFill>
                <a:effectLst/>
                <a:uLnTx/>
                <a:uFillTx/>
                <a:latin typeface="Calibri" panose="020F0502020204030204"/>
                <a:ea typeface="+mn-ea"/>
                <a:cs typeface="+mn-cs"/>
              </a:rPr>
              <a:t>the</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lt-LT" sz="2400" b="0" i="0" u="none" strike="noStrike" kern="1200" cap="none" spc="0" normalizeH="0" baseline="0" noProof="0" dirty="0" err="1">
                <a:ln>
                  <a:noFill/>
                </a:ln>
                <a:solidFill>
                  <a:srgbClr val="000000"/>
                </a:solidFill>
                <a:effectLst/>
                <a:uLnTx/>
                <a:uFillTx/>
                <a:latin typeface="Calibri" panose="020F0502020204030204"/>
                <a:ea typeface="+mn-ea"/>
                <a:cs typeface="+mn-cs"/>
              </a:rPr>
              <a:t>programme's</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lt-LT" sz="2400" b="0" i="0" u="none" strike="noStrike" kern="1200" cap="none" spc="0" normalizeH="0" baseline="0" noProof="0" dirty="0" err="1">
                <a:ln>
                  <a:noFill/>
                </a:ln>
                <a:solidFill>
                  <a:srgbClr val="000000"/>
                </a:solidFill>
                <a:effectLst/>
                <a:uLnTx/>
                <a:uFillTx/>
                <a:latin typeface="Calibri" panose="020F0502020204030204"/>
                <a:ea typeface="+mn-ea"/>
                <a:cs typeface="+mn-cs"/>
              </a:rPr>
              <a:t>objectives</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r>
              <a:rPr kumimoji="0" lang="lt-LT" sz="2400" b="0" i="0" u="none" strike="noStrike" kern="1200" cap="none" spc="0" normalizeH="0" baseline="0" noProof="0" dirty="0" err="1">
                <a:ln>
                  <a:noFill/>
                </a:ln>
                <a:solidFill>
                  <a:srgbClr val="000000"/>
                </a:solidFill>
                <a:effectLst/>
                <a:uLnTx/>
                <a:uFillTx/>
                <a:latin typeface="Calibri" panose="020F0502020204030204"/>
                <a:ea typeface="+mn-ea"/>
                <a:cs typeface="+mn-cs"/>
              </a:rPr>
              <a:t>What</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lt-LT" sz="2400" b="0" i="0" u="none" strike="noStrike" kern="1200" cap="none" spc="0" normalizeH="0" baseline="0" noProof="0" dirty="0" err="1">
                <a:ln>
                  <a:noFill/>
                </a:ln>
                <a:solidFill>
                  <a:srgbClr val="000000"/>
                </a:solidFill>
                <a:effectLst/>
                <a:uLnTx/>
                <a:uFillTx/>
                <a:latin typeface="Calibri" panose="020F0502020204030204"/>
                <a:ea typeface="+mn-ea"/>
                <a:cs typeface="+mn-cs"/>
              </a:rPr>
              <a:t>internal</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lt-LT" sz="2400" b="0" i="0" u="none" strike="noStrike" kern="1200" cap="none" spc="0" normalizeH="0" baseline="0" noProof="0" dirty="0" err="1">
                <a:ln>
                  <a:noFill/>
                </a:ln>
                <a:solidFill>
                  <a:srgbClr val="000000"/>
                </a:solidFill>
                <a:effectLst/>
                <a:uLnTx/>
                <a:uFillTx/>
                <a:latin typeface="Calibri" panose="020F0502020204030204"/>
                <a:ea typeface="+mn-ea"/>
                <a:cs typeface="+mn-cs"/>
              </a:rPr>
              <a:t>capacity</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lt-LT" sz="2400" b="0" i="0" u="none" strike="noStrike" kern="1200" cap="none" spc="0" normalizeH="0" baseline="0" noProof="0" dirty="0" err="1">
                <a:ln>
                  <a:noFill/>
                </a:ln>
                <a:solidFill>
                  <a:srgbClr val="000000"/>
                </a:solidFill>
                <a:effectLst/>
                <a:uLnTx/>
                <a:uFillTx/>
                <a:latin typeface="Calibri" panose="020F0502020204030204"/>
                <a:ea typeface="+mn-ea"/>
                <a:cs typeface="+mn-cs"/>
              </a:rPr>
              <a:t>do</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lt-LT" sz="2400" b="0" i="0" u="none" strike="noStrike" kern="1200" cap="none" spc="0" normalizeH="0" baseline="0" noProof="0" dirty="0" err="1">
                <a:ln>
                  <a:noFill/>
                </a:ln>
                <a:solidFill>
                  <a:srgbClr val="000000"/>
                </a:solidFill>
                <a:effectLst/>
                <a:uLnTx/>
                <a:uFillTx/>
                <a:latin typeface="Calibri" panose="020F0502020204030204"/>
                <a:ea typeface="+mn-ea"/>
                <a:cs typeface="+mn-cs"/>
              </a:rPr>
              <a:t>we</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lt-LT" sz="2400" b="0" i="0" u="none" strike="noStrike" kern="1200" cap="none" spc="0" normalizeH="0" baseline="0" noProof="0" dirty="0" err="1">
                <a:ln>
                  <a:noFill/>
                </a:ln>
                <a:solidFill>
                  <a:srgbClr val="000000"/>
                </a:solidFill>
                <a:effectLst/>
                <a:uLnTx/>
                <a:uFillTx/>
                <a:latin typeface="Calibri" panose="020F0502020204030204"/>
                <a:ea typeface="+mn-ea"/>
                <a:cs typeface="+mn-cs"/>
              </a:rPr>
              <a:t>need</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to </a:t>
            </a:r>
            <a:r>
              <a:rPr kumimoji="0" lang="lt-LT" sz="2400" b="0" i="0" u="none" strike="noStrike" kern="1200" cap="none" spc="0" normalizeH="0" baseline="0" noProof="0" dirty="0" err="1">
                <a:ln>
                  <a:noFill/>
                </a:ln>
                <a:solidFill>
                  <a:srgbClr val="000000"/>
                </a:solidFill>
                <a:effectLst/>
                <a:uLnTx/>
                <a:uFillTx/>
                <a:latin typeface="Calibri" panose="020F0502020204030204"/>
                <a:ea typeface="+mn-ea"/>
                <a:cs typeface="+mn-cs"/>
              </a:rPr>
              <a:t>make</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a </a:t>
            </a:r>
            <a:r>
              <a:rPr kumimoji="0" lang="lt-LT" sz="2400" b="0" i="0" u="none" strike="noStrike" kern="1200" cap="none" spc="0" normalizeH="0" baseline="0" noProof="0" dirty="0" err="1">
                <a:ln>
                  <a:noFill/>
                </a:ln>
                <a:solidFill>
                  <a:srgbClr val="000000"/>
                </a:solidFill>
                <a:effectLst/>
                <a:uLnTx/>
                <a:uFillTx/>
                <a:latin typeface="Calibri" panose="020F0502020204030204"/>
                <a:ea typeface="+mn-ea"/>
                <a:cs typeface="+mn-cs"/>
              </a:rPr>
              <a:t>nonprofit</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lt-LT" sz="2400" b="0" i="0" u="none" strike="noStrike" kern="1200" cap="none" spc="0" normalizeH="0" baseline="0" noProof="0" dirty="0" err="1">
                <a:ln>
                  <a:noFill/>
                </a:ln>
                <a:solidFill>
                  <a:srgbClr val="000000"/>
                </a:solidFill>
                <a:effectLst/>
                <a:uLnTx/>
                <a:uFillTx/>
                <a:latin typeface="Calibri" panose="020F0502020204030204"/>
                <a:ea typeface="+mn-ea"/>
                <a:cs typeface="+mn-cs"/>
              </a:rPr>
              <a:t>stronger</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366633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lt-LT" dirty="0"/>
              <a:t>Rizikos kapitalo idėjos darbe</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633316"/>
            <a:ext cx="10496407" cy="4518160"/>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Klausimai</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fondams</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norintiems</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finansiškai</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remti</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ne </a:t>
            </a: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pelno</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siekiančias</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organizacijas</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tęsinys</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a:t>
            </a: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Ar mūsų dotacijų portfelis nėra per daug orientuotas į programų naujoves organizacijos stiprinimo sąskaita?</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Ar esame pakankamai artimi ne pelno siekiančioms organizacijoms, kad galėtume padėti joms stiprinti savo organizaciją?</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Ar yra būdų, kaip galėtume eksperimentuoti su kai kuriomis naujomis dotacijų rūšimis?</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58120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lt-LT" dirty="0"/>
              <a:t>Rizikos kapitalo idėjos darbe</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633316"/>
            <a:ext cx="10496407" cy="3649204"/>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1" i="0" u="none" strike="noStrike" kern="1200" cap="none" spc="0" normalizeH="0" baseline="0" noProof="0" dirty="0">
                <a:ln>
                  <a:noFill/>
                </a:ln>
                <a:solidFill>
                  <a:schemeClr val="accent2"/>
                </a:solidFill>
                <a:effectLst/>
                <a:uLnTx/>
                <a:uFillTx/>
                <a:latin typeface="Calibri" panose="020F0502020204030204"/>
                <a:ea typeface="+mn-ea"/>
                <a:cs typeface="+mn-cs"/>
              </a:rPr>
              <a:t>Klausimai ne pelno organizacijoms, siekiančioms gauti lėšų</a:t>
            </a: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Ar mes apibrėžiame savo organizacijos poreikius finansuotojams?</a:t>
            </a: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Ar mes pasirenkame fondus, kuriuos norime matyti kaip partnerius?</a:t>
            </a: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Ar pateikiame fondams aiškų planą, kuris pateisintų ilgalaikę paramą?</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57576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NVO </a:t>
            </a:r>
            <a:r>
              <a:rPr lang="en-GB" dirty="0" err="1"/>
              <a:t>ir</a:t>
            </a:r>
            <a:r>
              <a:rPr lang="en-GB" dirty="0"/>
              <a:t> </a:t>
            </a:r>
            <a:r>
              <a:rPr lang="en-GB" dirty="0" err="1"/>
              <a:t>investicijos</a:t>
            </a:r>
            <a:r>
              <a:rPr lang="en-GB" dirty="0"/>
              <a:t> </a:t>
            </a:r>
            <a:r>
              <a:rPr lang="en-GB" dirty="0" err="1"/>
              <a:t>į</a:t>
            </a:r>
            <a:r>
              <a:rPr lang="en-GB" dirty="0"/>
              <a:t> </a:t>
            </a:r>
            <a:r>
              <a:rPr lang="en-GB" dirty="0" err="1"/>
              <a:t>poveikį</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633316"/>
            <a:ext cx="10496407" cy="4850559"/>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Tradicinius finansavimo šaltinius, kuriais remiasi daugelis nevyriausybinių organizacijų (NVO), keičia kelios tendencijos.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Kai kurios nevyriausybines organizacijas finansuojančios vyriausybinės donorų agentūros pagrasino smarkiai sumažinti savo biudžetus, kaip, pavyzdžiui, JAV, kur buvo pasiūlyta 30 % sumažinti biudžetą, o Jungtinė Karalystė pranešė, kad gali pradėti taikyti griežtesnius finansavimo apribojimus.</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400" dirty="0">
              <a:solidFill>
                <a:srgbClr val="000000"/>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Paskaitykite</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https://home.kpmg/xx/en/home/insights/2018/09/ngos-and-impact-investing.html</a:t>
            </a:r>
            <a:r>
              <a:rPr kumimoji="0" lang="en-GB" sz="2400"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13041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NVO </a:t>
            </a:r>
            <a:r>
              <a:rPr lang="en-GB" dirty="0" err="1"/>
              <a:t>ir</a:t>
            </a:r>
            <a:r>
              <a:rPr lang="en-GB" dirty="0"/>
              <a:t> </a:t>
            </a:r>
            <a:r>
              <a:rPr lang="en-GB" dirty="0" err="1"/>
              <a:t>investicijos</a:t>
            </a:r>
            <a:r>
              <a:rPr lang="en-GB" dirty="0"/>
              <a:t> </a:t>
            </a:r>
            <a:r>
              <a:rPr lang="en-GB" dirty="0" err="1"/>
              <a:t>į</a:t>
            </a:r>
            <a:r>
              <a:rPr lang="en-GB" dirty="0"/>
              <a:t> </a:t>
            </a:r>
            <a:r>
              <a:rPr lang="en-GB" dirty="0" err="1"/>
              <a:t>poveikį</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633316"/>
            <a:ext cx="10496407" cy="3008003"/>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Tuo pat metu dėl likvidžių pasaulinių kapitalo rinkų ir didesnio finansuotojų polinkio rizikuoti privačiojo finansavimo srautai tapo platesni ir apima socialines ir aplinkosaugos programas, pavyzdžiui, daugėja žaliųjų obligacijų ir su tvaraus vystymosi tikslais susijusių akcijų fondų.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Santykinai privačių tiesioginių užsienio investicijų srautai, piniginės perlaidos ir filantropinė parama gerokai viršija oficialios vyriausybės pagalbos besivystančioms šalims srautus.</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519298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err="1"/>
              <a:t>Socialinio</a:t>
            </a:r>
            <a:r>
              <a:rPr lang="en-GB" dirty="0"/>
              <a:t> </a:t>
            </a:r>
            <a:r>
              <a:rPr lang="en-GB" dirty="0" err="1"/>
              <a:t>poveikio</a:t>
            </a:r>
            <a:r>
              <a:rPr lang="en-GB" dirty="0"/>
              <a:t> </a:t>
            </a:r>
            <a:r>
              <a:rPr lang="en-GB" dirty="0" err="1"/>
              <a:t>obligacijos</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633316"/>
            <a:ext cx="10496407" cy="3929281"/>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hlinkClick r:id="rId4"/>
              </a:rPr>
              <a:t>Socialinio poveikio obligacijos</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kurias galiausiai finansuoja institucija, pavyzdžiui, vyriausybė ar tarptautinė donorų organizacija, yra populiarus investavimo pagal rezultatus modelis.</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Investuotojas, kuris gali būti fizinis asmuo, fondas, fondas, bankas ar bendruomenės plėtros institucija, suteikia kapitalą paslaugų teikėjui, kad šis pasiektų sutartą socialinį rezultatą.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Daugeliu atvejų paslaugų teikėjas yra NVO. Sutartyje paprastai nurodomas terminas ir sėkmės rodikliai.</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14798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err="1"/>
              <a:t>Socialinio</a:t>
            </a:r>
            <a:r>
              <a:rPr lang="en-GB" dirty="0"/>
              <a:t> </a:t>
            </a:r>
            <a:r>
              <a:rPr lang="en-GB" dirty="0" err="1"/>
              <a:t>poveikio</a:t>
            </a:r>
            <a:r>
              <a:rPr lang="en-GB" dirty="0"/>
              <a:t> </a:t>
            </a:r>
            <a:r>
              <a:rPr lang="en-GB" dirty="0" err="1"/>
              <a:t>obligacijos</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633316"/>
            <a:ext cx="10496407" cy="3596882"/>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Tada paslaugų teikėjas įgyvendina programą, ir kuo sėkmingiau ji įgyvendinama atsižvelgiant į išmatuojamus rezultatus, tuo didesnė grąža investuotojui.</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Tai reiškia, kad organizacijos ir investuotojai, kurie dažnai būna nutolę nuo proceso, gali būti tikresni, kad jų lėšos duoda teigiamą rezultatą.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Šiame procese dažnai dalyvauja dar dvi šalys: tarpininkas, kuris struktūrizuoja ir koordinuoja šalių santykius, ir nepriklausoma trečioji šalis, kuri matuoja ir patvirtina rezultatus.</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228193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Activity</a:t>
            </a:r>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633316"/>
            <a:ext cx="10496407" cy="1089529"/>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Sudarykite sąrašą apribojimų, kuriuos išorės finansuotojai nustatė mainais už finansavimą jūsų organizacijai, arba išvardykite galimus apribojimus, kuriuos gali nustatyti dabartiniai finansuotojai.</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787243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lt-LT" dirty="0"/>
              <a:t>Atvejo analizė</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633316"/>
            <a:ext cx="10496407" cy="4646400"/>
          </a:xfrm>
          <a:prstGeom prst="rect">
            <a:avLst/>
          </a:prstGeom>
          <a:noFill/>
        </p:spPr>
        <p:txBody>
          <a:bodyPr wrap="square" rtlCol="0">
            <a:spAutoFit/>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Centro International for tropical Agricultura (CIAT):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http://www.ijsrp.org/research-paper-1121/ijsrp-p11922.pdf</a:t>
            </a:r>
            <a:endPar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Blip>
                <a:blip r:embed="rId5"/>
              </a:buBlip>
              <a:tabLst/>
              <a:defRPr/>
            </a:pPr>
            <a:endParaRPr lang="en-GB" sz="2400" u="sng" dirty="0">
              <a:solidFill>
                <a:schemeClr val="accent2">
                  <a:lumMod val="75000"/>
                </a:schemeClr>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sz="2400" i="0" u="sng" strike="noStrike" kern="1200" cap="none" spc="0" normalizeH="0" baseline="0" noProof="0" dirty="0" err="1">
                <a:ln>
                  <a:noFill/>
                </a:ln>
                <a:solidFill>
                  <a:srgbClr val="000000"/>
                </a:solidFill>
                <a:effectLst/>
                <a:uLnTx/>
                <a:uFillTx/>
                <a:latin typeface="Calibri" panose="020F0502020204030204"/>
                <a:ea typeface="+mn-ea"/>
                <a:cs typeface="+mn-cs"/>
              </a:rPr>
              <a:t>Šio</a:t>
            </a:r>
            <a:r>
              <a:rPr kumimoji="0" lang="en-GB" sz="2400" i="0" u="sng"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i="0" u="sng" strike="noStrike" kern="1200" cap="none" spc="0" normalizeH="0" baseline="0" noProof="0" dirty="0" err="1">
                <a:ln>
                  <a:noFill/>
                </a:ln>
                <a:solidFill>
                  <a:srgbClr val="000000"/>
                </a:solidFill>
                <a:effectLst/>
                <a:uLnTx/>
                <a:uFillTx/>
                <a:latin typeface="Calibri" panose="020F0502020204030204"/>
                <a:ea typeface="+mn-ea"/>
                <a:cs typeface="+mn-cs"/>
              </a:rPr>
              <a:t>tyrimo</a:t>
            </a:r>
            <a:r>
              <a:rPr kumimoji="0" lang="en-GB" sz="2400" i="0" u="sng"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i="0" u="sng" strike="noStrike" kern="1200" cap="none" spc="0" normalizeH="0" baseline="0" noProof="0" dirty="0" err="1">
                <a:ln>
                  <a:noFill/>
                </a:ln>
                <a:solidFill>
                  <a:srgbClr val="000000"/>
                </a:solidFill>
                <a:effectLst/>
                <a:uLnTx/>
                <a:uFillTx/>
                <a:latin typeface="Calibri" panose="020F0502020204030204"/>
                <a:ea typeface="+mn-ea"/>
                <a:cs typeface="+mn-cs"/>
              </a:rPr>
              <a:t>tikslas</a:t>
            </a:r>
            <a:r>
              <a:rPr kumimoji="0" lang="en-GB" sz="2400" i="0" u="sng" strike="noStrike" kern="1200" cap="none" spc="0" normalizeH="0" baseline="0" noProof="0" dirty="0">
                <a:ln>
                  <a:noFill/>
                </a:ln>
                <a:solidFill>
                  <a:srgbClr val="000000"/>
                </a:solidFill>
                <a:effectLst/>
                <a:uLnTx/>
                <a:uFillTx/>
                <a:latin typeface="Calibri" panose="020F0502020204030204"/>
                <a:ea typeface="+mn-ea"/>
                <a:cs typeface="+mn-cs"/>
              </a:rPr>
              <a:t>:</a:t>
            </a: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kumimoji="0" lang="lt-LT" sz="2400" i="0" u="none" strike="noStrike" kern="1200" cap="none" spc="0" normalizeH="0" baseline="0" noProof="0" dirty="0">
                <a:ln>
                  <a:noFill/>
                </a:ln>
                <a:solidFill>
                  <a:srgbClr val="000000"/>
                </a:solidFill>
                <a:effectLst/>
                <a:uLnTx/>
                <a:uFillTx/>
                <a:latin typeface="Calibri" panose="020F0502020204030204"/>
                <a:ea typeface="+mn-ea"/>
                <a:cs typeface="+mn-cs"/>
              </a:rPr>
              <a:t>Nustatyti lėšų pritraukimo strategijos poveikį NVO, tokių kaip Tarptautinis atogrąžų žemės ūkio centras (Centro International </a:t>
            </a:r>
            <a:r>
              <a:rPr kumimoji="0" lang="lt-LT" sz="2400" i="0" u="none" strike="noStrike" kern="1200" cap="none" spc="0" normalizeH="0" baseline="0" noProof="0" dirty="0" err="1">
                <a:ln>
                  <a:noFill/>
                </a:ln>
                <a:solidFill>
                  <a:srgbClr val="000000"/>
                </a:solidFill>
                <a:effectLst/>
                <a:uLnTx/>
                <a:uFillTx/>
                <a:latin typeface="Calibri" panose="020F0502020204030204"/>
                <a:ea typeface="+mn-ea"/>
                <a:cs typeface="+mn-cs"/>
              </a:rPr>
              <a:t>for</a:t>
            </a:r>
            <a:r>
              <a:rPr kumimoji="0" lang="lt-LT" sz="240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lt-LT" sz="2400" i="0" u="none" strike="noStrike" kern="1200" cap="none" spc="0" normalizeH="0" baseline="0" noProof="0" dirty="0" err="1">
                <a:ln>
                  <a:noFill/>
                </a:ln>
                <a:solidFill>
                  <a:srgbClr val="000000"/>
                </a:solidFill>
                <a:effectLst/>
                <a:uLnTx/>
                <a:uFillTx/>
                <a:latin typeface="Calibri" panose="020F0502020204030204"/>
                <a:ea typeface="+mn-ea"/>
                <a:cs typeface="+mn-cs"/>
              </a:rPr>
              <a:t>Tropical</a:t>
            </a:r>
            <a:r>
              <a:rPr kumimoji="0" lang="lt-LT" sz="240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lt-LT" sz="2400" i="0" u="none" strike="noStrike" kern="1200" cap="none" spc="0" normalizeH="0" baseline="0" noProof="0" dirty="0" err="1">
                <a:ln>
                  <a:noFill/>
                </a:ln>
                <a:solidFill>
                  <a:srgbClr val="000000"/>
                </a:solidFill>
                <a:effectLst/>
                <a:uLnTx/>
                <a:uFillTx/>
                <a:latin typeface="Calibri" panose="020F0502020204030204"/>
                <a:ea typeface="+mn-ea"/>
                <a:cs typeface="+mn-cs"/>
              </a:rPr>
              <a:t>Agricultura</a:t>
            </a:r>
            <a:r>
              <a:rPr kumimoji="0" lang="lt-LT" sz="2400" i="0" u="none" strike="noStrike" kern="1200" cap="none" spc="0" normalizeH="0" baseline="0" noProof="0" dirty="0">
                <a:ln>
                  <a:noFill/>
                </a:ln>
                <a:solidFill>
                  <a:srgbClr val="000000"/>
                </a:solidFill>
                <a:effectLst/>
                <a:uLnTx/>
                <a:uFillTx/>
                <a:latin typeface="Calibri" panose="020F0502020204030204"/>
                <a:ea typeface="+mn-ea"/>
                <a:cs typeface="+mn-cs"/>
              </a:rPr>
              <a:t>), finansiniam tvarumui.</a:t>
            </a: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endParaRPr kumimoji="0" lang="lt-LT" sz="240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kumimoji="0" lang="lt-LT" sz="2400" i="0" u="none" strike="noStrike" kern="1200" cap="none" spc="0" normalizeH="0" baseline="0" noProof="0" dirty="0">
                <a:ln>
                  <a:noFill/>
                </a:ln>
                <a:solidFill>
                  <a:srgbClr val="000000"/>
                </a:solidFill>
                <a:effectLst/>
                <a:uLnTx/>
                <a:uFillTx/>
                <a:latin typeface="Calibri" panose="020F0502020204030204"/>
                <a:ea typeface="+mn-ea"/>
                <a:cs typeface="+mn-cs"/>
              </a:rPr>
              <a:t>Ištirti pajamų diversifikavimo strategijos poveikį NVO, tokių kaip Centro International </a:t>
            </a:r>
            <a:r>
              <a:rPr kumimoji="0" lang="lt-LT" sz="2400" i="0" u="none" strike="noStrike" kern="1200" cap="none" spc="0" normalizeH="0" baseline="0" noProof="0" dirty="0" err="1">
                <a:ln>
                  <a:noFill/>
                </a:ln>
                <a:solidFill>
                  <a:srgbClr val="000000"/>
                </a:solidFill>
                <a:effectLst/>
                <a:uLnTx/>
                <a:uFillTx/>
                <a:latin typeface="Calibri" panose="020F0502020204030204"/>
                <a:ea typeface="+mn-ea"/>
                <a:cs typeface="+mn-cs"/>
              </a:rPr>
              <a:t>for</a:t>
            </a:r>
            <a:r>
              <a:rPr kumimoji="0" lang="lt-LT" sz="240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lt-LT" sz="2400" i="0" u="none" strike="noStrike" kern="1200" cap="none" spc="0" normalizeH="0" baseline="0" noProof="0" dirty="0" err="1">
                <a:ln>
                  <a:noFill/>
                </a:ln>
                <a:solidFill>
                  <a:srgbClr val="000000"/>
                </a:solidFill>
                <a:effectLst/>
                <a:uLnTx/>
                <a:uFillTx/>
                <a:latin typeface="Calibri" panose="020F0502020204030204"/>
                <a:ea typeface="+mn-ea"/>
                <a:cs typeface="+mn-cs"/>
              </a:rPr>
              <a:t>Tropical</a:t>
            </a:r>
            <a:r>
              <a:rPr kumimoji="0" lang="lt-LT" sz="240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lt-LT" sz="2400" i="0" u="none" strike="noStrike" kern="1200" cap="none" spc="0" normalizeH="0" baseline="0" noProof="0" dirty="0" err="1">
                <a:ln>
                  <a:noFill/>
                </a:ln>
                <a:solidFill>
                  <a:srgbClr val="000000"/>
                </a:solidFill>
                <a:effectLst/>
                <a:uLnTx/>
                <a:uFillTx/>
                <a:latin typeface="Calibri" panose="020F0502020204030204"/>
                <a:ea typeface="+mn-ea"/>
                <a:cs typeface="+mn-cs"/>
              </a:rPr>
              <a:t>Agricultura</a:t>
            </a:r>
            <a:r>
              <a:rPr kumimoji="0" lang="lt-LT" sz="2400" i="0" u="none" strike="noStrike" kern="1200" cap="none" spc="0" normalizeH="0" baseline="0" noProof="0" dirty="0">
                <a:ln>
                  <a:noFill/>
                </a:ln>
                <a:solidFill>
                  <a:srgbClr val="000000"/>
                </a:solidFill>
                <a:effectLst/>
                <a:uLnTx/>
                <a:uFillTx/>
                <a:latin typeface="Calibri" panose="020F0502020204030204"/>
                <a:ea typeface="+mn-ea"/>
                <a:cs typeface="+mn-cs"/>
              </a:rPr>
              <a:t>, finansiniam tvarumui.</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771246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lt-LT" dirty="0"/>
              <a:t>Atvejo analizė</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633316"/>
            <a:ext cx="10496407" cy="3392724"/>
          </a:xfrm>
          <a:prstGeom prst="rect">
            <a:avLst/>
          </a:prstGeom>
          <a:noFill/>
        </p:spPr>
        <p:txBody>
          <a:bodyPr wrap="square" rtlCol="0">
            <a:spAutoFit/>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Centro International for tropical Agricultura (CIAT):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http://www.ijsrp.org/research-paper-1121/ijsrp-p11922.pdf</a:t>
            </a:r>
            <a:endPar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Blip>
                <a:blip r:embed="rId5"/>
              </a:buBlip>
              <a:tabLst/>
              <a:defRPr/>
            </a:pPr>
            <a:endParaRPr lang="en-GB" sz="2400" u="sng" dirty="0">
              <a:solidFill>
                <a:schemeClr val="accent2">
                  <a:lumMod val="75000"/>
                </a:schemeClr>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lt-LT" sz="2400" i="0" u="sng" strike="noStrike" kern="1200" cap="none" spc="0" normalizeH="0" baseline="0" noProof="0" dirty="0">
                <a:ln>
                  <a:noFill/>
                </a:ln>
                <a:solidFill>
                  <a:srgbClr val="000000"/>
                </a:solidFill>
                <a:effectLst/>
                <a:uLnTx/>
                <a:uFillTx/>
                <a:latin typeface="Calibri" panose="020F0502020204030204"/>
                <a:ea typeface="+mn-ea"/>
                <a:cs typeface="+mn-cs"/>
              </a:rPr>
              <a:t>Tikslai (tęsinys):</a:t>
            </a: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lt-LT" sz="2400" i="0" u="sng"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lt-LT" sz="2400" i="0" strike="noStrike" kern="1200" cap="none" spc="0" normalizeH="0" baseline="0" noProof="0" dirty="0">
                <a:ln>
                  <a:noFill/>
                </a:ln>
                <a:solidFill>
                  <a:srgbClr val="000000"/>
                </a:solidFill>
                <a:effectLst/>
                <a:uLnTx/>
                <a:uFillTx/>
                <a:latin typeface="Calibri" panose="020F0502020204030204"/>
                <a:ea typeface="+mn-ea"/>
                <a:cs typeface="+mn-cs"/>
              </a:rPr>
              <a:t>Nustatyti valdymo gebėjimų poveikį Centro International </a:t>
            </a:r>
            <a:r>
              <a:rPr kumimoji="0" lang="lt-LT" sz="2400" i="0" strike="noStrike" kern="1200" cap="none" spc="0" normalizeH="0" baseline="0" noProof="0" dirty="0" err="1">
                <a:ln>
                  <a:noFill/>
                </a:ln>
                <a:solidFill>
                  <a:srgbClr val="000000"/>
                </a:solidFill>
                <a:effectLst/>
                <a:uLnTx/>
                <a:uFillTx/>
                <a:latin typeface="Calibri" panose="020F0502020204030204"/>
                <a:ea typeface="+mn-ea"/>
                <a:cs typeface="+mn-cs"/>
              </a:rPr>
              <a:t>for</a:t>
            </a:r>
            <a:r>
              <a:rPr kumimoji="0" lang="lt-LT" sz="2400" i="0"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lt-LT" sz="2400" i="0" strike="noStrike" kern="1200" cap="none" spc="0" normalizeH="0" baseline="0" noProof="0" dirty="0" err="1">
                <a:ln>
                  <a:noFill/>
                </a:ln>
                <a:solidFill>
                  <a:srgbClr val="000000"/>
                </a:solidFill>
                <a:effectLst/>
                <a:uLnTx/>
                <a:uFillTx/>
                <a:latin typeface="Calibri" panose="020F0502020204030204"/>
                <a:ea typeface="+mn-ea"/>
                <a:cs typeface="+mn-cs"/>
              </a:rPr>
              <a:t>Tropical</a:t>
            </a:r>
            <a:r>
              <a:rPr kumimoji="0" lang="lt-LT" sz="2400" i="0"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lt-LT" sz="2400" i="0" strike="noStrike" kern="1200" cap="none" spc="0" normalizeH="0" baseline="0" noProof="0" dirty="0" err="1">
                <a:ln>
                  <a:noFill/>
                </a:ln>
                <a:solidFill>
                  <a:srgbClr val="000000"/>
                </a:solidFill>
                <a:effectLst/>
                <a:uLnTx/>
                <a:uFillTx/>
                <a:latin typeface="Calibri" panose="020F0502020204030204"/>
                <a:ea typeface="+mn-ea"/>
                <a:cs typeface="+mn-cs"/>
              </a:rPr>
              <a:t>Agricultura</a:t>
            </a:r>
            <a:r>
              <a:rPr kumimoji="0" lang="lt-LT" sz="2400" i="0" strike="noStrike" kern="1200" cap="none" spc="0" normalizeH="0" baseline="0" noProof="0" dirty="0">
                <a:ln>
                  <a:noFill/>
                </a:ln>
                <a:solidFill>
                  <a:srgbClr val="000000"/>
                </a:solidFill>
                <a:effectLst/>
                <a:uLnTx/>
                <a:uFillTx/>
                <a:latin typeface="Calibri" panose="020F0502020204030204"/>
                <a:ea typeface="+mn-ea"/>
                <a:cs typeface="+mn-cs"/>
              </a:rPr>
              <a:t> finansiniam tvarumui.</a:t>
            </a:r>
            <a:endParaRPr kumimoji="0" lang="en-GB" sz="2400" b="1" i="0"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0369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174698BF-A6B9-5724-3120-A463CDBE9472}"/>
              </a:ext>
            </a:extLst>
          </p:cNvPr>
          <p:cNvGraphicFramePr/>
          <p:nvPr>
            <p:extLst>
              <p:ext uri="{D42A27DB-BD31-4B8C-83A1-F6EECF244321}">
                <p14:modId xmlns:p14="http://schemas.microsoft.com/office/powerpoint/2010/main" val="3056375424"/>
              </p:ext>
            </p:extLst>
          </p:nvPr>
        </p:nvGraphicFramePr>
        <p:xfrm>
          <a:off x="0" y="-153889"/>
          <a:ext cx="12192000" cy="6138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90B8507E-1E0E-F56A-3605-3A53C73A24BE}"/>
              </a:ext>
            </a:extLst>
          </p:cNvPr>
          <p:cNvSpPr txBox="1"/>
          <p:nvPr/>
        </p:nvSpPr>
        <p:spPr>
          <a:xfrm>
            <a:off x="0" y="5984444"/>
            <a:ext cx="1090748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Šaltinis</a:t>
            </a: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en-GB" sz="1400"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1400"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Times New Roman" panose="02020603050405020304" pitchFamily="18" charset="0"/>
                <a:cs typeface="Calibri" panose="020F0502020204030204" pitchFamily="34" charset="0"/>
                <a:hlinkClick r:id="rId7">
                  <a:extLst>
                    <a:ext uri="{A12FA001-AC4F-418D-AE19-62706E023703}">
                      <ahyp:hlinkClr xmlns:ahyp="http://schemas.microsoft.com/office/drawing/2018/hyperlinkcolor" val="tx"/>
                    </a:ext>
                  </a:extLst>
                </a:hlinkClick>
              </a:rPr>
              <a:t>https://www.batonglobal.com/post/how-to-write-mission-vision-and-values-statements-with-examples#:~:text=The%20mission%20statement%20communicates%20the,organization's%20core%20principles%20and%20ethics</a:t>
            </a:r>
            <a:endParaRPr kumimoji="0" lang="de-DE" sz="1400"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794753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err="1"/>
              <a:t>Klausimai</a:t>
            </a:r>
            <a:endParaRPr lang="en-GB" dirty="0"/>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633316"/>
            <a:ext cx="10496407" cy="1346010"/>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r>
              <a:rPr kumimoji="0" lang="en-GB" sz="2400" i="0" u="none" strike="noStrike" kern="1200" cap="none" spc="0" normalizeH="0" baseline="0" noProof="0" dirty="0" err="1">
                <a:ln>
                  <a:noFill/>
                </a:ln>
                <a:solidFill>
                  <a:srgbClr val="000000"/>
                </a:solidFill>
                <a:effectLst/>
                <a:uLnTx/>
                <a:uFillTx/>
                <a:latin typeface="Calibri" panose="020F0502020204030204"/>
                <a:ea typeface="+mn-ea"/>
                <a:cs typeface="+mn-cs"/>
              </a:rPr>
              <a:t>Kokia</a:t>
            </a:r>
            <a:r>
              <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i="0" u="none" strike="noStrike" kern="1200" cap="none" spc="0" normalizeH="0" baseline="0" noProof="0" dirty="0" err="1">
                <a:ln>
                  <a:noFill/>
                </a:ln>
                <a:solidFill>
                  <a:srgbClr val="000000"/>
                </a:solidFill>
                <a:effectLst/>
                <a:uLnTx/>
                <a:uFillTx/>
                <a:latin typeface="Calibri" panose="020F0502020204030204"/>
                <a:ea typeface="+mn-ea"/>
                <a:cs typeface="+mn-cs"/>
              </a:rPr>
              <a:t>išorinio</a:t>
            </a:r>
            <a:r>
              <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i="0" u="none" strike="noStrike" kern="1200" cap="none" spc="0" normalizeH="0" baseline="0" noProof="0" dirty="0" err="1">
                <a:ln>
                  <a:noFill/>
                </a:ln>
                <a:solidFill>
                  <a:srgbClr val="000000"/>
                </a:solidFill>
                <a:effectLst/>
                <a:uLnTx/>
                <a:uFillTx/>
                <a:latin typeface="Calibri" panose="020F0502020204030204"/>
                <a:ea typeface="+mn-ea"/>
                <a:cs typeface="+mn-cs"/>
              </a:rPr>
              <a:t>finansavimo</a:t>
            </a:r>
            <a:r>
              <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i="0" u="none" strike="noStrike" kern="1200" cap="none" spc="0" normalizeH="0" baseline="0" noProof="0" dirty="0" err="1">
                <a:ln>
                  <a:noFill/>
                </a:ln>
                <a:solidFill>
                  <a:srgbClr val="000000"/>
                </a:solidFill>
                <a:effectLst/>
                <a:uLnTx/>
                <a:uFillTx/>
                <a:latin typeface="Calibri" panose="020F0502020204030204"/>
                <a:ea typeface="+mn-ea"/>
                <a:cs typeface="+mn-cs"/>
              </a:rPr>
              <a:t>nauda</a:t>
            </a:r>
            <a:r>
              <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endPar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r>
              <a:rPr kumimoji="0" lang="en-GB" sz="2400" i="0" u="none" strike="noStrike" kern="1200" cap="none" spc="0" normalizeH="0" baseline="0" noProof="0" dirty="0" err="1">
                <a:ln>
                  <a:noFill/>
                </a:ln>
                <a:solidFill>
                  <a:srgbClr val="000000"/>
                </a:solidFill>
                <a:effectLst/>
                <a:uLnTx/>
                <a:uFillTx/>
                <a:latin typeface="Calibri" panose="020F0502020204030204"/>
                <a:ea typeface="+mn-ea"/>
                <a:cs typeface="+mn-cs"/>
              </a:rPr>
              <a:t>Įvardykite</a:t>
            </a:r>
            <a:r>
              <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rPr>
              <a:t> NVO </a:t>
            </a:r>
            <a:r>
              <a:rPr kumimoji="0" lang="en-GB" sz="2400" i="0" u="none" strike="noStrike" kern="1200" cap="none" spc="0" normalizeH="0" baseline="0" noProof="0" dirty="0" err="1">
                <a:ln>
                  <a:noFill/>
                </a:ln>
                <a:solidFill>
                  <a:srgbClr val="000000"/>
                </a:solidFill>
                <a:effectLst/>
                <a:uLnTx/>
                <a:uFillTx/>
                <a:latin typeface="Calibri" panose="020F0502020204030204"/>
                <a:ea typeface="+mn-ea"/>
                <a:cs typeface="+mn-cs"/>
              </a:rPr>
              <a:t>savarankiško</a:t>
            </a:r>
            <a:r>
              <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i="0" u="none" strike="noStrike" kern="1200" cap="none" spc="0" normalizeH="0" baseline="0" noProof="0" dirty="0" err="1">
                <a:ln>
                  <a:noFill/>
                </a:ln>
                <a:solidFill>
                  <a:srgbClr val="000000"/>
                </a:solidFill>
                <a:effectLst/>
                <a:uLnTx/>
                <a:uFillTx/>
                <a:latin typeface="Calibri" panose="020F0502020204030204"/>
                <a:ea typeface="+mn-ea"/>
                <a:cs typeface="+mn-cs"/>
              </a:rPr>
              <a:t>finansavimo</a:t>
            </a:r>
            <a:r>
              <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i="0" u="none" strike="noStrike" kern="1200" cap="none" spc="0" normalizeH="0" baseline="0" noProof="0" dirty="0" err="1">
                <a:ln>
                  <a:noFill/>
                </a:ln>
                <a:solidFill>
                  <a:srgbClr val="000000"/>
                </a:solidFill>
                <a:effectLst/>
                <a:uLnTx/>
                <a:uFillTx/>
                <a:latin typeface="Calibri" panose="020F0502020204030204"/>
                <a:ea typeface="+mn-ea"/>
                <a:cs typeface="+mn-cs"/>
              </a:rPr>
              <a:t>riziką</a:t>
            </a:r>
            <a:r>
              <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rPr>
              <a:t>?</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62246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Individualus</a:t>
            </a:r>
            <a:r>
              <a:rPr lang="en-GB" dirty="0"/>
              <a:t> </a:t>
            </a:r>
            <a:r>
              <a:rPr lang="en-GB" dirty="0" err="1"/>
              <a:t>darbas</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4005199"/>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Pridėkite siūlomą praktinę užduotį, pasiruošimą vertinimui, kitas individualias studijas.</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Pavyzdžiui, kursinis darbas, skirtas parengti ir įgyvendinti Inovatyvų projektą, kuriame būtų taikomas iššūkiais pagrįstas metodas. Inovatyvų projektą rekomenduojama rengti ir įgyvendinti kartu su vietos suinteresuotaisiais subjektais, siekiant spręsti vietos iššūkius (2.3 skirsnis). Baigę 6 modulius, PSO vadovai galėtų pristatyti savo Inovacinius projektus suinteresuotiesiems subjektams (regionui / miestui / pramonei). Tai paskatins PSO vadovų / TOP vadovų / darbuotojų mąstyseną pagal principą „iš apačios į viršų“ ir sustiprins sąveiką, įsitraukimą bei teigiamą poveikį vietos ir regiono bendruomenei.</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302218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FEF066-D03F-C895-ED66-132F518D2C96}"/>
              </a:ext>
            </a:extLst>
          </p:cNvPr>
          <p:cNvSpPr>
            <a:spLocks noGrp="1"/>
          </p:cNvSpPr>
          <p:nvPr>
            <p:ph type="body" sz="quarter" idx="16"/>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err="1">
                <a:ln>
                  <a:noFill/>
                </a:ln>
                <a:solidFill>
                  <a:srgbClr val="000000"/>
                </a:solidFill>
                <a:effectLst/>
                <a:uLnTx/>
                <a:uFillTx/>
                <a:latin typeface="Calibri" panose="020F0502020204030204"/>
                <a:ea typeface="+mn-ea"/>
                <a:cs typeface="+mn-cs"/>
              </a:rPr>
              <a:t>Nuorodos</a:t>
            </a:r>
            <a:endParaRPr kumimoji="0" lang="en-US" sz="4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B375945B-AC4F-746A-4C75-83A8018AC4A0}"/>
              </a:ext>
            </a:extLst>
          </p:cNvPr>
          <p:cNvSpPr>
            <a:spLocks noGrp="1"/>
          </p:cNvSpPr>
          <p:nvPr>
            <p:ph type="body" sz="quarter" idx="17"/>
          </p:nvPr>
        </p:nvSpPr>
        <p:spPr/>
        <p:txBody>
          <a:bodyPr/>
          <a:lstStyle/>
          <a:p>
            <a:r>
              <a:rPr lang="en-ZA" dirty="0"/>
              <a:t>05</a:t>
            </a:r>
          </a:p>
        </p:txBody>
      </p:sp>
    </p:spTree>
    <p:extLst>
      <p:ext uri="{BB962C8B-B14F-4D97-AF65-F5344CB8AC3E}">
        <p14:creationId xmlns:p14="http://schemas.microsoft.com/office/powerpoint/2010/main" val="109935994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https://www.gdrc.org/ngo/funding/funding-mix.html</a:t>
            </a:r>
            <a:endParaRPr lang="en-GB" u="sng" dirty="0">
              <a:solidFill>
                <a:schemeClr val="accent2">
                  <a:lumMod val="75000"/>
                </a:schemeClr>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https://www.researchgate.net/publication/259828506_Benefits_and_Risks_of_Self-Financing_of_NGOs_-_Empirical_Evidence_from_the_Czech_Republic_Slovakia_and_Austria</a:t>
            </a:r>
            <a:endPar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https://smallbusiness.chron.com/advantages-disadvantages-external-financing-10033.html</a:t>
            </a:r>
            <a:endPar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r>
              <a:rPr kumimoji="0" lang="en-GB" sz="26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Nuorodos</a:t>
            </a:r>
            <a:endPar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78442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https://www.investopedia.com/10-investing-concepts-beginners-need-to-learn-5219500</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Times New Roman" panose="020206030504050203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https://www.batonglobal.com/post/how-to-write-mission-vision-and-values-statements-with-examples</a:t>
            </a:r>
            <a:endParaRPr kumimoji="0" lang="en-GB"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https://digitalmarketinginstitute.com/blog/10-reasons-your-business-should-invest-in-digital-transformation-corporate</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Nuorodos</a:t>
            </a:r>
            <a:endPar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07579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https://blog.elevationweb.org/11-awesome-fundraising-tools-for-nonprofits</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https://cornershopcreative.com/blog/digital-fundraising/#crashcourse</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https://cornershopcreative.com/portfolio/disability-rights-new-york-multi-step-donation-form/</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6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Nuorodos</a:t>
            </a:r>
            <a:endPar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68837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https://join.mobilize.us/blog/30-top-online-fundraising-ideas-for-2021-and-beyond</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https://learning.candid.org/resources/blog/five-fundraising-trends-to-capitalize-on-in-2022/</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https://www.causevox.com/digital-fundraising/#digital-fundraising-method</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6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Nuorodos</a:t>
            </a:r>
            <a:endPar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46148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https://www.iraiser.com/2021/07/build-your-annual-digital-fundraising-plan-in-5-steps/</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https://www.youtube.com/watch?v=18yzSK6oWxw</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https://www.youtube.com/watch?v=18yzSK6oWxw</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https://www.iraiser.com/2021/07/build-your-annual-digital-fundraising-plan-in-5-steps/</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6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sz="26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Nuorodos</a:t>
            </a:r>
            <a:endPar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46266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https://charitydigital.org.uk/topics/topics/a-beginners-guide-to-digital-fundraising-terms</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lang="en-GB" dirty="0">
              <a:solidFill>
                <a:schemeClr val="accent2">
                  <a:lumMod val="75000"/>
                </a:schemeClr>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https://europa.eu/youreurope/business/finance-funding/getting-funding/eu-funding-programmes/index_en.htm</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https://ngosindia.com/ngo-funding/fund-raising/</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https://oakbusinessconsultant.com/case-study-for-ngo-financial-modeling/</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Nuorodos</a:t>
            </a:r>
            <a:endPar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164665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https://reliefweb.int/sites/reliefweb.int/files/resources/Bridging%20the%20Needs-Based%20Funding%20Gap.pdf</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https://www.classy.org/blog/theres-more-than-one-way-to-fund-a-nonprofit/</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https://www.fundsforngos.org/alternative-fundraising/3-major-sources-of-funding-for-ngos/</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https://www.genevaglobal.com/blog/blog-how-to-attract-long-term-donors</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Nuorodos</a:t>
            </a:r>
            <a:endPar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895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lt-LT" dirty="0"/>
              <a:t>Kuriant finansinį planą, poreikių nustatymo procesas atskleis galimybes investuoti į skaitmeninę transformaciją.</a:t>
            </a:r>
          </a:p>
          <a:p>
            <a:pPr marL="360000" indent="-342900">
              <a:buBlip>
                <a:blip r:embed="rId2"/>
              </a:buBlip>
            </a:pPr>
            <a:endParaRPr lang="lt-LT" dirty="0"/>
          </a:p>
          <a:p>
            <a:pPr marL="360000" indent="-342900">
              <a:buBlip>
                <a:blip r:embed="rId2"/>
              </a:buBlip>
            </a:pPr>
            <a:r>
              <a:rPr lang="lt-LT" dirty="0"/>
              <a:t>Finansinis planas su šiais poreikiais bus įtrauktas į organizacijos finansinę strategiją, pagal kurią bus nustatomi prioritetai ir taikomi lėšų šaltiniai šiems poreikiams tenkinti.</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Visko</a:t>
            </a:r>
            <a:r>
              <a:rPr lang="en-GB" dirty="0"/>
              <a:t> </a:t>
            </a:r>
            <a:r>
              <a:rPr lang="en-GB" dirty="0" err="1"/>
              <a:t>sujungimas</a:t>
            </a:r>
            <a:endParaRPr lang="en-US" dirty="0"/>
          </a:p>
        </p:txBody>
      </p:sp>
    </p:spTree>
    <p:extLst>
      <p:ext uri="{BB962C8B-B14F-4D97-AF65-F5344CB8AC3E}">
        <p14:creationId xmlns:p14="http://schemas.microsoft.com/office/powerpoint/2010/main" val="92252464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https://www.investopedia.com/ask/answers/13/ngos-get-funding.asp</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Trading Subsidiaries – should a charity have one? - Charity Registration (charity-registration.com)</a:t>
            </a: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lang="en-GB" dirty="0">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https://www.gdrc.org/ngo/funding/funding-mix.html</a:t>
            </a:r>
            <a:endParaRPr lang="en-GB" dirty="0">
              <a:solidFill>
                <a:schemeClr val="accent2">
                  <a:lumMod val="75000"/>
                </a:schemeClr>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Nuorodos</a:t>
            </a:r>
            <a:endPar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91107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https://www.researchgate.net/publication/259828506_Benefits_and_Risks_of_Self-Financing_of_NGOs_-_Empirical_Evidence_from_the_Czech_Republic_Slovakia_and_Austria</a:t>
            </a:r>
            <a:endParaRPr lang="en-GB" dirty="0">
              <a:solidFill>
                <a:schemeClr val="accent2">
                  <a:lumMod val="75000"/>
                </a:schemeClr>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https://smallbusiness.chron.com/advantages-disadvantages-external-financing-10033.html</a:t>
            </a: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Nuorodos</a:t>
            </a:r>
            <a:endPar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58915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9"/>
          </p:nvPr>
        </p:nvSpPr>
        <p:spPr/>
        <p:txBody>
          <a:bodyPr/>
          <a:lstStyle/>
          <a:p>
            <a:r>
              <a:rPr lang="en-US" dirty="0" err="1"/>
              <a:t>Klausimai</a:t>
            </a:r>
            <a:r>
              <a:rPr lang="en-US" dirty="0"/>
              <a:t>?</a:t>
            </a:r>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p:txBody>
          <a:bodyPr/>
          <a:lstStyle/>
          <a:p>
            <a:r>
              <a:rPr lang="en-US" dirty="0" err="1"/>
              <a:t>Ačiū</a:t>
            </a:r>
            <a:r>
              <a:rPr lang="en-US" dirty="0"/>
              <a:t>!</a:t>
            </a:r>
          </a:p>
        </p:txBody>
      </p:sp>
      <p:sp>
        <p:nvSpPr>
          <p:cNvPr id="2" name="Text Placeholder 1">
            <a:extLst>
              <a:ext uri="{FF2B5EF4-FFF2-40B4-BE49-F238E27FC236}">
                <a16:creationId xmlns:a16="http://schemas.microsoft.com/office/drawing/2014/main" id="{00576451-99CA-2BBC-49EC-1C073AE46CE3}"/>
              </a:ext>
            </a:extLst>
          </p:cNvPr>
          <p:cNvSpPr>
            <a:spLocks noGrp="1"/>
          </p:cNvSpPr>
          <p:nvPr>
            <p:ph type="body" sz="quarter" idx="28"/>
          </p:nvPr>
        </p:nvSpPr>
        <p:spPr/>
        <p:txBody>
          <a:bodyPr/>
          <a:lstStyle/>
          <a:p>
            <a:r>
              <a:rPr lang="en-US" dirty="0" err="1"/>
              <a:t>www.</a:t>
            </a:r>
            <a:r>
              <a:rPr lang="en-US" sz="3600" b="1" dirty="0" err="1"/>
              <a:t>leaderseeds</a:t>
            </a:r>
            <a:r>
              <a:rPr lang="en-US" dirty="0" err="1"/>
              <a:t>.eu</a:t>
            </a:r>
            <a:endParaRPr lang="en-US" dirty="0"/>
          </a:p>
        </p:txBody>
      </p:sp>
    </p:spTree>
    <p:extLst>
      <p:ext uri="{BB962C8B-B14F-4D97-AF65-F5344CB8AC3E}">
        <p14:creationId xmlns:p14="http://schemas.microsoft.com/office/powerpoint/2010/main" val="416982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lt-LT" dirty="0"/>
              <a:t>Turimų lėšų investavimas, kaip aprašyta, yra vienas iš būdų remti skaitmeninę transformaciją. </a:t>
            </a:r>
          </a:p>
          <a:p>
            <a:pPr marL="360000" indent="-342900">
              <a:buBlip>
                <a:blip r:embed="rId2"/>
              </a:buBlip>
            </a:pPr>
            <a:endParaRPr lang="lt-LT" dirty="0"/>
          </a:p>
          <a:p>
            <a:pPr marL="360000" indent="-342900">
              <a:buBlip>
                <a:blip r:embed="rId2"/>
              </a:buBlip>
            </a:pPr>
            <a:r>
              <a:rPr lang="lt-LT" dirty="0"/>
              <a:t>Kitas būdas gauti lėšų skaitmeninėms priemonėms ir ištekliams finansuoti yra lėšų gavimas vykdant kitą investicinę veiklą.</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Visko</a:t>
            </a:r>
            <a:r>
              <a:rPr lang="en-GB" dirty="0"/>
              <a:t> </a:t>
            </a:r>
            <a:r>
              <a:rPr lang="en-GB" dirty="0" err="1"/>
              <a:t>sujungimas</a:t>
            </a:r>
            <a:endParaRPr lang="en-US" dirty="0"/>
          </a:p>
        </p:txBody>
      </p:sp>
    </p:spTree>
    <p:extLst>
      <p:ext uri="{BB962C8B-B14F-4D97-AF65-F5344CB8AC3E}">
        <p14:creationId xmlns:p14="http://schemas.microsoft.com/office/powerpoint/2010/main" val="13097478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Investicija</a:t>
            </a: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Times New Roman" panose="02020603050405020304" pitchFamily="18" charset="0"/>
                <a:cs typeface="Calibri" panose="020F0502020204030204" pitchFamily="34" charset="0"/>
              </a:rPr>
              <a:t> – </a:t>
            </a:r>
            <a:r>
              <a:rPr kumimoji="0" lang="lt-LT"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rPr>
              <a:t>tai turtas arba daiktas, įsigytas siekiant gauti pajamų arba padidinti vertę.</a:t>
            </a:r>
            <a:r>
              <a:rPr lang="en-GB" dirty="0"/>
              <a:t> </a:t>
            </a:r>
          </a:p>
          <a:p>
            <a:pPr marL="360000" indent="-342900">
              <a:buBlip>
                <a:blip r:embed="rId2"/>
              </a:buBlip>
            </a:pPr>
            <a:endParaRPr lang="en-GB" dirty="0"/>
          </a:p>
          <a:p>
            <a:pPr marL="360000" indent="-342900">
              <a:buBlip>
                <a:blip r:embed="rId2"/>
              </a:buBlip>
            </a:pPr>
            <a:r>
              <a:rPr lang="lt-LT" dirty="0"/>
              <a:t>Vertės padidėjimas - tai turto vertės padidėjimas laikui bėgant. Kai asmuo įsigyja prekę kaip investiciją, jo tikslas yra ne suvartoti prekę, o panaudoti ją ateityje siekiant sukurti turtą.</a:t>
            </a:r>
          </a:p>
          <a:p>
            <a:pPr marL="360000" indent="-342900">
              <a:buBlip>
                <a:blip r:embed="rId2"/>
              </a:buBlip>
            </a:pPr>
            <a:endParaRPr lang="lt-LT" dirty="0"/>
          </a:p>
          <a:p>
            <a:pPr marL="360000" indent="-342900">
              <a:buBlip>
                <a:blip r:embed="rId2"/>
              </a:buBlip>
            </a:pPr>
            <a:r>
              <a:rPr lang="lt-LT" dirty="0"/>
              <a:t>Investicija visada susijusi su tam tikro kapitalo įdėjimu šiandien - laiko, pastangų, pinigų ar turto - tikintis, kad ateityje gaus didesnę grąžą, nei buvo įdėta iš pradžių. </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Kas </a:t>
            </a:r>
            <a:r>
              <a:rPr lang="en-GB" dirty="0" err="1"/>
              <a:t>yra</a:t>
            </a:r>
            <a:r>
              <a:rPr lang="en-GB" dirty="0"/>
              <a:t> </a:t>
            </a:r>
            <a:r>
              <a:rPr lang="en-GB" dirty="0" err="1"/>
              <a:t>investicija</a:t>
            </a:r>
            <a:r>
              <a:rPr lang="en-GB" dirty="0"/>
              <a:t>?</a:t>
            </a:r>
            <a:endParaRPr lang="en-US" dirty="0"/>
          </a:p>
        </p:txBody>
      </p:sp>
    </p:spTree>
    <p:extLst>
      <p:ext uri="{BB962C8B-B14F-4D97-AF65-F5344CB8AC3E}">
        <p14:creationId xmlns:p14="http://schemas.microsoft.com/office/powerpoint/2010/main" val="10237803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lt-LT" dirty="0"/>
              <a:t>Investicija – tai kapitalo panaudojimas šiandien, siekiant laikui bėgant padidinti jo vertę.</a:t>
            </a:r>
          </a:p>
          <a:p>
            <a:pPr marL="360000" indent="-342900">
              <a:buBlip>
                <a:blip r:embed="rId2"/>
              </a:buBlip>
            </a:pPr>
            <a:endParaRPr lang="lt-LT" dirty="0"/>
          </a:p>
          <a:p>
            <a:pPr marL="360000" indent="-342900">
              <a:buBlip>
                <a:blip r:embed="rId2"/>
              </a:buBlip>
            </a:pPr>
            <a:r>
              <a:rPr lang="lt-LT" dirty="0"/>
              <a:t>Investicijos reikalauja įdėti kapitalą laiko, pinigų, pastangų ir </a:t>
            </a:r>
            <a:r>
              <a:rPr lang="lt-LT" dirty="0" err="1"/>
              <a:t>t</a:t>
            </a:r>
            <a:r>
              <a:rPr lang="lt-LT" dirty="0"/>
              <a:t>. </a:t>
            </a:r>
            <a:r>
              <a:rPr lang="lt-LT" dirty="0" err="1"/>
              <a:t>t</a:t>
            </a:r>
            <a:r>
              <a:rPr lang="lt-LT" dirty="0"/>
              <a:t>. pavidalu, tikintis, kad ateityje gaus didesnę grąžą, nei buvo įdėta iš pradžių.</a:t>
            </a:r>
          </a:p>
          <a:p>
            <a:pPr marL="360000" indent="-342900">
              <a:buBlip>
                <a:blip r:embed="rId2"/>
              </a:buBlip>
            </a:pPr>
            <a:endParaRPr lang="lt-LT" dirty="0"/>
          </a:p>
          <a:p>
            <a:pPr marL="360000" indent="-342900">
              <a:buBlip>
                <a:blip r:embed="rId2"/>
              </a:buBlip>
            </a:pPr>
            <a:r>
              <a:rPr lang="lt-LT" dirty="0"/>
              <a:t>Investicija gali reikšti bet kokią priemonę ar mechanizmą, naudojamą būsimoms pajamoms gauti, įskaitant obligacijas, akcijas, nekilnojamąjį turtą ar verslą ir kitus pavyzdžius.</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Kas </a:t>
            </a:r>
            <a:r>
              <a:rPr lang="en-GB" dirty="0" err="1"/>
              <a:t>yra</a:t>
            </a:r>
            <a:r>
              <a:rPr lang="en-GB" dirty="0"/>
              <a:t> </a:t>
            </a:r>
            <a:r>
              <a:rPr lang="en-GB" dirty="0" err="1"/>
              <a:t>investicija</a:t>
            </a:r>
            <a:r>
              <a:rPr lang="en-GB" dirty="0"/>
              <a:t>?</a:t>
            </a:r>
            <a:endParaRPr lang="en-US" dirty="0"/>
          </a:p>
        </p:txBody>
      </p:sp>
    </p:spTree>
    <p:extLst>
      <p:ext uri="{BB962C8B-B14F-4D97-AF65-F5344CB8AC3E}">
        <p14:creationId xmlns:p14="http://schemas.microsoft.com/office/powerpoint/2010/main" val="34704308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10 investavimo sąvokų, kurių reikia išmokti pradedantiesiems</a:t>
            </a:r>
            <a:endParaRPr lang="en-US" dirty="0"/>
          </a:p>
        </p:txBody>
      </p:sp>
      <p:graphicFrame>
        <p:nvGraphicFramePr>
          <p:cNvPr id="6" name="Diagram 5">
            <a:extLst>
              <a:ext uri="{FF2B5EF4-FFF2-40B4-BE49-F238E27FC236}">
                <a16:creationId xmlns:a16="http://schemas.microsoft.com/office/drawing/2014/main" id="{B198DF70-57D0-F3AD-D533-559BEAE0F890}"/>
              </a:ext>
            </a:extLst>
          </p:cNvPr>
          <p:cNvGraphicFramePr/>
          <p:nvPr>
            <p:extLst>
              <p:ext uri="{D42A27DB-BD31-4B8C-83A1-F6EECF244321}">
                <p14:modId xmlns:p14="http://schemas.microsoft.com/office/powerpoint/2010/main" val="1041457289"/>
              </p:ext>
            </p:extLst>
          </p:nvPr>
        </p:nvGraphicFramePr>
        <p:xfrm>
          <a:off x="798381" y="2134276"/>
          <a:ext cx="10595237" cy="31991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E9E564EF-A78B-AD6A-0437-EAB4DEC901E2}"/>
              </a:ext>
            </a:extLst>
          </p:cNvPr>
          <p:cNvSpPr txBox="1"/>
          <p:nvPr/>
        </p:nvSpPr>
        <p:spPr>
          <a:xfrm>
            <a:off x="798381" y="5515176"/>
            <a:ext cx="6635200" cy="307777"/>
          </a:xfrm>
          <a:prstGeom prst="rect">
            <a:avLst/>
          </a:prstGeom>
          <a:noFill/>
        </p:spPr>
        <p:txBody>
          <a:bodyPr wrap="square">
            <a:spAutoFit/>
          </a:bodyPr>
          <a:lstStyle/>
          <a:p>
            <a:r>
              <a:rPr lang="en-US" sz="1400" dirty="0">
                <a:solidFill>
                  <a:schemeClr val="accent2">
                    <a:lumMod val="75000"/>
                  </a:schemeClr>
                </a:solidFill>
                <a:hlinkClick r:id="rId8">
                  <a:extLst>
                    <a:ext uri="{A12FA001-AC4F-418D-AE19-62706E023703}">
                      <ahyp:hlinkClr xmlns:ahyp="http://schemas.microsoft.com/office/drawing/2018/hyperlinkcolor" val="tx"/>
                    </a:ext>
                  </a:extLst>
                </a:hlinkClick>
              </a:rPr>
              <a:t>10 Investing Concepts Beginners Need to Learn (investopedia.com)</a:t>
            </a:r>
            <a:endParaRPr lang="de-DE" sz="1400" dirty="0">
              <a:solidFill>
                <a:schemeClr val="accent2">
                  <a:lumMod val="75000"/>
                </a:schemeClr>
              </a:solidFill>
            </a:endParaRPr>
          </a:p>
        </p:txBody>
      </p:sp>
    </p:spTree>
    <p:extLst>
      <p:ext uri="{BB962C8B-B14F-4D97-AF65-F5344CB8AC3E}">
        <p14:creationId xmlns:p14="http://schemas.microsoft.com/office/powerpoint/2010/main" val="563736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10 investavimo sąvokų, kurių reikia išmokti pradedantiesiems (tęsinys)</a:t>
            </a:r>
            <a:endParaRPr lang="en-US" dirty="0"/>
          </a:p>
        </p:txBody>
      </p:sp>
      <p:graphicFrame>
        <p:nvGraphicFramePr>
          <p:cNvPr id="6" name="Diagram 5">
            <a:extLst>
              <a:ext uri="{FF2B5EF4-FFF2-40B4-BE49-F238E27FC236}">
                <a16:creationId xmlns:a16="http://schemas.microsoft.com/office/drawing/2014/main" id="{B198DF70-57D0-F3AD-D533-559BEAE0F890}"/>
              </a:ext>
            </a:extLst>
          </p:cNvPr>
          <p:cNvGraphicFramePr/>
          <p:nvPr>
            <p:extLst>
              <p:ext uri="{D42A27DB-BD31-4B8C-83A1-F6EECF244321}">
                <p14:modId xmlns:p14="http://schemas.microsoft.com/office/powerpoint/2010/main" val="4214395012"/>
              </p:ext>
            </p:extLst>
          </p:nvPr>
        </p:nvGraphicFramePr>
        <p:xfrm>
          <a:off x="798381" y="2086504"/>
          <a:ext cx="10595237" cy="32318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267058B8-C73E-1E8A-DA84-DE01F8EB1FED}"/>
              </a:ext>
            </a:extLst>
          </p:cNvPr>
          <p:cNvSpPr txBox="1"/>
          <p:nvPr/>
        </p:nvSpPr>
        <p:spPr>
          <a:xfrm>
            <a:off x="798381" y="5515176"/>
            <a:ext cx="6635200" cy="307777"/>
          </a:xfrm>
          <a:prstGeom prst="rect">
            <a:avLst/>
          </a:prstGeom>
          <a:noFill/>
        </p:spPr>
        <p:txBody>
          <a:bodyPr wrap="square">
            <a:spAutoFit/>
          </a:bodyPr>
          <a:lstStyle/>
          <a:p>
            <a:r>
              <a:rPr lang="en-US" sz="1400" dirty="0">
                <a:solidFill>
                  <a:schemeClr val="accent2">
                    <a:lumMod val="75000"/>
                  </a:schemeClr>
                </a:solidFill>
                <a:hlinkClick r:id="rId8">
                  <a:extLst>
                    <a:ext uri="{A12FA001-AC4F-418D-AE19-62706E023703}">
                      <ahyp:hlinkClr xmlns:ahyp="http://schemas.microsoft.com/office/drawing/2018/hyperlinkcolor" val="tx"/>
                    </a:ext>
                  </a:extLst>
                </a:hlinkClick>
              </a:rPr>
              <a:t>10 Investing Concepts Beginners Need to Learn (investopedia.com)</a:t>
            </a:r>
            <a:endParaRPr lang="de-DE" sz="1400" dirty="0">
              <a:solidFill>
                <a:schemeClr val="accent2">
                  <a:lumMod val="75000"/>
                </a:schemeClr>
              </a:solidFill>
            </a:endParaRPr>
          </a:p>
        </p:txBody>
      </p:sp>
    </p:spTree>
    <p:extLst>
      <p:ext uri="{BB962C8B-B14F-4D97-AF65-F5344CB8AC3E}">
        <p14:creationId xmlns:p14="http://schemas.microsoft.com/office/powerpoint/2010/main" val="20489465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a:t>
            </a:r>
            <a:r>
              <a:rPr lang="lt-LT" dirty="0"/>
              <a:t>Stiprybę rodo ne tik gebėjimas išlikti, bet ir gebėjimas pradėti viską iš naujo</a:t>
            </a:r>
            <a:r>
              <a:rPr lang="en-US" dirty="0"/>
              <a:t>.”</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200" b="1" i="0" dirty="0"/>
              <a:t>F. Scott Fitzgerald</a:t>
            </a:r>
            <a:endParaRPr lang="en-US" sz="2200" b="1" dirty="0"/>
          </a:p>
        </p:txBody>
      </p:sp>
      <p:pic>
        <p:nvPicPr>
          <p:cNvPr id="7" name="Picture Placeholder 6" descr="Person using laptop">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2878" r="12878"/>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9035744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n-GB" dirty="0" err="1"/>
              <a:t>Geriausia</a:t>
            </a:r>
            <a:r>
              <a:rPr lang="en-GB" dirty="0"/>
              <a:t>, </a:t>
            </a:r>
            <a:r>
              <a:rPr lang="en-GB" dirty="0" err="1"/>
              <a:t>kad</a:t>
            </a:r>
            <a:r>
              <a:rPr lang="en-GB" dirty="0"/>
              <a:t> </a:t>
            </a:r>
            <a:r>
              <a:rPr kumimoji="0" lang="en-GB"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investavimo strategijos</a:t>
            </a:r>
            <a:r>
              <a:rPr kumimoji="0" lang="en-GB"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r>
              <a:rPr lang="lt-LT" dirty="0"/>
              <a:t>yra lanksčios. Jei pasirenkate vieną iš jų ir ji neatitinka jūsų tolerancijos rizikai ar tvarkaraščio, tikrai galite ją pakeisti. </a:t>
            </a:r>
          </a:p>
          <a:p>
            <a:pPr marL="360000" indent="-342900">
              <a:buBlip>
                <a:blip r:embed="rId2"/>
              </a:buBlip>
            </a:pPr>
            <a:endParaRPr lang="lt-LT" dirty="0"/>
          </a:p>
          <a:p>
            <a:pPr marL="360000" indent="-342900">
              <a:buBlip>
                <a:blip r:embed="rId2"/>
              </a:buBlip>
            </a:pPr>
            <a:r>
              <a:rPr lang="lt-LT" dirty="0"/>
              <a:t>Tačiau perspėjame: tai gali brangiai kainuoti. Už kiekvieną pirkinį imamas tam tikras mokestis. Dar svarbiau yra tai, kad parduodant turtą galima gauti realizuoto kapitalo prieaugio. Šis pelnas apmokestinamas, todėl brangiai kainuoja.</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Investavimo strategijos, kurių reikia išmokti prieš pradedant prekiauti</a:t>
            </a:r>
            <a:endParaRPr lang="en-US" dirty="0"/>
          </a:p>
        </p:txBody>
      </p:sp>
    </p:spTree>
    <p:extLst>
      <p:ext uri="{BB962C8B-B14F-4D97-AF65-F5344CB8AC3E}">
        <p14:creationId xmlns:p14="http://schemas.microsoft.com/office/powerpoint/2010/main" val="3231590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marR="0" lvl="0" indent="-342900" algn="l" defTabSz="914400" rtl="0" eaLnBrk="1" fontAlgn="auto" latinLnBrk="0" hangingPunct="1">
              <a:lnSpc>
                <a:spcPct val="90000"/>
              </a:lnSpc>
              <a:spcBef>
                <a:spcPts val="1000"/>
              </a:spcBef>
              <a:spcAft>
                <a:spcPts val="0"/>
              </a:spcAft>
              <a:buClr>
                <a:srgbClr val="0D9390"/>
              </a:buClr>
              <a:buSzTx/>
              <a:buBlip>
                <a:blip r:embed="rId2"/>
              </a:buBlip>
              <a:tabLst/>
              <a:defRPr/>
            </a:pPr>
            <a:r>
              <a:rPr lang="lt-LT" dirty="0"/>
              <a:t>Šiame modulyje besimokantieji bus supažindinti su finansinio planavimo koncepcijomis, taip pat su skaitmeninės lėšų rinkimo sistemos vaidmeniu ir tuo, kaip ji gali būti naudojama NVO lėšų rinkimo veiklai remti. </a:t>
            </a:r>
          </a:p>
          <a:p>
            <a:pPr marL="342900" marR="0" lvl="0" indent="-342900" algn="l" defTabSz="914400" rtl="0" eaLnBrk="1" fontAlgn="auto" latinLnBrk="0" hangingPunct="1">
              <a:lnSpc>
                <a:spcPct val="90000"/>
              </a:lnSpc>
              <a:spcBef>
                <a:spcPts val="1000"/>
              </a:spcBef>
              <a:spcAft>
                <a:spcPts val="0"/>
              </a:spcAft>
              <a:buClr>
                <a:srgbClr val="0D9390"/>
              </a:buClr>
              <a:buSzTx/>
              <a:buBlip>
                <a:blip r:embed="rId2"/>
              </a:buBlip>
              <a:tabLst/>
              <a:defRPr/>
            </a:pPr>
            <a:endParaRPr lang="lt-LT" dirty="0"/>
          </a:p>
          <a:p>
            <a:pPr marL="342900" marR="0" lvl="0" indent="-342900" algn="l" defTabSz="914400" rtl="0" eaLnBrk="1" fontAlgn="auto" latinLnBrk="0" hangingPunct="1">
              <a:lnSpc>
                <a:spcPct val="90000"/>
              </a:lnSpc>
              <a:spcBef>
                <a:spcPts val="1000"/>
              </a:spcBef>
              <a:spcAft>
                <a:spcPts val="0"/>
              </a:spcAft>
              <a:buClr>
                <a:srgbClr val="0D9390"/>
              </a:buClr>
              <a:buSzTx/>
              <a:buBlip>
                <a:blip r:embed="rId2"/>
              </a:buBlip>
              <a:tabLst/>
              <a:defRPr/>
            </a:pPr>
            <a:r>
              <a:rPr lang="lt-LT" dirty="0"/>
              <a:t>Be to, besimokantieji įgis supratimą apie priemones ir galimybes, naudojamas finansinei paramai pritraukti, taip pat apie pagrindines investavimo strategijas. </a:t>
            </a:r>
          </a:p>
          <a:p>
            <a:pPr marL="342900" marR="0" lvl="0" indent="-342900" algn="l" defTabSz="914400" rtl="0" eaLnBrk="1" fontAlgn="auto" latinLnBrk="0" hangingPunct="1">
              <a:lnSpc>
                <a:spcPct val="90000"/>
              </a:lnSpc>
              <a:spcBef>
                <a:spcPts val="1000"/>
              </a:spcBef>
              <a:spcAft>
                <a:spcPts val="0"/>
              </a:spcAft>
              <a:buClr>
                <a:srgbClr val="0D9390"/>
              </a:buClr>
              <a:buSzTx/>
              <a:buBlip>
                <a:blip r:embed="rId2"/>
              </a:buBlip>
              <a:tabLst/>
              <a:defRPr/>
            </a:pPr>
            <a:endParaRPr lang="lt-LT" dirty="0"/>
          </a:p>
          <a:p>
            <a:pPr marL="342900" marR="0" lvl="0" indent="-342900" algn="l" defTabSz="914400" rtl="0" eaLnBrk="1" fontAlgn="auto" latinLnBrk="0" hangingPunct="1">
              <a:lnSpc>
                <a:spcPct val="90000"/>
              </a:lnSpc>
              <a:spcBef>
                <a:spcPts val="1000"/>
              </a:spcBef>
              <a:spcAft>
                <a:spcPts val="0"/>
              </a:spcAft>
              <a:buClr>
                <a:srgbClr val="0D9390"/>
              </a:buClr>
              <a:buSzTx/>
              <a:buBlip>
                <a:blip r:embed="rId2"/>
              </a:buBlip>
              <a:tabLst/>
              <a:defRPr/>
            </a:pPr>
            <a:r>
              <a:rPr lang="lt-LT" dirty="0"/>
              <a:t>Be to, besimokantieji galės imtis pradinių žingsnių skaitmeninei lėšų rinkimo kampanijai pradėti ir supras tiek NVO, tiek donorų požiūrį, taip pagerindami savo gebėjimus patenkinti kiekvieno iš jų poreikius.</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t>Įvadas</a:t>
            </a:r>
            <a:endParaRPr lang="en-US" dirty="0"/>
          </a:p>
        </p:txBody>
      </p:sp>
    </p:spTree>
    <p:extLst>
      <p:ext uri="{BB962C8B-B14F-4D97-AF65-F5344CB8AC3E}">
        <p14:creationId xmlns:p14="http://schemas.microsoft.com/office/powerpoint/2010/main" val="39335636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lt-LT" dirty="0"/>
              <a:t>Apžvelgiame keturias įprastas investavimo strategijas, kurios tinka daugumai investuotojų. Skirdami laiko kiekvienos iš jų ypatybėms suprasti, galėsite geriau pasirinkti tą, kuri jums tinka ilgalaikėje perspektyvoje ir nereikės patirti išlaidų keičiant kryptį.</a:t>
            </a:r>
          </a:p>
          <a:p>
            <a:pPr marL="360000" indent="-342900">
              <a:buBlip>
                <a:blip r:embed="rId2"/>
              </a:buBlip>
            </a:pPr>
            <a:endParaRPr lang="en-GB" dirty="0"/>
          </a:p>
          <a:p>
            <a:pPr marL="360000" indent="-342900">
              <a:buBlip>
                <a:blip r:embed="rId2"/>
              </a:buBlip>
            </a:pPr>
            <a:r>
              <a:rPr lang="en-GB" dirty="0" err="1"/>
              <a:t>Paskaitykite</a:t>
            </a:r>
            <a:r>
              <a:rPr lang="en-GB" dirty="0"/>
              <a:t>: </a:t>
            </a: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https://www.investopedia.com/investing/investing-strategies/</a:t>
            </a:r>
            <a:endParaRPr lang="en-GB" dirty="0">
              <a:solidFill>
                <a:schemeClr val="accent2">
                  <a:lumMod val="75000"/>
                </a:schemeClr>
              </a:solidFill>
            </a:endParaRPr>
          </a:p>
          <a:p>
            <a:pPr marL="17100" indent="0"/>
            <a:r>
              <a:rPr lang="en-GB" dirty="0"/>
              <a:t> </a:t>
            </a:r>
          </a:p>
          <a:p>
            <a:pPr marL="360000" indent="-342900">
              <a:buBlip>
                <a:blip r:embed="rId2"/>
              </a:buBlip>
            </a:pP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Investavimo strategijos, kurių reikia išmokti prieš pradedant prekiauti</a:t>
            </a:r>
            <a:endParaRPr lang="en-US" dirty="0"/>
          </a:p>
        </p:txBody>
      </p:sp>
    </p:spTree>
    <p:extLst>
      <p:ext uri="{BB962C8B-B14F-4D97-AF65-F5344CB8AC3E}">
        <p14:creationId xmlns:p14="http://schemas.microsoft.com/office/powerpoint/2010/main" val="12857778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lt-LT" dirty="0"/>
              <a:t>Prieš nustatydami strategiją, užsirašykite keletą pastabų apie savo finansinę padėtį ir tikslus.</a:t>
            </a:r>
          </a:p>
          <a:p>
            <a:pPr marL="360000" indent="-342900">
              <a:buBlip>
                <a:blip r:embed="rId2"/>
              </a:buBlip>
            </a:pPr>
            <a:endParaRPr lang="lt-LT" dirty="0"/>
          </a:p>
          <a:p>
            <a:pPr marL="360000" indent="-342900">
              <a:buBlip>
                <a:blip r:embed="rId2"/>
              </a:buBlip>
            </a:pPr>
            <a:r>
              <a:rPr lang="lt-LT" dirty="0"/>
              <a:t>Vertybinis investavimas reikalauja, kad investuotojai išliktų ilgalaikiai ir, rinkdamiesi akcijas, dėtų pastangas ir atliktų tyrimus.</a:t>
            </a:r>
          </a:p>
          <a:p>
            <a:pPr marL="360000" indent="-342900">
              <a:buBlip>
                <a:blip r:embed="rId2"/>
              </a:buBlip>
            </a:pPr>
            <a:endParaRPr lang="lt-LT" dirty="0"/>
          </a:p>
          <a:p>
            <a:pPr marL="360000" indent="-342900">
              <a:buBlip>
                <a:blip r:embed="rId2"/>
              </a:buBlip>
            </a:pPr>
            <a:r>
              <a:rPr lang="lt-LT" dirty="0"/>
              <a:t>Augimo strategijų besilaikantys investuotojai turėtų atidžiai stebėti vadovų komandas ir naujienas apie ekonomiką.</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Investavimo strategijos, kurių reikia išmokti prieš pradedant prekiauti</a:t>
            </a:r>
            <a:endParaRPr lang="en-US" dirty="0"/>
          </a:p>
        </p:txBody>
      </p:sp>
    </p:spTree>
    <p:extLst>
      <p:ext uri="{BB962C8B-B14F-4D97-AF65-F5344CB8AC3E}">
        <p14:creationId xmlns:p14="http://schemas.microsoft.com/office/powerpoint/2010/main" val="4029044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lt-LT" dirty="0"/>
              <a:t>Momentiniai investuotojai perka akcijas, kurių tendencija kyla, ir gali nuspręsti parduoti šiuos vertybinius popierius trumpąja verte.</a:t>
            </a:r>
          </a:p>
          <a:p>
            <a:pPr marL="360000" indent="-342900">
              <a:buBlip>
                <a:blip r:embed="rId2"/>
              </a:buBlip>
            </a:pPr>
            <a:endParaRPr lang="lt-LT" dirty="0"/>
          </a:p>
          <a:p>
            <a:pPr marL="360000" indent="-342900">
              <a:buBlip>
                <a:blip r:embed="rId2"/>
              </a:buBlip>
            </a:pPr>
            <a:r>
              <a:rPr lang="lt-LT" dirty="0"/>
              <a:t>Dolerio sąnaudų </a:t>
            </a:r>
            <a:r>
              <a:rPr lang="lt-LT" dirty="0" err="1"/>
              <a:t>vidurkinimas</a:t>
            </a:r>
            <a:r>
              <a:rPr lang="lt-LT" dirty="0"/>
              <a:t> - tai praktika, kai laikui bėgant reguliariai investuojama į rinką.</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Investavimo strategijos, kurių reikia išmokti prieš pradedant prekiauti</a:t>
            </a:r>
            <a:endParaRPr lang="en-US" dirty="0"/>
          </a:p>
        </p:txBody>
      </p:sp>
    </p:spTree>
    <p:extLst>
      <p:ext uri="{BB962C8B-B14F-4D97-AF65-F5344CB8AC3E}">
        <p14:creationId xmlns:p14="http://schemas.microsoft.com/office/powerpoint/2010/main" val="2636555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n-GB" b="1" dirty="0">
                <a:solidFill>
                  <a:schemeClr val="accent2"/>
                </a:solidFill>
              </a:rPr>
              <a:t>1 </a:t>
            </a:r>
            <a:r>
              <a:rPr lang="en-GB" b="1" dirty="0" err="1">
                <a:solidFill>
                  <a:schemeClr val="accent2"/>
                </a:solidFill>
              </a:rPr>
              <a:t>strategija</a:t>
            </a:r>
            <a:r>
              <a:rPr lang="en-GB" b="1" dirty="0">
                <a:solidFill>
                  <a:schemeClr val="accent2"/>
                </a:solidFill>
              </a:rPr>
              <a:t>: </a:t>
            </a:r>
            <a:r>
              <a:rPr lang="lt-LT" b="1" dirty="0">
                <a:solidFill>
                  <a:schemeClr val="accent2"/>
                </a:solidFill>
              </a:rPr>
              <a:t>Vertės investavimas</a:t>
            </a:r>
            <a:endParaRPr lang="en-GB" b="1" dirty="0">
              <a:solidFill>
                <a:schemeClr val="accent2"/>
              </a:solidFill>
            </a:endParaRPr>
          </a:p>
          <a:p>
            <a:endParaRPr lang="en-US" dirty="0"/>
          </a:p>
          <a:p>
            <a:pPr marL="342900" indent="-342900">
              <a:buClr>
                <a:schemeClr val="accent2"/>
              </a:buClr>
              <a:buFont typeface="Arial" panose="020B0604020202020204" pitchFamily="34" charset="0"/>
              <a:buChar char="•"/>
            </a:pPr>
            <a:r>
              <a:rPr kumimoji="0" lang="en-GB"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Vertės investuotojai</a:t>
            </a:r>
            <a:r>
              <a:rPr kumimoji="0" lang="en-GB"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r>
              <a:rPr lang="lt-LT" dirty="0"/>
              <a:t>- tai pirkėjai, perkantys už mažesnę kainą. Jie ieško akcijų, kurios, jų manymu, yra nepakankamai įvertintos. Jie ieško akcijų, kurių kainos, jų nuomone, ne visiškai atspindi vidinę vertybinių popierių vertę. </a:t>
            </a:r>
            <a:endParaRPr lang="en-GB" dirty="0"/>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lt-LT" dirty="0"/>
              <a:t>Vertės investavimas iš dalies grindžiamas idėja, kad rinkoje egzistuoja tam tikras neracionalumo laipsnis. Teoriškai šis neracionalumas suteikia galimybę įsigyti akcijų už mažesnę kainą ir iš jų</a:t>
            </a:r>
            <a:r>
              <a:rPr lang="en-GB" dirty="0"/>
              <a:t>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uždirbti pinigų</a:t>
            </a:r>
            <a:r>
              <a:rPr lang="en-GB" dirty="0"/>
              <a:t>.</a:t>
            </a: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Investavimo strategijos, kurių reikia išmokti prieš pradedant prekiauti</a:t>
            </a:r>
            <a:endParaRPr lang="en-US" dirty="0"/>
          </a:p>
        </p:txBody>
      </p:sp>
    </p:spTree>
    <p:extLst>
      <p:ext uri="{BB962C8B-B14F-4D97-AF65-F5344CB8AC3E}">
        <p14:creationId xmlns:p14="http://schemas.microsoft.com/office/powerpoint/2010/main" val="20018778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n-GB" b="1" dirty="0">
                <a:solidFill>
                  <a:schemeClr val="accent2"/>
                </a:solidFill>
              </a:rPr>
              <a:t>1 </a:t>
            </a:r>
            <a:r>
              <a:rPr lang="en-GB" b="1" dirty="0" err="1">
                <a:solidFill>
                  <a:schemeClr val="accent2"/>
                </a:solidFill>
              </a:rPr>
              <a:t>strategija</a:t>
            </a:r>
            <a:r>
              <a:rPr lang="en-GB" b="1" dirty="0">
                <a:solidFill>
                  <a:schemeClr val="accent2"/>
                </a:solidFill>
              </a:rPr>
              <a:t>: </a:t>
            </a:r>
            <a:r>
              <a:rPr lang="lt-LT" b="1" dirty="0">
                <a:solidFill>
                  <a:schemeClr val="accent2"/>
                </a:solidFill>
              </a:rPr>
              <a:t>Vertės investavimas </a:t>
            </a:r>
            <a:r>
              <a:rPr lang="en-GB" b="1" dirty="0">
                <a:solidFill>
                  <a:schemeClr val="accent2"/>
                </a:solidFill>
              </a:rPr>
              <a:t>(</a:t>
            </a:r>
            <a:r>
              <a:rPr lang="en-GB" b="1" dirty="0" err="1">
                <a:solidFill>
                  <a:schemeClr val="accent2"/>
                </a:solidFill>
              </a:rPr>
              <a:t>tęsinys</a:t>
            </a:r>
            <a:r>
              <a:rPr lang="en-GB" b="1" dirty="0">
                <a:solidFill>
                  <a:schemeClr val="accent2"/>
                </a:solidFill>
              </a:rPr>
              <a:t>)</a:t>
            </a:r>
          </a:p>
          <a:p>
            <a:pPr marL="17100" indent="0"/>
            <a:endParaRPr lang="en-GB" b="1" dirty="0">
              <a:solidFill>
                <a:schemeClr val="accent2"/>
              </a:solidFill>
            </a:endParaRPr>
          </a:p>
          <a:p>
            <a:pPr marL="342900" indent="-342900">
              <a:buClr>
                <a:schemeClr val="accent2"/>
              </a:buClr>
              <a:buFont typeface="Calibri" panose="020F0502020204030204" pitchFamily="34" charset="0"/>
              <a:buChar char="‒"/>
            </a:pPr>
            <a:r>
              <a:rPr lang="lt-LT" dirty="0" err="1"/>
              <a:t>Warrenas</a:t>
            </a:r>
            <a:r>
              <a:rPr lang="lt-LT" dirty="0"/>
              <a:t> </a:t>
            </a:r>
            <a:r>
              <a:rPr lang="lt-LT" dirty="0" err="1"/>
              <a:t>Buffetas</a:t>
            </a:r>
            <a:r>
              <a:rPr lang="lt-LT" dirty="0"/>
              <a:t>: didžiausias vertės investuotojas</a:t>
            </a:r>
          </a:p>
          <a:p>
            <a:pPr marL="342900" indent="-342900">
              <a:buClr>
                <a:schemeClr val="accent2"/>
              </a:buClr>
              <a:buFont typeface="Calibri" panose="020F0502020204030204" pitchFamily="34" charset="0"/>
              <a:buChar char="‒"/>
            </a:pPr>
            <a:endParaRPr lang="lt-LT" dirty="0"/>
          </a:p>
          <a:p>
            <a:pPr marL="342900" indent="-342900">
              <a:buClr>
                <a:schemeClr val="accent2"/>
              </a:buClr>
              <a:buFont typeface="Calibri" panose="020F0502020204030204" pitchFamily="34" charset="0"/>
              <a:buChar char="‒"/>
            </a:pPr>
            <a:r>
              <a:rPr lang="lt-LT" dirty="0"/>
              <a:t>Vertės investavimo įrankiai</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Investavimo strategijos, kurių reikia išmokti prieš pradedant prekiauti</a:t>
            </a:r>
            <a:endParaRPr lang="en-US" dirty="0"/>
          </a:p>
        </p:txBody>
      </p:sp>
    </p:spTree>
    <p:extLst>
      <p:ext uri="{BB962C8B-B14F-4D97-AF65-F5344CB8AC3E}">
        <p14:creationId xmlns:p14="http://schemas.microsoft.com/office/powerpoint/2010/main" val="1504519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n-GB" b="1" dirty="0">
                <a:solidFill>
                  <a:schemeClr val="accent2"/>
                </a:solidFill>
              </a:rPr>
              <a:t>2 </a:t>
            </a:r>
            <a:r>
              <a:rPr lang="en-GB" b="1" dirty="0" err="1">
                <a:solidFill>
                  <a:schemeClr val="accent2"/>
                </a:solidFill>
              </a:rPr>
              <a:t>strategija</a:t>
            </a:r>
            <a:r>
              <a:rPr lang="en-GB" b="1" dirty="0">
                <a:solidFill>
                  <a:schemeClr val="accent2"/>
                </a:solidFill>
              </a:rPr>
              <a:t>: </a:t>
            </a:r>
            <a:r>
              <a:rPr lang="en-GB" b="1" dirty="0" err="1">
                <a:solidFill>
                  <a:schemeClr val="accent2"/>
                </a:solidFill>
              </a:rPr>
              <a:t>Investavimas</a:t>
            </a:r>
            <a:r>
              <a:rPr lang="en-GB" b="1" dirty="0">
                <a:solidFill>
                  <a:schemeClr val="accent2"/>
                </a:solidFill>
              </a:rPr>
              <a:t> </a:t>
            </a:r>
            <a:r>
              <a:rPr lang="en-GB" b="1" dirty="0" err="1">
                <a:solidFill>
                  <a:schemeClr val="accent2"/>
                </a:solidFill>
              </a:rPr>
              <a:t>į</a:t>
            </a:r>
            <a:r>
              <a:rPr lang="en-GB" b="1" dirty="0">
                <a:solidFill>
                  <a:schemeClr val="accent2"/>
                </a:solidFill>
              </a:rPr>
              <a:t> </a:t>
            </a:r>
            <a:r>
              <a:rPr lang="en-GB" b="1" dirty="0" err="1">
                <a:solidFill>
                  <a:schemeClr val="accent2"/>
                </a:solidFill>
              </a:rPr>
              <a:t>augimą</a:t>
            </a:r>
            <a:endParaRPr lang="en-GB" b="1" dirty="0">
              <a:solidFill>
                <a:schemeClr val="accent2"/>
              </a:solidFill>
            </a:endParaRPr>
          </a:p>
          <a:p>
            <a:pPr marL="17100" indent="0"/>
            <a:endParaRPr lang="en-GB" b="1" dirty="0">
              <a:solidFill>
                <a:schemeClr val="accent2"/>
              </a:solidFill>
            </a:endParaRPr>
          </a:p>
          <a:p>
            <a:pPr marL="342900" indent="-342900">
              <a:buClr>
                <a:schemeClr val="accent2"/>
              </a:buClr>
              <a:buFont typeface="Arial" panose="020B0604020202020204" pitchFamily="34" charset="0"/>
              <a:buChar char="•"/>
            </a:pP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Augantys investuotojai</a:t>
            </a: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r>
              <a:rPr lang="lt-LT" dirty="0"/>
              <a:t>ieško ne pigių sandorių, o investicijų, kurios turi didelį augimo potencialą, kai kalbama apie būsimą akcijų pelną. Galima sakyti, kad augimo investuotojas dažnai ieško „kito didelio dalyko“. </a:t>
            </a:r>
            <a:r>
              <a:rPr lang="en-GB" dirty="0"/>
              <a:t> </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lt-LT" dirty="0"/>
              <a:t>Tačiau augimo investavimas nėra </a:t>
            </a:r>
            <a:r>
              <a:rPr lang="lt-LT" dirty="0" err="1"/>
              <a:t>beatodairiškas</a:t>
            </a:r>
            <a:r>
              <a:rPr lang="lt-LT" dirty="0"/>
              <a:t>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spekuliacinis investavimas</a:t>
            </a:r>
            <a:r>
              <a:rPr lang="en-GB" dirty="0"/>
              <a:t>. </a:t>
            </a:r>
            <a:r>
              <a:rPr lang="lt-LT" dirty="0"/>
              <a:t>Veikiau reikia įvertinti dabartinę akcijų būklę ir jų augimo potencialą.</a:t>
            </a:r>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Investavimo strategijos, kurių reikia išmokti prieš pradedant prekiauti</a:t>
            </a:r>
            <a:endParaRPr lang="en-US" dirty="0"/>
          </a:p>
        </p:txBody>
      </p:sp>
    </p:spTree>
    <p:extLst>
      <p:ext uri="{BB962C8B-B14F-4D97-AF65-F5344CB8AC3E}">
        <p14:creationId xmlns:p14="http://schemas.microsoft.com/office/powerpoint/2010/main" val="18693463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n-GB" b="1" dirty="0">
                <a:solidFill>
                  <a:schemeClr val="accent2"/>
                </a:solidFill>
              </a:rPr>
              <a:t>2 </a:t>
            </a:r>
            <a:r>
              <a:rPr lang="en-GB" b="1" dirty="0" err="1">
                <a:solidFill>
                  <a:schemeClr val="accent2"/>
                </a:solidFill>
              </a:rPr>
              <a:t>strategija</a:t>
            </a:r>
            <a:r>
              <a:rPr lang="en-GB" b="1" dirty="0">
                <a:solidFill>
                  <a:schemeClr val="accent2"/>
                </a:solidFill>
              </a:rPr>
              <a:t>: </a:t>
            </a:r>
            <a:r>
              <a:rPr lang="en-GB" b="1" dirty="0" err="1">
                <a:solidFill>
                  <a:schemeClr val="accent2"/>
                </a:solidFill>
              </a:rPr>
              <a:t>Investavimas</a:t>
            </a:r>
            <a:r>
              <a:rPr lang="en-GB" b="1" dirty="0">
                <a:solidFill>
                  <a:schemeClr val="accent2"/>
                </a:solidFill>
              </a:rPr>
              <a:t> </a:t>
            </a:r>
            <a:r>
              <a:rPr lang="en-GB" b="1" dirty="0" err="1">
                <a:solidFill>
                  <a:schemeClr val="accent2"/>
                </a:solidFill>
              </a:rPr>
              <a:t>į</a:t>
            </a:r>
            <a:r>
              <a:rPr lang="en-GB" b="1" dirty="0">
                <a:solidFill>
                  <a:schemeClr val="accent2"/>
                </a:solidFill>
              </a:rPr>
              <a:t> </a:t>
            </a:r>
            <a:r>
              <a:rPr lang="en-GB" b="1" dirty="0" err="1">
                <a:solidFill>
                  <a:schemeClr val="accent2"/>
                </a:solidFill>
              </a:rPr>
              <a:t>augimą</a:t>
            </a:r>
            <a:r>
              <a:rPr lang="en-GB" b="1" dirty="0">
                <a:solidFill>
                  <a:schemeClr val="accent2"/>
                </a:solidFill>
              </a:rPr>
              <a:t> (</a:t>
            </a:r>
            <a:r>
              <a:rPr lang="en-GB" b="1" dirty="0" err="1">
                <a:solidFill>
                  <a:schemeClr val="accent2"/>
                </a:solidFill>
              </a:rPr>
              <a:t>tęsinys</a:t>
            </a:r>
            <a:r>
              <a:rPr lang="en-GB" b="1" dirty="0">
                <a:solidFill>
                  <a:schemeClr val="accent2"/>
                </a:solidFill>
              </a:rPr>
              <a:t>)</a:t>
            </a:r>
          </a:p>
          <a:p>
            <a:pPr marL="0" indent="0">
              <a:buClr>
                <a:schemeClr val="accent2"/>
              </a:buClr>
            </a:pPr>
            <a:endParaRPr lang="en-GB" dirty="0"/>
          </a:p>
          <a:p>
            <a:pPr marL="342900" indent="-342900">
              <a:buClr>
                <a:schemeClr val="accent2"/>
              </a:buClr>
              <a:buFont typeface="Arial" panose="020B0604020202020204" pitchFamily="34" charset="0"/>
              <a:buChar char="•"/>
            </a:pPr>
            <a:r>
              <a:rPr lang="en-GB" dirty="0" err="1"/>
              <a:t>Ar</a:t>
            </a:r>
            <a:r>
              <a:rPr lang="en-GB" dirty="0"/>
              <a:t> </a:t>
            </a:r>
            <a:r>
              <a:rPr lang="en-GB" dirty="0" err="1"/>
              <a:t>investavimas</a:t>
            </a:r>
            <a:r>
              <a:rPr lang="en-GB" dirty="0"/>
              <a:t> </a:t>
            </a:r>
            <a:r>
              <a:rPr lang="en-GB" dirty="0" err="1"/>
              <a:t>į</a:t>
            </a:r>
            <a:r>
              <a:rPr lang="en-GB" dirty="0"/>
              <a:t> </a:t>
            </a:r>
            <a:r>
              <a:rPr lang="en-GB" dirty="0" err="1"/>
              <a:t>augimą</a:t>
            </a:r>
            <a:r>
              <a:rPr lang="en-GB" dirty="0"/>
              <a:t> </a:t>
            </a:r>
            <a:r>
              <a:rPr lang="en-GB" dirty="0" err="1"/>
              <a:t>veikia</a:t>
            </a:r>
            <a:r>
              <a:rPr lang="en-GB" dirty="0"/>
              <a:t>?</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GB" dirty="0" err="1"/>
              <a:t>Investavimo</a:t>
            </a:r>
            <a:r>
              <a:rPr lang="en-GB" dirty="0"/>
              <a:t> </a:t>
            </a:r>
            <a:r>
              <a:rPr lang="en-GB" dirty="0" err="1"/>
              <a:t>į</a:t>
            </a:r>
            <a:r>
              <a:rPr lang="en-GB" dirty="0"/>
              <a:t> </a:t>
            </a:r>
            <a:r>
              <a:rPr lang="en-GB" dirty="0" err="1"/>
              <a:t>augimą</a:t>
            </a:r>
            <a:r>
              <a:rPr lang="en-GB" dirty="0"/>
              <a:t> </a:t>
            </a:r>
            <a:r>
              <a:rPr lang="en-GB" dirty="0" err="1"/>
              <a:t>kintamieji</a:t>
            </a:r>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Investavimo strategijos, kurių reikia išmokti prieš pradedant prekiauti</a:t>
            </a:r>
            <a:endParaRPr lang="en-US" dirty="0"/>
          </a:p>
        </p:txBody>
      </p:sp>
    </p:spTree>
    <p:extLst>
      <p:ext uri="{BB962C8B-B14F-4D97-AF65-F5344CB8AC3E}">
        <p14:creationId xmlns:p14="http://schemas.microsoft.com/office/powerpoint/2010/main" val="12562785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n-GB" b="1" dirty="0">
                <a:solidFill>
                  <a:schemeClr val="accent2"/>
                </a:solidFill>
              </a:rPr>
              <a:t>3 </a:t>
            </a:r>
            <a:r>
              <a:rPr lang="en-GB" b="1" dirty="0" err="1">
                <a:solidFill>
                  <a:schemeClr val="accent2"/>
                </a:solidFill>
              </a:rPr>
              <a:t>strategija</a:t>
            </a:r>
            <a:r>
              <a:rPr lang="en-GB" b="1" dirty="0">
                <a:solidFill>
                  <a:schemeClr val="accent2"/>
                </a:solidFill>
              </a:rPr>
              <a:t>: </a:t>
            </a:r>
            <a:r>
              <a:rPr lang="en-GB" b="1" dirty="0" err="1">
                <a:solidFill>
                  <a:schemeClr val="accent2"/>
                </a:solidFill>
              </a:rPr>
              <a:t>Momentinis</a:t>
            </a:r>
            <a:r>
              <a:rPr lang="en-GB" b="1" dirty="0">
                <a:solidFill>
                  <a:schemeClr val="accent2"/>
                </a:solidFill>
              </a:rPr>
              <a:t> </a:t>
            </a:r>
            <a:r>
              <a:rPr lang="en-GB" b="1" dirty="0" err="1">
                <a:solidFill>
                  <a:schemeClr val="accent2"/>
                </a:solidFill>
              </a:rPr>
              <a:t>investavimas</a:t>
            </a:r>
            <a:endParaRPr lang="en-GB" b="1" dirty="0">
              <a:solidFill>
                <a:schemeClr val="accent2"/>
              </a:solidFill>
            </a:endParaRPr>
          </a:p>
          <a:p>
            <a:pPr marL="0" indent="0">
              <a:buClr>
                <a:schemeClr val="accent2"/>
              </a:buClr>
            </a:pPr>
            <a:endParaRPr lang="en-GB" dirty="0"/>
          </a:p>
          <a:p>
            <a:pPr marL="342900" indent="-342900">
              <a:buClr>
                <a:schemeClr val="accent2"/>
              </a:buClr>
              <a:buFont typeface="Arial" panose="020B0604020202020204" pitchFamily="34" charset="0"/>
              <a:buChar char="•"/>
            </a:pP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Momentiniai investuotojai</a:t>
            </a: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r>
              <a:rPr lang="lt-LT" dirty="0"/>
              <a:t>važiuoja ant bangos. Jie tiki, kad laimėtojai nuolat laimi, o pralaimėtojai nuolat pralaimi. </a:t>
            </a:r>
            <a:r>
              <a:rPr lang="en-GB" dirty="0"/>
              <a:t> </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endParaRPr lang="lt-LT" dirty="0"/>
          </a:p>
          <a:p>
            <a:pPr marL="342900" indent="-342900">
              <a:buClr>
                <a:schemeClr val="accent2"/>
              </a:buClr>
              <a:buFont typeface="Arial" panose="020B0604020202020204" pitchFamily="34" charset="0"/>
              <a:buChar char="•"/>
            </a:pPr>
            <a:r>
              <a:rPr lang="lt-LT" dirty="0"/>
              <a:t>Jie siekia įsigyti akcijų, kurios patiria kilimo tendenciją. Kadangi jie mano, kad pralaimėtojai ir toliau krenta, jie gali nuspręsti tuos vertybinius popierius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parduoti</a:t>
            </a:r>
            <a:r>
              <a:rPr lang="en-GB" dirty="0"/>
              <a:t>. </a:t>
            </a:r>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Investavimo strategijos, kurių reikia išmokti prieš pradedant prekiauti</a:t>
            </a:r>
            <a:endParaRPr lang="en-US" dirty="0"/>
          </a:p>
        </p:txBody>
      </p:sp>
    </p:spTree>
    <p:extLst>
      <p:ext uri="{BB962C8B-B14F-4D97-AF65-F5344CB8AC3E}">
        <p14:creationId xmlns:p14="http://schemas.microsoft.com/office/powerpoint/2010/main" val="25121564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n-GB" b="1" dirty="0">
                <a:solidFill>
                  <a:schemeClr val="accent2"/>
                </a:solidFill>
              </a:rPr>
              <a:t>3 </a:t>
            </a:r>
            <a:r>
              <a:rPr lang="en-GB" b="1" dirty="0" err="1">
                <a:solidFill>
                  <a:schemeClr val="accent2"/>
                </a:solidFill>
              </a:rPr>
              <a:t>strategija</a:t>
            </a:r>
            <a:r>
              <a:rPr lang="en-GB" b="1" dirty="0">
                <a:solidFill>
                  <a:schemeClr val="accent2"/>
                </a:solidFill>
              </a:rPr>
              <a:t>: </a:t>
            </a:r>
            <a:r>
              <a:rPr lang="en-GB" b="1" dirty="0" err="1">
                <a:solidFill>
                  <a:schemeClr val="accent2"/>
                </a:solidFill>
              </a:rPr>
              <a:t>Momentinis</a:t>
            </a:r>
            <a:r>
              <a:rPr lang="en-GB" b="1" dirty="0">
                <a:solidFill>
                  <a:schemeClr val="accent2"/>
                </a:solidFill>
              </a:rPr>
              <a:t> </a:t>
            </a:r>
            <a:r>
              <a:rPr lang="en-GB" b="1" dirty="0" err="1">
                <a:solidFill>
                  <a:schemeClr val="accent2"/>
                </a:solidFill>
              </a:rPr>
              <a:t>investavimas</a:t>
            </a:r>
            <a:r>
              <a:rPr lang="en-GB" b="1" dirty="0">
                <a:solidFill>
                  <a:schemeClr val="accent2"/>
                </a:solidFill>
              </a:rPr>
              <a:t> (</a:t>
            </a:r>
            <a:r>
              <a:rPr lang="en-GB" b="1" dirty="0" err="1">
                <a:solidFill>
                  <a:schemeClr val="accent2"/>
                </a:solidFill>
              </a:rPr>
              <a:t>tęsinys</a:t>
            </a:r>
            <a:r>
              <a:rPr lang="en-GB" b="1" dirty="0">
                <a:solidFill>
                  <a:schemeClr val="accent2"/>
                </a:solidFill>
              </a:rPr>
              <a:t>)</a:t>
            </a:r>
          </a:p>
          <a:p>
            <a:pPr marL="0" indent="0">
              <a:buClr>
                <a:schemeClr val="accent2"/>
              </a:buClr>
            </a:pPr>
            <a:endParaRPr lang="en-GB" dirty="0"/>
          </a:p>
          <a:p>
            <a:pPr marL="342900" indent="-342900">
              <a:buClr>
                <a:schemeClr val="accent2"/>
              </a:buClr>
              <a:buFont typeface="Arial" panose="020B0604020202020204" pitchFamily="34" charset="0"/>
              <a:buChar char="•"/>
            </a:pPr>
            <a:r>
              <a:rPr lang="lt-LT" dirty="0"/>
              <a:t>Tačiau skolintų vertybinių popierių pardavimas yra labai rizikinga praktika. Daugiau apie tai vėliau</a:t>
            </a:r>
            <a:endParaRPr lang="en-GB" dirty="0"/>
          </a:p>
          <a:p>
            <a:pPr marL="342900" indent="-342900">
              <a:buClr>
                <a:schemeClr val="accent2"/>
              </a:buClr>
              <a:buFont typeface="Arial" panose="020B0604020202020204" pitchFamily="34" charset="0"/>
              <a:buChar char="•"/>
            </a:pPr>
            <a:endParaRPr lang="en-GB" dirty="0"/>
          </a:p>
          <a:p>
            <a:pPr marL="342900" indent="-342900">
              <a:buClr>
                <a:schemeClr val="accent2"/>
              </a:buClr>
              <a:buFont typeface="Calibri" panose="020F0502020204030204" pitchFamily="34" charset="0"/>
              <a:buChar char="‒"/>
            </a:pPr>
            <a:r>
              <a:rPr lang="en-GB" dirty="0" err="1"/>
              <a:t>Ar</a:t>
            </a:r>
            <a:r>
              <a:rPr lang="en-GB" dirty="0"/>
              <a:t> tai </a:t>
            </a:r>
            <a:r>
              <a:rPr lang="en-GB" dirty="0" err="1"/>
              <a:t>veikia</a:t>
            </a:r>
            <a:r>
              <a:rPr lang="en-GB" dirty="0"/>
              <a:t>?</a:t>
            </a:r>
          </a:p>
          <a:p>
            <a:pPr marL="342900" indent="-342900">
              <a:buClr>
                <a:schemeClr val="accent2"/>
              </a:buClr>
              <a:buFont typeface="Calibri" panose="020F0502020204030204" pitchFamily="34" charset="0"/>
              <a:buChar char="‒"/>
            </a:pPr>
            <a:r>
              <a:rPr lang="en-GB" dirty="0" err="1"/>
              <a:t>Momentinio</a:t>
            </a:r>
            <a:r>
              <a:rPr lang="en-GB" dirty="0"/>
              <a:t> </a:t>
            </a:r>
            <a:r>
              <a:rPr lang="en-GB" dirty="0" err="1"/>
              <a:t>investavimo</a:t>
            </a:r>
            <a:r>
              <a:rPr lang="en-GB" dirty="0"/>
              <a:t> </a:t>
            </a:r>
            <a:r>
              <a:rPr lang="en-GB" dirty="0" err="1"/>
              <a:t>patrauklumas</a:t>
            </a:r>
            <a:endParaRPr lang="en-GB" dirty="0"/>
          </a:p>
          <a:p>
            <a:pPr marL="342900" indent="-342900">
              <a:buClr>
                <a:schemeClr val="accent2"/>
              </a:buClr>
              <a:buFont typeface="Calibri" panose="020F0502020204030204" pitchFamily="34" charset="0"/>
              <a:buChar char="‒"/>
            </a:pPr>
            <a:r>
              <a:rPr lang="en-GB" dirty="0" err="1"/>
              <a:t>Trumpojo</a:t>
            </a:r>
            <a:r>
              <a:rPr lang="en-GB" dirty="0"/>
              <a:t> </a:t>
            </a:r>
            <a:r>
              <a:rPr lang="en-GB" dirty="0" err="1"/>
              <a:t>pardavimo</a:t>
            </a:r>
            <a:r>
              <a:rPr lang="en-GB" dirty="0"/>
              <a:t> </a:t>
            </a:r>
            <a:r>
              <a:rPr lang="en-GB" dirty="0" err="1"/>
              <a:t>sandoriai</a:t>
            </a:r>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Investavimo strategijos, kurių reikia išmokti prieš pradedant prekiauti</a:t>
            </a:r>
            <a:endParaRPr lang="en-US" dirty="0"/>
          </a:p>
        </p:txBody>
      </p:sp>
    </p:spTree>
    <p:extLst>
      <p:ext uri="{BB962C8B-B14F-4D97-AF65-F5344CB8AC3E}">
        <p14:creationId xmlns:p14="http://schemas.microsoft.com/office/powerpoint/2010/main" val="1081097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n-GB" b="1" dirty="0">
                <a:solidFill>
                  <a:schemeClr val="accent2"/>
                </a:solidFill>
              </a:rPr>
              <a:t>4 </a:t>
            </a:r>
            <a:r>
              <a:rPr lang="en-GB" b="1" dirty="0" err="1">
                <a:solidFill>
                  <a:schemeClr val="accent2"/>
                </a:solidFill>
              </a:rPr>
              <a:t>strategija</a:t>
            </a:r>
            <a:r>
              <a:rPr lang="en-GB" b="1" dirty="0">
                <a:solidFill>
                  <a:schemeClr val="accent2"/>
                </a:solidFill>
              </a:rPr>
              <a:t>: </a:t>
            </a:r>
            <a:r>
              <a:rPr lang="en-GB" b="1" dirty="0" err="1">
                <a:solidFill>
                  <a:schemeClr val="accent2"/>
                </a:solidFill>
              </a:rPr>
              <a:t>Dolerio</a:t>
            </a:r>
            <a:r>
              <a:rPr lang="en-GB" b="1" dirty="0">
                <a:solidFill>
                  <a:schemeClr val="accent2"/>
                </a:solidFill>
              </a:rPr>
              <a:t> </a:t>
            </a:r>
            <a:r>
              <a:rPr lang="en-GB" b="1" dirty="0" err="1">
                <a:solidFill>
                  <a:schemeClr val="accent2"/>
                </a:solidFill>
              </a:rPr>
              <a:t>kainos</a:t>
            </a:r>
            <a:r>
              <a:rPr lang="en-GB" b="1" dirty="0">
                <a:solidFill>
                  <a:schemeClr val="accent2"/>
                </a:solidFill>
              </a:rPr>
              <a:t> </a:t>
            </a:r>
            <a:r>
              <a:rPr lang="en-GB" b="1" dirty="0" err="1">
                <a:solidFill>
                  <a:schemeClr val="accent2"/>
                </a:solidFill>
              </a:rPr>
              <a:t>vidurkio</a:t>
            </a:r>
            <a:r>
              <a:rPr lang="en-GB" b="1" dirty="0">
                <a:solidFill>
                  <a:schemeClr val="accent2"/>
                </a:solidFill>
              </a:rPr>
              <a:t> </a:t>
            </a:r>
            <a:r>
              <a:rPr lang="en-GB" b="1" dirty="0" err="1">
                <a:solidFill>
                  <a:schemeClr val="accent2"/>
                </a:solidFill>
              </a:rPr>
              <a:t>nustatymas</a:t>
            </a:r>
            <a:endParaRPr lang="en-GB" b="1" dirty="0">
              <a:solidFill>
                <a:schemeClr val="accent2"/>
              </a:solidFill>
            </a:endParaRPr>
          </a:p>
          <a:p>
            <a:pPr marL="0" indent="0">
              <a:buClr>
                <a:schemeClr val="accent2"/>
              </a:buClr>
            </a:pPr>
            <a:endParaRPr lang="en-GB" dirty="0"/>
          </a:p>
          <a:p>
            <a:pPr marL="342900" indent="-342900">
              <a:buClr>
                <a:schemeClr val="accent2"/>
              </a:buClr>
              <a:buFont typeface="Arial" panose="020B0604020202020204" pitchFamily="34" charset="0"/>
              <a:buChar char="•"/>
            </a:pP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Dollar-cost averaging</a:t>
            </a:r>
            <a:r>
              <a:rPr kumimoji="0" lang="en-GB" b="0" i="0"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r>
              <a:rPr lang="en-GB" dirty="0"/>
              <a:t>(DCA) – </a:t>
            </a:r>
            <a:r>
              <a:rPr lang="lt-LT" dirty="0"/>
              <a:t>tai praktika, kai laikui bėgant reguliariai investuojama į rinką, ir tai nėra vienas kitam prieštaraujantys kiti pirmiau aprašyti metodai. Veikiau tai yra bet kurios pasirinktos strategijos įgyvendinimo priemonė.</a:t>
            </a:r>
          </a:p>
          <a:p>
            <a:pPr marL="342900" indent="-342900">
              <a:buClr>
                <a:schemeClr val="accent2"/>
              </a:buClr>
              <a:buFont typeface="Arial" panose="020B0604020202020204" pitchFamily="34" charset="0"/>
              <a:buChar char="•"/>
            </a:pPr>
            <a:endParaRPr lang="lt-LT" dirty="0"/>
          </a:p>
          <a:p>
            <a:pPr marL="342900" indent="-342900">
              <a:buClr>
                <a:schemeClr val="accent2"/>
              </a:buClr>
              <a:buFont typeface="Arial" panose="020B0604020202020204" pitchFamily="34" charset="0"/>
              <a:buChar char="•"/>
            </a:pPr>
            <a:r>
              <a:rPr lang="lt-LT" dirty="0"/>
              <a:t> Naudodamiesi DCA, galite pasirinkti kas mėnesį į investicinę sąskaitą įnešti 300 JAV dolerių. Šis drausmingas metodas tampa ypač veiksmingas, kai naudojate automatines funkcijas, kurios investuoja už jus.</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Investavimo strategijos, kurių reikia išmokti prieš pradedant prekiauti</a:t>
            </a:r>
            <a:endParaRPr lang="en-US" dirty="0"/>
          </a:p>
        </p:txBody>
      </p:sp>
    </p:spTree>
    <p:extLst>
      <p:ext uri="{BB962C8B-B14F-4D97-AF65-F5344CB8AC3E}">
        <p14:creationId xmlns:p14="http://schemas.microsoft.com/office/powerpoint/2010/main" val="1072054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65257"/>
            <a:ext cx="10595237" cy="3995028"/>
          </a:xfrm>
        </p:spPr>
        <p:txBody>
          <a:bodyPr/>
          <a:lstStyle/>
          <a:p>
            <a:pPr marL="342900" indent="-342900">
              <a:buBlip>
                <a:blip r:embed="rId2"/>
              </a:buBlip>
            </a:pPr>
            <a:r>
              <a:rPr lang="en-GB" b="1" dirty="0" err="1">
                <a:solidFill>
                  <a:schemeClr val="accent2"/>
                </a:solidFill>
              </a:rPr>
              <a:t>Mokymosi</a:t>
            </a:r>
            <a:r>
              <a:rPr lang="en-GB" b="1" dirty="0">
                <a:solidFill>
                  <a:schemeClr val="accent2"/>
                </a:solidFill>
              </a:rPr>
              <a:t> </a:t>
            </a:r>
            <a:r>
              <a:rPr lang="en-GB" b="1" dirty="0" err="1">
                <a:solidFill>
                  <a:schemeClr val="accent2"/>
                </a:solidFill>
              </a:rPr>
              <a:t>tikslas</a:t>
            </a:r>
            <a:r>
              <a:rPr lang="en-GB" b="1" dirty="0">
                <a:solidFill>
                  <a:schemeClr val="accent2"/>
                </a:solidFill>
              </a:rPr>
              <a:t>:</a:t>
            </a:r>
          </a:p>
          <a:p>
            <a:pPr marL="0" indent="0"/>
            <a:endParaRPr lang="en-GB" b="1" dirty="0">
              <a:solidFill>
                <a:schemeClr val="accent2"/>
              </a:solidFill>
            </a:endParaRPr>
          </a:p>
          <a:p>
            <a:pPr marL="342900" indent="-342900">
              <a:buClr>
                <a:schemeClr val="accent2"/>
              </a:buClr>
              <a:buFont typeface="Arial" panose="020B0604020202020204" pitchFamily="34" charset="0"/>
              <a:buChar char="•"/>
            </a:pPr>
            <a:r>
              <a:rPr lang="lt-LT" dirty="0"/>
              <a:t>Mokiniai supras finansinio plano vaidmenį, finansinę strategiją ir investicijų į skaitmenines priemones ir galimybes planavimo naudą.</a:t>
            </a:r>
          </a:p>
          <a:p>
            <a:pPr marL="342900" indent="-342900">
              <a:buClr>
                <a:schemeClr val="accent2"/>
              </a:buClr>
              <a:buFont typeface="Arial" panose="020B0604020202020204" pitchFamily="34" charset="0"/>
              <a:buChar char="•"/>
            </a:pPr>
            <a:endParaRPr lang="lt-LT" dirty="0"/>
          </a:p>
          <a:p>
            <a:pPr marL="342900" indent="-342900">
              <a:buClr>
                <a:schemeClr val="accent2"/>
              </a:buClr>
              <a:buFont typeface="Arial" panose="020B0604020202020204" pitchFamily="34" charset="0"/>
              <a:buChar char="•"/>
            </a:pPr>
            <a:r>
              <a:rPr lang="lt-LT" dirty="0"/>
              <a:t>Besimokantieji supras, kas yra skaitmeninis lėšų rinkimas ir kaip jis gali būti naudojamas NVO lėšų rinkimo veiklai remti.</a:t>
            </a:r>
          </a:p>
          <a:p>
            <a:pPr marL="342900" indent="-342900">
              <a:buClr>
                <a:schemeClr val="accent2"/>
              </a:buClr>
              <a:buFont typeface="Arial" panose="020B0604020202020204" pitchFamily="34" charset="0"/>
              <a:buChar char="•"/>
            </a:pPr>
            <a:endParaRPr lang="lt-LT" dirty="0"/>
          </a:p>
          <a:p>
            <a:pPr marL="342900" indent="-342900">
              <a:buClr>
                <a:schemeClr val="accent2"/>
              </a:buClr>
              <a:buFont typeface="Arial" panose="020B0604020202020204" pitchFamily="34" charset="0"/>
              <a:buChar char="•"/>
            </a:pPr>
            <a:r>
              <a:rPr lang="lt-LT" dirty="0"/>
              <a:t>Besimokantieji supras priemonių ir galimybių pritraukti finansinę paramą apimtį.</a:t>
            </a: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t>Mokymo</a:t>
            </a:r>
            <a:r>
              <a:rPr lang="en-US" dirty="0"/>
              <a:t> </a:t>
            </a:r>
            <a:r>
              <a:rPr lang="en-US" dirty="0" err="1"/>
              <a:t>ir</a:t>
            </a:r>
            <a:r>
              <a:rPr lang="en-US" dirty="0"/>
              <a:t> </a:t>
            </a:r>
            <a:r>
              <a:rPr lang="en-US" dirty="0" err="1"/>
              <a:t>mokymosi</a:t>
            </a:r>
            <a:r>
              <a:rPr lang="en-US" dirty="0"/>
              <a:t> </a:t>
            </a:r>
            <a:r>
              <a:rPr lang="en-US" dirty="0" err="1"/>
              <a:t>tikslai</a:t>
            </a:r>
            <a:endParaRPr lang="en-US" dirty="0"/>
          </a:p>
        </p:txBody>
      </p:sp>
    </p:spTree>
    <p:extLst>
      <p:ext uri="{BB962C8B-B14F-4D97-AF65-F5344CB8AC3E}">
        <p14:creationId xmlns:p14="http://schemas.microsoft.com/office/powerpoint/2010/main" val="15084221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n-GB" b="1" dirty="0">
                <a:solidFill>
                  <a:schemeClr val="accent2"/>
                </a:solidFill>
              </a:rPr>
              <a:t>4 </a:t>
            </a:r>
            <a:r>
              <a:rPr lang="en-GB" b="1" dirty="0" err="1">
                <a:solidFill>
                  <a:schemeClr val="accent2"/>
                </a:solidFill>
              </a:rPr>
              <a:t>strategija</a:t>
            </a:r>
            <a:r>
              <a:rPr lang="en-GB" b="1" dirty="0">
                <a:solidFill>
                  <a:schemeClr val="accent2"/>
                </a:solidFill>
              </a:rPr>
              <a:t>: </a:t>
            </a:r>
            <a:r>
              <a:rPr lang="en-GB" b="1" dirty="0" err="1">
                <a:solidFill>
                  <a:schemeClr val="accent2"/>
                </a:solidFill>
              </a:rPr>
              <a:t>Dolerio</a:t>
            </a:r>
            <a:r>
              <a:rPr lang="en-GB" b="1" dirty="0">
                <a:solidFill>
                  <a:schemeClr val="accent2"/>
                </a:solidFill>
              </a:rPr>
              <a:t> </a:t>
            </a:r>
            <a:r>
              <a:rPr lang="en-GB" b="1" dirty="0" err="1">
                <a:solidFill>
                  <a:schemeClr val="accent2"/>
                </a:solidFill>
              </a:rPr>
              <a:t>kainos</a:t>
            </a:r>
            <a:r>
              <a:rPr lang="en-GB" b="1" dirty="0">
                <a:solidFill>
                  <a:schemeClr val="accent2"/>
                </a:solidFill>
              </a:rPr>
              <a:t> </a:t>
            </a:r>
            <a:r>
              <a:rPr lang="en-GB" b="1" dirty="0" err="1">
                <a:solidFill>
                  <a:schemeClr val="accent2"/>
                </a:solidFill>
              </a:rPr>
              <a:t>vidurkio</a:t>
            </a:r>
            <a:r>
              <a:rPr lang="en-GB" b="1" dirty="0">
                <a:solidFill>
                  <a:schemeClr val="accent2"/>
                </a:solidFill>
              </a:rPr>
              <a:t> </a:t>
            </a:r>
            <a:r>
              <a:rPr lang="en-GB" b="1" dirty="0" err="1">
                <a:solidFill>
                  <a:schemeClr val="accent2"/>
                </a:solidFill>
              </a:rPr>
              <a:t>nustatymas</a:t>
            </a:r>
            <a:r>
              <a:rPr lang="en-GB" b="1" dirty="0">
                <a:solidFill>
                  <a:schemeClr val="accent2"/>
                </a:solidFill>
              </a:rPr>
              <a:t> (</a:t>
            </a:r>
            <a:r>
              <a:rPr lang="en-GB" b="1" dirty="0" err="1">
                <a:solidFill>
                  <a:schemeClr val="accent2"/>
                </a:solidFill>
              </a:rPr>
              <a:t>tęsinys</a:t>
            </a:r>
            <a:r>
              <a:rPr lang="en-GB" b="1" dirty="0">
                <a:solidFill>
                  <a:schemeClr val="accent2"/>
                </a:solidFill>
              </a:rPr>
              <a:t>)</a:t>
            </a:r>
          </a:p>
          <a:p>
            <a:pPr marL="0" indent="0">
              <a:buClr>
                <a:schemeClr val="accent2"/>
              </a:buClr>
            </a:pPr>
            <a:endParaRPr lang="en-GB" dirty="0"/>
          </a:p>
          <a:p>
            <a:pPr marL="342900" indent="-342900">
              <a:buClr>
                <a:schemeClr val="accent2"/>
              </a:buClr>
              <a:buFont typeface="Arial" panose="020B0604020202020204" pitchFamily="34" charset="0"/>
              <a:buChar char="•"/>
            </a:pPr>
            <a:r>
              <a:rPr lang="lt-LT" dirty="0"/>
              <a:t>Lengva laikytis plano, kai proceso beveik nereikia prižiūrėti</a:t>
            </a:r>
            <a:r>
              <a:rPr lang="en-GB" dirty="0"/>
              <a:t>.</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Calibri" panose="020F0502020204030204" pitchFamily="34" charset="0"/>
              <a:buChar char="‒"/>
            </a:pPr>
            <a:r>
              <a:rPr lang="en-GB" dirty="0" err="1"/>
              <a:t>Išmintingas</a:t>
            </a:r>
            <a:r>
              <a:rPr lang="en-GB" dirty="0"/>
              <a:t> </a:t>
            </a:r>
            <a:r>
              <a:rPr lang="en-GB" dirty="0" err="1"/>
              <a:t>pasirinkimas</a:t>
            </a:r>
            <a:endParaRPr lang="en-GB" dirty="0"/>
          </a:p>
          <a:p>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Investavimo strategijos, kurių reikia išmokti prieš pradedant prekiauti</a:t>
            </a:r>
            <a:endParaRPr lang="en-US" dirty="0"/>
          </a:p>
        </p:txBody>
      </p:sp>
    </p:spTree>
    <p:extLst>
      <p:ext uri="{BB962C8B-B14F-4D97-AF65-F5344CB8AC3E}">
        <p14:creationId xmlns:p14="http://schemas.microsoft.com/office/powerpoint/2010/main" val="26143167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3"/>
              </a:buBlip>
            </a:pPr>
            <a:r>
              <a:rPr lang="en-GB" b="1" dirty="0" err="1">
                <a:solidFill>
                  <a:schemeClr val="accent2"/>
                </a:solidFill>
              </a:rPr>
              <a:t>Nustačius</a:t>
            </a:r>
            <a:r>
              <a:rPr lang="en-GB" b="1" dirty="0">
                <a:solidFill>
                  <a:schemeClr val="accent2"/>
                </a:solidFill>
              </a:rPr>
              <a:t> </a:t>
            </a:r>
            <a:r>
              <a:rPr lang="en-GB" b="1" dirty="0" err="1">
                <a:solidFill>
                  <a:schemeClr val="accent2"/>
                </a:solidFill>
              </a:rPr>
              <a:t>strategiją</a:t>
            </a:r>
            <a:endParaRPr lang="en-GB" b="1" dirty="0">
              <a:solidFill>
                <a:schemeClr val="accent2"/>
              </a:solidFill>
            </a:endParaRPr>
          </a:p>
          <a:p>
            <a:pPr marL="360000" indent="-342900">
              <a:buBlip>
                <a:blip r:embed="rId3"/>
              </a:buBlip>
            </a:pPr>
            <a:endParaRPr lang="en-GB" dirty="0"/>
          </a:p>
          <a:p>
            <a:pPr marL="342900" indent="-342900">
              <a:buClr>
                <a:schemeClr val="accent2"/>
              </a:buClr>
              <a:buFont typeface="Arial" panose="020B0604020202020204" pitchFamily="34" charset="0"/>
              <a:buChar char="•"/>
            </a:pPr>
            <a:r>
              <a:rPr lang="lt-LT" dirty="0"/>
              <a:t>Pirmiausia išsiaiškinkite, kiek pinigų reikia investicijoms padengti. Tai apima sumą, kurią galite įnešti iš pradžių, ir sumą, kurią galite investuoti ateityje. </a:t>
            </a:r>
          </a:p>
          <a:p>
            <a:pPr marL="342900" indent="-342900">
              <a:buClr>
                <a:schemeClr val="accent2"/>
              </a:buClr>
              <a:buFont typeface="Arial" panose="020B0604020202020204" pitchFamily="34" charset="0"/>
              <a:buChar char="•"/>
            </a:pPr>
            <a:endParaRPr lang="lt-LT" dirty="0"/>
          </a:p>
          <a:p>
            <a:pPr marL="342900" indent="-342900">
              <a:buClr>
                <a:schemeClr val="accent2"/>
              </a:buClr>
              <a:buFont typeface="Arial" panose="020B0604020202020204" pitchFamily="34" charset="0"/>
              <a:buChar char="•"/>
            </a:pPr>
            <a:r>
              <a:rPr lang="lt-LT" dirty="0"/>
              <a:t>Tuomet turėsite nuspręsti, koks būdas jums geriausiai tinka investuoti.</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Investavimo strategijos, kurių reikia išmokti prieš pradedant prekiauti</a:t>
            </a:r>
            <a:endParaRPr lang="en-US" dirty="0"/>
          </a:p>
        </p:txBody>
      </p:sp>
    </p:spTree>
    <p:extLst>
      <p:ext uri="{BB962C8B-B14F-4D97-AF65-F5344CB8AC3E}">
        <p14:creationId xmlns:p14="http://schemas.microsoft.com/office/powerpoint/2010/main" val="9920998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3"/>
              </a:buBlip>
            </a:pPr>
            <a:r>
              <a:rPr lang="en-GB" b="1" dirty="0" err="1">
                <a:solidFill>
                  <a:schemeClr val="accent2"/>
                </a:solidFill>
              </a:rPr>
              <a:t>Nustačius</a:t>
            </a:r>
            <a:r>
              <a:rPr lang="en-GB" b="1" dirty="0">
                <a:solidFill>
                  <a:schemeClr val="accent2"/>
                </a:solidFill>
              </a:rPr>
              <a:t> </a:t>
            </a:r>
            <a:r>
              <a:rPr lang="en-GB" b="1" dirty="0" err="1">
                <a:solidFill>
                  <a:schemeClr val="accent2"/>
                </a:solidFill>
              </a:rPr>
              <a:t>strategiją</a:t>
            </a:r>
            <a:r>
              <a:rPr lang="en-GB" b="1" dirty="0">
                <a:solidFill>
                  <a:schemeClr val="accent2"/>
                </a:solidFill>
              </a:rPr>
              <a:t> (</a:t>
            </a:r>
            <a:r>
              <a:rPr lang="en-GB" b="1" dirty="0" err="1">
                <a:solidFill>
                  <a:schemeClr val="accent2"/>
                </a:solidFill>
              </a:rPr>
              <a:t>tęsinys</a:t>
            </a:r>
            <a:r>
              <a:rPr lang="en-GB" b="1" dirty="0">
                <a:solidFill>
                  <a:schemeClr val="accent2"/>
                </a:solidFill>
              </a:rPr>
              <a:t>)</a:t>
            </a:r>
          </a:p>
          <a:p>
            <a:pPr marL="0" indent="0">
              <a:buClr>
                <a:schemeClr val="accent2"/>
              </a:buClr>
            </a:pPr>
            <a:endParaRPr lang="en-GB" dirty="0"/>
          </a:p>
          <a:p>
            <a:pPr marL="342900" indent="-342900">
              <a:buClr>
                <a:schemeClr val="accent2"/>
              </a:buClr>
              <a:buFont typeface="Arial" panose="020B0604020202020204" pitchFamily="34" charset="0"/>
              <a:buChar char="•"/>
            </a:pPr>
            <a:r>
              <a:rPr lang="lt-LT" dirty="0"/>
              <a:t>Ar ketinate kreiptis į tradicinį finansų patarėją ar brokerį, ar jums labiau tinka pasyvus, rūpesčių nekeliantis būdas? </a:t>
            </a:r>
          </a:p>
          <a:p>
            <a:pPr marL="342900" indent="-342900">
              <a:buClr>
                <a:schemeClr val="accent2"/>
              </a:buClr>
              <a:buFont typeface="Arial" panose="020B0604020202020204" pitchFamily="34" charset="0"/>
              <a:buChar char="•"/>
            </a:pPr>
            <a:endParaRPr lang="lt-LT" dirty="0"/>
          </a:p>
          <a:p>
            <a:pPr marL="342900" indent="-342900">
              <a:buClr>
                <a:schemeClr val="accent2"/>
              </a:buClr>
              <a:buFont typeface="Arial" panose="020B0604020202020204" pitchFamily="34" charset="0"/>
              <a:buChar char="•"/>
            </a:pPr>
            <a:r>
              <a:rPr lang="lt-LT" dirty="0"/>
              <a:t>Jei renkatės pastarąjį variantą, apsvarstykite galimybę užsiregistruoti pas </a:t>
            </a:r>
            <a:r>
              <a:rPr lang="lt-LT" dirty="0">
                <a:hlinkClick r:id="rId4"/>
              </a:rPr>
              <a:t>robotą patarėją</a:t>
            </a:r>
            <a:r>
              <a:rPr lang="lt-LT" dirty="0"/>
              <a:t>. Tai padės jums išsiaiškinti investavimo išlaidas, pradedant valdymo mokesčiais ir baigiant </a:t>
            </a:r>
            <a:r>
              <a:rPr lang="lt-LT" dirty="0">
                <a:hlinkClick r:id="rId5"/>
              </a:rPr>
              <a:t>komisiniais</a:t>
            </a:r>
            <a:r>
              <a:rPr lang="lt-LT" dirty="0"/>
              <a:t>, kuriuos turėsite mokėti brokeriui ar patarėjui.</a:t>
            </a:r>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Investavimo strategijos, kurių reikia išmokti prieš pradedant prekiauti</a:t>
            </a:r>
            <a:endParaRPr lang="en-US" dirty="0"/>
          </a:p>
        </p:txBody>
      </p:sp>
    </p:spTree>
    <p:extLst>
      <p:ext uri="{BB962C8B-B14F-4D97-AF65-F5344CB8AC3E}">
        <p14:creationId xmlns:p14="http://schemas.microsoft.com/office/powerpoint/2010/main" val="20167825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Clr>
                <a:schemeClr val="accent2"/>
              </a:buClr>
              <a:buFont typeface="Arial" panose="020B0604020202020204" pitchFamily="34" charset="0"/>
              <a:buChar char="•"/>
            </a:pPr>
            <a:r>
              <a:rPr lang="lt-LT" dirty="0"/>
              <a:t>Apsvarstykite savo investavimo priemones. </a:t>
            </a:r>
          </a:p>
          <a:p>
            <a:pPr marL="360000" indent="-342900">
              <a:buClr>
                <a:schemeClr val="accent2"/>
              </a:buClr>
              <a:buFont typeface="Arial" panose="020B0604020202020204" pitchFamily="34" charset="0"/>
              <a:buChar char="•"/>
            </a:pPr>
            <a:endParaRPr lang="lt-LT" dirty="0"/>
          </a:p>
          <a:p>
            <a:pPr marL="360000" indent="-342900">
              <a:buClr>
                <a:schemeClr val="accent2"/>
              </a:buClr>
              <a:buFont typeface="Arial" panose="020B0604020202020204" pitchFamily="34" charset="0"/>
              <a:buChar char="•"/>
            </a:pPr>
            <a:r>
              <a:rPr lang="lt-LT" dirty="0"/>
              <a:t>Nepamirškite, kad neapsimoka laikyti kiaušinių viename krepšelyje, todėl būtinai paskirstykite pinigus įvairioms investavimo priemonėms, diversifikuodami - akcijoms, obligacijoms, investiciniams fondams, ETF. </a:t>
            </a:r>
          </a:p>
          <a:p>
            <a:pPr marL="360000" indent="-342900">
              <a:buClr>
                <a:schemeClr val="accent2"/>
              </a:buClr>
              <a:buFont typeface="Arial" panose="020B0604020202020204" pitchFamily="34" charset="0"/>
              <a:buChar char="•"/>
            </a:pPr>
            <a:endParaRPr lang="lt-LT" dirty="0"/>
          </a:p>
          <a:p>
            <a:pPr marL="360000" indent="-342900">
              <a:buClr>
                <a:schemeClr val="accent2"/>
              </a:buClr>
              <a:buFont typeface="Arial" panose="020B0604020202020204" pitchFamily="34" charset="0"/>
              <a:buChar char="•"/>
            </a:pPr>
            <a:r>
              <a:rPr lang="lt-LT" dirty="0"/>
              <a:t>Jei esate socialiai sąmoningas žmogus, galite apsvarstyti atsakingo investavimo galimybę. Dabar pats laikas išsiaiškinti, iš ko norite, kad jūsų investicinis portfelis būtų sudarytas ir kaip jis atrodytų.</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Investavimo strategijos, kurių reikia išmokti prieš pradedant prekiauti</a:t>
            </a:r>
            <a:endParaRPr lang="en-US" dirty="0"/>
          </a:p>
        </p:txBody>
      </p:sp>
    </p:spTree>
    <p:extLst>
      <p:ext uri="{BB962C8B-B14F-4D97-AF65-F5344CB8AC3E}">
        <p14:creationId xmlns:p14="http://schemas.microsoft.com/office/powerpoint/2010/main" val="5803655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a:t>
            </a:r>
            <a:r>
              <a:rPr lang="lt-LT" dirty="0"/>
              <a:t>Niekada neatsisakykite svajonės vien dėl to, kad jai įgyvendinti prireiks daug laiko. Laikas vis tiek praeis</a:t>
            </a:r>
            <a:r>
              <a:rPr lang="en-US" dirty="0"/>
              <a:t>.”</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Earl Nightingale</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People raising fists">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2874" r="12874"/>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1438531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D5BECA-5E43-D87B-7AFF-BC6106E62819}"/>
              </a:ext>
            </a:extLst>
          </p:cNvPr>
          <p:cNvSpPr>
            <a:spLocks noGrp="1"/>
          </p:cNvSpPr>
          <p:nvPr>
            <p:ph type="body" sz="quarter" idx="18"/>
          </p:nvPr>
        </p:nvSpPr>
        <p:spPr>
          <a:xfrm>
            <a:off x="898357" y="2303617"/>
            <a:ext cx="4867011" cy="3291086"/>
          </a:xfrm>
        </p:spPr>
        <p:txBody>
          <a:bodyPr/>
          <a:lstStyle/>
          <a:p>
            <a:pPr marL="342900" indent="-342900">
              <a:buClr>
                <a:schemeClr val="accent2"/>
              </a:buClr>
              <a:buFont typeface="Arial" panose="020B0604020202020204" pitchFamily="34" charset="0"/>
              <a:buChar char="•"/>
            </a:pPr>
            <a:r>
              <a:rPr lang="en-GB" dirty="0" err="1"/>
              <a:t>Sukurkite</a:t>
            </a:r>
            <a:r>
              <a:rPr lang="en-GB" dirty="0"/>
              <a:t> </a:t>
            </a:r>
            <a:r>
              <a:rPr lang="en-GB" dirty="0" err="1"/>
              <a:t>kreditą</a:t>
            </a:r>
            <a:r>
              <a:rPr lang="en-GB" dirty="0"/>
              <a:t> </a:t>
            </a:r>
            <a:r>
              <a:rPr lang="en-GB" dirty="0" err="1"/>
              <a:t>savo</a:t>
            </a:r>
            <a:r>
              <a:rPr lang="en-GB" dirty="0"/>
              <a:t> NVO</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GB" dirty="0" err="1"/>
              <a:t>Valdykite</a:t>
            </a:r>
            <a:r>
              <a:rPr lang="en-GB" dirty="0"/>
              <a:t> </a:t>
            </a:r>
            <a:r>
              <a:rPr lang="en-GB" dirty="0" err="1"/>
              <a:t>ir</a:t>
            </a:r>
            <a:r>
              <a:rPr lang="en-GB" dirty="0"/>
              <a:t> </a:t>
            </a:r>
            <a:r>
              <a:rPr lang="en-GB" dirty="0" err="1"/>
              <a:t>jį</a:t>
            </a:r>
            <a:r>
              <a:rPr lang="en-GB" dirty="0"/>
              <a:t>!</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GB" dirty="0" err="1"/>
              <a:t>Palyginkite</a:t>
            </a:r>
            <a:r>
              <a:rPr lang="en-GB" dirty="0"/>
              <a:t> </a:t>
            </a:r>
            <a:r>
              <a:rPr lang="en-GB" dirty="0" err="1"/>
              <a:t>finansines</a:t>
            </a:r>
            <a:r>
              <a:rPr lang="en-GB" dirty="0"/>
              <a:t> </a:t>
            </a:r>
            <a:r>
              <a:rPr lang="en-GB" dirty="0" err="1"/>
              <a:t>ataskaitas</a:t>
            </a:r>
            <a:r>
              <a:rPr lang="en-GB" dirty="0"/>
              <a:t> </a:t>
            </a:r>
            <a:r>
              <a:rPr lang="en-GB" dirty="0" err="1"/>
              <a:t>su</a:t>
            </a:r>
            <a:r>
              <a:rPr lang="en-GB" dirty="0"/>
              <a:t> </a:t>
            </a:r>
            <a:r>
              <a:rPr lang="en-GB" dirty="0" err="1"/>
              <a:t>savo</a:t>
            </a:r>
            <a:r>
              <a:rPr lang="en-GB" dirty="0"/>
              <a:t> </a:t>
            </a:r>
            <a:r>
              <a:rPr lang="en-GB" dirty="0" err="1"/>
              <a:t>biudžetu</a:t>
            </a:r>
            <a:endParaRPr lang="en-ZA" dirty="0"/>
          </a:p>
        </p:txBody>
      </p:sp>
      <p:sp>
        <p:nvSpPr>
          <p:cNvPr id="3" name="Text Placeholder 2">
            <a:extLst>
              <a:ext uri="{FF2B5EF4-FFF2-40B4-BE49-F238E27FC236}">
                <a16:creationId xmlns:a16="http://schemas.microsoft.com/office/drawing/2014/main" id="{A23A269F-8A4E-1568-38DA-B8CBC869F095}"/>
              </a:ext>
            </a:extLst>
          </p:cNvPr>
          <p:cNvSpPr>
            <a:spLocks noGrp="1"/>
          </p:cNvSpPr>
          <p:nvPr>
            <p:ph type="body" sz="quarter" idx="16"/>
          </p:nvPr>
        </p:nvSpPr>
        <p:spPr/>
        <p:txBody>
          <a:bodyPr/>
          <a:lstStyle/>
          <a:p>
            <a:r>
              <a:rPr lang="lt-LT" dirty="0"/>
              <a:t>Geriausia NVO finansinė praktika</a:t>
            </a:r>
            <a:endParaRPr lang="en-ZA" dirty="0"/>
          </a:p>
        </p:txBody>
      </p:sp>
      <p:pic>
        <p:nvPicPr>
          <p:cNvPr id="6" name="Picture Placeholder 5" descr="Close-up of a pen writing on a chart">
            <a:hlinkClick r:id="rId3" action="ppaction://hlinkfile"/>
            <a:extLst>
              <a:ext uri="{FF2B5EF4-FFF2-40B4-BE49-F238E27FC236}">
                <a16:creationId xmlns:a16="http://schemas.microsoft.com/office/drawing/2014/main" id="{9C4A886C-0FCE-963D-9A78-24AB8526D412}"/>
              </a:ext>
            </a:extLst>
          </p:cNvPr>
          <p:cNvPicPr>
            <a:picLocks noGrp="1" noChangeAspect="1"/>
          </p:cNvPicPr>
          <p:nvPr>
            <p:ph type="pic" sz="quarter" idx="10"/>
          </p:nvPr>
        </p:nvPicPr>
        <p:blipFill>
          <a:blip r:embed="rId4">
            <a:grayscl/>
          </a:blip>
          <a:srcRect l="2080" r="2080"/>
          <a:stretch>
            <a:fillRect/>
          </a:stretch>
        </p:blipFill>
        <p:spPr/>
      </p:pic>
    </p:spTree>
    <p:extLst>
      <p:ext uri="{BB962C8B-B14F-4D97-AF65-F5344CB8AC3E}">
        <p14:creationId xmlns:p14="http://schemas.microsoft.com/office/powerpoint/2010/main" val="11046203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D5BECA-5E43-D87B-7AFF-BC6106E62819}"/>
              </a:ext>
            </a:extLst>
          </p:cNvPr>
          <p:cNvSpPr>
            <a:spLocks noGrp="1"/>
          </p:cNvSpPr>
          <p:nvPr>
            <p:ph type="body" sz="quarter" idx="18"/>
          </p:nvPr>
        </p:nvSpPr>
        <p:spPr>
          <a:xfrm>
            <a:off x="898357" y="2319946"/>
            <a:ext cx="5897859" cy="3291086"/>
          </a:xfrm>
        </p:spPr>
        <p:txBody>
          <a:bodyPr/>
          <a:lstStyle/>
          <a:p>
            <a:pPr marL="342900" indent="-342900">
              <a:buClr>
                <a:schemeClr val="accent2"/>
              </a:buClr>
              <a:buFont typeface="Arial" panose="020B0604020202020204" pitchFamily="34" charset="0"/>
              <a:buChar char="•"/>
            </a:pPr>
            <a:r>
              <a:rPr lang="lt-LT" dirty="0"/>
              <a:t>Diversifikuokite savo ne pelno siekiančios organizacijos finansavimą</a:t>
            </a:r>
          </a:p>
          <a:p>
            <a:pPr marL="342900" indent="-342900">
              <a:buClr>
                <a:schemeClr val="accent2"/>
              </a:buClr>
              <a:buFont typeface="Arial" panose="020B0604020202020204" pitchFamily="34" charset="0"/>
              <a:buChar char="•"/>
            </a:pPr>
            <a:endParaRPr lang="lt-LT" dirty="0"/>
          </a:p>
          <a:p>
            <a:pPr marL="342900" indent="-342900">
              <a:buClr>
                <a:schemeClr val="accent2"/>
              </a:buClr>
              <a:buFont typeface="Arial" panose="020B0604020202020204" pitchFamily="34" charset="0"/>
              <a:buChar char="•"/>
            </a:pPr>
            <a:r>
              <a:rPr lang="lt-LT" dirty="0"/>
              <a:t>Pasiruoškite negrynųjų pinigų paramai</a:t>
            </a:r>
          </a:p>
          <a:p>
            <a:pPr marL="342900" indent="-342900">
              <a:buClr>
                <a:schemeClr val="accent2"/>
              </a:buClr>
              <a:buFont typeface="Arial" panose="020B0604020202020204" pitchFamily="34" charset="0"/>
              <a:buChar char="•"/>
            </a:pPr>
            <a:endParaRPr lang="lt-LT" dirty="0"/>
          </a:p>
          <a:p>
            <a:pPr marL="342900" indent="-342900">
              <a:buClr>
                <a:schemeClr val="accent2"/>
              </a:buClr>
              <a:buFont typeface="Arial" panose="020B0604020202020204" pitchFamily="34" charset="0"/>
              <a:buChar char="•"/>
            </a:pPr>
            <a:r>
              <a:rPr lang="lt-LT" dirty="0"/>
              <a:t>Naudokite lėšų pritraukimo planą</a:t>
            </a:r>
          </a:p>
          <a:p>
            <a:pPr marL="342900" indent="-342900">
              <a:buClr>
                <a:schemeClr val="accent2"/>
              </a:buClr>
              <a:buFont typeface="Arial" panose="020B0604020202020204" pitchFamily="34" charset="0"/>
              <a:buChar char="•"/>
            </a:pPr>
            <a:endParaRPr lang="lt-LT" dirty="0"/>
          </a:p>
          <a:p>
            <a:pPr marL="342900" indent="-342900">
              <a:buClr>
                <a:schemeClr val="accent2"/>
              </a:buClr>
              <a:buFont typeface="Arial" panose="020B0604020202020204" pitchFamily="34" charset="0"/>
              <a:buChar char="•"/>
            </a:pPr>
            <a:r>
              <a:rPr lang="lt-LT" dirty="0"/>
              <a:t>Sukurkite veiklos rezervą</a:t>
            </a:r>
            <a:endParaRPr lang="en-GB" dirty="0"/>
          </a:p>
        </p:txBody>
      </p:sp>
      <p:sp>
        <p:nvSpPr>
          <p:cNvPr id="3" name="Text Placeholder 2">
            <a:extLst>
              <a:ext uri="{FF2B5EF4-FFF2-40B4-BE49-F238E27FC236}">
                <a16:creationId xmlns:a16="http://schemas.microsoft.com/office/drawing/2014/main" id="{A23A269F-8A4E-1568-38DA-B8CBC869F095}"/>
              </a:ext>
            </a:extLst>
          </p:cNvPr>
          <p:cNvSpPr>
            <a:spLocks noGrp="1"/>
          </p:cNvSpPr>
          <p:nvPr>
            <p:ph type="body" sz="quarter" idx="16"/>
          </p:nvPr>
        </p:nvSpPr>
        <p:spPr/>
        <p:txBody>
          <a:bodyPr/>
          <a:lstStyle/>
          <a:p>
            <a:r>
              <a:rPr lang="lt-LT" dirty="0"/>
              <a:t>Geriausia NVO finansinė praktika</a:t>
            </a:r>
            <a:endParaRPr lang="en-ZA" dirty="0"/>
          </a:p>
        </p:txBody>
      </p:sp>
      <p:pic>
        <p:nvPicPr>
          <p:cNvPr id="6" name="Picture Placeholder 5" descr="Close-up of a pen writing on a chart">
            <a:hlinkClick r:id="rId3" action="ppaction://hlinkfile"/>
            <a:extLst>
              <a:ext uri="{FF2B5EF4-FFF2-40B4-BE49-F238E27FC236}">
                <a16:creationId xmlns:a16="http://schemas.microsoft.com/office/drawing/2014/main" id="{9C4A886C-0FCE-963D-9A78-24AB8526D412}"/>
              </a:ext>
            </a:extLst>
          </p:cNvPr>
          <p:cNvPicPr>
            <a:picLocks noGrp="1" noChangeAspect="1"/>
          </p:cNvPicPr>
          <p:nvPr>
            <p:ph type="pic" sz="quarter" idx="10"/>
          </p:nvPr>
        </p:nvPicPr>
        <p:blipFill>
          <a:blip r:embed="rId4">
            <a:grayscl/>
          </a:blip>
          <a:srcRect l="2080" r="2080"/>
          <a:stretch>
            <a:fillRect/>
          </a:stretch>
        </p:blipFill>
        <p:spPr/>
      </p:pic>
    </p:spTree>
    <p:extLst>
      <p:ext uri="{BB962C8B-B14F-4D97-AF65-F5344CB8AC3E}">
        <p14:creationId xmlns:p14="http://schemas.microsoft.com/office/powerpoint/2010/main" val="32712899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55370"/>
            <a:ext cx="10595237" cy="3740251"/>
          </a:xfrm>
        </p:spPr>
        <p:txBody>
          <a:bodyPr/>
          <a:lstStyle/>
          <a:p>
            <a:pPr marL="360000" indent="-342900">
              <a:buClr>
                <a:schemeClr val="accent2"/>
              </a:buClr>
              <a:buBlip>
                <a:blip r:embed="rId3"/>
              </a:buBlip>
            </a:pPr>
            <a:r>
              <a:rPr lang="lt-LT" dirty="0"/>
              <a:t>Vienas iš racionaliai išleidžiamų pinigų raktų - </a:t>
            </a:r>
            <a:r>
              <a:rPr lang="lt-LT" dirty="0">
                <a:hlinkClick r:id="rId4"/>
              </a:rPr>
              <a:t>elgtis su turimais pinigais</a:t>
            </a:r>
            <a:r>
              <a:rPr lang="lt-LT" dirty="0"/>
              <a:t>, nesvarbu, iš kur jie gauti, kaip su savo pinigais</a:t>
            </a:r>
            <a:r>
              <a:rPr lang="en-GB" dirty="0"/>
              <a:t>. </a:t>
            </a:r>
          </a:p>
          <a:p>
            <a:pPr marL="360000" indent="-342900">
              <a:buClr>
                <a:schemeClr val="accent2"/>
              </a:buClr>
              <a:buBlip>
                <a:blip r:embed="rId3"/>
              </a:buBlip>
            </a:pPr>
            <a:endParaRPr lang="en-GB" dirty="0"/>
          </a:p>
          <a:p>
            <a:pPr marL="360000" indent="-342900">
              <a:buClr>
                <a:schemeClr val="accent2"/>
              </a:buClr>
              <a:buBlip>
                <a:blip r:embed="rId3"/>
              </a:buBlip>
            </a:pPr>
            <a:r>
              <a:rPr lang="lt-LT" dirty="0"/>
              <a:t>„</a:t>
            </a:r>
            <a:r>
              <a:rPr lang="lt-LT" dirty="0" err="1"/>
              <a:t>Bootstrappers</a:t>
            </a:r>
            <a:r>
              <a:rPr lang="lt-LT" dirty="0"/>
              <a:t>“ specialistai dažnai kalba apie tai, kad sunkiai uždirbtų pinigų leidimas verčia iš naujo apsvarstyti kiekvienos investicijos kokybę. Tai yra sveikas požiūris į investicijas.</a:t>
            </a:r>
            <a:r>
              <a:rPr lang="en-GB" dirty="0"/>
              <a:t>​</a:t>
            </a:r>
          </a:p>
          <a:p>
            <a:pPr marL="360000" indent="-342900">
              <a:buClr>
                <a:schemeClr val="accent2"/>
              </a:buClr>
              <a:buBlip>
                <a:blip r:embed="rId3"/>
              </a:buBlip>
            </a:pPr>
            <a:endPar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60000" indent="-342900">
              <a:buClr>
                <a:schemeClr val="accent2"/>
              </a:buClr>
              <a:buBlip>
                <a:blip r:embed="rId3"/>
              </a:buBlip>
            </a:pPr>
            <a:r>
              <a:rPr lang="en-US" dirty="0" err="1"/>
              <a:t>Šaltinis</a:t>
            </a:r>
            <a:r>
              <a:rPr lang="en-US" dirty="0"/>
              <a:t>:</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b="0" i="0" u="sng" strike="noStrike" kern="1200" cap="none" spc="0" normalizeH="0" baseline="0" noProof="0" dirty="0">
                <a:ln>
                  <a:noFill/>
                </a:ln>
                <a:solidFill>
                  <a:schemeClr val="accent2"/>
                </a:solidFill>
                <a:effectLst/>
                <a:uLnTx/>
                <a:uFillTx/>
                <a:latin typeface="Calibri" panose="020F0502020204030204" pitchFamily="34" charset="0"/>
                <a:ea typeface="Times New Roman" panose="02020603050405020304" pitchFamily="18" charset="0"/>
                <a:cs typeface="Calibri" panose="020F0502020204030204" pitchFamily="34" charset="0"/>
                <a:hlinkClick r:id="rId5">
                  <a:extLst>
                    <a:ext uri="{A12FA001-AC4F-418D-AE19-62706E023703}">
                      <ahyp:hlinkClr xmlns:ahyp="http://schemas.microsoft.com/office/drawing/2018/hyperlinkcolor" val="tx"/>
                    </a:ext>
                  </a:extLst>
                </a:hlinkClick>
              </a:rPr>
              <a:t>How to Spend Your Startup’s Initial Investment (capterra.com)</a:t>
            </a:r>
            <a:endParaRPr kumimoji="0" lang="de-DE" b="0" i="0" u="none" strike="noStrike" kern="1200" cap="none" spc="0" normalizeH="0" baseline="0" noProof="0" dirty="0">
              <a:ln>
                <a:noFill/>
              </a:ln>
              <a:solidFill>
                <a:schemeClr val="accent2"/>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360000" indent="-342900">
              <a:buClr>
                <a:schemeClr val="accent2"/>
              </a:buClr>
              <a:buBlip>
                <a:blip r:embed="rId3"/>
              </a:buBlip>
            </a:pPr>
            <a:endParaRPr lang="en-GB" dirty="0"/>
          </a:p>
          <a:p>
            <a:pPr marL="17100" indent="0">
              <a:buClr>
                <a:schemeClr val="accent2"/>
              </a:buClr>
            </a:pP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Kaip išleisti paaukotas lėšas ir (arba) investicijas savo organizacijoje</a:t>
            </a:r>
            <a:endParaRPr lang="en-US" dirty="0"/>
          </a:p>
        </p:txBody>
      </p:sp>
    </p:spTree>
    <p:extLst>
      <p:ext uri="{BB962C8B-B14F-4D97-AF65-F5344CB8AC3E}">
        <p14:creationId xmlns:p14="http://schemas.microsoft.com/office/powerpoint/2010/main" val="21830737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55370"/>
            <a:ext cx="10595237" cy="3740251"/>
          </a:xfrm>
        </p:spPr>
        <p:txBody>
          <a:bodyPr/>
          <a:lstStyle/>
          <a:p>
            <a:pPr marL="360000" indent="-342900">
              <a:buClr>
                <a:schemeClr val="accent2"/>
              </a:buClr>
              <a:buBlip>
                <a:blip r:embed="rId3"/>
              </a:buBlip>
            </a:pPr>
            <a:r>
              <a:rPr lang="lt-LT" dirty="0"/>
              <a:t>Apsvarstykite, kaip išleisti turimus pinigus, nesvarbu, ar tai būtų 1 mln., ar 10 000 JAV dolerių:</a:t>
            </a:r>
          </a:p>
          <a:p>
            <a:pPr marL="360000" indent="-342900">
              <a:buClr>
                <a:schemeClr val="accent2"/>
              </a:buClr>
              <a:buBlip>
                <a:blip r:embed="rId3"/>
              </a:buBlip>
            </a:pPr>
            <a:endParaRPr lang="lt-LT" dirty="0"/>
          </a:p>
          <a:p>
            <a:pPr marL="360000" indent="-342900">
              <a:buClr>
                <a:schemeClr val="accent2"/>
              </a:buClr>
              <a:buBlip>
                <a:blip r:embed="rId3"/>
              </a:buBlip>
            </a:pPr>
            <a:r>
              <a:rPr lang="lt-LT" dirty="0"/>
              <a:t>Iki 20 % skirkite rinkos tyrimams</a:t>
            </a:r>
          </a:p>
          <a:p>
            <a:pPr marL="360000" indent="-342900">
              <a:buClr>
                <a:schemeClr val="accent2"/>
              </a:buClr>
              <a:buBlip>
                <a:blip r:embed="rId3"/>
              </a:buBlip>
            </a:pPr>
            <a:endParaRPr lang="lt-LT" dirty="0"/>
          </a:p>
          <a:p>
            <a:pPr marL="360000" indent="-342900">
              <a:buClr>
                <a:schemeClr val="accent2"/>
              </a:buClr>
              <a:buBlip>
                <a:blip r:embed="rId3"/>
              </a:buBlip>
            </a:pPr>
            <a:r>
              <a:rPr lang="lt-LT" dirty="0"/>
              <a:t>mažiausiai 75 % - minimalaus gyvybingo produkto kūrimui</a:t>
            </a:r>
          </a:p>
          <a:p>
            <a:pPr marL="360000" indent="-342900">
              <a:buClr>
                <a:schemeClr val="accent2"/>
              </a:buClr>
              <a:buBlip>
                <a:blip r:embed="rId3"/>
              </a:buBlip>
            </a:pPr>
            <a:endParaRPr lang="lt-LT" dirty="0"/>
          </a:p>
          <a:p>
            <a:pPr marL="360000" indent="-342900">
              <a:buClr>
                <a:schemeClr val="accent2"/>
              </a:buClr>
              <a:buBlip>
                <a:blip r:embed="rId3"/>
              </a:buBlip>
            </a:pPr>
            <a:r>
              <a:rPr lang="lt-LT" dirty="0"/>
              <a:t>visa, kas liko, likusiems dalykams, kurie tuo metu atrodo svarbūs</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Kaip išleisti paaukotas lėšas ir (arba) investicijas savo organizacijoje</a:t>
            </a:r>
            <a:endParaRPr lang="en-US" dirty="0"/>
          </a:p>
        </p:txBody>
      </p:sp>
    </p:spTree>
    <p:extLst>
      <p:ext uri="{BB962C8B-B14F-4D97-AF65-F5344CB8AC3E}">
        <p14:creationId xmlns:p14="http://schemas.microsoft.com/office/powerpoint/2010/main" val="12192787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74300" indent="-457200">
              <a:buClr>
                <a:schemeClr val="accent2"/>
              </a:buClr>
              <a:buFont typeface="+mj-lt"/>
              <a:buAutoNum type="arabicPeriod"/>
            </a:pPr>
            <a:r>
              <a:rPr lang="lt-LT" dirty="0"/>
              <a:t>80 proc. šiandieninio vaizdo įrašų vartojimo sudaro vaizdo įrašai</a:t>
            </a:r>
          </a:p>
          <a:p>
            <a:pPr marL="474300" indent="-457200">
              <a:buClr>
                <a:schemeClr val="accent2"/>
              </a:buClr>
              <a:buFont typeface="+mj-lt"/>
              <a:buAutoNum type="arabicPeriod"/>
            </a:pPr>
            <a:endParaRPr lang="lt-LT" dirty="0"/>
          </a:p>
          <a:p>
            <a:pPr marL="474300" indent="-457200">
              <a:buClr>
                <a:schemeClr val="accent2"/>
              </a:buClr>
              <a:buFont typeface="+mj-lt"/>
              <a:buAutoNum type="arabicPeriod"/>
            </a:pPr>
            <a:r>
              <a:rPr lang="lt-LT" dirty="0"/>
              <a:t>Analoginiai reklamos ir vidinės komunikacijos metodai retai kada duos reikiamų rezultatų, kad pasiektumėte sėkmę.</a:t>
            </a:r>
          </a:p>
          <a:p>
            <a:pPr marL="474300" indent="-457200">
              <a:buClr>
                <a:schemeClr val="accent2"/>
              </a:buClr>
              <a:buFont typeface="+mj-lt"/>
              <a:buAutoNum type="arabicPeriod"/>
            </a:pPr>
            <a:endParaRPr lang="lt-LT" dirty="0"/>
          </a:p>
          <a:p>
            <a:pPr marL="474300" indent="-457200">
              <a:buClr>
                <a:schemeClr val="accent2"/>
              </a:buClr>
              <a:buFont typeface="+mj-lt"/>
              <a:buAutoNum type="arabicPeriod"/>
            </a:pPr>
            <a:r>
              <a:rPr lang="lt-LT" dirty="0"/>
              <a:t>Investuodami į mobiliuosius pasiūlymus - nuo programų iki mobiliesiems įrenginiams optimizuotų nukreipimo puslapių ir socialinės žiniasklaidos turinio - galite paspartinti savo verslo sėkmę vis labiau skaitmeniniame amžiuje.</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Priežastys</a:t>
            </a:r>
            <a:r>
              <a:rPr lang="en-GB" dirty="0"/>
              <a:t> </a:t>
            </a:r>
            <a:r>
              <a:rPr lang="en-GB" dirty="0" err="1"/>
              <a:t>investuoti</a:t>
            </a:r>
            <a:r>
              <a:rPr lang="en-GB" dirty="0"/>
              <a:t> </a:t>
            </a:r>
            <a:r>
              <a:rPr lang="en-GB" dirty="0" err="1"/>
              <a:t>į</a:t>
            </a:r>
            <a:r>
              <a:rPr lang="en-GB" dirty="0"/>
              <a:t> </a:t>
            </a:r>
            <a:r>
              <a:rPr lang="en-GB" dirty="0" err="1"/>
              <a:t>skaitmeninę</a:t>
            </a:r>
            <a:r>
              <a:rPr lang="en-GB" dirty="0"/>
              <a:t> </a:t>
            </a:r>
            <a:r>
              <a:rPr lang="en-GB" dirty="0" err="1"/>
              <a:t>transformaciją</a:t>
            </a:r>
            <a:endParaRPr lang="en-US" dirty="0"/>
          </a:p>
        </p:txBody>
      </p:sp>
    </p:spTree>
    <p:extLst>
      <p:ext uri="{BB962C8B-B14F-4D97-AF65-F5344CB8AC3E}">
        <p14:creationId xmlns:p14="http://schemas.microsoft.com/office/powerpoint/2010/main" val="628290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65257"/>
            <a:ext cx="10595237" cy="3995028"/>
          </a:xfrm>
        </p:spPr>
        <p:txBody>
          <a:bodyPr/>
          <a:lstStyle/>
          <a:p>
            <a:pPr marL="342900" indent="-342900">
              <a:buBlip>
                <a:blip r:embed="rId2"/>
              </a:buBlip>
            </a:pPr>
            <a:r>
              <a:rPr lang="en-GB" b="1" dirty="0" err="1">
                <a:solidFill>
                  <a:schemeClr val="accent2"/>
                </a:solidFill>
              </a:rPr>
              <a:t>Mokymosi</a:t>
            </a:r>
            <a:r>
              <a:rPr lang="en-GB" b="1" dirty="0">
                <a:solidFill>
                  <a:schemeClr val="accent2"/>
                </a:solidFill>
              </a:rPr>
              <a:t> </a:t>
            </a:r>
            <a:r>
              <a:rPr lang="en-GB" b="1" dirty="0" err="1">
                <a:solidFill>
                  <a:schemeClr val="accent2"/>
                </a:solidFill>
              </a:rPr>
              <a:t>tikslas</a:t>
            </a:r>
            <a:r>
              <a:rPr lang="en-GB" b="1" dirty="0">
                <a:solidFill>
                  <a:schemeClr val="accent2"/>
                </a:solidFill>
              </a:rPr>
              <a:t> (</a:t>
            </a:r>
            <a:r>
              <a:rPr lang="en-GB" b="1" dirty="0" err="1">
                <a:solidFill>
                  <a:schemeClr val="accent2"/>
                </a:solidFill>
              </a:rPr>
              <a:t>tęsinys</a:t>
            </a:r>
            <a:r>
              <a:rPr lang="en-GB" b="1" dirty="0">
                <a:solidFill>
                  <a:schemeClr val="accent2"/>
                </a:solidFill>
              </a:rPr>
              <a:t>):</a:t>
            </a:r>
          </a:p>
          <a:p>
            <a:pPr marL="0" indent="0"/>
            <a:endParaRPr lang="en-GB" b="1" dirty="0">
              <a:solidFill>
                <a:schemeClr val="accent2"/>
              </a:solidFill>
            </a:endParaRPr>
          </a:p>
          <a:p>
            <a:pPr marL="342900" indent="-342900">
              <a:buClr>
                <a:schemeClr val="accent2"/>
              </a:buClr>
              <a:buFont typeface="Arial" panose="020B0604020202020204" pitchFamily="34" charset="0"/>
              <a:buChar char="•"/>
            </a:pPr>
            <a:r>
              <a:rPr lang="lt-LT" dirty="0"/>
              <a:t>Mokiniai geriau supranta NVO ir jų finansavimo šaltinių santykius</a:t>
            </a:r>
            <a:r>
              <a:rPr lang="en-GB" dirty="0"/>
              <a:t>.</a:t>
            </a:r>
          </a:p>
          <a:p>
            <a:pPr marL="342900" indent="-342900">
              <a:buClr>
                <a:schemeClr val="accent2"/>
              </a:buClr>
              <a:buFont typeface="Arial" panose="020B0604020202020204" pitchFamily="34" charset="0"/>
              <a:buChar char="•"/>
            </a:pPr>
            <a:endParaRPr lang="en-GB" dirty="0"/>
          </a:p>
          <a:p>
            <a:pPr marL="342900" lvl="0" indent="-342900">
              <a:buBlip>
                <a:blip r:embed="rId2"/>
              </a:buBlip>
            </a:pPr>
            <a:r>
              <a:rPr lang="en-GB" b="1" dirty="0" err="1">
                <a:solidFill>
                  <a:srgbClr val="0D9390"/>
                </a:solidFill>
              </a:rPr>
              <a:t>Mokymo</a:t>
            </a:r>
            <a:r>
              <a:rPr lang="en-GB" b="1" dirty="0">
                <a:solidFill>
                  <a:srgbClr val="0D9390"/>
                </a:solidFill>
              </a:rPr>
              <a:t> </a:t>
            </a:r>
            <a:r>
              <a:rPr lang="en-GB" b="1" dirty="0" err="1">
                <a:solidFill>
                  <a:srgbClr val="0D9390"/>
                </a:solidFill>
              </a:rPr>
              <a:t>tikslai</a:t>
            </a:r>
            <a:r>
              <a:rPr lang="en-GB" b="1" dirty="0">
                <a:solidFill>
                  <a:srgbClr val="0D9390"/>
                </a:solidFill>
              </a:rPr>
              <a:t>:</a:t>
            </a:r>
          </a:p>
          <a:p>
            <a:pPr marL="0" lvl="0" indent="0"/>
            <a:endParaRPr lang="en-GB" b="1" dirty="0">
              <a:solidFill>
                <a:srgbClr val="0D9390"/>
              </a:solidFill>
            </a:endParaRPr>
          </a:p>
          <a:p>
            <a:pPr marL="342900" lvl="0" indent="-342900">
              <a:buClr>
                <a:srgbClr val="0D9390"/>
              </a:buClr>
              <a:buFont typeface="Arial" panose="020B0604020202020204" pitchFamily="34" charset="0"/>
              <a:buChar char="•"/>
            </a:pPr>
            <a:r>
              <a:rPr lang="lt-LT" dirty="0"/>
              <a:t>Besimokantieji bus supažindinti su pagrindinėmis finansų planavimo, finansinės strategijos ir investavimo sąvokomis</a:t>
            </a:r>
            <a:r>
              <a:rPr lang="en-GB" dirty="0"/>
              <a:t>.​</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t>Mokymo</a:t>
            </a:r>
            <a:r>
              <a:rPr lang="en-US" dirty="0"/>
              <a:t> </a:t>
            </a:r>
            <a:r>
              <a:rPr lang="en-US" dirty="0" err="1"/>
              <a:t>ir</a:t>
            </a:r>
            <a:r>
              <a:rPr lang="en-US" dirty="0"/>
              <a:t> </a:t>
            </a:r>
            <a:r>
              <a:rPr lang="en-US" dirty="0" err="1"/>
              <a:t>mokymosi</a:t>
            </a:r>
            <a:r>
              <a:rPr lang="en-US" dirty="0"/>
              <a:t> </a:t>
            </a:r>
            <a:r>
              <a:rPr lang="en-US" dirty="0" err="1"/>
              <a:t>tikslai</a:t>
            </a:r>
            <a:endParaRPr lang="en-US" dirty="0"/>
          </a:p>
        </p:txBody>
      </p:sp>
    </p:spTree>
    <p:extLst>
      <p:ext uri="{BB962C8B-B14F-4D97-AF65-F5344CB8AC3E}">
        <p14:creationId xmlns:p14="http://schemas.microsoft.com/office/powerpoint/2010/main" val="16632494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74300" indent="-457200">
              <a:buClr>
                <a:schemeClr val="accent2"/>
              </a:buClr>
              <a:buFont typeface="+mj-lt"/>
              <a:buAutoNum type="arabicPeriod" startAt="4"/>
            </a:pPr>
            <a:r>
              <a:rPr lang="lt-LT" dirty="0"/>
              <a:t>Jei nepasinaudosite skaitmeniniu amžiumi ir visomis jo teikiamomis galimybėmis, galite atsilikti nuo kitų ir ilgainiui pasenti.</a:t>
            </a:r>
            <a:endParaRPr kumimoji="0" lang="en-GB" sz="1200" b="0" i="0" u="none" strike="noStrike" kern="1200" cap="none" spc="0" normalizeH="0" baseline="0" noProof="0" dirty="0">
              <a:ln>
                <a:noFill/>
              </a:ln>
              <a:solidFill>
                <a:srgbClr val="87A66E"/>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endParaRPr>
          </a:p>
          <a:p>
            <a:pPr marL="474300" indent="-457200">
              <a:buClr>
                <a:schemeClr val="accent2"/>
              </a:buClr>
              <a:buFont typeface="+mj-lt"/>
              <a:buAutoNum type="arabicPeriod" startAt="4"/>
            </a:pPr>
            <a:endParaRPr lang="en-GB" sz="1200" dirty="0">
              <a:solidFill>
                <a:srgbClr val="87A66E"/>
              </a:solidFill>
              <a:latin typeface="Calibri" panose="020F0502020204030204"/>
              <a:hlinkClick r:id="rId3">
                <a:extLst>
                  <a:ext uri="{A12FA001-AC4F-418D-AE19-62706E023703}">
                    <ahyp:hlinkClr xmlns:ahyp="http://schemas.microsoft.com/office/drawing/2018/hyperlinkcolor" val="tx"/>
                  </a:ext>
                </a:extLst>
              </a:hlinkClick>
            </a:endParaRPr>
          </a:p>
          <a:p>
            <a:pPr marL="474300" indent="-457200">
              <a:buClr>
                <a:schemeClr val="accent2"/>
              </a:buClr>
              <a:buFont typeface="Arial" panose="020B0604020202020204" pitchFamily="34" charset="0"/>
              <a:buChar char="•"/>
            </a:pPr>
            <a:r>
              <a:rPr kumimoji="0" lang="en-US" b="0" i="0" strike="noStrike" kern="1200" cap="none" spc="0" normalizeH="0" baseline="0" noProof="0" dirty="0">
                <a:ln>
                  <a:noFill/>
                </a:ln>
                <a:effectLst/>
                <a:uLnTx/>
                <a:uFillTx/>
                <a:latin typeface="Calibri" panose="020F0502020204030204"/>
                <a:ea typeface="+mn-ea"/>
                <a:cs typeface="+mn-cs"/>
              </a:rPr>
              <a:t>Šaltinis: </a:t>
            </a:r>
            <a:r>
              <a:rPr kumimoji="0" lang="en-US" b="0" i="0" u="none" strike="noStrike" kern="1200" cap="none" spc="0" normalizeH="0" baseline="0" noProof="0" dirty="0">
                <a:ln>
                  <a:noFill/>
                </a:ln>
                <a:solidFill>
                  <a:schemeClr val="accent2"/>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10 Reasons Your Business Should Invest in Digital Transformation | Blog | Online Digital Marketing Courses (digitalmarketinginstitute.com)</a:t>
            </a:r>
            <a:endParaRPr kumimoji="0" lang="de-DE"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342900" indent="-342900">
              <a:buFont typeface="Arial" panose="020B0604020202020204" pitchFamily="34" charset="0"/>
              <a:buChar char="•"/>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Priežastys</a:t>
            </a:r>
            <a:r>
              <a:rPr lang="en-GB" dirty="0"/>
              <a:t> </a:t>
            </a:r>
            <a:r>
              <a:rPr lang="en-GB" dirty="0" err="1"/>
              <a:t>investuoti</a:t>
            </a:r>
            <a:r>
              <a:rPr lang="en-GB" dirty="0"/>
              <a:t> </a:t>
            </a:r>
            <a:r>
              <a:rPr lang="en-GB" dirty="0" err="1"/>
              <a:t>į</a:t>
            </a:r>
            <a:r>
              <a:rPr lang="en-GB" dirty="0"/>
              <a:t> </a:t>
            </a:r>
            <a:r>
              <a:rPr lang="en-GB" dirty="0" err="1"/>
              <a:t>skaitmeninę</a:t>
            </a:r>
            <a:r>
              <a:rPr lang="en-GB" dirty="0"/>
              <a:t> </a:t>
            </a:r>
            <a:r>
              <a:rPr lang="en-GB" dirty="0" err="1"/>
              <a:t>transformaciją</a:t>
            </a:r>
            <a:endParaRPr lang="en-US" dirty="0"/>
          </a:p>
        </p:txBody>
      </p:sp>
    </p:spTree>
    <p:extLst>
      <p:ext uri="{BB962C8B-B14F-4D97-AF65-F5344CB8AC3E}">
        <p14:creationId xmlns:p14="http://schemas.microsoft.com/office/powerpoint/2010/main" val="29142758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74300" indent="-457200">
              <a:buClr>
                <a:schemeClr val="accent2"/>
              </a:buClr>
              <a:buBlip>
                <a:blip r:embed="rId3"/>
              </a:buBlip>
            </a:pPr>
            <a:r>
              <a:rPr lang="lt-LT" dirty="0"/>
              <a:t>Sudarykite sąrašą apribojimų, kuriuos išorės finansuotojai nustatė mainais už finansavimą jūsų organizacijai, arba išvardykite galimus apribojimus, kuriuos gali nustatyti dabartiniai finansuotojai.</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Veikla</a:t>
            </a:r>
            <a:endParaRPr lang="en-US" dirty="0"/>
          </a:p>
        </p:txBody>
      </p:sp>
    </p:spTree>
    <p:extLst>
      <p:ext uri="{BB962C8B-B14F-4D97-AF65-F5344CB8AC3E}">
        <p14:creationId xmlns:p14="http://schemas.microsoft.com/office/powerpoint/2010/main" val="5232565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Centro International for tropical Agricultura (CIAT): </a:t>
            </a:r>
            <a:r>
              <a:rPr kumimoji="0" lang="en-GB" b="0" i="0" u="sng"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http://www.ijsrp.org/research-paper-1121/ijsrp-p11922.pdf</a:t>
            </a:r>
            <a:endParaRPr kumimoji="0" lang="en-GB"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17100" indent="0">
              <a:buClr>
                <a:schemeClr val="accent2"/>
              </a:buClr>
            </a:pPr>
            <a:endParaRPr lang="en-GB" dirty="0"/>
          </a:p>
          <a:p>
            <a:pPr marL="342900" indent="-342900">
              <a:buClr>
                <a:schemeClr val="accent2"/>
              </a:buClr>
              <a:buFont typeface="Arial" panose="020B0604020202020204" pitchFamily="34" charset="0"/>
              <a:buChar char="•"/>
            </a:pPr>
            <a:r>
              <a:rPr lang="en-GB" dirty="0" err="1"/>
              <a:t>Šio</a:t>
            </a:r>
            <a:r>
              <a:rPr lang="en-GB" dirty="0"/>
              <a:t> </a:t>
            </a:r>
            <a:r>
              <a:rPr lang="en-GB" dirty="0" err="1"/>
              <a:t>tyrimo</a:t>
            </a:r>
            <a:r>
              <a:rPr lang="en-GB" dirty="0"/>
              <a:t> </a:t>
            </a:r>
            <a:r>
              <a:rPr lang="en-GB" dirty="0" err="1"/>
              <a:t>tikslas</a:t>
            </a:r>
            <a:r>
              <a:rPr lang="en-GB" dirty="0"/>
              <a:t>:</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Calibri" panose="020F0502020204030204" pitchFamily="34" charset="0"/>
              <a:buChar char="‒"/>
            </a:pPr>
            <a:r>
              <a:rPr lang="lt-LT" dirty="0"/>
              <a:t>Nustatyti lėšų pritraukimo strategijos poveikį NVO, tokių kaip Tarptautinis atogrąžų žemės ūkio centras, finansiniam tvarumui</a:t>
            </a:r>
            <a:r>
              <a:rPr lang="en-GB" dirty="0"/>
              <a:t> </a:t>
            </a:r>
          </a:p>
          <a:p>
            <a:pPr marL="342900" indent="-342900">
              <a:buClr>
                <a:schemeClr val="accent2"/>
              </a:buClr>
              <a:buFont typeface="Arial" panose="020B0604020202020204" pitchFamily="34" charset="0"/>
              <a:buChar char="•"/>
            </a:pP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Atvejo analizė</a:t>
            </a:r>
            <a:endParaRPr lang="en-US" dirty="0"/>
          </a:p>
        </p:txBody>
      </p:sp>
    </p:spTree>
    <p:extLst>
      <p:ext uri="{BB962C8B-B14F-4D97-AF65-F5344CB8AC3E}">
        <p14:creationId xmlns:p14="http://schemas.microsoft.com/office/powerpoint/2010/main" val="23347418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Centro International for tropical Agricultura (CIAT): </a:t>
            </a:r>
            <a:r>
              <a:rPr kumimoji="0" lang="en-GB" b="0" i="0" u="sng"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http://www.ijsrp.org/research-paper-1121/ijsrp-p11922.pdf</a:t>
            </a:r>
            <a:endParaRPr kumimoji="0" lang="en-GB"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17100" indent="0">
              <a:buClr>
                <a:schemeClr val="accent2"/>
              </a:buClr>
            </a:pPr>
            <a:endParaRPr lang="en-GB" dirty="0"/>
          </a:p>
          <a:p>
            <a:pPr marL="342900" indent="-342900">
              <a:buClr>
                <a:schemeClr val="accent2"/>
              </a:buClr>
              <a:buFont typeface="Arial" panose="020B0604020202020204" pitchFamily="34" charset="0"/>
              <a:buChar char="•"/>
            </a:pPr>
            <a:r>
              <a:rPr lang="en-GB" dirty="0" err="1"/>
              <a:t>Tikslai</a:t>
            </a:r>
            <a:r>
              <a:rPr lang="en-GB" dirty="0"/>
              <a:t> (</a:t>
            </a:r>
            <a:r>
              <a:rPr lang="en-GB" dirty="0" err="1"/>
              <a:t>tęsinys</a:t>
            </a:r>
            <a:r>
              <a:rPr lang="en-GB" dirty="0"/>
              <a:t>)</a:t>
            </a:r>
          </a:p>
          <a:p>
            <a:pPr marL="342900" indent="-342900">
              <a:buClr>
                <a:schemeClr val="accent2"/>
              </a:buClr>
              <a:buFont typeface="Calibri" panose="020F0502020204030204" pitchFamily="34" charset="0"/>
              <a:buChar char="‒"/>
            </a:pPr>
            <a:endParaRPr lang="en-GB" dirty="0"/>
          </a:p>
          <a:p>
            <a:pPr marL="342900" indent="-342900">
              <a:buClr>
                <a:schemeClr val="accent2"/>
              </a:buClr>
              <a:buFont typeface="Calibri" panose="020F0502020204030204" pitchFamily="34" charset="0"/>
              <a:buChar char="‒"/>
            </a:pPr>
            <a:r>
              <a:rPr lang="lt-LT" dirty="0"/>
              <a:t>Ištirti pajamų diversifikavimo strategijos poveikį NVO, tokių kaip Tarptautinis atogrąžų žemės ūkio centras, finansiniam tvarumui.</a:t>
            </a:r>
          </a:p>
          <a:p>
            <a:pPr marL="342900" indent="-342900">
              <a:buClr>
                <a:schemeClr val="accent2"/>
              </a:buClr>
              <a:buFont typeface="Calibri" panose="020F0502020204030204" pitchFamily="34" charset="0"/>
              <a:buChar char="‒"/>
            </a:pPr>
            <a:endParaRPr lang="lt-LT" dirty="0"/>
          </a:p>
          <a:p>
            <a:pPr marL="342900" indent="-342900">
              <a:buClr>
                <a:schemeClr val="accent2"/>
              </a:buClr>
              <a:buFont typeface="Calibri" panose="020F0502020204030204" pitchFamily="34" charset="0"/>
              <a:buChar char="‒"/>
            </a:pPr>
            <a:r>
              <a:rPr lang="lt-LT" dirty="0"/>
              <a:t>Nustatyti valdymo gebėjimų poveikį Centro International </a:t>
            </a:r>
            <a:r>
              <a:rPr lang="lt-LT" dirty="0" err="1"/>
              <a:t>for</a:t>
            </a:r>
            <a:r>
              <a:rPr lang="lt-LT" dirty="0"/>
              <a:t> </a:t>
            </a:r>
            <a:r>
              <a:rPr lang="lt-LT" dirty="0" err="1"/>
              <a:t>Tropical</a:t>
            </a:r>
            <a:r>
              <a:rPr lang="lt-LT" dirty="0"/>
              <a:t> </a:t>
            </a:r>
            <a:r>
              <a:rPr lang="lt-LT" dirty="0" err="1"/>
              <a:t>Agricultura</a:t>
            </a:r>
            <a:r>
              <a:rPr lang="lt-LT" dirty="0"/>
              <a:t> finansiniam tvarumui.</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Atvejo analizė</a:t>
            </a:r>
            <a:endParaRPr lang="en-US" dirty="0"/>
          </a:p>
        </p:txBody>
      </p:sp>
    </p:spTree>
    <p:extLst>
      <p:ext uri="{BB962C8B-B14F-4D97-AF65-F5344CB8AC3E}">
        <p14:creationId xmlns:p14="http://schemas.microsoft.com/office/powerpoint/2010/main" val="26856609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r>
              <a:rPr lang="en-GB" dirty="0" err="1"/>
              <a:t>Kokia</a:t>
            </a:r>
            <a:r>
              <a:rPr lang="en-GB" dirty="0"/>
              <a:t> </a:t>
            </a:r>
            <a:r>
              <a:rPr lang="en-GB" dirty="0" err="1"/>
              <a:t>išorinio</a:t>
            </a:r>
            <a:r>
              <a:rPr lang="en-GB" dirty="0"/>
              <a:t> </a:t>
            </a:r>
            <a:r>
              <a:rPr lang="en-GB" dirty="0" err="1"/>
              <a:t>finansavimo</a:t>
            </a:r>
            <a:r>
              <a:rPr lang="en-GB" dirty="0"/>
              <a:t> </a:t>
            </a:r>
            <a:r>
              <a:rPr lang="en-GB" dirty="0" err="1"/>
              <a:t>nauda</a:t>
            </a:r>
            <a:r>
              <a:rPr lang="en-GB" dirty="0"/>
              <a:t>?</a:t>
            </a: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endParaRPr lang="en-GB" dirty="0"/>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r>
              <a:rPr lang="en-GB" dirty="0" err="1"/>
              <a:t>Įvardykite</a:t>
            </a:r>
            <a:r>
              <a:rPr lang="en-GB" dirty="0"/>
              <a:t> NVO </a:t>
            </a:r>
            <a:r>
              <a:rPr lang="en-GB" dirty="0" err="1"/>
              <a:t>savarankiško</a:t>
            </a:r>
            <a:r>
              <a:rPr lang="en-GB" dirty="0"/>
              <a:t> </a:t>
            </a:r>
            <a:r>
              <a:rPr lang="en-GB" dirty="0" err="1"/>
              <a:t>finansavimo</a:t>
            </a:r>
            <a:r>
              <a:rPr lang="en-GB" dirty="0"/>
              <a:t> </a:t>
            </a:r>
            <a:r>
              <a:rPr lang="en-GB" dirty="0" err="1"/>
              <a:t>riziką</a:t>
            </a:r>
            <a:r>
              <a:rPr lang="en-GB" dirty="0"/>
              <a:t>?</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Klausimai</a:t>
            </a:r>
            <a:endParaRPr lang="en-US" dirty="0"/>
          </a:p>
        </p:txBody>
      </p:sp>
    </p:spTree>
    <p:extLst>
      <p:ext uri="{BB962C8B-B14F-4D97-AF65-F5344CB8AC3E}">
        <p14:creationId xmlns:p14="http://schemas.microsoft.com/office/powerpoint/2010/main" val="6323923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
                <a:schemeClr val="accent2"/>
              </a:buClr>
              <a:buSzTx/>
              <a:buBlip>
                <a:blip r:embed="rId3"/>
              </a:buBlip>
              <a:tabLst/>
              <a:defRPr/>
            </a:pPr>
            <a:r>
              <a:rPr lang="lt-LT" dirty="0"/>
              <a:t>Nurodykite vieną skirtumą tarp finansinio plano ir finansinės strategijos</a:t>
            </a:r>
          </a:p>
          <a:p>
            <a:pPr marL="457200" marR="0" lvl="0" indent="-457200" algn="l" defTabSz="914400" rtl="0" eaLnBrk="1" fontAlgn="auto" latinLnBrk="0" hangingPunct="1">
              <a:lnSpc>
                <a:spcPct val="90000"/>
              </a:lnSpc>
              <a:spcBef>
                <a:spcPts val="1000"/>
              </a:spcBef>
              <a:spcAft>
                <a:spcPts val="0"/>
              </a:spcAft>
              <a:buClr>
                <a:schemeClr val="accent2"/>
              </a:buClr>
              <a:buSzTx/>
              <a:buBlip>
                <a:blip r:embed="rId3"/>
              </a:buBlip>
              <a:tabLst/>
              <a:defRPr/>
            </a:pPr>
            <a:endParaRPr lang="lt-LT" dirty="0"/>
          </a:p>
          <a:p>
            <a:pPr marL="457200" marR="0" lvl="0" indent="-457200" algn="l" defTabSz="914400" rtl="0" eaLnBrk="1" fontAlgn="auto" latinLnBrk="0" hangingPunct="1">
              <a:lnSpc>
                <a:spcPct val="90000"/>
              </a:lnSpc>
              <a:spcBef>
                <a:spcPts val="1000"/>
              </a:spcBef>
              <a:spcAft>
                <a:spcPts val="0"/>
              </a:spcAft>
              <a:buClr>
                <a:schemeClr val="accent2"/>
              </a:buClr>
              <a:buSzTx/>
              <a:buBlip>
                <a:blip r:embed="rId3"/>
              </a:buBlip>
              <a:tabLst/>
              <a:defRPr/>
            </a:pPr>
            <a:r>
              <a:rPr lang="lt-LT" dirty="0"/>
              <a:t>Nurodykite tris investavimo šaltinius</a:t>
            </a:r>
          </a:p>
          <a:p>
            <a:pPr marL="457200" marR="0" lvl="0" indent="-457200" algn="l" defTabSz="914400" rtl="0" eaLnBrk="1" fontAlgn="auto" latinLnBrk="0" hangingPunct="1">
              <a:lnSpc>
                <a:spcPct val="90000"/>
              </a:lnSpc>
              <a:spcBef>
                <a:spcPts val="1000"/>
              </a:spcBef>
              <a:spcAft>
                <a:spcPts val="0"/>
              </a:spcAft>
              <a:buClr>
                <a:schemeClr val="accent2"/>
              </a:buClr>
              <a:buSzTx/>
              <a:buBlip>
                <a:blip r:embed="rId3"/>
              </a:buBlip>
              <a:tabLst/>
              <a:defRPr/>
            </a:pPr>
            <a:endParaRPr lang="lt-LT" dirty="0"/>
          </a:p>
          <a:p>
            <a:pPr marL="457200" marR="0" lvl="0" indent="-457200" algn="l" defTabSz="914400" rtl="0" eaLnBrk="1" fontAlgn="auto" latinLnBrk="0" hangingPunct="1">
              <a:lnSpc>
                <a:spcPct val="90000"/>
              </a:lnSpc>
              <a:spcBef>
                <a:spcPts val="1000"/>
              </a:spcBef>
              <a:spcAft>
                <a:spcPts val="0"/>
              </a:spcAft>
              <a:buClr>
                <a:schemeClr val="accent2"/>
              </a:buClr>
              <a:buSzTx/>
              <a:buBlip>
                <a:blip r:embed="rId3"/>
              </a:buBlip>
              <a:tabLst/>
              <a:defRPr/>
            </a:pPr>
            <a:r>
              <a:rPr lang="lt-LT" dirty="0"/>
              <a:t>Įvardykite tris skaitmenines investicijas, kurias nevyriausybinės organizacijos galėtų atlikti siekdamos toliau vykdyti skaitmeninę transformaciją</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Vertinimas</a:t>
            </a:r>
            <a:r>
              <a:rPr lang="en-GB" dirty="0"/>
              <a:t> 	</a:t>
            </a:r>
            <a:endParaRPr lang="en-US" dirty="0"/>
          </a:p>
        </p:txBody>
      </p:sp>
    </p:spTree>
    <p:extLst>
      <p:ext uri="{BB962C8B-B14F-4D97-AF65-F5344CB8AC3E}">
        <p14:creationId xmlns:p14="http://schemas.microsoft.com/office/powerpoint/2010/main" val="4675209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FEF066-D03F-C895-ED66-132F518D2C96}"/>
              </a:ext>
            </a:extLst>
          </p:cNvPr>
          <p:cNvSpPr>
            <a:spLocks noGrp="1"/>
          </p:cNvSpPr>
          <p:nvPr>
            <p:ph type="body" sz="quarter" idx="16"/>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lt-LT" sz="4800" b="0" i="0" u="none" strike="noStrike" kern="1200" cap="none" spc="0" normalizeH="0" baseline="0" noProof="0" dirty="0">
                <a:ln>
                  <a:noFill/>
                </a:ln>
                <a:solidFill>
                  <a:srgbClr val="000000"/>
                </a:solidFill>
                <a:effectLst/>
                <a:uLnTx/>
                <a:uFillTx/>
                <a:latin typeface="Calibri" panose="020F0502020204030204"/>
                <a:ea typeface="+mn-ea"/>
                <a:cs typeface="+mn-cs"/>
              </a:rPr>
              <a:t>Skaitmeninis lėšų rinkimas</a:t>
            </a:r>
            <a:endParaRPr kumimoji="0" lang="en-US" sz="4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B375945B-AC4F-746A-4C75-83A8018AC4A0}"/>
              </a:ext>
            </a:extLst>
          </p:cNvPr>
          <p:cNvSpPr>
            <a:spLocks noGrp="1"/>
          </p:cNvSpPr>
          <p:nvPr>
            <p:ph type="body" sz="quarter" idx="17"/>
          </p:nvPr>
        </p:nvSpPr>
        <p:spPr/>
        <p:txBody>
          <a:bodyPr/>
          <a:lstStyle/>
          <a:p>
            <a:r>
              <a:rPr lang="en-ZA" dirty="0"/>
              <a:t>02</a:t>
            </a:r>
          </a:p>
        </p:txBody>
      </p:sp>
    </p:spTree>
    <p:extLst>
      <p:ext uri="{BB962C8B-B14F-4D97-AF65-F5344CB8AC3E}">
        <p14:creationId xmlns:p14="http://schemas.microsoft.com/office/powerpoint/2010/main" val="39924076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r>
              <a:rPr kumimoji="0" lang="en-GB" sz="2600" b="0" i="0" u="none" strike="noStrike" kern="1200" cap="none" spc="0" normalizeH="0" baseline="0" noProof="0" dirty="0">
                <a:ln>
                  <a:noFill/>
                </a:ln>
                <a:effectLst/>
                <a:uLnTx/>
                <a:uFillTx/>
                <a:latin typeface="Calibri" panose="020F0502020204030204"/>
                <a:ea typeface="+mn-ea"/>
                <a:cs typeface="+mn-cs"/>
              </a:rPr>
              <a:t>“</a:t>
            </a:r>
            <a:r>
              <a:rPr kumimoji="0" lang="lt-LT" sz="2600" b="0" i="0" u="none" strike="noStrike" kern="1200" cap="none" spc="0" normalizeH="0" baseline="0" noProof="0" dirty="0" err="1">
                <a:ln>
                  <a:noFill/>
                </a:ln>
                <a:effectLst/>
                <a:uLnTx/>
                <a:uFillTx/>
                <a:latin typeface="Calibri" panose="020F0502020204030204"/>
                <a:ea typeface="+mn-ea"/>
                <a:cs typeface="+mn-cs"/>
              </a:rPr>
              <a:t>kaitmeninis</a:t>
            </a:r>
            <a:r>
              <a:rPr kumimoji="0" lang="lt-LT" sz="2600" b="0" i="0" u="none" strike="noStrike" kern="1200" cap="none" spc="0" normalizeH="0" baseline="0" noProof="0" dirty="0">
                <a:ln>
                  <a:noFill/>
                </a:ln>
                <a:effectLst/>
                <a:uLnTx/>
                <a:uFillTx/>
                <a:latin typeface="Calibri" panose="020F0502020204030204"/>
                <a:ea typeface="+mn-ea"/>
                <a:cs typeface="+mn-cs"/>
              </a:rPr>
              <a:t> lėšų rinkimas - tai tiesiog lėšų rinkimas naudojant skaitmenines technologijas, o tai paprastai reiškia lėšų rinkimą internetu</a:t>
            </a:r>
            <a:r>
              <a:rPr kumimoji="0" lang="en-GB" sz="2600" b="0" i="0" u="none" strike="noStrike" kern="1200" cap="none" spc="0" normalizeH="0" baseline="0" noProof="0" dirty="0">
                <a:ln>
                  <a:noFill/>
                </a:ln>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1000"/>
              </a:spcBef>
              <a:spcAft>
                <a:spcPts val="0"/>
              </a:spcAft>
              <a:buClrTx/>
              <a:buSzTx/>
              <a:tabLst/>
              <a:defRPr/>
            </a:pPr>
            <a:r>
              <a:rPr lang="en-GB" sz="2600" dirty="0">
                <a:latin typeface="Calibri" panose="020F0502020204030204"/>
              </a:rPr>
              <a:t>				</a:t>
            </a:r>
            <a:r>
              <a:rPr kumimoji="0" lang="en-GB" sz="2600" b="0" i="0" u="none" strike="noStrike" kern="1200" cap="none" spc="0" normalizeH="0" baseline="0" noProof="0" dirty="0">
                <a:ln>
                  <a:noFill/>
                </a:ln>
                <a:effectLst/>
                <a:uLnTx/>
                <a:uFillTx/>
                <a:latin typeface="Calibri" panose="020F0502020204030204"/>
                <a:ea typeface="+mn-ea"/>
                <a:cs typeface="+mn-cs"/>
              </a:rPr>
              <a:t>-National Council for Voluntary Organisations (UK)</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sz="2600"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r>
              <a:rPr kumimoji="0" lang="lt-LT" sz="2600" b="0" i="0" u="none" strike="noStrike" kern="1200" cap="none" spc="0" normalizeH="0" baseline="0" noProof="0" dirty="0">
                <a:ln>
                  <a:noFill/>
                </a:ln>
                <a:effectLst/>
                <a:uLnTx/>
                <a:uFillTx/>
                <a:latin typeface="Calibri" panose="020F0502020204030204"/>
                <a:ea typeface="+mn-ea"/>
                <a:cs typeface="+mn-cs"/>
              </a:rPr>
              <a:t>Skaitmeninis lėšų rinkimas gali vykti iš įvairių šaltinių, pavyzdžiui, mobiliųjų telefonų programėlių, tekstinių pranešimų ir socialinės žiniasklaidos.</a:t>
            </a:r>
            <a:endParaRPr lang="en-GB" sz="2600" dirty="0">
              <a:latin typeface="Calibri" panose="020F0502020204030204"/>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Kas yra skaitmeninis lėšų rinkimas?</a:t>
            </a:r>
            <a:endParaRPr lang="en-US" dirty="0"/>
          </a:p>
        </p:txBody>
      </p:sp>
    </p:spTree>
    <p:extLst>
      <p:ext uri="{BB962C8B-B14F-4D97-AF65-F5344CB8AC3E}">
        <p14:creationId xmlns:p14="http://schemas.microsoft.com/office/powerpoint/2010/main" val="553960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r>
              <a:rPr kumimoji="0" lang="lt-LT" sz="2600" b="0" i="0" u="none" strike="noStrike" kern="1200" cap="none" spc="0" normalizeH="0" baseline="0" noProof="0" dirty="0">
                <a:ln>
                  <a:noFill/>
                </a:ln>
                <a:effectLst/>
                <a:uLnTx/>
                <a:uFillTx/>
                <a:latin typeface="Calibri" panose="020F0502020204030204"/>
                <a:ea typeface="+mn-ea"/>
                <a:cs typeface="+mn-cs"/>
              </a:rPr>
              <a:t>Kiti skaitmeniniai lėšų rinkimo būdai - </a:t>
            </a:r>
            <a:r>
              <a:rPr kumimoji="0" lang="lt-LT" sz="2600" b="1" i="0" u="none" strike="noStrike" kern="1200" cap="none" spc="0" normalizeH="0" baseline="0" noProof="0" dirty="0">
                <a:ln>
                  <a:noFill/>
                </a:ln>
                <a:solidFill>
                  <a:schemeClr val="accent2"/>
                </a:solidFill>
                <a:effectLst/>
                <a:uLnTx/>
                <a:uFillTx/>
                <a:latin typeface="Calibri" panose="020F0502020204030204"/>
                <a:ea typeface="+mn-ea"/>
                <a:cs typeface="+mn-cs"/>
              </a:rPr>
              <a:t>sutelktinis finansavimas, suderintas finansavimas, labdaros aukcionai ir internetinės aukojimo svetainės</a:t>
            </a:r>
            <a:r>
              <a:rPr kumimoji="0" lang="lt-LT" sz="2600" b="0" i="0" u="none" strike="noStrike" kern="1200" cap="none" spc="0" normalizeH="0" baseline="0" noProof="0" dirty="0">
                <a:ln>
                  <a:noFill/>
                </a:ln>
                <a:effectLst/>
                <a:uLnTx/>
                <a:uFillTx/>
                <a:latin typeface="Calibri" panose="020F0502020204030204"/>
                <a:ea typeface="+mn-ea"/>
                <a:cs typeface="+mn-cs"/>
              </a:rPr>
              <a:t>.</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sz="2600" dirty="0">
              <a:latin typeface="Calibri" panose="020F0502020204030204"/>
            </a:endParaRPr>
          </a:p>
          <a:p>
            <a:pPr marL="342900" marR="0" lvl="0" indent="-34290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kumimoji="0" lang="en-US"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Charity Digital - Topics - A beginner's guide to digital fundraising terms</a:t>
            </a:r>
            <a:endParaRPr kumimoji="0" lang="de-DE"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sz="2600" b="0" i="0" u="none" strike="noStrike" kern="1200" cap="none" spc="0" normalizeH="0" baseline="0" noProof="0" dirty="0">
              <a:ln>
                <a:noFill/>
              </a:ln>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Kas yra skaitmeninis lėšų rinkimas?</a:t>
            </a:r>
            <a:endParaRPr lang="en-US" dirty="0"/>
          </a:p>
        </p:txBody>
      </p:sp>
    </p:spTree>
    <p:extLst>
      <p:ext uri="{BB962C8B-B14F-4D97-AF65-F5344CB8AC3E}">
        <p14:creationId xmlns:p14="http://schemas.microsoft.com/office/powerpoint/2010/main" val="13183369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r>
              <a:rPr kumimoji="0" lang="lt-LT" sz="2600" b="0" i="0" u="none" strike="noStrike" kern="1200" cap="none" spc="0" normalizeH="0" baseline="0" noProof="0" dirty="0">
                <a:ln>
                  <a:noFill/>
                </a:ln>
                <a:effectLst/>
                <a:uLnTx/>
                <a:uFillTx/>
                <a:latin typeface="Calibri" panose="020F0502020204030204"/>
                <a:ea typeface="+mn-ea"/>
                <a:cs typeface="+mn-cs"/>
              </a:rPr>
              <a:t>Skaitmeninis lėšų rinkimas - tai integruotas visų turimų skaitmeninių kanalų naudojimas siekiant pasiekti ir išplėsti auditoriją, paskatinti įsitraukimą ir padidinti aukojimo galimybes. </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lt-LT" sz="2600"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r>
              <a:rPr kumimoji="0" lang="lt-LT" sz="2600" b="0" i="0" u="none" strike="noStrike" kern="1200" cap="none" spc="0" normalizeH="0" baseline="0" noProof="0" dirty="0">
                <a:ln>
                  <a:noFill/>
                </a:ln>
                <a:effectLst/>
                <a:uLnTx/>
                <a:uFillTx/>
                <a:latin typeface="Calibri" panose="020F0502020204030204"/>
                <a:ea typeface="+mn-ea"/>
                <a:cs typeface="+mn-cs"/>
              </a:rPr>
              <a:t>Skaitmeninės lėšų rinkimo strategijos kūrimas ypač naudingas siekiant pasiekti ne tik vietos bendruomenę ir įtraukti platesnę auditoriją, kuri domisi galimybe paremti jūsų tikslą.</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Skaitmeninio lėšų rinkimo sėkmės strategijos</a:t>
            </a:r>
            <a:endParaRPr lang="en-US" dirty="0"/>
          </a:p>
        </p:txBody>
      </p:sp>
    </p:spTree>
    <p:extLst>
      <p:ext uri="{BB962C8B-B14F-4D97-AF65-F5344CB8AC3E}">
        <p14:creationId xmlns:p14="http://schemas.microsoft.com/office/powerpoint/2010/main" val="1373844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65257"/>
            <a:ext cx="10595237" cy="3995028"/>
          </a:xfrm>
        </p:spPr>
        <p:txBody>
          <a:bodyPr/>
          <a:lstStyle/>
          <a:p>
            <a:pPr marL="342900" lvl="0" indent="-342900">
              <a:buBlip>
                <a:blip r:embed="rId2"/>
              </a:buBlip>
            </a:pPr>
            <a:r>
              <a:rPr lang="en-GB" b="1" dirty="0" err="1">
                <a:solidFill>
                  <a:srgbClr val="0D9390"/>
                </a:solidFill>
              </a:rPr>
              <a:t>Mokymo</a:t>
            </a:r>
            <a:r>
              <a:rPr lang="en-GB" b="1" dirty="0">
                <a:solidFill>
                  <a:srgbClr val="0D9390"/>
                </a:solidFill>
              </a:rPr>
              <a:t> </a:t>
            </a:r>
            <a:r>
              <a:rPr lang="en-GB" b="1" dirty="0" err="1">
                <a:solidFill>
                  <a:srgbClr val="0D9390"/>
                </a:solidFill>
              </a:rPr>
              <a:t>tikslai</a:t>
            </a:r>
            <a:r>
              <a:rPr lang="en-GB" b="1" dirty="0">
                <a:solidFill>
                  <a:srgbClr val="0D9390"/>
                </a:solidFill>
              </a:rPr>
              <a:t> (</a:t>
            </a:r>
            <a:r>
              <a:rPr lang="en-GB" b="1" dirty="0" err="1">
                <a:solidFill>
                  <a:schemeClr val="accent2"/>
                </a:solidFill>
              </a:rPr>
              <a:t>tęsinys</a:t>
            </a:r>
            <a:r>
              <a:rPr lang="en-GB" b="1" dirty="0">
                <a:solidFill>
                  <a:srgbClr val="0D9390"/>
                </a:solidFill>
              </a:rPr>
              <a:t>)​:</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lt-LT" dirty="0"/>
              <a:t>Besimokantieji bus mokomi lėšų rinkimo metodikos, strategijų, tendencijų ir patarimų, kaip pradėti veiklą.</a:t>
            </a:r>
          </a:p>
          <a:p>
            <a:pPr marL="342900" indent="-342900">
              <a:buClr>
                <a:schemeClr val="accent2"/>
              </a:buClr>
              <a:buFont typeface="Arial" panose="020B0604020202020204" pitchFamily="34" charset="0"/>
              <a:buChar char="•"/>
            </a:pPr>
            <a:endParaRPr lang="lt-LT" dirty="0"/>
          </a:p>
          <a:p>
            <a:pPr marL="342900" indent="-342900">
              <a:buClr>
                <a:schemeClr val="accent2"/>
              </a:buClr>
              <a:buFont typeface="Arial" panose="020B0604020202020204" pitchFamily="34" charset="0"/>
              <a:buChar char="•"/>
            </a:pPr>
            <a:r>
              <a:rPr lang="lt-LT" dirty="0"/>
              <a:t>Mokiniai bus mokomi, kaip NVO ieško ir gauna finansavimą.</a:t>
            </a:r>
          </a:p>
          <a:p>
            <a:pPr marL="342900" indent="-342900">
              <a:buClr>
                <a:schemeClr val="accent2"/>
              </a:buClr>
              <a:buFont typeface="Arial" panose="020B0604020202020204" pitchFamily="34" charset="0"/>
              <a:buChar char="•"/>
            </a:pPr>
            <a:endParaRPr lang="lt-LT" dirty="0"/>
          </a:p>
          <a:p>
            <a:pPr marL="342900" indent="-342900">
              <a:buClr>
                <a:schemeClr val="accent2"/>
              </a:buClr>
              <a:buFont typeface="Arial" panose="020B0604020202020204" pitchFamily="34" charset="0"/>
              <a:buChar char="•"/>
            </a:pPr>
            <a:r>
              <a:rPr lang="lt-LT" dirty="0"/>
              <a:t>Besimokantieji sužinos, kaip kreiptis į ilgalaikius rėmėjus. </a:t>
            </a:r>
          </a:p>
          <a:p>
            <a:pPr marL="342900" indent="-342900">
              <a:buClr>
                <a:schemeClr val="accent2"/>
              </a:buClr>
              <a:buFont typeface="Arial" panose="020B0604020202020204" pitchFamily="34" charset="0"/>
              <a:buChar char="•"/>
            </a:pPr>
            <a:endParaRPr lang="lt-LT" dirty="0"/>
          </a:p>
          <a:p>
            <a:pPr marL="342900" indent="-342900">
              <a:buClr>
                <a:schemeClr val="accent2"/>
              </a:buClr>
              <a:buFont typeface="Arial" panose="020B0604020202020204" pitchFamily="34" charset="0"/>
              <a:buChar char="•"/>
            </a:pPr>
            <a:r>
              <a:rPr lang="lt-LT" dirty="0"/>
              <a:t>Besimokantieji bus supažindinti su finansavimo šaltiniais.</a:t>
            </a:r>
            <a:endParaRPr lang="en-GB" dirty="0"/>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t>Mokymo</a:t>
            </a:r>
            <a:r>
              <a:rPr lang="en-US" dirty="0"/>
              <a:t> </a:t>
            </a:r>
            <a:r>
              <a:rPr lang="en-US" dirty="0" err="1"/>
              <a:t>ir</a:t>
            </a:r>
            <a:r>
              <a:rPr lang="en-US" dirty="0"/>
              <a:t> </a:t>
            </a:r>
            <a:r>
              <a:rPr lang="en-US" dirty="0" err="1"/>
              <a:t>mokymosi</a:t>
            </a:r>
            <a:r>
              <a:rPr lang="en-US" dirty="0"/>
              <a:t> </a:t>
            </a:r>
            <a:r>
              <a:rPr lang="en-US" dirty="0" err="1"/>
              <a:t>tikslai</a:t>
            </a:r>
            <a:endParaRPr lang="en-US" dirty="0"/>
          </a:p>
        </p:txBody>
      </p:sp>
    </p:spTree>
    <p:extLst>
      <p:ext uri="{BB962C8B-B14F-4D97-AF65-F5344CB8AC3E}">
        <p14:creationId xmlns:p14="http://schemas.microsoft.com/office/powerpoint/2010/main" val="1385143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r>
              <a:rPr kumimoji="0" lang="lt-LT" sz="2600" b="0" i="0" u="none" strike="noStrike" kern="1200" cap="none" spc="0" normalizeH="0" baseline="0" noProof="0" dirty="0">
                <a:ln>
                  <a:noFill/>
                </a:ln>
                <a:effectLst/>
                <a:uLnTx/>
                <a:uFillTx/>
                <a:latin typeface="Calibri" panose="020F0502020204030204"/>
                <a:ea typeface="+mn-ea"/>
                <a:cs typeface="+mn-cs"/>
              </a:rPr>
              <a:t>Šiame vaizdo įraše sužinosite, kaip paruošti svetainę donorams, patobulinti aukojimo puslapius, pasirinkti tinkamą donorystės platformą, sukurti galingas lėšų rinkimo el. paštu kampanijas, skatinti kasmėnesinį aukojimą, naudoti socialinės žiniasklaidos metodus savo el. pašto adresų sąrašui didinti ir investuoti į skaitmeninę reklamą, kad galėtumėte rinkti pinigus internete. </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r>
              <a:rPr kumimoji="0" lang="lt-LT" sz="2600" b="0" i="0" u="none" strike="noStrike" kern="1200" cap="none" spc="0" normalizeH="0" baseline="0" noProof="0" dirty="0">
                <a:ln>
                  <a:noFill/>
                </a:ln>
                <a:effectLst/>
                <a:uLnTx/>
                <a:uFillTx/>
                <a:latin typeface="Calibri" panose="020F0502020204030204"/>
                <a:ea typeface="+mn-ea"/>
                <a:cs typeface="+mn-cs"/>
              </a:rPr>
              <a:t>Taip pat aptarsite, kaip spręsti organizacinio pasirengimo ir gebėjimų klausimą, kuris yra jūsų sėkmės veiksnys.</a:t>
            </a:r>
            <a:endParaRPr lang="en-GB" sz="2600" dirty="0">
              <a:latin typeface="Calibri" panose="020F0502020204030204"/>
            </a:endParaRPr>
          </a:p>
          <a:p>
            <a:pPr marL="285750" marR="0" lvl="0" indent="-285750" algn="l" defTabSz="914400" rtl="0" eaLnBrk="1" fontAlgn="base" latinLnBrk="0" hangingPunct="1">
              <a:lnSpc>
                <a:spcPct val="100000"/>
              </a:lnSpc>
              <a:spcBef>
                <a:spcPts val="0"/>
              </a:spcBef>
              <a:spcAft>
                <a:spcPts val="0"/>
              </a:spcAft>
              <a:buClr>
                <a:schemeClr val="accent2"/>
              </a:buClr>
              <a:buSzTx/>
              <a:buFont typeface="Arial" panose="020B0604020202020204" pitchFamily="34" charset="0"/>
              <a:buChar char="•"/>
              <a:tabLst/>
              <a:defRPr/>
            </a:pPr>
            <a:endParaRPr kumimoji="0" lang="en-GB"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
                <a:schemeClr val="accent2"/>
              </a:buClr>
              <a:buSzTx/>
              <a:buFont typeface="Arial" panose="020B0604020202020204" pitchFamily="34" charset="0"/>
              <a:buChar char="•"/>
              <a:tabLst/>
              <a:defRPr/>
            </a:pPr>
            <a:r>
              <a:rPr kumimoji="0" lang="en-GB" b="1"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Pažiūrėkite</a:t>
            </a:r>
            <a:r>
              <a:rPr kumimoji="0" lang="en-GB"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hlinkClick r:id="rId4">
                  <a:extLst>
                    <a:ext uri="{A12FA001-AC4F-418D-AE19-62706E023703}">
                      <ahyp:hlinkClr xmlns:ahyp="http://schemas.microsoft.com/office/drawing/2018/hyperlinkcolor" val="tx"/>
                    </a:ext>
                  </a:extLst>
                </a:hlinkClick>
              </a:rPr>
              <a:t>https://www.youtube.com/watch?v=18yzSK6oWxw</a:t>
            </a: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rPr>
              <a:t> </a:t>
            </a:r>
            <a:endParaRPr kumimoji="0" lang="en-US" b="0" i="0" u="none" strike="noStrike" kern="1200" cap="none" spc="0" normalizeH="0" baseline="0" noProof="0" dirty="0">
              <a:ln>
                <a:noFill/>
              </a:ln>
              <a:solidFill>
                <a:schemeClr val="accent2">
                  <a:lumMod val="75000"/>
                </a:schemeClr>
              </a:solidFill>
              <a:effectLst/>
              <a:uLnTx/>
              <a:uFillTx/>
              <a:latin typeface="Segoe UI" panose="020B0502040204020203" pitchFamily="34" charset="0"/>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sz="2600"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r>
              <a:rPr kumimoji="0" lang="en-GB" sz="2600" b="0" i="0" u="none" strike="noStrike" kern="1200" cap="none" spc="0" normalizeH="0" baseline="0" noProof="0" dirty="0">
                <a:ln>
                  <a:noFill/>
                </a:ln>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sz="2600"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sz="2600" b="0" i="0" u="none" strike="noStrike" kern="1200" cap="none" spc="0" normalizeH="0" baseline="0" noProof="0" dirty="0">
              <a:ln>
                <a:noFill/>
              </a:ln>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Skaitmeninio lėšų rinkimo sėkmės strategijos</a:t>
            </a:r>
            <a:endParaRPr lang="en-US" dirty="0"/>
          </a:p>
        </p:txBody>
      </p:sp>
    </p:spTree>
    <p:extLst>
      <p:ext uri="{BB962C8B-B14F-4D97-AF65-F5344CB8AC3E}">
        <p14:creationId xmlns:p14="http://schemas.microsoft.com/office/powerpoint/2010/main" val="36540907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2CD277-550A-8124-C809-3EC545E01012}"/>
              </a:ext>
            </a:extLst>
          </p:cNvPr>
          <p:cNvSpPr>
            <a:spLocks noGrp="1"/>
          </p:cNvSpPr>
          <p:nvPr>
            <p:ph type="body" sz="quarter" idx="18"/>
          </p:nvPr>
        </p:nvSpPr>
        <p:spPr>
          <a:xfrm>
            <a:off x="898356" y="2319301"/>
            <a:ext cx="6162843" cy="3507758"/>
          </a:xfrm>
        </p:spPr>
        <p:txBody>
          <a:bodyPr/>
          <a:lstStyle/>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kumimoji="0" lang="de-DE" b="0" i="0" u="none" strike="noStrike" kern="1200" cap="none" spc="0" normalizeH="0" baseline="0" noProof="0" dirty="0" err="1">
                <a:ln>
                  <a:noFill/>
                </a:ln>
                <a:solidFill>
                  <a:prstClr val="black"/>
                </a:solidFill>
                <a:effectLst/>
                <a:uLnTx/>
                <a:uFillTx/>
                <a:latin typeface="Calibri" panose="020F0502020204030204"/>
                <a:ea typeface="+mn-ea"/>
                <a:cs typeface="+mn-cs"/>
              </a:rPr>
              <a:t>Interneto</a:t>
            </a:r>
            <a:r>
              <a:rPr kumimoji="0" lang="de-DE"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b="0" i="0" u="none" strike="noStrike" kern="1200" cap="none" spc="0" normalizeH="0" baseline="0" noProof="0" dirty="0" err="1">
                <a:ln>
                  <a:noFill/>
                </a:ln>
                <a:solidFill>
                  <a:prstClr val="black"/>
                </a:solidFill>
                <a:effectLst/>
                <a:uLnTx/>
                <a:uFillTx/>
                <a:latin typeface="Calibri" panose="020F0502020204030204"/>
                <a:ea typeface="+mn-ea"/>
                <a:cs typeface="+mn-cs"/>
              </a:rPr>
              <a:t>puslapis</a:t>
            </a:r>
            <a:r>
              <a:rPr kumimoji="0" lang="de-DE"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de-DE"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Salvation Army</a:t>
            </a:r>
            <a:endParaRPr kumimoji="0" lang="de-DE"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endParaRPr kumimoji="0" lang="de-DE"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kumimoji="0" lang="de-DE" b="0" i="0" u="none" strike="noStrike" kern="1200" cap="none" spc="0" normalizeH="0" baseline="0" noProof="0" dirty="0" err="1">
                <a:ln>
                  <a:noFill/>
                </a:ln>
                <a:solidFill>
                  <a:prstClr val="black"/>
                </a:solidFill>
                <a:effectLst/>
                <a:uLnTx/>
                <a:uFillTx/>
                <a:latin typeface="Calibri" panose="020F0502020204030204"/>
                <a:ea typeface="+mn-ea"/>
                <a:cs typeface="+mn-cs"/>
              </a:rPr>
              <a:t>Sutelktinis</a:t>
            </a:r>
            <a:r>
              <a:rPr kumimoji="0" lang="de-DE"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b="0" i="0" u="none" strike="noStrike" kern="1200" cap="none" spc="0" normalizeH="0" baseline="0" noProof="0" dirty="0" err="1">
                <a:ln>
                  <a:noFill/>
                </a:ln>
                <a:solidFill>
                  <a:prstClr val="black"/>
                </a:solidFill>
                <a:effectLst/>
                <a:uLnTx/>
                <a:uFillTx/>
                <a:latin typeface="Calibri" panose="020F0502020204030204"/>
                <a:ea typeface="+mn-ea"/>
                <a:cs typeface="+mn-cs"/>
              </a:rPr>
              <a:t>finansavimas</a:t>
            </a:r>
            <a:r>
              <a:rPr kumimoji="0" lang="de-DE" b="0" i="0" u="none" strike="noStrike" kern="1200" cap="none" spc="0" normalizeH="0" baseline="0" noProof="0" dirty="0">
                <a:ln>
                  <a:noFill/>
                </a:ln>
                <a:solidFill>
                  <a:prstClr val="black"/>
                </a:solidFill>
                <a:effectLst/>
                <a:uLnTx/>
                <a:uFillTx/>
                <a:latin typeface="Calibri" panose="020F0502020204030204"/>
                <a:ea typeface="+mn-ea"/>
                <a:cs typeface="+mn-cs"/>
              </a:rPr>
              <a:t> – </a:t>
            </a:r>
            <a:r>
              <a:rPr lang="de-DE" dirty="0">
                <a:solidFill>
                  <a:schemeClr val="accent2">
                    <a:lumMod val="75000"/>
                  </a:schemeClr>
                </a:solidFill>
                <a:latin typeface="Calibri" panose="020F0502020204030204"/>
                <a:hlinkClick r:id="rId3">
                  <a:extLst>
                    <a:ext uri="{A12FA001-AC4F-418D-AE19-62706E023703}">
                      <ahyp:hlinkClr xmlns:ahyp="http://schemas.microsoft.com/office/drawing/2018/hyperlinkcolor" val="tx"/>
                    </a:ext>
                  </a:extLst>
                </a:hlinkClick>
              </a:rPr>
              <a:t>best platforms of 2022</a:t>
            </a:r>
            <a:endParaRPr lang="de-DE" dirty="0">
              <a:solidFill>
                <a:schemeClr val="accent2">
                  <a:lumMod val="75000"/>
                </a:schemeClr>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endParaRPr lang="de-DE" dirty="0">
              <a:solidFill>
                <a:schemeClr val="accent2">
                  <a:lumMod val="75000"/>
                </a:schemeClr>
              </a:solidFill>
              <a:latin typeface="Calibri" panose="020F0502020204030204"/>
            </a:endParaRPr>
          </a:p>
          <a:p>
            <a:pPr marL="285750" indent="-285750">
              <a:lnSpc>
                <a:spcPct val="100000"/>
              </a:lnSpc>
              <a:spcBef>
                <a:spcPts val="0"/>
              </a:spcBef>
              <a:buClr>
                <a:schemeClr val="accent2"/>
              </a:buClr>
              <a:buFont typeface="Arial" panose="020B0604020202020204" pitchFamily="34" charset="0"/>
              <a:buChar char="•"/>
              <a:defRPr/>
            </a:pPr>
            <a:r>
              <a:rPr kumimoji="0" lang="lt-LT" b="0" i="0" u="none" strike="noStrike" kern="1200" cap="none" spc="0" normalizeH="0" baseline="0" noProof="0" dirty="0">
                <a:ln>
                  <a:noFill/>
                </a:ln>
                <a:solidFill>
                  <a:prstClr val="black"/>
                </a:solidFill>
                <a:effectLst/>
                <a:uLnTx/>
                <a:uFillTx/>
                <a:latin typeface="Calibri" panose="020F0502020204030204"/>
                <a:ea typeface="+mn-ea"/>
                <a:cs typeface="+mn-cs"/>
              </a:rPr>
              <a:t>Lėšų rinkimas internetu - naudokitės tokiomis paslaugomis kaip </a:t>
            </a:r>
            <a:r>
              <a:rPr lang="de-DE" dirty="0">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rPr>
              <a:t>JustGiving</a:t>
            </a:r>
            <a:endParaRPr lang="de-DE" dirty="0">
              <a:solidFill>
                <a:schemeClr val="accent2">
                  <a:lumMod val="75000"/>
                </a:schemeClr>
              </a:solidFill>
              <a:latin typeface="Calibri" panose="020F0502020204030204"/>
            </a:endParaRPr>
          </a:p>
          <a:p>
            <a:pPr marL="285750" indent="-285750">
              <a:lnSpc>
                <a:spcPct val="100000"/>
              </a:lnSpc>
              <a:spcBef>
                <a:spcPts val="0"/>
              </a:spcBef>
              <a:buClr>
                <a:schemeClr val="accent2"/>
              </a:buClr>
              <a:buFont typeface="Arial" panose="020B0604020202020204" pitchFamily="34" charset="0"/>
              <a:buChar char="•"/>
              <a:defRPr/>
            </a:pPr>
            <a:endParaRPr lang="de-DE" dirty="0">
              <a:solidFill>
                <a:schemeClr val="accent2">
                  <a:lumMod val="75000"/>
                </a:schemeClr>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kumimoji="0" lang="lt-LT" b="0" i="0" u="none" strike="noStrike" kern="1200" cap="none" spc="0" normalizeH="0" baseline="0" noProof="0" dirty="0">
                <a:ln>
                  <a:noFill/>
                </a:ln>
                <a:solidFill>
                  <a:prstClr val="black"/>
                </a:solidFill>
                <a:effectLst/>
                <a:uLnTx/>
                <a:uFillTx/>
                <a:latin typeface="Calibri" panose="020F0502020204030204"/>
                <a:ea typeface="+mn-ea"/>
                <a:cs typeface="+mn-cs"/>
              </a:rPr>
              <a:t>Socialinė medija - </a:t>
            </a:r>
            <a:r>
              <a:rPr lang="de-DE" dirty="0">
                <a:solidFill>
                  <a:schemeClr val="accent2">
                    <a:lumMod val="75000"/>
                  </a:schemeClr>
                </a:solidFill>
                <a:latin typeface="Calibri" panose="020F0502020204030204"/>
                <a:hlinkClick r:id="rId5">
                  <a:extLst>
                    <a:ext uri="{A12FA001-AC4F-418D-AE19-62706E023703}">
                      <ahyp:hlinkClr xmlns:ahyp="http://schemas.microsoft.com/office/drawing/2018/hyperlinkcolor" val="tx"/>
                    </a:ext>
                  </a:extLst>
                </a:hlinkClick>
              </a:rPr>
              <a:t>facebook</a:t>
            </a:r>
            <a:r>
              <a:rPr kumimoji="0" lang="de-DE"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de-DE" dirty="0">
                <a:solidFill>
                  <a:schemeClr val="accent2">
                    <a:lumMod val="75000"/>
                  </a:schemeClr>
                </a:solidFill>
                <a:latin typeface="Calibri" panose="020F0502020204030204"/>
                <a:hlinkClick r:id="rId6">
                  <a:extLst>
                    <a:ext uri="{A12FA001-AC4F-418D-AE19-62706E023703}">
                      <ahyp:hlinkClr xmlns:ahyp="http://schemas.microsoft.com/office/drawing/2018/hyperlinkcolor" val="tx"/>
                    </a:ext>
                  </a:extLst>
                </a:hlinkClick>
              </a:rPr>
              <a:t>instagram</a:t>
            </a:r>
            <a:r>
              <a:rPr kumimoji="0" lang="de-DE" b="0" i="0" u="none" strike="noStrike" kern="1200" cap="none" spc="0" normalizeH="0" baseline="0" noProof="0" dirty="0">
                <a:ln>
                  <a:noFill/>
                </a:ln>
                <a:solidFill>
                  <a:prstClr val="black"/>
                </a:solidFill>
                <a:effectLst/>
                <a:uLnTx/>
                <a:uFillTx/>
                <a:latin typeface="Calibri" panose="020F0502020204030204"/>
                <a:ea typeface="+mn-ea"/>
                <a:cs typeface="+mn-cs"/>
              </a:rPr>
              <a:t>, etc</a:t>
            </a:r>
            <a:r>
              <a:rPr kumimoji="0" lang="de-DE"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endParaRPr lang="en-ZA" dirty="0"/>
          </a:p>
        </p:txBody>
      </p:sp>
      <p:sp>
        <p:nvSpPr>
          <p:cNvPr id="3" name="Text Placeholder 2">
            <a:extLst>
              <a:ext uri="{FF2B5EF4-FFF2-40B4-BE49-F238E27FC236}">
                <a16:creationId xmlns:a16="http://schemas.microsoft.com/office/drawing/2014/main" id="{D78E1CC7-DA8B-7EF5-A29E-1EE7911BF118}"/>
              </a:ext>
            </a:extLst>
          </p:cNvPr>
          <p:cNvSpPr>
            <a:spLocks noGrp="1"/>
          </p:cNvSpPr>
          <p:nvPr>
            <p:ph type="body" sz="quarter" idx="16"/>
          </p:nvPr>
        </p:nvSpPr>
        <p:spPr/>
        <p:txBody>
          <a:bodyPr/>
          <a:lstStyle/>
          <a:p>
            <a:r>
              <a:rPr lang="lt-LT" dirty="0"/>
              <a:t>Skaitmeninio lėšų rinkimo pavyzdžiai</a:t>
            </a:r>
            <a:endParaRPr lang="en-ZA" dirty="0"/>
          </a:p>
        </p:txBody>
      </p:sp>
      <p:pic>
        <p:nvPicPr>
          <p:cNvPr id="6" name="Picture Placeholder 5" descr="Several hands raised and ready to answer a question">
            <a:hlinkClick r:id="rId7"/>
            <a:extLst>
              <a:ext uri="{FF2B5EF4-FFF2-40B4-BE49-F238E27FC236}">
                <a16:creationId xmlns:a16="http://schemas.microsoft.com/office/drawing/2014/main" id="{B6D1D66A-C56F-F102-3777-3902F1DB756A}"/>
              </a:ext>
            </a:extLst>
          </p:cNvPr>
          <p:cNvPicPr>
            <a:picLocks noGrp="1" noChangeAspect="1"/>
          </p:cNvPicPr>
          <p:nvPr>
            <p:ph type="pic" sz="quarter" idx="10"/>
          </p:nvPr>
        </p:nvPicPr>
        <p:blipFill>
          <a:blip r:embed="rId8">
            <a:grayscl/>
          </a:blip>
          <a:srcRect l="6241" r="6241"/>
          <a:stretch>
            <a:fillRect/>
          </a:stretch>
        </p:blipFill>
        <p:spPr/>
      </p:pic>
    </p:spTree>
    <p:extLst>
      <p:ext uri="{BB962C8B-B14F-4D97-AF65-F5344CB8AC3E}">
        <p14:creationId xmlns:p14="http://schemas.microsoft.com/office/powerpoint/2010/main" val="11442416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2CD277-550A-8124-C809-3EC545E01012}"/>
              </a:ext>
            </a:extLst>
          </p:cNvPr>
          <p:cNvSpPr>
            <a:spLocks noGrp="1"/>
          </p:cNvSpPr>
          <p:nvPr>
            <p:ph type="body" sz="quarter" idx="18"/>
          </p:nvPr>
        </p:nvSpPr>
        <p:spPr>
          <a:xfrm>
            <a:off x="898357" y="2319301"/>
            <a:ext cx="5763700" cy="3291086"/>
          </a:xfrm>
        </p:spPr>
        <p:txBody>
          <a:bodyPr/>
          <a:lstStyle/>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kumimoji="0" lang="de-DE" b="0" i="0" u="none" strike="noStrike" kern="1200" cap="none" spc="0" normalizeH="0" baseline="0" noProof="0" dirty="0" err="1">
                <a:ln>
                  <a:noFill/>
                </a:ln>
                <a:solidFill>
                  <a:prstClr val="black"/>
                </a:solidFill>
                <a:effectLst/>
                <a:uLnTx/>
                <a:uFillTx/>
                <a:latin typeface="Calibri" panose="020F0502020204030204"/>
                <a:ea typeface="+mn-ea"/>
                <a:cs typeface="+mn-cs"/>
              </a:rPr>
              <a:t>Teksto</a:t>
            </a:r>
            <a:r>
              <a:rPr kumimoji="0" lang="de-DE"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b="0" i="0" u="none" strike="noStrike" kern="1200" cap="none" spc="0" normalizeH="0" baseline="0" noProof="0" dirty="0" err="1">
                <a:ln>
                  <a:noFill/>
                </a:ln>
                <a:solidFill>
                  <a:prstClr val="black"/>
                </a:solidFill>
                <a:effectLst/>
                <a:uLnTx/>
                <a:uFillTx/>
                <a:latin typeface="Calibri" panose="020F0502020204030204"/>
                <a:ea typeface="+mn-ea"/>
                <a:cs typeface="+mn-cs"/>
              </a:rPr>
              <a:t>aukos</a:t>
            </a:r>
            <a:r>
              <a:rPr kumimoji="0" lang="de-DE"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de-DE"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Whole Whale</a:t>
            </a:r>
            <a:endParaRPr kumimoji="0" lang="de-DE"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endParaRPr kumimoji="0" lang="de-DE"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kumimoji="0" lang="de-DE" b="0" i="0" u="none" strike="noStrike" kern="1200" cap="none" spc="0" normalizeH="0" baseline="0" noProof="0" dirty="0" err="1">
                <a:ln>
                  <a:noFill/>
                </a:ln>
                <a:solidFill>
                  <a:prstClr val="black"/>
                </a:solidFill>
                <a:effectLst/>
                <a:uLnTx/>
                <a:uFillTx/>
                <a:latin typeface="Calibri" panose="020F0502020204030204"/>
                <a:ea typeface="+mn-ea"/>
                <a:cs typeface="+mn-cs"/>
              </a:rPr>
              <a:t>Internetiniai</a:t>
            </a:r>
            <a:r>
              <a:rPr kumimoji="0" lang="de-DE"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b="0" i="0" u="none" strike="noStrike" kern="1200" cap="none" spc="0" normalizeH="0" baseline="0" noProof="0" dirty="0" err="1">
                <a:ln>
                  <a:noFill/>
                </a:ln>
                <a:solidFill>
                  <a:prstClr val="black"/>
                </a:solidFill>
                <a:effectLst/>
                <a:uLnTx/>
                <a:uFillTx/>
                <a:latin typeface="Calibri" panose="020F0502020204030204"/>
                <a:ea typeface="+mn-ea"/>
                <a:cs typeface="+mn-cs"/>
              </a:rPr>
              <a:t>žaidimai</a:t>
            </a:r>
            <a:r>
              <a:rPr kumimoji="0" lang="de-DE" b="0" i="0" u="none" strike="noStrike" kern="1200" cap="none" spc="0" normalizeH="0" baseline="0" noProof="0" dirty="0">
                <a:ln>
                  <a:noFill/>
                </a:ln>
                <a:solidFill>
                  <a:prstClr val="black"/>
                </a:solidFill>
                <a:effectLst/>
                <a:uLnTx/>
                <a:uFillTx/>
                <a:latin typeface="Calibri" panose="020F0502020204030204"/>
                <a:ea typeface="+mn-ea"/>
                <a:cs typeface="+mn-cs"/>
              </a:rPr>
              <a:t> – </a:t>
            </a:r>
            <a:r>
              <a:rPr lang="de-DE" dirty="0">
                <a:solidFill>
                  <a:schemeClr val="accent2">
                    <a:lumMod val="75000"/>
                  </a:schemeClr>
                </a:solidFill>
                <a:latin typeface="Calibri" panose="020F0502020204030204"/>
                <a:hlinkClick r:id="rId3">
                  <a:extLst>
                    <a:ext uri="{A12FA001-AC4F-418D-AE19-62706E023703}">
                      <ahyp:hlinkClr xmlns:ahyp="http://schemas.microsoft.com/office/drawing/2018/hyperlinkcolor" val="tx"/>
                    </a:ext>
                  </a:extLst>
                </a:hlinkClick>
              </a:rPr>
              <a:t>what it‘s all about</a:t>
            </a:r>
            <a:endParaRPr lang="de-DE" dirty="0">
              <a:solidFill>
                <a:schemeClr val="accent2">
                  <a:lumMod val="75000"/>
                </a:schemeClr>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endParaRPr kumimoji="0" lang="de-DE"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indent="-285750">
              <a:lnSpc>
                <a:spcPct val="100000"/>
              </a:lnSpc>
              <a:spcBef>
                <a:spcPts val="0"/>
              </a:spcBef>
              <a:buClr>
                <a:schemeClr val="accent2"/>
              </a:buClr>
              <a:buFont typeface="Arial" panose="020B0604020202020204" pitchFamily="34" charset="0"/>
              <a:buChar char="•"/>
              <a:defRPr/>
            </a:pPr>
            <a:r>
              <a:rPr kumimoji="0" lang="de-DE" b="0" i="0" u="none" strike="noStrike" kern="1200" cap="none" spc="0" normalizeH="0" baseline="0" noProof="0" dirty="0">
                <a:ln>
                  <a:noFill/>
                </a:ln>
                <a:solidFill>
                  <a:prstClr val="black"/>
                </a:solidFill>
                <a:effectLst/>
                <a:uLnTx/>
                <a:uFillTx/>
                <a:latin typeface="Calibri" panose="020F0502020204030204"/>
                <a:ea typeface="+mn-ea"/>
                <a:cs typeface="+mn-cs"/>
              </a:rPr>
              <a:t>El. </a:t>
            </a:r>
            <a:r>
              <a:rPr kumimoji="0" lang="de-DE" b="0" i="0" u="none" strike="noStrike" kern="1200" cap="none" spc="0" normalizeH="0" baseline="0" noProof="0" dirty="0" err="1">
                <a:ln>
                  <a:noFill/>
                </a:ln>
                <a:solidFill>
                  <a:prstClr val="black"/>
                </a:solidFill>
                <a:effectLst/>
                <a:uLnTx/>
                <a:uFillTx/>
                <a:latin typeface="Calibri" panose="020F0502020204030204"/>
                <a:ea typeface="+mn-ea"/>
                <a:cs typeface="+mn-cs"/>
              </a:rPr>
              <a:t>paštas</a:t>
            </a:r>
            <a:r>
              <a:rPr kumimoji="0" lang="de-DE" b="0" i="0" u="none" strike="noStrike" kern="1200" cap="none" spc="0" normalizeH="0" baseline="0" noProof="0" dirty="0">
                <a:ln>
                  <a:noFill/>
                </a:ln>
                <a:solidFill>
                  <a:prstClr val="black"/>
                </a:solidFill>
                <a:effectLst/>
                <a:uLnTx/>
                <a:uFillTx/>
                <a:latin typeface="Calibri" panose="020F0502020204030204"/>
                <a:ea typeface="+mn-ea"/>
                <a:cs typeface="+mn-cs"/>
              </a:rPr>
              <a:t> – </a:t>
            </a:r>
            <a:r>
              <a:rPr lang="de-DE" dirty="0">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rPr>
              <a:t>9 tips for success</a:t>
            </a:r>
            <a:endParaRPr lang="de-DE" dirty="0">
              <a:solidFill>
                <a:schemeClr val="accent2">
                  <a:lumMod val="75000"/>
                </a:schemeClr>
              </a:solidFill>
              <a:latin typeface="Calibri" panose="020F0502020204030204"/>
            </a:endParaRPr>
          </a:p>
          <a:p>
            <a:endParaRPr lang="en-ZA" dirty="0"/>
          </a:p>
        </p:txBody>
      </p:sp>
      <p:sp>
        <p:nvSpPr>
          <p:cNvPr id="3" name="Text Placeholder 2">
            <a:extLst>
              <a:ext uri="{FF2B5EF4-FFF2-40B4-BE49-F238E27FC236}">
                <a16:creationId xmlns:a16="http://schemas.microsoft.com/office/drawing/2014/main" id="{D78E1CC7-DA8B-7EF5-A29E-1EE7911BF118}"/>
              </a:ext>
            </a:extLst>
          </p:cNvPr>
          <p:cNvSpPr>
            <a:spLocks noGrp="1"/>
          </p:cNvSpPr>
          <p:nvPr>
            <p:ph type="body" sz="quarter" idx="16"/>
          </p:nvPr>
        </p:nvSpPr>
        <p:spPr/>
        <p:txBody>
          <a:bodyPr/>
          <a:lstStyle/>
          <a:p>
            <a:r>
              <a:rPr lang="lt-LT" dirty="0"/>
              <a:t>Skaitmeninio lėšų rinkimo pavyzdžiai</a:t>
            </a:r>
            <a:endParaRPr lang="en-ZA" dirty="0"/>
          </a:p>
        </p:txBody>
      </p:sp>
      <p:pic>
        <p:nvPicPr>
          <p:cNvPr id="6" name="Picture Placeholder 5" descr="Several hands raised and ready to answer a question">
            <a:hlinkClick r:id="rId5"/>
            <a:extLst>
              <a:ext uri="{FF2B5EF4-FFF2-40B4-BE49-F238E27FC236}">
                <a16:creationId xmlns:a16="http://schemas.microsoft.com/office/drawing/2014/main" id="{B6D1D66A-C56F-F102-3777-3902F1DB756A}"/>
              </a:ext>
            </a:extLst>
          </p:cNvPr>
          <p:cNvPicPr>
            <a:picLocks noGrp="1" noChangeAspect="1"/>
          </p:cNvPicPr>
          <p:nvPr>
            <p:ph type="pic" sz="quarter" idx="10"/>
          </p:nvPr>
        </p:nvPicPr>
        <p:blipFill>
          <a:blip r:embed="rId6">
            <a:grayscl/>
          </a:blip>
          <a:srcRect l="6241" r="6241"/>
          <a:stretch>
            <a:fillRect/>
          </a:stretch>
        </p:blipFill>
        <p:spPr/>
      </p:pic>
    </p:spTree>
    <p:extLst>
      <p:ext uri="{BB962C8B-B14F-4D97-AF65-F5344CB8AC3E}">
        <p14:creationId xmlns:p14="http://schemas.microsoft.com/office/powerpoint/2010/main" val="29507655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r>
              <a:rPr kumimoji="0" lang="lt-LT" sz="2600" b="0" i="0" u="none" strike="noStrike" kern="1200" cap="none" spc="0" normalizeH="0" baseline="0" noProof="0" dirty="0">
                <a:ln>
                  <a:noFill/>
                </a:ln>
                <a:effectLst/>
                <a:uLnTx/>
                <a:uFillTx/>
                <a:latin typeface="Calibri" panose="020F0502020204030204"/>
                <a:ea typeface="+mn-ea"/>
                <a:cs typeface="+mn-cs"/>
              </a:rPr>
              <a:t>2021 m. socialinis sektorius įvaldė atsparumo meną. Matėme, kaip daugybė organizacijų sukūrė </a:t>
            </a:r>
            <a:r>
              <a:rPr kumimoji="0" lang="lt-LT" sz="2600" b="0" i="0" u="none" strike="noStrike" kern="1200" cap="none" spc="0" normalizeH="0" baseline="0" noProof="0" dirty="0">
                <a:ln>
                  <a:noFill/>
                </a:ln>
                <a:effectLst/>
                <a:uLnTx/>
                <a:uFillTx/>
                <a:latin typeface="Calibri" panose="020F0502020204030204"/>
                <a:ea typeface="+mn-ea"/>
                <a:cs typeface="+mn-cs"/>
                <a:hlinkClick r:id="rId4"/>
              </a:rPr>
              <a:t>aukojimo patirtį</a:t>
            </a:r>
            <a:r>
              <a:rPr kumimoji="0" lang="lt-LT" sz="2600" b="0" i="0" u="none" strike="noStrike" kern="1200" cap="none" spc="0" normalizeH="0" baseline="0" noProof="0" dirty="0">
                <a:ln>
                  <a:noFill/>
                </a:ln>
                <a:effectLst/>
                <a:uLnTx/>
                <a:uFillTx/>
                <a:latin typeface="Calibri" panose="020F0502020204030204"/>
                <a:ea typeface="+mn-ea"/>
                <a:cs typeface="+mn-cs"/>
              </a:rPr>
              <a:t>, kuri ne tik atlaikė daugiau nei metus trukusią pandemiją, bet ir nustatė naujus lėšų rinkimo meistriškumo standartus.</a:t>
            </a:r>
            <a:endParaRPr kumimoji="0" lang="en-GB" sz="2600"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sz="2600" dirty="0">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r>
              <a:rPr kumimoji="0" lang="en-GB" sz="2600" b="0" i="0" u="none" strike="noStrike" kern="1200" cap="none" spc="0" normalizeH="0" baseline="0" noProof="0" dirty="0" err="1">
                <a:ln>
                  <a:noFill/>
                </a:ln>
                <a:effectLst/>
                <a:uLnTx/>
                <a:uFillTx/>
                <a:latin typeface="Calibri" panose="020F0502020204030204"/>
                <a:ea typeface="+mn-ea"/>
                <a:cs typeface="+mn-cs"/>
              </a:rPr>
              <a:t>Paskaitykite</a:t>
            </a:r>
            <a:r>
              <a:rPr kumimoji="0" lang="en-GB" b="0" i="0" u="none" strike="noStrike" kern="1200" cap="none" spc="0" normalizeH="0" baseline="0" noProof="0" dirty="0">
                <a:ln>
                  <a:noFill/>
                </a:ln>
                <a:effectLst/>
                <a:uLnTx/>
                <a:uFillTx/>
                <a:latin typeface="Calibri" panose="020F0502020204030204"/>
                <a:ea typeface="+mn-ea"/>
                <a:cs typeface="+mn-cs"/>
              </a:rPr>
              <a:t>: </a:t>
            </a: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https://learning.candid.org/resources/blog/five-fundraising-trends-to-capitalize-on-in-2022/</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sz="2600"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sz="2600"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sz="2600"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r>
              <a:rPr kumimoji="0" lang="en-GB" sz="2600" b="0" i="0" u="none" strike="noStrike" kern="1200" cap="none" spc="0" normalizeH="0" baseline="0" noProof="0" dirty="0">
                <a:ln>
                  <a:noFill/>
                </a:ln>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sz="2600"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sz="2600" b="0" i="0" u="none" strike="noStrike" kern="1200" cap="none" spc="0" normalizeH="0" baseline="0" noProof="0" dirty="0">
              <a:ln>
                <a:noFill/>
              </a:ln>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Penkios lėšų rinkimo tendencijos, kurias reikia išnaudoti 2022 m.</a:t>
            </a:r>
            <a:endParaRPr lang="en-US" dirty="0"/>
          </a:p>
        </p:txBody>
      </p:sp>
    </p:spTree>
    <p:extLst>
      <p:ext uri="{BB962C8B-B14F-4D97-AF65-F5344CB8AC3E}">
        <p14:creationId xmlns:p14="http://schemas.microsoft.com/office/powerpoint/2010/main" val="37994598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r>
              <a:rPr kumimoji="0" lang="lt-LT" b="1" i="0" u="none" strike="noStrike" kern="1200" cap="none" spc="0" normalizeH="0" baseline="0" noProof="0" dirty="0">
                <a:ln>
                  <a:noFill/>
                </a:ln>
                <a:solidFill>
                  <a:schemeClr val="accent2"/>
                </a:solidFill>
                <a:effectLst/>
                <a:uLnTx/>
                <a:uFillTx/>
                <a:latin typeface="Calibri" panose="020F0502020204030204"/>
                <a:ea typeface="+mn-ea"/>
                <a:cs typeface="+mn-cs"/>
              </a:rPr>
              <a:t>Lanksčios dovanojimo galimybės</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lt-LT" b="0" i="0" u="none" strike="noStrike" kern="1200" cap="none" spc="0" normalizeH="0" baseline="0" noProof="0" dirty="0">
                <a:ln>
                  <a:noFill/>
                </a:ln>
                <a:effectLst/>
                <a:uLnTx/>
                <a:uFillTx/>
                <a:latin typeface="Calibri" panose="020F0502020204030204"/>
                <a:ea typeface="+mn-ea"/>
                <a:cs typeface="+mn-cs"/>
              </a:rPr>
              <a:t>Duomenys iš kasmetinės „</a:t>
            </a:r>
            <a:r>
              <a:rPr kumimoji="0" lang="lt-LT" b="0" i="0" u="none" strike="noStrike" kern="1200" cap="none" spc="0" normalizeH="0" baseline="0" noProof="0" dirty="0" err="1">
                <a:ln>
                  <a:noFill/>
                </a:ln>
                <a:effectLst/>
                <a:uLnTx/>
                <a:uFillTx/>
                <a:latin typeface="Calibri" panose="020F0502020204030204"/>
                <a:ea typeface="+mn-ea"/>
                <a:cs typeface="+mn-cs"/>
              </a:rPr>
              <a:t>Classy</a:t>
            </a:r>
            <a:r>
              <a:rPr kumimoji="0" lang="lt-LT" b="0" i="0" u="none" strike="noStrike" kern="1200" cap="none" spc="0" normalizeH="0" baseline="0" noProof="0" dirty="0">
                <a:ln>
                  <a:noFill/>
                </a:ln>
                <a:effectLst/>
                <a:uLnTx/>
                <a:uFillTx/>
                <a:latin typeface="Calibri" panose="020F0502020204030204"/>
                <a:ea typeface="+mn-ea"/>
                <a:cs typeface="+mn-cs"/>
              </a:rPr>
              <a:t>“ ataskaitos </a:t>
            </a:r>
            <a:r>
              <a:rPr kumimoji="0" lang="lt-LT" b="0" i="0" u="none" strike="noStrike" kern="1200" cap="none" spc="0" normalizeH="0" baseline="0" noProof="0" dirty="0">
                <a:ln>
                  <a:noFill/>
                </a:ln>
                <a:effectLst/>
                <a:uLnTx/>
                <a:uFillTx/>
                <a:latin typeface="Calibri" panose="020F0502020204030204"/>
                <a:ea typeface="+mn-ea"/>
                <a:cs typeface="+mn-cs"/>
                <a:hlinkClick r:id="rId4"/>
              </a:rPr>
              <a:t>„Kodėl Amerika aukoja</a:t>
            </a:r>
            <a:r>
              <a:rPr lang="lt-LT" dirty="0">
                <a:latin typeface="Calibri" panose="020F0502020204030204"/>
              </a:rPr>
              <a:t>“</a:t>
            </a:r>
            <a:r>
              <a:rPr kumimoji="0" lang="lt-LT" b="0" i="0" u="none" strike="noStrike" kern="1200" cap="none" spc="0" normalizeH="0" baseline="0" noProof="0" dirty="0">
                <a:ln>
                  <a:noFill/>
                </a:ln>
                <a:effectLst/>
                <a:uLnTx/>
                <a:uFillTx/>
                <a:latin typeface="Calibri" panose="020F0502020204030204"/>
                <a:ea typeface="+mn-ea"/>
                <a:cs typeface="+mn-cs"/>
              </a:rPr>
              <a:t> rodo, kad aukotojai ne tik pradeda, bet ir užbaigia daugiau aukų savo mobiliaisiais įrenginiais nei bet kada anksčiau.</a:t>
            </a:r>
            <a:r>
              <a:rPr kumimoji="0" lang="en-GB" b="0" i="0" u="none" strike="noStrike" kern="1200" cap="none" spc="0" normalizeH="0" baseline="0" noProof="0" dirty="0">
                <a:ln>
                  <a:noFill/>
                </a:ln>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lang="en-GB" dirty="0">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lt-LT" b="0" i="0" u="none" strike="noStrike" kern="1200" cap="none" spc="0" normalizeH="0" baseline="0" noProof="0" dirty="0">
                <a:ln>
                  <a:noFill/>
                </a:ln>
                <a:effectLst/>
                <a:uLnTx/>
                <a:uFillTx/>
                <a:latin typeface="Calibri" panose="020F0502020204030204"/>
                <a:ea typeface="+mn-ea"/>
                <a:cs typeface="+mn-cs"/>
              </a:rPr>
              <a:t>Taip pat auga entuziazmas aukoti naudojant QR kodus, išmaniuosius laikrodžius ir dėvimus prietaisus.</a:t>
            </a:r>
            <a:endParaRPr lang="en-GB"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r>
              <a:rPr kumimoji="0" lang="en-GB" b="0" i="0" u="none" strike="noStrike" kern="1200" cap="none" spc="0" normalizeH="0" baseline="0" noProof="0" dirty="0">
                <a:ln>
                  <a:noFill/>
                </a:ln>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Penkios lėšų rinkimo tendencijos, kurias reikia išnaudoti 2022 m.</a:t>
            </a:r>
            <a:endParaRPr lang="en-US" dirty="0"/>
          </a:p>
        </p:txBody>
      </p:sp>
    </p:spTree>
    <p:extLst>
      <p:ext uri="{BB962C8B-B14F-4D97-AF65-F5344CB8AC3E}">
        <p14:creationId xmlns:p14="http://schemas.microsoft.com/office/powerpoint/2010/main" val="26666335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0" marR="0" lvl="0" indent="0" algn="l" defTabSz="914400" rtl="0" eaLnBrk="1" fontAlgn="auto" latinLnBrk="0" hangingPunct="1">
              <a:lnSpc>
                <a:spcPct val="90000"/>
              </a:lnSpc>
              <a:spcBef>
                <a:spcPts val="1000"/>
              </a:spcBef>
              <a:spcAft>
                <a:spcPts val="0"/>
              </a:spcAft>
              <a:buClrTx/>
              <a:buSzTx/>
              <a:tabLst/>
              <a:defRPr/>
            </a:pP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1. </a:t>
            </a:r>
            <a:r>
              <a:rPr kumimoji="0" lang="lt-LT" b="1" i="0" u="none" strike="noStrike" kern="1200" cap="none" spc="0" normalizeH="0" baseline="0" noProof="0" dirty="0">
                <a:ln>
                  <a:noFill/>
                </a:ln>
                <a:solidFill>
                  <a:schemeClr val="accent2"/>
                </a:solidFill>
                <a:effectLst/>
                <a:uLnTx/>
                <a:uFillTx/>
                <a:latin typeface="Calibri" panose="020F0502020204030204"/>
                <a:ea typeface="+mn-ea"/>
                <a:cs typeface="+mn-cs"/>
              </a:rPr>
              <a:t>Lanksčios dovanojimo galimybės </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a:t>
            </a:r>
            <a:r>
              <a:rPr kumimoji="0" lang="en-GB" b="1" i="0" u="none" strike="noStrike" kern="1200" cap="none" spc="0" normalizeH="0" baseline="0" noProof="0" dirty="0" err="1">
                <a:ln>
                  <a:noFill/>
                </a:ln>
                <a:solidFill>
                  <a:schemeClr val="accent2"/>
                </a:solidFill>
                <a:effectLst/>
                <a:uLnTx/>
                <a:uFillTx/>
                <a:latin typeface="Calibri" panose="020F0502020204030204"/>
                <a:ea typeface="+mn-ea"/>
                <a:cs typeface="+mn-cs"/>
              </a:rPr>
              <a:t>tęsinys</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lt-LT" b="0" i="0" u="none" strike="noStrike" kern="1200" cap="none" spc="0" normalizeH="0" baseline="0" noProof="0" dirty="0">
                <a:ln>
                  <a:noFill/>
                </a:ln>
                <a:effectLst/>
                <a:uLnTx/>
                <a:uFillTx/>
                <a:latin typeface="Calibri" panose="020F0502020204030204"/>
                <a:ea typeface="+mn-ea"/>
                <a:cs typeface="+mn-cs"/>
              </a:rPr>
              <a:t>Donorams bus naudingos lanksčios donorystės galimybės, įskaitant:</a:t>
            </a: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r>
              <a:rPr kumimoji="0" lang="en-GB" b="0" i="0" u="none" strike="noStrike" kern="1200" cap="none" spc="0" normalizeH="0" baseline="0" noProof="0" dirty="0">
                <a:ln>
                  <a:noFill/>
                </a:ln>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Penkios lėšų rinkimo tendencijos, kurias reikia išnaudoti 2022 m.</a:t>
            </a:r>
            <a:endParaRPr lang="en-US" dirty="0"/>
          </a:p>
        </p:txBody>
      </p:sp>
      <p:graphicFrame>
        <p:nvGraphicFramePr>
          <p:cNvPr id="2" name="Diagram 1">
            <a:extLst>
              <a:ext uri="{FF2B5EF4-FFF2-40B4-BE49-F238E27FC236}">
                <a16:creationId xmlns:a16="http://schemas.microsoft.com/office/drawing/2014/main" id="{CB713E03-99C5-5173-BF1E-3DE066216E8A}"/>
              </a:ext>
            </a:extLst>
          </p:cNvPr>
          <p:cNvGraphicFramePr/>
          <p:nvPr>
            <p:extLst>
              <p:ext uri="{D42A27DB-BD31-4B8C-83A1-F6EECF244321}">
                <p14:modId xmlns:p14="http://schemas.microsoft.com/office/powerpoint/2010/main" val="3288703668"/>
              </p:ext>
            </p:extLst>
          </p:nvPr>
        </p:nvGraphicFramePr>
        <p:xfrm>
          <a:off x="1074962" y="3624942"/>
          <a:ext cx="10042072" cy="15826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669101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0" lvl="0" indent="0">
              <a:defRPr/>
            </a:pPr>
            <a:r>
              <a:rPr lang="en-GB" b="1" dirty="0">
                <a:solidFill>
                  <a:schemeClr val="accent2"/>
                </a:solidFill>
              </a:rPr>
              <a:t>2. </a:t>
            </a:r>
            <a:r>
              <a:rPr lang="lt-LT" b="1" dirty="0">
                <a:solidFill>
                  <a:schemeClr val="accent2"/>
                </a:solidFill>
              </a:rPr>
              <a:t>Personalizuota donorų patirtis</a:t>
            </a:r>
            <a:r>
              <a:rPr lang="en-GB" b="1" dirty="0">
                <a:solidFill>
                  <a:schemeClr val="accent2"/>
                </a:solidFill>
              </a:rPr>
              <a:t>:</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lvl="0" indent="-457200">
              <a:buClr>
                <a:schemeClr val="accent2"/>
              </a:buClr>
              <a:buFont typeface="Arial" panose="020B0604020202020204" pitchFamily="34" charset="0"/>
              <a:buChar char="•"/>
              <a:defRPr/>
            </a:pPr>
            <a:r>
              <a:rPr lang="lt-LT" dirty="0"/>
              <a:t>Personalizavimas bus labai svarbus norint užmegzti santykius, kurie leistų sukurti lojalių donorų bazes. </a:t>
            </a:r>
          </a:p>
          <a:p>
            <a:pPr marL="457200" lvl="0" indent="-457200">
              <a:buClr>
                <a:schemeClr val="accent2"/>
              </a:buClr>
              <a:buFont typeface="Arial" panose="020B0604020202020204" pitchFamily="34" charset="0"/>
              <a:buChar char="•"/>
              <a:defRPr/>
            </a:pPr>
            <a:endParaRPr lang="lt-LT" dirty="0"/>
          </a:p>
          <a:p>
            <a:pPr marL="457200" lvl="0" indent="-457200">
              <a:buClr>
                <a:schemeClr val="accent2"/>
              </a:buClr>
              <a:buFont typeface="Arial" panose="020B0604020202020204" pitchFamily="34" charset="0"/>
              <a:buChar char="•"/>
              <a:defRPr/>
            </a:pPr>
            <a:r>
              <a:rPr lang="lt-LT" dirty="0"/>
              <a:t>Ne pelno siekiančių organizacijų sąveika su rėmėjais turės būti pritaikyta atsižvelgiant į jų gyvenimo etapą, ketinimus ir pageidavimus bendrauti.</a:t>
            </a: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r>
              <a:rPr kumimoji="0" lang="en-GB" b="0" i="0" u="none" strike="noStrike" kern="1200" cap="none" spc="0" normalizeH="0" baseline="0" noProof="0" dirty="0">
                <a:ln>
                  <a:noFill/>
                </a:ln>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Penkios lėšų rinkimo tendencijos, kurias reikia išnaudoti 2022 m.</a:t>
            </a:r>
            <a:endParaRPr lang="en-US" dirty="0"/>
          </a:p>
        </p:txBody>
      </p:sp>
    </p:spTree>
    <p:extLst>
      <p:ext uri="{BB962C8B-B14F-4D97-AF65-F5344CB8AC3E}">
        <p14:creationId xmlns:p14="http://schemas.microsoft.com/office/powerpoint/2010/main" val="19432755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0" lvl="0" indent="0">
              <a:defRPr/>
            </a:pPr>
            <a:r>
              <a:rPr lang="en-GB" b="1" dirty="0">
                <a:solidFill>
                  <a:schemeClr val="accent2"/>
                </a:solidFill>
              </a:rPr>
              <a:t>3. </a:t>
            </a:r>
            <a:r>
              <a:rPr lang="en-GB" b="1" dirty="0" err="1">
                <a:solidFill>
                  <a:schemeClr val="accent2"/>
                </a:solidFill>
              </a:rPr>
              <a:t>Į</a:t>
            </a:r>
            <a:r>
              <a:rPr lang="en-GB" b="1" dirty="0">
                <a:solidFill>
                  <a:schemeClr val="accent2"/>
                </a:solidFill>
              </a:rPr>
              <a:t> </a:t>
            </a:r>
            <a:r>
              <a:rPr lang="en-GB" b="1" dirty="0" err="1">
                <a:solidFill>
                  <a:schemeClr val="accent2"/>
                </a:solidFill>
              </a:rPr>
              <a:t>technologijas</a:t>
            </a:r>
            <a:r>
              <a:rPr lang="en-GB" b="1" dirty="0">
                <a:solidFill>
                  <a:schemeClr val="accent2"/>
                </a:solidFill>
              </a:rPr>
              <a:t> </a:t>
            </a:r>
            <a:r>
              <a:rPr lang="en-GB" b="1" dirty="0" err="1">
                <a:solidFill>
                  <a:schemeClr val="accent2"/>
                </a:solidFill>
              </a:rPr>
              <a:t>orientuoti</a:t>
            </a:r>
            <a:r>
              <a:rPr lang="en-GB" b="1" dirty="0">
                <a:solidFill>
                  <a:schemeClr val="accent2"/>
                </a:solidFill>
              </a:rPr>
              <a:t> </a:t>
            </a:r>
            <a:r>
              <a:rPr lang="en-GB" b="1" dirty="0" err="1">
                <a:solidFill>
                  <a:schemeClr val="accent2"/>
                </a:solidFill>
              </a:rPr>
              <a:t>renginiai</a:t>
            </a:r>
            <a:r>
              <a:rPr lang="en-GB" b="1" dirty="0">
                <a:solidFill>
                  <a:schemeClr val="accent2"/>
                </a:solidFill>
              </a:rPr>
              <a:t>:</a:t>
            </a:r>
          </a:p>
          <a:p>
            <a:pPr marL="0" marR="0" lvl="0" indent="0" algn="l" defTabSz="914400" rtl="0" eaLnBrk="1" fontAlgn="auto" latinLnBrk="0" hangingPunct="1">
              <a:lnSpc>
                <a:spcPct val="90000"/>
              </a:lnSpc>
              <a:spcBef>
                <a:spcPts val="1000"/>
              </a:spcBef>
              <a:spcAft>
                <a:spcPts val="0"/>
              </a:spcAft>
              <a:buClrTx/>
              <a:buSzTx/>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lvl="0" indent="-457200">
              <a:buClr>
                <a:schemeClr val="accent2"/>
              </a:buClr>
              <a:buFont typeface="Arial" panose="020B0604020202020204" pitchFamily="34" charset="0"/>
              <a:buChar char="•"/>
              <a:defRPr/>
            </a:pPr>
            <a:r>
              <a:rPr lang="lt-LT" dirty="0"/>
              <a:t>2022 m. mišrūs renginiai bus naudingi tiek asmeniniams, tiek virtualiems dalyviams, nes juose bus įgyta pažangios, technologijomis paremtos patirties, kuri bus pasisemta iš daugelio pandemijos metu surengtų virtualių renginių.</a:t>
            </a:r>
          </a:p>
          <a:p>
            <a:pPr marL="457200" lvl="0" indent="-457200">
              <a:buClr>
                <a:schemeClr val="accent2"/>
              </a:buClr>
              <a:buFont typeface="Arial" panose="020B0604020202020204" pitchFamily="34" charset="0"/>
              <a:buChar char="•"/>
              <a:defRPr/>
            </a:pPr>
            <a:endParaRPr lang="lt-LT" dirty="0"/>
          </a:p>
          <a:p>
            <a:pPr marL="457200" lvl="0" indent="-457200">
              <a:buClr>
                <a:schemeClr val="accent2"/>
              </a:buClr>
              <a:buFont typeface="Arial" panose="020B0604020202020204" pitchFamily="34" charset="0"/>
              <a:buChar char="•"/>
              <a:defRPr/>
            </a:pPr>
            <a:r>
              <a:rPr lang="lt-LT" dirty="0"/>
              <a:t>Jei ne pelno siekiančios organizacijos yra nacionalinės, hibridiniai renginiai - tai būdas išlikti be trinties. Vietos organizacijoms hibridiniai renginiai gali atverti naujų galimybių pagerinti ryšius su donorais. Technologijomis pagrįsta patirtis ir toliau padės organizacijoms peržengti fizines miesto ribas.</a:t>
            </a: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r>
              <a:rPr kumimoji="0" lang="en-GB" b="0" i="0" u="none" strike="noStrike" kern="1200" cap="none" spc="0" normalizeH="0" baseline="0" noProof="0" dirty="0">
                <a:ln>
                  <a:noFill/>
                </a:ln>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Penkios lėšų rinkimo tendencijos, kurias reikia išnaudoti 2022 m.</a:t>
            </a:r>
            <a:endParaRPr lang="en-US" dirty="0"/>
          </a:p>
        </p:txBody>
      </p:sp>
    </p:spTree>
    <p:extLst>
      <p:ext uri="{BB962C8B-B14F-4D97-AF65-F5344CB8AC3E}">
        <p14:creationId xmlns:p14="http://schemas.microsoft.com/office/powerpoint/2010/main" val="40786268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0" lvl="0" indent="0">
              <a:defRPr/>
            </a:pPr>
            <a:r>
              <a:rPr lang="en-GB" b="1" dirty="0">
                <a:solidFill>
                  <a:schemeClr val="accent2"/>
                </a:solidFill>
              </a:rPr>
              <a:t>4. </a:t>
            </a:r>
            <a:r>
              <a:rPr lang="lt-LT" b="1" dirty="0">
                <a:solidFill>
                  <a:schemeClr val="accent2"/>
                </a:solidFill>
              </a:rPr>
              <a:t>Išplėstinis pasikartojantis aukojimas</a:t>
            </a:r>
            <a:r>
              <a:rPr lang="en-GB" b="1" dirty="0">
                <a:solidFill>
                  <a:schemeClr val="accent2"/>
                </a:solidFill>
              </a:rPr>
              <a:t>:</a:t>
            </a:r>
          </a:p>
          <a:p>
            <a:pPr marL="0" marR="0" lvl="0" indent="0" algn="l" defTabSz="914400" rtl="0" eaLnBrk="1" fontAlgn="auto" latinLnBrk="0" hangingPunct="1">
              <a:lnSpc>
                <a:spcPct val="90000"/>
              </a:lnSpc>
              <a:spcBef>
                <a:spcPts val="1000"/>
              </a:spcBef>
              <a:spcAft>
                <a:spcPts val="0"/>
              </a:spcAft>
              <a:buClrTx/>
              <a:buSzTx/>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lvl="0" indent="-457200">
              <a:buClr>
                <a:schemeClr val="accent2"/>
              </a:buClr>
              <a:buFont typeface="Arial" panose="020B0604020202020204" pitchFamily="34" charset="0"/>
              <a:buChar char="•"/>
              <a:defRPr/>
            </a:pPr>
            <a:r>
              <a:rPr lang="en-GB" dirty="0"/>
              <a:t>Kaip </a:t>
            </a:r>
            <a:r>
              <a:rPr lang="en-GB" dirty="0" err="1"/>
              <a:t>pažymima</a:t>
            </a:r>
            <a:r>
              <a:rPr lang="en-GB" dirty="0"/>
              <a:t> </a:t>
            </a:r>
            <a:r>
              <a:rPr lang="en-GB" dirty="0" err="1"/>
              <a:t>leidinyje</a:t>
            </a:r>
            <a:r>
              <a:rPr lang="en-GB" dirty="0"/>
              <a:t>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The State of Modern Philanthropy</a:t>
            </a:r>
            <a:r>
              <a:rPr lang="en-GB" dirty="0"/>
              <a:t>, </a:t>
            </a:r>
            <a:r>
              <a:rPr lang="lt-LT" dirty="0"/>
              <a:t>pakartotinis aukojimas jau yra vertinga ne pelno siekiančių organizacijų priemonė, sudaranti 26 % organizacijų, kurios "Klasėje" surenka daugiau nei 50 mln. dolerių, internetinių pajamų.</a:t>
            </a:r>
            <a:endParaRPr lang="en-GB" dirty="0"/>
          </a:p>
          <a:p>
            <a:pPr marL="457200" lvl="0" indent="-457200">
              <a:buClr>
                <a:schemeClr val="accent2"/>
              </a:buClr>
              <a:buFont typeface="Arial" panose="020B0604020202020204" pitchFamily="34" charset="0"/>
              <a:buChar char="•"/>
              <a:defRPr/>
            </a:pPr>
            <a:endParaRPr lang="en-GB" dirty="0"/>
          </a:p>
          <a:p>
            <a:pPr marL="457200" lvl="0" indent="-457200">
              <a:buClr>
                <a:schemeClr val="accent2"/>
              </a:buClr>
              <a:buFont typeface="Arial" panose="020B0604020202020204" pitchFamily="34" charset="0"/>
              <a:buChar char="•"/>
              <a:defRPr/>
            </a:pPr>
            <a:r>
              <a:rPr lang="lt-LT" dirty="0"/>
              <a:t>Ne pelno siekiančios organizacijos vis dar tvarko daugiau kaip 400 mlrd. dolerių ne internetu aukojamų lėšų, kurių daugelį būtų galima perkelti internetu per pasikartojančio aukojimo programas ir taip sutaupyti laiko bei išteklių.</a:t>
            </a:r>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Penkios lėšų rinkimo tendencijos, kurias reikia išnaudoti 2022 m.</a:t>
            </a:r>
            <a:endParaRPr lang="en-US" dirty="0"/>
          </a:p>
        </p:txBody>
      </p:sp>
    </p:spTree>
    <p:extLst>
      <p:ext uri="{BB962C8B-B14F-4D97-AF65-F5344CB8AC3E}">
        <p14:creationId xmlns:p14="http://schemas.microsoft.com/office/powerpoint/2010/main" val="10667887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0" lvl="0" indent="0">
              <a:defRPr/>
            </a:pPr>
            <a:r>
              <a:rPr lang="en-GB" b="1" dirty="0">
                <a:solidFill>
                  <a:schemeClr val="accent2"/>
                </a:solidFill>
              </a:rPr>
              <a:t>4. </a:t>
            </a:r>
            <a:r>
              <a:rPr lang="lt-LT" b="1" dirty="0">
                <a:solidFill>
                  <a:schemeClr val="accent2"/>
                </a:solidFill>
              </a:rPr>
              <a:t>Išplėstinis pasikartojantis aukojimas </a:t>
            </a:r>
            <a:r>
              <a:rPr lang="en-GB" b="1" dirty="0">
                <a:solidFill>
                  <a:schemeClr val="accent2"/>
                </a:solidFill>
              </a:rPr>
              <a:t>(</a:t>
            </a:r>
            <a:r>
              <a:rPr lang="en-GB" b="1" dirty="0" err="1">
                <a:solidFill>
                  <a:schemeClr val="accent2"/>
                </a:solidFill>
              </a:rPr>
              <a:t>tęsinys</a:t>
            </a:r>
            <a:r>
              <a:rPr lang="en-GB" b="1" dirty="0">
                <a:solidFill>
                  <a:schemeClr val="accent2"/>
                </a:solidFill>
              </a:rPr>
              <a:t>):</a:t>
            </a:r>
          </a:p>
          <a:p>
            <a:pPr marL="0" marR="0" lvl="0" indent="0" algn="l" defTabSz="914400" rtl="0" eaLnBrk="1" fontAlgn="auto" latinLnBrk="0" hangingPunct="1">
              <a:lnSpc>
                <a:spcPct val="90000"/>
              </a:lnSpc>
              <a:spcBef>
                <a:spcPts val="1000"/>
              </a:spcBef>
              <a:spcAft>
                <a:spcPts val="0"/>
              </a:spcAft>
              <a:buClrTx/>
              <a:buSzTx/>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lvl="0" indent="-457200">
              <a:buClr>
                <a:schemeClr val="accent2"/>
              </a:buClr>
              <a:buFont typeface="Arial" panose="020B0604020202020204" pitchFamily="34" charset="0"/>
              <a:buChar char="•"/>
              <a:defRPr/>
            </a:pPr>
            <a:r>
              <a:rPr lang="lt-LT" dirty="0"/>
              <a:t>Technologija yra paprasta, o vos kelių nuolatinių aukų, teikiamų, stebimų ir puoselėjamų internetu, poveikis gali reikšti tvarias pajamas daugelį metų į priekį, nereikalaujant papildomų išteklių.</a:t>
            </a: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r>
              <a:rPr kumimoji="0" lang="en-GB" b="0" i="0" u="none" strike="noStrike" kern="1200" cap="none" spc="0" normalizeH="0" baseline="0" noProof="0" dirty="0">
                <a:ln>
                  <a:noFill/>
                </a:ln>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Penkios lėšų rinkimo tendencijos, kurias reikia išnaudoti 2022 m.</a:t>
            </a:r>
            <a:endParaRPr lang="en-US" dirty="0"/>
          </a:p>
        </p:txBody>
      </p:sp>
    </p:spTree>
    <p:extLst>
      <p:ext uri="{BB962C8B-B14F-4D97-AF65-F5344CB8AC3E}">
        <p14:creationId xmlns:p14="http://schemas.microsoft.com/office/powerpoint/2010/main" val="2539028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65257"/>
            <a:ext cx="10595237" cy="3995028"/>
          </a:xfrm>
        </p:spPr>
        <p:txBody>
          <a:bodyPr/>
          <a:lstStyle/>
          <a:p>
            <a:pPr marL="342900" indent="-342900">
              <a:buBlip>
                <a:blip r:embed="rId2"/>
              </a:buBlip>
            </a:pPr>
            <a:r>
              <a:rPr lang="en-GB" b="1" dirty="0" err="1">
                <a:solidFill>
                  <a:schemeClr val="accent2"/>
                </a:solidFill>
              </a:rPr>
              <a:t>Mokymo</a:t>
            </a:r>
            <a:r>
              <a:rPr lang="en-GB" b="1" dirty="0">
                <a:solidFill>
                  <a:schemeClr val="accent2"/>
                </a:solidFill>
              </a:rPr>
              <a:t> </a:t>
            </a:r>
            <a:r>
              <a:rPr lang="en-GB" b="1" dirty="0" err="1">
                <a:solidFill>
                  <a:schemeClr val="accent2"/>
                </a:solidFill>
              </a:rPr>
              <a:t>tikslai</a:t>
            </a:r>
            <a:r>
              <a:rPr lang="en-GB" b="1" dirty="0">
                <a:solidFill>
                  <a:schemeClr val="accent2"/>
                </a:solidFill>
              </a:rPr>
              <a:t> (</a:t>
            </a:r>
            <a:r>
              <a:rPr lang="en-GB" b="1" dirty="0" err="1">
                <a:solidFill>
                  <a:schemeClr val="accent2"/>
                </a:solidFill>
              </a:rPr>
              <a:t>tęsinys</a:t>
            </a:r>
            <a:r>
              <a:rPr lang="en-GB" b="1" dirty="0">
                <a:solidFill>
                  <a:schemeClr val="accent2"/>
                </a:solidFill>
              </a:rPr>
              <a:t>)​:</a:t>
            </a:r>
          </a:p>
          <a:p>
            <a:pPr marL="0" indent="0">
              <a:buClr>
                <a:schemeClr val="accent2"/>
              </a:buClr>
            </a:pPr>
            <a:endParaRPr lang="en-GB" dirty="0"/>
          </a:p>
          <a:p>
            <a:pPr marL="342900" indent="-342900">
              <a:buClr>
                <a:schemeClr val="accent2"/>
              </a:buClr>
              <a:buFont typeface="Arial" panose="020B0604020202020204" pitchFamily="34" charset="0"/>
              <a:buChar char="•"/>
            </a:pPr>
            <a:r>
              <a:rPr lang="lt-LT" dirty="0"/>
              <a:t>Besimokantieji bus mokomi, kaip rašyti paramos prašymą.</a:t>
            </a:r>
          </a:p>
          <a:p>
            <a:pPr marL="342900" indent="-342900">
              <a:buClr>
                <a:schemeClr val="accent2"/>
              </a:buClr>
              <a:buFont typeface="Arial" panose="020B0604020202020204" pitchFamily="34" charset="0"/>
              <a:buChar char="•"/>
            </a:pPr>
            <a:endParaRPr lang="lt-LT" dirty="0"/>
          </a:p>
          <a:p>
            <a:pPr marL="342900" indent="-342900">
              <a:buClr>
                <a:schemeClr val="accent2"/>
              </a:buClr>
              <a:buFont typeface="Arial" panose="020B0604020202020204" pitchFamily="34" charset="0"/>
              <a:buChar char="•"/>
            </a:pPr>
            <a:r>
              <a:rPr lang="lt-LT" dirty="0"/>
              <a:t>Besimokantieji bus mokomi "finansavimo derinio". </a:t>
            </a:r>
          </a:p>
          <a:p>
            <a:pPr marL="342900" indent="-342900">
              <a:buClr>
                <a:schemeClr val="accent2"/>
              </a:buClr>
              <a:buFont typeface="Arial" panose="020B0604020202020204" pitchFamily="34" charset="0"/>
              <a:buChar char="•"/>
            </a:pPr>
            <a:endParaRPr lang="lt-LT" dirty="0"/>
          </a:p>
          <a:p>
            <a:pPr marL="342900" indent="-342900">
              <a:buClr>
                <a:schemeClr val="accent2"/>
              </a:buClr>
              <a:buFont typeface="Arial" panose="020B0604020202020204" pitchFamily="34" charset="0"/>
              <a:buChar char="•"/>
            </a:pPr>
            <a:r>
              <a:rPr lang="lt-LT" dirty="0"/>
              <a:t>Besimokantieji bus mokomi rizikos kapitalo, "verslo angelų" investavimo pagrindų ir kaip šios sąvokos gali būti naudingos NVO.</a:t>
            </a:r>
            <a:endParaRPr lang="en-GB" dirty="0"/>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t>Mokymo</a:t>
            </a:r>
            <a:r>
              <a:rPr lang="en-US" dirty="0"/>
              <a:t> </a:t>
            </a:r>
            <a:r>
              <a:rPr lang="en-US" dirty="0" err="1"/>
              <a:t>ir</a:t>
            </a:r>
            <a:r>
              <a:rPr lang="en-US" dirty="0"/>
              <a:t> </a:t>
            </a:r>
            <a:r>
              <a:rPr lang="en-US" dirty="0" err="1"/>
              <a:t>mokymosi</a:t>
            </a:r>
            <a:r>
              <a:rPr lang="en-US" dirty="0"/>
              <a:t> </a:t>
            </a:r>
            <a:r>
              <a:rPr lang="en-US" dirty="0" err="1"/>
              <a:t>tikslai</a:t>
            </a:r>
            <a:endParaRPr lang="en-US" dirty="0"/>
          </a:p>
        </p:txBody>
      </p:sp>
    </p:spTree>
    <p:extLst>
      <p:ext uri="{BB962C8B-B14F-4D97-AF65-F5344CB8AC3E}">
        <p14:creationId xmlns:p14="http://schemas.microsoft.com/office/powerpoint/2010/main" val="42353706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0" lvl="0" indent="0">
              <a:defRPr/>
            </a:pPr>
            <a:r>
              <a:rPr lang="en-GB" b="1" dirty="0">
                <a:solidFill>
                  <a:schemeClr val="accent2"/>
                </a:solidFill>
              </a:rPr>
              <a:t>5. </a:t>
            </a:r>
            <a:r>
              <a:rPr lang="lt-LT" b="1" dirty="0">
                <a:solidFill>
                  <a:schemeClr val="accent2"/>
                </a:solidFill>
              </a:rPr>
              <a:t>Bendruomenė per aukojimą darbo vietoje</a:t>
            </a:r>
            <a:r>
              <a:rPr lang="en-GB" b="1" dirty="0">
                <a:solidFill>
                  <a:schemeClr val="accent2"/>
                </a:solidFill>
              </a:rPr>
              <a:t>:</a:t>
            </a:r>
          </a:p>
          <a:p>
            <a:pPr marL="0" marR="0" lvl="0" indent="0" algn="l" defTabSz="914400" rtl="0" eaLnBrk="1" fontAlgn="auto" latinLnBrk="0" hangingPunct="1">
              <a:lnSpc>
                <a:spcPct val="90000"/>
              </a:lnSpc>
              <a:spcBef>
                <a:spcPts val="1000"/>
              </a:spcBef>
              <a:spcAft>
                <a:spcPts val="0"/>
              </a:spcAft>
              <a:buClrTx/>
              <a:buSzTx/>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lvl="0" indent="-457200">
              <a:buClr>
                <a:schemeClr val="accent2"/>
              </a:buClr>
              <a:buFont typeface="Arial" panose="020B0604020202020204" pitchFamily="34" charset="0"/>
              <a:buChar char="•"/>
              <a:defRPr/>
            </a:pPr>
            <a:r>
              <a:rPr lang="lt-LT" dirty="0"/>
              <a:t>Darbuotojų įsitraukimo programos ir padidėjęs noras daryti įtaką skatina žmones ieškoti didesnio tikslo savo kasdienėje veikloje. </a:t>
            </a:r>
          </a:p>
          <a:p>
            <a:pPr marL="457200" lvl="0" indent="-457200">
              <a:buClr>
                <a:schemeClr val="accent2"/>
              </a:buClr>
              <a:buFont typeface="Arial" panose="020B0604020202020204" pitchFamily="34" charset="0"/>
              <a:buChar char="•"/>
              <a:defRPr/>
            </a:pPr>
            <a:endParaRPr lang="lt-LT" dirty="0"/>
          </a:p>
          <a:p>
            <a:pPr marL="457200" lvl="0" indent="-457200">
              <a:buClr>
                <a:schemeClr val="accent2"/>
              </a:buClr>
              <a:buFont typeface="Arial" panose="020B0604020202020204" pitchFamily="34" charset="0"/>
              <a:buChar char="•"/>
              <a:defRPr/>
            </a:pPr>
            <a:r>
              <a:rPr lang="lt-LT" dirty="0"/>
              <a:t>Ne pelno siekiančios organizacijos gali prisitaikyti prie šios situacijos ir perkelti savo misijas į darbo vietas, nes žinant, kad donorai apie naujus tikslus greičiausiai sužinos iš lūpų į lūpas savo artimoje aplinkoje.</a:t>
            </a:r>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Penkios lėšų rinkimo tendencijos, kurias reikia išnaudoti 2022 m.</a:t>
            </a:r>
            <a:endParaRPr lang="en-US" dirty="0"/>
          </a:p>
        </p:txBody>
      </p:sp>
    </p:spTree>
    <p:extLst>
      <p:ext uri="{BB962C8B-B14F-4D97-AF65-F5344CB8AC3E}">
        <p14:creationId xmlns:p14="http://schemas.microsoft.com/office/powerpoint/2010/main" val="31935770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a:t>
            </a:r>
            <a:r>
              <a:rPr lang="en-US" dirty="0" err="1"/>
              <a:t>Kol</a:t>
            </a:r>
            <a:r>
              <a:rPr lang="en-US" dirty="0"/>
              <a:t> </a:t>
            </a:r>
            <a:r>
              <a:rPr lang="en-US" dirty="0" err="1"/>
              <a:t>galite</a:t>
            </a:r>
            <a:r>
              <a:rPr lang="en-US" dirty="0"/>
              <a:t>, </a:t>
            </a:r>
            <a:r>
              <a:rPr lang="en-US" dirty="0" err="1"/>
              <a:t>darote</a:t>
            </a:r>
            <a:r>
              <a:rPr lang="en-US" dirty="0"/>
              <a:t> tai, </a:t>
            </a:r>
            <a:r>
              <a:rPr lang="en-US" dirty="0" err="1"/>
              <a:t>ką</a:t>
            </a:r>
            <a:r>
              <a:rPr lang="en-US" dirty="0"/>
              <a:t> </a:t>
            </a:r>
            <a:r>
              <a:rPr lang="en-US" dirty="0" err="1"/>
              <a:t>galite</a:t>
            </a:r>
            <a:r>
              <a:rPr lang="en-US" dirty="0"/>
              <a:t>, o kai </a:t>
            </a:r>
            <a:r>
              <a:rPr lang="en-US" dirty="0" err="1"/>
              <a:t>galiausiai</a:t>
            </a:r>
            <a:r>
              <a:rPr lang="en-US" dirty="0"/>
              <a:t> </a:t>
            </a:r>
            <a:r>
              <a:rPr lang="en-US" dirty="0" err="1"/>
              <a:t>nebegalite</a:t>
            </a:r>
            <a:r>
              <a:rPr lang="en-US" dirty="0"/>
              <a:t>, </a:t>
            </a:r>
            <a:r>
              <a:rPr lang="en-US" dirty="0" err="1"/>
              <a:t>darote</a:t>
            </a:r>
            <a:r>
              <a:rPr lang="en-US" dirty="0"/>
              <a:t> </a:t>
            </a:r>
            <a:r>
              <a:rPr lang="en-US" dirty="0" err="1"/>
              <a:t>kitą</a:t>
            </a:r>
            <a:r>
              <a:rPr lang="en-US" dirty="0"/>
              <a:t> </a:t>
            </a:r>
            <a:r>
              <a:rPr lang="en-US" dirty="0" err="1"/>
              <a:t>geriausią</a:t>
            </a:r>
            <a:r>
              <a:rPr lang="en-US" dirty="0"/>
              <a:t> </a:t>
            </a:r>
            <a:r>
              <a:rPr lang="en-US" dirty="0" err="1"/>
              <a:t>dalyką</a:t>
            </a:r>
            <a:r>
              <a:rPr lang="en-US" dirty="0"/>
              <a:t>. </a:t>
            </a:r>
            <a:r>
              <a:rPr lang="en-US" dirty="0" err="1"/>
              <a:t>Atsitraukiate</a:t>
            </a:r>
            <a:r>
              <a:rPr lang="en-US" dirty="0"/>
              <a:t>, bet </a:t>
            </a:r>
            <a:r>
              <a:rPr lang="en-US" dirty="0" err="1"/>
              <a:t>nepasiduodate</a:t>
            </a:r>
            <a:r>
              <a:rPr lang="en-US" dirty="0"/>
              <a:t>.”</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Chuck Yeager</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Person hiking on top of a mountain">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rotWithShape="1">
          <a:blip r:embed="rId2">
            <a:grayscl/>
          </a:blip>
          <a:srcRect l="26095" r="5379"/>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3394599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0" i="0" u="none" strike="noStrike" kern="1200" cap="none" spc="0" normalizeH="0" baseline="0" noProof="0" dirty="0">
                <a:ln>
                  <a:noFill/>
                </a:ln>
                <a:effectLst/>
                <a:uLnTx/>
                <a:uFillTx/>
                <a:latin typeface="Calibri" panose="020F0502020204030204"/>
                <a:ea typeface="+mn-ea"/>
                <a:cs typeface="+mn-cs"/>
              </a:rPr>
              <a:t> </a:t>
            </a:r>
            <a:r>
              <a:rPr kumimoji="0" lang="lt-LT" b="1" i="0" u="none" strike="noStrike" kern="1200" cap="none" spc="0" normalizeH="0" baseline="0" noProof="0" dirty="0">
                <a:ln>
                  <a:noFill/>
                </a:ln>
                <a:solidFill>
                  <a:schemeClr val="accent2"/>
                </a:solidFill>
                <a:effectLst/>
                <a:uLnTx/>
                <a:uFillTx/>
                <a:latin typeface="Calibri" panose="020F0502020204030204"/>
                <a:ea typeface="+mn-ea"/>
                <a:cs typeface="+mn-cs"/>
              </a:rPr>
              <a:t>Kodėl skaitmeninis lėšų rinkimas svarbus ne pelno siekiančioms organizacijoms</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a:t>
            </a:r>
          </a:p>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lt-LT" b="0" i="0" u="none" strike="noStrike" kern="1200" cap="none" spc="0" normalizeH="0" baseline="0" noProof="0" dirty="0">
                <a:ln>
                  <a:noFill/>
                </a:ln>
                <a:effectLst/>
                <a:uLnTx/>
                <a:uFillTx/>
                <a:latin typeface="Calibri" panose="020F0502020204030204"/>
                <a:ea typeface="+mn-ea"/>
                <a:cs typeface="+mn-cs"/>
              </a:rPr>
              <a:t>Skaitmeninis lėšų rinkimas leidžia jūsų ne pelno siekiančiai organizacijai išplėsti savo veiklą už geografinių ribų, užmegzti ryšius su naujais rėmėjais ir didinti informuotumą bei lėšas kampanijoms.</a:t>
            </a:r>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Skaitmeninis lėšų rinkimas: trumpasis kursas</a:t>
            </a:r>
            <a:endParaRPr lang="en-US" dirty="0"/>
          </a:p>
        </p:txBody>
      </p:sp>
    </p:spTree>
    <p:extLst>
      <p:ext uri="{BB962C8B-B14F-4D97-AF65-F5344CB8AC3E}">
        <p14:creationId xmlns:p14="http://schemas.microsoft.com/office/powerpoint/2010/main" val="18847529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0" i="0" u="none" strike="noStrike" kern="1200" cap="none" spc="0" normalizeH="0" baseline="0" noProof="0" dirty="0">
                <a:ln>
                  <a:noFill/>
                </a:ln>
                <a:effectLst/>
                <a:uLnTx/>
                <a:uFillTx/>
                <a:latin typeface="Calibri" panose="020F0502020204030204"/>
                <a:ea typeface="+mn-ea"/>
                <a:cs typeface="+mn-cs"/>
              </a:rPr>
              <a:t> </a:t>
            </a:r>
            <a:r>
              <a:rPr kumimoji="0" lang="lt-LT" b="1" i="0" u="none" strike="noStrike" kern="1200" cap="none" spc="0" normalizeH="0" baseline="0" noProof="0" dirty="0">
                <a:ln>
                  <a:noFill/>
                </a:ln>
                <a:solidFill>
                  <a:schemeClr val="accent2"/>
                </a:solidFill>
                <a:effectLst/>
                <a:uLnTx/>
                <a:uFillTx/>
                <a:latin typeface="Calibri" panose="020F0502020204030204"/>
                <a:ea typeface="+mn-ea"/>
                <a:cs typeface="+mn-cs"/>
              </a:rPr>
              <a:t>Kodėl skaitmeninis lėšų rinkimas svarbus ne pelno siekiančioms organizacijoms (tęsinys)?</a:t>
            </a:r>
          </a:p>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lt-LT" b="0" i="0" u="none" strike="noStrike" kern="1200" cap="none" spc="0" normalizeH="0" baseline="0" noProof="0" dirty="0">
                <a:ln>
                  <a:noFill/>
                </a:ln>
                <a:effectLst/>
                <a:uLnTx/>
                <a:uFillTx/>
                <a:latin typeface="Calibri" panose="020F0502020204030204"/>
                <a:ea typeface="+mn-ea"/>
                <a:cs typeface="+mn-cs"/>
              </a:rPr>
              <a:t>Žvelgiant iš rėmėjų perspektyvos, skaitmeninis lėšų rinkimas suteikia unikalių ir patogių būdų paremti jiems rūpimas labdaros misijas. Praėjo tie laikai, kai aukotojai savo aukas gali pristatyti tik grynaisiais pinigais arba čekiais!</a:t>
            </a:r>
            <a:endParaRPr lang="en-GB" dirty="0">
              <a:solidFill>
                <a:prstClr val="black"/>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b="1" i="0" u="none" strike="noStrike" kern="1200" cap="none" spc="0" normalizeH="0" baseline="0" noProof="0" dirty="0" err="1">
                <a:ln>
                  <a:noFill/>
                </a:ln>
                <a:solidFill>
                  <a:prstClr val="black"/>
                </a:solidFill>
                <a:effectLst/>
                <a:uLnTx/>
                <a:uFillTx/>
                <a:latin typeface="Calibri" panose="020F0502020204030204"/>
                <a:ea typeface="+mn-ea"/>
                <a:cs typeface="+mn-cs"/>
              </a:rPr>
              <a:t>Paskaitykite</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https://cornershopcreative.com/blog/digital-fundraising/#crashcourse</a:t>
            </a: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Skaitmeninis lėšų rinkimas: trumpasis kursas</a:t>
            </a:r>
            <a:endParaRPr lang="en-US" dirty="0"/>
          </a:p>
        </p:txBody>
      </p:sp>
    </p:spTree>
    <p:extLst>
      <p:ext uri="{BB962C8B-B14F-4D97-AF65-F5344CB8AC3E}">
        <p14:creationId xmlns:p14="http://schemas.microsoft.com/office/powerpoint/2010/main" val="39020515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0" i="0" u="none" strike="noStrike" kern="1200" cap="none" spc="0" normalizeH="0" baseline="0" noProof="0" dirty="0">
                <a:ln>
                  <a:noFill/>
                </a:ln>
                <a:effectLst/>
                <a:uLnTx/>
                <a:uFillTx/>
                <a:latin typeface="Calibri" panose="020F0502020204030204"/>
                <a:ea typeface="+mn-ea"/>
                <a:cs typeface="+mn-cs"/>
              </a:rPr>
              <a:t> </a:t>
            </a:r>
            <a:r>
              <a:rPr kumimoji="0" lang="lt-LT" b="1" i="0" u="none" strike="noStrike" kern="1200" cap="none" spc="0" normalizeH="0" baseline="0" noProof="0" dirty="0">
                <a:ln>
                  <a:noFill/>
                </a:ln>
                <a:solidFill>
                  <a:schemeClr val="accent2"/>
                </a:solidFill>
                <a:effectLst/>
                <a:uLnTx/>
                <a:uFillTx/>
                <a:latin typeface="Calibri" panose="020F0502020204030204"/>
                <a:ea typeface="+mn-ea"/>
                <a:cs typeface="+mn-cs"/>
              </a:rPr>
              <a:t>Skaitmeninės lėšų rinkimo tendencijos</a:t>
            </a: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lt-LT" b="0" i="0" u="sng" strike="noStrike" kern="1200" cap="none" spc="0" normalizeH="0" baseline="0" noProof="0" dirty="0">
                <a:ln>
                  <a:noFill/>
                </a:ln>
                <a:effectLst/>
                <a:uLnTx/>
                <a:uFillTx/>
                <a:latin typeface="Calibri" panose="020F0502020204030204"/>
                <a:ea typeface="+mn-ea"/>
                <a:cs typeface="+mn-cs"/>
              </a:rPr>
              <a:t>Socialinės žiniasklaidos reklama</a:t>
            </a:r>
            <a:r>
              <a:rPr kumimoji="0" lang="en-GB" b="0" i="0" u="sng" strike="noStrike" kern="1200" cap="none" spc="0" normalizeH="0" baseline="0" noProof="0" dirty="0">
                <a:ln>
                  <a:noFill/>
                </a:ln>
                <a:effectLst/>
                <a:uLnTx/>
                <a:uFillTx/>
                <a:latin typeface="Calibri" panose="020F0502020204030204"/>
                <a:ea typeface="+mn-ea"/>
                <a:cs typeface="+mn-cs"/>
              </a:rPr>
              <a:t>:</a:t>
            </a: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Skaitmeninis lėšų rinkimas: trumpasis kursas</a:t>
            </a:r>
            <a:endParaRPr lang="en-US" dirty="0"/>
          </a:p>
        </p:txBody>
      </p:sp>
      <p:graphicFrame>
        <p:nvGraphicFramePr>
          <p:cNvPr id="2" name="Diagram 1">
            <a:extLst>
              <a:ext uri="{FF2B5EF4-FFF2-40B4-BE49-F238E27FC236}">
                <a16:creationId xmlns:a16="http://schemas.microsoft.com/office/drawing/2014/main" id="{9F6868F5-7C2F-5388-B8CF-249F1F3F420D}"/>
              </a:ext>
            </a:extLst>
          </p:cNvPr>
          <p:cNvGraphicFramePr/>
          <p:nvPr>
            <p:extLst>
              <p:ext uri="{D42A27DB-BD31-4B8C-83A1-F6EECF244321}">
                <p14:modId xmlns:p14="http://schemas.microsoft.com/office/powerpoint/2010/main" val="665039989"/>
              </p:ext>
            </p:extLst>
          </p:nvPr>
        </p:nvGraphicFramePr>
        <p:xfrm>
          <a:off x="2032000" y="3510643"/>
          <a:ext cx="8128000" cy="20725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86202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0" i="0" u="none" strike="noStrike" kern="1200" cap="none" spc="0" normalizeH="0" baseline="0" noProof="0" dirty="0">
                <a:ln>
                  <a:noFill/>
                </a:ln>
                <a:effectLst/>
                <a:uLnTx/>
                <a:uFillTx/>
                <a:latin typeface="Calibri" panose="020F0502020204030204"/>
                <a:ea typeface="+mn-ea"/>
                <a:cs typeface="+mn-cs"/>
              </a:rPr>
              <a:t> </a:t>
            </a:r>
            <a:r>
              <a:rPr kumimoji="0" lang="lt-LT" b="1" i="0" u="none" strike="noStrike" kern="1200" cap="none" spc="0" normalizeH="0" baseline="0" noProof="0" dirty="0">
                <a:ln>
                  <a:noFill/>
                </a:ln>
                <a:solidFill>
                  <a:schemeClr val="accent2"/>
                </a:solidFill>
                <a:effectLst/>
                <a:uLnTx/>
                <a:uFillTx/>
                <a:latin typeface="Calibri" panose="020F0502020204030204"/>
                <a:ea typeface="+mn-ea"/>
                <a:cs typeface="+mn-cs"/>
              </a:rPr>
              <a:t>Skaitmeninės lėšų rinkimo tendencijos (tęsinys)</a:t>
            </a: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b="0" i="0" u="sng" strike="noStrike" kern="1200" cap="none" spc="0" normalizeH="0" baseline="0" noProof="0" dirty="0">
                <a:ln>
                  <a:noFill/>
                </a:ln>
                <a:effectLst/>
                <a:uLnTx/>
                <a:uFillTx/>
                <a:latin typeface="Calibri" panose="020F0502020204030204"/>
                <a:ea typeface="+mn-ea"/>
                <a:cs typeface="+mn-cs"/>
              </a:rPr>
              <a:t>Google Grants</a:t>
            </a: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kumimoji="0" lang="lt-LT" b="0" i="0" u="none" strike="noStrike" kern="1200" cap="none" spc="0" normalizeH="0" baseline="0" noProof="0" dirty="0">
                <a:ln>
                  <a:noFill/>
                </a:ln>
                <a:effectLst/>
                <a:uLnTx/>
                <a:uFillTx/>
                <a:latin typeface="Calibri" panose="020F0502020204030204"/>
                <a:ea typeface="+mn-ea"/>
                <a:cs typeface="+mn-cs"/>
              </a:rPr>
              <a:t>Kai atliekate paiešką Google, keli pirmieji pateikiami rezultatai yra išskirti kaip mokama reklama. </a:t>
            </a: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kumimoji="0" lang="lt-LT" b="0" i="0" u="none" strike="noStrike" kern="1200" cap="none" spc="0" normalizeH="0" baseline="0" noProof="0" dirty="0">
                <a:ln>
                  <a:noFill/>
                </a:ln>
                <a:effectLst/>
                <a:uLnTx/>
                <a:uFillTx/>
                <a:latin typeface="Calibri" panose="020F0502020204030204"/>
                <a:ea typeface="+mn-ea"/>
                <a:cs typeface="+mn-cs"/>
              </a:rPr>
              <a:t>Ir nors Google paprastai parduoda šį aukščiausios kokybės skelbimų plotą, ji yra pasirengusi skirti geriausią nekilnojamąjį turtą SERP (arba paieškos rezultatų puslapyje) ne pelno siekiančioms organizacijoms pagal savo labdaros programą, vadinamą „Google </a:t>
            </a:r>
            <a:r>
              <a:rPr kumimoji="0" lang="lt-LT" b="0" i="0" u="none" strike="noStrike" kern="1200" cap="none" spc="0" normalizeH="0" baseline="0" noProof="0" dirty="0" err="1">
                <a:ln>
                  <a:noFill/>
                </a:ln>
                <a:effectLst/>
                <a:uLnTx/>
                <a:uFillTx/>
                <a:latin typeface="Calibri" panose="020F0502020204030204"/>
                <a:ea typeface="+mn-ea"/>
                <a:cs typeface="+mn-cs"/>
              </a:rPr>
              <a:t>Grants</a:t>
            </a:r>
            <a:r>
              <a:rPr lang="lt-LT" dirty="0">
                <a:latin typeface="Calibri" panose="020F0502020204030204"/>
              </a:rPr>
              <a:t>“</a:t>
            </a:r>
            <a:r>
              <a:rPr kumimoji="0" lang="lt-LT" b="0" i="0" u="none" strike="noStrike" kern="1200" cap="none" spc="0" normalizeH="0" baseline="0" noProof="0" dirty="0">
                <a:ln>
                  <a:noFill/>
                </a:ln>
                <a:effectLst/>
                <a:uLnTx/>
                <a:uFillTx/>
                <a:latin typeface="Calibri" panose="020F0502020204030204"/>
                <a:ea typeface="+mn-ea"/>
                <a:cs typeface="+mn-cs"/>
              </a:rPr>
              <a:t>.</a:t>
            </a: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Skaitmeninis lėšų rinkimas: trumpasis kursas</a:t>
            </a:r>
            <a:endParaRPr lang="en-US" dirty="0"/>
          </a:p>
        </p:txBody>
      </p:sp>
    </p:spTree>
    <p:extLst>
      <p:ext uri="{BB962C8B-B14F-4D97-AF65-F5344CB8AC3E}">
        <p14:creationId xmlns:p14="http://schemas.microsoft.com/office/powerpoint/2010/main" val="32692571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0" i="0" u="none" strike="noStrike" kern="1200" cap="none" spc="0" normalizeH="0" baseline="0" noProof="0" dirty="0">
                <a:ln>
                  <a:noFill/>
                </a:ln>
                <a:effectLst/>
                <a:uLnTx/>
                <a:uFillTx/>
                <a:latin typeface="Calibri" panose="020F0502020204030204"/>
                <a:ea typeface="+mn-ea"/>
                <a:cs typeface="+mn-cs"/>
              </a:rPr>
              <a:t> </a:t>
            </a:r>
            <a:r>
              <a:rPr kumimoji="0" lang="lt-LT" b="1" i="0" u="none" strike="noStrike" kern="1200" cap="none" spc="0" normalizeH="0" baseline="0" noProof="0" dirty="0">
                <a:ln>
                  <a:noFill/>
                </a:ln>
                <a:solidFill>
                  <a:schemeClr val="accent2"/>
                </a:solidFill>
                <a:effectLst/>
                <a:uLnTx/>
                <a:uFillTx/>
                <a:latin typeface="Calibri" panose="020F0502020204030204"/>
                <a:ea typeface="+mn-ea"/>
                <a:cs typeface="+mn-cs"/>
              </a:rPr>
              <a:t> Skaitmeninės lėšų rinkimo tendencijos (tęsinys)</a:t>
            </a: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b="0" i="0" u="sng" strike="noStrike" kern="1200" cap="none" spc="0" normalizeH="0" baseline="0" noProof="0" dirty="0" err="1">
                <a:ln>
                  <a:noFill/>
                </a:ln>
                <a:effectLst/>
                <a:uLnTx/>
                <a:uFillTx/>
                <a:latin typeface="Calibri" panose="020F0502020204030204"/>
                <a:ea typeface="+mn-ea"/>
                <a:cs typeface="+mn-cs"/>
              </a:rPr>
              <a:t>Sutelktinis</a:t>
            </a:r>
            <a:r>
              <a:rPr kumimoji="0" lang="en-GB" b="0" i="0" u="sng" strike="noStrike" kern="1200" cap="none" spc="0" normalizeH="0" baseline="0" noProof="0" dirty="0">
                <a:ln>
                  <a:noFill/>
                </a:ln>
                <a:effectLst/>
                <a:uLnTx/>
                <a:uFillTx/>
                <a:latin typeface="Calibri" panose="020F0502020204030204"/>
                <a:ea typeface="+mn-ea"/>
                <a:cs typeface="+mn-cs"/>
              </a:rPr>
              <a:t> </a:t>
            </a:r>
            <a:r>
              <a:rPr kumimoji="0" lang="en-GB" b="0" i="0" u="sng" strike="noStrike" kern="1200" cap="none" spc="0" normalizeH="0" baseline="0" noProof="0" dirty="0" err="1">
                <a:ln>
                  <a:noFill/>
                </a:ln>
                <a:effectLst/>
                <a:uLnTx/>
                <a:uFillTx/>
                <a:latin typeface="Calibri" panose="020F0502020204030204"/>
                <a:ea typeface="+mn-ea"/>
                <a:cs typeface="+mn-cs"/>
              </a:rPr>
              <a:t>finansavimas</a:t>
            </a:r>
            <a:r>
              <a:rPr kumimoji="0" lang="en-GB" b="0" i="0" u="sng" strike="noStrike" kern="1200" cap="none" spc="0" normalizeH="0" baseline="0" noProof="0" dirty="0">
                <a:ln>
                  <a:noFill/>
                </a:ln>
                <a:effectLst/>
                <a:uLnTx/>
                <a:uFillTx/>
                <a:latin typeface="Calibri" panose="020F0502020204030204"/>
                <a:ea typeface="+mn-ea"/>
                <a:cs typeface="+mn-cs"/>
              </a:rPr>
              <a:t> ne </a:t>
            </a:r>
            <a:r>
              <a:rPr kumimoji="0" lang="en-GB" b="0" i="0" u="sng" strike="noStrike" kern="1200" cap="none" spc="0" normalizeH="0" baseline="0" noProof="0" dirty="0" err="1">
                <a:ln>
                  <a:noFill/>
                </a:ln>
                <a:effectLst/>
                <a:uLnTx/>
                <a:uFillTx/>
                <a:latin typeface="Calibri" panose="020F0502020204030204"/>
                <a:ea typeface="+mn-ea"/>
                <a:cs typeface="+mn-cs"/>
              </a:rPr>
              <a:t>pelno</a:t>
            </a:r>
            <a:r>
              <a:rPr kumimoji="0" lang="en-GB" b="0" i="0" u="sng" strike="noStrike" kern="1200" cap="none" spc="0" normalizeH="0" baseline="0" noProof="0" dirty="0">
                <a:ln>
                  <a:noFill/>
                </a:ln>
                <a:effectLst/>
                <a:uLnTx/>
                <a:uFillTx/>
                <a:latin typeface="Calibri" panose="020F0502020204030204"/>
                <a:ea typeface="+mn-ea"/>
                <a:cs typeface="+mn-cs"/>
              </a:rPr>
              <a:t> </a:t>
            </a:r>
            <a:r>
              <a:rPr kumimoji="0" lang="en-GB" b="0" i="0" u="sng" strike="noStrike" kern="1200" cap="none" spc="0" normalizeH="0" baseline="0" noProof="0" dirty="0" err="1">
                <a:ln>
                  <a:noFill/>
                </a:ln>
                <a:effectLst/>
                <a:uLnTx/>
                <a:uFillTx/>
                <a:latin typeface="Calibri" panose="020F0502020204030204"/>
                <a:ea typeface="+mn-ea"/>
                <a:cs typeface="+mn-cs"/>
              </a:rPr>
              <a:t>siekiančioms</a:t>
            </a:r>
            <a:r>
              <a:rPr kumimoji="0" lang="en-GB" b="0" i="0" u="sng" strike="noStrike" kern="1200" cap="none" spc="0" normalizeH="0" baseline="0" noProof="0" dirty="0">
                <a:ln>
                  <a:noFill/>
                </a:ln>
                <a:effectLst/>
                <a:uLnTx/>
                <a:uFillTx/>
                <a:latin typeface="Calibri" panose="020F0502020204030204"/>
                <a:ea typeface="+mn-ea"/>
                <a:cs typeface="+mn-cs"/>
              </a:rPr>
              <a:t> </a:t>
            </a:r>
            <a:r>
              <a:rPr kumimoji="0" lang="en-GB" b="0" i="0" u="sng" strike="noStrike" kern="1200" cap="none" spc="0" normalizeH="0" baseline="0" noProof="0" dirty="0" err="1">
                <a:ln>
                  <a:noFill/>
                </a:ln>
                <a:effectLst/>
                <a:uLnTx/>
                <a:uFillTx/>
                <a:latin typeface="Calibri" panose="020F0502020204030204"/>
                <a:ea typeface="+mn-ea"/>
                <a:cs typeface="+mn-cs"/>
              </a:rPr>
              <a:t>organizacijoms</a:t>
            </a:r>
            <a:endParaRPr kumimoji="0" lang="en-GB" b="0"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kumimoji="0" lang="lt-LT" b="0" i="0" u="none" strike="noStrike" kern="1200" cap="none" spc="0" normalizeH="0" baseline="0" noProof="0" dirty="0">
                <a:ln>
                  <a:noFill/>
                </a:ln>
                <a:effectLst/>
                <a:uLnTx/>
                <a:uFillTx/>
                <a:latin typeface="Calibri" panose="020F0502020204030204"/>
                <a:ea typeface="+mn-ea"/>
                <a:cs typeface="+mn-cs"/>
              </a:rPr>
              <a:t>Sutelktinio finansavimo kampanijose naudojama socialinės žiniasklaidos ir tarpusavio dalijimosi galia, kad būtų surinkta daug mažesnių aukų iš įvairių rėmėjų.</a:t>
            </a: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Skaitmeninis lėšų rinkimas: trumpasis kursas</a:t>
            </a:r>
            <a:endParaRPr lang="en-US" dirty="0"/>
          </a:p>
        </p:txBody>
      </p:sp>
    </p:spTree>
    <p:extLst>
      <p:ext uri="{BB962C8B-B14F-4D97-AF65-F5344CB8AC3E}">
        <p14:creationId xmlns:p14="http://schemas.microsoft.com/office/powerpoint/2010/main" val="24500166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0" i="0" u="none" strike="noStrike" kern="1200" cap="none" spc="0" normalizeH="0" baseline="0" noProof="0" dirty="0">
                <a:ln>
                  <a:noFill/>
                </a:ln>
                <a:effectLst/>
                <a:uLnTx/>
                <a:uFillTx/>
                <a:latin typeface="Calibri" panose="020F0502020204030204"/>
                <a:ea typeface="+mn-ea"/>
                <a:cs typeface="+mn-cs"/>
              </a:rPr>
              <a:t> </a:t>
            </a:r>
            <a:r>
              <a:rPr kumimoji="0" lang="lt-LT" b="1" i="0" u="none" strike="noStrike" kern="1200" cap="none" spc="0" normalizeH="0" baseline="0" noProof="0" dirty="0">
                <a:ln>
                  <a:noFill/>
                </a:ln>
                <a:solidFill>
                  <a:schemeClr val="accent2"/>
                </a:solidFill>
                <a:effectLst/>
                <a:uLnTx/>
                <a:uFillTx/>
                <a:latin typeface="Calibri" panose="020F0502020204030204"/>
                <a:ea typeface="+mn-ea"/>
                <a:cs typeface="+mn-cs"/>
              </a:rPr>
              <a:t> Skaitmeninės lėšų rinkimo tendencijos (tęsinys)</a:t>
            </a:r>
          </a:p>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b="0" i="0" u="sng" strike="noStrike" kern="1200" cap="none" spc="0" normalizeH="0" baseline="0" noProof="0" dirty="0" err="1">
                <a:ln>
                  <a:noFill/>
                </a:ln>
                <a:effectLst/>
                <a:uLnTx/>
                <a:uFillTx/>
                <a:latin typeface="Calibri" panose="020F0502020204030204"/>
                <a:ea typeface="+mn-ea"/>
                <a:cs typeface="+mn-cs"/>
              </a:rPr>
              <a:t>eCard</a:t>
            </a:r>
            <a:r>
              <a:rPr kumimoji="0" lang="en-GB" b="0" i="0" u="sng" strike="noStrike" kern="1200" cap="none" spc="0" normalizeH="0" baseline="0" noProof="0" dirty="0">
                <a:ln>
                  <a:noFill/>
                </a:ln>
                <a:effectLst/>
                <a:uLnTx/>
                <a:uFillTx/>
                <a:latin typeface="Calibri" panose="020F0502020204030204"/>
                <a:ea typeface="+mn-ea"/>
                <a:cs typeface="+mn-cs"/>
              </a:rPr>
              <a:t> </a:t>
            </a:r>
            <a:r>
              <a:rPr kumimoji="0" lang="en-GB" b="0" i="0" u="sng" strike="noStrike" kern="1200" cap="none" spc="0" normalizeH="0" baseline="0" noProof="0" dirty="0" err="1">
                <a:ln>
                  <a:noFill/>
                </a:ln>
                <a:effectLst/>
                <a:uLnTx/>
                <a:uFillTx/>
                <a:latin typeface="Calibri" panose="020F0502020204030204"/>
                <a:ea typeface="+mn-ea"/>
                <a:cs typeface="+mn-cs"/>
              </a:rPr>
              <a:t>kampanijos</a:t>
            </a:r>
            <a:endParaRPr kumimoji="0" lang="en-GB" b="0"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kumimoji="0" lang="lt-LT"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Pelno nesiekiančių organizacijų elektroninių kortelių kampanijos</a:t>
            </a:r>
            <a:r>
              <a:rPr kumimoji="0" lang="en-GB" b="0" i="0" u="none" strike="noStrike" kern="1200" cap="none" spc="0" normalizeH="0" baseline="0" noProof="0" dirty="0">
                <a:ln>
                  <a:noFill/>
                </a:ln>
                <a:effectLst/>
                <a:uLnTx/>
                <a:uFillTx/>
                <a:latin typeface="Calibri" panose="020F0502020204030204"/>
                <a:ea typeface="+mn-ea"/>
                <a:cs typeface="+mn-cs"/>
              </a:rPr>
              <a:t> </a:t>
            </a:r>
            <a:r>
              <a:rPr kumimoji="0" lang="lt-LT" b="0" i="0" u="none" strike="noStrike" kern="1200" cap="none" spc="0" normalizeH="0" baseline="0" noProof="0" dirty="0">
                <a:ln>
                  <a:noFill/>
                </a:ln>
                <a:effectLst/>
                <a:uLnTx/>
                <a:uFillTx/>
                <a:latin typeface="Calibri" panose="020F0502020204030204"/>
                <a:ea typeface="+mn-ea"/>
                <a:cs typeface="+mn-cs"/>
              </a:rPr>
              <a:t>tikslas - suteikti jūsų rėmėjams galimybę pasidalyti savo meile jūsų organizacijos veiklai su savo asmeniniais tinklais.</a:t>
            </a:r>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Skaitmeninis lėšų rinkimas: trumpasis kursas</a:t>
            </a:r>
            <a:endParaRPr lang="en-US" dirty="0"/>
          </a:p>
        </p:txBody>
      </p:sp>
    </p:spTree>
    <p:extLst>
      <p:ext uri="{BB962C8B-B14F-4D97-AF65-F5344CB8AC3E}">
        <p14:creationId xmlns:p14="http://schemas.microsoft.com/office/powerpoint/2010/main" val="17808311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0" i="0" u="none" strike="noStrike" kern="1200" cap="none" spc="0" normalizeH="0" baseline="0" noProof="0" dirty="0">
                <a:ln>
                  <a:noFill/>
                </a:ln>
                <a:effectLst/>
                <a:uLnTx/>
                <a:uFillTx/>
                <a:latin typeface="Calibri" panose="020F0502020204030204"/>
                <a:ea typeface="+mn-ea"/>
                <a:cs typeface="+mn-cs"/>
              </a:rPr>
              <a:t> </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Google Grants </a:t>
            </a:r>
            <a:r>
              <a:rPr kumimoji="0" lang="en-GB" b="1" i="0" u="none" strike="noStrike" kern="1200" cap="none" spc="0" normalizeH="0" baseline="0" noProof="0" dirty="0" err="1">
                <a:ln>
                  <a:noFill/>
                </a:ln>
                <a:solidFill>
                  <a:schemeClr val="accent2"/>
                </a:solidFill>
                <a:effectLst/>
                <a:uLnTx/>
                <a:uFillTx/>
                <a:latin typeface="Calibri" panose="020F0502020204030204"/>
                <a:ea typeface="+mn-ea"/>
                <a:cs typeface="+mn-cs"/>
              </a:rPr>
              <a:t>pavyzdys</a:t>
            </a: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Skaitmeninis lėšų rinkimas: trumpasis kursas</a:t>
            </a:r>
            <a:endParaRPr lang="en-US" dirty="0"/>
          </a:p>
        </p:txBody>
      </p:sp>
      <p:pic>
        <p:nvPicPr>
          <p:cNvPr id="6" name="Picture 5">
            <a:extLst>
              <a:ext uri="{FF2B5EF4-FFF2-40B4-BE49-F238E27FC236}">
                <a16:creationId xmlns:a16="http://schemas.microsoft.com/office/drawing/2014/main" id="{71A91353-5D70-CA5C-0DAA-4D4C86BE210F}"/>
              </a:ext>
            </a:extLst>
          </p:cNvPr>
          <p:cNvPicPr/>
          <p:nvPr/>
        </p:nvPicPr>
        <p:blipFill rotWithShape="1">
          <a:blip r:embed="rId5"/>
          <a:srcRect l="4184" t="6437" r="3949" b="7120"/>
          <a:stretch/>
        </p:blipFill>
        <p:spPr>
          <a:xfrm>
            <a:off x="798381" y="2334985"/>
            <a:ext cx="10123714" cy="3380015"/>
          </a:xfrm>
          <a:prstGeom prst="rect">
            <a:avLst/>
          </a:prstGeom>
        </p:spPr>
      </p:pic>
    </p:spTree>
    <p:extLst>
      <p:ext uri="{BB962C8B-B14F-4D97-AF65-F5344CB8AC3E}">
        <p14:creationId xmlns:p14="http://schemas.microsoft.com/office/powerpoint/2010/main" val="34847350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0" i="0" u="none" strike="noStrike" kern="1200" cap="none" spc="0" normalizeH="0" baseline="0" noProof="0" dirty="0">
                <a:ln>
                  <a:noFill/>
                </a:ln>
                <a:effectLst/>
                <a:uLnTx/>
                <a:uFillTx/>
                <a:latin typeface="Calibri" panose="020F0502020204030204"/>
                <a:ea typeface="+mn-ea"/>
                <a:cs typeface="+mn-cs"/>
              </a:rPr>
              <a:t> </a:t>
            </a:r>
            <a:r>
              <a:rPr kumimoji="0" lang="lt-LT" b="1" i="0" u="none" strike="noStrike" kern="1200" cap="none" spc="0" normalizeH="0" baseline="0" noProof="0" dirty="0">
                <a:ln>
                  <a:noFill/>
                </a:ln>
                <a:solidFill>
                  <a:schemeClr val="accent2"/>
                </a:solidFill>
                <a:effectLst/>
                <a:uLnTx/>
                <a:uFillTx/>
                <a:latin typeface="Calibri" panose="020F0502020204030204"/>
                <a:ea typeface="+mn-ea"/>
                <a:cs typeface="+mn-cs"/>
              </a:rPr>
              <a:t> Skaitmeninio lėšų rinkimo idėjos</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a:t>
            </a:r>
          </a:p>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endParaRPr lang="en-GB" b="1" dirty="0">
              <a:solidFill>
                <a:schemeClr val="accent2"/>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i="0" u="sng" strike="noStrike" kern="1200" cap="none" spc="0" normalizeH="0" baseline="0" noProof="0" dirty="0" err="1">
                <a:ln>
                  <a:noFill/>
                </a:ln>
                <a:effectLst/>
                <a:uLnTx/>
                <a:uFillTx/>
                <a:latin typeface="Calibri" panose="020F0502020204030204"/>
                <a:ea typeface="+mn-ea"/>
                <a:cs typeface="+mn-cs"/>
              </a:rPr>
              <a:t>Atnaujinkite</a:t>
            </a:r>
            <a:r>
              <a:rPr kumimoji="0" lang="en-GB" i="0" u="sng" strike="noStrike" kern="1200" cap="none" spc="0" normalizeH="0" baseline="0" noProof="0" dirty="0">
                <a:ln>
                  <a:noFill/>
                </a:ln>
                <a:effectLst/>
                <a:uLnTx/>
                <a:uFillTx/>
                <a:latin typeface="Calibri" panose="020F0502020204030204"/>
                <a:ea typeface="+mn-ea"/>
                <a:cs typeface="+mn-cs"/>
              </a:rPr>
              <a:t> </a:t>
            </a:r>
            <a:r>
              <a:rPr kumimoji="0" lang="en-GB" i="0" u="sng" strike="noStrike" kern="1200" cap="none" spc="0" normalizeH="0" baseline="0" noProof="0" dirty="0" err="1">
                <a:ln>
                  <a:noFill/>
                </a:ln>
                <a:effectLst/>
                <a:uLnTx/>
                <a:uFillTx/>
                <a:latin typeface="Calibri" panose="020F0502020204030204"/>
                <a:ea typeface="+mn-ea"/>
                <a:cs typeface="+mn-cs"/>
              </a:rPr>
              <a:t>savo</a:t>
            </a:r>
            <a:r>
              <a:rPr kumimoji="0" lang="en-GB" i="0" u="sng" strike="noStrike" kern="1200" cap="none" spc="0" normalizeH="0" baseline="0" noProof="0" dirty="0">
                <a:ln>
                  <a:noFill/>
                </a:ln>
                <a:effectLst/>
                <a:uLnTx/>
                <a:uFillTx/>
                <a:latin typeface="Calibri" panose="020F0502020204030204"/>
                <a:ea typeface="+mn-ea"/>
                <a:cs typeface="+mn-cs"/>
              </a:rPr>
              <a:t> </a:t>
            </a:r>
            <a:r>
              <a:rPr kumimoji="0" lang="en-GB" i="0" u="sng" strike="noStrike" kern="1200" cap="none" spc="0" normalizeH="0" baseline="0" noProof="0" dirty="0" err="1">
                <a:ln>
                  <a:noFill/>
                </a:ln>
                <a:effectLst/>
                <a:uLnTx/>
                <a:uFillTx/>
                <a:latin typeface="Calibri" panose="020F0502020204030204"/>
                <a:ea typeface="+mn-ea"/>
                <a:cs typeface="+mn-cs"/>
              </a:rPr>
              <a:t>svetainę</a:t>
            </a: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n-GB" dirty="0" err="1">
                <a:latin typeface="Calibri" panose="020F0502020204030204"/>
              </a:rPr>
              <a:t>Nuolat</a:t>
            </a:r>
            <a:r>
              <a:rPr lang="en-GB" dirty="0">
                <a:latin typeface="Calibri" panose="020F0502020204030204"/>
              </a:rPr>
              <a:t> </a:t>
            </a:r>
            <a:r>
              <a:rPr lang="en-GB" dirty="0" err="1">
                <a:latin typeface="Calibri" panose="020F0502020204030204"/>
              </a:rPr>
              <a:t>atnaujinamas</a:t>
            </a:r>
            <a:r>
              <a:rPr lang="en-GB" dirty="0">
                <a:latin typeface="Calibri" panose="020F0502020204030204"/>
              </a:rPr>
              <a:t> </a:t>
            </a:r>
            <a:r>
              <a:rPr lang="en-GB" dirty="0" err="1">
                <a:latin typeface="Calibri" panose="020F0502020204030204"/>
              </a:rPr>
              <a:t>tinklaraštis</a:t>
            </a: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n-GB" dirty="0" err="1">
                <a:latin typeface="Calibri" panose="020F0502020204030204"/>
              </a:rPr>
              <a:t>Patogi</a:t>
            </a:r>
            <a:r>
              <a:rPr lang="en-GB" dirty="0">
                <a:latin typeface="Calibri" panose="020F0502020204030204"/>
              </a:rPr>
              <a:t> </a:t>
            </a:r>
            <a:r>
              <a:rPr lang="en-GB" dirty="0" err="1">
                <a:latin typeface="Calibri" panose="020F0502020204030204"/>
              </a:rPr>
              <a:t>navigacijos</a:t>
            </a:r>
            <a:r>
              <a:rPr lang="en-GB" dirty="0">
                <a:latin typeface="Calibri" panose="020F0502020204030204"/>
              </a:rPr>
              <a:t> </a:t>
            </a:r>
            <a:r>
              <a:rPr lang="en-GB" dirty="0" err="1">
                <a:latin typeface="Calibri" panose="020F0502020204030204"/>
              </a:rPr>
              <a:t>struktūra</a:t>
            </a: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n-GB" dirty="0" err="1">
                <a:latin typeface="Calibri" panose="020F0502020204030204"/>
              </a:rPr>
              <a:t>Vizualiai</a:t>
            </a:r>
            <a:r>
              <a:rPr lang="en-GB" dirty="0">
                <a:latin typeface="Calibri" panose="020F0502020204030204"/>
              </a:rPr>
              <a:t> </a:t>
            </a:r>
            <a:r>
              <a:rPr lang="en-GB" dirty="0" err="1">
                <a:latin typeface="Calibri" panose="020F0502020204030204"/>
              </a:rPr>
              <a:t>malonus</a:t>
            </a:r>
            <a:r>
              <a:rPr lang="en-GB" dirty="0">
                <a:latin typeface="Calibri" panose="020F0502020204030204"/>
              </a:rPr>
              <a:t> </a:t>
            </a:r>
            <a:r>
              <a:rPr lang="en-GB" dirty="0" err="1">
                <a:latin typeface="Calibri" panose="020F0502020204030204"/>
              </a:rPr>
              <a:t>dizainas</a:t>
            </a:r>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Skaitmeninis lėšų rinkimas: trumpasis kursas</a:t>
            </a:r>
            <a:endParaRPr lang="en-US" dirty="0"/>
          </a:p>
        </p:txBody>
      </p:sp>
    </p:spTree>
    <p:extLst>
      <p:ext uri="{BB962C8B-B14F-4D97-AF65-F5344CB8AC3E}">
        <p14:creationId xmlns:p14="http://schemas.microsoft.com/office/powerpoint/2010/main" val="3876071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87175"/>
            <a:ext cx="10595237" cy="3995028"/>
          </a:xfrm>
        </p:spPr>
        <p:txBody>
          <a:bodyPr/>
          <a:lstStyle/>
          <a:p>
            <a:pPr marL="342900" indent="-342900">
              <a:buBlip>
                <a:blip r:embed="rId2"/>
              </a:buBlip>
            </a:pPr>
            <a:r>
              <a:rPr lang="en-GB" b="1" dirty="0" err="1">
                <a:solidFill>
                  <a:schemeClr val="accent2"/>
                </a:solidFill>
              </a:rPr>
              <a:t>Mokymosi</a:t>
            </a:r>
            <a:r>
              <a:rPr lang="en-GB" b="1" dirty="0">
                <a:solidFill>
                  <a:schemeClr val="accent2"/>
                </a:solidFill>
              </a:rPr>
              <a:t> </a:t>
            </a:r>
            <a:r>
              <a:rPr lang="en-GB" b="1" dirty="0" err="1">
                <a:solidFill>
                  <a:schemeClr val="accent2"/>
                </a:solidFill>
              </a:rPr>
              <a:t>tikslai</a:t>
            </a:r>
            <a:r>
              <a:rPr lang="en-GB" b="1" dirty="0">
                <a:solidFill>
                  <a:schemeClr val="accent2"/>
                </a:solidFill>
              </a:rPr>
              <a:t>:</a:t>
            </a:r>
          </a:p>
          <a:p>
            <a:pPr marL="342900" indent="-342900">
              <a:buBlip>
                <a:blip r:embed="rId2"/>
              </a:buBlip>
            </a:pPr>
            <a:endParaRPr lang="en-GB" b="1" dirty="0">
              <a:solidFill>
                <a:schemeClr val="accent2"/>
              </a:solidFill>
            </a:endParaRPr>
          </a:p>
          <a:p>
            <a:pPr marL="342900" indent="-342900">
              <a:buClr>
                <a:schemeClr val="accent2"/>
              </a:buClr>
              <a:buFont typeface="Arial" panose="020B0604020202020204" pitchFamily="34" charset="0"/>
              <a:buChar char="•"/>
            </a:pPr>
            <a:r>
              <a:rPr lang="lt-LT" dirty="0"/>
              <a:t>Besimokantieji gebės apibūdinti skirtumą tarp finansinio plano ir finansinės strategijos.</a:t>
            </a:r>
          </a:p>
          <a:p>
            <a:pPr marL="342900" indent="-342900">
              <a:buClr>
                <a:schemeClr val="accent2"/>
              </a:buClr>
              <a:buFont typeface="Arial" panose="020B0604020202020204" pitchFamily="34" charset="0"/>
              <a:buChar char="•"/>
            </a:pPr>
            <a:endParaRPr lang="lt-LT" dirty="0"/>
          </a:p>
          <a:p>
            <a:pPr marL="342900" indent="-342900">
              <a:buClr>
                <a:schemeClr val="accent2"/>
              </a:buClr>
              <a:buFont typeface="Arial" panose="020B0604020202020204" pitchFamily="34" charset="0"/>
              <a:buChar char="•"/>
            </a:pPr>
            <a:r>
              <a:rPr lang="lt-LT" dirty="0"/>
              <a:t>Mokiniai žinos pagrindines sąvokas, kuriomis reikia vadovautis investuojant.</a:t>
            </a:r>
          </a:p>
          <a:p>
            <a:pPr marL="342900" indent="-342900">
              <a:buClr>
                <a:schemeClr val="accent2"/>
              </a:buClr>
              <a:buFont typeface="Arial" panose="020B0604020202020204" pitchFamily="34" charset="0"/>
              <a:buChar char="•"/>
            </a:pPr>
            <a:endParaRPr lang="lt-LT" dirty="0"/>
          </a:p>
          <a:p>
            <a:pPr marL="342900" indent="-342900">
              <a:buClr>
                <a:schemeClr val="accent2"/>
              </a:buClr>
              <a:buFont typeface="Arial" panose="020B0604020202020204" pitchFamily="34" charset="0"/>
              <a:buChar char="•"/>
            </a:pPr>
            <a:r>
              <a:rPr lang="lt-LT" dirty="0"/>
              <a:t>Besimokantieji gebės kalbėti apie investicijų į skaitmenines priemones ir galimybes vertę.</a:t>
            </a:r>
            <a:endParaRPr lang="en-GB" b="1" dirty="0">
              <a:solidFill>
                <a:schemeClr val="accent2"/>
              </a:solidFill>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t>Mokymo</a:t>
            </a:r>
            <a:r>
              <a:rPr lang="en-US" dirty="0"/>
              <a:t> </a:t>
            </a:r>
            <a:r>
              <a:rPr lang="en-US" dirty="0" err="1"/>
              <a:t>ir</a:t>
            </a:r>
            <a:r>
              <a:rPr lang="en-US" dirty="0"/>
              <a:t> </a:t>
            </a:r>
            <a:r>
              <a:rPr lang="en-US" dirty="0" err="1"/>
              <a:t>mokymosi</a:t>
            </a:r>
            <a:r>
              <a:rPr lang="en-US" dirty="0"/>
              <a:t> </a:t>
            </a:r>
            <a:r>
              <a:rPr lang="en-US" dirty="0" err="1"/>
              <a:t>tikslai</a:t>
            </a:r>
            <a:endParaRPr lang="en-US" dirty="0"/>
          </a:p>
        </p:txBody>
      </p:sp>
    </p:spTree>
    <p:extLst>
      <p:ext uri="{BB962C8B-B14F-4D97-AF65-F5344CB8AC3E}">
        <p14:creationId xmlns:p14="http://schemas.microsoft.com/office/powerpoint/2010/main" val="28295777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0" i="0" u="none" strike="noStrike" kern="1200" cap="none" spc="0" normalizeH="0" baseline="0" noProof="0" dirty="0">
                <a:ln>
                  <a:noFill/>
                </a:ln>
                <a:effectLst/>
                <a:uLnTx/>
                <a:uFillTx/>
                <a:latin typeface="Calibri" panose="020F0502020204030204"/>
                <a:ea typeface="+mn-ea"/>
                <a:cs typeface="+mn-cs"/>
              </a:rPr>
              <a:t> </a:t>
            </a:r>
            <a:r>
              <a:rPr kumimoji="0" lang="lt-LT" b="1" i="0" u="none" strike="noStrike" kern="1200" cap="none" spc="0" normalizeH="0" baseline="0" noProof="0" dirty="0">
                <a:ln>
                  <a:noFill/>
                </a:ln>
                <a:solidFill>
                  <a:schemeClr val="accent2"/>
                </a:solidFill>
                <a:effectLst/>
                <a:uLnTx/>
                <a:uFillTx/>
                <a:latin typeface="Calibri" panose="020F0502020204030204"/>
                <a:ea typeface="+mn-ea"/>
                <a:cs typeface="+mn-cs"/>
              </a:rPr>
              <a:t> Skaitmeninio lėšų rinkimo idėjos (tęsinys)</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a:t>
            </a:r>
          </a:p>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endParaRPr lang="en-GB" b="1" dirty="0">
              <a:solidFill>
                <a:schemeClr val="accent2"/>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i="0" u="sng" strike="noStrike" kern="1200" cap="none" spc="0" normalizeH="0" baseline="0" noProof="0" dirty="0" err="1">
                <a:ln>
                  <a:noFill/>
                </a:ln>
                <a:effectLst/>
                <a:uLnTx/>
                <a:uFillTx/>
                <a:latin typeface="Calibri" panose="020F0502020204030204"/>
                <a:ea typeface="+mn-ea"/>
                <a:cs typeface="+mn-cs"/>
              </a:rPr>
              <a:t>Sukurkite</a:t>
            </a:r>
            <a:r>
              <a:rPr kumimoji="0" lang="en-GB" i="0" u="sng" strike="noStrike" kern="1200" cap="none" spc="0" normalizeH="0" baseline="0" noProof="0" dirty="0">
                <a:ln>
                  <a:noFill/>
                </a:ln>
                <a:effectLst/>
                <a:uLnTx/>
                <a:uFillTx/>
                <a:latin typeface="Calibri" panose="020F0502020204030204"/>
                <a:ea typeface="+mn-ea"/>
                <a:cs typeface="+mn-cs"/>
              </a:rPr>
              <a:t> </a:t>
            </a:r>
            <a:r>
              <a:rPr kumimoji="0" lang="en-GB" i="0" u="sng" strike="noStrike" kern="1200" cap="none" spc="0" normalizeH="0" baseline="0" noProof="0" dirty="0" err="1">
                <a:ln>
                  <a:noFill/>
                </a:ln>
                <a:effectLst/>
                <a:uLnTx/>
                <a:uFillTx/>
                <a:latin typeface="Calibri" panose="020F0502020204030204"/>
                <a:ea typeface="+mn-ea"/>
                <a:cs typeface="+mn-cs"/>
              </a:rPr>
              <a:t>grotažymę</a:t>
            </a: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n-GB" dirty="0" err="1">
                <a:latin typeface="Calibri" panose="020F0502020204030204"/>
              </a:rPr>
              <a:t>Unikalus</a:t>
            </a:r>
            <a:r>
              <a:rPr lang="en-GB" dirty="0">
                <a:latin typeface="Calibri" panose="020F0502020204030204"/>
              </a:rPr>
              <a:t> </a:t>
            </a: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n-GB" dirty="0" err="1">
                <a:latin typeface="Calibri" panose="020F0502020204030204"/>
              </a:rPr>
              <a:t>Įsimintinas</a:t>
            </a: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n-GB" dirty="0" err="1">
                <a:latin typeface="Calibri" panose="020F0502020204030204"/>
              </a:rPr>
              <a:t>Patogus</a:t>
            </a:r>
            <a:r>
              <a:rPr lang="en-GB" dirty="0">
                <a:latin typeface="Calibri" panose="020F0502020204030204"/>
              </a:rPr>
              <a:t> </a:t>
            </a:r>
            <a:r>
              <a:rPr lang="en-GB" dirty="0" err="1">
                <a:latin typeface="Calibri" panose="020F0502020204030204"/>
              </a:rPr>
              <a:t>naudojimas</a:t>
            </a: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Skaitmeninis lėšų rinkimas: trumpasis kursas</a:t>
            </a:r>
            <a:endParaRPr lang="en-US" dirty="0"/>
          </a:p>
        </p:txBody>
      </p:sp>
    </p:spTree>
    <p:extLst>
      <p:ext uri="{BB962C8B-B14F-4D97-AF65-F5344CB8AC3E}">
        <p14:creationId xmlns:p14="http://schemas.microsoft.com/office/powerpoint/2010/main" val="29515014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0" i="0" u="none" strike="noStrike" kern="1200" cap="none" spc="0" normalizeH="0" baseline="0" noProof="0" dirty="0">
                <a:ln>
                  <a:noFill/>
                </a:ln>
                <a:effectLst/>
                <a:uLnTx/>
                <a:uFillTx/>
                <a:latin typeface="Calibri" panose="020F0502020204030204"/>
                <a:ea typeface="+mn-ea"/>
                <a:cs typeface="+mn-cs"/>
              </a:rPr>
              <a:t> </a:t>
            </a:r>
            <a:r>
              <a:rPr kumimoji="0" lang="lt-LT" b="1" i="0" u="none" strike="noStrike" kern="1200" cap="none" spc="0" normalizeH="0" baseline="0" noProof="0" dirty="0">
                <a:ln>
                  <a:noFill/>
                </a:ln>
                <a:solidFill>
                  <a:schemeClr val="accent2"/>
                </a:solidFill>
                <a:effectLst/>
                <a:uLnTx/>
                <a:uFillTx/>
                <a:latin typeface="Calibri" panose="020F0502020204030204"/>
                <a:ea typeface="+mn-ea"/>
                <a:cs typeface="+mn-cs"/>
              </a:rPr>
              <a:t> Skaitmeninio lėšų rinkimo idėjos (tęsinys)</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a:t>
            </a:r>
          </a:p>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endParaRPr lang="en-GB" b="1" dirty="0">
              <a:solidFill>
                <a:schemeClr val="accent2"/>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i="0" u="sng" strike="noStrike" kern="1200" cap="none" spc="0" normalizeH="0" baseline="0" noProof="0" dirty="0" err="1">
                <a:ln>
                  <a:noFill/>
                </a:ln>
                <a:effectLst/>
                <a:uLnTx/>
                <a:uFillTx/>
                <a:latin typeface="Calibri" panose="020F0502020204030204"/>
                <a:ea typeface="+mn-ea"/>
                <a:cs typeface="+mn-cs"/>
              </a:rPr>
              <a:t>Kurkite</a:t>
            </a:r>
            <a:r>
              <a:rPr kumimoji="0" lang="en-GB" i="0" u="sng" strike="noStrike" kern="1200" cap="none" spc="0" normalizeH="0" baseline="0" noProof="0" dirty="0">
                <a:ln>
                  <a:noFill/>
                </a:ln>
                <a:effectLst/>
                <a:uLnTx/>
                <a:uFillTx/>
                <a:latin typeface="Calibri" panose="020F0502020204030204"/>
                <a:ea typeface="+mn-ea"/>
                <a:cs typeface="+mn-cs"/>
              </a:rPr>
              <a:t> </a:t>
            </a:r>
            <a:r>
              <a:rPr kumimoji="0" lang="en-GB" i="0" u="sng" strike="noStrike" kern="1200" cap="none" spc="0" normalizeH="0" baseline="0" noProof="0" dirty="0" err="1">
                <a:ln>
                  <a:noFill/>
                </a:ln>
                <a:effectLst/>
                <a:uLnTx/>
                <a:uFillTx/>
                <a:latin typeface="Calibri" panose="020F0502020204030204"/>
                <a:ea typeface="+mn-ea"/>
                <a:cs typeface="+mn-cs"/>
              </a:rPr>
              <a:t>vaizdo</a:t>
            </a:r>
            <a:r>
              <a:rPr kumimoji="0" lang="en-GB" i="0" u="sng" strike="noStrike" kern="1200" cap="none" spc="0" normalizeH="0" baseline="0" noProof="0" dirty="0">
                <a:ln>
                  <a:noFill/>
                </a:ln>
                <a:effectLst/>
                <a:uLnTx/>
                <a:uFillTx/>
                <a:latin typeface="Calibri" panose="020F0502020204030204"/>
                <a:ea typeface="+mn-ea"/>
                <a:cs typeface="+mn-cs"/>
              </a:rPr>
              <a:t> </a:t>
            </a:r>
            <a:r>
              <a:rPr kumimoji="0" lang="en-GB" i="0" u="sng" strike="noStrike" kern="1200" cap="none" spc="0" normalizeH="0" baseline="0" noProof="0" dirty="0" err="1">
                <a:ln>
                  <a:noFill/>
                </a:ln>
                <a:effectLst/>
                <a:uLnTx/>
                <a:uFillTx/>
                <a:latin typeface="Calibri" panose="020F0502020204030204"/>
                <a:ea typeface="+mn-ea"/>
                <a:cs typeface="+mn-cs"/>
              </a:rPr>
              <a:t>įrašus</a:t>
            </a:r>
            <a:r>
              <a:rPr kumimoji="0" lang="en-GB" i="0" u="sng" strike="noStrike" kern="1200" cap="none" spc="0" normalizeH="0" baseline="0" noProof="0" dirty="0">
                <a:ln>
                  <a:noFill/>
                </a:ln>
                <a:effectLst/>
                <a:uLnTx/>
                <a:uFillTx/>
                <a:latin typeface="Calibri" panose="020F0502020204030204"/>
                <a:ea typeface="+mn-ea"/>
                <a:cs typeface="+mn-cs"/>
              </a:rPr>
              <a:t> </a:t>
            </a:r>
            <a:r>
              <a:rPr kumimoji="0" lang="en-GB" i="0" u="sng" strike="noStrike" kern="1200" cap="none" spc="0" normalizeH="0" baseline="0" noProof="0" dirty="0" err="1">
                <a:ln>
                  <a:noFill/>
                </a:ln>
                <a:effectLst/>
                <a:uLnTx/>
                <a:uFillTx/>
                <a:latin typeface="Calibri" panose="020F0502020204030204"/>
                <a:ea typeface="+mn-ea"/>
                <a:cs typeface="+mn-cs"/>
              </a:rPr>
              <a:t>ir</a:t>
            </a:r>
            <a:r>
              <a:rPr kumimoji="0" lang="en-GB" i="0" u="sng" strike="noStrike" kern="1200" cap="none" spc="0" normalizeH="0" baseline="0" noProof="0" dirty="0">
                <a:ln>
                  <a:noFill/>
                </a:ln>
                <a:effectLst/>
                <a:uLnTx/>
                <a:uFillTx/>
                <a:latin typeface="Calibri" panose="020F0502020204030204"/>
                <a:ea typeface="+mn-ea"/>
                <a:cs typeface="+mn-cs"/>
              </a:rPr>
              <a:t> </a:t>
            </a:r>
            <a:r>
              <a:rPr kumimoji="0" lang="en-GB" i="0" u="sng" strike="noStrike" kern="1200" cap="none" spc="0" normalizeH="0" baseline="0" noProof="0" dirty="0" err="1">
                <a:ln>
                  <a:noFill/>
                </a:ln>
                <a:effectLst/>
                <a:uLnTx/>
                <a:uFillTx/>
                <a:latin typeface="Calibri" panose="020F0502020204030204"/>
                <a:ea typeface="+mn-ea"/>
                <a:cs typeface="+mn-cs"/>
              </a:rPr>
              <a:t>kitą</a:t>
            </a:r>
            <a:r>
              <a:rPr kumimoji="0" lang="en-GB" i="0" u="sng" strike="noStrike" kern="1200" cap="none" spc="0" normalizeH="0" baseline="0" noProof="0" dirty="0">
                <a:ln>
                  <a:noFill/>
                </a:ln>
                <a:effectLst/>
                <a:uLnTx/>
                <a:uFillTx/>
                <a:latin typeface="Calibri" panose="020F0502020204030204"/>
                <a:ea typeface="+mn-ea"/>
                <a:cs typeface="+mn-cs"/>
              </a:rPr>
              <a:t> </a:t>
            </a:r>
            <a:r>
              <a:rPr kumimoji="0" lang="en-GB" i="0" u="sng" strike="noStrike" kern="1200" cap="none" spc="0" normalizeH="0" baseline="0" noProof="0" dirty="0" err="1">
                <a:ln>
                  <a:noFill/>
                </a:ln>
                <a:effectLst/>
                <a:uLnTx/>
                <a:uFillTx/>
                <a:latin typeface="Calibri" panose="020F0502020204030204"/>
                <a:ea typeface="+mn-ea"/>
                <a:cs typeface="+mn-cs"/>
              </a:rPr>
              <a:t>įtraukiantį</a:t>
            </a:r>
            <a:r>
              <a:rPr kumimoji="0" lang="en-GB" i="0" u="sng" strike="noStrike" kern="1200" cap="none" spc="0" normalizeH="0" baseline="0" noProof="0" dirty="0">
                <a:ln>
                  <a:noFill/>
                </a:ln>
                <a:effectLst/>
                <a:uLnTx/>
                <a:uFillTx/>
                <a:latin typeface="Calibri" panose="020F0502020204030204"/>
                <a:ea typeface="+mn-ea"/>
                <a:cs typeface="+mn-cs"/>
              </a:rPr>
              <a:t> </a:t>
            </a:r>
            <a:r>
              <a:rPr kumimoji="0" lang="en-GB" i="0" u="sng" strike="noStrike" kern="1200" cap="none" spc="0" normalizeH="0" baseline="0" noProof="0" dirty="0" err="1">
                <a:ln>
                  <a:noFill/>
                </a:ln>
                <a:effectLst/>
                <a:uLnTx/>
                <a:uFillTx/>
                <a:latin typeface="Calibri" panose="020F0502020204030204"/>
                <a:ea typeface="+mn-ea"/>
                <a:cs typeface="+mn-cs"/>
              </a:rPr>
              <a:t>turinį</a:t>
            </a: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lt-LT" dirty="0">
                <a:latin typeface="Calibri" panose="020F0502020204030204"/>
              </a:rPr>
              <a:t>Apskritai, siekiama veiksmingai perteikti šių aukų poveikį, grafinėmis priemonėmis ir nuotraukomis parodant savo misijos tikslą.</a:t>
            </a: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Skaitmeninis lėšų rinkimas: trumpasis kursas</a:t>
            </a:r>
            <a:endParaRPr lang="en-US" dirty="0"/>
          </a:p>
        </p:txBody>
      </p:sp>
    </p:spTree>
    <p:extLst>
      <p:ext uri="{BB962C8B-B14F-4D97-AF65-F5344CB8AC3E}">
        <p14:creationId xmlns:p14="http://schemas.microsoft.com/office/powerpoint/2010/main" val="2017498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0" i="0" u="none" strike="noStrike" kern="1200" cap="none" spc="0" normalizeH="0" baseline="0" noProof="0" dirty="0">
                <a:ln>
                  <a:noFill/>
                </a:ln>
                <a:effectLst/>
                <a:uLnTx/>
                <a:uFillTx/>
                <a:latin typeface="Calibri" panose="020F0502020204030204"/>
                <a:ea typeface="+mn-ea"/>
                <a:cs typeface="+mn-cs"/>
              </a:rPr>
              <a:t> </a:t>
            </a:r>
            <a:r>
              <a:rPr kumimoji="0" lang="lt-LT" b="1" i="0" u="none" strike="noStrike" kern="1200" cap="none" spc="0" normalizeH="0" baseline="0" noProof="0" dirty="0">
                <a:ln>
                  <a:noFill/>
                </a:ln>
                <a:solidFill>
                  <a:schemeClr val="accent2"/>
                </a:solidFill>
                <a:effectLst/>
                <a:uLnTx/>
                <a:uFillTx/>
                <a:latin typeface="Calibri" panose="020F0502020204030204"/>
                <a:ea typeface="+mn-ea"/>
                <a:cs typeface="+mn-cs"/>
              </a:rPr>
              <a:t> Skaitmeninio lėšų rinkimo idėjos (tęsinys)</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a:t>
            </a:r>
          </a:p>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endParaRPr lang="en-GB" b="1" dirty="0">
              <a:solidFill>
                <a:schemeClr val="accent2"/>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i="0" u="sng" strike="noStrike" kern="1200" cap="none" spc="0" normalizeH="0" baseline="0" noProof="0" dirty="0" err="1">
                <a:ln>
                  <a:noFill/>
                </a:ln>
                <a:effectLst/>
                <a:uLnTx/>
                <a:uFillTx/>
                <a:latin typeface="Calibri" panose="020F0502020204030204"/>
                <a:ea typeface="+mn-ea"/>
                <a:cs typeface="+mn-cs"/>
              </a:rPr>
              <a:t>Pasinerkite</a:t>
            </a:r>
            <a:r>
              <a:rPr kumimoji="0" lang="en-GB" i="0" u="sng" strike="noStrike" kern="1200" cap="none" spc="0" normalizeH="0" baseline="0" noProof="0" dirty="0">
                <a:ln>
                  <a:noFill/>
                </a:ln>
                <a:effectLst/>
                <a:uLnTx/>
                <a:uFillTx/>
                <a:latin typeface="Calibri" panose="020F0502020204030204"/>
                <a:ea typeface="+mn-ea"/>
                <a:cs typeface="+mn-cs"/>
              </a:rPr>
              <a:t> </a:t>
            </a:r>
            <a:r>
              <a:rPr kumimoji="0" lang="en-GB" i="0" u="sng" strike="noStrike" kern="1200" cap="none" spc="0" normalizeH="0" baseline="0" noProof="0" dirty="0" err="1">
                <a:ln>
                  <a:noFill/>
                </a:ln>
                <a:effectLst/>
                <a:uLnTx/>
                <a:uFillTx/>
                <a:latin typeface="Calibri" panose="020F0502020204030204"/>
                <a:ea typeface="+mn-ea"/>
                <a:cs typeface="+mn-cs"/>
              </a:rPr>
              <a:t>į</a:t>
            </a:r>
            <a:r>
              <a:rPr kumimoji="0" lang="en-GB" i="0" u="sng" strike="noStrike" kern="1200" cap="none" spc="0" normalizeH="0" baseline="0" noProof="0" dirty="0">
                <a:ln>
                  <a:noFill/>
                </a:ln>
                <a:effectLst/>
                <a:uLnTx/>
                <a:uFillTx/>
                <a:latin typeface="Calibri" panose="020F0502020204030204"/>
                <a:ea typeface="+mn-ea"/>
                <a:cs typeface="+mn-cs"/>
              </a:rPr>
              <a:t> </a:t>
            </a:r>
            <a:r>
              <a:rPr kumimoji="0" lang="en-GB" i="0" u="sng" strike="noStrike" kern="1200" cap="none" spc="0" normalizeH="0" baseline="0" noProof="0" dirty="0" err="1">
                <a:ln>
                  <a:noFill/>
                </a:ln>
                <a:effectLst/>
                <a:uLnTx/>
                <a:uFillTx/>
                <a:latin typeface="Calibri" panose="020F0502020204030204"/>
                <a:ea typeface="+mn-ea"/>
                <a:cs typeface="+mn-cs"/>
              </a:rPr>
              <a:t>segmentuotą</a:t>
            </a:r>
            <a:r>
              <a:rPr kumimoji="0" lang="en-GB" i="0" u="sng" strike="noStrike" kern="1200" cap="none" spc="0" normalizeH="0" baseline="0" noProof="0" dirty="0">
                <a:ln>
                  <a:noFill/>
                </a:ln>
                <a:effectLst/>
                <a:uLnTx/>
                <a:uFillTx/>
                <a:latin typeface="Calibri" panose="020F0502020204030204"/>
                <a:ea typeface="+mn-ea"/>
                <a:cs typeface="+mn-cs"/>
              </a:rPr>
              <a:t> el. </a:t>
            </a:r>
            <a:r>
              <a:rPr kumimoji="0" lang="en-GB" i="0" u="sng" strike="noStrike" kern="1200" cap="none" spc="0" normalizeH="0" baseline="0" noProof="0" dirty="0" err="1">
                <a:ln>
                  <a:noFill/>
                </a:ln>
                <a:effectLst/>
                <a:uLnTx/>
                <a:uFillTx/>
                <a:latin typeface="Calibri" panose="020F0502020204030204"/>
                <a:ea typeface="+mn-ea"/>
                <a:cs typeface="+mn-cs"/>
              </a:rPr>
              <a:t>pašto</a:t>
            </a:r>
            <a:r>
              <a:rPr kumimoji="0" lang="en-GB" i="0" u="sng" strike="noStrike" kern="1200" cap="none" spc="0" normalizeH="0" baseline="0" noProof="0" dirty="0">
                <a:ln>
                  <a:noFill/>
                </a:ln>
                <a:effectLst/>
                <a:uLnTx/>
                <a:uFillTx/>
                <a:latin typeface="Calibri" panose="020F0502020204030204"/>
                <a:ea typeface="+mn-ea"/>
                <a:cs typeface="+mn-cs"/>
              </a:rPr>
              <a:t> </a:t>
            </a:r>
            <a:r>
              <a:rPr kumimoji="0" lang="en-GB" i="0" u="sng" strike="noStrike" kern="1200" cap="none" spc="0" normalizeH="0" baseline="0" noProof="0" dirty="0" err="1">
                <a:ln>
                  <a:noFill/>
                </a:ln>
                <a:effectLst/>
                <a:uLnTx/>
                <a:uFillTx/>
                <a:latin typeface="Calibri" panose="020F0502020204030204"/>
                <a:ea typeface="+mn-ea"/>
                <a:cs typeface="+mn-cs"/>
              </a:rPr>
              <a:t>rinkodarą</a:t>
            </a: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lt-LT" b="1" dirty="0">
                <a:latin typeface="Calibri" panose="020F0502020204030204"/>
              </a:rPr>
              <a:t>Demografiniai duomenys: vietovė, amžius, lytis, tėvų / šeimyninė padėtis</a:t>
            </a: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endParaRPr lang="lt-LT" b="1"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lt-LT" b="1" dirty="0">
                <a:latin typeface="Calibri" panose="020F0502020204030204"/>
              </a:rPr>
              <a:t>Dovanos dydis: mažos, vidutinės ar didelės dovanos</a:t>
            </a: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endParaRPr lang="lt-LT" b="1"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lt-LT" b="1" dirty="0">
                <a:latin typeface="Calibri" panose="020F0502020204030204"/>
              </a:rPr>
              <a:t>Donorų tipas: nauji, pakartotiniai, pasikartojantys ar išnykę</a:t>
            </a:r>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Skaitmeninis lėšų rinkimas: trumpasis kursas</a:t>
            </a:r>
            <a:endParaRPr lang="en-US" dirty="0"/>
          </a:p>
        </p:txBody>
      </p:sp>
    </p:spTree>
    <p:extLst>
      <p:ext uri="{BB962C8B-B14F-4D97-AF65-F5344CB8AC3E}">
        <p14:creationId xmlns:p14="http://schemas.microsoft.com/office/powerpoint/2010/main" val="7521241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0" i="0" u="none" strike="noStrike" kern="1200" cap="none" spc="0" normalizeH="0" baseline="0" noProof="0" dirty="0">
                <a:ln>
                  <a:noFill/>
                </a:ln>
                <a:effectLst/>
                <a:uLnTx/>
                <a:uFillTx/>
                <a:latin typeface="Calibri" panose="020F0502020204030204"/>
                <a:ea typeface="+mn-ea"/>
                <a:cs typeface="+mn-cs"/>
              </a:rPr>
              <a:t> </a:t>
            </a:r>
            <a:r>
              <a:rPr kumimoji="0" lang="lt-LT" b="1" i="0" u="none" strike="noStrike" kern="1200" cap="none" spc="0" normalizeH="0" baseline="0" noProof="0" dirty="0">
                <a:ln>
                  <a:noFill/>
                </a:ln>
                <a:solidFill>
                  <a:schemeClr val="accent2"/>
                </a:solidFill>
                <a:effectLst/>
                <a:uLnTx/>
                <a:uFillTx/>
                <a:latin typeface="Calibri" panose="020F0502020204030204"/>
                <a:ea typeface="+mn-ea"/>
                <a:cs typeface="+mn-cs"/>
              </a:rPr>
              <a:t> Skaitmeninio lėšų rinkimo idėjos (tęsinys)</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a:t>
            </a:r>
          </a:p>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endParaRPr lang="en-GB" b="1" dirty="0">
              <a:solidFill>
                <a:schemeClr val="accent2"/>
              </a:solidFill>
              <a:latin typeface="Calibri" panose="020F0502020204030204"/>
            </a:endParaRPr>
          </a:p>
          <a:p>
            <a:pPr marL="342900" indent="-342900">
              <a:buClr>
                <a:schemeClr val="accent2"/>
              </a:buClr>
              <a:buFont typeface="Arial" panose="020B0604020202020204" pitchFamily="34" charset="0"/>
              <a:buChar char="•"/>
              <a:defRPr/>
            </a:pPr>
            <a:r>
              <a:rPr kumimoji="0" lang="en-GB" i="0" u="sng" strike="noStrike" kern="1200" cap="none" spc="0" normalizeH="0" baseline="0" noProof="0" dirty="0" err="1">
                <a:ln>
                  <a:noFill/>
                </a:ln>
                <a:effectLst/>
                <a:uLnTx/>
                <a:uFillTx/>
                <a:latin typeface="Calibri" panose="020F0502020204030204"/>
                <a:ea typeface="+mn-ea"/>
                <a:cs typeface="+mn-cs"/>
              </a:rPr>
              <a:t>Pasinerkite</a:t>
            </a:r>
            <a:r>
              <a:rPr kumimoji="0" lang="en-GB" i="0" u="sng" strike="noStrike" kern="1200" cap="none" spc="0" normalizeH="0" baseline="0" noProof="0" dirty="0">
                <a:ln>
                  <a:noFill/>
                </a:ln>
                <a:effectLst/>
                <a:uLnTx/>
                <a:uFillTx/>
                <a:latin typeface="Calibri" panose="020F0502020204030204"/>
                <a:ea typeface="+mn-ea"/>
                <a:cs typeface="+mn-cs"/>
              </a:rPr>
              <a:t> </a:t>
            </a:r>
            <a:r>
              <a:rPr kumimoji="0" lang="en-GB" i="0" u="sng" strike="noStrike" kern="1200" cap="none" spc="0" normalizeH="0" baseline="0" noProof="0" dirty="0" err="1">
                <a:ln>
                  <a:noFill/>
                </a:ln>
                <a:effectLst/>
                <a:uLnTx/>
                <a:uFillTx/>
                <a:latin typeface="Calibri" panose="020F0502020204030204"/>
                <a:ea typeface="+mn-ea"/>
                <a:cs typeface="+mn-cs"/>
              </a:rPr>
              <a:t>į</a:t>
            </a:r>
            <a:r>
              <a:rPr kumimoji="0" lang="en-GB" i="0" u="sng" strike="noStrike" kern="1200" cap="none" spc="0" normalizeH="0" baseline="0" noProof="0" dirty="0">
                <a:ln>
                  <a:noFill/>
                </a:ln>
                <a:effectLst/>
                <a:uLnTx/>
                <a:uFillTx/>
                <a:latin typeface="Calibri" panose="020F0502020204030204"/>
                <a:ea typeface="+mn-ea"/>
                <a:cs typeface="+mn-cs"/>
              </a:rPr>
              <a:t> </a:t>
            </a:r>
            <a:r>
              <a:rPr kumimoji="0" lang="en-GB" i="0" u="sng" strike="noStrike" kern="1200" cap="none" spc="0" normalizeH="0" baseline="0" noProof="0" dirty="0" err="1">
                <a:ln>
                  <a:noFill/>
                </a:ln>
                <a:effectLst/>
                <a:uLnTx/>
                <a:uFillTx/>
                <a:latin typeface="Calibri" panose="020F0502020204030204"/>
                <a:ea typeface="+mn-ea"/>
                <a:cs typeface="+mn-cs"/>
              </a:rPr>
              <a:t>segmentuotą</a:t>
            </a:r>
            <a:r>
              <a:rPr kumimoji="0" lang="en-GB" i="0" u="sng" strike="noStrike" kern="1200" cap="none" spc="0" normalizeH="0" baseline="0" noProof="0" dirty="0">
                <a:ln>
                  <a:noFill/>
                </a:ln>
                <a:effectLst/>
                <a:uLnTx/>
                <a:uFillTx/>
                <a:latin typeface="Calibri" panose="020F0502020204030204"/>
                <a:ea typeface="+mn-ea"/>
                <a:cs typeface="+mn-cs"/>
              </a:rPr>
              <a:t> el. </a:t>
            </a:r>
            <a:r>
              <a:rPr kumimoji="0" lang="en-GB" i="0" u="sng" strike="noStrike" kern="1200" cap="none" spc="0" normalizeH="0" baseline="0" noProof="0" dirty="0" err="1">
                <a:ln>
                  <a:noFill/>
                </a:ln>
                <a:effectLst/>
                <a:uLnTx/>
                <a:uFillTx/>
                <a:latin typeface="Calibri" panose="020F0502020204030204"/>
                <a:ea typeface="+mn-ea"/>
                <a:cs typeface="+mn-cs"/>
              </a:rPr>
              <a:t>pašto</a:t>
            </a:r>
            <a:r>
              <a:rPr kumimoji="0" lang="en-GB" i="0" u="sng" strike="noStrike" kern="1200" cap="none" spc="0" normalizeH="0" baseline="0" noProof="0" dirty="0">
                <a:ln>
                  <a:noFill/>
                </a:ln>
                <a:effectLst/>
                <a:uLnTx/>
                <a:uFillTx/>
                <a:latin typeface="Calibri" panose="020F0502020204030204"/>
                <a:ea typeface="+mn-ea"/>
                <a:cs typeface="+mn-cs"/>
              </a:rPr>
              <a:t> </a:t>
            </a:r>
            <a:r>
              <a:rPr kumimoji="0" lang="en-GB" i="0" u="sng" strike="noStrike" kern="1200" cap="none" spc="0" normalizeH="0" baseline="0" noProof="0" dirty="0" err="1">
                <a:ln>
                  <a:noFill/>
                </a:ln>
                <a:effectLst/>
                <a:uLnTx/>
                <a:uFillTx/>
                <a:latin typeface="Calibri" panose="020F0502020204030204"/>
                <a:ea typeface="+mn-ea"/>
                <a:cs typeface="+mn-cs"/>
              </a:rPr>
              <a:t>rinkodarą</a:t>
            </a: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n-GB" b="1" dirty="0" err="1">
                <a:latin typeface="Calibri" panose="020F0502020204030204"/>
              </a:rPr>
              <a:t>Pageidaujami</a:t>
            </a:r>
            <a:r>
              <a:rPr lang="en-GB" b="1" dirty="0">
                <a:latin typeface="Calibri" panose="020F0502020204030204"/>
              </a:rPr>
              <a:t> </a:t>
            </a:r>
            <a:r>
              <a:rPr lang="en-GB" b="1" dirty="0" err="1">
                <a:latin typeface="Calibri" panose="020F0502020204030204"/>
              </a:rPr>
              <a:t>bendravimo</a:t>
            </a:r>
            <a:r>
              <a:rPr lang="en-GB" b="1" dirty="0">
                <a:latin typeface="Calibri" panose="020F0502020204030204"/>
              </a:rPr>
              <a:t> </a:t>
            </a:r>
            <a:r>
              <a:rPr lang="en-GB" b="1" dirty="0" err="1">
                <a:latin typeface="Calibri" panose="020F0502020204030204"/>
              </a:rPr>
              <a:t>būdai</a:t>
            </a:r>
            <a:r>
              <a:rPr lang="en-GB" b="1" dirty="0">
                <a:latin typeface="Calibri" panose="020F0502020204030204"/>
              </a:rPr>
              <a:t>: el. </a:t>
            </a:r>
            <a:r>
              <a:rPr lang="en-GB" b="1" dirty="0" err="1">
                <a:latin typeface="Calibri" panose="020F0502020204030204"/>
              </a:rPr>
              <a:t>paštas</a:t>
            </a:r>
            <a:r>
              <a:rPr lang="en-GB" b="1" dirty="0">
                <a:latin typeface="Calibri" panose="020F0502020204030204"/>
              </a:rPr>
              <a:t>, </a:t>
            </a:r>
            <a:r>
              <a:rPr lang="en-GB" b="1" dirty="0" err="1">
                <a:latin typeface="Calibri" panose="020F0502020204030204"/>
              </a:rPr>
              <a:t>tekstas</a:t>
            </a:r>
            <a:r>
              <a:rPr lang="en-GB" b="1" dirty="0">
                <a:latin typeface="Calibri" panose="020F0502020204030204"/>
              </a:rPr>
              <a:t>, </a:t>
            </a:r>
            <a:r>
              <a:rPr lang="en-GB" b="1" dirty="0" err="1">
                <a:latin typeface="Calibri" panose="020F0502020204030204"/>
              </a:rPr>
              <a:t>telefonas</a:t>
            </a:r>
            <a:r>
              <a:rPr lang="en-GB" b="1" dirty="0">
                <a:latin typeface="Calibri" panose="020F0502020204030204"/>
              </a:rPr>
              <a:t>, </a:t>
            </a:r>
            <a:r>
              <a:rPr lang="en-GB" b="1" dirty="0" err="1">
                <a:latin typeface="Calibri" panose="020F0502020204030204"/>
              </a:rPr>
              <a:t>tiesioginis</a:t>
            </a:r>
            <a:r>
              <a:rPr lang="en-GB" b="1" dirty="0">
                <a:latin typeface="Calibri" panose="020F0502020204030204"/>
              </a:rPr>
              <a:t> pastas</a:t>
            </a: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endParaRPr lang="en-GB" b="1"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n-GB" b="1" dirty="0" err="1">
                <a:latin typeface="Calibri" panose="020F0502020204030204"/>
              </a:rPr>
              <a:t>Aukojimo</a:t>
            </a:r>
            <a:r>
              <a:rPr lang="en-GB" b="1" dirty="0">
                <a:latin typeface="Calibri" panose="020F0502020204030204"/>
              </a:rPr>
              <a:t> </a:t>
            </a:r>
            <a:r>
              <a:rPr lang="en-GB" b="1" dirty="0" err="1">
                <a:latin typeface="Calibri" panose="020F0502020204030204"/>
              </a:rPr>
              <a:t>būdas</a:t>
            </a:r>
            <a:r>
              <a:rPr lang="en-GB" b="1" dirty="0">
                <a:latin typeface="Calibri" panose="020F0502020204030204"/>
              </a:rPr>
              <a:t>: </a:t>
            </a:r>
            <a:r>
              <a:rPr lang="en-GB" b="1" dirty="0" err="1">
                <a:latin typeface="Calibri" panose="020F0502020204030204"/>
              </a:rPr>
              <a:t>grynaisiais</a:t>
            </a:r>
            <a:r>
              <a:rPr lang="en-GB" b="1" dirty="0">
                <a:latin typeface="Calibri" panose="020F0502020204030204"/>
              </a:rPr>
              <a:t> </a:t>
            </a:r>
            <a:r>
              <a:rPr lang="en-GB" b="1" dirty="0" err="1">
                <a:latin typeface="Calibri" panose="020F0502020204030204"/>
              </a:rPr>
              <a:t>pinigais</a:t>
            </a:r>
            <a:r>
              <a:rPr lang="en-GB" b="1" dirty="0">
                <a:latin typeface="Calibri" panose="020F0502020204030204"/>
              </a:rPr>
              <a:t>, </a:t>
            </a:r>
            <a:r>
              <a:rPr lang="en-GB" b="1" dirty="0" err="1">
                <a:latin typeface="Calibri" panose="020F0502020204030204"/>
              </a:rPr>
              <a:t>čekiu</a:t>
            </a:r>
            <a:r>
              <a:rPr lang="en-GB" b="1" dirty="0">
                <a:latin typeface="Calibri" panose="020F0502020204030204"/>
              </a:rPr>
              <a:t>, </a:t>
            </a:r>
            <a:r>
              <a:rPr lang="en-GB" b="1" dirty="0" err="1">
                <a:latin typeface="Calibri" panose="020F0502020204030204"/>
              </a:rPr>
              <a:t>internetu</a:t>
            </a:r>
            <a:r>
              <a:rPr lang="en-GB" b="1" dirty="0">
                <a:latin typeface="Calibri" panose="020F0502020204030204"/>
              </a:rPr>
              <a:t>, </a:t>
            </a:r>
            <a:r>
              <a:rPr lang="en-GB" b="1" dirty="0" err="1">
                <a:latin typeface="Calibri" panose="020F0502020204030204"/>
              </a:rPr>
              <a:t>mobiliuoju</a:t>
            </a:r>
            <a:r>
              <a:rPr lang="en-GB" b="1" dirty="0">
                <a:latin typeface="Calibri" panose="020F0502020204030204"/>
              </a:rPr>
              <a:t> </a:t>
            </a:r>
            <a:r>
              <a:rPr lang="en-GB" b="1" dirty="0" err="1">
                <a:latin typeface="Calibri" panose="020F0502020204030204"/>
              </a:rPr>
              <a:t>telefonu</a:t>
            </a: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Skaitmeninis lėšų rinkimas: trumpasis kursas</a:t>
            </a:r>
            <a:endParaRPr lang="en-US" dirty="0"/>
          </a:p>
        </p:txBody>
      </p:sp>
    </p:spTree>
    <p:extLst>
      <p:ext uri="{BB962C8B-B14F-4D97-AF65-F5344CB8AC3E}">
        <p14:creationId xmlns:p14="http://schemas.microsoft.com/office/powerpoint/2010/main" val="17148547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0" i="0" u="none" strike="noStrike" kern="1200" cap="none" spc="0" normalizeH="0" baseline="0" noProof="0" dirty="0">
                <a:ln>
                  <a:noFill/>
                </a:ln>
                <a:effectLst/>
                <a:uLnTx/>
                <a:uFillTx/>
                <a:latin typeface="Calibri" panose="020F0502020204030204"/>
                <a:ea typeface="+mn-ea"/>
                <a:cs typeface="+mn-cs"/>
              </a:rPr>
              <a:t> </a:t>
            </a:r>
            <a:r>
              <a:rPr kumimoji="0" lang="lt-LT" b="1" i="0" u="none" strike="noStrike" kern="1200" cap="none" spc="0" normalizeH="0" baseline="0" noProof="0" dirty="0">
                <a:ln>
                  <a:noFill/>
                </a:ln>
                <a:solidFill>
                  <a:schemeClr val="accent2"/>
                </a:solidFill>
                <a:effectLst/>
                <a:uLnTx/>
                <a:uFillTx/>
                <a:latin typeface="Calibri" panose="020F0502020204030204"/>
                <a:ea typeface="+mn-ea"/>
                <a:cs typeface="+mn-cs"/>
              </a:rPr>
              <a:t> Skaitmeninio lėšų rinkimo idėjos (tęsinys)</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a:t>
            </a:r>
          </a:p>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endParaRPr lang="en-GB" b="1" dirty="0">
              <a:solidFill>
                <a:schemeClr val="accent2"/>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i="0" u="sng" strike="noStrike" kern="1200" cap="none" spc="0" normalizeH="0" baseline="0" noProof="0" dirty="0">
                <a:ln>
                  <a:noFill/>
                </a:ln>
                <a:effectLst/>
                <a:uLnTx/>
                <a:uFillTx/>
                <a:latin typeface="Calibri" panose="020F0502020204030204"/>
                <a:ea typeface="+mn-ea"/>
                <a:cs typeface="+mn-cs"/>
              </a:rPr>
              <a:t>A/B </a:t>
            </a:r>
            <a:r>
              <a:rPr kumimoji="0" lang="en-GB" i="0" u="sng" strike="noStrike" kern="1200" cap="none" spc="0" normalizeH="0" baseline="0" noProof="0" dirty="0" err="1">
                <a:ln>
                  <a:noFill/>
                </a:ln>
                <a:effectLst/>
                <a:uLnTx/>
                <a:uFillTx/>
                <a:latin typeface="Calibri" panose="020F0502020204030204"/>
                <a:ea typeface="+mn-ea"/>
                <a:cs typeface="+mn-cs"/>
              </a:rPr>
              <a:t>testavimas</a:t>
            </a:r>
            <a:r>
              <a:rPr kumimoji="0" lang="en-GB" i="0" u="sng" strike="noStrike" kern="1200" cap="none" spc="0" normalizeH="0" baseline="0" noProof="0" dirty="0">
                <a:ln>
                  <a:noFill/>
                </a:ln>
                <a:effectLst/>
                <a:uLnTx/>
                <a:uFillTx/>
                <a:latin typeface="Calibri" panose="020F0502020204030204"/>
                <a:ea typeface="+mn-ea"/>
                <a:cs typeface="+mn-cs"/>
              </a:rPr>
              <a:t> </a:t>
            </a:r>
            <a:r>
              <a:rPr kumimoji="0" lang="en-GB" i="0" u="sng" strike="noStrike" kern="1200" cap="none" spc="0" normalizeH="0" baseline="0" noProof="0" dirty="0" err="1">
                <a:ln>
                  <a:noFill/>
                </a:ln>
                <a:effectLst/>
                <a:uLnTx/>
                <a:uFillTx/>
                <a:latin typeface="Calibri" panose="020F0502020204030204"/>
                <a:ea typeface="+mn-ea"/>
                <a:cs typeface="+mn-cs"/>
              </a:rPr>
              <a:t>aukojimo</a:t>
            </a:r>
            <a:r>
              <a:rPr kumimoji="0" lang="en-GB" i="0" u="sng" strike="noStrike" kern="1200" cap="none" spc="0" normalizeH="0" baseline="0" noProof="0" dirty="0">
                <a:ln>
                  <a:noFill/>
                </a:ln>
                <a:effectLst/>
                <a:uLnTx/>
                <a:uFillTx/>
                <a:latin typeface="Calibri" panose="020F0502020204030204"/>
                <a:ea typeface="+mn-ea"/>
                <a:cs typeface="+mn-cs"/>
              </a:rPr>
              <a:t> </a:t>
            </a:r>
            <a:r>
              <a:rPr kumimoji="0" lang="en-GB" i="0" u="sng" strike="noStrike" kern="1200" cap="none" spc="0" normalizeH="0" baseline="0" noProof="0" dirty="0" err="1">
                <a:ln>
                  <a:noFill/>
                </a:ln>
                <a:effectLst/>
                <a:uLnTx/>
                <a:uFillTx/>
                <a:latin typeface="Calibri" panose="020F0502020204030204"/>
                <a:ea typeface="+mn-ea"/>
                <a:cs typeface="+mn-cs"/>
              </a:rPr>
              <a:t>puslapyje</a:t>
            </a: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lt-LT" dirty="0">
                <a:latin typeface="Calibri" panose="020F0502020204030204"/>
              </a:rPr>
              <a:t>Lėšų rinkimo prašymo formuluotė </a:t>
            </a: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endParaRPr lang="lt-LT"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lt-LT" dirty="0">
                <a:latin typeface="Calibri" panose="020F0502020204030204"/>
              </a:rPr>
              <a:t>Siūlomos aukų sumos (dydžiai ir (arba) pasiūlymų buvimas ir (arba) nebuvimas)</a:t>
            </a: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endParaRPr lang="lt-LT"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lt-LT" dirty="0">
                <a:latin typeface="Calibri" panose="020F0502020204030204"/>
              </a:rPr>
              <a:t>Reikalaujamų laukų skaičius</a:t>
            </a:r>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Skaitmeninis lėšų rinkimas: trumpasis kursas</a:t>
            </a:r>
            <a:endParaRPr lang="en-US" dirty="0"/>
          </a:p>
        </p:txBody>
      </p:sp>
    </p:spTree>
    <p:extLst>
      <p:ext uri="{BB962C8B-B14F-4D97-AF65-F5344CB8AC3E}">
        <p14:creationId xmlns:p14="http://schemas.microsoft.com/office/powerpoint/2010/main" val="13344226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0" i="0" u="none" strike="noStrike" kern="1200" cap="none" spc="0" normalizeH="0" baseline="0" noProof="0" dirty="0">
                <a:ln>
                  <a:noFill/>
                </a:ln>
                <a:effectLst/>
                <a:uLnTx/>
                <a:uFillTx/>
                <a:latin typeface="Calibri" panose="020F0502020204030204"/>
                <a:ea typeface="+mn-ea"/>
                <a:cs typeface="+mn-cs"/>
              </a:rPr>
              <a:t> </a:t>
            </a:r>
            <a:r>
              <a:rPr kumimoji="0" lang="lt-LT" b="1" i="0" u="none" strike="noStrike" kern="1200" cap="none" spc="0" normalizeH="0" baseline="0" noProof="0" dirty="0">
                <a:ln>
                  <a:noFill/>
                </a:ln>
                <a:solidFill>
                  <a:schemeClr val="accent2"/>
                </a:solidFill>
                <a:effectLst/>
                <a:uLnTx/>
                <a:uFillTx/>
                <a:latin typeface="Calibri" panose="020F0502020204030204"/>
                <a:ea typeface="+mn-ea"/>
                <a:cs typeface="+mn-cs"/>
              </a:rPr>
              <a:t>Skaitmeninio lėšų rinkimo idėjos (tęsinys)</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a:t>
            </a:r>
          </a:p>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endParaRPr lang="en-GB" b="1" dirty="0">
              <a:solidFill>
                <a:schemeClr val="accent2"/>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i="0" u="sng" strike="noStrike" kern="1200" cap="none" spc="0" normalizeH="0" baseline="0" noProof="0" dirty="0">
                <a:ln>
                  <a:noFill/>
                </a:ln>
                <a:effectLst/>
                <a:uLnTx/>
                <a:uFillTx/>
                <a:latin typeface="Calibri" panose="020F0502020204030204"/>
                <a:ea typeface="+mn-ea"/>
                <a:cs typeface="+mn-cs"/>
              </a:rPr>
              <a:t>A/B </a:t>
            </a:r>
            <a:r>
              <a:rPr kumimoji="0" lang="en-GB" i="0" u="sng" strike="noStrike" kern="1200" cap="none" spc="0" normalizeH="0" baseline="0" noProof="0" dirty="0" err="1">
                <a:ln>
                  <a:noFill/>
                </a:ln>
                <a:effectLst/>
                <a:uLnTx/>
                <a:uFillTx/>
                <a:latin typeface="Calibri" panose="020F0502020204030204"/>
                <a:ea typeface="+mn-ea"/>
                <a:cs typeface="+mn-cs"/>
              </a:rPr>
              <a:t>testavimas</a:t>
            </a:r>
            <a:r>
              <a:rPr kumimoji="0" lang="en-GB" i="0" u="sng" strike="noStrike" kern="1200" cap="none" spc="0" normalizeH="0" baseline="0" noProof="0" dirty="0">
                <a:ln>
                  <a:noFill/>
                </a:ln>
                <a:effectLst/>
                <a:uLnTx/>
                <a:uFillTx/>
                <a:latin typeface="Calibri" panose="020F0502020204030204"/>
                <a:ea typeface="+mn-ea"/>
                <a:cs typeface="+mn-cs"/>
              </a:rPr>
              <a:t> </a:t>
            </a:r>
            <a:r>
              <a:rPr kumimoji="0" lang="en-GB" i="0" u="sng" strike="noStrike" kern="1200" cap="none" spc="0" normalizeH="0" baseline="0" noProof="0" dirty="0" err="1">
                <a:ln>
                  <a:noFill/>
                </a:ln>
                <a:effectLst/>
                <a:uLnTx/>
                <a:uFillTx/>
                <a:latin typeface="Calibri" panose="020F0502020204030204"/>
                <a:ea typeface="+mn-ea"/>
                <a:cs typeface="+mn-cs"/>
              </a:rPr>
              <a:t>aukojimo</a:t>
            </a:r>
            <a:r>
              <a:rPr kumimoji="0" lang="en-GB" i="0" u="sng" strike="noStrike" kern="1200" cap="none" spc="0" normalizeH="0" baseline="0" noProof="0" dirty="0">
                <a:ln>
                  <a:noFill/>
                </a:ln>
                <a:effectLst/>
                <a:uLnTx/>
                <a:uFillTx/>
                <a:latin typeface="Calibri" panose="020F0502020204030204"/>
                <a:ea typeface="+mn-ea"/>
                <a:cs typeface="+mn-cs"/>
              </a:rPr>
              <a:t> </a:t>
            </a:r>
            <a:r>
              <a:rPr kumimoji="0" lang="en-GB" i="0" u="sng" strike="noStrike" kern="1200" cap="none" spc="0" normalizeH="0" baseline="0" noProof="0" dirty="0" err="1">
                <a:ln>
                  <a:noFill/>
                </a:ln>
                <a:effectLst/>
                <a:uLnTx/>
                <a:uFillTx/>
                <a:latin typeface="Calibri" panose="020F0502020204030204"/>
                <a:ea typeface="+mn-ea"/>
                <a:cs typeface="+mn-cs"/>
              </a:rPr>
              <a:t>puslapyje</a:t>
            </a:r>
            <a:r>
              <a:rPr kumimoji="0" lang="en-GB" i="0" u="sng" strike="noStrike" kern="1200" cap="none" spc="0" normalizeH="0" baseline="0" noProof="0" dirty="0">
                <a:ln>
                  <a:noFill/>
                </a:ln>
                <a:effectLst/>
                <a:uLnTx/>
                <a:uFillTx/>
                <a:latin typeface="Calibri" panose="020F0502020204030204"/>
                <a:ea typeface="+mn-ea"/>
                <a:cs typeface="+mn-cs"/>
              </a:rPr>
              <a:t> (</a:t>
            </a:r>
            <a:r>
              <a:rPr kumimoji="0" lang="en-GB" i="0" u="sng" strike="noStrike" kern="1200" cap="none" spc="0" normalizeH="0" baseline="0" noProof="0" dirty="0" err="1">
                <a:ln>
                  <a:noFill/>
                </a:ln>
                <a:effectLst/>
                <a:uLnTx/>
                <a:uFillTx/>
                <a:latin typeface="Calibri" panose="020F0502020204030204"/>
                <a:ea typeface="+mn-ea"/>
                <a:cs typeface="+mn-cs"/>
              </a:rPr>
              <a:t>tęsinys</a:t>
            </a:r>
            <a:r>
              <a:rPr kumimoji="0" lang="en-GB" i="0" u="sng" strike="noStrike" kern="1200" cap="none" spc="0" normalizeH="0" baseline="0" noProof="0" dirty="0">
                <a:ln>
                  <a:noFill/>
                </a:ln>
                <a:effectLst/>
                <a:uLnTx/>
                <a:uFillTx/>
                <a:latin typeface="Calibri" panose="020F0502020204030204"/>
                <a:ea typeface="+mn-ea"/>
                <a:cs typeface="+mn-cs"/>
              </a:rPr>
              <a:t>)</a:t>
            </a: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lt-LT" dirty="0">
                <a:latin typeface="Calibri" panose="020F0502020204030204"/>
              </a:rPr>
              <a:t>Bet kokie vaizdai ar vaizdinė medžiaga</a:t>
            </a: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lt-LT" dirty="0">
                <a:latin typeface="Calibri" panose="020F0502020204030204"/>
              </a:rPr>
              <a:t>Kelių žingsnių, o ne vieno puslapio</a:t>
            </a:r>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Skaitmeninis lėšų rinkimas: trumpasis kursas</a:t>
            </a:r>
            <a:endParaRPr lang="en-US" dirty="0"/>
          </a:p>
        </p:txBody>
      </p:sp>
    </p:spTree>
    <p:extLst>
      <p:ext uri="{BB962C8B-B14F-4D97-AF65-F5344CB8AC3E}">
        <p14:creationId xmlns:p14="http://schemas.microsoft.com/office/powerpoint/2010/main" val="4089254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0" i="0" u="none" strike="noStrike" kern="1200" cap="none" spc="0" normalizeH="0" baseline="0" noProof="0" dirty="0">
                <a:ln>
                  <a:noFill/>
                </a:ln>
                <a:effectLst/>
                <a:uLnTx/>
                <a:uFillTx/>
                <a:latin typeface="Calibri" panose="020F0502020204030204"/>
                <a:ea typeface="+mn-ea"/>
                <a:cs typeface="+mn-cs"/>
              </a:rPr>
              <a:t> </a:t>
            </a:r>
            <a:r>
              <a:rPr kumimoji="0" lang="lt-LT" b="1" i="0" u="none" strike="noStrike" kern="1200" cap="none" spc="0" normalizeH="0" baseline="0" noProof="0" dirty="0">
                <a:ln>
                  <a:noFill/>
                </a:ln>
                <a:solidFill>
                  <a:schemeClr val="accent2"/>
                </a:solidFill>
                <a:effectLst/>
                <a:uLnTx/>
                <a:uFillTx/>
                <a:latin typeface="Calibri" panose="020F0502020204030204"/>
                <a:ea typeface="+mn-ea"/>
                <a:cs typeface="+mn-cs"/>
              </a:rPr>
              <a:t>Skaitmeninio lėšų rinkimo idėjos (tęsinys)</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a:t>
            </a:r>
          </a:p>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endParaRPr lang="en-GB" b="1" dirty="0">
              <a:solidFill>
                <a:schemeClr val="accent2"/>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lt-LT" i="0" u="sng" strike="noStrike" kern="1200" cap="none" spc="0" normalizeH="0" baseline="0" noProof="0" dirty="0">
                <a:ln>
                  <a:noFill/>
                </a:ln>
                <a:effectLst/>
                <a:uLnTx/>
                <a:uFillTx/>
                <a:latin typeface="Calibri" panose="020F0502020204030204"/>
                <a:ea typeface="+mn-ea"/>
                <a:cs typeface="+mn-cs"/>
              </a:rPr>
              <a:t>Sukurkite lėšų rinkimo internetinę parduotuvę</a:t>
            </a: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lt-LT" dirty="0">
                <a:latin typeface="Calibri" panose="020F0502020204030204"/>
              </a:rPr>
              <a:t>Bendradarbiaukite su specialia lėšų rinkimo produktų įmone</a:t>
            </a: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lt-LT" dirty="0">
                <a:latin typeface="Calibri" panose="020F0502020204030204"/>
              </a:rPr>
              <a:t>Pasirinkite produktus, kuriuos, kaip žinote, jūsų rėmėjai norės įsigyti</a:t>
            </a: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lt-LT" dirty="0">
                <a:latin typeface="Calibri" panose="020F0502020204030204"/>
              </a:rPr>
              <a:t>Įtraukite nuorodą į savo parduotuvę aukų puslapyje</a:t>
            </a: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Skaitmeninis lėšų rinkimas: trumpasis kursas</a:t>
            </a:r>
            <a:endParaRPr lang="en-US" dirty="0"/>
          </a:p>
        </p:txBody>
      </p:sp>
    </p:spTree>
    <p:extLst>
      <p:ext uri="{BB962C8B-B14F-4D97-AF65-F5344CB8AC3E}">
        <p14:creationId xmlns:p14="http://schemas.microsoft.com/office/powerpoint/2010/main" val="18890227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a:t>
            </a:r>
            <a:r>
              <a:rPr lang="lt-LT" dirty="0"/>
              <a:t>Nė vienam didžiajam žmogui, net ir tam, kuriam viskas atrodė lengva, nepavyko pasiekti sėkmės be sunkaus darbo</a:t>
            </a:r>
            <a:r>
              <a:rPr lang="en-US" dirty="0"/>
              <a:t>”</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Jonathan Sacks</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Person working late at the office">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2841" r="12841"/>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1312820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lt-LT" i="0" strike="noStrike" kern="1200" cap="none" spc="0" normalizeH="0" baseline="0" noProof="0" dirty="0">
                <a:ln>
                  <a:noFill/>
                </a:ln>
                <a:effectLst/>
                <a:uLnTx/>
                <a:uFillTx/>
                <a:latin typeface="Calibri" panose="020F0502020204030204"/>
                <a:ea typeface="+mn-ea"/>
                <a:cs typeface="+mn-cs"/>
              </a:rPr>
              <a:t>Skaitmeninis lėšų rinkimas - tai į procesą orientuotas lėšų rinkimo metodas. </a:t>
            </a: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kumimoji="0" lang="lt-LT"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lt-LT" i="0" strike="noStrike" kern="1200" cap="none" spc="0" normalizeH="0" baseline="0" noProof="0" dirty="0">
                <a:ln>
                  <a:noFill/>
                </a:ln>
                <a:effectLst/>
                <a:uLnTx/>
                <a:uFillTx/>
                <a:latin typeface="Calibri" panose="020F0502020204030204"/>
                <a:ea typeface="+mn-ea"/>
                <a:cs typeface="+mn-cs"/>
              </a:rPr>
              <a:t>Vietoj ankstesnių metų projektų stiliaus lėšų rinkimo, skaitmeninis lėšų rinkimas yra susijęs su internetinės bendruomenės, kuri nuolat pritraukia aukas, kūrimu.</a:t>
            </a:r>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Skaitmeninė lėšų rinkimo metodika</a:t>
            </a:r>
            <a:endParaRPr lang="en-US" dirty="0"/>
          </a:p>
        </p:txBody>
      </p:sp>
    </p:spTree>
    <p:extLst>
      <p:ext uri="{BB962C8B-B14F-4D97-AF65-F5344CB8AC3E}">
        <p14:creationId xmlns:p14="http://schemas.microsoft.com/office/powerpoint/2010/main" val="30138520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lt-LT" i="0" strike="noStrike" kern="1200" cap="none" spc="0" normalizeH="0" baseline="0" noProof="0" dirty="0">
                <a:ln>
                  <a:noFill/>
                </a:ln>
                <a:effectLst/>
                <a:uLnTx/>
                <a:uFillTx/>
                <a:latin typeface="Calibri" panose="020F0502020204030204"/>
                <a:ea typeface="+mn-ea"/>
                <a:cs typeface="+mn-cs"/>
              </a:rPr>
              <a:t>Tai reiškia, kad geriausi skaitmeniniai lėšų rinkėjai yra ir geriausi skaitmeninės rinkodaros specialistai. Šie du dalykai yra neatsiejami, o skaitmeninės rinkodaros pasaulyje taikomos strategijos tinka ir skaitmeninio lėšų rinkimo pasaulyje.</a:t>
            </a: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en-GB" i="0" strike="noStrike" kern="1200" cap="none" spc="0" normalizeH="0" baseline="0" noProof="0" dirty="0" err="1">
                <a:ln>
                  <a:noFill/>
                </a:ln>
                <a:effectLst/>
                <a:uLnTx/>
                <a:uFillTx/>
                <a:latin typeface="Calibri" panose="020F0502020204030204"/>
                <a:ea typeface="+mn-ea"/>
                <a:cs typeface="+mn-cs"/>
              </a:rPr>
              <a:t>Paskaitykite</a:t>
            </a:r>
            <a:r>
              <a:rPr kumimoji="0" lang="en-GB" i="0" strike="noStrike" kern="1200" cap="none" spc="0" normalizeH="0" baseline="0" noProof="0" dirty="0">
                <a:ln>
                  <a:noFill/>
                </a:ln>
                <a:effectLst/>
                <a:uLnTx/>
                <a:uFillTx/>
                <a:latin typeface="Calibri" panose="020F0502020204030204"/>
                <a:ea typeface="+mn-ea"/>
                <a:cs typeface="+mn-cs"/>
              </a:rPr>
              <a:t>: </a:t>
            </a:r>
            <a:r>
              <a:rPr kumimoji="0" lang="en-GB" i="0"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https://www.causevox.com/digital-fundraising/#digital-fundraising-method</a:t>
            </a: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5"/>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5"/>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Skaitmeninė lėšų rinkimo metodika</a:t>
            </a:r>
            <a:endParaRPr lang="en-US" dirty="0"/>
          </a:p>
        </p:txBody>
      </p:sp>
    </p:spTree>
    <p:extLst>
      <p:ext uri="{BB962C8B-B14F-4D97-AF65-F5344CB8AC3E}">
        <p14:creationId xmlns:p14="http://schemas.microsoft.com/office/powerpoint/2010/main" val="2970844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87175"/>
            <a:ext cx="10595237" cy="3995028"/>
          </a:xfrm>
        </p:spPr>
        <p:txBody>
          <a:bodyPr/>
          <a:lstStyle/>
          <a:p>
            <a:pPr marL="342900" indent="-342900">
              <a:buBlip>
                <a:blip r:embed="rId2"/>
              </a:buBlip>
            </a:pPr>
            <a:r>
              <a:rPr lang="en-GB" b="1" dirty="0" err="1">
                <a:solidFill>
                  <a:schemeClr val="accent2"/>
                </a:solidFill>
              </a:rPr>
              <a:t>Mokymosi</a:t>
            </a:r>
            <a:r>
              <a:rPr lang="en-GB" b="1" dirty="0">
                <a:solidFill>
                  <a:schemeClr val="accent2"/>
                </a:solidFill>
              </a:rPr>
              <a:t> </a:t>
            </a:r>
            <a:r>
              <a:rPr lang="en-GB" b="1" dirty="0" err="1">
                <a:solidFill>
                  <a:schemeClr val="accent2"/>
                </a:solidFill>
              </a:rPr>
              <a:t>tikslai</a:t>
            </a:r>
            <a:r>
              <a:rPr lang="en-GB" b="1" dirty="0">
                <a:solidFill>
                  <a:schemeClr val="accent2"/>
                </a:solidFill>
              </a:rPr>
              <a:t> (</a:t>
            </a:r>
            <a:r>
              <a:rPr lang="en-GB" b="1" dirty="0" err="1">
                <a:solidFill>
                  <a:schemeClr val="accent2"/>
                </a:solidFill>
              </a:rPr>
              <a:t>tęsinys</a:t>
            </a:r>
            <a:r>
              <a:rPr lang="en-GB" b="1" dirty="0">
                <a:solidFill>
                  <a:schemeClr val="accent2"/>
                </a:solidFill>
              </a:rPr>
              <a:t>)​:</a:t>
            </a:r>
          </a:p>
          <a:p>
            <a:pPr marL="342900" indent="-342900">
              <a:buBlip>
                <a:blip r:embed="rId2"/>
              </a:buBlip>
            </a:pPr>
            <a:endParaRPr lang="en-GB" b="1" dirty="0">
              <a:solidFill>
                <a:schemeClr val="accent2"/>
              </a:solidFill>
            </a:endParaRPr>
          </a:p>
          <a:p>
            <a:pPr marL="342900" indent="-342900">
              <a:buClr>
                <a:schemeClr val="accent2"/>
              </a:buClr>
              <a:buFont typeface="Arial" panose="020B0604020202020204" pitchFamily="34" charset="0"/>
              <a:buChar char="•"/>
            </a:pPr>
            <a:r>
              <a:rPr lang="lt-LT" dirty="0"/>
              <a:t>Besimokantieji gebės įvertinti skaitmenines lėšų rinkimo galimybes, kurias galėtų naudoti savo organizacijoje.</a:t>
            </a:r>
          </a:p>
          <a:p>
            <a:pPr marL="342900" indent="-342900">
              <a:buClr>
                <a:schemeClr val="accent2"/>
              </a:buClr>
              <a:buFont typeface="Arial" panose="020B0604020202020204" pitchFamily="34" charset="0"/>
              <a:buChar char="•"/>
            </a:pPr>
            <a:endParaRPr lang="lt-LT" dirty="0"/>
          </a:p>
          <a:p>
            <a:pPr marL="342900" indent="-342900">
              <a:buClr>
                <a:schemeClr val="accent2"/>
              </a:buClr>
              <a:buFont typeface="Arial" panose="020B0604020202020204" pitchFamily="34" charset="0"/>
              <a:buChar char="•"/>
            </a:pPr>
            <a:r>
              <a:rPr lang="lt-LT" dirty="0"/>
              <a:t>Besimokantieji gebės imtis pradinių veiksmų, kad pradėtų skaitmeninę lėšų rinkimo kampaniją.</a:t>
            </a:r>
          </a:p>
          <a:p>
            <a:pPr marL="342900" indent="-342900">
              <a:buClr>
                <a:schemeClr val="accent2"/>
              </a:buClr>
              <a:buFont typeface="Arial" panose="020B0604020202020204" pitchFamily="34" charset="0"/>
              <a:buChar char="•"/>
            </a:pPr>
            <a:endParaRPr lang="lt-LT" dirty="0"/>
          </a:p>
          <a:p>
            <a:pPr marL="342900" indent="-342900">
              <a:buClr>
                <a:schemeClr val="accent2"/>
              </a:buClr>
              <a:buFont typeface="Arial" panose="020B0604020202020204" pitchFamily="34" charset="0"/>
              <a:buChar char="•"/>
            </a:pPr>
            <a:r>
              <a:rPr lang="lt-LT" dirty="0"/>
              <a:t>Mokiniai gebės ieškoti naujų finansinės paramos šaltinių ir teikti paraiškas.</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t>Mokymo</a:t>
            </a:r>
            <a:r>
              <a:rPr lang="en-US" dirty="0"/>
              <a:t> </a:t>
            </a:r>
            <a:r>
              <a:rPr lang="en-US" dirty="0" err="1"/>
              <a:t>ir</a:t>
            </a:r>
            <a:r>
              <a:rPr lang="en-US" dirty="0"/>
              <a:t> </a:t>
            </a:r>
            <a:r>
              <a:rPr lang="en-US" dirty="0" err="1"/>
              <a:t>mokymosi</a:t>
            </a:r>
            <a:r>
              <a:rPr lang="en-US" dirty="0"/>
              <a:t> </a:t>
            </a:r>
            <a:r>
              <a:rPr lang="en-US" dirty="0" err="1"/>
              <a:t>tikslai</a:t>
            </a:r>
            <a:endParaRPr lang="en-US" dirty="0"/>
          </a:p>
        </p:txBody>
      </p:sp>
    </p:spTree>
    <p:extLst>
      <p:ext uri="{BB962C8B-B14F-4D97-AF65-F5344CB8AC3E}">
        <p14:creationId xmlns:p14="http://schemas.microsoft.com/office/powerpoint/2010/main" val="292325279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lt-LT" b="1" i="0" strike="noStrike" kern="1200" cap="none" spc="0" normalizeH="0" baseline="0" noProof="0" dirty="0">
                <a:ln>
                  <a:noFill/>
                </a:ln>
                <a:solidFill>
                  <a:schemeClr val="accent2"/>
                </a:solidFill>
                <a:effectLst/>
                <a:uLnTx/>
                <a:uFillTx/>
                <a:latin typeface="Calibri" panose="020F0502020204030204"/>
                <a:ea typeface="+mn-ea"/>
                <a:cs typeface="+mn-cs"/>
              </a:rPr>
              <a:t>Skaitmeninės lėšų rinkimo metodiką sudaro trys pagrindiniai etapai</a:t>
            </a:r>
            <a:r>
              <a:rPr kumimoji="0" lang="en-GB" b="1" i="0" strike="noStrike" kern="1200" cap="none" spc="0" normalizeH="0" baseline="0" noProof="0" dirty="0">
                <a:ln>
                  <a:noFill/>
                </a:ln>
                <a:solidFill>
                  <a:schemeClr val="accent2"/>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r>
              <a:rPr lang="fr-FR" dirty="0" err="1">
                <a:latin typeface="Calibri" panose="020F0502020204030204"/>
              </a:rPr>
              <a:t>Pritraukti</a:t>
            </a:r>
            <a:endParaRPr lang="fr-FR" dirty="0">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endParaRPr lang="fr-FR" dirty="0">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r>
              <a:rPr lang="fr-FR" dirty="0" err="1">
                <a:latin typeface="Calibri" panose="020F0502020204030204"/>
              </a:rPr>
              <a:t>Ugdyti</a:t>
            </a:r>
            <a:endParaRPr lang="fr-FR" dirty="0">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endParaRPr lang="fr-FR" dirty="0">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r>
              <a:rPr lang="fr-FR" dirty="0" err="1">
                <a:latin typeface="Calibri" panose="020F0502020204030204"/>
              </a:rPr>
              <a:t>Konvertuoti</a:t>
            </a: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Skaitmeninė lėšų rinkimo metodika</a:t>
            </a:r>
            <a:endParaRPr lang="en-US" dirty="0"/>
          </a:p>
        </p:txBody>
      </p:sp>
      <p:pic>
        <p:nvPicPr>
          <p:cNvPr id="2" name="Picture 1">
            <a:extLst>
              <a:ext uri="{FF2B5EF4-FFF2-40B4-BE49-F238E27FC236}">
                <a16:creationId xmlns:a16="http://schemas.microsoft.com/office/drawing/2014/main" id="{23FD002C-D8F8-92EB-C450-98D4CADE5763}"/>
              </a:ext>
            </a:extLst>
          </p:cNvPr>
          <p:cNvPicPr>
            <a:picLocks noChangeAspect="1"/>
          </p:cNvPicPr>
          <p:nvPr/>
        </p:nvPicPr>
        <p:blipFill rotWithShape="1">
          <a:blip r:embed="rId5">
            <a:grayscl/>
          </a:blip>
          <a:srcRect l="8344" t="4335" r="9113"/>
          <a:stretch/>
        </p:blipFill>
        <p:spPr>
          <a:xfrm>
            <a:off x="6096000" y="2579913"/>
            <a:ext cx="4669971" cy="3044437"/>
          </a:xfrm>
          <a:prstGeom prst="rect">
            <a:avLst/>
          </a:prstGeom>
        </p:spPr>
      </p:pic>
    </p:spTree>
    <p:extLst>
      <p:ext uri="{BB962C8B-B14F-4D97-AF65-F5344CB8AC3E}">
        <p14:creationId xmlns:p14="http://schemas.microsoft.com/office/powerpoint/2010/main" val="29127122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lt-LT" b="1" i="0" strike="noStrike" kern="1200" cap="none" spc="0" normalizeH="0" baseline="0" noProof="0" dirty="0">
                <a:ln>
                  <a:noFill/>
                </a:ln>
                <a:solidFill>
                  <a:schemeClr val="accent2"/>
                </a:solidFill>
                <a:effectLst/>
                <a:uLnTx/>
                <a:uFillTx/>
                <a:latin typeface="Calibri" panose="020F0502020204030204"/>
                <a:ea typeface="+mn-ea"/>
                <a:cs typeface="+mn-cs"/>
              </a:rPr>
              <a:t>Skaitmeninės lėšų rinkimo metodikos privalumai</a:t>
            </a:r>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Skaitmeninė lėšų rinkimo metodika</a:t>
            </a:r>
            <a:endParaRPr lang="en-US" dirty="0"/>
          </a:p>
        </p:txBody>
      </p:sp>
      <p:graphicFrame>
        <p:nvGraphicFramePr>
          <p:cNvPr id="3" name="Diagram 2">
            <a:extLst>
              <a:ext uri="{FF2B5EF4-FFF2-40B4-BE49-F238E27FC236}">
                <a16:creationId xmlns:a16="http://schemas.microsoft.com/office/drawing/2014/main" id="{90369BCF-57A2-FA61-23CA-39AA76A170D1}"/>
              </a:ext>
            </a:extLst>
          </p:cNvPr>
          <p:cNvGraphicFramePr/>
          <p:nvPr>
            <p:extLst>
              <p:ext uri="{D42A27DB-BD31-4B8C-83A1-F6EECF244321}">
                <p14:modId xmlns:p14="http://schemas.microsoft.com/office/powerpoint/2010/main" val="238403153"/>
              </p:ext>
            </p:extLst>
          </p:nvPr>
        </p:nvGraphicFramePr>
        <p:xfrm>
          <a:off x="1000623" y="2188030"/>
          <a:ext cx="10190749" cy="29869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050273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hlinkClick r:id="rId4">
                  <a:extLst>
                    <a:ext uri="{A12FA001-AC4F-418D-AE19-62706E023703}">
                      <ahyp:hlinkClr xmlns:ahyp="http://schemas.microsoft.com/office/drawing/2018/hyperlinkcolor" val="tx"/>
                    </a:ext>
                  </a:extLst>
                </a:hlinkClick>
              </a:rPr>
              <a:t>Sutelktinis finansavimas</a:t>
            </a:r>
            <a:r>
              <a:rPr kumimoji="0" lang="en-GB" i="0" strike="noStrike" kern="1200" cap="none" spc="0" normalizeH="0" baseline="0" noProof="0" dirty="0">
                <a:ln>
                  <a:noFill/>
                </a:ln>
                <a:effectLst/>
                <a:uLnTx/>
                <a:uFillTx/>
                <a:latin typeface="Calibri" panose="020F0502020204030204"/>
                <a:ea typeface="+mn-ea"/>
                <a:cs typeface="+mn-cs"/>
              </a:rPr>
              <a:t> </a:t>
            </a:r>
            <a:r>
              <a:rPr kumimoji="0" lang="lt-LT" i="0" strike="noStrike" kern="1200" cap="none" spc="0" normalizeH="0" baseline="0" noProof="0" dirty="0">
                <a:ln>
                  <a:noFill/>
                </a:ln>
                <a:effectLst/>
                <a:uLnTx/>
                <a:uFillTx/>
                <a:latin typeface="Calibri" panose="020F0502020204030204"/>
                <a:ea typeface="+mn-ea"/>
                <a:cs typeface="+mn-cs"/>
              </a:rPr>
              <a:t>suteikė verslininkams galimybę surinkti šimtus tūkstančių ar milijonus dolerių iš bet kurio, turinčio pinigų investuoti. </a:t>
            </a: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kumimoji="0" lang="lt-LT"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lt-LT" i="0" strike="noStrike" kern="1200" cap="none" spc="0" normalizeH="0" baseline="0" noProof="0" dirty="0">
                <a:ln>
                  <a:noFill/>
                </a:ln>
                <a:effectLst/>
                <a:uLnTx/>
                <a:uFillTx/>
                <a:latin typeface="Calibri" panose="020F0502020204030204"/>
                <a:ea typeface="+mn-ea"/>
                <a:cs typeface="+mn-cs"/>
              </a:rPr>
              <a:t>Sutelktinis finansavimas suteikia galimybę visiems, turintiems idėjų, pristatyti jas investuotojams.</a:t>
            </a:r>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Dėmesio centre - sutelktinis finansavimas</a:t>
            </a:r>
            <a:endParaRPr lang="en-US" dirty="0"/>
          </a:p>
        </p:txBody>
      </p:sp>
    </p:spTree>
    <p:extLst>
      <p:ext uri="{BB962C8B-B14F-4D97-AF65-F5344CB8AC3E}">
        <p14:creationId xmlns:p14="http://schemas.microsoft.com/office/powerpoint/2010/main" val="20368844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lt-LT" i="0" strike="noStrike" kern="1200" cap="none" spc="0" normalizeH="0" baseline="0" noProof="0" dirty="0">
                <a:ln>
                  <a:noFill/>
                </a:ln>
                <a:effectLst/>
                <a:uLnTx/>
                <a:uFillTx/>
                <a:latin typeface="Calibri" panose="020F0502020204030204"/>
                <a:ea typeface="+mn-ea"/>
                <a:cs typeface="+mn-cs"/>
              </a:rPr>
              <a:t>Sutelktinis finansavimas - tai didelio skaičiaus asmenų nedidelio kapitalo naudojimas naujai verslo įmonei finansuoti</a:t>
            </a:r>
            <a:r>
              <a:rPr kumimoji="0" lang="en-GB" i="0" strike="noStrike" kern="1200" cap="none" spc="0" normalizeH="0" baseline="0" noProof="0" dirty="0">
                <a:ln>
                  <a:noFill/>
                </a:ln>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en-GB" i="0" strike="noStrike" kern="1200" cap="none" spc="0" normalizeH="0" baseline="0" noProof="0" dirty="0" err="1">
                <a:ln>
                  <a:noFill/>
                </a:ln>
                <a:effectLst/>
                <a:uLnTx/>
                <a:uFillTx/>
                <a:latin typeface="Calibri" panose="020F0502020204030204"/>
                <a:ea typeface="+mn-ea"/>
                <a:cs typeface="+mn-cs"/>
              </a:rPr>
              <a:t>Sutelktinis</a:t>
            </a:r>
            <a:r>
              <a:rPr kumimoji="0" lang="en-GB" i="0" strike="noStrike" kern="1200" cap="none" spc="0" normalizeH="0" baseline="0" noProof="0" dirty="0">
                <a:ln>
                  <a:noFill/>
                </a:ln>
                <a:effectLst/>
                <a:uLnTx/>
                <a:uFillTx/>
                <a:latin typeface="Calibri" panose="020F0502020204030204"/>
                <a:ea typeface="+mn-ea"/>
                <a:cs typeface="+mn-cs"/>
              </a:rPr>
              <a:t> </a:t>
            </a:r>
            <a:r>
              <a:rPr kumimoji="0" lang="en-GB" i="0" strike="noStrike" kern="1200" cap="none" spc="0" normalizeH="0" baseline="0" noProof="0" dirty="0" err="1">
                <a:ln>
                  <a:noFill/>
                </a:ln>
                <a:effectLst/>
                <a:uLnTx/>
                <a:uFillTx/>
                <a:latin typeface="Calibri" panose="020F0502020204030204"/>
                <a:ea typeface="+mn-ea"/>
                <a:cs typeface="+mn-cs"/>
              </a:rPr>
              <a:t>finansavimas</a:t>
            </a:r>
            <a:r>
              <a:rPr kumimoji="0" lang="en-GB" i="0" strike="noStrike" kern="1200" cap="none" spc="0" normalizeH="0" baseline="0" noProof="0" dirty="0">
                <a:ln>
                  <a:noFill/>
                </a:ln>
                <a:effectLst/>
                <a:uLnTx/>
                <a:uFillTx/>
                <a:latin typeface="Calibri" panose="020F0502020204030204"/>
                <a:ea typeface="+mn-ea"/>
                <a:cs typeface="+mn-cs"/>
              </a:rPr>
              <a:t> </a:t>
            </a:r>
            <a:r>
              <a:rPr kumimoji="0" lang="en-GB" i="0" strike="noStrike" kern="1200" cap="none" spc="0" normalizeH="0" baseline="0" noProof="0" dirty="0" err="1">
                <a:ln>
                  <a:noFill/>
                </a:ln>
                <a:effectLst/>
                <a:uLnTx/>
                <a:uFillTx/>
                <a:latin typeface="Calibri" panose="020F0502020204030204"/>
                <a:ea typeface="+mn-ea"/>
                <a:cs typeface="+mn-cs"/>
              </a:rPr>
              <a:t>naudojasi</a:t>
            </a:r>
            <a:r>
              <a:rPr kumimoji="0" lang="en-GB" i="0" strike="noStrike" kern="1200" cap="none" spc="0" normalizeH="0" baseline="0" noProof="0" dirty="0">
                <a:ln>
                  <a:noFill/>
                </a:ln>
                <a:effectLst/>
                <a:uLnTx/>
                <a:uFillTx/>
                <a:latin typeface="Calibri" panose="020F0502020204030204"/>
                <a:ea typeface="+mn-ea"/>
                <a:cs typeface="+mn-cs"/>
              </a:rPr>
              <a:t> </a:t>
            </a:r>
            <a:r>
              <a:rPr kumimoji="0" lang="en-GB" i="0" strike="noStrike" kern="1200" cap="none" spc="0" normalizeH="0" baseline="0" noProof="0" dirty="0" err="1">
                <a:ln>
                  <a:noFill/>
                </a:ln>
                <a:effectLst/>
                <a:uLnTx/>
                <a:uFillTx/>
                <a:latin typeface="Calibri" panose="020F0502020204030204"/>
                <a:ea typeface="+mn-ea"/>
                <a:cs typeface="+mn-cs"/>
              </a:rPr>
              <a:t>tuo</a:t>
            </a:r>
            <a:r>
              <a:rPr kumimoji="0" lang="en-GB" i="0" strike="noStrike" kern="1200" cap="none" spc="0" normalizeH="0" baseline="0" noProof="0" dirty="0">
                <a:ln>
                  <a:noFill/>
                </a:ln>
                <a:effectLst/>
                <a:uLnTx/>
                <a:uFillTx/>
                <a:latin typeface="Calibri" panose="020F0502020204030204"/>
                <a:ea typeface="+mn-ea"/>
                <a:cs typeface="+mn-cs"/>
              </a:rPr>
              <a:t>, </a:t>
            </a:r>
            <a:r>
              <a:rPr kumimoji="0" lang="en-GB" i="0" strike="noStrike" kern="1200" cap="none" spc="0" normalizeH="0" baseline="0" noProof="0" dirty="0" err="1">
                <a:ln>
                  <a:noFill/>
                </a:ln>
                <a:effectLst/>
                <a:uLnTx/>
                <a:uFillTx/>
                <a:latin typeface="Calibri" panose="020F0502020204030204"/>
                <a:ea typeface="+mn-ea"/>
                <a:cs typeface="+mn-cs"/>
              </a:rPr>
              <a:t>kad</a:t>
            </a:r>
            <a:r>
              <a:rPr kumimoji="0" lang="en-GB" i="0" strike="noStrike" kern="1200" cap="none" spc="0" normalizeH="0" baseline="0" noProof="0" dirty="0">
                <a:ln>
                  <a:noFill/>
                </a:ln>
                <a:effectLst/>
                <a:uLnTx/>
                <a:uFillTx/>
                <a:latin typeface="Calibri" panose="020F0502020204030204"/>
                <a:ea typeface="+mn-ea"/>
                <a:cs typeface="+mn-cs"/>
              </a:rPr>
              <a:t>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hlinkClick r:id="rId4">
                  <a:extLst>
                    <a:ext uri="{A12FA001-AC4F-418D-AE19-62706E023703}">
                      <ahyp:hlinkClr xmlns:ahyp="http://schemas.microsoft.com/office/drawing/2018/hyperlinkcolor" val="tx"/>
                    </a:ext>
                  </a:extLst>
                </a:hlinkClick>
              </a:rPr>
              <a:t>socialinės medijos</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rPr>
              <a:t> </a:t>
            </a:r>
            <a:r>
              <a:rPr kumimoji="0" lang="lt-LT" i="0" strike="noStrike" kern="1200" cap="none" spc="0" normalizeH="0" baseline="0" noProof="0" dirty="0">
                <a:ln>
                  <a:noFill/>
                </a:ln>
                <a:effectLst/>
                <a:uLnTx/>
                <a:uFillTx/>
                <a:latin typeface="Calibri" panose="020F0502020204030204"/>
                <a:ea typeface="+mn-ea"/>
                <a:cs typeface="+mn-cs"/>
              </a:rPr>
              <a:t>ir sutelktinio finansavimo svetainės yra lengvai prieinamos dideliems žmonių tinklams, kad suvienytų investuotojus ir verslininkus, o tai gali padidinti verslumą, nes investuotojų ratas išsiplečia už tradicinio savininkų, giminaičių ir </a:t>
            </a:r>
            <a:r>
              <a:rPr kumimoji="0" lang="lt-LT" i="0" strike="noStrike" kern="1200" cap="none" spc="0" normalizeH="0" baseline="0" noProof="0" dirty="0">
                <a:ln>
                  <a:noFill/>
                </a:ln>
                <a:effectLst/>
                <a:uLnTx/>
                <a:uFillTx/>
                <a:latin typeface="Calibri" panose="020F0502020204030204"/>
                <a:ea typeface="+mn-ea"/>
                <a:cs typeface="+mn-cs"/>
                <a:hlinkClick r:id="rId5"/>
              </a:rPr>
              <a:t>rizikos kapitalistų </a:t>
            </a:r>
            <a:r>
              <a:rPr kumimoji="0" lang="lt-LT" i="0" strike="noStrike" kern="1200" cap="none" spc="0" normalizeH="0" baseline="0" noProof="0" dirty="0">
                <a:ln>
                  <a:noFill/>
                </a:ln>
                <a:effectLst/>
                <a:uLnTx/>
                <a:uFillTx/>
                <a:latin typeface="Calibri" panose="020F0502020204030204"/>
                <a:ea typeface="+mn-ea"/>
                <a:cs typeface="+mn-cs"/>
              </a:rPr>
              <a:t>rato ribų</a:t>
            </a:r>
            <a:r>
              <a:rPr kumimoji="0" lang="en-GB" i="0" strike="noStrike" kern="1200" cap="none" spc="0" normalizeH="0" baseline="0" noProof="0" dirty="0">
                <a:ln>
                  <a:noFill/>
                </a:ln>
                <a:effectLst/>
                <a:uLnTx/>
                <a:uFillTx/>
                <a:latin typeface="Calibri" panose="020F0502020204030204"/>
                <a:ea typeface="+mn-ea"/>
                <a:cs typeface="+mn-cs"/>
              </a:rPr>
              <a:t>.</a:t>
            </a: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lang="en-GB" b="1" u="none" dirty="0">
              <a:solidFill>
                <a:srgbClr val="000000"/>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en-GB" b="1"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Paskaitykite</a:t>
            </a:r>
            <a:r>
              <a:rPr kumimoji="0" lang="en-GB"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lang="en-US" dirty="0">
                <a:latin typeface="Segoe UI" panose="020B0502040204020203" pitchFamily="34" charset="0"/>
              </a:rPr>
              <a:t>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hlinkClick r:id="rId6">
                  <a:extLst>
                    <a:ext uri="{A12FA001-AC4F-418D-AE19-62706E023703}">
                      <ahyp:hlinkClr xmlns:ahyp="http://schemas.microsoft.com/office/drawing/2018/hyperlinkcolor" val="tx"/>
                    </a:ext>
                  </a:extLst>
                </a:hlinkClick>
              </a:rPr>
              <a:t>https://www.investopedia.com/terms/c/crowdfunding.asp</a:t>
            </a: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rPr>
              <a:t>​</a:t>
            </a:r>
            <a:endParaRPr kumimoji="0" lang="en-GB" b="0" i="0" u="none" strike="noStrike" kern="1200" cap="none" spc="0" normalizeH="0" baseline="0" noProof="0" dirty="0">
              <a:ln>
                <a:noFill/>
              </a:ln>
              <a:solidFill>
                <a:schemeClr val="accent2">
                  <a:lumMod val="75000"/>
                </a:schemeClr>
              </a:solidFill>
              <a:effectLst/>
              <a:uLnTx/>
              <a:uFillTx/>
              <a:latin typeface="Segoe UI" panose="020B0502040204020203" pitchFamily="34" charset="0"/>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Dėmesio centre - sutelktinis finansavimas</a:t>
            </a:r>
            <a:endParaRPr lang="en-US" dirty="0"/>
          </a:p>
        </p:txBody>
      </p:sp>
    </p:spTree>
    <p:extLst>
      <p:ext uri="{BB962C8B-B14F-4D97-AF65-F5344CB8AC3E}">
        <p14:creationId xmlns:p14="http://schemas.microsoft.com/office/powerpoint/2010/main" val="291548730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lt-LT" i="0" strike="noStrike" kern="1200" cap="none" spc="0" normalizeH="0" baseline="0" noProof="0" dirty="0">
                <a:ln>
                  <a:noFill/>
                </a:ln>
                <a:effectLst/>
                <a:uLnTx/>
                <a:uFillTx/>
                <a:latin typeface="Calibri" panose="020F0502020204030204"/>
                <a:ea typeface="+mn-ea"/>
                <a:cs typeface="+mn-cs"/>
              </a:rPr>
              <a:t>Finansinės paramos siekiantys asmenys rengia kampaniją, kurios tikslas - informuoti potencialius investuotojus ir (arba) rėmėjus apie tikslą ir pinigų poreikį bei paprašyti jų.</a:t>
            </a: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kumimoji="0" lang="lt-LT"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lt-LT" i="0" strike="noStrike" kern="1200" cap="none" spc="0" normalizeH="0" baseline="0" noProof="0" dirty="0">
                <a:ln>
                  <a:noFill/>
                </a:ln>
                <a:effectLst/>
                <a:uLnTx/>
                <a:uFillTx/>
                <a:latin typeface="Calibri" panose="020F0502020204030204"/>
                <a:ea typeface="+mn-ea"/>
                <a:cs typeface="+mn-cs"/>
              </a:rPr>
              <a:t>Sutelktinis finansavimas leidžia investuotojams rinktis iš šimtų projektų ir investuoti vos 10 €. Sutelktinio finansavimo svetainės gauna pajamas iš tam tikro surinktų lėšų procento.</a:t>
            </a:r>
            <a:endParaRPr kumimoji="0" lang="en-GB"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lang="en-GB" b="1" u="none" dirty="0">
              <a:solidFill>
                <a:srgbClr val="000000"/>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en-GB" b="1"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Paskaitykite</a:t>
            </a:r>
            <a:r>
              <a:rPr lang="en-US" dirty="0">
                <a:latin typeface="Calibri" panose="020F0502020204030204" pitchFamily="34" charset="0"/>
              </a:rPr>
              <a:t>:</a:t>
            </a: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hlinkClick r:id="rId4">
                  <a:extLst>
                    <a:ext uri="{A12FA001-AC4F-418D-AE19-62706E023703}">
                      <ahyp:hlinkClr xmlns:ahyp="http://schemas.microsoft.com/office/drawing/2018/hyperlinkcolor" val="tx"/>
                    </a:ext>
                  </a:extLst>
                </a:hlinkClick>
              </a:rPr>
              <a:t>https://ec.europa.eu/growth/access-finance-smes/guide-crowdfunding/what-crowdfunding/crowdfunding-explained_en</a:t>
            </a: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rPr>
              <a:t> </a:t>
            </a:r>
            <a:r>
              <a:rPr kumimoji="0" lang="en-US" sz="1200"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rPr>
              <a:t>​</a:t>
            </a:r>
            <a:endParaRPr kumimoji="0" lang="en-US" sz="1200" b="0" i="0" u="none" strike="noStrike" kern="1200" cap="none" spc="0" normalizeH="0" baseline="0" noProof="0" dirty="0">
              <a:ln>
                <a:noFill/>
              </a:ln>
              <a:solidFill>
                <a:schemeClr val="accent2">
                  <a:lumMod val="75000"/>
                </a:schemeClr>
              </a:solidFill>
              <a:effectLst/>
              <a:uLnTx/>
              <a:uFillTx/>
              <a:latin typeface="Segoe UI" panose="020B0502040204020203" pitchFamily="34" charset="0"/>
              <a:ea typeface="+mn-ea"/>
              <a:cs typeface="+mn-cs"/>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Kaip </a:t>
            </a:r>
            <a:r>
              <a:rPr lang="en-GB" dirty="0" err="1"/>
              <a:t>veikia</a:t>
            </a:r>
            <a:r>
              <a:rPr lang="en-GB" dirty="0"/>
              <a:t> </a:t>
            </a:r>
            <a:r>
              <a:rPr lang="en-GB" dirty="0" err="1"/>
              <a:t>sutelktinis</a:t>
            </a:r>
            <a:r>
              <a:rPr lang="en-GB" dirty="0"/>
              <a:t> </a:t>
            </a:r>
            <a:r>
              <a:rPr lang="en-GB" dirty="0" err="1"/>
              <a:t>finansavimas</a:t>
            </a:r>
            <a:r>
              <a:rPr lang="en-GB" dirty="0"/>
              <a:t>?</a:t>
            </a:r>
            <a:endParaRPr lang="en-US" dirty="0"/>
          </a:p>
        </p:txBody>
      </p:sp>
    </p:spTree>
    <p:extLst>
      <p:ext uri="{BB962C8B-B14F-4D97-AF65-F5344CB8AC3E}">
        <p14:creationId xmlns:p14="http://schemas.microsoft.com/office/powerpoint/2010/main" val="33896621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en-GB" b="1" i="0" strike="noStrike" kern="1200" cap="none" spc="0" normalizeH="0" baseline="0" noProof="0" dirty="0" err="1">
                <a:ln>
                  <a:noFill/>
                </a:ln>
                <a:solidFill>
                  <a:schemeClr val="accent2"/>
                </a:solidFill>
                <a:effectLst/>
                <a:uLnTx/>
                <a:uFillTx/>
                <a:latin typeface="Calibri" panose="020F0502020204030204"/>
                <a:ea typeface="+mn-ea"/>
                <a:cs typeface="+mn-cs"/>
              </a:rPr>
              <a:t>Tarpusavio</a:t>
            </a:r>
            <a:r>
              <a:rPr kumimoji="0" lang="en-GB" b="1" i="0"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b="1" i="0" strike="noStrike" kern="1200" cap="none" spc="0" normalizeH="0" baseline="0" noProof="0" dirty="0" err="1">
                <a:ln>
                  <a:noFill/>
                </a:ln>
                <a:solidFill>
                  <a:schemeClr val="accent2"/>
                </a:solidFill>
                <a:effectLst/>
                <a:uLnTx/>
                <a:uFillTx/>
                <a:latin typeface="Calibri" panose="020F0502020204030204"/>
                <a:ea typeface="+mn-ea"/>
                <a:cs typeface="+mn-cs"/>
              </a:rPr>
              <a:t>skolinimas</a:t>
            </a:r>
            <a:r>
              <a:rPr kumimoji="0" lang="en-GB" b="1" i="0" strike="noStrike" kern="1200" cap="none" spc="0" normalizeH="0" baseline="0" noProof="0" dirty="0">
                <a:ln>
                  <a:noFill/>
                </a:ln>
                <a:solidFill>
                  <a:schemeClr val="accent2"/>
                </a:solidFill>
                <a:effectLst/>
                <a:uLnTx/>
                <a:uFillTx/>
                <a:latin typeface="Calibri" panose="020F0502020204030204"/>
                <a:ea typeface="+mn-ea"/>
                <a:cs typeface="+mn-cs"/>
              </a:rPr>
              <a:t>:</a:t>
            </a: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lt-LT" i="0" strike="noStrike" kern="1200" cap="none" spc="0" normalizeH="0" baseline="0" noProof="0" dirty="0">
                <a:ln>
                  <a:noFill/>
                </a:ln>
                <a:effectLst/>
                <a:uLnTx/>
                <a:uFillTx/>
                <a:latin typeface="Calibri" panose="020F0502020204030204"/>
                <a:ea typeface="+mn-ea"/>
                <a:cs typeface="+mn-cs"/>
              </a:rPr>
              <a:t>Grupė skolina pinigus įmonei, suprasdama, kad pinigai bus grąžinti su palūkanomis. Tai labai panašu į tradicinį skolinimąsi iš banko, tik skolinatės iš daugybės investuotojų.</a:t>
            </a: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indent="-342900">
              <a:buClr>
                <a:schemeClr val="accent2"/>
              </a:buClr>
              <a:buBlip>
                <a:blip r:embed="rId3"/>
              </a:buBlip>
              <a:defRPr/>
            </a:pPr>
            <a:r>
              <a:rPr lang="en-GB" b="1" dirty="0" err="1">
                <a:solidFill>
                  <a:schemeClr val="accent2"/>
                </a:solidFill>
                <a:latin typeface="Calibri" panose="020F0502020204030204"/>
              </a:rPr>
              <a:t>Nuosavo</a:t>
            </a:r>
            <a:r>
              <a:rPr lang="en-GB" b="1" dirty="0">
                <a:solidFill>
                  <a:schemeClr val="accent2"/>
                </a:solidFill>
                <a:latin typeface="Calibri" panose="020F0502020204030204"/>
              </a:rPr>
              <a:t> </a:t>
            </a:r>
            <a:r>
              <a:rPr lang="en-GB" b="1" dirty="0" err="1">
                <a:solidFill>
                  <a:schemeClr val="accent2"/>
                </a:solidFill>
                <a:latin typeface="Calibri" panose="020F0502020204030204"/>
              </a:rPr>
              <a:t>kapitalo</a:t>
            </a:r>
            <a:r>
              <a:rPr lang="en-GB" b="1" dirty="0">
                <a:solidFill>
                  <a:schemeClr val="accent2"/>
                </a:solidFill>
                <a:latin typeface="Calibri" panose="020F0502020204030204"/>
              </a:rPr>
              <a:t> </a:t>
            </a:r>
            <a:r>
              <a:rPr lang="en-GB" b="1" dirty="0" err="1">
                <a:solidFill>
                  <a:schemeClr val="accent2"/>
                </a:solidFill>
                <a:latin typeface="Calibri" panose="020F0502020204030204"/>
              </a:rPr>
              <a:t>sutelktinis</a:t>
            </a:r>
            <a:r>
              <a:rPr lang="en-GB" b="1" dirty="0">
                <a:solidFill>
                  <a:schemeClr val="accent2"/>
                </a:solidFill>
                <a:latin typeface="Calibri" panose="020F0502020204030204"/>
              </a:rPr>
              <a:t> </a:t>
            </a:r>
            <a:r>
              <a:rPr lang="en-GB" b="1" dirty="0" err="1">
                <a:solidFill>
                  <a:schemeClr val="accent2"/>
                </a:solidFill>
                <a:latin typeface="Calibri" panose="020F0502020204030204"/>
              </a:rPr>
              <a:t>finansavimas</a:t>
            </a:r>
            <a:r>
              <a:rPr lang="en-GB" b="1" dirty="0">
                <a:solidFill>
                  <a:schemeClr val="accent2"/>
                </a:solidFill>
                <a:latin typeface="Calibri" panose="020F0502020204030204"/>
              </a:rPr>
              <a:t>:</a:t>
            </a: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lt-LT" i="0" strike="noStrike" kern="1200" cap="none" spc="0" normalizeH="0" baseline="0" noProof="0" dirty="0">
                <a:ln>
                  <a:noFill/>
                </a:ln>
                <a:effectLst/>
                <a:uLnTx/>
                <a:uFillTx/>
                <a:latin typeface="Calibri" panose="020F0502020204030204"/>
                <a:ea typeface="+mn-ea"/>
                <a:cs typeface="+mn-cs"/>
              </a:rPr>
              <a:t>Grupinis sutelktinis investavimas: įmonės akcijų dalies pardavimas keliems investuotojams mainais už investicijas.</a:t>
            </a:r>
            <a:endParaRPr kumimoji="0" lang="en-GB" i="0" strike="noStrike" kern="1200" cap="none" spc="0" normalizeH="0" baseline="0" noProof="0" dirty="0">
              <a:ln>
                <a:noFill/>
              </a:ln>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Sutelktinio</a:t>
            </a:r>
            <a:r>
              <a:rPr lang="en-GB" dirty="0"/>
              <a:t> </a:t>
            </a:r>
            <a:r>
              <a:rPr lang="en-GB" dirty="0" err="1"/>
              <a:t>finansavimo</a:t>
            </a:r>
            <a:r>
              <a:rPr lang="en-GB" dirty="0"/>
              <a:t> </a:t>
            </a:r>
            <a:r>
              <a:rPr lang="en-GB" dirty="0" err="1"/>
              <a:t>tipai</a:t>
            </a:r>
            <a:endParaRPr lang="en-US" dirty="0"/>
          </a:p>
        </p:txBody>
      </p:sp>
    </p:spTree>
    <p:extLst>
      <p:ext uri="{BB962C8B-B14F-4D97-AF65-F5344CB8AC3E}">
        <p14:creationId xmlns:p14="http://schemas.microsoft.com/office/powerpoint/2010/main" val="36383563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indent="-342900">
              <a:buClr>
                <a:schemeClr val="accent2"/>
              </a:buClr>
              <a:buBlip>
                <a:blip r:embed="rId3"/>
              </a:buBlip>
              <a:defRPr/>
            </a:pPr>
            <a:r>
              <a:rPr lang="en-GB" b="1" dirty="0" err="1">
                <a:solidFill>
                  <a:schemeClr val="accent2"/>
                </a:solidFill>
                <a:latin typeface="Calibri" panose="020F0502020204030204"/>
              </a:rPr>
              <a:t>Sutelktinis</a:t>
            </a:r>
            <a:r>
              <a:rPr lang="en-GB" b="1" dirty="0">
                <a:solidFill>
                  <a:schemeClr val="accent2"/>
                </a:solidFill>
                <a:latin typeface="Calibri" panose="020F0502020204030204"/>
              </a:rPr>
              <a:t> </a:t>
            </a:r>
            <a:r>
              <a:rPr lang="en-GB" b="1" dirty="0" err="1">
                <a:solidFill>
                  <a:schemeClr val="accent2"/>
                </a:solidFill>
                <a:latin typeface="Calibri" panose="020F0502020204030204"/>
              </a:rPr>
              <a:t>kapitalo</a:t>
            </a:r>
            <a:r>
              <a:rPr lang="en-GB" b="1" dirty="0">
                <a:solidFill>
                  <a:schemeClr val="accent2"/>
                </a:solidFill>
                <a:latin typeface="Calibri" panose="020F0502020204030204"/>
              </a:rPr>
              <a:t> </a:t>
            </a:r>
            <a:r>
              <a:rPr lang="en-GB" b="1" dirty="0" err="1">
                <a:solidFill>
                  <a:schemeClr val="accent2"/>
                </a:solidFill>
                <a:latin typeface="Calibri" panose="020F0502020204030204"/>
              </a:rPr>
              <a:t>finansavimas</a:t>
            </a:r>
            <a:r>
              <a:rPr lang="en-GB" b="1" dirty="0">
                <a:solidFill>
                  <a:schemeClr val="accent2"/>
                </a:solidFill>
                <a:latin typeface="Calibri" panose="020F0502020204030204"/>
              </a:rPr>
              <a:t> (</a:t>
            </a:r>
            <a:r>
              <a:rPr lang="en-GB" b="1" dirty="0" err="1">
                <a:solidFill>
                  <a:schemeClr val="accent2"/>
                </a:solidFill>
                <a:latin typeface="Calibri" panose="020F0502020204030204"/>
              </a:rPr>
              <a:t>tęsinys</a:t>
            </a:r>
            <a:r>
              <a:rPr lang="en-GB" b="1" dirty="0">
                <a:solidFill>
                  <a:schemeClr val="accent2"/>
                </a:solidFill>
                <a:latin typeface="Calibri" panose="020F0502020204030204"/>
              </a:rPr>
              <a:t>):</a:t>
            </a: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lt-LT" i="0" strike="noStrike" kern="1200" cap="none" spc="0" normalizeH="0" baseline="0" noProof="0" dirty="0">
                <a:ln>
                  <a:noFill/>
                </a:ln>
                <a:effectLst/>
                <a:uLnTx/>
                <a:uFillTx/>
                <a:latin typeface="Calibri" panose="020F0502020204030204"/>
                <a:ea typeface="+mn-ea"/>
                <a:cs typeface="+mn-cs"/>
              </a:rPr>
              <a:t>Idėja panaši į tai, kaip paprastosios akcijos perkamos ar parduodamos vertybinių popierių biržoje arba kaip rizikos kapitalas</a:t>
            </a:r>
            <a:r>
              <a:rPr kumimoji="0" lang="en-GB" i="0" strike="noStrike" kern="1200" cap="none" spc="0" normalizeH="0" baseline="0" noProof="0" dirty="0">
                <a:ln>
                  <a:noFill/>
                </a:ln>
                <a:effectLst/>
                <a:uLnTx/>
                <a:uFillTx/>
                <a:latin typeface="Calibri" panose="020F0502020204030204"/>
                <a:ea typeface="+mn-ea"/>
                <a:cs typeface="+mn-cs"/>
              </a:rPr>
              <a:t>.​</a:t>
            </a: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lang="en-GB" dirty="0">
              <a:latin typeface="Calibri" panose="020F0502020204030204"/>
            </a:endParaRPr>
          </a:p>
          <a:p>
            <a:pPr marL="342900" marR="0" lvl="0" indent="-342900" fontAlgn="auto">
              <a:spcAft>
                <a:spcPts val="0"/>
              </a:spcAft>
              <a:buClr>
                <a:schemeClr val="accent2"/>
              </a:buClr>
              <a:buSzTx/>
              <a:buBlip>
                <a:blip r:embed="rId3"/>
              </a:buBlip>
              <a:tabLst/>
              <a:defRPr/>
            </a:pPr>
            <a:r>
              <a:rPr lang="en-GB" b="1" dirty="0" err="1">
                <a:solidFill>
                  <a:schemeClr val="accent2"/>
                </a:solidFill>
                <a:latin typeface="Calibri" panose="020F0502020204030204"/>
              </a:rPr>
              <a:t>Atlygiais</a:t>
            </a:r>
            <a:r>
              <a:rPr lang="en-GB" b="1" dirty="0">
                <a:solidFill>
                  <a:schemeClr val="accent2"/>
                </a:solidFill>
                <a:latin typeface="Calibri" panose="020F0502020204030204"/>
              </a:rPr>
              <a:t> </a:t>
            </a:r>
            <a:r>
              <a:rPr lang="en-GB" b="1" dirty="0" err="1">
                <a:solidFill>
                  <a:schemeClr val="accent2"/>
                </a:solidFill>
                <a:latin typeface="Calibri" panose="020F0502020204030204"/>
              </a:rPr>
              <a:t>grindžiamas</a:t>
            </a:r>
            <a:r>
              <a:rPr lang="en-GB" b="1" dirty="0">
                <a:solidFill>
                  <a:schemeClr val="accent2"/>
                </a:solidFill>
                <a:latin typeface="Calibri" panose="020F0502020204030204"/>
              </a:rPr>
              <a:t> </a:t>
            </a:r>
            <a:r>
              <a:rPr lang="en-GB" b="1" dirty="0" err="1">
                <a:solidFill>
                  <a:schemeClr val="accent2"/>
                </a:solidFill>
                <a:latin typeface="Calibri" panose="020F0502020204030204"/>
              </a:rPr>
              <a:t>sutelktinis</a:t>
            </a:r>
            <a:r>
              <a:rPr lang="en-GB" b="1" dirty="0">
                <a:solidFill>
                  <a:schemeClr val="accent2"/>
                </a:solidFill>
                <a:latin typeface="Calibri" panose="020F0502020204030204"/>
              </a:rPr>
              <a:t> </a:t>
            </a:r>
            <a:r>
              <a:rPr lang="en-GB" b="1" dirty="0" err="1">
                <a:solidFill>
                  <a:schemeClr val="accent2"/>
                </a:solidFill>
                <a:latin typeface="Calibri" panose="020F0502020204030204"/>
              </a:rPr>
              <a:t>finansavimas</a:t>
            </a:r>
            <a:r>
              <a:rPr lang="en-GB" b="1" dirty="0">
                <a:solidFill>
                  <a:schemeClr val="accent2"/>
                </a:solidFill>
                <a:latin typeface="Calibri" panose="020F0502020204030204"/>
              </a:rPr>
              <a:t>:</a:t>
            </a:r>
          </a:p>
          <a:p>
            <a:pPr marL="0" marR="0" lvl="0" indent="0" fontAlgn="auto">
              <a:spcAft>
                <a:spcPts val="0"/>
              </a:spcAft>
              <a:buClr>
                <a:schemeClr val="accent2"/>
              </a:buClr>
              <a:buSzTx/>
              <a:tabLst/>
              <a:defRPr/>
            </a:pPr>
            <a:endParaRPr lang="en-GB" b="1" dirty="0">
              <a:solidFill>
                <a:schemeClr val="accent2"/>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lt-LT" i="0" strike="noStrike" kern="1200" cap="none" spc="0" normalizeH="0" baseline="0" noProof="0" dirty="0">
                <a:ln>
                  <a:noFill/>
                </a:ln>
                <a:effectLst/>
                <a:uLnTx/>
                <a:uFillTx/>
                <a:latin typeface="Calibri" panose="020F0502020204030204"/>
                <a:ea typeface="+mn-ea"/>
                <a:cs typeface="+mn-cs"/>
              </a:rPr>
              <a:t>Asmenys aukoja projektui ar verslui, tikėdamiesi už savo indėlį vėliau gauti nefinansinį atlygį, pavyzdžiui, prekių ar paslaugų.</a:t>
            </a:r>
            <a:endParaRPr kumimoji="0" lang="en-GB" i="0" strike="noStrike" kern="1200" cap="none" spc="0" normalizeH="0" baseline="0" noProof="0" dirty="0">
              <a:ln>
                <a:noFill/>
              </a:ln>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Sutelktinio</a:t>
            </a:r>
            <a:r>
              <a:rPr lang="en-GB" dirty="0"/>
              <a:t> </a:t>
            </a:r>
            <a:r>
              <a:rPr lang="en-GB" dirty="0" err="1"/>
              <a:t>finansavimo</a:t>
            </a:r>
            <a:r>
              <a:rPr lang="en-GB" dirty="0"/>
              <a:t> </a:t>
            </a:r>
            <a:r>
              <a:rPr lang="en-GB" dirty="0" err="1"/>
              <a:t>tipai</a:t>
            </a:r>
            <a:endParaRPr lang="en-US" dirty="0"/>
          </a:p>
        </p:txBody>
      </p:sp>
    </p:spTree>
    <p:extLst>
      <p:ext uri="{BB962C8B-B14F-4D97-AF65-F5344CB8AC3E}">
        <p14:creationId xmlns:p14="http://schemas.microsoft.com/office/powerpoint/2010/main" val="2899734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indent="-342900">
              <a:buClr>
                <a:schemeClr val="accent2"/>
              </a:buClr>
              <a:buBlip>
                <a:blip r:embed="rId3"/>
              </a:buBlip>
              <a:defRPr/>
            </a:pPr>
            <a:r>
              <a:rPr lang="en-GB" b="1" dirty="0" err="1">
                <a:solidFill>
                  <a:schemeClr val="accent2"/>
                </a:solidFill>
                <a:latin typeface="Calibri" panose="020F0502020204030204"/>
              </a:rPr>
              <a:t>Aukojimu</a:t>
            </a:r>
            <a:r>
              <a:rPr lang="en-GB" b="1" dirty="0">
                <a:solidFill>
                  <a:schemeClr val="accent2"/>
                </a:solidFill>
                <a:latin typeface="Calibri" panose="020F0502020204030204"/>
              </a:rPr>
              <a:t> </a:t>
            </a:r>
            <a:r>
              <a:rPr lang="en-GB" b="1" dirty="0" err="1">
                <a:solidFill>
                  <a:schemeClr val="accent2"/>
                </a:solidFill>
                <a:latin typeface="Calibri" panose="020F0502020204030204"/>
              </a:rPr>
              <a:t>grindžiamas</a:t>
            </a:r>
            <a:r>
              <a:rPr lang="en-GB" b="1" dirty="0">
                <a:solidFill>
                  <a:schemeClr val="accent2"/>
                </a:solidFill>
                <a:latin typeface="Calibri" panose="020F0502020204030204"/>
              </a:rPr>
              <a:t> </a:t>
            </a:r>
            <a:r>
              <a:rPr lang="en-GB" b="1" dirty="0" err="1">
                <a:solidFill>
                  <a:schemeClr val="accent2"/>
                </a:solidFill>
                <a:latin typeface="Calibri" panose="020F0502020204030204"/>
              </a:rPr>
              <a:t>sutelktinis</a:t>
            </a:r>
            <a:r>
              <a:rPr lang="en-GB" b="1" dirty="0">
                <a:solidFill>
                  <a:schemeClr val="accent2"/>
                </a:solidFill>
                <a:latin typeface="Calibri" panose="020F0502020204030204"/>
              </a:rPr>
              <a:t> </a:t>
            </a:r>
            <a:r>
              <a:rPr lang="en-GB" b="1" dirty="0" err="1">
                <a:solidFill>
                  <a:schemeClr val="accent2"/>
                </a:solidFill>
                <a:latin typeface="Calibri" panose="020F0502020204030204"/>
              </a:rPr>
              <a:t>finansavimas</a:t>
            </a:r>
            <a:r>
              <a:rPr lang="en-GB" b="1" dirty="0">
                <a:solidFill>
                  <a:schemeClr val="accent2"/>
                </a:solidFill>
                <a:latin typeface="Calibri" panose="020F0502020204030204"/>
              </a:rPr>
              <a:t>:</a:t>
            </a: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lt-LT" i="0" strike="noStrike" kern="1200" cap="none" spc="0" normalizeH="0" baseline="0" noProof="0" dirty="0">
                <a:ln>
                  <a:noFill/>
                </a:ln>
                <a:effectLst/>
                <a:uLnTx/>
                <a:uFillTx/>
                <a:latin typeface="Calibri" panose="020F0502020204030204"/>
                <a:ea typeface="+mn-ea"/>
                <a:cs typeface="+mn-cs"/>
              </a:rPr>
              <a:t>Asmenys aukoja nedideles sumas, siekdami didesnio konkretaus labdaros projekto finansavimo tikslo, negaudami jokios finansinės ar materialinės grąžos.</a:t>
            </a: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lang="en-GB" dirty="0">
              <a:latin typeface="Calibri" panose="020F0502020204030204"/>
            </a:endParaRPr>
          </a:p>
          <a:p>
            <a:pPr marL="342900" marR="0" lvl="0" indent="-342900" fontAlgn="auto">
              <a:spcAft>
                <a:spcPts val="0"/>
              </a:spcAft>
              <a:buClr>
                <a:schemeClr val="accent2"/>
              </a:buClr>
              <a:buSzTx/>
              <a:buBlip>
                <a:blip r:embed="rId3"/>
              </a:buBlip>
              <a:tabLst/>
              <a:defRPr/>
            </a:pPr>
            <a:r>
              <a:rPr lang="en-GB" b="1" dirty="0" err="1">
                <a:solidFill>
                  <a:schemeClr val="accent2"/>
                </a:solidFill>
                <a:latin typeface="Calibri" panose="020F0502020204030204"/>
              </a:rPr>
              <a:t>Dalijimasis</a:t>
            </a:r>
            <a:r>
              <a:rPr lang="en-GB" b="1" dirty="0">
                <a:solidFill>
                  <a:schemeClr val="accent2"/>
                </a:solidFill>
                <a:latin typeface="Calibri" panose="020F0502020204030204"/>
              </a:rPr>
              <a:t> </a:t>
            </a:r>
            <a:r>
              <a:rPr lang="en-GB" b="1" dirty="0" err="1">
                <a:solidFill>
                  <a:schemeClr val="accent2"/>
                </a:solidFill>
                <a:latin typeface="Calibri" panose="020F0502020204030204"/>
              </a:rPr>
              <a:t>pelnu</a:t>
            </a:r>
            <a:r>
              <a:rPr lang="en-GB" b="1" dirty="0">
                <a:solidFill>
                  <a:schemeClr val="accent2"/>
                </a:solidFill>
                <a:latin typeface="Calibri" panose="020F0502020204030204"/>
              </a:rPr>
              <a:t> </a:t>
            </a:r>
            <a:r>
              <a:rPr lang="en-GB" b="1" dirty="0" err="1">
                <a:solidFill>
                  <a:schemeClr val="accent2"/>
                </a:solidFill>
                <a:latin typeface="Calibri" panose="020F0502020204030204"/>
              </a:rPr>
              <a:t>ir</a:t>
            </a:r>
            <a:r>
              <a:rPr lang="en-GB" b="1" dirty="0">
                <a:solidFill>
                  <a:schemeClr val="accent2"/>
                </a:solidFill>
                <a:latin typeface="Calibri" panose="020F0502020204030204"/>
              </a:rPr>
              <a:t> (</a:t>
            </a:r>
            <a:r>
              <a:rPr lang="en-GB" b="1" dirty="0" err="1">
                <a:solidFill>
                  <a:schemeClr val="accent2"/>
                </a:solidFill>
                <a:latin typeface="Calibri" panose="020F0502020204030204"/>
              </a:rPr>
              <a:t>arba</a:t>
            </a:r>
            <a:r>
              <a:rPr lang="en-GB" b="1" dirty="0">
                <a:solidFill>
                  <a:schemeClr val="accent2"/>
                </a:solidFill>
                <a:latin typeface="Calibri" panose="020F0502020204030204"/>
              </a:rPr>
              <a:t>) </a:t>
            </a:r>
            <a:r>
              <a:rPr lang="en-GB" b="1" dirty="0" err="1">
                <a:solidFill>
                  <a:schemeClr val="accent2"/>
                </a:solidFill>
                <a:latin typeface="Calibri" panose="020F0502020204030204"/>
              </a:rPr>
              <a:t>pajamomis</a:t>
            </a:r>
            <a:r>
              <a:rPr lang="en-GB" b="1" dirty="0">
                <a:solidFill>
                  <a:schemeClr val="accent2"/>
                </a:solidFill>
                <a:latin typeface="Calibri" panose="020F0502020204030204"/>
              </a:rPr>
              <a:t>:</a:t>
            </a:r>
          </a:p>
          <a:p>
            <a:pPr marL="0" marR="0" lvl="0" indent="0" fontAlgn="auto">
              <a:spcAft>
                <a:spcPts val="0"/>
              </a:spcAft>
              <a:buClr>
                <a:schemeClr val="accent2"/>
              </a:buClr>
              <a:buSzTx/>
              <a:tabLst/>
              <a:defRPr/>
            </a:pPr>
            <a:endParaRPr lang="en-GB" b="1" dirty="0">
              <a:solidFill>
                <a:schemeClr val="accent2"/>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lt-LT" i="0" strike="noStrike" kern="1200" cap="none" spc="0" normalizeH="0" baseline="0" noProof="0" dirty="0">
                <a:ln>
                  <a:noFill/>
                </a:ln>
                <a:effectLst/>
                <a:uLnTx/>
                <a:uFillTx/>
                <a:latin typeface="Calibri" panose="020F0502020204030204"/>
                <a:ea typeface="+mn-ea"/>
                <a:cs typeface="+mn-cs"/>
              </a:rPr>
              <a:t>Įmonės gali dalytis būsimu pelnu ar pajamomis su minia mainais į dabartinį finansavimą.</a:t>
            </a:r>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Sutelktinio</a:t>
            </a:r>
            <a:r>
              <a:rPr lang="en-GB" dirty="0"/>
              <a:t> </a:t>
            </a:r>
            <a:r>
              <a:rPr lang="en-GB" dirty="0" err="1"/>
              <a:t>finansavimo</a:t>
            </a:r>
            <a:r>
              <a:rPr lang="en-GB" dirty="0"/>
              <a:t> </a:t>
            </a:r>
            <a:r>
              <a:rPr lang="en-GB" dirty="0" err="1"/>
              <a:t>tipai</a:t>
            </a:r>
            <a:endParaRPr lang="en-US" dirty="0"/>
          </a:p>
        </p:txBody>
      </p:sp>
    </p:spTree>
    <p:extLst>
      <p:ext uri="{BB962C8B-B14F-4D97-AF65-F5344CB8AC3E}">
        <p14:creationId xmlns:p14="http://schemas.microsoft.com/office/powerpoint/2010/main" val="36207878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indent="-342900">
              <a:buClr>
                <a:schemeClr val="accent2"/>
              </a:buClr>
              <a:buBlip>
                <a:blip r:embed="rId3"/>
              </a:buBlip>
              <a:defRPr/>
            </a:pPr>
            <a:r>
              <a:rPr lang="lt-LT" b="1" dirty="0">
                <a:solidFill>
                  <a:schemeClr val="accent2"/>
                </a:solidFill>
                <a:latin typeface="Calibri" panose="020F0502020204030204"/>
              </a:rPr>
              <a:t>Skolos ir vertybinių popierių sutelktinis finansavimas</a:t>
            </a:r>
            <a:r>
              <a:rPr lang="en-GB" b="1" dirty="0">
                <a:solidFill>
                  <a:schemeClr val="accent2"/>
                </a:solidFill>
                <a:latin typeface="Calibri" panose="020F0502020204030204"/>
              </a:rPr>
              <a:t>:</a:t>
            </a: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lt-LT" i="0" strike="noStrike" kern="1200" cap="none" spc="0" normalizeH="0" baseline="0" noProof="0" dirty="0">
                <a:ln>
                  <a:noFill/>
                </a:ln>
                <a:effectLst/>
                <a:uLnTx/>
                <a:uFillTx/>
                <a:latin typeface="Calibri" panose="020F0502020204030204"/>
                <a:ea typeface="+mn-ea"/>
                <a:cs typeface="+mn-cs"/>
              </a:rPr>
              <a:t>Asmenys investuoja į įmonės išleistą skolos vertybinį popierių, pvz., obligaciją</a:t>
            </a:r>
            <a:r>
              <a:rPr kumimoji="0" lang="en-GB" i="0" strike="noStrike" kern="1200" cap="none" spc="0" normalizeH="0" baseline="0" noProof="0" dirty="0">
                <a:ln>
                  <a:noFill/>
                </a:ln>
                <a:effectLst/>
                <a:uLnTx/>
                <a:uFillTx/>
                <a:latin typeface="Calibri" panose="020F0502020204030204"/>
                <a:ea typeface="+mn-ea"/>
                <a:cs typeface="+mn-cs"/>
              </a:rPr>
              <a:t>.​​</a:t>
            </a: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lang="en-GB" dirty="0">
              <a:latin typeface="Calibri" panose="020F0502020204030204"/>
            </a:endParaRPr>
          </a:p>
          <a:p>
            <a:pPr marL="342900" marR="0" lvl="0" indent="-342900" fontAlgn="auto">
              <a:spcAft>
                <a:spcPts val="0"/>
              </a:spcAft>
              <a:buClr>
                <a:schemeClr val="accent2"/>
              </a:buClr>
              <a:buSzTx/>
              <a:buBlip>
                <a:blip r:embed="rId3"/>
              </a:buBlip>
              <a:tabLst/>
              <a:defRPr/>
            </a:pPr>
            <a:r>
              <a:rPr lang="en-GB" b="1" dirty="0" err="1">
                <a:solidFill>
                  <a:schemeClr val="accent2"/>
                </a:solidFill>
                <a:latin typeface="Calibri" panose="020F0502020204030204"/>
              </a:rPr>
              <a:t>Mišrūs</a:t>
            </a:r>
            <a:r>
              <a:rPr lang="en-GB" b="1" dirty="0">
                <a:solidFill>
                  <a:schemeClr val="accent2"/>
                </a:solidFill>
                <a:latin typeface="Calibri" panose="020F0502020204030204"/>
              </a:rPr>
              <a:t> </a:t>
            </a:r>
            <a:r>
              <a:rPr lang="en-GB" b="1" dirty="0" err="1">
                <a:solidFill>
                  <a:schemeClr val="accent2"/>
                </a:solidFill>
                <a:latin typeface="Calibri" panose="020F0502020204030204"/>
              </a:rPr>
              <a:t>modeliai</a:t>
            </a:r>
            <a:r>
              <a:rPr lang="en-GB" b="1" dirty="0">
                <a:solidFill>
                  <a:schemeClr val="accent2"/>
                </a:solidFill>
                <a:latin typeface="Calibri" panose="020F0502020204030204"/>
              </a:rPr>
              <a:t>:​​</a:t>
            </a:r>
          </a:p>
          <a:p>
            <a:pPr marL="0" marR="0" lvl="0" indent="0" fontAlgn="auto">
              <a:spcAft>
                <a:spcPts val="0"/>
              </a:spcAft>
              <a:buClr>
                <a:schemeClr val="accent2"/>
              </a:buClr>
              <a:buSzTx/>
              <a:tabLst/>
              <a:defRPr/>
            </a:pPr>
            <a:endParaRPr lang="en-GB" b="1" dirty="0">
              <a:solidFill>
                <a:schemeClr val="accent2"/>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lt-LT" i="0" strike="noStrike" kern="1200" cap="none" spc="0" normalizeH="0" baseline="0" noProof="0" dirty="0">
                <a:ln>
                  <a:noFill/>
                </a:ln>
                <a:effectLst/>
                <a:uLnTx/>
                <a:uFillTx/>
                <a:latin typeface="Calibri" panose="020F0502020204030204"/>
                <a:ea typeface="+mn-ea"/>
                <a:cs typeface="+mn-cs"/>
              </a:rPr>
              <a:t>Šie modeliai: suteikia įmonėms galimybę derinti daugiau nei vieno sutelktinio finansavimo tipo elementus.</a:t>
            </a:r>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Sutelktinio</a:t>
            </a:r>
            <a:r>
              <a:rPr lang="en-GB" dirty="0"/>
              <a:t> </a:t>
            </a:r>
            <a:r>
              <a:rPr lang="en-GB" dirty="0" err="1"/>
              <a:t>finansavimo</a:t>
            </a:r>
            <a:r>
              <a:rPr lang="en-GB" dirty="0"/>
              <a:t> </a:t>
            </a:r>
            <a:r>
              <a:rPr lang="en-GB" dirty="0" err="1"/>
              <a:t>tipai</a:t>
            </a:r>
            <a:endParaRPr lang="en-US" dirty="0"/>
          </a:p>
        </p:txBody>
      </p:sp>
    </p:spTree>
    <p:extLst>
      <p:ext uri="{BB962C8B-B14F-4D97-AF65-F5344CB8AC3E}">
        <p14:creationId xmlns:p14="http://schemas.microsoft.com/office/powerpoint/2010/main" val="24905451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lang="lt-LT" sz="2300" dirty="0">
                <a:latin typeface="Calibri" panose="020F0502020204030204"/>
              </a:rPr>
              <a:t>Efektyvesnis nei tradicinis lėšų rinkimas</a:t>
            </a:r>
          </a:p>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endParaRPr lang="lt-LT" sz="2300"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lang="lt-LT" sz="2300" dirty="0">
                <a:latin typeface="Calibri" panose="020F0502020204030204"/>
              </a:rPr>
              <a:t>Tai vieta, kur galima sukurti traukos, socialinę, įrodomąją ir patvirtinamąją medžiagą.</a:t>
            </a:r>
          </a:p>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endParaRPr lang="lt-LT" sz="2300"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lang="lt-LT" sz="2300" dirty="0">
                <a:latin typeface="Calibri" panose="020F0502020204030204"/>
              </a:rPr>
              <a:t>Tai yra galimybė minios smegenų šturmo būdu patobulinti savo idėją.</a:t>
            </a:r>
          </a:p>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endParaRPr lang="lt-LT" sz="2300"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lang="lt-LT" sz="2300" dirty="0">
                <a:latin typeface="Calibri" panose="020F0502020204030204"/>
              </a:rPr>
              <a:t>Taip įgyjate ankstyvųjų vartotojų ir ištikimų šalininkų</a:t>
            </a:r>
          </a:p>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endParaRPr lang="lt-LT" sz="2300"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lang="lt-LT" sz="2300" dirty="0">
                <a:latin typeface="Calibri" panose="020F0502020204030204"/>
              </a:rPr>
              <a:t>Tai dvigubai daugiau nei rinkodara ir žiniasklaida</a:t>
            </a:r>
            <a:endParaRPr lang="en-US" sz="23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Sutelktinio</a:t>
            </a:r>
            <a:r>
              <a:rPr lang="en-GB" dirty="0"/>
              <a:t> </a:t>
            </a:r>
            <a:r>
              <a:rPr lang="en-GB" dirty="0" err="1"/>
              <a:t>finansavimo</a:t>
            </a:r>
            <a:r>
              <a:rPr lang="en-GB" dirty="0"/>
              <a:t> </a:t>
            </a:r>
            <a:r>
              <a:rPr lang="en-GB" dirty="0" err="1"/>
              <a:t>privalumai</a:t>
            </a:r>
            <a:endParaRPr lang="en-US" dirty="0"/>
          </a:p>
        </p:txBody>
      </p:sp>
    </p:spTree>
    <p:extLst>
      <p:ext uri="{BB962C8B-B14F-4D97-AF65-F5344CB8AC3E}">
        <p14:creationId xmlns:p14="http://schemas.microsoft.com/office/powerpoint/2010/main" val="1196029399"/>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566CC8E11034944AD45543EFB11E029" ma:contentTypeVersion="16" ma:contentTypeDescription="Create a new document." ma:contentTypeScope="" ma:versionID="b3fb00cd26ecfb45f29097af7f5bdfe8">
  <xsd:schema xmlns:xsd="http://www.w3.org/2001/XMLSchema" xmlns:xs="http://www.w3.org/2001/XMLSchema" xmlns:p="http://schemas.microsoft.com/office/2006/metadata/properties" xmlns:ns2="3f021e36-e1b2-47ee-ab87-c0c640a25c3a" xmlns:ns3="d230023b-ce9d-4a63-83d8-55db042628b5" targetNamespace="http://schemas.microsoft.com/office/2006/metadata/properties" ma:root="true" ma:fieldsID="49344de7e45c79a404669c9d25fa9ae7" ns2:_="" ns3:_="">
    <xsd:import namespace="3f021e36-e1b2-47ee-ab87-c0c640a25c3a"/>
    <xsd:import namespace="d230023b-ce9d-4a63-83d8-55db042628b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Zugriff" minOccurs="0"/>
                <xsd:element ref="ns2:F_x00fc_rwe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021e36-e1b2-47ee-ab87-c0c640a25c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Zugriff" ma:index="19" nillable="true" ma:displayName="Zugriff" ma:format="Dropdown" ma:list="UserInfo" ma:SharePointGroup="0" ma:internalName="Zugriff">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F_x00fc_rwen" ma:index="20" nillable="true" ma:displayName="Für wen" ma:format="Dropdown" ma:internalName="F_x00fc_rwen">
      <xsd:simpleType>
        <xsd:restriction base="dms:Choice">
          <xsd:enumeration value="DV only"/>
          <xsd:enumeration value="Teams only - Working docs"/>
          <xsd:enumeration value="Project Partners"/>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08f6e3d-baeb-453a-b300-1feee0f3f43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230023b-ce9d-4a63-83d8-55db042628b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370734a-0b18-4570-b977-b3a56e55b95a}" ma:internalName="TaxCatchAll" ma:showField="CatchAllData" ma:web="d230023b-ce9d-4a63-83d8-55db042628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Zugriff xmlns="3f021e36-e1b2-47ee-ab87-c0c640a25c3a">
      <UserInfo>
        <DisplayName/>
        <AccountId xsi:nil="true"/>
        <AccountType/>
      </UserInfo>
    </Zugriff>
    <lcf76f155ced4ddcb4097134ff3c332f xmlns="3f021e36-e1b2-47ee-ab87-c0c640a25c3a">
      <Terms xmlns="http://schemas.microsoft.com/office/infopath/2007/PartnerControls"/>
    </lcf76f155ced4ddcb4097134ff3c332f>
    <F_x00fc_rwen xmlns="3f021e36-e1b2-47ee-ab87-c0c640a25c3a" xsi:nil="true"/>
    <TaxCatchAll xmlns="d230023b-ce9d-4a63-83d8-55db042628b5" xsi:nil="true"/>
  </documentManagement>
</p:properties>
</file>

<file path=customXml/itemProps1.xml><?xml version="1.0" encoding="utf-8"?>
<ds:datastoreItem xmlns:ds="http://schemas.openxmlformats.org/officeDocument/2006/customXml" ds:itemID="{BAF128F0-4B6B-4481-86E2-B90346DE50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021e36-e1b2-47ee-ab87-c0c640a25c3a"/>
    <ds:schemaRef ds:uri="d230023b-ce9d-4a63-83d8-55db042628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01D24AD-F8BB-428D-8347-ACB91FC2B04C}">
  <ds:schemaRefs>
    <ds:schemaRef ds:uri="http://schemas.microsoft.com/sharepoint/v3/contenttype/forms"/>
  </ds:schemaRefs>
</ds:datastoreItem>
</file>

<file path=customXml/itemProps3.xml><?xml version="1.0" encoding="utf-8"?>
<ds:datastoreItem xmlns:ds="http://schemas.openxmlformats.org/officeDocument/2006/customXml" ds:itemID="{9B5F09B1-2DC9-442D-8FCF-4ABEA3F11B50}">
  <ds:schemaRefs>
    <ds:schemaRef ds:uri="http://schemas.microsoft.com/office/2006/metadata/properties"/>
    <ds:schemaRef ds:uri="http://schemas.microsoft.com/office/infopath/2007/PartnerControls"/>
    <ds:schemaRef ds:uri="3f021e36-e1b2-47ee-ab87-c0c640a25c3a"/>
    <ds:schemaRef ds:uri="d230023b-ce9d-4a63-83d8-55db042628b5"/>
  </ds:schemaRefs>
</ds:datastoreItem>
</file>

<file path=docProps/app.xml><?xml version="1.0" encoding="utf-8"?>
<Properties xmlns="http://schemas.openxmlformats.org/officeDocument/2006/extended-properties" xmlns:vt="http://schemas.openxmlformats.org/officeDocument/2006/docPropsVTypes">
  <TotalTime>7411</TotalTime>
  <Words>10369</Words>
  <Application>Microsoft Macintosh PowerPoint</Application>
  <PresentationFormat>Widescreen</PresentationFormat>
  <Paragraphs>1514</Paragraphs>
  <Slides>222</Slides>
  <Notes>172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222</vt:i4>
      </vt:variant>
    </vt:vector>
  </HeadingPairs>
  <TitlesOfParts>
    <vt:vector size="228" baseType="lpstr">
      <vt:lpstr>Arial</vt:lpstr>
      <vt:lpstr>Calibri</vt:lpstr>
      <vt:lpstr>Montserrat Light</vt:lpstr>
      <vt:lpstr>Segoe UI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Lina Pečiūrė</cp:lastModifiedBy>
  <cp:revision>235</cp:revision>
  <dcterms:created xsi:type="dcterms:W3CDTF">2020-10-14T13:32:04Z</dcterms:created>
  <dcterms:modified xsi:type="dcterms:W3CDTF">2023-06-22T19:56:40Z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0x010100A566CC8E11034944AD45543EFB11E029</vt:lpwstr>
  </property>
</Properties>
</file>