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comments/modernComment_11BA_14281EA8.xml" ContentType="application/vnd.ms-powerpoint.comments+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30"/>
  </p:notesMasterIdLst>
  <p:sldIdLst>
    <p:sldId id="4286" r:id="rId2"/>
    <p:sldId id="4570" r:id="rId3"/>
    <p:sldId id="4322" r:id="rId4"/>
    <p:sldId id="4571" r:id="rId5"/>
    <p:sldId id="4578" r:id="rId6"/>
    <p:sldId id="4577" r:id="rId7"/>
    <p:sldId id="4575" r:id="rId8"/>
    <p:sldId id="4572" r:id="rId9"/>
    <p:sldId id="4576" r:id="rId10"/>
    <p:sldId id="4580" r:id="rId11"/>
    <p:sldId id="4573" r:id="rId12"/>
    <p:sldId id="4347" r:id="rId13"/>
    <p:sldId id="4581" r:id="rId14"/>
    <p:sldId id="4582" r:id="rId15"/>
    <p:sldId id="4351" r:id="rId16"/>
    <p:sldId id="4354" r:id="rId17"/>
    <p:sldId id="4355" r:id="rId18"/>
    <p:sldId id="4356" r:id="rId19"/>
    <p:sldId id="4357" r:id="rId20"/>
    <p:sldId id="4359" r:id="rId21"/>
    <p:sldId id="4360" r:id="rId22"/>
    <p:sldId id="4361" r:id="rId23"/>
    <p:sldId id="4362" r:id="rId24"/>
    <p:sldId id="4363" r:id="rId25"/>
    <p:sldId id="4364" r:id="rId26"/>
    <p:sldId id="4365" r:id="rId27"/>
    <p:sldId id="4366" r:id="rId28"/>
    <p:sldId id="4300" r:id="rId29"/>
    <p:sldId id="4367" r:id="rId30"/>
    <p:sldId id="4368" r:id="rId31"/>
    <p:sldId id="4369" r:id="rId32"/>
    <p:sldId id="4370" r:id="rId33"/>
    <p:sldId id="4371" r:id="rId34"/>
    <p:sldId id="4372" r:id="rId35"/>
    <p:sldId id="4373" r:id="rId36"/>
    <p:sldId id="4374" r:id="rId37"/>
    <p:sldId id="4375" r:id="rId38"/>
    <p:sldId id="4376" r:id="rId39"/>
    <p:sldId id="4377" r:id="rId40"/>
    <p:sldId id="4378" r:id="rId41"/>
    <p:sldId id="4379" r:id="rId42"/>
    <p:sldId id="4380" r:id="rId43"/>
    <p:sldId id="4381" r:id="rId44"/>
    <p:sldId id="4587" r:id="rId45"/>
    <p:sldId id="4384" r:id="rId46"/>
    <p:sldId id="4386" r:id="rId47"/>
    <p:sldId id="4382" r:id="rId48"/>
    <p:sldId id="4387" r:id="rId49"/>
    <p:sldId id="4388" r:id="rId50"/>
    <p:sldId id="4389" r:id="rId51"/>
    <p:sldId id="4390" r:id="rId52"/>
    <p:sldId id="4392" r:id="rId53"/>
    <p:sldId id="4393" r:id="rId54"/>
    <p:sldId id="4394" r:id="rId55"/>
    <p:sldId id="4395" r:id="rId56"/>
    <p:sldId id="4583" r:id="rId57"/>
    <p:sldId id="4400" r:id="rId58"/>
    <p:sldId id="4401" r:id="rId59"/>
    <p:sldId id="4402" r:id="rId60"/>
    <p:sldId id="4403" r:id="rId61"/>
    <p:sldId id="4645" r:id="rId62"/>
    <p:sldId id="4404" r:id="rId63"/>
    <p:sldId id="4405" r:id="rId64"/>
    <p:sldId id="4406" r:id="rId65"/>
    <p:sldId id="4407" r:id="rId66"/>
    <p:sldId id="4408" r:id="rId67"/>
    <p:sldId id="4409" r:id="rId68"/>
    <p:sldId id="4410" r:id="rId69"/>
    <p:sldId id="4646" r:id="rId70"/>
    <p:sldId id="4411" r:id="rId71"/>
    <p:sldId id="4647" r:id="rId72"/>
    <p:sldId id="4412" r:id="rId73"/>
    <p:sldId id="4413" r:id="rId74"/>
    <p:sldId id="4588" r:id="rId75"/>
    <p:sldId id="4414" r:id="rId76"/>
    <p:sldId id="4415" r:id="rId77"/>
    <p:sldId id="4416" r:id="rId78"/>
    <p:sldId id="4417" r:id="rId79"/>
    <p:sldId id="4418" r:id="rId80"/>
    <p:sldId id="4419" r:id="rId81"/>
    <p:sldId id="4420" r:id="rId82"/>
    <p:sldId id="4421" r:id="rId83"/>
    <p:sldId id="4422" r:id="rId84"/>
    <p:sldId id="4423" r:id="rId85"/>
    <p:sldId id="4424" r:id="rId86"/>
    <p:sldId id="4425" r:id="rId87"/>
    <p:sldId id="4426" r:id="rId88"/>
    <p:sldId id="4427" r:id="rId89"/>
    <p:sldId id="4428" r:id="rId90"/>
    <p:sldId id="4589" r:id="rId91"/>
    <p:sldId id="4429" r:id="rId92"/>
    <p:sldId id="4430" r:id="rId93"/>
    <p:sldId id="4431" r:id="rId94"/>
    <p:sldId id="4432" r:id="rId95"/>
    <p:sldId id="4433" r:id="rId96"/>
    <p:sldId id="4434" r:id="rId97"/>
    <p:sldId id="4436" r:id="rId98"/>
    <p:sldId id="4437" r:id="rId99"/>
    <p:sldId id="4438" r:id="rId100"/>
    <p:sldId id="4439" r:id="rId101"/>
    <p:sldId id="4440" r:id="rId102"/>
    <p:sldId id="4441" r:id="rId103"/>
    <p:sldId id="4442" r:id="rId104"/>
    <p:sldId id="4443" r:id="rId105"/>
    <p:sldId id="4590" r:id="rId106"/>
    <p:sldId id="4444" r:id="rId107"/>
    <p:sldId id="4445" r:id="rId108"/>
    <p:sldId id="4446" r:id="rId109"/>
    <p:sldId id="4447" r:id="rId110"/>
    <p:sldId id="4448" r:id="rId111"/>
    <p:sldId id="4449" r:id="rId112"/>
    <p:sldId id="4457" r:id="rId113"/>
    <p:sldId id="4584" r:id="rId114"/>
    <p:sldId id="4461" r:id="rId115"/>
    <p:sldId id="4462" r:id="rId116"/>
    <p:sldId id="4463" r:id="rId117"/>
    <p:sldId id="4464" r:id="rId118"/>
    <p:sldId id="4465" r:id="rId119"/>
    <p:sldId id="4466" r:id="rId120"/>
    <p:sldId id="4591" r:id="rId121"/>
    <p:sldId id="4467" r:id="rId122"/>
    <p:sldId id="4648" r:id="rId123"/>
    <p:sldId id="4468" r:id="rId124"/>
    <p:sldId id="4469" r:id="rId125"/>
    <p:sldId id="4649" r:id="rId126"/>
    <p:sldId id="4470" r:id="rId127"/>
    <p:sldId id="4471" r:id="rId128"/>
    <p:sldId id="4472" r:id="rId129"/>
    <p:sldId id="4473" r:id="rId130"/>
    <p:sldId id="4474" r:id="rId131"/>
    <p:sldId id="4475" r:id="rId132"/>
    <p:sldId id="4476" r:id="rId133"/>
    <p:sldId id="4477" r:id="rId134"/>
    <p:sldId id="4478" r:id="rId135"/>
    <p:sldId id="4479" r:id="rId136"/>
    <p:sldId id="4480" r:id="rId137"/>
    <p:sldId id="4592" r:id="rId138"/>
    <p:sldId id="4482" r:id="rId139"/>
    <p:sldId id="4483" r:id="rId140"/>
    <p:sldId id="4484" r:id="rId141"/>
    <p:sldId id="4486" r:id="rId142"/>
    <p:sldId id="4485" r:id="rId143"/>
    <p:sldId id="4487" r:id="rId144"/>
    <p:sldId id="4488" r:id="rId145"/>
    <p:sldId id="4489" r:id="rId146"/>
    <p:sldId id="4490" r:id="rId147"/>
    <p:sldId id="4491" r:id="rId148"/>
    <p:sldId id="4492" r:id="rId149"/>
    <p:sldId id="4493" r:id="rId150"/>
    <p:sldId id="4494" r:id="rId151"/>
    <p:sldId id="4495" r:id="rId152"/>
    <p:sldId id="4496" r:id="rId153"/>
    <p:sldId id="4497" r:id="rId154"/>
    <p:sldId id="4498" r:id="rId155"/>
    <p:sldId id="4499" r:id="rId156"/>
    <p:sldId id="4593" r:id="rId157"/>
    <p:sldId id="4500" r:id="rId158"/>
    <p:sldId id="4501" r:id="rId159"/>
    <p:sldId id="4502" r:id="rId160"/>
    <p:sldId id="4503" r:id="rId161"/>
    <p:sldId id="4504" r:id="rId162"/>
    <p:sldId id="4505" r:id="rId163"/>
    <p:sldId id="4506" r:id="rId164"/>
    <p:sldId id="4509" r:id="rId165"/>
    <p:sldId id="4510" r:id="rId166"/>
    <p:sldId id="4511" r:id="rId167"/>
    <p:sldId id="4512" r:id="rId168"/>
    <p:sldId id="4585" r:id="rId169"/>
    <p:sldId id="4519" r:id="rId170"/>
    <p:sldId id="4520" r:id="rId171"/>
    <p:sldId id="4521" r:id="rId172"/>
    <p:sldId id="4522" r:id="rId173"/>
    <p:sldId id="4523" r:id="rId174"/>
    <p:sldId id="4524" r:id="rId175"/>
    <p:sldId id="4525" r:id="rId176"/>
    <p:sldId id="4526" r:id="rId177"/>
    <p:sldId id="4527" r:id="rId178"/>
    <p:sldId id="4528" r:id="rId179"/>
    <p:sldId id="4529" r:id="rId180"/>
    <p:sldId id="4530" r:id="rId181"/>
    <p:sldId id="4531" r:id="rId182"/>
    <p:sldId id="4594" r:id="rId183"/>
    <p:sldId id="4532" r:id="rId184"/>
    <p:sldId id="4533" r:id="rId185"/>
    <p:sldId id="4534" r:id="rId186"/>
    <p:sldId id="4535" r:id="rId187"/>
    <p:sldId id="4536" r:id="rId188"/>
    <p:sldId id="4537" r:id="rId189"/>
    <p:sldId id="4538" r:id="rId190"/>
    <p:sldId id="4539" r:id="rId191"/>
    <p:sldId id="4540" r:id="rId192"/>
    <p:sldId id="4541" r:id="rId193"/>
    <p:sldId id="4542" r:id="rId194"/>
    <p:sldId id="4650" r:id="rId195"/>
    <p:sldId id="4651" r:id="rId196"/>
    <p:sldId id="4544" r:id="rId197"/>
    <p:sldId id="4595" r:id="rId198"/>
    <p:sldId id="4545" r:id="rId199"/>
    <p:sldId id="4546" r:id="rId200"/>
    <p:sldId id="4547" r:id="rId201"/>
    <p:sldId id="4549" r:id="rId202"/>
    <p:sldId id="4548" r:id="rId203"/>
    <p:sldId id="4550" r:id="rId204"/>
    <p:sldId id="4551" r:id="rId205"/>
    <p:sldId id="4553" r:id="rId206"/>
    <p:sldId id="4554" r:id="rId207"/>
    <p:sldId id="4557" r:id="rId208"/>
    <p:sldId id="4558" r:id="rId209"/>
    <p:sldId id="4559" r:id="rId210"/>
    <p:sldId id="4560" r:id="rId211"/>
    <p:sldId id="4562" r:id="rId212"/>
    <p:sldId id="4561" r:id="rId213"/>
    <p:sldId id="4563" r:id="rId214"/>
    <p:sldId id="4564" r:id="rId215"/>
    <p:sldId id="4565" r:id="rId216"/>
    <p:sldId id="4566" r:id="rId217"/>
    <p:sldId id="4644" r:id="rId218"/>
    <p:sldId id="4586" r:id="rId219"/>
    <p:sldId id="4396" r:id="rId220"/>
    <p:sldId id="4398" r:id="rId221"/>
    <p:sldId id="4452" r:id="rId222"/>
    <p:sldId id="4453" r:id="rId223"/>
    <p:sldId id="4454" r:id="rId224"/>
    <p:sldId id="4455" r:id="rId225"/>
    <p:sldId id="4514" r:id="rId226"/>
    <p:sldId id="4515" r:id="rId227"/>
    <p:sldId id="4568" r:id="rId228"/>
    <p:sldId id="4263" r:id="rId2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30179743-A5C2-4B41-BB09-2B3C085FE3C7}">
          <p14:sldIdLst>
            <p14:sldId id="4286"/>
            <p14:sldId id="4570"/>
            <p14:sldId id="4322"/>
            <p14:sldId id="4571"/>
            <p14:sldId id="4578"/>
            <p14:sldId id="4577"/>
            <p14:sldId id="4575"/>
            <p14:sldId id="4572"/>
            <p14:sldId id="4576"/>
            <p14:sldId id="4580"/>
            <p14:sldId id="4573"/>
            <p14:sldId id="4347"/>
            <p14:sldId id="4581"/>
          </p14:sldIdLst>
        </p14:section>
        <p14:section name="Financial Planning &amp; Investment" id="{862D494A-9060-4707-9C1B-997036DBCA96}">
          <p14:sldIdLst>
            <p14:sldId id="4582"/>
            <p14:sldId id="4351"/>
            <p14:sldId id="4354"/>
            <p14:sldId id="4355"/>
            <p14:sldId id="4356"/>
            <p14:sldId id="4357"/>
            <p14:sldId id="4359"/>
            <p14:sldId id="4360"/>
            <p14:sldId id="4361"/>
            <p14:sldId id="4362"/>
            <p14:sldId id="4363"/>
            <p14:sldId id="4364"/>
            <p14:sldId id="4365"/>
            <p14:sldId id="4366"/>
            <p14:sldId id="4300"/>
            <p14:sldId id="4367"/>
            <p14:sldId id="4368"/>
            <p14:sldId id="4369"/>
            <p14:sldId id="4370"/>
            <p14:sldId id="4371"/>
            <p14:sldId id="4372"/>
            <p14:sldId id="4373"/>
            <p14:sldId id="4374"/>
            <p14:sldId id="4375"/>
            <p14:sldId id="4376"/>
            <p14:sldId id="4377"/>
            <p14:sldId id="4378"/>
            <p14:sldId id="4379"/>
            <p14:sldId id="4380"/>
            <p14:sldId id="4381"/>
            <p14:sldId id="4587"/>
            <p14:sldId id="4384"/>
            <p14:sldId id="4386"/>
            <p14:sldId id="4382"/>
            <p14:sldId id="4387"/>
            <p14:sldId id="4388"/>
            <p14:sldId id="4389"/>
            <p14:sldId id="4390"/>
            <p14:sldId id="4392"/>
            <p14:sldId id="4393"/>
            <p14:sldId id="4394"/>
            <p14:sldId id="4395"/>
            <p14:sldId id="4583"/>
            <p14:sldId id="4400"/>
            <p14:sldId id="4401"/>
            <p14:sldId id="4402"/>
            <p14:sldId id="4403"/>
            <p14:sldId id="4645"/>
            <p14:sldId id="4404"/>
            <p14:sldId id="4405"/>
            <p14:sldId id="4406"/>
            <p14:sldId id="4407"/>
            <p14:sldId id="4408"/>
            <p14:sldId id="4409"/>
            <p14:sldId id="4410"/>
            <p14:sldId id="4646"/>
            <p14:sldId id="4411"/>
            <p14:sldId id="4647"/>
            <p14:sldId id="4412"/>
            <p14:sldId id="4413"/>
            <p14:sldId id="4588"/>
            <p14:sldId id="4414"/>
            <p14:sldId id="4415"/>
            <p14:sldId id="4416"/>
            <p14:sldId id="4417"/>
            <p14:sldId id="4418"/>
            <p14:sldId id="4419"/>
            <p14:sldId id="4420"/>
            <p14:sldId id="4421"/>
            <p14:sldId id="4422"/>
            <p14:sldId id="4423"/>
            <p14:sldId id="4424"/>
            <p14:sldId id="4425"/>
            <p14:sldId id="4426"/>
            <p14:sldId id="4427"/>
            <p14:sldId id="4428"/>
            <p14:sldId id="4589"/>
            <p14:sldId id="4429"/>
            <p14:sldId id="4430"/>
            <p14:sldId id="4431"/>
            <p14:sldId id="4432"/>
            <p14:sldId id="4433"/>
            <p14:sldId id="4434"/>
            <p14:sldId id="4436"/>
            <p14:sldId id="4437"/>
            <p14:sldId id="4438"/>
            <p14:sldId id="4439"/>
            <p14:sldId id="4440"/>
            <p14:sldId id="4441"/>
            <p14:sldId id="4442"/>
            <p14:sldId id="4443"/>
            <p14:sldId id="4590"/>
            <p14:sldId id="4444"/>
            <p14:sldId id="4445"/>
            <p14:sldId id="4446"/>
            <p14:sldId id="4447"/>
            <p14:sldId id="4448"/>
            <p14:sldId id="4449"/>
            <p14:sldId id="4457"/>
          </p14:sldIdLst>
        </p14:section>
        <p14:section name="Attracting Support" id="{7D3C54CF-67C3-4110-8B03-BB5695D10ADA}">
          <p14:sldIdLst>
            <p14:sldId id="4584"/>
            <p14:sldId id="4461"/>
            <p14:sldId id="4462"/>
            <p14:sldId id="4463"/>
            <p14:sldId id="4464"/>
            <p14:sldId id="4465"/>
            <p14:sldId id="4466"/>
            <p14:sldId id="4591"/>
            <p14:sldId id="4467"/>
            <p14:sldId id="4648"/>
            <p14:sldId id="4468"/>
            <p14:sldId id="4469"/>
            <p14:sldId id="4649"/>
            <p14:sldId id="4470"/>
            <p14:sldId id="4471"/>
            <p14:sldId id="4472"/>
            <p14:sldId id="4473"/>
            <p14:sldId id="4474"/>
            <p14:sldId id="4475"/>
            <p14:sldId id="4476"/>
            <p14:sldId id="4477"/>
            <p14:sldId id="4478"/>
            <p14:sldId id="4479"/>
            <p14:sldId id="4480"/>
            <p14:sldId id="4592"/>
            <p14:sldId id="4482"/>
            <p14:sldId id="4483"/>
            <p14:sldId id="4484"/>
            <p14:sldId id="4486"/>
            <p14:sldId id="4485"/>
            <p14:sldId id="4487"/>
            <p14:sldId id="4488"/>
            <p14:sldId id="4489"/>
            <p14:sldId id="4490"/>
            <p14:sldId id="4491"/>
            <p14:sldId id="4492"/>
            <p14:sldId id="4493"/>
            <p14:sldId id="4494"/>
            <p14:sldId id="4495"/>
            <p14:sldId id="4496"/>
            <p14:sldId id="4497"/>
            <p14:sldId id="4498"/>
            <p14:sldId id="4499"/>
            <p14:sldId id="4593"/>
            <p14:sldId id="4500"/>
            <p14:sldId id="4501"/>
            <p14:sldId id="4502"/>
            <p14:sldId id="4503"/>
            <p14:sldId id="4504"/>
            <p14:sldId id="4505"/>
            <p14:sldId id="4506"/>
            <p14:sldId id="4509"/>
            <p14:sldId id="4510"/>
            <p14:sldId id="4511"/>
            <p14:sldId id="4512"/>
          </p14:sldIdLst>
        </p14:section>
        <p14:section name="External Funding" id="{75A81B81-9892-48F1-86DD-9957A62BEED9}">
          <p14:sldIdLst>
            <p14:sldId id="4585"/>
            <p14:sldId id="4519"/>
            <p14:sldId id="4520"/>
            <p14:sldId id="4521"/>
            <p14:sldId id="4522"/>
            <p14:sldId id="4523"/>
            <p14:sldId id="4524"/>
            <p14:sldId id="4525"/>
            <p14:sldId id="4526"/>
            <p14:sldId id="4527"/>
            <p14:sldId id="4528"/>
            <p14:sldId id="4529"/>
            <p14:sldId id="4530"/>
            <p14:sldId id="4531"/>
            <p14:sldId id="4594"/>
            <p14:sldId id="4532"/>
            <p14:sldId id="4533"/>
            <p14:sldId id="4534"/>
            <p14:sldId id="4535"/>
            <p14:sldId id="4536"/>
            <p14:sldId id="4537"/>
            <p14:sldId id="4538"/>
            <p14:sldId id="4539"/>
            <p14:sldId id="4540"/>
            <p14:sldId id="4541"/>
            <p14:sldId id="4542"/>
            <p14:sldId id="4650"/>
            <p14:sldId id="4651"/>
            <p14:sldId id="4544"/>
            <p14:sldId id="4595"/>
            <p14:sldId id="4545"/>
            <p14:sldId id="4546"/>
            <p14:sldId id="4547"/>
            <p14:sldId id="4549"/>
            <p14:sldId id="4548"/>
            <p14:sldId id="4550"/>
            <p14:sldId id="4551"/>
            <p14:sldId id="4553"/>
            <p14:sldId id="4554"/>
            <p14:sldId id="4557"/>
            <p14:sldId id="4558"/>
            <p14:sldId id="4559"/>
            <p14:sldId id="4560"/>
            <p14:sldId id="4562"/>
            <p14:sldId id="4561"/>
            <p14:sldId id="4563"/>
            <p14:sldId id="4564"/>
            <p14:sldId id="4565"/>
            <p14:sldId id="4566"/>
            <p14:sldId id="4644"/>
          </p14:sldIdLst>
        </p14:section>
        <p14:section name="References" id="{C15C9172-DC1A-4982-BA15-888AB3AF277A}">
          <p14:sldIdLst>
            <p14:sldId id="4586"/>
            <p14:sldId id="4396"/>
            <p14:sldId id="4398"/>
            <p14:sldId id="4452"/>
            <p14:sldId id="4453"/>
            <p14:sldId id="4454"/>
            <p14:sldId id="4455"/>
            <p14:sldId id="4514"/>
            <p14:sldId id="4515"/>
            <p14:sldId id="4568"/>
            <p14:sldId id="426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079A5E-FAAE-B913-C5DB-60887C938516}" name="Nikolas Ioannou" initials="NI" userId="Nikolas Ioannou"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A6E6C"/>
    <a:srgbClr val="0D9390"/>
    <a:srgbClr val="6E8063"/>
    <a:srgbClr val="90A184"/>
    <a:srgbClr val="D0D6C5"/>
    <a:srgbClr val="AABC99"/>
    <a:srgbClr val="768869"/>
    <a:srgbClr val="6275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86430"/>
  </p:normalViewPr>
  <p:slideViewPr>
    <p:cSldViewPr snapToGrid="0" snapToObjects="1">
      <p:cViewPr varScale="1">
        <p:scale>
          <a:sx n="106" d="100"/>
          <a:sy n="106" d="100"/>
        </p:scale>
        <p:origin x="786"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microsoft.com/office/2018/10/relationships/authors" Target="author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comments/modernComment_11BA_14281EA8.xml><?xml version="1.0" encoding="utf-8"?>
<p188:cmLst xmlns:a="http://schemas.openxmlformats.org/drawingml/2006/main" xmlns:r="http://schemas.openxmlformats.org/officeDocument/2006/relationships" xmlns:p188="http://schemas.microsoft.com/office/powerpoint/2018/8/main">
  <p188:cm id="{64F531B1-3F96-4254-82AB-9AC4FBCEC24D}" authorId="{60079A5E-FAAE-B913-C5DB-60887C938516}" created="2022-10-06T11:09:46.618">
    <ac:deMkLst xmlns:ac="http://schemas.microsoft.com/office/drawing/2013/main/command">
      <pc:docMk xmlns:pc="http://schemas.microsoft.com/office/powerpoint/2013/main/command"/>
      <pc:sldMk xmlns:pc="http://schemas.microsoft.com/office/powerpoint/2013/main/command" cId="338173608" sldId="4538"/>
      <ac:spMk id="2" creationId="{CDF7989A-5967-150C-B395-70EC1F2423B8}"/>
    </ac:deMkLst>
    <p188:txBody>
      <a:bodyPr/>
      <a:lstStyle/>
      <a:p>
        <a:r>
          <a:rPr lang="el-GR"/>
          <a:t>Δεν βρήκα πουθενά τον όρο equity infusion στα ελληνικά στο διαδίκτυο. Θα πρέπει να το ψάξω περισσότερο. </a:t>
        </a:r>
      </a:p>
    </p188:txBody>
  </p188:cm>
</p188:cmLst>
</file>

<file path=ppt/diagrams/_rels/data7.xml.rels><?xml version="1.0" encoding="UTF-8" standalone="yes"?>
<Relationships xmlns="http://schemas.openxmlformats.org/package/2006/relationships"><Relationship Id="rId3" Type="http://schemas.openxmlformats.org/officeDocument/2006/relationships/hyperlink" Target="https://www.mobilecause.com/" TargetMode="External"/><Relationship Id="rId2" Type="http://schemas.openxmlformats.org/officeDocument/2006/relationships/hyperlink" Target="https://www.firstgiving.com/" TargetMode="External"/><Relationship Id="rId1" Type="http://schemas.openxmlformats.org/officeDocument/2006/relationships/hyperlink" Target="https://www.classy.org/" TargetMode="External"/><Relationship Id="rId6" Type="http://schemas.openxmlformats.org/officeDocument/2006/relationships/hyperlink" Target="http://causevox.com/" TargetMode="External"/><Relationship Id="rId5" Type="http://schemas.openxmlformats.org/officeDocument/2006/relationships/hyperlink" Target="http://crowdrise.com/" TargetMode="External"/><Relationship Id="rId4" Type="http://schemas.openxmlformats.org/officeDocument/2006/relationships/hyperlink" Target="https://go.qgiv.com/demo-request-elevation"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bloomerang.com/" TargetMode="External"/><Relationship Id="rId2" Type="http://schemas.openxmlformats.org/officeDocument/2006/relationships/hyperlink" Target="https://www.neoncrm.com/" TargetMode="External"/><Relationship Id="rId1" Type="http://schemas.openxmlformats.org/officeDocument/2006/relationships/hyperlink" Target="http://salsalabs.com/" TargetMode="External"/><Relationship Id="rId5" Type="http://schemas.openxmlformats.org/officeDocument/2006/relationships/hyperlink" Target="https://doublethedonation.com/" TargetMode="External"/><Relationship Id="rId4" Type="http://schemas.openxmlformats.org/officeDocument/2006/relationships/hyperlink" Target="https://www.everyaction.com/"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www.mobilecause.com/" TargetMode="External"/><Relationship Id="rId2" Type="http://schemas.openxmlformats.org/officeDocument/2006/relationships/hyperlink" Target="https://www.firstgiving.com/" TargetMode="External"/><Relationship Id="rId1" Type="http://schemas.openxmlformats.org/officeDocument/2006/relationships/hyperlink" Target="https://www.classy.org/" TargetMode="External"/><Relationship Id="rId6" Type="http://schemas.openxmlformats.org/officeDocument/2006/relationships/hyperlink" Target="http://causevox.com/" TargetMode="External"/><Relationship Id="rId5" Type="http://schemas.openxmlformats.org/officeDocument/2006/relationships/hyperlink" Target="http://crowdrise.com/" TargetMode="External"/><Relationship Id="rId4" Type="http://schemas.openxmlformats.org/officeDocument/2006/relationships/hyperlink" Target="https://go.qgiv.com/demo-request-elevation"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bloomerang.com/" TargetMode="External"/><Relationship Id="rId2" Type="http://schemas.openxmlformats.org/officeDocument/2006/relationships/hyperlink" Target="https://www.neoncrm.com/" TargetMode="External"/><Relationship Id="rId1" Type="http://schemas.openxmlformats.org/officeDocument/2006/relationships/hyperlink" Target="http://salsalabs.com/" TargetMode="External"/><Relationship Id="rId5" Type="http://schemas.openxmlformats.org/officeDocument/2006/relationships/hyperlink" Target="https://doublethedonation.com/" TargetMode="External"/><Relationship Id="rId4" Type="http://schemas.openxmlformats.org/officeDocument/2006/relationships/hyperlink" Target="https://www.everyaction.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84270-6A1A-40FF-A7A3-7C2166FDC899}" type="doc">
      <dgm:prSet loTypeId="urn:microsoft.com/office/officeart/2009/3/layout/IncreasingArrowsProcess" loCatId="process" qsTypeId="urn:microsoft.com/office/officeart/2005/8/quickstyle/simple5" qsCatId="simple" csTypeId="urn:microsoft.com/office/officeart/2005/8/colors/accent1_2" csCatId="accent1" phldr="1"/>
      <dgm:spPr/>
      <dgm:t>
        <a:bodyPr/>
        <a:lstStyle/>
        <a:p>
          <a:endParaRPr lang="en-ZA"/>
        </a:p>
      </dgm:t>
    </dgm:pt>
    <dgm:pt modelId="{86F3D10E-2CB9-4A84-B0C1-616B8AD04EE1}">
      <dgm:prSet phldrT="[Text]" custT="1"/>
      <dgm:spPr/>
      <dgm:t>
        <a:bodyPr/>
        <a:lstStyle/>
        <a:p>
          <a:r>
            <a:rPr lang="el-GR" sz="2400" b="1" dirty="0">
              <a:effectLst>
                <a:outerShdw blurRad="38100" dist="38100" dir="2700000" algn="tl">
                  <a:srgbClr val="000000">
                    <a:alpha val="43137"/>
                  </a:srgbClr>
                </a:outerShdw>
              </a:effectLst>
            </a:rPr>
            <a:t>Αποστολή</a:t>
          </a:r>
          <a:endParaRPr lang="en-ZA" sz="2400" b="1" dirty="0">
            <a:effectLst>
              <a:outerShdw blurRad="38100" dist="38100" dir="2700000" algn="tl">
                <a:srgbClr val="000000">
                  <a:alpha val="43137"/>
                </a:srgbClr>
              </a:outerShdw>
            </a:effectLst>
          </a:endParaRPr>
        </a:p>
      </dgm:t>
    </dgm:pt>
    <dgm:pt modelId="{543E6530-ED6E-4130-A44D-F005CCC70C99}" type="parTrans" cxnId="{A13169D7-B2F0-4431-9C14-DB53E514C06C}">
      <dgm:prSet/>
      <dgm:spPr/>
      <dgm:t>
        <a:bodyPr/>
        <a:lstStyle/>
        <a:p>
          <a:endParaRPr lang="en-ZA"/>
        </a:p>
      </dgm:t>
    </dgm:pt>
    <dgm:pt modelId="{27F9F84F-AC7E-41C3-A1D8-5E9442465508}" type="sibTrans" cxnId="{A13169D7-B2F0-4431-9C14-DB53E514C06C}">
      <dgm:prSet/>
      <dgm:spPr/>
      <dgm:t>
        <a:bodyPr/>
        <a:lstStyle/>
        <a:p>
          <a:endParaRPr lang="en-ZA"/>
        </a:p>
      </dgm:t>
    </dgm:pt>
    <dgm:pt modelId="{F9AA11EC-E1FF-448D-A992-2A11019A191F}">
      <dgm:prSet custT="1"/>
      <dgm:spPr/>
      <dgm:t>
        <a:bodyPr/>
        <a:lstStyle/>
        <a:p>
          <a:r>
            <a:rPr lang="en-GB" sz="2400" dirty="0"/>
            <a:t>- </a:t>
          </a:r>
          <a:r>
            <a:rPr lang="el-GR" sz="2400" dirty="0"/>
            <a:t>Τί κάνουμε σήμερα</a:t>
          </a:r>
          <a:r>
            <a:rPr lang="en-US" sz="2400" dirty="0"/>
            <a:t>;</a:t>
          </a:r>
          <a:endParaRPr lang="en-GB" sz="2400" dirty="0"/>
        </a:p>
        <a:p>
          <a:r>
            <a:rPr lang="en-GB" sz="2400" dirty="0"/>
            <a:t>- </a:t>
          </a:r>
          <a:r>
            <a:rPr lang="el-GR" sz="2400" dirty="0"/>
            <a:t>Ποιον εξυπηρετούμε</a:t>
          </a:r>
          <a:r>
            <a:rPr lang="en-US" sz="2400" dirty="0"/>
            <a:t>;</a:t>
          </a:r>
          <a:endParaRPr lang="en-GB" sz="2400" dirty="0"/>
        </a:p>
        <a:p>
          <a:r>
            <a:rPr lang="en-GB" sz="2400" dirty="0"/>
            <a:t>- </a:t>
          </a:r>
          <a:r>
            <a:rPr lang="el-GR" sz="2400" dirty="0"/>
            <a:t>Τι προσπαθούμε να επιτύχουμε</a:t>
          </a:r>
          <a:r>
            <a:rPr lang="en-US" sz="2400" dirty="0"/>
            <a:t>;</a:t>
          </a:r>
          <a:endParaRPr lang="en-GB" sz="2400" dirty="0"/>
        </a:p>
        <a:p>
          <a:r>
            <a:rPr lang="en-GB" sz="2400" dirty="0"/>
            <a:t>- </a:t>
          </a:r>
          <a:r>
            <a:rPr lang="el-GR" sz="2400" dirty="0"/>
            <a:t>Τι αντίκτυπο θέλουμε</a:t>
          </a:r>
          <a:r>
            <a:rPr lang="el-CY" sz="2400" dirty="0"/>
            <a:t> </a:t>
          </a:r>
          <a:r>
            <a:rPr lang="el-GR" sz="2400" dirty="0"/>
            <a:t>να επιφέρουμε</a:t>
          </a:r>
          <a:r>
            <a:rPr lang="en-US" sz="2400" dirty="0"/>
            <a:t>;</a:t>
          </a:r>
          <a:endParaRPr lang="en-ZA" sz="2400" dirty="0"/>
        </a:p>
      </dgm:t>
    </dgm:pt>
    <dgm:pt modelId="{6735F17B-2034-4CDA-84B7-C2B29867DAA8}" type="parTrans" cxnId="{C4FAEE41-C038-4641-B155-1D825F4D3477}">
      <dgm:prSet/>
      <dgm:spPr/>
      <dgm:t>
        <a:bodyPr/>
        <a:lstStyle/>
        <a:p>
          <a:endParaRPr lang="en-ZA"/>
        </a:p>
      </dgm:t>
    </dgm:pt>
    <dgm:pt modelId="{588400F0-D4D6-47D1-9E94-FF5F2435B120}" type="sibTrans" cxnId="{C4FAEE41-C038-4641-B155-1D825F4D3477}">
      <dgm:prSet/>
      <dgm:spPr/>
      <dgm:t>
        <a:bodyPr/>
        <a:lstStyle/>
        <a:p>
          <a:endParaRPr lang="en-ZA"/>
        </a:p>
      </dgm:t>
    </dgm:pt>
    <dgm:pt modelId="{216A7286-C32E-4FA5-AB5C-7730C2257802}">
      <dgm:prSet custT="1"/>
      <dgm:spPr/>
      <dgm:t>
        <a:bodyPr/>
        <a:lstStyle/>
        <a:p>
          <a:r>
            <a:rPr lang="el-GR" sz="2400" b="1" dirty="0">
              <a:effectLst>
                <a:outerShdw blurRad="38100" dist="38100" dir="2700000" algn="tl">
                  <a:srgbClr val="000000">
                    <a:alpha val="43137"/>
                  </a:srgbClr>
                </a:outerShdw>
              </a:effectLst>
            </a:rPr>
            <a:t>Όραμα</a:t>
          </a:r>
          <a:endParaRPr lang="en-ZA" sz="2400" b="1" dirty="0">
            <a:effectLst>
              <a:outerShdw blurRad="38100" dist="38100" dir="2700000" algn="tl">
                <a:srgbClr val="000000">
                  <a:alpha val="43137"/>
                </a:srgbClr>
              </a:outerShdw>
            </a:effectLst>
          </a:endParaRPr>
        </a:p>
      </dgm:t>
    </dgm:pt>
    <dgm:pt modelId="{018A0098-42C2-4073-ACD7-575F472E78A3}" type="parTrans" cxnId="{E85DB7F5-66D0-4216-A85E-150502682A1A}">
      <dgm:prSet/>
      <dgm:spPr/>
      <dgm:t>
        <a:bodyPr/>
        <a:lstStyle/>
        <a:p>
          <a:endParaRPr lang="en-ZA"/>
        </a:p>
      </dgm:t>
    </dgm:pt>
    <dgm:pt modelId="{78F88306-469D-4DC3-8F14-4B26A301EF8A}" type="sibTrans" cxnId="{E85DB7F5-66D0-4216-A85E-150502682A1A}">
      <dgm:prSet/>
      <dgm:spPr/>
      <dgm:t>
        <a:bodyPr/>
        <a:lstStyle/>
        <a:p>
          <a:endParaRPr lang="en-ZA"/>
        </a:p>
      </dgm:t>
    </dgm:pt>
    <dgm:pt modelId="{EE6FCB9B-A393-477C-843B-D2F6B85A64A8}">
      <dgm:prSet custT="1"/>
      <dgm:spPr/>
      <dgm:t>
        <a:bodyPr/>
        <a:lstStyle/>
        <a:p>
          <a:r>
            <a:rPr lang="en-GB" sz="2400" dirty="0"/>
            <a:t>- </a:t>
          </a:r>
          <a:r>
            <a:rPr lang="el-GR" sz="2400" dirty="0"/>
            <a:t>Προς τα που βαδίζουμε</a:t>
          </a:r>
          <a:r>
            <a:rPr lang="en-GB" sz="2400" dirty="0"/>
            <a:t>;</a:t>
          </a:r>
        </a:p>
        <a:p>
          <a:r>
            <a:rPr lang="en-GB" sz="2400" dirty="0"/>
            <a:t>- </a:t>
          </a:r>
          <a:r>
            <a:rPr lang="el-GR" sz="2400" dirty="0"/>
            <a:t>Τι θέλουμε να επιτύχουμε στο μέλλον</a:t>
          </a:r>
          <a:r>
            <a:rPr lang="en-GB" sz="2400" dirty="0"/>
            <a:t>;</a:t>
          </a:r>
        </a:p>
        <a:p>
          <a:r>
            <a:rPr lang="en-GB" sz="2400" dirty="0"/>
            <a:t>- </a:t>
          </a:r>
          <a:r>
            <a:rPr lang="el-GR" sz="2400" dirty="0"/>
            <a:t>Τι είδους κοινωνία οραματιζόμαστε</a:t>
          </a:r>
          <a:r>
            <a:rPr lang="en-GB" sz="2400" dirty="0"/>
            <a:t>;</a:t>
          </a:r>
          <a:endParaRPr lang="en-ZA" sz="2400" dirty="0"/>
        </a:p>
      </dgm:t>
    </dgm:pt>
    <dgm:pt modelId="{8B42E901-8940-4FA6-A602-DA2F21EE16EF}" type="parTrans" cxnId="{91BE6E43-86D5-4982-8715-8B4028FA6FFE}">
      <dgm:prSet/>
      <dgm:spPr/>
      <dgm:t>
        <a:bodyPr/>
        <a:lstStyle/>
        <a:p>
          <a:endParaRPr lang="en-ZA"/>
        </a:p>
      </dgm:t>
    </dgm:pt>
    <dgm:pt modelId="{7D3B0B0D-23EC-4B46-9D4B-70AD2E9AD5F4}" type="sibTrans" cxnId="{91BE6E43-86D5-4982-8715-8B4028FA6FFE}">
      <dgm:prSet/>
      <dgm:spPr/>
      <dgm:t>
        <a:bodyPr/>
        <a:lstStyle/>
        <a:p>
          <a:endParaRPr lang="en-ZA"/>
        </a:p>
      </dgm:t>
    </dgm:pt>
    <dgm:pt modelId="{64B8F94F-193B-4B93-A99E-2A6F7BCD4C56}">
      <dgm:prSet custT="1"/>
      <dgm:spPr/>
      <dgm:t>
        <a:bodyPr/>
        <a:lstStyle/>
        <a:p>
          <a:r>
            <a:rPr lang="el-GR" sz="2400" b="1" dirty="0">
              <a:effectLst>
                <a:outerShdw blurRad="38100" dist="38100" dir="2700000" algn="tl">
                  <a:srgbClr val="000000">
                    <a:alpha val="43137"/>
                  </a:srgbClr>
                </a:outerShdw>
              </a:effectLst>
            </a:rPr>
            <a:t>Αξίες</a:t>
          </a:r>
          <a:endParaRPr lang="en-ZA" sz="2400" b="1" dirty="0">
            <a:effectLst>
              <a:outerShdw blurRad="38100" dist="38100" dir="2700000" algn="tl">
                <a:srgbClr val="000000">
                  <a:alpha val="43137"/>
                </a:srgbClr>
              </a:outerShdw>
            </a:effectLst>
          </a:endParaRPr>
        </a:p>
      </dgm:t>
    </dgm:pt>
    <dgm:pt modelId="{85E65753-CAEA-42C8-9558-9EF6FF8219A9}" type="parTrans" cxnId="{9322DC47-92F8-459B-8B48-A17B383FCDAA}">
      <dgm:prSet/>
      <dgm:spPr/>
      <dgm:t>
        <a:bodyPr/>
        <a:lstStyle/>
        <a:p>
          <a:endParaRPr lang="en-ZA"/>
        </a:p>
      </dgm:t>
    </dgm:pt>
    <dgm:pt modelId="{7058ED01-FE8E-46B8-8BC6-17F9EE56F081}" type="sibTrans" cxnId="{9322DC47-92F8-459B-8B48-A17B383FCDAA}">
      <dgm:prSet/>
      <dgm:spPr/>
      <dgm:t>
        <a:bodyPr/>
        <a:lstStyle/>
        <a:p>
          <a:endParaRPr lang="en-ZA"/>
        </a:p>
      </dgm:t>
    </dgm:pt>
    <dgm:pt modelId="{25C4DAB3-D28B-4F92-97C2-EA55DF1A5E94}">
      <dgm:prSet custT="1"/>
      <dgm:spPr/>
      <dgm:t>
        <a:bodyPr/>
        <a:lstStyle/>
        <a:p>
          <a:pPr>
            <a:lnSpc>
              <a:spcPct val="100000"/>
            </a:lnSpc>
          </a:pPr>
          <a:r>
            <a:rPr lang="en-GB" sz="2300" dirty="0"/>
            <a:t>- </a:t>
          </a:r>
          <a:r>
            <a:rPr lang="el-GR" sz="2300" dirty="0"/>
            <a:t>Ποιες αρχές πρεσβεύουμε</a:t>
          </a:r>
          <a:r>
            <a:rPr lang="en-GB" sz="2300" dirty="0"/>
            <a:t>;</a:t>
          </a:r>
        </a:p>
        <a:p>
          <a:pPr>
            <a:lnSpc>
              <a:spcPct val="100000"/>
            </a:lnSpc>
          </a:pPr>
          <a:r>
            <a:rPr lang="en-GB" sz="2300" dirty="0"/>
            <a:t>- </a:t>
          </a:r>
          <a:r>
            <a:rPr lang="el-GR" sz="2300" dirty="0"/>
            <a:t>Ποιες είναι οι ύψιστες αρχές που θέλουμε να προάγουμε</a:t>
          </a:r>
          <a:r>
            <a:rPr lang="en-GB" sz="2300" dirty="0"/>
            <a:t>;</a:t>
          </a:r>
        </a:p>
        <a:p>
          <a:pPr>
            <a:lnSpc>
              <a:spcPct val="100000"/>
            </a:lnSpc>
          </a:pPr>
          <a:r>
            <a:rPr lang="en-GB" sz="2300" dirty="0"/>
            <a:t>- </a:t>
          </a:r>
          <a:r>
            <a:rPr lang="el-GR" sz="2300" dirty="0"/>
            <a:t>Πώς πρέπει να διεξάγουμε τις δραστηριότητές μας για να επιτύχουμε την αποστολή και το όραμά μας</a:t>
          </a:r>
          <a:r>
            <a:rPr lang="en-GB" sz="2300" dirty="0"/>
            <a:t>;</a:t>
          </a:r>
        </a:p>
        <a:p>
          <a:pPr>
            <a:lnSpc>
              <a:spcPct val="100000"/>
            </a:lnSpc>
          </a:pPr>
          <a:r>
            <a:rPr lang="en-GB" sz="2300" dirty="0"/>
            <a:t>- </a:t>
          </a:r>
          <a:r>
            <a:rPr lang="el-GR" sz="2300" dirty="0"/>
            <a:t>Πώς πρέπει να συμπεριφερόμαστε προς  τα μέλη του οργανισμού και την κοινότητάς μας</a:t>
          </a:r>
          <a:r>
            <a:rPr lang="en-US" sz="2300" dirty="0"/>
            <a:t>;</a:t>
          </a:r>
          <a:endParaRPr lang="en-ZA" sz="2300" dirty="0"/>
        </a:p>
      </dgm:t>
    </dgm:pt>
    <dgm:pt modelId="{1640DFB9-1F05-4114-879F-7AE948E8294C}" type="parTrans" cxnId="{C05029BE-11F4-4F0A-BA08-FD9962A45789}">
      <dgm:prSet/>
      <dgm:spPr/>
      <dgm:t>
        <a:bodyPr/>
        <a:lstStyle/>
        <a:p>
          <a:endParaRPr lang="en-ZA"/>
        </a:p>
      </dgm:t>
    </dgm:pt>
    <dgm:pt modelId="{7EF22CED-221D-4FE9-850C-6D96269BAAA6}" type="sibTrans" cxnId="{C05029BE-11F4-4F0A-BA08-FD9962A45789}">
      <dgm:prSet/>
      <dgm:spPr/>
      <dgm:t>
        <a:bodyPr/>
        <a:lstStyle/>
        <a:p>
          <a:endParaRPr lang="en-ZA"/>
        </a:p>
      </dgm:t>
    </dgm:pt>
    <dgm:pt modelId="{A45DCBD0-1B04-4671-BEB0-91526F530EAA}" type="pres">
      <dgm:prSet presAssocID="{9DF84270-6A1A-40FF-A7A3-7C2166FDC899}" presName="Name0" presStyleCnt="0">
        <dgm:presLayoutVars>
          <dgm:chMax val="5"/>
          <dgm:chPref val="5"/>
          <dgm:dir/>
          <dgm:animLvl val="lvl"/>
        </dgm:presLayoutVars>
      </dgm:prSet>
      <dgm:spPr/>
    </dgm:pt>
    <dgm:pt modelId="{E101CA14-C2FE-4820-9714-03AEC9B3952D}" type="pres">
      <dgm:prSet presAssocID="{86F3D10E-2CB9-4A84-B0C1-616B8AD04EE1}" presName="parentText1" presStyleLbl="node1" presStyleIdx="0" presStyleCnt="3" custScaleY="67779" custLinFactNeighborX="0" custLinFactNeighborY="-7095">
        <dgm:presLayoutVars>
          <dgm:chMax/>
          <dgm:chPref val="3"/>
          <dgm:bulletEnabled val="1"/>
        </dgm:presLayoutVars>
      </dgm:prSet>
      <dgm:spPr/>
    </dgm:pt>
    <dgm:pt modelId="{D34A1E81-BF6D-4A72-AAB0-E75DB10BC6F5}" type="pres">
      <dgm:prSet presAssocID="{86F3D10E-2CB9-4A84-B0C1-616B8AD04EE1}" presName="childText1" presStyleLbl="solidAlignAcc1" presStyleIdx="0" presStyleCnt="3" custScaleY="105186" custLinFactNeighborX="-942" custLinFactNeighborY="-6110">
        <dgm:presLayoutVars>
          <dgm:chMax val="0"/>
          <dgm:chPref val="0"/>
          <dgm:bulletEnabled val="1"/>
        </dgm:presLayoutVars>
      </dgm:prSet>
      <dgm:spPr/>
    </dgm:pt>
    <dgm:pt modelId="{19303ED2-3D24-4BD0-8B38-28096987509B}" type="pres">
      <dgm:prSet presAssocID="{216A7286-C32E-4FA5-AB5C-7730C2257802}" presName="parentText2" presStyleLbl="node1" presStyleIdx="1" presStyleCnt="3" custScaleY="80749" custLinFactNeighborX="-626" custLinFactNeighborY="-10876">
        <dgm:presLayoutVars>
          <dgm:chMax/>
          <dgm:chPref val="3"/>
          <dgm:bulletEnabled val="1"/>
        </dgm:presLayoutVars>
      </dgm:prSet>
      <dgm:spPr/>
    </dgm:pt>
    <dgm:pt modelId="{4F86B391-34A9-42C5-9D58-7D4E1ABD3535}" type="pres">
      <dgm:prSet presAssocID="{216A7286-C32E-4FA5-AB5C-7730C2257802}" presName="childText2" presStyleLbl="solidAlignAcc1" presStyleIdx="1" presStyleCnt="3" custScaleY="105186" custLinFactNeighborX="-336" custLinFactNeighborY="-9208">
        <dgm:presLayoutVars>
          <dgm:chMax val="0"/>
          <dgm:chPref val="0"/>
          <dgm:bulletEnabled val="1"/>
        </dgm:presLayoutVars>
      </dgm:prSet>
      <dgm:spPr/>
    </dgm:pt>
    <dgm:pt modelId="{54CCFF95-B1C3-46D9-8B22-1F875B1842AD}" type="pres">
      <dgm:prSet presAssocID="{64B8F94F-193B-4B93-A99E-2A6F7BCD4C56}" presName="parentText3" presStyleLbl="node1" presStyleIdx="2" presStyleCnt="3" custScaleY="67779" custLinFactNeighborX="-2836" custLinFactNeighborY="-8251">
        <dgm:presLayoutVars>
          <dgm:chMax/>
          <dgm:chPref val="3"/>
          <dgm:bulletEnabled val="1"/>
        </dgm:presLayoutVars>
      </dgm:prSet>
      <dgm:spPr/>
    </dgm:pt>
    <dgm:pt modelId="{00F8621F-C139-4EB5-86E6-3EC278DF8EB4}" type="pres">
      <dgm:prSet presAssocID="{64B8F94F-193B-4B93-A99E-2A6F7BCD4C56}" presName="childText3" presStyleLbl="solidAlignAcc1" presStyleIdx="2" presStyleCnt="3" custScaleX="109593" custScaleY="130112" custLinFactNeighborX="461" custLinFactNeighborY="5777">
        <dgm:presLayoutVars>
          <dgm:chMax val="0"/>
          <dgm:chPref val="0"/>
          <dgm:bulletEnabled val="1"/>
        </dgm:presLayoutVars>
      </dgm:prSet>
      <dgm:spPr/>
    </dgm:pt>
  </dgm:ptLst>
  <dgm:cxnLst>
    <dgm:cxn modelId="{C4FAEE41-C038-4641-B155-1D825F4D3477}" srcId="{86F3D10E-2CB9-4A84-B0C1-616B8AD04EE1}" destId="{F9AA11EC-E1FF-448D-A992-2A11019A191F}" srcOrd="0" destOrd="0" parTransId="{6735F17B-2034-4CDA-84B7-C2B29867DAA8}" sibTransId="{588400F0-D4D6-47D1-9E94-FF5F2435B120}"/>
    <dgm:cxn modelId="{91BE6E43-86D5-4982-8715-8B4028FA6FFE}" srcId="{216A7286-C32E-4FA5-AB5C-7730C2257802}" destId="{EE6FCB9B-A393-477C-843B-D2F6B85A64A8}" srcOrd="0" destOrd="0" parTransId="{8B42E901-8940-4FA6-A602-DA2F21EE16EF}" sibTransId="{7D3B0B0D-23EC-4B46-9D4B-70AD2E9AD5F4}"/>
    <dgm:cxn modelId="{606E6364-B042-4121-AD49-FAD336F8CC37}" type="presOf" srcId="{216A7286-C32E-4FA5-AB5C-7730C2257802}" destId="{19303ED2-3D24-4BD0-8B38-28096987509B}" srcOrd="0" destOrd="0" presId="urn:microsoft.com/office/officeart/2009/3/layout/IncreasingArrowsProcess"/>
    <dgm:cxn modelId="{38E89764-33D9-49FD-A2F6-D690C5B9A521}" type="presOf" srcId="{F9AA11EC-E1FF-448D-A992-2A11019A191F}" destId="{D34A1E81-BF6D-4A72-AAB0-E75DB10BC6F5}" srcOrd="0" destOrd="0" presId="urn:microsoft.com/office/officeart/2009/3/layout/IncreasingArrowsProcess"/>
    <dgm:cxn modelId="{9322DC47-92F8-459B-8B48-A17B383FCDAA}" srcId="{9DF84270-6A1A-40FF-A7A3-7C2166FDC899}" destId="{64B8F94F-193B-4B93-A99E-2A6F7BCD4C56}" srcOrd="2" destOrd="0" parTransId="{85E65753-CAEA-42C8-9558-9EF6FF8219A9}" sibTransId="{7058ED01-FE8E-46B8-8BC6-17F9EE56F081}"/>
    <dgm:cxn modelId="{2E18414C-BF65-45B5-AD27-D5E5BAD1920B}" type="presOf" srcId="{25C4DAB3-D28B-4F92-97C2-EA55DF1A5E94}" destId="{00F8621F-C139-4EB5-86E6-3EC278DF8EB4}" srcOrd="0" destOrd="0" presId="urn:microsoft.com/office/officeart/2009/3/layout/IncreasingArrowsProcess"/>
    <dgm:cxn modelId="{083A4771-CFDD-48C0-B457-976F035CFCD0}" type="presOf" srcId="{9DF84270-6A1A-40FF-A7A3-7C2166FDC899}" destId="{A45DCBD0-1B04-4671-BEB0-91526F530EAA}" srcOrd="0" destOrd="0" presId="urn:microsoft.com/office/officeart/2009/3/layout/IncreasingArrowsProcess"/>
    <dgm:cxn modelId="{F3E6A885-DE6D-4CFF-AF4C-B28E621A392C}" type="presOf" srcId="{86F3D10E-2CB9-4A84-B0C1-616B8AD04EE1}" destId="{E101CA14-C2FE-4820-9714-03AEC9B3952D}" srcOrd="0" destOrd="0" presId="urn:microsoft.com/office/officeart/2009/3/layout/IncreasingArrowsProcess"/>
    <dgm:cxn modelId="{AE229486-07E0-452B-8A53-6AD2C0DF0E95}" type="presOf" srcId="{64B8F94F-193B-4B93-A99E-2A6F7BCD4C56}" destId="{54CCFF95-B1C3-46D9-8B22-1F875B1842AD}" srcOrd="0" destOrd="0" presId="urn:microsoft.com/office/officeart/2009/3/layout/IncreasingArrowsProcess"/>
    <dgm:cxn modelId="{D8E6088C-FE79-4E9F-8EFD-7F4FE0BD75EC}" type="presOf" srcId="{EE6FCB9B-A393-477C-843B-D2F6B85A64A8}" destId="{4F86B391-34A9-42C5-9D58-7D4E1ABD3535}" srcOrd="0" destOrd="0" presId="urn:microsoft.com/office/officeart/2009/3/layout/IncreasingArrowsProcess"/>
    <dgm:cxn modelId="{C05029BE-11F4-4F0A-BA08-FD9962A45789}" srcId="{64B8F94F-193B-4B93-A99E-2A6F7BCD4C56}" destId="{25C4DAB3-D28B-4F92-97C2-EA55DF1A5E94}" srcOrd="0" destOrd="0" parTransId="{1640DFB9-1F05-4114-879F-7AE948E8294C}" sibTransId="{7EF22CED-221D-4FE9-850C-6D96269BAAA6}"/>
    <dgm:cxn modelId="{A13169D7-B2F0-4431-9C14-DB53E514C06C}" srcId="{9DF84270-6A1A-40FF-A7A3-7C2166FDC899}" destId="{86F3D10E-2CB9-4A84-B0C1-616B8AD04EE1}" srcOrd="0" destOrd="0" parTransId="{543E6530-ED6E-4130-A44D-F005CCC70C99}" sibTransId="{27F9F84F-AC7E-41C3-A1D8-5E9442465508}"/>
    <dgm:cxn modelId="{E85DB7F5-66D0-4216-A85E-150502682A1A}" srcId="{9DF84270-6A1A-40FF-A7A3-7C2166FDC899}" destId="{216A7286-C32E-4FA5-AB5C-7730C2257802}" srcOrd="1" destOrd="0" parTransId="{018A0098-42C2-4073-ACD7-575F472E78A3}" sibTransId="{78F88306-469D-4DC3-8F14-4B26A301EF8A}"/>
    <dgm:cxn modelId="{00C70A31-D6C2-46EA-B090-3CD85EADD45F}" type="presParOf" srcId="{A45DCBD0-1B04-4671-BEB0-91526F530EAA}" destId="{E101CA14-C2FE-4820-9714-03AEC9B3952D}" srcOrd="0" destOrd="0" presId="urn:microsoft.com/office/officeart/2009/3/layout/IncreasingArrowsProcess"/>
    <dgm:cxn modelId="{464168E7-4121-4ACF-9334-D0710FB4D8D5}" type="presParOf" srcId="{A45DCBD0-1B04-4671-BEB0-91526F530EAA}" destId="{D34A1E81-BF6D-4A72-AAB0-E75DB10BC6F5}" srcOrd="1" destOrd="0" presId="urn:microsoft.com/office/officeart/2009/3/layout/IncreasingArrowsProcess"/>
    <dgm:cxn modelId="{38721D7F-36DA-4343-ABE8-25ABD53DBCAC}" type="presParOf" srcId="{A45DCBD0-1B04-4671-BEB0-91526F530EAA}" destId="{19303ED2-3D24-4BD0-8B38-28096987509B}" srcOrd="2" destOrd="0" presId="urn:microsoft.com/office/officeart/2009/3/layout/IncreasingArrowsProcess"/>
    <dgm:cxn modelId="{61F30C56-0D00-4552-A680-228868543DC8}" type="presParOf" srcId="{A45DCBD0-1B04-4671-BEB0-91526F530EAA}" destId="{4F86B391-34A9-42C5-9D58-7D4E1ABD3535}" srcOrd="3" destOrd="0" presId="urn:microsoft.com/office/officeart/2009/3/layout/IncreasingArrowsProcess"/>
    <dgm:cxn modelId="{AFFD2977-A4E4-4417-8F2F-31C4D430388C}" type="presParOf" srcId="{A45DCBD0-1B04-4671-BEB0-91526F530EAA}" destId="{54CCFF95-B1C3-46D9-8B22-1F875B1842AD}" srcOrd="4" destOrd="0" presId="urn:microsoft.com/office/officeart/2009/3/layout/IncreasingArrowsProcess"/>
    <dgm:cxn modelId="{5F64C064-0B91-44E2-9A08-EFA80510FD88}" type="presParOf" srcId="{A45DCBD0-1B04-4671-BEB0-91526F530EAA}" destId="{00F8621F-C139-4EB5-86E6-3EC278DF8EB4}"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F3B0FF3F-CB01-4515-A364-D4AC7F3D17B5}">
      <dgm:prSet custT="1"/>
      <dgm:spPr/>
      <dgm:t>
        <a:bodyPr/>
        <a:lstStyle/>
        <a:p>
          <a:r>
            <a:rPr lang="el-GR" sz="2400" dirty="0">
              <a:solidFill>
                <a:srgbClr val="000000"/>
              </a:solidFill>
              <a:effectLst/>
            </a:rPr>
            <a:t>Συγκέντρωση Κεφαλαίων από επιχειρήσεις που εφαρμόζουν την Εταιρική Κοινωνική Ευθύνη</a:t>
          </a:r>
          <a:endParaRPr lang="en-ZA" sz="2400" dirty="0">
            <a:solidFill>
              <a:srgbClr val="000000"/>
            </a:solidFill>
            <a:effectLst/>
          </a:endParaRPr>
        </a:p>
      </dgm:t>
    </dgm:pt>
    <dgm:pt modelId="{AD77FB59-39DF-49FD-A5A4-3C5EEA0A4038}" type="parTrans" cxnId="{C57703CA-C27C-4D6C-9825-FE5BD9C450C5}">
      <dgm:prSet/>
      <dgm:spPr/>
      <dgm:t>
        <a:bodyPr/>
        <a:lstStyle/>
        <a:p>
          <a:endParaRPr lang="en-ZA"/>
        </a:p>
      </dgm:t>
    </dgm:pt>
    <dgm:pt modelId="{18A18C38-77AC-4201-BDA5-442A62FE6763}" type="sibTrans" cxnId="{C57703CA-C27C-4D6C-9825-FE5BD9C450C5}">
      <dgm:prSet/>
      <dgm:spPr/>
      <dgm:t>
        <a:bodyPr/>
        <a:lstStyle/>
        <a:p>
          <a:endParaRPr lang="en-ZA"/>
        </a:p>
      </dgm:t>
    </dgm:pt>
    <dgm:pt modelId="{F432F14D-6D26-4BBD-A4B0-56DCE90A31BD}">
      <dgm:prSet custT="1"/>
      <dgm:spPr/>
      <dgm:t>
        <a:bodyPr/>
        <a:lstStyle/>
        <a:p>
          <a:r>
            <a:rPr lang="el-GR" sz="2400" dirty="0">
              <a:solidFill>
                <a:srgbClr val="000000"/>
              </a:solidFill>
              <a:effectLst/>
            </a:rPr>
            <a:t>Συγκέντρωση Κεφαλαίων από Προγράμματα Επιχορηγήσεων για Φοιτητές και Παιδιά </a:t>
          </a:r>
          <a:endParaRPr lang="en-ZA" sz="2400" dirty="0">
            <a:solidFill>
              <a:srgbClr val="000000"/>
            </a:solidFill>
            <a:effectLst/>
          </a:endParaRPr>
        </a:p>
      </dgm:t>
    </dgm:pt>
    <dgm:pt modelId="{02C3584A-BB2C-4AFC-B359-D9A99970E35D}" type="parTrans" cxnId="{3DA3EFEE-35E6-462E-B5E0-4D3447B9E4C2}">
      <dgm:prSet/>
      <dgm:spPr/>
      <dgm:t>
        <a:bodyPr/>
        <a:lstStyle/>
        <a:p>
          <a:endParaRPr lang="en-ZA"/>
        </a:p>
      </dgm:t>
    </dgm:pt>
    <dgm:pt modelId="{DFFA6523-EA56-4BB9-914A-C7A90EA629EE}" type="sibTrans" cxnId="{3DA3EFEE-35E6-462E-B5E0-4D3447B9E4C2}">
      <dgm:prSet/>
      <dgm:spPr/>
      <dgm:t>
        <a:bodyPr/>
        <a:lstStyle/>
        <a:p>
          <a:endParaRPr lang="en-ZA"/>
        </a:p>
      </dgm:t>
    </dgm:pt>
    <dgm:pt modelId="{8FDB534E-8744-4907-8EAA-18CF867FE37F}">
      <dgm:prSet custT="1"/>
      <dgm:spPr/>
      <dgm:t>
        <a:bodyPr/>
        <a:lstStyle/>
        <a:p>
          <a:r>
            <a:rPr lang="el-GR" sz="2400" dirty="0">
              <a:solidFill>
                <a:srgbClr val="000000"/>
              </a:solidFill>
              <a:effectLst/>
            </a:rPr>
            <a:t>Εγκατάσταση Κουτιών για Εισφορές </a:t>
          </a:r>
          <a:endParaRPr lang="en-ZA" sz="2400" dirty="0">
            <a:solidFill>
              <a:srgbClr val="000000"/>
            </a:solidFill>
            <a:effectLst/>
          </a:endParaRPr>
        </a:p>
      </dgm:t>
    </dgm:pt>
    <dgm:pt modelId="{93EF9CCD-8CDE-4F3B-8CE1-E1091ED799D4}" type="parTrans" cxnId="{0697D3C1-18EA-4257-B0FE-AC3A23AC07BD}">
      <dgm:prSet/>
      <dgm:spPr/>
      <dgm:t>
        <a:bodyPr/>
        <a:lstStyle/>
        <a:p>
          <a:endParaRPr lang="en-ZA"/>
        </a:p>
      </dgm:t>
    </dgm:pt>
    <dgm:pt modelId="{CD630546-7BA6-429B-B7DB-6C60310DE758}" type="sibTrans" cxnId="{0697D3C1-18EA-4257-B0FE-AC3A23AC07BD}">
      <dgm:prSet/>
      <dgm:spPr/>
      <dgm:t>
        <a:bodyPr/>
        <a:lstStyle/>
        <a:p>
          <a:endParaRPr lang="en-ZA"/>
        </a:p>
      </dgm:t>
    </dgm:pt>
    <dgm:pt modelId="{D3D3A144-BC7D-45CB-842A-0583AED9808E}">
      <dgm:prSet custT="1"/>
      <dgm:spPr/>
      <dgm:t>
        <a:bodyPr/>
        <a:lstStyle/>
        <a:p>
          <a:r>
            <a:rPr lang="el-GR" sz="2400" dirty="0">
              <a:solidFill>
                <a:srgbClr val="000000"/>
              </a:solidFill>
              <a:effectLst/>
            </a:rPr>
            <a:t>Συγκέντρωση Κεφαλαίων μέσω Τεχνικών Διαδικτύου</a:t>
          </a:r>
          <a:endParaRPr lang="en-ZA" sz="2400" dirty="0">
            <a:solidFill>
              <a:srgbClr val="000000"/>
            </a:solidFill>
            <a:effectLst/>
          </a:endParaRPr>
        </a:p>
      </dgm:t>
    </dgm:pt>
    <dgm:pt modelId="{9FD9A7A4-921D-42CA-A68F-D0EAC1126F8B}" type="parTrans" cxnId="{D094948D-1696-4885-966D-AC487778B659}">
      <dgm:prSet/>
      <dgm:spPr/>
      <dgm:t>
        <a:bodyPr/>
        <a:lstStyle/>
        <a:p>
          <a:endParaRPr lang="en-ZA"/>
        </a:p>
      </dgm:t>
    </dgm:pt>
    <dgm:pt modelId="{AE9120E8-6A90-43AB-B118-67C3FBE5FB6D}" type="sibTrans" cxnId="{D094948D-1696-4885-966D-AC487778B659}">
      <dgm:prSet/>
      <dgm:spPr/>
      <dgm:t>
        <a:bodyPr/>
        <a:lstStyle/>
        <a:p>
          <a:endParaRPr lang="en-ZA"/>
        </a:p>
      </dgm:t>
    </dgm:pt>
    <dgm:pt modelId="{DEF28A78-4903-4DE0-9703-37648FA84E48}">
      <dgm:prSet phldrT="[Text]" custT="1"/>
      <dgm:spPr/>
      <dgm:t>
        <a:bodyPr/>
        <a:lstStyle/>
        <a:p>
          <a:r>
            <a:rPr lang="el-GR" sz="2400" dirty="0">
              <a:solidFill>
                <a:srgbClr val="000000"/>
              </a:solidFill>
              <a:effectLst/>
            </a:rPr>
            <a:t>Χρηματοδότηση από τα Κυβερνητικά Σχέδια</a:t>
          </a:r>
          <a:endParaRPr lang="en-ZA" sz="2400" dirty="0">
            <a:solidFill>
              <a:srgbClr val="000000"/>
            </a:solidFill>
            <a:effectLst/>
          </a:endParaRP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5"/>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5"/>
      <dgm:spPr/>
    </dgm:pt>
    <dgm:pt modelId="{60838DFE-A322-4DC9-B89C-DAC7B09DDA59}" type="pres">
      <dgm:prSet presAssocID="{DEF28A78-4903-4DE0-9703-37648FA84E48}" presName="vert1" presStyleCnt="0"/>
      <dgm:spPr/>
    </dgm:pt>
    <dgm:pt modelId="{C358FC2F-A25E-4A02-9347-E50ACFAF99D2}" type="pres">
      <dgm:prSet presAssocID="{F3B0FF3F-CB01-4515-A364-D4AC7F3D17B5}" presName="thickLine" presStyleLbl="alignNode1" presStyleIdx="1" presStyleCnt="5"/>
      <dgm:spPr/>
    </dgm:pt>
    <dgm:pt modelId="{CF029D5A-14DB-4A07-88C8-FDDA29AFFDCE}" type="pres">
      <dgm:prSet presAssocID="{F3B0FF3F-CB01-4515-A364-D4AC7F3D17B5}" presName="horz1" presStyleCnt="0"/>
      <dgm:spPr/>
    </dgm:pt>
    <dgm:pt modelId="{4EDADE17-7B69-4124-8A18-6FAB4EE2A40C}" type="pres">
      <dgm:prSet presAssocID="{F3B0FF3F-CB01-4515-A364-D4AC7F3D17B5}" presName="tx1" presStyleLbl="revTx" presStyleIdx="1" presStyleCnt="5"/>
      <dgm:spPr/>
    </dgm:pt>
    <dgm:pt modelId="{77854905-6BB8-4EF3-AEE8-A1884B524299}" type="pres">
      <dgm:prSet presAssocID="{F3B0FF3F-CB01-4515-A364-D4AC7F3D17B5}" presName="vert1" presStyleCnt="0"/>
      <dgm:spPr/>
    </dgm:pt>
    <dgm:pt modelId="{F1DC8095-E381-4D08-A379-B49B08E6C130}" type="pres">
      <dgm:prSet presAssocID="{F432F14D-6D26-4BBD-A4B0-56DCE90A31BD}" presName="thickLine" presStyleLbl="alignNode1" presStyleIdx="2" presStyleCnt="5"/>
      <dgm:spPr/>
    </dgm:pt>
    <dgm:pt modelId="{A1FBDBE1-B2FD-4F18-B1CD-6B2E372AF7A2}" type="pres">
      <dgm:prSet presAssocID="{F432F14D-6D26-4BBD-A4B0-56DCE90A31BD}" presName="horz1" presStyleCnt="0"/>
      <dgm:spPr/>
    </dgm:pt>
    <dgm:pt modelId="{3F74B43E-956E-4C77-9DD5-C1DFBB87ECD1}" type="pres">
      <dgm:prSet presAssocID="{F432F14D-6D26-4BBD-A4B0-56DCE90A31BD}" presName="tx1" presStyleLbl="revTx" presStyleIdx="2" presStyleCnt="5"/>
      <dgm:spPr/>
    </dgm:pt>
    <dgm:pt modelId="{1CA35D8B-0EA1-4309-9CB7-093B3A3CB1FC}" type="pres">
      <dgm:prSet presAssocID="{F432F14D-6D26-4BBD-A4B0-56DCE90A31BD}" presName="vert1" presStyleCnt="0"/>
      <dgm:spPr/>
    </dgm:pt>
    <dgm:pt modelId="{EA2B8F66-BF0D-40E8-9E3C-67259DF2F3E7}" type="pres">
      <dgm:prSet presAssocID="{8FDB534E-8744-4907-8EAA-18CF867FE37F}" presName="thickLine" presStyleLbl="alignNode1" presStyleIdx="3" presStyleCnt="5"/>
      <dgm:spPr/>
    </dgm:pt>
    <dgm:pt modelId="{0811F6BF-CEA4-4CA1-A082-14AA516170CF}" type="pres">
      <dgm:prSet presAssocID="{8FDB534E-8744-4907-8EAA-18CF867FE37F}" presName="horz1" presStyleCnt="0"/>
      <dgm:spPr/>
    </dgm:pt>
    <dgm:pt modelId="{9315D5CD-B374-4394-B76A-631AE7416F35}" type="pres">
      <dgm:prSet presAssocID="{8FDB534E-8744-4907-8EAA-18CF867FE37F}" presName="tx1" presStyleLbl="revTx" presStyleIdx="3" presStyleCnt="5"/>
      <dgm:spPr/>
    </dgm:pt>
    <dgm:pt modelId="{10FD6BE8-E63F-4EC2-8CD0-558079F0D2F3}" type="pres">
      <dgm:prSet presAssocID="{8FDB534E-8744-4907-8EAA-18CF867FE37F}" presName="vert1" presStyleCnt="0"/>
      <dgm:spPr/>
    </dgm:pt>
    <dgm:pt modelId="{4D672155-4312-4CB2-AD0A-A97B0BE16705}" type="pres">
      <dgm:prSet presAssocID="{D3D3A144-BC7D-45CB-842A-0583AED9808E}" presName="thickLine" presStyleLbl="alignNode1" presStyleIdx="4" presStyleCnt="5"/>
      <dgm:spPr/>
    </dgm:pt>
    <dgm:pt modelId="{8829496F-9FC6-46B0-ADFC-70590B0B8D0F}" type="pres">
      <dgm:prSet presAssocID="{D3D3A144-BC7D-45CB-842A-0583AED9808E}" presName="horz1" presStyleCnt="0"/>
      <dgm:spPr/>
    </dgm:pt>
    <dgm:pt modelId="{B0015042-BAB1-4D0E-8409-A4A590CD605A}" type="pres">
      <dgm:prSet presAssocID="{D3D3A144-BC7D-45CB-842A-0583AED9808E}" presName="tx1" presStyleLbl="revTx" presStyleIdx="4" presStyleCnt="5"/>
      <dgm:spPr/>
    </dgm:pt>
    <dgm:pt modelId="{106CD5BF-97A3-4F91-B740-E6602C9F226F}" type="pres">
      <dgm:prSet presAssocID="{D3D3A144-BC7D-45CB-842A-0583AED9808E}" presName="vert1" presStyleCnt="0"/>
      <dgm:spPr/>
    </dgm:pt>
  </dgm:ptLst>
  <dgm:cxnLst>
    <dgm:cxn modelId="{54D6052F-2C00-47D8-B735-65E8E918D9C7}" type="presOf" srcId="{A45F34B7-DE3A-411A-9609-D0E1FA4078CE}" destId="{22849C8C-9954-4176-B85D-2A96D2CADDC0}" srcOrd="0" destOrd="0" presId="urn:microsoft.com/office/officeart/2008/layout/LinedList"/>
    <dgm:cxn modelId="{D094948D-1696-4885-966D-AC487778B659}" srcId="{A45F34B7-DE3A-411A-9609-D0E1FA4078CE}" destId="{D3D3A144-BC7D-45CB-842A-0583AED9808E}" srcOrd="4" destOrd="0" parTransId="{9FD9A7A4-921D-42CA-A68F-D0EAC1126F8B}" sibTransId="{AE9120E8-6A90-43AB-B118-67C3FBE5FB6D}"/>
    <dgm:cxn modelId="{ECF0C5A1-9E15-4B2D-8DEA-AB236E121D48}" srcId="{A45F34B7-DE3A-411A-9609-D0E1FA4078CE}" destId="{DEF28A78-4903-4DE0-9703-37648FA84E48}" srcOrd="0" destOrd="0" parTransId="{BE6CD4B0-A1F5-44E4-879A-398F91F04D84}" sibTransId="{48462111-B782-45F2-A079-81D9E22FFED8}"/>
    <dgm:cxn modelId="{3D5A11AE-010B-40D6-B33D-925B971EEDA7}" type="presOf" srcId="{8FDB534E-8744-4907-8EAA-18CF867FE37F}" destId="{9315D5CD-B374-4394-B76A-631AE7416F35}" srcOrd="0" destOrd="0" presId="urn:microsoft.com/office/officeart/2008/layout/LinedList"/>
    <dgm:cxn modelId="{0697D3C1-18EA-4257-B0FE-AC3A23AC07BD}" srcId="{A45F34B7-DE3A-411A-9609-D0E1FA4078CE}" destId="{8FDB534E-8744-4907-8EAA-18CF867FE37F}" srcOrd="3" destOrd="0" parTransId="{93EF9CCD-8CDE-4F3B-8CE1-E1091ED799D4}" sibTransId="{CD630546-7BA6-429B-B7DB-6C60310DE758}"/>
    <dgm:cxn modelId="{BB27CDC7-EAB0-4EC9-B63A-AB11D4ADC877}" type="presOf" srcId="{F432F14D-6D26-4BBD-A4B0-56DCE90A31BD}" destId="{3F74B43E-956E-4C77-9DD5-C1DFBB87ECD1}" srcOrd="0" destOrd="0" presId="urn:microsoft.com/office/officeart/2008/layout/LinedList"/>
    <dgm:cxn modelId="{C57703CA-C27C-4D6C-9825-FE5BD9C450C5}" srcId="{A45F34B7-DE3A-411A-9609-D0E1FA4078CE}" destId="{F3B0FF3F-CB01-4515-A364-D4AC7F3D17B5}" srcOrd="1" destOrd="0" parTransId="{AD77FB59-39DF-49FD-A5A4-3C5EEA0A4038}" sibTransId="{18A18C38-77AC-4201-BDA5-442A62FE6763}"/>
    <dgm:cxn modelId="{B68A19D9-BADB-4C58-ADF4-C5F802ED3573}" type="presOf" srcId="{D3D3A144-BC7D-45CB-842A-0583AED9808E}" destId="{B0015042-BAB1-4D0E-8409-A4A590CD605A}" srcOrd="0" destOrd="0" presId="urn:microsoft.com/office/officeart/2008/layout/LinedList"/>
    <dgm:cxn modelId="{3DA3EFEE-35E6-462E-B5E0-4D3447B9E4C2}" srcId="{A45F34B7-DE3A-411A-9609-D0E1FA4078CE}" destId="{F432F14D-6D26-4BBD-A4B0-56DCE90A31BD}" srcOrd="2" destOrd="0" parTransId="{02C3584A-BB2C-4AFC-B359-D9A99970E35D}" sibTransId="{DFFA6523-EA56-4BB9-914A-C7A90EA629EE}"/>
    <dgm:cxn modelId="{BC8C69F9-5EAB-4FF5-BBEF-7D105D7BF69F}" type="presOf" srcId="{F3B0FF3F-CB01-4515-A364-D4AC7F3D17B5}" destId="{4EDADE17-7B69-4124-8A18-6FAB4EE2A40C}" srcOrd="0" destOrd="0" presId="urn:microsoft.com/office/officeart/2008/layout/LinedList"/>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63D77BC2-7544-42BB-BDA6-EF0498B38BC7}" type="presParOf" srcId="{22849C8C-9954-4176-B85D-2A96D2CADDC0}" destId="{C358FC2F-A25E-4A02-9347-E50ACFAF99D2}" srcOrd="2" destOrd="0" presId="urn:microsoft.com/office/officeart/2008/layout/LinedList"/>
    <dgm:cxn modelId="{2A92B725-BEF8-4871-9525-FF7724834CA3}" type="presParOf" srcId="{22849C8C-9954-4176-B85D-2A96D2CADDC0}" destId="{CF029D5A-14DB-4A07-88C8-FDDA29AFFDCE}" srcOrd="3" destOrd="0" presId="urn:microsoft.com/office/officeart/2008/layout/LinedList"/>
    <dgm:cxn modelId="{EF8C83F5-6B90-489F-A57B-A2DCCBAE2894}" type="presParOf" srcId="{CF029D5A-14DB-4A07-88C8-FDDA29AFFDCE}" destId="{4EDADE17-7B69-4124-8A18-6FAB4EE2A40C}" srcOrd="0" destOrd="0" presId="urn:microsoft.com/office/officeart/2008/layout/LinedList"/>
    <dgm:cxn modelId="{939D37E4-F431-4A1F-8173-A04C1EC9C784}" type="presParOf" srcId="{CF029D5A-14DB-4A07-88C8-FDDA29AFFDCE}" destId="{77854905-6BB8-4EF3-AEE8-A1884B524299}" srcOrd="1" destOrd="0" presId="urn:microsoft.com/office/officeart/2008/layout/LinedList"/>
    <dgm:cxn modelId="{8EA504C3-3816-42D3-9494-C13476B95186}" type="presParOf" srcId="{22849C8C-9954-4176-B85D-2A96D2CADDC0}" destId="{F1DC8095-E381-4D08-A379-B49B08E6C130}" srcOrd="4" destOrd="0" presId="urn:microsoft.com/office/officeart/2008/layout/LinedList"/>
    <dgm:cxn modelId="{D8349FAD-CD9D-4F15-B214-C6BC947268F2}" type="presParOf" srcId="{22849C8C-9954-4176-B85D-2A96D2CADDC0}" destId="{A1FBDBE1-B2FD-4F18-B1CD-6B2E372AF7A2}" srcOrd="5" destOrd="0" presId="urn:microsoft.com/office/officeart/2008/layout/LinedList"/>
    <dgm:cxn modelId="{2E97B17A-4EF3-4BA2-9C5A-C53ECC8C3B48}" type="presParOf" srcId="{A1FBDBE1-B2FD-4F18-B1CD-6B2E372AF7A2}" destId="{3F74B43E-956E-4C77-9DD5-C1DFBB87ECD1}" srcOrd="0" destOrd="0" presId="urn:microsoft.com/office/officeart/2008/layout/LinedList"/>
    <dgm:cxn modelId="{D8D2B8E4-A987-4164-B0F3-F2472C0103A4}" type="presParOf" srcId="{A1FBDBE1-B2FD-4F18-B1CD-6B2E372AF7A2}" destId="{1CA35D8B-0EA1-4309-9CB7-093B3A3CB1FC}" srcOrd="1" destOrd="0" presId="urn:microsoft.com/office/officeart/2008/layout/LinedList"/>
    <dgm:cxn modelId="{A91B70FE-80C8-4492-9162-11FC079C71F1}" type="presParOf" srcId="{22849C8C-9954-4176-B85D-2A96D2CADDC0}" destId="{EA2B8F66-BF0D-40E8-9E3C-67259DF2F3E7}" srcOrd="6" destOrd="0" presId="urn:microsoft.com/office/officeart/2008/layout/LinedList"/>
    <dgm:cxn modelId="{A102F0B8-E778-4499-8A33-9E80C919B2C7}" type="presParOf" srcId="{22849C8C-9954-4176-B85D-2A96D2CADDC0}" destId="{0811F6BF-CEA4-4CA1-A082-14AA516170CF}" srcOrd="7" destOrd="0" presId="urn:microsoft.com/office/officeart/2008/layout/LinedList"/>
    <dgm:cxn modelId="{5772C54D-A760-4778-A9AF-F5CDFB7DDC58}" type="presParOf" srcId="{0811F6BF-CEA4-4CA1-A082-14AA516170CF}" destId="{9315D5CD-B374-4394-B76A-631AE7416F35}" srcOrd="0" destOrd="0" presId="urn:microsoft.com/office/officeart/2008/layout/LinedList"/>
    <dgm:cxn modelId="{5BD21D03-429B-4109-B977-9DEE5F628678}" type="presParOf" srcId="{0811F6BF-CEA4-4CA1-A082-14AA516170CF}" destId="{10FD6BE8-E63F-4EC2-8CD0-558079F0D2F3}" srcOrd="1" destOrd="0" presId="urn:microsoft.com/office/officeart/2008/layout/LinedList"/>
    <dgm:cxn modelId="{E59EE4A7-B788-4512-A4F0-C76C1CEC5238}" type="presParOf" srcId="{22849C8C-9954-4176-B85D-2A96D2CADDC0}" destId="{4D672155-4312-4CB2-AD0A-A97B0BE16705}" srcOrd="8" destOrd="0" presId="urn:microsoft.com/office/officeart/2008/layout/LinedList"/>
    <dgm:cxn modelId="{D882A320-E978-4E8E-A0F4-91F127255EA2}" type="presParOf" srcId="{22849C8C-9954-4176-B85D-2A96D2CADDC0}" destId="{8829496F-9FC6-46B0-ADFC-70590B0B8D0F}" srcOrd="9" destOrd="0" presId="urn:microsoft.com/office/officeart/2008/layout/LinedList"/>
    <dgm:cxn modelId="{60B2F18A-5EA5-41FD-B765-F75C2B95C1F4}" type="presParOf" srcId="{8829496F-9FC6-46B0-ADFC-70590B0B8D0F}" destId="{B0015042-BAB1-4D0E-8409-A4A590CD605A}" srcOrd="0" destOrd="0" presId="urn:microsoft.com/office/officeart/2008/layout/LinedList"/>
    <dgm:cxn modelId="{CBB40D62-22B2-4BB2-BC91-19AD284B8FD8}" type="presParOf" srcId="{8829496F-9FC6-46B0-ADFC-70590B0B8D0F}" destId="{106CD5BF-97A3-4F91-B740-E6602C9F22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DEF28A78-4903-4DE0-9703-37648FA84E48}">
      <dgm:prSet phldrT="[Text]" custT="1"/>
      <dgm:spPr/>
      <dgm:t>
        <a:bodyPr/>
        <a:lstStyle/>
        <a:p>
          <a:r>
            <a:rPr lang="el-GR" sz="2400" dirty="0">
              <a:solidFill>
                <a:srgbClr val="000000"/>
              </a:solidFill>
              <a:effectLst/>
            </a:rPr>
            <a:t>Χρηματικές Εισφορές από Ιστοσελίδα μέσω Διαδικτύου</a:t>
          </a:r>
          <a:endParaRPr lang="en-ZA" sz="2400" dirty="0">
            <a:solidFill>
              <a:srgbClr val="000000"/>
            </a:solidFill>
            <a:effectLst/>
          </a:endParaRP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E6FE8C5E-E772-4AD0-A1FE-C2259DF26E1B}">
      <dgm:prSet custT="1"/>
      <dgm:spPr/>
      <dgm:t>
        <a:bodyPr/>
        <a:lstStyle/>
        <a:p>
          <a:r>
            <a:rPr lang="el-GR" sz="2400" dirty="0">
              <a:solidFill>
                <a:srgbClr val="000000"/>
              </a:solidFill>
              <a:effectLst/>
            </a:rPr>
            <a:t>Δημιουργία μιας Ομάδας στα Μέσα Κοινωνικής Δικτύωσης</a:t>
          </a:r>
          <a:endParaRPr lang="en-ZA" sz="2400" dirty="0">
            <a:solidFill>
              <a:srgbClr val="000000"/>
            </a:solidFill>
            <a:effectLst/>
          </a:endParaRPr>
        </a:p>
      </dgm:t>
    </dgm:pt>
    <dgm:pt modelId="{5EF4A1E6-B265-4639-A1D7-9784DBC57A77}" type="parTrans" cxnId="{451031EE-0998-4E66-8DC8-40693BF1871E}">
      <dgm:prSet/>
      <dgm:spPr/>
      <dgm:t>
        <a:bodyPr/>
        <a:lstStyle/>
        <a:p>
          <a:endParaRPr lang="en-ZA"/>
        </a:p>
      </dgm:t>
    </dgm:pt>
    <dgm:pt modelId="{EE19B784-5260-4FCB-B04B-CFD27C6471F9}" type="sibTrans" cxnId="{451031EE-0998-4E66-8DC8-40693BF1871E}">
      <dgm:prSet/>
      <dgm:spPr/>
      <dgm:t>
        <a:bodyPr/>
        <a:lstStyle/>
        <a:p>
          <a:endParaRPr lang="en-ZA"/>
        </a:p>
      </dgm:t>
    </dgm:pt>
    <dgm:pt modelId="{5BD1C5C4-B806-49A0-911F-D5B03FA5049E}">
      <dgm:prSet custT="1"/>
      <dgm:spPr/>
      <dgm:t>
        <a:bodyPr/>
        <a:lstStyle/>
        <a:p>
          <a:r>
            <a:rPr lang="el-GR" sz="2400" dirty="0">
              <a:solidFill>
                <a:srgbClr val="000000"/>
              </a:solidFill>
              <a:effectLst/>
            </a:rPr>
            <a:t>Έκκληση για Χρηματοδότηση σε σελίδα του</a:t>
          </a:r>
          <a:r>
            <a:rPr lang="en-GB" sz="2400" dirty="0">
              <a:solidFill>
                <a:srgbClr val="000000"/>
              </a:solidFill>
              <a:effectLst/>
            </a:rPr>
            <a:t> Facebook </a:t>
          </a:r>
          <a:endParaRPr lang="en-ZA" sz="2400" dirty="0">
            <a:solidFill>
              <a:srgbClr val="000000"/>
            </a:solidFill>
            <a:effectLst/>
          </a:endParaRPr>
        </a:p>
      </dgm:t>
    </dgm:pt>
    <dgm:pt modelId="{D6662BBB-E02C-4A69-94A1-020A296467ED}" type="parTrans" cxnId="{D85A3024-1EDB-4E07-83A5-5EBA5F337FCF}">
      <dgm:prSet/>
      <dgm:spPr/>
      <dgm:t>
        <a:bodyPr/>
        <a:lstStyle/>
        <a:p>
          <a:endParaRPr lang="en-ZA"/>
        </a:p>
      </dgm:t>
    </dgm:pt>
    <dgm:pt modelId="{9D8F354C-D2EF-43F5-89B5-3905DA3B58F7}" type="sibTrans" cxnId="{D85A3024-1EDB-4E07-83A5-5EBA5F337FCF}">
      <dgm:prSet/>
      <dgm:spPr/>
      <dgm:t>
        <a:bodyPr/>
        <a:lstStyle/>
        <a:p>
          <a:endParaRPr lang="en-ZA"/>
        </a:p>
      </dgm:t>
    </dgm:pt>
    <dgm:pt modelId="{298FFAA1-4E4D-4605-A7AC-FD70EC44A56A}">
      <dgm:prSet custT="1"/>
      <dgm:spPr/>
      <dgm:t>
        <a:bodyPr/>
        <a:lstStyle/>
        <a:p>
          <a:r>
            <a:rPr lang="el-GR" sz="2400" dirty="0">
              <a:solidFill>
                <a:srgbClr val="000000"/>
              </a:solidFill>
              <a:effectLst/>
            </a:rPr>
            <a:t>Εκκλήσεις για Χρηματοδότηση μέσω Διαφημιστικού Ταχυδρομείου </a:t>
          </a:r>
          <a:endParaRPr lang="en-ZA" sz="2400" dirty="0">
            <a:solidFill>
              <a:srgbClr val="000000"/>
            </a:solidFill>
            <a:effectLst/>
          </a:endParaRPr>
        </a:p>
      </dgm:t>
    </dgm:pt>
    <dgm:pt modelId="{C36F2430-92E3-4B58-A3C3-F42B60770E7A}" type="parTrans" cxnId="{09581328-3C93-4281-B642-018C61D82BDE}">
      <dgm:prSet/>
      <dgm:spPr/>
      <dgm:t>
        <a:bodyPr/>
        <a:lstStyle/>
        <a:p>
          <a:endParaRPr lang="en-ZA"/>
        </a:p>
      </dgm:t>
    </dgm:pt>
    <dgm:pt modelId="{9B62A2C4-B717-405C-B55E-D0139BD4FEC4}" type="sibTrans" cxnId="{09581328-3C93-4281-B642-018C61D82BDE}">
      <dgm:prSet/>
      <dgm:spPr/>
      <dgm:t>
        <a:bodyPr/>
        <a:lstStyle/>
        <a:p>
          <a:endParaRPr lang="en-ZA"/>
        </a:p>
      </dgm:t>
    </dgm:pt>
    <dgm:pt modelId="{323C9814-5BEF-4D5F-AF32-37A7DDD21BDB}">
      <dgm:prSet custT="1"/>
      <dgm:spPr/>
      <dgm:t>
        <a:bodyPr/>
        <a:lstStyle/>
        <a:p>
          <a:r>
            <a:rPr lang="el-GR" sz="2400" dirty="0">
              <a:solidFill>
                <a:srgbClr val="000000"/>
              </a:solidFill>
              <a:effectLst/>
            </a:rPr>
            <a:t>Αποστολή ηλεκτρονικού ενημερωτικού δελτίου για Προγράμματα και Δραστηριότητες</a:t>
          </a:r>
          <a:endParaRPr lang="en-ZA" sz="2400" dirty="0">
            <a:solidFill>
              <a:srgbClr val="000000"/>
            </a:solidFill>
            <a:effectLst/>
          </a:endParaRPr>
        </a:p>
      </dgm:t>
    </dgm:pt>
    <dgm:pt modelId="{FBF18518-B817-4C67-9CF5-6B6593467B1E}" type="parTrans" cxnId="{9447527D-710A-4AD9-986C-09D6E0396D52}">
      <dgm:prSet/>
      <dgm:spPr/>
      <dgm:t>
        <a:bodyPr/>
        <a:lstStyle/>
        <a:p>
          <a:endParaRPr lang="en-ZA"/>
        </a:p>
      </dgm:t>
    </dgm:pt>
    <dgm:pt modelId="{28B8D2D5-DAF1-4BF7-9959-D3FD251F63C1}" type="sibTrans" cxnId="{9447527D-710A-4AD9-986C-09D6E0396D52}">
      <dgm:prSet/>
      <dgm:spPr/>
      <dgm:t>
        <a:bodyPr/>
        <a:lstStyle/>
        <a:p>
          <a:endParaRPr lang="en-ZA"/>
        </a:p>
      </dgm:t>
    </dgm:pt>
    <dgm:pt modelId="{82B7A02B-4B8C-42F0-9C75-498840C90959}">
      <dgm:prSet custT="1"/>
      <dgm:spPr/>
      <dgm:t>
        <a:bodyPr/>
        <a:lstStyle/>
        <a:p>
          <a:r>
            <a:rPr lang="el-GR" sz="2400" dirty="0">
              <a:solidFill>
                <a:srgbClr val="000000"/>
              </a:solidFill>
              <a:effectLst/>
            </a:rPr>
            <a:t>Παραδειγματισμός από τις διαδικασίες που ακολουθούν άλλοι υφιστάμενοι ΜΚΟ στη συγκέντρωση κεφαλαίων </a:t>
          </a:r>
          <a:endParaRPr lang="en-ZA" sz="2400" dirty="0">
            <a:solidFill>
              <a:srgbClr val="000000"/>
            </a:solidFill>
            <a:effectLst/>
          </a:endParaRPr>
        </a:p>
      </dgm:t>
    </dgm:pt>
    <dgm:pt modelId="{86CF61B8-B163-4FA7-B035-7B263525AD5F}" type="parTrans" cxnId="{2E381877-AB65-4DBB-BBB5-F661C1213B5B}">
      <dgm:prSet/>
      <dgm:spPr/>
      <dgm:t>
        <a:bodyPr/>
        <a:lstStyle/>
        <a:p>
          <a:endParaRPr lang="el-GR"/>
        </a:p>
      </dgm:t>
    </dgm:pt>
    <dgm:pt modelId="{95226937-1152-4ED2-A905-D6DCC318382A}" type="sibTrans" cxnId="{2E381877-AB65-4DBB-BBB5-F661C1213B5B}">
      <dgm:prSet/>
      <dgm:spPr/>
      <dgm:t>
        <a:bodyPr/>
        <a:lstStyle/>
        <a:p>
          <a:endParaRPr lang="el-GR"/>
        </a:p>
      </dgm:t>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6"/>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6"/>
      <dgm:spPr/>
    </dgm:pt>
    <dgm:pt modelId="{60838DFE-A322-4DC9-B89C-DAC7B09DDA59}" type="pres">
      <dgm:prSet presAssocID="{DEF28A78-4903-4DE0-9703-37648FA84E48}" presName="vert1" presStyleCnt="0"/>
      <dgm:spPr/>
    </dgm:pt>
    <dgm:pt modelId="{FB85A3B4-7D1D-4F36-A857-35D3EDB563D5}" type="pres">
      <dgm:prSet presAssocID="{E6FE8C5E-E772-4AD0-A1FE-C2259DF26E1B}" presName="thickLine" presStyleLbl="alignNode1" presStyleIdx="1" presStyleCnt="6"/>
      <dgm:spPr/>
    </dgm:pt>
    <dgm:pt modelId="{5AA9186C-424A-4B30-AA6A-04B42BB3632F}" type="pres">
      <dgm:prSet presAssocID="{E6FE8C5E-E772-4AD0-A1FE-C2259DF26E1B}" presName="horz1" presStyleCnt="0"/>
      <dgm:spPr/>
    </dgm:pt>
    <dgm:pt modelId="{B65A4F4D-1903-4168-8F1F-3B22EAB9158B}" type="pres">
      <dgm:prSet presAssocID="{E6FE8C5E-E772-4AD0-A1FE-C2259DF26E1B}" presName="tx1" presStyleLbl="revTx" presStyleIdx="1" presStyleCnt="6"/>
      <dgm:spPr/>
    </dgm:pt>
    <dgm:pt modelId="{BA9549CB-A71C-4FB0-9C75-7616831AE1BA}" type="pres">
      <dgm:prSet presAssocID="{E6FE8C5E-E772-4AD0-A1FE-C2259DF26E1B}" presName="vert1" presStyleCnt="0"/>
      <dgm:spPr/>
    </dgm:pt>
    <dgm:pt modelId="{1450A923-75F3-48D9-82BB-0B6D4B3A2F47}" type="pres">
      <dgm:prSet presAssocID="{5BD1C5C4-B806-49A0-911F-D5B03FA5049E}" presName="thickLine" presStyleLbl="alignNode1" presStyleIdx="2" presStyleCnt="6"/>
      <dgm:spPr/>
    </dgm:pt>
    <dgm:pt modelId="{391E9049-E622-49B5-8A67-7F7BB9F560FA}" type="pres">
      <dgm:prSet presAssocID="{5BD1C5C4-B806-49A0-911F-D5B03FA5049E}" presName="horz1" presStyleCnt="0"/>
      <dgm:spPr/>
    </dgm:pt>
    <dgm:pt modelId="{0265C225-1109-409B-849F-90FF3D84D0AD}" type="pres">
      <dgm:prSet presAssocID="{5BD1C5C4-B806-49A0-911F-D5B03FA5049E}" presName="tx1" presStyleLbl="revTx" presStyleIdx="2" presStyleCnt="6"/>
      <dgm:spPr/>
    </dgm:pt>
    <dgm:pt modelId="{998DDCD1-A39A-4512-BD28-AD8452D7D844}" type="pres">
      <dgm:prSet presAssocID="{5BD1C5C4-B806-49A0-911F-D5B03FA5049E}" presName="vert1" presStyleCnt="0"/>
      <dgm:spPr/>
    </dgm:pt>
    <dgm:pt modelId="{12F1EF30-BCED-4F1C-A400-7289795DB3F8}" type="pres">
      <dgm:prSet presAssocID="{298FFAA1-4E4D-4605-A7AC-FD70EC44A56A}" presName="thickLine" presStyleLbl="alignNode1" presStyleIdx="3" presStyleCnt="6"/>
      <dgm:spPr/>
    </dgm:pt>
    <dgm:pt modelId="{064A28EB-D120-4FDE-864F-A889563C1208}" type="pres">
      <dgm:prSet presAssocID="{298FFAA1-4E4D-4605-A7AC-FD70EC44A56A}" presName="horz1" presStyleCnt="0"/>
      <dgm:spPr/>
    </dgm:pt>
    <dgm:pt modelId="{FDFB6C55-6406-4C71-A1E3-FE998636D931}" type="pres">
      <dgm:prSet presAssocID="{298FFAA1-4E4D-4605-A7AC-FD70EC44A56A}" presName="tx1" presStyleLbl="revTx" presStyleIdx="3" presStyleCnt="6"/>
      <dgm:spPr/>
    </dgm:pt>
    <dgm:pt modelId="{383A6546-3CF8-4E7A-8447-9D21EF5FA04D}" type="pres">
      <dgm:prSet presAssocID="{298FFAA1-4E4D-4605-A7AC-FD70EC44A56A}" presName="vert1" presStyleCnt="0"/>
      <dgm:spPr/>
    </dgm:pt>
    <dgm:pt modelId="{A123059F-064F-4AB0-9D7C-E671D9AE0593}" type="pres">
      <dgm:prSet presAssocID="{323C9814-5BEF-4D5F-AF32-37A7DDD21BDB}" presName="thickLine" presStyleLbl="alignNode1" presStyleIdx="4" presStyleCnt="6"/>
      <dgm:spPr/>
    </dgm:pt>
    <dgm:pt modelId="{8CA785C7-BEEB-4C91-9F88-E603A45C6E63}" type="pres">
      <dgm:prSet presAssocID="{323C9814-5BEF-4D5F-AF32-37A7DDD21BDB}" presName="horz1" presStyleCnt="0"/>
      <dgm:spPr/>
    </dgm:pt>
    <dgm:pt modelId="{A8066F1B-881F-4DE5-AB53-87EB43F6BBD3}" type="pres">
      <dgm:prSet presAssocID="{323C9814-5BEF-4D5F-AF32-37A7DDD21BDB}" presName="tx1" presStyleLbl="revTx" presStyleIdx="4" presStyleCnt="6" custScaleY="136509"/>
      <dgm:spPr/>
    </dgm:pt>
    <dgm:pt modelId="{EE6416C8-C481-424E-89DA-28FE3762304C}" type="pres">
      <dgm:prSet presAssocID="{323C9814-5BEF-4D5F-AF32-37A7DDD21BDB}" presName="vert1" presStyleCnt="0"/>
      <dgm:spPr/>
    </dgm:pt>
    <dgm:pt modelId="{F1769619-2BD6-4C32-8FAD-B731C2676C2E}" type="pres">
      <dgm:prSet presAssocID="{82B7A02B-4B8C-42F0-9C75-498840C90959}" presName="thickLine" presStyleLbl="alignNode1" presStyleIdx="5" presStyleCnt="6"/>
      <dgm:spPr/>
    </dgm:pt>
    <dgm:pt modelId="{E33C7E16-548D-4CA7-BA7B-EDC425FD423C}" type="pres">
      <dgm:prSet presAssocID="{82B7A02B-4B8C-42F0-9C75-498840C90959}" presName="horz1" presStyleCnt="0"/>
      <dgm:spPr/>
    </dgm:pt>
    <dgm:pt modelId="{506D5560-5D56-4B22-A50C-37286DD92852}" type="pres">
      <dgm:prSet presAssocID="{82B7A02B-4B8C-42F0-9C75-498840C90959}" presName="tx1" presStyleLbl="revTx" presStyleIdx="5" presStyleCnt="6"/>
      <dgm:spPr/>
    </dgm:pt>
    <dgm:pt modelId="{CB44CA3C-72BF-40D1-99B1-474F2EB3C813}" type="pres">
      <dgm:prSet presAssocID="{82B7A02B-4B8C-42F0-9C75-498840C90959}" presName="vert1" presStyleCnt="0"/>
      <dgm:spPr/>
    </dgm:pt>
  </dgm:ptLst>
  <dgm:cxnLst>
    <dgm:cxn modelId="{88755B14-1BB0-4B99-8352-71A96C187E35}" type="presOf" srcId="{5BD1C5C4-B806-49A0-911F-D5B03FA5049E}" destId="{0265C225-1109-409B-849F-90FF3D84D0AD}" srcOrd="0" destOrd="0" presId="urn:microsoft.com/office/officeart/2008/layout/LinedList"/>
    <dgm:cxn modelId="{D85A3024-1EDB-4E07-83A5-5EBA5F337FCF}" srcId="{A45F34B7-DE3A-411A-9609-D0E1FA4078CE}" destId="{5BD1C5C4-B806-49A0-911F-D5B03FA5049E}" srcOrd="2" destOrd="0" parTransId="{D6662BBB-E02C-4A69-94A1-020A296467ED}" sibTransId="{9D8F354C-D2EF-43F5-89B5-3905DA3B58F7}"/>
    <dgm:cxn modelId="{09581328-3C93-4281-B642-018C61D82BDE}" srcId="{A45F34B7-DE3A-411A-9609-D0E1FA4078CE}" destId="{298FFAA1-4E4D-4605-A7AC-FD70EC44A56A}" srcOrd="3" destOrd="0" parTransId="{C36F2430-92E3-4B58-A3C3-F42B60770E7A}" sibTransId="{9B62A2C4-B717-405C-B55E-D0139BD4FEC4}"/>
    <dgm:cxn modelId="{54D6052F-2C00-47D8-B735-65E8E918D9C7}" type="presOf" srcId="{A45F34B7-DE3A-411A-9609-D0E1FA4078CE}" destId="{22849C8C-9954-4176-B85D-2A96D2CADDC0}" srcOrd="0" destOrd="0" presId="urn:microsoft.com/office/officeart/2008/layout/LinedList"/>
    <dgm:cxn modelId="{9360F449-D3E2-45B0-BF74-23C2CBC6251A}" type="presOf" srcId="{E6FE8C5E-E772-4AD0-A1FE-C2259DF26E1B}" destId="{B65A4F4D-1903-4168-8F1F-3B22EAB9158B}" srcOrd="0" destOrd="0" presId="urn:microsoft.com/office/officeart/2008/layout/LinedList"/>
    <dgm:cxn modelId="{2E381877-AB65-4DBB-BBB5-F661C1213B5B}" srcId="{A45F34B7-DE3A-411A-9609-D0E1FA4078CE}" destId="{82B7A02B-4B8C-42F0-9C75-498840C90959}" srcOrd="5" destOrd="0" parTransId="{86CF61B8-B163-4FA7-B035-7B263525AD5F}" sibTransId="{95226937-1152-4ED2-A905-D6DCC318382A}"/>
    <dgm:cxn modelId="{AD1A7A5A-CF0D-41B3-BB15-DC5F00CFFB29}" type="presOf" srcId="{298FFAA1-4E4D-4605-A7AC-FD70EC44A56A}" destId="{FDFB6C55-6406-4C71-A1E3-FE998636D931}" srcOrd="0" destOrd="0" presId="urn:microsoft.com/office/officeart/2008/layout/LinedList"/>
    <dgm:cxn modelId="{9447527D-710A-4AD9-986C-09D6E0396D52}" srcId="{A45F34B7-DE3A-411A-9609-D0E1FA4078CE}" destId="{323C9814-5BEF-4D5F-AF32-37A7DDD21BDB}" srcOrd="4" destOrd="0" parTransId="{FBF18518-B817-4C67-9CF5-6B6593467B1E}" sibTransId="{28B8D2D5-DAF1-4BF7-9959-D3FD251F63C1}"/>
    <dgm:cxn modelId="{ECF0C5A1-9E15-4B2D-8DEA-AB236E121D48}" srcId="{A45F34B7-DE3A-411A-9609-D0E1FA4078CE}" destId="{DEF28A78-4903-4DE0-9703-37648FA84E48}" srcOrd="0" destOrd="0" parTransId="{BE6CD4B0-A1F5-44E4-879A-398F91F04D84}" sibTransId="{48462111-B782-45F2-A079-81D9E22FFED8}"/>
    <dgm:cxn modelId="{911078A9-AEB0-4A23-8F39-E4AA98E58185}" type="presOf" srcId="{323C9814-5BEF-4D5F-AF32-37A7DDD21BDB}" destId="{A8066F1B-881F-4DE5-AB53-87EB43F6BBD3}" srcOrd="0" destOrd="0" presId="urn:microsoft.com/office/officeart/2008/layout/LinedList"/>
    <dgm:cxn modelId="{9CD287E6-C876-4AC9-B86A-EAD911DB349A}" type="presOf" srcId="{82B7A02B-4B8C-42F0-9C75-498840C90959}" destId="{506D5560-5D56-4B22-A50C-37286DD92852}" srcOrd="0" destOrd="0" presId="urn:microsoft.com/office/officeart/2008/layout/LinedList"/>
    <dgm:cxn modelId="{451031EE-0998-4E66-8DC8-40693BF1871E}" srcId="{A45F34B7-DE3A-411A-9609-D0E1FA4078CE}" destId="{E6FE8C5E-E772-4AD0-A1FE-C2259DF26E1B}" srcOrd="1" destOrd="0" parTransId="{5EF4A1E6-B265-4639-A1D7-9784DBC57A77}" sibTransId="{EE19B784-5260-4FCB-B04B-CFD27C6471F9}"/>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23287ADF-9A33-4E6A-A417-42FFE9596B72}" type="presParOf" srcId="{22849C8C-9954-4176-B85D-2A96D2CADDC0}" destId="{FB85A3B4-7D1D-4F36-A857-35D3EDB563D5}" srcOrd="2" destOrd="0" presId="urn:microsoft.com/office/officeart/2008/layout/LinedList"/>
    <dgm:cxn modelId="{1CF9C0B7-F542-4C89-AEB5-5C67E1C21AD0}" type="presParOf" srcId="{22849C8C-9954-4176-B85D-2A96D2CADDC0}" destId="{5AA9186C-424A-4B30-AA6A-04B42BB3632F}" srcOrd="3" destOrd="0" presId="urn:microsoft.com/office/officeart/2008/layout/LinedList"/>
    <dgm:cxn modelId="{32C07F72-931B-4F62-AF85-B6696FD8805F}" type="presParOf" srcId="{5AA9186C-424A-4B30-AA6A-04B42BB3632F}" destId="{B65A4F4D-1903-4168-8F1F-3B22EAB9158B}" srcOrd="0" destOrd="0" presId="urn:microsoft.com/office/officeart/2008/layout/LinedList"/>
    <dgm:cxn modelId="{1949828C-9A62-4430-BB23-15AA6B1942E2}" type="presParOf" srcId="{5AA9186C-424A-4B30-AA6A-04B42BB3632F}" destId="{BA9549CB-A71C-4FB0-9C75-7616831AE1BA}" srcOrd="1" destOrd="0" presId="urn:microsoft.com/office/officeart/2008/layout/LinedList"/>
    <dgm:cxn modelId="{2B4C9BAC-8714-4F62-B4FE-B476B1B5A8AB}" type="presParOf" srcId="{22849C8C-9954-4176-B85D-2A96D2CADDC0}" destId="{1450A923-75F3-48D9-82BB-0B6D4B3A2F47}" srcOrd="4" destOrd="0" presId="urn:microsoft.com/office/officeart/2008/layout/LinedList"/>
    <dgm:cxn modelId="{7F74ED93-A5A3-4041-8753-B568F24AF437}" type="presParOf" srcId="{22849C8C-9954-4176-B85D-2A96D2CADDC0}" destId="{391E9049-E622-49B5-8A67-7F7BB9F560FA}" srcOrd="5" destOrd="0" presId="urn:microsoft.com/office/officeart/2008/layout/LinedList"/>
    <dgm:cxn modelId="{B783FE8F-E9B9-4A0B-9F52-1E8F910C38D2}" type="presParOf" srcId="{391E9049-E622-49B5-8A67-7F7BB9F560FA}" destId="{0265C225-1109-409B-849F-90FF3D84D0AD}" srcOrd="0" destOrd="0" presId="urn:microsoft.com/office/officeart/2008/layout/LinedList"/>
    <dgm:cxn modelId="{647CB61F-8B5C-4534-AF16-9BE08464D9DC}" type="presParOf" srcId="{391E9049-E622-49B5-8A67-7F7BB9F560FA}" destId="{998DDCD1-A39A-4512-BD28-AD8452D7D844}" srcOrd="1" destOrd="0" presId="urn:microsoft.com/office/officeart/2008/layout/LinedList"/>
    <dgm:cxn modelId="{4896CF26-D66E-4FCC-B65A-3824CA7D19E3}" type="presParOf" srcId="{22849C8C-9954-4176-B85D-2A96D2CADDC0}" destId="{12F1EF30-BCED-4F1C-A400-7289795DB3F8}" srcOrd="6" destOrd="0" presId="urn:microsoft.com/office/officeart/2008/layout/LinedList"/>
    <dgm:cxn modelId="{AD2EBD4E-D760-40B7-A2CA-721298322F47}" type="presParOf" srcId="{22849C8C-9954-4176-B85D-2A96D2CADDC0}" destId="{064A28EB-D120-4FDE-864F-A889563C1208}" srcOrd="7" destOrd="0" presId="urn:microsoft.com/office/officeart/2008/layout/LinedList"/>
    <dgm:cxn modelId="{2EFC2A34-CD50-48D6-A8CA-C4BE6C8501B0}" type="presParOf" srcId="{064A28EB-D120-4FDE-864F-A889563C1208}" destId="{FDFB6C55-6406-4C71-A1E3-FE998636D931}" srcOrd="0" destOrd="0" presId="urn:microsoft.com/office/officeart/2008/layout/LinedList"/>
    <dgm:cxn modelId="{9750B6CE-5B9C-4EAC-8ED1-FA163BA87941}" type="presParOf" srcId="{064A28EB-D120-4FDE-864F-A889563C1208}" destId="{383A6546-3CF8-4E7A-8447-9D21EF5FA04D}" srcOrd="1" destOrd="0" presId="urn:microsoft.com/office/officeart/2008/layout/LinedList"/>
    <dgm:cxn modelId="{96E6B73E-4284-4615-BD54-3B8A87C4980D}" type="presParOf" srcId="{22849C8C-9954-4176-B85D-2A96D2CADDC0}" destId="{A123059F-064F-4AB0-9D7C-E671D9AE0593}" srcOrd="8" destOrd="0" presId="urn:microsoft.com/office/officeart/2008/layout/LinedList"/>
    <dgm:cxn modelId="{7A30C31A-3BA0-49CB-93C8-07EC31558267}" type="presParOf" srcId="{22849C8C-9954-4176-B85D-2A96D2CADDC0}" destId="{8CA785C7-BEEB-4C91-9F88-E603A45C6E63}" srcOrd="9" destOrd="0" presId="urn:microsoft.com/office/officeart/2008/layout/LinedList"/>
    <dgm:cxn modelId="{32CF5B22-C784-4B68-91EA-2356F98E8DB7}" type="presParOf" srcId="{8CA785C7-BEEB-4C91-9F88-E603A45C6E63}" destId="{A8066F1B-881F-4DE5-AB53-87EB43F6BBD3}" srcOrd="0" destOrd="0" presId="urn:microsoft.com/office/officeart/2008/layout/LinedList"/>
    <dgm:cxn modelId="{FA4F4739-FA2E-4EB7-B2B7-7AFE52BB2C1C}" type="presParOf" srcId="{8CA785C7-BEEB-4C91-9F88-E603A45C6E63}" destId="{EE6416C8-C481-424E-89DA-28FE3762304C}" srcOrd="1" destOrd="0" presId="urn:microsoft.com/office/officeart/2008/layout/LinedList"/>
    <dgm:cxn modelId="{0716838F-37C8-4B7F-A057-2C5DE966CB04}" type="presParOf" srcId="{22849C8C-9954-4176-B85D-2A96D2CADDC0}" destId="{F1769619-2BD6-4C32-8FAD-B731C2676C2E}" srcOrd="10" destOrd="0" presId="urn:microsoft.com/office/officeart/2008/layout/LinedList"/>
    <dgm:cxn modelId="{0274598F-9033-492F-99F1-CB979CBD7F1F}" type="presParOf" srcId="{22849C8C-9954-4176-B85D-2A96D2CADDC0}" destId="{E33C7E16-548D-4CA7-BA7B-EDC425FD423C}" srcOrd="11" destOrd="0" presId="urn:microsoft.com/office/officeart/2008/layout/LinedList"/>
    <dgm:cxn modelId="{7012ADA0-1691-4261-AD89-DE08F20FCED6}" type="presParOf" srcId="{E33C7E16-548D-4CA7-BA7B-EDC425FD423C}" destId="{506D5560-5D56-4B22-A50C-37286DD92852}" srcOrd="0" destOrd="0" presId="urn:microsoft.com/office/officeart/2008/layout/LinedList"/>
    <dgm:cxn modelId="{330CC848-8307-4FD1-96DD-141DD8F8024C}" type="presParOf" srcId="{E33C7E16-548D-4CA7-BA7B-EDC425FD423C}" destId="{CB44CA3C-72BF-40D1-99B1-474F2EB3C81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DEF28A78-4903-4DE0-9703-37648FA84E48}">
      <dgm:prSet phldrT="[Text]" custT="1"/>
      <dgm:spPr/>
      <dgm:t>
        <a:bodyPr/>
        <a:lstStyle/>
        <a:p>
          <a:r>
            <a:rPr lang="el-GR" sz="2400" dirty="0">
              <a:solidFill>
                <a:srgbClr val="000000"/>
              </a:solidFill>
              <a:effectLst/>
            </a:rPr>
            <a:t>Διοργάνωση ενημερωτικών εκδηλώσεων</a:t>
          </a:r>
          <a:endParaRPr lang="en-ZA" sz="2400" dirty="0">
            <a:solidFill>
              <a:srgbClr val="000000"/>
            </a:solidFill>
            <a:effectLst/>
          </a:endParaRP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39337DCD-0100-4DBE-98D7-462C91008421}">
      <dgm:prSet custT="1"/>
      <dgm:spPr/>
      <dgm:t>
        <a:bodyPr/>
        <a:lstStyle/>
        <a:p>
          <a:r>
            <a:rPr lang="el-GR" sz="2400" dirty="0">
              <a:solidFill>
                <a:srgbClr val="000000"/>
              </a:solidFill>
              <a:effectLst/>
            </a:rPr>
            <a:t>Διοργάνωση πολιτιστικών εκδηλώσεων</a:t>
          </a:r>
          <a:endParaRPr lang="en-ZA" sz="2400" dirty="0">
            <a:solidFill>
              <a:srgbClr val="000000"/>
            </a:solidFill>
            <a:effectLst/>
          </a:endParaRPr>
        </a:p>
      </dgm:t>
    </dgm:pt>
    <dgm:pt modelId="{D8EDFCD0-8BFB-4CBD-B1F0-BAEB1516178D}" type="parTrans" cxnId="{1E312768-152D-4D3E-A3BF-B7B9CC512842}">
      <dgm:prSet/>
      <dgm:spPr/>
      <dgm:t>
        <a:bodyPr/>
        <a:lstStyle/>
        <a:p>
          <a:endParaRPr lang="en-ZA"/>
        </a:p>
      </dgm:t>
    </dgm:pt>
    <dgm:pt modelId="{D953C4DB-3E4A-4AD0-9CA3-CF7957487131}" type="sibTrans" cxnId="{1E312768-152D-4D3E-A3BF-B7B9CC512842}">
      <dgm:prSet/>
      <dgm:spPr/>
      <dgm:t>
        <a:bodyPr/>
        <a:lstStyle/>
        <a:p>
          <a:endParaRPr lang="en-ZA"/>
        </a:p>
      </dgm:t>
    </dgm:pt>
    <dgm:pt modelId="{94B2B8A7-E40B-4882-BBC4-3B5CCDB2924C}">
      <dgm:prSet custT="1"/>
      <dgm:spPr/>
      <dgm:t>
        <a:bodyPr/>
        <a:lstStyle/>
        <a:p>
          <a:r>
            <a:rPr lang="el-GR" sz="2400" dirty="0">
              <a:solidFill>
                <a:srgbClr val="000000"/>
              </a:solidFill>
              <a:effectLst/>
            </a:rPr>
            <a:t>Διοργάνωση εκδηλώσεων για την συγκέντρωση χρημάτων</a:t>
          </a:r>
          <a:endParaRPr lang="en-ZA" sz="2400" dirty="0">
            <a:solidFill>
              <a:srgbClr val="000000"/>
            </a:solidFill>
            <a:effectLst/>
          </a:endParaRPr>
        </a:p>
      </dgm:t>
    </dgm:pt>
    <dgm:pt modelId="{636C1BCF-37F8-4A03-BFDF-8944AB580DD0}" type="parTrans" cxnId="{F9641231-4CE2-4635-9B61-2555C04C15A2}">
      <dgm:prSet/>
      <dgm:spPr/>
      <dgm:t>
        <a:bodyPr/>
        <a:lstStyle/>
        <a:p>
          <a:endParaRPr lang="en-ZA"/>
        </a:p>
      </dgm:t>
    </dgm:pt>
    <dgm:pt modelId="{3410DAB5-3E28-4762-82C5-041AF36ED258}" type="sibTrans" cxnId="{F9641231-4CE2-4635-9B61-2555C04C15A2}">
      <dgm:prSet/>
      <dgm:spPr/>
      <dgm:t>
        <a:bodyPr/>
        <a:lstStyle/>
        <a:p>
          <a:endParaRPr lang="en-ZA"/>
        </a:p>
      </dgm:t>
    </dgm:pt>
    <dgm:pt modelId="{9A144C91-3CF1-4E8F-8EDB-B2B40449FC5C}">
      <dgm:prSet custT="1"/>
      <dgm:spPr/>
      <dgm:t>
        <a:bodyPr/>
        <a:lstStyle/>
        <a:p>
          <a:r>
            <a:rPr lang="el-GR" sz="2400" dirty="0">
              <a:solidFill>
                <a:srgbClr val="000000"/>
              </a:solidFill>
              <a:effectLst/>
            </a:rPr>
            <a:t>Διοργάνωση κοινωνικών εκστρατειών</a:t>
          </a:r>
          <a:endParaRPr lang="en-ZA" sz="2400" dirty="0">
            <a:solidFill>
              <a:srgbClr val="000000"/>
            </a:solidFill>
            <a:effectLst/>
          </a:endParaRPr>
        </a:p>
      </dgm:t>
    </dgm:pt>
    <dgm:pt modelId="{97E1386C-71F9-424F-9E9F-17B6D5518B55}" type="parTrans" cxnId="{14F36A18-44A4-4BB0-8E2C-C58138107A94}">
      <dgm:prSet/>
      <dgm:spPr/>
      <dgm:t>
        <a:bodyPr/>
        <a:lstStyle/>
        <a:p>
          <a:endParaRPr lang="en-ZA"/>
        </a:p>
      </dgm:t>
    </dgm:pt>
    <dgm:pt modelId="{4B0784C9-9DFB-409C-9B2C-DB9BC45D8DEF}" type="sibTrans" cxnId="{14F36A18-44A4-4BB0-8E2C-C58138107A94}">
      <dgm:prSet/>
      <dgm:spPr/>
      <dgm:t>
        <a:bodyPr/>
        <a:lstStyle/>
        <a:p>
          <a:endParaRPr lang="en-ZA"/>
        </a:p>
      </dgm:t>
    </dgm:pt>
    <dgm:pt modelId="{7F1ED172-5927-4447-8135-F9331A44CA19}">
      <dgm:prSet custT="1"/>
      <dgm:spPr/>
      <dgm:t>
        <a:bodyPr/>
        <a:lstStyle/>
        <a:p>
          <a:r>
            <a:rPr lang="el-GR" sz="2400" dirty="0">
              <a:solidFill>
                <a:srgbClr val="000000"/>
              </a:solidFill>
              <a:effectLst/>
            </a:rPr>
            <a:t>Συγκέντρωση χρημάτων μέσω προγραμμάτων κατάρτισης, συνεδρίων και σεμιναρίων</a:t>
          </a:r>
          <a:endParaRPr lang="en-ZA" sz="2400" dirty="0">
            <a:solidFill>
              <a:srgbClr val="000000"/>
            </a:solidFill>
            <a:effectLst/>
          </a:endParaRPr>
        </a:p>
      </dgm:t>
    </dgm:pt>
    <dgm:pt modelId="{ECE5EB03-1F6E-48C0-99DE-A5189E39992A}" type="parTrans" cxnId="{7AF3E1ED-0917-40FD-A27C-E24934A65196}">
      <dgm:prSet/>
      <dgm:spPr/>
      <dgm:t>
        <a:bodyPr/>
        <a:lstStyle/>
        <a:p>
          <a:endParaRPr lang="en-ZA"/>
        </a:p>
      </dgm:t>
    </dgm:pt>
    <dgm:pt modelId="{23CA8F57-AE78-4A91-8A7E-7356555DC2A0}" type="sibTrans" cxnId="{7AF3E1ED-0917-40FD-A27C-E24934A65196}">
      <dgm:prSet/>
      <dgm:spPr/>
      <dgm:t>
        <a:bodyPr/>
        <a:lstStyle/>
        <a:p>
          <a:endParaRPr lang="en-ZA"/>
        </a:p>
      </dgm:t>
    </dgm:pt>
    <dgm:pt modelId="{0C6A4016-0F52-4B32-9327-93EEFC55F58F}">
      <dgm:prSet custT="1"/>
      <dgm:spPr/>
      <dgm:t>
        <a:bodyPr/>
        <a:lstStyle/>
        <a:p>
          <a:r>
            <a:rPr lang="el-GR" sz="2400" dirty="0">
              <a:solidFill>
                <a:srgbClr val="000000"/>
              </a:solidFill>
              <a:effectLst/>
            </a:rPr>
            <a:t>Συγκέντρωση κεφαλαίων που σχετίζονται με κάποιο σκοπό</a:t>
          </a:r>
          <a:endParaRPr lang="en-ZA" sz="2400" dirty="0">
            <a:solidFill>
              <a:srgbClr val="000000"/>
            </a:solidFill>
            <a:effectLst/>
          </a:endParaRPr>
        </a:p>
      </dgm:t>
    </dgm:pt>
    <dgm:pt modelId="{A24FD0A9-8C84-4EF6-8B71-5C671BE6247A}" type="parTrans" cxnId="{CA207D3A-29AF-4233-BD02-1FB91F49689C}">
      <dgm:prSet/>
      <dgm:spPr/>
      <dgm:t>
        <a:bodyPr/>
        <a:lstStyle/>
        <a:p>
          <a:endParaRPr lang="en-ZA"/>
        </a:p>
      </dgm:t>
    </dgm:pt>
    <dgm:pt modelId="{10CE68FA-9F95-466E-A49A-DA0628F1D682}" type="sibTrans" cxnId="{CA207D3A-29AF-4233-BD02-1FB91F49689C}">
      <dgm:prSet/>
      <dgm:spPr/>
      <dgm:t>
        <a:bodyPr/>
        <a:lstStyle/>
        <a:p>
          <a:endParaRPr lang="en-ZA"/>
        </a:p>
      </dgm:t>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6"/>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6"/>
      <dgm:spPr/>
    </dgm:pt>
    <dgm:pt modelId="{60838DFE-A322-4DC9-B89C-DAC7B09DDA59}" type="pres">
      <dgm:prSet presAssocID="{DEF28A78-4903-4DE0-9703-37648FA84E48}" presName="vert1" presStyleCnt="0"/>
      <dgm:spPr/>
    </dgm:pt>
    <dgm:pt modelId="{96FBB5B2-4DCB-4361-9622-BC7A761916F2}" type="pres">
      <dgm:prSet presAssocID="{39337DCD-0100-4DBE-98D7-462C91008421}" presName="thickLine" presStyleLbl="alignNode1" presStyleIdx="1" presStyleCnt="6"/>
      <dgm:spPr/>
    </dgm:pt>
    <dgm:pt modelId="{41544B7C-A0B3-42FB-9F82-1DEBC15AF7D6}" type="pres">
      <dgm:prSet presAssocID="{39337DCD-0100-4DBE-98D7-462C91008421}" presName="horz1" presStyleCnt="0"/>
      <dgm:spPr/>
    </dgm:pt>
    <dgm:pt modelId="{0047F559-E05B-4F01-BEEA-731A049F7651}" type="pres">
      <dgm:prSet presAssocID="{39337DCD-0100-4DBE-98D7-462C91008421}" presName="tx1" presStyleLbl="revTx" presStyleIdx="1" presStyleCnt="6"/>
      <dgm:spPr/>
    </dgm:pt>
    <dgm:pt modelId="{1FC927C9-DEB3-4BD0-8E31-FBFF545D2DE0}" type="pres">
      <dgm:prSet presAssocID="{39337DCD-0100-4DBE-98D7-462C91008421}" presName="vert1" presStyleCnt="0"/>
      <dgm:spPr/>
    </dgm:pt>
    <dgm:pt modelId="{F6D9F03F-C74B-41DA-87AA-9A1D4B68E819}" type="pres">
      <dgm:prSet presAssocID="{94B2B8A7-E40B-4882-BBC4-3B5CCDB2924C}" presName="thickLine" presStyleLbl="alignNode1" presStyleIdx="2" presStyleCnt="6"/>
      <dgm:spPr/>
    </dgm:pt>
    <dgm:pt modelId="{C9FFC642-5E88-471F-9F2C-65E11C0F9247}" type="pres">
      <dgm:prSet presAssocID="{94B2B8A7-E40B-4882-BBC4-3B5CCDB2924C}" presName="horz1" presStyleCnt="0"/>
      <dgm:spPr/>
    </dgm:pt>
    <dgm:pt modelId="{E373C6D9-8B6F-431A-9A4A-AD321114DCCC}" type="pres">
      <dgm:prSet presAssocID="{94B2B8A7-E40B-4882-BBC4-3B5CCDB2924C}" presName="tx1" presStyleLbl="revTx" presStyleIdx="2" presStyleCnt="6"/>
      <dgm:spPr/>
    </dgm:pt>
    <dgm:pt modelId="{0CE8C222-E163-496C-8E3B-F3FDA81BB2BA}" type="pres">
      <dgm:prSet presAssocID="{94B2B8A7-E40B-4882-BBC4-3B5CCDB2924C}" presName="vert1" presStyleCnt="0"/>
      <dgm:spPr/>
    </dgm:pt>
    <dgm:pt modelId="{19342C13-C386-4590-B3C8-901EF43E164C}" type="pres">
      <dgm:prSet presAssocID="{9A144C91-3CF1-4E8F-8EDB-B2B40449FC5C}" presName="thickLine" presStyleLbl="alignNode1" presStyleIdx="3" presStyleCnt="6"/>
      <dgm:spPr/>
    </dgm:pt>
    <dgm:pt modelId="{428E01C0-547F-4081-932D-7FE168C9CD4C}" type="pres">
      <dgm:prSet presAssocID="{9A144C91-3CF1-4E8F-8EDB-B2B40449FC5C}" presName="horz1" presStyleCnt="0"/>
      <dgm:spPr/>
    </dgm:pt>
    <dgm:pt modelId="{07689BBC-D4D9-4E72-BA64-30AD3CBBFD15}" type="pres">
      <dgm:prSet presAssocID="{9A144C91-3CF1-4E8F-8EDB-B2B40449FC5C}" presName="tx1" presStyleLbl="revTx" presStyleIdx="3" presStyleCnt="6"/>
      <dgm:spPr/>
    </dgm:pt>
    <dgm:pt modelId="{C2E6AAB8-2D84-4526-AC7B-DF9EA1B51C8D}" type="pres">
      <dgm:prSet presAssocID="{9A144C91-3CF1-4E8F-8EDB-B2B40449FC5C}" presName="vert1" presStyleCnt="0"/>
      <dgm:spPr/>
    </dgm:pt>
    <dgm:pt modelId="{62EA5975-2F64-46AE-9BE7-60C1FD2A5859}" type="pres">
      <dgm:prSet presAssocID="{7F1ED172-5927-4447-8135-F9331A44CA19}" presName="thickLine" presStyleLbl="alignNode1" presStyleIdx="4" presStyleCnt="6"/>
      <dgm:spPr/>
    </dgm:pt>
    <dgm:pt modelId="{54D99207-1F7B-4342-BE82-DD4B9FE06948}" type="pres">
      <dgm:prSet presAssocID="{7F1ED172-5927-4447-8135-F9331A44CA19}" presName="horz1" presStyleCnt="0"/>
      <dgm:spPr/>
    </dgm:pt>
    <dgm:pt modelId="{DBE43909-1977-45F9-8E47-B6C945B26E3F}" type="pres">
      <dgm:prSet presAssocID="{7F1ED172-5927-4447-8135-F9331A44CA19}" presName="tx1" presStyleLbl="revTx" presStyleIdx="4" presStyleCnt="6" custScaleY="144508"/>
      <dgm:spPr/>
    </dgm:pt>
    <dgm:pt modelId="{0CEDF713-7ED1-4B98-A0C2-13B79DF5BB70}" type="pres">
      <dgm:prSet presAssocID="{7F1ED172-5927-4447-8135-F9331A44CA19}" presName="vert1" presStyleCnt="0"/>
      <dgm:spPr/>
    </dgm:pt>
    <dgm:pt modelId="{FBA0C7D9-AC20-4D31-8F08-73800F100218}" type="pres">
      <dgm:prSet presAssocID="{0C6A4016-0F52-4B32-9327-93EEFC55F58F}" presName="thickLine" presStyleLbl="alignNode1" presStyleIdx="5" presStyleCnt="6"/>
      <dgm:spPr/>
    </dgm:pt>
    <dgm:pt modelId="{51D7EB0E-3804-444F-A5A0-69AC75645FC5}" type="pres">
      <dgm:prSet presAssocID="{0C6A4016-0F52-4B32-9327-93EEFC55F58F}" presName="horz1" presStyleCnt="0"/>
      <dgm:spPr/>
    </dgm:pt>
    <dgm:pt modelId="{2F01D7EC-1B29-42D8-84B0-49CE84BE06FD}" type="pres">
      <dgm:prSet presAssocID="{0C6A4016-0F52-4B32-9327-93EEFC55F58F}" presName="tx1" presStyleLbl="revTx" presStyleIdx="5" presStyleCnt="6"/>
      <dgm:spPr/>
    </dgm:pt>
    <dgm:pt modelId="{299F4DDB-C66B-4414-8DCB-72CAB1A8A873}" type="pres">
      <dgm:prSet presAssocID="{0C6A4016-0F52-4B32-9327-93EEFC55F58F}" presName="vert1" presStyleCnt="0"/>
      <dgm:spPr/>
    </dgm:pt>
  </dgm:ptLst>
  <dgm:cxnLst>
    <dgm:cxn modelId="{14F36A18-44A4-4BB0-8E2C-C58138107A94}" srcId="{A45F34B7-DE3A-411A-9609-D0E1FA4078CE}" destId="{9A144C91-3CF1-4E8F-8EDB-B2B40449FC5C}" srcOrd="3" destOrd="0" parTransId="{97E1386C-71F9-424F-9E9F-17B6D5518B55}" sibTransId="{4B0784C9-9DFB-409C-9B2C-DB9BC45D8DEF}"/>
    <dgm:cxn modelId="{54D6052F-2C00-47D8-B735-65E8E918D9C7}" type="presOf" srcId="{A45F34B7-DE3A-411A-9609-D0E1FA4078CE}" destId="{22849C8C-9954-4176-B85D-2A96D2CADDC0}" srcOrd="0" destOrd="0" presId="urn:microsoft.com/office/officeart/2008/layout/LinedList"/>
    <dgm:cxn modelId="{F9641231-4CE2-4635-9B61-2555C04C15A2}" srcId="{A45F34B7-DE3A-411A-9609-D0E1FA4078CE}" destId="{94B2B8A7-E40B-4882-BBC4-3B5CCDB2924C}" srcOrd="2" destOrd="0" parTransId="{636C1BCF-37F8-4A03-BFDF-8944AB580DD0}" sibTransId="{3410DAB5-3E28-4762-82C5-041AF36ED258}"/>
    <dgm:cxn modelId="{CA207D3A-29AF-4233-BD02-1FB91F49689C}" srcId="{A45F34B7-DE3A-411A-9609-D0E1FA4078CE}" destId="{0C6A4016-0F52-4B32-9327-93EEFC55F58F}" srcOrd="5" destOrd="0" parTransId="{A24FD0A9-8C84-4EF6-8B71-5C671BE6247A}" sibTransId="{10CE68FA-9F95-466E-A49A-DA0628F1D682}"/>
    <dgm:cxn modelId="{1E312768-152D-4D3E-A3BF-B7B9CC512842}" srcId="{A45F34B7-DE3A-411A-9609-D0E1FA4078CE}" destId="{39337DCD-0100-4DBE-98D7-462C91008421}" srcOrd="1" destOrd="0" parTransId="{D8EDFCD0-8BFB-4CBD-B1F0-BAEB1516178D}" sibTransId="{D953C4DB-3E4A-4AD0-9CA3-CF7957487131}"/>
    <dgm:cxn modelId="{4F408D57-CAC4-4CAF-9D3E-A1BEE0CAA8D6}" type="presOf" srcId="{9A144C91-3CF1-4E8F-8EDB-B2B40449FC5C}" destId="{07689BBC-D4D9-4E72-BA64-30AD3CBBFD15}" srcOrd="0" destOrd="0" presId="urn:microsoft.com/office/officeart/2008/layout/LinedList"/>
    <dgm:cxn modelId="{C43DDD86-AC33-469D-BA31-443766A97DBB}" type="presOf" srcId="{0C6A4016-0F52-4B32-9327-93EEFC55F58F}" destId="{2F01D7EC-1B29-42D8-84B0-49CE84BE06FD}" srcOrd="0" destOrd="0" presId="urn:microsoft.com/office/officeart/2008/layout/LinedList"/>
    <dgm:cxn modelId="{ECF0C5A1-9E15-4B2D-8DEA-AB236E121D48}" srcId="{A45F34B7-DE3A-411A-9609-D0E1FA4078CE}" destId="{DEF28A78-4903-4DE0-9703-37648FA84E48}" srcOrd="0" destOrd="0" parTransId="{BE6CD4B0-A1F5-44E4-879A-398F91F04D84}" sibTransId="{48462111-B782-45F2-A079-81D9E22FFED8}"/>
    <dgm:cxn modelId="{B26592A4-7906-41AD-8C27-25796B082A78}" type="presOf" srcId="{39337DCD-0100-4DBE-98D7-462C91008421}" destId="{0047F559-E05B-4F01-BEEA-731A049F7651}" srcOrd="0" destOrd="0" presId="urn:microsoft.com/office/officeart/2008/layout/LinedList"/>
    <dgm:cxn modelId="{9FDFBFB5-A9C3-478E-814E-B496A76D45FF}" type="presOf" srcId="{94B2B8A7-E40B-4882-BBC4-3B5CCDB2924C}" destId="{E373C6D9-8B6F-431A-9A4A-AD321114DCCC}" srcOrd="0" destOrd="0" presId="urn:microsoft.com/office/officeart/2008/layout/LinedList"/>
    <dgm:cxn modelId="{7AF3E1ED-0917-40FD-A27C-E24934A65196}" srcId="{A45F34B7-DE3A-411A-9609-D0E1FA4078CE}" destId="{7F1ED172-5927-4447-8135-F9331A44CA19}" srcOrd="4" destOrd="0" parTransId="{ECE5EB03-1F6E-48C0-99DE-A5189E39992A}" sibTransId="{23CA8F57-AE78-4A91-8A7E-7356555DC2A0}"/>
    <dgm:cxn modelId="{9B0E28FB-DD1B-48A7-B710-6FDFEE7BA4FD}" type="presOf" srcId="{7F1ED172-5927-4447-8135-F9331A44CA19}" destId="{DBE43909-1977-45F9-8E47-B6C945B26E3F}" srcOrd="0" destOrd="0" presId="urn:microsoft.com/office/officeart/2008/layout/LinedList"/>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44280B19-3A05-4156-B237-CF242C115DD5}" type="presParOf" srcId="{22849C8C-9954-4176-B85D-2A96D2CADDC0}" destId="{96FBB5B2-4DCB-4361-9622-BC7A761916F2}" srcOrd="2" destOrd="0" presId="urn:microsoft.com/office/officeart/2008/layout/LinedList"/>
    <dgm:cxn modelId="{FD9F5C3D-363A-4093-A564-64D83ADE76D6}" type="presParOf" srcId="{22849C8C-9954-4176-B85D-2A96D2CADDC0}" destId="{41544B7C-A0B3-42FB-9F82-1DEBC15AF7D6}" srcOrd="3" destOrd="0" presId="urn:microsoft.com/office/officeart/2008/layout/LinedList"/>
    <dgm:cxn modelId="{0C5030CB-DDE4-484C-8C5A-1CE53F753BCE}" type="presParOf" srcId="{41544B7C-A0B3-42FB-9F82-1DEBC15AF7D6}" destId="{0047F559-E05B-4F01-BEEA-731A049F7651}" srcOrd="0" destOrd="0" presId="urn:microsoft.com/office/officeart/2008/layout/LinedList"/>
    <dgm:cxn modelId="{D7FE8D96-6F04-4CB0-BB5B-D8E1E340C966}" type="presParOf" srcId="{41544B7C-A0B3-42FB-9F82-1DEBC15AF7D6}" destId="{1FC927C9-DEB3-4BD0-8E31-FBFF545D2DE0}" srcOrd="1" destOrd="0" presId="urn:microsoft.com/office/officeart/2008/layout/LinedList"/>
    <dgm:cxn modelId="{405504AA-7931-4F01-B71A-6D0D5C119558}" type="presParOf" srcId="{22849C8C-9954-4176-B85D-2A96D2CADDC0}" destId="{F6D9F03F-C74B-41DA-87AA-9A1D4B68E819}" srcOrd="4" destOrd="0" presId="urn:microsoft.com/office/officeart/2008/layout/LinedList"/>
    <dgm:cxn modelId="{F2ACC17A-92C6-4C2E-B448-252A83A28512}" type="presParOf" srcId="{22849C8C-9954-4176-B85D-2A96D2CADDC0}" destId="{C9FFC642-5E88-471F-9F2C-65E11C0F9247}" srcOrd="5" destOrd="0" presId="urn:microsoft.com/office/officeart/2008/layout/LinedList"/>
    <dgm:cxn modelId="{B8495833-7E02-4A34-90D5-5AFF5D6AD2A1}" type="presParOf" srcId="{C9FFC642-5E88-471F-9F2C-65E11C0F9247}" destId="{E373C6D9-8B6F-431A-9A4A-AD321114DCCC}" srcOrd="0" destOrd="0" presId="urn:microsoft.com/office/officeart/2008/layout/LinedList"/>
    <dgm:cxn modelId="{48D3C84D-15AD-4DA9-9ECD-95997197B74F}" type="presParOf" srcId="{C9FFC642-5E88-471F-9F2C-65E11C0F9247}" destId="{0CE8C222-E163-496C-8E3B-F3FDA81BB2BA}" srcOrd="1" destOrd="0" presId="urn:microsoft.com/office/officeart/2008/layout/LinedList"/>
    <dgm:cxn modelId="{6497D476-6658-4918-9A04-715594C2CD49}" type="presParOf" srcId="{22849C8C-9954-4176-B85D-2A96D2CADDC0}" destId="{19342C13-C386-4590-B3C8-901EF43E164C}" srcOrd="6" destOrd="0" presId="urn:microsoft.com/office/officeart/2008/layout/LinedList"/>
    <dgm:cxn modelId="{2B0107AB-0FA8-486F-B094-849B34DDBA27}" type="presParOf" srcId="{22849C8C-9954-4176-B85D-2A96D2CADDC0}" destId="{428E01C0-547F-4081-932D-7FE168C9CD4C}" srcOrd="7" destOrd="0" presId="urn:microsoft.com/office/officeart/2008/layout/LinedList"/>
    <dgm:cxn modelId="{EA6BC6E6-6EE1-48A1-B8F2-31502BBDA4D1}" type="presParOf" srcId="{428E01C0-547F-4081-932D-7FE168C9CD4C}" destId="{07689BBC-D4D9-4E72-BA64-30AD3CBBFD15}" srcOrd="0" destOrd="0" presId="urn:microsoft.com/office/officeart/2008/layout/LinedList"/>
    <dgm:cxn modelId="{E7815FEE-5847-4FA7-9C88-C63F5104B71F}" type="presParOf" srcId="{428E01C0-547F-4081-932D-7FE168C9CD4C}" destId="{C2E6AAB8-2D84-4526-AC7B-DF9EA1B51C8D}" srcOrd="1" destOrd="0" presId="urn:microsoft.com/office/officeart/2008/layout/LinedList"/>
    <dgm:cxn modelId="{A678D2EF-7A97-4925-B132-9F57D8E2C6D3}" type="presParOf" srcId="{22849C8C-9954-4176-B85D-2A96D2CADDC0}" destId="{62EA5975-2F64-46AE-9BE7-60C1FD2A5859}" srcOrd="8" destOrd="0" presId="urn:microsoft.com/office/officeart/2008/layout/LinedList"/>
    <dgm:cxn modelId="{BE69DA5E-3827-4464-8829-FDDF28D7BC58}" type="presParOf" srcId="{22849C8C-9954-4176-B85D-2A96D2CADDC0}" destId="{54D99207-1F7B-4342-BE82-DD4B9FE06948}" srcOrd="9" destOrd="0" presId="urn:microsoft.com/office/officeart/2008/layout/LinedList"/>
    <dgm:cxn modelId="{B6F24C43-5AD6-4202-8BA5-EC4429D6B98E}" type="presParOf" srcId="{54D99207-1F7B-4342-BE82-DD4B9FE06948}" destId="{DBE43909-1977-45F9-8E47-B6C945B26E3F}" srcOrd="0" destOrd="0" presId="urn:microsoft.com/office/officeart/2008/layout/LinedList"/>
    <dgm:cxn modelId="{7E72E7F2-9515-4A42-9EED-3B54BFEDA573}" type="presParOf" srcId="{54D99207-1F7B-4342-BE82-DD4B9FE06948}" destId="{0CEDF713-7ED1-4B98-A0C2-13B79DF5BB70}" srcOrd="1" destOrd="0" presId="urn:microsoft.com/office/officeart/2008/layout/LinedList"/>
    <dgm:cxn modelId="{8CC11C38-77B1-428A-A34F-76502D860D12}" type="presParOf" srcId="{22849C8C-9954-4176-B85D-2A96D2CADDC0}" destId="{FBA0C7D9-AC20-4D31-8F08-73800F100218}" srcOrd="10" destOrd="0" presId="urn:microsoft.com/office/officeart/2008/layout/LinedList"/>
    <dgm:cxn modelId="{5BC8B4D7-D1C4-4AA9-BFB7-D978B3A886DB}" type="presParOf" srcId="{22849C8C-9954-4176-B85D-2A96D2CADDC0}" destId="{51D7EB0E-3804-444F-A5A0-69AC75645FC5}" srcOrd="11" destOrd="0" presId="urn:microsoft.com/office/officeart/2008/layout/LinedList"/>
    <dgm:cxn modelId="{8F8D5703-08EA-4C56-9F40-6F45C9102D3D}" type="presParOf" srcId="{51D7EB0E-3804-444F-A5A0-69AC75645FC5}" destId="{2F01D7EC-1B29-42D8-84B0-49CE84BE06FD}" srcOrd="0" destOrd="0" presId="urn:microsoft.com/office/officeart/2008/layout/LinedList"/>
    <dgm:cxn modelId="{3A32B3C1-CB8A-46BD-8284-95E14FFDF316}" type="presParOf" srcId="{51D7EB0E-3804-444F-A5A0-69AC75645FC5}" destId="{299F4DDB-C66B-4414-8DCB-72CAB1A8A87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59A0D0-A4D0-40AC-855B-C5EE8C1AB68C}" type="doc">
      <dgm:prSet loTypeId="urn:microsoft.com/office/officeart/2005/8/layout/process3" loCatId="process" qsTypeId="urn:microsoft.com/office/officeart/2005/8/quickstyle/simple4" qsCatId="simple" csTypeId="urn:microsoft.com/office/officeart/2005/8/colors/accent1_2" csCatId="accent1" phldr="1"/>
      <dgm:spPr/>
      <dgm:t>
        <a:bodyPr/>
        <a:lstStyle/>
        <a:p>
          <a:endParaRPr lang="en-ZA"/>
        </a:p>
      </dgm:t>
    </dgm:pt>
    <dgm:pt modelId="{56A9CFFD-7B64-4686-8400-AF26EDA8AB28}">
      <dgm:prSet phldrT="[Text]" custT="1"/>
      <dgm:spPr/>
      <dgm:t>
        <a:bodyPr/>
        <a:lstStyle/>
        <a:p>
          <a:r>
            <a:rPr lang="el-GR" sz="2400" b="0" dirty="0">
              <a:effectLst>
                <a:outerShdw blurRad="38100" dist="38100" dir="2700000" algn="tl">
                  <a:srgbClr val="000000">
                    <a:alpha val="43137"/>
                  </a:srgbClr>
                </a:outerShdw>
              </a:effectLst>
            </a:rPr>
            <a:t>Διεθνείς</a:t>
          </a:r>
          <a:endParaRPr lang="en-ZA" sz="2400" b="0" dirty="0">
            <a:effectLst>
              <a:outerShdw blurRad="38100" dist="38100" dir="2700000" algn="tl">
                <a:srgbClr val="000000">
                  <a:alpha val="43137"/>
                </a:srgbClr>
              </a:outerShdw>
            </a:effectLst>
          </a:endParaRPr>
        </a:p>
      </dgm:t>
    </dgm:pt>
    <dgm:pt modelId="{A0361B44-E7EA-47DF-82B9-3A625EF192AD}" type="parTrans" cxnId="{570FED94-921A-4B32-84A5-93004EFCF66B}">
      <dgm:prSet/>
      <dgm:spPr/>
      <dgm:t>
        <a:bodyPr/>
        <a:lstStyle/>
        <a:p>
          <a:endParaRPr lang="en-ZA"/>
        </a:p>
      </dgm:t>
    </dgm:pt>
    <dgm:pt modelId="{E134BD85-490F-463F-91CA-DA9524342974}" type="sibTrans" cxnId="{570FED94-921A-4B32-84A5-93004EFCF66B}">
      <dgm:prSet/>
      <dgm:spPr/>
      <dgm:t>
        <a:bodyPr/>
        <a:lstStyle/>
        <a:p>
          <a:endParaRPr lang="en-ZA"/>
        </a:p>
      </dgm:t>
    </dgm:pt>
    <dgm:pt modelId="{3BFE22F0-FE06-4085-8523-15CB8F66B8DD}">
      <dgm:prSet phldrT="[Text]" custT="1"/>
      <dgm:spPr/>
      <dgm:t>
        <a:bodyPr/>
        <a:lstStyle/>
        <a:p>
          <a:r>
            <a:rPr lang="el-GR" sz="2400" b="0" dirty="0">
              <a:effectLst>
                <a:outerShdw blurRad="38100" dist="38100" dir="2700000" algn="tl">
                  <a:srgbClr val="000000">
                    <a:alpha val="43137"/>
                  </a:srgbClr>
                </a:outerShdw>
              </a:effectLst>
            </a:rPr>
            <a:t>Περιφερειακές</a:t>
          </a:r>
          <a:endParaRPr lang="en-ZA" sz="2400" b="0" dirty="0">
            <a:effectLst>
              <a:outerShdw blurRad="38100" dist="38100" dir="2700000" algn="tl">
                <a:srgbClr val="000000">
                  <a:alpha val="43137"/>
                </a:srgbClr>
              </a:outerShdw>
            </a:effectLst>
          </a:endParaRPr>
        </a:p>
      </dgm:t>
    </dgm:pt>
    <dgm:pt modelId="{F049FF41-5394-4A15-9DAF-4D805DD76515}" type="parTrans" cxnId="{3956781B-5A26-4B11-A244-1E531967F393}">
      <dgm:prSet/>
      <dgm:spPr/>
      <dgm:t>
        <a:bodyPr/>
        <a:lstStyle/>
        <a:p>
          <a:endParaRPr lang="en-ZA"/>
        </a:p>
      </dgm:t>
    </dgm:pt>
    <dgm:pt modelId="{DB6D3BC3-93F4-4D92-8E1B-7A76845549A9}" type="sibTrans" cxnId="{3956781B-5A26-4B11-A244-1E531967F393}">
      <dgm:prSet/>
      <dgm:spPr/>
      <dgm:t>
        <a:bodyPr/>
        <a:lstStyle/>
        <a:p>
          <a:endParaRPr lang="en-ZA"/>
        </a:p>
      </dgm:t>
    </dgm:pt>
    <dgm:pt modelId="{FA5AB7A2-8344-4E56-8977-977BCCE77C26}">
      <dgm:prSet phldrT="[Text]" custT="1"/>
      <dgm:spPr/>
      <dgm:t>
        <a:bodyPr/>
        <a:lstStyle/>
        <a:p>
          <a:r>
            <a:rPr lang="el-GR" sz="2400" dirty="0"/>
            <a:t>Ευρωπαϊκή Ένωση</a:t>
          </a:r>
          <a:endParaRPr lang="en-ZA" sz="2400" dirty="0"/>
        </a:p>
      </dgm:t>
    </dgm:pt>
    <dgm:pt modelId="{EE18E1A5-7356-4B82-B4A9-E5F6C4747300}" type="parTrans" cxnId="{1083C7AA-FF77-4CAC-9DDA-CBC3D3D76595}">
      <dgm:prSet/>
      <dgm:spPr/>
      <dgm:t>
        <a:bodyPr/>
        <a:lstStyle/>
        <a:p>
          <a:endParaRPr lang="en-ZA"/>
        </a:p>
      </dgm:t>
    </dgm:pt>
    <dgm:pt modelId="{5F34BEA3-EBE1-46C9-9BA2-B614C1363032}" type="sibTrans" cxnId="{1083C7AA-FF77-4CAC-9DDA-CBC3D3D76595}">
      <dgm:prSet/>
      <dgm:spPr/>
      <dgm:t>
        <a:bodyPr/>
        <a:lstStyle/>
        <a:p>
          <a:endParaRPr lang="en-ZA"/>
        </a:p>
      </dgm:t>
    </dgm:pt>
    <dgm:pt modelId="{E7BB55A2-B336-4D96-8F41-54CA144F5A49}">
      <dgm:prSet phldrT="[Text]" custT="1"/>
      <dgm:spPr/>
      <dgm:t>
        <a:bodyPr/>
        <a:lstStyle/>
        <a:p>
          <a:r>
            <a:rPr lang="el-GR" sz="2400" b="0" dirty="0">
              <a:effectLst>
                <a:outerShdw blurRad="38100" dist="38100" dir="2700000" algn="tl">
                  <a:srgbClr val="000000">
                    <a:alpha val="43137"/>
                  </a:srgbClr>
                </a:outerShdw>
              </a:effectLst>
            </a:rPr>
            <a:t>Εθνικές</a:t>
          </a:r>
          <a:endParaRPr lang="en-ZA" sz="2400" b="0" dirty="0">
            <a:effectLst>
              <a:outerShdw blurRad="38100" dist="38100" dir="2700000" algn="tl">
                <a:srgbClr val="000000">
                  <a:alpha val="43137"/>
                </a:srgbClr>
              </a:outerShdw>
            </a:effectLst>
          </a:endParaRPr>
        </a:p>
      </dgm:t>
    </dgm:pt>
    <dgm:pt modelId="{66E91E90-6C79-415B-A4AE-902DC6E5B097}" type="parTrans" cxnId="{57CEB12A-8D6A-4CD4-BC90-B755DAC0478A}">
      <dgm:prSet/>
      <dgm:spPr/>
      <dgm:t>
        <a:bodyPr/>
        <a:lstStyle/>
        <a:p>
          <a:endParaRPr lang="en-ZA"/>
        </a:p>
      </dgm:t>
    </dgm:pt>
    <dgm:pt modelId="{8821F66E-BDBF-4C77-8DF3-44066AB8091D}" type="sibTrans" cxnId="{57CEB12A-8D6A-4CD4-BC90-B755DAC0478A}">
      <dgm:prSet/>
      <dgm:spPr/>
      <dgm:t>
        <a:bodyPr/>
        <a:lstStyle/>
        <a:p>
          <a:endParaRPr lang="en-ZA"/>
        </a:p>
      </dgm:t>
    </dgm:pt>
    <dgm:pt modelId="{446CD04D-25C7-41D2-9889-667051414F5D}">
      <dgm:prSet phldrT="[Text]" custT="1"/>
      <dgm:spPr/>
      <dgm:t>
        <a:bodyPr/>
        <a:lstStyle/>
        <a:p>
          <a:r>
            <a:rPr lang="el-GR" sz="2400" dirty="0"/>
            <a:t>Τοπικά κοινοτικά ταμεία, </a:t>
          </a:r>
          <a:r>
            <a:rPr lang="el-GR" sz="2400" dirty="0" err="1"/>
            <a:t>καταπιστεύ-ματα</a:t>
          </a:r>
          <a:r>
            <a:rPr lang="el-GR" sz="2400" dirty="0"/>
            <a:t> και επιχορηγήσεις</a:t>
          </a:r>
          <a:endParaRPr lang="en-ZA" sz="2400" dirty="0"/>
        </a:p>
      </dgm:t>
    </dgm:pt>
    <dgm:pt modelId="{D52AB2C0-956F-4DD2-8BE4-D6EC24B1AC8A}" type="parTrans" cxnId="{DAF9F255-586F-4F37-95E0-C458775B19A2}">
      <dgm:prSet/>
      <dgm:spPr/>
      <dgm:t>
        <a:bodyPr/>
        <a:lstStyle/>
        <a:p>
          <a:endParaRPr lang="en-ZA"/>
        </a:p>
      </dgm:t>
    </dgm:pt>
    <dgm:pt modelId="{D54EAB31-435E-4035-B643-27D99C88422D}" type="sibTrans" cxnId="{DAF9F255-586F-4F37-95E0-C458775B19A2}">
      <dgm:prSet/>
      <dgm:spPr/>
      <dgm:t>
        <a:bodyPr/>
        <a:lstStyle/>
        <a:p>
          <a:endParaRPr lang="en-ZA"/>
        </a:p>
      </dgm:t>
    </dgm:pt>
    <dgm:pt modelId="{5E145E3C-F7B6-4BF0-A665-9A7603AC6FCF}">
      <dgm:prSet phldrT="[Text]" custT="1"/>
      <dgm:spPr/>
      <dgm:t>
        <a:bodyPr/>
        <a:lstStyle/>
        <a:p>
          <a:r>
            <a:rPr lang="en-ZA" sz="2400" dirty="0"/>
            <a:t>Erasmus +</a:t>
          </a:r>
        </a:p>
      </dgm:t>
    </dgm:pt>
    <dgm:pt modelId="{67419517-040F-45B2-AE86-21947B7B22C6}" type="parTrans" cxnId="{D44399EB-B657-484C-8E72-1C53EF11EACB}">
      <dgm:prSet/>
      <dgm:spPr/>
      <dgm:t>
        <a:bodyPr/>
        <a:lstStyle/>
        <a:p>
          <a:endParaRPr lang="en-ZA"/>
        </a:p>
      </dgm:t>
    </dgm:pt>
    <dgm:pt modelId="{A94F47B5-F290-4DCF-A7B5-BEAB4BBDA230}" type="sibTrans" cxnId="{D44399EB-B657-484C-8E72-1C53EF11EACB}">
      <dgm:prSet/>
      <dgm:spPr/>
      <dgm:t>
        <a:bodyPr/>
        <a:lstStyle/>
        <a:p>
          <a:endParaRPr lang="en-ZA"/>
        </a:p>
      </dgm:t>
    </dgm:pt>
    <dgm:pt modelId="{AE186394-776C-4AD8-8666-23E7075F02EF}">
      <dgm:prSet phldrT="[Text]" custT="1"/>
      <dgm:spPr/>
      <dgm:t>
        <a:bodyPr/>
        <a:lstStyle/>
        <a:p>
          <a:r>
            <a:rPr lang="en-ZA" sz="2400" dirty="0"/>
            <a:t>Horizon 2020</a:t>
          </a:r>
        </a:p>
      </dgm:t>
    </dgm:pt>
    <dgm:pt modelId="{67BEA3C4-D0B5-4C85-9463-F2A8DC05E8D8}" type="parTrans" cxnId="{F9969F61-C787-4BF5-934F-504FD5C4468E}">
      <dgm:prSet/>
      <dgm:spPr/>
      <dgm:t>
        <a:bodyPr/>
        <a:lstStyle/>
        <a:p>
          <a:endParaRPr lang="en-ZA"/>
        </a:p>
      </dgm:t>
    </dgm:pt>
    <dgm:pt modelId="{0BF8B0FB-2D6B-49D9-883F-057F7AFA4D95}" type="sibTrans" cxnId="{F9969F61-C787-4BF5-934F-504FD5C4468E}">
      <dgm:prSet/>
      <dgm:spPr/>
      <dgm:t>
        <a:bodyPr/>
        <a:lstStyle/>
        <a:p>
          <a:endParaRPr lang="en-ZA"/>
        </a:p>
      </dgm:t>
    </dgm:pt>
    <dgm:pt modelId="{97E5E462-894D-44C3-90DF-F76F663EBFEC}">
      <dgm:prSet phldrT="[Text]" custT="1"/>
      <dgm:spPr/>
      <dgm:t>
        <a:bodyPr/>
        <a:lstStyle/>
        <a:p>
          <a:r>
            <a:rPr lang="el-GR" sz="2400" dirty="0"/>
            <a:t>Συνεργατική χρηματοδότη-</a:t>
          </a:r>
          <a:r>
            <a:rPr lang="el-GR" sz="2400" dirty="0" err="1"/>
            <a:t>ση</a:t>
          </a:r>
          <a:endParaRPr lang="en-ZA" sz="2400" dirty="0"/>
        </a:p>
      </dgm:t>
    </dgm:pt>
    <dgm:pt modelId="{294AAB2F-0B8E-4524-9FDC-C3A3D47258D4}" type="parTrans" cxnId="{E55C99B8-7EF1-4C49-B40C-7A1339DBC65B}">
      <dgm:prSet/>
      <dgm:spPr/>
      <dgm:t>
        <a:bodyPr/>
        <a:lstStyle/>
        <a:p>
          <a:endParaRPr lang="en-ZA"/>
        </a:p>
      </dgm:t>
    </dgm:pt>
    <dgm:pt modelId="{88A92CF8-0409-43A1-B76A-864931562C5B}" type="sibTrans" cxnId="{E55C99B8-7EF1-4C49-B40C-7A1339DBC65B}">
      <dgm:prSet/>
      <dgm:spPr/>
      <dgm:t>
        <a:bodyPr/>
        <a:lstStyle/>
        <a:p>
          <a:endParaRPr lang="en-ZA"/>
        </a:p>
      </dgm:t>
    </dgm:pt>
    <dgm:pt modelId="{8C9E4BED-C1A3-4DDF-BB03-C60166857634}">
      <dgm:prSet custT="1"/>
      <dgm:spPr/>
      <dgm:t>
        <a:bodyPr/>
        <a:lstStyle/>
        <a:p>
          <a:endParaRPr lang="el-GR" sz="2400" dirty="0"/>
        </a:p>
      </dgm:t>
    </dgm:pt>
    <dgm:pt modelId="{434C641E-BD7B-4221-83D4-644C536D4145}" type="parTrans" cxnId="{69B971D0-92E8-4F8F-9991-5DA0B5546BC9}">
      <dgm:prSet/>
      <dgm:spPr/>
      <dgm:t>
        <a:bodyPr/>
        <a:lstStyle/>
        <a:p>
          <a:endParaRPr lang="el-GR"/>
        </a:p>
      </dgm:t>
    </dgm:pt>
    <dgm:pt modelId="{D3824514-5DC2-478E-8651-E004D179019D}" type="sibTrans" cxnId="{69B971D0-92E8-4F8F-9991-5DA0B5546BC9}">
      <dgm:prSet/>
      <dgm:spPr/>
      <dgm:t>
        <a:bodyPr/>
        <a:lstStyle/>
        <a:p>
          <a:endParaRPr lang="el-GR"/>
        </a:p>
      </dgm:t>
    </dgm:pt>
    <dgm:pt modelId="{99012015-45F3-433D-96A0-432934FCF925}">
      <dgm:prSet/>
      <dgm:spPr/>
      <dgm:t>
        <a:bodyPr/>
        <a:lstStyle/>
        <a:p>
          <a:endParaRPr lang="el-GR" sz="500" dirty="0"/>
        </a:p>
      </dgm:t>
    </dgm:pt>
    <dgm:pt modelId="{63A1529D-547A-443E-8778-3478EBA43077}" type="parTrans" cxnId="{D6055F19-10A9-462A-8262-157FB0C73221}">
      <dgm:prSet/>
      <dgm:spPr/>
      <dgm:t>
        <a:bodyPr/>
        <a:lstStyle/>
        <a:p>
          <a:endParaRPr lang="el-GR"/>
        </a:p>
      </dgm:t>
    </dgm:pt>
    <dgm:pt modelId="{DE1E1888-B9DB-42DB-B5C2-13855069D00B}" type="sibTrans" cxnId="{D6055F19-10A9-462A-8262-157FB0C73221}">
      <dgm:prSet/>
      <dgm:spPr/>
      <dgm:t>
        <a:bodyPr/>
        <a:lstStyle/>
        <a:p>
          <a:endParaRPr lang="el-GR"/>
        </a:p>
      </dgm:t>
    </dgm:pt>
    <dgm:pt modelId="{997F4256-C15A-4DB7-87B2-BA2F4EBAC751}">
      <dgm:prSet custT="1"/>
      <dgm:spPr/>
      <dgm:t>
        <a:bodyPr/>
        <a:lstStyle/>
        <a:p>
          <a:r>
            <a:rPr lang="el-GR" sz="2300" dirty="0" err="1"/>
            <a:t>Πληθοχρημα-τοδότηση</a:t>
          </a:r>
          <a:endParaRPr lang="en-ZA" sz="2300" dirty="0"/>
        </a:p>
      </dgm:t>
    </dgm:pt>
    <dgm:pt modelId="{C3C5F914-A7AA-4F70-8467-8B03308E3F55}" type="parTrans" cxnId="{3D5BD569-2127-46B8-BFCC-525C042C3A49}">
      <dgm:prSet/>
      <dgm:spPr/>
      <dgm:t>
        <a:bodyPr/>
        <a:lstStyle/>
        <a:p>
          <a:endParaRPr lang="el-GR"/>
        </a:p>
      </dgm:t>
    </dgm:pt>
    <dgm:pt modelId="{4B20E687-C497-4CC3-824B-766BD7BDD90A}" type="sibTrans" cxnId="{3D5BD569-2127-46B8-BFCC-525C042C3A49}">
      <dgm:prSet/>
      <dgm:spPr/>
      <dgm:t>
        <a:bodyPr/>
        <a:lstStyle/>
        <a:p>
          <a:endParaRPr lang="el-GR"/>
        </a:p>
      </dgm:t>
    </dgm:pt>
    <dgm:pt modelId="{738863B8-8B5C-42BA-AF14-E037452B8E36}">
      <dgm:prSet custT="1"/>
      <dgm:spPr/>
      <dgm:t>
        <a:bodyPr/>
        <a:lstStyle/>
        <a:p>
          <a:r>
            <a:rPr lang="el-GR" sz="2300" dirty="0"/>
            <a:t>Συνεργατική χρηματοδότηση</a:t>
          </a:r>
          <a:endParaRPr lang="en-ZA" sz="2300" dirty="0"/>
        </a:p>
      </dgm:t>
    </dgm:pt>
    <dgm:pt modelId="{3CA7CA4C-A1C7-4AE7-85C3-3ED17754B0AE}" type="parTrans" cxnId="{78EC7F48-314F-4408-AB64-6AC169C506F8}">
      <dgm:prSet/>
      <dgm:spPr/>
      <dgm:t>
        <a:bodyPr/>
        <a:lstStyle/>
        <a:p>
          <a:endParaRPr lang="el-GR"/>
        </a:p>
      </dgm:t>
    </dgm:pt>
    <dgm:pt modelId="{11208382-6A75-4E8E-AAA1-E16AAFFDC6A5}" type="sibTrans" cxnId="{78EC7F48-314F-4408-AB64-6AC169C506F8}">
      <dgm:prSet/>
      <dgm:spPr/>
      <dgm:t>
        <a:bodyPr/>
        <a:lstStyle/>
        <a:p>
          <a:endParaRPr lang="el-GR"/>
        </a:p>
      </dgm:t>
    </dgm:pt>
    <dgm:pt modelId="{087F09B3-28DC-4A34-BCC8-B8EA7FD4BF8B}">
      <dgm:prSet custT="1"/>
      <dgm:spPr/>
      <dgm:t>
        <a:bodyPr/>
        <a:lstStyle/>
        <a:p>
          <a:r>
            <a:rPr lang="el-GR" sz="2300" dirty="0"/>
            <a:t>Έρευνα και βιωσιμότητα</a:t>
          </a:r>
          <a:endParaRPr lang="en-ZA" sz="2300" dirty="0"/>
        </a:p>
      </dgm:t>
    </dgm:pt>
    <dgm:pt modelId="{A03C0631-A84C-4300-BFD5-EA3ED664C6B1}" type="parTrans" cxnId="{6BC95F79-090B-475D-8524-CE46BA7DB3F2}">
      <dgm:prSet/>
      <dgm:spPr/>
      <dgm:t>
        <a:bodyPr/>
        <a:lstStyle/>
        <a:p>
          <a:endParaRPr lang="el-GR"/>
        </a:p>
      </dgm:t>
    </dgm:pt>
    <dgm:pt modelId="{4EBEBB3E-FED4-41A4-B4D5-E21EB9E49922}" type="sibTrans" cxnId="{6BC95F79-090B-475D-8524-CE46BA7DB3F2}">
      <dgm:prSet/>
      <dgm:spPr/>
      <dgm:t>
        <a:bodyPr/>
        <a:lstStyle/>
        <a:p>
          <a:endParaRPr lang="el-GR"/>
        </a:p>
      </dgm:t>
    </dgm:pt>
    <dgm:pt modelId="{987A5C07-88AA-49AB-996F-1C1DD52DEB61}">
      <dgm:prSet custT="1"/>
      <dgm:spPr/>
      <dgm:t>
        <a:bodyPr/>
        <a:lstStyle/>
        <a:p>
          <a:endParaRPr lang="en-ZA" sz="2400" dirty="0"/>
        </a:p>
      </dgm:t>
    </dgm:pt>
    <dgm:pt modelId="{FC60A5C3-3E7C-4E26-81C2-846BEF7D4ECF}" type="parTrans" cxnId="{99F9CD08-F794-4487-9819-C44918D409E3}">
      <dgm:prSet/>
      <dgm:spPr/>
      <dgm:t>
        <a:bodyPr/>
        <a:lstStyle/>
        <a:p>
          <a:endParaRPr lang="el-GR"/>
        </a:p>
      </dgm:t>
    </dgm:pt>
    <dgm:pt modelId="{04EA1362-2545-4A30-8431-7FD3C5C4AFA7}" type="sibTrans" cxnId="{99F9CD08-F794-4487-9819-C44918D409E3}">
      <dgm:prSet/>
      <dgm:spPr/>
      <dgm:t>
        <a:bodyPr/>
        <a:lstStyle/>
        <a:p>
          <a:endParaRPr lang="el-GR"/>
        </a:p>
      </dgm:t>
    </dgm:pt>
    <dgm:pt modelId="{45F244B1-E0E5-4C08-A542-340DF9F174A7}">
      <dgm:prSet custT="1"/>
      <dgm:spPr/>
      <dgm:t>
        <a:bodyPr/>
        <a:lstStyle/>
        <a:p>
          <a:endParaRPr lang="en-ZA" sz="2400" dirty="0"/>
        </a:p>
      </dgm:t>
    </dgm:pt>
    <dgm:pt modelId="{F5BD3C49-A3FA-4F5D-80F6-829A45F4FDD1}" type="parTrans" cxnId="{74E41001-4C57-4575-8835-0FCAB2C9D507}">
      <dgm:prSet/>
      <dgm:spPr/>
      <dgm:t>
        <a:bodyPr/>
        <a:lstStyle/>
        <a:p>
          <a:endParaRPr lang="el-GR"/>
        </a:p>
      </dgm:t>
    </dgm:pt>
    <dgm:pt modelId="{BA857273-25B0-4442-A441-BF39AA4C51A3}" type="sibTrans" cxnId="{74E41001-4C57-4575-8835-0FCAB2C9D507}">
      <dgm:prSet/>
      <dgm:spPr/>
      <dgm:t>
        <a:bodyPr/>
        <a:lstStyle/>
        <a:p>
          <a:endParaRPr lang="el-GR"/>
        </a:p>
      </dgm:t>
    </dgm:pt>
    <dgm:pt modelId="{A87ADDBF-9282-4773-A54F-713E140A1DAE}">
      <dgm:prSet custT="1"/>
      <dgm:spPr/>
      <dgm:t>
        <a:bodyPr/>
        <a:lstStyle/>
        <a:p>
          <a:r>
            <a:rPr lang="el-GR" sz="2300" dirty="0"/>
            <a:t>Προσφορές και επιχορηγήσεις</a:t>
          </a:r>
          <a:endParaRPr lang="en-ZA" sz="2300" dirty="0"/>
        </a:p>
      </dgm:t>
    </dgm:pt>
    <dgm:pt modelId="{0F5B66F5-5D16-43F5-8241-03281E3183FF}" type="parTrans" cxnId="{351FFE90-20E1-46B6-B25E-9BC6A35F5C5A}">
      <dgm:prSet/>
      <dgm:spPr/>
      <dgm:t>
        <a:bodyPr/>
        <a:lstStyle/>
        <a:p>
          <a:endParaRPr lang="el-GR"/>
        </a:p>
      </dgm:t>
    </dgm:pt>
    <dgm:pt modelId="{2D487038-B8D8-4A28-BC5D-53188B8C2B12}" type="sibTrans" cxnId="{351FFE90-20E1-46B6-B25E-9BC6A35F5C5A}">
      <dgm:prSet/>
      <dgm:spPr/>
      <dgm:t>
        <a:bodyPr/>
        <a:lstStyle/>
        <a:p>
          <a:endParaRPr lang="el-GR"/>
        </a:p>
      </dgm:t>
    </dgm:pt>
    <dgm:pt modelId="{6C9EBD57-9179-43D5-B8CA-F5B26AAF605A}" type="pres">
      <dgm:prSet presAssocID="{F259A0D0-A4D0-40AC-855B-C5EE8C1AB68C}" presName="linearFlow" presStyleCnt="0">
        <dgm:presLayoutVars>
          <dgm:dir/>
          <dgm:animLvl val="lvl"/>
          <dgm:resizeHandles val="exact"/>
        </dgm:presLayoutVars>
      </dgm:prSet>
      <dgm:spPr/>
    </dgm:pt>
    <dgm:pt modelId="{A509E49F-BAEC-4746-9450-4852274F7A03}" type="pres">
      <dgm:prSet presAssocID="{56A9CFFD-7B64-4686-8400-AF26EDA8AB28}" presName="composite" presStyleCnt="0"/>
      <dgm:spPr/>
    </dgm:pt>
    <dgm:pt modelId="{AAC9BA34-FFAD-42D5-9543-9A663CB50DBB}" type="pres">
      <dgm:prSet presAssocID="{56A9CFFD-7B64-4686-8400-AF26EDA8AB28}" presName="parTx" presStyleLbl="node1" presStyleIdx="0" presStyleCnt="3">
        <dgm:presLayoutVars>
          <dgm:chMax val="0"/>
          <dgm:chPref val="0"/>
          <dgm:bulletEnabled val="1"/>
        </dgm:presLayoutVars>
      </dgm:prSet>
      <dgm:spPr/>
    </dgm:pt>
    <dgm:pt modelId="{E4E83676-C8B7-4EC6-AAE6-CBA969592ADC}" type="pres">
      <dgm:prSet presAssocID="{56A9CFFD-7B64-4686-8400-AF26EDA8AB28}" presName="parSh" presStyleLbl="node1" presStyleIdx="0" presStyleCnt="3" custScaleX="119673" custScaleY="100000" custLinFactY="-300000" custLinFactNeighborX="-11481" custLinFactNeighborY="-353343"/>
      <dgm:spPr/>
    </dgm:pt>
    <dgm:pt modelId="{7729360B-FDFB-481E-A543-520B70BFD210}" type="pres">
      <dgm:prSet presAssocID="{56A9CFFD-7B64-4686-8400-AF26EDA8AB28}" presName="desTx" presStyleLbl="fgAcc1" presStyleIdx="0" presStyleCnt="3" custFlipHor="1" custScaleX="117470" custScaleY="100447" custLinFactNeighborX="70" custLinFactNeighborY="-6109">
        <dgm:presLayoutVars>
          <dgm:bulletEnabled val="1"/>
        </dgm:presLayoutVars>
      </dgm:prSet>
      <dgm:spPr/>
    </dgm:pt>
    <dgm:pt modelId="{740BD144-6659-4897-B12B-9F57EB1BF0E1}" type="pres">
      <dgm:prSet presAssocID="{E134BD85-490F-463F-91CA-DA9524342974}" presName="sibTrans" presStyleLbl="sibTrans2D1" presStyleIdx="0" presStyleCnt="2" custScaleX="142230" custScaleY="102415" custLinFactNeighborX="-4685" custLinFactNeighborY="18972"/>
      <dgm:spPr/>
    </dgm:pt>
    <dgm:pt modelId="{578FF1BC-F71D-42B3-B5FE-18FD7AE3B452}" type="pres">
      <dgm:prSet presAssocID="{E134BD85-490F-463F-91CA-DA9524342974}" presName="connTx" presStyleLbl="sibTrans2D1" presStyleIdx="0" presStyleCnt="2"/>
      <dgm:spPr/>
    </dgm:pt>
    <dgm:pt modelId="{0904C63D-342D-4F67-B150-EE80EBBB5E6A}" type="pres">
      <dgm:prSet presAssocID="{3BFE22F0-FE06-4085-8523-15CB8F66B8DD}" presName="composite" presStyleCnt="0"/>
      <dgm:spPr/>
    </dgm:pt>
    <dgm:pt modelId="{61D1D772-1A1E-4D04-A133-BB4F324576EB}" type="pres">
      <dgm:prSet presAssocID="{3BFE22F0-FE06-4085-8523-15CB8F66B8DD}" presName="parTx" presStyleLbl="node1" presStyleIdx="0" presStyleCnt="3">
        <dgm:presLayoutVars>
          <dgm:chMax val="0"/>
          <dgm:chPref val="0"/>
          <dgm:bulletEnabled val="1"/>
        </dgm:presLayoutVars>
      </dgm:prSet>
      <dgm:spPr/>
    </dgm:pt>
    <dgm:pt modelId="{6007F811-FAE9-441B-AB30-193E78B4364A}" type="pres">
      <dgm:prSet presAssocID="{3BFE22F0-FE06-4085-8523-15CB8F66B8DD}" presName="parSh" presStyleLbl="node1" presStyleIdx="1" presStyleCnt="3" custScaleX="112246" custLinFactY="-400000" custLinFactNeighborX="-3553" custLinFactNeighborY="-487038"/>
      <dgm:spPr/>
    </dgm:pt>
    <dgm:pt modelId="{2B1200DB-8001-451A-9300-064AA300C5DA}" type="pres">
      <dgm:prSet presAssocID="{3BFE22F0-FE06-4085-8523-15CB8F66B8DD}" presName="desTx" presStyleLbl="fgAcc1" presStyleIdx="1" presStyleCnt="3" custScaleX="118527" custScaleY="97251" custLinFactNeighborX="759" custLinFactNeighborY="-9935">
        <dgm:presLayoutVars>
          <dgm:bulletEnabled val="1"/>
        </dgm:presLayoutVars>
      </dgm:prSet>
      <dgm:spPr/>
    </dgm:pt>
    <dgm:pt modelId="{0350F97D-DE6C-4B2A-AAE3-920EBE59C46A}" type="pres">
      <dgm:prSet presAssocID="{DB6D3BC3-93F4-4D92-8E1B-7A76845549A9}" presName="sibTrans" presStyleLbl="sibTrans2D1" presStyleIdx="1" presStyleCnt="2" custAng="21583915" custScaleX="161676" custScaleY="96079" custLinFactNeighborX="-402" custLinFactNeighborY="15895"/>
      <dgm:spPr/>
    </dgm:pt>
    <dgm:pt modelId="{29B0BE46-7321-402D-9A10-1CF773382910}" type="pres">
      <dgm:prSet presAssocID="{DB6D3BC3-93F4-4D92-8E1B-7A76845549A9}" presName="connTx" presStyleLbl="sibTrans2D1" presStyleIdx="1" presStyleCnt="2"/>
      <dgm:spPr/>
    </dgm:pt>
    <dgm:pt modelId="{E790FE7E-692E-4378-9953-A7C91E78A5DA}" type="pres">
      <dgm:prSet presAssocID="{E7BB55A2-B336-4D96-8F41-54CA144F5A49}" presName="composite" presStyleCnt="0"/>
      <dgm:spPr/>
    </dgm:pt>
    <dgm:pt modelId="{50B0695B-A213-4855-B212-A31136EAE148}" type="pres">
      <dgm:prSet presAssocID="{E7BB55A2-B336-4D96-8F41-54CA144F5A49}" presName="parTx" presStyleLbl="node1" presStyleIdx="1" presStyleCnt="3">
        <dgm:presLayoutVars>
          <dgm:chMax val="0"/>
          <dgm:chPref val="0"/>
          <dgm:bulletEnabled val="1"/>
        </dgm:presLayoutVars>
      </dgm:prSet>
      <dgm:spPr/>
    </dgm:pt>
    <dgm:pt modelId="{0F3FE30F-7161-4843-81B0-0A460F5B1946}" type="pres">
      <dgm:prSet presAssocID="{E7BB55A2-B336-4D96-8F41-54CA144F5A49}" presName="parSh" presStyleLbl="node1" presStyleIdx="2" presStyleCnt="3" custLinFactY="-400000" custLinFactNeighborX="-20199" custLinFactNeighborY="-483021"/>
      <dgm:spPr/>
    </dgm:pt>
    <dgm:pt modelId="{2A8A09CF-AD68-4706-AFBF-AA779DA66444}" type="pres">
      <dgm:prSet presAssocID="{E7BB55A2-B336-4D96-8F41-54CA144F5A49}" presName="desTx" presStyleLbl="fgAcc1" presStyleIdx="2" presStyleCnt="3" custScaleX="114085" custScaleY="98540" custLinFactNeighborX="396" custLinFactNeighborY="-11423">
        <dgm:presLayoutVars>
          <dgm:bulletEnabled val="1"/>
        </dgm:presLayoutVars>
      </dgm:prSet>
      <dgm:spPr/>
    </dgm:pt>
  </dgm:ptLst>
  <dgm:cxnLst>
    <dgm:cxn modelId="{74E41001-4C57-4575-8835-0FCAB2C9D507}" srcId="{56A9CFFD-7B64-4686-8400-AF26EDA8AB28}" destId="{45F244B1-E0E5-4C08-A542-340DF9F174A7}" srcOrd="5" destOrd="0" parTransId="{F5BD3C49-A3FA-4F5D-80F6-829A45F4FDD1}" sibTransId="{BA857273-25B0-4442-A441-BF39AA4C51A3}"/>
    <dgm:cxn modelId="{6D728102-4906-4079-872F-6D0D4C5A903A}" type="presOf" srcId="{087F09B3-28DC-4A34-BCC8-B8EA7FD4BF8B}" destId="{7729360B-FDFB-481E-A543-520B70BFD210}" srcOrd="0" destOrd="3" presId="urn:microsoft.com/office/officeart/2005/8/layout/process3"/>
    <dgm:cxn modelId="{A822A302-F33F-4CB2-98FC-07A469EB0F45}" type="presOf" srcId="{E7BB55A2-B336-4D96-8F41-54CA144F5A49}" destId="{0F3FE30F-7161-4843-81B0-0A460F5B1946}" srcOrd="1" destOrd="0" presId="urn:microsoft.com/office/officeart/2005/8/layout/process3"/>
    <dgm:cxn modelId="{36C5A408-0160-4960-8BEA-1B6EF2CC1D69}" type="presOf" srcId="{E7BB55A2-B336-4D96-8F41-54CA144F5A49}" destId="{50B0695B-A213-4855-B212-A31136EAE148}" srcOrd="0" destOrd="0" presId="urn:microsoft.com/office/officeart/2005/8/layout/process3"/>
    <dgm:cxn modelId="{99F9CD08-F794-4487-9819-C44918D409E3}" srcId="{56A9CFFD-7B64-4686-8400-AF26EDA8AB28}" destId="{987A5C07-88AA-49AB-996F-1C1DD52DEB61}" srcOrd="6" destOrd="0" parTransId="{FC60A5C3-3E7C-4E26-81C2-846BEF7D4ECF}" sibTransId="{04EA1362-2545-4A30-8431-7FD3C5C4AFA7}"/>
    <dgm:cxn modelId="{58309B0A-F219-4883-B97B-458DBFABC4FB}" type="presOf" srcId="{AE186394-776C-4AD8-8666-23E7075F02EF}" destId="{2B1200DB-8001-451A-9300-064AA300C5DA}" srcOrd="0" destOrd="2" presId="urn:microsoft.com/office/officeart/2005/8/layout/process3"/>
    <dgm:cxn modelId="{D6055F19-10A9-462A-8262-157FB0C73221}" srcId="{56A9CFFD-7B64-4686-8400-AF26EDA8AB28}" destId="{99012015-45F3-433D-96A0-432934FCF925}" srcOrd="7" destOrd="0" parTransId="{63A1529D-547A-443E-8778-3478EBA43077}" sibTransId="{DE1E1888-B9DB-42DB-B5C2-13855069D00B}"/>
    <dgm:cxn modelId="{94C8461A-CC06-41FA-BD9C-1B53FBFD7EE1}" type="presOf" srcId="{DB6D3BC3-93F4-4D92-8E1B-7A76845549A9}" destId="{0350F97D-DE6C-4B2A-AAE3-920EBE59C46A}" srcOrd="0" destOrd="0" presId="urn:microsoft.com/office/officeart/2005/8/layout/process3"/>
    <dgm:cxn modelId="{3956781B-5A26-4B11-A244-1E531967F393}" srcId="{F259A0D0-A4D0-40AC-855B-C5EE8C1AB68C}" destId="{3BFE22F0-FE06-4085-8523-15CB8F66B8DD}" srcOrd="1" destOrd="0" parTransId="{F049FF41-5394-4A15-9DAF-4D805DD76515}" sibTransId="{DB6D3BC3-93F4-4D92-8E1B-7A76845549A9}"/>
    <dgm:cxn modelId="{57CEB12A-8D6A-4CD4-BC90-B755DAC0478A}" srcId="{F259A0D0-A4D0-40AC-855B-C5EE8C1AB68C}" destId="{E7BB55A2-B336-4D96-8F41-54CA144F5A49}" srcOrd="2" destOrd="0" parTransId="{66E91E90-6C79-415B-A4AE-902DC6E5B097}" sibTransId="{8821F66E-BDBF-4C77-8DF3-44066AB8091D}"/>
    <dgm:cxn modelId="{C3968A2E-FABA-4F6A-A516-86B9C0F9E8BD}" type="presOf" srcId="{3BFE22F0-FE06-4085-8523-15CB8F66B8DD}" destId="{6007F811-FAE9-441B-AB30-193E78B4364A}" srcOrd="1" destOrd="0" presId="urn:microsoft.com/office/officeart/2005/8/layout/process3"/>
    <dgm:cxn modelId="{8A1E275C-9E0C-432B-9388-89A834BA2A5F}" type="presOf" srcId="{5E145E3C-F7B6-4BF0-A665-9A7603AC6FCF}" destId="{2B1200DB-8001-451A-9300-064AA300C5DA}" srcOrd="0" destOrd="1" presId="urn:microsoft.com/office/officeart/2005/8/layout/process3"/>
    <dgm:cxn modelId="{F9969F61-C787-4BF5-934F-504FD5C4468E}" srcId="{3BFE22F0-FE06-4085-8523-15CB8F66B8DD}" destId="{AE186394-776C-4AD8-8666-23E7075F02EF}" srcOrd="2" destOrd="0" parTransId="{67BEA3C4-D0B5-4C85-9463-F2A8DC05E8D8}" sibTransId="{0BF8B0FB-2D6B-49D9-883F-057F7AFA4D95}"/>
    <dgm:cxn modelId="{A2CE8C47-6842-4BC0-8CED-0CF6206B35C4}" type="presOf" srcId="{987A5C07-88AA-49AB-996F-1C1DD52DEB61}" destId="{7729360B-FDFB-481E-A543-520B70BFD210}" srcOrd="0" destOrd="6" presId="urn:microsoft.com/office/officeart/2005/8/layout/process3"/>
    <dgm:cxn modelId="{78EC7F48-314F-4408-AB64-6AC169C506F8}" srcId="{56A9CFFD-7B64-4686-8400-AF26EDA8AB28}" destId="{738863B8-8B5C-42BA-AF14-E037452B8E36}" srcOrd="2" destOrd="0" parTransId="{3CA7CA4C-A1C7-4AE7-85C3-3ED17754B0AE}" sibTransId="{11208382-6A75-4E8E-AAA1-E16AAFFDC6A5}"/>
    <dgm:cxn modelId="{3D5BD569-2127-46B8-BFCC-525C042C3A49}" srcId="{56A9CFFD-7B64-4686-8400-AF26EDA8AB28}" destId="{997F4256-C15A-4DB7-87B2-BA2F4EBAC751}" srcOrd="1" destOrd="0" parTransId="{C3C5F914-A7AA-4F70-8467-8B03308E3F55}" sibTransId="{4B20E687-C497-4CC3-824B-766BD7BDD90A}"/>
    <dgm:cxn modelId="{9DB5584E-0F47-42C0-A16F-D9FEA1BB307D}" type="presOf" srcId="{97E5E462-894D-44C3-90DF-F76F663EBFEC}" destId="{2A8A09CF-AD68-4706-AFBF-AA779DA66444}" srcOrd="0" destOrd="1" presId="urn:microsoft.com/office/officeart/2005/8/layout/process3"/>
    <dgm:cxn modelId="{59F4F851-DB99-49FF-BB9B-36E17883C31B}" type="presOf" srcId="{FA5AB7A2-8344-4E56-8977-977BCCE77C26}" destId="{2B1200DB-8001-451A-9300-064AA300C5DA}" srcOrd="0" destOrd="0" presId="urn:microsoft.com/office/officeart/2005/8/layout/process3"/>
    <dgm:cxn modelId="{DAF9F255-586F-4F37-95E0-C458775B19A2}" srcId="{E7BB55A2-B336-4D96-8F41-54CA144F5A49}" destId="{446CD04D-25C7-41D2-9889-667051414F5D}" srcOrd="0" destOrd="0" parTransId="{D52AB2C0-956F-4DD2-8BE4-D6EC24B1AC8A}" sibTransId="{D54EAB31-435E-4035-B643-27D99C88422D}"/>
    <dgm:cxn modelId="{6BC95F79-090B-475D-8524-CE46BA7DB3F2}" srcId="{56A9CFFD-7B64-4686-8400-AF26EDA8AB28}" destId="{087F09B3-28DC-4A34-BCC8-B8EA7FD4BF8B}" srcOrd="3" destOrd="0" parTransId="{A03C0631-A84C-4300-BFD5-EA3ED664C6B1}" sibTransId="{4EBEBB3E-FED4-41A4-B4D5-E21EB9E49922}"/>
    <dgm:cxn modelId="{10629F81-EEA6-44AD-AA04-5FC958E52C59}" type="presOf" srcId="{E134BD85-490F-463F-91CA-DA9524342974}" destId="{740BD144-6659-4897-B12B-9F57EB1BF0E1}" srcOrd="0" destOrd="0" presId="urn:microsoft.com/office/officeart/2005/8/layout/process3"/>
    <dgm:cxn modelId="{71CA268B-4624-4A2D-8A3D-2F3ADD8E04B8}" type="presOf" srcId="{56A9CFFD-7B64-4686-8400-AF26EDA8AB28}" destId="{AAC9BA34-FFAD-42D5-9543-9A663CB50DBB}" srcOrd="0" destOrd="0" presId="urn:microsoft.com/office/officeart/2005/8/layout/process3"/>
    <dgm:cxn modelId="{23C1D78E-3608-4987-8578-CE0CBEF2703B}" type="presOf" srcId="{F259A0D0-A4D0-40AC-855B-C5EE8C1AB68C}" destId="{6C9EBD57-9179-43D5-B8CA-F5B26AAF605A}" srcOrd="0" destOrd="0" presId="urn:microsoft.com/office/officeart/2005/8/layout/process3"/>
    <dgm:cxn modelId="{351FFE90-20E1-46B6-B25E-9BC6A35F5C5A}" srcId="{56A9CFFD-7B64-4686-8400-AF26EDA8AB28}" destId="{A87ADDBF-9282-4773-A54F-713E140A1DAE}" srcOrd="4" destOrd="0" parTransId="{0F5B66F5-5D16-43F5-8241-03281E3183FF}" sibTransId="{2D487038-B8D8-4A28-BC5D-53188B8C2B12}"/>
    <dgm:cxn modelId="{570FED94-921A-4B32-84A5-93004EFCF66B}" srcId="{F259A0D0-A4D0-40AC-855B-C5EE8C1AB68C}" destId="{56A9CFFD-7B64-4686-8400-AF26EDA8AB28}" srcOrd="0" destOrd="0" parTransId="{A0361B44-E7EA-47DF-82B9-3A625EF192AD}" sibTransId="{E134BD85-490F-463F-91CA-DA9524342974}"/>
    <dgm:cxn modelId="{758B149C-BFFB-4EF8-A9F3-D8571EC6518E}" type="presOf" srcId="{8C9E4BED-C1A3-4DDF-BB03-C60166857634}" destId="{7729360B-FDFB-481E-A543-520B70BFD210}" srcOrd="0" destOrd="0" presId="urn:microsoft.com/office/officeart/2005/8/layout/process3"/>
    <dgm:cxn modelId="{E5CB169C-0DE7-43AC-BFD8-719D13024AE6}" type="presOf" srcId="{738863B8-8B5C-42BA-AF14-E037452B8E36}" destId="{7729360B-FDFB-481E-A543-520B70BFD210}" srcOrd="0" destOrd="2" presId="urn:microsoft.com/office/officeart/2005/8/layout/process3"/>
    <dgm:cxn modelId="{65B383A5-97DB-4EB1-9656-DBFBD871A479}" type="presOf" srcId="{446CD04D-25C7-41D2-9889-667051414F5D}" destId="{2A8A09CF-AD68-4706-AFBF-AA779DA66444}" srcOrd="0" destOrd="0" presId="urn:microsoft.com/office/officeart/2005/8/layout/process3"/>
    <dgm:cxn modelId="{1083C7AA-FF77-4CAC-9DDA-CBC3D3D76595}" srcId="{3BFE22F0-FE06-4085-8523-15CB8F66B8DD}" destId="{FA5AB7A2-8344-4E56-8977-977BCCE77C26}" srcOrd="0" destOrd="0" parTransId="{EE18E1A5-7356-4B82-B4A9-E5F6C4747300}" sibTransId="{5F34BEA3-EBE1-46C9-9BA2-B614C1363032}"/>
    <dgm:cxn modelId="{E55C99B8-7EF1-4C49-B40C-7A1339DBC65B}" srcId="{E7BB55A2-B336-4D96-8F41-54CA144F5A49}" destId="{97E5E462-894D-44C3-90DF-F76F663EBFEC}" srcOrd="1" destOrd="0" parTransId="{294AAB2F-0B8E-4524-9FDC-C3A3D47258D4}" sibTransId="{88A92CF8-0409-43A1-B76A-864931562C5B}"/>
    <dgm:cxn modelId="{0DA02CBF-4330-46DA-8584-0CAA33D7D6D5}" type="presOf" srcId="{997F4256-C15A-4DB7-87B2-BA2F4EBAC751}" destId="{7729360B-FDFB-481E-A543-520B70BFD210}" srcOrd="0" destOrd="1" presId="urn:microsoft.com/office/officeart/2005/8/layout/process3"/>
    <dgm:cxn modelId="{AE7CBCC6-AAF1-4B6F-B451-7081223C58B9}" type="presOf" srcId="{45F244B1-E0E5-4C08-A542-340DF9F174A7}" destId="{7729360B-FDFB-481E-A543-520B70BFD210}" srcOrd="0" destOrd="5" presId="urn:microsoft.com/office/officeart/2005/8/layout/process3"/>
    <dgm:cxn modelId="{970FFBC9-A014-431E-A216-4E13910E61EA}" type="presOf" srcId="{A87ADDBF-9282-4773-A54F-713E140A1DAE}" destId="{7729360B-FDFB-481E-A543-520B70BFD210}" srcOrd="0" destOrd="4" presId="urn:microsoft.com/office/officeart/2005/8/layout/process3"/>
    <dgm:cxn modelId="{69B971D0-92E8-4F8F-9991-5DA0B5546BC9}" srcId="{56A9CFFD-7B64-4686-8400-AF26EDA8AB28}" destId="{8C9E4BED-C1A3-4DDF-BB03-C60166857634}" srcOrd="0" destOrd="0" parTransId="{434C641E-BD7B-4221-83D4-644C536D4145}" sibTransId="{D3824514-5DC2-478E-8651-E004D179019D}"/>
    <dgm:cxn modelId="{DE960BD3-906F-4A6A-B9F0-02ED548C3560}" type="presOf" srcId="{56A9CFFD-7B64-4686-8400-AF26EDA8AB28}" destId="{E4E83676-C8B7-4EC6-AAE6-CBA969592ADC}" srcOrd="1" destOrd="0" presId="urn:microsoft.com/office/officeart/2005/8/layout/process3"/>
    <dgm:cxn modelId="{DD6DE3D6-85A2-4B6F-9E80-9BF662DB24F7}" type="presOf" srcId="{3BFE22F0-FE06-4085-8523-15CB8F66B8DD}" destId="{61D1D772-1A1E-4D04-A133-BB4F324576EB}" srcOrd="0" destOrd="0" presId="urn:microsoft.com/office/officeart/2005/8/layout/process3"/>
    <dgm:cxn modelId="{A21859DC-823B-45E6-9F43-28063EA249AD}" type="presOf" srcId="{99012015-45F3-433D-96A0-432934FCF925}" destId="{7729360B-FDFB-481E-A543-520B70BFD210}" srcOrd="0" destOrd="7" presId="urn:microsoft.com/office/officeart/2005/8/layout/process3"/>
    <dgm:cxn modelId="{0235FEDD-376E-4F6E-92C0-35CF4611F24E}" type="presOf" srcId="{DB6D3BC3-93F4-4D92-8E1B-7A76845549A9}" destId="{29B0BE46-7321-402D-9A10-1CF773382910}" srcOrd="1" destOrd="0" presId="urn:microsoft.com/office/officeart/2005/8/layout/process3"/>
    <dgm:cxn modelId="{D44399EB-B657-484C-8E72-1C53EF11EACB}" srcId="{3BFE22F0-FE06-4085-8523-15CB8F66B8DD}" destId="{5E145E3C-F7B6-4BF0-A665-9A7603AC6FCF}" srcOrd="1" destOrd="0" parTransId="{67419517-040F-45B2-AE86-21947B7B22C6}" sibTransId="{A94F47B5-F290-4DCF-A7B5-BEAB4BBDA230}"/>
    <dgm:cxn modelId="{AA93DCED-0C18-4DE5-996F-94D6056F548F}" type="presOf" srcId="{E134BD85-490F-463F-91CA-DA9524342974}" destId="{578FF1BC-F71D-42B3-B5FE-18FD7AE3B452}" srcOrd="1" destOrd="0" presId="urn:microsoft.com/office/officeart/2005/8/layout/process3"/>
    <dgm:cxn modelId="{0A7CCBA0-4202-4387-AF78-32B1BF56FDDD}" type="presParOf" srcId="{6C9EBD57-9179-43D5-B8CA-F5B26AAF605A}" destId="{A509E49F-BAEC-4746-9450-4852274F7A03}" srcOrd="0" destOrd="0" presId="urn:microsoft.com/office/officeart/2005/8/layout/process3"/>
    <dgm:cxn modelId="{6FC957D5-92EB-4482-A35D-0117C6D25CFB}" type="presParOf" srcId="{A509E49F-BAEC-4746-9450-4852274F7A03}" destId="{AAC9BA34-FFAD-42D5-9543-9A663CB50DBB}" srcOrd="0" destOrd="0" presId="urn:microsoft.com/office/officeart/2005/8/layout/process3"/>
    <dgm:cxn modelId="{6E4BA878-A6E9-458C-95FE-66480E21EA42}" type="presParOf" srcId="{A509E49F-BAEC-4746-9450-4852274F7A03}" destId="{E4E83676-C8B7-4EC6-AAE6-CBA969592ADC}" srcOrd="1" destOrd="0" presId="urn:microsoft.com/office/officeart/2005/8/layout/process3"/>
    <dgm:cxn modelId="{47D5F390-9726-4278-B10C-04A8918C10F3}" type="presParOf" srcId="{A509E49F-BAEC-4746-9450-4852274F7A03}" destId="{7729360B-FDFB-481E-A543-520B70BFD210}" srcOrd="2" destOrd="0" presId="urn:microsoft.com/office/officeart/2005/8/layout/process3"/>
    <dgm:cxn modelId="{AF2FEF87-B9EF-48A3-A4D0-4D26571F5507}" type="presParOf" srcId="{6C9EBD57-9179-43D5-B8CA-F5B26AAF605A}" destId="{740BD144-6659-4897-B12B-9F57EB1BF0E1}" srcOrd="1" destOrd="0" presId="urn:microsoft.com/office/officeart/2005/8/layout/process3"/>
    <dgm:cxn modelId="{4D1F34FC-C90B-4323-A1E8-6084C75C65C1}" type="presParOf" srcId="{740BD144-6659-4897-B12B-9F57EB1BF0E1}" destId="{578FF1BC-F71D-42B3-B5FE-18FD7AE3B452}" srcOrd="0" destOrd="0" presId="urn:microsoft.com/office/officeart/2005/8/layout/process3"/>
    <dgm:cxn modelId="{3A4B3144-8B00-4A94-92C8-6D0B9421F7DF}" type="presParOf" srcId="{6C9EBD57-9179-43D5-B8CA-F5B26AAF605A}" destId="{0904C63D-342D-4F67-B150-EE80EBBB5E6A}" srcOrd="2" destOrd="0" presId="urn:microsoft.com/office/officeart/2005/8/layout/process3"/>
    <dgm:cxn modelId="{E151B90C-2339-4E64-A5C8-604DB0636893}" type="presParOf" srcId="{0904C63D-342D-4F67-B150-EE80EBBB5E6A}" destId="{61D1D772-1A1E-4D04-A133-BB4F324576EB}" srcOrd="0" destOrd="0" presId="urn:microsoft.com/office/officeart/2005/8/layout/process3"/>
    <dgm:cxn modelId="{B88860B4-D489-4EF4-9238-8AD6DBF0223E}" type="presParOf" srcId="{0904C63D-342D-4F67-B150-EE80EBBB5E6A}" destId="{6007F811-FAE9-441B-AB30-193E78B4364A}" srcOrd="1" destOrd="0" presId="urn:microsoft.com/office/officeart/2005/8/layout/process3"/>
    <dgm:cxn modelId="{BBA5D817-7490-47B9-A492-6D1203F57621}" type="presParOf" srcId="{0904C63D-342D-4F67-B150-EE80EBBB5E6A}" destId="{2B1200DB-8001-451A-9300-064AA300C5DA}" srcOrd="2" destOrd="0" presId="urn:microsoft.com/office/officeart/2005/8/layout/process3"/>
    <dgm:cxn modelId="{A6B627DF-6140-45F3-B8FD-DBF820534A8E}" type="presParOf" srcId="{6C9EBD57-9179-43D5-B8CA-F5B26AAF605A}" destId="{0350F97D-DE6C-4B2A-AAE3-920EBE59C46A}" srcOrd="3" destOrd="0" presId="urn:microsoft.com/office/officeart/2005/8/layout/process3"/>
    <dgm:cxn modelId="{5D1F5E12-C903-4086-94CD-BEFADB95EBC6}" type="presParOf" srcId="{0350F97D-DE6C-4B2A-AAE3-920EBE59C46A}" destId="{29B0BE46-7321-402D-9A10-1CF773382910}" srcOrd="0" destOrd="0" presId="urn:microsoft.com/office/officeart/2005/8/layout/process3"/>
    <dgm:cxn modelId="{A3EF41FD-98A0-43C5-BD4C-50E5E86EC03F}" type="presParOf" srcId="{6C9EBD57-9179-43D5-B8CA-F5B26AAF605A}" destId="{E790FE7E-692E-4378-9953-A7C91E78A5DA}" srcOrd="4" destOrd="0" presId="urn:microsoft.com/office/officeart/2005/8/layout/process3"/>
    <dgm:cxn modelId="{FFBD45FB-ACB1-447C-AF19-6D24EF026A39}" type="presParOf" srcId="{E790FE7E-692E-4378-9953-A7C91E78A5DA}" destId="{50B0695B-A213-4855-B212-A31136EAE148}" srcOrd="0" destOrd="0" presId="urn:microsoft.com/office/officeart/2005/8/layout/process3"/>
    <dgm:cxn modelId="{F1822F10-9B89-4735-9389-A3CF96B9B4AD}" type="presParOf" srcId="{E790FE7E-692E-4378-9953-A7C91E78A5DA}" destId="{0F3FE30F-7161-4843-81B0-0A460F5B1946}" srcOrd="1" destOrd="0" presId="urn:microsoft.com/office/officeart/2005/8/layout/process3"/>
    <dgm:cxn modelId="{513F4D8D-5D4C-4304-ACCD-13761EBBF284}" type="presParOf" srcId="{E790FE7E-692E-4378-9953-A7C91E78A5DA}" destId="{2A8A09CF-AD68-4706-AFBF-AA779DA6644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68E614-9844-4780-8F37-26EE3C72A5B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13B1CEB-F22E-4375-9735-F19104CC3089}">
      <dgm:prSet phldrT="[Text]" custT="1"/>
      <dgm:spPr/>
      <dgm:t>
        <a:bodyPr/>
        <a:lstStyle/>
        <a:p>
          <a:r>
            <a:rPr lang="el-GR" sz="2400" dirty="0">
              <a:effectLst>
                <a:outerShdw blurRad="38100" dist="38100" dir="2700000" algn="tl">
                  <a:srgbClr val="000000">
                    <a:alpha val="43137"/>
                  </a:srgbClr>
                </a:outerShdw>
              </a:effectLst>
            </a:rPr>
            <a:t>Προσδιορισμός της ομάδας </a:t>
          </a:r>
          <a:r>
            <a:rPr lang="en-GB" sz="2400" dirty="0">
              <a:effectLst>
                <a:outerShdw blurRad="38100" dist="38100" dir="2700000" algn="tl">
                  <a:srgbClr val="000000">
                    <a:alpha val="43137"/>
                  </a:srgbClr>
                </a:outerShdw>
              </a:effectLst>
            </a:rPr>
            <a:t>(2-3 </a:t>
          </a:r>
          <a:r>
            <a:rPr lang="el-GR" sz="2400" dirty="0">
              <a:effectLst>
                <a:outerShdw blurRad="38100" dist="38100" dir="2700000" algn="tl">
                  <a:srgbClr val="000000">
                    <a:alpha val="43137"/>
                  </a:srgbClr>
                </a:outerShdw>
              </a:effectLst>
            </a:rPr>
            <a:t>άτομα</a:t>
          </a:r>
          <a:r>
            <a:rPr lang="en-GB" sz="2400" dirty="0">
              <a:effectLst>
                <a:outerShdw blurRad="38100" dist="38100" dir="2700000" algn="tl">
                  <a:srgbClr val="000000">
                    <a:alpha val="43137"/>
                  </a:srgbClr>
                </a:outerShdw>
              </a:effectLst>
            </a:rPr>
            <a:t>) </a:t>
          </a:r>
          <a:r>
            <a:rPr lang="el-GR" sz="2400" dirty="0">
              <a:effectLst>
                <a:outerShdw blurRad="38100" dist="38100" dir="2700000" algn="tl">
                  <a:srgbClr val="000000">
                    <a:alpha val="43137"/>
                  </a:srgbClr>
                </a:outerShdw>
              </a:effectLst>
            </a:rPr>
            <a:t>για τη συγγραφή</a:t>
          </a:r>
          <a:endParaRPr lang="en-ZA" sz="2400" dirty="0">
            <a:effectLst>
              <a:outerShdw blurRad="38100" dist="38100" dir="2700000" algn="tl">
                <a:srgbClr val="000000">
                  <a:alpha val="43137"/>
                </a:srgbClr>
              </a:outerShdw>
            </a:effectLst>
          </a:endParaRPr>
        </a:p>
      </dgm:t>
    </dgm:pt>
    <dgm:pt modelId="{0619C806-009D-436F-9A38-FE1C261F0EFA}" type="parTrans" cxnId="{E19E6CCD-404D-4D8F-BF33-956C687CB344}">
      <dgm:prSet/>
      <dgm:spPr/>
      <dgm:t>
        <a:bodyPr/>
        <a:lstStyle/>
        <a:p>
          <a:endParaRPr lang="en-ZA"/>
        </a:p>
      </dgm:t>
    </dgm:pt>
    <dgm:pt modelId="{D062D611-A6F5-4DD0-895B-015692F4957D}" type="sibTrans" cxnId="{E19E6CCD-404D-4D8F-BF33-956C687CB344}">
      <dgm:prSet/>
      <dgm:spPr/>
      <dgm:t>
        <a:bodyPr/>
        <a:lstStyle/>
        <a:p>
          <a:endParaRPr lang="en-ZA"/>
        </a:p>
      </dgm:t>
    </dgm:pt>
    <dgm:pt modelId="{A69A19B9-4C23-42C8-B0ED-D813ADE6E33B}">
      <dgm:prSet custT="1"/>
      <dgm:spPr/>
      <dgm:t>
        <a:bodyPr/>
        <a:lstStyle/>
        <a:p>
          <a:r>
            <a:rPr lang="el-GR" sz="2400" dirty="0">
              <a:effectLst>
                <a:outerShdw blurRad="38100" dist="38100" dir="2700000" algn="tl">
                  <a:srgbClr val="000000">
                    <a:alpha val="43137"/>
                  </a:srgbClr>
                </a:outerShdw>
              </a:effectLst>
            </a:rPr>
            <a:t>Προσδιορισμός του κοινού</a:t>
          </a:r>
          <a:endParaRPr lang="en-ZA" sz="2400" dirty="0">
            <a:effectLst>
              <a:outerShdw blurRad="38100" dist="38100" dir="2700000" algn="tl">
                <a:srgbClr val="000000">
                  <a:alpha val="43137"/>
                </a:srgbClr>
              </a:outerShdw>
            </a:effectLst>
          </a:endParaRPr>
        </a:p>
      </dgm:t>
    </dgm:pt>
    <dgm:pt modelId="{1B6B448F-C5ED-4364-A690-08340FA5DAAC}" type="parTrans" cxnId="{68FE121E-2164-42EB-A4D7-8D12F5D67650}">
      <dgm:prSet/>
      <dgm:spPr/>
      <dgm:t>
        <a:bodyPr/>
        <a:lstStyle/>
        <a:p>
          <a:endParaRPr lang="en-ZA"/>
        </a:p>
      </dgm:t>
    </dgm:pt>
    <dgm:pt modelId="{A10DE2EA-C8FB-4968-BF99-4943D37F5EF0}" type="sibTrans" cxnId="{68FE121E-2164-42EB-A4D7-8D12F5D67650}">
      <dgm:prSet/>
      <dgm:spPr/>
      <dgm:t>
        <a:bodyPr/>
        <a:lstStyle/>
        <a:p>
          <a:endParaRPr lang="en-ZA"/>
        </a:p>
      </dgm:t>
    </dgm:pt>
    <dgm:pt modelId="{FF584CF0-101F-4AE9-81E6-A7D91B46426B}">
      <dgm:prSet custT="1"/>
      <dgm:spPr/>
      <dgm:t>
        <a:bodyPr/>
        <a:lstStyle/>
        <a:p>
          <a:r>
            <a:rPr lang="el-GR" sz="2400" dirty="0">
              <a:effectLst>
                <a:outerShdw blurRad="38100" dist="38100" dir="2700000" algn="tl">
                  <a:srgbClr val="000000">
                    <a:alpha val="43137"/>
                  </a:srgbClr>
                </a:outerShdw>
              </a:effectLst>
            </a:rPr>
            <a:t>Συλλογή πληροφοριών</a:t>
          </a:r>
          <a:endParaRPr lang="en-ZA" sz="2400" dirty="0">
            <a:effectLst>
              <a:outerShdw blurRad="38100" dist="38100" dir="2700000" algn="tl">
                <a:srgbClr val="000000">
                  <a:alpha val="43137"/>
                </a:srgbClr>
              </a:outerShdw>
            </a:effectLst>
          </a:endParaRPr>
        </a:p>
      </dgm:t>
    </dgm:pt>
    <dgm:pt modelId="{C9C52B6D-D529-471C-9813-92C819A24BB1}" type="parTrans" cxnId="{32345AFC-C9A2-4136-8059-6DF20B10C269}">
      <dgm:prSet/>
      <dgm:spPr/>
      <dgm:t>
        <a:bodyPr/>
        <a:lstStyle/>
        <a:p>
          <a:endParaRPr lang="en-ZA"/>
        </a:p>
      </dgm:t>
    </dgm:pt>
    <dgm:pt modelId="{805A7B29-ED95-4AFD-B2C3-86FD65AD9889}" type="sibTrans" cxnId="{32345AFC-C9A2-4136-8059-6DF20B10C269}">
      <dgm:prSet/>
      <dgm:spPr/>
      <dgm:t>
        <a:bodyPr/>
        <a:lstStyle/>
        <a:p>
          <a:endParaRPr lang="en-ZA"/>
        </a:p>
      </dgm:t>
    </dgm:pt>
    <dgm:pt modelId="{665010C5-FDA5-45CC-8B2E-109F5BCCB7D7}">
      <dgm:prSet custT="1"/>
      <dgm:spPr/>
      <dgm:t>
        <a:bodyPr/>
        <a:lstStyle/>
        <a:p>
          <a:r>
            <a:rPr lang="el-GR" sz="2400" dirty="0">
              <a:effectLst>
                <a:outerShdw blurRad="38100" dist="38100" dir="2700000" algn="tl">
                  <a:srgbClr val="000000">
                    <a:alpha val="43137"/>
                  </a:srgbClr>
                </a:outerShdw>
              </a:effectLst>
            </a:rPr>
            <a:t>Παρουσίαση της θέσης σας </a:t>
          </a:r>
          <a:endParaRPr lang="en-ZA" sz="2400" dirty="0">
            <a:effectLst>
              <a:outerShdw blurRad="38100" dist="38100" dir="2700000" algn="tl">
                <a:srgbClr val="000000">
                  <a:alpha val="43137"/>
                </a:srgbClr>
              </a:outerShdw>
            </a:effectLst>
          </a:endParaRPr>
        </a:p>
      </dgm:t>
    </dgm:pt>
    <dgm:pt modelId="{9746EA75-DE0E-4C56-AE85-BADF3338CA2A}" type="parTrans" cxnId="{4BDD0645-979D-40B8-802B-B1DA4FE6926A}">
      <dgm:prSet/>
      <dgm:spPr/>
      <dgm:t>
        <a:bodyPr/>
        <a:lstStyle/>
        <a:p>
          <a:endParaRPr lang="en-ZA"/>
        </a:p>
      </dgm:t>
    </dgm:pt>
    <dgm:pt modelId="{C91758F5-DF92-46C8-8DBA-D85E62F2CDE5}" type="sibTrans" cxnId="{4BDD0645-979D-40B8-802B-B1DA4FE6926A}">
      <dgm:prSet/>
      <dgm:spPr/>
      <dgm:t>
        <a:bodyPr/>
        <a:lstStyle/>
        <a:p>
          <a:endParaRPr lang="en-ZA"/>
        </a:p>
      </dgm:t>
    </dgm:pt>
    <dgm:pt modelId="{514D1B8A-E8CB-4060-85A6-0CF358B79327}">
      <dgm:prSet custT="1"/>
      <dgm:spPr/>
      <dgm:t>
        <a:bodyPr/>
        <a:lstStyle/>
        <a:p>
          <a:r>
            <a:rPr lang="el-GR" sz="2400" dirty="0">
              <a:effectLst>
                <a:outerShdw blurRad="38100" dist="38100" dir="2700000" algn="tl">
                  <a:srgbClr val="000000">
                    <a:alpha val="43137"/>
                  </a:srgbClr>
                </a:outerShdw>
              </a:effectLst>
            </a:rPr>
            <a:t>Συγκέντρωση όλων των πληροφοριών</a:t>
          </a:r>
          <a:endParaRPr lang="en-ZA" sz="2400" dirty="0">
            <a:effectLst>
              <a:outerShdw blurRad="38100" dist="38100" dir="2700000" algn="tl">
                <a:srgbClr val="000000">
                  <a:alpha val="43137"/>
                </a:srgbClr>
              </a:outerShdw>
            </a:effectLst>
          </a:endParaRPr>
        </a:p>
      </dgm:t>
    </dgm:pt>
    <dgm:pt modelId="{F9C083AB-1AEE-4B75-AA0C-21AF716FCF57}" type="parTrans" cxnId="{AC6CBE7D-4672-49A7-B95F-79CA63820C38}">
      <dgm:prSet/>
      <dgm:spPr/>
      <dgm:t>
        <a:bodyPr/>
        <a:lstStyle/>
        <a:p>
          <a:endParaRPr lang="en-ZA"/>
        </a:p>
      </dgm:t>
    </dgm:pt>
    <dgm:pt modelId="{AA483DE7-F1A2-4934-9690-EF48A6A24CD0}" type="sibTrans" cxnId="{AC6CBE7D-4672-49A7-B95F-79CA63820C38}">
      <dgm:prSet/>
      <dgm:spPr/>
      <dgm:t>
        <a:bodyPr/>
        <a:lstStyle/>
        <a:p>
          <a:endParaRPr lang="en-ZA"/>
        </a:p>
      </dgm:t>
    </dgm:pt>
    <dgm:pt modelId="{53AD77F3-FA83-4477-9791-C1D3163691CF}">
      <dgm:prSet custT="1"/>
      <dgm:spPr/>
      <dgm:t>
        <a:bodyPr/>
        <a:lstStyle/>
        <a:p>
          <a:r>
            <a:rPr lang="el-GR" sz="2400" dirty="0">
              <a:effectLst>
                <a:outerShdw blurRad="38100" dist="38100" dir="2700000" algn="tl">
                  <a:srgbClr val="000000">
                    <a:alpha val="43137"/>
                  </a:srgbClr>
                </a:outerShdw>
              </a:effectLst>
            </a:rPr>
            <a:t>Κοινοποίηση του σχεδίου σας με την ομάδα</a:t>
          </a:r>
          <a:endParaRPr lang="en-ZA" sz="2400" dirty="0">
            <a:effectLst>
              <a:outerShdw blurRad="38100" dist="38100" dir="2700000" algn="tl">
                <a:srgbClr val="000000">
                  <a:alpha val="43137"/>
                </a:srgbClr>
              </a:outerShdw>
            </a:effectLst>
          </a:endParaRPr>
        </a:p>
      </dgm:t>
    </dgm:pt>
    <dgm:pt modelId="{C74E9D3A-A59D-48FA-A02A-AF085EBB4CE5}" type="parTrans" cxnId="{3D6A5327-5BA1-44BC-86F4-8D6905F46934}">
      <dgm:prSet/>
      <dgm:spPr/>
      <dgm:t>
        <a:bodyPr/>
        <a:lstStyle/>
        <a:p>
          <a:endParaRPr lang="en-ZA"/>
        </a:p>
      </dgm:t>
    </dgm:pt>
    <dgm:pt modelId="{3A1B4869-F4C3-4F84-AA77-186405CAEEF3}" type="sibTrans" cxnId="{3D6A5327-5BA1-44BC-86F4-8D6905F46934}">
      <dgm:prSet/>
      <dgm:spPr/>
      <dgm:t>
        <a:bodyPr/>
        <a:lstStyle/>
        <a:p>
          <a:endParaRPr lang="en-ZA"/>
        </a:p>
      </dgm:t>
    </dgm:pt>
    <dgm:pt modelId="{D27A2525-40B9-46CE-B3DA-A383171FC9F9}">
      <dgm:prSet custT="1"/>
      <dgm:spPr/>
      <dgm:t>
        <a:bodyPr/>
        <a:lstStyle/>
        <a:p>
          <a:r>
            <a:rPr lang="el-GR" sz="2400" dirty="0">
              <a:effectLst>
                <a:outerShdw blurRad="38100" dist="38100" dir="2700000" algn="tl">
                  <a:srgbClr val="000000">
                    <a:alpha val="43137"/>
                  </a:srgbClr>
                </a:outerShdw>
              </a:effectLst>
            </a:rPr>
            <a:t>Κατάθεση θέσης</a:t>
          </a:r>
          <a:endParaRPr lang="en-ZA" sz="2400" dirty="0">
            <a:effectLst>
              <a:outerShdw blurRad="38100" dist="38100" dir="2700000" algn="tl">
                <a:srgbClr val="000000">
                  <a:alpha val="43137"/>
                </a:srgbClr>
              </a:outerShdw>
            </a:effectLst>
          </a:endParaRPr>
        </a:p>
      </dgm:t>
    </dgm:pt>
    <dgm:pt modelId="{53402079-B3EB-43ED-BA25-08B5E2020271}" type="parTrans" cxnId="{281AD149-C382-4C69-9FE2-5840C5E100C2}">
      <dgm:prSet/>
      <dgm:spPr/>
      <dgm:t>
        <a:bodyPr/>
        <a:lstStyle/>
        <a:p>
          <a:endParaRPr lang="en-ZA"/>
        </a:p>
      </dgm:t>
    </dgm:pt>
    <dgm:pt modelId="{32BC81FB-AD7E-4D15-85FD-8C0AB32B3B84}" type="sibTrans" cxnId="{281AD149-C382-4C69-9FE2-5840C5E100C2}">
      <dgm:prSet/>
      <dgm:spPr/>
      <dgm:t>
        <a:bodyPr/>
        <a:lstStyle/>
        <a:p>
          <a:endParaRPr lang="en-ZA"/>
        </a:p>
      </dgm:t>
    </dgm:pt>
    <dgm:pt modelId="{77FC5628-BF53-424D-916C-B9B020901F76}">
      <dgm:prSet custT="1"/>
      <dgm:spPr/>
      <dgm:t>
        <a:bodyPr/>
        <a:lstStyle/>
        <a:p>
          <a:r>
            <a:rPr lang="el-GR" sz="2400" dirty="0">
              <a:effectLst>
                <a:outerShdw blurRad="38100" dist="38100" dir="2700000" algn="tl">
                  <a:srgbClr val="000000">
                    <a:alpha val="43137"/>
                  </a:srgbClr>
                </a:outerShdw>
              </a:effectLst>
            </a:rPr>
            <a:t>Κοινοποίηση με τους δωρητές</a:t>
          </a:r>
          <a:endParaRPr lang="en-ZA" sz="2400" dirty="0">
            <a:effectLst>
              <a:outerShdw blurRad="38100" dist="38100" dir="2700000" algn="tl">
                <a:srgbClr val="000000">
                  <a:alpha val="43137"/>
                </a:srgbClr>
              </a:outerShdw>
            </a:effectLst>
          </a:endParaRPr>
        </a:p>
      </dgm:t>
    </dgm:pt>
    <dgm:pt modelId="{9A94CCE2-FD7B-4269-8512-9860AA7FDF2E}" type="parTrans" cxnId="{9FEBBB75-138A-4E85-91D3-1823ACD65AE0}">
      <dgm:prSet/>
      <dgm:spPr/>
      <dgm:t>
        <a:bodyPr/>
        <a:lstStyle/>
        <a:p>
          <a:endParaRPr lang="en-ZA"/>
        </a:p>
      </dgm:t>
    </dgm:pt>
    <dgm:pt modelId="{4A6B2BBA-CB6E-40E0-999F-C6D2C48D8CC1}" type="sibTrans" cxnId="{9FEBBB75-138A-4E85-91D3-1823ACD65AE0}">
      <dgm:prSet/>
      <dgm:spPr/>
      <dgm:t>
        <a:bodyPr/>
        <a:lstStyle/>
        <a:p>
          <a:endParaRPr lang="en-ZA"/>
        </a:p>
      </dgm:t>
    </dgm:pt>
    <dgm:pt modelId="{969C2E1A-F37F-480A-BEAB-0A367DF7F6C0}" type="pres">
      <dgm:prSet presAssocID="{4068E614-9844-4780-8F37-26EE3C72A5BD}" presName="diagram" presStyleCnt="0">
        <dgm:presLayoutVars>
          <dgm:dir/>
          <dgm:resizeHandles val="exact"/>
        </dgm:presLayoutVars>
      </dgm:prSet>
      <dgm:spPr/>
    </dgm:pt>
    <dgm:pt modelId="{9B890CB3-92C3-4623-AD95-5D69FE48066B}" type="pres">
      <dgm:prSet presAssocID="{313B1CEB-F22E-4375-9735-F19104CC3089}" presName="node" presStyleLbl="node1" presStyleIdx="0" presStyleCnt="8">
        <dgm:presLayoutVars>
          <dgm:bulletEnabled val="1"/>
        </dgm:presLayoutVars>
      </dgm:prSet>
      <dgm:spPr/>
    </dgm:pt>
    <dgm:pt modelId="{73861C20-ED4C-4239-83E3-5DB5A34B70B2}" type="pres">
      <dgm:prSet presAssocID="{D062D611-A6F5-4DD0-895B-015692F4957D}" presName="sibTrans" presStyleCnt="0"/>
      <dgm:spPr/>
    </dgm:pt>
    <dgm:pt modelId="{598910D5-92C3-4418-A17A-0F4E121A2B02}" type="pres">
      <dgm:prSet presAssocID="{A69A19B9-4C23-42C8-B0ED-D813ADE6E33B}" presName="node" presStyleLbl="node1" presStyleIdx="1" presStyleCnt="8">
        <dgm:presLayoutVars>
          <dgm:bulletEnabled val="1"/>
        </dgm:presLayoutVars>
      </dgm:prSet>
      <dgm:spPr/>
    </dgm:pt>
    <dgm:pt modelId="{363DD6AD-32E5-42C1-9F87-903E5C86F138}" type="pres">
      <dgm:prSet presAssocID="{A10DE2EA-C8FB-4968-BF99-4943D37F5EF0}" presName="sibTrans" presStyleCnt="0"/>
      <dgm:spPr/>
    </dgm:pt>
    <dgm:pt modelId="{8A84D2A5-E7EC-454D-92D6-60614B4E562D}" type="pres">
      <dgm:prSet presAssocID="{FF584CF0-101F-4AE9-81E6-A7D91B46426B}" presName="node" presStyleLbl="node1" presStyleIdx="2" presStyleCnt="8">
        <dgm:presLayoutVars>
          <dgm:bulletEnabled val="1"/>
        </dgm:presLayoutVars>
      </dgm:prSet>
      <dgm:spPr/>
    </dgm:pt>
    <dgm:pt modelId="{AB74C9AE-7165-4EE5-9629-07D5A4A712EE}" type="pres">
      <dgm:prSet presAssocID="{805A7B29-ED95-4AFD-B2C3-86FD65AD9889}" presName="sibTrans" presStyleCnt="0"/>
      <dgm:spPr/>
    </dgm:pt>
    <dgm:pt modelId="{2D671174-12E8-4958-A868-A44676163B47}" type="pres">
      <dgm:prSet presAssocID="{665010C5-FDA5-45CC-8B2E-109F5BCCB7D7}" presName="node" presStyleLbl="node1" presStyleIdx="3" presStyleCnt="8" custScaleX="114670">
        <dgm:presLayoutVars>
          <dgm:bulletEnabled val="1"/>
        </dgm:presLayoutVars>
      </dgm:prSet>
      <dgm:spPr/>
    </dgm:pt>
    <dgm:pt modelId="{671CDFBA-C24C-4373-90C0-9352FF8B3AF5}" type="pres">
      <dgm:prSet presAssocID="{C91758F5-DF92-46C8-8DBA-D85E62F2CDE5}" presName="sibTrans" presStyleCnt="0"/>
      <dgm:spPr/>
    </dgm:pt>
    <dgm:pt modelId="{F83331B4-99F0-4BDF-A2EA-5C80E04E6D17}" type="pres">
      <dgm:prSet presAssocID="{514D1B8A-E8CB-4060-85A6-0CF358B79327}" presName="node" presStyleLbl="node1" presStyleIdx="4" presStyleCnt="8">
        <dgm:presLayoutVars>
          <dgm:bulletEnabled val="1"/>
        </dgm:presLayoutVars>
      </dgm:prSet>
      <dgm:spPr/>
    </dgm:pt>
    <dgm:pt modelId="{D1EC540F-BFD9-4DB9-8ADA-EC8F3F94A978}" type="pres">
      <dgm:prSet presAssocID="{AA483DE7-F1A2-4934-9690-EF48A6A24CD0}" presName="sibTrans" presStyleCnt="0"/>
      <dgm:spPr/>
    </dgm:pt>
    <dgm:pt modelId="{1D9096BC-91CA-4810-9C2B-E7C5BC55BB87}" type="pres">
      <dgm:prSet presAssocID="{53AD77F3-FA83-4477-9791-C1D3163691CF}" presName="node" presStyleLbl="node1" presStyleIdx="5" presStyleCnt="8">
        <dgm:presLayoutVars>
          <dgm:bulletEnabled val="1"/>
        </dgm:presLayoutVars>
      </dgm:prSet>
      <dgm:spPr/>
    </dgm:pt>
    <dgm:pt modelId="{AE43FCB1-EB85-4195-B7D2-A5F464025987}" type="pres">
      <dgm:prSet presAssocID="{3A1B4869-F4C3-4F84-AA77-186405CAEEF3}" presName="sibTrans" presStyleCnt="0"/>
      <dgm:spPr/>
    </dgm:pt>
    <dgm:pt modelId="{5D4460A3-5120-493C-A3AD-FDCDF0F46F55}" type="pres">
      <dgm:prSet presAssocID="{D27A2525-40B9-46CE-B3DA-A383171FC9F9}" presName="node" presStyleLbl="node1" presStyleIdx="6" presStyleCnt="8">
        <dgm:presLayoutVars>
          <dgm:bulletEnabled val="1"/>
        </dgm:presLayoutVars>
      </dgm:prSet>
      <dgm:spPr/>
    </dgm:pt>
    <dgm:pt modelId="{9D697650-186E-45FC-96D3-2BFDB3A1E3E5}" type="pres">
      <dgm:prSet presAssocID="{32BC81FB-AD7E-4D15-85FD-8C0AB32B3B84}" presName="sibTrans" presStyleCnt="0"/>
      <dgm:spPr/>
    </dgm:pt>
    <dgm:pt modelId="{57CBB7CE-E30A-43D0-BA42-D00A7F077DD0}" type="pres">
      <dgm:prSet presAssocID="{77FC5628-BF53-424D-916C-B9B020901F76}" presName="node" presStyleLbl="node1" presStyleIdx="7" presStyleCnt="8">
        <dgm:presLayoutVars>
          <dgm:bulletEnabled val="1"/>
        </dgm:presLayoutVars>
      </dgm:prSet>
      <dgm:spPr/>
    </dgm:pt>
  </dgm:ptLst>
  <dgm:cxnLst>
    <dgm:cxn modelId="{93AD680E-E665-4346-AB74-266289C90A97}" type="presOf" srcId="{4068E614-9844-4780-8F37-26EE3C72A5BD}" destId="{969C2E1A-F37F-480A-BEAB-0A367DF7F6C0}" srcOrd="0" destOrd="0" presId="urn:microsoft.com/office/officeart/2005/8/layout/default"/>
    <dgm:cxn modelId="{68FE121E-2164-42EB-A4D7-8D12F5D67650}" srcId="{4068E614-9844-4780-8F37-26EE3C72A5BD}" destId="{A69A19B9-4C23-42C8-B0ED-D813ADE6E33B}" srcOrd="1" destOrd="0" parTransId="{1B6B448F-C5ED-4364-A690-08340FA5DAAC}" sibTransId="{A10DE2EA-C8FB-4968-BF99-4943D37F5EF0}"/>
    <dgm:cxn modelId="{3D6A5327-5BA1-44BC-86F4-8D6905F46934}" srcId="{4068E614-9844-4780-8F37-26EE3C72A5BD}" destId="{53AD77F3-FA83-4477-9791-C1D3163691CF}" srcOrd="5" destOrd="0" parTransId="{C74E9D3A-A59D-48FA-A02A-AF085EBB4CE5}" sibTransId="{3A1B4869-F4C3-4F84-AA77-186405CAEEF3}"/>
    <dgm:cxn modelId="{6FA5302C-3FE8-4609-8537-3C44F4004A23}" type="presOf" srcId="{D27A2525-40B9-46CE-B3DA-A383171FC9F9}" destId="{5D4460A3-5120-493C-A3AD-FDCDF0F46F55}" srcOrd="0" destOrd="0" presId="urn:microsoft.com/office/officeart/2005/8/layout/default"/>
    <dgm:cxn modelId="{4BDD0645-979D-40B8-802B-B1DA4FE6926A}" srcId="{4068E614-9844-4780-8F37-26EE3C72A5BD}" destId="{665010C5-FDA5-45CC-8B2E-109F5BCCB7D7}" srcOrd="3" destOrd="0" parTransId="{9746EA75-DE0E-4C56-AE85-BADF3338CA2A}" sibTransId="{C91758F5-DF92-46C8-8DBA-D85E62F2CDE5}"/>
    <dgm:cxn modelId="{5F49CC65-6365-43A5-A3F1-81F41DAC339A}" type="presOf" srcId="{313B1CEB-F22E-4375-9735-F19104CC3089}" destId="{9B890CB3-92C3-4623-AD95-5D69FE48066B}" srcOrd="0" destOrd="0" presId="urn:microsoft.com/office/officeart/2005/8/layout/default"/>
    <dgm:cxn modelId="{281AD149-C382-4C69-9FE2-5840C5E100C2}" srcId="{4068E614-9844-4780-8F37-26EE3C72A5BD}" destId="{D27A2525-40B9-46CE-B3DA-A383171FC9F9}" srcOrd="6" destOrd="0" parTransId="{53402079-B3EB-43ED-BA25-08B5E2020271}" sibTransId="{32BC81FB-AD7E-4D15-85FD-8C0AB32B3B84}"/>
    <dgm:cxn modelId="{9FEBBB75-138A-4E85-91D3-1823ACD65AE0}" srcId="{4068E614-9844-4780-8F37-26EE3C72A5BD}" destId="{77FC5628-BF53-424D-916C-B9B020901F76}" srcOrd="7" destOrd="0" parTransId="{9A94CCE2-FD7B-4269-8512-9860AA7FDF2E}" sibTransId="{4A6B2BBA-CB6E-40E0-999F-C6D2C48D8CC1}"/>
    <dgm:cxn modelId="{78AB967B-654C-4201-96DF-914C32F6505E}" type="presOf" srcId="{A69A19B9-4C23-42C8-B0ED-D813ADE6E33B}" destId="{598910D5-92C3-4418-A17A-0F4E121A2B02}" srcOrd="0" destOrd="0" presId="urn:microsoft.com/office/officeart/2005/8/layout/default"/>
    <dgm:cxn modelId="{AC6CBE7D-4672-49A7-B95F-79CA63820C38}" srcId="{4068E614-9844-4780-8F37-26EE3C72A5BD}" destId="{514D1B8A-E8CB-4060-85A6-0CF358B79327}" srcOrd="4" destOrd="0" parTransId="{F9C083AB-1AEE-4B75-AA0C-21AF716FCF57}" sibTransId="{AA483DE7-F1A2-4934-9690-EF48A6A24CD0}"/>
    <dgm:cxn modelId="{7F515C83-328D-4B2F-8602-0AB05E2B805F}" type="presOf" srcId="{77FC5628-BF53-424D-916C-B9B020901F76}" destId="{57CBB7CE-E30A-43D0-BA42-D00A7F077DD0}" srcOrd="0" destOrd="0" presId="urn:microsoft.com/office/officeart/2005/8/layout/default"/>
    <dgm:cxn modelId="{CE2F0E8A-4B3B-48DF-9CEB-0786C337C6B9}" type="presOf" srcId="{665010C5-FDA5-45CC-8B2E-109F5BCCB7D7}" destId="{2D671174-12E8-4958-A868-A44676163B47}" srcOrd="0" destOrd="0" presId="urn:microsoft.com/office/officeart/2005/8/layout/default"/>
    <dgm:cxn modelId="{E19E6CCD-404D-4D8F-BF33-956C687CB344}" srcId="{4068E614-9844-4780-8F37-26EE3C72A5BD}" destId="{313B1CEB-F22E-4375-9735-F19104CC3089}" srcOrd="0" destOrd="0" parTransId="{0619C806-009D-436F-9A38-FE1C261F0EFA}" sibTransId="{D062D611-A6F5-4DD0-895B-015692F4957D}"/>
    <dgm:cxn modelId="{284CECE0-D715-4393-95A0-5906DC9DF979}" type="presOf" srcId="{FF584CF0-101F-4AE9-81E6-A7D91B46426B}" destId="{8A84D2A5-E7EC-454D-92D6-60614B4E562D}" srcOrd="0" destOrd="0" presId="urn:microsoft.com/office/officeart/2005/8/layout/default"/>
    <dgm:cxn modelId="{5BCE05E9-5E3F-4555-9916-A5AEF8E05FC6}" type="presOf" srcId="{514D1B8A-E8CB-4060-85A6-0CF358B79327}" destId="{F83331B4-99F0-4BDF-A2EA-5C80E04E6D17}" srcOrd="0" destOrd="0" presId="urn:microsoft.com/office/officeart/2005/8/layout/default"/>
    <dgm:cxn modelId="{32345AFC-C9A2-4136-8059-6DF20B10C269}" srcId="{4068E614-9844-4780-8F37-26EE3C72A5BD}" destId="{FF584CF0-101F-4AE9-81E6-A7D91B46426B}" srcOrd="2" destOrd="0" parTransId="{C9C52B6D-D529-471C-9813-92C819A24BB1}" sibTransId="{805A7B29-ED95-4AFD-B2C3-86FD65AD9889}"/>
    <dgm:cxn modelId="{532A7BFC-DEBA-4E1A-A404-A587A0DB0107}" type="presOf" srcId="{53AD77F3-FA83-4477-9791-C1D3163691CF}" destId="{1D9096BC-91CA-4810-9C2B-E7C5BC55BB87}" srcOrd="0" destOrd="0" presId="urn:microsoft.com/office/officeart/2005/8/layout/default"/>
    <dgm:cxn modelId="{FB1908B7-7ADA-4D7E-8A57-E06D364DD732}" type="presParOf" srcId="{969C2E1A-F37F-480A-BEAB-0A367DF7F6C0}" destId="{9B890CB3-92C3-4623-AD95-5D69FE48066B}" srcOrd="0" destOrd="0" presId="urn:microsoft.com/office/officeart/2005/8/layout/default"/>
    <dgm:cxn modelId="{2E7019D4-21F0-47FF-962B-0FFAFEEA0A62}" type="presParOf" srcId="{969C2E1A-F37F-480A-BEAB-0A367DF7F6C0}" destId="{73861C20-ED4C-4239-83E3-5DB5A34B70B2}" srcOrd="1" destOrd="0" presId="urn:microsoft.com/office/officeart/2005/8/layout/default"/>
    <dgm:cxn modelId="{42BB372F-3BB6-4F1A-A9DB-9BBE13960F86}" type="presParOf" srcId="{969C2E1A-F37F-480A-BEAB-0A367DF7F6C0}" destId="{598910D5-92C3-4418-A17A-0F4E121A2B02}" srcOrd="2" destOrd="0" presId="urn:microsoft.com/office/officeart/2005/8/layout/default"/>
    <dgm:cxn modelId="{BCEDE2AA-F9E9-41C8-B756-590ABBD7E893}" type="presParOf" srcId="{969C2E1A-F37F-480A-BEAB-0A367DF7F6C0}" destId="{363DD6AD-32E5-42C1-9F87-903E5C86F138}" srcOrd="3" destOrd="0" presId="urn:microsoft.com/office/officeart/2005/8/layout/default"/>
    <dgm:cxn modelId="{3FA275F9-BF69-4413-AF53-1347DD21E0BE}" type="presParOf" srcId="{969C2E1A-F37F-480A-BEAB-0A367DF7F6C0}" destId="{8A84D2A5-E7EC-454D-92D6-60614B4E562D}" srcOrd="4" destOrd="0" presId="urn:microsoft.com/office/officeart/2005/8/layout/default"/>
    <dgm:cxn modelId="{A4691899-0A0C-4B7E-B696-0F972A9EE279}" type="presParOf" srcId="{969C2E1A-F37F-480A-BEAB-0A367DF7F6C0}" destId="{AB74C9AE-7165-4EE5-9629-07D5A4A712EE}" srcOrd="5" destOrd="0" presId="urn:microsoft.com/office/officeart/2005/8/layout/default"/>
    <dgm:cxn modelId="{AA1D22A0-552A-42A6-85A5-1FB44BEE2382}" type="presParOf" srcId="{969C2E1A-F37F-480A-BEAB-0A367DF7F6C0}" destId="{2D671174-12E8-4958-A868-A44676163B47}" srcOrd="6" destOrd="0" presId="urn:microsoft.com/office/officeart/2005/8/layout/default"/>
    <dgm:cxn modelId="{C91E0F57-2B64-404A-82B3-32F8A65FFE44}" type="presParOf" srcId="{969C2E1A-F37F-480A-BEAB-0A367DF7F6C0}" destId="{671CDFBA-C24C-4373-90C0-9352FF8B3AF5}" srcOrd="7" destOrd="0" presId="urn:microsoft.com/office/officeart/2005/8/layout/default"/>
    <dgm:cxn modelId="{D02D3DD8-3BB6-4615-A941-9AAA9986EF6A}" type="presParOf" srcId="{969C2E1A-F37F-480A-BEAB-0A367DF7F6C0}" destId="{F83331B4-99F0-4BDF-A2EA-5C80E04E6D17}" srcOrd="8" destOrd="0" presId="urn:microsoft.com/office/officeart/2005/8/layout/default"/>
    <dgm:cxn modelId="{7496E654-E9C6-46DD-A3BF-BE7EA7CC11D1}" type="presParOf" srcId="{969C2E1A-F37F-480A-BEAB-0A367DF7F6C0}" destId="{D1EC540F-BFD9-4DB9-8ADA-EC8F3F94A978}" srcOrd="9" destOrd="0" presId="urn:microsoft.com/office/officeart/2005/8/layout/default"/>
    <dgm:cxn modelId="{DE1FFAAE-17CA-4168-83C2-CBEA72E805F8}" type="presParOf" srcId="{969C2E1A-F37F-480A-BEAB-0A367DF7F6C0}" destId="{1D9096BC-91CA-4810-9C2B-E7C5BC55BB87}" srcOrd="10" destOrd="0" presId="urn:microsoft.com/office/officeart/2005/8/layout/default"/>
    <dgm:cxn modelId="{DCFDF8B9-63F2-4412-AD33-62AEE769B867}" type="presParOf" srcId="{969C2E1A-F37F-480A-BEAB-0A367DF7F6C0}" destId="{AE43FCB1-EB85-4195-B7D2-A5F464025987}" srcOrd="11" destOrd="0" presId="urn:microsoft.com/office/officeart/2005/8/layout/default"/>
    <dgm:cxn modelId="{8BB8E105-47E6-49E3-8B51-C97D39F339C2}" type="presParOf" srcId="{969C2E1A-F37F-480A-BEAB-0A367DF7F6C0}" destId="{5D4460A3-5120-493C-A3AD-FDCDF0F46F55}" srcOrd="12" destOrd="0" presId="urn:microsoft.com/office/officeart/2005/8/layout/default"/>
    <dgm:cxn modelId="{FECB44A9-F1FF-4D52-9BDC-B6C3A06627D3}" type="presParOf" srcId="{969C2E1A-F37F-480A-BEAB-0A367DF7F6C0}" destId="{9D697650-186E-45FC-96D3-2BFDB3A1E3E5}" srcOrd="13" destOrd="0" presId="urn:microsoft.com/office/officeart/2005/8/layout/default"/>
    <dgm:cxn modelId="{BBFA6464-DB34-40B9-A54C-BCA12D14BCFA}" type="presParOf" srcId="{969C2E1A-F37F-480A-BEAB-0A367DF7F6C0}" destId="{57CBB7CE-E30A-43D0-BA42-D00A7F077DD0}"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5DE04E4-D7C4-44F1-8F67-B3DA129AC9E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E24029DF-5052-47E0-905B-BA463EE8D908}">
      <dgm:prSet phldrT="[Text]"/>
      <dgm:spPr/>
      <dgm:t>
        <a:bodyPr/>
        <a:lstStyle/>
        <a:p>
          <a:r>
            <a:rPr lang="el-GR" dirty="0">
              <a:effectLst>
                <a:outerShdw blurRad="38100" dist="38100" dir="2700000" algn="tl">
                  <a:srgbClr val="000000">
                    <a:alpha val="43137"/>
                  </a:srgbClr>
                </a:outerShdw>
              </a:effectLst>
            </a:rPr>
            <a:t>Το υπόβαθρο του οργανισμού σας</a:t>
          </a:r>
          <a:endParaRPr lang="en-ZA" dirty="0">
            <a:effectLst>
              <a:outerShdw blurRad="38100" dist="38100" dir="2700000" algn="tl">
                <a:srgbClr val="000000">
                  <a:alpha val="43137"/>
                </a:srgbClr>
              </a:outerShdw>
            </a:effectLst>
          </a:endParaRPr>
        </a:p>
      </dgm:t>
    </dgm:pt>
    <dgm:pt modelId="{CE1B9663-51C3-4532-8413-5D14ABB32127}" type="parTrans" cxnId="{46B674D6-B40C-4072-AED5-A965A3058873}">
      <dgm:prSet/>
      <dgm:spPr/>
      <dgm:t>
        <a:bodyPr/>
        <a:lstStyle/>
        <a:p>
          <a:endParaRPr lang="en-ZA"/>
        </a:p>
      </dgm:t>
    </dgm:pt>
    <dgm:pt modelId="{9F038F28-766F-4030-8065-39B9D2D22D82}" type="sibTrans" cxnId="{46B674D6-B40C-4072-AED5-A965A3058873}">
      <dgm:prSet/>
      <dgm:spPr/>
      <dgm:t>
        <a:bodyPr/>
        <a:lstStyle/>
        <a:p>
          <a:endParaRPr lang="en-ZA"/>
        </a:p>
      </dgm:t>
    </dgm:pt>
    <dgm:pt modelId="{4A590C44-F55F-4E02-AC00-48671A8754D9}">
      <dgm:prSet/>
      <dgm:spPr/>
      <dgm:t>
        <a:bodyPr/>
        <a:lstStyle/>
        <a:p>
          <a:r>
            <a:rPr lang="el-GR" dirty="0">
              <a:effectLst>
                <a:outerShdw blurRad="38100" dist="38100" dir="2700000" algn="tl">
                  <a:srgbClr val="000000">
                    <a:alpha val="43137"/>
                  </a:srgbClr>
                </a:outerShdw>
              </a:effectLst>
            </a:rPr>
            <a:t>Το όραμα και την αποστολή σας</a:t>
          </a:r>
          <a:endParaRPr lang="en-ZA" dirty="0">
            <a:effectLst>
              <a:outerShdw blurRad="38100" dist="38100" dir="2700000" algn="tl">
                <a:srgbClr val="000000">
                  <a:alpha val="43137"/>
                </a:srgbClr>
              </a:outerShdw>
            </a:effectLst>
          </a:endParaRPr>
        </a:p>
      </dgm:t>
    </dgm:pt>
    <dgm:pt modelId="{77561CF1-3697-4654-9D38-4C59CCDB2D38}" type="parTrans" cxnId="{5F03B0EF-89C4-49DA-90BB-2002059C1210}">
      <dgm:prSet/>
      <dgm:spPr/>
      <dgm:t>
        <a:bodyPr/>
        <a:lstStyle/>
        <a:p>
          <a:endParaRPr lang="en-ZA"/>
        </a:p>
      </dgm:t>
    </dgm:pt>
    <dgm:pt modelId="{AFF4731B-32C1-4862-9C99-4777221D9E5B}" type="sibTrans" cxnId="{5F03B0EF-89C4-49DA-90BB-2002059C1210}">
      <dgm:prSet/>
      <dgm:spPr/>
      <dgm:t>
        <a:bodyPr/>
        <a:lstStyle/>
        <a:p>
          <a:endParaRPr lang="en-ZA"/>
        </a:p>
      </dgm:t>
    </dgm:pt>
    <dgm:pt modelId="{F33C7FC8-15E3-4F63-B3BC-F2B9A4608BCA}">
      <dgm:prSet/>
      <dgm:spPr/>
      <dgm:t>
        <a:bodyPr/>
        <a:lstStyle/>
        <a:p>
          <a:r>
            <a:rPr lang="el-GR" dirty="0">
              <a:effectLst>
                <a:outerShdw blurRad="38100" dist="38100" dir="2700000" algn="tl">
                  <a:srgbClr val="000000">
                    <a:alpha val="43137"/>
                  </a:srgbClr>
                </a:outerShdw>
              </a:effectLst>
            </a:rPr>
            <a:t>Σημαντικά Προγράμματα και Δραστηριότητες</a:t>
          </a:r>
          <a:endParaRPr lang="en-ZA" dirty="0">
            <a:effectLst>
              <a:outerShdw blurRad="38100" dist="38100" dir="2700000" algn="tl">
                <a:srgbClr val="000000">
                  <a:alpha val="43137"/>
                </a:srgbClr>
              </a:outerShdw>
            </a:effectLst>
          </a:endParaRPr>
        </a:p>
      </dgm:t>
    </dgm:pt>
    <dgm:pt modelId="{043A2227-CF05-4B9F-B23F-AB94693EB0EC}" type="parTrans" cxnId="{9E7D9EB9-7D3B-49C4-BE21-09D3EC2B7496}">
      <dgm:prSet/>
      <dgm:spPr/>
      <dgm:t>
        <a:bodyPr/>
        <a:lstStyle/>
        <a:p>
          <a:endParaRPr lang="en-ZA"/>
        </a:p>
      </dgm:t>
    </dgm:pt>
    <dgm:pt modelId="{DFC97561-FD26-43F4-A149-3EDAFED1DCCF}" type="sibTrans" cxnId="{9E7D9EB9-7D3B-49C4-BE21-09D3EC2B7496}">
      <dgm:prSet/>
      <dgm:spPr/>
      <dgm:t>
        <a:bodyPr/>
        <a:lstStyle/>
        <a:p>
          <a:endParaRPr lang="en-ZA"/>
        </a:p>
      </dgm:t>
    </dgm:pt>
    <dgm:pt modelId="{CAE2A8B7-690E-42DB-8E75-EAD066508A82}">
      <dgm:prSet/>
      <dgm:spPr/>
      <dgm:t>
        <a:bodyPr/>
        <a:lstStyle/>
        <a:p>
          <a:r>
            <a:rPr lang="el-GR" dirty="0">
              <a:effectLst>
                <a:outerShdw blurRad="38100" dist="38100" dir="2700000" algn="tl">
                  <a:srgbClr val="000000">
                    <a:alpha val="43137"/>
                  </a:srgbClr>
                </a:outerShdw>
              </a:effectLst>
            </a:rPr>
            <a:t>Επιτεύγματα</a:t>
          </a:r>
          <a:endParaRPr lang="en-ZA" dirty="0">
            <a:effectLst>
              <a:outerShdw blurRad="38100" dist="38100" dir="2700000" algn="tl">
                <a:srgbClr val="000000">
                  <a:alpha val="43137"/>
                </a:srgbClr>
              </a:outerShdw>
            </a:effectLst>
          </a:endParaRPr>
        </a:p>
      </dgm:t>
    </dgm:pt>
    <dgm:pt modelId="{F1DCF689-0C0F-444D-8EDF-34756C5DFA71}" type="parTrans" cxnId="{B90E7E1A-4C0A-42D8-82C5-365B8C0C878D}">
      <dgm:prSet/>
      <dgm:spPr/>
      <dgm:t>
        <a:bodyPr/>
        <a:lstStyle/>
        <a:p>
          <a:endParaRPr lang="en-ZA"/>
        </a:p>
      </dgm:t>
    </dgm:pt>
    <dgm:pt modelId="{2173D72F-FDF6-4400-9421-4E461C5974BA}" type="sibTrans" cxnId="{B90E7E1A-4C0A-42D8-82C5-365B8C0C878D}">
      <dgm:prSet/>
      <dgm:spPr/>
      <dgm:t>
        <a:bodyPr/>
        <a:lstStyle/>
        <a:p>
          <a:endParaRPr lang="en-ZA"/>
        </a:p>
      </dgm:t>
    </dgm:pt>
    <dgm:pt modelId="{6F90F82B-91AF-4218-A38C-F446F75D31FA}">
      <dgm:prSet/>
      <dgm:spPr/>
      <dgm:t>
        <a:bodyPr/>
        <a:lstStyle/>
        <a:p>
          <a:r>
            <a:rPr lang="el-GR" dirty="0">
              <a:effectLst>
                <a:outerShdw blurRad="38100" dist="38100" dir="2700000" algn="tl">
                  <a:srgbClr val="000000">
                    <a:alpha val="43137"/>
                  </a:srgbClr>
                </a:outerShdw>
              </a:effectLst>
            </a:rPr>
            <a:t>Τον Κοινωνικό Σκοπό για το οποίο ζητάτε υποστήριξη</a:t>
          </a:r>
          <a:endParaRPr lang="en-ZA" dirty="0">
            <a:effectLst>
              <a:outerShdw blurRad="38100" dist="38100" dir="2700000" algn="tl">
                <a:srgbClr val="000000">
                  <a:alpha val="43137"/>
                </a:srgbClr>
              </a:outerShdw>
            </a:effectLst>
          </a:endParaRPr>
        </a:p>
      </dgm:t>
    </dgm:pt>
    <dgm:pt modelId="{26060ED8-AE28-4C90-A63E-523F1B51144F}" type="parTrans" cxnId="{5A211668-D936-44D8-B34F-CEB33F22C2C0}">
      <dgm:prSet/>
      <dgm:spPr/>
      <dgm:t>
        <a:bodyPr/>
        <a:lstStyle/>
        <a:p>
          <a:endParaRPr lang="en-ZA"/>
        </a:p>
      </dgm:t>
    </dgm:pt>
    <dgm:pt modelId="{A4162E14-F1C1-4B80-A192-3D806F9E3252}" type="sibTrans" cxnId="{5A211668-D936-44D8-B34F-CEB33F22C2C0}">
      <dgm:prSet/>
      <dgm:spPr/>
      <dgm:t>
        <a:bodyPr/>
        <a:lstStyle/>
        <a:p>
          <a:endParaRPr lang="en-ZA"/>
        </a:p>
      </dgm:t>
    </dgm:pt>
    <dgm:pt modelId="{A815B024-65E9-47D7-9A1D-CF703A5C4728}" type="pres">
      <dgm:prSet presAssocID="{E5DE04E4-D7C4-44F1-8F67-B3DA129AC9E1}" presName="diagram" presStyleCnt="0">
        <dgm:presLayoutVars>
          <dgm:dir/>
          <dgm:resizeHandles val="exact"/>
        </dgm:presLayoutVars>
      </dgm:prSet>
      <dgm:spPr/>
    </dgm:pt>
    <dgm:pt modelId="{27AD1A43-CC5E-404B-9CCE-BF893FA295A2}" type="pres">
      <dgm:prSet presAssocID="{E24029DF-5052-47E0-905B-BA463EE8D908}" presName="node" presStyleLbl="node1" presStyleIdx="0" presStyleCnt="5">
        <dgm:presLayoutVars>
          <dgm:bulletEnabled val="1"/>
        </dgm:presLayoutVars>
      </dgm:prSet>
      <dgm:spPr/>
    </dgm:pt>
    <dgm:pt modelId="{8E26D52F-EB2E-4163-9A85-E4A391756178}" type="pres">
      <dgm:prSet presAssocID="{9F038F28-766F-4030-8065-39B9D2D22D82}" presName="sibTrans" presStyleCnt="0"/>
      <dgm:spPr/>
    </dgm:pt>
    <dgm:pt modelId="{D2034C50-7029-40D5-9579-F7EFDED558F3}" type="pres">
      <dgm:prSet presAssocID="{4A590C44-F55F-4E02-AC00-48671A8754D9}" presName="node" presStyleLbl="node1" presStyleIdx="1" presStyleCnt="5" custLinFactNeighborX="-2021" custLinFactNeighborY="-9">
        <dgm:presLayoutVars>
          <dgm:bulletEnabled val="1"/>
        </dgm:presLayoutVars>
      </dgm:prSet>
      <dgm:spPr/>
    </dgm:pt>
    <dgm:pt modelId="{FE31635E-7E86-47F4-BCF8-ECFBBDDC9307}" type="pres">
      <dgm:prSet presAssocID="{AFF4731B-32C1-4862-9C99-4777221D9E5B}" presName="sibTrans" presStyleCnt="0"/>
      <dgm:spPr/>
    </dgm:pt>
    <dgm:pt modelId="{FABED667-3C07-469B-9302-1FFC39205D83}" type="pres">
      <dgm:prSet presAssocID="{F33C7FC8-15E3-4F63-B3BC-F2B9A4608BCA}" presName="node" presStyleLbl="node1" presStyleIdx="2" presStyleCnt="5">
        <dgm:presLayoutVars>
          <dgm:bulletEnabled val="1"/>
        </dgm:presLayoutVars>
      </dgm:prSet>
      <dgm:spPr/>
    </dgm:pt>
    <dgm:pt modelId="{A3FC2906-FCEF-4AF6-A252-531618ACEF3E}" type="pres">
      <dgm:prSet presAssocID="{DFC97561-FD26-43F4-A149-3EDAFED1DCCF}" presName="sibTrans" presStyleCnt="0"/>
      <dgm:spPr/>
    </dgm:pt>
    <dgm:pt modelId="{E8E8FBAB-2D59-434A-AD8B-6F72A20E8563}" type="pres">
      <dgm:prSet presAssocID="{CAE2A8B7-690E-42DB-8E75-EAD066508A82}" presName="node" presStyleLbl="node1" presStyleIdx="3" presStyleCnt="5">
        <dgm:presLayoutVars>
          <dgm:bulletEnabled val="1"/>
        </dgm:presLayoutVars>
      </dgm:prSet>
      <dgm:spPr/>
    </dgm:pt>
    <dgm:pt modelId="{8A0573FE-9A56-4AE4-8198-2A7739075761}" type="pres">
      <dgm:prSet presAssocID="{2173D72F-FDF6-4400-9421-4E461C5974BA}" presName="sibTrans" presStyleCnt="0"/>
      <dgm:spPr/>
    </dgm:pt>
    <dgm:pt modelId="{D4872610-42DF-46EE-8B2C-842AE25726AE}" type="pres">
      <dgm:prSet presAssocID="{6F90F82B-91AF-4218-A38C-F446F75D31FA}" presName="node" presStyleLbl="node1" presStyleIdx="4" presStyleCnt="5">
        <dgm:presLayoutVars>
          <dgm:bulletEnabled val="1"/>
        </dgm:presLayoutVars>
      </dgm:prSet>
      <dgm:spPr/>
    </dgm:pt>
  </dgm:ptLst>
  <dgm:cxnLst>
    <dgm:cxn modelId="{53F6B513-3E8F-4993-A3C2-DD2C9888FCA8}" type="presOf" srcId="{CAE2A8B7-690E-42DB-8E75-EAD066508A82}" destId="{E8E8FBAB-2D59-434A-AD8B-6F72A20E8563}" srcOrd="0" destOrd="0" presId="urn:microsoft.com/office/officeart/2005/8/layout/default"/>
    <dgm:cxn modelId="{B90E7E1A-4C0A-42D8-82C5-365B8C0C878D}" srcId="{E5DE04E4-D7C4-44F1-8F67-B3DA129AC9E1}" destId="{CAE2A8B7-690E-42DB-8E75-EAD066508A82}" srcOrd="3" destOrd="0" parTransId="{F1DCF689-0C0F-444D-8EDF-34756C5DFA71}" sibTransId="{2173D72F-FDF6-4400-9421-4E461C5974BA}"/>
    <dgm:cxn modelId="{50363566-EEAE-462F-89E2-6F92762E0C3D}" type="presOf" srcId="{F33C7FC8-15E3-4F63-B3BC-F2B9A4608BCA}" destId="{FABED667-3C07-469B-9302-1FFC39205D83}" srcOrd="0" destOrd="0" presId="urn:microsoft.com/office/officeart/2005/8/layout/default"/>
    <dgm:cxn modelId="{5A211668-D936-44D8-B34F-CEB33F22C2C0}" srcId="{E5DE04E4-D7C4-44F1-8F67-B3DA129AC9E1}" destId="{6F90F82B-91AF-4218-A38C-F446F75D31FA}" srcOrd="4" destOrd="0" parTransId="{26060ED8-AE28-4C90-A63E-523F1B51144F}" sibTransId="{A4162E14-F1C1-4B80-A192-3D806F9E3252}"/>
    <dgm:cxn modelId="{9B43E1A1-01E1-40BE-B3A9-94B29207937C}" type="presOf" srcId="{E5DE04E4-D7C4-44F1-8F67-B3DA129AC9E1}" destId="{A815B024-65E9-47D7-9A1D-CF703A5C4728}" srcOrd="0" destOrd="0" presId="urn:microsoft.com/office/officeart/2005/8/layout/default"/>
    <dgm:cxn modelId="{F7581AAE-A59C-4C85-9C59-B960CAB92914}" type="presOf" srcId="{4A590C44-F55F-4E02-AC00-48671A8754D9}" destId="{D2034C50-7029-40D5-9579-F7EFDED558F3}" srcOrd="0" destOrd="0" presId="urn:microsoft.com/office/officeart/2005/8/layout/default"/>
    <dgm:cxn modelId="{9E7D9EB9-7D3B-49C4-BE21-09D3EC2B7496}" srcId="{E5DE04E4-D7C4-44F1-8F67-B3DA129AC9E1}" destId="{F33C7FC8-15E3-4F63-B3BC-F2B9A4608BCA}" srcOrd="2" destOrd="0" parTransId="{043A2227-CF05-4B9F-B23F-AB94693EB0EC}" sibTransId="{DFC97561-FD26-43F4-A149-3EDAFED1DCCF}"/>
    <dgm:cxn modelId="{46B674D6-B40C-4072-AED5-A965A3058873}" srcId="{E5DE04E4-D7C4-44F1-8F67-B3DA129AC9E1}" destId="{E24029DF-5052-47E0-905B-BA463EE8D908}" srcOrd="0" destOrd="0" parTransId="{CE1B9663-51C3-4532-8413-5D14ABB32127}" sibTransId="{9F038F28-766F-4030-8065-39B9D2D22D82}"/>
    <dgm:cxn modelId="{486E3CE8-8948-48E1-B46E-3B63A6A1A2FB}" type="presOf" srcId="{E24029DF-5052-47E0-905B-BA463EE8D908}" destId="{27AD1A43-CC5E-404B-9CCE-BF893FA295A2}" srcOrd="0" destOrd="0" presId="urn:microsoft.com/office/officeart/2005/8/layout/default"/>
    <dgm:cxn modelId="{C6325AE8-5486-4F00-8405-084EE670F131}" type="presOf" srcId="{6F90F82B-91AF-4218-A38C-F446F75D31FA}" destId="{D4872610-42DF-46EE-8B2C-842AE25726AE}" srcOrd="0" destOrd="0" presId="urn:microsoft.com/office/officeart/2005/8/layout/default"/>
    <dgm:cxn modelId="{5F03B0EF-89C4-49DA-90BB-2002059C1210}" srcId="{E5DE04E4-D7C4-44F1-8F67-B3DA129AC9E1}" destId="{4A590C44-F55F-4E02-AC00-48671A8754D9}" srcOrd="1" destOrd="0" parTransId="{77561CF1-3697-4654-9D38-4C59CCDB2D38}" sibTransId="{AFF4731B-32C1-4862-9C99-4777221D9E5B}"/>
    <dgm:cxn modelId="{1DC80E34-4EC7-429B-B62C-E4560A783A9E}" type="presParOf" srcId="{A815B024-65E9-47D7-9A1D-CF703A5C4728}" destId="{27AD1A43-CC5E-404B-9CCE-BF893FA295A2}" srcOrd="0" destOrd="0" presId="urn:microsoft.com/office/officeart/2005/8/layout/default"/>
    <dgm:cxn modelId="{3FED3E14-5666-4AEC-942F-5DF8C8EF9FF6}" type="presParOf" srcId="{A815B024-65E9-47D7-9A1D-CF703A5C4728}" destId="{8E26D52F-EB2E-4163-9A85-E4A391756178}" srcOrd="1" destOrd="0" presId="urn:microsoft.com/office/officeart/2005/8/layout/default"/>
    <dgm:cxn modelId="{3B041E8E-5EAE-4FAD-9D7F-98CB54F4026F}" type="presParOf" srcId="{A815B024-65E9-47D7-9A1D-CF703A5C4728}" destId="{D2034C50-7029-40D5-9579-F7EFDED558F3}" srcOrd="2" destOrd="0" presId="urn:microsoft.com/office/officeart/2005/8/layout/default"/>
    <dgm:cxn modelId="{4C19A568-C609-4D29-BF55-1B96993D2DE1}" type="presParOf" srcId="{A815B024-65E9-47D7-9A1D-CF703A5C4728}" destId="{FE31635E-7E86-47F4-BCF8-ECFBBDDC9307}" srcOrd="3" destOrd="0" presId="urn:microsoft.com/office/officeart/2005/8/layout/default"/>
    <dgm:cxn modelId="{EE935DC1-DE18-4A00-B93E-D9586871A34A}" type="presParOf" srcId="{A815B024-65E9-47D7-9A1D-CF703A5C4728}" destId="{FABED667-3C07-469B-9302-1FFC39205D83}" srcOrd="4" destOrd="0" presId="urn:microsoft.com/office/officeart/2005/8/layout/default"/>
    <dgm:cxn modelId="{E5DC20D2-8A5C-4FB5-825A-59A5571B57F1}" type="presParOf" srcId="{A815B024-65E9-47D7-9A1D-CF703A5C4728}" destId="{A3FC2906-FCEF-4AF6-A252-531618ACEF3E}" srcOrd="5" destOrd="0" presId="urn:microsoft.com/office/officeart/2005/8/layout/default"/>
    <dgm:cxn modelId="{A078651F-5C08-46A0-9F71-7189C2821BF9}" type="presParOf" srcId="{A815B024-65E9-47D7-9A1D-CF703A5C4728}" destId="{E8E8FBAB-2D59-434A-AD8B-6F72A20E8563}" srcOrd="6" destOrd="0" presId="urn:microsoft.com/office/officeart/2005/8/layout/default"/>
    <dgm:cxn modelId="{B3AE22F1-C582-4B4A-9337-C10F4566E6BE}" type="presParOf" srcId="{A815B024-65E9-47D7-9A1D-CF703A5C4728}" destId="{8A0573FE-9A56-4AE4-8198-2A7739075761}" srcOrd="7" destOrd="0" presId="urn:microsoft.com/office/officeart/2005/8/layout/default"/>
    <dgm:cxn modelId="{9994EC2A-6366-4441-A3E1-B6ED3DE6906A}" type="presParOf" srcId="{A815B024-65E9-47D7-9A1D-CF703A5C4728}" destId="{D4872610-42DF-46EE-8B2C-842AE25726A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DE04E4-D7C4-44F1-8F67-B3DA129AC9E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4C7B3723-E945-4347-820E-FA3088152571}">
      <dgm:prSet custT="1"/>
      <dgm:spPr/>
      <dgm:t>
        <a:bodyPr/>
        <a:lstStyle/>
        <a:p>
          <a:r>
            <a:rPr lang="el-GR" sz="2400" dirty="0">
              <a:effectLst>
                <a:outerShdw blurRad="38100" dist="38100" dir="2700000" algn="tl">
                  <a:srgbClr val="000000">
                    <a:alpha val="43137"/>
                  </a:srgbClr>
                </a:outerShdw>
              </a:effectLst>
            </a:rPr>
            <a:t>Απαιτήσεις Χρηματοδότησης</a:t>
          </a:r>
          <a:endParaRPr lang="en-ZA" sz="2400" dirty="0">
            <a:effectLst>
              <a:outerShdw blurRad="38100" dist="38100" dir="2700000" algn="tl">
                <a:srgbClr val="000000">
                  <a:alpha val="43137"/>
                </a:srgbClr>
              </a:outerShdw>
            </a:effectLst>
          </a:endParaRPr>
        </a:p>
      </dgm:t>
    </dgm:pt>
    <dgm:pt modelId="{FE9A46E6-3368-4931-8418-B9506F5ABAF5}" type="parTrans" cxnId="{DB792F13-46F7-41BC-848B-4A8796D372F8}">
      <dgm:prSet/>
      <dgm:spPr/>
      <dgm:t>
        <a:bodyPr/>
        <a:lstStyle/>
        <a:p>
          <a:endParaRPr lang="en-ZA"/>
        </a:p>
      </dgm:t>
    </dgm:pt>
    <dgm:pt modelId="{36A1E817-09BB-4C19-BE3A-8C86F30F17DA}" type="sibTrans" cxnId="{DB792F13-46F7-41BC-848B-4A8796D372F8}">
      <dgm:prSet/>
      <dgm:spPr/>
      <dgm:t>
        <a:bodyPr/>
        <a:lstStyle/>
        <a:p>
          <a:endParaRPr lang="en-ZA"/>
        </a:p>
      </dgm:t>
    </dgm:pt>
    <dgm:pt modelId="{EF1257AE-3E7E-46A1-8EAB-8985F5061947}">
      <dgm:prSet custT="1"/>
      <dgm:spPr/>
      <dgm:t>
        <a:bodyPr/>
        <a:lstStyle/>
        <a:p>
          <a:r>
            <a:rPr lang="el-GR" sz="2400" dirty="0">
              <a:effectLst>
                <a:outerShdw blurRad="38100" dist="38100" dir="2700000" algn="tl">
                  <a:srgbClr val="000000">
                    <a:alpha val="43137"/>
                  </a:srgbClr>
                </a:outerShdw>
              </a:effectLst>
            </a:rPr>
            <a:t>Οφέλη από τη σύμπραξη με άλλους εταίρους</a:t>
          </a:r>
          <a:endParaRPr lang="en-ZA" sz="2400" dirty="0">
            <a:effectLst>
              <a:outerShdw blurRad="38100" dist="38100" dir="2700000" algn="tl">
                <a:srgbClr val="000000">
                  <a:alpha val="43137"/>
                </a:srgbClr>
              </a:outerShdw>
            </a:effectLst>
          </a:endParaRPr>
        </a:p>
      </dgm:t>
    </dgm:pt>
    <dgm:pt modelId="{B11F1C0B-2780-43F8-A55C-AE4CE73B8E66}" type="parTrans" cxnId="{1CDB9C33-34B7-4924-B738-296EC1B2C086}">
      <dgm:prSet/>
      <dgm:spPr/>
      <dgm:t>
        <a:bodyPr/>
        <a:lstStyle/>
        <a:p>
          <a:endParaRPr lang="en-ZA"/>
        </a:p>
      </dgm:t>
    </dgm:pt>
    <dgm:pt modelId="{B146515C-8995-4B39-977A-C13756EE0213}" type="sibTrans" cxnId="{1CDB9C33-34B7-4924-B738-296EC1B2C086}">
      <dgm:prSet/>
      <dgm:spPr/>
      <dgm:t>
        <a:bodyPr/>
        <a:lstStyle/>
        <a:p>
          <a:endParaRPr lang="en-ZA"/>
        </a:p>
      </dgm:t>
    </dgm:pt>
    <dgm:pt modelId="{B3F9163E-9C01-4E86-A310-F104E595D468}">
      <dgm:prSet custT="1"/>
      <dgm:spPr/>
      <dgm:t>
        <a:bodyPr/>
        <a:lstStyle/>
        <a:p>
          <a:r>
            <a:rPr lang="el-GR" sz="2400" dirty="0">
              <a:effectLst>
                <a:outerShdw blurRad="38100" dist="38100" dir="2700000" algn="tl">
                  <a:srgbClr val="000000">
                    <a:alpha val="43137"/>
                  </a:srgbClr>
                </a:outerShdw>
              </a:effectLst>
            </a:rPr>
            <a:t>Ουσιαστικός αντίκτυπος</a:t>
          </a:r>
          <a:endParaRPr lang="en-ZA" sz="2400" dirty="0">
            <a:effectLst>
              <a:outerShdw blurRad="38100" dist="38100" dir="2700000" algn="tl">
                <a:srgbClr val="000000">
                  <a:alpha val="43137"/>
                </a:srgbClr>
              </a:outerShdw>
            </a:effectLst>
          </a:endParaRPr>
        </a:p>
      </dgm:t>
    </dgm:pt>
    <dgm:pt modelId="{741675F2-BB77-4941-AC6C-0970AF7D7AB6}" type="parTrans" cxnId="{83F416E4-F50C-42BE-9F7D-522C885F68B4}">
      <dgm:prSet/>
      <dgm:spPr/>
      <dgm:t>
        <a:bodyPr/>
        <a:lstStyle/>
        <a:p>
          <a:endParaRPr lang="en-ZA"/>
        </a:p>
      </dgm:t>
    </dgm:pt>
    <dgm:pt modelId="{40CA3A01-EE41-4A6E-B67C-E6477E329AB0}" type="sibTrans" cxnId="{83F416E4-F50C-42BE-9F7D-522C885F68B4}">
      <dgm:prSet/>
      <dgm:spPr/>
      <dgm:t>
        <a:bodyPr/>
        <a:lstStyle/>
        <a:p>
          <a:endParaRPr lang="en-ZA"/>
        </a:p>
      </dgm:t>
    </dgm:pt>
    <dgm:pt modelId="{4C7ADA18-4B06-4A9F-8546-7C64BA89FCE6}">
      <dgm:prSet custT="1"/>
      <dgm:spPr/>
      <dgm:t>
        <a:bodyPr/>
        <a:lstStyle/>
        <a:p>
          <a:r>
            <a:rPr lang="el-GR" sz="2400" dirty="0">
              <a:effectLst>
                <a:outerShdw blurRad="38100" dist="38100" dir="2700000" algn="tl">
                  <a:srgbClr val="000000">
                    <a:alpha val="43137"/>
                  </a:srgbClr>
                </a:outerShdw>
              </a:effectLst>
            </a:rPr>
            <a:t>Τρόποι Στήριξης</a:t>
          </a:r>
          <a:endParaRPr lang="en-ZA" sz="2400" dirty="0">
            <a:effectLst>
              <a:outerShdw blurRad="38100" dist="38100" dir="2700000" algn="tl">
                <a:srgbClr val="000000">
                  <a:alpha val="43137"/>
                </a:srgbClr>
              </a:outerShdw>
            </a:effectLst>
          </a:endParaRPr>
        </a:p>
      </dgm:t>
    </dgm:pt>
    <dgm:pt modelId="{087D5205-5D97-4B20-BC17-6D122BFA790B}" type="parTrans" cxnId="{FF6D3167-9AD5-4999-9CDD-E5254E5C9D92}">
      <dgm:prSet/>
      <dgm:spPr/>
      <dgm:t>
        <a:bodyPr/>
        <a:lstStyle/>
        <a:p>
          <a:endParaRPr lang="en-ZA"/>
        </a:p>
      </dgm:t>
    </dgm:pt>
    <dgm:pt modelId="{232D84E4-02C8-4853-A44B-03410CC42C61}" type="sibTrans" cxnId="{FF6D3167-9AD5-4999-9CDD-E5254E5C9D92}">
      <dgm:prSet/>
      <dgm:spPr/>
      <dgm:t>
        <a:bodyPr/>
        <a:lstStyle/>
        <a:p>
          <a:endParaRPr lang="en-ZA"/>
        </a:p>
      </dgm:t>
    </dgm:pt>
    <dgm:pt modelId="{A815B024-65E9-47D7-9A1D-CF703A5C4728}" type="pres">
      <dgm:prSet presAssocID="{E5DE04E4-D7C4-44F1-8F67-B3DA129AC9E1}" presName="diagram" presStyleCnt="0">
        <dgm:presLayoutVars>
          <dgm:dir/>
          <dgm:resizeHandles val="exact"/>
        </dgm:presLayoutVars>
      </dgm:prSet>
      <dgm:spPr/>
    </dgm:pt>
    <dgm:pt modelId="{A7B8049E-B329-4067-877B-B52D34A1B1D2}" type="pres">
      <dgm:prSet presAssocID="{4C7B3723-E945-4347-820E-FA3088152571}" presName="node" presStyleLbl="node1" presStyleIdx="0" presStyleCnt="4">
        <dgm:presLayoutVars>
          <dgm:bulletEnabled val="1"/>
        </dgm:presLayoutVars>
      </dgm:prSet>
      <dgm:spPr/>
    </dgm:pt>
    <dgm:pt modelId="{8B8B6440-9E31-4B17-89BD-0CA80062AE2A}" type="pres">
      <dgm:prSet presAssocID="{36A1E817-09BB-4C19-BE3A-8C86F30F17DA}" presName="sibTrans" presStyleCnt="0"/>
      <dgm:spPr/>
    </dgm:pt>
    <dgm:pt modelId="{DB1394C4-C0E4-4864-B753-E3837D5F2C39}" type="pres">
      <dgm:prSet presAssocID="{EF1257AE-3E7E-46A1-8EAB-8985F5061947}" presName="node" presStyleLbl="node1" presStyleIdx="1" presStyleCnt="4">
        <dgm:presLayoutVars>
          <dgm:bulletEnabled val="1"/>
        </dgm:presLayoutVars>
      </dgm:prSet>
      <dgm:spPr/>
    </dgm:pt>
    <dgm:pt modelId="{7BB1FF95-5A04-4901-808B-C34864AC1EFA}" type="pres">
      <dgm:prSet presAssocID="{B146515C-8995-4B39-977A-C13756EE0213}" presName="sibTrans" presStyleCnt="0"/>
      <dgm:spPr/>
    </dgm:pt>
    <dgm:pt modelId="{DA3923FA-3D6D-46F5-8825-1730DB6EE49F}" type="pres">
      <dgm:prSet presAssocID="{B3F9163E-9C01-4E86-A310-F104E595D468}" presName="node" presStyleLbl="node1" presStyleIdx="2" presStyleCnt="4">
        <dgm:presLayoutVars>
          <dgm:bulletEnabled val="1"/>
        </dgm:presLayoutVars>
      </dgm:prSet>
      <dgm:spPr/>
    </dgm:pt>
    <dgm:pt modelId="{C2BD9DE2-129A-492F-A514-7F33B1157608}" type="pres">
      <dgm:prSet presAssocID="{40CA3A01-EE41-4A6E-B67C-E6477E329AB0}" presName="sibTrans" presStyleCnt="0"/>
      <dgm:spPr/>
    </dgm:pt>
    <dgm:pt modelId="{AEC289CF-A0D6-4596-B716-7A25B0A60E76}" type="pres">
      <dgm:prSet presAssocID="{4C7ADA18-4B06-4A9F-8546-7C64BA89FCE6}" presName="node" presStyleLbl="node1" presStyleIdx="3" presStyleCnt="4">
        <dgm:presLayoutVars>
          <dgm:bulletEnabled val="1"/>
        </dgm:presLayoutVars>
      </dgm:prSet>
      <dgm:spPr/>
    </dgm:pt>
  </dgm:ptLst>
  <dgm:cxnLst>
    <dgm:cxn modelId="{DB792F13-46F7-41BC-848B-4A8796D372F8}" srcId="{E5DE04E4-D7C4-44F1-8F67-B3DA129AC9E1}" destId="{4C7B3723-E945-4347-820E-FA3088152571}" srcOrd="0" destOrd="0" parTransId="{FE9A46E6-3368-4931-8418-B9506F5ABAF5}" sibTransId="{36A1E817-09BB-4C19-BE3A-8C86F30F17DA}"/>
    <dgm:cxn modelId="{1CDB9C33-34B7-4924-B738-296EC1B2C086}" srcId="{E5DE04E4-D7C4-44F1-8F67-B3DA129AC9E1}" destId="{EF1257AE-3E7E-46A1-8EAB-8985F5061947}" srcOrd="1" destOrd="0" parTransId="{B11F1C0B-2780-43F8-A55C-AE4CE73B8E66}" sibTransId="{B146515C-8995-4B39-977A-C13756EE0213}"/>
    <dgm:cxn modelId="{A4FB3838-5BFA-44DB-9BB4-A608F96BA0F7}" type="presOf" srcId="{B3F9163E-9C01-4E86-A310-F104E595D468}" destId="{DA3923FA-3D6D-46F5-8825-1730DB6EE49F}" srcOrd="0" destOrd="0" presId="urn:microsoft.com/office/officeart/2005/8/layout/default"/>
    <dgm:cxn modelId="{FF6D3167-9AD5-4999-9CDD-E5254E5C9D92}" srcId="{E5DE04E4-D7C4-44F1-8F67-B3DA129AC9E1}" destId="{4C7ADA18-4B06-4A9F-8546-7C64BA89FCE6}" srcOrd="3" destOrd="0" parTransId="{087D5205-5D97-4B20-BC17-6D122BFA790B}" sibTransId="{232D84E4-02C8-4853-A44B-03410CC42C61}"/>
    <dgm:cxn modelId="{92AB0481-E95C-4644-B404-FBFDAFBA1366}" type="presOf" srcId="{4C7B3723-E945-4347-820E-FA3088152571}" destId="{A7B8049E-B329-4067-877B-B52D34A1B1D2}" srcOrd="0" destOrd="0" presId="urn:microsoft.com/office/officeart/2005/8/layout/default"/>
    <dgm:cxn modelId="{5D8CA28D-237A-4D58-ACDA-98B7C2E0702C}" type="presOf" srcId="{4C7ADA18-4B06-4A9F-8546-7C64BA89FCE6}" destId="{AEC289CF-A0D6-4596-B716-7A25B0A60E76}" srcOrd="0" destOrd="0" presId="urn:microsoft.com/office/officeart/2005/8/layout/default"/>
    <dgm:cxn modelId="{55DDC493-7897-47FB-9E93-D31761A53AA9}" type="presOf" srcId="{EF1257AE-3E7E-46A1-8EAB-8985F5061947}" destId="{DB1394C4-C0E4-4864-B753-E3837D5F2C39}" srcOrd="0" destOrd="0" presId="urn:microsoft.com/office/officeart/2005/8/layout/default"/>
    <dgm:cxn modelId="{9B43E1A1-01E1-40BE-B3A9-94B29207937C}" type="presOf" srcId="{E5DE04E4-D7C4-44F1-8F67-B3DA129AC9E1}" destId="{A815B024-65E9-47D7-9A1D-CF703A5C4728}" srcOrd="0" destOrd="0" presId="urn:microsoft.com/office/officeart/2005/8/layout/default"/>
    <dgm:cxn modelId="{83F416E4-F50C-42BE-9F7D-522C885F68B4}" srcId="{E5DE04E4-D7C4-44F1-8F67-B3DA129AC9E1}" destId="{B3F9163E-9C01-4E86-A310-F104E595D468}" srcOrd="2" destOrd="0" parTransId="{741675F2-BB77-4941-AC6C-0970AF7D7AB6}" sibTransId="{40CA3A01-EE41-4A6E-B67C-E6477E329AB0}"/>
    <dgm:cxn modelId="{CC0BCC44-E7F6-48BA-B74E-C5433D6CF266}" type="presParOf" srcId="{A815B024-65E9-47D7-9A1D-CF703A5C4728}" destId="{A7B8049E-B329-4067-877B-B52D34A1B1D2}" srcOrd="0" destOrd="0" presId="urn:microsoft.com/office/officeart/2005/8/layout/default"/>
    <dgm:cxn modelId="{16161081-D440-4699-BF05-0030C8DDDA8A}" type="presParOf" srcId="{A815B024-65E9-47D7-9A1D-CF703A5C4728}" destId="{8B8B6440-9E31-4B17-89BD-0CA80062AE2A}" srcOrd="1" destOrd="0" presId="urn:microsoft.com/office/officeart/2005/8/layout/default"/>
    <dgm:cxn modelId="{3885A811-4793-4AE2-8493-264B6F45892F}" type="presParOf" srcId="{A815B024-65E9-47D7-9A1D-CF703A5C4728}" destId="{DB1394C4-C0E4-4864-B753-E3837D5F2C39}" srcOrd="2" destOrd="0" presId="urn:microsoft.com/office/officeart/2005/8/layout/default"/>
    <dgm:cxn modelId="{1ED639FA-ECAC-45F6-B999-8F281B7F14A9}" type="presParOf" srcId="{A815B024-65E9-47D7-9A1D-CF703A5C4728}" destId="{7BB1FF95-5A04-4901-808B-C34864AC1EFA}" srcOrd="3" destOrd="0" presId="urn:microsoft.com/office/officeart/2005/8/layout/default"/>
    <dgm:cxn modelId="{85A24BC0-F0E1-4F92-AE8C-87D2F54E5D73}" type="presParOf" srcId="{A815B024-65E9-47D7-9A1D-CF703A5C4728}" destId="{DA3923FA-3D6D-46F5-8825-1730DB6EE49F}" srcOrd="4" destOrd="0" presId="urn:microsoft.com/office/officeart/2005/8/layout/default"/>
    <dgm:cxn modelId="{D76163BC-21A9-4822-AFAD-4CAD58C2DA57}" type="presParOf" srcId="{A815B024-65E9-47D7-9A1D-CF703A5C4728}" destId="{C2BD9DE2-129A-492F-A514-7F33B1157608}" srcOrd="5" destOrd="0" presId="urn:microsoft.com/office/officeart/2005/8/layout/default"/>
    <dgm:cxn modelId="{2A18D18D-E1BB-444F-925B-D0006561D90A}" type="presParOf" srcId="{A815B024-65E9-47D7-9A1D-CF703A5C4728}" destId="{AEC289CF-A0D6-4596-B716-7A25B0A60E7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42D458C-B5FD-4446-A406-DF30F7046D0B}"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B5E4981-8694-4A17-8371-EE5909E35569}">
      <dgm:prSet phldrT="[Text]" custT="1"/>
      <dgm:spPr/>
      <dgm:t>
        <a:bodyPr/>
        <a:lstStyle/>
        <a:p>
          <a:r>
            <a:rPr lang="el-GR" sz="2400" b="1" dirty="0">
              <a:solidFill>
                <a:schemeClr val="bg1"/>
              </a:solidFill>
              <a:effectLst>
                <a:outerShdw blurRad="38100" dist="38100" dir="2700000" algn="tl">
                  <a:srgbClr val="000000">
                    <a:alpha val="43137"/>
                  </a:srgbClr>
                </a:outerShdw>
              </a:effectLst>
            </a:rPr>
            <a:t>Μοντέλο</a:t>
          </a:r>
          <a:r>
            <a:rPr lang="en-GB" sz="2400" b="1" dirty="0">
              <a:solidFill>
                <a:schemeClr val="bg1"/>
              </a:solidFill>
              <a:effectLst>
                <a:outerShdw blurRad="38100" dist="38100" dir="2700000" algn="tl">
                  <a:srgbClr val="000000">
                    <a:alpha val="43137"/>
                  </a:srgbClr>
                </a:outerShdw>
              </a:effectLst>
            </a:rPr>
            <a:t> 1: </a:t>
          </a:r>
          <a:r>
            <a:rPr lang="el-GR" sz="2400" b="0" dirty="0">
              <a:solidFill>
                <a:schemeClr val="bg1"/>
              </a:solidFill>
              <a:effectLst>
                <a:outerShdw blurRad="38100" dist="38100" dir="2700000" algn="tl">
                  <a:srgbClr val="000000">
                    <a:alpha val="43137"/>
                  </a:srgbClr>
                </a:outerShdw>
              </a:effectLst>
            </a:rPr>
            <a:t>Χρήση</a:t>
          </a:r>
          <a:r>
            <a:rPr lang="el-GR" sz="2400" dirty="0">
              <a:solidFill>
                <a:schemeClr val="bg1"/>
              </a:solidFill>
              <a:effectLst>
                <a:outerShdw blurRad="38100" dist="38100" dir="2700000" algn="tl">
                  <a:srgbClr val="000000">
                    <a:alpha val="43137"/>
                  </a:srgbClr>
                </a:outerShdw>
              </a:effectLst>
            </a:rPr>
            <a:t> δωρεών για την αποπληρωμή των επενδυτών</a:t>
          </a:r>
          <a:endParaRPr lang="en-ZA" sz="2400" dirty="0">
            <a:solidFill>
              <a:schemeClr val="bg1"/>
            </a:solidFill>
            <a:effectLst>
              <a:outerShdw blurRad="38100" dist="38100" dir="2700000" algn="tl">
                <a:srgbClr val="000000">
                  <a:alpha val="43137"/>
                </a:srgbClr>
              </a:outerShdw>
            </a:effectLst>
          </a:endParaRPr>
        </a:p>
      </dgm:t>
    </dgm:pt>
    <dgm:pt modelId="{9A8250E6-4C2A-458F-B1BE-E427998FF0E8}" type="parTrans" cxnId="{2701E2D8-CD14-4C94-A4F0-C0246F2EF7B4}">
      <dgm:prSet/>
      <dgm:spPr/>
      <dgm:t>
        <a:bodyPr/>
        <a:lstStyle/>
        <a:p>
          <a:endParaRPr lang="en-ZA"/>
        </a:p>
      </dgm:t>
    </dgm:pt>
    <dgm:pt modelId="{21495B64-1EEA-4E59-A6B4-EC8E8678ED1A}" type="sibTrans" cxnId="{2701E2D8-CD14-4C94-A4F0-C0246F2EF7B4}">
      <dgm:prSet/>
      <dgm:spPr/>
      <dgm:t>
        <a:bodyPr/>
        <a:lstStyle/>
        <a:p>
          <a:endParaRPr lang="en-ZA"/>
        </a:p>
      </dgm:t>
    </dgm:pt>
    <dgm:pt modelId="{8F1F562B-B171-40F1-BB9D-F03CE55BFF7A}">
      <dgm:prSet custT="1"/>
      <dgm:spPr/>
      <dgm:t>
        <a:bodyPr/>
        <a:lstStyle/>
        <a:p>
          <a:r>
            <a:rPr lang="en-GB" sz="23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a:t>
          </a:r>
          <a:r>
            <a:rPr lang="el-GR" sz="23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οντέλο</a:t>
          </a:r>
          <a:r>
            <a:rPr lang="en-GB" sz="23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2: </a:t>
          </a:r>
          <a:r>
            <a:rPr lang="el-GR" sz="23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Χρήση εσόδων από περιουσιακά στοιχεία διπλού σκοπού, συμπεριλαμβανομένης της αποπληρωμής των επενδυτών</a:t>
          </a:r>
          <a:endParaRPr lang="en-ZA" sz="2300" kern="1200" dirty="0">
            <a:solidFill>
              <a:schemeClr val="bg1"/>
            </a:solidFill>
            <a:effectLst>
              <a:outerShdw blurRad="38100" dist="38100" dir="2700000" algn="tl">
                <a:srgbClr val="000000">
                  <a:alpha val="43137"/>
                </a:srgbClr>
              </a:outerShdw>
            </a:effectLst>
          </a:endParaRPr>
        </a:p>
      </dgm:t>
    </dgm:pt>
    <dgm:pt modelId="{6B3BCFE9-6575-46E8-86CF-5149C2DA6A96}" type="parTrans" cxnId="{3225B8BA-200B-4FBC-B821-3787935C4BA0}">
      <dgm:prSet/>
      <dgm:spPr/>
      <dgm:t>
        <a:bodyPr/>
        <a:lstStyle/>
        <a:p>
          <a:endParaRPr lang="en-ZA"/>
        </a:p>
      </dgm:t>
    </dgm:pt>
    <dgm:pt modelId="{AF8A18A4-5FF4-4157-9213-BE5524C157C0}" type="sibTrans" cxnId="{3225B8BA-200B-4FBC-B821-3787935C4BA0}">
      <dgm:prSet/>
      <dgm:spPr/>
      <dgm:t>
        <a:bodyPr/>
        <a:lstStyle/>
        <a:p>
          <a:endParaRPr lang="en-ZA"/>
        </a:p>
      </dgm:t>
    </dgm:pt>
    <dgm:pt modelId="{938120C2-075A-43D6-8F93-D16ACDBF18FE}">
      <dgm:prSet custT="1"/>
      <dgm:spPr/>
      <dgm:t>
        <a:bodyPr/>
        <a:lstStyle/>
        <a:p>
          <a:r>
            <a:rPr lang="en-GB" sz="23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a:t>
          </a:r>
          <a:r>
            <a:rPr lang="el-GR" sz="23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οντέλο</a:t>
          </a:r>
          <a:r>
            <a:rPr lang="en-GB" sz="23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3:</a:t>
          </a:r>
          <a:r>
            <a:rPr lang="en-GB" sz="2300" kern="1200" dirty="0">
              <a:solidFill>
                <a:schemeClr val="bg1"/>
              </a:solidFill>
              <a:effectLst>
                <a:outerShdw blurRad="38100" dist="38100" dir="2700000" algn="tl">
                  <a:srgbClr val="000000">
                    <a:alpha val="43137"/>
                  </a:srgbClr>
                </a:outerShdw>
              </a:effectLst>
            </a:rPr>
            <a:t> </a:t>
          </a:r>
          <a:r>
            <a:rPr lang="el-GR" sz="2300" kern="1200" dirty="0">
              <a:solidFill>
                <a:schemeClr val="bg1"/>
              </a:solidFill>
              <a:effectLst>
                <a:outerShdw blurRad="38100" dist="38100" dir="2700000" algn="tl">
                  <a:srgbClr val="000000">
                    <a:alpha val="43137"/>
                  </a:srgbClr>
                </a:outerShdw>
              </a:effectLst>
            </a:rPr>
            <a:t>Χρήση εσόδων από ανεξάρτητες κοινωνικές επιχειρήσεις για την αποπληρωμή των επενδυτών</a:t>
          </a:r>
          <a:endParaRPr lang="en-ZA" sz="2300" kern="1200" dirty="0">
            <a:solidFill>
              <a:schemeClr val="bg1"/>
            </a:solidFill>
            <a:effectLst>
              <a:outerShdw blurRad="38100" dist="38100" dir="2700000" algn="tl">
                <a:srgbClr val="000000">
                  <a:alpha val="43137"/>
                </a:srgbClr>
              </a:outerShdw>
            </a:effectLst>
          </a:endParaRPr>
        </a:p>
      </dgm:t>
    </dgm:pt>
    <dgm:pt modelId="{91550DA1-C6C2-476C-BF3C-8DD2D0C431C0}" type="parTrans" cxnId="{0A4BABD9-512F-4F39-88EA-A98DE4284D13}">
      <dgm:prSet/>
      <dgm:spPr/>
      <dgm:t>
        <a:bodyPr/>
        <a:lstStyle/>
        <a:p>
          <a:endParaRPr lang="en-ZA"/>
        </a:p>
      </dgm:t>
    </dgm:pt>
    <dgm:pt modelId="{8818DD6A-EB57-4B36-9D57-F2621F22EFEB}" type="sibTrans" cxnId="{0A4BABD9-512F-4F39-88EA-A98DE4284D13}">
      <dgm:prSet/>
      <dgm:spPr/>
      <dgm:t>
        <a:bodyPr/>
        <a:lstStyle/>
        <a:p>
          <a:endParaRPr lang="en-ZA"/>
        </a:p>
      </dgm:t>
    </dgm:pt>
    <dgm:pt modelId="{B2FE6C5E-4459-4721-AD51-A16AECC2A50A}" type="pres">
      <dgm:prSet presAssocID="{442D458C-B5FD-4446-A406-DF30F7046D0B}" presName="diagram" presStyleCnt="0">
        <dgm:presLayoutVars>
          <dgm:dir/>
          <dgm:resizeHandles val="exact"/>
        </dgm:presLayoutVars>
      </dgm:prSet>
      <dgm:spPr/>
    </dgm:pt>
    <dgm:pt modelId="{C03D6161-8612-44F4-B4ED-F39D14948210}" type="pres">
      <dgm:prSet presAssocID="{9B5E4981-8694-4A17-8371-EE5909E35569}" presName="node" presStyleLbl="node1" presStyleIdx="0" presStyleCnt="3">
        <dgm:presLayoutVars>
          <dgm:bulletEnabled val="1"/>
        </dgm:presLayoutVars>
      </dgm:prSet>
      <dgm:spPr/>
    </dgm:pt>
    <dgm:pt modelId="{A99A8195-FC01-41E9-ACAE-1FD3D7F9CF3A}" type="pres">
      <dgm:prSet presAssocID="{21495B64-1EEA-4E59-A6B4-EC8E8678ED1A}" presName="sibTrans" presStyleCnt="0"/>
      <dgm:spPr/>
    </dgm:pt>
    <dgm:pt modelId="{D613D23A-06B3-464E-9FB6-072874C5C273}" type="pres">
      <dgm:prSet presAssocID="{8F1F562B-B171-40F1-BB9D-F03CE55BFF7A}" presName="node" presStyleLbl="node1" presStyleIdx="1" presStyleCnt="3" custScaleX="109689" custScaleY="123229">
        <dgm:presLayoutVars>
          <dgm:bulletEnabled val="1"/>
        </dgm:presLayoutVars>
      </dgm:prSet>
      <dgm:spPr/>
    </dgm:pt>
    <dgm:pt modelId="{179C14B8-4E4E-465F-9E00-C51F9541BEA7}" type="pres">
      <dgm:prSet presAssocID="{AF8A18A4-5FF4-4157-9213-BE5524C157C0}" presName="sibTrans" presStyleCnt="0"/>
      <dgm:spPr/>
    </dgm:pt>
    <dgm:pt modelId="{EBB1EBE1-1015-4354-9F46-1595B769C9DE}" type="pres">
      <dgm:prSet presAssocID="{938120C2-075A-43D6-8F93-D16ACDBF18FE}" presName="node" presStyleLbl="node1" presStyleIdx="2" presStyleCnt="3">
        <dgm:presLayoutVars>
          <dgm:bulletEnabled val="1"/>
        </dgm:presLayoutVars>
      </dgm:prSet>
      <dgm:spPr/>
    </dgm:pt>
  </dgm:ptLst>
  <dgm:cxnLst>
    <dgm:cxn modelId="{5E5BDE05-0BE0-42C2-BA3A-988F27D1F161}" type="presOf" srcId="{8F1F562B-B171-40F1-BB9D-F03CE55BFF7A}" destId="{D613D23A-06B3-464E-9FB6-072874C5C273}" srcOrd="0" destOrd="0" presId="urn:microsoft.com/office/officeart/2005/8/layout/default"/>
    <dgm:cxn modelId="{2FFB4730-BEF2-44F9-B8D8-649E7EE829D7}" type="presOf" srcId="{938120C2-075A-43D6-8F93-D16ACDBF18FE}" destId="{EBB1EBE1-1015-4354-9F46-1595B769C9DE}" srcOrd="0" destOrd="0" presId="urn:microsoft.com/office/officeart/2005/8/layout/default"/>
    <dgm:cxn modelId="{CEC14445-E3CD-477E-A2AB-3B9C1AF8234C}" type="presOf" srcId="{9B5E4981-8694-4A17-8371-EE5909E35569}" destId="{C03D6161-8612-44F4-B4ED-F39D14948210}" srcOrd="0" destOrd="0" presId="urn:microsoft.com/office/officeart/2005/8/layout/default"/>
    <dgm:cxn modelId="{177339AB-9141-4571-98EC-B4689A5125C7}" type="presOf" srcId="{442D458C-B5FD-4446-A406-DF30F7046D0B}" destId="{B2FE6C5E-4459-4721-AD51-A16AECC2A50A}" srcOrd="0" destOrd="0" presId="urn:microsoft.com/office/officeart/2005/8/layout/default"/>
    <dgm:cxn modelId="{3225B8BA-200B-4FBC-B821-3787935C4BA0}" srcId="{442D458C-B5FD-4446-A406-DF30F7046D0B}" destId="{8F1F562B-B171-40F1-BB9D-F03CE55BFF7A}" srcOrd="1" destOrd="0" parTransId="{6B3BCFE9-6575-46E8-86CF-5149C2DA6A96}" sibTransId="{AF8A18A4-5FF4-4157-9213-BE5524C157C0}"/>
    <dgm:cxn modelId="{2701E2D8-CD14-4C94-A4F0-C0246F2EF7B4}" srcId="{442D458C-B5FD-4446-A406-DF30F7046D0B}" destId="{9B5E4981-8694-4A17-8371-EE5909E35569}" srcOrd="0" destOrd="0" parTransId="{9A8250E6-4C2A-458F-B1BE-E427998FF0E8}" sibTransId="{21495B64-1EEA-4E59-A6B4-EC8E8678ED1A}"/>
    <dgm:cxn modelId="{0A4BABD9-512F-4F39-88EA-A98DE4284D13}" srcId="{442D458C-B5FD-4446-A406-DF30F7046D0B}" destId="{938120C2-075A-43D6-8F93-D16ACDBF18FE}" srcOrd="2" destOrd="0" parTransId="{91550DA1-C6C2-476C-BF3C-8DD2D0C431C0}" sibTransId="{8818DD6A-EB57-4B36-9D57-F2621F22EFEB}"/>
    <dgm:cxn modelId="{704AB704-04C5-46CE-BB9A-C17DD6FBAC82}" type="presParOf" srcId="{B2FE6C5E-4459-4721-AD51-A16AECC2A50A}" destId="{C03D6161-8612-44F4-B4ED-F39D14948210}" srcOrd="0" destOrd="0" presId="urn:microsoft.com/office/officeart/2005/8/layout/default"/>
    <dgm:cxn modelId="{CEFA0B6D-F055-436C-9B73-6BA71574B4F1}" type="presParOf" srcId="{B2FE6C5E-4459-4721-AD51-A16AECC2A50A}" destId="{A99A8195-FC01-41E9-ACAE-1FD3D7F9CF3A}" srcOrd="1" destOrd="0" presId="urn:microsoft.com/office/officeart/2005/8/layout/default"/>
    <dgm:cxn modelId="{8F8E0DB1-A1AA-4D01-A6A4-3CEEA56FD29D}" type="presParOf" srcId="{B2FE6C5E-4459-4721-AD51-A16AECC2A50A}" destId="{D613D23A-06B3-464E-9FB6-072874C5C273}" srcOrd="2" destOrd="0" presId="urn:microsoft.com/office/officeart/2005/8/layout/default"/>
    <dgm:cxn modelId="{60FAD74E-1337-4017-9D1A-ADE5B492D23F}" type="presParOf" srcId="{B2FE6C5E-4459-4721-AD51-A16AECC2A50A}" destId="{179C14B8-4E4E-465F-9E00-C51F9541BEA7}" srcOrd="3" destOrd="0" presId="urn:microsoft.com/office/officeart/2005/8/layout/default"/>
    <dgm:cxn modelId="{BA4AE6F2-8563-4C0C-8557-896B2A434C50}" type="presParOf" srcId="{B2FE6C5E-4459-4721-AD51-A16AECC2A50A}" destId="{EBB1EBE1-1015-4354-9F46-1595B769C9DE}"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90D9E1-79BC-45A9-AD4A-8B95B49C5B3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CF496304-7512-4DEA-A903-4ECB5E9C0542}">
      <dgm:prSet phldrT="[Text]"/>
      <dgm:spPr/>
      <dgm:t>
        <a:bodyPr/>
        <a:lstStyle/>
        <a:p>
          <a:r>
            <a:rPr lang="el-GR" dirty="0">
              <a:effectLst>
                <a:outerShdw blurRad="38100" dist="38100" dir="2700000" algn="tl">
                  <a:srgbClr val="000000">
                    <a:alpha val="43137"/>
                  </a:srgbClr>
                </a:outerShdw>
              </a:effectLst>
            </a:rPr>
            <a:t>Ύπαρξη ενός οικονομικού σχεδίου</a:t>
          </a:r>
          <a:endParaRPr lang="en-ZA" dirty="0">
            <a:effectLst>
              <a:outerShdw blurRad="38100" dist="38100" dir="2700000" algn="tl">
                <a:srgbClr val="000000">
                  <a:alpha val="43137"/>
                </a:srgbClr>
              </a:outerShdw>
            </a:effectLst>
          </a:endParaRPr>
        </a:p>
      </dgm:t>
    </dgm:pt>
    <dgm:pt modelId="{1B30DDD9-5C08-4769-992C-0C5C13F3F1C6}" type="parTrans" cxnId="{F8AFC915-23BB-4314-BF5E-318109583FF6}">
      <dgm:prSet/>
      <dgm:spPr/>
      <dgm:t>
        <a:bodyPr/>
        <a:lstStyle/>
        <a:p>
          <a:endParaRPr lang="en-ZA"/>
        </a:p>
      </dgm:t>
    </dgm:pt>
    <dgm:pt modelId="{50216E62-D845-4DAF-A1EA-EB4EC8A45BE9}" type="sibTrans" cxnId="{F8AFC915-23BB-4314-BF5E-318109583FF6}">
      <dgm:prSet/>
      <dgm:spPr/>
      <dgm:t>
        <a:bodyPr/>
        <a:lstStyle/>
        <a:p>
          <a:endParaRPr lang="en-ZA"/>
        </a:p>
      </dgm:t>
    </dgm:pt>
    <dgm:pt modelId="{8B80F741-5CE8-4142-B895-36FECD7568C5}">
      <dgm:prSet/>
      <dgm:spPr/>
      <dgm:t>
        <a:bodyPr/>
        <a:lstStyle/>
        <a:p>
          <a:r>
            <a:rPr lang="el-GR" dirty="0">
              <a:effectLst>
                <a:outerShdw blurRad="38100" dist="38100" dir="2700000" algn="tl">
                  <a:srgbClr val="000000">
                    <a:alpha val="43137"/>
                  </a:srgbClr>
                </a:outerShdw>
              </a:effectLst>
            </a:rPr>
            <a:t>Η </a:t>
          </a:r>
          <a:r>
            <a:rPr lang="el-CY" dirty="0">
              <a:effectLst>
                <a:outerShdw blurRad="38100" dist="38100" dir="2700000" algn="tl">
                  <a:srgbClr val="000000">
                    <a:alpha val="43137"/>
                  </a:srgbClr>
                </a:outerShdw>
              </a:effectLst>
            </a:rPr>
            <a:t>επ</a:t>
          </a:r>
          <a:r>
            <a:rPr lang="el-CY" dirty="0" err="1">
              <a:effectLst>
                <a:outerShdw blurRad="38100" dist="38100" dir="2700000" algn="tl">
                  <a:srgbClr val="000000">
                    <a:alpha val="43137"/>
                  </a:srgbClr>
                </a:outerShdw>
              </a:effectLst>
            </a:rPr>
            <a:t>ίτευξη</a:t>
          </a:r>
          <a:r>
            <a:rPr lang="el-CY" dirty="0">
              <a:effectLst>
                <a:outerShdw blurRad="38100" dist="38100" dir="2700000" algn="tl">
                  <a:srgbClr val="000000">
                    <a:alpha val="43137"/>
                  </a:srgbClr>
                </a:outerShdw>
              </a:effectLst>
            </a:rPr>
            <a:t> κέρδους θα πρέπει να</a:t>
          </a:r>
          <a:r>
            <a:rPr lang="el-GR" dirty="0">
              <a:effectLst>
                <a:outerShdw blurRad="38100" dist="38100" dir="2700000" algn="tl">
                  <a:srgbClr val="000000">
                    <a:alpha val="43137"/>
                  </a:srgbClr>
                </a:outerShdw>
              </a:effectLst>
            </a:rPr>
            <a:t> αποτελεί προτεραιότητα</a:t>
          </a:r>
          <a:endParaRPr lang="en-ZA" dirty="0">
            <a:effectLst>
              <a:outerShdw blurRad="38100" dist="38100" dir="2700000" algn="tl">
                <a:srgbClr val="000000">
                  <a:alpha val="43137"/>
                </a:srgbClr>
              </a:outerShdw>
            </a:effectLst>
          </a:endParaRPr>
        </a:p>
      </dgm:t>
    </dgm:pt>
    <dgm:pt modelId="{66834510-4BE6-400C-B04B-5E8F8F3BD9B9}" type="parTrans" cxnId="{C4F4ADD5-9F7E-44C0-BA7E-1110A9C1A085}">
      <dgm:prSet/>
      <dgm:spPr/>
      <dgm:t>
        <a:bodyPr/>
        <a:lstStyle/>
        <a:p>
          <a:endParaRPr lang="en-ZA"/>
        </a:p>
      </dgm:t>
    </dgm:pt>
    <dgm:pt modelId="{CEA15408-54F3-436A-AFB5-B4EAD41318A3}" type="sibTrans" cxnId="{C4F4ADD5-9F7E-44C0-BA7E-1110A9C1A085}">
      <dgm:prSet/>
      <dgm:spPr/>
      <dgm:t>
        <a:bodyPr/>
        <a:lstStyle/>
        <a:p>
          <a:endParaRPr lang="en-ZA"/>
        </a:p>
      </dgm:t>
    </dgm:pt>
    <dgm:pt modelId="{7E46AD0F-F797-4050-AF7A-EA8D5528C82A}">
      <dgm:prSet/>
      <dgm:spPr/>
      <dgm:t>
        <a:bodyPr/>
        <a:lstStyle/>
        <a:p>
          <a:r>
            <a:rPr lang="el-GR" dirty="0">
              <a:effectLst>
                <a:outerShdw blurRad="38100" dist="38100" dir="2700000" algn="tl">
                  <a:srgbClr val="000000">
                    <a:alpha val="43137"/>
                  </a:srgbClr>
                </a:outerShdw>
              </a:effectLst>
            </a:rPr>
            <a:t>Κατανόηση της σύνθετης κεφαλαιοποίησης ή του </a:t>
          </a:r>
          <a:r>
            <a:rPr lang="el-GR" dirty="0" err="1">
              <a:effectLst>
                <a:outerShdw blurRad="38100" dist="38100" dir="2700000" algn="tl">
                  <a:srgbClr val="000000">
                    <a:alpha val="43137"/>
                  </a:srgbClr>
                </a:outerShdw>
              </a:effectLst>
            </a:rPr>
            <a:t>ανατοκισμού</a:t>
          </a:r>
          <a:r>
            <a:rPr lang="el-GR" dirty="0">
              <a:effectLst>
                <a:outerShdw blurRad="38100" dist="38100" dir="2700000" algn="tl">
                  <a:srgbClr val="000000">
                    <a:alpha val="43137"/>
                  </a:srgbClr>
                </a:outerShdw>
              </a:effectLst>
            </a:rPr>
            <a:t> (</a:t>
          </a:r>
          <a:r>
            <a:rPr lang="el-CY" dirty="0">
              <a:effectLst>
                <a:outerShdw blurRad="38100" dist="38100" dir="2700000" algn="tl">
                  <a:srgbClr val="000000">
                    <a:alpha val="43137"/>
                  </a:srgbClr>
                </a:outerShdw>
              </a:effectLst>
            </a:rPr>
            <a:t>χρονική α</a:t>
          </a:r>
          <a:r>
            <a:rPr lang="el-CY" dirty="0" err="1">
              <a:effectLst>
                <a:outerShdw blurRad="38100" dist="38100" dir="2700000" algn="tl">
                  <a:srgbClr val="000000">
                    <a:alpha val="43137"/>
                  </a:srgbClr>
                </a:outerShdw>
              </a:effectLst>
            </a:rPr>
            <a:t>ξί</a:t>
          </a:r>
          <a:r>
            <a:rPr lang="el-CY" dirty="0">
              <a:effectLst>
                <a:outerShdw blurRad="38100" dist="38100" dir="2700000" algn="tl">
                  <a:srgbClr val="000000">
                    <a:alpha val="43137"/>
                  </a:srgbClr>
                </a:outerShdw>
              </a:effectLst>
            </a:rPr>
            <a:t>α του χρήματος/ </a:t>
          </a:r>
          <a:r>
            <a:rPr lang="en-US" dirty="0">
              <a:effectLst>
                <a:outerShdw blurRad="38100" dist="38100" dir="2700000" algn="tl">
                  <a:srgbClr val="000000">
                    <a:alpha val="43137"/>
                  </a:srgbClr>
                </a:outerShdw>
              </a:effectLst>
            </a:rPr>
            <a:t>compounding)</a:t>
          </a:r>
          <a:r>
            <a:rPr lang="el-GR" dirty="0">
              <a:effectLst>
                <a:outerShdw blurRad="38100" dist="38100" dir="2700000" algn="tl">
                  <a:srgbClr val="000000">
                    <a:alpha val="43137"/>
                  </a:srgbClr>
                </a:outerShdw>
              </a:effectLst>
            </a:rPr>
            <a:t> </a:t>
          </a:r>
          <a:endParaRPr lang="en-ZA" dirty="0">
            <a:effectLst>
              <a:outerShdw blurRad="38100" dist="38100" dir="2700000" algn="tl">
                <a:srgbClr val="000000">
                  <a:alpha val="43137"/>
                </a:srgbClr>
              </a:outerShdw>
            </a:effectLst>
          </a:endParaRPr>
        </a:p>
      </dgm:t>
    </dgm:pt>
    <dgm:pt modelId="{D490FB87-8B6E-42D1-8E6A-48C9DA318C06}" type="parTrans" cxnId="{6F88C9F1-5EBB-4F46-8A2A-75B6F82510E3}">
      <dgm:prSet/>
      <dgm:spPr/>
      <dgm:t>
        <a:bodyPr/>
        <a:lstStyle/>
        <a:p>
          <a:endParaRPr lang="en-ZA"/>
        </a:p>
      </dgm:t>
    </dgm:pt>
    <dgm:pt modelId="{74A54757-8716-494E-B553-553F8D8734A2}" type="sibTrans" cxnId="{6F88C9F1-5EBB-4F46-8A2A-75B6F82510E3}">
      <dgm:prSet/>
      <dgm:spPr/>
      <dgm:t>
        <a:bodyPr/>
        <a:lstStyle/>
        <a:p>
          <a:endParaRPr lang="en-ZA"/>
        </a:p>
      </dgm:t>
    </dgm:pt>
    <dgm:pt modelId="{66E5AF5E-5F68-4BDE-A31A-74E2C7B4598C}">
      <dgm:prSet/>
      <dgm:spPr/>
      <dgm:t>
        <a:bodyPr/>
        <a:lstStyle/>
        <a:p>
          <a:r>
            <a:rPr lang="en-ZA" dirty="0">
              <a:effectLst>
                <a:outerShdw blurRad="38100" dist="38100" dir="2700000" algn="tl">
                  <a:srgbClr val="000000">
                    <a:alpha val="43137"/>
                  </a:srgbClr>
                </a:outerShdw>
              </a:effectLst>
            </a:rPr>
            <a:t>K</a:t>
          </a:r>
          <a:r>
            <a:rPr lang="el-GR" dirty="0" err="1">
              <a:effectLst>
                <a:outerShdw blurRad="38100" dist="38100" dir="2700000" algn="tl">
                  <a:srgbClr val="000000">
                    <a:alpha val="43137"/>
                  </a:srgbClr>
                </a:outerShdw>
              </a:effectLst>
            </a:rPr>
            <a:t>ατανόηση</a:t>
          </a:r>
          <a:r>
            <a:rPr lang="el-GR" dirty="0">
              <a:effectLst>
                <a:outerShdw blurRad="38100" dist="38100" dir="2700000" algn="tl">
                  <a:srgbClr val="000000">
                    <a:alpha val="43137"/>
                  </a:srgbClr>
                </a:outerShdw>
              </a:effectLst>
            </a:rPr>
            <a:t> του ρίσκου</a:t>
          </a:r>
          <a:r>
            <a:rPr lang="en-ZA" dirty="0">
              <a:effectLst>
                <a:outerShdw blurRad="38100" dist="38100" dir="2700000" algn="tl">
                  <a:srgbClr val="000000">
                    <a:alpha val="43137"/>
                  </a:srgbClr>
                </a:outerShdw>
              </a:effectLst>
            </a:rPr>
            <a:t>​</a:t>
          </a:r>
        </a:p>
      </dgm:t>
    </dgm:pt>
    <dgm:pt modelId="{F57CD2E9-D24A-4A0A-ACD2-9E59FAD3154D}" type="parTrans" cxnId="{B994EFE3-3B14-47A0-B76A-9A1F9E289305}">
      <dgm:prSet/>
      <dgm:spPr/>
      <dgm:t>
        <a:bodyPr/>
        <a:lstStyle/>
        <a:p>
          <a:endParaRPr lang="en-ZA"/>
        </a:p>
      </dgm:t>
    </dgm:pt>
    <dgm:pt modelId="{E07C638A-D621-4603-BB6F-58E3423C4885}" type="sibTrans" cxnId="{B994EFE3-3B14-47A0-B76A-9A1F9E289305}">
      <dgm:prSet/>
      <dgm:spPr/>
      <dgm:t>
        <a:bodyPr/>
        <a:lstStyle/>
        <a:p>
          <a:endParaRPr lang="en-ZA"/>
        </a:p>
      </dgm:t>
    </dgm:pt>
    <dgm:pt modelId="{5C2281E4-1C12-4C59-9B1E-6153E9C1B9A4}">
      <dgm:prSet/>
      <dgm:spPr/>
      <dgm:t>
        <a:bodyPr/>
        <a:lstStyle/>
        <a:p>
          <a:r>
            <a:rPr lang="en-US" dirty="0">
              <a:effectLst>
                <a:outerShdw blurRad="38100" dist="38100" dir="2700000" algn="tl">
                  <a:srgbClr val="000000">
                    <a:alpha val="43137"/>
                  </a:srgbClr>
                </a:outerShdw>
              </a:effectLst>
            </a:rPr>
            <a:t>K</a:t>
          </a:r>
          <a:r>
            <a:rPr lang="el-GR" dirty="0" err="1">
              <a:effectLst>
                <a:outerShdw blurRad="38100" dist="38100" dir="2700000" algn="tl">
                  <a:srgbClr val="000000">
                    <a:alpha val="43137"/>
                  </a:srgbClr>
                </a:outerShdw>
              </a:effectLst>
            </a:rPr>
            <a:t>ατανόηση</a:t>
          </a:r>
          <a:r>
            <a:rPr lang="el-GR" dirty="0">
              <a:effectLst>
                <a:outerShdw blurRad="38100" dist="38100" dir="2700000" algn="tl">
                  <a:srgbClr val="000000">
                    <a:alpha val="43137"/>
                  </a:srgbClr>
                </a:outerShdw>
              </a:effectLst>
            </a:rPr>
            <a:t> της επέκτασης και της κατανομής περιουσιακών στοιχείων </a:t>
          </a:r>
          <a:r>
            <a:rPr lang="en-GB" dirty="0">
              <a:effectLst>
                <a:outerShdw blurRad="38100" dist="38100" dir="2700000" algn="tl">
                  <a:srgbClr val="000000">
                    <a:alpha val="43137"/>
                  </a:srgbClr>
                </a:outerShdw>
              </a:effectLst>
            </a:rPr>
            <a:t>​</a:t>
          </a:r>
          <a:endParaRPr lang="en-ZA" dirty="0">
            <a:effectLst>
              <a:outerShdw blurRad="38100" dist="38100" dir="2700000" algn="tl">
                <a:srgbClr val="000000">
                  <a:alpha val="43137"/>
                </a:srgbClr>
              </a:outerShdw>
            </a:effectLst>
          </a:endParaRPr>
        </a:p>
      </dgm:t>
    </dgm:pt>
    <dgm:pt modelId="{C19415D1-F619-49F2-AD7D-60FBEF6A69C4}" type="parTrans" cxnId="{9F011B7B-24A8-4DC5-BF63-7BE23264936D}">
      <dgm:prSet/>
      <dgm:spPr/>
      <dgm:t>
        <a:bodyPr/>
        <a:lstStyle/>
        <a:p>
          <a:endParaRPr lang="en-ZA"/>
        </a:p>
      </dgm:t>
    </dgm:pt>
    <dgm:pt modelId="{45488B18-A0FC-4295-B0D7-646A80C82775}" type="sibTrans" cxnId="{9F011B7B-24A8-4DC5-BF63-7BE23264936D}">
      <dgm:prSet/>
      <dgm:spPr/>
      <dgm:t>
        <a:bodyPr/>
        <a:lstStyle/>
        <a:p>
          <a:endParaRPr lang="en-ZA"/>
        </a:p>
      </dgm:t>
    </dgm:pt>
    <dgm:pt modelId="{8A050BF7-D7BC-473F-A873-0143A0C9AD39}" type="pres">
      <dgm:prSet presAssocID="{6B90D9E1-79BC-45A9-AD4A-8B95B49C5B36}" presName="diagram" presStyleCnt="0">
        <dgm:presLayoutVars>
          <dgm:dir/>
          <dgm:resizeHandles val="exact"/>
        </dgm:presLayoutVars>
      </dgm:prSet>
      <dgm:spPr/>
    </dgm:pt>
    <dgm:pt modelId="{A6A2B092-6D36-475E-A723-764ADE75186A}" type="pres">
      <dgm:prSet presAssocID="{CF496304-7512-4DEA-A903-4ECB5E9C0542}" presName="node" presStyleLbl="node1" presStyleIdx="0" presStyleCnt="5">
        <dgm:presLayoutVars>
          <dgm:bulletEnabled val="1"/>
        </dgm:presLayoutVars>
      </dgm:prSet>
      <dgm:spPr/>
    </dgm:pt>
    <dgm:pt modelId="{B2012681-AD61-43E3-971F-555DFD46C7BB}" type="pres">
      <dgm:prSet presAssocID="{50216E62-D845-4DAF-A1EA-EB4EC8A45BE9}" presName="sibTrans" presStyleCnt="0"/>
      <dgm:spPr/>
    </dgm:pt>
    <dgm:pt modelId="{2DB371B1-BA9A-4853-8C05-C27FE56F9D6A}" type="pres">
      <dgm:prSet presAssocID="{8B80F741-5CE8-4142-B895-36FECD7568C5}" presName="node" presStyleLbl="node1" presStyleIdx="1" presStyleCnt="5">
        <dgm:presLayoutVars>
          <dgm:bulletEnabled val="1"/>
        </dgm:presLayoutVars>
      </dgm:prSet>
      <dgm:spPr/>
    </dgm:pt>
    <dgm:pt modelId="{15A48C07-92BB-488C-9F98-449091D7CAD1}" type="pres">
      <dgm:prSet presAssocID="{CEA15408-54F3-436A-AFB5-B4EAD41318A3}" presName="sibTrans" presStyleCnt="0"/>
      <dgm:spPr/>
    </dgm:pt>
    <dgm:pt modelId="{FC3AFA28-4DA0-4369-90A5-EB4300FDEC42}" type="pres">
      <dgm:prSet presAssocID="{7E46AD0F-F797-4050-AF7A-EA8D5528C82A}" presName="node" presStyleLbl="node1" presStyleIdx="2" presStyleCnt="5">
        <dgm:presLayoutVars>
          <dgm:bulletEnabled val="1"/>
        </dgm:presLayoutVars>
      </dgm:prSet>
      <dgm:spPr/>
    </dgm:pt>
    <dgm:pt modelId="{A2991B0D-116D-48E5-8933-13945094FDB7}" type="pres">
      <dgm:prSet presAssocID="{74A54757-8716-494E-B553-553F8D8734A2}" presName="sibTrans" presStyleCnt="0"/>
      <dgm:spPr/>
    </dgm:pt>
    <dgm:pt modelId="{31F4B702-9F61-46EA-BF69-CF355441EA9E}" type="pres">
      <dgm:prSet presAssocID="{66E5AF5E-5F68-4BDE-A31A-74E2C7B4598C}" presName="node" presStyleLbl="node1" presStyleIdx="3" presStyleCnt="5">
        <dgm:presLayoutVars>
          <dgm:bulletEnabled val="1"/>
        </dgm:presLayoutVars>
      </dgm:prSet>
      <dgm:spPr/>
    </dgm:pt>
    <dgm:pt modelId="{40305B03-CCA6-40B7-8829-FDDB9ADBEB3F}" type="pres">
      <dgm:prSet presAssocID="{E07C638A-D621-4603-BB6F-58E3423C4885}" presName="sibTrans" presStyleCnt="0"/>
      <dgm:spPr/>
    </dgm:pt>
    <dgm:pt modelId="{50DFAE23-BA2F-42BD-A27C-B8015461D997}" type="pres">
      <dgm:prSet presAssocID="{5C2281E4-1C12-4C59-9B1E-6153E9C1B9A4}" presName="node" presStyleLbl="node1" presStyleIdx="4" presStyleCnt="5">
        <dgm:presLayoutVars>
          <dgm:bulletEnabled val="1"/>
        </dgm:presLayoutVars>
      </dgm:prSet>
      <dgm:spPr/>
    </dgm:pt>
  </dgm:ptLst>
  <dgm:cxnLst>
    <dgm:cxn modelId="{200AFC14-28E8-4224-9A46-9705774E488A}" type="presOf" srcId="{7E46AD0F-F797-4050-AF7A-EA8D5528C82A}" destId="{FC3AFA28-4DA0-4369-90A5-EB4300FDEC42}" srcOrd="0" destOrd="0" presId="urn:microsoft.com/office/officeart/2005/8/layout/default"/>
    <dgm:cxn modelId="{F8AFC915-23BB-4314-BF5E-318109583FF6}" srcId="{6B90D9E1-79BC-45A9-AD4A-8B95B49C5B36}" destId="{CF496304-7512-4DEA-A903-4ECB5E9C0542}" srcOrd="0" destOrd="0" parTransId="{1B30DDD9-5C08-4769-992C-0C5C13F3F1C6}" sibTransId="{50216E62-D845-4DAF-A1EA-EB4EC8A45BE9}"/>
    <dgm:cxn modelId="{1970A248-6156-474F-B3E8-2194FAB788E0}" type="presOf" srcId="{CF496304-7512-4DEA-A903-4ECB5E9C0542}" destId="{A6A2B092-6D36-475E-A723-764ADE75186A}" srcOrd="0" destOrd="0" presId="urn:microsoft.com/office/officeart/2005/8/layout/default"/>
    <dgm:cxn modelId="{9F011B7B-24A8-4DC5-BF63-7BE23264936D}" srcId="{6B90D9E1-79BC-45A9-AD4A-8B95B49C5B36}" destId="{5C2281E4-1C12-4C59-9B1E-6153E9C1B9A4}" srcOrd="4" destOrd="0" parTransId="{C19415D1-F619-49F2-AD7D-60FBEF6A69C4}" sibTransId="{45488B18-A0FC-4295-B0D7-646A80C82775}"/>
    <dgm:cxn modelId="{C673FD85-7955-4EFB-92CB-BF8603B661B9}" type="presOf" srcId="{5C2281E4-1C12-4C59-9B1E-6153E9C1B9A4}" destId="{50DFAE23-BA2F-42BD-A27C-B8015461D997}" srcOrd="0" destOrd="0" presId="urn:microsoft.com/office/officeart/2005/8/layout/default"/>
    <dgm:cxn modelId="{5B6A97AC-3104-4B42-B4E4-044277FEF9C0}" type="presOf" srcId="{66E5AF5E-5F68-4BDE-A31A-74E2C7B4598C}" destId="{31F4B702-9F61-46EA-BF69-CF355441EA9E}" srcOrd="0" destOrd="0" presId="urn:microsoft.com/office/officeart/2005/8/layout/default"/>
    <dgm:cxn modelId="{A5412CC5-7757-4CFA-BDDF-8A4DB627E9B6}" type="presOf" srcId="{6B90D9E1-79BC-45A9-AD4A-8B95B49C5B36}" destId="{8A050BF7-D7BC-473F-A873-0143A0C9AD39}" srcOrd="0" destOrd="0" presId="urn:microsoft.com/office/officeart/2005/8/layout/default"/>
    <dgm:cxn modelId="{C4F4ADD5-9F7E-44C0-BA7E-1110A9C1A085}" srcId="{6B90D9E1-79BC-45A9-AD4A-8B95B49C5B36}" destId="{8B80F741-5CE8-4142-B895-36FECD7568C5}" srcOrd="1" destOrd="0" parTransId="{66834510-4BE6-400C-B04B-5E8F8F3BD9B9}" sibTransId="{CEA15408-54F3-436A-AFB5-B4EAD41318A3}"/>
    <dgm:cxn modelId="{B994EFE3-3B14-47A0-B76A-9A1F9E289305}" srcId="{6B90D9E1-79BC-45A9-AD4A-8B95B49C5B36}" destId="{66E5AF5E-5F68-4BDE-A31A-74E2C7B4598C}" srcOrd="3" destOrd="0" parTransId="{F57CD2E9-D24A-4A0A-ACD2-9E59FAD3154D}" sibTransId="{E07C638A-D621-4603-BB6F-58E3423C4885}"/>
    <dgm:cxn modelId="{6F88C9F1-5EBB-4F46-8A2A-75B6F82510E3}" srcId="{6B90D9E1-79BC-45A9-AD4A-8B95B49C5B36}" destId="{7E46AD0F-F797-4050-AF7A-EA8D5528C82A}" srcOrd="2" destOrd="0" parTransId="{D490FB87-8B6E-42D1-8E6A-48C9DA318C06}" sibTransId="{74A54757-8716-494E-B553-553F8D8734A2}"/>
    <dgm:cxn modelId="{4C22A0FE-836D-4417-BBA6-978FC43D3C1D}" type="presOf" srcId="{8B80F741-5CE8-4142-B895-36FECD7568C5}" destId="{2DB371B1-BA9A-4853-8C05-C27FE56F9D6A}" srcOrd="0" destOrd="0" presId="urn:microsoft.com/office/officeart/2005/8/layout/default"/>
    <dgm:cxn modelId="{9CD10C42-D7DC-4E90-9000-54DF80E064F9}" type="presParOf" srcId="{8A050BF7-D7BC-473F-A873-0143A0C9AD39}" destId="{A6A2B092-6D36-475E-A723-764ADE75186A}" srcOrd="0" destOrd="0" presId="urn:microsoft.com/office/officeart/2005/8/layout/default"/>
    <dgm:cxn modelId="{FDCE14A9-6307-453F-AC76-DB8428B57F93}" type="presParOf" srcId="{8A050BF7-D7BC-473F-A873-0143A0C9AD39}" destId="{B2012681-AD61-43E3-971F-555DFD46C7BB}" srcOrd="1" destOrd="0" presId="urn:microsoft.com/office/officeart/2005/8/layout/default"/>
    <dgm:cxn modelId="{510E3420-48F6-4D43-B90D-B47190186823}" type="presParOf" srcId="{8A050BF7-D7BC-473F-A873-0143A0C9AD39}" destId="{2DB371B1-BA9A-4853-8C05-C27FE56F9D6A}" srcOrd="2" destOrd="0" presId="urn:microsoft.com/office/officeart/2005/8/layout/default"/>
    <dgm:cxn modelId="{F8FA19AE-44B4-4539-9967-9C13569287EE}" type="presParOf" srcId="{8A050BF7-D7BC-473F-A873-0143A0C9AD39}" destId="{15A48C07-92BB-488C-9F98-449091D7CAD1}" srcOrd="3" destOrd="0" presId="urn:microsoft.com/office/officeart/2005/8/layout/default"/>
    <dgm:cxn modelId="{1C8441A9-7CB1-45C8-8CC1-592D52865E28}" type="presParOf" srcId="{8A050BF7-D7BC-473F-A873-0143A0C9AD39}" destId="{FC3AFA28-4DA0-4369-90A5-EB4300FDEC42}" srcOrd="4" destOrd="0" presId="urn:microsoft.com/office/officeart/2005/8/layout/default"/>
    <dgm:cxn modelId="{A1323CA0-96CA-41D0-98F6-3F32FAC9B59E}" type="presParOf" srcId="{8A050BF7-D7BC-473F-A873-0143A0C9AD39}" destId="{A2991B0D-116D-48E5-8933-13945094FDB7}" srcOrd="5" destOrd="0" presId="urn:microsoft.com/office/officeart/2005/8/layout/default"/>
    <dgm:cxn modelId="{1AF4D85C-193C-4E36-BE87-48FD81CB77F3}" type="presParOf" srcId="{8A050BF7-D7BC-473F-A873-0143A0C9AD39}" destId="{31F4B702-9F61-46EA-BF69-CF355441EA9E}" srcOrd="6" destOrd="0" presId="urn:microsoft.com/office/officeart/2005/8/layout/default"/>
    <dgm:cxn modelId="{A70E4520-6CF8-4485-8E9F-FDE07C05CD5C}" type="presParOf" srcId="{8A050BF7-D7BC-473F-A873-0143A0C9AD39}" destId="{40305B03-CCA6-40B7-8829-FDDB9ADBEB3F}" srcOrd="7" destOrd="0" presId="urn:microsoft.com/office/officeart/2005/8/layout/default"/>
    <dgm:cxn modelId="{21A19BE2-1173-431B-A300-986BE90C4E6C}" type="presParOf" srcId="{8A050BF7-D7BC-473F-A873-0143A0C9AD39}" destId="{50DFAE23-BA2F-42BD-A27C-B8015461D99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90D9E1-79BC-45A9-AD4A-8B95B49C5B3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C2281E4-1C12-4C59-9B1E-6153E9C1B9A4}">
      <dgm:prSet/>
      <dgm:spPr/>
      <dgm:t>
        <a:bodyPr/>
        <a:lstStyle/>
        <a:p>
          <a:r>
            <a:rPr lang="el-GR" dirty="0">
              <a:effectLst>
                <a:outerShdw blurRad="38100" dist="38100" dir="2700000" algn="tl">
                  <a:srgbClr val="000000">
                    <a:alpha val="43137"/>
                  </a:srgbClr>
                </a:outerShdw>
              </a:effectLst>
            </a:rPr>
            <a:t>Διατήρηση χαμηλού κόστους</a:t>
          </a:r>
          <a:r>
            <a:rPr lang="en-ZA" dirty="0">
              <a:effectLst>
                <a:outerShdw blurRad="38100" dist="38100" dir="2700000" algn="tl">
                  <a:srgbClr val="000000">
                    <a:alpha val="43137"/>
                  </a:srgbClr>
                </a:outerShdw>
              </a:effectLst>
            </a:rPr>
            <a:t>​</a:t>
          </a:r>
        </a:p>
      </dgm:t>
    </dgm:pt>
    <dgm:pt modelId="{C19415D1-F619-49F2-AD7D-60FBEF6A69C4}" type="parTrans" cxnId="{9F011B7B-24A8-4DC5-BF63-7BE23264936D}">
      <dgm:prSet/>
      <dgm:spPr/>
      <dgm:t>
        <a:bodyPr/>
        <a:lstStyle/>
        <a:p>
          <a:endParaRPr lang="en-ZA"/>
        </a:p>
      </dgm:t>
    </dgm:pt>
    <dgm:pt modelId="{45488B18-A0FC-4295-B0D7-646A80C82775}" type="sibTrans" cxnId="{9F011B7B-24A8-4DC5-BF63-7BE23264936D}">
      <dgm:prSet/>
      <dgm:spPr/>
      <dgm:t>
        <a:bodyPr/>
        <a:lstStyle/>
        <a:p>
          <a:endParaRPr lang="en-ZA"/>
        </a:p>
      </dgm:t>
    </dgm:pt>
    <dgm:pt modelId="{E1321CAD-A13B-4B2F-B936-3CC5CDE869CF}">
      <dgm:prSet/>
      <dgm:spPr/>
      <dgm:t>
        <a:bodyPr/>
        <a:lstStyle/>
        <a:p>
          <a:r>
            <a:rPr lang="el-GR" dirty="0">
              <a:effectLst>
                <a:outerShdw blurRad="38100" dist="38100" dir="2700000" algn="tl">
                  <a:srgbClr val="000000">
                    <a:alpha val="43137"/>
                  </a:srgbClr>
                </a:outerShdw>
              </a:effectLst>
            </a:rPr>
            <a:t>Κατανόηση βασικών στρατηγικών στην επένδυση</a:t>
          </a:r>
          <a:endParaRPr lang="en-ZA" dirty="0">
            <a:effectLst>
              <a:outerShdw blurRad="38100" dist="38100" dir="2700000" algn="tl">
                <a:srgbClr val="000000">
                  <a:alpha val="43137"/>
                </a:srgbClr>
              </a:outerShdw>
            </a:effectLst>
          </a:endParaRPr>
        </a:p>
      </dgm:t>
    </dgm:pt>
    <dgm:pt modelId="{B0D9DF71-D009-49B4-A98E-5A9C3E89E03F}" type="parTrans" cxnId="{B0B9E9F0-AB37-4C01-B55F-2417B715B596}">
      <dgm:prSet/>
      <dgm:spPr/>
      <dgm:t>
        <a:bodyPr/>
        <a:lstStyle/>
        <a:p>
          <a:endParaRPr lang="en-ZA"/>
        </a:p>
      </dgm:t>
    </dgm:pt>
    <dgm:pt modelId="{513F861B-3648-429A-8C4F-EA8329DB599F}" type="sibTrans" cxnId="{B0B9E9F0-AB37-4C01-B55F-2417B715B596}">
      <dgm:prSet/>
      <dgm:spPr/>
      <dgm:t>
        <a:bodyPr/>
        <a:lstStyle/>
        <a:p>
          <a:endParaRPr lang="en-ZA"/>
        </a:p>
      </dgm:t>
    </dgm:pt>
    <dgm:pt modelId="{36D8CCB0-52D4-48D2-93BB-EC9AC2E38EC5}">
      <dgm:prSet/>
      <dgm:spPr/>
      <dgm:t>
        <a:bodyPr/>
        <a:lstStyle/>
        <a:p>
          <a:r>
            <a:rPr lang="el-GR" dirty="0">
              <a:effectLst>
                <a:outerShdw blurRad="38100" dist="38100" dir="2700000" algn="tl">
                  <a:srgbClr val="000000">
                    <a:alpha val="43137"/>
                  </a:srgbClr>
                </a:outerShdw>
              </a:effectLst>
            </a:rPr>
            <a:t>Πειθαρχία</a:t>
          </a:r>
          <a:r>
            <a:rPr lang="en-ZA" dirty="0">
              <a:effectLst>
                <a:outerShdw blurRad="38100" dist="38100" dir="2700000" algn="tl">
                  <a:srgbClr val="000000">
                    <a:alpha val="43137"/>
                  </a:srgbClr>
                </a:outerShdw>
              </a:effectLst>
            </a:rPr>
            <a:t>​</a:t>
          </a:r>
        </a:p>
      </dgm:t>
    </dgm:pt>
    <dgm:pt modelId="{379AED15-4C85-4A85-994D-A0371F472664}" type="parTrans" cxnId="{8BA4464A-C384-4432-BDAC-F7EB524EDD90}">
      <dgm:prSet/>
      <dgm:spPr/>
      <dgm:t>
        <a:bodyPr/>
        <a:lstStyle/>
        <a:p>
          <a:endParaRPr lang="en-ZA"/>
        </a:p>
      </dgm:t>
    </dgm:pt>
    <dgm:pt modelId="{74653315-637C-44B8-A449-CF8243A877C6}" type="sibTrans" cxnId="{8BA4464A-C384-4432-BDAC-F7EB524EDD90}">
      <dgm:prSet/>
      <dgm:spPr/>
      <dgm:t>
        <a:bodyPr/>
        <a:lstStyle/>
        <a:p>
          <a:endParaRPr lang="en-ZA"/>
        </a:p>
      </dgm:t>
    </dgm:pt>
    <dgm:pt modelId="{E95F9434-521D-4098-8A75-93FBBFE5EECE}">
      <dgm:prSet/>
      <dgm:spPr/>
      <dgm:t>
        <a:bodyPr/>
        <a:lstStyle/>
        <a:p>
          <a:r>
            <a:rPr lang="el-GR" dirty="0">
              <a:effectLst>
                <a:outerShdw blurRad="38100" dist="38100" dir="2700000" algn="tl">
                  <a:srgbClr val="000000">
                    <a:alpha val="43137"/>
                  </a:srgbClr>
                </a:outerShdw>
              </a:effectLst>
            </a:rPr>
            <a:t>Να σκέφτεστε ως ιδιοκτήτης ή δανειστής</a:t>
          </a:r>
          <a:r>
            <a:rPr lang="en-GB" dirty="0">
              <a:effectLst>
                <a:outerShdw blurRad="38100" dist="38100" dir="2700000" algn="tl">
                  <a:srgbClr val="000000">
                    <a:alpha val="43137"/>
                  </a:srgbClr>
                </a:outerShdw>
              </a:effectLst>
            </a:rPr>
            <a:t>​</a:t>
          </a:r>
          <a:endParaRPr lang="en-ZA" dirty="0">
            <a:effectLst>
              <a:outerShdw blurRad="38100" dist="38100" dir="2700000" algn="tl">
                <a:srgbClr val="000000">
                  <a:alpha val="43137"/>
                </a:srgbClr>
              </a:outerShdw>
            </a:effectLst>
          </a:endParaRPr>
        </a:p>
      </dgm:t>
    </dgm:pt>
    <dgm:pt modelId="{BF111481-127C-44E3-AFB9-F5D2FBB8F1D7}" type="parTrans" cxnId="{A45C4CDD-48DD-4022-97D0-0C4907BD6200}">
      <dgm:prSet/>
      <dgm:spPr/>
      <dgm:t>
        <a:bodyPr/>
        <a:lstStyle/>
        <a:p>
          <a:endParaRPr lang="en-ZA"/>
        </a:p>
      </dgm:t>
    </dgm:pt>
    <dgm:pt modelId="{D32250D6-08FC-4C55-B630-AE756F3EDE78}" type="sibTrans" cxnId="{A45C4CDD-48DD-4022-97D0-0C4907BD6200}">
      <dgm:prSet/>
      <dgm:spPr/>
      <dgm:t>
        <a:bodyPr/>
        <a:lstStyle/>
        <a:p>
          <a:endParaRPr lang="en-ZA"/>
        </a:p>
      </dgm:t>
    </dgm:pt>
    <dgm:pt modelId="{3ACD70E5-FD5B-4771-AB28-93E18799BA76}">
      <dgm:prSet/>
      <dgm:spPr/>
      <dgm:t>
        <a:bodyPr/>
        <a:lstStyle/>
        <a:p>
          <a:r>
            <a:rPr lang="el-GR" dirty="0">
              <a:effectLst>
                <a:outerShdw blurRad="38100" dist="38100" dir="2700000" algn="tl">
                  <a:srgbClr val="000000">
                    <a:alpha val="43137"/>
                  </a:srgbClr>
                </a:outerShdw>
              </a:effectLst>
            </a:rPr>
            <a:t>Αν δεν κατανοείτε κάτι, μην επενδύσετε σε αυτό</a:t>
          </a:r>
          <a:endParaRPr lang="en-ZA" dirty="0">
            <a:effectLst>
              <a:outerShdw blurRad="38100" dist="38100" dir="2700000" algn="tl">
                <a:srgbClr val="000000">
                  <a:alpha val="43137"/>
                </a:srgbClr>
              </a:outerShdw>
            </a:effectLst>
          </a:endParaRPr>
        </a:p>
      </dgm:t>
    </dgm:pt>
    <dgm:pt modelId="{AB14572A-8A27-4B91-9717-736E3BFFDF90}" type="parTrans" cxnId="{485A7760-555F-4A29-B6F2-C4780C533ED4}">
      <dgm:prSet/>
      <dgm:spPr/>
      <dgm:t>
        <a:bodyPr/>
        <a:lstStyle/>
        <a:p>
          <a:endParaRPr lang="en-ZA"/>
        </a:p>
      </dgm:t>
    </dgm:pt>
    <dgm:pt modelId="{9438D2DB-4300-4E72-97B9-3C309CAE3331}" type="sibTrans" cxnId="{485A7760-555F-4A29-B6F2-C4780C533ED4}">
      <dgm:prSet/>
      <dgm:spPr/>
      <dgm:t>
        <a:bodyPr/>
        <a:lstStyle/>
        <a:p>
          <a:endParaRPr lang="en-ZA"/>
        </a:p>
      </dgm:t>
    </dgm:pt>
    <dgm:pt modelId="{8A050BF7-D7BC-473F-A873-0143A0C9AD39}" type="pres">
      <dgm:prSet presAssocID="{6B90D9E1-79BC-45A9-AD4A-8B95B49C5B36}" presName="diagram" presStyleCnt="0">
        <dgm:presLayoutVars>
          <dgm:dir/>
          <dgm:resizeHandles val="exact"/>
        </dgm:presLayoutVars>
      </dgm:prSet>
      <dgm:spPr/>
    </dgm:pt>
    <dgm:pt modelId="{50DFAE23-BA2F-42BD-A27C-B8015461D997}" type="pres">
      <dgm:prSet presAssocID="{5C2281E4-1C12-4C59-9B1E-6153E9C1B9A4}" presName="node" presStyleLbl="node1" presStyleIdx="0" presStyleCnt="5">
        <dgm:presLayoutVars>
          <dgm:bulletEnabled val="1"/>
        </dgm:presLayoutVars>
      </dgm:prSet>
      <dgm:spPr/>
    </dgm:pt>
    <dgm:pt modelId="{0EB2AA1E-FA26-440F-AD1E-5B7779586B79}" type="pres">
      <dgm:prSet presAssocID="{45488B18-A0FC-4295-B0D7-646A80C82775}" presName="sibTrans" presStyleCnt="0"/>
      <dgm:spPr/>
    </dgm:pt>
    <dgm:pt modelId="{AF7530EE-1B17-45D1-8E1F-89490759E919}" type="pres">
      <dgm:prSet presAssocID="{E1321CAD-A13B-4B2F-B936-3CC5CDE869CF}" presName="node" presStyleLbl="node1" presStyleIdx="1" presStyleCnt="5">
        <dgm:presLayoutVars>
          <dgm:bulletEnabled val="1"/>
        </dgm:presLayoutVars>
      </dgm:prSet>
      <dgm:spPr/>
    </dgm:pt>
    <dgm:pt modelId="{25008156-F59F-4B51-8E1D-16FE052525E9}" type="pres">
      <dgm:prSet presAssocID="{513F861B-3648-429A-8C4F-EA8329DB599F}" presName="sibTrans" presStyleCnt="0"/>
      <dgm:spPr/>
    </dgm:pt>
    <dgm:pt modelId="{49877031-60C5-403E-9FE8-07B472F34DD0}" type="pres">
      <dgm:prSet presAssocID="{36D8CCB0-52D4-48D2-93BB-EC9AC2E38EC5}" presName="node" presStyleLbl="node1" presStyleIdx="2" presStyleCnt="5">
        <dgm:presLayoutVars>
          <dgm:bulletEnabled val="1"/>
        </dgm:presLayoutVars>
      </dgm:prSet>
      <dgm:spPr/>
    </dgm:pt>
    <dgm:pt modelId="{EF2FB4DE-6115-4C30-85E6-66A0BCE38147}" type="pres">
      <dgm:prSet presAssocID="{74653315-637C-44B8-A449-CF8243A877C6}" presName="sibTrans" presStyleCnt="0"/>
      <dgm:spPr/>
    </dgm:pt>
    <dgm:pt modelId="{8F61F95C-D1D1-4DC3-ACC8-D6B264150086}" type="pres">
      <dgm:prSet presAssocID="{E95F9434-521D-4098-8A75-93FBBFE5EECE}" presName="node" presStyleLbl="node1" presStyleIdx="3" presStyleCnt="5">
        <dgm:presLayoutVars>
          <dgm:bulletEnabled val="1"/>
        </dgm:presLayoutVars>
      </dgm:prSet>
      <dgm:spPr/>
    </dgm:pt>
    <dgm:pt modelId="{9959C050-B20E-461C-B379-15F784716101}" type="pres">
      <dgm:prSet presAssocID="{D32250D6-08FC-4C55-B630-AE756F3EDE78}" presName="sibTrans" presStyleCnt="0"/>
      <dgm:spPr/>
    </dgm:pt>
    <dgm:pt modelId="{C9E968FF-29F9-4FA8-8B06-34BA27FE29EB}" type="pres">
      <dgm:prSet presAssocID="{3ACD70E5-FD5B-4771-AB28-93E18799BA76}" presName="node" presStyleLbl="node1" presStyleIdx="4" presStyleCnt="5">
        <dgm:presLayoutVars>
          <dgm:bulletEnabled val="1"/>
        </dgm:presLayoutVars>
      </dgm:prSet>
      <dgm:spPr/>
    </dgm:pt>
  </dgm:ptLst>
  <dgm:cxnLst>
    <dgm:cxn modelId="{DF389D29-3123-4462-B0CA-B59EEDDC8DD7}" type="presOf" srcId="{E95F9434-521D-4098-8A75-93FBBFE5EECE}" destId="{8F61F95C-D1D1-4DC3-ACC8-D6B264150086}" srcOrd="0" destOrd="0" presId="urn:microsoft.com/office/officeart/2005/8/layout/default"/>
    <dgm:cxn modelId="{485A7760-555F-4A29-B6F2-C4780C533ED4}" srcId="{6B90D9E1-79BC-45A9-AD4A-8B95B49C5B36}" destId="{3ACD70E5-FD5B-4771-AB28-93E18799BA76}" srcOrd="4" destOrd="0" parTransId="{AB14572A-8A27-4B91-9717-736E3BFFDF90}" sibTransId="{9438D2DB-4300-4E72-97B9-3C309CAE3331}"/>
    <dgm:cxn modelId="{8BA4464A-C384-4432-BDAC-F7EB524EDD90}" srcId="{6B90D9E1-79BC-45A9-AD4A-8B95B49C5B36}" destId="{36D8CCB0-52D4-48D2-93BB-EC9AC2E38EC5}" srcOrd="2" destOrd="0" parTransId="{379AED15-4C85-4A85-994D-A0371F472664}" sibTransId="{74653315-637C-44B8-A449-CF8243A877C6}"/>
    <dgm:cxn modelId="{29630858-D288-41AF-8C82-692DADE3B847}" type="presOf" srcId="{36D8CCB0-52D4-48D2-93BB-EC9AC2E38EC5}" destId="{49877031-60C5-403E-9FE8-07B472F34DD0}" srcOrd="0" destOrd="0" presId="urn:microsoft.com/office/officeart/2005/8/layout/default"/>
    <dgm:cxn modelId="{9F011B7B-24A8-4DC5-BF63-7BE23264936D}" srcId="{6B90D9E1-79BC-45A9-AD4A-8B95B49C5B36}" destId="{5C2281E4-1C12-4C59-9B1E-6153E9C1B9A4}" srcOrd="0" destOrd="0" parTransId="{C19415D1-F619-49F2-AD7D-60FBEF6A69C4}" sibTransId="{45488B18-A0FC-4295-B0D7-646A80C82775}"/>
    <dgm:cxn modelId="{C673FD85-7955-4EFB-92CB-BF8603B661B9}" type="presOf" srcId="{5C2281E4-1C12-4C59-9B1E-6153E9C1B9A4}" destId="{50DFAE23-BA2F-42BD-A27C-B8015461D997}" srcOrd="0" destOrd="0" presId="urn:microsoft.com/office/officeart/2005/8/layout/default"/>
    <dgm:cxn modelId="{A5412CC5-7757-4CFA-BDDF-8A4DB627E9B6}" type="presOf" srcId="{6B90D9E1-79BC-45A9-AD4A-8B95B49C5B36}" destId="{8A050BF7-D7BC-473F-A873-0143A0C9AD39}" srcOrd="0" destOrd="0" presId="urn:microsoft.com/office/officeart/2005/8/layout/default"/>
    <dgm:cxn modelId="{A45C4CDD-48DD-4022-97D0-0C4907BD6200}" srcId="{6B90D9E1-79BC-45A9-AD4A-8B95B49C5B36}" destId="{E95F9434-521D-4098-8A75-93FBBFE5EECE}" srcOrd="3" destOrd="0" parTransId="{BF111481-127C-44E3-AFB9-F5D2FBB8F1D7}" sibTransId="{D32250D6-08FC-4C55-B630-AE756F3EDE78}"/>
    <dgm:cxn modelId="{56E5B2DD-A176-471E-B8BF-C80CBF403B0F}" type="presOf" srcId="{3ACD70E5-FD5B-4771-AB28-93E18799BA76}" destId="{C9E968FF-29F9-4FA8-8B06-34BA27FE29EB}" srcOrd="0" destOrd="0" presId="urn:microsoft.com/office/officeart/2005/8/layout/default"/>
    <dgm:cxn modelId="{533275E5-5509-4147-835E-6F0E3867F350}" type="presOf" srcId="{E1321CAD-A13B-4B2F-B936-3CC5CDE869CF}" destId="{AF7530EE-1B17-45D1-8E1F-89490759E919}" srcOrd="0" destOrd="0" presId="urn:microsoft.com/office/officeart/2005/8/layout/default"/>
    <dgm:cxn modelId="{B0B9E9F0-AB37-4C01-B55F-2417B715B596}" srcId="{6B90D9E1-79BC-45A9-AD4A-8B95B49C5B36}" destId="{E1321CAD-A13B-4B2F-B936-3CC5CDE869CF}" srcOrd="1" destOrd="0" parTransId="{B0D9DF71-D009-49B4-A98E-5A9C3E89E03F}" sibTransId="{513F861B-3648-429A-8C4F-EA8329DB599F}"/>
    <dgm:cxn modelId="{21A19BE2-1173-431B-A300-986BE90C4E6C}" type="presParOf" srcId="{8A050BF7-D7BC-473F-A873-0143A0C9AD39}" destId="{50DFAE23-BA2F-42BD-A27C-B8015461D997}" srcOrd="0" destOrd="0" presId="urn:microsoft.com/office/officeart/2005/8/layout/default"/>
    <dgm:cxn modelId="{F67098CF-E7D0-49CC-AEFC-999EB85591FB}" type="presParOf" srcId="{8A050BF7-D7BC-473F-A873-0143A0C9AD39}" destId="{0EB2AA1E-FA26-440F-AD1E-5B7779586B79}" srcOrd="1" destOrd="0" presId="urn:microsoft.com/office/officeart/2005/8/layout/default"/>
    <dgm:cxn modelId="{AC932707-B154-4D8F-BF6A-3947AE6934DF}" type="presParOf" srcId="{8A050BF7-D7BC-473F-A873-0143A0C9AD39}" destId="{AF7530EE-1B17-45D1-8E1F-89490759E919}" srcOrd="2" destOrd="0" presId="urn:microsoft.com/office/officeart/2005/8/layout/default"/>
    <dgm:cxn modelId="{415B8396-F694-4614-9D0C-B0168783C9EF}" type="presParOf" srcId="{8A050BF7-D7BC-473F-A873-0143A0C9AD39}" destId="{25008156-F59F-4B51-8E1D-16FE052525E9}" srcOrd="3" destOrd="0" presId="urn:microsoft.com/office/officeart/2005/8/layout/default"/>
    <dgm:cxn modelId="{22010DF8-3823-44E1-A4CF-36E1D0DEA1AC}" type="presParOf" srcId="{8A050BF7-D7BC-473F-A873-0143A0C9AD39}" destId="{49877031-60C5-403E-9FE8-07B472F34DD0}" srcOrd="4" destOrd="0" presId="urn:microsoft.com/office/officeart/2005/8/layout/default"/>
    <dgm:cxn modelId="{8410ABA7-0B04-4B56-B137-E7C5DCD0FB2D}" type="presParOf" srcId="{8A050BF7-D7BC-473F-A873-0143A0C9AD39}" destId="{EF2FB4DE-6115-4C30-85E6-66A0BCE38147}" srcOrd="5" destOrd="0" presId="urn:microsoft.com/office/officeart/2005/8/layout/default"/>
    <dgm:cxn modelId="{C9344C50-57AB-4487-BC7E-26C369BEF1A3}" type="presParOf" srcId="{8A050BF7-D7BC-473F-A873-0143A0C9AD39}" destId="{8F61F95C-D1D1-4DC3-ACC8-D6B264150086}" srcOrd="6" destOrd="0" presId="urn:microsoft.com/office/officeart/2005/8/layout/default"/>
    <dgm:cxn modelId="{D019D2BA-1E84-4781-8234-D328CDA4FEDC}" type="presParOf" srcId="{8A050BF7-D7BC-473F-A873-0143A0C9AD39}" destId="{9959C050-B20E-461C-B379-15F784716101}" srcOrd="7" destOrd="0" presId="urn:microsoft.com/office/officeart/2005/8/layout/default"/>
    <dgm:cxn modelId="{5DF7B537-7F53-43B1-A0C6-D32A42907C52}" type="presParOf" srcId="{8A050BF7-D7BC-473F-A873-0143A0C9AD39}" destId="{C9E968FF-29F9-4FA8-8B06-34BA27FE29E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83A916-A3FE-44DA-8EBC-9F4F1BD8735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CE37B15-41C7-4FE5-AF8C-ECEF2843FA40}">
      <dgm:prSet phldrT="[Text]"/>
      <dgm:spPr/>
      <dgm:t>
        <a:bodyPr/>
        <a:lstStyle/>
        <a:p>
          <a:r>
            <a:rPr lang="el-GR" dirty="0">
              <a:effectLst>
                <a:outerShdw blurRad="38100" dist="38100" dir="2700000" algn="tl">
                  <a:srgbClr val="000000">
                    <a:alpha val="43137"/>
                  </a:srgbClr>
                </a:outerShdw>
              </a:effectLst>
            </a:rPr>
            <a:t>Συμβατικά ψηφιακά πορτοφόλια, όπως το </a:t>
          </a:r>
          <a:r>
            <a:rPr lang="en-GB" dirty="0">
              <a:effectLst>
                <a:outerShdw blurRad="38100" dist="38100" dir="2700000" algn="tl">
                  <a:srgbClr val="000000">
                    <a:alpha val="43137"/>
                  </a:srgbClr>
                </a:outerShdw>
              </a:effectLst>
            </a:rPr>
            <a:t>Google Pay </a:t>
          </a:r>
          <a:r>
            <a:rPr lang="el-GR" dirty="0">
              <a:effectLst>
                <a:outerShdw blurRad="38100" dist="38100" dir="2700000" algn="tl">
                  <a:srgbClr val="000000">
                    <a:alpha val="43137"/>
                  </a:srgbClr>
                </a:outerShdw>
              </a:effectLst>
            </a:rPr>
            <a:t>και το</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ApplePay</a:t>
          </a:r>
          <a:endParaRPr lang="en-ZA" dirty="0">
            <a:effectLst>
              <a:outerShdw blurRad="38100" dist="38100" dir="2700000" algn="tl">
                <a:srgbClr val="000000">
                  <a:alpha val="43137"/>
                </a:srgbClr>
              </a:outerShdw>
            </a:effectLst>
          </a:endParaRPr>
        </a:p>
      </dgm:t>
    </dgm:pt>
    <dgm:pt modelId="{ABFC0010-1603-4E17-AF76-E57F6A0A34D7}" type="parTrans" cxnId="{CEBFF580-FA8D-464B-81C1-9AA2CD173F1A}">
      <dgm:prSet/>
      <dgm:spPr/>
      <dgm:t>
        <a:bodyPr/>
        <a:lstStyle/>
        <a:p>
          <a:endParaRPr lang="en-ZA"/>
        </a:p>
      </dgm:t>
    </dgm:pt>
    <dgm:pt modelId="{968A7932-1571-46A8-88A7-D60BA9DFA04F}" type="sibTrans" cxnId="{CEBFF580-FA8D-464B-81C1-9AA2CD173F1A}">
      <dgm:prSet/>
      <dgm:spPr/>
      <dgm:t>
        <a:bodyPr/>
        <a:lstStyle/>
        <a:p>
          <a:endParaRPr lang="en-ZA"/>
        </a:p>
      </dgm:t>
    </dgm:pt>
    <dgm:pt modelId="{D46BFC3A-93F4-47B3-B49A-5810C944EABB}">
      <dgm:prSet/>
      <dgm:spPr/>
      <dgm:t>
        <a:bodyPr/>
        <a:lstStyle/>
        <a:p>
          <a:r>
            <a:rPr lang="el-GR" dirty="0">
              <a:effectLst>
                <a:outerShdw blurRad="38100" dist="38100" dir="2700000" algn="tl">
                  <a:srgbClr val="000000">
                    <a:alpha val="43137"/>
                  </a:srgbClr>
                </a:outerShdw>
              </a:effectLst>
            </a:rPr>
            <a:t>Δωρεές μέσω </a:t>
          </a:r>
          <a:r>
            <a:rPr lang="el-GR" dirty="0" err="1">
              <a:effectLst>
                <a:outerShdw blurRad="38100" dist="38100" dir="2700000" algn="tl">
                  <a:srgbClr val="000000">
                    <a:alpha val="43137"/>
                  </a:srgbClr>
                </a:outerShdw>
              </a:effectLst>
            </a:rPr>
            <a:t>Κρυπτονομισμάτων</a:t>
          </a:r>
          <a:endParaRPr lang="en-ZA" dirty="0">
            <a:effectLst>
              <a:outerShdw blurRad="38100" dist="38100" dir="2700000" algn="tl">
                <a:srgbClr val="000000">
                  <a:alpha val="43137"/>
                </a:srgbClr>
              </a:outerShdw>
            </a:effectLst>
          </a:endParaRPr>
        </a:p>
      </dgm:t>
    </dgm:pt>
    <dgm:pt modelId="{2A18CB7E-62E1-4C27-9524-19F6CAB7D5FB}" type="parTrans" cxnId="{9E26EF49-9B1C-402C-A14C-12D385406BAD}">
      <dgm:prSet/>
      <dgm:spPr/>
      <dgm:t>
        <a:bodyPr/>
        <a:lstStyle/>
        <a:p>
          <a:endParaRPr lang="en-ZA"/>
        </a:p>
      </dgm:t>
    </dgm:pt>
    <dgm:pt modelId="{8799F2A2-741D-465D-94C2-10088E6BD0B3}" type="sibTrans" cxnId="{9E26EF49-9B1C-402C-A14C-12D385406BAD}">
      <dgm:prSet/>
      <dgm:spPr/>
      <dgm:t>
        <a:bodyPr/>
        <a:lstStyle/>
        <a:p>
          <a:endParaRPr lang="en-ZA"/>
        </a:p>
      </dgm:t>
    </dgm:pt>
    <dgm:pt modelId="{30170E26-BF3C-4616-8214-897FB1543748}">
      <dgm:prSet/>
      <dgm:spPr/>
      <dgm:t>
        <a:bodyPr/>
        <a:lstStyle/>
        <a:p>
          <a:r>
            <a:rPr lang="el-GR" dirty="0">
              <a:effectLst>
                <a:outerShdw blurRad="38100" dist="38100" dir="2700000" algn="tl">
                  <a:srgbClr val="000000">
                    <a:alpha val="43137"/>
                  </a:srgbClr>
                </a:outerShdw>
              </a:effectLst>
            </a:rPr>
            <a:t>Έμπιστες εφαρμογές πληρωμής, όπως  το </a:t>
          </a:r>
          <a:r>
            <a:rPr lang="en-GB" dirty="0">
              <a:effectLst>
                <a:outerShdw blurRad="38100" dist="38100" dir="2700000" algn="tl">
                  <a:srgbClr val="000000">
                    <a:alpha val="43137"/>
                  </a:srgbClr>
                </a:outerShdw>
              </a:effectLst>
            </a:rPr>
            <a:t>PayPal </a:t>
          </a:r>
          <a:r>
            <a:rPr lang="el-GR" dirty="0">
              <a:effectLst>
                <a:outerShdw blurRad="38100" dist="38100" dir="2700000" algn="tl">
                  <a:srgbClr val="000000">
                    <a:alpha val="43137"/>
                  </a:srgbClr>
                </a:outerShdw>
              </a:effectLst>
            </a:rPr>
            <a:t>και το </a:t>
          </a:r>
          <a:r>
            <a:rPr lang="en-GB" dirty="0">
              <a:effectLst>
                <a:outerShdw blurRad="38100" dist="38100" dir="2700000" algn="tl">
                  <a:srgbClr val="000000">
                    <a:alpha val="43137"/>
                  </a:srgbClr>
                </a:outerShdw>
              </a:effectLst>
            </a:rPr>
            <a:t>Venmo</a:t>
          </a:r>
          <a:endParaRPr lang="en-ZA" dirty="0">
            <a:effectLst>
              <a:outerShdw blurRad="38100" dist="38100" dir="2700000" algn="tl">
                <a:srgbClr val="000000">
                  <a:alpha val="43137"/>
                </a:srgbClr>
              </a:outerShdw>
            </a:effectLst>
          </a:endParaRPr>
        </a:p>
      </dgm:t>
    </dgm:pt>
    <dgm:pt modelId="{E2D343A6-FFAE-4555-A947-B1007B44185E}" type="parTrans" cxnId="{59E9CE15-9800-4DB1-B37A-2C855BB79EBD}">
      <dgm:prSet/>
      <dgm:spPr/>
      <dgm:t>
        <a:bodyPr/>
        <a:lstStyle/>
        <a:p>
          <a:endParaRPr lang="en-ZA"/>
        </a:p>
      </dgm:t>
    </dgm:pt>
    <dgm:pt modelId="{77070E31-DBF9-459F-B3EE-7889FD815087}" type="sibTrans" cxnId="{59E9CE15-9800-4DB1-B37A-2C855BB79EBD}">
      <dgm:prSet/>
      <dgm:spPr/>
      <dgm:t>
        <a:bodyPr/>
        <a:lstStyle/>
        <a:p>
          <a:endParaRPr lang="en-ZA"/>
        </a:p>
      </dgm:t>
    </dgm:pt>
    <dgm:pt modelId="{1BDE7F51-176D-4A4D-B8F2-B777BEE89D9A}" type="pres">
      <dgm:prSet presAssocID="{FF83A916-A3FE-44DA-8EBC-9F4F1BD87359}" presName="diagram" presStyleCnt="0">
        <dgm:presLayoutVars>
          <dgm:dir/>
          <dgm:resizeHandles val="exact"/>
        </dgm:presLayoutVars>
      </dgm:prSet>
      <dgm:spPr/>
    </dgm:pt>
    <dgm:pt modelId="{389584CA-8895-43EE-A5F6-45427BC29474}" type="pres">
      <dgm:prSet presAssocID="{ACE37B15-41C7-4FE5-AF8C-ECEF2843FA40}" presName="node" presStyleLbl="node1" presStyleIdx="0" presStyleCnt="3">
        <dgm:presLayoutVars>
          <dgm:bulletEnabled val="1"/>
        </dgm:presLayoutVars>
      </dgm:prSet>
      <dgm:spPr/>
    </dgm:pt>
    <dgm:pt modelId="{60384A01-CA24-446B-ADE5-EB43F514BE28}" type="pres">
      <dgm:prSet presAssocID="{968A7932-1571-46A8-88A7-D60BA9DFA04F}" presName="sibTrans" presStyleCnt="0"/>
      <dgm:spPr/>
    </dgm:pt>
    <dgm:pt modelId="{5527BCA8-5116-4C07-87DE-5A2702452727}" type="pres">
      <dgm:prSet presAssocID="{D46BFC3A-93F4-47B3-B49A-5810C944EABB}" presName="node" presStyleLbl="node1" presStyleIdx="1" presStyleCnt="3">
        <dgm:presLayoutVars>
          <dgm:bulletEnabled val="1"/>
        </dgm:presLayoutVars>
      </dgm:prSet>
      <dgm:spPr/>
    </dgm:pt>
    <dgm:pt modelId="{23092DD4-8800-4F83-A1EF-6FE2D46B5AE1}" type="pres">
      <dgm:prSet presAssocID="{8799F2A2-741D-465D-94C2-10088E6BD0B3}" presName="sibTrans" presStyleCnt="0"/>
      <dgm:spPr/>
    </dgm:pt>
    <dgm:pt modelId="{077117AC-B612-48FB-96F6-36CEF78C4336}" type="pres">
      <dgm:prSet presAssocID="{30170E26-BF3C-4616-8214-897FB1543748}" presName="node" presStyleLbl="node1" presStyleIdx="2" presStyleCnt="3">
        <dgm:presLayoutVars>
          <dgm:bulletEnabled val="1"/>
        </dgm:presLayoutVars>
      </dgm:prSet>
      <dgm:spPr/>
    </dgm:pt>
  </dgm:ptLst>
  <dgm:cxnLst>
    <dgm:cxn modelId="{C1599204-26A6-4E2F-BC2E-2050904E334F}" type="presOf" srcId="{D46BFC3A-93F4-47B3-B49A-5810C944EABB}" destId="{5527BCA8-5116-4C07-87DE-5A2702452727}" srcOrd="0" destOrd="0" presId="urn:microsoft.com/office/officeart/2005/8/layout/default"/>
    <dgm:cxn modelId="{59E9CE15-9800-4DB1-B37A-2C855BB79EBD}" srcId="{FF83A916-A3FE-44DA-8EBC-9F4F1BD87359}" destId="{30170E26-BF3C-4616-8214-897FB1543748}" srcOrd="2" destOrd="0" parTransId="{E2D343A6-FFAE-4555-A947-B1007B44185E}" sibTransId="{77070E31-DBF9-459F-B3EE-7889FD815087}"/>
    <dgm:cxn modelId="{9E26EF49-9B1C-402C-A14C-12D385406BAD}" srcId="{FF83A916-A3FE-44DA-8EBC-9F4F1BD87359}" destId="{D46BFC3A-93F4-47B3-B49A-5810C944EABB}" srcOrd="1" destOrd="0" parTransId="{2A18CB7E-62E1-4C27-9524-19F6CAB7D5FB}" sibTransId="{8799F2A2-741D-465D-94C2-10088E6BD0B3}"/>
    <dgm:cxn modelId="{4382806D-D7C6-40FD-A795-BB3A7D53C84C}" type="presOf" srcId="{30170E26-BF3C-4616-8214-897FB1543748}" destId="{077117AC-B612-48FB-96F6-36CEF78C4336}" srcOrd="0" destOrd="0" presId="urn:microsoft.com/office/officeart/2005/8/layout/default"/>
    <dgm:cxn modelId="{CEBFF580-FA8D-464B-81C1-9AA2CD173F1A}" srcId="{FF83A916-A3FE-44DA-8EBC-9F4F1BD87359}" destId="{ACE37B15-41C7-4FE5-AF8C-ECEF2843FA40}" srcOrd="0" destOrd="0" parTransId="{ABFC0010-1603-4E17-AF76-E57F6A0A34D7}" sibTransId="{968A7932-1571-46A8-88A7-D60BA9DFA04F}"/>
    <dgm:cxn modelId="{AC170787-689B-428F-A3E1-03086E0DA65F}" type="presOf" srcId="{ACE37B15-41C7-4FE5-AF8C-ECEF2843FA40}" destId="{389584CA-8895-43EE-A5F6-45427BC29474}" srcOrd="0" destOrd="0" presId="urn:microsoft.com/office/officeart/2005/8/layout/default"/>
    <dgm:cxn modelId="{88E707E1-9B79-4D48-8205-134B52B2BA8C}" type="presOf" srcId="{FF83A916-A3FE-44DA-8EBC-9F4F1BD87359}" destId="{1BDE7F51-176D-4A4D-B8F2-B777BEE89D9A}" srcOrd="0" destOrd="0" presId="urn:microsoft.com/office/officeart/2005/8/layout/default"/>
    <dgm:cxn modelId="{FD1A8656-DFB9-4BF7-B2C7-6689D5BC2A80}" type="presParOf" srcId="{1BDE7F51-176D-4A4D-B8F2-B777BEE89D9A}" destId="{389584CA-8895-43EE-A5F6-45427BC29474}" srcOrd="0" destOrd="0" presId="urn:microsoft.com/office/officeart/2005/8/layout/default"/>
    <dgm:cxn modelId="{4AA6A06A-88B0-4906-82B9-600C9A50AF65}" type="presParOf" srcId="{1BDE7F51-176D-4A4D-B8F2-B777BEE89D9A}" destId="{60384A01-CA24-446B-ADE5-EB43F514BE28}" srcOrd="1" destOrd="0" presId="urn:microsoft.com/office/officeart/2005/8/layout/default"/>
    <dgm:cxn modelId="{29BCC310-B164-4D6C-BBB6-9DD4D6BE6B16}" type="presParOf" srcId="{1BDE7F51-176D-4A4D-B8F2-B777BEE89D9A}" destId="{5527BCA8-5116-4C07-87DE-5A2702452727}" srcOrd="2" destOrd="0" presId="urn:microsoft.com/office/officeart/2005/8/layout/default"/>
    <dgm:cxn modelId="{2CC6F4F0-F1AE-4D90-B35B-D209FBB3E013}" type="presParOf" srcId="{1BDE7F51-176D-4A4D-B8F2-B777BEE89D9A}" destId="{23092DD4-8800-4F83-A1EF-6FE2D46B5AE1}" srcOrd="3" destOrd="0" presId="urn:microsoft.com/office/officeart/2005/8/layout/default"/>
    <dgm:cxn modelId="{4573DE99-25CD-4E9B-921B-AE27610C6013}" type="presParOf" srcId="{1BDE7F51-176D-4A4D-B8F2-B777BEE89D9A}" destId="{077117AC-B612-48FB-96F6-36CEF78C4336}"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D5EDFA-22C4-4DD8-ACB0-ECC4B7BD9BC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F300A3A-B44C-4316-A7F6-B8B5BEED54FB}">
      <dgm:prSet phldrT="[Text]"/>
      <dgm:spPr/>
      <dgm:t>
        <a:bodyPr/>
        <a:lstStyle/>
        <a:p>
          <a:r>
            <a:rPr lang="en-ZA" dirty="0">
              <a:solidFill>
                <a:srgbClr val="000000"/>
              </a:solidFill>
            </a:rPr>
            <a:t>Facebook</a:t>
          </a:r>
        </a:p>
      </dgm:t>
    </dgm:pt>
    <dgm:pt modelId="{5893BFA0-9132-4F32-9A37-9B5629CE5AFB}" type="parTrans" cxnId="{81A56AA6-3D60-4586-B4F0-D1C6ACB453B6}">
      <dgm:prSet/>
      <dgm:spPr/>
      <dgm:t>
        <a:bodyPr/>
        <a:lstStyle/>
        <a:p>
          <a:endParaRPr lang="en-ZA"/>
        </a:p>
      </dgm:t>
    </dgm:pt>
    <dgm:pt modelId="{C0F01A5D-C8F3-45A0-AB52-CC7E6570E152}" type="sibTrans" cxnId="{81A56AA6-3D60-4586-B4F0-D1C6ACB453B6}">
      <dgm:prSet/>
      <dgm:spPr/>
      <dgm:t>
        <a:bodyPr/>
        <a:lstStyle/>
        <a:p>
          <a:endParaRPr lang="en-ZA"/>
        </a:p>
      </dgm:t>
    </dgm:pt>
    <dgm:pt modelId="{3CAF00E6-2D65-41C8-8057-8C3B591523E2}">
      <dgm:prSet phldrT="[Text]"/>
      <dgm:spPr/>
      <dgm:t>
        <a:bodyPr/>
        <a:lstStyle/>
        <a:p>
          <a:r>
            <a:rPr lang="en-ZA" dirty="0">
              <a:solidFill>
                <a:srgbClr val="000000"/>
              </a:solidFill>
            </a:rPr>
            <a:t>Instagram</a:t>
          </a:r>
        </a:p>
      </dgm:t>
    </dgm:pt>
    <dgm:pt modelId="{FBD524A1-AFC5-4CF0-A00C-7FA9121C1C44}" type="parTrans" cxnId="{BAFAF73B-EF54-4986-9877-A65E203ADF03}">
      <dgm:prSet/>
      <dgm:spPr/>
      <dgm:t>
        <a:bodyPr/>
        <a:lstStyle/>
        <a:p>
          <a:endParaRPr lang="en-ZA"/>
        </a:p>
      </dgm:t>
    </dgm:pt>
    <dgm:pt modelId="{82392DD2-E026-4ECA-B8BA-51E386985D52}" type="sibTrans" cxnId="{BAFAF73B-EF54-4986-9877-A65E203ADF03}">
      <dgm:prSet/>
      <dgm:spPr/>
      <dgm:t>
        <a:bodyPr/>
        <a:lstStyle/>
        <a:p>
          <a:endParaRPr lang="en-ZA"/>
        </a:p>
      </dgm:t>
    </dgm:pt>
    <dgm:pt modelId="{116F7634-2D8E-4D86-B452-CBBC54DFC9A6}">
      <dgm:prSet phldrT="[Text]"/>
      <dgm:spPr/>
      <dgm:t>
        <a:bodyPr/>
        <a:lstStyle/>
        <a:p>
          <a:r>
            <a:rPr lang="en-ZA" dirty="0">
              <a:solidFill>
                <a:srgbClr val="000000"/>
              </a:solidFill>
            </a:rPr>
            <a:t>Twitter</a:t>
          </a:r>
        </a:p>
      </dgm:t>
    </dgm:pt>
    <dgm:pt modelId="{E27F4CFD-ABA2-4520-8B00-E50CB5DE01DA}" type="parTrans" cxnId="{2F007B5A-BEDC-4893-A5FC-82F6F8A9EB9F}">
      <dgm:prSet/>
      <dgm:spPr/>
      <dgm:t>
        <a:bodyPr/>
        <a:lstStyle/>
        <a:p>
          <a:endParaRPr lang="en-ZA"/>
        </a:p>
      </dgm:t>
    </dgm:pt>
    <dgm:pt modelId="{F175DC42-B076-45AF-88D4-D6A3AC0A69BC}" type="sibTrans" cxnId="{2F007B5A-BEDC-4893-A5FC-82F6F8A9EB9F}">
      <dgm:prSet/>
      <dgm:spPr/>
      <dgm:t>
        <a:bodyPr/>
        <a:lstStyle/>
        <a:p>
          <a:endParaRPr lang="en-ZA"/>
        </a:p>
      </dgm:t>
    </dgm:pt>
    <dgm:pt modelId="{65A3F8FA-8473-4D7A-8EB8-5CD6AEC0A4AB}">
      <dgm:prSet phldrT="[Text]"/>
      <dgm:spPr/>
      <dgm:t>
        <a:bodyPr/>
        <a:lstStyle/>
        <a:p>
          <a:r>
            <a:rPr lang="en-ZA" dirty="0">
              <a:solidFill>
                <a:srgbClr val="000000"/>
              </a:solidFill>
            </a:rPr>
            <a:t>TikTok</a:t>
          </a:r>
        </a:p>
      </dgm:t>
    </dgm:pt>
    <dgm:pt modelId="{FD94686F-462E-46F4-AF03-DDC0E99E6195}" type="parTrans" cxnId="{B7607A5E-7F0E-4FC7-8B60-5983B892F75C}">
      <dgm:prSet/>
      <dgm:spPr/>
      <dgm:t>
        <a:bodyPr/>
        <a:lstStyle/>
        <a:p>
          <a:endParaRPr lang="en-ZA"/>
        </a:p>
      </dgm:t>
    </dgm:pt>
    <dgm:pt modelId="{8C159CD0-732D-42B7-87DE-4F349630CEE4}" type="sibTrans" cxnId="{B7607A5E-7F0E-4FC7-8B60-5983B892F75C}">
      <dgm:prSet/>
      <dgm:spPr/>
      <dgm:t>
        <a:bodyPr/>
        <a:lstStyle/>
        <a:p>
          <a:endParaRPr lang="en-ZA"/>
        </a:p>
      </dgm:t>
    </dgm:pt>
    <dgm:pt modelId="{83FCA5D0-04BB-4930-AB9F-EDD482282607}" type="pres">
      <dgm:prSet presAssocID="{F7D5EDFA-22C4-4DD8-ACB0-ECC4B7BD9BC0}" presName="Name0" presStyleCnt="0">
        <dgm:presLayoutVars>
          <dgm:dir/>
          <dgm:resizeHandles val="exact"/>
        </dgm:presLayoutVars>
      </dgm:prSet>
      <dgm:spPr/>
    </dgm:pt>
    <dgm:pt modelId="{A4246C51-F2BD-47EC-A689-144DE7A886DA}" type="pres">
      <dgm:prSet presAssocID="{EF300A3A-B44C-4316-A7F6-B8B5BEED54FB}" presName="Name5" presStyleLbl="vennNode1" presStyleIdx="0" presStyleCnt="4">
        <dgm:presLayoutVars>
          <dgm:bulletEnabled val="1"/>
        </dgm:presLayoutVars>
      </dgm:prSet>
      <dgm:spPr/>
    </dgm:pt>
    <dgm:pt modelId="{B7723BD1-533A-4D1F-A1F3-58473D72A679}" type="pres">
      <dgm:prSet presAssocID="{C0F01A5D-C8F3-45A0-AB52-CC7E6570E152}" presName="space" presStyleCnt="0"/>
      <dgm:spPr/>
    </dgm:pt>
    <dgm:pt modelId="{8D62BDB7-4584-4537-93A0-BCFA98136EE6}" type="pres">
      <dgm:prSet presAssocID="{3CAF00E6-2D65-41C8-8057-8C3B591523E2}" presName="Name5" presStyleLbl="vennNode1" presStyleIdx="1" presStyleCnt="4">
        <dgm:presLayoutVars>
          <dgm:bulletEnabled val="1"/>
        </dgm:presLayoutVars>
      </dgm:prSet>
      <dgm:spPr/>
    </dgm:pt>
    <dgm:pt modelId="{476D6FD2-0831-4E32-A1A1-FB92A5EE9FD2}" type="pres">
      <dgm:prSet presAssocID="{82392DD2-E026-4ECA-B8BA-51E386985D52}" presName="space" presStyleCnt="0"/>
      <dgm:spPr/>
    </dgm:pt>
    <dgm:pt modelId="{E3C96E50-BE4C-41C4-AC18-E4E44561ED5D}" type="pres">
      <dgm:prSet presAssocID="{116F7634-2D8E-4D86-B452-CBBC54DFC9A6}" presName="Name5" presStyleLbl="vennNode1" presStyleIdx="2" presStyleCnt="4">
        <dgm:presLayoutVars>
          <dgm:bulletEnabled val="1"/>
        </dgm:presLayoutVars>
      </dgm:prSet>
      <dgm:spPr/>
    </dgm:pt>
    <dgm:pt modelId="{E51E1FD7-CAD7-4925-B844-2A43201C7670}" type="pres">
      <dgm:prSet presAssocID="{F175DC42-B076-45AF-88D4-D6A3AC0A69BC}" presName="space" presStyleCnt="0"/>
      <dgm:spPr/>
    </dgm:pt>
    <dgm:pt modelId="{A2E7BB03-D843-435E-BC9F-1A938B629C21}" type="pres">
      <dgm:prSet presAssocID="{65A3F8FA-8473-4D7A-8EB8-5CD6AEC0A4AB}" presName="Name5" presStyleLbl="vennNode1" presStyleIdx="3" presStyleCnt="4">
        <dgm:presLayoutVars>
          <dgm:bulletEnabled val="1"/>
        </dgm:presLayoutVars>
      </dgm:prSet>
      <dgm:spPr/>
    </dgm:pt>
  </dgm:ptLst>
  <dgm:cxnLst>
    <dgm:cxn modelId="{BAFAF73B-EF54-4986-9877-A65E203ADF03}" srcId="{F7D5EDFA-22C4-4DD8-ACB0-ECC4B7BD9BC0}" destId="{3CAF00E6-2D65-41C8-8057-8C3B591523E2}" srcOrd="1" destOrd="0" parTransId="{FBD524A1-AFC5-4CF0-A00C-7FA9121C1C44}" sibTransId="{82392DD2-E026-4ECA-B8BA-51E386985D52}"/>
    <dgm:cxn modelId="{B7607A5E-7F0E-4FC7-8B60-5983B892F75C}" srcId="{F7D5EDFA-22C4-4DD8-ACB0-ECC4B7BD9BC0}" destId="{65A3F8FA-8473-4D7A-8EB8-5CD6AEC0A4AB}" srcOrd="3" destOrd="0" parTransId="{FD94686F-462E-46F4-AF03-DDC0E99E6195}" sibTransId="{8C159CD0-732D-42B7-87DE-4F349630CEE4}"/>
    <dgm:cxn modelId="{68FBCF48-C6C0-4029-B619-210204F4ADBC}" type="presOf" srcId="{F7D5EDFA-22C4-4DD8-ACB0-ECC4B7BD9BC0}" destId="{83FCA5D0-04BB-4930-AB9F-EDD482282607}" srcOrd="0" destOrd="0" presId="urn:microsoft.com/office/officeart/2005/8/layout/venn3"/>
    <dgm:cxn modelId="{2F007B5A-BEDC-4893-A5FC-82F6F8A9EB9F}" srcId="{F7D5EDFA-22C4-4DD8-ACB0-ECC4B7BD9BC0}" destId="{116F7634-2D8E-4D86-B452-CBBC54DFC9A6}" srcOrd="2" destOrd="0" parTransId="{E27F4CFD-ABA2-4520-8B00-E50CB5DE01DA}" sibTransId="{F175DC42-B076-45AF-88D4-D6A3AC0A69BC}"/>
    <dgm:cxn modelId="{81A56AA6-3D60-4586-B4F0-D1C6ACB453B6}" srcId="{F7D5EDFA-22C4-4DD8-ACB0-ECC4B7BD9BC0}" destId="{EF300A3A-B44C-4316-A7F6-B8B5BEED54FB}" srcOrd="0" destOrd="0" parTransId="{5893BFA0-9132-4F32-9A37-9B5629CE5AFB}" sibTransId="{C0F01A5D-C8F3-45A0-AB52-CC7E6570E152}"/>
    <dgm:cxn modelId="{D1054CB5-1D5D-4ACF-A5EF-4F30FD15BA2A}" type="presOf" srcId="{65A3F8FA-8473-4D7A-8EB8-5CD6AEC0A4AB}" destId="{A2E7BB03-D843-435E-BC9F-1A938B629C21}" srcOrd="0" destOrd="0" presId="urn:microsoft.com/office/officeart/2005/8/layout/venn3"/>
    <dgm:cxn modelId="{33752EC5-90BB-4E76-9EA5-A80692A64761}" type="presOf" srcId="{EF300A3A-B44C-4316-A7F6-B8B5BEED54FB}" destId="{A4246C51-F2BD-47EC-A689-144DE7A886DA}" srcOrd="0" destOrd="0" presId="urn:microsoft.com/office/officeart/2005/8/layout/venn3"/>
    <dgm:cxn modelId="{56313ECA-54F8-414A-9A75-C6E51A756758}" type="presOf" srcId="{3CAF00E6-2D65-41C8-8057-8C3B591523E2}" destId="{8D62BDB7-4584-4537-93A0-BCFA98136EE6}" srcOrd="0" destOrd="0" presId="urn:microsoft.com/office/officeart/2005/8/layout/venn3"/>
    <dgm:cxn modelId="{9E1582FF-5EA2-49FE-98E3-4A7BF9F2980E}" type="presOf" srcId="{116F7634-2D8E-4D86-B452-CBBC54DFC9A6}" destId="{E3C96E50-BE4C-41C4-AC18-E4E44561ED5D}" srcOrd="0" destOrd="0" presId="urn:microsoft.com/office/officeart/2005/8/layout/venn3"/>
    <dgm:cxn modelId="{5C8568D1-CA75-4216-B3B4-BFEE60F24A4A}" type="presParOf" srcId="{83FCA5D0-04BB-4930-AB9F-EDD482282607}" destId="{A4246C51-F2BD-47EC-A689-144DE7A886DA}" srcOrd="0" destOrd="0" presId="urn:microsoft.com/office/officeart/2005/8/layout/venn3"/>
    <dgm:cxn modelId="{3277B81B-C896-449A-9B8F-50B65D970724}" type="presParOf" srcId="{83FCA5D0-04BB-4930-AB9F-EDD482282607}" destId="{B7723BD1-533A-4D1F-A1F3-58473D72A679}" srcOrd="1" destOrd="0" presId="urn:microsoft.com/office/officeart/2005/8/layout/venn3"/>
    <dgm:cxn modelId="{8D3EB931-B394-478E-83E3-A9A19B66E57A}" type="presParOf" srcId="{83FCA5D0-04BB-4930-AB9F-EDD482282607}" destId="{8D62BDB7-4584-4537-93A0-BCFA98136EE6}" srcOrd="2" destOrd="0" presId="urn:microsoft.com/office/officeart/2005/8/layout/venn3"/>
    <dgm:cxn modelId="{D871EF26-3CD7-4EB5-8883-30A77543B3C4}" type="presParOf" srcId="{83FCA5D0-04BB-4930-AB9F-EDD482282607}" destId="{476D6FD2-0831-4E32-A1A1-FB92A5EE9FD2}" srcOrd="3" destOrd="0" presId="urn:microsoft.com/office/officeart/2005/8/layout/venn3"/>
    <dgm:cxn modelId="{73D08D16-3275-494C-86EA-8997AA280AC0}" type="presParOf" srcId="{83FCA5D0-04BB-4930-AB9F-EDD482282607}" destId="{E3C96E50-BE4C-41C4-AC18-E4E44561ED5D}" srcOrd="4" destOrd="0" presId="urn:microsoft.com/office/officeart/2005/8/layout/venn3"/>
    <dgm:cxn modelId="{64FAA7B6-8FA4-441D-B967-48617466AE44}" type="presParOf" srcId="{83FCA5D0-04BB-4930-AB9F-EDD482282607}" destId="{E51E1FD7-CAD7-4925-B844-2A43201C7670}" srcOrd="5" destOrd="0" presId="urn:microsoft.com/office/officeart/2005/8/layout/venn3"/>
    <dgm:cxn modelId="{B0E5FDDC-50AB-4E49-8839-AEB26F1B5044}" type="presParOf" srcId="{83FCA5D0-04BB-4930-AB9F-EDD482282607}" destId="{A2E7BB03-D843-435E-BC9F-1A938B629C21}"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BE44C-4067-4C6E-A05A-B9AD00BF771C}"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5E39E50-BC1A-449F-82D6-65E519E7F787}">
      <dgm:prSet phldrT="[Text]" custT="1"/>
      <dgm:spPr/>
      <dgm:t>
        <a:bodyPr/>
        <a:lstStyle/>
        <a:p>
          <a:r>
            <a:rPr lang="el-GR" sz="2400" dirty="0">
              <a:effectLst>
                <a:outerShdw blurRad="38100" dist="38100" dir="2700000" algn="tl">
                  <a:srgbClr val="000000">
                    <a:alpha val="43137"/>
                  </a:srgbClr>
                </a:outerShdw>
              </a:effectLst>
            </a:rPr>
            <a:t>Διατήρηση του  κοινού</a:t>
          </a:r>
          <a:endParaRPr lang="en-ZA" sz="2400" dirty="0">
            <a:effectLst>
              <a:outerShdw blurRad="38100" dist="38100" dir="2700000" algn="tl">
                <a:srgbClr val="000000">
                  <a:alpha val="43137"/>
                </a:srgbClr>
              </a:outerShdw>
            </a:effectLst>
          </a:endParaRPr>
        </a:p>
      </dgm:t>
    </dgm:pt>
    <dgm:pt modelId="{27ADB720-0576-4AC6-93B2-1B6AB7410142}" type="parTrans" cxnId="{FD867AD3-21F2-4806-8657-82E69B8FEC04}">
      <dgm:prSet/>
      <dgm:spPr/>
      <dgm:t>
        <a:bodyPr/>
        <a:lstStyle/>
        <a:p>
          <a:endParaRPr lang="en-ZA"/>
        </a:p>
      </dgm:t>
    </dgm:pt>
    <dgm:pt modelId="{08C7E926-A81D-4191-95A3-C97BCF6B2ED8}" type="sibTrans" cxnId="{FD867AD3-21F2-4806-8657-82E69B8FEC04}">
      <dgm:prSet/>
      <dgm:spPr/>
      <dgm:t>
        <a:bodyPr/>
        <a:lstStyle/>
        <a:p>
          <a:endParaRPr lang="en-ZA"/>
        </a:p>
      </dgm:t>
    </dgm:pt>
    <dgm:pt modelId="{3D0BA79F-49F1-41A3-AEFF-FC8209B26A76}">
      <dgm:prSet custT="1"/>
      <dgm:spPr/>
      <dgm:t>
        <a:bodyPr/>
        <a:lstStyle/>
        <a:p>
          <a:r>
            <a:rPr lang="el-GR" sz="2400" dirty="0">
              <a:effectLst>
                <a:outerShdw blurRad="38100" dist="38100" dir="2700000" algn="tl">
                  <a:srgbClr val="000000">
                    <a:alpha val="43137"/>
                  </a:srgbClr>
                </a:outerShdw>
              </a:effectLst>
            </a:rPr>
            <a:t>Μείωση του φόρτου εργασίας</a:t>
          </a:r>
          <a:endParaRPr lang="en-ZA" sz="2400" dirty="0">
            <a:effectLst>
              <a:outerShdw blurRad="38100" dist="38100" dir="2700000" algn="tl">
                <a:srgbClr val="000000">
                  <a:alpha val="43137"/>
                </a:srgbClr>
              </a:outerShdw>
            </a:effectLst>
          </a:endParaRPr>
        </a:p>
      </dgm:t>
    </dgm:pt>
    <dgm:pt modelId="{A10F2D68-A87E-4F19-86B4-5056D2437A26}" type="parTrans" cxnId="{9B92D003-1188-4037-BD0F-3D1D175D815D}">
      <dgm:prSet/>
      <dgm:spPr/>
      <dgm:t>
        <a:bodyPr/>
        <a:lstStyle/>
        <a:p>
          <a:endParaRPr lang="en-ZA"/>
        </a:p>
      </dgm:t>
    </dgm:pt>
    <dgm:pt modelId="{C5565268-8293-4156-8826-D8AD0CD26EB5}" type="sibTrans" cxnId="{9B92D003-1188-4037-BD0F-3D1D175D815D}">
      <dgm:prSet/>
      <dgm:spPr/>
      <dgm:t>
        <a:bodyPr/>
        <a:lstStyle/>
        <a:p>
          <a:endParaRPr lang="en-ZA"/>
        </a:p>
      </dgm:t>
    </dgm:pt>
    <dgm:pt modelId="{E2578DA7-E29D-4346-95E8-E70C0AF328BD}">
      <dgm:prSet custT="1"/>
      <dgm:spPr/>
      <dgm:t>
        <a:bodyPr/>
        <a:lstStyle/>
        <a:p>
          <a:r>
            <a:rPr lang="el-GR" sz="2400" dirty="0">
              <a:effectLst>
                <a:outerShdw blurRad="38100" dist="38100" dir="2700000" algn="tl">
                  <a:srgbClr val="000000">
                    <a:alpha val="43137"/>
                  </a:srgbClr>
                </a:outerShdw>
              </a:effectLst>
            </a:rPr>
            <a:t>Αύξηση των εισφορών</a:t>
          </a:r>
          <a:endParaRPr lang="en-ZA" sz="2400" dirty="0">
            <a:effectLst>
              <a:outerShdw blurRad="38100" dist="38100" dir="2700000" algn="tl">
                <a:srgbClr val="000000">
                  <a:alpha val="43137"/>
                </a:srgbClr>
              </a:outerShdw>
            </a:effectLst>
          </a:endParaRPr>
        </a:p>
      </dgm:t>
    </dgm:pt>
    <dgm:pt modelId="{1DC1C557-55B1-4C0E-80F6-0F8716D80CD7}" type="parTrans" cxnId="{31A4CD3A-052F-4607-9788-BEFDEC67C310}">
      <dgm:prSet/>
      <dgm:spPr/>
      <dgm:t>
        <a:bodyPr/>
        <a:lstStyle/>
        <a:p>
          <a:endParaRPr lang="en-ZA"/>
        </a:p>
      </dgm:t>
    </dgm:pt>
    <dgm:pt modelId="{0B9FDBC3-1054-44DC-87F0-7AE56388741C}" type="sibTrans" cxnId="{31A4CD3A-052F-4607-9788-BEFDEC67C310}">
      <dgm:prSet/>
      <dgm:spPr/>
      <dgm:t>
        <a:bodyPr/>
        <a:lstStyle/>
        <a:p>
          <a:endParaRPr lang="en-ZA"/>
        </a:p>
      </dgm:t>
    </dgm:pt>
    <dgm:pt modelId="{122C7A22-B961-48C0-B0BD-AE88F9F564DE}">
      <dgm:prSet custT="1"/>
      <dgm:spPr/>
      <dgm:t>
        <a:bodyPr/>
        <a:lstStyle/>
        <a:p>
          <a:r>
            <a:rPr lang="el-GR" sz="2400" dirty="0">
              <a:effectLst>
                <a:outerShdw blurRad="38100" dist="38100" dir="2700000" algn="tl">
                  <a:srgbClr val="000000">
                    <a:alpha val="43137"/>
                  </a:srgbClr>
                </a:outerShdw>
              </a:effectLst>
            </a:rPr>
            <a:t>Ενίσχυση της προσαρμοστικότητας</a:t>
          </a:r>
          <a:endParaRPr lang="en-ZA" sz="2400" dirty="0">
            <a:effectLst>
              <a:outerShdw blurRad="38100" dist="38100" dir="2700000" algn="tl">
                <a:srgbClr val="000000">
                  <a:alpha val="43137"/>
                </a:srgbClr>
              </a:outerShdw>
            </a:effectLst>
          </a:endParaRPr>
        </a:p>
      </dgm:t>
    </dgm:pt>
    <dgm:pt modelId="{14DEA2FC-763E-4824-94A6-34CB8EEC0FC2}" type="parTrans" cxnId="{E62778D9-91D6-4EBC-AE5C-8529FDB8E9FC}">
      <dgm:prSet/>
      <dgm:spPr/>
      <dgm:t>
        <a:bodyPr/>
        <a:lstStyle/>
        <a:p>
          <a:endParaRPr lang="en-ZA"/>
        </a:p>
      </dgm:t>
    </dgm:pt>
    <dgm:pt modelId="{3F30911B-CEC8-4F98-ABEA-3C3283BBBC35}" type="sibTrans" cxnId="{E62778D9-91D6-4EBC-AE5C-8529FDB8E9FC}">
      <dgm:prSet/>
      <dgm:spPr/>
      <dgm:t>
        <a:bodyPr/>
        <a:lstStyle/>
        <a:p>
          <a:endParaRPr lang="en-ZA"/>
        </a:p>
      </dgm:t>
    </dgm:pt>
    <dgm:pt modelId="{A4CEC2F9-D5F7-4DE5-B55B-ADA4E69EEDD3}" type="pres">
      <dgm:prSet presAssocID="{82CBE44C-4067-4C6E-A05A-B9AD00BF771C}" presName="diagram" presStyleCnt="0">
        <dgm:presLayoutVars>
          <dgm:dir/>
          <dgm:resizeHandles val="exact"/>
        </dgm:presLayoutVars>
      </dgm:prSet>
      <dgm:spPr/>
    </dgm:pt>
    <dgm:pt modelId="{6059C0AA-521E-4F4D-9824-E3243D534222}" type="pres">
      <dgm:prSet presAssocID="{85E39E50-BC1A-449F-82D6-65E519E7F787}" presName="node" presStyleLbl="node1" presStyleIdx="0" presStyleCnt="4">
        <dgm:presLayoutVars>
          <dgm:bulletEnabled val="1"/>
        </dgm:presLayoutVars>
      </dgm:prSet>
      <dgm:spPr/>
    </dgm:pt>
    <dgm:pt modelId="{15E966D4-CB65-4A14-BE1D-00602A7969BB}" type="pres">
      <dgm:prSet presAssocID="{08C7E926-A81D-4191-95A3-C97BCF6B2ED8}" presName="sibTrans" presStyleCnt="0"/>
      <dgm:spPr/>
    </dgm:pt>
    <dgm:pt modelId="{E6A2AF48-ED3A-4771-9798-67FEB4513485}" type="pres">
      <dgm:prSet presAssocID="{3D0BA79F-49F1-41A3-AEFF-FC8209B26A76}" presName="node" presStyleLbl="node1" presStyleIdx="1" presStyleCnt="4">
        <dgm:presLayoutVars>
          <dgm:bulletEnabled val="1"/>
        </dgm:presLayoutVars>
      </dgm:prSet>
      <dgm:spPr/>
    </dgm:pt>
    <dgm:pt modelId="{4D896099-4047-42CD-9026-3FCCE8A2C88D}" type="pres">
      <dgm:prSet presAssocID="{C5565268-8293-4156-8826-D8AD0CD26EB5}" presName="sibTrans" presStyleCnt="0"/>
      <dgm:spPr/>
    </dgm:pt>
    <dgm:pt modelId="{B704CA32-7526-40DD-8867-F19CF536ABA8}" type="pres">
      <dgm:prSet presAssocID="{E2578DA7-E29D-4346-95E8-E70C0AF328BD}" presName="node" presStyleLbl="node1" presStyleIdx="2" presStyleCnt="4">
        <dgm:presLayoutVars>
          <dgm:bulletEnabled val="1"/>
        </dgm:presLayoutVars>
      </dgm:prSet>
      <dgm:spPr/>
    </dgm:pt>
    <dgm:pt modelId="{423C31BA-001A-42CA-8B7A-4512655DA094}" type="pres">
      <dgm:prSet presAssocID="{0B9FDBC3-1054-44DC-87F0-7AE56388741C}" presName="sibTrans" presStyleCnt="0"/>
      <dgm:spPr/>
    </dgm:pt>
    <dgm:pt modelId="{513004BD-6634-453D-B12A-B17405400E25}" type="pres">
      <dgm:prSet presAssocID="{122C7A22-B961-48C0-B0BD-AE88F9F564DE}" presName="node" presStyleLbl="node1" presStyleIdx="3" presStyleCnt="4" custScaleX="133197">
        <dgm:presLayoutVars>
          <dgm:bulletEnabled val="1"/>
        </dgm:presLayoutVars>
      </dgm:prSet>
      <dgm:spPr/>
    </dgm:pt>
  </dgm:ptLst>
  <dgm:cxnLst>
    <dgm:cxn modelId="{9B92D003-1188-4037-BD0F-3D1D175D815D}" srcId="{82CBE44C-4067-4C6E-A05A-B9AD00BF771C}" destId="{3D0BA79F-49F1-41A3-AEFF-FC8209B26A76}" srcOrd="1" destOrd="0" parTransId="{A10F2D68-A87E-4F19-86B4-5056D2437A26}" sibTransId="{C5565268-8293-4156-8826-D8AD0CD26EB5}"/>
    <dgm:cxn modelId="{7C02CA18-F292-4373-98C0-EA994C6E5703}" type="presOf" srcId="{85E39E50-BC1A-449F-82D6-65E519E7F787}" destId="{6059C0AA-521E-4F4D-9824-E3243D534222}" srcOrd="0" destOrd="0" presId="urn:microsoft.com/office/officeart/2005/8/layout/default"/>
    <dgm:cxn modelId="{31A4CD3A-052F-4607-9788-BEFDEC67C310}" srcId="{82CBE44C-4067-4C6E-A05A-B9AD00BF771C}" destId="{E2578DA7-E29D-4346-95E8-E70C0AF328BD}" srcOrd="2" destOrd="0" parTransId="{1DC1C557-55B1-4C0E-80F6-0F8716D80CD7}" sibTransId="{0B9FDBC3-1054-44DC-87F0-7AE56388741C}"/>
    <dgm:cxn modelId="{022EDE3E-805C-4985-88A5-CEBC198A873D}" type="presOf" srcId="{3D0BA79F-49F1-41A3-AEFF-FC8209B26A76}" destId="{E6A2AF48-ED3A-4771-9798-67FEB4513485}" srcOrd="0" destOrd="0" presId="urn:microsoft.com/office/officeart/2005/8/layout/default"/>
    <dgm:cxn modelId="{237D3C64-4A47-4977-930D-88B0586C6A8A}" type="presOf" srcId="{E2578DA7-E29D-4346-95E8-E70C0AF328BD}" destId="{B704CA32-7526-40DD-8867-F19CF536ABA8}" srcOrd="0" destOrd="0" presId="urn:microsoft.com/office/officeart/2005/8/layout/default"/>
    <dgm:cxn modelId="{946A3D44-8F00-45DA-89B8-63EB264E13CC}" type="presOf" srcId="{122C7A22-B961-48C0-B0BD-AE88F9F564DE}" destId="{513004BD-6634-453D-B12A-B17405400E25}" srcOrd="0" destOrd="0" presId="urn:microsoft.com/office/officeart/2005/8/layout/default"/>
    <dgm:cxn modelId="{FD867AD3-21F2-4806-8657-82E69B8FEC04}" srcId="{82CBE44C-4067-4C6E-A05A-B9AD00BF771C}" destId="{85E39E50-BC1A-449F-82D6-65E519E7F787}" srcOrd="0" destOrd="0" parTransId="{27ADB720-0576-4AC6-93B2-1B6AB7410142}" sibTransId="{08C7E926-A81D-4191-95A3-C97BCF6B2ED8}"/>
    <dgm:cxn modelId="{E62778D9-91D6-4EBC-AE5C-8529FDB8E9FC}" srcId="{82CBE44C-4067-4C6E-A05A-B9AD00BF771C}" destId="{122C7A22-B961-48C0-B0BD-AE88F9F564DE}" srcOrd="3" destOrd="0" parTransId="{14DEA2FC-763E-4824-94A6-34CB8EEC0FC2}" sibTransId="{3F30911B-CEC8-4F98-ABEA-3C3283BBBC35}"/>
    <dgm:cxn modelId="{67E158FF-1145-49AE-BE73-458A75BCCCF9}" type="presOf" srcId="{82CBE44C-4067-4C6E-A05A-B9AD00BF771C}" destId="{A4CEC2F9-D5F7-4DE5-B55B-ADA4E69EEDD3}" srcOrd="0" destOrd="0" presId="urn:microsoft.com/office/officeart/2005/8/layout/default"/>
    <dgm:cxn modelId="{7366E7D4-2BEC-4A4D-B9F1-4FDF8C3FE279}" type="presParOf" srcId="{A4CEC2F9-D5F7-4DE5-B55B-ADA4E69EEDD3}" destId="{6059C0AA-521E-4F4D-9824-E3243D534222}" srcOrd="0" destOrd="0" presId="urn:microsoft.com/office/officeart/2005/8/layout/default"/>
    <dgm:cxn modelId="{B8CA5802-DDE4-4494-82AA-D1EE0ECAA0C2}" type="presParOf" srcId="{A4CEC2F9-D5F7-4DE5-B55B-ADA4E69EEDD3}" destId="{15E966D4-CB65-4A14-BE1D-00602A7969BB}" srcOrd="1" destOrd="0" presId="urn:microsoft.com/office/officeart/2005/8/layout/default"/>
    <dgm:cxn modelId="{26C6D8D7-2DB1-4DE4-83E7-E0BCAD65C1E9}" type="presParOf" srcId="{A4CEC2F9-D5F7-4DE5-B55B-ADA4E69EEDD3}" destId="{E6A2AF48-ED3A-4771-9798-67FEB4513485}" srcOrd="2" destOrd="0" presId="urn:microsoft.com/office/officeart/2005/8/layout/default"/>
    <dgm:cxn modelId="{C72E7DC7-4B7B-448E-8A78-468E2D26202E}" type="presParOf" srcId="{A4CEC2F9-D5F7-4DE5-B55B-ADA4E69EEDD3}" destId="{4D896099-4047-42CD-9026-3FCCE8A2C88D}" srcOrd="3" destOrd="0" presId="urn:microsoft.com/office/officeart/2005/8/layout/default"/>
    <dgm:cxn modelId="{6DB77BA4-DB7B-44B7-B8A8-B03CFA3BD2CB}" type="presParOf" srcId="{A4CEC2F9-D5F7-4DE5-B55B-ADA4E69EEDD3}" destId="{B704CA32-7526-40DD-8867-F19CF536ABA8}" srcOrd="4" destOrd="0" presId="urn:microsoft.com/office/officeart/2005/8/layout/default"/>
    <dgm:cxn modelId="{FFA86F55-EC89-491E-9254-A0F2CD086064}" type="presParOf" srcId="{A4CEC2F9-D5F7-4DE5-B55B-ADA4E69EEDD3}" destId="{423C31BA-001A-42CA-8B7A-4512655DA094}" srcOrd="5" destOrd="0" presId="urn:microsoft.com/office/officeart/2005/8/layout/default"/>
    <dgm:cxn modelId="{D7A9B85F-0822-4A41-AA2A-C7BA191F28ED}" type="presParOf" srcId="{A4CEC2F9-D5F7-4DE5-B55B-ADA4E69EEDD3}" destId="{513004BD-6634-453D-B12A-B17405400E25}"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E8AE93-7551-4F93-89D9-FA34CF7D984E}"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CF178FC-DE1D-4AAF-AFC2-5750C9777B91}">
      <dgm:prSet phldrT="[Text]" custT="1"/>
      <dgm:spPr/>
      <dgm:t>
        <a:bodyPr/>
        <a:lstStyle/>
        <a:p>
          <a:pPr>
            <a:buClrTx/>
            <a:buSzTx/>
            <a:buFont typeface="Arial" panose="020B0604020202020204" pitchFamily="34" charset="0"/>
            <a:buChar char="•"/>
          </a:pPr>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Classy</a:t>
          </a:r>
          <a:endParaRPr lang="en-ZA" sz="2400" dirty="0">
            <a:effectLst>
              <a:outerShdw blurRad="38100" dist="38100" dir="2700000" algn="tl">
                <a:srgbClr val="000000">
                  <a:alpha val="43137"/>
                </a:srgbClr>
              </a:outerShdw>
            </a:effectLst>
          </a:endParaRPr>
        </a:p>
      </dgm:t>
    </dgm:pt>
    <dgm:pt modelId="{F20A05C5-2E63-46D2-B04A-4FEB3B97C0FB}" type="parTrans" cxnId="{831EA555-67EC-4214-943D-402A00ADCA4F}">
      <dgm:prSet/>
      <dgm:spPr/>
      <dgm:t>
        <a:bodyPr/>
        <a:lstStyle/>
        <a:p>
          <a:endParaRPr lang="en-ZA"/>
        </a:p>
      </dgm:t>
    </dgm:pt>
    <dgm:pt modelId="{8EEFD4FB-8C02-4651-A610-859C22EA8862}" type="sibTrans" cxnId="{831EA555-67EC-4214-943D-402A00ADCA4F}">
      <dgm:prSet/>
      <dgm:spPr/>
      <dgm:t>
        <a:bodyPr/>
        <a:lstStyle/>
        <a:p>
          <a:endParaRPr lang="en-ZA"/>
        </a:p>
      </dgm:t>
    </dgm:pt>
    <dgm:pt modelId="{3E112117-798F-4526-BF33-25EFFAE7E8B2}">
      <dgm:prSet custT="1"/>
      <dgm:spPr/>
      <dgm:t>
        <a:bodyPr/>
        <a:lstStyle/>
        <a:p>
          <a:r>
            <a:rPr kumimoji="0" lang="en-GB" sz="2400" b="0" i="0" u="sng"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First Giving</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12B32DA0-16E4-4F61-9F4D-87F60F776ED5}" type="parTrans" cxnId="{748A9AC4-DEC6-4C0C-8A45-89B57ECB1C4A}">
      <dgm:prSet/>
      <dgm:spPr/>
      <dgm:t>
        <a:bodyPr/>
        <a:lstStyle/>
        <a:p>
          <a:endParaRPr lang="en-ZA"/>
        </a:p>
      </dgm:t>
    </dgm:pt>
    <dgm:pt modelId="{103151E9-775F-4376-986B-1983ABC77EA8}" type="sibTrans" cxnId="{748A9AC4-DEC6-4C0C-8A45-89B57ECB1C4A}">
      <dgm:prSet/>
      <dgm:spPr/>
      <dgm:t>
        <a:bodyPr/>
        <a:lstStyle/>
        <a:p>
          <a:endParaRPr lang="en-ZA"/>
        </a:p>
      </dgm:t>
    </dgm:pt>
    <dgm:pt modelId="{D4834567-78C8-4C93-84F1-52804A1C9A44}">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Mobile Cause</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E1E63624-DF28-402C-9C19-4A662689BE50}" type="parTrans" cxnId="{8038AD43-39DF-4AA9-8949-E7CED4DF1FC2}">
      <dgm:prSet/>
      <dgm:spPr/>
      <dgm:t>
        <a:bodyPr/>
        <a:lstStyle/>
        <a:p>
          <a:endParaRPr lang="en-ZA"/>
        </a:p>
      </dgm:t>
    </dgm:pt>
    <dgm:pt modelId="{63EBB26B-6578-4126-81D1-8E0F68B835F8}" type="sibTrans" cxnId="{8038AD43-39DF-4AA9-8949-E7CED4DF1FC2}">
      <dgm:prSet/>
      <dgm:spPr/>
      <dgm:t>
        <a:bodyPr/>
        <a:lstStyle/>
        <a:p>
          <a:endParaRPr lang="en-ZA"/>
        </a:p>
      </dgm:t>
    </dgm:pt>
    <dgm:pt modelId="{AEAB3FF4-1955-4703-B01D-1EDC66AF5200}">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Qgiv</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5B7F9AC9-D608-4CB0-990D-993CA404E327}" type="parTrans" cxnId="{671B5D18-B754-4533-95D6-B674649F943C}">
      <dgm:prSet/>
      <dgm:spPr/>
      <dgm:t>
        <a:bodyPr/>
        <a:lstStyle/>
        <a:p>
          <a:endParaRPr lang="en-ZA"/>
        </a:p>
      </dgm:t>
    </dgm:pt>
    <dgm:pt modelId="{0EC49437-81DE-43E4-97DA-275393309649}" type="sibTrans" cxnId="{671B5D18-B754-4533-95D6-B674649F943C}">
      <dgm:prSet/>
      <dgm:spPr/>
      <dgm:t>
        <a:bodyPr/>
        <a:lstStyle/>
        <a:p>
          <a:endParaRPr lang="en-ZA"/>
        </a:p>
      </dgm:t>
    </dgm:pt>
    <dgm:pt modelId="{4AC5DB9B-3461-4A06-95DA-E9BB16D5DDFE}">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Crowdrise</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1E8246EB-028E-4599-83F8-C024234181B4}" type="parTrans" cxnId="{CFECB72F-D715-490D-8D56-464A2325871E}">
      <dgm:prSet/>
      <dgm:spPr/>
      <dgm:t>
        <a:bodyPr/>
        <a:lstStyle/>
        <a:p>
          <a:endParaRPr lang="en-ZA"/>
        </a:p>
      </dgm:t>
    </dgm:pt>
    <dgm:pt modelId="{BB94F9BE-DC35-4998-8468-584BE344AF6F}" type="sibTrans" cxnId="{CFECB72F-D715-490D-8D56-464A2325871E}">
      <dgm:prSet/>
      <dgm:spPr/>
      <dgm:t>
        <a:bodyPr/>
        <a:lstStyle/>
        <a:p>
          <a:endParaRPr lang="en-ZA"/>
        </a:p>
      </dgm:t>
    </dgm:pt>
    <dgm:pt modelId="{D20AF864-CC12-416D-9825-9919E69E2EAC}">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CauseVox</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C032AB0-3DDC-4640-BBA5-DDE043F09BFE}" type="parTrans" cxnId="{6D58BD82-3C2C-4829-80E5-0200EFF16920}">
      <dgm:prSet/>
      <dgm:spPr/>
      <dgm:t>
        <a:bodyPr/>
        <a:lstStyle/>
        <a:p>
          <a:endParaRPr lang="en-ZA"/>
        </a:p>
      </dgm:t>
    </dgm:pt>
    <dgm:pt modelId="{2AEFCBA2-7219-471B-A678-E9C3D806C36B}" type="sibTrans" cxnId="{6D58BD82-3C2C-4829-80E5-0200EFF16920}">
      <dgm:prSet/>
      <dgm:spPr/>
      <dgm:t>
        <a:bodyPr/>
        <a:lstStyle/>
        <a:p>
          <a:endParaRPr lang="en-ZA"/>
        </a:p>
      </dgm:t>
    </dgm:pt>
    <dgm:pt modelId="{42AFF54E-A964-4C0F-8712-CD2C515EC505}" type="pres">
      <dgm:prSet presAssocID="{B6E8AE93-7551-4F93-89D9-FA34CF7D984E}" presName="diagram" presStyleCnt="0">
        <dgm:presLayoutVars>
          <dgm:dir/>
          <dgm:resizeHandles val="exact"/>
        </dgm:presLayoutVars>
      </dgm:prSet>
      <dgm:spPr/>
    </dgm:pt>
    <dgm:pt modelId="{41B46A44-115A-45C1-84B9-966FB117F780}" type="pres">
      <dgm:prSet presAssocID="{DCF178FC-DE1D-4AAF-AFC2-5750C9777B91}" presName="node" presStyleLbl="node1" presStyleIdx="0" presStyleCnt="6">
        <dgm:presLayoutVars>
          <dgm:bulletEnabled val="1"/>
        </dgm:presLayoutVars>
      </dgm:prSet>
      <dgm:spPr/>
    </dgm:pt>
    <dgm:pt modelId="{12DBCB7E-5D5F-4095-8C84-B474B28B9B2E}" type="pres">
      <dgm:prSet presAssocID="{8EEFD4FB-8C02-4651-A610-859C22EA8862}" presName="sibTrans" presStyleCnt="0"/>
      <dgm:spPr/>
    </dgm:pt>
    <dgm:pt modelId="{0358AE2C-E118-43B0-A535-19D35BA2C5CA}" type="pres">
      <dgm:prSet presAssocID="{3E112117-798F-4526-BF33-25EFFAE7E8B2}" presName="node" presStyleLbl="node1" presStyleIdx="1" presStyleCnt="6">
        <dgm:presLayoutVars>
          <dgm:bulletEnabled val="1"/>
        </dgm:presLayoutVars>
      </dgm:prSet>
      <dgm:spPr/>
    </dgm:pt>
    <dgm:pt modelId="{1DEF5185-9C55-4DF3-9A33-62B505C83B38}" type="pres">
      <dgm:prSet presAssocID="{103151E9-775F-4376-986B-1983ABC77EA8}" presName="sibTrans" presStyleCnt="0"/>
      <dgm:spPr/>
    </dgm:pt>
    <dgm:pt modelId="{A6CB702D-3F7A-48CA-926A-0B2904E47F38}" type="pres">
      <dgm:prSet presAssocID="{D4834567-78C8-4C93-84F1-52804A1C9A44}" presName="node" presStyleLbl="node1" presStyleIdx="2" presStyleCnt="6">
        <dgm:presLayoutVars>
          <dgm:bulletEnabled val="1"/>
        </dgm:presLayoutVars>
      </dgm:prSet>
      <dgm:spPr/>
    </dgm:pt>
    <dgm:pt modelId="{2FCE83AF-1CE3-492D-83F0-A234BAC0F05D}" type="pres">
      <dgm:prSet presAssocID="{63EBB26B-6578-4126-81D1-8E0F68B835F8}" presName="sibTrans" presStyleCnt="0"/>
      <dgm:spPr/>
    </dgm:pt>
    <dgm:pt modelId="{36542EBD-8805-47D7-89FB-27AC1DCDB76C}" type="pres">
      <dgm:prSet presAssocID="{AEAB3FF4-1955-4703-B01D-1EDC66AF5200}" presName="node" presStyleLbl="node1" presStyleIdx="3" presStyleCnt="6">
        <dgm:presLayoutVars>
          <dgm:bulletEnabled val="1"/>
        </dgm:presLayoutVars>
      </dgm:prSet>
      <dgm:spPr/>
    </dgm:pt>
    <dgm:pt modelId="{1E62E777-AAE3-4AF0-9081-C85C4C5E473C}" type="pres">
      <dgm:prSet presAssocID="{0EC49437-81DE-43E4-97DA-275393309649}" presName="sibTrans" presStyleCnt="0"/>
      <dgm:spPr/>
    </dgm:pt>
    <dgm:pt modelId="{B22C46C9-54C6-4720-9822-1C0CBBD13DF3}" type="pres">
      <dgm:prSet presAssocID="{4AC5DB9B-3461-4A06-95DA-E9BB16D5DDFE}" presName="node" presStyleLbl="node1" presStyleIdx="4" presStyleCnt="6">
        <dgm:presLayoutVars>
          <dgm:bulletEnabled val="1"/>
        </dgm:presLayoutVars>
      </dgm:prSet>
      <dgm:spPr/>
    </dgm:pt>
    <dgm:pt modelId="{9DFBE5CD-B376-4C88-B584-C78D1D41D653}" type="pres">
      <dgm:prSet presAssocID="{BB94F9BE-DC35-4998-8468-584BE344AF6F}" presName="sibTrans" presStyleCnt="0"/>
      <dgm:spPr/>
    </dgm:pt>
    <dgm:pt modelId="{C6EAA20B-5FBF-4689-B72B-71CCB75B4F1F}" type="pres">
      <dgm:prSet presAssocID="{D20AF864-CC12-416D-9825-9919E69E2EAC}" presName="node" presStyleLbl="node1" presStyleIdx="5" presStyleCnt="6">
        <dgm:presLayoutVars>
          <dgm:bulletEnabled val="1"/>
        </dgm:presLayoutVars>
      </dgm:prSet>
      <dgm:spPr/>
    </dgm:pt>
  </dgm:ptLst>
  <dgm:cxnLst>
    <dgm:cxn modelId="{671B5D18-B754-4533-95D6-B674649F943C}" srcId="{B6E8AE93-7551-4F93-89D9-FA34CF7D984E}" destId="{AEAB3FF4-1955-4703-B01D-1EDC66AF5200}" srcOrd="3" destOrd="0" parTransId="{5B7F9AC9-D608-4CB0-990D-993CA404E327}" sibTransId="{0EC49437-81DE-43E4-97DA-275393309649}"/>
    <dgm:cxn modelId="{CFECB72F-D715-490D-8D56-464A2325871E}" srcId="{B6E8AE93-7551-4F93-89D9-FA34CF7D984E}" destId="{4AC5DB9B-3461-4A06-95DA-E9BB16D5DDFE}" srcOrd="4" destOrd="0" parTransId="{1E8246EB-028E-4599-83F8-C024234181B4}" sibTransId="{BB94F9BE-DC35-4998-8468-584BE344AF6F}"/>
    <dgm:cxn modelId="{8038AD43-39DF-4AA9-8949-E7CED4DF1FC2}" srcId="{B6E8AE93-7551-4F93-89D9-FA34CF7D984E}" destId="{D4834567-78C8-4C93-84F1-52804A1C9A44}" srcOrd="2" destOrd="0" parTransId="{E1E63624-DF28-402C-9C19-4A662689BE50}" sibTransId="{63EBB26B-6578-4126-81D1-8E0F68B835F8}"/>
    <dgm:cxn modelId="{72702A70-DAE8-4E3F-9AEE-895F305E1506}" type="presOf" srcId="{AEAB3FF4-1955-4703-B01D-1EDC66AF5200}" destId="{36542EBD-8805-47D7-89FB-27AC1DCDB76C}" srcOrd="0" destOrd="0" presId="urn:microsoft.com/office/officeart/2005/8/layout/default"/>
    <dgm:cxn modelId="{831EA555-67EC-4214-943D-402A00ADCA4F}" srcId="{B6E8AE93-7551-4F93-89D9-FA34CF7D984E}" destId="{DCF178FC-DE1D-4AAF-AFC2-5750C9777B91}" srcOrd="0" destOrd="0" parTransId="{F20A05C5-2E63-46D2-B04A-4FEB3B97C0FB}" sibTransId="{8EEFD4FB-8C02-4651-A610-859C22EA8862}"/>
    <dgm:cxn modelId="{6D58BD82-3C2C-4829-80E5-0200EFF16920}" srcId="{B6E8AE93-7551-4F93-89D9-FA34CF7D984E}" destId="{D20AF864-CC12-416D-9825-9919E69E2EAC}" srcOrd="5" destOrd="0" parTransId="{4C032AB0-3DDC-4640-BBA5-DDE043F09BFE}" sibTransId="{2AEFCBA2-7219-471B-A678-E9C3D806C36B}"/>
    <dgm:cxn modelId="{0010B783-A537-4553-8A71-73C192FB9476}" type="presOf" srcId="{DCF178FC-DE1D-4AAF-AFC2-5750C9777B91}" destId="{41B46A44-115A-45C1-84B9-966FB117F780}" srcOrd="0" destOrd="0" presId="urn:microsoft.com/office/officeart/2005/8/layout/default"/>
    <dgm:cxn modelId="{26B8F390-E2F4-4414-9588-DCC1C4A1A38C}" type="presOf" srcId="{4AC5DB9B-3461-4A06-95DA-E9BB16D5DDFE}" destId="{B22C46C9-54C6-4720-9822-1C0CBBD13DF3}" srcOrd="0" destOrd="0" presId="urn:microsoft.com/office/officeart/2005/8/layout/default"/>
    <dgm:cxn modelId="{6A7621A8-5ED6-4281-A346-60B04DAA1F06}" type="presOf" srcId="{D4834567-78C8-4C93-84F1-52804A1C9A44}" destId="{A6CB702D-3F7A-48CA-926A-0B2904E47F38}" srcOrd="0" destOrd="0" presId="urn:microsoft.com/office/officeart/2005/8/layout/default"/>
    <dgm:cxn modelId="{DE9C53BD-9CD5-417E-B659-1D0F338B16AF}" type="presOf" srcId="{D20AF864-CC12-416D-9825-9919E69E2EAC}" destId="{C6EAA20B-5FBF-4689-B72B-71CCB75B4F1F}" srcOrd="0" destOrd="0" presId="urn:microsoft.com/office/officeart/2005/8/layout/default"/>
    <dgm:cxn modelId="{748A9AC4-DEC6-4C0C-8A45-89B57ECB1C4A}" srcId="{B6E8AE93-7551-4F93-89D9-FA34CF7D984E}" destId="{3E112117-798F-4526-BF33-25EFFAE7E8B2}" srcOrd="1" destOrd="0" parTransId="{12B32DA0-16E4-4F61-9F4D-87F60F776ED5}" sibTransId="{103151E9-775F-4376-986B-1983ABC77EA8}"/>
    <dgm:cxn modelId="{566BAFF7-40FF-4A2F-A11E-9E9D41FCF1FC}" type="presOf" srcId="{3E112117-798F-4526-BF33-25EFFAE7E8B2}" destId="{0358AE2C-E118-43B0-A535-19D35BA2C5CA}" srcOrd="0" destOrd="0" presId="urn:microsoft.com/office/officeart/2005/8/layout/default"/>
    <dgm:cxn modelId="{71535BFB-FC5E-4691-A061-8330F7D94C23}" type="presOf" srcId="{B6E8AE93-7551-4F93-89D9-FA34CF7D984E}" destId="{42AFF54E-A964-4C0F-8712-CD2C515EC505}" srcOrd="0" destOrd="0" presId="urn:microsoft.com/office/officeart/2005/8/layout/default"/>
    <dgm:cxn modelId="{139CB68A-BB52-4491-AE5C-BE6131E27844}" type="presParOf" srcId="{42AFF54E-A964-4C0F-8712-CD2C515EC505}" destId="{41B46A44-115A-45C1-84B9-966FB117F780}" srcOrd="0" destOrd="0" presId="urn:microsoft.com/office/officeart/2005/8/layout/default"/>
    <dgm:cxn modelId="{B8868BB0-0A0E-4E81-8781-05235D604355}" type="presParOf" srcId="{42AFF54E-A964-4C0F-8712-CD2C515EC505}" destId="{12DBCB7E-5D5F-4095-8C84-B474B28B9B2E}" srcOrd="1" destOrd="0" presId="urn:microsoft.com/office/officeart/2005/8/layout/default"/>
    <dgm:cxn modelId="{D661A054-1B2D-42BB-9812-01F056DB656D}" type="presParOf" srcId="{42AFF54E-A964-4C0F-8712-CD2C515EC505}" destId="{0358AE2C-E118-43B0-A535-19D35BA2C5CA}" srcOrd="2" destOrd="0" presId="urn:microsoft.com/office/officeart/2005/8/layout/default"/>
    <dgm:cxn modelId="{3015A9D1-5A9D-4E5E-86F4-743B0FFDE8F0}" type="presParOf" srcId="{42AFF54E-A964-4C0F-8712-CD2C515EC505}" destId="{1DEF5185-9C55-4DF3-9A33-62B505C83B38}" srcOrd="3" destOrd="0" presId="urn:microsoft.com/office/officeart/2005/8/layout/default"/>
    <dgm:cxn modelId="{B8E88EFC-EB28-468C-B9EF-7D07AE579C57}" type="presParOf" srcId="{42AFF54E-A964-4C0F-8712-CD2C515EC505}" destId="{A6CB702D-3F7A-48CA-926A-0B2904E47F38}" srcOrd="4" destOrd="0" presId="urn:microsoft.com/office/officeart/2005/8/layout/default"/>
    <dgm:cxn modelId="{F2ACE617-8126-4F85-A956-53D90181DBEE}" type="presParOf" srcId="{42AFF54E-A964-4C0F-8712-CD2C515EC505}" destId="{2FCE83AF-1CE3-492D-83F0-A234BAC0F05D}" srcOrd="5" destOrd="0" presId="urn:microsoft.com/office/officeart/2005/8/layout/default"/>
    <dgm:cxn modelId="{D243C261-CCE2-4339-B896-617045EED5CE}" type="presParOf" srcId="{42AFF54E-A964-4C0F-8712-CD2C515EC505}" destId="{36542EBD-8805-47D7-89FB-27AC1DCDB76C}" srcOrd="6" destOrd="0" presId="urn:microsoft.com/office/officeart/2005/8/layout/default"/>
    <dgm:cxn modelId="{8D050234-5F9A-42EE-A78B-5A2004EAD686}" type="presParOf" srcId="{42AFF54E-A964-4C0F-8712-CD2C515EC505}" destId="{1E62E777-AAE3-4AF0-9081-C85C4C5E473C}" srcOrd="7" destOrd="0" presId="urn:microsoft.com/office/officeart/2005/8/layout/default"/>
    <dgm:cxn modelId="{7F8795A5-313D-40D9-8A72-693B4326233B}" type="presParOf" srcId="{42AFF54E-A964-4C0F-8712-CD2C515EC505}" destId="{B22C46C9-54C6-4720-9822-1C0CBBD13DF3}" srcOrd="8" destOrd="0" presId="urn:microsoft.com/office/officeart/2005/8/layout/default"/>
    <dgm:cxn modelId="{D8996972-AC7A-4A9A-A883-877577C80E53}" type="presParOf" srcId="{42AFF54E-A964-4C0F-8712-CD2C515EC505}" destId="{9DFBE5CD-B376-4C88-B584-C78D1D41D653}" srcOrd="9" destOrd="0" presId="urn:microsoft.com/office/officeart/2005/8/layout/default"/>
    <dgm:cxn modelId="{64ECACEF-6A65-4526-99F9-5B4E29385107}" type="presParOf" srcId="{42AFF54E-A964-4C0F-8712-CD2C515EC505}" destId="{C6EAA20B-5FBF-4689-B72B-71CCB75B4F1F}"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E8AE93-7551-4F93-89D9-FA34CF7D984E}"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20AF864-CC12-416D-9825-9919E69E2EAC}">
      <dgm:prSet custT="1"/>
      <dgm:spPr/>
      <dgm:t>
        <a:bodyPr/>
        <a:lstStyle/>
        <a:p>
          <a:r>
            <a:rPr kumimoji="0" lang="en-GB" sz="2400" b="0" i="0" u="sng"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Salsa Labs </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C032AB0-3DDC-4640-BBA5-DDE043F09BFE}" type="parTrans" cxnId="{6D58BD82-3C2C-4829-80E5-0200EFF16920}">
      <dgm:prSet/>
      <dgm:spPr/>
      <dgm:t>
        <a:bodyPr/>
        <a:lstStyle/>
        <a:p>
          <a:endParaRPr lang="en-ZA"/>
        </a:p>
      </dgm:t>
    </dgm:pt>
    <dgm:pt modelId="{2AEFCBA2-7219-471B-A678-E9C3D806C36B}" type="sibTrans" cxnId="{6D58BD82-3C2C-4829-80E5-0200EFF16920}">
      <dgm:prSet/>
      <dgm:spPr/>
      <dgm:t>
        <a:bodyPr/>
        <a:lstStyle/>
        <a:p>
          <a:endParaRPr lang="en-ZA"/>
        </a:p>
      </dgm:t>
    </dgm:pt>
    <dgm:pt modelId="{9CB2459C-D613-4230-8164-E06731726D56}">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Neon </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7BF0B995-5C2B-4E59-B39D-4DE47C947455}" type="parTrans" cxnId="{D1BE826A-E4FE-4129-ABB4-09DC62BE1880}">
      <dgm:prSet/>
      <dgm:spPr/>
      <dgm:t>
        <a:bodyPr/>
        <a:lstStyle/>
        <a:p>
          <a:endParaRPr lang="en-ZA"/>
        </a:p>
      </dgm:t>
    </dgm:pt>
    <dgm:pt modelId="{EFB4EAA8-2D2C-4D32-98CF-8CEEF784AAAF}" type="sibTrans" cxnId="{D1BE826A-E4FE-4129-ABB4-09DC62BE1880}">
      <dgm:prSet/>
      <dgm:spPr/>
      <dgm:t>
        <a:bodyPr/>
        <a:lstStyle/>
        <a:p>
          <a:endParaRPr lang="en-ZA"/>
        </a:p>
      </dgm:t>
    </dgm:pt>
    <dgm:pt modelId="{C76E95D0-8299-4E31-8D6E-10A33833B085}">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Bloomerang</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A8AF4A0-C405-4CFD-BEA1-FBF7FBB70A25}" type="parTrans" cxnId="{8DA95AF1-5A5D-45C9-AF13-D865107AC82D}">
      <dgm:prSet/>
      <dgm:spPr/>
      <dgm:t>
        <a:bodyPr/>
        <a:lstStyle/>
        <a:p>
          <a:endParaRPr lang="en-ZA"/>
        </a:p>
      </dgm:t>
    </dgm:pt>
    <dgm:pt modelId="{B7BAB6C0-5CC8-48CC-96E9-DE8CCF603785}" type="sibTrans" cxnId="{8DA95AF1-5A5D-45C9-AF13-D865107AC82D}">
      <dgm:prSet/>
      <dgm:spPr/>
      <dgm:t>
        <a:bodyPr/>
        <a:lstStyle/>
        <a:p>
          <a:endParaRPr lang="en-ZA"/>
        </a:p>
      </dgm:t>
    </dgm:pt>
    <dgm:pt modelId="{2A4DAC16-2808-40E3-87C8-E9AE81484986}">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EveryAction</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947DBA3A-5874-4135-AD05-E30E10B678D0}" type="parTrans" cxnId="{6ACAD4CF-CC7D-4F7E-8F54-7175E002CD5B}">
      <dgm:prSet/>
      <dgm:spPr/>
      <dgm:t>
        <a:bodyPr/>
        <a:lstStyle/>
        <a:p>
          <a:endParaRPr lang="en-ZA"/>
        </a:p>
      </dgm:t>
    </dgm:pt>
    <dgm:pt modelId="{7FF122BC-C088-4AE0-A8B0-FB53F04A65AE}" type="sibTrans" cxnId="{6ACAD4CF-CC7D-4F7E-8F54-7175E002CD5B}">
      <dgm:prSet/>
      <dgm:spPr/>
      <dgm:t>
        <a:bodyPr/>
        <a:lstStyle/>
        <a:p>
          <a:endParaRPr lang="en-ZA"/>
        </a:p>
      </dgm:t>
    </dgm:pt>
    <dgm:pt modelId="{C3DB1307-2178-4EFD-8649-259158907C72}">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Double the Donation</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019E0E52-96B2-418A-A171-0F199608966B}" type="parTrans" cxnId="{B2525991-13CC-4F96-A97A-9623E55162EB}">
      <dgm:prSet/>
      <dgm:spPr/>
      <dgm:t>
        <a:bodyPr/>
        <a:lstStyle/>
        <a:p>
          <a:endParaRPr lang="en-ZA"/>
        </a:p>
      </dgm:t>
    </dgm:pt>
    <dgm:pt modelId="{4CC893F0-06C7-4CB0-A2EF-958882E34A9A}" type="sibTrans" cxnId="{B2525991-13CC-4F96-A97A-9623E55162EB}">
      <dgm:prSet/>
      <dgm:spPr/>
      <dgm:t>
        <a:bodyPr/>
        <a:lstStyle/>
        <a:p>
          <a:endParaRPr lang="en-ZA"/>
        </a:p>
      </dgm:t>
    </dgm:pt>
    <dgm:pt modelId="{42AFF54E-A964-4C0F-8712-CD2C515EC505}" type="pres">
      <dgm:prSet presAssocID="{B6E8AE93-7551-4F93-89D9-FA34CF7D984E}" presName="diagram" presStyleCnt="0">
        <dgm:presLayoutVars>
          <dgm:dir/>
          <dgm:resizeHandles val="exact"/>
        </dgm:presLayoutVars>
      </dgm:prSet>
      <dgm:spPr/>
    </dgm:pt>
    <dgm:pt modelId="{C6EAA20B-5FBF-4689-B72B-71CCB75B4F1F}" type="pres">
      <dgm:prSet presAssocID="{D20AF864-CC12-416D-9825-9919E69E2EAC}" presName="node" presStyleLbl="node1" presStyleIdx="0" presStyleCnt="5">
        <dgm:presLayoutVars>
          <dgm:bulletEnabled val="1"/>
        </dgm:presLayoutVars>
      </dgm:prSet>
      <dgm:spPr/>
    </dgm:pt>
    <dgm:pt modelId="{7192496C-FA71-4518-A3DB-2C478BB990FA}" type="pres">
      <dgm:prSet presAssocID="{2AEFCBA2-7219-471B-A678-E9C3D806C36B}" presName="sibTrans" presStyleCnt="0"/>
      <dgm:spPr/>
    </dgm:pt>
    <dgm:pt modelId="{3B7EB71C-66D3-4003-AFDB-BA0F28B2A111}" type="pres">
      <dgm:prSet presAssocID="{9CB2459C-D613-4230-8164-E06731726D56}" presName="node" presStyleLbl="node1" presStyleIdx="1" presStyleCnt="5" custLinFactNeighborX="386" custLinFactNeighborY="-40">
        <dgm:presLayoutVars>
          <dgm:bulletEnabled val="1"/>
        </dgm:presLayoutVars>
      </dgm:prSet>
      <dgm:spPr/>
    </dgm:pt>
    <dgm:pt modelId="{8D7A79E0-7AC2-457A-9E60-0911D86E59DB}" type="pres">
      <dgm:prSet presAssocID="{EFB4EAA8-2D2C-4D32-98CF-8CEEF784AAAF}" presName="sibTrans" presStyleCnt="0"/>
      <dgm:spPr/>
    </dgm:pt>
    <dgm:pt modelId="{185DCC05-83D4-41D2-A542-D307A069F3CB}" type="pres">
      <dgm:prSet presAssocID="{C76E95D0-8299-4E31-8D6E-10A33833B085}" presName="node" presStyleLbl="node1" presStyleIdx="2" presStyleCnt="5">
        <dgm:presLayoutVars>
          <dgm:bulletEnabled val="1"/>
        </dgm:presLayoutVars>
      </dgm:prSet>
      <dgm:spPr/>
    </dgm:pt>
    <dgm:pt modelId="{A5CF4029-B00B-4DB0-931A-F1B15FFFF013}" type="pres">
      <dgm:prSet presAssocID="{B7BAB6C0-5CC8-48CC-96E9-DE8CCF603785}" presName="sibTrans" presStyleCnt="0"/>
      <dgm:spPr/>
    </dgm:pt>
    <dgm:pt modelId="{D2E7D006-3E22-4C14-8BA6-33475B10DCC6}" type="pres">
      <dgm:prSet presAssocID="{2A4DAC16-2808-40E3-87C8-E9AE81484986}" presName="node" presStyleLbl="node1" presStyleIdx="3" presStyleCnt="5">
        <dgm:presLayoutVars>
          <dgm:bulletEnabled val="1"/>
        </dgm:presLayoutVars>
      </dgm:prSet>
      <dgm:spPr/>
    </dgm:pt>
    <dgm:pt modelId="{B5AAEDFA-B831-439F-8097-786A0A8949D7}" type="pres">
      <dgm:prSet presAssocID="{7FF122BC-C088-4AE0-A8B0-FB53F04A65AE}" presName="sibTrans" presStyleCnt="0"/>
      <dgm:spPr/>
    </dgm:pt>
    <dgm:pt modelId="{7FE32BFA-7254-45A7-9995-C42A5489F0CC}" type="pres">
      <dgm:prSet presAssocID="{C3DB1307-2178-4EFD-8649-259158907C72}" presName="node" presStyleLbl="node1" presStyleIdx="4" presStyleCnt="5">
        <dgm:presLayoutVars>
          <dgm:bulletEnabled val="1"/>
        </dgm:presLayoutVars>
      </dgm:prSet>
      <dgm:spPr/>
    </dgm:pt>
  </dgm:ptLst>
  <dgm:cxnLst>
    <dgm:cxn modelId="{1A118E5F-BC8B-4506-B90F-61B2179B0830}" type="presOf" srcId="{9CB2459C-D613-4230-8164-E06731726D56}" destId="{3B7EB71C-66D3-4003-AFDB-BA0F28B2A111}" srcOrd="0" destOrd="0" presId="urn:microsoft.com/office/officeart/2005/8/layout/default"/>
    <dgm:cxn modelId="{D1BE826A-E4FE-4129-ABB4-09DC62BE1880}" srcId="{B6E8AE93-7551-4F93-89D9-FA34CF7D984E}" destId="{9CB2459C-D613-4230-8164-E06731726D56}" srcOrd="1" destOrd="0" parTransId="{7BF0B995-5C2B-4E59-B39D-4DE47C947455}" sibTransId="{EFB4EAA8-2D2C-4D32-98CF-8CEEF784AAAF}"/>
    <dgm:cxn modelId="{C7474358-2922-43A4-96B3-1C04CC82D412}" type="presOf" srcId="{C3DB1307-2178-4EFD-8649-259158907C72}" destId="{7FE32BFA-7254-45A7-9995-C42A5489F0CC}" srcOrd="0" destOrd="0" presId="urn:microsoft.com/office/officeart/2005/8/layout/default"/>
    <dgm:cxn modelId="{6D58BD82-3C2C-4829-80E5-0200EFF16920}" srcId="{B6E8AE93-7551-4F93-89D9-FA34CF7D984E}" destId="{D20AF864-CC12-416D-9825-9919E69E2EAC}" srcOrd="0" destOrd="0" parTransId="{4C032AB0-3DDC-4640-BBA5-DDE043F09BFE}" sibTransId="{2AEFCBA2-7219-471B-A678-E9C3D806C36B}"/>
    <dgm:cxn modelId="{CA5FC182-A598-4239-BC84-60571E788077}" type="presOf" srcId="{C76E95D0-8299-4E31-8D6E-10A33833B085}" destId="{185DCC05-83D4-41D2-A542-D307A069F3CB}" srcOrd="0" destOrd="0" presId="urn:microsoft.com/office/officeart/2005/8/layout/default"/>
    <dgm:cxn modelId="{B2525991-13CC-4F96-A97A-9623E55162EB}" srcId="{B6E8AE93-7551-4F93-89D9-FA34CF7D984E}" destId="{C3DB1307-2178-4EFD-8649-259158907C72}" srcOrd="4" destOrd="0" parTransId="{019E0E52-96B2-418A-A171-0F199608966B}" sibTransId="{4CC893F0-06C7-4CB0-A2EF-958882E34A9A}"/>
    <dgm:cxn modelId="{EE9862B3-EEB4-47EB-A3B9-987198A0E073}" type="presOf" srcId="{2A4DAC16-2808-40E3-87C8-E9AE81484986}" destId="{D2E7D006-3E22-4C14-8BA6-33475B10DCC6}" srcOrd="0" destOrd="0" presId="urn:microsoft.com/office/officeart/2005/8/layout/default"/>
    <dgm:cxn modelId="{DE9C53BD-9CD5-417E-B659-1D0F338B16AF}" type="presOf" srcId="{D20AF864-CC12-416D-9825-9919E69E2EAC}" destId="{C6EAA20B-5FBF-4689-B72B-71CCB75B4F1F}" srcOrd="0" destOrd="0" presId="urn:microsoft.com/office/officeart/2005/8/layout/default"/>
    <dgm:cxn modelId="{6ACAD4CF-CC7D-4F7E-8F54-7175E002CD5B}" srcId="{B6E8AE93-7551-4F93-89D9-FA34CF7D984E}" destId="{2A4DAC16-2808-40E3-87C8-E9AE81484986}" srcOrd="3" destOrd="0" parTransId="{947DBA3A-5874-4135-AD05-E30E10B678D0}" sibTransId="{7FF122BC-C088-4AE0-A8B0-FB53F04A65AE}"/>
    <dgm:cxn modelId="{8DA95AF1-5A5D-45C9-AF13-D865107AC82D}" srcId="{B6E8AE93-7551-4F93-89D9-FA34CF7D984E}" destId="{C76E95D0-8299-4E31-8D6E-10A33833B085}" srcOrd="2" destOrd="0" parTransId="{4A8AF4A0-C405-4CFD-BEA1-FBF7FBB70A25}" sibTransId="{B7BAB6C0-5CC8-48CC-96E9-DE8CCF603785}"/>
    <dgm:cxn modelId="{71535BFB-FC5E-4691-A061-8330F7D94C23}" type="presOf" srcId="{B6E8AE93-7551-4F93-89D9-FA34CF7D984E}" destId="{42AFF54E-A964-4C0F-8712-CD2C515EC505}" srcOrd="0" destOrd="0" presId="urn:microsoft.com/office/officeart/2005/8/layout/default"/>
    <dgm:cxn modelId="{64ECACEF-6A65-4526-99F9-5B4E29385107}" type="presParOf" srcId="{42AFF54E-A964-4C0F-8712-CD2C515EC505}" destId="{C6EAA20B-5FBF-4689-B72B-71CCB75B4F1F}" srcOrd="0" destOrd="0" presId="urn:microsoft.com/office/officeart/2005/8/layout/default"/>
    <dgm:cxn modelId="{5C720A4A-CC4F-4ECC-84EC-FA44DD84D25C}" type="presParOf" srcId="{42AFF54E-A964-4C0F-8712-CD2C515EC505}" destId="{7192496C-FA71-4518-A3DB-2C478BB990FA}" srcOrd="1" destOrd="0" presId="urn:microsoft.com/office/officeart/2005/8/layout/default"/>
    <dgm:cxn modelId="{A2C8538B-DCAF-420B-81E0-56F03177FCEC}" type="presParOf" srcId="{42AFF54E-A964-4C0F-8712-CD2C515EC505}" destId="{3B7EB71C-66D3-4003-AFDB-BA0F28B2A111}" srcOrd="2" destOrd="0" presId="urn:microsoft.com/office/officeart/2005/8/layout/default"/>
    <dgm:cxn modelId="{77E339B7-F611-444A-AAC5-4E471818F119}" type="presParOf" srcId="{42AFF54E-A964-4C0F-8712-CD2C515EC505}" destId="{8D7A79E0-7AC2-457A-9E60-0911D86E59DB}" srcOrd="3" destOrd="0" presId="urn:microsoft.com/office/officeart/2005/8/layout/default"/>
    <dgm:cxn modelId="{37A4DA19-3AA7-4B65-A1AA-D41252A9DE0B}" type="presParOf" srcId="{42AFF54E-A964-4C0F-8712-CD2C515EC505}" destId="{185DCC05-83D4-41D2-A542-D307A069F3CB}" srcOrd="4" destOrd="0" presId="urn:microsoft.com/office/officeart/2005/8/layout/default"/>
    <dgm:cxn modelId="{CA2B0E26-CA90-4F71-8E4D-121FD56188E9}" type="presParOf" srcId="{42AFF54E-A964-4C0F-8712-CD2C515EC505}" destId="{A5CF4029-B00B-4DB0-931A-F1B15FFFF013}" srcOrd="5" destOrd="0" presId="urn:microsoft.com/office/officeart/2005/8/layout/default"/>
    <dgm:cxn modelId="{07EADD9E-0558-43EF-809F-ED0FE951116B}" type="presParOf" srcId="{42AFF54E-A964-4C0F-8712-CD2C515EC505}" destId="{D2E7D006-3E22-4C14-8BA6-33475B10DCC6}" srcOrd="6" destOrd="0" presId="urn:microsoft.com/office/officeart/2005/8/layout/default"/>
    <dgm:cxn modelId="{D3AD58D1-21EA-4F95-8605-8BAD0D060BE4}" type="presParOf" srcId="{42AFF54E-A964-4C0F-8712-CD2C515EC505}" destId="{B5AAEDFA-B831-439F-8097-786A0A8949D7}" srcOrd="7" destOrd="0" presId="urn:microsoft.com/office/officeart/2005/8/layout/default"/>
    <dgm:cxn modelId="{C13473BD-DBCC-4CB1-9A88-74A12FF31356}" type="presParOf" srcId="{42AFF54E-A964-4C0F-8712-CD2C515EC505}" destId="{7FE32BFA-7254-45A7-9995-C42A5489F0CC}"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9A3745-7979-4426-BEA0-67F82DAC358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E5862CE6-5167-4A37-9904-5ECB143A66B3}">
      <dgm:prSet phldrT="[Text]" custT="1"/>
      <dgm:spPr/>
      <dgm:t>
        <a:bodyPr/>
        <a:lstStyle/>
        <a:p>
          <a:r>
            <a:rPr lang="en-ZA" sz="2400" b="0" dirty="0">
              <a:effectLst>
                <a:outerShdw blurRad="38100" dist="38100" dir="2700000" algn="tl">
                  <a:srgbClr val="000000">
                    <a:alpha val="43137"/>
                  </a:srgbClr>
                </a:outerShdw>
              </a:effectLst>
            </a:rPr>
            <a:t>E</a:t>
          </a:r>
          <a:r>
            <a:rPr lang="el-GR" sz="2400" b="0" dirty="0" err="1">
              <a:effectLst>
                <a:outerShdw blurRad="38100" dist="38100" dir="2700000" algn="tl">
                  <a:srgbClr val="000000">
                    <a:alpha val="43137"/>
                  </a:srgbClr>
                </a:outerShdw>
              </a:effectLst>
            </a:rPr>
            <a:t>ισφορές</a:t>
          </a:r>
          <a:r>
            <a:rPr lang="el-GR" sz="2400" b="0" dirty="0">
              <a:effectLst>
                <a:outerShdw blurRad="38100" dist="38100" dir="2700000" algn="tl">
                  <a:srgbClr val="000000">
                    <a:alpha val="43137"/>
                  </a:srgbClr>
                </a:outerShdw>
              </a:effectLst>
            </a:rPr>
            <a:t> ιδιωτών</a:t>
          </a:r>
          <a:endParaRPr lang="en-ZA" sz="2400" b="0" dirty="0">
            <a:effectLst>
              <a:outerShdw blurRad="38100" dist="38100" dir="2700000" algn="tl">
                <a:srgbClr val="000000">
                  <a:alpha val="43137"/>
                </a:srgbClr>
              </a:outerShdw>
            </a:effectLst>
          </a:endParaRPr>
        </a:p>
      </dgm:t>
    </dgm:pt>
    <dgm:pt modelId="{E88EEE51-978D-4A40-A62E-00102873399C}" type="parTrans" cxnId="{157F47A2-3AA3-4B0D-9923-2F9F757A5C5A}">
      <dgm:prSet/>
      <dgm:spPr/>
      <dgm:t>
        <a:bodyPr/>
        <a:lstStyle/>
        <a:p>
          <a:endParaRPr lang="en-ZA"/>
        </a:p>
      </dgm:t>
    </dgm:pt>
    <dgm:pt modelId="{FE3459B9-7BC1-4F04-961D-BE336FC52B75}" type="sibTrans" cxnId="{157F47A2-3AA3-4B0D-9923-2F9F757A5C5A}">
      <dgm:prSet/>
      <dgm:spPr/>
      <dgm:t>
        <a:bodyPr/>
        <a:lstStyle/>
        <a:p>
          <a:endParaRPr lang="en-ZA"/>
        </a:p>
      </dgm:t>
    </dgm:pt>
    <dgm:pt modelId="{C7A02A06-5414-4EDC-A955-929145DCB720}">
      <dgm:prSet custT="1"/>
      <dgm:spPr/>
      <dgm:t>
        <a:bodyPr/>
        <a:lstStyle/>
        <a:p>
          <a:pPr marL="0" lvl="0" indent="0" algn="ctr" defTabSz="1066800">
            <a:lnSpc>
              <a:spcPct val="90000"/>
            </a:lnSpc>
            <a:spcBef>
              <a:spcPct val="0"/>
            </a:spcBef>
            <a:spcAft>
              <a:spcPct val="35000"/>
            </a:spcAft>
            <a:buNone/>
          </a:pP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Επιχορηγήσεις</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gm:t>
    </dgm:pt>
    <dgm:pt modelId="{324B8E6E-1CA1-467F-A291-06EA82AD29F8}" type="parTrans" cxnId="{2ED57D9E-7DCD-4C35-9419-040AC3BC398F}">
      <dgm:prSet/>
      <dgm:spPr/>
      <dgm:t>
        <a:bodyPr/>
        <a:lstStyle/>
        <a:p>
          <a:endParaRPr lang="en-ZA"/>
        </a:p>
      </dgm:t>
    </dgm:pt>
    <dgm:pt modelId="{9D8FF2BE-2F1A-4769-A2E4-7F69DDC4467F}" type="sibTrans" cxnId="{2ED57D9E-7DCD-4C35-9419-040AC3BC398F}">
      <dgm:prSet/>
      <dgm:spPr/>
      <dgm:t>
        <a:bodyPr/>
        <a:lstStyle/>
        <a:p>
          <a:endParaRPr lang="en-ZA"/>
        </a:p>
      </dgm:t>
    </dgm:pt>
    <dgm:pt modelId="{57CCF2E6-7AEE-480F-973E-7E729AB6E8A9}">
      <dgm:prSet custT="1"/>
      <dgm:spPr/>
      <dgm:t>
        <a:bodyPr/>
        <a:lstStyle/>
        <a:p>
          <a:pPr marL="0" lvl="0" indent="0" algn="ctr" defTabSz="1066800">
            <a:lnSpc>
              <a:spcPct val="90000"/>
            </a:lnSpc>
            <a:spcBef>
              <a:spcPct val="0"/>
            </a:spcBef>
            <a:spcAft>
              <a:spcPct val="35000"/>
            </a:spcAft>
            <a:buNone/>
          </a:pP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Εκδηλώσεις</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gm:t>
    </dgm:pt>
    <dgm:pt modelId="{47DC1F91-87F0-4C39-850E-7DC637B1B345}" type="parTrans" cxnId="{2340F5E3-D7C6-4255-8E9D-B7F214A24AF9}">
      <dgm:prSet/>
      <dgm:spPr/>
      <dgm:t>
        <a:bodyPr/>
        <a:lstStyle/>
        <a:p>
          <a:endParaRPr lang="en-ZA"/>
        </a:p>
      </dgm:t>
    </dgm:pt>
    <dgm:pt modelId="{2F5924FE-CECD-4997-A18B-54E2DC3766B1}" type="sibTrans" cxnId="{2340F5E3-D7C6-4255-8E9D-B7F214A24AF9}">
      <dgm:prSet/>
      <dgm:spPr/>
      <dgm:t>
        <a:bodyPr/>
        <a:lstStyle/>
        <a:p>
          <a:endParaRPr lang="en-ZA"/>
        </a:p>
      </dgm:t>
    </dgm:pt>
    <dgm:pt modelId="{FA4FAC4A-EB13-4703-B009-AD88B0853421}">
      <dgm:prSet phldrT="[Text]" custT="1"/>
      <dgm:spPr/>
      <dgm:t>
        <a:bodyPr/>
        <a:lstStyle/>
        <a:p>
          <a:r>
            <a:rPr lang="el-GR" sz="2400" dirty="0"/>
            <a:t>Δωρεά στο διαδίκτυο</a:t>
          </a:r>
          <a:endParaRPr lang="en-ZA" sz="2400" dirty="0"/>
        </a:p>
      </dgm:t>
    </dgm:pt>
    <dgm:pt modelId="{D595164E-F44E-4330-AEA8-47136AF87503}" type="parTrans" cxnId="{5A9140FF-FCE1-43BC-BE1A-493C2C1BAE62}">
      <dgm:prSet/>
      <dgm:spPr/>
      <dgm:t>
        <a:bodyPr/>
        <a:lstStyle/>
        <a:p>
          <a:endParaRPr lang="en-ZA"/>
        </a:p>
      </dgm:t>
    </dgm:pt>
    <dgm:pt modelId="{06912AFF-A1A0-48FD-A7A9-9FF8B9E2B3A9}" type="sibTrans" cxnId="{5A9140FF-FCE1-43BC-BE1A-493C2C1BAE62}">
      <dgm:prSet/>
      <dgm:spPr/>
      <dgm:t>
        <a:bodyPr/>
        <a:lstStyle/>
        <a:p>
          <a:endParaRPr lang="en-ZA"/>
        </a:p>
      </dgm:t>
    </dgm:pt>
    <dgm:pt modelId="{6384F0F2-F556-4806-9BB9-EF8C2317897F}">
      <dgm:prSet phldrT="[Text]" custT="1"/>
      <dgm:spPr/>
      <dgm:t>
        <a:bodyPr/>
        <a:lstStyle/>
        <a:p>
          <a:r>
            <a:rPr lang="el-GR" sz="2400" dirty="0"/>
            <a:t>Μηνιαία δωρεά</a:t>
          </a:r>
          <a:endParaRPr lang="en-ZA" sz="2400" dirty="0"/>
        </a:p>
      </dgm:t>
    </dgm:pt>
    <dgm:pt modelId="{C5DF6B3F-DF9C-4299-9D43-0BBA994B4284}" type="parTrans" cxnId="{A0961E4B-0107-43C4-A4D8-75D2DA384688}">
      <dgm:prSet/>
      <dgm:spPr/>
      <dgm:t>
        <a:bodyPr/>
        <a:lstStyle/>
        <a:p>
          <a:endParaRPr lang="en-ZA"/>
        </a:p>
      </dgm:t>
    </dgm:pt>
    <dgm:pt modelId="{62B9721E-4191-4B85-9897-A6C71FA5BB18}" type="sibTrans" cxnId="{A0961E4B-0107-43C4-A4D8-75D2DA384688}">
      <dgm:prSet/>
      <dgm:spPr/>
      <dgm:t>
        <a:bodyPr/>
        <a:lstStyle/>
        <a:p>
          <a:endParaRPr lang="en-ZA"/>
        </a:p>
      </dgm:t>
    </dgm:pt>
    <dgm:pt modelId="{67977531-54AB-4B1C-BB09-71F33C2C2073}">
      <dgm:prSet phldrT="[Text]" custT="1"/>
      <dgm:spPr/>
      <dgm:t>
        <a:bodyPr/>
        <a:lstStyle/>
        <a:p>
          <a:r>
            <a:rPr lang="el-GR" sz="2400" dirty="0"/>
            <a:t>Συγκέντρωση κεφαλαίου μεταξύ ομότιμων </a:t>
          </a:r>
          <a:endParaRPr lang="en-ZA" sz="2400" dirty="0"/>
        </a:p>
      </dgm:t>
    </dgm:pt>
    <dgm:pt modelId="{711DC671-D169-4BAB-ACEB-77C3EECA7628}" type="parTrans" cxnId="{53224830-6828-4F28-94D0-663787605E81}">
      <dgm:prSet/>
      <dgm:spPr/>
      <dgm:t>
        <a:bodyPr/>
        <a:lstStyle/>
        <a:p>
          <a:endParaRPr lang="en-ZA"/>
        </a:p>
      </dgm:t>
    </dgm:pt>
    <dgm:pt modelId="{E17868B6-4D17-4DAF-9846-E810F5E6625E}" type="sibTrans" cxnId="{53224830-6828-4F28-94D0-663787605E81}">
      <dgm:prSet/>
      <dgm:spPr/>
      <dgm:t>
        <a:bodyPr/>
        <a:lstStyle/>
        <a:p>
          <a:endParaRPr lang="en-ZA"/>
        </a:p>
      </dgm:t>
    </dgm:pt>
    <dgm:pt modelId="{45AC92D3-778A-4DAD-8493-77F20A88FBAD}">
      <dgm:prSet phldrT="[Text]" custT="1"/>
      <dgm:spPr/>
      <dgm:t>
        <a:bodyPr/>
        <a:lstStyle/>
        <a:p>
          <a:r>
            <a:rPr lang="el-GR" sz="2400" dirty="0"/>
            <a:t>Μεγάλες δωρεές</a:t>
          </a:r>
          <a:endParaRPr lang="en-ZA" sz="2400" dirty="0"/>
        </a:p>
      </dgm:t>
    </dgm:pt>
    <dgm:pt modelId="{6D609868-B87F-4762-80E7-36297792889B}" type="parTrans" cxnId="{B684FB2D-0E74-4C70-B69C-40DE0DAFD7AD}">
      <dgm:prSet/>
      <dgm:spPr/>
      <dgm:t>
        <a:bodyPr/>
        <a:lstStyle/>
        <a:p>
          <a:endParaRPr lang="en-ZA"/>
        </a:p>
      </dgm:t>
    </dgm:pt>
    <dgm:pt modelId="{A3107592-FDBB-4889-958A-37B6042BF4DF}" type="sibTrans" cxnId="{B684FB2D-0E74-4C70-B69C-40DE0DAFD7AD}">
      <dgm:prSet/>
      <dgm:spPr/>
      <dgm:t>
        <a:bodyPr/>
        <a:lstStyle/>
        <a:p>
          <a:endParaRPr lang="en-ZA"/>
        </a:p>
      </dgm:t>
    </dgm:pt>
    <dgm:pt modelId="{E8D00740-F0C1-4298-9238-EBD611B0CD29}">
      <dgm:prSet phldrT="[Text]" custT="1"/>
      <dgm:spPr/>
      <dgm:t>
        <a:bodyPr/>
        <a:lstStyle/>
        <a:p>
          <a:pPr marL="0" lvl="0" indent="0" algn="ctr" defTabSz="1066800">
            <a:lnSpc>
              <a:spcPct val="90000"/>
            </a:lnSpc>
            <a:spcBef>
              <a:spcPct val="0"/>
            </a:spcBef>
            <a:spcAft>
              <a:spcPct val="35000"/>
            </a:spcAft>
            <a:buNone/>
          </a:pP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Χορηγίες</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gm:t>
    </dgm:pt>
    <dgm:pt modelId="{EE472974-328B-4E90-806E-C21DFC705F1C}" type="parTrans" cxnId="{F20CD0BE-697D-41A1-9E96-592D393B2227}">
      <dgm:prSet/>
      <dgm:spPr/>
      <dgm:t>
        <a:bodyPr/>
        <a:lstStyle/>
        <a:p>
          <a:endParaRPr lang="en-ZA"/>
        </a:p>
      </dgm:t>
    </dgm:pt>
    <dgm:pt modelId="{10658D17-9709-47AB-8D70-1774F21DB564}" type="sibTrans" cxnId="{F20CD0BE-697D-41A1-9E96-592D393B2227}">
      <dgm:prSet/>
      <dgm:spPr/>
      <dgm:t>
        <a:bodyPr/>
        <a:lstStyle/>
        <a:p>
          <a:endParaRPr lang="en-ZA"/>
        </a:p>
      </dgm:t>
    </dgm:pt>
    <dgm:pt modelId="{D106C761-8488-4B51-B27A-E371064EEB0A}" type="pres">
      <dgm:prSet presAssocID="{0F9A3745-7979-4426-BEA0-67F82DAC3583}" presName="diagram" presStyleCnt="0">
        <dgm:presLayoutVars>
          <dgm:dir/>
          <dgm:resizeHandles val="exact"/>
        </dgm:presLayoutVars>
      </dgm:prSet>
      <dgm:spPr/>
    </dgm:pt>
    <dgm:pt modelId="{6608FDC7-14E1-4715-A8EC-7BBF84E29424}" type="pres">
      <dgm:prSet presAssocID="{E5862CE6-5167-4A37-9904-5ECB143A66B3}" presName="node" presStyleLbl="node1" presStyleIdx="0" presStyleCnt="4" custScaleX="101312" custScaleY="111881">
        <dgm:presLayoutVars>
          <dgm:bulletEnabled val="1"/>
        </dgm:presLayoutVars>
      </dgm:prSet>
      <dgm:spPr/>
    </dgm:pt>
    <dgm:pt modelId="{69B717BB-53F8-45DC-8787-B673D17F1312}" type="pres">
      <dgm:prSet presAssocID="{FE3459B9-7BC1-4F04-961D-BE336FC52B75}" presName="sibTrans" presStyleCnt="0"/>
      <dgm:spPr/>
    </dgm:pt>
    <dgm:pt modelId="{C1B0457E-316D-4378-BCA3-6A2D4086E0E0}" type="pres">
      <dgm:prSet presAssocID="{E8D00740-F0C1-4298-9238-EBD611B0CD29}" presName="node" presStyleLbl="node1" presStyleIdx="1" presStyleCnt="4" custScaleX="57672" custScaleY="56252">
        <dgm:presLayoutVars>
          <dgm:bulletEnabled val="1"/>
        </dgm:presLayoutVars>
      </dgm:prSet>
      <dgm:spPr/>
    </dgm:pt>
    <dgm:pt modelId="{5FCE8D3C-625A-4F1E-A03F-7E299FF08F45}" type="pres">
      <dgm:prSet presAssocID="{10658D17-9709-47AB-8D70-1774F21DB564}" presName="sibTrans" presStyleCnt="0"/>
      <dgm:spPr/>
    </dgm:pt>
    <dgm:pt modelId="{22620518-6D42-4C00-ACA6-1E6541209537}" type="pres">
      <dgm:prSet presAssocID="{C7A02A06-5414-4EDC-A955-929145DCB720}" presName="node" presStyleLbl="node1" presStyleIdx="2" presStyleCnt="4" custScaleX="64834" custScaleY="55350">
        <dgm:presLayoutVars>
          <dgm:bulletEnabled val="1"/>
        </dgm:presLayoutVars>
      </dgm:prSet>
      <dgm:spPr/>
    </dgm:pt>
    <dgm:pt modelId="{AC94CCAF-2B92-4875-8D0B-1F51C3E59254}" type="pres">
      <dgm:prSet presAssocID="{9D8FF2BE-2F1A-4769-A2E4-7F69DDC4467F}" presName="sibTrans" presStyleCnt="0"/>
      <dgm:spPr/>
    </dgm:pt>
    <dgm:pt modelId="{B6AE99D0-9381-4257-9F77-A059CFED5455}" type="pres">
      <dgm:prSet presAssocID="{57CCF2E6-7AEE-480F-973E-7E729AB6E8A9}" presName="node" presStyleLbl="node1" presStyleIdx="3" presStyleCnt="4" custScaleX="53407" custScaleY="55350">
        <dgm:presLayoutVars>
          <dgm:bulletEnabled val="1"/>
        </dgm:presLayoutVars>
      </dgm:prSet>
      <dgm:spPr/>
    </dgm:pt>
  </dgm:ptLst>
  <dgm:cxnLst>
    <dgm:cxn modelId="{67E6D20D-CAD1-4BC2-899C-B42CBDCFF8FE}" type="presOf" srcId="{67977531-54AB-4B1C-BB09-71F33C2C2073}" destId="{6608FDC7-14E1-4715-A8EC-7BBF84E29424}" srcOrd="0" destOrd="3" presId="urn:microsoft.com/office/officeart/2005/8/layout/default"/>
    <dgm:cxn modelId="{98E7261D-9BA8-48F4-8DAE-1BE2932554F8}" type="presOf" srcId="{E5862CE6-5167-4A37-9904-5ECB143A66B3}" destId="{6608FDC7-14E1-4715-A8EC-7BBF84E29424}" srcOrd="0" destOrd="0" presId="urn:microsoft.com/office/officeart/2005/8/layout/default"/>
    <dgm:cxn modelId="{B684FB2D-0E74-4C70-B69C-40DE0DAFD7AD}" srcId="{E5862CE6-5167-4A37-9904-5ECB143A66B3}" destId="{45AC92D3-778A-4DAD-8493-77F20A88FBAD}" srcOrd="3" destOrd="0" parTransId="{6D609868-B87F-4762-80E7-36297792889B}" sibTransId="{A3107592-FDBB-4889-958A-37B6042BF4DF}"/>
    <dgm:cxn modelId="{53224830-6828-4F28-94D0-663787605E81}" srcId="{E5862CE6-5167-4A37-9904-5ECB143A66B3}" destId="{67977531-54AB-4B1C-BB09-71F33C2C2073}" srcOrd="2" destOrd="0" parTransId="{711DC671-D169-4BAB-ACEB-77C3EECA7628}" sibTransId="{E17868B6-4D17-4DAF-9846-E810F5E6625E}"/>
    <dgm:cxn modelId="{E5267C3D-C334-4C83-9FB3-2F5D194661BF}" type="presOf" srcId="{6384F0F2-F556-4806-9BB9-EF8C2317897F}" destId="{6608FDC7-14E1-4715-A8EC-7BBF84E29424}" srcOrd="0" destOrd="2" presId="urn:microsoft.com/office/officeart/2005/8/layout/default"/>
    <dgm:cxn modelId="{A0961E4B-0107-43C4-A4D8-75D2DA384688}" srcId="{E5862CE6-5167-4A37-9904-5ECB143A66B3}" destId="{6384F0F2-F556-4806-9BB9-EF8C2317897F}" srcOrd="1" destOrd="0" parTransId="{C5DF6B3F-DF9C-4299-9D43-0BBA994B4284}" sibTransId="{62B9721E-4191-4B85-9897-A6C71FA5BB18}"/>
    <dgm:cxn modelId="{D659D98E-3883-48B1-88FD-72455A234A69}" type="presOf" srcId="{45AC92D3-778A-4DAD-8493-77F20A88FBAD}" destId="{6608FDC7-14E1-4715-A8EC-7BBF84E29424}" srcOrd="0" destOrd="4" presId="urn:microsoft.com/office/officeart/2005/8/layout/default"/>
    <dgm:cxn modelId="{890ECF94-B3BF-494E-B382-64791C7EBE3B}" type="presOf" srcId="{C7A02A06-5414-4EDC-A955-929145DCB720}" destId="{22620518-6D42-4C00-ACA6-1E6541209537}" srcOrd="0" destOrd="0" presId="urn:microsoft.com/office/officeart/2005/8/layout/default"/>
    <dgm:cxn modelId="{699A1699-6E95-4F39-AF39-7EF70BD33E51}" type="presOf" srcId="{0F9A3745-7979-4426-BEA0-67F82DAC3583}" destId="{D106C761-8488-4B51-B27A-E371064EEB0A}" srcOrd="0" destOrd="0" presId="urn:microsoft.com/office/officeart/2005/8/layout/default"/>
    <dgm:cxn modelId="{2ED57D9E-7DCD-4C35-9419-040AC3BC398F}" srcId="{0F9A3745-7979-4426-BEA0-67F82DAC3583}" destId="{C7A02A06-5414-4EDC-A955-929145DCB720}" srcOrd="2" destOrd="0" parTransId="{324B8E6E-1CA1-467F-A291-06EA82AD29F8}" sibTransId="{9D8FF2BE-2F1A-4769-A2E4-7F69DDC4467F}"/>
    <dgm:cxn modelId="{157F47A2-3AA3-4B0D-9923-2F9F757A5C5A}" srcId="{0F9A3745-7979-4426-BEA0-67F82DAC3583}" destId="{E5862CE6-5167-4A37-9904-5ECB143A66B3}" srcOrd="0" destOrd="0" parTransId="{E88EEE51-978D-4A40-A62E-00102873399C}" sibTransId="{FE3459B9-7BC1-4F04-961D-BE336FC52B75}"/>
    <dgm:cxn modelId="{2E7F2DB1-AB67-47A4-8846-5FDBE2571DCD}" type="presOf" srcId="{E8D00740-F0C1-4298-9238-EBD611B0CD29}" destId="{C1B0457E-316D-4378-BCA3-6A2D4086E0E0}" srcOrd="0" destOrd="0" presId="urn:microsoft.com/office/officeart/2005/8/layout/default"/>
    <dgm:cxn modelId="{F20CD0BE-697D-41A1-9E96-592D393B2227}" srcId="{0F9A3745-7979-4426-BEA0-67F82DAC3583}" destId="{E8D00740-F0C1-4298-9238-EBD611B0CD29}" srcOrd="1" destOrd="0" parTransId="{EE472974-328B-4E90-806E-C21DFC705F1C}" sibTransId="{10658D17-9709-47AB-8D70-1774F21DB564}"/>
    <dgm:cxn modelId="{8E0039C7-A208-4234-A12C-2D46E9567388}" type="presOf" srcId="{57CCF2E6-7AEE-480F-973E-7E729AB6E8A9}" destId="{B6AE99D0-9381-4257-9F77-A059CFED5455}" srcOrd="0" destOrd="0" presId="urn:microsoft.com/office/officeart/2005/8/layout/default"/>
    <dgm:cxn modelId="{BB9F7FE1-0307-45D5-AD2C-7478E3C71039}" type="presOf" srcId="{FA4FAC4A-EB13-4703-B009-AD88B0853421}" destId="{6608FDC7-14E1-4715-A8EC-7BBF84E29424}" srcOrd="0" destOrd="1" presId="urn:microsoft.com/office/officeart/2005/8/layout/default"/>
    <dgm:cxn modelId="{2340F5E3-D7C6-4255-8E9D-B7F214A24AF9}" srcId="{0F9A3745-7979-4426-BEA0-67F82DAC3583}" destId="{57CCF2E6-7AEE-480F-973E-7E729AB6E8A9}" srcOrd="3" destOrd="0" parTransId="{47DC1F91-87F0-4C39-850E-7DC637B1B345}" sibTransId="{2F5924FE-CECD-4997-A18B-54E2DC3766B1}"/>
    <dgm:cxn modelId="{5A9140FF-FCE1-43BC-BE1A-493C2C1BAE62}" srcId="{E5862CE6-5167-4A37-9904-5ECB143A66B3}" destId="{FA4FAC4A-EB13-4703-B009-AD88B0853421}" srcOrd="0" destOrd="0" parTransId="{D595164E-F44E-4330-AEA8-47136AF87503}" sibTransId="{06912AFF-A1A0-48FD-A7A9-9FF8B9E2B3A9}"/>
    <dgm:cxn modelId="{48148C08-7C39-4995-A8B3-F6FE89BDE8D4}" type="presParOf" srcId="{D106C761-8488-4B51-B27A-E371064EEB0A}" destId="{6608FDC7-14E1-4715-A8EC-7BBF84E29424}" srcOrd="0" destOrd="0" presId="urn:microsoft.com/office/officeart/2005/8/layout/default"/>
    <dgm:cxn modelId="{9D463A23-A702-483D-9964-CB502AA09190}" type="presParOf" srcId="{D106C761-8488-4B51-B27A-E371064EEB0A}" destId="{69B717BB-53F8-45DC-8787-B673D17F1312}" srcOrd="1" destOrd="0" presId="urn:microsoft.com/office/officeart/2005/8/layout/default"/>
    <dgm:cxn modelId="{82F59757-0068-4096-9407-70ADA81FCED4}" type="presParOf" srcId="{D106C761-8488-4B51-B27A-E371064EEB0A}" destId="{C1B0457E-316D-4378-BCA3-6A2D4086E0E0}" srcOrd="2" destOrd="0" presId="urn:microsoft.com/office/officeart/2005/8/layout/default"/>
    <dgm:cxn modelId="{B4D001D9-8C9D-4EAF-A8CF-F61A9492E5F4}" type="presParOf" srcId="{D106C761-8488-4B51-B27A-E371064EEB0A}" destId="{5FCE8D3C-625A-4F1E-A03F-7E299FF08F45}" srcOrd="3" destOrd="0" presId="urn:microsoft.com/office/officeart/2005/8/layout/default"/>
    <dgm:cxn modelId="{76A2A5C3-4407-464C-9864-9E4D752AAABF}" type="presParOf" srcId="{D106C761-8488-4B51-B27A-E371064EEB0A}" destId="{22620518-6D42-4C00-ACA6-1E6541209537}" srcOrd="4" destOrd="0" presId="urn:microsoft.com/office/officeart/2005/8/layout/default"/>
    <dgm:cxn modelId="{0964ECEE-8E6E-48CA-9E07-200BB19D51B1}" type="presParOf" srcId="{D106C761-8488-4B51-B27A-E371064EEB0A}" destId="{AC94CCAF-2B92-4875-8D0B-1F51C3E59254}" srcOrd="5" destOrd="0" presId="urn:microsoft.com/office/officeart/2005/8/layout/default"/>
    <dgm:cxn modelId="{120DC3AF-C3A9-4661-BA09-3AA51CE554E9}" type="presParOf" srcId="{D106C761-8488-4B51-B27A-E371064EEB0A}" destId="{B6AE99D0-9381-4257-9F77-A059CFED5455}"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1CA14-C2FE-4820-9714-03AEC9B3952D}">
      <dsp:nvSpPr>
        <dsp:cNvPr id="0" name=""/>
        <dsp:cNvSpPr/>
      </dsp:nvSpPr>
      <dsp:spPr>
        <a:xfrm>
          <a:off x="35152" y="147494"/>
          <a:ext cx="12121694" cy="119655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Αποστολή</a:t>
          </a:r>
          <a:endParaRPr lang="en-ZA" sz="2400" b="1" kern="1200" dirty="0">
            <a:effectLst>
              <a:outerShdw blurRad="38100" dist="38100" dir="2700000" algn="tl">
                <a:srgbClr val="000000">
                  <a:alpha val="43137"/>
                </a:srgbClr>
              </a:outerShdw>
            </a:effectLst>
          </a:endParaRPr>
        </a:p>
      </dsp:txBody>
      <dsp:txXfrm>
        <a:off x="35152" y="446633"/>
        <a:ext cx="11822555" cy="598279"/>
      </dsp:txXfrm>
    </dsp:sp>
    <dsp:sp modelId="{D34A1E81-BF6D-4A72-AAB0-E75DB10BC6F5}">
      <dsp:nvSpPr>
        <dsp:cNvPr id="0" name=""/>
        <dsp:cNvSpPr/>
      </dsp:nvSpPr>
      <dsp:spPr>
        <a:xfrm>
          <a:off x="0" y="1053730"/>
          <a:ext cx="3733481" cy="357713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 </a:t>
          </a:r>
          <a:r>
            <a:rPr lang="el-GR" sz="2400" kern="1200" dirty="0"/>
            <a:t>Τί κάνουμε σήμερα</a:t>
          </a:r>
          <a:r>
            <a:rPr lang="en-US" sz="2400" kern="1200" dirty="0"/>
            <a:t>;</a:t>
          </a:r>
          <a:endParaRPr lang="en-GB" sz="2400" kern="1200" dirty="0"/>
        </a:p>
        <a:p>
          <a:pPr marL="0" lvl="0" indent="0" algn="l" defTabSz="1066800">
            <a:lnSpc>
              <a:spcPct val="90000"/>
            </a:lnSpc>
            <a:spcBef>
              <a:spcPct val="0"/>
            </a:spcBef>
            <a:spcAft>
              <a:spcPct val="35000"/>
            </a:spcAft>
            <a:buNone/>
          </a:pPr>
          <a:r>
            <a:rPr lang="en-GB" sz="2400" kern="1200" dirty="0"/>
            <a:t>- </a:t>
          </a:r>
          <a:r>
            <a:rPr lang="el-GR" sz="2400" kern="1200" dirty="0"/>
            <a:t>Ποιον εξυπηρετούμε</a:t>
          </a:r>
          <a:r>
            <a:rPr lang="en-US" sz="2400" kern="1200" dirty="0"/>
            <a:t>;</a:t>
          </a:r>
          <a:endParaRPr lang="en-GB" sz="2400" kern="1200" dirty="0"/>
        </a:p>
        <a:p>
          <a:pPr marL="0" lvl="0" indent="0" algn="l" defTabSz="1066800">
            <a:lnSpc>
              <a:spcPct val="90000"/>
            </a:lnSpc>
            <a:spcBef>
              <a:spcPct val="0"/>
            </a:spcBef>
            <a:spcAft>
              <a:spcPct val="35000"/>
            </a:spcAft>
            <a:buNone/>
          </a:pPr>
          <a:r>
            <a:rPr lang="en-GB" sz="2400" kern="1200" dirty="0"/>
            <a:t>- </a:t>
          </a:r>
          <a:r>
            <a:rPr lang="el-GR" sz="2400" kern="1200" dirty="0"/>
            <a:t>Τι προσπαθούμε να επιτύχουμε</a:t>
          </a:r>
          <a:r>
            <a:rPr lang="en-US" sz="2400" kern="1200" dirty="0"/>
            <a:t>;</a:t>
          </a:r>
          <a:endParaRPr lang="en-GB" sz="2400" kern="1200" dirty="0"/>
        </a:p>
        <a:p>
          <a:pPr marL="0" lvl="0" indent="0" algn="l" defTabSz="1066800">
            <a:lnSpc>
              <a:spcPct val="90000"/>
            </a:lnSpc>
            <a:spcBef>
              <a:spcPct val="0"/>
            </a:spcBef>
            <a:spcAft>
              <a:spcPct val="35000"/>
            </a:spcAft>
            <a:buNone/>
          </a:pPr>
          <a:r>
            <a:rPr lang="en-GB" sz="2400" kern="1200" dirty="0"/>
            <a:t>- </a:t>
          </a:r>
          <a:r>
            <a:rPr lang="el-GR" sz="2400" kern="1200" dirty="0"/>
            <a:t>Τι αντίκτυπο θέλουμε</a:t>
          </a:r>
          <a:r>
            <a:rPr lang="el-CY" sz="2400" kern="1200" dirty="0"/>
            <a:t> </a:t>
          </a:r>
          <a:r>
            <a:rPr lang="el-GR" sz="2400" kern="1200" dirty="0"/>
            <a:t>να επιφέρουμε</a:t>
          </a:r>
          <a:r>
            <a:rPr lang="en-US" sz="2400" kern="1200" dirty="0"/>
            <a:t>;</a:t>
          </a:r>
          <a:endParaRPr lang="en-ZA" sz="2400" kern="1200" dirty="0"/>
        </a:p>
      </dsp:txBody>
      <dsp:txXfrm>
        <a:off x="0" y="1053730"/>
        <a:ext cx="3733481" cy="3577136"/>
      </dsp:txXfrm>
    </dsp:sp>
    <dsp:sp modelId="{19303ED2-3D24-4BD0-8B38-28096987509B}">
      <dsp:nvSpPr>
        <dsp:cNvPr id="0" name=""/>
        <dsp:cNvSpPr/>
      </dsp:nvSpPr>
      <dsp:spPr>
        <a:xfrm>
          <a:off x="3716124" y="554720"/>
          <a:ext cx="8388212" cy="142552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Όραμα</a:t>
          </a:r>
          <a:endParaRPr lang="en-ZA" sz="2400" b="1" kern="1200" dirty="0">
            <a:effectLst>
              <a:outerShdw blurRad="38100" dist="38100" dir="2700000" algn="tl">
                <a:srgbClr val="000000">
                  <a:alpha val="43137"/>
                </a:srgbClr>
              </a:outerShdw>
            </a:effectLst>
          </a:endParaRPr>
        </a:p>
      </dsp:txBody>
      <dsp:txXfrm>
        <a:off x="3716124" y="911102"/>
        <a:ext cx="8031830" cy="712763"/>
      </dsp:txXfrm>
    </dsp:sp>
    <dsp:sp modelId="{4F86B391-34A9-42C5-9D58-7D4E1ABD3535}">
      <dsp:nvSpPr>
        <dsp:cNvPr id="0" name=""/>
        <dsp:cNvSpPr/>
      </dsp:nvSpPr>
      <dsp:spPr>
        <a:xfrm>
          <a:off x="3756090" y="1536834"/>
          <a:ext cx="3733481" cy="357713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 </a:t>
          </a:r>
          <a:r>
            <a:rPr lang="el-GR" sz="2400" kern="1200" dirty="0"/>
            <a:t>Προς τα που βαδίζουμε</a:t>
          </a:r>
          <a:r>
            <a:rPr lang="en-GB" sz="2400" kern="1200" dirty="0"/>
            <a:t>;</a:t>
          </a:r>
        </a:p>
        <a:p>
          <a:pPr marL="0" lvl="0" indent="0" algn="l" defTabSz="1066800">
            <a:lnSpc>
              <a:spcPct val="90000"/>
            </a:lnSpc>
            <a:spcBef>
              <a:spcPct val="0"/>
            </a:spcBef>
            <a:spcAft>
              <a:spcPct val="35000"/>
            </a:spcAft>
            <a:buNone/>
          </a:pPr>
          <a:r>
            <a:rPr lang="en-GB" sz="2400" kern="1200" dirty="0"/>
            <a:t>- </a:t>
          </a:r>
          <a:r>
            <a:rPr lang="el-GR" sz="2400" kern="1200" dirty="0"/>
            <a:t>Τι θέλουμε να επιτύχουμε στο μέλλον</a:t>
          </a:r>
          <a:r>
            <a:rPr lang="en-GB" sz="2400" kern="1200" dirty="0"/>
            <a:t>;</a:t>
          </a:r>
        </a:p>
        <a:p>
          <a:pPr marL="0" lvl="0" indent="0" algn="l" defTabSz="1066800">
            <a:lnSpc>
              <a:spcPct val="90000"/>
            </a:lnSpc>
            <a:spcBef>
              <a:spcPct val="0"/>
            </a:spcBef>
            <a:spcAft>
              <a:spcPct val="35000"/>
            </a:spcAft>
            <a:buNone/>
          </a:pPr>
          <a:r>
            <a:rPr lang="en-GB" sz="2400" kern="1200" dirty="0"/>
            <a:t>- </a:t>
          </a:r>
          <a:r>
            <a:rPr lang="el-GR" sz="2400" kern="1200" dirty="0"/>
            <a:t>Τι είδους κοινωνία οραματιζόμαστε</a:t>
          </a:r>
          <a:r>
            <a:rPr lang="en-GB" sz="2400" kern="1200" dirty="0"/>
            <a:t>;</a:t>
          </a:r>
          <a:endParaRPr lang="en-ZA" sz="2400" kern="1200" dirty="0"/>
        </a:p>
      </dsp:txBody>
      <dsp:txXfrm>
        <a:off x="3756090" y="1536834"/>
        <a:ext cx="3733481" cy="3577136"/>
      </dsp:txXfrm>
    </dsp:sp>
    <dsp:sp modelId="{54CCFF95-B1C3-46D9-8B22-1F875B1842AD}">
      <dsp:nvSpPr>
        <dsp:cNvPr id="0" name=""/>
        <dsp:cNvSpPr/>
      </dsp:nvSpPr>
      <dsp:spPr>
        <a:xfrm>
          <a:off x="7370108" y="1304006"/>
          <a:ext cx="4654730" cy="119655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l-GR" sz="2400" b="1" kern="1200" dirty="0">
              <a:effectLst>
                <a:outerShdw blurRad="38100" dist="38100" dir="2700000" algn="tl">
                  <a:srgbClr val="000000">
                    <a:alpha val="43137"/>
                  </a:srgbClr>
                </a:outerShdw>
              </a:effectLst>
            </a:rPr>
            <a:t>Αξίες</a:t>
          </a:r>
          <a:endParaRPr lang="en-ZA" sz="2400" b="1" kern="1200" dirty="0">
            <a:effectLst>
              <a:outerShdw blurRad="38100" dist="38100" dir="2700000" algn="tl">
                <a:srgbClr val="000000">
                  <a:alpha val="43137"/>
                </a:srgbClr>
              </a:outerShdw>
            </a:effectLst>
          </a:endParaRPr>
        </a:p>
      </dsp:txBody>
      <dsp:txXfrm>
        <a:off x="7370108" y="1603145"/>
        <a:ext cx="4355591" cy="598279"/>
      </dsp:txXfrm>
    </dsp:sp>
    <dsp:sp modelId="{00F8621F-C139-4EB5-86E6-3EC278DF8EB4}">
      <dsp:nvSpPr>
        <dsp:cNvPr id="0" name=""/>
        <dsp:cNvSpPr/>
      </dsp:nvSpPr>
      <dsp:spPr>
        <a:xfrm>
          <a:off x="7340251" y="2215680"/>
          <a:ext cx="4091634" cy="436005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GB" sz="2300" kern="1200" dirty="0"/>
            <a:t>- </a:t>
          </a:r>
          <a:r>
            <a:rPr lang="el-GR" sz="2300" kern="1200" dirty="0"/>
            <a:t>Ποιες αρχές πρεσβεύουμε</a:t>
          </a:r>
          <a:r>
            <a:rPr lang="en-GB" sz="2300" kern="1200" dirty="0"/>
            <a:t>;</a:t>
          </a:r>
        </a:p>
        <a:p>
          <a:pPr marL="0" lvl="0" indent="0" algn="l" defTabSz="1022350">
            <a:lnSpc>
              <a:spcPct val="100000"/>
            </a:lnSpc>
            <a:spcBef>
              <a:spcPct val="0"/>
            </a:spcBef>
            <a:spcAft>
              <a:spcPct val="35000"/>
            </a:spcAft>
            <a:buNone/>
          </a:pPr>
          <a:r>
            <a:rPr lang="en-GB" sz="2300" kern="1200" dirty="0"/>
            <a:t>- </a:t>
          </a:r>
          <a:r>
            <a:rPr lang="el-GR" sz="2300" kern="1200" dirty="0"/>
            <a:t>Ποιες είναι οι ύψιστες αρχές που θέλουμε να προάγουμε</a:t>
          </a:r>
          <a:r>
            <a:rPr lang="en-GB" sz="2300" kern="1200" dirty="0"/>
            <a:t>;</a:t>
          </a:r>
        </a:p>
        <a:p>
          <a:pPr marL="0" lvl="0" indent="0" algn="l" defTabSz="1022350">
            <a:lnSpc>
              <a:spcPct val="100000"/>
            </a:lnSpc>
            <a:spcBef>
              <a:spcPct val="0"/>
            </a:spcBef>
            <a:spcAft>
              <a:spcPct val="35000"/>
            </a:spcAft>
            <a:buNone/>
          </a:pPr>
          <a:r>
            <a:rPr lang="en-GB" sz="2300" kern="1200" dirty="0"/>
            <a:t>- </a:t>
          </a:r>
          <a:r>
            <a:rPr lang="el-GR" sz="2300" kern="1200" dirty="0"/>
            <a:t>Πώς πρέπει να διεξάγουμε τις δραστηριότητές μας για να επιτύχουμε την αποστολή και το όραμά μας</a:t>
          </a:r>
          <a:r>
            <a:rPr lang="en-GB" sz="2300" kern="1200" dirty="0"/>
            <a:t>;</a:t>
          </a:r>
        </a:p>
        <a:p>
          <a:pPr marL="0" lvl="0" indent="0" algn="l" defTabSz="1022350">
            <a:lnSpc>
              <a:spcPct val="100000"/>
            </a:lnSpc>
            <a:spcBef>
              <a:spcPct val="0"/>
            </a:spcBef>
            <a:spcAft>
              <a:spcPct val="35000"/>
            </a:spcAft>
            <a:buNone/>
          </a:pPr>
          <a:r>
            <a:rPr lang="en-GB" sz="2300" kern="1200" dirty="0"/>
            <a:t>- </a:t>
          </a:r>
          <a:r>
            <a:rPr lang="el-GR" sz="2300" kern="1200" dirty="0"/>
            <a:t>Πώς πρέπει να συμπεριφερόμαστε προς  τα μέλη του οργανισμού και την κοινότητάς μας</a:t>
          </a:r>
          <a:r>
            <a:rPr lang="en-US" sz="2300" kern="1200" dirty="0"/>
            <a:t>;</a:t>
          </a:r>
          <a:endParaRPr lang="en-ZA" sz="2300" kern="1200" dirty="0"/>
        </a:p>
      </dsp:txBody>
      <dsp:txXfrm>
        <a:off x="7340251" y="2215680"/>
        <a:ext cx="4091634" cy="43600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45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45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Χρηματοδότηση από τα Κυβερνητικά Σχέδια</a:t>
          </a:r>
          <a:endParaRPr lang="en-ZA" sz="2400" kern="1200" dirty="0">
            <a:solidFill>
              <a:srgbClr val="000000"/>
            </a:solidFill>
            <a:effectLst/>
          </a:endParaRPr>
        </a:p>
      </dsp:txBody>
      <dsp:txXfrm>
        <a:off x="0" y="459"/>
        <a:ext cx="10050538" cy="752140"/>
      </dsp:txXfrm>
    </dsp:sp>
    <dsp:sp modelId="{C358FC2F-A25E-4A02-9347-E50ACFAF99D2}">
      <dsp:nvSpPr>
        <dsp:cNvPr id="0" name=""/>
        <dsp:cNvSpPr/>
      </dsp:nvSpPr>
      <dsp:spPr>
        <a:xfrm>
          <a:off x="0" y="75259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EDADE17-7B69-4124-8A18-6FAB4EE2A40C}">
      <dsp:nvSpPr>
        <dsp:cNvPr id="0" name=""/>
        <dsp:cNvSpPr/>
      </dsp:nvSpPr>
      <dsp:spPr>
        <a:xfrm>
          <a:off x="0" y="75259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Συγκέντρωση Κεφαλαίων από επιχειρήσεις που εφαρμόζουν την Εταιρική Κοινωνική Ευθύνη</a:t>
          </a:r>
          <a:endParaRPr lang="en-ZA" sz="2400" kern="1200" dirty="0">
            <a:solidFill>
              <a:srgbClr val="000000"/>
            </a:solidFill>
            <a:effectLst/>
          </a:endParaRPr>
        </a:p>
      </dsp:txBody>
      <dsp:txXfrm>
        <a:off x="0" y="752599"/>
        <a:ext cx="10050538" cy="752140"/>
      </dsp:txXfrm>
    </dsp:sp>
    <dsp:sp modelId="{F1DC8095-E381-4D08-A379-B49B08E6C130}">
      <dsp:nvSpPr>
        <dsp:cNvPr id="0" name=""/>
        <dsp:cNvSpPr/>
      </dsp:nvSpPr>
      <dsp:spPr>
        <a:xfrm>
          <a:off x="0" y="150473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74B43E-956E-4C77-9DD5-C1DFBB87ECD1}">
      <dsp:nvSpPr>
        <dsp:cNvPr id="0" name=""/>
        <dsp:cNvSpPr/>
      </dsp:nvSpPr>
      <dsp:spPr>
        <a:xfrm>
          <a:off x="0" y="150473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Συγκέντρωση Κεφαλαίων από Προγράμματα Επιχορηγήσεων για Φοιτητές και Παιδιά </a:t>
          </a:r>
          <a:endParaRPr lang="en-ZA" sz="2400" kern="1200" dirty="0">
            <a:solidFill>
              <a:srgbClr val="000000"/>
            </a:solidFill>
            <a:effectLst/>
          </a:endParaRPr>
        </a:p>
      </dsp:txBody>
      <dsp:txXfrm>
        <a:off x="0" y="1504739"/>
        <a:ext cx="10050538" cy="752140"/>
      </dsp:txXfrm>
    </dsp:sp>
    <dsp:sp modelId="{EA2B8F66-BF0D-40E8-9E3C-67259DF2F3E7}">
      <dsp:nvSpPr>
        <dsp:cNvPr id="0" name=""/>
        <dsp:cNvSpPr/>
      </dsp:nvSpPr>
      <dsp:spPr>
        <a:xfrm>
          <a:off x="0" y="225687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315D5CD-B374-4394-B76A-631AE7416F35}">
      <dsp:nvSpPr>
        <dsp:cNvPr id="0" name=""/>
        <dsp:cNvSpPr/>
      </dsp:nvSpPr>
      <dsp:spPr>
        <a:xfrm>
          <a:off x="0" y="225687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Εγκατάσταση Κουτιών για Εισφορές </a:t>
          </a:r>
          <a:endParaRPr lang="en-ZA" sz="2400" kern="1200" dirty="0">
            <a:solidFill>
              <a:srgbClr val="000000"/>
            </a:solidFill>
            <a:effectLst/>
          </a:endParaRPr>
        </a:p>
      </dsp:txBody>
      <dsp:txXfrm>
        <a:off x="0" y="2256879"/>
        <a:ext cx="10050538" cy="752140"/>
      </dsp:txXfrm>
    </dsp:sp>
    <dsp:sp modelId="{4D672155-4312-4CB2-AD0A-A97B0BE16705}">
      <dsp:nvSpPr>
        <dsp:cNvPr id="0" name=""/>
        <dsp:cNvSpPr/>
      </dsp:nvSpPr>
      <dsp:spPr>
        <a:xfrm>
          <a:off x="0" y="300901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0015042-BAB1-4D0E-8409-A4A590CD605A}">
      <dsp:nvSpPr>
        <dsp:cNvPr id="0" name=""/>
        <dsp:cNvSpPr/>
      </dsp:nvSpPr>
      <dsp:spPr>
        <a:xfrm>
          <a:off x="0" y="300901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Συγκέντρωση Κεφαλαίων μέσω Τεχνικών Διαδικτύου</a:t>
          </a:r>
          <a:endParaRPr lang="en-ZA" sz="2400" kern="1200" dirty="0">
            <a:solidFill>
              <a:srgbClr val="000000"/>
            </a:solidFill>
            <a:effectLst/>
          </a:endParaRPr>
        </a:p>
      </dsp:txBody>
      <dsp:txXfrm>
        <a:off x="0" y="3009019"/>
        <a:ext cx="10050538" cy="7521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1491"/>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1491"/>
          <a:ext cx="10050538" cy="590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Χρηματικές Εισφορές από Ιστοσελίδα μέσω Διαδικτύου</a:t>
          </a:r>
          <a:endParaRPr lang="en-ZA" sz="2400" kern="1200" dirty="0">
            <a:solidFill>
              <a:srgbClr val="000000"/>
            </a:solidFill>
            <a:effectLst/>
          </a:endParaRPr>
        </a:p>
      </dsp:txBody>
      <dsp:txXfrm>
        <a:off x="0" y="1491"/>
        <a:ext cx="10050538" cy="590508"/>
      </dsp:txXfrm>
    </dsp:sp>
    <dsp:sp modelId="{FB85A3B4-7D1D-4F36-A857-35D3EDB563D5}">
      <dsp:nvSpPr>
        <dsp:cNvPr id="0" name=""/>
        <dsp:cNvSpPr/>
      </dsp:nvSpPr>
      <dsp:spPr>
        <a:xfrm>
          <a:off x="0" y="59199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65A4F4D-1903-4168-8F1F-3B22EAB9158B}">
      <dsp:nvSpPr>
        <dsp:cNvPr id="0" name=""/>
        <dsp:cNvSpPr/>
      </dsp:nvSpPr>
      <dsp:spPr>
        <a:xfrm>
          <a:off x="0" y="591999"/>
          <a:ext cx="10050538" cy="590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Δημιουργία μιας Ομάδας στα Μέσα Κοινωνικής Δικτύωσης</a:t>
          </a:r>
          <a:endParaRPr lang="en-ZA" sz="2400" kern="1200" dirty="0">
            <a:solidFill>
              <a:srgbClr val="000000"/>
            </a:solidFill>
            <a:effectLst/>
          </a:endParaRPr>
        </a:p>
      </dsp:txBody>
      <dsp:txXfrm>
        <a:off x="0" y="591999"/>
        <a:ext cx="10050538" cy="590508"/>
      </dsp:txXfrm>
    </dsp:sp>
    <dsp:sp modelId="{1450A923-75F3-48D9-82BB-0B6D4B3A2F47}">
      <dsp:nvSpPr>
        <dsp:cNvPr id="0" name=""/>
        <dsp:cNvSpPr/>
      </dsp:nvSpPr>
      <dsp:spPr>
        <a:xfrm>
          <a:off x="0" y="1182507"/>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265C225-1109-409B-849F-90FF3D84D0AD}">
      <dsp:nvSpPr>
        <dsp:cNvPr id="0" name=""/>
        <dsp:cNvSpPr/>
      </dsp:nvSpPr>
      <dsp:spPr>
        <a:xfrm>
          <a:off x="0" y="1182507"/>
          <a:ext cx="10050538" cy="590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Έκκληση για Χρηματοδότηση σε σελίδα του</a:t>
          </a:r>
          <a:r>
            <a:rPr lang="en-GB" sz="2400" kern="1200" dirty="0">
              <a:solidFill>
                <a:srgbClr val="000000"/>
              </a:solidFill>
              <a:effectLst/>
            </a:rPr>
            <a:t> Facebook </a:t>
          </a:r>
          <a:endParaRPr lang="en-ZA" sz="2400" kern="1200" dirty="0">
            <a:solidFill>
              <a:srgbClr val="000000"/>
            </a:solidFill>
            <a:effectLst/>
          </a:endParaRPr>
        </a:p>
      </dsp:txBody>
      <dsp:txXfrm>
        <a:off x="0" y="1182507"/>
        <a:ext cx="10050538" cy="590508"/>
      </dsp:txXfrm>
    </dsp:sp>
    <dsp:sp modelId="{12F1EF30-BCED-4F1C-A400-7289795DB3F8}">
      <dsp:nvSpPr>
        <dsp:cNvPr id="0" name=""/>
        <dsp:cNvSpPr/>
      </dsp:nvSpPr>
      <dsp:spPr>
        <a:xfrm>
          <a:off x="0" y="1773015"/>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DFB6C55-6406-4C71-A1E3-FE998636D931}">
      <dsp:nvSpPr>
        <dsp:cNvPr id="0" name=""/>
        <dsp:cNvSpPr/>
      </dsp:nvSpPr>
      <dsp:spPr>
        <a:xfrm>
          <a:off x="0" y="1773015"/>
          <a:ext cx="10050538" cy="590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Εκκλήσεις για Χρηματοδότηση μέσω Διαφημιστικού Ταχυδρομείου </a:t>
          </a:r>
          <a:endParaRPr lang="en-ZA" sz="2400" kern="1200" dirty="0">
            <a:solidFill>
              <a:srgbClr val="000000"/>
            </a:solidFill>
            <a:effectLst/>
          </a:endParaRPr>
        </a:p>
      </dsp:txBody>
      <dsp:txXfrm>
        <a:off x="0" y="1773015"/>
        <a:ext cx="10050538" cy="590508"/>
      </dsp:txXfrm>
    </dsp:sp>
    <dsp:sp modelId="{A123059F-064F-4AB0-9D7C-E671D9AE0593}">
      <dsp:nvSpPr>
        <dsp:cNvPr id="0" name=""/>
        <dsp:cNvSpPr/>
      </dsp:nvSpPr>
      <dsp:spPr>
        <a:xfrm>
          <a:off x="0" y="2363523"/>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8066F1B-881F-4DE5-AB53-87EB43F6BBD3}">
      <dsp:nvSpPr>
        <dsp:cNvPr id="0" name=""/>
        <dsp:cNvSpPr/>
      </dsp:nvSpPr>
      <dsp:spPr>
        <a:xfrm>
          <a:off x="0" y="2363523"/>
          <a:ext cx="10040723" cy="806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Αποστολή ηλεκτρονικού ενημερωτικού δελτίου για Προγράμματα και Δραστηριότητες</a:t>
          </a:r>
          <a:endParaRPr lang="en-ZA" sz="2400" kern="1200" dirty="0">
            <a:solidFill>
              <a:srgbClr val="000000"/>
            </a:solidFill>
            <a:effectLst/>
          </a:endParaRPr>
        </a:p>
      </dsp:txBody>
      <dsp:txXfrm>
        <a:off x="0" y="2363523"/>
        <a:ext cx="10040723" cy="806096"/>
      </dsp:txXfrm>
    </dsp:sp>
    <dsp:sp modelId="{F1769619-2BD6-4C32-8FAD-B731C2676C2E}">
      <dsp:nvSpPr>
        <dsp:cNvPr id="0" name=""/>
        <dsp:cNvSpPr/>
      </dsp:nvSpPr>
      <dsp:spPr>
        <a:xfrm>
          <a:off x="0" y="316961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06D5560-5D56-4B22-A50C-37286DD92852}">
      <dsp:nvSpPr>
        <dsp:cNvPr id="0" name=""/>
        <dsp:cNvSpPr/>
      </dsp:nvSpPr>
      <dsp:spPr>
        <a:xfrm>
          <a:off x="0" y="3169619"/>
          <a:ext cx="10050538" cy="590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Παραδειγματισμός από τις διαδικασίες που ακολουθούν άλλοι υφιστάμενοι ΜΚΟ στη συγκέντρωση κεφαλαίων </a:t>
          </a:r>
          <a:endParaRPr lang="en-ZA" sz="2400" kern="1200" dirty="0">
            <a:solidFill>
              <a:srgbClr val="000000"/>
            </a:solidFill>
            <a:effectLst/>
          </a:endParaRPr>
        </a:p>
      </dsp:txBody>
      <dsp:txXfrm>
        <a:off x="0" y="3169619"/>
        <a:ext cx="10050538" cy="5905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154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1549"/>
          <a:ext cx="10050538" cy="58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Διοργάνωση ενημερωτικών εκδηλώσεων</a:t>
          </a:r>
          <a:endParaRPr lang="en-ZA" sz="2400" kern="1200" dirty="0">
            <a:solidFill>
              <a:srgbClr val="000000"/>
            </a:solidFill>
            <a:effectLst/>
          </a:endParaRPr>
        </a:p>
      </dsp:txBody>
      <dsp:txXfrm>
        <a:off x="0" y="1549"/>
        <a:ext cx="10050538" cy="583161"/>
      </dsp:txXfrm>
    </dsp:sp>
    <dsp:sp modelId="{96FBB5B2-4DCB-4361-9622-BC7A761916F2}">
      <dsp:nvSpPr>
        <dsp:cNvPr id="0" name=""/>
        <dsp:cNvSpPr/>
      </dsp:nvSpPr>
      <dsp:spPr>
        <a:xfrm>
          <a:off x="0" y="584710"/>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47F559-E05B-4F01-BEEA-731A049F7651}">
      <dsp:nvSpPr>
        <dsp:cNvPr id="0" name=""/>
        <dsp:cNvSpPr/>
      </dsp:nvSpPr>
      <dsp:spPr>
        <a:xfrm>
          <a:off x="0" y="584710"/>
          <a:ext cx="10050538" cy="58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Διοργάνωση πολιτιστικών εκδηλώσεων</a:t>
          </a:r>
          <a:endParaRPr lang="en-ZA" sz="2400" kern="1200" dirty="0">
            <a:solidFill>
              <a:srgbClr val="000000"/>
            </a:solidFill>
            <a:effectLst/>
          </a:endParaRPr>
        </a:p>
      </dsp:txBody>
      <dsp:txXfrm>
        <a:off x="0" y="584710"/>
        <a:ext cx="10050538" cy="583161"/>
      </dsp:txXfrm>
    </dsp:sp>
    <dsp:sp modelId="{F6D9F03F-C74B-41DA-87AA-9A1D4B68E819}">
      <dsp:nvSpPr>
        <dsp:cNvPr id="0" name=""/>
        <dsp:cNvSpPr/>
      </dsp:nvSpPr>
      <dsp:spPr>
        <a:xfrm>
          <a:off x="0" y="1167871"/>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73C6D9-8B6F-431A-9A4A-AD321114DCCC}">
      <dsp:nvSpPr>
        <dsp:cNvPr id="0" name=""/>
        <dsp:cNvSpPr/>
      </dsp:nvSpPr>
      <dsp:spPr>
        <a:xfrm>
          <a:off x="0" y="1167871"/>
          <a:ext cx="10050538" cy="58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Διοργάνωση εκδηλώσεων για την συγκέντρωση χρημάτων</a:t>
          </a:r>
          <a:endParaRPr lang="en-ZA" sz="2400" kern="1200" dirty="0">
            <a:solidFill>
              <a:srgbClr val="000000"/>
            </a:solidFill>
            <a:effectLst/>
          </a:endParaRPr>
        </a:p>
      </dsp:txBody>
      <dsp:txXfrm>
        <a:off x="0" y="1167871"/>
        <a:ext cx="10050538" cy="583161"/>
      </dsp:txXfrm>
    </dsp:sp>
    <dsp:sp modelId="{19342C13-C386-4590-B3C8-901EF43E164C}">
      <dsp:nvSpPr>
        <dsp:cNvPr id="0" name=""/>
        <dsp:cNvSpPr/>
      </dsp:nvSpPr>
      <dsp:spPr>
        <a:xfrm>
          <a:off x="0" y="1751032"/>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7689BBC-D4D9-4E72-BA64-30AD3CBBFD15}">
      <dsp:nvSpPr>
        <dsp:cNvPr id="0" name=""/>
        <dsp:cNvSpPr/>
      </dsp:nvSpPr>
      <dsp:spPr>
        <a:xfrm>
          <a:off x="0" y="1751032"/>
          <a:ext cx="10050538" cy="58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Διοργάνωση κοινωνικών εκστρατειών</a:t>
          </a:r>
          <a:endParaRPr lang="en-ZA" sz="2400" kern="1200" dirty="0">
            <a:solidFill>
              <a:srgbClr val="000000"/>
            </a:solidFill>
            <a:effectLst/>
          </a:endParaRPr>
        </a:p>
      </dsp:txBody>
      <dsp:txXfrm>
        <a:off x="0" y="1751032"/>
        <a:ext cx="10050538" cy="583161"/>
      </dsp:txXfrm>
    </dsp:sp>
    <dsp:sp modelId="{62EA5975-2F64-46AE-9BE7-60C1FD2A5859}">
      <dsp:nvSpPr>
        <dsp:cNvPr id="0" name=""/>
        <dsp:cNvSpPr/>
      </dsp:nvSpPr>
      <dsp:spPr>
        <a:xfrm>
          <a:off x="0" y="2334193"/>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BE43909-1977-45F9-8E47-B6C945B26E3F}">
      <dsp:nvSpPr>
        <dsp:cNvPr id="0" name=""/>
        <dsp:cNvSpPr/>
      </dsp:nvSpPr>
      <dsp:spPr>
        <a:xfrm>
          <a:off x="0" y="2334193"/>
          <a:ext cx="10040723" cy="842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Συγκέντρωση χρημάτων μέσω προγραμμάτων κατάρτισης, συνεδρίων και σεμιναρίων</a:t>
          </a:r>
          <a:endParaRPr lang="en-ZA" sz="2400" kern="1200" dirty="0">
            <a:solidFill>
              <a:srgbClr val="000000"/>
            </a:solidFill>
            <a:effectLst/>
          </a:endParaRPr>
        </a:p>
      </dsp:txBody>
      <dsp:txXfrm>
        <a:off x="0" y="2334193"/>
        <a:ext cx="10040723" cy="842714"/>
      </dsp:txXfrm>
    </dsp:sp>
    <dsp:sp modelId="{FBA0C7D9-AC20-4D31-8F08-73800F100218}">
      <dsp:nvSpPr>
        <dsp:cNvPr id="0" name=""/>
        <dsp:cNvSpPr/>
      </dsp:nvSpPr>
      <dsp:spPr>
        <a:xfrm>
          <a:off x="0" y="3176908"/>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F01D7EC-1B29-42D8-84B0-49CE84BE06FD}">
      <dsp:nvSpPr>
        <dsp:cNvPr id="0" name=""/>
        <dsp:cNvSpPr/>
      </dsp:nvSpPr>
      <dsp:spPr>
        <a:xfrm>
          <a:off x="0" y="3176908"/>
          <a:ext cx="10050538" cy="58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dirty="0">
              <a:solidFill>
                <a:srgbClr val="000000"/>
              </a:solidFill>
              <a:effectLst/>
            </a:rPr>
            <a:t>Συγκέντρωση κεφαλαίων που σχετίζονται με κάποιο σκοπό</a:t>
          </a:r>
          <a:endParaRPr lang="en-ZA" sz="2400" kern="1200" dirty="0">
            <a:solidFill>
              <a:srgbClr val="000000"/>
            </a:solidFill>
            <a:effectLst/>
          </a:endParaRPr>
        </a:p>
      </dsp:txBody>
      <dsp:txXfrm>
        <a:off x="0" y="3176908"/>
        <a:ext cx="10050538" cy="58316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83676-C8B7-4EC6-AAE6-CBA969592ADC}">
      <dsp:nvSpPr>
        <dsp:cNvPr id="0" name=""/>
        <dsp:cNvSpPr/>
      </dsp:nvSpPr>
      <dsp:spPr>
        <a:xfrm>
          <a:off x="0" y="0"/>
          <a:ext cx="2726663" cy="900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l-GR" sz="2400" b="0" kern="1200" dirty="0">
              <a:effectLst>
                <a:outerShdw blurRad="38100" dist="38100" dir="2700000" algn="tl">
                  <a:srgbClr val="000000">
                    <a:alpha val="43137"/>
                  </a:srgbClr>
                </a:outerShdw>
              </a:effectLst>
            </a:rPr>
            <a:t>Διεθνείς</a:t>
          </a:r>
          <a:endParaRPr lang="en-ZA" sz="2400" b="0" kern="1200" dirty="0">
            <a:effectLst>
              <a:outerShdw blurRad="38100" dist="38100" dir="2700000" algn="tl">
                <a:srgbClr val="000000">
                  <a:alpha val="43137"/>
                </a:srgbClr>
              </a:outerShdw>
            </a:effectLst>
          </a:endParaRPr>
        </a:p>
      </dsp:txBody>
      <dsp:txXfrm>
        <a:off x="0" y="0"/>
        <a:ext cx="2726663" cy="600155"/>
      </dsp:txXfrm>
    </dsp:sp>
    <dsp:sp modelId="{7729360B-FDFB-481E-A543-520B70BFD210}">
      <dsp:nvSpPr>
        <dsp:cNvPr id="0" name=""/>
        <dsp:cNvSpPr/>
      </dsp:nvSpPr>
      <dsp:spPr>
        <a:xfrm flipH="1">
          <a:off x="501390" y="587140"/>
          <a:ext cx="2676469" cy="38369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endParaRPr lang="el-GR" sz="2400" kern="1200" dirty="0"/>
        </a:p>
        <a:p>
          <a:pPr marL="228600" lvl="1" indent="-228600" algn="l" defTabSz="1022350">
            <a:lnSpc>
              <a:spcPct val="90000"/>
            </a:lnSpc>
            <a:spcBef>
              <a:spcPct val="0"/>
            </a:spcBef>
            <a:spcAft>
              <a:spcPct val="15000"/>
            </a:spcAft>
            <a:buChar char="•"/>
          </a:pPr>
          <a:r>
            <a:rPr lang="el-GR" sz="2300" kern="1200" dirty="0" err="1"/>
            <a:t>Πληθοχρημα-τοδότηση</a:t>
          </a:r>
          <a:endParaRPr lang="en-ZA" sz="2300" kern="1200" dirty="0"/>
        </a:p>
        <a:p>
          <a:pPr marL="228600" lvl="1" indent="-228600" algn="l" defTabSz="1022350">
            <a:lnSpc>
              <a:spcPct val="90000"/>
            </a:lnSpc>
            <a:spcBef>
              <a:spcPct val="0"/>
            </a:spcBef>
            <a:spcAft>
              <a:spcPct val="15000"/>
            </a:spcAft>
            <a:buChar char="•"/>
          </a:pPr>
          <a:r>
            <a:rPr lang="el-GR" sz="2300" kern="1200" dirty="0"/>
            <a:t>Συνεργατική χρηματοδότηση</a:t>
          </a:r>
          <a:endParaRPr lang="en-ZA" sz="2300" kern="1200" dirty="0"/>
        </a:p>
        <a:p>
          <a:pPr marL="228600" lvl="1" indent="-228600" algn="l" defTabSz="1022350">
            <a:lnSpc>
              <a:spcPct val="90000"/>
            </a:lnSpc>
            <a:spcBef>
              <a:spcPct val="0"/>
            </a:spcBef>
            <a:spcAft>
              <a:spcPct val="15000"/>
            </a:spcAft>
            <a:buChar char="•"/>
          </a:pPr>
          <a:r>
            <a:rPr lang="el-GR" sz="2300" kern="1200" dirty="0"/>
            <a:t>Έρευνα και βιωσιμότητα</a:t>
          </a:r>
          <a:endParaRPr lang="en-ZA" sz="2300" kern="1200" dirty="0"/>
        </a:p>
        <a:p>
          <a:pPr marL="228600" lvl="1" indent="-228600" algn="l" defTabSz="1022350">
            <a:lnSpc>
              <a:spcPct val="90000"/>
            </a:lnSpc>
            <a:spcBef>
              <a:spcPct val="0"/>
            </a:spcBef>
            <a:spcAft>
              <a:spcPct val="15000"/>
            </a:spcAft>
            <a:buChar char="•"/>
          </a:pPr>
          <a:r>
            <a:rPr lang="el-GR" sz="2300" kern="1200" dirty="0"/>
            <a:t>Προσφορές και επιχορηγήσεις</a:t>
          </a:r>
          <a:endParaRPr lang="en-ZA" sz="2300" kern="1200" dirty="0"/>
        </a:p>
        <a:p>
          <a:pPr marL="228600" lvl="1" indent="-228600" algn="l" defTabSz="1066800">
            <a:lnSpc>
              <a:spcPct val="90000"/>
            </a:lnSpc>
            <a:spcBef>
              <a:spcPct val="0"/>
            </a:spcBef>
            <a:spcAft>
              <a:spcPct val="15000"/>
            </a:spcAft>
            <a:buChar char="•"/>
          </a:pPr>
          <a:endParaRPr lang="en-ZA" sz="2400" kern="1200" dirty="0"/>
        </a:p>
        <a:p>
          <a:pPr marL="228600" lvl="1" indent="-228600" algn="l" defTabSz="1066800">
            <a:lnSpc>
              <a:spcPct val="90000"/>
            </a:lnSpc>
            <a:spcBef>
              <a:spcPct val="0"/>
            </a:spcBef>
            <a:spcAft>
              <a:spcPct val="15000"/>
            </a:spcAft>
            <a:buChar char="•"/>
          </a:pPr>
          <a:endParaRPr lang="en-ZA" sz="2400" kern="1200" dirty="0"/>
        </a:p>
        <a:p>
          <a:pPr marL="57150" lvl="1" indent="-57150" algn="l" defTabSz="222250">
            <a:lnSpc>
              <a:spcPct val="90000"/>
            </a:lnSpc>
            <a:spcBef>
              <a:spcPct val="0"/>
            </a:spcBef>
            <a:spcAft>
              <a:spcPct val="15000"/>
            </a:spcAft>
            <a:buChar char="•"/>
          </a:pPr>
          <a:endParaRPr lang="el-GR" sz="500" kern="1200" dirty="0"/>
        </a:p>
      </dsp:txBody>
      <dsp:txXfrm>
        <a:off x="579781" y="665531"/>
        <a:ext cx="2519687" cy="3680168"/>
      </dsp:txXfrm>
    </dsp:sp>
    <dsp:sp modelId="{740BD144-6659-4897-B12B-9F57EB1BF0E1}">
      <dsp:nvSpPr>
        <dsp:cNvPr id="0" name=""/>
        <dsp:cNvSpPr/>
      </dsp:nvSpPr>
      <dsp:spPr>
        <a:xfrm>
          <a:off x="2871941" y="117396"/>
          <a:ext cx="966920" cy="58039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ZA" sz="400" kern="1200"/>
        </a:p>
      </dsp:txBody>
      <dsp:txXfrm>
        <a:off x="2871941" y="233475"/>
        <a:ext cx="792802" cy="348236"/>
      </dsp:txXfrm>
    </dsp:sp>
    <dsp:sp modelId="{6007F811-FAE9-441B-AB30-193E78B4364A}">
      <dsp:nvSpPr>
        <dsp:cNvPr id="0" name=""/>
        <dsp:cNvSpPr/>
      </dsp:nvSpPr>
      <dsp:spPr>
        <a:xfrm>
          <a:off x="4009358" y="0"/>
          <a:ext cx="2557444" cy="900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l-GR" sz="2400" b="0" kern="1200" dirty="0">
              <a:effectLst>
                <a:outerShdw blurRad="38100" dist="38100" dir="2700000" algn="tl">
                  <a:srgbClr val="000000">
                    <a:alpha val="43137"/>
                  </a:srgbClr>
                </a:outerShdw>
              </a:effectLst>
            </a:rPr>
            <a:t>Περιφερειακές</a:t>
          </a:r>
          <a:endParaRPr lang="en-ZA" sz="2400" b="0" kern="1200" dirty="0">
            <a:effectLst>
              <a:outerShdw blurRad="38100" dist="38100" dir="2700000" algn="tl">
                <a:srgbClr val="000000">
                  <a:alpha val="43137"/>
                </a:srgbClr>
              </a:outerShdw>
            </a:effectLst>
          </a:endParaRPr>
        </a:p>
      </dsp:txBody>
      <dsp:txXfrm>
        <a:off x="4009358" y="0"/>
        <a:ext cx="2557444" cy="600155"/>
      </dsp:txXfrm>
    </dsp:sp>
    <dsp:sp modelId="{2B1200DB-8001-451A-9300-064AA300C5DA}">
      <dsp:nvSpPr>
        <dsp:cNvPr id="0" name=""/>
        <dsp:cNvSpPr/>
      </dsp:nvSpPr>
      <dsp:spPr>
        <a:xfrm>
          <a:off x="4501728" y="602893"/>
          <a:ext cx="2700552" cy="359666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l-GR" sz="2400" kern="1200" dirty="0"/>
            <a:t>Ευρωπαϊκή Ένωση</a:t>
          </a:r>
          <a:endParaRPr lang="en-ZA" sz="2400" kern="1200" dirty="0"/>
        </a:p>
        <a:p>
          <a:pPr marL="228600" lvl="1" indent="-228600" algn="l" defTabSz="1066800">
            <a:lnSpc>
              <a:spcPct val="90000"/>
            </a:lnSpc>
            <a:spcBef>
              <a:spcPct val="0"/>
            </a:spcBef>
            <a:spcAft>
              <a:spcPct val="15000"/>
            </a:spcAft>
            <a:buChar char="•"/>
          </a:pPr>
          <a:r>
            <a:rPr lang="en-ZA" sz="2400" kern="1200" dirty="0"/>
            <a:t>Erasmus +</a:t>
          </a:r>
        </a:p>
        <a:p>
          <a:pPr marL="228600" lvl="1" indent="-228600" algn="l" defTabSz="1066800">
            <a:lnSpc>
              <a:spcPct val="90000"/>
            </a:lnSpc>
            <a:spcBef>
              <a:spcPct val="0"/>
            </a:spcBef>
            <a:spcAft>
              <a:spcPct val="15000"/>
            </a:spcAft>
            <a:buChar char="•"/>
          </a:pPr>
          <a:r>
            <a:rPr lang="en-ZA" sz="2400" kern="1200" dirty="0"/>
            <a:t>Horizon 2020</a:t>
          </a:r>
        </a:p>
      </dsp:txBody>
      <dsp:txXfrm>
        <a:off x="4580824" y="681989"/>
        <a:ext cx="2542360" cy="3438476"/>
      </dsp:txXfrm>
    </dsp:sp>
    <dsp:sp modelId="{0350F97D-DE6C-4B2A-AAE3-920EBE59C46A}">
      <dsp:nvSpPr>
        <dsp:cNvPr id="0" name=""/>
        <dsp:cNvSpPr/>
      </dsp:nvSpPr>
      <dsp:spPr>
        <a:xfrm rot="21583915">
          <a:off x="6657310" y="117912"/>
          <a:ext cx="918587" cy="54448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ZA" sz="400" kern="1200"/>
        </a:p>
      </dsp:txBody>
      <dsp:txXfrm>
        <a:off x="6657311" y="227192"/>
        <a:ext cx="755241" cy="326692"/>
      </dsp:txXfrm>
    </dsp:sp>
    <dsp:sp modelId="{0F3FE30F-7161-4843-81B0-0A460F5B1946}">
      <dsp:nvSpPr>
        <dsp:cNvPr id="0" name=""/>
        <dsp:cNvSpPr/>
      </dsp:nvSpPr>
      <dsp:spPr>
        <a:xfrm>
          <a:off x="7638814" y="0"/>
          <a:ext cx="2278428" cy="900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l-GR" sz="2400" b="0" kern="1200" dirty="0">
              <a:effectLst>
                <a:outerShdw blurRad="38100" dist="38100" dir="2700000" algn="tl">
                  <a:srgbClr val="000000">
                    <a:alpha val="43137"/>
                  </a:srgbClr>
                </a:outerShdw>
              </a:effectLst>
            </a:rPr>
            <a:t>Εθνικές</a:t>
          </a:r>
          <a:endParaRPr lang="en-ZA" sz="2400" b="0" kern="1200" dirty="0">
            <a:effectLst>
              <a:outerShdw blurRad="38100" dist="38100" dir="2700000" algn="tl">
                <a:srgbClr val="000000">
                  <a:alpha val="43137"/>
                </a:srgbClr>
              </a:outerShdw>
            </a:effectLst>
          </a:endParaRPr>
        </a:p>
      </dsp:txBody>
      <dsp:txXfrm>
        <a:off x="7638814" y="0"/>
        <a:ext cx="2278428" cy="600155"/>
      </dsp:txXfrm>
    </dsp:sp>
    <dsp:sp modelId="{2A8A09CF-AD68-4706-AFBF-AA779DA66444}">
      <dsp:nvSpPr>
        <dsp:cNvPr id="0" name=""/>
        <dsp:cNvSpPr/>
      </dsp:nvSpPr>
      <dsp:spPr>
        <a:xfrm>
          <a:off x="8413274" y="544683"/>
          <a:ext cx="2599344" cy="359113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l-GR" sz="2400" kern="1200" dirty="0"/>
            <a:t>Τοπικά κοινοτικά ταμεία, </a:t>
          </a:r>
          <a:r>
            <a:rPr lang="el-GR" sz="2400" kern="1200" dirty="0" err="1"/>
            <a:t>καταπιστεύ-ματα</a:t>
          </a:r>
          <a:r>
            <a:rPr lang="el-GR" sz="2400" kern="1200" dirty="0"/>
            <a:t> και επιχορηγήσεις</a:t>
          </a:r>
          <a:endParaRPr lang="en-ZA" sz="2400" kern="1200" dirty="0"/>
        </a:p>
        <a:p>
          <a:pPr marL="228600" lvl="1" indent="-228600" algn="l" defTabSz="1066800">
            <a:lnSpc>
              <a:spcPct val="90000"/>
            </a:lnSpc>
            <a:spcBef>
              <a:spcPct val="0"/>
            </a:spcBef>
            <a:spcAft>
              <a:spcPct val="15000"/>
            </a:spcAft>
            <a:buChar char="•"/>
          </a:pPr>
          <a:r>
            <a:rPr lang="el-GR" sz="2400" kern="1200" dirty="0"/>
            <a:t>Συνεργατική χρηματοδότη-</a:t>
          </a:r>
          <a:r>
            <a:rPr lang="el-GR" sz="2400" kern="1200" dirty="0" err="1"/>
            <a:t>ση</a:t>
          </a:r>
          <a:endParaRPr lang="en-ZA" sz="2400" kern="1200" dirty="0"/>
        </a:p>
      </dsp:txBody>
      <dsp:txXfrm>
        <a:off x="8489406" y="620815"/>
        <a:ext cx="2447080" cy="34388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0CB3-92C3-4623-AD95-5D69FE48066B}">
      <dsp:nvSpPr>
        <dsp:cNvPr id="0" name=""/>
        <dsp:cNvSpPr/>
      </dsp:nvSpPr>
      <dsp:spPr>
        <a:xfrm>
          <a:off x="755" y="661488"/>
          <a:ext cx="2360154" cy="14160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Προσδιορισμός της ομάδας </a:t>
          </a:r>
          <a:r>
            <a:rPr lang="en-GB" sz="2400" kern="1200" dirty="0">
              <a:effectLst>
                <a:outerShdw blurRad="38100" dist="38100" dir="2700000" algn="tl">
                  <a:srgbClr val="000000">
                    <a:alpha val="43137"/>
                  </a:srgbClr>
                </a:outerShdw>
              </a:effectLst>
            </a:rPr>
            <a:t>(2-3 </a:t>
          </a:r>
          <a:r>
            <a:rPr lang="el-GR" sz="2400" kern="1200" dirty="0">
              <a:effectLst>
                <a:outerShdw blurRad="38100" dist="38100" dir="2700000" algn="tl">
                  <a:srgbClr val="000000">
                    <a:alpha val="43137"/>
                  </a:srgbClr>
                </a:outerShdw>
              </a:effectLst>
            </a:rPr>
            <a:t>άτομα</a:t>
          </a:r>
          <a:r>
            <a:rPr lang="en-GB" sz="2400" kern="1200" dirty="0">
              <a:effectLst>
                <a:outerShdw blurRad="38100" dist="38100" dir="2700000" algn="tl">
                  <a:srgbClr val="000000">
                    <a:alpha val="43137"/>
                  </a:srgbClr>
                </a:outerShdw>
              </a:effectLst>
            </a:rPr>
            <a:t>) </a:t>
          </a:r>
          <a:r>
            <a:rPr lang="el-GR" sz="2400" kern="1200" dirty="0">
              <a:effectLst>
                <a:outerShdw blurRad="38100" dist="38100" dir="2700000" algn="tl">
                  <a:srgbClr val="000000">
                    <a:alpha val="43137"/>
                  </a:srgbClr>
                </a:outerShdw>
              </a:effectLst>
            </a:rPr>
            <a:t>για τη συγγραφή</a:t>
          </a:r>
          <a:endParaRPr lang="en-ZA" sz="2400" kern="1200" dirty="0">
            <a:effectLst>
              <a:outerShdw blurRad="38100" dist="38100" dir="2700000" algn="tl">
                <a:srgbClr val="000000">
                  <a:alpha val="43137"/>
                </a:srgbClr>
              </a:outerShdw>
            </a:effectLst>
          </a:endParaRPr>
        </a:p>
      </dsp:txBody>
      <dsp:txXfrm>
        <a:off x="755" y="661488"/>
        <a:ext cx="2360154" cy="1416092"/>
      </dsp:txXfrm>
    </dsp:sp>
    <dsp:sp modelId="{598910D5-92C3-4418-A17A-0F4E121A2B02}">
      <dsp:nvSpPr>
        <dsp:cNvPr id="0" name=""/>
        <dsp:cNvSpPr/>
      </dsp:nvSpPr>
      <dsp:spPr>
        <a:xfrm>
          <a:off x="2596924" y="661488"/>
          <a:ext cx="2360154" cy="14160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Προσδιορισμός του κοινού</a:t>
          </a:r>
          <a:endParaRPr lang="en-ZA" sz="2400" kern="1200" dirty="0">
            <a:effectLst>
              <a:outerShdw blurRad="38100" dist="38100" dir="2700000" algn="tl">
                <a:srgbClr val="000000">
                  <a:alpha val="43137"/>
                </a:srgbClr>
              </a:outerShdw>
            </a:effectLst>
          </a:endParaRPr>
        </a:p>
      </dsp:txBody>
      <dsp:txXfrm>
        <a:off x="2596924" y="661488"/>
        <a:ext cx="2360154" cy="1416092"/>
      </dsp:txXfrm>
    </dsp:sp>
    <dsp:sp modelId="{8A84D2A5-E7EC-454D-92D6-60614B4E562D}">
      <dsp:nvSpPr>
        <dsp:cNvPr id="0" name=""/>
        <dsp:cNvSpPr/>
      </dsp:nvSpPr>
      <dsp:spPr>
        <a:xfrm>
          <a:off x="5193093" y="661488"/>
          <a:ext cx="2360154" cy="14160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Συλλογή πληροφοριών</a:t>
          </a:r>
          <a:endParaRPr lang="en-ZA" sz="2400" kern="1200" dirty="0">
            <a:effectLst>
              <a:outerShdw blurRad="38100" dist="38100" dir="2700000" algn="tl">
                <a:srgbClr val="000000">
                  <a:alpha val="43137"/>
                </a:srgbClr>
              </a:outerShdw>
            </a:effectLst>
          </a:endParaRPr>
        </a:p>
      </dsp:txBody>
      <dsp:txXfrm>
        <a:off x="5193093" y="661488"/>
        <a:ext cx="2360154" cy="1416092"/>
      </dsp:txXfrm>
    </dsp:sp>
    <dsp:sp modelId="{2D671174-12E8-4958-A868-A44676163B47}">
      <dsp:nvSpPr>
        <dsp:cNvPr id="0" name=""/>
        <dsp:cNvSpPr/>
      </dsp:nvSpPr>
      <dsp:spPr>
        <a:xfrm>
          <a:off x="7789263" y="661488"/>
          <a:ext cx="2706388" cy="14160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Παρουσίαση της θέσης σας </a:t>
          </a:r>
          <a:endParaRPr lang="en-ZA" sz="2400" kern="1200" dirty="0">
            <a:effectLst>
              <a:outerShdw blurRad="38100" dist="38100" dir="2700000" algn="tl">
                <a:srgbClr val="000000">
                  <a:alpha val="43137"/>
                </a:srgbClr>
              </a:outerShdw>
            </a:effectLst>
          </a:endParaRPr>
        </a:p>
      </dsp:txBody>
      <dsp:txXfrm>
        <a:off x="7789263" y="661488"/>
        <a:ext cx="2706388" cy="1416092"/>
      </dsp:txXfrm>
    </dsp:sp>
    <dsp:sp modelId="{F83331B4-99F0-4BDF-A2EA-5C80E04E6D17}">
      <dsp:nvSpPr>
        <dsp:cNvPr id="0" name=""/>
        <dsp:cNvSpPr/>
      </dsp:nvSpPr>
      <dsp:spPr>
        <a:xfrm>
          <a:off x="173872" y="2313596"/>
          <a:ext cx="2360154" cy="14160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Συγκέντρωση όλων των πληροφοριών</a:t>
          </a:r>
          <a:endParaRPr lang="en-ZA" sz="2400" kern="1200" dirty="0">
            <a:effectLst>
              <a:outerShdw blurRad="38100" dist="38100" dir="2700000" algn="tl">
                <a:srgbClr val="000000">
                  <a:alpha val="43137"/>
                </a:srgbClr>
              </a:outerShdw>
            </a:effectLst>
          </a:endParaRPr>
        </a:p>
      </dsp:txBody>
      <dsp:txXfrm>
        <a:off x="173872" y="2313596"/>
        <a:ext cx="2360154" cy="1416092"/>
      </dsp:txXfrm>
    </dsp:sp>
    <dsp:sp modelId="{1D9096BC-91CA-4810-9C2B-E7C5BC55BB87}">
      <dsp:nvSpPr>
        <dsp:cNvPr id="0" name=""/>
        <dsp:cNvSpPr/>
      </dsp:nvSpPr>
      <dsp:spPr>
        <a:xfrm>
          <a:off x="2770041" y="2313596"/>
          <a:ext cx="2360154" cy="14160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Κοινοποίηση του σχεδίου σας με την ομάδα</a:t>
          </a:r>
          <a:endParaRPr lang="en-ZA" sz="2400" kern="1200" dirty="0">
            <a:effectLst>
              <a:outerShdw blurRad="38100" dist="38100" dir="2700000" algn="tl">
                <a:srgbClr val="000000">
                  <a:alpha val="43137"/>
                </a:srgbClr>
              </a:outerShdw>
            </a:effectLst>
          </a:endParaRPr>
        </a:p>
      </dsp:txBody>
      <dsp:txXfrm>
        <a:off x="2770041" y="2313596"/>
        <a:ext cx="2360154" cy="1416092"/>
      </dsp:txXfrm>
    </dsp:sp>
    <dsp:sp modelId="{5D4460A3-5120-493C-A3AD-FDCDF0F46F55}">
      <dsp:nvSpPr>
        <dsp:cNvPr id="0" name=""/>
        <dsp:cNvSpPr/>
      </dsp:nvSpPr>
      <dsp:spPr>
        <a:xfrm>
          <a:off x="5366211" y="2313596"/>
          <a:ext cx="2360154" cy="14160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Κατάθεση θέσης</a:t>
          </a:r>
          <a:endParaRPr lang="en-ZA" sz="2400" kern="1200" dirty="0">
            <a:effectLst>
              <a:outerShdw blurRad="38100" dist="38100" dir="2700000" algn="tl">
                <a:srgbClr val="000000">
                  <a:alpha val="43137"/>
                </a:srgbClr>
              </a:outerShdw>
            </a:effectLst>
          </a:endParaRPr>
        </a:p>
      </dsp:txBody>
      <dsp:txXfrm>
        <a:off x="5366211" y="2313596"/>
        <a:ext cx="2360154" cy="1416092"/>
      </dsp:txXfrm>
    </dsp:sp>
    <dsp:sp modelId="{57CBB7CE-E30A-43D0-BA42-D00A7F077DD0}">
      <dsp:nvSpPr>
        <dsp:cNvPr id="0" name=""/>
        <dsp:cNvSpPr/>
      </dsp:nvSpPr>
      <dsp:spPr>
        <a:xfrm>
          <a:off x="7962380" y="2313596"/>
          <a:ext cx="2360154" cy="14160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Κοινοποίηση με τους δωρητές</a:t>
          </a:r>
          <a:endParaRPr lang="en-ZA" sz="2400" kern="1200" dirty="0">
            <a:effectLst>
              <a:outerShdw blurRad="38100" dist="38100" dir="2700000" algn="tl">
                <a:srgbClr val="000000">
                  <a:alpha val="43137"/>
                </a:srgbClr>
              </a:outerShdw>
            </a:effectLst>
          </a:endParaRPr>
        </a:p>
      </dsp:txBody>
      <dsp:txXfrm>
        <a:off x="7962380" y="2313596"/>
        <a:ext cx="2360154" cy="141609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D1A43-CC5E-404B-9CCE-BF893FA295A2}">
      <dsp:nvSpPr>
        <dsp:cNvPr id="0" name=""/>
        <dsp:cNvSpPr/>
      </dsp:nvSpPr>
      <dsp:spPr>
        <a:xfrm>
          <a:off x="1336651" y="13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Το υπόβαθρο του οργανισμού σας</a:t>
          </a:r>
          <a:endParaRPr lang="en-ZA" sz="2300" kern="1200" dirty="0">
            <a:effectLst>
              <a:outerShdw blurRad="38100" dist="38100" dir="2700000" algn="tl">
                <a:srgbClr val="000000">
                  <a:alpha val="43137"/>
                </a:srgbClr>
              </a:outerShdw>
            </a:effectLst>
          </a:endParaRPr>
        </a:p>
      </dsp:txBody>
      <dsp:txXfrm>
        <a:off x="1336651" y="130"/>
        <a:ext cx="2444719" cy="1466831"/>
      </dsp:txXfrm>
    </dsp:sp>
    <dsp:sp modelId="{D2034C50-7029-40D5-9579-F7EFDED558F3}">
      <dsp:nvSpPr>
        <dsp:cNvPr id="0" name=""/>
        <dsp:cNvSpPr/>
      </dsp:nvSpPr>
      <dsp:spPr>
        <a:xfrm>
          <a:off x="3976435" y="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Το όραμα και την αποστολή σας</a:t>
          </a:r>
          <a:endParaRPr lang="en-ZA" sz="2300" kern="1200" dirty="0">
            <a:effectLst>
              <a:outerShdw blurRad="38100" dist="38100" dir="2700000" algn="tl">
                <a:srgbClr val="000000">
                  <a:alpha val="43137"/>
                </a:srgbClr>
              </a:outerShdw>
            </a:effectLst>
          </a:endParaRPr>
        </a:p>
      </dsp:txBody>
      <dsp:txXfrm>
        <a:off x="3976435" y="0"/>
        <a:ext cx="2444719" cy="1466831"/>
      </dsp:txXfrm>
    </dsp:sp>
    <dsp:sp modelId="{FABED667-3C07-469B-9302-1FFC39205D83}">
      <dsp:nvSpPr>
        <dsp:cNvPr id="0" name=""/>
        <dsp:cNvSpPr/>
      </dsp:nvSpPr>
      <dsp:spPr>
        <a:xfrm>
          <a:off x="6715035" y="13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Σημαντικά Προγράμματα και Δραστηριότητες</a:t>
          </a:r>
          <a:endParaRPr lang="en-ZA" sz="2300" kern="1200" dirty="0">
            <a:effectLst>
              <a:outerShdw blurRad="38100" dist="38100" dir="2700000" algn="tl">
                <a:srgbClr val="000000">
                  <a:alpha val="43137"/>
                </a:srgbClr>
              </a:outerShdw>
            </a:effectLst>
          </a:endParaRPr>
        </a:p>
      </dsp:txBody>
      <dsp:txXfrm>
        <a:off x="6715035" y="130"/>
        <a:ext cx="2444719" cy="1466831"/>
      </dsp:txXfrm>
    </dsp:sp>
    <dsp:sp modelId="{E8E8FBAB-2D59-434A-AD8B-6F72A20E8563}">
      <dsp:nvSpPr>
        <dsp:cNvPr id="0" name=""/>
        <dsp:cNvSpPr/>
      </dsp:nvSpPr>
      <dsp:spPr>
        <a:xfrm>
          <a:off x="2681247" y="1711433"/>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Επιτεύγματα</a:t>
          </a:r>
          <a:endParaRPr lang="en-ZA" sz="2300" kern="1200" dirty="0">
            <a:effectLst>
              <a:outerShdw blurRad="38100" dist="38100" dir="2700000" algn="tl">
                <a:srgbClr val="000000">
                  <a:alpha val="43137"/>
                </a:srgbClr>
              </a:outerShdw>
            </a:effectLst>
          </a:endParaRPr>
        </a:p>
      </dsp:txBody>
      <dsp:txXfrm>
        <a:off x="2681247" y="1711433"/>
        <a:ext cx="2444719" cy="1466831"/>
      </dsp:txXfrm>
    </dsp:sp>
    <dsp:sp modelId="{D4872610-42DF-46EE-8B2C-842AE25726AE}">
      <dsp:nvSpPr>
        <dsp:cNvPr id="0" name=""/>
        <dsp:cNvSpPr/>
      </dsp:nvSpPr>
      <dsp:spPr>
        <a:xfrm>
          <a:off x="5370439" y="1711433"/>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Τον Κοινωνικό Σκοπό για το οποίο ζητάτε υποστήριξη</a:t>
          </a:r>
          <a:endParaRPr lang="en-ZA" sz="2300" kern="1200" dirty="0">
            <a:effectLst>
              <a:outerShdw blurRad="38100" dist="38100" dir="2700000" algn="tl">
                <a:srgbClr val="000000">
                  <a:alpha val="43137"/>
                </a:srgbClr>
              </a:outerShdw>
            </a:effectLst>
          </a:endParaRPr>
        </a:p>
      </dsp:txBody>
      <dsp:txXfrm>
        <a:off x="5370439" y="1711433"/>
        <a:ext cx="2444719" cy="146683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8049E-B329-4067-877B-B52D34A1B1D2}">
      <dsp:nvSpPr>
        <dsp:cNvPr id="0" name=""/>
        <dsp:cNvSpPr/>
      </dsp:nvSpPr>
      <dsp:spPr>
        <a:xfrm>
          <a:off x="3075"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Απαιτήσεις Χρηματοδότησης</a:t>
          </a:r>
          <a:endParaRPr lang="en-ZA" sz="2400" kern="1200" dirty="0">
            <a:effectLst>
              <a:outerShdw blurRad="38100" dist="38100" dir="2700000" algn="tl">
                <a:srgbClr val="000000">
                  <a:alpha val="43137"/>
                </a:srgbClr>
              </a:outerShdw>
            </a:effectLst>
          </a:endParaRPr>
        </a:p>
      </dsp:txBody>
      <dsp:txXfrm>
        <a:off x="3075" y="826895"/>
        <a:ext cx="2439594" cy="1463756"/>
      </dsp:txXfrm>
    </dsp:sp>
    <dsp:sp modelId="{DB1394C4-C0E4-4864-B753-E3837D5F2C39}">
      <dsp:nvSpPr>
        <dsp:cNvPr id="0" name=""/>
        <dsp:cNvSpPr/>
      </dsp:nvSpPr>
      <dsp:spPr>
        <a:xfrm>
          <a:off x="2686629"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Οφέλη από τη σύμπραξη με άλλους εταίρους</a:t>
          </a:r>
          <a:endParaRPr lang="en-ZA" sz="2400" kern="1200" dirty="0">
            <a:effectLst>
              <a:outerShdw blurRad="38100" dist="38100" dir="2700000" algn="tl">
                <a:srgbClr val="000000">
                  <a:alpha val="43137"/>
                </a:srgbClr>
              </a:outerShdw>
            </a:effectLst>
          </a:endParaRPr>
        </a:p>
      </dsp:txBody>
      <dsp:txXfrm>
        <a:off x="2686629" y="826895"/>
        <a:ext cx="2439594" cy="1463756"/>
      </dsp:txXfrm>
    </dsp:sp>
    <dsp:sp modelId="{DA3923FA-3D6D-46F5-8825-1730DB6EE49F}">
      <dsp:nvSpPr>
        <dsp:cNvPr id="0" name=""/>
        <dsp:cNvSpPr/>
      </dsp:nvSpPr>
      <dsp:spPr>
        <a:xfrm>
          <a:off x="5370183"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Ουσιαστικός αντίκτυπος</a:t>
          </a:r>
          <a:endParaRPr lang="en-ZA" sz="2400" kern="1200" dirty="0">
            <a:effectLst>
              <a:outerShdw blurRad="38100" dist="38100" dir="2700000" algn="tl">
                <a:srgbClr val="000000">
                  <a:alpha val="43137"/>
                </a:srgbClr>
              </a:outerShdw>
            </a:effectLst>
          </a:endParaRPr>
        </a:p>
      </dsp:txBody>
      <dsp:txXfrm>
        <a:off x="5370183" y="826895"/>
        <a:ext cx="2439594" cy="1463756"/>
      </dsp:txXfrm>
    </dsp:sp>
    <dsp:sp modelId="{AEC289CF-A0D6-4596-B716-7A25B0A60E76}">
      <dsp:nvSpPr>
        <dsp:cNvPr id="0" name=""/>
        <dsp:cNvSpPr/>
      </dsp:nvSpPr>
      <dsp:spPr>
        <a:xfrm>
          <a:off x="8053737"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Τρόποι Στήριξης</a:t>
          </a:r>
          <a:endParaRPr lang="en-ZA" sz="2400" kern="1200" dirty="0">
            <a:effectLst>
              <a:outerShdw blurRad="38100" dist="38100" dir="2700000" algn="tl">
                <a:srgbClr val="000000">
                  <a:alpha val="43137"/>
                </a:srgbClr>
              </a:outerShdw>
            </a:effectLst>
          </a:endParaRPr>
        </a:p>
      </dsp:txBody>
      <dsp:txXfrm>
        <a:off x="8053737" y="826895"/>
        <a:ext cx="2439594" cy="14637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D6161-8612-44F4-B4ED-F39D14948210}">
      <dsp:nvSpPr>
        <dsp:cNvPr id="0" name=""/>
        <dsp:cNvSpPr/>
      </dsp:nvSpPr>
      <dsp:spPr>
        <a:xfrm>
          <a:off x="1633" y="676832"/>
          <a:ext cx="3212715" cy="192762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chemeClr val="bg1"/>
              </a:solidFill>
              <a:effectLst>
                <a:outerShdw blurRad="38100" dist="38100" dir="2700000" algn="tl">
                  <a:srgbClr val="000000">
                    <a:alpha val="43137"/>
                  </a:srgbClr>
                </a:outerShdw>
              </a:effectLst>
            </a:rPr>
            <a:t>Μοντέλο</a:t>
          </a:r>
          <a:r>
            <a:rPr lang="en-GB" sz="2400" b="1" kern="1200" dirty="0">
              <a:solidFill>
                <a:schemeClr val="bg1"/>
              </a:solidFill>
              <a:effectLst>
                <a:outerShdw blurRad="38100" dist="38100" dir="2700000" algn="tl">
                  <a:srgbClr val="000000">
                    <a:alpha val="43137"/>
                  </a:srgbClr>
                </a:outerShdw>
              </a:effectLst>
            </a:rPr>
            <a:t> 1: </a:t>
          </a:r>
          <a:r>
            <a:rPr lang="el-GR" sz="2400" b="0" kern="1200" dirty="0">
              <a:solidFill>
                <a:schemeClr val="bg1"/>
              </a:solidFill>
              <a:effectLst>
                <a:outerShdw blurRad="38100" dist="38100" dir="2700000" algn="tl">
                  <a:srgbClr val="000000">
                    <a:alpha val="43137"/>
                  </a:srgbClr>
                </a:outerShdw>
              </a:effectLst>
            </a:rPr>
            <a:t>Χρήση</a:t>
          </a:r>
          <a:r>
            <a:rPr lang="el-GR" sz="2400" kern="1200" dirty="0">
              <a:solidFill>
                <a:schemeClr val="bg1"/>
              </a:solidFill>
              <a:effectLst>
                <a:outerShdw blurRad="38100" dist="38100" dir="2700000" algn="tl">
                  <a:srgbClr val="000000">
                    <a:alpha val="43137"/>
                  </a:srgbClr>
                </a:outerShdw>
              </a:effectLst>
            </a:rPr>
            <a:t> δωρεών για την αποπληρωμή των επενδυτών</a:t>
          </a:r>
          <a:endParaRPr lang="en-ZA" sz="2400" kern="1200" dirty="0">
            <a:solidFill>
              <a:schemeClr val="bg1"/>
            </a:solidFill>
            <a:effectLst>
              <a:outerShdw blurRad="38100" dist="38100" dir="2700000" algn="tl">
                <a:srgbClr val="000000">
                  <a:alpha val="43137"/>
                </a:srgbClr>
              </a:outerShdw>
            </a:effectLst>
          </a:endParaRPr>
        </a:p>
      </dsp:txBody>
      <dsp:txXfrm>
        <a:off x="1633" y="676832"/>
        <a:ext cx="3212715" cy="1927629"/>
      </dsp:txXfrm>
    </dsp:sp>
    <dsp:sp modelId="{D613D23A-06B3-464E-9FB6-072874C5C273}">
      <dsp:nvSpPr>
        <dsp:cNvPr id="0" name=""/>
        <dsp:cNvSpPr/>
      </dsp:nvSpPr>
      <dsp:spPr>
        <a:xfrm>
          <a:off x="3535620" y="452947"/>
          <a:ext cx="3523995" cy="23753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a:t>
          </a:r>
          <a:r>
            <a:rPr lang="el-GR" sz="23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οντέλο</a:t>
          </a:r>
          <a:r>
            <a:rPr lang="en-GB" sz="23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2: </a:t>
          </a:r>
          <a:r>
            <a:rPr lang="el-GR" sz="23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Χρήση εσόδων από περιουσιακά στοιχεία διπλού σκοπού, συμπεριλαμβανομένης της αποπληρωμής των επενδυτών</a:t>
          </a:r>
          <a:endParaRPr lang="en-ZA" sz="2300" kern="1200" dirty="0">
            <a:solidFill>
              <a:schemeClr val="bg1"/>
            </a:solidFill>
            <a:effectLst>
              <a:outerShdw blurRad="38100" dist="38100" dir="2700000" algn="tl">
                <a:srgbClr val="000000">
                  <a:alpha val="43137"/>
                </a:srgbClr>
              </a:outerShdw>
            </a:effectLst>
          </a:endParaRPr>
        </a:p>
      </dsp:txBody>
      <dsp:txXfrm>
        <a:off x="3535620" y="452947"/>
        <a:ext cx="3523995" cy="2375398"/>
      </dsp:txXfrm>
    </dsp:sp>
    <dsp:sp modelId="{EBB1EBE1-1015-4354-9F46-1595B769C9DE}">
      <dsp:nvSpPr>
        <dsp:cNvPr id="0" name=""/>
        <dsp:cNvSpPr/>
      </dsp:nvSpPr>
      <dsp:spPr>
        <a:xfrm>
          <a:off x="7380888" y="676832"/>
          <a:ext cx="3212715" cy="192762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a:t>
          </a:r>
          <a:r>
            <a:rPr lang="el-GR" sz="23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οντέλο</a:t>
          </a:r>
          <a:r>
            <a:rPr lang="en-GB" sz="23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3:</a:t>
          </a:r>
          <a:r>
            <a:rPr lang="en-GB" sz="2300" kern="1200" dirty="0">
              <a:solidFill>
                <a:schemeClr val="bg1"/>
              </a:solidFill>
              <a:effectLst>
                <a:outerShdw blurRad="38100" dist="38100" dir="2700000" algn="tl">
                  <a:srgbClr val="000000">
                    <a:alpha val="43137"/>
                  </a:srgbClr>
                </a:outerShdw>
              </a:effectLst>
            </a:rPr>
            <a:t> </a:t>
          </a:r>
          <a:r>
            <a:rPr lang="el-GR" sz="2300" kern="1200" dirty="0">
              <a:solidFill>
                <a:schemeClr val="bg1"/>
              </a:solidFill>
              <a:effectLst>
                <a:outerShdw blurRad="38100" dist="38100" dir="2700000" algn="tl">
                  <a:srgbClr val="000000">
                    <a:alpha val="43137"/>
                  </a:srgbClr>
                </a:outerShdw>
              </a:effectLst>
            </a:rPr>
            <a:t>Χρήση εσόδων από ανεξάρτητες κοινωνικές επιχειρήσεις για την αποπληρωμή των επενδυτών</a:t>
          </a:r>
          <a:endParaRPr lang="en-ZA" sz="2300" kern="1200" dirty="0">
            <a:solidFill>
              <a:schemeClr val="bg1"/>
            </a:solidFill>
            <a:effectLst>
              <a:outerShdw blurRad="38100" dist="38100" dir="2700000" algn="tl">
                <a:srgbClr val="000000">
                  <a:alpha val="43137"/>
                </a:srgbClr>
              </a:outerShdw>
            </a:effectLst>
          </a:endParaRPr>
        </a:p>
      </dsp:txBody>
      <dsp:txXfrm>
        <a:off x="7380888" y="676832"/>
        <a:ext cx="3212715" cy="19276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2B092-6D36-475E-A723-764ADE75186A}">
      <dsp:nvSpPr>
        <dsp:cNvPr id="0" name=""/>
        <dsp:cNvSpPr/>
      </dsp:nvSpPr>
      <dsp:spPr>
        <a:xfrm>
          <a:off x="8665"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effectLst>
                <a:outerShdw blurRad="38100" dist="38100" dir="2700000" algn="tl">
                  <a:srgbClr val="000000">
                    <a:alpha val="43137"/>
                  </a:srgbClr>
                </a:outerShdw>
              </a:effectLst>
            </a:rPr>
            <a:t>Ύπαρξη ενός οικονομικού σχεδίου</a:t>
          </a:r>
          <a:endParaRPr lang="en-ZA" sz="1700" kern="1200" dirty="0">
            <a:effectLst>
              <a:outerShdw blurRad="38100" dist="38100" dir="2700000" algn="tl">
                <a:srgbClr val="000000">
                  <a:alpha val="43137"/>
                </a:srgbClr>
              </a:outerShdw>
            </a:effectLst>
          </a:endParaRPr>
        </a:p>
      </dsp:txBody>
      <dsp:txXfrm>
        <a:off x="8665" y="608"/>
        <a:ext cx="2459978" cy="1475986"/>
      </dsp:txXfrm>
    </dsp:sp>
    <dsp:sp modelId="{2DB371B1-BA9A-4853-8C05-C27FE56F9D6A}">
      <dsp:nvSpPr>
        <dsp:cNvPr id="0" name=""/>
        <dsp:cNvSpPr/>
      </dsp:nvSpPr>
      <dsp:spPr>
        <a:xfrm>
          <a:off x="2714641"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effectLst>
                <a:outerShdw blurRad="38100" dist="38100" dir="2700000" algn="tl">
                  <a:srgbClr val="000000">
                    <a:alpha val="43137"/>
                  </a:srgbClr>
                </a:outerShdw>
              </a:effectLst>
            </a:rPr>
            <a:t>Η </a:t>
          </a:r>
          <a:r>
            <a:rPr lang="el-CY" sz="1700" kern="1200" dirty="0">
              <a:effectLst>
                <a:outerShdw blurRad="38100" dist="38100" dir="2700000" algn="tl">
                  <a:srgbClr val="000000">
                    <a:alpha val="43137"/>
                  </a:srgbClr>
                </a:outerShdw>
              </a:effectLst>
            </a:rPr>
            <a:t>επ</a:t>
          </a:r>
          <a:r>
            <a:rPr lang="el-CY" sz="1700" kern="1200" dirty="0" err="1">
              <a:effectLst>
                <a:outerShdw blurRad="38100" dist="38100" dir="2700000" algn="tl">
                  <a:srgbClr val="000000">
                    <a:alpha val="43137"/>
                  </a:srgbClr>
                </a:outerShdw>
              </a:effectLst>
            </a:rPr>
            <a:t>ίτευξη</a:t>
          </a:r>
          <a:r>
            <a:rPr lang="el-CY" sz="1700" kern="1200" dirty="0">
              <a:effectLst>
                <a:outerShdw blurRad="38100" dist="38100" dir="2700000" algn="tl">
                  <a:srgbClr val="000000">
                    <a:alpha val="43137"/>
                  </a:srgbClr>
                </a:outerShdw>
              </a:effectLst>
            </a:rPr>
            <a:t> κέρδους θα πρέπει να</a:t>
          </a:r>
          <a:r>
            <a:rPr lang="el-GR" sz="1700" kern="1200" dirty="0">
              <a:effectLst>
                <a:outerShdw blurRad="38100" dist="38100" dir="2700000" algn="tl">
                  <a:srgbClr val="000000">
                    <a:alpha val="43137"/>
                  </a:srgbClr>
                </a:outerShdw>
              </a:effectLst>
            </a:rPr>
            <a:t> αποτελεί προτεραιότητα</a:t>
          </a:r>
          <a:endParaRPr lang="en-ZA" sz="1700" kern="1200" dirty="0">
            <a:effectLst>
              <a:outerShdw blurRad="38100" dist="38100" dir="2700000" algn="tl">
                <a:srgbClr val="000000">
                  <a:alpha val="43137"/>
                </a:srgbClr>
              </a:outerShdw>
            </a:effectLst>
          </a:endParaRPr>
        </a:p>
      </dsp:txBody>
      <dsp:txXfrm>
        <a:off x="2714641" y="608"/>
        <a:ext cx="2459978" cy="1475986"/>
      </dsp:txXfrm>
    </dsp:sp>
    <dsp:sp modelId="{FC3AFA28-4DA0-4369-90A5-EB4300FDEC42}">
      <dsp:nvSpPr>
        <dsp:cNvPr id="0" name=""/>
        <dsp:cNvSpPr/>
      </dsp:nvSpPr>
      <dsp:spPr>
        <a:xfrm>
          <a:off x="5420617"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effectLst>
                <a:outerShdw blurRad="38100" dist="38100" dir="2700000" algn="tl">
                  <a:srgbClr val="000000">
                    <a:alpha val="43137"/>
                  </a:srgbClr>
                </a:outerShdw>
              </a:effectLst>
            </a:rPr>
            <a:t>Κατανόηση της σύνθετης κεφαλαιοποίησης ή του </a:t>
          </a:r>
          <a:r>
            <a:rPr lang="el-GR" sz="1700" kern="1200" dirty="0" err="1">
              <a:effectLst>
                <a:outerShdw blurRad="38100" dist="38100" dir="2700000" algn="tl">
                  <a:srgbClr val="000000">
                    <a:alpha val="43137"/>
                  </a:srgbClr>
                </a:outerShdw>
              </a:effectLst>
            </a:rPr>
            <a:t>ανατοκισμού</a:t>
          </a:r>
          <a:r>
            <a:rPr lang="el-GR" sz="1700" kern="1200" dirty="0">
              <a:effectLst>
                <a:outerShdw blurRad="38100" dist="38100" dir="2700000" algn="tl">
                  <a:srgbClr val="000000">
                    <a:alpha val="43137"/>
                  </a:srgbClr>
                </a:outerShdw>
              </a:effectLst>
            </a:rPr>
            <a:t> (</a:t>
          </a:r>
          <a:r>
            <a:rPr lang="el-CY" sz="1700" kern="1200" dirty="0">
              <a:effectLst>
                <a:outerShdw blurRad="38100" dist="38100" dir="2700000" algn="tl">
                  <a:srgbClr val="000000">
                    <a:alpha val="43137"/>
                  </a:srgbClr>
                </a:outerShdw>
              </a:effectLst>
            </a:rPr>
            <a:t>χρονική α</a:t>
          </a:r>
          <a:r>
            <a:rPr lang="el-CY" sz="1700" kern="1200" dirty="0" err="1">
              <a:effectLst>
                <a:outerShdw blurRad="38100" dist="38100" dir="2700000" algn="tl">
                  <a:srgbClr val="000000">
                    <a:alpha val="43137"/>
                  </a:srgbClr>
                </a:outerShdw>
              </a:effectLst>
            </a:rPr>
            <a:t>ξί</a:t>
          </a:r>
          <a:r>
            <a:rPr lang="el-CY" sz="1700" kern="1200" dirty="0">
              <a:effectLst>
                <a:outerShdw blurRad="38100" dist="38100" dir="2700000" algn="tl">
                  <a:srgbClr val="000000">
                    <a:alpha val="43137"/>
                  </a:srgbClr>
                </a:outerShdw>
              </a:effectLst>
            </a:rPr>
            <a:t>α του χρήματος/ </a:t>
          </a:r>
          <a:r>
            <a:rPr lang="en-US" sz="1700" kern="1200" dirty="0">
              <a:effectLst>
                <a:outerShdw blurRad="38100" dist="38100" dir="2700000" algn="tl">
                  <a:srgbClr val="000000">
                    <a:alpha val="43137"/>
                  </a:srgbClr>
                </a:outerShdw>
              </a:effectLst>
            </a:rPr>
            <a:t>compounding)</a:t>
          </a:r>
          <a:r>
            <a:rPr lang="el-GR" sz="1700" kern="1200" dirty="0">
              <a:effectLst>
                <a:outerShdw blurRad="38100" dist="38100" dir="2700000" algn="tl">
                  <a:srgbClr val="000000">
                    <a:alpha val="43137"/>
                  </a:srgbClr>
                </a:outerShdw>
              </a:effectLst>
            </a:rPr>
            <a:t> </a:t>
          </a:r>
          <a:endParaRPr lang="en-ZA" sz="1700" kern="1200" dirty="0">
            <a:effectLst>
              <a:outerShdw blurRad="38100" dist="38100" dir="2700000" algn="tl">
                <a:srgbClr val="000000">
                  <a:alpha val="43137"/>
                </a:srgbClr>
              </a:outerShdw>
            </a:effectLst>
          </a:endParaRPr>
        </a:p>
      </dsp:txBody>
      <dsp:txXfrm>
        <a:off x="5420617" y="608"/>
        <a:ext cx="2459978" cy="1475986"/>
      </dsp:txXfrm>
    </dsp:sp>
    <dsp:sp modelId="{31F4B702-9F61-46EA-BF69-CF355441EA9E}">
      <dsp:nvSpPr>
        <dsp:cNvPr id="0" name=""/>
        <dsp:cNvSpPr/>
      </dsp:nvSpPr>
      <dsp:spPr>
        <a:xfrm>
          <a:off x="8126593"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ZA" sz="1700" kern="1200" dirty="0">
              <a:effectLst>
                <a:outerShdw blurRad="38100" dist="38100" dir="2700000" algn="tl">
                  <a:srgbClr val="000000">
                    <a:alpha val="43137"/>
                  </a:srgbClr>
                </a:outerShdw>
              </a:effectLst>
            </a:rPr>
            <a:t>K</a:t>
          </a:r>
          <a:r>
            <a:rPr lang="el-GR" sz="1700" kern="1200" dirty="0" err="1">
              <a:effectLst>
                <a:outerShdw blurRad="38100" dist="38100" dir="2700000" algn="tl">
                  <a:srgbClr val="000000">
                    <a:alpha val="43137"/>
                  </a:srgbClr>
                </a:outerShdw>
              </a:effectLst>
            </a:rPr>
            <a:t>ατανόηση</a:t>
          </a:r>
          <a:r>
            <a:rPr lang="el-GR" sz="1700" kern="1200" dirty="0">
              <a:effectLst>
                <a:outerShdw blurRad="38100" dist="38100" dir="2700000" algn="tl">
                  <a:srgbClr val="000000">
                    <a:alpha val="43137"/>
                  </a:srgbClr>
                </a:outerShdw>
              </a:effectLst>
            </a:rPr>
            <a:t> του ρίσκου</a:t>
          </a:r>
          <a:r>
            <a:rPr lang="en-ZA" sz="1700" kern="1200" dirty="0">
              <a:effectLst>
                <a:outerShdw blurRad="38100" dist="38100" dir="2700000" algn="tl">
                  <a:srgbClr val="000000">
                    <a:alpha val="43137"/>
                  </a:srgbClr>
                </a:outerShdw>
              </a:effectLst>
            </a:rPr>
            <a:t>​</a:t>
          </a:r>
        </a:p>
      </dsp:txBody>
      <dsp:txXfrm>
        <a:off x="8126593" y="608"/>
        <a:ext cx="2459978" cy="1475986"/>
      </dsp:txXfrm>
    </dsp:sp>
    <dsp:sp modelId="{50DFAE23-BA2F-42BD-A27C-B8015461D997}">
      <dsp:nvSpPr>
        <dsp:cNvPr id="0" name=""/>
        <dsp:cNvSpPr/>
      </dsp:nvSpPr>
      <dsp:spPr>
        <a:xfrm>
          <a:off x="4067629" y="1722593"/>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effectLst>
                <a:outerShdw blurRad="38100" dist="38100" dir="2700000" algn="tl">
                  <a:srgbClr val="000000">
                    <a:alpha val="43137"/>
                  </a:srgbClr>
                </a:outerShdw>
              </a:effectLst>
            </a:rPr>
            <a:t>K</a:t>
          </a:r>
          <a:r>
            <a:rPr lang="el-GR" sz="1700" kern="1200" dirty="0" err="1">
              <a:effectLst>
                <a:outerShdw blurRad="38100" dist="38100" dir="2700000" algn="tl">
                  <a:srgbClr val="000000">
                    <a:alpha val="43137"/>
                  </a:srgbClr>
                </a:outerShdw>
              </a:effectLst>
            </a:rPr>
            <a:t>ατανόηση</a:t>
          </a:r>
          <a:r>
            <a:rPr lang="el-GR" sz="1700" kern="1200" dirty="0">
              <a:effectLst>
                <a:outerShdw blurRad="38100" dist="38100" dir="2700000" algn="tl">
                  <a:srgbClr val="000000">
                    <a:alpha val="43137"/>
                  </a:srgbClr>
                </a:outerShdw>
              </a:effectLst>
            </a:rPr>
            <a:t> της επέκτασης και της κατανομής περιουσιακών στοιχείων </a:t>
          </a:r>
          <a:r>
            <a:rPr lang="en-GB" sz="1700" kern="1200" dirty="0">
              <a:effectLst>
                <a:outerShdw blurRad="38100" dist="38100" dir="2700000" algn="tl">
                  <a:srgbClr val="000000">
                    <a:alpha val="43137"/>
                  </a:srgbClr>
                </a:outerShdw>
              </a:effectLst>
            </a:rPr>
            <a:t>​</a:t>
          </a:r>
          <a:endParaRPr lang="en-ZA" sz="1700" kern="1200" dirty="0">
            <a:effectLst>
              <a:outerShdw blurRad="38100" dist="38100" dir="2700000" algn="tl">
                <a:srgbClr val="000000">
                  <a:alpha val="43137"/>
                </a:srgbClr>
              </a:outerShdw>
            </a:effectLst>
          </a:endParaRPr>
        </a:p>
      </dsp:txBody>
      <dsp:txXfrm>
        <a:off x="4067629" y="1722593"/>
        <a:ext cx="2459978" cy="1475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FAE23-BA2F-42BD-A27C-B8015461D997}">
      <dsp:nvSpPr>
        <dsp:cNvPr id="0" name=""/>
        <dsp:cNvSpPr/>
      </dsp:nvSpPr>
      <dsp:spPr>
        <a:xfrm>
          <a:off x="132026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Διατήρηση χαμηλού κόστους</a:t>
          </a:r>
          <a:r>
            <a:rPr lang="en-ZA" sz="2300" kern="1200" dirty="0">
              <a:effectLst>
                <a:outerShdw blurRad="38100" dist="38100" dir="2700000" algn="tl">
                  <a:srgbClr val="000000">
                    <a:alpha val="43137"/>
                  </a:srgbClr>
                </a:outerShdw>
              </a:effectLst>
            </a:rPr>
            <a:t>​</a:t>
          </a:r>
        </a:p>
      </dsp:txBody>
      <dsp:txXfrm>
        <a:off x="1320265" y="123"/>
        <a:ext cx="2485845" cy="1491507"/>
      </dsp:txXfrm>
    </dsp:sp>
    <dsp:sp modelId="{AF7530EE-1B17-45D1-8E1F-89490759E919}">
      <dsp:nvSpPr>
        <dsp:cNvPr id="0" name=""/>
        <dsp:cNvSpPr/>
      </dsp:nvSpPr>
      <dsp:spPr>
        <a:xfrm>
          <a:off x="405469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Κατανόηση βασικών στρατηγικών στην επένδυση</a:t>
          </a:r>
          <a:endParaRPr lang="en-ZA" sz="2300" kern="1200" dirty="0">
            <a:effectLst>
              <a:outerShdw blurRad="38100" dist="38100" dir="2700000" algn="tl">
                <a:srgbClr val="000000">
                  <a:alpha val="43137"/>
                </a:srgbClr>
              </a:outerShdw>
            </a:effectLst>
          </a:endParaRPr>
        </a:p>
      </dsp:txBody>
      <dsp:txXfrm>
        <a:off x="4054695" y="123"/>
        <a:ext cx="2485845" cy="1491507"/>
      </dsp:txXfrm>
    </dsp:sp>
    <dsp:sp modelId="{49877031-60C5-403E-9FE8-07B472F34DD0}">
      <dsp:nvSpPr>
        <dsp:cNvPr id="0" name=""/>
        <dsp:cNvSpPr/>
      </dsp:nvSpPr>
      <dsp:spPr>
        <a:xfrm>
          <a:off x="678912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Πειθαρχία</a:t>
          </a:r>
          <a:r>
            <a:rPr lang="en-ZA" sz="2300" kern="1200" dirty="0">
              <a:effectLst>
                <a:outerShdw blurRad="38100" dist="38100" dir="2700000" algn="tl">
                  <a:srgbClr val="000000">
                    <a:alpha val="43137"/>
                  </a:srgbClr>
                </a:outerShdw>
              </a:effectLst>
            </a:rPr>
            <a:t>​</a:t>
          </a:r>
        </a:p>
      </dsp:txBody>
      <dsp:txXfrm>
        <a:off x="6789125" y="123"/>
        <a:ext cx="2485845" cy="1491507"/>
      </dsp:txXfrm>
    </dsp:sp>
    <dsp:sp modelId="{8F61F95C-D1D1-4DC3-ACC8-D6B264150086}">
      <dsp:nvSpPr>
        <dsp:cNvPr id="0" name=""/>
        <dsp:cNvSpPr/>
      </dsp:nvSpPr>
      <dsp:spPr>
        <a:xfrm>
          <a:off x="2687480" y="1740215"/>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Να σκέφτεστε ως ιδιοκτήτης ή δανειστής</a:t>
          </a:r>
          <a:r>
            <a:rPr lang="en-GB" sz="2300" kern="1200" dirty="0">
              <a:effectLst>
                <a:outerShdw blurRad="38100" dist="38100" dir="2700000" algn="tl">
                  <a:srgbClr val="000000">
                    <a:alpha val="43137"/>
                  </a:srgbClr>
                </a:outerShdw>
              </a:effectLst>
            </a:rPr>
            <a:t>​</a:t>
          </a:r>
          <a:endParaRPr lang="en-ZA" sz="2300" kern="1200" dirty="0">
            <a:effectLst>
              <a:outerShdw blurRad="38100" dist="38100" dir="2700000" algn="tl">
                <a:srgbClr val="000000">
                  <a:alpha val="43137"/>
                </a:srgbClr>
              </a:outerShdw>
            </a:effectLst>
          </a:endParaRPr>
        </a:p>
      </dsp:txBody>
      <dsp:txXfrm>
        <a:off x="2687480" y="1740215"/>
        <a:ext cx="2485845" cy="1491507"/>
      </dsp:txXfrm>
    </dsp:sp>
    <dsp:sp modelId="{C9E968FF-29F9-4FA8-8B06-34BA27FE29EB}">
      <dsp:nvSpPr>
        <dsp:cNvPr id="0" name=""/>
        <dsp:cNvSpPr/>
      </dsp:nvSpPr>
      <dsp:spPr>
        <a:xfrm>
          <a:off x="5421910" y="1740215"/>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Αν δεν κατανοείτε κάτι, μην επενδύσετε σε αυτό</a:t>
          </a:r>
          <a:endParaRPr lang="en-ZA" sz="2300" kern="1200" dirty="0">
            <a:effectLst>
              <a:outerShdw blurRad="38100" dist="38100" dir="2700000" algn="tl">
                <a:srgbClr val="000000">
                  <a:alpha val="43137"/>
                </a:srgbClr>
              </a:outerShdw>
            </a:effectLst>
          </a:endParaRPr>
        </a:p>
      </dsp:txBody>
      <dsp:txXfrm>
        <a:off x="5421910" y="1740215"/>
        <a:ext cx="2485845" cy="14915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84CA-8895-43EE-A5F6-45427BC29474}">
      <dsp:nvSpPr>
        <dsp:cNvPr id="0" name=""/>
        <dsp:cNvSpPr/>
      </dsp:nvSpPr>
      <dsp:spPr>
        <a:xfrm>
          <a:off x="808072"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Συμβατικά ψηφιακά πορτοφόλια, όπως το </a:t>
          </a:r>
          <a:r>
            <a:rPr lang="en-GB" sz="2300" kern="1200" dirty="0">
              <a:effectLst>
                <a:outerShdw blurRad="38100" dist="38100" dir="2700000" algn="tl">
                  <a:srgbClr val="000000">
                    <a:alpha val="43137"/>
                  </a:srgbClr>
                </a:outerShdw>
              </a:effectLst>
            </a:rPr>
            <a:t>Google Pay </a:t>
          </a:r>
          <a:r>
            <a:rPr lang="el-GR" sz="2300" kern="1200" dirty="0">
              <a:effectLst>
                <a:outerShdw blurRad="38100" dist="38100" dir="2700000" algn="tl">
                  <a:srgbClr val="000000">
                    <a:alpha val="43137"/>
                  </a:srgbClr>
                </a:outerShdw>
              </a:effectLst>
            </a:rPr>
            <a:t>και το</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ApplePay</a:t>
          </a:r>
          <a:endParaRPr lang="en-ZA" sz="2300" kern="1200" dirty="0">
            <a:effectLst>
              <a:outerShdw blurRad="38100" dist="38100" dir="2700000" algn="tl">
                <a:srgbClr val="000000">
                  <a:alpha val="43137"/>
                </a:srgbClr>
              </a:outerShdw>
            </a:effectLst>
          </a:endParaRPr>
        </a:p>
      </dsp:txBody>
      <dsp:txXfrm>
        <a:off x="808072" y="1400"/>
        <a:ext cx="2633101" cy="1579861"/>
      </dsp:txXfrm>
    </dsp:sp>
    <dsp:sp modelId="{5527BCA8-5116-4C07-87DE-5A2702452727}">
      <dsp:nvSpPr>
        <dsp:cNvPr id="0" name=""/>
        <dsp:cNvSpPr/>
      </dsp:nvSpPr>
      <dsp:spPr>
        <a:xfrm>
          <a:off x="3704485"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Δωρεές μέσω </a:t>
          </a:r>
          <a:r>
            <a:rPr lang="el-GR" sz="2300" kern="1200" dirty="0" err="1">
              <a:effectLst>
                <a:outerShdw blurRad="38100" dist="38100" dir="2700000" algn="tl">
                  <a:srgbClr val="000000">
                    <a:alpha val="43137"/>
                  </a:srgbClr>
                </a:outerShdw>
              </a:effectLst>
            </a:rPr>
            <a:t>Κρυπτονομισμάτων</a:t>
          </a:r>
          <a:endParaRPr lang="en-ZA" sz="2300" kern="1200" dirty="0">
            <a:effectLst>
              <a:outerShdw blurRad="38100" dist="38100" dir="2700000" algn="tl">
                <a:srgbClr val="000000">
                  <a:alpha val="43137"/>
                </a:srgbClr>
              </a:outerShdw>
            </a:effectLst>
          </a:endParaRPr>
        </a:p>
      </dsp:txBody>
      <dsp:txXfrm>
        <a:off x="3704485" y="1400"/>
        <a:ext cx="2633101" cy="1579861"/>
      </dsp:txXfrm>
    </dsp:sp>
    <dsp:sp modelId="{077117AC-B612-48FB-96F6-36CEF78C4336}">
      <dsp:nvSpPr>
        <dsp:cNvPr id="0" name=""/>
        <dsp:cNvSpPr/>
      </dsp:nvSpPr>
      <dsp:spPr>
        <a:xfrm>
          <a:off x="6600897"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effectLst>
                <a:outerShdw blurRad="38100" dist="38100" dir="2700000" algn="tl">
                  <a:srgbClr val="000000">
                    <a:alpha val="43137"/>
                  </a:srgbClr>
                </a:outerShdw>
              </a:effectLst>
            </a:rPr>
            <a:t>Έμπιστες εφαρμογές πληρωμής, όπως  το </a:t>
          </a:r>
          <a:r>
            <a:rPr lang="en-GB" sz="2300" kern="1200" dirty="0">
              <a:effectLst>
                <a:outerShdw blurRad="38100" dist="38100" dir="2700000" algn="tl">
                  <a:srgbClr val="000000">
                    <a:alpha val="43137"/>
                  </a:srgbClr>
                </a:outerShdw>
              </a:effectLst>
            </a:rPr>
            <a:t>PayPal </a:t>
          </a:r>
          <a:r>
            <a:rPr lang="el-GR" sz="2300" kern="1200" dirty="0">
              <a:effectLst>
                <a:outerShdw blurRad="38100" dist="38100" dir="2700000" algn="tl">
                  <a:srgbClr val="000000">
                    <a:alpha val="43137"/>
                  </a:srgbClr>
                </a:outerShdw>
              </a:effectLst>
            </a:rPr>
            <a:t>και το </a:t>
          </a:r>
          <a:r>
            <a:rPr lang="en-GB" sz="2300" kern="1200" dirty="0">
              <a:effectLst>
                <a:outerShdw blurRad="38100" dist="38100" dir="2700000" algn="tl">
                  <a:srgbClr val="000000">
                    <a:alpha val="43137"/>
                  </a:srgbClr>
                </a:outerShdw>
              </a:effectLst>
            </a:rPr>
            <a:t>Venmo</a:t>
          </a:r>
          <a:endParaRPr lang="en-ZA" sz="2300" kern="1200" dirty="0">
            <a:effectLst>
              <a:outerShdw blurRad="38100" dist="38100" dir="2700000" algn="tl">
                <a:srgbClr val="000000">
                  <a:alpha val="43137"/>
                </a:srgbClr>
              </a:outerShdw>
            </a:effectLst>
          </a:endParaRPr>
        </a:p>
      </dsp:txBody>
      <dsp:txXfrm>
        <a:off x="6600897" y="1400"/>
        <a:ext cx="2633101" cy="15798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46C51-F2BD-47EC-A689-144DE7A886DA}">
      <dsp:nvSpPr>
        <dsp:cNvPr id="0" name=""/>
        <dsp:cNvSpPr/>
      </dsp:nvSpPr>
      <dsp:spPr>
        <a:xfrm>
          <a:off x="54213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Facebook</a:t>
          </a:r>
        </a:p>
      </dsp:txBody>
      <dsp:txXfrm>
        <a:off x="845523" y="303807"/>
        <a:ext cx="1464903" cy="1464903"/>
      </dsp:txXfrm>
    </dsp:sp>
    <dsp:sp modelId="{8D62BDB7-4584-4537-93A0-BCFA98136EE6}">
      <dsp:nvSpPr>
        <dsp:cNvPr id="0" name=""/>
        <dsp:cNvSpPr/>
      </dsp:nvSpPr>
      <dsp:spPr>
        <a:xfrm>
          <a:off x="219948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Instagram</a:t>
          </a:r>
        </a:p>
      </dsp:txBody>
      <dsp:txXfrm>
        <a:off x="2502873" y="303807"/>
        <a:ext cx="1464903" cy="1464903"/>
      </dsp:txXfrm>
    </dsp:sp>
    <dsp:sp modelId="{E3C96E50-BE4C-41C4-AC18-E4E44561ED5D}">
      <dsp:nvSpPr>
        <dsp:cNvPr id="0" name=""/>
        <dsp:cNvSpPr/>
      </dsp:nvSpPr>
      <dsp:spPr>
        <a:xfrm>
          <a:off x="385683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Twitter</a:t>
          </a:r>
        </a:p>
      </dsp:txBody>
      <dsp:txXfrm>
        <a:off x="4160223" y="303807"/>
        <a:ext cx="1464903" cy="1464903"/>
      </dsp:txXfrm>
    </dsp:sp>
    <dsp:sp modelId="{A2E7BB03-D843-435E-BC9F-1A938B629C21}">
      <dsp:nvSpPr>
        <dsp:cNvPr id="0" name=""/>
        <dsp:cNvSpPr/>
      </dsp:nvSpPr>
      <dsp:spPr>
        <a:xfrm>
          <a:off x="551418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TikTok</a:t>
          </a:r>
        </a:p>
      </dsp:txBody>
      <dsp:txXfrm>
        <a:off x="5817573" y="303807"/>
        <a:ext cx="1464903" cy="14649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9C0AA-521E-4F4D-9824-E3243D534222}">
      <dsp:nvSpPr>
        <dsp:cNvPr id="0" name=""/>
        <dsp:cNvSpPr/>
      </dsp:nvSpPr>
      <dsp:spPr>
        <a:xfrm>
          <a:off x="1748" y="800436"/>
          <a:ext cx="2310075" cy="13860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Διατήρηση του  κοινού</a:t>
          </a:r>
          <a:endParaRPr lang="en-ZA" sz="2400" kern="1200" dirty="0">
            <a:effectLst>
              <a:outerShdw blurRad="38100" dist="38100" dir="2700000" algn="tl">
                <a:srgbClr val="000000">
                  <a:alpha val="43137"/>
                </a:srgbClr>
              </a:outerShdw>
            </a:effectLst>
          </a:endParaRPr>
        </a:p>
      </dsp:txBody>
      <dsp:txXfrm>
        <a:off x="1748" y="800436"/>
        <a:ext cx="2310075" cy="1386045"/>
      </dsp:txXfrm>
    </dsp:sp>
    <dsp:sp modelId="{E6A2AF48-ED3A-4771-9798-67FEB4513485}">
      <dsp:nvSpPr>
        <dsp:cNvPr id="0" name=""/>
        <dsp:cNvSpPr/>
      </dsp:nvSpPr>
      <dsp:spPr>
        <a:xfrm>
          <a:off x="2542831" y="800436"/>
          <a:ext cx="2310075" cy="13860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Μείωση του φόρτου εργασίας</a:t>
          </a:r>
          <a:endParaRPr lang="en-ZA" sz="2400" kern="1200" dirty="0">
            <a:effectLst>
              <a:outerShdw blurRad="38100" dist="38100" dir="2700000" algn="tl">
                <a:srgbClr val="000000">
                  <a:alpha val="43137"/>
                </a:srgbClr>
              </a:outerShdw>
            </a:effectLst>
          </a:endParaRPr>
        </a:p>
      </dsp:txBody>
      <dsp:txXfrm>
        <a:off x="2542831" y="800436"/>
        <a:ext cx="2310075" cy="1386045"/>
      </dsp:txXfrm>
    </dsp:sp>
    <dsp:sp modelId="{B704CA32-7526-40DD-8867-F19CF536ABA8}">
      <dsp:nvSpPr>
        <dsp:cNvPr id="0" name=""/>
        <dsp:cNvSpPr/>
      </dsp:nvSpPr>
      <dsp:spPr>
        <a:xfrm>
          <a:off x="5083914" y="800436"/>
          <a:ext cx="2310075" cy="13860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Αύξηση των εισφορών</a:t>
          </a:r>
          <a:endParaRPr lang="en-ZA" sz="2400" kern="1200" dirty="0">
            <a:effectLst>
              <a:outerShdw blurRad="38100" dist="38100" dir="2700000" algn="tl">
                <a:srgbClr val="000000">
                  <a:alpha val="43137"/>
                </a:srgbClr>
              </a:outerShdw>
            </a:effectLst>
          </a:endParaRPr>
        </a:p>
      </dsp:txBody>
      <dsp:txXfrm>
        <a:off x="5083914" y="800436"/>
        <a:ext cx="2310075" cy="1386045"/>
      </dsp:txXfrm>
    </dsp:sp>
    <dsp:sp modelId="{513004BD-6634-453D-B12A-B17405400E25}">
      <dsp:nvSpPr>
        <dsp:cNvPr id="0" name=""/>
        <dsp:cNvSpPr/>
      </dsp:nvSpPr>
      <dsp:spPr>
        <a:xfrm>
          <a:off x="7624997" y="800436"/>
          <a:ext cx="3076950" cy="13860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effectLst>
                <a:outerShdw blurRad="38100" dist="38100" dir="2700000" algn="tl">
                  <a:srgbClr val="000000">
                    <a:alpha val="43137"/>
                  </a:srgbClr>
                </a:outerShdw>
              </a:effectLst>
            </a:rPr>
            <a:t>Ενίσχυση της προσαρμοστικότητας</a:t>
          </a:r>
          <a:endParaRPr lang="en-ZA" sz="2400" kern="1200" dirty="0">
            <a:effectLst>
              <a:outerShdw blurRad="38100" dist="38100" dir="2700000" algn="tl">
                <a:srgbClr val="000000">
                  <a:alpha val="43137"/>
                </a:srgbClr>
              </a:outerShdw>
            </a:effectLst>
          </a:endParaRPr>
        </a:p>
      </dsp:txBody>
      <dsp:txXfrm>
        <a:off x="7624997" y="800436"/>
        <a:ext cx="3076950" cy="13860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46A44-115A-45C1-84B9-966FB117F780}">
      <dsp:nvSpPr>
        <dsp:cNvPr id="0" name=""/>
        <dsp:cNvSpPr/>
      </dsp:nvSpPr>
      <dsp:spPr>
        <a:xfrm>
          <a:off x="625988"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 typeface="Arial" panose="020B0604020202020204" pitchFamily="34" charset="0"/>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Classy</a:t>
          </a:r>
          <a:endParaRPr lang="en-ZA" sz="2400" kern="1200" dirty="0">
            <a:effectLst>
              <a:outerShdw blurRad="38100" dist="38100" dir="2700000" algn="tl">
                <a:srgbClr val="000000">
                  <a:alpha val="43137"/>
                </a:srgbClr>
              </a:outerShdw>
            </a:effectLst>
          </a:endParaRPr>
        </a:p>
      </dsp:txBody>
      <dsp:txXfrm>
        <a:off x="625988" y="68"/>
        <a:ext cx="2172851" cy="1303710"/>
      </dsp:txXfrm>
    </dsp:sp>
    <dsp:sp modelId="{0358AE2C-E118-43B0-A535-19D35BA2C5CA}">
      <dsp:nvSpPr>
        <dsp:cNvPr id="0" name=""/>
        <dsp:cNvSpPr/>
      </dsp:nvSpPr>
      <dsp:spPr>
        <a:xfrm>
          <a:off x="3016124"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First Giving</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3016124" y="68"/>
        <a:ext cx="2172851" cy="1303710"/>
      </dsp:txXfrm>
    </dsp:sp>
    <dsp:sp modelId="{A6CB702D-3F7A-48CA-926A-0B2904E47F38}">
      <dsp:nvSpPr>
        <dsp:cNvPr id="0" name=""/>
        <dsp:cNvSpPr/>
      </dsp:nvSpPr>
      <dsp:spPr>
        <a:xfrm>
          <a:off x="5406261"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Mobile Cause</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6261" y="68"/>
        <a:ext cx="2172851" cy="1303710"/>
      </dsp:txXfrm>
    </dsp:sp>
    <dsp:sp modelId="{36542EBD-8805-47D7-89FB-27AC1DCDB76C}">
      <dsp:nvSpPr>
        <dsp:cNvPr id="0" name=""/>
        <dsp:cNvSpPr/>
      </dsp:nvSpPr>
      <dsp:spPr>
        <a:xfrm>
          <a:off x="7796398"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Qgiv</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7796398" y="68"/>
        <a:ext cx="2172851" cy="1303710"/>
      </dsp:txXfrm>
    </dsp:sp>
    <dsp:sp modelId="{B22C46C9-54C6-4720-9822-1C0CBBD13DF3}">
      <dsp:nvSpPr>
        <dsp:cNvPr id="0" name=""/>
        <dsp:cNvSpPr/>
      </dsp:nvSpPr>
      <dsp:spPr>
        <a:xfrm>
          <a:off x="3016124" y="1521064"/>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Crowdrise</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3016124" y="1521064"/>
        <a:ext cx="2172851" cy="1303710"/>
      </dsp:txXfrm>
    </dsp:sp>
    <dsp:sp modelId="{C6EAA20B-5FBF-4689-B72B-71CCB75B4F1F}">
      <dsp:nvSpPr>
        <dsp:cNvPr id="0" name=""/>
        <dsp:cNvSpPr/>
      </dsp:nvSpPr>
      <dsp:spPr>
        <a:xfrm>
          <a:off x="5406261" y="1521064"/>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CauseVox</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6261" y="1521064"/>
        <a:ext cx="2172851" cy="13037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AA20B-5FBF-4689-B72B-71CCB75B4F1F}">
      <dsp:nvSpPr>
        <dsp:cNvPr id="0" name=""/>
        <dsp:cNvSpPr/>
      </dsp:nvSpPr>
      <dsp:spPr>
        <a:xfrm>
          <a:off x="492513"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Salsa Labs </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492513" y="537"/>
        <a:ext cx="2234933" cy="1340959"/>
      </dsp:txXfrm>
    </dsp:sp>
    <dsp:sp modelId="{3B7EB71C-66D3-4003-AFDB-BA0F28B2A111}">
      <dsp:nvSpPr>
        <dsp:cNvPr id="0" name=""/>
        <dsp:cNvSpPr/>
      </dsp:nvSpPr>
      <dsp:spPr>
        <a:xfrm>
          <a:off x="2959566" y="0"/>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Neon </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2959566" y="0"/>
        <a:ext cx="2234933" cy="1340959"/>
      </dsp:txXfrm>
    </dsp:sp>
    <dsp:sp modelId="{185DCC05-83D4-41D2-A542-D307A069F3CB}">
      <dsp:nvSpPr>
        <dsp:cNvPr id="0" name=""/>
        <dsp:cNvSpPr/>
      </dsp:nvSpPr>
      <dsp:spPr>
        <a:xfrm>
          <a:off x="5409365"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Bloomerang</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9365" y="537"/>
        <a:ext cx="2234933" cy="1340959"/>
      </dsp:txXfrm>
    </dsp:sp>
    <dsp:sp modelId="{D2E7D006-3E22-4C14-8BA6-33475B10DCC6}">
      <dsp:nvSpPr>
        <dsp:cNvPr id="0" name=""/>
        <dsp:cNvSpPr/>
      </dsp:nvSpPr>
      <dsp:spPr>
        <a:xfrm>
          <a:off x="7867791"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EveryAction</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7867791" y="537"/>
        <a:ext cx="2234933" cy="1340959"/>
      </dsp:txXfrm>
    </dsp:sp>
    <dsp:sp modelId="{7FE32BFA-7254-45A7-9995-C42A5489F0CC}">
      <dsp:nvSpPr>
        <dsp:cNvPr id="0" name=""/>
        <dsp:cNvSpPr/>
      </dsp:nvSpPr>
      <dsp:spPr>
        <a:xfrm>
          <a:off x="4180152" y="1564990"/>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Double the Donation</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4180152" y="1564990"/>
        <a:ext cx="2234933" cy="13409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8FDC7-14E1-4715-A8EC-7BBF84E29424}">
      <dsp:nvSpPr>
        <dsp:cNvPr id="0" name=""/>
        <dsp:cNvSpPr/>
      </dsp:nvSpPr>
      <dsp:spPr>
        <a:xfrm>
          <a:off x="4866" y="448374"/>
          <a:ext cx="3490726" cy="23129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b="0" kern="1200" dirty="0">
              <a:effectLst>
                <a:outerShdw blurRad="38100" dist="38100" dir="2700000" algn="tl">
                  <a:srgbClr val="000000">
                    <a:alpha val="43137"/>
                  </a:srgbClr>
                </a:outerShdw>
              </a:effectLst>
            </a:rPr>
            <a:t>E</a:t>
          </a:r>
          <a:r>
            <a:rPr lang="el-GR" sz="2400" b="0" kern="1200" dirty="0" err="1">
              <a:effectLst>
                <a:outerShdw blurRad="38100" dist="38100" dir="2700000" algn="tl">
                  <a:srgbClr val="000000">
                    <a:alpha val="43137"/>
                  </a:srgbClr>
                </a:outerShdw>
              </a:effectLst>
            </a:rPr>
            <a:t>ισφορές</a:t>
          </a:r>
          <a:r>
            <a:rPr lang="el-GR" sz="2400" b="0" kern="1200" dirty="0">
              <a:effectLst>
                <a:outerShdw blurRad="38100" dist="38100" dir="2700000" algn="tl">
                  <a:srgbClr val="000000">
                    <a:alpha val="43137"/>
                  </a:srgbClr>
                </a:outerShdw>
              </a:effectLst>
            </a:rPr>
            <a:t> ιδιωτών</a:t>
          </a:r>
          <a:endParaRPr lang="en-ZA" sz="2400" b="0" kern="1200" dirty="0">
            <a:effectLst>
              <a:outerShdw blurRad="38100" dist="38100" dir="2700000" algn="tl">
                <a:srgbClr val="000000">
                  <a:alpha val="43137"/>
                </a:srgbClr>
              </a:outerShdw>
            </a:effectLst>
          </a:endParaRPr>
        </a:p>
        <a:p>
          <a:pPr marL="228600" lvl="1" indent="-228600" algn="l" defTabSz="1066800">
            <a:lnSpc>
              <a:spcPct val="90000"/>
            </a:lnSpc>
            <a:spcBef>
              <a:spcPct val="0"/>
            </a:spcBef>
            <a:spcAft>
              <a:spcPct val="15000"/>
            </a:spcAft>
            <a:buChar char="•"/>
          </a:pPr>
          <a:r>
            <a:rPr lang="el-GR" sz="2400" kern="1200" dirty="0"/>
            <a:t>Δωρεά στο διαδίκτυο</a:t>
          </a:r>
          <a:endParaRPr lang="en-ZA" sz="2400" kern="1200" dirty="0"/>
        </a:p>
        <a:p>
          <a:pPr marL="228600" lvl="1" indent="-228600" algn="l" defTabSz="1066800">
            <a:lnSpc>
              <a:spcPct val="90000"/>
            </a:lnSpc>
            <a:spcBef>
              <a:spcPct val="0"/>
            </a:spcBef>
            <a:spcAft>
              <a:spcPct val="15000"/>
            </a:spcAft>
            <a:buChar char="•"/>
          </a:pPr>
          <a:r>
            <a:rPr lang="el-GR" sz="2400" kern="1200" dirty="0"/>
            <a:t>Μηνιαία δωρεά</a:t>
          </a:r>
          <a:endParaRPr lang="en-ZA" sz="2400" kern="1200" dirty="0"/>
        </a:p>
        <a:p>
          <a:pPr marL="228600" lvl="1" indent="-228600" algn="l" defTabSz="1066800">
            <a:lnSpc>
              <a:spcPct val="90000"/>
            </a:lnSpc>
            <a:spcBef>
              <a:spcPct val="0"/>
            </a:spcBef>
            <a:spcAft>
              <a:spcPct val="15000"/>
            </a:spcAft>
            <a:buChar char="•"/>
          </a:pPr>
          <a:r>
            <a:rPr lang="el-GR" sz="2400" kern="1200" dirty="0"/>
            <a:t>Συγκέντρωση κεφαλαίου μεταξύ ομότιμων </a:t>
          </a:r>
          <a:endParaRPr lang="en-ZA" sz="2400" kern="1200" dirty="0"/>
        </a:p>
        <a:p>
          <a:pPr marL="228600" lvl="1" indent="-228600" algn="l" defTabSz="1066800">
            <a:lnSpc>
              <a:spcPct val="90000"/>
            </a:lnSpc>
            <a:spcBef>
              <a:spcPct val="0"/>
            </a:spcBef>
            <a:spcAft>
              <a:spcPct val="15000"/>
            </a:spcAft>
            <a:buChar char="•"/>
          </a:pPr>
          <a:r>
            <a:rPr lang="el-GR" sz="2400" kern="1200" dirty="0"/>
            <a:t>Μεγάλες δωρεές</a:t>
          </a:r>
          <a:endParaRPr lang="en-ZA" sz="2400" kern="1200" dirty="0"/>
        </a:p>
      </dsp:txBody>
      <dsp:txXfrm>
        <a:off x="4866" y="448374"/>
        <a:ext cx="3490726" cy="2312930"/>
      </dsp:txXfrm>
    </dsp:sp>
    <dsp:sp modelId="{C1B0457E-316D-4378-BCA3-6A2D4086E0E0}">
      <dsp:nvSpPr>
        <dsp:cNvPr id="0" name=""/>
        <dsp:cNvSpPr/>
      </dsp:nvSpPr>
      <dsp:spPr>
        <a:xfrm>
          <a:off x="3840145" y="1023387"/>
          <a:ext cx="1987101" cy="11629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Χορηγίες</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sp:txBody>
      <dsp:txXfrm>
        <a:off x="3840145" y="1023387"/>
        <a:ext cx="1987101" cy="1162904"/>
      </dsp:txXfrm>
    </dsp:sp>
    <dsp:sp modelId="{22620518-6D42-4C00-ACA6-1E6541209537}">
      <dsp:nvSpPr>
        <dsp:cNvPr id="0" name=""/>
        <dsp:cNvSpPr/>
      </dsp:nvSpPr>
      <dsp:spPr>
        <a:xfrm>
          <a:off x="6171798" y="1032711"/>
          <a:ext cx="2233869" cy="11442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Επιχορηγήσεις</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sp:txBody>
      <dsp:txXfrm>
        <a:off x="6171798" y="1032711"/>
        <a:ext cx="2233869" cy="1144257"/>
      </dsp:txXfrm>
    </dsp:sp>
    <dsp:sp modelId="{B6AE99D0-9381-4257-9F77-A059CFED5455}">
      <dsp:nvSpPr>
        <dsp:cNvPr id="0" name=""/>
        <dsp:cNvSpPr/>
      </dsp:nvSpPr>
      <dsp:spPr>
        <a:xfrm>
          <a:off x="8750220" y="1032711"/>
          <a:ext cx="1840149" cy="11442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Εκδηλώσεις</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sp:txBody>
      <dsp:txXfrm>
        <a:off x="8750220" y="1032711"/>
        <a:ext cx="1840149" cy="1144257"/>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09-Nov-22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30899812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433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75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1451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7531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2137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884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757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978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584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98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7873716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3568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3742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274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5015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2826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5206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566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1094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8800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407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23937129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09870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3694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562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68964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2801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1131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8721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1908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86446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28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35938790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60912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0692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7655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8973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609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5619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0098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74146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7956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63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11187731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3430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047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62494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03441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4684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0836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8721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2704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93529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990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32576588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85104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99826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69018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4159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687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39834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05097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2887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76786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540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34411365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7057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97276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91006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53952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47320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94630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18675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6344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59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259777353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3236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22097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26093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04550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11569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6553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13297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13165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228</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2045158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392900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738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3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11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230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988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412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031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390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35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515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122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584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08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108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10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738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9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480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712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670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3531372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236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351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129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658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0612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927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4164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998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092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919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2468589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766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030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123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1048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9408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5468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310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97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5770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40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2385250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516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5901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204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19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6013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281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3921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568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9865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24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239304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9868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415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9031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037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3968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2098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0710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3222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1088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47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17020927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2582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5145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6670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235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156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305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4292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369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0013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235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2188930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0862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7989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3393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960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1168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2979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899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4400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6901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168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6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247650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6"/>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79" r:id="rId8"/>
    <p:sldLayoutId id="2147483878" r:id="rId9"/>
    <p:sldLayoutId id="2147483861" r:id="rId10"/>
    <p:sldLayoutId id="2147483833" r:id="rId11"/>
    <p:sldLayoutId id="2147483847" r:id="rId12"/>
    <p:sldLayoutId id="2147483853" r:id="rId13"/>
    <p:sldLayoutId id="21474838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0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hyperlink" Target="https://www.thepowermba.com/en/blog/pros-and-cons-of-crowdfunding#:~:text=%20Negatives%20of%20Crowdfunding%20%201%2011%20Inflexible.,to%20appreciate%20the%20time%2C%20effort%2C%20and...%20More%20" TargetMode="External"/><Relationship Id="rId4" Type="http://schemas.openxmlformats.org/officeDocument/2006/relationships/image" Target="../media/image22.png"/></Relationships>
</file>

<file path=ppt/slides/_rels/slide10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2.png"/><Relationship Id="rId7" Type="http://schemas.openxmlformats.org/officeDocument/2006/relationships/diagramQuickStyle" Target="../diagrams/quickStyle7.xml"/><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2.png"/><Relationship Id="rId9" Type="http://schemas.microsoft.com/office/2007/relationships/diagramDrawing" Target="../diagrams/drawing7.xml"/></Relationships>
</file>

<file path=ppt/slides/_rels/slide107.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2.png"/><Relationship Id="rId7" Type="http://schemas.openxmlformats.org/officeDocument/2006/relationships/diagramLayout" Target="../diagrams/layout8.xml"/><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diagramData" Target="../diagrams/data8.xml"/><Relationship Id="rId5" Type="http://schemas.openxmlformats.org/officeDocument/2006/relationships/image" Target="../media/image12.png"/><Relationship Id="rId10" Type="http://schemas.microsoft.com/office/2007/relationships/diagramDrawing" Target="../diagrams/drawing8.xml"/><Relationship Id="rId4" Type="http://schemas.openxmlformats.org/officeDocument/2006/relationships/hyperlink" Target="https://blog.elevationweb.org/11-awesome-fundraising-tools-for-nonprofits" TargetMode="External"/><Relationship Id="rId9" Type="http://schemas.openxmlformats.org/officeDocument/2006/relationships/diagramColors" Target="../diagrams/colors8.xml"/></Relationships>
</file>

<file path=ppt/slides/_rels/slide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hyperlink" Target="https://cornershopcreative.com/portfolio/disability-rights-new-york-multi-step-donation-form/"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8.xml"/><Relationship Id="rId5" Type="http://schemas.openxmlformats.org/officeDocument/2006/relationships/hyperlink" Target="https://www.investopedia.com/ask/answers/13/ngos-get-funding.asp" TargetMode="External"/><Relationship Id="rId4" Type="http://schemas.openxmlformats.org/officeDocument/2006/relationships/hyperlink" Target="https://www.investopedia.com/terms/p/private-sector.asp"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hyperlink" Target="https://www.investopedia.com/terms/c/classbshares.asp" TargetMode="External"/><Relationship Id="rId4" Type="http://schemas.openxmlformats.org/officeDocument/2006/relationships/hyperlink" Target="https://www.cnbc.com/2020/02/10/the-advice-from-warren-buffett-that-inspired-bill-and-melinda-gates.html"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hyperlink" Target="https://www.investopedia.com/ask/answers/13/federal-government-fund-ngos.asp#citation-5"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hyperlink" Target="https://www.fundsforngos.org/alternative-fundraising/3-major-sources-of-funding-for-ngo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hyperlink" Target="https://www.classy.org/blog/theres-more-than-one-way-to-fund-a-nonprofit/" TargetMode="External"/></Relationships>
</file>

<file path=ppt/slides/_rels/slide13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2.png"/><Relationship Id="rId7" Type="http://schemas.openxmlformats.org/officeDocument/2006/relationships/diagramColors" Target="../diagrams/colors9.xml"/><Relationship Id="rId2" Type="http://schemas.openxmlformats.org/officeDocument/2006/relationships/notesSlide" Target="../notesSlides/notesSlide88.xml"/><Relationship Id="rId1" Type="http://schemas.openxmlformats.org/officeDocument/2006/relationships/slideLayout" Target="../slideLayouts/slideLayout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9.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0.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1.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2.xml"/><Relationship Id="rId1" Type="http://schemas.openxmlformats.org/officeDocument/2006/relationships/slideLayout" Target="../slideLayouts/slideLayout8.xml"/><Relationship Id="rId4" Type="http://schemas.openxmlformats.org/officeDocument/2006/relationships/hyperlink" Target="https://europa.eu/youreurope/business/finance-funding/getting-funding/eu-funding-programmes/index_en.htm" TargetMode="External"/></Relationships>
</file>

<file path=ppt/slides/_rels/slide1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6.xml"/><Relationship Id="rId1" Type="http://schemas.openxmlformats.org/officeDocument/2006/relationships/slideLayout" Target="../slideLayouts/slideLayout8.xml"/><Relationship Id="rId6" Type="http://schemas.openxmlformats.org/officeDocument/2006/relationships/hyperlink" Target="https://ec.europa.eu/regional_policy/en/funding/social-fund/" TargetMode="External"/><Relationship Id="rId5" Type="http://schemas.openxmlformats.org/officeDocument/2006/relationships/hyperlink" Target="https://ec.europa.eu/regional_policy/en/funding/erdf/" TargetMode="External"/><Relationship Id="rId4" Type="http://schemas.openxmlformats.org/officeDocument/2006/relationships/hyperlink" Target="https://ec.europa.eu/regional_policy/en/funding/"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s://ec.europa.eu/info/food-farming-fisheries/key-policies/common-agricultural-policy/rural-development_en#eafrd" TargetMode="External"/><Relationship Id="rId2" Type="http://schemas.openxmlformats.org/officeDocument/2006/relationships/notesSlide" Target="../notesSlides/notesSlide97.xml"/><Relationship Id="rId1" Type="http://schemas.openxmlformats.org/officeDocument/2006/relationships/slideLayout" Target="../slideLayouts/slideLayout8.xml"/><Relationship Id="rId6" Type="http://schemas.openxmlformats.org/officeDocument/2006/relationships/hyperlink" Target="https://ec.europa.eu/regional_policy/en/atlas/managing-authorities/" TargetMode="External"/><Relationship Id="rId5" Type="http://schemas.openxmlformats.org/officeDocument/2006/relationships/image" Target="../media/image12.png"/><Relationship Id="rId4" Type="http://schemas.openxmlformats.org/officeDocument/2006/relationships/hyperlink" Target="https://ec.europa.eu/fisheries/cfp/emff_en" TargetMode="Externa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8.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5.xml"/><Relationship Id="rId1" Type="http://schemas.openxmlformats.org/officeDocument/2006/relationships/slideLayout" Target="../slideLayouts/slideLayout8.xml"/><Relationship Id="rId4" Type="http://schemas.openxmlformats.org/officeDocument/2006/relationships/hyperlink" Target="https://charity-registration.com/trading-subsidiaries-should-a-charity-have-one/#:~:text=The%20purpose%20of%20trading%20subsidiaries%20of%20charities%20is,not%20fall%20within%20the%20objects%20of%20the%20charity."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7.xml"/><Relationship Id="rId1" Type="http://schemas.openxmlformats.org/officeDocument/2006/relationships/slideLayout" Target="../slideLayouts/slideLayout8.xml"/><Relationship Id="rId4" Type="http://schemas.openxmlformats.org/officeDocument/2006/relationships/hyperlink" Target="https://www.charity-fundraising.org.uk/tender-writing-for-charities"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1.xml"/><Relationship Id="rId1" Type="http://schemas.openxmlformats.org/officeDocument/2006/relationships/slideLayout" Target="../slideLayouts/slideLayout8.xml"/><Relationship Id="rId4" Type="http://schemas.openxmlformats.org/officeDocument/2006/relationships/hyperlink" Target="https://www.fundsforngos.org/featured-articles/how-to-write-a-case-for-support-for-your-ngo/" TargetMode="External"/></Relationships>
</file>

<file path=ppt/slides/_rels/slide15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2.png"/><Relationship Id="rId7" Type="http://schemas.openxmlformats.org/officeDocument/2006/relationships/diagramColors" Target="../diagrams/colors14.xml"/><Relationship Id="rId2" Type="http://schemas.openxmlformats.org/officeDocument/2006/relationships/notesSlide" Target="../notesSlides/notesSlide112.xml"/><Relationship Id="rId1" Type="http://schemas.openxmlformats.org/officeDocument/2006/relationships/slideLayout" Target="../slideLayouts/slideLayout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articles.bplans.com/the-key-elements-of-the-financial-plan/#cashflow" TargetMode="External"/><Relationship Id="rId2" Type="http://schemas.openxmlformats.org/officeDocument/2006/relationships/hyperlink" Target="https://articles.bplans.com/the-key-elements-of-the-financial-plan/#profitandloss" TargetMode="External"/><Relationship Id="rId1" Type="http://schemas.openxmlformats.org/officeDocument/2006/relationships/slideLayout" Target="../slideLayouts/slideLayout11.xml"/><Relationship Id="rId6" Type="http://schemas.openxmlformats.org/officeDocument/2006/relationships/image" Target="../media/image13.jpg"/><Relationship Id="rId5" Type="http://schemas.openxmlformats.org/officeDocument/2006/relationships/hyperlink" Target="6%20Steps%20to%20Write%20a%20Comprehensive%20Financial%20Plan%20for%20Your%20Small%20Business%20(bplans.com)" TargetMode="External"/><Relationship Id="rId4" Type="http://schemas.openxmlformats.org/officeDocument/2006/relationships/hyperlink" Target="https://articles.bplans.com/the-key-elements-of-the-financial-plan/#balancesheet"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2.png"/><Relationship Id="rId7" Type="http://schemas.openxmlformats.org/officeDocument/2006/relationships/diagramColors" Target="../diagrams/colors15.xml"/><Relationship Id="rId2" Type="http://schemas.openxmlformats.org/officeDocument/2006/relationships/notesSlide" Target="../notesSlides/notesSlide115.xml"/><Relationship Id="rId1" Type="http://schemas.openxmlformats.org/officeDocument/2006/relationships/slideLayout" Target="../slideLayouts/slideLayout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6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2.png"/><Relationship Id="rId7" Type="http://schemas.openxmlformats.org/officeDocument/2006/relationships/diagramColors" Target="../diagrams/colors16.xml"/><Relationship Id="rId2" Type="http://schemas.openxmlformats.org/officeDocument/2006/relationships/notesSlide" Target="../notesSlides/notesSlide116.xml"/><Relationship Id="rId1" Type="http://schemas.openxmlformats.org/officeDocument/2006/relationships/slideLayout" Target="../slideLayouts/slideLayout8.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9.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hyperlink" Target="https://oakbusinessconsultant.com/case-study-for-ngo-financial-modeling/"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0.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hyperlink" Target="https://oakbusinessconsultant.com/case-study-for-ngo-financial-modeling/" TargetMode="Externa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2.xml"/><Relationship Id="rId1" Type="http://schemas.openxmlformats.org/officeDocument/2006/relationships/slideLayout" Target="../slideLayouts/slideLayout8.xml"/><Relationship Id="rId4" Type="http://schemas.openxmlformats.org/officeDocument/2006/relationships/hyperlink" Target="https://www.gdrc.org/ngo/funding/funding-mix.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rticles.bplans.com/the-key-elements-of-the-financial-plan/#personnelplan" TargetMode="External"/><Relationship Id="rId2" Type="http://schemas.openxmlformats.org/officeDocument/2006/relationships/hyperlink" Target="https://articles.bplans.com/the-key-elements-of-the-financial-plan/#salesforecast" TargetMode="External"/><Relationship Id="rId1" Type="http://schemas.openxmlformats.org/officeDocument/2006/relationships/slideLayout" Target="../slideLayouts/slideLayout11.xml"/><Relationship Id="rId6" Type="http://schemas.openxmlformats.org/officeDocument/2006/relationships/image" Target="../media/image13.jpg"/><Relationship Id="rId5" Type="http://schemas.openxmlformats.org/officeDocument/2006/relationships/hyperlink" Target="6%20Steps%20to%20Write%20a%20Comprehensive%20Financial%20Plan%20for%20Your%20Small%20Business%20(bplans.com)" TargetMode="External"/><Relationship Id="rId4" Type="http://schemas.openxmlformats.org/officeDocument/2006/relationships/hyperlink" Target="https://articles.bplans.com/the-key-elements-of-the-financial-plan/#businessratios"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6.xml"/><Relationship Id="rId1" Type="http://schemas.openxmlformats.org/officeDocument/2006/relationships/slideLayout" Target="../slideLayouts/slideLayout8.xml"/><Relationship Id="rId4" Type="http://schemas.openxmlformats.org/officeDocument/2006/relationships/hyperlink" Target="https://www.investopedia.com/terms/v/venturecapital.asp"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7.xml"/><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8.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9.xml"/><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0.xml"/><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3" Type="http://schemas.microsoft.com/office/2018/10/relationships/comments" Target="../comments/modernComment_11BA_14281EA8.xml"/><Relationship Id="rId2" Type="http://schemas.openxmlformats.org/officeDocument/2006/relationships/notesSlide" Target="../notesSlides/notesSlide141.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7.xml"/><Relationship Id="rId1" Type="http://schemas.openxmlformats.org/officeDocument/2006/relationships/slideLayout" Target="../slideLayouts/slideLayout8.xml"/><Relationship Id="rId5" Type="http://schemas.openxmlformats.org/officeDocument/2006/relationships/hyperlink" Target="https://www.investopedia.com/terms/i/ipo.asp" TargetMode="External"/><Relationship Id="rId4" Type="http://schemas.openxmlformats.org/officeDocument/2006/relationships/hyperlink" Target="https://www.investopedia.com/terms/m/merger.asp"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8.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9.xml"/><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ww.batonglobal.com/post/how-to-write-mission-vision-and-values-statements-with-examples#:~:text=The%20mission%20statement%20communicates%20the,organization's%20core%20principles%20and%20ethics" TargetMode="Externa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2.xml"/><Relationship Id="rId1" Type="http://schemas.openxmlformats.org/officeDocument/2006/relationships/slideLayout" Target="../slideLayouts/slideLayout8.xml"/><Relationship Id="rId4" Type="http://schemas.openxmlformats.org/officeDocument/2006/relationships/hyperlink" Target="https://www.psi.org/wp-content/uploads/2020/05/PSI_Zurich_Report_Executive_Summary.pdf"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3.xml"/><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12.png"/><Relationship Id="rId7" Type="http://schemas.openxmlformats.org/officeDocument/2006/relationships/diagramQuickStyle" Target="../diagrams/quickStyle17.xml"/><Relationship Id="rId2" Type="http://schemas.openxmlformats.org/officeDocument/2006/relationships/notesSlide" Target="../notesSlides/notesSlide154.xml"/><Relationship Id="rId1" Type="http://schemas.openxmlformats.org/officeDocument/2006/relationships/slideLayout" Target="../slideLayouts/slideLayout8.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hyperlink" Target="file:///C:\Users\aretz\AppData\Local\Temp\MicrosoftEdgeDownloads\602799db-03fe-420a-a59d-4efb908a927b\private%20investor%20capital%20ngo%20impact%20June%202014pdf.pdf" TargetMode="External"/><Relationship Id="rId9" Type="http://schemas.microsoft.com/office/2007/relationships/diagramDrawing" Target="../diagrams/drawing17.xml"/></Relationships>
</file>

<file path=ppt/slides/_rels/slide2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6.xml"/><Relationship Id="rId1" Type="http://schemas.openxmlformats.org/officeDocument/2006/relationships/slideLayout" Target="../slideLayouts/slideLayout8.xml"/><Relationship Id="rId4" Type="http://schemas.openxmlformats.org/officeDocument/2006/relationships/hyperlink" Target="https://hbr.org/1997/03/virtuous-capital-what-foundations-can-learn-from-venture-capitalists"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7.xml"/><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8.xml"/><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9.xml"/><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0.xml"/><Relationship Id="rId1" Type="http://schemas.openxmlformats.org/officeDocument/2006/relationships/slideLayout" Target="../slideLayouts/slideLayout8.xml"/><Relationship Id="rId4" Type="http://schemas.openxmlformats.org/officeDocument/2006/relationships/hyperlink" Target="https://home.kpmg/xx/en/home/insights/2018/09/ngos-and-impact-investing.html"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batonglobal.com/post/how-to-write-mission-vision-and-values-statements-with-examples#:~:text=The%20mission%20statement%20communicates%20the,organization's%20core%20principles%20and%20ethics" TargetMode="Externa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2.xml"/><Relationship Id="rId1" Type="http://schemas.openxmlformats.org/officeDocument/2006/relationships/slideLayout" Target="../slideLayouts/slideLayout8.xml"/><Relationship Id="rId4" Type="http://schemas.openxmlformats.org/officeDocument/2006/relationships/hyperlink" Target="https://www.investopedia.com/terms/s/social-impact-bond.asp#:~:text=A%20social%20impact%20bond%20%28SIB%29%20is%20a%20contract,on%20the%20part%20of%20the%20savings%20achieved%20to"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3.xml"/><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4.xml"/><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5.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hyperlink" Target="http://www.ijsrp.org/research-paper-1121/ijsrp-p11922.pdf"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6.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hyperlink" Target="http://www.ijsrp.org/research-paper-1121/ijsrp-p11922.pdf" TargetMode="Externa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8.xml"/><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3" Type="http://schemas.openxmlformats.org/officeDocument/2006/relationships/hyperlink" Target="https://www.gdrc.org/ngo/funding/funding-mix.html" TargetMode="External"/><Relationship Id="rId2" Type="http://schemas.openxmlformats.org/officeDocument/2006/relationships/notesSlide" Target="../notesSlides/notesSlide169.xml"/><Relationship Id="rId1" Type="http://schemas.openxmlformats.org/officeDocument/2006/relationships/slideLayout" Target="../slideLayouts/slideLayout8.xml"/><Relationship Id="rId5" Type="http://schemas.openxmlformats.org/officeDocument/2006/relationships/hyperlink" Target="https://smallbusiness.chron.com/advantages-disadvantages-external-financing-10033.html" TargetMode="External"/><Relationship Id="rId4" Type="http://schemas.openxmlformats.org/officeDocument/2006/relationships/hyperlink" Target="https://www.researchgate.net/publication/259828506_Benefits_and_Risks_of_Self-Financing_of_NGOs_-_Empirical_Evidence_from_the_Czech_Republic_Slovakia_and_Austria"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3" Type="http://schemas.openxmlformats.org/officeDocument/2006/relationships/hyperlink" Target="https://www.investopedia.com/10-investing-concepts-beginners-need-to-learn-5219500" TargetMode="External"/><Relationship Id="rId2" Type="http://schemas.openxmlformats.org/officeDocument/2006/relationships/notesSlide" Target="../notesSlides/notesSlide170.xml"/><Relationship Id="rId1" Type="http://schemas.openxmlformats.org/officeDocument/2006/relationships/slideLayout" Target="../slideLayouts/slideLayout8.xml"/><Relationship Id="rId5" Type="http://schemas.openxmlformats.org/officeDocument/2006/relationships/hyperlink" Target="https://digitalmarketinginstitute.com/blog/10-reasons-your-business-should-invest-in-digital-transformation-corporate#:~:text=If%20your%20business%20is%20looking%20to%20secure%20a,colossal%20level%20of%20investment%20by%20companies%20across%20sectors.?msclkid=15acd831c7be11ecb0476f5e48ce3c4e" TargetMode="External"/><Relationship Id="rId4" Type="http://schemas.openxmlformats.org/officeDocument/2006/relationships/hyperlink" Target="https://www.batonglobal.com/post/how-to-write-mission-vision-and-values-statements-with-examples"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s://blog.elevationweb.org/11-awesome-fundraising-tools-for-nonprofits" TargetMode="External"/><Relationship Id="rId2" Type="http://schemas.openxmlformats.org/officeDocument/2006/relationships/notesSlide" Target="../notesSlides/notesSlide171.xml"/><Relationship Id="rId1" Type="http://schemas.openxmlformats.org/officeDocument/2006/relationships/slideLayout" Target="../slideLayouts/slideLayout8.xml"/><Relationship Id="rId5" Type="http://schemas.openxmlformats.org/officeDocument/2006/relationships/hyperlink" Target="https://cornershopcreative.com/portfolio/disability-rights-new-york-multi-step-donation-form/" TargetMode="External"/><Relationship Id="rId4" Type="http://schemas.openxmlformats.org/officeDocument/2006/relationships/hyperlink" Target="https://cornershopcreative.com/blog/digital-fundraising/#crashcourse" TargetMode="External"/></Relationships>
</file>

<file path=ppt/slides/_rels/slide222.xml.rels><?xml version="1.0" encoding="UTF-8" standalone="yes"?>
<Relationships xmlns="http://schemas.openxmlformats.org/package/2006/relationships"><Relationship Id="rId3" Type="http://schemas.openxmlformats.org/officeDocument/2006/relationships/hyperlink" Target="https://join.mobilize.us/blog/30-top-online-fundraising-ideas-for-2021-and-beyond" TargetMode="External"/><Relationship Id="rId2" Type="http://schemas.openxmlformats.org/officeDocument/2006/relationships/notesSlide" Target="../notesSlides/notesSlide172.xml"/><Relationship Id="rId1" Type="http://schemas.openxmlformats.org/officeDocument/2006/relationships/slideLayout" Target="../slideLayouts/slideLayout8.xml"/><Relationship Id="rId5" Type="http://schemas.openxmlformats.org/officeDocument/2006/relationships/hyperlink" Target="https://www.causevox.com/digital-fundraising/#digital-fundraising-method" TargetMode="External"/><Relationship Id="rId4" Type="http://schemas.openxmlformats.org/officeDocument/2006/relationships/hyperlink" Target="https://learning.candid.org/resources/blog/five-fundraising-trends-to-capitalize-on-in-2022/"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s://www.iraiser.com/2021/07/build-your-annual-digital-fundraising-plan-in-5-steps/" TargetMode="External"/><Relationship Id="rId2" Type="http://schemas.openxmlformats.org/officeDocument/2006/relationships/notesSlide" Target="../notesSlides/notesSlide173.xml"/><Relationship Id="rId1" Type="http://schemas.openxmlformats.org/officeDocument/2006/relationships/slideLayout" Target="../slideLayouts/slideLayout8.xml"/><Relationship Id="rId4" Type="http://schemas.openxmlformats.org/officeDocument/2006/relationships/hyperlink" Target="https://www.youtube.com/watch?v=18yzSK6oWxw"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s://charitydigital.org.uk/topics/topics/a-beginners-guide-to-digital-fundraising-terms" TargetMode="External"/><Relationship Id="rId2" Type="http://schemas.openxmlformats.org/officeDocument/2006/relationships/notesSlide" Target="../notesSlides/notesSlide174.xml"/><Relationship Id="rId1" Type="http://schemas.openxmlformats.org/officeDocument/2006/relationships/slideLayout" Target="../slideLayouts/slideLayout8.xml"/><Relationship Id="rId6" Type="http://schemas.openxmlformats.org/officeDocument/2006/relationships/hyperlink" Target="https://oakbusinessconsultant.com/case-study-for-ngo-financial-modeling/" TargetMode="External"/><Relationship Id="rId5" Type="http://schemas.openxmlformats.org/officeDocument/2006/relationships/hyperlink" Target="https://ngosindia.com/ngo-funding/fund-raising/" TargetMode="External"/><Relationship Id="rId4" Type="http://schemas.openxmlformats.org/officeDocument/2006/relationships/hyperlink" Target="https://europa.eu/youreurope/business/finance-funding/getting-funding/eu-funding-programmes/index_en.htm" TargetMode="External"/></Relationships>
</file>

<file path=ppt/slides/_rels/slide225.xml.rels><?xml version="1.0" encoding="UTF-8" standalone="yes"?>
<Relationships xmlns="http://schemas.openxmlformats.org/package/2006/relationships"><Relationship Id="rId3" Type="http://schemas.openxmlformats.org/officeDocument/2006/relationships/hyperlink" Target="https://reliefweb.int/sites/reliefweb.int/files/resources/Bridging%20the%20Needs-Based%20Funding%20Gap.pdf" TargetMode="External"/><Relationship Id="rId2" Type="http://schemas.openxmlformats.org/officeDocument/2006/relationships/notesSlide" Target="../notesSlides/notesSlide175.xml"/><Relationship Id="rId1" Type="http://schemas.openxmlformats.org/officeDocument/2006/relationships/slideLayout" Target="../slideLayouts/slideLayout8.xml"/><Relationship Id="rId6" Type="http://schemas.openxmlformats.org/officeDocument/2006/relationships/hyperlink" Target="https://www.genevaglobal.com/blog/blog-how-to-attract-long-term-donors" TargetMode="External"/><Relationship Id="rId5" Type="http://schemas.openxmlformats.org/officeDocument/2006/relationships/hyperlink" Target="https://www.fundsforngos.org/alternative-fundraising/3-major-sources-of-funding-for-ngos/" TargetMode="External"/><Relationship Id="rId4" Type="http://schemas.openxmlformats.org/officeDocument/2006/relationships/hyperlink" Target="https://www.classy.org/blog/theres-more-than-one-way-to-fund-a-nonprofit/" TargetMode="External"/></Relationships>
</file>

<file path=ppt/slides/_rels/slide226.xml.rels><?xml version="1.0" encoding="UTF-8" standalone="yes"?>
<Relationships xmlns="http://schemas.openxmlformats.org/package/2006/relationships"><Relationship Id="rId3" Type="http://schemas.openxmlformats.org/officeDocument/2006/relationships/hyperlink" Target="https://www.investopedia.com/ask/answers/13/ngos-get-funding.asp" TargetMode="External"/><Relationship Id="rId2" Type="http://schemas.openxmlformats.org/officeDocument/2006/relationships/notesSlide" Target="../notesSlides/notesSlide176.xml"/><Relationship Id="rId1" Type="http://schemas.openxmlformats.org/officeDocument/2006/relationships/slideLayout" Target="../slideLayouts/slideLayout8.xml"/><Relationship Id="rId5" Type="http://schemas.openxmlformats.org/officeDocument/2006/relationships/hyperlink" Target="https://www.researchgate.net/publication/259828506_Benefits_and_Risks_of_Self-Financing_of_NGOs_-_Empirical_Evidence_from_the_Czech_Republic_Slovakia_and_Austria" TargetMode="External"/><Relationship Id="rId4" Type="http://schemas.openxmlformats.org/officeDocument/2006/relationships/hyperlink" Target="https://www.gdrc.org/ngo/funding/funding-mix.html" TargetMode="External"/></Relationships>
</file>

<file path=ppt/slides/_rels/slide227.xml.rels><?xml version="1.0" encoding="UTF-8" standalone="yes"?>
<Relationships xmlns="http://schemas.openxmlformats.org/package/2006/relationships"><Relationship Id="rId3" Type="http://schemas.openxmlformats.org/officeDocument/2006/relationships/hyperlink" Target="https://www.researchgate.net/publication/259828506_Benefits_and_Risks_of_Self-Financing_of_NGOs_-_Empirical_Evidence_from_the_Czech_Republic_Slovakia_and_Austria" TargetMode="External"/><Relationship Id="rId2" Type="http://schemas.openxmlformats.org/officeDocument/2006/relationships/notesSlide" Target="../notesSlides/notesSlide177.xml"/><Relationship Id="rId1" Type="http://schemas.openxmlformats.org/officeDocument/2006/relationships/slideLayout" Target="../slideLayouts/slideLayout8.xml"/><Relationship Id="rId4" Type="http://schemas.openxmlformats.org/officeDocument/2006/relationships/hyperlink" Target="https://smallbusiness.chron.com/advantages-disadvantages-external-financing-10033.html" TargetMode="External"/></Relationships>
</file>

<file path=ppt/slides/_rels/slide2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vestopedia.com/terms/i/investment.asp" TargetMode="External"/><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hyperlink" Target="https://www.investopedia.com/10-investing-concepts-beginners-need-to-learn-5219500"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investopedia.com/10-investing-concepts-beginners-need-to-learn-5219500"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vestopedia.com/investing/investing-strategies/" TargetMode="External"/><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www.investopedia.com/investing/can-you-make-money-stocks/" TargetMode="External"/><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www.investopedia.com/terms/g/growthinvesting.asp" TargetMode="External"/><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hyperlink" Target="https://www.investopedia.com/terms/s/speculation.asp"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investopedia.com/terms/m/momentum_investing.asp" TargetMode="External"/><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hyperlink" Target="https://www.investopedia.com/terms/s/shortsale.asp"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www.investopedia.com/terms/c/commission.asp" TargetMode="External"/><Relationship Id="rId4" Type="http://schemas.openxmlformats.org/officeDocument/2006/relationships/hyperlink" Target="https://www.investopedia.com/terms/r/roboadvisor-roboadviser.asp"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6%20Nonprofit%20Financial%20Best%20Practices%20-%20Nonprofit%20Hub"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46.xml.rels><?xml version="1.0" encoding="UTF-8" standalone="yes"?>
<Relationships xmlns="http://schemas.openxmlformats.org/package/2006/relationships"><Relationship Id="rId3" Type="http://schemas.openxmlformats.org/officeDocument/2006/relationships/hyperlink" Target="6%20Nonprofit%20Financial%20Best%20Practices%20-%20Nonprofit%20Hub"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blog.capterra.com/startup-investment/" TargetMode="External"/><Relationship Id="rId4" Type="http://schemas.openxmlformats.org/officeDocument/2006/relationships/hyperlink" Target="https://blog.capterra.com/startup-investment/?msclkid=9a924946c7c011ecbbd32f68a24f63e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digitalmarketinginstitute.com/blog/10-reasons-your-business-should-invest-in-digital-transformation-corporate#:~:text=If%20your%20business%20is%20looking%20to%20secure%20a,colossal%20level%20of%20investment%20by%20companies%20across%20sectors.?msclkid=15acd831c7be11ecb0476f5e48ce3c4e"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www.ijsrp.org/research-paper-1121/ijsrp-p11922.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www.ijsrp.org/research-paper-1121/ijsrp-p11922.pdf"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charitydigital.org.uk/topics/topics/a-beginners-guide-to-digital-fundraising-terms--8164#:~:text=%E2%80%9CDigital%20fundraising%20is%20simply%20fundraising%20using%20digital%20technology%2C,as%20mobile%20phones%20apps%2C%20text%2C%20and%20social%20media.?msclkid=10ae9d23c7b311ecaa0adaa05ab15e8c"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18yzSK6oWxw"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s://www.investopedia.com/best-crowdfunding-platforms-5079933" TargetMode="External"/><Relationship Id="rId7" Type="http://schemas.openxmlformats.org/officeDocument/2006/relationships/hyperlink" Target="https://www.cultural-storytelling.eu/2021/10/14/456/" TargetMode="External"/><Relationship Id="rId2" Type="http://schemas.openxmlformats.org/officeDocument/2006/relationships/hyperlink" Target="https://www.salvationarmy.org/" TargetMode="External"/><Relationship Id="rId1" Type="http://schemas.openxmlformats.org/officeDocument/2006/relationships/slideLayout" Target="../slideLayouts/slideLayout11.xml"/><Relationship Id="rId6" Type="http://schemas.openxmlformats.org/officeDocument/2006/relationships/hyperlink" Target="https://www.instagram.com/" TargetMode="External"/><Relationship Id="rId5" Type="http://schemas.openxmlformats.org/officeDocument/2006/relationships/hyperlink" Target="https://www.facebook.com/" TargetMode="External"/><Relationship Id="rId4" Type="http://schemas.openxmlformats.org/officeDocument/2006/relationships/hyperlink" Target="https://www.justgiving.com/"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nptechforgood.com/2020/03/26/what-are-gaming-fundraisers-and-how-can-they-raise-donations-for-your-nonprofit/" TargetMode="External"/><Relationship Id="rId2" Type="http://schemas.openxmlformats.org/officeDocument/2006/relationships/hyperlink" Target="https://www.wholewhale.com/tips/fundraising-apps/" TargetMode="External"/><Relationship Id="rId1" Type="http://schemas.openxmlformats.org/officeDocument/2006/relationships/slideLayout" Target="../slideLayouts/slideLayout11.xml"/><Relationship Id="rId6" Type="http://schemas.openxmlformats.org/officeDocument/2006/relationships/image" Target="../media/image20.jpg"/><Relationship Id="rId5" Type="http://schemas.openxmlformats.org/officeDocument/2006/relationships/hyperlink" Target="https://www.cultural-storytelling.eu/2021/10/14/456/" TargetMode="External"/><Relationship Id="rId4" Type="http://schemas.openxmlformats.org/officeDocument/2006/relationships/hyperlink" Target="https://www.sendinblue.com/blog/how-to-write-a-fundraising-emai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hyperlink" Target="https://learning.candid.org/resources/blog/five-fundraising-trends-to-capitalize-on-in-2022/" TargetMode="External"/><Relationship Id="rId4" Type="http://schemas.openxmlformats.org/officeDocument/2006/relationships/hyperlink" Target="https://www.classy.org/blog/ideas-for-an-easy-donation-experienc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hyperlink" Target="https://learn.classy.org/why-america-gives-2021?sfdc_cid=7012R0000013ggbQAA" TargetMode="External"/></Relationships>
</file>

<file path=ppt/slides/_rels/slide6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png"/><Relationship Id="rId7" Type="http://schemas.openxmlformats.org/officeDocument/2006/relationships/diagramColors" Target="../diagrams/colors4.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hyperlink" Target="https://learn.classy.org/the-state-of-modern-philanthropy-2021.html?sfdc_cid=7012R0000013ggvQAA"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hyperlink" Target="https://cornershopcreative.com/blog/digital-fundraising/#crashcourse" TargetMode="External"/></Relationships>
</file>

<file path=ppt/slides/_rels/slide7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2.png"/><Relationship Id="rId7" Type="http://schemas.openxmlformats.org/officeDocument/2006/relationships/diagramQuickStyle" Target="../diagrams/quickStyle5.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2.png"/><Relationship Id="rId9" Type="http://schemas.microsoft.com/office/2007/relationships/diagramDrawing" Target="../diagrams/drawing5.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hyperlink" Target="https://cornershopcreative.com/blog/new-supporters-with-ecards/"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12.png"/></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hyperlink" Target="https://www.causevox.com/digital-fundraising/#digital-fundraising-method"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12.png"/></Relationships>
</file>

<file path=ppt/slides/_rels/slide9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2.png"/><Relationship Id="rId7" Type="http://schemas.openxmlformats.org/officeDocument/2006/relationships/diagramQuickStyle" Target="../diagrams/quickStyle6.xml"/><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2.png"/><Relationship Id="rId9" Type="http://schemas.microsoft.com/office/2007/relationships/diagramDrawing" Target="../diagrams/drawing6.xml"/></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hyperlink" Target="https://www.investopedia.com/terms/c/crowdfunding.asp&#8203;"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hyperlink" Target="https://www.investopedia.com/terms/c/crowdfunding.asp" TargetMode="External"/><Relationship Id="rId5" Type="http://schemas.openxmlformats.org/officeDocument/2006/relationships/hyperlink" Target="https://www.investopedia.com/terms/v/venturecapitalist.asp" TargetMode="External"/><Relationship Id="rId4" Type="http://schemas.openxmlformats.org/officeDocument/2006/relationships/hyperlink" Target="https://www.investopedia.com/terms/s/social-media.asp"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hyperlink" Target="https://ec.europa.eu/growth/access-finance-smes/guide-crowdfunding/what-crowdfunding/crowdfunding-explained_en"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000500" y="2234718"/>
            <a:ext cx="7815022" cy="720752"/>
          </a:xfrm>
        </p:spPr>
        <p:txBody>
          <a:bodyPr/>
          <a:lstStyle/>
          <a:p>
            <a:r>
              <a:rPr lang="en-GB" sz="4000" b="0" dirty="0"/>
              <a:t>X</a:t>
            </a:r>
            <a:r>
              <a:rPr lang="el-GR" sz="4000" b="0" dirty="0" err="1"/>
              <a:t>ρηματοδοτήσεις</a:t>
            </a:r>
            <a:r>
              <a:rPr lang="el-GR" sz="4000" b="0" dirty="0"/>
              <a:t> και Επιχορηγήσεις</a:t>
            </a:r>
            <a:endParaRPr lang="en-GB" sz="4000" b="0" dirty="0"/>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err="1"/>
              <a:t>www.</a:t>
            </a:r>
            <a:r>
              <a:rPr lang="en-US" sz="3600" b="1" dirty="0" err="1"/>
              <a:t>leaderseeds</a:t>
            </a:r>
            <a:r>
              <a:rPr lang="en-US" dirty="0" err="1"/>
              <a:t>.eu</a:t>
            </a:r>
            <a:endParaRPr lang="en-US" dirty="0"/>
          </a:p>
        </p:txBody>
      </p:sp>
      <p:sp>
        <p:nvSpPr>
          <p:cNvPr id="4" name="Text Placeholder 6">
            <a:extLst>
              <a:ext uri="{FF2B5EF4-FFF2-40B4-BE49-F238E27FC236}">
                <a16:creationId xmlns:a16="http://schemas.microsoft.com/office/drawing/2014/main" id="{9DF49D10-BA0E-6574-3FB5-7D9273C652C5}"/>
              </a:ext>
            </a:extLst>
          </p:cNvPr>
          <p:cNvSpPr txBox="1">
            <a:spLocks/>
          </p:cNvSpPr>
          <p:nvPr/>
        </p:nvSpPr>
        <p:spPr>
          <a:xfrm>
            <a:off x="4000500" y="3355744"/>
            <a:ext cx="7815022" cy="7207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E</a:t>
            </a:r>
            <a:r>
              <a:rPr lang="el-GR" sz="4000" b="0" dirty="0" err="1"/>
              <a:t>νότητα</a:t>
            </a:r>
            <a:r>
              <a:rPr lang="en-GB" b="0" dirty="0"/>
              <a:t> </a:t>
            </a:r>
            <a:r>
              <a:rPr lang="el-GR" b="0" dirty="0"/>
              <a:t>6</a:t>
            </a:r>
            <a:endParaRPr lang="en-GB" b="0" dirty="0"/>
          </a:p>
        </p:txBody>
      </p:sp>
      <p:pic>
        <p:nvPicPr>
          <p:cNvPr id="5" name="Picture 4" descr="Text&#10;&#10;Description automatically generated">
            <a:extLst>
              <a:ext uri="{FF2B5EF4-FFF2-40B4-BE49-F238E27FC236}">
                <a16:creationId xmlns:a16="http://schemas.microsoft.com/office/drawing/2014/main" id="{B4238D8C-9E74-08C9-8F28-9105FE6B8513}"/>
              </a:ext>
            </a:extLst>
          </p:cNvPr>
          <p:cNvPicPr>
            <a:picLocks noChangeAspect="1"/>
          </p:cNvPicPr>
          <p:nvPr/>
        </p:nvPicPr>
        <p:blipFill>
          <a:blip r:embed="rId3"/>
          <a:stretch>
            <a:fillRect/>
          </a:stretch>
        </p:blipFill>
        <p:spPr>
          <a:xfrm>
            <a:off x="8900306" y="5824128"/>
            <a:ext cx="2915216" cy="660102"/>
          </a:xfrm>
          <a:prstGeom prst="rect">
            <a:avLst/>
          </a:prstGeom>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a:lstStyle/>
          <a:p>
            <a:pPr marL="342900" indent="-342900">
              <a:buBlip>
                <a:blip r:embed="rId2"/>
              </a:buBlip>
            </a:pPr>
            <a:r>
              <a:rPr lang="el-GR" b="1" dirty="0">
                <a:solidFill>
                  <a:schemeClr val="accent2"/>
                </a:solidFill>
              </a:rPr>
              <a:t>Μαθησιακοί Στόχοι</a:t>
            </a:r>
            <a:r>
              <a:rPr lang="en-GB" b="1" dirty="0">
                <a:solidFill>
                  <a:schemeClr val="accent2"/>
                </a:solidFill>
              </a:rPr>
              <a:t> (</a:t>
            </a:r>
            <a:r>
              <a:rPr lang="el-GR" b="1" dirty="0">
                <a:solidFill>
                  <a:schemeClr val="accent2"/>
                </a:solidFill>
              </a:rPr>
              <a:t>συνέχεια</a:t>
            </a:r>
            <a:r>
              <a:rPr lang="en-GB" b="1" dirty="0">
                <a:solidFill>
                  <a:schemeClr val="accent2"/>
                </a:solidFill>
              </a:rPr>
              <a:t>)​:</a:t>
            </a:r>
          </a:p>
          <a:p>
            <a:pPr marL="342900" indent="-342900">
              <a:buBlip>
                <a:blip r:embed="rId2"/>
              </a:buBlip>
            </a:pPr>
            <a:endParaRPr lang="en-GB" b="1" dirty="0">
              <a:solidFill>
                <a:schemeClr val="accent2"/>
              </a:solidFill>
            </a:endParaRPr>
          </a:p>
          <a:p>
            <a:pPr marL="342900" indent="-342900">
              <a:buClr>
                <a:schemeClr val="accent2"/>
              </a:buClr>
              <a:buFont typeface="Arial" panose="020B0604020202020204" pitchFamily="34" charset="0"/>
              <a:buChar char="•"/>
            </a:pPr>
            <a:r>
              <a:rPr lang="el-GR" dirty="0"/>
              <a:t>Οι μαθητευόμενοι θα είναι σε θέση να κατανοούν την προοπτική τόσο το ΜΚΟ όσο και των δωρητών, βελτιώνοντας έτσι την ικανότητά τους να ανταποκρίνονται στις δέουσες ανάγκες. </a:t>
            </a:r>
            <a:endParaRPr lang="en-GB"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a:t>
            </a:r>
            <a:r>
              <a:rPr lang="en-US" dirty="0"/>
              <a:t> &amp; </a:t>
            </a:r>
            <a:r>
              <a:rPr lang="el-GR" dirty="0"/>
              <a:t>Μαθησιακοί Στόχοι </a:t>
            </a:r>
            <a:endParaRPr lang="en-US" dirty="0"/>
          </a:p>
        </p:txBody>
      </p:sp>
    </p:spTree>
    <p:extLst>
      <p:ext uri="{BB962C8B-B14F-4D97-AF65-F5344CB8AC3E}">
        <p14:creationId xmlns:p14="http://schemas.microsoft.com/office/powerpoint/2010/main" val="153109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362932"/>
            <a:ext cx="10595237" cy="4132136"/>
          </a:xfrm>
        </p:spPr>
        <p:txBody>
          <a:bodyPr/>
          <a:lstStyle/>
          <a:p>
            <a:pPr marL="342900" indent="-342900">
              <a:buClr>
                <a:schemeClr val="accent2"/>
              </a:buClr>
              <a:buBlip>
                <a:blip r:embed="rId3"/>
              </a:buBlip>
              <a:defRPr/>
            </a:pPr>
            <a:r>
              <a:rPr lang="el-GR" b="1" dirty="0" err="1">
                <a:solidFill>
                  <a:schemeClr val="accent2"/>
                </a:solidFill>
                <a:latin typeface="Calibri" panose="020F0502020204030204"/>
              </a:rPr>
              <a:t>Πληθοχρηματοδότηση</a:t>
            </a:r>
            <a:r>
              <a:rPr lang="el-GR" b="1" dirty="0">
                <a:solidFill>
                  <a:schemeClr val="accent2"/>
                </a:solidFill>
                <a:latin typeface="Calibri" panose="020F0502020204030204"/>
              </a:rPr>
              <a:t> βάσει εισφορών</a:t>
            </a:r>
            <a:r>
              <a:rPr lang="en-GB" b="1" dirty="0">
                <a:solidFill>
                  <a:schemeClr val="accent2"/>
                </a:solidFill>
                <a:latin typeface="Calibri" panose="020F0502020204030204"/>
              </a:rPr>
              <a: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l-GR" dirty="0">
                <a:latin typeface="Calibri" panose="020F0502020204030204"/>
              </a:rPr>
              <a:t>Οι ιδιώτες </a:t>
            </a:r>
            <a:r>
              <a:rPr kumimoji="0" lang="el-GR" i="0" strike="noStrike" kern="1200" cap="none" spc="0" normalizeH="0" baseline="0" noProof="0" dirty="0">
                <a:ln>
                  <a:noFill/>
                </a:ln>
                <a:effectLst/>
                <a:uLnTx/>
                <a:uFillTx/>
                <a:latin typeface="Calibri" panose="020F0502020204030204"/>
                <a:ea typeface="+mn-ea"/>
                <a:cs typeface="+mn-cs"/>
              </a:rPr>
              <a:t>κάνουν</a:t>
            </a:r>
            <a:r>
              <a:rPr kumimoji="0" lang="el-GR" i="0" strike="noStrike" kern="1200" cap="none" spc="0" normalizeH="0" noProof="0" dirty="0">
                <a:ln>
                  <a:noFill/>
                </a:ln>
                <a:effectLst/>
                <a:uLnTx/>
                <a:uFillTx/>
                <a:latin typeface="Calibri" panose="020F0502020204030204"/>
                <a:ea typeface="+mn-ea"/>
                <a:cs typeface="+mn-cs"/>
              </a:rPr>
              <a:t> μικρές χρηματικές εισφορές με στόχο την επίτευξη του ευρύτερου στόχου χρηματοδότησης ενός συγκεκριμένου φιλανθρωπικού έργου, </a:t>
            </a:r>
            <a:r>
              <a:rPr kumimoji="0" lang="el-GR" i="0" strike="noStrike" kern="1200" cap="none" spc="0" normalizeH="0" noProof="0" dirty="0" err="1">
                <a:ln>
                  <a:noFill/>
                </a:ln>
                <a:effectLst/>
                <a:uLnTx/>
                <a:uFillTx/>
                <a:latin typeface="Calibri" panose="020F0502020204030204"/>
                <a:ea typeface="+mn-ea"/>
                <a:cs typeface="+mn-cs"/>
              </a:rPr>
              <a:t>χωρ</a:t>
            </a:r>
            <a:r>
              <a:rPr lang="el-GR" dirty="0" err="1">
                <a:latin typeface="Calibri" panose="020F0502020204030204"/>
              </a:rPr>
              <a:t>ίς</a:t>
            </a:r>
            <a:r>
              <a:rPr lang="el-GR" dirty="0">
                <a:latin typeface="Calibri" panose="020F0502020204030204"/>
              </a:rPr>
              <a:t> να λαμβάνουν πίσω κανένα οικονομικό ή υλικό όφελος. </a:t>
            </a: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l-GR" b="1" dirty="0">
                <a:solidFill>
                  <a:schemeClr val="accent2"/>
                </a:solidFill>
                <a:latin typeface="Calibri" panose="020F0502020204030204"/>
              </a:rPr>
              <a:t>Επιμερισμός του κέρδους/εσόδων</a:t>
            </a:r>
            <a:r>
              <a:rPr lang="en-GB" b="1" dirty="0">
                <a:solidFill>
                  <a:schemeClr val="accent2"/>
                </a:solidFill>
                <a:latin typeface="Calibri" panose="020F0502020204030204"/>
              </a:rPr>
              <a:t>​​:</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i="0" strike="noStrike" kern="1200" cap="none" spc="0" normalizeH="0" baseline="0" noProof="0" dirty="0">
                <a:ln>
                  <a:noFill/>
                </a:ln>
                <a:effectLst/>
                <a:uLnTx/>
                <a:uFillTx/>
                <a:latin typeface="Calibri" panose="020F0502020204030204"/>
                <a:ea typeface="+mn-ea"/>
                <a:cs typeface="+mn-cs"/>
              </a:rPr>
              <a:t>Οι επιχειρήσεις μπορούν να επιμεριστούν</a:t>
            </a:r>
            <a:r>
              <a:rPr kumimoji="0" lang="el-GR" i="0" strike="noStrike" kern="1200" cap="none" spc="0" normalizeH="0" noProof="0" dirty="0">
                <a:ln>
                  <a:noFill/>
                </a:ln>
                <a:effectLst/>
                <a:uLnTx/>
                <a:uFillTx/>
                <a:latin typeface="Calibri" panose="020F0502020204030204"/>
                <a:ea typeface="+mn-ea"/>
                <a:cs typeface="+mn-cs"/>
              </a:rPr>
              <a:t> τα μελλοντικά τους κέρδη ή εισοδήματα με το πλήθος, με αντάλλαγμα την άμεση χρηματοδοτική τους υποστήριξη. </a:t>
            </a: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Τύποι </a:t>
            </a:r>
            <a:r>
              <a:rPr lang="el-GR" dirty="0" err="1"/>
              <a:t>Πληθοχρηματοδότησης</a:t>
            </a:r>
            <a:r>
              <a:rPr lang="el-GR" dirty="0"/>
              <a:t> </a:t>
            </a:r>
            <a:endParaRPr lang="en-US" dirty="0"/>
          </a:p>
        </p:txBody>
      </p:sp>
    </p:spTree>
    <p:extLst>
      <p:ext uri="{BB962C8B-B14F-4D97-AF65-F5344CB8AC3E}">
        <p14:creationId xmlns:p14="http://schemas.microsoft.com/office/powerpoint/2010/main" val="36207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Clr>
                <a:schemeClr val="accent2"/>
              </a:buClr>
              <a:buBlip>
                <a:blip r:embed="rId3"/>
              </a:buBlip>
              <a:defRPr/>
            </a:pPr>
            <a:r>
              <a:rPr lang="el-GR" b="1" dirty="0" err="1">
                <a:solidFill>
                  <a:schemeClr val="accent2"/>
                </a:solidFill>
                <a:latin typeface="Calibri" panose="020F0502020204030204"/>
              </a:rPr>
              <a:t>Πληθοχρηματοδότηση</a:t>
            </a:r>
            <a:r>
              <a:rPr lang="el-GR" b="1" dirty="0">
                <a:solidFill>
                  <a:schemeClr val="accent2"/>
                </a:solidFill>
                <a:latin typeface="Calibri" panose="020F0502020204030204"/>
              </a:rPr>
              <a:t> μέσω χρεογράφων</a:t>
            </a:r>
            <a:r>
              <a:rPr lang="en-GB" b="1" dirty="0">
                <a:solidFill>
                  <a:schemeClr val="accent2"/>
                </a:solidFill>
                <a:latin typeface="Calibri" panose="020F0502020204030204"/>
              </a:rPr>
              <a: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i="0" strike="noStrike" kern="1200" cap="none" spc="0" normalizeH="0" baseline="0" noProof="0" dirty="0">
                <a:ln>
                  <a:noFill/>
                </a:ln>
                <a:effectLst/>
                <a:uLnTx/>
                <a:uFillTx/>
                <a:latin typeface="Calibri" panose="020F0502020204030204"/>
                <a:ea typeface="+mn-ea"/>
                <a:cs typeface="+mn-cs"/>
              </a:rPr>
              <a:t>Οι ιδιώτες επενδύουν σε ένα χρεόγραφο</a:t>
            </a:r>
            <a:r>
              <a:rPr kumimoji="0" lang="el-GR" i="0" strike="noStrike" kern="1200" cap="none" spc="0" normalizeH="0" noProof="0" dirty="0">
                <a:ln>
                  <a:noFill/>
                </a:ln>
                <a:effectLst/>
                <a:uLnTx/>
                <a:uFillTx/>
                <a:latin typeface="Calibri" panose="020F0502020204030204"/>
                <a:ea typeface="+mn-ea"/>
                <a:cs typeface="+mn-cs"/>
              </a:rPr>
              <a:t> που εκδόθηκε από μια επιχείρηση, όπως ένα ομόλογο. </a:t>
            </a:r>
            <a:endParaRPr kumimoji="0" lang="en-US" i="0" strike="noStrike" kern="1200" cap="none" spc="0" normalizeH="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n-GB" b="1" dirty="0">
                <a:solidFill>
                  <a:schemeClr val="accent2"/>
                </a:solidFill>
                <a:latin typeface="Calibri" panose="020F0502020204030204"/>
              </a:rPr>
              <a:t>Y</a:t>
            </a:r>
            <a:r>
              <a:rPr lang="el-GR" b="1" dirty="0" err="1">
                <a:solidFill>
                  <a:schemeClr val="accent2"/>
                </a:solidFill>
                <a:latin typeface="Calibri" panose="020F0502020204030204"/>
              </a:rPr>
              <a:t>βριδικά</a:t>
            </a:r>
            <a:r>
              <a:rPr lang="el-GR" b="1" dirty="0">
                <a:solidFill>
                  <a:schemeClr val="accent2"/>
                </a:solidFill>
                <a:latin typeface="Calibri" panose="020F0502020204030204"/>
              </a:rPr>
              <a:t> μοντέλα</a:t>
            </a:r>
            <a:r>
              <a:rPr lang="en-GB" b="1" dirty="0">
                <a:solidFill>
                  <a:schemeClr val="accent2"/>
                </a:solidFill>
                <a:latin typeface="Calibri" panose="020F0502020204030204"/>
              </a:rPr>
              <a:t>:​​</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i="0" strike="noStrike" kern="1200" cap="none" spc="0" normalizeH="0" baseline="0" noProof="0" dirty="0">
                <a:ln>
                  <a:noFill/>
                </a:ln>
                <a:effectLst/>
                <a:uLnTx/>
                <a:uFillTx/>
                <a:latin typeface="Calibri" panose="020F0502020204030204"/>
                <a:ea typeface="+mn-ea"/>
                <a:cs typeface="+mn-cs"/>
              </a:rPr>
              <a:t>Προσφέρουν στις επιχειρήσεις</a:t>
            </a:r>
            <a:r>
              <a:rPr kumimoji="0" lang="el-GR" i="0" strike="noStrike" kern="1200" cap="none" spc="0" normalizeH="0" noProof="0" dirty="0">
                <a:ln>
                  <a:noFill/>
                </a:ln>
                <a:effectLst/>
                <a:uLnTx/>
                <a:uFillTx/>
                <a:latin typeface="Calibri" panose="020F0502020204030204"/>
                <a:ea typeface="+mn-ea"/>
                <a:cs typeface="+mn-cs"/>
              </a:rPr>
              <a:t> την ευκαιρία να συνδυάσουν στοιχεία περισσοτέρων από ενός τύπου </a:t>
            </a:r>
            <a:r>
              <a:rPr kumimoji="0" lang="el-GR" i="0" strike="noStrike" kern="1200" cap="none" spc="0" normalizeH="0" noProof="0" dirty="0" err="1">
                <a:ln>
                  <a:noFill/>
                </a:ln>
                <a:effectLst/>
                <a:uLnTx/>
                <a:uFillTx/>
                <a:latin typeface="Calibri" panose="020F0502020204030204"/>
                <a:ea typeface="+mn-ea"/>
                <a:cs typeface="+mn-cs"/>
              </a:rPr>
              <a:t>πληθοχρηματοδότησης</a:t>
            </a:r>
            <a:r>
              <a:rPr lang="el-GR" dirty="0">
                <a:latin typeface="Calibri" panose="020F0502020204030204"/>
              </a:rPr>
              <a:t>. </a:t>
            </a: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Τύποι </a:t>
            </a:r>
            <a:r>
              <a:rPr lang="el-GR" dirty="0" err="1"/>
              <a:t>Πληθοχρηματοδότησης</a:t>
            </a:r>
            <a:r>
              <a:rPr lang="el-GR" dirty="0"/>
              <a:t> </a:t>
            </a:r>
            <a:endParaRPr lang="en-US" dirty="0"/>
          </a:p>
        </p:txBody>
      </p:sp>
    </p:spTree>
    <p:extLst>
      <p:ext uri="{BB962C8B-B14F-4D97-AF65-F5344CB8AC3E}">
        <p14:creationId xmlns:p14="http://schemas.microsoft.com/office/powerpoint/2010/main" val="249054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103432"/>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l-GR" dirty="0">
                <a:latin typeface="Calibri" panose="020F0502020204030204"/>
              </a:rPr>
              <a:t>Είναι πιο αποτελεσματική από την παραδοσιακή συγκέντρωση χρημάτων</a:t>
            </a:r>
          </a:p>
          <a:p>
            <a:pPr marL="0" marR="0" lvl="0" indent="0" algn="l" defTabSz="914400" rtl="0" eaLnBrk="1" fontAlgn="auto" latinLnBrk="0" hangingPunct="1">
              <a:lnSpc>
                <a:spcPct val="90000"/>
              </a:lnSpc>
              <a:spcBef>
                <a:spcPts val="1000"/>
              </a:spcBef>
              <a:spcAft>
                <a:spcPts val="0"/>
              </a:spcAft>
              <a:buClrTx/>
              <a:buSzTx/>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l-GR" dirty="0">
                <a:latin typeface="Calibri" panose="020F0502020204030204"/>
              </a:rPr>
              <a:t>Είναι ένας τρόπος να κερδίσετε δημοτικότητα, αποδείξεις και επικύρωση </a:t>
            </a: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l-GR" dirty="0">
                <a:latin typeface="Calibri" panose="020F0502020204030204"/>
              </a:rPr>
              <a:t>Δίνει την ευκαιρία </a:t>
            </a:r>
            <a:r>
              <a:rPr lang="el-GR" dirty="0" err="1">
                <a:latin typeface="Calibri" panose="020F0502020204030204"/>
              </a:rPr>
              <a:t>πληθοπορισμού</a:t>
            </a:r>
            <a:r>
              <a:rPr lang="el-GR" dirty="0">
                <a:latin typeface="Calibri" panose="020F0502020204030204"/>
              </a:rPr>
              <a:t> για την αναθεώρηση της ιδέας σας</a:t>
            </a:r>
          </a:p>
          <a:p>
            <a:pPr marL="0" marR="0" lvl="0" indent="0" algn="l" defTabSz="914400" rtl="0" eaLnBrk="1" fontAlgn="auto" latinLnBrk="0" hangingPunct="1">
              <a:lnSpc>
                <a:spcPct val="90000"/>
              </a:lnSpc>
              <a:spcBef>
                <a:spcPts val="1000"/>
              </a:spcBef>
              <a:spcAft>
                <a:spcPts val="0"/>
              </a:spcAft>
              <a:buClrTx/>
              <a:buSzTx/>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l-GR" dirty="0">
                <a:latin typeface="Calibri" panose="020F0502020204030204"/>
              </a:rPr>
              <a:t>Μέσω αυτής μπορούν να υπάρξουν γρήγορα </a:t>
            </a:r>
            <a:r>
              <a:rPr lang="el-GR" dirty="0" err="1">
                <a:latin typeface="Calibri" panose="020F0502020204030204"/>
              </a:rPr>
              <a:t>υιοθετητές</a:t>
            </a:r>
            <a:r>
              <a:rPr lang="el-GR" dirty="0">
                <a:latin typeface="Calibri" panose="020F0502020204030204"/>
              </a:rPr>
              <a:t> και πιστοί υπερασπιστές </a:t>
            </a: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l-GR" dirty="0">
                <a:latin typeface="Calibri" panose="020F0502020204030204"/>
              </a:rPr>
              <a:t>Μπορεί να διπλασιάσει τα οφέλη από το μάρκετινγκ και την έκθεση στα μέσα μαζικής ενημέρωσης και επικοινωνίας</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02133"/>
            <a:ext cx="10595237" cy="803654"/>
          </a:xfrm>
        </p:spPr>
        <p:txBody>
          <a:bodyPr/>
          <a:lstStyle/>
          <a:p>
            <a:r>
              <a:rPr lang="el-GR" dirty="0"/>
              <a:t>Τα πλεονεκτήματα της </a:t>
            </a:r>
            <a:r>
              <a:rPr lang="el-GR" dirty="0" err="1"/>
              <a:t>Πληθοχρηματοδότησης</a:t>
            </a:r>
            <a:endParaRPr lang="en-US" dirty="0"/>
          </a:p>
        </p:txBody>
      </p:sp>
    </p:spTree>
    <p:extLst>
      <p:ext uri="{BB962C8B-B14F-4D97-AF65-F5344CB8AC3E}">
        <p14:creationId xmlns:p14="http://schemas.microsoft.com/office/powerpoint/2010/main" val="119602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32612"/>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l-GR" dirty="0">
                <a:latin typeface="Calibri" panose="020F0502020204030204"/>
              </a:rPr>
              <a:t>Απαιτεί</a:t>
            </a:r>
            <a:r>
              <a:rPr kumimoji="0" lang="el-GR" i="0" strike="noStrike" kern="1200" cap="none" spc="0" normalizeH="0" noProof="0" dirty="0">
                <a:ln>
                  <a:noFill/>
                </a:ln>
                <a:effectLst/>
                <a:uLnTx/>
                <a:uFillTx/>
                <a:latin typeface="Calibri" panose="020F0502020204030204"/>
                <a:ea typeface="+mn-ea"/>
                <a:cs typeface="+mn-cs"/>
              </a:rPr>
              <a:t> προετοιμασία</a:t>
            </a: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r>
              <a:rPr kumimoji="0" lang="en-GB" i="0" strike="noStrike" kern="1200" cap="none" spc="0" normalizeH="0" baseline="0" noProof="0" dirty="0">
                <a:ln>
                  <a:noFill/>
                </a:ln>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l-GR" i="0" strike="noStrike" kern="1200" cap="none" spc="0" normalizeH="0" baseline="0" noProof="0" dirty="0">
                <a:ln>
                  <a:noFill/>
                </a:ln>
                <a:effectLst/>
                <a:uLnTx/>
                <a:uFillTx/>
                <a:latin typeface="Calibri" panose="020F0502020204030204"/>
                <a:ea typeface="+mn-ea"/>
                <a:cs typeface="+mn-cs"/>
              </a:rPr>
              <a:t>Αφού ξεκινήσει</a:t>
            </a:r>
            <a:r>
              <a:rPr kumimoji="0" lang="en-GB" i="0" strike="noStrike" kern="1200" cap="none" spc="0" normalizeH="0" baseline="0" noProof="0" dirty="0">
                <a:ln>
                  <a:noFill/>
                </a:ln>
                <a:effectLst/>
                <a:uLnTx/>
                <a:uFillTx/>
                <a:latin typeface="Calibri" panose="020F0502020204030204"/>
                <a:ea typeface="+mn-ea"/>
                <a:cs typeface="+mn-cs"/>
              </a:rPr>
              <a:t>,</a:t>
            </a:r>
            <a:r>
              <a:rPr kumimoji="0" lang="el-GR" i="0" strike="noStrike" kern="1200" cap="none" spc="0" normalizeH="0" baseline="0" noProof="0" dirty="0">
                <a:ln>
                  <a:noFill/>
                </a:ln>
                <a:effectLst/>
                <a:uLnTx/>
                <a:uFillTx/>
                <a:latin typeface="Calibri" panose="020F0502020204030204"/>
                <a:ea typeface="+mn-ea"/>
                <a:cs typeface="+mn-cs"/>
              </a:rPr>
              <a:t> η</a:t>
            </a:r>
            <a:r>
              <a:rPr kumimoji="0" lang="el-GR" i="0" strike="noStrike" kern="1200" cap="none" spc="0" normalizeH="0" noProof="0" dirty="0">
                <a:ln>
                  <a:noFill/>
                </a:ln>
                <a:effectLst/>
                <a:uLnTx/>
                <a:uFillTx/>
                <a:latin typeface="Calibri" panose="020F0502020204030204"/>
                <a:ea typeface="+mn-ea"/>
                <a:cs typeface="+mn-cs"/>
              </a:rPr>
              <a:t> εκστρατεία</a:t>
            </a:r>
            <a:r>
              <a:rPr kumimoji="0" lang="en-GB" i="0" strike="noStrike" kern="1200" cap="none" spc="0" normalizeH="0" baseline="0" noProof="0" dirty="0">
                <a:ln>
                  <a:noFill/>
                </a:ln>
                <a:effectLst/>
                <a:uLnTx/>
                <a:uFillTx/>
                <a:latin typeface="Calibri" panose="020F0502020204030204"/>
                <a:ea typeface="+mn-ea"/>
                <a:cs typeface="+mn-cs"/>
              </a:rPr>
              <a:t> </a:t>
            </a:r>
            <a:r>
              <a:rPr kumimoji="0" lang="el-GR" i="0" strike="noStrike" kern="1200" cap="none" spc="0" normalizeH="0" baseline="0" noProof="0" dirty="0">
                <a:ln>
                  <a:noFill/>
                </a:ln>
                <a:effectLst/>
                <a:uLnTx/>
                <a:uFillTx/>
                <a:latin typeface="Calibri" panose="020F0502020204030204"/>
                <a:ea typeface="+mn-ea"/>
                <a:cs typeface="+mn-cs"/>
              </a:rPr>
              <a:t>είναι</a:t>
            </a:r>
            <a:r>
              <a:rPr kumimoji="0" lang="el-GR" i="0" strike="noStrike" kern="1200" cap="none" spc="0" normalizeH="0" noProof="0" dirty="0">
                <a:ln>
                  <a:noFill/>
                </a:ln>
                <a:effectLst/>
                <a:uLnTx/>
                <a:uFillTx/>
                <a:latin typeface="Calibri" panose="020F0502020204030204"/>
                <a:ea typeface="+mn-ea"/>
                <a:cs typeface="+mn-cs"/>
              </a:rPr>
              <a:t> δύσκολο/</a:t>
            </a:r>
            <a:r>
              <a:rPr kumimoji="0" lang="en-GB" i="0" strike="noStrike" kern="1200" cap="none" spc="0" normalizeH="0" baseline="0" noProof="0" dirty="0">
                <a:ln>
                  <a:noFill/>
                </a:ln>
                <a:effectLst/>
                <a:uLnTx/>
                <a:uFillTx/>
                <a:latin typeface="Calibri" panose="020F0502020204030204"/>
                <a:ea typeface="+mn-ea"/>
                <a:cs typeface="+mn-cs"/>
              </a:rPr>
              <a:t> </a:t>
            </a:r>
            <a:r>
              <a:rPr kumimoji="0" lang="el-GR" i="0" strike="noStrike" kern="1200" cap="none" spc="0" normalizeH="0" baseline="0" noProof="0" dirty="0">
                <a:ln>
                  <a:noFill/>
                </a:ln>
                <a:effectLst/>
                <a:uLnTx/>
                <a:uFillTx/>
                <a:latin typeface="Calibri" panose="020F0502020204030204"/>
                <a:ea typeface="+mn-ea"/>
                <a:cs typeface="+mn-cs"/>
              </a:rPr>
              <a:t>ριψοκίνδυνο να αλλάξει ή να τροποποιηθεί</a:t>
            </a:r>
            <a:r>
              <a:rPr kumimoji="0" lang="el-GR" i="0" strike="noStrike" kern="1200" cap="none" spc="0" normalizeH="0" noProof="0" dirty="0">
                <a:ln>
                  <a:noFill/>
                </a:ln>
                <a:effectLst/>
                <a:uLnTx/>
                <a:uFillTx/>
                <a:latin typeface="Calibri" panose="020F0502020204030204"/>
                <a:ea typeface="+mn-ea"/>
                <a:cs typeface="+mn-cs"/>
              </a:rPr>
              <a:t> </a:t>
            </a:r>
            <a:r>
              <a:rPr kumimoji="0" lang="en-GB" i="0" strike="noStrike" kern="1200" cap="none" spc="0" normalizeH="0" baseline="0" noProof="0" dirty="0">
                <a:ln>
                  <a:noFill/>
                </a:ln>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l-GR" i="0" strike="noStrike" kern="1200" cap="none" spc="0" normalizeH="0" baseline="0" noProof="0" dirty="0">
                <a:ln>
                  <a:noFill/>
                </a:ln>
                <a:effectLst/>
                <a:uLnTx/>
                <a:uFillTx/>
                <a:latin typeface="Calibri" panose="020F0502020204030204"/>
                <a:ea typeface="+mn-ea"/>
                <a:cs typeface="+mn-cs"/>
              </a:rPr>
              <a:t>Μερικοί</a:t>
            </a:r>
            <a:r>
              <a:rPr kumimoji="0" lang="el-GR" i="0" strike="noStrike" kern="1200" cap="none" spc="0" normalizeH="0" noProof="0" dirty="0">
                <a:ln>
                  <a:noFill/>
                </a:ln>
                <a:effectLst/>
                <a:uLnTx/>
                <a:uFillTx/>
                <a:latin typeface="Calibri" panose="020F0502020204030204"/>
                <a:ea typeface="+mn-ea"/>
                <a:cs typeface="+mn-cs"/>
              </a:rPr>
              <a:t> τύποι </a:t>
            </a:r>
            <a:r>
              <a:rPr kumimoji="0" lang="el-GR" i="0" strike="noStrike" kern="1200" cap="none" spc="0" normalizeH="0" noProof="0" dirty="0" err="1">
                <a:ln>
                  <a:noFill/>
                </a:ln>
                <a:effectLst/>
                <a:uLnTx/>
                <a:uFillTx/>
                <a:latin typeface="Calibri" panose="020F0502020204030204"/>
                <a:ea typeface="+mn-ea"/>
                <a:cs typeface="+mn-cs"/>
              </a:rPr>
              <a:t>πληθοχρηματοδότησης</a:t>
            </a:r>
            <a:r>
              <a:rPr lang="en-US" dirty="0">
                <a:latin typeface="Calibri" panose="020F0502020204030204"/>
              </a:rPr>
              <a:t> </a:t>
            </a:r>
            <a:r>
              <a:rPr lang="el-GR" dirty="0">
                <a:latin typeface="Calibri" panose="020F0502020204030204"/>
              </a:rPr>
              <a:t>υπόκεινται σε κανονισμούς, όπως π.χ. το πώς και το πόσο μπορούν να εισφέρουν οι δωρητές</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l-GR" i="0" strike="noStrike" kern="1200" cap="none" spc="0" normalizeH="0" baseline="0" noProof="0" dirty="0">
                <a:ln>
                  <a:noFill/>
                </a:ln>
                <a:effectLst/>
                <a:uLnTx/>
                <a:uFillTx/>
                <a:latin typeface="Calibri" panose="020F0502020204030204"/>
                <a:ea typeface="+mn-ea"/>
                <a:cs typeface="+mn-cs"/>
              </a:rPr>
              <a:t>Απαιτούν</a:t>
            </a:r>
            <a:r>
              <a:rPr kumimoji="0" lang="el-GR" i="0" strike="noStrike" kern="1200" cap="none" spc="0" normalizeH="0" noProof="0" dirty="0">
                <a:ln>
                  <a:noFill/>
                </a:ln>
                <a:effectLst/>
                <a:uLnTx/>
                <a:uFillTx/>
                <a:latin typeface="Calibri" panose="020F0502020204030204"/>
                <a:ea typeface="+mn-ea"/>
                <a:cs typeface="+mn-cs"/>
              </a:rPr>
              <a:t> την εκτέλεση λογιστικών και διοικητικών καθηκόντων</a:t>
            </a: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Μειονεκτήματα </a:t>
            </a:r>
            <a:r>
              <a:rPr lang="el-GR" dirty="0" err="1"/>
              <a:t>Πληθοχρηματοδότησης</a:t>
            </a:r>
            <a:endParaRPr lang="en-US" dirty="0"/>
          </a:p>
        </p:txBody>
      </p:sp>
    </p:spTree>
    <p:extLst>
      <p:ext uri="{BB962C8B-B14F-4D97-AF65-F5344CB8AC3E}">
        <p14:creationId xmlns:p14="http://schemas.microsoft.com/office/powerpoint/2010/main" val="239346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l-GR" i="0" strike="noStrike" kern="1200" cap="none" spc="0" normalizeH="0" baseline="0" noProof="0" dirty="0">
                <a:ln>
                  <a:noFill/>
                </a:ln>
                <a:effectLst/>
                <a:uLnTx/>
                <a:uFillTx/>
                <a:latin typeface="Calibri" panose="020F0502020204030204"/>
                <a:ea typeface="+mn-ea"/>
                <a:cs typeface="+mn-cs"/>
              </a:rPr>
              <a:t>Η ορατότητα που προέρχεται</a:t>
            </a:r>
            <a:r>
              <a:rPr kumimoji="0" lang="el-GR" i="0" strike="noStrike" kern="1200" cap="none" spc="0" normalizeH="0" noProof="0" dirty="0">
                <a:ln>
                  <a:noFill/>
                </a:ln>
                <a:effectLst/>
                <a:uLnTx/>
                <a:uFillTx/>
                <a:latin typeface="Calibri" panose="020F0502020204030204"/>
                <a:ea typeface="+mn-ea"/>
                <a:cs typeface="+mn-cs"/>
              </a:rPr>
              <a:t> από μια δημόσια εκστρατεία μπορεί να οδηγήσει σε υποκλοπή ιδεών και σε αρνητική ανατροφοδότηση </a:t>
            </a:r>
            <a:r>
              <a:rPr kumimoji="0" lang="en-GB" i="0" strike="noStrike" kern="1200" cap="none" spc="0" normalizeH="0" baseline="0" noProof="0" dirty="0">
                <a:ln>
                  <a:noFill/>
                </a:ln>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dirty="0">
              <a:latin typeface="Calibri" panose="020F0502020204030204"/>
            </a:endParaRPr>
          </a:p>
          <a:p>
            <a:pPr marL="171450" marR="0" lvl="0" indent="-171450" algn="l" defTabSz="914400" rtl="0" eaLnBrk="1" fontAlgn="base" latinLnBrk="0" hangingPunct="1">
              <a:lnSpc>
                <a:spcPct val="100000"/>
              </a:lnSpc>
              <a:spcBef>
                <a:spcPts val="0"/>
              </a:spcBef>
              <a:spcAft>
                <a:spcPts val="0"/>
              </a:spcAft>
              <a:buClrTx/>
              <a:buSzTx/>
              <a:buBlip>
                <a:blip r:embed="rId4"/>
              </a:buBlip>
              <a:tabLst/>
              <a:defRPr/>
            </a:pPr>
            <a:r>
              <a:rPr kumimoji="0" lang="de-DE"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lang="el-GR" b="1" dirty="0">
                <a:latin typeface="Calibri" panose="020F0502020204030204" pitchFamily="34" charset="0"/>
              </a:rPr>
              <a:t>Μελέτη</a:t>
            </a:r>
            <a:r>
              <a:rPr lang="en-US" dirty="0">
                <a:latin typeface="Segoe UI" panose="020B0502040204020203" pitchFamily="34" charset="0"/>
              </a:rPr>
              <a:t>: </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5">
                  <a:extLst>
                    <a:ext uri="{A12FA001-AC4F-418D-AE19-62706E023703}">
                      <ahyp:hlinkClr xmlns:ahyp="http://schemas.microsoft.com/office/drawing/2018/hyperlinkcolor" val="tx"/>
                    </a:ext>
                  </a:extLst>
                </a:hlinkClick>
              </a:rPr>
              <a:t>20 Pros and Cons of Crowdfunding (thepowermba.com)</a:t>
            </a:r>
            <a:endParaRPr kumimoji="0" lang="de-DE"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Μειονεκτήματα </a:t>
            </a:r>
            <a:r>
              <a:rPr lang="el-GR" dirty="0" err="1"/>
              <a:t>Πληθοχρηματοδότησης</a:t>
            </a:r>
            <a:r>
              <a:rPr lang="el-GR" dirty="0"/>
              <a:t> </a:t>
            </a:r>
            <a:r>
              <a:rPr lang="en-GB" dirty="0"/>
              <a:t>(</a:t>
            </a:r>
            <a:r>
              <a:rPr lang="el-GR" dirty="0"/>
              <a:t>συνέχεια</a:t>
            </a:r>
            <a:r>
              <a:rPr lang="en-GB" dirty="0"/>
              <a:t>)	</a:t>
            </a:r>
            <a:endParaRPr lang="en-US" dirty="0"/>
          </a:p>
        </p:txBody>
      </p:sp>
    </p:spTree>
    <p:extLst>
      <p:ext uri="{BB962C8B-B14F-4D97-AF65-F5344CB8AC3E}">
        <p14:creationId xmlns:p14="http://schemas.microsoft.com/office/powerpoint/2010/main" val="169955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«Δεν είμαι το αποτέλεσμα των περιστάσεών μου. Είμαι το αποτέλεσμα των αποφάσεών μου.»</a:t>
            </a:r>
            <a:endParaRPr lang="en-US" dirty="0"/>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Stephen Covey</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An open white doo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8234" r="823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084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l-GR" i="0" strike="noStrike" kern="1200" cap="none" spc="0" normalizeH="0" baseline="0" noProof="0" dirty="0">
                <a:ln>
                  <a:noFill/>
                </a:ln>
                <a:effectLst/>
                <a:uLnTx/>
                <a:uFillTx/>
                <a:latin typeface="Calibri" panose="020F0502020204030204"/>
                <a:ea typeface="+mn-ea"/>
                <a:cs typeface="+mn-cs"/>
              </a:rPr>
              <a:t>Υπάρχουν πάρα πο</a:t>
            </a:r>
            <a:r>
              <a:rPr lang="el-GR" noProof="0" dirty="0">
                <a:latin typeface="Calibri" panose="020F0502020204030204"/>
              </a:rPr>
              <a:t>λλά εργαλεία στην αγορά που μπορούν να στηρίξουν τις προσπάθειές σας για τη συγκέντρωση κεφαλαίων, για όλους του είδους τους σκοπούς. </a:t>
            </a: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11 </a:t>
            </a:r>
            <a:r>
              <a:rPr lang="el-GR" dirty="0"/>
              <a:t>Άψογα Εργαλεία Συγκέντρωσης Κεφαλαίων για Μη-Κερδοσκοπικούς Οργανισμούς</a:t>
            </a:r>
            <a:endParaRPr lang="en-US" dirty="0"/>
          </a:p>
        </p:txBody>
      </p:sp>
      <p:graphicFrame>
        <p:nvGraphicFramePr>
          <p:cNvPr id="2" name="Diagram 1">
            <a:extLst>
              <a:ext uri="{FF2B5EF4-FFF2-40B4-BE49-F238E27FC236}">
                <a16:creationId xmlns:a16="http://schemas.microsoft.com/office/drawing/2014/main" id="{77745DCF-E1FA-2B81-E484-E00E1EA04653}"/>
              </a:ext>
            </a:extLst>
          </p:cNvPr>
          <p:cNvGraphicFramePr/>
          <p:nvPr>
            <p:extLst>
              <p:ext uri="{D42A27DB-BD31-4B8C-83A1-F6EECF244321}">
                <p14:modId xmlns:p14="http://schemas.microsoft.com/office/powerpoint/2010/main" val="1497990151"/>
              </p:ext>
            </p:extLst>
          </p:nvPr>
        </p:nvGraphicFramePr>
        <p:xfrm>
          <a:off x="798380" y="2906486"/>
          <a:ext cx="10595238" cy="28248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8039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1B46A44-115A-45C1-84B9-966FB117F78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0358AE2C-E118-43B0-A535-19D35BA2C5C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A6CB702D-3F7A-48CA-926A-0B2904E47F3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36542EBD-8805-47D7-89FB-27AC1DCDB76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B22C46C9-54C6-4720-9822-1C0CBBD13DF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C6EAA20B-5FBF-4689-B72B-71CCB75B4F1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lang="el-GR" b="1" dirty="0">
                <a:latin typeface="Calibri" panose="020F0502020204030204"/>
              </a:rPr>
              <a:t>Μελέτη</a:t>
            </a:r>
            <a:r>
              <a:rPr kumimoji="0" lang="en-GB" b="1" i="0" u="none" strike="noStrike" kern="1200" cap="none" spc="0" normalizeH="0" baseline="0" noProof="0" dirty="0">
                <a:ln>
                  <a:noFill/>
                </a:ln>
                <a:effectLst/>
                <a:uLnTx/>
                <a:uFillTx/>
                <a:latin typeface="Calibri" panose="020F0502020204030204"/>
                <a:ea typeface="+mn-ea"/>
                <a:cs typeface="+mn-cs"/>
              </a:rPr>
              <a:t>: </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https://blog.elevationweb.org/11-awesome-fundraising-tools-for-nonprofits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11 </a:t>
            </a:r>
            <a:r>
              <a:rPr lang="el-GR" dirty="0"/>
              <a:t>Άψογα Εργαλεία στη Συγκέντρωση Κεφαλαίων για Μη Κερδοσκοπικούς Οργανισμούς </a:t>
            </a:r>
            <a:r>
              <a:rPr lang="en-GB" dirty="0"/>
              <a:t>(</a:t>
            </a:r>
            <a:r>
              <a:rPr lang="el-GR" dirty="0"/>
              <a:t>συνέχεια</a:t>
            </a:r>
            <a:r>
              <a:rPr lang="en-GB" dirty="0"/>
              <a:t>)</a:t>
            </a:r>
            <a:endParaRPr lang="en-US" dirty="0"/>
          </a:p>
        </p:txBody>
      </p:sp>
      <p:graphicFrame>
        <p:nvGraphicFramePr>
          <p:cNvPr id="2" name="Diagram 1">
            <a:extLst>
              <a:ext uri="{FF2B5EF4-FFF2-40B4-BE49-F238E27FC236}">
                <a16:creationId xmlns:a16="http://schemas.microsoft.com/office/drawing/2014/main" id="{77745DCF-E1FA-2B81-E484-E00E1EA04653}"/>
              </a:ext>
            </a:extLst>
          </p:cNvPr>
          <p:cNvGraphicFramePr/>
          <p:nvPr>
            <p:extLst>
              <p:ext uri="{D42A27DB-BD31-4B8C-83A1-F6EECF244321}">
                <p14:modId xmlns:p14="http://schemas.microsoft.com/office/powerpoint/2010/main" val="4261917438"/>
              </p:ext>
            </p:extLst>
          </p:nvPr>
        </p:nvGraphicFramePr>
        <p:xfrm>
          <a:off x="798381" y="1975756"/>
          <a:ext cx="10595238" cy="29064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7992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C6EAA20B-5FBF-4689-B72B-71CCB75B4F1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B7EB71C-66D3-4003-AFDB-BA0F28B2A11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185DCC05-83D4-41D2-A542-D307A069F3C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D2E7D006-3E22-4C14-8BA6-33475B10DCC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7FE32BFA-7254-45A7-9995-C42A5489F0C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41124"/>
            <a:ext cx="10595237" cy="4132136"/>
          </a:xfrm>
        </p:spPr>
        <p:txBody>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l-GR" i="0" u="none" strike="noStrike" kern="1200" cap="none" spc="0" normalizeH="0" baseline="0" noProof="0" dirty="0" err="1">
                <a:ln>
                  <a:noFill/>
                </a:ln>
                <a:effectLst/>
                <a:uLnTx/>
                <a:uFillTx/>
                <a:latin typeface="Calibri" panose="020F0502020204030204"/>
                <a:ea typeface="+mn-ea"/>
                <a:cs typeface="+mn-cs"/>
              </a:rPr>
              <a:t>Επικαιροποίηση</a:t>
            </a:r>
            <a:r>
              <a:rPr kumimoji="0" lang="el-GR" i="0" u="none" strike="noStrike" kern="1200" cap="none" spc="0" normalizeH="0" noProof="0" dirty="0">
                <a:ln>
                  <a:noFill/>
                </a:ln>
                <a:effectLst/>
                <a:uLnTx/>
                <a:uFillTx/>
                <a:latin typeface="Calibri" panose="020F0502020204030204"/>
                <a:ea typeface="+mn-ea"/>
                <a:cs typeface="+mn-cs"/>
              </a:rPr>
              <a:t> της ιστοσελίδας σας</a:t>
            </a:r>
            <a:r>
              <a:rPr kumimoji="0" lang="en-GB" i="0" u="none" strike="noStrike" kern="1200" cap="none" spc="0" normalizeH="0" baseline="0" noProof="0" dirty="0">
                <a:ln>
                  <a:noFill/>
                </a:ln>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lang="el-GR" dirty="0">
                <a:latin typeface="Calibri" panose="020F0502020204030204"/>
              </a:rPr>
              <a:t>Χρήση</a:t>
            </a:r>
            <a:r>
              <a:rPr kumimoji="0" lang="en-GB" i="0" u="none" strike="noStrike" kern="1200" cap="none" spc="0" normalizeH="0" baseline="0" noProof="0" dirty="0">
                <a:ln>
                  <a:noFill/>
                </a:ln>
                <a:effectLst/>
                <a:uLnTx/>
                <a:uFillTx/>
                <a:latin typeface="Calibri" panose="020F0502020204030204"/>
                <a:ea typeface="+mn-ea"/>
                <a:cs typeface="+mn-cs"/>
              </a:rPr>
              <a:t> hashtag​</a:t>
            </a:r>
          </a:p>
          <a:p>
            <a:pPr marL="0" marR="0" lvl="0" indent="0" algn="l" defTabSz="914400" rtl="0" eaLnBrk="1" fontAlgn="auto" latinLnBrk="0" hangingPunct="1">
              <a:lnSpc>
                <a:spcPct val="100000"/>
              </a:lnSpc>
              <a:spcBef>
                <a:spcPts val="0"/>
              </a:spcBef>
              <a:spcAft>
                <a:spcPts val="0"/>
              </a:spcAft>
              <a:buClrTx/>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l-GR" i="0" u="none" strike="noStrike" kern="1200" cap="none" spc="0" normalizeH="0" baseline="0" noProof="0" dirty="0">
                <a:ln>
                  <a:noFill/>
                </a:ln>
                <a:effectLst/>
                <a:uLnTx/>
                <a:uFillTx/>
                <a:latin typeface="Calibri" panose="020F0502020204030204"/>
                <a:ea typeface="+mn-ea"/>
                <a:cs typeface="+mn-cs"/>
              </a:rPr>
              <a:t>Δημιουργία βίντεο</a:t>
            </a:r>
            <a:r>
              <a:rPr kumimoji="0" lang="el-GR" i="0" u="none" strike="noStrike" kern="1200" cap="none" spc="0" normalizeH="0" noProof="0" dirty="0">
                <a:ln>
                  <a:noFill/>
                </a:ln>
                <a:effectLst/>
                <a:uLnTx/>
                <a:uFillTx/>
                <a:latin typeface="Calibri" panose="020F0502020204030204"/>
                <a:ea typeface="+mn-ea"/>
                <a:cs typeface="+mn-cs"/>
              </a:rPr>
              <a:t> και λοιπού ενδιαφέροντος περιεχομένου</a:t>
            </a:r>
          </a:p>
          <a:p>
            <a:pPr marL="0" marR="0" lvl="0" indent="0" algn="l" defTabSz="914400" rtl="0" eaLnBrk="1" fontAlgn="auto" latinLnBrk="0" hangingPunct="1">
              <a:lnSpc>
                <a:spcPct val="100000"/>
              </a:lnSpc>
              <a:spcBef>
                <a:spcPts val="0"/>
              </a:spcBef>
              <a:spcAft>
                <a:spcPts val="0"/>
              </a:spcAft>
              <a:buClrTx/>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l-GR" i="0" u="none" strike="noStrike" kern="1200" cap="none" spc="0" normalizeH="0" baseline="0" noProof="0" dirty="0">
                <a:ln>
                  <a:noFill/>
                </a:ln>
                <a:effectLst/>
                <a:uLnTx/>
                <a:uFillTx/>
                <a:latin typeface="Calibri" panose="020F0502020204030204"/>
                <a:ea typeface="+mn-ea"/>
                <a:cs typeface="+mn-cs"/>
              </a:rPr>
              <a:t>Στρατηγική</a:t>
            </a:r>
            <a:r>
              <a:rPr kumimoji="0" lang="el-GR" i="0" u="none" strike="noStrike" kern="1200" cap="none" spc="0" normalizeH="0" noProof="0" dirty="0">
                <a:ln>
                  <a:noFill/>
                </a:ln>
                <a:effectLst/>
                <a:uLnTx/>
                <a:uFillTx/>
                <a:latin typeface="Calibri" panose="020F0502020204030204"/>
                <a:ea typeface="+mn-ea"/>
                <a:cs typeface="+mn-cs"/>
              </a:rPr>
              <a:t> Μάρκετινγκ μέσω ηλεκτρονικού ταχυδρομείου και </a:t>
            </a:r>
            <a:r>
              <a:rPr kumimoji="0" lang="el-GR" i="0" u="none" strike="noStrike" kern="1200" cap="none" spc="0" normalizeH="0" noProof="0" dirty="0" err="1">
                <a:ln>
                  <a:noFill/>
                </a:ln>
                <a:effectLst/>
                <a:uLnTx/>
                <a:uFillTx/>
                <a:latin typeface="Calibri" panose="020F0502020204030204"/>
                <a:ea typeface="+mn-ea"/>
                <a:cs typeface="+mn-cs"/>
              </a:rPr>
              <a:t>Τμηματοποίηση</a:t>
            </a:r>
            <a:r>
              <a:rPr kumimoji="0" lang="el-GR" i="0" u="none" strike="noStrike" kern="1200" cap="none" spc="0" normalizeH="0" noProof="0" dirty="0">
                <a:ln>
                  <a:noFill/>
                </a:ln>
                <a:effectLst/>
                <a:uLnTx/>
                <a:uFillTx/>
                <a:latin typeface="Calibri" panose="020F0502020204030204"/>
                <a:ea typeface="+mn-ea"/>
                <a:cs typeface="+mn-cs"/>
              </a:rPr>
              <a:t> της Αγοράς</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744787" cy="803654"/>
          </a:xfrm>
        </p:spPr>
        <p:txBody>
          <a:bodyPr/>
          <a:lstStyle/>
          <a:p>
            <a:r>
              <a:rPr lang="el-GR" dirty="0"/>
              <a:t>Ταχεία Εκκίνηση στη Ψηφιακή Συγκέντρωση Κεφαλαίων</a:t>
            </a:r>
            <a:endParaRPr lang="en-US" dirty="0"/>
          </a:p>
        </p:txBody>
      </p:sp>
    </p:spTree>
    <p:extLst>
      <p:ext uri="{BB962C8B-B14F-4D97-AF65-F5344CB8AC3E}">
        <p14:creationId xmlns:p14="http://schemas.microsoft.com/office/powerpoint/2010/main" val="56193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US" i="0" u="none" strike="noStrike" kern="1200" cap="none" spc="0" normalizeH="0" baseline="0" noProof="0" dirty="0">
                <a:ln>
                  <a:noFill/>
                </a:ln>
                <a:effectLst/>
                <a:uLnTx/>
                <a:uFillTx/>
                <a:latin typeface="Calibri" panose="020F0502020204030204"/>
                <a:ea typeface="+mn-ea"/>
                <a:cs typeface="+mn-cs"/>
              </a:rPr>
              <a:t>E</a:t>
            </a:r>
            <a:r>
              <a:rPr kumimoji="0" lang="el-GR" i="0" u="none" strike="noStrike" kern="1200" cap="none" spc="0" normalizeH="0" baseline="0" noProof="0" dirty="0" err="1">
                <a:ln>
                  <a:noFill/>
                </a:ln>
                <a:effectLst/>
                <a:uLnTx/>
                <a:uFillTx/>
                <a:latin typeface="Calibri" panose="020F0502020204030204"/>
                <a:ea typeface="+mn-ea"/>
                <a:cs typeface="+mn-cs"/>
              </a:rPr>
              <a:t>πιλέξτε</a:t>
            </a:r>
            <a:r>
              <a:rPr kumimoji="0" lang="el-GR" i="0" u="none" strike="noStrike" kern="1200" cap="none" spc="0" normalizeH="0" noProof="0" dirty="0">
                <a:ln>
                  <a:noFill/>
                </a:ln>
                <a:effectLst/>
                <a:uLnTx/>
                <a:uFillTx/>
                <a:latin typeface="Calibri" panose="020F0502020204030204"/>
                <a:ea typeface="+mn-ea"/>
                <a:cs typeface="+mn-cs"/>
              </a:rPr>
              <a:t> έναν φιλανθρωπικό οργανισμό της τοπικής σας κοινότητας και εξετάστε τους τρόπους με τους οποίους θα μπορούσατε να βελτιώσετε τις </a:t>
            </a:r>
            <a:r>
              <a:rPr kumimoji="0" lang="el-GR" i="0" u="none" strike="noStrike" kern="1200" cap="none" spc="0" normalizeH="0" baseline="0" noProof="0" dirty="0">
                <a:ln>
                  <a:noFill/>
                </a:ln>
                <a:effectLst/>
                <a:uLnTx/>
                <a:uFillTx/>
                <a:latin typeface="Calibri" panose="020F0502020204030204"/>
                <a:ea typeface="+mn-ea"/>
                <a:cs typeface="+mn-cs"/>
              </a:rPr>
              <a:t>τρέχουσες προσπάθειές</a:t>
            </a:r>
            <a:r>
              <a:rPr kumimoji="0" lang="el-GR" i="0" u="none" strike="noStrike" kern="1200" cap="none" spc="0" normalizeH="0" noProof="0" dirty="0">
                <a:ln>
                  <a:noFill/>
                </a:ln>
                <a:effectLst/>
                <a:uLnTx/>
                <a:uFillTx/>
                <a:latin typeface="Calibri" panose="020F0502020204030204"/>
                <a:ea typeface="+mn-ea"/>
                <a:cs typeface="+mn-cs"/>
              </a:rPr>
              <a:t> τους για τη συγκέντρωση χρημάτων. </a:t>
            </a: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Δραστηριότητα</a:t>
            </a:r>
            <a:endParaRPr lang="en-US" dirty="0"/>
          </a:p>
        </p:txBody>
      </p:sp>
    </p:spTree>
    <p:extLst>
      <p:ext uri="{BB962C8B-B14F-4D97-AF65-F5344CB8AC3E}">
        <p14:creationId xmlns:p14="http://schemas.microsoft.com/office/powerpoint/2010/main" val="52526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l-GR" dirty="0"/>
              <a:t>Οι μαθητευόμενοι θα είναι σε θέση να κατανοούν τις μεθοδολογίες, στρατηγικές και τάσεις στη συγκέντρωση κεφαλαίων. </a:t>
            </a:r>
            <a:endParaRPr lang="en-GB" dirty="0"/>
          </a:p>
          <a:p>
            <a:pPr marL="342900" indent="-342900">
              <a:buBlip>
                <a:blip r:embed="rId2"/>
              </a:buBlip>
            </a:pPr>
            <a:endParaRPr lang="en-GB" dirty="0"/>
          </a:p>
          <a:p>
            <a:pPr marL="342900" indent="-342900">
              <a:buBlip>
                <a:blip r:embed="rId2"/>
              </a:buBlip>
            </a:pPr>
            <a:r>
              <a:rPr lang="el-GR" dirty="0"/>
              <a:t>Οι μαθητευόμενοι θα αποκτήσουν γνώση για το πώς να αναζητούν και να αποκτούν χρηματοδότηση ως ΜΚΟ. </a:t>
            </a:r>
            <a:endParaRPr lang="en-GB" dirty="0"/>
          </a:p>
          <a:p>
            <a:pPr marL="342900" indent="-342900">
              <a:buBlip>
                <a:blip r:embed="rId2"/>
              </a:buBlip>
            </a:pPr>
            <a:endParaRPr lang="en-GB" dirty="0"/>
          </a:p>
          <a:p>
            <a:pPr marL="342900" indent="-342900">
              <a:buBlip>
                <a:blip r:embed="rId2"/>
              </a:buBlip>
            </a:pPr>
            <a:r>
              <a:rPr lang="el-GR" dirty="0"/>
              <a:t>Οι μαθητευόμενοι θα είναι σε θέση προσελκύουν μακροπρόθεσμους δωρητές/ χορηγούς και θα είναι ενήμεροι για τις επιλογές που έχουν σε σχέση με άλλες χρηματοδοτικές πηγές</a:t>
            </a:r>
            <a:endParaRPr lang="en-GB" dirty="0"/>
          </a:p>
          <a:p>
            <a:pPr marL="0" indent="0"/>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err="1"/>
              <a:t>Αποκτηθείσες</a:t>
            </a:r>
            <a:r>
              <a:rPr lang="el-GR" dirty="0"/>
              <a:t> γνώσεις </a:t>
            </a:r>
            <a:endParaRPr lang="en-US" dirty="0"/>
          </a:p>
          <a:p>
            <a:endParaRPr lang="en-US" dirty="0"/>
          </a:p>
        </p:txBody>
      </p:sp>
    </p:spTree>
    <p:extLst>
      <p:ext uri="{BB962C8B-B14F-4D97-AF65-F5344CB8AC3E}">
        <p14:creationId xmlns:p14="http://schemas.microsoft.com/office/powerpoint/2010/main" val="387703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Disability Rights New York: </a:t>
            </a:r>
            <a:r>
              <a:rPr kumimoji="0" lang="en-GB"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https://cornershopcreative.com/portfolio/disability-rights-new-york-multi-step-donation-form/</a:t>
            </a:r>
            <a:endParaRPr kumimoji="0" lang="en-GB"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tabLst/>
              <a:defRPr/>
            </a:pPr>
            <a:r>
              <a:rPr kumimoji="0" lang="en-GB" i="0" u="none" strike="noStrike" kern="1200" cap="none" spc="0" normalizeH="0" baseline="0" noProof="0" dirty="0">
                <a:ln>
                  <a:noFill/>
                </a:ln>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l-GR" i="0" u="none" strike="noStrike" kern="1200" cap="none" spc="0" normalizeH="0" baseline="0" noProof="0" dirty="0">
                <a:ln>
                  <a:noFill/>
                </a:ln>
                <a:effectLst/>
                <a:uLnTx/>
                <a:uFillTx/>
                <a:latin typeface="Calibri" panose="020F0502020204030204"/>
                <a:ea typeface="+mn-ea"/>
                <a:cs typeface="+mn-cs"/>
              </a:rPr>
              <a:t>Το </a:t>
            </a:r>
            <a:r>
              <a:rPr kumimoji="0" lang="en-GB" i="0" u="none" strike="noStrike" kern="1200" cap="none" spc="0" normalizeH="0" baseline="0" noProof="0" dirty="0">
                <a:ln>
                  <a:noFill/>
                </a:ln>
                <a:effectLst/>
                <a:uLnTx/>
                <a:uFillTx/>
                <a:latin typeface="Calibri" panose="020F0502020204030204"/>
                <a:ea typeface="+mn-ea"/>
                <a:cs typeface="+mn-cs"/>
              </a:rPr>
              <a:t>Disability Rights New York </a:t>
            </a:r>
            <a:r>
              <a:rPr kumimoji="0" lang="el-GR" i="0" u="none" strike="noStrike" kern="1200" cap="none" spc="0" normalizeH="0" baseline="0" noProof="0" dirty="0">
                <a:ln>
                  <a:noFill/>
                </a:ln>
                <a:effectLst/>
                <a:uLnTx/>
                <a:uFillTx/>
                <a:latin typeface="Calibri" panose="020F0502020204030204"/>
                <a:ea typeface="+mn-ea"/>
                <a:cs typeface="+mn-cs"/>
              </a:rPr>
              <a:t>είναι ένας μη-κερδοσκοπικός οργανισμός</a:t>
            </a:r>
            <a:r>
              <a:rPr kumimoji="0" lang="el-GR" i="0" u="none" strike="noStrike" kern="1200" cap="none" spc="0" normalizeH="0" noProof="0" dirty="0">
                <a:ln>
                  <a:noFill/>
                </a:ln>
                <a:effectLst/>
                <a:uLnTx/>
                <a:uFillTx/>
                <a:latin typeface="Calibri" panose="020F0502020204030204"/>
                <a:ea typeface="+mn-ea"/>
                <a:cs typeface="+mn-cs"/>
              </a:rPr>
              <a:t> με έδρα τη Νέα Υόρκη που δραστηριοποιείται στον τομέα της παροχής νομικών υπηρεσιών, προάσπισης, πόρων και άλλου είδους υποστήριξη σε άτομα με αναπηρίες</a:t>
            </a:r>
          </a:p>
          <a:p>
            <a:pPr marL="0" marR="0" lvl="0" indent="0" algn="l" defTabSz="914400" rtl="0" eaLnBrk="1" fontAlgn="auto" latinLnBrk="0" hangingPunct="1">
              <a:lnSpc>
                <a:spcPct val="100000"/>
              </a:lnSpc>
              <a:spcBef>
                <a:spcPts val="0"/>
              </a:spcBef>
              <a:spcAft>
                <a:spcPts val="0"/>
              </a:spcAft>
              <a:buClr>
                <a:schemeClr val="accent2"/>
              </a:buClr>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l-GR" dirty="0">
                <a:latin typeface="Calibri" panose="020F0502020204030204"/>
              </a:rPr>
              <a:t>Αναλάβαμε ένα έργο από κοινού με την ομάδα του </a:t>
            </a:r>
            <a:r>
              <a:rPr kumimoji="0" lang="en-GB" i="0" u="none" strike="noStrike" kern="1200" cap="none" spc="0" normalizeH="0" baseline="0" noProof="0" dirty="0">
                <a:ln>
                  <a:noFill/>
                </a:ln>
                <a:effectLst/>
                <a:uLnTx/>
                <a:uFillTx/>
                <a:latin typeface="Calibri" panose="020F0502020204030204"/>
                <a:ea typeface="+mn-ea"/>
                <a:cs typeface="+mn-cs"/>
              </a:rPr>
              <a:t>DRNY </a:t>
            </a:r>
            <a:r>
              <a:rPr kumimoji="0" lang="el-GR" i="0" u="none" strike="noStrike" kern="1200" cap="none" spc="0" normalizeH="0" baseline="0" noProof="0" dirty="0">
                <a:ln>
                  <a:noFill/>
                </a:ln>
                <a:effectLst/>
                <a:uLnTx/>
                <a:uFillTx/>
                <a:latin typeface="Calibri" panose="020F0502020204030204"/>
                <a:ea typeface="+mn-ea"/>
                <a:cs typeface="+mn-cs"/>
              </a:rPr>
              <a:t>για την υλοποίηση μιας</a:t>
            </a:r>
            <a:r>
              <a:rPr kumimoji="0" lang="el-GR" i="0" u="none" strike="noStrike" kern="1200" cap="none" spc="0" normalizeH="0" noProof="0" dirty="0">
                <a:ln>
                  <a:noFill/>
                </a:ln>
                <a:effectLst/>
                <a:uLnTx/>
                <a:uFillTx/>
                <a:latin typeface="Calibri" panose="020F0502020204030204"/>
                <a:ea typeface="+mn-ea"/>
                <a:cs typeface="+mn-cs"/>
              </a:rPr>
              <a:t> δωρεάς υπό τη μορφή πολλαπλών σταδίων στην ιστοσελίδα τους. </a:t>
            </a:r>
            <a:endParaRPr kumimoji="0" lang="en-GB"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Περιπτωσιολογική Μελέτη</a:t>
            </a:r>
            <a:endParaRPr lang="en-US" dirty="0"/>
          </a:p>
        </p:txBody>
      </p:sp>
    </p:spTree>
    <p:extLst>
      <p:ext uri="{BB962C8B-B14F-4D97-AF65-F5344CB8AC3E}">
        <p14:creationId xmlns:p14="http://schemas.microsoft.com/office/powerpoint/2010/main" val="309748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l-GR" i="0" u="none" strike="noStrike" kern="1200" cap="none" spc="0" normalizeH="0" baseline="0" noProof="0" dirty="0">
                <a:ln>
                  <a:noFill/>
                </a:ln>
                <a:effectLst/>
                <a:uLnTx/>
                <a:uFillTx/>
                <a:latin typeface="Calibri" panose="020F0502020204030204"/>
                <a:ea typeface="+mn-ea"/>
                <a:cs typeface="+mn-cs"/>
              </a:rPr>
              <a:t>Εξηγήστε με</a:t>
            </a:r>
            <a:r>
              <a:rPr kumimoji="0" lang="el-GR" i="0" u="none" strike="noStrike" kern="1200" cap="none" spc="0" normalizeH="0" noProof="0" dirty="0">
                <a:ln>
                  <a:noFill/>
                </a:ln>
                <a:effectLst/>
                <a:uLnTx/>
                <a:uFillTx/>
                <a:latin typeface="Calibri" panose="020F0502020204030204"/>
                <a:ea typeface="+mn-ea"/>
                <a:cs typeface="+mn-cs"/>
              </a:rPr>
              <a:t> ποιους τρόπους διαφέρει η συγκέντρωση κεφαλαίων μέσω της ψηφιακής τεχνολογίας σε σχέση με την «παραδοσιακή συγκέντρωση κεφαλαίων»</a:t>
            </a:r>
            <a:r>
              <a:rPr kumimoji="0" lang="en-US" i="0" u="none" strike="noStrike" kern="1200" cap="none" spc="0" normalizeH="0" noProof="0" dirty="0">
                <a:ln>
                  <a:noFill/>
                </a:ln>
                <a:effectLst/>
                <a:uLnTx/>
                <a:uFillTx/>
                <a:latin typeface="Calibri" panose="020F0502020204030204"/>
                <a:ea typeface="+mn-ea"/>
                <a:cs typeface="+mn-cs"/>
              </a:rPr>
              <a:t>;</a:t>
            </a:r>
            <a:endParaRPr kumimoji="0" lang="el-GR" i="0" u="none" strike="noStrike" kern="1200" cap="none" spc="0" normalizeH="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lang="el-GR"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lang="el-GR" noProof="0" dirty="0">
                <a:latin typeface="Calibri" panose="020F0502020204030204"/>
              </a:rPr>
              <a:t>Ποια είναι τα οφέλη της Συγκέντρωσης Κεφαλαίων μέσω της Ψηφιακής Τεχνολογίας</a:t>
            </a:r>
            <a:r>
              <a:rPr lang="en-US" dirty="0">
                <a:latin typeface="Calibri" panose="020F0502020204030204"/>
              </a:rPr>
              <a:t>; </a:t>
            </a:r>
            <a:endParaRPr lang="el-GR"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lang="el-GR"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lang="el-GR" dirty="0">
                <a:latin typeface="Calibri" panose="020F0502020204030204"/>
              </a:rPr>
              <a:t>Κατονομάστε 5 εργαλεία που μπορούν να σας βοηθήσουν στη συγκέντρωση κεφαλαίων μέσω της ψηφιακής τεχνολογίας.</a:t>
            </a: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Ερωτήσεις</a:t>
            </a:r>
            <a:endParaRPr lang="en-US" dirty="0"/>
          </a:p>
        </p:txBody>
      </p:sp>
    </p:spTree>
    <p:extLst>
      <p:ext uri="{BB962C8B-B14F-4D97-AF65-F5344CB8AC3E}">
        <p14:creationId xmlns:p14="http://schemas.microsoft.com/office/powerpoint/2010/main" val="389353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l-GR" i="0" u="none" strike="noStrike" kern="1200" cap="none" spc="0" normalizeH="0" baseline="0" noProof="0" dirty="0">
                <a:ln>
                  <a:noFill/>
                </a:ln>
                <a:effectLst/>
                <a:uLnTx/>
                <a:uFillTx/>
                <a:latin typeface="Calibri" panose="020F0502020204030204"/>
                <a:ea typeface="+mn-ea"/>
                <a:cs typeface="+mn-cs"/>
              </a:rPr>
              <a:t>Κατονομάστε τρία</a:t>
            </a:r>
            <a:r>
              <a:rPr kumimoji="0" lang="el-GR" i="0" u="none" strike="noStrike" kern="1200" cap="none" spc="0" normalizeH="0" noProof="0" dirty="0">
                <a:ln>
                  <a:noFill/>
                </a:ln>
                <a:effectLst/>
                <a:uLnTx/>
                <a:uFillTx/>
                <a:latin typeface="Calibri" panose="020F0502020204030204"/>
                <a:ea typeface="+mn-ea"/>
                <a:cs typeface="+mn-cs"/>
              </a:rPr>
              <a:t> οφέλη από τη συγκέντρωση κεφαλαίων μέσω της ψηφιακής τεχνολογίας</a:t>
            </a: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lang="el-GR" noProof="0" dirty="0">
                <a:latin typeface="Calibri" panose="020F0502020204030204"/>
              </a:rPr>
              <a:t>Κατονομάστε πέντε επιλογές στη συγκέντρωση κεφαλαίων μέσω της ψηφιακής τεχνολογίας</a:t>
            </a: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l-GR" i="0" u="none" strike="noStrike" kern="1200" cap="none" spc="0" normalizeH="0" baseline="0" noProof="0" dirty="0">
                <a:ln>
                  <a:noFill/>
                </a:ln>
                <a:effectLst/>
                <a:uLnTx/>
                <a:uFillTx/>
                <a:latin typeface="Calibri" panose="020F0502020204030204"/>
                <a:ea typeface="+mn-ea"/>
                <a:cs typeface="+mn-cs"/>
              </a:rPr>
              <a:t>Κατονομάστε</a:t>
            </a:r>
            <a:r>
              <a:rPr kumimoji="0" lang="el-GR" i="0" u="none" strike="noStrike" kern="1200" cap="none" spc="0" normalizeH="0" noProof="0" dirty="0">
                <a:ln>
                  <a:noFill/>
                </a:ln>
                <a:effectLst/>
                <a:uLnTx/>
                <a:uFillTx/>
                <a:latin typeface="Calibri" panose="020F0502020204030204"/>
                <a:ea typeface="+mn-ea"/>
                <a:cs typeface="+mn-cs"/>
              </a:rPr>
              <a:t> τρεις τάσεις στη συγκέντρωση κεφαλαίων μέσω της ψηφιακής τεχνολογίας</a:t>
            </a: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Αξιολόγηση</a:t>
            </a:r>
            <a:endParaRPr lang="en-US" dirty="0"/>
          </a:p>
        </p:txBody>
      </p:sp>
    </p:spTree>
    <p:extLst>
      <p:ext uri="{BB962C8B-B14F-4D97-AF65-F5344CB8AC3E}">
        <p14:creationId xmlns:p14="http://schemas.microsoft.com/office/powerpoint/2010/main" val="2600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4800" b="0" i="0" u="none" strike="noStrike" kern="1200" cap="none" spc="0" normalizeH="0" baseline="0" noProof="0" dirty="0">
                <a:ln>
                  <a:noFill/>
                </a:ln>
                <a:solidFill>
                  <a:srgbClr val="000000"/>
                </a:solidFill>
                <a:effectLst/>
                <a:uLnTx/>
                <a:uFillTx/>
                <a:latin typeface="Calibri" panose="020F0502020204030204"/>
                <a:ea typeface="+mn-ea"/>
                <a:cs typeface="+mn-cs"/>
              </a:rPr>
              <a:t>Προσέλκυση Υποστήριξης</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03</a:t>
            </a:r>
          </a:p>
        </p:txBody>
      </p:sp>
    </p:spTree>
    <p:extLst>
      <p:ext uri="{BB962C8B-B14F-4D97-AF65-F5344CB8AC3E}">
        <p14:creationId xmlns:p14="http://schemas.microsoft.com/office/powerpoint/2010/main" val="39766821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O</a:t>
            </a:r>
            <a:r>
              <a:rPr kumimoji="0" lang="el-GR" i="0" u="none" strike="noStrike" kern="1200" cap="none" spc="0" normalizeH="0" baseline="0" noProof="0" dirty="0">
                <a:ln>
                  <a:noFill/>
                </a:ln>
                <a:effectLst/>
                <a:uLnTx/>
                <a:uFillTx/>
                <a:latin typeface="Calibri" panose="020F0502020204030204"/>
                <a:ea typeface="+mn-ea"/>
                <a:cs typeface="+mn-cs"/>
              </a:rPr>
              <a:t>ι</a:t>
            </a:r>
            <a:r>
              <a:rPr kumimoji="0" lang="el-GR" i="0" u="none" strike="noStrike" kern="1200" cap="none" spc="0" normalizeH="0" noProof="0" dirty="0">
                <a:ln>
                  <a:noFill/>
                </a:ln>
                <a:effectLst/>
                <a:uLnTx/>
                <a:uFillTx/>
                <a:latin typeface="Calibri" panose="020F0502020204030204"/>
                <a:ea typeface="+mn-ea"/>
                <a:cs typeface="+mn-cs"/>
              </a:rPr>
              <a:t> χρηματοδοτικές πηγές</a:t>
            </a:r>
            <a:r>
              <a:rPr kumimoji="0" lang="en-US" i="0" u="none" strike="noStrike" kern="1200" cap="none" spc="0" normalizeH="0" noProof="0" dirty="0">
                <a:ln>
                  <a:noFill/>
                </a:ln>
                <a:effectLst/>
                <a:uLnTx/>
                <a:uFillTx/>
                <a:latin typeface="Calibri" panose="020F0502020204030204"/>
                <a:ea typeface="+mn-ea"/>
                <a:cs typeface="+mn-cs"/>
              </a:rPr>
              <a:t> </a:t>
            </a:r>
            <a:r>
              <a:rPr kumimoji="0" lang="el-GR" i="0" u="none" strike="noStrike" kern="1200" cap="none" spc="0" normalizeH="0" noProof="0" dirty="0">
                <a:ln>
                  <a:noFill/>
                </a:ln>
                <a:effectLst/>
                <a:uLnTx/>
                <a:uFillTx/>
                <a:latin typeface="Calibri" panose="020F0502020204030204"/>
                <a:ea typeface="+mn-ea"/>
                <a:cs typeface="+mn-cs"/>
              </a:rPr>
              <a:t>συμπεριλαμβάνουν συνδρομές εγγραφής μελών, την πώληση προϊόντων και υπηρεσιών, τον </a:t>
            </a:r>
            <a:r>
              <a:rPr kumimoji="0" lang="el-GR" i="0" u="none" strike="noStrike" kern="1200" cap="none" spc="0" normalizeH="0" noProof="0" dirty="0">
                <a:ln>
                  <a:noFill/>
                </a:ln>
                <a:solidFill>
                  <a:srgbClr val="0D939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ιδιωτικό τομέα</a:t>
            </a:r>
            <a:r>
              <a:rPr kumimoji="0" lang="el-GR" i="0" u="none" strike="noStrike" kern="1200" cap="none" spc="0" normalizeH="0" noProof="0" dirty="0">
                <a:ln>
                  <a:noFill/>
                </a:ln>
                <a:effectLst/>
                <a:uLnTx/>
                <a:uFillTx/>
                <a:latin typeface="Calibri" panose="020F0502020204030204"/>
                <a:ea typeface="+mn-ea"/>
                <a:cs typeface="+mn-cs"/>
              </a:rPr>
              <a:t>, κερδοσκοπικές επιχειρήσεις, φιλανθρωπικά ιδρύματα, επιχορηγήσεις από τοπικές, κρατικές και ομοσπονδιακές</a:t>
            </a:r>
            <a:r>
              <a:rPr kumimoji="0" lang="en-US" i="0" u="none" strike="noStrike" kern="1200" cap="none" spc="0" normalizeH="0" noProof="0" dirty="0">
                <a:ln>
                  <a:noFill/>
                </a:ln>
                <a:effectLst/>
                <a:uLnTx/>
                <a:uFillTx/>
                <a:latin typeface="Calibri" panose="020F0502020204030204"/>
                <a:ea typeface="+mn-ea"/>
                <a:cs typeface="+mn-cs"/>
              </a:rPr>
              <a:t> </a:t>
            </a:r>
            <a:r>
              <a:rPr kumimoji="0" lang="el-GR" i="0" u="none" strike="noStrike" kern="1200" cap="none" spc="0" normalizeH="0" noProof="0" dirty="0">
                <a:ln>
                  <a:noFill/>
                </a:ln>
                <a:effectLst/>
                <a:uLnTx/>
                <a:uFillTx/>
                <a:latin typeface="Calibri" panose="020F0502020204030204"/>
                <a:ea typeface="+mn-ea"/>
                <a:cs typeface="+mn-cs"/>
              </a:rPr>
              <a:t>υπηρεσίες</a:t>
            </a:r>
            <a:r>
              <a:rPr lang="el-GR" dirty="0">
                <a:latin typeface="Calibri" panose="020F0502020204030204"/>
              </a:rPr>
              <a:t> </a:t>
            </a:r>
            <a:r>
              <a:rPr kumimoji="0" lang="el-GR" i="0" u="none" strike="noStrike" kern="1200" cap="none" spc="0" normalizeH="0" noProof="0" dirty="0">
                <a:ln>
                  <a:noFill/>
                </a:ln>
                <a:effectLst/>
                <a:uLnTx/>
                <a:uFillTx/>
                <a:latin typeface="Calibri" panose="020F0502020204030204"/>
                <a:ea typeface="+mn-ea"/>
                <a:cs typeface="+mn-cs"/>
              </a:rPr>
              <a:t>καθώς επίσης και ξένες κυβερνήσεις και ιδιωτικές εισφορές. </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b="1"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lang="el-GR" b="1" dirty="0">
                <a:solidFill>
                  <a:prstClr val="black"/>
                </a:solidFill>
                <a:latin typeface="Calibri" panose="020F0502020204030204"/>
              </a:rPr>
              <a:t>Μελέτη</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https://www.investopedia.com/ask/answers/13/ngos-get-funding.asp</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Calibri"/>
              <a:cs typeface="Calibri"/>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Πώς χρηματοδοτούνται οι ΜΚΟ</a:t>
            </a:r>
            <a:r>
              <a:rPr lang="en-US" dirty="0"/>
              <a:t>;</a:t>
            </a:r>
          </a:p>
        </p:txBody>
      </p:sp>
    </p:spTree>
    <p:extLst>
      <p:ext uri="{BB962C8B-B14F-4D97-AF65-F5344CB8AC3E}">
        <p14:creationId xmlns:p14="http://schemas.microsoft.com/office/powerpoint/2010/main" val="29645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lang="el-GR" noProof="0" dirty="0">
                <a:latin typeface="Calibri" panose="020F0502020204030204"/>
              </a:rPr>
              <a:t>Οι ιδιώτες δωρητές αποτελούν ένα σημαντικό </a:t>
            </a:r>
            <a:r>
              <a:rPr lang="el-GR" dirty="0">
                <a:latin typeface="Calibri" panose="020F0502020204030204"/>
              </a:rPr>
              <a:t>μέρος της </a:t>
            </a:r>
            <a:r>
              <a:rPr lang="el-GR" noProof="0" dirty="0">
                <a:latin typeface="Calibri" panose="020F0502020204030204"/>
              </a:rPr>
              <a:t>χρηματοδότηση των ΜΚΟ. </a:t>
            </a:r>
            <a:r>
              <a:rPr lang="el-GR" dirty="0">
                <a:latin typeface="Calibri" panose="020F0502020204030204"/>
              </a:rPr>
              <a:t>Μερικές από τις χρηματικές εισφορές που λαμβάνουν οι ΜΚΟ προέρχονται από πλούσιους ιδιώτες, όπως η δωρεά που έκανε ο </a:t>
            </a:r>
            <a:r>
              <a:rPr kumimoji="0" lang="en-GB" i="0" u="none" strike="noStrike" kern="1200" cap="none" spc="0" normalizeH="0" baseline="0" noProof="0" dirty="0">
                <a:ln>
                  <a:noFill/>
                </a:ln>
                <a:effectLst/>
                <a:uLnTx/>
                <a:uFillTx/>
                <a:latin typeface="Calibri" panose="020F0502020204030204"/>
                <a:ea typeface="+mn-ea"/>
                <a:cs typeface="+mn-cs"/>
              </a:rPr>
              <a:t>Ted Turner </a:t>
            </a:r>
            <a:r>
              <a:rPr kumimoji="0" lang="el-GR" i="0" u="none" strike="noStrike" kern="1200" cap="none" spc="0" normalizeH="0" baseline="0" noProof="0" dirty="0">
                <a:ln>
                  <a:noFill/>
                </a:ln>
                <a:effectLst/>
                <a:uLnTx/>
                <a:uFillTx/>
                <a:latin typeface="Calibri" panose="020F0502020204030204"/>
                <a:ea typeface="+mn-ea"/>
                <a:cs typeface="+mn-cs"/>
              </a:rPr>
              <a:t>στα Ηνωμένα Έθνη ύψους </a:t>
            </a:r>
            <a:r>
              <a:rPr kumimoji="0" lang="en-GB" i="0" u="none" strike="noStrike" kern="1200" cap="none" spc="0" normalizeH="0" baseline="0" noProof="0" dirty="0">
                <a:ln>
                  <a:noFill/>
                </a:ln>
                <a:effectLst/>
                <a:uLnTx/>
                <a:uFillTx/>
                <a:latin typeface="Calibri" panose="020F0502020204030204"/>
                <a:ea typeface="+mn-ea"/>
                <a:cs typeface="+mn-cs"/>
              </a:rPr>
              <a:t>$1</a:t>
            </a:r>
            <a:r>
              <a:rPr kumimoji="0" lang="el-GR" i="0" u="none" strike="noStrike" kern="1200" cap="none" spc="0" normalizeH="0" noProof="0" dirty="0">
                <a:ln>
                  <a:noFill/>
                </a:ln>
                <a:effectLst/>
                <a:uLnTx/>
                <a:uFillTx/>
                <a:latin typeface="Calibri" panose="020F0502020204030204"/>
                <a:ea typeface="+mn-ea"/>
                <a:cs typeface="+mn-cs"/>
              </a:rPr>
              <a:t> δισεκατομμυρίου. </a:t>
            </a: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lvl="0" indent="-457200">
              <a:lnSpc>
                <a:spcPct val="100000"/>
              </a:lnSpc>
              <a:spcBef>
                <a:spcPts val="0"/>
              </a:spcBef>
              <a:buClr>
                <a:srgbClr val="0D9390"/>
              </a:buClr>
              <a:buBlip>
                <a:blip r:embed="rId3"/>
              </a:buBlip>
              <a:defRPr/>
            </a:pPr>
            <a:r>
              <a:rPr lang="el-GR" dirty="0"/>
              <a:t>Ένα άλλο παράδειγμα</a:t>
            </a:r>
            <a:r>
              <a:rPr lang="en-GB" dirty="0"/>
              <a:t>, </a:t>
            </a:r>
            <a:r>
              <a:rPr lang="el-GR" u="sng" dirty="0">
                <a:solidFill>
                  <a:srgbClr val="0D9390">
                    <a:lumMod val="75000"/>
                  </a:srgbClr>
                </a:solidFill>
              </a:rPr>
              <a:t>όπως δημοσίευσε το </a:t>
            </a:r>
            <a:r>
              <a:rPr lang="en-GB" u="sng" dirty="0">
                <a:solidFill>
                  <a:srgbClr val="0D9390">
                    <a:lumMod val="75000"/>
                  </a:srgbClr>
                </a:solidFill>
                <a:hlinkClick r:id="rId4">
                  <a:extLst>
                    <a:ext uri="{A12FA001-AC4F-418D-AE19-62706E023703}">
                      <ahyp:hlinkClr xmlns:ahyp="http://schemas.microsoft.com/office/drawing/2018/hyperlinkcolor" val="tx"/>
                    </a:ext>
                  </a:extLst>
                </a:hlinkClick>
              </a:rPr>
              <a:t>CNBC</a:t>
            </a:r>
            <a:r>
              <a:rPr lang="en-GB" dirty="0"/>
              <a:t>, </a:t>
            </a:r>
            <a:r>
              <a:rPr lang="el-GR" dirty="0"/>
              <a:t>είναι η δέσμευση του </a:t>
            </a:r>
            <a:r>
              <a:rPr lang="en-GB" dirty="0"/>
              <a:t>Warren Buffett </a:t>
            </a:r>
            <a:r>
              <a:rPr lang="el-GR" dirty="0"/>
              <a:t>το </a:t>
            </a:r>
            <a:r>
              <a:rPr lang="en-GB" dirty="0"/>
              <a:t>2006 </a:t>
            </a:r>
            <a:r>
              <a:rPr lang="el-GR" dirty="0"/>
              <a:t>να δώσει </a:t>
            </a:r>
            <a:r>
              <a:rPr lang="en-GB" dirty="0"/>
              <a:t>10 </a:t>
            </a:r>
            <a:r>
              <a:rPr lang="el-GR" dirty="0"/>
              <a:t>εκατομμύρια από τις </a:t>
            </a:r>
            <a:r>
              <a:rPr lang="el-GR" dirty="0">
                <a:solidFill>
                  <a:srgbClr val="0D9390"/>
                </a:solidFill>
                <a:hlinkClick r:id="rId5">
                  <a:extLst>
                    <a:ext uri="{A12FA001-AC4F-418D-AE19-62706E023703}">
                      <ahyp:hlinkClr xmlns:ahyp="http://schemas.microsoft.com/office/drawing/2018/hyperlinkcolor" val="tx"/>
                    </a:ext>
                  </a:extLst>
                </a:hlinkClick>
              </a:rPr>
              <a:t>μετοχές κατηγορίας Β </a:t>
            </a:r>
            <a:r>
              <a:rPr lang="el-GR" dirty="0"/>
              <a:t>του </a:t>
            </a:r>
            <a:r>
              <a:rPr lang="en-GB" dirty="0"/>
              <a:t>Berkshire-Hathaway</a:t>
            </a:r>
            <a:r>
              <a:rPr lang="el-GR" dirty="0"/>
              <a:t> στο Ίδρυμα </a:t>
            </a:r>
            <a:r>
              <a:rPr lang="en-GB" dirty="0"/>
              <a:t>Bill &amp; Melinda Gates (</a:t>
            </a:r>
            <a:r>
              <a:rPr lang="el-GR" dirty="0"/>
              <a:t>η αξία του οποίου υπολογίστηκε στα </a:t>
            </a:r>
            <a:r>
              <a:rPr lang="en-GB" dirty="0"/>
              <a:t>$31 </a:t>
            </a:r>
            <a:r>
              <a:rPr lang="el-GR" dirty="0"/>
              <a:t>δισεκατομμύρια τον Ιούνιο του </a:t>
            </a:r>
            <a:r>
              <a:rPr lang="en-GB" dirty="0"/>
              <a:t>2006). </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Πώς χρηματοδοτούνται οι ΜΚΟ</a:t>
            </a:r>
            <a:r>
              <a:rPr lang="en-US" dirty="0"/>
              <a:t>;</a:t>
            </a:r>
          </a:p>
        </p:txBody>
      </p:sp>
    </p:spTree>
    <p:extLst>
      <p:ext uri="{BB962C8B-B14F-4D97-AF65-F5344CB8AC3E}">
        <p14:creationId xmlns:p14="http://schemas.microsoft.com/office/powerpoint/2010/main" val="25318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lang="el-GR" dirty="0">
                <a:latin typeface="Calibri" panose="020F0502020204030204"/>
              </a:rPr>
              <a:t>Ήδη από το τέλος του </a:t>
            </a:r>
            <a:r>
              <a:rPr kumimoji="0" lang="en-GB" i="0" u="none" strike="noStrike" kern="1200" cap="none" spc="0" normalizeH="0" baseline="0" noProof="0" dirty="0">
                <a:ln>
                  <a:noFill/>
                </a:ln>
                <a:effectLst/>
                <a:uLnTx/>
                <a:uFillTx/>
                <a:latin typeface="Calibri" panose="020F0502020204030204"/>
                <a:ea typeface="+mn-ea"/>
                <a:cs typeface="+mn-cs"/>
              </a:rPr>
              <a:t>2021 </a:t>
            </a:r>
            <a:r>
              <a:rPr kumimoji="0" lang="el-GR" i="0" u="none" strike="noStrike" kern="1200" cap="none" spc="0" normalizeH="0" baseline="0" noProof="0" dirty="0">
                <a:ln>
                  <a:noFill/>
                </a:ln>
                <a:effectLst/>
                <a:uLnTx/>
                <a:uFillTx/>
                <a:latin typeface="Calibri" panose="020F0502020204030204"/>
                <a:ea typeface="+mn-ea"/>
                <a:cs typeface="+mn-cs"/>
              </a:rPr>
              <a:t>ο </a:t>
            </a:r>
            <a:r>
              <a:rPr kumimoji="0" lang="en-GB" i="0" u="none" strike="noStrike" kern="1200" cap="none" spc="0" normalizeH="0" baseline="0" noProof="0" dirty="0">
                <a:ln>
                  <a:noFill/>
                </a:ln>
                <a:effectLst/>
                <a:uLnTx/>
                <a:uFillTx/>
                <a:latin typeface="Calibri" panose="020F0502020204030204"/>
                <a:ea typeface="+mn-ea"/>
                <a:cs typeface="+mn-cs"/>
              </a:rPr>
              <a:t>Buffett </a:t>
            </a:r>
            <a:r>
              <a:rPr kumimoji="0" lang="el-GR" i="0" u="none" strike="noStrike" kern="1200" cap="none" spc="0" normalizeH="0" baseline="0" noProof="0" dirty="0">
                <a:ln>
                  <a:noFill/>
                </a:ln>
                <a:effectLst/>
                <a:uLnTx/>
                <a:uFillTx/>
                <a:latin typeface="Calibri" panose="020F0502020204030204"/>
                <a:ea typeface="+mn-ea"/>
                <a:cs typeface="+mn-cs"/>
              </a:rPr>
              <a:t>είχε δωρίσει</a:t>
            </a:r>
            <a:r>
              <a:rPr kumimoji="0" lang="el-GR" i="0" u="none" strike="noStrike" kern="1200" cap="none" spc="0" normalizeH="0" noProof="0" dirty="0">
                <a:ln>
                  <a:noFill/>
                </a:ln>
                <a:effectLst/>
                <a:uLnTx/>
                <a:uFillTx/>
                <a:latin typeface="Calibri" panose="020F0502020204030204"/>
                <a:ea typeface="+mn-ea"/>
                <a:cs typeface="+mn-cs"/>
              </a:rPr>
              <a:t> συνολικά </a:t>
            </a:r>
            <a:r>
              <a:rPr kumimoji="0" lang="en-GB" i="0" u="none" strike="noStrike" kern="1200" cap="none" spc="0" normalizeH="0" baseline="0" noProof="0" dirty="0">
                <a:ln>
                  <a:noFill/>
                </a:ln>
                <a:effectLst/>
                <a:uLnTx/>
                <a:uFillTx/>
                <a:latin typeface="Calibri" panose="020F0502020204030204"/>
                <a:ea typeface="+mn-ea"/>
                <a:cs typeface="+mn-cs"/>
              </a:rPr>
              <a:t>$32.7 </a:t>
            </a:r>
            <a:r>
              <a:rPr kumimoji="0" lang="el-GR" i="0" u="none" strike="noStrike" kern="1200" cap="none" spc="0" normalizeH="0" baseline="0" noProof="0" dirty="0">
                <a:ln>
                  <a:noFill/>
                </a:ln>
                <a:effectLst/>
                <a:uLnTx/>
                <a:uFillTx/>
                <a:latin typeface="Calibri" panose="020F0502020204030204"/>
                <a:ea typeface="+mn-ea"/>
                <a:cs typeface="+mn-cs"/>
              </a:rPr>
              <a:t>δισεκατομμύρια στο Ίδρυμα </a:t>
            </a:r>
            <a:r>
              <a:rPr kumimoji="0" lang="en-GB" i="0" u="none" strike="noStrike" kern="1200" cap="none" spc="0" normalizeH="0" baseline="0" noProof="0" dirty="0">
                <a:ln>
                  <a:noFill/>
                </a:ln>
                <a:effectLst/>
                <a:uLnTx/>
                <a:uFillTx/>
                <a:latin typeface="Calibri" panose="020F0502020204030204"/>
                <a:ea typeface="+mn-ea"/>
                <a:cs typeface="+mn-cs"/>
              </a:rPr>
              <a:t>Gates.</a:t>
            </a:r>
            <a:r>
              <a:rPr lang="en-GB" dirty="0">
                <a:latin typeface="Calibri" panose="020F0502020204030204"/>
              </a:rPr>
              <a:t> </a:t>
            </a:r>
            <a:r>
              <a:rPr lang="el-GR" dirty="0">
                <a:latin typeface="Calibri" panose="020F0502020204030204"/>
              </a:rPr>
              <a:t>Ωστόσο, οι ΜΚΟ μπορούν να στηρίξουν το έργο τους σε ένα μεγάλο αριθμό μικρών χρηματικών εισφορών παρά σε ένα μικρό αριθμό μεγάλων δωρεών. </a:t>
            </a:r>
          </a:p>
          <a:p>
            <a:pPr marL="0" marR="0" lvl="0" indent="0" algn="l" defTabSz="914400" rtl="0" eaLnBrk="1" fontAlgn="auto" latinLnBrk="0" hangingPunct="1">
              <a:lnSpc>
                <a:spcPct val="100000"/>
              </a:lnSpc>
              <a:spcBef>
                <a:spcPts val="0"/>
              </a:spcBef>
              <a:spcAft>
                <a:spcPts val="0"/>
              </a:spcAft>
              <a:buClr>
                <a:schemeClr val="accent2"/>
              </a:buClr>
              <a:buSzTx/>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Παρά την</a:t>
            </a:r>
            <a:r>
              <a:rPr kumimoji="0" lang="el-GR" sz="2400" b="0" i="0" u="none" strike="noStrike" kern="1200" cap="none" spc="0" normalizeH="0" noProof="0" dirty="0">
                <a:ln>
                  <a:noFill/>
                </a:ln>
                <a:solidFill>
                  <a:srgbClr val="000000"/>
                </a:solidFill>
                <a:effectLst/>
                <a:uLnTx/>
                <a:uFillTx/>
                <a:latin typeface="Calibri" panose="020F0502020204030204"/>
                <a:ea typeface="+mn-ea"/>
                <a:cs typeface="+mn-cs"/>
              </a:rPr>
              <a:t> ανεξαρτησία τους από την κυβέρνηση, </a:t>
            </a:r>
            <a:r>
              <a:rPr kumimoji="0" lang="el-GR" sz="2400" b="0" i="0" u="none" strike="noStrike" kern="1200" cap="none" spc="0" normalizeH="0" noProof="0" dirty="0">
                <a:ln>
                  <a:noFill/>
                </a:ln>
                <a:solidFill>
                  <a:srgbClr val="0D939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πολλοί ΜΚΟ εξαρτώνται σε μεγάλο βαθμό από κρατικές χρηματοδοτήσεις</a:t>
            </a:r>
            <a:r>
              <a:rPr kumimoji="0" lang="el-GR" sz="2400" b="0" i="0" u="none" strike="noStrike" kern="1200" cap="none" spc="0" normalizeH="0" noProof="0" dirty="0">
                <a:ln>
                  <a:noFill/>
                </a:ln>
                <a:solidFill>
                  <a:srgbClr val="000000"/>
                </a:solidFill>
                <a:effectLst/>
                <a:uLnTx/>
                <a:uFillTx/>
                <a:latin typeface="Calibri" panose="020F0502020204030204"/>
                <a:ea typeface="+mn-ea"/>
                <a:cs typeface="+mn-cs"/>
              </a:rPr>
              <a:t>. </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Πώς χρηματοδοτούνται οι ΜΚΟ</a:t>
            </a:r>
            <a:r>
              <a:rPr lang="en-US" dirty="0"/>
              <a:t>;</a:t>
            </a:r>
          </a:p>
        </p:txBody>
      </p:sp>
    </p:spTree>
    <p:extLst>
      <p:ext uri="{BB962C8B-B14F-4D97-AF65-F5344CB8AC3E}">
        <p14:creationId xmlns:p14="http://schemas.microsoft.com/office/powerpoint/2010/main" val="18967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5257"/>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l-GR" i="0" u="none" strike="noStrike" kern="1200" cap="none" spc="0" normalizeH="0" baseline="0" noProof="0" dirty="0">
                <a:ln>
                  <a:noFill/>
                </a:ln>
                <a:effectLst/>
                <a:uLnTx/>
                <a:uFillTx/>
                <a:latin typeface="Calibri" panose="020F0502020204030204"/>
                <a:ea typeface="+mn-ea"/>
                <a:cs typeface="+mn-cs"/>
              </a:rPr>
              <a:t>Η κρατική</a:t>
            </a:r>
            <a:r>
              <a:rPr kumimoji="0" lang="el-GR" i="0" u="none" strike="noStrike" kern="1200" cap="none" spc="0" normalizeH="0" noProof="0" dirty="0">
                <a:ln>
                  <a:noFill/>
                </a:ln>
                <a:effectLst/>
                <a:uLnTx/>
                <a:uFillTx/>
                <a:latin typeface="Calibri" panose="020F0502020204030204"/>
                <a:ea typeface="+mn-ea"/>
                <a:cs typeface="+mn-cs"/>
              </a:rPr>
              <a:t> χρηματοδότηση </a:t>
            </a:r>
            <a:r>
              <a:rPr lang="el-GR" dirty="0">
                <a:latin typeface="Calibri" panose="020F0502020204030204"/>
              </a:rPr>
              <a:t>των ΜΚΟ μπορεί να θεωρηθεί αμφιλεγόμενη σε κάποιες περιπτώσεις, καθώς αυτή μπορεί να αποδυναμώσει την ικανότητα των τελευταίων να υποστηρίξουν πολιτικές θέσεις ή να επιτύχουν ριζοσπαστικές μεταρρυθμίσεις.  </a:t>
            </a:r>
          </a:p>
          <a:p>
            <a:pPr marL="0" marR="0" lvl="0" indent="0" algn="l" defTabSz="914400" rtl="0" eaLnBrk="1" fontAlgn="auto" latinLnBrk="0" hangingPunct="1">
              <a:lnSpc>
                <a:spcPct val="100000"/>
              </a:lnSpc>
              <a:spcBef>
                <a:spcPts val="0"/>
              </a:spcBef>
              <a:spcAft>
                <a:spcPts val="0"/>
              </a:spcAft>
              <a:buClr>
                <a:schemeClr val="accent2"/>
              </a:buClr>
              <a:buSzTx/>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l-GR" i="0" u="none" strike="noStrike" kern="1200" cap="none" spc="0" normalizeH="0" baseline="0" noProof="0" dirty="0">
                <a:ln>
                  <a:noFill/>
                </a:ln>
                <a:effectLst/>
                <a:uLnTx/>
                <a:uFillTx/>
                <a:latin typeface="Calibri" panose="020F0502020204030204"/>
                <a:ea typeface="+mn-ea"/>
                <a:cs typeface="+mn-cs"/>
              </a:rPr>
              <a:t>Οι ΜΚΟ</a:t>
            </a:r>
            <a:r>
              <a:rPr kumimoji="0" lang="el-GR" i="0" u="none" strike="noStrike" kern="1200" cap="none" spc="0" normalizeH="0" noProof="0" dirty="0">
                <a:ln>
                  <a:noFill/>
                </a:ln>
                <a:effectLst/>
                <a:uLnTx/>
                <a:uFillTx/>
                <a:latin typeface="Calibri" panose="020F0502020204030204"/>
                <a:ea typeface="+mn-ea"/>
                <a:cs typeface="+mn-cs"/>
              </a:rPr>
              <a:t> μπορούν να δεχτούν χρηματικές εισφορές από ανεξάρτητους πολίτες, κερδοσκοπικούς οργανισμούς, φιλανθρωπικά ιδρύματα και κυβερνήσεις, σε τοπικό, κρατικό, ομοσπονδιακό ή ακόμη και </a:t>
            </a:r>
            <a:r>
              <a:rPr kumimoji="0" lang="el-GR" i="0" u="none" strike="noStrike" kern="1200" cap="none" spc="0" normalizeH="0" baseline="0" noProof="0" dirty="0">
                <a:ln>
                  <a:noFill/>
                </a:ln>
                <a:effectLst/>
                <a:uLnTx/>
                <a:uFillTx/>
                <a:latin typeface="Calibri" panose="020F0502020204030204"/>
                <a:ea typeface="+mn-ea"/>
                <a:cs typeface="+mn-cs"/>
              </a:rPr>
              <a:t>διακρατικό</a:t>
            </a:r>
            <a:r>
              <a:rPr kumimoji="0" lang="el-GR" i="0" u="none" strike="noStrike" kern="1200" cap="none" spc="0" normalizeH="0" noProof="0" dirty="0">
                <a:ln>
                  <a:noFill/>
                </a:ln>
                <a:effectLst/>
                <a:uLnTx/>
                <a:uFillTx/>
                <a:latin typeface="Calibri" panose="020F0502020204030204"/>
                <a:ea typeface="+mn-ea"/>
                <a:cs typeface="+mn-cs"/>
              </a:rPr>
              <a:t> επίπεδο</a:t>
            </a:r>
            <a:r>
              <a:rPr kumimoji="0" lang="en-GB"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l-GR" i="0" u="none" strike="noStrike" kern="1200" cap="none" spc="0" normalizeH="0" baseline="0" noProof="0" dirty="0">
                <a:ln>
                  <a:noFill/>
                </a:ln>
                <a:effectLst/>
                <a:uLnTx/>
                <a:uFillTx/>
                <a:latin typeface="Calibri" panose="020F0502020204030204"/>
                <a:ea typeface="+mn-ea"/>
                <a:cs typeface="+mn-cs"/>
              </a:rPr>
              <a:t>Ως μη</a:t>
            </a:r>
            <a:r>
              <a:rPr kumimoji="0" lang="el-GR" i="0" u="none" strike="noStrike" kern="1200" cap="none" spc="0" normalizeH="0" noProof="0" dirty="0">
                <a:ln>
                  <a:noFill/>
                </a:ln>
                <a:effectLst/>
                <a:uLnTx/>
                <a:uFillTx/>
                <a:latin typeface="Calibri" panose="020F0502020204030204"/>
                <a:ea typeface="+mn-ea"/>
                <a:cs typeface="+mn-cs"/>
              </a:rPr>
              <a:t> κερδοσκοπικές οντότητες, μπορούν επίσης να χρεώσουν ένα ποσό συνδρομής </a:t>
            </a:r>
            <a:r>
              <a:rPr lang="el-GR" noProof="0" dirty="0">
                <a:latin typeface="Calibri" panose="020F0502020204030204"/>
              </a:rPr>
              <a:t>στα μέλη τους </a:t>
            </a:r>
            <a:r>
              <a:rPr kumimoji="0" lang="el-GR" i="0" u="none" strike="noStrike" kern="1200" cap="none" spc="0" normalizeH="0" noProof="0" dirty="0">
                <a:ln>
                  <a:noFill/>
                </a:ln>
                <a:effectLst/>
                <a:uLnTx/>
                <a:uFillTx/>
                <a:latin typeface="Calibri" panose="020F0502020204030204"/>
                <a:ea typeface="+mn-ea"/>
                <a:cs typeface="+mn-cs"/>
              </a:rPr>
              <a:t>ή να πουλήσουν προϊόντα και υπηρεσίες. </a:t>
            </a: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Πώς χρηματοδοτούνται οι ΜΚΟ</a:t>
            </a:r>
            <a:r>
              <a:rPr lang="en-US" dirty="0"/>
              <a:t>;</a:t>
            </a:r>
          </a:p>
        </p:txBody>
      </p:sp>
    </p:spTree>
    <p:extLst>
      <p:ext uri="{BB962C8B-B14F-4D97-AF65-F5344CB8AC3E}">
        <p14:creationId xmlns:p14="http://schemas.microsoft.com/office/powerpoint/2010/main" val="317697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lang="el-GR" dirty="0">
                <a:latin typeface="Calibri" panose="020F0502020204030204"/>
              </a:rPr>
              <a:t>Οι </a:t>
            </a:r>
            <a:r>
              <a:rPr lang="el-GR" u="sng" dirty="0">
                <a:solidFill>
                  <a:schemeClr val="accent2">
                    <a:lumMod val="75000"/>
                  </a:schemeClr>
                </a:solidFill>
                <a:latin typeface="Calibri" panose="020F0502020204030204"/>
              </a:rPr>
              <a:t>Διμερείς </a:t>
            </a:r>
            <a:r>
              <a:rPr kumimoji="0" lang="el-GR" i="0" u="none" strike="noStrike" kern="1200" cap="none" spc="0" normalizeH="0" baseline="0" noProof="0" dirty="0">
                <a:ln>
                  <a:noFill/>
                </a:ln>
                <a:effectLst/>
                <a:uLnTx/>
                <a:uFillTx/>
                <a:latin typeface="Calibri" panose="020F0502020204030204"/>
                <a:ea typeface="+mn-ea"/>
                <a:cs typeface="+mn-cs"/>
              </a:rPr>
              <a:t>και πολυμερείς</a:t>
            </a:r>
            <a:r>
              <a:rPr kumimoji="0" lang="el-GR" i="0" u="none" strike="noStrike" kern="1200" cap="none" spc="0" normalizeH="0" noProof="0" dirty="0">
                <a:ln>
                  <a:noFill/>
                </a:ln>
                <a:effectLst/>
                <a:uLnTx/>
                <a:uFillTx/>
                <a:latin typeface="Calibri" panose="020F0502020204030204"/>
                <a:ea typeface="+mn-ea"/>
                <a:cs typeface="+mn-cs"/>
              </a:rPr>
              <a:t> οικονομικές ενισχύσεις είναι μερικές από τις μεγαλύτερες πηγές χρηματοδότησης τις οποίες έχουμε δει να ισχύουν τα τελευταία 50 και, χρόνια. </a:t>
            </a:r>
            <a:endParaRPr kumimoji="0" lang="en-GB"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chemeClr val="accent2"/>
              </a:buClr>
              <a:buSzTx/>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l-GR" i="0" u="none" strike="noStrike" kern="1200" cap="none" spc="0" normalizeH="0" baseline="0" noProof="0" dirty="0">
                <a:ln>
                  <a:noFill/>
                </a:ln>
                <a:effectLst/>
                <a:uLnTx/>
                <a:uFillTx/>
                <a:latin typeface="Calibri" panose="020F0502020204030204"/>
                <a:ea typeface="+mn-ea"/>
                <a:cs typeface="+mn-cs"/>
              </a:rPr>
              <a:t>Αυτές προέρχονται</a:t>
            </a:r>
            <a:r>
              <a:rPr kumimoji="0" lang="el-GR" i="0" u="none" strike="noStrike" kern="1200" cap="none" spc="0" normalizeH="0" noProof="0" dirty="0">
                <a:ln>
                  <a:noFill/>
                </a:ln>
                <a:effectLst/>
                <a:uLnTx/>
                <a:uFillTx/>
                <a:latin typeface="Calibri" panose="020F0502020204030204"/>
                <a:ea typeface="+mn-ea"/>
                <a:cs typeface="+mn-cs"/>
              </a:rPr>
              <a:t> από ξένα γραφεία αναπτυγμένων χωρών ή από πολυμερείς οργανισμούς που ιδρύθηκαν από διάφορες χώρες όπως τα </a:t>
            </a:r>
            <a:r>
              <a:rPr lang="el-GR" u="sng" dirty="0">
                <a:solidFill>
                  <a:schemeClr val="accent2">
                    <a:lumMod val="75000"/>
                  </a:schemeClr>
                </a:solidFill>
                <a:latin typeface="Calibri" panose="020F0502020204030204"/>
              </a:rPr>
              <a:t>Ηνωμένα Έθνη</a:t>
            </a:r>
            <a:r>
              <a:rPr kumimoji="0" lang="en-GB" i="0" u="none" strike="noStrike" kern="1200" cap="none" spc="0" normalizeH="0" baseline="0" noProof="0" dirty="0">
                <a:ln>
                  <a:noFill/>
                </a:ln>
                <a:effectLst/>
                <a:uLnTx/>
                <a:uFillTx/>
                <a:latin typeface="Calibri" panose="020F0502020204030204"/>
                <a:ea typeface="+mn-ea"/>
                <a:cs typeface="+mn-cs"/>
              </a:rPr>
              <a:t>, </a:t>
            </a:r>
            <a:r>
              <a:rPr kumimoji="0" lang="el-GR" i="0" u="none" strike="noStrike" kern="1200" cap="none" spc="0" normalizeH="0" baseline="0" noProof="0" dirty="0">
                <a:ln>
                  <a:noFill/>
                </a:ln>
                <a:effectLst/>
                <a:uLnTx/>
                <a:uFillTx/>
                <a:latin typeface="Calibri" panose="020F0502020204030204"/>
                <a:ea typeface="+mn-ea"/>
                <a:cs typeface="+mn-cs"/>
              </a:rPr>
              <a:t>η Παγκόσμια Τράπεζα, η Ασιατική Τράπεζα</a:t>
            </a:r>
            <a:r>
              <a:rPr kumimoji="0" lang="el-GR" i="0" u="none" strike="noStrike" kern="1200" cap="none" spc="0" normalizeH="0" noProof="0" dirty="0">
                <a:ln>
                  <a:noFill/>
                </a:ln>
                <a:effectLst/>
                <a:uLnTx/>
                <a:uFillTx/>
                <a:latin typeface="Calibri" panose="020F0502020204030204"/>
                <a:ea typeface="+mn-ea"/>
                <a:cs typeface="+mn-cs"/>
              </a:rPr>
              <a:t> Ανάπτυξης. </a:t>
            </a:r>
            <a:endParaRPr kumimoji="0" lang="en-GB"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chemeClr val="accent2"/>
              </a:buClr>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Οι Κύριες Χρηματοδοτικές Πηγές για τους ΜΚΟ</a:t>
            </a:r>
            <a:endParaRPr lang="en-US" dirty="0"/>
          </a:p>
        </p:txBody>
      </p:sp>
    </p:spTree>
    <p:extLst>
      <p:ext uri="{BB962C8B-B14F-4D97-AF65-F5344CB8AC3E}">
        <p14:creationId xmlns:p14="http://schemas.microsoft.com/office/powerpoint/2010/main" val="286052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l-GR" i="0" u="none" strike="noStrike" kern="1200" cap="none" spc="0" normalizeH="0" baseline="0" noProof="0" dirty="0">
                <a:ln>
                  <a:noFill/>
                </a:ln>
                <a:effectLst/>
                <a:uLnTx/>
                <a:uFillTx/>
                <a:latin typeface="Calibri" panose="020F0502020204030204"/>
                <a:ea typeface="+mn-ea"/>
                <a:cs typeface="+mn-cs"/>
              </a:rPr>
              <a:t>Άλλες</a:t>
            </a:r>
            <a:r>
              <a:rPr kumimoji="0" lang="el-GR" i="0" u="none" strike="noStrike" kern="1200" cap="none" spc="0" normalizeH="0" noProof="0" dirty="0">
                <a:ln>
                  <a:noFill/>
                </a:ln>
                <a:effectLst/>
                <a:uLnTx/>
                <a:uFillTx/>
                <a:latin typeface="Calibri" panose="020F0502020204030204"/>
                <a:ea typeface="+mn-ea"/>
                <a:cs typeface="+mn-cs"/>
              </a:rPr>
              <a:t> σημαντικές πηγές χρηματοδότησης είναι οι ιδιωτικοί φιλανθρωπικοί οργανισμοί/ ιδρύματα/ διεθνείς οργανισμοί που είναι πιο αυτόνομοι και έχουν καλύτερη επικέντρωση στον εφοδιασμό των τοπικών ΜΚΟ όχι </a:t>
            </a:r>
            <a:r>
              <a:rPr kumimoji="0" lang="el-GR" i="0" u="none" strike="noStrike" kern="1200" cap="none" spc="0" normalizeH="0" noProof="0" dirty="0" err="1">
                <a:ln>
                  <a:noFill/>
                </a:ln>
                <a:effectLst/>
                <a:uLnTx/>
                <a:uFillTx/>
                <a:latin typeface="Calibri" panose="020F0502020204030204"/>
                <a:ea typeface="+mn-ea"/>
                <a:cs typeface="+mn-cs"/>
              </a:rPr>
              <a:t>μόν</a:t>
            </a:r>
            <a:r>
              <a:rPr lang="el-GR" dirty="0">
                <a:latin typeface="Calibri" panose="020F0502020204030204"/>
              </a:rPr>
              <a:t>ο από οικονομικής αλλά και από τεχνική άποψη. </a:t>
            </a:r>
            <a:endParaRPr kumimoji="0" lang="el-GR"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chemeClr val="accent2"/>
              </a:buClr>
              <a:buSzTx/>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lang="el-GR" b="1" dirty="0">
                <a:latin typeface="Calibri" panose="020F0502020204030204"/>
              </a:rPr>
              <a:t>Μελέτη</a:t>
            </a:r>
            <a:r>
              <a:rPr kumimoji="0" lang="en-GB" b="1" i="0" u="none" strike="noStrike" kern="1200" cap="none" spc="0" normalizeH="0" baseline="0" noProof="0" dirty="0">
                <a:ln>
                  <a:noFill/>
                </a:ln>
                <a:effectLst/>
                <a:uLnTx/>
                <a:uFillTx/>
                <a:latin typeface="Calibri" panose="020F0502020204030204"/>
                <a:ea typeface="+mn-ea"/>
                <a:cs typeface="+mn-cs"/>
              </a:rPr>
              <a:t>:</a:t>
            </a:r>
            <a:r>
              <a:rPr kumimoji="0" lang="en-GB" i="0" u="none" strike="noStrike" kern="1200" cap="none" spc="0" normalizeH="0" baseline="0" noProof="0" dirty="0">
                <a:ln>
                  <a:noFill/>
                </a:ln>
                <a:effectLst/>
                <a:uLnTx/>
                <a:uFillTx/>
                <a:latin typeface="Calibri" panose="020F0502020204030204"/>
                <a:ea typeface="+mn-ea"/>
                <a:cs typeface="+mn-cs"/>
              </a:rPr>
              <a:t> </a:t>
            </a:r>
            <a:r>
              <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https://www.fundsforngos.org/alternative-fundraising/3-major-sources-of-funding-for-ngos/</a:t>
            </a:r>
            <a:endPar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chemeClr val="accent2"/>
              </a:buClr>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Οι Κύριες Πηγές Χρηματοδότησης των ΜΚΟ</a:t>
            </a:r>
            <a:endParaRPr lang="en-US" dirty="0"/>
          </a:p>
        </p:txBody>
      </p:sp>
    </p:spTree>
    <p:extLst>
      <p:ext uri="{BB962C8B-B14F-4D97-AF65-F5344CB8AC3E}">
        <p14:creationId xmlns:p14="http://schemas.microsoft.com/office/powerpoint/2010/main" val="34035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l-GR" dirty="0"/>
              <a:t>Οι μαθητευόμενοι θα είναι σε θέση να αναλαμβάνουν τα πρώτα βήματα στην εκκίνηση της εκστρατείας τους για συγκέντρωση κεφαλαίων. </a:t>
            </a:r>
            <a:endParaRPr lang="en-GB" dirty="0"/>
          </a:p>
          <a:p>
            <a:pPr marL="0" indent="0"/>
            <a:endParaRPr lang="en-GB" dirty="0"/>
          </a:p>
          <a:p>
            <a:pPr marL="342900" indent="-342900">
              <a:buBlip>
                <a:blip r:embed="rId2"/>
              </a:buBlip>
            </a:pPr>
            <a:r>
              <a:rPr lang="el-GR" dirty="0"/>
              <a:t>Οι μαθητευόμενοι θα κατανοήσουν την προοπτική τόσο των ΜΚΟ όσο και των δωρητών, βελτιώνοντας έτσι την ικανότητά τους να ανταποκρίνονται στις δέουσες ανάγκες. </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err="1"/>
              <a:t>Αποκτηθείσες</a:t>
            </a:r>
            <a:r>
              <a:rPr lang="el-GR" dirty="0"/>
              <a:t> γνώσεις </a:t>
            </a:r>
            <a:endParaRPr lang="en-US" dirty="0"/>
          </a:p>
        </p:txBody>
      </p:sp>
    </p:spTree>
    <p:extLst>
      <p:ext uri="{BB962C8B-B14F-4D97-AF65-F5344CB8AC3E}">
        <p14:creationId xmlns:p14="http://schemas.microsoft.com/office/powerpoint/2010/main" val="176115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«Ποιότητα σημαίνει να κάνεις κάτι καλά όταν κανένας δεν βλέπει».</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a:t>
            </a:r>
            <a:r>
              <a:rPr kumimoji="0" lang="en-IE" sz="22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Ford</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riting on a noteboo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8383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245334"/>
            <a:ext cx="10595237" cy="5682342"/>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AutoNum type="arabicPeriod"/>
              <a:tabLst/>
              <a:defRPr/>
            </a:pPr>
            <a:r>
              <a:rPr lang="el-GR" b="1" dirty="0">
                <a:solidFill>
                  <a:schemeClr val="accent2"/>
                </a:solidFill>
                <a:latin typeface="Calibri" panose="020F0502020204030204"/>
              </a:rPr>
              <a:t>Τελειοποίηση των μηνυμάτων</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
                <a:schemeClr val="accent2"/>
              </a:buClr>
              <a:buSzTx/>
              <a:buAutoNum type="arabicPeriod"/>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l-GR" dirty="0">
                <a:latin typeface="Calibri" panose="020F0502020204030204"/>
              </a:rPr>
              <a:t>Υπενθυμίζεται ότι θα πρέπει να έχετε μια ξεκάθαρη εικόνα για τον λόγο ύπαρξης του οργανισμού σας, τους λόγους για τους οποίους διαφέρει από άλλους ανταγωνιστικούς οργανισμούς και για τον τρόπο με τον οποίο βλέπετε την επιτυχία.</a:t>
            </a:r>
          </a:p>
          <a:p>
            <a:pPr marL="0" marR="0" lvl="0" indent="0" algn="l" defTabSz="914400" rtl="0" eaLnBrk="1" fontAlgn="auto" latinLnBrk="0" hangingPunct="1">
              <a:lnSpc>
                <a:spcPct val="100000"/>
              </a:lnSpc>
              <a:spcBef>
                <a:spcPts val="0"/>
              </a:spcBef>
              <a:spcAft>
                <a:spcPts val="0"/>
              </a:spcAft>
              <a:buClr>
                <a:schemeClr val="accent2"/>
              </a:buClr>
              <a:buSzTx/>
              <a:tabLst/>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06328"/>
            <a:ext cx="10595237" cy="1165168"/>
          </a:xfrm>
        </p:spPr>
        <p:txBody>
          <a:bodyPr/>
          <a:lstStyle/>
          <a:p>
            <a:r>
              <a:rPr lang="el-GR" dirty="0"/>
              <a:t>Πώς να Προσελκύσετε Μακροπρόθεσμα Δωρητές</a:t>
            </a:r>
            <a:r>
              <a:rPr lang="en-GB" dirty="0"/>
              <a:t>: </a:t>
            </a:r>
            <a:r>
              <a:rPr lang="el-GR" dirty="0"/>
              <a:t>Επτά Σημαντικά Βήματα για Οργανισμούς που Αναζητούν Δωρητές</a:t>
            </a:r>
            <a:endParaRPr lang="en-GB" dirty="0"/>
          </a:p>
        </p:txBody>
      </p:sp>
    </p:spTree>
    <p:extLst>
      <p:ext uri="{BB962C8B-B14F-4D97-AF65-F5344CB8AC3E}">
        <p14:creationId xmlns:p14="http://schemas.microsoft.com/office/powerpoint/2010/main" val="10288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245334"/>
            <a:ext cx="10595237" cy="5682342"/>
          </a:xfrm>
        </p:spPr>
        <p:txBody>
          <a:bodyPr/>
          <a:lstStyle/>
          <a:p>
            <a:pPr marL="0" marR="0" lvl="0" indent="0" algn="l" defTabSz="914400" rtl="0" eaLnBrk="1" fontAlgn="auto" latinLnBrk="0" hangingPunct="1">
              <a:lnSpc>
                <a:spcPct val="100000"/>
              </a:lnSpc>
              <a:spcBef>
                <a:spcPts val="0"/>
              </a:spcBef>
              <a:spcAft>
                <a:spcPts val="0"/>
              </a:spcAft>
              <a:buClr>
                <a:schemeClr val="accent2"/>
              </a:buClr>
              <a:buSzTx/>
              <a:tabLst/>
              <a:defRPr/>
            </a:pPr>
            <a:endParaRPr lang="en-GB" dirty="0">
              <a:latin typeface="Calibri" panose="020F0502020204030204"/>
            </a:endParaRPr>
          </a:p>
          <a:p>
            <a:pPr marL="457200" indent="-457200">
              <a:lnSpc>
                <a:spcPct val="100000"/>
              </a:lnSpc>
              <a:spcBef>
                <a:spcPts val="0"/>
              </a:spcBef>
              <a:buClr>
                <a:schemeClr val="accent2"/>
              </a:buClr>
              <a:buFont typeface="+mj-lt"/>
              <a:buAutoNum type="arabicPeriod" startAt="2"/>
              <a:defRPr/>
            </a:pPr>
            <a:r>
              <a:rPr lang="el-GR" b="1" dirty="0">
                <a:solidFill>
                  <a:schemeClr val="accent2"/>
                </a:solidFill>
                <a:latin typeface="Calibri" panose="020F0502020204030204"/>
              </a:rPr>
              <a:t>Κατανόηση του λόγου συγκέντρωσης χρημάτων </a:t>
            </a:r>
            <a:endParaRPr lang="en-GB" b="1" dirty="0">
              <a:solidFill>
                <a:schemeClr val="accent2"/>
              </a:solidFill>
              <a:latin typeface="Calibri" panose="020F0502020204030204"/>
            </a:endParaRPr>
          </a:p>
          <a:p>
            <a:pPr marL="457200" indent="-457200">
              <a:lnSpc>
                <a:spcPct val="100000"/>
              </a:lnSpc>
              <a:spcBef>
                <a:spcPts val="0"/>
              </a:spcBef>
              <a:buClr>
                <a:schemeClr val="accent2"/>
              </a:buClr>
              <a:buFont typeface="+mj-lt"/>
              <a:buAutoNum type="arabicPeriod" startAt="2"/>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Θέλετε να συγκεντρώσετε χρήματα, αλλά για ποιο λόγο τα χρειάζεται ο οργανισμός σας</a:t>
            </a:r>
            <a:r>
              <a:rPr lang="en-US" dirty="0">
                <a:latin typeface="Calibri" panose="020F0502020204030204"/>
              </a:rPr>
              <a:t>;</a:t>
            </a:r>
            <a:r>
              <a:rPr lang="en-GB" dirty="0">
                <a:latin typeface="Calibri" panose="020F0502020204030204"/>
              </a:rPr>
              <a:t> T</a:t>
            </a:r>
            <a:r>
              <a:rPr lang="el-GR" dirty="0">
                <a:latin typeface="Calibri" panose="020F0502020204030204"/>
              </a:rPr>
              <a:t>ι θέλετε να επιτύχετε με αυτά τα χρήματα</a:t>
            </a:r>
            <a:r>
              <a:rPr lang="en-US" dirty="0">
                <a:latin typeface="Calibri" panose="020F0502020204030204"/>
              </a:rPr>
              <a:t>; To </a:t>
            </a:r>
            <a:r>
              <a:rPr lang="el-GR" dirty="0">
                <a:latin typeface="Calibri" panose="020F0502020204030204"/>
              </a:rPr>
              <a:t>να είστε σε θέση να απαντάτε σε αυτό το ερώτημα είναι εξίσου σημαντικό με το να επικοινωνείτε αποτελεσματικά αυτή την απάντηση σε δυνητικούς δωρητές.  </a:t>
            </a:r>
            <a:r>
              <a:rPr lang="en-US" dirty="0">
                <a:latin typeface="Calibri" panose="020F0502020204030204"/>
              </a:rPr>
              <a:t> </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06328"/>
            <a:ext cx="10595237" cy="1165168"/>
          </a:xfrm>
        </p:spPr>
        <p:txBody>
          <a:bodyPr/>
          <a:lstStyle/>
          <a:p>
            <a:r>
              <a:rPr lang="el-GR" dirty="0"/>
              <a:t>Πώς να Προσελκύσετε Μακροπρόθεσμα Δωρητές</a:t>
            </a:r>
            <a:r>
              <a:rPr lang="en-GB" dirty="0"/>
              <a:t>: </a:t>
            </a:r>
            <a:r>
              <a:rPr lang="el-GR" dirty="0"/>
              <a:t>Επτά Σημαντικά Βήματα για Οργανισμούς που Αναζητούν Δωρητές</a:t>
            </a:r>
            <a:endParaRPr lang="en-GB" dirty="0"/>
          </a:p>
        </p:txBody>
      </p:sp>
    </p:spTree>
    <p:extLst>
      <p:ext uri="{BB962C8B-B14F-4D97-AF65-F5344CB8AC3E}">
        <p14:creationId xmlns:p14="http://schemas.microsoft.com/office/powerpoint/2010/main" val="128367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348182"/>
            <a:ext cx="10595237" cy="5682342"/>
          </a:xfrm>
        </p:spPr>
        <p:txBody>
          <a:bodyPr/>
          <a:lstStyle/>
          <a:p>
            <a:pPr marL="457200" indent="-457200">
              <a:lnSpc>
                <a:spcPct val="100000"/>
              </a:lnSpc>
              <a:spcBef>
                <a:spcPts val="0"/>
              </a:spcBef>
              <a:buClr>
                <a:schemeClr val="accent2"/>
              </a:buClr>
              <a:buFont typeface="+mj-lt"/>
              <a:buAutoNum type="arabicPeriod" startAt="2"/>
              <a:defRPr/>
            </a:pPr>
            <a:r>
              <a:rPr lang="el-GR" b="1" dirty="0">
                <a:solidFill>
                  <a:schemeClr val="accent2"/>
                </a:solidFill>
                <a:latin typeface="Calibri" panose="020F0502020204030204"/>
              </a:rPr>
              <a:t>Κατανόηση του λόγου συγκέντρωσης χρημάτων </a:t>
            </a:r>
            <a:r>
              <a:rPr lang="en-GB" b="1" dirty="0">
                <a:solidFill>
                  <a:schemeClr val="accent2"/>
                </a:solidFill>
                <a:latin typeface="Calibri" panose="020F0502020204030204"/>
              </a:rPr>
              <a:t>(</a:t>
            </a:r>
            <a:r>
              <a:rPr lang="el-GR" b="1" dirty="0">
                <a:solidFill>
                  <a:schemeClr val="accent2"/>
                </a:solidFill>
                <a:latin typeface="Calibri" panose="020F0502020204030204"/>
              </a:rPr>
              <a:t>συνέχεια</a:t>
            </a:r>
            <a:r>
              <a:rPr lang="en-GB" b="1" dirty="0">
                <a:solidFill>
                  <a:schemeClr val="accent2"/>
                </a:solidFill>
                <a:latin typeface="Calibri" panose="020F0502020204030204"/>
              </a:rPr>
              <a:t>)</a:t>
            </a:r>
          </a:p>
          <a:p>
            <a:pPr marL="457200" indent="-457200">
              <a:lnSpc>
                <a:spcPct val="100000"/>
              </a:lnSpc>
              <a:spcBef>
                <a:spcPts val="0"/>
              </a:spcBef>
              <a:buClr>
                <a:schemeClr val="accent2"/>
              </a:buClr>
              <a:buFont typeface="+mj-lt"/>
              <a:buAutoNum type="arabicPeriod" startAt="2"/>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Μια ερώτηση η οποία συχνά απορρέει από την εμπειρία μας ως ίδρυμα και από τους σημαντικότερους πελάτες μας είναι εάν υπάρχουν πραγματοποιήσιμες δυνατότητες χρηματοδότησης. </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Η ύπαρξη ευκαιριών θα σας επιτρέψει να ανταποκριθείτε έγκαιρα σε ενδιαφερόμενους χορηγούς αφού ξεκινήσετε τις δραστηριότητές σας. </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dirty="0"/>
              <a:t>Πώς να Προσελκύσετε Μακροπρόθεσμα Δωρητές</a:t>
            </a:r>
            <a:r>
              <a:rPr lang="en-GB" dirty="0"/>
              <a:t>: </a:t>
            </a:r>
            <a:r>
              <a:rPr lang="el-GR" dirty="0"/>
              <a:t>Επτά Σημαντικά Βήματα για Οργανισμούς που Αναζητούν Δωρητές</a:t>
            </a:r>
            <a:endParaRPr lang="en-GB" dirty="0"/>
          </a:p>
          <a:p>
            <a:endParaRPr lang="en-GB" dirty="0"/>
          </a:p>
        </p:txBody>
      </p:sp>
    </p:spTree>
    <p:extLst>
      <p:ext uri="{BB962C8B-B14F-4D97-AF65-F5344CB8AC3E}">
        <p14:creationId xmlns:p14="http://schemas.microsoft.com/office/powerpoint/2010/main" val="136537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360708"/>
            <a:ext cx="10595237" cy="5682342"/>
          </a:xfrm>
        </p:spPr>
        <p:txBody>
          <a:bodyPr/>
          <a:lstStyle/>
          <a:p>
            <a:pPr marL="457200" indent="-457200">
              <a:lnSpc>
                <a:spcPct val="100000"/>
              </a:lnSpc>
              <a:spcBef>
                <a:spcPts val="0"/>
              </a:spcBef>
              <a:buClr>
                <a:schemeClr val="accent2"/>
              </a:buClr>
              <a:buFont typeface="+mj-lt"/>
              <a:buAutoNum type="arabicPeriod" startAt="3"/>
              <a:defRPr/>
            </a:pPr>
            <a:r>
              <a:rPr lang="el-GR" b="1" dirty="0">
                <a:solidFill>
                  <a:schemeClr val="accent2"/>
                </a:solidFill>
                <a:latin typeface="Calibri" panose="020F0502020204030204"/>
              </a:rPr>
              <a:t>Διεξαγωγή Έρευνας</a:t>
            </a:r>
            <a:endParaRPr lang="en-GB" b="1" dirty="0">
              <a:solidFill>
                <a:schemeClr val="accent2"/>
              </a:solidFill>
              <a:latin typeface="Calibri" panose="020F0502020204030204"/>
            </a:endParaRPr>
          </a:p>
          <a:p>
            <a:pPr marL="457200" indent="-457200">
              <a:lnSpc>
                <a:spcPct val="100000"/>
              </a:lnSpc>
              <a:spcBef>
                <a:spcPts val="0"/>
              </a:spcBef>
              <a:buClr>
                <a:schemeClr val="accent2"/>
              </a:buClr>
              <a:buFont typeface="+mj-lt"/>
              <a:buAutoNum type="arabicPeriod" startAt="3"/>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Η μελέτη των υφιστάμενων αλλά και των δυνάμει πιθανών μελλοντικών ευκαιριών καθώς και η νοητική χαρτογράφηση του δικτύου ανάπτυξης είναι πολύ σημαντικά βήματα για τον εντοπισμό των δωρητών-στόχου.  </a:t>
            </a: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Γνωρίζουμε ότι οι οργανισμοί θέλουν να έχουν τα ονόματα των δωρητών όσο πιο σύντομα γίνεται, αλλά η παράλειψη προηγούμενης έρευνας μπορεί να έχει ως αποτέλεσμα τη σπατάλη χρήσιμου χρόνου και πόρων που πρέπει να</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dirty="0"/>
              <a:t>Πώς να Προσελκύσετε Μακροπρόθεσμα Δωρητές</a:t>
            </a:r>
            <a:r>
              <a:rPr lang="en-GB" dirty="0"/>
              <a:t>: </a:t>
            </a:r>
            <a:r>
              <a:rPr lang="el-GR" dirty="0"/>
              <a:t>Επτά Σημαντικά Βήματα για Οργανισμούς που Αναζητούν Δωρητές</a:t>
            </a:r>
            <a:endParaRPr lang="en-GB" dirty="0"/>
          </a:p>
          <a:p>
            <a:endParaRPr lang="en-GB" dirty="0"/>
          </a:p>
        </p:txBody>
      </p:sp>
    </p:spTree>
    <p:extLst>
      <p:ext uri="{BB962C8B-B14F-4D97-AF65-F5344CB8AC3E}">
        <p14:creationId xmlns:p14="http://schemas.microsoft.com/office/powerpoint/2010/main" val="22803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360708"/>
            <a:ext cx="10595237" cy="5682342"/>
          </a:xfrm>
        </p:spPr>
        <p:txBody>
          <a:bodyPr/>
          <a:lstStyle/>
          <a:p>
            <a:pPr marL="457200" indent="-457200">
              <a:lnSpc>
                <a:spcPct val="100000"/>
              </a:lnSpc>
              <a:spcBef>
                <a:spcPts val="0"/>
              </a:spcBef>
              <a:buClr>
                <a:schemeClr val="accent2"/>
              </a:buClr>
              <a:buFont typeface="+mj-lt"/>
              <a:buAutoNum type="arabicPeriod" startAt="3"/>
              <a:defRPr/>
            </a:pPr>
            <a:r>
              <a:rPr lang="el-GR" b="1" dirty="0">
                <a:solidFill>
                  <a:schemeClr val="accent2"/>
                </a:solidFill>
                <a:latin typeface="Calibri" panose="020F0502020204030204"/>
              </a:rPr>
              <a:t>Διεξαγωγή Έρευνας</a:t>
            </a:r>
            <a:endParaRPr lang="en-GB" b="1" dirty="0">
              <a:solidFill>
                <a:schemeClr val="accent2"/>
              </a:solidFill>
              <a:latin typeface="Calibri" panose="020F0502020204030204"/>
            </a:endParaRPr>
          </a:p>
          <a:p>
            <a:pPr marL="457200" indent="-457200">
              <a:lnSpc>
                <a:spcPct val="100000"/>
              </a:lnSpc>
              <a:spcBef>
                <a:spcPts val="0"/>
              </a:spcBef>
              <a:buClr>
                <a:schemeClr val="accent2"/>
              </a:buClr>
              <a:buFont typeface="+mj-lt"/>
              <a:buAutoNum type="arabicPeriod" startAt="3"/>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διατεθούν για την υποβολή αιτήσεων σε χρηματοδότες ή για την πραγματοποίηση συναντήσεων με υποψηφίους που δεν είναι κατάλληλοι</a:t>
            </a:r>
            <a:r>
              <a:rPr lang="en-US" dirty="0">
                <a:latin typeface="Calibri" panose="020F0502020204030204"/>
              </a:rPr>
              <a:t> </a:t>
            </a:r>
            <a:r>
              <a:rPr lang="el-GR" dirty="0">
                <a:latin typeface="Calibri" panose="020F0502020204030204"/>
              </a:rPr>
              <a:t>από την αρχή. </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dirty="0"/>
              <a:t>Πώς να Προσελκύσετε Μακροπρόθεσμα Δωρητές</a:t>
            </a:r>
            <a:r>
              <a:rPr lang="en-GB" dirty="0"/>
              <a:t>: </a:t>
            </a:r>
            <a:r>
              <a:rPr lang="el-GR" dirty="0"/>
              <a:t>Επτά Σημαντικά Βήματα για Οργανισμούς που Αναζητούν Δωρητές</a:t>
            </a:r>
            <a:endParaRPr lang="en-GB" dirty="0"/>
          </a:p>
          <a:p>
            <a:endParaRPr lang="en-GB" dirty="0"/>
          </a:p>
        </p:txBody>
      </p:sp>
    </p:spTree>
    <p:extLst>
      <p:ext uri="{BB962C8B-B14F-4D97-AF65-F5344CB8AC3E}">
        <p14:creationId xmlns:p14="http://schemas.microsoft.com/office/powerpoint/2010/main" val="274057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035031"/>
            <a:ext cx="10888402" cy="5317747"/>
          </a:xfrm>
        </p:spPr>
        <p:txBody>
          <a:bodyPr/>
          <a:lstStyle/>
          <a:p>
            <a:pPr marL="457200" indent="-457200">
              <a:lnSpc>
                <a:spcPct val="100000"/>
              </a:lnSpc>
              <a:spcBef>
                <a:spcPts val="0"/>
              </a:spcBef>
              <a:buClr>
                <a:schemeClr val="accent2"/>
              </a:buClr>
              <a:buFont typeface="+mj-lt"/>
              <a:buAutoNum type="arabicPeriod" startAt="3"/>
              <a:defRPr/>
            </a:pPr>
            <a:r>
              <a:rPr lang="el-GR" sz="2300" b="1" dirty="0">
                <a:solidFill>
                  <a:schemeClr val="accent2"/>
                </a:solidFill>
                <a:latin typeface="Calibri" panose="020F0502020204030204"/>
              </a:rPr>
              <a:t>Διεξαγωγή Έρευνας</a:t>
            </a:r>
            <a:r>
              <a:rPr lang="en-GB" sz="2300" b="1" dirty="0">
                <a:solidFill>
                  <a:schemeClr val="accent2"/>
                </a:solidFill>
                <a:latin typeface="Calibri" panose="020F0502020204030204"/>
              </a:rPr>
              <a:t> (</a:t>
            </a:r>
            <a:r>
              <a:rPr lang="el-GR" sz="2300" b="1" dirty="0">
                <a:solidFill>
                  <a:schemeClr val="accent2"/>
                </a:solidFill>
                <a:latin typeface="Calibri" panose="020F0502020204030204"/>
              </a:rPr>
              <a:t>συνέχεια</a:t>
            </a:r>
            <a:r>
              <a:rPr lang="en-GB" sz="2300" b="1" dirty="0">
                <a:solidFill>
                  <a:schemeClr val="accent2"/>
                </a:solidFill>
                <a:latin typeface="Calibri" panose="020F0502020204030204"/>
              </a:rPr>
              <a:t>)</a:t>
            </a:r>
          </a:p>
          <a:p>
            <a:pPr marL="0" indent="0">
              <a:lnSpc>
                <a:spcPct val="100000"/>
              </a:lnSpc>
              <a:spcBef>
                <a:spcPts val="0"/>
              </a:spcBef>
              <a:buClr>
                <a:schemeClr val="accent2"/>
              </a:buClr>
              <a:defRPr/>
            </a:pPr>
            <a:endParaRPr lang="en-GB" sz="2300"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sz="2300" dirty="0">
                <a:latin typeface="Calibri" panose="020F0502020204030204"/>
              </a:rPr>
              <a:t>Σας προτείνουμε να επενδύσετε σε κατάλληλα εργαλεία για τη διεξαγωγή εσωτερικής έρευνας ή να αναθέσετε την εργασία αυτή σε έναν εξωτερικό συνεργάτη που μπορεί να σας βοηθήσει να χαρτογραφήσετε το τοπίο που επικρατεί</a:t>
            </a:r>
            <a:r>
              <a:rPr lang="en-GB" sz="2300" dirty="0">
                <a:latin typeface="Calibri" panose="020F0502020204030204"/>
              </a:rPr>
              <a:t>.</a:t>
            </a:r>
          </a:p>
          <a:p>
            <a:pPr marL="342900" indent="-342900">
              <a:lnSpc>
                <a:spcPct val="100000"/>
              </a:lnSpc>
              <a:spcBef>
                <a:spcPts val="0"/>
              </a:spcBef>
              <a:buClr>
                <a:schemeClr val="accent2"/>
              </a:buClr>
              <a:buFont typeface="Arial" panose="020B0604020202020204" pitchFamily="34" charset="0"/>
              <a:buChar char="•"/>
              <a:defRPr/>
            </a:pPr>
            <a:endParaRPr lang="en-GB" sz="2300" dirty="0">
              <a:latin typeface="Calibri" panose="020F0502020204030204"/>
            </a:endParaRPr>
          </a:p>
          <a:p>
            <a:pPr marL="457200" indent="-457200">
              <a:lnSpc>
                <a:spcPct val="100000"/>
              </a:lnSpc>
              <a:spcBef>
                <a:spcPts val="0"/>
              </a:spcBef>
              <a:buClr>
                <a:schemeClr val="accent2"/>
              </a:buClr>
              <a:buFont typeface="+mj-lt"/>
              <a:buAutoNum type="arabicPeriod" startAt="4"/>
              <a:defRPr/>
            </a:pPr>
            <a:r>
              <a:rPr lang="el-GR" sz="2300" b="1" dirty="0">
                <a:solidFill>
                  <a:schemeClr val="accent2"/>
                </a:solidFill>
                <a:latin typeface="Calibri" panose="020F0502020204030204"/>
              </a:rPr>
              <a:t>Ξεκάθαροι αριθμητικοί υπολογισμοί </a:t>
            </a:r>
            <a:endParaRPr lang="en-GB" sz="2300"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sz="2300"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sz="2300" dirty="0">
                <a:latin typeface="Calibri" panose="020F0502020204030204"/>
              </a:rPr>
              <a:t>Όλες οι εργασίες που διεξάγετε θα πρέπει να σας οδηγήσουν σε ένα βασικό ερώτημα</a:t>
            </a:r>
            <a:r>
              <a:rPr lang="en-GB" sz="2300" dirty="0">
                <a:latin typeface="Calibri" panose="020F0502020204030204"/>
              </a:rPr>
              <a:t>—</a:t>
            </a:r>
            <a:r>
              <a:rPr lang="el-GR" sz="2300" dirty="0">
                <a:latin typeface="Calibri" panose="020F0502020204030204"/>
              </a:rPr>
              <a:t> οι επενδυτικές σας ανάγκες ευθυγραμμίζονται με τις οικονομικές δυνατότητες των δυνάμει πιθανών μελλοντικών δωρητών</a:t>
            </a:r>
            <a:r>
              <a:rPr lang="en-US" sz="2300" dirty="0">
                <a:latin typeface="Calibri" panose="020F0502020204030204"/>
              </a:rPr>
              <a:t>;</a:t>
            </a:r>
            <a:endParaRPr lang="en-GB" sz="2300"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6134"/>
            <a:ext cx="10595237" cy="1165168"/>
          </a:xfrm>
        </p:spPr>
        <p:txBody>
          <a:bodyPr/>
          <a:lstStyle/>
          <a:p>
            <a:r>
              <a:rPr lang="el-GR" dirty="0"/>
              <a:t>Πώς να Προσελκύσετε Μακροπρόθεσμα Δωρητές</a:t>
            </a:r>
            <a:r>
              <a:rPr lang="en-GB" dirty="0"/>
              <a:t>: </a:t>
            </a:r>
            <a:r>
              <a:rPr lang="el-GR" dirty="0"/>
              <a:t>Επτά Σημαντικά Βήματα για Οργανισμούς που Αναζητούν Δωρητές</a:t>
            </a:r>
            <a:endParaRPr lang="en-GB" dirty="0"/>
          </a:p>
          <a:p>
            <a:endParaRPr lang="en-GB" dirty="0"/>
          </a:p>
        </p:txBody>
      </p:sp>
    </p:spTree>
    <p:extLst>
      <p:ext uri="{BB962C8B-B14F-4D97-AF65-F5344CB8AC3E}">
        <p14:creationId xmlns:p14="http://schemas.microsoft.com/office/powerpoint/2010/main" val="128056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002377"/>
            <a:ext cx="10595237" cy="5682342"/>
          </a:xfrm>
        </p:spPr>
        <p:txBody>
          <a:bodyPr/>
          <a:lstStyle/>
          <a:p>
            <a:pPr marL="457200" indent="-457200">
              <a:lnSpc>
                <a:spcPct val="100000"/>
              </a:lnSpc>
              <a:spcBef>
                <a:spcPts val="0"/>
              </a:spcBef>
              <a:buClr>
                <a:schemeClr val="accent2"/>
              </a:buClr>
              <a:buFont typeface="+mj-lt"/>
              <a:buAutoNum type="arabicPeriod" startAt="4"/>
              <a:defRPr/>
            </a:pPr>
            <a:r>
              <a:rPr lang="el-GR" sz="2300" b="1" dirty="0">
                <a:solidFill>
                  <a:schemeClr val="accent2"/>
                </a:solidFill>
                <a:latin typeface="Calibri" panose="020F0502020204030204"/>
              </a:rPr>
              <a:t>Ξεκάθαροι αριθμητικοί υπολογισμοί</a:t>
            </a:r>
            <a:r>
              <a:rPr lang="en-GB" sz="2300" b="1" dirty="0">
                <a:solidFill>
                  <a:schemeClr val="accent2"/>
                </a:solidFill>
                <a:latin typeface="Calibri" panose="020F0502020204030204"/>
              </a:rPr>
              <a:t> (</a:t>
            </a:r>
            <a:r>
              <a:rPr lang="el-GR" sz="2300" b="1" dirty="0">
                <a:solidFill>
                  <a:schemeClr val="accent2"/>
                </a:solidFill>
                <a:latin typeface="Calibri" panose="020F0502020204030204"/>
              </a:rPr>
              <a:t>συνέχεια</a:t>
            </a:r>
            <a:r>
              <a:rPr lang="en-GB" sz="2300" b="1" dirty="0">
                <a:solidFill>
                  <a:schemeClr val="accent2"/>
                </a:solidFill>
                <a:latin typeface="Calibri" panose="020F0502020204030204"/>
              </a:rPr>
              <a:t>)</a:t>
            </a:r>
          </a:p>
          <a:p>
            <a:pPr marL="342900" indent="-342900">
              <a:lnSpc>
                <a:spcPct val="100000"/>
              </a:lnSpc>
              <a:spcBef>
                <a:spcPts val="0"/>
              </a:spcBef>
              <a:buClr>
                <a:schemeClr val="accent2"/>
              </a:buClr>
              <a:buFont typeface="Arial" panose="020B0604020202020204" pitchFamily="34" charset="0"/>
              <a:buChar char="•"/>
              <a:defRPr/>
            </a:pPr>
            <a:endParaRPr lang="en-GB" sz="2300"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sz="2300" dirty="0">
                <a:latin typeface="Calibri" panose="020F0502020204030204"/>
              </a:rPr>
              <a:t>Αφού έχετε διεξάγει έρευνα, θα είστε σε θέση να περιορίσετε τον αριθμό των υποψήφιων δωρητών σε εκείνους που μπορούν να ανταποκριθούν στις χρηματοδοτικές σας ανάγκες.  </a:t>
            </a:r>
            <a:endParaRPr lang="en-GB" sz="2300"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sz="2300" dirty="0">
              <a:latin typeface="Calibri" panose="020F0502020204030204"/>
            </a:endParaRPr>
          </a:p>
          <a:p>
            <a:pPr marL="457200" indent="-457200">
              <a:lnSpc>
                <a:spcPct val="100000"/>
              </a:lnSpc>
              <a:spcBef>
                <a:spcPts val="0"/>
              </a:spcBef>
              <a:buClr>
                <a:schemeClr val="accent2"/>
              </a:buClr>
              <a:buFont typeface="+mj-lt"/>
              <a:buAutoNum type="arabicPeriod" startAt="5"/>
              <a:defRPr/>
            </a:pPr>
            <a:r>
              <a:rPr lang="el-GR" sz="2300" b="1" dirty="0">
                <a:solidFill>
                  <a:schemeClr val="accent2"/>
                </a:solidFill>
                <a:latin typeface="Calibri" panose="020F0502020204030204"/>
              </a:rPr>
              <a:t>Δημιουργία καλής πρώτης εντύπωσης</a:t>
            </a:r>
            <a:endParaRPr lang="en-GB" sz="2300"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sz="2300"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sz="2300" dirty="0">
                <a:latin typeface="Calibri" panose="020F0502020204030204"/>
              </a:rPr>
              <a:t>Έχετε κοινά ενδιαφέροντα</a:t>
            </a:r>
            <a:r>
              <a:rPr lang="en-US" sz="2300" dirty="0">
                <a:latin typeface="Calibri" panose="020F0502020204030204"/>
              </a:rPr>
              <a:t>;</a:t>
            </a:r>
            <a:endParaRPr lang="en-GB" sz="2300"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sz="2300"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sz="2300" dirty="0">
                <a:latin typeface="Calibri" panose="020F0502020204030204"/>
              </a:rPr>
              <a:t>Οι αξίες σας συνάδουν με τις δικές τους</a:t>
            </a:r>
            <a:r>
              <a:rPr lang="en-US" sz="2300" dirty="0">
                <a:latin typeface="Calibri" panose="020F0502020204030204"/>
              </a:rPr>
              <a:t>;</a:t>
            </a:r>
            <a:endParaRPr lang="en-GB" sz="2300"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73504"/>
            <a:ext cx="10595237" cy="1165168"/>
          </a:xfrm>
        </p:spPr>
        <p:txBody>
          <a:bodyPr/>
          <a:lstStyle/>
          <a:p>
            <a:r>
              <a:rPr lang="el-GR" sz="3500" dirty="0"/>
              <a:t>Πώς να Προσελκύσετε Μακροπρόθεσμα Δωρητές</a:t>
            </a:r>
            <a:r>
              <a:rPr lang="en-GB" sz="3500" dirty="0"/>
              <a:t>: </a:t>
            </a:r>
            <a:r>
              <a:rPr lang="el-GR" sz="3500" dirty="0"/>
              <a:t>Επτά Σημαντικά Βήματα για Οργανισμούς που Αναζητούν Δωρητές</a:t>
            </a:r>
            <a:endParaRPr lang="en-GB" sz="3500" dirty="0"/>
          </a:p>
          <a:p>
            <a:endParaRPr lang="en-GB" dirty="0"/>
          </a:p>
        </p:txBody>
      </p:sp>
    </p:spTree>
    <p:extLst>
      <p:ext uri="{BB962C8B-B14F-4D97-AF65-F5344CB8AC3E}">
        <p14:creationId xmlns:p14="http://schemas.microsoft.com/office/powerpoint/2010/main" val="71033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435864"/>
            <a:ext cx="10595237" cy="5682342"/>
          </a:xfrm>
        </p:spPr>
        <p:txBody>
          <a:bodyPr/>
          <a:lstStyle/>
          <a:p>
            <a:pPr marL="457200" indent="-457200">
              <a:lnSpc>
                <a:spcPct val="100000"/>
              </a:lnSpc>
              <a:spcBef>
                <a:spcPts val="0"/>
              </a:spcBef>
              <a:buClr>
                <a:schemeClr val="accent2"/>
              </a:buClr>
              <a:buFont typeface="+mj-lt"/>
              <a:buAutoNum type="arabicPeriod" startAt="5"/>
              <a:defRPr/>
            </a:pPr>
            <a:r>
              <a:rPr lang="el-GR" b="1" dirty="0">
                <a:solidFill>
                  <a:schemeClr val="accent2"/>
                </a:solidFill>
                <a:latin typeface="Calibri" panose="020F0502020204030204"/>
              </a:rPr>
              <a:t>Δημιουργία μιας καλής πρώτης εντύπωσης</a:t>
            </a:r>
            <a:r>
              <a:rPr lang="en-GB" b="1" dirty="0">
                <a:solidFill>
                  <a:schemeClr val="accent2"/>
                </a:solidFill>
                <a:latin typeface="Calibri" panose="020F0502020204030204"/>
              </a:rPr>
              <a:t> (</a:t>
            </a:r>
            <a:r>
              <a:rPr lang="el-GR" b="1" dirty="0">
                <a:solidFill>
                  <a:schemeClr val="accent2"/>
                </a:solidFill>
                <a:latin typeface="Calibri" panose="020F0502020204030204"/>
              </a:rPr>
              <a:t>συνέχεια</a:t>
            </a:r>
            <a:r>
              <a:rPr lang="en-GB" b="1" dirty="0">
                <a:solidFill>
                  <a:schemeClr val="accent2"/>
                </a:solidFill>
                <a:latin typeface="Calibri" panose="020F0502020204030204"/>
              </a:rPr>
              <a: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Οι στρατηγικές σας προσεγγίσεις συμπίπτουν με εκείνες των δωρητών</a:t>
            </a:r>
            <a:r>
              <a:rPr lang="en-US" dirty="0">
                <a:latin typeface="Calibri" panose="020F0502020204030204"/>
              </a:rPr>
              <a:t>;</a:t>
            </a: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Πώς είναι η δομή του προσωπικού τους</a:t>
            </a:r>
            <a:r>
              <a:rPr lang="en-US" dirty="0">
                <a:latin typeface="Calibri" panose="020F0502020204030204"/>
              </a:rPr>
              <a:t>;</a:t>
            </a: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Ποιος λαμβάνει τις αποφάσεις</a:t>
            </a:r>
            <a:r>
              <a:rPr lang="en-US" dirty="0">
                <a:latin typeface="Calibri" panose="020F0502020204030204"/>
              </a:rPr>
              <a:t>;</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sz="3600" dirty="0"/>
              <a:t>Πώς να Προσελκύσετε Μακροπρόθεσμα Δωρητές</a:t>
            </a:r>
            <a:r>
              <a:rPr lang="en-GB" sz="3600" dirty="0"/>
              <a:t>: </a:t>
            </a:r>
            <a:r>
              <a:rPr lang="el-GR" sz="3600" dirty="0"/>
              <a:t>Επτά Σημαντικά Βήματα για Οργανισμούς που Αναζητούν Δωρητές</a:t>
            </a:r>
            <a:endParaRPr lang="en-GB" sz="3600" dirty="0"/>
          </a:p>
          <a:p>
            <a:endParaRPr lang="en-GB" dirty="0"/>
          </a:p>
        </p:txBody>
      </p:sp>
    </p:spTree>
    <p:extLst>
      <p:ext uri="{BB962C8B-B14F-4D97-AF65-F5344CB8AC3E}">
        <p14:creationId xmlns:p14="http://schemas.microsoft.com/office/powerpoint/2010/main" val="235455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88915" y="2380180"/>
            <a:ext cx="10595237" cy="5682342"/>
          </a:xfrm>
        </p:spPr>
        <p:txBody>
          <a:bodyPr/>
          <a:lstStyle/>
          <a:p>
            <a:pPr marL="457200" indent="-457200">
              <a:lnSpc>
                <a:spcPct val="100000"/>
              </a:lnSpc>
              <a:spcBef>
                <a:spcPts val="0"/>
              </a:spcBef>
              <a:buClr>
                <a:schemeClr val="accent2"/>
              </a:buClr>
              <a:buFont typeface="+mj-lt"/>
              <a:buAutoNum type="arabicPeriod" startAt="6"/>
              <a:defRPr/>
            </a:pPr>
            <a:r>
              <a:rPr lang="en-GB" b="1" dirty="0">
                <a:solidFill>
                  <a:schemeClr val="accent2"/>
                </a:solidFill>
                <a:latin typeface="Calibri" panose="020F0502020204030204"/>
              </a:rPr>
              <a:t>A</a:t>
            </a:r>
            <a:r>
              <a:rPr lang="el-GR" b="1" dirty="0" err="1">
                <a:solidFill>
                  <a:schemeClr val="accent2"/>
                </a:solidFill>
                <a:latin typeface="Calibri" panose="020F0502020204030204"/>
              </a:rPr>
              <a:t>νάπτυξη</a:t>
            </a:r>
            <a:r>
              <a:rPr lang="el-GR" b="1" dirty="0">
                <a:solidFill>
                  <a:schemeClr val="accent2"/>
                </a:solidFill>
                <a:latin typeface="Calibri" panose="020F0502020204030204"/>
              </a:rPr>
              <a:t> σχέσεων </a:t>
            </a: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E</a:t>
            </a:r>
            <a:r>
              <a:rPr lang="el-GR" dirty="0" err="1">
                <a:latin typeface="Calibri" panose="020F0502020204030204"/>
              </a:rPr>
              <a:t>ίτε</a:t>
            </a:r>
            <a:r>
              <a:rPr lang="el-GR" dirty="0">
                <a:latin typeface="Calibri" panose="020F0502020204030204"/>
              </a:rPr>
              <a:t> καλλιεργείτε τις σχέσεις σας με ένα νέο δωρητή είτε αναθερμαίνετε παλιές σας σχέσεις ή προσπαθείτε να διατηρήσετε σταθερές τις υφιστάμενές, αυτό είναι και πάλι μια επένδυση χρόνου.</a:t>
            </a: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Η ικανοποίηση των υφιστάμενών σας δωρητών είναι σοφότερη επιλογή απ’ ό,τι η αναζήτηση νέων.</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sz="3600" dirty="0"/>
              <a:t>Πώς να Προσελκύσετε Μακροπρόθεσμα Δωρητές</a:t>
            </a:r>
            <a:r>
              <a:rPr lang="en-GB" sz="3600" dirty="0"/>
              <a:t>: </a:t>
            </a:r>
            <a:r>
              <a:rPr lang="el-GR" sz="3600" dirty="0"/>
              <a:t>Επτά Σημαντικά Βήματα για Οργανισμούς που Αναζητούν Δωρητές</a:t>
            </a:r>
            <a:endParaRPr lang="en-GB" sz="3600" dirty="0"/>
          </a:p>
          <a:p>
            <a:endParaRPr lang="en-GB" dirty="0"/>
          </a:p>
        </p:txBody>
      </p:sp>
    </p:spTree>
    <p:extLst>
      <p:ext uri="{BB962C8B-B14F-4D97-AF65-F5344CB8AC3E}">
        <p14:creationId xmlns:p14="http://schemas.microsoft.com/office/powerpoint/2010/main" val="3581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2-3 </a:t>
            </a:r>
            <a:r>
              <a:rPr lang="el-GR" dirty="0"/>
              <a:t>ώρες για όλο το περιεχόμενο </a:t>
            </a:r>
            <a:r>
              <a:rPr lang="en-GB" dirty="0"/>
              <a:t>(</a:t>
            </a:r>
            <a:r>
              <a:rPr lang="el-GR" dirty="0"/>
              <a:t>σας παρακαλούμε όπως προκαθορίστε το χρόνο που θα αφιερωθεί στο θεωρητικό μέρος, στις ασκήσεις και την ατομική εργασία</a:t>
            </a:r>
            <a:r>
              <a:rPr lang="en-GB" dirty="0"/>
              <a:t>)</a:t>
            </a:r>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Διάρκεια Ενότητας </a:t>
            </a:r>
            <a:endParaRPr lang="en-US" dirty="0"/>
          </a:p>
        </p:txBody>
      </p:sp>
    </p:spTree>
    <p:extLst>
      <p:ext uri="{BB962C8B-B14F-4D97-AF65-F5344CB8AC3E}">
        <p14:creationId xmlns:p14="http://schemas.microsoft.com/office/powerpoint/2010/main" val="386805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348182"/>
            <a:ext cx="10595237" cy="5682342"/>
          </a:xfrm>
        </p:spPr>
        <p:txBody>
          <a:bodyPr/>
          <a:lstStyle/>
          <a:p>
            <a:pPr marL="457200" indent="-457200">
              <a:lnSpc>
                <a:spcPct val="100000"/>
              </a:lnSpc>
              <a:spcBef>
                <a:spcPts val="0"/>
              </a:spcBef>
              <a:buClr>
                <a:schemeClr val="accent2"/>
              </a:buClr>
              <a:buFont typeface="+mj-lt"/>
              <a:buAutoNum type="arabicPeriod" startAt="7"/>
              <a:defRPr/>
            </a:pPr>
            <a:r>
              <a:rPr lang="el-GR" b="1" dirty="0">
                <a:solidFill>
                  <a:schemeClr val="accent2"/>
                </a:solidFill>
                <a:latin typeface="Calibri" panose="020F0502020204030204"/>
              </a:rPr>
              <a:t>Να είστε ειλικρινείς, να ζητάτε αυτό που χρειάζεστε</a:t>
            </a: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Αν αντιμετωπίζετε προβλήματα προσωπικού, αλλαγές στη διοίκηση, ή άλλες προκλήσεις, να ενημερώνετε ανάλογα τους δωρητές. </a:t>
            </a: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latin typeface="Calibri" panose="020F0502020204030204"/>
              </a:rPr>
              <a:t>Είναι σημαντικό να έχετε μια εσωτερική συνοχή στον οργανισμό σας, εντούτοις η διαφάνεια είναι κάτι που θα εκτιμήσουν οι δωρητές σας. Είναι επίσης καλύτερο να πληροφορηθούν από το δικό σας στόμα παρά από ξένες πηγές. </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sz="3600" dirty="0"/>
              <a:t>Πώς να Προσελκύσετε Μακροπρόθεσμα Δωρητές</a:t>
            </a:r>
            <a:r>
              <a:rPr lang="en-GB" sz="3600" dirty="0"/>
              <a:t>: </a:t>
            </a:r>
            <a:r>
              <a:rPr lang="el-GR" sz="3600" dirty="0"/>
              <a:t>Επτά Σημαντικά Βήματα για Οργανισμούς που Αναζητούν Δωρητές</a:t>
            </a:r>
            <a:endParaRPr lang="en-GB" sz="3600" dirty="0"/>
          </a:p>
          <a:p>
            <a:endParaRPr lang="en-GB" dirty="0"/>
          </a:p>
        </p:txBody>
      </p:sp>
    </p:spTree>
    <p:extLst>
      <p:ext uri="{BB962C8B-B14F-4D97-AF65-F5344CB8AC3E}">
        <p14:creationId xmlns:p14="http://schemas.microsoft.com/office/powerpoint/2010/main" val="160557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342900" indent="-342900">
              <a:lnSpc>
                <a:spcPct val="100000"/>
              </a:lnSpc>
              <a:spcBef>
                <a:spcPts val="0"/>
              </a:spcBef>
              <a:buClr>
                <a:schemeClr val="accent2"/>
              </a:buClr>
              <a:buBlip>
                <a:blip r:embed="rId3"/>
              </a:buBlip>
              <a:defRPr/>
            </a:pPr>
            <a:r>
              <a:rPr lang="el-GR" dirty="0">
                <a:latin typeface="Calibri" panose="020F0502020204030204"/>
              </a:rPr>
              <a:t>Η συγκέντρωση κεφαλαίων δεν είναι απλά η αναζήτηση χρηματικών εισφορών. Αυτή είναι μόνο μια πτυχή της ανάπτυξης ενός μη κερδοσκοπικού οργανισμού, αλλά σε γενικές γραμμές το πλαίσιο της συγκέντρωσης κεφαλαίων μπορεί να είναι αρκετά διαφοροποιημένο. </a:t>
            </a:r>
            <a:endParaRPr lang="en-GB" dirty="0">
              <a:latin typeface="Calibri" panose="020F0502020204030204"/>
            </a:endParaRPr>
          </a:p>
          <a:p>
            <a:pPr marL="342900" indent="-342900">
              <a:lnSpc>
                <a:spcPct val="100000"/>
              </a:lnSpc>
              <a:spcBef>
                <a:spcPts val="0"/>
              </a:spcBef>
              <a:buClr>
                <a:schemeClr val="accent2"/>
              </a:buClr>
              <a:buBlip>
                <a:blip r:embed="rId3"/>
              </a:buBlip>
              <a:defRPr/>
            </a:pPr>
            <a:endParaRPr lang="en-GB" dirty="0">
              <a:latin typeface="Calibri" panose="020F0502020204030204"/>
            </a:endParaRPr>
          </a:p>
          <a:p>
            <a:pPr marL="342900" indent="-342900">
              <a:lnSpc>
                <a:spcPct val="100000"/>
              </a:lnSpc>
              <a:spcBef>
                <a:spcPts val="0"/>
              </a:spcBef>
              <a:buClr>
                <a:schemeClr val="accent2"/>
              </a:buClr>
              <a:buBlip>
                <a:blip r:embed="rId3"/>
              </a:buBlip>
              <a:defRPr/>
            </a:pPr>
            <a:r>
              <a:rPr lang="el-GR" b="1" dirty="0">
                <a:latin typeface="Calibri" panose="020F0502020204030204"/>
              </a:rPr>
              <a:t>Μελέτη</a:t>
            </a:r>
            <a:r>
              <a:rPr lang="en-GB" b="1" dirty="0">
                <a:latin typeface="Calibri" panose="020F0502020204030204"/>
              </a:rPr>
              <a:t>:</a:t>
            </a:r>
            <a:r>
              <a:rPr lang="en-GB" dirty="0">
                <a:latin typeface="Calibri" panose="020F0502020204030204"/>
              </a:rPr>
              <a:t> </a:t>
            </a:r>
            <a:r>
              <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https://www.classy.org/blog/theres-more-than-one-way-to-fund-a-nonprofit/</a:t>
            </a:r>
            <a:endParaRPr lang="en-GB" dirty="0">
              <a:solidFill>
                <a:schemeClr val="accent2">
                  <a:lumMod val="75000"/>
                </a:schemeClr>
              </a:solidFill>
              <a:latin typeface="Calibri" panose="020F0502020204030204"/>
            </a:endParaRPr>
          </a:p>
          <a:p>
            <a:pPr marL="0" indent="0">
              <a:lnSpc>
                <a:spcPct val="100000"/>
              </a:lnSpc>
              <a:spcBef>
                <a:spcPts val="0"/>
              </a:spcBef>
              <a:buClr>
                <a:schemeClr val="accent2"/>
              </a:buClr>
              <a:defRPr/>
            </a:pPr>
            <a:r>
              <a:rPr lang="en-GB" dirty="0">
                <a:latin typeface="Calibri" panose="020F0502020204030204"/>
              </a:rPr>
              <a:t>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79" y="608358"/>
            <a:ext cx="10595237" cy="1165168"/>
          </a:xfrm>
        </p:spPr>
        <p:txBody>
          <a:bodyPr/>
          <a:lstStyle/>
          <a:p>
            <a:r>
              <a:rPr lang="el-GR" dirty="0"/>
              <a:t>Υπάρχουν Περισσότεροι από Έναν Τρόπο Χρηματοδότησης για τον ΜΚΟ σας </a:t>
            </a:r>
            <a:endParaRPr lang="en-GB" dirty="0"/>
          </a:p>
        </p:txBody>
      </p:sp>
    </p:spTree>
    <p:extLst>
      <p:ext uri="{BB962C8B-B14F-4D97-AF65-F5344CB8AC3E}">
        <p14:creationId xmlns:p14="http://schemas.microsoft.com/office/powerpoint/2010/main" val="274096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342900" indent="-342900">
              <a:lnSpc>
                <a:spcPct val="100000"/>
              </a:lnSpc>
              <a:spcBef>
                <a:spcPts val="0"/>
              </a:spcBef>
              <a:buClr>
                <a:schemeClr val="accent2"/>
              </a:buClr>
              <a:buBlip>
                <a:blip r:embed="rId3"/>
              </a:buBlip>
              <a:defRPr/>
            </a:pPr>
            <a:r>
              <a:rPr lang="el-GR" dirty="0">
                <a:latin typeface="Calibri" panose="020F0502020204030204"/>
              </a:rPr>
              <a:t>Οι μη κερδοσκοπικοί οργανισμοί μπορούν να χρηματοδοτήσουν τις εργασίες τους μέσω</a:t>
            </a:r>
            <a:r>
              <a:rPr lang="en-US" dirty="0">
                <a:latin typeface="Calibri" panose="020F0502020204030204"/>
              </a:rPr>
              <a:t> </a:t>
            </a:r>
            <a:r>
              <a:rPr lang="el-GR" dirty="0">
                <a:latin typeface="Calibri" panose="020F0502020204030204"/>
              </a:rPr>
              <a:t>χορηγιών, επιχορηγήσεων,</a:t>
            </a:r>
            <a:r>
              <a:rPr lang="en-US" dirty="0">
                <a:latin typeface="Calibri" panose="020F0502020204030204"/>
              </a:rPr>
              <a:t> </a:t>
            </a:r>
            <a:r>
              <a:rPr lang="el-GR" dirty="0">
                <a:latin typeface="Calibri" panose="020F0502020204030204"/>
              </a:rPr>
              <a:t>εισφορών ιδιωτών, εκδηλώσεων, παροχής υπηρεσιών με χρέωση και πολλά άλλα</a:t>
            </a:r>
            <a:r>
              <a:rPr lang="en-US" dirty="0">
                <a:latin typeface="Calibri" panose="020F0502020204030204"/>
              </a:rPr>
              <a:t>:</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317"/>
            <a:ext cx="10595237" cy="1165168"/>
          </a:xfrm>
        </p:spPr>
        <p:txBody>
          <a:bodyPr/>
          <a:lstStyle/>
          <a:p>
            <a:r>
              <a:rPr lang="el-GR" dirty="0"/>
              <a:t>Υπάρχουν Περισσότεροι από Έναν Τρόπο Χρηματοδότησης για τον ΜΚΟ σας </a:t>
            </a:r>
            <a:endParaRPr lang="en-GB" dirty="0"/>
          </a:p>
          <a:p>
            <a:endParaRPr lang="en-GB" dirty="0"/>
          </a:p>
        </p:txBody>
      </p:sp>
      <p:graphicFrame>
        <p:nvGraphicFramePr>
          <p:cNvPr id="2" name="Diagram 1">
            <a:extLst>
              <a:ext uri="{FF2B5EF4-FFF2-40B4-BE49-F238E27FC236}">
                <a16:creationId xmlns:a16="http://schemas.microsoft.com/office/drawing/2014/main" id="{5E4E591C-4383-D296-F1DD-A9BE34812118}"/>
              </a:ext>
            </a:extLst>
          </p:cNvPr>
          <p:cNvGraphicFramePr/>
          <p:nvPr>
            <p:extLst>
              <p:ext uri="{D42A27DB-BD31-4B8C-83A1-F6EECF244321}">
                <p14:modId xmlns:p14="http://schemas.microsoft.com/office/powerpoint/2010/main" val="294720953"/>
              </p:ext>
            </p:extLst>
          </p:nvPr>
        </p:nvGraphicFramePr>
        <p:xfrm>
          <a:off x="798381" y="2788206"/>
          <a:ext cx="10595237" cy="3209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128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608FDC7-14E1-4715-A8EC-7BBF84E2942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1B0457E-316D-4378-BCA3-6A2D4086E0E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22620518-6D42-4C00-ACA6-1E654120953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B6AE99D0-9381-4257-9F77-A059CFED545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dirty="0"/>
              <a:t>Ιδέες για την Προσέλκυση Υποστήριξης</a:t>
            </a:r>
            <a:endParaRPr lang="en-GB" dirty="0"/>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454739437"/>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052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FEDDE95-B168-42AC-8315-89F1B358B2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0187AC9C-D50E-4681-A8AB-A86D403B119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C358FC2F-A25E-4A02-9347-E50ACFAF99D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4EDADE17-7B69-4124-8A18-6FAB4EE2A40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1DC8095-E381-4D08-A379-B49B08E6C13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3F74B43E-956E-4C77-9DD5-C1DFBB87ECD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EA2B8F66-BF0D-40E8-9E3C-67259DF2F3E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9315D5CD-B374-4394-B76A-631AE7416F3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4D672155-4312-4CB2-AD0A-A97B0BE16705}"/>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B0015042-BAB1-4D0E-8409-A4A590CD605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dirty="0"/>
              <a:t>Ιδέες για την Προσέλκυση Υποστήριξης (συνέχεια)</a:t>
            </a:r>
            <a:endParaRPr lang="en-GB" dirty="0"/>
          </a:p>
          <a:p>
            <a:endParaRPr lang="en-GB" dirty="0"/>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1873323284"/>
              </p:ext>
            </p:extLst>
          </p:nvPr>
        </p:nvGraphicFramePr>
        <p:xfrm>
          <a:off x="798381" y="1548190"/>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793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FEDDE95-B168-42AC-8315-89F1B358B2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0187AC9C-D50E-4681-A8AB-A86D403B119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FB85A3B4-7D1D-4F36-A857-35D3EDB563D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B65A4F4D-1903-4168-8F1F-3B22EAB9158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450A923-75F3-48D9-82BB-0B6D4B3A2F4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0265C225-1109-409B-849F-90FF3D84D0A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12F1EF30-BCED-4F1C-A400-7289795DB3F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FDFB6C55-6406-4C71-A1E3-FE998636D93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A123059F-064F-4AB0-9D7C-E671D9AE059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A8066F1B-881F-4DE5-AB53-87EB43F6BBD3}"/>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graphicEl>
                                              <a:dgm id="{F1769619-2BD6-4C32-8FAD-B731C2676C2E}"/>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506D5560-5D56-4B22-A50C-37286DD9285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dirty="0"/>
              <a:t>Ιδέες για την Προσέλκυση Υποστήριξης (συνέχεια)</a:t>
            </a:r>
            <a:endParaRPr lang="en-GB" dirty="0"/>
          </a:p>
          <a:p>
            <a:endParaRPr lang="en-GB" dirty="0"/>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3815774739"/>
              </p:ext>
            </p:extLst>
          </p:nvPr>
        </p:nvGraphicFramePr>
        <p:xfrm>
          <a:off x="798381" y="1651873"/>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8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FEDDE95-B168-42AC-8315-89F1B358B2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0187AC9C-D50E-4681-A8AB-A86D403B119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96FBB5B2-4DCB-4361-9622-BC7A761916F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0047F559-E05B-4F01-BEEA-731A049F76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6D9F03F-C74B-41DA-87AA-9A1D4B68E81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E373C6D9-8B6F-431A-9A4A-AD321114DCCC}"/>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19342C13-C386-4590-B3C8-901EF43E164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07689BBC-D4D9-4E72-BA64-30AD3CBBFD1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62EA5975-2F64-46AE-9BE7-60C1FD2A585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DBE43909-1977-45F9-8E47-B6C945B26E3F}"/>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graphicEl>
                                              <a:dgm id="{FBA0C7D9-AC20-4D31-8F08-73800F100218}"/>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2F01D7EC-1B29-42D8-84B0-49CE84BE06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645790"/>
            <a:ext cx="10595237" cy="5682342"/>
          </a:xfrm>
        </p:spPr>
        <p:txBody>
          <a:bodyPr/>
          <a:lstStyle/>
          <a:p>
            <a:pPr marL="457200" indent="-457200">
              <a:lnSpc>
                <a:spcPct val="100000"/>
              </a:lnSpc>
              <a:spcBef>
                <a:spcPts val="0"/>
              </a:spcBef>
              <a:buClr>
                <a:schemeClr val="accent2"/>
              </a:buClr>
              <a:buBlip>
                <a:blip r:embed="rId3"/>
              </a:buBlip>
              <a:defRPr/>
            </a:pPr>
            <a:r>
              <a:rPr lang="el-GR" dirty="0">
                <a:latin typeface="Calibri" panose="020F0502020204030204"/>
              </a:rPr>
              <a:t>Η ΕΕ διαθέτει πολλά χρηματοδοτικά προγράμματα στα οποία μπορείτε να υποβάλετε αίτηση, ανάλογα με τη φύση της επιχείρησής σας ή του έργου σας. Υπάρχουν δύο διαφορετικοί τύποι προγραμμάτων</a:t>
            </a:r>
            <a:r>
              <a:rPr lang="en-GB" dirty="0">
                <a:latin typeface="Calibri" panose="020F0502020204030204"/>
              </a:rPr>
              <a:t>: </a:t>
            </a:r>
          </a:p>
          <a:p>
            <a:pPr marL="0" indent="0">
              <a:lnSpc>
                <a:spcPct val="100000"/>
              </a:lnSpc>
              <a:spcBef>
                <a:spcPts val="0"/>
              </a:spcBef>
              <a:buClr>
                <a:schemeClr val="accent2"/>
              </a:buClr>
              <a:defRPr/>
            </a:pPr>
            <a:r>
              <a:rPr lang="en-GB" dirty="0">
                <a:latin typeface="Calibri" panose="020F0502020204030204"/>
              </a:rPr>
              <a:t> </a:t>
            </a:r>
          </a:p>
          <a:p>
            <a:pPr marL="342900" indent="-342900">
              <a:lnSpc>
                <a:spcPct val="100000"/>
              </a:lnSpc>
              <a:spcBef>
                <a:spcPts val="0"/>
              </a:spcBef>
              <a:buClr>
                <a:schemeClr val="accent2"/>
              </a:buClr>
              <a:buFont typeface="Arial" panose="020B0604020202020204" pitchFamily="34" charset="0"/>
              <a:buChar char="•"/>
              <a:defRPr/>
            </a:pPr>
            <a:r>
              <a:rPr lang="el-CY" dirty="0">
                <a:latin typeface="Calibri" panose="020F0502020204030204"/>
              </a:rPr>
              <a:t>Άμεση χρηματοδότηση </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CY" dirty="0">
                <a:latin typeface="Calibri" panose="020F0502020204030204"/>
              </a:rPr>
              <a:t>Έμμεση </a:t>
            </a:r>
            <a:r>
              <a:rPr lang="el-CY" dirty="0" err="1">
                <a:latin typeface="Calibri" panose="020F0502020204030204"/>
              </a:rPr>
              <a:t>χρημ</a:t>
            </a:r>
            <a:r>
              <a:rPr lang="el-CY" dirty="0">
                <a:latin typeface="Calibri" panose="020F0502020204030204"/>
              </a:rPr>
              <a:t>ατοδότηση</a:t>
            </a:r>
            <a:endParaRPr lang="en-GB" dirty="0">
              <a:latin typeface="Calibri" panose="020F0502020204030204"/>
            </a:endParaRPr>
          </a:p>
          <a:p>
            <a:pPr marL="342900" indent="-342900">
              <a:lnSpc>
                <a:spcPct val="100000"/>
              </a:lnSpc>
              <a:spcBef>
                <a:spcPts val="0"/>
              </a:spcBef>
              <a:buClr>
                <a:schemeClr val="accent2"/>
              </a:buClr>
              <a:buBlip>
                <a:blip r:embed="rId3"/>
              </a:buBlip>
              <a:defRPr/>
            </a:pPr>
            <a:endParaRPr lang="en-GB" dirty="0">
              <a:latin typeface="Calibri" panose="020F0502020204030204"/>
            </a:endParaRPr>
          </a:p>
          <a:p>
            <a:pPr marL="342900" indent="-342900">
              <a:lnSpc>
                <a:spcPct val="100000"/>
              </a:lnSpc>
              <a:spcBef>
                <a:spcPts val="0"/>
              </a:spcBef>
              <a:buClr>
                <a:schemeClr val="accent2"/>
              </a:buClr>
              <a:buBlip>
                <a:blip r:embed="rId3"/>
              </a:buBlip>
              <a:defRPr/>
            </a:pPr>
            <a:r>
              <a:rPr lang="el-CY" b="1" dirty="0">
                <a:latin typeface="Calibri" panose="020F0502020204030204"/>
              </a:rPr>
              <a:t>Μελέτη</a:t>
            </a:r>
            <a:r>
              <a:rPr lang="en-GB" b="1" dirty="0">
                <a:latin typeface="Calibri" panose="020F0502020204030204"/>
              </a:rPr>
              <a:t>:</a:t>
            </a:r>
            <a:r>
              <a:rPr lang="en-GB" dirty="0">
                <a:latin typeface="Calibri" panose="020F0502020204030204"/>
              </a:rPr>
              <a:t> </a:t>
            </a:r>
            <a:r>
              <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https://europa.eu/youreurope/business/finance-funding/getting-funding/eu-funding-programmes/index_en.htm</a:t>
            </a:r>
            <a:endParaRPr lang="en-GB" dirty="0">
              <a:solidFill>
                <a:schemeClr val="accent2">
                  <a:lumMod val="75000"/>
                </a:schemeClr>
              </a:solidFill>
              <a:latin typeface="Calibri" panose="020F0502020204030204"/>
            </a:endParaRPr>
          </a:p>
          <a:p>
            <a:pPr marL="0" indent="0">
              <a:lnSpc>
                <a:spcPct val="100000"/>
              </a:lnSpc>
              <a:spcBef>
                <a:spcPts val="0"/>
              </a:spcBef>
              <a:buClr>
                <a:schemeClr val="accent2"/>
              </a:buClr>
              <a:defRPr/>
            </a:pPr>
            <a:r>
              <a:rPr lang="en-GB" dirty="0">
                <a:latin typeface="Calibri" panose="020F0502020204030204"/>
              </a:rPr>
              <a:t>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dirty="0"/>
              <a:t>Χρηματοδοτικά  Προγράμματα της ΕΕ</a:t>
            </a:r>
            <a:endParaRPr lang="en-GB" dirty="0"/>
          </a:p>
        </p:txBody>
      </p:sp>
    </p:spTree>
    <p:extLst>
      <p:ext uri="{BB962C8B-B14F-4D97-AF65-F5344CB8AC3E}">
        <p14:creationId xmlns:p14="http://schemas.microsoft.com/office/powerpoint/2010/main" val="234900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CY" dirty="0"/>
              <a:t>«</a:t>
            </a:r>
            <a:r>
              <a:rPr lang="el-CY" dirty="0" err="1"/>
              <a:t>Είν</a:t>
            </a:r>
            <a:r>
              <a:rPr lang="el-CY" dirty="0"/>
              <a:t>αι σημαντικό οι ηγέτες να δείχνουν συνοχή</a:t>
            </a:r>
            <a:r>
              <a:rPr lang="en-US" dirty="0"/>
              <a:t>. </a:t>
            </a:r>
            <a:r>
              <a:rPr lang="el-CY" dirty="0"/>
              <a:t>Μπ</a:t>
            </a:r>
            <a:r>
              <a:rPr lang="el-CY" dirty="0" err="1"/>
              <a:t>ορείτε</a:t>
            </a:r>
            <a:r>
              <a:rPr lang="el-CY" dirty="0"/>
              <a:t> να α</a:t>
            </a:r>
            <a:r>
              <a:rPr lang="el-CY" dirty="0" err="1"/>
              <a:t>λλάζετε</a:t>
            </a:r>
            <a:r>
              <a:rPr lang="el-CY" dirty="0"/>
              <a:t> </a:t>
            </a:r>
            <a:r>
              <a:rPr lang="el-GR" dirty="0"/>
              <a:t>γνώμη</a:t>
            </a:r>
            <a:r>
              <a:rPr lang="el-CY" dirty="0"/>
              <a:t>, α</a:t>
            </a:r>
            <a:r>
              <a:rPr lang="el-CY" dirty="0" err="1"/>
              <a:t>λλά</a:t>
            </a:r>
            <a:r>
              <a:rPr lang="el-CY" dirty="0"/>
              <a:t> να το κάνετε στη β</a:t>
            </a:r>
            <a:r>
              <a:rPr lang="el-CY" dirty="0" err="1"/>
              <a:t>άση</a:t>
            </a:r>
            <a:r>
              <a:rPr lang="el-CY" dirty="0"/>
              <a:t> ενός</a:t>
            </a:r>
            <a:r>
              <a:rPr lang="el-GR" dirty="0"/>
              <a:t> συνεκτικού πλαισίου».</a:t>
            </a:r>
            <a:endParaRPr lang="en-US" dirty="0"/>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Indra Nooyi</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Battle between pawn and king">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938" r="1293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7677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el-GR" dirty="0"/>
              <a:t>Η διαχείριση της κατανομής των κεφαλαίων άμεσης χρηματοδότησης γίνεται από τα ευρωπαϊκά θεσμικά όργανα. Υπάρχουν δύο τύποι χρηματοδότησης: επιχορηγήσεις και συμβάσεις. Μπορείτε να υποβάλετε αίτηση για επιχορηγήσεις και συμβάσεις που διαχειρίζεται η Ευρωπαϊκή Επιτροπή στην πύλη</a:t>
            </a:r>
            <a:r>
              <a:rPr lang="el-CY" dirty="0"/>
              <a:t> </a:t>
            </a:r>
            <a:r>
              <a:rPr lang="en-GB" u="sng" dirty="0">
                <a:solidFill>
                  <a:schemeClr val="accent2">
                    <a:lumMod val="75000"/>
                  </a:schemeClr>
                </a:solidFill>
              </a:rPr>
              <a:t>Funding and Tenders</a:t>
            </a:r>
            <a:r>
              <a:rPr lang="el-CY" u="sng" dirty="0">
                <a:solidFill>
                  <a:schemeClr val="accent2">
                    <a:lumMod val="75000"/>
                  </a:schemeClr>
                </a:solidFill>
              </a:rPr>
              <a:t>. </a:t>
            </a:r>
          </a:p>
          <a:p>
            <a:pPr marL="0" indent="0">
              <a:lnSpc>
                <a:spcPct val="100000"/>
              </a:lnSpc>
              <a:spcBef>
                <a:spcPts val="0"/>
              </a:spcBef>
              <a:buClr>
                <a:schemeClr val="accent2"/>
              </a:buClr>
              <a:defRPr/>
            </a:pPr>
            <a:endParaRPr lang="en-GB" dirty="0">
              <a:latin typeface="Calibri" panose="020F0502020204030204"/>
            </a:endParaRPr>
          </a:p>
          <a:p>
            <a:pPr marL="457200" indent="-457200">
              <a:lnSpc>
                <a:spcPct val="100000"/>
              </a:lnSpc>
              <a:spcBef>
                <a:spcPts val="0"/>
              </a:spcBef>
              <a:buClr>
                <a:schemeClr val="accent2"/>
              </a:buClr>
              <a:buBlip>
                <a:blip r:embed="rId3"/>
              </a:buBlip>
              <a:defRPr/>
            </a:pPr>
            <a:r>
              <a:rPr lang="el-CY" b="1" dirty="0">
                <a:solidFill>
                  <a:schemeClr val="accent2"/>
                </a:solidFill>
                <a:latin typeface="Calibri" panose="020F0502020204030204"/>
              </a:rPr>
              <a:t>Επ</a:t>
            </a:r>
            <a:r>
              <a:rPr lang="el-CY" b="1" dirty="0" err="1">
                <a:solidFill>
                  <a:schemeClr val="accent2"/>
                </a:solidFill>
                <a:latin typeface="Calibri" panose="020F0502020204030204"/>
              </a:rPr>
              <a:t>ιχορηγήσεις</a:t>
            </a:r>
            <a:r>
              <a:rPr lang="en-GB" b="1" dirty="0">
                <a:solidFill>
                  <a:schemeClr val="accent2"/>
                </a:solidFill>
                <a:latin typeface="Calibri" panose="020F0502020204030204"/>
              </a:rPr>
              <a:t>:</a:t>
            </a:r>
          </a:p>
          <a:p>
            <a:pPr marL="457200" indent="-457200">
              <a:lnSpc>
                <a:spcPct val="100000"/>
              </a:lnSpc>
              <a:spcBef>
                <a:spcPts val="0"/>
              </a:spcBef>
              <a:buClr>
                <a:schemeClr val="accent2"/>
              </a:buClr>
              <a:buFont typeface="Arial" panose="020B0604020202020204" pitchFamily="34" charset="0"/>
              <a:buChar char="•"/>
              <a:defRPr/>
            </a:pPr>
            <a:endParaRPr lang="en-GB" u="sng"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t>Οι επιχορηγήσεις </a:t>
            </a:r>
            <a:r>
              <a:rPr lang="el-CY" dirty="0" err="1"/>
              <a:t>δίνοντ</a:t>
            </a:r>
            <a:r>
              <a:rPr lang="el-CY" dirty="0"/>
              <a:t>αι</a:t>
            </a:r>
            <a:r>
              <a:rPr lang="el-GR" dirty="0"/>
              <a:t> σε συγκεκριμένα έργα που σχετίζονται με τις πολιτικές της ΕΕ, συνήθως μετά από δημόσια ανακοίνωση, γνωστή ως πρόσκληση υποβολής προτάσεων.</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483545"/>
            <a:ext cx="12191108" cy="1165168"/>
          </a:xfrm>
        </p:spPr>
        <p:txBody>
          <a:bodyPr/>
          <a:lstStyle/>
          <a:p>
            <a:r>
              <a:rPr lang="el-GR" dirty="0"/>
              <a:t>Χρηματοδοτικά Προγράμματα της ΕΕ </a:t>
            </a:r>
            <a:r>
              <a:rPr lang="en-GB" dirty="0"/>
              <a:t>– </a:t>
            </a:r>
            <a:r>
              <a:rPr lang="el-GR" dirty="0"/>
              <a:t>Άμεση </a:t>
            </a:r>
          </a:p>
          <a:p>
            <a:r>
              <a:rPr lang="el-GR" dirty="0"/>
              <a:t>Χρηματοδότηση </a:t>
            </a:r>
            <a:endParaRPr lang="en-GB" dirty="0"/>
          </a:p>
        </p:txBody>
      </p:sp>
    </p:spTree>
    <p:extLst>
      <p:ext uri="{BB962C8B-B14F-4D97-AF65-F5344CB8AC3E}">
        <p14:creationId xmlns:p14="http://schemas.microsoft.com/office/powerpoint/2010/main" val="36416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98702"/>
            <a:ext cx="10595237" cy="5682342"/>
          </a:xfrm>
        </p:spPr>
        <p:txBody>
          <a:bodyPr/>
          <a:lstStyle/>
          <a:p>
            <a:pPr marL="457200" indent="-457200">
              <a:lnSpc>
                <a:spcPct val="100000"/>
              </a:lnSpc>
              <a:spcBef>
                <a:spcPts val="0"/>
              </a:spcBef>
              <a:buClr>
                <a:schemeClr val="accent2"/>
              </a:buClr>
              <a:buBlip>
                <a:blip r:embed="rId3"/>
              </a:buBlip>
              <a:defRPr/>
            </a:pPr>
            <a:r>
              <a:rPr lang="el-GR" b="1" dirty="0">
                <a:solidFill>
                  <a:schemeClr val="accent2"/>
                </a:solidFill>
                <a:latin typeface="Calibri" panose="020F0502020204030204"/>
              </a:rPr>
              <a:t>Ποιος δικαιούται να υποβάλει αίτηση</a:t>
            </a:r>
            <a:r>
              <a:rPr lang="en-US" b="1" dirty="0">
                <a:solidFill>
                  <a:schemeClr val="accent2"/>
                </a:solidFill>
                <a:latin typeface="Calibri" panose="020F0502020204030204"/>
              </a:rPr>
              <a:t>;</a:t>
            </a:r>
            <a:endParaRPr lang="en-GB" b="1" dirty="0">
              <a:solidFill>
                <a:schemeClr val="accent2"/>
              </a:solidFill>
              <a:latin typeface="Calibri" panose="020F0502020204030204"/>
            </a:endParaRPr>
          </a:p>
          <a:p>
            <a:pPr marL="457200" indent="-457200">
              <a:lnSpc>
                <a:spcPct val="100000"/>
              </a:lnSpc>
              <a:spcBef>
                <a:spcPts val="0"/>
              </a:spcBef>
              <a:buClr>
                <a:schemeClr val="accent2"/>
              </a:buClr>
              <a:buBlip>
                <a:blip r:embed="rId3"/>
              </a:buBlip>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t>Μπορείτε να υποβάλετε αίτηση για επιχορήγηση εάν διευθύνετε μια επιχείρηση ή έναν συναφή οργανισμό (ενώσεις επιχειρήσεων, </a:t>
            </a:r>
            <a:r>
              <a:rPr lang="el-GR" dirty="0" err="1"/>
              <a:t>πάροχοι</a:t>
            </a:r>
            <a:r>
              <a:rPr lang="el-GR" dirty="0"/>
              <a:t> υπηρεσιών υποστήριξης επιχειρήσεων, σύμβουλοι κ.λπ.) που εκτελεί έργα που προωθούν τα συμφέροντα της ΕΕ ή εάν συμβάλλετε στην εφαρμογή ενός προγράμματος ή μιας πολιτικής της ΕΕ.</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dirty="0"/>
              <a:t>Χρηματοδοτικά Προγράμματα της ΕΕ </a:t>
            </a:r>
            <a:r>
              <a:rPr lang="en-GB" dirty="0"/>
              <a:t>– </a:t>
            </a:r>
            <a:r>
              <a:rPr lang="el-GR" dirty="0"/>
              <a:t>Άμεση </a:t>
            </a:r>
          </a:p>
          <a:p>
            <a:r>
              <a:rPr lang="el-GR" dirty="0"/>
              <a:t>Χρηματοδότηση </a:t>
            </a:r>
            <a:endParaRPr lang="en-GB" dirty="0"/>
          </a:p>
          <a:p>
            <a:endParaRPr lang="en-GB" dirty="0"/>
          </a:p>
        </p:txBody>
      </p:sp>
    </p:spTree>
    <p:extLst>
      <p:ext uri="{BB962C8B-B14F-4D97-AF65-F5344CB8AC3E}">
        <p14:creationId xmlns:p14="http://schemas.microsoft.com/office/powerpoint/2010/main" val="10086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r>
              <a:rPr lang="el-GR" dirty="0"/>
              <a:t>Χρηματοοικονομικός Σχεδιασμός</a:t>
            </a:r>
            <a:r>
              <a:rPr lang="en-ZA" dirty="0"/>
              <a:t> &amp; </a:t>
            </a:r>
            <a:r>
              <a:rPr lang="el-GR" dirty="0"/>
              <a:t>Επενδύσεις</a:t>
            </a:r>
            <a:endParaRPr lang="en-ZA" dirty="0"/>
          </a:p>
          <a:p>
            <a:endParaRPr lang="en-ZA" dirty="0"/>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01</a:t>
            </a:r>
          </a:p>
        </p:txBody>
      </p:sp>
    </p:spTree>
    <p:extLst>
      <p:ext uri="{BB962C8B-B14F-4D97-AF65-F5344CB8AC3E}">
        <p14:creationId xmlns:p14="http://schemas.microsoft.com/office/powerpoint/2010/main" val="35625920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090059"/>
            <a:ext cx="10595237" cy="5682342"/>
          </a:xfrm>
        </p:spPr>
        <p:txBody>
          <a:bodyPr/>
          <a:lstStyle/>
          <a:p>
            <a:pPr marL="457200" indent="-457200">
              <a:lnSpc>
                <a:spcPct val="100000"/>
              </a:lnSpc>
              <a:spcBef>
                <a:spcPts val="0"/>
              </a:spcBef>
              <a:buClr>
                <a:schemeClr val="accent2"/>
              </a:buClr>
              <a:buBlip>
                <a:blip r:embed="rId3"/>
              </a:buBlip>
              <a:defRPr/>
            </a:pPr>
            <a:r>
              <a:rPr lang="el-GR" b="1" dirty="0">
                <a:solidFill>
                  <a:schemeClr val="accent2"/>
                </a:solidFill>
                <a:latin typeface="Calibri" panose="020F0502020204030204"/>
              </a:rPr>
              <a:t>Συμβάσεις</a:t>
            </a:r>
            <a:r>
              <a:rPr lang="en-GB" b="1" dirty="0">
                <a:solidFill>
                  <a:schemeClr val="accent2"/>
                </a:solidFill>
                <a:latin typeface="Calibri" panose="020F0502020204030204"/>
              </a:rPr>
              <a:t>:</a:t>
            </a:r>
          </a:p>
          <a:p>
            <a:pPr marL="457200" indent="-457200">
              <a:lnSpc>
                <a:spcPct val="100000"/>
              </a:lnSpc>
              <a:spcBef>
                <a:spcPts val="0"/>
              </a:spcBef>
              <a:buClr>
                <a:schemeClr val="accent2"/>
              </a:buClr>
              <a:buBlip>
                <a:blip r:embed="rId3"/>
              </a:buBlip>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t>Οι συμβάσεις εκδίδονται από τα θεσμικά όργανα της ΕΕ για την αγορά υπηρεσιών, αγαθών ή έργων που χρειάζονται για τις δραστηριότητές των οργανισμών - όπως μελέτες, προγράμματα κατάρτισης, διοργάνωση συνεδρίων ή για εξοπλισμό πληροφορικής.</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l-GR" dirty="0"/>
              <a:t>Χρηματοδοτικά Προγράμματα της ΕΕ </a:t>
            </a:r>
            <a:r>
              <a:rPr lang="en-GB" dirty="0"/>
              <a:t>– </a:t>
            </a:r>
            <a:r>
              <a:rPr lang="el-GR" dirty="0"/>
              <a:t>Άμεση </a:t>
            </a:r>
          </a:p>
          <a:p>
            <a:r>
              <a:rPr lang="el-GR" dirty="0"/>
              <a:t>Χρηματοδότηση </a:t>
            </a:r>
            <a:endParaRPr lang="en-GB" dirty="0"/>
          </a:p>
          <a:p>
            <a:endParaRPr lang="en-GB" dirty="0"/>
          </a:p>
        </p:txBody>
      </p:sp>
    </p:spTree>
    <p:extLst>
      <p:ext uri="{BB962C8B-B14F-4D97-AF65-F5344CB8AC3E}">
        <p14:creationId xmlns:p14="http://schemas.microsoft.com/office/powerpoint/2010/main" val="40084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9" y="1648266"/>
            <a:ext cx="11051243" cy="5682342"/>
          </a:xfrm>
        </p:spPr>
        <p:txBody>
          <a:bodyPr/>
          <a:lstStyle/>
          <a:p>
            <a:pPr marL="457200" indent="-457200">
              <a:lnSpc>
                <a:spcPct val="100000"/>
              </a:lnSpc>
              <a:spcBef>
                <a:spcPts val="0"/>
              </a:spcBef>
              <a:buClr>
                <a:schemeClr val="accent2"/>
              </a:buClr>
              <a:buBlip>
                <a:blip r:embed="rId3"/>
              </a:buBlip>
              <a:defRPr/>
            </a:pPr>
            <a:r>
              <a:rPr lang="en-US" dirty="0">
                <a:latin typeface="Calibri" panose="020F0502020204030204"/>
              </a:rPr>
              <a:t>T</a:t>
            </a:r>
            <a:r>
              <a:rPr lang="el-GR" dirty="0">
                <a:latin typeface="Calibri" panose="020F0502020204030204"/>
              </a:rPr>
              <a:t>ην έμμεση χρηματοδότηση διαχειρίζονται οι εθνικές και περιφερειακές αρχές η οποία αποτελεί σχεδόν το </a:t>
            </a:r>
            <a:r>
              <a:rPr lang="en-GB" dirty="0">
                <a:latin typeface="Calibri" panose="020F0502020204030204"/>
              </a:rPr>
              <a:t>80% </a:t>
            </a:r>
            <a:r>
              <a:rPr lang="el-GR" dirty="0">
                <a:latin typeface="Calibri" panose="020F0502020204030204"/>
              </a:rPr>
              <a:t>του προϋπολογισμού της ΕΕ</a:t>
            </a:r>
            <a:r>
              <a:rPr lang="en-GB" dirty="0">
                <a:latin typeface="Calibri" panose="020F0502020204030204"/>
              </a:rPr>
              <a:t>,</a:t>
            </a:r>
            <a:r>
              <a:rPr lang="el-GR" dirty="0">
                <a:latin typeface="Calibri" panose="020F0502020204030204"/>
              </a:rPr>
              <a:t> κυρίως μέσω 5 μεγάλων ταμείων που υπάγονται στην ομπρέλα </a:t>
            </a:r>
            <a:r>
              <a:rPr lang="el-GR" dirty="0">
                <a:solidFill>
                  <a:srgbClr val="0A6E6C"/>
                </a:solidFill>
                <a:hlinkClick r:id="rId4">
                  <a:extLst>
                    <a:ext uri="{A12FA001-AC4F-418D-AE19-62706E023703}">
                      <ahyp:hlinkClr xmlns:ahyp="http://schemas.microsoft.com/office/drawing/2018/hyperlinkcolor" val="tx"/>
                    </a:ext>
                  </a:extLst>
                </a:hlinkClick>
              </a:rPr>
              <a:t>των Διαρθρωτικών και Επενδυτικών Ταμείων</a:t>
            </a:r>
            <a:r>
              <a:rPr lang="el-GR" dirty="0"/>
              <a:t>.</a:t>
            </a:r>
          </a:p>
          <a:p>
            <a:pPr marL="0" indent="0">
              <a:lnSpc>
                <a:spcPct val="100000"/>
              </a:lnSpc>
              <a:spcBef>
                <a:spcPts val="0"/>
              </a:spcBef>
              <a:buClr>
                <a:schemeClr val="accent2"/>
              </a:buCl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E</a:t>
            </a:r>
            <a:r>
              <a:rPr lang="el-GR" u="sng"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υρωπαϊκό Ταμείο Περιφερειακής Ανάπτυξης</a:t>
            </a:r>
            <a:r>
              <a:rPr lang="en-GB" dirty="0">
                <a:latin typeface="Calibri" panose="020F0502020204030204"/>
              </a:rPr>
              <a:t>– </a:t>
            </a:r>
            <a:r>
              <a:rPr lang="el-GR" dirty="0">
                <a:latin typeface="Calibri" panose="020F0502020204030204"/>
              </a:rPr>
              <a:t>περιφερειακή και αστική ανάπτυξη</a:t>
            </a: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l-GR" u="sng" dirty="0">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Ευρωπαϊκό Κοινωνικό Ταμείο</a:t>
            </a:r>
            <a:r>
              <a:rPr lang="en-GB" dirty="0">
                <a:latin typeface="Calibri" panose="020F0502020204030204"/>
              </a:rPr>
              <a:t>– </a:t>
            </a:r>
            <a:r>
              <a:rPr lang="el-GR" dirty="0">
                <a:latin typeface="Calibri" panose="020F0502020204030204"/>
              </a:rPr>
              <a:t>κοινωνική ενσωμάτωση και χρηστή διακυβέρνηση</a:t>
            </a: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l-GR" u="sng" dirty="0">
                <a:solidFill>
                  <a:schemeClr val="accent2">
                    <a:lumMod val="75000"/>
                  </a:schemeClr>
                </a:solidFill>
                <a:latin typeface="Calibri" panose="020F0502020204030204"/>
              </a:rPr>
              <a:t>Ταμείο Κοινωνικής Συνοχής</a:t>
            </a:r>
            <a:r>
              <a:rPr lang="en-GB" dirty="0">
                <a:latin typeface="Calibri" panose="020F0502020204030204"/>
              </a:rPr>
              <a:t>– </a:t>
            </a:r>
            <a:r>
              <a:rPr lang="el-GR" dirty="0">
                <a:latin typeface="Calibri" panose="020F0502020204030204"/>
              </a:rPr>
              <a:t>οικονομική σύγκλιση των λιγότερο ανεπτυγμένων περιφερειών</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483098"/>
            <a:ext cx="10595237" cy="1165168"/>
          </a:xfrm>
        </p:spPr>
        <p:txBody>
          <a:bodyPr/>
          <a:lstStyle/>
          <a:p>
            <a:r>
              <a:rPr lang="el-GR" sz="3500" dirty="0"/>
              <a:t>Χρηματοδοτικά Προγράμματα της ΕΕ </a:t>
            </a:r>
            <a:r>
              <a:rPr lang="en-GB" sz="3500" dirty="0"/>
              <a:t>– </a:t>
            </a:r>
            <a:r>
              <a:rPr lang="el-GR" sz="3500" dirty="0"/>
              <a:t>Άμεση </a:t>
            </a:r>
          </a:p>
          <a:p>
            <a:r>
              <a:rPr lang="el-GR" sz="3500" dirty="0"/>
              <a:t>Χρηματοδότηση </a:t>
            </a:r>
            <a:endParaRPr lang="en-GB" sz="3500" dirty="0"/>
          </a:p>
          <a:p>
            <a:endParaRPr lang="en-GB" sz="3500" dirty="0"/>
          </a:p>
        </p:txBody>
      </p:sp>
    </p:spTree>
    <p:extLst>
      <p:ext uri="{BB962C8B-B14F-4D97-AF65-F5344CB8AC3E}">
        <p14:creationId xmlns:p14="http://schemas.microsoft.com/office/powerpoint/2010/main" val="346097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090059"/>
            <a:ext cx="10595237" cy="5682342"/>
          </a:xfrm>
        </p:spPr>
        <p:txBody>
          <a:bodyPr/>
          <a:lstStyle/>
          <a:p>
            <a:pPr marL="457200" indent="-457200">
              <a:lnSpc>
                <a:spcPct val="100000"/>
              </a:lnSpc>
              <a:spcBef>
                <a:spcPts val="0"/>
              </a:spcBef>
              <a:buClr>
                <a:schemeClr val="accent2"/>
              </a:buClr>
              <a:buFont typeface="Arial" panose="020B0604020202020204" pitchFamily="34" charset="0"/>
              <a:buChar char="•"/>
              <a:defRPr/>
            </a:pPr>
            <a:r>
              <a:rPr lang="en-GB" u="sng" spc="0"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E</a:t>
            </a:r>
            <a:r>
              <a:rPr lang="el-GR" u="sng"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υρωπαϊκό Γεωργικό Ταμείο Αγροτικής Ανάπτυξης</a:t>
            </a:r>
            <a:endParaRPr lang="el-GR" u="sng" dirty="0">
              <a:solidFill>
                <a:schemeClr val="accent2">
                  <a:lumMod val="75000"/>
                </a:schemeClr>
              </a:solidFill>
              <a:latin typeface="Calibri" panose="020F0502020204030204"/>
            </a:endParaRPr>
          </a:p>
          <a:p>
            <a:pPr marL="0" indent="0">
              <a:lnSpc>
                <a:spcPct val="100000"/>
              </a:lnSpc>
              <a:spcBef>
                <a:spcPts val="0"/>
              </a:spcBef>
              <a:buClr>
                <a:schemeClr val="accent2"/>
              </a:buClr>
              <a:defRPr/>
            </a:pPr>
            <a:endParaRPr lang="en-GB" u="sng" dirty="0">
              <a:solidFill>
                <a:schemeClr val="accent2">
                  <a:lumMod val="75000"/>
                </a:schemeClr>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spc="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E</a:t>
            </a:r>
            <a:r>
              <a:rPr lang="el-GR" u="sng" spc="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υρωπαϊκό Ταμείο Θάλασσας και Αλιείας</a:t>
            </a:r>
            <a:endParaRPr lang="el-GR" u="sng" spc="0" dirty="0">
              <a:solidFill>
                <a:schemeClr val="accent2">
                  <a:lumMod val="75000"/>
                </a:schemeClr>
              </a:solidFill>
              <a:latin typeface="Calibri" panose="020F0502020204030204"/>
            </a:endParaRPr>
          </a:p>
          <a:p>
            <a:pPr marL="0" indent="0">
              <a:lnSpc>
                <a:spcPct val="100000"/>
              </a:lnSpc>
              <a:spcBef>
                <a:spcPts val="0"/>
              </a:spcBef>
              <a:buClr>
                <a:schemeClr val="accent2"/>
              </a:buClr>
              <a:defRPr/>
            </a:pPr>
            <a:endParaRPr lang="en-GB" u="sng" dirty="0">
              <a:solidFill>
                <a:schemeClr val="accent2">
                  <a:lumMod val="75000"/>
                </a:schemeClr>
              </a:solidFill>
              <a:latin typeface="Calibri" panose="020F0502020204030204"/>
            </a:endParaRPr>
          </a:p>
          <a:p>
            <a:pPr marL="342900" indent="-342900">
              <a:lnSpc>
                <a:spcPct val="100000"/>
              </a:lnSpc>
              <a:spcBef>
                <a:spcPts val="0"/>
              </a:spcBef>
              <a:buClr>
                <a:schemeClr val="accent2"/>
              </a:buClr>
              <a:buBlip>
                <a:blip r:embed="rId5"/>
              </a:buBlip>
              <a:defRPr/>
            </a:pPr>
            <a:r>
              <a:rPr lang="el-GR" b="1" dirty="0">
                <a:solidFill>
                  <a:schemeClr val="accent2"/>
                </a:solidFill>
                <a:latin typeface="Calibri" panose="020F0502020204030204"/>
              </a:rPr>
              <a:t>Υποβολή αίτησης χρηματοδότησης </a:t>
            </a:r>
            <a:endParaRPr lang="en-GB" b="1" dirty="0">
              <a:solidFill>
                <a:schemeClr val="accent2"/>
              </a:solidFill>
              <a:latin typeface="Calibri" panose="020F0502020204030204"/>
            </a:endParaRP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l-GR" dirty="0"/>
              <a:t>Για να αποκτήσετε πρόσβαση στις επιχορηγήσεις της ΕΕ, θα πρέπει να υποβάλετε αίτηση μέσω των αρμόδιων περιφερειακών ή εθνικών αρχών (γνωστές ως </a:t>
            </a:r>
            <a:r>
              <a:rPr lang="el-GR" dirty="0">
                <a:solidFill>
                  <a:srgbClr val="0A6E6C"/>
                </a:solidFill>
                <a:hlinkClick r:id="rId6">
                  <a:extLst>
                    <a:ext uri="{A12FA001-AC4F-418D-AE19-62706E023703}">
                      <ahyp:hlinkClr xmlns:ahyp="http://schemas.microsoft.com/office/drawing/2018/hyperlinkcolor" val="tx"/>
                    </a:ext>
                  </a:extLst>
                </a:hlinkClick>
              </a:rPr>
              <a:t>διαχειριστικές αρχές</a:t>
            </a:r>
            <a:r>
              <a:rPr lang="el-GR" dirty="0"/>
              <a:t>) στο κράτος μέλος στο οποίο είστε εγγεγραμμένοι.</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71068"/>
            <a:ext cx="10595237" cy="1165168"/>
          </a:xfrm>
        </p:spPr>
        <p:txBody>
          <a:bodyPr/>
          <a:lstStyle/>
          <a:p>
            <a:r>
              <a:rPr lang="el-GR" sz="3600" dirty="0"/>
              <a:t>Χρηματοδοτικά  Προγράμματα της ΕΕ </a:t>
            </a:r>
            <a:r>
              <a:rPr lang="en-GB" sz="3600" dirty="0"/>
              <a:t>– </a:t>
            </a:r>
            <a:r>
              <a:rPr lang="el-GR" sz="3600" dirty="0"/>
              <a:t>Άμεση </a:t>
            </a:r>
          </a:p>
          <a:p>
            <a:r>
              <a:rPr lang="el-GR" sz="3600" dirty="0"/>
              <a:t>Χρηματοδότηση </a:t>
            </a:r>
            <a:r>
              <a:rPr lang="en-GB" dirty="0"/>
              <a:t>(</a:t>
            </a:r>
            <a:r>
              <a:rPr lang="el-GR" dirty="0"/>
              <a:t>συνέχεια</a:t>
            </a:r>
            <a:r>
              <a:rPr lang="en-GB" dirty="0"/>
              <a:t>)</a:t>
            </a:r>
          </a:p>
        </p:txBody>
      </p:sp>
    </p:spTree>
    <p:extLst>
      <p:ext uri="{BB962C8B-B14F-4D97-AF65-F5344CB8AC3E}">
        <p14:creationId xmlns:p14="http://schemas.microsoft.com/office/powerpoint/2010/main" val="158326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Χρηματοδοτικές Πηγές</a:t>
            </a:r>
            <a:endParaRPr lang="en-GB" dirty="0"/>
          </a:p>
        </p:txBody>
      </p:sp>
      <p:graphicFrame>
        <p:nvGraphicFramePr>
          <p:cNvPr id="6" name="Diagram 5">
            <a:extLst>
              <a:ext uri="{FF2B5EF4-FFF2-40B4-BE49-F238E27FC236}">
                <a16:creationId xmlns:a16="http://schemas.microsoft.com/office/drawing/2014/main" id="{D6D9C753-4FC2-2C32-143B-FB3A0E4A4118}"/>
              </a:ext>
            </a:extLst>
          </p:cNvPr>
          <p:cNvGraphicFramePr/>
          <p:nvPr>
            <p:extLst>
              <p:ext uri="{D42A27DB-BD31-4B8C-83A1-F6EECF244321}">
                <p14:modId xmlns:p14="http://schemas.microsoft.com/office/powerpoint/2010/main" val="1086156028"/>
              </p:ext>
            </p:extLst>
          </p:nvPr>
        </p:nvGraphicFramePr>
        <p:xfrm>
          <a:off x="589689" y="1567542"/>
          <a:ext cx="11012619" cy="488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16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4E83676-C8B7-4EC6-AAE6-CBA969592AD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740BD144-6659-4897-B12B-9F57EB1BF0E1}"/>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6007F811-FAE9-441B-AB30-193E78B4364A}"/>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0350F97D-DE6C-4B2A-AAE3-920EBE59C46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0F3FE30F-7161-4843-81B0-0A460F5B194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7729360B-FDFB-481E-A543-520B70BFD21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2B1200DB-8001-451A-9300-064AA300C5D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2A8A09CF-AD68-4706-AFBF-AA779DA6644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Διεθνής Χρηματοδότηση</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rtlCol="0">
            <a:spAutoFit/>
          </a:bodyPr>
          <a:lstStyle/>
          <a:p>
            <a:pPr marL="342900" indent="-342900">
              <a:buBlip>
                <a:blip r:embed="rId3"/>
              </a:buBlip>
            </a:pPr>
            <a:r>
              <a:rPr lang="el-GR" sz="2400" b="1" dirty="0" err="1">
                <a:solidFill>
                  <a:schemeClr val="accent2"/>
                </a:solidFill>
              </a:rPr>
              <a:t>Πληθοχρηματοδότηση</a:t>
            </a:r>
            <a:r>
              <a:rPr lang="en-GB" sz="2400" b="1" dirty="0">
                <a:solidFill>
                  <a:schemeClr val="accent2"/>
                </a:solidFill>
              </a:rPr>
              <a:t>:</a:t>
            </a:r>
          </a:p>
          <a:p>
            <a:endParaRPr lang="en-GB" sz="2400" b="1" dirty="0">
              <a:solidFill>
                <a:schemeClr val="accent2"/>
              </a:solidFill>
            </a:endParaRPr>
          </a:p>
          <a:p>
            <a:pPr marL="342900" indent="-342900">
              <a:buClr>
                <a:schemeClr val="accent2"/>
              </a:buClr>
              <a:buFont typeface="Arial" panose="020B0604020202020204" pitchFamily="34" charset="0"/>
              <a:buChar char="•"/>
            </a:pPr>
            <a:r>
              <a:rPr lang="el-GR" sz="2400" dirty="0">
                <a:solidFill>
                  <a:srgbClr val="000000"/>
                </a:solidFill>
              </a:rPr>
              <a:t>Συνεργατική χρηματοδότηση</a:t>
            </a:r>
            <a:endParaRPr lang="en-GB" sz="2400" dirty="0">
              <a:solidFill>
                <a:srgbClr val="000000"/>
              </a:solidFill>
            </a:endParaRP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Άτομα συμβάλουν στην ανάπτυξη του προϊόντος πριν αυτό να διατεθεί στην αγορά. </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Οι επενδυτές είναι ουσιαστικά πελάτες. </a:t>
            </a:r>
            <a:endParaRPr lang="en-GB" sz="2400" dirty="0">
              <a:solidFill>
                <a:srgbClr val="000000"/>
              </a:solidFill>
            </a:endParaRPr>
          </a:p>
          <a:p>
            <a:pPr marL="342900" indent="-342900">
              <a:buBlip>
                <a:blip r:embed="rId3"/>
              </a:buBlip>
            </a:pPr>
            <a:endParaRPr lang="en-ZA" sz="2400" dirty="0">
              <a:solidFill>
                <a:srgbClr val="000000"/>
              </a:solidFill>
            </a:endParaRPr>
          </a:p>
        </p:txBody>
      </p:sp>
    </p:spTree>
    <p:extLst>
      <p:ext uri="{BB962C8B-B14F-4D97-AF65-F5344CB8AC3E}">
        <p14:creationId xmlns:p14="http://schemas.microsoft.com/office/powerpoint/2010/main" val="19261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Διεθνής Χρηματοδότηση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rtlCol="0">
            <a:spAutoFit/>
          </a:bodyPr>
          <a:lstStyle/>
          <a:p>
            <a:pPr marL="342900" indent="-342900">
              <a:buBlip>
                <a:blip r:embed="rId3"/>
              </a:buBlip>
            </a:pPr>
            <a:r>
              <a:rPr lang="el-GR" sz="2400" b="1" dirty="0">
                <a:solidFill>
                  <a:schemeClr val="accent2"/>
                </a:solidFill>
              </a:rPr>
              <a:t>Συνεργατική χρηματοδότηση</a:t>
            </a:r>
            <a:r>
              <a:rPr lang="en-GB" sz="2400" b="1" dirty="0">
                <a:solidFill>
                  <a:schemeClr val="accent2"/>
                </a:solidFill>
              </a:rPr>
              <a:t>:</a:t>
            </a:r>
          </a:p>
          <a:p>
            <a:endParaRPr lang="en-GB" sz="2400" b="1" dirty="0">
              <a:solidFill>
                <a:schemeClr val="accent2"/>
              </a:solidFill>
            </a:endParaRPr>
          </a:p>
          <a:p>
            <a:pPr marL="342900" indent="-342900">
              <a:buClr>
                <a:schemeClr val="accent2"/>
              </a:buClr>
              <a:buFont typeface="Arial" panose="020B0604020202020204" pitchFamily="34" charset="0"/>
              <a:buChar char="•"/>
            </a:pPr>
            <a:r>
              <a:rPr lang="el-GR" sz="2400" dirty="0">
                <a:solidFill>
                  <a:srgbClr val="000000"/>
                </a:solidFill>
              </a:rPr>
              <a:t>Τα κεφάλαια διατίθενται μέσω των επιχειρήσεων</a:t>
            </a:r>
          </a:p>
          <a:p>
            <a:pPr>
              <a:buClr>
                <a:schemeClr val="accent2"/>
              </a:buClr>
            </a:pPr>
            <a:endParaRPr lang="en-GB"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Συνήθως, τα κεφάλαια ενσωματώνονται μέσω αναπτυξιακών ταμείων ή στρατηγικών εταιρικής κοινωνικής ευθύνης (ΕΚΕ)</a:t>
            </a:r>
          </a:p>
          <a:p>
            <a:pPr>
              <a:buClr>
                <a:schemeClr val="accent2"/>
              </a:buClr>
            </a:pPr>
            <a:endParaRPr lang="en-GB" sz="2400" dirty="0">
              <a:solidFill>
                <a:srgbClr val="000000"/>
              </a:solidFill>
            </a:endParaRPr>
          </a:p>
          <a:p>
            <a:pPr marL="342900" indent="-342900">
              <a:buBlip>
                <a:blip r:embed="rId3"/>
              </a:buBlip>
            </a:pPr>
            <a:r>
              <a:rPr lang="el-GR" sz="2400" b="1" dirty="0">
                <a:solidFill>
                  <a:schemeClr val="accent2"/>
                </a:solidFill>
              </a:rPr>
              <a:t>Ταμεία Έρευνας και βιωσιμότητας</a:t>
            </a:r>
            <a:endParaRPr lang="en-GB" sz="2400" b="1" dirty="0">
              <a:solidFill>
                <a:schemeClr val="accent2"/>
              </a:solidFill>
            </a:endParaRPr>
          </a:p>
          <a:p>
            <a:pPr marL="342900" indent="-342900">
              <a:buBlip>
                <a:blip r:embed="rId3"/>
              </a:buBlip>
            </a:pPr>
            <a:endParaRPr lang="en-ZA" sz="2400" dirty="0">
              <a:solidFill>
                <a:srgbClr val="000000"/>
              </a:solidFill>
            </a:endParaRPr>
          </a:p>
        </p:txBody>
      </p:sp>
    </p:spTree>
    <p:extLst>
      <p:ext uri="{BB962C8B-B14F-4D97-AF65-F5344CB8AC3E}">
        <p14:creationId xmlns:p14="http://schemas.microsoft.com/office/powerpoint/2010/main" val="237655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Επιχορηγήσεις &amp; Δωρεές</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Clr>
                <a:schemeClr val="accent2"/>
              </a:buClr>
              <a:buBlip>
                <a:blip r:embed="rId3"/>
              </a:buBlip>
            </a:pPr>
            <a:r>
              <a:rPr lang="el-GR" sz="2400" dirty="0">
                <a:solidFill>
                  <a:srgbClr val="000000"/>
                </a:solidFill>
              </a:rPr>
              <a:t>Η</a:t>
            </a:r>
            <a:r>
              <a:rPr lang="en-GB" sz="2400" dirty="0">
                <a:solidFill>
                  <a:srgbClr val="000000"/>
                </a:solidFill>
              </a:rPr>
              <a:t> </a:t>
            </a:r>
            <a:r>
              <a:rPr lang="el-GR" sz="2400" b="1" dirty="0">
                <a:solidFill>
                  <a:schemeClr val="accent2"/>
                </a:solidFill>
              </a:rPr>
              <a:t>επιχορήγηση </a:t>
            </a:r>
            <a:r>
              <a:rPr lang="el-GR" sz="2400" dirty="0">
                <a:solidFill>
                  <a:srgbClr val="000000"/>
                </a:solidFill>
              </a:rPr>
              <a:t>είναι ένα συμφωνημένο χρηματικό ποσό που χορηγείται από την κυβέρνηση ή άλλους νόμιμους οργανισμούς για έναν συγκεκριμένο σκοπό.</a:t>
            </a:r>
          </a:p>
          <a:p>
            <a:pPr>
              <a:buClr>
                <a:schemeClr val="accent2"/>
              </a:buClr>
            </a:pPr>
            <a:endParaRPr lang="en-GB" sz="2400" dirty="0">
              <a:solidFill>
                <a:srgbClr val="000000"/>
              </a:solidFill>
            </a:endParaRPr>
          </a:p>
          <a:p>
            <a:pPr marL="342900" indent="-342900">
              <a:buClr>
                <a:schemeClr val="accent2"/>
              </a:buClr>
              <a:buBlip>
                <a:blip r:embed="rId3"/>
              </a:buBlip>
            </a:pPr>
            <a:r>
              <a:rPr lang="el-GR" sz="2400" dirty="0">
                <a:solidFill>
                  <a:srgbClr val="000000"/>
                </a:solidFill>
              </a:rPr>
              <a:t>Οι νόμιμοι οργανισμοί περιλαμβάνουν κυβερνήσεις, ερευνητικά συμβούλια, συνεταιρισμούς κ.λπ. </a:t>
            </a:r>
            <a:endParaRPr lang="en-GB" sz="2400" dirty="0">
              <a:solidFill>
                <a:srgbClr val="000000"/>
              </a:solidFill>
            </a:endParaRPr>
          </a:p>
          <a:p>
            <a:pPr>
              <a:buClr>
                <a:schemeClr val="accent2"/>
              </a:buClr>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Οι επιχορηγήσεις βοηθούν στη στήριξη νεοφυών επιχειρήσεων, σε συστήματα μαθητείας, σε κοινοτικά έργα καθώς και σε έργα κινητικότητας.</a:t>
            </a:r>
            <a:endParaRPr lang="en-GB" sz="2400" dirty="0">
              <a:solidFill>
                <a:srgbClr val="000000"/>
              </a:solidFill>
            </a:endParaRPr>
          </a:p>
        </p:txBody>
      </p:sp>
    </p:spTree>
    <p:extLst>
      <p:ext uri="{BB962C8B-B14F-4D97-AF65-F5344CB8AC3E}">
        <p14:creationId xmlns:p14="http://schemas.microsoft.com/office/powerpoint/2010/main" val="257088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Επιχορηγήσεις &amp; Δωρεές</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1938992"/>
          </a:xfrm>
          <a:prstGeom prst="rect">
            <a:avLst/>
          </a:prstGeom>
          <a:noFill/>
        </p:spPr>
        <p:txBody>
          <a:bodyPr wrap="square" rtlCol="0">
            <a:spAutoFit/>
          </a:bodyPr>
          <a:lstStyle/>
          <a:p>
            <a:pPr marL="342900" indent="-342900">
              <a:buClr>
                <a:schemeClr val="accent2"/>
              </a:buClr>
              <a:buBlip>
                <a:blip r:embed="rId3"/>
              </a:buBlip>
            </a:pPr>
            <a:r>
              <a:rPr lang="el-GR" sz="2400" dirty="0">
                <a:solidFill>
                  <a:srgbClr val="000000"/>
                </a:solidFill>
              </a:rPr>
              <a:t>Η </a:t>
            </a:r>
            <a:r>
              <a:rPr lang="el-GR" sz="2400" b="1" dirty="0">
                <a:solidFill>
                  <a:schemeClr val="accent2"/>
                </a:solidFill>
              </a:rPr>
              <a:t>δωρεά</a:t>
            </a:r>
            <a:r>
              <a:rPr lang="en-GB" sz="2400" dirty="0">
                <a:solidFill>
                  <a:srgbClr val="000000"/>
                </a:solidFill>
              </a:rPr>
              <a:t> </a:t>
            </a:r>
            <a:r>
              <a:rPr lang="el-GR" sz="2400" dirty="0">
                <a:solidFill>
                  <a:srgbClr val="000000"/>
                </a:solidFill>
              </a:rPr>
              <a:t>είναι ένα χρηματικό ποσό που δίνεται σε ένα άτομο ή έναν οργανισμό από κάποιον άλλο. </a:t>
            </a:r>
            <a:endParaRPr lang="en-GB" sz="2400" dirty="0">
              <a:solidFill>
                <a:srgbClr val="000000"/>
              </a:solidFill>
            </a:endParaRPr>
          </a:p>
          <a:p>
            <a:pPr>
              <a:buClr>
                <a:schemeClr val="accent2"/>
              </a:buClr>
            </a:pPr>
            <a:endParaRPr lang="en-GB" sz="2400" dirty="0">
              <a:solidFill>
                <a:srgbClr val="000000"/>
              </a:solidFill>
            </a:endParaRPr>
          </a:p>
          <a:p>
            <a:pPr marL="342900" indent="-342900">
              <a:buBlip>
                <a:blip r:embed="rId3"/>
              </a:buBlip>
            </a:pPr>
            <a:r>
              <a:rPr lang="el-GR" sz="2400" dirty="0">
                <a:solidFill>
                  <a:srgbClr val="000000"/>
                </a:solidFill>
              </a:rPr>
              <a:t>Οι δωρεές, στις περισσότερες περιπτώσεις, έχουν ελάχιστους περιορισμούς και νομικές συμβάσεις.</a:t>
            </a:r>
            <a:endParaRPr lang="en-ZA" sz="2400" dirty="0">
              <a:solidFill>
                <a:srgbClr val="000000"/>
              </a:solidFill>
            </a:endParaRPr>
          </a:p>
        </p:txBody>
      </p:sp>
    </p:spTree>
    <p:extLst>
      <p:ext uri="{BB962C8B-B14F-4D97-AF65-F5344CB8AC3E}">
        <p14:creationId xmlns:p14="http://schemas.microsoft.com/office/powerpoint/2010/main" val="28828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Δωρεές σε είδος</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85652"/>
          </a:xfrm>
          <a:prstGeom prst="rect">
            <a:avLst/>
          </a:prstGeom>
          <a:noFill/>
        </p:spPr>
        <p:txBody>
          <a:bodyPr wrap="square" rtlCol="0">
            <a:spAutoFit/>
          </a:bodyPr>
          <a:lstStyle/>
          <a:p>
            <a:pPr marL="342900" indent="-342900">
              <a:buClr>
                <a:schemeClr val="accent2"/>
              </a:buClr>
              <a:buBlip>
                <a:blip r:embed="rId3"/>
              </a:buBlip>
            </a:pPr>
            <a:r>
              <a:rPr lang="el-GR" sz="2400" dirty="0">
                <a:solidFill>
                  <a:srgbClr val="000000"/>
                </a:solidFill>
              </a:rPr>
              <a:t>Μια δωρεά σε είδος αναφέρεται σε αγαθά ή υπηρεσίες που παρέχονται για την υποστήριξη ενός έργου.</a:t>
            </a:r>
            <a:endParaRPr lang="en-GB" sz="2400" dirty="0">
              <a:solidFill>
                <a:srgbClr val="000000"/>
              </a:solidFill>
            </a:endParaRPr>
          </a:p>
          <a:p>
            <a:pPr>
              <a:buClr>
                <a:schemeClr val="accent2"/>
              </a:buClr>
            </a:pPr>
            <a:endParaRPr lang="en-GB" sz="2400" dirty="0">
              <a:solidFill>
                <a:srgbClr val="000000"/>
              </a:solidFill>
            </a:endParaRPr>
          </a:p>
          <a:p>
            <a:pPr marL="342900" indent="-342900">
              <a:buClr>
                <a:schemeClr val="accent2"/>
              </a:buClr>
              <a:buBlip>
                <a:blip r:embed="rId3"/>
              </a:buBlip>
            </a:pPr>
            <a:r>
              <a:rPr lang="el-GR" sz="2400" dirty="0">
                <a:solidFill>
                  <a:srgbClr val="000000"/>
                </a:solidFill>
              </a:rPr>
              <a:t>Μπορεί να συμπεριλαμβάνει ή όχι μετρητά χρήματα</a:t>
            </a:r>
            <a:endParaRPr lang="en-GB" sz="2400" dirty="0">
              <a:solidFill>
                <a:srgbClr val="000000"/>
              </a:solidFill>
            </a:endParaRPr>
          </a:p>
          <a:p>
            <a:pPr>
              <a:buClr>
                <a:schemeClr val="accent2"/>
              </a:buClr>
            </a:pPr>
            <a:endParaRPr lang="en-GB" sz="2400" dirty="0">
              <a:solidFill>
                <a:srgbClr val="000000"/>
              </a:solidFill>
            </a:endParaRPr>
          </a:p>
          <a:p>
            <a:pPr marL="342900" indent="-342900">
              <a:buClr>
                <a:schemeClr val="accent2"/>
              </a:buClr>
              <a:buBlip>
                <a:blip r:embed="rId3"/>
              </a:buBlip>
            </a:pPr>
            <a:r>
              <a:rPr lang="el-GR" sz="2400" dirty="0">
                <a:solidFill>
                  <a:srgbClr val="000000"/>
                </a:solidFill>
              </a:rPr>
              <a:t>Οι δωρεές είναι ισοδύναμες με τη χρηματική τους αξία </a:t>
            </a:r>
            <a:r>
              <a:rPr lang="en-GB" sz="2400" dirty="0">
                <a:solidFill>
                  <a:srgbClr val="000000"/>
                </a:solidFill>
              </a:rPr>
              <a:t> </a:t>
            </a:r>
          </a:p>
          <a:p>
            <a:pPr>
              <a:buClr>
                <a:schemeClr val="accent2"/>
              </a:buClr>
            </a:pPr>
            <a:endParaRPr lang="en-GB" sz="2400" dirty="0">
              <a:solidFill>
                <a:srgbClr val="000000"/>
              </a:solidFill>
            </a:endParaRPr>
          </a:p>
          <a:p>
            <a:pPr marL="342900" indent="-342900">
              <a:buClr>
                <a:schemeClr val="accent2"/>
              </a:buClr>
              <a:buFont typeface="Arial" panose="020B0604020202020204" pitchFamily="34" charset="0"/>
              <a:buChar char="•"/>
            </a:pPr>
            <a:r>
              <a:rPr lang="el-GR" sz="2400" b="1" dirty="0">
                <a:solidFill>
                  <a:schemeClr val="accent2"/>
                </a:solidFill>
              </a:rPr>
              <a:t>Παράδειγμα</a:t>
            </a:r>
            <a:r>
              <a:rPr lang="en-GB" sz="2400" b="1" dirty="0">
                <a:solidFill>
                  <a:schemeClr val="accent2"/>
                </a:solidFill>
              </a:rPr>
              <a:t>: </a:t>
            </a:r>
            <a:r>
              <a:rPr lang="el-GR" sz="2400" dirty="0">
                <a:solidFill>
                  <a:srgbClr val="000000"/>
                </a:solidFill>
              </a:rPr>
              <a:t>Η UEL δίνει οικονομική βοήθεια σε είδος υπό τη μορφή διοικητικής υποστήριξης 5 ωρών την εβδομάδα, στο πλαίσιο του έργου «</a:t>
            </a:r>
            <a:r>
              <a:rPr lang="el-GR" sz="2400" dirty="0" err="1">
                <a:solidFill>
                  <a:srgbClr val="000000"/>
                </a:solidFill>
              </a:rPr>
              <a:t>White</a:t>
            </a:r>
            <a:r>
              <a:rPr lang="el-GR" sz="2400" dirty="0">
                <a:solidFill>
                  <a:srgbClr val="000000"/>
                </a:solidFill>
              </a:rPr>
              <a:t> </a:t>
            </a:r>
            <a:r>
              <a:rPr lang="el-GR" sz="2400" dirty="0" err="1">
                <a:solidFill>
                  <a:srgbClr val="000000"/>
                </a:solidFill>
              </a:rPr>
              <a:t>Sands</a:t>
            </a:r>
            <a:r>
              <a:rPr lang="el-GR" sz="2400" dirty="0">
                <a:solidFill>
                  <a:srgbClr val="000000"/>
                </a:solidFill>
              </a:rPr>
              <a:t>». </a:t>
            </a:r>
            <a:endParaRPr lang="en-GB" sz="2400" dirty="0">
              <a:solidFill>
                <a:srgbClr val="000000"/>
              </a:solidFill>
            </a:endParaRPr>
          </a:p>
        </p:txBody>
      </p:sp>
    </p:spTree>
    <p:extLst>
      <p:ext uri="{BB962C8B-B14F-4D97-AF65-F5344CB8AC3E}">
        <p14:creationId xmlns:p14="http://schemas.microsoft.com/office/powerpoint/2010/main" val="329238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Θυγατρική Εταιρεία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154984"/>
          </a:xfrm>
          <a:prstGeom prst="rect">
            <a:avLst/>
          </a:prstGeom>
          <a:noFill/>
        </p:spPr>
        <p:txBody>
          <a:bodyPr wrap="square" rtlCol="0">
            <a:spAutoFit/>
          </a:bodyPr>
          <a:lstStyle/>
          <a:p>
            <a:pPr marL="342900" indent="-342900">
              <a:buClr>
                <a:schemeClr val="accent2"/>
              </a:buClr>
              <a:buBlip>
                <a:blip r:embed="rId3"/>
              </a:buBlip>
            </a:pPr>
            <a:r>
              <a:rPr lang="el-GR" sz="2400" dirty="0">
                <a:solidFill>
                  <a:srgbClr val="000000"/>
                </a:solidFill>
              </a:rPr>
              <a:t>Μια θυγατρική είναι μια μη φιλανθρωπική εμπορική εταιρεία. </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Συνήθως ανήκει εξ ολοκλήρου στο φιλανθρωπικό ίδρυμα, πράγμα που σημαίνει ότι η τελευταία είναι ο μοναδικός της μέτοχος.</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Οι θυγατρικές απαλλάσσονται από ορισμένους φόρους, αλλά δεν απαλλάσσονται από τον ΦΠΑ.</a:t>
            </a:r>
          </a:p>
          <a:p>
            <a:pPr>
              <a:buClr>
                <a:schemeClr val="accent2"/>
              </a:buClr>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Με άλλα λόγια, η εξ ολοκλήρου ελεγχόμενη εμπορική θυγατρική αναλαμβάνει τις εμπορικές δραστηριότητες που δεν εμπίπτουν στους σκοπούς της φιλανθρωπικής οργάνωσης. </a:t>
            </a:r>
          </a:p>
        </p:txBody>
      </p:sp>
    </p:spTree>
    <p:extLst>
      <p:ext uri="{BB962C8B-B14F-4D97-AF65-F5344CB8AC3E}">
        <p14:creationId xmlns:p14="http://schemas.microsoft.com/office/powerpoint/2010/main" val="28952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US" dirty="0"/>
              <a:t>O </a:t>
            </a:r>
            <a:r>
              <a:rPr lang="el-GR" dirty="0"/>
              <a:t>οικονομικός σχεδιασμός είναι μια επισκόπηση της τρέχουσας οικονομικής κατάστασης της επιχείρησής σας και της πρόβλεψης της οικονομικής της ανάπτυξης. </a:t>
            </a:r>
            <a:endParaRPr lang="en-GB" dirty="0"/>
          </a:p>
          <a:p>
            <a:pPr marL="360000" indent="-342900">
              <a:buBlip>
                <a:blip r:embed="rId2"/>
              </a:buBlip>
            </a:pPr>
            <a:endParaRPr lang="en-GB" dirty="0"/>
          </a:p>
          <a:p>
            <a:pPr marL="360000" indent="-342900">
              <a:buBlip>
                <a:blip r:embed="rId2"/>
              </a:buBlip>
            </a:pPr>
            <a:r>
              <a:rPr lang="el-GR" dirty="0"/>
              <a:t>Απλά σκεφτείτε οποιοδήποτε αρχείο που παρουσιάζει την ισχύουσα νομισματική κατάσταση της επιχείρησής σας ως ένα στιγμιότυπο της υγείας της και της προβολής της στο μέλλον.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Τί είναι ο οικονομικός σχεδιασμός</a:t>
            </a:r>
            <a:r>
              <a:rPr lang="en-US" dirty="0"/>
              <a:t>;</a:t>
            </a:r>
          </a:p>
        </p:txBody>
      </p:sp>
    </p:spTree>
    <p:extLst>
      <p:ext uri="{BB962C8B-B14F-4D97-AF65-F5344CB8AC3E}">
        <p14:creationId xmlns:p14="http://schemas.microsoft.com/office/powerpoint/2010/main" val="343075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764"/>
            <a:ext cx="10595237" cy="822268"/>
          </a:xfrm>
        </p:spPr>
        <p:txBody>
          <a:bodyPr/>
          <a:lstStyle/>
          <a:p>
            <a:r>
              <a:rPr lang="el-GR" dirty="0"/>
              <a:t>Θυγατρική Εταιρεία</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220615"/>
            <a:ext cx="10397575" cy="4893647"/>
          </a:xfrm>
          <a:prstGeom prst="rect">
            <a:avLst/>
          </a:prstGeom>
          <a:noFill/>
        </p:spPr>
        <p:txBody>
          <a:bodyPr wrap="square" rtlCol="0">
            <a:spAutoFit/>
          </a:bodyPr>
          <a:lstStyle/>
          <a:p>
            <a:pPr marL="342900" indent="-342900">
              <a:buClr>
                <a:schemeClr val="accent2"/>
              </a:buClr>
              <a:buBlip>
                <a:blip r:embed="rId3"/>
              </a:buBlip>
            </a:pPr>
            <a:r>
              <a:rPr lang="el-GR" sz="2400" dirty="0">
                <a:solidFill>
                  <a:srgbClr val="000000"/>
                </a:solidFill>
              </a:rPr>
              <a:t>Μια θυγατρική εταιρεία φορολογείται με τον ίδιο ακριβώς τρόπο όπως μια κανονική εταιρεία, αλλά με προσεκτικό σχεδιασμό μπορεί να δωρίσει το μεγαλύτερο μέρος των κερδών της στη μητρική της φιλανθρωπική οργάνωση και να μειώσει τις υποχρεώσεις της στον εταιρικό φόρο σχεδόν στο μηδέν.</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Επομένως, οι εμπορικές θυγατρικές δεν πληρώνουν συνήθως μερίσματα.</a:t>
            </a:r>
          </a:p>
          <a:p>
            <a:pPr>
              <a:buClr>
                <a:schemeClr val="accent2"/>
              </a:buClr>
            </a:pPr>
            <a:endParaRPr lang="en-GB" sz="2400" dirty="0">
              <a:solidFill>
                <a:srgbClr val="000000"/>
              </a:solidFill>
            </a:endParaRPr>
          </a:p>
          <a:p>
            <a:pPr marL="342900" indent="-342900">
              <a:buClr>
                <a:schemeClr val="accent2"/>
              </a:buClr>
              <a:buBlip>
                <a:blip r:embed="rId3"/>
              </a:buBlip>
            </a:pPr>
            <a:r>
              <a:rPr lang="el-GR" sz="2400" noProof="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Η διαχείριση μιας θυγατρικής εταιρείας</a:t>
            </a:r>
            <a:r>
              <a:rPr lang="el-GR" sz="2400" noProof="0" dirty="0">
                <a:solidFill>
                  <a:schemeClr val="accent2">
                    <a:lumMod val="75000"/>
                  </a:schemeClr>
                </a:solidFill>
                <a:latin typeface="Calibri" panose="020F0502020204030204"/>
              </a:rPr>
              <a:t> </a:t>
            </a:r>
            <a:r>
              <a:rPr lang="el-GR" sz="2400" noProof="0" dirty="0">
                <a:solidFill>
                  <a:srgbClr val="000000"/>
                </a:solidFill>
                <a:latin typeface="Calibri" panose="020F0502020204030204"/>
              </a:rPr>
              <a:t>δεν απαιτεί συνήθως επιπρόσθετους πόρους.</a:t>
            </a:r>
            <a:endParaRPr lang="en-GB" sz="2400" dirty="0">
              <a:solidFill>
                <a:srgbClr val="000000"/>
              </a:solidFill>
            </a:endParaRPr>
          </a:p>
          <a:p>
            <a:pPr marL="342900" indent="-342900">
              <a:buClr>
                <a:schemeClr val="accent2"/>
              </a:buClr>
              <a:buBlip>
                <a:blip r:embed="rId3"/>
              </a:buBlip>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342900" indent="-342900">
              <a:buClr>
                <a:schemeClr val="accent2"/>
              </a:buClr>
              <a:buBlip>
                <a:blip r:embed="rId3"/>
              </a:buBlip>
            </a:pPr>
            <a:r>
              <a:rPr lang="el-GR" sz="240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Οι Θυγατρικές Εταιρείες</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 </a:t>
            </a:r>
            <a:r>
              <a:rPr lang="el-GR" sz="240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θα έπρεπε να διαθέτει μια ένας φιλανθρωπικός οργανισμός</a:t>
            </a:r>
            <a:r>
              <a:rPr lang="en-US" sz="240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l-GR"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Εγγραφή</a:t>
            </a:r>
            <a:r>
              <a:rPr kumimoji="0" lang="el-GR" sz="24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Φιλανθρωπικών Οργανισμών </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(charity-registration.com)</a:t>
            </a:r>
            <a:endParaRPr kumimoji="0" lang="de-DE"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16231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Προσφορά</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85652"/>
          </a:xfrm>
          <a:prstGeom prst="rect">
            <a:avLst/>
          </a:prstGeom>
          <a:noFill/>
        </p:spPr>
        <p:txBody>
          <a:bodyPr wrap="square" rtlCol="0">
            <a:spAutoFit/>
          </a:bodyPr>
          <a:lstStyle/>
          <a:p>
            <a:pPr marL="342900" indent="-342900">
              <a:buClr>
                <a:schemeClr val="accent2"/>
              </a:buClr>
              <a:buBlip>
                <a:blip r:embed="rId3"/>
              </a:buBlip>
            </a:pPr>
            <a:r>
              <a:rPr lang="el-GR" sz="2400" dirty="0">
                <a:solidFill>
                  <a:srgbClr val="000000"/>
                </a:solidFill>
              </a:rPr>
              <a:t>Είναι η διαδικασία κατά την οποία οι κυβερνήσεις και τα χρηματοπιστωτικά ιδρύματα προκηρύσσουν προσφορές για μεγάλα έργα, οι οποίες πρέπει να υποβληθούν εντός μιας προβλεπόμενης προθεσμίας.</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Πρόκειται για μια εργώδη προσπάθεια ή οποία τείνει να είναι και πολύ ανταγωνιστική.</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Κοινά σημεία στην προκήρυξη προσφορών σε είδος αποτελούν η έρευνα αγοράς, ο προϋπολογισμός, το διάγραμμα </a:t>
            </a:r>
            <a:r>
              <a:rPr lang="el-GR" sz="2400" dirty="0" err="1">
                <a:solidFill>
                  <a:srgbClr val="000000"/>
                </a:solidFill>
              </a:rPr>
              <a:t>Gantt</a:t>
            </a:r>
            <a:r>
              <a:rPr lang="el-GR" sz="2400" dirty="0">
                <a:solidFill>
                  <a:srgbClr val="000000"/>
                </a:solidFill>
              </a:rPr>
              <a:t>, πιθανά ζητήματα που μπορεί να προκύψουν, το σχέδιο έργου, οι ηθικοί περιορισμοί κ.λπ.</a:t>
            </a:r>
            <a:endParaRPr lang="en-GB" sz="2400" dirty="0">
              <a:solidFill>
                <a:srgbClr val="000000"/>
              </a:solidFill>
            </a:endParaRPr>
          </a:p>
        </p:txBody>
      </p:sp>
    </p:spTree>
    <p:extLst>
      <p:ext uri="{BB962C8B-B14F-4D97-AF65-F5344CB8AC3E}">
        <p14:creationId xmlns:p14="http://schemas.microsoft.com/office/powerpoint/2010/main" val="365331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Προσφορά</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308324"/>
          </a:xfrm>
          <a:prstGeom prst="rect">
            <a:avLst/>
          </a:prstGeom>
          <a:noFill/>
        </p:spPr>
        <p:txBody>
          <a:bodyPr wrap="square" rtlCol="0">
            <a:spAutoFit/>
          </a:bodyPr>
          <a:lstStyle/>
          <a:p>
            <a:pPr marL="342900" indent="-342900">
              <a:buClr>
                <a:schemeClr val="accent2"/>
              </a:buClr>
              <a:buBlip>
                <a:blip r:embed="rId3"/>
              </a:buBlip>
            </a:pPr>
            <a:r>
              <a:rPr lang="el-GR" sz="2400" dirty="0">
                <a:solidFill>
                  <a:srgbClr val="000000"/>
                </a:solidFill>
              </a:rPr>
              <a:t>Πρέπει να ακολουθεί μια δομημένη μορφή διαχείρισης έργου</a:t>
            </a:r>
          </a:p>
          <a:p>
            <a:pPr>
              <a:buClr>
                <a:schemeClr val="accent2"/>
              </a:buClr>
            </a:pPr>
            <a:endParaRPr lang="en-GB" sz="2400" dirty="0">
              <a:solidFill>
                <a:srgbClr val="000000"/>
              </a:solidFill>
            </a:endParaRPr>
          </a:p>
          <a:p>
            <a:pPr marL="342900" indent="-342900">
              <a:buClr>
                <a:schemeClr val="accent2"/>
              </a:buClr>
              <a:buBlip>
                <a:blip r:embed="rId3"/>
              </a:buBlip>
            </a:pPr>
            <a:r>
              <a:rPr lang="el-GR" sz="2400" dirty="0">
                <a:solidFill>
                  <a:srgbClr val="000000"/>
                </a:solidFill>
              </a:rPr>
              <a:t>Να θέτετε εξ αρχής τις </a:t>
            </a:r>
            <a:r>
              <a:rPr lang="el-GR" sz="2400" noProof="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σωστές ερωτήσεις</a:t>
            </a:r>
            <a:endParaRPr lang="en-GB" sz="2400" dirty="0">
              <a:solidFill>
                <a:srgbClr val="000000"/>
              </a:solidFill>
            </a:endParaRPr>
          </a:p>
          <a:p>
            <a:pPr marL="342900" indent="-342900">
              <a:buClr>
                <a:schemeClr val="accent2"/>
              </a:buClr>
              <a:buBlip>
                <a:blip r:embed="rId3"/>
              </a:buBlip>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342900" indent="-342900">
              <a:buClr>
                <a:schemeClr val="accent2"/>
              </a:buClr>
              <a:buBlip>
                <a:blip r:embed="rId3"/>
              </a:buBlip>
            </a:pPr>
            <a:r>
              <a:rPr lang="el-GR" sz="2400" dirty="0">
                <a:solidFill>
                  <a:schemeClr val="accent2">
                    <a:lumMod val="75000"/>
                  </a:schemeClr>
                </a:solidFill>
                <a:hlinkClick r:id="rId4">
                  <a:extLst>
                    <a:ext uri="{A12FA001-AC4F-418D-AE19-62706E023703}">
                      <ahyp:hlinkClr xmlns:ahyp="http://schemas.microsoft.com/office/drawing/2018/hyperlinkcolor" val="tx"/>
                    </a:ext>
                  </a:extLst>
                </a:hlinkClick>
              </a:rPr>
              <a:t>Συγγραφή προσφορών για φιλανθρωπικές οργανώσεις - Οδηγός - </a:t>
            </a:r>
            <a:r>
              <a:rPr lang="en-US" sz="2400" dirty="0">
                <a:solidFill>
                  <a:schemeClr val="accent2">
                    <a:lumMod val="75000"/>
                  </a:schemeClr>
                </a:solidFill>
                <a:hlinkClick r:id="rId4">
                  <a:extLst>
                    <a:ext uri="{A12FA001-AC4F-418D-AE19-62706E023703}">
                      <ahyp:hlinkClr xmlns:ahyp="http://schemas.microsoft.com/office/drawing/2018/hyperlinkcolor" val="tx"/>
                    </a:ext>
                  </a:extLst>
                </a:hlinkClick>
              </a:rPr>
              <a:t>Charity Fundraising (charity-fundraising.org.uk)</a:t>
            </a:r>
            <a:endParaRPr lang="en-GB" sz="2400" dirty="0">
              <a:solidFill>
                <a:srgbClr val="000000"/>
              </a:solidFill>
            </a:endParaRPr>
          </a:p>
        </p:txBody>
      </p:sp>
    </p:spTree>
    <p:extLst>
      <p:ext uri="{BB962C8B-B14F-4D97-AF65-F5344CB8AC3E}">
        <p14:creationId xmlns:p14="http://schemas.microsoft.com/office/powerpoint/2010/main" val="397666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Ταμειακά διαθέσιμα έναντι πλεονάσματος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rtlCol="0">
            <a:spAutoFit/>
          </a:bodyPr>
          <a:lstStyle/>
          <a:p>
            <a:pPr marL="342900" indent="-342900">
              <a:buClr>
                <a:schemeClr val="accent2"/>
              </a:buClr>
              <a:buBlip>
                <a:blip r:embed="rId3"/>
              </a:buBlip>
            </a:pPr>
            <a:r>
              <a:rPr lang="el-GR" sz="2400" dirty="0">
                <a:solidFill>
                  <a:srgbClr val="000000"/>
                </a:solidFill>
              </a:rPr>
              <a:t>Ο όρος αναφέρεται επίσης ως η νόμιμη προσφορά που χρησιμοποιείται για την πληρωμή ενός αγαθού ή μιας υπηρεσίας.</a:t>
            </a:r>
          </a:p>
          <a:p>
            <a:pPr marL="342900" indent="-342900">
              <a:buClr>
                <a:schemeClr val="accent2"/>
              </a:buClr>
              <a:buBlip>
                <a:blip r:embed="rId3"/>
              </a:buBlip>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Το πλεόνασμα αναφέρεται στο ποσό του περιουσιακό στοιχείο ή πόρων που περισσεύουν από το αρχικό μερίδιο που δόθηκε.</a:t>
            </a:r>
          </a:p>
          <a:p>
            <a:pPr>
              <a:buClr>
                <a:schemeClr val="accent2"/>
              </a:buClr>
            </a:pPr>
            <a:endParaRPr lang="el-GR" sz="2400" dirty="0">
              <a:solidFill>
                <a:srgbClr val="000000"/>
              </a:solidFill>
            </a:endParaRPr>
          </a:p>
          <a:p>
            <a:pPr marL="342900" indent="-342900">
              <a:buClr>
                <a:schemeClr val="accent2"/>
              </a:buClr>
              <a:buBlip>
                <a:blip r:embed="rId3"/>
              </a:buBlip>
            </a:pPr>
            <a:r>
              <a:rPr lang="el-GR" sz="2400" dirty="0">
                <a:solidFill>
                  <a:srgbClr val="000000"/>
                </a:solidFill>
              </a:rPr>
              <a:t>Ταμειακό πλεόνασμα είναι τα μετρητά που υπερβαίνουν το ποσό που είχε προϋπολογιστεί για ένα οικονομικό έτος.</a:t>
            </a:r>
          </a:p>
          <a:p>
            <a:pPr>
              <a:buClr>
                <a:schemeClr val="accent2"/>
              </a:buClr>
            </a:pPr>
            <a:endParaRPr lang="en-GB" sz="2400" dirty="0">
              <a:solidFill>
                <a:srgbClr val="000000"/>
              </a:solidFill>
            </a:endParaRPr>
          </a:p>
        </p:txBody>
      </p:sp>
    </p:spTree>
    <p:extLst>
      <p:ext uri="{BB962C8B-B14F-4D97-AF65-F5344CB8AC3E}">
        <p14:creationId xmlns:p14="http://schemas.microsoft.com/office/powerpoint/2010/main" val="66663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Ταμειακά διαθέσιμα έναντι πλεονάσματος </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Clr>
                <a:schemeClr val="accent2"/>
              </a:buClr>
              <a:buBlip>
                <a:blip r:embed="rId3"/>
              </a:buBlip>
            </a:pPr>
            <a:r>
              <a:rPr lang="el-GR" sz="2400" dirty="0">
                <a:solidFill>
                  <a:srgbClr val="000000"/>
                </a:solidFill>
              </a:rPr>
              <a:t>Τα μετρητά είναι ένα ρευστό περιουσιακό στοιχείο. </a:t>
            </a:r>
            <a:r>
              <a:rPr lang="en-GB" sz="2400" dirty="0">
                <a:solidFill>
                  <a:srgbClr val="000000"/>
                </a:solidFill>
              </a:rPr>
              <a:t> </a:t>
            </a:r>
            <a:endParaRPr lang="el-GR" sz="2400" dirty="0">
              <a:solidFill>
                <a:srgbClr val="000000"/>
              </a:solidFill>
            </a:endParaRPr>
          </a:p>
          <a:p>
            <a:pPr>
              <a:buClr>
                <a:schemeClr val="accent2"/>
              </a:buClr>
            </a:pPr>
            <a:endParaRPr lang="en-GB" sz="2400" dirty="0">
              <a:solidFill>
                <a:srgbClr val="000000"/>
              </a:solidFill>
            </a:endParaRPr>
          </a:p>
          <a:p>
            <a:pPr marL="342900" indent="-342900">
              <a:buClr>
                <a:schemeClr val="accent2"/>
              </a:buClr>
              <a:buBlip>
                <a:blip r:embed="rId3"/>
              </a:buBlip>
            </a:pPr>
            <a:r>
              <a:rPr lang="el-GR" sz="2400" dirty="0">
                <a:solidFill>
                  <a:srgbClr val="000000"/>
                </a:solidFill>
              </a:rPr>
              <a:t>Το πλεόνασμα μπορεί να αναφέρεται σε μετρητά ή άλλα περιουσιακά στοιχεία. </a:t>
            </a:r>
          </a:p>
          <a:p>
            <a:pPr>
              <a:buClr>
                <a:schemeClr val="accent2"/>
              </a:buClr>
            </a:pPr>
            <a:endParaRPr lang="en-GB" sz="2400" dirty="0">
              <a:solidFill>
                <a:srgbClr val="000000"/>
              </a:solidFill>
            </a:endParaRPr>
          </a:p>
          <a:p>
            <a:pPr marL="342900" indent="-342900">
              <a:buClr>
                <a:schemeClr val="accent2"/>
              </a:buClr>
              <a:buFont typeface="Arial" panose="020B0604020202020204" pitchFamily="34" charset="0"/>
              <a:buChar char="•"/>
            </a:pPr>
            <a:r>
              <a:rPr lang="el-GR" sz="2400" b="1" dirty="0">
                <a:solidFill>
                  <a:schemeClr val="accent2"/>
                </a:solidFill>
              </a:rPr>
              <a:t>Παράδειγμα</a:t>
            </a:r>
            <a:r>
              <a:rPr lang="en-GB" sz="2400" b="1" dirty="0">
                <a:solidFill>
                  <a:schemeClr val="accent2"/>
                </a:solidFill>
              </a:rPr>
              <a:t>: </a:t>
            </a:r>
            <a:r>
              <a:rPr lang="el-GR" sz="2400" dirty="0">
                <a:solidFill>
                  <a:srgbClr val="000000"/>
                </a:solidFill>
              </a:rPr>
              <a:t>ένα πλεόνασμα γραφειακών πόρων</a:t>
            </a: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27498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Επανεπένδυση του πλεονάσματος</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154984"/>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Τα πλεονάσματα μπορούν να αξιοποιηθούν με πολλούς διαφορετικούς τρόπους προς όφελος μιας επιχείρησης</a:t>
            </a:r>
            <a:r>
              <a:rPr lang="en-GB" sz="2400" b="1" dirty="0">
                <a:solidFill>
                  <a:schemeClr val="accent2"/>
                </a:solidFill>
              </a:rPr>
              <a:t>:</a:t>
            </a:r>
          </a:p>
          <a:p>
            <a:pPr marL="342900" indent="-342900">
              <a:buClr>
                <a:schemeClr val="accent2"/>
              </a:buClr>
              <a:buBlip>
                <a:blip r:embed="rId3"/>
              </a:buBlip>
            </a:pPr>
            <a:endParaRPr lang="en-GB"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Ετήσια προγράμματα μπόνους για πιστούς υπαλλήλους</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Έργα κοινοτικής συμμετοχής</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Εξόφληση χρεών</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Επέκταση του επιχειρηματικού μοντέλου</a:t>
            </a: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396770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«Ο δρόμος προς την επιτυχία είναι πάντοτε υπό κατασκευή</a:t>
            </a:r>
            <a:r>
              <a:rPr lang="en-US" dirty="0"/>
              <a:t>.</a:t>
            </a:r>
            <a:r>
              <a:rPr lang="el-GR" dirty="0"/>
              <a:t>»</a:t>
            </a:r>
            <a:endParaRPr lang="en-US" dirty="0"/>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Lily Tomlin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tudent in robotics class testing vehicle on test trac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7235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73712"/>
            <a:ext cx="10595237" cy="822268"/>
          </a:xfrm>
        </p:spPr>
        <p:txBody>
          <a:bodyPr/>
          <a:lstStyle/>
          <a:p>
            <a:r>
              <a:rPr lang="el-GR" dirty="0"/>
              <a:t>Πώς να Συγγράψετε μια Αίτηση για την Στήριξη του ΜΚΟ σας</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04596"/>
            <a:ext cx="10397575" cy="5632311"/>
          </a:xfrm>
          <a:prstGeom prst="rect">
            <a:avLst/>
          </a:prstGeom>
          <a:noFill/>
        </p:spPr>
        <p:txBody>
          <a:bodyPr wrap="square" rtlCol="0">
            <a:spAutoFit/>
          </a:bodyPr>
          <a:lstStyle/>
          <a:p>
            <a:pPr marL="342900" indent="-342900">
              <a:buClr>
                <a:schemeClr val="accent2"/>
              </a:buClr>
              <a:buBlip>
                <a:blip r:embed="rId3"/>
              </a:buBlip>
            </a:pPr>
            <a:r>
              <a:rPr lang="el-GR" sz="2300" dirty="0">
                <a:solidFill>
                  <a:srgbClr val="000000"/>
                </a:solidFill>
              </a:rPr>
              <a:t>Ως ΜΚΟ μπορεί να έχετε εκπονήσει αρκετές περιπτωσιολογικές μελέτες για να τεκμηριώσετε τα αποτελέσματα του έργου σας ή για να διεξάγετε έρευνα σε ένα συγκεκριμένο θέμα. </a:t>
            </a:r>
          </a:p>
          <a:p>
            <a:pPr>
              <a:buClr>
                <a:schemeClr val="accent2"/>
              </a:buClr>
            </a:pPr>
            <a:endParaRPr lang="el-GR" sz="2300" dirty="0">
              <a:solidFill>
                <a:srgbClr val="000000"/>
              </a:solidFill>
            </a:endParaRPr>
          </a:p>
          <a:p>
            <a:pPr marL="342900" indent="-342900">
              <a:buClr>
                <a:schemeClr val="accent2"/>
              </a:buClr>
              <a:buBlip>
                <a:blip r:embed="rId3"/>
              </a:buBlip>
            </a:pPr>
            <a:r>
              <a:rPr lang="el-GR" sz="2300" dirty="0">
                <a:solidFill>
                  <a:srgbClr val="000000"/>
                </a:solidFill>
              </a:rPr>
              <a:t>Εκτός από την προβολή του έργου σας, οι περιπτωσιολογικές μελέτες μπορούν επίσης να χρησιμοποιηθούν για την αναζήτηση κεφαλαίων από δωρητές. </a:t>
            </a:r>
          </a:p>
          <a:p>
            <a:pPr marL="342900" indent="-342900">
              <a:buClr>
                <a:schemeClr val="accent2"/>
              </a:buClr>
              <a:buBlip>
                <a:blip r:embed="rId3"/>
              </a:buBlip>
            </a:pPr>
            <a:endParaRPr lang="el-GR" sz="2300" dirty="0">
              <a:solidFill>
                <a:srgbClr val="000000"/>
              </a:solidFill>
            </a:endParaRPr>
          </a:p>
          <a:p>
            <a:pPr marL="342900" indent="-342900">
              <a:buClr>
                <a:schemeClr val="accent2"/>
              </a:buClr>
              <a:buBlip>
                <a:blip r:embed="rId3"/>
              </a:buBlip>
            </a:pPr>
            <a:r>
              <a:rPr lang="el-GR" sz="2300" dirty="0">
                <a:solidFill>
                  <a:srgbClr val="000000"/>
                </a:solidFill>
              </a:rPr>
              <a:t>Όταν οι περιπτωσιολογικές μελέτες χρησιμοποιούνται ως εργαλείο άντλησης κεφαλαίων αναφέρονται ως Αίτηση Στήριξης. </a:t>
            </a:r>
          </a:p>
          <a:p>
            <a:pPr>
              <a:buClr>
                <a:schemeClr val="accent2"/>
              </a:buClr>
            </a:pPr>
            <a:endParaRPr kumimoji="0" lang="en-GB" sz="2300" b="1" i="0" u="none" strike="noStrike" kern="1200" cap="none" spc="0" normalizeH="0" baseline="0" noProof="0" dirty="0">
              <a:ln>
                <a:noFill/>
              </a:ln>
              <a:solidFill>
                <a:srgbClr val="000000"/>
              </a:solidFill>
              <a:effectLst/>
              <a:uLnTx/>
              <a:uFillTx/>
              <a:latin typeface="Calibri" panose="020F0502020204030204"/>
            </a:endParaRPr>
          </a:p>
          <a:p>
            <a:pPr marL="342900" indent="-342900">
              <a:buClr>
                <a:schemeClr val="accent2"/>
              </a:buClr>
              <a:buBlip>
                <a:blip r:embed="rId3"/>
              </a:buBlip>
            </a:pPr>
            <a:r>
              <a:rPr lang="en-GB" sz="2300" b="1" dirty="0">
                <a:solidFill>
                  <a:prstClr val="black"/>
                </a:solidFill>
                <a:latin typeface="Calibri" panose="020F0502020204030204"/>
              </a:rPr>
              <a:t>M</a:t>
            </a:r>
            <a:r>
              <a:rPr lang="el-GR" sz="2300" b="1" dirty="0" err="1">
                <a:solidFill>
                  <a:prstClr val="black"/>
                </a:solidFill>
                <a:latin typeface="Calibri" panose="020F0502020204030204"/>
              </a:rPr>
              <a:t>ελέτη</a:t>
            </a:r>
            <a:r>
              <a:rPr kumimoji="0" lang="en-GB" sz="2300" b="1" i="0" u="none" strike="noStrike" kern="1200" cap="none" spc="0" normalizeH="0" baseline="0" noProof="0" dirty="0">
                <a:ln>
                  <a:noFill/>
                </a:ln>
                <a:solidFill>
                  <a:prstClr val="black"/>
                </a:solidFill>
                <a:effectLst/>
                <a:uLnTx/>
                <a:uFillTx/>
                <a:latin typeface="Calibri" panose="020F0502020204030204"/>
              </a:rPr>
              <a:t>:</a:t>
            </a:r>
            <a:r>
              <a:rPr kumimoji="0" lang="en-GB" sz="2300" b="0" i="0" u="none" strike="noStrike" kern="1200" cap="none" spc="0" normalizeH="0" baseline="0" noProof="0" dirty="0">
                <a:ln>
                  <a:noFill/>
                </a:ln>
                <a:solidFill>
                  <a:prstClr val="black"/>
                </a:solidFill>
                <a:effectLst/>
                <a:uLnTx/>
                <a:uFillTx/>
                <a:latin typeface="Calibri" panose="020F0502020204030204"/>
              </a:rPr>
              <a:t> </a:t>
            </a:r>
            <a:r>
              <a:rPr kumimoji="0" lang="en-GB" sz="2300" b="0" i="0" u="sng" strike="noStrike" kern="1200" cap="none" spc="0" normalizeH="0" baseline="0" noProof="0" dirty="0">
                <a:ln>
                  <a:noFill/>
                </a:ln>
                <a:solidFill>
                  <a:schemeClr val="accent2">
                    <a:lumMod val="75000"/>
                  </a:schemeClr>
                </a:solidFill>
                <a:effectLst/>
                <a:uLnTx/>
                <a:uFillTx/>
                <a:latin typeface="Calibri" panose="020F0502020204030204"/>
                <a:hlinkClick r:id="rId4">
                  <a:extLst>
                    <a:ext uri="{A12FA001-AC4F-418D-AE19-62706E023703}">
                      <ahyp:hlinkClr xmlns:ahyp="http://schemas.microsoft.com/office/drawing/2018/hyperlinkcolor" val="tx"/>
                    </a:ext>
                  </a:extLst>
                </a:hlinkClick>
              </a:rPr>
              <a:t>https://www.fundsforngos.org/featured-articles/how-to-write-a-case-for-support-for-your-ngo/</a:t>
            </a:r>
            <a:r>
              <a:rPr kumimoji="0" lang="en-GB" sz="2300" b="0" i="0" u="none" strike="noStrike" kern="1200" cap="none" spc="0" normalizeH="0" baseline="0" noProof="0" dirty="0">
                <a:ln>
                  <a:noFill/>
                </a:ln>
                <a:solidFill>
                  <a:schemeClr val="accent2">
                    <a:lumMod val="75000"/>
                  </a:schemeClr>
                </a:solidFill>
                <a:effectLst/>
                <a:uLnTx/>
                <a:uFillTx/>
                <a:latin typeface="Calibri" panose="020F0502020204030204"/>
              </a:rPr>
              <a:t>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206235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Πώς να Συγγράψετε μια Αίτηση για την Στήριξη του ΜΚΟ σας</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4" y="1814702"/>
            <a:ext cx="10397575" cy="461665"/>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Βήματα στη συγγραφή αίτησης στήριξης για ΜΚΟ</a:t>
            </a:r>
            <a:r>
              <a:rPr lang="en-GB" sz="2400" b="1" dirty="0">
                <a:solidFill>
                  <a:schemeClr val="accent2"/>
                </a:solidFill>
              </a:rPr>
              <a:t>:</a:t>
            </a:r>
          </a:p>
        </p:txBody>
      </p:sp>
      <p:graphicFrame>
        <p:nvGraphicFramePr>
          <p:cNvPr id="3" name="Diagram 2">
            <a:extLst>
              <a:ext uri="{FF2B5EF4-FFF2-40B4-BE49-F238E27FC236}">
                <a16:creationId xmlns:a16="http://schemas.microsoft.com/office/drawing/2014/main" id="{07F938A9-C1AF-0EA6-5988-2EAE4E9F42C7}"/>
              </a:ext>
            </a:extLst>
          </p:cNvPr>
          <p:cNvGraphicFramePr/>
          <p:nvPr>
            <p:extLst>
              <p:ext uri="{D42A27DB-BD31-4B8C-83A1-F6EECF244321}">
                <p14:modId xmlns:p14="http://schemas.microsoft.com/office/powerpoint/2010/main" val="1974357205"/>
              </p:ext>
            </p:extLst>
          </p:nvPr>
        </p:nvGraphicFramePr>
        <p:xfrm>
          <a:off x="847795" y="1705220"/>
          <a:ext cx="10496407" cy="4391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077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B890CB3-92C3-4623-AD95-5D69FE48066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598910D5-92C3-4418-A17A-0F4E121A2B0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8A84D2A5-E7EC-454D-92D6-60614B4E562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2D671174-12E8-4958-A868-A44676163B4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F83331B4-99F0-4BDF-A2EA-5C80E04E6D1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1D9096BC-91CA-4810-9C2B-E7C5BC55BB8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5D4460A3-5120-493C-A3AD-FDCDF0F46F55}"/>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57CBB7CE-E30A-43D0-BA42-D00A7F077DD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Πώς να Συγγράψετε μια Αίτηση για την Στήριξη του ΜΚΟ σας</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834391"/>
            <a:ext cx="10397575" cy="3416320"/>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Για να καταθέσετε μια ισχυρή θέση</a:t>
            </a:r>
            <a:r>
              <a:rPr lang="en-GB" sz="2400" b="1" dirty="0">
                <a:solidFill>
                  <a:schemeClr val="accent2"/>
                </a:solidFill>
              </a:rPr>
              <a:t>…</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l-GR" sz="2400" dirty="0">
                <a:solidFill>
                  <a:srgbClr val="000000"/>
                </a:solidFill>
              </a:rPr>
              <a:t>Επίκληση στο συναίσθημα </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Χρήση δεδομένων και γεγονότων με σαφήνεια</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Ευθυγράμμιση των στόχων σας με εκείνους του δωρητή</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Χρήση εικόνων και γραφικών παραστάσεων</a:t>
            </a:r>
            <a:endParaRPr lang="en-GB" sz="2400" dirty="0">
              <a:solidFill>
                <a:srgbClr val="000000"/>
              </a:solidFill>
            </a:endParaRPr>
          </a:p>
        </p:txBody>
      </p:sp>
    </p:spTree>
    <p:extLst>
      <p:ext uri="{BB962C8B-B14F-4D97-AF65-F5344CB8AC3E}">
        <p14:creationId xmlns:p14="http://schemas.microsoft.com/office/powerpoint/2010/main" val="20291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30AFF-C6AD-2AE6-A36A-21916FC5129F}"/>
              </a:ext>
            </a:extLst>
          </p:cNvPr>
          <p:cNvSpPr>
            <a:spLocks noGrp="1"/>
          </p:cNvSpPr>
          <p:nvPr>
            <p:ph type="body" sz="quarter" idx="18"/>
          </p:nvPr>
        </p:nvSpPr>
        <p:spPr/>
        <p:txBody>
          <a:bodyPr/>
          <a:lstStyle/>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el-GR"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Λογαριασμός</a:t>
            </a:r>
            <a:r>
              <a:rPr kumimoji="0" lang="el-GR" b="0" i="0" u="none" strike="noStrike" kern="1200" cap="none" spc="0" normalizeH="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 κερδών και ζημιών </a:t>
            </a: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el-GR"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Κατάσταση ταμειακών</a:t>
            </a:r>
            <a:r>
              <a:rPr kumimoji="0" lang="el-GR" b="0" i="0" u="none" strike="noStrike" kern="1200" cap="none" spc="0" normalizeH="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 ροών</a:t>
            </a:r>
            <a:endParaRPr kumimoji="0" lang="el-GR" b="0" i="0" u="none" strike="noStrike" kern="1200" cap="none" spc="0" normalizeH="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base" latinLnBrk="0" hangingPunct="1">
              <a:lnSpc>
                <a:spcPct val="120000"/>
              </a:lnSpc>
              <a:spcBef>
                <a:spcPts val="0"/>
              </a:spcBef>
              <a:spcAft>
                <a:spcPts val="0"/>
              </a:spcAft>
              <a:buClr>
                <a:schemeClr val="accent2"/>
              </a:buClr>
              <a:buSzTx/>
              <a:tabLst>
                <a:tab pos="457200" algn="l"/>
              </a:tabLst>
              <a:defRPr/>
            </a:pP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el-GR"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Ισολογισμός </a:t>
            </a: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endParaRPr lang="en-ZA" dirty="0"/>
          </a:p>
        </p:txBody>
      </p:sp>
      <p:sp>
        <p:nvSpPr>
          <p:cNvPr id="3" name="Text Placeholder 2">
            <a:extLst>
              <a:ext uri="{FF2B5EF4-FFF2-40B4-BE49-F238E27FC236}">
                <a16:creationId xmlns:a16="http://schemas.microsoft.com/office/drawing/2014/main" id="{AAB71B34-02ED-22CF-4672-58BBE5AF15BB}"/>
              </a:ext>
            </a:extLst>
          </p:cNvPr>
          <p:cNvSpPr>
            <a:spLocks noGrp="1"/>
          </p:cNvSpPr>
          <p:nvPr>
            <p:ph type="body" sz="quarter" idx="16"/>
          </p:nvPr>
        </p:nvSpPr>
        <p:spPr/>
        <p:txBody>
          <a:bodyPr/>
          <a:lstStyle/>
          <a:p>
            <a:r>
              <a:rPr lang="el-GR" dirty="0"/>
              <a:t>Πτυχές ενός Οικονομικού Σχεδίου</a:t>
            </a:r>
            <a:endParaRPr lang="en-GB" dirty="0"/>
          </a:p>
        </p:txBody>
      </p:sp>
      <p:pic>
        <p:nvPicPr>
          <p:cNvPr id="6" name="Picture Placeholder 5" descr="Magnifying glass showing decling performance">
            <a:hlinkClick r:id="rId5" action="ppaction://hlinkfile"/>
            <a:extLst>
              <a:ext uri="{FF2B5EF4-FFF2-40B4-BE49-F238E27FC236}">
                <a16:creationId xmlns:a16="http://schemas.microsoft.com/office/drawing/2014/main" id="{9D54D606-55D0-E35E-2EBE-C459B016AD86}"/>
              </a:ext>
            </a:extLst>
          </p:cNvPr>
          <p:cNvPicPr>
            <a:picLocks noGrp="1" noChangeAspect="1"/>
          </p:cNvPicPr>
          <p:nvPr>
            <p:ph type="pic" sz="quarter" idx="10"/>
          </p:nvPr>
        </p:nvPicPr>
        <p:blipFill>
          <a:blip r:embed="rId6">
            <a:grayscl/>
          </a:blip>
          <a:srcRect l="6305" r="6305"/>
          <a:stretch>
            <a:fillRect/>
          </a:stretch>
        </p:blipFill>
        <p:spPr/>
      </p:pic>
    </p:spTree>
    <p:extLst>
      <p:ext uri="{BB962C8B-B14F-4D97-AF65-F5344CB8AC3E}">
        <p14:creationId xmlns:p14="http://schemas.microsoft.com/office/powerpoint/2010/main" val="21334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79" y="598764"/>
            <a:ext cx="10595237" cy="822268"/>
          </a:xfrm>
        </p:spPr>
        <p:txBody>
          <a:bodyPr/>
          <a:lstStyle/>
          <a:p>
            <a:r>
              <a:rPr lang="el-GR" dirty="0"/>
              <a:t>Πώς να Συγγράψετε μια Αίτηση για την Στήριξη του ΜΚΟ σας</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524315"/>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Αίτηση Στήριξης</a:t>
            </a:r>
            <a:r>
              <a:rPr lang="en-GB" sz="2400" b="1" dirty="0">
                <a:solidFill>
                  <a:schemeClr val="accent2"/>
                </a:solidFill>
              </a:rPr>
              <a:t>…</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l-GR" sz="2400" dirty="0">
                <a:solidFill>
                  <a:srgbClr val="000000"/>
                </a:solidFill>
              </a:rPr>
              <a:t>Θα πρέπει να είναι ελκυστική</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Πρέπει να επικεντρώνεται στον δωρητή</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Πρέπει να παρουσιάζει με σαφήνεια τις χρηματοδοτικές σας απαιτήσεις </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Πρέπει να προβάλλει τα επιτεύγματά σας</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Θα πρέπει να πείσει τους δωρητές να συνεργαστούν με τον οργανισμό σας</a:t>
            </a:r>
          </a:p>
          <a:p>
            <a:pPr>
              <a:buClr>
                <a:schemeClr val="accent2"/>
              </a:buClr>
            </a:pPr>
            <a:endParaRPr lang="en-GB" sz="2400" dirty="0">
              <a:solidFill>
                <a:srgbClr val="000000"/>
              </a:solidFill>
            </a:endParaRPr>
          </a:p>
        </p:txBody>
      </p:sp>
    </p:spTree>
    <p:extLst>
      <p:ext uri="{BB962C8B-B14F-4D97-AF65-F5344CB8AC3E}">
        <p14:creationId xmlns:p14="http://schemas.microsoft.com/office/powerpoint/2010/main" val="187307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Πώς να Συγγράψετε μια Αίτηση για την Στήριξη του ΜΚΟ σας</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946626" y="1818403"/>
            <a:ext cx="10397575" cy="461665"/>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Τι να συμπεριλάβετε σε μια Αίτηση Στήριξης</a:t>
            </a:r>
            <a:endParaRPr lang="en-GB" sz="2400" b="1" dirty="0">
              <a:solidFill>
                <a:schemeClr val="accent2"/>
              </a:solidFill>
            </a:endParaRPr>
          </a:p>
        </p:txBody>
      </p:sp>
      <p:graphicFrame>
        <p:nvGraphicFramePr>
          <p:cNvPr id="3" name="Diagram 2">
            <a:extLst>
              <a:ext uri="{FF2B5EF4-FFF2-40B4-BE49-F238E27FC236}">
                <a16:creationId xmlns:a16="http://schemas.microsoft.com/office/drawing/2014/main" id="{32C92E65-03F1-0176-41B0-DF515A8196C8}"/>
              </a:ext>
            </a:extLst>
          </p:cNvPr>
          <p:cNvGraphicFramePr/>
          <p:nvPr>
            <p:extLst>
              <p:ext uri="{D42A27DB-BD31-4B8C-83A1-F6EECF244321}">
                <p14:modId xmlns:p14="http://schemas.microsoft.com/office/powerpoint/2010/main" val="1998731226"/>
              </p:ext>
            </p:extLst>
          </p:nvPr>
        </p:nvGraphicFramePr>
        <p:xfrm>
          <a:off x="897211" y="2514600"/>
          <a:ext cx="10496407" cy="3178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9238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7AD1A43-CC5E-404B-9CCE-BF893FA295A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2034C50-7029-40D5-9579-F7EFDED558F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ABED667-3C07-469B-9302-1FFC39205D8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8E8FBAB-2D59-434A-AD8B-6F72A20E856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D4872610-42DF-46EE-8B2C-842AE25726A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Πώς να Συγγράψετε μια Αίτηση για την Στήριξη του ΜΚΟ σας</a:t>
            </a:r>
          </a:p>
          <a:p>
            <a:endParaRPr lang="el-GR" dirty="0"/>
          </a:p>
          <a:p>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956393"/>
            <a:ext cx="10397575" cy="461665"/>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Τι να συμπεριλάβετε σε μια Αίτηση Στήριξης </a:t>
            </a:r>
            <a:r>
              <a:rPr lang="en-GB" sz="2400" b="1" dirty="0">
                <a:solidFill>
                  <a:schemeClr val="accent2"/>
                </a:solidFill>
              </a:rPr>
              <a:t>(</a:t>
            </a:r>
            <a:r>
              <a:rPr lang="el-GR" sz="2400" b="1" dirty="0">
                <a:solidFill>
                  <a:schemeClr val="accent2"/>
                </a:solidFill>
              </a:rPr>
              <a:t>συνέχεια</a:t>
            </a:r>
            <a:r>
              <a:rPr lang="en-GB" sz="2400" b="1" dirty="0">
                <a:solidFill>
                  <a:schemeClr val="accent2"/>
                </a:solidFill>
              </a:rPr>
              <a:t>)</a:t>
            </a:r>
          </a:p>
        </p:txBody>
      </p:sp>
      <p:graphicFrame>
        <p:nvGraphicFramePr>
          <p:cNvPr id="3" name="Diagram 2">
            <a:extLst>
              <a:ext uri="{FF2B5EF4-FFF2-40B4-BE49-F238E27FC236}">
                <a16:creationId xmlns:a16="http://schemas.microsoft.com/office/drawing/2014/main" id="{32C92E65-03F1-0176-41B0-DF515A8196C8}"/>
              </a:ext>
            </a:extLst>
          </p:cNvPr>
          <p:cNvGraphicFramePr/>
          <p:nvPr>
            <p:extLst>
              <p:ext uri="{D42A27DB-BD31-4B8C-83A1-F6EECF244321}">
                <p14:modId xmlns:p14="http://schemas.microsoft.com/office/powerpoint/2010/main" val="1915739869"/>
              </p:ext>
            </p:extLst>
          </p:nvPr>
        </p:nvGraphicFramePr>
        <p:xfrm>
          <a:off x="897211" y="2187226"/>
          <a:ext cx="10496407" cy="3117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86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A7B8049E-B329-4067-877B-B52D34A1B1D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DB1394C4-C0E4-4864-B753-E3837D5F2C3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A3923FA-3D6D-46F5-8825-1730DB6EE49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AEC289CF-A0D6-4596-B716-7A25B0A60E7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Πώς να Συγγράψετε μια Αίτηση για την Στήριξη του ΜΚΟ σας</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846917"/>
            <a:ext cx="10397575" cy="3785652"/>
          </a:xfrm>
          <a:prstGeom prst="rect">
            <a:avLst/>
          </a:prstGeom>
          <a:noFill/>
        </p:spPr>
        <p:txBody>
          <a:bodyPr wrap="square" rtlCol="0">
            <a:spAutoFit/>
          </a:bodyPr>
          <a:lstStyle/>
          <a:p>
            <a:pPr marL="342900" indent="-342900">
              <a:buClr>
                <a:schemeClr val="accent2"/>
              </a:buClr>
              <a:buBlip>
                <a:blip r:embed="rId3"/>
              </a:buBlip>
            </a:pPr>
            <a:r>
              <a:rPr lang="el-GR" sz="2400" b="1" dirty="0">
                <a:solidFill>
                  <a:schemeClr val="accent2"/>
                </a:solidFill>
              </a:rPr>
              <a:t>Ιδανική έκταση δήλωσης θέσης</a:t>
            </a:r>
            <a:endParaRPr lang="en-GB" sz="2400" b="1" dirty="0">
              <a:solidFill>
                <a:schemeClr val="accent2"/>
              </a:solidFill>
            </a:endParaRP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l-GR" sz="2400" dirty="0">
                <a:solidFill>
                  <a:srgbClr val="000000"/>
                </a:solidFill>
              </a:rPr>
              <a:t>Ανάλογα με τον σκοπό για τον οποίον γράφετε, η δήλωση της θέσης σας θα πρέπει να έχει έκταση από 4 έως 8 σελίδες. Τούτου </a:t>
            </a:r>
            <a:r>
              <a:rPr lang="el-GR" sz="2400" dirty="0" err="1">
                <a:solidFill>
                  <a:srgbClr val="000000"/>
                </a:solidFill>
              </a:rPr>
              <a:t>λεχθέντος</a:t>
            </a:r>
            <a:r>
              <a:rPr lang="el-GR" sz="2400" dirty="0">
                <a:solidFill>
                  <a:srgbClr val="000000"/>
                </a:solidFill>
              </a:rPr>
              <a:t>, μην ανησυχείτε εάν η δήλωση της θέσης σας είναι μεγαλύτερη από 8 σελίδες. </a:t>
            </a:r>
          </a:p>
          <a:p>
            <a:pPr marL="342900" indent="-342900">
              <a:buClr>
                <a:schemeClr val="accent2"/>
              </a:buClr>
              <a:buFont typeface="Arial" panose="020B0604020202020204" pitchFamily="34" charset="0"/>
              <a:buChar char="•"/>
            </a:pPr>
            <a:endParaRPr lang="el-GR" sz="2400" dirty="0">
              <a:solidFill>
                <a:srgbClr val="000000"/>
              </a:solidFill>
            </a:endParaRPr>
          </a:p>
          <a:p>
            <a:pPr marL="342900" indent="-342900">
              <a:buClr>
                <a:schemeClr val="accent2"/>
              </a:buClr>
              <a:buFont typeface="Arial" panose="020B0604020202020204" pitchFamily="34" charset="0"/>
              <a:buChar char="•"/>
            </a:pPr>
            <a:r>
              <a:rPr lang="el-GR" sz="2400" dirty="0">
                <a:solidFill>
                  <a:srgbClr val="000000"/>
                </a:solidFill>
              </a:rPr>
              <a:t>Θα πρέπει, ωστόσο, να διασφαλίσετε ότι η δήλωση της θέσης σας δεν είναι μικρότερη από 4 σελίδες, καθώς μια μικρότερη έκταση θα μπορούσε να μην μεταφέρει τις απαιτούμενες λεπτομέρειες αναφορικά με το έργο και την αποστολή του οργανισμού σας στον δυνητικό δωρητή. </a:t>
            </a:r>
            <a:endParaRPr lang="en-GB" sz="2400" dirty="0">
              <a:solidFill>
                <a:schemeClr val="accent2"/>
              </a:solidFill>
            </a:endParaRPr>
          </a:p>
        </p:txBody>
      </p:sp>
    </p:spTree>
    <p:extLst>
      <p:ext uri="{BB962C8B-B14F-4D97-AF65-F5344CB8AC3E}">
        <p14:creationId xmlns:p14="http://schemas.microsoft.com/office/powerpoint/2010/main" val="37028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Δραστηριότητα</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Blip>
                <a:blip r:embed="rId3"/>
              </a:buBlip>
              <a:tabLst/>
              <a:defRPr/>
            </a:pPr>
            <a:r>
              <a:rPr lang="el-GR" sz="2400" dirty="0">
                <a:solidFill>
                  <a:srgbClr val="000000"/>
                </a:solidFill>
                <a:latin typeface="Calibri" panose="020F0502020204030204"/>
              </a:rPr>
              <a:t>Συντάξτε μια σύνοψη της θέσης σας στο πλαίσιο της Αίτησης Στήριξης του Οργανισμού σας</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1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Περιπτωσιολογική Μελέτη</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340402"/>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X</a:t>
            </a:r>
            <a:r>
              <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rPr>
              <a:t>ρηματοοικονομικό</a:t>
            </a:r>
            <a:r>
              <a:rPr kumimoji="0" lang="el-GR" sz="2400" b="1" i="0" u="none" strike="noStrike" kern="1200" cap="none" spc="0" normalizeH="0" noProof="0" dirty="0">
                <a:ln>
                  <a:noFill/>
                </a:ln>
                <a:solidFill>
                  <a:schemeClr val="accent2"/>
                </a:solidFill>
                <a:effectLst/>
                <a:uLnTx/>
                <a:uFillTx/>
                <a:latin typeface="Calibri" panose="020F0502020204030204"/>
                <a:ea typeface="+mn-ea"/>
                <a:cs typeface="+mn-cs"/>
              </a:rPr>
              <a:t> μοντέλο </a:t>
            </a:r>
            <a:r>
              <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rPr>
              <a:t>ΜΚΟ</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https://oakbusinessconsultant.com/case-study-for-ngo-financial-modeling/</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dirty="0">
              <a:solidFill>
                <a:schemeClr val="accent2">
                  <a:lumMod val="75000"/>
                </a:schemeClr>
              </a:solidFill>
              <a:latin typeface="Calibri" panose="020F0502020204030204"/>
            </a:endParaRPr>
          </a:p>
          <a:p>
            <a:pPr marL="342900" lvl="0" indent="-342900">
              <a:lnSpc>
                <a:spcPct val="90000"/>
              </a:lnSpc>
              <a:spcBef>
                <a:spcPts val="1000"/>
              </a:spcBef>
              <a:buClr>
                <a:schemeClr val="accent2"/>
              </a:buClr>
              <a:buFont typeface="Arial" panose="020B0604020202020204" pitchFamily="34" charset="0"/>
              <a:buChar char="•"/>
              <a:defRPr/>
            </a:pPr>
            <a:r>
              <a:rPr lang="el-GR" sz="2400" dirty="0">
                <a:solidFill>
                  <a:srgbClr val="000000"/>
                </a:solidFill>
              </a:rPr>
              <a:t>Αυτή η Περιπτωσιολογική Μελέτη για ΜΚΟ αφορά την </a:t>
            </a:r>
            <a:r>
              <a:rPr lang="el-GR" sz="2400" dirty="0" err="1">
                <a:solidFill>
                  <a:srgbClr val="000000"/>
                </a:solidFill>
              </a:rPr>
              <a:t>Hub</a:t>
            </a:r>
            <a:r>
              <a:rPr lang="el-GR" sz="2400" dirty="0">
                <a:solidFill>
                  <a:srgbClr val="000000"/>
                </a:solidFill>
              </a:rPr>
              <a:t> </a:t>
            </a:r>
            <a:r>
              <a:rPr lang="el-GR" sz="2400" dirty="0" err="1">
                <a:solidFill>
                  <a:srgbClr val="000000"/>
                </a:solidFill>
              </a:rPr>
              <a:t>Care</a:t>
            </a:r>
            <a:r>
              <a:rPr lang="el-GR" sz="2400" dirty="0">
                <a:solidFill>
                  <a:srgbClr val="000000"/>
                </a:solidFill>
              </a:rPr>
              <a:t>, μια ΜΚΟ με έδρα την Αυστραλία, η οποία παρέχει ένα μοναδικό και ολιστικό σύστημα υπηρεσιών στην Κυβέρνηση για την ανταλλαγή πληροφοριών σε όλα τα οικοσυστήματα Κοινωνικών Υπηρεσιών, με στόχο την ενίσχυση της συμμετοχής των πολιτών στα κοινά, την αύξηση της παραγωγικότητας, τη συμμόρφωση των υπηρεσιών και τη βελτίωση του κρατικού εποπτικού μηχανισμού. </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4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Περιπτωσιολογική Μελέτη</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136243"/>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rPr>
              <a:t>Χρηματοοικονομικό</a:t>
            </a:r>
            <a:r>
              <a:rPr kumimoji="0" lang="el-GR" sz="2400" b="1" i="0" u="none" strike="noStrike" kern="1200" cap="none" spc="0" normalizeH="0" noProof="0" dirty="0">
                <a:ln>
                  <a:noFill/>
                </a:ln>
                <a:solidFill>
                  <a:schemeClr val="accent2"/>
                </a:solidFill>
                <a:effectLst/>
                <a:uLnTx/>
                <a:uFillTx/>
                <a:latin typeface="Calibri" panose="020F0502020204030204"/>
                <a:ea typeface="+mn-ea"/>
                <a:cs typeface="+mn-cs"/>
              </a:rPr>
              <a:t> Μοντέλο ΜΚΟ</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https://oakbusinessconsultant.com/case-study-for-ngo-financial-modeling/</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n-GB" sz="2400" b="1" dirty="0">
                <a:solidFill>
                  <a:schemeClr val="accent2"/>
                </a:solidFill>
                <a:latin typeface="Calibri" panose="020F0502020204030204"/>
              </a:rPr>
              <a:t>(</a:t>
            </a:r>
            <a:r>
              <a:rPr lang="el-GR" sz="2400" b="1" dirty="0">
                <a:solidFill>
                  <a:schemeClr val="accent2"/>
                </a:solidFill>
                <a:latin typeface="Calibri" panose="020F0502020204030204"/>
              </a:rPr>
              <a:t>συνέχεια</a:t>
            </a:r>
            <a:r>
              <a:rPr lang="en-GB" sz="2400" b="1" dirty="0">
                <a:solidFill>
                  <a:schemeClr val="accent2"/>
                </a:solidFill>
                <a:latin typeface="Calibri" panose="020F0502020204030204"/>
              </a:rPr>
              <a:t>)</a:t>
            </a: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dirty="0">
              <a:solidFill>
                <a:schemeClr val="accent2">
                  <a:lumMod val="75000"/>
                </a:schemeClr>
              </a:solidFill>
              <a:latin typeface="Calibri" panose="020F0502020204030204"/>
            </a:endParaRPr>
          </a:p>
          <a:p>
            <a:pPr marL="342900" lvl="0" indent="-342900">
              <a:lnSpc>
                <a:spcPct val="90000"/>
              </a:lnSpc>
              <a:spcBef>
                <a:spcPts val="1000"/>
              </a:spcBef>
              <a:buClr>
                <a:schemeClr val="accent2"/>
              </a:buClr>
              <a:buFont typeface="Arial" panose="020B0604020202020204" pitchFamily="34" charset="0"/>
              <a:buChar char="•"/>
              <a:defRPr/>
            </a:pPr>
            <a:r>
              <a:rPr lang="el-GR" sz="2400" dirty="0">
                <a:solidFill>
                  <a:srgbClr val="000000"/>
                </a:solidFill>
              </a:rPr>
              <a:t>Η εταιρεία έχει μεγάλη συνεισφορά στην κοινωνία, γι' αυτό και τώρα θέλει να επεκτείνει την έρευνά της στις ανάγκες της αγοράς για τα μελλοντικά κοινωνικά της σχέδια και για την επιδίωξη κεφαλαίων από την κυβέρνηση για να τα ξεκινήσει. </a:t>
            </a:r>
            <a:endParaRPr lang="en-GB" sz="2400" b="1" dirty="0">
              <a:solidFill>
                <a:schemeClr val="accent2">
                  <a:lumMod val="75000"/>
                </a:schemeClr>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7777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Ερωτήσεις</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932085"/>
          </a:xfrm>
          <a:prstGeom prst="rect">
            <a:avLst/>
          </a:prstGeom>
          <a:noFill/>
        </p:spPr>
        <p:txBody>
          <a:bodyPr wrap="square" rtlCol="0">
            <a:spAutoFit/>
          </a:bodyPr>
          <a:lstStyle/>
          <a:p>
            <a:pPr marL="457200" lvl="0" indent="-457200">
              <a:lnSpc>
                <a:spcPct val="90000"/>
              </a:lnSpc>
              <a:spcBef>
                <a:spcPts val="1000"/>
              </a:spcBef>
              <a:buClr>
                <a:schemeClr val="accent2"/>
              </a:buClr>
              <a:buFont typeface="+mj-lt"/>
              <a:buAutoNum type="arabicPeriod"/>
              <a:defRPr/>
            </a:pPr>
            <a:r>
              <a:rPr lang="el-GR" sz="2400" dirty="0">
                <a:solidFill>
                  <a:schemeClr val="accent2">
                    <a:lumMod val="75000"/>
                  </a:schemeClr>
                </a:solidFill>
              </a:rPr>
              <a:t>Σε τι διαφέρει η προσέλκυση χρηματοδότησης από την </a:t>
            </a:r>
            <a:r>
              <a:rPr lang="el-GR" sz="2400" dirty="0" err="1">
                <a:solidFill>
                  <a:schemeClr val="accent2">
                    <a:lumMod val="75000"/>
                  </a:schemeClr>
                </a:solidFill>
              </a:rPr>
              <a:t>πληθοχρηματοδότηση</a:t>
            </a:r>
            <a:r>
              <a:rPr lang="el-GR" sz="2400" dirty="0">
                <a:solidFill>
                  <a:schemeClr val="accent2">
                    <a:lumMod val="75000"/>
                  </a:schemeClr>
                </a:solidFill>
              </a:rPr>
              <a:t>;</a:t>
            </a:r>
          </a:p>
          <a:p>
            <a:pPr marL="457200" lvl="0" indent="-457200">
              <a:lnSpc>
                <a:spcPct val="90000"/>
              </a:lnSpc>
              <a:spcBef>
                <a:spcPts val="1000"/>
              </a:spcBef>
              <a:buClr>
                <a:schemeClr val="accent2"/>
              </a:buClr>
              <a:buFont typeface="+mj-lt"/>
              <a:buAutoNum type="arabicPeriod"/>
              <a:defRPr/>
            </a:pPr>
            <a:endParaRPr lang="el-GR" sz="2400" dirty="0">
              <a:solidFill>
                <a:schemeClr val="accent2">
                  <a:lumMod val="75000"/>
                </a:schemeClr>
              </a:solidFill>
            </a:endParaRPr>
          </a:p>
          <a:p>
            <a:pPr marL="457200" lvl="0" indent="-457200">
              <a:lnSpc>
                <a:spcPct val="90000"/>
              </a:lnSpc>
              <a:spcBef>
                <a:spcPts val="1000"/>
              </a:spcBef>
              <a:buClr>
                <a:schemeClr val="accent2"/>
              </a:buClr>
              <a:buFont typeface="+mj-lt"/>
              <a:buAutoNum type="arabicPeriod"/>
              <a:defRPr/>
            </a:pPr>
            <a:r>
              <a:rPr lang="el-GR" sz="2400" dirty="0">
                <a:solidFill>
                  <a:schemeClr val="accent2">
                    <a:lumMod val="75000"/>
                  </a:schemeClr>
                </a:solidFill>
              </a:rPr>
              <a:t>Αναφέρετε τέσσερις τρόπους με τους οποίους μπορείτε να επιτύχετε τη στήριξη του οργανισμού σας.</a:t>
            </a:r>
          </a:p>
          <a:p>
            <a:pPr marL="457200" lvl="0" indent="-457200">
              <a:lnSpc>
                <a:spcPct val="90000"/>
              </a:lnSpc>
              <a:spcBef>
                <a:spcPts val="1000"/>
              </a:spcBef>
              <a:buClr>
                <a:schemeClr val="accent2"/>
              </a:buClr>
              <a:buFont typeface="+mj-lt"/>
              <a:buAutoNum type="arabicPeriod"/>
              <a:defRPr/>
            </a:pPr>
            <a:endParaRPr lang="el-GR" sz="2400" dirty="0">
              <a:solidFill>
                <a:schemeClr val="accent2">
                  <a:lumMod val="75000"/>
                </a:schemeClr>
              </a:solidFill>
            </a:endParaRPr>
          </a:p>
          <a:p>
            <a:pPr marL="457200" lvl="0" indent="-457200">
              <a:lnSpc>
                <a:spcPct val="90000"/>
              </a:lnSpc>
              <a:spcBef>
                <a:spcPts val="1000"/>
              </a:spcBef>
              <a:buClr>
                <a:schemeClr val="accent2"/>
              </a:buClr>
              <a:buFont typeface="+mj-lt"/>
              <a:buAutoNum type="arabicPeriod"/>
              <a:defRPr/>
            </a:pPr>
            <a:r>
              <a:rPr lang="el-GR" sz="2400" dirty="0">
                <a:solidFill>
                  <a:schemeClr val="accent2">
                    <a:lumMod val="75000"/>
                  </a:schemeClr>
                </a:solidFill>
              </a:rPr>
              <a:t>Αναφέρετε τρία παραδείγματα προγραμμάτων χρηματοδότησης της ΕΕ.</a:t>
            </a:r>
          </a:p>
        </p:txBody>
      </p:sp>
    </p:spTree>
    <p:extLst>
      <p:ext uri="{BB962C8B-B14F-4D97-AF65-F5344CB8AC3E}">
        <p14:creationId xmlns:p14="http://schemas.microsoft.com/office/powerpoint/2010/main" val="328587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4800" b="0" i="0" u="none" strike="noStrike" kern="1200" cap="none" spc="0" normalizeH="0" baseline="0" noProof="0" dirty="0">
                <a:ln>
                  <a:noFill/>
                </a:ln>
                <a:solidFill>
                  <a:srgbClr val="000000"/>
                </a:solidFill>
                <a:effectLst/>
                <a:uLnTx/>
                <a:uFillTx/>
                <a:latin typeface="Calibri" panose="020F0502020204030204"/>
                <a:ea typeface="+mn-ea"/>
                <a:cs typeface="+mn-cs"/>
              </a:rPr>
              <a:t>Εξωτερική Χρηματοδότηση</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04</a:t>
            </a:r>
          </a:p>
        </p:txBody>
      </p:sp>
    </p:spTree>
    <p:extLst>
      <p:ext uri="{BB962C8B-B14F-4D97-AF65-F5344CB8AC3E}">
        <p14:creationId xmlns:p14="http://schemas.microsoft.com/office/powerpoint/2010/main" val="1697267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Εισαγωγή στην προσέγγιση μεικτών πηγών χρηματοδότησης για τις ΜΚΟ</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809339"/>
            <a:ext cx="10397575" cy="5387116"/>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lang="el-GR" sz="2400" dirty="0">
                <a:solidFill>
                  <a:srgbClr val="000000"/>
                </a:solidFill>
              </a:rPr>
              <a:t>Οι προϋπολογισμοί των ΜΚΟ εξαρτώνται συχνά από μια συλλογή εξωτερικών πηγών χρηματοδότησης, συμπεριλαμβανομένων των επιχορηγήσεων και των δωρεών καθώς και δραστηριοτήτων που αποφέρουν έσοδα, συμπεριλαμβανομένων των επενδύσεων.</a:t>
            </a:r>
          </a:p>
          <a:p>
            <a:pPr marL="457200" marR="0" lvl="0" indent="-457200" fontAlgn="auto">
              <a:lnSpc>
                <a:spcPct val="90000"/>
              </a:lnSpc>
              <a:spcBef>
                <a:spcPts val="1000"/>
              </a:spcBef>
              <a:spcAft>
                <a:spcPts val="0"/>
              </a:spcAft>
              <a:buClr>
                <a:srgbClr val="0D9390"/>
              </a:buClr>
              <a:buSzTx/>
              <a:buBlip>
                <a:blip r:embed="rId3"/>
              </a:buBlip>
              <a:tabLst/>
              <a:defRPr/>
            </a:pPr>
            <a:r>
              <a:rPr lang="el-GR" sz="2400" dirty="0">
                <a:solidFill>
                  <a:srgbClr val="000000"/>
                </a:solidFill>
              </a:rPr>
              <a:t>Η έννοια της «προσέγγισης μεικτών πηγών χρηματοδότησης» επικεντρώνεται στην εξέταση των πηγών χρηματοδότησης από δωρητές που είναι διαθέσιμες για τους ΜΚΟ ως μέρος μιας συνέχειας, η οποία αποτελεί την προϋπόθεση για τη βιωσιμότητα και οικονομική τους σταθερότητα, το κοινωνικό έργο που έχουν να προσφέρουν και, τέλος, όλους εκείνους που επωφελούνται από αυτό.</a:t>
            </a:r>
            <a:endParaRPr lang="en-GB" sz="2400" dirty="0">
              <a:solidFill>
                <a:srgbClr val="000000"/>
              </a:solidFill>
              <a:latin typeface="Calibri" panose="020F0502020204030204"/>
            </a:endParaRPr>
          </a:p>
          <a:p>
            <a:pPr marL="457200" marR="0" lvl="0" indent="-457200" fontAlgn="auto">
              <a:lnSpc>
                <a:spcPct val="90000"/>
              </a:lnSpc>
              <a:spcBef>
                <a:spcPts val="1000"/>
              </a:spcBef>
              <a:spcAft>
                <a:spcPts val="0"/>
              </a:spcAft>
              <a:buClr>
                <a:srgbClr val="0D9390"/>
              </a:buClr>
              <a:buSzTx/>
              <a:buBlip>
                <a:blip r:embed="rId3"/>
              </a:buBlip>
              <a:tabLst/>
              <a:defRPr/>
            </a:pPr>
            <a:r>
              <a:rPr lang="el-GR" sz="2400" b="1" noProof="0" dirty="0">
                <a:solidFill>
                  <a:prstClr val="black"/>
                </a:solidFill>
                <a:latin typeface="Calibri" panose="020F0502020204030204"/>
              </a:rPr>
              <a:t>Μελέτη</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https://www.gdrc.org/ngo/funding/funding-mix.html</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fontAlgn="auto">
              <a:lnSpc>
                <a:spcPct val="90000"/>
              </a:lnSpc>
              <a:spcBef>
                <a:spcPts val="1000"/>
              </a:spcBef>
              <a:spcAft>
                <a:spcPts val="0"/>
              </a:spcAft>
              <a:buClr>
                <a:srgbClr val="0D9390"/>
              </a:buClr>
              <a:buSzTx/>
              <a:buBlip>
                <a:blip r:embed="rId3"/>
              </a:buBlip>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30AFF-C6AD-2AE6-A36A-21916FC5129F}"/>
              </a:ext>
            </a:extLst>
          </p:cNvPr>
          <p:cNvSpPr>
            <a:spLocks noGrp="1"/>
          </p:cNvSpPr>
          <p:nvPr>
            <p:ph type="body" sz="quarter" idx="18"/>
          </p:nvPr>
        </p:nvSpPr>
        <p:spPr/>
        <p:txBody>
          <a:bodyPr/>
          <a:lstStyle/>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lang="el-GR" dirty="0">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Πρόβλεψη πωλήσεων</a:t>
            </a: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el-GR"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Σχέδιο</a:t>
            </a:r>
            <a:r>
              <a:rPr kumimoji="0" lang="el-GR" b="0" i="0" u="none" strike="noStrike" kern="1200" cap="none" spc="0" normalizeH="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 για το προσωπικό</a:t>
            </a:r>
            <a:endPar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lang="el-GR" dirty="0">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Οικονομικοί Δείκτες/ Δείκτης Ανάπτυξης και Ανάλυση νεκρού σημείου της επιχείρησης</a:t>
            </a: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600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rgbClr val="0D9390"/>
              </a:solidFill>
              <a:effectLst/>
              <a:uLnTx/>
              <a:uFillTx/>
              <a:latin typeface="Calibri" panose="020F0502020204030204"/>
              <a:ea typeface="+mn-ea"/>
              <a:cs typeface="+mn-cs"/>
            </a:endParaRPr>
          </a:p>
          <a:p>
            <a:endParaRPr lang="en-ZA" dirty="0"/>
          </a:p>
        </p:txBody>
      </p:sp>
      <p:sp>
        <p:nvSpPr>
          <p:cNvPr id="3" name="Text Placeholder 2">
            <a:extLst>
              <a:ext uri="{FF2B5EF4-FFF2-40B4-BE49-F238E27FC236}">
                <a16:creationId xmlns:a16="http://schemas.microsoft.com/office/drawing/2014/main" id="{AAB71B34-02ED-22CF-4672-58BBE5AF15BB}"/>
              </a:ext>
            </a:extLst>
          </p:cNvPr>
          <p:cNvSpPr>
            <a:spLocks noGrp="1"/>
          </p:cNvSpPr>
          <p:nvPr>
            <p:ph type="body" sz="quarter" idx="16"/>
          </p:nvPr>
        </p:nvSpPr>
        <p:spPr>
          <a:xfrm>
            <a:off x="898357" y="705121"/>
            <a:ext cx="5587283" cy="992652"/>
          </a:xfrm>
        </p:spPr>
        <p:txBody>
          <a:bodyPr/>
          <a:lstStyle/>
          <a:p>
            <a:r>
              <a:rPr lang="el-GR" dirty="0"/>
              <a:t>Οι πτυχές ενός οικονομικού σχεδίου </a:t>
            </a:r>
            <a:r>
              <a:rPr lang="en-GB" dirty="0"/>
              <a:t>(</a:t>
            </a:r>
            <a:r>
              <a:rPr lang="el-GR" dirty="0"/>
              <a:t>συνέχεια</a:t>
            </a:r>
            <a:r>
              <a:rPr lang="en-GB" dirty="0"/>
              <a:t>)</a:t>
            </a:r>
          </a:p>
        </p:txBody>
      </p:sp>
      <p:pic>
        <p:nvPicPr>
          <p:cNvPr id="6" name="Picture Placeholder 5" descr="Magnifying glass showing decling performance">
            <a:hlinkClick r:id="rId5" action="ppaction://hlinkfile"/>
            <a:extLst>
              <a:ext uri="{FF2B5EF4-FFF2-40B4-BE49-F238E27FC236}">
                <a16:creationId xmlns:a16="http://schemas.microsoft.com/office/drawing/2014/main" id="{9D54D606-55D0-E35E-2EBE-C459B016AD86}"/>
              </a:ext>
            </a:extLst>
          </p:cNvPr>
          <p:cNvPicPr>
            <a:picLocks noGrp="1" noChangeAspect="1"/>
          </p:cNvPicPr>
          <p:nvPr>
            <p:ph type="pic" sz="quarter" idx="10"/>
          </p:nvPr>
        </p:nvPicPr>
        <p:blipFill>
          <a:blip r:embed="rId6">
            <a:grayscl/>
          </a:blip>
          <a:srcRect l="6305" r="6305"/>
          <a:stretch>
            <a:fillRect/>
          </a:stretch>
        </p:blipFill>
        <p:spPr/>
      </p:pic>
    </p:spTree>
    <p:extLst>
      <p:ext uri="{BB962C8B-B14F-4D97-AF65-F5344CB8AC3E}">
        <p14:creationId xmlns:p14="http://schemas.microsoft.com/office/powerpoint/2010/main" val="305941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Η προσέγγιση μεικτών πηγών χρηματοδότησης για τους ΜΚΟ</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996043" y="1898837"/>
            <a:ext cx="10397575" cy="3264483"/>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lang="el-GR" sz="2400" dirty="0">
                <a:solidFill>
                  <a:srgbClr val="000000"/>
                </a:solidFill>
                <a:latin typeface="Calibri" panose="020F0502020204030204"/>
              </a:rPr>
              <a:t>Μια προσέγγιση μεικτών πηγών χρηματοδότησης μπορεί ενδεχομένως να ομαδοποιηθεί σε τρεις κύριες κατηγορίες</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457200" marR="0" lvl="0" indent="-457200" fontAlgn="auto">
              <a:lnSpc>
                <a:spcPct val="90000"/>
              </a:lnSpc>
              <a:spcBef>
                <a:spcPts val="1000"/>
              </a:spcBef>
              <a:spcAft>
                <a:spcPts val="0"/>
              </a:spcAft>
              <a:buClr>
                <a:srgbClr val="0D9390"/>
              </a:buClr>
              <a:buSz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mj-lt"/>
              <a:buAutoNum type="arabicPeriod"/>
              <a:tabLst/>
              <a:defRPr/>
            </a:pPr>
            <a:r>
              <a:rPr lang="el-GR" sz="2400" b="1" dirty="0">
                <a:solidFill>
                  <a:schemeClr val="accent2"/>
                </a:solidFill>
                <a:latin typeface="Calibri" panose="020F0502020204030204"/>
              </a:rPr>
              <a:t>Χρηματοδότηση από δωρητές</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R="0" lvl="0" fontAlgn="auto">
              <a:lnSpc>
                <a:spcPct val="90000"/>
              </a:lnSpc>
              <a:spcBef>
                <a:spcPts val="100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kumimoji="0" lang="el-GR" sz="2400" i="0" u="none" strike="noStrike" kern="1200" cap="none" spc="0" normalizeH="0" baseline="0" noProof="0" dirty="0">
                <a:ln>
                  <a:noFill/>
                </a:ln>
                <a:solidFill>
                  <a:srgbClr val="000000"/>
                </a:solidFill>
                <a:effectLst/>
                <a:uLnTx/>
                <a:uFillTx/>
                <a:latin typeface="Calibri" panose="020F0502020204030204"/>
                <a:ea typeface="+mn-ea"/>
                <a:cs typeface="+mn-cs"/>
              </a:rPr>
              <a:t>Αυτές οι χρηματοδοτικές πηγές συμπεριλαμβάνουν</a:t>
            </a:r>
            <a:r>
              <a:rPr kumimoji="0" lang="el-GR" sz="2400" i="0" u="none" strike="noStrike" kern="1200" cap="none" spc="0" normalizeH="0" noProof="0" dirty="0">
                <a:ln>
                  <a:noFill/>
                </a:ln>
                <a:solidFill>
                  <a:srgbClr val="000000"/>
                </a:solidFill>
                <a:effectLst/>
                <a:uLnTx/>
                <a:uFillTx/>
                <a:latin typeface="Calibri" panose="020F0502020204030204"/>
                <a:ea typeface="+mn-ea"/>
                <a:cs typeface="+mn-cs"/>
              </a:rPr>
              <a:t> δωρεές, χρηματοδότηση για έργα, </a:t>
            </a:r>
            <a:r>
              <a:rPr kumimoji="0" lang="el-GR" sz="2400" i="0" u="none" strike="noStrike" kern="1200" cap="none" spc="0" normalizeH="0" noProof="0" dirty="0" err="1">
                <a:ln>
                  <a:noFill/>
                </a:ln>
                <a:solidFill>
                  <a:srgbClr val="000000"/>
                </a:solidFill>
                <a:effectLst/>
                <a:uLnTx/>
                <a:uFillTx/>
                <a:latin typeface="Calibri" panose="020F0502020204030204"/>
                <a:ea typeface="+mn-ea"/>
                <a:cs typeface="+mn-cs"/>
              </a:rPr>
              <a:t>πληθοχρηματοδότηση</a:t>
            </a:r>
            <a:r>
              <a:rPr kumimoji="0" lang="el-GR" sz="2400" i="0" u="none" strike="noStrike" kern="1200" cap="none" spc="0" normalizeH="0" noProof="0" dirty="0">
                <a:ln>
                  <a:noFill/>
                </a:ln>
                <a:solidFill>
                  <a:srgbClr val="000000"/>
                </a:solidFill>
                <a:effectLst/>
                <a:uLnTx/>
                <a:uFillTx/>
                <a:latin typeface="Calibri" panose="020F0502020204030204"/>
                <a:ea typeface="+mn-ea"/>
                <a:cs typeface="+mn-cs"/>
              </a:rPr>
              <a:t> μέσω του διαδικτύου, εκδηλώσεις για τη συγκέντρωση χρημάτων κ.λπ. </a:t>
            </a:r>
            <a:r>
              <a:rPr lang="el-GR" sz="2400" dirty="0">
                <a:solidFill>
                  <a:srgbClr val="000000"/>
                </a:solidFill>
                <a:latin typeface="Calibri" panose="020F0502020204030204"/>
              </a:rPr>
              <a:t>που συνήθως αφορούν συγκεκριμένα έργα. </a:t>
            </a: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28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79" y="618728"/>
            <a:ext cx="10595237" cy="822268"/>
          </a:xfrm>
        </p:spPr>
        <p:txBody>
          <a:bodyPr/>
          <a:lstStyle/>
          <a:p>
            <a:r>
              <a:rPr lang="el-GR" dirty="0"/>
              <a:t>Η προσέγγιση μεικτών πηγών χρηματοδότησης για τους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802191"/>
            <a:ext cx="10397575" cy="4850559"/>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lang="en-GB" sz="2400" dirty="0">
                <a:solidFill>
                  <a:srgbClr val="000000"/>
                </a:solidFill>
                <a:latin typeface="Calibri" panose="020F0502020204030204"/>
              </a:rPr>
              <a:t>T</a:t>
            </a:r>
            <a:r>
              <a:rPr lang="el-GR" sz="2400" dirty="0" err="1">
                <a:solidFill>
                  <a:srgbClr val="000000"/>
                </a:solidFill>
                <a:latin typeface="Calibri" panose="020F0502020204030204"/>
              </a:rPr>
              <a:t>ρεις</a:t>
            </a:r>
            <a:r>
              <a:rPr lang="el-GR" sz="2400" dirty="0">
                <a:solidFill>
                  <a:srgbClr val="000000"/>
                </a:solidFill>
                <a:latin typeface="Calibri" panose="020F0502020204030204"/>
              </a:rPr>
              <a:t> κύριες χρηματοδοτικές πηγές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συνέχεια</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R="0" lvl="0" fontAlgn="auto">
              <a:lnSpc>
                <a:spcPct val="90000"/>
              </a:lnSpc>
              <a:spcBef>
                <a:spcPts val="1000"/>
              </a:spcBef>
              <a:spcAft>
                <a:spcPts val="0"/>
              </a:spcAft>
              <a:buClr>
                <a:srgbClr val="0D9390"/>
              </a:buClr>
              <a:buSzTx/>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lnSpc>
                <a:spcPct val="90000"/>
              </a:lnSpc>
              <a:spcBef>
                <a:spcPts val="1000"/>
              </a:spcBef>
              <a:buClr>
                <a:srgbClr val="0D9390"/>
              </a:buClr>
              <a:buFont typeface="+mj-lt"/>
              <a:buAutoNum type="arabicPeriod" startAt="2"/>
              <a:defRPr/>
            </a:pPr>
            <a:r>
              <a:rPr lang="el-GR" sz="2400" b="1" dirty="0">
                <a:solidFill>
                  <a:schemeClr val="accent2"/>
                </a:solidFill>
                <a:latin typeface="Calibri" panose="020F0502020204030204"/>
              </a:rPr>
              <a:t>Δραστηριότητες που αποφέρουν εισοδήματα</a:t>
            </a:r>
          </a:p>
          <a:p>
            <a:pPr>
              <a:lnSpc>
                <a:spcPct val="90000"/>
              </a:lnSpc>
              <a:spcBef>
                <a:spcPts val="1000"/>
              </a:spcBef>
              <a:buClr>
                <a:srgbClr val="0D9390"/>
              </a:buClr>
              <a:defRPr/>
            </a:pP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lang="el-GR" sz="2400" dirty="0">
                <a:solidFill>
                  <a:srgbClr val="000000"/>
                </a:solidFill>
              </a:rPr>
              <a:t>Οι πηγές αυτές μπορεί να περιλαμβάνουν τέλη συνδρομής και εγγραφής, δημοσιεύσεις, πωλήσεις προϊόντων, συνεισφορές σε είδος, συμπεριλαμβανομένου του χρόνου εργασίας του εθελοντικού προσωπικού, προγράμματα κατάρτισης και παροχή συμβουλών κ.λπ., δηλαδή δραστηριότητες γενικού χαρακτήρα που δεν είναι απαραίτητο να απευθύνονται συγκεκριμένα σε ένα έργο. </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59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Η προσέγγιση μεικτών πηγών χρηματοδότησης για τους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915431"/>
            <a:ext cx="10397575" cy="4185761"/>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lang="el-GR" sz="2400" dirty="0">
                <a:solidFill>
                  <a:srgbClr val="000000"/>
                </a:solidFill>
                <a:latin typeface="Calibri" panose="020F0502020204030204"/>
              </a:rPr>
              <a:t>Τρεις κύριες χρηματοδοτικές πηγές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συνέχεια</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R="0" lvl="0" fontAlgn="auto">
              <a:lnSpc>
                <a:spcPct val="90000"/>
              </a:lnSpc>
              <a:spcBef>
                <a:spcPts val="1000"/>
              </a:spcBef>
              <a:spcAft>
                <a:spcPts val="0"/>
              </a:spcAft>
              <a:buClr>
                <a:srgbClr val="0D9390"/>
              </a:buClr>
              <a:buSzTx/>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mj-lt"/>
              <a:buAutoNum type="arabicPeriod" startAt="3"/>
              <a:tabLst/>
              <a:defRPr/>
            </a:pPr>
            <a:r>
              <a:rPr lang="el-GR" sz="2400" b="1" dirty="0">
                <a:solidFill>
                  <a:schemeClr val="accent2"/>
                </a:solidFill>
                <a:latin typeface="Calibri" panose="020F0502020204030204"/>
              </a:rPr>
              <a:t>Επενδύσεις</a:t>
            </a: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mj-lt"/>
              <a:buAutoNum type="arabicPeriod" startAt="3"/>
              <a:tabLst/>
              <a:defRPr/>
            </a:pP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lang="el-GR" sz="2400" dirty="0">
                <a:solidFill>
                  <a:srgbClr val="000000"/>
                </a:solidFill>
              </a:rPr>
              <a:t>Οι πηγές αυτές μπορεί να περιλαμβάνουν προθεσμιακές καταθέσεις, χρηματοοικονομικές επενδύσεις, καταπιστεύματα, χορηγίες, τα οποία είναι γενικού χαρακτήρα και δεν είναι απαραίτητο να απευθύνονται συγκεκριμένα σε ένα έργο. </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13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56549"/>
            <a:ext cx="10595237" cy="822268"/>
          </a:xfrm>
        </p:spPr>
        <p:txBody>
          <a:bodyPr/>
          <a:lstStyle/>
          <a:p>
            <a:r>
              <a:rPr lang="el-GR" dirty="0"/>
              <a:t>Η προσέγγιση μεικτών πηγών χρηματοδότησης για τους ΜΚΟ</a:t>
            </a:r>
            <a:endParaRPr lang="en-GB" dirty="0"/>
          </a:p>
          <a:p>
            <a:endParaRPr lang="en-GB" dirty="0"/>
          </a:p>
        </p:txBody>
      </p:sp>
      <p:pic>
        <p:nvPicPr>
          <p:cNvPr id="3" name="Picture 2" descr="Diagram&#10;&#10;Description automatically generated">
            <a:extLst>
              <a:ext uri="{FF2B5EF4-FFF2-40B4-BE49-F238E27FC236}">
                <a16:creationId xmlns:a16="http://schemas.microsoft.com/office/drawing/2014/main" id="{EB6FFCD9-484A-04AA-53E2-1CD31E949C08}"/>
              </a:ext>
            </a:extLst>
          </p:cNvPr>
          <p:cNvPicPr>
            <a:picLocks noChangeAspect="1"/>
          </p:cNvPicPr>
          <p:nvPr/>
        </p:nvPicPr>
        <p:blipFill>
          <a:blip r:embed="rId3"/>
          <a:stretch>
            <a:fillRect/>
          </a:stretch>
        </p:blipFill>
        <p:spPr>
          <a:xfrm>
            <a:off x="984394" y="1575303"/>
            <a:ext cx="10015565" cy="4206372"/>
          </a:xfrm>
          <a:prstGeom prst="rect">
            <a:avLst/>
          </a:prstGeom>
        </p:spPr>
      </p:pic>
    </p:spTree>
    <p:extLst>
      <p:ext uri="{BB962C8B-B14F-4D97-AF65-F5344CB8AC3E}">
        <p14:creationId xmlns:p14="http://schemas.microsoft.com/office/powerpoint/2010/main" val="237631845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Η προσέγγιση μεικτών πηγών χρηματοδότησης για τους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999292"/>
            <a:ext cx="10496407" cy="108952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Η οικοδόμηση μιας γόνιμης και επωφελούς σχέσης μεταξύ των ΜΚΟ και των δωρητών εξαρτάται σε μεγάλο βαθμό από την προσπάθεια του καθενός να κατανοήσει τους σκοπούς και τους στόχους του άλλου.</a:t>
            </a:r>
          </a:p>
        </p:txBody>
      </p:sp>
    </p:spTree>
    <p:extLst>
      <p:ext uri="{BB962C8B-B14F-4D97-AF65-F5344CB8AC3E}">
        <p14:creationId xmlns:p14="http://schemas.microsoft.com/office/powerpoint/2010/main" val="28044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02FE9F6-0DD4-26A1-4D4F-E7CA99744511}"/>
              </a:ext>
            </a:extLst>
          </p:cNvPr>
          <p:cNvPicPr>
            <a:picLocks noChangeAspect="1"/>
          </p:cNvPicPr>
          <p:nvPr/>
        </p:nvPicPr>
        <p:blipFill>
          <a:blip r:embed="rId3"/>
          <a:stretch>
            <a:fillRect/>
          </a:stretch>
        </p:blipFill>
        <p:spPr>
          <a:xfrm>
            <a:off x="1640264" y="1395167"/>
            <a:ext cx="8314441" cy="4515439"/>
          </a:xfrm>
          <a:prstGeom prst="rect">
            <a:avLst/>
          </a:pr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Η προσέγγιση μεικτών πηγών χρηματοδότησης για τους ΜΚΟ</a:t>
            </a:r>
            <a:endParaRPr lang="en-GB" dirty="0"/>
          </a:p>
          <a:p>
            <a:endParaRPr lang="en-GB" dirty="0"/>
          </a:p>
        </p:txBody>
      </p:sp>
    </p:spTree>
    <p:extLst>
      <p:ext uri="{BB962C8B-B14F-4D97-AF65-F5344CB8AC3E}">
        <p14:creationId xmlns:p14="http://schemas.microsoft.com/office/powerpoint/2010/main" val="30758220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Η προσέγγιση μεικτών πηγών χρηματοδότησης για τους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895740"/>
            <a:ext cx="10496407" cy="3929281"/>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lang="el-GR" sz="2400" b="1" noProof="0" dirty="0">
                <a:solidFill>
                  <a:schemeClr val="accent2"/>
                </a:solidFill>
                <a:latin typeface="Calibri" panose="020F0502020204030204"/>
              </a:rPr>
              <a:t>Προσέγγιση με επίκεντρο τους ΜΚΟ</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l-GR" sz="2400" dirty="0">
                <a:solidFill>
                  <a:srgbClr val="000000"/>
                </a:solidFill>
              </a:rPr>
              <a:t>Είναι σημαντικό να γίνει κατανοητό ότι οι ΜΚΟ πρέπει να βοηθούν τους δωρητές να κατανοούν τις προκλήσεις που αντιμετωπίζουν στη συγκέντρωση κεφαλαίων και ότι επιδιώκουν χρηματοδότηση που καλύπτει συγκεκριμένες τους ανάγκες.  </a:t>
            </a:r>
          </a:p>
          <a:p>
            <a:pPr lvl="0">
              <a:lnSpc>
                <a:spcPct val="90000"/>
              </a:lnSpc>
              <a:spcBef>
                <a:spcPts val="1000"/>
              </a:spcBef>
              <a:buClr>
                <a:srgbClr val="0D9390"/>
              </a:buClr>
              <a:defRPr/>
            </a:pPr>
            <a:endParaRPr lang="el-GR" sz="2400" dirty="0">
              <a:solidFill>
                <a:srgbClr val="000000"/>
              </a:solidFill>
            </a:endParaRPr>
          </a:p>
          <a:p>
            <a:pPr marL="457200" lvl="0" indent="-457200">
              <a:lnSpc>
                <a:spcPct val="90000"/>
              </a:lnSpc>
              <a:spcBef>
                <a:spcPts val="1000"/>
              </a:spcBef>
              <a:buClr>
                <a:srgbClr val="0D9390"/>
              </a:buClr>
              <a:buFont typeface="Arial" panose="020B0604020202020204" pitchFamily="34" charset="0"/>
              <a:buChar char="•"/>
              <a:defRPr/>
            </a:pPr>
            <a:r>
              <a:rPr lang="el-GR" sz="2400" dirty="0">
                <a:solidFill>
                  <a:srgbClr val="000000"/>
                </a:solidFill>
              </a:rPr>
              <a:t>Οι ΜΚΟ θα πρέπει να στοχεύουν πέρα από τις προτεραιότητες και τους σκοπούς χρηματοδότησης των δωρητών και να οικοδομούν ευρείες συνεργασίες με αυτούς.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64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Η προσέγγιση μεικτών πηγών χρηματοδότησης για τους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47795" y="1885527"/>
            <a:ext cx="10496407" cy="2803844"/>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lang="el-GR" sz="2400" b="1" dirty="0">
                <a:solidFill>
                  <a:schemeClr val="accent2"/>
                </a:solidFill>
                <a:latin typeface="Calibri" panose="020F0502020204030204"/>
              </a:rPr>
              <a:t>Προσέγγιση με επίκεντρο τον δωρητή</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l-GR" sz="2400" dirty="0">
                <a:solidFill>
                  <a:srgbClr val="000000"/>
                </a:solidFill>
              </a:rPr>
              <a:t>Από την άλλη πλευρά, οι ΜΚΟ που ζητούν χρηματοδότηση από δωρητές, πρέπει να αποσαφηνίζουν και να ευθυγραμμίζουν/συνδέουν τις ανάγκες τους με τις προτεραιότητες και τα θέματα των τελευταίων και όχι να αποστέλλουν ένα γενικό αίτημα χρηματοδότησης που είναι το ίδιο για κάθε δωρητή. </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19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Η προσέγγιση μεικτών πηγών χρηματοδότησης για τους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999434"/>
            <a:ext cx="10496407" cy="2675604"/>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Η διαδικασία αναζήτησης χρηματοδότησης από δωρητές είναι αμφίδρομη. Οι ΜΚΟ πρέπει να σημειώνουν ότι οι δωρητές καλούνται να συγκεντρώσουν κεφάλαια από ατομικές, εταιρικές ή δημόσιες πηγές. </a:t>
            </a:r>
          </a:p>
          <a:p>
            <a:pPr marL="457200" lvl="0" indent="-457200">
              <a:lnSpc>
                <a:spcPct val="90000"/>
              </a:lnSpc>
              <a:spcBef>
                <a:spcPts val="1000"/>
              </a:spcBef>
              <a:buClr>
                <a:srgbClr val="0D9390"/>
              </a:buClr>
              <a:buBlip>
                <a:blip r:embed="rId3"/>
              </a:buBlip>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Αυτό σημαίνει ότι οι δωρητές είναι υπόλογοι απέναντι στις πηγές αυτές - οποιαδήποτε κεφάλαια εκταμιεύονται στους ΜΚΟ από αυτούς θα πρέπει να αναφέρονται και να δικαιολογούνται. </a:t>
            </a:r>
          </a:p>
        </p:txBody>
      </p:sp>
    </p:spTree>
    <p:extLst>
      <p:ext uri="{BB962C8B-B14F-4D97-AF65-F5344CB8AC3E}">
        <p14:creationId xmlns:p14="http://schemas.microsoft.com/office/powerpoint/2010/main" val="347986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B0B393B-11E8-278B-6800-4349F976E9FD}"/>
              </a:ext>
            </a:extLst>
          </p:cNvPr>
          <p:cNvPicPr>
            <a:picLocks noChangeAspect="1"/>
          </p:cNvPicPr>
          <p:nvPr/>
        </p:nvPicPr>
        <p:blipFill>
          <a:blip r:embed="rId3"/>
          <a:stretch>
            <a:fillRect/>
          </a:stretch>
        </p:blipFill>
        <p:spPr>
          <a:xfrm>
            <a:off x="2231995" y="1279071"/>
            <a:ext cx="8776183" cy="4649195"/>
          </a:xfrm>
          <a:prstGeom prst="rect">
            <a:avLst/>
          </a:pr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Η προσέγγιση μεικτών πηγών χρηματοδότησης για τους ΜΚΟ</a:t>
            </a:r>
            <a:endParaRPr lang="en-GB" dirty="0"/>
          </a:p>
          <a:p>
            <a:endParaRPr lang="en-GB" dirty="0"/>
          </a:p>
        </p:txBody>
      </p:sp>
    </p:spTree>
    <p:extLst>
      <p:ext uri="{BB962C8B-B14F-4D97-AF65-F5344CB8AC3E}">
        <p14:creationId xmlns:p14="http://schemas.microsoft.com/office/powerpoint/2010/main" val="2667861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5257"/>
            <a:ext cx="10595237" cy="3995028"/>
          </a:xfrm>
        </p:spPr>
        <p:txBody>
          <a:bodyPr/>
          <a:lstStyle/>
          <a:p>
            <a:pPr marL="360000" indent="-342900">
              <a:buBlip>
                <a:blip r:embed="rId2"/>
              </a:buBlip>
            </a:pPr>
            <a:r>
              <a:rPr lang="el-GR" sz="2300" dirty="0"/>
              <a:t>Ένα οικονομικό σχέδιο είναι ένα στιγμιότυπο της επικρατούσας οικονομικής κατάστασης της επιχείρησής σας. Η προβολή των οικονομικών της επιχείρησής σας στο μέλλον μπορεί να ενημερώσει τους μακροπρόθεσμους και βραχυπρόθεσμους οικονομικούς σας στόχους και να σας δώσει ένα σημείο εκκίνησης για την ανάπτυξη της επιχειρηματικής σας στρατηγικής. </a:t>
            </a:r>
          </a:p>
          <a:p>
            <a:pPr marL="360000" indent="-342900">
              <a:buBlip>
                <a:blip r:embed="rId2"/>
              </a:buBlip>
            </a:pPr>
            <a:endParaRPr lang="el-GR" sz="2300" dirty="0"/>
          </a:p>
          <a:p>
            <a:pPr marL="360000" indent="-342900">
              <a:buBlip>
                <a:blip r:embed="rId2"/>
              </a:buBlip>
            </a:pPr>
            <a:r>
              <a:rPr lang="el-GR" sz="2300" dirty="0"/>
              <a:t>Ένα οικονομικό σχέδιο μπορεί να σας βοηθήσει ως επιχειρηματία, να θέσετε ρεαλιστικές</a:t>
            </a:r>
            <a:r>
              <a:rPr lang="el-CY" sz="2300" dirty="0"/>
              <a:t> π</a:t>
            </a:r>
            <a:r>
              <a:rPr lang="el-CY" sz="2300" dirty="0" err="1"/>
              <a:t>ροσδ</a:t>
            </a:r>
            <a:r>
              <a:rPr lang="el-GR" sz="2300" dirty="0" err="1"/>
              <a:t>οκίες</a:t>
            </a:r>
            <a:r>
              <a:rPr lang="el-GR" sz="2300" dirty="0"/>
              <a:t> </a:t>
            </a:r>
            <a:r>
              <a:rPr lang="el-CY" sz="2300" dirty="0"/>
              <a:t>σε σχέση με την επ</a:t>
            </a:r>
            <a:r>
              <a:rPr lang="el-CY" sz="2300" dirty="0" err="1"/>
              <a:t>ιτυχί</a:t>
            </a:r>
            <a:r>
              <a:rPr lang="el-CY" sz="2300" dirty="0"/>
              <a:t>α της επιχείρησής σας. Με </a:t>
            </a:r>
            <a:r>
              <a:rPr lang="el-CY" sz="2300" dirty="0" err="1"/>
              <a:t>έν</a:t>
            </a:r>
            <a:r>
              <a:rPr lang="el-CY" sz="2300" dirty="0"/>
              <a:t>α οικονομικό σχέδιο, είναι λιγότερο πιθανό να βρεθείτε εξ απροόπτου μπροστά σε μια κρίση ή απίθανη ανάπτυξη αλλά μάλλον προετοιμασμένος να αντιμετωπίσετε και τις δύο περιπτώσεις, επειδή απλά γνωρίζετε απ’ έξω τα οικονομικά της επιχείρησής σας.   </a:t>
            </a:r>
            <a:endParaRPr lang="en-US" sz="23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Γιατί είναι σημαντικό ένα οικονομικό σχέδιο</a:t>
            </a:r>
            <a:r>
              <a:rPr lang="en-US" dirty="0"/>
              <a:t>;</a:t>
            </a:r>
          </a:p>
        </p:txBody>
      </p:sp>
    </p:spTree>
    <p:extLst>
      <p:ext uri="{BB962C8B-B14F-4D97-AF65-F5344CB8AC3E}">
        <p14:creationId xmlns:p14="http://schemas.microsoft.com/office/powerpoint/2010/main" val="346823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Η προσέγγιση μεικτών πηγών χρηματοδότησης για τους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2034246"/>
            <a:ext cx="10496407" cy="2010807"/>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lang="el-GR" sz="2400" b="1" dirty="0">
                <a:solidFill>
                  <a:schemeClr val="accent2"/>
                </a:solidFill>
                <a:latin typeface="Calibri" panose="020F0502020204030204"/>
              </a:rPr>
              <a:t>Μακροπρόθεσμη οικονομική βιωσιμότητα</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endParaRPr kumimoji="0" lang="el-GR"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lvl="0" indent="-342900">
              <a:lnSpc>
                <a:spcPct val="90000"/>
              </a:lnSpc>
              <a:spcBef>
                <a:spcPts val="1000"/>
              </a:spcBef>
              <a:buClr>
                <a:srgbClr val="0D9390"/>
              </a:buClr>
              <a:buFont typeface="Arial" panose="020B0604020202020204" pitchFamily="34" charset="0"/>
              <a:buChar char="•"/>
              <a:defRPr/>
            </a:pPr>
            <a:r>
              <a:rPr lang="el-GR" sz="2400" dirty="0">
                <a:solidFill>
                  <a:srgbClr val="000000"/>
                </a:solidFill>
              </a:rPr>
              <a:t>Ανάλογα με το νομικό πλαίσιο για τους ΜΚΟ σε κάθε χώρα, ένας ΜΚΟ μπορεί επίσης να αναζητήσει επενδυτικές ευκαιρίες που θα του επιτρέψουν να δημιουργήσει επιπρόσθετο εισόδημα.</a:t>
            </a:r>
            <a:endParaRPr kumimoji="0" lang="en-GB" sz="2400" i="0" u="none" strike="noStrike" kern="1200" cap="none" spc="0" normalizeH="0" baseline="0" noProof="0" dirty="0">
              <a:ln>
                <a:noFill/>
              </a:ln>
              <a:solidFill>
                <a:srgbClr val="000000"/>
              </a:solidFill>
              <a:effectLst/>
              <a:uLnTx/>
              <a:uFillTx/>
              <a:latin typeface="Calibri" panose="020F0502020204030204"/>
            </a:endParaRPr>
          </a:p>
        </p:txBody>
      </p:sp>
    </p:spTree>
    <p:extLst>
      <p:ext uri="{BB962C8B-B14F-4D97-AF65-F5344CB8AC3E}">
        <p14:creationId xmlns:p14="http://schemas.microsoft.com/office/powerpoint/2010/main" val="34424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E884140-E725-7959-DAAC-12EF819C1A83}"/>
              </a:ext>
            </a:extLst>
          </p:cNvPr>
          <p:cNvPicPr>
            <a:picLocks noChangeAspect="1"/>
          </p:cNvPicPr>
          <p:nvPr/>
        </p:nvPicPr>
        <p:blipFill>
          <a:blip r:embed="rId3"/>
          <a:stretch>
            <a:fillRect/>
          </a:stretch>
        </p:blipFill>
        <p:spPr>
          <a:xfrm>
            <a:off x="1044042" y="1594528"/>
            <a:ext cx="10595238" cy="4371334"/>
          </a:xfrm>
          <a:prstGeom prst="rect">
            <a:avLst/>
          </a:pr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Η προσέγγιση μεικτών πηγών χρηματοδότησης για τους ΜΚΟ</a:t>
            </a:r>
            <a:endParaRPr lang="en-GB" dirty="0"/>
          </a:p>
          <a:p>
            <a:endParaRPr lang="en-GB" dirty="0"/>
          </a:p>
        </p:txBody>
      </p:sp>
    </p:spTree>
    <p:extLst>
      <p:ext uri="{BB962C8B-B14F-4D97-AF65-F5344CB8AC3E}">
        <p14:creationId xmlns:p14="http://schemas.microsoft.com/office/powerpoint/2010/main" val="285746996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«Να παραμείνετε ένας μαθητής εφ’ όρου ζωής. Να μην χάσετε την περιέργεια για μάθηση»</a:t>
            </a:r>
            <a:endParaRPr lang="en-US" dirty="0"/>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Indra Nooyi</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Classroom of students raising their hands in front of a teache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068" r="1206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9507"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4516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Τι είναι τα επιχειρηματικά κεφάλαια συμμετοχών</a:t>
            </a:r>
            <a:r>
              <a:rPr lang="en-US" dirty="0"/>
              <a:t>;</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672800"/>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Τα επιχειρηματικά κεφάλαια συμμετοχών (V</a:t>
            </a:r>
            <a:r>
              <a:rPr lang="en-US" sz="2400" dirty="0" err="1">
                <a:solidFill>
                  <a:srgbClr val="000000"/>
                </a:solidFill>
              </a:rPr>
              <a:t>enture</a:t>
            </a:r>
            <a:r>
              <a:rPr lang="en-US" sz="2400" dirty="0">
                <a:solidFill>
                  <a:srgbClr val="000000"/>
                </a:solidFill>
              </a:rPr>
              <a:t> </a:t>
            </a:r>
            <a:r>
              <a:rPr lang="el-GR" sz="2400" dirty="0">
                <a:solidFill>
                  <a:srgbClr val="000000"/>
                </a:solidFill>
              </a:rPr>
              <a:t>C</a:t>
            </a:r>
            <a:r>
              <a:rPr lang="en-US" sz="2400" dirty="0" err="1">
                <a:solidFill>
                  <a:srgbClr val="000000"/>
                </a:solidFill>
              </a:rPr>
              <a:t>apital</a:t>
            </a:r>
            <a:r>
              <a:rPr lang="en-US" sz="2400" dirty="0">
                <a:solidFill>
                  <a:srgbClr val="000000"/>
                </a:solidFill>
              </a:rPr>
              <a:t>/VC</a:t>
            </a:r>
            <a:r>
              <a:rPr lang="el-GR" sz="2400" dirty="0">
                <a:solidFill>
                  <a:srgbClr val="000000"/>
                </a:solidFill>
              </a:rPr>
              <a:t>) είναι μια μορφή ιδιωτικών κεφαλαίων και ένα είδος χρηματοδότησης που παρέχουν οι επενδυτές σε νεοσύστατες εταιρείες και μικρές επιχειρήσεις που πιστεύεται ότι έχουν προοπτικές</a:t>
            </a:r>
            <a:r>
              <a:rPr lang="en-US" sz="2400" dirty="0">
                <a:solidFill>
                  <a:srgbClr val="000000"/>
                </a:solidFill>
              </a:rPr>
              <a:t> </a:t>
            </a:r>
            <a:r>
              <a:rPr lang="el-GR" sz="2400" dirty="0">
                <a:solidFill>
                  <a:srgbClr val="000000"/>
                </a:solidFill>
              </a:rPr>
              <a:t>μακροπρόθεσμης ανάπτυξης. </a:t>
            </a:r>
          </a:p>
          <a:p>
            <a:pPr marL="457200" lvl="0" indent="-457200">
              <a:lnSpc>
                <a:spcPct val="90000"/>
              </a:lnSpc>
              <a:spcBef>
                <a:spcPts val="1000"/>
              </a:spcBef>
              <a:buClr>
                <a:srgbClr val="0D9390"/>
              </a:buClr>
              <a:buBlip>
                <a:blip r:embed="rId3"/>
              </a:buBlip>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Τα επιχειρηματικά κεφάλαια συμμετοχών προέρχονται γενικά από επενδυτές με μεγάλα κεφάλαια, επενδυτικές τράπεζες και οποιαδήποτε άλλα χρηματοπιστωτικά ιδρύματα. Ωστόσο, δεν λαμβάνουν πάντα χρηματική μορφή- μπορεί επίσης να παρέχονται υπό τη μορφή παροχής υπηρεσιών τεχνικής ή διοικητικής εμπειρογνωμοσύνης.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00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Τι είναι τα κεφάλαια επιχειρηματικών συμμετοχών</a:t>
            </a:r>
            <a:r>
              <a:rPr lang="en-US" dirty="0"/>
              <a:t>;</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803844"/>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Τα κεφάλαια επιχειρηματικών συμμετοχών χορηγούνται συνήθως σε μικρές εταιρείες που παρουσιάζουν εξαιρετικές δυνατότητες ανάπτυξης ή σε εταιρείες που έχουν αναπτυχθεί γρήγορα και φαίνεται ότι είναι έτοιμες να συνεχίσουν να επεκτείνονται.</a:t>
            </a:r>
          </a:p>
          <a:p>
            <a:pPr marR="0" lvl="0" algn="l" defTabSz="914400" rtl="0" eaLnBrk="1" fontAlgn="auto" latinLnBrk="0" hangingPunct="1">
              <a:lnSpc>
                <a:spcPct val="90000"/>
              </a:lnSpc>
              <a:spcBef>
                <a:spcPts val="1000"/>
              </a:spcBef>
              <a:spcAft>
                <a:spcPts val="0"/>
              </a:spcAft>
              <a:buClr>
                <a:srgbClr val="0D9390"/>
              </a:buClr>
              <a:buSzTx/>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lang="en-GB" sz="2400" b="1" dirty="0">
                <a:solidFill>
                  <a:prstClr val="black"/>
                </a:solidFill>
                <a:latin typeface="Calibri" panose="020F0502020204030204"/>
              </a:rPr>
              <a:t>M</a:t>
            </a:r>
            <a:r>
              <a:rPr lang="el-GR" sz="2400" b="1" dirty="0" err="1">
                <a:solidFill>
                  <a:prstClr val="black"/>
                </a:solidFill>
                <a:latin typeface="Calibri" panose="020F0502020204030204"/>
              </a:rPr>
              <a:t>ελέτη</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https://www.investopedia.com/terms/v/venturecapital.asp</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540566"/>
            <a:ext cx="10595237" cy="822268"/>
          </a:xfrm>
        </p:spPr>
        <p:txBody>
          <a:bodyPr/>
          <a:lstStyle/>
          <a:p>
            <a:r>
              <a:rPr lang="el-GR" dirty="0"/>
              <a:t>Τι είναι τα κεφάλαια επιχειρηματικών συμμετοχών</a:t>
            </a:r>
            <a:r>
              <a:rPr lang="en-US" dirty="0"/>
              <a:t>;</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2" y="1285183"/>
            <a:ext cx="10496407" cy="4594078"/>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Αν και υπάρχει ρίσκο στη διάθεση κεφαλαίων από τους επενδυτές, η δυνατότητα απόδοσης άνω του μέσου όρου είναι μια ελκυστική ανταμοιβή. </a:t>
            </a:r>
          </a:p>
          <a:p>
            <a:pPr lvl="0">
              <a:lnSpc>
                <a:spcPct val="90000"/>
              </a:lnSpc>
              <a:spcBef>
                <a:spcPts val="1000"/>
              </a:spcBef>
              <a:buClr>
                <a:srgbClr val="0D9390"/>
              </a:buClr>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Για νέες εταιρείες ή εγχειρήματα που μετρούν λίγα χρόνια δραστηριοποίησης (κάτω των δύο ετών), τα κεφάλαια επιχειρηματικών συμμετοχών γίνονται όλο και περισσότερο δημοφιλή - ακόμη και απαραίτητα - ως πηγή άντλησης κεφαλαίων, ιδίως εάν οι εταιρείες δεν έχουν πρόσβαση στις κεφαλαιαγορές, σε τραπεζικά δάνεια ή σε άλλα χρεωστικά μέσα. </a:t>
            </a:r>
          </a:p>
          <a:p>
            <a:pPr marL="457200" lvl="0" indent="-457200">
              <a:lnSpc>
                <a:spcPct val="90000"/>
              </a:lnSpc>
              <a:spcBef>
                <a:spcPts val="1000"/>
              </a:spcBef>
              <a:buClr>
                <a:srgbClr val="0D9390"/>
              </a:buClr>
              <a:buBlip>
                <a:blip r:embed="rId3"/>
              </a:buBlip>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Το κύριο μειονέκτημα με τα κεφάλαια επιχειρηματικών συμμετοχών είναι ότι οι επενδυτές συνήθως αποκτούν μετοχικό κεφάλαιο στην εταιρεία και, ως εκ τούτου, έχουν λόγο στη λήψη αποφάσεων. </a:t>
            </a:r>
          </a:p>
        </p:txBody>
      </p:sp>
    </p:spTree>
    <p:extLst>
      <p:ext uri="{BB962C8B-B14F-4D97-AF65-F5344CB8AC3E}">
        <p14:creationId xmlns:p14="http://schemas.microsoft.com/office/powerpoint/2010/main" val="329014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Τι είναι τα κεφάλαια επιχειρηματικών συμμετοχών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212161"/>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Η χρηματοδότηση μέσω κεφαλαίων επιχειρηματικών συμμετοχών παρέχεται σε εταιρείες και επιχειρηματίες. Αυτά μπορεί να παρέχονται κατά τη διάρκεια διαφορετικών σταδίων στην εξέλιξη μιας επιχείρησης, αν και συχνότερα χρηματοδοτούνται σε πρώιμα και αρχικά στάδια. </a:t>
            </a:r>
          </a:p>
          <a:p>
            <a:pPr marL="457200" lvl="0" indent="-457200">
              <a:lnSpc>
                <a:spcPct val="90000"/>
              </a:lnSpc>
              <a:spcBef>
                <a:spcPts val="1000"/>
              </a:spcBef>
              <a:buClr>
                <a:srgbClr val="0D9390"/>
              </a:buClr>
              <a:buBlip>
                <a:blip r:embed="rId3"/>
              </a:buBlip>
              <a:defRPr/>
            </a:pPr>
            <a:r>
              <a:rPr lang="el-GR" sz="2400" dirty="0">
                <a:solidFill>
                  <a:srgbClr val="000000"/>
                </a:solidFill>
              </a:rPr>
              <a:t>Τα ταμεία επιχειρηματικών κεφαλαίων διαχειρίζονται κοινοπρακτικά επενδυτικά μέσα σε περιπτώσεις όπου οι νεοφυείς επιχειρήσεις παρουσιάζουν ευκαιρίες υψηλής ανάπτυξης ή και άλλες που βρίσκονται στα αρχικά στάδια της δραστηριοποίησής τους, ενώ είναι συνήθως ανοικτά μόνο σε διαπιστευμένους επενδυτές.</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2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Τι είναι τα κεφάλαια επιχειρηματικών συμμετοχών</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421928"/>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Τα κεφάλαια επιχειρηματικών συμμετοχών έχουν εξελιχθεί από μια εξειδικευμένη δραστηριότητα στο τέλος του Δευτέρου Παγκοσμίου Πολέμου σε μια εξελιγμένη βιομηχανία, εμπλέκοντας πολλούς παράγοντες που διαδραματίζουν σημαντικό ρόλο στην προώθηση της καινοτομίας. </a:t>
            </a:r>
          </a:p>
        </p:txBody>
      </p:sp>
    </p:spTree>
    <p:extLst>
      <p:ext uri="{BB962C8B-B14F-4D97-AF65-F5344CB8AC3E}">
        <p14:creationId xmlns:p14="http://schemas.microsoft.com/office/powerpoint/2010/main" val="80532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Κατανοώντας τα κεφάλαια επιχειρηματικών συμμετοχών</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47795" y="1936295"/>
            <a:ext cx="10496407" cy="2086725"/>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Σε μια συμφωνία κεφαλαίων επιχειρηματικών συμμετοχών, μια εταιρεία δημιουργεί μεγάλα μετοχικά κεφάλαια τα οποία πωλεί σε λίγους επενδυτές μέσω ανεξάρτητων ετερόρρυθμων εταιρειών που ιδρύονται από εταιρείες που δραστηριοποιούνται στον τομέα των κεφαλαίων επιχειρηματικών συμμετοχών. Μερικές φορές οι εν λόγω συμπράξεις αποτελούνται από μια ομάδα πολλών παρόμοιων επιχειρήσεων.</a:t>
            </a:r>
          </a:p>
        </p:txBody>
      </p:sp>
    </p:spTree>
    <p:extLst>
      <p:ext uri="{BB962C8B-B14F-4D97-AF65-F5344CB8AC3E}">
        <p14:creationId xmlns:p14="http://schemas.microsoft.com/office/powerpoint/2010/main" val="377820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888794" cy="822268"/>
          </a:xfrm>
        </p:spPr>
        <p:txBody>
          <a:bodyPr/>
          <a:lstStyle/>
          <a:p>
            <a:r>
              <a:rPr lang="el-GR" dirty="0"/>
              <a:t>Κατανοώντας τα κεφάλαια επιχειρηματικών συμμετοχών </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751522"/>
          </a:xfrm>
          <a:prstGeom prst="rect">
            <a:avLst/>
          </a:prstGeom>
          <a:noFill/>
        </p:spPr>
        <p:txBody>
          <a:bodyPr wrap="square" rtlCol="0">
            <a:spAutoFit/>
          </a:bodyPr>
          <a:lstStyle/>
          <a:p>
            <a:pPr marL="457200" lvl="0" indent="-457200">
              <a:lnSpc>
                <a:spcPct val="90000"/>
              </a:lnSpc>
              <a:spcBef>
                <a:spcPts val="1000"/>
              </a:spcBef>
              <a:buClr>
                <a:srgbClr val="0D9390"/>
              </a:buClr>
              <a:buBlip>
                <a:blip r:embed="rId4"/>
              </a:buBlip>
              <a:defRPr/>
            </a:pPr>
            <a:r>
              <a:rPr lang="el-GR" sz="2400" dirty="0">
                <a:solidFill>
                  <a:srgbClr val="000000"/>
                </a:solidFill>
              </a:rPr>
              <a:t>Ωστόσο, μια σημαντική διαφορά μεταξύ των κεφαλαίων επιχειρηματικών συμμετοχών και άλλων συμφωνιών ιδιωτικών κεφαλαίων είναι ότι τα πρώτα τείνουν να επικεντρώνονται σε εταιρείες που έχουν ιδρυθεί πρόσφατα και που αναζητούν σημαντικά κεφάλαια για τα πρώτα τους επιχειρηματικά βήματα, ενώ τα ιδιωτικά κεφάλαια τείνουν να χρηματοδοτούνται σε μεγαλύτερες, πιο εδραιωμένες εταιρείες που αναζητούν ίδια κεφάλαια (καθαρή θέση/ </a:t>
            </a:r>
            <a:r>
              <a:rPr lang="en-US" sz="2400" dirty="0">
                <a:solidFill>
                  <a:srgbClr val="000000"/>
                </a:solidFill>
              </a:rPr>
              <a:t>equity infusion</a:t>
            </a:r>
            <a:r>
              <a:rPr lang="el-GR" sz="2400" dirty="0">
                <a:solidFill>
                  <a:srgbClr val="000000"/>
                </a:solidFill>
              </a:rPr>
              <a:t>) ή σε ιδιοκτήτες </a:t>
            </a:r>
            <a:r>
              <a:rPr lang="el-CY" sz="2400" dirty="0">
                <a:solidFill>
                  <a:srgbClr val="000000"/>
                </a:solidFill>
              </a:rPr>
              <a:t>επ</a:t>
            </a:r>
            <a:r>
              <a:rPr lang="el-CY" sz="2400" dirty="0" err="1">
                <a:solidFill>
                  <a:srgbClr val="000000"/>
                </a:solidFill>
              </a:rPr>
              <a:t>ιχειρήσεων</a:t>
            </a:r>
            <a:r>
              <a:rPr lang="el-CY" sz="2400" dirty="0">
                <a:solidFill>
                  <a:srgbClr val="000000"/>
                </a:solidFill>
              </a:rPr>
              <a:t> </a:t>
            </a:r>
            <a:r>
              <a:rPr lang="el-GR" sz="2400" dirty="0">
                <a:solidFill>
                  <a:srgbClr val="000000"/>
                </a:solidFill>
              </a:rPr>
              <a:t>που θέλουν να μεταβιβάσουν κάποια από τα ποσοστά</a:t>
            </a:r>
            <a:r>
              <a:rPr lang="el-CY" sz="2400" dirty="0">
                <a:solidFill>
                  <a:srgbClr val="000000"/>
                </a:solidFill>
              </a:rPr>
              <a:t> της</a:t>
            </a:r>
            <a:r>
              <a:rPr lang="el-GR" sz="2400" dirty="0">
                <a:solidFill>
                  <a:srgbClr val="000000"/>
                </a:solidFill>
              </a:rPr>
              <a:t> ιδιοκτησίας τους.</a:t>
            </a:r>
          </a:p>
        </p:txBody>
      </p:sp>
    </p:spTree>
    <p:extLst>
      <p:ext uri="{BB962C8B-B14F-4D97-AF65-F5344CB8AC3E}">
        <p14:creationId xmlns:p14="http://schemas.microsoft.com/office/powerpoint/2010/main" val="33817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l-GR" dirty="0"/>
              <a:t>Εκτός του ότι θα σας βοηθήσει να διαχειριστείτε καλύτερα την επιχείρησή σας, η κατάρτιση ενός αναλυτικού οικονομικού σχεδίου μπορεί να προσελκύσει το ενδιαφέρον των επενδυτών. Επίσης, καθιστά την επιχείρησή σας λιγότερο επιρρεπή σε κινδύνους και αποδεικνύει ότι έχετε στη διάθεσή σας ένα σταθερό σχέδιο και ένα ιστορικό επιδόσεων για την ανάπτυξη της επιχείρησής σας.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CY" dirty="0" err="1"/>
              <a:t>Γι</a:t>
            </a:r>
            <a:r>
              <a:rPr lang="el-CY" dirty="0"/>
              <a:t>ατί είναι σημαντικό ένα οικονομικό σχέδιο</a:t>
            </a:r>
            <a:r>
              <a:rPr lang="en-US" dirty="0"/>
              <a:t>;</a:t>
            </a:r>
          </a:p>
        </p:txBody>
      </p:sp>
    </p:spTree>
    <p:extLst>
      <p:ext uri="{BB962C8B-B14F-4D97-AF65-F5344CB8AC3E}">
        <p14:creationId xmlns:p14="http://schemas.microsoft.com/office/powerpoint/2010/main" val="33326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O</a:t>
            </a:r>
            <a:r>
              <a:rPr lang="el-GR" dirty="0"/>
              <a:t>ι επενδυτές «άγγελοι» (</a:t>
            </a:r>
            <a:r>
              <a:rPr lang="en-US" dirty="0"/>
              <a:t>angel investors)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400519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Στις μικρές επιχειρήσεις ή στις δυναμικά ανερχόμενες επιχειρήσεις σε αναδυόμενους κλάδους, τα κεφάλαια επιχειρηματικών συμμετοχών παρέχονται γενικά από άτομα υψηλής καθαρής αξίας (</a:t>
            </a:r>
            <a:r>
              <a:rPr lang="el-GR" sz="2400" dirty="0" err="1">
                <a:solidFill>
                  <a:srgbClr val="000000"/>
                </a:solidFill>
              </a:rPr>
              <a:t>HNWIs</a:t>
            </a:r>
            <a:r>
              <a:rPr lang="el-GR" sz="2400" dirty="0">
                <a:solidFill>
                  <a:srgbClr val="000000"/>
                </a:solidFill>
              </a:rPr>
              <a:t>) -που συχνά είναι επίσης γνωστοί ως επενδυτές «άγγελοι»- καθώς και από εταιρείες που δραστηριοποιούνται στον τομέα των κεφαλαίων επιχειρηματικών συμμετοχών. </a:t>
            </a:r>
          </a:p>
          <a:p>
            <a:pPr marL="457200" lvl="0" indent="-457200">
              <a:lnSpc>
                <a:spcPct val="90000"/>
              </a:lnSpc>
              <a:spcBef>
                <a:spcPts val="1000"/>
              </a:spcBef>
              <a:buClr>
                <a:srgbClr val="0D9390"/>
              </a:buClr>
              <a:buBlip>
                <a:blip r:embed="rId3"/>
              </a:buBlip>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Η </a:t>
            </a:r>
            <a:r>
              <a:rPr lang="el-GR" sz="2400" dirty="0" err="1">
                <a:solidFill>
                  <a:srgbClr val="000000"/>
                </a:solidFill>
              </a:rPr>
              <a:t>National</a:t>
            </a:r>
            <a:r>
              <a:rPr lang="el-GR" sz="2400" dirty="0">
                <a:solidFill>
                  <a:srgbClr val="000000"/>
                </a:solidFill>
              </a:rPr>
              <a:t> </a:t>
            </a:r>
            <a:r>
              <a:rPr lang="el-GR" sz="2400" dirty="0" err="1">
                <a:solidFill>
                  <a:srgbClr val="000000"/>
                </a:solidFill>
              </a:rPr>
              <a:t>Venture</a:t>
            </a:r>
            <a:r>
              <a:rPr lang="el-GR" sz="2400" dirty="0">
                <a:solidFill>
                  <a:srgbClr val="000000"/>
                </a:solidFill>
              </a:rPr>
              <a:t> Capital Association (NVCA) είναι ένας οργανισμός που αποτελείται από εκατοντάδες εταιρείες που δραστηριοποιούνται στον τομέα των κεφαλαίων επιχειρηματικών συμμετοχών και που προσφέρουν χρηματοδότηση σε καινοτόμες επιχειρήσεις.</a:t>
            </a:r>
          </a:p>
        </p:txBody>
      </p:sp>
    </p:spTree>
    <p:extLst>
      <p:ext uri="{BB962C8B-B14F-4D97-AF65-F5344CB8AC3E}">
        <p14:creationId xmlns:p14="http://schemas.microsoft.com/office/powerpoint/2010/main" val="362229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11289"/>
            <a:ext cx="10595237" cy="822268"/>
          </a:xfrm>
        </p:spPr>
        <p:txBody>
          <a:bodyPr/>
          <a:lstStyle/>
          <a:p>
            <a:r>
              <a:rPr lang="en-GB" dirty="0"/>
              <a:t>O</a:t>
            </a:r>
            <a:r>
              <a:rPr lang="el-GR" dirty="0"/>
              <a:t>ι επενδυτές «άγγελοι» (</a:t>
            </a:r>
            <a:r>
              <a:rPr lang="en-US" dirty="0"/>
              <a:t>angel investors)</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320234"/>
            <a:ext cx="10496407" cy="442787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300" dirty="0">
                <a:solidFill>
                  <a:srgbClr val="000000"/>
                </a:solidFill>
              </a:rPr>
              <a:t>Οι επενδυτές-άγγελοι είναι ιδιώτες που προέρχονται από διάφορα υπόβαθρα και που έχουν συγκεντρώσει τον πλούτο τους από διάφορες πηγές. </a:t>
            </a:r>
          </a:p>
          <a:p>
            <a:pPr lvl="0">
              <a:lnSpc>
                <a:spcPct val="90000"/>
              </a:lnSpc>
              <a:spcBef>
                <a:spcPts val="1000"/>
              </a:spcBef>
              <a:buClr>
                <a:srgbClr val="0D9390"/>
              </a:buClr>
              <a:defRPr/>
            </a:pPr>
            <a:endParaRPr lang="el-GR" sz="2300" dirty="0">
              <a:solidFill>
                <a:srgbClr val="000000"/>
              </a:solidFill>
            </a:endParaRPr>
          </a:p>
          <a:p>
            <a:pPr marL="457200" lvl="0" indent="-457200">
              <a:lnSpc>
                <a:spcPct val="90000"/>
              </a:lnSpc>
              <a:spcBef>
                <a:spcPts val="1000"/>
              </a:spcBef>
              <a:buClr>
                <a:srgbClr val="0D9390"/>
              </a:buClr>
              <a:buBlip>
                <a:blip r:embed="rId3"/>
              </a:buBlip>
              <a:defRPr/>
            </a:pPr>
            <a:r>
              <a:rPr lang="el-GR" sz="2300" dirty="0">
                <a:solidFill>
                  <a:srgbClr val="000000"/>
                </a:solidFill>
              </a:rPr>
              <a:t>Ωστόσο, τείνουν να είναι οι ίδιοι επιχειρηματίες ή στελέχη που συνταξιοδοτήθηκαν πρόσφατα από τις επιχειρηματικές αυτοκρατορίες που έχτισαν.</a:t>
            </a:r>
          </a:p>
          <a:p>
            <a:pPr marL="457200" lvl="0" indent="-457200">
              <a:lnSpc>
                <a:spcPct val="90000"/>
              </a:lnSpc>
              <a:spcBef>
                <a:spcPts val="1000"/>
              </a:spcBef>
              <a:buClr>
                <a:srgbClr val="0D9390"/>
              </a:buClr>
              <a:buBlip>
                <a:blip r:embed="rId3"/>
              </a:buBlip>
              <a:defRPr/>
            </a:pPr>
            <a:endParaRPr lang="el-GR" sz="2300" dirty="0">
              <a:solidFill>
                <a:srgbClr val="000000"/>
              </a:solidFill>
            </a:endParaRPr>
          </a:p>
          <a:p>
            <a:pPr marL="457200" lvl="0" indent="-457200">
              <a:lnSpc>
                <a:spcPct val="90000"/>
              </a:lnSpc>
              <a:spcBef>
                <a:spcPts val="1000"/>
              </a:spcBef>
              <a:buClr>
                <a:srgbClr val="0D9390"/>
              </a:buClr>
              <a:buBlip>
                <a:blip r:embed="rId3"/>
              </a:buBlip>
              <a:defRPr/>
            </a:pPr>
            <a:r>
              <a:rPr lang="el-GR" sz="2300" dirty="0">
                <a:solidFill>
                  <a:srgbClr val="000000"/>
                </a:solidFill>
              </a:rPr>
              <a:t>Οι αυτοδημιούργητοι επενδυτές που προμηθεύουν σε εταιρείες κεφάλαια επιχειρηματικών συμμετοχών παρουσιάζουν συνήθως κάποια κοινά χαρακτηριστικά. Η πλείστοι επιδιώκουν συνήθως να επενδύουν σε εταιρείες που διαθέτουν καλή διοίκηση, που έχουν ένα πλήρως ανεπτυγμένο επιχειρηματικό σχέδιο και που έχουν την προοπτική για σημαντική μελλοντική ανάπτυξη. </a:t>
            </a:r>
          </a:p>
        </p:txBody>
      </p:sp>
    </p:spTree>
    <p:extLst>
      <p:ext uri="{BB962C8B-B14F-4D97-AF65-F5344CB8AC3E}">
        <p14:creationId xmlns:p14="http://schemas.microsoft.com/office/powerpoint/2010/main" val="36125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O</a:t>
            </a:r>
            <a:r>
              <a:rPr lang="el-GR" dirty="0"/>
              <a:t>ι επενδυτές «άγγελοι» (</a:t>
            </a:r>
            <a:r>
              <a:rPr lang="en-US" dirty="0"/>
              <a:t>angel investors)</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672800"/>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Αυτοί οι επενδυτές είναι επίσης πιθανό να προσφέρουν χρηματοδότηση σε επιχειρήσεις που δραστηριοποιούνται στην ίδια ή σε παρόμοιες βιομηχανίες ή επιχειρηματικούς τομείς με τους οποίους είναι εξοικειωμένοι. Εάν δεν έχουν εργαστεί σε έναν συγκεκριμένο τομέα, μπορεί εντούτοις να έχουν λάβει ακαδημαϊκή εκπαίδευση σε αυτόν. </a:t>
            </a:r>
          </a:p>
          <a:p>
            <a:pPr marL="457200" lvl="0" indent="-457200">
              <a:lnSpc>
                <a:spcPct val="90000"/>
              </a:lnSpc>
              <a:spcBef>
                <a:spcPts val="1000"/>
              </a:spcBef>
              <a:buClr>
                <a:srgbClr val="0D9390"/>
              </a:buClr>
              <a:buBlip>
                <a:blip r:embed="rId3"/>
              </a:buBlip>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Ένα άλλο σύνηθες φαινόμενο μεταξύ των επενδυτών «αγγέλων» είναι η </a:t>
            </a:r>
            <a:r>
              <a:rPr lang="el-GR" sz="2400" dirty="0" err="1">
                <a:solidFill>
                  <a:srgbClr val="000000"/>
                </a:solidFill>
              </a:rPr>
              <a:t>συνεπένδυση</a:t>
            </a:r>
            <a:r>
              <a:rPr lang="el-GR" sz="2400" dirty="0">
                <a:solidFill>
                  <a:srgbClr val="000000"/>
                </a:solidFill>
              </a:rPr>
              <a:t>, κατά την οποία ένας επενδυτής «άγγελος» χρηματοδοτεί μια επιχείρηση από κοινού με έναν έμπιστο φίλο ή συνεργάτη του, ο οποίος τυγχάνει να είναι και ο ίδιος επενδυτής «άγγελος».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1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98556"/>
            <a:ext cx="10595237" cy="822268"/>
          </a:xfrm>
        </p:spPr>
        <p:txBody>
          <a:bodyPr/>
          <a:lstStyle/>
          <a:p>
            <a:r>
              <a:rPr lang="el-GR" dirty="0"/>
              <a:t>Η διαδικασία της παροχής κεφαλαίων επιχειρηματικών συμμετοχών</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09321" y="1646743"/>
            <a:ext cx="10496407" cy="3801041"/>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Το πρώτο βήμα για κάθε επιχείρηση που αναζητά κεφάλαια επιχειρηματικών συμμετοχών είναι η υποβολή ενός επιχειρηματικού σχεδίου, είτε σε μια εταιρεία που δραστηριοποιείται στον τομέα είτε σε έναν επενδυτή «άγγελο». </a:t>
            </a:r>
          </a:p>
          <a:p>
            <a:pPr marL="457200" lvl="0" indent="-457200">
              <a:lnSpc>
                <a:spcPct val="90000"/>
              </a:lnSpc>
              <a:spcBef>
                <a:spcPts val="1000"/>
              </a:spcBef>
              <a:buClr>
                <a:srgbClr val="0D9390"/>
              </a:buClr>
              <a:buBlip>
                <a:blip r:embed="rId3"/>
              </a:buBlip>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Εάν ενδιαφέρεται για την πρόταση, η εταιρεία ή ο επενδυτής πρέπει στη συνέχεια να προβεί σε διαγνωστικό έλεγχο, ο οποίος περιλαμβάνει, μεταξύ άλλων, ενδελεχή έρευνα του επιχειρηματικού μοντέλου, των προϊόντων, της διοίκησης και του ιστορικού της λειτουργίας της εταιρείας που πρόκειται να προμηθέψει με κεφάλαια επιχειρηματικών συμμετοχών. </a:t>
            </a:r>
          </a:p>
          <a:p>
            <a:pPr lvl="0">
              <a:lnSpc>
                <a:spcPct val="90000"/>
              </a:lnSpc>
              <a:spcBef>
                <a:spcPts val="1000"/>
              </a:spcBef>
              <a:buClr>
                <a:srgbClr val="0D9390"/>
              </a:buClr>
              <a:defRPr/>
            </a:pPr>
            <a:endParaRPr lang="el-GR" sz="2400" dirty="0">
              <a:solidFill>
                <a:srgbClr val="000000"/>
              </a:solidFill>
            </a:endParaRPr>
          </a:p>
        </p:txBody>
      </p:sp>
    </p:spTree>
    <p:extLst>
      <p:ext uri="{BB962C8B-B14F-4D97-AF65-F5344CB8AC3E}">
        <p14:creationId xmlns:p14="http://schemas.microsoft.com/office/powerpoint/2010/main" val="308293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98556"/>
            <a:ext cx="10595237" cy="822268"/>
          </a:xfrm>
        </p:spPr>
        <p:txBody>
          <a:bodyPr/>
          <a:lstStyle/>
          <a:p>
            <a:r>
              <a:rPr lang="el-GR" dirty="0"/>
              <a:t>Η διαδικασία της παροχής κεφαλαίων επιχειρηματικών συμμετοχών</a:t>
            </a:r>
          </a:p>
          <a:p>
            <a:endParaRPr lang="el-GR"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09321" y="1646743"/>
            <a:ext cx="10496407" cy="5387116"/>
          </a:xfrm>
          <a:prstGeom prst="rect">
            <a:avLst/>
          </a:prstGeom>
          <a:noFill/>
        </p:spPr>
        <p:txBody>
          <a:bodyPr wrap="square" rtlCol="0">
            <a:spAutoFit/>
          </a:bodyPr>
          <a:lstStyle/>
          <a:p>
            <a:pPr marL="457200" indent="-457200">
              <a:lnSpc>
                <a:spcPct val="90000"/>
              </a:lnSpc>
              <a:spcBef>
                <a:spcPts val="1000"/>
              </a:spcBef>
              <a:buClr>
                <a:srgbClr val="0D9390"/>
              </a:buClr>
              <a:buBlip>
                <a:blip r:embed="rId3"/>
              </a:buBlip>
              <a:defRPr/>
            </a:pPr>
            <a:r>
              <a:rPr lang="el-GR" sz="2400" dirty="0">
                <a:solidFill>
                  <a:srgbClr val="000000"/>
                </a:solidFill>
              </a:rPr>
              <a:t>Δεδομένου ότι οι προμηθευτές κεφαλαίων επιχειρηματικών συμμετοχών τείνουν να επενδύουν μεγάλα χρηματικά ποσά σε λίγες εταιρείες, μια έρευνα στο πλαίσιο αυτό θα ήταν πολύ σημαντική. </a:t>
            </a:r>
          </a:p>
          <a:p>
            <a:pPr marL="457200" indent="-457200">
              <a:lnSpc>
                <a:spcPct val="90000"/>
              </a:lnSpc>
              <a:spcBef>
                <a:spcPts val="1000"/>
              </a:spcBef>
              <a:buClr>
                <a:srgbClr val="0D9390"/>
              </a:buClr>
              <a:buBlip>
                <a:blip r:embed="rId3"/>
              </a:buBlip>
              <a:defRPr/>
            </a:pPr>
            <a:r>
              <a:rPr lang="el-GR" sz="2400" dirty="0">
                <a:solidFill>
                  <a:srgbClr val="000000"/>
                </a:solidFill>
              </a:rPr>
              <a:t>Μόλις ολοκληρωθεί ο διαγνωστικός έλεγχος, η επιχείρηση ή ο επενδυτής δεσμεύει μια επένδυση κεφαλαίου με αντάλλαγμα ένα μετοχικό κεφάλαιο στην εταιρεία. </a:t>
            </a:r>
          </a:p>
          <a:p>
            <a:pPr marL="457200" indent="-457200">
              <a:lnSpc>
                <a:spcPct val="90000"/>
              </a:lnSpc>
              <a:spcBef>
                <a:spcPts val="1000"/>
              </a:spcBef>
              <a:buClr>
                <a:srgbClr val="0D9390"/>
              </a:buClr>
              <a:buBlip>
                <a:blip r:embed="rId3"/>
              </a:buBlip>
              <a:defRPr/>
            </a:pPr>
            <a:r>
              <a:rPr lang="el-GR" sz="2400" dirty="0">
                <a:solidFill>
                  <a:srgbClr val="000000"/>
                </a:solidFill>
              </a:rPr>
              <a:t>Τα κεφάλαια αυτά μπορεί να παρασχεθούν όλα μαζί, αλλά συνήθως το κεφάλαιο παρέχεται σε στάδια. Στη συνέχεια, η επιχείρηση ή ο επενδυτής αναλαμβάνει ενεργό ρόλο στη χρηματοδοτούμενη εταιρεία, παρέχοντας συμβουλές και παρακολουθώντας την πρόοδό της πριν από την αποδέσμευση πρόσθετων κεφαλαίων.</a:t>
            </a:r>
          </a:p>
          <a:p>
            <a:pPr marL="457200" indent="-457200">
              <a:lnSpc>
                <a:spcPct val="90000"/>
              </a:lnSpc>
              <a:spcBef>
                <a:spcPts val="1000"/>
              </a:spcBef>
              <a:buClr>
                <a:srgbClr val="0D9390"/>
              </a:buClr>
              <a:buBlip>
                <a:blip r:embed="rId3"/>
              </a:buBlip>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endParaRPr lang="el-GR" sz="2400" dirty="0">
              <a:solidFill>
                <a:srgbClr val="000000"/>
              </a:solidFill>
            </a:endParaRPr>
          </a:p>
          <a:p>
            <a:pPr lvl="0">
              <a:lnSpc>
                <a:spcPct val="90000"/>
              </a:lnSpc>
              <a:spcBef>
                <a:spcPts val="1000"/>
              </a:spcBef>
              <a:buClr>
                <a:srgbClr val="0D9390"/>
              </a:buClr>
              <a:defRPr/>
            </a:pPr>
            <a:endParaRPr lang="el-GR" sz="2400" dirty="0">
              <a:solidFill>
                <a:srgbClr val="000000"/>
              </a:solidFill>
            </a:endParaRPr>
          </a:p>
        </p:txBody>
      </p:sp>
    </p:spTree>
    <p:extLst>
      <p:ext uri="{BB962C8B-B14F-4D97-AF65-F5344CB8AC3E}">
        <p14:creationId xmlns:p14="http://schemas.microsoft.com/office/powerpoint/2010/main" val="428275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98556"/>
            <a:ext cx="10595237" cy="822268"/>
          </a:xfrm>
        </p:spPr>
        <p:txBody>
          <a:bodyPr/>
          <a:lstStyle/>
          <a:p>
            <a:r>
              <a:rPr lang="el-GR" dirty="0"/>
              <a:t>Η διαδικασία της παροχής κεφαλαίων επιχειρηματικών συμμετοχών</a:t>
            </a:r>
          </a:p>
          <a:p>
            <a:endParaRPr lang="el-GR"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09321" y="1646743"/>
            <a:ext cx="10496407" cy="1089529"/>
          </a:xfrm>
          <a:prstGeom prst="rect">
            <a:avLst/>
          </a:prstGeom>
          <a:noFill/>
        </p:spPr>
        <p:txBody>
          <a:bodyPr wrap="square" rtlCol="0">
            <a:spAutoFit/>
          </a:bodyPr>
          <a:lstStyle/>
          <a:p>
            <a:pPr marL="457200" indent="-457200">
              <a:lnSpc>
                <a:spcPct val="90000"/>
              </a:lnSpc>
              <a:spcBef>
                <a:spcPts val="1000"/>
              </a:spcBef>
              <a:buClr>
                <a:srgbClr val="0D9390"/>
              </a:buClr>
              <a:buBlip>
                <a:blip r:embed="rId3"/>
              </a:buBlip>
              <a:defRPr/>
            </a:pPr>
            <a:r>
              <a:rPr lang="el-GR" sz="2400" dirty="0">
                <a:solidFill>
                  <a:srgbClr val="000000"/>
                </a:solidFill>
              </a:rPr>
              <a:t>Ο επενδυτής αποχωρεί από την εταιρεία μετά από κάποιο χρονικό διάστημα, συνήθως μετά από τέσσερα μέχρι έξι χρόνια από την αρχική επένδυση, μέσω </a:t>
            </a:r>
            <a:r>
              <a:rPr lang="el-GR" sz="2400" dirty="0">
                <a:solidFill>
                  <a:srgbClr val="0A6E6C"/>
                </a:solidFill>
                <a:hlinkClick r:id="rId4">
                  <a:extLst>
                    <a:ext uri="{A12FA001-AC4F-418D-AE19-62706E023703}">
                      <ahyp:hlinkClr xmlns:ahyp="http://schemas.microsoft.com/office/drawing/2018/hyperlinkcolor" val="tx"/>
                    </a:ext>
                  </a:extLst>
                </a:hlinkClick>
              </a:rPr>
              <a:t>συγχωνεύσεων</a:t>
            </a:r>
            <a:r>
              <a:rPr lang="el-GR" sz="2400" dirty="0">
                <a:solidFill>
                  <a:srgbClr val="000000"/>
                </a:solidFill>
              </a:rPr>
              <a:t>, εξαγορών ή </a:t>
            </a:r>
            <a:r>
              <a:rPr lang="el-GR" sz="2400" dirty="0">
                <a:solidFill>
                  <a:srgbClr val="0A6E6C"/>
                </a:solidFill>
                <a:hlinkClick r:id="rId5">
                  <a:extLst>
                    <a:ext uri="{A12FA001-AC4F-418D-AE19-62706E023703}">
                      <ahyp:hlinkClr xmlns:ahyp="http://schemas.microsoft.com/office/drawing/2018/hyperlinkcolor" val="tx"/>
                    </a:ext>
                  </a:extLst>
                </a:hlinkClick>
              </a:rPr>
              <a:t>αρχικής δημόσιας προσφοράς </a:t>
            </a:r>
            <a:r>
              <a:rPr lang="el-GR" sz="2400" dirty="0">
                <a:solidFill>
                  <a:srgbClr val="000000"/>
                </a:solidFill>
              </a:rPr>
              <a:t>(IPO).</a:t>
            </a:r>
          </a:p>
        </p:txBody>
      </p:sp>
    </p:spTree>
    <p:extLst>
      <p:ext uri="{BB962C8B-B14F-4D97-AF65-F5344CB8AC3E}">
        <p14:creationId xmlns:p14="http://schemas.microsoft.com/office/powerpoint/2010/main" val="30205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Γιατί είναι σημαντικά τα κεφαλαία επιχειρηματικών συμμετοχών</a:t>
            </a:r>
            <a:r>
              <a:rPr lang="en-US" dirty="0"/>
              <a:t>;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922073"/>
            <a:ext cx="10496407" cy="2879763"/>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Οι νεοσύστατες επιχειρήσεις συνήθως αναζητούν εξωτερικά κεφάλαια για να περιορίσουν τον κίνδυνο οικονομικής αποτυχίας. Ως αντάλλαγμα για την ανάληψη αυτού του κινδύνου μέσω της παροχής κεφαλαίων επιχειρηματικών συμμετοχών, οι επενδυτές αποκτούν μετοχές και δικαίωμα ψήφου στις εταιρείες που παρέχουν βοήθεια. </a:t>
            </a:r>
          </a:p>
          <a:p>
            <a:pPr marL="457200" lvl="0" indent="-457200">
              <a:lnSpc>
                <a:spcPct val="90000"/>
              </a:lnSpc>
              <a:spcBef>
                <a:spcPts val="1000"/>
              </a:spcBef>
              <a:buClr>
                <a:srgbClr val="0D9390"/>
              </a:buClr>
              <a:buBlip>
                <a:blip r:embed="rId3"/>
              </a:buBlip>
              <a:defRPr/>
            </a:pPr>
            <a:r>
              <a:rPr lang="el-GR" sz="2400" dirty="0">
                <a:solidFill>
                  <a:srgbClr val="000000"/>
                </a:solidFill>
              </a:rPr>
              <a:t>Τα κεφάλαια επιχειρηματικών συμμετοχών, επομένως, επιτρέπουν στις νεοσύστατες επιχειρήσεις να εκκινήσουν τις δραστηριότητές τους και στους ιδρυτές τους να εκπληρώσουν το όραμά τους.</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29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«Η στάσης σας και όχι η ικανότητά σας θα καθορίσει το ύψος σας»</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Zig Ziglar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kydiver mid-ai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8675" r="18675"/>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10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Χρήση Κεφαλαίων Ιδιωτών Επενδυτών για την Αύξηση του Αντίκτυπου των ΜΚΟ</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2172594"/>
            <a:ext cx="10496407" cy="2675604"/>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Οι επενδύσεις που ωφελούν το κοινωνικό σύνολο και που έχουν οικονομικό αντάλλαγμα, μπορούν να ανταμείψουν τόσο τους μη κυβερνητικούς οργανισμούς (ΜΚΟ) όσο και τους επενδυτές. </a:t>
            </a:r>
          </a:p>
          <a:p>
            <a:pPr marL="457200" lvl="0" indent="-457200">
              <a:lnSpc>
                <a:spcPct val="90000"/>
              </a:lnSpc>
              <a:spcBef>
                <a:spcPts val="1000"/>
              </a:spcBef>
              <a:buClr>
                <a:srgbClr val="0D9390"/>
              </a:buClr>
              <a:buBlip>
                <a:blip r:embed="rId3"/>
              </a:buBlip>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Η τεχνογνωσία και η υποδομή των ΜΚΟ τις καθιστούν ελκυστικές για τους επενδυτές που ενδιαφέρονται να επιτύχουν θετικό κοινωνικό ή περιβαλλοντικό αντίκτυπο.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8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Χρήση Κεφαλαίων Ιδιωτών Επενδυτών για την Αύξηση του Αντίκτυπου των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47795" y="1984703"/>
            <a:ext cx="10496407" cy="426167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Οι ΜΚΟ αντιμετωπίζουν συνήθως τέσσερις κύριες προκλήσεις χρηματοδότησης που τις εμποδίζουν να επιτύχουν τον μέγιστο δυνατό αντίκτυπο:</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l-GR" sz="2400" dirty="0">
                <a:solidFill>
                  <a:srgbClr val="000000"/>
                </a:solidFill>
              </a:rPr>
              <a:t>Έλλειψη πόρων: Υπάρχουν περιορισμένοι διαθέσιμοι πόροι από δωρητές και πολλές ΜΚΟ ανταγωνίζονται για τη διεκδίκησή τους. </a:t>
            </a:r>
          </a:p>
          <a:p>
            <a:pPr marL="457200" lvl="0" indent="-457200">
              <a:lnSpc>
                <a:spcPct val="90000"/>
              </a:lnSpc>
              <a:spcBef>
                <a:spcPts val="1000"/>
              </a:spcBef>
              <a:buClr>
                <a:srgbClr val="0D9390"/>
              </a:buClr>
              <a:buFont typeface="Arial" panose="020B0604020202020204" pitchFamily="34" charset="0"/>
              <a:buChar char="•"/>
              <a:defRPr/>
            </a:pPr>
            <a:endParaRPr lang="el-GR" sz="2400" dirty="0">
              <a:solidFill>
                <a:srgbClr val="000000"/>
              </a:solidFill>
            </a:endParaRPr>
          </a:p>
          <a:p>
            <a:pPr marL="457200" lvl="0" indent="-457200">
              <a:lnSpc>
                <a:spcPct val="90000"/>
              </a:lnSpc>
              <a:spcBef>
                <a:spcPts val="1000"/>
              </a:spcBef>
              <a:buClr>
                <a:srgbClr val="0D9390"/>
              </a:buClr>
              <a:buFont typeface="Arial" panose="020B0604020202020204" pitchFamily="34" charset="0"/>
              <a:buChar char="•"/>
              <a:defRPr/>
            </a:pPr>
            <a:r>
              <a:rPr lang="el-GR" sz="2400" dirty="0">
                <a:solidFill>
                  <a:srgbClr val="000000"/>
                </a:solidFill>
              </a:rPr>
              <a:t>Προσβασιμότητα: Οι κίνδυνοι που ενέχουν οι συμβάσεις βάσει επιδόσεων - όπου ένας χορηγός καταβάλλει πληρωμές σε μια ΜΚΟ μόνο μετά την επίτευξη συγκεκριμένων αποτελεσμάτων - μπορεί συχνά να είναι πολύ υψηλοί για τις ΜΚΟ.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47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l-GR" dirty="0"/>
              <a:t>Χρηματοοικονομικός σχεδιασμός</a:t>
            </a:r>
            <a:r>
              <a:rPr lang="en-US" dirty="0"/>
              <a:t> &amp; </a:t>
            </a:r>
            <a:r>
              <a:rPr lang="el-GR" dirty="0"/>
              <a:t>Επενδύσεις</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algn="ctr"/>
            <a:r>
              <a:rPr lang="el-GR" b="1" i="1" dirty="0">
                <a:effectLst>
                  <a:outerShdw blurRad="38100" dist="38100" dir="2700000" algn="tl">
                    <a:srgbClr val="000000">
                      <a:alpha val="43137"/>
                    </a:srgbClr>
                  </a:outerShdw>
                </a:effectLst>
              </a:rPr>
              <a:t>«Όλοι μπορούν να πετύχουν μεγάλα πράγματα, γιατί όλοι μπορούν να προσφέρουν</a:t>
            </a:r>
            <a:r>
              <a:rPr lang="en-US" b="1" i="1" dirty="0">
                <a:effectLst>
                  <a:outerShdw blurRad="38100" dist="38100" dir="2700000" algn="tl">
                    <a:srgbClr val="000000">
                      <a:alpha val="43137"/>
                    </a:srgbClr>
                  </a:outerShdw>
                </a:effectLst>
              </a:rPr>
              <a:t>.</a:t>
            </a:r>
            <a:r>
              <a:rPr lang="el-GR" b="1" i="1" dirty="0">
                <a:effectLst>
                  <a:outerShdw blurRad="38100" dist="38100" dir="2700000" algn="tl">
                    <a:srgbClr val="000000">
                      <a:alpha val="43137"/>
                    </a:srgbClr>
                  </a:outerShdw>
                </a:effectLst>
              </a:rPr>
              <a:t>»</a:t>
            </a:r>
            <a:endParaRPr lang="en-US" b="1" i="1" dirty="0">
              <a:effectLst>
                <a:outerShdw blurRad="38100" dist="38100" dir="2700000" algn="tl">
                  <a:srgbClr val="000000">
                    <a:alpha val="43137"/>
                  </a:srgbClr>
                </a:outerShdw>
              </a:effectLst>
            </a:endParaRPr>
          </a:p>
          <a:p>
            <a:pPr algn="ctr"/>
            <a:r>
              <a:rPr lang="en-US" b="1" i="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 Martin Luther King Jr.</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l-GR" dirty="0"/>
              <a:t>Συγκέντρωση χρημάτων στο διαδίκτυο </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l-GR" dirty="0"/>
              <a:t>Προσέλκυση Υποστήριξης</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l-GR" dirty="0"/>
              <a:t>Εξωτερική Χρηματοδότηση </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l-GR" dirty="0"/>
              <a:t>Αναφορές</a:t>
            </a:r>
            <a:endParaRPr lang="en-US"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l-GR" dirty="0"/>
              <a:t>Γενική Περιγραφή</a:t>
            </a:r>
            <a:endParaRPr lang="en-US" dirty="0"/>
          </a:p>
        </p:txBody>
      </p:sp>
      <p:sp>
        <p:nvSpPr>
          <p:cNvPr id="2" name="Rectangle 1">
            <a:extLst>
              <a:ext uri="{FF2B5EF4-FFF2-40B4-BE49-F238E27FC236}">
                <a16:creationId xmlns:a16="http://schemas.microsoft.com/office/drawing/2014/main" id="{52F8CD9A-FE84-522F-5B76-8F436096ED47}"/>
              </a:ext>
            </a:extLst>
          </p:cNvPr>
          <p:cNvSpPr/>
          <p:nvPr/>
        </p:nvSpPr>
        <p:spPr>
          <a:xfrm>
            <a:off x="979124" y="5937923"/>
            <a:ext cx="5860087" cy="8141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FFFF"/>
              </a:solidFill>
              <a:highlight>
                <a:srgbClr val="FFFFFF"/>
              </a:highlight>
            </a:endParaRPr>
          </a:p>
        </p:txBody>
      </p:sp>
      <p:sp>
        <p:nvSpPr>
          <p:cNvPr id="3" name="TextBox 2">
            <a:extLst>
              <a:ext uri="{FF2B5EF4-FFF2-40B4-BE49-F238E27FC236}">
                <a16:creationId xmlns:a16="http://schemas.microsoft.com/office/drawing/2014/main" id="{D4B22F79-E62E-A4AB-0782-87C77F63FB29}"/>
              </a:ext>
            </a:extLst>
          </p:cNvPr>
          <p:cNvSpPr txBox="1"/>
          <p:nvPr/>
        </p:nvSpPr>
        <p:spPr>
          <a:xfrm>
            <a:off x="402830" y="5986672"/>
            <a:ext cx="6611430" cy="692497"/>
          </a:xfrm>
          <a:prstGeom prst="rect">
            <a:avLst/>
          </a:prstGeom>
          <a:noFill/>
        </p:spPr>
        <p:txBody>
          <a:bodyPr wrap="square" rtlCol="0">
            <a:spAutoFit/>
          </a:bodyPr>
          <a:lstStyle/>
          <a:p>
            <a:pPr algn="l"/>
            <a:r>
              <a:rPr lang="el-GR" sz="1300" b="0" i="0" dirty="0">
                <a:solidFill>
                  <a:srgbClr val="242424"/>
                </a:solidFill>
                <a:effectLst/>
                <a:latin typeface="-apple-system"/>
              </a:rPr>
              <a:t>Το έργο αυτό συγχρηματοδοτήθηκε με την υποστήριξη της Ευρωπαϊκής Επιτροπής. Η παρούσα δημοσίευση αντικατοπτρίζει </a:t>
            </a:r>
            <a:r>
              <a:rPr lang="el-GR" sz="1300" dirty="0">
                <a:solidFill>
                  <a:srgbClr val="242424"/>
                </a:solidFill>
                <a:latin typeface="-apple-system"/>
              </a:rPr>
              <a:t>τις απόψεις </a:t>
            </a:r>
            <a:r>
              <a:rPr lang="el-GR" sz="1300" b="0" i="0" dirty="0">
                <a:solidFill>
                  <a:srgbClr val="242424"/>
                </a:solidFill>
                <a:effectLst/>
                <a:latin typeface="-apple-system"/>
              </a:rPr>
              <a:t>των συντακτών της και η Επιτροπή δεν μπορεί να θεωρηθεί υπεύθυνη για οποιαδήποτε χρήση των πληροφοριών που περιέχονται σε αυτήν.</a:t>
            </a:r>
          </a:p>
        </p:txBody>
      </p:sp>
    </p:spTree>
    <p:extLst>
      <p:ext uri="{BB962C8B-B14F-4D97-AF65-F5344CB8AC3E}">
        <p14:creationId xmlns:p14="http://schemas.microsoft.com/office/powerpoint/2010/main" val="37595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5" grpId="0" build="p"/>
      <p:bldP spid="18" grpId="0" build="p"/>
      <p:bldP spid="19" grpId="0" build="p"/>
      <p:bldP spid="20" grpId="0" build="p"/>
      <p:bldP spid="21" grpId="0" build="p"/>
      <p:bldP spid="22" grpId="0" build="p"/>
      <p:bldP spid="23" grpId="0" build="p"/>
      <p:bldP spid="24" grpId="0" build="p"/>
      <p:bldP spid="25" grpId="0" build="p"/>
      <p:bldP spid="2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4DFD2-5BD4-248A-B645-3945A89F8BC8}"/>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en-GB" dirty="0"/>
              <a:t>M</a:t>
            </a:r>
            <a:r>
              <a:rPr lang="el-GR" dirty="0" err="1"/>
              <a:t>ια</a:t>
            </a:r>
            <a:r>
              <a:rPr lang="el-GR" dirty="0"/>
              <a:t> καλή οικονομική στρατηγική συνδυάζει οικονομικό και στρατηγικό σχεδιασμό, ανοίγοντας τον δρόμο προς την επιτυχία μέσω μιας</a:t>
            </a:r>
            <a:r>
              <a:rPr lang="en-US" dirty="0"/>
              <a:t> </a:t>
            </a:r>
            <a:r>
              <a:rPr lang="el-GR" dirty="0"/>
              <a:t>προσεκτικά σχεδιασμένης επένδυσης.  </a:t>
            </a:r>
            <a:endParaRPr lang="en-ZA" dirty="0"/>
          </a:p>
        </p:txBody>
      </p:sp>
      <p:sp>
        <p:nvSpPr>
          <p:cNvPr id="3" name="Text Placeholder 2">
            <a:extLst>
              <a:ext uri="{FF2B5EF4-FFF2-40B4-BE49-F238E27FC236}">
                <a16:creationId xmlns:a16="http://schemas.microsoft.com/office/drawing/2014/main" id="{8C94C34E-AFAC-1468-FF60-CA6516AB0123}"/>
              </a:ext>
            </a:extLst>
          </p:cNvPr>
          <p:cNvSpPr>
            <a:spLocks noGrp="1"/>
          </p:cNvSpPr>
          <p:nvPr>
            <p:ph type="body" sz="quarter" idx="16"/>
          </p:nvPr>
        </p:nvSpPr>
        <p:spPr/>
        <p:txBody>
          <a:bodyPr/>
          <a:lstStyle/>
          <a:p>
            <a:r>
              <a:rPr lang="el-GR" dirty="0"/>
              <a:t>Γιατί είναι σημαντική μια οικονομική στρατηγική</a:t>
            </a:r>
            <a:r>
              <a:rPr lang="en-US" dirty="0"/>
              <a:t>;</a:t>
            </a:r>
            <a:endParaRPr lang="en-GB" dirty="0"/>
          </a:p>
          <a:p>
            <a:endParaRPr lang="en-ZA" dirty="0"/>
          </a:p>
        </p:txBody>
      </p:sp>
      <p:pic>
        <p:nvPicPr>
          <p:cNvPr id="6" name="Picture Placeholder 5" descr="Businesspeople in a team meeting">
            <a:hlinkClick r:id="rId2"/>
            <a:extLst>
              <a:ext uri="{FF2B5EF4-FFF2-40B4-BE49-F238E27FC236}">
                <a16:creationId xmlns:a16="http://schemas.microsoft.com/office/drawing/2014/main" id="{45F11CD7-C9E1-4653-3A78-8985156FB15C}"/>
              </a:ext>
            </a:extLst>
          </p:cNvPr>
          <p:cNvPicPr>
            <a:picLocks noGrp="1" noChangeAspect="1"/>
          </p:cNvPicPr>
          <p:nvPr>
            <p:ph type="pic" sz="quarter" idx="10"/>
          </p:nvPr>
        </p:nvPicPr>
        <p:blipFill>
          <a:blip r:embed="rId3">
            <a:grayscl/>
          </a:blip>
          <a:srcRect l="6305" r="6305"/>
          <a:stretch>
            <a:fillRect/>
          </a:stretch>
        </p:blipFill>
        <p:spPr/>
      </p:pic>
    </p:spTree>
    <p:extLst>
      <p:ext uri="{BB962C8B-B14F-4D97-AF65-F5344CB8AC3E}">
        <p14:creationId xmlns:p14="http://schemas.microsoft.com/office/powerpoint/2010/main" val="241544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Χρήση Κεφαλαίων Ιδιωτών Επενδυτών για την Αύξηση του Αντίκτυπου των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2022280"/>
            <a:ext cx="10496407" cy="247144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Τέσσερις βασικές προκλήσεις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συνέχεια</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l-GR" sz="2400" b="1" dirty="0">
                <a:solidFill>
                  <a:schemeClr val="accent2"/>
                </a:solidFill>
                <a:latin typeface="Calibri" panose="020F0502020204030204"/>
              </a:rPr>
              <a:t>Συγκυρίες</a:t>
            </a:r>
            <a:r>
              <a:rPr lang="en-GB" sz="2400" b="1" dirty="0">
                <a:solidFill>
                  <a:schemeClr val="accent2"/>
                </a:solidFill>
                <a:latin typeface="Calibri" panose="020F0502020204030204"/>
              </a:rPr>
              <a:t>:</a:t>
            </a:r>
            <a:r>
              <a:rPr lang="el-GR" sz="2400" b="1" dirty="0">
                <a:solidFill>
                  <a:schemeClr val="accent2"/>
                </a:solidFill>
              </a:rPr>
              <a:t> </a:t>
            </a:r>
            <a:r>
              <a:rPr lang="el-GR" sz="2400" dirty="0">
                <a:solidFill>
                  <a:srgbClr val="000000"/>
                </a:solidFill>
              </a:rPr>
              <a:t>Η απρόβλεπτη φύση της ροής των πόρων των δωρητών μπορεί να αφήσει τις ΜΚΟ χωρίς τους απαραίτητους πόρους για την υλοποίηση των έργων τους τη στιγμή που ο αντίκτυπος θα ήταν μεγαλύτερος. </a:t>
            </a:r>
            <a:endParaRPr kumimoji="0" lang="en-GB" sz="2400" i="0" u="none" strike="noStrike" kern="1200" cap="none" spc="0" normalizeH="0" baseline="0" noProof="0" dirty="0">
              <a:ln>
                <a:noFill/>
              </a:ln>
              <a:solidFill>
                <a:srgbClr val="000000"/>
              </a:solidFill>
              <a:effectLst/>
              <a:uLnTx/>
              <a:uFillTx/>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82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Χρήση Κεφαλαίων Ιδιωτών Επενδυτών για την Αύξηση του Αντίκτυπου των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970200"/>
            <a:ext cx="10496407" cy="3392724"/>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Τέσσερις βασικές προκλήσεις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l-GR" sz="2400" b="0" i="0" u="none" strike="noStrike" kern="1200" cap="none" spc="0" normalizeH="0" baseline="0" noProof="0" dirty="0">
                <a:ln>
                  <a:noFill/>
                </a:ln>
                <a:solidFill>
                  <a:srgbClr val="000000"/>
                </a:solidFill>
                <a:effectLst/>
                <a:uLnTx/>
                <a:uFillTx/>
                <a:latin typeface="Calibri" panose="020F0502020204030204"/>
                <a:ea typeface="+mn-ea"/>
                <a:cs typeface="+mn-cs"/>
              </a:rPr>
              <a:t>συνέχεια</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rgbClr val="0D9390"/>
              </a:buClr>
              <a:buFont typeface="Arial" panose="020B0604020202020204" pitchFamily="34" charset="0"/>
              <a:buChar char="•"/>
              <a:defRPr/>
            </a:pPr>
            <a:r>
              <a:rPr lang="el-GR" sz="2400" b="1" dirty="0">
                <a:solidFill>
                  <a:schemeClr val="accent2"/>
                </a:solidFill>
                <a:latin typeface="Calibri" panose="020F0502020204030204"/>
              </a:rPr>
              <a:t>Περιορισμοί</a:t>
            </a:r>
            <a:r>
              <a:rPr lang="en-GB" sz="2400" b="1" dirty="0">
                <a:solidFill>
                  <a:schemeClr val="accent2"/>
                </a:solidFill>
                <a:latin typeface="Calibri" panose="020F0502020204030204"/>
              </a:rPr>
              <a:t>:</a:t>
            </a:r>
            <a:r>
              <a:rPr lang="el-GR" sz="2400" b="1" dirty="0">
                <a:solidFill>
                  <a:schemeClr val="accent2"/>
                </a:solidFill>
                <a:latin typeface="Calibri" panose="020F0502020204030204"/>
              </a:rPr>
              <a:t> </a:t>
            </a:r>
            <a:r>
              <a:rPr lang="el-GR" sz="2400" dirty="0">
                <a:solidFill>
                  <a:srgbClr val="000000"/>
                </a:solidFill>
              </a:rPr>
              <a:t>Αυτό περιορίζει την ευελιξία με την οποία οι ΜΚΟ μπορούν να λειτουργήσουν για να επιτύχουν τον βέλτιστο αντίκτυπο.</a:t>
            </a:r>
          </a:p>
          <a:p>
            <a:pPr marR="0" lvl="0" algn="l" defTabSz="914400" rtl="0" eaLnBrk="1" fontAlgn="auto" latinLnBrk="0" hangingPunct="1">
              <a:lnSpc>
                <a:spcPct val="90000"/>
              </a:lnSpc>
              <a:spcBef>
                <a:spcPts val="1000"/>
              </a:spcBef>
              <a:spcAft>
                <a:spcPts val="0"/>
              </a:spcAft>
              <a:buClr>
                <a:srgbClr val="0D9390"/>
              </a:buClr>
              <a:buSzTx/>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lang="el-GR" sz="2400" b="1" dirty="0">
                <a:solidFill>
                  <a:prstClr val="black"/>
                </a:solidFill>
                <a:latin typeface="Calibri" panose="020F0502020204030204"/>
              </a:rPr>
              <a:t>Μελέτη</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https://www.psi.org/wp-content/uploads/2020/05/PSI_Zurich_Report_Executive_Summary.pdf</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0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Χρήση Κεφαλαίων Ιδιωτών Επενδυτών για την Αύξηση του Αντίκτυπου των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2057902"/>
            <a:ext cx="10496407" cy="2343206"/>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Σε αντίθεση με τις δωρεές, </a:t>
            </a:r>
            <a:r>
              <a:rPr lang="en-US" sz="2400" dirty="0">
                <a:solidFill>
                  <a:srgbClr val="000000"/>
                </a:solidFill>
              </a:rPr>
              <a:t>o</a:t>
            </a:r>
            <a:r>
              <a:rPr lang="el-GR" sz="2400" dirty="0">
                <a:solidFill>
                  <a:srgbClr val="000000"/>
                </a:solidFill>
              </a:rPr>
              <a:t>ι εταιρίες που δανείζονται από ιδιώτες επενδυτές πρέπει να επιστρέφουν το αρχικό κεφάλαιο που τους δόθηκε, εκτός από το να παράγουν κέρδη για τους επενδυτές. </a:t>
            </a:r>
          </a:p>
          <a:p>
            <a:pPr lvl="0">
              <a:lnSpc>
                <a:spcPct val="90000"/>
              </a:lnSpc>
              <a:spcBef>
                <a:spcPts val="1000"/>
              </a:spcBef>
              <a:buClr>
                <a:srgbClr val="0D9390"/>
              </a:buClr>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Παρόλο που αυτό μπορεί να είναι προφανές, η τάση αυτή αντιπροσωπεύει μια θεμελιώδη αλλαγή στον τρόπο λειτουργίας πολλών ΜΚΟ.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52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Χρήση Κεφαλαίων Ιδιωτών Επενδυτών για την Αύξηση του Αντίκτυπου των ΜΚΟ</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47795" y="1844897"/>
            <a:ext cx="10496407" cy="108952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Η </a:t>
            </a:r>
            <a:r>
              <a:rPr lang="el-GR" sz="2400" dirty="0" err="1">
                <a:solidFill>
                  <a:srgbClr val="000000"/>
                </a:solidFill>
              </a:rPr>
              <a:t>Population</a:t>
            </a:r>
            <a:r>
              <a:rPr lang="el-GR" sz="2400" dirty="0">
                <a:solidFill>
                  <a:srgbClr val="000000"/>
                </a:solidFill>
              </a:rPr>
              <a:t> Services International και η </a:t>
            </a:r>
            <a:r>
              <a:rPr lang="el-GR" sz="2400" dirty="0" err="1">
                <a:solidFill>
                  <a:srgbClr val="000000"/>
                </a:solidFill>
              </a:rPr>
              <a:t>Zurich</a:t>
            </a:r>
            <a:r>
              <a:rPr lang="el-GR" sz="2400" dirty="0">
                <a:solidFill>
                  <a:srgbClr val="000000"/>
                </a:solidFill>
              </a:rPr>
              <a:t> Insurance </a:t>
            </a:r>
            <a:r>
              <a:rPr lang="el-GR" sz="2400" dirty="0" err="1">
                <a:solidFill>
                  <a:srgbClr val="000000"/>
                </a:solidFill>
              </a:rPr>
              <a:t>Company</a:t>
            </a:r>
            <a:r>
              <a:rPr lang="el-GR" sz="2400" dirty="0">
                <a:solidFill>
                  <a:srgbClr val="000000"/>
                </a:solidFill>
              </a:rPr>
              <a:t> συνεργάστηκαν για να βρουν </a:t>
            </a:r>
            <a:r>
              <a:rPr lang="el-GR" sz="2400" dirty="0">
                <a:hlinkClick r:id="rId4" action="ppaction://hlinkfile">
                  <a:extLst>
                    <a:ext uri="{A12FA001-AC4F-418D-AE19-62706E023703}">
                      <ahyp:hlinkClr xmlns:ahyp="http://schemas.microsoft.com/office/drawing/2018/hyperlinkcolor" val="tx"/>
                    </a:ext>
                  </a:extLst>
                </a:hlinkClick>
              </a:rPr>
              <a:t>πιθανές λύσεις </a:t>
            </a:r>
            <a:r>
              <a:rPr lang="el-GR" sz="2400" dirty="0">
                <a:solidFill>
                  <a:srgbClr val="000000"/>
                </a:solidFill>
              </a:rPr>
              <a:t>για την πραγματοποίηση αυτής της αλλαγής:</a:t>
            </a:r>
          </a:p>
        </p:txBody>
      </p:sp>
      <p:graphicFrame>
        <p:nvGraphicFramePr>
          <p:cNvPr id="3" name="Diagram 2">
            <a:extLst>
              <a:ext uri="{FF2B5EF4-FFF2-40B4-BE49-F238E27FC236}">
                <a16:creationId xmlns:a16="http://schemas.microsoft.com/office/drawing/2014/main" id="{E16CB64B-29E1-FF7E-3D36-282ACB9E5142}"/>
              </a:ext>
            </a:extLst>
          </p:cNvPr>
          <p:cNvGraphicFramePr/>
          <p:nvPr>
            <p:extLst>
              <p:ext uri="{D42A27DB-BD31-4B8C-83A1-F6EECF244321}">
                <p14:modId xmlns:p14="http://schemas.microsoft.com/office/powerpoint/2010/main" val="1192024975"/>
              </p:ext>
            </p:extLst>
          </p:nvPr>
        </p:nvGraphicFramePr>
        <p:xfrm>
          <a:off x="798381" y="2481482"/>
          <a:ext cx="10595237" cy="32812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621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C03D6161-8612-44F4-B4ED-F39D1494821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613D23A-06B3-464E-9FB6-072874C5C27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EBB1EBE1-1015-4354-9F46-1595B769C9D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«Ενάρετο» Κεφάλαιο</a:t>
            </a:r>
            <a:r>
              <a:rPr lang="en-GB" dirty="0"/>
              <a:t>: </a:t>
            </a:r>
            <a:r>
              <a:rPr lang="el-GR" dirty="0"/>
              <a:t>Τι Μαθήματα μπορούν να πάρουν οι ΜΚΟ από τους Επενδυτές Κεφαλαίων Επιχειρηματικών Συμμετοχών</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47795" y="2468981"/>
            <a:ext cx="10496407" cy="2343206"/>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Ορισμένα από τα προβλήματα που αντιμετωπίζουν τα ιδρύματα και οι ΜΚΟ οφείλονται σε ανεξέλεγκτους παράγοντες. </a:t>
            </a:r>
          </a:p>
          <a:p>
            <a:pPr lvl="0">
              <a:lnSpc>
                <a:spcPct val="90000"/>
              </a:lnSpc>
              <a:spcBef>
                <a:spcPts val="1000"/>
              </a:spcBef>
              <a:buClr>
                <a:srgbClr val="0D9390"/>
              </a:buClr>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Πρώτα απ’ όλα, πολλές ομοσπονδιακές κυβερνήσεις έχουν μειώσει τις χρηματοδοτήσεις τους προς τις κοινωνικές υπηρεσίες, αφήνοντας έτσι τα ιδρύματα και τους ΜΚΟ χωρίς σύμμαχο στο έργο που επιτελούν. </a:t>
            </a:r>
          </a:p>
        </p:txBody>
      </p:sp>
    </p:spTree>
    <p:extLst>
      <p:ext uri="{BB962C8B-B14F-4D97-AF65-F5344CB8AC3E}">
        <p14:creationId xmlns:p14="http://schemas.microsoft.com/office/powerpoint/2010/main" val="33605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«Ενάρετο» Κεφάλαιο</a:t>
            </a:r>
            <a:r>
              <a:rPr lang="en-GB" dirty="0"/>
              <a:t>: </a:t>
            </a:r>
            <a:r>
              <a:rPr lang="el-GR" dirty="0"/>
              <a:t>Τι Μαθήματα μπορούν να πάρουν οι ΜΚΟ από τους Επενδυτές Κεφαλαίων Επιχειρηματικών Συμμετοχών</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2499515"/>
            <a:ext cx="10496407" cy="3929281"/>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Επιπλέον, πολλοί επικεφαλής μη κερδοσκοπικών οργανισμών διαπιστώνουν ότι, παρά τις προσπάθειές τους, τα κοινωνικά προβλήματα εξακολουθούν να υφίστανται και μπορεί ακόμη και να επιδεινώνονται. Αλλά μέρος της δυσκολίας έγκειται στη σχέση μεταξύ των ιδρυμάτων και των μη κερδοσκοπικών οργανισμών.</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lang="el-GR" sz="2400" b="1" dirty="0">
                <a:solidFill>
                  <a:prstClr val="black"/>
                </a:solidFill>
                <a:latin typeface="Calibri" panose="020F0502020204030204"/>
              </a:rPr>
              <a:t>Μελέτη</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https://hbr.org/1997/03/virtuous-capital-what-foundations-can-learn-from-venture-capitalists</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8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Ιδέες γύρω από τα Κεφάλαια Επιχειρηματικών Συμμετοχών</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47795" y="2023714"/>
            <a:ext cx="10496407" cy="4389920"/>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b="1" dirty="0">
                <a:solidFill>
                  <a:schemeClr val="accent2"/>
                </a:solidFill>
              </a:rPr>
              <a:t>Ερωτήσεις προς επιχειρήσεις που είναι ανοικτά στην οικονομική στήριξη μη κερδοσκοπικών οργανισμών</a:t>
            </a:r>
          </a:p>
          <a:p>
            <a:pPr lvl="0">
              <a:lnSpc>
                <a:spcPct val="90000"/>
              </a:lnSpc>
              <a:spcBef>
                <a:spcPts val="1000"/>
              </a:spcBef>
              <a:buClr>
                <a:srgbClr val="0D9390"/>
              </a:buClr>
              <a:defRPr/>
            </a:pPr>
            <a:endParaRPr lang="el-GR" sz="2400" b="1" dirty="0">
              <a:solidFill>
                <a:schemeClr val="accent2"/>
              </a:solidFill>
            </a:endParaRPr>
          </a:p>
          <a:p>
            <a:pPr marL="457200" lvl="0" indent="-457200">
              <a:lnSpc>
                <a:spcPct val="90000"/>
              </a:lnSpc>
              <a:spcBef>
                <a:spcPts val="1000"/>
              </a:spcBef>
              <a:buClr>
                <a:srgbClr val="0D9390"/>
              </a:buClr>
              <a:buFont typeface="Arial" panose="020B0604020202020204" pitchFamily="34" charset="0"/>
              <a:buChar char="•"/>
              <a:defRPr/>
            </a:pPr>
            <a:r>
              <a:rPr lang="el-GR" sz="2400" dirty="0">
                <a:solidFill>
                  <a:srgbClr val="000000"/>
                </a:solidFill>
              </a:rPr>
              <a:t>Οι επιχορηγήσεις μας θα δώσουν στους μη κερδοσκοπικούς οργανισμούς την απαραίτητη οργανωτική υποστήριξη για την επίτευξη των στόχων του προγράμματος χρηματοδότησης;</a:t>
            </a:r>
          </a:p>
          <a:p>
            <a:pPr marL="457200" lvl="0" indent="-457200">
              <a:lnSpc>
                <a:spcPct val="90000"/>
              </a:lnSpc>
              <a:spcBef>
                <a:spcPts val="1000"/>
              </a:spcBef>
              <a:buClr>
                <a:srgbClr val="0D9390"/>
              </a:buClr>
              <a:buFont typeface="Arial" panose="020B0604020202020204" pitchFamily="34" charset="0"/>
              <a:buChar char="•"/>
              <a:defRPr/>
            </a:pPr>
            <a:endParaRPr lang="el-GR" sz="2400" dirty="0">
              <a:solidFill>
                <a:srgbClr val="000000"/>
              </a:solidFill>
            </a:endParaRPr>
          </a:p>
          <a:p>
            <a:pPr marL="457200" lvl="0" indent="-457200">
              <a:lnSpc>
                <a:spcPct val="90000"/>
              </a:lnSpc>
              <a:spcBef>
                <a:spcPts val="1000"/>
              </a:spcBef>
              <a:buClr>
                <a:srgbClr val="0D9390"/>
              </a:buClr>
              <a:buFont typeface="Arial" panose="020B0604020202020204" pitchFamily="34" charset="0"/>
              <a:buChar char="•"/>
              <a:defRPr/>
            </a:pPr>
            <a:r>
              <a:rPr lang="el-GR" sz="2400" dirty="0">
                <a:solidFill>
                  <a:srgbClr val="000000"/>
                </a:solidFill>
              </a:rPr>
              <a:t>Ποια ικανότητα χρειάζεται το εσωτερικό περιβάλλον της επιχείρησης που θα βοηθήσει τους μη κερδοσκοπικούς οργανισμούς να αναπτύξουν μια ισχυρή οργανωτική δομή;</a:t>
            </a:r>
          </a:p>
          <a:p>
            <a:pPr marL="457200" lvl="0" indent="-457200">
              <a:lnSpc>
                <a:spcPct val="90000"/>
              </a:lnSpc>
              <a:spcBef>
                <a:spcPts val="1000"/>
              </a:spcBef>
              <a:buClr>
                <a:srgbClr val="0D9390"/>
              </a:buClr>
              <a:buFont typeface="Arial" panose="020B0604020202020204" pitchFamily="34" charset="0"/>
              <a:buChar char="•"/>
              <a:defRPr/>
            </a:pPr>
            <a:endParaRPr lang="el-GR" sz="2400" dirty="0">
              <a:solidFill>
                <a:srgbClr val="000000"/>
              </a:solidFill>
            </a:endParaRPr>
          </a:p>
        </p:txBody>
      </p:sp>
    </p:spTree>
    <p:extLst>
      <p:ext uri="{BB962C8B-B14F-4D97-AF65-F5344CB8AC3E}">
        <p14:creationId xmlns:p14="http://schemas.microsoft.com/office/powerpoint/2010/main" val="29336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09203"/>
            <a:ext cx="10595237" cy="822268"/>
          </a:xfrm>
        </p:spPr>
        <p:txBody>
          <a:bodyPr/>
          <a:lstStyle/>
          <a:p>
            <a:r>
              <a:rPr lang="el-GR" dirty="0"/>
              <a:t>Ιδέες γύρω από τα Κεφάλαια Επιχειρηματικών Συμμετοχών</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796720"/>
            <a:ext cx="10496407" cy="3919022"/>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300" b="1" dirty="0">
                <a:solidFill>
                  <a:schemeClr val="accent2"/>
                </a:solidFill>
              </a:rPr>
              <a:t>Ερωτήσεις για ιδρύματα που είναι ανοικτά στην οικονομική στήριξη μη κερδοσκοπικών οργανισμών (συνέχεια)</a:t>
            </a:r>
          </a:p>
          <a:p>
            <a:pPr marL="457200" indent="-457200">
              <a:lnSpc>
                <a:spcPct val="90000"/>
              </a:lnSpc>
              <a:spcBef>
                <a:spcPts val="1000"/>
              </a:spcBef>
              <a:buClr>
                <a:srgbClr val="0D9390"/>
              </a:buClr>
              <a:buFont typeface="Arial" panose="020B0604020202020204" pitchFamily="34" charset="0"/>
              <a:buChar char="•"/>
              <a:defRPr/>
            </a:pPr>
            <a:r>
              <a:rPr lang="el-GR" sz="2300" dirty="0">
                <a:solidFill>
                  <a:srgbClr val="000000"/>
                </a:solidFill>
              </a:rPr>
              <a:t>Είναι το χαρτοφυλάκιο των επιχορηγήσεών μας για την </a:t>
            </a:r>
            <a:r>
              <a:rPr lang="el-GR" sz="2300" dirty="0" err="1">
                <a:solidFill>
                  <a:srgbClr val="000000"/>
                </a:solidFill>
              </a:rPr>
              <a:t>καινοτόμηση</a:t>
            </a:r>
            <a:r>
              <a:rPr lang="el-GR" sz="2300" dirty="0">
                <a:solidFill>
                  <a:srgbClr val="000000"/>
                </a:solidFill>
              </a:rPr>
              <a:t> του χρηματοδοτικού προγράμματος προς τους ΜΚΟ πολύ βαρύ εις βάρος της οργανωτικής τους υποστήριξης;</a:t>
            </a:r>
            <a:endParaRPr lang="el-GR" sz="2300" b="1" dirty="0">
              <a:solidFill>
                <a:schemeClr val="accent2"/>
              </a:solidFill>
            </a:endParaRPr>
          </a:p>
          <a:p>
            <a:pPr marL="457200" lvl="0" indent="-457200">
              <a:lnSpc>
                <a:spcPct val="90000"/>
              </a:lnSpc>
              <a:spcBef>
                <a:spcPts val="1000"/>
              </a:spcBef>
              <a:buClr>
                <a:srgbClr val="0D9390"/>
              </a:buClr>
              <a:buBlip>
                <a:blip r:embed="rId3"/>
              </a:buBlip>
              <a:defRPr/>
            </a:pPr>
            <a:endParaRPr lang="el-GR" sz="2300" b="1" dirty="0">
              <a:solidFill>
                <a:schemeClr val="accent2"/>
              </a:solidFill>
            </a:endParaRPr>
          </a:p>
          <a:p>
            <a:pPr marL="457200" lvl="0" indent="-457200">
              <a:lnSpc>
                <a:spcPct val="90000"/>
              </a:lnSpc>
              <a:spcBef>
                <a:spcPts val="1000"/>
              </a:spcBef>
              <a:buClr>
                <a:srgbClr val="0D9390"/>
              </a:buClr>
              <a:buFont typeface="Arial" panose="020B0604020202020204" pitchFamily="34" charset="0"/>
              <a:buChar char="•"/>
              <a:defRPr/>
            </a:pPr>
            <a:r>
              <a:rPr lang="el-GR" sz="2300" dirty="0">
                <a:solidFill>
                  <a:srgbClr val="000000"/>
                </a:solidFill>
              </a:rPr>
              <a:t>Διατηρούμε όντως στενή επαφή με τους ΜΚΟ για να τους βοηθήσουμε να αναπτύξουν οργανωτική δύναμη;</a:t>
            </a:r>
          </a:p>
          <a:p>
            <a:pPr marL="457200" lvl="0" indent="-457200">
              <a:lnSpc>
                <a:spcPct val="90000"/>
              </a:lnSpc>
              <a:spcBef>
                <a:spcPts val="1000"/>
              </a:spcBef>
              <a:buClr>
                <a:srgbClr val="0D9390"/>
              </a:buClr>
              <a:buFont typeface="Arial" panose="020B0604020202020204" pitchFamily="34" charset="0"/>
              <a:buChar char="•"/>
              <a:defRPr/>
            </a:pPr>
            <a:endParaRPr lang="el-GR" sz="2300" dirty="0">
              <a:solidFill>
                <a:srgbClr val="000000"/>
              </a:solidFill>
            </a:endParaRPr>
          </a:p>
          <a:p>
            <a:pPr marL="457200" lvl="0" indent="-457200">
              <a:lnSpc>
                <a:spcPct val="90000"/>
              </a:lnSpc>
              <a:spcBef>
                <a:spcPts val="1000"/>
              </a:spcBef>
              <a:buClr>
                <a:srgbClr val="0D9390"/>
              </a:buClr>
              <a:buFont typeface="Arial" panose="020B0604020202020204" pitchFamily="34" charset="0"/>
              <a:buChar char="•"/>
              <a:defRPr/>
            </a:pPr>
            <a:r>
              <a:rPr lang="el-GR" sz="2300" dirty="0">
                <a:solidFill>
                  <a:srgbClr val="000000"/>
                </a:solidFill>
              </a:rPr>
              <a:t>Υπάρχουν τρόποι να πειραματιστούμε με κάποιους νέους τύπους επιχορηγήσεων;</a:t>
            </a:r>
          </a:p>
        </p:txBody>
      </p:sp>
    </p:spTree>
    <p:extLst>
      <p:ext uri="{BB962C8B-B14F-4D97-AF65-F5344CB8AC3E}">
        <p14:creationId xmlns:p14="http://schemas.microsoft.com/office/powerpoint/2010/main" val="177058120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Ιδέες γύρω από τα Κεφάλαια Επιχειρηματικών Συμμετοχών</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2044885"/>
            <a:ext cx="10496407" cy="3520964"/>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b="1" dirty="0">
                <a:solidFill>
                  <a:schemeClr val="accent2"/>
                </a:solidFill>
              </a:rPr>
              <a:t>Ερωτήσεις για μη κερδοσκοπικούς οργανισμούς που αναζητούν κεφάλαια</a:t>
            </a:r>
          </a:p>
          <a:p>
            <a:pPr marL="457200" lvl="0" indent="-457200">
              <a:lnSpc>
                <a:spcPct val="90000"/>
              </a:lnSpc>
              <a:spcBef>
                <a:spcPts val="1000"/>
              </a:spcBef>
              <a:buClr>
                <a:srgbClr val="0D9390"/>
              </a:buClr>
              <a:buBlip>
                <a:blip r:embed="rId3"/>
              </a:buBlip>
              <a:defRPr/>
            </a:pPr>
            <a:endParaRPr lang="el-GR" sz="2400" b="1" dirty="0">
              <a:solidFill>
                <a:schemeClr val="accent2"/>
              </a:solidFill>
            </a:endParaRPr>
          </a:p>
          <a:p>
            <a:pPr marL="457200" lvl="0" indent="-457200">
              <a:lnSpc>
                <a:spcPct val="90000"/>
              </a:lnSpc>
              <a:spcBef>
                <a:spcPts val="1000"/>
              </a:spcBef>
              <a:buClr>
                <a:srgbClr val="0D9390"/>
              </a:buClr>
              <a:buFont typeface="Arial" panose="020B0604020202020204" pitchFamily="34" charset="0"/>
              <a:buChar char="•"/>
              <a:defRPr/>
            </a:pPr>
            <a:r>
              <a:rPr lang="el-GR" sz="2400" dirty="0">
                <a:solidFill>
                  <a:srgbClr val="000000"/>
                </a:solidFill>
              </a:rPr>
              <a:t>Είναι σαφείς οι οργανωτικές μας ανάγκες προς τους χρηματοδότες;</a:t>
            </a:r>
          </a:p>
          <a:p>
            <a:pPr marL="457200" lvl="0" indent="-457200">
              <a:lnSpc>
                <a:spcPct val="90000"/>
              </a:lnSpc>
              <a:spcBef>
                <a:spcPts val="1000"/>
              </a:spcBef>
              <a:buClr>
                <a:srgbClr val="0D9390"/>
              </a:buClr>
              <a:buFont typeface="Arial" panose="020B0604020202020204" pitchFamily="34" charset="0"/>
              <a:buChar char="•"/>
              <a:defRPr/>
            </a:pPr>
            <a:endParaRPr lang="el-GR" sz="2400" dirty="0">
              <a:solidFill>
                <a:srgbClr val="000000"/>
              </a:solidFill>
            </a:endParaRPr>
          </a:p>
          <a:p>
            <a:pPr marL="457200" lvl="0" indent="-457200">
              <a:lnSpc>
                <a:spcPct val="90000"/>
              </a:lnSpc>
              <a:spcBef>
                <a:spcPts val="1000"/>
              </a:spcBef>
              <a:buClr>
                <a:srgbClr val="0D9390"/>
              </a:buClr>
              <a:buFont typeface="Arial" panose="020B0604020202020204" pitchFamily="34" charset="0"/>
              <a:buChar char="•"/>
              <a:defRPr/>
            </a:pPr>
            <a:r>
              <a:rPr lang="el-GR" sz="2400" dirty="0">
                <a:solidFill>
                  <a:srgbClr val="000000"/>
                </a:solidFill>
              </a:rPr>
              <a:t>Είμαστε επιλεκτικοί ως προς τα ιδρύματα που θέλουμε ως εταίρους;</a:t>
            </a:r>
          </a:p>
          <a:p>
            <a:pPr marL="457200" lvl="0" indent="-457200">
              <a:lnSpc>
                <a:spcPct val="90000"/>
              </a:lnSpc>
              <a:spcBef>
                <a:spcPts val="1000"/>
              </a:spcBef>
              <a:buClr>
                <a:srgbClr val="0D9390"/>
              </a:buClr>
              <a:buFont typeface="Arial" panose="020B0604020202020204" pitchFamily="34" charset="0"/>
              <a:buChar char="•"/>
              <a:defRPr/>
            </a:pPr>
            <a:endParaRPr lang="el-GR" sz="2400" dirty="0">
              <a:solidFill>
                <a:srgbClr val="000000"/>
              </a:solidFill>
            </a:endParaRPr>
          </a:p>
          <a:p>
            <a:pPr marL="457200" lvl="0" indent="-457200">
              <a:lnSpc>
                <a:spcPct val="90000"/>
              </a:lnSpc>
              <a:spcBef>
                <a:spcPts val="1000"/>
              </a:spcBef>
              <a:buClr>
                <a:srgbClr val="0D9390"/>
              </a:buClr>
              <a:buFont typeface="Arial" panose="020B0604020202020204" pitchFamily="34" charset="0"/>
              <a:buChar char="•"/>
              <a:defRPr/>
            </a:pPr>
            <a:r>
              <a:rPr lang="el-GR" sz="2400" dirty="0">
                <a:solidFill>
                  <a:srgbClr val="000000"/>
                </a:solidFill>
              </a:rPr>
              <a:t>Δείχνουμε στα ιδρύματα ένα σαφές σχέδιο που να δικαιολογεί τη μακροπρόθεσμη υποστήριξή τους στον οργανισμό μας;</a:t>
            </a:r>
          </a:p>
        </p:txBody>
      </p:sp>
    </p:spTree>
    <p:extLst>
      <p:ext uri="{BB962C8B-B14F-4D97-AF65-F5344CB8AC3E}">
        <p14:creationId xmlns:p14="http://schemas.microsoft.com/office/powerpoint/2010/main" val="31615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ΜΚΟ και Επενδύσεις κοινωνικού χαρακτήρα</a:t>
            </a:r>
            <a:endParaRPr lang="en-GB" dirty="0"/>
          </a:p>
          <a:p>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47795" y="1342644"/>
            <a:ext cx="10496407" cy="5515356"/>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Διάφορες αναδυόμενες τάσεις διαταράσσουν τις παραδοσιακές πηγές χρηματοδότησης στις οποίες βασίζονται πολλοί μη κυβερνητικοί οργανισμοί (ΜΚΟ). </a:t>
            </a:r>
          </a:p>
          <a:p>
            <a:pPr lvl="0">
              <a:lnSpc>
                <a:spcPct val="90000"/>
              </a:lnSpc>
              <a:spcBef>
                <a:spcPts val="1000"/>
              </a:spcBef>
              <a:buClr>
                <a:srgbClr val="0D9390"/>
              </a:buClr>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Ορισμένοι κυβερνητικοί οργανισμοί-χορηγοί που χρηματοδοτούν ΜΚΟ έχουν απειλήσει να μειώσουν δραστικά τους προϋπολογισμούς τους, όπως στις ΗΠΑ, όπου έχουν προταθεί περικοπές της τάξης του 30%, ενώ το Ηνωμένο Βασίλειο έχει δηλώσει ότι θα μπορούσε να αρχίσει να επιβάλλει αυστηρότερους περιορισμούς στη χρηματοδότηση.</a:t>
            </a:r>
          </a:p>
          <a:p>
            <a:pPr lvl="0">
              <a:lnSpc>
                <a:spcPct val="90000"/>
              </a:lnSpc>
              <a:spcBef>
                <a:spcPts val="1000"/>
              </a:spcBef>
              <a:buClr>
                <a:srgbClr val="0D9390"/>
              </a:buClr>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lang="el-GR" sz="2400" b="1" dirty="0">
                <a:solidFill>
                  <a:prstClr val="black"/>
                </a:solidFill>
                <a:latin typeface="Calibri" panose="020F0502020204030204"/>
              </a:rPr>
              <a:t>Μελέτη</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https://home.kpmg/xx/en/home/insights/2018/09/ngos-and-impact-investing.html</a:t>
            </a:r>
            <a:r>
              <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1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74698BF-A6B9-5724-3120-A463CDBE9472}"/>
              </a:ext>
            </a:extLst>
          </p:cNvPr>
          <p:cNvGraphicFramePr/>
          <p:nvPr>
            <p:extLst>
              <p:ext uri="{D42A27DB-BD31-4B8C-83A1-F6EECF244321}">
                <p14:modId xmlns:p14="http://schemas.microsoft.com/office/powerpoint/2010/main" val="2430095575"/>
              </p:ext>
            </p:extLst>
          </p:nvPr>
        </p:nvGraphicFramePr>
        <p:xfrm>
          <a:off x="0" y="-153889"/>
          <a:ext cx="12192000" cy="6654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0B8507E-1E0E-F56A-3605-3A53C73A24BE}"/>
              </a:ext>
            </a:extLst>
          </p:cNvPr>
          <p:cNvSpPr txBox="1"/>
          <p:nvPr/>
        </p:nvSpPr>
        <p:spPr>
          <a:xfrm>
            <a:off x="263047" y="5173125"/>
            <a:ext cx="4083485"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solidFill>
                  <a:prstClr val="black"/>
                </a:solidFill>
                <a:latin typeface="Calibri" panose="020F0502020204030204" pitchFamily="34" charset="0"/>
                <a:ea typeface="Times New Roman" panose="02020603050405020304" pitchFamily="18" charset="0"/>
                <a:cs typeface="Calibri" panose="020F0502020204030204" pitchFamily="34" charset="0"/>
              </a:rPr>
              <a:t>Πηγή</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GB" sz="1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7">
                  <a:extLst>
                    <a:ext uri="{A12FA001-AC4F-418D-AE19-62706E023703}">
                      <ahyp:hlinkClr xmlns:ahyp="http://schemas.microsoft.com/office/drawing/2018/hyperlinkcolor" val="tx"/>
                    </a:ext>
                  </a:extLst>
                </a:hlinkClick>
              </a:rPr>
              <a:t>https://www.batonglobal.com/post/how-to-write-mission-vision-and-values-statements-with-examples#:~:text=The%20mission%20statement%20communicates%20the,organization's%20core%20principles%20and%20ethics</a:t>
            </a:r>
            <a:endParaRPr kumimoji="0" lang="de-DE" sz="1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94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101CA14-C2FE-4820-9714-03AEC9B3952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9303ED2-3D24-4BD0-8B38-2809698750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54CCFF95-B1C3-46D9-8B22-1F875B1842A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D34A1E81-BF6D-4A72-AAB0-E75DB10BC6F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4F86B391-34A9-42C5-9D58-7D4E1ABD353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00F8621F-C139-4EB5-86E6-3EC278DF8EB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P spid="6"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GR" dirty="0"/>
              <a:t>ΜΚΟ και Επενδύσεις κοινωνικού χαρακτήρα</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00519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Ταυτόχρονα</a:t>
            </a:r>
            <a:r>
              <a:rPr lang="en-US" sz="2400" dirty="0">
                <a:solidFill>
                  <a:srgbClr val="000000"/>
                </a:solidFill>
              </a:rPr>
              <a:t>, </a:t>
            </a:r>
            <a:r>
              <a:rPr lang="el-CY" sz="2400" dirty="0">
                <a:solidFill>
                  <a:srgbClr val="000000"/>
                </a:solidFill>
              </a:rPr>
              <a:t>η </a:t>
            </a:r>
            <a:r>
              <a:rPr lang="el-CY" sz="2400" dirty="0" err="1">
                <a:solidFill>
                  <a:srgbClr val="000000"/>
                </a:solidFill>
              </a:rPr>
              <a:t>ρευστότητ</a:t>
            </a:r>
            <a:r>
              <a:rPr lang="el-CY" sz="2400" dirty="0">
                <a:solidFill>
                  <a:srgbClr val="000000"/>
                </a:solidFill>
              </a:rPr>
              <a:t>α στις παγκόσμιες κεφαλαιαγορές </a:t>
            </a:r>
            <a:r>
              <a:rPr lang="el-GR" sz="2400" dirty="0">
                <a:solidFill>
                  <a:srgbClr val="000000"/>
                </a:solidFill>
              </a:rPr>
              <a:t>και η </a:t>
            </a:r>
            <a:r>
              <a:rPr lang="el-CY" sz="2400" dirty="0">
                <a:solidFill>
                  <a:srgbClr val="000000"/>
                </a:solidFill>
              </a:rPr>
              <a:t>α</a:t>
            </a:r>
            <a:r>
              <a:rPr lang="el-CY" sz="2400" dirty="0" err="1">
                <a:solidFill>
                  <a:srgbClr val="000000"/>
                </a:solidFill>
              </a:rPr>
              <a:t>υξ</a:t>
            </a:r>
            <a:r>
              <a:rPr lang="el-CY" sz="2400" dirty="0">
                <a:solidFill>
                  <a:srgbClr val="000000"/>
                </a:solidFill>
              </a:rPr>
              <a:t>ανόμενη </a:t>
            </a:r>
            <a:r>
              <a:rPr lang="el-GR" sz="2400" dirty="0">
                <a:solidFill>
                  <a:srgbClr val="000000"/>
                </a:solidFill>
              </a:rPr>
              <a:t>θέληση εκ μέρους των χρηματοοικονομικών συμβούλων για την ανάληψη οικονομικών ρίσκων έχουν διευρύνει το τοπίο για τις ιδιωτικές χρηματοδοτικές ροές</a:t>
            </a:r>
            <a:r>
              <a:rPr lang="el-CY" sz="2400" dirty="0">
                <a:solidFill>
                  <a:srgbClr val="000000"/>
                </a:solidFill>
              </a:rPr>
              <a:t>,</a:t>
            </a:r>
            <a:r>
              <a:rPr lang="el-GR" sz="2400" dirty="0">
                <a:solidFill>
                  <a:srgbClr val="000000"/>
                </a:solidFill>
              </a:rPr>
              <a:t> ώστε να συμπεριλάβουν κοινωνικά και περιβαλλοντικά προγράμματα - για παράδειγμα, η ανάπτυξη των πράσινων ομολόγων και των μετοχικών κεφαλαίων που συνδέονται με τους </a:t>
            </a:r>
            <a:r>
              <a:rPr lang="el-CY" sz="2400" dirty="0">
                <a:solidFill>
                  <a:srgbClr val="000000"/>
                </a:solidFill>
              </a:rPr>
              <a:t>στόχους </a:t>
            </a:r>
            <a:r>
              <a:rPr lang="el-GR" sz="2400" dirty="0">
                <a:solidFill>
                  <a:srgbClr val="000000"/>
                </a:solidFill>
              </a:rPr>
              <a:t>ΣΒΑ. </a:t>
            </a:r>
            <a:endParaRPr lang="el-CY" sz="2400" dirty="0">
              <a:solidFill>
                <a:srgbClr val="000000"/>
              </a:solidFill>
            </a:endParaRPr>
          </a:p>
          <a:p>
            <a:pPr lvl="0">
              <a:lnSpc>
                <a:spcPct val="90000"/>
              </a:lnSpc>
              <a:spcBef>
                <a:spcPts val="1000"/>
              </a:spcBef>
              <a:buClr>
                <a:srgbClr val="0D9390"/>
              </a:buClr>
              <a:defRPr/>
            </a:pPr>
            <a:endParaRPr lang="el-CY" sz="2400" dirty="0">
              <a:solidFill>
                <a:srgbClr val="000000"/>
              </a:solidFill>
            </a:endParaRPr>
          </a:p>
          <a:p>
            <a:pPr marL="457200" lvl="0" indent="-457200">
              <a:lnSpc>
                <a:spcPct val="90000"/>
              </a:lnSpc>
              <a:spcBef>
                <a:spcPts val="1000"/>
              </a:spcBef>
              <a:buClr>
                <a:srgbClr val="0D9390"/>
              </a:buClr>
              <a:buBlip>
                <a:blip r:embed="rId3"/>
              </a:buBlip>
              <a:defRPr/>
            </a:pPr>
            <a:r>
              <a:rPr lang="el-CY" sz="2400" dirty="0">
                <a:solidFill>
                  <a:srgbClr val="000000"/>
                </a:solidFill>
              </a:rPr>
              <a:t>Υπο σχετικούς όρους</a:t>
            </a:r>
            <a:r>
              <a:rPr lang="el-GR" sz="2400" dirty="0">
                <a:solidFill>
                  <a:srgbClr val="000000"/>
                </a:solidFill>
              </a:rPr>
              <a:t>, οι ροές ιδιωτικών</a:t>
            </a:r>
            <a:r>
              <a:rPr lang="el-CY" sz="2400" dirty="0">
                <a:solidFill>
                  <a:srgbClr val="000000"/>
                </a:solidFill>
              </a:rPr>
              <a:t> επενδύσεων (εξωτερικές άμεσες επενδύσεις (ΕΑΕ))</a:t>
            </a:r>
            <a:r>
              <a:rPr lang="el-GR" sz="2400" dirty="0">
                <a:solidFill>
                  <a:srgbClr val="000000"/>
                </a:solidFill>
              </a:rPr>
              <a:t> τα εμβάσματα και οι φιλανθρωπικές δωρεές υπερβαίνουν κατά πολύ τ</a:t>
            </a:r>
            <a:r>
              <a:rPr lang="el-CY" sz="2400" dirty="0" err="1">
                <a:solidFill>
                  <a:srgbClr val="000000"/>
                </a:solidFill>
              </a:rPr>
              <a:t>ις</a:t>
            </a:r>
            <a:r>
              <a:rPr lang="el-CY" sz="2400" dirty="0">
                <a:solidFill>
                  <a:srgbClr val="000000"/>
                </a:solidFill>
              </a:rPr>
              <a:t> </a:t>
            </a:r>
            <a:r>
              <a:rPr lang="el-CY" sz="2400" dirty="0" err="1">
                <a:solidFill>
                  <a:srgbClr val="000000"/>
                </a:solidFill>
              </a:rPr>
              <a:t>χρημ</a:t>
            </a:r>
            <a:r>
              <a:rPr lang="el-CY" sz="2400" dirty="0">
                <a:solidFill>
                  <a:srgbClr val="000000"/>
                </a:solidFill>
              </a:rPr>
              <a:t>ατοδοτικές ροές </a:t>
            </a:r>
            <a:r>
              <a:rPr lang="el-GR" sz="2400" dirty="0">
                <a:solidFill>
                  <a:srgbClr val="000000"/>
                </a:solidFill>
              </a:rPr>
              <a:t>της επίσημης κρατικής βοήθειας προς τις αναπτυσσόμενες οικονομίες.</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19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CY" dirty="0" err="1"/>
              <a:t>Ομόλογ</a:t>
            </a:r>
            <a:r>
              <a:rPr lang="el-CY" dirty="0"/>
              <a:t>α Κοινωνικού Χαρακτήρα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005199"/>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Τα </a:t>
            </a:r>
            <a:r>
              <a:rPr lang="el-GR" sz="2400" dirty="0">
                <a:hlinkClick r:id="rId4">
                  <a:extLst>
                    <a:ext uri="{A12FA001-AC4F-418D-AE19-62706E023703}">
                      <ahyp:hlinkClr xmlns:ahyp="http://schemas.microsoft.com/office/drawing/2018/hyperlinkcolor" val="tx"/>
                    </a:ext>
                  </a:extLst>
                </a:hlinkClick>
              </a:rPr>
              <a:t>ομόλογα κοινωνικού αντίκτυπου</a:t>
            </a:r>
            <a:r>
              <a:rPr lang="el-GR" sz="2400" dirty="0">
                <a:solidFill>
                  <a:srgbClr val="000000"/>
                </a:solidFill>
              </a:rPr>
              <a:t>, τα οποία τελικά χρηματοδοτούνται από ένα θεσμικό όργανο, όπως μια κυβέρνηση ή ένα διεθνή οργανισμό </a:t>
            </a:r>
            <a:r>
              <a:rPr lang="el-CY" sz="2400" dirty="0">
                <a:solidFill>
                  <a:srgbClr val="000000"/>
                </a:solidFill>
              </a:rPr>
              <a:t>που κάνει δωρεές</a:t>
            </a:r>
            <a:r>
              <a:rPr lang="el-GR" sz="2400" dirty="0">
                <a:solidFill>
                  <a:srgbClr val="000000"/>
                </a:solidFill>
              </a:rPr>
              <a:t>, αποτελούν ένα δημοφιλές μοντέλο επένδυσης </a:t>
            </a:r>
            <a:r>
              <a:rPr lang="el-CY" sz="2400" dirty="0">
                <a:solidFill>
                  <a:srgbClr val="000000"/>
                </a:solidFill>
              </a:rPr>
              <a:t>κοινωνικού χαρα</a:t>
            </a:r>
            <a:r>
              <a:rPr lang="el-CY" sz="2400" dirty="0" err="1">
                <a:solidFill>
                  <a:srgbClr val="000000"/>
                </a:solidFill>
              </a:rPr>
              <a:t>κτήρ</a:t>
            </a:r>
            <a:r>
              <a:rPr lang="el-CY" sz="2400" dirty="0">
                <a:solidFill>
                  <a:srgbClr val="000000"/>
                </a:solidFill>
              </a:rPr>
              <a:t>α</a:t>
            </a:r>
            <a:r>
              <a:rPr lang="el-GR" sz="2400" dirty="0">
                <a:solidFill>
                  <a:srgbClr val="000000"/>
                </a:solidFill>
              </a:rPr>
              <a:t> </a:t>
            </a:r>
            <a:r>
              <a:rPr lang="el-CY" sz="2400" dirty="0">
                <a:solidFill>
                  <a:srgbClr val="000000"/>
                </a:solidFill>
              </a:rPr>
              <a:t>όπου η π</a:t>
            </a:r>
            <a:r>
              <a:rPr lang="el-CY" sz="2400" dirty="0" err="1">
                <a:solidFill>
                  <a:srgbClr val="000000"/>
                </a:solidFill>
              </a:rPr>
              <a:t>ληρωμή</a:t>
            </a:r>
            <a:r>
              <a:rPr lang="el-CY" sz="2400" dirty="0">
                <a:solidFill>
                  <a:srgbClr val="000000"/>
                </a:solidFill>
              </a:rPr>
              <a:t> </a:t>
            </a:r>
            <a:r>
              <a:rPr lang="el-CY" sz="2400" dirty="0" err="1">
                <a:solidFill>
                  <a:srgbClr val="000000"/>
                </a:solidFill>
              </a:rPr>
              <a:t>γίνετ</a:t>
            </a:r>
            <a:r>
              <a:rPr lang="el-CY" sz="2400" dirty="0">
                <a:solidFill>
                  <a:srgbClr val="000000"/>
                </a:solidFill>
              </a:rPr>
              <a:t>αι βάσει αποτελεσμάτων</a:t>
            </a:r>
            <a:r>
              <a:rPr lang="el-GR" sz="2400" dirty="0">
                <a:solidFill>
                  <a:srgbClr val="000000"/>
                </a:solidFill>
              </a:rPr>
              <a:t>.</a:t>
            </a:r>
            <a:endParaRPr lang="el-CY"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Ένας επενδυτής, ο οποίος μπορεί να είναι </a:t>
            </a:r>
            <a:r>
              <a:rPr lang="el-CY" sz="2400" dirty="0" err="1">
                <a:solidFill>
                  <a:srgbClr val="000000"/>
                </a:solidFill>
              </a:rPr>
              <a:t>έν</a:t>
            </a:r>
            <a:r>
              <a:rPr lang="el-CY" sz="2400" dirty="0">
                <a:solidFill>
                  <a:srgbClr val="000000"/>
                </a:solidFill>
              </a:rPr>
              <a:t>ας </a:t>
            </a:r>
            <a:r>
              <a:rPr lang="el-GR" sz="2400" dirty="0">
                <a:solidFill>
                  <a:srgbClr val="000000"/>
                </a:solidFill>
              </a:rPr>
              <a:t>ιδιώτης, </a:t>
            </a:r>
            <a:r>
              <a:rPr lang="el-CY" sz="2400" dirty="0" err="1">
                <a:solidFill>
                  <a:srgbClr val="000000"/>
                </a:solidFill>
              </a:rPr>
              <a:t>έν</a:t>
            </a:r>
            <a:r>
              <a:rPr lang="el-CY" sz="2400" dirty="0">
                <a:solidFill>
                  <a:srgbClr val="000000"/>
                </a:solidFill>
              </a:rPr>
              <a:t>α </a:t>
            </a:r>
            <a:r>
              <a:rPr lang="el-GR" sz="2400" dirty="0">
                <a:solidFill>
                  <a:srgbClr val="000000"/>
                </a:solidFill>
              </a:rPr>
              <a:t>καταπίστευμα,</a:t>
            </a:r>
            <a:r>
              <a:rPr lang="el-CY" sz="2400" dirty="0">
                <a:solidFill>
                  <a:srgbClr val="000000"/>
                </a:solidFill>
              </a:rPr>
              <a:t> </a:t>
            </a:r>
            <a:r>
              <a:rPr lang="el-CY" sz="2400" dirty="0" err="1">
                <a:solidFill>
                  <a:srgbClr val="000000"/>
                </a:solidFill>
              </a:rPr>
              <a:t>έν</a:t>
            </a:r>
            <a:r>
              <a:rPr lang="el-CY" sz="2400" dirty="0">
                <a:solidFill>
                  <a:srgbClr val="000000"/>
                </a:solidFill>
              </a:rPr>
              <a:t>α</a:t>
            </a:r>
            <a:r>
              <a:rPr lang="el-GR" sz="2400" dirty="0">
                <a:solidFill>
                  <a:srgbClr val="000000"/>
                </a:solidFill>
              </a:rPr>
              <a:t> ίδρυμα,</a:t>
            </a:r>
            <a:r>
              <a:rPr lang="el-CY" sz="2400" dirty="0">
                <a:solidFill>
                  <a:srgbClr val="000000"/>
                </a:solidFill>
              </a:rPr>
              <a:t> μια</a:t>
            </a:r>
            <a:r>
              <a:rPr lang="el-GR" sz="2400" dirty="0">
                <a:solidFill>
                  <a:srgbClr val="000000"/>
                </a:solidFill>
              </a:rPr>
              <a:t> τράπεζα ή </a:t>
            </a:r>
            <a:r>
              <a:rPr lang="el-CY" sz="2400" dirty="0" err="1">
                <a:solidFill>
                  <a:srgbClr val="000000"/>
                </a:solidFill>
              </a:rPr>
              <a:t>έν</a:t>
            </a:r>
            <a:r>
              <a:rPr lang="el-CY" sz="2400" dirty="0">
                <a:solidFill>
                  <a:srgbClr val="000000"/>
                </a:solidFill>
              </a:rPr>
              <a:t>α </a:t>
            </a:r>
            <a:r>
              <a:rPr lang="el-GR" sz="2400" dirty="0">
                <a:solidFill>
                  <a:srgbClr val="000000"/>
                </a:solidFill>
              </a:rPr>
              <a:t>ίδρυμα κοινοτικής ανάπτυξης, παρέχει κεφάλαια σε έναν </a:t>
            </a:r>
            <a:r>
              <a:rPr lang="el-GR" sz="2400" dirty="0" err="1">
                <a:solidFill>
                  <a:srgbClr val="000000"/>
                </a:solidFill>
              </a:rPr>
              <a:t>πάροχο</a:t>
            </a:r>
            <a:r>
              <a:rPr lang="el-GR" sz="2400" dirty="0">
                <a:solidFill>
                  <a:srgbClr val="000000"/>
                </a:solidFill>
              </a:rPr>
              <a:t> υπηρεσιών για την επίτευξη ενός συμφωνημένου κοινωνικού αποτελέσματος. </a:t>
            </a:r>
            <a:endParaRPr lang="el-CY"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Σε πολλές περιπτώσεις, ο </a:t>
            </a:r>
            <a:r>
              <a:rPr lang="el-GR" sz="2400" dirty="0" err="1">
                <a:solidFill>
                  <a:srgbClr val="000000"/>
                </a:solidFill>
              </a:rPr>
              <a:t>πάροχος</a:t>
            </a:r>
            <a:r>
              <a:rPr lang="el-GR" sz="2400" dirty="0">
                <a:solidFill>
                  <a:srgbClr val="000000"/>
                </a:solidFill>
              </a:rPr>
              <a:t> υπηρεσιών είναι μια ΜΚΟ. Το συμβόλαιο καθορίζει συνήθως μια προθεσμία και </a:t>
            </a:r>
            <a:r>
              <a:rPr lang="el-CY" sz="2400" dirty="0">
                <a:solidFill>
                  <a:srgbClr val="000000"/>
                </a:solidFill>
              </a:rPr>
              <a:t>τις μεθόδους </a:t>
            </a:r>
            <a:r>
              <a:rPr lang="el-GR" sz="2400" dirty="0">
                <a:solidFill>
                  <a:srgbClr val="000000"/>
                </a:solidFill>
              </a:rPr>
              <a:t>αξιολόγησης</a:t>
            </a:r>
            <a:r>
              <a:rPr lang="el-CY" sz="2400" dirty="0">
                <a:solidFill>
                  <a:srgbClr val="000000"/>
                </a:solidFill>
              </a:rPr>
              <a:t> της </a:t>
            </a:r>
            <a:r>
              <a:rPr lang="el-GR" sz="2400" dirty="0">
                <a:solidFill>
                  <a:srgbClr val="000000"/>
                </a:solidFill>
              </a:rPr>
              <a:t>επιτυχίας</a:t>
            </a:r>
            <a:r>
              <a:rPr lang="el-CY" sz="2400" dirty="0">
                <a:solidFill>
                  <a:srgbClr val="000000"/>
                </a:solidFill>
              </a:rPr>
              <a:t> των έργων των ΜΚΟ. </a:t>
            </a:r>
            <a:r>
              <a:rPr lang="el-GR" sz="2400" dirty="0">
                <a:solidFill>
                  <a:srgbClr val="000000"/>
                </a:solidFill>
              </a:rPr>
              <a:t>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14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CY" dirty="0" err="1"/>
              <a:t>Ομόλογ</a:t>
            </a:r>
            <a:r>
              <a:rPr lang="el-CY" dirty="0"/>
              <a:t>α Κοινωνικού Χαρακτήρα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390624"/>
            <a:ext cx="10496407" cy="4722318"/>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Στη συνέχεια, ο </a:t>
            </a:r>
            <a:r>
              <a:rPr lang="el-GR" sz="2400" dirty="0" err="1">
                <a:solidFill>
                  <a:srgbClr val="000000"/>
                </a:solidFill>
              </a:rPr>
              <a:t>πάροχος</a:t>
            </a:r>
            <a:r>
              <a:rPr lang="el-GR" sz="2400" dirty="0">
                <a:solidFill>
                  <a:srgbClr val="000000"/>
                </a:solidFill>
              </a:rPr>
              <a:t> υπηρεσιών υλοποιεί το πρόγραμμα, και όσο πιο επιτυχής είναι η </a:t>
            </a:r>
            <a:r>
              <a:rPr lang="el-GR" sz="2400" dirty="0" err="1">
                <a:solidFill>
                  <a:srgbClr val="000000"/>
                </a:solidFill>
              </a:rPr>
              <a:t>υλοποίησ</a:t>
            </a:r>
            <a:r>
              <a:rPr lang="el-CY" sz="2400" dirty="0">
                <a:solidFill>
                  <a:srgbClr val="000000"/>
                </a:solidFill>
              </a:rPr>
              <a:t>ή του</a:t>
            </a:r>
            <a:r>
              <a:rPr lang="el-GR" sz="2400" dirty="0">
                <a:solidFill>
                  <a:srgbClr val="000000"/>
                </a:solidFill>
              </a:rPr>
              <a:t> σε σχέση με τα μετρήσιμα αποτελέσματα, τόσο υψηλότερη είναι η απόδοση για τον επενδυτή.</a:t>
            </a:r>
          </a:p>
          <a:p>
            <a:pPr lvl="0">
              <a:lnSpc>
                <a:spcPct val="90000"/>
              </a:lnSpc>
              <a:spcBef>
                <a:spcPts val="1000"/>
              </a:spcBef>
              <a:buClr>
                <a:srgbClr val="0D9390"/>
              </a:buClr>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Αυτό σημαίνει ότι οι οργανισμοί και οι επενδυτές που είναι συχνά απομακρυσμένοι από τη διαδικασία μπορούν να έχουν μεγαλύτερη βεβαιότητα ότι τα κεφάλαιά τους θα </a:t>
            </a:r>
            <a:r>
              <a:rPr lang="el-CY" sz="2400" dirty="0">
                <a:solidFill>
                  <a:srgbClr val="000000"/>
                </a:solidFill>
              </a:rPr>
              <a:t>έχουν</a:t>
            </a:r>
            <a:r>
              <a:rPr lang="el-GR" sz="2400" dirty="0">
                <a:solidFill>
                  <a:srgbClr val="000000"/>
                </a:solidFill>
              </a:rPr>
              <a:t> θετικό αποτέλεσμα. </a:t>
            </a:r>
          </a:p>
          <a:p>
            <a:pPr marL="457200" lvl="0" indent="-457200">
              <a:lnSpc>
                <a:spcPct val="90000"/>
              </a:lnSpc>
              <a:spcBef>
                <a:spcPts val="1000"/>
              </a:spcBef>
              <a:buClr>
                <a:srgbClr val="0D9390"/>
              </a:buClr>
              <a:buBlip>
                <a:blip r:embed="rId3"/>
              </a:buBlip>
              <a:defRPr/>
            </a:pPr>
            <a:endParaRPr lang="el-GR" sz="2400" dirty="0">
              <a:solidFill>
                <a:srgbClr val="000000"/>
              </a:solidFill>
            </a:endParaRPr>
          </a:p>
          <a:p>
            <a:pPr marL="457200" lvl="0" indent="-457200">
              <a:lnSpc>
                <a:spcPct val="90000"/>
              </a:lnSpc>
              <a:spcBef>
                <a:spcPts val="1000"/>
              </a:spcBef>
              <a:buClr>
                <a:srgbClr val="0D9390"/>
              </a:buClr>
              <a:buBlip>
                <a:blip r:embed="rId3"/>
              </a:buBlip>
              <a:defRPr/>
            </a:pPr>
            <a:r>
              <a:rPr lang="el-GR" sz="2400" dirty="0">
                <a:solidFill>
                  <a:srgbClr val="000000"/>
                </a:solidFill>
              </a:rPr>
              <a:t>Δύο άλλα μέρη </a:t>
            </a:r>
            <a:r>
              <a:rPr lang="el-CY" sz="2400" dirty="0">
                <a:solidFill>
                  <a:srgbClr val="000000"/>
                </a:solidFill>
              </a:rPr>
              <a:t>που </a:t>
            </a:r>
            <a:r>
              <a:rPr lang="el-GR" sz="2400" dirty="0">
                <a:solidFill>
                  <a:srgbClr val="000000"/>
                </a:solidFill>
              </a:rPr>
              <a:t>εμπλέκονται συχνά στη διαδικασία</a:t>
            </a:r>
            <a:r>
              <a:rPr lang="el-CY" sz="2400" dirty="0">
                <a:solidFill>
                  <a:srgbClr val="000000"/>
                </a:solidFill>
              </a:rPr>
              <a:t> </a:t>
            </a:r>
            <a:r>
              <a:rPr lang="el-CY" sz="2400" dirty="0" err="1">
                <a:solidFill>
                  <a:srgbClr val="000000"/>
                </a:solidFill>
              </a:rPr>
              <a:t>είν</a:t>
            </a:r>
            <a:r>
              <a:rPr lang="el-CY" sz="2400" dirty="0">
                <a:solidFill>
                  <a:srgbClr val="000000"/>
                </a:solidFill>
              </a:rPr>
              <a:t>αι </a:t>
            </a:r>
            <a:r>
              <a:rPr lang="el-GR" sz="2400" dirty="0">
                <a:solidFill>
                  <a:srgbClr val="000000"/>
                </a:solidFill>
              </a:rPr>
              <a:t>ένας </a:t>
            </a:r>
            <a:r>
              <a:rPr lang="el-GR" sz="2400" dirty="0" err="1">
                <a:solidFill>
                  <a:srgbClr val="000000"/>
                </a:solidFill>
              </a:rPr>
              <a:t>μεσ</a:t>
            </a:r>
            <a:r>
              <a:rPr lang="el-CY" sz="2400" dirty="0" err="1">
                <a:solidFill>
                  <a:srgbClr val="000000"/>
                </a:solidFill>
              </a:rPr>
              <a:t>ολ</a:t>
            </a:r>
            <a:r>
              <a:rPr lang="el-CY" sz="2400" dirty="0">
                <a:solidFill>
                  <a:srgbClr val="000000"/>
                </a:solidFill>
              </a:rPr>
              <a:t>αβητής</a:t>
            </a:r>
            <a:r>
              <a:rPr lang="el-GR" sz="2400" dirty="0">
                <a:solidFill>
                  <a:srgbClr val="000000"/>
                </a:solidFill>
              </a:rPr>
              <a:t> που </a:t>
            </a:r>
            <a:r>
              <a:rPr lang="el-CY" sz="2400" dirty="0">
                <a:solidFill>
                  <a:srgbClr val="000000"/>
                </a:solidFill>
              </a:rPr>
              <a:t>ρυθμίζει</a:t>
            </a:r>
            <a:r>
              <a:rPr lang="el-GR" sz="2400" dirty="0">
                <a:solidFill>
                  <a:srgbClr val="000000"/>
                </a:solidFill>
              </a:rPr>
              <a:t> και συντονίζει τη σχέση μεταξύ των μερών και ένα ανεξάρτητο τρίτο μέρος που </a:t>
            </a:r>
            <a:r>
              <a:rPr lang="el-CY" sz="2400" dirty="0">
                <a:solidFill>
                  <a:srgbClr val="000000"/>
                </a:solidFill>
              </a:rPr>
              <a:t>υπ</a:t>
            </a:r>
            <a:r>
              <a:rPr lang="el-CY" sz="2400" dirty="0" err="1">
                <a:solidFill>
                  <a:srgbClr val="000000"/>
                </a:solidFill>
              </a:rPr>
              <a:t>ολογίζει</a:t>
            </a:r>
            <a:r>
              <a:rPr lang="el-CY" sz="2400" dirty="0">
                <a:solidFill>
                  <a:srgbClr val="000000"/>
                </a:solidFill>
              </a:rPr>
              <a:t> </a:t>
            </a:r>
            <a:r>
              <a:rPr lang="el-GR" sz="2400" dirty="0">
                <a:solidFill>
                  <a:srgbClr val="000000"/>
                </a:solidFill>
              </a:rPr>
              <a:t>και επικυρώνει το αποτέλεσμα.</a:t>
            </a:r>
          </a:p>
          <a:p>
            <a:pPr marL="457200" lvl="0" indent="-457200">
              <a:lnSpc>
                <a:spcPct val="90000"/>
              </a:lnSpc>
              <a:spcBef>
                <a:spcPts val="1000"/>
              </a:spcBef>
              <a:buClr>
                <a:srgbClr val="0D9390"/>
              </a:buClr>
              <a:buBlip>
                <a:blip r:embed="rId3"/>
              </a:buBlip>
              <a:defRPr/>
            </a:pPr>
            <a:endParaRPr lang="el-GR" sz="2400" dirty="0">
              <a:solidFill>
                <a:srgbClr val="000000"/>
              </a:solidFill>
            </a:endParaRPr>
          </a:p>
        </p:txBody>
      </p:sp>
    </p:spTree>
    <p:extLst>
      <p:ext uri="{BB962C8B-B14F-4D97-AF65-F5344CB8AC3E}">
        <p14:creationId xmlns:p14="http://schemas.microsoft.com/office/powerpoint/2010/main" val="204228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CY" dirty="0" err="1"/>
              <a:t>Δρ</a:t>
            </a:r>
            <a:r>
              <a:rPr lang="el-CY" dirty="0"/>
              <a:t>αστηριότητα </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1421928"/>
          </a:xfrm>
          <a:prstGeom prst="rect">
            <a:avLst/>
          </a:prstGeom>
          <a:noFill/>
        </p:spPr>
        <p:txBody>
          <a:bodyPr wrap="square" rtlCol="0">
            <a:spAutoFit/>
          </a:bodyPr>
          <a:lstStyle/>
          <a:p>
            <a:pPr marL="457200" lvl="0" indent="-457200">
              <a:lnSpc>
                <a:spcPct val="90000"/>
              </a:lnSpc>
              <a:spcBef>
                <a:spcPts val="1000"/>
              </a:spcBef>
              <a:buClr>
                <a:srgbClr val="0D9390"/>
              </a:buClr>
              <a:buBlip>
                <a:blip r:embed="rId3"/>
              </a:buBlip>
              <a:defRPr/>
            </a:pPr>
            <a:r>
              <a:rPr lang="el-GR" sz="2400" dirty="0">
                <a:solidFill>
                  <a:srgbClr val="000000"/>
                </a:solidFill>
              </a:rPr>
              <a:t>Καταγράψτε τυχόν περιορισμούς που έχουν θέσει οι εξωτερικοί χρηματοδότες ως αντάλλαγμα για τη χρηματοδότηση της οργάνωσής σας ή καταγράψτε πιθανούς περιορισμούς που μπορεί να θέσουν οι σημερινοί</a:t>
            </a:r>
            <a:r>
              <a:rPr lang="el-CY" sz="2400" dirty="0">
                <a:solidFill>
                  <a:srgbClr val="000000"/>
                </a:solidFill>
              </a:rPr>
              <a:t> σας</a:t>
            </a:r>
            <a:r>
              <a:rPr lang="el-GR" sz="2400" dirty="0">
                <a:solidFill>
                  <a:srgbClr val="000000"/>
                </a:solidFill>
              </a:rPr>
              <a:t> χρηματοδότες</a:t>
            </a:r>
            <a:r>
              <a:rPr lang="el-CY" sz="2400" dirty="0">
                <a:solidFill>
                  <a:srgbClr val="000000"/>
                </a:solidFill>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87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CY" dirty="0" err="1"/>
              <a:t>Περι</a:t>
            </a:r>
            <a:r>
              <a:rPr lang="el-CY" dirty="0"/>
              <a:t>πτωσιολογική Μελέτη</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470478"/>
            <a:ext cx="10496407" cy="4850559"/>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u="sng"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l-CY" sz="2400" u="sng" dirty="0">
                <a:solidFill>
                  <a:srgbClr val="000000"/>
                </a:solidFill>
                <a:latin typeface="Calibri" panose="020F0502020204030204"/>
              </a:rPr>
              <a:t>Ο στόχος α</a:t>
            </a:r>
            <a:r>
              <a:rPr lang="el-CY" sz="2400" u="sng" dirty="0" err="1">
                <a:solidFill>
                  <a:srgbClr val="000000"/>
                </a:solidFill>
                <a:latin typeface="Calibri" panose="020F0502020204030204"/>
              </a:rPr>
              <a:t>υτής</a:t>
            </a:r>
            <a:r>
              <a:rPr lang="el-CY" sz="2400" u="sng" dirty="0">
                <a:solidFill>
                  <a:srgbClr val="000000"/>
                </a:solidFill>
                <a:latin typeface="Calibri" panose="020F0502020204030204"/>
              </a:rPr>
              <a:t> της μελέτης </a:t>
            </a:r>
            <a:r>
              <a:rPr lang="el-CY" sz="2400" u="sng" dirty="0" err="1">
                <a:solidFill>
                  <a:srgbClr val="000000"/>
                </a:solidFill>
                <a:latin typeface="Calibri" panose="020F0502020204030204"/>
              </a:rPr>
              <a:t>είν</a:t>
            </a:r>
            <a:r>
              <a:rPr lang="el-CY" sz="2400" u="sng" dirty="0">
                <a:solidFill>
                  <a:srgbClr val="000000"/>
                </a:solidFill>
                <a:latin typeface="Calibri" panose="020F0502020204030204"/>
              </a:rPr>
              <a:t>αι</a:t>
            </a:r>
            <a:r>
              <a:rPr kumimoji="0" lang="en-GB" sz="2400" i="0" u="sng" strike="noStrike" kern="1200" cap="none" spc="0" normalizeH="0" baseline="0" noProof="0" dirty="0">
                <a:ln>
                  <a:noFill/>
                </a:ln>
                <a:solidFill>
                  <a:srgbClr val="000000"/>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el-CY" sz="2400" i="0" u="none" strike="noStrike" kern="1200" cap="none" spc="0" normalizeH="0" baseline="0" noProof="0" dirty="0">
                <a:ln>
                  <a:noFill/>
                </a:ln>
                <a:solidFill>
                  <a:srgbClr val="000000"/>
                </a:solidFill>
                <a:effectLst/>
                <a:uLnTx/>
                <a:uFillTx/>
                <a:latin typeface="Calibri" panose="020F0502020204030204"/>
                <a:ea typeface="+mn-ea"/>
                <a:cs typeface="+mn-cs"/>
              </a:rPr>
              <a:t>Να π</a:t>
            </a:r>
            <a:r>
              <a:rPr kumimoji="0" lang="el-CY" sz="2400" i="0" u="none" strike="noStrike" kern="1200" cap="none" spc="0" normalizeH="0" baseline="0" noProof="0" dirty="0" err="1">
                <a:ln>
                  <a:noFill/>
                </a:ln>
                <a:solidFill>
                  <a:srgbClr val="000000"/>
                </a:solidFill>
                <a:effectLst/>
                <a:uLnTx/>
                <a:uFillTx/>
                <a:latin typeface="Calibri" panose="020F0502020204030204"/>
                <a:ea typeface="+mn-ea"/>
                <a:cs typeface="+mn-cs"/>
              </a:rPr>
              <a:t>ροσδιοριστεί</a:t>
            </a:r>
            <a:r>
              <a:rPr kumimoji="0" lang="el-CY" sz="2400" i="0" u="none" strike="noStrike" kern="1200" cap="none" spc="0" normalizeH="0" noProof="0" dirty="0">
                <a:ln>
                  <a:noFill/>
                </a:ln>
                <a:solidFill>
                  <a:srgbClr val="000000"/>
                </a:solidFill>
                <a:effectLst/>
                <a:uLnTx/>
                <a:uFillTx/>
                <a:latin typeface="Calibri" panose="020F0502020204030204"/>
                <a:ea typeface="+mn-ea"/>
                <a:cs typeface="+mn-cs"/>
              </a:rPr>
              <a:t> η επ</a:t>
            </a:r>
            <a:r>
              <a:rPr kumimoji="0" lang="el-CY" sz="2400" i="0" u="none" strike="noStrike" kern="1200" cap="none" spc="0" normalizeH="0" noProof="0" dirty="0" err="1">
                <a:ln>
                  <a:noFill/>
                </a:ln>
                <a:solidFill>
                  <a:srgbClr val="000000"/>
                </a:solidFill>
                <a:effectLst/>
                <a:uLnTx/>
                <a:uFillTx/>
                <a:latin typeface="Calibri" panose="020F0502020204030204"/>
                <a:ea typeface="+mn-ea"/>
                <a:cs typeface="+mn-cs"/>
              </a:rPr>
              <a:t>ίδρ</a:t>
            </a:r>
            <a:r>
              <a:rPr kumimoji="0" lang="el-CY" sz="2400" i="0" u="none" strike="noStrike" kern="1200" cap="none" spc="0" normalizeH="0" noProof="0" dirty="0">
                <a:ln>
                  <a:noFill/>
                </a:ln>
                <a:solidFill>
                  <a:srgbClr val="000000"/>
                </a:solidFill>
                <a:effectLst/>
                <a:uLnTx/>
                <a:uFillTx/>
                <a:latin typeface="Calibri" panose="020F0502020204030204"/>
                <a:ea typeface="+mn-ea"/>
                <a:cs typeface="+mn-cs"/>
              </a:rPr>
              <a:t>αση της στρατηγικής συγκέντρωσης χρημάτων στην Οικονομική Βιωσιμότητα των ΜΚΟ, όπως το </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Centro International for Tropical Agricultura</a:t>
            </a:r>
          </a:p>
          <a:p>
            <a:pPr marL="342900" lvl="0" indent="-342900">
              <a:lnSpc>
                <a:spcPct val="90000"/>
              </a:lnSpc>
              <a:spcBef>
                <a:spcPts val="1000"/>
              </a:spcBef>
              <a:buClr>
                <a:schemeClr val="accent2"/>
              </a:buClr>
              <a:buFont typeface="Calibri" panose="020F0502020204030204" pitchFamily="34" charset="0"/>
              <a:buChar char="‒"/>
              <a:defRPr/>
            </a:pPr>
            <a:r>
              <a:rPr lang="el-GR" sz="2400" dirty="0">
                <a:solidFill>
                  <a:srgbClr val="000000"/>
                </a:solidFill>
              </a:rPr>
              <a:t>Να εξετάσει την επίδραση της στρατηγικής διαφοροποίησης των εσόδων στην οικονομική βιωσιμότητα </a:t>
            </a:r>
            <a:r>
              <a:rPr lang="el-CY" sz="2400" dirty="0">
                <a:solidFill>
                  <a:srgbClr val="000000"/>
                </a:solidFill>
              </a:rPr>
              <a:t>των</a:t>
            </a:r>
            <a:r>
              <a:rPr lang="el-GR" sz="2400" dirty="0">
                <a:solidFill>
                  <a:srgbClr val="000000"/>
                </a:solidFill>
              </a:rPr>
              <a:t> ΜΚΟ</a:t>
            </a:r>
            <a:r>
              <a:rPr lang="el-CY" sz="2400" dirty="0">
                <a:solidFill>
                  <a:srgbClr val="000000"/>
                </a:solidFill>
              </a:rPr>
              <a:t>,</a:t>
            </a:r>
            <a:r>
              <a:rPr lang="el-GR" sz="2400" dirty="0">
                <a:solidFill>
                  <a:srgbClr val="000000"/>
                </a:solidFill>
              </a:rPr>
              <a:t> </a:t>
            </a:r>
            <a:r>
              <a:rPr lang="el-CY" sz="2400" dirty="0">
                <a:solidFill>
                  <a:srgbClr val="000000"/>
                </a:solidFill>
              </a:rPr>
              <a:t>όπως το </a:t>
            </a:r>
            <a:r>
              <a:rPr lang="el-GR" sz="2400" dirty="0" err="1">
                <a:solidFill>
                  <a:srgbClr val="000000"/>
                </a:solidFill>
              </a:rPr>
              <a:t>Centro</a:t>
            </a:r>
            <a:r>
              <a:rPr lang="el-GR" sz="2400" dirty="0">
                <a:solidFill>
                  <a:srgbClr val="000000"/>
                </a:solidFill>
              </a:rPr>
              <a:t> International for </a:t>
            </a:r>
            <a:r>
              <a:rPr lang="el-GR" sz="2400" dirty="0" err="1">
                <a:solidFill>
                  <a:srgbClr val="000000"/>
                </a:solidFill>
              </a:rPr>
              <a:t>Tropical</a:t>
            </a:r>
            <a:r>
              <a:rPr lang="el-GR" sz="2400" dirty="0">
                <a:solidFill>
                  <a:srgbClr val="000000"/>
                </a:solidFill>
              </a:rPr>
              <a:t> </a:t>
            </a:r>
            <a:r>
              <a:rPr lang="el-GR" sz="2400" dirty="0" err="1">
                <a:solidFill>
                  <a:srgbClr val="000000"/>
                </a:solidFill>
              </a:rPr>
              <a:t>Agricultura</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71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CY" dirty="0" err="1"/>
              <a:t>Περι</a:t>
            </a:r>
            <a:r>
              <a:rPr lang="el-CY" dirty="0"/>
              <a:t>πτωσιολογική Μελέτη</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853363"/>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u="sng"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CY" sz="2400" i="0" u="sng" strike="noStrike" kern="1200" cap="none" spc="0" normalizeH="0" baseline="0" noProof="0" dirty="0">
                <a:ln>
                  <a:noFill/>
                </a:ln>
                <a:solidFill>
                  <a:srgbClr val="000000"/>
                </a:solidFill>
                <a:effectLst/>
                <a:uLnTx/>
                <a:uFillTx/>
                <a:latin typeface="Calibri" panose="020F0502020204030204"/>
                <a:ea typeface="+mn-ea"/>
                <a:cs typeface="+mn-cs"/>
              </a:rPr>
              <a:t>Οι στόχοι </a:t>
            </a:r>
            <a:r>
              <a:rPr kumimoji="0" lang="en-GB" sz="2400" i="0" u="sng"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l-GR" sz="2400" i="0" u="sng" strike="noStrike" kern="1200" cap="none" spc="0" normalizeH="0" baseline="0" noProof="0" dirty="0">
                <a:ln>
                  <a:noFill/>
                </a:ln>
                <a:solidFill>
                  <a:srgbClr val="000000"/>
                </a:solidFill>
                <a:effectLst/>
                <a:uLnTx/>
                <a:uFillTx/>
                <a:latin typeface="Calibri" panose="020F0502020204030204"/>
                <a:ea typeface="+mn-ea"/>
                <a:cs typeface="+mn-cs"/>
              </a:rPr>
              <a:t>συνέχεια</a:t>
            </a:r>
            <a:r>
              <a:rPr kumimoji="0" lang="en-GB" sz="2400" i="0" u="sng" strike="noStrike" kern="1200" cap="none" spc="0" normalizeH="0" baseline="0" noProof="0" dirty="0">
                <a:ln>
                  <a:noFill/>
                </a:ln>
                <a:solidFill>
                  <a:srgbClr val="000000"/>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el-CY" sz="2400" i="0" u="none" strike="noStrike" kern="1200" cap="none" spc="0" normalizeH="0" baseline="0" noProof="0" dirty="0">
                <a:ln>
                  <a:noFill/>
                </a:ln>
                <a:solidFill>
                  <a:srgbClr val="000000"/>
                </a:solidFill>
                <a:effectLst/>
                <a:uLnTx/>
                <a:uFillTx/>
                <a:latin typeface="Calibri" panose="020F0502020204030204"/>
                <a:ea typeface="+mn-ea"/>
                <a:cs typeface="+mn-cs"/>
              </a:rPr>
              <a:t>Να</a:t>
            </a:r>
            <a:r>
              <a:rPr kumimoji="0" lang="el-CY" sz="2400" i="0" u="none" strike="noStrike" kern="1200" cap="none" spc="0" normalizeH="0" noProof="0" dirty="0">
                <a:ln>
                  <a:noFill/>
                </a:ln>
                <a:solidFill>
                  <a:srgbClr val="000000"/>
                </a:solidFill>
                <a:effectLst/>
                <a:uLnTx/>
                <a:uFillTx/>
                <a:latin typeface="Calibri" panose="020F0502020204030204"/>
                <a:ea typeface="+mn-ea"/>
                <a:cs typeface="+mn-cs"/>
              </a:rPr>
              <a:t> επιβεβα</a:t>
            </a:r>
            <a:r>
              <a:rPr kumimoji="0" lang="el-CY" sz="2400" i="0" u="none" strike="noStrike" kern="1200" cap="none" spc="0" normalizeH="0" noProof="0" dirty="0" err="1">
                <a:ln>
                  <a:noFill/>
                </a:ln>
                <a:solidFill>
                  <a:srgbClr val="000000"/>
                </a:solidFill>
                <a:effectLst/>
                <a:uLnTx/>
                <a:uFillTx/>
                <a:latin typeface="Calibri" panose="020F0502020204030204"/>
                <a:ea typeface="+mn-ea"/>
                <a:cs typeface="+mn-cs"/>
              </a:rPr>
              <a:t>ιώσει</a:t>
            </a:r>
            <a:r>
              <a:rPr kumimoji="0" lang="el-CY" sz="2400" i="0" u="none" strike="noStrike" kern="1200" cap="none" spc="0" normalizeH="0" noProof="0" dirty="0">
                <a:ln>
                  <a:noFill/>
                </a:ln>
                <a:solidFill>
                  <a:srgbClr val="000000"/>
                </a:solidFill>
                <a:effectLst/>
                <a:uLnTx/>
                <a:uFillTx/>
                <a:latin typeface="Calibri" panose="020F0502020204030204"/>
                <a:ea typeface="+mn-ea"/>
                <a:cs typeface="+mn-cs"/>
              </a:rPr>
              <a:t> τη </a:t>
            </a:r>
            <a:r>
              <a:rPr kumimoji="0" lang="el-CY" sz="2400" i="0" u="none" strike="noStrike" kern="1200" cap="none" spc="0" normalizeH="0" noProof="0" dirty="0" err="1">
                <a:ln>
                  <a:noFill/>
                </a:ln>
                <a:solidFill>
                  <a:srgbClr val="000000"/>
                </a:solidFill>
                <a:effectLst/>
                <a:uLnTx/>
                <a:uFillTx/>
                <a:latin typeface="Calibri" panose="020F0502020204030204"/>
                <a:ea typeface="+mn-ea"/>
                <a:cs typeface="+mn-cs"/>
              </a:rPr>
              <a:t>σημ</a:t>
            </a:r>
            <a:r>
              <a:rPr kumimoji="0" lang="el-CY" sz="2400" i="0" u="none" strike="noStrike" kern="1200" cap="none" spc="0" normalizeH="0" noProof="0" dirty="0">
                <a:ln>
                  <a:noFill/>
                </a:ln>
                <a:solidFill>
                  <a:srgbClr val="000000"/>
                </a:solidFill>
                <a:effectLst/>
                <a:uLnTx/>
                <a:uFillTx/>
                <a:latin typeface="Calibri" panose="020F0502020204030204"/>
                <a:ea typeface="+mn-ea"/>
                <a:cs typeface="+mn-cs"/>
              </a:rPr>
              <a:t>ασία που έχει η διοικητική ικανότατη στην οικονομική βιωσιμότητα για το </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Centro International for Tropical Agricultura</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36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l-CY" dirty="0"/>
              <a:t>Ερωτήσεις</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1346010"/>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l-CY" sz="2400" i="0" u="none" strike="noStrike" kern="1200" cap="none" spc="0" normalizeH="0" baseline="0" noProof="0" dirty="0" err="1">
                <a:ln>
                  <a:noFill/>
                </a:ln>
                <a:solidFill>
                  <a:srgbClr val="000000"/>
                </a:solidFill>
                <a:effectLst/>
                <a:uLnTx/>
                <a:uFillTx/>
                <a:latin typeface="Calibri" panose="020F0502020204030204"/>
                <a:ea typeface="+mn-ea"/>
                <a:cs typeface="+mn-cs"/>
              </a:rPr>
              <a:t>Ποι</a:t>
            </a:r>
            <a:r>
              <a:rPr kumimoji="0" lang="el-CY" sz="2400" i="0" u="none" strike="noStrike" kern="1200" cap="none" spc="0" normalizeH="0" baseline="0" noProof="0" dirty="0">
                <a:ln>
                  <a:noFill/>
                </a:ln>
                <a:solidFill>
                  <a:srgbClr val="000000"/>
                </a:solidFill>
                <a:effectLst/>
                <a:uLnTx/>
                <a:uFillTx/>
                <a:latin typeface="Calibri" panose="020F0502020204030204"/>
                <a:ea typeface="+mn-ea"/>
                <a:cs typeface="+mn-cs"/>
              </a:rPr>
              <a:t>α είναι τα οφέλη της</a:t>
            </a:r>
            <a:r>
              <a:rPr kumimoji="0" lang="el-CY" sz="2400" i="0" u="none" strike="noStrike" kern="1200" cap="none" spc="0" normalizeH="0" noProof="0" dirty="0">
                <a:ln>
                  <a:noFill/>
                </a:ln>
                <a:solidFill>
                  <a:srgbClr val="000000"/>
                </a:solidFill>
                <a:effectLst/>
                <a:uLnTx/>
                <a:uFillTx/>
                <a:latin typeface="Calibri" panose="020F0502020204030204"/>
                <a:ea typeface="+mn-ea"/>
                <a:cs typeface="+mn-cs"/>
              </a:rPr>
              <a:t> εξωτερικής χρηματοδότησης</a:t>
            </a:r>
            <a:r>
              <a:rPr lang="en-US" sz="2400" dirty="0">
                <a:solidFill>
                  <a:srgbClr val="000000"/>
                </a:solidFill>
                <a:latin typeface="Calibri" panose="020F0502020204030204"/>
              </a:rPr>
              <a:t>;</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en-GB" sz="2400" dirty="0">
                <a:solidFill>
                  <a:srgbClr val="000000"/>
                </a:solidFill>
                <a:latin typeface="Calibri" panose="020F0502020204030204"/>
              </a:rPr>
              <a:t>K</a:t>
            </a:r>
            <a:r>
              <a:rPr lang="el-GR" sz="2400" dirty="0" err="1">
                <a:solidFill>
                  <a:srgbClr val="000000"/>
                </a:solidFill>
                <a:latin typeface="Calibri" panose="020F0502020204030204"/>
              </a:rPr>
              <a:t>ατονομάστε</a:t>
            </a:r>
            <a:r>
              <a:rPr lang="el-GR" sz="2400" dirty="0">
                <a:solidFill>
                  <a:srgbClr val="000000"/>
                </a:solidFill>
                <a:latin typeface="Calibri" panose="020F0502020204030204"/>
              </a:rPr>
              <a:t> ένα πιθανό κίνδυνο στην αυτοχρηματοδότηση ενός ΜΚΟ</a:t>
            </a:r>
            <a:r>
              <a:rPr lang="en-US" sz="2400" dirty="0">
                <a:solidFill>
                  <a:srgbClr val="000000"/>
                </a:solidFill>
                <a:latin typeface="Calibri" panose="020F0502020204030204"/>
              </a:rPr>
              <a:t>; </a:t>
            </a: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62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390556"/>
            <a:ext cx="10595236" cy="803654"/>
          </a:xfrm>
        </p:spPr>
        <p:txBody>
          <a:bodyPr/>
          <a:lstStyle/>
          <a:p>
            <a:r>
              <a:rPr lang="el-GR" dirty="0"/>
              <a:t>Ατομική Εργασία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526539" y="1024752"/>
            <a:ext cx="11138922" cy="5255285"/>
          </a:xfrm>
          <a:prstGeom prst="rect">
            <a:avLst/>
          </a:prstGeom>
          <a:noFill/>
        </p:spPr>
        <p:txBody>
          <a:bodyPr wrap="square">
            <a:spAutoFit/>
          </a:bodyPr>
          <a:lstStyle/>
          <a:p>
            <a:pPr marL="457200" lvl="0" indent="-457200">
              <a:lnSpc>
                <a:spcPct val="90000"/>
              </a:lnSpc>
              <a:spcBef>
                <a:spcPts val="1000"/>
              </a:spcBef>
              <a:buClr>
                <a:srgbClr val="0D9390"/>
              </a:buClr>
              <a:buBlip>
                <a:blip r:embed="rId3"/>
              </a:buBlip>
              <a:defRPr/>
            </a:pPr>
            <a:r>
              <a:rPr lang="el-GR" sz="2300" dirty="0">
                <a:solidFill>
                  <a:srgbClr val="000000"/>
                </a:solidFill>
              </a:rPr>
              <a:t>Να παράσχετε υλικό για πρακτική άσκηση, προετοιμασία για αξιολόγηση και λοιπό υλικό για προσωπική μελέτη. </a:t>
            </a:r>
          </a:p>
          <a:p>
            <a:pPr lvl="0">
              <a:lnSpc>
                <a:spcPct val="90000"/>
              </a:lnSpc>
              <a:spcBef>
                <a:spcPts val="1000"/>
              </a:spcBef>
              <a:buClr>
                <a:srgbClr val="0D9390"/>
              </a:buClr>
              <a:defRPr/>
            </a:pPr>
            <a:endParaRPr lang="el-GR" sz="2300" dirty="0">
              <a:solidFill>
                <a:srgbClr val="000000"/>
              </a:solidFill>
            </a:endParaRPr>
          </a:p>
          <a:p>
            <a:pPr marL="457200" indent="-457200">
              <a:lnSpc>
                <a:spcPct val="90000"/>
              </a:lnSpc>
              <a:spcBef>
                <a:spcPts val="1000"/>
              </a:spcBef>
              <a:buClr>
                <a:srgbClr val="0D9390"/>
              </a:buClr>
              <a:buBlip>
                <a:blip r:embed="rId3"/>
              </a:buBlip>
              <a:defRPr/>
            </a:pPr>
            <a:r>
              <a:rPr lang="el-GR" sz="2300" dirty="0">
                <a:solidFill>
                  <a:srgbClr val="000000"/>
                </a:solidFill>
              </a:rPr>
              <a:t>Για παράδειγμα, μια εργασία για το μάθημα θα μπορούσε να περιλαμβάνει την ανάπτυξη και υλοποίηση ενός καινοτόμου έργου που υιοθετεί μια προσέγγιση επίλυσης προκλήσεων. Σας συνιστούμε να αναπτύξετε και να υλοποιήσετε το έργο από κοινού με τους τοπικούς ενδιαφερόμενους φορείς για την αντιμετώπιση των τοπικών προκλήσεων (ενότητα 2.3). Μετά την ολοκλήρωση των 6 ενοτήτων, οι αρχηγοί των Οργανισμών Τριτογενούς Τομέα θα μπορούσαν να παρουσιάσουν τα καινοτόμα τους έργα στα ενδιαφερόμενα μέρη (περιφερειακό και αστικό επίπεδο/ βιομηχανία). Αυτό θα προάγει μια νοοτροπία προσέγγισης «από κάτω προς τα πάνω» ανάμεσα στους αρχηγούς των Οργανισμών Τριτογενούς Τομέα/ των ανώτατων διοικητικών στελεχών και των εργαζομένων και θα ενισχύσει την αλληλεπίδραση, τη δέσμευση και τη θετική επίδραση στην τοπική και περιφερειακή κοινότητα.</a:t>
            </a:r>
            <a:endParaRPr lang="en-GB" sz="2300" dirty="0">
              <a:solidFill>
                <a:srgbClr val="000000"/>
              </a:solidFill>
            </a:endParaRPr>
          </a:p>
          <a:p>
            <a:pPr marL="457200" lvl="0" indent="-457200">
              <a:lnSpc>
                <a:spcPct val="90000"/>
              </a:lnSpc>
              <a:spcBef>
                <a:spcPts val="1000"/>
              </a:spcBef>
              <a:buClr>
                <a:srgbClr val="0D9390"/>
              </a:buClr>
              <a:buBlip>
                <a:blip r:embed="rId3"/>
              </a:buBlip>
              <a:defRPr/>
            </a:pPr>
            <a:endParaRPr kumimoji="0" lang="en-GB" sz="2300" b="0" i="0" u="none" strike="noStrike" kern="1200" cap="none" spc="0" normalizeH="0" baseline="0" noProof="0" dirty="0">
              <a:ln>
                <a:noFill/>
              </a:ln>
              <a:solidFill>
                <a:srgbClr val="000000"/>
              </a:solidFill>
              <a:effectLst/>
              <a:uLnTx/>
              <a:uFillTx/>
              <a:latin typeface="Calibri" panose="020F0502020204030204"/>
            </a:endParaRPr>
          </a:p>
        </p:txBody>
      </p:sp>
    </p:spTree>
    <p:extLst>
      <p:ext uri="{BB962C8B-B14F-4D97-AF65-F5344CB8AC3E}">
        <p14:creationId xmlns:p14="http://schemas.microsoft.com/office/powerpoint/2010/main" val="322302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l-GR" dirty="0">
                <a:latin typeface="Calibri" panose="020F0502020204030204"/>
              </a:rPr>
              <a:t>Αναφορές</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05</a:t>
            </a:r>
          </a:p>
        </p:txBody>
      </p:sp>
    </p:spTree>
    <p:extLst>
      <p:ext uri="{BB962C8B-B14F-4D97-AF65-F5344CB8AC3E}">
        <p14:creationId xmlns:p14="http://schemas.microsoft.com/office/powerpoint/2010/main" val="109935994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https://www.gdrc.org/ngo/funding/funding-mix.html</a:t>
            </a:r>
            <a:endParaRPr lang="en-GB" u="sng"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https://www.researchgate.net/publication/259828506_Benefits_and_Risks_of_Self-Financing_of_NGOs_-_Empirical_Evidence_from_the_Czech_Republic_Slovakia_and_Austria</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https://smallbusiness.chron.com/advantages-disadvantages-external-financing-10033.html</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Αναφορές </a:t>
            </a:r>
            <a:r>
              <a:rPr lang="en-GB" dirty="0"/>
              <a:t>	</a:t>
            </a:r>
            <a:endParaRPr lang="en-US" dirty="0"/>
          </a:p>
        </p:txBody>
      </p:sp>
    </p:spTree>
    <p:extLst>
      <p:ext uri="{BB962C8B-B14F-4D97-AF65-F5344CB8AC3E}">
        <p14:creationId xmlns:p14="http://schemas.microsoft.com/office/powerpoint/2010/main" val="9627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K</a:t>
            </a:r>
            <a:r>
              <a:rPr lang="el-GR" dirty="0" err="1"/>
              <a:t>ατά</a:t>
            </a:r>
            <a:r>
              <a:rPr lang="el-GR" dirty="0"/>
              <a:t> την κατάρτιση ενός οικονομικού σχεδίου, η διαδικασία εντοπισμού των αναγκών της αγοράς θα ανοίξει το δρόμο σε νέες επενδυτικές ευκαιρίες στον ψηφιακό μετασχηματισμό.  </a:t>
            </a:r>
            <a:endParaRPr lang="en-GB" dirty="0"/>
          </a:p>
          <a:p>
            <a:pPr marL="360000" indent="-342900">
              <a:buBlip>
                <a:blip r:embed="rId2"/>
              </a:buBlip>
            </a:pPr>
            <a:endParaRPr lang="en-GB" dirty="0"/>
          </a:p>
          <a:p>
            <a:pPr marL="360000" indent="-342900">
              <a:buBlip>
                <a:blip r:embed="rId2"/>
              </a:buBlip>
            </a:pPr>
            <a:r>
              <a:rPr lang="el-GR" dirty="0"/>
              <a:t>Ένα οικονομικό σχέδιο που συμπεριλαμβάνει τις ανάγκες της αγοράς θα ενημερώσει την οικονομική σας στρατηγική ενώ θα σας επιτρέψει να ιεραρχήσετε τις προτεραιότητές σας και αξιοποιήσετε τα χρηματοδοτικές σας πηγές για να τις επιδιώξετε. </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Υλοποίηση</a:t>
            </a:r>
            <a:endParaRPr lang="en-US" dirty="0"/>
          </a:p>
        </p:txBody>
      </p:sp>
    </p:spTree>
    <p:extLst>
      <p:ext uri="{BB962C8B-B14F-4D97-AF65-F5344CB8AC3E}">
        <p14:creationId xmlns:p14="http://schemas.microsoft.com/office/powerpoint/2010/main" val="92252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https://www.investopedia.com/10-investing-concepts-beginners-need-to-learn-5219500</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https://www.batonglobal.com/post/how-to-write-mission-vision-and-values-statements-with-examples</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https://digitalmarketinginstitute.com/blog/10-reasons-your-business-should-invest-in-digital-transformation-corporate</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Αναφορές  </a:t>
            </a:r>
            <a:r>
              <a:rPr lang="en-GB" dirty="0"/>
              <a:t>	</a:t>
            </a:r>
            <a:endParaRPr lang="en-US" dirty="0"/>
          </a:p>
        </p:txBody>
      </p:sp>
    </p:spTree>
    <p:extLst>
      <p:ext uri="{BB962C8B-B14F-4D97-AF65-F5344CB8AC3E}">
        <p14:creationId xmlns:p14="http://schemas.microsoft.com/office/powerpoint/2010/main" val="357707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https://blog.elevationweb.org/11-awesome-fundraising-tools-for-nonprofits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https://cornershopcreative.com/blog/digital-fundraising/#crashcourse</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https://cornershopcreative.com/portfolio/disability-rights-new-york-multi-step-donation-form/</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Αναφορές </a:t>
            </a:r>
            <a:r>
              <a:rPr lang="en-GB" dirty="0"/>
              <a:t>	</a:t>
            </a:r>
            <a:endParaRPr lang="en-US" dirty="0"/>
          </a:p>
        </p:txBody>
      </p:sp>
    </p:spTree>
    <p:extLst>
      <p:ext uri="{BB962C8B-B14F-4D97-AF65-F5344CB8AC3E}">
        <p14:creationId xmlns:p14="http://schemas.microsoft.com/office/powerpoint/2010/main" val="365368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https://join.mobilize.us/blog/30-top-online-fundraising-ideas-for-2021-and-beyond</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https://learning.candid.org/resources/blog/five-fundraising-trends-to-capitalize-on-in-2022/</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https://www.causevox.com/digital-fundraising/#digital-fundraising-method</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Αναφορές</a:t>
            </a:r>
            <a:r>
              <a:rPr lang="en-GB" dirty="0"/>
              <a:t>	</a:t>
            </a:r>
            <a:endParaRPr lang="en-US" dirty="0"/>
          </a:p>
        </p:txBody>
      </p:sp>
    </p:spTree>
    <p:extLst>
      <p:ext uri="{BB962C8B-B14F-4D97-AF65-F5344CB8AC3E}">
        <p14:creationId xmlns:p14="http://schemas.microsoft.com/office/powerpoint/2010/main" val="54146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https://www.iraiser.com/2021/07/build-your-annual-digital-fundraising-plan-in-5-steps/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https://www.youtube.com/watch?v=18yzSK6oWxw</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https://www.youtube.com/watch?v=18yzSK6oWxw</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https://www.iraiser.com/2021/07/build-your-annual-digital-fundraising-plan-in-5-steps/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Αναφορές</a:t>
            </a:r>
            <a:r>
              <a:rPr lang="en-GB" dirty="0"/>
              <a:t>	</a:t>
            </a:r>
            <a:endParaRPr lang="en-US" dirty="0"/>
          </a:p>
        </p:txBody>
      </p:sp>
    </p:spTree>
    <p:extLst>
      <p:ext uri="{BB962C8B-B14F-4D97-AF65-F5344CB8AC3E}">
        <p14:creationId xmlns:p14="http://schemas.microsoft.com/office/powerpoint/2010/main" val="292946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https://charitydigital.org.uk/topics/topics/a-beginners-guide-to-digital-fundraising-terms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https://europa.eu/youreurope/business/finance-funding/getting-funding/eu-funding-programmes/index_en.htm</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https://ngosindia.com/ngo-funding/fund-raising/</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https://oakbusinessconsultant.com/case-study-for-ngo-financial-modeling/</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Αναφορές </a:t>
            </a:r>
            <a:r>
              <a:rPr lang="en-GB" dirty="0"/>
              <a:t>	</a:t>
            </a:r>
            <a:endParaRPr lang="en-US" dirty="0"/>
          </a:p>
        </p:txBody>
      </p:sp>
    </p:spTree>
    <p:extLst>
      <p:ext uri="{BB962C8B-B14F-4D97-AF65-F5344CB8AC3E}">
        <p14:creationId xmlns:p14="http://schemas.microsoft.com/office/powerpoint/2010/main" val="259164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https://reliefweb.int/sites/reliefweb.int/files/resources/Bridging%20the%20Needs-Based%20Funding%20Gap.pdf</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https://www.classy.org/blog/theres-more-than-one-way-to-fund-a-nonprofit/</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https://www.fundsforngos.org/alternative-fundraising/3-major-sources-of-funding-for-ngos/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https://www.genevaglobal.com/blog/blog-how-to-attract-long-term-donors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Αναφορές </a:t>
            </a:r>
            <a:r>
              <a:rPr lang="en-GB" dirty="0"/>
              <a:t>	</a:t>
            </a:r>
            <a:endParaRPr lang="en-US" dirty="0"/>
          </a:p>
        </p:txBody>
      </p:sp>
    </p:spTree>
    <p:extLst>
      <p:ext uri="{BB962C8B-B14F-4D97-AF65-F5344CB8AC3E}">
        <p14:creationId xmlns:p14="http://schemas.microsoft.com/office/powerpoint/2010/main" val="12398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https://www.investopedia.com/ask/answers/13/ngos-get-funding.asp</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Trading Subsidiaries – should a charity have one? - Charity Registration (charity-registration.com)</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https://www.gdrc.org/ngo/funding/funding-mix.html</a:t>
            </a: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Αναφορές </a:t>
            </a:r>
            <a:r>
              <a:rPr lang="en-GB" dirty="0"/>
              <a:t>	</a:t>
            </a:r>
            <a:endParaRPr lang="en-US" dirty="0"/>
          </a:p>
        </p:txBody>
      </p:sp>
    </p:spTree>
    <p:extLst>
      <p:ext uri="{BB962C8B-B14F-4D97-AF65-F5344CB8AC3E}">
        <p14:creationId xmlns:p14="http://schemas.microsoft.com/office/powerpoint/2010/main" val="239491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https://www.researchgate.net/publication/259828506_Benefits_and_Risks_of_Self-Financing_of_NGOs_-_Empirical_Evidence_from_the_Czech_Republic_Slovakia_and_Austria</a:t>
            </a: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https://smallbusiness.chron.com/advantages-disadvantages-external-financing-10033.html</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Αναφορές </a:t>
            </a:r>
            <a:r>
              <a:rPr lang="en-GB" dirty="0"/>
              <a:t>	</a:t>
            </a:r>
            <a:endParaRPr lang="en-US" dirty="0"/>
          </a:p>
        </p:txBody>
      </p:sp>
    </p:spTree>
    <p:extLst>
      <p:ext uri="{BB962C8B-B14F-4D97-AF65-F5344CB8AC3E}">
        <p14:creationId xmlns:p14="http://schemas.microsoft.com/office/powerpoint/2010/main" val="50058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8027367" y="3712460"/>
            <a:ext cx="3195486" cy="731140"/>
          </a:xfrm>
        </p:spPr>
        <p:txBody>
          <a:bodyPr/>
          <a:lstStyle/>
          <a:p>
            <a:r>
              <a:rPr lang="el-GR" dirty="0"/>
              <a:t>Έχετε απορίες</a:t>
            </a:r>
            <a:r>
              <a:rPr lang="en-US" dirty="0"/>
              <a:t>;</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normAutofit fontScale="62500" lnSpcReduction="20000"/>
          </a:bodyPr>
          <a:lstStyle/>
          <a:p>
            <a:r>
              <a:rPr lang="el-GR" dirty="0"/>
              <a:t>Σας ευχαριστούμε!</a:t>
            </a:r>
            <a:endParaRPr lang="en-US" dirty="0"/>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err="1"/>
              <a:t>www.</a:t>
            </a:r>
            <a:r>
              <a:rPr lang="en-US" sz="3600" b="1" dirty="0" err="1"/>
              <a:t>leaderseeds</a:t>
            </a:r>
            <a:r>
              <a:rPr lang="en-US" dirty="0" err="1"/>
              <a:t>.eu</a:t>
            </a:r>
            <a:endParaRPr lang="en-US" dirty="0"/>
          </a:p>
        </p:txBody>
      </p:sp>
      <p:pic>
        <p:nvPicPr>
          <p:cNvPr id="4" name="Picture 3" descr="Text&#10;&#10;Description automatically generated">
            <a:extLst>
              <a:ext uri="{FF2B5EF4-FFF2-40B4-BE49-F238E27FC236}">
                <a16:creationId xmlns:a16="http://schemas.microsoft.com/office/drawing/2014/main" id="{B7DA2EDB-86B0-E6A8-2A10-7CAA30B92B0B}"/>
              </a:ext>
            </a:extLst>
          </p:cNvPr>
          <p:cNvPicPr>
            <a:picLocks noChangeAspect="1"/>
          </p:cNvPicPr>
          <p:nvPr/>
        </p:nvPicPr>
        <p:blipFill>
          <a:blip r:embed="rId3"/>
          <a:stretch>
            <a:fillRect/>
          </a:stretch>
        </p:blipFill>
        <p:spPr>
          <a:xfrm>
            <a:off x="8880953" y="5814720"/>
            <a:ext cx="2997895" cy="678824"/>
          </a:xfrm>
          <a:prstGeom prst="rect">
            <a:avLst/>
          </a:prstGeom>
        </p:spPr>
      </p:pic>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l-GR" dirty="0"/>
              <a:t>Η επένδυση του διαθέσιμου κεφαλαίου, όπως είπαμε, μπορεί να υποστηρίξει τον ψηφιακό μετασχηματισμό. </a:t>
            </a:r>
            <a:endParaRPr lang="en-GB" dirty="0"/>
          </a:p>
          <a:p>
            <a:pPr marL="360000" indent="-342900">
              <a:buBlip>
                <a:blip r:embed="rId2"/>
              </a:buBlip>
            </a:pPr>
            <a:endParaRPr lang="en-GB" dirty="0"/>
          </a:p>
          <a:p>
            <a:pPr marL="360000" indent="-342900">
              <a:buBlip>
                <a:blip r:embed="rId2"/>
              </a:buBlip>
            </a:pPr>
            <a:r>
              <a:rPr lang="el-GR" dirty="0"/>
              <a:t>Η δημιουργία κεφαλαίου μέσω άλλων επενδυτικών δραστηριοτήτων είναι ένας άλλος τρόπος για την αγορά ψηφιακών εργαλείων και πόρων. </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Υλοποίηση </a:t>
            </a:r>
            <a:endParaRPr lang="en-US" dirty="0"/>
          </a:p>
        </p:txBody>
      </p:sp>
    </p:spTree>
    <p:extLst>
      <p:ext uri="{BB962C8B-B14F-4D97-AF65-F5344CB8AC3E}">
        <p14:creationId xmlns:p14="http://schemas.microsoft.com/office/powerpoint/2010/main" val="13097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M</a:t>
            </a:r>
            <a:r>
              <a:rPr lang="el-GR" dirty="0" err="1"/>
              <a:t>ια</a:t>
            </a:r>
            <a:r>
              <a:rPr lang="en-GB" dirty="0"/>
              <a:t> </a:t>
            </a:r>
            <a:r>
              <a:rPr lang="el-GR" dirty="0">
                <a:solidFill>
                  <a:schemeClr val="accent2">
                    <a:lumMod val="75000"/>
                  </a:schemeClr>
                </a:solidFill>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επένδυση</a:t>
            </a:r>
            <a:r>
              <a:rPr lang="el-GR" dirty="0">
                <a:solidFill>
                  <a:schemeClr val="accent2">
                    <a:lumMod val="75000"/>
                  </a:schemeClr>
                </a:solidFill>
                <a:latin typeface="Calibri" panose="020F0502020204030204" pitchFamily="34" charset="0"/>
                <a:ea typeface="Times New Roman" panose="02020603050405020304" pitchFamily="18" charset="0"/>
                <a:cs typeface="Calibri" panose="020F0502020204030204" pitchFamily="34" charset="0"/>
              </a:rPr>
              <a:t> </a:t>
            </a:r>
            <a:r>
              <a:rPr lang="el-GR" dirty="0">
                <a:latin typeface="Calibri" panose="020F0502020204030204" pitchFamily="34" charset="0"/>
                <a:ea typeface="Times New Roman" panose="02020603050405020304" pitchFamily="18" charset="0"/>
                <a:cs typeface="Calibri" panose="020F0502020204030204" pitchFamily="34" charset="0"/>
              </a:rPr>
              <a:t>είναι ένα περιουσιακό στοιχείο ή αντικείμενο το οποίο αποκτάται με στόχο τη δημιουργία κέρδους ή την ανατίμηση της αξίας του. </a:t>
            </a:r>
            <a:endParaRPr lang="en-GB" dirty="0"/>
          </a:p>
          <a:p>
            <a:pPr marL="360000" indent="-342900">
              <a:buBlip>
                <a:blip r:embed="rId2"/>
              </a:buBlip>
            </a:pPr>
            <a:r>
              <a:rPr lang="el-GR" dirty="0"/>
              <a:t>Η</a:t>
            </a:r>
            <a:r>
              <a:rPr lang="el-GR" b="1" dirty="0">
                <a:solidFill>
                  <a:schemeClr val="accent2"/>
                </a:solidFill>
              </a:rPr>
              <a:t> </a:t>
            </a:r>
            <a:r>
              <a:rPr lang="en-GB" b="1" dirty="0">
                <a:solidFill>
                  <a:schemeClr val="accent2"/>
                </a:solidFill>
              </a:rPr>
              <a:t>A</a:t>
            </a:r>
            <a:r>
              <a:rPr lang="el-GR" b="1" dirty="0" err="1">
                <a:solidFill>
                  <a:schemeClr val="accent2"/>
                </a:solidFill>
              </a:rPr>
              <a:t>νατίμηση</a:t>
            </a:r>
            <a:r>
              <a:rPr lang="el-GR" b="1" dirty="0">
                <a:solidFill>
                  <a:schemeClr val="accent2"/>
                </a:solidFill>
              </a:rPr>
              <a:t> </a:t>
            </a:r>
            <a:r>
              <a:rPr lang="el-GR" dirty="0"/>
              <a:t>αναφέρεται στην αύξηση της αξίας ενός περιουσιακού στοιχείου με το χρόνο. Όταν ένα άτομο αγοράζει ένα αγαθό ως επένδυση, η πρόθεσή του δεν είναι να το κρατήσει για δική του χρήση αλλά να το αξιοποιήσει στο μέλλον για να αποκτήσει κέρδος. </a:t>
            </a:r>
          </a:p>
          <a:p>
            <a:pPr marL="360000" indent="-342900">
              <a:buBlip>
                <a:blip r:embed="rId2"/>
              </a:buBlip>
            </a:pPr>
            <a:r>
              <a:rPr lang="el-GR" dirty="0"/>
              <a:t>Μια επένδυση πάντοτε απαιτεί την καταβολή κάποιων δαπανών στο σήμερα </a:t>
            </a:r>
            <a:r>
              <a:rPr lang="en-GB" dirty="0"/>
              <a:t>—</a:t>
            </a:r>
            <a:r>
              <a:rPr lang="el-GR" dirty="0"/>
              <a:t>χρόνο</a:t>
            </a:r>
            <a:r>
              <a:rPr lang="en-GB" dirty="0"/>
              <a:t>, </a:t>
            </a:r>
            <a:r>
              <a:rPr lang="el-GR" dirty="0"/>
              <a:t>προσπάθεια</a:t>
            </a:r>
            <a:r>
              <a:rPr lang="en-GB" dirty="0"/>
              <a:t>, </a:t>
            </a:r>
            <a:r>
              <a:rPr lang="el-GR" dirty="0"/>
              <a:t>χρήματα</a:t>
            </a:r>
            <a:r>
              <a:rPr lang="en-GB" dirty="0"/>
              <a:t>, </a:t>
            </a:r>
            <a:r>
              <a:rPr lang="el-GR" dirty="0"/>
              <a:t>ή περιουσιακό στοιχείο </a:t>
            </a:r>
            <a:r>
              <a:rPr lang="en-GB" dirty="0"/>
              <a:t>—</a:t>
            </a:r>
            <a:r>
              <a:rPr lang="el-GR" dirty="0"/>
              <a:t> με την ελπίδα μιας μεγαλύτερης οικονομικής ανταμοιβής στο μέλλον σε σύγκριση με το αρχικό πόσο αγοράς που καταβλήθηκε. </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Τι είναι μια επένδυση</a:t>
            </a:r>
            <a:r>
              <a:rPr lang="en-US" dirty="0"/>
              <a:t>;</a:t>
            </a:r>
          </a:p>
        </p:txBody>
      </p:sp>
    </p:spTree>
    <p:extLst>
      <p:ext uri="{BB962C8B-B14F-4D97-AF65-F5344CB8AC3E}">
        <p14:creationId xmlns:p14="http://schemas.microsoft.com/office/powerpoint/2010/main" val="102378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l-GR" dirty="0"/>
              <a:t>Μια επένδυση αναφέρεται στη δαπάνη ενός κεφαλαίου για την αγορά ενός αγαθού με προοπτική την αύξηση της αξίας του στο μέλλον.  </a:t>
            </a:r>
          </a:p>
          <a:p>
            <a:pPr marL="17100" indent="0"/>
            <a:endParaRPr lang="en-GB" dirty="0"/>
          </a:p>
          <a:p>
            <a:pPr marL="360000" indent="-342900">
              <a:buBlip>
                <a:blip r:embed="rId2"/>
              </a:buBlip>
            </a:pPr>
            <a:r>
              <a:rPr lang="el-GR" dirty="0"/>
              <a:t>Μια επένδυση απαιτεί τη δαπάνη χρόνου, χρημάτων και προσπάθειας κτλ., με την ελπίδα μιας μεγαλύτερης οικονομικής ανταμοιβής στο μέλλον σε σύγκριση με το τι</a:t>
            </a:r>
            <a:r>
              <a:rPr lang="en-US" dirty="0"/>
              <a:t> </a:t>
            </a:r>
            <a:r>
              <a:rPr lang="el-GR" dirty="0"/>
              <a:t>δαπανήθηκε αρχικά. </a:t>
            </a:r>
          </a:p>
          <a:p>
            <a:pPr marL="17100" indent="0"/>
            <a:endParaRPr lang="en-GB" dirty="0"/>
          </a:p>
          <a:p>
            <a:pPr marL="360000" indent="-342900">
              <a:buBlip>
                <a:blip r:embed="rId2"/>
              </a:buBlip>
            </a:pPr>
            <a:r>
              <a:rPr lang="el-GR" dirty="0"/>
              <a:t>Μια επένδυση μπορεί να αναφέρεται σε οποιοδήποτε μέσο ή μηχανισμό που χρησιμοποιείται για τη δημιουργία ενός μελλοντικού εισοδήματος, όπως ομόλογα, μετοχές, ακίνητα ή επιχείρηση, μεταξύ άλλων. </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Τι είναι μια επένδυση</a:t>
            </a:r>
            <a:r>
              <a:rPr lang="en-US" dirty="0"/>
              <a:t>;</a:t>
            </a:r>
          </a:p>
        </p:txBody>
      </p:sp>
    </p:spTree>
    <p:extLst>
      <p:ext uri="{BB962C8B-B14F-4D97-AF65-F5344CB8AC3E}">
        <p14:creationId xmlns:p14="http://schemas.microsoft.com/office/powerpoint/2010/main" val="34704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10 </a:t>
            </a:r>
            <a:r>
              <a:rPr lang="el-GR" dirty="0"/>
              <a:t>Επενδυτικές Έννοιες για Αρχάριους</a:t>
            </a:r>
            <a:endParaRPr lang="en-US" dirty="0"/>
          </a:p>
        </p:txBody>
      </p:sp>
      <p:graphicFrame>
        <p:nvGraphicFramePr>
          <p:cNvPr id="6" name="Diagram 5">
            <a:extLst>
              <a:ext uri="{FF2B5EF4-FFF2-40B4-BE49-F238E27FC236}">
                <a16:creationId xmlns:a16="http://schemas.microsoft.com/office/drawing/2014/main" id="{B198DF70-57D0-F3AD-D533-559BEAE0F890}"/>
              </a:ext>
            </a:extLst>
          </p:cNvPr>
          <p:cNvGraphicFramePr/>
          <p:nvPr>
            <p:extLst>
              <p:ext uri="{D42A27DB-BD31-4B8C-83A1-F6EECF244321}">
                <p14:modId xmlns:p14="http://schemas.microsoft.com/office/powerpoint/2010/main" val="3389813731"/>
              </p:ext>
            </p:extLst>
          </p:nvPr>
        </p:nvGraphicFramePr>
        <p:xfrm>
          <a:off x="798381" y="2134276"/>
          <a:ext cx="10595237" cy="3199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9E564EF-A78B-AD6A-0437-EAB4DEC901E2}"/>
              </a:ext>
            </a:extLst>
          </p:cNvPr>
          <p:cNvSpPr txBox="1"/>
          <p:nvPr/>
        </p:nvSpPr>
        <p:spPr>
          <a:xfrm>
            <a:off x="798381" y="5515176"/>
            <a:ext cx="6635200" cy="307777"/>
          </a:xfrm>
          <a:prstGeom prst="rect">
            <a:avLst/>
          </a:prstGeom>
          <a:noFill/>
        </p:spPr>
        <p:txBody>
          <a:bodyPr wrap="square">
            <a:spAutoFit/>
          </a:bodyPr>
          <a:lstStyle/>
          <a:p>
            <a:r>
              <a:rPr lang="en-US" sz="1400" dirty="0">
                <a:solidFill>
                  <a:schemeClr val="accent2">
                    <a:lumMod val="75000"/>
                  </a:schemeClr>
                </a:solidFill>
                <a:hlinkClick r:id="rId8">
                  <a:extLst>
                    <a:ext uri="{A12FA001-AC4F-418D-AE19-62706E023703}">
                      <ahyp:hlinkClr xmlns:ahyp="http://schemas.microsoft.com/office/drawing/2018/hyperlinkcolor" val="tx"/>
                    </a:ext>
                  </a:extLst>
                </a:hlinkClick>
              </a:rPr>
              <a:t>10</a:t>
            </a:r>
            <a:r>
              <a:rPr lang="el-GR" sz="1400" dirty="0">
                <a:solidFill>
                  <a:schemeClr val="accent2">
                    <a:lumMod val="75000"/>
                  </a:schemeClr>
                </a:solidFill>
                <a:hlinkClick r:id="rId8">
                  <a:extLst>
                    <a:ext uri="{A12FA001-AC4F-418D-AE19-62706E023703}">
                      <ahyp:hlinkClr xmlns:ahyp="http://schemas.microsoft.com/office/drawing/2018/hyperlinkcolor" val="tx"/>
                    </a:ext>
                  </a:extLst>
                </a:hlinkClick>
              </a:rPr>
              <a:t> Επενδυτικές Έννοιες που Πρέπει να Γνωρίζουν οι Αρχάριοι</a:t>
            </a:r>
            <a:r>
              <a:rPr lang="en-US" sz="1400" dirty="0">
                <a:solidFill>
                  <a:schemeClr val="accent2">
                    <a:lumMod val="75000"/>
                  </a:schemeClr>
                </a:solidFill>
                <a:hlinkClick r:id="rId8">
                  <a:extLst>
                    <a:ext uri="{A12FA001-AC4F-418D-AE19-62706E023703}">
                      <ahyp:hlinkClr xmlns:ahyp="http://schemas.microsoft.com/office/drawing/2018/hyperlinkcolor" val="tx"/>
                    </a:ext>
                  </a:extLst>
                </a:hlinkClick>
              </a:rPr>
              <a:t> (investopedia.com)</a:t>
            </a:r>
            <a:endParaRPr lang="de-DE" sz="1400" dirty="0">
              <a:solidFill>
                <a:schemeClr val="accent2">
                  <a:lumMod val="75000"/>
                </a:schemeClr>
              </a:solidFill>
            </a:endParaRPr>
          </a:p>
        </p:txBody>
      </p:sp>
    </p:spTree>
    <p:extLst>
      <p:ext uri="{BB962C8B-B14F-4D97-AF65-F5344CB8AC3E}">
        <p14:creationId xmlns:p14="http://schemas.microsoft.com/office/powerpoint/2010/main" val="56373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6A2B092-6D36-475E-A723-764ADE75186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2DB371B1-BA9A-4853-8C05-C27FE56F9D6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FC3AFA28-4DA0-4369-90A5-EB4300FDEC4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31F4B702-9F61-46EA-BF69-CF355441EA9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50DFAE23-BA2F-42BD-A27C-B8015461D99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10 </a:t>
            </a:r>
            <a:r>
              <a:rPr lang="el-GR" dirty="0"/>
              <a:t>Επενδυτικές Έννοιες για Αρχάριους </a:t>
            </a:r>
            <a:r>
              <a:rPr lang="en-GB" dirty="0"/>
              <a:t>(</a:t>
            </a:r>
            <a:r>
              <a:rPr lang="el-GR" dirty="0"/>
              <a:t>συνέχεια</a:t>
            </a:r>
            <a:r>
              <a:rPr lang="en-GB" dirty="0"/>
              <a:t>)</a:t>
            </a:r>
            <a:endParaRPr lang="en-US" dirty="0"/>
          </a:p>
        </p:txBody>
      </p:sp>
      <p:graphicFrame>
        <p:nvGraphicFramePr>
          <p:cNvPr id="6" name="Diagram 5">
            <a:extLst>
              <a:ext uri="{FF2B5EF4-FFF2-40B4-BE49-F238E27FC236}">
                <a16:creationId xmlns:a16="http://schemas.microsoft.com/office/drawing/2014/main" id="{B198DF70-57D0-F3AD-D533-559BEAE0F890}"/>
              </a:ext>
            </a:extLst>
          </p:cNvPr>
          <p:cNvGraphicFramePr/>
          <p:nvPr>
            <p:extLst>
              <p:ext uri="{D42A27DB-BD31-4B8C-83A1-F6EECF244321}">
                <p14:modId xmlns:p14="http://schemas.microsoft.com/office/powerpoint/2010/main" val="3665365497"/>
              </p:ext>
            </p:extLst>
          </p:nvPr>
        </p:nvGraphicFramePr>
        <p:xfrm>
          <a:off x="798381" y="2086504"/>
          <a:ext cx="10595237" cy="3231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67058B8-C73E-1E8A-DA84-DE01F8EB1FED}"/>
              </a:ext>
            </a:extLst>
          </p:cNvPr>
          <p:cNvSpPr txBox="1"/>
          <p:nvPr/>
        </p:nvSpPr>
        <p:spPr>
          <a:xfrm>
            <a:off x="798381" y="5515176"/>
            <a:ext cx="6635200" cy="307777"/>
          </a:xfrm>
          <a:prstGeom prst="rect">
            <a:avLst/>
          </a:prstGeom>
          <a:noFill/>
        </p:spPr>
        <p:txBody>
          <a:bodyPr wrap="square">
            <a:spAutoFit/>
          </a:bodyPr>
          <a:lstStyle/>
          <a:p>
            <a:r>
              <a:rPr lang="en-US" sz="1400" dirty="0">
                <a:solidFill>
                  <a:schemeClr val="accent2">
                    <a:lumMod val="75000"/>
                  </a:schemeClr>
                </a:solidFill>
                <a:hlinkClick r:id="rId8">
                  <a:extLst>
                    <a:ext uri="{A12FA001-AC4F-418D-AE19-62706E023703}">
                      <ahyp:hlinkClr xmlns:ahyp="http://schemas.microsoft.com/office/drawing/2018/hyperlinkcolor" val="tx"/>
                    </a:ext>
                  </a:extLst>
                </a:hlinkClick>
              </a:rPr>
              <a:t>10 </a:t>
            </a:r>
            <a:r>
              <a:rPr lang="el-GR" sz="1400" dirty="0">
                <a:solidFill>
                  <a:schemeClr val="accent2">
                    <a:lumMod val="75000"/>
                  </a:schemeClr>
                </a:solidFill>
                <a:hlinkClick r:id="rId8">
                  <a:extLst>
                    <a:ext uri="{A12FA001-AC4F-418D-AE19-62706E023703}">
                      <ahyp:hlinkClr xmlns:ahyp="http://schemas.microsoft.com/office/drawing/2018/hyperlinkcolor" val="tx"/>
                    </a:ext>
                  </a:extLst>
                </a:hlinkClick>
              </a:rPr>
              <a:t>Επενδυτικές Έννοιες που Πρέπει να Γνωρίζει ένας Αρχάριος </a:t>
            </a:r>
            <a:r>
              <a:rPr lang="en-US" sz="1400" dirty="0">
                <a:solidFill>
                  <a:schemeClr val="accent2">
                    <a:lumMod val="75000"/>
                  </a:schemeClr>
                </a:solidFill>
                <a:hlinkClick r:id="rId8">
                  <a:extLst>
                    <a:ext uri="{A12FA001-AC4F-418D-AE19-62706E023703}">
                      <ahyp:hlinkClr xmlns:ahyp="http://schemas.microsoft.com/office/drawing/2018/hyperlinkcolor" val="tx"/>
                    </a:ext>
                  </a:extLst>
                </a:hlinkClick>
              </a:rPr>
              <a:t>(investopedia.com)</a:t>
            </a:r>
            <a:endParaRPr lang="de-DE" sz="1400" dirty="0">
              <a:solidFill>
                <a:schemeClr val="accent2">
                  <a:lumMod val="75000"/>
                </a:schemeClr>
              </a:solidFill>
            </a:endParaRPr>
          </a:p>
        </p:txBody>
      </p:sp>
    </p:spTree>
    <p:extLst>
      <p:ext uri="{BB962C8B-B14F-4D97-AF65-F5344CB8AC3E}">
        <p14:creationId xmlns:p14="http://schemas.microsoft.com/office/powerpoint/2010/main" val="204894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50DFAE23-BA2F-42BD-A27C-B8015461D99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AF7530EE-1B17-45D1-8E1F-89490759E91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49877031-60C5-403E-9FE8-07B472F34DD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8F61F95C-D1D1-4DC3-ACC8-D6B26415008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C9E968FF-29F9-4FA8-8B06-34BA27FE29E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«Η ζωτικότητα δεν φαίνεται μόνο στη δυνατότητα να επιμένεις, αλλά στη δυνατότητα να μπορείς να ξεκινάς πάλι από την αρχή»</a:t>
            </a:r>
            <a:endParaRPr lang="en-US" dirty="0"/>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200" b="1" i="0" dirty="0"/>
              <a:t>F. Scott Fitzgerald</a:t>
            </a:r>
            <a:endParaRPr lang="en-US" sz="2200" b="1" dirty="0"/>
          </a:p>
        </p:txBody>
      </p:sp>
      <p:pic>
        <p:nvPicPr>
          <p:cNvPr id="7" name="Picture Placeholder 6" descr="Person using laptop">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8" r="1287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90357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l-GR" dirty="0"/>
              <a:t>Το καλύτερο σε σχέση με τις </a:t>
            </a:r>
            <a:r>
              <a:rPr lang="el-GR" u="sng" dirty="0">
                <a:solidFill>
                  <a:schemeClr val="accent2">
                    <a:lumMod val="75000"/>
                  </a:schemeClr>
                </a:solidFill>
                <a:latin typeface="Calibri" panose="020F0502020204030204"/>
              </a:rPr>
              <a:t>επενδυτικές στρατηγικές</a:t>
            </a:r>
            <a:r>
              <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l-GR" noProof="0" dirty="0"/>
              <a:t>είναι ότι σας παρέχουν ευελιξία. Εάν ακολουθήσετε μια στρατηγική η οποία τελικά δεν συμβαδίζει με τα μέτρα σας, όσον αφορά την ανοχή ή </a:t>
            </a:r>
            <a:r>
              <a:rPr lang="el-GR" dirty="0"/>
              <a:t>τον </a:t>
            </a:r>
            <a:r>
              <a:rPr lang="el-GR" noProof="0" dirty="0"/>
              <a:t>προγραμματισμό </a:t>
            </a:r>
            <a:r>
              <a:rPr lang="el-GR" dirty="0"/>
              <a:t>των οικονομικών κινδύνων</a:t>
            </a:r>
            <a:r>
              <a:rPr lang="el-GR" noProof="0" dirty="0"/>
              <a:t>, μπορείτε κάλλιστα να πραγματοποιήσετε αναπροσαρμογές.  </a:t>
            </a:r>
            <a:endParaRPr lang="en-GB" dirty="0"/>
          </a:p>
          <a:p>
            <a:pPr marL="360000" indent="-342900">
              <a:buBlip>
                <a:blip r:embed="rId2"/>
              </a:buBlip>
            </a:pPr>
            <a:r>
              <a:rPr lang="el-GR" dirty="0"/>
              <a:t>Προειδοποίηση</a:t>
            </a:r>
            <a:r>
              <a:rPr lang="en-US" dirty="0"/>
              <a:t>:</a:t>
            </a:r>
            <a:r>
              <a:rPr lang="en-GB" dirty="0"/>
              <a:t> </a:t>
            </a:r>
            <a:r>
              <a:rPr lang="el-GR" dirty="0"/>
              <a:t>αυτό θα μπορούσε να είναι δαπανηρό. Κάθε αγορά συνεπάγεται σε κάποια χρέωση. Πιο σημαντικά, η πώληση περιουσιακών στοιχείων θα μπορούσε να οδηγήσει στην πραγματοποίηση </a:t>
            </a:r>
            <a:r>
              <a:rPr lang="el-GR" dirty="0" err="1"/>
              <a:t>ρευστοποιηθέντων</a:t>
            </a:r>
            <a:r>
              <a:rPr lang="el-GR" dirty="0"/>
              <a:t> κερδών. Συνεπώς, αυτά τα κέρδη είναι φορολογήσιμα και επομένως, κοστίζουν. </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συναλλαγές</a:t>
            </a:r>
            <a:endParaRPr lang="en-US" dirty="0"/>
          </a:p>
        </p:txBody>
      </p:sp>
    </p:spTree>
    <p:extLst>
      <p:ext uri="{BB962C8B-B14F-4D97-AF65-F5344CB8AC3E}">
        <p14:creationId xmlns:p14="http://schemas.microsoft.com/office/powerpoint/2010/main" val="32315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655497"/>
            <a:ext cx="10595237" cy="3995028"/>
          </a:xfrm>
        </p:spPr>
        <p:txBody>
          <a:bodyPr/>
          <a:lstStyle/>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r>
              <a:rPr lang="el-GR" dirty="0"/>
              <a:t>Σε αυτή την ενότητα, οι μαθητευόμενοι θα κάνουν εισαγωγή σε έννοιες του χρηματοοικονομικού σχεδιασμού, του σημαντικού ρόλου της ψηφιακής συγκέντρωσης χρημάτων και στους τρόπους με τους οποίους η τελευταία μπορεί να υποστηρίξει οικονομικά το έργο των μη κυβερνητικών οργανισμών. </a:t>
            </a:r>
            <a:endParaRPr lang="en-GB" dirty="0"/>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r>
              <a:rPr lang="el-GR" dirty="0"/>
              <a:t>Επιπρόσθετα, οι μαθητευόμενοι θα αποκτήσουν κατανόηση για τα εργαλεία και τις δυνατότητες που προσφέρονται για την προσέλκυση οικονομικής υποστήριξης καθώς επίσης και για τις βασικές επενδυτικές στρατηγικές. </a:t>
            </a:r>
            <a:endParaRPr lang="en-GB" dirty="0"/>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r>
              <a:rPr lang="el-GR" dirty="0">
                <a:latin typeface="Calibri" panose="020F0502020204030204"/>
              </a:rPr>
              <a:t>Επιπλέον</a:t>
            </a:r>
            <a:r>
              <a:rPr lang="en-GB" dirty="0">
                <a:latin typeface="Calibri" panose="020F0502020204030204"/>
              </a:rPr>
              <a:t>, </a:t>
            </a:r>
            <a:r>
              <a:rPr lang="el-GR" dirty="0">
                <a:latin typeface="Calibri" panose="020F0502020204030204"/>
              </a:rPr>
              <a:t>οι μαθητευόμενοι θα είναι σε θέση να κάνουν τα πρώτα βήματα στη διοργάνωση ψηφιακών εκστρατειών για τη συγκέντρωση χρημάτων και θα αντιληφθούν την προοπτική τόσο των</a:t>
            </a:r>
            <a:r>
              <a:rPr lang="en-US" dirty="0">
                <a:latin typeface="Calibri" panose="020F0502020204030204"/>
              </a:rPr>
              <a:t> </a:t>
            </a:r>
            <a:r>
              <a:rPr lang="el-GR" dirty="0">
                <a:latin typeface="Calibri" panose="020F0502020204030204"/>
              </a:rPr>
              <a:t>ΜΚΟ και των δωρητών, βελτιώνοντας συνεπώς την ικανότητά τους να ανταποκρίνονται στις ανάγκες του καθενός.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lvl="0" indent="0">
              <a:buClr>
                <a:srgbClr val="0D9390"/>
              </a:buCl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solidFill>
              <a:effectLst/>
              <a:uLnTx/>
              <a:uFillTx/>
              <a:latin typeface="Calibri" panose="020F0502020204030204"/>
              <a:ea typeface="+mn-ea"/>
              <a:cs typeface="+mn-cs"/>
            </a:endParaRPr>
          </a:p>
          <a:p>
            <a:pPr marL="342900" indent="-342900">
              <a:buBlip>
                <a:blip r:embed="rId2"/>
              </a:buBlip>
            </a:pPr>
            <a:endParaRPr lang="en-GB" dirty="0"/>
          </a:p>
          <a:p>
            <a:pPr marL="342900" indent="-342900">
              <a:buBlip>
                <a:blip r:embed="rId2"/>
              </a:buBlip>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Εισαγωγή</a:t>
            </a:r>
            <a:endParaRPr lang="en-US" dirty="0"/>
          </a:p>
        </p:txBody>
      </p:sp>
    </p:spTree>
    <p:extLst>
      <p:ext uri="{BB962C8B-B14F-4D97-AF65-F5344CB8AC3E}">
        <p14:creationId xmlns:p14="http://schemas.microsoft.com/office/powerpoint/2010/main" val="393356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l-GR" dirty="0"/>
              <a:t>Στο σημείο αυτό, θα εξετάσουμε τέσσερις κοινές επενδυτικές στρατηγικές που εφαρμόζουν οι περισσότεροι επενδυτές. Πριν επιλέξετε ποια στρατηγική είναι μακροπρόθεσμα καταλληλότερη στην περίπτωσή σας, θα πρέπει να αφιερώσετε κάποιο χρόνο για να κατανοήσετε τα χαρακτηριστικά της καθεμίας, για να αποφύγετε τυχόν έξοδα που σχετίζονται με την αλλαγή στρατηγικής. </a:t>
            </a:r>
          </a:p>
          <a:p>
            <a:pPr marL="17100" indent="0"/>
            <a:endParaRPr lang="en-GB" dirty="0"/>
          </a:p>
          <a:p>
            <a:pPr marL="360000" indent="-342900">
              <a:buBlip>
                <a:blip r:embed="rId2"/>
              </a:buBlip>
            </a:pPr>
            <a:r>
              <a:rPr lang="el-GR" dirty="0"/>
              <a:t>Μελέτη</a:t>
            </a:r>
            <a:r>
              <a:rPr lang="en-GB" dirty="0"/>
              <a:t>: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https://www.investopedia.com/investing/investing-strategies/</a:t>
            </a:r>
            <a:endParaRPr lang="en-GB" dirty="0">
              <a:solidFill>
                <a:schemeClr val="accent2">
                  <a:lumMod val="75000"/>
                </a:schemeClr>
              </a:solidFill>
            </a:endParaRPr>
          </a:p>
          <a:p>
            <a:pPr marL="17100" indent="0"/>
            <a:r>
              <a:rPr lang="en-GB" dirty="0"/>
              <a:t> </a:t>
            </a:r>
          </a:p>
          <a:p>
            <a:pPr marL="360000" indent="-342900">
              <a:buBlip>
                <a:blip r:embed="rId2"/>
              </a:buBlip>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συναλλαγές</a:t>
            </a:r>
            <a:endParaRPr lang="en-US" dirty="0"/>
          </a:p>
        </p:txBody>
      </p:sp>
    </p:spTree>
    <p:extLst>
      <p:ext uri="{BB962C8B-B14F-4D97-AF65-F5344CB8AC3E}">
        <p14:creationId xmlns:p14="http://schemas.microsoft.com/office/powerpoint/2010/main" val="12857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l-GR" dirty="0"/>
              <a:t>Πριν ανακαλύψετε τη στρατηγική σας, πάρτε κάποιες σημειώσεις αναφορικά με την οικονομική σας κατάσταση και τους στόχους σας.  </a:t>
            </a:r>
          </a:p>
          <a:p>
            <a:pPr marL="17100" indent="0"/>
            <a:endParaRPr lang="en-GB" dirty="0"/>
          </a:p>
          <a:p>
            <a:pPr marL="360000" indent="-342900">
              <a:buBlip>
                <a:blip r:embed="rId2"/>
              </a:buBlip>
            </a:pPr>
            <a:r>
              <a:rPr lang="en-GB" dirty="0"/>
              <a:t>H </a:t>
            </a:r>
            <a:r>
              <a:rPr lang="el-GR" dirty="0"/>
              <a:t>επένδυση σε μετοχές αξίας (</a:t>
            </a:r>
            <a:r>
              <a:rPr lang="en-US" dirty="0"/>
              <a:t>value investing</a:t>
            </a:r>
            <a:r>
              <a:rPr lang="el-GR" dirty="0"/>
              <a:t>)</a:t>
            </a:r>
            <a:r>
              <a:rPr lang="el-CY" dirty="0"/>
              <a:t> απα</a:t>
            </a:r>
            <a:r>
              <a:rPr lang="el-CY" dirty="0" err="1"/>
              <a:t>ιτεί</a:t>
            </a:r>
            <a:r>
              <a:rPr lang="el-CY" dirty="0"/>
              <a:t> από τους επ</a:t>
            </a:r>
            <a:r>
              <a:rPr lang="el-CY" dirty="0" err="1"/>
              <a:t>ενδυτές</a:t>
            </a:r>
            <a:r>
              <a:rPr lang="el-CY" dirty="0"/>
              <a:t> να</a:t>
            </a:r>
            <a:r>
              <a:rPr lang="en-US" dirty="0"/>
              <a:t> </a:t>
            </a:r>
            <a:r>
              <a:rPr lang="el-GR" dirty="0"/>
              <a:t>εμείνουν σε αυτή σε μια μακροπρόθεσμη βάση και να καταβάλουν προσπάθειες και έρευνες πριν την επιλογή μετοχών. </a:t>
            </a:r>
            <a:endParaRPr lang="en-GB" dirty="0"/>
          </a:p>
          <a:p>
            <a:pPr marL="17100" indent="0"/>
            <a:endParaRPr lang="en-GB" dirty="0"/>
          </a:p>
          <a:p>
            <a:pPr marL="360000" indent="-342900">
              <a:buBlip>
                <a:blip r:embed="rId2"/>
              </a:buBlip>
            </a:pPr>
            <a:r>
              <a:rPr lang="el-GR" dirty="0"/>
              <a:t>Οι επενδυτές που ακολουθούν αναπτυξιακές στρατηγικές θα πρέπει να είναι προσεκτικοί με τις εκτελεστικές ομάδες και τις νέες εξελίξεις στην οικονομία.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συναλλαγές</a:t>
            </a:r>
            <a:endParaRPr lang="en-US" dirty="0"/>
          </a:p>
        </p:txBody>
      </p:sp>
    </p:spTree>
    <p:extLst>
      <p:ext uri="{BB962C8B-B14F-4D97-AF65-F5344CB8AC3E}">
        <p14:creationId xmlns:p14="http://schemas.microsoft.com/office/powerpoint/2010/main" val="402904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63335"/>
            <a:ext cx="10595237" cy="3995028"/>
          </a:xfrm>
        </p:spPr>
        <p:txBody>
          <a:bodyPr/>
          <a:lstStyle/>
          <a:p>
            <a:pPr marL="360000" indent="-342900">
              <a:buBlip>
                <a:blip r:embed="rId2"/>
              </a:buBlip>
            </a:pPr>
            <a:r>
              <a:rPr lang="el-GR" dirty="0"/>
              <a:t>Οι επενδυτές κεκτημένης ταχύτητας </a:t>
            </a:r>
            <a:r>
              <a:rPr lang="en-US" dirty="0"/>
              <a:t>(</a:t>
            </a:r>
            <a:r>
              <a:rPr lang="en-GB" dirty="0"/>
              <a:t>momentum investors) </a:t>
            </a:r>
            <a:r>
              <a:rPr lang="el-GR" dirty="0"/>
              <a:t>αγοράζουν μετοχές που έχουν ανοδική τάση και μπορεί να επιλέξουν να πουλήσουν τα χρεόγραφα που δανείστηκαν, προσδοκώντας να τα </a:t>
            </a:r>
            <a:r>
              <a:rPr lang="el-GR" dirty="0" err="1"/>
              <a:t>επαναγοράσουν</a:t>
            </a:r>
            <a:r>
              <a:rPr lang="el-GR" dirty="0"/>
              <a:t> φθηνότερα στο μέλλον (ανοιχτή πώληση ή ακάλυπτη πώληση/ </a:t>
            </a:r>
            <a:r>
              <a:rPr lang="en-US" dirty="0"/>
              <a:t>short selling). </a:t>
            </a:r>
            <a:endParaRPr lang="en-GB" dirty="0"/>
          </a:p>
          <a:p>
            <a:pPr marL="360000" indent="-342900">
              <a:buBlip>
                <a:blip r:embed="rId2"/>
              </a:buBlip>
            </a:pPr>
            <a:endParaRPr lang="en-GB" dirty="0"/>
          </a:p>
          <a:p>
            <a:pPr marL="360000" indent="-342900">
              <a:buBlip>
                <a:blip r:embed="rId2"/>
              </a:buBlip>
            </a:pPr>
            <a:r>
              <a:rPr lang="el-GR" dirty="0"/>
              <a:t>Η επενδυτική στρατηγική μέσου όρου κόστους δολαρίου (</a:t>
            </a:r>
            <a:r>
              <a:rPr lang="en-US" dirty="0"/>
              <a:t>dollar-cost averaging)</a:t>
            </a:r>
            <a:r>
              <a:rPr lang="el-GR" dirty="0"/>
              <a:t> είναι μια πρακτική κατά την οποία ο επενδυτής τοποθετεί επενδύσεις ίσων χρηματικών ποσών σε τακτά χρονικά διαστήματα.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συναλλαγές</a:t>
            </a:r>
            <a:endParaRPr lang="en-US" dirty="0"/>
          </a:p>
        </p:txBody>
      </p:sp>
    </p:spTree>
    <p:extLst>
      <p:ext uri="{BB962C8B-B14F-4D97-AF65-F5344CB8AC3E}">
        <p14:creationId xmlns:p14="http://schemas.microsoft.com/office/powerpoint/2010/main" val="26365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73677"/>
            <a:ext cx="10595237" cy="3995028"/>
          </a:xfrm>
        </p:spPr>
        <p:txBody>
          <a:bodyPr/>
          <a:lstStyle/>
          <a:p>
            <a:pPr marL="360000" indent="-342900">
              <a:buBlip>
                <a:blip r:embed="rId2"/>
              </a:buBlip>
            </a:pPr>
            <a:r>
              <a:rPr lang="el-GR" b="1" dirty="0">
                <a:solidFill>
                  <a:schemeClr val="accent2"/>
                </a:solidFill>
              </a:rPr>
              <a:t>Στρατηγική</a:t>
            </a:r>
            <a:r>
              <a:rPr lang="en-GB" b="1" dirty="0">
                <a:solidFill>
                  <a:schemeClr val="accent2"/>
                </a:solidFill>
              </a:rPr>
              <a:t> 1: </a:t>
            </a:r>
            <a:r>
              <a:rPr lang="el-GR" b="1" dirty="0">
                <a:solidFill>
                  <a:schemeClr val="accent2"/>
                </a:solidFill>
              </a:rPr>
              <a:t>Επένδυση σε Μετοχές Αξίας</a:t>
            </a:r>
            <a:endParaRPr lang="en-GB" b="1" dirty="0">
              <a:solidFill>
                <a:schemeClr val="accent2"/>
              </a:solidFill>
            </a:endParaRPr>
          </a:p>
          <a:p>
            <a:endParaRPr lang="en-US" dirty="0"/>
          </a:p>
          <a:p>
            <a:pPr marL="342900" indent="-342900">
              <a:buClr>
                <a:schemeClr val="accent2"/>
              </a:buClr>
              <a:buFont typeface="Arial" panose="020B0604020202020204" pitchFamily="34" charset="0"/>
              <a:buChar char="•"/>
            </a:pPr>
            <a:r>
              <a:rPr lang="el-GR" dirty="0">
                <a:latin typeface="Calibri" panose="020F0502020204030204"/>
              </a:rPr>
              <a:t>Οι </a:t>
            </a:r>
            <a:r>
              <a:rPr lang="el-GR" u="sng" dirty="0">
                <a:solidFill>
                  <a:schemeClr val="accent2">
                    <a:lumMod val="75000"/>
                  </a:schemeClr>
                </a:solidFill>
                <a:latin typeface="Calibri" panose="020F0502020204030204"/>
              </a:rPr>
              <a:t>επενδυτές που επενδύουν σε μετοχές αξίας </a:t>
            </a:r>
            <a:r>
              <a:rPr lang="el-GR" dirty="0"/>
              <a:t>είναι αγοραστές που ψάχνουν για τιμές ευκαιρίας</a:t>
            </a:r>
            <a:r>
              <a:rPr lang="en-GB" dirty="0"/>
              <a:t>.</a:t>
            </a:r>
            <a:r>
              <a:rPr lang="el-GR" dirty="0"/>
              <a:t> Αναζητούν μετοχές που πιστεύουν ότι είναι υποεκτιμημένες και που δεν αντικατοπτρίζουν πλήρως την πραγματική τιμή των χρεογράφων.  </a:t>
            </a:r>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Η επένδυση σε μετοχές αξίας βασίζεται εν μέρει στην ιδέα του ότι επικρατεί ένας βαθμός παραλογισμού στην αγορά. Θεωρητικά, αυτός ο παραλογισμός μπορεί να παρουσιάσει ευκαιρίες αγοράς μετοχών σε εκπτωτική τιμή και την </a:t>
            </a:r>
            <a:r>
              <a:rPr lang="el-GR" dirty="0">
                <a:solidFill>
                  <a:srgbClr val="0A6E6C"/>
                </a:solidFill>
                <a:hlinkClick r:id="rId3">
                  <a:extLst>
                    <a:ext uri="{A12FA001-AC4F-418D-AE19-62706E023703}">
                      <ahyp:hlinkClr xmlns:ahyp="http://schemas.microsoft.com/office/drawing/2018/hyperlinkcolor" val="tx"/>
                    </a:ext>
                  </a:extLst>
                </a:hlinkClick>
              </a:rPr>
              <a:t>επίτευξη κέρδους</a:t>
            </a:r>
            <a:r>
              <a:rPr lang="el-GR" dirty="0"/>
              <a:t>.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E</a:t>
            </a:r>
            <a:r>
              <a:rPr lang="el-GR" dirty="0" err="1"/>
              <a:t>πενδυτικές</a:t>
            </a:r>
            <a:r>
              <a:rPr lang="el-GR" dirty="0"/>
              <a:t> Στρατηγικές που πρέπει να γνωρίζετε</a:t>
            </a:r>
            <a:endParaRPr lang="en-US" dirty="0"/>
          </a:p>
        </p:txBody>
      </p:sp>
    </p:spTree>
    <p:extLst>
      <p:ext uri="{BB962C8B-B14F-4D97-AF65-F5344CB8AC3E}">
        <p14:creationId xmlns:p14="http://schemas.microsoft.com/office/powerpoint/2010/main" val="20018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l-GR" b="1" dirty="0">
                <a:solidFill>
                  <a:schemeClr val="accent2"/>
                </a:solidFill>
              </a:rPr>
              <a:t>Στρατηγική</a:t>
            </a:r>
            <a:r>
              <a:rPr lang="en-GB" b="1" dirty="0">
                <a:solidFill>
                  <a:schemeClr val="accent2"/>
                </a:solidFill>
              </a:rPr>
              <a:t> 1: </a:t>
            </a:r>
            <a:r>
              <a:rPr lang="el-GR" b="1" dirty="0">
                <a:solidFill>
                  <a:schemeClr val="accent2"/>
                </a:solidFill>
              </a:rPr>
              <a:t>Επένδυση σε μετοχές αξίας </a:t>
            </a:r>
            <a:r>
              <a:rPr lang="en-GB" b="1" dirty="0">
                <a:solidFill>
                  <a:schemeClr val="accent2"/>
                </a:solidFill>
              </a:rPr>
              <a:t>(</a:t>
            </a:r>
            <a:r>
              <a:rPr lang="el-GR" b="1" dirty="0">
                <a:solidFill>
                  <a:schemeClr val="accent2"/>
                </a:solidFill>
              </a:rPr>
              <a:t>συνέχεια</a:t>
            </a:r>
            <a:r>
              <a:rPr lang="en-GB" b="1" dirty="0">
                <a:solidFill>
                  <a:schemeClr val="accent2"/>
                </a:solidFill>
              </a:rPr>
              <a:t>)</a:t>
            </a:r>
          </a:p>
          <a:p>
            <a:pPr marL="17100" indent="0"/>
            <a:endParaRPr lang="en-GB" b="1" dirty="0">
              <a:solidFill>
                <a:schemeClr val="accent2"/>
              </a:solidFill>
            </a:endParaRPr>
          </a:p>
          <a:p>
            <a:pPr marL="342900" indent="-342900">
              <a:buClr>
                <a:schemeClr val="accent2"/>
              </a:buClr>
              <a:buFont typeface="Calibri" panose="020F0502020204030204" pitchFamily="34" charset="0"/>
              <a:buChar char="‒"/>
            </a:pPr>
            <a:r>
              <a:rPr lang="en-GB" dirty="0"/>
              <a:t>Warren Buffet: </a:t>
            </a:r>
            <a:r>
              <a:rPr lang="el-GR" dirty="0"/>
              <a:t>Ο απόλυτος επενδυτής σε μετοχές αξίας</a:t>
            </a:r>
            <a:endParaRPr lang="en-GB" dirty="0"/>
          </a:p>
          <a:p>
            <a:pPr marL="0" indent="0">
              <a:buClr>
                <a:schemeClr val="accent2"/>
              </a:buClr>
            </a:pPr>
            <a:endParaRPr lang="en-GB" dirty="0"/>
          </a:p>
          <a:p>
            <a:pPr marL="342900" indent="-342900">
              <a:buClr>
                <a:schemeClr val="accent2"/>
              </a:buClr>
              <a:buFont typeface="Calibri" panose="020F0502020204030204" pitchFamily="34" charset="0"/>
              <a:buChar char="‒"/>
            </a:pPr>
            <a:r>
              <a:rPr lang="en-GB" dirty="0"/>
              <a:t>E</a:t>
            </a:r>
            <a:r>
              <a:rPr lang="el-GR" dirty="0" err="1"/>
              <a:t>ργαλεία</a:t>
            </a:r>
            <a:r>
              <a:rPr lang="el-GR" dirty="0"/>
              <a:t> στην επένδυση σε μετοχές αξίας</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συναλλαγές</a:t>
            </a:r>
            <a:endParaRPr lang="en-US" dirty="0"/>
          </a:p>
        </p:txBody>
      </p:sp>
    </p:spTree>
    <p:extLst>
      <p:ext uri="{BB962C8B-B14F-4D97-AF65-F5344CB8AC3E}">
        <p14:creationId xmlns:p14="http://schemas.microsoft.com/office/powerpoint/2010/main" val="150451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82899"/>
            <a:ext cx="10595237" cy="3995028"/>
          </a:xfrm>
        </p:spPr>
        <p:txBody>
          <a:bodyPr/>
          <a:lstStyle/>
          <a:p>
            <a:pPr marL="360000" indent="-342900">
              <a:buBlip>
                <a:blip r:embed="rId2"/>
              </a:buBlip>
            </a:pPr>
            <a:r>
              <a:rPr lang="el-GR" sz="2300" b="1" dirty="0">
                <a:solidFill>
                  <a:schemeClr val="accent2"/>
                </a:solidFill>
              </a:rPr>
              <a:t>Στρατηγική</a:t>
            </a:r>
            <a:r>
              <a:rPr lang="en-GB" sz="2300" b="1" dirty="0">
                <a:solidFill>
                  <a:schemeClr val="accent2"/>
                </a:solidFill>
              </a:rPr>
              <a:t> 2: </a:t>
            </a:r>
            <a:r>
              <a:rPr lang="el-GR" sz="2300" b="1" dirty="0">
                <a:solidFill>
                  <a:schemeClr val="accent2"/>
                </a:solidFill>
              </a:rPr>
              <a:t>Αναπτυξιακή επένδυση</a:t>
            </a:r>
            <a:endParaRPr lang="en-GB" sz="2300" b="1" dirty="0">
              <a:solidFill>
                <a:schemeClr val="accent2"/>
              </a:solidFill>
            </a:endParaRPr>
          </a:p>
          <a:p>
            <a:pPr marL="17100" indent="0"/>
            <a:endParaRPr lang="en-GB" sz="2300" b="1" dirty="0">
              <a:solidFill>
                <a:schemeClr val="accent2"/>
              </a:solidFill>
            </a:endParaRPr>
          </a:p>
          <a:p>
            <a:pPr marL="342900" indent="-342900">
              <a:buClr>
                <a:schemeClr val="accent2"/>
              </a:buClr>
              <a:buFont typeface="Arial" panose="020B0604020202020204" pitchFamily="34" charset="0"/>
              <a:buChar char="•"/>
            </a:pPr>
            <a:r>
              <a:rPr lang="el-GR" sz="2300" dirty="0"/>
              <a:t>Παρά να ψάχνουν για χαμηλού κόστους ευκαιρίες, οι </a:t>
            </a:r>
            <a:r>
              <a:rPr lang="el-GR" sz="2300" dirty="0">
                <a:solidFill>
                  <a:srgbClr val="0A6E6C"/>
                </a:solidFill>
                <a:hlinkClick r:id="rId3">
                  <a:extLst>
                    <a:ext uri="{A12FA001-AC4F-418D-AE19-62706E023703}">
                      <ahyp:hlinkClr xmlns:ahyp="http://schemas.microsoft.com/office/drawing/2018/hyperlinkcolor" val="tx"/>
                    </a:ext>
                  </a:extLst>
                </a:hlinkClick>
              </a:rPr>
              <a:t>επενδυτές που προσδοκούν ανάπτυξη κεφαλαίου</a:t>
            </a:r>
            <a:r>
              <a:rPr lang="el-GR" sz="2300" dirty="0">
                <a:solidFill>
                  <a:srgbClr val="0A6E6C"/>
                </a:solidFill>
              </a:rPr>
              <a:t> </a:t>
            </a:r>
            <a:r>
              <a:rPr lang="el-GR" sz="2300" dirty="0"/>
              <a:t>αναζητούν επενδύσεις που δείχνουν ανοδική τάση σε σχέση με τα μελλοντικά εισοδήματα και τις μετοχές. Θα μπορούσαμε να πούμε ότι ο επενδυτής που προσδοκά την ανάπτυξη κεφαλαίου είναι αυτός που ψάχνει πάντοτε για την επόμενη μεγάλη ευκαιρία.  </a:t>
            </a:r>
            <a:endParaRPr lang="en-GB" sz="2300" dirty="0"/>
          </a:p>
          <a:p>
            <a:pPr marL="342900" indent="-342900">
              <a:buClr>
                <a:schemeClr val="accent2"/>
              </a:buClr>
              <a:buFont typeface="Arial" panose="020B0604020202020204" pitchFamily="34" charset="0"/>
              <a:buChar char="•"/>
            </a:pPr>
            <a:r>
              <a:rPr lang="el-GR" sz="2300" dirty="0"/>
              <a:t>Οι επενδύσεις με την προοπτική ανάπτυξης κεφαλαίου, ωστόσο, δεν</a:t>
            </a:r>
            <a:r>
              <a:rPr lang="en-US" sz="2300" dirty="0"/>
              <a:t> </a:t>
            </a:r>
            <a:r>
              <a:rPr lang="el-GR" sz="2300" dirty="0"/>
              <a:t>αποτελούν ένα απερίσκεπτο </a:t>
            </a:r>
            <a:r>
              <a:rPr lang="el-GR" sz="2300" dirty="0">
                <a:solidFill>
                  <a:srgbClr val="0A6E6C"/>
                </a:solidFill>
                <a:hlinkClick r:id="rId4">
                  <a:extLst>
                    <a:ext uri="{A12FA001-AC4F-418D-AE19-62706E023703}">
                      <ahyp:hlinkClr xmlns:ahyp="http://schemas.microsoft.com/office/drawing/2018/hyperlinkcolor" val="tx"/>
                    </a:ext>
                  </a:extLst>
                </a:hlinkClick>
              </a:rPr>
              <a:t>κερδοσκοπικό εγχείρημα</a:t>
            </a:r>
            <a:r>
              <a:rPr lang="el-GR" sz="2300" dirty="0"/>
              <a:t>. Αντίθετα, συμπεριλαμβάνουν την αξιολόγηση της τρέχουσας κατάστασης του χρηματιστηριακής αγοράς και την προοπτική για μελλοντική ανάπτυξη.  </a:t>
            </a:r>
            <a:endParaRPr lang="en-US" sz="2300"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συναλλαγές</a:t>
            </a:r>
            <a:endParaRPr lang="en-US" dirty="0"/>
          </a:p>
        </p:txBody>
      </p:sp>
    </p:spTree>
    <p:extLst>
      <p:ext uri="{BB962C8B-B14F-4D97-AF65-F5344CB8AC3E}">
        <p14:creationId xmlns:p14="http://schemas.microsoft.com/office/powerpoint/2010/main" val="186934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01369"/>
            <a:ext cx="10595237" cy="3995028"/>
          </a:xfrm>
        </p:spPr>
        <p:txBody>
          <a:bodyPr/>
          <a:lstStyle/>
          <a:p>
            <a:pPr marL="360000" indent="-342900">
              <a:buBlip>
                <a:blip r:embed="rId2"/>
              </a:buBlip>
            </a:pPr>
            <a:r>
              <a:rPr lang="el-GR" b="1" dirty="0">
                <a:solidFill>
                  <a:schemeClr val="accent2"/>
                </a:solidFill>
              </a:rPr>
              <a:t>Στρατηγική</a:t>
            </a:r>
            <a:r>
              <a:rPr lang="en-GB" b="1" dirty="0">
                <a:solidFill>
                  <a:schemeClr val="accent2"/>
                </a:solidFill>
              </a:rPr>
              <a:t> 2: </a:t>
            </a:r>
            <a:r>
              <a:rPr lang="el-GR" b="1" dirty="0">
                <a:solidFill>
                  <a:schemeClr val="accent2"/>
                </a:solidFill>
              </a:rPr>
              <a:t>Αναπτυξιακή επένδυση </a:t>
            </a:r>
            <a:r>
              <a:rPr lang="en-GB" b="1" dirty="0">
                <a:solidFill>
                  <a:schemeClr val="accent2"/>
                </a:solidFill>
              </a:rPr>
              <a:t>(</a:t>
            </a:r>
            <a:r>
              <a:rPr lang="el-GR" b="1" dirty="0">
                <a:solidFill>
                  <a:schemeClr val="accent2"/>
                </a:solidFill>
              </a:rPr>
              <a:t>συνέχεια</a:t>
            </a:r>
            <a:r>
              <a:rPr lang="en-GB" b="1" dirty="0">
                <a:solidFill>
                  <a:schemeClr val="accent2"/>
                </a:solidFill>
              </a:rPr>
              <a:t>)</a:t>
            </a:r>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Μπορεί να δουλέψει η Αναπτυξιακή Επένδυση</a:t>
            </a:r>
            <a:r>
              <a:rPr lang="en-US" dirty="0"/>
              <a:t>;</a:t>
            </a:r>
            <a:endParaRPr lang="el-GR" dirty="0"/>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Μεταβλητές στην Αναπτυξιακή Επένδυση</a:t>
            </a:r>
            <a:endParaRPr lang="en-GB" dirty="0"/>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συναλλαγές</a:t>
            </a:r>
            <a:endParaRPr lang="en-US" dirty="0"/>
          </a:p>
        </p:txBody>
      </p:sp>
    </p:spTree>
    <p:extLst>
      <p:ext uri="{BB962C8B-B14F-4D97-AF65-F5344CB8AC3E}">
        <p14:creationId xmlns:p14="http://schemas.microsoft.com/office/powerpoint/2010/main" val="125627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l-GR" b="1" dirty="0">
                <a:solidFill>
                  <a:schemeClr val="accent2"/>
                </a:solidFill>
              </a:rPr>
              <a:t>Στρατηγική</a:t>
            </a:r>
            <a:r>
              <a:rPr lang="en-GB" b="1" dirty="0">
                <a:solidFill>
                  <a:schemeClr val="accent2"/>
                </a:solidFill>
              </a:rPr>
              <a:t> 3:</a:t>
            </a:r>
            <a:r>
              <a:rPr lang="el-GR" b="1" dirty="0">
                <a:solidFill>
                  <a:schemeClr val="accent2"/>
                </a:solidFill>
              </a:rPr>
              <a:t> Επένδυση κεκτημένης ταχύτητας</a:t>
            </a:r>
            <a:endParaRPr lang="en-GB" b="1" dirty="0">
              <a:solidFill>
                <a:schemeClr val="accent2"/>
              </a:solidFill>
            </a:endParaRPr>
          </a:p>
          <a:p>
            <a:pPr marL="0" indent="0">
              <a:buClr>
                <a:schemeClr val="accent2"/>
              </a:buClr>
            </a:pPr>
            <a:endParaRPr lang="en-GB" dirty="0"/>
          </a:p>
          <a:p>
            <a:pPr marL="342900" indent="-342900">
              <a:buClr>
                <a:schemeClr val="accent2"/>
              </a:buClr>
              <a:buFont typeface="Arial" panose="020B0604020202020204" pitchFamily="34" charset="0"/>
              <a:buChar char="•"/>
            </a:pPr>
            <a:r>
              <a:rPr kumimoji="0" lang="el-GR"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Οι επενδυτές κεκτημένης</a:t>
            </a:r>
            <a:r>
              <a:rPr kumimoji="0" lang="el-GR" b="0" i="0" u="sng"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a:t>
            </a:r>
            <a:r>
              <a:rPr kumimoji="0" lang="el-GR"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ταχύτητας</a:t>
            </a:r>
            <a:r>
              <a:rPr kumimoji="0" lang="el-GR" b="0" i="0" u="sng" strike="noStrike" kern="1200" cap="none" spc="0" normalizeH="0" noProof="0" dirty="0">
                <a:ln>
                  <a:noFill/>
                </a:ln>
                <a:solidFill>
                  <a:schemeClr val="accent2">
                    <a:lumMod val="75000"/>
                  </a:schemeClr>
                </a:solidFill>
                <a:effectLst/>
                <a:uLnTx/>
                <a:uFillTx/>
                <a:latin typeface="Calibri" panose="020F0502020204030204"/>
                <a:ea typeface="+mn-ea"/>
                <a:cs typeface="+mn-cs"/>
              </a:rPr>
              <a:t> </a:t>
            </a:r>
            <a:r>
              <a:rPr lang="el-GR" dirty="0"/>
              <a:t>εκμεταλλεύονται την </a:t>
            </a:r>
            <a:r>
              <a:rPr lang="el-GR" dirty="0" err="1"/>
              <a:t>περιρρέουσα</a:t>
            </a:r>
            <a:r>
              <a:rPr lang="el-GR" dirty="0"/>
              <a:t> κατάσταση. Πιστεύουν ότι οι μετοχές που κερδίζουν αξία θα εξακολουθήσουν να το κάνουν έναντι των μετοχών που δείχνουν καθοδική τάση συνεχώς.  </a:t>
            </a:r>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Αναζητούν την αγορά μετοχών που έχουν ανοδική τάση. Επειδή πιστεύουν ότι οι μετοχές που χάνουν αξία θα συνεχίσουν να έχουν καθοδική τάση, μπορεί να επιλέξουν την ανοικτή πώληση των χρεογράφων τους (</a:t>
            </a:r>
            <a:r>
              <a:rPr lang="en-US" dirty="0">
                <a:solidFill>
                  <a:srgbClr val="0A6E6C"/>
                </a:solidFill>
                <a:hlinkClick r:id="rId4">
                  <a:extLst>
                    <a:ext uri="{A12FA001-AC4F-418D-AE19-62706E023703}">
                      <ahyp:hlinkClr xmlns:ahyp="http://schemas.microsoft.com/office/drawing/2018/hyperlinkcolor" val="tx"/>
                    </a:ext>
                  </a:extLst>
                </a:hlinkClick>
              </a:rPr>
              <a:t>short selling</a:t>
            </a:r>
            <a:r>
              <a:rPr lang="en-US" dirty="0"/>
              <a:t>). </a:t>
            </a:r>
            <a:r>
              <a:rPr lang="el-GR" dirty="0"/>
              <a:t> </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a:t>
            </a:r>
            <a:r>
              <a:rPr lang="el-GR" dirty="0" err="1"/>
              <a:t>ναπτυξιακές</a:t>
            </a:r>
            <a:r>
              <a:rPr lang="el-GR" dirty="0"/>
              <a:t> Επενδύσεις που πρέπει να γνωρίζετε πριν κάνετε οικονομικές συναλλαγές</a:t>
            </a:r>
            <a:endParaRPr lang="en-US" dirty="0"/>
          </a:p>
        </p:txBody>
      </p:sp>
    </p:spTree>
    <p:extLst>
      <p:ext uri="{BB962C8B-B14F-4D97-AF65-F5344CB8AC3E}">
        <p14:creationId xmlns:p14="http://schemas.microsoft.com/office/powerpoint/2010/main" val="251215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lnSpc>
                <a:spcPct val="100000"/>
              </a:lnSpc>
              <a:buBlip>
                <a:blip r:embed="rId2"/>
              </a:buBlip>
            </a:pPr>
            <a:r>
              <a:rPr lang="el-GR" b="1" dirty="0">
                <a:solidFill>
                  <a:schemeClr val="accent2"/>
                </a:solidFill>
              </a:rPr>
              <a:t>Στρατηγική</a:t>
            </a:r>
            <a:r>
              <a:rPr lang="en-GB" b="1" dirty="0">
                <a:solidFill>
                  <a:schemeClr val="accent2"/>
                </a:solidFill>
              </a:rPr>
              <a:t> 3: </a:t>
            </a:r>
            <a:r>
              <a:rPr lang="el-GR" b="1" dirty="0">
                <a:solidFill>
                  <a:schemeClr val="accent2"/>
                </a:solidFill>
              </a:rPr>
              <a:t>Επένδυση κεκτημένης ταχύτητας </a:t>
            </a:r>
            <a:r>
              <a:rPr lang="en-GB" b="1" dirty="0">
                <a:solidFill>
                  <a:schemeClr val="accent2"/>
                </a:solidFill>
              </a:rPr>
              <a:t>(</a:t>
            </a:r>
            <a:r>
              <a:rPr lang="el-GR" b="1" dirty="0">
                <a:solidFill>
                  <a:schemeClr val="accent2"/>
                </a:solidFill>
              </a:rPr>
              <a:t>συνέχεια</a:t>
            </a:r>
            <a:r>
              <a:rPr lang="en-GB" b="1" dirty="0">
                <a:solidFill>
                  <a:schemeClr val="accent2"/>
                </a:solidFill>
              </a:rPr>
              <a:t>)</a:t>
            </a:r>
          </a:p>
          <a:p>
            <a:pPr marL="0" indent="0">
              <a:lnSpc>
                <a:spcPct val="100000"/>
              </a:lnSpc>
              <a:buClr>
                <a:schemeClr val="accent2"/>
              </a:buClr>
            </a:pPr>
            <a:endParaRPr lang="en-GB" dirty="0"/>
          </a:p>
          <a:p>
            <a:pPr marL="342900" indent="-342900">
              <a:lnSpc>
                <a:spcPct val="100000"/>
              </a:lnSpc>
              <a:spcBef>
                <a:spcPts val="0"/>
              </a:spcBef>
              <a:buClr>
                <a:schemeClr val="accent2"/>
              </a:buClr>
              <a:buFont typeface="Arial" panose="020B0604020202020204" pitchFamily="34" charset="0"/>
              <a:buChar char="•"/>
            </a:pPr>
            <a:r>
              <a:rPr lang="el-GR" dirty="0"/>
              <a:t>Ωστόσο, η ανοικτή πώληση διατρέχει υψηλό οικονομικό ρίσκο.  Περισσότερα επί αυτού στη συνέχεια</a:t>
            </a:r>
            <a:endParaRPr lang="en-GB" dirty="0"/>
          </a:p>
          <a:p>
            <a:pPr marL="342900" indent="-342900">
              <a:lnSpc>
                <a:spcPct val="100000"/>
              </a:lnSpc>
              <a:spcBef>
                <a:spcPts val="0"/>
              </a:spcBef>
              <a:buClr>
                <a:schemeClr val="accent2"/>
              </a:buClr>
              <a:buFont typeface="Arial" panose="020B0604020202020204" pitchFamily="34" charset="0"/>
              <a:buChar char="•"/>
            </a:pPr>
            <a:endParaRPr lang="en-GB" dirty="0"/>
          </a:p>
          <a:p>
            <a:pPr marL="342900" indent="-342900">
              <a:lnSpc>
                <a:spcPct val="100000"/>
              </a:lnSpc>
              <a:spcBef>
                <a:spcPts val="0"/>
              </a:spcBef>
              <a:buClr>
                <a:schemeClr val="accent2"/>
              </a:buClr>
              <a:buFont typeface="Calibri" panose="020F0502020204030204" pitchFamily="34" charset="0"/>
              <a:buChar char="‒"/>
            </a:pPr>
            <a:r>
              <a:rPr lang="el-GR" dirty="0"/>
              <a:t>Μπορεί να δουλέψει</a:t>
            </a:r>
            <a:r>
              <a:rPr lang="en-US" dirty="0"/>
              <a:t>;</a:t>
            </a:r>
            <a:endParaRPr lang="en-GB" dirty="0"/>
          </a:p>
          <a:p>
            <a:pPr marL="342900" indent="-342900">
              <a:lnSpc>
                <a:spcPct val="100000"/>
              </a:lnSpc>
              <a:spcBef>
                <a:spcPts val="0"/>
              </a:spcBef>
              <a:buClr>
                <a:schemeClr val="accent2"/>
              </a:buClr>
              <a:buFont typeface="Calibri" panose="020F0502020204030204" pitchFamily="34" charset="0"/>
              <a:buChar char="‒"/>
            </a:pPr>
            <a:endParaRPr lang="en-GB" dirty="0"/>
          </a:p>
          <a:p>
            <a:pPr marL="342900" indent="-342900">
              <a:lnSpc>
                <a:spcPct val="100000"/>
              </a:lnSpc>
              <a:spcBef>
                <a:spcPts val="0"/>
              </a:spcBef>
              <a:buClr>
                <a:schemeClr val="accent2"/>
              </a:buClr>
              <a:buFont typeface="Calibri" panose="020F0502020204030204" pitchFamily="34" charset="0"/>
              <a:buChar char="‒"/>
            </a:pPr>
            <a:r>
              <a:rPr lang="el-GR" dirty="0"/>
              <a:t>Η απήχηση της επένδυσης κεκτημένης αξίας</a:t>
            </a:r>
          </a:p>
          <a:p>
            <a:pPr marL="342900" indent="-342900">
              <a:lnSpc>
                <a:spcPct val="100000"/>
              </a:lnSpc>
              <a:spcBef>
                <a:spcPts val="0"/>
              </a:spcBef>
              <a:buClr>
                <a:schemeClr val="accent2"/>
              </a:buClr>
              <a:buFont typeface="Calibri" panose="020F0502020204030204" pitchFamily="34" charset="0"/>
              <a:buChar char="‒"/>
            </a:pPr>
            <a:endParaRPr lang="en-GB" dirty="0"/>
          </a:p>
          <a:p>
            <a:pPr marL="342900" indent="-342900">
              <a:lnSpc>
                <a:spcPct val="100000"/>
              </a:lnSpc>
              <a:spcBef>
                <a:spcPts val="0"/>
              </a:spcBef>
              <a:buClr>
                <a:schemeClr val="accent2"/>
              </a:buClr>
              <a:buFont typeface="Calibri" panose="020F0502020204030204" pitchFamily="34" charset="0"/>
              <a:buChar char="‒"/>
            </a:pPr>
            <a:r>
              <a:rPr lang="el-GR" dirty="0"/>
              <a:t>Ακάλυπτη πώληση ή </a:t>
            </a:r>
            <a:r>
              <a:rPr lang="el-GR" dirty="0" err="1"/>
              <a:t>σόρτινγκ</a:t>
            </a:r>
            <a:r>
              <a:rPr lang="el-GR" dirty="0"/>
              <a:t> (</a:t>
            </a:r>
            <a:r>
              <a:rPr lang="en-US" dirty="0"/>
              <a:t>shorting)</a:t>
            </a:r>
            <a:endParaRPr lang="en-GB" dirty="0"/>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συναλλαγές </a:t>
            </a:r>
            <a:endParaRPr lang="en-US" dirty="0"/>
          </a:p>
        </p:txBody>
      </p:sp>
    </p:spTree>
    <p:extLst>
      <p:ext uri="{BB962C8B-B14F-4D97-AF65-F5344CB8AC3E}">
        <p14:creationId xmlns:p14="http://schemas.microsoft.com/office/powerpoint/2010/main" val="10810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l-GR" b="1" dirty="0">
                <a:solidFill>
                  <a:schemeClr val="accent2"/>
                </a:solidFill>
              </a:rPr>
              <a:t>Στρατηγική</a:t>
            </a:r>
            <a:r>
              <a:rPr lang="en-GB" b="1" dirty="0">
                <a:solidFill>
                  <a:schemeClr val="accent2"/>
                </a:solidFill>
              </a:rPr>
              <a:t> 4: </a:t>
            </a:r>
            <a:r>
              <a:rPr lang="el-GR" b="1" dirty="0">
                <a:solidFill>
                  <a:schemeClr val="accent2"/>
                </a:solidFill>
              </a:rPr>
              <a:t>Μέσος όρος κόστους δολαρίου (</a:t>
            </a:r>
            <a:r>
              <a:rPr lang="en-GB" b="1" dirty="0">
                <a:solidFill>
                  <a:schemeClr val="accent2"/>
                </a:solidFill>
              </a:rPr>
              <a:t>Dollar-Cost Averaging/ DCA)</a:t>
            </a:r>
            <a:endParaRPr lang="en-GB" dirty="0"/>
          </a:p>
          <a:p>
            <a:pPr marL="342900" indent="-342900">
              <a:buClr>
                <a:schemeClr val="accent2"/>
              </a:buClr>
              <a:buFont typeface="Arial" panose="020B0604020202020204" pitchFamily="34" charset="0"/>
              <a:buChar char="•"/>
            </a:pPr>
            <a:r>
              <a:rPr kumimoji="0" lang="el-GR"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Η επενδυτική</a:t>
            </a:r>
            <a:r>
              <a:rPr kumimoji="0" lang="el-GR" b="0" i="0" u="sng" strike="noStrike" kern="1200" cap="none" spc="0" normalizeH="0" noProof="0" dirty="0">
                <a:ln>
                  <a:noFill/>
                </a:ln>
                <a:solidFill>
                  <a:schemeClr val="accent2">
                    <a:lumMod val="75000"/>
                  </a:schemeClr>
                </a:solidFill>
                <a:effectLst/>
                <a:uLnTx/>
                <a:uFillTx/>
                <a:latin typeface="Calibri" panose="020F0502020204030204"/>
                <a:ea typeface="+mn-ea"/>
                <a:cs typeface="+mn-cs"/>
              </a:rPr>
              <a:t> στρατηγική μέσου όρου κόστους δολαρίου</a:t>
            </a:r>
            <a:r>
              <a:rPr kumimoji="0" lang="el-GR" b="0" i="0" strike="noStrike" kern="1200" cap="none" spc="0" normalizeH="0" noProof="0" dirty="0">
                <a:ln>
                  <a:noFill/>
                </a:ln>
                <a:solidFill>
                  <a:schemeClr val="accent2">
                    <a:lumMod val="75000"/>
                  </a:schemeClr>
                </a:solidFill>
                <a:effectLst/>
                <a:uLnTx/>
                <a:uFillTx/>
                <a:latin typeface="Calibri" panose="020F0502020204030204"/>
                <a:ea typeface="+mn-ea"/>
                <a:cs typeface="+mn-cs"/>
              </a:rPr>
              <a:t> </a:t>
            </a:r>
            <a:r>
              <a:rPr lang="en-GB" dirty="0"/>
              <a:t>(DCA)</a:t>
            </a:r>
            <a:r>
              <a:rPr lang="el-GR" dirty="0"/>
              <a:t> είναι η πρακτική τοποθέτησης επενδύσεων ίσων χρηματικών ποσών σε τακτά χρονικά διαστήματα στην αγορά και δεν βρίσκεται σε αντιπαράθεση με τις προαναφερθέντες επενδυτικές στρατηγικές που εξετάσαμε. Η στρατηγική αυτή αφορά κυρίως τον τρόπο με τον οποίο εκτελείται οποιαδήποτε επενδυτική στρατηγική</a:t>
            </a:r>
            <a:endParaRPr lang="en-GB" dirty="0"/>
          </a:p>
          <a:p>
            <a:pPr marL="342900" indent="-342900">
              <a:buClr>
                <a:schemeClr val="accent2"/>
              </a:buClr>
              <a:buFont typeface="Arial" panose="020B0604020202020204" pitchFamily="34" charset="0"/>
              <a:buChar char="•"/>
            </a:pPr>
            <a:r>
              <a:rPr lang="el-GR" dirty="0"/>
              <a:t>Με τη στρατηγική </a:t>
            </a:r>
            <a:r>
              <a:rPr lang="en-GB" dirty="0"/>
              <a:t>DCA, </a:t>
            </a:r>
            <a:r>
              <a:rPr lang="el-GR" dirty="0"/>
              <a:t>μπορείτε π.χ. να επιλέξετε την κατάθεση </a:t>
            </a:r>
            <a:r>
              <a:rPr lang="en-GB" dirty="0"/>
              <a:t>$300</a:t>
            </a:r>
            <a:r>
              <a:rPr lang="el-GR" dirty="0"/>
              <a:t> κάθε μήνα σε έναν επενδυτικό λογαριασμό</a:t>
            </a:r>
            <a:r>
              <a:rPr lang="en-GB" dirty="0"/>
              <a:t>.</a:t>
            </a:r>
            <a:r>
              <a:rPr lang="el-GR" dirty="0"/>
              <a:t> Αυτή η πειθαρχημένη προσέγγιση μπορεί να αποδειχτεί ιδιαίτερα ισχυρή όταν θέλετε αυτοματοποιημένες λειτουργίες να επενδύουν για εσάς.</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προχωρήσετε σε οικονομικές συναλλαγές</a:t>
            </a:r>
            <a:endParaRPr lang="en-US" dirty="0"/>
          </a:p>
        </p:txBody>
      </p:sp>
    </p:spTree>
    <p:extLst>
      <p:ext uri="{BB962C8B-B14F-4D97-AF65-F5344CB8AC3E}">
        <p14:creationId xmlns:p14="http://schemas.microsoft.com/office/powerpoint/2010/main" val="107205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2"/>
              </a:buBlip>
            </a:pPr>
            <a:r>
              <a:rPr lang="el-GR" b="1" dirty="0">
                <a:solidFill>
                  <a:schemeClr val="accent2"/>
                </a:solidFill>
              </a:rPr>
              <a:t>Μαθησιακός στόχος</a:t>
            </a:r>
            <a:r>
              <a:rPr lang="en-GB" b="1" dirty="0">
                <a:solidFill>
                  <a:schemeClr val="accent2"/>
                </a:solidFill>
              </a:rPr>
              <a:t>:</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l-GR" dirty="0"/>
              <a:t>Οι μαθητευόμενοι θα είναι σε θέση να κατανοούν το ρόλο ενός χρηματοοικονομικού σχεδίου, μιας οικονομικής στρατηγικής και τα οφέλη από την επένδυση σε ψηφιακά εργαλεία και ευκαιρίες.</a:t>
            </a:r>
            <a:endParaRPr lang="en-GB" dirty="0"/>
          </a:p>
          <a:p>
            <a:pPr marL="342900" indent="-342900">
              <a:buClr>
                <a:schemeClr val="accent2"/>
              </a:buClr>
              <a:buFont typeface="Arial" panose="020B0604020202020204" pitchFamily="34" charset="0"/>
              <a:buChar char="•"/>
            </a:pPr>
            <a:r>
              <a:rPr lang="el-GR" dirty="0"/>
              <a:t>Οι μαθητευόμενοι θα είναι σε θέση να κατανοούν τι είναι η ψηφιακή συγκέντρωση χρημάτων και πώς μπορεί να αξιοποιηθεί στο πλαίσιο της υποστήριξης των δραστηριοτήτων των ΜΚΟ. </a:t>
            </a:r>
            <a:endParaRPr lang="en-GB" dirty="0"/>
          </a:p>
          <a:p>
            <a:pPr marL="342900" indent="-342900">
              <a:buClr>
                <a:schemeClr val="accent2"/>
              </a:buClr>
              <a:buFont typeface="Arial" panose="020B0604020202020204" pitchFamily="34" charset="0"/>
              <a:buChar char="•"/>
            </a:pPr>
            <a:r>
              <a:rPr lang="el-GR" dirty="0"/>
              <a:t>Οι μαθητευόμενοι θα είναι σε θέση να κατανοούν το εύρος των εργαλείων και των ευκαιριών για την προσέλκυση οικονομικής υποστήριξης. </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 </a:t>
            </a:r>
            <a:r>
              <a:rPr lang="en-US" dirty="0"/>
              <a:t>&amp; </a:t>
            </a:r>
            <a:r>
              <a:rPr lang="el-GR" dirty="0"/>
              <a:t>Μαθησιακοί Στόχοι </a:t>
            </a:r>
            <a:endParaRPr lang="en-US" dirty="0"/>
          </a:p>
        </p:txBody>
      </p:sp>
    </p:spTree>
    <p:extLst>
      <p:ext uri="{BB962C8B-B14F-4D97-AF65-F5344CB8AC3E}">
        <p14:creationId xmlns:p14="http://schemas.microsoft.com/office/powerpoint/2010/main" val="15084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l-GR" b="1" dirty="0">
                <a:solidFill>
                  <a:schemeClr val="accent2"/>
                </a:solidFill>
              </a:rPr>
              <a:t>Στρατηγική </a:t>
            </a:r>
            <a:r>
              <a:rPr lang="en-GB" b="1" dirty="0">
                <a:solidFill>
                  <a:schemeClr val="accent2"/>
                </a:solidFill>
              </a:rPr>
              <a:t>4: </a:t>
            </a:r>
            <a:r>
              <a:rPr lang="el-GR" b="1" dirty="0">
                <a:solidFill>
                  <a:schemeClr val="accent2"/>
                </a:solidFill>
              </a:rPr>
              <a:t>Μέσος όρος κόστους δολαρίου </a:t>
            </a:r>
            <a:r>
              <a:rPr lang="en-GB" b="1" dirty="0">
                <a:solidFill>
                  <a:schemeClr val="accent2"/>
                </a:solidFill>
              </a:rPr>
              <a:t>(</a:t>
            </a:r>
            <a:r>
              <a:rPr lang="el-GR" b="1" dirty="0">
                <a:solidFill>
                  <a:schemeClr val="accent2"/>
                </a:solidFill>
              </a:rPr>
              <a:t>συνέχεια</a:t>
            </a:r>
            <a:r>
              <a:rPr lang="en-GB" b="1" dirty="0">
                <a:solidFill>
                  <a:schemeClr val="accent2"/>
                </a:solidFill>
              </a:rPr>
              <a:t>)</a:t>
            </a:r>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Είναι εύκολο να δεσμευτείτε με αυτό το επενδυτικό σχέδιο αφού η διαδικασία δεν απαιτεί σχεδόν καμία επιτήρηση.</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Calibri" panose="020F0502020204030204" pitchFamily="34" charset="0"/>
              <a:buChar char="‒"/>
            </a:pPr>
            <a:r>
              <a:rPr lang="el-GR" dirty="0"/>
              <a:t>Είναι μια έξυπνη επιλογή.</a:t>
            </a:r>
            <a:endParaRPr lang="en-GB" dirty="0"/>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συνδιαλλαγές</a:t>
            </a:r>
            <a:endParaRPr lang="en-US" dirty="0"/>
          </a:p>
        </p:txBody>
      </p:sp>
    </p:spTree>
    <p:extLst>
      <p:ext uri="{BB962C8B-B14F-4D97-AF65-F5344CB8AC3E}">
        <p14:creationId xmlns:p14="http://schemas.microsoft.com/office/powerpoint/2010/main" val="261431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3"/>
              </a:buBlip>
            </a:pPr>
            <a:r>
              <a:rPr lang="el-GR" b="1" dirty="0">
                <a:solidFill>
                  <a:schemeClr val="accent2"/>
                </a:solidFill>
              </a:rPr>
              <a:t>Αφού έχετε προσδιορίσει την επενδυτική στρατηγική που θέλετε να ακολουθήσετε</a:t>
            </a:r>
            <a:endParaRPr lang="en-GB" b="1" dirty="0">
              <a:solidFill>
                <a:schemeClr val="accent2"/>
              </a:solidFill>
            </a:endParaRPr>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Πρώτα, θα πρέπει να αποφασίσετε για το πόσα χρήματα χρειάζεστε για να καλύψετε τις επενδυτικές σας ανάγκες. Αυτό συμπεριλαμβάνει επίσης και το πόσα χρήματα θα καταθέσετε στην αρχή καθώς και το πόσα μπορείτε να επενδύετε στη συνέχεια.</a:t>
            </a:r>
            <a:r>
              <a:rPr lang="en-GB" dirty="0"/>
              <a:t>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l-GR" dirty="0"/>
              <a:t>Έπειτα, θα χρειαστεί να αποφασίσετε για τον καλύτερο τρόπο με τον οποίο να επενδύσετε τα χρήματά σας.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συναλλαγές</a:t>
            </a:r>
            <a:endParaRPr lang="en-US" dirty="0"/>
          </a:p>
        </p:txBody>
      </p:sp>
    </p:spTree>
    <p:extLst>
      <p:ext uri="{BB962C8B-B14F-4D97-AF65-F5344CB8AC3E}">
        <p14:creationId xmlns:p14="http://schemas.microsoft.com/office/powerpoint/2010/main" val="99209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3"/>
              </a:buBlip>
            </a:pPr>
            <a:r>
              <a:rPr lang="el-GR" b="1" dirty="0">
                <a:solidFill>
                  <a:schemeClr val="accent2"/>
                </a:solidFill>
              </a:rPr>
              <a:t>Αφού έχτε προσδιορίσει την επενδυτική στρατηγική που θέλετε να ακολουθήσετε </a:t>
            </a:r>
            <a:r>
              <a:rPr lang="en-GB" b="1" dirty="0">
                <a:solidFill>
                  <a:schemeClr val="accent2"/>
                </a:solidFill>
              </a:rPr>
              <a:t>(</a:t>
            </a:r>
            <a:r>
              <a:rPr lang="el-GR" b="1" dirty="0">
                <a:solidFill>
                  <a:schemeClr val="accent2"/>
                </a:solidFill>
              </a:rPr>
              <a:t>συνέχεια</a:t>
            </a:r>
            <a:r>
              <a:rPr lang="en-GB" b="1" dirty="0">
                <a:solidFill>
                  <a:schemeClr val="accent2"/>
                </a:solidFill>
              </a:rPr>
              <a:t>)</a:t>
            </a:r>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Έχετε πρόθεση να συμβουλευτείτε έναν παραδοσιακό οικονομικό σύμβουλο ή χρηματιστή, ή θα ήταν πιο κατάλληλο να υιοθετήσετε μια παθητική, άνευ έγνοιας προσέγγιση</a:t>
            </a:r>
            <a:r>
              <a:rPr lang="en-US" dirty="0"/>
              <a:t>;</a:t>
            </a:r>
            <a:endParaRPr lang="en-GB" dirty="0"/>
          </a:p>
          <a:p>
            <a:pPr marL="342900" indent="-342900">
              <a:buClr>
                <a:schemeClr val="accent2"/>
              </a:buClr>
              <a:buFont typeface="Arial" panose="020B0604020202020204" pitchFamily="34" charset="0"/>
              <a:buChar char="•"/>
            </a:pPr>
            <a:r>
              <a:rPr lang="en-GB" dirty="0"/>
              <a:t>A</a:t>
            </a:r>
            <a:r>
              <a:rPr lang="el-GR" dirty="0"/>
              <a:t>ν επιλέξετε το τελευταίο, σκεφτείτε το ενδεχόμενο να εγγραφείτε σε ένα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robo</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-advisor</a:t>
            </a:r>
            <a:r>
              <a:rPr lang="en-GB" dirty="0"/>
              <a:t>. </a:t>
            </a:r>
            <a:r>
              <a:rPr lang="el-GR" dirty="0"/>
              <a:t>Αυτό θα σας βοηθήσει να υπολογίσετε τα επενδυτικά σας έξοδα, όπως τα τέλη διαχείρισης και την </a:t>
            </a:r>
            <a:r>
              <a:rPr lang="el-GR" dirty="0">
                <a:solidFill>
                  <a:srgbClr val="0A6E6C"/>
                </a:solidFill>
                <a:hlinkClick r:id="rId5">
                  <a:extLst>
                    <a:ext uri="{A12FA001-AC4F-418D-AE19-62706E023703}">
                      <ahyp:hlinkClr xmlns:ahyp="http://schemas.microsoft.com/office/drawing/2018/hyperlinkcolor" val="tx"/>
                    </a:ext>
                  </a:extLst>
                </a:hlinkClick>
              </a:rPr>
              <a:t>προμήθεια</a:t>
            </a:r>
            <a:r>
              <a:rPr lang="el-GR" dirty="0"/>
              <a:t> που θα πρέπει να καταβάλετε στον χρηματιστή ή το τον σύμβουλό σας. </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συνδιαλλαγές</a:t>
            </a:r>
            <a:endParaRPr lang="en-US" dirty="0"/>
          </a:p>
        </p:txBody>
      </p:sp>
    </p:spTree>
    <p:extLst>
      <p:ext uri="{BB962C8B-B14F-4D97-AF65-F5344CB8AC3E}">
        <p14:creationId xmlns:p14="http://schemas.microsoft.com/office/powerpoint/2010/main" val="201678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el-GR" dirty="0"/>
              <a:t>Σκεφτείτε τα επενδυτικά σας μέσα. </a:t>
            </a:r>
            <a:endParaRPr lang="en-GB" dirty="0"/>
          </a:p>
          <a:p>
            <a:pPr marL="360000" indent="-342900">
              <a:buClr>
                <a:schemeClr val="accent2"/>
              </a:buClr>
              <a:buFont typeface="Arial" panose="020B0604020202020204" pitchFamily="34" charset="0"/>
              <a:buChar char="•"/>
            </a:pPr>
            <a:r>
              <a:rPr lang="el-GR" dirty="0"/>
              <a:t>Να θυμάστε ότι δε βοηθά να βάζετε όλα τα αυγά σας σε ένα καλάθι, επομένως σιγουρευτείτε ότι κατανέμετε τα χρήματά σας διαφοροποιώντας τα επενδυτικά μέσα που χρησιμοποιείτε –μετοχές, ομόλογα, αμοιβαία κεφάλαια, διαπραγματεύσιμα αμοιβαία κεφάλαια (</a:t>
            </a:r>
            <a:r>
              <a:rPr lang="el-CY" dirty="0"/>
              <a:t>Ε</a:t>
            </a:r>
            <a:r>
              <a:rPr lang="en-US" dirty="0" err="1"/>
              <a:t>xchange</a:t>
            </a:r>
            <a:r>
              <a:rPr lang="en-US" dirty="0"/>
              <a:t> Traded Funds/ETFs). </a:t>
            </a:r>
          </a:p>
          <a:p>
            <a:pPr marL="360000" indent="-342900">
              <a:buClr>
                <a:schemeClr val="accent2"/>
              </a:buClr>
              <a:buFont typeface="Arial" panose="020B0604020202020204" pitchFamily="34" charset="0"/>
              <a:buChar char="•"/>
            </a:pPr>
            <a:r>
              <a:rPr lang="en-GB" dirty="0"/>
              <a:t>E</a:t>
            </a:r>
            <a:r>
              <a:rPr lang="el-GR" dirty="0" err="1"/>
              <a:t>άν</a:t>
            </a:r>
            <a:r>
              <a:rPr lang="el-GR" dirty="0"/>
              <a:t> διακρίνεστε για την κοινωνική σας συνείδηση, μπορείτε να εξετάσετε το ενδεχόμενο να επενδύσετε υπεύθυνα. Τώρα είναι η ώρα να σκεφτείτε ποιο θέλετε να είναι το περιεχόμενο του επενδυτικού σας χαρτοφυλακίου και με τι αυτό θα μοιάζει.  </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Επενδυτικές Στρατηγικές που πρέπει να γνωρίζετε πριν κάνετε οικονομικές συναλλαγές </a:t>
            </a:r>
            <a:endParaRPr lang="en-US" dirty="0"/>
          </a:p>
        </p:txBody>
      </p:sp>
    </p:spTree>
    <p:extLst>
      <p:ext uri="{BB962C8B-B14F-4D97-AF65-F5344CB8AC3E}">
        <p14:creationId xmlns:p14="http://schemas.microsoft.com/office/powerpoint/2010/main" val="58036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normAutofit/>
          </a:bodyPr>
          <a:lstStyle/>
          <a:p>
            <a:r>
              <a:rPr lang="el-GR" dirty="0"/>
              <a:t>«Μην αφήνετε το φόβο του χρόνου που θα χρειαστεί να επιτύχετε κάτι, να σταθεί εμπόδιο στο να το κάνετε. Ο χρόνος θα περάσει έτσι κι αλλιώς!»</a:t>
            </a:r>
            <a:endParaRPr lang="en-US" dirty="0"/>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Earl Nightingale</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ople raising fist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4385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5BECA-5E43-D87B-7AFF-BC6106E62819}"/>
              </a:ext>
            </a:extLst>
          </p:cNvPr>
          <p:cNvSpPr>
            <a:spLocks noGrp="1"/>
          </p:cNvSpPr>
          <p:nvPr>
            <p:ph type="body" sz="quarter" idx="18"/>
          </p:nvPr>
        </p:nvSpPr>
        <p:spPr>
          <a:xfrm>
            <a:off x="898358" y="2081944"/>
            <a:ext cx="4990998" cy="3291086"/>
          </a:xfrm>
        </p:spPr>
        <p:txBody>
          <a:bodyPr/>
          <a:lstStyle/>
          <a:p>
            <a:pPr marL="342900" indent="-342900">
              <a:buClr>
                <a:schemeClr val="accent2"/>
              </a:buClr>
              <a:buFont typeface="Arial" panose="020B0604020202020204" pitchFamily="34" charset="0"/>
              <a:buChar char="•"/>
            </a:pPr>
            <a:r>
              <a:rPr lang="el-GR" dirty="0"/>
              <a:t>Οικοδόμηση της Πιστοληπτικής Ικανότητας (</a:t>
            </a:r>
            <a:r>
              <a:rPr lang="en-GB" dirty="0"/>
              <a:t>Credit</a:t>
            </a:r>
            <a:r>
              <a:rPr lang="el-GR" dirty="0"/>
              <a:t>)</a:t>
            </a:r>
            <a:r>
              <a:rPr lang="en-GB" dirty="0"/>
              <a:t> </a:t>
            </a:r>
            <a:r>
              <a:rPr lang="el-GR" dirty="0"/>
              <a:t>της ΜΚΟ σας</a:t>
            </a:r>
            <a:endParaRPr lang="en-GB" dirty="0"/>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Σωστή διαχείριση των δανειακών υποχρεώσεων </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l-GR" dirty="0"/>
              <a:t>Σύγκριση των Χρηματοοικονομικών Εκθέσεων σύμφωνα με τον Προϋπολογισμό σας</a:t>
            </a:r>
            <a:endParaRPr lang="en-GB" dirty="0"/>
          </a:p>
          <a:p>
            <a:pPr marL="342900" indent="-342900">
              <a:buClr>
                <a:schemeClr val="accent2"/>
              </a:buClr>
              <a:buFont typeface="Arial" panose="020B0604020202020204" pitchFamily="34" charset="0"/>
              <a:buChar char="•"/>
            </a:pPr>
            <a:endParaRPr lang="en-GB" dirty="0"/>
          </a:p>
          <a:p>
            <a:endParaRPr lang="en-ZA" dirty="0"/>
          </a:p>
        </p:txBody>
      </p:sp>
      <p:sp>
        <p:nvSpPr>
          <p:cNvPr id="3" name="Text Placeholder 2">
            <a:extLst>
              <a:ext uri="{FF2B5EF4-FFF2-40B4-BE49-F238E27FC236}">
                <a16:creationId xmlns:a16="http://schemas.microsoft.com/office/drawing/2014/main" id="{A23A269F-8A4E-1568-38DA-B8CBC869F095}"/>
              </a:ext>
            </a:extLst>
          </p:cNvPr>
          <p:cNvSpPr>
            <a:spLocks noGrp="1"/>
          </p:cNvSpPr>
          <p:nvPr>
            <p:ph type="body" sz="quarter" idx="16"/>
          </p:nvPr>
        </p:nvSpPr>
        <p:spPr/>
        <p:txBody>
          <a:bodyPr/>
          <a:lstStyle/>
          <a:p>
            <a:r>
              <a:rPr lang="el-GR" dirty="0"/>
              <a:t>Οι Βέλτιστες Πρακτικές για τις ΜΚΟ</a:t>
            </a:r>
            <a:endParaRPr lang="en-ZA" dirty="0"/>
          </a:p>
          <a:p>
            <a:endParaRPr lang="en-ZA" dirty="0"/>
          </a:p>
        </p:txBody>
      </p:sp>
      <p:pic>
        <p:nvPicPr>
          <p:cNvPr id="6" name="Picture Placeholder 5" descr="Close-up of a pen writing on a chart">
            <a:hlinkClick r:id="rId3" action="ppaction://hlinkfile"/>
            <a:extLst>
              <a:ext uri="{FF2B5EF4-FFF2-40B4-BE49-F238E27FC236}">
                <a16:creationId xmlns:a16="http://schemas.microsoft.com/office/drawing/2014/main" id="{9C4A886C-0FCE-963D-9A78-24AB8526D412}"/>
              </a:ext>
            </a:extLst>
          </p:cNvPr>
          <p:cNvPicPr>
            <a:picLocks noGrp="1" noChangeAspect="1"/>
          </p:cNvPicPr>
          <p:nvPr>
            <p:ph type="pic" sz="quarter" idx="10"/>
          </p:nvPr>
        </p:nvPicPr>
        <p:blipFill>
          <a:blip r:embed="rId4">
            <a:grayscl/>
          </a:blip>
          <a:srcRect l="2080" r="2080"/>
          <a:stretch>
            <a:fillRect/>
          </a:stretch>
        </p:blipFill>
        <p:spPr/>
      </p:pic>
    </p:spTree>
    <p:extLst>
      <p:ext uri="{BB962C8B-B14F-4D97-AF65-F5344CB8AC3E}">
        <p14:creationId xmlns:p14="http://schemas.microsoft.com/office/powerpoint/2010/main" val="110462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5BECA-5E43-D87B-7AFF-BC6106E62819}"/>
              </a:ext>
            </a:extLst>
          </p:cNvPr>
          <p:cNvSpPr>
            <a:spLocks noGrp="1"/>
          </p:cNvSpPr>
          <p:nvPr>
            <p:ph type="body" sz="quarter" idx="18"/>
          </p:nvPr>
        </p:nvSpPr>
        <p:spPr>
          <a:xfrm>
            <a:off x="898358" y="1660586"/>
            <a:ext cx="4867011" cy="3291086"/>
          </a:xfrm>
        </p:spPr>
        <p:txBody>
          <a:bodyPr/>
          <a:lstStyle/>
          <a:p>
            <a:pPr marL="342900" indent="-342900">
              <a:buClr>
                <a:schemeClr val="accent2"/>
              </a:buClr>
              <a:buFont typeface="Arial" panose="020B0604020202020204" pitchFamily="34" charset="0"/>
              <a:buChar char="•"/>
            </a:pPr>
            <a:r>
              <a:rPr lang="el-GR" sz="2250" dirty="0"/>
              <a:t>Διαφοροποίηση των πηγών Χρηματοδότησης της ΜΚΟ σας</a:t>
            </a:r>
            <a:endParaRPr lang="en-GB" sz="2250" dirty="0"/>
          </a:p>
          <a:p>
            <a:pPr marL="342900" indent="-342900">
              <a:buClr>
                <a:schemeClr val="accent2"/>
              </a:buClr>
              <a:buFont typeface="Arial" panose="020B0604020202020204" pitchFamily="34" charset="0"/>
              <a:buChar char="•"/>
            </a:pPr>
            <a:endParaRPr lang="en-GB" sz="2250" dirty="0"/>
          </a:p>
          <a:p>
            <a:pPr marL="342900" indent="-342900">
              <a:buClr>
                <a:schemeClr val="accent2"/>
              </a:buClr>
              <a:buFont typeface="Arial" panose="020B0604020202020204" pitchFamily="34" charset="0"/>
              <a:buChar char="•"/>
            </a:pPr>
            <a:r>
              <a:rPr lang="el-GR" sz="2250" dirty="0"/>
              <a:t>Προετοιμασία για το ενδεχόμενο Μη Ταμειακής Υποστήριξης</a:t>
            </a:r>
            <a:endParaRPr lang="en-GB" sz="2250" dirty="0"/>
          </a:p>
          <a:p>
            <a:pPr marL="342900" indent="-342900">
              <a:buClr>
                <a:schemeClr val="accent2"/>
              </a:buClr>
              <a:buFont typeface="Arial" panose="020B0604020202020204" pitchFamily="34" charset="0"/>
              <a:buChar char="•"/>
            </a:pPr>
            <a:endParaRPr lang="en-GB" sz="2250" dirty="0"/>
          </a:p>
          <a:p>
            <a:pPr marL="342900" indent="-342900">
              <a:buClr>
                <a:schemeClr val="accent2"/>
              </a:buClr>
              <a:buFont typeface="Arial" panose="020B0604020202020204" pitchFamily="34" charset="0"/>
              <a:buChar char="•"/>
            </a:pPr>
            <a:r>
              <a:rPr lang="el-GR" sz="2250" dirty="0"/>
              <a:t>Κατάρτιση ενός Σχεδίου Συγκέντρωσης Κεφαλαίων</a:t>
            </a:r>
            <a:endParaRPr lang="en-GB" sz="2250" dirty="0"/>
          </a:p>
          <a:p>
            <a:pPr marL="342900" indent="-342900">
              <a:buClr>
                <a:schemeClr val="accent2"/>
              </a:buClr>
              <a:buFont typeface="Arial" panose="020B0604020202020204" pitchFamily="34" charset="0"/>
              <a:buChar char="•"/>
            </a:pPr>
            <a:endParaRPr lang="en-GB" sz="2250" dirty="0"/>
          </a:p>
          <a:p>
            <a:pPr marL="342900" indent="-342900">
              <a:buClr>
                <a:schemeClr val="accent2"/>
              </a:buClr>
              <a:buFont typeface="Arial" panose="020B0604020202020204" pitchFamily="34" charset="0"/>
              <a:buChar char="•"/>
            </a:pPr>
            <a:r>
              <a:rPr lang="el-GR" sz="2250" dirty="0"/>
              <a:t>Δημιουργία ενός Αποθεματικού </a:t>
            </a:r>
            <a:endParaRPr lang="en-GB" sz="2250" dirty="0"/>
          </a:p>
        </p:txBody>
      </p:sp>
      <p:sp>
        <p:nvSpPr>
          <p:cNvPr id="3" name="Text Placeholder 2">
            <a:extLst>
              <a:ext uri="{FF2B5EF4-FFF2-40B4-BE49-F238E27FC236}">
                <a16:creationId xmlns:a16="http://schemas.microsoft.com/office/drawing/2014/main" id="{A23A269F-8A4E-1568-38DA-B8CBC869F095}"/>
              </a:ext>
            </a:extLst>
          </p:cNvPr>
          <p:cNvSpPr>
            <a:spLocks noGrp="1"/>
          </p:cNvSpPr>
          <p:nvPr>
            <p:ph type="body" sz="quarter" idx="16"/>
          </p:nvPr>
        </p:nvSpPr>
        <p:spPr>
          <a:xfrm>
            <a:off x="898358" y="543430"/>
            <a:ext cx="4990998" cy="992652"/>
          </a:xfrm>
        </p:spPr>
        <p:txBody>
          <a:bodyPr/>
          <a:lstStyle/>
          <a:p>
            <a:r>
              <a:rPr lang="el-GR" dirty="0"/>
              <a:t>Οι Βέλτιστες Πρακτικές για τις ΜΚΟ</a:t>
            </a:r>
            <a:endParaRPr lang="en-ZA" dirty="0"/>
          </a:p>
        </p:txBody>
      </p:sp>
      <p:pic>
        <p:nvPicPr>
          <p:cNvPr id="6" name="Picture Placeholder 5" descr="Close-up of a pen writing on a chart">
            <a:hlinkClick r:id="rId3" action="ppaction://hlinkfile"/>
            <a:extLst>
              <a:ext uri="{FF2B5EF4-FFF2-40B4-BE49-F238E27FC236}">
                <a16:creationId xmlns:a16="http://schemas.microsoft.com/office/drawing/2014/main" id="{9C4A886C-0FCE-963D-9A78-24AB8526D412}"/>
              </a:ext>
            </a:extLst>
          </p:cNvPr>
          <p:cNvPicPr>
            <a:picLocks noGrp="1" noChangeAspect="1"/>
          </p:cNvPicPr>
          <p:nvPr>
            <p:ph type="pic" sz="quarter" idx="10"/>
          </p:nvPr>
        </p:nvPicPr>
        <p:blipFill>
          <a:blip r:embed="rId4">
            <a:grayscl/>
          </a:blip>
          <a:srcRect l="2080" r="2080"/>
          <a:stretch>
            <a:fillRect/>
          </a:stretch>
        </p:blipFill>
        <p:spPr/>
      </p:pic>
    </p:spTree>
    <p:extLst>
      <p:ext uri="{BB962C8B-B14F-4D97-AF65-F5344CB8AC3E}">
        <p14:creationId xmlns:p14="http://schemas.microsoft.com/office/powerpoint/2010/main" val="327128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010514"/>
            <a:ext cx="10595237" cy="3740251"/>
          </a:xfrm>
        </p:spPr>
        <p:txBody>
          <a:bodyPr/>
          <a:lstStyle/>
          <a:p>
            <a:pPr marL="360000" indent="-342900">
              <a:buClr>
                <a:schemeClr val="accent2"/>
              </a:buClr>
              <a:buBlip>
                <a:blip r:embed="rId3"/>
              </a:buBlip>
            </a:pPr>
            <a:r>
              <a:rPr lang="el-GR" dirty="0"/>
              <a:t>Ένα σημαντικό στοιχείο στην </a:t>
            </a:r>
            <a:r>
              <a:rPr lang="el-GR" dirty="0">
                <a:solidFill>
                  <a:srgbClr val="0A6E6C"/>
                </a:solidFill>
                <a:hlinkClick r:id="rId4">
                  <a:extLst>
                    <a:ext uri="{A12FA001-AC4F-418D-AE19-62706E023703}">
                      <ahyp:hlinkClr xmlns:ahyp="http://schemas.microsoft.com/office/drawing/2018/hyperlinkcolor" val="tx"/>
                    </a:ext>
                  </a:extLst>
                </a:hlinkClick>
              </a:rPr>
              <a:t>ορθή διαχείριση των εξόδων </a:t>
            </a:r>
            <a:r>
              <a:rPr lang="el-GR" dirty="0"/>
              <a:t>του οργανισμού σας είναι να αντιμετωπίζετε τα χρήματα – έστω και αν αυτά δεν προέρχονται από εσάς – σα να είναι δικά σας. </a:t>
            </a:r>
          </a:p>
          <a:p>
            <a:pPr marL="360000" indent="-342900">
              <a:buClr>
                <a:schemeClr val="accent2"/>
              </a:buClr>
              <a:buBlip>
                <a:blip r:embed="rId3"/>
              </a:buBlip>
            </a:pPr>
            <a:endParaRPr lang="el-GR" dirty="0"/>
          </a:p>
          <a:p>
            <a:pPr marL="360000" indent="-342900">
              <a:buClr>
                <a:schemeClr val="accent2"/>
              </a:buClr>
              <a:buBlip>
                <a:blip r:embed="rId3"/>
              </a:buBlip>
            </a:pPr>
            <a:r>
              <a:rPr lang="en-GB" dirty="0"/>
              <a:t>To bootstrapping </a:t>
            </a:r>
            <a:r>
              <a:rPr lang="el-GR" dirty="0"/>
              <a:t>είναι ένας τρόπος χρηματοδότησης χωρίς εξωτερική υποστήριξη που μπορεί να σας επιτρέψει να διαχειρίζεστε καλύτερα τα χρηματοοικονομικά σας και να είστε πιο σκεπτικοί και αποτελεσματικοί με το πώς επενδύετε τα χρήματά σας. Αυτό μπορεί να σας βοηθήσει να καλλιεργήσετε έναν πιο υγιή τρόπο σκέψης. </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60000" indent="-342900">
              <a:buClr>
                <a:schemeClr val="accent2"/>
              </a:buClr>
              <a:buBlip>
                <a:blip r:embed="rId3"/>
              </a:buBlip>
            </a:pPr>
            <a:r>
              <a:rPr lang="el-GR" dirty="0"/>
              <a:t>Πηγή</a:t>
            </a:r>
            <a:r>
              <a:rPr lang="en-US" dirty="0"/>
              <a: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b="0" i="0" u="sng" strike="noStrike" kern="1200" cap="none" spc="0" normalizeH="0" baseline="0" noProof="0" dirty="0">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How to Spend Your Startup’s Initial Investment (capterra.com)</a:t>
            </a:r>
            <a:endParaRPr kumimoji="0" lang="de-DE" b="0" i="0" u="none" strike="noStrike" kern="1200" cap="none" spc="0" normalizeH="0" baseline="0" noProof="0" dirty="0">
              <a:ln>
                <a:noFill/>
              </a:ln>
              <a:solidFill>
                <a:schemeClr val="accent2"/>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60000" indent="-342900">
              <a:buClr>
                <a:schemeClr val="accent2"/>
              </a:buClr>
              <a:buBlip>
                <a:blip r:embed="rId3"/>
              </a:buBlip>
            </a:pPr>
            <a:endParaRPr lang="en-GB" dirty="0"/>
          </a:p>
          <a:p>
            <a:pPr marL="17100" indent="0">
              <a:buClr>
                <a:schemeClr val="accent2"/>
              </a:buCl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714746" cy="803654"/>
          </a:xfrm>
        </p:spPr>
        <p:txBody>
          <a:bodyPr/>
          <a:lstStyle/>
          <a:p>
            <a:r>
              <a:rPr lang="el-GR" dirty="0"/>
              <a:t>Πώς να διαχειριστείτε τις Χρηματοδοτήσεις/Επενδύσεις του Οργανισμού σας</a:t>
            </a:r>
            <a:endParaRPr lang="en-US" dirty="0"/>
          </a:p>
        </p:txBody>
      </p:sp>
    </p:spTree>
    <p:extLst>
      <p:ext uri="{BB962C8B-B14F-4D97-AF65-F5344CB8AC3E}">
        <p14:creationId xmlns:p14="http://schemas.microsoft.com/office/powerpoint/2010/main" val="218307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691311"/>
            <a:ext cx="10595237" cy="3740251"/>
          </a:xfrm>
        </p:spPr>
        <p:txBody>
          <a:bodyPr/>
          <a:lstStyle/>
          <a:p>
            <a:pPr marL="360000" indent="-342900">
              <a:buClr>
                <a:schemeClr val="accent2"/>
              </a:buClr>
              <a:buBlip>
                <a:blip r:embed="rId3"/>
              </a:buBlip>
            </a:pPr>
            <a:r>
              <a:rPr lang="el-GR" dirty="0"/>
              <a:t>Σκεφτείτε πώς θα μπορούσατε να δαπανήσετε τα χρήματα που έχετε, είτε αυτά ανέρχονται στο </a:t>
            </a:r>
            <a:r>
              <a:rPr lang="en-GB" dirty="0"/>
              <a:t>$1 </a:t>
            </a:r>
            <a:r>
              <a:rPr lang="el-GR" dirty="0"/>
              <a:t>εκατομμύριο είτε στα</a:t>
            </a:r>
            <a:r>
              <a:rPr lang="en-GB" dirty="0"/>
              <a:t> $10,000:</a:t>
            </a:r>
          </a:p>
          <a:p>
            <a:pPr marL="17100" indent="0">
              <a:buClr>
                <a:schemeClr val="accent2"/>
              </a:buClr>
            </a:pPr>
            <a:endParaRPr lang="en-GB" dirty="0"/>
          </a:p>
          <a:p>
            <a:pPr marL="360000" indent="-342900">
              <a:buClr>
                <a:schemeClr val="accent2"/>
              </a:buClr>
              <a:buFont typeface="Arial" panose="020B0604020202020204" pitchFamily="34" charset="0"/>
              <a:buChar char="•"/>
            </a:pPr>
            <a:r>
              <a:rPr lang="el-GR" dirty="0"/>
              <a:t>Δαπανήστε ένα ποσοστό μέχρι το </a:t>
            </a:r>
            <a:r>
              <a:rPr lang="en-GB" dirty="0"/>
              <a:t>20% </a:t>
            </a:r>
            <a:r>
              <a:rPr lang="el-GR" dirty="0"/>
              <a:t>για τη έρευνα των αναγκών της αγοράς</a:t>
            </a:r>
            <a:r>
              <a:rPr lang="en-GB" dirty="0"/>
              <a:t>​</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l-GR" dirty="0"/>
              <a:t>Δαπανήστε </a:t>
            </a:r>
            <a:r>
              <a:rPr lang="el-GR" dirty="0" err="1"/>
              <a:t>ουλάχιστον</a:t>
            </a:r>
            <a:r>
              <a:rPr lang="el-GR" dirty="0"/>
              <a:t> το </a:t>
            </a:r>
            <a:r>
              <a:rPr lang="en-GB" dirty="0"/>
              <a:t>75% </a:t>
            </a:r>
            <a:r>
              <a:rPr lang="el-GR" dirty="0"/>
              <a:t>στο σχεδιασμό του ελάχιστου βιώσιμου προϊόντος (</a:t>
            </a:r>
            <a:r>
              <a:rPr lang="en-US" dirty="0"/>
              <a:t>Minimum Viable Product/ MVP) </a:t>
            </a:r>
            <a:endParaRPr lang="en-GB" dirty="0"/>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l-GR" dirty="0"/>
              <a:t>Το ποσοστό που απομένει μπορείτε να το δαπανήσετε σε λοιπές ανάγκες που κρίνετε σημαντικές τη δεδομένη στιγμή</a:t>
            </a:r>
            <a:endParaRPr lang="en-GB" dirty="0"/>
          </a:p>
          <a:p>
            <a:pPr marL="17100" indent="0">
              <a:buClr>
                <a:schemeClr val="accent2"/>
              </a:buCl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60552"/>
            <a:ext cx="10811728" cy="803654"/>
          </a:xfrm>
        </p:spPr>
        <p:txBody>
          <a:bodyPr/>
          <a:lstStyle/>
          <a:p>
            <a:r>
              <a:rPr lang="el-GR" dirty="0"/>
              <a:t>Πώς να διαχειριστείτε τις Χρηματοδοτήσεις/Επενδύσεις του Οργανισμού σας </a:t>
            </a:r>
            <a:r>
              <a:rPr lang="en-GB" dirty="0"/>
              <a:t>(</a:t>
            </a:r>
            <a:r>
              <a:rPr lang="el-GR" dirty="0"/>
              <a:t>συνέχεια</a:t>
            </a:r>
            <a:r>
              <a:rPr lang="en-GB" dirty="0"/>
              <a:t>)</a:t>
            </a:r>
            <a:endParaRPr lang="en-US" dirty="0"/>
          </a:p>
        </p:txBody>
      </p:sp>
    </p:spTree>
    <p:extLst>
      <p:ext uri="{BB962C8B-B14F-4D97-AF65-F5344CB8AC3E}">
        <p14:creationId xmlns:p14="http://schemas.microsoft.com/office/powerpoint/2010/main" val="121927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62932"/>
            <a:ext cx="10595237" cy="4132136"/>
          </a:xfrm>
        </p:spPr>
        <p:txBody>
          <a:bodyPr/>
          <a:lstStyle/>
          <a:p>
            <a:pPr marL="474300" indent="-457200">
              <a:buClr>
                <a:schemeClr val="accent2"/>
              </a:buClr>
              <a:buFont typeface="+mj-lt"/>
              <a:buAutoNum type="arabicPeriod"/>
            </a:pPr>
            <a:r>
              <a:rPr lang="el-GR" dirty="0"/>
              <a:t>Το </a:t>
            </a:r>
            <a:r>
              <a:rPr lang="en-GB" dirty="0"/>
              <a:t>80% </a:t>
            </a:r>
            <a:r>
              <a:rPr lang="el-GR" dirty="0"/>
              <a:t>των μέσων που εφαρμόζουν οι οργανισμοί στη σύγχρονη εποχή για την επικοινωνιακή τους στρατηγική είναι οπτικοακουστικό υλικό</a:t>
            </a:r>
            <a:endParaRPr lang="en-GB" dirty="0"/>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l-GR" dirty="0"/>
              <a:t>Οι αναλογικές προσεγγίσεις στην επικοινωνιακή πολιτική η στρατηγική ενός οργανισμού σπάνια μπορεί να επιφέρει τα αποτελέσματα που χρειάζεστε για να επιτύχετε.  </a:t>
            </a:r>
            <a:endParaRPr lang="el-CY" dirty="0"/>
          </a:p>
          <a:p>
            <a:pPr marL="474300" indent="-457200">
              <a:buClr>
                <a:schemeClr val="accent2"/>
              </a:buClr>
              <a:buFont typeface="+mj-lt"/>
              <a:buAutoNum type="arabicPeriod"/>
            </a:pPr>
            <a:endParaRPr lang="el-CY" dirty="0"/>
          </a:p>
          <a:p>
            <a:pPr marL="474300" indent="-457200">
              <a:buClr>
                <a:schemeClr val="accent2"/>
              </a:buClr>
              <a:buFont typeface="+mj-lt"/>
              <a:buAutoNum type="arabicPeriod"/>
            </a:pPr>
            <a:r>
              <a:rPr lang="el-GR" dirty="0"/>
              <a:t>Η επένδυση σ</a:t>
            </a:r>
            <a:r>
              <a:rPr lang="el-CY" dirty="0"/>
              <a:t>τις </a:t>
            </a:r>
            <a:r>
              <a:rPr lang="el-CY" dirty="0" err="1"/>
              <a:t>δυν</a:t>
            </a:r>
            <a:r>
              <a:rPr lang="el-CY" dirty="0"/>
              <a:t>ατότητες που μπορεί να προσφέρει η σύγχρονη τεχνολογία κινητής τηλεφωνίας, από εφαρμογές μέχρι τη δυνατότητα βελτιστοποίησης των σελίδων προορισμού και τη δημιουργία περιεχομένου στα μέσα κοινωνικής δικτύωσης, μπορούν να επιταχύνουν την επιτυχία μιας επιχείρησης στην ολοένα και περισσότερο ψηφιακή εποχή που ζούμε. </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596604"/>
            <a:ext cx="10595237" cy="803654"/>
          </a:xfrm>
        </p:spPr>
        <p:txBody>
          <a:bodyPr/>
          <a:lstStyle/>
          <a:p>
            <a:r>
              <a:rPr lang="el-GR" dirty="0"/>
              <a:t>Λόγοι Επένδυσης στον Ψηφιακό Μετασχηματισμό</a:t>
            </a:r>
            <a:endParaRPr lang="en-US" dirty="0"/>
          </a:p>
        </p:txBody>
      </p:sp>
    </p:spTree>
    <p:extLst>
      <p:ext uri="{BB962C8B-B14F-4D97-AF65-F5344CB8AC3E}">
        <p14:creationId xmlns:p14="http://schemas.microsoft.com/office/powerpoint/2010/main" val="62829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2"/>
              </a:buBlip>
            </a:pPr>
            <a:r>
              <a:rPr lang="el-GR" b="1" dirty="0">
                <a:solidFill>
                  <a:schemeClr val="accent2"/>
                </a:solidFill>
              </a:rPr>
              <a:t>Μαθησιακός στόχος</a:t>
            </a:r>
            <a:r>
              <a:rPr lang="en-GB" b="1" dirty="0">
                <a:solidFill>
                  <a:schemeClr val="accent2"/>
                </a:solidFill>
              </a:rPr>
              <a:t> (</a:t>
            </a:r>
            <a:r>
              <a:rPr lang="el-GR" b="1" dirty="0">
                <a:solidFill>
                  <a:schemeClr val="accent2"/>
                </a:solidFill>
              </a:rPr>
              <a:t>συνέχεια</a:t>
            </a:r>
            <a:r>
              <a:rPr lang="en-GB" b="1" dirty="0">
                <a:solidFill>
                  <a:schemeClr val="accent2"/>
                </a:solidFill>
              </a:rPr>
              <a:t>):</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l-GR" dirty="0"/>
              <a:t>Οι μαθητευόμενοι θα αποκτήσουν μια καλύτερη κατανόηση της σχέσης μεταξύ των ΜΚΟ και των πηγών χρηματοδότησης. </a:t>
            </a:r>
          </a:p>
          <a:p>
            <a:pPr marL="342900" indent="-342900">
              <a:buClr>
                <a:schemeClr val="accent2"/>
              </a:buClr>
              <a:buFont typeface="Arial" panose="020B0604020202020204" pitchFamily="34" charset="0"/>
              <a:buChar char="•"/>
            </a:pPr>
            <a:endParaRPr lang="en-GB" dirty="0"/>
          </a:p>
          <a:p>
            <a:pPr marL="342900" lvl="0" indent="-342900">
              <a:buBlip>
                <a:blip r:embed="rId2"/>
              </a:buBlip>
            </a:pPr>
            <a:r>
              <a:rPr lang="el-GR" b="1" dirty="0">
                <a:solidFill>
                  <a:srgbClr val="0D9390"/>
                </a:solidFill>
              </a:rPr>
              <a:t>Διδακτικοί στόχοι</a:t>
            </a:r>
            <a:r>
              <a:rPr lang="en-GB" b="1" dirty="0">
                <a:solidFill>
                  <a:srgbClr val="0D9390"/>
                </a:solidFill>
              </a:rPr>
              <a:t>​:</a:t>
            </a:r>
          </a:p>
          <a:p>
            <a:pPr marL="0" lvl="0" indent="0"/>
            <a:endParaRPr lang="en-GB" b="1" dirty="0">
              <a:solidFill>
                <a:srgbClr val="0D9390"/>
              </a:solidFill>
            </a:endParaRPr>
          </a:p>
          <a:p>
            <a:pPr marL="342900" lvl="0" indent="-342900">
              <a:buClr>
                <a:srgbClr val="0D9390"/>
              </a:buClr>
              <a:buFont typeface="Arial" panose="020B0604020202020204" pitchFamily="34" charset="0"/>
              <a:buChar char="•"/>
            </a:pPr>
            <a:r>
              <a:rPr lang="el-GR" dirty="0"/>
              <a:t>Οι μαθητευόμενοι θα κάνουν εισαγωγή στις βασικές έννοιες του χρηματοοικονομικού σχεδιασμού, της οικονομικής στρατηγικής και των επενδύσεων. </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 </a:t>
            </a:r>
            <a:r>
              <a:rPr lang="en-US" dirty="0"/>
              <a:t>&amp; </a:t>
            </a:r>
            <a:r>
              <a:rPr lang="el-GR" dirty="0"/>
              <a:t>Μαθησιακοί Στόχοι </a:t>
            </a:r>
            <a:endParaRPr lang="en-US" dirty="0"/>
          </a:p>
        </p:txBody>
      </p:sp>
    </p:spTree>
    <p:extLst>
      <p:ext uri="{BB962C8B-B14F-4D97-AF65-F5344CB8AC3E}">
        <p14:creationId xmlns:p14="http://schemas.microsoft.com/office/powerpoint/2010/main" val="166324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64261"/>
            <a:ext cx="10595237" cy="4132136"/>
          </a:xfrm>
        </p:spPr>
        <p:txBody>
          <a:bodyPr/>
          <a:lstStyle/>
          <a:p>
            <a:pPr marL="474300" indent="-457200">
              <a:buClr>
                <a:schemeClr val="accent2"/>
              </a:buClr>
              <a:buFont typeface="+mj-lt"/>
              <a:buAutoNum type="arabicPeriod" startAt="4"/>
            </a:pPr>
            <a:r>
              <a:rPr lang="el-CY" dirty="0"/>
              <a:t>Αν απ</a:t>
            </a:r>
            <a:r>
              <a:rPr lang="el-CY" dirty="0" err="1"/>
              <a:t>οτύχετε</a:t>
            </a:r>
            <a:r>
              <a:rPr lang="el-CY" dirty="0"/>
              <a:t> να </a:t>
            </a:r>
            <a:r>
              <a:rPr lang="el-CY" dirty="0" err="1"/>
              <a:t>συμ</a:t>
            </a:r>
            <a:r>
              <a:rPr lang="el-CY" dirty="0"/>
              <a:t>βαδίσετε με τις δυνατότητες που προσφέρει η ψηφιακή εποχή, θα </a:t>
            </a:r>
            <a:r>
              <a:rPr lang="el-GR" dirty="0"/>
              <a:t>μπορούσε</a:t>
            </a:r>
            <a:r>
              <a:rPr lang="el-CY" dirty="0"/>
              <a:t> να μείνετε πίσω, κινδυνεύοντας έτσι ο οργανισμός σας να καταστεί παρωχυμένος μακροπρόθεσμα. </a:t>
            </a:r>
            <a:endParaRPr kumimoji="0" lang="en-GB" sz="1200" b="0" i="0" u="none" strike="noStrike" kern="1200" cap="none" spc="0" normalizeH="0" baseline="0" noProof="0" dirty="0">
              <a:ln>
                <a:noFill/>
              </a:ln>
              <a:solidFill>
                <a:srgbClr val="87A66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endParaRPr>
          </a:p>
          <a:p>
            <a:pPr marL="474300" indent="-457200">
              <a:buClr>
                <a:schemeClr val="accent2"/>
              </a:buClr>
              <a:buFont typeface="+mj-lt"/>
              <a:buAutoNum type="arabicPeriod" startAt="4"/>
            </a:pPr>
            <a:endParaRPr lang="en-GB" sz="1200" dirty="0">
              <a:solidFill>
                <a:srgbClr val="87A66E"/>
              </a:solidFill>
              <a:latin typeface="Calibri" panose="020F0502020204030204"/>
              <a:hlinkClick r:id="rId3">
                <a:extLst>
                  <a:ext uri="{A12FA001-AC4F-418D-AE19-62706E023703}">
                    <ahyp:hlinkClr xmlns:ahyp="http://schemas.microsoft.com/office/drawing/2018/hyperlinkcolor" val="tx"/>
                  </a:ext>
                </a:extLst>
              </a:hlinkClick>
            </a:endParaRPr>
          </a:p>
          <a:p>
            <a:pPr marL="474300" indent="-457200">
              <a:buClr>
                <a:schemeClr val="accent2"/>
              </a:buClr>
              <a:buFont typeface="Arial" panose="020B0604020202020204" pitchFamily="34" charset="0"/>
              <a:buChar char="•"/>
            </a:pPr>
            <a:r>
              <a:rPr kumimoji="0" lang="en-US"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10 </a:t>
            </a:r>
            <a:r>
              <a:rPr kumimoji="0" lang="el-GR"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Λόγοι για τους οποίους η Επιχείρησή σας θα πρέπει να Επενδύσει</a:t>
            </a:r>
            <a:r>
              <a:rPr kumimoji="0" lang="el-GR" b="0" i="0" u="none" strike="noStrike" kern="1200" cap="none" spc="0" normalizeH="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στον Ψηφιακό Μετασχηματισμό</a:t>
            </a:r>
            <a:r>
              <a:rPr kumimoji="0" lang="en-US"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 </a:t>
            </a:r>
            <a:r>
              <a:rPr lang="el-GR" dirty="0" err="1">
                <a:solidFill>
                  <a:schemeClr val="accent2"/>
                </a:solidFill>
                <a:latin typeface="Calibri" panose="020F0502020204030204"/>
                <a:hlinkClick r:id="rId3">
                  <a:extLst>
                    <a:ext uri="{A12FA001-AC4F-418D-AE19-62706E023703}">
                      <ahyp:hlinkClr xmlns:ahyp="http://schemas.microsoft.com/office/drawing/2018/hyperlinkcolor" val="tx"/>
                    </a:ext>
                  </a:extLst>
                </a:hlinkClick>
              </a:rPr>
              <a:t>Ιστολόγιο</a:t>
            </a:r>
            <a:r>
              <a:rPr kumimoji="0" lang="en-US"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 Online </a:t>
            </a:r>
            <a:r>
              <a:rPr kumimoji="0" lang="el-GR"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Μαθήματα στο</a:t>
            </a:r>
            <a:r>
              <a:rPr kumimoji="0" lang="el-GR" b="0" i="0" u="none" strike="noStrike" kern="1200" cap="none" spc="0" normalizeH="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a:t>
            </a:r>
            <a:r>
              <a:rPr kumimoji="0" lang="el-GR" b="0" i="0" u="none" strike="noStrike" kern="1200" cap="none" spc="0" normalizeH="0" noProof="0" dirty="0" err="1">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Ψηφιακο</a:t>
            </a:r>
            <a:r>
              <a:rPr kumimoji="0" lang="el-GR" b="0" i="0" u="none" strike="noStrike" kern="1200" cap="none" spc="0" normalizeH="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Μάρκετινγκ </a:t>
            </a:r>
            <a:r>
              <a:rPr kumimoji="0" lang="en-US"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(digitalmarketinginstitute.com)</a:t>
            </a:r>
            <a:endParaRPr kumimoji="0" lang="de-DE"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CY" dirty="0"/>
              <a:t>Λόγοι Επένδυσης στον </a:t>
            </a:r>
            <a:r>
              <a:rPr lang="el-CY" dirty="0" err="1"/>
              <a:t>Ψηφι</a:t>
            </a:r>
            <a:r>
              <a:rPr lang="el-CY" dirty="0"/>
              <a:t>ακό Μετασχηματισμό </a:t>
            </a:r>
            <a:r>
              <a:rPr lang="en-GB" dirty="0"/>
              <a:t>(</a:t>
            </a:r>
            <a:r>
              <a:rPr lang="el-GR" dirty="0"/>
              <a:t>συνέχεια</a:t>
            </a:r>
            <a:r>
              <a:rPr lang="en-GB" dirty="0"/>
              <a:t>)</a:t>
            </a:r>
            <a:endParaRPr lang="en-US" dirty="0"/>
          </a:p>
        </p:txBody>
      </p:sp>
    </p:spTree>
    <p:extLst>
      <p:ext uri="{BB962C8B-B14F-4D97-AF65-F5344CB8AC3E}">
        <p14:creationId xmlns:p14="http://schemas.microsoft.com/office/powerpoint/2010/main" val="29142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74300" indent="-457200">
              <a:buClr>
                <a:schemeClr val="accent2"/>
              </a:buClr>
              <a:buBlip>
                <a:blip r:embed="rId3"/>
              </a:buBlip>
            </a:pPr>
            <a:r>
              <a:rPr lang="el-CY" dirty="0"/>
              <a:t>Συντάξτε μια </a:t>
            </a:r>
            <a:r>
              <a:rPr lang="el-CY" dirty="0" err="1"/>
              <a:t>λίστ</a:t>
            </a:r>
            <a:r>
              <a:rPr lang="el-CY" dirty="0"/>
              <a:t>α με τους περιορισμούς που σας έχουν επιβάλλει οι εξωτερικοί σας χρηματοδότες με αντάλλαγμα τη χρηματοδότηση του οργανισμού σας, ή συντάξτε μια λίστα με τους δυνητικούς περιορισμούς που μπορεί να σας επιβάλλουν επί του παρόντος. </a:t>
            </a:r>
            <a:endParaRPr lang="en-GB" dirty="0"/>
          </a:p>
          <a:p>
            <a:pPr marL="17100" indent="0">
              <a:buClr>
                <a:schemeClr val="accent2"/>
              </a:buCl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CY" dirty="0" err="1"/>
              <a:t>Δρ</a:t>
            </a:r>
            <a:r>
              <a:rPr lang="el-CY" dirty="0"/>
              <a:t>αστηριότητα</a:t>
            </a:r>
            <a:endParaRPr lang="en-US" dirty="0"/>
          </a:p>
        </p:txBody>
      </p:sp>
    </p:spTree>
    <p:extLst>
      <p:ext uri="{BB962C8B-B14F-4D97-AF65-F5344CB8AC3E}">
        <p14:creationId xmlns:p14="http://schemas.microsoft.com/office/powerpoint/2010/main" val="52325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17100" indent="0">
              <a:buClr>
                <a:schemeClr val="accent2"/>
              </a:buClr>
            </a:pPr>
            <a:endParaRPr lang="en-GB" dirty="0"/>
          </a:p>
          <a:p>
            <a:pPr marL="342900" indent="-342900">
              <a:buClr>
                <a:schemeClr val="accent2"/>
              </a:buClr>
              <a:buFont typeface="Arial" panose="020B0604020202020204" pitchFamily="34" charset="0"/>
              <a:buChar char="•"/>
            </a:pPr>
            <a:r>
              <a:rPr lang="el-CY" dirty="0"/>
              <a:t>Ο στόχος α</a:t>
            </a:r>
            <a:r>
              <a:rPr lang="el-CY" dirty="0" err="1"/>
              <a:t>υτής</a:t>
            </a:r>
            <a:r>
              <a:rPr lang="el-CY" dirty="0"/>
              <a:t> της μελέτης </a:t>
            </a:r>
            <a:r>
              <a:rPr lang="el-CY" dirty="0" err="1"/>
              <a:t>είν</a:t>
            </a:r>
            <a:r>
              <a:rPr lang="el-CY" dirty="0"/>
              <a:t>αι</a:t>
            </a:r>
            <a:r>
              <a:rPr lang="en-GB" dirty="0"/>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Calibri" panose="020F0502020204030204" pitchFamily="34" charset="0"/>
              <a:buChar char="‒"/>
            </a:pPr>
            <a:r>
              <a:rPr lang="el-CY" dirty="0"/>
              <a:t>Να π</a:t>
            </a:r>
            <a:r>
              <a:rPr lang="el-CY" dirty="0" err="1"/>
              <a:t>ροσδιορίσει</a:t>
            </a:r>
            <a:r>
              <a:rPr lang="el-CY" dirty="0"/>
              <a:t> τις επιπ</a:t>
            </a:r>
            <a:r>
              <a:rPr lang="el-CY" dirty="0" err="1"/>
              <a:t>τώσεις</a:t>
            </a:r>
            <a:r>
              <a:rPr lang="el-CY" dirty="0"/>
              <a:t> της συγκέντρωσης κεφαλαίων στην Οικονομική Βιωσιμότητα των ΜΚΟ, όπως το </a:t>
            </a:r>
            <a:r>
              <a:rPr lang="en-GB" dirty="0"/>
              <a:t>Centro International for Tropical Agricultura, </a:t>
            </a:r>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CY" dirty="0" err="1"/>
              <a:t>Περι</a:t>
            </a:r>
            <a:r>
              <a:rPr lang="el-CY" dirty="0"/>
              <a:t>πτωσιολογική Μελέτη </a:t>
            </a:r>
            <a:endParaRPr lang="en-US" dirty="0"/>
          </a:p>
        </p:txBody>
      </p:sp>
    </p:spTree>
    <p:extLst>
      <p:ext uri="{BB962C8B-B14F-4D97-AF65-F5344CB8AC3E}">
        <p14:creationId xmlns:p14="http://schemas.microsoft.com/office/powerpoint/2010/main" val="233474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30111"/>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17100" indent="0">
              <a:buClr>
                <a:schemeClr val="accent2"/>
              </a:buClr>
            </a:pPr>
            <a:endParaRPr lang="en-GB" dirty="0"/>
          </a:p>
          <a:p>
            <a:pPr marL="342900" indent="-342900">
              <a:buClr>
                <a:schemeClr val="accent2"/>
              </a:buClr>
              <a:buFont typeface="Arial" panose="020B0604020202020204" pitchFamily="34" charset="0"/>
              <a:buChar char="•"/>
            </a:pPr>
            <a:r>
              <a:rPr lang="el-CY" dirty="0"/>
              <a:t>Οι στόχοι </a:t>
            </a:r>
            <a:r>
              <a:rPr lang="en-GB" dirty="0"/>
              <a:t>(</a:t>
            </a:r>
            <a:r>
              <a:rPr lang="el-GR" dirty="0"/>
              <a:t>συνέχεια</a:t>
            </a:r>
            <a:r>
              <a:rPr lang="en-GB" dirty="0"/>
              <a:t>)</a:t>
            </a:r>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el-CY" dirty="0"/>
              <a:t>Να εξετάσει τις επιπ</a:t>
            </a:r>
            <a:r>
              <a:rPr lang="el-CY" dirty="0" err="1"/>
              <a:t>τώσεις</a:t>
            </a:r>
            <a:r>
              <a:rPr lang="el-CY" dirty="0"/>
              <a:t> της </a:t>
            </a:r>
            <a:r>
              <a:rPr lang="el-CY" dirty="0" err="1"/>
              <a:t>στρ</a:t>
            </a:r>
            <a:r>
              <a:rPr lang="el-CY" dirty="0"/>
              <a:t>ατηγικής διαφοροποίησης των εσόδων για την οικονομική βιωσιμοτητα των ΜΚΟ, όπως το </a:t>
            </a:r>
            <a:r>
              <a:rPr lang="en-GB" dirty="0"/>
              <a:t>Centro International for Tropical Agricultura, </a:t>
            </a:r>
            <a:r>
              <a:rPr lang="el-CY" dirty="0"/>
              <a:t>και</a:t>
            </a:r>
            <a:endParaRPr lang="en-GB" dirty="0"/>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el-CY" dirty="0"/>
              <a:t>Να εξετάσει τον α</a:t>
            </a:r>
            <a:r>
              <a:rPr lang="el-CY" dirty="0" err="1"/>
              <a:t>ντίκτυ</a:t>
            </a:r>
            <a:r>
              <a:rPr lang="el-CY" dirty="0"/>
              <a:t>πο της σωστής διοίκησης για την οικονομική βιωσιμότητα των ΜΚΟ, όπως το </a:t>
            </a:r>
            <a:r>
              <a:rPr lang="en-GB" dirty="0"/>
              <a:t>Centro International for Tropical Agricultura.</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CY" dirty="0" err="1"/>
              <a:t>Περι</a:t>
            </a:r>
            <a:r>
              <a:rPr lang="el-CY" dirty="0"/>
              <a:t>πτωσιολογική Μελέτη</a:t>
            </a:r>
            <a:endParaRPr lang="en-US" dirty="0"/>
          </a:p>
        </p:txBody>
      </p:sp>
    </p:spTree>
    <p:extLst>
      <p:ext uri="{BB962C8B-B14F-4D97-AF65-F5344CB8AC3E}">
        <p14:creationId xmlns:p14="http://schemas.microsoft.com/office/powerpoint/2010/main" val="268566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el-CY" dirty="0" err="1"/>
              <a:t>Ποι</a:t>
            </a:r>
            <a:r>
              <a:rPr lang="el-CY" dirty="0"/>
              <a:t>α είναι τα οφέλη της εξωτερικής χρηματοδότησης</a:t>
            </a:r>
            <a:r>
              <a:rPr lang="en-US" dirty="0"/>
              <a:t>;</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en-US" dirty="0"/>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el-GR" dirty="0"/>
              <a:t>Να κατονομάσετε έναν κίνδυνο που σχετίζεται με την αυτοχρηματοδότηση ενός ΜΚΟ</a:t>
            </a:r>
            <a:r>
              <a:rPr lang="en-US" dirty="0"/>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CY" dirty="0"/>
              <a:t>Ερωτήσεις</a:t>
            </a:r>
            <a:endParaRPr lang="en-US" dirty="0"/>
          </a:p>
        </p:txBody>
      </p:sp>
    </p:spTree>
    <p:extLst>
      <p:ext uri="{BB962C8B-B14F-4D97-AF65-F5344CB8AC3E}">
        <p14:creationId xmlns:p14="http://schemas.microsoft.com/office/powerpoint/2010/main" val="63239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l-GR" dirty="0"/>
              <a:t>Να κατονομάσετε μια διαφορά μεταξύ ενός χρηματοοικονομικού σχεδίου και μιας χρηματοοικονομικής στρατηγικής</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dirty="0"/>
          </a:p>
          <a:p>
            <a:pPr marL="457200" marR="0" lvl="0" indent="-4572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l-GR" dirty="0"/>
              <a:t>Να κατονομάσετε τρεις επενδυτικούς πόρους</a:t>
            </a:r>
            <a:endParaRPr lang="en-GB" dirty="0"/>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dirty="0"/>
          </a:p>
          <a:p>
            <a:pPr marL="457200" marR="0" lvl="0" indent="-4572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l-GR" dirty="0"/>
              <a:t>Να κατονομάσετε τρεις ψηφιακές επενδύσεις που θα μπορούσαν να πραγματοποιήσουν οι ΜΚΟ, για να προάγουν τον ψηφιακό τους μετασχηματισμό</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Αξιολόγηση</a:t>
            </a:r>
            <a:r>
              <a:rPr lang="en-GB" dirty="0"/>
              <a:t>	</a:t>
            </a:r>
            <a:endParaRPr lang="en-US" dirty="0"/>
          </a:p>
        </p:txBody>
      </p:sp>
    </p:spTree>
    <p:extLst>
      <p:ext uri="{BB962C8B-B14F-4D97-AF65-F5344CB8AC3E}">
        <p14:creationId xmlns:p14="http://schemas.microsoft.com/office/powerpoint/2010/main" val="46752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4800" b="0" i="0" u="none" strike="noStrike" kern="1200" cap="none" spc="0" normalizeH="0" baseline="0" noProof="0" dirty="0">
                <a:ln>
                  <a:noFill/>
                </a:ln>
                <a:solidFill>
                  <a:srgbClr val="000000"/>
                </a:solidFill>
                <a:effectLst/>
                <a:uLnTx/>
                <a:uFillTx/>
                <a:latin typeface="Calibri" panose="020F0502020204030204"/>
                <a:ea typeface="+mn-ea"/>
                <a:cs typeface="+mn-cs"/>
              </a:rPr>
              <a:t>Ψηφιακή Συγκέντρωση Κεφαλαίων </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02</a:t>
            </a:r>
          </a:p>
        </p:txBody>
      </p:sp>
    </p:spTree>
    <p:extLst>
      <p:ext uri="{BB962C8B-B14F-4D97-AF65-F5344CB8AC3E}">
        <p14:creationId xmlns:p14="http://schemas.microsoft.com/office/powerpoint/2010/main" val="3992407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lang="el-GR" sz="2600" dirty="0">
                <a:latin typeface="Calibri" panose="020F0502020204030204"/>
              </a:rPr>
              <a:t>«</a:t>
            </a:r>
            <a:r>
              <a:rPr kumimoji="0" lang="en-GB" sz="2600" b="0" i="0" u="none" strike="noStrike" kern="1200" cap="none" spc="0" normalizeH="0" baseline="0" noProof="0" dirty="0">
                <a:ln>
                  <a:noFill/>
                </a:ln>
                <a:effectLst/>
                <a:uLnTx/>
                <a:uFillTx/>
                <a:latin typeface="Calibri" panose="020F0502020204030204"/>
                <a:ea typeface="+mn-ea"/>
                <a:cs typeface="+mn-cs"/>
              </a:rPr>
              <a:t>H </a:t>
            </a:r>
            <a:r>
              <a:rPr lang="el-GR" sz="2600" noProof="0" dirty="0">
                <a:latin typeface="Calibri" panose="020F0502020204030204"/>
              </a:rPr>
              <a:t>ψ</a:t>
            </a:r>
            <a:r>
              <a:rPr lang="el-GR" sz="2600" dirty="0" err="1">
                <a:latin typeface="Calibri" panose="020F0502020204030204"/>
              </a:rPr>
              <a:t>ηφιακή</a:t>
            </a:r>
            <a:r>
              <a:rPr lang="el-GR" sz="2600" dirty="0">
                <a:latin typeface="Calibri" panose="020F0502020204030204"/>
              </a:rPr>
              <a:t> συγκέντρωση κεφαλαίων είναι απλά η διαδικασία κατά την οποία μια επιχείρηση ή ένας οργανισμός συγκεντρώνει χρήματα μέσω της βοήθειας της ψηφιακής τεχνολογίας»</a:t>
            </a:r>
            <a:r>
              <a:rPr kumimoji="0" lang="en-GB" sz="2600" b="0" i="0" u="none" strike="noStrike" kern="1200" cap="none" spc="0" normalizeH="0" baseline="0" noProof="0" dirty="0">
                <a:ln>
                  <a:noFill/>
                </a:ln>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tabLst/>
              <a:defRPr/>
            </a:pPr>
            <a:r>
              <a:rPr lang="en-GB" sz="2600" dirty="0">
                <a:latin typeface="Calibri" panose="020F0502020204030204"/>
              </a:rPr>
              <a:t>				</a:t>
            </a:r>
            <a:r>
              <a:rPr kumimoji="0" lang="en-GB" sz="2600" b="0" i="0" u="none" strike="noStrike" kern="1200" cap="none" spc="0" normalizeH="0" baseline="0" noProof="0" dirty="0">
                <a:ln>
                  <a:noFill/>
                </a:ln>
                <a:effectLst/>
                <a:uLnTx/>
                <a:uFillTx/>
                <a:latin typeface="Calibri" panose="020F0502020204030204"/>
                <a:ea typeface="+mn-ea"/>
                <a:cs typeface="+mn-cs"/>
              </a:rPr>
              <a:t>-National Council for Voluntary Organisations (UK)</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l-GR" sz="2600" b="0" i="0" u="none" strike="noStrike" kern="1200" cap="none" spc="0" normalizeH="0" baseline="0" noProof="0" dirty="0">
                <a:ln>
                  <a:noFill/>
                </a:ln>
                <a:effectLst/>
                <a:uLnTx/>
                <a:uFillTx/>
                <a:latin typeface="Calibri" panose="020F0502020204030204"/>
                <a:ea typeface="+mn-ea"/>
                <a:cs typeface="+mn-cs"/>
              </a:rPr>
              <a:t>Η ψηφιακή</a:t>
            </a:r>
            <a:r>
              <a:rPr kumimoji="0" lang="el-GR" sz="2600" b="0" i="0" u="none" strike="noStrike" kern="1200" cap="none" spc="0" normalizeH="0" noProof="0" dirty="0">
                <a:ln>
                  <a:noFill/>
                </a:ln>
                <a:effectLst/>
                <a:uLnTx/>
                <a:uFillTx/>
                <a:latin typeface="Calibri" panose="020F0502020204030204"/>
                <a:ea typeface="+mn-ea"/>
                <a:cs typeface="+mn-cs"/>
              </a:rPr>
              <a:t> συγκέντρωση κεφαλαίων μπορεί να πραγματοποιηθεί μέσω διάφορων πηγών, όπως τις εφαρμογές κινητών τηλεφώνων, μηνυμάτων και τα μέσα κοινωνικής δικτύωσης. </a:t>
            </a:r>
            <a:endParaRPr lang="en-GB" sz="2600" dirty="0">
              <a:latin typeface="Calibri" panose="020F0502020204030204"/>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Τι είναι η Ψηφιακή Συγκέντρωση Κεφαλαίων</a:t>
            </a:r>
            <a:r>
              <a:rPr lang="en-US" dirty="0"/>
              <a:t>;</a:t>
            </a:r>
            <a:r>
              <a:rPr lang="en-GB" dirty="0"/>
              <a:t>	</a:t>
            </a:r>
            <a:endParaRPr lang="en-US" dirty="0"/>
          </a:p>
        </p:txBody>
      </p:sp>
    </p:spTree>
    <p:extLst>
      <p:ext uri="{BB962C8B-B14F-4D97-AF65-F5344CB8AC3E}">
        <p14:creationId xmlns:p14="http://schemas.microsoft.com/office/powerpoint/2010/main" val="553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lang="el-GR" sz="2600" dirty="0">
                <a:latin typeface="Calibri" panose="020F0502020204030204"/>
              </a:rPr>
              <a:t>Άλλες μέθοδοι για τη ψηφιακή συγκέντρωση κεφαλαίων συμπεριλαμβάνουν την </a:t>
            </a:r>
            <a:r>
              <a:rPr lang="el-GR" sz="2600" dirty="0" err="1">
                <a:latin typeface="Calibri" panose="020F0502020204030204"/>
              </a:rPr>
              <a:t>πληθοχρηματοδότηση</a:t>
            </a:r>
            <a:r>
              <a:rPr lang="el-GR" sz="2600" dirty="0">
                <a:latin typeface="Calibri" panose="020F0502020204030204"/>
              </a:rPr>
              <a:t> (</a:t>
            </a:r>
            <a:r>
              <a:rPr kumimoji="0" lang="en-GB" sz="2600" b="1" i="0" u="none" strike="noStrike" kern="1200" cap="none" spc="0" normalizeH="0" baseline="0" noProof="0" dirty="0">
                <a:ln>
                  <a:noFill/>
                </a:ln>
                <a:solidFill>
                  <a:srgbClr val="0D9390"/>
                </a:solidFill>
                <a:effectLst/>
                <a:uLnTx/>
                <a:uFillTx/>
                <a:latin typeface="Calibri" panose="020F0502020204030204"/>
                <a:ea typeface="+mn-ea"/>
                <a:cs typeface="+mn-cs"/>
              </a:rPr>
              <a:t>crowdfunding</a:t>
            </a:r>
            <a:r>
              <a:rPr lang="el-GR" sz="2600" dirty="0">
                <a:latin typeface="Calibri" panose="020F0502020204030204"/>
              </a:rPr>
              <a:t>)</a:t>
            </a:r>
            <a:r>
              <a:rPr kumimoji="0" lang="en-GB" sz="2600" b="0" i="0" u="none" strike="noStrike" kern="1200" cap="none" spc="0" normalizeH="0" baseline="0" noProof="0" dirty="0">
                <a:ln>
                  <a:noFill/>
                </a:ln>
                <a:effectLst/>
                <a:uLnTx/>
                <a:uFillTx/>
                <a:latin typeface="Calibri" panose="020F0502020204030204"/>
                <a:ea typeface="+mn-ea"/>
                <a:cs typeface="+mn-cs"/>
              </a:rPr>
              <a:t>,</a:t>
            </a:r>
            <a:r>
              <a:rPr kumimoji="0" lang="el-GR" sz="2600" b="0" i="0" u="none" strike="noStrike" kern="1200" cap="none" spc="0" normalizeH="0" baseline="0" noProof="0" dirty="0">
                <a:ln>
                  <a:noFill/>
                </a:ln>
                <a:effectLst/>
                <a:uLnTx/>
                <a:uFillTx/>
                <a:latin typeface="Calibri" panose="020F0502020204030204"/>
                <a:ea typeface="+mn-ea"/>
                <a:cs typeface="+mn-cs"/>
              </a:rPr>
              <a:t> τη συμπληρωματική</a:t>
            </a:r>
            <a:r>
              <a:rPr kumimoji="0" lang="el-GR" sz="2600" b="0" i="0" u="none" strike="noStrike" kern="1200" cap="none" spc="0" normalizeH="0" noProof="0" dirty="0">
                <a:ln>
                  <a:noFill/>
                </a:ln>
                <a:effectLst/>
                <a:uLnTx/>
                <a:uFillTx/>
                <a:latin typeface="Calibri" panose="020F0502020204030204"/>
                <a:ea typeface="+mn-ea"/>
                <a:cs typeface="+mn-cs"/>
              </a:rPr>
              <a:t> χρηματοδότηση (</a:t>
            </a:r>
            <a:r>
              <a:rPr kumimoji="0" lang="en-GB" sz="2600" b="1" i="0" u="none" strike="noStrike" kern="1200" cap="none" spc="0" normalizeH="0" baseline="0" noProof="0" dirty="0">
                <a:ln>
                  <a:noFill/>
                </a:ln>
                <a:solidFill>
                  <a:srgbClr val="0D9390"/>
                </a:solidFill>
                <a:effectLst/>
                <a:uLnTx/>
                <a:uFillTx/>
                <a:latin typeface="Calibri" panose="020F0502020204030204"/>
                <a:ea typeface="+mn-ea"/>
                <a:cs typeface="+mn-cs"/>
              </a:rPr>
              <a:t>match funding</a:t>
            </a:r>
            <a:r>
              <a:rPr kumimoji="0" lang="el-GR" sz="2600" i="0" u="none" strike="noStrike" kern="1200" cap="none" spc="0" normalizeH="0" baseline="0" noProof="0" dirty="0">
                <a:ln>
                  <a:noFill/>
                </a:ln>
                <a:effectLst/>
                <a:uLnTx/>
                <a:uFillTx/>
                <a:latin typeface="Calibri" panose="020F0502020204030204"/>
                <a:ea typeface="+mn-ea"/>
                <a:cs typeface="+mn-cs"/>
              </a:rPr>
              <a:t>)</a:t>
            </a:r>
            <a:r>
              <a:rPr kumimoji="0" lang="en-GB" sz="2600" b="0" i="0" u="none" strike="noStrike" kern="1200" cap="none" spc="0" normalizeH="0" baseline="0" noProof="0" dirty="0">
                <a:ln>
                  <a:noFill/>
                </a:ln>
                <a:effectLst/>
                <a:uLnTx/>
                <a:uFillTx/>
                <a:latin typeface="Calibri" panose="020F0502020204030204"/>
                <a:ea typeface="+mn-ea"/>
                <a:cs typeface="+mn-cs"/>
              </a:rPr>
              <a:t>, </a:t>
            </a:r>
            <a:r>
              <a:rPr kumimoji="0" lang="el-GR" sz="2600" b="0" i="0" u="none" strike="noStrike" kern="1200" cap="none" spc="0" normalizeH="0" baseline="0" noProof="0" dirty="0">
                <a:ln>
                  <a:noFill/>
                </a:ln>
                <a:effectLst/>
                <a:uLnTx/>
                <a:uFillTx/>
                <a:latin typeface="Calibri" panose="020F0502020204030204"/>
                <a:ea typeface="+mn-ea"/>
                <a:cs typeface="+mn-cs"/>
              </a:rPr>
              <a:t>τις</a:t>
            </a:r>
            <a:r>
              <a:rPr kumimoji="0" lang="el-GR" sz="2600" b="0" i="0" u="none" strike="noStrike" kern="1200" cap="none" spc="0" normalizeH="0" noProof="0" dirty="0">
                <a:ln>
                  <a:noFill/>
                </a:ln>
                <a:effectLst/>
                <a:uLnTx/>
                <a:uFillTx/>
                <a:latin typeface="Calibri" panose="020F0502020204030204"/>
                <a:ea typeface="+mn-ea"/>
                <a:cs typeface="+mn-cs"/>
              </a:rPr>
              <a:t> </a:t>
            </a:r>
            <a:r>
              <a:rPr kumimoji="0" lang="el-GR" sz="2600" b="1" i="0" u="none" strike="noStrike" kern="1200" cap="none" spc="0" normalizeH="0" noProof="0" dirty="0">
                <a:ln>
                  <a:noFill/>
                </a:ln>
                <a:solidFill>
                  <a:srgbClr val="0D9390"/>
                </a:solidFill>
                <a:effectLst/>
                <a:uLnTx/>
                <a:uFillTx/>
                <a:latin typeface="Calibri" panose="020F0502020204030204"/>
                <a:ea typeface="+mn-ea"/>
                <a:cs typeface="+mn-cs"/>
              </a:rPr>
              <a:t>φιλανθρωπικές</a:t>
            </a:r>
            <a:r>
              <a:rPr kumimoji="0" lang="el-GR" sz="2600" b="0" i="0" u="none" strike="noStrike" kern="1200" cap="none" spc="0" normalizeH="0" noProof="0" dirty="0">
                <a:ln>
                  <a:noFill/>
                </a:ln>
                <a:solidFill>
                  <a:srgbClr val="0D9390"/>
                </a:solidFill>
                <a:effectLst/>
                <a:uLnTx/>
                <a:uFillTx/>
                <a:latin typeface="Calibri" panose="020F0502020204030204"/>
                <a:ea typeface="+mn-ea"/>
                <a:cs typeface="+mn-cs"/>
              </a:rPr>
              <a:t> </a:t>
            </a:r>
            <a:r>
              <a:rPr kumimoji="0" lang="el-GR" sz="2600" b="1" i="0" u="none" strike="noStrike" kern="1200" cap="none" spc="0" normalizeH="0" noProof="0" dirty="0">
                <a:ln>
                  <a:noFill/>
                </a:ln>
                <a:solidFill>
                  <a:srgbClr val="0D9390"/>
                </a:solidFill>
                <a:effectLst/>
                <a:uLnTx/>
                <a:uFillTx/>
                <a:latin typeface="Calibri" panose="020F0502020204030204"/>
                <a:ea typeface="+mn-ea"/>
                <a:cs typeface="+mn-cs"/>
              </a:rPr>
              <a:t>δημοπρασίες</a:t>
            </a:r>
            <a:r>
              <a:rPr kumimoji="0" lang="el-GR" sz="2600" b="0" i="0" u="none" strike="noStrike" kern="1200" cap="none" spc="0" normalizeH="0" noProof="0" dirty="0">
                <a:ln>
                  <a:noFill/>
                </a:ln>
                <a:solidFill>
                  <a:srgbClr val="0D9390"/>
                </a:solidFill>
                <a:effectLst/>
                <a:uLnTx/>
                <a:uFillTx/>
                <a:latin typeface="Calibri" panose="020F0502020204030204"/>
                <a:ea typeface="+mn-ea"/>
                <a:cs typeface="+mn-cs"/>
              </a:rPr>
              <a:t> </a:t>
            </a:r>
            <a:r>
              <a:rPr kumimoji="0" lang="el-GR" sz="2600" b="0" i="0" u="none" strike="noStrike" kern="1200" cap="none" spc="0" normalizeH="0" noProof="0" dirty="0">
                <a:ln>
                  <a:noFill/>
                </a:ln>
                <a:effectLst/>
                <a:uLnTx/>
                <a:uFillTx/>
                <a:latin typeface="Calibri" panose="020F0502020204030204"/>
                <a:ea typeface="+mn-ea"/>
                <a:cs typeface="+mn-cs"/>
              </a:rPr>
              <a:t>και τις </a:t>
            </a:r>
            <a:r>
              <a:rPr kumimoji="0" lang="el-GR" sz="2600" b="1" i="0" u="none" strike="noStrike" kern="1200" cap="none" spc="0" normalizeH="0" noProof="0" dirty="0">
                <a:ln>
                  <a:noFill/>
                </a:ln>
                <a:solidFill>
                  <a:srgbClr val="0D9390"/>
                </a:solidFill>
                <a:effectLst/>
                <a:uLnTx/>
                <a:uFillTx/>
                <a:latin typeface="Calibri" panose="020F0502020204030204"/>
                <a:ea typeface="+mn-ea"/>
                <a:cs typeface="+mn-cs"/>
              </a:rPr>
              <a:t>δωρεές μέσω του διαδικτύου</a:t>
            </a:r>
            <a:r>
              <a:rPr kumimoji="0" lang="el-GR" sz="2600" b="0" i="0" u="none" strike="noStrike" kern="1200" cap="none" spc="0" normalizeH="0" noProof="0" dirty="0">
                <a:ln>
                  <a:noFill/>
                </a:ln>
                <a:effectLst/>
                <a:uLnTx/>
                <a:uFillTx/>
                <a:latin typeface="Calibri" panose="020F0502020204030204"/>
                <a:ea typeface="+mn-ea"/>
                <a:cs typeface="+mn-cs"/>
              </a:rPr>
              <a:t>.  </a:t>
            </a: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US"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Charity Digital - </a:t>
            </a:r>
            <a:r>
              <a:rPr kumimoji="0" lang="el-GR"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Θέματα</a:t>
            </a:r>
            <a:r>
              <a:rPr kumimoji="0" lang="en-US"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 </a:t>
            </a:r>
            <a:r>
              <a:rPr kumimoji="0" lang="el-GR"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Οδηγός εννοιών</a:t>
            </a:r>
            <a:r>
              <a:rPr kumimoji="0" lang="el-GR" b="0" i="0" u="none" strike="noStrike" kern="1200" cap="none" spc="0" normalizeH="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στη ψηφιακή συγκέντρωση κεφαλαίων για αρχάριους</a:t>
            </a: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Τι είναι η Ψηφιακή Συγκέντρωση Κεφαλαίων</a:t>
            </a:r>
            <a:r>
              <a:rPr lang="en-US" dirty="0"/>
              <a:t>;</a:t>
            </a:r>
          </a:p>
        </p:txBody>
      </p:sp>
    </p:spTree>
    <p:extLst>
      <p:ext uri="{BB962C8B-B14F-4D97-AF65-F5344CB8AC3E}">
        <p14:creationId xmlns:p14="http://schemas.microsoft.com/office/powerpoint/2010/main" val="131833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64261"/>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l-GR" sz="2600" b="0" i="0" u="none" strike="noStrike" kern="1200" cap="none" spc="0" normalizeH="0" baseline="0" noProof="0" dirty="0">
                <a:ln>
                  <a:noFill/>
                </a:ln>
                <a:effectLst/>
                <a:uLnTx/>
                <a:uFillTx/>
                <a:latin typeface="Calibri" panose="020F0502020204030204"/>
                <a:ea typeface="+mn-ea"/>
                <a:cs typeface="+mn-cs"/>
              </a:rPr>
              <a:t>Η ψηφιακή</a:t>
            </a:r>
            <a:r>
              <a:rPr kumimoji="0" lang="el-GR" sz="2600" b="0" i="0" u="none" strike="noStrike" kern="1200" cap="none" spc="0" normalizeH="0" noProof="0" dirty="0">
                <a:ln>
                  <a:noFill/>
                </a:ln>
                <a:effectLst/>
                <a:uLnTx/>
                <a:uFillTx/>
                <a:latin typeface="Calibri" panose="020F0502020204030204"/>
                <a:ea typeface="+mn-ea"/>
                <a:cs typeface="+mn-cs"/>
              </a:rPr>
              <a:t> συγκέντρωση κεφαλαίων</a:t>
            </a:r>
            <a:r>
              <a:rPr lang="el-GR" sz="2600" noProof="0" dirty="0">
                <a:latin typeface="Calibri" panose="020F0502020204030204"/>
              </a:rPr>
              <a:t> αναφέρεται σε μια ολοκληρωμένη προσέγγιση στην αξιοποίηση όλων των διαθέσιμων ψηφιακών καναλιών, με στόχο την εύρεση ή διεύρυνση του ενδιαφερόμενου κοινού, την ενίσχυση της δέσμευσής του και την </a:t>
            </a:r>
            <a:r>
              <a:rPr kumimoji="0" lang="el-GR" sz="2600" b="0" i="0" u="none" strike="noStrike" kern="1200" cap="none" spc="0" normalizeH="0" baseline="0" noProof="0" dirty="0">
                <a:ln>
                  <a:noFill/>
                </a:ln>
                <a:effectLst/>
                <a:uLnTx/>
                <a:uFillTx/>
                <a:latin typeface="Calibri" panose="020F0502020204030204"/>
                <a:ea typeface="+mn-ea"/>
                <a:cs typeface="+mn-cs"/>
              </a:rPr>
              <a:t>αύξηση των</a:t>
            </a:r>
            <a:r>
              <a:rPr kumimoji="0" lang="el-GR" sz="2600" b="0" i="0" u="none" strike="noStrike" kern="1200" cap="none" spc="0" normalizeH="0" noProof="0" dirty="0">
                <a:ln>
                  <a:noFill/>
                </a:ln>
                <a:effectLst/>
                <a:uLnTx/>
                <a:uFillTx/>
                <a:latin typeface="Calibri" panose="020F0502020204030204"/>
                <a:ea typeface="+mn-ea"/>
                <a:cs typeface="+mn-cs"/>
              </a:rPr>
              <a:t> εισφορών</a:t>
            </a:r>
            <a:r>
              <a:rPr kumimoji="0" lang="el-GR" sz="2600" b="0" i="0" u="none" strike="noStrike" kern="1200" cap="none" spc="0" normalizeH="0" baseline="0" noProof="0" dirty="0">
                <a:ln>
                  <a:noFill/>
                </a:ln>
                <a:effectLst/>
                <a:uLnTx/>
                <a:uFillTx/>
                <a:latin typeface="Calibri" panose="020F0502020204030204"/>
                <a:ea typeface="+mn-ea"/>
                <a:cs typeface="+mn-cs"/>
              </a:rPr>
              <a:t>. </a:t>
            </a: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l-GR" sz="2600" b="0" i="0" u="none" strike="noStrike" kern="1200" cap="none" spc="0" normalizeH="0" baseline="0" noProof="0" dirty="0">
                <a:ln>
                  <a:noFill/>
                </a:ln>
                <a:effectLst/>
                <a:uLnTx/>
                <a:uFillTx/>
                <a:latin typeface="Calibri" panose="020F0502020204030204"/>
                <a:ea typeface="+mn-ea"/>
                <a:cs typeface="+mn-cs"/>
              </a:rPr>
              <a:t>Η ανάπτυξη μιας</a:t>
            </a:r>
            <a:r>
              <a:rPr kumimoji="0" lang="el-GR" sz="2600" b="0" i="0" u="none" strike="noStrike" kern="1200" cap="none" spc="0" normalizeH="0" noProof="0" dirty="0">
                <a:ln>
                  <a:noFill/>
                </a:ln>
                <a:effectLst/>
                <a:uLnTx/>
                <a:uFillTx/>
                <a:latin typeface="Calibri" panose="020F0502020204030204"/>
                <a:ea typeface="+mn-ea"/>
                <a:cs typeface="+mn-cs"/>
              </a:rPr>
              <a:t> στρατηγικής στην ψηφιακή συγκέντρωση κεφαλαίων μπορεί να φανεί ιδιαίτερα χρήσιμη στην προσέλκυση ενός ευρύτερου κοινού, πέρα από την τοπική κοινότητα, και στην ενίσχυση της δέσμευσής του για την προώθηση του έργου και της αποστολής του οργανισμού σας. </a:t>
            </a: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Στρατηγικές επιτυχίας στη Ψηφιακή Συγκέντρωση Κεφαλαίων</a:t>
            </a:r>
            <a:endParaRPr lang="en-US" dirty="0"/>
          </a:p>
        </p:txBody>
      </p:sp>
    </p:spTree>
    <p:extLst>
      <p:ext uri="{BB962C8B-B14F-4D97-AF65-F5344CB8AC3E}">
        <p14:creationId xmlns:p14="http://schemas.microsoft.com/office/powerpoint/2010/main" val="137384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lvl="0" indent="-342900">
              <a:buBlip>
                <a:blip r:embed="rId2"/>
              </a:buBlip>
            </a:pPr>
            <a:r>
              <a:rPr lang="el-GR" b="1" dirty="0">
                <a:solidFill>
                  <a:srgbClr val="0D9390"/>
                </a:solidFill>
              </a:rPr>
              <a:t>Διδακτικοί στόχοι</a:t>
            </a:r>
            <a:r>
              <a:rPr lang="en-GB" b="1" dirty="0">
                <a:solidFill>
                  <a:srgbClr val="0D9390"/>
                </a:solidFill>
              </a:rPr>
              <a:t> (</a:t>
            </a:r>
            <a:r>
              <a:rPr lang="el-GR" b="1" dirty="0">
                <a:solidFill>
                  <a:srgbClr val="0D9390"/>
                </a:solidFill>
              </a:rPr>
              <a:t>συνέχεια</a:t>
            </a:r>
            <a:r>
              <a:rPr lang="en-GB" b="1" dirty="0">
                <a:solidFill>
                  <a:srgbClr val="0D9390"/>
                </a:solidFill>
              </a:rPr>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l-GR" dirty="0"/>
              <a:t>Οι μαθητευόμενοι θα διδαχθούν στη μεθοδολογία της συγκέντρωσης κεφαλαίων, τις στρατηγικές, τις τάσεις καθώς και στα πρώτα βήματα για την επίτευξη του σκοπού αυτού. </a:t>
            </a:r>
            <a:endParaRPr lang="en-GB" dirty="0"/>
          </a:p>
          <a:p>
            <a:pPr marL="342900" indent="-342900">
              <a:buClr>
                <a:schemeClr val="accent2"/>
              </a:buClr>
              <a:buFont typeface="Arial" panose="020B0604020202020204" pitchFamily="34" charset="0"/>
              <a:buChar char="•"/>
            </a:pPr>
            <a:r>
              <a:rPr lang="el-GR" dirty="0"/>
              <a:t>Οι μαθητευόμενοι θα διδαχθούν για το πώς οι ΜΚΟ μπορούν να αναζητήσουν και να εξασφαλίσουν χρηματοδότηση. </a:t>
            </a:r>
            <a:endParaRPr lang="en-GB" dirty="0"/>
          </a:p>
          <a:p>
            <a:pPr marL="342900" lvl="0" indent="-342900">
              <a:buClr>
                <a:srgbClr val="0D9390"/>
              </a:buClr>
              <a:buFont typeface="Arial" panose="020B0604020202020204" pitchFamily="34" charset="0"/>
              <a:buChar char="•"/>
            </a:pPr>
            <a:r>
              <a:rPr lang="el-GR" dirty="0"/>
              <a:t>Οι μαθητευόμενοι θα διδαχθούν για το πώς να απευθύνονται στους δωρητές σε μακροπρόθεσμη βάση. </a:t>
            </a:r>
            <a:r>
              <a:rPr lang="en-GB" dirty="0"/>
              <a:t> </a:t>
            </a:r>
          </a:p>
          <a:p>
            <a:pPr marL="342900" lvl="0" indent="-342900">
              <a:buClr>
                <a:srgbClr val="0D9390"/>
              </a:buClr>
              <a:buFont typeface="Arial" panose="020B0604020202020204" pitchFamily="34" charset="0"/>
              <a:buChar char="•"/>
            </a:pPr>
            <a:r>
              <a:rPr lang="el-GR" dirty="0"/>
              <a:t>Οι μαθητευόμενοι θα κάνουν εισαγωγή στις χρηματοδοτικές πηγές. </a:t>
            </a:r>
            <a:endParaRPr lang="en-GB" dirty="0"/>
          </a:p>
          <a:p>
            <a:pPr marL="342900" lvl="0" indent="-342900">
              <a:buClr>
                <a:srgbClr val="0D9390"/>
              </a:buClr>
              <a:buFont typeface="Arial" panose="020B0604020202020204" pitchFamily="34" charset="0"/>
              <a:buChar char="•"/>
            </a:pPr>
            <a:endParaRPr lang="en-GB" dirty="0"/>
          </a:p>
          <a:p>
            <a:pPr marL="342900" lvl="0" indent="-342900">
              <a:buClr>
                <a:srgbClr val="0D9390"/>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a:t>
            </a:r>
            <a:r>
              <a:rPr lang="en-US" dirty="0"/>
              <a:t> &amp; </a:t>
            </a:r>
            <a:r>
              <a:rPr lang="el-GR" dirty="0"/>
              <a:t>Μαθησιακοί Στόχοι </a:t>
            </a:r>
            <a:endParaRPr lang="en-US" dirty="0"/>
          </a:p>
        </p:txBody>
      </p:sp>
    </p:spTree>
    <p:extLst>
      <p:ext uri="{BB962C8B-B14F-4D97-AF65-F5344CB8AC3E}">
        <p14:creationId xmlns:p14="http://schemas.microsoft.com/office/powerpoint/2010/main" val="13851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64261"/>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lang="el-GR" sz="2600" dirty="0">
                <a:latin typeface="Calibri" panose="020F0502020204030204"/>
              </a:rPr>
              <a:t>Στο βίντεο πιο κάτω, θα μάθετε χρήσιμες πληροφορίες που αφορούν την κατασκευή ιστοσελίδων για τη συγκέντρωση χρημάτων, τους τρόπους με τους οποίους μπορείτε να τις βελτιώσετε, το πώς να επιλέγετε τις σωστές πλατφόρμες για τον σκοπό αυτό, για το πώς να πραγματοποιείτε αποτελεσματικές εκστρατείες συγκέντρωσης χρημάτων μέσω ηλεκτρονικού ταχυδρομείου, πώς να ενισχύσετε τις μηνιαίες συνεισφορές, πώς να εφαρμόζετε τεχνικές μέσων κοινωνικής δικτύωσης για να αυξήσετε τη λίστα ηλεκτρονικού ταχυδρομείου και πώς μπορείτε να επενδύσετε στις ψηφιακές διαφημίσεις για να συγκεντρώσετε χρήματα διαδικτυακά.  </a:t>
            </a:r>
          </a:p>
          <a:p>
            <a:pPr marL="0" marR="0" lvl="0" indent="0" algn="l" defTabSz="914400" rtl="0" eaLnBrk="1" fontAlgn="auto" latinLnBrk="0" hangingPunct="1">
              <a:lnSpc>
                <a:spcPct val="90000"/>
              </a:lnSpc>
              <a:spcBef>
                <a:spcPts val="1000"/>
              </a:spcBef>
              <a:spcAft>
                <a:spcPts val="0"/>
              </a:spcAft>
              <a:buClrTx/>
              <a:buSzTx/>
              <a:tabLst/>
              <a:defRPr/>
            </a:pPr>
            <a:endParaRPr lang="en-GB"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23058"/>
            <a:ext cx="10595237" cy="803654"/>
          </a:xfrm>
        </p:spPr>
        <p:txBody>
          <a:bodyPr/>
          <a:lstStyle/>
          <a:p>
            <a:r>
              <a:rPr lang="el-GR" dirty="0"/>
              <a:t>Στρατηγικές επιτυχίας στη Ψηφιακή Συγκέντρωση Κεφαλαίων</a:t>
            </a:r>
            <a:endParaRPr lang="en-US" dirty="0"/>
          </a:p>
          <a:p>
            <a:endParaRPr lang="en-US" dirty="0"/>
          </a:p>
        </p:txBody>
      </p:sp>
    </p:spTree>
    <p:extLst>
      <p:ext uri="{BB962C8B-B14F-4D97-AF65-F5344CB8AC3E}">
        <p14:creationId xmlns:p14="http://schemas.microsoft.com/office/powerpoint/2010/main" val="365409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51337"/>
            <a:ext cx="10595237" cy="4132136"/>
          </a:xfrm>
        </p:spPr>
        <p:txBody>
          <a:bodyPr/>
          <a:lstStyle/>
          <a:p>
            <a:pPr marL="0" marR="0" lvl="0" indent="0" algn="l" defTabSz="914400" rtl="0" eaLnBrk="1" fontAlgn="auto" latinLnBrk="0" hangingPunct="1">
              <a:lnSpc>
                <a:spcPct val="90000"/>
              </a:lnSpc>
              <a:spcBef>
                <a:spcPts val="1000"/>
              </a:spcBef>
              <a:spcAft>
                <a:spcPts val="0"/>
              </a:spcAft>
              <a:buClrTx/>
              <a:buSzTx/>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l-GR" b="0" i="0" u="none" strike="noStrike" kern="1200" cap="none" spc="0" normalizeH="0" baseline="0" noProof="0" dirty="0">
                <a:ln>
                  <a:noFill/>
                </a:ln>
                <a:effectLst/>
                <a:uLnTx/>
                <a:uFillTx/>
                <a:latin typeface="Calibri" panose="020F0502020204030204"/>
              </a:rPr>
              <a:t>Θα</a:t>
            </a:r>
            <a:r>
              <a:rPr kumimoji="0" lang="el-GR" b="0" i="0" u="none" strike="noStrike" kern="1200" cap="none" spc="0" normalizeH="0" noProof="0" dirty="0">
                <a:ln>
                  <a:noFill/>
                </a:ln>
                <a:effectLst/>
                <a:uLnTx/>
                <a:uFillTx/>
                <a:latin typeface="Calibri" panose="020F0502020204030204"/>
              </a:rPr>
              <a:t> έχετε επίσης την ευκαιρία να συζητήσετε και να διευθετήσετε θέματα που αφορούν την ετοιμότητα και την ικανότητα του οργανισμού σας,</a:t>
            </a:r>
            <a:r>
              <a:rPr kumimoji="0" lang="en-US" b="0" i="0" u="none" strike="noStrike" kern="1200" cap="none" spc="0" normalizeH="0" noProof="0" dirty="0">
                <a:ln>
                  <a:noFill/>
                </a:ln>
                <a:effectLst/>
                <a:uLnTx/>
                <a:uFillTx/>
                <a:latin typeface="Calibri" panose="020F0502020204030204"/>
              </a:rPr>
              <a:t> </a:t>
            </a:r>
            <a:r>
              <a:rPr kumimoji="0" lang="el-GR" b="0" i="0" u="none" strike="noStrike" kern="1200" cap="none" spc="0" normalizeH="0" noProof="0" dirty="0">
                <a:ln>
                  <a:noFill/>
                </a:ln>
                <a:effectLst/>
                <a:uLnTx/>
                <a:uFillTx/>
                <a:latin typeface="Calibri" panose="020F0502020204030204"/>
              </a:rPr>
              <a:t>ως παράγοντες επιτυχίας.</a:t>
            </a:r>
          </a:p>
          <a:p>
            <a:pPr marL="0" marR="0" lvl="0" indent="0" algn="l" defTabSz="914400" rtl="0" eaLnBrk="1" fontAlgn="auto" latinLnBrk="0" hangingPunct="1">
              <a:lnSpc>
                <a:spcPct val="90000"/>
              </a:lnSpc>
              <a:spcBef>
                <a:spcPts val="1000"/>
              </a:spcBef>
              <a:spcAft>
                <a:spcPts val="0"/>
              </a:spcAft>
              <a:buClrTx/>
              <a:buSzTx/>
              <a:tabLst/>
              <a:defRPr/>
            </a:pPr>
            <a:endParaRPr lang="en-GB" dirty="0">
              <a:latin typeface="Calibri" panose="020F0502020204030204"/>
            </a:endParaRPr>
          </a:p>
          <a:p>
            <a:pPr marL="285750" marR="0" lvl="0" indent="-285750" algn="l" defTabSz="914400" rtl="0" eaLnBrk="1" fontAlgn="base"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l-GR" b="1" dirty="0">
                <a:latin typeface="Calibri" panose="020F0502020204030204" pitchFamily="34" charset="0"/>
              </a:rPr>
              <a:t>Παρακολουθήστε</a:t>
            </a:r>
            <a:r>
              <a:rPr kumimoji="0" lang="en-GB" b="0" i="0" u="none" strike="noStrike" kern="1200" cap="none" spc="0" normalizeH="0" baseline="0" noProof="0" dirty="0">
                <a:ln>
                  <a:noFill/>
                </a:ln>
                <a:solidFill>
                  <a:srgbClr val="000000"/>
                </a:solidFill>
                <a:effectLst/>
                <a:uLnTx/>
                <a:uFillTx/>
                <a:latin typeface="Calibri" panose="020F0502020204030204" pitchFamily="34" charset="0"/>
              </a:rPr>
              <a:t>: </a:t>
            </a:r>
            <a:r>
              <a:rPr kumimoji="0" lang="en-US" b="0" i="0" u="none" strike="noStrike" kern="1200" cap="none" spc="0" normalizeH="0" baseline="0" noProof="0" dirty="0">
                <a:ln>
                  <a:noFill/>
                </a:ln>
                <a:solidFill>
                  <a:srgbClr val="000000"/>
                </a:solidFill>
                <a:effectLst/>
                <a:uLnTx/>
                <a:uFillTx/>
                <a:latin typeface="Calibri" panose="020F0502020204030204" pitchFamily="34" charset="0"/>
              </a:rPr>
              <a:t>​</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hlinkClick r:id="rId3">
                  <a:extLst>
                    <a:ext uri="{A12FA001-AC4F-418D-AE19-62706E023703}">
                      <ahyp:hlinkClr xmlns:ahyp="http://schemas.microsoft.com/office/drawing/2018/hyperlinkcolor" val="tx"/>
                    </a:ext>
                  </a:extLst>
                </a:hlinkClick>
              </a:rPr>
              <a:t>https://www.youtube.com/watch?v=18yzSK6oWxw</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rPr>
              <a:t> </a:t>
            </a:r>
            <a:endParaRPr kumimoji="0" lang="en-US" b="0" i="0" u="none" strike="noStrike" kern="1200" cap="none" spc="0" normalizeH="0" baseline="0" noProof="0" dirty="0">
              <a:ln>
                <a:noFill/>
              </a:ln>
              <a:solidFill>
                <a:schemeClr val="accent2">
                  <a:lumMod val="75000"/>
                </a:schemeClr>
              </a:solidFill>
              <a:effectLst/>
              <a:uLnTx/>
              <a:uFillTx/>
              <a:latin typeface="Segoe UI" panose="020B0502040204020203" pitchFamily="34" charset="0"/>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lang="en-GB" sz="2600"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23058"/>
            <a:ext cx="10595237" cy="803654"/>
          </a:xfrm>
        </p:spPr>
        <p:txBody>
          <a:bodyPr/>
          <a:lstStyle/>
          <a:p>
            <a:r>
              <a:rPr lang="el-GR" dirty="0"/>
              <a:t>Στρατηγικές επιτυχίας στη Ψηφιακή Συγκέντρωση Κεφαλαίων</a:t>
            </a:r>
            <a:endParaRPr lang="en-US" dirty="0"/>
          </a:p>
        </p:txBody>
      </p:sp>
    </p:spTree>
    <p:extLst>
      <p:ext uri="{BB962C8B-B14F-4D97-AF65-F5344CB8AC3E}">
        <p14:creationId xmlns:p14="http://schemas.microsoft.com/office/powerpoint/2010/main" val="330294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CD277-550A-8124-C809-3EC545E01012}"/>
              </a:ext>
            </a:extLst>
          </p:cNvPr>
          <p:cNvSpPr>
            <a:spLocks noGrp="1"/>
          </p:cNvSpPr>
          <p:nvPr>
            <p:ph type="body" sz="quarter" idx="18"/>
          </p:nvPr>
        </p:nvSpPr>
        <p:spPr>
          <a:xfrm>
            <a:off x="898358" y="1925720"/>
            <a:ext cx="5763700" cy="3291086"/>
          </a:xfrm>
        </p:spPr>
        <p: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l-GR" dirty="0" err="1">
                <a:solidFill>
                  <a:prstClr val="black"/>
                </a:solidFill>
                <a:latin typeface="Calibri" panose="020F0502020204030204"/>
              </a:rPr>
              <a:t>Οικοσελίδα</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b="0" i="0" u="none" strike="noStrike" kern="1200" cap="none" spc="0" normalizeH="0" baseline="0" noProof="0" dirty="0">
                <a:ln>
                  <a:noFill/>
                </a:ln>
                <a:solidFill>
                  <a:prstClr val="black"/>
                </a:solidFill>
                <a:effectLst/>
                <a:uLnTx/>
                <a:uFillTx/>
                <a:latin typeface="Calibri" panose="020F0502020204030204"/>
                <a:ea typeface="+mn-ea"/>
                <a:cs typeface="+mn-cs"/>
              </a:rPr>
              <a:t>ιστοσελίδα</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Salvation Army</a:t>
            </a: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l-GR" dirty="0" err="1">
                <a:solidFill>
                  <a:prstClr val="black"/>
                </a:solidFill>
                <a:latin typeface="Calibri" panose="020F0502020204030204"/>
              </a:rPr>
              <a:t>Πληθοχρηματοδότηση</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 </a:t>
            </a:r>
            <a:r>
              <a:rPr lang="de-DE"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best platforms of 2022</a:t>
            </a:r>
            <a:endParaRPr lang="de-DE" dirty="0">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lang="de-DE" dirty="0">
              <a:solidFill>
                <a:schemeClr val="accent2">
                  <a:lumMod val="75000"/>
                </a:schemeClr>
              </a:solidFill>
              <a:latin typeface="Calibri" panose="020F0502020204030204"/>
            </a:endParaRPr>
          </a:p>
          <a:p>
            <a:pPr marL="285750" indent="-285750">
              <a:lnSpc>
                <a:spcPct val="100000"/>
              </a:lnSpc>
              <a:spcBef>
                <a:spcPts val="0"/>
              </a:spcBef>
              <a:buClr>
                <a:schemeClr val="accent2"/>
              </a:buClr>
              <a:buFont typeface="Arial" panose="020B0604020202020204" pitchFamily="34" charset="0"/>
              <a:buChar char="•"/>
              <a:defRPr/>
            </a:pPr>
            <a:r>
              <a:rPr kumimoji="0" lang="el-GR" b="0" i="0" u="none" strike="noStrike" kern="1200" cap="none" spc="0" normalizeH="0" baseline="0" noProof="0" dirty="0">
                <a:ln>
                  <a:noFill/>
                </a:ln>
                <a:solidFill>
                  <a:prstClr val="black"/>
                </a:solidFill>
                <a:effectLst/>
                <a:uLnTx/>
                <a:uFillTx/>
                <a:latin typeface="Calibri" panose="020F0502020204030204"/>
                <a:ea typeface="+mn-ea"/>
                <a:cs typeface="+mn-cs"/>
              </a:rPr>
              <a:t>Συγκέντρωση</a:t>
            </a:r>
            <a:r>
              <a:rPr kumimoji="0" lang="el-GR" b="0" i="0" u="none" strike="noStrike" kern="1200" cap="none" spc="0" normalizeH="0" noProof="0" dirty="0">
                <a:ln>
                  <a:noFill/>
                </a:ln>
                <a:solidFill>
                  <a:prstClr val="black"/>
                </a:solidFill>
                <a:effectLst/>
                <a:uLnTx/>
                <a:uFillTx/>
                <a:latin typeface="Calibri" panose="020F0502020204030204"/>
                <a:ea typeface="+mn-ea"/>
                <a:cs typeface="+mn-cs"/>
              </a:rPr>
              <a:t> χρημάτων στο διαδίκτυο</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b="0" i="0" u="none" strike="noStrike" kern="1200" cap="none" spc="0" normalizeH="0" baseline="0" noProof="0" dirty="0">
                <a:ln>
                  <a:noFill/>
                </a:ln>
                <a:solidFill>
                  <a:prstClr val="black"/>
                </a:solidFill>
                <a:effectLst/>
                <a:uLnTx/>
                <a:uFillTx/>
                <a:latin typeface="Calibri" panose="020F0502020204030204"/>
                <a:ea typeface="+mn-ea"/>
                <a:cs typeface="+mn-cs"/>
              </a:rPr>
              <a:t>όπως η υπηρεσία</a:t>
            </a:r>
            <a:r>
              <a:rPr kumimoji="0" lang="el-GR" b="0" i="0" u="none" strike="noStrike" kern="1200" cap="none" spc="0" normalizeH="0" noProof="0" dirty="0">
                <a:ln>
                  <a:noFill/>
                </a:ln>
                <a:solidFill>
                  <a:prstClr val="black"/>
                </a:solidFill>
                <a:effectLst/>
                <a:uLnTx/>
                <a:uFillTx/>
                <a:latin typeface="Calibri" panose="020F0502020204030204"/>
                <a:ea typeface="+mn-ea"/>
                <a:cs typeface="+mn-cs"/>
              </a:rPr>
              <a:t> </a:t>
            </a:r>
            <a:r>
              <a:rPr lang="de-DE" dirty="0" err="1">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JustGiving</a:t>
            </a:r>
            <a:endParaRPr lang="de-DE" dirty="0">
              <a:solidFill>
                <a:schemeClr val="accent2">
                  <a:lumMod val="75000"/>
                </a:schemeClr>
              </a:solidFill>
              <a:latin typeface="Calibri" panose="020F0502020204030204"/>
            </a:endParaRPr>
          </a:p>
          <a:p>
            <a:pPr marL="285750" indent="-285750">
              <a:lnSpc>
                <a:spcPct val="100000"/>
              </a:lnSpc>
              <a:spcBef>
                <a:spcPts val="0"/>
              </a:spcBef>
              <a:buClr>
                <a:schemeClr val="accent2"/>
              </a:buClr>
              <a:buFont typeface="Arial" panose="020B0604020202020204" pitchFamily="34" charset="0"/>
              <a:buChar char="•"/>
              <a:defRPr/>
            </a:pPr>
            <a:endParaRPr lang="de-DE" dirty="0">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l-GR" b="0" i="0" u="none" strike="noStrike" kern="1200" cap="none" spc="0" normalizeH="0" baseline="0" noProof="0" dirty="0">
                <a:ln>
                  <a:noFill/>
                </a:ln>
                <a:solidFill>
                  <a:prstClr val="black"/>
                </a:solidFill>
                <a:effectLst/>
                <a:uLnTx/>
                <a:uFillTx/>
                <a:latin typeface="Calibri" panose="020F0502020204030204"/>
                <a:ea typeface="+mn-ea"/>
                <a:cs typeface="+mn-cs"/>
              </a:rPr>
              <a:t>Μέσα Κοινωνικής δικτύωσης</a:t>
            </a:r>
            <a:r>
              <a:rPr kumimoji="0" lang="el-GR"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e-DE"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facebook</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e-DE" dirty="0">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instagram</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l-GR" dirty="0" err="1">
                <a:solidFill>
                  <a:prstClr val="black"/>
                </a:solidFill>
                <a:latin typeface="Calibri" panose="020F0502020204030204"/>
              </a:rPr>
              <a:t>κτλ</a:t>
            </a: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lang="en-ZA" dirty="0"/>
          </a:p>
        </p:txBody>
      </p:sp>
      <p:sp>
        <p:nvSpPr>
          <p:cNvPr id="3" name="Text Placeholder 2">
            <a:extLst>
              <a:ext uri="{FF2B5EF4-FFF2-40B4-BE49-F238E27FC236}">
                <a16:creationId xmlns:a16="http://schemas.microsoft.com/office/drawing/2014/main" id="{D78E1CC7-DA8B-7EF5-A29E-1EE7911BF118}"/>
              </a:ext>
            </a:extLst>
          </p:cNvPr>
          <p:cNvSpPr>
            <a:spLocks noGrp="1"/>
          </p:cNvSpPr>
          <p:nvPr>
            <p:ph type="body" sz="quarter" idx="16"/>
          </p:nvPr>
        </p:nvSpPr>
        <p:spPr>
          <a:xfrm>
            <a:off x="898358" y="705121"/>
            <a:ext cx="5197642" cy="992652"/>
          </a:xfrm>
        </p:spPr>
        <p:txBody>
          <a:bodyPr/>
          <a:lstStyle/>
          <a:p>
            <a:r>
              <a:rPr lang="el-GR" dirty="0"/>
              <a:t>Παραδείγματα Ψηφιακής Συγκέντρωσης Κεφαλαίων</a:t>
            </a:r>
            <a:endParaRPr lang="en-ZA" dirty="0"/>
          </a:p>
        </p:txBody>
      </p:sp>
      <p:pic>
        <p:nvPicPr>
          <p:cNvPr id="6" name="Picture Placeholder 5" descr="Several hands raised and ready to answer a question">
            <a:hlinkClick r:id="rId7"/>
            <a:extLst>
              <a:ext uri="{FF2B5EF4-FFF2-40B4-BE49-F238E27FC236}">
                <a16:creationId xmlns:a16="http://schemas.microsoft.com/office/drawing/2014/main" id="{B6D1D66A-C56F-F102-3777-3902F1DB756A}"/>
              </a:ext>
            </a:extLst>
          </p:cNvPr>
          <p:cNvPicPr>
            <a:picLocks noGrp="1" noChangeAspect="1"/>
          </p:cNvPicPr>
          <p:nvPr>
            <p:ph type="pic" sz="quarter" idx="10"/>
          </p:nvPr>
        </p:nvPicPr>
        <p:blipFill>
          <a:blip r:embed="rId8">
            <a:grayscl/>
          </a:blip>
          <a:srcRect l="6241" r="6241"/>
          <a:stretch>
            <a:fillRect/>
          </a:stretch>
        </p:blipFill>
        <p:spPr/>
      </p:pic>
    </p:spTree>
    <p:extLst>
      <p:ext uri="{BB962C8B-B14F-4D97-AF65-F5344CB8AC3E}">
        <p14:creationId xmlns:p14="http://schemas.microsoft.com/office/powerpoint/2010/main" val="114424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CD277-550A-8124-C809-3EC545E01012}"/>
              </a:ext>
            </a:extLst>
          </p:cNvPr>
          <p:cNvSpPr>
            <a:spLocks noGrp="1"/>
          </p:cNvSpPr>
          <p:nvPr>
            <p:ph type="body" sz="quarter" idx="18"/>
          </p:nvPr>
        </p:nvSpPr>
        <p:spPr>
          <a:xfrm>
            <a:off x="898357" y="2187326"/>
            <a:ext cx="5763700" cy="3291086"/>
          </a:xfrm>
        </p:spPr>
        <p: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l-GR" dirty="0">
                <a:solidFill>
                  <a:prstClr val="black"/>
                </a:solidFill>
                <a:latin typeface="Calibri" panose="020F0502020204030204"/>
              </a:rPr>
              <a:t>Δωρεές μέσω μηνυμάτων</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Whole </a:t>
            </a:r>
            <a:r>
              <a:rPr kumimoji="0" lang="de-DE" b="0" i="0" u="none"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Whale</a:t>
            </a:r>
            <a:r>
              <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 </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l-GR" dirty="0">
                <a:solidFill>
                  <a:prstClr val="black"/>
                </a:solidFill>
                <a:latin typeface="Calibri" panose="020F0502020204030204"/>
              </a:rPr>
              <a:t>κορυφαία εφαρμογή το</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2022)</a:t>
            </a: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l-GR" dirty="0">
                <a:solidFill>
                  <a:prstClr val="black"/>
                </a:solidFill>
                <a:latin typeface="Calibri" panose="020F0502020204030204"/>
              </a:rPr>
              <a:t>Διαδικτυακά παιχνίδια</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 </a:t>
            </a:r>
            <a:r>
              <a:rPr lang="el-GR" noProof="0" dirty="0">
                <a:solidFill>
                  <a:schemeClr val="tx1"/>
                </a:solidFill>
                <a:latin typeface="Calibri" panose="020F0502020204030204"/>
                <a:hlinkClick r:id="rId3">
                  <a:extLst>
                    <a:ext uri="{A12FA001-AC4F-418D-AE19-62706E023703}">
                      <ahyp:hlinkClr xmlns:ahyp="http://schemas.microsoft.com/office/drawing/2018/hyperlinkcolor" val="tx"/>
                    </a:ext>
                  </a:extLst>
                </a:hlinkClick>
              </a:rPr>
              <a:t>περί τίνος πρόκειται</a:t>
            </a:r>
            <a:endParaRPr lang="el-GR" noProof="0" dirty="0">
              <a:solidFill>
                <a:schemeClr val="tx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
                <a:schemeClr val="accent2"/>
              </a:buClr>
              <a:buSzTx/>
              <a:tabLst/>
              <a:defRPr/>
            </a:pPr>
            <a:endParaRPr kumimoji="0" lang="de-DE"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100000"/>
              </a:lnSpc>
              <a:spcBef>
                <a:spcPts val="0"/>
              </a:spcBef>
              <a:buClr>
                <a:schemeClr val="accent2"/>
              </a:buClr>
              <a:buFont typeface="Arial" panose="020B0604020202020204" pitchFamily="34" charset="0"/>
              <a:buChar char="•"/>
              <a:defRPr/>
            </a:pPr>
            <a:r>
              <a:rPr lang="el-GR" noProof="0" dirty="0">
                <a:solidFill>
                  <a:prstClr val="black"/>
                </a:solidFill>
                <a:latin typeface="Calibri" panose="020F0502020204030204"/>
              </a:rPr>
              <a:t>Ηλεκτρονικό ταχυδρομείο</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 </a:t>
            </a:r>
            <a:r>
              <a:rPr lang="de-DE"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9</a:t>
            </a:r>
            <a:r>
              <a:rPr lang="el-GR"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 οδηγίες επιτυχίας</a:t>
            </a:r>
            <a:endParaRPr lang="de-DE" dirty="0">
              <a:solidFill>
                <a:schemeClr val="accent2">
                  <a:lumMod val="75000"/>
                </a:schemeClr>
              </a:solidFill>
              <a:latin typeface="Calibri" panose="020F0502020204030204"/>
            </a:endParaRPr>
          </a:p>
          <a:p>
            <a:endParaRPr lang="en-ZA" dirty="0"/>
          </a:p>
        </p:txBody>
      </p:sp>
      <p:sp>
        <p:nvSpPr>
          <p:cNvPr id="3" name="Text Placeholder 2">
            <a:extLst>
              <a:ext uri="{FF2B5EF4-FFF2-40B4-BE49-F238E27FC236}">
                <a16:creationId xmlns:a16="http://schemas.microsoft.com/office/drawing/2014/main" id="{D78E1CC7-DA8B-7EF5-A29E-1EE7911BF118}"/>
              </a:ext>
            </a:extLst>
          </p:cNvPr>
          <p:cNvSpPr>
            <a:spLocks noGrp="1"/>
          </p:cNvSpPr>
          <p:nvPr>
            <p:ph type="body" sz="quarter" idx="16"/>
          </p:nvPr>
        </p:nvSpPr>
        <p:spPr/>
        <p:txBody>
          <a:bodyPr/>
          <a:lstStyle/>
          <a:p>
            <a:r>
              <a:rPr lang="el-GR" dirty="0"/>
              <a:t>Παραδείγματα Ψηφιακής Συγκέντρωσης Χρημάτων</a:t>
            </a:r>
            <a:endParaRPr lang="en-ZA" dirty="0"/>
          </a:p>
        </p:txBody>
      </p:sp>
      <p:pic>
        <p:nvPicPr>
          <p:cNvPr id="6" name="Picture Placeholder 5" descr="Several hands raised and ready to answer a question">
            <a:hlinkClick r:id="rId5"/>
            <a:extLst>
              <a:ext uri="{FF2B5EF4-FFF2-40B4-BE49-F238E27FC236}">
                <a16:creationId xmlns:a16="http://schemas.microsoft.com/office/drawing/2014/main" id="{B6D1D66A-C56F-F102-3777-3902F1DB756A}"/>
              </a:ext>
            </a:extLst>
          </p:cNvPr>
          <p:cNvPicPr>
            <a:picLocks noGrp="1" noChangeAspect="1"/>
          </p:cNvPicPr>
          <p:nvPr>
            <p:ph type="pic" sz="quarter" idx="10"/>
          </p:nvPr>
        </p:nvPicPr>
        <p:blipFill>
          <a:blip r:embed="rId6">
            <a:grayscl/>
          </a:blip>
          <a:srcRect l="6241" r="6241"/>
          <a:stretch>
            <a:fillRect/>
          </a:stretch>
        </p:blipFill>
        <p:spPr/>
      </p:pic>
    </p:spTree>
    <p:extLst>
      <p:ext uri="{BB962C8B-B14F-4D97-AF65-F5344CB8AC3E}">
        <p14:creationId xmlns:p14="http://schemas.microsoft.com/office/powerpoint/2010/main" val="29507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64261"/>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lang="el-GR" sz="2600" dirty="0">
                <a:latin typeface="Calibri" panose="020F0502020204030204"/>
              </a:rPr>
              <a:t>Το 2021</a:t>
            </a:r>
            <a:r>
              <a:rPr kumimoji="0" lang="en-GB" sz="2600" b="0" i="0" u="none" strike="noStrike" kern="1200" cap="none" spc="0" normalizeH="0" baseline="0" noProof="0" dirty="0">
                <a:ln>
                  <a:noFill/>
                </a:ln>
                <a:effectLst/>
                <a:uLnTx/>
                <a:uFillTx/>
                <a:latin typeface="Calibri" panose="020F0502020204030204"/>
                <a:ea typeface="+mn-ea"/>
                <a:cs typeface="+mn-cs"/>
              </a:rPr>
              <a:t>, </a:t>
            </a:r>
            <a:r>
              <a:rPr kumimoji="0" lang="el-GR" sz="2600" b="0" i="0" u="none" strike="noStrike" kern="1200" cap="none" spc="0" normalizeH="0" baseline="0" noProof="0" dirty="0">
                <a:ln>
                  <a:noFill/>
                </a:ln>
                <a:effectLst/>
                <a:uLnTx/>
                <a:uFillTx/>
                <a:latin typeface="Calibri" panose="020F0502020204030204"/>
                <a:ea typeface="+mn-ea"/>
                <a:cs typeface="+mn-cs"/>
              </a:rPr>
              <a:t>ο</a:t>
            </a:r>
            <a:r>
              <a:rPr kumimoji="0" lang="el-GR" sz="2600" b="0" i="0" u="none" strike="noStrike" kern="1200" cap="none" spc="0" normalizeH="0" noProof="0" dirty="0">
                <a:ln>
                  <a:noFill/>
                </a:ln>
                <a:effectLst/>
                <a:uLnTx/>
                <a:uFillTx/>
                <a:latin typeface="Calibri" panose="020F0502020204030204"/>
                <a:ea typeface="+mn-ea"/>
                <a:cs typeface="+mn-cs"/>
              </a:rPr>
              <a:t> κοινωνικός τομέας διακρίθηκε για την ανθεκτικότητά του. Είχαμε δει </a:t>
            </a:r>
            <a:r>
              <a:rPr lang="el-GR" sz="2600" noProof="0" dirty="0">
                <a:latin typeface="Calibri" panose="020F0502020204030204"/>
              </a:rPr>
              <a:t>αμέτρητες </a:t>
            </a:r>
            <a:r>
              <a:rPr lang="el-GR" sz="2600" noProof="0" dirty="0">
                <a:solidFill>
                  <a:schemeClr val="tx1"/>
                </a:solidFill>
                <a:latin typeface="Calibri" panose="020F0502020204030204"/>
                <a:hlinkClick r:id="rId4">
                  <a:extLst>
                    <a:ext uri="{A12FA001-AC4F-418D-AE19-62706E023703}">
                      <ahyp:hlinkClr xmlns:ahyp="http://schemas.microsoft.com/office/drawing/2018/hyperlinkcolor" val="tx"/>
                    </a:ext>
                  </a:extLst>
                </a:hlinkClick>
              </a:rPr>
              <a:t>εκστρατείες συγκέντρωσης χρημάτων</a:t>
            </a:r>
            <a:r>
              <a:rPr lang="el-GR" sz="2600" noProof="0" dirty="0">
                <a:solidFill>
                  <a:schemeClr val="tx1"/>
                </a:solidFill>
                <a:latin typeface="Calibri" panose="020F0502020204030204"/>
              </a:rPr>
              <a:t> </a:t>
            </a:r>
            <a:r>
              <a:rPr lang="el-GR" sz="2600" noProof="0" dirty="0">
                <a:latin typeface="Calibri" panose="020F0502020204030204"/>
              </a:rPr>
              <a:t>που όχι μόνο άντεξαν ακόμα ένα χρόνο πανδημίας αλλά έθεσαν νέα πρότυπα αριστείας στο θεσμό της συγκέντρωσης </a:t>
            </a:r>
            <a:r>
              <a:rPr lang="el-GR" sz="2600" dirty="0">
                <a:latin typeface="Calibri" panose="020F0502020204030204"/>
              </a:rPr>
              <a:t>χρημάτων. </a:t>
            </a:r>
          </a:p>
          <a:p>
            <a:pPr marL="0" marR="0" lvl="0" indent="0" algn="l" defTabSz="914400" rtl="0" eaLnBrk="1" fontAlgn="auto" latinLnBrk="0" hangingPunct="1">
              <a:lnSpc>
                <a:spcPct val="90000"/>
              </a:lnSpc>
              <a:spcBef>
                <a:spcPts val="1000"/>
              </a:spcBef>
              <a:spcAft>
                <a:spcPts val="0"/>
              </a:spcAft>
              <a:buClrTx/>
              <a:buSzTx/>
              <a:tabLst/>
              <a:defRPr/>
            </a:pPr>
            <a:endParaRPr lang="en-GB" sz="2600"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lang="en-GB" dirty="0">
                <a:latin typeface="Calibri" panose="020F0502020204030204"/>
              </a:rPr>
              <a:t>M</a:t>
            </a:r>
            <a:r>
              <a:rPr lang="el-GR" dirty="0" err="1">
                <a:latin typeface="Calibri" panose="020F0502020204030204"/>
              </a:rPr>
              <a:t>ελέτη</a:t>
            </a: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https://learning.candid.org/resources/blog/five-fundraising-trends-to-capitalize-on-in-2022/</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Πέντε Τάσεις στη Συγκέντρωση Χρημάτων</a:t>
            </a:r>
            <a:r>
              <a:rPr lang="en-US" dirty="0"/>
              <a:t> </a:t>
            </a:r>
            <a:r>
              <a:rPr lang="el-GR" dirty="0"/>
              <a:t>το 2022 από τις οποίες μπορείτε να επωφεληθείτε</a:t>
            </a:r>
            <a:endParaRPr lang="en-US" dirty="0"/>
          </a:p>
        </p:txBody>
      </p:sp>
    </p:spTree>
    <p:extLst>
      <p:ext uri="{BB962C8B-B14F-4D97-AF65-F5344CB8AC3E}">
        <p14:creationId xmlns:p14="http://schemas.microsoft.com/office/powerpoint/2010/main" val="379945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30850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lang="el-GR" b="1" dirty="0">
                <a:solidFill>
                  <a:schemeClr val="accent2"/>
                </a:solidFill>
                <a:latin typeface="Calibri" panose="020F0502020204030204"/>
              </a:rPr>
              <a:t>Ευκαιρίες ευελιξίας</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b="0" i="0" u="none" strike="noStrike" kern="1200" cap="none" spc="0" normalizeH="0" baseline="0" noProof="0" dirty="0">
                <a:ln>
                  <a:noFill/>
                </a:ln>
                <a:effectLst/>
                <a:uLnTx/>
                <a:uFillTx/>
                <a:latin typeface="Calibri" panose="020F0502020204030204"/>
                <a:ea typeface="+mn-ea"/>
                <a:cs typeface="+mn-cs"/>
              </a:rPr>
              <a:t>Τα δεδομένα από την</a:t>
            </a:r>
            <a:r>
              <a:rPr kumimoji="0" lang="el-GR" b="0" i="0" u="none" strike="noStrike" kern="1200" cap="none" spc="0" normalizeH="0" noProof="0" dirty="0">
                <a:ln>
                  <a:noFill/>
                </a:ln>
                <a:effectLst/>
                <a:uLnTx/>
                <a:uFillTx/>
                <a:latin typeface="Calibri" panose="020F0502020204030204"/>
                <a:ea typeface="+mn-ea"/>
                <a:cs typeface="+mn-cs"/>
              </a:rPr>
              <a:t> ετήσια έκθεση του </a:t>
            </a:r>
            <a:r>
              <a:rPr kumimoji="0" lang="en-GB" b="0" i="0" u="none" strike="noStrike" kern="1200" cap="none" spc="0" normalizeH="0" baseline="0" noProof="0" dirty="0">
                <a:ln>
                  <a:noFill/>
                </a:ln>
                <a:effectLst/>
                <a:uLnTx/>
                <a:uFillTx/>
                <a:latin typeface="Calibri" panose="020F0502020204030204"/>
                <a:ea typeface="+mn-ea"/>
                <a:cs typeface="+mn-cs"/>
              </a:rPr>
              <a:t>Classy</a:t>
            </a:r>
            <a:r>
              <a:rPr kumimoji="0" lang="el-GR" b="0" i="0" u="none" strike="noStrike" kern="1200" cap="none" spc="0" normalizeH="0" noProof="0" dirty="0">
                <a:ln>
                  <a:noFill/>
                </a:ln>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Why America Gives</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l-GR" dirty="0">
                <a:latin typeface="Calibri" panose="020F0502020204030204"/>
              </a:rPr>
              <a:t>καταδεικνύει ότι οι δωρητές δεν έχουν απλά ξεκινήσει να δίνουν δωρεές μέσω των κινητών τους τηλεφώνων αλλά τις αύξησαν τα ποσά που δίνουν περισσότερο απ’ όσο ποτέ άλλοτε.</a:t>
            </a:r>
          </a:p>
          <a:p>
            <a:pPr marL="457200" marR="0" lvl="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b="0" i="0" u="none" strike="noStrike" kern="1200" cap="none" spc="0" normalizeH="0" baseline="0" noProof="0" dirty="0">
                <a:ln>
                  <a:noFill/>
                </a:ln>
                <a:effectLst/>
                <a:uLnTx/>
                <a:uFillTx/>
                <a:latin typeface="Calibri" panose="020F0502020204030204"/>
                <a:ea typeface="+mn-ea"/>
                <a:cs typeface="+mn-cs"/>
              </a:rPr>
              <a:t>Υπάρχει</a:t>
            </a:r>
            <a:r>
              <a:rPr kumimoji="0" lang="el-GR" b="0" i="0" u="none" strike="noStrike" kern="1200" cap="none" spc="0" normalizeH="0" noProof="0" dirty="0">
                <a:ln>
                  <a:noFill/>
                </a:ln>
                <a:effectLst/>
                <a:uLnTx/>
                <a:uFillTx/>
                <a:latin typeface="Calibri" panose="020F0502020204030204"/>
                <a:ea typeface="+mn-ea"/>
                <a:cs typeface="+mn-cs"/>
              </a:rPr>
              <a:t> επίσης ένας αυξανόμενος ενθουσιασμός στην προσφορά δωρεών μέσω κωδικών </a:t>
            </a:r>
            <a:r>
              <a:rPr kumimoji="0" lang="en-GB" b="0" i="0" u="none" strike="noStrike" kern="1200" cap="none" spc="0" normalizeH="0" baseline="0" noProof="0" dirty="0">
                <a:ln>
                  <a:noFill/>
                </a:ln>
                <a:effectLst/>
                <a:uLnTx/>
                <a:uFillTx/>
                <a:latin typeface="Calibri" panose="020F0502020204030204"/>
                <a:ea typeface="+mn-ea"/>
                <a:cs typeface="+mn-cs"/>
              </a:rPr>
              <a:t>QR, </a:t>
            </a:r>
            <a:r>
              <a:rPr kumimoji="0" lang="el-GR" b="0" i="0" u="none" strike="noStrike" kern="1200" cap="none" spc="0" normalizeH="0" baseline="0" noProof="0" dirty="0">
                <a:ln>
                  <a:noFill/>
                </a:ln>
                <a:effectLst/>
                <a:uLnTx/>
                <a:uFillTx/>
                <a:latin typeface="Calibri" panose="020F0502020204030204"/>
                <a:ea typeface="+mn-ea"/>
                <a:cs typeface="+mn-cs"/>
              </a:rPr>
              <a:t>έξυπνων ρολογιών </a:t>
            </a:r>
            <a:r>
              <a:rPr lang="el-GR" noProof="0" dirty="0">
                <a:latin typeface="Calibri" panose="020F0502020204030204"/>
              </a:rPr>
              <a:t>χειρός (</a:t>
            </a:r>
            <a:r>
              <a:rPr kumimoji="0" lang="en-GB" b="0" i="0" u="none" strike="noStrike" kern="1200" cap="none" spc="0" normalizeH="0" baseline="0" noProof="0" dirty="0">
                <a:ln>
                  <a:noFill/>
                </a:ln>
                <a:effectLst/>
                <a:uLnTx/>
                <a:uFillTx/>
                <a:latin typeface="Calibri" panose="020F0502020204030204"/>
                <a:ea typeface="+mn-ea"/>
                <a:cs typeface="+mn-cs"/>
              </a:rPr>
              <a:t>smartwatches</a:t>
            </a:r>
            <a:r>
              <a:rPr kumimoji="0" lang="el-GR" b="0" i="0" u="none" strike="noStrike" kern="1200" cap="none" spc="0" normalizeH="0" baseline="0" noProof="0" dirty="0">
                <a:ln>
                  <a:noFill/>
                </a:ln>
                <a:effectLst/>
                <a:uLnTx/>
                <a:uFillTx/>
                <a:latin typeface="Calibri" panose="020F0502020204030204"/>
                <a:ea typeface="+mn-ea"/>
                <a:cs typeface="+mn-cs"/>
              </a:rPr>
              <a:t>)</a:t>
            </a:r>
            <a:r>
              <a:rPr lang="el-GR" dirty="0">
                <a:latin typeface="Calibri" panose="020F0502020204030204"/>
              </a:rPr>
              <a:t> και γενικά συσκευών που μπορούν να προσαρτηθούν σε είδη ένδυσης. </a:t>
            </a: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Πέντε Τάσεις στη Συγκέντρωση Χρημάτων</a:t>
            </a:r>
            <a:r>
              <a:rPr lang="en-US" dirty="0"/>
              <a:t> </a:t>
            </a:r>
            <a:r>
              <a:rPr lang="el-GR" dirty="0"/>
              <a:t>το 2022 από τις οποίες μπορείτε να επωφεληθείτε</a:t>
            </a:r>
            <a:endParaRPr lang="en-US" dirty="0"/>
          </a:p>
          <a:p>
            <a:endParaRPr lang="en-US" dirty="0"/>
          </a:p>
        </p:txBody>
      </p:sp>
    </p:spTree>
    <p:extLst>
      <p:ext uri="{BB962C8B-B14F-4D97-AF65-F5344CB8AC3E}">
        <p14:creationId xmlns:p14="http://schemas.microsoft.com/office/powerpoint/2010/main" val="26666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64261"/>
            <a:ext cx="10595237" cy="4132136"/>
          </a:xfrm>
        </p:spPr>
        <p:txBody>
          <a:bodyPr/>
          <a:lstStyle/>
          <a:p>
            <a:pPr marL="0" marR="0" lvl="0" indent="0" algn="l" defTabSz="914400" rtl="0" eaLnBrk="1" fontAlgn="auto" latinLnBrk="0" hangingPunct="1">
              <a:lnSpc>
                <a:spcPct val="90000"/>
              </a:lnSpc>
              <a:spcBef>
                <a:spcPts val="1000"/>
              </a:spcBef>
              <a:spcAft>
                <a:spcPts val="0"/>
              </a:spcAft>
              <a:buClrTx/>
              <a:buSzTx/>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1. </a:t>
            </a:r>
            <a:r>
              <a:rPr lang="el-GR" b="1" dirty="0">
                <a:solidFill>
                  <a:schemeClr val="accent2"/>
                </a:solidFill>
                <a:latin typeface="Calibri" panose="020F0502020204030204"/>
              </a:rPr>
              <a:t>Ευκαιρίες ευελιξίας</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rPr>
              <a:t>συνέχεια</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b="0" i="0" u="none" strike="noStrike" kern="1200" cap="none" spc="0" normalizeH="0" baseline="0" noProof="0" dirty="0">
                <a:ln>
                  <a:noFill/>
                </a:ln>
                <a:effectLst/>
                <a:uLnTx/>
                <a:uFillTx/>
                <a:latin typeface="Calibri" panose="020F0502020204030204"/>
                <a:ea typeface="+mn-ea"/>
                <a:cs typeface="+mn-cs"/>
              </a:rPr>
              <a:t>Οι δωρητές θα ανταποκριθούν</a:t>
            </a:r>
            <a:r>
              <a:rPr kumimoji="0" lang="el-GR" b="0" i="0" u="none" strike="noStrike" kern="1200" cap="none" spc="0" normalizeH="0" noProof="0" dirty="0">
                <a:ln>
                  <a:noFill/>
                </a:ln>
                <a:effectLst/>
                <a:uLnTx/>
                <a:uFillTx/>
                <a:latin typeface="Calibri" panose="020F0502020204030204"/>
                <a:ea typeface="+mn-ea"/>
                <a:cs typeface="+mn-cs"/>
              </a:rPr>
              <a:t> θερμά</a:t>
            </a:r>
            <a:r>
              <a:rPr lang="el-GR" dirty="0">
                <a:latin typeface="Calibri" panose="020F0502020204030204"/>
              </a:rPr>
              <a:t> σε ευκαιρίες όπου μπορούν να πραγματοποιήσουν δωρεές με ευελιξία</a:t>
            </a:r>
            <a:r>
              <a:rPr kumimoji="0" lang="en-GB" b="0" i="0" u="none" strike="noStrike" kern="1200" cap="none" spc="0" normalizeH="0" baseline="0" noProof="0" dirty="0">
                <a:ln>
                  <a:noFill/>
                </a:ln>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Πέντε Τάσεις στη Συγκέντρωση Χρημάτων</a:t>
            </a:r>
            <a:r>
              <a:rPr lang="en-US" dirty="0"/>
              <a:t> </a:t>
            </a:r>
            <a:r>
              <a:rPr lang="el-GR" dirty="0"/>
              <a:t>το 2022 από τις οποίες μπορείτε να επωφεληθείτε</a:t>
            </a:r>
            <a:endParaRPr lang="en-US" dirty="0"/>
          </a:p>
          <a:p>
            <a:endParaRPr lang="en-US" dirty="0"/>
          </a:p>
        </p:txBody>
      </p:sp>
      <p:graphicFrame>
        <p:nvGraphicFramePr>
          <p:cNvPr id="2" name="Diagram 1">
            <a:extLst>
              <a:ext uri="{FF2B5EF4-FFF2-40B4-BE49-F238E27FC236}">
                <a16:creationId xmlns:a16="http://schemas.microsoft.com/office/drawing/2014/main" id="{CB713E03-99C5-5173-BF1E-3DE066216E8A}"/>
              </a:ext>
            </a:extLst>
          </p:cNvPr>
          <p:cNvGraphicFramePr/>
          <p:nvPr>
            <p:extLst>
              <p:ext uri="{D42A27DB-BD31-4B8C-83A1-F6EECF244321}">
                <p14:modId xmlns:p14="http://schemas.microsoft.com/office/powerpoint/2010/main" val="2450128773"/>
              </p:ext>
            </p:extLst>
          </p:nvPr>
        </p:nvGraphicFramePr>
        <p:xfrm>
          <a:off x="1074962" y="3624942"/>
          <a:ext cx="10042072" cy="1582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691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89584CA-8895-43EE-A5F6-45427BC2947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527BCA8-5116-4C07-87DE-5A270245272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77117AC-B612-48FB-96F6-36CEF78C433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69863"/>
            <a:ext cx="10595237" cy="4132136"/>
          </a:xfrm>
        </p:spPr>
        <p:txBody>
          <a:bodyPr/>
          <a:lstStyle/>
          <a:p>
            <a:pPr marL="0" lvl="0" indent="0">
              <a:defRPr/>
            </a:pPr>
            <a:r>
              <a:rPr lang="en-GB" b="1" dirty="0">
                <a:solidFill>
                  <a:schemeClr val="accent2"/>
                </a:solidFill>
              </a:rPr>
              <a:t>2. E</a:t>
            </a:r>
            <a:r>
              <a:rPr lang="el-GR" b="1" dirty="0" err="1">
                <a:solidFill>
                  <a:schemeClr val="accent2"/>
                </a:solidFill>
              </a:rPr>
              <a:t>ξατομικευμένες</a:t>
            </a:r>
            <a:r>
              <a:rPr lang="el-GR" b="1" dirty="0">
                <a:solidFill>
                  <a:schemeClr val="accent2"/>
                </a:solidFill>
              </a:rPr>
              <a:t> εμπειρίες δωρητών</a:t>
            </a:r>
            <a:r>
              <a:rPr lang="en-US" b="1" dirty="0">
                <a:solidFill>
                  <a:schemeClr val="accent2"/>
                </a:solidFill>
              </a:rPr>
              <a:t>:</a:t>
            </a:r>
            <a:endParaRPr lang="en-GB" b="1" dirty="0">
              <a:solidFill>
                <a:schemeClr val="accent2"/>
              </a:solidFill>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l-GR" dirty="0"/>
              <a:t>Η εξατομίκευση των εμπειριών των δωρητών είναι μια σημαντική πτυχή στη διατήρηση των σχέσεων πιστότητας.   </a:t>
            </a:r>
          </a:p>
          <a:p>
            <a:pPr marL="0" lvl="0" indent="0">
              <a:buClr>
                <a:schemeClr val="accent2"/>
              </a:buClr>
              <a:defRPr/>
            </a:pPr>
            <a:endParaRPr lang="en-GB" dirty="0"/>
          </a:p>
          <a:p>
            <a:pPr marL="457200" lvl="0" indent="-457200">
              <a:buClr>
                <a:schemeClr val="accent2"/>
              </a:buClr>
              <a:buFont typeface="Arial" panose="020B0604020202020204" pitchFamily="34" charset="0"/>
              <a:buChar char="•"/>
              <a:defRPr/>
            </a:pPr>
            <a:r>
              <a:rPr lang="el-GR" dirty="0"/>
              <a:t>Οι αλληλεπιδράσεις με τους δωρητές για σκοπούς μη κερδοσκοπικού χαρακτήρα πρέπει να διαμορφώνονται σύμφωνα με το στάδιο της ζωής, τις προθέσεις και τις προτιμήσεις τους στην επικοινωνία. </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Πέντε Τάσεις στη Συγκέντρωση Χρημάτων</a:t>
            </a:r>
            <a:r>
              <a:rPr lang="en-US" dirty="0"/>
              <a:t> </a:t>
            </a:r>
            <a:r>
              <a:rPr lang="el-GR" dirty="0"/>
              <a:t>το 2022 από τις οποίες μπορείτε να επωφεληθείτε</a:t>
            </a:r>
            <a:endParaRPr lang="en-US" dirty="0"/>
          </a:p>
          <a:p>
            <a:endParaRPr lang="en-US" dirty="0"/>
          </a:p>
        </p:txBody>
      </p:sp>
    </p:spTree>
    <p:extLst>
      <p:ext uri="{BB962C8B-B14F-4D97-AF65-F5344CB8AC3E}">
        <p14:creationId xmlns:p14="http://schemas.microsoft.com/office/powerpoint/2010/main" val="194327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050323"/>
            <a:ext cx="10595237" cy="4132136"/>
          </a:xfrm>
        </p:spPr>
        <p:txBody>
          <a:bodyPr/>
          <a:lstStyle/>
          <a:p>
            <a:pPr marL="0" lvl="0" indent="0">
              <a:defRPr/>
            </a:pPr>
            <a:r>
              <a:rPr lang="en-GB" b="1" dirty="0">
                <a:solidFill>
                  <a:schemeClr val="accent2"/>
                </a:solidFill>
              </a:rPr>
              <a:t>3. E</a:t>
            </a:r>
            <a:r>
              <a:rPr lang="el-GR" b="1" dirty="0" err="1">
                <a:solidFill>
                  <a:schemeClr val="accent2"/>
                </a:solidFill>
              </a:rPr>
              <a:t>κδηλώσεις</a:t>
            </a:r>
            <a:r>
              <a:rPr lang="el-GR" b="1" dirty="0">
                <a:solidFill>
                  <a:schemeClr val="accent2"/>
                </a:solidFill>
              </a:rPr>
              <a:t> που στηρίζονται στην τεχνολογία</a:t>
            </a:r>
            <a:r>
              <a:rPr lang="en-GB" b="1" dirty="0">
                <a:solidFill>
                  <a:schemeClr val="accent2"/>
                </a:solidFill>
              </a:rPr>
              <a:t>:</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l-GR" dirty="0"/>
              <a:t>Από τις υβριδικές εκδηλώσεις το 2022 θα επωφεληθούν τόσο οι συμμετέχοντες που θα τις παρακολουθήσουν δια ζώσης όσο και εκείνοι που θα τις παρακολουθήσουν διαδικτυακά, μέσω προηγμένων τεχνολογικών εμπειριών, που έχουν διαμορφωθεί στη βάση των πολυάριθμων εικονικών εκδηλώσεων που έλαβαν χώρα κατά τη διάρκεια της πανδημίας.</a:t>
            </a:r>
            <a:endParaRPr lang="en-GB" dirty="0"/>
          </a:p>
          <a:p>
            <a:pPr marL="457200" lvl="0" indent="-457200">
              <a:buClr>
                <a:schemeClr val="accent2"/>
              </a:buClr>
              <a:buFont typeface="Arial" panose="020B0604020202020204" pitchFamily="34" charset="0"/>
              <a:buChar char="•"/>
              <a:defRPr/>
            </a:pPr>
            <a:endParaRPr lang="en-GB" dirty="0"/>
          </a:p>
          <a:p>
            <a:pPr marL="457200" lvl="0" indent="-457200">
              <a:buClr>
                <a:schemeClr val="accent2"/>
              </a:buClr>
              <a:buFont typeface="Arial" panose="020B0604020202020204" pitchFamily="34" charset="0"/>
              <a:buChar char="•"/>
              <a:defRPr/>
            </a:pPr>
            <a:r>
              <a:rPr lang="el-GR" dirty="0"/>
              <a:t>Αν πρόκειται για μη κερδοσκοπικούς οργανισμούς</a:t>
            </a:r>
            <a:r>
              <a:rPr lang="en-US" dirty="0"/>
              <a:t> </a:t>
            </a:r>
            <a:r>
              <a:rPr lang="el-GR" dirty="0"/>
              <a:t>σε εθνικό επίπεδο, η προτίμηση για υβριδικές εκδηλώσεις μπορεί να συμβάλει στην απρόσκοπτη λειτουργία τους</a:t>
            </a:r>
            <a:r>
              <a:rPr lang="en-GB" dirty="0"/>
              <a:t>. </a:t>
            </a:r>
            <a:r>
              <a:rPr lang="el-GR" dirty="0"/>
              <a:t>Για τους τοπικούς οργανισμούς, οι υβριδικές εκδηλώσεις</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Πέντε Τάσεις στη Συγκέντρωση Χρημάτων</a:t>
            </a:r>
            <a:r>
              <a:rPr lang="en-US" dirty="0"/>
              <a:t> </a:t>
            </a:r>
            <a:r>
              <a:rPr lang="el-GR" dirty="0"/>
              <a:t>το 2022 από τις οποίες μπορείτε να επωφεληθείτε</a:t>
            </a:r>
            <a:endParaRPr lang="en-US" dirty="0"/>
          </a:p>
          <a:p>
            <a:endParaRPr lang="en-US" dirty="0"/>
          </a:p>
        </p:txBody>
      </p:sp>
    </p:spTree>
    <p:extLst>
      <p:ext uri="{BB962C8B-B14F-4D97-AF65-F5344CB8AC3E}">
        <p14:creationId xmlns:p14="http://schemas.microsoft.com/office/powerpoint/2010/main" val="40786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050323"/>
            <a:ext cx="10595237" cy="4132136"/>
          </a:xfrm>
        </p:spPr>
        <p:txBody>
          <a:bodyPr/>
          <a:lstStyle/>
          <a:p>
            <a:pPr marL="0" lvl="0" indent="0">
              <a:defRPr/>
            </a:pPr>
            <a:r>
              <a:rPr lang="en-GB" b="1" dirty="0">
                <a:solidFill>
                  <a:schemeClr val="accent2"/>
                </a:solidFill>
              </a:rPr>
              <a:t>3. E</a:t>
            </a:r>
            <a:r>
              <a:rPr lang="el-GR" b="1" dirty="0" err="1">
                <a:solidFill>
                  <a:schemeClr val="accent2"/>
                </a:solidFill>
              </a:rPr>
              <a:t>κδηλώσεις</a:t>
            </a:r>
            <a:r>
              <a:rPr lang="el-GR" b="1" dirty="0">
                <a:solidFill>
                  <a:schemeClr val="accent2"/>
                </a:solidFill>
              </a:rPr>
              <a:t> που στηρίζονται στην τεχνολογία</a:t>
            </a:r>
            <a:r>
              <a:rPr lang="en-GB" b="1" dirty="0">
                <a:solidFill>
                  <a:schemeClr val="accent2"/>
                </a:solidFill>
              </a:rPr>
              <a:t>:</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l-GR" dirty="0"/>
              <a:t>μπορούν να ανοίξουν νέες ευκαιρίες για την ενίσχυση των σχέσεων με τους δωρητές. Οι εκδηλώσεις που στηρίζονται στην τεχνολογία θα συνεχίσουν να ανθίζουν πέρα από τα φυσικά όρια των πόλεων στις οποίες διοργανώνονται. </a:t>
            </a:r>
            <a:endParaRPr lang="en-GB" dirty="0"/>
          </a:p>
          <a:p>
            <a:pPr marL="0" lvl="0" indent="0">
              <a:defRPr/>
            </a:pPr>
            <a:endParaRPr lang="en-GB" dirty="0"/>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Πέντε Τάσεις στη Συγκέντρωση Χρημάτων</a:t>
            </a:r>
            <a:r>
              <a:rPr lang="en-US" dirty="0"/>
              <a:t> </a:t>
            </a:r>
            <a:r>
              <a:rPr lang="el-GR" dirty="0"/>
              <a:t>το 2022 από τις οποίες μπορείτε να επωφεληθείτε</a:t>
            </a:r>
            <a:endParaRPr lang="en-US" dirty="0"/>
          </a:p>
          <a:p>
            <a:endParaRPr lang="en-US" dirty="0"/>
          </a:p>
        </p:txBody>
      </p:sp>
    </p:spTree>
    <p:extLst>
      <p:ext uri="{BB962C8B-B14F-4D97-AF65-F5344CB8AC3E}">
        <p14:creationId xmlns:p14="http://schemas.microsoft.com/office/powerpoint/2010/main" val="10659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340951"/>
            <a:ext cx="10595237" cy="3995028"/>
          </a:xfrm>
        </p:spPr>
        <p:txBody>
          <a:bodyPr/>
          <a:lstStyle/>
          <a:p>
            <a:pPr marL="342900" indent="-342900">
              <a:buBlip>
                <a:blip r:embed="rId2"/>
              </a:buBlip>
            </a:pPr>
            <a:r>
              <a:rPr lang="el-GR" b="1" dirty="0">
                <a:solidFill>
                  <a:schemeClr val="accent2"/>
                </a:solidFill>
              </a:rPr>
              <a:t>Διδακτικοί Στόχοι</a:t>
            </a:r>
            <a:r>
              <a:rPr lang="en-GB" b="1" dirty="0">
                <a:solidFill>
                  <a:schemeClr val="accent2"/>
                </a:solidFill>
              </a:rPr>
              <a:t> (</a:t>
            </a:r>
            <a:r>
              <a:rPr lang="el-GR" b="1" dirty="0">
                <a:solidFill>
                  <a:schemeClr val="accent2"/>
                </a:solidFill>
              </a:rPr>
              <a:t>συνέχεια</a:t>
            </a:r>
            <a:r>
              <a:rPr lang="en-GB" b="1" dirty="0">
                <a:solidFill>
                  <a:schemeClr val="accent2"/>
                </a:solidFill>
              </a:rPr>
              <a:t>)​:</a:t>
            </a:r>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Οι μαθητευόμενοι θα διδαχθούν για τα πρώτα βήματα στη σύνταξη Αίτησης για Οικονομική Υποστήριξη. </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l-GR" dirty="0"/>
              <a:t>Οι μαθητευόμενοι θα διδαχθούν στην προσέγγιση μικτών πηγών χρηματοδότησης. </a:t>
            </a:r>
            <a:r>
              <a:rPr lang="en-GB" dirty="0"/>
              <a:t>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l-GR" dirty="0"/>
              <a:t>Οι μαθητευόμενοι θα διδαχθούν για τις βασικές έννοιες των επιχειρηματικών κεφαλαίων, των επενδυτικών αγγέλων και πώς αυτά μπορούν να προσφέρουν οφέλη στις ΜΚΟ. </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a:t>
            </a:r>
            <a:r>
              <a:rPr lang="en-US" dirty="0"/>
              <a:t> &amp; </a:t>
            </a:r>
            <a:r>
              <a:rPr lang="el-GR" dirty="0"/>
              <a:t>Μαθησιακοί Στόχοι</a:t>
            </a:r>
            <a:endParaRPr lang="en-US" dirty="0"/>
          </a:p>
        </p:txBody>
      </p:sp>
    </p:spTree>
    <p:extLst>
      <p:ext uri="{BB962C8B-B14F-4D97-AF65-F5344CB8AC3E}">
        <p14:creationId xmlns:p14="http://schemas.microsoft.com/office/powerpoint/2010/main" val="423537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32808"/>
            <a:ext cx="10898320" cy="4132136"/>
          </a:xfrm>
        </p:spPr>
        <p:txBody>
          <a:bodyPr/>
          <a:lstStyle/>
          <a:p>
            <a:pPr marL="0" lvl="0" indent="0">
              <a:defRPr/>
            </a:pPr>
            <a:r>
              <a:rPr lang="en-GB" b="1" dirty="0">
                <a:solidFill>
                  <a:schemeClr val="accent2"/>
                </a:solidFill>
              </a:rPr>
              <a:t>4. </a:t>
            </a:r>
            <a:r>
              <a:rPr lang="el-GR" b="1" dirty="0">
                <a:solidFill>
                  <a:schemeClr val="accent2"/>
                </a:solidFill>
              </a:rPr>
              <a:t>Επαναλαμβανόμενες δωρεές προηγμένου τεχνολογικού χαρακτήρα</a:t>
            </a:r>
            <a:r>
              <a:rPr lang="en-GB" b="1" dirty="0">
                <a:solidFill>
                  <a:schemeClr val="accent2"/>
                </a:solidFill>
              </a:rPr>
              <a:t>:</a:t>
            </a: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l-GR" dirty="0"/>
              <a:t>Οι επαναλαμβανόμενες δωρεές είναι ήδη ένα χρήσιμο εργαλείο για τους μη κερδοσκοπικούς οργανισμούς, οι οποίες αναλογούν με το </a:t>
            </a:r>
            <a:r>
              <a:rPr lang="en-GB" dirty="0"/>
              <a:t>26% </a:t>
            </a:r>
            <a:r>
              <a:rPr lang="el-GR" dirty="0"/>
              <a:t>των συνολικών τους εσόδων μέσω του διαδικτύου, συγκεντρώνοντας ποσό μεγαλύτερο από τα </a:t>
            </a:r>
            <a:r>
              <a:rPr lang="en-GB" dirty="0"/>
              <a:t>$50 </a:t>
            </a:r>
            <a:r>
              <a:rPr lang="el-GR" dirty="0"/>
              <a:t>εκατομμύρια στο </a:t>
            </a:r>
            <a:r>
              <a:rPr lang="en-GB" dirty="0"/>
              <a:t>Classy, </a:t>
            </a:r>
            <a:r>
              <a:rPr lang="el-GR" dirty="0"/>
              <a:t>όπως αναφέρεται στο</a:t>
            </a:r>
            <a:r>
              <a:rPr lang="en-GB" dirty="0"/>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The State of Modern Philanthropy</a:t>
            </a:r>
            <a:r>
              <a:rPr lang="en-GB" dirty="0"/>
              <a:t>. </a:t>
            </a:r>
          </a:p>
          <a:p>
            <a:pPr marL="457200" lvl="0" indent="-457200">
              <a:buClr>
                <a:schemeClr val="accent2"/>
              </a:buClr>
              <a:buFont typeface="Arial" panose="020B0604020202020204" pitchFamily="34" charset="0"/>
              <a:buChar char="•"/>
              <a:defRPr/>
            </a:pPr>
            <a:endParaRPr lang="en-GB" dirty="0"/>
          </a:p>
          <a:p>
            <a:pPr marL="457200" lvl="0" indent="-457200">
              <a:buClr>
                <a:schemeClr val="accent2"/>
              </a:buClr>
              <a:buFont typeface="Arial" panose="020B0604020202020204" pitchFamily="34" charset="0"/>
              <a:buChar char="•"/>
              <a:defRPr/>
            </a:pPr>
            <a:r>
              <a:rPr lang="el-GR" dirty="0"/>
              <a:t>Υπάρχουν ακόμα δωρεές που έγιναν από μη κερδοσκοπικούς οργανισμούς εκτός διαδικτύου και που αναλογούν στο ποσό πέραν των </a:t>
            </a:r>
            <a:r>
              <a:rPr lang="en-GB" dirty="0"/>
              <a:t>$400 </a:t>
            </a:r>
            <a:r>
              <a:rPr lang="el-GR" dirty="0"/>
              <a:t>δισεκατομμυρίων</a:t>
            </a:r>
            <a:r>
              <a:rPr lang="en-GB" dirty="0"/>
              <a:t>,</a:t>
            </a:r>
            <a:r>
              <a:rPr lang="el-GR" dirty="0"/>
              <a:t> </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Πέντε Τάσεις στη Συγκέντρωση Χρημάτων</a:t>
            </a:r>
            <a:r>
              <a:rPr lang="en-US" dirty="0"/>
              <a:t> </a:t>
            </a:r>
            <a:r>
              <a:rPr lang="el-GR" dirty="0"/>
              <a:t>το 2022 από τις οποίες μπορείτε να επωφεληθείτε</a:t>
            </a:r>
            <a:endParaRPr lang="en-US" dirty="0"/>
          </a:p>
          <a:p>
            <a:endParaRPr lang="en-US" dirty="0"/>
          </a:p>
        </p:txBody>
      </p:sp>
    </p:spTree>
    <p:extLst>
      <p:ext uri="{BB962C8B-B14F-4D97-AF65-F5344CB8AC3E}">
        <p14:creationId xmlns:p14="http://schemas.microsoft.com/office/powerpoint/2010/main" val="106678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32808"/>
            <a:ext cx="10898320" cy="4132136"/>
          </a:xfrm>
        </p:spPr>
        <p:txBody>
          <a:bodyPr/>
          <a:lstStyle/>
          <a:p>
            <a:pPr marL="0" lvl="0" indent="0">
              <a:defRPr/>
            </a:pPr>
            <a:r>
              <a:rPr lang="en-GB" b="1" dirty="0">
                <a:solidFill>
                  <a:schemeClr val="accent2"/>
                </a:solidFill>
              </a:rPr>
              <a:t>4. </a:t>
            </a:r>
            <a:r>
              <a:rPr lang="el-GR" b="1" dirty="0">
                <a:solidFill>
                  <a:schemeClr val="accent2"/>
                </a:solidFill>
              </a:rPr>
              <a:t>Επαναλαμβανόμενες δωρεές προηγμένης τεχνολογίας</a:t>
            </a:r>
            <a:r>
              <a:rPr lang="en-GB" b="1" dirty="0">
                <a:solidFill>
                  <a:schemeClr val="accent2"/>
                </a:solidFill>
              </a:rPr>
              <a:t>:</a:t>
            </a:r>
          </a:p>
          <a:p>
            <a:pPr marL="342900" lvl="0" indent="-342900">
              <a:buFont typeface="Arial" panose="020B0604020202020204" pitchFamily="34" charset="0"/>
              <a:buChar char="•"/>
              <a:defRPr/>
            </a:pPr>
            <a:r>
              <a:rPr lang="el-GR" dirty="0"/>
              <a:t>πολλές από τις οποίες θα μπορούσαν να πραγματοποιηθούν διαδικτυακά μέσω επαναλαμβανόμενων δωρεών προηγμένου τεχνολογικού χαρακτήρα για την εξοικονόμηση τόσο χρόνου όσο και πόρων.</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Πέντε Τάσεις στη Συγκέντρωση Χρημάτων</a:t>
            </a:r>
            <a:r>
              <a:rPr lang="en-US" dirty="0"/>
              <a:t> </a:t>
            </a:r>
            <a:r>
              <a:rPr lang="el-GR" dirty="0"/>
              <a:t>το 2022 από τις οποίες μπορείτε να επωφεληθείτε</a:t>
            </a:r>
            <a:endParaRPr lang="en-US" dirty="0"/>
          </a:p>
          <a:p>
            <a:endParaRPr lang="en-US" dirty="0"/>
          </a:p>
        </p:txBody>
      </p:sp>
    </p:spTree>
    <p:extLst>
      <p:ext uri="{BB962C8B-B14F-4D97-AF65-F5344CB8AC3E}">
        <p14:creationId xmlns:p14="http://schemas.microsoft.com/office/powerpoint/2010/main" val="179698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201932"/>
            <a:ext cx="10595237" cy="4132136"/>
          </a:xfrm>
        </p:spPr>
        <p:txBody>
          <a:bodyPr/>
          <a:lstStyle/>
          <a:p>
            <a:pPr marL="0" lvl="0" indent="0">
              <a:defRPr/>
            </a:pPr>
            <a:r>
              <a:rPr lang="en-GB" b="1" dirty="0">
                <a:solidFill>
                  <a:schemeClr val="accent2"/>
                </a:solidFill>
              </a:rPr>
              <a:t>4. </a:t>
            </a:r>
            <a:r>
              <a:rPr lang="el-GR" b="1" dirty="0">
                <a:solidFill>
                  <a:schemeClr val="accent2"/>
                </a:solidFill>
              </a:rPr>
              <a:t>Επαναλαμβανόμενες δωρεές προηγμένης τεχνολογίας </a:t>
            </a:r>
            <a:r>
              <a:rPr lang="en-GB" b="1" dirty="0">
                <a:solidFill>
                  <a:schemeClr val="accent2"/>
                </a:solidFill>
              </a:rPr>
              <a:t>(</a:t>
            </a:r>
            <a:r>
              <a:rPr lang="el-GR" b="1" dirty="0">
                <a:solidFill>
                  <a:schemeClr val="accent2"/>
                </a:solidFill>
              </a:rPr>
              <a:t>συνέχεια</a:t>
            </a:r>
            <a:r>
              <a:rPr lang="en-GB" b="1" dirty="0">
                <a:solidFill>
                  <a:schemeClr val="accent2"/>
                </a:solidFill>
              </a:rPr>
              <a:t>):</a:t>
            </a: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l-GR" dirty="0"/>
              <a:t>Η τεχνολογία είναι απλή, και ο αντίκτυπος που μπορούν να έχουν ορισμένες δωρεές επαναλαμβανόμενου χαρακτήρα που πραγματοποιήθηκαν, επιτηρήθηκαν και επιμελήθηκαν διαδικτυακά μπορούν να εξασφαλίσουν ένα σταθερό εισόδημα σε βάθος χρόνου, χωρίς να χρειάζονται επιπρόσθετοι πόροι. </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Πέντε Τάσεις στη Συγκέντρωση Χρημάτων</a:t>
            </a:r>
            <a:r>
              <a:rPr lang="en-US" dirty="0"/>
              <a:t> </a:t>
            </a:r>
            <a:r>
              <a:rPr lang="el-GR" dirty="0"/>
              <a:t>το 2022 από τις οποίες μπορείτε να επωφεληθείτε</a:t>
            </a:r>
            <a:endParaRPr lang="en-US" dirty="0"/>
          </a:p>
          <a:p>
            <a:endParaRPr lang="en-US" dirty="0"/>
          </a:p>
        </p:txBody>
      </p:sp>
    </p:spTree>
    <p:extLst>
      <p:ext uri="{BB962C8B-B14F-4D97-AF65-F5344CB8AC3E}">
        <p14:creationId xmlns:p14="http://schemas.microsoft.com/office/powerpoint/2010/main" val="253902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40589"/>
            <a:ext cx="10595237" cy="4132136"/>
          </a:xfrm>
        </p:spPr>
        <p:txBody>
          <a:bodyPr/>
          <a:lstStyle/>
          <a:p>
            <a:pPr marL="0" lvl="0" indent="0">
              <a:defRPr/>
            </a:pPr>
            <a:r>
              <a:rPr lang="en-GB" b="1" dirty="0">
                <a:solidFill>
                  <a:schemeClr val="accent2"/>
                </a:solidFill>
              </a:rPr>
              <a:t>5. </a:t>
            </a:r>
            <a:r>
              <a:rPr lang="el-GR" b="1" dirty="0">
                <a:solidFill>
                  <a:schemeClr val="accent2"/>
                </a:solidFill>
              </a:rPr>
              <a:t>Δωρεές μέσω του στενού κύκλου των εργαζομένων</a:t>
            </a:r>
            <a:r>
              <a:rPr lang="en-GB" b="1" dirty="0">
                <a:solidFill>
                  <a:schemeClr val="accent2"/>
                </a:solidFill>
              </a:rPr>
              <a:t>:</a:t>
            </a: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l-GR" dirty="0"/>
              <a:t>Τα προγράμματα δέσμευσης των εργαζομένων και η αυξανόμενη επιθυμία για τη δημιουργία αντίκτυπου, οδηγούν τους ανθρώπους στην αναζήτηση μεγαλύτερου νοήματος στην καθημερινότητά τους.    </a:t>
            </a:r>
            <a:endParaRPr lang="en-GB" dirty="0"/>
          </a:p>
          <a:p>
            <a:pPr marL="457200" lvl="0" indent="-457200">
              <a:buClr>
                <a:schemeClr val="accent2"/>
              </a:buClr>
              <a:buFont typeface="Arial" panose="020B0604020202020204" pitchFamily="34" charset="0"/>
              <a:buChar char="•"/>
              <a:defRPr/>
            </a:pPr>
            <a:r>
              <a:rPr lang="el-GR" dirty="0"/>
              <a:t>Οι μη κερδοσκοπικοί οργανισμοί μπορούν να εμπεδώσουν καλύτερα την αποστολή τους στο πλαίσιο του εργασιακού χώρου, καθώς γνωρίζουν ότι οι δωρητές είναι πιο πιθανό να μάθουν για τους κοινωφελείς τους σκοπούς εντός του στενού τους κύκλου και από στόμα σε στόμα.  </a:t>
            </a:r>
            <a:endParaRPr lang="en-GB" dirty="0"/>
          </a:p>
          <a:p>
            <a:pPr marL="0" lvl="0" indent="0">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Πέντε Τάσεις στη Συγκέντρωση Χρημάτων</a:t>
            </a:r>
            <a:r>
              <a:rPr lang="en-US" dirty="0"/>
              <a:t> </a:t>
            </a:r>
            <a:r>
              <a:rPr lang="el-GR" dirty="0"/>
              <a:t>το 2022 από τις οποίες μπορείτε να επωφεληθείτε</a:t>
            </a:r>
            <a:endParaRPr lang="en-US" dirty="0"/>
          </a:p>
          <a:p>
            <a:endParaRPr lang="en-US" dirty="0"/>
          </a:p>
        </p:txBody>
      </p:sp>
    </p:spTree>
    <p:extLst>
      <p:ext uri="{BB962C8B-B14F-4D97-AF65-F5344CB8AC3E}">
        <p14:creationId xmlns:p14="http://schemas.microsoft.com/office/powerpoint/2010/main" val="319357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normAutofit/>
          </a:bodyPr>
          <a:lstStyle/>
          <a:p>
            <a:r>
              <a:rPr lang="el-GR" dirty="0"/>
              <a:t>«Κάνεις ό,τι μπορείς για όσο μπορείς, και όταν τελικά δεν μπορείς, κάνεις το επόμενο καλύτερο πράγμα. Υποστηρίζεις αλλά δεν τα παρατάς.»</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Chuck Yeager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hiking on top of a mountain">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rotWithShape="1">
          <a:blip r:embed="rId2">
            <a:grayscl/>
          </a:blip>
          <a:srcRect l="26095" r="5379"/>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394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l-GR" b="1" dirty="0">
                <a:solidFill>
                  <a:schemeClr val="accent2"/>
                </a:solidFill>
                <a:latin typeface="Calibri" panose="020F0502020204030204"/>
              </a:rPr>
              <a:t>Γιατί είναι σημαντική η συγκέντρωση χρημάτων για τους μη κερδοσκοπικούς οργανισμούς</a:t>
            </a:r>
            <a:r>
              <a:rPr lang="en-US" b="1" dirty="0">
                <a:solidFill>
                  <a:schemeClr val="accent2"/>
                </a:solidFill>
                <a:latin typeface="Calibri" panose="020F0502020204030204"/>
              </a:rPr>
              <a:t>;</a:t>
            </a:r>
            <a:endParaRPr lang="el-GR" b="1" dirty="0">
              <a:solidFill>
                <a:schemeClr val="accent2"/>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lvl="0" indent="-342900">
              <a:buClr>
                <a:schemeClr val="accent2"/>
              </a:buClr>
              <a:buFont typeface="Arial" panose="020B0604020202020204" pitchFamily="34" charset="0"/>
              <a:buChar char="•"/>
              <a:defRPr/>
            </a:pPr>
            <a:r>
              <a:rPr kumimoji="0" lang="en-GB" b="0" i="0" u="none" strike="noStrike" kern="1200" cap="none" spc="0" normalizeH="0" baseline="0" noProof="0" dirty="0">
                <a:ln>
                  <a:noFill/>
                </a:ln>
                <a:effectLst/>
                <a:uLnTx/>
                <a:uFillTx/>
                <a:latin typeface="Calibri" panose="020F0502020204030204"/>
                <a:ea typeface="+mn-ea"/>
                <a:cs typeface="+mn-cs"/>
              </a:rPr>
              <a:t>H </a:t>
            </a:r>
            <a:r>
              <a:rPr lang="el-GR" noProof="0" dirty="0">
                <a:latin typeface="Calibri" panose="020F0502020204030204"/>
              </a:rPr>
              <a:t>ψηφιακή συγκέντρωση χρημάτων επιτρέπει στους μη κερδοσκοπικούς οργανισμούς να επεκτείνουν τις δραστηριότητές τους πέρα από γεωγραφικούς περιορισμούς, να οικοδομήσουν σχέσεις με νέους υποστηρικτές για το έργο τους, να ευαισθητοποιήσουν την κοινή γνώμη σε σημαντικά κοινωνικά ζητήματα και να συγκεντρώσουν χρήματα για εκστρατείες.  </a:t>
            </a: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Ψηφιακή Συγκέντρωση Χρημάτων</a:t>
            </a:r>
            <a:r>
              <a:rPr lang="en-GB" dirty="0"/>
              <a:t>: </a:t>
            </a:r>
            <a:r>
              <a:rPr lang="el-GR" dirty="0"/>
              <a:t>Εντατικά Μαθήματα</a:t>
            </a:r>
            <a:endParaRPr lang="en-US" dirty="0"/>
          </a:p>
        </p:txBody>
      </p:sp>
    </p:spTree>
    <p:extLst>
      <p:ext uri="{BB962C8B-B14F-4D97-AF65-F5344CB8AC3E}">
        <p14:creationId xmlns:p14="http://schemas.microsoft.com/office/powerpoint/2010/main" val="188475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l-GR" b="1" dirty="0">
                <a:solidFill>
                  <a:schemeClr val="accent2"/>
                </a:solidFill>
              </a:rPr>
              <a:t>Γιατί είναι σημαντική η συγκέντρωση χρημάτων για τους μη κερδοσκοπικούς οργανισμούς</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rPr>
              <a:t>συνέχεια</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r>
              <a:rPr kumimoji="0" lang="en-US" b="1" i="0" u="none" strike="noStrike" kern="1200" cap="none" spc="0" normalizeH="0" baseline="0" noProof="0" dirty="0">
                <a:ln>
                  <a:noFill/>
                </a:ln>
                <a:solidFill>
                  <a:schemeClr val="accent2"/>
                </a:solidFill>
                <a:effectLst/>
                <a:uLnTx/>
                <a:uFillTx/>
                <a:latin typeface="Calibri" panose="020F0502020204030204"/>
                <a:ea typeface="+mn-ea"/>
                <a:cs typeface="+mn-cs"/>
              </a:rPr>
              <a:t>;</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noProof="0" dirty="0">
                <a:latin typeface="Calibri" panose="020F0502020204030204"/>
              </a:rPr>
              <a:t>A</a:t>
            </a:r>
            <a:r>
              <a:rPr lang="el-GR" noProof="0" dirty="0" err="1">
                <a:latin typeface="Calibri" panose="020F0502020204030204"/>
              </a:rPr>
              <a:t>πό</a:t>
            </a:r>
            <a:r>
              <a:rPr lang="el-GR" noProof="0" dirty="0">
                <a:latin typeface="Calibri" panose="020F0502020204030204"/>
              </a:rPr>
              <a:t> την προοπτική των δωρητών, η ψηφιακή συγκέντρωση </a:t>
            </a:r>
            <a:r>
              <a:rPr lang="el-GR" noProof="0" dirty="0" err="1">
                <a:latin typeface="Calibri" panose="020F0502020204030204"/>
              </a:rPr>
              <a:t>χρημάτω</a:t>
            </a:r>
            <a:r>
              <a:rPr lang="el-GR" dirty="0">
                <a:latin typeface="Calibri" panose="020F0502020204030204"/>
              </a:rPr>
              <a:t>ν μέσω της ψηφιακής τεχνολογίας </a:t>
            </a:r>
            <a:r>
              <a:rPr lang="el-GR" noProof="0" dirty="0">
                <a:latin typeface="Calibri" panose="020F0502020204030204"/>
              </a:rPr>
              <a:t>παρέχει πιο βολικούς τρόπους συμμετοχής σε φιλανθρωπικούς σκοπούς. Πόρρω απέχουμε από την εποχή που ένα άτομο μπορούσε να κάνει δωρεά μόνο με μετρητά ή επιταγή! </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dirty="0">
              <a:solidFill>
                <a:prstClr val="black"/>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l-GR" b="1" dirty="0">
                <a:solidFill>
                  <a:prstClr val="black"/>
                </a:solidFill>
                <a:latin typeface="Calibri" panose="020F0502020204030204"/>
              </a:rPr>
              <a:t>Μελέτη</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https://cornershopcreative.com/blog/digital-fundraising/#crashcourse</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Ψηφιακή Συγκέντρωση Χρημάτων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39020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l-GR" b="1" dirty="0">
                <a:solidFill>
                  <a:schemeClr val="accent2"/>
                </a:solidFill>
                <a:latin typeface="Calibri" panose="020F0502020204030204"/>
              </a:rPr>
              <a:t>Παρακολούθηση των τ</a:t>
            </a:r>
            <a:r>
              <a:rPr lang="el-GR" b="1" noProof="0" dirty="0" err="1">
                <a:solidFill>
                  <a:schemeClr val="accent2"/>
                </a:solidFill>
                <a:latin typeface="Calibri" panose="020F0502020204030204"/>
              </a:rPr>
              <a:t>άσεων</a:t>
            </a:r>
            <a:r>
              <a:rPr lang="el-GR" b="1" noProof="0" dirty="0">
                <a:solidFill>
                  <a:schemeClr val="accent2"/>
                </a:solidFill>
                <a:latin typeface="Calibri" panose="020F0502020204030204"/>
              </a:rPr>
              <a:t> στη Συγκέντρωση Χρημάτων</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l-GR" u="sng" noProof="0" dirty="0">
                <a:latin typeface="Calibri" panose="020F0502020204030204"/>
              </a:rPr>
              <a:t>Διαφήμιση μέσω των μέσων κοινωνικής δικτύωσης</a:t>
            </a:r>
            <a:r>
              <a:rPr kumimoji="0" lang="en-GB" b="0" i="0" u="sng" strike="noStrike" kern="1200" cap="none" spc="0" normalizeH="0" baseline="0" noProof="0" dirty="0">
                <a:ln>
                  <a:noFill/>
                </a:ln>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Ψηφιακή Συγκέντρωση Χρημάτων</a:t>
            </a:r>
            <a:r>
              <a:rPr lang="en-GB" dirty="0"/>
              <a:t>: </a:t>
            </a:r>
            <a:r>
              <a:rPr lang="el-GR" dirty="0"/>
              <a:t>Εντατικά Μαθήματα</a:t>
            </a:r>
            <a:endParaRPr lang="en-US" dirty="0"/>
          </a:p>
          <a:p>
            <a:endParaRPr lang="en-US" dirty="0"/>
          </a:p>
        </p:txBody>
      </p:sp>
      <p:graphicFrame>
        <p:nvGraphicFramePr>
          <p:cNvPr id="2" name="Diagram 1">
            <a:extLst>
              <a:ext uri="{FF2B5EF4-FFF2-40B4-BE49-F238E27FC236}">
                <a16:creationId xmlns:a16="http://schemas.microsoft.com/office/drawing/2014/main" id="{9F6868F5-7C2F-5388-B8CF-249F1F3F420D}"/>
              </a:ext>
            </a:extLst>
          </p:cNvPr>
          <p:cNvGraphicFramePr/>
          <p:nvPr>
            <p:extLst>
              <p:ext uri="{D42A27DB-BD31-4B8C-83A1-F6EECF244321}">
                <p14:modId xmlns:p14="http://schemas.microsoft.com/office/powerpoint/2010/main" val="665039989"/>
              </p:ext>
            </p:extLst>
          </p:nvPr>
        </p:nvGraphicFramePr>
        <p:xfrm>
          <a:off x="2032000" y="3510643"/>
          <a:ext cx="8128000" cy="20725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862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A4246C51-F2BD-47EC-A689-144DE7A886D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8D62BDB7-4584-4537-93A0-BCFA98136EE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E3C96E50-BE4C-41C4-AC18-E4E44561ED5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A2E7BB03-D843-435E-BC9F-1A938B629C2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72371"/>
            <a:ext cx="10595237" cy="4132136"/>
          </a:xfrm>
        </p:spPr>
        <p:txBody>
          <a:bodyPr/>
          <a:lstStyle/>
          <a:p>
            <a:pPr marL="342900" lvl="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l-GR" b="1" dirty="0">
                <a:solidFill>
                  <a:schemeClr val="accent2"/>
                </a:solidFill>
              </a:rPr>
              <a:t> Παρακολούθηση των τάσεων στη Συγκέντρωση Κεφαλαίων</a:t>
            </a:r>
          </a:p>
          <a:p>
            <a:pPr marL="0" lvl="0" indent="0">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sng" strike="noStrike" kern="1200" cap="none" spc="0" normalizeH="0" baseline="0" noProof="0" dirty="0">
                <a:ln>
                  <a:noFill/>
                </a:ln>
                <a:effectLst/>
                <a:uLnTx/>
                <a:uFillTx/>
                <a:latin typeface="Calibri" panose="020F0502020204030204"/>
                <a:ea typeface="+mn-ea"/>
                <a:cs typeface="+mn-cs"/>
              </a:rPr>
              <a:t>Google Grants</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noProof="0" dirty="0">
                <a:latin typeface="Calibri" panose="020F0502020204030204"/>
              </a:rPr>
              <a:t>Όταν αναζητάτε κάτι στην </a:t>
            </a:r>
            <a:r>
              <a:rPr kumimoji="0" lang="en-GB" b="0" i="0" u="none" strike="noStrike" kern="1200" cap="none" spc="0" normalizeH="0" baseline="0" noProof="0" dirty="0">
                <a:ln>
                  <a:noFill/>
                </a:ln>
                <a:effectLst/>
                <a:uLnTx/>
                <a:uFillTx/>
                <a:latin typeface="Calibri" panose="020F0502020204030204"/>
                <a:ea typeface="+mn-ea"/>
                <a:cs typeface="+mn-cs"/>
              </a:rPr>
              <a:t>Google, </a:t>
            </a:r>
            <a:r>
              <a:rPr kumimoji="0" lang="el-GR" b="0" i="0" u="none" strike="noStrike" kern="1200" cap="none" spc="0" normalizeH="0" baseline="0" noProof="0" dirty="0">
                <a:ln>
                  <a:noFill/>
                </a:ln>
                <a:effectLst/>
                <a:uLnTx/>
                <a:uFillTx/>
                <a:latin typeface="Calibri" panose="020F0502020204030204"/>
                <a:ea typeface="+mn-ea"/>
                <a:cs typeface="+mn-cs"/>
              </a:rPr>
              <a:t>τα πρώτα</a:t>
            </a:r>
            <a:r>
              <a:rPr kumimoji="0" lang="el-GR" b="0" i="0" u="none" strike="noStrike" kern="1200" cap="none" spc="0" normalizeH="0" noProof="0" dirty="0">
                <a:ln>
                  <a:noFill/>
                </a:ln>
                <a:effectLst/>
                <a:uLnTx/>
                <a:uFillTx/>
                <a:latin typeface="Calibri" panose="020F0502020204030204"/>
                <a:ea typeface="+mn-ea"/>
                <a:cs typeface="+mn-cs"/>
              </a:rPr>
              <a:t> αποτελέσματα που βλέπετε είναι ουσιαστικά πληρωμένες διαφημίσεις.  </a:t>
            </a: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el-GR" b="0" i="0" u="none" strike="noStrike" kern="1200" cap="none" spc="0" normalizeH="0" baseline="0" noProof="0" dirty="0">
                <a:ln>
                  <a:noFill/>
                </a:ln>
                <a:effectLst/>
                <a:uLnTx/>
                <a:uFillTx/>
                <a:latin typeface="Calibri" panose="020F0502020204030204"/>
                <a:ea typeface="+mn-ea"/>
                <a:cs typeface="+mn-cs"/>
              </a:rPr>
              <a:t>Και ενώ η </a:t>
            </a:r>
            <a:r>
              <a:rPr kumimoji="0" lang="en-GB" b="0" i="0" u="none" strike="noStrike" kern="1200" cap="none" spc="0" normalizeH="0" baseline="0" noProof="0" dirty="0">
                <a:ln>
                  <a:noFill/>
                </a:ln>
                <a:effectLst/>
                <a:uLnTx/>
                <a:uFillTx/>
                <a:latin typeface="Calibri" panose="020F0502020204030204"/>
                <a:ea typeface="+mn-ea"/>
                <a:cs typeface="+mn-cs"/>
              </a:rPr>
              <a:t>Google </a:t>
            </a:r>
            <a:r>
              <a:rPr kumimoji="0" lang="el-GR" b="0" i="0" u="none" strike="noStrike" kern="1200" cap="none" spc="0" normalizeH="0" noProof="0" dirty="0">
                <a:ln>
                  <a:noFill/>
                </a:ln>
                <a:effectLst/>
                <a:uLnTx/>
                <a:uFillTx/>
                <a:latin typeface="Calibri" panose="020F0502020204030204"/>
                <a:ea typeface="+mn-ea"/>
                <a:cs typeface="+mn-cs"/>
              </a:rPr>
              <a:t>πουλάει τυπικά εκείνο το χώρο για διαφημίσεις, ουσιαστικά διαθέτει αυτά χρήματα από τις σελίδες αποτελεσμάτων μηχανής αναζήτησης ή </a:t>
            </a:r>
            <a:r>
              <a:rPr kumimoji="0" lang="en-GB" b="0" i="0" u="none" strike="noStrike" kern="1200" cap="none" spc="0" normalizeH="0" baseline="0" noProof="0" dirty="0">
                <a:ln>
                  <a:noFill/>
                </a:ln>
                <a:effectLst/>
                <a:uLnTx/>
                <a:uFillTx/>
                <a:latin typeface="Calibri" panose="020F0502020204030204"/>
                <a:ea typeface="+mn-ea"/>
                <a:cs typeface="+mn-cs"/>
              </a:rPr>
              <a:t>SERP (Search Engine Results Page)</a:t>
            </a:r>
            <a:r>
              <a:rPr lang="el-GR" dirty="0">
                <a:latin typeface="Calibri" panose="020F0502020204030204"/>
              </a:rPr>
              <a:t> σε μη κερδοσκοπικούς οργανισμούς, μέσω του φιλανθρωπικού προγράμματος που ονομάζεται </a:t>
            </a:r>
            <a:r>
              <a:rPr kumimoji="0" lang="en-GB" b="0" i="0" u="none" strike="noStrike" kern="1200" cap="none" spc="0" normalizeH="0" baseline="0" noProof="0" dirty="0">
                <a:ln>
                  <a:noFill/>
                </a:ln>
                <a:effectLst/>
                <a:uLnTx/>
                <a:uFillTx/>
                <a:latin typeface="Calibri" panose="020F0502020204030204"/>
                <a:ea typeface="+mn-ea"/>
                <a:cs typeface="+mn-cs"/>
              </a:rPr>
              <a:t>Google Grants.</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916803" cy="803654"/>
          </a:xfrm>
        </p:spPr>
        <p:txBody>
          <a:bodyPr/>
          <a:lstStyle/>
          <a:p>
            <a:r>
              <a:rPr lang="el-GR" dirty="0"/>
              <a:t>Ψηφιακή Συγκέντρωση Κεφαλαίων</a:t>
            </a:r>
            <a:r>
              <a:rPr lang="en-GB" dirty="0"/>
              <a:t>: </a:t>
            </a:r>
            <a:r>
              <a:rPr lang="el-GR" dirty="0"/>
              <a:t>Εντατικά Μαθήματα</a:t>
            </a:r>
            <a:endParaRPr lang="en-US" dirty="0"/>
          </a:p>
        </p:txBody>
      </p:sp>
    </p:spTree>
    <p:extLst>
      <p:ext uri="{BB962C8B-B14F-4D97-AF65-F5344CB8AC3E}">
        <p14:creationId xmlns:p14="http://schemas.microsoft.com/office/powerpoint/2010/main" val="326925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l-GR" b="1" dirty="0">
                <a:solidFill>
                  <a:schemeClr val="accent2"/>
                </a:solidFill>
              </a:rPr>
              <a:t> Παρακολούθηση των τάσεων στη Συγκέντρωση Χρημάτων</a:t>
            </a:r>
          </a:p>
          <a:p>
            <a:pPr marL="0" lvl="0" indent="0">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b="0" i="0" u="sng" strike="noStrike" kern="1200" cap="none" spc="0" normalizeH="0" baseline="0" noProof="0" dirty="0" err="1">
                <a:ln>
                  <a:noFill/>
                </a:ln>
                <a:effectLst/>
                <a:uLnTx/>
                <a:uFillTx/>
                <a:latin typeface="Calibri" panose="020F0502020204030204"/>
                <a:ea typeface="+mn-ea"/>
                <a:cs typeface="+mn-cs"/>
              </a:rPr>
              <a:t>Πληθοχρηματοδότηση</a:t>
            </a:r>
            <a:r>
              <a:rPr kumimoji="0" lang="el-GR" b="0" i="0" u="sng" strike="noStrike" kern="1200" cap="none" spc="0" normalizeH="0" baseline="0" noProof="0" dirty="0">
                <a:ln>
                  <a:noFill/>
                </a:ln>
                <a:effectLst/>
                <a:uLnTx/>
                <a:uFillTx/>
                <a:latin typeface="Calibri" panose="020F0502020204030204"/>
                <a:ea typeface="+mn-ea"/>
                <a:cs typeface="+mn-cs"/>
              </a:rPr>
              <a:t> </a:t>
            </a:r>
            <a:r>
              <a:rPr kumimoji="0" lang="el-GR" b="0" i="0" u="sng" strike="noStrike" kern="1200" cap="none" spc="0" normalizeH="0" noProof="0" dirty="0">
                <a:ln>
                  <a:noFill/>
                </a:ln>
                <a:effectLst/>
                <a:uLnTx/>
                <a:uFillTx/>
                <a:latin typeface="Calibri" panose="020F0502020204030204"/>
                <a:ea typeface="+mn-ea"/>
                <a:cs typeface="+mn-cs"/>
              </a:rPr>
              <a:t>για μη κερδοσκοπικούς οργανισμούς</a:t>
            </a: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el-GR" b="0" i="0" u="none" strike="noStrike" kern="1200" cap="none" spc="0" normalizeH="0" baseline="0" noProof="0" dirty="0">
                <a:ln>
                  <a:noFill/>
                </a:ln>
                <a:effectLst/>
                <a:uLnTx/>
                <a:uFillTx/>
                <a:latin typeface="Calibri" panose="020F0502020204030204"/>
                <a:ea typeface="+mn-ea"/>
                <a:cs typeface="+mn-cs"/>
              </a:rPr>
              <a:t>Οι εκστρατείες</a:t>
            </a:r>
            <a:r>
              <a:rPr kumimoji="0" lang="el-GR" b="0" i="0" u="none" strike="noStrike" kern="1200" cap="none" spc="0" normalizeH="0" noProof="0" dirty="0">
                <a:ln>
                  <a:noFill/>
                </a:ln>
                <a:effectLst/>
                <a:uLnTx/>
                <a:uFillTx/>
                <a:latin typeface="Calibri" panose="020F0502020204030204"/>
                <a:ea typeface="+mn-ea"/>
                <a:cs typeface="+mn-cs"/>
              </a:rPr>
              <a:t> </a:t>
            </a:r>
            <a:r>
              <a:rPr kumimoji="0" lang="el-GR" b="0" i="0" u="none" strike="noStrike" kern="1200" cap="none" spc="0" normalizeH="0" noProof="0" dirty="0" err="1">
                <a:ln>
                  <a:noFill/>
                </a:ln>
                <a:effectLst/>
                <a:uLnTx/>
                <a:uFillTx/>
                <a:latin typeface="Calibri" panose="020F0502020204030204"/>
                <a:ea typeface="+mn-ea"/>
                <a:cs typeface="+mn-cs"/>
              </a:rPr>
              <a:t>Πληθοχρηματοδότηση</a:t>
            </a:r>
            <a:r>
              <a:rPr lang="el-GR" dirty="0">
                <a:latin typeface="Calibri" panose="020F0502020204030204"/>
              </a:rPr>
              <a:t>ς</a:t>
            </a:r>
            <a:r>
              <a:rPr kumimoji="0" lang="el-GR" b="0" i="0" u="none" strike="noStrike" kern="1200" cap="none" spc="0" normalizeH="0" noProof="0" dirty="0">
                <a:ln>
                  <a:noFill/>
                </a:ln>
                <a:effectLst/>
                <a:uLnTx/>
                <a:uFillTx/>
                <a:latin typeface="Calibri" panose="020F0502020204030204"/>
                <a:ea typeface="+mn-ea"/>
                <a:cs typeface="+mn-cs"/>
              </a:rPr>
              <a:t> αξιοποιούν τη δύναμη των μέσων κοινωνικής δικτύωσης και τις ανταλλαγές μεταξύ ομότιμων για τη συλλογή ενός μεγάλου αριθμού από μικρότερες δωρεές</a:t>
            </a:r>
            <a:r>
              <a:rPr lang="el-GR" dirty="0">
                <a:latin typeface="Calibri" panose="020F0502020204030204"/>
              </a:rPr>
              <a:t> χρημάτων από ένα ευρύτερο φάσμα υποστηρικτών. </a:t>
            </a:r>
            <a:r>
              <a:rPr kumimoji="0" lang="el-GR" b="0" i="0" u="none" strike="noStrike" kern="1200" cap="none" spc="0" normalizeH="0" noProof="0" dirty="0">
                <a:ln>
                  <a:noFill/>
                </a:ln>
                <a:effectLst/>
                <a:uLnTx/>
                <a:uFillTx/>
                <a:latin typeface="Calibri" panose="020F0502020204030204"/>
                <a:ea typeface="+mn-ea"/>
                <a:cs typeface="+mn-cs"/>
              </a:rPr>
              <a:t>  </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Ψηφιακή Συγκέντρωση Χρημάτων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245001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a:lstStyle/>
          <a:p>
            <a:pPr marL="342900" indent="-342900">
              <a:buBlip>
                <a:blip r:embed="rId2"/>
              </a:buBlip>
            </a:pPr>
            <a:r>
              <a:rPr lang="el-GR" b="1" dirty="0">
                <a:solidFill>
                  <a:schemeClr val="accent2"/>
                </a:solidFill>
              </a:rPr>
              <a:t>Μαθησιακοί Στόχοι</a:t>
            </a:r>
            <a:r>
              <a:rPr lang="en-GB" b="1" dirty="0">
                <a:solidFill>
                  <a:schemeClr val="accent2"/>
                </a:solidFill>
              </a:rPr>
              <a:t>​:</a:t>
            </a:r>
          </a:p>
          <a:p>
            <a:pPr marL="342900" indent="-342900">
              <a:buBlip>
                <a:blip r:embed="rId2"/>
              </a:buBlip>
            </a:pPr>
            <a:endParaRPr lang="en-GB" b="1" dirty="0">
              <a:solidFill>
                <a:schemeClr val="accent2"/>
              </a:solidFill>
            </a:endParaRPr>
          </a:p>
          <a:p>
            <a:pPr marL="342900" indent="-342900">
              <a:buClr>
                <a:schemeClr val="accent2"/>
              </a:buClr>
              <a:buFont typeface="Arial" panose="020B0604020202020204" pitchFamily="34" charset="0"/>
              <a:buChar char="•"/>
            </a:pPr>
            <a:r>
              <a:rPr lang="el-GR" dirty="0"/>
              <a:t>Οι μαθητευόμενοι θα είναι σε θέση να εξηγούν τη διαφορά μεταξύ ενός οικονομικού σχεδίου και μιας οικονομικής στρατηγικής. </a:t>
            </a:r>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Οι μαθητευόμενοι θα εξοικειωθούν με τις βασικές έννοιες για να διαχειρίζονται επενδυτικά ζητήματα. </a:t>
            </a:r>
            <a:br>
              <a:rPr lang="el-GR" dirty="0"/>
            </a:br>
            <a:endParaRPr lang="en-GB" dirty="0"/>
          </a:p>
          <a:p>
            <a:pPr marL="342900" indent="-342900">
              <a:buClr>
                <a:schemeClr val="accent2"/>
              </a:buClr>
              <a:buFont typeface="Arial" panose="020B0604020202020204" pitchFamily="34" charset="0"/>
              <a:buChar char="•"/>
            </a:pPr>
            <a:r>
              <a:rPr lang="el-GR" dirty="0"/>
              <a:t>Οι μαθητευόμενοι θα είναι σε θέση να συζητούν για τη σημασία της επένδυσης σε ψηφιακά εργαλεία και ευκαιρίες. </a:t>
            </a:r>
            <a:endParaRPr lang="en-GB"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a:t>
            </a:r>
            <a:r>
              <a:rPr lang="en-US" dirty="0"/>
              <a:t> &amp; </a:t>
            </a:r>
            <a:r>
              <a:rPr lang="el-GR" dirty="0"/>
              <a:t>Μαθησιακοί Στόχοι </a:t>
            </a:r>
            <a:endParaRPr lang="en-US" dirty="0"/>
          </a:p>
        </p:txBody>
      </p:sp>
    </p:spTree>
    <p:extLst>
      <p:ext uri="{BB962C8B-B14F-4D97-AF65-F5344CB8AC3E}">
        <p14:creationId xmlns:p14="http://schemas.microsoft.com/office/powerpoint/2010/main" val="282957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l-GR" b="1" dirty="0">
                <a:solidFill>
                  <a:schemeClr val="accent2"/>
                </a:solidFill>
                <a:latin typeface="Calibri" panose="020F0502020204030204"/>
              </a:rPr>
              <a:t>Παρακολούθηση των τάσεων στη ψηφιακή συγκέντρωση χρημάτων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rPr>
              <a:t>συνέχεια</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endPar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b="0" i="0" u="sng" strike="noStrike" kern="1200" cap="none" spc="0" normalizeH="0" baseline="0" noProof="0" dirty="0">
                <a:ln>
                  <a:noFill/>
                </a:ln>
                <a:effectLst/>
                <a:uLnTx/>
                <a:uFillTx/>
                <a:latin typeface="Calibri" panose="020F0502020204030204"/>
                <a:ea typeface="+mn-ea"/>
                <a:cs typeface="+mn-cs"/>
              </a:rPr>
              <a:t>Εκστρατείες </a:t>
            </a:r>
            <a:r>
              <a:rPr kumimoji="0" lang="en-GB" b="0" i="0" u="sng" strike="noStrike" kern="1200" cap="none" spc="0" normalizeH="0" baseline="0" noProof="0" dirty="0" err="1">
                <a:ln>
                  <a:noFill/>
                </a:ln>
                <a:effectLst/>
                <a:uLnTx/>
                <a:uFillTx/>
                <a:latin typeface="Calibri" panose="020F0502020204030204"/>
                <a:ea typeface="+mn-ea"/>
                <a:cs typeface="+mn-cs"/>
              </a:rPr>
              <a:t>eCard</a:t>
            </a:r>
            <a:endParaRPr kumimoji="0" lang="en-GB" b="0"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Σε</a:t>
            </a:r>
            <a:r>
              <a:rPr kumimoji="0" lang="el-GR" b="0" i="0" u="none" strike="noStrike" kern="1200" cap="none" spc="0" normalizeH="0" baseline="0" noProof="0" dirty="0">
                <a:ln>
                  <a:noFill/>
                </a:ln>
                <a:effectLst/>
                <a:uLnTx/>
                <a:uFillTx/>
                <a:latin typeface="Calibri" panose="020F0502020204030204"/>
                <a:ea typeface="+mn-ea"/>
                <a:cs typeface="+mn-cs"/>
              </a:rPr>
              <a:t> μια </a:t>
            </a:r>
            <a:r>
              <a:rPr kumimoji="0" lang="el-GR" b="0" i="0" u="none" strike="noStrike" kern="1200" cap="none" spc="0" normalizeH="0" baseline="0" noProof="0" dirty="0">
                <a:ln>
                  <a:noFill/>
                </a:ln>
                <a:solidFill>
                  <a:srgbClr val="0D939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μη κερδοσκοπική εκστρατεία</a:t>
            </a:r>
            <a:r>
              <a:rPr kumimoji="0" lang="en-GB" b="0" i="0" u="none" strike="noStrike" kern="1200" cap="none" spc="0" normalizeH="0" baseline="0" noProof="0" dirty="0">
                <a:ln>
                  <a:noFill/>
                </a:ln>
                <a:solidFill>
                  <a:srgbClr val="0D939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b="0" i="0" u="sng" strike="noStrike" kern="1200" cap="none" spc="0" normalizeH="0" baseline="0" noProof="0" dirty="0" err="1">
                <a:ln>
                  <a:noFill/>
                </a:ln>
                <a:solidFill>
                  <a:srgbClr val="0D939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eCard</a:t>
            </a:r>
            <a:r>
              <a:rPr kumimoji="0" lang="en-GB" b="0" i="0" u="none" strike="noStrike" kern="1200" cap="none" spc="0" normalizeH="0" baseline="0" noProof="0" dirty="0">
                <a:ln>
                  <a:noFill/>
                </a:ln>
                <a:effectLst/>
                <a:uLnTx/>
                <a:uFillTx/>
                <a:latin typeface="Calibri" panose="020F0502020204030204"/>
                <a:ea typeface="+mn-ea"/>
                <a:cs typeface="+mn-cs"/>
              </a:rPr>
              <a:t>,</a:t>
            </a:r>
            <a:r>
              <a:rPr kumimoji="0" lang="el-GR" b="0" i="0" u="none" strike="noStrike" kern="1200" cap="none" spc="0" normalizeH="0" baseline="0" noProof="0" dirty="0">
                <a:ln>
                  <a:noFill/>
                </a:ln>
                <a:effectLst/>
                <a:uLnTx/>
                <a:uFillTx/>
                <a:latin typeface="Calibri" panose="020F0502020204030204"/>
                <a:ea typeface="+mn-ea"/>
                <a:cs typeface="+mn-cs"/>
              </a:rPr>
              <a:t> ο στόχος είναι να παρέχετε στους υποστηρικτές</a:t>
            </a:r>
            <a:r>
              <a:rPr kumimoji="0" lang="el-GR" b="0" i="0" u="none" strike="noStrike" kern="1200" cap="none" spc="0" normalizeH="0" noProof="0" dirty="0">
                <a:ln>
                  <a:noFill/>
                </a:ln>
                <a:effectLst/>
                <a:uLnTx/>
                <a:uFillTx/>
                <a:latin typeface="Calibri" panose="020F0502020204030204"/>
                <a:ea typeface="+mn-ea"/>
                <a:cs typeface="+mn-cs"/>
              </a:rPr>
              <a:t> την ευκαιρία να μοιραστούν την αγάπη τους για το έργο του οργανισμού σας με το δικό τους κοινωνικό δίκτυο. </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Ψηφιακή Συγκέντρωση Χρημάτων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178083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l-GR" b="1" i="0" u="none" strike="noStrike" kern="1200" cap="none" spc="0" normalizeH="0" baseline="0" noProof="0" dirty="0">
                <a:ln>
                  <a:noFill/>
                </a:ln>
                <a:solidFill>
                  <a:srgbClr val="0D9390"/>
                </a:solidFill>
                <a:effectLst/>
                <a:uLnTx/>
                <a:uFillTx/>
                <a:latin typeface="Calibri" panose="020F0502020204030204"/>
                <a:ea typeface="+mn-ea"/>
                <a:cs typeface="+mn-cs"/>
              </a:rPr>
              <a:t>Παράδειγμα</a:t>
            </a:r>
            <a:r>
              <a:rPr kumimoji="0" lang="el-GR" b="1" i="0" u="none" strike="noStrike" kern="1200" cap="none" spc="0" normalizeH="0" noProof="0" dirty="0">
                <a:ln>
                  <a:noFill/>
                </a:ln>
                <a:solidFill>
                  <a:srgbClr val="0D9390"/>
                </a:solidFill>
                <a:effectLst/>
                <a:uLnTx/>
                <a:uFillTx/>
                <a:latin typeface="Calibri" panose="020F0502020204030204"/>
                <a:ea typeface="+mn-ea"/>
                <a:cs typeface="+mn-cs"/>
              </a:rPr>
              <a:t> από το </a:t>
            </a:r>
            <a:r>
              <a:rPr kumimoji="0" lang="en-GB" b="1" i="0" u="none" strike="noStrike" kern="1200" cap="none" spc="0" normalizeH="0" baseline="0" noProof="0" dirty="0">
                <a:ln>
                  <a:noFill/>
                </a:ln>
                <a:solidFill>
                  <a:srgbClr val="0D9390"/>
                </a:solidFill>
                <a:effectLst/>
                <a:uLnTx/>
                <a:uFillTx/>
                <a:latin typeface="Calibri" panose="020F0502020204030204"/>
                <a:ea typeface="+mn-ea"/>
                <a:cs typeface="+mn-cs"/>
              </a:rPr>
              <a:t>Google Grants</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74083"/>
            <a:ext cx="10934910" cy="803654"/>
          </a:xfrm>
        </p:spPr>
        <p:txBody>
          <a:bodyPr/>
          <a:lstStyle/>
          <a:p>
            <a:r>
              <a:rPr lang="el-GR" dirty="0"/>
              <a:t>Ψηφιακή Συγκέντρωση Κεφαλαίων</a:t>
            </a:r>
            <a:r>
              <a:rPr lang="en-GB" dirty="0"/>
              <a:t>: </a:t>
            </a:r>
            <a:r>
              <a:rPr lang="el-GR" dirty="0"/>
              <a:t>Εντατικά Μαθήματα</a:t>
            </a:r>
          </a:p>
          <a:p>
            <a:endParaRPr lang="en-US" dirty="0"/>
          </a:p>
          <a:p>
            <a:endParaRPr lang="en-US" dirty="0"/>
          </a:p>
        </p:txBody>
      </p:sp>
      <p:pic>
        <p:nvPicPr>
          <p:cNvPr id="6" name="Picture 5">
            <a:extLst>
              <a:ext uri="{FF2B5EF4-FFF2-40B4-BE49-F238E27FC236}">
                <a16:creationId xmlns:a16="http://schemas.microsoft.com/office/drawing/2014/main" id="{71A91353-5D70-CA5C-0DAA-4D4C86BE210F}"/>
              </a:ext>
            </a:extLst>
          </p:cNvPr>
          <p:cNvPicPr/>
          <p:nvPr/>
        </p:nvPicPr>
        <p:blipFill rotWithShape="1">
          <a:blip r:embed="rId5"/>
          <a:srcRect l="4184" t="6437" r="3949" b="7120"/>
          <a:stretch/>
        </p:blipFill>
        <p:spPr>
          <a:xfrm>
            <a:off x="798381" y="2334985"/>
            <a:ext cx="10123714" cy="3380015"/>
          </a:xfrm>
          <a:prstGeom prst="rect">
            <a:avLst/>
          </a:prstGeom>
        </p:spPr>
      </p:pic>
    </p:spTree>
    <p:extLst>
      <p:ext uri="{BB962C8B-B14F-4D97-AF65-F5344CB8AC3E}">
        <p14:creationId xmlns:p14="http://schemas.microsoft.com/office/powerpoint/2010/main" val="348473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l-GR" b="1" dirty="0">
                <a:solidFill>
                  <a:schemeClr val="accent2"/>
                </a:solidFill>
                <a:latin typeface="Calibri" panose="020F0502020204030204"/>
              </a:rPr>
              <a:t>Ιδέες για τη Ψηφιακή Συγκέντρωση Κεφαλαίων</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l-GR" u="sng" dirty="0" err="1">
                <a:latin typeface="Calibri" panose="020F0502020204030204"/>
              </a:rPr>
              <a:t>Επικαιροποίηση</a:t>
            </a:r>
            <a:r>
              <a:rPr lang="el-GR" u="sng" dirty="0">
                <a:latin typeface="Calibri" panose="020F0502020204030204"/>
              </a:rPr>
              <a:t> της Ιστοσελίδας σας</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Ένα διαρκώς </a:t>
            </a:r>
            <a:r>
              <a:rPr lang="el-GR" dirty="0" err="1">
                <a:latin typeface="Calibri" panose="020F0502020204030204"/>
              </a:rPr>
              <a:t>επικαιροποιημένο</a:t>
            </a:r>
            <a:r>
              <a:rPr lang="el-GR" dirty="0">
                <a:latin typeface="Calibri" panose="020F0502020204030204"/>
              </a:rPr>
              <a:t> </a:t>
            </a:r>
            <a:r>
              <a:rPr lang="el-GR" dirty="0" err="1">
                <a:latin typeface="Calibri" panose="020F0502020204030204"/>
              </a:rPr>
              <a:t>ιστολόγιο</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Μια φιλική προς το χρήστη δομή πλοήγησης</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Ένας ευχάριστος γραφικός σχεδιασμός</a:t>
            </a: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808162" cy="803654"/>
          </a:xfrm>
        </p:spPr>
        <p:txBody>
          <a:bodyPr/>
          <a:lstStyle/>
          <a:p>
            <a:r>
              <a:rPr lang="el-GR" dirty="0"/>
              <a:t>Ψηφιακή Συγκέντρωση Κεφαλαίων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387607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rPr>
              <a:t>Ιδέες στη Ψηφιακή</a:t>
            </a:r>
            <a:r>
              <a:rPr kumimoji="0" lang="el-GR" b="1" i="0" u="none" strike="noStrike" kern="1200" cap="none" spc="0" normalizeH="0" noProof="0" dirty="0">
                <a:ln>
                  <a:noFill/>
                </a:ln>
                <a:solidFill>
                  <a:schemeClr val="accent2"/>
                </a:solidFill>
                <a:effectLst/>
                <a:uLnTx/>
                <a:uFillTx/>
                <a:latin typeface="Calibri" panose="020F0502020204030204"/>
                <a:ea typeface="+mn-ea"/>
                <a:cs typeface="+mn-cs"/>
              </a:rPr>
              <a:t> Συγκέντρωση Κεφαλαίων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rPr>
              <a:t>συνέχεια</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l-GR" u="sng" dirty="0">
                <a:latin typeface="Calibri" panose="020F0502020204030204"/>
              </a:rPr>
              <a:t>Δημιουργία</a:t>
            </a:r>
            <a:r>
              <a:rPr kumimoji="0" lang="en-GB" i="0" u="sng" strike="noStrike" kern="1200" cap="none" spc="0" normalizeH="0" baseline="0" noProof="0" dirty="0">
                <a:ln>
                  <a:noFill/>
                </a:ln>
                <a:effectLst/>
                <a:uLnTx/>
                <a:uFillTx/>
                <a:latin typeface="Calibri" panose="020F0502020204030204"/>
                <a:ea typeface="+mn-ea"/>
                <a:cs typeface="+mn-cs"/>
              </a:rPr>
              <a:t> Hashtag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Μοναδική</a:t>
            </a:r>
            <a:r>
              <a:rPr lang="en-GB" dirty="0">
                <a:latin typeface="Calibri" panose="020F0502020204030204"/>
              </a:rPr>
              <a:t> </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Ευκολομνημόνευτη</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Φιλική προς το χρήστη</a:t>
            </a: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808162" cy="803654"/>
          </a:xfrm>
        </p:spPr>
        <p:txBody>
          <a:bodyPr/>
          <a:lstStyle/>
          <a:p>
            <a:r>
              <a:rPr lang="el-GR" dirty="0"/>
              <a:t>Ψηφιακή Συγκέντρωση Κεφαλαίων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295150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l-GR" b="1" dirty="0">
                <a:solidFill>
                  <a:schemeClr val="accent2"/>
                </a:solidFill>
              </a:rPr>
              <a:t> Ιδέες στη Ψηφιακή Συγκέντρωση Κεφαλαίων</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rPr>
              <a:t>συνέχεια</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i="0" u="sng" strike="noStrike" kern="1200" cap="none" spc="0" normalizeH="0" baseline="0" noProof="0" dirty="0">
                <a:ln>
                  <a:noFill/>
                </a:ln>
                <a:effectLst/>
                <a:uLnTx/>
                <a:uFillTx/>
                <a:latin typeface="Calibri" panose="020F0502020204030204"/>
                <a:ea typeface="+mn-ea"/>
                <a:cs typeface="+mn-cs"/>
              </a:rPr>
              <a:t>Δημιουργία Βίντεο και Λοιπού</a:t>
            </a:r>
            <a:r>
              <a:rPr kumimoji="0" lang="el-GR" i="0" u="sng" strike="noStrike" kern="1200" cap="none" spc="0" normalizeH="0" noProof="0" dirty="0">
                <a:ln>
                  <a:noFill/>
                </a:ln>
                <a:effectLst/>
                <a:uLnTx/>
                <a:uFillTx/>
                <a:latin typeface="Calibri" panose="020F0502020204030204"/>
                <a:ea typeface="+mn-ea"/>
                <a:cs typeface="+mn-cs"/>
              </a:rPr>
              <a:t> Ενδιαφέροντος Περιεχομένου</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Η γενική ιδέα πίσω από αυτό είναι οι δωρητές να κατανοήσουν τον αντίκτυπο που θα έχουν οι δωρεές τους, μέσω της προβολής του σκοπού και της αποστολής σας με τη βοήθεια γραφικών στοιχείων και φωτογραφιών. </a:t>
            </a: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771948" cy="803654"/>
          </a:xfrm>
        </p:spPr>
        <p:txBody>
          <a:bodyPr/>
          <a:lstStyle/>
          <a:p>
            <a:r>
              <a:rPr lang="el-GR" dirty="0"/>
              <a:t>Ψηφιακή Συγκέντρωση Κεφαλαίων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20174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Blip>
                <a:blip r:embed="rId3"/>
              </a:buBlip>
              <a:defRPr/>
            </a:pPr>
            <a:r>
              <a:rPr lang="el-GR" dirty="0">
                <a:latin typeface="Calibri" panose="020F0502020204030204"/>
              </a:rPr>
              <a:t> </a:t>
            </a:r>
            <a:r>
              <a:rPr lang="el-GR" b="1" dirty="0">
                <a:solidFill>
                  <a:schemeClr val="accent2"/>
                </a:solidFill>
              </a:rPr>
              <a:t>Ιδέες στη Ψηφιακή Συγκέντρωση Κεφαλαίων</a:t>
            </a:r>
            <a:r>
              <a:rPr lang="en-GB" b="1" dirty="0">
                <a:solidFill>
                  <a:schemeClr val="accent2"/>
                </a:solidFill>
              </a:rPr>
              <a:t> (</a:t>
            </a:r>
            <a:r>
              <a:rPr lang="el-GR" b="1" dirty="0">
                <a:solidFill>
                  <a:schemeClr val="accent2"/>
                </a:solidFill>
              </a:rPr>
              <a:t>συνέχεια</a:t>
            </a:r>
            <a:r>
              <a:rPr lang="en-GB" b="1" dirty="0">
                <a:solidFill>
                  <a:schemeClr val="accent2"/>
                </a:solidFill>
              </a:rPr>
              <a:t>):</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l-GR" u="sng" dirty="0">
                <a:latin typeface="Calibri" panose="020F0502020204030204"/>
              </a:rPr>
              <a:t>Μάρκετινγκ μέσω Ηλεκτρονικού Ταχυδρομείου και </a:t>
            </a:r>
            <a:r>
              <a:rPr lang="el-GR" u="sng" dirty="0" err="1">
                <a:latin typeface="Calibri" panose="020F0502020204030204"/>
              </a:rPr>
              <a:t>Τμηματοποίηση</a:t>
            </a:r>
            <a:r>
              <a:rPr lang="el-GR" u="sng" dirty="0">
                <a:latin typeface="Calibri" panose="020F0502020204030204"/>
              </a:rPr>
              <a:t> της Αγοράς</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b="1" dirty="0">
                <a:latin typeface="Calibri" panose="020F0502020204030204"/>
              </a:rPr>
              <a:t>Δημογραφικά</a:t>
            </a:r>
            <a:r>
              <a:rPr lang="en-GB" b="1" dirty="0">
                <a:latin typeface="Calibri" panose="020F0502020204030204"/>
              </a:rPr>
              <a:t>:  </a:t>
            </a:r>
            <a:r>
              <a:rPr lang="el-GR" dirty="0">
                <a:latin typeface="Calibri" panose="020F0502020204030204"/>
              </a:rPr>
              <a:t>τοποθεσία</a:t>
            </a:r>
            <a:r>
              <a:rPr lang="en-GB" dirty="0">
                <a:latin typeface="Calibri" panose="020F0502020204030204"/>
              </a:rPr>
              <a:t>, </a:t>
            </a:r>
            <a:r>
              <a:rPr lang="el-GR" dirty="0">
                <a:latin typeface="Calibri" panose="020F0502020204030204"/>
              </a:rPr>
              <a:t>ηλικία</a:t>
            </a:r>
            <a:r>
              <a:rPr lang="en-GB" dirty="0">
                <a:latin typeface="Calibri" panose="020F0502020204030204"/>
              </a:rPr>
              <a:t>, </a:t>
            </a:r>
            <a:r>
              <a:rPr lang="el-GR" dirty="0">
                <a:latin typeface="Calibri" panose="020F0502020204030204"/>
              </a:rPr>
              <a:t>φύλο</a:t>
            </a:r>
            <a:r>
              <a:rPr lang="en-GB" dirty="0">
                <a:latin typeface="Calibri" panose="020F0502020204030204"/>
              </a:rPr>
              <a:t>, </a:t>
            </a:r>
            <a:r>
              <a:rPr lang="el-GR" dirty="0">
                <a:latin typeface="Calibri" panose="020F0502020204030204"/>
              </a:rPr>
              <a:t>γονική/οικογενειακή κατάσταση</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b="1" dirty="0">
                <a:latin typeface="Calibri" panose="020F0502020204030204"/>
              </a:rPr>
              <a:t>Ποσό εισφοράς</a:t>
            </a:r>
            <a:r>
              <a:rPr lang="en-GB" b="1" dirty="0">
                <a:latin typeface="Calibri" panose="020F0502020204030204"/>
              </a:rPr>
              <a:t>: </a:t>
            </a:r>
            <a:r>
              <a:rPr lang="el-GR" dirty="0">
                <a:latin typeface="Calibri" panose="020F0502020204030204"/>
              </a:rPr>
              <a:t>μικρό</a:t>
            </a:r>
            <a:r>
              <a:rPr lang="en-GB" dirty="0">
                <a:latin typeface="Calibri" panose="020F0502020204030204"/>
              </a:rPr>
              <a:t>, </a:t>
            </a:r>
            <a:r>
              <a:rPr lang="el-GR" dirty="0">
                <a:latin typeface="Calibri" panose="020F0502020204030204"/>
              </a:rPr>
              <a:t>μεσαίο</a:t>
            </a:r>
            <a:r>
              <a:rPr lang="en-GB" dirty="0">
                <a:latin typeface="Calibri" panose="020F0502020204030204"/>
              </a:rPr>
              <a:t>, </a:t>
            </a:r>
            <a:r>
              <a:rPr lang="el-GR" dirty="0">
                <a:latin typeface="Calibri" panose="020F0502020204030204"/>
              </a:rPr>
              <a:t>ή</a:t>
            </a:r>
            <a:r>
              <a:rPr lang="en-GB" dirty="0">
                <a:latin typeface="Calibri" panose="020F0502020204030204"/>
              </a:rPr>
              <a:t> </a:t>
            </a:r>
            <a:r>
              <a:rPr lang="el-GR" dirty="0">
                <a:latin typeface="Calibri" panose="020F0502020204030204"/>
              </a:rPr>
              <a:t>μεγάλο </a:t>
            </a: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b="1" dirty="0">
                <a:latin typeface="Calibri" panose="020F0502020204030204"/>
              </a:rPr>
              <a:t>Τύπος δωρητή</a:t>
            </a:r>
            <a:r>
              <a:rPr lang="en-GB" b="1" dirty="0">
                <a:latin typeface="Calibri" panose="020F0502020204030204"/>
              </a:rPr>
              <a:t>: </a:t>
            </a:r>
            <a:r>
              <a:rPr lang="el-GR" dirty="0">
                <a:latin typeface="Calibri" panose="020F0502020204030204"/>
              </a:rPr>
              <a:t>καινούργιος</a:t>
            </a:r>
            <a:r>
              <a:rPr lang="en-GB" dirty="0">
                <a:latin typeface="Calibri" panose="020F0502020204030204"/>
              </a:rPr>
              <a:t>, </a:t>
            </a:r>
            <a:r>
              <a:rPr lang="el-GR" dirty="0">
                <a:latin typeface="Calibri" panose="020F0502020204030204"/>
              </a:rPr>
              <a:t>επιστρέφων</a:t>
            </a:r>
            <a:r>
              <a:rPr lang="en-GB" dirty="0">
                <a:latin typeface="Calibri" panose="020F0502020204030204"/>
              </a:rPr>
              <a:t>, </a:t>
            </a:r>
            <a:r>
              <a:rPr lang="el-GR" dirty="0">
                <a:latin typeface="Calibri" panose="020F0502020204030204"/>
              </a:rPr>
              <a:t>τακτικός</a:t>
            </a:r>
            <a:r>
              <a:rPr lang="en-GB" dirty="0">
                <a:latin typeface="Calibri" panose="020F0502020204030204"/>
              </a:rPr>
              <a:t>, </a:t>
            </a:r>
            <a:r>
              <a:rPr lang="el-GR" dirty="0">
                <a:latin typeface="Calibri" panose="020F0502020204030204"/>
              </a:rPr>
              <a:t>ή </a:t>
            </a:r>
            <a:r>
              <a:rPr lang="el-GR" dirty="0" err="1">
                <a:latin typeface="Calibri" panose="020F0502020204030204"/>
              </a:rPr>
              <a:t>εγκαταλείπων</a:t>
            </a:r>
            <a:r>
              <a:rPr lang="el-GR" dirty="0">
                <a:latin typeface="Calibri" panose="020F0502020204030204"/>
              </a:rPr>
              <a:t> </a:t>
            </a:r>
            <a:br>
              <a:rPr lang="en-GB" dirty="0">
                <a:latin typeface="Calibri" panose="020F0502020204030204"/>
              </a:rPr>
            </a:b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799108" cy="803654"/>
          </a:xfrm>
        </p:spPr>
        <p:txBody>
          <a:bodyPr/>
          <a:lstStyle/>
          <a:p>
            <a:r>
              <a:rPr lang="el-GR" dirty="0"/>
              <a:t>Ψηφιακή Συγκέντρωση Κεφαλαίων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75212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rPr>
              <a:t>Ιδέες</a:t>
            </a:r>
            <a:r>
              <a:rPr kumimoji="0" lang="el-GR" b="1" i="0" u="none" strike="noStrike" kern="1200" cap="none" spc="0" normalizeH="0" noProof="0" dirty="0">
                <a:ln>
                  <a:noFill/>
                </a:ln>
                <a:solidFill>
                  <a:schemeClr val="accent2"/>
                </a:solidFill>
                <a:effectLst/>
                <a:uLnTx/>
                <a:uFillTx/>
                <a:latin typeface="Calibri" panose="020F0502020204030204"/>
                <a:ea typeface="+mn-ea"/>
                <a:cs typeface="+mn-cs"/>
              </a:rPr>
              <a:t> στη Ψηφιακή Συγκέντρωση Κεφαλαίων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r>
              <a:rPr kumimoji="0" lang="el-GR" b="1" i="0" u="none" strike="noStrike" kern="1200" cap="none" spc="0" normalizeH="0" baseline="0" noProof="0" dirty="0">
                <a:ln>
                  <a:noFill/>
                </a:ln>
                <a:solidFill>
                  <a:schemeClr val="accent2"/>
                </a:solidFill>
                <a:effectLst/>
                <a:uLnTx/>
                <a:uFillTx/>
                <a:latin typeface="Calibri" panose="020F0502020204030204"/>
                <a:ea typeface="+mn-ea"/>
                <a:cs typeface="+mn-cs"/>
              </a:rPr>
              <a:t>συνέχεια</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indent="-342900">
              <a:buClr>
                <a:schemeClr val="accent2"/>
              </a:buClr>
              <a:buFont typeface="Arial" panose="020B0604020202020204" pitchFamily="34" charset="0"/>
              <a:buChar char="•"/>
              <a:defRPr/>
            </a:pPr>
            <a:r>
              <a:rPr lang="el-GR" u="sng" dirty="0"/>
              <a:t>Μάρκετινγκ μέσω Ηλεκτρονικού Ταχυδρομείου και </a:t>
            </a:r>
            <a:r>
              <a:rPr lang="el-GR" u="sng" dirty="0" err="1"/>
              <a:t>Τμηματοποίηση</a:t>
            </a:r>
            <a:r>
              <a:rPr lang="el-GR" u="sng" dirty="0"/>
              <a:t> της Αγοράς</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b="1" dirty="0">
                <a:latin typeface="Calibri" panose="020F0502020204030204"/>
              </a:rPr>
              <a:t>Προτίμηση στην επικοινωνία</a:t>
            </a:r>
            <a:r>
              <a:rPr lang="en-GB" b="1" dirty="0">
                <a:latin typeface="Calibri" panose="020F0502020204030204"/>
              </a:rPr>
              <a:t>:</a:t>
            </a:r>
            <a:r>
              <a:rPr lang="en-GB" dirty="0">
                <a:latin typeface="Calibri" panose="020F0502020204030204"/>
              </a:rPr>
              <a:t> </a:t>
            </a:r>
            <a:r>
              <a:rPr lang="el-GR" dirty="0">
                <a:latin typeface="Calibri" panose="020F0502020204030204"/>
              </a:rPr>
              <a:t>ηλεκτρονικό ταχυδρομείο, μήνυμα, τηλέφωνο, παραδοσιακό ταχυδρομείο</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b="1" dirty="0">
                <a:latin typeface="Calibri" panose="020F0502020204030204"/>
              </a:rPr>
              <a:t>Μέθοδος εισφοράς</a:t>
            </a:r>
            <a:r>
              <a:rPr lang="en-GB" b="1" dirty="0">
                <a:latin typeface="Calibri" panose="020F0502020204030204"/>
              </a:rPr>
              <a:t>: </a:t>
            </a:r>
            <a:r>
              <a:rPr lang="el-GR" dirty="0">
                <a:latin typeface="Calibri" panose="020F0502020204030204"/>
              </a:rPr>
              <a:t>μετρητά, επιταγή, διαδίκτυο, κινητό τηλέφωνο</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1070712" cy="803654"/>
          </a:xfrm>
        </p:spPr>
        <p:txBody>
          <a:bodyPr/>
          <a:lstStyle/>
          <a:p>
            <a:r>
              <a:rPr lang="el-GR" dirty="0"/>
              <a:t>Ψηφιακή Συγκέντρωση Κεφαλαίων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171485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l-GR" b="1" dirty="0">
                <a:solidFill>
                  <a:schemeClr val="accent2"/>
                </a:solidFill>
              </a:rPr>
              <a:t> Ιδέες στη Ψηφιακή Συγκέντρωση Κεφαλαίων </a:t>
            </a:r>
            <a:r>
              <a:rPr lang="en-GB" b="1" dirty="0">
                <a:solidFill>
                  <a:schemeClr val="accent2"/>
                </a:solidFill>
              </a:rPr>
              <a:t>(</a:t>
            </a:r>
            <a:r>
              <a:rPr lang="el-GR" b="1" dirty="0">
                <a:solidFill>
                  <a:schemeClr val="accent2"/>
                </a:solidFill>
              </a:rPr>
              <a:t>συνέχεια</a:t>
            </a:r>
            <a:r>
              <a:rPr lang="en-GB" b="1" dirty="0">
                <a:solidFill>
                  <a:schemeClr val="accent2"/>
                </a:solidFill>
              </a:rPr>
              <a:t>):</a:t>
            </a:r>
            <a:endParaRPr lang="el-GR" b="1" dirty="0">
              <a:solidFill>
                <a:schemeClr val="accent2"/>
              </a:solidFill>
            </a:endParaRPr>
          </a:p>
          <a:p>
            <a:pPr marL="0" lvl="0" indent="0">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i="0" u="sng" strike="noStrike" kern="1200" cap="none" spc="0" normalizeH="0" baseline="0" noProof="0" dirty="0">
                <a:ln>
                  <a:noFill/>
                </a:ln>
                <a:effectLst/>
                <a:uLnTx/>
                <a:uFillTx/>
                <a:latin typeface="Calibri" panose="020F0502020204030204"/>
                <a:ea typeface="+mn-ea"/>
                <a:cs typeface="+mn-cs"/>
              </a:rPr>
              <a:t>Τεστ Αξιολόγησης</a:t>
            </a:r>
            <a:r>
              <a:rPr kumimoji="0" lang="el-GR" i="0" u="sng" strike="noStrike" kern="1200" cap="none" spc="0" normalizeH="0" noProof="0" dirty="0">
                <a:ln>
                  <a:noFill/>
                </a:ln>
                <a:effectLst/>
                <a:uLnTx/>
                <a:uFillTx/>
                <a:latin typeface="Calibri" panose="020F0502020204030204"/>
                <a:ea typeface="+mn-ea"/>
                <a:cs typeface="+mn-cs"/>
              </a:rPr>
              <a:t> Α/Β για τη Σελίδα Προσφοράς </a:t>
            </a:r>
            <a:r>
              <a:rPr kumimoji="0" lang="el-GR" i="0" u="sng" strike="noStrike" kern="1200" cap="none" spc="0" normalizeH="0" baseline="0" noProof="0" dirty="0">
                <a:ln>
                  <a:noFill/>
                </a:ln>
                <a:effectLst/>
                <a:uLnTx/>
                <a:uFillTx/>
                <a:latin typeface="Calibri" panose="020F0502020204030204"/>
                <a:ea typeface="+mn-ea"/>
                <a:cs typeface="+mn-cs"/>
              </a:rPr>
              <a:t>Δωρεών</a:t>
            </a:r>
            <a:endParaRPr kumimoji="0" lang="en-GB" i="0" u="sng"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Η διατύπωση του σκοπού σας για τη συγκέντρωση χρημάτων</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Προτεινόμενα ποσά εισφοράς</a:t>
            </a:r>
            <a:r>
              <a:rPr lang="en-GB" dirty="0">
                <a:latin typeface="Calibri" panose="020F0502020204030204"/>
              </a:rPr>
              <a:t> (</a:t>
            </a:r>
            <a:r>
              <a:rPr lang="el-GR" dirty="0">
                <a:latin typeface="Calibri" panose="020F0502020204030204"/>
              </a:rPr>
              <a:t>ποσό</a:t>
            </a:r>
            <a:r>
              <a:rPr lang="en-GB" dirty="0">
                <a:latin typeface="Calibri" panose="020F0502020204030204"/>
              </a:rPr>
              <a:t> </a:t>
            </a:r>
            <a:r>
              <a:rPr lang="el-GR" dirty="0">
                <a:latin typeface="Calibri" panose="020F0502020204030204"/>
              </a:rPr>
              <a:t>και</a:t>
            </a:r>
            <a:r>
              <a:rPr lang="en-GB" dirty="0">
                <a:latin typeface="Calibri" panose="020F0502020204030204"/>
              </a:rPr>
              <a:t>/</a:t>
            </a:r>
            <a:r>
              <a:rPr lang="el-GR" dirty="0">
                <a:latin typeface="Calibri" panose="020F0502020204030204"/>
              </a:rPr>
              <a:t>ή</a:t>
            </a:r>
            <a:r>
              <a:rPr lang="en-GB" dirty="0">
                <a:latin typeface="Calibri" panose="020F0502020204030204"/>
              </a:rPr>
              <a:t> </a:t>
            </a:r>
            <a:r>
              <a:rPr lang="el-GR" dirty="0">
                <a:latin typeface="Calibri" panose="020F0502020204030204"/>
              </a:rPr>
              <a:t>παρουσία</a:t>
            </a:r>
            <a:r>
              <a:rPr lang="en-GB" dirty="0">
                <a:latin typeface="Calibri" panose="020F0502020204030204"/>
              </a:rPr>
              <a:t>/</a:t>
            </a:r>
            <a:r>
              <a:rPr lang="el-GR" dirty="0">
                <a:latin typeface="Calibri" panose="020F0502020204030204"/>
              </a:rPr>
              <a:t>απουσία εισηγήσεων</a:t>
            </a:r>
            <a:r>
              <a:rPr lang="en-GB" dirty="0">
                <a:latin typeface="Calibri" panose="020F0502020204030204"/>
              </a:rPr>
              <a:t>)</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Αριθμός των υποχρεωτικών πεδίων</a:t>
            </a:r>
            <a:br>
              <a:rPr lang="en-GB" dirty="0">
                <a:latin typeface="Calibri" panose="020F0502020204030204"/>
              </a:rPr>
            </a:b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826269" cy="803654"/>
          </a:xfrm>
        </p:spPr>
        <p:txBody>
          <a:bodyPr/>
          <a:lstStyle/>
          <a:p>
            <a:r>
              <a:rPr lang="el-GR" dirty="0"/>
              <a:t>Ψηφιακή Συγκέντρωση Κεφαλαίων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133442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lvl="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l-GR" b="1" dirty="0">
                <a:solidFill>
                  <a:schemeClr val="accent2"/>
                </a:solidFill>
              </a:rPr>
              <a:t> Ιδέες στη Ψηφιακή Συγκέντρωση Κεφαλαίων </a:t>
            </a:r>
            <a:r>
              <a:rPr lang="en-GB" b="1" dirty="0">
                <a:solidFill>
                  <a:schemeClr val="accent2"/>
                </a:solidFill>
              </a:rPr>
              <a:t>(</a:t>
            </a:r>
            <a:r>
              <a:rPr lang="el-GR" b="1" dirty="0">
                <a:solidFill>
                  <a:schemeClr val="accent2"/>
                </a:solidFill>
              </a:rPr>
              <a:t>συνέχεια</a:t>
            </a:r>
            <a:r>
              <a:rPr lang="en-GB" b="1" dirty="0">
                <a:solidFill>
                  <a:schemeClr val="accent2"/>
                </a:solidFill>
              </a:rPr>
              <a:t>):</a:t>
            </a:r>
            <a:endParaRPr lang="el-GR" b="1" dirty="0">
              <a:solidFill>
                <a:schemeClr val="accent2"/>
              </a:solidFill>
            </a:endParaRPr>
          </a:p>
          <a:p>
            <a:pPr marL="0" lvl="0" indent="0">
              <a:defRPr/>
            </a:pPr>
            <a:endParaRPr lang="en-GB" b="1" dirty="0">
              <a:solidFill>
                <a:schemeClr val="accent2"/>
              </a:solidFill>
              <a:latin typeface="Calibri" panose="020F0502020204030204"/>
            </a:endParaRPr>
          </a:p>
          <a:p>
            <a:pPr marL="342900" indent="-342900">
              <a:buClr>
                <a:schemeClr val="accent2"/>
              </a:buClr>
              <a:buFont typeface="Arial" panose="020B0604020202020204" pitchFamily="34" charset="0"/>
              <a:buChar char="•"/>
              <a:defRPr/>
            </a:pPr>
            <a:r>
              <a:rPr lang="el-GR" u="sng" dirty="0"/>
              <a:t>Τεστ Αξιολόγησης Α/Β για τη Σελίδα Προσφοράς Δωρεών (συνέχεια)</a:t>
            </a:r>
            <a:endParaRPr lang="en-GB" u="sng" dirty="0"/>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Εικόνες και γραφικά</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dirty="0">
                <a:latin typeface="Calibri" panose="020F0502020204030204"/>
              </a:rPr>
              <a:t>Πολλαπλά ή συνοπτικά βήματα μέσω μιας σελίδας </a:t>
            </a: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817215" cy="803654"/>
          </a:xfrm>
        </p:spPr>
        <p:txBody>
          <a:bodyPr/>
          <a:lstStyle/>
          <a:p>
            <a:r>
              <a:rPr lang="el-GR" dirty="0"/>
              <a:t>Ψηφιακή Συγκέντρωση Κεφαλαίων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4089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275546"/>
            <a:ext cx="11012620" cy="4132136"/>
          </a:xfrm>
        </p:spPr>
        <p:txBody>
          <a:bodyPr/>
          <a:lstStyle/>
          <a:p>
            <a:pPr marL="342900" indent="-342900">
              <a:buBlip>
                <a:blip r:embed="rId3"/>
              </a:buBlip>
              <a:defRPr/>
            </a:pPr>
            <a:r>
              <a:rPr kumimoji="0" lang="en-GB" b="0" i="0" u="none" strike="noStrike" kern="1200" cap="none" spc="0" normalizeH="0" baseline="0" noProof="0" dirty="0">
                <a:ln>
                  <a:noFill/>
                </a:ln>
                <a:effectLst/>
                <a:uLnTx/>
                <a:uFillTx/>
                <a:latin typeface="Calibri" panose="020F0502020204030204"/>
                <a:ea typeface="+mn-ea"/>
                <a:cs typeface="+mn-cs"/>
              </a:rPr>
              <a:t> </a:t>
            </a:r>
            <a:r>
              <a:rPr lang="el-GR" sz="2300" b="1" dirty="0">
                <a:solidFill>
                  <a:schemeClr val="accent2"/>
                </a:solidFill>
              </a:rPr>
              <a:t>Ιδέες στη Ψηφιακή Συγκέντρωση Κεφαλαίων </a:t>
            </a:r>
            <a:r>
              <a:rPr lang="en-GB" sz="2300" b="1" dirty="0">
                <a:solidFill>
                  <a:schemeClr val="accent2"/>
                </a:solidFill>
              </a:rPr>
              <a:t>(</a:t>
            </a:r>
            <a:r>
              <a:rPr lang="el-GR" sz="2300" b="1" dirty="0">
                <a:solidFill>
                  <a:schemeClr val="accent2"/>
                </a:solidFill>
              </a:rPr>
              <a:t>συνέχεια</a:t>
            </a:r>
            <a:r>
              <a:rPr lang="en-GB" sz="2300" b="1" dirty="0">
                <a:solidFill>
                  <a:schemeClr val="accent2"/>
                </a:solidFill>
              </a:rPr>
              <a:t>):</a:t>
            </a:r>
            <a:endParaRPr lang="el-GR" sz="2300" b="1" dirty="0">
              <a:solidFill>
                <a:schemeClr val="accent2"/>
              </a:solidFill>
            </a:endParaRPr>
          </a:p>
          <a:p>
            <a:pPr marL="0" marR="0" lvl="0" indent="0" algn="l" defTabSz="914400" rtl="0" eaLnBrk="1" fontAlgn="auto" latinLnBrk="0" hangingPunct="1">
              <a:lnSpc>
                <a:spcPct val="90000"/>
              </a:lnSpc>
              <a:spcBef>
                <a:spcPts val="1000"/>
              </a:spcBef>
              <a:spcAft>
                <a:spcPts val="0"/>
              </a:spcAft>
              <a:buClrTx/>
              <a:buSzTx/>
              <a:tabLst/>
              <a:defRPr/>
            </a:pPr>
            <a:endParaRPr lang="en-GB" sz="2300"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sz="2300" i="0" u="sng" strike="noStrike" kern="1200" cap="none" spc="0" normalizeH="0" baseline="0" noProof="0" dirty="0">
                <a:ln>
                  <a:noFill/>
                </a:ln>
                <a:effectLst/>
                <a:uLnTx/>
                <a:uFillTx/>
                <a:latin typeface="Calibri" panose="020F0502020204030204"/>
              </a:rPr>
              <a:t>Δημιουργία Ηλεκτρονικού</a:t>
            </a:r>
            <a:r>
              <a:rPr kumimoji="0" lang="el-GR" sz="2300" i="0" u="sng" strike="noStrike" kern="1200" cap="none" spc="0" normalizeH="0" noProof="0" dirty="0">
                <a:ln>
                  <a:noFill/>
                </a:ln>
                <a:effectLst/>
                <a:uLnTx/>
                <a:uFillTx/>
                <a:latin typeface="Calibri" panose="020F0502020204030204"/>
              </a:rPr>
              <a:t> Καταστήματος για τη Συγκέντρωση Χρημάτων</a:t>
            </a:r>
            <a:r>
              <a:rPr kumimoji="0" lang="el-GR" sz="2300" i="0" u="sng" strike="noStrike" kern="1200" cap="none" spc="0" normalizeH="0" baseline="0" noProof="0" dirty="0">
                <a:ln>
                  <a:noFill/>
                </a:ln>
                <a:effectLst/>
                <a:uLnTx/>
                <a:uFillTx/>
                <a:latin typeface="Calibri" panose="020F0502020204030204"/>
              </a:rPr>
              <a:t> </a:t>
            </a:r>
            <a:endParaRPr kumimoji="0" lang="en-GB" sz="2300" i="0" u="sng" strike="noStrike" kern="1200" cap="none" spc="0" normalizeH="0" baseline="0" noProof="0" dirty="0">
              <a:ln>
                <a:noFill/>
              </a:ln>
              <a:effectLst/>
              <a:uLnTx/>
              <a:uFillTx/>
              <a:latin typeface="Calibri" panose="020F0502020204030204"/>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sz="2300" i="0" u="sng" strike="noStrike" kern="1200" cap="none" spc="0" normalizeH="0" baseline="0" noProof="0" dirty="0">
              <a:ln>
                <a:noFill/>
              </a:ln>
              <a:effectLst/>
              <a:uLnTx/>
              <a:uFillTx/>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sz="2300" dirty="0">
                <a:latin typeface="Calibri" panose="020F0502020204030204"/>
              </a:rPr>
              <a:t>Συνεργασία με μια εταιρεία που ειδικεύεται σε ένα προϊόν για τη συγκέντρωση χρημάτων</a:t>
            </a:r>
            <a:br>
              <a:rPr lang="en-GB" sz="2300" dirty="0">
                <a:latin typeface="Calibri" panose="020F0502020204030204"/>
              </a:rPr>
            </a:br>
            <a:endParaRPr lang="en-GB" sz="2300"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sz="2300" dirty="0">
                <a:latin typeface="Calibri" panose="020F0502020204030204"/>
              </a:rPr>
              <a:t>Επιλογή προϊόντων που οι υποστηρικτές του κοινωφελή σας σκοπού θα ήθελαν να αγοράσουν </a:t>
            </a:r>
            <a:br>
              <a:rPr lang="en-GB" sz="2300" dirty="0">
                <a:latin typeface="Calibri" panose="020F0502020204030204"/>
              </a:rPr>
            </a:br>
            <a:endParaRPr lang="en-GB" sz="2300"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l-GR" sz="2300" dirty="0">
                <a:latin typeface="Calibri" panose="020F0502020204030204"/>
              </a:rPr>
              <a:t>Συμπερίληψη ενός συνδέσμου στο ηλεκτρονικό σας κατάστημα που θα παραπέμπει στη σελίδα προσφοράς δωρεών</a:t>
            </a:r>
            <a:endParaRPr lang="en-GB" sz="2300"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641"/>
            <a:ext cx="10799108" cy="803654"/>
          </a:xfrm>
        </p:spPr>
        <p:txBody>
          <a:bodyPr/>
          <a:lstStyle/>
          <a:p>
            <a:r>
              <a:rPr lang="el-GR" dirty="0"/>
              <a:t>Ψηφιακή Συγκέντρωση Κεφαλαίων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188902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36236"/>
            <a:ext cx="10595237" cy="3995028"/>
          </a:xfrm>
        </p:spPr>
        <p:txBody>
          <a:bodyPr/>
          <a:lstStyle/>
          <a:p>
            <a:pPr marL="342900" indent="-342900">
              <a:buBlip>
                <a:blip r:embed="rId2"/>
              </a:buBlip>
            </a:pPr>
            <a:r>
              <a:rPr lang="el-GR" b="1" dirty="0">
                <a:solidFill>
                  <a:schemeClr val="accent2"/>
                </a:solidFill>
              </a:rPr>
              <a:t>Εκπαιδευτικοί Στόχοι</a:t>
            </a:r>
            <a:r>
              <a:rPr lang="en-GB" b="1" dirty="0">
                <a:solidFill>
                  <a:schemeClr val="accent2"/>
                </a:solidFill>
              </a:rPr>
              <a:t> (</a:t>
            </a:r>
            <a:r>
              <a:rPr lang="el-GR" b="1" dirty="0">
                <a:solidFill>
                  <a:schemeClr val="accent2"/>
                </a:solidFill>
              </a:rPr>
              <a:t>συνέχεια</a:t>
            </a:r>
            <a:r>
              <a:rPr lang="en-GB" b="1" dirty="0">
                <a:solidFill>
                  <a:schemeClr val="accent2"/>
                </a:solidFill>
              </a:rPr>
              <a:t>)​:</a:t>
            </a:r>
          </a:p>
          <a:p>
            <a:pPr marL="342900" indent="-342900">
              <a:buBlip>
                <a:blip r:embed="rId2"/>
              </a:buBlip>
            </a:pPr>
            <a:endParaRPr lang="en-GB" b="1" dirty="0">
              <a:solidFill>
                <a:schemeClr val="accent2"/>
              </a:solidFill>
            </a:endParaRPr>
          </a:p>
          <a:p>
            <a:pPr marL="342900" indent="-342900">
              <a:buClr>
                <a:schemeClr val="accent2"/>
              </a:buClr>
              <a:buFont typeface="Arial" panose="020B0604020202020204" pitchFamily="34" charset="0"/>
              <a:buChar char="•"/>
            </a:pPr>
            <a:r>
              <a:rPr lang="el-GR" dirty="0"/>
              <a:t>Οι μαθητευόμενοι θα είναι σε θέση να αξιολογούν τις επιλογές που έχουν στη διάθεσή τους όσον αφορά την ψηφιακή συγκέντρωση χρημάτων για τον δικό τους οργανισμό. </a:t>
            </a:r>
          </a:p>
          <a:p>
            <a:pPr marL="0" indent="0">
              <a:buClr>
                <a:schemeClr val="accent2"/>
              </a:buClr>
            </a:pPr>
            <a:endParaRPr lang="en-GB" dirty="0"/>
          </a:p>
          <a:p>
            <a:pPr marL="342900" indent="-342900">
              <a:buClr>
                <a:schemeClr val="accent2"/>
              </a:buClr>
              <a:buFont typeface="Arial" panose="020B0604020202020204" pitchFamily="34" charset="0"/>
              <a:buChar char="•"/>
            </a:pPr>
            <a:r>
              <a:rPr lang="el-GR" dirty="0"/>
              <a:t>Οι μαθητευόμενοι θα είναι σε θέση να αναλαμβάνουν τα πρώτα βήματα για την εκκίνηση της εκστρατείας τους στην ψηφιακή συγκέντρωση χρημάτων. </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l-GR" dirty="0"/>
              <a:t>Οι μαθητευόμενοι θα είναι σε θέση να αναζητούν και να αιτούνται οικονομική στήριξη από νέες χρηματοδοτικές πηγές. </a:t>
            </a:r>
            <a:endParaRPr lang="en-GB"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Διδακτικοί</a:t>
            </a:r>
            <a:r>
              <a:rPr lang="en-US" dirty="0"/>
              <a:t> &amp; </a:t>
            </a:r>
            <a:r>
              <a:rPr lang="el-GR" dirty="0"/>
              <a:t>Μαθησιακοί Στόχοι </a:t>
            </a:r>
            <a:endParaRPr lang="en-US" dirty="0"/>
          </a:p>
        </p:txBody>
      </p:sp>
    </p:spTree>
    <p:extLst>
      <p:ext uri="{BB962C8B-B14F-4D97-AF65-F5344CB8AC3E}">
        <p14:creationId xmlns:p14="http://schemas.microsoft.com/office/powerpoint/2010/main" val="292325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l-GR" dirty="0"/>
              <a:t>«Κανένας δεν γνώρισε μεγάλη επιτυχία</a:t>
            </a:r>
            <a:r>
              <a:rPr lang="en-US" dirty="0"/>
              <a:t> – </a:t>
            </a:r>
            <a:r>
              <a:rPr lang="el-GR" dirty="0"/>
              <a:t>ακόμα και αυτοί που την έκαναν να φαίνεται απλή </a:t>
            </a:r>
            <a:r>
              <a:rPr lang="en-US" dirty="0"/>
              <a:t>– </a:t>
            </a:r>
            <a:r>
              <a:rPr lang="el-GR" dirty="0"/>
              <a:t>χωρίς  σκληρή δουλειά»</a:t>
            </a:r>
            <a:endParaRPr lang="en-US" dirty="0"/>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Jonathan Sacks</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late at the offic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41" r="12841"/>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3128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l-GR" i="0" strike="noStrike" kern="1200" cap="none" spc="0" normalizeH="0" baseline="0" noProof="0" dirty="0">
                <a:ln>
                  <a:noFill/>
                </a:ln>
                <a:effectLst/>
                <a:uLnTx/>
                <a:uFillTx/>
                <a:latin typeface="Calibri" panose="020F0502020204030204"/>
                <a:ea typeface="+mn-ea"/>
                <a:cs typeface="+mn-cs"/>
              </a:rPr>
              <a:t>Η ψηφιακή συγκέντρωση κεφαλαίων</a:t>
            </a:r>
            <a:r>
              <a:rPr kumimoji="0" lang="el-GR" i="0" strike="noStrike" kern="1200" cap="none" spc="0" normalizeH="0" noProof="0" dirty="0">
                <a:ln>
                  <a:noFill/>
                </a:ln>
                <a:effectLst/>
                <a:uLnTx/>
                <a:uFillTx/>
                <a:latin typeface="Calibri" panose="020F0502020204030204"/>
                <a:ea typeface="+mn-ea"/>
                <a:cs typeface="+mn-cs"/>
              </a:rPr>
              <a:t> πρέπει να υιοθετεί μια προσέγγιση που είναι προσανατολισμένη στις διαδικασίες που ακολουθούνται για την επίτευξη του στόχου αυτού.</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l-GR" noProof="0" dirty="0">
                <a:latin typeface="Calibri" panose="020F0502020204030204"/>
              </a:rPr>
              <a:t>Αντί να ακολουθεί το παλαιότερο πρότυπο που είχε ως βάση το πλαίσιο ενός έργου, η ψηφιακή συγκέντρωση κεφαλαίων αναφέρεται μάλλον στην οικοδόμηση μιας διαδικτυακής κοινότητας η οποία αντλεί εισφορές σε μια </a:t>
            </a:r>
            <a:r>
              <a:rPr kumimoji="0" lang="el-GR" i="0" strike="noStrike" kern="1200" cap="none" spc="0" normalizeH="0" baseline="0" noProof="0" dirty="0">
                <a:ln>
                  <a:noFill/>
                </a:ln>
                <a:effectLst/>
                <a:uLnTx/>
                <a:uFillTx/>
                <a:latin typeface="Calibri" panose="020F0502020204030204"/>
                <a:ea typeface="+mn-ea"/>
                <a:cs typeface="+mn-cs"/>
              </a:rPr>
              <a:t>μόνιμη βάση. </a:t>
            </a: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799108" cy="803654"/>
          </a:xfrm>
        </p:spPr>
        <p:txBody>
          <a:bodyPr/>
          <a:lstStyle/>
          <a:p>
            <a:r>
              <a:rPr lang="el-GR" dirty="0"/>
              <a:t>Ψηφιακή Συγκέντρωση Κεφαλαίων</a:t>
            </a:r>
            <a:r>
              <a:rPr lang="en-GB" dirty="0"/>
              <a:t>: </a:t>
            </a:r>
            <a:r>
              <a:rPr lang="el-GR" dirty="0"/>
              <a:t>Εντατικά Μαθήματα</a:t>
            </a:r>
            <a:endParaRPr lang="en-US" dirty="0"/>
          </a:p>
          <a:p>
            <a:endParaRPr lang="en-US" dirty="0"/>
          </a:p>
        </p:txBody>
      </p:sp>
    </p:spTree>
    <p:extLst>
      <p:ext uri="{BB962C8B-B14F-4D97-AF65-F5344CB8AC3E}">
        <p14:creationId xmlns:p14="http://schemas.microsoft.com/office/powerpoint/2010/main" val="30138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A</a:t>
            </a:r>
            <a:r>
              <a:rPr kumimoji="0" lang="el-GR" i="0" strike="noStrike" kern="1200" cap="none" spc="0" normalizeH="0" baseline="0" noProof="0" dirty="0" err="1">
                <a:ln>
                  <a:noFill/>
                </a:ln>
                <a:effectLst/>
                <a:uLnTx/>
                <a:uFillTx/>
                <a:latin typeface="Calibri" panose="020F0502020204030204"/>
                <a:ea typeface="+mn-ea"/>
                <a:cs typeface="+mn-cs"/>
              </a:rPr>
              <a:t>υτό</a:t>
            </a:r>
            <a:r>
              <a:rPr kumimoji="0" lang="el-GR" i="0" strike="noStrike" kern="1200" cap="none" spc="0" normalizeH="0" noProof="0" dirty="0">
                <a:ln>
                  <a:noFill/>
                </a:ln>
                <a:effectLst/>
                <a:uLnTx/>
                <a:uFillTx/>
                <a:latin typeface="Calibri" panose="020F0502020204030204"/>
                <a:ea typeface="+mn-ea"/>
                <a:cs typeface="+mn-cs"/>
              </a:rPr>
              <a:t> σημαίνει ότι όσο </a:t>
            </a:r>
            <a:r>
              <a:rPr lang="el-GR" dirty="0">
                <a:latin typeface="Calibri" panose="020F0502020204030204"/>
              </a:rPr>
              <a:t>ικανός είναι κάποιος στη </a:t>
            </a:r>
            <a:r>
              <a:rPr kumimoji="0" lang="el-GR" i="0" strike="noStrike" kern="1200" cap="none" spc="0" normalizeH="0" noProof="0" dirty="0">
                <a:ln>
                  <a:noFill/>
                </a:ln>
                <a:effectLst/>
                <a:uLnTx/>
                <a:uFillTx/>
                <a:latin typeface="Calibri" panose="020F0502020204030204"/>
                <a:ea typeface="+mn-ea"/>
                <a:cs typeface="+mn-cs"/>
              </a:rPr>
              <a:t>συγκ</a:t>
            </a:r>
            <a:r>
              <a:rPr lang="el-GR" noProof="0" dirty="0">
                <a:latin typeface="Calibri" panose="020F0502020204030204"/>
              </a:rPr>
              <a:t>έντρωση χρημάτων</a:t>
            </a:r>
            <a:r>
              <a:rPr lang="en-US" noProof="0" dirty="0">
                <a:latin typeface="Calibri" panose="020F0502020204030204"/>
              </a:rPr>
              <a:t>,</a:t>
            </a:r>
            <a:r>
              <a:rPr lang="el-GR" noProof="0" dirty="0">
                <a:latin typeface="Calibri" panose="020F0502020204030204"/>
              </a:rPr>
              <a:t> εξίσου ικανός θα πρέπει να είναι και στο διαδικτυακό μάρκετινγκ. Συνεπώς, οι</a:t>
            </a:r>
            <a:r>
              <a:rPr lang="el-GR" dirty="0">
                <a:latin typeface="Calibri" panose="020F0502020204030204"/>
              </a:rPr>
              <a:t> ικανότητες αυτές είναι αλληλένδετες μεταξύ τους ενώ οι στρατηγικές που λειτουργούν στο διαδικτυακό μάρκετινγκ είναι επίσης εφαρμόσιμες και στον τομέα της συγκέντρωσης κεφαλαίων μέσω της ψηφιακής τεχνολογίας. </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l-GR" dirty="0">
                <a:latin typeface="Calibri" panose="020F0502020204030204"/>
              </a:rPr>
              <a:t>Μελέτη</a:t>
            </a:r>
            <a:r>
              <a:rPr kumimoji="0" lang="en-GB" i="0" strike="noStrike" kern="1200" cap="none" spc="0" normalizeH="0" baseline="0" noProof="0" dirty="0">
                <a:ln>
                  <a:noFill/>
                </a:ln>
                <a:effectLst/>
                <a:uLnTx/>
                <a:uFillTx/>
                <a:latin typeface="Calibri" panose="020F0502020204030204"/>
                <a:ea typeface="+mn-ea"/>
                <a:cs typeface="+mn-cs"/>
              </a:rPr>
              <a:t>: </a:t>
            </a:r>
            <a:r>
              <a:rPr kumimoji="0" lang="en-GB" i="0"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https://www.causevox.com/digital-fundraising/#digital-fundraising-method</a:t>
            </a:r>
            <a:endParaRPr kumimoji="0" lang="en-GB" i="0"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Μεθοδολογία στη Συγκέντρωση Χρημάτων</a:t>
            </a:r>
            <a:endParaRPr lang="en-US" dirty="0"/>
          </a:p>
        </p:txBody>
      </p:sp>
    </p:spTree>
    <p:extLst>
      <p:ext uri="{BB962C8B-B14F-4D97-AF65-F5344CB8AC3E}">
        <p14:creationId xmlns:p14="http://schemas.microsoft.com/office/powerpoint/2010/main" val="297084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l-GR" b="1" i="0" strike="noStrike" kern="1200" cap="none" spc="0" normalizeH="0" baseline="0" noProof="0" dirty="0">
                <a:ln>
                  <a:noFill/>
                </a:ln>
                <a:solidFill>
                  <a:schemeClr val="accent2"/>
                </a:solidFill>
                <a:effectLst/>
                <a:uLnTx/>
                <a:uFillTx/>
                <a:latin typeface="Calibri" panose="020F0502020204030204"/>
                <a:ea typeface="+mn-ea"/>
                <a:cs typeface="+mn-cs"/>
              </a:rPr>
              <a:t>Η Μεθοδολογία</a:t>
            </a:r>
            <a:r>
              <a:rPr kumimoji="0" lang="el-GR" b="1" i="0" strike="noStrike" kern="1200" cap="none" spc="0" normalizeH="0" noProof="0" dirty="0">
                <a:ln>
                  <a:noFill/>
                </a:ln>
                <a:solidFill>
                  <a:schemeClr val="accent2"/>
                </a:solidFill>
                <a:effectLst/>
                <a:uLnTx/>
                <a:uFillTx/>
                <a:latin typeface="Calibri" panose="020F0502020204030204"/>
                <a:ea typeface="+mn-ea"/>
                <a:cs typeface="+mn-cs"/>
              </a:rPr>
              <a:t> στη Ψηφιακή Συγκέντρωση Κεφαλαίων αποτελείται από τρία βασικά βήματα</a:t>
            </a:r>
            <a:r>
              <a:rPr kumimoji="0" lang="en-GB" b="1" i="0" strike="noStrike" kern="1200" cap="none" spc="0" normalizeH="0" baseline="0" noProof="0" dirty="0">
                <a:ln>
                  <a:noFill/>
                </a:ln>
                <a:solidFill>
                  <a:schemeClr val="accent2"/>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
                <a:schemeClr val="accent2"/>
              </a:buClr>
              <a:buSzTx/>
              <a:tabLst/>
              <a:defRPr/>
            </a:pPr>
            <a:r>
              <a:rPr kumimoji="0" lang="el-GR" i="0" strike="noStrike" kern="1200" cap="none" spc="0" normalizeH="0" baseline="0" noProof="0" dirty="0">
                <a:ln>
                  <a:noFill/>
                </a:ln>
                <a:effectLst/>
                <a:uLnTx/>
                <a:uFillTx/>
                <a:latin typeface="Calibri" panose="020F0502020204030204"/>
                <a:ea typeface="+mn-ea"/>
                <a:cs typeface="+mn-cs"/>
              </a:rPr>
              <a:t>                                                                                                                      </a:t>
            </a:r>
            <a:endParaRPr kumimoji="0" lang="en-GB" i="0"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el-GR" dirty="0">
                <a:latin typeface="Calibri" panose="020F0502020204030204"/>
              </a:rPr>
              <a:t>Προσέλκυση</a:t>
            </a: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el-GR" dirty="0">
                <a:latin typeface="Calibri" panose="020F0502020204030204"/>
              </a:rPr>
              <a:t>Ανάπτυξη </a:t>
            </a: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fr-FR" dirty="0">
                <a:latin typeface="Calibri" panose="020F0502020204030204"/>
              </a:rPr>
              <a:t>M</a:t>
            </a:r>
            <a:r>
              <a:rPr lang="el-GR" dirty="0" err="1">
                <a:latin typeface="Calibri" panose="020F0502020204030204"/>
              </a:rPr>
              <a:t>ετατροπή</a:t>
            </a:r>
            <a:r>
              <a:rPr lang="el-GR" dirty="0">
                <a:latin typeface="Calibri" panose="020F0502020204030204"/>
              </a:rPr>
              <a:t> </a:t>
            </a:r>
            <a:endParaRPr lang="fr-FR"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Μεθοδολογία στη Συγκέντρωση Κεφαλαίων</a:t>
            </a:r>
            <a:endParaRPr lang="en-US" dirty="0"/>
          </a:p>
          <a:p>
            <a:endParaRPr lang="en-US" dirty="0"/>
          </a:p>
        </p:txBody>
      </p:sp>
      <p:pic>
        <p:nvPicPr>
          <p:cNvPr id="6" name="Picture 5" descr="Diagram&#10;&#10;Description automatically generated">
            <a:extLst>
              <a:ext uri="{FF2B5EF4-FFF2-40B4-BE49-F238E27FC236}">
                <a16:creationId xmlns:a16="http://schemas.microsoft.com/office/drawing/2014/main" id="{8DCF6BA6-2DD9-85F1-F19C-10744DF3F09B}"/>
              </a:ext>
            </a:extLst>
          </p:cNvPr>
          <p:cNvPicPr>
            <a:picLocks noChangeAspect="1"/>
          </p:cNvPicPr>
          <p:nvPr/>
        </p:nvPicPr>
        <p:blipFill>
          <a:blip r:embed="rId5"/>
          <a:stretch>
            <a:fillRect/>
          </a:stretch>
        </p:blipFill>
        <p:spPr>
          <a:xfrm>
            <a:off x="5846177" y="2211907"/>
            <a:ext cx="4898396" cy="3235294"/>
          </a:xfrm>
          <a:prstGeom prst="rect">
            <a:avLst/>
          </a:prstGeom>
        </p:spPr>
      </p:pic>
    </p:spTree>
    <p:extLst>
      <p:ext uri="{BB962C8B-B14F-4D97-AF65-F5344CB8AC3E}">
        <p14:creationId xmlns:p14="http://schemas.microsoft.com/office/powerpoint/2010/main" val="29127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l-GR" b="1" dirty="0">
                <a:solidFill>
                  <a:schemeClr val="accent2"/>
                </a:solidFill>
                <a:latin typeface="Calibri" panose="020F0502020204030204"/>
              </a:rPr>
              <a:t>Τα οφέλη της Ψηφιακής Συγκέντρωσης Κεφαλαίων</a:t>
            </a:r>
            <a:endParaRPr kumimoji="0" lang="en-GB" b="1" i="0"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Μεθοδολογία στη Ψηφιακή Συγκέντρωση Κεφαλαίων</a:t>
            </a:r>
            <a:endParaRPr lang="en-US" dirty="0"/>
          </a:p>
        </p:txBody>
      </p:sp>
      <p:graphicFrame>
        <p:nvGraphicFramePr>
          <p:cNvPr id="3" name="Diagram 2">
            <a:extLst>
              <a:ext uri="{FF2B5EF4-FFF2-40B4-BE49-F238E27FC236}">
                <a16:creationId xmlns:a16="http://schemas.microsoft.com/office/drawing/2014/main" id="{90369BCF-57A2-FA61-23CA-39AA76A170D1}"/>
              </a:ext>
            </a:extLst>
          </p:cNvPr>
          <p:cNvGraphicFramePr/>
          <p:nvPr>
            <p:extLst>
              <p:ext uri="{D42A27DB-BD31-4B8C-83A1-F6EECF244321}">
                <p14:modId xmlns:p14="http://schemas.microsoft.com/office/powerpoint/2010/main" val="3947665763"/>
              </p:ext>
            </p:extLst>
          </p:nvPr>
        </p:nvGraphicFramePr>
        <p:xfrm>
          <a:off x="744149" y="2188030"/>
          <a:ext cx="10703697" cy="2986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0502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6059C0AA-521E-4F4D-9824-E3243D53422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E6A2AF48-ED3A-4771-9798-67FEB451348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B704CA32-7526-40DD-8867-F19CF536ABA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513004BD-6634-453D-B12A-B17405400E2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3" grpId="0">
        <p:bldSub>
          <a:bldDgm bld="one"/>
        </p:bldSub>
      </p:bldGraphic>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006523"/>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l-GR" dirty="0">
                <a:latin typeface="Calibri" panose="020F0502020204030204" pitchFamily="34" charset="0"/>
              </a:rPr>
              <a:t>Η </a:t>
            </a:r>
            <a:r>
              <a:rPr lang="el-GR" dirty="0" err="1">
                <a:solidFill>
                  <a:schemeClr val="accent2">
                    <a:lumMod val="75000"/>
                  </a:schemeClr>
                </a:solidFill>
                <a:latin typeface="Calibri" panose="020F0502020204030204" pitchFamily="34" charset="0"/>
                <a:hlinkClick r:id="rId4">
                  <a:extLst>
                    <a:ext uri="{A12FA001-AC4F-418D-AE19-62706E023703}">
                      <ahyp:hlinkClr xmlns:ahyp="http://schemas.microsoft.com/office/drawing/2018/hyperlinkcolor" val="tx"/>
                    </a:ext>
                  </a:extLst>
                </a:hlinkClick>
              </a:rPr>
              <a:t>Πληθοχρηματοδότηση</a:t>
            </a:r>
            <a:r>
              <a:rPr kumimoji="0" lang="en-GB" i="0" strike="noStrike" kern="1200" cap="none" spc="0" normalizeH="0" baseline="0" noProof="0" dirty="0">
                <a:ln>
                  <a:noFill/>
                </a:ln>
                <a:effectLst/>
                <a:uLnTx/>
                <a:uFillTx/>
                <a:latin typeface="Calibri" panose="020F0502020204030204"/>
                <a:ea typeface="+mn-ea"/>
                <a:cs typeface="+mn-cs"/>
              </a:rPr>
              <a:t> </a:t>
            </a:r>
            <a:r>
              <a:rPr lang="el-GR" dirty="0">
                <a:latin typeface="Calibri" panose="020F0502020204030204"/>
              </a:rPr>
              <a:t>έχει δώσει τη δυνατότητα σε επιχειρηματίες να συγκεντρώνουν εκατοντάδες χιλιάδες ή ακόμη και εκατομμύρια δολάρια </a:t>
            </a:r>
            <a:r>
              <a:rPr kumimoji="0" lang="el-GR" i="0" strike="noStrike" kern="1200" cap="none" spc="0" normalizeH="0" baseline="0" noProof="0" dirty="0">
                <a:ln>
                  <a:noFill/>
                </a:ln>
                <a:effectLst/>
                <a:uLnTx/>
                <a:uFillTx/>
                <a:latin typeface="Calibri" panose="020F0502020204030204"/>
                <a:ea typeface="+mn-ea"/>
                <a:cs typeface="+mn-cs"/>
              </a:rPr>
              <a:t>από άτομα που επιθυμούν</a:t>
            </a:r>
            <a:r>
              <a:rPr kumimoji="0" lang="el-GR" i="0" strike="noStrike" kern="1200" cap="none" spc="0" normalizeH="0" noProof="0" dirty="0">
                <a:ln>
                  <a:noFill/>
                </a:ln>
                <a:effectLst/>
                <a:uLnTx/>
                <a:uFillTx/>
                <a:latin typeface="Calibri" panose="020F0502020204030204"/>
                <a:ea typeface="+mn-ea"/>
                <a:cs typeface="+mn-cs"/>
              </a:rPr>
              <a:t> να επενδύσουν σε ένα σκοπό. </a:t>
            </a: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l-GR" dirty="0">
                <a:latin typeface="Calibri" panose="020F0502020204030204"/>
              </a:rPr>
              <a:t>Οι πλατφόρμες </a:t>
            </a:r>
            <a:r>
              <a:rPr lang="el-GR" dirty="0" err="1">
                <a:latin typeface="Calibri" panose="020F0502020204030204"/>
              </a:rPr>
              <a:t>πληθοχρηματοδότησης</a:t>
            </a:r>
            <a:r>
              <a:rPr lang="el-GR" dirty="0">
                <a:latin typeface="Calibri" panose="020F0502020204030204"/>
              </a:rPr>
              <a:t> παρέχουν τη δυνατότητα σε οποιονδήποτε που έχει μια ιδέα που μπορεί να «τσιμπήσει» τους επενδυτές, να το πετύχουν. </a:t>
            </a:r>
            <a:r>
              <a:rPr kumimoji="0" lang="el-GR" i="0" strike="noStrike" kern="1200" cap="none" spc="0" normalizeH="0" baseline="0" noProof="0" dirty="0">
                <a:ln>
                  <a:noFill/>
                </a:ln>
                <a:effectLst/>
                <a:uLnTx/>
                <a:uFillTx/>
                <a:latin typeface="Calibri" panose="020F0502020204030204"/>
                <a:ea typeface="+mn-ea"/>
                <a:cs typeface="+mn-cs"/>
              </a:rPr>
              <a:t> </a:t>
            </a:r>
            <a:endParaRPr lang="en-GB" u="sng"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a:t>
            </a:r>
            <a:r>
              <a:rPr lang="el-GR" dirty="0"/>
              <a:t>ο προσκήνιο της </a:t>
            </a:r>
            <a:r>
              <a:rPr lang="el-GR" dirty="0" err="1"/>
              <a:t>Πληθοχρηματοδότησης</a:t>
            </a:r>
            <a:r>
              <a:rPr lang="el-GR" dirty="0"/>
              <a:t> (</a:t>
            </a:r>
            <a:r>
              <a:rPr lang="en-GB" dirty="0"/>
              <a:t>Crowdfunding</a:t>
            </a:r>
            <a:r>
              <a:rPr lang="el-GR" dirty="0"/>
              <a:t>)</a:t>
            </a:r>
            <a:endParaRPr lang="en-US" dirty="0"/>
          </a:p>
        </p:txBody>
      </p:sp>
    </p:spTree>
    <p:extLst>
      <p:ext uri="{BB962C8B-B14F-4D97-AF65-F5344CB8AC3E}">
        <p14:creationId xmlns:p14="http://schemas.microsoft.com/office/powerpoint/2010/main" val="203688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l-GR" i="0" strike="noStrike" kern="1200" cap="none" spc="0" normalizeH="0" baseline="0" noProof="0" dirty="0">
                <a:ln>
                  <a:noFill/>
                </a:ln>
                <a:effectLst/>
                <a:uLnTx/>
                <a:uFillTx/>
                <a:latin typeface="Calibri" panose="020F0502020204030204"/>
                <a:ea typeface="+mn-ea"/>
                <a:cs typeface="+mn-cs"/>
              </a:rPr>
              <a:t>Η </a:t>
            </a:r>
            <a:r>
              <a:rPr lang="el-GR" noProof="0" dirty="0" err="1">
                <a:latin typeface="Calibri" panose="020F0502020204030204"/>
              </a:rPr>
              <a:t>π</a:t>
            </a:r>
            <a:r>
              <a:rPr kumimoji="0" lang="el-GR" i="0" strike="noStrike" kern="1200" cap="none" spc="0" normalizeH="0" baseline="0" noProof="0" dirty="0" err="1">
                <a:ln>
                  <a:noFill/>
                </a:ln>
                <a:effectLst/>
                <a:uLnTx/>
                <a:uFillTx/>
                <a:latin typeface="Calibri" panose="020F0502020204030204"/>
                <a:ea typeface="+mn-ea"/>
                <a:cs typeface="+mn-cs"/>
              </a:rPr>
              <a:t>ληθοχρηματοδότηση</a:t>
            </a:r>
            <a:r>
              <a:rPr kumimoji="0" lang="el-GR" i="0" strike="noStrike" kern="1200" cap="none" spc="0" normalizeH="0" baseline="0" noProof="0" dirty="0">
                <a:ln>
                  <a:noFill/>
                </a:ln>
                <a:effectLst/>
                <a:uLnTx/>
                <a:uFillTx/>
                <a:latin typeface="Calibri" panose="020F0502020204030204"/>
                <a:ea typeface="+mn-ea"/>
                <a:cs typeface="+mn-cs"/>
              </a:rPr>
              <a:t> είναι η συγκέντρωση</a:t>
            </a:r>
            <a:r>
              <a:rPr kumimoji="0" lang="el-GR" i="0" strike="noStrike" kern="1200" cap="none" spc="0" normalizeH="0" noProof="0" dirty="0">
                <a:ln>
                  <a:noFill/>
                </a:ln>
                <a:effectLst/>
                <a:uLnTx/>
                <a:uFillTx/>
                <a:latin typeface="Calibri" panose="020F0502020204030204"/>
                <a:ea typeface="+mn-ea"/>
                <a:cs typeface="+mn-cs"/>
              </a:rPr>
              <a:t> μικρών χρηματικών ποσών από ένα μεγάλο αριθμό ατόμων, για την χρηματοδότηση ενός νέου επιχειρηματικού εγχειρήματος.   </a:t>
            </a:r>
            <a:r>
              <a:rPr kumimoji="0" lang="en-GB" i="0" strike="noStrike" kern="1200" cap="none" spc="0" normalizeH="0" baseline="0" noProof="0" dirty="0">
                <a:ln>
                  <a:noFill/>
                </a:ln>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l-GR" i="0" strike="noStrike" kern="1200" cap="none" spc="0" normalizeH="0" baseline="0" noProof="0" dirty="0">
                <a:ln>
                  <a:noFill/>
                </a:ln>
                <a:effectLst/>
                <a:uLnTx/>
                <a:uFillTx/>
                <a:latin typeface="Calibri" panose="020F0502020204030204"/>
                <a:ea typeface="+mn-ea"/>
                <a:cs typeface="+mn-cs"/>
              </a:rPr>
              <a:t>Η </a:t>
            </a:r>
            <a:r>
              <a:rPr kumimoji="0" lang="el-GR" i="0" strike="noStrike" kern="1200" cap="none" spc="0" normalizeH="0" baseline="0" noProof="0" dirty="0" err="1">
                <a:ln>
                  <a:noFill/>
                </a:ln>
                <a:effectLst/>
                <a:uLnTx/>
                <a:uFillTx/>
                <a:latin typeface="Calibri" panose="020F0502020204030204"/>
                <a:ea typeface="+mn-ea"/>
                <a:cs typeface="+mn-cs"/>
              </a:rPr>
              <a:t>πληθοχρηματοδότηση</a:t>
            </a:r>
            <a:r>
              <a:rPr kumimoji="0" lang="el-GR" i="0" strike="noStrike" kern="1200" cap="none" spc="0" normalizeH="0" baseline="0" noProof="0" dirty="0">
                <a:ln>
                  <a:noFill/>
                </a:ln>
                <a:effectLst/>
                <a:uLnTx/>
                <a:uFillTx/>
                <a:latin typeface="Calibri" panose="020F0502020204030204"/>
                <a:ea typeface="+mn-ea"/>
                <a:cs typeface="+mn-cs"/>
              </a:rPr>
              <a:t> αξιοποιεί τη δυνατότητα της εύκολης προσβασιμότητας</a:t>
            </a:r>
            <a:r>
              <a:rPr kumimoji="0" lang="en-US" i="0" strike="noStrike" kern="1200" cap="none" spc="0" normalizeH="0" baseline="0" noProof="0" dirty="0">
                <a:ln>
                  <a:noFill/>
                </a:ln>
                <a:effectLst/>
                <a:uLnTx/>
                <a:uFillTx/>
                <a:latin typeface="Calibri" panose="020F0502020204030204"/>
                <a:ea typeface="+mn-ea"/>
                <a:cs typeface="+mn-cs"/>
              </a:rPr>
              <a:t> </a:t>
            </a:r>
            <a:r>
              <a:rPr lang="el-GR" dirty="0">
                <a:latin typeface="Calibri" panose="020F0502020204030204"/>
              </a:rPr>
              <a:t>στα </a:t>
            </a:r>
            <a:r>
              <a:rPr lang="el-GR" dirty="0">
                <a:solidFill>
                  <a:srgbClr val="0D9390"/>
                </a:solidFill>
                <a:latin typeface="Calibri" panose="020F0502020204030204"/>
                <a:hlinkClick r:id="rId4">
                  <a:extLst>
                    <a:ext uri="{A12FA001-AC4F-418D-AE19-62706E023703}">
                      <ahyp:hlinkClr xmlns:ahyp="http://schemas.microsoft.com/office/drawing/2018/hyperlinkcolor" val="tx"/>
                    </a:ext>
                  </a:extLst>
                </a:hlinkClick>
              </a:rPr>
              <a:t>μέσα κοινωνικής δικτύωσης </a:t>
            </a:r>
            <a:r>
              <a:rPr lang="el-GR" dirty="0">
                <a:latin typeface="Calibri" panose="020F0502020204030204"/>
              </a:rPr>
              <a:t>και στις ιστοσελίδες </a:t>
            </a:r>
            <a:r>
              <a:rPr lang="el-GR" dirty="0" err="1">
                <a:latin typeface="Calibri" panose="020F0502020204030204"/>
              </a:rPr>
              <a:t>πληθοχρηματοδότησης</a:t>
            </a:r>
            <a:r>
              <a:rPr lang="el-GR" dirty="0">
                <a:latin typeface="Calibri" panose="020F0502020204030204"/>
              </a:rPr>
              <a:t> από ένα ευρύτατο δίκτυο ατόμων, φέρνοντας έτσι σε επαφή τους επιχειρηματίες με τους επενδυτές και ανοίγοντας την προοπτική για την επέκταση των επενδυτικών πηγών πέρα από τον παραδοσιακό κύκλο των ιδιοκτητών, των συγγενών και των </a:t>
            </a:r>
            <a:r>
              <a:rPr lang="el-GR" dirty="0">
                <a:solidFill>
                  <a:srgbClr val="0D9390"/>
                </a:solidFill>
                <a:latin typeface="Calibri" panose="020F0502020204030204"/>
                <a:hlinkClick r:id="rId5">
                  <a:extLst>
                    <a:ext uri="{A12FA001-AC4F-418D-AE19-62706E023703}">
                      <ahyp:hlinkClr xmlns:ahyp="http://schemas.microsoft.com/office/drawing/2018/hyperlinkcolor" val="tx"/>
                    </a:ext>
                  </a:extLst>
                </a:hlinkClick>
              </a:rPr>
              <a:t>κεφαλαιούχων</a:t>
            </a:r>
            <a:r>
              <a:rPr lang="el-GR" dirty="0">
                <a:latin typeface="Calibri" panose="020F0502020204030204"/>
              </a:rPr>
              <a:t>. </a:t>
            </a:r>
            <a:endParaRPr lang="en-GB" b="1" u="none" dirty="0">
              <a:solidFill>
                <a:srgbClr val="000000"/>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l-GR" b="1" noProof="0" dirty="0">
                <a:latin typeface="Calibri" panose="020F0502020204030204" pitchFamily="34" charset="0"/>
              </a:rPr>
              <a:t>ΜΕΛΕΤΗ</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lang="en-US" dirty="0">
                <a:latin typeface="Segoe UI" panose="020B0502040204020203" pitchFamily="34" charset="0"/>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6">
                  <a:extLst>
                    <a:ext uri="{A12FA001-AC4F-418D-AE19-62706E023703}">
                      <ahyp:hlinkClr xmlns:ahyp="http://schemas.microsoft.com/office/drawing/2018/hyperlinkcolor" val="tx"/>
                    </a:ext>
                  </a:extLst>
                </a:hlinkClick>
              </a:rPr>
              <a:t>https://www.investopedia.com/terms/c/crowdfunding.asp</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a:t>
            </a:r>
            <a:endParaRPr kumimoji="0" lang="en-GB"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7"/>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7"/>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Το προσκήνιο της </a:t>
            </a:r>
            <a:r>
              <a:rPr lang="el-GR" dirty="0" err="1"/>
              <a:t>Πληθοχρηματοδότησης</a:t>
            </a:r>
            <a:endParaRPr lang="en-US" dirty="0"/>
          </a:p>
        </p:txBody>
      </p:sp>
    </p:spTree>
    <p:extLst>
      <p:ext uri="{BB962C8B-B14F-4D97-AF65-F5344CB8AC3E}">
        <p14:creationId xmlns:p14="http://schemas.microsoft.com/office/powerpoint/2010/main" val="29154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7945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E</a:t>
            </a:r>
            <a:r>
              <a:rPr kumimoji="0" lang="el-GR" i="0" strike="noStrike" kern="1200" cap="none" spc="0" normalizeH="0" baseline="0" noProof="0" dirty="0">
                <a:ln>
                  <a:noFill/>
                </a:ln>
                <a:effectLst/>
                <a:uLnTx/>
                <a:uFillTx/>
                <a:latin typeface="Calibri" panose="020F0502020204030204"/>
                <a:ea typeface="+mn-ea"/>
                <a:cs typeface="+mn-cs"/>
              </a:rPr>
              <a:t>κείνοι</a:t>
            </a:r>
            <a:r>
              <a:rPr kumimoji="0" lang="el-GR" i="0" strike="noStrike" kern="1200" cap="none" spc="0" normalizeH="0" noProof="0" dirty="0">
                <a:ln>
                  <a:noFill/>
                </a:ln>
                <a:effectLst/>
                <a:uLnTx/>
                <a:uFillTx/>
                <a:latin typeface="Calibri" panose="020F0502020204030204"/>
                <a:ea typeface="+mn-ea"/>
                <a:cs typeface="+mn-cs"/>
              </a:rPr>
              <a:t> που αναζητούν χρηματοδοτική υποστήριξη εγκαινιάζουν εκστρατείες ενημέρωσης των δυνητικών επενδυτών/δωρητών αναφορικά με τον σκοπό και την ανάγκη για διάθεση μετρητών, τα οποία πρέπει να ζητήσουν από το κοινό με τεκμηριωμένο τρόπο.  </a:t>
            </a:r>
            <a:endParaRPr lang="el-GR" dirty="0">
              <a:latin typeface="Calibri" panose="020F0502020204030204"/>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l-GR" i="0" strike="noStrike" kern="1200" cap="none" spc="0" normalizeH="0" baseline="0" noProof="0" dirty="0">
                <a:ln>
                  <a:noFill/>
                </a:ln>
                <a:effectLst/>
                <a:uLnTx/>
                <a:uFillTx/>
                <a:latin typeface="Calibri" panose="020F0502020204030204"/>
                <a:ea typeface="+mn-ea"/>
                <a:cs typeface="+mn-cs"/>
              </a:rPr>
              <a:t>Η </a:t>
            </a:r>
            <a:r>
              <a:rPr kumimoji="0" lang="el-GR" i="0" strike="noStrike" kern="1200" cap="none" spc="0" normalizeH="0" baseline="0" noProof="0" dirty="0" err="1">
                <a:ln>
                  <a:noFill/>
                </a:ln>
                <a:effectLst/>
                <a:uLnTx/>
                <a:uFillTx/>
                <a:latin typeface="Calibri" panose="020F0502020204030204"/>
                <a:ea typeface="+mn-ea"/>
                <a:cs typeface="+mn-cs"/>
              </a:rPr>
              <a:t>Πληθοχρηματοδότηση</a:t>
            </a:r>
            <a:r>
              <a:rPr kumimoji="0" lang="el-GR" i="0" strike="noStrike" kern="1200" cap="none" spc="0" normalizeH="0" baseline="0" noProof="0" dirty="0">
                <a:ln>
                  <a:noFill/>
                </a:ln>
                <a:effectLst/>
                <a:uLnTx/>
                <a:uFillTx/>
                <a:latin typeface="Calibri" panose="020F0502020204030204"/>
                <a:ea typeface="+mn-ea"/>
                <a:cs typeface="+mn-cs"/>
              </a:rPr>
              <a:t> επιτρέπει στους επενδυτές να επιλέγουν</a:t>
            </a:r>
            <a:r>
              <a:rPr lang="el-GR" dirty="0">
                <a:latin typeface="Calibri" panose="020F0502020204030204"/>
              </a:rPr>
              <a:t> μεταξύ εκατοντάδων έργων και να επενδύουν ένα μικρό ποσό όσο </a:t>
            </a:r>
            <a:r>
              <a:rPr kumimoji="0" lang="en-GB" i="0" strike="noStrike" kern="1200" cap="none" spc="0" normalizeH="0" baseline="0" noProof="0" dirty="0">
                <a:ln>
                  <a:noFill/>
                </a:ln>
                <a:effectLst/>
                <a:uLnTx/>
                <a:uFillTx/>
                <a:latin typeface="Calibri" panose="020F0502020204030204"/>
                <a:ea typeface="+mn-ea"/>
                <a:cs typeface="+mn-cs"/>
              </a:rPr>
              <a:t>10€.​</a:t>
            </a:r>
            <a:r>
              <a:rPr kumimoji="0" lang="el-GR" i="0" strike="noStrike" kern="1200" cap="none" spc="0" normalizeH="0" noProof="0" dirty="0">
                <a:ln>
                  <a:noFill/>
                </a:ln>
                <a:effectLst/>
                <a:uLnTx/>
                <a:uFillTx/>
                <a:latin typeface="Calibri" panose="020F0502020204030204"/>
                <a:ea typeface="+mn-ea"/>
                <a:cs typeface="+mn-cs"/>
              </a:rPr>
              <a:t> Οι σελίδες </a:t>
            </a:r>
            <a:r>
              <a:rPr kumimoji="0" lang="el-GR" i="0" strike="noStrike" kern="1200" cap="none" spc="0" normalizeH="0" noProof="0" dirty="0" err="1">
                <a:ln>
                  <a:noFill/>
                </a:ln>
                <a:effectLst/>
                <a:uLnTx/>
                <a:uFillTx/>
                <a:latin typeface="Calibri" panose="020F0502020204030204"/>
                <a:ea typeface="+mn-ea"/>
                <a:cs typeface="+mn-cs"/>
              </a:rPr>
              <a:t>Πληθοχρηματοδότησης</a:t>
            </a:r>
            <a:r>
              <a:rPr kumimoji="0" lang="el-GR" i="0" strike="noStrike" kern="1200" cap="none" spc="0" normalizeH="0" noProof="0" dirty="0">
                <a:ln>
                  <a:noFill/>
                </a:ln>
                <a:effectLst/>
                <a:uLnTx/>
                <a:uFillTx/>
                <a:latin typeface="Calibri" panose="020F0502020204030204"/>
                <a:ea typeface="+mn-ea"/>
                <a:cs typeface="+mn-cs"/>
              </a:rPr>
              <a:t> αποφέρουν έσοδα επί του ποσοστού των χρημάτων που συγκεντρώθηκαν. </a:t>
            </a:r>
            <a:endParaRPr lang="en-GB" b="1" u="none" dirty="0">
              <a:solidFill>
                <a:srgbClr val="000000"/>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l-GR" b="1" dirty="0">
                <a:latin typeface="Calibri" panose="020F0502020204030204" pitchFamily="34" charset="0"/>
              </a:rPr>
              <a:t>ΜΕΛΕΤΗ</a:t>
            </a:r>
            <a:r>
              <a:rPr lang="en-US" dirty="0">
                <a:latin typeface="Calibri" panose="020F0502020204030204" pitchFamily="34" charset="0"/>
              </a:rPr>
              <a:t>:</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https://ec.europa.eu/growth/access-finance-smes/guide-crowdfunding/what-crowdfunding/crowdfunding-explained_en</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 </a:t>
            </a:r>
            <a:r>
              <a:rPr kumimoji="0" lang="en-US" sz="12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Πώς λειτουργεί η </a:t>
            </a:r>
            <a:r>
              <a:rPr lang="el-GR" dirty="0" err="1"/>
              <a:t>Πληθοχρηματοδότηση</a:t>
            </a:r>
            <a:r>
              <a:rPr lang="en-US" dirty="0"/>
              <a:t>;</a:t>
            </a:r>
          </a:p>
        </p:txBody>
      </p:sp>
    </p:spTree>
    <p:extLst>
      <p:ext uri="{BB962C8B-B14F-4D97-AF65-F5344CB8AC3E}">
        <p14:creationId xmlns:p14="http://schemas.microsoft.com/office/powerpoint/2010/main" val="338966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362932"/>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l-GR" b="1" i="0" strike="noStrike" kern="1200" cap="none" spc="0" normalizeH="0" baseline="0" noProof="0" dirty="0">
                <a:ln>
                  <a:noFill/>
                </a:ln>
                <a:solidFill>
                  <a:schemeClr val="accent2"/>
                </a:solidFill>
                <a:effectLst/>
                <a:uLnTx/>
                <a:uFillTx/>
                <a:latin typeface="Calibri" panose="020F0502020204030204"/>
                <a:ea typeface="+mn-ea"/>
                <a:cs typeface="+mn-cs"/>
              </a:rPr>
              <a:t>Δανειοδότηση</a:t>
            </a:r>
            <a:r>
              <a:rPr kumimoji="0" lang="el-GR" b="1" i="0" strike="noStrike" kern="1200" cap="none" spc="0" normalizeH="0" noProof="0" dirty="0">
                <a:ln>
                  <a:noFill/>
                </a:ln>
                <a:solidFill>
                  <a:schemeClr val="accent2"/>
                </a:solidFill>
                <a:effectLst/>
                <a:uLnTx/>
                <a:uFillTx/>
                <a:latin typeface="Calibri" panose="020F0502020204030204"/>
                <a:ea typeface="+mn-ea"/>
                <a:cs typeface="+mn-cs"/>
              </a:rPr>
              <a:t> ομότιμων</a:t>
            </a:r>
            <a:r>
              <a:rPr kumimoji="0" lang="en-GB" b="1" i="0" strike="noStrike" kern="1200" cap="none" spc="0" normalizeH="0" baseline="0" noProof="0" dirty="0">
                <a:ln>
                  <a:noFill/>
                </a:ln>
                <a:solidFill>
                  <a:schemeClr val="accent2"/>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i="0" strike="noStrike" kern="1200" cap="none" spc="0" normalizeH="0" baseline="0" noProof="0" dirty="0">
                <a:ln>
                  <a:noFill/>
                </a:ln>
                <a:effectLst/>
                <a:uLnTx/>
                <a:uFillTx/>
                <a:latin typeface="Calibri" panose="020F0502020204030204"/>
                <a:ea typeface="+mn-ea"/>
                <a:cs typeface="+mn-cs"/>
              </a:rPr>
              <a:t>Το πλήθος δανείζει</a:t>
            </a:r>
            <a:r>
              <a:rPr kumimoji="0" lang="el-GR" i="0" strike="noStrike" kern="1200" cap="none" spc="0" normalizeH="0" noProof="0" dirty="0">
                <a:ln>
                  <a:noFill/>
                </a:ln>
                <a:effectLst/>
                <a:uLnTx/>
                <a:uFillTx/>
                <a:latin typeface="Calibri" panose="020F0502020204030204"/>
                <a:ea typeface="+mn-ea"/>
                <a:cs typeface="+mn-cs"/>
              </a:rPr>
              <a:t> χρήματα σε μια επιχείρηση με την κατανόηση ότι αυτά </a:t>
            </a:r>
            <a:r>
              <a:rPr lang="el-GR" dirty="0">
                <a:latin typeface="Calibri" panose="020F0502020204030204"/>
              </a:rPr>
              <a:t>θα επιστραφούν με τόκο. Αυτή η πρακτική μοιάζει με τον παραδοσιακό τρόπο δανεισμού από μια τράπεζα, με την εξαίρεση ότι κάποιος δανείζεται από πολλούς επενδυτές. </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indent="-342900">
              <a:buClr>
                <a:schemeClr val="accent2"/>
              </a:buClr>
              <a:buBlip>
                <a:blip r:embed="rId3"/>
              </a:buBlip>
              <a:defRPr/>
            </a:pPr>
            <a:r>
              <a:rPr lang="el-GR" b="1" dirty="0" err="1">
                <a:solidFill>
                  <a:schemeClr val="accent2"/>
                </a:solidFill>
                <a:latin typeface="Calibri" panose="020F0502020204030204"/>
              </a:rPr>
              <a:t>Πληθοχρηματοδότηση</a:t>
            </a:r>
            <a:r>
              <a:rPr lang="el-GR" b="1" dirty="0">
                <a:solidFill>
                  <a:schemeClr val="accent2"/>
                </a:solidFill>
                <a:latin typeface="Calibri" panose="020F0502020204030204"/>
              </a:rPr>
              <a:t> συμμετοχικού κεφαλαίου</a:t>
            </a:r>
            <a:r>
              <a:rPr lang="en-GB" b="1" dirty="0">
                <a:solidFill>
                  <a:schemeClr val="accent2"/>
                </a:solidFill>
                <a:latin typeface="Calibri" panose="020F0502020204030204"/>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i="0" strike="noStrike" kern="1200" cap="none" spc="0" normalizeH="0" baseline="0" noProof="0" dirty="0">
                <a:ln>
                  <a:noFill/>
                </a:ln>
                <a:effectLst/>
                <a:uLnTx/>
                <a:uFillTx/>
                <a:latin typeface="Calibri" panose="020F0502020204030204"/>
                <a:ea typeface="+mn-ea"/>
                <a:cs typeface="+mn-cs"/>
              </a:rPr>
              <a:t>Η</a:t>
            </a:r>
            <a:r>
              <a:rPr kumimoji="0" lang="el-GR" i="0" strike="noStrike" kern="1200" cap="none" spc="0" normalizeH="0" noProof="0" dirty="0">
                <a:ln>
                  <a:noFill/>
                </a:ln>
                <a:effectLst/>
                <a:uLnTx/>
                <a:uFillTx/>
                <a:latin typeface="Calibri" panose="020F0502020204030204"/>
                <a:ea typeface="+mn-ea"/>
                <a:cs typeface="+mn-cs"/>
              </a:rPr>
              <a:t> πώληση μεριδίου μιας επιχείρησης σε έναν αριθμό επενδυτών </a:t>
            </a:r>
            <a:r>
              <a:rPr kumimoji="0" lang="el-GR" i="0" strike="noStrike" kern="1200" cap="none" spc="0" normalizeH="0" baseline="0" noProof="0" dirty="0">
                <a:ln>
                  <a:noFill/>
                </a:ln>
                <a:effectLst/>
                <a:uLnTx/>
                <a:uFillTx/>
                <a:latin typeface="Calibri" panose="020F0502020204030204"/>
                <a:ea typeface="+mn-ea"/>
                <a:cs typeface="+mn-cs"/>
              </a:rPr>
              <a:t>με αντάλλαγμα την πραγματοποίηση</a:t>
            </a:r>
            <a:r>
              <a:rPr kumimoji="0" lang="el-GR" i="0" strike="noStrike" kern="1200" cap="none" spc="0" normalizeH="0" noProof="0" dirty="0">
                <a:ln>
                  <a:noFill/>
                </a:ln>
                <a:effectLst/>
                <a:uLnTx/>
                <a:uFillTx/>
                <a:latin typeface="Calibri" panose="020F0502020204030204"/>
                <a:ea typeface="+mn-ea"/>
                <a:cs typeface="+mn-cs"/>
              </a:rPr>
              <a:t> επενδύσεων. </a:t>
            </a: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Τύποι </a:t>
            </a:r>
            <a:r>
              <a:rPr lang="el-GR" dirty="0" err="1"/>
              <a:t>Πληθοχρηματοδότησης</a:t>
            </a:r>
            <a:endParaRPr lang="en-US" dirty="0"/>
          </a:p>
        </p:txBody>
      </p:sp>
    </p:spTree>
    <p:extLst>
      <p:ext uri="{BB962C8B-B14F-4D97-AF65-F5344CB8AC3E}">
        <p14:creationId xmlns:p14="http://schemas.microsoft.com/office/powerpoint/2010/main" val="363835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465312"/>
            <a:ext cx="10595237" cy="4132136"/>
          </a:xfrm>
        </p:spPr>
        <p:txBody>
          <a:bodyPr/>
          <a:lstStyle/>
          <a:p>
            <a:pPr marL="342900" indent="-342900">
              <a:buClr>
                <a:schemeClr val="accent2"/>
              </a:buClr>
              <a:buBlip>
                <a:blip r:embed="rId3"/>
              </a:buBlip>
              <a:defRPr/>
            </a:pPr>
            <a:r>
              <a:rPr lang="el-GR" b="1" dirty="0" err="1">
                <a:solidFill>
                  <a:schemeClr val="accent2"/>
                </a:solidFill>
                <a:latin typeface="Calibri" panose="020F0502020204030204"/>
              </a:rPr>
              <a:t>Πληθοχρηματοδότηση</a:t>
            </a:r>
            <a:r>
              <a:rPr lang="el-GR" b="1" dirty="0">
                <a:solidFill>
                  <a:schemeClr val="accent2"/>
                </a:solidFill>
                <a:latin typeface="Calibri" panose="020F0502020204030204"/>
              </a:rPr>
              <a:t> συμμετοχικού κεφαλαίου</a:t>
            </a:r>
            <a:r>
              <a:rPr lang="en-GB" b="1" dirty="0">
                <a:solidFill>
                  <a:schemeClr val="accent2"/>
                </a:solidFill>
                <a:latin typeface="Calibri" panose="020F0502020204030204"/>
              </a:rPr>
              <a:t>​​ (</a:t>
            </a:r>
            <a:r>
              <a:rPr lang="el-GR" b="1" dirty="0">
                <a:solidFill>
                  <a:schemeClr val="accent2"/>
                </a:solidFill>
                <a:latin typeface="Calibri" panose="020F0502020204030204"/>
              </a:rPr>
              <a:t>συνέχεια</a:t>
            </a:r>
            <a:r>
              <a:rPr lang="en-GB" b="1" dirty="0">
                <a:solidFill>
                  <a:schemeClr val="accent2"/>
                </a:solidFill>
                <a:latin typeface="Calibri" panose="020F0502020204030204"/>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i="0" strike="noStrike" kern="1200" cap="none" spc="0" normalizeH="0" baseline="0" noProof="0" dirty="0">
                <a:ln>
                  <a:noFill/>
                </a:ln>
                <a:effectLst/>
                <a:uLnTx/>
                <a:uFillTx/>
                <a:latin typeface="Calibri" panose="020F0502020204030204"/>
                <a:ea typeface="+mn-ea"/>
                <a:cs typeface="+mn-cs"/>
              </a:rPr>
              <a:t>Η ιδέα είναι παρόμοια</a:t>
            </a:r>
            <a:r>
              <a:rPr kumimoji="0" lang="en-US" i="0" strike="noStrike" kern="1200" cap="none" spc="0" normalizeH="0" baseline="0" noProof="0" dirty="0">
                <a:ln>
                  <a:noFill/>
                </a:ln>
                <a:effectLst/>
                <a:uLnTx/>
                <a:uFillTx/>
                <a:latin typeface="Calibri" panose="020F0502020204030204"/>
                <a:ea typeface="+mn-ea"/>
                <a:cs typeface="+mn-cs"/>
              </a:rPr>
              <a:t> </a:t>
            </a:r>
            <a:r>
              <a:rPr kumimoji="0" lang="el-GR" i="0" strike="noStrike" kern="1200" cap="none" spc="0" normalizeH="0" baseline="0" noProof="0" dirty="0">
                <a:ln>
                  <a:noFill/>
                </a:ln>
                <a:effectLst/>
                <a:uLnTx/>
                <a:uFillTx/>
                <a:latin typeface="Calibri" panose="020F0502020204030204"/>
                <a:ea typeface="+mn-ea"/>
                <a:cs typeface="+mn-cs"/>
              </a:rPr>
              <a:t>με</a:t>
            </a:r>
            <a:r>
              <a:rPr kumimoji="0" lang="el-GR" i="0" strike="noStrike" kern="1200" cap="none" spc="0" normalizeH="0" noProof="0" dirty="0">
                <a:ln>
                  <a:noFill/>
                </a:ln>
                <a:effectLst/>
                <a:uLnTx/>
                <a:uFillTx/>
                <a:latin typeface="Calibri" panose="020F0502020204030204"/>
                <a:ea typeface="+mn-ea"/>
                <a:cs typeface="+mn-cs"/>
              </a:rPr>
              <a:t> τον τρόπο αγοράς ή πώλησης </a:t>
            </a:r>
            <a:r>
              <a:rPr kumimoji="0" lang="el-GR" i="0" strike="noStrike" kern="1200" cap="none" spc="0" normalizeH="0" noProof="0" dirty="0" err="1">
                <a:ln>
                  <a:noFill/>
                </a:ln>
                <a:effectLst/>
                <a:uLnTx/>
                <a:uFillTx/>
                <a:latin typeface="Calibri" panose="020F0502020204030204"/>
                <a:ea typeface="+mn-ea"/>
                <a:cs typeface="+mn-cs"/>
              </a:rPr>
              <a:t>κοινώ</a:t>
            </a:r>
            <a:r>
              <a:rPr lang="el-GR" dirty="0">
                <a:latin typeface="Calibri" panose="020F0502020204030204"/>
              </a:rPr>
              <a:t>ν μετοχών στο χρηματιστήριο</a:t>
            </a:r>
            <a:r>
              <a:rPr kumimoji="0" lang="el-GR" i="0" strike="noStrike" kern="1200" cap="none" spc="0" normalizeH="0" noProof="0" dirty="0">
                <a:ln>
                  <a:noFill/>
                </a:ln>
                <a:effectLst/>
                <a:uLnTx/>
                <a:uFillTx/>
                <a:latin typeface="Calibri" panose="020F0502020204030204"/>
                <a:ea typeface="+mn-ea"/>
                <a:cs typeface="+mn-cs"/>
              </a:rPr>
              <a:t> ή με τα κεφάλαια επιχειρηματικών</a:t>
            </a:r>
            <a:r>
              <a:rPr lang="el-GR" dirty="0">
                <a:latin typeface="Calibri" panose="020F0502020204030204"/>
              </a:rPr>
              <a:t> συμμετοχών (</a:t>
            </a:r>
            <a:r>
              <a:rPr lang="en-US" dirty="0">
                <a:latin typeface="Calibri" panose="020F0502020204030204"/>
              </a:rPr>
              <a:t>venture capital).</a:t>
            </a:r>
            <a:r>
              <a:rPr kumimoji="0" lang="el-GR" i="0" strike="noStrike" kern="1200" cap="none" spc="0" normalizeH="0" noProof="0" dirty="0">
                <a:ln>
                  <a:noFill/>
                </a:ln>
                <a:effectLst/>
                <a:uLnTx/>
                <a:uFillTx/>
                <a:latin typeface="Calibri" panose="020F0502020204030204"/>
                <a:ea typeface="+mn-ea"/>
                <a:cs typeface="+mn-cs"/>
              </a:rPr>
              <a:t> </a:t>
            </a:r>
            <a:endParaRPr kumimoji="0" lang="en-US" i="0" strike="noStrike" kern="1200" cap="none" spc="0" normalizeH="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l-GR" b="1" dirty="0" err="1">
                <a:solidFill>
                  <a:schemeClr val="accent2"/>
                </a:solidFill>
                <a:latin typeface="Calibri" panose="020F0502020204030204"/>
              </a:rPr>
              <a:t>Πληθοχρηματοδότηση</a:t>
            </a:r>
            <a:r>
              <a:rPr lang="el-GR" b="1" dirty="0">
                <a:solidFill>
                  <a:schemeClr val="accent2"/>
                </a:solidFill>
                <a:latin typeface="Calibri" panose="020F0502020204030204"/>
              </a:rPr>
              <a:t> βάσει ανταμοιβών</a:t>
            </a:r>
            <a:r>
              <a:rPr lang="en-GB" b="1" dirty="0">
                <a:solidFill>
                  <a:schemeClr val="accent2"/>
                </a:solidFill>
                <a:latin typeface="Calibri" panose="020F0502020204030204"/>
              </a:rPr>
              <a:t>​​:</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l-GR" i="0" strike="noStrike" kern="1200" cap="none" spc="0" normalizeH="0" baseline="0" noProof="0" dirty="0">
                <a:ln>
                  <a:noFill/>
                </a:ln>
                <a:effectLst/>
                <a:uLnTx/>
                <a:uFillTx/>
                <a:latin typeface="Calibri" panose="020F0502020204030204"/>
                <a:ea typeface="+mn-ea"/>
                <a:cs typeface="+mn-cs"/>
              </a:rPr>
              <a:t>Τα άτομα κάνουν εισφορές σε ένα έργο ή μια</a:t>
            </a:r>
            <a:r>
              <a:rPr kumimoji="0" lang="el-GR" i="0" strike="noStrike" kern="1200" cap="none" spc="0" normalizeH="0" noProof="0" dirty="0">
                <a:ln>
                  <a:noFill/>
                </a:ln>
                <a:effectLst/>
                <a:uLnTx/>
                <a:uFillTx/>
                <a:latin typeface="Calibri" panose="020F0502020204030204"/>
                <a:ea typeface="+mn-ea"/>
                <a:cs typeface="+mn-cs"/>
              </a:rPr>
              <a:t> επιχείρηση με την προσδοκία ότι θα λάβουν για αντάλλαγμα μια μη οικονομική ανταμοιβή, </a:t>
            </a:r>
            <a:r>
              <a:rPr lang="el-GR" dirty="0">
                <a:latin typeface="Calibri" panose="020F0502020204030204"/>
              </a:rPr>
              <a:t>όπως αγαθά ή </a:t>
            </a:r>
            <a:r>
              <a:rPr kumimoji="0" lang="el-GR" i="0" strike="noStrike" kern="1200" cap="none" spc="0" normalizeH="0" noProof="0" dirty="0">
                <a:ln>
                  <a:noFill/>
                </a:ln>
                <a:effectLst/>
                <a:uLnTx/>
                <a:uFillTx/>
                <a:latin typeface="Calibri" panose="020F0502020204030204"/>
                <a:ea typeface="+mn-ea"/>
                <a:cs typeface="+mn-cs"/>
              </a:rPr>
              <a:t>υπηρεσίες, σε κατοπινό στάδιο. </a:t>
            </a: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Τύποι </a:t>
            </a:r>
            <a:r>
              <a:rPr lang="el-GR" dirty="0" err="1"/>
              <a:t>Πληθοχρηματοδότησης</a:t>
            </a:r>
            <a:endParaRPr lang="en-US" dirty="0"/>
          </a:p>
        </p:txBody>
      </p:sp>
    </p:spTree>
    <p:extLst>
      <p:ext uri="{BB962C8B-B14F-4D97-AF65-F5344CB8AC3E}">
        <p14:creationId xmlns:p14="http://schemas.microsoft.com/office/powerpoint/2010/main" val="28997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9301</TotalTime>
  <Words>13469</Words>
  <Application>Microsoft Office PowerPoint</Application>
  <PresentationFormat>Widescreen</PresentationFormat>
  <Paragraphs>1656</Paragraphs>
  <Slides>228</Slides>
  <Notes>178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228</vt:i4>
      </vt:variant>
    </vt:vector>
  </HeadingPairs>
  <TitlesOfParts>
    <vt:vector size="235" baseType="lpstr">
      <vt:lpstr>-apple-system</vt:lpstr>
      <vt:lpstr>Arial</vt:lpstr>
      <vt:lpstr>Calibri</vt:lpstr>
      <vt:lpstr>Montserrat Light</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Nikolas Ioannou</cp:lastModifiedBy>
  <cp:revision>214</cp:revision>
  <dcterms:created xsi:type="dcterms:W3CDTF">2020-10-14T13:32:04Z</dcterms:created>
  <dcterms:modified xsi:type="dcterms:W3CDTF">2022-11-09T11:59:44Z</dcterms:modified>
</cp:coreProperties>
</file>